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72" r:id="rId4"/>
    <p:sldId id="261" r:id="rId5"/>
    <p:sldId id="273" r:id="rId6"/>
    <p:sldId id="262" r:id="rId7"/>
    <p:sldId id="257" r:id="rId8"/>
    <p:sldId id="270" r:id="rId9"/>
    <p:sldId id="258" r:id="rId10"/>
    <p:sldId id="276" r:id="rId11"/>
    <p:sldId id="277" r:id="rId12"/>
    <p:sldId id="259" r:id="rId13"/>
    <p:sldId id="266" r:id="rId14"/>
    <p:sldId id="275" r:id="rId15"/>
    <p:sldId id="282" r:id="rId16"/>
    <p:sldId id="274" r:id="rId17"/>
    <p:sldId id="279" r:id="rId18"/>
    <p:sldId id="264" r:id="rId19"/>
    <p:sldId id="265" r:id="rId20"/>
    <p:sldId id="280" r:id="rId21"/>
    <p:sldId id="281" r:id="rId22"/>
    <p:sldId id="284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2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0CECE-9FA0-4A9A-AFC3-9D044747381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7F34-58A7-424E-A313-9EB2B7FF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63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57F34-58A7-424E-A313-9EB2B7FFB49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26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57F34-58A7-424E-A313-9EB2B7FFB4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57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57F34-58A7-424E-A313-9EB2B7FFB49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976D-F288-9F37-BA86-7298984D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89581-07FE-4DDB-709B-CC3ADC8F8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A21D4-2340-226A-BC35-0D6F80DA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C9D5-13C6-0895-7EE4-680B81E6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B0B21-07C8-600D-E13F-CD843C07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768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B27B-3EEF-6F2F-454C-951AED32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43B3E-D05F-FB1B-A679-524B7900F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B4B25-A930-1420-A42C-80647A39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714BC-AB9D-45CB-EB93-56714F6D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F8853-01BE-08E1-B077-A0EDB4D1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949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B6DB5-20BF-035B-0D6C-B542B1515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8EEE2-9749-C433-F0E1-307FA9299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ED5F-96A4-1E36-97B7-411752D2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FFFE-2512-7B85-61A8-48E1E4F5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3A36-917E-92FB-17F2-ABA5A176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5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4395-6A06-3BEA-9D08-234F1791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D865-632C-6F09-7A67-875A00DF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C0FBB-36AC-3093-BE38-11D8EB86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19AE-2AAF-0F27-7F1C-69F64BA4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9BCB-9C79-01AB-FDD9-D09800B3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490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AD74-1B14-D695-4FEF-6D190927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18439-3D1B-80CA-4F03-22718DFAF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C3A1D-5A0F-18CB-3F59-08F7A164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817D-F4FD-9F76-AF8C-BFFF2CA8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5AAC-D850-5941-BA1F-B5DC63DF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31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82E4-DDD9-9836-B79F-EB8C12E7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B923-664A-2A7B-F3E5-A0BBEC55C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104E0-6403-7D09-962F-BB1FEC43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772C4-9501-E7CD-37F5-9B0E3BC0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0AC89-4F36-3E8E-9568-BED7A252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9AAB-7E95-6128-3E53-AECA9882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330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EB21-93B1-9003-9716-66F6FDFC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43292-B894-A3F2-185B-567649CC4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558E9-5F90-E7AF-F16C-0FC351497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63074-F751-8DD6-AC57-E8236D5A1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C8B17-211F-0A7A-EEE6-0AC3E60C5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A7719-DC37-C2DB-9BED-8EF0300D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7DC0E-59D1-4FE8-6B44-6451A6B9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D872E-6186-3AEB-2A04-274C3CD2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790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C0C6-1015-BB76-41C8-EC3DCF0C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03DA-F5C4-9BF5-FA39-B236F4DA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94331-D913-F81F-A5F2-4D9EFA2A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31D88-61B2-CBB1-5BE2-4B25DB8B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1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8BB90-0451-B968-6C98-82F09F93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CC91A-B125-F8EA-CFBA-37346755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7F21A-A384-92CA-3992-3B05AF8D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041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77E1-1C49-CC65-BA97-A982B571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2DDF8-EFF7-A9C0-CF87-966FDBBC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F4CBF-1409-39FA-E81A-28F3E6D9F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A6A6-CC63-03F1-B894-C8CF12D7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0AD74-54FD-5BD0-1BA1-51F6BE82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93BB6-D53D-6BA0-797F-6F37DD6E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9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172D-B8AC-BF12-5FE9-F1AAFAE3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27881-42CC-99D2-6941-798BBBE29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D1ACB-E15B-043E-8AE3-70E159994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AEB83-2556-CD58-E9A7-C5F5FCCB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0F0-B46C-44DC-9E28-0838A5D37B50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7F53F-16C8-AF0A-A614-4898154E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5C85-8E94-8E64-46FC-667F84B2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04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F78BC-ED65-9DCE-78A7-89CD69BE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56908-EA5D-A681-869A-FDBC25AF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45914-20EC-B15D-3816-BFFA85B1C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E60F0-B46C-44DC-9E28-0838A5D37B50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E5CF-47F6-CD02-6392-433E02534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8CE53-3019-EFC9-EA9B-7F817548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35FC6-712D-442D-BF8D-7339D4C9D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E8E4E-F881-85D1-9B99-C77ECD424DCD}"/>
              </a:ext>
            </a:extLst>
          </p:cNvPr>
          <p:cNvSpPr txBox="1"/>
          <p:nvPr/>
        </p:nvSpPr>
        <p:spPr>
          <a:xfrm>
            <a:off x="2158181" y="2591382"/>
            <a:ext cx="7875638" cy="1307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Simulation Study of a STATCOM for Reactive Power and Harmonics Compensation</a:t>
            </a:r>
            <a:endParaRPr lang="en-GB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62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8B2EEA-882E-ACD6-E818-FC96C6717267}"/>
              </a:ext>
            </a:extLst>
          </p:cNvPr>
          <p:cNvSpPr txBox="1">
            <a:spLocks/>
          </p:cNvSpPr>
          <p:nvPr/>
        </p:nvSpPr>
        <p:spPr>
          <a:xfrm>
            <a:off x="877529" y="120026"/>
            <a:ext cx="10515600" cy="90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Switch - The key to verification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33299-BA37-FFAC-21D1-3795A359C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297" y="2189467"/>
            <a:ext cx="9076064" cy="36414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00D81-5E9F-C778-82BD-D456C8CC2933}"/>
              </a:ext>
            </a:extLst>
          </p:cNvPr>
          <p:cNvSpPr txBox="1"/>
          <p:nvPr/>
        </p:nvSpPr>
        <p:spPr>
          <a:xfrm>
            <a:off x="993057" y="1259917"/>
            <a:ext cx="6096000" cy="929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Current controller in each phase: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effectLst/>
              <a:ea typeface="DengXian Light" panose="0201060003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9798BC-34D3-79A7-B331-0D194C36F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3"/>
          <a:stretch/>
        </p:blipFill>
        <p:spPr>
          <a:xfrm>
            <a:off x="730045" y="1259917"/>
            <a:ext cx="10137059" cy="50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4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9660E8-85BA-F489-268B-23F2E207AEFF}"/>
              </a:ext>
            </a:extLst>
          </p:cNvPr>
          <p:cNvSpPr txBox="1"/>
          <p:nvPr/>
        </p:nvSpPr>
        <p:spPr>
          <a:xfrm>
            <a:off x="2534920" y="3075057"/>
            <a:ext cx="71221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STATCOM with linear load</a:t>
            </a:r>
          </a:p>
        </p:txBody>
      </p:sp>
    </p:spTree>
    <p:extLst>
      <p:ext uri="{BB962C8B-B14F-4D97-AF65-F5344CB8AC3E}">
        <p14:creationId xmlns:p14="http://schemas.microsoft.com/office/powerpoint/2010/main" val="53628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DB69E4-FC60-A13C-8135-8D31FFC72A56}"/>
              </a:ext>
            </a:extLst>
          </p:cNvPr>
          <p:cNvSpPr txBox="1"/>
          <p:nvPr/>
        </p:nvSpPr>
        <p:spPr>
          <a:xfrm>
            <a:off x="838200" y="1140993"/>
            <a:ext cx="9153833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Reactive power compensation </a:t>
            </a:r>
            <a:r>
              <a:rPr lang="en-GB" sz="20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</a:rPr>
              <a:t>algorithms: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P-Q theory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</a:rPr>
              <a:t>Clark transform </a:t>
            </a:r>
          </a:p>
        </p:txBody>
      </p:sp>
      <p:pic>
        <p:nvPicPr>
          <p:cNvPr id="3" name="Picture 2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EBE6E386-387B-7C8F-0AE2-013AB11A6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4" t="3702" r="7543" b="2481"/>
          <a:stretch/>
        </p:blipFill>
        <p:spPr bwMode="auto">
          <a:xfrm>
            <a:off x="2080940" y="2466556"/>
            <a:ext cx="8030120" cy="32746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8D82C1-812F-1569-13E9-721CC31B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6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STATCOM with linear 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F771B-AF65-D2A7-762E-43569DBB8819}"/>
              </a:ext>
            </a:extLst>
          </p:cNvPr>
          <p:cNvSpPr txBox="1"/>
          <p:nvPr/>
        </p:nvSpPr>
        <p:spPr>
          <a:xfrm>
            <a:off x="2607714" y="591219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a typeface="DengXian" panose="02010600030101010101" pitchFamily="2" charset="-122"/>
              </a:rPr>
              <a:t>(Clark transform)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D651B-FAF6-E174-E1CC-BE66DAFAD07A}"/>
              </a:ext>
            </a:extLst>
          </p:cNvPr>
          <p:cNvSpPr txBox="1"/>
          <p:nvPr/>
        </p:nvSpPr>
        <p:spPr>
          <a:xfrm>
            <a:off x="7163628" y="591219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a typeface="DengXian" panose="02010600030101010101" pitchFamily="2" charset="-122"/>
              </a:rPr>
              <a:t>(inverse Clark transform)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599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CAB770-E53B-0273-155E-6CFBEF7A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6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STATCOM with linear 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240CA-63DE-2D52-BD30-841565A27182}"/>
              </a:ext>
            </a:extLst>
          </p:cNvPr>
          <p:cNvSpPr txBox="1"/>
          <p:nvPr/>
        </p:nvSpPr>
        <p:spPr>
          <a:xfrm>
            <a:off x="838200" y="3870476"/>
            <a:ext cx="5041490" cy="2176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Deliverables: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M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</a:rPr>
              <a:t>odel the STATCOM as an ideal voltage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ptos" panose="020B0004020202020204" pitchFamily="34" charset="0"/>
                <a:ea typeface="DengXian" panose="02010600030101010101" pitchFamily="2" charset="-122"/>
              </a:rPr>
              <a:t>F</a:t>
            </a:r>
            <a:r>
              <a:rPr lang="en-GB" sz="1800" dirty="0">
                <a:effectLst/>
                <a:latin typeface="Aptos" panose="020B0004020202020204" pitchFamily="34" charset="0"/>
                <a:ea typeface="DengXian" panose="02010600030101010101" pitchFamily="2" charset="-122"/>
              </a:rPr>
              <a:t>ully controlled 3 phase STATCOM with linear load</a:t>
            </a:r>
            <a:endParaRPr lang="en-GB" sz="1800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68519-5DE0-92A2-F223-08B3F2EC283B}"/>
              </a:ext>
            </a:extLst>
          </p:cNvPr>
          <p:cNvSpPr txBox="1"/>
          <p:nvPr/>
        </p:nvSpPr>
        <p:spPr>
          <a:xfrm>
            <a:off x="838200" y="1474260"/>
            <a:ext cx="4717576" cy="2591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Verification: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" panose="02010600030101010101" pitchFamily="2" charset="-122"/>
              </a:rPr>
              <a:t>Reactive power compensation verification</a:t>
            </a:r>
            <a:endParaRPr lang="en-GB" sz="1800" dirty="0">
              <a:solidFill>
                <a:srgbClr val="000000"/>
              </a:solidFill>
              <a:effectLst/>
              <a:ea typeface="DengXia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 Light" panose="02010600030101010101" pitchFamily="2" charset="-122"/>
              </a:rPr>
              <a:t>Current controller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 Light" panose="02010600030101010101" pitchFamily="2" charset="-122"/>
              </a:rPr>
              <a:t>Voltage controller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Arial" panose="020B0604020202020204" pitchFamily="34" charset="0"/>
              <a:ea typeface="DengXian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latin typeface="Aptos" panose="020B0004020202020204" pitchFamily="34" charset="0"/>
            </a:endParaRPr>
          </a:p>
        </p:txBody>
      </p:sp>
      <p:pic>
        <p:nvPicPr>
          <p:cNvPr id="8" name="Picture 7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9E9F11C9-25C2-ED36-08AF-22DC8C2FA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2" t="701" r="4140" b="-98"/>
          <a:stretch/>
        </p:blipFill>
        <p:spPr bwMode="auto">
          <a:xfrm>
            <a:off x="6096000" y="1925923"/>
            <a:ext cx="5189160" cy="41205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07481E-295B-47B8-5B51-F0896623B14C}"/>
              </a:ext>
            </a:extLst>
          </p:cNvPr>
          <p:cNvSpPr txBox="1"/>
          <p:nvPr/>
        </p:nvSpPr>
        <p:spPr>
          <a:xfrm>
            <a:off x="6096000" y="1416296"/>
            <a:ext cx="6096000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Algorithm:</a:t>
            </a:r>
          </a:p>
        </p:txBody>
      </p:sp>
    </p:spTree>
    <p:extLst>
      <p:ext uri="{BB962C8B-B14F-4D97-AF65-F5344CB8AC3E}">
        <p14:creationId xmlns:p14="http://schemas.microsoft.com/office/powerpoint/2010/main" val="1819787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B9875A-4793-FCBB-EE95-D862B8C77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72" y="1058464"/>
            <a:ext cx="4321954" cy="2679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E3A4C-510D-8973-8A77-6EE9541C6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579" y="1058464"/>
            <a:ext cx="2638400" cy="135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F10EE-EF10-8E05-FEF7-94D152CE8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95" y="2503430"/>
            <a:ext cx="6362047" cy="1631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858E2D-E90A-AE25-9534-A649CE822E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24"/>
          <a:stretch/>
        </p:blipFill>
        <p:spPr bwMode="auto">
          <a:xfrm>
            <a:off x="6745506" y="4007403"/>
            <a:ext cx="4185169" cy="155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E987EB-C20D-5F77-9FC2-B82FDE0E47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85"/>
          <a:stretch/>
        </p:blipFill>
        <p:spPr bwMode="auto">
          <a:xfrm>
            <a:off x="928472" y="3787021"/>
            <a:ext cx="3154033" cy="26524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61FAA7E-F2FB-4147-F94F-CE6B1610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Modelling the STATCOM as an </a:t>
            </a:r>
            <a:r>
              <a:rPr lang="en-US" sz="2800" b="1" dirty="0"/>
              <a:t>ideal voltage source</a:t>
            </a:r>
            <a:endParaRPr lang="en-GB" sz="2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FBC170-3241-5315-F89D-8FE9FC2CF0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3" b="32517"/>
          <a:stretch/>
        </p:blipFill>
        <p:spPr bwMode="auto">
          <a:xfrm>
            <a:off x="6943424" y="5647136"/>
            <a:ext cx="3300710" cy="1210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2CE8E8-6787-58F0-1056-A7B88C7A87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7" t="-11875" r="-416" b="34954"/>
          <a:stretch/>
        </p:blipFill>
        <p:spPr bwMode="auto">
          <a:xfrm>
            <a:off x="4129548" y="3842067"/>
            <a:ext cx="2241755" cy="2040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9881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8747DC-55CD-AB50-605A-8FEE166E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987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Aptos" panose="020B0004020202020204" pitchFamily="34" charset="0"/>
                <a:ea typeface="DengXian" panose="02010600030101010101" pitchFamily="2" charset="-122"/>
              </a:rPr>
              <a:t>F</a:t>
            </a:r>
            <a:r>
              <a:rPr lang="en-GB" sz="2800" dirty="0">
                <a:effectLst/>
                <a:latin typeface="Aptos" panose="020B0004020202020204" pitchFamily="34" charset="0"/>
                <a:ea typeface="DengXian" panose="02010600030101010101" pitchFamily="2" charset="-122"/>
              </a:rPr>
              <a:t>ully controlled 3 phase STATCOM with linear load</a:t>
            </a:r>
            <a:endParaRPr lang="en-GB" sz="2800" dirty="0">
              <a:latin typeface="Aptos" panose="020B00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9FEFBC-EE47-E042-D3CC-AB1B02CBB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31" y="1069872"/>
            <a:ext cx="3049513" cy="559519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EFA4B3-20CE-1AD9-F24E-BEB521629C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7"/>
          <a:stretch/>
        </p:blipFill>
        <p:spPr bwMode="auto">
          <a:xfrm>
            <a:off x="3792168" y="1138699"/>
            <a:ext cx="3650851" cy="52338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D9B56-E7B9-B09E-5B6C-A58892C0B0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24"/>
          <a:stretch/>
        </p:blipFill>
        <p:spPr bwMode="auto">
          <a:xfrm>
            <a:off x="7260165" y="1069873"/>
            <a:ext cx="4093635" cy="2979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7CB500-741D-5710-0533-2A8A642DCD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4" b="64091"/>
          <a:stretch/>
        </p:blipFill>
        <p:spPr bwMode="auto">
          <a:xfrm>
            <a:off x="8003118" y="4049293"/>
            <a:ext cx="2182673" cy="1069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46AC16-F182-44AB-746A-0B264CEADD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4" t="40687"/>
          <a:stretch/>
        </p:blipFill>
        <p:spPr bwMode="auto">
          <a:xfrm>
            <a:off x="8003117" y="5048395"/>
            <a:ext cx="2182673" cy="1767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878482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61DAFFCE-FD7F-5B19-E60D-E63EBEBE2904}"/>
              </a:ext>
            </a:extLst>
          </p:cNvPr>
          <p:cNvSpPr txBox="1">
            <a:spLocks/>
          </p:cNvSpPr>
          <p:nvPr/>
        </p:nvSpPr>
        <p:spPr>
          <a:xfrm>
            <a:off x="877529" y="120026"/>
            <a:ext cx="10515600" cy="90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Switch - The key to verification</a:t>
            </a:r>
            <a:endParaRPr lang="en-GB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C069EE-005F-78AF-FCCF-02A6338CA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1" y="1370011"/>
            <a:ext cx="5265079" cy="392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F2635B-B6A0-8A5C-0BB7-7E32C45243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9" r="8634"/>
          <a:stretch/>
        </p:blipFill>
        <p:spPr>
          <a:xfrm>
            <a:off x="6096000" y="1611918"/>
            <a:ext cx="5741503" cy="36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29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9660E8-85BA-F489-268B-23F2E207AEFF}"/>
              </a:ext>
            </a:extLst>
          </p:cNvPr>
          <p:cNvSpPr txBox="1"/>
          <p:nvPr/>
        </p:nvSpPr>
        <p:spPr>
          <a:xfrm>
            <a:off x="2526439" y="2767280"/>
            <a:ext cx="71391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Stretch goal</a:t>
            </a:r>
            <a:r>
              <a:rPr lang="en-GB" sz="4000" dirty="0"/>
              <a:t>: STATCOM with non-linear load</a:t>
            </a:r>
          </a:p>
        </p:txBody>
      </p:sp>
    </p:spTree>
    <p:extLst>
      <p:ext uri="{BB962C8B-B14F-4D97-AF65-F5344CB8AC3E}">
        <p14:creationId xmlns:p14="http://schemas.microsoft.com/office/powerpoint/2010/main" val="1682958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C1455D-1DA4-E36C-DAE4-F4E15C26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3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/>
              <a:t>Stretch goal</a:t>
            </a:r>
            <a:r>
              <a:rPr lang="en-GB" sz="3200" dirty="0"/>
              <a:t>: STATCOM with non-linear 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BC7F4-6FCF-9EB1-0B42-2FA7619DD684}"/>
              </a:ext>
            </a:extLst>
          </p:cNvPr>
          <p:cNvSpPr txBox="1"/>
          <p:nvPr/>
        </p:nvSpPr>
        <p:spPr>
          <a:xfrm>
            <a:off x="838200" y="1327806"/>
            <a:ext cx="915383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Characteristics of nonlinear loads</a:t>
            </a:r>
            <a:r>
              <a:rPr lang="zh-CN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：</a:t>
            </a:r>
            <a:endParaRPr lang="en-US" sz="2000" b="1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DengXian" panose="02010600030101010101" pitchFamily="2" charset="-122"/>
              </a:rPr>
              <a:t>The voltage is not proportional to the current</a:t>
            </a:r>
            <a:r>
              <a:rPr lang="en-GB" dirty="0">
                <a:ea typeface="DengXian" panose="02010600030101010101" pitchFamily="2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" panose="02010600030101010101" pitchFamily="2" charset="-122"/>
              </a:rPr>
              <a:t>Harmonic currents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pic>
        <p:nvPicPr>
          <p:cNvPr id="9" name="Picture 8" descr="A graph with lines and arrows&#10;&#10;Description automatically generated">
            <a:extLst>
              <a:ext uri="{FF2B5EF4-FFF2-40B4-BE49-F238E27FC236}">
                <a16:creationId xmlns:a16="http://schemas.microsoft.com/office/drawing/2014/main" id="{AA480226-9F57-34D9-2D74-A4414802B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7" t="5481" r="4451" b="4594"/>
          <a:stretch/>
        </p:blipFill>
        <p:spPr bwMode="auto">
          <a:xfrm>
            <a:off x="1928954" y="2799776"/>
            <a:ext cx="8334092" cy="3164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6763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3A183-4868-4FF0-41DF-CCA5B634DAC9}"/>
              </a:ext>
            </a:extLst>
          </p:cNvPr>
          <p:cNvSpPr txBox="1"/>
          <p:nvPr/>
        </p:nvSpPr>
        <p:spPr>
          <a:xfrm>
            <a:off x="838200" y="4768379"/>
            <a:ext cx="4372897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Deliverables</a:t>
            </a:r>
            <a:endParaRPr lang="en-GB" sz="2000" dirty="0">
              <a:effectLst/>
              <a:ea typeface="DengXia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a typeface="DengXian" panose="02010600030101010101" pitchFamily="2" charset="-122"/>
              </a:rPr>
              <a:t>F</a:t>
            </a:r>
            <a:r>
              <a:rPr lang="en-GB" sz="1800" dirty="0">
                <a:effectLst/>
                <a:ea typeface="DengXian" panose="02010600030101010101" pitchFamily="2" charset="-122"/>
              </a:rPr>
              <a:t>ully controlled 3 phase STATCOM with non-linear load.</a:t>
            </a:r>
            <a:endParaRPr lang="en-GB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34176F-7AFD-5730-35D3-461D4491EE66}"/>
              </a:ext>
            </a:extLst>
          </p:cNvPr>
          <p:cNvSpPr txBox="1">
            <a:spLocks/>
          </p:cNvSpPr>
          <p:nvPr/>
        </p:nvSpPr>
        <p:spPr>
          <a:xfrm>
            <a:off x="838200" y="1693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/>
              <a:t>Stretch goal</a:t>
            </a:r>
            <a:r>
              <a:rPr lang="en-GB" sz="3200" dirty="0"/>
              <a:t>: STATCOM with non-linear 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A6AB2-DDE1-C605-5952-0A140B5F981E}"/>
              </a:ext>
            </a:extLst>
          </p:cNvPr>
          <p:cNvSpPr txBox="1"/>
          <p:nvPr/>
        </p:nvSpPr>
        <p:spPr>
          <a:xfrm>
            <a:off x="838200" y="1222390"/>
            <a:ext cx="4540045" cy="3838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Verification: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</a:rPr>
              <a:t>5-order </a:t>
            </a:r>
            <a:r>
              <a:rPr lang="en-GB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B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</a:rPr>
              <a:t>utterworth low pass </a:t>
            </a:r>
            <a:r>
              <a:rPr lang="en-GB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f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</a:rPr>
              <a:t>ilter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 Light" panose="02010600030101010101" pitchFamily="2" charset="-122"/>
              </a:rPr>
              <a:t>Current controller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 Light" panose="02010600030101010101" pitchFamily="2" charset="-122"/>
              </a:rPr>
              <a:t>Voltage controller verification</a:t>
            </a:r>
            <a:endParaRPr lang="en-GB" sz="1800" dirty="0">
              <a:solidFill>
                <a:srgbClr val="000000"/>
              </a:solidFill>
              <a:effectLst/>
              <a:latin typeface="Aptos" panose="020B0004020202020204" pitchFamily="34" charset="0"/>
              <a:ea typeface="DengXia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" panose="02010600030101010101" pitchFamily="2" charset="-122"/>
              </a:rPr>
              <a:t>Reactive power compensation verification</a:t>
            </a:r>
            <a:endParaRPr lang="en-GB" sz="1800" dirty="0">
              <a:solidFill>
                <a:srgbClr val="000000"/>
              </a:solidFill>
              <a:effectLst/>
              <a:ea typeface="DengXia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ptos" panose="020B0004020202020204" pitchFamily="34" charset="0"/>
                <a:ea typeface="DengXian Light" panose="02010600030101010101" pitchFamily="2" charset="-122"/>
              </a:rPr>
              <a:t>Harmonics compensation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effectLst/>
              <a:ea typeface="DengXian Light" panose="02010600030101010101" pitchFamily="2" charset="-122"/>
            </a:endParaRPr>
          </a:p>
        </p:txBody>
      </p:sp>
      <p:pic>
        <p:nvPicPr>
          <p:cNvPr id="5" name="Picture 4" descr="A diagram of a complex function&#10;&#10;Description automatically generated">
            <a:extLst>
              <a:ext uri="{FF2B5EF4-FFF2-40B4-BE49-F238E27FC236}">
                <a16:creationId xmlns:a16="http://schemas.microsoft.com/office/drawing/2014/main" id="{57638F87-C39F-1152-4FE4-872FD3D3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7" y="1347470"/>
            <a:ext cx="6560170" cy="503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0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D7B928-535A-2202-FAD1-04197D0B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28"/>
            <a:ext cx="10515600" cy="90724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Challenges for Modern Electricity Grids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7E4551-B7ED-CA41-B190-ABF8E810F569}"/>
              </a:ext>
            </a:extLst>
          </p:cNvPr>
          <p:cNvSpPr txBox="1"/>
          <p:nvPr/>
        </p:nvSpPr>
        <p:spPr>
          <a:xfrm>
            <a:off x="838200" y="1289324"/>
            <a:ext cx="104811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</a:t>
            </a:r>
            <a:r>
              <a:rPr lang="en-US" altLang="zh-CN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ain challenge</a:t>
            </a: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Modern electricity grids are becoming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congested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due to new types of loads and growing populations.</a:t>
            </a: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5" name="AutoShape 2" descr="A modern electricity grid becoming congested due to new types of loads and growing populations. The illustration should show a cityscape with various elements contributing to congestion: multiple high-rise buildings, residential houses, electric vehicles charging, solar panels on roofs, wind turbines, a large data center, industrial facilities with high-power equipment, and crowded streets. Arrows or indicators can show increasing electricity demand from these sources. A central transmission line can be depicted, becoming overloaded, with visual cues like red warning symbols to represent congestion.">
            <a:extLst>
              <a:ext uri="{FF2B5EF4-FFF2-40B4-BE49-F238E27FC236}">
                <a16:creationId xmlns:a16="http://schemas.microsoft.com/office/drawing/2014/main" id="{0DD40858-ED6B-BA91-766E-8160EE61C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A modern electricity grid becoming congested due to new types of loads and growing populations. The illustration should show a cityscape with various elements contributing to congestion: multiple high-rise buildings, residential houses, electric vehicles charging, solar panels on roofs, wind turbines, a large data center, industrial facilities with high-power equipment, and crowded streets. Arrows or indicators can show increasing electricity demand from these sources. A central transmission line can be depicted, becoming overloaded, with visual cues like red warning symbols to represent congestion.">
            <a:extLst>
              <a:ext uri="{FF2B5EF4-FFF2-40B4-BE49-F238E27FC236}">
                <a16:creationId xmlns:a16="http://schemas.microsoft.com/office/drawing/2014/main" id="{F489CF22-08BB-9345-84E9-E6BBA5E3F4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A cartoon of a city with solar panels and wind turbines&#10;&#10;Description automatically generated">
            <a:extLst>
              <a:ext uri="{FF2B5EF4-FFF2-40B4-BE49-F238E27FC236}">
                <a16:creationId xmlns:a16="http://schemas.microsoft.com/office/drawing/2014/main" id="{1FF87E41-8A5A-DC4C-213F-2D48C688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51" y="2345571"/>
            <a:ext cx="6033449" cy="3447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D86D89-DA9A-AF8D-1B2B-9B44CDF099D4}"/>
              </a:ext>
            </a:extLst>
          </p:cNvPr>
          <p:cNvSpPr txBox="1"/>
          <p:nvPr/>
        </p:nvSpPr>
        <p:spPr>
          <a:xfrm>
            <a:off x="838200" y="230670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Increased Power Demand: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Residential and Commercial Electricity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Electric Vehicles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Smart Devices and Appliances</a:t>
            </a:r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en-GB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Integration of Renewable Energy: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Distributed Energy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Bidirectional Flow</a:t>
            </a:r>
            <a:endParaRPr lang="en-GB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Industrial and Technological Development: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 </a:t>
            </a:r>
            <a:r>
              <a:rPr lang="en-GB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Centers</a:t>
            </a:r>
            <a:endParaRPr lang="en-GB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High-Power Industrial Equipment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8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DFD5D5-374A-675F-4D29-F5FE47F03D45}"/>
              </a:ext>
            </a:extLst>
          </p:cNvPr>
          <p:cNvSpPr txBox="1">
            <a:spLocks/>
          </p:cNvSpPr>
          <p:nvPr/>
        </p:nvSpPr>
        <p:spPr>
          <a:xfrm>
            <a:off x="838200" y="270936"/>
            <a:ext cx="10515600" cy="101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effectLst/>
                <a:ea typeface="DengXian" panose="02010600030101010101" pitchFamily="2" charset="-122"/>
              </a:rPr>
              <a:t>Fully controlled 3 phase STATCOM with non-linear load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33E82-9D1C-E81A-BB70-30024A573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0" y="1497338"/>
            <a:ext cx="7633360" cy="430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25E65-6051-70CB-A31E-672CCF828C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8"/>
          <a:stretch/>
        </p:blipFill>
        <p:spPr bwMode="auto">
          <a:xfrm>
            <a:off x="7917194" y="1578451"/>
            <a:ext cx="4032566" cy="268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84F22D-70AA-DA58-A131-E26BEF72B3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13" b="64036"/>
          <a:stretch/>
        </p:blipFill>
        <p:spPr bwMode="auto">
          <a:xfrm>
            <a:off x="8873720" y="4696387"/>
            <a:ext cx="1939506" cy="926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69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2EDFF2-D42D-00AE-5860-2E614DDF2CA8}"/>
              </a:ext>
            </a:extLst>
          </p:cNvPr>
          <p:cNvSpPr txBox="1">
            <a:spLocks/>
          </p:cNvSpPr>
          <p:nvPr/>
        </p:nvSpPr>
        <p:spPr>
          <a:xfrm>
            <a:off x="877529" y="120026"/>
            <a:ext cx="10515600" cy="90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Switch - The key to verification</a:t>
            </a: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6B14ED-E9CC-DF0D-76EC-C74513E358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1547"/>
          <a:stretch/>
        </p:blipFill>
        <p:spPr bwMode="auto">
          <a:xfrm>
            <a:off x="434133" y="1125641"/>
            <a:ext cx="6628328" cy="51059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C9FC29-7F2E-CFFA-2B12-64CF9FAAD4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" r="1068"/>
          <a:stretch/>
        </p:blipFill>
        <p:spPr bwMode="auto">
          <a:xfrm>
            <a:off x="7123422" y="1110151"/>
            <a:ext cx="4634445" cy="2771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490BC7-B16B-F1EA-1D29-A04CF981C6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1" r="1469"/>
          <a:stretch/>
        </p:blipFill>
        <p:spPr bwMode="auto">
          <a:xfrm>
            <a:off x="7062461" y="3881926"/>
            <a:ext cx="4756365" cy="28931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113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A3E275-13FD-3F41-5929-53763B2A0065}"/>
              </a:ext>
            </a:extLst>
          </p:cNvPr>
          <p:cNvSpPr txBox="1">
            <a:spLocks/>
          </p:cNvSpPr>
          <p:nvPr/>
        </p:nvSpPr>
        <p:spPr>
          <a:xfrm>
            <a:off x="838200" y="1693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/>
              <a:t>Stretch goal</a:t>
            </a:r>
            <a:r>
              <a:rPr lang="en-GB" sz="3200" dirty="0"/>
              <a:t>: STATCOM with non-linear load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6A10C-BDBB-5001-8790-E0E5C19798C1}"/>
              </a:ext>
            </a:extLst>
          </p:cNvPr>
          <p:cNvSpPr txBox="1"/>
          <p:nvPr/>
        </p:nvSpPr>
        <p:spPr>
          <a:xfrm>
            <a:off x="838200" y="1575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Harmonics compensation verification</a:t>
            </a:r>
            <a:endParaRPr lang="en-GB" dirty="0"/>
          </a:p>
        </p:txBody>
      </p:sp>
      <p:pic>
        <p:nvPicPr>
          <p:cNvPr id="9" name="Picture 8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3AFF0EF8-C068-542D-C0E2-1D1D8174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2" y="2151094"/>
            <a:ext cx="5441006" cy="3255960"/>
          </a:xfrm>
          <a:prstGeom prst="rect">
            <a:avLst/>
          </a:prstGeom>
        </p:spPr>
      </p:pic>
      <p:pic>
        <p:nvPicPr>
          <p:cNvPr id="10" name="Picture 9" descr="A graph of a frequency&#10;&#10;Description automatically generated with medium confidence">
            <a:extLst>
              <a:ext uri="{FF2B5EF4-FFF2-40B4-BE49-F238E27FC236}">
                <a16:creationId xmlns:a16="http://schemas.microsoft.com/office/drawing/2014/main" id="{A4B42014-CEEA-E639-B777-164AA4103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7" t="2043" r="1481"/>
          <a:stretch/>
        </p:blipFill>
        <p:spPr bwMode="auto">
          <a:xfrm>
            <a:off x="6449448" y="2151093"/>
            <a:ext cx="5425652" cy="3255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F22EC3-FED5-71F0-0A32-EF29BC2DBF0D}"/>
              </a:ext>
            </a:extLst>
          </p:cNvPr>
          <p:cNvSpPr txBox="1"/>
          <p:nvPr/>
        </p:nvSpPr>
        <p:spPr>
          <a:xfrm>
            <a:off x="1922876" y="54288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a typeface="DengXian" panose="02010600030101010101" pitchFamily="2" charset="-122"/>
              </a:rPr>
              <a:t>(Before STATCOM is connected)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DF0A1-1856-8FE1-9089-C67561D5DF94}"/>
              </a:ext>
            </a:extLst>
          </p:cNvPr>
          <p:cNvSpPr txBox="1"/>
          <p:nvPr/>
        </p:nvSpPr>
        <p:spPr>
          <a:xfrm>
            <a:off x="7698658" y="54070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a typeface="DengXian" panose="02010600030101010101" pitchFamily="2" charset="-122"/>
              </a:rPr>
              <a:t>(After STATCOM is connected)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80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F83BA7-CA7E-6282-594A-02B0AB56D0D5}"/>
              </a:ext>
            </a:extLst>
          </p:cNvPr>
          <p:cNvSpPr txBox="1"/>
          <p:nvPr/>
        </p:nvSpPr>
        <p:spPr>
          <a:xfrm>
            <a:off x="2534920" y="3075057"/>
            <a:ext cx="71221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35204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CE4ABF-128C-C11C-0819-B604E538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692959"/>
            <a:ext cx="10515600" cy="907241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One possible Solution: </a:t>
            </a:r>
            <a:br>
              <a:rPr lang="en-US" sz="3600" dirty="0"/>
            </a:br>
            <a:r>
              <a:rPr lang="en-GB" sz="2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 the amount of real power from grid</a:t>
            </a:r>
            <a:br>
              <a:rPr lang="en-US" sz="3200" dirty="0"/>
            </a:br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CCFA9-0657-EFA5-E04B-AEB327BDBA7B}"/>
              </a:ext>
            </a:extLst>
          </p:cNvPr>
          <p:cNvSpPr txBox="1"/>
          <p:nvPr/>
        </p:nvSpPr>
        <p:spPr>
          <a:xfrm>
            <a:off x="2534920" y="3075057"/>
            <a:ext cx="71221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STATCOM can do!</a:t>
            </a:r>
          </a:p>
        </p:txBody>
      </p:sp>
    </p:spTree>
    <p:extLst>
      <p:ext uri="{BB962C8B-B14F-4D97-AF65-F5344CB8AC3E}">
        <p14:creationId xmlns:p14="http://schemas.microsoft.com/office/powerpoint/2010/main" val="11782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ircuit&#10;&#10;Description automatically generated">
            <a:extLst>
              <a:ext uri="{FF2B5EF4-FFF2-40B4-BE49-F238E27FC236}">
                <a16:creationId xmlns:a16="http://schemas.microsoft.com/office/drawing/2014/main" id="{1CA5CC6B-18DF-D692-A3E7-F25FFF491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70" y="2222089"/>
            <a:ext cx="8766060" cy="33465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96ADA7-CEC4-5AC7-B94F-5B025545C826}"/>
              </a:ext>
            </a:extLst>
          </p:cNvPr>
          <p:cNvSpPr txBox="1"/>
          <p:nvPr/>
        </p:nvSpPr>
        <p:spPr>
          <a:xfrm>
            <a:off x="838200" y="1289324"/>
            <a:ext cx="10481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STATCOM can supply or absorb 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reactive power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into or from the power grid</a:t>
            </a:r>
            <a:endParaRPr lang="en-GB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B739CE-DF1C-58A4-D402-FA3413CD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28"/>
            <a:ext cx="10515600" cy="907241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What is the function of STATCOM?</a:t>
            </a:r>
          </a:p>
        </p:txBody>
      </p:sp>
    </p:spTree>
    <p:extLst>
      <p:ext uri="{BB962C8B-B14F-4D97-AF65-F5344CB8AC3E}">
        <p14:creationId xmlns:p14="http://schemas.microsoft.com/office/powerpoint/2010/main" val="90345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83941CF-8134-7CA4-8960-D2C2801E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28"/>
            <a:ext cx="10515600" cy="907241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What is the function of STATCOM?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4B5F4-A53D-171F-52F0-FB592224D541}"/>
              </a:ext>
            </a:extLst>
          </p:cNvPr>
          <p:cNvSpPr txBox="1"/>
          <p:nvPr/>
        </p:nvSpPr>
        <p:spPr>
          <a:xfrm>
            <a:off x="838200" y="1289324"/>
            <a:ext cx="10481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STATCOM can increase the 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power factor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of the grid to 1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48177-9459-56F4-8C39-D114AE0FA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7" t="1307" r="1127" b="4391"/>
          <a:stretch/>
        </p:blipFill>
        <p:spPr>
          <a:xfrm>
            <a:off x="4928418" y="2176545"/>
            <a:ext cx="5899356" cy="3392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E1974A-9D2C-E9B8-D459-EAF79721FB35}"/>
                  </a:ext>
                </a:extLst>
              </p:cNvPr>
              <p:cNvSpPr txBox="1"/>
              <p:nvPr/>
            </p:nvSpPr>
            <p:spPr>
              <a:xfrm>
                <a:off x="1509252" y="3140619"/>
                <a:ext cx="40732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𝑷𝒐𝒘𝒆𝒓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𝑨𝒄𝒕𝒊𝒗𝒆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𝒑𝒐𝒘𝒆𝒓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𝑨𝒑𝒑𝒂𝒓𝒆𝒏𝒕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𝒑𝒐𝒘𝒆𝒓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E1974A-9D2C-E9B8-D459-EAF79721F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52" y="3140619"/>
                <a:ext cx="4073231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6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CFB930-FE64-A42C-5650-EF3BFEF113DC}"/>
              </a:ext>
            </a:extLst>
          </p:cNvPr>
          <p:cNvSpPr/>
          <p:nvPr/>
        </p:nvSpPr>
        <p:spPr>
          <a:xfrm>
            <a:off x="3967469" y="1831409"/>
            <a:ext cx="4257061" cy="78038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/>
              <a:t>Three phase inverter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A31765-4CDE-3827-31FE-B533016A67EB}"/>
              </a:ext>
            </a:extLst>
          </p:cNvPr>
          <p:cNvSpPr/>
          <p:nvPr/>
        </p:nvSpPr>
        <p:spPr>
          <a:xfrm>
            <a:off x="3967469" y="3335882"/>
            <a:ext cx="4257061" cy="78038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>
                <a:ea typeface="DengXian" panose="02010600030101010101" pitchFamily="2" charset="-122"/>
              </a:rPr>
              <a:t>STATCOM with linear load</a:t>
            </a:r>
            <a:endParaRPr lang="en-GB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977BE-CA76-4384-4072-E7060BB93300}"/>
              </a:ext>
            </a:extLst>
          </p:cNvPr>
          <p:cNvSpPr/>
          <p:nvPr/>
        </p:nvSpPr>
        <p:spPr>
          <a:xfrm>
            <a:off x="3967467" y="4834767"/>
            <a:ext cx="4257063" cy="78038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/>
              <a:t>STATCOM with non-linear load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27B55C-2B5C-A856-BF06-9FE9FBC6DDB6}"/>
                  </a:ext>
                </a:extLst>
              </p:cNvPr>
              <p:cNvSpPr txBox="1"/>
              <p:nvPr/>
            </p:nvSpPr>
            <p:spPr>
              <a:xfrm>
                <a:off x="5606847" y="2791967"/>
                <a:ext cx="9783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GB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27B55C-2B5C-A856-BF06-9FE9FBC6D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847" y="2791967"/>
                <a:ext cx="978309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6E7787-5982-0377-BFF2-AF046FFE28A0}"/>
                  </a:ext>
                </a:extLst>
              </p:cNvPr>
              <p:cNvSpPr txBox="1"/>
              <p:nvPr/>
            </p:nvSpPr>
            <p:spPr>
              <a:xfrm>
                <a:off x="5606845" y="4290852"/>
                <a:ext cx="9783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6E7787-5982-0377-BFF2-AF046FFE2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845" y="4290852"/>
                <a:ext cx="978309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913417E4-89C0-0A4A-7C73-0C51316CA941}"/>
              </a:ext>
            </a:extLst>
          </p:cNvPr>
          <p:cNvSpPr txBox="1">
            <a:spLocks/>
          </p:cNvSpPr>
          <p:nvPr/>
        </p:nvSpPr>
        <p:spPr>
          <a:xfrm>
            <a:off x="838200" y="288028"/>
            <a:ext cx="10515600" cy="90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/>
              <a:t>What is the process of the whole project?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6F38C6-312A-7FB3-5310-DE69575D3875}"/>
              </a:ext>
            </a:extLst>
          </p:cNvPr>
          <p:cNvSpPr txBox="1"/>
          <p:nvPr/>
        </p:nvSpPr>
        <p:spPr>
          <a:xfrm>
            <a:off x="2094572" y="4994127"/>
            <a:ext cx="187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Stretch goal: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696837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9E4DCD-CABF-A527-64BB-A5A71D3B591B}"/>
              </a:ext>
            </a:extLst>
          </p:cNvPr>
          <p:cNvSpPr txBox="1"/>
          <p:nvPr/>
        </p:nvSpPr>
        <p:spPr>
          <a:xfrm>
            <a:off x="798870" y="1024798"/>
            <a:ext cx="1059425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Function: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onvert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DC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</a:rPr>
              <a:t> current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into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three phase AC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</a:rPr>
              <a:t> current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.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4C0CBF-9E3A-F06C-5E01-DDA6A226EA1F}"/>
              </a:ext>
            </a:extLst>
          </p:cNvPr>
          <p:cNvSpPr txBox="1">
            <a:spLocks/>
          </p:cNvSpPr>
          <p:nvPr/>
        </p:nvSpPr>
        <p:spPr>
          <a:xfrm>
            <a:off x="877529" y="120026"/>
            <a:ext cx="10515600" cy="90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/>
              <a:t>Three-phase</a:t>
            </a:r>
            <a:r>
              <a:rPr lang="zh-CN" altLang="en-US" sz="3200" dirty="0"/>
              <a:t> </a:t>
            </a:r>
            <a:r>
              <a:rPr lang="en-GB" altLang="zh-CN" sz="3200" dirty="0"/>
              <a:t>inverter </a:t>
            </a:r>
            <a:endParaRPr lang="en-GB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3FD33-BD4A-F569-18CA-61D2FFC1049B}"/>
              </a:ext>
            </a:extLst>
          </p:cNvPr>
          <p:cNvSpPr txBox="1"/>
          <p:nvPr/>
        </p:nvSpPr>
        <p:spPr>
          <a:xfrm>
            <a:off x="798870" y="1932039"/>
            <a:ext cx="107933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Two-level converter: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Power Switches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Three half bridges,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e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ach phase uses two switches that connect to the positive and negative of the DC supply.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Operation: 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By switching quickly in a controlled sequence, the inverter generates a stepped waveform that approximates a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n 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AC waveform.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</a:rPr>
              <a:t>PWM</a:t>
            </a: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 PWM controls the duty cycle of the switch to generate an AC output voltage that approximates the sine wave.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E8D554-090B-CC50-9AF8-FEB659CC5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0"/>
          <a:stretch/>
        </p:blipFill>
        <p:spPr>
          <a:xfrm>
            <a:off x="2440630" y="3994142"/>
            <a:ext cx="7310740" cy="260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10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9E733E-8C87-C8F2-F2E9-5C3D8B2B6366}"/>
              </a:ext>
            </a:extLst>
          </p:cNvPr>
          <p:cNvSpPr txBox="1">
            <a:spLocks/>
          </p:cNvSpPr>
          <p:nvPr/>
        </p:nvSpPr>
        <p:spPr>
          <a:xfrm>
            <a:off x="877529" y="120026"/>
            <a:ext cx="10515600" cy="90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/>
              <a:t>Three-phase</a:t>
            </a:r>
            <a:r>
              <a:rPr lang="zh-CN" altLang="en-US" sz="3200" dirty="0"/>
              <a:t> </a:t>
            </a:r>
            <a:r>
              <a:rPr lang="en-GB" altLang="zh-CN" sz="3200" dirty="0"/>
              <a:t>inverter </a:t>
            </a:r>
            <a:endParaRPr lang="en-GB" sz="3200" dirty="0"/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D369764F-D979-B30F-9D5D-861E88D71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770"/>
          <a:stretch/>
        </p:blipFill>
        <p:spPr bwMode="auto">
          <a:xfrm>
            <a:off x="74092" y="3244926"/>
            <a:ext cx="7291821" cy="26887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1C4C2F-4345-E282-84FD-B7E345B2378F}"/>
              </a:ext>
            </a:extLst>
          </p:cNvPr>
          <p:cNvSpPr txBox="1"/>
          <p:nvPr/>
        </p:nvSpPr>
        <p:spPr>
          <a:xfrm>
            <a:off x="798871" y="1027267"/>
            <a:ext cx="104394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Voltage controller and current controller: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Laplace transform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Block diagram</a:t>
            </a:r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Deriving transfer function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endParaRPr lang="en-US" sz="2000" b="1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2" name="Picture 1" descr="A diagram of a circuit&#10;&#10;Description automatically generated">
            <a:extLst>
              <a:ext uri="{FF2B5EF4-FFF2-40B4-BE49-F238E27FC236}">
                <a16:creationId xmlns:a16="http://schemas.microsoft.com/office/drawing/2014/main" id="{47B302A9-52E7-482C-E860-3BDC1842F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8"/>
          <a:stretch/>
        </p:blipFill>
        <p:spPr>
          <a:xfrm>
            <a:off x="7382681" y="3508514"/>
            <a:ext cx="4580370" cy="2126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1A46D-7BC0-690E-15F3-9AAE6947866E}"/>
                  </a:ext>
                </a:extLst>
              </p:cNvPr>
              <p:cNvSpPr txBox="1"/>
              <p:nvPr/>
            </p:nvSpPr>
            <p:spPr>
              <a:xfrm>
                <a:off x="6052773" y="2707649"/>
                <a:ext cx="6139227" cy="721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GB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GB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𝑨𝑪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en-GB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𝑮𝒓𝒊𝒅</m:t>
                                  </m:r>
                                </m:sub>
                              </m:sSub>
                            </m:e>
                          </m:acc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GB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𝑷𝒉𝒂𝒔𝒆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GB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den>
                      </m:f>
                      <m:r>
                        <a:rPr lang="en-GB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𝑳𝑺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r>
                        <a:rPr lang="en-GB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𝟎𝟎𝟏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1A46D-7BC0-690E-15F3-9AAE69478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773" y="2707649"/>
                <a:ext cx="6139227" cy="7213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428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6958D3-EBBD-D10C-2294-44EAB79C66AD}"/>
              </a:ext>
            </a:extLst>
          </p:cNvPr>
          <p:cNvSpPr txBox="1">
            <a:spLocks/>
          </p:cNvSpPr>
          <p:nvPr/>
        </p:nvSpPr>
        <p:spPr>
          <a:xfrm>
            <a:off x="877529" y="120026"/>
            <a:ext cx="10515600" cy="90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/>
              <a:t>Three-phase</a:t>
            </a:r>
            <a:r>
              <a:rPr lang="zh-CN" altLang="en-US" sz="3200" dirty="0"/>
              <a:t> </a:t>
            </a:r>
            <a:r>
              <a:rPr lang="en-GB" altLang="zh-CN" sz="3200" dirty="0"/>
              <a:t>inverter 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22363-D2F1-4411-CC54-67F7CA6FC5F2}"/>
              </a:ext>
            </a:extLst>
          </p:cNvPr>
          <p:cNvSpPr txBox="1"/>
          <p:nvPr/>
        </p:nvSpPr>
        <p:spPr>
          <a:xfrm>
            <a:off x="798871" y="1408950"/>
            <a:ext cx="6096000" cy="2591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Verification: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 Light" panose="02010600030101010101" pitchFamily="2" charset="-122"/>
              </a:rPr>
              <a:t>Transfer function verification in MATLAB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 Light" panose="02010600030101010101" pitchFamily="2" charset="-122"/>
              </a:rPr>
              <a:t>Current controller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DengXian Light" panose="02010600030101010101" pitchFamily="2" charset="-122"/>
              </a:rPr>
              <a:t>Voltage controller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a typeface="DengXian Light" panose="02010600030101010101" pitchFamily="2" charset="-122"/>
              </a:rPr>
              <a:t>Ripple verification</a:t>
            </a:r>
            <a:endParaRPr lang="en-GB" sz="1800" dirty="0">
              <a:effectLst/>
              <a:ea typeface="DengXian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effectLst/>
              <a:ea typeface="DengXian Light" panose="02010600030101010101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8700D-7E0E-5537-20B3-13308DAE71C1}"/>
              </a:ext>
            </a:extLst>
          </p:cNvPr>
          <p:cNvSpPr txBox="1"/>
          <p:nvPr/>
        </p:nvSpPr>
        <p:spPr>
          <a:xfrm>
            <a:off x="838200" y="4059957"/>
            <a:ext cx="9153833" cy="2176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0000"/>
                </a:solidFill>
                <a:latin typeface="Aptos" panose="020B0004020202020204" pitchFamily="34" charset="0"/>
                <a:ea typeface="DengXian" panose="02010600030101010101" pitchFamily="2" charset="-122"/>
              </a:rPr>
              <a:t>Deliverables</a:t>
            </a:r>
            <a:endParaRPr lang="en-GB" sz="2000" dirty="0">
              <a:effectLst/>
              <a:ea typeface="DengXia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a typeface="DengXian" panose="02010600030101010101" pitchFamily="2" charset="-122"/>
              </a:rPr>
              <a:t>Current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a typeface="DengXian" panose="02010600030101010101" pitchFamily="2" charset="-122"/>
              </a:rPr>
              <a:t>Voltage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a typeface="DengXian" panose="02010600030101010101" pitchFamily="2" charset="-122"/>
              </a:rPr>
              <a:t>The three phase inverter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FE0E0D-A797-F458-12F5-038FF4DCC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8"/>
          <a:stretch/>
        </p:blipFill>
        <p:spPr bwMode="auto">
          <a:xfrm>
            <a:off x="5415116" y="1146195"/>
            <a:ext cx="6276200" cy="22828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2536B0-09B9-95F6-2AF9-65EEFB70B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"/>
          <a:stretch/>
        </p:blipFill>
        <p:spPr bwMode="auto">
          <a:xfrm>
            <a:off x="4843902" y="3547928"/>
            <a:ext cx="6549227" cy="31514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050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Widescreen</PresentationFormat>
  <Paragraphs>99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DengXian</vt:lpstr>
      <vt:lpstr>DengXian Light</vt:lpstr>
      <vt:lpstr>Söhne</vt:lpstr>
      <vt:lpstr>ui-sans-serif</vt:lpstr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Challenges for Modern Electricity Grids</vt:lpstr>
      <vt:lpstr>One possible Solution:  increase the amount of real power from grid </vt:lpstr>
      <vt:lpstr>What is the function of STATCOM?</vt:lpstr>
      <vt:lpstr>What is the function of STATCOM?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STATCOM with linear load</vt:lpstr>
      <vt:lpstr>STATCOM with linear load</vt:lpstr>
      <vt:lpstr>Modelling the STATCOM as an ideal voltage source</vt:lpstr>
      <vt:lpstr>Fully controlled 3 phase STATCOM with linear load</vt:lpstr>
      <vt:lpstr>PowerPoint Presentation</vt:lpstr>
      <vt:lpstr>PowerPoint Presentation</vt:lpstr>
      <vt:lpstr>Stretch goal: STATCOM with non-linear load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YUJIAN CAI</dc:creator>
  <cp:lastModifiedBy>YUJIAN CAI</cp:lastModifiedBy>
  <cp:revision>45</cp:revision>
  <dcterms:created xsi:type="dcterms:W3CDTF">2024-05-11T19:02:34Z</dcterms:created>
  <dcterms:modified xsi:type="dcterms:W3CDTF">2024-06-05T12:03:30Z</dcterms:modified>
</cp:coreProperties>
</file>