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696" r:id="rId2"/>
    <p:sldId id="644" r:id="rId3"/>
    <p:sldId id="920" r:id="rId4"/>
    <p:sldId id="985" r:id="rId5"/>
    <p:sldId id="921" r:id="rId6"/>
    <p:sldId id="257" r:id="rId7"/>
    <p:sldId id="259" r:id="rId8"/>
    <p:sldId id="260" r:id="rId9"/>
    <p:sldId id="261" r:id="rId10"/>
    <p:sldId id="989" r:id="rId11"/>
    <p:sldId id="927" r:id="rId12"/>
    <p:sldId id="930" r:id="rId13"/>
    <p:sldId id="649" r:id="rId14"/>
    <p:sldId id="650" r:id="rId15"/>
    <p:sldId id="928" r:id="rId16"/>
    <p:sldId id="929" r:id="rId17"/>
    <p:sldId id="931" r:id="rId18"/>
    <p:sldId id="932" r:id="rId19"/>
    <p:sldId id="651" r:id="rId20"/>
    <p:sldId id="630" r:id="rId21"/>
    <p:sldId id="638" r:id="rId22"/>
    <p:sldId id="608" r:id="rId23"/>
    <p:sldId id="603" r:id="rId24"/>
    <p:sldId id="639" r:id="rId25"/>
    <p:sldId id="933" r:id="rId26"/>
    <p:sldId id="935" r:id="rId27"/>
    <p:sldId id="990" r:id="rId28"/>
    <p:sldId id="991" r:id="rId29"/>
    <p:sldId id="992" r:id="rId30"/>
    <p:sldId id="993" r:id="rId31"/>
    <p:sldId id="981" r:id="rId32"/>
    <p:sldId id="977" r:id="rId33"/>
    <p:sldId id="978" r:id="rId34"/>
    <p:sldId id="980" r:id="rId35"/>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2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B0F0"/>
    <a:srgbClr val="0070C0"/>
    <a:srgbClr val="DFF1F2"/>
    <a:srgbClr val="A3D6D9"/>
    <a:srgbClr val="004586"/>
    <a:srgbClr val="1C2948"/>
    <a:srgbClr val="FBBCA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1" autoAdjust="0"/>
    <p:restoredTop sz="84539" autoAdjust="0"/>
  </p:normalViewPr>
  <p:slideViewPr>
    <p:cSldViewPr snapToGrid="0" showGuides="1">
      <p:cViewPr varScale="1">
        <p:scale>
          <a:sx n="102" d="100"/>
          <a:sy n="102" d="100"/>
        </p:scale>
        <p:origin x="1376" y="192"/>
      </p:cViewPr>
      <p:guideLst>
        <p:guide orient="horz" pos="2160"/>
        <p:guide pos="3840"/>
        <p:guide orient="horz" pos="2273"/>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40965536159"/>
          <c:y val="6.5714185444691306E-2"/>
          <c:w val="0.776461288861378"/>
          <c:h val="0.75897728937281805"/>
        </c:manualLayout>
      </c:layout>
      <c:scatterChart>
        <c:scatterStyle val="lineMarker"/>
        <c:varyColors val="0"/>
        <c:ser>
          <c:idx val="0"/>
          <c:order val="0"/>
          <c:tx>
            <c:strRef>
              <c:f>Sheet1!$B$1</c:f>
              <c:strCache>
                <c:ptCount val="1"/>
                <c:pt idx="0">
                  <c:v>Size (feet2)</c:v>
                </c:pt>
              </c:strCache>
            </c:strRef>
          </c:tx>
          <c:spPr>
            <a:ln w="38100" cap="rnd" cmpd="sng" algn="ctr">
              <a:noFill/>
              <a:prstDash val="solid"/>
              <a:round/>
            </a:ln>
          </c:spPr>
          <c:marker>
            <c:symbol val="x"/>
            <c:size val="12"/>
            <c:spPr>
              <a:noFill/>
              <a:ln w="19050" cap="flat" cmpd="sng" algn="ctr">
                <a:solidFill>
                  <a:srgbClr val="C00000"/>
                </a:solidFill>
                <a:prstDash val="solid"/>
                <a:round/>
              </a:ln>
            </c:spPr>
          </c:marker>
          <c:xVal>
            <c:numRef>
              <c:f>Sheet1!$A$2:$A$12</c:f>
              <c:numCache>
                <c:formatCode>General</c:formatCode>
                <c:ptCount val="11"/>
                <c:pt idx="0">
                  <c:v>432.42296918767499</c:v>
                </c:pt>
                <c:pt idx="1">
                  <c:v>610.994397759104</c:v>
                </c:pt>
                <c:pt idx="2">
                  <c:v>628.50140056022406</c:v>
                </c:pt>
                <c:pt idx="3">
                  <c:v>856.09243697478996</c:v>
                </c:pt>
                <c:pt idx="4">
                  <c:v>950.63025210084004</c:v>
                </c:pt>
                <c:pt idx="5">
                  <c:v>1202.7310924369699</c:v>
                </c:pt>
                <c:pt idx="6">
                  <c:v>1412.8151260504201</c:v>
                </c:pt>
                <c:pt idx="7">
                  <c:v>1661.4145658263301</c:v>
                </c:pt>
                <c:pt idx="8">
                  <c:v>1787.4649859944</c:v>
                </c:pt>
                <c:pt idx="9">
                  <c:v>1952.0308123249299</c:v>
                </c:pt>
                <c:pt idx="10">
                  <c:v>2186.6246498599398</c:v>
                </c:pt>
              </c:numCache>
            </c:numRef>
          </c:xVal>
          <c:yVal>
            <c:numRef>
              <c:f>Sheet1!$B$2:$B$12</c:f>
              <c:numCache>
                <c:formatCode>General</c:formatCode>
                <c:ptCount val="11"/>
                <c:pt idx="0">
                  <c:v>100.917431192661</c:v>
                </c:pt>
                <c:pt idx="1">
                  <c:v>143.73088685015301</c:v>
                </c:pt>
                <c:pt idx="2">
                  <c:v>213.45565749235499</c:v>
                </c:pt>
                <c:pt idx="3">
                  <c:v>229.35779816513801</c:v>
                </c:pt>
                <c:pt idx="4">
                  <c:v>288.07339449541303</c:v>
                </c:pt>
                <c:pt idx="5">
                  <c:v>274.61773700305798</c:v>
                </c:pt>
                <c:pt idx="6">
                  <c:v>308.86850152905203</c:v>
                </c:pt>
                <c:pt idx="7">
                  <c:v>290.51987767584097</c:v>
                </c:pt>
                <c:pt idx="8">
                  <c:v>337.003058103976</c:v>
                </c:pt>
                <c:pt idx="9">
                  <c:v>306.42201834862402</c:v>
                </c:pt>
                <c:pt idx="10">
                  <c:v>291.74311926605498</c:v>
                </c:pt>
              </c:numCache>
            </c:numRef>
          </c:yVal>
          <c:smooth val="0"/>
          <c:extLst>
            <c:ext xmlns:c16="http://schemas.microsoft.com/office/drawing/2014/chart" uri="{C3380CC4-5D6E-409C-BE32-E72D297353CC}">
              <c16:uniqueId val="{00000000-7357-4A40-9C5E-2BD199BEBF96}"/>
            </c:ext>
          </c:extLst>
        </c:ser>
        <c:dLbls>
          <c:showLegendKey val="0"/>
          <c:showVal val="0"/>
          <c:showCatName val="0"/>
          <c:showSerName val="0"/>
          <c:showPercent val="0"/>
          <c:showBubbleSize val="0"/>
        </c:dLbls>
        <c:axId val="108834176"/>
        <c:axId val="110634496"/>
      </c:scatterChart>
      <c:valAx>
        <c:axId val="108834176"/>
        <c:scaling>
          <c:orientation val="minMax"/>
        </c:scaling>
        <c:delete val="0"/>
        <c:axPos val="b"/>
        <c:numFmt formatCode="General" sourceLinked="1"/>
        <c:majorTickMark val="cross"/>
        <c:minorTickMark val="none"/>
        <c:tickLblPos val="nextTo"/>
        <c:spPr>
          <a:ln w="38100" cap="flat" cmpd="sng" algn="ctr">
            <a:solidFill>
              <a:schemeClr val="bg1">
                <a:lumMod val="50000"/>
              </a:schemeClr>
            </a:solidFill>
            <a:prstDash val="solid"/>
            <a:round/>
          </a:ln>
        </c:spPr>
        <c:txPr>
          <a:bodyPr rot="-60000000" spcFirstLastPara="0" vertOverflow="ellipsis" vert="horz" wrap="square" anchor="ctr" anchorCtr="1"/>
          <a:lstStyle/>
          <a:p>
            <a:pPr>
              <a:defRPr lang="zh-CN" sz="1600" b="0" i="0" u="none" strike="noStrike" kern="1200" baseline="0">
                <a:solidFill>
                  <a:schemeClr val="tx1"/>
                </a:solidFill>
                <a:latin typeface="+mn-lt"/>
                <a:ea typeface="+mn-ea"/>
                <a:cs typeface="+mn-cs"/>
              </a:defRPr>
            </a:pPr>
            <a:endParaRPr lang="zh-CN"/>
          </a:p>
        </c:txPr>
        <c:crossAx val="110634496"/>
        <c:crosses val="autoZero"/>
        <c:crossBetween val="midCat"/>
        <c:majorUnit val="500"/>
      </c:valAx>
      <c:valAx>
        <c:axId val="110634496"/>
        <c:scaling>
          <c:orientation val="minMax"/>
        </c:scaling>
        <c:delete val="0"/>
        <c:axPos val="l"/>
        <c:majorGridlines>
          <c:spPr>
            <a:ln w="9525" cap="flat" cmpd="sng" algn="ctr">
              <a:noFill/>
              <a:prstDash val="solid"/>
              <a:round/>
            </a:ln>
          </c:spPr>
        </c:majorGridlines>
        <c:numFmt formatCode="General" sourceLinked="1"/>
        <c:majorTickMark val="cross"/>
        <c:minorTickMark val="none"/>
        <c:tickLblPos val="nextTo"/>
        <c:spPr>
          <a:ln w="38100" cap="flat" cmpd="sng" algn="ctr">
            <a:solidFill>
              <a:schemeClr val="tx1">
                <a:tint val="75000"/>
                <a:shade val="95000"/>
                <a:satMod val="105000"/>
              </a:schemeClr>
            </a:solidFill>
            <a:prstDash val="solid"/>
            <a:round/>
          </a:ln>
        </c:spPr>
        <c:txPr>
          <a:bodyPr rot="-60000000" spcFirstLastPara="0" vertOverflow="ellipsis" vert="horz" wrap="square" anchor="ctr" anchorCtr="1"/>
          <a:lstStyle/>
          <a:p>
            <a:pPr>
              <a:defRPr lang="zh-CN" sz="1600" b="0" i="0" u="none" strike="noStrike" kern="1200" baseline="0">
                <a:solidFill>
                  <a:schemeClr val="tx1"/>
                </a:solidFill>
                <a:latin typeface="+mn-lt"/>
                <a:ea typeface="+mn-ea"/>
                <a:cs typeface="+mn-cs"/>
              </a:defRPr>
            </a:pPr>
            <a:endParaRPr lang="zh-CN"/>
          </a:p>
        </c:txPr>
        <c:crossAx val="108834176"/>
        <c:crosses val="autoZero"/>
        <c:crossBetween val="midCat"/>
        <c:majorUnit val="100"/>
        <c:minorUnit val="10"/>
      </c:valAx>
    </c:plotArea>
    <c:plotVisOnly val="1"/>
    <c:dispBlanksAs val="gap"/>
    <c:showDLblsOverMax val="0"/>
  </c:chart>
  <c:txPr>
    <a:bodyPr/>
    <a:lstStyle/>
    <a:p>
      <a:pPr>
        <a:defRPr lang="zh-CN"/>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169B477-52D3-4177-833F-412723801D5E}" type="doc">
      <dgm:prSet loTypeId="urn:microsoft.com/office/officeart/2005/8/layout/process1" loCatId="process" qsTypeId="urn:microsoft.com/office/officeart/2005/8/quickstyle/simple1#1" qsCatId="simple" csTypeId="urn:microsoft.com/office/officeart/2005/8/colors/accent2_2#1" csCatId="accent2" phldr="1"/>
      <dgm:spPr/>
    </dgm:pt>
    <dgm:pt modelId="{E64C5A97-3685-4AB1-864C-75F4B0566B7F}">
      <dgm:prSet phldrT="[文本]"/>
      <dgm:spPr/>
      <dgm:t>
        <a:bodyPr/>
        <a:lstStyle/>
        <a:p>
          <a:r>
            <a:rPr lang="zh-CN" altLang="en-US" dirty="0"/>
            <a:t>数据搜集</a:t>
          </a:r>
        </a:p>
      </dgm:t>
    </dgm:pt>
    <dgm:pt modelId="{3245DB59-78F0-43C5-AD2D-39C109C8C855}" type="parTrans" cxnId="{4BB3B23F-C47E-4CC5-AB5C-CA809E9B3EC7}">
      <dgm:prSet/>
      <dgm:spPr/>
      <dgm:t>
        <a:bodyPr/>
        <a:lstStyle/>
        <a:p>
          <a:endParaRPr lang="zh-CN" altLang="en-US"/>
        </a:p>
      </dgm:t>
    </dgm:pt>
    <dgm:pt modelId="{685D314A-8F42-4479-9060-B198FFE9685A}" type="sibTrans" cxnId="{4BB3B23F-C47E-4CC5-AB5C-CA809E9B3EC7}">
      <dgm:prSet/>
      <dgm:spPr/>
      <dgm:t>
        <a:bodyPr/>
        <a:lstStyle/>
        <a:p>
          <a:endParaRPr lang="zh-CN" altLang="en-US"/>
        </a:p>
      </dgm:t>
    </dgm:pt>
    <dgm:pt modelId="{50811DD1-7C34-4D97-A017-19E1F6A0EDA3}">
      <dgm:prSet phldrT="[文本]"/>
      <dgm:spPr/>
      <dgm:t>
        <a:bodyPr/>
        <a:lstStyle/>
        <a:p>
          <a:r>
            <a:rPr lang="zh-CN" altLang="en-US" dirty="0"/>
            <a:t>数据清洗</a:t>
          </a:r>
        </a:p>
      </dgm:t>
    </dgm:pt>
    <dgm:pt modelId="{45CF8FA2-5668-473F-94D6-45FDF17B19F4}" type="parTrans" cxnId="{96A3FBC3-F27A-4474-8393-654182F68878}">
      <dgm:prSet/>
      <dgm:spPr/>
      <dgm:t>
        <a:bodyPr/>
        <a:lstStyle/>
        <a:p>
          <a:endParaRPr lang="zh-CN" altLang="en-US"/>
        </a:p>
      </dgm:t>
    </dgm:pt>
    <dgm:pt modelId="{DA0765CA-F151-42C9-9A81-86828EC42798}" type="sibTrans" cxnId="{96A3FBC3-F27A-4474-8393-654182F68878}">
      <dgm:prSet/>
      <dgm:spPr/>
      <dgm:t>
        <a:bodyPr/>
        <a:lstStyle/>
        <a:p>
          <a:endParaRPr lang="zh-CN" altLang="en-US"/>
        </a:p>
      </dgm:t>
    </dgm:pt>
    <dgm:pt modelId="{17BB5662-9DFB-44BA-819C-24160B2929B8}">
      <dgm:prSet phldrT="[文本]"/>
      <dgm:spPr/>
      <dgm:t>
        <a:bodyPr/>
        <a:lstStyle/>
        <a:p>
          <a:r>
            <a:rPr lang="zh-CN" altLang="en-US" dirty="0"/>
            <a:t>特征工程</a:t>
          </a:r>
        </a:p>
      </dgm:t>
    </dgm:pt>
    <dgm:pt modelId="{30F1EA26-7C37-4ECB-99E8-D6E9B3020470}" type="parTrans" cxnId="{EB20DD18-68E2-4231-AC29-EF3CF70F7A27}">
      <dgm:prSet/>
      <dgm:spPr/>
      <dgm:t>
        <a:bodyPr/>
        <a:lstStyle/>
        <a:p>
          <a:endParaRPr lang="zh-CN" altLang="en-US"/>
        </a:p>
      </dgm:t>
    </dgm:pt>
    <dgm:pt modelId="{792F140D-6C1C-4D8C-8982-98CDFA88C9FB}" type="sibTrans" cxnId="{EB20DD18-68E2-4231-AC29-EF3CF70F7A27}">
      <dgm:prSet/>
      <dgm:spPr/>
      <dgm:t>
        <a:bodyPr/>
        <a:lstStyle/>
        <a:p>
          <a:endParaRPr lang="zh-CN" altLang="en-US"/>
        </a:p>
      </dgm:t>
    </dgm:pt>
    <dgm:pt modelId="{3C62B57E-3B2B-4658-BC2E-A364B9308F83}">
      <dgm:prSet phldrT="[文本]"/>
      <dgm:spPr/>
      <dgm:t>
        <a:bodyPr/>
        <a:lstStyle/>
        <a:p>
          <a:r>
            <a:rPr lang="zh-CN" altLang="en-US" dirty="0"/>
            <a:t>数据建模</a:t>
          </a:r>
        </a:p>
      </dgm:t>
    </dgm:pt>
    <dgm:pt modelId="{1049E9DB-FFB4-41CF-972D-CC26B1955C02}" type="parTrans" cxnId="{645E863A-F884-49DC-9039-BDD84ECE679D}">
      <dgm:prSet/>
      <dgm:spPr/>
      <dgm:t>
        <a:bodyPr/>
        <a:lstStyle/>
        <a:p>
          <a:endParaRPr lang="zh-CN" altLang="en-US"/>
        </a:p>
      </dgm:t>
    </dgm:pt>
    <dgm:pt modelId="{90A69EAA-12E0-41EE-87B2-0463E71DFAB8}" type="sibTrans" cxnId="{645E863A-F884-49DC-9039-BDD84ECE679D}">
      <dgm:prSet/>
      <dgm:spPr/>
      <dgm:t>
        <a:bodyPr/>
        <a:lstStyle/>
        <a:p>
          <a:endParaRPr lang="zh-CN" altLang="en-US"/>
        </a:p>
      </dgm:t>
    </dgm:pt>
    <dgm:pt modelId="{C14BFF05-09FC-4F44-9FF9-AB52BA212D9B}" type="pres">
      <dgm:prSet presAssocID="{B169B477-52D3-4177-833F-412723801D5E}" presName="Name0" presStyleCnt="0">
        <dgm:presLayoutVars>
          <dgm:dir/>
          <dgm:resizeHandles val="exact"/>
        </dgm:presLayoutVars>
      </dgm:prSet>
      <dgm:spPr/>
    </dgm:pt>
    <dgm:pt modelId="{95A1DB01-F489-4DD7-AA44-88D3839C61BC}" type="pres">
      <dgm:prSet presAssocID="{E64C5A97-3685-4AB1-864C-75F4B0566B7F}" presName="node" presStyleLbl="node1" presStyleIdx="0" presStyleCnt="4">
        <dgm:presLayoutVars>
          <dgm:bulletEnabled val="1"/>
        </dgm:presLayoutVars>
      </dgm:prSet>
      <dgm:spPr/>
    </dgm:pt>
    <dgm:pt modelId="{9F24E92E-9260-454C-9095-5BA7744FD0E9}" type="pres">
      <dgm:prSet presAssocID="{685D314A-8F42-4479-9060-B198FFE9685A}" presName="sibTrans" presStyleLbl="sibTrans2D1" presStyleIdx="0" presStyleCnt="3"/>
      <dgm:spPr/>
    </dgm:pt>
    <dgm:pt modelId="{8F435A21-42E0-421A-80F9-E07340970BDB}" type="pres">
      <dgm:prSet presAssocID="{685D314A-8F42-4479-9060-B198FFE9685A}" presName="connectorText" presStyleLbl="sibTrans2D1" presStyleIdx="0" presStyleCnt="3"/>
      <dgm:spPr/>
    </dgm:pt>
    <dgm:pt modelId="{A419831D-2C6A-43BF-A1C5-C28655C627BD}" type="pres">
      <dgm:prSet presAssocID="{50811DD1-7C34-4D97-A017-19E1F6A0EDA3}" presName="node" presStyleLbl="node1" presStyleIdx="1" presStyleCnt="4">
        <dgm:presLayoutVars>
          <dgm:bulletEnabled val="1"/>
        </dgm:presLayoutVars>
      </dgm:prSet>
      <dgm:spPr/>
    </dgm:pt>
    <dgm:pt modelId="{8D21F446-C592-443E-B287-9A393A14B94D}" type="pres">
      <dgm:prSet presAssocID="{DA0765CA-F151-42C9-9A81-86828EC42798}" presName="sibTrans" presStyleLbl="sibTrans2D1" presStyleIdx="1" presStyleCnt="3"/>
      <dgm:spPr/>
    </dgm:pt>
    <dgm:pt modelId="{2CD5C2FC-E50B-4AC4-A4E8-C9C0663097B9}" type="pres">
      <dgm:prSet presAssocID="{DA0765CA-F151-42C9-9A81-86828EC42798}" presName="connectorText" presStyleLbl="sibTrans2D1" presStyleIdx="1" presStyleCnt="3"/>
      <dgm:spPr/>
    </dgm:pt>
    <dgm:pt modelId="{04B9E23D-7A95-4ED6-B3DD-D6FDD726260B}" type="pres">
      <dgm:prSet presAssocID="{17BB5662-9DFB-44BA-819C-24160B2929B8}" presName="node" presStyleLbl="node1" presStyleIdx="2" presStyleCnt="4">
        <dgm:presLayoutVars>
          <dgm:bulletEnabled val="1"/>
        </dgm:presLayoutVars>
      </dgm:prSet>
      <dgm:spPr/>
    </dgm:pt>
    <dgm:pt modelId="{FA8BC3A3-2E12-4F76-8975-E19D760A52C8}" type="pres">
      <dgm:prSet presAssocID="{792F140D-6C1C-4D8C-8982-98CDFA88C9FB}" presName="sibTrans" presStyleLbl="sibTrans2D1" presStyleIdx="2" presStyleCnt="3"/>
      <dgm:spPr/>
    </dgm:pt>
    <dgm:pt modelId="{08742478-EC09-4AB2-B0BE-D80F7E4C4096}" type="pres">
      <dgm:prSet presAssocID="{792F140D-6C1C-4D8C-8982-98CDFA88C9FB}" presName="connectorText" presStyleLbl="sibTrans2D1" presStyleIdx="2" presStyleCnt="3"/>
      <dgm:spPr/>
    </dgm:pt>
    <dgm:pt modelId="{F0B9F859-9150-4A7B-90DA-90D4190420E0}" type="pres">
      <dgm:prSet presAssocID="{3C62B57E-3B2B-4658-BC2E-A364B9308F83}" presName="node" presStyleLbl="node1" presStyleIdx="3" presStyleCnt="4">
        <dgm:presLayoutVars>
          <dgm:bulletEnabled val="1"/>
        </dgm:presLayoutVars>
      </dgm:prSet>
      <dgm:spPr/>
    </dgm:pt>
  </dgm:ptLst>
  <dgm:cxnLst>
    <dgm:cxn modelId="{EB20DD18-68E2-4231-AC29-EF3CF70F7A27}" srcId="{B169B477-52D3-4177-833F-412723801D5E}" destId="{17BB5662-9DFB-44BA-819C-24160B2929B8}" srcOrd="2" destOrd="0" parTransId="{30F1EA26-7C37-4ECB-99E8-D6E9B3020470}" sibTransId="{792F140D-6C1C-4D8C-8982-98CDFA88C9FB}"/>
    <dgm:cxn modelId="{6F206C26-C936-4BF1-8A6D-8711A9FD3BC7}" type="presOf" srcId="{B169B477-52D3-4177-833F-412723801D5E}" destId="{C14BFF05-09FC-4F44-9FF9-AB52BA212D9B}" srcOrd="0" destOrd="0" presId="urn:microsoft.com/office/officeart/2005/8/layout/process1"/>
    <dgm:cxn modelId="{645E863A-F884-49DC-9039-BDD84ECE679D}" srcId="{B169B477-52D3-4177-833F-412723801D5E}" destId="{3C62B57E-3B2B-4658-BC2E-A364B9308F83}" srcOrd="3" destOrd="0" parTransId="{1049E9DB-FFB4-41CF-972D-CC26B1955C02}" sibTransId="{90A69EAA-12E0-41EE-87B2-0463E71DFAB8}"/>
    <dgm:cxn modelId="{4BB3B23F-C47E-4CC5-AB5C-CA809E9B3EC7}" srcId="{B169B477-52D3-4177-833F-412723801D5E}" destId="{E64C5A97-3685-4AB1-864C-75F4B0566B7F}" srcOrd="0" destOrd="0" parTransId="{3245DB59-78F0-43C5-AD2D-39C109C8C855}" sibTransId="{685D314A-8F42-4479-9060-B198FFE9685A}"/>
    <dgm:cxn modelId="{6F7A424F-B514-474F-8D56-C90781869218}" type="presOf" srcId="{3C62B57E-3B2B-4658-BC2E-A364B9308F83}" destId="{F0B9F859-9150-4A7B-90DA-90D4190420E0}" srcOrd="0" destOrd="0" presId="urn:microsoft.com/office/officeart/2005/8/layout/process1"/>
    <dgm:cxn modelId="{83AB4261-C347-461E-8AA5-3AAC737C9576}" type="presOf" srcId="{DA0765CA-F151-42C9-9A81-86828EC42798}" destId="{2CD5C2FC-E50B-4AC4-A4E8-C9C0663097B9}" srcOrd="1" destOrd="0" presId="urn:microsoft.com/office/officeart/2005/8/layout/process1"/>
    <dgm:cxn modelId="{D6410C67-5345-476E-9B43-C280F4E71CA2}" type="presOf" srcId="{685D314A-8F42-4479-9060-B198FFE9685A}" destId="{8F435A21-42E0-421A-80F9-E07340970BDB}" srcOrd="1" destOrd="0" presId="urn:microsoft.com/office/officeart/2005/8/layout/process1"/>
    <dgm:cxn modelId="{81FEB182-C592-4BA5-9B40-0D03AA95A3A4}" type="presOf" srcId="{17BB5662-9DFB-44BA-819C-24160B2929B8}" destId="{04B9E23D-7A95-4ED6-B3DD-D6FDD726260B}" srcOrd="0" destOrd="0" presId="urn:microsoft.com/office/officeart/2005/8/layout/process1"/>
    <dgm:cxn modelId="{79B77A87-E490-46E1-A1B4-8DC2B60A5AF3}" type="presOf" srcId="{E64C5A97-3685-4AB1-864C-75F4B0566B7F}" destId="{95A1DB01-F489-4DD7-AA44-88D3839C61BC}" srcOrd="0" destOrd="0" presId="urn:microsoft.com/office/officeart/2005/8/layout/process1"/>
    <dgm:cxn modelId="{21034693-C10F-40DE-A519-E7CA34ABF4E6}" type="presOf" srcId="{50811DD1-7C34-4D97-A017-19E1F6A0EDA3}" destId="{A419831D-2C6A-43BF-A1C5-C28655C627BD}" srcOrd="0" destOrd="0" presId="urn:microsoft.com/office/officeart/2005/8/layout/process1"/>
    <dgm:cxn modelId="{9C6456AC-EAC1-4B2E-AB8F-882A846F77A4}" type="presOf" srcId="{792F140D-6C1C-4D8C-8982-98CDFA88C9FB}" destId="{FA8BC3A3-2E12-4F76-8975-E19D760A52C8}" srcOrd="0" destOrd="0" presId="urn:microsoft.com/office/officeart/2005/8/layout/process1"/>
    <dgm:cxn modelId="{136D7CB2-5AFA-4C1F-B898-9B60D416039E}" type="presOf" srcId="{792F140D-6C1C-4D8C-8982-98CDFA88C9FB}" destId="{08742478-EC09-4AB2-B0BE-D80F7E4C4096}" srcOrd="1" destOrd="0" presId="urn:microsoft.com/office/officeart/2005/8/layout/process1"/>
    <dgm:cxn modelId="{DA3F7DC3-DD46-4837-A3D5-8931E79464EB}" type="presOf" srcId="{DA0765CA-F151-42C9-9A81-86828EC42798}" destId="{8D21F446-C592-443E-B287-9A393A14B94D}" srcOrd="0" destOrd="0" presId="urn:microsoft.com/office/officeart/2005/8/layout/process1"/>
    <dgm:cxn modelId="{96A3FBC3-F27A-4474-8393-654182F68878}" srcId="{B169B477-52D3-4177-833F-412723801D5E}" destId="{50811DD1-7C34-4D97-A017-19E1F6A0EDA3}" srcOrd="1" destOrd="0" parTransId="{45CF8FA2-5668-473F-94D6-45FDF17B19F4}" sibTransId="{DA0765CA-F151-42C9-9A81-86828EC42798}"/>
    <dgm:cxn modelId="{0B25EAE0-C8B7-4260-AC97-4A50E2839129}" type="presOf" srcId="{685D314A-8F42-4479-9060-B198FFE9685A}" destId="{9F24E92E-9260-454C-9095-5BA7744FD0E9}" srcOrd="0" destOrd="0" presId="urn:microsoft.com/office/officeart/2005/8/layout/process1"/>
    <dgm:cxn modelId="{D77B3B4B-59F9-401C-A733-7F4A8FC8FE39}" type="presParOf" srcId="{C14BFF05-09FC-4F44-9FF9-AB52BA212D9B}" destId="{95A1DB01-F489-4DD7-AA44-88D3839C61BC}" srcOrd="0" destOrd="0" presId="urn:microsoft.com/office/officeart/2005/8/layout/process1"/>
    <dgm:cxn modelId="{327098DD-E98C-4F0D-AF16-5E85E23A7504}" type="presParOf" srcId="{C14BFF05-09FC-4F44-9FF9-AB52BA212D9B}" destId="{9F24E92E-9260-454C-9095-5BA7744FD0E9}" srcOrd="1" destOrd="0" presId="urn:microsoft.com/office/officeart/2005/8/layout/process1"/>
    <dgm:cxn modelId="{B3B4CEC5-D52D-4B4D-89CA-8AA7907DD977}" type="presParOf" srcId="{9F24E92E-9260-454C-9095-5BA7744FD0E9}" destId="{8F435A21-42E0-421A-80F9-E07340970BDB}" srcOrd="0" destOrd="0" presId="urn:microsoft.com/office/officeart/2005/8/layout/process1"/>
    <dgm:cxn modelId="{D6EB9EDC-3578-4874-99D1-38C11667CF9B}" type="presParOf" srcId="{C14BFF05-09FC-4F44-9FF9-AB52BA212D9B}" destId="{A419831D-2C6A-43BF-A1C5-C28655C627BD}" srcOrd="2" destOrd="0" presId="urn:microsoft.com/office/officeart/2005/8/layout/process1"/>
    <dgm:cxn modelId="{C7C49566-2EB8-4F54-9BC7-C29DF1B5E7F9}" type="presParOf" srcId="{C14BFF05-09FC-4F44-9FF9-AB52BA212D9B}" destId="{8D21F446-C592-443E-B287-9A393A14B94D}" srcOrd="3" destOrd="0" presId="urn:microsoft.com/office/officeart/2005/8/layout/process1"/>
    <dgm:cxn modelId="{BE837379-C3C5-4BDF-B207-6536FC239858}" type="presParOf" srcId="{8D21F446-C592-443E-B287-9A393A14B94D}" destId="{2CD5C2FC-E50B-4AC4-A4E8-C9C0663097B9}" srcOrd="0" destOrd="0" presId="urn:microsoft.com/office/officeart/2005/8/layout/process1"/>
    <dgm:cxn modelId="{A20BDA7B-1D08-4206-93BB-D186A0ED9B1E}" type="presParOf" srcId="{C14BFF05-09FC-4F44-9FF9-AB52BA212D9B}" destId="{04B9E23D-7A95-4ED6-B3DD-D6FDD726260B}" srcOrd="4" destOrd="0" presId="urn:microsoft.com/office/officeart/2005/8/layout/process1"/>
    <dgm:cxn modelId="{A48820DF-211A-41FD-AB7E-A0B82F0459C0}" type="presParOf" srcId="{C14BFF05-09FC-4F44-9FF9-AB52BA212D9B}" destId="{FA8BC3A3-2E12-4F76-8975-E19D760A52C8}" srcOrd="5" destOrd="0" presId="urn:microsoft.com/office/officeart/2005/8/layout/process1"/>
    <dgm:cxn modelId="{4946BF2C-45CE-4D0B-90AA-122C01E94D1B}" type="presParOf" srcId="{FA8BC3A3-2E12-4F76-8975-E19D760A52C8}" destId="{08742478-EC09-4AB2-B0BE-D80F7E4C4096}" srcOrd="0" destOrd="0" presId="urn:microsoft.com/office/officeart/2005/8/layout/process1"/>
    <dgm:cxn modelId="{B263EF2B-82C1-4262-8BAB-A00840A2994F}" type="presParOf" srcId="{C14BFF05-09FC-4F44-9FF9-AB52BA212D9B}" destId="{F0B9F859-9150-4A7B-90DA-90D4190420E0}"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1DB01-F489-4DD7-AA44-88D3839C61BC}">
      <dsp:nvSpPr>
        <dsp:cNvPr id="0" name=""/>
        <dsp:cNvSpPr/>
      </dsp:nvSpPr>
      <dsp:spPr>
        <a:xfrm>
          <a:off x="3571" y="241142"/>
          <a:ext cx="1561703" cy="93702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数据搜集</a:t>
          </a:r>
        </a:p>
      </dsp:txBody>
      <dsp:txXfrm>
        <a:off x="31015" y="268586"/>
        <a:ext cx="1506815" cy="882133"/>
      </dsp:txXfrm>
    </dsp:sp>
    <dsp:sp modelId="{9F24E92E-9260-454C-9095-5BA7744FD0E9}">
      <dsp:nvSpPr>
        <dsp:cNvPr id="0" name=""/>
        <dsp:cNvSpPr/>
      </dsp:nvSpPr>
      <dsp:spPr>
        <a:xfrm>
          <a:off x="1721445" y="516002"/>
          <a:ext cx="331081" cy="38730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1721445" y="593462"/>
        <a:ext cx="231757" cy="232382"/>
      </dsp:txXfrm>
    </dsp:sp>
    <dsp:sp modelId="{A419831D-2C6A-43BF-A1C5-C28655C627BD}">
      <dsp:nvSpPr>
        <dsp:cNvPr id="0" name=""/>
        <dsp:cNvSpPr/>
      </dsp:nvSpPr>
      <dsp:spPr>
        <a:xfrm>
          <a:off x="2189956" y="241142"/>
          <a:ext cx="1561703" cy="93702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数据清洗</a:t>
          </a:r>
        </a:p>
      </dsp:txBody>
      <dsp:txXfrm>
        <a:off x="2217400" y="268586"/>
        <a:ext cx="1506815" cy="882133"/>
      </dsp:txXfrm>
    </dsp:sp>
    <dsp:sp modelId="{8D21F446-C592-443E-B287-9A393A14B94D}">
      <dsp:nvSpPr>
        <dsp:cNvPr id="0" name=""/>
        <dsp:cNvSpPr/>
      </dsp:nvSpPr>
      <dsp:spPr>
        <a:xfrm>
          <a:off x="3907829" y="516002"/>
          <a:ext cx="331081" cy="38730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3907829" y="593462"/>
        <a:ext cx="231757" cy="232382"/>
      </dsp:txXfrm>
    </dsp:sp>
    <dsp:sp modelId="{04B9E23D-7A95-4ED6-B3DD-D6FDD726260B}">
      <dsp:nvSpPr>
        <dsp:cNvPr id="0" name=""/>
        <dsp:cNvSpPr/>
      </dsp:nvSpPr>
      <dsp:spPr>
        <a:xfrm>
          <a:off x="4376340" y="241142"/>
          <a:ext cx="1561703" cy="93702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特征工程</a:t>
          </a:r>
        </a:p>
      </dsp:txBody>
      <dsp:txXfrm>
        <a:off x="4403784" y="268586"/>
        <a:ext cx="1506815" cy="882133"/>
      </dsp:txXfrm>
    </dsp:sp>
    <dsp:sp modelId="{FA8BC3A3-2E12-4F76-8975-E19D760A52C8}">
      <dsp:nvSpPr>
        <dsp:cNvPr id="0" name=""/>
        <dsp:cNvSpPr/>
      </dsp:nvSpPr>
      <dsp:spPr>
        <a:xfrm>
          <a:off x="6094214" y="516002"/>
          <a:ext cx="331081" cy="38730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6094214" y="593462"/>
        <a:ext cx="231757" cy="232382"/>
      </dsp:txXfrm>
    </dsp:sp>
    <dsp:sp modelId="{F0B9F859-9150-4A7B-90DA-90D4190420E0}">
      <dsp:nvSpPr>
        <dsp:cNvPr id="0" name=""/>
        <dsp:cNvSpPr/>
      </dsp:nvSpPr>
      <dsp:spPr>
        <a:xfrm>
          <a:off x="6562724" y="241142"/>
          <a:ext cx="1561703" cy="93702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数据建模</a:t>
          </a:r>
        </a:p>
      </dsp:txBody>
      <dsp:txXfrm>
        <a:off x="6590168" y="268586"/>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2025/1/4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704020202020204" pitchFamily="34"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704020202020204" pitchFamily="34" charset="0"/>
                <a:ea typeface="宋体"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704020202020204" pitchFamily="34"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704020202020204" pitchFamily="34" charset="0"/>
                <a:ea typeface="宋体" pitchFamily="2" charset="-122"/>
              </a:defRPr>
            </a:lvl1pPr>
            <a:lvl2pPr marL="742950" indent="-285750" eaLnBrk="0" hangingPunct="0">
              <a:spcBef>
                <a:spcPct val="30000"/>
              </a:spcBef>
              <a:defRPr sz="1200">
                <a:solidFill>
                  <a:schemeClr val="tx1"/>
                </a:solidFill>
                <a:latin typeface="Arial" panose="020B0704020202020204" pitchFamily="34" charset="0"/>
                <a:ea typeface="宋体" pitchFamily="2" charset="-122"/>
              </a:defRPr>
            </a:lvl2pPr>
            <a:lvl3pPr marL="1143000" indent="-228600" eaLnBrk="0" hangingPunct="0">
              <a:spcBef>
                <a:spcPct val="30000"/>
              </a:spcBef>
              <a:defRPr sz="1200">
                <a:solidFill>
                  <a:schemeClr val="tx1"/>
                </a:solidFill>
                <a:latin typeface="Arial" panose="020B0704020202020204" pitchFamily="34" charset="0"/>
                <a:ea typeface="宋体" pitchFamily="2" charset="-122"/>
              </a:defRPr>
            </a:lvl3pPr>
            <a:lvl4pPr marL="1600200" indent="-228600" eaLnBrk="0" hangingPunct="0">
              <a:spcBef>
                <a:spcPct val="30000"/>
              </a:spcBef>
              <a:defRPr sz="1200">
                <a:solidFill>
                  <a:schemeClr val="tx1"/>
                </a:solidFill>
                <a:latin typeface="Arial" panose="020B0704020202020204" pitchFamily="34" charset="0"/>
                <a:ea typeface="宋体" pitchFamily="2" charset="-122"/>
              </a:defRPr>
            </a:lvl4pPr>
            <a:lvl5pPr marL="2057400" indent="-228600" eaLnBrk="0" hangingPunct="0">
              <a:spcBef>
                <a:spcPct val="30000"/>
              </a:spcBef>
              <a:defRPr sz="1200">
                <a:solidFill>
                  <a:schemeClr val="tx1"/>
                </a:solidFill>
                <a:latin typeface="Arial" panose="020B070402020202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16</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7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704020202020204" pitchFamily="34" charset="0"/>
                <a:ea typeface="宋体" pitchFamily="2" charset="-122"/>
              </a:defRPr>
            </a:lvl1pPr>
            <a:lvl2pPr marL="742950" indent="-285750" eaLnBrk="0" hangingPunct="0">
              <a:spcBef>
                <a:spcPct val="30000"/>
              </a:spcBef>
              <a:defRPr sz="1200">
                <a:solidFill>
                  <a:schemeClr val="tx1"/>
                </a:solidFill>
                <a:latin typeface="Arial" panose="020B0704020202020204" pitchFamily="34" charset="0"/>
                <a:ea typeface="宋体" pitchFamily="2" charset="-122"/>
              </a:defRPr>
            </a:lvl2pPr>
            <a:lvl3pPr marL="1143000" indent="-228600" eaLnBrk="0" hangingPunct="0">
              <a:spcBef>
                <a:spcPct val="30000"/>
              </a:spcBef>
              <a:defRPr sz="1200">
                <a:solidFill>
                  <a:schemeClr val="tx1"/>
                </a:solidFill>
                <a:latin typeface="Arial" panose="020B0704020202020204" pitchFamily="34" charset="0"/>
                <a:ea typeface="宋体" pitchFamily="2" charset="-122"/>
              </a:defRPr>
            </a:lvl3pPr>
            <a:lvl4pPr marL="1600200" indent="-228600" eaLnBrk="0" hangingPunct="0">
              <a:spcBef>
                <a:spcPct val="30000"/>
              </a:spcBef>
              <a:defRPr sz="1200">
                <a:solidFill>
                  <a:schemeClr val="tx1"/>
                </a:solidFill>
                <a:latin typeface="Arial" panose="020B0704020202020204" pitchFamily="34" charset="0"/>
                <a:ea typeface="宋体" pitchFamily="2" charset="-122"/>
              </a:defRPr>
            </a:lvl4pPr>
            <a:lvl5pPr marL="2057400" indent="-228600" eaLnBrk="0" hangingPunct="0">
              <a:spcBef>
                <a:spcPct val="30000"/>
              </a:spcBef>
              <a:defRPr sz="1200">
                <a:solidFill>
                  <a:schemeClr val="tx1"/>
                </a:solidFill>
                <a:latin typeface="Arial" panose="020B070402020202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17</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7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704020202020204" pitchFamily="34" charset="0"/>
                <a:ea typeface="宋体" pitchFamily="2" charset="-122"/>
              </a:defRPr>
            </a:lvl1pPr>
            <a:lvl2pPr marL="742950" indent="-285750" eaLnBrk="0" hangingPunct="0">
              <a:spcBef>
                <a:spcPct val="30000"/>
              </a:spcBef>
              <a:defRPr sz="1200">
                <a:solidFill>
                  <a:schemeClr val="tx1"/>
                </a:solidFill>
                <a:latin typeface="Arial" panose="020B0704020202020204" pitchFamily="34" charset="0"/>
                <a:ea typeface="宋体" pitchFamily="2" charset="-122"/>
              </a:defRPr>
            </a:lvl2pPr>
            <a:lvl3pPr marL="1143000" indent="-228600" eaLnBrk="0" hangingPunct="0">
              <a:spcBef>
                <a:spcPct val="30000"/>
              </a:spcBef>
              <a:defRPr sz="1200">
                <a:solidFill>
                  <a:schemeClr val="tx1"/>
                </a:solidFill>
                <a:latin typeface="Arial" panose="020B0704020202020204" pitchFamily="34" charset="0"/>
                <a:ea typeface="宋体" pitchFamily="2" charset="-122"/>
              </a:defRPr>
            </a:lvl3pPr>
            <a:lvl4pPr marL="1600200" indent="-228600" eaLnBrk="0" hangingPunct="0">
              <a:spcBef>
                <a:spcPct val="30000"/>
              </a:spcBef>
              <a:defRPr sz="1200">
                <a:solidFill>
                  <a:schemeClr val="tx1"/>
                </a:solidFill>
                <a:latin typeface="Arial" panose="020B0704020202020204" pitchFamily="34" charset="0"/>
                <a:ea typeface="宋体" pitchFamily="2" charset="-122"/>
              </a:defRPr>
            </a:lvl4pPr>
            <a:lvl5pPr marL="2057400" indent="-228600" eaLnBrk="0" hangingPunct="0">
              <a:spcBef>
                <a:spcPct val="30000"/>
              </a:spcBef>
              <a:defRPr sz="1200">
                <a:solidFill>
                  <a:schemeClr val="tx1"/>
                </a:solidFill>
                <a:latin typeface="Arial" panose="020B070402020202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18</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0" i="0" dirty="0">
                <a:solidFill>
                  <a:srgbClr val="060607"/>
                </a:solidFill>
                <a:effectLst/>
                <a:latin typeface="-apple-system"/>
              </a:rPr>
              <a:t>强化学习的一个经典例子是</a:t>
            </a:r>
            <a:r>
              <a:rPr lang="en-GB" altLang="zh-CN" b="0" i="0" dirty="0">
                <a:solidFill>
                  <a:srgbClr val="060607"/>
                </a:solidFill>
                <a:effectLst/>
                <a:latin typeface="-apple-system"/>
              </a:rPr>
              <a:t>Q</a:t>
            </a:r>
            <a:r>
              <a:rPr lang="zh-CN" altLang="en-US" b="0" i="0" dirty="0">
                <a:solidFill>
                  <a:srgbClr val="060607"/>
                </a:solidFill>
                <a:effectLst/>
                <a:latin typeface="-apple-system"/>
              </a:rPr>
              <a:t>学习（</a:t>
            </a:r>
            <a:r>
              <a:rPr lang="en-GB" altLang="zh-CN" b="0" i="0" dirty="0">
                <a:solidFill>
                  <a:srgbClr val="060607"/>
                </a:solidFill>
                <a:effectLst/>
                <a:latin typeface="-apple-system"/>
              </a:rPr>
              <a:t>Q-Learning</a:t>
            </a:r>
            <a:r>
              <a:rPr lang="zh-CN" altLang="en-GB" b="0" i="0" dirty="0">
                <a:solidFill>
                  <a:srgbClr val="060607"/>
                </a:solidFill>
                <a:effectLst/>
                <a:latin typeface="-apple-system"/>
              </a:rPr>
              <a:t>），</a:t>
            </a:r>
            <a:r>
              <a:rPr lang="zh-CN" altLang="en-US" b="0" i="0" dirty="0">
                <a:solidFill>
                  <a:srgbClr val="060607"/>
                </a:solidFill>
                <a:effectLst/>
                <a:latin typeface="-apple-system"/>
              </a:rPr>
              <a:t>它是一种无模型的强化学习算法，通过学习一个动作价值函数（</a:t>
            </a:r>
            <a:r>
              <a:rPr lang="en-GB" altLang="zh-CN" b="0" i="0" dirty="0">
                <a:solidFill>
                  <a:srgbClr val="060607"/>
                </a:solidFill>
                <a:effectLst/>
                <a:latin typeface="-apple-system"/>
              </a:rPr>
              <a:t>Q-function</a:t>
            </a:r>
            <a:r>
              <a:rPr lang="zh-CN" altLang="en-GB" b="0" i="0" dirty="0">
                <a:solidFill>
                  <a:srgbClr val="060607"/>
                </a:solidFill>
                <a:effectLst/>
                <a:latin typeface="-apple-system"/>
              </a:rPr>
              <a:t>）</a:t>
            </a:r>
            <a:r>
              <a:rPr lang="zh-CN" altLang="en-US" b="0" i="0" dirty="0">
                <a:solidFill>
                  <a:srgbClr val="060607"/>
                </a:solidFill>
                <a:effectLst/>
                <a:latin typeface="-apple-system"/>
              </a:rPr>
              <a:t>来估计在给定状态下采取某个动作的期望效用。</a:t>
            </a:r>
            <a:endParaRPr lang="zh-CN" altLang="zh-CN" dirty="0">
              <a:latin typeface="Arial" panose="020B07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20</a:t>
            </a:fld>
            <a:endParaRPr lang="en-US" altLang="zh-CN"/>
          </a:p>
        </p:txBody>
      </p:sp>
    </p:spTree>
    <p:extLst>
      <p:ext uri="{BB962C8B-B14F-4D97-AF65-F5344CB8AC3E}">
        <p14:creationId xmlns:p14="http://schemas.microsoft.com/office/powerpoint/2010/main" val="3399891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t>21</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1B423B0-4233-4174-B1BD-5908CFC35404}" type="slidenum">
              <a:rPr lang="en-US" smtClean="0">
                <a:latin typeface="Arial" panose="020B0704020202020204" pitchFamily="34" charset="0"/>
              </a:rPr>
              <a:t>23</a:t>
            </a:fld>
            <a:endParaRPr lang="en-US">
              <a:latin typeface="Arial" panose="020B0704020202020204" pitchFamily="34" charset="0"/>
            </a:endParaRPr>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a:lstStyle/>
          <a:p>
            <a:pPr eaLnBrk="1" hangingPunct="1"/>
            <a:endParaRPr lang="en-US">
              <a:latin typeface="Arial" panose="020B07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25</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26</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28</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latin typeface="-apple-system"/>
              </a:rPr>
              <a:t>这个原则可以概括为“如无必要，勿增实体”，意味着在解释一个现象时，应当尽量采用假设最少、最简单、最不复杂的理论或模型。</a:t>
            </a:r>
            <a:endParaRPr lang="en-US" altLang="zh-CN" b="0" i="0" dirty="0">
              <a:solidFill>
                <a:srgbClr val="060607"/>
              </a:solidFill>
              <a:effectLst/>
              <a:latin typeface="-apple-system"/>
            </a:endParaRPr>
          </a:p>
          <a:p>
            <a:r>
              <a:rPr lang="zh-CN" altLang="en-US" b="0" i="0" dirty="0">
                <a:solidFill>
                  <a:srgbClr val="060607"/>
                </a:solidFill>
                <a:effectLst/>
                <a:latin typeface="-apple-system"/>
              </a:rPr>
              <a:t>在机器学习和数据建模中，奥卡姆剃刀原则也有其应用，例如在选择模型时，如果一个简单的模型就能很好地解释数据，那么就没有必要使用一个更复杂的模型，因为复杂的模型可能会导致过拟合，即模型在训练数据上表现很好，但在新的、未见过的数据上表现不佳。</a:t>
            </a:r>
            <a:endParaRPr lang="en-US" altLang="zh-CN" b="0" i="0" dirty="0">
              <a:solidFill>
                <a:srgbClr val="060607"/>
              </a:solidFill>
              <a:effectLst/>
              <a:latin typeface="-apple-system"/>
            </a:endParaRPr>
          </a:p>
          <a:p>
            <a:endParaRPr lang="en-US" altLang="zh-CN" b="0" i="0" dirty="0">
              <a:solidFill>
                <a:srgbClr val="060607"/>
              </a:solidFill>
              <a:effectLst/>
              <a:latin typeface="-apple-system"/>
            </a:endParaRPr>
          </a:p>
          <a:p>
            <a:r>
              <a:rPr lang="zh-CN" altLang="en-US" b="0" i="0" dirty="0">
                <a:solidFill>
                  <a:srgbClr val="060607"/>
                </a:solidFill>
                <a:effectLst/>
                <a:latin typeface="-apple-system"/>
              </a:rPr>
              <a:t>需要注意的是，奥卡姆剃刀并不是一个绝对的规则，它更多地是一种启发式的方法论指导原则。在某些情况下，更复杂的理论可能是必要的，特别是在考虑到现实世界的复杂性和数据的多样性时。</a:t>
            </a:r>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29</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30</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31</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704020202020204" pitchFamily="34" charset="0"/>
                <a:ea typeface="宋体" pitchFamily="2" charset="-122"/>
              </a:defRPr>
            </a:lvl1pPr>
            <a:lvl2pPr marL="742950" indent="-285750" eaLnBrk="0" hangingPunct="0">
              <a:spcBef>
                <a:spcPct val="30000"/>
              </a:spcBef>
              <a:defRPr sz="1200">
                <a:solidFill>
                  <a:schemeClr val="tx1"/>
                </a:solidFill>
                <a:latin typeface="Arial" panose="020B0704020202020204" pitchFamily="34" charset="0"/>
                <a:ea typeface="宋体" pitchFamily="2" charset="-122"/>
              </a:defRPr>
            </a:lvl2pPr>
            <a:lvl3pPr marL="1143000" indent="-228600" eaLnBrk="0" hangingPunct="0">
              <a:spcBef>
                <a:spcPct val="30000"/>
              </a:spcBef>
              <a:defRPr sz="1200">
                <a:solidFill>
                  <a:schemeClr val="tx1"/>
                </a:solidFill>
                <a:latin typeface="Arial" panose="020B0704020202020204" pitchFamily="34" charset="0"/>
                <a:ea typeface="宋体" pitchFamily="2" charset="-122"/>
              </a:defRPr>
            </a:lvl3pPr>
            <a:lvl4pPr marL="1600200" indent="-228600" eaLnBrk="0" hangingPunct="0">
              <a:spcBef>
                <a:spcPct val="30000"/>
              </a:spcBef>
              <a:defRPr sz="1200">
                <a:solidFill>
                  <a:schemeClr val="tx1"/>
                </a:solidFill>
                <a:latin typeface="Arial" panose="020B0704020202020204" pitchFamily="34" charset="0"/>
                <a:ea typeface="宋体" pitchFamily="2" charset="-122"/>
              </a:defRPr>
            </a:lvl4pPr>
            <a:lvl5pPr marL="2057400" indent="-228600" eaLnBrk="0" hangingPunct="0">
              <a:spcBef>
                <a:spcPct val="30000"/>
              </a:spcBef>
              <a:defRPr sz="1200">
                <a:solidFill>
                  <a:schemeClr val="tx1"/>
                </a:solidFill>
                <a:latin typeface="Arial" panose="020B070402020202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anose="020B0704020202020204" pitchFamily="34" charset="0"/>
                <a:ea typeface="宋体" pitchFamily="2" charset="-122"/>
              </a:defRPr>
            </a:lvl9pPr>
          </a:lstStyle>
          <a:p>
            <a:pPr eaLnBrk="1" hangingPunct="1">
              <a:spcBef>
                <a:spcPct val="0"/>
              </a:spcBef>
            </a:pPr>
            <a:fld id="{909F4065-F7C7-4231-AF49-540087F67445}" type="slidenum">
              <a:rPr lang="en-US" altLang="zh-CN">
                <a:ea typeface="微软雅黑" panose="020B0503020204020204" pitchFamily="34" charset="-122"/>
              </a:rPr>
              <a:t>32</a:t>
            </a:fld>
            <a:endParaRPr lang="en-US" altLang="zh-CN" dirty="0">
              <a:ea typeface="微软雅黑" panose="020B0503020204020204" pitchFamily="34" charset="-122"/>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704020202020204" pitchFamily="34" charset="0"/>
              </a:rPr>
              <a:t>人类在成长、生活过程中积累了很多的历史与经验。人类定期地对这些经验进行“归纳”，获得了生活的“规律”。当人类遇到未知的问题或者需要对未来进行“推测”的时候，人类使用这些“规律”，对未知问题与未来进行“推测”，从而指导自己的生活和工作。</a:t>
            </a:r>
          </a:p>
          <a:p>
            <a:pPr eaLnBrk="1" hangingPunct="1"/>
            <a:r>
              <a:rPr lang="zh-CN" altLang="en-US" dirty="0">
                <a:latin typeface="Arial" panose="020B0704020202020204" pitchFamily="34" charset="0"/>
              </a:rPr>
              <a:t>　　机器学习中的“训练”与“预测”过程可以对应到人类的“归纳”和“推测”过程。通过这样的对应，我们可以发现，机器学习的思想并不复杂，仅仅是对人类在生活中学习成长的一个模拟。由于机器学习不是基于编程形成的结果，因此它的处理过程不是因果的逻辑，而是通过归纳思想得出的相关性结论。</a:t>
            </a:r>
          </a:p>
          <a:p>
            <a:pPr eaLnBrk="1" hangingPunct="1"/>
            <a:r>
              <a:rPr lang="zh-CN" altLang="en-US" dirty="0">
                <a:latin typeface="Arial" panose="020B0704020202020204" pitchFamily="34" charset="0"/>
              </a:rPr>
              <a:t> 　　这也可以联想到人类为什么要学习历史，历史实际上是人类过往经验的总结。有句话说得很好，“历史往往不一样，但历史总是惊人的相似”。通过学习历史，我们从历史中归纳出人生与国家的规律，从而指导我们的下一步工作，这是具有莫大价值的。当代一些人忽视了历史的本来价值，而是把其作为一种宣扬功绩的手段，这其实是对历史真实价值的一种误用。</a:t>
            </a:r>
          </a:p>
          <a:p>
            <a:pPr eaLnBrk="1" hangingPunct="1"/>
            <a:endParaRPr lang="zh-CN" altLang="zh-CN" dirty="0">
              <a:latin typeface="Arial" panose="020B07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60607"/>
                </a:solidFill>
                <a:effectLst/>
                <a:latin typeface="-apple-system"/>
              </a:rPr>
              <a:t>机器学习是人工智能领域中非常核心的一个分支。它主要关注如何让计算机系统利用数据来改进性能，而无需进行明确的编程。机器学习算法能够从数据中学习模式和规律，然后利用这些模式和规律来预测未来事件或进行决策。</a:t>
            </a:r>
          </a:p>
          <a:p>
            <a:pPr algn="l"/>
            <a:r>
              <a:rPr lang="zh-CN" altLang="en-US" b="0" i="0" dirty="0">
                <a:solidFill>
                  <a:srgbClr val="060607"/>
                </a:solidFill>
                <a:effectLst/>
                <a:latin typeface="-apple-system"/>
              </a:rPr>
              <a:t>机器学习可以分为几种类型，包括：</a:t>
            </a:r>
          </a:p>
          <a:p>
            <a:pPr algn="l">
              <a:buFont typeface="+mj-lt"/>
              <a:buAutoNum type="arabicPeriod"/>
            </a:pPr>
            <a:r>
              <a:rPr lang="zh-CN" altLang="en-US" b="1" i="0" dirty="0">
                <a:solidFill>
                  <a:srgbClr val="060607"/>
                </a:solidFill>
                <a:effectLst/>
                <a:latin typeface="-apple-system"/>
              </a:rPr>
              <a:t>监督学习</a:t>
            </a:r>
            <a:r>
              <a:rPr lang="zh-CN" altLang="en-US" b="0" i="0" dirty="0">
                <a:solidFill>
                  <a:srgbClr val="060607"/>
                </a:solidFill>
                <a:effectLst/>
                <a:latin typeface="-apple-system"/>
              </a:rPr>
              <a:t>：算法从标记的训练数据中学习，每个训练示例都包括输入和相应的输出标签。</a:t>
            </a:r>
          </a:p>
          <a:p>
            <a:pPr algn="l">
              <a:buFont typeface="+mj-lt"/>
              <a:buAutoNum type="arabicPeriod"/>
            </a:pPr>
            <a:r>
              <a:rPr lang="zh-CN" altLang="en-US" b="1" i="0" dirty="0">
                <a:solidFill>
                  <a:srgbClr val="060607"/>
                </a:solidFill>
                <a:effectLst/>
                <a:latin typeface="-apple-system"/>
              </a:rPr>
              <a:t>无监督学习</a:t>
            </a:r>
            <a:r>
              <a:rPr lang="zh-CN" altLang="en-US" b="0" i="0" dirty="0">
                <a:solidFill>
                  <a:srgbClr val="060607"/>
                </a:solidFill>
                <a:effectLst/>
                <a:latin typeface="-apple-system"/>
              </a:rPr>
              <a:t>：算法在没有标签的数据上运行，试图找到数据中的结构。</a:t>
            </a:r>
          </a:p>
          <a:p>
            <a:pPr algn="l">
              <a:buFont typeface="+mj-lt"/>
              <a:buAutoNum type="arabicPeriod"/>
            </a:pPr>
            <a:r>
              <a:rPr lang="zh-CN" altLang="en-US" b="1" i="0" dirty="0">
                <a:solidFill>
                  <a:srgbClr val="060607"/>
                </a:solidFill>
                <a:effectLst/>
                <a:latin typeface="-apple-system"/>
              </a:rPr>
              <a:t>半监督学习</a:t>
            </a:r>
            <a:r>
              <a:rPr lang="zh-CN" altLang="en-US" b="0" i="0" dirty="0">
                <a:solidFill>
                  <a:srgbClr val="060607"/>
                </a:solidFill>
                <a:effectLst/>
                <a:latin typeface="-apple-system"/>
              </a:rPr>
              <a:t>：结合了少量标记数据和大量未标记数据。</a:t>
            </a:r>
          </a:p>
          <a:p>
            <a:pPr algn="l">
              <a:buFont typeface="+mj-lt"/>
              <a:buAutoNum type="arabicPeriod"/>
            </a:pPr>
            <a:r>
              <a:rPr lang="zh-CN" altLang="en-US" b="1" i="0" dirty="0">
                <a:solidFill>
                  <a:srgbClr val="060607"/>
                </a:solidFill>
                <a:effectLst/>
                <a:latin typeface="-apple-system"/>
              </a:rPr>
              <a:t>强化学习</a:t>
            </a:r>
            <a:r>
              <a:rPr lang="zh-CN" altLang="en-US" b="0" i="0" dirty="0">
                <a:solidFill>
                  <a:srgbClr val="060607"/>
                </a:solidFill>
                <a:effectLst/>
                <a:latin typeface="-apple-system"/>
              </a:rPr>
              <a:t>：算法通过与环境的交互来学习，目标是最大化某种累积奖励。</a:t>
            </a:r>
          </a:p>
          <a:p>
            <a:pPr algn="l"/>
            <a:br>
              <a:rPr lang="zh-CN" altLang="en-US" dirty="0"/>
            </a:br>
            <a:r>
              <a:rPr lang="zh-CN" altLang="en-US" b="0" i="0" dirty="0">
                <a:solidFill>
                  <a:srgbClr val="060607"/>
                </a:solidFill>
                <a:effectLst/>
                <a:latin typeface="-apple-system"/>
              </a:rPr>
              <a:t>莱斯利</a:t>
            </a:r>
            <a:r>
              <a:rPr lang="en-US" altLang="zh-CN" b="0" i="0" dirty="0">
                <a:solidFill>
                  <a:srgbClr val="060607"/>
                </a:solidFill>
                <a:effectLst/>
                <a:latin typeface="-apple-system"/>
              </a:rPr>
              <a:t>·</a:t>
            </a:r>
            <a:r>
              <a:rPr lang="zh-CN" altLang="en-US" b="0" i="0" dirty="0">
                <a:solidFill>
                  <a:srgbClr val="060607"/>
                </a:solidFill>
                <a:effectLst/>
                <a:latin typeface="-apple-system"/>
              </a:rPr>
              <a:t>瓦利安特，他提出了著名的“可能近似正确”（</a:t>
            </a:r>
            <a:r>
              <a:rPr lang="en-GB" altLang="zh-CN" b="0" i="0" dirty="0">
                <a:solidFill>
                  <a:srgbClr val="060607"/>
                </a:solidFill>
                <a:effectLst/>
                <a:latin typeface="-apple-system"/>
              </a:rPr>
              <a:t>Probably Approximately Correct</a:t>
            </a:r>
            <a:r>
              <a:rPr lang="zh-CN" altLang="en-GB" b="0" i="0" dirty="0">
                <a:solidFill>
                  <a:srgbClr val="060607"/>
                </a:solidFill>
                <a:effectLst/>
                <a:latin typeface="-apple-system"/>
              </a:rPr>
              <a:t>，</a:t>
            </a:r>
            <a:r>
              <a:rPr lang="zh-CN" altLang="en-US" b="0" i="0" dirty="0">
                <a:solidFill>
                  <a:srgbClr val="060607"/>
                </a:solidFill>
                <a:effectLst/>
                <a:latin typeface="-apple-system"/>
              </a:rPr>
              <a:t>简称</a:t>
            </a:r>
            <a:r>
              <a:rPr lang="en-GB" altLang="zh-CN" b="0" i="0" dirty="0">
                <a:solidFill>
                  <a:srgbClr val="060607"/>
                </a:solidFill>
                <a:effectLst/>
                <a:latin typeface="-apple-system"/>
              </a:rPr>
              <a:t>PAC</a:t>
            </a:r>
            <a:r>
              <a:rPr lang="zh-CN" altLang="en-GB" b="0" i="0" dirty="0">
                <a:solidFill>
                  <a:srgbClr val="060607"/>
                </a:solidFill>
                <a:effectLst/>
                <a:latin typeface="-apple-system"/>
              </a:rPr>
              <a:t>）</a:t>
            </a:r>
            <a:r>
              <a:rPr lang="zh-CN" altLang="en-US" b="0" i="0" dirty="0">
                <a:solidFill>
                  <a:srgbClr val="060607"/>
                </a:solidFill>
                <a:effectLst/>
                <a:latin typeface="-apple-system"/>
              </a:rPr>
              <a:t>学习模型，这是一个描述机器学习算法性能的数学框架。</a:t>
            </a:r>
            <a:r>
              <a:rPr lang="en-GB" altLang="zh-CN" b="0" i="0" dirty="0">
                <a:solidFill>
                  <a:srgbClr val="060607"/>
                </a:solidFill>
                <a:effectLst/>
                <a:latin typeface="-apple-system"/>
              </a:rPr>
              <a:t>PAC</a:t>
            </a:r>
            <a:r>
              <a:rPr lang="zh-CN" altLang="en-US" b="0" i="0" dirty="0">
                <a:solidFill>
                  <a:srgbClr val="060607"/>
                </a:solidFill>
                <a:effectLst/>
                <a:latin typeface="-apple-system"/>
              </a:rPr>
              <a:t>模型为理解机器学习算法的泛化能力提供了重要的理论基础，即算法在未见过的数据上的表现如何。</a:t>
            </a:r>
            <a:r>
              <a:rPr lang="en-GB" altLang="zh-CN" b="0" i="0" dirty="0">
                <a:solidFill>
                  <a:srgbClr val="060607"/>
                </a:solidFill>
                <a:effectLst/>
                <a:latin typeface="-apple-system"/>
              </a:rPr>
              <a:t>Valiant</a:t>
            </a:r>
            <a:r>
              <a:rPr lang="zh-CN" altLang="en-US" b="0" i="0" dirty="0">
                <a:solidFill>
                  <a:srgbClr val="060607"/>
                </a:solidFill>
                <a:effectLst/>
                <a:latin typeface="-apple-system"/>
              </a:rPr>
              <a:t>的这一工作对机器学习、人工智能、自然语言处理、笔迹识别、机器视觉等领域产生了深远的影响。</a:t>
            </a:r>
            <a:endParaRPr lang="en-US" altLang="zh-CN" dirty="0"/>
          </a:p>
          <a:p>
            <a:endParaRPr kumimoji="1" lang="en-US" altLang="zh-CN" dirty="0"/>
          </a:p>
          <a:p>
            <a:pPr algn="l"/>
            <a:r>
              <a:rPr lang="zh-CN" altLang="en-US" b="0" i="0" dirty="0">
                <a:solidFill>
                  <a:srgbClr val="060607"/>
                </a:solidFill>
                <a:effectLst/>
                <a:latin typeface="-apple-system"/>
              </a:rPr>
              <a:t>朱迪亚</a:t>
            </a:r>
            <a:r>
              <a:rPr lang="en-US" altLang="zh-CN" b="0" i="0" dirty="0">
                <a:solidFill>
                  <a:srgbClr val="060607"/>
                </a:solidFill>
                <a:effectLst/>
                <a:latin typeface="-apple-system"/>
              </a:rPr>
              <a:t>·</a:t>
            </a:r>
            <a:r>
              <a:rPr lang="zh-CN" altLang="en-US" b="0" i="0" dirty="0">
                <a:solidFill>
                  <a:srgbClr val="060607"/>
                </a:solidFill>
                <a:effectLst/>
                <a:latin typeface="-apple-system"/>
              </a:rPr>
              <a:t>珀尔（</a:t>
            </a:r>
            <a:r>
              <a:rPr lang="en-GB" altLang="zh-CN" b="0" i="0" dirty="0">
                <a:solidFill>
                  <a:srgbClr val="060607"/>
                </a:solidFill>
                <a:effectLst/>
                <a:latin typeface="-apple-system"/>
              </a:rPr>
              <a:t>Judea Pearl</a:t>
            </a:r>
            <a:r>
              <a:rPr lang="zh-CN" altLang="en-GB" b="0" i="0" dirty="0">
                <a:solidFill>
                  <a:srgbClr val="060607"/>
                </a:solidFill>
                <a:effectLst/>
                <a:latin typeface="-apple-system"/>
              </a:rPr>
              <a:t>）</a:t>
            </a:r>
            <a:r>
              <a:rPr lang="zh-CN" altLang="en-US" b="0" i="0" dirty="0">
                <a:solidFill>
                  <a:srgbClr val="060607"/>
                </a:solidFill>
                <a:effectLst/>
                <a:latin typeface="-apple-system"/>
              </a:rPr>
              <a:t>是一位著名的计算机科学家和哲学家，以其在人工智能领域的基础性贡献而闻名，特别是在概率和因果推理算法方面。他是贝叶斯网络的先驱，并且因其在这一领域的工作获得了</a:t>
            </a:r>
            <a:r>
              <a:rPr lang="en-US" altLang="zh-CN" b="0" i="0" dirty="0">
                <a:solidFill>
                  <a:srgbClr val="060607"/>
                </a:solidFill>
                <a:effectLst/>
                <a:latin typeface="-apple-system"/>
              </a:rPr>
              <a:t>2011</a:t>
            </a:r>
            <a:r>
              <a:rPr lang="zh-CN" altLang="en-US" b="0" i="0" dirty="0">
                <a:solidFill>
                  <a:srgbClr val="060607"/>
                </a:solidFill>
                <a:effectLst/>
                <a:latin typeface="-apple-system"/>
              </a:rPr>
              <a:t>年的图灵奖。</a:t>
            </a:r>
            <a:r>
              <a:rPr lang="en-GB" altLang="zh-CN" b="0" i="0" dirty="0">
                <a:solidFill>
                  <a:srgbClr val="060607"/>
                </a:solidFill>
                <a:effectLst/>
                <a:latin typeface="-apple-system"/>
              </a:rPr>
              <a:t>Pearl </a:t>
            </a:r>
            <a:r>
              <a:rPr lang="zh-CN" altLang="en-US" b="0" i="0" dirty="0">
                <a:solidFill>
                  <a:srgbClr val="060607"/>
                </a:solidFill>
                <a:effectLst/>
                <a:latin typeface="-apple-system"/>
              </a:rPr>
              <a:t>教授认为，当前的机器学习系统主要依赖于统计学和模型，这些系统虽然在数据拟合方面取得了巨大成功，但并不能作为强人工智能的基础。他提出，机器学习需要超越数据拟合，进入因果推理的领域，这是实现更高级人工智能的关键。</a:t>
            </a:r>
            <a:endParaRPr lang="en-US" altLang="zh-CN" b="0" i="0" dirty="0">
              <a:solidFill>
                <a:srgbClr val="060607"/>
              </a:solidFill>
              <a:effectLst/>
              <a:latin typeface="-apple-system"/>
            </a:endParaRPr>
          </a:p>
          <a:p>
            <a:pPr algn="l"/>
            <a:r>
              <a:rPr lang="en-GB" altLang="zh-CN" b="0" i="0" dirty="0">
                <a:solidFill>
                  <a:srgbClr val="060607"/>
                </a:solidFill>
                <a:effectLst/>
                <a:latin typeface="-apple-system"/>
              </a:rPr>
              <a:t>Pearl </a:t>
            </a:r>
            <a:r>
              <a:rPr lang="zh-CN" altLang="en-US" b="0" i="0" dirty="0">
                <a:solidFill>
                  <a:srgbClr val="060607"/>
                </a:solidFill>
                <a:effectLst/>
                <a:latin typeface="-apple-system"/>
              </a:rPr>
              <a:t>教授提出了因果关系的三个层级：关联、干预和反事实。他认为，目前的机器学习主要停留在关联层面，而要实现真正的智能，必须能够进行干预和反事实推理。他倡导的“因果革命”旨在将因果推理模型应用于人工智能，从而推动这一领域的发展。</a:t>
            </a:r>
          </a:p>
          <a:p>
            <a:pPr algn="l"/>
            <a:r>
              <a:rPr lang="zh-CN" altLang="en-US" b="0" i="0" dirty="0">
                <a:solidFill>
                  <a:srgbClr val="060607"/>
                </a:solidFill>
                <a:effectLst/>
                <a:latin typeface="-apple-system"/>
              </a:rPr>
              <a:t>在他的著作</a:t>
            </a:r>
            <a:r>
              <a:rPr lang="en-US" altLang="zh-CN" b="0" i="0" dirty="0">
                <a:solidFill>
                  <a:srgbClr val="060607"/>
                </a:solidFill>
                <a:effectLst/>
                <a:latin typeface="-apple-system"/>
              </a:rPr>
              <a:t>《</a:t>
            </a:r>
            <a:r>
              <a:rPr lang="zh-CN" altLang="en-US" b="0" i="0" dirty="0">
                <a:solidFill>
                  <a:srgbClr val="060607"/>
                </a:solidFill>
                <a:effectLst/>
                <a:latin typeface="-apple-system"/>
              </a:rPr>
              <a:t>为什么：关于因果关系的新科学</a:t>
            </a:r>
            <a:r>
              <a:rPr lang="en-US" altLang="zh-CN" b="0" i="0" dirty="0">
                <a:solidFill>
                  <a:srgbClr val="060607"/>
                </a:solidFill>
                <a:effectLst/>
                <a:latin typeface="-apple-system"/>
              </a:rPr>
              <a:t>》</a:t>
            </a:r>
            <a:r>
              <a:rPr lang="zh-CN" altLang="en-US" b="0" i="0" dirty="0">
                <a:solidFill>
                  <a:srgbClr val="060607"/>
                </a:solidFill>
                <a:effectLst/>
                <a:latin typeface="-apple-system"/>
              </a:rPr>
              <a:t>中，</a:t>
            </a:r>
            <a:r>
              <a:rPr lang="en-GB" altLang="zh-CN" b="0" i="0" dirty="0">
                <a:solidFill>
                  <a:srgbClr val="060607"/>
                </a:solidFill>
                <a:effectLst/>
                <a:latin typeface="-apple-system"/>
              </a:rPr>
              <a:t>Pearl </a:t>
            </a:r>
            <a:r>
              <a:rPr lang="zh-CN" altLang="en-US" b="0" i="0" dirty="0">
                <a:solidFill>
                  <a:srgbClr val="060607"/>
                </a:solidFill>
                <a:effectLst/>
                <a:latin typeface="-apple-system"/>
              </a:rPr>
              <a:t>系统总结了他近</a:t>
            </a:r>
            <a:r>
              <a:rPr lang="en-US" altLang="zh-CN" b="0" i="0" dirty="0">
                <a:solidFill>
                  <a:srgbClr val="060607"/>
                </a:solidFill>
                <a:effectLst/>
                <a:latin typeface="-apple-system"/>
              </a:rPr>
              <a:t>25</a:t>
            </a:r>
            <a:r>
              <a:rPr lang="zh-CN" altLang="en-US" b="0" i="0" dirty="0">
                <a:solidFill>
                  <a:srgbClr val="060607"/>
                </a:solidFill>
                <a:effectLst/>
                <a:latin typeface="-apple-system"/>
              </a:rPr>
              <a:t>年关于因果推断的研究成果。他还提出了结构化因果模型（</a:t>
            </a:r>
            <a:r>
              <a:rPr lang="en-GB" altLang="zh-CN" b="0" i="0" dirty="0">
                <a:solidFill>
                  <a:srgbClr val="060607"/>
                </a:solidFill>
                <a:effectLst/>
                <a:latin typeface="-apple-system"/>
              </a:rPr>
              <a:t>Structural Causal Models, SCM</a:t>
            </a:r>
            <a:r>
              <a:rPr lang="zh-CN" altLang="en-GB" b="0" i="0" dirty="0">
                <a:solidFill>
                  <a:srgbClr val="060607"/>
                </a:solidFill>
                <a:effectLst/>
                <a:latin typeface="-apple-system"/>
              </a:rPr>
              <a:t>），</a:t>
            </a:r>
            <a:r>
              <a:rPr lang="zh-CN" altLang="en-US" b="0" i="0" dirty="0">
                <a:solidFill>
                  <a:srgbClr val="060607"/>
                </a:solidFill>
                <a:effectLst/>
                <a:latin typeface="-apple-system"/>
              </a:rPr>
              <a:t>这是一种结合了图模型、反事实和介入式逻辑、结构化方程的数理框架，用于整合统计模型的优点，并推动因果推理在机器学习中的应用。</a:t>
            </a:r>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t>2025/1/4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600201"/>
            <a:ext cx="10972800" cy="4530725"/>
          </a:xfrm>
        </p:spPr>
        <p:txBody>
          <a:bodyPr/>
          <a:lstStyle/>
          <a:p>
            <a:pPr lvl="0"/>
            <a:endParaRPr lang="zh-CN" altLang="en-US" noProof="0"/>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fld id="{18A54C05-12C6-4ED5-8C42-25DA65BDDB23}"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704020202020204" pitchFamily="34" charset="0"/>
                <a:ea typeface="微软雅黑" panose="020B0503020204020204" pitchFamily="34" charset="-122"/>
              </a:defRPr>
            </a:lvl1pPr>
            <a:lvl2pPr marL="742950" indent="-285750" eaLnBrk="0" hangingPunct="0">
              <a:defRPr sz="2400">
                <a:solidFill>
                  <a:schemeClr val="tx1"/>
                </a:solidFill>
                <a:latin typeface="Arial" panose="020B0704020202020204" pitchFamily="34" charset="0"/>
                <a:ea typeface="微软雅黑" panose="020B0503020204020204" pitchFamily="34" charset="-122"/>
              </a:defRPr>
            </a:lvl2pPr>
            <a:lvl3pPr marL="1143000" indent="-228600" eaLnBrk="0" hangingPunct="0">
              <a:defRPr sz="2400">
                <a:solidFill>
                  <a:schemeClr val="tx1"/>
                </a:solidFill>
                <a:latin typeface="Arial" panose="020B0704020202020204" pitchFamily="34" charset="0"/>
                <a:ea typeface="微软雅黑" panose="020B0503020204020204" pitchFamily="34" charset="-122"/>
              </a:defRPr>
            </a:lvl3pPr>
            <a:lvl4pPr marL="1600200" indent="-228600" eaLnBrk="0" hangingPunct="0">
              <a:defRPr sz="2400">
                <a:solidFill>
                  <a:schemeClr val="tx1"/>
                </a:solidFill>
                <a:latin typeface="Arial" panose="020B0704020202020204" pitchFamily="34" charset="0"/>
                <a:ea typeface="微软雅黑" panose="020B0503020204020204" pitchFamily="34" charset="-122"/>
              </a:defRPr>
            </a:lvl4pPr>
            <a:lvl5pPr marL="2057400" indent="-228600" eaLnBrk="0" hangingPunct="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704020202020204" pitchFamily="34" charset="0"/>
                <a:ea typeface="微软雅黑" panose="020B0503020204020204" pitchFamily="34" charset="-122"/>
              </a:defRPr>
            </a:lvl1pPr>
            <a:lvl2pPr marL="742950" indent="-285750" eaLnBrk="0" hangingPunct="0">
              <a:defRPr sz="2400">
                <a:solidFill>
                  <a:schemeClr val="tx1"/>
                </a:solidFill>
                <a:latin typeface="Arial" panose="020B0704020202020204" pitchFamily="34" charset="0"/>
                <a:ea typeface="微软雅黑" panose="020B0503020204020204" pitchFamily="34" charset="-122"/>
              </a:defRPr>
            </a:lvl2pPr>
            <a:lvl3pPr marL="1143000" indent="-228600" eaLnBrk="0" hangingPunct="0">
              <a:defRPr sz="2400">
                <a:solidFill>
                  <a:schemeClr val="tx1"/>
                </a:solidFill>
                <a:latin typeface="Arial" panose="020B0704020202020204" pitchFamily="34" charset="0"/>
                <a:ea typeface="微软雅黑" panose="020B0503020204020204" pitchFamily="34" charset="-122"/>
              </a:defRPr>
            </a:lvl3pPr>
            <a:lvl4pPr marL="1600200" indent="-228600" eaLnBrk="0" hangingPunct="0">
              <a:defRPr sz="2400">
                <a:solidFill>
                  <a:schemeClr val="tx1"/>
                </a:solidFill>
                <a:latin typeface="Arial" panose="020B0704020202020204" pitchFamily="34" charset="0"/>
                <a:ea typeface="微软雅黑" panose="020B0503020204020204" pitchFamily="34" charset="-122"/>
              </a:defRPr>
            </a:lvl4pPr>
            <a:lvl5pPr marL="2057400" indent="-228600" eaLnBrk="0" hangingPunct="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704020202020204" pitchFamily="34" charset="0"/>
                <a:ea typeface="微软雅黑" panose="020B0503020204020204" pitchFamily="34" charset="-122"/>
              </a:defRPr>
            </a:lvl1pPr>
            <a:lvl2pPr marL="742950" indent="-285750">
              <a:defRPr sz="2400">
                <a:solidFill>
                  <a:schemeClr val="tx1"/>
                </a:solidFill>
                <a:latin typeface="Arial" panose="020B0704020202020204" pitchFamily="34" charset="0"/>
                <a:ea typeface="微软雅黑" panose="020B0503020204020204" pitchFamily="34" charset="-122"/>
              </a:defRPr>
            </a:lvl2pPr>
            <a:lvl3pPr marL="1143000" indent="-228600">
              <a:defRPr sz="2400">
                <a:solidFill>
                  <a:schemeClr val="tx1"/>
                </a:solidFill>
                <a:latin typeface="Arial" panose="020B0704020202020204" pitchFamily="34" charset="0"/>
                <a:ea typeface="微软雅黑" panose="020B0503020204020204" pitchFamily="34" charset="-122"/>
              </a:defRPr>
            </a:lvl3pPr>
            <a:lvl4pPr marL="1600200" indent="-228600">
              <a:defRPr sz="2400">
                <a:solidFill>
                  <a:schemeClr val="tx1"/>
                </a:solidFill>
                <a:latin typeface="Arial" panose="020B0704020202020204" pitchFamily="34" charset="0"/>
                <a:ea typeface="微软雅黑" panose="020B0503020204020204" pitchFamily="34" charset="-122"/>
              </a:defRPr>
            </a:lvl4pPr>
            <a:lvl5pPr marL="2057400" indent="-22860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itchFamily="2" charset="-122"/>
              </a:rPr>
              <a:t>‹#›</a:t>
            </a:fld>
            <a:endParaRPr lang="en-US" altLang="zh-CN" sz="1400" b="1">
              <a:solidFill>
                <a:schemeClr val="bg1"/>
              </a:solidFill>
              <a:ea typeface="宋体"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jpeg"/><Relationship Id="rId3" Type="http://schemas.openxmlformats.org/officeDocument/2006/relationships/diagramLayout" Target="../diagrams/layout1.xml"/><Relationship Id="rId7" Type="http://schemas.openxmlformats.org/officeDocument/2006/relationships/image" Target="../media/image19.jpeg"/><Relationship Id="rId12" Type="http://schemas.openxmlformats.org/officeDocument/2006/relationships/image" Target="../media/image2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23.jpeg"/><Relationship Id="rId5" Type="http://schemas.openxmlformats.org/officeDocument/2006/relationships/diagramColors" Target="../diagrams/colors1.xml"/><Relationship Id="rId10" Type="http://schemas.openxmlformats.org/officeDocument/2006/relationships/image" Target="../media/image22.jpeg"/><Relationship Id="rId4" Type="http://schemas.openxmlformats.org/officeDocument/2006/relationships/diagramQuickStyle" Target="../diagrams/quickStyle1.xml"/><Relationship Id="rId9" Type="http://schemas.openxmlformats.org/officeDocument/2006/relationships/image" Target="../media/image21.jpeg"/></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04" y="998377"/>
            <a:ext cx="12199426" cy="3905220"/>
          </a:xfrm>
          <a:solidFill>
            <a:srgbClr val="0070C0"/>
          </a:solidFill>
          <a:effectLst>
            <a:outerShdw blurRad="50800" dist="38100" dir="2700000" algn="tl" rotWithShape="0">
              <a:prstClr val="black">
                <a:alpha val="40000"/>
              </a:prstClr>
            </a:outerShdw>
          </a:effectLst>
        </p:spPr>
        <p:txBody>
          <a:bodyPr/>
          <a:lstStyle/>
          <a:p>
            <a:pPr eaLnBrk="1" hangingPunct="1"/>
            <a:r>
              <a:rPr lang="zh-CN" altLang="en-US" sz="4800" dirty="0">
                <a:solidFill>
                  <a:schemeClr val="bg1"/>
                </a:solidFill>
                <a:latin typeface="微软雅黑" panose="020B0503020204020204" pitchFamily="34" charset="-122"/>
                <a:ea typeface="微软雅黑" panose="020B0503020204020204" pitchFamily="34" charset="-122"/>
                <a:sym typeface="+mn-ea"/>
              </a:rPr>
              <a:t>机器学习基础</a:t>
            </a:r>
            <a:r>
              <a:rPr lang="en-US" altLang="zh-CN" sz="4800" dirty="0">
                <a:solidFill>
                  <a:schemeClr val="bg1"/>
                </a:solidFill>
                <a:latin typeface="微软雅黑" panose="020B0503020204020204" pitchFamily="34" charset="-122"/>
                <a:ea typeface="微软雅黑" panose="020B0503020204020204" pitchFamily="34" charset="-122"/>
                <a:sym typeface="+mn-ea"/>
              </a:rPr>
              <a:t>—</a:t>
            </a:r>
            <a:r>
              <a:rPr lang="zh-CN" altLang="en-US" sz="4800" dirty="0">
                <a:solidFill>
                  <a:schemeClr val="bg1"/>
                </a:solidFill>
                <a:latin typeface="微软雅黑" panose="020B0503020204020204" pitchFamily="34" charset="-122"/>
                <a:ea typeface="微软雅黑" panose="020B0503020204020204" pitchFamily="34" charset="-122"/>
                <a:sym typeface="+mn-ea"/>
              </a:rPr>
              <a:t>绪论</a:t>
            </a:r>
            <a:br>
              <a:rPr lang="en-US" altLang="zh-CN" sz="4800" dirty="0">
                <a:solidFill>
                  <a:schemeClr val="bg1"/>
                </a:solidFill>
                <a:latin typeface="微软雅黑" panose="020B0503020204020204" pitchFamily="34" charset="-122"/>
                <a:ea typeface="微软雅黑" panose="020B0503020204020204" pitchFamily="34" charset="-122"/>
                <a:sym typeface="+mn-ea"/>
              </a:rPr>
            </a:br>
            <a:br>
              <a:rPr lang="en-US" altLang="zh-CN" sz="4800" dirty="0">
                <a:solidFill>
                  <a:schemeClr val="bg1"/>
                </a:solidFill>
                <a:latin typeface="微软雅黑" panose="020B0503020204020204" pitchFamily="34" charset="-122"/>
                <a:ea typeface="微软雅黑" panose="020B0503020204020204" pitchFamily="34" charset="-122"/>
                <a:sym typeface="+mn-ea"/>
              </a:rPr>
            </a:br>
            <a:r>
              <a:rPr lang="zh-CN" altLang="en-US" sz="2400" dirty="0">
                <a:solidFill>
                  <a:schemeClr val="bg1"/>
                </a:solidFill>
                <a:latin typeface="微软雅黑" panose="020B0503020204020204" pitchFamily="34" charset="-122"/>
                <a:ea typeface="微软雅黑" panose="020B0503020204020204" pitchFamily="34" charset="-122"/>
                <a:sym typeface="+mn-ea"/>
              </a:rPr>
              <a:t>霍光煜 信息学院</a:t>
            </a:r>
            <a:br>
              <a:rPr lang="en-US" altLang="zh-CN" sz="2400" dirty="0">
                <a:solidFill>
                  <a:schemeClr val="bg1"/>
                </a:solidFill>
                <a:latin typeface="微软雅黑" panose="020B0503020204020204" pitchFamily="34" charset="-122"/>
                <a:ea typeface="微软雅黑" panose="020B0503020204020204" pitchFamily="34" charset="-122"/>
                <a:sym typeface="+mn-ea"/>
              </a:rPr>
            </a:br>
            <a:r>
              <a:rPr lang="en-US" altLang="zh-CN" sz="2400" dirty="0" err="1">
                <a:solidFill>
                  <a:schemeClr val="bg1"/>
                </a:solidFill>
                <a:latin typeface="微软雅黑" panose="020B0503020204020204" pitchFamily="34" charset="-122"/>
                <a:ea typeface="微软雅黑" panose="020B0503020204020204" pitchFamily="34" charset="-122"/>
                <a:sym typeface="+mn-ea"/>
              </a:rPr>
              <a:t>gyhuo@bjfu.edu.cn</a:t>
            </a:r>
            <a:br>
              <a:rPr lang="en-US" altLang="zh-CN" sz="4800" dirty="0">
                <a:solidFill>
                  <a:schemeClr val="bg1"/>
                </a:solidFill>
                <a:latin typeface="微软雅黑" panose="020B0503020204020204" pitchFamily="34" charset="-122"/>
                <a:ea typeface="微软雅黑" panose="020B0503020204020204" pitchFamily="34" charset="-122"/>
                <a:sym typeface="+mn-ea"/>
              </a:rPr>
            </a:br>
            <a:endParaRPr lang="zh-CN" altLang="en-US" sz="2400" dirty="0">
              <a:solidFill>
                <a:schemeClr val="bg1"/>
              </a:solidFill>
              <a:latin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advTm="7175"/>
    </mc:Choice>
    <mc:Fallback xmlns="">
      <p:transition spd="slow" advTm="71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21477" y="407991"/>
            <a:ext cx="3590727" cy="346249"/>
          </a:xfrm>
          <a:prstGeom prst="rect">
            <a:avLst/>
          </a:prstGeom>
          <a:noFill/>
        </p:spPr>
        <p:txBody>
          <a:bodyPr vert="horz" wrap="none" lIns="0" tIns="0" rIns="0" bIns="0" rtlCol="0">
            <a:spAutoFit/>
          </a:bodyPr>
          <a:lstStyle/>
          <a:p>
            <a:pPr>
              <a:lnSpc>
                <a:spcPts val="2685"/>
              </a:lnSpc>
            </a:pPr>
            <a:r>
              <a:rPr lang="zh-CN" altLang="en-US" sz="2795" dirty="0">
                <a:solidFill>
                  <a:srgbClr val="000000"/>
                </a:solidFill>
                <a:latin typeface="微软雅黑"/>
              </a:rPr>
              <a:t>典型的机器学习的过程</a:t>
            </a:r>
          </a:p>
        </p:txBody>
      </p:sp>
      <p:pic>
        <p:nvPicPr>
          <p:cNvPr id="3" name="图片 2"/>
          <p:cNvPicPr>
            <a:picLocks noChangeAspect="1"/>
          </p:cNvPicPr>
          <p:nvPr/>
        </p:nvPicPr>
        <p:blipFill>
          <a:blip r:embed="rId2"/>
          <a:stretch>
            <a:fillRect/>
          </a:stretch>
        </p:blipFill>
        <p:spPr>
          <a:xfrm>
            <a:off x="1860251" y="1612690"/>
            <a:ext cx="7867650" cy="4581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4930" y="1475938"/>
            <a:ext cx="10515600" cy="4351338"/>
          </a:xfrm>
        </p:spPr>
        <p:txBody>
          <a:bodyPr/>
          <a:lstStyle/>
          <a:p>
            <a:r>
              <a:rPr lang="zh-CN" altLang="en-US" sz="2800" dirty="0">
                <a:latin typeface="+mj-ea"/>
                <a:ea typeface="+mj-ea"/>
              </a:rPr>
              <a:t>给定数据的预测问题</a:t>
            </a:r>
          </a:p>
          <a:p>
            <a:pPr marL="1085850" lvl="1" indent="-342900">
              <a:spcBef>
                <a:spcPct val="50000"/>
              </a:spcBef>
              <a:buFont typeface="Wingdings" panose="05000000000000000000" pitchFamily="2" charset="2"/>
              <a:buChar char="ü"/>
              <a:defRPr/>
            </a:pPr>
            <a:r>
              <a:rPr lang="zh-CN" altLang="en-US" sz="2400" dirty="0">
                <a:latin typeface="+mj-ea"/>
                <a:ea typeface="+mj-ea"/>
              </a:rPr>
              <a:t>数据清洗</a:t>
            </a:r>
            <a:r>
              <a:rPr lang="en-US" altLang="zh-CN" sz="2400" dirty="0">
                <a:latin typeface="+mj-ea"/>
                <a:ea typeface="+mj-ea"/>
              </a:rPr>
              <a:t>/</a:t>
            </a:r>
            <a:r>
              <a:rPr lang="zh-CN" altLang="en-US" sz="2400" dirty="0">
                <a:latin typeface="+mj-ea"/>
                <a:ea typeface="+mj-ea"/>
              </a:rPr>
              <a:t>特征选择</a:t>
            </a:r>
          </a:p>
          <a:p>
            <a:pPr marL="1085850" lvl="1" indent="-342900">
              <a:spcBef>
                <a:spcPct val="50000"/>
              </a:spcBef>
              <a:buFont typeface="Wingdings" panose="05000000000000000000" pitchFamily="2" charset="2"/>
              <a:buChar char="ü"/>
              <a:defRPr/>
            </a:pPr>
            <a:r>
              <a:rPr lang="zh-CN" altLang="en-US" sz="2400" dirty="0">
                <a:latin typeface="+mj-ea"/>
                <a:ea typeface="+mj-ea"/>
              </a:rPr>
              <a:t>确定算法模型</a:t>
            </a:r>
            <a:r>
              <a:rPr lang="en-US" altLang="zh-CN" sz="2400" dirty="0">
                <a:latin typeface="+mj-ea"/>
                <a:ea typeface="+mj-ea"/>
              </a:rPr>
              <a:t>/</a:t>
            </a:r>
            <a:r>
              <a:rPr lang="zh-CN" altLang="en-US" sz="2400" dirty="0">
                <a:latin typeface="+mj-ea"/>
                <a:ea typeface="+mj-ea"/>
              </a:rPr>
              <a:t>参数优化</a:t>
            </a:r>
          </a:p>
          <a:p>
            <a:pPr marL="1085850" lvl="1" indent="-342900">
              <a:spcBef>
                <a:spcPct val="50000"/>
              </a:spcBef>
              <a:buFont typeface="Wingdings" panose="05000000000000000000" pitchFamily="2" charset="2"/>
              <a:buChar char="ü"/>
              <a:defRPr/>
            </a:pPr>
            <a:r>
              <a:rPr lang="zh-CN" altLang="en-US" sz="2400" dirty="0">
                <a:latin typeface="+mj-ea"/>
                <a:ea typeface="+mj-ea"/>
              </a:rPr>
              <a:t>结果预测</a:t>
            </a:r>
            <a:endParaRPr lang="en-US" altLang="zh-CN" sz="2400" dirty="0">
              <a:latin typeface="+mj-ea"/>
              <a:ea typeface="+mj-ea"/>
            </a:endParaRPr>
          </a:p>
          <a:p>
            <a:pPr marL="742950" lvl="1" indent="0">
              <a:spcBef>
                <a:spcPct val="50000"/>
              </a:spcBef>
              <a:buNone/>
              <a:defRPr/>
            </a:pPr>
            <a:endParaRPr lang="zh-CN" altLang="en-US" sz="2400" dirty="0">
              <a:latin typeface="+mj-ea"/>
              <a:ea typeface="+mj-ea"/>
            </a:endParaRPr>
          </a:p>
          <a:p>
            <a:r>
              <a:rPr lang="zh-CN" altLang="en-US" sz="2800" dirty="0">
                <a:latin typeface="+mj-ea"/>
                <a:ea typeface="+mj-ea"/>
              </a:rPr>
              <a:t>不能解决什么</a:t>
            </a:r>
          </a:p>
          <a:p>
            <a:pPr marL="1085850" lvl="1" indent="-342900">
              <a:spcBef>
                <a:spcPct val="50000"/>
              </a:spcBef>
              <a:buFont typeface="Wingdings" panose="05000000000000000000" pitchFamily="2" charset="2"/>
              <a:buChar char="ü"/>
              <a:defRPr/>
            </a:pPr>
            <a:r>
              <a:rPr lang="zh-CN" altLang="en-US" sz="2400" dirty="0">
                <a:latin typeface="+mj-ea"/>
                <a:ea typeface="+mj-ea"/>
              </a:rPr>
              <a:t>大数据存储</a:t>
            </a:r>
            <a:r>
              <a:rPr lang="en-US" altLang="zh-CN" sz="2400" dirty="0">
                <a:latin typeface="+mj-ea"/>
                <a:ea typeface="+mj-ea"/>
              </a:rPr>
              <a:t>/</a:t>
            </a:r>
            <a:r>
              <a:rPr lang="zh-CN" altLang="en-US" sz="2400" dirty="0">
                <a:latin typeface="+mj-ea"/>
                <a:ea typeface="+mj-ea"/>
              </a:rPr>
              <a:t>并行计算</a:t>
            </a:r>
          </a:p>
          <a:p>
            <a:pPr marL="1085850" lvl="1" indent="-342900">
              <a:spcBef>
                <a:spcPct val="50000"/>
              </a:spcBef>
              <a:buFont typeface="Wingdings" panose="05000000000000000000" pitchFamily="2" charset="2"/>
              <a:buChar char="ü"/>
              <a:defRPr/>
            </a:pPr>
            <a:r>
              <a:rPr lang="zh-CN" altLang="en-US" sz="2400" dirty="0">
                <a:latin typeface="+mj-ea"/>
                <a:ea typeface="+mj-ea"/>
              </a:rPr>
              <a:t>做一个机器人</a:t>
            </a:r>
          </a:p>
          <a:p>
            <a:endParaRPr lang="zh-CN" altLang="en-US" dirty="0"/>
          </a:p>
        </p:txBody>
      </p:sp>
      <p:sp>
        <p:nvSpPr>
          <p:cNvPr id="10" name="文本框 22"/>
          <p:cNvSpPr txBox="1">
            <a:spLocks noChangeArrowheads="1"/>
          </p:cNvSpPr>
          <p:nvPr/>
        </p:nvSpPr>
        <p:spPr bwMode="auto">
          <a:xfrm>
            <a:off x="645450" y="275609"/>
            <a:ext cx="709834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机器学习可以解决什么问题</a:t>
            </a: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机器学习的类型</a:t>
            </a:r>
          </a:p>
        </p:txBody>
      </p:sp>
      <p:sp>
        <p:nvSpPr>
          <p:cNvPr id="43" name="对角圆角矩形 42"/>
          <p:cNvSpPr/>
          <p:nvPr/>
        </p:nvSpPr>
        <p:spPr>
          <a:xfrm>
            <a:off x="2659513" y="2681551"/>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4" name="TextBox 6"/>
          <p:cNvSpPr txBox="1">
            <a:spLocks noChangeArrowheads="1"/>
          </p:cNvSpPr>
          <p:nvPr/>
        </p:nvSpPr>
        <p:spPr bwMode="auto">
          <a:xfrm>
            <a:off x="3029495" y="1779793"/>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机器学习概述</a:t>
            </a:r>
            <a:endParaRPr lang="en-US" altLang="zh-CN" sz="3600" dirty="0">
              <a:latin typeface="Impact" panose="020B0806030902050204" pitchFamily="34" charset="0"/>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02    </a:t>
            </a:r>
            <a:r>
              <a:rPr lang="zh-CN" altLang="en-US" sz="3600" dirty="0">
                <a:solidFill>
                  <a:schemeClr val="bg1"/>
                </a:solidFill>
                <a:latin typeface="Impact" panose="020B0806030902050204" pitchFamily="34" charset="0"/>
                <a:ea typeface="微软雅黑" panose="020B0503020204020204" pitchFamily="34" charset="-122"/>
              </a:rPr>
              <a:t>机器学习的类型</a:t>
            </a:r>
          </a:p>
        </p:txBody>
      </p:sp>
      <p:sp>
        <p:nvSpPr>
          <p:cNvPr id="48"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rgbClr val="595959"/>
                </a:solidFill>
                <a:latin typeface="Impact" panose="020B0806030902050204" pitchFamily="34" charset="0"/>
                <a:ea typeface="微软雅黑" panose="020B0503020204020204" pitchFamily="34" charset="-122"/>
              </a:rPr>
              <a:t>03    </a:t>
            </a:r>
            <a:r>
              <a:rPr lang="zh-CN" altLang="en-US" sz="3600" dirty="0">
                <a:solidFill>
                  <a:srgbClr val="595959"/>
                </a:solidFill>
                <a:latin typeface="Impact" panose="020B0806030902050204" pitchFamily="34" charset="0"/>
                <a:ea typeface="微软雅黑" panose="020B0503020204020204" pitchFamily="34" charset="-122"/>
              </a:rPr>
              <a:t>机器学习的背景知识</a:t>
            </a:r>
          </a:p>
        </p:txBody>
      </p:sp>
      <p:sp>
        <p:nvSpPr>
          <p:cNvPr id="51"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rgbClr val="595959"/>
                </a:solidFill>
                <a:latin typeface="Impact" panose="020B0806030902050204" pitchFamily="34" charset="0"/>
                <a:ea typeface="微软雅黑" panose="020B0503020204020204" pitchFamily="34" charset="-122"/>
              </a:rPr>
              <a:t>04    </a:t>
            </a:r>
            <a:r>
              <a:rPr lang="zh-CN" altLang="en-US" sz="3600" dirty="0">
                <a:solidFill>
                  <a:srgbClr val="595959"/>
                </a:solidFill>
                <a:latin typeface="Impact" panose="020B0806030902050204" pitchFamily="34" charset="0"/>
                <a:ea typeface="微软雅黑" panose="020B0503020204020204" pitchFamily="34" charset="-122"/>
              </a:rPr>
              <a:t>机器学习的开发</a:t>
            </a:r>
            <a:r>
              <a:rPr lang="zh-CN" altLang="zh-CN" sz="3600" dirty="0">
                <a:solidFill>
                  <a:srgbClr val="595959"/>
                </a:solidFill>
                <a:latin typeface="Impact" panose="020B0806030902050204" pitchFamily="34" charset="0"/>
                <a:ea typeface="微软雅黑" panose="020B0503020204020204" pitchFamily="34" charset="-122"/>
              </a:rPr>
              <a:t>流程</a:t>
            </a:r>
            <a:endParaRPr lang="zh-CN" altLang="en-US" sz="36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ransition advTm="800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6400" y="1225672"/>
            <a:ext cx="11480800" cy="1734064"/>
          </a:xfrm>
          <a:prstGeom prst="rect">
            <a:avLst/>
          </a:prstGeom>
          <a:noFill/>
        </p:spPr>
        <p:txBody>
          <a:bodyPr wrap="square">
            <a:spAutoFit/>
          </a:bodyPr>
          <a:lstStyle/>
          <a:p>
            <a:pPr marL="381000" indent="-381000" eaLnBrk="1" hangingPunct="1">
              <a:buFont typeface="Wingdings" panose="05000000000000000000" pitchFamily="2" charset="2"/>
              <a:buChar char="n"/>
            </a:pPr>
            <a:r>
              <a:rPr lang="en-US" altLang="zh-CN" sz="2665" dirty="0"/>
              <a:t>Tom Mitchell (1998) : A computer program is said to learn from experience E with respect to some task T and some performance measure P, if its performance on T, as measured by P, improves with experience E. </a:t>
            </a:r>
          </a:p>
        </p:txBody>
      </p:sp>
      <p:sp>
        <p:nvSpPr>
          <p:cNvPr id="8" name="文本框 7"/>
          <p:cNvSpPr txBox="1"/>
          <p:nvPr/>
        </p:nvSpPr>
        <p:spPr>
          <a:xfrm>
            <a:off x="254000" y="2959736"/>
            <a:ext cx="11683999" cy="1569660"/>
          </a:xfrm>
          <a:prstGeom prst="rect">
            <a:avLst/>
          </a:prstGeom>
          <a:noFill/>
        </p:spPr>
        <p:txBody>
          <a:bodyPr wrap="square">
            <a:spAutoFit/>
          </a:bodyPr>
          <a:lstStyle/>
          <a:p>
            <a:r>
              <a:rPr lang="zh-CN" altLang="en-US" sz="3200" dirty="0">
                <a:solidFill>
                  <a:srgbClr val="C00000"/>
                </a:solidFill>
                <a:latin typeface="-apple-system"/>
              </a:rPr>
              <a:t>对于某类任务 </a:t>
            </a:r>
            <a:r>
              <a:rPr lang="en-US" altLang="zh-CN" sz="3200" dirty="0">
                <a:solidFill>
                  <a:srgbClr val="C00000"/>
                </a:solidFill>
                <a:latin typeface="-apple-system"/>
              </a:rPr>
              <a:t>T </a:t>
            </a:r>
            <a:r>
              <a:rPr lang="zh-CN" altLang="en-US" sz="3200" dirty="0">
                <a:solidFill>
                  <a:srgbClr val="C00000"/>
                </a:solidFill>
                <a:latin typeface="-apple-system"/>
              </a:rPr>
              <a:t>和性能度量 </a:t>
            </a:r>
            <a:r>
              <a:rPr lang="en-US" altLang="zh-CN" sz="3200" dirty="0">
                <a:solidFill>
                  <a:srgbClr val="C00000"/>
                </a:solidFill>
                <a:latin typeface="-apple-system"/>
              </a:rPr>
              <a:t>P</a:t>
            </a:r>
            <a:r>
              <a:rPr lang="zh-CN" altLang="en-US" sz="3200" dirty="0">
                <a:solidFill>
                  <a:srgbClr val="C00000"/>
                </a:solidFill>
                <a:latin typeface="-apple-system"/>
              </a:rPr>
              <a:t>，如果一个计算机程序在 </a:t>
            </a:r>
            <a:r>
              <a:rPr lang="en-US" altLang="zh-CN" sz="3200" dirty="0">
                <a:solidFill>
                  <a:srgbClr val="C00000"/>
                </a:solidFill>
                <a:latin typeface="-apple-system"/>
              </a:rPr>
              <a:t>T </a:t>
            </a:r>
            <a:r>
              <a:rPr lang="zh-CN" altLang="en-US" sz="3200" dirty="0">
                <a:solidFill>
                  <a:srgbClr val="C00000"/>
                </a:solidFill>
                <a:latin typeface="-apple-system"/>
              </a:rPr>
              <a:t>上以 </a:t>
            </a:r>
            <a:r>
              <a:rPr lang="en-US" altLang="zh-CN" sz="3200" dirty="0">
                <a:solidFill>
                  <a:srgbClr val="C00000"/>
                </a:solidFill>
                <a:latin typeface="-apple-system"/>
              </a:rPr>
              <a:t>P </a:t>
            </a:r>
            <a:r>
              <a:rPr lang="zh-CN" altLang="en-US" sz="3200" dirty="0">
                <a:solidFill>
                  <a:srgbClr val="C00000"/>
                </a:solidFill>
                <a:latin typeface="-apple-system"/>
              </a:rPr>
              <a:t>衡量的性能随着经验 </a:t>
            </a:r>
            <a:r>
              <a:rPr lang="en-US" altLang="zh-CN" sz="3200" dirty="0">
                <a:solidFill>
                  <a:srgbClr val="C00000"/>
                </a:solidFill>
                <a:latin typeface="-apple-system"/>
              </a:rPr>
              <a:t>E </a:t>
            </a:r>
            <a:r>
              <a:rPr lang="zh-CN" altLang="en-US" sz="3200" dirty="0">
                <a:solidFill>
                  <a:srgbClr val="C00000"/>
                </a:solidFill>
                <a:latin typeface="-apple-system"/>
              </a:rPr>
              <a:t>而自我完善，那么我们称这个计算机程序在从经验 </a:t>
            </a:r>
            <a:r>
              <a:rPr lang="en-US" altLang="zh-CN" sz="3200" dirty="0">
                <a:solidFill>
                  <a:srgbClr val="C00000"/>
                </a:solidFill>
                <a:latin typeface="-apple-system"/>
              </a:rPr>
              <a:t>E </a:t>
            </a:r>
            <a:r>
              <a:rPr lang="zh-CN" altLang="en-US" sz="3200" dirty="0">
                <a:solidFill>
                  <a:srgbClr val="C00000"/>
                </a:solidFill>
                <a:latin typeface="-apple-system"/>
              </a:rPr>
              <a:t>中学习。</a:t>
            </a:r>
            <a:endParaRPr lang="zh-CN" altLang="en-US" sz="3200" dirty="0">
              <a:solidFill>
                <a:srgbClr val="C00000"/>
              </a:solidFill>
            </a:endParaRPr>
          </a:p>
        </p:txBody>
      </p:sp>
      <p:pic>
        <p:nvPicPr>
          <p:cNvPr id="4" name="图片 3"/>
          <p:cNvPicPr>
            <a:picLocks noChangeAspect="1"/>
          </p:cNvPicPr>
          <p:nvPr/>
        </p:nvPicPr>
        <p:blipFill>
          <a:blip r:embed="rId3"/>
          <a:stretch>
            <a:fillRect/>
          </a:stretch>
        </p:blipFill>
        <p:spPr>
          <a:xfrm>
            <a:off x="4442408" y="4135434"/>
            <a:ext cx="3852506" cy="2570685"/>
          </a:xfrm>
          <a:prstGeom prst="rect">
            <a:avLst/>
          </a:prstGeom>
        </p:spPr>
      </p:pic>
      <p:sp>
        <p:nvSpPr>
          <p:cNvPr id="5" name="Rectangle 2"/>
          <p:cNvSpPr txBox="1">
            <a:spLocks noChangeArrowheads="1"/>
          </p:cNvSpPr>
          <p:nvPr/>
        </p:nvSpPr>
        <p:spPr bwMode="auto">
          <a:xfrm>
            <a:off x="668338" y="235898"/>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9pPr>
          </a:lstStyle>
          <a:p>
            <a:pPr algn="l" eaLnBrk="1" hangingPunct="1"/>
            <a:r>
              <a:rPr lang="en-US" altLang="zh-CN" kern="0">
                <a:solidFill>
                  <a:schemeClr val="tx1"/>
                </a:solidFill>
              </a:rPr>
              <a:t>2. </a:t>
            </a:r>
            <a:r>
              <a:rPr lang="zh-CN" altLang="en-US" kern="0">
                <a:solidFill>
                  <a:schemeClr val="tx1"/>
                </a:solidFill>
              </a:rPr>
              <a:t>机器学习的类型</a:t>
            </a:r>
            <a:endParaRPr lang="zh-CN" altLang="en-US" kern="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p:nvPr/>
        </p:nvSpPr>
        <p:spPr>
          <a:xfrm>
            <a:off x="293508" y="3657481"/>
            <a:ext cx="8737600" cy="584775"/>
          </a:xfrm>
          <a:prstGeom prst="rect">
            <a:avLst/>
          </a:prstGeom>
        </p:spPr>
        <p:txBody>
          <a:bodyPr wrap="square">
            <a:spAutoFit/>
          </a:bodyPr>
          <a:lstStyle/>
          <a:p>
            <a:r>
              <a:rPr lang="zh-CN" altLang="en-US" sz="3200" dirty="0">
                <a:solidFill>
                  <a:prstClr val="black"/>
                </a:solidFill>
              </a:rPr>
              <a:t>将电子邮件分类为垃圾邮件或非垃圾邮件。</a:t>
            </a:r>
            <a:endParaRPr lang="en-US" sz="3200" dirty="0">
              <a:solidFill>
                <a:prstClr val="black"/>
              </a:solidFill>
            </a:endParaRPr>
          </a:p>
        </p:txBody>
      </p:sp>
      <p:sp>
        <p:nvSpPr>
          <p:cNvPr id="10" name="Rectangle 21"/>
          <p:cNvSpPr/>
          <p:nvPr/>
        </p:nvSpPr>
        <p:spPr>
          <a:xfrm>
            <a:off x="293508" y="4310655"/>
            <a:ext cx="10385783" cy="584775"/>
          </a:xfrm>
          <a:prstGeom prst="rect">
            <a:avLst/>
          </a:prstGeom>
        </p:spPr>
        <p:txBody>
          <a:bodyPr wrap="square">
            <a:spAutoFit/>
          </a:bodyPr>
          <a:lstStyle/>
          <a:p>
            <a:r>
              <a:rPr lang="zh-CN" altLang="en-US" sz="3200" dirty="0">
                <a:solidFill>
                  <a:prstClr val="black"/>
                </a:solidFill>
              </a:rPr>
              <a:t>观察人将电子邮件标记为垃圾邮件还是非垃圾邮件。</a:t>
            </a:r>
            <a:endParaRPr lang="en-US" sz="3200" dirty="0">
              <a:solidFill>
                <a:prstClr val="black"/>
              </a:solidFill>
            </a:endParaRPr>
          </a:p>
        </p:txBody>
      </p:sp>
      <p:sp>
        <p:nvSpPr>
          <p:cNvPr id="11" name="Rectangle 22"/>
          <p:cNvSpPr/>
          <p:nvPr/>
        </p:nvSpPr>
        <p:spPr>
          <a:xfrm>
            <a:off x="238674" y="4959579"/>
            <a:ext cx="11953326" cy="584775"/>
          </a:xfrm>
          <a:prstGeom prst="rect">
            <a:avLst/>
          </a:prstGeom>
        </p:spPr>
        <p:txBody>
          <a:bodyPr wrap="square">
            <a:spAutoFit/>
          </a:bodyPr>
          <a:lstStyle/>
          <a:p>
            <a:r>
              <a:rPr lang="zh-CN" altLang="en-US" sz="3200" dirty="0">
                <a:solidFill>
                  <a:prstClr val="black"/>
                </a:solidFill>
              </a:rPr>
              <a:t>正确分类为垃圾邮件</a:t>
            </a:r>
            <a:r>
              <a:rPr lang="en-US" altLang="zh-CN" sz="3200" dirty="0">
                <a:solidFill>
                  <a:prstClr val="black"/>
                </a:solidFill>
              </a:rPr>
              <a:t>/</a:t>
            </a:r>
            <a:r>
              <a:rPr lang="zh-CN" altLang="en-US" sz="3200" dirty="0">
                <a:solidFill>
                  <a:prstClr val="black"/>
                </a:solidFill>
              </a:rPr>
              <a:t>非垃圾邮件的电子邮件数量（或比例）。</a:t>
            </a:r>
            <a:endParaRPr lang="en-US" sz="3200" dirty="0">
              <a:solidFill>
                <a:prstClr val="black"/>
              </a:solidFill>
            </a:endParaRPr>
          </a:p>
        </p:txBody>
      </p:sp>
      <p:sp>
        <p:nvSpPr>
          <p:cNvPr id="12" name="Rectangle 23"/>
          <p:cNvSpPr/>
          <p:nvPr/>
        </p:nvSpPr>
        <p:spPr>
          <a:xfrm>
            <a:off x="301284" y="5612753"/>
            <a:ext cx="11589432" cy="584775"/>
          </a:xfrm>
          <a:prstGeom prst="rect">
            <a:avLst/>
          </a:prstGeom>
        </p:spPr>
        <p:txBody>
          <a:bodyPr wrap="square">
            <a:spAutoFit/>
          </a:bodyPr>
          <a:lstStyle/>
          <a:p>
            <a:r>
              <a:rPr lang="zh-CN" altLang="en-US" sz="3200" dirty="0">
                <a:solidFill>
                  <a:prstClr val="black"/>
                </a:solidFill>
              </a:rPr>
              <a:t>以上都不是</a:t>
            </a:r>
            <a:r>
              <a:rPr lang="en-US" altLang="zh-CN" sz="3200" dirty="0">
                <a:solidFill>
                  <a:prstClr val="black"/>
                </a:solidFill>
              </a:rPr>
              <a:t>——</a:t>
            </a:r>
            <a:r>
              <a:rPr lang="zh-CN" altLang="en-US" sz="3200" dirty="0">
                <a:solidFill>
                  <a:prstClr val="black"/>
                </a:solidFill>
              </a:rPr>
              <a:t>这不是机器学习问题。</a:t>
            </a:r>
            <a:endParaRPr lang="en-US" sz="3200" dirty="0">
              <a:solidFill>
                <a:prstClr val="black"/>
              </a:solidFill>
            </a:endParaRPr>
          </a:p>
        </p:txBody>
      </p:sp>
      <p:sp>
        <p:nvSpPr>
          <p:cNvPr id="15" name="TextBox 5"/>
          <p:cNvSpPr txBox="1"/>
          <p:nvPr/>
        </p:nvSpPr>
        <p:spPr>
          <a:xfrm>
            <a:off x="293508" y="1438897"/>
            <a:ext cx="11153417" cy="1569660"/>
          </a:xfrm>
          <a:prstGeom prst="rect">
            <a:avLst/>
          </a:prstGeom>
          <a:noFill/>
        </p:spPr>
        <p:txBody>
          <a:bodyPr wrap="square" rtlCol="0">
            <a:spAutoFit/>
          </a:bodyPr>
          <a:lstStyle/>
          <a:p>
            <a:r>
              <a:rPr lang="zh-CN" altLang="en-US" sz="3200" dirty="0"/>
              <a:t>假设你的电子邮件程序会观察你标记或不标记哪些邮件为垃圾邮件，并据此学习如何更好地过滤垃圾邮件。这种情况下的任务 </a:t>
            </a:r>
            <a:r>
              <a:rPr lang="en-US" sz="3200" dirty="0"/>
              <a:t>T </a:t>
            </a:r>
            <a:r>
              <a:rPr lang="zh-CN" altLang="en-US" sz="3200" dirty="0"/>
              <a:t>是什么？</a:t>
            </a:r>
            <a:r>
              <a:rPr lang="en-US" sz="3200" dirty="0"/>
              <a:t>P </a:t>
            </a:r>
            <a:r>
              <a:rPr lang="zh-CN" altLang="en-US" sz="3200" dirty="0"/>
              <a:t>和 </a:t>
            </a:r>
            <a:r>
              <a:rPr lang="en-US" sz="3200" dirty="0"/>
              <a:t>E </a:t>
            </a:r>
            <a:r>
              <a:rPr lang="zh-CN" altLang="en-US" sz="3200" dirty="0"/>
              <a:t>又是什么？</a:t>
            </a:r>
            <a:endParaRPr lang="en-US" sz="3200" dirty="0">
              <a:solidFill>
                <a:prstClr val="black"/>
              </a:solidFill>
            </a:endParaRPr>
          </a:p>
        </p:txBody>
      </p:sp>
      <p:sp>
        <p:nvSpPr>
          <p:cNvPr id="8" name="Rectangle 2"/>
          <p:cNvSpPr txBox="1">
            <a:spLocks noChangeArrowheads="1"/>
          </p:cNvSpPr>
          <p:nvPr/>
        </p:nvSpPr>
        <p:spPr bwMode="auto">
          <a:xfrm>
            <a:off x="668338" y="235898"/>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9pPr>
          </a:lstStyle>
          <a:p>
            <a:pPr algn="l" eaLnBrk="1" hangingPunct="1"/>
            <a:r>
              <a:rPr lang="en-US" altLang="zh-CN" kern="0">
                <a:solidFill>
                  <a:schemeClr val="tx1"/>
                </a:solidFill>
              </a:rPr>
              <a:t>2. </a:t>
            </a:r>
            <a:r>
              <a:rPr lang="zh-CN" altLang="en-US" kern="0">
                <a:solidFill>
                  <a:schemeClr val="tx1"/>
                </a:solidFill>
              </a:rPr>
              <a:t>机器学习的类型</a:t>
            </a:r>
            <a:endParaRPr lang="zh-CN" altLang="en-US" kern="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srcRect t="3732" b="6490"/>
          <a:stretch>
            <a:fillRect/>
          </a:stretch>
        </p:blipFill>
        <p:spPr>
          <a:xfrm>
            <a:off x="1821069" y="1278111"/>
            <a:ext cx="7533862" cy="5254617"/>
          </a:xfrm>
          <a:prstGeom prst="rect">
            <a:avLst/>
          </a:prstGeom>
        </p:spPr>
      </p:pic>
      <p:sp>
        <p:nvSpPr>
          <p:cNvPr id="16"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机器学习的类型</a:t>
            </a:r>
          </a:p>
        </p:txBody>
      </p:sp>
      <p:sp>
        <p:nvSpPr>
          <p:cNvPr id="5" name="文本框 4"/>
          <p:cNvSpPr txBox="1"/>
          <p:nvPr/>
        </p:nvSpPr>
        <p:spPr>
          <a:xfrm>
            <a:off x="734786" y="2563687"/>
            <a:ext cx="6097554" cy="461665"/>
          </a:xfrm>
          <a:prstGeom prst="rect">
            <a:avLst/>
          </a:prstGeom>
          <a:noFill/>
        </p:spPr>
        <p:txBody>
          <a:bodyPr wrap="square">
            <a:spAutoFit/>
          </a:bodyPr>
          <a:lstStyle/>
          <a:p>
            <a:r>
              <a:rPr lang="en-US" altLang="zh-CN" sz="2400" dirty="0"/>
              <a:t>Supervise Learning</a:t>
            </a:r>
            <a:endParaRPr lang="zh-CN" altLang="en-US" dirty="0"/>
          </a:p>
        </p:txBody>
      </p:sp>
      <p:sp>
        <p:nvSpPr>
          <p:cNvPr id="7" name="文本框 6"/>
          <p:cNvSpPr txBox="1"/>
          <p:nvPr/>
        </p:nvSpPr>
        <p:spPr>
          <a:xfrm>
            <a:off x="668338" y="4821694"/>
            <a:ext cx="3380014" cy="461665"/>
          </a:xfrm>
          <a:prstGeom prst="rect">
            <a:avLst/>
          </a:prstGeom>
          <a:noFill/>
        </p:spPr>
        <p:txBody>
          <a:bodyPr wrap="square">
            <a:spAutoFit/>
          </a:bodyPr>
          <a:lstStyle/>
          <a:p>
            <a:r>
              <a:rPr lang="en-US" altLang="zh-CN" sz="2400" dirty="0"/>
              <a:t>Unsupervised Learning</a:t>
            </a:r>
            <a:endParaRPr lang="zh-CN" altLang="en-US" dirty="0"/>
          </a:p>
        </p:txBody>
      </p:sp>
      <p:sp>
        <p:nvSpPr>
          <p:cNvPr id="9" name="文本框 8"/>
          <p:cNvSpPr txBox="1"/>
          <p:nvPr/>
        </p:nvSpPr>
        <p:spPr>
          <a:xfrm>
            <a:off x="62627" y="6023110"/>
            <a:ext cx="3510997" cy="461665"/>
          </a:xfrm>
          <a:prstGeom prst="rect">
            <a:avLst/>
          </a:prstGeom>
          <a:noFill/>
        </p:spPr>
        <p:txBody>
          <a:bodyPr wrap="square">
            <a:spAutoFit/>
          </a:bodyPr>
          <a:lstStyle/>
          <a:p>
            <a:r>
              <a:rPr lang="en-US" altLang="zh-CN" b="0" i="0" dirty="0">
                <a:solidFill>
                  <a:srgbClr val="333333"/>
                </a:solidFill>
                <a:effectLst/>
                <a:latin typeface="Arial" panose="020B0704020202020204" pitchFamily="34" charset="0"/>
              </a:rPr>
              <a:t>Reinforcement Learning</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2"/>
          <p:cNvSpPr txBox="1">
            <a:spLocks noChangeArrowheads="1"/>
          </p:cNvSpPr>
          <p:nvPr/>
        </p:nvSpPr>
        <p:spPr bwMode="auto">
          <a:xfrm>
            <a:off x="1686602" y="945358"/>
            <a:ext cx="9958002"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704020202020204" pitchFamily="34" charset="0"/>
                <a:ea typeface="宋体" pitchFamily="2" charset="-122"/>
              </a:defRPr>
            </a:lvl1pPr>
            <a:lvl2pPr marL="742950" indent="-285750" eaLnBrk="0" hangingPunct="0">
              <a:defRPr>
                <a:solidFill>
                  <a:schemeClr val="tx1"/>
                </a:solidFill>
                <a:latin typeface="Arial" panose="020B0704020202020204" pitchFamily="34" charset="0"/>
                <a:ea typeface="宋体" pitchFamily="2" charset="-122"/>
              </a:defRPr>
            </a:lvl2pPr>
            <a:lvl3pPr marL="1143000" indent="-228600" eaLnBrk="0" hangingPunct="0">
              <a:defRPr>
                <a:solidFill>
                  <a:schemeClr val="tx1"/>
                </a:solidFill>
                <a:latin typeface="Arial" panose="020B0704020202020204" pitchFamily="34" charset="0"/>
                <a:ea typeface="宋体" pitchFamily="2" charset="-122"/>
              </a:defRPr>
            </a:lvl3pPr>
            <a:lvl4pPr marL="1600200" indent="-228600" eaLnBrk="0" hangingPunct="0">
              <a:defRPr>
                <a:solidFill>
                  <a:schemeClr val="tx1"/>
                </a:solidFill>
                <a:latin typeface="Arial" panose="020B0704020202020204" pitchFamily="34" charset="0"/>
                <a:ea typeface="宋体" pitchFamily="2" charset="-122"/>
              </a:defRPr>
            </a:lvl4pPr>
            <a:lvl5pPr marL="2057400" indent="-228600" eaLnBrk="0" hangingPunct="0">
              <a:defRPr>
                <a:solidFill>
                  <a:schemeClr val="tx1"/>
                </a:solidFill>
                <a:latin typeface="Arial" panose="020B07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9pPr>
          </a:lstStyle>
          <a:p>
            <a:pPr eaLnBrk="1" hangingPunct="1">
              <a:spcBef>
                <a:spcPct val="50000"/>
              </a:spcBef>
              <a:defRPr/>
            </a:pPr>
            <a:endParaRPr lang="en-US" altLang="zh-CN" sz="2800" b="1" dirty="0">
              <a:ea typeface="微软雅黑" panose="020B0503020204020204" pitchFamily="34" charset="-122"/>
            </a:endParaRPr>
          </a:p>
          <a:p>
            <a:pPr marL="342900"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分类（</a:t>
            </a:r>
            <a:r>
              <a:rPr lang="en-US" altLang="zh-CN" sz="2800" dirty="0">
                <a:ea typeface="微软雅黑" panose="020B0503020204020204" pitchFamily="34" charset="-122"/>
              </a:rPr>
              <a:t>Classification</a:t>
            </a:r>
            <a:r>
              <a:rPr lang="zh-CN" altLang="en-US" sz="2800" dirty="0">
                <a:ea typeface="微软雅黑" panose="020B0503020204020204" pitchFamily="34" charset="-122"/>
              </a:rPr>
              <a:t>）</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身高</a:t>
            </a:r>
            <a:r>
              <a:rPr lang="en-US" altLang="zh-CN" sz="2800" dirty="0">
                <a:ea typeface="微软雅黑" panose="020B0503020204020204" pitchFamily="34" charset="-122"/>
              </a:rPr>
              <a:t>1.65m</a:t>
            </a:r>
            <a:r>
              <a:rPr lang="zh-CN" altLang="en-US" sz="2800" dirty="0">
                <a:ea typeface="微软雅黑" panose="020B0503020204020204" pitchFamily="34" charset="-122"/>
              </a:rPr>
              <a:t>，体重</a:t>
            </a:r>
            <a:r>
              <a:rPr lang="en-US" altLang="zh-CN" sz="2800" dirty="0">
                <a:ea typeface="微软雅黑" panose="020B0503020204020204" pitchFamily="34" charset="-122"/>
              </a:rPr>
              <a:t>100kg</a:t>
            </a:r>
            <a:r>
              <a:rPr lang="zh-CN" altLang="en-US" sz="2800" dirty="0">
                <a:ea typeface="微软雅黑" panose="020B0503020204020204" pitchFamily="34" charset="-122"/>
              </a:rPr>
              <a:t>的男人肥胖吗？</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根据肿瘤的体积、患者的年龄来判断良性或恶性？</a:t>
            </a:r>
            <a:endParaRPr lang="en-US" altLang="zh-CN" sz="2800" dirty="0">
              <a:ea typeface="微软雅黑" panose="020B0503020204020204" pitchFamily="34" charset="-122"/>
            </a:endParaRPr>
          </a:p>
          <a:p>
            <a:pPr marL="34290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回归（</a:t>
            </a:r>
            <a:r>
              <a:rPr lang="en-US" altLang="zh-CN" sz="2800" dirty="0">
                <a:ea typeface="微软雅黑" panose="020B0503020204020204" pitchFamily="34" charset="-122"/>
              </a:rPr>
              <a:t>Regression</a:t>
            </a:r>
            <a:r>
              <a:rPr lang="zh-CN" altLang="en-US" sz="2800" dirty="0">
                <a:ea typeface="微软雅黑" panose="020B0503020204020204" pitchFamily="34" charset="-122"/>
              </a:rPr>
              <a:t>、</a:t>
            </a:r>
            <a:r>
              <a:rPr lang="en-US" altLang="zh-CN" sz="2800" dirty="0">
                <a:ea typeface="微软雅黑" panose="020B0503020204020204" pitchFamily="34" charset="-122"/>
              </a:rPr>
              <a:t>Prediction</a:t>
            </a:r>
            <a:r>
              <a:rPr lang="zh-CN" altLang="en-US" sz="2800" dirty="0">
                <a:ea typeface="微软雅黑" panose="020B0503020204020204" pitchFamily="34" charset="-122"/>
              </a:rPr>
              <a:t>）</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如何预测上海浦东的房价？</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未来的股票市场走向？</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endParaRPr lang="en-US" altLang="zh-CN" dirty="0">
              <a:ea typeface="微软雅黑" panose="020B0503020204020204" pitchFamily="34" charset="-122"/>
            </a:endParaRPr>
          </a:p>
        </p:txBody>
      </p:sp>
      <p:sp>
        <p:nvSpPr>
          <p:cNvPr id="13"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机器学习的类型</a:t>
            </a:r>
            <a:r>
              <a:rPr lang="en-US" altLang="zh-CN" dirty="0">
                <a:solidFill>
                  <a:schemeClr val="tx1"/>
                </a:solidFill>
              </a:rPr>
              <a:t>-</a:t>
            </a:r>
            <a:r>
              <a:rPr lang="zh-CN" altLang="en-US" dirty="0">
                <a:solidFill>
                  <a:schemeClr val="tx1"/>
                </a:solidFill>
              </a:rPr>
              <a:t>监督学习</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2"/>
          <p:cNvSpPr txBox="1">
            <a:spLocks noChangeArrowheads="1"/>
          </p:cNvSpPr>
          <p:nvPr/>
        </p:nvSpPr>
        <p:spPr bwMode="auto">
          <a:xfrm>
            <a:off x="1759390" y="1568606"/>
            <a:ext cx="8872216"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704020202020204" pitchFamily="34" charset="0"/>
                <a:ea typeface="宋体" pitchFamily="2" charset="-122"/>
              </a:defRPr>
            </a:lvl1pPr>
            <a:lvl2pPr marL="742950" indent="-285750" eaLnBrk="0" hangingPunct="0">
              <a:defRPr>
                <a:solidFill>
                  <a:schemeClr val="tx1"/>
                </a:solidFill>
                <a:latin typeface="Arial" panose="020B0704020202020204" pitchFamily="34" charset="0"/>
                <a:ea typeface="宋体" pitchFamily="2" charset="-122"/>
              </a:defRPr>
            </a:lvl2pPr>
            <a:lvl3pPr marL="1143000" indent="-228600" eaLnBrk="0" hangingPunct="0">
              <a:defRPr>
                <a:solidFill>
                  <a:schemeClr val="tx1"/>
                </a:solidFill>
                <a:latin typeface="Arial" panose="020B0704020202020204" pitchFamily="34" charset="0"/>
                <a:ea typeface="宋体" pitchFamily="2" charset="-122"/>
              </a:defRPr>
            </a:lvl3pPr>
            <a:lvl4pPr marL="1600200" indent="-228600" eaLnBrk="0" hangingPunct="0">
              <a:defRPr>
                <a:solidFill>
                  <a:schemeClr val="tx1"/>
                </a:solidFill>
                <a:latin typeface="Arial" panose="020B0704020202020204" pitchFamily="34" charset="0"/>
                <a:ea typeface="宋体" pitchFamily="2" charset="-122"/>
              </a:defRPr>
            </a:lvl4pPr>
            <a:lvl5pPr marL="2057400" indent="-228600" eaLnBrk="0" hangingPunct="0">
              <a:defRPr>
                <a:solidFill>
                  <a:schemeClr val="tx1"/>
                </a:solidFill>
                <a:latin typeface="Arial" panose="020B07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9pPr>
          </a:lstStyle>
          <a:p>
            <a:pPr marL="342900"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聚类（</a:t>
            </a:r>
            <a:r>
              <a:rPr lang="en-US" altLang="zh-CN" sz="2800" dirty="0">
                <a:ea typeface="微软雅黑" panose="020B0503020204020204" pitchFamily="34" charset="-122"/>
              </a:rPr>
              <a:t>Clustering</a:t>
            </a:r>
            <a:r>
              <a:rPr lang="zh-CN" altLang="en-US" sz="2800" dirty="0">
                <a:ea typeface="微软雅黑" panose="020B0503020204020204" pitchFamily="34" charset="-122"/>
              </a:rPr>
              <a:t>）</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如何将教室里的学生按爱好、身高划分为</a:t>
            </a:r>
            <a:r>
              <a:rPr lang="en-US" altLang="zh-CN" sz="2800" dirty="0">
                <a:ea typeface="微软雅黑" panose="020B0503020204020204" pitchFamily="34" charset="-122"/>
              </a:rPr>
              <a:t>5</a:t>
            </a:r>
            <a:r>
              <a:rPr lang="zh-CN" altLang="en-US" sz="2800" dirty="0">
                <a:ea typeface="微软雅黑" panose="020B0503020204020204" pitchFamily="34" charset="-122"/>
              </a:rPr>
              <a:t>类？</a:t>
            </a:r>
            <a:endParaRPr lang="en-US" altLang="zh-CN" sz="2800" dirty="0">
              <a:ea typeface="微软雅黑" panose="020B0503020204020204" pitchFamily="34" charset="-122"/>
            </a:endParaRPr>
          </a:p>
          <a:p>
            <a:pPr marL="342900"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降维（</a:t>
            </a:r>
            <a:r>
              <a:rPr lang="en-US" altLang="zh-CN" sz="2800" dirty="0"/>
              <a:t> Dimensionality Reduction </a:t>
            </a:r>
            <a:r>
              <a:rPr lang="zh-CN" altLang="en-US" sz="2800" dirty="0">
                <a:ea typeface="微软雅黑" panose="020B0503020204020204" pitchFamily="34" charset="-122"/>
              </a:rPr>
              <a:t>）</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如何将将原高维空间中的数据点映射到低维度的空间中？</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endParaRPr lang="en-US" altLang="zh-CN" dirty="0">
              <a:ea typeface="微软雅黑" panose="020B0503020204020204" pitchFamily="34" charset="-122"/>
            </a:endParaRPr>
          </a:p>
        </p:txBody>
      </p:sp>
      <p:sp>
        <p:nvSpPr>
          <p:cNvPr id="13"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机器学习的类型</a:t>
            </a:r>
            <a:r>
              <a:rPr lang="en-US" altLang="zh-CN" dirty="0">
                <a:solidFill>
                  <a:schemeClr val="tx1"/>
                </a:solidFill>
              </a:rPr>
              <a:t>-</a:t>
            </a:r>
            <a:r>
              <a:rPr lang="zh-CN" altLang="en-US" dirty="0">
                <a:solidFill>
                  <a:schemeClr val="tx1"/>
                </a:solidFill>
              </a:rPr>
              <a:t>无监督学习</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2"/>
          <p:cNvSpPr txBox="1">
            <a:spLocks noChangeArrowheads="1"/>
          </p:cNvSpPr>
          <p:nvPr/>
        </p:nvSpPr>
        <p:spPr bwMode="auto">
          <a:xfrm>
            <a:off x="780168" y="1615259"/>
            <a:ext cx="10631663"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704020202020204" pitchFamily="34" charset="0"/>
                <a:ea typeface="宋体" pitchFamily="2" charset="-122"/>
              </a:defRPr>
            </a:lvl1pPr>
            <a:lvl2pPr marL="742950" indent="-285750" eaLnBrk="0" hangingPunct="0">
              <a:defRPr>
                <a:solidFill>
                  <a:schemeClr val="tx1"/>
                </a:solidFill>
                <a:latin typeface="Arial" panose="020B0704020202020204" pitchFamily="34" charset="0"/>
                <a:ea typeface="宋体" pitchFamily="2" charset="-122"/>
              </a:defRPr>
            </a:lvl2pPr>
            <a:lvl3pPr marL="1143000" indent="-228600" eaLnBrk="0" hangingPunct="0">
              <a:defRPr>
                <a:solidFill>
                  <a:schemeClr val="tx1"/>
                </a:solidFill>
                <a:latin typeface="Arial" panose="020B0704020202020204" pitchFamily="34" charset="0"/>
                <a:ea typeface="宋体" pitchFamily="2" charset="-122"/>
              </a:defRPr>
            </a:lvl3pPr>
            <a:lvl4pPr marL="1600200" indent="-228600" eaLnBrk="0" hangingPunct="0">
              <a:defRPr>
                <a:solidFill>
                  <a:schemeClr val="tx1"/>
                </a:solidFill>
                <a:latin typeface="Arial" panose="020B0704020202020204" pitchFamily="34" charset="0"/>
                <a:ea typeface="宋体" pitchFamily="2" charset="-122"/>
              </a:defRPr>
            </a:lvl4pPr>
            <a:lvl5pPr marL="2057400" indent="-228600" eaLnBrk="0" hangingPunct="0">
              <a:defRPr>
                <a:solidFill>
                  <a:schemeClr val="tx1"/>
                </a:solidFill>
                <a:latin typeface="Arial" panose="020B07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9pPr>
          </a:lstStyle>
          <a:p>
            <a:pPr marL="342900"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强化学习（</a:t>
            </a:r>
            <a:r>
              <a:rPr lang="en-US" altLang="zh-CN" sz="2800" dirty="0">
                <a:ea typeface="微软雅黑" panose="020B0503020204020204" pitchFamily="34" charset="-122"/>
              </a:rPr>
              <a:t>Reinforcement Learning</a:t>
            </a:r>
            <a:r>
              <a:rPr lang="zh-CN" altLang="en-US" sz="2800" dirty="0">
                <a:ea typeface="微软雅黑" panose="020B0503020204020204" pitchFamily="34" charset="-122"/>
              </a:rPr>
              <a:t>）</a:t>
            </a:r>
            <a:endParaRPr lang="en-US" altLang="zh-CN" b="1" dirty="0"/>
          </a:p>
          <a:p>
            <a:pPr marL="108585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用于描述和解决智能体（</a:t>
            </a:r>
            <a:r>
              <a:rPr lang="en-US" altLang="zh-CN" sz="2800" dirty="0">
                <a:ea typeface="微软雅黑" panose="020B0503020204020204" pitchFamily="34" charset="-122"/>
              </a:rPr>
              <a:t>agent</a:t>
            </a:r>
            <a:r>
              <a:rPr lang="zh-CN" altLang="en-US" sz="2800" dirty="0">
                <a:ea typeface="微软雅黑" panose="020B0503020204020204" pitchFamily="34" charset="-122"/>
              </a:rPr>
              <a:t>）在与环境的交互过程中通过学习策略以达成回报最大化或实现特定目标的问题 。</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b="0" i="0" dirty="0">
                <a:solidFill>
                  <a:srgbClr val="444444"/>
                </a:solidFill>
                <a:effectLst/>
                <a:latin typeface="Arial" panose="020B0704020202020204" pitchFamily="34" charset="0"/>
              </a:rPr>
              <a:t>斯金纳的教育理论主要包括操作条件反射、强化和刺激控制三个方面，其中操作条件反射是指，通过不断的训练，使得学生在特定的刺激下产生特定的行为反应。强化是指，通过奖励或惩罚来加强或削弱某种行为，从而达到塑造行为的目的。刺激控制是指，通过操纵环境中的刺激，来引导学生产生特定的行为。斯金纳的教育理论强调了行为的可塑性，认为任何行为都可以通过适当的刺激与强化来塑造。</a:t>
            </a:r>
            <a:endParaRPr lang="en-US" altLang="zh-CN" dirty="0">
              <a:ea typeface="微软雅黑" panose="020B0503020204020204" pitchFamily="34" charset="-122"/>
            </a:endParaRPr>
          </a:p>
        </p:txBody>
      </p:sp>
      <p:sp>
        <p:nvSpPr>
          <p:cNvPr id="13"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机器学习的类型</a:t>
            </a:r>
            <a:r>
              <a:rPr lang="en-US" altLang="zh-CN" dirty="0">
                <a:solidFill>
                  <a:schemeClr val="tx1"/>
                </a:solidFill>
              </a:rPr>
              <a:t>-</a:t>
            </a:r>
            <a:r>
              <a:rPr lang="zh-CN" altLang="en-US" dirty="0">
                <a:solidFill>
                  <a:schemeClr val="tx1"/>
                </a:solidFill>
              </a:rPr>
              <a:t>强化学习</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3"/>
          <p:cNvGraphicFramePr/>
          <p:nvPr/>
        </p:nvGraphicFramePr>
        <p:xfrm>
          <a:off x="2169787" y="687883"/>
          <a:ext cx="7388227" cy="3495339"/>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2"/>
          <p:cNvSpPr txBox="1"/>
          <p:nvPr/>
        </p:nvSpPr>
        <p:spPr>
          <a:xfrm>
            <a:off x="3647509" y="134779"/>
            <a:ext cx="5384800" cy="1219200"/>
          </a:xfrm>
          <a:prstGeom prst="rect">
            <a:avLst/>
          </a:prstGeom>
        </p:spPr>
        <p:txBody>
          <a:bodyPr/>
          <a:lst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a:lstStyle>
          <a:p>
            <a:pPr>
              <a:buFont typeface="Arial" panose="020B0704020202020204" pitchFamily="34" charset="0"/>
              <a:buNone/>
            </a:pPr>
            <a:r>
              <a:rPr lang="en-US" sz="3735" dirty="0"/>
              <a:t>Housing price prediction</a:t>
            </a:r>
          </a:p>
        </p:txBody>
      </p:sp>
      <p:sp>
        <p:nvSpPr>
          <p:cNvPr id="11" name="TextBox 7"/>
          <p:cNvSpPr txBox="1"/>
          <p:nvPr/>
        </p:nvSpPr>
        <p:spPr>
          <a:xfrm>
            <a:off x="809046" y="1791955"/>
            <a:ext cx="1846979" cy="1077218"/>
          </a:xfrm>
          <a:prstGeom prst="rect">
            <a:avLst/>
          </a:prstGeom>
          <a:noFill/>
        </p:spPr>
        <p:txBody>
          <a:bodyPr vert="horz" wrap="none" rtlCol="0">
            <a:spAutoFit/>
          </a:bodyPr>
          <a:lstStyle/>
          <a:p>
            <a:pPr algn="ctr"/>
            <a:r>
              <a:rPr lang="en-US" sz="3200" dirty="0"/>
              <a:t>Price ($) </a:t>
            </a:r>
          </a:p>
          <a:p>
            <a:pPr algn="ctr"/>
            <a:r>
              <a:rPr lang="en-US" sz="3200" dirty="0"/>
              <a:t>in 1000’s</a:t>
            </a:r>
          </a:p>
        </p:txBody>
      </p:sp>
      <p:sp>
        <p:nvSpPr>
          <p:cNvPr id="12" name="TextBox 8"/>
          <p:cNvSpPr txBox="1"/>
          <p:nvPr/>
        </p:nvSpPr>
        <p:spPr>
          <a:xfrm>
            <a:off x="4624618" y="3937001"/>
            <a:ext cx="2478563" cy="584775"/>
          </a:xfrm>
          <a:prstGeom prst="rect">
            <a:avLst/>
          </a:prstGeom>
          <a:noFill/>
        </p:spPr>
        <p:txBody>
          <a:bodyPr vert="horz" wrap="none" rtlCol="0">
            <a:spAutoFit/>
          </a:bodyPr>
          <a:lstStyle/>
          <a:p>
            <a:pPr algn="ctr"/>
            <a:r>
              <a:rPr lang="en-US" sz="3200" dirty="0"/>
              <a:t>Size in feet</a:t>
            </a:r>
            <a:r>
              <a:rPr lang="en-US" sz="3200" baseline="30000" dirty="0"/>
              <a:t>2</a:t>
            </a:r>
            <a:r>
              <a:rPr lang="en-US" sz="3200" dirty="0"/>
              <a:t> </a:t>
            </a:r>
          </a:p>
        </p:txBody>
      </p:sp>
      <p:sp>
        <p:nvSpPr>
          <p:cNvPr id="15" name="Content Placeholder 2"/>
          <p:cNvSpPr txBox="1"/>
          <p:nvPr/>
        </p:nvSpPr>
        <p:spPr>
          <a:xfrm>
            <a:off x="6339909" y="4577416"/>
            <a:ext cx="5486400" cy="1219200"/>
          </a:xfrm>
          <a:prstGeom prst="rect">
            <a:avLst/>
          </a:prstGeom>
        </p:spPr>
        <p:txBody>
          <a:bodyPr/>
          <a:lst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a:lstStyle>
          <a:p>
            <a:pPr>
              <a:buFont typeface="Arial" panose="020B0704020202020204" pitchFamily="34" charset="0"/>
              <a:buNone/>
            </a:pPr>
            <a:r>
              <a:rPr lang="en-US" u="sng" dirty="0"/>
              <a:t>Regression:</a:t>
            </a:r>
            <a:r>
              <a:rPr lang="en-US" dirty="0"/>
              <a:t> </a:t>
            </a:r>
            <a:r>
              <a:rPr lang="en-US" dirty="0">
                <a:solidFill>
                  <a:srgbClr val="FF0000"/>
                </a:solidFill>
              </a:rPr>
              <a:t>Predict continuous valued output (price)</a:t>
            </a:r>
          </a:p>
        </p:txBody>
      </p:sp>
      <p:sp>
        <p:nvSpPr>
          <p:cNvPr id="16" name="Content Placeholder 2"/>
          <p:cNvSpPr txBox="1"/>
          <p:nvPr/>
        </p:nvSpPr>
        <p:spPr>
          <a:xfrm>
            <a:off x="447109" y="4577416"/>
            <a:ext cx="5486400" cy="1219200"/>
          </a:xfrm>
          <a:prstGeom prst="rect">
            <a:avLst/>
          </a:prstGeom>
        </p:spPr>
        <p:txBody>
          <a:bodyPr/>
          <a:lst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a:lstStyle>
          <a:p>
            <a:pPr>
              <a:buFont typeface="Arial" panose="020B0704020202020204" pitchFamily="34" charset="0"/>
              <a:buNone/>
            </a:pPr>
            <a:r>
              <a:rPr lang="en-US" u="sng" dirty="0"/>
              <a:t>Supervised Learning</a:t>
            </a:r>
          </a:p>
          <a:p>
            <a:pPr>
              <a:buFont typeface="Arial" panose="020B0704020202020204" pitchFamily="34" charset="0"/>
              <a:buNone/>
            </a:pPr>
            <a:r>
              <a:rPr lang="en-US" dirty="0">
                <a:solidFill>
                  <a:srgbClr val="FF0000"/>
                </a:solidFill>
              </a:rPr>
              <a:t>“right answers” given</a:t>
            </a:r>
          </a:p>
        </p:txBody>
      </p:sp>
      <p:cxnSp>
        <p:nvCxnSpPr>
          <p:cNvPr id="17" name="Straight Connector 12"/>
          <p:cNvCxnSpPr/>
          <p:nvPr/>
        </p:nvCxnSpPr>
        <p:spPr>
          <a:xfrm>
            <a:off x="5527109" y="4691221"/>
            <a:ext cx="0" cy="142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5"/>
          <p:cNvSpPr>
            <a:spLocks noChangeArrowheads="1"/>
          </p:cNvSpPr>
          <p:nvPr/>
        </p:nvSpPr>
        <p:spPr bwMode="auto">
          <a:xfrm>
            <a:off x="304800" y="1213453"/>
            <a:ext cx="117856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Tahoma" panose="020B0804030504040204" pitchFamily="34" charset="0"/>
                <a:ea typeface="宋体" pitchFamily="2" charset="-122"/>
              </a:defRPr>
            </a:lvl1pPr>
            <a:lvl2pPr marL="800100" indent="-342900">
              <a:defRPr>
                <a:solidFill>
                  <a:schemeClr val="tx1"/>
                </a:solidFill>
                <a:latin typeface="Tahoma" panose="020B0804030504040204" pitchFamily="34" charset="0"/>
                <a:ea typeface="宋体" pitchFamily="2" charset="-122"/>
              </a:defRPr>
            </a:lvl2pPr>
            <a:lvl3pPr marL="1143000" indent="-228600">
              <a:defRPr>
                <a:solidFill>
                  <a:schemeClr val="tx1"/>
                </a:solidFill>
                <a:latin typeface="Tahoma" panose="020B0804030504040204" pitchFamily="34" charset="0"/>
                <a:ea typeface="宋体" pitchFamily="2" charset="-122"/>
              </a:defRPr>
            </a:lvl3pPr>
            <a:lvl4pPr marL="1600200" indent="-228600">
              <a:defRPr>
                <a:solidFill>
                  <a:schemeClr val="tx1"/>
                </a:solidFill>
                <a:latin typeface="Tahoma" panose="020B0804030504040204" pitchFamily="34" charset="0"/>
                <a:ea typeface="宋体" pitchFamily="2" charset="-122"/>
              </a:defRPr>
            </a:lvl4pPr>
            <a:lvl5pPr marL="2057400" indent="-228600">
              <a:defRPr>
                <a:solidFill>
                  <a:schemeClr val="tx1"/>
                </a:solidFill>
                <a:latin typeface="Tahom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anose="020B0804030504040204" pitchFamily="34" charset="0"/>
                <a:ea typeface="宋体" pitchFamily="2" charset="-122"/>
              </a:defRPr>
            </a:lvl9pPr>
          </a:lstStyle>
          <a:p>
            <a:pPr eaLnBrk="1" hangingPunct="1">
              <a:buFont typeface="Wingdings" panose="05000000000000000000" pitchFamily="2" charset="2"/>
              <a:buChar char="n"/>
            </a:pPr>
            <a:r>
              <a:rPr lang="zh-CN" altLang="en-US" sz="2800" dirty="0"/>
              <a:t>引言 </a:t>
            </a:r>
            <a:r>
              <a:rPr lang="en-US" altLang="zh-CN" dirty="0">
                <a:solidFill>
                  <a:srgbClr val="92D050"/>
                </a:solidFill>
              </a:rPr>
              <a:t>(Introduction, Supervise and Unsupervised Learning)</a:t>
            </a:r>
          </a:p>
          <a:p>
            <a:pPr eaLnBrk="1" hangingPunct="1">
              <a:buFont typeface="Wingdings" panose="05000000000000000000" pitchFamily="2" charset="2"/>
              <a:buChar char="n"/>
            </a:pPr>
            <a:r>
              <a:rPr lang="zh-CN" altLang="en-US" sz="2800" dirty="0"/>
              <a:t>单变量线性回归 </a:t>
            </a:r>
            <a:r>
              <a:rPr lang="en-US" altLang="zh-CN" dirty="0">
                <a:solidFill>
                  <a:srgbClr val="92D050"/>
                </a:solidFill>
              </a:rPr>
              <a:t>(Linear Regression with One Variable)</a:t>
            </a:r>
          </a:p>
          <a:p>
            <a:pPr>
              <a:buFont typeface="Wingdings" panose="05000000000000000000" pitchFamily="2" charset="2"/>
              <a:buChar char="n"/>
            </a:pPr>
            <a:r>
              <a:rPr lang="zh-CN" altLang="en-US" sz="2800" dirty="0"/>
              <a:t>多变量线性回归 </a:t>
            </a:r>
            <a:r>
              <a:rPr lang="en-US" altLang="zh-CN" dirty="0">
                <a:solidFill>
                  <a:srgbClr val="92D050"/>
                </a:solidFill>
              </a:rPr>
              <a:t>(Linear Regression with Multiple Variables)</a:t>
            </a:r>
          </a:p>
          <a:p>
            <a:pPr>
              <a:buFont typeface="Wingdings" panose="05000000000000000000" pitchFamily="2" charset="2"/>
              <a:buChar char="n"/>
            </a:pPr>
            <a:r>
              <a:rPr lang="zh-CN" altLang="en-US" sz="2800" dirty="0"/>
              <a:t>逻辑回归 </a:t>
            </a:r>
            <a:r>
              <a:rPr lang="en-US" altLang="zh-CN" dirty="0">
                <a:solidFill>
                  <a:srgbClr val="92D050"/>
                </a:solidFill>
              </a:rPr>
              <a:t>(Logistic Regression)</a:t>
            </a:r>
          </a:p>
          <a:p>
            <a:pPr>
              <a:buFont typeface="Wingdings" panose="05000000000000000000" pitchFamily="2" charset="2"/>
              <a:buChar char="n"/>
            </a:pPr>
            <a:r>
              <a:rPr lang="zh-CN" altLang="en-US" sz="2800" dirty="0"/>
              <a:t>正则化 </a:t>
            </a:r>
            <a:r>
              <a:rPr lang="en-US" altLang="zh-CN" dirty="0">
                <a:solidFill>
                  <a:srgbClr val="92D050"/>
                </a:solidFill>
              </a:rPr>
              <a:t>(Regularization)</a:t>
            </a:r>
          </a:p>
          <a:p>
            <a:pPr>
              <a:buFont typeface="Wingdings" panose="05000000000000000000" pitchFamily="2" charset="2"/>
              <a:buChar char="n"/>
            </a:pPr>
            <a:r>
              <a:rPr lang="zh-CN" altLang="en-US" sz="2800" dirty="0"/>
              <a:t>神经网络 </a:t>
            </a:r>
            <a:r>
              <a:rPr lang="en-US" altLang="zh-CN" dirty="0">
                <a:solidFill>
                  <a:srgbClr val="92D050"/>
                </a:solidFill>
              </a:rPr>
              <a:t>(Neural Networks)</a:t>
            </a:r>
          </a:p>
          <a:p>
            <a:pPr>
              <a:buFont typeface="Wingdings" panose="05000000000000000000" pitchFamily="2" charset="2"/>
              <a:buChar char="n"/>
            </a:pPr>
            <a:r>
              <a:rPr lang="zh-CN" altLang="en-US" sz="2800" dirty="0"/>
              <a:t>模型误差分析 </a:t>
            </a:r>
            <a:r>
              <a:rPr lang="en-US" altLang="zh-CN" dirty="0">
                <a:solidFill>
                  <a:srgbClr val="92D050"/>
                </a:solidFill>
              </a:rPr>
              <a:t>(Model Error Analysis)</a:t>
            </a:r>
          </a:p>
          <a:p>
            <a:pPr>
              <a:buFont typeface="Wingdings" panose="05000000000000000000" pitchFamily="2" charset="2"/>
              <a:buChar char="n"/>
            </a:pPr>
            <a:r>
              <a:rPr lang="zh-CN" altLang="en-US" sz="2800" dirty="0"/>
              <a:t>支持向量机 </a:t>
            </a:r>
            <a:r>
              <a:rPr lang="en-US" altLang="zh-CN" dirty="0">
                <a:solidFill>
                  <a:srgbClr val="92D050"/>
                </a:solidFill>
              </a:rPr>
              <a:t>(Support Vector Machines)</a:t>
            </a:r>
          </a:p>
          <a:p>
            <a:pPr>
              <a:buFont typeface="Wingdings" panose="05000000000000000000" pitchFamily="2" charset="2"/>
              <a:buChar char="n"/>
            </a:pPr>
            <a:r>
              <a:rPr lang="zh-CN" altLang="en-US" sz="2800" dirty="0"/>
              <a:t>聚类 </a:t>
            </a:r>
            <a:r>
              <a:rPr lang="en-US" altLang="zh-CN" dirty="0">
                <a:solidFill>
                  <a:srgbClr val="92D050"/>
                </a:solidFill>
              </a:rPr>
              <a:t>(Clustering)</a:t>
            </a:r>
          </a:p>
          <a:p>
            <a:pPr>
              <a:buFont typeface="Wingdings" panose="05000000000000000000" pitchFamily="2" charset="2"/>
              <a:buChar char="n"/>
            </a:pPr>
            <a:r>
              <a:rPr lang="zh-CN" altLang="en-US" sz="2800" dirty="0"/>
              <a:t>降维 </a:t>
            </a:r>
            <a:r>
              <a:rPr lang="en-US" altLang="zh-CN" dirty="0">
                <a:solidFill>
                  <a:srgbClr val="92D050"/>
                </a:solidFill>
              </a:rPr>
              <a:t>(Dimensionality Reduction)</a:t>
            </a:r>
          </a:p>
          <a:p>
            <a:pPr eaLnBrk="1" hangingPunct="1">
              <a:buFont typeface="Wingdings" panose="05000000000000000000" pitchFamily="2" charset="2"/>
              <a:buChar char="n"/>
            </a:pPr>
            <a:r>
              <a:rPr lang="zh-CN" altLang="en-US" sz="2800" dirty="0"/>
              <a:t>异常检测和推荐系统</a:t>
            </a:r>
            <a:r>
              <a:rPr lang="zh-CN" altLang="en-US" dirty="0"/>
              <a:t> </a:t>
            </a:r>
            <a:r>
              <a:rPr lang="en-US" altLang="zh-CN" dirty="0">
                <a:solidFill>
                  <a:srgbClr val="92D050"/>
                </a:solidFill>
              </a:rPr>
              <a:t>(Anomaly Detection and Recommender Systems)</a:t>
            </a:r>
          </a:p>
          <a:p>
            <a:pPr eaLnBrk="1" hangingPunct="1">
              <a:buFont typeface="Wingdings" panose="05000000000000000000" pitchFamily="2" charset="2"/>
              <a:buChar char="n"/>
            </a:pPr>
            <a:r>
              <a:rPr lang="en-US" altLang="zh-CN" sz="2800" dirty="0"/>
              <a:t>…………………………</a:t>
            </a:r>
          </a:p>
        </p:txBody>
      </p:sp>
      <p:sp>
        <p:nvSpPr>
          <p:cNvPr id="14" name="文本框 13"/>
          <p:cNvSpPr txBox="1"/>
          <p:nvPr/>
        </p:nvSpPr>
        <p:spPr>
          <a:xfrm>
            <a:off x="-304800" y="175815"/>
            <a:ext cx="3047999" cy="748988"/>
          </a:xfrm>
          <a:prstGeom prst="rect">
            <a:avLst/>
          </a:prstGeom>
          <a:noFill/>
        </p:spPr>
        <p:txBody>
          <a:bodyPr wrap="square">
            <a:spAutoFit/>
          </a:bodyPr>
          <a:lstStyle/>
          <a:p>
            <a:pPr lvl="1" eaLnBrk="1" hangingPunct="1"/>
            <a:r>
              <a:rPr lang="zh-CN" altLang="en-US" sz="4265" dirty="0">
                <a:solidFill>
                  <a:srgbClr val="FF0000"/>
                </a:solidFill>
              </a:rPr>
              <a:t>课程介绍</a:t>
            </a:r>
            <a:endParaRPr lang="en-US" altLang="zh-CN" sz="4265"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81808" y="134185"/>
            <a:ext cx="12804196" cy="4525963"/>
          </a:xfrm>
          <a:prstGeom prst="rect">
            <a:avLst/>
          </a:prstGeom>
        </p:spPr>
        <p:txBody>
          <a:bodyPr/>
          <a:lst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a:lstStyle>
          <a:p>
            <a:pPr>
              <a:buFont typeface="Arial" panose="020B0704020202020204" pitchFamily="34" charset="0"/>
              <a:buNone/>
            </a:pPr>
            <a:r>
              <a:rPr lang="en-US" sz="4265" dirty="0"/>
              <a:t>Breast cancer malignant</a:t>
            </a:r>
            <a:r>
              <a:rPr lang="zh-CN" altLang="en-US" sz="4265" dirty="0"/>
              <a:t>（恶性）</a:t>
            </a:r>
            <a:r>
              <a:rPr lang="en-US" sz="4265" dirty="0"/>
              <a:t>, benign</a:t>
            </a:r>
            <a:r>
              <a:rPr lang="zh-CN" altLang="en-US" sz="4265" dirty="0"/>
              <a:t>（良性）</a:t>
            </a:r>
            <a:endParaRPr lang="en-US" sz="4265" dirty="0"/>
          </a:p>
        </p:txBody>
      </p:sp>
      <p:sp>
        <p:nvSpPr>
          <p:cNvPr id="5" name="Content Placeholder 2"/>
          <p:cNvSpPr txBox="1"/>
          <p:nvPr/>
        </p:nvSpPr>
        <p:spPr>
          <a:xfrm>
            <a:off x="9245600" y="2064327"/>
            <a:ext cx="2864592" cy="3251200"/>
          </a:xfrm>
          <a:prstGeom prst="rect">
            <a:avLst/>
          </a:prstGeom>
        </p:spPr>
        <p:txBody>
          <a:bodyPr/>
          <a:lst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a:lstStyle>
          <a:p>
            <a:pPr marL="0" indent="0">
              <a:buNone/>
            </a:pPr>
            <a:r>
              <a:rPr lang="en-US" u="sng" dirty="0">
                <a:solidFill>
                  <a:srgbClr val="FF0000"/>
                </a:solidFill>
              </a:rPr>
              <a:t>Classification</a:t>
            </a:r>
          </a:p>
          <a:p>
            <a:pPr marL="0" indent="0">
              <a:buNone/>
            </a:pPr>
            <a:r>
              <a:rPr lang="en-US" dirty="0"/>
              <a:t>Discrete valued output (0 or 1)</a:t>
            </a:r>
          </a:p>
        </p:txBody>
      </p:sp>
      <p:cxnSp>
        <p:nvCxnSpPr>
          <p:cNvPr id="6" name="Straight Connector 5"/>
          <p:cNvCxnSpPr/>
          <p:nvPr/>
        </p:nvCxnSpPr>
        <p:spPr>
          <a:xfrm>
            <a:off x="9144000" y="2178132"/>
            <a:ext cx="0" cy="3137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429165" y="1917205"/>
            <a:ext cx="1" cy="2629395"/>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244768" y="3937000"/>
            <a:ext cx="6594432"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35200" y="2616200"/>
            <a:ext cx="355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957" y="3044525"/>
            <a:ext cx="2188420" cy="584775"/>
          </a:xfrm>
          <a:prstGeom prst="rect">
            <a:avLst/>
          </a:prstGeom>
          <a:noFill/>
        </p:spPr>
        <p:txBody>
          <a:bodyPr vert="horz" wrap="none" rtlCol="0">
            <a:spAutoFit/>
          </a:bodyPr>
          <a:lstStyle/>
          <a:p>
            <a:pPr algn="ctr"/>
            <a:r>
              <a:rPr lang="en-US" sz="3200" dirty="0"/>
              <a:t>Malignant?</a:t>
            </a:r>
          </a:p>
        </p:txBody>
      </p:sp>
      <p:sp>
        <p:nvSpPr>
          <p:cNvPr id="31" name="TextBox 30"/>
          <p:cNvSpPr txBox="1"/>
          <p:nvPr/>
        </p:nvSpPr>
        <p:spPr>
          <a:xfrm>
            <a:off x="1643395" y="2397167"/>
            <a:ext cx="702435" cy="420564"/>
          </a:xfrm>
          <a:prstGeom prst="rect">
            <a:avLst/>
          </a:prstGeom>
          <a:noFill/>
        </p:spPr>
        <p:txBody>
          <a:bodyPr vert="horz" wrap="none" rtlCol="0">
            <a:spAutoFit/>
          </a:bodyPr>
          <a:lstStyle/>
          <a:p>
            <a:pPr algn="ctr"/>
            <a:r>
              <a:rPr lang="en-US" sz="2135" dirty="0"/>
              <a:t>1(Y)</a:t>
            </a:r>
          </a:p>
        </p:txBody>
      </p:sp>
      <p:sp>
        <p:nvSpPr>
          <p:cNvPr id="32" name="TextBox 31"/>
          <p:cNvSpPr txBox="1"/>
          <p:nvPr/>
        </p:nvSpPr>
        <p:spPr>
          <a:xfrm>
            <a:off x="1636182" y="3720461"/>
            <a:ext cx="716863" cy="420564"/>
          </a:xfrm>
          <a:prstGeom prst="rect">
            <a:avLst/>
          </a:prstGeom>
          <a:noFill/>
        </p:spPr>
        <p:txBody>
          <a:bodyPr vert="horz" wrap="none" rtlCol="0">
            <a:spAutoFit/>
          </a:bodyPr>
          <a:lstStyle/>
          <a:p>
            <a:pPr algn="ctr"/>
            <a:r>
              <a:rPr lang="en-US" sz="2135" dirty="0"/>
              <a:t>0(N)</a:t>
            </a:r>
          </a:p>
        </p:txBody>
      </p:sp>
      <p:sp>
        <p:nvSpPr>
          <p:cNvPr id="33" name="TextBox 32"/>
          <p:cNvSpPr txBox="1"/>
          <p:nvPr/>
        </p:nvSpPr>
        <p:spPr>
          <a:xfrm>
            <a:off x="4539519" y="4155758"/>
            <a:ext cx="2279791" cy="584775"/>
          </a:xfrm>
          <a:prstGeom prst="rect">
            <a:avLst/>
          </a:prstGeom>
          <a:noFill/>
        </p:spPr>
        <p:txBody>
          <a:bodyPr vert="horz" wrap="none" rtlCol="0">
            <a:spAutoFit/>
          </a:bodyPr>
          <a:lstStyle/>
          <a:p>
            <a:pPr algn="ctr"/>
            <a:r>
              <a:rPr lang="en-US" sz="3200" dirty="0"/>
              <a:t>Tumor Size</a:t>
            </a:r>
          </a:p>
        </p:txBody>
      </p:sp>
      <p:sp>
        <p:nvSpPr>
          <p:cNvPr id="3" name="椭圆 2"/>
          <p:cNvSpPr/>
          <p:nvPr/>
        </p:nvSpPr>
        <p:spPr>
          <a:xfrm>
            <a:off x="2743201" y="3835400"/>
            <a:ext cx="158804" cy="20319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椭圆 15"/>
          <p:cNvSpPr/>
          <p:nvPr/>
        </p:nvSpPr>
        <p:spPr>
          <a:xfrm>
            <a:off x="3098799" y="3844567"/>
            <a:ext cx="158804" cy="20319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椭圆 16"/>
          <p:cNvSpPr/>
          <p:nvPr/>
        </p:nvSpPr>
        <p:spPr>
          <a:xfrm>
            <a:off x="3483001" y="3824607"/>
            <a:ext cx="158804" cy="20319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椭圆 18"/>
          <p:cNvSpPr/>
          <p:nvPr/>
        </p:nvSpPr>
        <p:spPr>
          <a:xfrm>
            <a:off x="3838599" y="3833773"/>
            <a:ext cx="158804" cy="20319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椭圆 19"/>
          <p:cNvSpPr/>
          <p:nvPr/>
        </p:nvSpPr>
        <p:spPr>
          <a:xfrm>
            <a:off x="4295961" y="3828612"/>
            <a:ext cx="158804" cy="20319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椭圆 20"/>
          <p:cNvSpPr/>
          <p:nvPr/>
        </p:nvSpPr>
        <p:spPr>
          <a:xfrm>
            <a:off x="4651559" y="3837779"/>
            <a:ext cx="158804" cy="20319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2" name="椭圆 21"/>
          <p:cNvSpPr/>
          <p:nvPr/>
        </p:nvSpPr>
        <p:spPr>
          <a:xfrm>
            <a:off x="5035761" y="3817819"/>
            <a:ext cx="158804" cy="20319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椭圆 23"/>
          <p:cNvSpPr/>
          <p:nvPr/>
        </p:nvSpPr>
        <p:spPr>
          <a:xfrm>
            <a:off x="5391359" y="3826985"/>
            <a:ext cx="158804" cy="20319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5" name="椭圆 24"/>
          <p:cNvSpPr/>
          <p:nvPr/>
        </p:nvSpPr>
        <p:spPr>
          <a:xfrm>
            <a:off x="5248725" y="2514603"/>
            <a:ext cx="158804" cy="2031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7" name="椭圆 26"/>
          <p:cNvSpPr/>
          <p:nvPr/>
        </p:nvSpPr>
        <p:spPr>
          <a:xfrm>
            <a:off x="5604323" y="2523769"/>
            <a:ext cx="158804" cy="2031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8" name="椭圆 27"/>
          <p:cNvSpPr/>
          <p:nvPr/>
        </p:nvSpPr>
        <p:spPr>
          <a:xfrm>
            <a:off x="5988525" y="2503809"/>
            <a:ext cx="158804" cy="2031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9" name="椭圆 28"/>
          <p:cNvSpPr/>
          <p:nvPr/>
        </p:nvSpPr>
        <p:spPr>
          <a:xfrm>
            <a:off x="6344123" y="2512976"/>
            <a:ext cx="158804" cy="2031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0" name="椭圆 29"/>
          <p:cNvSpPr/>
          <p:nvPr/>
        </p:nvSpPr>
        <p:spPr>
          <a:xfrm>
            <a:off x="6801485" y="2507815"/>
            <a:ext cx="158804" cy="2031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4" name="椭圆 33"/>
          <p:cNvSpPr/>
          <p:nvPr/>
        </p:nvSpPr>
        <p:spPr>
          <a:xfrm>
            <a:off x="7157083" y="2516981"/>
            <a:ext cx="158804" cy="2031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5" name="椭圆 34"/>
          <p:cNvSpPr/>
          <p:nvPr/>
        </p:nvSpPr>
        <p:spPr>
          <a:xfrm>
            <a:off x="7541285" y="2497021"/>
            <a:ext cx="158804" cy="2031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6" name="椭圆 35"/>
          <p:cNvSpPr/>
          <p:nvPr/>
        </p:nvSpPr>
        <p:spPr>
          <a:xfrm>
            <a:off x="7896883" y="2506188"/>
            <a:ext cx="158804" cy="2031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08000" y="3905659"/>
            <a:ext cx="8737600" cy="523220"/>
          </a:xfrm>
          <a:prstGeom prst="rect">
            <a:avLst/>
          </a:prstGeom>
        </p:spPr>
        <p:txBody>
          <a:bodyPr wrap="square">
            <a:spAutoFit/>
          </a:bodyPr>
          <a:lstStyle/>
          <a:p>
            <a:pPr marL="457200" indent="-457200">
              <a:buFont typeface="Arial" panose="020B0704020202020204" pitchFamily="34" charset="0"/>
              <a:buChar char="•"/>
            </a:pPr>
            <a:r>
              <a:rPr lang="zh-CN" altLang="en-US" sz="2800" dirty="0">
                <a:solidFill>
                  <a:prstClr val="black"/>
                </a:solidFill>
              </a:rPr>
              <a:t>将两者都视为分类问题。</a:t>
            </a:r>
            <a:endParaRPr lang="en-US" sz="2800" dirty="0">
              <a:solidFill>
                <a:prstClr val="black"/>
              </a:solidFill>
            </a:endParaRPr>
          </a:p>
        </p:txBody>
      </p:sp>
      <p:sp>
        <p:nvSpPr>
          <p:cNvPr id="22" name="Rectangle 21"/>
          <p:cNvSpPr/>
          <p:nvPr/>
        </p:nvSpPr>
        <p:spPr>
          <a:xfrm>
            <a:off x="508000" y="4606938"/>
            <a:ext cx="10385783" cy="523220"/>
          </a:xfrm>
          <a:prstGeom prst="rect">
            <a:avLst/>
          </a:prstGeom>
        </p:spPr>
        <p:txBody>
          <a:bodyPr wrap="square">
            <a:spAutoFit/>
          </a:bodyPr>
          <a:lstStyle/>
          <a:p>
            <a:pPr marL="457200" indent="-457200">
              <a:buFont typeface="Arial" panose="020B0704020202020204" pitchFamily="34" charset="0"/>
              <a:buChar char="•"/>
            </a:pPr>
            <a:r>
              <a:rPr lang="zh-CN" altLang="en-US" sz="2800" dirty="0">
                <a:solidFill>
                  <a:prstClr val="black"/>
                </a:solidFill>
              </a:rPr>
              <a:t>将问题 </a:t>
            </a:r>
            <a:r>
              <a:rPr lang="en-US" altLang="zh-CN" sz="2800" dirty="0">
                <a:solidFill>
                  <a:prstClr val="black"/>
                </a:solidFill>
              </a:rPr>
              <a:t>1 </a:t>
            </a:r>
            <a:r>
              <a:rPr lang="zh-CN" altLang="en-US" sz="2800" dirty="0">
                <a:solidFill>
                  <a:prstClr val="black"/>
                </a:solidFill>
              </a:rPr>
              <a:t>视为分类问题，将问题 </a:t>
            </a:r>
            <a:r>
              <a:rPr lang="en-US" altLang="zh-CN" sz="2800" dirty="0">
                <a:solidFill>
                  <a:prstClr val="black"/>
                </a:solidFill>
              </a:rPr>
              <a:t>2 </a:t>
            </a:r>
            <a:r>
              <a:rPr lang="zh-CN" altLang="en-US" sz="2800" dirty="0">
                <a:solidFill>
                  <a:prstClr val="black"/>
                </a:solidFill>
              </a:rPr>
              <a:t>视为回归问题。</a:t>
            </a:r>
            <a:endParaRPr lang="en-US" sz="2800" dirty="0">
              <a:solidFill>
                <a:prstClr val="black"/>
              </a:solidFill>
            </a:endParaRPr>
          </a:p>
        </p:txBody>
      </p:sp>
      <p:sp>
        <p:nvSpPr>
          <p:cNvPr id="23" name="Rectangle 22"/>
          <p:cNvSpPr/>
          <p:nvPr/>
        </p:nvSpPr>
        <p:spPr>
          <a:xfrm>
            <a:off x="508000" y="5263639"/>
            <a:ext cx="10160000" cy="523220"/>
          </a:xfrm>
          <a:prstGeom prst="rect">
            <a:avLst/>
          </a:prstGeom>
        </p:spPr>
        <p:txBody>
          <a:bodyPr wrap="square">
            <a:spAutoFit/>
          </a:bodyPr>
          <a:lstStyle/>
          <a:p>
            <a:pPr marL="457200" indent="-457200">
              <a:buFont typeface="Arial" panose="020B0704020202020204" pitchFamily="34" charset="0"/>
              <a:buChar char="•"/>
            </a:pPr>
            <a:r>
              <a:rPr lang="zh-CN" altLang="en-US" sz="2800" dirty="0">
                <a:solidFill>
                  <a:prstClr val="black"/>
                </a:solidFill>
              </a:rPr>
              <a:t>将问题 </a:t>
            </a:r>
            <a:r>
              <a:rPr lang="en-US" altLang="zh-CN" sz="2800" dirty="0">
                <a:solidFill>
                  <a:prstClr val="black"/>
                </a:solidFill>
              </a:rPr>
              <a:t>1 </a:t>
            </a:r>
            <a:r>
              <a:rPr lang="zh-CN" altLang="en-US" sz="2800" dirty="0">
                <a:solidFill>
                  <a:prstClr val="black"/>
                </a:solidFill>
              </a:rPr>
              <a:t>视为回归问题，将问题 </a:t>
            </a:r>
            <a:r>
              <a:rPr lang="en-US" altLang="zh-CN" sz="2800" dirty="0">
                <a:solidFill>
                  <a:prstClr val="black"/>
                </a:solidFill>
              </a:rPr>
              <a:t>2 </a:t>
            </a:r>
            <a:r>
              <a:rPr lang="zh-CN" altLang="en-US" sz="2800" dirty="0">
                <a:solidFill>
                  <a:prstClr val="black"/>
                </a:solidFill>
              </a:rPr>
              <a:t>视为分类问题。</a:t>
            </a:r>
            <a:endParaRPr lang="en-US" sz="2800" dirty="0">
              <a:solidFill>
                <a:prstClr val="black"/>
              </a:solidFill>
            </a:endParaRPr>
          </a:p>
        </p:txBody>
      </p:sp>
      <p:sp>
        <p:nvSpPr>
          <p:cNvPr id="24" name="Rectangle 23"/>
          <p:cNvSpPr/>
          <p:nvPr/>
        </p:nvSpPr>
        <p:spPr>
          <a:xfrm>
            <a:off x="508000" y="5901466"/>
            <a:ext cx="8737600" cy="523220"/>
          </a:xfrm>
          <a:prstGeom prst="rect">
            <a:avLst/>
          </a:prstGeom>
        </p:spPr>
        <p:txBody>
          <a:bodyPr wrap="square">
            <a:spAutoFit/>
          </a:bodyPr>
          <a:lstStyle/>
          <a:p>
            <a:pPr marL="457200" indent="-457200">
              <a:buFont typeface="Arial" panose="020B0704020202020204" pitchFamily="34" charset="0"/>
              <a:buChar char="•"/>
            </a:pPr>
            <a:r>
              <a:rPr lang="zh-CN" altLang="en-US" sz="2800" dirty="0">
                <a:solidFill>
                  <a:prstClr val="black"/>
                </a:solidFill>
              </a:rPr>
              <a:t>将两者都视为回归问题。</a:t>
            </a:r>
            <a:endParaRPr lang="en-US" sz="2800" dirty="0">
              <a:solidFill>
                <a:prstClr val="black"/>
              </a:solidFill>
            </a:endParaRPr>
          </a:p>
        </p:txBody>
      </p:sp>
      <p:sp>
        <p:nvSpPr>
          <p:cNvPr id="6" name="TextBox 5"/>
          <p:cNvSpPr txBox="1"/>
          <p:nvPr/>
        </p:nvSpPr>
        <p:spPr>
          <a:xfrm>
            <a:off x="478016" y="561400"/>
            <a:ext cx="11153417" cy="3046988"/>
          </a:xfrm>
          <a:prstGeom prst="rect">
            <a:avLst/>
          </a:prstGeom>
          <a:noFill/>
        </p:spPr>
        <p:txBody>
          <a:bodyPr wrap="square" rtlCol="0">
            <a:spAutoFit/>
          </a:bodyPr>
          <a:lstStyle/>
          <a:p>
            <a:r>
              <a:rPr lang="zh-CN" altLang="en-US" dirty="0">
                <a:solidFill>
                  <a:prstClr val="black"/>
                </a:solidFill>
              </a:rPr>
              <a:t>您正在经营一家公司，并且想要开发学习算法来解决两个问题。</a:t>
            </a:r>
          </a:p>
          <a:p>
            <a:endParaRPr lang="zh-CN" altLang="en-US" dirty="0">
              <a:solidFill>
                <a:prstClr val="black"/>
              </a:solidFill>
            </a:endParaRPr>
          </a:p>
          <a:p>
            <a:r>
              <a:rPr lang="zh-CN" altLang="en-US" dirty="0">
                <a:solidFill>
                  <a:prstClr val="black"/>
                </a:solidFill>
              </a:rPr>
              <a:t>问题 </a:t>
            </a:r>
            <a:r>
              <a:rPr lang="en-US" altLang="zh-CN" dirty="0">
                <a:solidFill>
                  <a:prstClr val="black"/>
                </a:solidFill>
              </a:rPr>
              <a:t>1</a:t>
            </a:r>
            <a:r>
              <a:rPr lang="zh-CN" altLang="en-US" dirty="0">
                <a:solidFill>
                  <a:prstClr val="black"/>
                </a:solidFill>
              </a:rPr>
              <a:t>：您有大量相同商品的库存。您想预测未来 </a:t>
            </a:r>
            <a:r>
              <a:rPr lang="en-US" altLang="zh-CN" dirty="0">
                <a:solidFill>
                  <a:prstClr val="black"/>
                </a:solidFill>
              </a:rPr>
              <a:t>3 </a:t>
            </a:r>
            <a:r>
              <a:rPr lang="zh-CN" altLang="en-US" dirty="0">
                <a:solidFill>
                  <a:prstClr val="black"/>
                </a:solidFill>
              </a:rPr>
              <a:t>个月内这些商品的销量。</a:t>
            </a:r>
          </a:p>
          <a:p>
            <a:endParaRPr lang="zh-CN" altLang="en-US" dirty="0">
              <a:solidFill>
                <a:prstClr val="black"/>
              </a:solidFill>
            </a:endParaRPr>
          </a:p>
          <a:p>
            <a:r>
              <a:rPr lang="zh-CN" altLang="en-US" dirty="0">
                <a:solidFill>
                  <a:prstClr val="black"/>
                </a:solidFill>
              </a:rPr>
              <a:t>问题 </a:t>
            </a:r>
            <a:r>
              <a:rPr lang="en-US" altLang="zh-CN" dirty="0">
                <a:solidFill>
                  <a:prstClr val="black"/>
                </a:solidFill>
              </a:rPr>
              <a:t>2</a:t>
            </a:r>
            <a:r>
              <a:rPr lang="zh-CN" altLang="en-US" dirty="0">
                <a:solidFill>
                  <a:prstClr val="black"/>
                </a:solidFill>
              </a:rPr>
              <a:t>：您希望软件检查单个客户帐户，并确定每个帐户是否遭到黑客攻击</a:t>
            </a:r>
            <a:r>
              <a:rPr lang="en-US" altLang="zh-CN" dirty="0">
                <a:solidFill>
                  <a:prstClr val="black"/>
                </a:solidFill>
              </a:rPr>
              <a:t>/</a:t>
            </a:r>
            <a:r>
              <a:rPr lang="zh-CN" altLang="en-US" dirty="0">
                <a:solidFill>
                  <a:prstClr val="black"/>
                </a:solidFill>
              </a:rPr>
              <a:t>泄露。</a:t>
            </a:r>
          </a:p>
          <a:p>
            <a:endParaRPr lang="zh-CN" altLang="en-US" dirty="0">
              <a:solidFill>
                <a:prstClr val="black"/>
              </a:solidFill>
            </a:endParaRPr>
          </a:p>
          <a:p>
            <a:r>
              <a:rPr lang="zh-CN" altLang="en-US" dirty="0">
                <a:solidFill>
                  <a:prstClr val="black"/>
                </a:solidFill>
              </a:rPr>
              <a:t>应该将这些视为分类问题还是回归问题？</a:t>
            </a:r>
            <a:endParaRPr lang="en-US" dirty="0">
              <a:solidFill>
                <a:prstClr val="black"/>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4192830" y="4354638"/>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Oval 10"/>
          <p:cNvSpPr/>
          <p:nvPr/>
        </p:nvSpPr>
        <p:spPr>
          <a:xfrm>
            <a:off x="5105534" y="4290319"/>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 name="Oval 12"/>
          <p:cNvSpPr/>
          <p:nvPr/>
        </p:nvSpPr>
        <p:spPr>
          <a:xfrm>
            <a:off x="4708931" y="4870739"/>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Oval 18"/>
          <p:cNvSpPr/>
          <p:nvPr/>
        </p:nvSpPr>
        <p:spPr>
          <a:xfrm>
            <a:off x="4592675" y="3884995"/>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 name="Oval 13"/>
          <p:cNvSpPr/>
          <p:nvPr/>
        </p:nvSpPr>
        <p:spPr>
          <a:xfrm>
            <a:off x="6661882" y="3383697"/>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 name="Oval 14"/>
          <p:cNvSpPr/>
          <p:nvPr/>
        </p:nvSpPr>
        <p:spPr>
          <a:xfrm>
            <a:off x="6814282" y="2904449"/>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 name="Oval 15"/>
          <p:cNvSpPr/>
          <p:nvPr/>
        </p:nvSpPr>
        <p:spPr>
          <a:xfrm>
            <a:off x="7566934" y="2951897"/>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 name="Oval 16"/>
          <p:cNvSpPr/>
          <p:nvPr/>
        </p:nvSpPr>
        <p:spPr>
          <a:xfrm>
            <a:off x="6843034" y="2294849"/>
            <a:ext cx="397052" cy="39705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 name="TextBox 17"/>
          <p:cNvSpPr txBox="1"/>
          <p:nvPr/>
        </p:nvSpPr>
        <p:spPr>
          <a:xfrm>
            <a:off x="3534932" y="1070327"/>
            <a:ext cx="5819222" cy="748988"/>
          </a:xfrm>
          <a:prstGeom prst="rect">
            <a:avLst/>
          </a:prstGeom>
          <a:noFill/>
        </p:spPr>
        <p:txBody>
          <a:bodyPr wrap="none" rtlCol="0">
            <a:spAutoFit/>
          </a:bodyPr>
          <a:lstStyle/>
          <a:p>
            <a:r>
              <a:rPr lang="en-US" sz="4265" dirty="0">
                <a:solidFill>
                  <a:schemeClr val="tx1">
                    <a:lumMod val="85000"/>
                    <a:lumOff val="15000"/>
                  </a:schemeClr>
                </a:solidFill>
              </a:rPr>
              <a:t>Unsupervised Learning</a:t>
            </a:r>
          </a:p>
        </p:txBody>
      </p:sp>
      <p:sp>
        <p:nvSpPr>
          <p:cNvPr id="20" name="TextBox 19"/>
          <p:cNvSpPr txBox="1"/>
          <p:nvPr/>
        </p:nvSpPr>
        <p:spPr>
          <a:xfrm>
            <a:off x="5892801" y="6130248"/>
            <a:ext cx="601447" cy="666786"/>
          </a:xfrm>
          <a:prstGeom prst="rect">
            <a:avLst/>
          </a:prstGeom>
          <a:noFill/>
        </p:spPr>
        <p:txBody>
          <a:bodyPr wrap="none" rtlCol="0">
            <a:spAutoFit/>
          </a:bodyPr>
          <a:lstStyle/>
          <a:p>
            <a:r>
              <a:rPr lang="en-US" sz="3735" dirty="0"/>
              <a:t>x</a:t>
            </a:r>
            <a:r>
              <a:rPr lang="en-US" sz="3735" baseline="-25000" dirty="0"/>
              <a:t>1</a:t>
            </a:r>
          </a:p>
        </p:txBody>
      </p:sp>
      <p:sp>
        <p:nvSpPr>
          <p:cNvPr id="21" name="TextBox 20"/>
          <p:cNvSpPr txBox="1"/>
          <p:nvPr/>
        </p:nvSpPr>
        <p:spPr>
          <a:xfrm>
            <a:off x="2690134" y="3236185"/>
            <a:ext cx="601447" cy="666786"/>
          </a:xfrm>
          <a:prstGeom prst="rect">
            <a:avLst/>
          </a:prstGeom>
          <a:noFill/>
        </p:spPr>
        <p:txBody>
          <a:bodyPr wrap="none" rtlCol="0">
            <a:spAutoFit/>
          </a:bodyPr>
          <a:lstStyle/>
          <a:p>
            <a:r>
              <a:rPr lang="en-US" sz="3735" dirty="0"/>
              <a:t>x</a:t>
            </a:r>
            <a:r>
              <a:rPr lang="en-US" sz="3735" baseline="-25000" dirty="0"/>
              <a:t>2</a:t>
            </a:r>
          </a:p>
        </p:txBody>
      </p:sp>
      <p:cxnSp>
        <p:nvCxnSpPr>
          <p:cNvPr id="22" name="Straight Arrow Connector 21"/>
          <p:cNvCxnSpPr/>
          <p:nvPr/>
        </p:nvCxnSpPr>
        <p:spPr>
          <a:xfrm flipV="1">
            <a:off x="3592005" y="1659848"/>
            <a:ext cx="0" cy="4650213"/>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38528" y="5953197"/>
            <a:ext cx="5200331"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04800" y="175815"/>
            <a:ext cx="10871200" cy="748988"/>
          </a:xfrm>
          <a:prstGeom prst="rect">
            <a:avLst/>
          </a:prstGeom>
          <a:noFill/>
        </p:spPr>
        <p:txBody>
          <a:bodyPr wrap="square">
            <a:spAutoFit/>
          </a:bodyPr>
          <a:lstStyle/>
          <a:p>
            <a:pPr lvl="1" eaLnBrk="1" hangingPunct="1"/>
            <a:r>
              <a:rPr lang="zh-CN" altLang="en-US" sz="4265" dirty="0">
                <a:solidFill>
                  <a:srgbClr val="FF0000"/>
                </a:solidFill>
              </a:rPr>
              <a:t>非监督学习</a:t>
            </a:r>
            <a:endParaRPr lang="en-US" altLang="zh-CN" sz="4265"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40"/>
          <p:cNvSpPr>
            <a:spLocks noGrp="1" noChangeArrowheads="1"/>
          </p:cNvSpPr>
          <p:nvPr>
            <p:ph type="title"/>
          </p:nvPr>
        </p:nvSpPr>
        <p:spPr>
          <a:xfrm>
            <a:off x="-914400" y="-66040"/>
            <a:ext cx="9144000" cy="1143000"/>
          </a:xfrm>
        </p:spPr>
        <p:txBody>
          <a:bodyPr/>
          <a:lstStyle/>
          <a:p>
            <a:pPr eaLnBrk="1" hangingPunct="1"/>
            <a:r>
              <a:rPr lang="en-US" dirty="0"/>
              <a:t>Cocktail party problem</a:t>
            </a:r>
          </a:p>
        </p:txBody>
      </p:sp>
      <p:pic>
        <p:nvPicPr>
          <p:cNvPr id="1026"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4169" y="891694"/>
            <a:ext cx="1541153" cy="205487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3593" y="3391329"/>
            <a:ext cx="1541153" cy="2054871"/>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25"/>
          <p:cNvSpPr txBox="1">
            <a:spLocks noChangeArrowheads="1"/>
          </p:cNvSpPr>
          <p:nvPr/>
        </p:nvSpPr>
        <p:spPr bwMode="auto">
          <a:xfrm>
            <a:off x="4868202" y="2688589"/>
            <a:ext cx="2893741" cy="584775"/>
          </a:xfrm>
          <a:prstGeom prst="rect">
            <a:avLst/>
          </a:prstGeom>
          <a:noFill/>
          <a:ln w="9525">
            <a:noFill/>
            <a:miter lim="800000"/>
          </a:ln>
        </p:spPr>
        <p:txBody>
          <a:bodyPr wrap="none">
            <a:spAutoFit/>
          </a:bodyPr>
          <a:lstStyle/>
          <a:p>
            <a:pPr algn="ctr"/>
            <a:r>
              <a:rPr lang="en-US" sz="3200" dirty="0"/>
              <a:t>Microphone #1</a:t>
            </a:r>
          </a:p>
        </p:txBody>
      </p:sp>
      <p:sp>
        <p:nvSpPr>
          <p:cNvPr id="36" name="Text Box 25"/>
          <p:cNvSpPr txBox="1">
            <a:spLocks noChangeArrowheads="1"/>
          </p:cNvSpPr>
          <p:nvPr/>
        </p:nvSpPr>
        <p:spPr bwMode="auto">
          <a:xfrm>
            <a:off x="4447298" y="5273358"/>
            <a:ext cx="2893741" cy="584775"/>
          </a:xfrm>
          <a:prstGeom prst="rect">
            <a:avLst/>
          </a:prstGeom>
          <a:noFill/>
          <a:ln w="9525">
            <a:noFill/>
            <a:miter lim="800000"/>
          </a:ln>
        </p:spPr>
        <p:txBody>
          <a:bodyPr wrap="none">
            <a:spAutoFit/>
          </a:bodyPr>
          <a:lstStyle/>
          <a:p>
            <a:pPr algn="ctr"/>
            <a:r>
              <a:rPr lang="en-US" sz="3200" dirty="0"/>
              <a:t>Microphone #2</a:t>
            </a:r>
          </a:p>
        </p:txBody>
      </p:sp>
      <p:sp>
        <p:nvSpPr>
          <p:cNvPr id="32" name="Text Box 25"/>
          <p:cNvSpPr txBox="1">
            <a:spLocks noChangeArrowheads="1"/>
          </p:cNvSpPr>
          <p:nvPr/>
        </p:nvSpPr>
        <p:spPr bwMode="auto">
          <a:xfrm>
            <a:off x="381955" y="2744093"/>
            <a:ext cx="2279791" cy="584775"/>
          </a:xfrm>
          <a:prstGeom prst="rect">
            <a:avLst/>
          </a:prstGeom>
          <a:noFill/>
          <a:ln w="9525">
            <a:noFill/>
            <a:miter lim="800000"/>
          </a:ln>
        </p:spPr>
        <p:txBody>
          <a:bodyPr wrap="none">
            <a:spAutoFit/>
          </a:bodyPr>
          <a:lstStyle/>
          <a:p>
            <a:pPr algn="ctr"/>
            <a:r>
              <a:rPr lang="en-US" sz="3200" dirty="0"/>
              <a:t>Speaker #1</a:t>
            </a:r>
          </a:p>
        </p:txBody>
      </p:sp>
      <p:sp>
        <p:nvSpPr>
          <p:cNvPr id="37" name="Text Box 25"/>
          <p:cNvSpPr txBox="1">
            <a:spLocks noChangeArrowheads="1"/>
          </p:cNvSpPr>
          <p:nvPr/>
        </p:nvSpPr>
        <p:spPr bwMode="auto">
          <a:xfrm>
            <a:off x="416262" y="5199978"/>
            <a:ext cx="2279791" cy="584775"/>
          </a:xfrm>
          <a:prstGeom prst="rect">
            <a:avLst/>
          </a:prstGeom>
          <a:noFill/>
          <a:ln w="9525">
            <a:noFill/>
            <a:miter lim="800000"/>
          </a:ln>
        </p:spPr>
        <p:txBody>
          <a:bodyPr wrap="none">
            <a:spAutoFit/>
          </a:bodyPr>
          <a:lstStyle/>
          <a:p>
            <a:pPr algn="ctr"/>
            <a:r>
              <a:rPr lang="en-US" sz="3200" dirty="0"/>
              <a:t>Speaker #2</a:t>
            </a:r>
          </a:p>
        </p:txBody>
      </p:sp>
      <p:pic>
        <p:nvPicPr>
          <p:cNvPr id="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4703" y="824657"/>
            <a:ext cx="1094293" cy="1919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6050" y="3174885"/>
            <a:ext cx="1340212" cy="2141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a:stCxn id="38" idx="3"/>
          </p:cNvCxnSpPr>
          <p:nvPr/>
        </p:nvCxnSpPr>
        <p:spPr>
          <a:xfrm>
            <a:off x="2068996" y="1784375"/>
            <a:ext cx="4300187" cy="1347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8" idx="3"/>
          </p:cNvCxnSpPr>
          <p:nvPr/>
        </p:nvCxnSpPr>
        <p:spPr>
          <a:xfrm>
            <a:off x="2068997" y="1784375"/>
            <a:ext cx="3516527" cy="2685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27" idx="3"/>
          </p:cNvCxnSpPr>
          <p:nvPr/>
        </p:nvCxnSpPr>
        <p:spPr>
          <a:xfrm flipV="1">
            <a:off x="2226262" y="2003528"/>
            <a:ext cx="4142921" cy="224210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27" idx="3"/>
          </p:cNvCxnSpPr>
          <p:nvPr/>
        </p:nvCxnSpPr>
        <p:spPr>
          <a:xfrm>
            <a:off x="2226262" y="4245633"/>
            <a:ext cx="3390817" cy="32593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820725" y="1271953"/>
            <a:ext cx="4290025" cy="4708981"/>
          </a:xfrm>
          <a:prstGeom prst="rect">
            <a:avLst/>
          </a:prstGeom>
          <a:noFill/>
        </p:spPr>
        <p:txBody>
          <a:bodyPr wrap="square">
            <a:spAutoFit/>
          </a:bodyPr>
          <a:lstStyle/>
          <a:p>
            <a:pPr algn="just"/>
            <a:r>
              <a:rPr lang="zh-CN" altLang="en-US" sz="2000" dirty="0">
                <a:solidFill>
                  <a:srgbClr val="FF0000"/>
                </a:solidFill>
                <a:latin typeface="-apple-system"/>
              </a:rPr>
              <a:t>“鸡尾酒会问题”（</a:t>
            </a:r>
            <a:r>
              <a:rPr lang="en-US" altLang="zh-CN" sz="2000" dirty="0">
                <a:solidFill>
                  <a:srgbClr val="FF0000"/>
                </a:solidFill>
                <a:latin typeface="-apple-system"/>
              </a:rPr>
              <a:t>cocktail party problem</a:t>
            </a:r>
            <a:r>
              <a:rPr lang="zh-CN" altLang="en-US" sz="2000" dirty="0">
                <a:solidFill>
                  <a:srgbClr val="FF0000"/>
                </a:solidFill>
                <a:latin typeface="-apple-system"/>
              </a:rPr>
              <a:t>）是在计算机语音识别领域的一个问题，当前语音识别技术已经可以以较高精度识别一个人所讲的话，但是当说话的人数为两人或者多人时，语音识别率就会极大的降低，这一难题被称为鸡尾酒会问题。</a:t>
            </a:r>
          </a:p>
          <a:p>
            <a:pPr algn="just"/>
            <a:r>
              <a:rPr lang="zh-CN" altLang="en-US" sz="2000" dirty="0">
                <a:solidFill>
                  <a:srgbClr val="FF0000"/>
                </a:solidFill>
                <a:latin typeface="-apple-system"/>
              </a:rPr>
              <a:t>     该问题描述的是给定混合信号，如何分离出鸡尾酒会中同时说话的每个人的独立信号。当有</a:t>
            </a:r>
            <a:r>
              <a:rPr lang="en-US" altLang="zh-CN" sz="2000" dirty="0">
                <a:solidFill>
                  <a:srgbClr val="FF0000"/>
                </a:solidFill>
                <a:latin typeface="-apple-system"/>
              </a:rPr>
              <a:t>N</a:t>
            </a:r>
            <a:r>
              <a:rPr lang="zh-CN" altLang="en-US" sz="2000" dirty="0">
                <a:solidFill>
                  <a:srgbClr val="FF0000"/>
                </a:solidFill>
                <a:latin typeface="-apple-system"/>
              </a:rPr>
              <a:t>个信号源时，通常假设观察信号也有</a:t>
            </a:r>
            <a:r>
              <a:rPr lang="en-US" altLang="zh-CN" sz="2000" dirty="0">
                <a:solidFill>
                  <a:srgbClr val="FF0000"/>
                </a:solidFill>
                <a:latin typeface="-apple-system"/>
              </a:rPr>
              <a:t>N</a:t>
            </a:r>
            <a:r>
              <a:rPr lang="zh-CN" altLang="en-US" sz="2000" dirty="0">
                <a:solidFill>
                  <a:srgbClr val="FF0000"/>
                </a:solidFill>
                <a:latin typeface="-apple-system"/>
              </a:rPr>
              <a:t>个（例如</a:t>
            </a:r>
            <a:r>
              <a:rPr lang="en-US" altLang="zh-CN" sz="2000" dirty="0">
                <a:solidFill>
                  <a:srgbClr val="FF0000"/>
                </a:solidFill>
                <a:latin typeface="-apple-system"/>
              </a:rPr>
              <a:t>N</a:t>
            </a:r>
            <a:r>
              <a:rPr lang="zh-CN" altLang="en-US" sz="2000" dirty="0">
                <a:solidFill>
                  <a:srgbClr val="FF0000"/>
                </a:solidFill>
                <a:latin typeface="-apple-system"/>
              </a:rPr>
              <a:t>个麦克风或者录音机）。该假设意味着混合矩阵是个方阵，即</a:t>
            </a:r>
            <a:r>
              <a:rPr lang="en-US" altLang="zh-CN" sz="2000" dirty="0">
                <a:solidFill>
                  <a:srgbClr val="FF0000"/>
                </a:solidFill>
                <a:latin typeface="-apple-system"/>
              </a:rPr>
              <a:t>J = D</a:t>
            </a:r>
            <a:r>
              <a:rPr lang="zh-CN" altLang="en-US" sz="2000" dirty="0">
                <a:solidFill>
                  <a:srgbClr val="FF0000"/>
                </a:solidFill>
                <a:latin typeface="-apple-system"/>
              </a:rPr>
              <a:t>，其中</a:t>
            </a:r>
            <a:r>
              <a:rPr lang="en-US" altLang="zh-CN" sz="2000" dirty="0">
                <a:solidFill>
                  <a:srgbClr val="FF0000"/>
                </a:solidFill>
                <a:latin typeface="-apple-system"/>
              </a:rPr>
              <a:t>D</a:t>
            </a:r>
            <a:r>
              <a:rPr lang="zh-CN" altLang="en-US" sz="2000" dirty="0">
                <a:solidFill>
                  <a:srgbClr val="FF0000"/>
                </a:solidFill>
                <a:latin typeface="-apple-system"/>
              </a:rPr>
              <a:t>是输入数据的维数，</a:t>
            </a:r>
            <a:r>
              <a:rPr lang="en-US" altLang="zh-CN" sz="2000" dirty="0">
                <a:solidFill>
                  <a:srgbClr val="FF0000"/>
                </a:solidFill>
                <a:latin typeface="-apple-system"/>
              </a:rPr>
              <a:t>J</a:t>
            </a:r>
            <a:r>
              <a:rPr lang="zh-CN" altLang="en-US" sz="2000" dirty="0">
                <a:solidFill>
                  <a:srgbClr val="FF0000"/>
                </a:solidFill>
                <a:latin typeface="-apple-system"/>
              </a:rPr>
              <a:t>是系统模型的维数。</a:t>
            </a:r>
          </a:p>
        </p:txBody>
      </p:sp>
      <p:sp>
        <p:nvSpPr>
          <p:cNvPr id="17" name="Rectangle 3"/>
          <p:cNvSpPr>
            <a:spLocks noGrp="1" noChangeArrowheads="1"/>
          </p:cNvSpPr>
          <p:nvPr>
            <p:ph idx="1"/>
          </p:nvPr>
        </p:nvSpPr>
        <p:spPr>
          <a:xfrm>
            <a:off x="204568" y="6175928"/>
            <a:ext cx="11379200" cy="711200"/>
          </a:xfrm>
        </p:spPr>
        <p:txBody>
          <a:bodyPr/>
          <a:lstStyle/>
          <a:p>
            <a:pPr algn="ctr" eaLnBrk="1" hangingPunct="1">
              <a:buFontTx/>
              <a:buNone/>
            </a:pPr>
            <a:r>
              <a:rPr lang="en-US" sz="2800" dirty="0"/>
              <a:t>[</a:t>
            </a:r>
            <a:r>
              <a:rPr lang="en-US" sz="2800" dirty="0" err="1"/>
              <a:t>W,s,v</a:t>
            </a:r>
            <a:r>
              <a:rPr lang="en-US" sz="2800" dirty="0"/>
              <a:t>] = </a:t>
            </a:r>
            <a:r>
              <a:rPr lang="en-US" sz="2800" dirty="0" err="1"/>
              <a:t>svd</a:t>
            </a:r>
            <a:r>
              <a:rPr lang="en-US" sz="2800" dirty="0"/>
              <a:t>((</a:t>
            </a:r>
            <a:r>
              <a:rPr lang="en-US" sz="2800" dirty="0" err="1"/>
              <a:t>repmat</a:t>
            </a:r>
            <a:r>
              <a:rPr lang="en-US" sz="2800" dirty="0"/>
              <a:t>(sum(x.*x,1),size(x,1),1).*x)*x');</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450461" y="1167200"/>
            <a:ext cx="10972800" cy="1219200"/>
          </a:xfrm>
          <a:prstGeom prst="rect">
            <a:avLst/>
          </a:prstGeom>
        </p:spPr>
        <p:txBody>
          <a:bodyPr>
            <a:noAutofit/>
          </a:bodyPr>
          <a:lst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a:lstStyle>
          <a:p>
            <a:pPr>
              <a:buFont typeface="Arial" panose="020B0704020202020204" pitchFamily="34" charset="0"/>
              <a:buNone/>
            </a:pPr>
            <a:r>
              <a:rPr lang="zh-CN" altLang="en-US" b="0" i="0" dirty="0">
                <a:solidFill>
                  <a:srgbClr val="060607"/>
                </a:solidFill>
                <a:effectLst/>
                <a:latin typeface="-apple-system"/>
              </a:rPr>
              <a:t>在以下例子中，你会使用无监督学习算法来处理的是？</a:t>
            </a:r>
            <a:endParaRPr lang="en-US" dirty="0">
              <a:solidFill>
                <a:prstClr val="black"/>
              </a:solidFill>
            </a:endParaRPr>
          </a:p>
        </p:txBody>
      </p:sp>
      <p:sp>
        <p:nvSpPr>
          <p:cNvPr id="3" name="Rectangle 2"/>
          <p:cNvSpPr/>
          <p:nvPr/>
        </p:nvSpPr>
        <p:spPr>
          <a:xfrm>
            <a:off x="683988" y="4571880"/>
            <a:ext cx="10020300" cy="1734064"/>
          </a:xfrm>
          <a:prstGeom prst="rect">
            <a:avLst/>
          </a:prstGeom>
        </p:spPr>
        <p:txBody>
          <a:bodyPr wrap="square">
            <a:spAutoFit/>
          </a:bodyPr>
          <a:lstStyle/>
          <a:p>
            <a:pPr marL="457200" indent="-457200">
              <a:buFont typeface="Arial" panose="020B0704020202020204" pitchFamily="34" charset="0"/>
              <a:buChar char="•"/>
            </a:pPr>
            <a:r>
              <a:rPr lang="en-US" sz="2665" dirty="0">
                <a:solidFill>
                  <a:prstClr val="black"/>
                </a:solidFill>
              </a:rPr>
              <a:t>Given a database of customer data, automatically discover </a:t>
            </a:r>
            <a:r>
              <a:rPr lang="en-US" sz="2665" dirty="0" err="1">
                <a:solidFill>
                  <a:prstClr val="black"/>
                </a:solidFill>
              </a:rPr>
              <a:t>marke</a:t>
            </a:r>
            <a:r>
              <a:rPr lang="en-US" altLang="zh-CN" sz="2665" dirty="0" err="1">
                <a:solidFill>
                  <a:prstClr val="black"/>
                </a:solidFill>
              </a:rPr>
              <a:t>segments</a:t>
            </a:r>
            <a:r>
              <a:rPr lang="en-US" sz="2665" dirty="0" err="1">
                <a:solidFill>
                  <a:prstClr val="black"/>
                </a:solidFill>
              </a:rPr>
              <a:t>t</a:t>
            </a:r>
            <a:r>
              <a:rPr lang="en-US" sz="2665" dirty="0">
                <a:solidFill>
                  <a:prstClr val="black"/>
                </a:solidFill>
              </a:rPr>
              <a:t> segments and group customers into different market. </a:t>
            </a:r>
            <a:r>
              <a:rPr lang="zh-CN" altLang="en-US" sz="2665" dirty="0">
                <a:solidFill>
                  <a:prstClr val="black"/>
                </a:solidFill>
              </a:rPr>
              <a:t>（</a:t>
            </a:r>
            <a:r>
              <a:rPr lang="zh-CN" altLang="en-US" sz="2000" b="0" i="0" dirty="0">
                <a:solidFill>
                  <a:srgbClr val="060607"/>
                </a:solidFill>
                <a:effectLst/>
                <a:latin typeface="-apple-system"/>
              </a:rPr>
              <a:t>给定一个客户数据库，自动发现市场细分，并将客户分到不同的市场细分中。</a:t>
            </a:r>
            <a:r>
              <a:rPr lang="zh-CN" altLang="en-US" sz="2665" dirty="0">
                <a:solidFill>
                  <a:prstClr val="black"/>
                </a:solidFill>
              </a:rPr>
              <a:t>）</a:t>
            </a:r>
            <a:endParaRPr lang="en-US" sz="2665" dirty="0">
              <a:solidFill>
                <a:prstClr val="black"/>
              </a:solidFill>
            </a:endParaRPr>
          </a:p>
        </p:txBody>
      </p:sp>
      <p:sp>
        <p:nvSpPr>
          <p:cNvPr id="4" name="Rectangle 3"/>
          <p:cNvSpPr/>
          <p:nvPr/>
        </p:nvSpPr>
        <p:spPr>
          <a:xfrm>
            <a:off x="683988" y="2411963"/>
            <a:ext cx="10505746" cy="913199"/>
          </a:xfrm>
          <a:prstGeom prst="rect">
            <a:avLst/>
          </a:prstGeom>
        </p:spPr>
        <p:txBody>
          <a:bodyPr wrap="square">
            <a:spAutoFit/>
          </a:bodyPr>
          <a:lstStyle/>
          <a:p>
            <a:pPr marL="457200" indent="-457200">
              <a:buFont typeface="Arial" panose="020B0704020202020204" pitchFamily="34" charset="0"/>
              <a:buChar char="•"/>
            </a:pPr>
            <a:r>
              <a:rPr lang="en-US" sz="2665" dirty="0">
                <a:solidFill>
                  <a:prstClr val="black"/>
                </a:solidFill>
              </a:rPr>
              <a:t>Given email labeled as spam/not spam, learn a spam filter.</a:t>
            </a:r>
            <a:r>
              <a:rPr lang="zh-CN" altLang="en-US" sz="2665" dirty="0">
                <a:solidFill>
                  <a:prstClr val="black"/>
                </a:solidFill>
              </a:rPr>
              <a:t>（</a:t>
            </a:r>
            <a:r>
              <a:rPr lang="zh-CN" altLang="en-US" sz="2000" b="0" i="0" dirty="0">
                <a:solidFill>
                  <a:srgbClr val="060607"/>
                </a:solidFill>
                <a:effectLst/>
                <a:latin typeface="-apple-system"/>
              </a:rPr>
              <a:t>给定标记为垃圾邮件</a:t>
            </a:r>
            <a:r>
              <a:rPr lang="en-US" altLang="zh-CN" sz="2000" b="0" i="0" dirty="0">
                <a:solidFill>
                  <a:srgbClr val="060607"/>
                </a:solidFill>
                <a:effectLst/>
                <a:latin typeface="-apple-system"/>
              </a:rPr>
              <a:t>/</a:t>
            </a:r>
            <a:r>
              <a:rPr lang="zh-CN" altLang="en-US" sz="2000" b="0" i="0" dirty="0">
                <a:solidFill>
                  <a:srgbClr val="060607"/>
                </a:solidFill>
                <a:effectLst/>
                <a:latin typeface="-apple-system"/>
              </a:rPr>
              <a:t>非垃圾邮件的电子邮件，学习一个垃圾邮件过滤器。</a:t>
            </a:r>
            <a:r>
              <a:rPr lang="zh-CN" altLang="en-US" sz="2665" dirty="0">
                <a:solidFill>
                  <a:prstClr val="black"/>
                </a:solidFill>
              </a:rPr>
              <a:t>）</a:t>
            </a:r>
            <a:endParaRPr lang="en-US" sz="2665" dirty="0">
              <a:solidFill>
                <a:prstClr val="black"/>
              </a:solidFill>
            </a:endParaRPr>
          </a:p>
        </p:txBody>
      </p:sp>
      <p:sp>
        <p:nvSpPr>
          <p:cNvPr id="5" name="Rectangle 4"/>
          <p:cNvSpPr/>
          <p:nvPr/>
        </p:nvSpPr>
        <p:spPr>
          <a:xfrm>
            <a:off x="720271" y="3350726"/>
            <a:ext cx="10751457" cy="1323632"/>
          </a:xfrm>
          <a:prstGeom prst="rect">
            <a:avLst/>
          </a:prstGeom>
        </p:spPr>
        <p:txBody>
          <a:bodyPr wrap="square">
            <a:spAutoFit/>
          </a:bodyPr>
          <a:lstStyle/>
          <a:p>
            <a:pPr marL="457200" indent="-457200">
              <a:buFont typeface="Arial" panose="020B0704020202020204" pitchFamily="34" charset="0"/>
              <a:buChar char="•"/>
            </a:pPr>
            <a:r>
              <a:rPr lang="en-US" sz="2665" dirty="0">
                <a:solidFill>
                  <a:prstClr val="black"/>
                </a:solidFill>
              </a:rPr>
              <a:t>Given a set of news articles found on the web, group them into set of articles about the same story. </a:t>
            </a:r>
            <a:r>
              <a:rPr lang="zh-CN" altLang="en-US" sz="2665" dirty="0">
                <a:solidFill>
                  <a:prstClr val="black"/>
                </a:solidFill>
              </a:rPr>
              <a:t>（</a:t>
            </a:r>
            <a:r>
              <a:rPr lang="zh-CN" altLang="en-US" sz="2000" b="0" i="0" dirty="0">
                <a:solidFill>
                  <a:srgbClr val="060607"/>
                </a:solidFill>
                <a:effectLst/>
                <a:latin typeface="-apple-system"/>
              </a:rPr>
              <a:t>给定一组在网上找到的新闻文章，将它们分组为关于同一故事的文章集。</a:t>
            </a:r>
            <a:r>
              <a:rPr lang="zh-CN" altLang="en-US" sz="2665" dirty="0">
                <a:solidFill>
                  <a:prstClr val="black"/>
                </a:solidFill>
              </a:rPr>
              <a:t>）</a:t>
            </a:r>
            <a:endParaRPr lang="en-US" sz="2665" dirty="0">
              <a:solidFill>
                <a:prstClr val="black"/>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 </a:t>
            </a:r>
            <a:r>
              <a:rPr lang="zh-CN" altLang="en-US" dirty="0">
                <a:solidFill>
                  <a:schemeClr val="tx1"/>
                </a:solidFill>
              </a:rPr>
              <a:t>机器学习的背景知识</a:t>
            </a:r>
          </a:p>
        </p:txBody>
      </p:sp>
      <p:sp>
        <p:nvSpPr>
          <p:cNvPr id="43" name="对角圆角矩形 42"/>
          <p:cNvSpPr/>
          <p:nvPr/>
        </p:nvSpPr>
        <p:spPr>
          <a:xfrm>
            <a:off x="2668612" y="3518043"/>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4" name="TextBox 6"/>
          <p:cNvSpPr txBox="1">
            <a:spLocks noChangeArrowheads="1"/>
          </p:cNvSpPr>
          <p:nvPr/>
        </p:nvSpPr>
        <p:spPr bwMode="auto">
          <a:xfrm>
            <a:off x="3029495" y="1779793"/>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机器学习概述</a:t>
            </a:r>
            <a:endParaRPr lang="en-US" altLang="zh-CN" sz="3600" dirty="0">
              <a:latin typeface="Impact" panose="020B0806030902050204" pitchFamily="34" charset="0"/>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机器学习的类型</a:t>
            </a:r>
          </a:p>
        </p:txBody>
      </p:sp>
      <p:sp>
        <p:nvSpPr>
          <p:cNvPr id="48"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03    </a:t>
            </a:r>
            <a:r>
              <a:rPr lang="zh-CN" altLang="en-US" sz="3600" dirty="0">
                <a:solidFill>
                  <a:schemeClr val="bg1"/>
                </a:solidFill>
                <a:latin typeface="Impact" panose="020B0806030902050204" pitchFamily="34" charset="0"/>
                <a:ea typeface="微软雅黑" panose="020B0503020204020204" pitchFamily="34" charset="-122"/>
              </a:rPr>
              <a:t>机器学习的背景知识</a:t>
            </a:r>
          </a:p>
        </p:txBody>
      </p:sp>
      <p:sp>
        <p:nvSpPr>
          <p:cNvPr id="51"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rgbClr val="595959"/>
                </a:solidFill>
                <a:latin typeface="Impact" panose="020B0806030902050204" pitchFamily="34" charset="0"/>
                <a:ea typeface="微软雅黑" panose="020B0503020204020204" pitchFamily="34" charset="-122"/>
              </a:rPr>
              <a:t>04    </a:t>
            </a:r>
            <a:r>
              <a:rPr lang="zh-CN" altLang="en-US" sz="3600" dirty="0">
                <a:solidFill>
                  <a:srgbClr val="595959"/>
                </a:solidFill>
                <a:latin typeface="Impact" panose="020B0806030902050204" pitchFamily="34" charset="0"/>
                <a:ea typeface="微软雅黑" panose="020B0503020204020204" pitchFamily="34" charset="-122"/>
              </a:rPr>
              <a:t>机器学习的开发</a:t>
            </a:r>
            <a:r>
              <a:rPr lang="zh-CN" altLang="zh-CN" sz="3600" dirty="0">
                <a:solidFill>
                  <a:srgbClr val="595959"/>
                </a:solidFill>
                <a:latin typeface="Impact" panose="020B0806030902050204" pitchFamily="34" charset="0"/>
                <a:ea typeface="微软雅黑" panose="020B0503020204020204" pitchFamily="34" charset="-122"/>
              </a:rPr>
              <a:t>流程</a:t>
            </a:r>
            <a:endParaRPr lang="zh-CN" altLang="en-US" sz="36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ransition advTm="8005"/>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 </a:t>
            </a:r>
            <a:r>
              <a:rPr lang="zh-CN" altLang="en-US" dirty="0">
                <a:solidFill>
                  <a:schemeClr val="tx1"/>
                </a:solidFill>
              </a:rPr>
              <a:t>机器学习的背景知识</a:t>
            </a:r>
            <a:r>
              <a:rPr lang="en-US" altLang="zh-CN" dirty="0">
                <a:solidFill>
                  <a:schemeClr val="tx1"/>
                </a:solidFill>
              </a:rPr>
              <a:t>-</a:t>
            </a:r>
            <a:r>
              <a:rPr lang="zh-CN" altLang="en-US" dirty="0">
                <a:solidFill>
                  <a:schemeClr val="tx1"/>
                </a:solidFill>
              </a:rPr>
              <a:t>数学基础</a:t>
            </a:r>
          </a:p>
        </p:txBody>
      </p:sp>
      <p:sp>
        <p:nvSpPr>
          <p:cNvPr id="9" name="文本框 8"/>
          <p:cNvSpPr txBox="1"/>
          <p:nvPr/>
        </p:nvSpPr>
        <p:spPr>
          <a:xfrm>
            <a:off x="1229032" y="1066006"/>
            <a:ext cx="10323317" cy="5447645"/>
          </a:xfrm>
          <a:prstGeom prst="rect">
            <a:avLst/>
          </a:prstGeom>
          <a:noFill/>
        </p:spPr>
        <p:txBody>
          <a:bodyPr wrap="square" rtlCol="0">
            <a:spAutoFit/>
          </a:bodyPr>
          <a:lstStyle/>
          <a:p>
            <a:endParaRPr lang="en-US" altLang="zh-CN" b="1" dirty="0"/>
          </a:p>
          <a:p>
            <a:r>
              <a:rPr lang="zh-CN" altLang="en-US" sz="2800" b="1" dirty="0">
                <a:solidFill>
                  <a:srgbClr val="FF0000"/>
                </a:solidFill>
                <a:latin typeface="+mj-ea"/>
                <a:ea typeface="+mj-ea"/>
              </a:rPr>
              <a:t>高等数学</a:t>
            </a:r>
            <a:endParaRPr lang="en-US" altLang="zh-CN" sz="2800" b="1" dirty="0">
              <a:solidFill>
                <a:srgbClr val="FF0000"/>
              </a:solidFill>
              <a:latin typeface="+mj-ea"/>
              <a:ea typeface="+mj-ea"/>
            </a:endParaRPr>
          </a:p>
          <a:p>
            <a:r>
              <a:rPr lang="zh-CN" altLang="en-US" sz="2800" dirty="0">
                <a:latin typeface="+mj-ea"/>
                <a:ea typeface="+mj-ea"/>
              </a:rPr>
              <a:t>导数、微分、</a:t>
            </a:r>
            <a:r>
              <a:rPr lang="zh-CN" altLang="zh-CN" sz="2800" dirty="0">
                <a:latin typeface="+mj-ea"/>
                <a:ea typeface="+mj-ea"/>
              </a:rPr>
              <a:t>泰勒公式</a:t>
            </a:r>
            <a:r>
              <a:rPr lang="en-US" altLang="zh-CN" sz="2800" dirty="0">
                <a:latin typeface="+mj-ea"/>
                <a:ea typeface="+mj-ea"/>
              </a:rPr>
              <a:t>……</a:t>
            </a:r>
          </a:p>
          <a:p>
            <a:endParaRPr lang="en-US" altLang="zh-CN" sz="2800" b="1" dirty="0">
              <a:latin typeface="+mj-ea"/>
              <a:ea typeface="+mj-ea"/>
            </a:endParaRPr>
          </a:p>
          <a:p>
            <a:r>
              <a:rPr lang="zh-CN" altLang="en-US" sz="2800" b="1" dirty="0">
                <a:solidFill>
                  <a:srgbClr val="FF0000"/>
                </a:solidFill>
                <a:latin typeface="+mj-ea"/>
                <a:ea typeface="+mj-ea"/>
              </a:rPr>
              <a:t>线性代数</a:t>
            </a:r>
            <a:endParaRPr lang="en-US" altLang="zh-CN" sz="2800" b="1" dirty="0">
              <a:solidFill>
                <a:srgbClr val="FF0000"/>
              </a:solidFill>
              <a:latin typeface="+mj-ea"/>
              <a:ea typeface="+mj-ea"/>
            </a:endParaRPr>
          </a:p>
          <a:p>
            <a:r>
              <a:rPr lang="zh-CN" altLang="en-US" sz="2800" dirty="0">
                <a:latin typeface="+mj-ea"/>
                <a:ea typeface="+mj-ea"/>
              </a:rPr>
              <a:t>向量、矩阵、行列式、秩、线性方程组、特征值和特征向量</a:t>
            </a:r>
            <a:r>
              <a:rPr lang="en-US" altLang="zh-CN" sz="2800" dirty="0">
                <a:latin typeface="+mj-ea"/>
                <a:ea typeface="+mj-ea"/>
              </a:rPr>
              <a:t>……</a:t>
            </a:r>
          </a:p>
          <a:p>
            <a:endParaRPr lang="en-US" altLang="zh-CN" sz="2800" b="1" dirty="0">
              <a:latin typeface="+mj-ea"/>
              <a:ea typeface="+mj-ea"/>
            </a:endParaRPr>
          </a:p>
          <a:p>
            <a:r>
              <a:rPr lang="zh-CN" altLang="en-US" sz="2800" b="1" dirty="0">
                <a:solidFill>
                  <a:srgbClr val="FF0000"/>
                </a:solidFill>
                <a:latin typeface="+mj-ea"/>
                <a:ea typeface="+mj-ea"/>
              </a:rPr>
              <a:t>概率论与数理统计</a:t>
            </a:r>
            <a:endParaRPr lang="en-US" altLang="zh-CN" sz="2800" b="1" dirty="0">
              <a:solidFill>
                <a:srgbClr val="FF0000"/>
              </a:solidFill>
              <a:latin typeface="+mj-ea"/>
              <a:ea typeface="+mj-ea"/>
            </a:endParaRPr>
          </a:p>
          <a:p>
            <a:r>
              <a:rPr lang="zh-CN" altLang="en-US" sz="2800" dirty="0">
                <a:latin typeface="+mj-ea"/>
                <a:ea typeface="+mj-ea"/>
              </a:rPr>
              <a:t>随机事件和概率、概率的基本性质和公式、常见分布、期望、协方差</a:t>
            </a:r>
            <a:r>
              <a:rPr lang="en-US" altLang="zh-CN" sz="2800" dirty="0">
                <a:latin typeface="+mj-ea"/>
                <a:ea typeface="+mj-ea"/>
              </a:rPr>
              <a:t>……</a:t>
            </a:r>
          </a:p>
          <a:p>
            <a:endParaRPr lang="zh-CN" altLang="en-US" dirty="0"/>
          </a:p>
          <a:p>
            <a:br>
              <a:rPr lang="en-US" altLang="zh-CN" dirty="0"/>
            </a:br>
            <a:endParaRPr lang="zh-CN" altLang="en-US" dirty="0"/>
          </a:p>
        </p:txBody>
      </p:sp>
    </p:spTree>
  </p:cSld>
  <p:clrMapOvr>
    <a:masterClrMapping/>
  </p:clrMapOvr>
  <p:transition advTm="8005"/>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基本术语</a:t>
            </a:r>
          </a:p>
        </p:txBody>
      </p:sp>
      <p:pic>
        <p:nvPicPr>
          <p:cNvPr id="4" name="图片 3"/>
          <p:cNvPicPr>
            <a:picLocks noChangeAspect="1"/>
          </p:cNvPicPr>
          <p:nvPr/>
        </p:nvPicPr>
        <p:blipFill>
          <a:blip r:embed="rId3"/>
          <a:stretch>
            <a:fillRect/>
          </a:stretch>
        </p:blipFill>
        <p:spPr>
          <a:xfrm>
            <a:off x="1862137" y="1285217"/>
            <a:ext cx="8467725" cy="5143500"/>
          </a:xfrm>
          <a:prstGeom prst="rect">
            <a:avLst/>
          </a:prstGeom>
        </p:spPr>
      </p:pic>
    </p:spTree>
  </p:cSld>
  <p:clrMapOvr>
    <a:masterClrMapping/>
  </p:clrMapOvr>
  <p:transition advTm="8005"/>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假设空间和样本空间</a:t>
            </a:r>
            <a:endParaRPr lang="zh-CN" altLang="en-US" dirty="0"/>
          </a:p>
        </p:txBody>
      </p:sp>
      <p:pic>
        <p:nvPicPr>
          <p:cNvPr id="5" name="图片 4"/>
          <p:cNvPicPr>
            <a:picLocks noChangeAspect="1"/>
          </p:cNvPicPr>
          <p:nvPr/>
        </p:nvPicPr>
        <p:blipFill>
          <a:blip r:embed="rId3"/>
          <a:stretch>
            <a:fillRect/>
          </a:stretch>
        </p:blipFill>
        <p:spPr>
          <a:xfrm>
            <a:off x="2171700" y="1615476"/>
            <a:ext cx="7848600" cy="4248150"/>
          </a:xfrm>
          <a:prstGeom prst="rect">
            <a:avLst/>
          </a:prstGeom>
        </p:spPr>
      </p:pic>
    </p:spTree>
  </p:cSld>
  <p:clrMapOvr>
    <a:masterClrMapping/>
  </p:clrMapOvr>
  <p:transition advTm="8005"/>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ts val="2685"/>
              </a:lnSpc>
            </a:pPr>
            <a:r>
              <a:rPr lang="zh-CN" altLang="en-US" sz="3600" dirty="0">
                <a:solidFill>
                  <a:srgbClr val="000000"/>
                </a:solidFill>
                <a:latin typeface="微软雅黑"/>
              </a:rPr>
              <a:t>归纳偏好</a:t>
            </a:r>
            <a:r>
              <a:rPr lang="en-US" altLang="zh-CN" sz="3600" dirty="0">
                <a:solidFill>
                  <a:srgbClr val="000000"/>
                </a:solidFill>
                <a:latin typeface="Times New Roman" panose="02020603050405020304"/>
              </a:rPr>
              <a:t>(inductive bias)</a:t>
            </a:r>
            <a:endParaRPr lang="zh-CN" altLang="en-US" sz="3600" dirty="0">
              <a:solidFill>
                <a:srgbClr val="000000"/>
              </a:solidFill>
              <a:latin typeface="微软雅黑"/>
            </a:endParaRPr>
          </a:p>
        </p:txBody>
      </p:sp>
      <p:pic>
        <p:nvPicPr>
          <p:cNvPr id="4" name="图片 3"/>
          <p:cNvPicPr>
            <a:picLocks noChangeAspect="1"/>
          </p:cNvPicPr>
          <p:nvPr/>
        </p:nvPicPr>
        <p:blipFill>
          <a:blip r:embed="rId3"/>
          <a:stretch>
            <a:fillRect/>
          </a:stretch>
        </p:blipFill>
        <p:spPr>
          <a:xfrm>
            <a:off x="2012156" y="1278507"/>
            <a:ext cx="8086725" cy="4991100"/>
          </a:xfrm>
          <a:prstGeom prst="rect">
            <a:avLst/>
          </a:prstGeom>
        </p:spPr>
      </p:pic>
    </p:spTree>
  </p:cSld>
  <p:clrMapOvr>
    <a:masterClrMapping/>
  </p:clrMapOvr>
  <p:transition advTm="800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44" name="TextBox 6"/>
          <p:cNvSpPr txBox="1">
            <a:spLocks noChangeArrowheads="1"/>
          </p:cNvSpPr>
          <p:nvPr/>
        </p:nvSpPr>
        <p:spPr bwMode="auto">
          <a:xfrm>
            <a:off x="3029495" y="1872975"/>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机器学习概述</a:t>
            </a:r>
            <a:endParaRPr lang="en-US" altLang="zh-CN" sz="3600" dirty="0">
              <a:latin typeface="Impact" panose="020B0806030902050204" pitchFamily="34" charset="0"/>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机器学习的类型</a:t>
            </a:r>
          </a:p>
        </p:txBody>
      </p:sp>
      <p:sp>
        <p:nvSpPr>
          <p:cNvPr id="48"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机器学习的背景知识</a:t>
            </a:r>
          </a:p>
        </p:txBody>
      </p:sp>
      <p:sp>
        <p:nvSpPr>
          <p:cNvPr id="51"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机器学习的开发</a:t>
            </a:r>
            <a:r>
              <a:rPr lang="zh-CN" altLang="zh-CN" sz="3600" dirty="0">
                <a:latin typeface="Impact" panose="020B0806030902050204" pitchFamily="34" charset="0"/>
                <a:ea typeface="微软雅黑" panose="020B0503020204020204" pitchFamily="34" charset="-122"/>
              </a:rPr>
              <a:t>流程</a:t>
            </a:r>
            <a:endParaRPr lang="zh-CN" altLang="en-US" sz="3600" dirty="0">
              <a:latin typeface="Impact" panose="020B0806030902050204" pitchFamily="34" charset="0"/>
              <a:ea typeface="微软雅黑" panose="020B0503020204020204" pitchFamily="34" charset="-122"/>
            </a:endParaRPr>
          </a:p>
        </p:txBody>
      </p:sp>
    </p:spTree>
  </p:cSld>
  <p:clrMapOvr>
    <a:masterClrMapping/>
  </p:clrMapOvr>
  <p:transition advTm="8005"/>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ts val="2685"/>
              </a:lnSpc>
            </a:pPr>
            <a:r>
              <a:rPr lang="en-US" altLang="zh-CN" sz="3600" dirty="0">
                <a:solidFill>
                  <a:srgbClr val="000000"/>
                </a:solidFill>
                <a:latin typeface="微软雅黑"/>
              </a:rPr>
              <a:t>NFL</a:t>
            </a:r>
            <a:r>
              <a:rPr lang="zh-CN" altLang="en-US" dirty="0">
                <a:solidFill>
                  <a:srgbClr val="000000"/>
                </a:solidFill>
                <a:latin typeface="微软雅黑"/>
              </a:rPr>
              <a:t>定理</a:t>
            </a:r>
            <a:endParaRPr lang="zh-CN" altLang="en-US" sz="3600" dirty="0">
              <a:solidFill>
                <a:srgbClr val="000000"/>
              </a:solidFill>
              <a:latin typeface="微软雅黑"/>
            </a:endParaRPr>
          </a:p>
        </p:txBody>
      </p:sp>
      <p:pic>
        <p:nvPicPr>
          <p:cNvPr id="5" name="图片 4"/>
          <p:cNvPicPr>
            <a:picLocks noChangeAspect="1"/>
          </p:cNvPicPr>
          <p:nvPr/>
        </p:nvPicPr>
        <p:blipFill>
          <a:blip r:embed="rId3"/>
          <a:stretch>
            <a:fillRect/>
          </a:stretch>
        </p:blipFill>
        <p:spPr>
          <a:xfrm>
            <a:off x="369231" y="1556918"/>
            <a:ext cx="6371086" cy="3661464"/>
          </a:xfrm>
          <a:prstGeom prst="rect">
            <a:avLst/>
          </a:prstGeom>
        </p:spPr>
      </p:pic>
      <p:sp>
        <p:nvSpPr>
          <p:cNvPr id="6" name="TextBox 24"/>
          <p:cNvSpPr txBox="1"/>
          <p:nvPr/>
        </p:nvSpPr>
        <p:spPr>
          <a:xfrm>
            <a:off x="8131431" y="1703568"/>
            <a:ext cx="3044103" cy="354200"/>
          </a:xfrm>
          <a:prstGeom prst="rect">
            <a:avLst/>
          </a:prstGeom>
          <a:noFill/>
        </p:spPr>
        <p:txBody>
          <a:bodyPr vert="horz" wrap="none" lIns="0" tIns="0" rIns="0" bIns="0" rtlCol="0">
            <a:spAutoFit/>
          </a:bodyPr>
          <a:lstStyle/>
          <a:p>
            <a:pPr>
              <a:lnSpc>
                <a:spcPts val="2910"/>
              </a:lnSpc>
            </a:pPr>
            <a:r>
              <a:rPr lang="en-US" altLang="zh-CN" sz="2400" dirty="0">
                <a:solidFill>
                  <a:srgbClr val="0000FF"/>
                </a:solidFill>
                <a:latin typeface="Times New Roman" panose="02020603050405020304"/>
              </a:rPr>
              <a:t>NFL</a:t>
            </a:r>
            <a:r>
              <a:rPr lang="zh-CN" altLang="en-US" sz="2400" dirty="0">
                <a:solidFill>
                  <a:srgbClr val="0000FF"/>
                </a:solidFill>
                <a:latin typeface="微软雅黑"/>
              </a:rPr>
              <a:t>定理的重要前提：</a:t>
            </a:r>
          </a:p>
        </p:txBody>
      </p:sp>
      <p:sp>
        <p:nvSpPr>
          <p:cNvPr id="7" name="TextBox 25"/>
          <p:cNvSpPr txBox="1"/>
          <p:nvPr/>
        </p:nvSpPr>
        <p:spPr>
          <a:xfrm>
            <a:off x="7114967" y="2665424"/>
            <a:ext cx="5077033" cy="589905"/>
          </a:xfrm>
          <a:prstGeom prst="rect">
            <a:avLst/>
          </a:prstGeom>
          <a:noFill/>
        </p:spPr>
        <p:txBody>
          <a:bodyPr vert="horz" wrap="square" lIns="0" tIns="0" rIns="0" bIns="0" rtlCol="0">
            <a:spAutoFit/>
          </a:bodyPr>
          <a:lstStyle/>
          <a:p>
            <a:pPr>
              <a:lnSpc>
                <a:spcPts val="2305"/>
              </a:lnSpc>
            </a:pPr>
            <a:r>
              <a:rPr lang="zh-CN" altLang="en-US" sz="2400" dirty="0">
                <a:solidFill>
                  <a:srgbClr val="0000FF"/>
                </a:solidFill>
                <a:latin typeface="微软雅黑"/>
              </a:rPr>
              <a:t>所有“问题”出现的机会相同、或所有问题同等重要</a:t>
            </a:r>
          </a:p>
        </p:txBody>
      </p:sp>
      <p:sp>
        <p:nvSpPr>
          <p:cNvPr id="8" name="TextBox 28"/>
          <p:cNvSpPr txBox="1"/>
          <p:nvPr/>
        </p:nvSpPr>
        <p:spPr>
          <a:xfrm>
            <a:off x="7112447" y="3953557"/>
            <a:ext cx="4938655" cy="589905"/>
          </a:xfrm>
          <a:prstGeom prst="rect">
            <a:avLst/>
          </a:prstGeom>
          <a:noFill/>
        </p:spPr>
        <p:txBody>
          <a:bodyPr vert="horz" wrap="square" lIns="0" tIns="0" rIns="0" bIns="0" rtlCol="0">
            <a:spAutoFit/>
          </a:bodyPr>
          <a:lstStyle/>
          <a:p>
            <a:pPr>
              <a:lnSpc>
                <a:spcPts val="2305"/>
              </a:lnSpc>
            </a:pPr>
            <a:r>
              <a:rPr lang="zh-CN" altLang="en-US" sz="2400" dirty="0">
                <a:solidFill>
                  <a:srgbClr val="000000"/>
                </a:solidFill>
                <a:latin typeface="微软雅黑"/>
              </a:rPr>
              <a:t>实际情形并非如此；我们通常只关注自己正在试图解决的问题</a:t>
            </a:r>
          </a:p>
        </p:txBody>
      </p:sp>
      <p:sp>
        <p:nvSpPr>
          <p:cNvPr id="9" name="TextBox 26"/>
          <p:cNvSpPr txBox="1"/>
          <p:nvPr/>
        </p:nvSpPr>
        <p:spPr>
          <a:xfrm>
            <a:off x="2928368" y="5610547"/>
            <a:ext cx="7899598" cy="347339"/>
          </a:xfrm>
          <a:prstGeom prst="rect">
            <a:avLst/>
          </a:prstGeom>
          <a:noFill/>
        </p:spPr>
        <p:txBody>
          <a:bodyPr vert="horz" wrap="none" lIns="0" tIns="0" rIns="0" bIns="0" rtlCol="0">
            <a:spAutoFit/>
          </a:bodyPr>
          <a:lstStyle/>
          <a:p>
            <a:pPr>
              <a:lnSpc>
                <a:spcPts val="2685"/>
              </a:lnSpc>
            </a:pPr>
            <a:r>
              <a:rPr lang="zh-CN" altLang="en-US" sz="2795" dirty="0">
                <a:solidFill>
                  <a:srgbClr val="FF0000"/>
                </a:solidFill>
                <a:latin typeface="微软雅黑"/>
              </a:rPr>
              <a:t>脱离具体问题，空泛地谈论“什么学习算法更好”</a:t>
            </a:r>
          </a:p>
        </p:txBody>
      </p:sp>
      <p:sp>
        <p:nvSpPr>
          <p:cNvPr id="10" name="TextBox 27"/>
          <p:cNvSpPr txBox="1"/>
          <p:nvPr/>
        </p:nvSpPr>
        <p:spPr>
          <a:xfrm>
            <a:off x="5815154" y="6025075"/>
            <a:ext cx="1901161" cy="346249"/>
          </a:xfrm>
          <a:prstGeom prst="rect">
            <a:avLst/>
          </a:prstGeom>
          <a:noFill/>
        </p:spPr>
        <p:txBody>
          <a:bodyPr vert="horz" wrap="none" lIns="0" tIns="0" rIns="0" bIns="0" rtlCol="0">
            <a:spAutoFit/>
          </a:bodyPr>
          <a:lstStyle/>
          <a:p>
            <a:pPr>
              <a:lnSpc>
                <a:spcPts val="2685"/>
              </a:lnSpc>
            </a:pPr>
            <a:r>
              <a:rPr lang="zh-CN" altLang="en-US" sz="2795">
                <a:solidFill>
                  <a:srgbClr val="FF0000"/>
                </a:solidFill>
                <a:latin typeface="微软雅黑"/>
              </a:rPr>
              <a:t>毫无意义 ！</a:t>
            </a:r>
          </a:p>
        </p:txBody>
      </p:sp>
    </p:spTree>
  </p:cSld>
  <p:clrMapOvr>
    <a:masterClrMapping/>
  </p:clrMapOvr>
  <p:transition advTm="8005"/>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机器学习的开发流程</a:t>
            </a:r>
          </a:p>
        </p:txBody>
      </p:sp>
      <p:sp>
        <p:nvSpPr>
          <p:cNvPr id="43" name="对角圆角矩形 42"/>
          <p:cNvSpPr/>
          <p:nvPr/>
        </p:nvSpPr>
        <p:spPr>
          <a:xfrm>
            <a:off x="2618570" y="4333224"/>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bg1"/>
              </a:solidFill>
            </a:endParaRPr>
          </a:p>
        </p:txBody>
      </p:sp>
      <p:sp>
        <p:nvSpPr>
          <p:cNvPr id="44" name="TextBox 6"/>
          <p:cNvSpPr txBox="1">
            <a:spLocks noChangeArrowheads="1"/>
          </p:cNvSpPr>
          <p:nvPr/>
        </p:nvSpPr>
        <p:spPr bwMode="auto">
          <a:xfrm>
            <a:off x="3029495" y="1779793"/>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机器学习概述</a:t>
            </a:r>
            <a:endParaRPr lang="en-US" altLang="zh-CN" sz="3600" dirty="0">
              <a:latin typeface="Impact" panose="020B0806030902050204" pitchFamily="34" charset="0"/>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机器学习的类型</a:t>
            </a:r>
          </a:p>
        </p:txBody>
      </p:sp>
      <p:sp>
        <p:nvSpPr>
          <p:cNvPr id="48"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机器学习的背景知识</a:t>
            </a:r>
          </a:p>
        </p:txBody>
      </p:sp>
      <p:sp>
        <p:nvSpPr>
          <p:cNvPr id="51"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04    </a:t>
            </a:r>
            <a:r>
              <a:rPr lang="zh-CN" altLang="en-US" sz="3600" dirty="0">
                <a:solidFill>
                  <a:schemeClr val="bg1"/>
                </a:solidFill>
                <a:latin typeface="Impact" panose="020B0806030902050204" pitchFamily="34" charset="0"/>
                <a:ea typeface="微软雅黑" panose="020B0503020204020204" pitchFamily="34" charset="-122"/>
              </a:rPr>
              <a:t>机器学习的开发</a:t>
            </a:r>
            <a:r>
              <a:rPr lang="zh-CN" altLang="zh-CN" sz="3600" dirty="0">
                <a:solidFill>
                  <a:schemeClr val="bg1"/>
                </a:solidFill>
                <a:latin typeface="Impact" panose="020B0806030902050204" pitchFamily="34" charset="0"/>
                <a:ea typeface="微软雅黑" panose="020B0503020204020204" pitchFamily="34" charset="-122"/>
              </a:rPr>
              <a:t>流程</a:t>
            </a:r>
            <a:endParaRPr lang="zh-CN" altLang="en-US" sz="3600" dirty="0">
              <a:solidFill>
                <a:schemeClr val="bg1"/>
              </a:solidFill>
              <a:latin typeface="Impact" panose="020B0806030902050204" pitchFamily="34" charset="0"/>
              <a:ea typeface="微软雅黑" panose="020B0503020204020204" pitchFamily="34" charset="-122"/>
            </a:endParaRPr>
          </a:p>
        </p:txBody>
      </p:sp>
    </p:spTree>
  </p:cSld>
  <p:clrMapOvr>
    <a:masterClrMapping/>
  </p:clrMapOvr>
  <p:transition advTm="8005"/>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C:\Users\hhg\Documents\从机器学习谈起 - 计算机的潜意识 - 博客园_files\221227224214301.png"/>
          <p:cNvPicPr/>
          <p:nvPr/>
        </p:nvPicPr>
        <p:blipFill>
          <a:blip r:embed="rId3">
            <a:extLst>
              <a:ext uri="{28A0092B-C50C-407E-A947-70E740481C1C}">
                <a14:useLocalDpi xmlns:a14="http://schemas.microsoft.com/office/drawing/2010/main" val="0"/>
              </a:ext>
            </a:extLst>
          </a:blip>
          <a:srcRect/>
          <a:stretch>
            <a:fillRect/>
          </a:stretch>
        </p:blipFill>
        <p:spPr bwMode="auto">
          <a:xfrm>
            <a:off x="1269669" y="1373204"/>
            <a:ext cx="8581203" cy="4078353"/>
          </a:xfrm>
          <a:prstGeom prst="rect">
            <a:avLst/>
          </a:prstGeom>
          <a:noFill/>
          <a:ln>
            <a:noFill/>
          </a:ln>
        </p:spPr>
      </p:pic>
      <p:pic>
        <p:nvPicPr>
          <p:cNvPr id="6"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35026" y="5146872"/>
            <a:ext cx="1498278" cy="1273324"/>
          </a:xfr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6871" y="5252982"/>
            <a:ext cx="2122206" cy="1061103"/>
          </a:xfrm>
          <a:prstGeom prst="rect">
            <a:avLst/>
          </a:prstGeom>
        </p:spPr>
      </p:pic>
      <p:sp>
        <p:nvSpPr>
          <p:cNvPr id="12" name="文本框 22"/>
          <p:cNvSpPr txBox="1">
            <a:spLocks noChangeArrowheads="1"/>
          </p:cNvSpPr>
          <p:nvPr/>
        </p:nvSpPr>
        <p:spPr bwMode="auto">
          <a:xfrm>
            <a:off x="636543" y="251481"/>
            <a:ext cx="70983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机器学习的一般步骤</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22"/>
          <p:cNvSpPr txBox="1">
            <a:spLocks noChangeArrowheads="1"/>
          </p:cNvSpPr>
          <p:nvPr/>
        </p:nvSpPr>
        <p:spPr bwMode="auto">
          <a:xfrm>
            <a:off x="618662" y="270098"/>
            <a:ext cx="709834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机器学习的一般步骤</a:t>
            </a:r>
            <a:br>
              <a:rPr lang="zh-CN" altLang="en-US" dirty="0"/>
            </a:br>
            <a:endParaRPr lang="zh-CN" altLang="en-US" dirty="0"/>
          </a:p>
        </p:txBody>
      </p:sp>
      <p:graphicFrame>
        <p:nvGraphicFramePr>
          <p:cNvPr id="2" name="图示 1"/>
          <p:cNvGraphicFramePr/>
          <p:nvPr/>
        </p:nvGraphicFramePr>
        <p:xfrm>
          <a:off x="1491312" y="1165190"/>
          <a:ext cx="8128000" cy="1419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2" descr="https://ss2.bdstatic.com/70cFvnSh_Q1YnxGkpoWK1HF6hhy/it/u=3185156100,3140500470&amp;fm=26&amp;gp=0.jpg"/>
          <p:cNvPicPr>
            <a:picLocks noChangeAspect="1" noChangeArrowheads="1"/>
          </p:cNvPicPr>
          <p:nvPr/>
        </p:nvPicPr>
        <p:blipFill rotWithShape="1">
          <a:blip r:embed="rId7">
            <a:extLst>
              <a:ext uri="{28A0092B-C50C-407E-A947-70E740481C1C}">
                <a14:useLocalDpi xmlns:a14="http://schemas.microsoft.com/office/drawing/2010/main" val="0"/>
              </a:ext>
            </a:extLst>
          </a:blip>
          <a:srcRect r="40744"/>
          <a:stretch>
            <a:fillRect/>
          </a:stretch>
        </p:blipFill>
        <p:spPr bwMode="auto">
          <a:xfrm>
            <a:off x="1491313" y="2773613"/>
            <a:ext cx="1794289" cy="19560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ss3.bdstatic.com/70cFv8Sh_Q1YnxGkpoWK1HF6hhy/it/u=1672873603,1003175156&amp;fm=26&amp;gp=0.jpg"/>
          <p:cNvPicPr>
            <a:picLocks noChangeAspect="1" noChangeArrowheads="1"/>
          </p:cNvPicPr>
          <p:nvPr/>
        </p:nvPicPr>
        <p:blipFill rotWithShape="1">
          <a:blip r:embed="rId8">
            <a:extLst>
              <a:ext uri="{28A0092B-C50C-407E-A947-70E740481C1C}">
                <a14:useLocalDpi xmlns:a14="http://schemas.microsoft.com/office/drawing/2010/main" val="0"/>
              </a:ext>
            </a:extLst>
          </a:blip>
          <a:srcRect r="45480"/>
          <a:stretch>
            <a:fillRect/>
          </a:stretch>
        </p:blipFill>
        <p:spPr bwMode="auto">
          <a:xfrm>
            <a:off x="1491312" y="4789236"/>
            <a:ext cx="1806217" cy="1861208"/>
          </a:xfrm>
          <a:prstGeom prst="rect">
            <a:avLst/>
          </a:prstGeom>
          <a:noFill/>
          <a:extLst>
            <a:ext uri="{909E8E84-426E-40DD-AFC4-6F175D3DCCD1}">
              <a14:hiddenFill xmlns:a14="http://schemas.microsoft.com/office/drawing/2010/main">
                <a:solidFill>
                  <a:srgbClr val="FFFFFF"/>
                </a:solidFill>
              </a14:hiddenFill>
            </a:ext>
          </a:extLst>
        </p:spPr>
      </p:pic>
      <p:pic>
        <p:nvPicPr>
          <p:cNvPr id="16" name="内容占位符 3"/>
          <p:cNvPicPr>
            <a:picLocks noGrp="1" noChangeAspect="1"/>
          </p:cNvPicPr>
          <p:nvPr>
            <p:ph idx="1"/>
          </p:nvPr>
        </p:nvPicPr>
        <p:blipFill rotWithShape="1">
          <a:blip r:embed="rId9">
            <a:extLst>
              <a:ext uri="{28A0092B-C50C-407E-A947-70E740481C1C}">
                <a14:useLocalDpi xmlns:a14="http://schemas.microsoft.com/office/drawing/2010/main" val="0"/>
              </a:ext>
            </a:extLst>
          </a:blip>
          <a:srcRect l="36935" t="16282" b="11821"/>
          <a:stretch>
            <a:fillRect/>
          </a:stretch>
        </p:blipFill>
        <p:spPr>
          <a:xfrm>
            <a:off x="3762325" y="2772836"/>
            <a:ext cx="1716470" cy="1956869"/>
          </a:xfrm>
        </p:spPr>
      </p:pic>
      <p:pic>
        <p:nvPicPr>
          <p:cNvPr id="17" name="图片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85964" y="4748332"/>
            <a:ext cx="1807476" cy="1956869"/>
          </a:xfrm>
          <a:prstGeom prst="rect">
            <a:avLst/>
          </a:prstGeom>
        </p:spPr>
      </p:pic>
      <p:pic>
        <p:nvPicPr>
          <p:cNvPr id="18" name="图片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54554" y="2754210"/>
            <a:ext cx="1824408" cy="1824408"/>
          </a:xfrm>
          <a:prstGeom prst="rect">
            <a:avLst/>
          </a:prstGeom>
        </p:spPr>
      </p:pic>
      <p:pic>
        <p:nvPicPr>
          <p:cNvPr id="19" name="图片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47747" y="3062082"/>
            <a:ext cx="2475330" cy="2475330"/>
          </a:xfrm>
          <a:prstGeom prst="rect">
            <a:avLst/>
          </a:prstGeom>
        </p:spPr>
      </p:pic>
      <p:pic>
        <p:nvPicPr>
          <p:cNvPr id="2050" name="Picture 2" descr="https://timgsa.baidu.com/timg?image&amp;quality=80&amp;size=b9999_10000&amp;sec=1604428732188&amp;di=8d5c733c1fcc654900bfd9f42d267696&amp;imgtype=0&amp;src=http%3A%2F%2Fwww.cnjidan.com%2Fupload%2Fpictures%2F2017%2F04%2F0-ExrLr4.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5396" r="22028"/>
          <a:stretch>
            <a:fillRect/>
          </a:stretch>
        </p:blipFill>
        <p:spPr bwMode="auto">
          <a:xfrm>
            <a:off x="3781807" y="4803090"/>
            <a:ext cx="1677505" cy="1847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328336" y="1521155"/>
            <a:ext cx="3346704" cy="4832092"/>
          </a:xfrm>
          <a:prstGeom prst="rect">
            <a:avLst/>
          </a:prstGeom>
        </p:spPr>
        <p:txBody>
          <a:bodyPr wrap="square">
            <a:spAutoFit/>
          </a:bodyPr>
          <a:lstStyle/>
          <a:p>
            <a:r>
              <a:rPr lang="zh-CN" altLang="zh-CN" kern="0" dirty="0">
                <a:solidFill>
                  <a:srgbClr val="000000"/>
                </a:solidFill>
                <a:latin typeface="Verdana" panose="020B0604030504040204" pitchFamily="34" charset="0"/>
                <a:cs typeface="宋体" pitchFamily="2" charset="-122"/>
              </a:rPr>
              <a:t>通过这张图可以看出，各种不同算法在输入的数据量达到一定级数后，都有相近的高准确度。于是诞生了机器学习界的名言：</a:t>
            </a:r>
            <a:endParaRPr lang="en-US" altLang="zh-CN" kern="0" dirty="0">
              <a:solidFill>
                <a:srgbClr val="000000"/>
              </a:solidFill>
              <a:latin typeface="Verdana" panose="020B0604030504040204" pitchFamily="34" charset="0"/>
              <a:cs typeface="宋体" pitchFamily="2" charset="-122"/>
            </a:endParaRPr>
          </a:p>
          <a:p>
            <a:endParaRPr lang="en-US" altLang="zh-CN" b="1" kern="0" dirty="0">
              <a:solidFill>
                <a:srgbClr val="000000"/>
              </a:solidFill>
              <a:latin typeface="Verdana" panose="020B0604030504040204" pitchFamily="34" charset="0"/>
              <a:cs typeface="宋体" pitchFamily="2" charset="-122"/>
            </a:endParaRPr>
          </a:p>
          <a:p>
            <a:r>
              <a:rPr lang="zh-CN" altLang="zh-CN" sz="2800" b="1" kern="0" dirty="0">
                <a:solidFill>
                  <a:srgbClr val="FF0000"/>
                </a:solidFill>
                <a:latin typeface="Verdana" panose="020B0604030504040204" pitchFamily="34" charset="0"/>
                <a:cs typeface="宋体" pitchFamily="2" charset="-122"/>
              </a:rPr>
              <a:t>成功的机器学习应用不是拥有最好的算法，而是拥有最多的数据！</a:t>
            </a:r>
            <a:br>
              <a:rPr lang="en-US" altLang="zh-CN" sz="2800" kern="0" dirty="0">
                <a:solidFill>
                  <a:srgbClr val="FF0000"/>
                </a:solidFill>
                <a:latin typeface="Verdana" panose="020B0604030504040204" pitchFamily="34" charset="0"/>
                <a:cs typeface="宋体" pitchFamily="2" charset="-122"/>
              </a:rPr>
            </a:br>
            <a:endParaRPr lang="zh-CN" altLang="en-US" sz="2800" dirty="0">
              <a:solidFill>
                <a:srgbClr val="FF0000"/>
              </a:solidFill>
            </a:endParaRPr>
          </a:p>
        </p:txBody>
      </p:sp>
      <p:sp>
        <p:nvSpPr>
          <p:cNvPr id="11" name="文本框 22"/>
          <p:cNvSpPr txBox="1">
            <a:spLocks noChangeArrowheads="1"/>
          </p:cNvSpPr>
          <p:nvPr/>
        </p:nvSpPr>
        <p:spPr bwMode="auto">
          <a:xfrm>
            <a:off x="634328" y="266545"/>
            <a:ext cx="709834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数据决定一切</a:t>
            </a:r>
            <a:br>
              <a:rPr lang="zh-CN" altLang="en-US" dirty="0"/>
            </a:br>
            <a:endParaRPr lang="zh-CN" altLang="en-US" dirty="0"/>
          </a:p>
        </p:txBody>
      </p:sp>
      <p:pic>
        <p:nvPicPr>
          <p:cNvPr id="2050" name="Picture 2" descr="https://ss2.baidu.com/6ON1bjeh1BF3odCf/it/u=623756541,2418023437&amp;fm=15&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2839" b="2442"/>
          <a:stretch>
            <a:fillRect/>
          </a:stretch>
        </p:blipFill>
        <p:spPr bwMode="auto">
          <a:xfrm>
            <a:off x="1125613" y="1360232"/>
            <a:ext cx="4627245" cy="44417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739991" y="5804069"/>
            <a:ext cx="2564674" cy="369332"/>
          </a:xfrm>
          <a:prstGeom prst="rect">
            <a:avLst/>
          </a:prstGeom>
          <a:noFill/>
        </p:spPr>
        <p:txBody>
          <a:bodyPr wrap="square" rtlCol="0">
            <a:spAutoFit/>
          </a:bodyPr>
          <a:lstStyle/>
          <a:p>
            <a:r>
              <a:rPr lang="zh-CN" altLang="en-US" dirty="0"/>
              <a:t>数据大小</a:t>
            </a:r>
          </a:p>
        </p:txBody>
      </p:sp>
      <p:sp>
        <p:nvSpPr>
          <p:cNvPr id="3" name="文本框 2"/>
          <p:cNvSpPr txBox="1"/>
          <p:nvPr/>
        </p:nvSpPr>
        <p:spPr>
          <a:xfrm>
            <a:off x="634328" y="2490651"/>
            <a:ext cx="393283" cy="923330"/>
          </a:xfrm>
          <a:prstGeom prst="rect">
            <a:avLst/>
          </a:prstGeom>
          <a:noFill/>
        </p:spPr>
        <p:txBody>
          <a:bodyPr wrap="square" rtlCol="0">
            <a:spAutoFit/>
          </a:bodyPr>
          <a:lstStyle/>
          <a:p>
            <a:r>
              <a:rPr lang="zh-CN" altLang="en-US" dirty="0"/>
              <a:t>准确率</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 </a:t>
            </a:r>
            <a:r>
              <a:rPr lang="zh-CN" altLang="en-US" dirty="0">
                <a:solidFill>
                  <a:schemeClr val="tx1"/>
                </a:solidFill>
              </a:rPr>
              <a:t>机器学习概述</a:t>
            </a:r>
          </a:p>
        </p:txBody>
      </p:sp>
      <p:sp>
        <p:nvSpPr>
          <p:cNvPr id="32" name="TextBox 6"/>
          <p:cNvSpPr txBox="1">
            <a:spLocks noChangeArrowheads="1"/>
          </p:cNvSpPr>
          <p:nvPr/>
        </p:nvSpPr>
        <p:spPr bwMode="auto">
          <a:xfrm>
            <a:off x="2986633" y="1922625"/>
            <a:ext cx="38577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a:solidFill>
                  <a:srgbClr val="595959"/>
                </a:solidFill>
                <a:latin typeface="Impact" panose="020B0806030902050204" pitchFamily="34" charset="0"/>
                <a:ea typeface="微软雅黑" panose="020B0503020204020204" pitchFamily="34" charset="-122"/>
              </a:rPr>
              <a:t>01    </a:t>
            </a:r>
            <a:r>
              <a:rPr lang="zh-CN" altLang="en-US" sz="3600">
                <a:solidFill>
                  <a:srgbClr val="595959"/>
                </a:solidFill>
                <a:latin typeface="Impact" panose="020B0806030902050204" pitchFamily="34" charset="0"/>
                <a:ea typeface="微软雅黑" panose="020B0503020204020204" pitchFamily="34" charset="-122"/>
              </a:rPr>
              <a:t>认识</a:t>
            </a:r>
            <a:r>
              <a:rPr lang="en-US" altLang="zh-CN" sz="3600">
                <a:solidFill>
                  <a:srgbClr val="595959"/>
                </a:solidFill>
                <a:latin typeface="Impact" panose="020B0806030902050204" pitchFamily="34" charset="0"/>
                <a:ea typeface="微软雅黑" panose="020B0503020204020204" pitchFamily="34" charset="-122"/>
              </a:rPr>
              <a:t>Python</a:t>
            </a:r>
            <a:endParaRPr lang="zh-CN" altLang="en-US" sz="3600">
              <a:solidFill>
                <a:srgbClr val="595959"/>
              </a:solidFill>
              <a:latin typeface="微软雅黑" panose="020B0503020204020204" pitchFamily="34" charset="-122"/>
              <a:ea typeface="微软雅黑" panose="020B0503020204020204" pitchFamily="34" charset="-122"/>
            </a:endParaRPr>
          </a:p>
        </p:txBody>
      </p:sp>
      <p:sp>
        <p:nvSpPr>
          <p:cNvPr id="43" name="对角圆角矩形 42"/>
          <p:cNvSpPr/>
          <p:nvPr/>
        </p:nvSpPr>
        <p:spPr>
          <a:xfrm>
            <a:off x="2691358" y="1892442"/>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4" name="TextBox 6"/>
          <p:cNvSpPr txBox="1">
            <a:spLocks noChangeArrowheads="1"/>
          </p:cNvSpPr>
          <p:nvPr/>
        </p:nvSpPr>
        <p:spPr bwMode="auto">
          <a:xfrm>
            <a:off x="3029495" y="1861070"/>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01 </a:t>
            </a:r>
            <a:r>
              <a:rPr lang="en-US" altLang="zh-CN" sz="4000" dirty="0">
                <a:solidFill>
                  <a:schemeClr val="bg1"/>
                </a:solidFill>
                <a:latin typeface="Impact" panose="020B0806030902050204" pitchFamily="34" charset="0"/>
                <a:ea typeface="微软雅黑" panose="020B0503020204020204" pitchFamily="34" charset="-122"/>
              </a:rPr>
              <a:t> </a:t>
            </a:r>
            <a:r>
              <a:rPr lang="en-US" altLang="zh-CN" sz="3600" dirty="0">
                <a:solidFill>
                  <a:schemeClr val="bg1"/>
                </a:solidFill>
                <a:latin typeface="Impact" panose="020B0806030902050204" pitchFamily="34" charset="0"/>
                <a:ea typeface="微软雅黑" panose="020B0503020204020204" pitchFamily="34" charset="-122"/>
              </a:rPr>
              <a:t>  </a:t>
            </a:r>
            <a:r>
              <a:rPr lang="zh-CN" altLang="en-US" sz="3600" dirty="0">
                <a:solidFill>
                  <a:schemeClr val="bg1"/>
                </a:solidFill>
                <a:latin typeface="Impact" panose="020B0806030902050204" pitchFamily="34" charset="0"/>
                <a:ea typeface="微软雅黑" panose="020B0503020204020204" pitchFamily="34" charset="-122"/>
              </a:rPr>
              <a:t>机器学习概述</a:t>
            </a:r>
            <a:endParaRPr lang="en-US" altLang="zh-CN" sz="3600" dirty="0">
              <a:solidFill>
                <a:schemeClr val="bg1"/>
              </a:solidFill>
              <a:latin typeface="Impact" panose="020B0806030902050204" pitchFamily="34" charset="0"/>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机器学习的类型</a:t>
            </a:r>
          </a:p>
        </p:txBody>
      </p:sp>
      <p:sp>
        <p:nvSpPr>
          <p:cNvPr id="48"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机器学习的背景知识</a:t>
            </a:r>
          </a:p>
        </p:txBody>
      </p:sp>
      <p:sp>
        <p:nvSpPr>
          <p:cNvPr id="51"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机器学习的开发</a:t>
            </a:r>
            <a:r>
              <a:rPr lang="zh-CN" altLang="zh-CN" sz="3600" dirty="0">
                <a:latin typeface="Impact" panose="020B0806030902050204" pitchFamily="34" charset="0"/>
                <a:ea typeface="微软雅黑" panose="020B0503020204020204" pitchFamily="34" charset="-122"/>
              </a:rPr>
              <a:t>流程</a:t>
            </a:r>
            <a:endParaRPr lang="zh-CN" altLang="en-US" sz="3600" dirty="0">
              <a:latin typeface="Impact" panose="020B0806030902050204" pitchFamily="34" charset="0"/>
              <a:ea typeface="微软雅黑" panose="020B0503020204020204" pitchFamily="34" charset="-122"/>
            </a:endParaRPr>
          </a:p>
        </p:txBody>
      </p:sp>
    </p:spTree>
  </p:cSld>
  <p:clrMapOvr>
    <a:masterClrMapping/>
  </p:clrMapOvr>
  <p:transition advTm="800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p:cNvSpPr txBox="1">
            <a:spLocks noChangeArrowheads="1"/>
          </p:cNvSpPr>
          <p:nvPr/>
        </p:nvSpPr>
        <p:spPr bwMode="auto">
          <a:xfrm>
            <a:off x="597906" y="-51872"/>
            <a:ext cx="871995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机器学习与人工智能、深度学习的关系</a:t>
            </a:r>
            <a:br>
              <a:rPr lang="zh-CN" altLang="en-US" dirty="0"/>
            </a:br>
            <a:endParaRPr lang="zh-CN" altLang="en-US" dirty="0"/>
          </a:p>
        </p:txBody>
      </p:sp>
      <p:sp>
        <p:nvSpPr>
          <p:cNvPr id="26" name="文本框 25"/>
          <p:cNvSpPr txBox="1"/>
          <p:nvPr/>
        </p:nvSpPr>
        <p:spPr>
          <a:xfrm>
            <a:off x="1123654" y="1410395"/>
            <a:ext cx="5636537" cy="5693866"/>
          </a:xfrm>
          <a:prstGeom prst="rect">
            <a:avLst/>
          </a:prstGeom>
          <a:noFill/>
        </p:spPr>
        <p:txBody>
          <a:bodyPr wrap="square" rtlCol="0">
            <a:spAutoFit/>
          </a:bodyPr>
          <a:lstStyle/>
          <a:p>
            <a:endParaRPr lang="en-US" altLang="zh-CN" b="1" dirty="0"/>
          </a:p>
          <a:p>
            <a:r>
              <a:rPr lang="zh-CN" altLang="en-US" sz="3200" b="1" dirty="0">
                <a:solidFill>
                  <a:schemeClr val="accent6"/>
                </a:solidFill>
                <a:latin typeface="+mj-ea"/>
                <a:ea typeface="+mj-ea"/>
              </a:rPr>
              <a:t>人工智能</a:t>
            </a:r>
            <a:r>
              <a:rPr lang="zh-CN" altLang="en-US" sz="3200" b="1" dirty="0">
                <a:latin typeface="+mj-ea"/>
                <a:ea typeface="+mj-ea"/>
              </a:rPr>
              <a:t>：</a:t>
            </a:r>
            <a:r>
              <a:rPr lang="zh-CN" altLang="en-US" sz="2800" dirty="0">
                <a:latin typeface="+mj-ea"/>
                <a:ea typeface="+mj-ea"/>
              </a:rPr>
              <a:t>机器展现的人类智能</a:t>
            </a:r>
            <a:endParaRPr lang="en-US" altLang="zh-CN" sz="2800" dirty="0">
              <a:latin typeface="+mj-ea"/>
              <a:ea typeface="+mj-ea"/>
            </a:endParaRPr>
          </a:p>
          <a:p>
            <a:endParaRPr lang="en-US" altLang="zh-CN" sz="3200" b="1" dirty="0">
              <a:latin typeface="+mj-ea"/>
              <a:ea typeface="+mj-ea"/>
            </a:endParaRPr>
          </a:p>
          <a:p>
            <a:r>
              <a:rPr lang="zh-CN" altLang="zh-CN" sz="3200" b="1" dirty="0">
                <a:solidFill>
                  <a:schemeClr val="accent6"/>
                </a:solidFill>
                <a:latin typeface="+mj-ea"/>
                <a:ea typeface="+mj-ea"/>
              </a:rPr>
              <a:t>机器学习</a:t>
            </a:r>
            <a:r>
              <a:rPr lang="zh-CN" altLang="en-US" sz="3200" b="1" dirty="0">
                <a:solidFill>
                  <a:schemeClr val="accent6"/>
                </a:solidFill>
                <a:latin typeface="+mj-ea"/>
                <a:ea typeface="+mj-ea"/>
              </a:rPr>
              <a:t>：</a:t>
            </a:r>
            <a:r>
              <a:rPr lang="zh-CN" altLang="zh-CN" sz="2800" dirty="0">
                <a:latin typeface="+mj-ea"/>
                <a:ea typeface="+mj-ea"/>
              </a:rPr>
              <a:t>计算机利用已有的数据</a:t>
            </a:r>
            <a:r>
              <a:rPr lang="en-US" altLang="zh-CN" sz="2800" dirty="0">
                <a:latin typeface="+mj-ea"/>
                <a:ea typeface="+mj-ea"/>
              </a:rPr>
              <a:t>(</a:t>
            </a:r>
            <a:r>
              <a:rPr lang="zh-CN" altLang="zh-CN" sz="2800" dirty="0">
                <a:latin typeface="+mj-ea"/>
                <a:ea typeface="+mj-ea"/>
              </a:rPr>
              <a:t>经验</a:t>
            </a:r>
            <a:r>
              <a:rPr lang="en-US" altLang="zh-CN" sz="2800" dirty="0">
                <a:latin typeface="+mj-ea"/>
                <a:ea typeface="+mj-ea"/>
              </a:rPr>
              <a:t>)</a:t>
            </a:r>
            <a:r>
              <a:rPr lang="zh-CN" altLang="zh-CN" sz="2800" dirty="0">
                <a:latin typeface="+mj-ea"/>
                <a:ea typeface="+mj-ea"/>
              </a:rPr>
              <a:t>，得出了某种模型，并利用此模型预测未来的一种方法。</a:t>
            </a:r>
            <a:endParaRPr lang="en-US" altLang="zh-CN" sz="2800" dirty="0">
              <a:latin typeface="+mj-ea"/>
              <a:ea typeface="+mj-ea"/>
            </a:endParaRPr>
          </a:p>
          <a:p>
            <a:endParaRPr lang="en-US" altLang="zh-CN" sz="3200" b="1" dirty="0">
              <a:solidFill>
                <a:schemeClr val="accent6"/>
              </a:solidFill>
              <a:latin typeface="+mj-ea"/>
              <a:ea typeface="+mj-ea"/>
            </a:endParaRPr>
          </a:p>
          <a:p>
            <a:r>
              <a:rPr lang="zh-CN" altLang="en-US" sz="3200" b="1" dirty="0">
                <a:solidFill>
                  <a:schemeClr val="accent6"/>
                </a:solidFill>
                <a:latin typeface="+mj-ea"/>
                <a:ea typeface="+mj-ea"/>
              </a:rPr>
              <a:t>深度学习：</a:t>
            </a:r>
            <a:r>
              <a:rPr lang="zh-CN" altLang="en-US" sz="2800" dirty="0">
                <a:latin typeface="+mj-ea"/>
                <a:ea typeface="+mj-ea"/>
              </a:rPr>
              <a:t>实现机器学习的一种技术</a:t>
            </a:r>
          </a:p>
          <a:p>
            <a:endParaRPr lang="en-US" altLang="zh-CN" sz="2400" b="1" dirty="0">
              <a:solidFill>
                <a:schemeClr val="accent6"/>
              </a:solidFill>
              <a:latin typeface="+mn-lt"/>
              <a:ea typeface="+mn-ea"/>
            </a:endParaRPr>
          </a:p>
          <a:p>
            <a:endParaRPr lang="zh-CN" altLang="en-US" dirty="0"/>
          </a:p>
          <a:p>
            <a:br>
              <a:rPr lang="en-US" altLang="zh-CN" dirty="0"/>
            </a:br>
            <a:endParaRPr lang="zh-CN" altLang="en-US" dirty="0"/>
          </a:p>
        </p:txBody>
      </p:sp>
      <p:sp>
        <p:nvSpPr>
          <p:cNvPr id="5" name="椭圆 4"/>
          <p:cNvSpPr/>
          <p:nvPr/>
        </p:nvSpPr>
        <p:spPr>
          <a:xfrm>
            <a:off x="7594899" y="1929602"/>
            <a:ext cx="4247328" cy="4118164"/>
          </a:xfrm>
          <a:prstGeom prst="ellipse">
            <a:avLst/>
          </a:prstGeom>
          <a:solidFill>
            <a:srgbClr val="00B050"/>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6" name="椭圆 5"/>
          <p:cNvSpPr/>
          <p:nvPr/>
        </p:nvSpPr>
        <p:spPr>
          <a:xfrm>
            <a:off x="8089752" y="2840018"/>
            <a:ext cx="3363674" cy="3207748"/>
          </a:xfrm>
          <a:prstGeom prst="ellipse">
            <a:avLst/>
          </a:prstGeom>
          <a:solidFill>
            <a:srgbClr val="00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8675206" y="3892475"/>
            <a:ext cx="2192766" cy="2155291"/>
          </a:xfrm>
          <a:prstGeom prst="ellipse">
            <a:avLst/>
          </a:prstGeom>
          <a:solidFill>
            <a:srgbClr val="8460A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9010308" y="2241284"/>
            <a:ext cx="141651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人工智能</a:t>
            </a:r>
          </a:p>
        </p:txBody>
      </p:sp>
      <p:sp>
        <p:nvSpPr>
          <p:cNvPr id="9" name="文本框 8"/>
          <p:cNvSpPr txBox="1"/>
          <p:nvPr/>
        </p:nvSpPr>
        <p:spPr>
          <a:xfrm>
            <a:off x="9010308" y="3204604"/>
            <a:ext cx="141651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机器学习</a:t>
            </a:r>
          </a:p>
        </p:txBody>
      </p:sp>
      <p:sp>
        <p:nvSpPr>
          <p:cNvPr id="10" name="文本框 9"/>
          <p:cNvSpPr txBox="1"/>
          <p:nvPr/>
        </p:nvSpPr>
        <p:spPr>
          <a:xfrm>
            <a:off x="9063334" y="4626593"/>
            <a:ext cx="141651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深度学习</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5171.tmp"/>
          <p:cNvPicPr/>
          <p:nvPr/>
        </p:nvPicPr>
        <p:blipFill>
          <a:blip r:embed="rId3" cstate="print"/>
          <a:stretch>
            <a:fillRect/>
          </a:stretch>
        </p:blipFill>
        <p:spPr>
          <a:xfrm>
            <a:off x="677173" y="1446361"/>
            <a:ext cx="11054751" cy="5083835"/>
          </a:xfrm>
          <a:prstGeom prst="rect">
            <a:avLst/>
          </a:prstGeom>
        </p:spPr>
      </p:pic>
      <p:sp>
        <p:nvSpPr>
          <p:cNvPr id="26" name="TextBox 25"/>
          <p:cNvSpPr txBox="1"/>
          <p:nvPr/>
        </p:nvSpPr>
        <p:spPr>
          <a:xfrm>
            <a:off x="459385" y="435707"/>
            <a:ext cx="11490325" cy="277127"/>
          </a:xfrm>
          <a:prstGeom prst="rect">
            <a:avLst/>
          </a:prstGeom>
          <a:noFill/>
        </p:spPr>
        <p:txBody>
          <a:bodyPr vert="horz" wrap="none" lIns="0" tIns="0" rIns="0" bIns="0" rtlCol="0">
            <a:spAutoFit/>
          </a:bodyPr>
          <a:lstStyle/>
          <a:p>
            <a:pPr>
              <a:lnSpc>
                <a:spcPts val="2020"/>
              </a:lnSpc>
            </a:pPr>
            <a:r>
              <a:rPr lang="zh-CN" altLang="en-US" sz="2800" b="1" dirty="0">
                <a:latin typeface="+mj-lt"/>
                <a:ea typeface="+mj-ea"/>
                <a:cs typeface="+mj-cs"/>
              </a:rPr>
              <a:t>机器学习是从人工智能中产生的一个重要学科分支，是实现智能化的关键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ws_5618.tmp"/>
          <p:cNvPicPr/>
          <p:nvPr/>
        </p:nvPicPr>
        <p:blipFill>
          <a:blip r:embed="rId2" cstate="print"/>
          <a:stretch>
            <a:fillRect/>
          </a:stretch>
        </p:blipFill>
        <p:spPr>
          <a:xfrm>
            <a:off x="2287986" y="2701297"/>
            <a:ext cx="5308600" cy="3086100"/>
          </a:xfrm>
          <a:prstGeom prst="rect">
            <a:avLst/>
          </a:prstGeom>
        </p:spPr>
      </p:pic>
      <p:sp>
        <p:nvSpPr>
          <p:cNvPr id="26" name="TextBox 25"/>
          <p:cNvSpPr txBox="1"/>
          <p:nvPr/>
        </p:nvSpPr>
        <p:spPr>
          <a:xfrm>
            <a:off x="4442565" y="448322"/>
            <a:ext cx="3231654" cy="347339"/>
          </a:xfrm>
          <a:prstGeom prst="rect">
            <a:avLst/>
          </a:prstGeom>
          <a:noFill/>
        </p:spPr>
        <p:txBody>
          <a:bodyPr vert="horz" wrap="none" lIns="0" tIns="0" rIns="0" bIns="0" rtlCol="0">
            <a:spAutoFit/>
          </a:bodyPr>
          <a:lstStyle/>
          <a:p>
            <a:pPr>
              <a:lnSpc>
                <a:spcPts val="2685"/>
              </a:lnSpc>
            </a:pPr>
            <a:r>
              <a:rPr lang="zh-CN" altLang="en-US" sz="2795" dirty="0">
                <a:solidFill>
                  <a:srgbClr val="000000"/>
                </a:solidFill>
                <a:latin typeface="微软雅黑"/>
              </a:rPr>
              <a:t>“文献筛选”的故事</a:t>
            </a:r>
          </a:p>
        </p:txBody>
      </p:sp>
      <p:sp>
        <p:nvSpPr>
          <p:cNvPr id="28" name="TextBox 27"/>
          <p:cNvSpPr txBox="1"/>
          <p:nvPr/>
        </p:nvSpPr>
        <p:spPr>
          <a:xfrm>
            <a:off x="168852" y="1463057"/>
            <a:ext cx="11873623" cy="692497"/>
          </a:xfrm>
          <a:prstGeom prst="rect">
            <a:avLst/>
          </a:prstGeom>
          <a:noFill/>
        </p:spPr>
        <p:txBody>
          <a:bodyPr vert="horz" wrap="square" lIns="0" tIns="0" rIns="0" bIns="0" rtlCol="0">
            <a:spAutoFit/>
          </a:bodyPr>
          <a:lstStyle/>
          <a:p>
            <a:pPr>
              <a:lnSpc>
                <a:spcPts val="2710"/>
              </a:lnSpc>
            </a:pPr>
            <a:r>
              <a:rPr lang="zh-CN" altLang="en-US" sz="2795" dirty="0">
                <a:solidFill>
                  <a:srgbClr val="000000"/>
                </a:solidFill>
                <a:latin typeface="微软雅黑"/>
              </a:rPr>
              <a:t>在“循证医学”</a:t>
            </a:r>
            <a:r>
              <a:rPr lang="zh-CN" altLang="en-US" sz="2005" dirty="0">
                <a:solidFill>
                  <a:srgbClr val="000000"/>
                </a:solidFill>
                <a:latin typeface="微软雅黑"/>
              </a:rPr>
              <a:t>（</a:t>
            </a:r>
            <a:r>
              <a:rPr lang="en-US" altLang="zh-CN" sz="2005" dirty="0">
                <a:solidFill>
                  <a:srgbClr val="000000"/>
                </a:solidFill>
                <a:latin typeface="Times New Roman" panose="02020603050405020304"/>
              </a:rPr>
              <a:t>evidence-based medicine</a:t>
            </a:r>
            <a:r>
              <a:rPr lang="zh-CN" altLang="en-US" sz="2005" dirty="0">
                <a:solidFill>
                  <a:srgbClr val="000000"/>
                </a:solidFill>
                <a:latin typeface="微软雅黑"/>
              </a:rPr>
              <a:t>）</a:t>
            </a:r>
            <a:r>
              <a:rPr lang="zh-CN" altLang="en-US" sz="2795" dirty="0">
                <a:solidFill>
                  <a:srgbClr val="000000"/>
                </a:solidFill>
                <a:latin typeface="微软雅黑"/>
              </a:rPr>
              <a:t>中，针对特定的临床问题，先要对相关研究报告进行详尽评估</a:t>
            </a:r>
          </a:p>
        </p:txBody>
      </p:sp>
      <p:sp>
        <p:nvSpPr>
          <p:cNvPr id="29" name="TextBox 28"/>
          <p:cNvSpPr txBox="1"/>
          <p:nvPr/>
        </p:nvSpPr>
        <p:spPr>
          <a:xfrm>
            <a:off x="4347285" y="2430248"/>
            <a:ext cx="3981859" cy="566950"/>
          </a:xfrm>
          <a:prstGeom prst="rect">
            <a:avLst/>
          </a:prstGeom>
          <a:noFill/>
        </p:spPr>
        <p:txBody>
          <a:bodyPr vert="horz" wrap="none" lIns="0" tIns="0" rIns="0" bIns="0" rtlCol="0">
            <a:spAutoFit/>
          </a:bodyPr>
          <a:lstStyle/>
          <a:p>
            <a:pPr>
              <a:lnSpc>
                <a:spcPts val="2180"/>
              </a:lnSpc>
            </a:pPr>
            <a:r>
              <a:rPr lang="zh-CN" altLang="en-US" dirty="0">
                <a:solidFill>
                  <a:srgbClr val="0000FF"/>
                </a:solidFill>
                <a:latin typeface="微软雅黑"/>
              </a:rPr>
              <a:t>查询 </a:t>
            </a:r>
            <a:r>
              <a:rPr lang="en-US" altLang="zh-CN" dirty="0">
                <a:solidFill>
                  <a:srgbClr val="0000FF"/>
                </a:solidFill>
                <a:latin typeface="Times New Roman" panose="02020603050405020304"/>
              </a:rPr>
              <a:t>PubMed </a:t>
            </a:r>
            <a:r>
              <a:rPr lang="zh-CN" altLang="en-US" dirty="0">
                <a:solidFill>
                  <a:srgbClr val="0000FF"/>
                </a:solidFill>
                <a:latin typeface="微软雅黑"/>
              </a:rPr>
              <a:t>以获取候选摘要</a:t>
            </a:r>
          </a:p>
          <a:p>
            <a:pPr>
              <a:lnSpc>
                <a:spcPts val="2180"/>
              </a:lnSpc>
            </a:pPr>
            <a:endParaRPr lang="zh-CN" altLang="en-US" dirty="0">
              <a:solidFill>
                <a:srgbClr val="0000FF"/>
              </a:solidFill>
              <a:latin typeface="微软雅黑"/>
            </a:endParaRPr>
          </a:p>
        </p:txBody>
      </p:sp>
      <p:sp>
        <p:nvSpPr>
          <p:cNvPr id="31" name="TextBox 30"/>
          <p:cNvSpPr txBox="1"/>
          <p:nvPr/>
        </p:nvSpPr>
        <p:spPr>
          <a:xfrm>
            <a:off x="6933592" y="4007616"/>
            <a:ext cx="4228985" cy="236731"/>
          </a:xfrm>
          <a:prstGeom prst="rect">
            <a:avLst/>
          </a:prstGeom>
          <a:noFill/>
        </p:spPr>
        <p:txBody>
          <a:bodyPr vert="horz" wrap="square" lIns="0" tIns="0" rIns="0" bIns="0" rtlCol="0">
            <a:spAutoFit/>
          </a:bodyPr>
          <a:lstStyle/>
          <a:p>
            <a:pPr>
              <a:lnSpc>
                <a:spcPts val="1730"/>
              </a:lnSpc>
            </a:pPr>
            <a:r>
              <a:rPr lang="zh-CN" altLang="en-US" dirty="0">
                <a:solidFill>
                  <a:srgbClr val="FF0000"/>
                </a:solidFill>
                <a:latin typeface="微软雅黑"/>
              </a:rPr>
              <a:t>人工找出值得全文审读的文章</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5926.tmp"/>
          <p:cNvPicPr/>
          <p:nvPr/>
        </p:nvPicPr>
        <p:blipFill>
          <a:blip r:embed="rId2" cstate="print"/>
          <a:stretch>
            <a:fillRect/>
          </a:stretch>
        </p:blipFill>
        <p:spPr>
          <a:xfrm>
            <a:off x="7972485" y="25400"/>
            <a:ext cx="4102100" cy="3073400"/>
          </a:xfrm>
          <a:prstGeom prst="rect">
            <a:avLst/>
          </a:prstGeom>
        </p:spPr>
      </p:pic>
      <p:pic>
        <p:nvPicPr>
          <p:cNvPr id="3" name="图片 2" descr="ws_5927.tmp"/>
          <p:cNvPicPr/>
          <p:nvPr/>
        </p:nvPicPr>
        <p:blipFill>
          <a:blip r:embed="rId3" cstate="print"/>
          <a:stretch>
            <a:fillRect/>
          </a:stretch>
        </p:blipFill>
        <p:spPr>
          <a:xfrm>
            <a:off x="8435143" y="3200928"/>
            <a:ext cx="3479800" cy="304800"/>
          </a:xfrm>
          <a:prstGeom prst="rect">
            <a:avLst/>
          </a:prstGeom>
        </p:spPr>
      </p:pic>
      <p:sp>
        <p:nvSpPr>
          <p:cNvPr id="26" name="TextBox 25"/>
          <p:cNvSpPr txBox="1"/>
          <p:nvPr/>
        </p:nvSpPr>
        <p:spPr>
          <a:xfrm>
            <a:off x="497841" y="370506"/>
            <a:ext cx="6086412" cy="4526880"/>
          </a:xfrm>
          <a:prstGeom prst="rect">
            <a:avLst/>
          </a:prstGeom>
          <a:noFill/>
        </p:spPr>
        <p:txBody>
          <a:bodyPr vert="horz" wrap="square" lIns="0" tIns="0" rIns="0" bIns="0" rtlCol="0">
            <a:spAutoFit/>
          </a:bodyPr>
          <a:lstStyle/>
          <a:p>
            <a:pPr algn="just" eaLnBrk="1" fontAlgn="auto" hangingPunct="1">
              <a:lnSpc>
                <a:spcPts val="2685"/>
              </a:lnSpc>
              <a:tabLst>
                <a:tab pos="177800" algn="l"/>
              </a:tabLst>
              <a:defRPr/>
            </a:pPr>
            <a:r>
              <a:rPr lang="zh-CN" altLang="en-US" sz="2795" dirty="0">
                <a:solidFill>
                  <a:srgbClr val="000000"/>
                </a:solidFill>
                <a:latin typeface="微软雅黑"/>
              </a:rPr>
              <a:t>“文献筛选”的故事</a:t>
            </a:r>
          </a:p>
          <a:p>
            <a:pPr algn="just" eaLnBrk="1" fontAlgn="auto" hangingPunct="1">
              <a:lnSpc>
                <a:spcPts val="1000"/>
              </a:lnSpc>
              <a:tabLst>
                <a:tab pos="177800" algn="l"/>
              </a:tabLst>
              <a:defRPr/>
            </a:pPr>
            <a:endParaRPr lang="zh-CN" altLang="en-US" sz="2795" dirty="0">
              <a:solidFill>
                <a:srgbClr val="000000"/>
              </a:solidFill>
              <a:latin typeface="微软雅黑"/>
            </a:endParaRPr>
          </a:p>
          <a:p>
            <a:pPr algn="just" eaLnBrk="1" fontAlgn="auto" hangingPunct="1">
              <a:lnSpc>
                <a:spcPts val="1000"/>
              </a:lnSpc>
              <a:tabLst>
                <a:tab pos="177800" algn="l"/>
              </a:tabLst>
              <a:defRPr/>
            </a:pPr>
            <a:endParaRPr lang="zh-CN" altLang="en-US" sz="2795" dirty="0">
              <a:solidFill>
                <a:srgbClr val="000000"/>
              </a:solidFill>
              <a:latin typeface="微软雅黑"/>
            </a:endParaRPr>
          </a:p>
          <a:p>
            <a:pPr algn="just" eaLnBrk="1" fontAlgn="auto" hangingPunct="1">
              <a:lnSpc>
                <a:spcPts val="1000"/>
              </a:lnSpc>
              <a:tabLst>
                <a:tab pos="177800" algn="l"/>
              </a:tabLst>
              <a:defRPr/>
            </a:pPr>
            <a:endParaRPr lang="zh-CN" altLang="en-US" sz="2795" dirty="0">
              <a:solidFill>
                <a:srgbClr val="000000"/>
              </a:solidFill>
              <a:latin typeface="微软雅黑"/>
            </a:endParaRPr>
          </a:p>
          <a:p>
            <a:pPr algn="just" eaLnBrk="1" fontAlgn="auto" hangingPunct="1">
              <a:lnSpc>
                <a:spcPts val="1000"/>
              </a:lnSpc>
              <a:tabLst>
                <a:tab pos="177800" algn="l"/>
              </a:tabLst>
              <a:defRPr/>
            </a:pPr>
            <a:endParaRPr lang="zh-CN" altLang="en-US" sz="2795" dirty="0">
              <a:solidFill>
                <a:srgbClr val="000000"/>
              </a:solidFill>
              <a:latin typeface="微软雅黑"/>
            </a:endParaRPr>
          </a:p>
          <a:p>
            <a:pPr algn="just" eaLnBrk="1" fontAlgn="auto" hangingPunct="1">
              <a:lnSpc>
                <a:spcPts val="1000"/>
              </a:lnSpc>
              <a:tabLst>
                <a:tab pos="177800" algn="l"/>
              </a:tabLst>
              <a:defRPr/>
            </a:pPr>
            <a:endParaRPr lang="zh-CN" altLang="en-US" sz="2795" dirty="0">
              <a:solidFill>
                <a:srgbClr val="000000"/>
              </a:solidFill>
              <a:latin typeface="微软雅黑"/>
            </a:endParaRPr>
          </a:p>
          <a:p>
            <a:pPr algn="just" eaLnBrk="1" fontAlgn="auto" hangingPunct="1">
              <a:lnSpc>
                <a:spcPts val="1000"/>
              </a:lnSpc>
              <a:tabLst>
                <a:tab pos="177800" algn="l"/>
              </a:tabLst>
              <a:defRPr/>
            </a:pPr>
            <a:endParaRPr lang="zh-CN" altLang="en-US" sz="2795" dirty="0">
              <a:solidFill>
                <a:srgbClr val="000000"/>
              </a:solidFill>
              <a:latin typeface="微软雅黑"/>
            </a:endParaRPr>
          </a:p>
          <a:p>
            <a:pPr algn="just" eaLnBrk="1" fontAlgn="auto" hangingPunct="1">
              <a:lnSpc>
                <a:spcPts val="1000"/>
              </a:lnSpc>
              <a:tabLst>
                <a:tab pos="177800" algn="l"/>
              </a:tabLst>
              <a:defRPr/>
            </a:pPr>
            <a:endParaRPr lang="zh-CN" altLang="en-US" sz="2795" dirty="0">
              <a:solidFill>
                <a:srgbClr val="000000"/>
              </a:solidFill>
              <a:latin typeface="微软雅黑"/>
            </a:endParaRPr>
          </a:p>
          <a:p>
            <a:pPr algn="just" eaLnBrk="1" fontAlgn="auto" hangingPunct="1">
              <a:lnSpc>
                <a:spcPts val="2440"/>
              </a:lnSpc>
              <a:tabLst>
                <a:tab pos="177800" algn="l"/>
              </a:tabLst>
              <a:defRPr/>
            </a:pPr>
            <a:r>
              <a:rPr lang="zh-CN" altLang="en-US" sz="2795" dirty="0">
                <a:solidFill>
                  <a:srgbClr val="000000"/>
                </a:solidFill>
                <a:latin typeface="微软雅黑"/>
              </a:rPr>
              <a:t>	</a:t>
            </a:r>
            <a:r>
              <a:rPr lang="zh-CN" altLang="en-US" dirty="0">
                <a:solidFill>
                  <a:srgbClr val="000000"/>
                </a:solidFill>
                <a:latin typeface="微软雅黑"/>
              </a:rPr>
              <a:t>在一项关于婴儿和儿童残疾的研</a:t>
            </a:r>
          </a:p>
          <a:p>
            <a:pPr algn="just" eaLnBrk="1" fontAlgn="auto" hangingPunct="1">
              <a:lnSpc>
                <a:spcPts val="1000"/>
              </a:lnSpc>
              <a:tabLst>
                <a:tab pos="177800" algn="l"/>
              </a:tabLst>
              <a:defRPr/>
            </a:pPr>
            <a:endParaRPr lang="zh-CN" altLang="en-US" dirty="0">
              <a:solidFill>
                <a:srgbClr val="000000"/>
              </a:solidFill>
              <a:latin typeface="微软雅黑"/>
            </a:endParaRPr>
          </a:p>
          <a:p>
            <a:pPr algn="just" eaLnBrk="1" fontAlgn="auto" hangingPunct="1">
              <a:lnSpc>
                <a:spcPts val="2600"/>
              </a:lnSpc>
              <a:tabLst>
                <a:tab pos="177800" algn="l"/>
              </a:tabLst>
              <a:defRPr/>
            </a:pPr>
            <a:r>
              <a:rPr lang="zh-CN" altLang="en-US" dirty="0">
                <a:solidFill>
                  <a:srgbClr val="000000"/>
                </a:solidFill>
                <a:latin typeface="微软雅黑"/>
              </a:rPr>
              <a:t>	究中，美国</a:t>
            </a:r>
            <a:r>
              <a:rPr lang="en-US" altLang="zh-CN" dirty="0">
                <a:solidFill>
                  <a:srgbClr val="000000"/>
                </a:solidFill>
                <a:latin typeface="微软雅黑"/>
              </a:rPr>
              <a:t>Tufts</a:t>
            </a:r>
            <a:r>
              <a:rPr lang="zh-CN" altLang="en-US" dirty="0">
                <a:solidFill>
                  <a:srgbClr val="000000"/>
                </a:solidFill>
                <a:latin typeface="微软雅黑"/>
              </a:rPr>
              <a:t>医学中心筛选</a:t>
            </a:r>
          </a:p>
          <a:p>
            <a:pPr algn="just" eaLnBrk="1" fontAlgn="auto" hangingPunct="1">
              <a:lnSpc>
                <a:spcPts val="1000"/>
              </a:lnSpc>
              <a:tabLst>
                <a:tab pos="177800" algn="l"/>
              </a:tabLst>
              <a:defRPr/>
            </a:pPr>
            <a:endParaRPr lang="zh-CN" altLang="en-US" dirty="0">
              <a:solidFill>
                <a:srgbClr val="000000"/>
              </a:solidFill>
              <a:latin typeface="微软雅黑"/>
            </a:endParaRPr>
          </a:p>
          <a:p>
            <a:pPr algn="just" eaLnBrk="1" fontAlgn="auto" hangingPunct="1">
              <a:lnSpc>
                <a:spcPts val="2600"/>
              </a:lnSpc>
              <a:tabLst>
                <a:tab pos="177800" algn="l"/>
              </a:tabLst>
              <a:defRPr/>
            </a:pPr>
            <a:r>
              <a:rPr lang="zh-CN" altLang="en-US" dirty="0">
                <a:solidFill>
                  <a:srgbClr val="000000"/>
                </a:solidFill>
                <a:latin typeface="微软雅黑"/>
              </a:rPr>
              <a:t>	了约 </a:t>
            </a:r>
            <a:r>
              <a:rPr lang="en-US" altLang="zh-CN" dirty="0">
                <a:solidFill>
                  <a:srgbClr val="000000"/>
                </a:solidFill>
                <a:latin typeface="微软雅黑"/>
              </a:rPr>
              <a:t>33,000 </a:t>
            </a:r>
            <a:r>
              <a:rPr lang="zh-CN" altLang="en-US" dirty="0">
                <a:solidFill>
                  <a:srgbClr val="000000"/>
                </a:solidFill>
                <a:latin typeface="微软雅黑"/>
              </a:rPr>
              <a:t>篇摘要</a:t>
            </a:r>
          </a:p>
          <a:p>
            <a:pPr algn="just" eaLnBrk="1" fontAlgn="auto" hangingPunct="1">
              <a:lnSpc>
                <a:spcPts val="1000"/>
              </a:lnSpc>
              <a:tabLst>
                <a:tab pos="177800" algn="l"/>
              </a:tabLst>
              <a:defRPr/>
            </a:pPr>
            <a:endParaRPr lang="zh-CN" altLang="en-US" dirty="0">
              <a:solidFill>
                <a:srgbClr val="000000"/>
              </a:solidFill>
              <a:latin typeface="微软雅黑"/>
            </a:endParaRPr>
          </a:p>
          <a:p>
            <a:pPr algn="just" eaLnBrk="1" fontAlgn="auto" hangingPunct="1">
              <a:lnSpc>
                <a:spcPts val="1000"/>
              </a:lnSpc>
              <a:tabLst>
                <a:tab pos="177800" algn="l"/>
              </a:tabLst>
              <a:defRPr/>
            </a:pPr>
            <a:endParaRPr lang="zh-CN" altLang="en-US" dirty="0">
              <a:solidFill>
                <a:srgbClr val="000000"/>
              </a:solidFill>
              <a:latin typeface="微软雅黑"/>
            </a:endParaRPr>
          </a:p>
          <a:p>
            <a:pPr algn="just" eaLnBrk="1" fontAlgn="auto" hangingPunct="1">
              <a:lnSpc>
                <a:spcPts val="1000"/>
              </a:lnSpc>
              <a:tabLst>
                <a:tab pos="177800" algn="l"/>
              </a:tabLst>
              <a:defRPr/>
            </a:pPr>
            <a:endParaRPr lang="zh-CN" altLang="en-US" dirty="0">
              <a:solidFill>
                <a:srgbClr val="000000"/>
              </a:solidFill>
              <a:latin typeface="微软雅黑"/>
            </a:endParaRPr>
          </a:p>
          <a:p>
            <a:pPr algn="just" eaLnBrk="1" fontAlgn="auto" hangingPunct="1">
              <a:lnSpc>
                <a:spcPts val="1000"/>
              </a:lnSpc>
              <a:tabLst>
                <a:tab pos="177800" algn="l"/>
              </a:tabLst>
              <a:defRPr/>
            </a:pPr>
            <a:endParaRPr lang="zh-CN" altLang="en-US" dirty="0">
              <a:solidFill>
                <a:srgbClr val="000000"/>
              </a:solidFill>
              <a:latin typeface="微软雅黑"/>
            </a:endParaRPr>
          </a:p>
          <a:p>
            <a:pPr algn="just" eaLnBrk="1" fontAlgn="auto" hangingPunct="1">
              <a:lnSpc>
                <a:spcPts val="3200"/>
              </a:lnSpc>
              <a:tabLst>
                <a:tab pos="177800" algn="l"/>
              </a:tabLst>
              <a:defRPr/>
            </a:pPr>
            <a:r>
              <a:rPr lang="zh-CN" altLang="en-US" dirty="0">
                <a:solidFill>
                  <a:srgbClr val="000000"/>
                </a:solidFill>
                <a:latin typeface="微软雅黑"/>
              </a:rPr>
              <a:t>	尽 管 </a:t>
            </a:r>
            <a:r>
              <a:rPr lang="en-US" altLang="zh-CN" dirty="0">
                <a:solidFill>
                  <a:srgbClr val="000000"/>
                </a:solidFill>
                <a:latin typeface="微软雅黑"/>
              </a:rPr>
              <a:t>Tufts</a:t>
            </a:r>
            <a:r>
              <a:rPr lang="zh-CN" altLang="en-US" dirty="0">
                <a:solidFill>
                  <a:srgbClr val="000000"/>
                </a:solidFill>
                <a:latin typeface="微软雅黑"/>
              </a:rPr>
              <a:t>医 学 中 心 的 专 家 效 率很高，对每篇摘要只需 </a:t>
            </a:r>
            <a:r>
              <a:rPr lang="en-US" altLang="zh-CN" dirty="0">
                <a:solidFill>
                  <a:srgbClr val="000000"/>
                </a:solidFill>
                <a:latin typeface="微软雅黑"/>
              </a:rPr>
              <a:t>30 </a:t>
            </a:r>
            <a:r>
              <a:rPr lang="zh-CN" altLang="en-US" dirty="0">
                <a:solidFill>
                  <a:srgbClr val="000000"/>
                </a:solidFill>
                <a:latin typeface="微软雅黑"/>
              </a:rPr>
              <a:t>秒钟，</a:t>
            </a:r>
            <a:r>
              <a:rPr lang="zh-CN" altLang="en-US" sz="2400" dirty="0">
                <a:solidFill>
                  <a:srgbClr val="000000"/>
                </a:solidFill>
                <a:latin typeface="微软雅黑"/>
              </a:rPr>
              <a:t>但该工作仍花费了 </a:t>
            </a:r>
            <a:r>
              <a:rPr lang="en-US" altLang="zh-CN" sz="2400" dirty="0">
                <a:solidFill>
                  <a:srgbClr val="000000"/>
                </a:solidFill>
                <a:latin typeface="微软雅黑"/>
              </a:rPr>
              <a:t>250 </a:t>
            </a:r>
            <a:r>
              <a:rPr lang="zh-CN" altLang="en-US" sz="2400" dirty="0">
                <a:solidFill>
                  <a:srgbClr val="000000"/>
                </a:solidFill>
                <a:latin typeface="微软雅黑"/>
              </a:rPr>
              <a:t>小时</a:t>
            </a:r>
          </a:p>
          <a:p>
            <a:pPr algn="just" eaLnBrk="1" fontAlgn="auto" hangingPunct="1">
              <a:lnSpc>
                <a:spcPts val="2600"/>
              </a:lnSpc>
              <a:tabLst>
                <a:tab pos="177800" algn="l"/>
              </a:tabLst>
              <a:defRPr/>
            </a:pPr>
            <a:endParaRPr lang="zh-CN" altLang="en-US" dirty="0">
              <a:solidFill>
                <a:srgbClr val="000000"/>
              </a:solidFill>
              <a:latin typeface="微软雅黑"/>
            </a:endParaRPr>
          </a:p>
        </p:txBody>
      </p:sp>
      <p:sp>
        <p:nvSpPr>
          <p:cNvPr id="28" name="TextBox 27"/>
          <p:cNvSpPr txBox="1"/>
          <p:nvPr/>
        </p:nvSpPr>
        <p:spPr>
          <a:xfrm>
            <a:off x="5451635" y="4463641"/>
            <a:ext cx="6463308" cy="346249"/>
          </a:xfrm>
          <a:prstGeom prst="rect">
            <a:avLst/>
          </a:prstGeom>
          <a:noFill/>
        </p:spPr>
        <p:txBody>
          <a:bodyPr vert="horz" wrap="none" lIns="0" tIns="0" rIns="0" bIns="0" rtlCol="0">
            <a:spAutoFit/>
          </a:bodyPr>
          <a:lstStyle/>
          <a:p>
            <a:pPr>
              <a:lnSpc>
                <a:spcPts val="2690"/>
              </a:lnSpc>
            </a:pPr>
            <a:r>
              <a:rPr lang="zh-CN" altLang="en-US" sz="2800" dirty="0">
                <a:solidFill>
                  <a:srgbClr val="0000FF"/>
                </a:solidFill>
                <a:latin typeface="微软雅黑"/>
              </a:rPr>
              <a:t>每项新的研究都要重复这个麻烦的过程！</a:t>
            </a:r>
          </a:p>
        </p:txBody>
      </p:sp>
      <p:sp>
        <p:nvSpPr>
          <p:cNvPr id="29" name="TextBox 28"/>
          <p:cNvSpPr txBox="1"/>
          <p:nvPr/>
        </p:nvSpPr>
        <p:spPr>
          <a:xfrm>
            <a:off x="190343" y="5682174"/>
            <a:ext cx="8912696" cy="346249"/>
          </a:xfrm>
          <a:prstGeom prst="rect">
            <a:avLst/>
          </a:prstGeom>
          <a:noFill/>
        </p:spPr>
        <p:txBody>
          <a:bodyPr vert="horz" wrap="none" lIns="0" tIns="0" rIns="0" bIns="0" rtlCol="0">
            <a:spAutoFit/>
          </a:bodyPr>
          <a:lstStyle/>
          <a:p>
            <a:pPr eaLnBrk="1" fontAlgn="auto" hangingPunct="1">
              <a:lnSpc>
                <a:spcPts val="2685"/>
              </a:lnSpc>
              <a:tabLst>
                <a:tab pos="3492500" algn="l"/>
              </a:tabLst>
              <a:defRPr/>
            </a:pPr>
            <a:r>
              <a:rPr lang="zh-CN" altLang="en-US" dirty="0"/>
              <a:t>	</a:t>
            </a:r>
            <a:r>
              <a:rPr lang="zh-CN" altLang="en-US" sz="2795" dirty="0">
                <a:solidFill>
                  <a:srgbClr val="0000FF"/>
                </a:solidFill>
                <a:latin typeface="微软雅黑"/>
              </a:rPr>
              <a:t>需筛选的文章数在不断显著增长！</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21477" y="407991"/>
            <a:ext cx="3231654" cy="347339"/>
          </a:xfrm>
          <a:prstGeom prst="rect">
            <a:avLst/>
          </a:prstGeom>
          <a:noFill/>
        </p:spPr>
        <p:txBody>
          <a:bodyPr vert="horz" wrap="none" lIns="0" tIns="0" rIns="0" bIns="0" rtlCol="0">
            <a:spAutoFit/>
          </a:bodyPr>
          <a:lstStyle/>
          <a:p>
            <a:pPr>
              <a:lnSpc>
                <a:spcPts val="2685"/>
              </a:lnSpc>
            </a:pPr>
            <a:r>
              <a:rPr lang="zh-CN" altLang="en-US" sz="2795" dirty="0">
                <a:solidFill>
                  <a:srgbClr val="000000"/>
                </a:solidFill>
                <a:latin typeface="微软雅黑"/>
              </a:rPr>
              <a:t>“文献筛选”的故事</a:t>
            </a:r>
          </a:p>
        </p:txBody>
      </p:sp>
      <p:pic>
        <p:nvPicPr>
          <p:cNvPr id="5" name="图片 4"/>
          <p:cNvPicPr>
            <a:picLocks noChangeAspect="1"/>
          </p:cNvPicPr>
          <p:nvPr/>
        </p:nvPicPr>
        <p:blipFill>
          <a:blip r:embed="rId3"/>
          <a:stretch>
            <a:fillRect/>
          </a:stretch>
        </p:blipFill>
        <p:spPr>
          <a:xfrm>
            <a:off x="2061802" y="1402298"/>
            <a:ext cx="8258175" cy="5133975"/>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2804</Words>
  <Application>Microsoft Macintosh PowerPoint</Application>
  <PresentationFormat>宽屏</PresentationFormat>
  <Paragraphs>238</Paragraphs>
  <Slides>34</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-apple-system</vt:lpstr>
      <vt:lpstr>微软雅黑</vt:lpstr>
      <vt:lpstr>Arial</vt:lpstr>
      <vt:lpstr>Impact</vt:lpstr>
      <vt:lpstr>Times New Roman</vt:lpstr>
      <vt:lpstr>Verdana</vt:lpstr>
      <vt:lpstr>Wingdings</vt:lpstr>
      <vt:lpstr>默认设计模板</vt:lpstr>
      <vt:lpstr>机器学习基础—绪论  霍光煜 信息学院 gyhuo@bjfu.edu.cn </vt:lpstr>
      <vt:lpstr>PowerPoint 演示文稿</vt:lpstr>
      <vt:lpstr>目录</vt:lpstr>
      <vt:lpstr>1. 机器学习概述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机器学习的类型</vt:lpstr>
      <vt:lpstr>PowerPoint 演示文稿</vt:lpstr>
      <vt:lpstr>PowerPoint 演示文稿</vt:lpstr>
      <vt:lpstr>2. 机器学习的类型</vt:lpstr>
      <vt:lpstr>2. 机器学习的类型-监督学习</vt:lpstr>
      <vt:lpstr>2. 机器学习的类型-无监督学习</vt:lpstr>
      <vt:lpstr>2. 机器学习的类型-强化学习</vt:lpstr>
      <vt:lpstr>PowerPoint 演示文稿</vt:lpstr>
      <vt:lpstr>PowerPoint 演示文稿</vt:lpstr>
      <vt:lpstr>PowerPoint 演示文稿</vt:lpstr>
      <vt:lpstr>PowerPoint 演示文稿</vt:lpstr>
      <vt:lpstr>Cocktail party problem</vt:lpstr>
      <vt:lpstr>PowerPoint 演示文稿</vt:lpstr>
      <vt:lpstr>3. 机器学习的背景知识</vt:lpstr>
      <vt:lpstr>3. 机器学习的背景知识-数学基础</vt:lpstr>
      <vt:lpstr>基本术语</vt:lpstr>
      <vt:lpstr>假设空间和样本空间</vt:lpstr>
      <vt:lpstr>归纳偏好(inductive bias)</vt:lpstr>
      <vt:lpstr>NFL定理</vt:lpstr>
      <vt:lpstr>4. 机器学习的开发流程</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黄海广</dc:creator>
  <cp:lastModifiedBy>365VIP</cp:lastModifiedBy>
  <cp:revision>3156</cp:revision>
  <cp:lastPrinted>2024-09-21T13:58:18Z</cp:lastPrinted>
  <dcterms:created xsi:type="dcterms:W3CDTF">2024-09-21T13:58:18Z</dcterms:created>
  <dcterms:modified xsi:type="dcterms:W3CDTF">2025-01-04T14:01:14Z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1F875A4E2A043151EECFEE66CDBFF916_42</vt:lpwstr>
  </property>
</Properties>
</file>