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2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6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7.xml" ContentType="application/vnd.openxmlformats-officedocument.presentationml.notesSlide+xml"/>
  <Override PartName="/ppt/tags/tag41.xml" ContentType="application/vnd.openxmlformats-officedocument.presentationml.tags+xml"/>
  <Override PartName="/ppt/notesSlides/notesSlide28.xml" ContentType="application/vnd.openxmlformats-officedocument.presentationml.notesSlide+xml"/>
  <Override PartName="/ppt/tags/tag42.xml" ContentType="application/vnd.openxmlformats-officedocument.presentationml.tags+xml"/>
  <Override PartName="/ppt/notesSlides/notesSlide29.xml" ContentType="application/vnd.openxmlformats-officedocument.presentationml.notesSlide+xml"/>
  <Override PartName="/ppt/tags/tag43.xml" ContentType="application/vnd.openxmlformats-officedocument.presentationml.tags+xml"/>
  <Override PartName="/ppt/notesSlides/notesSlide30.xml" ContentType="application/vnd.openxmlformats-officedocument.presentationml.notesSlide+xml"/>
  <Override PartName="/ppt/tags/tag44.xml" ContentType="application/vnd.openxmlformats-officedocument.presentationml.tags+xml"/>
  <Override PartName="/ppt/notesSlides/notesSlide31.xml" ContentType="application/vnd.openxmlformats-officedocument.presentationml.notesSlide+xml"/>
  <Override PartName="/ppt/tags/tag45.xml" ContentType="application/vnd.openxmlformats-officedocument.presentationml.tags+xml"/>
  <Override PartName="/ppt/notesSlides/notesSlide32.xml" ContentType="application/vnd.openxmlformats-officedocument.presentationml.notesSlide+xml"/>
  <Override PartName="/ppt/tags/tag46.xml" ContentType="application/vnd.openxmlformats-officedocument.presentationml.tag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696" r:id="rId2"/>
    <p:sldId id="1018" r:id="rId3"/>
    <p:sldId id="1012" r:id="rId4"/>
    <p:sldId id="929" r:id="rId5"/>
    <p:sldId id="1050" r:id="rId6"/>
    <p:sldId id="1014" r:id="rId7"/>
    <p:sldId id="1023" r:id="rId8"/>
    <p:sldId id="1056" r:id="rId9"/>
    <p:sldId id="1024" r:id="rId10"/>
    <p:sldId id="1051" r:id="rId11"/>
    <p:sldId id="369" r:id="rId12"/>
    <p:sldId id="373" r:id="rId13"/>
    <p:sldId id="1026" r:id="rId14"/>
    <p:sldId id="1027" r:id="rId15"/>
    <p:sldId id="1060" r:id="rId16"/>
    <p:sldId id="401" r:id="rId17"/>
    <p:sldId id="402" r:id="rId18"/>
    <p:sldId id="403" r:id="rId19"/>
    <p:sldId id="1028" r:id="rId20"/>
    <p:sldId id="1057" r:id="rId21"/>
    <p:sldId id="1025" r:id="rId22"/>
    <p:sldId id="1031" r:id="rId23"/>
    <p:sldId id="1036" r:id="rId24"/>
    <p:sldId id="377" r:id="rId25"/>
    <p:sldId id="378" r:id="rId26"/>
    <p:sldId id="379" r:id="rId27"/>
    <p:sldId id="383" r:id="rId28"/>
    <p:sldId id="1034" r:id="rId29"/>
    <p:sldId id="1033" r:id="rId30"/>
    <p:sldId id="1054" r:id="rId31"/>
    <p:sldId id="1055" r:id="rId32"/>
    <p:sldId id="1035" r:id="rId33"/>
    <p:sldId id="1053" r:id="rId34"/>
    <p:sldId id="1040" r:id="rId35"/>
    <p:sldId id="1029" r:id="rId36"/>
    <p:sldId id="1058" r:id="rId37"/>
    <p:sldId id="1059" r:id="rId38"/>
    <p:sldId id="1037" r:id="rId39"/>
    <p:sldId id="1038" r:id="rId40"/>
    <p:sldId id="1039" r:id="rId41"/>
  </p:sldIdLst>
  <p:sldSz cx="12192000" cy="6858000"/>
  <p:notesSz cx="6811963" cy="99456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7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7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7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7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7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7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7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7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7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3" userDrawn="1">
          <p15:clr>
            <a:srgbClr val="A4A3A4"/>
          </p15:clr>
        </p15:guide>
        <p15:guide id="3" orient="horz" pos="2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CC"/>
    <a:srgbClr val="00B0F0"/>
    <a:srgbClr val="0070C0"/>
    <a:srgbClr val="DFF1F2"/>
    <a:srgbClr val="A3D6D9"/>
    <a:srgbClr val="004586"/>
    <a:srgbClr val="1C2948"/>
    <a:srgbClr val="FBBCA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00" autoAdjust="0"/>
    <p:restoredTop sz="84468" autoAdjust="0"/>
  </p:normalViewPr>
  <p:slideViewPr>
    <p:cSldViewPr snapToGrid="0" showGuides="1">
      <p:cViewPr varScale="1">
        <p:scale>
          <a:sx n="102" d="100"/>
          <a:sy n="102" d="100"/>
        </p:scale>
        <p:origin x="848" y="184"/>
      </p:cViewPr>
      <p:guideLst>
        <p:guide orient="horz" pos="2160"/>
        <p:guide pos="3813"/>
        <p:guide orient="horz" pos="224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7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7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7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7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阈值分类器</a:t>
            </a:r>
          </a:p>
          <a:p>
            <a:r>
              <a:rPr lang="zh-CN" altLang="en-US"/>
              <a:t>恶性的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Sigmoid函数是一个在生物学中常见的S型函数，也称为S型生长曲线。在信息科学中，由于其单增以及反函数单增等性质，Sigmoid函数常被用作神经网络的激活函数，将变量映射到0,1之间。</a:t>
            </a:r>
          </a:p>
          <a:p>
            <a:r>
              <a:rPr lang="zh-CN" altLang="en-US"/>
              <a:t>Logistic function，即逻辑斯蒂克函数，与Sigmoid函数非常相似，实际上在很多情况下可以互换使用。Logistic函数也用于描述概率或比例随时间或其他变量的变化过程。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这是一个非常著名的函数，叫做Sigmoid函数。它经常用在机器学习和深度学习中，特别是在二分类问题和神经网络中作为激活函数。</a:t>
            </a:r>
          </a:p>
          <a:p>
            <a:r>
              <a:rPr lang="zh-CN" altLang="en-US" dirty="0"/>
              <a:t>其中 e 是自然对数的底数（约等于2.71828）</a:t>
            </a:r>
          </a:p>
          <a:p>
            <a:endParaRPr lang="zh-CN" altLang="en-US" dirty="0"/>
          </a:p>
          <a:p>
            <a:r>
              <a:rPr lang="zh-CN" altLang="en-US" dirty="0"/>
              <a:t>值域：Sigmoid函数的输出值始终在0和1之间，即 0&lt;g(z)&lt;1。</a:t>
            </a:r>
          </a:p>
          <a:p>
            <a:r>
              <a:rPr lang="zh-CN" altLang="en-US" dirty="0"/>
              <a:t>单调性：Sigmoid函数在其定义域内是单调递增的，这意味着当 z 增大时，g(z) 也增大。</a:t>
            </a:r>
          </a:p>
          <a:p>
            <a:r>
              <a:rPr lang="zh-CN" altLang="en-US" dirty="0"/>
              <a:t>中心对称性：Sigmoid函数关于点 (0,0.5) 对称。当 z=0 时，g(z)=0.5。</a:t>
            </a:r>
          </a:p>
          <a:p>
            <a:endParaRPr lang="zh-CN" altLang="en-US" dirty="0"/>
          </a:p>
          <a:p>
            <a:r>
              <a:rPr lang="zh-CN" altLang="en-US" dirty="0"/>
              <a:t>在二分类问题中，Sigmoid函数的输出可以被解释为属于某一类的概率。</a:t>
            </a:r>
          </a:p>
          <a:p>
            <a:r>
              <a:rPr lang="zh-CN" altLang="en-US" dirty="0"/>
              <a:t>在神经网络中，Sigmoid函数常用作激活函数，帮助网络学习复杂的非线性关系。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概述了从线性回归到二分类模型（特别是使用Sigmoid函数）的转换过程</a:t>
            </a:r>
          </a:p>
          <a:p>
            <a:endParaRPr lang="zh-CN" altLang="en-US" dirty="0"/>
          </a:p>
          <a:p>
            <a:r>
              <a:rPr lang="zh-CN" altLang="en-US" dirty="0"/>
              <a:t>线性回归模型的基本形式是</a:t>
            </a:r>
          </a:p>
          <a:p>
            <a:endParaRPr lang="zh-CN" altLang="en-US" dirty="0"/>
          </a:p>
          <a:p>
            <a:r>
              <a:rPr lang="zh-CN" altLang="en-US" dirty="0"/>
              <a:t>首先，将方程两边取指数（以 e 为底）：</a:t>
            </a:r>
          </a:p>
          <a:p>
            <a:endParaRPr lang="zh-CN" altLang="en-US" dirty="0"/>
          </a:p>
          <a:p>
            <a:r>
              <a:rPr lang="zh-CN" altLang="en-US" dirty="0"/>
              <a:t>由于指数和对数是逆运算，方程左边简化为  </a:t>
            </a:r>
          </a:p>
          <a:p>
            <a:endParaRPr lang="zh-CN" altLang="en-US" dirty="0"/>
          </a:p>
          <a:p>
            <a:r>
              <a:rPr lang="zh-CN" altLang="en-US" dirty="0"/>
              <a:t>然后，将方程两边同时加上 pe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Calibri"/>
                <a:sym typeface="+mn-ea"/>
              </a:rPr>
              <a:t>：在机器学习和统计分类中，决策边界是一个超平面，用于区分不同类别的数据点。</a:t>
            </a:r>
            <a:endParaRPr lang="en-US" b="1" dirty="0">
              <a:solidFill>
                <a:srgbClr val="FF0000"/>
              </a:solidFill>
              <a:latin typeface="Calibri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决策边界（Decision Boundary）是用于分类任务的重要概念，特别是当面对二分类或多分类问题时。决策边界是将特征空间划分为不同类别的界限或超曲面。而非线性决策边界（Non-linear Decision Boundaries）则是相对于线性决策边界而言的，指的是那些不能通过简单的直线或超平面来划分的决策边界。</a:t>
            </a:r>
          </a:p>
          <a:p>
            <a:endParaRPr lang="zh-CN" altLang="en-US"/>
          </a:p>
          <a:p>
            <a:r>
              <a:rPr lang="zh-CN" altLang="en-US"/>
              <a:t>复杂性：非线性决策边界能够处理更复杂的数据分布和分类任务。由于它们不是简单的直线或超平面，因此可以捕捉到数据中的非线性关系。</a:t>
            </a:r>
          </a:p>
          <a:p>
            <a:r>
              <a:rPr lang="zh-CN" altLang="en-US"/>
              <a:t>灵活性：非线性决策边界提供了更大的灵活性，可以适应各种形状和大小的数据集。这意味着它们可以更好地拟合数据，从而提高分类的准确性。</a:t>
            </a:r>
          </a:p>
          <a:p>
            <a:r>
              <a:rPr lang="zh-CN" altLang="en-US"/>
              <a:t>模型复杂度：使用非线性决策边界通常需要更复杂的模型，如神经网络、支持向量机（SVM）的核方法、决策树等。这些模型能够学习并生成复杂的决策边界，以适应数据的非线性特性。</a:t>
            </a:r>
          </a:p>
          <a:p>
            <a:endParaRPr lang="zh-CN" altLang="en-US"/>
          </a:p>
          <a:p>
            <a:r>
              <a:rPr lang="zh-CN" altLang="en-US"/>
              <a:t>图像识别：在图像识别任务中，数据通常是非线性的。例如，图像中的像素值与目标类别之间的关系可能是复杂的。非线性决策边界可以帮助模型准确地分类图像。</a:t>
            </a:r>
          </a:p>
          <a:p>
            <a:r>
              <a:rPr lang="zh-CN" altLang="en-US"/>
              <a:t>文本分类：文本数据也通常是非线性的。词语和句子之间的关系可能非常复杂，难以用简单的线性模型来捕捉。非线性决策边界可以提供更好的分类性能。</a:t>
            </a:r>
          </a:p>
          <a:p>
            <a:r>
              <a:rPr lang="zh-CN" altLang="en-US"/>
              <a:t>语音识别：语音识别任务同样需要处理非线性数据。音频信号中的特征与目标单词或短语之间的关系可能是复杂的，需要非线性决策边界来准确分类。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使用链式法则和指数函数的导数规则</a:t>
            </a:r>
          </a:p>
          <a:p>
            <a:endParaRPr lang="zh-CN" altLang="en-US" dirty="0"/>
          </a:p>
          <a:p>
            <a:r>
              <a:rPr lang="zh-CN" altLang="en-US" dirty="0"/>
              <a:t>令 u = 1 + e^(-x)，则 σ(x) = 1 / u。</a:t>
            </a:r>
          </a:p>
          <a:p>
            <a:endParaRPr lang="zh-CN" altLang="en-US" dirty="0"/>
          </a:p>
          <a:p>
            <a:r>
              <a:rPr lang="zh-CN" altLang="en-US" dirty="0"/>
              <a:t>du/dx = -e^(-x)</a:t>
            </a:r>
          </a:p>
          <a:p>
            <a:endParaRPr lang="zh-CN" altLang="en-US" dirty="0"/>
          </a:p>
          <a:p>
            <a:r>
              <a:rPr lang="zh-CN" altLang="en-US" dirty="0"/>
              <a:t>这个导数表达式表明，Sigmoid函数的导数是其函数值的线性变换，这个特性在反向传播算法中非常有用，因为它允许我们高效地计算梯度。</a:t>
            </a:r>
          </a:p>
          <a:p>
            <a:endParaRPr lang="zh-CN" altLang="en-US" dirty="0"/>
          </a:p>
          <a:p>
            <a:r>
              <a:rPr lang="zh-CN" altLang="en-US" dirty="0"/>
              <a:t>dy/dx = (dy/du) * (du/dx)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答案: 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【错误】</a:t>
            </a:r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为了将这两个条件概率统一到一个表达式中，我们可以使用指数和对数的性质来构造一个更通用的形式。考虑到 y 只能取 0 或 1，我们可以写出：</a:t>
            </a:r>
          </a:p>
          <a:p>
            <a:endParaRPr lang="zh-CN" altLang="en-US" dirty="0"/>
          </a:p>
          <a:p>
            <a:r>
              <a:rPr lang="zh-CN" altLang="en-US" dirty="0"/>
              <a:t>p(y∣x;w)=h(x) </a:t>
            </a:r>
          </a:p>
          <a:p>
            <a:r>
              <a:rPr lang="zh-CN" altLang="en-US" dirty="0"/>
              <a:t>y</a:t>
            </a:r>
          </a:p>
          <a:p>
            <a:r>
              <a:rPr lang="zh-CN" altLang="en-US" dirty="0"/>
              <a:t> (1−h(x)) </a:t>
            </a:r>
          </a:p>
          <a:p>
            <a:r>
              <a:rPr lang="zh-CN" altLang="en-US" dirty="0"/>
              <a:t>1−y</a:t>
            </a:r>
          </a:p>
          <a:p>
            <a:r>
              <a:rPr lang="zh-CN" altLang="en-US" dirty="0"/>
              <a:t> </a:t>
            </a:r>
          </a:p>
          <a:p>
            <a:endParaRPr lang="zh-CN" altLang="en-US" dirty="0"/>
          </a:p>
          <a:p>
            <a:r>
              <a:rPr lang="zh-CN" altLang="en-US" dirty="0"/>
              <a:t>这个表达式在 y=1 时简化为 h(x)，在 y=0 时简化为 1−h(x)，因此它正确地表示了 y 取任意值的条件概率。</a:t>
            </a:r>
          </a:p>
          <a:p>
            <a:endParaRPr lang="zh-CN" altLang="en-US" dirty="0"/>
          </a:p>
          <a:p>
            <a:r>
              <a:rPr lang="zh-CN" altLang="en-US" dirty="0"/>
              <a:t>这个函数将任意实数值 z 映射到 (0, 1) 区间内，从而给出了一个概率值。因此，在逻辑回归模型中，我们假设输入 x 下 y=1 的概率是输入 x 的线性组合（通过权重 w）经过逻辑斯蒂函数变换后的结果。</a:t>
            </a: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损失函数是对数损失（Log Loss），也称为对数似然损失（Log-Likelihood Loss）或二元交叉熵（Binary Cross-Entropy）。</a:t>
            </a:r>
          </a:p>
          <a:p>
            <a:r>
              <a:rPr lang="zh-CN" altLang="en-US" dirty="0"/>
              <a:t>当 y  =1 时，如果预测概率 y</a:t>
            </a:r>
            <a:r>
              <a:rPr lang="en-US" altLang="zh-CN" dirty="0"/>
              <a:t>^</a:t>
            </a:r>
            <a:r>
              <a:rPr lang="zh-CN" altLang="en-US" dirty="0"/>
              <a:t>接近1，则 log( y</a:t>
            </a:r>
            <a:r>
              <a:rPr lang="en-US" altLang="zh-CN" dirty="0"/>
              <a:t>^</a:t>
            </a:r>
            <a:r>
              <a:rPr lang="zh-CN" altLang="en-US" dirty="0"/>
              <a:t>接近0</a:t>
            </a:r>
            <a:r>
              <a:rPr lang="en-US" altLang="zh-CN" dirty="0"/>
              <a:t>)</a:t>
            </a:r>
            <a:r>
              <a:rPr lang="zh-CN" altLang="en-US" dirty="0"/>
              <a:t>。损失值较小；如果  y^接近0</a:t>
            </a:r>
            <a:r>
              <a:rPr lang="en-US" altLang="zh-CN" dirty="0"/>
              <a:t>,则 log( y^接近负无穷，损失值非常大。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log0</a:t>
            </a:r>
            <a:r>
              <a:rPr lang="zh-CN" altLang="en-US"/>
              <a:t>是负无穷大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逻辑回归中的交叉熵损失函数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现在，我们需要计算损失函数 J(w) 对权重 w j</a:t>
            </a:r>
            <a:r>
              <a:rPr lang="en-US" altLang="zh-CN"/>
              <a:t> </a:t>
            </a:r>
            <a:r>
              <a:rPr lang="zh-CN" altLang="en-US"/>
              <a:t>的偏导数。由于 J(w) 是所有样本损失的平均值</a:t>
            </a:r>
          </a:p>
          <a:p>
            <a:endParaRPr lang="zh-CN" altLang="en-US"/>
          </a:p>
          <a:p>
            <a:r>
              <a:rPr lang="zh-CN" altLang="en-US"/>
              <a:t>这是因为 h(x (i)) 是一个复合函数，其内部包含了一个指数函数和一个分式。我们可以使用指数函数和分式的求导法则，并结合链式法则来得到这个结果。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检查收敛性：重复步骤 2-4，直到达到预定的迭代次数或 J(w) 的变化小于某个阈值为止。</a:t>
            </a:r>
          </a:p>
          <a:p>
            <a:r>
              <a:rPr lang="zh-CN" altLang="en-US"/>
              <a:t>输出结果：输出最终的参数向量 w，用于对新样本进行预测。</a:t>
            </a:r>
          </a:p>
          <a:p>
            <a:r>
              <a:rPr lang="zh-CN" altLang="en-US"/>
              <a:t>需要注意的是，在实际应用中，我们通常会使用正则化技术（如 L1 正则化、L2 正则化）来防止模型过拟合。此外，还可以使用优化算法（如 Adam、RMSprop 等）来加速训练过程并提高模型的性能。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答案: </a:t>
            </a:r>
            <a:r>
              <a:rPr lang="en-US" altLang="zh-CN">
                <a:sym typeface="+mn-ea"/>
              </a:rPr>
              <a:t>c b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答案: </a:t>
            </a:r>
            <a:r>
              <a:rPr lang="en-US" altLang="zh-CN">
                <a:sym typeface="+mn-ea"/>
              </a:rPr>
              <a:t>c b</a:t>
            </a:r>
          </a:p>
          <a:p>
            <a:endParaRPr lang="en-US" altLang="zh-CN">
              <a:sym typeface="+mn-ea"/>
            </a:endParaRPr>
          </a:p>
          <a:p>
            <a:r>
              <a:rPr>
                <a:sym typeface="+mn-ea"/>
              </a:rPr>
              <a:t>答案：可以。神经网络是一个通用的逼近算法，所以它可以实现线性回归。</a:t>
            </a: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  <a:t>4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zh-CN" dirty="0">
                <a:latin typeface="Arial" panose="020B0704020202020204" pitchFamily="34" charset="0"/>
              </a:rPr>
              <a:t>它们通常用于表示类别或分类数据。</a:t>
            </a:r>
          </a:p>
          <a:p>
            <a:pPr eaLnBrk="1" hangingPunct="1"/>
            <a:r>
              <a:rPr lang="zh-CN" altLang="zh-CN" dirty="0">
                <a:latin typeface="Arial" panose="020B0704020202020204" pitchFamily="34" charset="0"/>
              </a:rPr>
              <a:t>连续变量可以在某个范围内取任意实数值，这个范围通常是实数轴的一部分（如整数、有理数或实数）。它们通常用于表示度量数据。例如：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  <a:t>6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DAC2858-22AD-4C2C-825B-D161591F8143}" type="slidenum">
              <a:rPr lang="en-US" altLang="zh-CN">
                <a:ea typeface="微软雅黑" panose="020B0503020204020204" pitchFamily="34" charset="-122"/>
              </a:rPr>
              <a:t>7</a:t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7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B B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7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itchFamily="2" charset="-122"/>
              </a:rPr>
              <a:t>‹#›</a:t>
            </a:fld>
            <a:endParaRPr lang="en-US" altLang="zh-CN" sz="1400" b="1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7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7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7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7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7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7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7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7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20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9.png"/><Relationship Id="rId2" Type="http://schemas.openxmlformats.org/officeDocument/2006/relationships/tags" Target="../tags/tag10.xml"/><Relationship Id="rId16" Type="http://schemas.openxmlformats.org/officeDocument/2006/relationships/image" Target="../media/image23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8.png"/><Relationship Id="rId5" Type="http://schemas.openxmlformats.org/officeDocument/2006/relationships/tags" Target="../tags/tag13.xml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tags" Target="../tags/tag12.xml"/><Relationship Id="rId9" Type="http://schemas.openxmlformats.org/officeDocument/2006/relationships/notesSlide" Target="../notesSlides/notesSlide16.xml"/><Relationship Id="rId1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18.xml"/><Relationship Id="rId7" Type="http://schemas.openxmlformats.org/officeDocument/2006/relationships/image" Target="../media/image2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tags" Target="../tags/tag21.xml"/><Relationship Id="rId7" Type="http://schemas.openxmlformats.org/officeDocument/2006/relationships/image" Target="../media/image27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9.png"/><Relationship Id="rId4" Type="http://schemas.openxmlformats.org/officeDocument/2006/relationships/tags" Target="../tags/tag22.xml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32.png"/><Relationship Id="rId5" Type="http://schemas.openxmlformats.org/officeDocument/2006/relationships/image" Target="../media/image8.jpe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34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27.xml"/><Relationship Id="rId7" Type="http://schemas.openxmlformats.org/officeDocument/2006/relationships/notesSlide" Target="../notesSlides/notesSlide24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4.png"/><Relationship Id="rId5" Type="http://schemas.openxmlformats.org/officeDocument/2006/relationships/tags" Target="../tags/tag29.xml"/><Relationship Id="rId10" Type="http://schemas.openxmlformats.org/officeDocument/2006/relationships/image" Target="../media/image43.png"/><Relationship Id="rId4" Type="http://schemas.openxmlformats.org/officeDocument/2006/relationships/tags" Target="../tags/tag28.xml"/><Relationship Id="rId9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32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34.xml"/><Relationship Id="rId10" Type="http://schemas.openxmlformats.org/officeDocument/2006/relationships/image" Target="../media/image47.png"/><Relationship Id="rId4" Type="http://schemas.openxmlformats.org/officeDocument/2006/relationships/tags" Target="../tags/tag33.xml"/><Relationship Id="rId9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37.xml"/><Relationship Id="rId7" Type="http://schemas.openxmlformats.org/officeDocument/2006/relationships/image" Target="../media/image49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40.xml"/><Relationship Id="rId7" Type="http://schemas.openxmlformats.org/officeDocument/2006/relationships/image" Target="../media/image51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5" Type="http://schemas.openxmlformats.org/officeDocument/2006/relationships/image" Target="../media/image54.png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4" Type="http://schemas.openxmlformats.org/officeDocument/2006/relationships/image" Target="../media/image5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8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904" y="847493"/>
            <a:ext cx="12199426" cy="4056103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/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机器学习</a:t>
            </a:r>
            <a:r>
              <a:rPr lang="en-US" altLang="zh-CN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逻辑</a:t>
            </a:r>
            <a:r>
              <a:rPr lang="zh-CN" altLang="en-US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回归</a:t>
            </a:r>
            <a:b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br>
              <a:rPr lang="en-US" altLang="zh-CN" sz="4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</a:br>
            <a:endParaRPr lang="zh-CN" altLang="en-US" sz="2400" dirty="0">
              <a:solidFill>
                <a:schemeClr val="bg1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5"/>
    </mc:Choice>
    <mc:Fallback xmlns="">
      <p:transition spd="slow" advTm="717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927350" y="642938"/>
            <a:ext cx="6337300" cy="922020"/>
          </a:xfrm>
          <a:prstGeom prst="rect">
            <a:avLst/>
          </a:prstGeom>
          <a:solidFill>
            <a:srgbClr val="33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&amp;"/>
            </a:pPr>
            <a:r>
              <a:rPr lang="zh-CN" altLang="en-US" sz="54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分类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43672" y="3789040"/>
            <a:ext cx="457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7608" y="2077994"/>
            <a:ext cx="7733028" cy="2984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dirty="0">
                <a:solidFill>
                  <a:schemeClr val="accent6"/>
                </a:solidFill>
              </a:rPr>
              <a:t>跃阶函数 </a:t>
            </a:r>
            <a:r>
              <a:rPr kumimoji="1" lang="zh-CN" altLang="en-US" b="1" dirty="0">
                <a:solidFill>
                  <a:schemeClr val="accent6"/>
                </a:solidFill>
              </a:rPr>
              <a:t>：</a:t>
            </a:r>
            <a:r>
              <a:rPr lang="zh-CN" altLang="zh-CN" dirty="0">
                <a:solidFill>
                  <a:schemeClr val="tx1"/>
                </a:solidFill>
              </a:rPr>
              <a:t>将线性回归模型输出值的取值范围划分为有限个不相交区间，每个区间表示一个类别，由此实现模型连续值输出的离散化。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spcAft>
                <a:spcPts val="1200"/>
              </a:spcAft>
            </a:pPr>
            <a:r>
              <a:rPr lang="zh-CN" altLang="zh-CN" dirty="0">
                <a:solidFill>
                  <a:schemeClr val="accent6"/>
                </a:solidFill>
              </a:rPr>
              <a:t>激活函数</a:t>
            </a:r>
            <a:r>
              <a:rPr lang="zh-CN" altLang="en-US" dirty="0">
                <a:solidFill>
                  <a:schemeClr val="accent6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克服了跃阶函数的不连续性，需要一些具有良好数学性质的激活函数替代跃阶函数，实现对连续值的离散化。</a:t>
            </a:r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1943045" y="3328641"/>
            <a:ext cx="886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5" dirty="0"/>
              <a:t>Tumor Size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797133" y="3320699"/>
            <a:ext cx="9006224" cy="79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1659359" y="4682334"/>
            <a:ext cx="7518400" cy="584775"/>
            <a:chOff x="1981202" y="2588146"/>
            <a:chExt cx="5638800" cy="438581"/>
          </a:xfrm>
        </p:grpSpPr>
        <p:sp>
          <p:nvSpPr>
            <p:cNvPr id="11" name="TextBox 10"/>
            <p:cNvSpPr txBox="1"/>
            <p:nvPr/>
          </p:nvSpPr>
          <p:spPr>
            <a:xfrm>
              <a:off x="1981202" y="2588146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Threshold classifier output             at 0.5: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3183356" y="5404653"/>
            <a:ext cx="7518400" cy="584775"/>
            <a:chOff x="1219200" y="3311247"/>
            <a:chExt cx="5638800" cy="438581"/>
          </a:xfrm>
        </p:grpSpPr>
        <p:sp>
          <p:nvSpPr>
            <p:cNvPr id="18" name="TextBox 17"/>
            <p:cNvSpPr txBox="1"/>
            <p:nvPr/>
          </p:nvSpPr>
          <p:spPr>
            <a:xfrm>
              <a:off x="1219200" y="3311247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                       , predict “y = 1”</a:t>
              </a:r>
            </a:p>
          </p:txBody>
        </p:sp>
        <p:pic>
          <p:nvPicPr>
            <p:cNvPr id="7" name="Picture 6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3183356" y="6199712"/>
            <a:ext cx="7518400" cy="584775"/>
            <a:chOff x="1219200" y="3849379"/>
            <a:chExt cx="5638800" cy="438581"/>
          </a:xfrm>
        </p:grpSpPr>
        <p:sp>
          <p:nvSpPr>
            <p:cNvPr id="21" name="TextBox 20"/>
            <p:cNvSpPr txBox="1"/>
            <p:nvPr/>
          </p:nvSpPr>
          <p:spPr>
            <a:xfrm>
              <a:off x="1219200" y="3849379"/>
              <a:ext cx="56388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If                        , predict “y = 0”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27" name="Straight Connector 26"/>
          <p:cNvCxnSpPr/>
          <p:nvPr/>
        </p:nvCxnSpPr>
        <p:spPr>
          <a:xfrm flipV="1">
            <a:off x="1943045" y="1195042"/>
            <a:ext cx="0" cy="259552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97133" y="3320698"/>
            <a:ext cx="4840624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43045" y="3328641"/>
            <a:ext cx="378031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5" dirty="0"/>
              <a:t>Tumor Size</a:t>
            </a:r>
          </a:p>
        </p:txBody>
      </p:sp>
      <p:sp>
        <p:nvSpPr>
          <p:cNvPr id="35" name="Cross 34"/>
          <p:cNvSpPr/>
          <p:nvPr/>
        </p:nvSpPr>
        <p:spPr>
          <a:xfrm rot="2734294">
            <a:off x="2136866" y="3156943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Cross 35"/>
          <p:cNvSpPr/>
          <p:nvPr/>
        </p:nvSpPr>
        <p:spPr>
          <a:xfrm rot="2734294">
            <a:off x="2543267" y="3156943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7" name="Cross 36"/>
          <p:cNvSpPr/>
          <p:nvPr/>
        </p:nvSpPr>
        <p:spPr>
          <a:xfrm rot="2734294">
            <a:off x="2972050" y="3156943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Cross 37"/>
          <p:cNvSpPr/>
          <p:nvPr/>
        </p:nvSpPr>
        <p:spPr>
          <a:xfrm rot="2734294">
            <a:off x="3480050" y="3156943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9" name="Cross 38"/>
          <p:cNvSpPr/>
          <p:nvPr/>
        </p:nvSpPr>
        <p:spPr>
          <a:xfrm rot="2734294">
            <a:off x="4473667" y="146935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1" name="Cross 40"/>
          <p:cNvSpPr/>
          <p:nvPr/>
        </p:nvSpPr>
        <p:spPr>
          <a:xfrm rot="2734294">
            <a:off x="5004050" y="146935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2" name="Cross 41"/>
          <p:cNvSpPr/>
          <p:nvPr/>
        </p:nvSpPr>
        <p:spPr>
          <a:xfrm rot="2734294">
            <a:off x="5512050" y="146935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3" name="Cross 42"/>
          <p:cNvSpPr/>
          <p:nvPr/>
        </p:nvSpPr>
        <p:spPr>
          <a:xfrm rot="2734294">
            <a:off x="6099267" y="146935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47" name="TextBox 46"/>
          <p:cNvSpPr txBox="1"/>
          <p:nvPr/>
        </p:nvSpPr>
        <p:spPr>
          <a:xfrm>
            <a:off x="69934" y="2375966"/>
            <a:ext cx="240222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5" dirty="0"/>
              <a:t>Malignant ?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1797133" y="1641049"/>
            <a:ext cx="304800" cy="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9402" y="1382408"/>
            <a:ext cx="1250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(Yes)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19401" y="3055508"/>
            <a:ext cx="1250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(No) 0</a:t>
            </a:r>
          </a:p>
        </p:txBody>
      </p:sp>
      <p:sp>
        <p:nvSpPr>
          <p:cNvPr id="55" name="Cross 54"/>
          <p:cNvSpPr/>
          <p:nvPr/>
        </p:nvSpPr>
        <p:spPr>
          <a:xfrm rot="2734294">
            <a:off x="9824710" y="1469352"/>
            <a:ext cx="343399" cy="34339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4" y="2204097"/>
            <a:ext cx="3149193" cy="5559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677633" y="4551375"/>
            <a:ext cx="7518400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5" dirty="0"/>
              <a:t>Sigmoid function</a:t>
            </a:r>
          </a:p>
          <a:p>
            <a:r>
              <a:rPr lang="en-US" sz="4265" dirty="0"/>
              <a:t>Logistic function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05" y="3427505"/>
            <a:ext cx="3456432" cy="55595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5926888" y="2374457"/>
            <a:ext cx="5045912" cy="2458499"/>
            <a:chOff x="4445166" y="1337476"/>
            <a:chExt cx="3784434" cy="1843874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6248400" y="1337476"/>
              <a:ext cx="0" cy="1843874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4445166" y="3181350"/>
              <a:ext cx="3784434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43499" y="1698931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67400" y="1504743"/>
              <a:ext cx="381000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1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143499" y="2472806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5715000" y="2278618"/>
              <a:ext cx="533400" cy="807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0.5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8128001" y="4765358"/>
            <a:ext cx="444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sp>
        <p:nvSpPr>
          <p:cNvPr id="5" name="任意多边形: 形状 4"/>
          <p:cNvSpPr/>
          <p:nvPr/>
        </p:nvSpPr>
        <p:spPr>
          <a:xfrm>
            <a:off x="6288506" y="2924233"/>
            <a:ext cx="3886773" cy="1805896"/>
          </a:xfrm>
          <a:custGeom>
            <a:avLst/>
            <a:gdLst>
              <a:gd name="connsiteX0" fmla="*/ 0 w 2915080"/>
              <a:gd name="connsiteY0" fmla="*/ 1354422 h 1354422"/>
              <a:gd name="connsiteX1" fmla="*/ 440012 w 2915080"/>
              <a:gd name="connsiteY1" fmla="*/ 1306296 h 1354422"/>
              <a:gd name="connsiteX2" fmla="*/ 481263 w 2915080"/>
              <a:gd name="connsiteY2" fmla="*/ 1299420 h 1354422"/>
              <a:gd name="connsiteX3" fmla="*/ 680644 w 2915080"/>
              <a:gd name="connsiteY3" fmla="*/ 1278795 h 1354422"/>
              <a:gd name="connsiteX4" fmla="*/ 735645 w 2915080"/>
              <a:gd name="connsiteY4" fmla="*/ 1251294 h 1354422"/>
              <a:gd name="connsiteX5" fmla="*/ 818147 w 2915080"/>
              <a:gd name="connsiteY5" fmla="*/ 1230669 h 1354422"/>
              <a:gd name="connsiteX6" fmla="*/ 900650 w 2915080"/>
              <a:gd name="connsiteY6" fmla="*/ 1210043 h 1354422"/>
              <a:gd name="connsiteX7" fmla="*/ 955651 w 2915080"/>
              <a:gd name="connsiteY7" fmla="*/ 1196293 h 1354422"/>
              <a:gd name="connsiteX8" fmla="*/ 1010653 w 2915080"/>
              <a:gd name="connsiteY8" fmla="*/ 1189417 h 1354422"/>
              <a:gd name="connsiteX9" fmla="*/ 1031278 w 2915080"/>
              <a:gd name="connsiteY9" fmla="*/ 1175667 h 1354422"/>
              <a:gd name="connsiteX10" fmla="*/ 1086280 w 2915080"/>
              <a:gd name="connsiteY10" fmla="*/ 1127541 h 1354422"/>
              <a:gd name="connsiteX11" fmla="*/ 1161907 w 2915080"/>
              <a:gd name="connsiteY11" fmla="*/ 1100040 h 1354422"/>
              <a:gd name="connsiteX12" fmla="*/ 1251284 w 2915080"/>
              <a:gd name="connsiteY12" fmla="*/ 1079414 h 1354422"/>
              <a:gd name="connsiteX13" fmla="*/ 1271910 w 2915080"/>
              <a:gd name="connsiteY13" fmla="*/ 1051914 h 1354422"/>
              <a:gd name="connsiteX14" fmla="*/ 1292535 w 2915080"/>
              <a:gd name="connsiteY14" fmla="*/ 1045039 h 1354422"/>
              <a:gd name="connsiteX15" fmla="*/ 1333786 w 2915080"/>
              <a:gd name="connsiteY15" fmla="*/ 1024413 h 1354422"/>
              <a:gd name="connsiteX16" fmla="*/ 1347537 w 2915080"/>
              <a:gd name="connsiteY16" fmla="*/ 1003787 h 1354422"/>
              <a:gd name="connsiteX17" fmla="*/ 1375038 w 2915080"/>
              <a:gd name="connsiteY17" fmla="*/ 990037 h 1354422"/>
              <a:gd name="connsiteX18" fmla="*/ 1395663 w 2915080"/>
              <a:gd name="connsiteY18" fmla="*/ 976287 h 1354422"/>
              <a:gd name="connsiteX19" fmla="*/ 1464415 w 2915080"/>
              <a:gd name="connsiteY19" fmla="*/ 935036 h 1354422"/>
              <a:gd name="connsiteX20" fmla="*/ 1498791 w 2915080"/>
              <a:gd name="connsiteY20" fmla="*/ 859408 h 1354422"/>
              <a:gd name="connsiteX21" fmla="*/ 1512541 w 2915080"/>
              <a:gd name="connsiteY21" fmla="*/ 797532 h 1354422"/>
              <a:gd name="connsiteX22" fmla="*/ 1519416 w 2915080"/>
              <a:gd name="connsiteY22" fmla="*/ 770031 h 1354422"/>
              <a:gd name="connsiteX23" fmla="*/ 1533167 w 2915080"/>
              <a:gd name="connsiteY23" fmla="*/ 742530 h 1354422"/>
              <a:gd name="connsiteX24" fmla="*/ 1546917 w 2915080"/>
              <a:gd name="connsiteY24" fmla="*/ 694404 h 1354422"/>
              <a:gd name="connsiteX25" fmla="*/ 1567543 w 2915080"/>
              <a:gd name="connsiteY25" fmla="*/ 673778 h 1354422"/>
              <a:gd name="connsiteX26" fmla="*/ 1601919 w 2915080"/>
              <a:gd name="connsiteY26" fmla="*/ 632527 h 1354422"/>
              <a:gd name="connsiteX27" fmla="*/ 1643170 w 2915080"/>
              <a:gd name="connsiteY27" fmla="*/ 570651 h 1354422"/>
              <a:gd name="connsiteX28" fmla="*/ 1684421 w 2915080"/>
              <a:gd name="connsiteY28" fmla="*/ 488148 h 1354422"/>
              <a:gd name="connsiteX29" fmla="*/ 1705047 w 2915080"/>
              <a:gd name="connsiteY29" fmla="*/ 412521 h 1354422"/>
              <a:gd name="connsiteX30" fmla="*/ 1773798 w 2915080"/>
              <a:gd name="connsiteY30" fmla="*/ 323144 h 1354422"/>
              <a:gd name="connsiteX31" fmla="*/ 1787549 w 2915080"/>
              <a:gd name="connsiteY31" fmla="*/ 309393 h 1354422"/>
              <a:gd name="connsiteX32" fmla="*/ 1876926 w 2915080"/>
              <a:gd name="connsiteY32" fmla="*/ 247517 h 1354422"/>
              <a:gd name="connsiteX33" fmla="*/ 1918177 w 2915080"/>
              <a:gd name="connsiteY33" fmla="*/ 192515 h 1354422"/>
              <a:gd name="connsiteX34" fmla="*/ 1931928 w 2915080"/>
              <a:gd name="connsiteY34" fmla="*/ 178765 h 1354422"/>
              <a:gd name="connsiteX35" fmla="*/ 1986929 w 2915080"/>
              <a:gd name="connsiteY35" fmla="*/ 158139 h 1354422"/>
              <a:gd name="connsiteX36" fmla="*/ 2055681 w 2915080"/>
              <a:gd name="connsiteY36" fmla="*/ 123763 h 1354422"/>
              <a:gd name="connsiteX37" fmla="*/ 2076307 w 2915080"/>
              <a:gd name="connsiteY37" fmla="*/ 110013 h 1354422"/>
              <a:gd name="connsiteX38" fmla="*/ 2124433 w 2915080"/>
              <a:gd name="connsiteY38" fmla="*/ 103138 h 1354422"/>
              <a:gd name="connsiteX39" fmla="*/ 2200060 w 2915080"/>
              <a:gd name="connsiteY39" fmla="*/ 75637 h 1354422"/>
              <a:gd name="connsiteX40" fmla="*/ 2550695 w 2915080"/>
              <a:gd name="connsiteY40" fmla="*/ 61887 h 1354422"/>
              <a:gd name="connsiteX41" fmla="*/ 2626322 w 2915080"/>
              <a:gd name="connsiteY41" fmla="*/ 55011 h 1354422"/>
              <a:gd name="connsiteX42" fmla="*/ 2770701 w 2915080"/>
              <a:gd name="connsiteY42" fmla="*/ 20636 h 1354422"/>
              <a:gd name="connsiteX43" fmla="*/ 2915080 w 2915080"/>
              <a:gd name="connsiteY43" fmla="*/ 10 h 135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15080" h="1354422">
                <a:moveTo>
                  <a:pt x="0" y="1354422"/>
                </a:moveTo>
                <a:cubicBezTo>
                  <a:pt x="279699" y="1314464"/>
                  <a:pt x="19946" y="1349160"/>
                  <a:pt x="440012" y="1306296"/>
                </a:cubicBezTo>
                <a:cubicBezTo>
                  <a:pt x="453880" y="1304881"/>
                  <a:pt x="467451" y="1301304"/>
                  <a:pt x="481263" y="1299420"/>
                </a:cubicBezTo>
                <a:cubicBezTo>
                  <a:pt x="594205" y="1284018"/>
                  <a:pt x="576021" y="1286843"/>
                  <a:pt x="680644" y="1278795"/>
                </a:cubicBezTo>
                <a:cubicBezTo>
                  <a:pt x="698978" y="1269628"/>
                  <a:pt x="716985" y="1259776"/>
                  <a:pt x="735645" y="1251294"/>
                </a:cubicBezTo>
                <a:cubicBezTo>
                  <a:pt x="755272" y="1242373"/>
                  <a:pt x="810547" y="1232478"/>
                  <a:pt x="818147" y="1230669"/>
                </a:cubicBezTo>
                <a:cubicBezTo>
                  <a:pt x="845724" y="1224103"/>
                  <a:pt x="873149" y="1216918"/>
                  <a:pt x="900650" y="1210043"/>
                </a:cubicBezTo>
                <a:cubicBezTo>
                  <a:pt x="918984" y="1205460"/>
                  <a:pt x="936899" y="1198637"/>
                  <a:pt x="955651" y="1196293"/>
                </a:cubicBezTo>
                <a:lnTo>
                  <a:pt x="1010653" y="1189417"/>
                </a:lnTo>
                <a:cubicBezTo>
                  <a:pt x="1017528" y="1184834"/>
                  <a:pt x="1024883" y="1180899"/>
                  <a:pt x="1031278" y="1175667"/>
                </a:cubicBezTo>
                <a:cubicBezTo>
                  <a:pt x="1050133" y="1160240"/>
                  <a:pt x="1065197" y="1139747"/>
                  <a:pt x="1086280" y="1127541"/>
                </a:cubicBezTo>
                <a:cubicBezTo>
                  <a:pt x="1109494" y="1114101"/>
                  <a:pt x="1136460" y="1108522"/>
                  <a:pt x="1161907" y="1100040"/>
                </a:cubicBezTo>
                <a:cubicBezTo>
                  <a:pt x="1205852" y="1085392"/>
                  <a:pt x="1208268" y="1086584"/>
                  <a:pt x="1251284" y="1079414"/>
                </a:cubicBezTo>
                <a:cubicBezTo>
                  <a:pt x="1258159" y="1070247"/>
                  <a:pt x="1263107" y="1059249"/>
                  <a:pt x="1271910" y="1051914"/>
                </a:cubicBezTo>
                <a:cubicBezTo>
                  <a:pt x="1277477" y="1047275"/>
                  <a:pt x="1285913" y="1047982"/>
                  <a:pt x="1292535" y="1045039"/>
                </a:cubicBezTo>
                <a:cubicBezTo>
                  <a:pt x="1306583" y="1038795"/>
                  <a:pt x="1320036" y="1031288"/>
                  <a:pt x="1333786" y="1024413"/>
                </a:cubicBezTo>
                <a:cubicBezTo>
                  <a:pt x="1338370" y="1017538"/>
                  <a:pt x="1341189" y="1009077"/>
                  <a:pt x="1347537" y="1003787"/>
                </a:cubicBezTo>
                <a:cubicBezTo>
                  <a:pt x="1355411" y="997226"/>
                  <a:pt x="1366139" y="995122"/>
                  <a:pt x="1375038" y="990037"/>
                </a:cubicBezTo>
                <a:cubicBezTo>
                  <a:pt x="1382212" y="985938"/>
                  <a:pt x="1389315" y="981577"/>
                  <a:pt x="1395663" y="976287"/>
                </a:cubicBezTo>
                <a:cubicBezTo>
                  <a:pt x="1442204" y="937502"/>
                  <a:pt x="1382987" y="969933"/>
                  <a:pt x="1464415" y="935036"/>
                </a:cubicBezTo>
                <a:cubicBezTo>
                  <a:pt x="1486533" y="898173"/>
                  <a:pt x="1487286" y="902553"/>
                  <a:pt x="1498791" y="859408"/>
                </a:cubicBezTo>
                <a:cubicBezTo>
                  <a:pt x="1504235" y="838993"/>
                  <a:pt x="1507790" y="818119"/>
                  <a:pt x="1512541" y="797532"/>
                </a:cubicBezTo>
                <a:cubicBezTo>
                  <a:pt x="1514666" y="788325"/>
                  <a:pt x="1516098" y="778878"/>
                  <a:pt x="1519416" y="770031"/>
                </a:cubicBezTo>
                <a:cubicBezTo>
                  <a:pt x="1523015" y="760434"/>
                  <a:pt x="1529664" y="752162"/>
                  <a:pt x="1533167" y="742530"/>
                </a:cubicBezTo>
                <a:cubicBezTo>
                  <a:pt x="1538869" y="726851"/>
                  <a:pt x="1539456" y="709327"/>
                  <a:pt x="1546917" y="694404"/>
                </a:cubicBezTo>
                <a:cubicBezTo>
                  <a:pt x="1551265" y="685707"/>
                  <a:pt x="1561083" y="681045"/>
                  <a:pt x="1567543" y="673778"/>
                </a:cubicBezTo>
                <a:cubicBezTo>
                  <a:pt x="1579434" y="660400"/>
                  <a:pt x="1591990" y="647420"/>
                  <a:pt x="1601919" y="632527"/>
                </a:cubicBezTo>
                <a:cubicBezTo>
                  <a:pt x="1651864" y="557608"/>
                  <a:pt x="1595879" y="617939"/>
                  <a:pt x="1643170" y="570651"/>
                </a:cubicBezTo>
                <a:cubicBezTo>
                  <a:pt x="1666870" y="499550"/>
                  <a:pt x="1648422" y="524147"/>
                  <a:pt x="1684421" y="488148"/>
                </a:cubicBezTo>
                <a:cubicBezTo>
                  <a:pt x="1688069" y="473556"/>
                  <a:pt x="1701543" y="418360"/>
                  <a:pt x="1705047" y="412521"/>
                </a:cubicBezTo>
                <a:cubicBezTo>
                  <a:pt x="1724385" y="380290"/>
                  <a:pt x="1747220" y="349722"/>
                  <a:pt x="1773798" y="323144"/>
                </a:cubicBezTo>
                <a:cubicBezTo>
                  <a:pt x="1778382" y="318560"/>
                  <a:pt x="1782052" y="312829"/>
                  <a:pt x="1787549" y="309393"/>
                </a:cubicBezTo>
                <a:cubicBezTo>
                  <a:pt x="1870956" y="257264"/>
                  <a:pt x="1785162" y="329085"/>
                  <a:pt x="1876926" y="247517"/>
                </a:cubicBezTo>
                <a:cubicBezTo>
                  <a:pt x="1931847" y="198698"/>
                  <a:pt x="1811913" y="298771"/>
                  <a:pt x="1918177" y="192515"/>
                </a:cubicBezTo>
                <a:cubicBezTo>
                  <a:pt x="1922761" y="187932"/>
                  <a:pt x="1926130" y="181664"/>
                  <a:pt x="1931928" y="178765"/>
                </a:cubicBezTo>
                <a:cubicBezTo>
                  <a:pt x="1949441" y="170008"/>
                  <a:pt x="1968595" y="165014"/>
                  <a:pt x="1986929" y="158139"/>
                </a:cubicBezTo>
                <a:cubicBezTo>
                  <a:pt x="2013919" y="117658"/>
                  <a:pt x="1986362" y="148970"/>
                  <a:pt x="2055681" y="123763"/>
                </a:cubicBezTo>
                <a:cubicBezTo>
                  <a:pt x="2063447" y="120939"/>
                  <a:pt x="2068392" y="112387"/>
                  <a:pt x="2076307" y="110013"/>
                </a:cubicBezTo>
                <a:cubicBezTo>
                  <a:pt x="2091828" y="105357"/>
                  <a:pt x="2108391" y="105430"/>
                  <a:pt x="2124433" y="103138"/>
                </a:cubicBezTo>
                <a:cubicBezTo>
                  <a:pt x="2149642" y="93971"/>
                  <a:pt x="2173361" y="78221"/>
                  <a:pt x="2200060" y="75637"/>
                </a:cubicBezTo>
                <a:cubicBezTo>
                  <a:pt x="2316484" y="64370"/>
                  <a:pt x="2433864" y="67540"/>
                  <a:pt x="2550695" y="61887"/>
                </a:cubicBezTo>
                <a:cubicBezTo>
                  <a:pt x="2575978" y="60664"/>
                  <a:pt x="2601113" y="57303"/>
                  <a:pt x="2626322" y="55011"/>
                </a:cubicBezTo>
                <a:cubicBezTo>
                  <a:pt x="2660677" y="46423"/>
                  <a:pt x="2732317" y="27744"/>
                  <a:pt x="2770701" y="20636"/>
                </a:cubicBezTo>
                <a:cubicBezTo>
                  <a:pt x="2888185" y="-1120"/>
                  <a:pt x="2854780" y="10"/>
                  <a:pt x="2915080" y="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868035" y="2185845"/>
                <a:ext cx="6469199" cy="27856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 smtClean="0">
                        <a:latin typeface="Cambria Math" panose="020405030504060302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altLang="zh-CN" dirty="0">
                    <a:effectLst/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代表一个常用的逻辑函数（</a:t>
                </a:r>
                <a:r>
                  <a:rPr lang="en-US" altLang="zh-CN" dirty="0" err="1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logistic</a:t>
                </a:r>
                <a:r>
                  <a:rPr lang="en-US" altLang="zh-CN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function</a:t>
                </a:r>
                <a:r>
                  <a:rPr lang="en-US" altLang="zh-CN" dirty="0" err="1">
                    <a:effectLst/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）为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altLang="zh-CN" dirty="0" err="1">
                    <a:effectLst/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形函数（</a:t>
                </a:r>
                <a:r>
                  <a:rPr lang="en-US" altLang="zh-CN" dirty="0" err="1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Sigmoid</a:t>
                </a:r>
                <a:r>
                  <a:rPr lang="en-US" altLang="zh-CN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 function</a:t>
                </a:r>
                <a:r>
                  <a:rPr lang="en-US" altLang="zh-CN" dirty="0">
                    <a:effectLst/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则：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32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effectLst/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Cost-Function</a:t>
                </a:r>
                <a:r>
                  <a:rPr lang="zh-CN" altLang="en-US" dirty="0"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定义为</a:t>
                </a:r>
                <a:r>
                  <a:rPr lang="en-US" altLang="zh-CN" dirty="0">
                    <a:effectLst/>
                    <a:latin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35" y="2185845"/>
                <a:ext cx="6469199" cy="2785699"/>
              </a:xfrm>
              <a:prstGeom prst="rect">
                <a:avLst/>
              </a:prstGeom>
              <a:blipFill rotWithShape="1">
                <a:blip r:embed="rId3"/>
                <a:stretch>
                  <a:fillRect l="-10" t="-6" r="7" b="-4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https://timgsa.baidu.com/timg?image&amp;quality=80&amp;size=b9999_10000&amp;sec=1560224252523&amp;di=89edc2db22ac61e0bec78e94841947d1&amp;imgtype=0&amp;src=http%3A%2F%2Fs3.51cto.com%2Fwyfs02%2FM01%2F9B%2F19%2FwKiom1leAYyycx-4AABa3N7yDZQ50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1956" y="1367472"/>
            <a:ext cx="5094379" cy="338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416281" y="4862824"/>
                <a:ext cx="4775719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zh-CN" dirty="0">
                    <a:latin typeface="Cambria" panose="020405030504060302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大于等于</a:t>
                </a:r>
                <a:r>
                  <a:rPr lang="en-US" altLang="zh-CN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0.5</a:t>
                </a:r>
                <a:r>
                  <a:rPr lang="zh-CN" altLang="zh-CN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时，预测</a:t>
                </a:r>
                <a:r>
                  <a:rPr lang="en-US" altLang="zh-CN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 y=1</a:t>
                </a:r>
                <a:endParaRPr lang="zh-CN" altLang="zh-CN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zh-CN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zh-CN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小于</a:t>
                </a:r>
                <a:r>
                  <a:rPr lang="en-US" altLang="zh-CN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0.5</a:t>
                </a:r>
                <a:r>
                  <a:rPr lang="zh-CN" altLang="zh-CN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时，预测</a:t>
                </a:r>
                <a:r>
                  <a:rPr lang="en-US" altLang="zh-CN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 y=0</a:t>
                </a:r>
                <a:endParaRPr lang="zh-CN" altLang="zh-CN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281" y="4862824"/>
                <a:ext cx="4775719" cy="1061829"/>
              </a:xfrm>
              <a:prstGeom prst="rect">
                <a:avLst/>
              </a:prstGeom>
              <a:blipFill rotWithShape="1">
                <a:blip r:embed="rId5"/>
                <a:stretch>
                  <a:fillRect l="-2" t="-59" b="-6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868035" y="1545826"/>
            <a:ext cx="2175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altLang="zh-CN" b="1" kern="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Sigmoid </a:t>
            </a:r>
            <a:r>
              <a:rPr lang="en-US" altLang="zh-CN" b="1" kern="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zh-CN" altLang="zh-CN" b="1" kern="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722613" y="3163897"/>
                <a:ext cx="18437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en-US" altLang="zh-CN" sz="2800" kern="100" dirty="0">
                    <a:latin typeface="Calibri" panose="020F0502020204030204" pitchFamily="34" charset="0"/>
                    <a:ea typeface="宋体" pitchFamily="2" charset="-122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613" y="3163897"/>
                <a:ext cx="1843774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6" t="-62" r="26" b="-4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88988" y="4462366"/>
                <a:ext cx="558159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groupChr>
                                <m:groupChrPr>
                                  <m:chr m:val="^"/>
                                  <m:pos m:val="top"/>
                                  <m:vertJc m:val="bot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groupCh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groupChr>
                            <m:groupChrPr>
                              <m:chr m:val="^"/>
                              <m:pos m:val="top"/>
                              <m:vertJc m:val="bot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groupCh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)−(1−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(1−</m:t>
                          </m:r>
                          <m:groupChr>
                            <m:groupChrPr>
                              <m:chr m:val="^"/>
                              <m:pos m:val="top"/>
                              <m:vertJc m:val="bot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groupCh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88" y="4462366"/>
                <a:ext cx="5581593" cy="509178"/>
              </a:xfrm>
              <a:prstGeom prst="rect">
                <a:avLst/>
              </a:prstGeom>
              <a:blipFill rotWithShape="1">
                <a:blip r:embed="rId7"/>
                <a:stretch>
                  <a:fillRect l="-6" t="-43" r="5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2.Sigmoid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5189" y="6390995"/>
                <a:ext cx="1158114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800" dirty="0">
                    <a:solidFill>
                      <a:srgbClr val="FF0000"/>
                    </a:solidFill>
                  </a:rPr>
                  <a:t>注意：若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表达式</m:t>
                    </m:r>
                    <m:r>
                      <a:rPr lang="en-US" altLang="zh-CN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zh-CN" alt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800" dirty="0">
                    <a:solidFill>
                      <a:srgbClr val="FF0000"/>
                    </a:solidFill>
                  </a:rPr>
                  <a:t>可以融入到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1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，即：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89" y="6390995"/>
                <a:ext cx="11581146" cy="400110"/>
              </a:xfrm>
              <a:prstGeom prst="rect">
                <a:avLst/>
              </a:prstGeom>
              <a:blipFill rotWithShape="1">
                <a:blip r:embed="rId8"/>
                <a:stretch>
                  <a:fillRect l="-3" t="-89" r="3" b="-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8005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2.Sigmoid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79373" y="1515861"/>
                <a:ext cx="11038825" cy="5131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altLang="zh-CN" dirty="0" err="1">
                    <a:latin typeface="+mj-ea"/>
                    <a:cs typeface="Euclid" panose="02020503060505020303" pitchFamily="18" charset="0"/>
                  </a:rPr>
                  <a:t>线性回归的函数</a:t>
                </a:r>
                <a:r>
                  <a:rPr lang="en-US" altLang="zh-CN" dirty="0">
                    <a:latin typeface="+mj-ea"/>
                    <a:cs typeface="Euclid" panose="0202050306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+mj-ea"/>
                    <a:ea typeface="+mj-ea"/>
                    <a:cs typeface="Euclid" panose="02020503060505020303" pitchFamily="18" charset="0"/>
                  </a:rPr>
                  <a:t>，</a:t>
                </a:r>
                <a:r>
                  <a:rPr lang="en-US" altLang="zh-CN" dirty="0" err="1">
                    <a:latin typeface="+mj-ea"/>
                    <a:ea typeface="+mj-ea"/>
                    <a:cs typeface="Euclid" panose="02020503060505020303" pitchFamily="18" charset="0"/>
                  </a:rPr>
                  <a:t>范围是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(−∞,+∞)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  <a:cs typeface="Euclid" panose="02020503060505020303" pitchFamily="18" charset="0"/>
                  </a:rPr>
                  <a:t>。</a:t>
                </a:r>
                <a:endParaRPr lang="en-US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CN" dirty="0" err="1">
                    <a:latin typeface="+mj-ea"/>
                    <a:ea typeface="+mj-ea"/>
                    <a:cs typeface="Euclid" panose="02020503060505020303" pitchFamily="18" charset="0"/>
                  </a:rPr>
                  <a:t>而分类预测结果需要得到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[0,1]</m:t>
                    </m:r>
                  </m:oMath>
                </a14:m>
                <a:r>
                  <a:rPr lang="en-US" altLang="zh-CN" dirty="0" err="1">
                    <a:latin typeface="+mj-ea"/>
                    <a:ea typeface="+mj-ea"/>
                    <a:cs typeface="Euclid" panose="02020503060505020303" pitchFamily="18" charset="0"/>
                  </a:rPr>
                  <a:t>的概率值</a:t>
                </a:r>
                <a:r>
                  <a:rPr lang="zh-CN" altLang="en-US" dirty="0">
                    <a:latin typeface="+mj-ea"/>
                    <a:ea typeface="+mj-ea"/>
                    <a:cs typeface="Euclid" panose="02020503060505020303" pitchFamily="18" charset="0"/>
                  </a:rPr>
                  <a:t>。</a:t>
                </a:r>
                <a:endParaRPr lang="en-US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dirty="0" err="1">
                    <a:latin typeface="+mj-ea"/>
                    <a:ea typeface="+mj-ea"/>
                    <a:cs typeface="Euclid" panose="02020503060505020303" pitchFamily="18" charset="0"/>
                  </a:rPr>
                  <a:t>在二分类模型中，事件的几率：事件发生与事件不发生的概率之比为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altLang="zh-CN" dirty="0">
                    <a:latin typeface="+mj-ea"/>
                    <a:ea typeface="+mj-ea"/>
                    <a:cs typeface="Euclid" panose="02020503060505020303" pitchFamily="18" charset="0"/>
                  </a:rPr>
                  <a:t>，</a:t>
                </a:r>
                <a:r>
                  <a:rPr lang="en-US" altLang="zh-CN" dirty="0" err="1">
                    <a:latin typeface="+mj-ea"/>
                    <a:ea typeface="+mj-ea"/>
                    <a:cs typeface="Euclid" panose="02020503060505020303" pitchFamily="18" charset="0"/>
                  </a:rPr>
                  <a:t>称为事件的发生比.</a:t>
                </a:r>
                <a:endParaRPr lang="en-US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dirty="0" err="1">
                    <a:latin typeface="+mj-ea"/>
                    <a:ea typeface="+mj-ea"/>
                    <a:cs typeface="Euclid" panose="02020503060505020303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𝑝</m:t>
                    </m:r>
                  </m:oMath>
                </a14:m>
                <a:r>
                  <a:rPr lang="en-US" altLang="zh-CN" dirty="0" err="1">
                    <a:latin typeface="+mj-ea"/>
                    <a:ea typeface="+mj-ea"/>
                    <a:cs typeface="Euclid" panose="02020503060505020303" pitchFamily="18" charset="0"/>
                  </a:rPr>
                  <a:t>为随机事件发生的概率</a:t>
                </a:r>
                <a:r>
                  <a:rPr lang="en-US" altLang="zh-CN" dirty="0">
                    <a:latin typeface="+mj-ea"/>
                    <a:ea typeface="+mj-ea"/>
                    <a:cs typeface="Euclid" panose="02020503060505020303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𝑝</m:t>
                    </m:r>
                  </m:oMath>
                </a14:m>
                <a:r>
                  <a:rPr lang="en-US" altLang="zh-CN" dirty="0" err="1">
                    <a:latin typeface="+mj-ea"/>
                    <a:ea typeface="+mj-ea"/>
                    <a:cs typeface="Euclid" panose="02020503060505020303" pitchFamily="18" charset="0"/>
                  </a:rPr>
                  <a:t>的范围为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[0,1]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  <a:cs typeface="Euclid" panose="02020503060505020303" pitchFamily="18" charset="0"/>
                  </a:rPr>
                  <a:t>。</a:t>
                </a:r>
                <a:endParaRPr lang="en-US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FF0000"/>
                    </a:solidFill>
                    <a:latin typeface="+mj-ea"/>
                    <a:ea typeface="+mj-ea"/>
                    <a:cs typeface="Euclid" panose="02020503060505020303" pitchFamily="18" charset="0"/>
                  </a:rPr>
                  <a:t>取对数得到：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Euclid" panose="02020503060505020303" pitchFamily="18" charset="0"/>
                      </a:rPr>
                      <m:t>log</m:t>
                    </m:r>
                    <m:f>
                      <m:f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Euclid" panose="02020503060505020303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Euclid" panose="02020503060505020303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Euclid" panose="02020503060505020303" pitchFamily="18" charset="0"/>
                          </a:rPr>
                          <m:t>1−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Euclid" panose="02020503060505020303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+mj-ea"/>
                    <a:ea typeface="+mj-ea"/>
                    <a:cs typeface="Euclid" panose="02020503060505020303" pitchFamily="18" charset="0"/>
                  </a:rPr>
                  <a:t>，</a:t>
                </a:r>
                <a:r>
                  <a:rPr lang="zh-CN" altLang="zh-CN" dirty="0">
                    <a:solidFill>
                      <a:srgbClr val="FF0000"/>
                    </a:solidFill>
                    <a:latin typeface="+mj-ea"/>
                    <a:ea typeface="+mj-ea"/>
                    <a:cs typeface="Euclid" panose="02020503060505020303" pitchFamily="18" charset="0"/>
                  </a:rPr>
                  <a:t>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log</m:t>
                    </m:r>
                    <m:f>
                      <m:f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1−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𝑧</m:t>
                    </m:r>
                  </m:oMath>
                </a14:m>
                <a:endParaRPr lang="zh-CN" altLang="zh-CN" dirty="0">
                  <a:solidFill>
                    <a:srgbClr val="FF0000"/>
                  </a:solidFill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dirty="0" err="1">
                    <a:solidFill>
                      <a:srgbClr val="FF0000"/>
                    </a:solidFill>
                    <a:latin typeface="+mj-ea"/>
                    <a:ea typeface="+mj-ea"/>
                    <a:cs typeface="Euclid" panose="02020503060505020303" pitchFamily="18" charset="0"/>
                  </a:rPr>
                  <a:t>求解得到</a:t>
                </a:r>
                <a:r>
                  <a:rPr lang="en-US" altLang="zh-CN" dirty="0">
                    <a:solidFill>
                      <a:srgbClr val="FF0000"/>
                    </a:solidFill>
                    <a:latin typeface="+mj-ea"/>
                    <a:ea typeface="+mj-ea"/>
                    <a:cs typeface="Euclid" panose="02020503060505020303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2800" dirty="0">
                  <a:solidFill>
                    <a:srgbClr val="FF0000"/>
                  </a:solidFill>
                  <a:latin typeface="+mj-ea"/>
                  <a:ea typeface="+mj-ea"/>
                  <a:cs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" y="1515861"/>
                <a:ext cx="11038825" cy="5131435"/>
              </a:xfrm>
              <a:prstGeom prst="rect">
                <a:avLst/>
              </a:prstGeom>
              <a:blipFill rotWithShape="1">
                <a:blip r:embed="rId5"/>
                <a:stretch>
                  <a:fillRect l="-5" t="-2" r="5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557260" y="4040505"/>
            <a:ext cx="2951480" cy="11645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747635" y="4968240"/>
            <a:ext cx="4571365" cy="1393825"/>
          </a:xfrm>
          <a:prstGeom prst="rect">
            <a:avLst/>
          </a:prstGeom>
        </p:spPr>
      </p:pic>
    </p:spTree>
  </p:cSld>
  <p:clrMapOvr>
    <a:masterClrMapping/>
  </p:clrMapOvr>
  <p:transition advTm="8005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977390" y="1303655"/>
            <a:ext cx="7910830" cy="55225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Logistic regression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25" y="1488628"/>
            <a:ext cx="3097276" cy="5120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22" y="2310977"/>
            <a:ext cx="2642108" cy="61163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6400" y="3654342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  Suppose predict “          “ if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1" y="3842610"/>
            <a:ext cx="876300" cy="33883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881" y="3790158"/>
            <a:ext cx="1895729" cy="39141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9439" y="4743847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200" dirty="0">
                <a:solidFill>
                  <a:prstClr val="black"/>
                </a:solidFill>
                <a:latin typeface="Calibri"/>
              </a:rPr>
              <a:t>	    predict “          “  if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29" y="4932750"/>
            <a:ext cx="893827" cy="33883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650" y="4898713"/>
            <a:ext cx="1895729" cy="391415"/>
          </a:xfrm>
          <a:prstGeom prst="rect">
            <a:avLst/>
          </a:prstGeom>
        </p:spPr>
      </p:pic>
      <p:cxnSp>
        <p:nvCxnSpPr>
          <p:cNvPr id="33" name="Straight Arrow Connector 32"/>
          <p:cNvCxnSpPr/>
          <p:nvPr/>
        </p:nvCxnSpPr>
        <p:spPr>
          <a:xfrm>
            <a:off x="7620001" y="2311400"/>
            <a:ext cx="4175321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/>
          <p:cNvGrpSpPr/>
          <p:nvPr/>
        </p:nvGrpSpPr>
        <p:grpSpPr>
          <a:xfrm>
            <a:off x="9193958" y="314347"/>
            <a:ext cx="2448857" cy="2581827"/>
            <a:chOff x="6695890" y="235759"/>
            <a:chExt cx="2036221" cy="2146786"/>
          </a:xfrm>
        </p:grpSpPr>
        <p:sp>
          <p:nvSpPr>
            <p:cNvPr id="30" name="TextBox 29"/>
            <p:cNvSpPr txBox="1"/>
            <p:nvPr/>
          </p:nvSpPr>
          <p:spPr>
            <a:xfrm>
              <a:off x="7123033" y="1896305"/>
              <a:ext cx="288172" cy="4862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z</a:t>
              </a:r>
              <a:endParaRPr lang="en-US" sz="32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95890" y="378634"/>
              <a:ext cx="297502" cy="4180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5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2665" baseline="-25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V="1">
              <a:off x="7110155" y="235759"/>
              <a:ext cx="0" cy="1823663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581" y="508234"/>
              <a:ext cx="430530" cy="255270"/>
            </a:xfrm>
            <a:prstGeom prst="rect">
              <a:avLst/>
            </a:prstGeom>
          </p:spPr>
        </p:pic>
        <p:cxnSp>
          <p:nvCxnSpPr>
            <p:cNvPr id="37" name="Straight Arrow Connector 36"/>
            <p:cNvCxnSpPr/>
            <p:nvPr/>
          </p:nvCxnSpPr>
          <p:spPr>
            <a:xfrm>
              <a:off x="6992872" y="1277874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991853" y="600075"/>
              <a:ext cx="21755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任意多边形: 形状 2"/>
          <p:cNvSpPr/>
          <p:nvPr/>
        </p:nvSpPr>
        <p:spPr>
          <a:xfrm>
            <a:off x="8006687" y="791572"/>
            <a:ext cx="3011605" cy="1428465"/>
          </a:xfrm>
          <a:custGeom>
            <a:avLst/>
            <a:gdLst>
              <a:gd name="connsiteX0" fmla="*/ 0 w 2258704"/>
              <a:gd name="connsiteY0" fmla="*/ 1071349 h 1071349"/>
              <a:gd name="connsiteX1" fmla="*/ 129654 w 2258704"/>
              <a:gd name="connsiteY1" fmla="*/ 1064525 h 1071349"/>
              <a:gd name="connsiteX2" fmla="*/ 177421 w 2258704"/>
              <a:gd name="connsiteY2" fmla="*/ 1057701 h 1071349"/>
              <a:gd name="connsiteX3" fmla="*/ 532263 w 2258704"/>
              <a:gd name="connsiteY3" fmla="*/ 1050877 h 1071349"/>
              <a:gd name="connsiteX4" fmla="*/ 750627 w 2258704"/>
              <a:gd name="connsiteY4" fmla="*/ 982638 h 1071349"/>
              <a:gd name="connsiteX5" fmla="*/ 907576 w 2258704"/>
              <a:gd name="connsiteY5" fmla="*/ 880280 h 1071349"/>
              <a:gd name="connsiteX6" fmla="*/ 955343 w 2258704"/>
              <a:gd name="connsiteY6" fmla="*/ 852985 h 1071349"/>
              <a:gd name="connsiteX7" fmla="*/ 1064525 w 2258704"/>
              <a:gd name="connsiteY7" fmla="*/ 777922 h 1071349"/>
              <a:gd name="connsiteX8" fmla="*/ 1153236 w 2258704"/>
              <a:gd name="connsiteY8" fmla="*/ 736979 h 1071349"/>
              <a:gd name="connsiteX9" fmla="*/ 1180531 w 2258704"/>
              <a:gd name="connsiteY9" fmla="*/ 716507 h 1071349"/>
              <a:gd name="connsiteX10" fmla="*/ 1248770 w 2258704"/>
              <a:gd name="connsiteY10" fmla="*/ 627797 h 1071349"/>
              <a:gd name="connsiteX11" fmla="*/ 1269242 w 2258704"/>
              <a:gd name="connsiteY11" fmla="*/ 586853 h 1071349"/>
              <a:gd name="connsiteX12" fmla="*/ 1303361 w 2258704"/>
              <a:gd name="connsiteY12" fmla="*/ 552734 h 1071349"/>
              <a:gd name="connsiteX13" fmla="*/ 1364776 w 2258704"/>
              <a:gd name="connsiteY13" fmla="*/ 511791 h 1071349"/>
              <a:gd name="connsiteX14" fmla="*/ 1419367 w 2258704"/>
              <a:gd name="connsiteY14" fmla="*/ 436728 h 1071349"/>
              <a:gd name="connsiteX15" fmla="*/ 1426191 w 2258704"/>
              <a:gd name="connsiteY15" fmla="*/ 402609 h 1071349"/>
              <a:gd name="connsiteX16" fmla="*/ 1528549 w 2258704"/>
              <a:gd name="connsiteY16" fmla="*/ 320722 h 1071349"/>
              <a:gd name="connsiteX17" fmla="*/ 1549021 w 2258704"/>
              <a:gd name="connsiteY17" fmla="*/ 272955 h 1071349"/>
              <a:gd name="connsiteX18" fmla="*/ 1637731 w 2258704"/>
              <a:gd name="connsiteY18" fmla="*/ 211540 h 1071349"/>
              <a:gd name="connsiteX19" fmla="*/ 1678675 w 2258704"/>
              <a:gd name="connsiteY19" fmla="*/ 184244 h 1071349"/>
              <a:gd name="connsiteX20" fmla="*/ 1733266 w 2258704"/>
              <a:gd name="connsiteY20" fmla="*/ 177421 h 1071349"/>
              <a:gd name="connsiteX21" fmla="*/ 1821976 w 2258704"/>
              <a:gd name="connsiteY21" fmla="*/ 129653 h 1071349"/>
              <a:gd name="connsiteX22" fmla="*/ 1842448 w 2258704"/>
              <a:gd name="connsiteY22" fmla="*/ 109182 h 1071349"/>
              <a:gd name="connsiteX23" fmla="*/ 1917510 w 2258704"/>
              <a:gd name="connsiteY23" fmla="*/ 95534 h 1071349"/>
              <a:gd name="connsiteX24" fmla="*/ 1944806 w 2258704"/>
              <a:gd name="connsiteY24" fmla="*/ 81886 h 1071349"/>
              <a:gd name="connsiteX25" fmla="*/ 2040340 w 2258704"/>
              <a:gd name="connsiteY25" fmla="*/ 54591 h 1071349"/>
              <a:gd name="connsiteX26" fmla="*/ 2163170 w 2258704"/>
              <a:gd name="connsiteY26" fmla="*/ 20471 h 1071349"/>
              <a:gd name="connsiteX27" fmla="*/ 2231409 w 2258704"/>
              <a:gd name="connsiteY27" fmla="*/ 6823 h 1071349"/>
              <a:gd name="connsiteX28" fmla="*/ 2258704 w 2258704"/>
              <a:gd name="connsiteY28" fmla="*/ 0 h 1071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58704" h="1071349">
                <a:moveTo>
                  <a:pt x="0" y="1071349"/>
                </a:moveTo>
                <a:cubicBezTo>
                  <a:pt x="43218" y="1069074"/>
                  <a:pt x="86504" y="1067844"/>
                  <a:pt x="129654" y="1064525"/>
                </a:cubicBezTo>
                <a:cubicBezTo>
                  <a:pt x="145691" y="1063291"/>
                  <a:pt x="161346" y="1058246"/>
                  <a:pt x="177421" y="1057701"/>
                </a:cubicBezTo>
                <a:cubicBezTo>
                  <a:pt x="295656" y="1053693"/>
                  <a:pt x="413982" y="1053152"/>
                  <a:pt x="532263" y="1050877"/>
                </a:cubicBezTo>
                <a:cubicBezTo>
                  <a:pt x="555225" y="1044124"/>
                  <a:pt x="723840" y="996031"/>
                  <a:pt x="750627" y="982638"/>
                </a:cubicBezTo>
                <a:cubicBezTo>
                  <a:pt x="1010957" y="852473"/>
                  <a:pt x="812453" y="940813"/>
                  <a:pt x="907576" y="880280"/>
                </a:cubicBezTo>
                <a:cubicBezTo>
                  <a:pt x="923047" y="870434"/>
                  <a:pt x="939982" y="863003"/>
                  <a:pt x="955343" y="852985"/>
                </a:cubicBezTo>
                <a:cubicBezTo>
                  <a:pt x="992336" y="828859"/>
                  <a:pt x="1023172" y="793430"/>
                  <a:pt x="1064525" y="777922"/>
                </a:cubicBezTo>
                <a:cubicBezTo>
                  <a:pt x="1114519" y="759174"/>
                  <a:pt x="1114064" y="763094"/>
                  <a:pt x="1153236" y="736979"/>
                </a:cubicBezTo>
                <a:cubicBezTo>
                  <a:pt x="1162699" y="730670"/>
                  <a:pt x="1172489" y="724549"/>
                  <a:pt x="1180531" y="716507"/>
                </a:cubicBezTo>
                <a:cubicBezTo>
                  <a:pt x="1205177" y="691861"/>
                  <a:pt x="1230939" y="658365"/>
                  <a:pt x="1248770" y="627797"/>
                </a:cubicBezTo>
                <a:cubicBezTo>
                  <a:pt x="1256458" y="614617"/>
                  <a:pt x="1260267" y="599193"/>
                  <a:pt x="1269242" y="586853"/>
                </a:cubicBezTo>
                <a:cubicBezTo>
                  <a:pt x="1278702" y="573845"/>
                  <a:pt x="1291340" y="563420"/>
                  <a:pt x="1303361" y="552734"/>
                </a:cubicBezTo>
                <a:cubicBezTo>
                  <a:pt x="1323044" y="535238"/>
                  <a:pt x="1342156" y="525363"/>
                  <a:pt x="1364776" y="511791"/>
                </a:cubicBezTo>
                <a:cubicBezTo>
                  <a:pt x="1382973" y="486770"/>
                  <a:pt x="1413299" y="467066"/>
                  <a:pt x="1419367" y="436728"/>
                </a:cubicBezTo>
                <a:cubicBezTo>
                  <a:pt x="1421642" y="425355"/>
                  <a:pt x="1419964" y="412394"/>
                  <a:pt x="1426191" y="402609"/>
                </a:cubicBezTo>
                <a:cubicBezTo>
                  <a:pt x="1447686" y="368830"/>
                  <a:pt x="1498043" y="341059"/>
                  <a:pt x="1528549" y="320722"/>
                </a:cubicBezTo>
                <a:cubicBezTo>
                  <a:pt x="1535373" y="304800"/>
                  <a:pt x="1538459" y="286686"/>
                  <a:pt x="1549021" y="272955"/>
                </a:cubicBezTo>
                <a:cubicBezTo>
                  <a:pt x="1581237" y="231074"/>
                  <a:pt x="1597776" y="234848"/>
                  <a:pt x="1637731" y="211540"/>
                </a:cubicBezTo>
                <a:cubicBezTo>
                  <a:pt x="1651899" y="203275"/>
                  <a:pt x="1663228" y="189761"/>
                  <a:pt x="1678675" y="184244"/>
                </a:cubicBezTo>
                <a:cubicBezTo>
                  <a:pt x="1695945" y="178076"/>
                  <a:pt x="1715069" y="179695"/>
                  <a:pt x="1733266" y="177421"/>
                </a:cubicBezTo>
                <a:cubicBezTo>
                  <a:pt x="1816794" y="110596"/>
                  <a:pt x="1708068" y="191784"/>
                  <a:pt x="1821976" y="129653"/>
                </a:cubicBezTo>
                <a:cubicBezTo>
                  <a:pt x="1830448" y="125032"/>
                  <a:pt x="1833360" y="112428"/>
                  <a:pt x="1842448" y="109182"/>
                </a:cubicBezTo>
                <a:cubicBezTo>
                  <a:pt x="1866397" y="100629"/>
                  <a:pt x="1892489" y="100083"/>
                  <a:pt x="1917510" y="95534"/>
                </a:cubicBezTo>
                <a:cubicBezTo>
                  <a:pt x="1926609" y="90985"/>
                  <a:pt x="1935226" y="85307"/>
                  <a:pt x="1944806" y="81886"/>
                </a:cubicBezTo>
                <a:cubicBezTo>
                  <a:pt x="2056320" y="42060"/>
                  <a:pt x="1976464" y="73754"/>
                  <a:pt x="2040340" y="54591"/>
                </a:cubicBezTo>
                <a:cubicBezTo>
                  <a:pt x="2106013" y="34889"/>
                  <a:pt x="2071165" y="38872"/>
                  <a:pt x="2163170" y="20471"/>
                </a:cubicBezTo>
                <a:lnTo>
                  <a:pt x="2231409" y="6823"/>
                </a:lnTo>
                <a:cubicBezTo>
                  <a:pt x="2240579" y="4858"/>
                  <a:pt x="2258704" y="0"/>
                  <a:pt x="225870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3653579" y="3794299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5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5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1651" y="1402953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5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5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388721" y="1600200"/>
            <a:ext cx="0" cy="2260165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25864" y="3719777"/>
            <a:ext cx="233013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7000" y="196850"/>
            <a:ext cx="116693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/>
              </a:rPr>
              <a:t>决策边界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315670" y="3203875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322634" y="3723252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324537" y="2688887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331501" y="3208264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325149" y="2169803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332113" y="2689180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 rot="16200000">
            <a:off x="2098777" y="2953965"/>
            <a:ext cx="140299" cy="1553449"/>
            <a:chOff x="1144375" y="1474952"/>
            <a:chExt cx="105224" cy="1165087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1144375" y="26400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151025" y="2253798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146261" y="14749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151484" y="1864485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1496155" y="1759893"/>
            <a:ext cx="1885301" cy="1900647"/>
            <a:chOff x="1122116" y="1015119"/>
            <a:chExt cx="1413976" cy="1425485"/>
          </a:xfrm>
        </p:grpSpPr>
        <p:sp>
          <p:nvSpPr>
            <p:cNvPr id="2" name="Oval 1"/>
            <p:cNvSpPr/>
            <p:nvPr/>
          </p:nvSpPr>
          <p:spPr>
            <a:xfrm>
              <a:off x="1122116" y="179522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04609" y="202138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1127889" y="15427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1384434" y="18888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348695" y="221637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537873" y="211444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1123402" y="223185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" name="Cross 8"/>
            <p:cNvSpPr/>
            <p:nvPr/>
          </p:nvSpPr>
          <p:spPr>
            <a:xfrm rot="2734294">
              <a:off x="1839342" y="151042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Cross 9"/>
            <p:cNvSpPr/>
            <p:nvPr/>
          </p:nvSpPr>
          <p:spPr>
            <a:xfrm rot="2734294">
              <a:off x="1496419" y="114771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Cross 10"/>
            <p:cNvSpPr/>
            <p:nvPr/>
          </p:nvSpPr>
          <p:spPr>
            <a:xfrm rot="2734294">
              <a:off x="1790032" y="128027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Cross 11"/>
            <p:cNvSpPr/>
            <p:nvPr/>
          </p:nvSpPr>
          <p:spPr>
            <a:xfrm rot="2734294">
              <a:off x="1718996" y="1030771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Cross 16"/>
            <p:cNvSpPr/>
            <p:nvPr/>
          </p:nvSpPr>
          <p:spPr>
            <a:xfrm rot="2734294">
              <a:off x="2099755" y="1232768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1681443" y="228716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/>
            <p:cNvSpPr/>
            <p:nvPr/>
          </p:nvSpPr>
          <p:spPr>
            <a:xfrm rot="2734294">
              <a:off x="2184711" y="149792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/>
            <p:cNvSpPr/>
            <p:nvPr/>
          </p:nvSpPr>
          <p:spPr>
            <a:xfrm rot="2734294">
              <a:off x="2066327" y="171826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/>
            <p:cNvSpPr/>
            <p:nvPr/>
          </p:nvSpPr>
          <p:spPr>
            <a:xfrm rot="2734294">
              <a:off x="2184616" y="196531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/>
            <p:cNvSpPr/>
            <p:nvPr/>
          </p:nvSpPr>
          <p:spPr>
            <a:xfrm rot="2734294">
              <a:off x="2382183" y="1703053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/>
            <p:cNvSpPr/>
            <p:nvPr/>
          </p:nvSpPr>
          <p:spPr>
            <a:xfrm rot="2734294">
              <a:off x="1948167" y="1015119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739956" y="3800839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5" dirty="0">
                <a:solidFill>
                  <a:prstClr val="black"/>
                </a:solidFill>
                <a:latin typeface="Calibri"/>
              </a:rPr>
              <a:t>1</a:t>
            </a:r>
            <a:endParaRPr lang="en-US" sz="2135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55084" y="3800953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5" dirty="0">
                <a:solidFill>
                  <a:prstClr val="black"/>
                </a:solidFill>
                <a:latin typeface="Calibri"/>
              </a:rPr>
              <a:t>2</a:t>
            </a:r>
            <a:endParaRPr lang="en-US" sz="2135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799538" y="3800953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5" dirty="0">
                <a:solidFill>
                  <a:prstClr val="black"/>
                </a:solidFill>
                <a:latin typeface="Calibri"/>
              </a:rPr>
              <a:t>3</a:t>
            </a:r>
            <a:endParaRPr lang="en-US" sz="2135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49973" y="2999961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5" dirty="0">
                <a:solidFill>
                  <a:prstClr val="black"/>
                </a:solidFill>
                <a:latin typeface="Calibri"/>
              </a:rPr>
              <a:t>1</a:t>
            </a:r>
            <a:endParaRPr lang="en-US" sz="2135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64129" y="2425640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5" dirty="0">
                <a:solidFill>
                  <a:prstClr val="black"/>
                </a:solidFill>
                <a:latin typeface="Calibri"/>
              </a:rPr>
              <a:t>2</a:t>
            </a:r>
            <a:endParaRPr lang="en-US" sz="2135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83629" y="1939636"/>
            <a:ext cx="365697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135" dirty="0">
                <a:solidFill>
                  <a:prstClr val="black"/>
                </a:solidFill>
                <a:latin typeface="Calibri"/>
              </a:rPr>
              <a:t>3</a:t>
            </a:r>
            <a:endParaRPr lang="en-US" sz="2135" baseline="-250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201" y="2267989"/>
            <a:ext cx="5714492" cy="47650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825245" y="4560173"/>
            <a:ext cx="72136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5" dirty="0">
                <a:solidFill>
                  <a:prstClr val="black"/>
                </a:solidFill>
                <a:latin typeface="Calibri"/>
              </a:rPr>
              <a:t>Predict “          ” if </a:t>
            </a:r>
          </a:p>
        </p:txBody>
      </p:sp>
      <p:pic>
        <p:nvPicPr>
          <p:cNvPr id="59" name="Picture 5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65" y="4734089"/>
            <a:ext cx="1066800" cy="412496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916" y="4717807"/>
            <a:ext cx="3534664" cy="3876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0"/>
            <a:ext cx="72136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prstClr val="black"/>
                </a:solidFill>
                <a:latin typeface="Calibri"/>
              </a:rPr>
              <a:t>非线性决策边界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576" y="3498993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5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5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9220" y="1701800"/>
            <a:ext cx="447558" cy="502766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665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665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366988" y="2229088"/>
            <a:ext cx="0" cy="282551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988595" y="3690897"/>
            <a:ext cx="269150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465" y="2324100"/>
            <a:ext cx="5529580" cy="47650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954" y="2973047"/>
            <a:ext cx="2891028" cy="512064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828693" y="4241800"/>
            <a:ext cx="721360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5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3" name="Picture 5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48" y="4415716"/>
            <a:ext cx="1066800" cy="41249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784" y="4386733"/>
            <a:ext cx="3534664" cy="512064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1083808" y="2429228"/>
            <a:ext cx="2418705" cy="2439833"/>
            <a:chOff x="812855" y="1212320"/>
            <a:chExt cx="1814029" cy="1829875"/>
          </a:xfrm>
        </p:grpSpPr>
        <p:sp>
          <p:nvSpPr>
            <p:cNvPr id="77" name="Oval 76"/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9" name="Oval 78"/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0" name="Oval 79"/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1" name="Oval 80"/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5" name="Cross 84"/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6" name="Cross 85"/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7" name="Cross 86"/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8" name="Cross 87"/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9" name="Cross 88"/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0" name="Cross 89"/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5" name="Cross 94"/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6" name="Cross 95"/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7" name="Cross 96"/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8" name="Cross 97"/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99" name="Cross 98"/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0" name="Cross 99"/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931806" y="3669202"/>
            <a:ext cx="3656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5" dirty="0">
                <a:solidFill>
                  <a:prstClr val="black"/>
                </a:solidFill>
                <a:latin typeface="Calibri"/>
              </a:rPr>
              <a:t>1</a:t>
            </a:r>
            <a:endParaRPr lang="en-US" sz="1465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>
            <a:off x="3046113" y="3680053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16200000">
            <a:off x="1531837" y="3682567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399481" y="3691268"/>
            <a:ext cx="5450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5" dirty="0">
                <a:solidFill>
                  <a:prstClr val="black"/>
                </a:solidFill>
                <a:latin typeface="Calibri"/>
              </a:rPr>
              <a:t>-1</a:t>
            </a:r>
            <a:endParaRPr lang="en-US" sz="1465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994904" y="4255978"/>
            <a:ext cx="5450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5" dirty="0">
                <a:solidFill>
                  <a:prstClr val="black"/>
                </a:solidFill>
                <a:latin typeface="Calibri"/>
              </a:rPr>
              <a:t>-1</a:t>
            </a:r>
            <a:endParaRPr lang="en-US" sz="1465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308446" y="4401591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308446" y="2935177"/>
            <a:ext cx="1308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029642" y="2762691"/>
            <a:ext cx="365697" cy="31810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465" dirty="0">
                <a:solidFill>
                  <a:prstClr val="black"/>
                </a:solidFill>
                <a:latin typeface="Calibri"/>
              </a:rPr>
              <a:t>1</a:t>
            </a:r>
            <a:endParaRPr lang="en-US" sz="1465" baseline="-250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2.Sigmoid</a:t>
            </a:r>
            <a:r>
              <a:rPr lang="zh-CN" altLang="en-US" dirty="0">
                <a:solidFill>
                  <a:schemeClr val="tx1"/>
                </a:solidFill>
              </a:rPr>
              <a:t>函数的导数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97166" y="1599349"/>
                <a:ext cx="6096000" cy="453540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dirty="0">
                    <a:latin typeface="+mj-ea"/>
                    <a:ea typeface="+mj-ea"/>
                    <a:cs typeface="Euclid" panose="02020503060505020303" pitchFamily="18" charset="0"/>
                  </a:rPr>
                  <a:t>将该函数求导：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zh-CN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 algn="di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Euclid" panose="02020503060505020303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Euclid" panose="02020503060505020303" pitchFamily="18" charset="0"/>
                              </a:rPr>
                              <m:t>′(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Euclid" panose="02020503060505020303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Euclid" panose="02020503060505020303" pitchFamily="18" charset="0"/>
                              </a:rPr>
                              <m:t>)=(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)′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(1+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(1+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(1+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(1−</m:t>
                            </m:r>
                            <m:f>
                              <m:f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(1+</m:t>
                                </m:r>
                                <m:sSup>
                                  <m:sSup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+mj-ea"/>
                                        <a:cs typeface="Euclid" panose="02020503060505020303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+mj-ea"/>
                                    <a:cs typeface="Euclid" panose="02020503060505020303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)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)(1−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𝑧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))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66" y="1599349"/>
                <a:ext cx="6096000" cy="4535409"/>
              </a:xfrm>
              <a:prstGeom prst="rect">
                <a:avLst/>
              </a:prstGeom>
              <a:blipFill rotWithShape="1">
                <a:blip r:embed="rId4"/>
                <a:stretch>
                  <a:fillRect l="-3" t="-9" r="3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s://timgsa.baidu.com/timg?image&amp;quality=80&amp;size=b9999_10000&amp;sec=1560224252523&amp;di=89edc2db22ac61e0bec78e94841947d1&amp;imgtype=0&amp;src=http%3A%2F%2Fs3.51cto.com%2Fwyfs02%2FM01%2F9B%2F19%2FwKiom1leAYyycx-4AABa3N7yDZQ504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971" y="3080471"/>
            <a:ext cx="5094379" cy="338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8878759" y="5363942"/>
                <a:ext cx="8722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Euclid" panose="02020503060505020303" pitchFamily="18" charset="0"/>
                        </a:rPr>
                        <m:t>𝑔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Euclid" panose="02020503060505020303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Euclid" panose="02020503060505020303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759" y="5363942"/>
                <a:ext cx="872225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2" t="-21" r="64" b="-2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562090" y="1371600"/>
            <a:ext cx="2861310" cy="15335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6595" y="3429000"/>
            <a:ext cx="6435090" cy="1722755"/>
          </a:xfrm>
          <a:prstGeom prst="rect">
            <a:avLst/>
          </a:prstGeom>
        </p:spPr>
      </p:pic>
    </p:spTree>
  </p:cSld>
  <p:clrMapOvr>
    <a:masterClrMapping/>
  </p:clrMapOvr>
  <p:transition advTm="800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本章目录</a:t>
            </a: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002507" y="1872975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01 </a:t>
            </a:r>
            <a:r>
              <a:rPr lang="en-US" altLang="zh-CN" sz="4000" dirty="0"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pitchFamily="34" charset="-122"/>
              </a:rPr>
              <a:t>分类问题</a:t>
            </a:r>
            <a:endParaRPr lang="en-US" altLang="zh-CN" sz="36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3002508" y="2749851"/>
            <a:ext cx="50724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en-US" altLang="zh-CN" sz="3600" dirty="0">
                <a:latin typeface="Times New Roman Regular" panose="02020603050405020304" charset="0"/>
                <a:ea typeface="微软雅黑" panose="020B0503020204020204" pitchFamily="34" charset="-122"/>
                <a:cs typeface="Times New Roman Regular" panose="02020603050405020304" charset="0"/>
              </a:rPr>
              <a:t>Sigmoid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>
            <a:off x="3002507" y="3564894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pitchFamily="34" charset="-122"/>
              </a:rPr>
              <a:t>逻辑回归求解</a:t>
            </a:r>
          </a:p>
        </p:txBody>
      </p:sp>
      <p:sp>
        <p:nvSpPr>
          <p:cNvPr id="51" name="TextBox 10"/>
          <p:cNvSpPr txBox="1">
            <a:spLocks noChangeArrowheads="1"/>
          </p:cNvSpPr>
          <p:nvPr/>
        </p:nvSpPr>
        <p:spPr bwMode="auto">
          <a:xfrm>
            <a:off x="3029495" y="4380075"/>
            <a:ext cx="57460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pitchFamily="34" charset="-122"/>
              </a:rPr>
              <a:t>逻辑回归代码实现</a:t>
            </a:r>
          </a:p>
        </p:txBody>
      </p:sp>
    </p:spTree>
  </p:cSld>
  <p:clrMapOvr>
    <a:masterClrMapping/>
  </p:clrMapOvr>
  <p:transition advTm="8005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课题练习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0270" y="2315210"/>
            <a:ext cx="103270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.以下关于sigmoid函数的优点说法错误的是？</a:t>
            </a:r>
          </a:p>
          <a:p>
            <a:r>
              <a:rPr lang="zh-CN" altLang="en-US"/>
              <a:t>A:函数处处连续，便于求导</a:t>
            </a:r>
          </a:p>
          <a:p>
            <a:r>
              <a:rPr lang="zh-CN" altLang="en-US"/>
              <a:t>B:可以用于处理二分类问题</a:t>
            </a:r>
          </a:p>
          <a:p>
            <a:r>
              <a:rPr lang="zh-CN" altLang="en-US"/>
              <a:t>C:在深层次神经网络反馈传输中，不易出现梯度消失</a:t>
            </a:r>
          </a:p>
          <a:p>
            <a:r>
              <a:rPr lang="zh-CN" altLang="en-US"/>
              <a:t>D:可以压缩数据值到[0,1]之间，便于后续处理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0270" y="459105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.Sigmoid函数的范围是（-1，1）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2155154" y="3518043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逻辑回归求解</a:t>
            </a: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002507" y="1872975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01 </a:t>
            </a:r>
            <a:r>
              <a:rPr lang="en-US" altLang="zh-CN" sz="4000" dirty="0"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pitchFamily="34" charset="-122"/>
              </a:rPr>
              <a:t>分类问题</a:t>
            </a:r>
            <a:endParaRPr lang="en-US" altLang="zh-CN" sz="36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3002508" y="2749851"/>
            <a:ext cx="50724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 Regular" panose="02020603050405020304" charset="0"/>
                <a:ea typeface="微软雅黑" panose="020B0503020204020204" pitchFamily="34" charset="-122"/>
                <a:cs typeface="Times New Roman Regular" panose="02020603050405020304" charset="0"/>
              </a:rPr>
              <a:t>02    Sigmoid</a:t>
            </a:r>
            <a:r>
              <a:rPr lang="zh-CN" altLang="en-US" sz="3600" dirty="0">
                <a:latin typeface="Times New Roman Regular" panose="02020603050405020304" charset="0"/>
                <a:ea typeface="微软雅黑" panose="020B0503020204020204" pitchFamily="34" charset="-122"/>
                <a:cs typeface="Times New Roman Regular" panose="02020603050405020304" charset="0"/>
              </a:rPr>
              <a:t>函数</a:t>
            </a: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>
            <a:off x="3002507" y="3564894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逻辑回归求解</a:t>
            </a:r>
          </a:p>
        </p:txBody>
      </p:sp>
      <p:sp>
        <p:nvSpPr>
          <p:cNvPr id="51" name="TextBox 10"/>
          <p:cNvSpPr txBox="1">
            <a:spLocks noChangeArrowheads="1"/>
          </p:cNvSpPr>
          <p:nvPr/>
        </p:nvSpPr>
        <p:spPr bwMode="auto">
          <a:xfrm>
            <a:off x="3029495" y="4380075"/>
            <a:ext cx="57460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pitchFamily="34" charset="-122"/>
              </a:rPr>
              <a:t>逻辑回归代码实现</a:t>
            </a:r>
          </a:p>
        </p:txBody>
      </p:sp>
    </p:spTree>
  </p:cSld>
  <p:clrMapOvr>
    <a:masterClrMapping/>
  </p:clrMapOvr>
  <p:transition advTm="8005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5" descr="data:image/png;base64,iVBORw0KGgoAAAANSUhEUgAAAtEAAAHwCAYAAABg0TMJAAAABHNCSVQICAgIfAhkiAAAAAlwSFlz%0AAAALEgAACxIB0t1+/AAAIABJREFUeJzs3Xd4lFX6xvHvIUYIRSKIaEIVMYCgBKKC2FtcXTGi4qJi%0AFysKSiju7s+y7goEKdIULIAiiyJmdUURARXsYNBoIIAKSII0iYBECcn5/XEmGNh0MvNOuT/XxeXk%0AzZRnJkjuOfO8zzHWWkREREREpPJqeV2AiIiIiEioUYgWEREREakihWgRERERkSpSiBYRERERqSKF%0AaBERERGRKlKIFhERERGpIoVoEQlKxphWxhhrjDnM9/XbxpgbA/C4jxhjXvL34/geK8EYs8IYs8sY%0Ac58x5mljzN8D8djBxhizzhhzQTVve6YxJruma6rE40bsz0tEFKJF5BD4gk++MWa3MWazMWaaMaa+%0APx7LWvsna+30StZUrTBWifs+xxhT5Hu+u4wx2caYmw/hLgcDi621Day1T1lr77TW/qPEY22smcor%0Az/cmosD3HPOMMR8bY7oHuo7y+N5cHV/8tbV2ibU2wU+PdasxZpXv573ZGDPPGNPA97j7f14iEnkU%0AokXkUF1mra0PdAGSgL8dfAXjhMu/N7m+53sEMASYaozpcPCVilfQK9AS+LaG66sJs33PsQmwFJhr%0AjDEe1xRwxpizgX8Bfay1DYD2wGxvqxKRYBEuv9RExGPW2hzgbaAjgDHmfWPMP40xHwF7gOOMMQ2N%0AMc8ZYzYZY3KMMY8bY6J8148yxowyxmwzxnwPXFry/n33d1uJr283xqz0rRBmGWO6GGNeBFoAb/pW%0AUgf7rtvNt6KaZ4z5yhhzTon7aW2M+cB3PwuAoyr5fK21Nh3YAXQo0X5yqzFmA7DId/89jTHf+h77%0AfWNMe9/xRcC5wARfrSf4VvIfN8bU872Wcb7v7TbGxB30epxmjPmp+PXzHbvCGPO17/Kpxphlxpid%0AvhXU0ZV5Xgc9xwJgOnAM0NgYU8sY8zdjzHpjzBZjzAxjTEPf4xU//37GmFzfz3hQidqmGWMeL/F1%0AmSvtvto/8b1mm4wxE4wxh/u+96Hval/5XpdrDr4vY0x732ud53vtex5Ux0RjzFu+n/lnxpg2ZbwE%0ApwCfWGszfK/Hz9ba6dbaXQc/J2NM8d+54j9FxpibfN9rZ4xZYIz52bhPL3pX6QchIkFJIVpEaoQx%0ApjlwCZBR4nBfoB/QAFgPTAP2AccDicBFQHEwvh34s+94EnBVOY91NfAIcANuRbgnsN1a2xfYgG91%0A3Fo70hgTD7wFPA40AgYBrxljmvju7mVgOS48/wOoVN+1L1BeAcQCmSW+dTZuxTLZGHMCMAsYgFvV%0AnYcL+Idba88DlgD3+mpdXXwH1tpfgT/hW/X2/ckt+fjW2s+AX4HzShy+1vd8AMYB46y1RwBtgFcq%0A87wOeo61gZuAH62123yXb8KF/+OA+sCEg252LtAW97MdYqrXWlMIDMT9TLoD5wN3A1hrz/Jd52Tf%0A63LAyrAxJhp4E3gXOBroD8w0xpRs9/gL8ChwJLAW+GcZdXyG+zk+aozp4Xs9SmWtLf47Vx+4GvgJ%0AWOh7Q7QA93M52vfYk0wpn16ISGhRiBaRQ5VujMnDfez/Ae7j72LTrLXfWmv34QLsJcAAa+2v1tot%0AwBhcqADoDYy11v5orf0ZeKKcx7wNGGmt/cK3IrzWWru+jOteD8yz1s6z1hZZaxcAy4BLjDEtcKuN%0Af7fW/m6t/RAXwMoT53u+24CHgb7W2pIntT3ie375wDXAW9baBb5V3VFADHB6BY9RWbOAPgDG9ele%0A4jsGUAAcb4w5ylq721r7aRXut7fvOf4IdAWu8B2/Dhhtrf3eWrsbGAb8xRzYuvKo7/lnAi8U11cV%0A1trl1tpPrbX7rLXrgGdwb04qoxsu3A+31u611i4C/ntQHa9baz/3/b2cCXQuo44lQC9cq9JbwHZj%0AzOiSq/8H871xmg70ttb+iHtjuM5a+4Lv+WQAr+GCtoiEsMr07ImIlCfFWvteGd/7scTllkA0sMn8%0A0V5bq8R14g66flmhGKA58F0l62sJXG2MuazEsWhgse8xd/hWfks+bvNy7i/XWtusnO+XfA5xlHge%0A1toiY8yPQHwla6/Iy8DHxpi7cGHvyxJvJm4FHgNWGWN+wIXb/1byfl+x1l5fyvEDno/v8mFA0xLH%0ADv4ZdqrkY+7nC6KjcZ9I1PU9xvJK3jwOt3JedFAdJV/zn0pc3oML3aWy1r4NvG1cT/+5wKtANi7Y%0AH1x3Q+A/wN+stUt9h1sCp/nelBQ7DHixks9HRIKUQrSI+JMtcflH4HfgKN8K4ME2cWB4bVHO/f6I%0Aa1Go6DGLr/uitfb2g69ojGkJHGmMqVciSLco5T6qouRtcykRIo1799AcyKni/ZR+BWuzjDHrca0f%0AJVs5sNauAfr4wl8vYI4xpvFBbxiqKhcXCou1wLXnbAaK31g0B1aV+H5xG8qvuEBc7JhyHmcyri2o%0Aj7V2lzFmAOW095RSY3NjTK0SQboFsLqc21TId18Lfb3sHQ/+vu91fhk3bWVKiW/9CHxgrb3wUB5f%0ARIKP2jlEJCCstZtwfapPGmOO8PUUtzFuAgK4nt37jDHNjDFHAkPLubtngUHGmK7GOd4XiMEFuuNK%0AXPcl4DJjTLJxJy/W8Z2I1sy3arsMeNQYc7gx5gzgMmrOK8Clxpjzfb26D+LeSHxcidtuxp3M17CC%0A670M3A+chVslBcAYc70xpokv/BWvghaVcvuqmAUMNO5kzPq41p3ZB70p+rsxpq4x5kTgZv6YZrEC%0A10LTyBhzDK5PvCwNgJ3AbmNMO+Cug75/8M+4pM9wq8uDjTHRxp1Eehnw70o/Sx9jzOXGmL8YY470%0A/T07FddWUlprzD+BerifRUn/BU4wxvT11RNtjDnF+E4wFZHQpRAtIoF0A3A4kIWbajEHONb3vanA%0AfOAr4Etgbll3Yq19FRdaXgZ2Aem4nmtwvdR/801mGOTrS70ceAjYilsZTOWPf/+uBU4Dfsb1OM+o%0AiSfqqzMb15M9HtdDfRnupMe9lbjtKlxo/d73XOLKuOosXLBb5Dv5r9jFwLfGmN24kwz/4uvTxjc9%0A4sxqPKXncW0IHwI/AL/hTtwr6QPcyXoLgVHW2nd9x1/E/WzX4d5MlTcqbhDu57IL9/fi4Os+Akz3%0AvS4HTLrwvbaX4VbntwGTgBt8r2dV7cCd8LoGF+pfAtKstTNLuW4fXD/2jhITOq7zTfK4CNf7n4tr%0AJRkBlHmSooiEBmPtoXxqKSIi4kbc4YJ1dBntOiIiYUUr0SIiIiIiVaQQLSIiIiJSRWrnEBERERGp%0AIq1Ei4iIiIhUkUK0iIiIiEgVhcRmK0cddZRt1aqV12WIiIiISJhbvnz5Nmttk4quFxIhulWrVixb%0AtszrMkREREQkzPl2gq2Q2jlERERERKpIIVpEREREpIoUokVEREREqigkeqJLU1BQwMaNG/ntt9+8%0ALkWAOnXq0KxZM6Kjo70uRURERMTv/BaijTHNgRlAU8ACU6y144wxjwC3A1t9V33IWjuvqve/ceNG%0AGjRoQKtWrTDG1FTZUg3WWrZv387GjRtp3bq11+WIiIiI+J0/V6L3AQ9aa780xjQAlhtjFvi+N8Za%0AO+pQ7vy3335TgA4SxhgaN27M1q1bK76yiIiISBjwW4i21m4CNvku7zLGrATia/IxFKCDh34WIiIi%0AEkkCcmKhMaYVkAh85jvU3xjztTHmeWPMkWXcpp8xZpkxZlmwrnBGRUXRuXNnOnbsyNVXX82ePXuq%0AfV/vv/8+f/7znwF44403GD58eJnXzcvLY9KkSfu/zs3N5aqrrqr2Y4uIiIhI1fg9RBtj6gOvAQOs%0AtTuBycBxQGfcSvWTpd3OWjvFWptkrU1q0qTCTWM8ERMTw4oVK/jmm284/PDDefrppw/4vrWWoqKi%0AKt9vz549GTp0aJnfPzhEx8XFMWfOnCo/joiIiIhUj19DtDEmGhegZ1pr5wJYazdbawuttUXAVOBU%0Af9YQKGeeeSZr165l3bp1JCQkcMMNN9CxY0d+/PFH3n33Xbp3706XLl24+uqr2b17NwDvvPMO7dq1%0Ao0uXLsydO3f/fU2bNo17770XgM2bN3PFFVdw8sknc/LJJ/Pxxx8zdOhQvvvuOzp37kxqairr1q2j%0AY8eOgOsVv/nmm+nUqROJiYksXrx4/3326tWLiy++mLZt2zJ48OAAv0IiIiIi4cOf0zkM8Byw0lo7%0AusTxY3390gBXAN8c8oMNGAArVhzy3Rygc2cYO7ZSV923bx9vv/02F198MQBr1qxh+vTpdOvWjW3b%0AtvH444/z3nvvUa9ePUaMGMHo0aMZPHgwt99+O4sWLeL444/nmmuuKfW+77vvPs4++2xef/11CgsL%0A2b17N8OHD+ebb75hhe85r1u3bv/1J06ciDGGzMxMVq1axUUXXcTq1asBWLFiBRkZGdSuXZuEhAT6%0A9+9P8+bND+FFEhEREYlM/pzO0QPoC2QaY4oT7kNAH2NMZ9zYu3XAHX6swa/y8/Pp3Lkz4Faib731%0AVnJzc2nZsiXdunUD4NNPPyUrK4sePXoAsHfvXrp3786qVato3bo1bdu2BeD6669nypQp//MYixYt%0AYsaMGYDrwW7YsCE7duwos6alS5fSv39/ANq1a0fLli33h+jzzz+fhg0bAtChQwfWr1+vEC0iIiJS%0ADf6czrEUKG1kQ5VnQleokivGNa24J/pg9erV23/ZWsuFF17IrFmzDrhOabfzt9q1a++/HBUVxb59%0A+wJeg4iIiEg40LbfftatWzc++ugj1q5dC8Cvv/7K6tWradeuHevWreO7774D+J+QXez8889n8uTJ%0AABQWFvLLL7/QoEEDdu3aVer1zzzzTGbOnAnA6tWr2bBhAwkJCTX9tEREREQimkK0nzVp0oRp06bR%0Ap08fTjrppP2tHHXq1GHKlClceumldOnShaOPPrrU248bN47FixfTqVMnunbtSlZWFo0bN6ZHjx50%0A7NiR1NTUA65/9913U1RURKdOnbjmmmuYNm3aASvQIiIiInLojLXW6xoqlJSUZJctW3bAsZUrV9K+%0AfXuPKpLS6GciIiIioc4Ys9xam1TR9bQSLSIiIiJSRf6cziEiIiIiUq70jBzS5meTm5dPXGwMqckJ%0ApCTGe11WhRSiRURERMQT6Rk5DJubSX5BIQA5efkMm5sJEPRBWu0cIiIiIuKJtPnZ+wN0sfyCQtLm%0AZ3tUUeUpRIuIiIiIJ3Lz8qt0PJgoRIuIiIiIJ+JiY6p0PJgoRFfT9u3b6dy5M507d+aYY44hPj5+%0A/9d79+49pPt+/fXXSUtLq5E6r7/+elq3bs3JJ5/MCSecwI033khubm6Ftxs9ejS//fZbjdQgIiIi%0AUprU5ARioqMOOBYTHUVqcvBvFKcTC6upcePG+7fufuSRR6hfvz6DBg064DrWWqy11KpVtfcqV1xx%0ARY3VCTBmzBhSUlIoKipi9OjRnHfeeWRmZhIdHV3mbUaPHs0tt9xCnTp1arQWERERkWLFJw+G4nSO%0AiFmJTs/IocfwRbQe+hY9hi8iPSPHL4+zdu1aOnTowHXXXceJJ57Ipk2b6NevH0lJSZx44ok89thj%0A+6/brFkzHnnkERITEznppJNYvXo1AM8++ywDBgwA3Ery/fffz+mnn85xxx3H66+/DrgtwO+8807a%0AtWvHRRddxMUXX0x6enq5tdWqVYtBgwbRqFEj3n33XYBSaxszZgxbtmzhzDPP5IILLijzeiIiIiKH%0AKiUxno+GnscPwy/lo6HnhUSAhggJ0cXjU3Ly8rH8MT7FX0F61apVDBw4kKysLOLj4xk+fDjLli3j%0Aq6++YsGCBWRlZe2/btOmTcnIyOC2225j9OjRpd7fli1b+Oijj0hPT2fYsGEAvPrqq+Tk5JCVlcW0%0AadP45JNPKl1fly5dWLVqFUCptQ0cOJCjjz6aJUuW8N5775V5PREREZFIFREhOtDjU9q0aUNS0h+7%0ARc6aNYsuXbrQpUsXVq5ceUAA7dWrFwBdu3Zl3bp1pd5fSkoKxhhOOukkcnJc8F+6dCm9e/emVq1a%0AxMXFcfbZZ1e6vpJbvZdXW0mVvZ6IiIhIJIiInuhAj0+pV6/e/str1qxh3LhxfP7558TGxnL99dcf%0AcMJe7dq1AYiKimLfvn2l3l/xdeDAAFxdK1as4NJLL62wtso+BxEREZFIExEr0V6OT9m5cycNGjTg%0AiCOOYNOmTcyfP79G7rdHjx7MmTMHay2bNm3iww8/rPA21lrGjBnD9u3bufDCC8utrUGDBuzatcuv%0Az0FEREQkVEXESnRqcsIBW0pC4MandOnShQ4dOtCuXTtatmxJjx49auR+e/fuzaJFi2jfvj0tW7Yk%0AMTGRhg0blnrdgQMH8vDDD5Ofn0/37t1ZtGgR0dHR5dbWr18/LrjgApo3b86CBQv88hxEREREQpWp%0AifYAf0tKSrLLli074NjKlStp3759pe8jPSMnJMenlGf37t3Ur1+frVu3ctppp/HZZ5/RpEkTz+qp%0A6s9EREREJNgYY5Zba5Mqul5ErESDG58S6qH5YH/605/YuXMnBQUFPProo54GaBEREZFIEjEhOhwt%0AWbLE6xJEREREIlJEnFgoIiIiIlKTQjpEh0I/d6TQz0JEREQiSciG6Dp16rB9+3aFtyBgrWX79u3U%0AqVPH61JEREREAiJke6KbNWvGxo0b2bp1q9elCO5NTbNmzbwuQ0RERCQgQjZER0dH07p1a6/LEBER%0AEZEIFLLtHCIiIiIiXgnZlWgRERGJbOG4kZqEDoVoERERCTnpGTkMm5tJfkEhADl5+QybmwmgIC0B%0AoXYOERERCTlp87P3B+hi+QWFpM3P9qgiiTQK0SIiIhJycvPyq3RcpKYpRIuIiEjIiYuNqdJxkZqm%0AEC0iIiIhJzU5gZjoqAOOxURHkZqc4FFFEml0YqGIiIiEnOKTBzWdQ7yiEC0iIiIhKSUxXqFZPKN2%0ADhERERGRKlKIFhERERGpIoVoEREREZEqUogWEREREakihWgRERERkSrSdA4RERGRAErPyNFovjCg%0AlWgRERGRAEnPyGHY3Exy8vKxQE5ePsPmZpKekeN1ad4pKoL0dPjXv7yupEoUokVEREQCJG1+NvkF%0AhQccyy8oJG1+tkcVeWjvXnjhBTjxRLjiCpg+HX7/3euqKk0hWkRERCRAcvPyq3Q8LO3eDWPGQJs2%0AcMstULs2zJoF337rLocI9USLiIiIBEhcbAw5pQTmuNgYD6oJsG3bYPx4mDABfv4ZzjkHpk6F5GQw%0Axuvqqkwr0SIiIiIBkpqcQEx01AHHYqKjSE1O8KiiAFi/Hu6/H1q0gMcegzPPhE8+gcWL4eKLQzJA%0Ag1aiRURERAKmeApHREzn+OYbGDnStWoAXH89DB4M7dt7W1cNUYgWERERCaCUxPjwDM3FPv4Yhg+H%0AN9+EunXh3nvhgQegeXOvK6tRCtEiIiIicmishXnzYMQIWLIEGjWChx+G/v2hcWOvq/MLhWgRERER%0AqZ59+2D2bBeeMzPdavPYsXDbbVCvntfV+ZVCtIiIiIhUzZ49bsbzqFGwbh106ODmPPfpA9HRXlcX%0AEArRIiIiIh4JuS3Ad+yASZNg3DjYuhW6d3crz5ddBrUia+ibQrSIiIiIB4q3AC/ewbB4C3Ag+IJ0%0Abq7bIOXpp91mKZdcAkOHwhlnhOyIukMVWW8ZRERERIJESGwBnp3t+ptbtYLRo6FnT1ixAt56y817%0AjtAADVqJFhEREfFEUG8BvmyZG1M3d67bivv22+HBB+G447yuLGgoRIuIiIh4IOi2ALcWFi504Xnh%0AQmjYEIYNg/vug6ZNvakpiKmdQ0RERMQDQbMFeGEhzJkDp5wCF14IWVlup8ENG+Cf/1SALoNWokVE%0AREQ84PkW4L//Di++6ALzmjXQti1MnQp9+7oWDimXQrSIiIiIRzzZAnznTpgyxZ0ouGkTdO0Kr74K%0AV1wBUVEV314AhWgRERGRyLB5Mzz1FEycCL/8Ahdc4FaizzsvoqdsVJdCtIiIiEg4++EHt7Pg88+7%0AFo4rr4QhQyApyevKQppCtIiIiEg4+vprGDECZs92bRo33ACpqXDCCV5XFhYUokVERETChbWwZIkb%0AU/f221C/PjzwAAwYAHFxXlcXVhSiRUREREJdURG8+aYLz59+Ck2auPF0d90FRx7pdXVhSSFaRERE%0AJFTt3QuzZrkxdVlZbnvuiRPh5pshxqNNWyKE3zZbMcY0N8YsNsZkGWO+Ncbc7zveyBizwBizxvdf%0AvT0SERERqYpff4Vx4+D44+Gmm1zP88yZbt7z3XcrQAeAP3cs3Ac8aK3tAHQD7jHGdACGAguttW2B%0Ahb6vRURERKQi27fDo49Cixauz7l1a5g3D776Cq69Fg5Tk0Gg+O2VttZuAjb5Lu8yxqwE4oHLgXN8%0AV5sOvA8M8VcdIiIiIiHvxx/d5ihTpsCePdCzpxtTd/rpXlcWsQLydsUY0wpIBD4DmvoCNsBPQKkb%0Ashtj+gH9AFq0aOH/IkVERESCTVaW63eeOdN93aePC88nnuhtXeLXdg4AjDH1gdeAAdbanSW/Z621%0AgC3tdtbaKdbaJGttUpMmTfxdpoiIiEjw+PRTSElxYfnVV12f89q1MGOGAnSQ8OtKtDEmGhegZ1pr%0A5/oObzbGHGut3WSMORbY4s8aREREREKCtfDOO26DlA8+cKPpHn4Y7r0XjjrK6+rkIP6czmGA54CV%0A1trRJb71BnCj7/KNwH/8VYOIiIhI0Nu3z42pS0yESy6B775z/c8bNsAjjyhAByl/rkT3APoCmcaY%0AFb5jDwHDgVeMMbcC64HefqxBREREJDjl58O0aZCWBj/8AO3awQsvuCkbhx/udXVSAX9O51gKmDK+%0Afb6/HldEREQkqOXlweTJMHYsbNkCp53mVp579oRafj9dTWqIhgmKiIiIBMKmTS44T54Mu3ZBcjIM%0AHQpnnw2mrHVHCVYK0SIiIiL+tHata9mYNs31P/fuDYMHux5oCVkK0SIiIiL+sHy5m7Tx2msQHQ23%0A3AKDBkGbNl5XJjVAIVpERESkplgLixfD8OGwYAEccYRbdb7/fjjmGK+rkxqkEC0iIiJyqIqKID3d%0AhecvvnCBecQIuOMOaNjQ6+rEDxSiRURERKrr99/dltwjR0J2tmvVeOYZuOEGqFPH6+rEjxSiRURE%0ARKpq1y6YMsWNpsvNhS5d4JVXoFcviIryujoJAIVoERERkcrauhWeegomTHDzns87z03duOACjamL%0AMArRIiIiIhVZtw5GjYLnn4fffnMrzkOGwCmneF2ZeEQhWkRERKQsmZnuBMF//9vtJnjDDZCaCgkJ%0AXlcmHlOIFhERETnY0qVu0sZbb0G9ejBgAAwcCPHxXlcmQUIhWkRERATcmLp581x4/ugjaNwYHnsM%0A7rkHGjXyujoJMgrRIiIiEtkKCly7xogR8O230LIljB/vdhisW9fr6iRIKUSLiIhIZNqzB557zp0w%0AuGEDdOwIL74I11zjtukWKYdCtIiIiESWn392I+rGj4dt26BHD5g4ES69VGPqpNIUokVERCQybNzo%0ANkeZMgV+/RX+/Gc3pu6MM7yuTEKQQrSIiIiEt1Wr3LbcL73kTh689loYPNi1b4hUk0K0iIiIhKfP%0AP3eTNtLToU4duPNOeOABaNXK68okDChEi4iISPiwFhYscOF58WI48kj429+gf39o0sTr6iSMKESL%0AiIhI6Nu3D157zY2py8hwm6KMHg233w7163tdnYQhhWgREREJXb/9BtOnQ1oafPed2477+efhuuvg%0A8MO9rk7CmEK0iIiIhJ5ffoHJk2HsWNi8GU45xQXpyy+HWrW8ri6kpGfkkDY/m9y8fOJiY0hNTiAl%0AUdubV0QhWkRERELHTz+54Dx5MuzcCRddBEOHwjnnaMZzNaRn5DBsbib5BYUA5OTlM2xuJoCCdAX0%0AVk1ERESC39q1brpGq1ZuxTk5GZYvh/nz4dxzFaCrKW1+9v4AXSy/oJC0+dkeVRQ6tBItIiIiwevL%0AL93JgnPmwGGHwU03waBB0Lat15WFhdy8/Codlz8oRIuIiEhwsRbef9+NqXv3XWjQAFJT4f774dhj%0Ava4urMTFxpBTSmCOi43xoJrQonaOEJWekUOP4YtoPfQtegxfRHpGjtcliYiIHJqiInj9dejWDc47%0AD1asgH/9CzZscIFaAbrGpSYnEBMddcCxmOgoUpMTPKoodGglOgTpJAAREQkre/fCzJmubSM7G447%0Azp04eOONEKMVUX8qzg2azlF1CtEhqLyTAPSXXkREQsauXTB1qtsUJScHOneGWbPgqqtc/7MEREpi%0AvPJDNehvaAjSSQAiIhLStm6F8eNhwgTYscONp3vuOTeuTlM2JEQoRIcgnQQgIiIhaf16ePJJePZZ%0AyM+HlBQYMsT1QIuEGJ1YGIJ0EoCIiISUb76BG26ANm1cr/M110BW1h8nEYqEIK1EhyCdBCAiIiHh%0Ao4/cyYJvvgn16sF998HAgdC8udeViRwyhegQpZMAREQkKFkL8+a58LxkCTRuDI8+Cvfc4y6LhAmF%0AaBERETl0+/bB7NkuPGdmutXmsWPhttvcKrQfpGfk6FNZ8YxCtIiIiFTfnj3wwgswahSsWwcdOsCM%0AGfCXv0B0tN8eVnsmiNd0YqGIiIhU3Y4d8Pjj0KoV3Huv203wjTfcKnTfvn4N0FD+ngkigaCVaBER%0AEam8nBwYMwaeeQZ274ZLLnFj6s48M6AznrVngnhNIVpEREQqlp0NaWmuVaOoyLVrDB4MJ53kSTna%0AM0G8pnYOERERKdsXX7htuNu3h5kzoV8/WLMGXnrJswAN2jNBvKeVaBERETmQtbBwITzxBCxaBLGx%0A8NBDbs7z0Ud7XR2gPRPEewrRIiIi4hQWwty5MHw4fPklxMW5qRv9+kGDBl5X9z+0Z4J4SSFaREQk%0A0v3+u+t1HjkS1q6FE06AZ5+F66+H2rW9rk4kKClEi4iIRKqdO+Hpp920jZ9+gqQkmDMHUlIgKqri%0A24tEMIWHObCMAAAgAElEQVRoERGRSLN5M4wbB5MmwS+/wIUXuhMFzzsvoGPqREKZQrSIiEik+P57%0A1+P8/POwdy9ceSUMHQpdu3pdmUjIUYgWEREJdytWwIgR8MorcNhhcOONMGiQ630WkWpRiBYREQlH%0A1sKHH7pJG++8A/Xrw4MPwoABbuqGiBwShWgREZFwUlQEb77pwvOnn0KTJvDPf8Jdd8GRR3pdnUjY%0AUIgWEREJB3v3wssvuzF1K1dC69buxMGbboIYbYUtUtMUokVERELZ7t1upvOTT8LGjW4r7pdfhquv%0Adv3PIuIX+r9LREQkFG3bBhMmwPjx8PPPcOaZMGUKXHyxxtSJBIBCtIiISCjZsAFGj4apU2HPHujZ%0AE4YMgdNP97oykYiiEC0iIhIKsrJcv/PMme7r666DwYOhQwdv6xKJUArRIiIiweyTT9ykjTfegLp1%0A4e673ai6Fi28rkwkoilEi4iIBBtr3Wzn4cPdrOdGjeDhh6F/f2jc2OvqRASFaBERkeCxbx+8+qoL%0Az19/Dc2awdixcNttUK+e19WJSAkK0SIiUqb0jBzS5meTm5dPXGwMqckJpCTGe11W+MnPh2nTIC0N%0AfvgB2rd3X/fpA4cf7nV1IlIKhWgRESlVekYOw+Zmkl9QCEBOXj7D5mYCKEjXlLw8tyHKuHGwZQt0%0A6wZjxsBll0GtWl5XJyLl0P+hIiJSqrT52fsDdLH8gkLS5md7VFEYyc11kzVatIC//hW6doX334eP%0AP4bLL1eAFgkBWokWEZFS5eblV+m4VMKaNa5lY/p01/98zTUuTHfu7HVlIlJFCtEiIlKquNgYckoJ%0AzHGxMR5UE+KWL4cRI2DOHNfjfOutMGgQHHec15WJSDXp8yIRESlVanICMdFRBxyLiY4iNTnBo4pC%0AjLWwcCFceCEkJcH8+W5nwfXrXR+0ArRISPNbiDbGPG+M2WKM+abEsUeMMTnGmBW+P5f46/FFROTQ%0ApCTG80SvTsTHxmCA+NgYnujVSScVVqSwEF57DU49FS64AL75xq1Cb9gATzwBTZt6XaGI1AB/tnNM%0AAyYAMw46PsZaO8qPjysiIjUkJTFeobmyfv8dXnzRbc29Zg0cfzxMmQJ9+0KdOl5XJyI1zG8h2lr7%0AoTGmlb/uX0REJCjs3AnPPONG023aBF26wOzZcOWVEBVV8e1FJCR5cWJhf2PMDcAy4EFr7Q4PahAR%0AETk0W7a4+c4TJ8Ivv8D558OMGe6/xnhdnYj4WaBPLJwMHAd0BjYBT5Z1RWNMP2PMMmPMsq1btwaq%0APhERkfL98APccw+0bOl6nC+4AD7/HN57z11WgBaJCAEN0dbazdbaQmttETAVOLWc606x1iZZa5Oa%0ANGkSuCJFRERK8/XXcN110LYtTJ3qLq9c6cbWnXKK19WJSIAFtJ3DGHOstXaT78srgG/Ku76ISCRK%0Az8ghbX42uXn5xMXGkJqcoJP7vGItLF0Kw4fDvHlQvz4MGAADB0K8fiYikcxvIdoYMws4BzjKGLMR%0AeBg4xxjTGbDAOuAOfz2+iEgoSs/IYdjczP3bbefk5TNsbiaAgnQgFRXBW2+58Pzxx3DUUfD443D3%0A3XDkkV5XJyJBwJ/TOfqUcvg5fz2eiEg4SJufvT9AF8svKCRtfrZCdCAUFMCsWW6uc1aW63ueMAFu%0Avhnq1vW6OhEJItr2W0QkiOSWss12ecelhvz6Kzz3HDz5pNsUpWNHeOkl6N0boqO9rk5EgpBCtIhI%0AEImLjSGnlMAcFxvjQTURYPt2N6Luqafc5R493Jbcl1yiKRsiUq5Aj7gTEZFypCYnEBN94AYdMdFR%0ApCYneFRRmPrxR3jgAdeu8fDD0L07LFniTiK89FIFaBGpkFaiRUSCSHHfs6Zz+MnKlW5b7pdecpM3%0Arr0WBg927RsiIlWgEC0iEmRSEuMVmmvaZ5+5SRvp6RATA3fd5VaiW7XyujIRCVEK0SIiEp6shfnz%0AXXj+4AM3mu7vf4f+/UGbeInIIVKIFhGR8LJvn9tFcPhw+OortynK6NFw++1usxQRkRqgEC0iIuEh%0APx+mT4e0NPj+e2jXDl54wfU9H36419WJSJhRiBYRkdCWlweTJ8PYsbBlC5x6KowaBZdfDrU0hEpE%0A/EMhWkREQtOmTS44T54Mu3ZBcjIMHQpnn60RdSLidwrRIiISWtaudS0b06a5/uerr4YhQyAx0evK%0ARCSCKESLiEho+PJLGDHCnTQYHQ233AKDBkGbNl5XJiIRSCFaxCc9I0cbXIgEG2vh/ffdpI1334Uj%0AjnCbo9x/PxxzjNfViUgEU4gWwQXoYXMzyS8oBCAnL59hczMBFKRFvFBU5DZGGTECPv8cmjZ1QfrO%0AO6FhQ6+rExFRiBYBt8VycYAull9QSNr8bIVoOWT6lKMK9u51W3KPHAnZ2XDccfD003DjjVCnjtfV%0AiYjspxAtAuTm5VfpuEhl6VOOStq1C6ZOdZui5ORA587w73/DlVfCYfpVJSLBRwM0RYC42JgqHRep%0ArPI+5RBg61a3FXeLFvDgg9C2LbzzjjuJ8JprFKBFJGgpRIsAqckJxERHHXAsJjqK1OQEjyqScKFP%0AOcqwbh307w8tW8I//wnnnguffgqLF7t5z5rzLCJBTm/xRfjjY3X1rUpNi4uNIaeUwByxn3JkZrp+%0A51mz3G6C118PqanQvr3XlYmIVIlCtIhPSmK8QrPUuNTkhAN6oiFCP+VYutRN13jrLahXz42oGzgQ%0AmjXzujIRkWpRiBYR8aOI/pSjqAjmzXPh+aOPoHFjeOwxuOceaNTI6+pERA6JQrSIiJ9F3KccBQUw%0Ae7ab8fzNN+6kwXHj4NZb3Sq0iEgYUIgWEZGasWcPPP88jBoF69fDiSfCjBnwl7+4bbpFRMKIQrSI%0AiByan3+GiRPhqadg2zY4/XSYMAEuucSdPCgiEoYUokVEpHo2boQxY+CZZ+DXX11oHjYMzjjD68pE%0ARPxOIVpERKpm1SpIS4MXX3QnD/bpA4MHQ6dOXlcmIhIwCtEiIlI5n3/uThZ8/XWoXRvuuMPtMtiq%0AldeViYgEnEK0iIiUzVp47z03pm7RIoiNhb/+1e02ePTRXlcnIuIZhWgREflfhYXw2msuPGdkQFyc%0Am7rRrx80aOB1dSIinlOIFhGRP/z2mxtLl5YGa9fCCSfAs8+67blr1/a6OhGRoKEQLSIisHMnPP20%0Am7bx00+QlARz5kBKCkRFeV2diEjQUYgWEYlkmze73QQnTYJffoELL4SZM+Hcc8EYr6sTEQlaCtEi%0AIpHo++9dj/Pzz7ttuq+8EoYMga5dva5MRCQkKESLiESSFSvcmLpXXoHDDoObboJBg6BtW68rExEJ%0AKQrRIgGWnpFD2vxscvPyiYuNITU5gZTEeK/LknBmLXz4oZu08c47brrGoEEwYAAce6zX1YmIhCSF%0AaJEASs/IYdjcTPILCgHIyctn2NxMAAVpqXlFRfDGG27l+dNP3Vznf/0L7rrLzXsOInpzKSKhRiFa%0A5CD+/GWeNj97f4Aull9QSNr8bAUGqTl798LLL7vwvGoVtG4NEyfCzTdDTIzX1f0PvbkUkVBUy+sC%0ARIJJ8S/znLx8LH/8Mk/PyKmR+8/Ny6/ScZEq2b0bxo6FNm1cYD78cBemV6+Gu+8OygAN5b+5FBEJ%0AVlqJlmoJ9Y9ey6rf3yvFcbEx5JQSmONigzPcSIjYtg0mTIDx4+Hnn+Hss2HKFLj44pAYU6c3lyIS%0AihSipcpC/aPX8ur39y/z1OSEAx4bICY6itTkhBq5f4kwGzbA6NEwdSrs2QOXX+7G1HXv7nVlVaI3%0AlyISitTOIVUW6h+9lld/Wb+0a+qXeUpiPE/06kR8bAwGiI+N4YlenULizYcEkawsN5quTRvX69y7%0AN3z7LaSnh1yABvfmMib6wF0R9eZSRIKdVqKlykL9o9fy6h9zTWe/rxSnJMYrNEv1fPKJG1P3xhtQ%0Aty7cey888AA0b+51ZYek+P+HUG4RE5HIoxAtVRbqH72WV79+mUvQsRbeftuF5yVLoHFjeOQRF6Ab%0AN/a6uhqjN5ciEmoUoqXKQr2vt6L69ctcgsK+fW5XweHDITPTrTaPGwe33gr16nldnYhIxFOIlioL%0A9dXaUK9fwtyePfDCCzBqFKxbBx06wPTp0KcPREd7XZ2IiPgYa63XNVQoKSnJLlu2zOsyRET8Z8cO%0AmDTJrTZv3QrdusHQoXDZZVBL54CLiASKMWa5tTapoutV6l9mY0yPyhwTEZEqys2F1FRo0QL+9jdI%0ASoIPPoCPP3Yj6xSgRUSCUmX/dR5fyWMiIlIZ2dlw221uS+7Ro6FnT1ixAubNg7POColNUkREIlm5%0APdHGmO7A6UATY8wDJb51BBBV+q1ERKRMX3wBI0bA3LlQu7YL0g8+CMcd53VlIiJSBRWdWHg4UN93%0AvQYlju8ErvJXUSIiYcVaWLjQTdpYuBAaNoRhw+C++6BpU6+rExGRaig3RFtrPwA+MMZMs9auD1BN%0AIiLhobAQXn/dhefly+GYY2DkSLjjDjjiCK+rExGRQ1BRO8dYa+0AYIIx5n/GeFhre/qtMhGRUPX7%0A7/Diiy4wr1kDbdvC1KnQt69r4RARkZBXUTvHDN9/R/m7EBGRkLdzJ0yZ4k4U3LQJunaFV1+FK66A%0AKJ1GIiISTioK0WnA+cAl1tohAahHRCT0bNni5jtPmgR5eXDeeTBjBpx/vqZsiIiEqYpC9LHGmNOB%0AnsaYfwMH/Daw1n7pt8pERILdDz+4nQWff961cPTqBUOGwCmneF2ZiIj4WUUh+v+AvwPNgNEHfc8C%0A5/mjKBGRoPb1125M3ezZbjOUG2+EQYMgIcHrykREJEAqms4xB5hjjPm7tfYfAapJRCT4WAtLl7pJ%0AG/PmQf36MGAADBwI8fFeVyciIgFW0Uo0ANbafxhjegJn+Q69b639r//KEhEJEkVF8N//uvD8ySfQ%0ApAk8/jjcfTcceaTX1YmIiEcqFaKNMU8ApwIzfYfuN8acbq19yG+ViYh4qaAAZs1ybRtZWdCqFUyY%0AALfcAjExXlcnIiIeq1SIBi4FOltriwCMMdOBDEAhWkTCy6+/wrPPwpNPwo8/wkknwcsvw9VXw2GV%0A/SdTRETCXVV+I8QCP/suN/RDLSIi3tm+3a00jx/vLp91FjzzDFx8scbUiYjI/6hsiH4CyDDGLMaN%0AuTsLGOq3qkREAuXHH93mKFOmwJ490LOnG1N3+uleVyYiIkGswhBtjDHAUqAbUDz8dIi19id/FiYi%0A4ldZWW5b7pm+Uz2uvRYGD4YTT/S2LhERCQkVhmhrrTXGzLPWdgLeCEBNIiL+8+mnbtLGf/4Ddeu6%0AKRsPPAAtW/rtIdMzckibn01uXj5xsTGkJieQkqixeCIioaxWJa/3pTGmSltwGWOeN8ZsMcZ8U+JY%0AI2PMAmPMGt9/NR9KRPzPWnjnHTjnHOjeHT78EB5+GNavd9t1+zlAD5ubSU5ePhbIyctn2NxM0jNy%0A/PaYIiLif5UN0acBnxpjvjPGfG2MyTTGfF3BbaYBFx90bCiw0FrbFliI+qpFxJ/27XNj6hIT4U9/%0Agu++c/3PGzbAI4/AUUf5vYS0+dnkFxQecCy/oJC0+dl+f2wREfGfyp5YmFzVO7bWfmiMaXXQ4cuB%0Ac3yXpwPvA0Oqet8iIuXKz4dp0yAtDX74Adq1gxdecH3Phx8e0FJy8/KrdFxEREJDuSHaGFMHuBM4%0AHsgEnrPW7juEx2tqrd3ku/wT0PQQ7ktE5EB5eTB5MowdC1u2wKmnupXnnj2hVmU/eKtZcbEx5JQS%0AmONitWGLiEgoq+i3ynQgCReg/wQ8WVMPbK21gC3r+8aYfsaYZcaYZVu3bq2phxWRcLRpkxtL16IF%0APPSQa99YvNidRJiS4lmABkhNTiAmOuqAYzHRUaQmJ3hUkYiI1ISK2jk6+KZyYIx5Dvj8EB9vszHm%0AWGvtJmPMscCWsq5orZ0CTAFISkoqM2yLSARbswZGjXKtG/v2Qe/ebkxdYqLXle1XPIVD0zlERMJL%0ARSG6oPiCtXafOfRdu94AbgSG+/77n0O9QxGJQMuXw4gRMGeO63G++WZITYU2bbyurFQpifEKzSIi%0AYaaiEH2yMWan77IBYnxfG1xHxhFl3dAYMwt3EuFRxpiNwMO48PyKMeZWYD3Q+xDrF5FIYa1r0Rg+%0AHBYsgCOOcC0c998PxxzjdXUiIhJhyg3R1tqo8r5fwW37lPGt86t7nyISgYqKID3dhecvvnCBefhw%0AuPNOaNjQ6+pERCRCVXbEnYhIYP3+u9uSe+RIyM52rRrPPAM33AB16nhdnYiIRDiFaBEJLrt2wdSp%0AbjRdTo47SXD2bLjySoiq9odjIiIiNUohWkSCw9at8NRTMGGCm/d87rnw/PNw4YVw6Cc1i4iI1CiF%0AaBHx1rp18OST8Nxz8NtvcMUV7oTBU0/1ujIREZEyKUSLiDcyM12/86xZbjOUvn3dmLp27byuTERE%0ApEIK0QGSnpGjzRZEAJYuddM13noL6tWDAQPcn2bNvK5MRESk0hSiAyA9I4dhczPJLygEICcvn2Fz%0AMwEUpCUyFBXBvHkuPH/0ERx1FDz2GNxzDzRq5HV1IUdvykVEvFfL6wIiQdr87P0Bulh+QSFp87M9%0AqkgkQAoK4MUX4aST4LLLYONGGD8e1q+Hv/9dAboait+U5+TlY/njTXl6Ro7XpYmIRBSF6ADIzcuv%0A0nGRkLdnjwvLxx/v5jobAy+9BGvWwL33Qt26XlcYsvSmXEQkOKidIwDiYmPIKSUwx8XGeFCNiB/9%0A/DNMnOhG1W3bBmec4b6+9FKNqashelMuIhIctBIdAKnJCcREH7hJREx0FKnJCR5VJFLDNm6EBx+E%0AFi3g//4PunWDJUvcnz//WQG6BpX15ltvykVEAkshOgBSEuN5olcn4mNjMEB8bAxP9OqkE4Ek9K1a%0ABbfcAscdB+PGuRnPX38Nb77pVqGlxulNuYhIcFA7R4CkJMYrNEv4+PxzN2kjPR1q14Y77nAr0a1a%0AeV1Z2Cv+d0TTOUREvKUQLSKVYy0sWODC8+LFEBsLf/0r9O8PRx/tdXURRW/KRUS8pxAtIuUrLIQ5%0Ac2DECMjIgLg4t0337bdDgwZeVyciIuIJhWgRKd1vv8H06ZCWBt99ByecAM89B9dd51o4REREIphC%0AtIgc6Jdf4OmnYcwY2LwZTjkFRo6Eyy+HqKiKby8iIhIBFKJFxPnpJzdhY9Ik2LkTLroIhgyBc8/V%0AiDoREZGDKESLRLq1a2HUKJg2zW3TfdVVLjx36eJ1ZSIiIkFLIVokUmVkuJMFX30VDjsMbroJBg2C%0Atm29rkxERCToKUSLRBJr4YMP3Ji6+fPddI3UVLj/fjj2WK+rExERCRkK0SKRoKgI3njDhefPPoOm%0ATeGJJ+DOO9285zCQnpGjDUhERCRgFKJFwtnevfDyy65tY9Uqtz335Mlw440QE+N1dTUmPSOHYXMz%0AyS8oBCAnL59hczMBFKRFRMQvanldgIj4we7dbkRdmzZw881Qpw7MmgXZ2W71OYwCNLgtsIsDdLH8%0AgkLS5md7VJGIiIQ7rUSLhJOtW2H8eJgwAXbsgHPOgWefdePqDhpTF07tD7l5+VU6LiIicqgUokXC%0Awfr1bivuZ5+F/HxISXFj6rp1K/Xq4db+EBcbQ04pgTkuNrxW3EVEJHionUMklH3zDfTt69o2Jk+G%0Aa66BrCx4/fUyAzSEX/tDanICMdEH7qYYEx1FanKCRxWJiEi400q0SCj66CM3aeO//4V69eC++2Dg%0AQGjevFI3D7f2h+LV83BpTxERkeCnEC0SKqyFefNceF66lN9jj+TFC25kYodk6h7dlNRttUipXIYO%0Ay/aHlMR4hWYREQkYhWiRYLdvH8ye7cbUZWZC8+Z8nfooN5mT+NlEA7Cjij3NqckJB/REg9ofRERE%0AqkI90SLBas8emDjRbcN9/fVQWAjTp8N333FXozP2B+hiVelpTkmM54lenYiPjcEA8bExPNGrk1Zy%0ARUREKkkr0SLBZscOmDQJxo1zI+u6d4ennoJLL4Va7n1vTfQ0q/1BRESk+hSiJWIF3ZzknBy3Qcoz%0Az7jNUi65xI2pO/PM/5nxHI49zSIiIqFEITpIBV3ACzNBNSc5OxvS0mDGDNey8Ze/wODBcPLJZd5E%0APc0iIiLeUk90ECoOeDl5+Vj+CHjpGTlelxY2gmJO8hdfwFVXQfv2MHMm3H47rFnjLpcToEE9zSIi%0AIl7TSnQQKi/gKSTVDM/mJFsLCxe6MXULF0LDhjBsmJvz3LRple4qFHqa9YmKiIiEK4XoIBRuG2EE%0Ao4D3FBcWwty5bkzd8uVw7LGuhaNfPzjiCP88pseCqmVGRESkhqmdIwiVFeR00ljNCdg20b//DlOn%0AQrt20Ls37Nzpvv7hBxg0KGwDNARJy4yIiIifKEQHodTkBKKjDpzGEB1ldNJYDfJ7T/HOnW6luXVr%0At9rcsCG8+iqsXAm33Qa1a9fM4wQxfaIiIiLhTO0cwcpW8HUY8apv1i89xZs3u5nOEyfCL7/ABRfA%0Aiy+SfmQCae+uJvev7wRdb7C/Xn+N4RMRkXCmEB2E0uZnU1B0YGouKLJheWJhVfpmg/okte+/h1Gj%0A4IUXXAvHlVfC0KHQtWtQ9QYf/Bqe264Jry3P8UttGsMnIiLhTO0cQSiSPgavbN9s0I79++oruPZa%0AtzX3c89B376wapVr3ejaFQie3uDSXsOZn27wW20awyciIuFMK9FByJ8fgwfbam5l3zBUd+yfX56v%0AtfDhh25M3TvvQP368OCDMGAAxMVV+FwqOu4vpb2GZXUJ1VRtoTCGT0REpDq0Eh2E/DU5IhhXcys7%0AiaQ6QbTGn29REfznP3D66XDOOW5U3eOPw4YNMHJkqQG6tOdS0XF/qUowVt+yiIhI+RSig5C/PgYP%0AlraCkir7hqE6QbTGnu/evTB9OnTsCCkp7uTBSZNg/Xr461/hyCPLvXnAxulVoKzXyhz0tfqWRURE%0AKqZ2jiDlj4/Bg6WtoKTi51hRy0V1TlI75Oe7ezc8+yw8+SRs3AgnnQQvvwxXXw2HVf5/nco+R38r%0A6zW8sms8i1dtDZoWHxERkVCgEB1BgnXkWGXeMFQniFb7+W7bBhMmwPjx8PPPcNZZ8Mwz8Kc/gTl4%0A3bZygqE3OFjCvIiISDhQiI4goT5yrKpBtMrPd8MGGD3a7Si4Zw/07AlDhrge6DARDGFeREQkHChE%0AR5BIW4ms9PPNynInBs6c6b6+7joYPBg6dAhwxSIiIhIqjLXBvxVeUlKSXbZsmddlSLj59FM3pu4/%0A/4G6deH22+GBB6BFC68rExEREY8YY5Zba5Mqup5WoiNYsM2MDghr3WznESPggw+gUSN4+GG49144%0A6iivqxMREZEQoRAdoYJpK+qA2LfP7SI4YoTbZbBZMxgzBm67zW2WIiIiIlIFmhMdoYJxZrRf5OfD%0A5Mlwwglue+69e+GFF+C779wOgwrQIiIiUg1aiY5QwTgzukbl5bnwPHYsbNkCp53mVp4vuwxq6b2j%0AiIiIHBqliQgVLFtR17jcXDdZo0ULeOghSEyE99+HTz4hvUUSPUa+T+uhb9Fj+CJPtzsXERGR0KaV%0A6EoIxxPwQn1m9P9YswbS0tz23Pv2Qe/ebsZz585ABPaAi4iIiF9pJboCxeErJy8fyx/hK9RXMVMS%0A43miVyfiY2MwQHxsDE/06hR6gXL5cheYExJgxgy49VZYvRpmzdofoCGCesBFREQkILQSXYHywlfI%0ABc6DhOzuddbCokVu0saCBdCwIQwdCvffD02blnqTsO8BFxERkYBSiK5AKIevsGtDKSyE9HS3Qcqy%0AZXDMMW6nwTvugCOOKPemcbEx5JTyMwv5HnARERHxhEJ0BUI1fAWqBzggQf333+Gll1xgXr0ajj8e%0ApkyBvn2hTp1K3UWo9ICH3RufANJrJyIigaQQXYFQCV8Hq6gHuCbCht+D+q5d8MwzbjRdbi506QKz%0AZ8OVV0JUVJXuqrieYA5ZOvmx+vTaiYhIoBlrrdc1VCgpKckuW7bMs8cPxRWuVkPfKvN7MdFR//Om%0AoDonFfYYvqjUVfr42Bg+Gnpele7rAFu2wFNPwcSJbt7z+ee7nufzzwdjqn+/Qc5vr2cE0GsnIiI1%0AxRiz3FqbVNH1tBJdCaF4Ap4x7vy70tTUiZI13i/+ww/w5JPw3HOuhaNXLzem7pRTqnd/fuSPN1ah%0A3H/vNb12IiISaArRlRRKq9HpGTllBuiyVCds1Fi/+Ndfu0kbs2e73QRvuAFSU93YuiDkr9aBUO2/%0ADwZ67UREJNA8mRNtjFlnjMk0xqwwxnjXp1FJoTYrurzZx1FltENUJ2ykJicQE31gb3Kl+8WthSVL%0A4NJL4eST4Y03YMAAtxr97LNBG6DBfzOnD+n1jHB67UREJNC83GzlXGtt58r0nHgt1DbqKG9Vuc9p%0AzWssbFRrw5aiInjzTTjjDDjrLPj8c/jHP2D9etKvG0iPF7ODfltuf7UOhM0GOB7QayciIoGmdo5K%0ACLV+y7I+2j6ybjSPp3QiqWWjGmtNqXS/eEGB20VwxAjIyoKWLd3Jg7feCnXrhtR0BX+2DoRi/32w%0A0GsnIiKB5FWItsB7xphC4Blr7RSP6qiUUOu3LGss38OXnQj4P2yU7B8/ri6M2b2ck2Y/Bxs2QMeO%0AbuZz794QHb3/NqG0M2Sojj0UERGRmuNViD7DWptjjDkaWGCMWWWt/bDkFYwx/YB+AC1atPCixv1C%0ALTR5ORO5eEW59s4d9P/yLW5a/iaN8neyrfOpHDVpElxySalj6kJptT8UZk6LiIiIf3k+J9oY8wiw%0A21o7qqzreD0nGkJrOoeXUobN5s/vzaLPV/OpV/Ab77U5hae7XcWmjknlzuvVnF8REREJBkE7J9oY%0AUw+oZa3d5bt8EfBYoOuoKvVbVmDVKhg5klemv0gtW8R/OpzNM6ddyeomrQAwFawoh9pqv4iIiEQ2%0AL7VrTW0AABfASURBVNo5mvL/7d17lJ11fe/x9zfJFAYKDChVMoLAkaYuBJNDFkQRC9KaoCIRu1ot%0Ay4K6jncUXYTLwXVE6pJoLBYVpeANjigUCFO0lKAFqqYnaG4kQQkQG5DhYsRcQKZmkvzOH3tP2DPZ%0At2ff9573a61Zs+fZz977yW/vPPnkN9/n+4PbIvcr/WnAd1NKd7bhONqqZ2a277svd7Hg0BDsvTf/%0AcsLpXPnqt/D4AS8Zt1ul+vGsJRI9M36SJKkrtTxEp5R+Bby61a/bSbqpE0VRKcFdd8HChXDvvXDg%0AgfDJT8K559L3+HaeWbwWaphRrna2v+vHT5Ikdb129ometLqt7/RuO3bkVhU87jiYNw8efji3TPej%0Aj8Jll8HBB7ekX2/Xjp8kSeoZ9olug27qRAHAf/83XHcdLFoEGzbAn/4pfOMbcNZZsNdee+xezYxy%0APeUYXTd+kiSp5xii26Br+k5v3QpXXw1f/CI8/TQcf3wuSJ9xBkyp7ZcYQ6uG+fT3H2Dz86O7txWW%0AY0DluuiuGT9JktSzDNEtMHHW9ZQ/O5hbVwx3bieKp56Cf/xH+NrXYNs2mDsXLrwQTj65aI/nak2s%0AZS40MrqTS29/gD/s2FWx1rlZnTy8WFGSJFXLmugmGwuOw1tGSOSC4a0rhnn7cYNNrRuuySOPwPvf%0AD4cfnptxnjcPVq6EO++EU06pK0BD8VrmQltGRquqdW5G3XWx9+nixWsZWjVc83NKkqTe5Ux0k5W6%0ACO6eBzd1ziIiK1fm2tTdcktuKe5zzoHzz4dXvKKhL1NrzXKxx5Wqu651Nrmblh2XJEntZ4huso69%0ACC4luOeeXHi+6y7Yf3+44AL42MfgpS9t6EuNBdtya2P2901l774p42qlx1Rb61xP67uOfZ8kSVJH%0AspyjyUoFwLZdBLdrFyxeDCecAKeeCvffD5dfDo89lvvehAA9ViZRykB/H5efeQyfOv1o+vumjrsv%0AS61zPa3v2vE+Da0a5sSFd3PERf/KiQvvtnREkqQu4kx0k3XMctbbt8N3vgOf/zysXw9HHpnrvHH2%0A2bD33mUfWs8Fd+XqoAfzzzW23xNbRjigv4+9+6aw5fnRlra+a/X75IIxkiR1N0N0FeoJkVmXs264%0AZ5+Fa6+FK66A4WGYORNuvBHe/naYVvntrzfslQqwASy96A17PP+WkVH6+6byxb+ZmXmM6ml91+r3%0AyRpsSZK6myG6gkbMGFa7nHVDbdoEX/4yfOUrsHlzrj3d17+ea1eXoctGvWGvUrBtZJisdza5le+T%0ANdiSJHU3a6Ir6Lolph99FD76UXj5y+Hv/z4Xnpcty11EOG9e5jZ19Ya9BXNnlK1zbmSYbMWS443S%0AcbXykiQpE2eiK+iaGcN163KdNr73vVxQfte7YMECeOUrgdpLUupdHbBSmUSjVx9sy6x/DTqmVl6S%0AJNXEEF1Bxy8xvXQpLFwIP/gB7Ltvbhb64x+HQw/dvUs9JSmNCHvlgu1kDZNtr5WXJEl1MURXUEvI%0Aa/ry0SnBHXfkwvNPfwovehFcdhl8+MNw0EF77F5P3XGzw95kDpPdMmsuSZL2ZIiuIGvIq2bWt+aQ%0AvWMH3HRTLjyvWweHHQZf+hK85z25WegS6i1JaXbYM0xKkqRuY4iuQpaQV2nWt6bSiuefh299C77w%0ABdi4EY4+Gq6/Ht7xjtwy3RW0oySl6bPxkiRJbWR3jgarNOtbKmSfd9PqPVet27wZPvMZOPxw+MhH%0AYPp0uP12WLMmd+FgFQEaKnfIaLTCVQoTL/xHwRX5JElSr3AmusEqzfqWK6EYC5t7/+ZJ5v3wRvin%0Af4LnnoPTToOLL4aTTqrpmFxIRJIkqbEM0Q1W6ULEUiEb4MhnHud9P1vMqZ+9GyLlyjUuuACOPbbs%0Aa1ZTOuFCIpIkSY1jiG6wcrO+Q6uG+f0fduzxmGOffIgPLLuFeQ/9P7ZP6+OGmfOYftklvPHNcyq+%0AXiNWVGy0jm8LKEmSVCdDdBMUm/WdGHZJiddtXM0H77uZEx9dw9a99uWq1/w13z7udJ7Zd4DBtc/z%0AxjdXfq1OLJ2YrL2fJUnS5GGIbpGxsDtl105OW/+ffPC+W3jV0xt46o8P4jOnvIfvvXoev99rn937%0AV1v60ImlE5O597MkSZocDNEt8tvfbuWd6+7mfT+7lSM2P8mGgwa5YN5HGTr6FLZP27PLRrWlD51a%0AOmHvZ0mS1MsM0VWoq+fx1q1w9dUsvebzvPjZ33H/S4/i/fP/Nz886gR2TZnKgfv0MXV0V82lD5ZO%0ASJIktZ4huoKaL9x76im48kr46ldh2zZ2zXk95/yP07h38FUQAeTC7qdOPxqovfTB0glJkqTWi5RS%0Au4+hotmzZ6fly5e35bVPXHh30XKJwYF+ll70hj0fsGFDbmXBb30Ltm+Hv/oruPBCOO44V/GTJEnq%0AcBGxIqU0u9J+zkRXUPWFe6tXw+c+B//8zzBtGpx9NixYAEcdtXsX64QlSZJ6gyG6grIX7qUEP/4x%0ALFwId94J++0H558P550HhxzShqOVJElSKxiiKyh24d4+04Ir/ui/4LWXwLJl8Cd/Ap/9LHzwgzAw%0AUPNrNaLcw5IRSZKk5jNEV1B44d6mZ7Zx9sb/5KPLb2O/jY/AEUfAVVfBu98N/fW1lGvEyoOduHqh%0AJElSL5rS7gPoBvOPOoCle6/hoRvP5ZJbFrHf/vvAd78LDz0EH/pQ3QEayq882MrnkCRJUmXORFfj%0A2mvhE5+AP/9zuOYamDdvd5u6RmnEyoOduHqhJElSLzJEV+O974U5c+A1r2naSzRi5cFOXb1QkiSp%0A11jOUY39929qgIbcBYz9fVPHbcu68mAjnkOSJEmVOROdQTM7XzRi5UFXL5QkSWoNVyys0sTOF5Cb%0A5b38zGOYP2vQ1nKSJEk9wBULG6xS5wtby0mSJE0ehugqlet8US5gVwrRE2ewT/mzg7nnwU08sWWE%0AgX36SAm2jow6uy1JktRBDNFVKtf5oth2oOT2McUWR/nOssd237/5+dFxz+XstiRJUmewO0eVynW+%0AmFqiZ3Sp7WOKzWCX48IpkiRJncEQXaX5swa5/MxjGBzoJ4DBgf7dFxXuLHFxZqntY2pZBMWFUyRJ%0AktrPco4M5s8aLFpKMViipGOwwiIn5UpByj1GkiRJ7eVMdAPUushJsceV48IpkiRJncGZ6AaodZGT%0AYo9rVHcO+1ZLkiQ1j4ut9KBKC8NIkiSpOBdb6UHVzi7X07dakiRJlRmiu0SxntKl+kaXWxhGkiRJ%0A9fPCwi5RadnxQqU6eNjZQ5IkqTEM0V0iy+xyrd1CJEmSVB3LOVpgaNUwn/7+A7uX8R7o7+PStx6d%0AqT653LLjE9XaLaRWdgKRJEmTjSG6yYZWDbPglvsZ3flCF5QtI6MsuPl+YM965lIWzJ3BgpvvZ3TX%0AC8/TNyVKzi6XWhim0bLUakuSJPUKyzmabNGS9eMC9JjRXaloPXNZUeHnNshSqy1JktQrDNFNVq4j%0ARpZuGcXC+OjOGoJ4g9kJRJIkTUaG6CYr1xFjSgRHXPSvnLjwboZWDZd9nk4Nq3YCkSRJk5EhuskW%0AzJ1B39TidRc7UyLxQh1xuSBdS1gdWjXMiQvvrjqo18JOIJIkaTIyRDfRWNeK0Z2JKQU5ulikrlRH%0AnDWsjl3wN7xlpOqgXov5swa5/MxjGBzoJ4DBgX6XF5ckST3P7hwZVdvO7ZNDa7lh2WOMVTHvSrnQ%0Ae/mZx/Dxm1YXfe5ypRlZ29a1cunvVnUCkSRJ6hSG6Ayqbec2tGp4XIAeMxZiS/V8TsCJC+8uGY6z%0AhNVOraGWJEnqBZZzZFBtO7dFS9bvEaDHPLFlpGhpxphGlV14wZ8kSVLzGKIzqHZ2t9xs7/SB/nF1%0AxMU0os9ypRrqVlx0KEmS1KsM0RlUO7tbar+A3SF2/qxBll70hpLrpdRbdlHugr9WXXQoSZLUqwzR%0AGZQqw3h++45xAbTYfgGcNeewPWqam1l2MRbU/2vhm1l60RvGXZzoKoOSJEm1M0RnMDa7O9DfN277%0A5udHx83kFpsFPmvOYdzz4KY9yifa0Wd5sl50aAmLJElqlLaE6IiYFxHrI+KRiLioHcdQq/mzBtl3%0Arz2bmkycyS2cBV4wdwa3rhguWj7Rjj7Lk/GiQ0tYJElSI7W8xV1ETAWuAv4SeBz4eUTcnlL6RauP%0ApVZZZ3Ir9WxudZ/lBXNnjGvVB72/ymAr+2ZLkqTe146Z6OOBR1JKv0opbQduBM5ow3HULOtMbqeV%0AT0zGVQY77T2QJEndrR2LrQwCvy74+XHghDYcR82yzuSWWlylneUTk22VwU58DyRJUvfq2AsLI+J9%0AEbE8IpZv2rSp3YczTtaZ3HZcPKjxfA8kSVIjtWMmehg4tODnl+W3jZNSuga4BmD27NmlFgBsmywz%0AuYWt5Z7YMsL0gf6SS3urOXwPJElSI0VKrc2nETENeAg4lVx4/jnwtymlB0o9Zvbs2Wn58uUtOkJJ%0AkiRNVhGxIqU0u9J+LZ+JTintiIiPAEuAqcA3ywVoSZIkqdO0o5yDlNIdwB3teG1JkiSpXh17YaEk%0ASZLUqQzRkiRJUkaGaEmSJCmjttRE94KhVcO2S5MkSZqkDNE1GFo1PG7FwuEtI1y8eC2AQVqSJGkS%0AsJyjBouWrB+35DfAyOhOFi1Z36YjkiRJUisZomvwxJaRTNslSZLUWwzRNZg+0J9puyRJknqLIboG%0AC+bOoL9v6rht/X1TWTB3RpuOSJIkSa3khYU1GLt40O4ckiRJk1OklNp9DBXNnj07LV++vN2HUZSt%0A7iRJknpHRKxIKc2utJ8z0XWw1Z0kSdLkZE10HWx1J0mSNDk5E12HTm91Z6mJJElSczgTXYdObnU3%0AVmoyvGWExAulJkOrhtt9aJIkSV3PEF2HTm51Z6mJJElS81jOUYdObnXX6aUmkiRJ3cwQXaf5swY7%0AIjRPNH2gn+EigbkTSk0kSZK6neUcPaqTS00kSZK6nTPRPaqTS00kSZK6nSG6h3VqqYkkSVK3s5xD%0AkiRJysgQLUmSJGVkiJYkSZIyMkRLkiRJGRmiJUmSpIwM0ZIkSVJGhmhJkiQpI0O0JEmSlJEhWpIk%0AScrIEC1JkiRl5LLfFQytGmbRkvU8sWWE6QP9LJg7w6W0JUmSJjlDdBlDq4a5ePFaRkZ3AjC8ZYSL%0AF68FMEhLkiRNYpZzlLFoyfrdAXrMyOhOFi1Z36YjkiRJUicwRJfxxJaRTNslSZI0ORiiy5g+0J9p%0AuyRJkiYHQ3QZC+bOoL9v6rht/X1TWTB3RpuOSJIkSZ3ACwvLGLt40O4ckiRJKmSIrmD+rEFDsyRJ%0AksaxnEOSJEnKyBAtSZIkZWSIliRJkjIyREuSJEkZGaIlSZKkjAzRkiRJUkaGaEmSJCkjQ7QkSZKU%0AkSFakiRJysgQLUmSJGVkiJYkSZIyMkRLkiRJGRmiJUmSpIwM0ZIkSVJGhmhJkiQpI0O0JEmSlJEh%0AWpIkScooUkrtPoaKImIT8GgbD+HFwG/b+Pq9zvFtLse3uRzf5nFsm8vxbS7Ht7maOb4vTykdXGmn%0ArgjR7RYRy1NKs9t9HL3K8W0ux7e5HN/mcWyby/FtLse3uTphfC3nkCRJkjIyREuSJEkZGaKrc027%0AD6DHOb7N5fg2l+PbPI5tczm+zeX4Nlfbx9eaaEmSJCkjZ6IlSZKkjAzRBSJiY0SsjYjVEbG8yP0R%0AEV+KiEciYk1E/M92HGc3iogZ+XEd+9oWEedN2OfkiNhasM//adfxdoOI+GZE/CYi1hVsOygifhgR%0AD+e/H1jisfMiYn3+s3xR6466e5QY30UR8WD+7/9tETFQ4rFlzyWTXYmxvTQihgv+/r+pxGP97FZQ%0AYnxvKhjbjRGxusRj/eyWERGHRsQ9EfGLiHggIj6W3+65twHKjG9Hnnst5ygQERuB2Smlon0H8yf1%0Ac4E3AScAV6aUTmjdEfaGiJgKDAMnpJQeLdh+MnB+Sukt7Tq2bhIRrweeA65PKb0qv+3zwO9SSgvz%0AJ+gDU0oXTnjcVOAh4C+Bx4GfA+9MKf2ipX+ADldifN8I3J1S2hERnwOYOL75/TZS5lwy2ZUY20uB%0A51JKXyjzOD+7VSg2vhPu/wdga0rpsiL3bcTPbkkRcQhwSEppZUTsB6wA5gPn4Lm3bmXG92V04LnX%0AmehsziB3UkoppWXAQP4NVzanAhsKA7SySyn9GPjdhM1nANflb19H7uQz0fHAIymlX6WUtgM35h+n%0AAsXGN6V0V0ppR/7HZeRO7MqoxGe3Gn52q1BufCMigL8GvtfSg+oRKaUnU0or87efBX4JDOK5tyFK%0AjW+nnnsN0eMl4EcRsSIi3lfk/kHg1wU/P57fpmzeQekT+Gvzv675t4g4upUH1SNeklJ6Mn/7KeAl%0ARfbxc9wY7wH+rcR9lc4lKu7c/N//b5b4dbif3fqdBDydUnq4xP1+dqsUEYcDs4D78NzbcBPGt1DH%0AnHsN0eO9LqU0EzgN+HD+V2JqoIj4I+CtwM1F7l4JHJZSOhb4MjDUymPrNSlXq2W9VhNExCXADuCG%0AErt4Lsnua8CRwEzgSeAf2ns4PeudlJ+F9rNbhYj4Y+BW4LyU0rbC+zz31q/U+HbaudcQXSClNJz/%0A/hvgNnK/eik0DBxa8PPL8ttUvdOAlSmlpyfekVLallJ6Ln/7DqAvIl7c6gPsck+PlRjlv/+myD5+%0AjusQEecAbwHOSiUuKqniXKIJUkpPp5R2ppR2AddSfMz87NYhIqYBZwI3ldrHz25lEdFHLuDdkFJa%0AnN/subdBSoxvR557DdF5EbFvvoidiNgXeCOwbsJutwN/FzlzyF2Y8STKouQsSES8NF+vR0QcT+7z%0A+UwLj60X3A6cnb99NvAvRfb5OXBURByR/83AO/KPUwURMQ+4AHhrSun5EvtUcy7RBBOuL3kbxcfM%0Az259/gJ4MKX0eLE7/exWlv836hvAL1NKVxTc5bm3AUqNb8eee1NKfuX+Q3MkcH/+6wHgkvz2DwAf%0AyN8O4CpgA7CW3BWgbT/2bvkC9iUXig8o2FY4vh/Jj/395C4ceG27j7mTv8j9Z+RJYJRcbd17gRcB%0A/w48DPwIOCi/73TgjoLHvoncVeIbxj7rflU1vo+Qq2lcnf+6euL4ljqX+FVxbP9v/ry6hlywOGTi%0A2OZ/9rNbw/jmt3977HxbsK+f3Wxj+zpypRprCs4Db/Lc2/Tx7chzry3uJEmSpIws55AkSZIyMkRL%0AkiRJGRmiJUmSpIwM0ZIkSVJGhmhJkiQpI0O0JLVYROyMiNURsS4ibo6IfRr8/OdExFcq7HNyRLy2%0A4OcPRMTfNfI4JKmXGaIlqfVGUkozU0qvAraT65feaicDu0N0SunqlNL1bTgOSepKhmhJaq+fAK8A%0AiIhP5Gen10XEeflth0fEgxFxQ0T8MiJuGZu5joiNEfHi/O3ZEXHvxCePiNMj4r6IWBURP4qIl0TE%0A4eSC+8fzM+InRcSlEXF+/jEzI2JZRKyJiNsi4sD89nsj4nMR8bOIeCgiTmr+8EhSZzJES1KbRMQ0%0A4DRgbUQcB7wbOAGYA/yviJiV33UG8NWU0iuBbcCHMrzMT4E5KaVZwI3ABSmljcDVwBfzM+I/mfCY%0A64ELU0rHkltF8FMF901LKR0PnDdhuyRNKoZoSWq9/ohYDSwHHgO+QW6529tSSr9PKT0HLAbGZnp/%0AnVJamr/9nfy+1XoZsCQi1gILgKPL7RwRBwADKaX/yG+6Dnh9wS6L899XAIdnOA5J6inT2n0AkjQJ%0AjaSUZhZuiIhy+6cSP+/ghcmQvUs89svAFSml2yPiZODSTEe6pz/kv+/Ef0MkTWLOREtSZ/gJMD8i%0A9omIfYG35bcBHBYRr8nf/ltyJRoAG4Hj8rffXuJ5DwCG87fPLtj+LLDfxJ1TSluBzQX1zu8C/mPi%0AfpI02RmiJakDpJRWAt8GfgbcB3w9pbQqf/d64MMR8UvgQOBr+e2fBq6MiOXkZoaLuRS4OSJWAL8t%0A2P594G1jFxZOeMzZwKKIWAPMBC6r588mSb0oUpr4W0JJUqfId9L4Qb4dniSpQzgTLUmSJGXkTLQk%0ASZKUkTPRkiRJUkaGaEmSJCkjQ7QkSZKUkSFakiRJysgQLUmSJGVkiJYkSZIy+v9JU5gv3mOwXwAA%0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472948" y="1268361"/>
            <a:ext cx="3453581" cy="1268362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逻辑回归求解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681017" y="1210123"/>
                <a:ext cx="7476837" cy="39952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dirty="0">
                    <a:latin typeface="+mj-ea"/>
                    <a:ea typeface="+mj-ea"/>
                    <a:cs typeface="Euclid" panose="02020503060505020303" pitchFamily="18" charset="0"/>
                  </a:rPr>
                  <a:t>假设一个二分类模型</a:t>
                </a:r>
                <a:r>
                  <a:rPr lang="zh-CN" altLang="en-US" dirty="0">
                    <a:latin typeface="+mj-ea"/>
                    <a:ea typeface="+mj-ea"/>
                    <a:cs typeface="Euclid" panose="02020503060505020303" pitchFamily="18" charset="0"/>
                  </a:rPr>
                  <a:t>：</a:t>
                </a:r>
                <a:endParaRPr lang="zh-CN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=1|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;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=0|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;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)=1−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dirty="0">
                    <a:latin typeface="+mj-ea"/>
                    <a:ea typeface="+mj-ea"/>
                    <a:cs typeface="Euclid" panose="02020503060505020303" pitchFamily="18" charset="0"/>
                  </a:rPr>
                  <a:t>则：</a:t>
                </a:r>
                <a:endParaRPr lang="zh-CN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𝑝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;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)=(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(1−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)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zh-CN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dirty="0">
                    <a:latin typeface="+mj-ea"/>
                    <a:ea typeface="+mj-ea"/>
                    <a:cs typeface="Euclid" panose="02020503060505020303" pitchFamily="18" charset="0"/>
                  </a:rPr>
                  <a:t>逻辑回归模型的假设是：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h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Euclid" panose="02020503060505020303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cs typeface="Euclid" panose="02020503060505020303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Euclid" panose="02020503060505020303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zh-CN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dirty="0">
                    <a:latin typeface="+mj-ea"/>
                    <a:ea typeface="+mj-ea"/>
                    <a:cs typeface="Euclid" panose="02020503060505020303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𝑥</m:t>
                    </m:r>
                  </m:oMath>
                </a14:m>
                <a:endParaRPr lang="zh-CN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017" y="1210123"/>
                <a:ext cx="7476837" cy="3995261"/>
              </a:xfrm>
              <a:prstGeom prst="rect">
                <a:avLst/>
              </a:prstGeom>
              <a:blipFill rotWithShape="1">
                <a:blip r:embed="rId4"/>
                <a:stretch>
                  <a:fillRect l="-2" t="-11" r="7" b="-9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486727" y="4921455"/>
                <a:ext cx="8211127" cy="1453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dirty="0">
                    <a:latin typeface="+mj-ea"/>
                    <a:ea typeface="+mj-ea"/>
                    <a:cs typeface="Euclid" panose="02020503060505020303" pitchFamily="18" charset="0"/>
                  </a:rPr>
                  <a:t>，</a:t>
                </a: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逻辑函数（</a:t>
                </a:r>
                <a:r>
                  <a:rPr lang="en-US" altLang="zh-CN" b="1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logistic function</a:t>
                </a:r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)</a:t>
                </a:r>
                <a:r>
                  <a:rPr lang="en-US" altLang="zh-CN" dirty="0" err="1">
                    <a:latin typeface="+mj-ea"/>
                    <a:ea typeface="+mj-ea"/>
                    <a:cs typeface="Euclid" panose="02020503060505020303" pitchFamily="18" charset="0"/>
                  </a:rPr>
                  <a:t>公式为</a:t>
                </a:r>
                <a:r>
                  <a:rPr lang="en-US" altLang="zh-CN" dirty="0">
                    <a:latin typeface="+mj-ea"/>
                    <a:ea typeface="+mj-ea"/>
                    <a:cs typeface="Euclid" panose="02020503060505020303" pitchFamily="18" charset="0"/>
                  </a:rPr>
                  <a:t>：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dirty="0">
                    <a:latin typeface="+mj-ea"/>
                    <a:ea typeface="+mj-ea"/>
                    <a:cs typeface="Euclid" panose="020205030605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+mj-ea"/>
                                <a:cs typeface="Euclid" panose="02020503060505020303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>
                    <a:latin typeface="+mj-ea"/>
                    <a:ea typeface="+mj-ea"/>
                    <a:cs typeface="Euclid" panose="02020503060505020303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′(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)(1−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))</m:t>
                    </m:r>
                  </m:oMath>
                </a14:m>
                <a:endParaRPr lang="zh-CN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727" y="4921455"/>
                <a:ext cx="8211127" cy="1453411"/>
              </a:xfrm>
              <a:prstGeom prst="rect">
                <a:avLst/>
              </a:prstGeom>
              <a:blipFill rotWithShape="1">
                <a:blip r:embed="rId5"/>
                <a:stretch>
                  <a:fillRect l="-7" t="-14" r="6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83175" y="261620"/>
            <a:ext cx="7108825" cy="12039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8721138" y="1570391"/>
            <a:ext cx="2955073" cy="142735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7365" y="1504196"/>
            <a:ext cx="225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zh-CN" altLang="en-US" sz="2800" b="1" kern="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损失函数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988723" y="2158411"/>
                <a:ext cx="558159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groupChr>
                                <m:groupChrPr>
                                  <m:chr m:val="^"/>
                                  <m:pos m:val="top"/>
                                  <m:vertJc m:val="bot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groupCh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groupChr>
                            <m:groupChrPr>
                              <m:chr m:val="^"/>
                              <m:pos m:val="top"/>
                              <m:vertJc m:val="bot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groupCh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)−(1−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(1−</m:t>
                          </m:r>
                          <m:groupChr>
                            <m:groupChrPr>
                              <m:chr m:val="^"/>
                              <m:pos m:val="top"/>
                              <m:vertJc m:val="bot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groupCh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723" y="2158411"/>
                <a:ext cx="5581593" cy="509178"/>
              </a:xfrm>
              <a:prstGeom prst="rect">
                <a:avLst/>
              </a:prstGeom>
              <a:blipFill rotWithShape="1">
                <a:blip r:embed="rId3"/>
                <a:stretch>
                  <a:fillRect l="-1" t="-9" r="11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21362" y="3122884"/>
                <a:ext cx="11064755" cy="2613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为了衡量算法在全部训练样本上的表现如何，我们需要定义一个算法的代价函数，算法的代价函数是对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zh-CN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个样本的损失函数求和然后除以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: </a:t>
                </a:r>
              </a:p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:endParaRPr lang="zh-CN" altLang="zh-CN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  <a:p>
                <a:pPr indent="266700" algn="just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𝐽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groupChr>
                                  <m:groupChrPr>
                                    <m:chr m:val="^"/>
                                    <m:pos m:val="top"/>
                                    <m:vertJc m:val="bot"/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+mj-ea"/>
                                        <a:cs typeface="Times New Roman" panose="020206030504050203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+mj-ea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groupChr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zh-CN" i="1" kern="100">
                        <a:latin typeface="Cambria Math" panose="02040503050406030204" pitchFamily="18" charset="0"/>
                        <a:ea typeface="+mj-ea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+mj-ea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  <m:e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m:rPr>
                                <m:sty m:val="p"/>
                              </m:rPr>
                              <a:rPr lang="en-US" altLang="zh-CN" kern="10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groupChr>
                                  <m:groupChrPr>
                                    <m:chr m:val="^"/>
                                    <m:pos m:val="top"/>
                                    <m:vertJc m:val="bot"/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+mj-ea"/>
                                        <a:cs typeface="Times New Roman" panose="020206030504050203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+mj-ea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groupChr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−(1−</m:t>
                            </m:r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sty m:val="p"/>
                              </m:rPr>
                              <a:rPr lang="en-US" altLang="zh-CN" kern="10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log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groupChr>
                                  <m:groupChrPr>
                                    <m:chr m:val="^"/>
                                    <m:pos m:val="top"/>
                                    <m:vertJc m:val="bot"/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+mj-ea"/>
                                        <a:cs typeface="Times New Roman" panose="020206030504050203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+mj-ea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groupChr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+mj-ea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+mj-ea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kern="100" dirty="0">
                    <a:latin typeface="+mj-ea"/>
                    <a:ea typeface="+mj-ea"/>
                    <a:cs typeface="Times New Roman" panose="02020603050405020304" pitchFamily="18" charset="0"/>
                  </a:rPr>
                  <a:t> </a:t>
                </a:r>
                <a:endParaRPr lang="zh-CN" altLang="zh-CN" kern="100" dirty="0">
                  <a:latin typeface="+mj-ea"/>
                  <a:ea typeface="+mj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62" y="3122884"/>
                <a:ext cx="11064755" cy="2613216"/>
              </a:xfrm>
              <a:prstGeom prst="rect">
                <a:avLst/>
              </a:prstGeom>
              <a:blipFill rotWithShape="1">
                <a:blip r:embed="rId4"/>
                <a:stretch>
                  <a:fillRect t="-23" r="5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/>
          <p:cNvSpPr txBox="1"/>
          <p:nvPr/>
        </p:nvSpPr>
        <p:spPr>
          <a:xfrm>
            <a:off x="825909" y="4429492"/>
            <a:ext cx="2218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zh-CN" altLang="en-US" sz="2800" b="1" kern="0" dirty="0">
                <a:latin typeface="微软雅黑" panose="020B0503020204020204" pitchFamily="34" charset="-122"/>
                <a:cs typeface="Times New Roman" panose="02020603050405020304" pitchFamily="18" charset="0"/>
              </a:rPr>
              <a:t>代价函数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860174" y="1708531"/>
                <a:ext cx="446404" cy="4779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^"/>
                          <m:pos m:val="top"/>
                          <m:vertJc m:val="bot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groupCh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174" y="1708531"/>
                <a:ext cx="446404" cy="477951"/>
              </a:xfrm>
              <a:prstGeom prst="rect">
                <a:avLst/>
              </a:prstGeom>
              <a:blipFill rotWithShape="1">
                <a:blip r:embed="rId5"/>
                <a:stretch>
                  <a:fillRect l="-4" t="-80" r="4" b="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306578" y="1735029"/>
                <a:ext cx="24513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表示预测值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Euclid" panose="02020503060505020303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Euclid" panose="02020503060505020303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Euclid" panose="02020503060505020303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Euclid" panose="02020503060505020303" pitchFamily="18" charset="0"/>
                      </a:rPr>
                      <m:t>)</m:t>
                    </m:r>
                  </m:oMath>
                </a14:m>
                <a:endParaRPr lang="zh-CN" altLang="zh-CN" dirty="0">
                  <a:latin typeface="+mj-ea"/>
                  <a:cs typeface="Euclid" panose="02020503060505020303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6578" y="1735029"/>
                <a:ext cx="2451313" cy="830997"/>
              </a:xfrm>
              <a:prstGeom prst="rect">
                <a:avLst/>
              </a:prstGeom>
              <a:blipFill rotWithShape="1">
                <a:blip r:embed="rId6"/>
                <a:stretch>
                  <a:fillRect l="-1" t="-25" r="9" b="-1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860174" y="2410944"/>
                <a:ext cx="4464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174" y="2410944"/>
                <a:ext cx="44640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" t="-105" r="4" b="-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9306578" y="2446969"/>
            <a:ext cx="1784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表示真实值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逻辑回归求解</a:t>
            </a:r>
          </a:p>
        </p:txBody>
      </p:sp>
    </p:spTree>
  </p:cSld>
  <p:clrMapOvr>
    <a:masterClrMapping/>
  </p:clrMapOvr>
  <p:transition advTm="8005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89279" y="1901049"/>
            <a:ext cx="4116833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5" dirty="0"/>
              <a:t>Training set: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800" y="2041556"/>
            <a:ext cx="7178040" cy="4846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51824" y="3895290"/>
            <a:ext cx="44704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65" dirty="0"/>
              <a:t>m examples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112" y="3380430"/>
            <a:ext cx="1999488" cy="19415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0" y="4147002"/>
            <a:ext cx="2993136" cy="40843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1" y="5446974"/>
            <a:ext cx="3913632" cy="1042416"/>
          </a:xfrm>
          <a:prstGeom prst="rect">
            <a:avLst/>
          </a:prstGeom>
        </p:spPr>
      </p:pic>
      <p:sp>
        <p:nvSpPr>
          <p:cNvPr id="2" name="Rectangle 2"/>
          <p:cNvSpPr>
            <a:spLocks noGrp="1" noChangeArrowheads="1"/>
          </p:cNvSpPr>
          <p:nvPr>
            <p:ph type="title"/>
            <p:custDataLst>
              <p:tags r:id="rId5"/>
            </p:custDataLst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输入的数据是什么样的？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Cost function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5395" y="1592589"/>
            <a:ext cx="4711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Linear regression: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357" y="1528608"/>
            <a:ext cx="5626608" cy="86868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V="1">
            <a:off x="1422400" y="2819400"/>
            <a:ext cx="0" cy="28915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53903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1" y="5519928"/>
            <a:ext cx="204825" cy="3474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214" y="3124204"/>
            <a:ext cx="570585" cy="326745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336800" y="2717800"/>
            <a:ext cx="28134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“non-convex”</a:t>
            </a:r>
          </a:p>
        </p:txBody>
      </p:sp>
      <p:cxnSp>
        <p:nvCxnSpPr>
          <p:cNvPr id="44" name="Straight Connector 43"/>
          <p:cNvCxnSpPr/>
          <p:nvPr/>
        </p:nvCxnSpPr>
        <p:spPr>
          <a:xfrm flipV="1">
            <a:off x="7213600" y="2819400"/>
            <a:ext cx="0" cy="28915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08801" y="53903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1" y="5519928"/>
            <a:ext cx="204825" cy="34747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414" y="3124204"/>
            <a:ext cx="570585" cy="32674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8331201" y="2717800"/>
            <a:ext cx="1743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“convex”</a:t>
            </a:r>
          </a:p>
        </p:txBody>
      </p:sp>
      <p:sp>
        <p:nvSpPr>
          <p:cNvPr id="3" name="任意多边形: 形状 2"/>
          <p:cNvSpPr/>
          <p:nvPr/>
        </p:nvSpPr>
        <p:spPr>
          <a:xfrm>
            <a:off x="1745395" y="3641826"/>
            <a:ext cx="3011607" cy="1210103"/>
          </a:xfrm>
          <a:custGeom>
            <a:avLst/>
            <a:gdLst>
              <a:gd name="connsiteX0" fmla="*/ 0 w 2258705"/>
              <a:gd name="connsiteY0" fmla="*/ 54591 h 907577"/>
              <a:gd name="connsiteX1" fmla="*/ 47768 w 2258705"/>
              <a:gd name="connsiteY1" fmla="*/ 191069 h 907577"/>
              <a:gd name="connsiteX2" fmla="*/ 95535 w 2258705"/>
              <a:gd name="connsiteY2" fmla="*/ 341194 h 907577"/>
              <a:gd name="connsiteX3" fmla="*/ 129654 w 2258705"/>
              <a:gd name="connsiteY3" fmla="*/ 368490 h 907577"/>
              <a:gd name="connsiteX4" fmla="*/ 191069 w 2258705"/>
              <a:gd name="connsiteY4" fmla="*/ 423081 h 907577"/>
              <a:gd name="connsiteX5" fmla="*/ 238836 w 2258705"/>
              <a:gd name="connsiteY5" fmla="*/ 368490 h 907577"/>
              <a:gd name="connsiteX6" fmla="*/ 300251 w 2258705"/>
              <a:gd name="connsiteY6" fmla="*/ 320723 h 907577"/>
              <a:gd name="connsiteX7" fmla="*/ 334371 w 2258705"/>
              <a:gd name="connsiteY7" fmla="*/ 327547 h 907577"/>
              <a:gd name="connsiteX8" fmla="*/ 348018 w 2258705"/>
              <a:gd name="connsiteY8" fmla="*/ 354842 h 907577"/>
              <a:gd name="connsiteX9" fmla="*/ 368490 w 2258705"/>
              <a:gd name="connsiteY9" fmla="*/ 416257 h 907577"/>
              <a:gd name="connsiteX10" fmla="*/ 423081 w 2258705"/>
              <a:gd name="connsiteY10" fmla="*/ 477672 h 907577"/>
              <a:gd name="connsiteX11" fmla="*/ 525439 w 2258705"/>
              <a:gd name="connsiteY11" fmla="*/ 450377 h 907577"/>
              <a:gd name="connsiteX12" fmla="*/ 545911 w 2258705"/>
              <a:gd name="connsiteY12" fmla="*/ 416257 h 907577"/>
              <a:gd name="connsiteX13" fmla="*/ 566383 w 2258705"/>
              <a:gd name="connsiteY13" fmla="*/ 409433 h 907577"/>
              <a:gd name="connsiteX14" fmla="*/ 607326 w 2258705"/>
              <a:gd name="connsiteY14" fmla="*/ 402609 h 907577"/>
              <a:gd name="connsiteX15" fmla="*/ 614150 w 2258705"/>
              <a:gd name="connsiteY15" fmla="*/ 518615 h 907577"/>
              <a:gd name="connsiteX16" fmla="*/ 648269 w 2258705"/>
              <a:gd name="connsiteY16" fmla="*/ 593678 h 907577"/>
              <a:gd name="connsiteX17" fmla="*/ 689212 w 2258705"/>
              <a:gd name="connsiteY17" fmla="*/ 648269 h 907577"/>
              <a:gd name="connsiteX18" fmla="*/ 743803 w 2258705"/>
              <a:gd name="connsiteY18" fmla="*/ 634621 h 907577"/>
              <a:gd name="connsiteX19" fmla="*/ 791571 w 2258705"/>
              <a:gd name="connsiteY19" fmla="*/ 607326 h 907577"/>
              <a:gd name="connsiteX20" fmla="*/ 812042 w 2258705"/>
              <a:gd name="connsiteY20" fmla="*/ 661917 h 907577"/>
              <a:gd name="connsiteX21" fmla="*/ 852986 w 2258705"/>
              <a:gd name="connsiteY21" fmla="*/ 757451 h 907577"/>
              <a:gd name="connsiteX22" fmla="*/ 887105 w 2258705"/>
              <a:gd name="connsiteY22" fmla="*/ 771099 h 907577"/>
              <a:gd name="connsiteX23" fmla="*/ 955344 w 2258705"/>
              <a:gd name="connsiteY23" fmla="*/ 757451 h 907577"/>
              <a:gd name="connsiteX24" fmla="*/ 962168 w 2258705"/>
              <a:gd name="connsiteY24" fmla="*/ 736980 h 907577"/>
              <a:gd name="connsiteX25" fmla="*/ 982639 w 2258705"/>
              <a:gd name="connsiteY25" fmla="*/ 784747 h 907577"/>
              <a:gd name="connsiteX26" fmla="*/ 1023583 w 2258705"/>
              <a:gd name="connsiteY26" fmla="*/ 887105 h 907577"/>
              <a:gd name="connsiteX27" fmla="*/ 1050878 w 2258705"/>
              <a:gd name="connsiteY27" fmla="*/ 907577 h 907577"/>
              <a:gd name="connsiteX28" fmla="*/ 1084997 w 2258705"/>
              <a:gd name="connsiteY28" fmla="*/ 900753 h 907577"/>
              <a:gd name="connsiteX29" fmla="*/ 1139589 w 2258705"/>
              <a:gd name="connsiteY29" fmla="*/ 832514 h 907577"/>
              <a:gd name="connsiteX30" fmla="*/ 1146412 w 2258705"/>
              <a:gd name="connsiteY30" fmla="*/ 771099 h 907577"/>
              <a:gd name="connsiteX31" fmla="*/ 1201003 w 2258705"/>
              <a:gd name="connsiteY31" fmla="*/ 777923 h 907577"/>
              <a:gd name="connsiteX32" fmla="*/ 1282890 w 2258705"/>
              <a:gd name="connsiteY32" fmla="*/ 818866 h 907577"/>
              <a:gd name="connsiteX33" fmla="*/ 1357953 w 2258705"/>
              <a:gd name="connsiteY33" fmla="*/ 812042 h 907577"/>
              <a:gd name="connsiteX34" fmla="*/ 1405720 w 2258705"/>
              <a:gd name="connsiteY34" fmla="*/ 743803 h 907577"/>
              <a:gd name="connsiteX35" fmla="*/ 1439839 w 2258705"/>
              <a:gd name="connsiteY35" fmla="*/ 696036 h 907577"/>
              <a:gd name="connsiteX36" fmla="*/ 1460311 w 2258705"/>
              <a:gd name="connsiteY36" fmla="*/ 641445 h 907577"/>
              <a:gd name="connsiteX37" fmla="*/ 1480783 w 2258705"/>
              <a:gd name="connsiteY37" fmla="*/ 668741 h 907577"/>
              <a:gd name="connsiteX38" fmla="*/ 1562669 w 2258705"/>
              <a:gd name="connsiteY38" fmla="*/ 675565 h 907577"/>
              <a:gd name="connsiteX39" fmla="*/ 1678675 w 2258705"/>
              <a:gd name="connsiteY39" fmla="*/ 580030 h 907577"/>
              <a:gd name="connsiteX40" fmla="*/ 1692323 w 2258705"/>
              <a:gd name="connsiteY40" fmla="*/ 559559 h 907577"/>
              <a:gd name="connsiteX41" fmla="*/ 1705971 w 2258705"/>
              <a:gd name="connsiteY41" fmla="*/ 525439 h 907577"/>
              <a:gd name="connsiteX42" fmla="*/ 1740090 w 2258705"/>
              <a:gd name="connsiteY42" fmla="*/ 518615 h 907577"/>
              <a:gd name="connsiteX43" fmla="*/ 1767386 w 2258705"/>
              <a:gd name="connsiteY43" fmla="*/ 539087 h 907577"/>
              <a:gd name="connsiteX44" fmla="*/ 1897039 w 2258705"/>
              <a:gd name="connsiteY44" fmla="*/ 511791 h 907577"/>
              <a:gd name="connsiteX45" fmla="*/ 1931159 w 2258705"/>
              <a:gd name="connsiteY45" fmla="*/ 388962 h 907577"/>
              <a:gd name="connsiteX46" fmla="*/ 1951630 w 2258705"/>
              <a:gd name="connsiteY46" fmla="*/ 320723 h 907577"/>
              <a:gd name="connsiteX47" fmla="*/ 2053989 w 2258705"/>
              <a:gd name="connsiteY47" fmla="*/ 320723 h 907577"/>
              <a:gd name="connsiteX48" fmla="*/ 2135875 w 2258705"/>
              <a:gd name="connsiteY48" fmla="*/ 232012 h 907577"/>
              <a:gd name="connsiteX49" fmla="*/ 2169995 w 2258705"/>
              <a:gd name="connsiteY49" fmla="*/ 143302 h 907577"/>
              <a:gd name="connsiteX50" fmla="*/ 2224586 w 2258705"/>
              <a:gd name="connsiteY50" fmla="*/ 136478 h 907577"/>
              <a:gd name="connsiteX51" fmla="*/ 2245057 w 2258705"/>
              <a:gd name="connsiteY51" fmla="*/ 61415 h 907577"/>
              <a:gd name="connsiteX52" fmla="*/ 2258705 w 2258705"/>
              <a:gd name="connsiteY52" fmla="*/ 0 h 90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258705" h="907577">
                <a:moveTo>
                  <a:pt x="0" y="54591"/>
                </a:moveTo>
                <a:cubicBezTo>
                  <a:pt x="24788" y="119040"/>
                  <a:pt x="33401" y="133599"/>
                  <a:pt x="47768" y="191069"/>
                </a:cubicBezTo>
                <a:cubicBezTo>
                  <a:pt x="61963" y="247850"/>
                  <a:pt x="63441" y="286634"/>
                  <a:pt x="95535" y="341194"/>
                </a:cubicBezTo>
                <a:cubicBezTo>
                  <a:pt x="102920" y="353748"/>
                  <a:pt x="118596" y="359011"/>
                  <a:pt x="129654" y="368490"/>
                </a:cubicBezTo>
                <a:cubicBezTo>
                  <a:pt x="150450" y="386315"/>
                  <a:pt x="170597" y="404884"/>
                  <a:pt x="191069" y="423081"/>
                </a:cubicBezTo>
                <a:cubicBezTo>
                  <a:pt x="243929" y="396651"/>
                  <a:pt x="195942" y="427468"/>
                  <a:pt x="238836" y="368490"/>
                </a:cubicBezTo>
                <a:cubicBezTo>
                  <a:pt x="262442" y="336032"/>
                  <a:pt x="269769" y="335965"/>
                  <a:pt x="300251" y="320723"/>
                </a:cubicBezTo>
                <a:cubicBezTo>
                  <a:pt x="311624" y="322998"/>
                  <a:pt x="324933" y="320806"/>
                  <a:pt x="334371" y="327547"/>
                </a:cubicBezTo>
                <a:cubicBezTo>
                  <a:pt x="342648" y="333459"/>
                  <a:pt x="344366" y="345348"/>
                  <a:pt x="348018" y="354842"/>
                </a:cubicBezTo>
                <a:cubicBezTo>
                  <a:pt x="355764" y="374983"/>
                  <a:pt x="355010" y="399407"/>
                  <a:pt x="368490" y="416257"/>
                </a:cubicBezTo>
                <a:cubicBezTo>
                  <a:pt x="403824" y="460424"/>
                  <a:pt x="385487" y="440078"/>
                  <a:pt x="423081" y="477672"/>
                </a:cubicBezTo>
                <a:cubicBezTo>
                  <a:pt x="457200" y="468574"/>
                  <a:pt x="493855" y="466169"/>
                  <a:pt x="525439" y="450377"/>
                </a:cubicBezTo>
                <a:cubicBezTo>
                  <a:pt x="537302" y="444445"/>
                  <a:pt x="536532" y="425636"/>
                  <a:pt x="545911" y="416257"/>
                </a:cubicBezTo>
                <a:cubicBezTo>
                  <a:pt x="550997" y="411171"/>
                  <a:pt x="559559" y="411708"/>
                  <a:pt x="566383" y="409433"/>
                </a:cubicBezTo>
                <a:cubicBezTo>
                  <a:pt x="567950" y="406299"/>
                  <a:pt x="591085" y="337647"/>
                  <a:pt x="607326" y="402609"/>
                </a:cubicBezTo>
                <a:cubicBezTo>
                  <a:pt x="616721" y="440188"/>
                  <a:pt x="608030" y="480366"/>
                  <a:pt x="614150" y="518615"/>
                </a:cubicBezTo>
                <a:cubicBezTo>
                  <a:pt x="618853" y="548009"/>
                  <a:pt x="631710" y="570910"/>
                  <a:pt x="648269" y="593678"/>
                </a:cubicBezTo>
                <a:cubicBezTo>
                  <a:pt x="661648" y="612074"/>
                  <a:pt x="675564" y="630072"/>
                  <a:pt x="689212" y="648269"/>
                </a:cubicBezTo>
                <a:cubicBezTo>
                  <a:pt x="707409" y="643720"/>
                  <a:pt x="728437" y="645377"/>
                  <a:pt x="743803" y="634621"/>
                </a:cubicBezTo>
                <a:cubicBezTo>
                  <a:pt x="797669" y="596915"/>
                  <a:pt x="711437" y="591299"/>
                  <a:pt x="791571" y="607326"/>
                </a:cubicBezTo>
                <a:cubicBezTo>
                  <a:pt x="807748" y="688209"/>
                  <a:pt x="786485" y="604414"/>
                  <a:pt x="812042" y="661917"/>
                </a:cubicBezTo>
                <a:cubicBezTo>
                  <a:pt x="826732" y="694971"/>
                  <a:pt x="826881" y="728445"/>
                  <a:pt x="852986" y="757451"/>
                </a:cubicBezTo>
                <a:cubicBezTo>
                  <a:pt x="861180" y="766556"/>
                  <a:pt x="875732" y="766550"/>
                  <a:pt x="887105" y="771099"/>
                </a:cubicBezTo>
                <a:cubicBezTo>
                  <a:pt x="909851" y="766550"/>
                  <a:pt x="934226" y="767050"/>
                  <a:pt x="955344" y="757451"/>
                </a:cubicBezTo>
                <a:cubicBezTo>
                  <a:pt x="961892" y="754475"/>
                  <a:pt x="955344" y="734705"/>
                  <a:pt x="962168" y="736980"/>
                </a:cubicBezTo>
                <a:cubicBezTo>
                  <a:pt x="967760" y="738844"/>
                  <a:pt x="980569" y="777158"/>
                  <a:pt x="982639" y="784747"/>
                </a:cubicBezTo>
                <a:cubicBezTo>
                  <a:pt x="995486" y="831850"/>
                  <a:pt x="992113" y="847767"/>
                  <a:pt x="1023583" y="887105"/>
                </a:cubicBezTo>
                <a:cubicBezTo>
                  <a:pt x="1030688" y="895986"/>
                  <a:pt x="1041780" y="900753"/>
                  <a:pt x="1050878" y="907577"/>
                </a:cubicBezTo>
                <a:cubicBezTo>
                  <a:pt x="1062251" y="905302"/>
                  <a:pt x="1075052" y="906720"/>
                  <a:pt x="1084997" y="900753"/>
                </a:cubicBezTo>
                <a:cubicBezTo>
                  <a:pt x="1112183" y="884441"/>
                  <a:pt x="1124293" y="858007"/>
                  <a:pt x="1139589" y="832514"/>
                </a:cubicBezTo>
                <a:cubicBezTo>
                  <a:pt x="1141863" y="812042"/>
                  <a:pt x="1131017" y="784783"/>
                  <a:pt x="1146412" y="771099"/>
                </a:cubicBezTo>
                <a:cubicBezTo>
                  <a:pt x="1160118" y="758915"/>
                  <a:pt x="1183694" y="771865"/>
                  <a:pt x="1201003" y="777923"/>
                </a:cubicBezTo>
                <a:cubicBezTo>
                  <a:pt x="1229807" y="788004"/>
                  <a:pt x="1255594" y="805218"/>
                  <a:pt x="1282890" y="818866"/>
                </a:cubicBezTo>
                <a:cubicBezTo>
                  <a:pt x="1307911" y="816591"/>
                  <a:pt x="1333677" y="818515"/>
                  <a:pt x="1357953" y="812042"/>
                </a:cubicBezTo>
                <a:cubicBezTo>
                  <a:pt x="1392139" y="802926"/>
                  <a:pt x="1391381" y="768896"/>
                  <a:pt x="1405720" y="743803"/>
                </a:cubicBezTo>
                <a:cubicBezTo>
                  <a:pt x="1415428" y="726814"/>
                  <a:pt x="1428466" y="711958"/>
                  <a:pt x="1439839" y="696036"/>
                </a:cubicBezTo>
                <a:cubicBezTo>
                  <a:pt x="1448087" y="605313"/>
                  <a:pt x="1432504" y="602516"/>
                  <a:pt x="1460311" y="641445"/>
                </a:cubicBezTo>
                <a:cubicBezTo>
                  <a:pt x="1466922" y="650700"/>
                  <a:pt x="1469993" y="665144"/>
                  <a:pt x="1480783" y="668741"/>
                </a:cubicBezTo>
                <a:cubicBezTo>
                  <a:pt x="1506767" y="677403"/>
                  <a:pt x="1535374" y="673290"/>
                  <a:pt x="1562669" y="675565"/>
                </a:cubicBezTo>
                <a:cubicBezTo>
                  <a:pt x="1636590" y="647844"/>
                  <a:pt x="1623153" y="663310"/>
                  <a:pt x="1678675" y="580030"/>
                </a:cubicBezTo>
                <a:cubicBezTo>
                  <a:pt x="1683224" y="573206"/>
                  <a:pt x="1688655" y="566894"/>
                  <a:pt x="1692323" y="559559"/>
                </a:cubicBezTo>
                <a:cubicBezTo>
                  <a:pt x="1697801" y="548603"/>
                  <a:pt x="1696671" y="533411"/>
                  <a:pt x="1705971" y="525439"/>
                </a:cubicBezTo>
                <a:cubicBezTo>
                  <a:pt x="1714777" y="517891"/>
                  <a:pt x="1728717" y="520890"/>
                  <a:pt x="1740090" y="518615"/>
                </a:cubicBezTo>
                <a:cubicBezTo>
                  <a:pt x="1749189" y="525439"/>
                  <a:pt x="1757032" y="534381"/>
                  <a:pt x="1767386" y="539087"/>
                </a:cubicBezTo>
                <a:cubicBezTo>
                  <a:pt x="1830858" y="567938"/>
                  <a:pt x="1825476" y="547574"/>
                  <a:pt x="1897039" y="511791"/>
                </a:cubicBezTo>
                <a:cubicBezTo>
                  <a:pt x="1945523" y="447148"/>
                  <a:pt x="1891264" y="528605"/>
                  <a:pt x="1931159" y="388962"/>
                </a:cubicBezTo>
                <a:cubicBezTo>
                  <a:pt x="1946782" y="334278"/>
                  <a:pt x="1939569" y="356904"/>
                  <a:pt x="1951630" y="320723"/>
                </a:cubicBezTo>
                <a:cubicBezTo>
                  <a:pt x="1987799" y="329765"/>
                  <a:pt x="2011110" y="338777"/>
                  <a:pt x="2053989" y="320723"/>
                </a:cubicBezTo>
                <a:cubicBezTo>
                  <a:pt x="2081249" y="309245"/>
                  <a:pt x="2122082" y="261130"/>
                  <a:pt x="2135875" y="232012"/>
                </a:cubicBezTo>
                <a:cubicBezTo>
                  <a:pt x="2149438" y="203380"/>
                  <a:pt x="2138558" y="147232"/>
                  <a:pt x="2169995" y="143302"/>
                </a:cubicBezTo>
                <a:lnTo>
                  <a:pt x="2224586" y="136478"/>
                </a:lnTo>
                <a:cubicBezTo>
                  <a:pt x="2248039" y="89571"/>
                  <a:pt x="2232663" y="127516"/>
                  <a:pt x="2245057" y="61415"/>
                </a:cubicBezTo>
                <a:cubicBezTo>
                  <a:pt x="2248922" y="40803"/>
                  <a:pt x="2258705" y="0"/>
                  <a:pt x="2258705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" name="任意多边形: 形状 3"/>
          <p:cNvSpPr/>
          <p:nvPr/>
        </p:nvSpPr>
        <p:spPr>
          <a:xfrm>
            <a:off x="7670042" y="3599976"/>
            <a:ext cx="2712357" cy="1501253"/>
          </a:xfrm>
          <a:custGeom>
            <a:avLst/>
            <a:gdLst>
              <a:gd name="connsiteX0" fmla="*/ 0 w 2034268"/>
              <a:gd name="connsiteY0" fmla="*/ 61415 h 1125940"/>
              <a:gd name="connsiteX1" fmla="*/ 163773 w 2034268"/>
              <a:gd name="connsiteY1" fmla="*/ 313899 h 1125940"/>
              <a:gd name="connsiteX2" fmla="*/ 225188 w 2034268"/>
              <a:gd name="connsiteY2" fmla="*/ 395785 h 1125940"/>
              <a:gd name="connsiteX3" fmla="*/ 259308 w 2034268"/>
              <a:gd name="connsiteY3" fmla="*/ 450376 h 1125940"/>
              <a:gd name="connsiteX4" fmla="*/ 307075 w 2034268"/>
              <a:gd name="connsiteY4" fmla="*/ 539087 h 1125940"/>
              <a:gd name="connsiteX5" fmla="*/ 368490 w 2034268"/>
              <a:gd name="connsiteY5" fmla="*/ 627797 h 1125940"/>
              <a:gd name="connsiteX6" fmla="*/ 402609 w 2034268"/>
              <a:gd name="connsiteY6" fmla="*/ 661917 h 1125940"/>
              <a:gd name="connsiteX7" fmla="*/ 429905 w 2034268"/>
              <a:gd name="connsiteY7" fmla="*/ 716508 h 1125940"/>
              <a:gd name="connsiteX8" fmla="*/ 525439 w 2034268"/>
              <a:gd name="connsiteY8" fmla="*/ 791570 h 1125940"/>
              <a:gd name="connsiteX9" fmla="*/ 634621 w 2034268"/>
              <a:gd name="connsiteY9" fmla="*/ 921224 h 1125940"/>
              <a:gd name="connsiteX10" fmla="*/ 689212 w 2034268"/>
              <a:gd name="connsiteY10" fmla="*/ 941696 h 1125940"/>
              <a:gd name="connsiteX11" fmla="*/ 873457 w 2034268"/>
              <a:gd name="connsiteY11" fmla="*/ 1071349 h 1125940"/>
              <a:gd name="connsiteX12" fmla="*/ 893929 w 2034268"/>
              <a:gd name="connsiteY12" fmla="*/ 1078173 h 1125940"/>
              <a:gd name="connsiteX13" fmla="*/ 996287 w 2034268"/>
              <a:gd name="connsiteY13" fmla="*/ 1105469 h 1125940"/>
              <a:gd name="connsiteX14" fmla="*/ 1050878 w 2034268"/>
              <a:gd name="connsiteY14" fmla="*/ 1125940 h 1125940"/>
              <a:gd name="connsiteX15" fmla="*/ 1214651 w 2034268"/>
              <a:gd name="connsiteY15" fmla="*/ 1119117 h 1125940"/>
              <a:gd name="connsiteX16" fmla="*/ 1289714 w 2034268"/>
              <a:gd name="connsiteY16" fmla="*/ 1064525 h 1125940"/>
              <a:gd name="connsiteX17" fmla="*/ 1412544 w 2034268"/>
              <a:gd name="connsiteY17" fmla="*/ 989463 h 1125940"/>
              <a:gd name="connsiteX18" fmla="*/ 1446663 w 2034268"/>
              <a:gd name="connsiteY18" fmla="*/ 948519 h 1125940"/>
              <a:gd name="connsiteX19" fmla="*/ 1521726 w 2034268"/>
              <a:gd name="connsiteY19" fmla="*/ 887105 h 1125940"/>
              <a:gd name="connsiteX20" fmla="*/ 1569493 w 2034268"/>
              <a:gd name="connsiteY20" fmla="*/ 812042 h 1125940"/>
              <a:gd name="connsiteX21" fmla="*/ 1617260 w 2034268"/>
              <a:gd name="connsiteY21" fmla="*/ 764275 h 1125940"/>
              <a:gd name="connsiteX22" fmla="*/ 1678675 w 2034268"/>
              <a:gd name="connsiteY22" fmla="*/ 689212 h 1125940"/>
              <a:gd name="connsiteX23" fmla="*/ 1740090 w 2034268"/>
              <a:gd name="connsiteY23" fmla="*/ 593678 h 1125940"/>
              <a:gd name="connsiteX24" fmla="*/ 1787857 w 2034268"/>
              <a:gd name="connsiteY24" fmla="*/ 504967 h 1125940"/>
              <a:gd name="connsiteX25" fmla="*/ 1801505 w 2034268"/>
              <a:gd name="connsiteY25" fmla="*/ 470848 h 1125940"/>
              <a:gd name="connsiteX26" fmla="*/ 1842448 w 2034268"/>
              <a:gd name="connsiteY26" fmla="*/ 429905 h 1125940"/>
              <a:gd name="connsiteX27" fmla="*/ 1903863 w 2034268"/>
              <a:gd name="connsiteY27" fmla="*/ 307075 h 1125940"/>
              <a:gd name="connsiteX28" fmla="*/ 1944806 w 2034268"/>
              <a:gd name="connsiteY28" fmla="*/ 238836 h 1125940"/>
              <a:gd name="connsiteX29" fmla="*/ 1972102 w 2034268"/>
              <a:gd name="connsiteY29" fmla="*/ 129654 h 1125940"/>
              <a:gd name="connsiteX30" fmla="*/ 2006221 w 2034268"/>
              <a:gd name="connsiteY30" fmla="*/ 61415 h 1125940"/>
              <a:gd name="connsiteX31" fmla="*/ 2019869 w 2034268"/>
              <a:gd name="connsiteY31" fmla="*/ 34119 h 1125940"/>
              <a:gd name="connsiteX32" fmla="*/ 2033517 w 2034268"/>
              <a:gd name="connsiteY32" fmla="*/ 13648 h 1125940"/>
              <a:gd name="connsiteX33" fmla="*/ 2033517 w 2034268"/>
              <a:gd name="connsiteY33" fmla="*/ 0 h 112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034268" h="1125940">
                <a:moveTo>
                  <a:pt x="0" y="61415"/>
                </a:moveTo>
                <a:cubicBezTo>
                  <a:pt x="45745" y="175773"/>
                  <a:pt x="11824" y="98230"/>
                  <a:pt x="163773" y="313899"/>
                </a:cubicBezTo>
                <a:cubicBezTo>
                  <a:pt x="183424" y="341791"/>
                  <a:pt x="207105" y="366852"/>
                  <a:pt x="225188" y="395785"/>
                </a:cubicBezTo>
                <a:cubicBezTo>
                  <a:pt x="236561" y="413982"/>
                  <a:pt x="248661" y="431744"/>
                  <a:pt x="259308" y="450376"/>
                </a:cubicBezTo>
                <a:cubicBezTo>
                  <a:pt x="275971" y="479536"/>
                  <a:pt x="289473" y="510484"/>
                  <a:pt x="307075" y="539087"/>
                </a:cubicBezTo>
                <a:cubicBezTo>
                  <a:pt x="325924" y="569717"/>
                  <a:pt x="346410" y="599408"/>
                  <a:pt x="368490" y="627797"/>
                </a:cubicBezTo>
                <a:cubicBezTo>
                  <a:pt x="378365" y="640493"/>
                  <a:pt x="393454" y="648693"/>
                  <a:pt x="402609" y="661917"/>
                </a:cubicBezTo>
                <a:cubicBezTo>
                  <a:pt x="414190" y="678644"/>
                  <a:pt x="415913" y="701739"/>
                  <a:pt x="429905" y="716508"/>
                </a:cubicBezTo>
                <a:cubicBezTo>
                  <a:pt x="457758" y="745908"/>
                  <a:pt x="496802" y="762933"/>
                  <a:pt x="525439" y="791570"/>
                </a:cubicBezTo>
                <a:cubicBezTo>
                  <a:pt x="565391" y="831522"/>
                  <a:pt x="592971" y="883045"/>
                  <a:pt x="634621" y="921224"/>
                </a:cubicBezTo>
                <a:cubicBezTo>
                  <a:pt x="648947" y="934356"/>
                  <a:pt x="672014" y="932644"/>
                  <a:pt x="689212" y="941696"/>
                </a:cubicBezTo>
                <a:cubicBezTo>
                  <a:pt x="759694" y="978792"/>
                  <a:pt x="806449" y="1025501"/>
                  <a:pt x="873457" y="1071349"/>
                </a:cubicBezTo>
                <a:cubicBezTo>
                  <a:pt x="879394" y="1075411"/>
                  <a:pt x="886998" y="1076248"/>
                  <a:pt x="893929" y="1078173"/>
                </a:cubicBezTo>
                <a:cubicBezTo>
                  <a:pt x="927952" y="1087624"/>
                  <a:pt x="962505" y="1095188"/>
                  <a:pt x="996287" y="1105469"/>
                </a:cubicBezTo>
                <a:cubicBezTo>
                  <a:pt x="1014879" y="1111128"/>
                  <a:pt x="1032681" y="1119116"/>
                  <a:pt x="1050878" y="1125940"/>
                </a:cubicBezTo>
                <a:cubicBezTo>
                  <a:pt x="1105469" y="1123666"/>
                  <a:pt x="1160162" y="1123153"/>
                  <a:pt x="1214651" y="1119117"/>
                </a:cubicBezTo>
                <a:cubicBezTo>
                  <a:pt x="1244964" y="1116872"/>
                  <a:pt x="1273740" y="1075935"/>
                  <a:pt x="1289714" y="1064525"/>
                </a:cubicBezTo>
                <a:cubicBezTo>
                  <a:pt x="1342701" y="1026677"/>
                  <a:pt x="1355150" y="1058337"/>
                  <a:pt x="1412544" y="989463"/>
                </a:cubicBezTo>
                <a:cubicBezTo>
                  <a:pt x="1423917" y="975815"/>
                  <a:pt x="1433458" y="960404"/>
                  <a:pt x="1446663" y="948519"/>
                </a:cubicBezTo>
                <a:cubicBezTo>
                  <a:pt x="1556051" y="850068"/>
                  <a:pt x="1385953" y="1036455"/>
                  <a:pt x="1521726" y="887105"/>
                </a:cubicBezTo>
                <a:cubicBezTo>
                  <a:pt x="1621078" y="777817"/>
                  <a:pt x="1477003" y="932278"/>
                  <a:pt x="1569493" y="812042"/>
                </a:cubicBezTo>
                <a:cubicBezTo>
                  <a:pt x="1583222" y="794194"/>
                  <a:pt x="1602300" y="781105"/>
                  <a:pt x="1617260" y="764275"/>
                </a:cubicBezTo>
                <a:cubicBezTo>
                  <a:pt x="1638738" y="740112"/>
                  <a:pt x="1678675" y="689212"/>
                  <a:pt x="1678675" y="689212"/>
                </a:cubicBezTo>
                <a:cubicBezTo>
                  <a:pt x="1740975" y="533457"/>
                  <a:pt x="1669244" y="680267"/>
                  <a:pt x="1740090" y="593678"/>
                </a:cubicBezTo>
                <a:cubicBezTo>
                  <a:pt x="1749087" y="582682"/>
                  <a:pt x="1780709" y="520693"/>
                  <a:pt x="1787857" y="504967"/>
                </a:cubicBezTo>
                <a:cubicBezTo>
                  <a:pt x="1792926" y="493816"/>
                  <a:pt x="1794300" y="480754"/>
                  <a:pt x="1801505" y="470848"/>
                </a:cubicBezTo>
                <a:cubicBezTo>
                  <a:pt x="1812857" y="455239"/>
                  <a:pt x="1832219" y="446272"/>
                  <a:pt x="1842448" y="429905"/>
                </a:cubicBezTo>
                <a:cubicBezTo>
                  <a:pt x="1866709" y="391087"/>
                  <a:pt x="1881151" y="346820"/>
                  <a:pt x="1903863" y="307075"/>
                </a:cubicBezTo>
                <a:cubicBezTo>
                  <a:pt x="1935228" y="252187"/>
                  <a:pt x="1920987" y="274567"/>
                  <a:pt x="1944806" y="238836"/>
                </a:cubicBezTo>
                <a:cubicBezTo>
                  <a:pt x="1956798" y="154891"/>
                  <a:pt x="1943704" y="226206"/>
                  <a:pt x="1972102" y="129654"/>
                </a:cubicBezTo>
                <a:cubicBezTo>
                  <a:pt x="1991172" y="64818"/>
                  <a:pt x="1968643" y="86468"/>
                  <a:pt x="2006221" y="61415"/>
                </a:cubicBezTo>
                <a:cubicBezTo>
                  <a:pt x="2010770" y="52316"/>
                  <a:pt x="2014822" y="42951"/>
                  <a:pt x="2019869" y="34119"/>
                </a:cubicBezTo>
                <a:cubicBezTo>
                  <a:pt x="2023938" y="26998"/>
                  <a:pt x="2030471" y="21263"/>
                  <a:pt x="2033517" y="13648"/>
                </a:cubicBezTo>
                <a:cubicBezTo>
                  <a:pt x="2035207" y="9424"/>
                  <a:pt x="2033517" y="4549"/>
                  <a:pt x="2033517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5486400" y="2540000"/>
            <a:ext cx="6705600" cy="431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1498600"/>
            <a:ext cx="8040624" cy="975360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 flipV="1">
            <a:off x="1422401" y="3632202"/>
            <a:ext cx="2639" cy="270130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117601" y="6203188"/>
            <a:ext cx="42671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291682"/>
            <a:ext cx="1086307" cy="49011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286050" y="3219847"/>
            <a:ext cx="1828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y = 1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876800" y="6070600"/>
            <a:ext cx="0" cy="3048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73600" y="6305467"/>
            <a:ext cx="50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200" y="6257691"/>
            <a:ext cx="50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0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440" y="3147060"/>
            <a:ext cx="6283960" cy="2961640"/>
          </a:xfrm>
          <a:prstGeom prst="rect">
            <a:avLst/>
          </a:prstGeom>
        </p:spPr>
      </p:pic>
      <p:sp>
        <p:nvSpPr>
          <p:cNvPr id="2" name="任意多边形: 形状 1"/>
          <p:cNvSpPr/>
          <p:nvPr/>
        </p:nvSpPr>
        <p:spPr>
          <a:xfrm>
            <a:off x="1574041" y="4039738"/>
            <a:ext cx="2938819" cy="2028967"/>
          </a:xfrm>
          <a:custGeom>
            <a:avLst/>
            <a:gdLst>
              <a:gd name="connsiteX0" fmla="*/ 0 w 2204114"/>
              <a:gd name="connsiteY0" fmla="*/ 0 h 1521725"/>
              <a:gd name="connsiteX1" fmla="*/ 129654 w 2204114"/>
              <a:gd name="connsiteY1" fmla="*/ 163773 h 1521725"/>
              <a:gd name="connsiteX2" fmla="*/ 259308 w 2204114"/>
              <a:gd name="connsiteY2" fmla="*/ 320722 h 1521725"/>
              <a:gd name="connsiteX3" fmla="*/ 402609 w 2204114"/>
              <a:gd name="connsiteY3" fmla="*/ 525439 h 1521725"/>
              <a:gd name="connsiteX4" fmla="*/ 457200 w 2204114"/>
              <a:gd name="connsiteY4" fmla="*/ 607325 h 1521725"/>
              <a:gd name="connsiteX5" fmla="*/ 518615 w 2204114"/>
              <a:gd name="connsiteY5" fmla="*/ 682388 h 1521725"/>
              <a:gd name="connsiteX6" fmla="*/ 730156 w 2204114"/>
              <a:gd name="connsiteY6" fmla="*/ 968991 h 1521725"/>
              <a:gd name="connsiteX7" fmla="*/ 928048 w 2204114"/>
              <a:gd name="connsiteY7" fmla="*/ 1166884 h 1521725"/>
              <a:gd name="connsiteX8" fmla="*/ 989463 w 2204114"/>
              <a:gd name="connsiteY8" fmla="*/ 1214651 h 1521725"/>
              <a:gd name="connsiteX9" fmla="*/ 1064526 w 2204114"/>
              <a:gd name="connsiteY9" fmla="*/ 1289713 h 1521725"/>
              <a:gd name="connsiteX10" fmla="*/ 1262418 w 2204114"/>
              <a:gd name="connsiteY10" fmla="*/ 1378424 h 1521725"/>
              <a:gd name="connsiteX11" fmla="*/ 1392072 w 2204114"/>
              <a:gd name="connsiteY11" fmla="*/ 1446663 h 1521725"/>
              <a:gd name="connsiteX12" fmla="*/ 1412544 w 2204114"/>
              <a:gd name="connsiteY12" fmla="*/ 1467134 h 1521725"/>
              <a:gd name="connsiteX13" fmla="*/ 1460311 w 2204114"/>
              <a:gd name="connsiteY13" fmla="*/ 1480782 h 1521725"/>
              <a:gd name="connsiteX14" fmla="*/ 1746914 w 2204114"/>
              <a:gd name="connsiteY14" fmla="*/ 1521725 h 1521725"/>
              <a:gd name="connsiteX15" fmla="*/ 1842448 w 2204114"/>
              <a:gd name="connsiteY15" fmla="*/ 1494430 h 1521725"/>
              <a:gd name="connsiteX16" fmla="*/ 2204114 w 2204114"/>
              <a:gd name="connsiteY16" fmla="*/ 1487606 h 1521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04114" h="1521725">
                <a:moveTo>
                  <a:pt x="0" y="0"/>
                </a:moveTo>
                <a:cubicBezTo>
                  <a:pt x="94579" y="63053"/>
                  <a:pt x="3923" y="-5178"/>
                  <a:pt x="129654" y="163773"/>
                </a:cubicBezTo>
                <a:cubicBezTo>
                  <a:pt x="170166" y="218211"/>
                  <a:pt x="218430" y="266558"/>
                  <a:pt x="259308" y="320722"/>
                </a:cubicBezTo>
                <a:cubicBezTo>
                  <a:pt x="309486" y="387208"/>
                  <a:pt x="355281" y="456895"/>
                  <a:pt x="402609" y="525439"/>
                </a:cubicBezTo>
                <a:cubicBezTo>
                  <a:pt x="421248" y="552434"/>
                  <a:pt x="436427" y="581935"/>
                  <a:pt x="457200" y="607325"/>
                </a:cubicBezTo>
                <a:cubicBezTo>
                  <a:pt x="477672" y="632346"/>
                  <a:pt x="499928" y="656007"/>
                  <a:pt x="518615" y="682388"/>
                </a:cubicBezTo>
                <a:cubicBezTo>
                  <a:pt x="636896" y="849373"/>
                  <a:pt x="504189" y="727959"/>
                  <a:pt x="730156" y="968991"/>
                </a:cubicBezTo>
                <a:cubicBezTo>
                  <a:pt x="783081" y="1025444"/>
                  <a:pt x="864911" y="1117777"/>
                  <a:pt x="928048" y="1166884"/>
                </a:cubicBezTo>
                <a:cubicBezTo>
                  <a:pt x="948520" y="1182806"/>
                  <a:pt x="970186" y="1197302"/>
                  <a:pt x="989463" y="1214651"/>
                </a:cubicBezTo>
                <a:cubicBezTo>
                  <a:pt x="1015764" y="1238322"/>
                  <a:pt x="1037460" y="1266920"/>
                  <a:pt x="1064526" y="1289713"/>
                </a:cubicBezTo>
                <a:cubicBezTo>
                  <a:pt x="1120315" y="1336693"/>
                  <a:pt x="1199461" y="1350093"/>
                  <a:pt x="1262418" y="1378424"/>
                </a:cubicBezTo>
                <a:cubicBezTo>
                  <a:pt x="1306955" y="1398466"/>
                  <a:pt x="1350026" y="1421818"/>
                  <a:pt x="1392072" y="1446663"/>
                </a:cubicBezTo>
                <a:cubicBezTo>
                  <a:pt x="1400380" y="1451572"/>
                  <a:pt x="1403912" y="1462818"/>
                  <a:pt x="1412544" y="1467134"/>
                </a:cubicBezTo>
                <a:cubicBezTo>
                  <a:pt x="1427355" y="1474540"/>
                  <a:pt x="1444134" y="1477243"/>
                  <a:pt x="1460311" y="1480782"/>
                </a:cubicBezTo>
                <a:cubicBezTo>
                  <a:pt x="1644435" y="1521059"/>
                  <a:pt x="1589352" y="1512456"/>
                  <a:pt x="1746914" y="1521725"/>
                </a:cubicBezTo>
                <a:cubicBezTo>
                  <a:pt x="1778759" y="1512627"/>
                  <a:pt x="1809780" y="1499875"/>
                  <a:pt x="1842448" y="1494430"/>
                </a:cubicBezTo>
                <a:cubicBezTo>
                  <a:pt x="1914892" y="1482356"/>
                  <a:pt x="2193822" y="1487606"/>
                  <a:pt x="2204114" y="148760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508000" y="381000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regression cost function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44" y="2565219"/>
            <a:ext cx="8040624" cy="97536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44" y="1579959"/>
            <a:ext cx="5559552" cy="868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44" y="3764100"/>
            <a:ext cx="3860800" cy="33645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045" y="4602598"/>
            <a:ext cx="11228681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5" descr="data:image/png;base64,iVBORw0KGgoAAAANSUhEUgAAAtEAAAHwCAYAAABg0TMJAAAABHNCSVQICAgIfAhkiAAAAAlwSFlz%0AAAALEgAACxIB0t1+/AAAIABJREFUeJzs3Xd4lFX6xvHvIUYIRSKIaEIVMYCgBKKC2FtcXTGi4qJi%0AFysKSiju7s+y7goEKdIULIAiiyJmdUURARXsYNBoIIAKSII0iYBECcn5/XEmGNh0MvNOuT/XxeXk%0AzZRnJkjuOfO8zzHWWkREREREpPJqeV2AiIiIiEioUYgWEREREakihWgRERERkSpSiBYRERERqSKF%0AaBERERGRKlKIFhERERGpIoVoEQlKxphWxhhrjDnM9/XbxpgbA/C4jxhjXvL34/geK8EYs8IYs8sY%0Ac58x5mljzN8D8djBxhizzhhzQTVve6YxJruma6rE40bsz0tEFKJF5BD4gk++MWa3MWazMWaaMaa+%0APx7LWvsna+30StZUrTBWifs+xxhT5Hu+u4wx2caYmw/hLgcDi621Day1T1lr77TW/qPEY22smcor%0Az/cmosD3HPOMMR8bY7oHuo7y+N5cHV/8tbV2ibU2wU+PdasxZpXv573ZGDPPGNPA97j7f14iEnkU%0AokXkUF1mra0PdAGSgL8dfAXjhMu/N7m+53sEMASYaozpcPCVilfQK9AS+LaG66sJs33PsQmwFJhr%0AjDEe1xRwxpizgX8Bfay1DYD2wGxvqxKRYBEuv9RExGPW2hzgbaAjgDHmfWPMP40xHwF7gOOMMQ2N%0AMc8ZYzYZY3KMMY8bY6J8148yxowyxmwzxnwPXFry/n33d1uJr283xqz0rRBmGWO6GGNeBFoAb/pW%0AUgf7rtvNt6KaZ4z5yhhzTon7aW2M+cB3PwuAoyr5fK21Nh3YAXQo0X5yqzFmA7DId/89jTHf+h77%0AfWNMe9/xRcC5wARfrSf4VvIfN8bU872Wcb7v7TbGxB30epxmjPmp+PXzHbvCGPO17/Kpxphlxpid%0AvhXU0ZV5Xgc9xwJgOnAM0NgYU8sY8zdjzHpjzBZjzAxjTEPf4xU//37GmFzfz3hQidqmGWMeL/F1%0AmSvtvto/8b1mm4wxE4wxh/u+96Hval/5XpdrDr4vY0x732ud53vtex5Ux0RjzFu+n/lnxpg2ZbwE%0ApwCfWGszfK/Hz9ba6dbaXQc/J2NM8d+54j9FxpibfN9rZ4xZYIz52bhPL3pX6QchIkFJIVpEaoQx%0ApjlwCZBR4nBfoB/QAFgPTAP2AccDicBFQHEwvh34s+94EnBVOY91NfAIcANuRbgnsN1a2xfYgG91%0A3Fo70hgTD7wFPA40AgYBrxljmvju7mVgOS48/wOoVN+1L1BeAcQCmSW+dTZuxTLZGHMCMAsYgFvV%0AnYcL+Idba88DlgD3+mpdXXwH1tpfgT/hW/X2/ckt+fjW2s+AX4HzShy+1vd8AMYB46y1RwBtgFcq%0A87wOeo61gZuAH62123yXb8KF/+OA+sCEg252LtAW97MdYqrXWlMIDMT9TLoD5wN3A1hrz/Jd52Tf%0A63LAyrAxJhp4E3gXOBroD8w0xpRs9/gL8ChwJLAW+GcZdXyG+zk+aozp4Xs9SmWtLf47Vx+4GvgJ%0AWOh7Q7QA93M52vfYk0wpn16ISGhRiBaRQ5VujMnDfez/Ae7j72LTrLXfWmv34QLsJcAAa+2v1tot%0AwBhcqADoDYy11v5orf0ZeKKcx7wNGGmt/cK3IrzWWru+jOteD8yz1s6z1hZZaxcAy4BLjDEtcKuN%0Af7fW/m6t/RAXwMoT53u+24CHgb7W2pIntT3ie375wDXAW9baBb5V3VFADHB6BY9RWbOAPgDG9ele%0A4jsGUAAcb4w5ylq721r7aRXut7fvOf4IdAWu8B2/Dhhtrf3eWrsbGAb8xRzYuvKo7/lnAi8U11cV%0A1trl1tpPrbX7rLXrgGdwb04qoxsu3A+31u611i4C/ntQHa9baz/3/b2cCXQuo44lQC9cq9JbwHZj%0AzOiSq/8H871xmg70ttb+iHtjuM5a+4Lv+WQAr+GCtoiEsMr07ImIlCfFWvteGd/7scTllkA0sMn8%0A0V5bq8R14g66flmhGKA58F0l62sJXG2MuazEsWhgse8xd/hWfks+bvNy7i/XWtusnO+XfA5xlHge%0A1toiY8yPQHwla6/Iy8DHxpi7cGHvyxJvJm4FHgNWGWN+wIXb/1byfl+x1l5fyvEDno/v8mFA0xLH%0ADv4ZdqrkY+7nC6KjcZ9I1PU9xvJK3jwOt3JedFAdJV/zn0pc3oML3aWy1r4NvG1cT/+5wKtANi7Y%0AH1x3Q+A/wN+stUt9h1sCp/nelBQ7DHixks9HRIKUQrSI+JMtcflH4HfgKN8K4ME2cWB4bVHO/f6I%0Aa1Go6DGLr/uitfb2g69ojGkJHGmMqVciSLco5T6qouRtcykRIo1799AcyKni/ZR+BWuzjDHrca0f%0AJVs5sNauAfr4wl8vYI4xpvFBbxiqKhcXCou1wLXnbAaK31g0B1aV+H5xG8qvuEBc7JhyHmcyri2o%0Aj7V2lzFmAOW095RSY3NjTK0SQboFsLqc21TId18Lfb3sHQ/+vu91fhk3bWVKiW/9CHxgrb3wUB5f%0ARIKP2jlEJCCstZtwfapPGmOO8PUUtzFuAgK4nt37jDHNjDFHAkPLubtngUHGmK7GOd4XiMEFuuNK%0AXPcl4DJjTLJxJy/W8Z2I1sy3arsMeNQYc7gx5gzgMmrOK8Clxpjzfb26D+LeSHxcidtuxp3M17CC%0A670M3A+chVslBcAYc70xpokv/BWvghaVcvuqmAUMNO5kzPq41p3ZB70p+rsxpq4x5kTgZv6YZrEC%0A10LTyBhzDK5PvCwNgJ3AbmNMO+Cug75/8M+4pM9wq8uDjTHRxp1Eehnw70o/Sx9jzOXGmL8YY470%0A/T07FddWUlprzD+BerifRUn/BU4wxvT11RNtjDnF+E4wFZHQpRAtIoF0A3A4kIWbajEHONb3vanA%0AfOAr4Etgbll3Yq19FRdaXgZ2Aem4nmtwvdR/801mGOTrS70ceAjYilsZTOWPf/+uBU4Dfsb1OM+o%0AiSfqqzMb15M9HtdDfRnupMe9lbjtKlxo/d73XOLKuOosXLBb5Dv5r9jFwLfGmN24kwz/4uvTxjc9%0A4sxqPKXncW0IHwI/AL/hTtwr6QPcyXoLgVHW2nd9x1/E/WzX4d5MlTcqbhDu57IL9/fi4Os+Akz3%0AvS4HTLrwvbaX4VbntwGTgBt8r2dV7cCd8LoGF+pfAtKstTNLuW4fXD/2jhITOq7zTfK4CNf7n4tr%0AJRkBlHmSooiEBmPtoXxqKSIi4kbc4YJ1dBntOiIiYUUr0SIiIiIiVaQQLSIiIiJSRWrnEBERERGp%0AIq1Ei4iIiIhUkUK0iIiIiEgVhcRmK0cddZRt1aqV12WIiIiISJhbvnz5Nmttk4quFxIhulWrVixb%0AtszrMkREREQkzPl2gq2Q2jlERERERKpIIVpEREREpIoUokVEREREqigkeqJLU1BQwMaNG/ntt9+8%0ALkWAOnXq0KxZM6Kjo70uRURERMTv/BaijTHNgRlAU8ACU6y144wxjwC3A1t9V33IWjuvqve/ceNG%0AGjRoQKtWrTDG1FTZUg3WWrZv387GjRtp3bq11+WIiIiI+J0/V6L3AQ9aa780xjQAlhtjFvi+N8Za%0AO+pQ7vy3335TgA4SxhgaN27M1q1bK76yiIiISBjwW4i21m4CNvku7zLGrATia/IxFKCDh34WIiIi%0AEkkCcmKhMaYVkAh85jvU3xjztTHmeWPMkWXcpp8xZpkxZlmwrnBGRUXRuXNnOnbsyNVXX82ePXuq%0AfV/vv/8+f/7znwF44403GD58eJnXzcvLY9KkSfu/zs3N5aqrrqr2Y4uIiIhI1fg9RBtj6gOvAQOs%0AtTuBycBxQGfcSvWTpd3OWjvFWptkrU1q0qTCTWM8ERMTw4oVK/jmm284/PDDefrppw/4vrWWoqKi%0AKt9vz549GTp0aJnfPzhEx8XFMWfOnCo/joiIiIhUj19DtDEmGhegZ1pr5wJYazdbawuttUXAVOBU%0Af9YQKGeeeSZr165l3bp1JCQkcMMNN9CxY0d+/PFH3n33Xbp3706XLl24+uqr2b17NwDvvPMO7dq1%0Ao0uXLsydO3f/fU2bNo17770XgM2bN3PFFVdw8sknc/LJJ/Pxxx8zdOhQvvvuOzp37kxqairr1q2j%0AY8eOgOsVv/nmm+nUqROJiYksXrx4/3326tWLiy++mLZt2zJ48OAAv0IiIiIi4cOf0zkM8Byw0lo7%0AusTxY3390gBXAN8c8oMNGAArVhzy3Rygc2cYO7ZSV923bx9vv/02F198MQBr1qxh+vTpdOvWjW3b%0AtvH444/z3nvvUa9ePUaMGMHo0aMZPHgwt99+O4sWLeL444/nmmuuKfW+77vvPs4++2xef/11CgsL%0A2b17N8OHD+ebb75hhe85r1u3bv/1J06ciDGGzMxMVq1axUUXXcTq1asBWLFiBRkZGdSuXZuEhAT6%0A9+9P8+bND+FFEhEREYlM/pzO0QPoC2QaY4oT7kNAH2NMZ9zYu3XAHX6swa/y8/Pp3Lkz4Faib731%0AVnJzc2nZsiXdunUD4NNPPyUrK4sePXoAsHfvXrp3786qVato3bo1bdu2BeD6669nypQp//MYixYt%0AYsaMGYDrwW7YsCE7duwos6alS5fSv39/ANq1a0fLli33h+jzzz+fhg0bAtChQwfWr1+vEC0iIiJS%0ADf6czrEUKG1kQ5VnQleokivGNa24J/pg9erV23/ZWsuFF17IrFmzDrhOabfzt9q1a++/HBUVxb59%0A+wJeg4iIiEg40LbfftatWzc++ugj1q5dC8Cvv/7K6tWradeuHevWreO7774D+J+QXez8889n8uTJ%0AABQWFvLLL7/QoEEDdu3aVer1zzzzTGbOnAnA6tWr2bBhAwkJCTX9tEREREQimkK0nzVp0oRp06bR%0Ap08fTjrppP2tHHXq1GHKlClceumldOnShaOPPrrU248bN47FixfTqVMnunbtSlZWFo0bN6ZHjx50%0A7NiR1NTUA65/9913U1RURKdOnbjmmmuYNm3aASvQIiIiInLojLXW6xoqlJSUZJctW3bAsZUrV9K+%0AfXuPKpLS6GciIiIioc4Ys9xam1TR9bQSLSIiIiJSRf6cziEiIiIiUq70jBzS5meTm5dPXGwMqckJ%0ApCTGe11WhRSiRURERMQT6Rk5DJubSX5BIQA5efkMm5sJEPRBWu0cIiIiIuKJtPnZ+wN0sfyCQtLm%0AZ3tUUeUpRIuIiIiIJ3Lz8qt0PJgoRIuIiIiIJ+JiY6p0PJgoRFfT9u3b6dy5M507d+aYY44hPj5+%0A/9d79+49pPt+/fXXSUtLq5E6r7/+elq3bs3JJ5/MCSecwI033khubm6Ftxs9ejS//fZbjdQgIiIi%0AUprU5ARioqMOOBYTHUVqcvBvFKcTC6upcePG+7fufuSRR6hfvz6DBg064DrWWqy11KpVtfcqV1xx%0ARY3VCTBmzBhSUlIoKipi9OjRnHfeeWRmZhIdHV3mbUaPHs0tt9xCnTp1arQWERERkWLFJw+G4nSO%0AiFmJTs/IocfwRbQe+hY9hi8iPSPHL4+zdu1aOnTowHXXXceJJ57Ipk2b6NevH0lJSZx44ok89thj%0A+6/brFkzHnnkERITEznppJNYvXo1AM8++ywDBgwA3Ery/fffz+mnn85xxx3H66+/DrgtwO+8807a%0AtWvHRRddxMUXX0x6enq5tdWqVYtBgwbRqFEj3n33XYBSaxszZgxbtmzhzDPP5IILLijzeiIiIiKH%0AKiUxno+GnscPwy/lo6HnhUSAhggJ0cXjU3Ly8rH8MT7FX0F61apVDBw4kKysLOLj4xk+fDjLli3j%0Aq6++YsGCBWRlZe2/btOmTcnIyOC2225j9OjRpd7fli1b+Oijj0hPT2fYsGEAvPrqq+Tk5JCVlcW0%0AadP45JNPKl1fly5dWLVqFUCptQ0cOJCjjz6aJUuW8N5775V5PREREZFIFREhOtDjU9q0aUNS0h+7%0ARc6aNYsuXbrQpUsXVq5ceUAA7dWrFwBdu3Zl3bp1pd5fSkoKxhhOOukkcnJc8F+6dCm9e/emVq1a%0AxMXFcfbZZ1e6vpJbvZdXW0mVvZ6IiIhIJIiInuhAj0+pV6/e/str1qxh3LhxfP7558TGxnL99dcf%0AcMJe7dq1AYiKimLfvn2l3l/xdeDAAFxdK1as4NJLL62wtso+BxEREZFIExEr0V6OT9m5cycNGjTg%0AiCOOYNOmTcyfP79G7rdHjx7MmTMHay2bNm3iww8/rPA21lrGjBnD9u3bufDCC8utrUGDBuzatcuv%0Az0FEREQkVEXESnRqcsIBW0pC4MandOnShQ4dOtCuXTtatmxJjx49auR+e/fuzaJFi2jfvj0tW7Yk%0AMTGRhg0blnrdgQMH8vDDD5Ofn0/37t1ZtGgR0dHR5dbWr18/LrjgApo3b86CBQv88hxEREREQpWp%0AifYAf0tKSrLLli074NjKlStp3759pe8jPSMnJMenlGf37t3Ur1+frVu3ctppp/HZZ5/RpEkTz+qp%0A6s9EREREJNgYY5Zba5Mqul5ErESDG58S6qH5YH/605/YuXMnBQUFPProo54GaBEREZFIEjEhOhwt%0AWbLE6xJEREREIlJEnFgoIiIiIlKTQjpEh0I/d6TQz0JEREQiSciG6Dp16rB9+3aFtyBgrWX79u3U%0AqVPH61JEREREAiJke6KbNWvGxo0b2bp1q9elCO5NTbNmzbwuQ0RERCQgQjZER0dH07p1a6/LEBER%0AEZEIFLLtHCIiIiIiXgnZlWgRERGJbOG4kZqEDoVoERERCTnpGTkMm5tJfkEhADl5+QybmwmgIC0B%0AoXYOERERCTlp87P3B+hi+QWFpM3P9qgiiTQK0SIiIhJycvPyq3RcpKYpRIuIiEjIiYuNqdJxkZqm%0AEC0iIiIhJzU5gZjoqAOOxURHkZqc4FFFEml0YqGIiIiEnOKTBzWdQ7yiEC0iIiIhKSUxXqFZPKN2%0ADhERERGRKlKIFhERERGpIoVoEREREZEqUogWEREREakihWgRERERkSrSdA4RERGRAErPyNFovjCg%0AlWgRERGRAEnPyGHY3Exy8vKxQE5ePsPmZpKekeN1ad4pKoL0dPjXv7yupEoUokVEREQCJG1+NvkF%0AhQccyy8oJG1+tkcVeWjvXnjhBTjxRLjiCpg+HX7/3euqKk0hWkRERCRAcvPyq3Q8LO3eDWPGQJs2%0AcMstULs2zJoF337rLocI9USLiIiIBEhcbAw5pQTmuNgYD6oJsG3bYPx4mDABfv4ZzjkHpk6F5GQw%0Axuvqqkwr0SIiIiIBkpqcQEx01AHHYqKjSE1O8KiiAFi/Hu6/H1q0gMcegzPPhE8+gcWL4eKLQzJA%0Ag1aiRURERAKmeApHREzn+OYbGDnStWoAXH89DB4M7dt7W1cNUYgWERERCaCUxPjwDM3FPv4Yhg+H%0AN9+EunXh3nvhgQegeXOvK6tRCtEiIiIicmishXnzYMQIWLIEGjWChx+G/v2hcWOvq/MLhWgRERER%0AqZ59+2D2bBeeMzPdavPYsXDbbVCvntfV+ZVCtIiIiIhUzZ49bsbzqFGwbh106ODmPPfpA9HRXlcX%0AEArRIiIiIh4JuS3Ad+yASZNg3DjYuhW6d3crz5ddBrUia+ibQrSIiIiIB4q3AC/ewbB4C3Ag+IJ0%0Abq7bIOXpp91mKZdcAkOHwhlnhOyIukMVWW8ZRERERIJESGwBnp3t+ptbtYLRo6FnT1ixAt56y817%0AjtAADVqJFhEREfFEUG8BvmyZG1M3d67bivv22+HBB+G447yuLGgoRIuIiIh4IOi2ALcWFi504Xnh%0AQmjYEIYNg/vug6ZNvakpiKmdQ0RERMQDQbMFeGEhzJkDp5wCF14IWVlup8ENG+Cf/1SALoNWokVE%0AREQ84PkW4L//Di++6ALzmjXQti1MnQp9+7oWDimXQrSIiIiIRzzZAnznTpgyxZ0ouGkTdO0Kr74K%0AV1wBUVEV314AhWgRERGRyLB5Mzz1FEycCL/8Ahdc4FaizzsvoqdsVJdCtIiIiEg4++EHt7Pg88+7%0AFo4rr4QhQyApyevKQppCtIiIiEg4+vprGDECZs92bRo33ACpqXDCCV5XFhYUokVERETChbWwZIkb%0AU/f221C/PjzwAAwYAHFxXlcXVhSiRUREREJdURG8+aYLz59+Ck2auPF0d90FRx7pdXVhSSFaRERE%0AJFTt3QuzZrkxdVlZbnvuiRPh5pshxqNNWyKE3zZbMcY0N8YsNsZkGWO+Ncbc7zveyBizwBizxvdf%0AvT0SERERqYpff4Vx4+D44+Gmm1zP88yZbt7z3XcrQAeAP3cs3Ac8aK3tAHQD7jHGdACGAguttW2B%0Ahb6vRURERKQi27fDo49Cixauz7l1a5g3D776Cq69Fg5Tk0Gg+O2VttZuAjb5Lu8yxqwE4oHLgXN8%0AV5sOvA8M8VcdIiIiIiHvxx/d5ihTpsCePdCzpxtTd/rpXlcWsQLydsUY0wpIBD4DmvoCNsBPQKkb%0Ashtj+gH9AFq0aOH/IkVERESCTVaW63eeOdN93aePC88nnuhtXeLXdg4AjDH1gdeAAdbanSW/Z621%0AgC3tdtbaKdbaJGttUpMmTfxdpoiIiEjw+PRTSElxYfnVV12f89q1MGOGAnSQ8OtKtDEmGhegZ1pr%0A5/oObzbGHGut3WSMORbY4s8aREREREKCtfDOO26DlA8+cKPpHn4Y7r0XjjrK6+rkIP6czmGA54CV%0A1trRJb71BnCj7/KNwH/8VYOIiIhI0Nu3z42pS0yESy6B775z/c8bNsAjjyhAByl/rkT3APoCmcaY%0AFb5jDwHDgVeMMbcC64HefqxBREREJDjl58O0aZCWBj/8AO3awQsvuCkbhx/udXVSAX9O51gKmDK+%0Afb6/HldEREQkqOXlweTJMHYsbNkCp53mVp579oRafj9dTWqIhgmKiIiIBMKmTS44T54Mu3ZBcjIM%0AHQpnnw2mrHVHCVYK0SIiIiL+tHata9mYNs31P/fuDYMHux5oCVkK0SIiIiL+sHy5m7Tx2msQHQ23%0A3AKDBkGbNl5XJjVAIVpERESkplgLixfD8OGwYAEccYRbdb7/fjjmGK+rkxqkEC0iIiJyqIqKID3d%0AhecvvnCBecQIuOMOaNjQ6+rEDxSiRURERKrr99/dltwjR0J2tmvVeOYZuOEGqFPH6+rEjxSiRURE%0ARKpq1y6YMsWNpsvNhS5d4JVXoFcviIryujoJAIVoERERkcrauhWeegomTHDzns87z03duOACjamL%0AMArRIiIiIhVZtw5GjYLnn4fffnMrzkOGwCmneF2ZeEQhWkRERKQsmZnuBMF//9vtJnjDDZCaCgkJ%0AXlcmHlOIFhERETnY0qVu0sZbb0G9ejBgAAwcCPHxXlcmQUIhWkRERATcmLp581x4/ugjaNwYHnsM%0A7rkHGjXyujoJMgrRIiIiEtkKCly7xogR8O230LIljB/vdhisW9fr6iRIKUSLiIhIZNqzB557zp0w%0AuGEDdOwIL74I11zjtukWKYdCtIiIiESWn392I+rGj4dt26BHD5g4ES69VGPqpNIUokVERCQybNzo%0ANkeZMgV+/RX+/Gc3pu6MM7yuTEKQQrSIiIiEt1Wr3LbcL73kTh689loYPNi1b4hUk0K0iIiIhKfP%0AP3eTNtLToU4duPNOeOABaNXK68okDChEi4iISPiwFhYscOF58WI48kj429+gf39o0sTr6iSMKESL%0AiIhI6Nu3D157zY2py8hwm6KMHg233w7163tdnYQhhWgREREJXb/9BtOnQ1oafPed2477+efhuuvg%0A8MO9rk7CmEK0iIiIhJ5ffoHJk2HsWNi8GU45xQXpyy+HWrW8ri6kpGfkkDY/m9y8fOJiY0hNTiAl%0AUdubV0QhWkRERELHTz+54Dx5MuzcCRddBEOHwjnnaMZzNaRn5DBsbib5BYUA5OTlM2xuJoCCdAX0%0AVk1ERESC39q1brpGq1ZuxTk5GZYvh/nz4dxzFaCrKW1+9v4AXSy/oJC0+dkeVRQ6tBItIiIiwevL%0AL93JgnPmwGGHwU03waBB0Lat15WFhdy8/Codlz8oRIuIiEhwsRbef9+NqXv3XWjQAFJT4f774dhj%0Ava4urMTFxpBTSmCOi43xoJrQonaOEJWekUOP4YtoPfQtegxfRHpGjtcliYiIHJqiInj9dejWDc47%0AD1asgH/9CzZscIFaAbrGpSYnEBMddcCxmOgoUpMTPKoodGglOgTpJAAREQkre/fCzJmubSM7G447%0Azp04eOONEKMVUX8qzg2azlF1CtEhqLyTAPSXXkREQsauXTB1qtsUJScHOneGWbPgqqtc/7MEREpi%0AvPJDNehvaAjSSQAiIhLStm6F8eNhwgTYscONp3vuOTeuTlM2JEQoRIcgnQQgIiIhaf16ePJJePZZ%0AyM+HlBQYMsT1QIuEGJ1YGIJ0EoCIiISUb76BG26ANm1cr/M110BW1h8nEYqEIK1EhyCdBCAiIiHh%0Ao4/cyYJvvgn16sF998HAgdC8udeViRwyhegQpZMAREQkKFkL8+a58LxkCTRuDI8+Cvfc4y6LhAmF%0AaBERETl0+/bB7NkuPGdmutXmsWPhttvcKrQfpGfk6FNZ8YxCtIiIiFTfnj3wwgswahSsWwcdOsCM%0AGfCXv0B0tN8eVnsmiNd0YqGIiIhU3Y4d8Pjj0KoV3Huv203wjTfcKnTfvn4N0FD+ngkigaCVaBER%0AEam8nBwYMwaeeQZ274ZLLnFj6s48M6AznrVngnhNIVpEREQqlp0NaWmuVaOoyLVrDB4MJ53kSTna%0AM0G8pnYOERERKdsXX7htuNu3h5kzoV8/WLMGXnrJswAN2jNBvKeVaBERETmQtbBwITzxBCxaBLGx%0A8NBDbs7z0Ud7XR2gPRPEewrRIiIi4hQWwty5MHw4fPklxMW5qRv9+kGDBl5X9z+0Z4J4SSFaREQk%0A0v3+u+t1HjkS1q6FE06AZ5+F66+H2rW9rk4kKClEi4iIRKqdO+Hpp920jZ9+gqQkmDMHUlIgKqri%0A24tEMIWHObCMAAAgAElEQVRoERGRSLN5M4wbB5MmwS+/wIUXuhMFzzsvoGPqREKZQrSIiEik+P57%0A1+P8/POwdy9ceSUMHQpdu3pdmUjIUYgWEREJdytWwIgR8MorcNhhcOONMGiQ630WkWpRiBYREQlH%0A1sKHH7pJG++8A/Xrw4MPwoABbuqGiBwShWgREZFwUlQEb77pwvOnn0KTJvDPf8Jdd8GRR3pdnUjY%0AUIgWEREJB3v3wssvuzF1K1dC69buxMGbboIYbYUtUtMUokVERELZ7t1upvOTT8LGjW4r7pdfhquv%0Adv3PIuIX+r9LREQkFG3bBhMmwPjx8PPPcOaZMGUKXHyxxtSJBIBCtIiISCjZsAFGj4apU2HPHujZ%0AE4YMgdNP97oykYiiEC0iIhIKsrJcv/PMme7r666DwYOhQwdv6xKJUArRIiIiweyTT9ykjTfegLp1%0A4e673ai6Fi28rkwkoilEi4iIBBtr3Wzn4cPdrOdGjeDhh6F/f2jc2OvqRASFaBERkeCxbx+8+qoL%0Az19/Dc2awdixcNttUK+e19WJSAkK0SIiUqb0jBzS5meTm5dPXGwMqckJpCTGe11W+MnPh2nTIC0N%0AfvgB2rd3X/fpA4cf7nV1IlIKhWgRESlVekYOw+Zmkl9QCEBOXj7D5mYCKEjXlLw8tyHKuHGwZQt0%0A6wZjxsBll0GtWl5XJyLl0P+hIiJSqrT52fsDdLH8gkLS5md7VFEYyc11kzVatIC//hW6doX334eP%0AP4bLL1eAFgkBWokWEZFS5eblV+m4VMKaNa5lY/p01/98zTUuTHfu7HVlIlJFCtEiIlKquNgYckoJ%0AzHGxMR5UE+KWL4cRI2DOHNfjfOutMGgQHHec15WJSDXp8yIRESlVanICMdFRBxyLiY4iNTnBo4pC%0AjLWwcCFceCEkJcH8+W5nwfXrXR+0ArRISPNbiDbGPG+M2WKM+abEsUeMMTnGmBW+P5f46/FFROTQ%0ApCTG80SvTsTHxmCA+NgYnujVSScVVqSwEF57DU49FS64AL75xq1Cb9gATzwBTZt6XaGI1AB/tnNM%0AAyYAMw46PsZaO8qPjysiIjUkJTFeobmyfv8dXnzRbc29Zg0cfzxMmQJ9+0KdOl5XJyI1zG8h2lr7%0AoTGmlb/uX0REJCjs3AnPPONG023aBF26wOzZcOWVEBVV8e1FJCR5cWJhf2PMDcAy4EFr7Q4PahAR%0AETk0W7a4+c4TJ8Ivv8D558OMGe6/xnhdnYj4WaBPLJwMHAd0BjYBT5Z1RWNMP2PMMmPMsq1btwaq%0APhERkfL98APccw+0bOl6nC+4AD7/HN57z11WgBaJCAEN0dbazdbaQmttETAVOLWc606x1iZZa5Oa%0ANGkSuCJFRERK8/XXcN110LYtTJ3qLq9c6cbWnXKK19WJSIAFtJ3DGHOstXaT78srgG/Ku76ISCRK%0Az8ghbX42uXn5xMXGkJqcoJP7vGItLF0Kw4fDvHlQvz4MGAADB0K8fiYikcxvIdoYMws4BzjKGLMR%0AeBg4xxjTGbDAOuAOfz2+iEgoSs/IYdjczP3bbefk5TNsbiaAgnQgFRXBW2+58Pzxx3DUUfD443D3%0A3XDkkV5XJyJBwJ/TOfqUcvg5fz2eiEg4SJufvT9AF8svKCRtfrZCdCAUFMCsWW6uc1aW63ueMAFu%0Avhnq1vW6OhEJItr2W0QkiOSWss12ecelhvz6Kzz3HDz5pNsUpWNHeOkl6N0boqO9rk5EgpBCtIhI%0AEImLjSGnlMAcFxvjQTURYPt2N6Luqafc5R493Jbcl1yiKRsiUq5Aj7gTEZFypCYnEBN94AYdMdFR%0ApCYneFRRmPrxR3jgAdeu8fDD0L07LFniTiK89FIFaBGpkFaiRUSCSHHfs6Zz+MnKlW5b7pdecpM3%0Arr0WBg927RsiIlWgEC0iEmRSEuMVmmvaZ5+5SRvp6RATA3fd5VaiW7XyujIRCVEK0SIiEp6shfnz%0AXXj+4AM3mu7vf4f+/UGbeInIIVKIFhGR8LJvn9tFcPhw+OortynK6NFw++1usxQRkRqgEC0iIuEh%0APx+mT4e0NPj+e2jXDl54wfU9H36419WJSJhRiBYRkdCWlweTJ8PYsbBlC5x6KowaBZdfDrU0hEpE%0A/EMhWkREQtOmTS44T54Mu3ZBcjIMHQpnn60RdSLidwrRIiISWtaudS0b06a5/uerr4YhQyAx0evK%0ARCSCKESLiEho+PJLGDHCnTQYHQ233AKDBkGbNl5XJiIRSCFaxCc9I0cbXIgEG2vh/ffdpI1334Uj%0AjnCbo9x/PxxzjNfViUgEU4gWwQXoYXMzyS8oBCAnL59hczMBFKRFvFBU5DZGGTECPv8cmjZ1QfrO%0AO6FhQ6+rExFRiBYBt8VycYAull9QSNr8bIVoOWT6lKMK9u51W3KPHAnZ2XDccfD003DjjVCnjtfV%0AiYjspxAtAuTm5VfpuEhl6VOOStq1C6ZOdZui5ORA587w73/DlVfCYfpVJSLBRwM0RYC42JgqHRep%0ArPI+5RBg61a3FXeLFvDgg9C2LbzzjjuJ8JprFKBFJGgpRIsAqckJxERHHXAsJjqK1OQEjyqScKFP%0AOcqwbh307w8tW8I//wnnnguffgqLF7t5z5rzLCJBTm/xRfjjY3X1rUpNi4uNIaeUwByxn3JkZrp+%0A51mz3G6C118PqanQvr3XlYmIVIlCtIhPSmK8QrPUuNTkhAN6oiFCP+VYutRN13jrLahXz42oGzgQ%0AmjXzujIRkWpRiBYR8aOI/pSjqAjmzXPh+aOPoHFjeOwxuOceaNTI6+pERA6JQrSIiJ9F3KccBQUw%0Ae7ab8fzNN+6kwXHj4NZb3Sq0iEgYUIgWEZGasWcPPP88jBoF69fDiSfCjBnwl7+4bbpFRMKIQrSI%0AiByan3+GiRPhqadg2zY4/XSYMAEuucSdPCgiEoYUokVEpHo2boQxY+CZZ+DXX11oHjYMzjjD68pE%0ARPxOIVpERKpm1SpIS4MXX3QnD/bpA4MHQ6dOXlcmIhIwCtEiIlI5n3/uThZ8/XWoXRvuuMPtMtiq%0AldeViYgEnEK0iIiUzVp47z03pm7RIoiNhb/+1e02ePTRXlcnIuIZhWgREflfhYXw2msuPGdkQFyc%0Am7rRrx80aOB1dSIinlOIFhGRP/z2mxtLl5YGa9fCCSfAs8+67blr1/a6OhGRoKEQLSIisHMnPP20%0Am7bx00+QlARz5kBKCkRFeV2diEjQUYgWEYlkmze73QQnTYJffoELL4SZM+Hcc8EYr6sTEQlaCtEi%0AIpHo++9dj/Pzz7ttuq+8EoYMga5dva5MRCQkKESLiESSFSvcmLpXXoHDDoObboJBg6BtW68rExEJ%0AKQrRIgGWnpFD2vxscvPyiYuNITU5gZTEeK/LknBmLXz4oZu08c47brrGoEEwYAAce6zX1YmIhCSF%0AaJEASs/IYdjcTPILCgHIyctn2NxMAAVpqXlFRfDGG27l+dNP3Vznf/0L7rrLzXsOInpzKSKhRiFa%0A5CD+/GWeNj97f4Aull9QSNr8bAUGqTl798LLL7vwvGoVtG4NEyfCzTdDTIzX1f0PvbkUkVBUy+sC%0ARIJJ8S/znLx8LH/8Mk/PyKmR+8/Ny6/ScZEq2b0bxo6FNm1cYD78cBemV6+Gu+8OygAN5b+5FBEJ%0AVlqJlmoJ9Y9ey6rf3yvFcbEx5JQSmONigzPcSIjYtg0mTIDx4+Hnn+Hss2HKFLj44pAYU6c3lyIS%0AihSipcpC/aPX8ur39y/z1OSEAx4bICY6itTkhBq5f4kwGzbA6NEwdSrs2QOXX+7G1HXv7nVlVaI3%0AlyISitTOIVUW6h+9lld/Wb+0a+qXeUpiPE/06kR8bAwGiI+N4YlenULizYcEkawsN5quTRvX69y7%0AN3z7LaSnh1yABvfmMib6wF0R9eZSRIKdVqKlykL9o9fy6h9zTWe/rxSnJMYrNEv1fPKJG1P3xhtQ%0Aty7cey888AA0b+51ZYek+P+HUG4RE5HIoxAtVRbqH72WV79+mUvQsRbeftuF5yVLoHFjeOQRF6Ab%0AN/a6uhqjN5ciEmoUoqXKQr2vt6L69ctcgsK+fW5XweHDITPTrTaPGwe33gr16nldnYhIxFOIlioL%0A9dXaUK9fwtyePfDCCzBqFKxbBx06wPTp0KcPREd7XZ2IiPgYa63XNVQoKSnJLlu2zOsyRET8Z8cO%0AmDTJrTZv3QrdusHQoXDZZVBL54CLiASKMWa5tTapoutV6l9mY0yPyhwTEZEqys2F1FRo0QL+9jdI%0ASoIPPoCPP3Yj6xSgRUSCUmX/dR5fyWMiIlIZ2dlw221uS+7Ro6FnT1ixAubNg7POColNUkREIlm5%0APdHGmO7A6UATY8wDJb51BBBV+q1ERKRMX3wBI0bA3LlQu7YL0g8+CMcd53VlIiJSBRWdWHg4UN93%0AvQYlju8ErvJXUSIiYcVaWLjQTdpYuBAaNoRhw+C++6BpU6+rExGRaig3RFtrPwA+MMZMs9auD1BN%0AIiLhobAQXn/dhefly+GYY2DkSLjjDjjiCK+rExGRQ1BRO8dYa+0AYIIx5n/GeFhre/qtMhGRUPX7%0A7/Diiy4wr1kDbdvC1KnQt69r4RARkZBXUTvHDN9/R/m7EBGRkLdzJ0yZ4k4U3LQJunaFV1+FK66A%0AKJ1GIiISTioK0WnA+cAl1tohAahHRCT0bNni5jtPmgR5eXDeeTBjBpx/vqZsiIiEqYpC9LHGmNOB%0AnsaYfwMH/Daw1n7pt8pERILdDz+4nQWff961cPTqBUOGwCmneF2ZiIj4WUUh+v+AvwPNgNEHfc8C%0A5/mjKBGRoPb1125M3ezZbjOUG2+EQYMgIcHrykREJEAqms4xB5hjjPm7tfYfAapJRCT4WAtLl7pJ%0AG/PmQf36MGAADBwI8fFeVyciIgFW0Uo0ANbafxhjegJn+Q69b639r//KEhEJEkVF8N//uvD8ySfQ%0ApAk8/jjcfTcceaTX1YmIiEcqFaKNMU8ApwIzfYfuN8acbq19yG+ViYh4qaAAZs1ybRtZWdCqFUyY%0AALfcAjExXlcnIiIeq1SIBi4FOltriwCMMdOBDEAhWkTCy6+/wrPPwpNPwo8/wkknwcsvw9VXw2GV%0A/SdTRETCXVV+I8QCP/suN/RDLSIi3tm+3a00jx/vLp91FjzzDFx8scbUiYjI/6hsiH4CyDDGLMaN%0AuTsLGOq3qkREAuXHH93mKFOmwJ490LOnG1N3+uleVyYiIkGswhBtjDHAUqAbUDz8dIi19id/FiYi%0A4ldZWW5b7pm+Uz2uvRYGD4YTT/S2LhERCQkVhmhrrTXGzLPWdgLeCEBNIiL+8+mnbtLGf/4Ddeu6%0AKRsPPAAtW/rtIdMzckibn01uXj5xsTGkJieQkqixeCIioaxWJa/3pTGmSltwGWOeN8ZsMcZ8U+JY%0AI2PMAmPMGt9/NR9KRPzPWnjnHTjnHOjeHT78EB5+GNavd9t1+zlAD5ubSU5ePhbIyctn2NxM0jNy%0A/PaYIiLif5UN0acBnxpjvjPGfG2MyTTGfF3BbaYBFx90bCiw0FrbFliI+qpFxJ/27XNj6hIT4U9/%0Agu++c/3PGzbAI4/AUUf5vYS0+dnkFxQecCy/oJC0+dl+f2wREfGfyp5YmFzVO7bWfmiMaXXQ4cuB%0Ac3yXpwPvA0Oqet8iIuXKz4dp0yAtDX74Adq1gxdecH3Phx8e0FJy8/KrdFxEREJDuSHaGFMHuBM4%0AHsgEnrPW7juEx2tqrd3ku/wT0PQQ7ktE5EB5eTB5MowdC1u2wKmnupXnnj2hVmU/eKtZcbEx5JQS%0AmONitWGLiEgoq+i3ynQgCReg/wQ8WVMPbK21gC3r+8aYfsaYZcaYZVu3bq2phxWRcLRpkxtL16IF%0APPSQa99YvNidRJiS4lmABkhNTiAmOuqAYzHRUaQmJ3hUkYiI1ISK2jk6+KZyYIx5Dvj8EB9vszHm%0AWGvtJmPMscCWsq5orZ0CTAFISkoqM2yLSARbswZGjXKtG/v2Qe/ebkxdYqLXle1XPIVD0zlERMJL%0ARSG6oPiCtXafOfRdu94AbgSG+/77n0O9QxGJQMuXw4gRMGeO63G++WZITYU2bbyurFQpifEKzSIi%0AYaaiEH2yMWan77IBYnxfG1xHxhFl3dAYMwt3EuFRxpiNwMO48PyKMeZWYD3Q+xDrF5FIYa1r0Rg+%0AHBYsgCOOcC0c998PxxzjdXUiIhJhyg3R1tqo8r5fwW37lPGt86t7nyISgYqKID3dhecvvnCBefhw%0AuPNOaNjQ6+pERCRCVXbEnYhIYP3+u9uSe+RIyM52rRrPPAM33AB16nhdnYiIRDiFaBEJLrt2wdSp%0AbjRdTo47SXD2bLjySoiq9odjIiIiNUohWkSCw9at8NRTMGGCm/d87rnw/PNw4YVw6Cc1i4iI1CiF%0AaBHx1rp18OST8Nxz8NtvcMUV7oTBU0/1ujIREZEyKUSLiDcyM12/86xZbjOUvn3dmLp27byuTERE%0ApEIK0QGSnpGjzRZEAJYuddM13noL6tWDAQPcn2bNvK5MRESk0hSiAyA9I4dhczPJLygEICcvn2Fz%0AMwEUpCUyFBXBvHkuPH/0ERx1FDz2GNxzDzRq5HV1IUdvykVEvFfL6wIiQdr87P0Bulh+QSFp87M9%0AqkgkQAoK4MUX4aST4LLLYONGGD8e1q+Hv/9dAboait+U5+TlY/njTXl6Ro7XpYmIRBSF6ADIzcuv%0A0nGRkLdnjwvLxx/v5jobAy+9BGvWwL33Qt26XlcYsvSmXEQkOKidIwDiYmPIKSUwx8XGeFCNiB/9%0A/DNMnOhG1W3bBmec4b6+9FKNqashelMuIhIctBIdAKnJCcREH7hJREx0FKnJCR5VJFLDNm6EBx+E%0AFi3g//4PunWDJUvcnz//WQG6BpX15ltvykVEAkshOgBSEuN5olcn4mNjMEB8bAxP9OqkE4Ek9K1a%0ABbfcAscdB+PGuRnPX38Nb77pVqGlxulNuYhIcFA7R4CkJMYrNEv4+PxzN2kjPR1q14Y77nAr0a1a%0AeV1Z2Cv+d0TTOUREvKUQLSKVYy0sWODC8+LFEBsLf/0r9O8PRx/tdXURRW/KRUS8pxAtIuUrLIQ5%0Ac2DECMjIgLg4t0337bdDgwZeVyciIuIJhWgRKd1vv8H06ZCWBt99ByecAM89B9dd51o4REREIphC%0AtIgc6Jdf4OmnYcwY2LwZTjkFRo6Eyy+HqKiKby8iIhIBFKJFxPnpJzdhY9Ik2LkTLroIhgyBc8/V%0AiDoREZGDKESLRLq1a2HUKJg2zW3TfdVVLjx36eJ1ZSIiIkFLIVokUmVkuJMFX30VDjsMbroJBg2C%0Atm29rkxERCToKUSLRBJr4YMP3Ji6+fPddI3UVLj/fjj2WK+rExERCRkK0SKRoKgI3njDhefPPoOm%0ATeGJJ+DOO9285zCQnpGjDUhERCRgFKJFwtnevfDyy65tY9Uqtz335Mlw440QE+N1dTUmPSOHYXMz%0AyS8oBCAnL59hczMBFKRFRMQvanldgIj4we7dbkRdmzZw881Qpw7MmgXZ2W71OYwCNLgtsIsDdLH8%0AgkLS5md7VJGIiIQ7rUSLhJOtW2H8eJgwAXbsgHPOgWefdePqDhpTF07tD7l5+VU6LiIicqgUokXC%0Awfr1bivuZ5+F/HxISXFj6rp1K/Xq4db+EBcbQ04pgTkuNrxW3EVEJHionUMklH3zDfTt69o2Jk+G%0Aa66BrCx4/fUyAzSEX/tDanICMdEH7qYYEx1FanKCRxWJiEi400q0SCj66CM3aeO//4V69eC++2Dg%0AQGjevFI3D7f2h+LV83BpTxERkeCnEC0SKqyFefNceF66lN9jj+TFC25kYodk6h7dlNRttUipXIYO%0Ay/aHlMR4hWYREQkYhWiRYLdvH8ye7cbUZWZC8+Z8nfooN5mT+NlEA7Cjij3NqckJB/REg9ofRERE%0AqkI90SLBas8emDjRbcN9/fVQWAjTp8N333FXozP2B+hiVelpTkmM54lenYiPjcEA8bExPNGrk1Zy%0ARUREKkkr0SLBZscOmDQJxo1zI+u6d4ennoJLL4Va7n1vTfQ0q/1BRESk+hSiJWIF3ZzknBy3Qcoz%0Az7jNUi65xI2pO/PM/5nxHI49zSIiIqFEITpIBV3ACzNBNSc5OxvS0mDGDNey8Ze/wODBcPLJZd5E%0APc0iIiLeUk90ECoOeDl5+Vj+CHjpGTlelxY2gmJO8hdfwFVXQfv2MHMm3H47rFnjLpcToEE9zSIi%0AIl7TSnQQKi/gKSTVDM/mJFsLCxe6MXULF0LDhjBsmJvz3LRple4qFHqa9YmKiIiEK4XoIBRuG2EE%0Ao4D3FBcWwty5bkzd8uVw7LGuhaNfPzjiCP88pseCqmVGRESkhqmdIwiVFeR00ljNCdg20b//DlOn%0AQrt20Ls37Nzpvv7hBxg0KGwDNARJy4yIiIifKEQHodTkBKKjDpzGEB1ldNJYDfJ7T/HOnW6luXVr%0At9rcsCG8+iqsXAm33Qa1a9fM4wQxfaIiIiLhTO0cwcpW8HUY8apv1i89xZs3u5nOEyfCL7/ABRfA%0Aiy+SfmQCae+uJvev7wRdb7C/Xn+N4RMRkXCmEB2E0uZnU1B0YGouKLJheWJhVfpmg/okte+/h1Gj%0A4IUXXAvHlVfC0KHQtWtQ9QYf/Bqe264Jry3P8UttGsMnIiLhTO0cQSiSPgavbN9s0I79++oruPZa%0AtzX3c89B376wapVr3ejaFQie3uDSXsOZn27wW20awyciIuFMK9FByJ8fgwfbam5l3zBUd+yfX56v%0AtfDhh25M3TvvQP368OCDMGAAxMVV+FwqOu4vpb2GZXUJ1VRtoTCGT0REpDq0Eh2E/DU5IhhXcys7%0AiaQ6QbTGn29REfznP3D66XDOOW5U3eOPw4YNMHJkqQG6tOdS0XF/qUowVt+yiIhI+RSig5C/PgYP%0AlraCkir7hqE6QbTGnu/evTB9OnTsCCkp7uTBSZNg/Xr461/hyCPLvXnAxulVoKzXyhz0tfqWRURE%0AKqZ2jiDlj4/Bg6WtoKTi51hRy0V1TlI75Oe7ezc8+yw8+SRs3AgnnQQvvwxXXw2HVf5/nco+R38r%0A6zW8sms8i1dtDZoWHxERkVCgEB1BgnXkWGXeMFQniFb7+W7bBhMmwPjx8PPPcNZZ8Mwz8Kc/gTl4%0A3bZygqE3OFjCvIiISDhQiI4goT5yrKpBtMrPd8MGGD3a7Si4Zw/07AlDhrge6DARDGFeREQkHChE%0AR5BIW4ms9PPNynInBs6c6b6+7joYPBg6dAhwxSIiIhIqjLXBvxVeUlKSXbZsmddlSLj59FM3pu4/%0A/4G6deH22+GBB6BFC68rExEREY8YY5Zba5Mqup5WoiNYsM2MDghr3WznESPggw+gUSN4+GG49144%0A6iivqxMREZEQoRAdoYJpK+qA2LfP7SI4YoTbZbBZMxgzBm67zW2WIiIiIlIFmhMdoYJxZrRf5OfD%0A5Mlwwglue+69e+GFF+C779wOgwrQIiIiUg1aiY5QwTgzukbl5bnwPHYsbNkCp53mVp4vuwxq6b2j%0AiIiIHBqliQgVLFtR17jcXDdZo0ULeOghSEyE99+HTz4hvUUSPUa+T+uhb9Fj+CJPtzsXERGR0KaV%0A6EoIxxPwQn1m9P9YswbS0tz23Pv2Qe/ebsZz585ABPaAi4iIiF9pJboCxeErJy8fyx/hK9RXMVMS%0A43miVyfiY2MwQHxsDE/06hR6gXL5cheYExJgxgy49VZYvRpmzdofoCGCesBFREQkILQSXYHywlfI%0ABc6DhOzuddbCokVu0saCBdCwIQwdCvffD02blnqTsO8BFxERkYBSiK5AKIevsGtDKSyE9HS3Qcqy%0AZXDMMW6nwTvugCOOKPemcbEx5JTyMwv5HnARERHxhEJ0BUI1fAWqBzggQf333+Gll1xgXr0ajj8e%0ApkyBvn2hTp1K3UWo9ICH3RufANJrJyIigaQQXYFQCV8Hq6gHuCbCht+D+q5d8MwzbjRdbi506QKz%0AZ8OVV0JUVJXuqrieYA5ZOvmx+vTaiYhIoBlrrdc1VCgpKckuW7bMs8cPxRWuVkPfKvN7MdFR//Om%0AoDonFfYYvqjUVfr42Bg+Gnpele7rAFu2wFNPwcSJbt7z+ee7nufzzwdjqn+/Qc5vr2cE0GsnIiI1%0AxRiz3FqbVNH1tBJdCaF4Ap4x7vy70tTUiZI13i/+ww/w5JPw3HOuhaNXLzem7pRTqnd/fuSPN1ah%0A3H/vNb12IiISaArRlRRKq9HpGTllBuiyVCds1Fi/+Ndfu0kbs2e73QRvuAFSU93YuiDkr9aBUO2/%0ADwZ67UREJNA8mRNtjFlnjMk0xqwwxnjXp1FJoTYrurzZx1FltENUJ2ykJicQE31gb3Kl+8WthSVL%0A4NJL4eST4Y03YMAAtxr97LNBG6DBfzOnD+n1jHB67UREJNC83GzlXGtt58r0nHgt1DbqKG9Vuc9p%0AzWssbFRrw5aiInjzTTjjDDjrLPj8c/jHP2D9etKvG0iPF7ODfltuf7UOhM0GOB7QayciIoGmdo5K%0ACLV+y7I+2j6ybjSPp3QiqWWjGmtNqXS/eEGB20VwxAjIyoKWLd3Jg7feCnXrhtR0BX+2DoRi/32w%0A0GsnIiKB5FWItsB7xphC4Blr7RSP6qiUUOu3LGss38OXnQj4P2yU7B8/ri6M2b2ck2Y/Bxs2QMeO%0AbuZz794QHb3/NqG0M2Sojj0UERGRmuNViD7DWptjjDkaWGCMWWWt/bDkFYwx/YB+AC1atPCixv1C%0ALTR5ORO5eEW59s4d9P/yLW5a/iaN8neyrfOpHDVpElxySalj6kJptT8UZk6LiIiIf3k+J9oY8wiw%0A21o7qqzreD0nGkJrOoeXUobN5s/vzaLPV/OpV/Ab77U5hae7XcWmjknlzuvVnF8REREJBkE7J9oY%0AUw+oZa3d5bt8EfBYoOuoKvVbVmDVKhg5klemv0gtW8R/OpzNM6ddyeomrQAwFawoh9pqv4iIiEQ2%0AL7VrTW0AABfASURBVNo5mvL/7d17lJ11fe/x9zfJFAYKDChVMoLAkaYuBJNDFkQRC9KaoCIRu1ot%0Ay4K6jncUXYTLwXVE6pJoLBYVpeANjigUCFO0lKAFqqYnaG4kQQkQG5DhYsRcQKZmkvzOH3tP2DPZ%0At2ff9573a61Zs+fZz977yW/vPPnkN9/n+4PbIvcr/WnAd1NKd7bhONqqZ2a277svd7Hg0BDsvTf/%0AcsLpXPnqt/D4AS8Zt1ul+vGsJRI9M36SJKkrtTxEp5R+Bby61a/bSbqpE0VRKcFdd8HChXDvvXDg%0AgfDJT8K559L3+HaeWbwWaphRrna2v+vHT5Ikdb129ometLqt7/RuO3bkVhU87jiYNw8efji3TPej%0Aj8Jll8HBB7ekX2/Xjp8kSeoZ9olug27qRAHAf/83XHcdLFoEGzbAn/4pfOMbcNZZsNdee+xezYxy%0APeUYXTd+kiSp5xii26Br+k5v3QpXXw1f/CI8/TQcf3wuSJ9xBkyp7ZcYQ6uG+fT3H2Dz86O7txWW%0AY0DluuiuGT9JktSzDNEtMHHW9ZQ/O5hbVwx3bieKp56Cf/xH+NrXYNs2mDsXLrwQTj65aI/nak2s%0AZS40MrqTS29/gD/s2FWx1rlZnTy8WFGSJFXLmugmGwuOw1tGSOSC4a0rhnn7cYNNrRuuySOPwPvf%0AD4cfnptxnjcPVq6EO++EU06pK0BD8VrmQltGRquqdW5G3XWx9+nixWsZWjVc83NKkqTe5Ux0k5W6%0ACO6eBzd1ziIiK1fm2tTdcktuKe5zzoHzz4dXvKKhL1NrzXKxx5Wqu651Nrmblh2XJEntZ4huso69%0ACC4luOeeXHi+6y7Yf3+44AL42MfgpS9t6EuNBdtya2P2901l774p42qlx1Rb61xP67uOfZ8kSVJH%0AspyjyUoFwLZdBLdrFyxeDCecAKeeCvffD5dfDo89lvvehAA9ViZRykB/H5efeQyfOv1o+vumjrsv%0AS61zPa3v2vE+Da0a5sSFd3PERf/KiQvvtnREkqQu4kx0k3XMctbbt8N3vgOf/zysXw9HHpnrvHH2%0A2bD33mUfWs8Fd+XqoAfzzzW23xNbRjigv4+9+6aw5fnRlra+a/X75IIxkiR1N0N0FeoJkVmXs264%0AZ5+Fa6+FK66A4WGYORNuvBHe/naYVvntrzfslQqwASy96A17PP+WkVH6+6byxb+ZmXmM6ml91+r3%0AyRpsSZK6myG6gkbMGFa7nHVDbdoEX/4yfOUrsHlzrj3d17+ea1eXoctGvWGvUrBtZJisdza5le+T%0ANdiSJHU3a6Ir6Lolph99FD76UXj5y+Hv/z4Xnpcty11EOG9e5jZ19Ya9BXNnlK1zbmSYbMWS443S%0AcbXykiQpE2eiK+iaGcN163KdNr73vVxQfte7YMECeOUrgdpLUupdHbBSmUSjVx9sy6x/DTqmVl6S%0AJNXEEF1Bxy8xvXQpLFwIP/gB7Ltvbhb64x+HQw/dvUs9JSmNCHvlgu1kDZNtr5WXJEl1MURXUEvI%0Aa/ry0SnBHXfkwvNPfwovehFcdhl8+MNw0EF77F5P3XGzw95kDpPdMmsuSZL2ZIiuIGvIq2bWt+aQ%0AvWMH3HRTLjyvWweHHQZf+hK85z25WegS6i1JaXbYM0xKkqRuY4iuQpaQV2nWt6bSiuefh299C77w%0ABdi4EY4+Gq6/Ht7xjtwy3RW0oySl6bPxkiRJbWR3jgarNOtbKmSfd9PqPVet27wZPvMZOPxw+MhH%0AYPp0uP12WLMmd+FgFQEaKnfIaLTCVQoTL/xHwRX5JElSr3AmusEqzfqWK6EYC5t7/+ZJ5v3wRvin%0Af4LnnoPTToOLL4aTTqrpmFxIRJIkqbEM0Q1W6ULEUiEb4MhnHud9P1vMqZ+9GyLlyjUuuACOPbbs%0Aa1ZTOuFCIpIkSY1jiG6wcrO+Q6uG+f0fduzxmGOffIgPLLuFeQ/9P7ZP6+OGmfOYftklvPHNcyq+%0AXiNWVGy0jm8LKEmSVCdDdBMUm/WdGHZJiddtXM0H77uZEx9dw9a99uWq1/w13z7udJ7Zd4DBtc/z%0AxjdXfq1OLJ2YrL2fJUnS5GGIbpGxsDtl105OW/+ffPC+W3jV0xt46o8P4jOnvIfvvXoev99rn937%0AV1v60ImlE5O597MkSZocDNEt8tvfbuWd6+7mfT+7lSM2P8mGgwa5YN5HGTr6FLZP27PLRrWlD51a%0AOmHvZ0mS1MsM0VWoq+fx1q1w9dUsvebzvPjZ33H/S4/i/fP/Nz886gR2TZnKgfv0MXV0V82lD5ZO%0ASJIktZ4huoKaL9x76im48kr46ldh2zZ2zXk95/yP07h38FUQAeTC7qdOPxqovfTB0glJkqTWi5RS%0Au4+hotmzZ6fly5e35bVPXHh30XKJwYF+ll70hj0fsGFDbmXBb30Ltm+Hv/oruPBCOO44V/GTJEnq%0AcBGxIqU0u9J+zkRXUPWFe6tXw+c+B//8zzBtGpx9NixYAEcdtXsX64QlSZJ6gyG6grIX7qUEP/4x%0ALFwId94J++0H558P550HhxzShqOVJElSKxiiKyh24d4+04Ir/ui/4LWXwLJl8Cd/Ap/9LHzwgzAw%0AUPNrNaLcw5IRSZKk5jNEV1B44d6mZ7Zx9sb/5KPLb2O/jY/AEUfAVVfBu98N/fW1lGvEyoOduHqh%0AJElSL5rS7gPoBvOPOoCle6/hoRvP5ZJbFrHf/vvAd78LDz0EH/pQ3QEayq882MrnkCRJUmXORFfj%0A2mvhE5+AP/9zuOYamDdvd5u6RmnEyoOduHqhJElSLzJEV+O974U5c+A1r2naSzRi5cFOXb1QkiSp%0A11jOUY39929qgIbcBYz9fVPHbcu68mAjnkOSJEmVOROdQTM7XzRi5UFXL5QkSWoNVyys0sTOF5Cb%0A5b38zGOYP2vQ1nKSJEk9wBULG6xS5wtby0mSJE0ehugqlet8US5gVwrRE2ewT/mzg7nnwU08sWWE%0AgX36SAm2jow6uy1JktRBDNFVKtf5oth2oOT2McUWR/nOssd237/5+dFxz+XstiRJUmewO0eVynW+%0AmFqiZ3Sp7WOKzWCX48IpkiRJncEQXaX5swa5/MxjGBzoJ4DBgf7dFxXuLHFxZqntY2pZBMWFUyRJ%0AktrPco4M5s8aLFpKMViipGOwwiIn5UpByj1GkiRJ7eVMdAPUushJsceV48IpkiRJncGZ6AaodZGT%0AYo9rVHcO+1ZLkiQ1j4ut9KBKC8NIkiSpOBdb6UHVzi7X07dakiRJlRmiu0SxntKl+kaXWxhGkiRJ%0A9fPCwi5RadnxQqU6eNjZQ5IkqTEM0V0iy+xyrd1CJEmSVB3LOVpgaNUwn/7+A7uX8R7o7+PStx6d%0AqT653LLjE9XaLaRWdgKRJEmTjSG6yYZWDbPglvsZ3flCF5QtI6MsuPl+YM965lIWzJ3BgpvvZ3TX%0AC8/TNyVKzi6XWhim0bLUakuSJPUKyzmabNGS9eMC9JjRXaloPXNZUeHnNshSqy1JktQrDNFNVq4j%0ARpZuGcXC+OjOGoJ4g9kJRJIkTUaG6CYr1xFjSgRHXPSvnLjwboZWDZd9nk4Nq3YCkSRJk5EhuskW%0AzJ1B39TidRc7UyLxQh1xuSBdS1gdWjXMiQvvrjqo18JOIJIkaTIyRDfRWNeK0Z2JKQU5ulikrlRH%0AnDWsjl3wN7xlpOqgXov5swa5/MxjGBzoJ4DBgX6XF5ckST3P7hwZVdvO7ZNDa7lh2WOMVTHvSrnQ%0Ae/mZx/Dxm1YXfe5ypRlZ29a1cunvVnUCkSRJ6hSG6Ayqbec2tGp4XIAeMxZiS/V8TsCJC+8uGY6z%0AhNVOraGWJEnqBZZzZFBtO7dFS9bvEaDHPLFlpGhpxphGlV14wZ8kSVLzGKIzqHZ2t9xs7/SB/nF1%0AxMU0os9ypRrqVlx0KEmS1KsM0RlUO7tbar+A3SF2/qxBll70hpLrpdRbdlHugr9WXXQoSZLUqwzR%0AGZQqw3h++45xAbTYfgGcNeewPWqam1l2MRbU/2vhm1l60RvGXZzoKoOSJEm1M0RnMDa7O9DfN277%0A5udHx83kFpsFPmvOYdzz4KY9yifa0Wd5sl50aAmLJElqlLaE6IiYFxHrI+KRiLioHcdQq/mzBtl3%0Arz2bmkycyS2cBV4wdwa3rhguWj7Rjj7Lk/GiQ0tYJElSI7W8xV1ETAWuAv4SeBz4eUTcnlL6RauP%0ApVZZZ3Ir9WxudZ/lBXNnjGvVB72/ymAr+2ZLkqTe146Z6OOBR1JKv0opbQduBM5ow3HULOtMbqeV%0AT0zGVQY77T2QJEndrR2LrQwCvy74+XHghDYcR82yzuSWWlylneUTk22VwU58DyRJUvfq2AsLI+J9%0AEbE8IpZv2rSp3YczTtaZ3HZcPKjxfA8kSVIjtWMmehg4tODnl+W3jZNSuga4BmD27NmlFgBsmywz%0AuYWt5Z7YMsL0gf6SS3urOXwPJElSI0VKrc2nETENeAg4lVx4/jnwtymlB0o9Zvbs2Wn58uUtOkJJ%0AkiRNVhGxIqU0u9J+LZ+JTintiIiPAEuAqcA3ywVoSZIkqdO0o5yDlNIdwB3teG1JkiSpXh17YaEk%0ASZLUqQzRkiRJUkaGaEmSJCmjttRE94KhVcO2S5MkSZqkDNE1GFo1PG7FwuEtI1y8eC2AQVqSJGkS%0AsJyjBouWrB+35DfAyOhOFi1Z36YjkiRJUisZomvwxJaRTNslSZLUWwzRNZg+0J9puyRJknqLIboG%0AC+bOoL9v6rht/X1TWTB3RpuOSJIkSa3khYU1GLt40O4ckiRJk1OklNp9DBXNnj07LV++vN2HUZSt%0A7iRJknpHRKxIKc2utJ8z0XWw1Z0kSdLkZE10HWx1J0mSNDk5E12HTm91Z6mJJElSczgTXYdObnU3%0AVmoyvGWExAulJkOrhtt9aJIkSV3PEF2HTm51Z6mJJElS81jOUYdObnXX6aUmkiRJ3cwQXaf5swY7%0AIjRPNH2gn+EigbkTSk0kSZK6neUcPaqTS00kSZK6nTPRPaqTS00kSZK6nSG6h3VqqYkkSVK3s5xD%0AkiRJysgQLUmSJGVkiJYkSZIyMkRLkiRJGRmiJUmSpIwM0ZIkSVJGhmhJkiQpI0O0JEmSlJEhWpIk%0AScrIEC1JkiRl5LLfFQytGmbRkvU8sWWE6QP9LJg7w6W0JUmSJjlDdBlDq4a5ePFaRkZ3AjC8ZYSL%0AF68FMEhLkiRNYpZzlLFoyfrdAXrMyOhOFi1Z36YjkiRJUicwRJfxxJaRTNslSZI0ORiiy5g+0J9p%0AuyRJkiYHQ3QZC+bOoL9v6rht/X1TWTB3RpuOSJIkSZ3ACwvLGLt40O4ckiRJKmSIrmD+rEFDsyRJ%0AksaxnEOSJEnKyBAtSZIkZWSIliRJkjIyREuSJEkZGaIlSZKkjAzRkiRJUkaGaEmSJCkjQ7QkSZKU%0AkSFakiRJysgQLUmSJGVkiJYkSZIyMkRLkiRJGRmiJUmSpIwM0ZIkSVJGhmhJkiQpI0O0JEmSlJEh%0AWpIkScooUkrtPoaKImIT8GgbD+HFwG/b+Pq9zvFtLse3uRzf5nFsm8vxbS7Ht7maOb4vTykdXGmn%0ArgjR7RYRy1NKs9t9HL3K8W0ux7e5HN/mcWyby/FtLse3uTphfC3nkCRJkjIyREuSJEkZGaKrc027%0AD6DHOb7N5fg2l+PbPI5tczm+zeX4Nlfbx9eaaEmSJCkjZ6IlSZKkjAzRBSJiY0SsjYjVEbG8yP0R%0AEV+KiEciYk1E/M92HGc3iogZ+XEd+9oWEedN2OfkiNhasM//adfxdoOI+GZE/CYi1hVsOygifhgR%0AD+e/H1jisfMiYn3+s3xR6466e5QY30UR8WD+7/9tETFQ4rFlzyWTXYmxvTQihgv+/r+pxGP97FZQ%0AYnxvKhjbjRGxusRj/eyWERGHRsQ9EfGLiHggIj6W3+65twHKjG9Hnnst5ygQERuB2Smlon0H8yf1%0Ac4E3AScAV6aUTmjdEfaGiJgKDAMnpJQeLdh+MnB+Sukt7Tq2bhIRrweeA65PKb0qv+3zwO9SSgvz%0AJ+gDU0oXTnjcVOAh4C+Bx4GfA+9MKf2ipX+ADldifN8I3J1S2hERnwOYOL75/TZS5lwy2ZUY20uB%0A51JKXyjzOD+7VSg2vhPu/wdga0rpsiL3bcTPbkkRcQhwSEppZUTsB6wA5gPn4Lm3bmXG92V04LnX%0AmehsziB3UkoppWXAQP4NVzanAhsKA7SySyn9GPjdhM1nANflb19H7uQz0fHAIymlX6WUtgM35h+n%0AAsXGN6V0V0ppR/7HZeRO7MqoxGe3Gn52q1BufCMigL8GvtfSg+oRKaUnU0or87efBX4JDOK5tyFK%0AjW+nnnsN0eMl4EcRsSIi3lfk/kHg1wU/P57fpmzeQekT+Gvzv675t4g4upUH1SNeklJ6Mn/7KeAl%0ARfbxc9wY7wH+rcR9lc4lKu7c/N//b5b4dbif3fqdBDydUnq4xP1+dqsUEYcDs4D78NzbcBPGt1DH%0AnHsN0eO9LqU0EzgN+HD+V2JqoIj4I+CtwM1F7l4JHJZSOhb4MjDUymPrNSlXq2W9VhNExCXADuCG%0AErt4Lsnua8CRwEzgSeAf2ns4PeudlJ+F9rNbhYj4Y+BW4LyU0rbC+zz31q/U+HbaudcQXSClNJz/%0A/hvgNnK/eik0DBxa8PPL8ttUvdOAlSmlpyfekVLallJ6Ln/7DqAvIl7c6gPsck+PlRjlv/+myD5+%0AjusQEecAbwHOSiUuKqniXKIJUkpPp5R2ppR2AddSfMz87NYhIqYBZwI3ldrHz25lEdFHLuDdkFJa%0AnN/subdBSoxvR557DdF5EbFvvoidiNgXeCOwbsJutwN/FzlzyF2Y8STKouQsSES8NF+vR0QcT+7z%0A+UwLj60X3A6cnb99NvAvRfb5OXBURByR/83AO/KPUwURMQ+4AHhrSun5EvtUcy7RBBOuL3kbxcfM%0Az259/gJ4MKX0eLE7/exWlv836hvAL1NKVxTc5bm3AUqNb8eee1NKfuX+Q3MkcH/+6wHgkvz2DwAf%0AyN8O4CpgA7CW3BWgbT/2bvkC9iUXig8o2FY4vh/Jj/395C4ceG27j7mTv8j9Z+RJYJRcbd17gRcB%0A/w48DPwIOCi/73TgjoLHvoncVeIbxj7rflU1vo+Qq2lcnf+6euL4ljqX+FVxbP9v/ry6hlywOGTi%0A2OZ/9rNbw/jmt3977HxbsK+f3Wxj+zpypRprCs4Db/Lc2/Tx7chzry3uJEmSpIws55AkSZIyMkRL%0AkiRJGRmiJUmSpIwM0ZIkSVJGhmhJkiQpI0O0JLVYROyMiNURsS4ibo6IfRr8/OdExFcq7HNyRLy2%0A4OcPRMTfNfI4JKmXGaIlqfVGUkozU0qvAraT65feaicDu0N0SunqlNL1bTgOSepKhmhJaq+fAK8A%0AiIhP5Gen10XEeflth0fEgxFxQ0T8MiJuGZu5joiNEfHi/O3ZEXHvxCePiNMj4r6IWBURP4qIl0TE%0A4eSC+8fzM+InRcSlEXF+/jEzI2JZRKyJiNsi4sD89nsj4nMR8bOIeCgiTmr+8EhSZzJES1KbRMQ0%0A4DRgbUQcB7wbOAGYA/yviJiV33UG8NWU0iuBbcCHMrzMT4E5KaVZwI3ABSmljcDVwBfzM+I/mfCY%0A64ELU0rHkltF8FMF901LKR0PnDdhuyRNKoZoSWq9/ohYDSwHHgO+QW6529tSSr9PKT0HLAbGZnp/%0AnVJamr/9nfy+1XoZsCQi1gILgKPL7RwRBwADKaX/yG+6Dnh9wS6L899XAIdnOA5J6inT2n0AkjQJ%0AjaSUZhZuiIhy+6cSP+/ghcmQvUs89svAFSml2yPiZODSTEe6pz/kv+/Ef0MkTWLOREtSZ/gJMD8i%0A9omIfYG35bcBHBYRr8nf/ltyJRoAG4Hj8rffXuJ5DwCG87fPLtj+LLDfxJ1TSluBzQX1zu8C/mPi%0AfpI02RmiJakDpJRWAt8GfgbcB3w9pbQqf/d64MMR8UvgQOBr+e2fBq6MiOXkZoaLuRS4OSJWAL8t%0A2P594G1jFxZOeMzZwKKIWAPMBC6r588mSb0oUpr4W0JJUqfId9L4Qb4dniSpQzgTLUmSJGXkTLQk%0ASZKUkTPRkiRJUkaGaEmSJCkjQ7QkSZKUkSFakiRJysgQLUmSJGVkiJYkSZIy+v9JU5gv3mOwXwAA%0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472948" y="1268361"/>
            <a:ext cx="3453581" cy="1268362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逻辑回归求解</a:t>
            </a:r>
          </a:p>
        </p:txBody>
      </p:sp>
      <p:sp>
        <p:nvSpPr>
          <p:cNvPr id="3" name="矩形 2"/>
          <p:cNvSpPr/>
          <p:nvPr/>
        </p:nvSpPr>
        <p:spPr>
          <a:xfrm>
            <a:off x="549564" y="1498246"/>
            <a:ext cx="13046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en-US" b="1" dirty="0">
                <a:latin typeface="+mj-ea"/>
                <a:ea typeface="+mj-ea"/>
                <a:cs typeface="Euclid" panose="02020503060505020303" pitchFamily="18" charset="0"/>
              </a:rPr>
              <a:t>梯度下降</a:t>
            </a:r>
            <a:r>
              <a:rPr lang="zh-CN" altLang="zh-CN" b="1" dirty="0">
                <a:latin typeface="+mj-ea"/>
                <a:ea typeface="+mj-ea"/>
                <a:cs typeface="Euclid" panose="02020503060505020303" pitchFamily="18" charset="0"/>
              </a:rPr>
              <a:t>求解过程：</a:t>
            </a:r>
            <a:endParaRPr lang="zh-CN" altLang="zh-CN" dirty="0">
              <a:latin typeface="+mj-ea"/>
              <a:ea typeface="+mj-ea"/>
              <a:cs typeface="Euclid" panose="020205030605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99126" y="1615655"/>
                <a:ext cx="8566727" cy="39674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Euclid" panose="02020503060505020303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Euclid" panose="02020503060505020303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Euclid" panose="02020503060505020303" pitchFamily="18" charset="0"/>
                            </a:rPr>
                            <m:t>𝑗</m:t>
                          </m:r>
                        </m:sub>
                      </m:sSub>
                      <m:box>
                        <m:box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box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:=</m:t>
                          </m:r>
                        </m:e>
                      </m:box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  <a:cs typeface="Euclid" panose="02020503060505020303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Euclid" panose="02020503060505020303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Euclid" panose="02020503060505020303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𝛼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𝐽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𝑤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𝜕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CN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US" altLang="zh-CN" dirty="0">
                    <a:latin typeface="+mj-ea"/>
                    <a:ea typeface="+mj-ea"/>
                    <a:cs typeface="Euclid" panose="02020503060505020303" pitchFamily="18" charset="0"/>
                  </a:rPr>
                  <a:t> </a:t>
                </a:r>
                <a:endParaRPr lang="zh-CN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𝐽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)=−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)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log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))+(1−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log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(1−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)))</m:t>
                      </m:r>
                    </m:oMath>
                  </m:oMathPara>
                </a14:m>
                <a:endParaRPr lang="zh-CN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zh-CN" altLang="zh-CN" i="1">
                  <a:latin typeface="Cambria Math" panose="02040503050406030204" pitchFamily="18" charset="0"/>
                  <a:ea typeface="+mj-ea"/>
                  <a:cs typeface="Euclid" panose="02020503060505020303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+mj-ea"/>
                                  <a:cs typeface="Euclid" panose="02020503060505020303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+mj-ea"/>
                                  <a:cs typeface="Euclid" panose="02020503060505020303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+mj-ea"/>
                                  <a:cs typeface="Euclid" panose="02020503060505020303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𝐽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(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)−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+mj-ea"/>
                          <a:cs typeface="Euclid" panose="02020503060505020303" pitchFamily="18" charset="0"/>
                        </a:rPr>
                        <m:t>)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+mj-ea"/>
                              <a:cs typeface="Euclid" panose="02020503060505020303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zh-CN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zh-CN" dirty="0">
                    <a:latin typeface="+mj-ea"/>
                    <a:ea typeface="+mj-ea"/>
                    <a:cs typeface="Euclid" panose="02020503060505020303" pitchFamily="18" charset="0"/>
                  </a:rPr>
                  <a:t>则：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𝑗</m:t>
                        </m:r>
                      </m:sub>
                    </m:sSub>
                    <m:box>
                      <m:box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box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:=</m:t>
                        </m:r>
                      </m:e>
                    </m:box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𝛼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(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h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)−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  <a:cs typeface="Euclid" panose="02020503060505020303" pitchFamily="18" charset="0"/>
                      </a:rPr>
                      <m:t>)</m:t>
                    </m:r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+mj-ea"/>
                            <a:cs typeface="Euclid" panose="02020503060505020303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zh-CN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26" y="1615655"/>
                <a:ext cx="8566727" cy="3967480"/>
              </a:xfrm>
              <a:prstGeom prst="rect">
                <a:avLst/>
              </a:prstGeom>
              <a:blipFill rotWithShape="1">
                <a:blip r:embed="rId4"/>
                <a:stretch>
                  <a:fillRect l="-7" t="-5" r="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005955" y="4905375"/>
            <a:ext cx="5186045" cy="1546225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5" descr="data:image/png;base64,iVBORw0KGgoAAAANSUhEUgAAAtEAAAHwCAYAAABg0TMJAAAABHNCSVQICAgIfAhkiAAAAAlwSFlz%0AAAALEgAACxIB0t1+/AAAIABJREFUeJzs3Xd4lFX6xvHvIUYIRSKIaEIVMYCgBKKC2FtcXTGi4qJi%0AFysKSiju7s+y7goEKdIULIAiiyJmdUURARXsYNBoIIAKSII0iYBECcn5/XEmGNh0MvNOuT/XxeXk%0AzZRnJkjuOfO8zzHWWkREREREpPJqeV2AiIiIiEioUYgWEREREakihWgRERERkSpSiBYRERERqSKF%0AaBERERGRKlKIFhERERGpIoVoEQlKxphWxhhrjDnM9/XbxpgbA/C4jxhjXvL34/geK8EYs8IYs8sY%0Ac58x5mljzN8D8djBxhizzhhzQTVve6YxJruma6rE40bsz0tEFKJF5BD4gk++MWa3MWazMWaaMaa+%0APx7LWvsna+30StZUrTBWifs+xxhT5Hu+u4wx2caYmw/hLgcDi621Day1T1lr77TW/qPEY22smcor%0Az/cmosD3HPOMMR8bY7oHuo7y+N5cHV/8tbV2ibU2wU+PdasxZpXv573ZGDPPGNPA97j7f14iEnkU%0AokXkUF1mra0PdAGSgL8dfAXjhMu/N7m+53sEMASYaozpcPCVilfQK9AS+LaG66sJs33PsQmwFJhr%0AjDEe1xRwxpizgX8Bfay1DYD2wGxvqxKRYBEuv9RExGPW2hzgbaAjgDHmfWPMP40xHwF7gOOMMQ2N%0AMc8ZYzYZY3KMMY8bY6J8148yxowyxmwzxnwPXFry/n33d1uJr283xqz0rRBmGWO6GGNeBFoAb/pW%0AUgf7rtvNt6KaZ4z5yhhzTon7aW2M+cB3PwuAoyr5fK21Nh3YAXQo0X5yqzFmA7DId/89jTHf+h77%0AfWNMe9/xRcC5wARfrSf4VvIfN8bU872Wcb7v7TbGxB30epxmjPmp+PXzHbvCGPO17/Kpxphlxpid%0AvhXU0ZV5Xgc9xwJgOnAM0NgYU8sY8zdjzHpjzBZjzAxjTEPf4xU//37GmFzfz3hQidqmGWMeL/F1%0AmSvtvto/8b1mm4wxE4wxh/u+96Hval/5XpdrDr4vY0x732ud53vtex5Ux0RjzFu+n/lnxpg2ZbwE%0ApwCfWGszfK/Hz9ba6dbaXQc/J2NM8d+54j9FxpibfN9rZ4xZYIz52bhPL3pX6QchIkFJIVpEaoQx%0ApjlwCZBR4nBfoB/QAFgPTAP2AccDicBFQHEwvh34s+94EnBVOY91NfAIcANuRbgnsN1a2xfYgG91%0A3Fo70hgTD7wFPA40AgYBrxljmvju7mVgOS48/wOoVN+1L1BeAcQCmSW+dTZuxTLZGHMCMAsYgFvV%0AnYcL+Idba88DlgD3+mpdXXwH1tpfgT/hW/X2/ckt+fjW2s+AX4HzShy+1vd8AMYB46y1RwBtgFcq%0A87wOeo61gZuAH62123yXb8KF/+OA+sCEg252LtAW97MdYqrXWlMIDMT9TLoD5wN3A1hrz/Jd52Tf%0A63LAyrAxJhp4E3gXOBroD8w0xpRs9/gL8ChwJLAW+GcZdXyG+zk+aozp4Xs9SmWtLf47Vx+4GvgJ%0AWOh7Q7QA93M52vfYk0wpn16ISGhRiBaRQ5VujMnDfez/Ae7j72LTrLXfWmv34QLsJcAAa+2v1tot%0AwBhcqADoDYy11v5orf0ZeKKcx7wNGGmt/cK3IrzWWru+jOteD8yz1s6z1hZZaxcAy4BLjDEtcKuN%0Af7fW/m6t/RAXwMoT53u+24CHgb7W2pIntT3ie375wDXAW9baBb5V3VFADHB6BY9RWbOAPgDG9ele%0A4jsGUAAcb4w5ylq721r7aRXut7fvOf4IdAWu8B2/Dhhtrf3eWrsbGAb8xRzYuvKo7/lnAi8U11cV%0A1trl1tpPrbX7rLXrgGdwb04qoxsu3A+31u611i4C/ntQHa9baz/3/b2cCXQuo44lQC9cq9JbwHZj%0AzOiSq/8H871xmg70ttb+iHtjuM5a+4Lv+WQAr+GCtoiEsMr07ImIlCfFWvteGd/7scTllkA0sMn8%0A0V5bq8R14g66flmhGKA58F0l62sJXG2MuazEsWhgse8xd/hWfks+bvNy7i/XWtusnO+XfA5xlHge%0A1toiY8yPQHwla6/Iy8DHxpi7cGHvyxJvJm4FHgNWGWN+wIXb/1byfl+x1l5fyvEDno/v8mFA0xLH%0ADv4ZdqrkY+7nC6KjcZ9I1PU9xvJK3jwOt3JedFAdJV/zn0pc3oML3aWy1r4NvG1cT/+5wKtANi7Y%0AH1x3Q+A/wN+stUt9h1sCp/nelBQ7DHixks9HRIKUQrSI+JMtcflH4HfgKN8K4ME2cWB4bVHO/f6I%0Aa1Go6DGLr/uitfb2g69ojGkJHGmMqVciSLco5T6qouRtcykRIo1799AcyKni/ZR+BWuzjDHrca0f%0AJVs5sNauAfr4wl8vYI4xpvFBbxiqKhcXCou1wLXnbAaK31g0B1aV+H5xG8qvuEBc7JhyHmcyri2o%0Aj7V2lzFmAOW095RSY3NjTK0SQboFsLqc21TId18Lfb3sHQ/+vu91fhk3bWVKiW/9CHxgrb3wUB5f%0ARIKP2jlEJCCstZtwfapPGmOO8PUUtzFuAgK4nt37jDHNjDFHAkPLubtngUHGmK7GOd4XiMEFuuNK%0AXPcl4DJjTLJxJy/W8Z2I1sy3arsMeNQYc7gx5gzgMmrOK8Clxpjzfb26D+LeSHxcidtuxp3M17CC%0A670M3A+chVslBcAYc70xpokv/BWvghaVcvuqmAUMNO5kzPq41p3ZB70p+rsxpq4x5kTgZv6YZrEC%0A10LTyBhzDK5PvCwNgJ3AbmNMO+Cug75/8M+4pM9wq8uDjTHRxp1Eehnw70o/Sx9jzOXGmL8YY470%0A/T07FddWUlprzD+BerifRUn/BU4wxvT11RNtjDnF+E4wFZHQpRAtIoF0A3A4kIWbajEHONb3vanA%0AfOAr4Etgbll3Yq19FRdaXgZ2Aem4nmtwvdR/801mGOTrS70ceAjYilsZTOWPf/+uBU4Dfsb1OM+o%0AiSfqqzMb15M9HtdDfRnupMe9lbjtKlxo/d73XOLKuOosXLBb5Dv5r9jFwLfGmN24kwz/4uvTxjc9%0A4sxqPKXncW0IHwI/AL/hTtwr6QPcyXoLgVHW2nd9x1/E/WzX4d5MlTcqbhDu57IL9/fi4Os+Akz3%0AvS4HTLrwvbaX4VbntwGTgBt8r2dV7cCd8LoGF+pfAtKstTNLuW4fXD/2jhITOq7zTfK4CNf7n4tr%0AJRkBlHmSooiEBmPtoXxqKSIi4kbc4YJ1dBntOiIiYUUr0SIiIiIiVaQQLSIiIiJSRWrnEBERERGp%0AIq1Ei4iIiIhUkUK0iIiIiEgVhcRmK0cddZRt1aqV12WIiIiISJhbvnz5Nmttk4quFxIhulWrVixb%0AtszrMkREREQkzPl2gq2Q2jlERERERKpIIVpEREREpIoUokVEREREqigkeqJLU1BQwMaNG/ntt9+8%0ALkWAOnXq0KxZM6Kjo70uRURERMTv/BaijTHNgRlAU8ACU6y144wxjwC3A1t9V33IWjuvqve/ceNG%0AGjRoQKtWrTDG1FTZUg3WWrZv387GjRtp3bq11+WIiIiI+J0/V6L3AQ9aa780xjQAlhtjFvi+N8Za%0AO+pQ7vy3335TgA4SxhgaN27M1q1bK76yiIiISBjwW4i21m4CNvku7zLGrATia/IxFKCDh34WIiIi%0AEkkCcmKhMaYVkAh85jvU3xjztTHmeWPMkWXcpp8xZpkxZlmwrnBGRUXRuXNnOnbsyNVXX82ePXuq%0AfV/vv/8+f/7znwF44403GD58eJnXzcvLY9KkSfu/zs3N5aqrrqr2Y4uIiIhI1fg9RBtj6gOvAQOs%0AtTuBycBxQGfcSvWTpd3OWjvFWptkrU1q0qTCTWM8ERMTw4oVK/jmm284/PDDefrppw/4vrWWoqKi%0AKt9vz549GTp0aJnfPzhEx8XFMWfOnCo/joiIiIhUj19DtDEmGhegZ1pr5wJYazdbawuttUXAVOBU%0Af9YQKGeeeSZr165l3bp1JCQkcMMNN9CxY0d+/PFH3n33Xbp3706XLl24+uqr2b17NwDvvPMO7dq1%0Ao0uXLsydO3f/fU2bNo17770XgM2bN3PFFVdw8sknc/LJJ/Pxxx8zdOhQvvvuOzp37kxqairr1q2j%0AY8eOgOsVv/nmm+nUqROJiYksXrx4/3326tWLiy++mLZt2zJ48OAAv0IiIiIi4cOf0zkM8Byw0lo7%0AusTxY3390gBXAN8c8oMNGAArVhzy3Rygc2cYO7ZSV923bx9vv/02F198MQBr1qxh+vTpdOvWjW3b%0AtvH444/z3nvvUa9ePUaMGMHo0aMZPHgwt99+O4sWLeL444/nmmuuKfW+77vvPs4++2xef/11CgsL%0A2b17N8OHD+ebb75hhe85r1u3bv/1J06ciDGGzMxMVq1axUUXXcTq1asBWLFiBRkZGdSuXZuEhAT6%0A9+9P8+bND+FFEhEREYlM/pzO0QPoC2QaY4oT7kNAH2NMZ9zYu3XAHX6swa/y8/Pp3Lkz4Faib731%0AVnJzc2nZsiXdunUD4NNPPyUrK4sePXoAsHfvXrp3786qVato3bo1bdu2BeD6669nypQp//MYixYt%0AYsaMGYDrwW7YsCE7duwos6alS5fSv39/ANq1a0fLli33h+jzzz+fhg0bAtChQwfWr1+vEC0iIiJS%0ADf6czrEUKG1kQ5VnQleokivGNa24J/pg9erV23/ZWsuFF17IrFmzDrhOabfzt9q1a++/HBUVxb59%0A+wJeg4iIiEg40LbfftatWzc++ugj1q5dC8Cvv/7K6tWradeuHevWreO7774D+J+QXez8889n8uTJ%0AABQWFvLLL7/QoEEDdu3aVer1zzzzTGbOnAnA6tWr2bBhAwkJCTX9tEREREQimkK0nzVp0oRp06bR%0Ap08fTjrppP2tHHXq1GHKlClceumldOnShaOPPrrU248bN47FixfTqVMnunbtSlZWFo0bN6ZHjx50%0A7NiR1NTUA65/9913U1RURKdOnbjmmmuYNm3aASvQIiIiInLojLXW6xoqlJSUZJctW3bAsZUrV9K+%0AfXuPKpLS6GciIiIioc4Ys9xam1TR9bQSLSIiIiJSRf6cziEiIiIiUq70jBzS5meTm5dPXGwMqckJ%0ApCTGe11WhRSiRURERMQT6Rk5DJubSX5BIQA5efkMm5sJEPRBWu0cIiIiIuKJtPnZ+wN0sfyCQtLm%0AZ3tUUeUpRIuIiIiIJ3Lz8qt0PJgoRIuIiIiIJ+JiY6p0PJgoRFfT9u3b6dy5M507d+aYY44hPj5+%0A/9d79+49pPt+/fXXSUtLq5E6r7/+elq3bs3JJ5/MCSecwI033khubm6Ftxs9ejS//fZbjdQgIiIi%0AUprU5ARioqMOOBYTHUVqcvBvFKcTC6upcePG+7fufuSRR6hfvz6DBg064DrWWqy11KpVtfcqV1xx%0ARY3VCTBmzBhSUlIoKipi9OjRnHfeeWRmZhIdHV3mbUaPHs0tt9xCnTp1arQWERERkWLFJw+G4nSO%0AiFmJTs/IocfwRbQe+hY9hi8iPSPHL4+zdu1aOnTowHXXXceJJ57Ipk2b6NevH0lJSZx44ok89thj%0A+6/brFkzHnnkERITEznppJNYvXo1AM8++ywDBgwA3Ery/fffz+mnn85xxx3H66+/DrgtwO+8807a%0AtWvHRRddxMUXX0x6enq5tdWqVYtBgwbRqFEj3n33XYBSaxszZgxbtmzhzDPP5IILLijzeiIiIiKH%0AKiUxno+GnscPwy/lo6HnhUSAhggJ0cXjU3Ly8rH8MT7FX0F61apVDBw4kKysLOLj4xk+fDjLli3j%0Aq6++YsGCBWRlZe2/btOmTcnIyOC2225j9OjRpd7fli1b+Oijj0hPT2fYsGEAvPrqq+Tk5JCVlcW0%0AadP45JNPKl1fly5dWLVqFUCptQ0cOJCjjz6aJUuW8N5775V5PREREZFIFREhOtDjU9q0aUNS0h+7%0ARc6aNYsuXbrQpUsXVq5ceUAA7dWrFwBdu3Zl3bp1pd5fSkoKxhhOOukkcnJc8F+6dCm9e/emVq1a%0AxMXFcfbZZ1e6vpJbvZdXW0mVvZ6IiIhIJIiInuhAj0+pV6/e/str1qxh3LhxfP7558TGxnL99dcf%0AcMJe7dq1AYiKimLfvn2l3l/xdeDAAFxdK1as4NJLL62wtso+BxEREZFIExEr0V6OT9m5cycNGjTg%0AiCOOYNOmTcyfP79G7rdHjx7MmTMHay2bNm3iww8/rPA21lrGjBnD9u3bufDCC8utrUGDBuzatcuv%0Az0FEREQkVEXESnRqcsIBW0pC4MandOnShQ4dOtCuXTtatmxJjx49auR+e/fuzaJFi2jfvj0tW7Yk%0AMTGRhg0blnrdgQMH8vDDD5Ofn0/37t1ZtGgR0dHR5dbWr18/LrjgApo3b86CBQv88hxEREREQpWp%0AifYAf0tKSrLLli074NjKlStp3759pe8jPSMnJMenlGf37t3Ur1+frVu3ctppp/HZZ5/RpEkTz+qp%0A6s9EREREJNgYY5Zba5Mqul5ErESDG58S6qH5YH/605/YuXMnBQUFPProo54GaBEREZFIEjEhOhwt%0AWbLE6xJEREREIlJEnFgoIiIiIlKTQjpEh0I/d6TQz0JEREQiSciG6Dp16rB9+3aFtyBgrWX79u3U%0AqVPH61JEREREAiJke6KbNWvGxo0b2bp1q9elCO5NTbNmzbwuQ0RERCQgQjZER0dH07p1a6/LEBER%0AEZEIFLLtHCIiIiIiXgnZlWgRERGJbOG4kZqEDoVoERERCTnpGTkMm5tJfkEhADl5+QybmwmgIC0B%0AoXYOERERCTlp87P3B+hi+QWFpM3P9qgiiTQK0SIiIhJycvPyq3RcpKYpRIuIiEjIiYuNqdJxkZqm%0AEC0iIiIhJzU5gZjoqAOOxURHkZqc4FFFEml0YqGIiIiEnOKTBzWdQ7yiEC0iIiIhKSUxXqFZPKN2%0ADhERERGRKlKIFhERERGpIoVoEREREZEqUogWEREREakihWgRERERkSrSdA4RERGRAErPyNFovjCg%0AlWgRERGRAEnPyGHY3Exy8vKxQE5ePsPmZpKekeN1ad4pKoL0dPjXv7yupEoUokVEREQCJG1+NvkF%0AhQccyy8oJG1+tkcVeWjvXnjhBTjxRLjiCpg+HX7/3euqKk0hWkRERCRAcvPyq3Q8LO3eDWPGQJs2%0AcMstULs2zJoF337rLocI9USLiIiIBEhcbAw5pQTmuNgYD6oJsG3bYPx4mDABfv4ZzjkHpk6F5GQw%0Axuvqqkwr0SIiIiIBkpqcQEx01AHHYqKjSE1O8KiiAFi/Hu6/H1q0gMcegzPPhE8+gcWL4eKLQzJA%0Ag1aiRURERAKmeApHREzn+OYbGDnStWoAXH89DB4M7dt7W1cNUYgWERERCaCUxPjwDM3FPv4Yhg+H%0AN9+EunXh3nvhgQegeXOvK6tRCtEiIiIicmishXnzYMQIWLIEGjWChx+G/v2hcWOvq/MLhWgRERER%0AqZ59+2D2bBeeMzPdavPYsXDbbVCvntfV+ZVCtIiIiIhUzZ49bsbzqFGwbh106ODmPPfpA9HRXlcX%0AEArRIiIiIh4JuS3Ad+yASZNg3DjYuhW6d3crz5ddBrUia+ibQrSIiIiIB4q3AC/ewbB4C3Ag+IJ0%0Abq7bIOXpp91mKZdcAkOHwhlnhOyIukMVWW8ZRERERIJESGwBnp3t+ptbtYLRo6FnT1ixAt56y817%0AjtAADVqJFhEREfFEUG8BvmyZG1M3d67bivv22+HBB+G447yuLGgoRIuIiIh4IOi2ALcWFi504Xnh%0AQmjYEIYNg/vug6ZNvakpiKmdQ0RERMQDQbMFeGEhzJkDp5wCF14IWVlup8ENG+Cf/1SALoNWokVE%0AREQ84PkW4L//Di++6ALzmjXQti1MnQp9+7oWDimXQrSIiIiIRzzZAnznTpgyxZ0ouGkTdO0Kr74K%0AV1wBUVEV314AhWgRERGRyLB5Mzz1FEycCL/8Ahdc4FaizzsvoqdsVJdCtIiIiEg4++EHt7Pg88+7%0AFo4rr4QhQyApyevKQppCtIiIiEg4+vprGDECZs92bRo33ACpqXDCCV5XFhYUokVERETChbWwZIkb%0AU/f221C/PjzwAAwYAHFxXlcXVhSiRUREREJdURG8+aYLz59+Ck2auPF0d90FRx7pdXVhSSFaRERE%0AJFTt3QuzZrkxdVlZbnvuiRPh5pshxqNNWyKE3zZbMcY0N8YsNsZkGWO+Ncbc7zveyBizwBizxvdf%0AvT0SERERqYpff4Vx4+D44+Gmm1zP88yZbt7z3XcrQAeAP3cs3Ac8aK3tAHQD7jHGdACGAguttW2B%0Ahb6vRURERKQi27fDo49Cixauz7l1a5g3D776Cq69Fg5Tk0Gg+O2VttZuAjb5Lu8yxqwE4oHLgXN8%0AV5sOvA8M8VcdIiIiIiHvxx/d5ihTpsCePdCzpxtTd/rpXlcWsQLydsUY0wpIBD4DmvoCNsBPQKkb%0Ashtj+gH9AFq0aOH/IkVERESCTVaW63eeOdN93aePC88nnuhtXeLXdg4AjDH1gdeAAdbanSW/Z621%0AgC3tdtbaKdbaJGttUpMmTfxdpoiIiEjw+PRTSElxYfnVV12f89q1MGOGAnSQ8OtKtDEmGhegZ1pr%0A5/oObzbGHGut3WSMORbY4s8aREREREKCtfDOO26DlA8+cKPpHn4Y7r0XjjrK6+rkIP6czmGA54CV%0A1trRJb71BnCj7/KNwH/8VYOIiIhI0Nu3z42pS0yESy6B775z/c8bNsAjjyhAByl/rkT3APoCmcaY%0AFb5jDwHDgVeMMbcC64HefqxBREREJDjl58O0aZCWBj/8AO3awQsvuCkbhx/udXVSAX9O51gKmDK+%0Afb6/HldEREQkqOXlweTJMHYsbNkCp53mVp579oRafj9dTWqIhgmKiIiIBMKmTS44T54Mu3ZBcjIM%0AHQpnnw2mrHVHCVYK0SIiIiL+tHata9mYNs31P/fuDYMHux5oCVkK0SIiIiL+sHy5m7Tx2msQHQ23%0A3AKDBkGbNl5XJjVAIVpERESkplgLixfD8OGwYAEccYRbdb7/fjjmGK+rkxqkEC0iIiJyqIqKID3d%0AhecvvnCBecQIuOMOaNjQ6+rEDxSiRURERKrr99/dltwjR0J2tmvVeOYZuOEGqFPH6+rEjxSiRURE%0ARKpq1y6YMsWNpsvNhS5d4JVXoFcviIryujoJAIVoERERkcrauhWeegomTHDzns87z03duOACjamL%0AMArRIiIiIhVZtw5GjYLnn4fffnMrzkOGwCmneF2ZeEQhWkRERKQsmZnuBMF//9vtJnjDDZCaCgkJ%0AXlcmHlOIFhERETnY0qVu0sZbb0G9ejBgAAwcCPHxXlcmQUIhWkRERATcmLp581x4/ugjaNwYHnsM%0A7rkHGjXyujoJMgrRIiIiEtkKCly7xogR8O230LIljB/vdhisW9fr6iRIKUSLiIhIZNqzB557zp0w%0AuGEDdOwIL74I11zjtukWKYdCtIiIiESWn392I+rGj4dt26BHD5g4ES69VGPqpNIUokVERCQybNzo%0ANkeZMgV+/RX+/Gc3pu6MM7yuTEKQQrSIiIiEt1Wr3LbcL73kTh689loYPNi1b4hUk0K0iIiIhKfP%0AP3eTNtLToU4duPNOeOABaNXK68okDChEi4iISPiwFhYscOF58WI48kj429+gf39o0sTr6iSMKESL%0AiIhI6Nu3D157zY2py8hwm6KMHg233w7163tdnYQhhWgREREJXb/9BtOnQ1oafPed2477+efhuuvg%0A8MO9rk7CmEK0iIiIhJ5ffoHJk2HsWNi8GU45xQXpyy+HWrW8ri6kpGfkkDY/m9y8fOJiY0hNTiAl%0AUdubV0QhWkRERELHTz+54Dx5MuzcCRddBEOHwjnnaMZzNaRn5DBsbib5BYUA5OTlM2xuJoCCdAX0%0AVk1ERESC39q1brpGq1ZuxTk5GZYvh/nz4dxzFaCrKW1+9v4AXSy/oJC0+dkeVRQ6tBItIiIiwevL%0AL93JgnPmwGGHwU03waBB0Lat15WFhdy8/Codlz8oRIuIiEhwsRbef9+NqXv3XWjQAFJT4f774dhj%0Ava4urMTFxpBTSmCOi43xoJrQonaOEJWekUOP4YtoPfQtegxfRHpGjtcliYiIHJqiInj9dejWDc47%0AD1asgH/9CzZscIFaAbrGpSYnEBMddcCxmOgoUpMTPKoodGglOgTpJAAREQkre/fCzJmubSM7G447%0Azp04eOONEKMVUX8qzg2azlF1CtEhqLyTAPSXXkREQsauXTB1qtsUJScHOneGWbPgqqtc/7MEREpi%0AvPJDNehvaAjSSQAiIhLStm6F8eNhwgTYscONp3vuOTeuTlM2JEQoRIcgnQQgIiIhaf16ePJJePZZ%0AyM+HlBQYMsT1QIuEGJ1YGIJ0EoCIiISUb76BG26ANm1cr/M110BW1h8nEYqEIK1EhyCdBCAiIiHh%0Ao4/cyYJvvgn16sF998HAgdC8udeViRwyhegQpZMAREQkKFkL8+a58LxkCTRuDI8+Cvfc4y6LhAmF%0AaBERETl0+/bB7NkuPGdmutXmsWPhttvcKrQfpGfk6FNZ8YxCtIiIiFTfnj3wwgswahSsWwcdOsCM%0AGfCXv0B0tN8eVnsmiNd0YqGIiIhU3Y4d8Pjj0KoV3Huv203wjTfcKnTfvn4N0FD+ngkigaCVaBER%0AEam8nBwYMwaeeQZ274ZLLnFj6s48M6AznrVngnhNIVpEREQqlp0NaWmuVaOoyLVrDB4MJ53kSTna%0AM0G8pnYOERERKdsXX7htuNu3h5kzoV8/WLMGXnrJswAN2jNBvKeVaBERETmQtbBwITzxBCxaBLGx%0A8NBDbs7z0Ud7XR2gPRPEewrRIiIi4hQWwty5MHw4fPklxMW5qRv9+kGDBl5X9z+0Z4J4SSFaREQk%0A0v3+u+t1HjkS1q6FE06AZ5+F66+H2rW9rk4kKClEi4iIRKqdO+Hpp920jZ9+gqQkmDMHUlIgKqri%0A24tEMIWHObCMAAAgAElEQVRoERGRSLN5M4wbB5MmwS+/wIUXuhMFzzsvoGPqREKZQrSIiEik+P57%0A1+P8/POwdy9ceSUMHQpdu3pdmUjIUYgWEREJdytWwIgR8MorcNhhcOONMGiQ630WkWpRiBYREQlH%0A1sKHH7pJG++8A/Xrw4MPwoABbuqGiBwShWgREZFwUlQEb77pwvOnn0KTJvDPf8Jdd8GRR3pdnUjY%0AUIgWEREJB3v3wssvuzF1K1dC69buxMGbboIYbYUtUtMUokVERELZ7t1upvOTT8LGjW4r7pdfhquv%0Adv3PIuIX+r9LREQkFG3bBhMmwPjx8PPPcOaZMGUKXHyxxtSJBIBCtIiISCjZsAFGj4apU2HPHujZ%0AE4YMgdNP97oykYiiEC0iIhIKsrJcv/PMme7r666DwYOhQwdv6xKJUArRIiIiweyTT9ykjTfegLp1%0A4e673ai6Fi28rkwkoilEi4iIBBtr3Wzn4cPdrOdGjeDhh6F/f2jc2OvqRASFaBERkeCxbx+8+qoL%0Az19/Dc2awdixcNttUK+e19WJSAkK0SIiUqb0jBzS5meTm5dPXGwMqckJpCTGe11W+MnPh2nTIC0N%0AfvgB2rd3X/fpA4cf7nV1IlIKhWgRESlVekYOw+Zmkl9QCEBOXj7D5mYCKEjXlLw8tyHKuHGwZQt0%0A6wZjxsBll0GtWl5XJyLl0P+hIiJSqrT52fsDdLH8gkLS5md7VFEYyc11kzVatIC//hW6doX334eP%0AP4bLL1eAFgkBWokWEZFS5eblV+m4VMKaNa5lY/p01/98zTUuTHfu7HVlIlJFCtEiIlKquNgYckoJ%0AzHGxMR5UE+KWL4cRI2DOHNfjfOutMGgQHHec15WJSDXp8yIRESlVanICMdFRBxyLiY4iNTnBo4pC%0AjLWwcCFceCEkJcH8+W5nwfXrXR+0ArRISPNbiDbGPG+M2WKM+abEsUeMMTnGmBW+P5f46/FFROTQ%0ApCTG80SvTsTHxmCA+NgYnujVSScVVqSwEF57DU49FS64AL75xq1Cb9gATzwBTZt6XaGI1AB/tnNM%0AAyYAMw46PsZaO8qPjysiIjUkJTFeobmyfv8dXnzRbc29Zg0cfzxMmQJ9+0KdOl5XJyI1zG8h2lr7%0AoTGmlb/uX0REJCjs3AnPPONG023aBF26wOzZcOWVEBVV8e1FJCR5cWJhf2PMDcAy4EFr7Q4PahAR%0AETk0W7a4+c4TJ8Ivv8D558OMGe6/xnhdnYj4WaBPLJwMHAd0BjYBT5Z1RWNMP2PMMmPMsq1btwaq%0APhERkfL98APccw+0bOl6nC+4AD7/HN57z11WgBaJCAEN0dbazdbaQmttETAVOLWc606x1iZZa5Oa%0ANGkSuCJFRERK8/XXcN110LYtTJ3qLq9c6cbWnXKK19WJSIAFtJ3DGHOstXaT78srgG/Ku76ISCRK%0Az8ghbX42uXn5xMXGkJqcoJP7vGItLF0Kw4fDvHlQvz4MGAADB0K8fiYikcxvIdoYMws4BzjKGLMR%0AeBg4xxjTGbDAOuAOfz2+iEgoSs/IYdjczP3bbefk5TNsbiaAgnQgFRXBW2+58Pzxx3DUUfD443D3%0A3XDkkV5XJyJBwJ/TOfqUcvg5fz2eiEg4SJufvT9AF8svKCRtfrZCdCAUFMCsWW6uc1aW63ueMAFu%0Avhnq1vW6OhEJItr2W0QkiOSWss12ecelhvz6Kzz3HDz5pNsUpWNHeOkl6N0boqO9rk5EgpBCtIhI%0AEImLjSGnlMAcFxvjQTURYPt2N6Luqafc5R493Jbcl1yiKRsiUq5Aj7gTEZFypCYnEBN94AYdMdFR%0ApCYneFRRmPrxR3jgAdeu8fDD0L07LFniTiK89FIFaBGpkFaiRUSCSHHfs6Zz+MnKlW5b7pdecpM3%0Arr0WBg927RsiIlWgEC0iEmRSEuMVmmvaZ5+5SRvp6RATA3fd5VaiW7XyujIRCVEK0SIiEp6shfnz%0AXXj+4AM3mu7vf4f+/UGbeInIIVKIFhGR8LJvn9tFcPhw+OortynK6NFw++1usxQRkRqgEC0iIuEh%0APx+mT4e0NPj+e2jXDl54wfU9H36419WJSJhRiBYRkdCWlweTJ8PYsbBlC5x6KowaBZdfDrU0hEpE%0A/EMhWkREQtOmTS44T54Mu3ZBcjIMHQpnn60RdSLidwrRIiISWtaudS0b06a5/uerr4YhQyAx0evK%0ARCSCKESLiEho+PJLGDHCnTQYHQ233AKDBkGbNl5XJiIRSCFaxCc9I0cbXIgEG2vh/ffdpI1334Uj%0AjnCbo9x/PxxzjNfViUgEU4gWwQXoYXMzyS8oBCAnL59hczMBFKRFvFBU5DZGGTECPv8cmjZ1QfrO%0AO6FhQ6+rExFRiBYBt8VycYAull9QSNr8bIVoOWT6lKMK9u51W3KPHAnZ2XDccfD003DjjVCnjtfV%0AiYjspxAtAuTm5VfpuEhl6VOOStq1C6ZOdZui5ORA587w73/DlVfCYfpVJSLBRwM0RYC42JgqHRep%0ArPI+5RBg61a3FXeLFvDgg9C2LbzzjjuJ8JprFKBFJGgpRIsAqckJxERHHXAsJjqK1OQEjyqScKFP%0AOcqwbh307w8tW8I//wnnnguffgqLF7t5z5rzLCJBTm/xRfjjY3X1rUpNi4uNIaeUwByxn3JkZrp+%0A51mz3G6C118PqanQvr3XlYmIVIlCtIhPSmK8QrPUuNTkhAN6oiFCP+VYutRN13jrLahXz42oGzgQ%0AmjXzujIRkWpRiBYR8aOI/pSjqAjmzXPh+aOPoHFjeOwxuOceaNTI6+pERA6JQrSIiJ9F3KccBQUw%0Ae7ab8fzNN+6kwXHj4NZb3Sq0iEgYUIgWEZGasWcPPP88jBoF69fDiSfCjBnwl7+4bbpFRMKIQrSI%0AiByan3+GiRPhqadg2zY4/XSYMAEuucSdPCgiEoYUokVEpHo2boQxY+CZZ+DXX11oHjYMzjjD68pE%0ARPxOIVpERKpm1SpIS4MXX3QnD/bpA4MHQ6dOXlcmIhIwCtEiIlI5n3/uThZ8/XWoXRvuuMPtMtiq%0AldeViYgEnEK0iIiUzVp47z03pm7RIoiNhb/+1e02ePTRXlcnIuIZhWgREflfhYXw2msuPGdkQFyc%0Am7rRrx80aOB1dSIinlOIFhGRP/z2mxtLl5YGa9fCCSfAs8+67blr1/a6OhGRoKEQLSIisHMnPP20%0Am7bx00+QlARz5kBKCkRFeV2diEjQUYgWEYlkmze73QQnTYJffoELL4SZM+Hcc8EYr6sTEQlaCtEi%0AIpHo++9dj/Pzz7ttuq+8EoYMga5dva5MRCQkKESLiESSFSvcmLpXXoHDDoObboJBg6BtW68rExEJ%0AKQrRIgGWnpFD2vxscvPyiYuNITU5gZTEeK/LknBmLXz4oZu08c47brrGoEEwYAAce6zX1YmIhCSF%0AaJEASs/IYdjcTPILCgHIyctn2NxMAAVpqXlFRfDGG27l+dNP3Vznf/0L7rrLzXsOInpzKSKhRiFa%0A5CD+/GWeNj97f4Aull9QSNr8bAUGqTl798LLL7vwvGoVtG4NEyfCzTdDTIzX1f0PvbkUkVBUy+sC%0ARIJJ8S/znLx8LH/8Mk/PyKmR+8/Ny6/ScZEq2b0bxo6FNm1cYD78cBemV6+Gu+8OygAN5b+5FBEJ%0AVlqJlmoJ9Y9ey6rf3yvFcbEx5JQSmONigzPcSIjYtg0mTIDx4+Hnn+Hss2HKFLj44pAYU6c3lyIS%0AihSipcpC/aPX8ur39y/z1OSEAx4bICY6itTkhBq5f4kwGzbA6NEwdSrs2QOXX+7G1HXv7nVlVaI3%0AlyISitTOIVUW6h+9lld/Wb+0a+qXeUpiPE/06kR8bAwGiI+N4YlenULizYcEkawsN5quTRvX69y7%0AN3z7LaSnh1yABvfmMib6wF0R9eZSRIKdVqKlykL9o9fy6h9zTWe/rxSnJMYrNEv1fPKJG1P3xhtQ%0Aty7cey888AA0b+51ZYek+P+HUG4RE5HIoxAtVRbqH72WV79+mUvQsRbeftuF5yVLoHFjeOQRF6Ab%0AN/a6uhqjN5ciEmoUoqXKQr2vt6L69ctcgsK+fW5XweHDITPTrTaPGwe33gr16nldnYhIxFOIlioL%0A9dXaUK9fwtyePfDCCzBqFKxbBx06wPTp0KcPREd7XZ2IiPgYa63XNVQoKSnJLlu2zOsyRET8Z8cO%0AmDTJrTZv3QrdusHQoXDZZVBL54CLiASKMWa5tTapoutV6l9mY0yPyhwTEZEqys2F1FRo0QL+9jdI%0ASoIPPoCPP3Yj6xSgRUSCUmX/dR5fyWMiIlIZ2dlw221uS+7Ro6FnT1ixAubNg7POColNUkREIlm5%0APdHGmO7A6UATY8wDJb51BBBV+q1ERKRMX3wBI0bA3LlQu7YL0g8+CMcd53VlIiJSBRWdWHg4UN93%0AvQYlju8ErvJXUSIiYcVaWLjQTdpYuBAaNoRhw+C++6BpU6+rExGRaig3RFtrPwA+MMZMs9auD1BN%0AIiLhobAQXn/dhefly+GYY2DkSLjjDjjiCK+rExGRQ1BRO8dYa+0AYIIx5n/GeFhre/qtMhGRUPX7%0A7/Diiy4wr1kDbdvC1KnQt69r4RARkZBXUTvHDN9/R/m7EBGRkLdzJ0yZ4k4U3LQJunaFV1+FK66A%0AKJ1GIiISTioK0WnA+cAl1tohAahHRCT0bNni5jtPmgR5eXDeeTBjBpx/vqZsiIiEqYpC9LHGmNOB%0AnsaYfwMH/Daw1n7pt8pERILdDz+4nQWff961cPTqBUOGwCmneF2ZiIj4WUUh+v+AvwPNgNEHfc8C%0A5/mjKBGRoPb1125M3ezZbjOUG2+EQYMgIcHrykREJEAqms4xB5hjjPm7tfYfAapJRCT4WAtLl7pJ%0AG/PmQf36MGAADBwI8fFeVyciIgFW0Uo0ANbafxhjegJn+Q69b639r//KEhEJEkVF8N//uvD8ySfQ%0ApAk8/jjcfTcceaTX1YmIiEcqFaKNMU8ApwIzfYfuN8acbq19yG+ViYh4qaAAZs1ybRtZWdCqFUyY%0AALfcAjExXlcnIiIeq1SIBi4FOltriwCMMdOBDEAhWkTCy6+/wrPPwpNPwo8/wkknwcsvw9VXw2GV%0A/SdTRETCXVV+I8QCP/suN/RDLSIi3tm+3a00jx/vLp91FjzzDFx8scbUiYjI/6hsiH4CyDDGLMaN%0AuTsLGOq3qkREAuXHH93mKFOmwJ490LOnG1N3+uleVyYiIkGswhBtjDHAUqAbUDz8dIi19id/FiYi%0A4ldZWW5b7pm+Uz2uvRYGD4YTT/S2LhERCQkVhmhrrTXGzLPWdgLeCEBNIiL+8+mnbtLGf/4Ddeu6%0AKRsPPAAtW/rtIdMzckibn01uXj5xsTGkJieQkqixeCIioaxWJa/3pTGmSltwGWOeN8ZsMcZ8U+JY%0AI2PMAmPMGt9/NR9KRPzPWnjnHTjnHOjeHT78EB5+GNavd9t1+zlAD5ubSU5ePhbIyctn2NxM0jNy%0A/PaYIiLif5UN0acBnxpjvjPGfG2MyTTGfF3BbaYBFx90bCiw0FrbFliI+qpFxJ/27XNj6hIT4U9/%0Agu++c/3PGzbAI4/AUUf5vYS0+dnkFxQecCy/oJC0+dl+f2wREfGfyp5YmFzVO7bWfmiMaXXQ4cuB%0Ac3yXpwPvA0Oqet8iIuXKz4dp0yAtDX74Adq1gxdecH3Phx8e0FJy8/KrdFxEREJDuSHaGFMHuBM4%0AHsgEnrPW7juEx2tqrd3ku/wT0PQQ7ktE5EB5eTB5MowdC1u2wKmnupXnnj2hVmU/eKtZcbEx5JQS%0AmONitWGLiEgoq+i3ynQgCReg/wQ8WVMPbK21gC3r+8aYfsaYZcaYZVu3bq2phxWRcLRpkxtL16IF%0APPSQa99YvNidRJiS4lmABkhNTiAmOuqAYzHRUaQmJ3hUkYiI1ISK2jk6+KZyYIx5Dvj8EB9vszHm%0AWGvtJmPMscCWsq5orZ0CTAFISkoqM2yLSARbswZGjXKtG/v2Qe/ebkxdYqLXle1XPIVD0zlERMJL%0ARSG6oPiCtXafOfRdu94AbgSG+/77n0O9QxGJQMuXw4gRMGeO63G++WZITYU2bbyurFQpifEKzSIi%0AYaaiEH2yMWan77IBYnxfG1xHxhFl3dAYMwt3EuFRxpiNwMO48PyKMeZWYD3Q+xDrF5FIYa1r0Rg+%0AHBYsgCOOcC0c998PxxzjdXUiIhJhyg3R1tqo8r5fwW37lPGt86t7nyISgYqKID3dhecvvnCBefhw%0AuPNOaNjQ6+pERCRCVXbEnYhIYP3+u9uSe+RIyM52rRrPPAM33AB16nhdnYiIRDiFaBEJLrt2wdSp%0AbjRdTo47SXD2bLjySoiq9odjIiIiNUohWkSCw9at8NRTMGGCm/d87rnw/PNw4YVw6Cc1i4iI1CiF%0AaBHx1rp18OST8Nxz8NtvcMUV7oTBU0/1ujIREZEyKUSLiDcyM12/86xZbjOUvn3dmLp27byuTERE%0ApEIK0QGSnpGjzRZEAJYuddM13noL6tWDAQPcn2bNvK5MRESk0hSiAyA9I4dhczPJLygEICcvn2Fz%0AMwEUpCUyFBXBvHkuPH/0ERx1FDz2GNxzDzRq5HV1IUdvykVEvFfL6wIiQdr87P0Bulh+QSFp87M9%0AqkgkQAoK4MUX4aST4LLLYONGGD8e1q+Hv/9dAboait+U5+TlY/njTXl6Ro7XpYmIRBSF6ADIzcuv%0A0nGRkLdnjwvLxx/v5jobAy+9BGvWwL33Qt26XlcYsvSmXEQkOKidIwDiYmPIKSUwx8XGeFCNiB/9%0A/DNMnOhG1W3bBmec4b6+9FKNqashelMuIhIctBIdAKnJCcREH7hJREx0FKnJCR5VJFLDNm6EBx+E%0AFi3g//4PunWDJUvcnz//WQG6BpX15ltvykVEAkshOgBSEuN5olcn4mNjMEB8bAxP9OqkE4Ek9K1a%0ABbfcAscdB+PGuRnPX38Nb77pVqGlxulNuYhIcFA7R4CkJMYrNEv4+PxzN2kjPR1q14Y77nAr0a1a%0AeV1Z2Cv+d0TTOUREvKUQLSKVYy0sWODC8+LFEBsLf/0r9O8PRx/tdXURRW/KRUS8pxAtIuUrLIQ5%0Ac2DECMjIgLg4t0337bdDgwZeVyciIuIJhWgRKd1vv8H06ZCWBt99ByecAM89B9dd51o4REREIphC%0AtIgc6Jdf4OmnYcwY2LwZTjkFRo6Eyy+HqKiKby8iIhIBFKJFxPnpJzdhY9Ik2LkTLroIhgyBc8/V%0AiDoREZGDKESLRLq1a2HUKJg2zW3TfdVVLjx36eJ1ZSIiIkFLIVokUmVkuJMFX30VDjsMbroJBg2C%0Atm29rkxERCToKUSLRBJr4YMP3Ji6+fPddI3UVLj/fjj2WK+rExERCRkK0SKRoKgI3njDhefPPoOm%0ATeGJJ+DOO9285zCQnpGjDUhERCRgFKJFwtnevfDyy65tY9Uqtz335Mlw440QE+N1dTUmPSOHYXMz%0AyS8oBCAnL59hczMBFKRFRMQvanldgIj4we7dbkRdmzZw881Qpw7MmgXZ2W71OYwCNLgtsIsDdLH8%0AgkLS5md7VJGIiIQ7rUSLhJOtW2H8eJgwAXbsgHPOgWefdePqDhpTF07tD7l5+VU6LiIicqgUokXC%0Awfr1bivuZ5+F/HxISXFj6rp1K/Xq4db+EBcbQ04pgTkuNrxW3EVEJHionUMklH3zDfTt69o2Jk+G%0Aa66BrCx4/fUyAzSEX/tDanICMdEH7qYYEx1FanKCRxWJiEi400q0SCj66CM3aeO//4V69eC++2Dg%0AQGjevFI3D7f2h+LV83BpTxERkeCnEC0SKqyFefNceF66lN9jj+TFC25kYodk6h7dlNRttUipXIYO%0Ay/aHlMR4hWYREQkYhWiRYLdvH8ye7cbUZWZC8+Z8nfooN5mT+NlEA7Cjij3NqckJB/REg9ofRERE%0AqkI90SLBas8emDjRbcN9/fVQWAjTp8N333FXozP2B+hiVelpTkmM54lenYiPjcEA8bExPNGrk1Zy%0ARUREKkkr0SLBZscOmDQJxo1zI+u6d4ennoJLL4Va7n1vTfQ0q/1BRESk+hSiJWIF3ZzknBy3Qcoz%0Az7jNUi65xI2pO/PM/5nxHI49zSIiIqFEITpIBV3ACzNBNSc5OxvS0mDGDNey8Ze/wODBcPLJZd5E%0APc0iIiLeUk90ECoOeDl5+Vj+CHjpGTlelxY2gmJO8hdfwFVXQfv2MHMm3H47rFnjLpcToEE9zSIi%0AIl7TSnQQKi/gKSTVDM/mJFsLCxe6MXULF0LDhjBsmJvz3LRple4qFHqa9YmKiIiEK4XoIBRuG2EE%0Ao4D3FBcWwty5bkzd8uVw7LGuhaNfPzjiCP88pseCqmVGRESkhqmdIwiVFeR00ljNCdg20b//DlOn%0AQrt20Ls37Nzpvv7hBxg0KGwDNARJy4yIiIifKEQHodTkBKKjDpzGEB1ldNJYDfJ7T/HOnW6luXVr%0At9rcsCG8+iqsXAm33Qa1a9fM4wQxfaIiIiLhTO0cwcpW8HUY8apv1i89xZs3u5nOEyfCL7/ABRfA%0Aiy+SfmQCae+uJvev7wRdb7C/Xn+N4RMRkXCmEB2E0uZnU1B0YGouKLJheWJhVfpmg/okte+/h1Gj%0A4IUXXAvHlVfC0KHQtWtQ9QYf/Bqe264Jry3P8UttGsMnIiLhTO0cQSiSPgavbN9s0I79++oruPZa%0AtzX3c89B376wapVr3ejaFQie3uDSXsOZn27wW20awyciIuFMK9FByJ8fgwfbam5l3zBUd+yfX56v%0AtfDhh25M3TvvQP368OCDMGAAxMVV+FwqOu4vpb2GZXUJ1VRtoTCGT0REpDq0Eh2E/DU5IhhXcys7%0AiaQ6QbTGn29REfznP3D66XDOOW5U3eOPw4YNMHJkqQG6tOdS0XF/qUowVt+yiIhI+RSig5C/PgYP%0AlraCkir7hqE6QbTGnu/evTB9OnTsCCkp7uTBSZNg/Xr461/hyCPLvXnAxulVoKzXyhz0tfqWRURE%0AKqZ2jiDlj4/Bg6WtoKTi51hRy0V1TlI75Oe7ezc8+yw8+SRs3AgnnQQvvwxXXw2HVf5/nco+R38r%0A6zW8sms8i1dtDZoWHxERkVCgEB1BgnXkWGXeMFQniFb7+W7bBhMmwPjx8PPPcNZZ8Mwz8Kc/gTl4%0A3bZygqE3OFjCvIiISDhQiI4goT5yrKpBtMrPd8MGGD3a7Si4Zw/07AlDhrge6DARDGFeREQkHChE%0AR5BIW4ms9PPNynInBs6c6b6+7joYPBg6dAhwxSIiIhIqjLXBvxVeUlKSXbZsmddlSLj59FM3pu4/%0A/4G6deH22+GBB6BFC68rExEREY8YY5Zba5Mqup5WoiNYsM2MDghr3WznESPggw+gUSN4+GG49144%0A6iivqxMREZEQoRAdoYJpK+qA2LfP7SI4YoTbZbBZMxgzBm67zW2WIiIiIlIFmhMdoYJxZrRf5OfD%0A5Mlwwglue+69e+GFF+C779wOgwrQIiIiUg1aiY5QwTgzukbl5bnwPHYsbNkCp53mVp4vuwxq6b2j%0AiIiIHBqliQgVLFtR17jcXDdZo0ULeOghSEyE99+HTz4hvUUSPUa+T+uhb9Fj+CJPtzsXERGR0KaV%0A6EoIxxPwQn1m9P9YswbS0tz23Pv2Qe/ebsZz585ABPaAi4iIiF9pJboCxeErJy8fyx/hK9RXMVMS%0A43miVyfiY2MwQHxsDE/06hR6gXL5cheYExJgxgy49VZYvRpmzdofoCGCesBFREQkILQSXYHywlfI%0ABc6DhOzuddbCokVu0saCBdCwIQwdCvffD02blnqTsO8BFxERkYBSiK5AKIevsGtDKSyE9HS3Qcqy%0AZXDMMW6nwTvugCOOKPemcbEx5JTyMwv5HnARERHxhEJ0BUI1fAWqBzggQf333+Gll1xgXr0ajj8e%0ApkyBvn2hTp1K3UWo9ICH3RufANJrJyIigaQQXYFQCV8Hq6gHuCbCht+D+q5d8MwzbjRdbi506QKz%0AZ8OVV0JUVJXuqrieYA5ZOvmx+vTaiYhIoBlrrdc1VCgpKckuW7bMs8cPxRWuVkPfKvN7MdFR//Om%0AoDonFfYYvqjUVfr42Bg+Gnpele7rAFu2wFNPwcSJbt7z+ee7nufzzwdjqn+/Qc5vr2cE0GsnIiI1%0AxRiz3FqbVNH1tBJdCaF4Ap4x7vy70tTUiZI13i/+ww/w5JPw3HOuhaNXLzem7pRTqnd/fuSPN1ah%0A3H/vNb12IiISaArRlRRKq9HpGTllBuiyVCds1Fi/+Ndfu0kbs2e73QRvuAFSU93YuiDkr9aBUO2/%0ADwZ67UREJNA8mRNtjFlnjMk0xqwwxnjXp1FJoTYrurzZx1FltENUJ2ykJicQE31gb3Kl+8WthSVL%0A4NJL4eST4Y03YMAAtxr97LNBG6DBfzOnD+n1jHB67UREJNC83GzlXGtt58r0nHgt1DbqKG9Vuc9p%0AzWssbFRrw5aiInjzTTjjDDjrLPj8c/jHP2D9etKvG0iPF7ODfltuf7UOhM0GOB7QayciIoGmdo5K%0ACLV+y7I+2j6ybjSPp3QiqWWjGmtNqXS/eEGB20VwxAjIyoKWLd3Jg7feCnXrhtR0BX+2DoRi/32w%0A0GsnIiKB5FWItsB7xphC4Blr7RSP6qiUUOu3LGss38OXnQj4P2yU7B8/ri6M2b2ck2Y/Bxs2QMeO%0AbuZz794QHb3/NqG0M2Sojj0UERGRmuNViD7DWptjjDkaWGCMWWWt/bDkFYwx/YB+AC1atPCixv1C%0ALTR5ORO5eEW59s4d9P/yLW5a/iaN8neyrfOpHDVpElxySalj6kJptT8UZk6LiIiIf3k+J9oY8wiw%0A21o7qqzreD0nGkJrOoeXUobN5s/vzaLPV/OpV/Ab77U5hae7XcWmjknlzuvVnF8REREJBkE7J9oY%0AUw+oZa3d5bt8EfBYoOuoKvVbVmDVKhg5klemv0gtW8R/OpzNM6ddyeomrQAwFawoh9pqv4iIiEQ2%0AL7VrTW0AABfASURBVNo5mvL/7d17lJ11fe/x9zfJFAYKDChVMoLAkaYuBJNDFkQRC9KaoCIRu1ot%0Ay4K6jncUXYTLwXVE6pJoLBYVpeANjigUCFO0lKAFqqYnaG4kQQkQG5DhYsRcQKZmkvzOH3tP2DPZ%0At2ff9573a61Zs+fZz977yW/vPPnkN9/n+4PbIvcr/WnAd1NKd7bhONqqZ2a277svd7Hg0BDsvTf/%0AcsLpXPnqt/D4AS8Zt1ul+vGsJRI9M36SJKkrtTxEp5R+Bby61a/bSbqpE0VRKcFdd8HChXDvvXDg%0AgfDJT8K559L3+HaeWbwWaphRrna2v+vHT5Ikdb129ometLqt7/RuO3bkVhU87jiYNw8efji3TPej%0Aj8Jll8HBB7ekX2/Xjp8kSeoZ9olug27qRAHAf/83XHcdLFoEGzbAn/4pfOMbcNZZsNdee+xezYxy%0APeUYXTd+kiSp5xii26Br+k5v3QpXXw1f/CI8/TQcf3wuSJ9xBkyp7ZcYQ6uG+fT3H2Dz86O7txWW%0AY0DluuiuGT9JktSzDNEtMHHW9ZQ/O5hbVwx3bieKp56Cf/xH+NrXYNs2mDsXLrwQTj65aI/nak2s%0AZS40MrqTS29/gD/s2FWx1rlZnTy8WFGSJFXLmugmGwuOw1tGSOSC4a0rhnn7cYNNrRuuySOPwPvf%0AD4cfnptxnjcPVq6EO++EU06pK0BD8VrmQltGRquqdW5G3XWx9+nixWsZWjVc83NKkqTe5Ux0k5W6%0ACO6eBzd1ziIiK1fm2tTdcktuKe5zzoHzz4dXvKKhL1NrzXKxx5Wqu651Nrmblh2XJEntZ4huso69%0ACC4luOeeXHi+6y7Yf3+44AL42MfgpS9t6EuNBdtya2P2901l774p42qlx1Rb61xP67uOfZ8kSVJH%0AspyjyUoFwLZdBLdrFyxeDCecAKeeCvffD5dfDo89lvvehAA9ViZRykB/H5efeQyfOv1o+vumjrsv%0AS61zPa3v2vE+Da0a5sSFd3PERf/KiQvvtnREkqQu4kx0k3XMctbbt8N3vgOf/zysXw9HHpnrvHH2%0A2bD33mUfWs8Fd+XqoAfzzzW23xNbRjigv4+9+6aw5fnRlra+a/X75IIxkiR1N0N0FeoJkVmXs264%0AZ5+Fa6+FK66A4WGYORNuvBHe/naYVvntrzfslQqwASy96A17PP+WkVH6+6byxb+ZmXmM6ml91+r3%0AyRpsSZK6myG6gkbMGFa7nHVDbdoEX/4yfOUrsHlzrj3d17+ea1eXoctGvWGvUrBtZJisdza5le+T%0ANdiSJHU3a6Ir6Lolph99FD76UXj5y+Hv/z4Xnpcty11EOG9e5jZ19Ya9BXNnlK1zbmSYbMWS443S%0AcbXykiQpE2eiK+iaGcN163KdNr73vVxQfte7YMECeOUrgdpLUupdHbBSmUSjVx9sy6x/DTqmVl6S%0AJNXEEF1Bxy8xvXQpLFwIP/gB7Ltvbhb64x+HQw/dvUs9JSmNCHvlgu1kDZNtr5WXJEl1MURXUEvI%0Aa/ry0SnBHXfkwvNPfwovehFcdhl8+MNw0EF77F5P3XGzw95kDpPdMmsuSZL2ZIiuIGvIq2bWt+aQ%0AvWMH3HRTLjyvWweHHQZf+hK85z25WegS6i1JaXbYM0xKkqRuY4iuQpaQV2nWt6bSiuefh299C77w%0ABdi4EY4+Gq6/Ht7xjtwy3RW0oySl6bPxkiRJbWR3jgarNOtbKmSfd9PqPVet27wZPvMZOPxw+MhH%0AYPp0uP12WLMmd+FgFQEaKnfIaLTCVQoTL/xHwRX5JElSr3AmusEqzfqWK6EYC5t7/+ZJ5v3wRvin%0Af4LnnoPTToOLL4aTTqrpmFxIRJIkqbEM0Q1W6ULEUiEb4MhnHud9P1vMqZ+9GyLlyjUuuACOPbbs%0Aa1ZTOuFCIpIkSY1jiG6wcrO+Q6uG+f0fduzxmGOffIgPLLuFeQ/9P7ZP6+OGmfOYftklvPHNcyq+%0AXiNWVGy0jm8LKEmSVCdDdBMUm/WdGHZJiddtXM0H77uZEx9dw9a99uWq1/w13z7udJ7Zd4DBtc/z%0AxjdXfq1OLJ2YrL2fJUnS5GGIbpGxsDtl105OW/+ffPC+W3jV0xt46o8P4jOnvIfvvXoev99rn937%0AV1v60ImlE5O597MkSZocDNEt8tvfbuWd6+7mfT+7lSM2P8mGgwa5YN5HGTr6FLZP27PLRrWlD51a%0AOmHvZ0mS1MsM0VWoq+fx1q1w9dUsvebzvPjZ33H/S4/i/fP/Nz886gR2TZnKgfv0MXV0V82lD5ZO%0ASJIktZ4huoKaL9x76im48kr46ldh2zZ2zXk95/yP07h38FUQAeTC7qdOPxqovfTB0glJkqTWi5RS%0Au4+hotmzZ6fly5e35bVPXHh30XKJwYF+ll70hj0fsGFDbmXBb30Ltm+Hv/oruPBCOO44V/GTJEnq%0AcBGxIqU0u9J+zkRXUPWFe6tXw+c+B//8zzBtGpx9NixYAEcdtXsX64QlSZJ6gyG6grIX7qUEP/4x%0ALFwId94J++0H558P550HhxzShqOVJElSKxiiKyh24d4+04Ir/ui/4LWXwLJl8Cd/Ap/9LHzwgzAw%0AUPNrNaLcw5IRSZKk5jNEV1B44d6mZ7Zx9sb/5KPLb2O/jY/AEUfAVVfBu98N/fW1lGvEyoOduHqh%0AJElSL5rS7gPoBvOPOoCle6/hoRvP5ZJbFrHf/vvAd78LDz0EH/pQ3QEayq882MrnkCRJUmXORFfj%0A2mvhE5+AP/9zuOYamDdvd5u6RmnEyoOduHqhJElSLzJEV+O974U5c+A1r2naSzRi5cFOXb1QkiSp%0A11jOUY39929qgIbcBYz9fVPHbcu68mAjnkOSJEmVOROdQTM7XzRi5UFXL5QkSWoNVyys0sTOF5Cb%0A5b38zGOYP2vQ1nKSJEk9wBULG6xS5wtby0mSJE0ehugqlet8US5gVwrRE2ewT/mzg7nnwU08sWWE%0AgX36SAm2jow6uy1JktRBDNFVKtf5oth2oOT2McUWR/nOssd237/5+dFxz+XstiRJUmewO0eVynW+%0AmFqiZ3Sp7WOKzWCX48IpkiRJncEQXaX5swa5/MxjGBzoJ4DBgf7dFxXuLHFxZqntY2pZBMWFUyRJ%0AktrPco4M5s8aLFpKMViipGOwwiIn5UpByj1GkiRJ7eVMdAPUushJsceV48IpkiRJncGZ6AaodZGT%0AYo9rVHcO+1ZLkiQ1j4ut9KBKC8NIkiSpOBdb6UHVzi7X07dakiRJlRmiu0SxntKl+kaXWxhGkiRJ%0A9fPCwi5RadnxQqU6eNjZQ5IkqTEM0V0iy+xyrd1CJEmSVB3LOVpgaNUwn/7+A7uX8R7o7+PStx6d%0AqT653LLjE9XaLaRWdgKRJEmTjSG6yYZWDbPglvsZ3flCF5QtI6MsuPl+YM965lIWzJ3BgpvvZ3TX%0AC8/TNyVKzi6XWhim0bLUakuSJPUKyzmabNGS9eMC9JjRXaloPXNZUeHnNshSqy1JktQrDNFNVq4j%0ARpZuGcXC+OjOGoJ4g9kJRJIkTUaG6CYr1xFjSgRHXPSvnLjwboZWDZd9nk4Nq3YCkSRJk5EhuskW%0AzJ1B39TidRc7UyLxQh1xuSBdS1gdWjXMiQvvrjqo18JOIJIkaTIyRDfRWNeK0Z2JKQU5ulikrlRH%0AnDWsjl3wN7xlpOqgXov5swa5/MxjGBzoJ4DBgX6XF5ckST3P7hwZVdvO7ZNDa7lh2WOMVTHvSrnQ%0Ae/mZx/Dxm1YXfe5ypRlZ29a1cunvVnUCkSRJ6hSG6Ayqbec2tGp4XIAeMxZiS/V8TsCJC+8uGY6z%0AhNVOraGWJEnqBZZzZFBtO7dFS9bvEaDHPLFlpGhpxphGlV14wZ8kSVLzGKIzqHZ2t9xs7/SB/nF1%0AxMU0os9ypRrqVlx0KEmS1KsM0RlUO7tbar+A3SF2/qxBll70hpLrpdRbdlHugr9WXXQoSZLUqwzR%0AGZQqw3h++45xAbTYfgGcNeewPWqam1l2MRbU/2vhm1l60RvGXZzoKoOSJEm1M0RnMDa7O9DfN277%0A5udHx83kFpsFPmvOYdzz4KY9yifa0Wd5sl50aAmLJElqlLaE6IiYFxHrI+KRiLioHcdQq/mzBtl3%0Arz2bmkycyS2cBV4wdwa3rhguWj7Rjj7Lk/GiQ0tYJElSI7W8xV1ETAWuAv4SeBz4eUTcnlL6RauP%0ApVZZZ3Ir9WxudZ/lBXNnjGvVB72/ymAr+2ZLkqTe146Z6OOBR1JKv0opbQduBM5ow3HULOtMbqeV%0AT0zGVQY77T2QJEndrR2LrQwCvy74+XHghDYcR82yzuSWWlylneUTk22VwU58DyRJUvfq2AsLI+J9%0AEbE8IpZv2rSp3YczTtaZ3HZcPKjxfA8kSVIjtWMmehg4tODnl+W3jZNSuga4BmD27NmlFgBsmywz%0AuYWt5Z7YMsL0gf6SS3urOXwPJElSI0VKrc2nETENeAg4lVx4/jnwtymlB0o9Zvbs2Wn58uUtOkJJ%0AkiRNVhGxIqU0u9J+LZ+JTintiIiPAEuAqcA3ywVoSZIkqdO0o5yDlNIdwB3teG1JkiSpXh17YaEk%0ASZLUqQzRkiRJUkaGaEmSJCmjttRE94KhVcO2S5MkSZqkDNE1GFo1PG7FwuEtI1y8eC2AQVqSJGkS%0AsJyjBouWrB+35DfAyOhOFi1Z36YjkiRJUisZomvwxJaRTNslSZLUWwzRNZg+0J9puyRJknqLIboG%0AC+bOoL9v6rht/X1TWTB3RpuOSJIkSa3khYU1GLt40O4ckiRJk1OklNp9DBXNnj07LV++vN2HUZSt%0A7iRJknpHRKxIKc2utJ8z0XWw1Z0kSdLkZE10HWx1J0mSNDk5E12HTm91Z6mJJElSczgTXYdObnU3%0AVmoyvGWExAulJkOrhtt9aJIkSV3PEF2HTm51Z6mJJElS81jOUYdObnXX6aUmkiRJ3cwQXaf5swY7%0AIjRPNH2gn+EigbkTSk0kSZK6neUcPaqTS00kSZK6nTPRPaqTS00kSZK6nSG6h3VqqYkkSVK3s5xD%0AkiRJysgQLUmSJGVkiJYkSZIyMkRLkiRJGRmiJUmSpIwM0ZIkSVJGhmhJkiQpI0O0JEmSlJEhWpIk%0AScrIEC1JkiRl5LLfFQytGmbRkvU8sWWE6QP9LJg7w6W0JUmSJjlDdBlDq4a5ePFaRkZ3AjC8ZYSL%0AF68FMEhLkiRNYpZzlLFoyfrdAXrMyOhOFi1Z36YjkiRJUicwRJfxxJaRTNslSZI0ORiiy5g+0J9p%0AuyRJkiYHQ3QZC+bOoL9v6rht/X1TWTB3RpuOSJIkSZ3ACwvLGLt40O4ckiRJKmSIrmD+rEFDsyRJ%0AksaxnEOSJEnKyBAtSZIkZWSIliRJkjIyREuSJEkZGaIlSZKkjAzRkiRJUkaGaEmSJCkjQ7QkSZKU%0AkSFakiRJysgQLUmSJGVkiJYkSZIyMkRLkiRJGRmiJUmSpIwM0ZIkSVJGhmhJkiQpI0O0JEmSlJEh%0AWpIkScooUkrtPoaKImIT8GgbD+HFwG/b+Pq9zvFtLse3uRzf5nFsm8vxbS7Ht7maOb4vTykdXGmn%0ArgjR7RYRy1NKs9t9HL3K8W0ux7e5HN/mcWyby/FtLse3uTphfC3nkCRJkjIyREuSJEkZGaKrc027%0AD6DHOb7N5fg2l+PbPI5tczm+zeX4Nlfbx9eaaEmSJCkjZ6IlSZKkjAzRBSJiY0SsjYjVEbG8yP0R%0AEV+KiEciYk1E/M92HGc3iogZ+XEd+9oWEedN2OfkiNhasM//adfxdoOI+GZE/CYi1hVsOygifhgR%0AD+e/H1jisfMiYn3+s3xR6466e5QY30UR8WD+7/9tETFQ4rFlzyWTXYmxvTQihgv+/r+pxGP97FZQ%0AYnxvKhjbjRGxusRj/eyWERGHRsQ9EfGLiHggIj6W3+65twHKjG9Hnnst5ygQERuB2Smlon0H8yf1%0Ac4E3AScAV6aUTmjdEfaGiJgKDAMnpJQeLdh+MnB+Sukt7Tq2bhIRrweeA65PKb0qv+3zwO9SSgvz%0AJ+gDU0oXTnjcVOAh4C+Bx4GfA+9MKf2ipX+ADldifN8I3J1S2hERnwOYOL75/TZS5lwy2ZUY20uB%0A51JKXyjzOD+7VSg2vhPu/wdga0rpsiL3bcTPbkkRcQhwSEppZUTsB6wA5gPn4Lm3bmXG92V04LnX%0AmehsziB3UkoppWXAQP4NVzanAhsKA7SySyn9GPjdhM1nANflb19H7uQz0fHAIymlX6WUtgM35h+n%0AAsXGN6V0V0ppR/7HZeRO7MqoxGe3Gn52q1BufCMigL8GvtfSg+oRKaUnU0or87efBX4JDOK5tyFK%0AjW+nnnsN0eMl4EcRsSIi3lfk/kHg1wU/P57fpmzeQekT+Gvzv675t4g4upUH1SNeklJ6Mn/7KeAl%0ARfbxc9wY7wH+rcR9lc4lKu7c/N//b5b4dbif3fqdBDydUnq4xP1+dqsUEYcDs4D78NzbcBPGt1DH%0AnHsN0eO9LqU0EzgN+HD+V2JqoIj4I+CtwM1F7l4JHJZSOhb4MjDUymPrNSlXq2W9VhNExCXADuCG%0AErt4Lsnua8CRwEzgSeAf2ns4PeudlJ+F9rNbhYj4Y+BW4LyU0rbC+zz31q/U+HbaudcQXSClNJz/%0A/hvgNnK/eik0DBxa8PPL8ttUvdOAlSmlpyfekVLallJ6Ln/7DqAvIl7c6gPsck+PlRjlv/+myD5+%0AjusQEecAbwHOSiUuKqniXKIJUkpPp5R2ppR2AddSfMz87NYhIqYBZwI3ldrHz25lEdFHLuDdkFJa%0AnN/subdBSoxvR557DdF5EbFvvoidiNgXeCOwbsJutwN/FzlzyF2Y8STKouQsSES8NF+vR0QcT+7z%0A+UwLj60X3A6cnb99NvAvRfb5OXBURByR/83AO/KPUwURMQ+4AHhrSun5EvtUcy7RBBOuL3kbxcfM%0Az259/gJ4MKX0eLE7/exWlv836hvAL1NKVxTc5bm3AUqNb8eee1NKfuX+Q3MkcH/+6wHgkvz2DwAf%0AyN8O4CpgA7CW3BWgbT/2bvkC9iUXig8o2FY4vh/Jj/395C4ceG27j7mTv8j9Z+RJYJRcbd17gRcB%0A/w48DPwIOCi/73TgjoLHvoncVeIbxj7rflU1vo+Qq2lcnf+6euL4ljqX+FVxbP9v/ry6hlywOGTi%0A2OZ/9rNbw/jmt3977HxbsK+f3Wxj+zpypRprCs4Db/Lc2/Tx7chzry3uJEmSpIws55AkSZIyMkRL%0AkiRJGRmiJUmSpIwM0ZIkSVJGhmhJkiQpI0O0JLVYROyMiNURsS4ibo6IfRr8/OdExFcq7HNyRLy2%0A4OcPRMTfNfI4JKmXGaIlqfVGUkozU0qvAraT65feaicDu0N0SunqlNL1bTgOSepKhmhJaq+fAK8A%0AiIhP5Gen10XEeflth0fEgxFxQ0T8MiJuGZu5joiNEfHi/O3ZEXHvxCePiNMj4r6IWBURP4qIl0TE%0A4eSC+8fzM+InRcSlEXF+/jEzI2JZRKyJiNsi4sD89nsj4nMR8bOIeCgiTmr+8EhSZzJES1KbRMQ0%0A4DRgbUQcB7wbOAGYA/yviJiV33UG8NWU0iuBbcCHMrzMT4E5KaVZwI3ABSmljcDVwBfzM+I/mfCY%0A64ELU0rHkltF8FMF901LKR0PnDdhuyRNKoZoSWq9/ohYDSwHHgO+QW6529tSSr9PKT0HLAbGZnp/%0AnVJamr/9nfy+1XoZsCQi1gILgKPL7RwRBwADKaX/yG+6Dnh9wS6L899XAIdnOA5J6inT2n0AkjQJ%0AjaSUZhZuiIhy+6cSP+/ghcmQvUs89svAFSml2yPiZODSTEe6pz/kv+/Ef0MkTWLOREtSZ/gJMD8i%0A9omIfYG35bcBHBYRr8nf/ltyJRoAG4Hj8rffXuJ5DwCG87fPLtj+LLDfxJ1TSluBzQX1zu8C/mPi%0AfpI02RmiJakDpJRWAt8GfgbcB3w9pbQqf/d64MMR8UvgQOBr+e2fBq6MiOXkZoaLuRS4OSJWAL8t%0A2P594G1jFxZOeMzZwKKIWAPMBC6r588mSb0oUpr4W0JJUqfId9L4Qb4dniSpQzgTLUmSJGXkTLQk%0ASZKUkTPRkiRJUkaGaEmSJCkjQ7QkSZKUkSFakiRJysgQLUmSJGVkiJYkSZIy+v9JU5gv3mOwXwAA%0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472948" y="1268361"/>
            <a:ext cx="3453581" cy="1268362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逻辑回归求解</a:t>
            </a:r>
          </a:p>
        </p:txBody>
      </p:sp>
      <p:sp>
        <p:nvSpPr>
          <p:cNvPr id="3" name="矩形 2"/>
          <p:cNvSpPr/>
          <p:nvPr/>
        </p:nvSpPr>
        <p:spPr>
          <a:xfrm>
            <a:off x="549564" y="1498246"/>
            <a:ext cx="130463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b="1" dirty="0">
                <a:latin typeface="+mj-ea"/>
                <a:ea typeface="+mj-ea"/>
                <a:cs typeface="Euclid" panose="02020503060505020303" pitchFamily="18" charset="0"/>
              </a:rPr>
              <a:t>求解过程：</a:t>
            </a:r>
            <a:endParaRPr lang="zh-CN" altLang="zh-CN" dirty="0">
              <a:latin typeface="+mj-ea"/>
              <a:ea typeface="+mj-ea"/>
              <a:cs typeface="Euclid" panose="02020503060505020303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0040" y="2216785"/>
            <a:ext cx="1146683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2691358" y="1892442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en-US" dirty="0">
                <a:solidFill>
                  <a:schemeClr val="tx1"/>
                </a:solidFill>
              </a:rPr>
              <a:t>分类问题</a:t>
            </a: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002507" y="1872975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</a:t>
            </a:r>
            <a:r>
              <a:rPr lang="en-US" altLang="zh-CN" sz="40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分类问题</a:t>
            </a:r>
            <a:endParaRPr lang="en-US" altLang="zh-CN" sz="36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3002508" y="2749851"/>
            <a:ext cx="50724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 Regular" panose="02020603050405020304" charset="0"/>
                <a:ea typeface="微软雅黑" panose="020B0503020204020204" pitchFamily="34" charset="-122"/>
                <a:cs typeface="Times New Roman Regular" panose="02020603050405020304" charset="0"/>
              </a:rPr>
              <a:t>02    Sigmoid</a:t>
            </a:r>
            <a:r>
              <a:rPr lang="zh-CN" altLang="en-US" sz="3600" dirty="0">
                <a:latin typeface="Times New Roman Regular" panose="02020603050405020304" charset="0"/>
                <a:ea typeface="微软雅黑" panose="020B0503020204020204" pitchFamily="34" charset="-122"/>
                <a:cs typeface="Times New Roman Regular" panose="02020603050405020304" charset="0"/>
              </a:rPr>
              <a:t>函数</a:t>
            </a: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>
            <a:off x="3002507" y="3564894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pitchFamily="34" charset="-122"/>
              </a:rPr>
              <a:t>逻辑回归求解</a:t>
            </a:r>
          </a:p>
        </p:txBody>
      </p:sp>
      <p:sp>
        <p:nvSpPr>
          <p:cNvPr id="51" name="TextBox 10"/>
          <p:cNvSpPr txBox="1">
            <a:spLocks noChangeArrowheads="1"/>
          </p:cNvSpPr>
          <p:nvPr/>
        </p:nvSpPr>
        <p:spPr bwMode="auto">
          <a:xfrm>
            <a:off x="3029495" y="4380075"/>
            <a:ext cx="57460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pitchFamily="34" charset="-122"/>
              </a:rPr>
              <a:t>逻辑回归代码实现</a:t>
            </a:r>
          </a:p>
        </p:txBody>
      </p:sp>
    </p:spTree>
  </p:cSld>
  <p:clrMapOvr>
    <a:masterClrMapping/>
  </p:clrMapOvr>
  <p:transition advTm="8005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用到的求导法则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91845" y="1352550"/>
            <a:ext cx="11025505" cy="509016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73785" y="1241425"/>
            <a:ext cx="10224135" cy="56165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5" descr="data:image/png;base64,iVBORw0KGgoAAAANSUhEUgAAAtEAAAHwCAYAAABg0TMJAAAABHNCSVQICAgIfAhkiAAAAAlwSFlz%0AAAALEgAACxIB0t1+/AAAIABJREFUeJzs3Xd4lFX6xvHvIUYIRSKIaEIVMYCgBKKC2FtcXTGi4qJi%0AFysKSiju7s+y7goEKdIULIAiiyJmdUURARXsYNBoIIAKSII0iYBECcn5/XEmGNh0MvNOuT/XxeXk%0AzZRnJkjuOfO8zzHWWkREREREpPJqeV2AiIiIiEioUYgWEREREakihWgRERERkSpSiBYRERERqSKF%0AaBERERGRKlKIFhERERGpIoVoEQlKxphWxhhrjDnM9/XbxpgbA/C4jxhjXvL34/geK8EYs8IYs8sY%0Ac58x5mljzN8D8djBxhizzhhzQTVve6YxJruma6rE40bsz0tEFKJF5BD4gk++MWa3MWazMWaaMaa+%0APx7LWvsna+30StZUrTBWifs+xxhT5Hu+u4wx2caYmw/hLgcDi621Day1T1lr77TW/qPEY22smcor%0Az/cmosD3HPOMMR8bY7oHuo7y+N5cHV/8tbV2ibU2wU+PdasxZpXv573ZGDPPGNPA97j7f14iEnkU%0AokXkUF1mra0PdAGSgL8dfAXjhMu/N7m+53sEMASYaozpcPCVilfQK9AS+LaG66sJs33PsQmwFJhr%0AjDEe1xRwxpizgX8Bfay1DYD2wGxvqxKRYBEuv9RExGPW2hzgbaAjgDHmfWPMP40xHwF7gOOMMQ2N%0AMc8ZYzYZY3KMMY8bY6J8148yxowyxmwzxnwPXFry/n33d1uJr283xqz0rRBmGWO6GGNeBFoAb/pW%0AUgf7rtvNt6KaZ4z5yhhzTon7aW2M+cB3PwuAoyr5fK21Nh3YAXQo0X5yqzFmA7DId/89jTHf+h77%0AfWNMe9/xRcC5wARfrSf4VvIfN8bU872Wcb7v7TbGxB30epxmjPmp+PXzHbvCGPO17/Kpxphlxpid%0AvhXU0ZV5Xgc9xwJgOnAM0NgYU8sY8zdjzHpjzBZjzAxjTEPf4xU//37GmFzfz3hQidqmGWMeL/F1%0AmSvtvto/8b1mm4wxE4wxh/u+96Hval/5XpdrDr4vY0x732ud53vtex5Ux0RjzFu+n/lnxpg2ZbwE%0ApwCfWGszfK/Hz9ba6dbaXQc/J2NM8d+54j9FxpibfN9rZ4xZYIz52bhPL3pX6QchIkFJIVpEaoQx%0ApjlwCZBR4nBfoB/QAFgPTAP2AccDicBFQHEwvh34s+94EnBVOY91NfAIcANuRbgnsN1a2xfYgG91%0A3Fo70hgTD7wFPA40AgYBrxljmvju7mVgOS48/wOoVN+1L1BeAcQCmSW+dTZuxTLZGHMCMAsYgFvV%0AnYcL+Idba88DlgD3+mpdXXwH1tpfgT/hW/X2/ckt+fjW2s+AX4HzShy+1vd8AMYB46y1RwBtgFcq%0A87wOeo61gZuAH62123yXb8KF/+OA+sCEg252LtAW97MdYqrXWlMIDMT9TLoD5wN3A1hrz/Jd52Tf%0A63LAyrAxJhp4E3gXOBroD8w0xpRs9/gL8ChwJLAW+GcZdXyG+zk+aozp4Xs9SmWtLf47Vx+4GvgJ%0AWOh7Q7QA93M52vfYk0wpn16ISGhRiBaRQ5VujMnDfez/Ae7j72LTrLXfWmv34QLsJcAAa+2v1tot%0AwBhcqADoDYy11v5orf0ZeKKcx7wNGGmt/cK3IrzWWru+jOteD8yz1s6z1hZZaxcAy4BLjDEtcKuN%0Af7fW/m6t/RAXwMoT53u+24CHgb7W2pIntT3ie375wDXAW9baBb5V3VFADHB6BY9RWbOAPgDG9ele%0A4jsGUAAcb4w5ylq721r7aRXut7fvOf4IdAWu8B2/Dhhtrf3eWrsbGAb8xRzYuvKo7/lnAi8U11cV%0A1trl1tpPrbX7rLXrgGdwb04qoxsu3A+31u611i4C/ntQHa9baz/3/b2cCXQuo44lQC9cq9JbwHZj%0AzOiSq/8H871xmg70ttb+iHtjuM5a+4Lv+WQAr+GCtoiEsMr07ImIlCfFWvteGd/7scTllkA0sMn8%0A0V5bq8R14g66flmhGKA58F0l62sJXG2MuazEsWhgse8xd/hWfks+bvNy7i/XWtusnO+XfA5xlHge%0A1toiY8yPQHwla6/Iy8DHxpi7cGHvyxJvJm4FHgNWGWN+wIXb/1byfl+x1l5fyvEDno/v8mFA0xLH%0ADv4ZdqrkY+7nC6KjcZ9I1PU9xvJK3jwOt3JedFAdJV/zn0pc3oML3aWy1r4NvG1cT/+5wKtANi7Y%0AH1x3Q+A/wN+stUt9h1sCp/nelBQ7DHixks9HRIKUQrSI+JMtcflH4HfgKN8K4ME2cWB4bVHO/f6I%0Aa1Go6DGLr/uitfb2g69ojGkJHGmMqVciSLco5T6qouRtcykRIo1799AcyKni/ZR+BWuzjDHrca0f%0AJVs5sNauAfr4wl8vYI4xpvFBbxiqKhcXCou1wLXnbAaK31g0B1aV+H5xG8qvuEBc7JhyHmcyri2o%0Aj7V2lzFmAOW095RSY3NjTK0SQboFsLqc21TId18Lfb3sHQ/+vu91fhk3bWVKiW/9CHxgrb3wUB5f%0ARIKP2jlEJCCstZtwfapPGmOO8PUUtzFuAgK4nt37jDHNjDFHAkPLubtngUHGmK7GOd4XiMEFuuNK%0AXPcl4DJjTLJxJy/W8Z2I1sy3arsMeNQYc7gx5gzgMmrOK8Clxpjzfb26D+LeSHxcidtuxp3M17CC%0A670M3A+chVslBcAYc70xpokv/BWvghaVcvuqmAUMNO5kzPq41p3ZB70p+rsxpq4x5kTgZv6YZrEC%0A10LTyBhzDK5PvCwNgJ3AbmNMO+Cug75/8M+4pM9wq8uDjTHRxp1Eehnw70o/Sx9jzOXGmL8YY470%0A/T07FddWUlprzD+BerifRUn/BU4wxvT11RNtjDnF+E4wFZHQpRAtIoF0A3A4kIWbajEHONb3vanA%0AfOAr4Etgbll3Yq19FRdaXgZ2Aem4nmtwvdR/801mGOTrS70ceAjYilsZTOWPf/+uBU4Dfsb1OM+o%0AiSfqqzMb15M9HtdDfRnupMe9lbjtKlxo/d73XOLKuOosXLBb5Dv5r9jFwLfGmN24kwz/4uvTxjc9%0A4sxqPKXncW0IHwI/AL/hTtwr6QPcyXoLgVHW2nd9x1/E/WzX4d5MlTcqbhDu57IL9/fi4Os+Akz3%0AvS4HTLrwvbaX4VbntwGTgBt8r2dV7cCd8LoGF+pfAtKstTNLuW4fXD/2jhITOq7zTfK4CNf7n4tr%0AJRkBlHmSooiEBmPtoXxqKSIi4kbc4YJ1dBntOiIiYUUr0SIiIiIiVaQQLSIiIiJSRWrnEBERERGp%0AIq1Ei4iIiIhUkUK0iIiIiEgVhcRmK0cddZRt1aqV12WIiIiISJhbvnz5Nmttk4quFxIhulWrVixb%0AtszrMkREREQkzPl2gq2Q2jlERERERKpIIVpEREREpIoUokVEREREqigkeqJLU1BQwMaNG/ntt9+8%0ALkWAOnXq0KxZM6Kjo70uRURERMTv/BaijTHNgRlAU8ACU6y144wxjwC3A1t9V33IWjuvqve/ceNG%0AGjRoQKtWrTDG1FTZUg3WWrZv387GjRtp3bq11+WIiIiI+J0/V6L3AQ9aa780xjQAlhtjFvi+N8Za%0AO+pQ7vy3335TgA4SxhgaN27M1q1bK76yiIiISBjwW4i21m4CNvku7zLGrATia/IxFKCDh34WIiIi%0AEkkCcmKhMaYVkAh85jvU3xjztTHmeWPMkWXcpp8xZpkxZlmwrnBGRUXRuXNnOnbsyNVXX82ePXuq%0AfV/vv/8+f/7znwF44403GD58eJnXzcvLY9KkSfu/zs3N5aqrrqr2Y4uIiIhI1fg9RBtj6gOvAQOs%0AtTuBycBxQGfcSvWTpd3OWjvFWptkrU1q0qTCTWM8ERMTw4oVK/jmm284/PDDefrppw/4vrWWoqKi%0AKt9vz549GTp0aJnfPzhEx8XFMWfOnCo/joiIiIhUj19DtDEmGhegZ1pr5wJYazdbawuttUXAVOBU%0Af9YQKGeeeSZr165l3bp1JCQkcMMNN9CxY0d+/PFH3n33Xbp3706XLl24+uqr2b17NwDvvPMO7dq1%0Ao0uXLsydO3f/fU2bNo17770XgM2bN3PFFVdw8sknc/LJJ/Pxxx8zdOhQvvvuOzp37kxqairr1q2j%0AY8eOgOsVv/nmm+nUqROJiYksXrx4/3326tWLiy++mLZt2zJ48OAAv0IiIiIi4cOf0zkM8Byw0lo7%0AusTxY3390gBXAN8c8oMNGAArVhzy3Rygc2cYO7ZSV923bx9vv/02F198MQBr1qxh+vTpdOvWjW3b%0AtvH444/z3nvvUa9ePUaMGMHo0aMZPHgwt99+O4sWLeL444/nmmuuKfW+77vvPs4++2xef/11CgsL%0A2b17N8OHD+ebb75hhe85r1u3bv/1J06ciDGGzMxMVq1axUUXXcTq1asBWLFiBRkZGdSuXZuEhAT6%0A9+9P8+bND+FFEhEREYlM/pzO0QPoC2QaY4oT7kNAH2NMZ9zYu3XAHX6swa/y8/Pp3Lkz4Faib731%0AVnJzc2nZsiXdunUD4NNPPyUrK4sePXoAsHfvXrp3786qVato3bo1bdu2BeD6669nypQp//MYixYt%0AYsaMGYDrwW7YsCE7duwos6alS5fSv39/ANq1a0fLli33h+jzzz+fhg0bAtChQwfWr1+vEC0iIiJS%0ADf6czrEUKG1kQ5VnQleokivGNa24J/pg9erV23/ZWsuFF17IrFmzDrhOabfzt9q1a++/HBUVxb59%0A+wJeg4iIiEg40LbfftatWzc++ugj1q5dC8Cvv/7K6tWradeuHevWreO7774D+J+QXez8889n8uTJ%0AABQWFvLLL7/QoEEDdu3aVer1zzzzTGbOnAnA6tWr2bBhAwkJCTX9tEREREQimkK0nzVp0oRp06bR%0Ap08fTjrppP2tHHXq1GHKlClceumldOnShaOPPrrU248bN47FixfTqVMnunbtSlZWFo0bN6ZHjx50%0A7NiR1NTUA65/9913U1RURKdOnbjmmmuYNm3aASvQIiIiInLojLXW6xoqlJSUZJctW3bAsZUrV9K+%0AfXuPKpLS6GciIiIioc4Ys9xam1TR9bQSLSIiIiJSRf6cziEiIiIiUq70jBzS5meTm5dPXGwMqckJ%0ApCTGe11WhRSiRURERMQT6Rk5DJubSX5BIQA5efkMm5sJEPRBWu0cIiIiIuKJtPnZ+wN0sfyCQtLm%0AZ3tUUeUpRIuIiIiIJ3Lz8qt0PJgoRIuIiIiIJ+JiY6p0PJgoRFfT9u3b6dy5M507d+aYY44hPj5+%0A/9d79+49pPt+/fXXSUtLq5E6r7/+elq3bs3JJ5/MCSecwI033khubm6Ftxs9ejS//fZbjdQgIiIi%0AUprU5ARioqMOOBYTHUVqcvBvFKcTC6upcePG+7fufuSRR6hfvz6DBg064DrWWqy11KpVtfcqV1xx%0ARY3VCTBmzBhSUlIoKipi9OjRnHfeeWRmZhIdHV3mbUaPHs0tt9xCnTp1arQWERERkWLFJw+G4nSO%0AiFmJTs/IocfwRbQe+hY9hi8iPSPHL4+zdu1aOnTowHXXXceJJ57Ipk2b6NevH0lJSZx44ok89thj%0A+6/brFkzHnnkERITEznppJNYvXo1AM8++ywDBgwA3Ery/fffz+mnn85xxx3H66+/DrgtwO+8807a%0AtWvHRRddxMUXX0x6enq5tdWqVYtBgwbRqFEj3n33XYBSaxszZgxbtmzhzDPP5IILLijzeiIiIiKH%0AKiUxno+GnscPwy/lo6HnhUSAhggJ0cXjU3Ly8rH8MT7FX0F61apVDBw4kKysLOLj4xk+fDjLli3j%0Aq6++YsGCBWRlZe2/btOmTcnIyOC2225j9OjRpd7fli1b+Oijj0hPT2fYsGEAvPrqq+Tk5JCVlcW0%0AadP45JNPKl1fly5dWLVqFUCptQ0cOJCjjz6aJUuW8N5775V5PREREZFIFREhOtDjU9q0aUNS0h+7%0ARc6aNYsuXbrQpUsXVq5ceUAA7dWrFwBdu3Zl3bp1pd5fSkoKxhhOOukkcnJc8F+6dCm9e/emVq1a%0AxMXFcfbZZ1e6vpJbvZdXW0mVvZ6IiIhIJIiInuhAj0+pV6/e/str1qxh3LhxfP7558TGxnL99dcf%0AcMJe7dq1AYiKimLfvn2l3l/xdeDAAFxdK1as4NJLL62wtso+BxEREZFIExEr0V6OT9m5cycNGjTg%0AiCOOYNOmTcyfP79G7rdHjx7MmTMHay2bNm3iww8/rPA21lrGjBnD9u3bufDCC8utrUGDBuzatcuv%0Az0FEREQkVEXESnRqcsIBW0pC4MandOnShQ4dOtCuXTtatmxJjx49auR+e/fuzaJFi2jfvj0tW7Yk%0AMTGRhg0blnrdgQMH8vDDD5Ofn0/37t1ZtGgR0dHR5dbWr18/LrjgApo3b86CBQv88hxEREREQpWp%0AifYAf0tKSrLLli074NjKlStp3759pe8jPSMnJMenlGf37t3Ur1+frVu3ctppp/HZZ5/RpEkTz+qp%0A6s9EREREJNgYY5Zba5Mqul5ErESDG58S6qH5YH/605/YuXMnBQUFPProo54GaBEREZFIEjEhOhwt%0AWbLE6xJEREREIlJEnFgoIiIiIlKTQjpEh0I/d6TQz0JEREQiSciG6Dp16rB9+3aFtyBgrWX79u3U%0AqVPH61JEREREAiJke6KbNWvGxo0b2bp1q9elCO5NTbNmzbwuQ0RERCQgQjZER0dH07p1a6/LEBER%0AEZEIFLLtHCIiIiIiXgnZlWgRERGJbOG4kZqEDoVoERERCTnpGTkMm5tJfkEhADl5+QybmwmgIC0B%0AoXYOERERCTlp87P3B+hi+QWFpM3P9qgiiTQK0SIiIhJycvPyq3RcpKYpRIuIiEjIiYuNqdJxkZqm%0AEC0iIiIhJzU5gZjoqAOOxURHkZqc4FFFEml0YqGIiIiEnOKTBzWdQ7yiEC0iIiIhKSUxXqFZPKN2%0ADhERERGRKlKIFhERERGpIoVoEREREZEqUogWEREREakihWgRERERkSrSdA4RERGRAErPyNFovjCg%0AlWgRERGRAEnPyGHY3Exy8vKxQE5ePsPmZpKekeN1ad4pKoL0dPjXv7yupEoUokVEREQCJG1+NvkF%0AhQccyy8oJG1+tkcVeWjvXnjhBTjxRLjiCpg+HX7/3euqKk0hWkRERCRAcvPyq3Q8LO3eDWPGQJs2%0AcMstULs2zJoF337rLocI9USLiIiIBEhcbAw5pQTmuNgYD6oJsG3bYPx4mDABfv4ZzjkHpk6F5GQw%0Axuvqqkwr0SIiIiIBkpqcQEx01AHHYqKjSE1O8KiiAFi/Hu6/H1q0gMcegzPPhE8+gcWL4eKLQzJA%0Ag1aiRURERAKmeApHREzn+OYbGDnStWoAXH89DB4M7dt7W1cNUYgWERERCaCUxPjwDM3FPv4Yhg+H%0AN9+EunXh3nvhgQegeXOvK6tRCtEiIiIicmishXnzYMQIWLIEGjWChx+G/v2hcWOvq/MLhWgRERER%0AqZ59+2D2bBeeMzPdavPYsXDbbVCvntfV+ZVCtIiIiIhUzZ49bsbzqFGwbh106ODmPPfpA9HRXlcX%0AEArRIiIiIh4JuS3Ad+yASZNg3DjYuhW6d3crz5ddBrUia+ibQrSIiIiIB4q3AC/ewbB4C3Ag+IJ0%0Abq7bIOXpp91mKZdcAkOHwhlnhOyIukMVWW8ZRERERIJESGwBnp3t+ptbtYLRo6FnT1ixAt56y817%0AjtAADVqJFhEREfFEUG8BvmyZG1M3d67bivv22+HBB+G447yuLGgoRIuIiIh4IOi2ALcWFi504Xnh%0AQmjYEIYNg/vug6ZNvakpiKmdQ0RERMQDQbMFeGEhzJkDp5wCF14IWVlup8ENG+Cf/1SALoNWokVE%0AREQ84PkW4L//Di++6ALzmjXQti1MnQp9+7oWDimXQrSIiIiIRzzZAnznTpgyxZ0ouGkTdO0Kr74K%0AV1wBUVEV314AhWgRERGRyLB5Mzz1FEycCL/8Ahdc4FaizzsvoqdsVJdCtIiIiEg4++EHt7Pg88+7%0AFo4rr4QhQyApyevKQppCtIiIiEg4+vprGDECZs92bRo33ACpqXDCCV5XFhYUokVERETChbWwZIkb%0AU/f221C/PjzwAAwYAHFxXlcXVhSiRUREREJdURG8+aYLz59+Ck2auPF0d90FRx7pdXVhSSFaRERE%0AJFTt3QuzZrkxdVlZbnvuiRPh5pshxqNNWyKE3zZbMcY0N8YsNsZkGWO+Ncbc7zveyBizwBizxvdf%0AvT0SERERqYpff4Vx4+D44+Gmm1zP88yZbt7z3XcrQAeAP3cs3Ac8aK3tAHQD7jHGdACGAguttW2B%0Ahb6vRURERKQi27fDo49Cixauz7l1a5g3D776Cq69Fg5Tk0Gg+O2VttZuAjb5Lu8yxqwE4oHLgXN8%0AV5sOvA8M8VcdIiIiIiHvxx/d5ihTpsCePdCzpxtTd/rpXlcWsQLydsUY0wpIBD4DmvoCNsBPQKkb%0Ashtj+gH9AFq0aOH/IkVERESCTVaW63eeOdN93aePC88nnuhtXeLXdg4AjDH1gdeAAdbanSW/Z621%0AgC3tdtbaKdbaJGttUpMmTfxdpoiIiEjw+PRTSElxYfnVV12f89q1MGOGAnSQ8OtKtDEmGhegZ1pr%0A5/oObzbGHGut3WSMORbY4s8aREREREKCtfDOO26DlA8+cKPpHn4Y7r0XjjrK6+rkIP6czmGA54CV%0A1trRJb71BnCj7/KNwH/8VYOIiIhI0Nu3z42pS0yESy6B775z/c8bNsAjjyhAByl/rkT3APoCmcaY%0AFb5jDwHDgVeMMbcC64HefqxBREREJDjl58O0aZCWBj/8AO3awQsvuCkbhx/udXVSAX9O51gKmDK+%0Afb6/HldEREQkqOXlweTJMHYsbNkCp53mVp579oRafj9dTWqIhgmKiIiIBMKmTS44T54Mu3ZBcjIM%0AHQpnnw2mrHVHCVYK0SIiIiL+tHata9mYNs31P/fuDYMHux5oCVkK0SIiIiL+sHy5m7Tx2msQHQ23%0A3AKDBkGbNl5XJjVAIVpERESkplgLixfD8OGwYAEccYRbdb7/fjjmGK+rkxqkEC0iIiJyqIqKID3d%0AhecvvnCBecQIuOMOaNjQ6+rEDxSiRURERKrr99/dltwjR0J2tmvVeOYZuOEGqFPH6+rEjxSiRURE%0ARKpq1y6YMsWNpsvNhS5d4JVXoFcviIryujoJAIVoERERkcrauhWeegomTHDzns87z03duOACjamL%0AMArRIiIiIhVZtw5GjYLnn4fffnMrzkOGwCmneF2ZeEQhWkRERKQsmZnuBMF//9vtJnjDDZCaCgkJ%0AXlcmHlOIFhERETnY0qVu0sZbb0G9ejBgAAwcCPHxXlcmQUIhWkRERATcmLp581x4/ugjaNwYHnsM%0A7rkHGjXyujoJMgrRIiIiEtkKCly7xogR8O230LIljB/vdhisW9fr6iRIKUSLiIhIZNqzB557zp0w%0AuGEDdOwIL74I11zjtukWKYdCtIiIiESWn392I+rGj4dt26BHD5g4ES69VGPqpNIUokVERCQybNzo%0ANkeZMgV+/RX+/Gc3pu6MM7yuTEKQQrSIiIiEt1Wr3LbcL73kTh689loYPNi1b4hUk0K0iIiIhKfP%0AP3eTNtLToU4duPNOeOABaNXK68okDChEi4iISPiwFhYscOF58WI48kj429+gf39o0sTr6iSMKESL%0AiIhI6Nu3D157zY2py8hwm6KMHg233w7163tdnYQhhWgREREJXb/9BtOnQ1oafPed2477+efhuuvg%0A8MO9rk7CmEK0iIiIhJ5ffoHJk2HsWNi8GU45xQXpyy+HWrW8ri6kpGfkkDY/m9y8fOJiY0hNTiAl%0AUdubV0QhWkRERELHTz+54Dx5MuzcCRddBEOHwjnnaMZzNaRn5DBsbib5BYUA5OTlM2xuJoCCdAX0%0AVk1ERESC39q1brpGq1ZuxTk5GZYvh/nz4dxzFaCrKW1+9v4AXSy/oJC0+dkeVRQ6tBItIiIiwevL%0AL93JgnPmwGGHwU03waBB0Lat15WFhdy8/Codlz8oRIuIiEhwsRbef9+NqXv3XWjQAFJT4f774dhj%0Ava4urMTFxpBTSmCOi43xoJrQonaOEJWekUOP4YtoPfQtegxfRHpGjtcliYiIHJqiInj9dejWDc47%0AD1asgH/9CzZscIFaAbrGpSYnEBMddcCxmOgoUpMTPKoodGglOgTpJAAREQkre/fCzJmubSM7G447%0Azp04eOONEKMVUX8qzg2azlF1CtEhqLyTAPSXXkREQsauXTB1qtsUJScHOneGWbPgqqtc/7MEREpi%0AvPJDNehvaAjSSQAiIhLStm6F8eNhwgTYscONp3vuOTeuTlM2JEQoRIcgnQQgIiIhaf16ePJJePZZ%0AyM+HlBQYMsT1QIuEGJ1YGIJ0EoCIiISUb76BG26ANm1cr/M110BW1h8nEYqEIK1EhyCdBCAiIiHh%0Ao4/cyYJvvgn16sF998HAgdC8udeViRwyhegQpZMAREQkKFkL8+a58LxkCTRuDI8+Cvfc4y6LhAmF%0AaBERETl0+/bB7NkuPGdmutXmsWPhttvcKrQfpGfk6FNZ8YxCtIiIiFTfnj3wwgswahSsWwcdOsCM%0AGfCXv0B0tN8eVnsmiNd0YqGIiIhU3Y4d8Pjj0KoV3Huv203wjTfcKnTfvn4N0FD+ngkigaCVaBER%0AEam8nBwYMwaeeQZ274ZLLnFj6s48M6AznrVngnhNIVpEREQqlp0NaWmuVaOoyLVrDB4MJ53kSTna%0AM0G8pnYOERERKdsXX7htuNu3h5kzoV8/WLMGXnrJswAN2jNBvKeVaBERETmQtbBwITzxBCxaBLGx%0A8NBDbs7z0Ud7XR2gPRPEewrRIiIi4hQWwty5MHw4fPklxMW5qRv9+kGDBl5X9z+0Z4J4SSFaREQk%0A0v3+u+t1HjkS1q6FE06AZ5+F66+H2rW9rk4kKClEi4iIRKqdO+Hpp920jZ9+gqQkmDMHUlIgKqri%0A24tEMIWHObCMAAAgAElEQVRoERGRSLN5M4wbB5MmwS+/wIUXuhMFzzsvoGPqREKZQrSIiEik+P57%0A1+P8/POwdy9ceSUMHQpdu3pdmUjIUYgWEREJdytWwIgR8MorcNhhcOONMGiQ630WkWpRiBYREQlH%0A1sKHH7pJG++8A/Xrw4MPwoABbuqGiBwShWgREZFwUlQEb77pwvOnn0KTJvDPf8Jdd8GRR3pdnUjY%0AUIgWEREJB3v3wssvuzF1K1dC69buxMGbboIYbYUtUtMUokVERELZ7t1upvOTT8LGjW4r7pdfhquv%0Adv3PIuIX+r9LREQkFG3bBhMmwPjx8PPPcOaZMGUKXHyxxtSJBIBCtIiISCjZsAFGj4apU2HPHujZ%0AE4YMgdNP97oykYiiEC0iIhIKsrJcv/PMme7r666DwYOhQwdv6xKJUArRIiIiweyTT9ykjTfegLp1%0A4e673ai6Fi28rkwkoilEi4iIBBtr3Wzn4cPdrOdGjeDhh6F/f2jc2OvqRASFaBERkeCxbx+8+qoL%0Az19/Dc2awdixcNttUK+e19WJSAkK0SIiUqb0jBzS5meTm5dPXGwMqckJpCTGe11W+MnPh2nTIC0N%0AfvgB2rd3X/fpA4cf7nV1IlIKhWgRESlVekYOw+Zmkl9QCEBOXj7D5mYCKEjXlLw8tyHKuHGwZQt0%0A6wZjxsBll0GtWl5XJyLl0P+hIiJSqrT52fsDdLH8gkLS5md7VFEYyc11kzVatIC//hW6doX334eP%0AP4bLL1eAFgkBWokWEZFS5eblV+m4VMKaNa5lY/p01/98zTUuTHfu7HVlIlJFCtEiIlKquNgYckoJ%0AzHGxMR5UE+KWL4cRI2DOHNfjfOutMGgQHHec15WJSDXp8yIRESlVanICMdFRBxyLiY4iNTnBo4pC%0AjLWwcCFceCEkJcH8+W5nwfXrXR+0ArRISPNbiDbGPG+M2WKM+abEsUeMMTnGmBW+P5f46/FFROTQ%0ApCTG80SvTsTHxmCA+NgYnujVSScVVqSwEF57DU49FS64AL75xq1Cb9gATzwBTZt6XaGI1AB/tnNM%0AAyYAMw46PsZaO8qPjysiIjUkJTFeobmyfv8dXnzRbc29Zg0cfzxMmQJ9+0KdOl5XJyI1zG8h2lr7%0AoTGmlb/uX0REJCjs3AnPPONG023aBF26wOzZcOWVEBVV8e1FJCR5cWJhf2PMDcAy4EFr7Q4PahAR%0AETk0W7a4+c4TJ8Ivv8D558OMGe6/xnhdnYj4WaBPLJwMHAd0BjYBT5Z1RWNMP2PMMmPMsq1btwaq%0APhERkfL98APccw+0bOl6nC+4AD7/HN57z11WgBaJCAEN0dbazdbaQmttETAVOLWc606x1iZZa5Oa%0ANGkSuCJFRERK8/XXcN110LYtTJ3qLq9c6cbWnXKK19WJSIAFtJ3DGHOstXaT78srgG/Ku76ISCRK%0Az8ghbX42uXn5xMXGkJqcoJP7vGItLF0Kw4fDvHlQvz4MGAADB0K8fiYikcxvIdoYMws4BzjKGLMR%0AeBg4xxjTGbDAOuAOfz2+iEgoSs/IYdjczP3bbefk5TNsbiaAgnQgFRXBW2+58Pzxx3DUUfD443D3%0A3XDkkV5XJyJBwJ/TOfqUcvg5fz2eiEg4SJufvT9AF8svKCRtfrZCdCAUFMCsWW6uc1aW63ueMAFu%0Avhnq1vW6OhEJItr2W0QkiOSWss12ecelhvz6Kzz3HDz5pNsUpWNHeOkl6N0boqO9rk5EgpBCtIhI%0AEImLjSGnlMAcFxvjQTURYPt2N6Luqafc5R493Jbcl1yiKRsiUq5Aj7gTEZFypCYnEBN94AYdMdFR%0ApCYneFRRmPrxR3jgAdeu8fDD0L07LFniTiK89FIFaBGpkFaiRUSCSHHfs6Zz+MnKlW5b7pdecpM3%0Arr0WBg927RsiIlWgEC0iEmRSEuMVmmvaZ5+5SRvp6RATA3fd5VaiW7XyujIRCVEK0SIiEp6shfnz%0AXXj+4AM3mu7vf4f+/UGbeInIIVKIFhGR8LJvn9tFcPhw+OortynK6NFw++1usxQRkRqgEC0iIuEh%0APx+mT4e0NPj+e2jXDl54wfU9H36419WJSJhRiBYRkdCWlweTJ8PYsbBlC5x6KowaBZdfDrU0hEpE%0A/EMhWkREQtOmTS44T54Mu3ZBcjIMHQpnn60RdSLidwrRIiISWtaudS0b06a5/uerr4YhQyAx0evK%0ARCSCKESLiEho+PJLGDHCnTQYHQ233AKDBkGbNl5XJiIRSCFaxCc9I0cbXIgEG2vh/ffdpI1334Uj%0AjnCbo9x/PxxzjNfViUgEU4gWwQXoYXMzyS8oBCAnL59hczMBFKRFvFBU5DZGGTECPv8cmjZ1QfrO%0AO6FhQ6+rExFRiBYBt8VycYAull9QSNr8bIVoOWT6lKMK9u51W3KPHAnZ2XDccfD003DjjVCnjtfV%0AiYjspxAtAuTm5VfpuEhl6VOOStq1C6ZOdZui5ORA587w73/DlVfCYfpVJSLBRwM0RYC42JgqHRep%0ArPI+5RBg61a3FXeLFvDgg9C2LbzzjjuJ8JprFKBFJGgpRIsAqckJxERHHXAsJjqK1OQEjyqScKFP%0AOcqwbh307w8tW8I//wnnnguffgqLF7t5z5rzLCJBTm/xRfjjY3X1rUpNi4uNIaeUwByxn3JkZrp+%0A51mz3G6C118PqanQvr3XlYmIVIlCtIhPSmK8QrPUuNTkhAN6oiFCP+VYutRN13jrLahXz42oGzgQ%0AmjXzujIRkWpRiBYR8aOI/pSjqAjmzXPh+aOPoHFjeOwxuOceaNTI6+pERA6JQrSIiJ9F3KccBQUw%0Ae7ab8fzNN+6kwXHj4NZb3Sq0iEgYUIgWEZGasWcPPP88jBoF69fDiSfCjBnwl7+4bbpFRMKIQrSI%0AiByan3+GiRPhqadg2zY4/XSYMAEuucSdPCgiEoYUokVEpHo2boQxY+CZZ+DXX11oHjYMzjjD68pE%0ARPxOIVpERKpm1SpIS4MXX3QnD/bpA4MHQ6dOXlcmIhIwCtEiIlI5n3/uThZ8/XWoXRvuuMPtMtiq%0AldeViYgEnEK0iIiUzVp47z03pm7RIoiNhb/+1e02ePTRXlcnIuIZhWgREflfhYXw2msuPGdkQFyc%0Am7rRrx80aOB1dSIinlOIFhGRP/z2mxtLl5YGa9fCCSfAs8+67blr1/a6OhGRoKEQLSIisHMnPP20%0Am7bx00+QlARz5kBKCkRFeV2diEjQUYgWEYlkmze73QQnTYJffoELL4SZM+Hcc8EYr6sTEQlaCtEi%0AIpHo++9dj/Pzz7ttuq+8EoYMga5dva5MRCQkKESLiESSFSvcmLpXXoHDDoObboJBg6BtW68rExEJ%0AKQrRIgGWnpFD2vxscvPyiYuNITU5gZTEeK/LknBmLXz4oZu08c47brrGoEEwYAAce6zX1YmIhCSF%0AaJEASs/IYdjcTPILCgHIyctn2NxMAAVpqXlFRfDGG27l+dNP3Vznf/0L7rrLzXsOInpzKSKhRiFa%0A5CD+/GWeNj97f4Aull9QSNr8bAUGqTl798LLL7vwvGoVtG4NEyfCzTdDTIzX1f0PvbkUkVBUy+sC%0ARIJJ8S/znLx8LH/8Mk/PyKmR+8/Ny6/ScZEq2b0bxo6FNm1cYD78cBemV6+Gu+8OygAN5b+5FBEJ%0AVlqJlmoJ9Y9ey6rf3yvFcbEx5JQSmONigzPcSIjYtg0mTIDx4+Hnn+Hss2HKFLj44pAYU6c3lyIS%0AihSipcpC/aPX8ur39y/z1OSEAx4bICY6itTkhBq5f4kwGzbA6NEwdSrs2QOXX+7G1HXv7nVlVaI3%0AlyISitTOIVUW6h+9lld/Wb+0a+qXeUpiPE/06kR8bAwGiI+N4YlenULizYcEkawsN5quTRvX69y7%0AN3z7LaSnh1yABvfmMib6wF0R9eZSRIKdVqKlykL9o9fy6h9zTWe/rxSnJMYrNEv1fPKJG1P3xhtQ%0Aty7cey888AA0b+51ZYek+P+HUG4RE5HIoxAtVRbqH72WV79+mUvQsRbeftuF5yVLoHFjeOQRF6Ab%0AN/a6uhqjN5ciEmoUoqXKQr2vt6L69ctcgsK+fW5XweHDITPTrTaPGwe33gr16nldnYhIxFOIlioL%0A9dXaUK9fwtyePfDCCzBqFKxbBx06wPTp0KcPREd7XZ2IiPgYa63XNVQoKSnJLlu2zOsyRET8Z8cO%0AmDTJrTZv3QrdusHQoXDZZVBL54CLiASKMWa5tTapoutV6l9mY0yPyhwTEZEqys2F1FRo0QL+9jdI%0ASoIPPoCPP3Yj6xSgRUSCUmX/dR5fyWMiIlIZ2dlw221uS+7Ro6FnT1ixAubNg7POColNUkREIlm5%0APdHGmO7A6UATY8wDJb51BBBV+q1ERKRMX3wBI0bA3LlQu7YL0g8+CMcd53VlIiJSBRWdWHg4UN93%0AvQYlju8ErvJXUSIiYcVaWLjQTdpYuBAaNoRhw+C++6BpU6+rExGRaig3RFtrPwA+MMZMs9auD1BN%0AIiLhobAQXn/dhefly+GYY2DkSLjjDjjiCK+rExGRQ1BRO8dYa+0AYIIx5n/GeFhre/qtMhGRUPX7%0A7/Diiy4wr1kDbdvC1KnQt69r4RARkZBXUTvHDN9/R/m7EBGRkLdzJ0yZ4k4U3LQJunaFV1+FK66A%0AKJ1GIiISTioK0WnA+cAl1tohAahHRCT0bNni5jtPmgR5eXDeeTBjBpx/vqZsiIiEqYpC9LHGmNOB%0AnsaYfwMH/Daw1n7pt8pERILdDz+4nQWff961cPTqBUOGwCmneF2ZiIj4WUUh+v+AvwPNgNEHfc8C%0A5/mjKBGRoPb1125M3ezZbjOUG2+EQYMgIcHrykREJEAqms4xB5hjjPm7tfYfAapJRCT4WAtLl7pJ%0AG/PmQf36MGAADBwI8fFeVyciIgFW0Uo0ANbafxhjegJn+Q69b639r//KEhEJEkVF8N//uvD8ySfQ%0ApAk8/jjcfTcceaTX1YmIiEcqFaKNMU8ApwIzfYfuN8acbq19yG+ViYh4qaAAZs1ybRtZWdCqFUyY%0AALfcAjExXlcnIiIeq1SIBi4FOltriwCMMdOBDEAhWkTCy6+/wrPPwpNPwo8/wkknwcsvw9VXw2GV%0A/SdTRETCXVV+I8QCP/suN/RDLSIi3tm+3a00jx/vLp91FjzzDFx8scbUiYjI/6hsiH4CyDDGLMaN%0AuTsLGOq3qkREAuXHH93mKFOmwJ490LOnG1N3+uleVyYiIkGswhBtjDHAUqAbUDz8dIi19id/FiYi%0A4ldZWW5b7pm+Uz2uvRYGD4YTT/S2LhERCQkVhmhrrTXGzLPWdgLeCEBNIiL+8+mnbtLGf/4Ddeu6%0AKRsPPAAtW/rtIdMzckibn01uXj5xsTGkJieQkqixeCIioaxWJa/3pTGmSltwGWOeN8ZsMcZ8U+JY%0AI2PMAmPMGt9/NR9KRPzPWnjnHTjnHOjeHT78EB5+GNavd9t1+zlAD5ubSU5ePhbIyctn2NxM0jNy%0A/PaYIiLif5UN0acBnxpjvjPGfG2MyTTGfF3BbaYBFx90bCiw0FrbFliI+qpFxJ/27XNj6hIT4U9/%0Agu++c/3PGzbAI4/AUUf5vYS0+dnkFxQecCy/oJC0+dl+f2wREfGfyp5YmFzVO7bWfmiMaXXQ4cuB%0Ac3yXpwPvA0Oqet8iIuXKz4dp0yAtDX74Adq1gxdecH3Phx8e0FJy8/KrdFxEREJDuSHaGFMHuBM4%0AHsgEnrPW7juEx2tqrd3ku/wT0PQQ7ktE5EB5eTB5MowdC1u2wKmnupXnnj2hVmU/eKtZcbEx5JQS%0AmONitWGLiEgoq+i3ynQgCReg/wQ8WVMPbK21gC3r+8aYfsaYZcaYZVu3bq2phxWRcLRpkxtL16IF%0APPSQa99YvNidRJiS4lmABkhNTiAmOuqAYzHRUaQmJ3hUkYiI1ISK2jk6+KZyYIx5Dvj8EB9vszHm%0AWGvtJmPMscCWsq5orZ0CTAFISkoqM2yLSARbswZGjXKtG/v2Qe/ebkxdYqLXle1XPIVD0zlERMJL%0ARSG6oPiCtXafOfRdu94AbgSG+/77n0O9QxGJQMuXw4gRMGeO63G++WZITYU2bbyurFQpifEKzSIi%0AYaaiEH2yMWan77IBYnxfG1xHxhFl3dAYMwt3EuFRxpiNwMO48PyKMeZWYD3Q+xDrF5FIYa1r0Rg+%0AHBYsgCOOcC0c998PxxzjdXUiIhJhyg3R1tqo8r5fwW37lPGt86t7nyISgYqKID3dhecvvnCBefhw%0AuPNOaNjQ6+pERCRCVXbEnYhIYP3+u9uSe+RIyM52rRrPPAM33AB16nhdnYiIRDiFaBEJLrt2wdSp%0AbjRdTo47SXD2bLjySoiq9odjIiIiNUohWkSCw9at8NRTMGGCm/d87rnw/PNw4YVw6Cc1i4iI1CiF%0AaBHx1rp18OST8Nxz8NtvcMUV7oTBU0/1ujIREZEyKUSLiDcyM12/86xZbjOUvn3dmLp27byuTERE%0ApEIK0QGSnpGjzRZEAJYuddM13noL6tWDAQPcn2bNvK5MRESk0hSiAyA9I4dhczPJLygEICcvn2Fz%0AMwEUpCUyFBXBvHkuPH/0ERx1FDz2GNxzDzRq5HV1IUdvykVEvFfL6wIiQdr87P0Bulh+QSFp87M9%0AqkgkQAoK4MUX4aST4LLLYONGGD8e1q+Hv/9dAboait+U5+TlY/njTXl6Ro7XpYmIRBSF6ADIzcuv%0A0nGRkLdnjwvLxx/v5jobAy+9BGvWwL33Qt26XlcYsvSmXEQkOKidIwDiYmPIKSUwx8XGeFCNiB/9%0A/DNMnOhG1W3bBmec4b6+9FKNqashelMuIhIctBIdAKnJCcREH7hJREx0FKnJCR5VJFLDNm6EBx+E%0AFi3g//4PunWDJUvcnz//WQG6BpX15ltvykVEAkshOgBSEuN5olcn4mNjMEB8bAxP9OqkE4Ek9K1a%0ABbfcAscdB+PGuRnPX38Nb77pVqGlxulNuYhIcFA7R4CkJMYrNEv4+PxzN2kjPR1q14Y77nAr0a1a%0AeV1Z2Cv+d0TTOUREvKUQLSKVYy0sWODC8+LFEBsLf/0r9O8PRx/tdXURRW/KRUS8pxAtIuUrLIQ5%0Ac2DECMjIgLg4t0337bdDgwZeVyciIuIJhWgRKd1vv8H06ZCWBt99ByecAM89B9dd51o4REREIphC%0AtIgc6Jdf4OmnYcwY2LwZTjkFRo6Eyy+HqKiKby8iIhIBFKJFxPnpJzdhY9Ik2LkTLroIhgyBc8/V%0AiDoREZGDKESLRLq1a2HUKJg2zW3TfdVVLjx36eJ1ZSIiIkFLIVokUmVkuJMFX30VDjsMbroJBg2C%0Atm29rkxERCToKUSLRBJr4YMP3Ji6+fPddI3UVLj/fjj2WK+rExERCRkK0SKRoKgI3njDhefPPoOm%0ATeGJJ+DOO9285zCQnpGjDUhERCRgFKJFwtnevfDyy65tY9Uqtz335Mlw440QE+N1dTUmPSOHYXMz%0AyS8oBCAnL59hczMBFKRFRMQvanldgIj4we7dbkRdmzZw881Qpw7MmgXZ2W71OYwCNLgtsIsDdLH8%0AgkLS5md7VJGIiIQ7rUSLhJOtW2H8eJgwAXbsgHPOgWefdePqDhpTF07tD7l5+VU6LiIicqgUokXC%0Awfr1bivuZ5+F/HxISXFj6rp1K/Xq4db+EBcbQ04pgTkuNrxW3EVEJHionUMklH3zDfTt69o2Jk+G%0Aa66BrCx4/fUyAzSEX/tDanICMdEH7qYYEx1FanKCRxWJiEi400q0SCj66CM3aeO//4V69eC++2Dg%0AQGjevFI3D7f2h+LV83BpTxERkeCnEC0SKqyFefNceF66lN9jj+TFC25kYodk6h7dlNRttUipXIYO%0Ay/aHlMR4hWYREQkYhWiRYLdvH8ye7cbUZWZC8+Z8nfooN5mT+NlEA7Cjij3NqckJB/REg9ofRERE%0AqkI90SLBas8emDjRbcN9/fVQWAjTp8N333FXozP2B+hiVelpTkmM54lenYiPjcEA8bExPNGrk1Zy%0ARUREKkkr0SLBZscOmDQJxo1zI+u6d4ennoJLL4Va7n1vTfQ0q/1BRESk+hSiJWIF3ZzknBy3Qcoz%0Az7jNUi65xI2pO/PM/5nxHI49zSIiIqFEITpIBV3ACzNBNSc5OxvS0mDGDNey8Ze/wODBcPLJZd5E%0APc0iIiLeUk90ECoOeDl5+Vj+CHjpGTlelxY2gmJO8hdfwFVXQfv2MHMm3H47rFnjLpcToEE9zSIi%0AIl7TSnQQKi/gKSTVDM/mJFsLCxe6MXULF0LDhjBsmJvz3LRple4qFHqa9YmKiIiEK4XoIBRuG2EE%0Ao4D3FBcWwty5bkzd8uVw7LGuhaNfPzjiCP88pseCqmVGRESkhqmdIwiVFeR00ljNCdg20b//DlOn%0AQrt20Ls37Nzpvv7hBxg0KGwDNARJy4yIiIifKEQHodTkBKKjDpzGEB1ldNJYDfJ7T/HOnW6luXVr%0At9rcsCG8+iqsXAm33Qa1a9fM4wQxfaIiIiLhTO0cwcpW8HUY8apv1i89xZs3u5nOEyfCL7/ABRfA%0Aiy+SfmQCae+uJvev7wRdb7C/Xn+N4RMRkXCmEB2E0uZnU1B0YGouKLJheWJhVfpmg/okte+/h1Gj%0A4IUXXAvHlVfC0KHQtWtQ9QYf/Bqe264Jry3P8UttGsMnIiLhTO0cQSiSPgavbN9s0I79++oruPZa%0AtzX3c89B376wapVr3ejaFQie3uDSXsOZn27wW20awyciIuFMK9FByJ8fgwfbam5l3zBUd+yfX56v%0AtfDhh25M3TvvQP368OCDMGAAxMVV+FwqOu4vpb2GZXUJ1VRtoTCGT0REpDq0Eh2E/DU5IhhXcys7%0AiaQ6QbTGn29REfznP3D66XDOOW5U3eOPw4YNMHJkqQG6tOdS0XF/qUowVt+yiIhI+RSig5C/PgYP%0AlraCkir7hqE6QbTGnu/evTB9OnTsCCkp7uTBSZNg/Xr461/hyCPLvXnAxulVoKzXyhz0tfqWRURE%0AKqZ2jiDlj4/Bg6WtoKTi51hRy0V1TlI75Oe7ezc8+yw8+SRs3AgnnQQvvwxXXw2HVf5/nco+R38r%0A6zW8sms8i1dtDZoWHxERkVCgEB1BgnXkWGXeMFQniFb7+W7bBhMmwPjx8PPPcNZZ8Mwz8Kc/gTl4%0A3bZygqE3OFjCvIiISDhQiI4goT5yrKpBtMrPd8MGGD3a7Si4Zw/07AlDhrge6DARDGFeREQkHChE%0AR5BIW4ms9PPNynInBs6c6b6+7joYPBg6dAhwxSIiIhIqjLXBvxVeUlKSXbZsmddlSLj59FM3pu4/%0A/4G6deH22+GBB6BFC68rExEREY8YY5Zba5Mqup5WoiNYsM2MDghr3WznESPggw+gUSN4+GG49144%0A6iivqxMREZEQoRAdoYJpK+qA2LfP7SI4YoTbZbBZMxgzBm67zW2WIiIiIlIFmhMdoYJxZrRf5OfD%0A5Mlwwglue+69e+GFF+C779wOgwrQIiIiUg1aiY5QwTgzukbl5bnwPHYsbNkCp53mVp4vuwxq6b2j%0AiIiIHBqliQgVLFtR17jcXDdZo0ULeOghSEyE99+HTz4hvUUSPUa+T+uhb9Fj+CJPtzsXERGR0KaV%0A6EoIxxPwQn1m9P9YswbS0tz23Pv2Qe/ebsZz585ABPaAi4iIiF9pJboCxeErJy8fyx/hK9RXMVMS%0A43miVyfiY2MwQHxsDE/06hR6gXL5cheYExJgxgy49VZYvRpmzdofoCGCesBFREQkILQSXYHywlfI%0ABc6DhOzuddbCokVu0saCBdCwIQwdCvffD02blnqTsO8BFxERkYBSiK5AKIevsGtDKSyE9HS3Qcqy%0AZXDMMW6nwTvugCOOKPemcbEx5JTyMwv5HnARERHxhEJ0BUI1fAWqBzggQf333+Gll1xgXr0ajj8e%0ApkyBvn2hTp1K3UWo9ICH3RufANJrJyIigaQQXYFQCV8Hq6gHuCbCht+D+q5d8MwzbjRdbi506QKz%0AZ8OVV0JUVJXuqrieYA5ZOvmx+vTaiYhIoBlrrdc1VCgpKckuW7bMs8cPxRWuVkPfKvN7MdFR//Om%0AoDonFfYYvqjUVfr42Bg+Gnpele7rAFu2wFNPwcSJbt7z+ee7nufzzwdjqn+/Qc5vr2cE0GsnIiI1%0AxRiz3FqbVNH1tBJdCaF4Ap4x7vy70tTUiZI13i/+ww/w5JPw3HOuhaNXLzem7pRTqnd/fuSPN1ah%0A3H/vNb12IiISaArRlRRKq9HpGTllBuiyVCds1Fi/+Ndfu0kbs2e73QRvuAFSU93YuiDkr9aBUO2/%0ADwZ67UREJNA8mRNtjFlnjMk0xqwwxnjXp1FJoTYrurzZx1FltENUJ2ykJicQE31gb3Kl+8WthSVL%0A4NJL4eST4Y03YMAAtxr97LNBG6DBfzOnD+n1jHB67UREJNC83GzlXGtt58r0nHgt1DbqKG9Vuc9p%0AzWssbFRrw5aiInjzTTjjDDjrLPj8c/jHP2D9etKvG0iPF7ODfltuf7UOhM0GOB7QayciIoGmdo5K%0ACLV+y7I+2j6ybjSPp3QiqWWjGmtNqXS/eEGB20VwxAjIyoKWLd3Jg7feCnXrhtR0BX+2DoRi/32w%0A0GsnIiKB5FWItsB7xphC4Blr7RSP6qiUUOu3LGss38OXnQj4P2yU7B8/ri6M2b2ck2Y/Bxs2QMeO%0AbuZz794QHb3/NqG0M2Sojj0UERGRmuNViD7DWptjjDkaWGCMWWWt/bDkFYwx/YB+AC1atPCixv1C%0ALTR5ORO5eEW59s4d9P/yLW5a/iaN8neyrfOpHDVpElxySalj6kJptT8UZk6LiIiIf3k+J9oY8wiw%0A21o7qqzreD0nGkJrOoeXUobN5s/vzaLPV/OpV/Ab77U5hae7XcWmjknlzuvVnF8REREJBkE7J9oY%0AUw+oZa3d5bt8EfBYoOuoKvVbVmDVKhg5klemv0gtW8R/OpzNM6ddyeomrQAwFawoh9pqv4iIiEQ2%0AL7VrTW0AABfASURBVNo5mvL/7d17lJ11fe/x9zfJFAYKDChVMoLAkaYuBJNDFkQRC9KaoCIRu1ot%0Ay4K6jncUXYTLwXVE6pJoLBYVpeANjigUCFO0lKAFqqYnaG4kQQkQG5DhYsRcQKZmkvzOH3tP2DPZ%0At2ff9573a61Zs+fZz977yW/vPPnkN9/n+4PbIvcr/WnAd1NKd7bhONqqZ2a277svd7Hg0BDsvTf/%0AcsLpXPnqt/D4AS8Zt1ul+vGsJRI9M36SJKkrtTxEp5R+Bby61a/bSbqpE0VRKcFdd8HChXDvvXDg%0AgfDJT8K559L3+HaeWbwWaphRrna2v+vHT5Ikdb129ometLqt7/RuO3bkVhU87jiYNw8efji3TPej%0Aj8Jll8HBB7ekX2/Xjp8kSeoZ9olug27qRAHAf/83XHcdLFoEGzbAn/4pfOMbcNZZsNdee+xezYxy%0APeUYXTd+kiSp5xii26Br+k5v3QpXXw1f/CI8/TQcf3wuSJ9xBkyp7ZcYQ6uG+fT3H2Dz86O7txWW%0AY0DluuiuGT9JktSzDNEtMHHW9ZQ/O5hbVwx3bieKp56Cf/xH+NrXYNs2mDsXLrwQTj65aI/nak2s%0AZS40MrqTS29/gD/s2FWx1rlZnTy8WFGSJFXLmugmGwuOw1tGSOSC4a0rhnn7cYNNrRuuySOPwPvf%0AD4cfnptxnjcPVq6EO++EU06pK0BD8VrmQltGRquqdW5G3XWx9+nixWsZWjVc83NKkqTe5Ux0k5W6%0ACO6eBzd1ziIiK1fm2tTdcktuKe5zzoHzz4dXvKKhL1NrzXKxx5Wqu651Nrmblh2XJEntZ4huso69%0ACC4luOeeXHi+6y7Yf3+44AL42MfgpS9t6EuNBdtya2P2901l774p42qlx1Rb61xP67uOfZ8kSVJH%0AspyjyUoFwLZdBLdrFyxeDCecAKeeCvffD5dfDo89lvvehAA9ViZRykB/H5efeQyfOv1o+vumjrsv%0AS61zPa3v2vE+Da0a5sSFd3PERf/KiQvvtnREkqQu4kx0k3XMctbbt8N3vgOf/zysXw9HHpnrvHH2%0A2bD33mUfWs8Fd+XqoAfzzzW23xNbRjigv4+9+6aw5fnRlra+a/X75IIxkiR1N0N0FeoJkVmXs264%0AZ5+Fa6+FK66A4WGYORNuvBHe/naYVvntrzfslQqwASy96A17PP+WkVH6+6byxb+ZmXmM6ml91+r3%0AyRpsSZK6myG6gkbMGFa7nHVDbdoEX/4yfOUrsHlzrj3d17+ea1eXoctGvWGvUrBtZJisdza5le+T%0ANdiSJHU3a6Ir6Lolph99FD76UXj5y+Hv/z4Xnpcty11EOG9e5jZ19Ya9BXNnlK1zbmSYbMWS443S%0AcbXykiQpE2eiK+iaGcN163KdNr73vVxQfte7YMECeOUrgdpLUupdHbBSmUSjVx9sy6x/DTqmVl6S%0AJNXEEF1Bxy8xvXQpLFwIP/gB7Ltvbhb64x+HQw/dvUs9JSmNCHvlgu1kDZNtr5WXJEl1MURXUEvI%0Aa/ry0SnBHXfkwvNPfwovehFcdhl8+MNw0EF77F5P3XGzw95kDpPdMmsuSZL2ZIiuIGvIq2bWt+aQ%0AvWMH3HRTLjyvWweHHQZf+hK85z25WegS6i1JaXbYM0xKkqRuY4iuQpaQV2nWt6bSiuefh299C77w%0ABdi4EY4+Gq6/Ht7xjtwy3RW0oySl6bPxkiRJbWR3jgarNOtbKmSfd9PqPVet27wZPvMZOPxw+MhH%0AYPp0uP12WLMmd+FgFQEaKnfIaLTCVQoTL/xHwRX5JElSr3AmusEqzfqWK6EYC5t7/+ZJ5v3wRvin%0Af4LnnoPTToOLL4aTTqrpmFxIRJIkqbEM0Q1W6ULEUiEb4MhnHud9P1vMqZ+9GyLlyjUuuACOPbbs%0Aa1ZTOuFCIpIkSY1jiG6wcrO+Q6uG+f0fduzxmGOffIgPLLuFeQ/9P7ZP6+OGmfOYftklvPHNcyq+%0AXiNWVGy0jm8LKEmSVCdDdBMUm/WdGHZJiddtXM0H77uZEx9dw9a99uWq1/w13z7udJ7Zd4DBtc/z%0AxjdXfq1OLJ2YrL2fJUnS5GGIbpGxsDtl105OW/+ffPC+W3jV0xt46o8P4jOnvIfvvXoev99rn937%0AV1v60ImlE5O597MkSZocDNEt8tvfbuWd6+7mfT+7lSM2P8mGgwa5YN5HGTr6FLZP27PLRrWlD51a%0AOmHvZ0mS1MsM0VWoq+fx1q1w9dUsvebzvPjZ33H/S4/i/fP/Nz886gR2TZnKgfv0MXV0V82lD5ZO%0ASJIktZ4huoKaL9x76im48kr46ldh2zZ2zXk95/yP07h38FUQAeTC7qdOPxqovfTB0glJkqTWi5RS%0Au4+hotmzZ6fly5e35bVPXHh30XKJwYF+ll70hj0fsGFDbmXBb30Ltm+Hv/oruPBCOO44V/GTJEnq%0AcBGxIqU0u9J+zkRXUPWFe6tXw+c+B//8zzBtGpx9NixYAEcdtXsX64QlSZJ6gyG6grIX7qUEP/4x%0ALFwId94J++0H558P550HhxzShqOVJElSKxiiKyh24d4+04Ir/ui/4LWXwLJl8Cd/Ap/9LHzwgzAw%0AUPNrNaLcw5IRSZKk5jNEV1B44d6mZ7Zx9sb/5KPLb2O/jY/AEUfAVVfBu98N/fW1lGvEyoOduHqh%0AJElSL5rS7gPoBvOPOoCle6/hoRvP5ZJbFrHf/vvAd78LDz0EH/pQ3QEayq882MrnkCRJUmXORFfj%0A2mvhE5+AP/9zuOYamDdvd5u6RmnEyoOduHqhJElSLzJEV+O974U5c+A1r2naSzRi5cFOXb1QkiSp%0A11jOUY39929qgIbcBYz9fVPHbcu68mAjnkOSJEmVOROdQTM7XzRi5UFXL5QkSWoNVyys0sTOF5Cb%0A5b38zGOYP2vQ1nKSJEk9wBULG6xS5wtby0mSJE0ehugqlet8US5gVwrRE2ewT/mzg7nnwU08sWWE%0AgX36SAm2jow6uy1JktRBDNFVKtf5oth2oOT2McUWR/nOssd237/5+dFxz+XstiRJUmewO0eVynW+%0AmFqiZ3Sp7WOKzWCX48IpkiRJncEQXaX5swa5/MxjGBzoJ4DBgf7dFxXuLHFxZqntY2pZBMWFUyRJ%0AktrPco4M5s8aLFpKMViipGOwwiIn5UpByj1GkiRJ7eVMdAPUushJsceV48IpkiRJncGZ6AaodZGT%0AYo9rVHcO+1ZLkiQ1j4ut9KBKC8NIkiSpOBdb6UHVzi7X07dakiRJlRmiu0SxntKl+kaXWxhGkiRJ%0A9fPCwi5RadnxQqU6eNjZQ5IkqTEM0V0iy+xyrd1CJEmSVB3LOVpgaNUwn/7+A7uX8R7o7+PStx6d%0AqT653LLjE9XaLaRWdgKRJEmTjSG6yYZWDbPglvsZ3flCF5QtI6MsuPl+YM965lIWzJ3BgpvvZ3TX%0AC8/TNyVKzi6XWhim0bLUakuSJPUKyzmabNGS9eMC9JjRXaloPXNZUeHnNshSqy1JktQrDNFNVq4j%0ARpZuGcXC+OjOGoJ4g9kJRJIkTUaG6CYr1xFjSgRHXPSvnLjwboZWDZd9nk4Nq3YCkSRJk5EhuskW%0AzJ1B39TidRc7UyLxQh1xuSBdS1gdWjXMiQvvrjqo18JOIJIkaTIyRDfRWNeK0Z2JKQU5ulikrlRH%0AnDWsjl3wN7xlpOqgXov5swa5/MxjGBzoJ4DBgX6XF5ckST3P7hwZVdvO7ZNDa7lh2WOMVTHvSrnQ%0Ae/mZx/Dxm1YXfe5ypRlZ29a1cunvVnUCkSRJ6hSG6Ayqbec2tGp4XIAeMxZiS/V8TsCJC+8uGY6z%0AhNVOraGWJEnqBZZzZFBtO7dFS9bvEaDHPLFlpGhpxphGlV14wZ8kSVLzGKIzqHZ2t9xs7/SB/nF1%0AxMU0os9ypRrqVlx0KEmS1KsM0RlUO7tbar+A3SF2/qxBll70hpLrpdRbdlHugr9WXXQoSZLUqwzR%0AGZQqw3h++45xAbTYfgGcNeewPWqam1l2MRbU/2vhm1l60RvGXZzoKoOSJEm1M0RnMDa7O9DfN277%0A5udHx83kFpsFPmvOYdzz4KY9yifa0Wd5sl50aAmLJElqlLaE6IiYFxHrI+KRiLioHcdQq/mzBtl3%0Arz2bmkycyS2cBV4wdwa3rhguWj7Rjj7Lk/GiQ0tYJElSI7W8xV1ETAWuAv4SeBz4eUTcnlL6RauP%0ApVZZZ3Ir9WxudZ/lBXNnjGvVB72/ymAr+2ZLkqTe146Z6OOBR1JKv0opbQduBM5ow3HULOtMbqeV%0AT0zGVQY77T2QJEndrR2LrQwCvy74+XHghDYcR82yzuSWWlylneUTk22VwU58DyRJUvfq2AsLI+J9%0AEbE8IpZv2rSp3YczTtaZ3HZcPKjxfA8kSVIjtWMmehg4tODnl+W3jZNSuga4BmD27NmlFgBsmywz%0AuYWt5Z7YMsL0gf6SS3urOXwPJElSI0VKrc2nETENeAg4lVx4/jnwtymlB0o9Zvbs2Wn58uUtOkJJ%0AkiRNVhGxIqU0u9J+LZ+JTintiIiPAEuAqcA3ywVoSZIkqdO0o5yDlNIdwB3teG1JkiSpXh17YaEk%0ASZLUqQzRkiRJUkaGaEmSJCmjttRE94KhVcO2S5MkSZqkDNE1GFo1PG7FwuEtI1y8eC2AQVqSJGkS%0AsJyjBouWrB+35DfAyOhOFi1Z36YjkiRJUisZomvwxJaRTNslSZLUWwzRNZg+0J9puyRJknqLIboG%0AC+bOoL9v6rht/X1TWTB3RpuOSJIkSa3khYU1GLt40O4ckiRJk1OklNp9DBXNnj07LV++vN2HUZSt%0A7iRJknpHRKxIKc2utJ8z0XWw1Z0kSdLkZE10HWx1J0mSNDk5E12HTm91Z6mJJElSczgTXYdObnU3%0AVmoyvGWExAulJkOrhtt9aJIkSV3PEF2HTm51Z6mJJElS81jOUYdObnXX6aUmkiRJ3cwQXaf5swY7%0AIjRPNH2gn+EigbkTSk0kSZK6neUcPaqTS00kSZK6nTPRPaqTS00kSZK6nSG6h3VqqYkkSVK3s5xD%0AkiRJysgQLUmSJGVkiJYkSZIyMkRLkiRJGRmiJUmSpIwM0ZIkSVJGhmhJkiQpI0O0JEmSlJEhWpIk%0AScrIEC1JkiRl5LLfFQytGmbRkvU8sWWE6QP9LJg7w6W0JUmSJjlDdBlDq4a5ePFaRkZ3AjC8ZYSL%0AF68FMEhLkiRNYpZzlLFoyfrdAXrMyOhOFi1Z36YjkiRJUicwRJfxxJaRTNslSZI0ORiiy5g+0J9p%0AuyRJkiYHQ3QZC+bOoL9v6rht/X1TWTB3RpuOSJIkSZ3ACwvLGLt40O4ckiRJKmSIrmD+rEFDsyRJ%0AksaxnEOSJEnKyBAtSZIkZWSIliRJkjIyREuSJEkZGaIlSZKkjAzRkiRJUkaGaEmSJCkjQ7QkSZKU%0AkSFakiRJysgQLUmSJGVkiJYkSZIyMkRLkiRJGRmiJUmSpIwM0ZIkSVJGhmhJkiQpI0O0JEmSlJEh%0AWpIkScooUkrtPoaKImIT8GgbD+HFwG/b+Pq9zvFtLse3uRzf5nFsm8vxbS7Ht7maOb4vTykdXGmn%0ArgjR7RYRy1NKs9t9HL3K8W0ux7e5HN/mcWyby/FtLse3uTphfC3nkCRJkjIyREuSJEkZGaKrc027%0AD6DHOb7N5fg2l+PbPI5tczm+zeX4Nlfbx9eaaEmSJCkjZ6IlSZKkjAzRBSJiY0SsjYjVEbG8yP0R%0AEV+KiEciYk1E/M92HGc3iogZ+XEd+9oWEedN2OfkiNhasM//adfxdoOI+GZE/CYi1hVsOygifhgR%0AD+e/H1jisfMiYn3+s3xR6466e5QY30UR8WD+7/9tETFQ4rFlzyWTXYmxvTQihgv+/r+pxGP97FZQ%0AYnxvKhjbjRGxusRj/eyWERGHRsQ9EfGLiHggIj6W3+65twHKjG9Hnnst5ygQERuB2Smlon0H8yf1%0Ac4E3AScAV6aUTmjdEfaGiJgKDAMnpJQeLdh+MnB+Sukt7Tq2bhIRrweeA65PKb0qv+3zwO9SSgvz%0AJ+gDU0oXTnjcVOAh4C+Bx4GfA+9MKf2ipX+ADldifN8I3J1S2hERnwOYOL75/TZS5lwy2ZUY20uB%0A51JKXyjzOD+7VSg2vhPu/wdga0rpsiL3bcTPbkkRcQhwSEppZUTsB6wA5gPn4Lm3bmXG92V04LnX%0AmehsziB3UkoppWXAQP4NVzanAhsKA7SySyn9GPjdhM1nANflb19H7uQz0fHAIymlX6WUtgM35h+n%0AAsXGN6V0V0ppR/7HZeRO7MqoxGe3Gn52q1BufCMigL8GvtfSg+oRKaUnU0or87efBX4JDOK5tyFK%0AjW+nnnsN0eMl4EcRsSIi3lfk/kHg1wU/P57fpmzeQekT+Gvzv675t4g4upUH1SNeklJ6Mn/7KeAl%0ARfbxc9wY7wH+rcR9lc4lKu7c/N//b5b4dbif3fqdBDydUnq4xP1+dqsUEYcDs4D78NzbcBPGt1DH%0AnHsN0eO9LqU0EzgN+HD+V2JqoIj4I+CtwM1F7l4JHJZSOhb4MjDUymPrNSlXq2W9VhNExCXADuCG%0AErt4Lsnua8CRwEzgSeAf2ns4PeudlJ+F9rNbhYj4Y+BW4LyU0rbC+zz31q/U+HbaudcQXSClNJz/%0A/hvgNnK/eik0DBxa8PPL8ttUvdOAlSmlpyfekVLallJ6Ln/7DqAvIl7c6gPsck+PlRjlv/+myD5+%0AjusQEecAbwHOSiUuKqniXKIJUkpPp5R2ppR2AddSfMz87NYhIqYBZwI3ldrHz25lEdFHLuDdkFJa%0AnN/subdBSoxvR557DdF5EbFvvoidiNgXeCOwbsJutwN/FzlzyF2Y8STKouQsSES8NF+vR0QcT+7z%0A+UwLj60X3A6cnb99NvAvRfb5OXBURByR/83AO/KPUwURMQ+4AHhrSun5EvtUcy7RBBOuL3kbxcfM%0Az259/gJ4MKX0eLE7/exWlv836hvAL1NKVxTc5bm3AUqNb8eee1NKfuX+Q3MkcH/+6wHgkvz2DwAf%0AyN8O4CpgA7CW3BWgbT/2bvkC9iUXig8o2FY4vh/Jj/395C4ceG27j7mTv8j9Z+RJYJRcbd17gRcB%0A/w48DPwIOCi/73TgjoLHvoncVeIbxj7rflU1vo+Qq2lcnf+6euL4ljqX+FVxbP9v/ry6hlywOGTi%0A2OZ/9rNbw/jmt3977HxbsK+f3Wxj+zpypRprCs4Db/Lc2/Tx7chzry3uJEmSpIws55AkSZIyMkRL%0AkiRJGRmiJUmSpIwM0ZIkSVJGhmhJkiQpI0O0JLVYROyMiNURsS4ibo6IfRr8/OdExFcq7HNyRLy2%0A4OcPRMTfNfI4JKmXGaIlqfVGUkozU0qvAraT65feaicDu0N0SunqlNL1bTgOSepKhmhJaq+fAK8A%0AiIhP5Gen10XEeflth0fEgxFxQ0T8MiJuGZu5joiNEfHi/O3ZEXHvxCePiNMj4r6IWBURP4qIl0TE%0A4eSC+8fzM+InRcSlEXF+/jEzI2JZRKyJiNsi4sD89nsj4nMR8bOIeCgiTmr+8EhSZzJES1KbRMQ0%0A4DRgbUQcB7wbOAGYA/yviJiV33UG8NWU0iuBbcCHMrzMT4E5KaVZwI3ABSmljcDVwBfzM+I/mfCY%0A64ELU0rHkltF8FMF901LKR0PnDdhuyRNKoZoSWq9/ohYDSwHHgO+QW6529tSSr9PKT0HLAbGZnp/%0AnVJamr/9nfy+1XoZsCQi1gILgKPL7RwRBwADKaX/yG+6Dnh9wS6L899XAIdnOA5J6inT2n0AkjQJ%0AjaSUZhZuiIhy+6cSP+/ghcmQvUs89svAFSml2yPiZODSTEe6pz/kv+/Ef0MkTWLOREtSZ/gJMD8i%0A9omIfYG35bcBHBYRr8nf/ltyJRoAG4Hj8rffXuJ5DwCG87fPLtj+LLDfxJ1TSluBzQX1zu8C/mPi%0AfpI02RmiJakDpJRWAt8GfgbcB3w9pbQqf/d64MMR8UvgQOBr+e2fBq6MiOXkZoaLuRS4OSJWAL8t%0A2P594G1jFxZOeMzZwKKIWAPMBC6r588mSb0oUpr4W0JJUqfId9L4Qb4dniSpQzgTLUmSJGXkTLQk%0ASZKUkTPRkiRJUkaGaEmSJCkjQ7QkSZKUkSFakiRJysgQLUmSJGVkiJYkSZIy+v9JU5gv3mOwXwAA%0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472948" y="1268361"/>
            <a:ext cx="3453581" cy="1268362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逻辑回归求解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0375" y="-2042160"/>
            <a:ext cx="16302990" cy="82213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5" descr="data:image/png;base64,iVBORw0KGgoAAAANSUhEUgAAAtEAAAHwCAYAAABg0TMJAAAABHNCSVQICAgIfAhkiAAAAAlwSFlz%0AAAALEgAACxIB0t1+/AAAIABJREFUeJzs3Xd4lFX6xvHvIUYIRSKIaEIVMYCgBKKC2FtcXTGi4qJi%0AFysKSiju7s+y7goEKdIULIAiiyJmdUURARXsYNBoIIAKSII0iYBECcn5/XEmGNh0MvNOuT/XxeXk%0AzZRnJkjuOfO8zzHWWkREREREpPJqeV2AiIiIiEioUYgWEREREakihWgRERERkSpSiBYRERERqSKF%0AaBERERGRKlKIFhERERGpIoVoEQlKxphWxhhrjDnM9/XbxpgbA/C4jxhjXvL34/geK8EYs8IYs8sY%0Ac58x5mljzN8D8djBxhizzhhzQTVve6YxJruma6rE40bsz0tEFKJF5BD4gk++MWa3MWazMWaaMaa+%0APx7LWvsna+30StZUrTBWifs+xxhT5Hu+u4wx2caYmw/hLgcDi621Day1T1lr77TW/qPEY22smcor%0Az/cmosD3HPOMMR8bY7oHuo7y+N5cHV/8tbV2ibU2wU+PdasxZpXv573ZGDPPGNPA97j7f14iEnkU%0AokXkUF1mra0PdAGSgL8dfAXjhMu/N7m+53sEMASYaozpcPCVilfQK9AS+LaG66sJs33PsQmwFJhr%0AjDEe1xRwxpizgX8Bfay1DYD2wGxvqxKRYBEuv9RExGPW2hzgbaAjgDHmfWPMP40xHwF7gOOMMQ2N%0AMc8ZYzYZY3KMMY8bY6J8148yxowyxmwzxnwPXFry/n33d1uJr283xqz0rRBmGWO6GGNeBFoAb/pW%0AUgf7rtvNt6KaZ4z5yhhzTon7aW2M+cB3PwuAoyr5fK21Nh3YAXQo0X5yqzFmA7DId/89jTHf+h77%0AfWNMe9/xRcC5wARfrSf4VvIfN8bU872Wcb7v7TbGxB30epxmjPmp+PXzHbvCGPO17/Kpxphlxpid%0AvhXU0ZV5Xgc9xwJgOnAM0NgYU8sY8zdjzHpjzBZjzAxjTEPf4xU//37GmFzfz3hQidqmGWMeL/F1%0AmSvtvto/8b1mm4wxE4wxh/u+96Hval/5XpdrDr4vY0x732ud53vtex5Ux0RjzFu+n/lnxpg2ZbwE%0ApwCfWGszfK/Hz9ba6dbaXQc/J2NM8d+54j9FxpibfN9rZ4xZYIz52bhPL3pX6QchIkFJIVpEaoQx%0ApjlwCZBR4nBfoB/QAFgPTAP2AccDicBFQHEwvh34s+94EnBVOY91NfAIcANuRbgnsN1a2xfYgG91%0A3Fo70hgTD7wFPA40AgYBrxljmvju7mVgOS48/wOoVN+1L1BeAcQCmSW+dTZuxTLZGHMCMAsYgFvV%0AnYcL+Idba88DlgD3+mpdXXwH1tpfgT/hW/X2/ckt+fjW2s+AX4HzShy+1vd8AMYB46y1RwBtgFcq%0A87wOeo61gZuAH62123yXb8KF/+OA+sCEg252LtAW97MdYqrXWlMIDMT9TLoD5wN3A1hrz/Jd52Tf%0A63LAyrAxJhp4E3gXOBroD8w0xpRs9/gL8ChwJLAW+GcZdXyG+zk+aozp4Xs9SmWtLf47Vx+4GvgJ%0AWOh7Q7QA93M52vfYk0wpn16ISGhRiBaRQ5VujMnDfez/Ae7j72LTrLXfWmv34QLsJcAAa+2v1tot%0AwBhcqADoDYy11v5orf0ZeKKcx7wNGGmt/cK3IrzWWru+jOteD8yz1s6z1hZZaxcAy4BLjDEtcKuN%0Af7fW/m6t/RAXwMoT53u+24CHgb7W2pIntT3ie375wDXAW9baBb5V3VFADHB6BY9RWbOAPgDG9ele%0A4jsGUAAcb4w5ylq721r7aRXut7fvOf4IdAWu8B2/Dhhtrf3eWrsbGAb8xRzYuvKo7/lnAi8U11cV%0A1trl1tpPrbX7rLXrgGdwb04qoxsu3A+31u611i4C/ntQHa9baz/3/b2cCXQuo44lQC9cq9JbwHZj%0AzOiSq/8H871xmg70ttb+iHtjuM5a+4Lv+WQAr+GCtoiEsMr07ImIlCfFWvteGd/7scTllkA0sMn8%0A0V5bq8R14g66flmhGKA58F0l62sJXG2MuazEsWhgse8xd/hWfks+bvNy7i/XWtusnO+XfA5xlHge%0A1toiY8yPQHwla6/Iy8DHxpi7cGHvyxJvJm4FHgNWGWN+wIXb/1byfl+x1l5fyvEDno/v8mFA0xLH%0ADv4ZdqrkY+7nC6KjcZ9I1PU9xvJK3jwOt3JedFAdJV/zn0pc3oML3aWy1r4NvG1cT/+5wKtANi7Y%0AH1x3Q+A/wN+stUt9h1sCp/nelBQ7DHixks9HRIKUQrSI+JMtcflH4HfgKN8K4ME2cWB4bVHO/f6I%0Aa1Go6DGLr/uitfb2g69ojGkJHGmMqVciSLco5T6qouRtcykRIo1799AcyKni/ZR+BWuzjDHrca0f%0AJVs5sNauAfr4wl8vYI4xpvFBbxiqKhcXCou1wLXnbAaK31g0B1aV+H5xG8qvuEBc7JhyHmcyri2o%0Aj7V2lzFmAOW095RSY3NjTK0SQboFsLqc21TId18Lfb3sHQ/+vu91fhk3bWVKiW/9CHxgrb3wUB5f%0ARIKP2jlEJCCstZtwfapPGmOO8PUUtzFuAgK4nt37jDHNjDFHAkPLubtngUHGmK7GOd4XiMEFuuNK%0AXPcl4DJjTLJxJy/W8Z2I1sy3arsMeNQYc7gx5gzgMmrOK8Clxpjzfb26D+LeSHxcidtuxp3M17CC%0A670M3A+chVslBcAYc70xpokv/BWvghaVcvuqmAUMNO5kzPq41p3ZB70p+rsxpq4x5kTgZv6YZrEC%0A10LTyBhzDK5PvCwNgJ3AbmNMO+Cug75/8M+4pM9wq8uDjTHRxp1Eehnw70o/Sx9jzOXGmL8YY470%0A/T07FddWUlprzD+BerifRUn/BU4wxvT11RNtjDnF+E4wFZHQpRAtIoF0A3A4kIWbajEHONb3vanA%0AfOAr4Etgbll3Yq19FRdaXgZ2Aem4nmtwvdR/801mGOTrS70ceAjYilsZTOWPf/+uBU4Dfsb1OM+o%0AiSfqqzMb15M9HtdDfRnupMe9lbjtKlxo/d73XOLKuOosXLBb5Dv5r9jFwLfGmN24kwz/4uvTxjc9%0A4sxqPKXncW0IHwI/AL/hTtwr6QPcyXoLgVHW2nd9x1/E/WzX4d5MlTcqbhDu57IL9/fi4Os+Akz3%0AvS4HTLrwvbaX4VbntwGTgBt8r2dV7cCd8LoGF+pfAtKstTNLuW4fXD/2jhITOq7zTfK4CNf7n4tr%0AJRkBlHmSooiEBmPtoXxqKSIi4kbc4YJ1dBntOiIiYUUr0SIiIiIiVaQQLSIiIiJSRWrnEBERERGp%0AIq1Ei4iIiIhUkUK0iIiIiEgVhcRmK0cddZRt1aqV12WIiIiISJhbvnz5Nmttk4quFxIhulWrVixb%0AtszrMkREREQkzPl2gq2Q2jlERERERKpIIVpEREREpIoUokVEREREqigkeqJLU1BQwMaNG/ntt9+8%0ALkWAOnXq0KxZM6Kjo70uRURERMTv/BaijTHNgRlAU8ACU6y144wxjwC3A1t9V33IWjuvqve/ceNG%0AGjRoQKtWrTDG1FTZUg3WWrZv387GjRtp3bq11+WIiIiI+J0/V6L3AQ9aa780xjQAlhtjFvi+N8Za%0AO+pQ7vy3335TgA4SxhgaN27M1q1bK76yiIiISBjwW4i21m4CNvku7zLGrATia/IxFKCDh34WIiIi%0AEkkCcmKhMaYVkAh85jvU3xjztTHmeWPMkWXcpp8xZpkxZlmwrnBGRUXRuXNnOnbsyNVXX82ePXuq%0AfV/vv/8+f/7znwF44403GD58eJnXzcvLY9KkSfu/zs3N5aqrrqr2Y4uIiIhI1fg9RBtj6gOvAQOs%0AtTuBycBxQGfcSvWTpd3OWjvFWptkrU1q0qTCTWM8ERMTw4oVK/jmm284/PDDefrppw/4vrWWoqKi%0AKt9vz549GTp0aJnfPzhEx8XFMWfOnCo/joiIiIhUj19DtDEmGhegZ1pr5wJYazdbawuttUXAVOBU%0Af9YQKGeeeSZr165l3bp1JCQkcMMNN9CxY0d+/PFH3n33Xbp3706XLl24+uqr2b17NwDvvPMO7dq1%0Ao0uXLsydO3f/fU2bNo17770XgM2bN3PFFVdw8sknc/LJJ/Pxxx8zdOhQvvvuOzp37kxqairr1q2j%0AY8eOgOsVv/nmm+nUqROJiYksXrx4/3326tWLiy++mLZt2zJ48OAAv0IiIiIi4cOf0zkM8Byw0lo7%0AusTxY3390gBXAN8c8oMNGAArVhzy3Rygc2cYO7ZSV923bx9vv/02F198MQBr1qxh+vTpdOvWjW3b%0AtvH444/z3nvvUa9ePUaMGMHo0aMZPHgwt99+O4sWLeL444/nmmuuKfW+77vvPs4++2xef/11CgsL%0A2b17N8OHD+ebb75hhe85r1u3bv/1J06ciDGGzMxMVq1axUUXXcTq1asBWLFiBRkZGdSuXZuEhAT6%0A9+9P8+bND+FFEhEREYlM/pzO0QPoC2QaY4oT7kNAH2NMZ9zYu3XAHX6swa/y8/Pp3Lkz4Faib731%0AVnJzc2nZsiXdunUD4NNPPyUrK4sePXoAsHfvXrp3786qVato3bo1bdu2BeD6669nypQp//MYixYt%0AYsaMGYDrwW7YsCE7duwos6alS5fSv39/ANq1a0fLli33h+jzzz+fhg0bAtChQwfWr1+vEC0iIiJS%0ADf6czrEUKG1kQ5VnQleokivGNa24J/pg9erV23/ZWsuFF17IrFmzDrhOabfzt9q1a++/HBUVxb59%0A+wJeg4iIiEg40LbfftatWzc++ugj1q5dC8Cvv/7K6tWradeuHevWreO7774D+J+QXez8889n8uTJ%0AABQWFvLLL7/QoEEDdu3aVer1zzzzTGbOnAnA6tWr2bBhAwkJCTX9tEREREQimkK0nzVp0oRp06bR%0Ap08fTjrppP2tHHXq1GHKlClceumldOnShaOPPrrU248bN47FixfTqVMnunbtSlZWFo0bN6ZHjx50%0A7NiR1NTUA65/9913U1RURKdOnbjmmmuYNm3aASvQIiIiInLojLXW6xoqlJSUZJctW3bAsZUrV9K+%0AfXuPKpLS6GciIiIioc4Ys9xam1TR9bQSLSIiIiJSRf6cziEiIiIiUq70jBzS5meTm5dPXGwMqckJ%0ApCTGe11WhRSiRURERMQT6Rk5DJubSX5BIQA5efkMm5sJEPRBWu0cIiIiIuKJtPnZ+wN0sfyCQtLm%0AZ3tUUeUpRIuIiIiIJ3Lz8qt0PJgoRIuIiIiIJ+JiY6p0PJgoRFfT9u3b6dy5M507d+aYY44hPj5+%0A/9d79+49pPt+/fXXSUtLq5E6r7/+elq3bs3JJ5/MCSecwI033khubm6Ftxs9ejS//fZbjdQgIiIi%0AUprU5ARioqMOOBYTHUVqcvBvFKcTC6upcePG+7fufuSRR6hfvz6DBg064DrWWqy11KpVtfcqV1xx%0ARY3VCTBmzBhSUlIoKipi9OjRnHfeeWRmZhIdHV3mbUaPHs0tt9xCnTp1arQWERERkWLFJw+G4nSO%0AiFmJTs/IocfwRbQe+hY9hi8iPSPHL4+zdu1aOnTowHXXXceJJ57Ipk2b6NevH0lJSZx44ok89thj%0A+6/brFkzHnnkERITEznppJNYvXo1AM8++ywDBgwA3Ery/fffz+mnn85xxx3H66+/DrgtwO+8807a%0AtWvHRRddxMUXX0x6enq5tdWqVYtBgwbRqFEj3n33XYBSaxszZgxbtmzhzDPP5IILLijzeiIiIiKH%0AKiUxno+GnscPwy/lo6HnhUSAhggJ0cXjU3Ly8rH8MT7FX0F61apVDBw4kKysLOLj4xk+fDjLli3j%0Aq6++YsGCBWRlZe2/btOmTcnIyOC2225j9OjRpd7fli1b+Oijj0hPT2fYsGEAvPrqq+Tk5JCVlcW0%0AadP45JNPKl1fly5dWLVqFUCptQ0cOJCjjz6aJUuW8N5775V5PREREZFIFREhOtDjU9q0aUNS0h+7%0ARc6aNYsuXbrQpUsXVq5ceUAA7dWrFwBdu3Zl3bp1pd5fSkoKxhhOOukkcnJc8F+6dCm9e/emVq1a%0AxMXFcfbZZ1e6vpJbvZdXW0mVvZ6IiIhIJIiInuhAj0+pV6/e/str1qxh3LhxfP7558TGxnL99dcf%0AcMJe7dq1AYiKimLfvn2l3l/xdeDAAFxdK1as4NJLL62wtso+BxEREZFIExEr0V6OT9m5cycNGjTg%0AiCOOYNOmTcyfP79G7rdHjx7MmTMHay2bNm3iww8/rPA21lrGjBnD9u3bufDCC8utrUGDBuzatcuv%0Az0FEREQkVEXESnRqcsIBW0pC4MandOnShQ4dOtCuXTtatmxJjx49auR+e/fuzaJFi2jfvj0tW7Yk%0AMTGRhg0blnrdgQMH8vDDD5Ofn0/37t1ZtGgR0dHR5dbWr18/LrjgApo3b86CBQv88hxEREREQpWp%0AifYAf0tKSrLLli074NjKlStp3759pe8jPSMnJMenlGf37t3Ur1+frVu3ctppp/HZZ5/RpEkTz+qp%0A6s9EREREJNgYY5Zba5Mqul5ErESDG58S6qH5YH/605/YuXMnBQUFPProo54GaBEREZFIEjEhOhwt%0AWbLE6xJEREREIlJEnFgoIiIiIlKTQjpEh0I/d6TQz0JEREQiSciG6Dp16rB9+3aFtyBgrWX79u3U%0AqVPH61JEREREAiJke6KbNWvGxo0b2bp1q9elCO5NTbNmzbwuQ0RERCQgQjZER0dH07p1a6/LEBER%0AEZEIFLLtHCIiIiIiXgnZlWgRERGJbOG4kZqEDoVoERERCTnpGTkMm5tJfkEhADl5+QybmwmgIC0B%0AoXYOERERCTlp87P3B+hi+QWFpM3P9qgiiTQK0SIiIhJycvPyq3RcpKYpRIuIiEjIiYuNqdJxkZqm%0AEC0iIiIhJzU5gZjoqAOOxURHkZqc4FFFEml0YqGIiIiEnOKTBzWdQ7yiEC0iIiIhKSUxXqFZPKN2%0ADhERERGRKlKIFhERERGpIoVoEREREZEqUogWEREREakihWgRERERkSrSdA4RERGRAErPyNFovjCg%0AlWgRERGRAEnPyGHY3Exy8vKxQE5ePsPmZpKekeN1ad4pKoL0dPjXv7yupEoUokVEREQCJG1+NvkF%0AhQccyy8oJG1+tkcVeWjvXnjhBTjxRLjiCpg+HX7/3euqKk0hWkRERCRAcvPyq3Q8LO3eDWPGQJs2%0AcMstULs2zJoF337rLocI9USLiIiIBEhcbAw5pQTmuNgYD6oJsG3bYPx4mDABfv4ZzjkHpk6F5GQw%0Axuvqqkwr0SIiIiIBkpqcQEx01AHHYqKjSE1O8KiiAFi/Hu6/H1q0gMcegzPPhE8+gcWL4eKLQzJA%0Ag1aiRURERAKmeApHREzn+OYbGDnStWoAXH89DB4M7dt7W1cNUYgWERERCaCUxPjwDM3FPv4Yhg+H%0AN9+EunXh3nvhgQegeXOvK6tRCtEiIiIicmishXnzYMQIWLIEGjWChx+G/v2hcWOvq/MLhWgRERER%0AqZ59+2D2bBeeMzPdavPYsXDbbVCvntfV+ZVCtIiIiIhUzZ49bsbzqFGwbh106ODmPPfpA9HRXlcX%0AEArRIiIiIh4JuS3Ad+yASZNg3DjYuhW6d3crz5ddBrUia+ibQrSIiIiIB4q3AC/ewbB4C3Ag+IJ0%0Abq7bIOXpp91mKZdcAkOHwhlnhOyIukMVWW8ZRERERIJESGwBnp3t+ptbtYLRo6FnT1ixAt56y817%0AjtAADVqJFhEREfFEUG8BvmyZG1M3d67bivv22+HBB+G447yuLGgoRIuIiIh4IOi2ALcWFi504Xnh%0AQmjYEIYNg/vug6ZNvakpiKmdQ0RERMQDQbMFeGEhzJkDp5wCF14IWVlup8ENG+Cf/1SALoNWokVE%0AREQ84PkW4L//Di++6ALzmjXQti1MnQp9+7oWDimXQrSIiIiIRzzZAnznTpgyxZ0ouGkTdO0Kr74K%0AV1wBUVEV314AhWgRERGRyLB5Mzz1FEycCL/8Ahdc4FaizzsvoqdsVJdCtIiIiEg4++EHt7Pg88+7%0AFo4rr4QhQyApyevKQppCtIiIiEg4+vprGDECZs92bRo33ACpqXDCCV5XFhYUokVERETChbWwZIkb%0AU/f221C/PjzwAAwYAHFxXlcXVhSiRUREREJdURG8+aYLz59+Ck2auPF0d90FRx7pdXVhSSFaRERE%0AJFTt3QuzZrkxdVlZbnvuiRPh5pshxqNNWyKE3zZbMcY0N8YsNsZkGWO+Ncbc7zveyBizwBizxvdf%0AvT0SERERqYpff4Vx4+D44+Gmm1zP88yZbt7z3XcrQAeAP3cs3Ac8aK3tAHQD7jHGdACGAguttW2B%0Ahb6vRURERKQi27fDo49Cixauz7l1a5g3D776Cq69Fg5Tk0Gg+O2VttZuAjb5Lu8yxqwE4oHLgXN8%0AV5sOvA8M8VcdIiIiIiHvxx/d5ihTpsCePdCzpxtTd/rpXlcWsQLydsUY0wpIBD4DmvoCNsBPQKkb%0Ashtj+gH9AFq0aOH/IkVERESCTVaW63eeOdN93aePC88nnuhtXeLXdg4AjDH1gdeAAdbanSW/Z621%0AgC3tdtbaKdbaJGttUpMmTfxdpoiIiEjw+PRTSElxYfnVV12f89q1MGOGAnSQ8OtKtDEmGhegZ1pr%0A5/oObzbGHGut3WSMORbY4s8aREREREKCtfDOO26DlA8+cKPpHn4Y7r0XjjrK6+rkIP6czmGA54CV%0A1trRJb71BnCj7/KNwH/8VYOIiIhI0Nu3z42pS0yESy6B775z/c8bNsAjjyhAByl/rkT3APoCmcaY%0AFb5jDwHDgVeMMbcC64HefqxBREREJDjl58O0aZCWBj/8AO3awQsvuCkbhx/udXVSAX9O51gKmDK+%0Afb6/HldEREQkqOXlweTJMHYsbNkCp53mVp579oRafj9dTWqIhgmKiIiIBMKmTS44T54Mu3ZBcjIM%0AHQpnnw2mrHVHCVYK0SIiIiL+tHata9mYNs31P/fuDYMHux5oCVkK0SIiIiL+sHy5m7Tx2msQHQ23%0A3AKDBkGbNl5XJjVAIVpERESkplgLixfD8OGwYAEccYRbdb7/fjjmGK+rkxqkEC0iIiJyqIqKID3d%0AhecvvnCBecQIuOMOaNjQ6+rEDxSiRURERKrr99/dltwjR0J2tmvVeOYZuOEGqFPH6+rEjxSiRURE%0ARKpq1y6YMsWNpsvNhS5d4JVXoFcviIryujoJAIVoERERkcrauhWeegomTHDzns87z03duOACjamL%0AMArRIiIiIhVZtw5GjYLnn4fffnMrzkOGwCmneF2ZeEQhWkRERKQsmZnuBMF//9vtJnjDDZCaCgkJ%0AXlcmHlOIFhERETnY0qVu0sZbb0G9ejBgAAwcCPHxXlcmQUIhWkRERATcmLp581x4/ugjaNwYHnsM%0A7rkHGjXyujoJMgrRIiIiEtkKCly7xogR8O230LIljB/vdhisW9fr6iRIKUSLiIhIZNqzB557zp0w%0AuGEDdOwIL74I11zjtukWKYdCtIiIiESWn392I+rGj4dt26BHD5g4ES69VGPqpNIUokVERCQybNzo%0ANkeZMgV+/RX+/Gc3pu6MM7yuTEKQQrSIiIiEt1Wr3LbcL73kTh689loYPNi1b4hUk0K0iIiIhKfP%0AP3eTNtLToU4duPNOeOABaNXK68okDChEi4iISPiwFhYscOF58WI48kj429+gf39o0sTr6iSMKESL%0AiIhI6Nu3D157zY2py8hwm6KMHg233w7163tdnYQhhWgREREJXb/9BtOnQ1oafPed2477+efhuuvg%0A8MO9rk7CmEK0iIiIhJ5ffoHJk2HsWNi8GU45xQXpyy+HWrW8ri6kpGfkkDY/m9y8fOJiY0hNTiAl%0AUdubV0QhWkRERELHTz+54Dx5MuzcCRddBEOHwjnnaMZzNaRn5DBsbib5BYUA5OTlM2xuJoCCdAX0%0AVk1ERESC39q1brpGq1ZuxTk5GZYvh/nz4dxzFaCrKW1+9v4AXSy/oJC0+dkeVRQ6tBItIiIiwevL%0AL93JgnPmwGGHwU03waBB0Lat15WFhdy8/Codlz8oRIuIiEhwsRbef9+NqXv3XWjQAFJT4f774dhj%0Ava4urMTFxpBTSmCOi43xoJrQonaOEJWekUOP4YtoPfQtegxfRHpGjtcliYiIHJqiInj9dejWDc47%0AD1asgH/9CzZscIFaAbrGpSYnEBMddcCxmOgoUpMTPKoodGglOgTpJAAREQkre/fCzJmubSM7G447%0Azp04eOONEKMVUX8qzg2azlF1CtEhqLyTAPSXXkREQsauXTB1qtsUJScHOneGWbPgqqtc/7MEREpi%0AvPJDNehvaAjSSQAiIhLStm6F8eNhwgTYscONp3vuOTeuTlM2JEQoRIcgnQQgIiIhaf16ePJJePZZ%0AyM+HlBQYMsT1QIuEGJ1YGIJ0EoCIiISUb76BG26ANm1cr/M110BW1h8nEYqEIK1EhyCdBCAiIiHh%0Ao4/cyYJvvgn16sF998HAgdC8udeViRwyhegQpZMAREQkKFkL8+a58LxkCTRuDI8+Cvfc4y6LhAmF%0AaBERETl0+/bB7NkuPGdmutXmsWPhttvcKrQfpGfk6FNZ8YxCtIiIiFTfnj3wwgswahSsWwcdOsCM%0AGfCXv0B0tN8eVnsmiNd0YqGIiIhU3Y4d8Pjj0KoV3Huv203wjTfcKnTfvn4N0FD+ngkigaCVaBER%0AEam8nBwYMwaeeQZ274ZLLnFj6s48M6AznrVngnhNIVpEREQqlp0NaWmuVaOoyLVrDB4MJ53kSTna%0AM0G8pnYOERERKdsXX7htuNu3h5kzoV8/WLMGXnrJswAN2jNBvKeVaBERETmQtbBwITzxBCxaBLGx%0A8NBDbs7z0Ud7XR2gPRPEewrRIiIi4hQWwty5MHw4fPklxMW5qRv9+kGDBl5X9z+0Z4J4SSFaREQk%0A0v3+u+t1HjkS1q6FE06AZ5+F66+H2rW9rk4kKClEi4iIRKqdO+Hpp920jZ9+gqQkmDMHUlIgKqri%0A24tEMIWHObCMAAAgAElEQVRoERGRSLN5M4wbB5MmwS+/wIUXuhMFzzsvoGPqREKZQrSIiEik+P57%0A1+P8/POwdy9ceSUMHQpdu3pdmUjIUYgWEREJdytWwIgR8MorcNhhcOONMGiQ630WkWpRiBYREQlH%0A1sKHH7pJG++8A/Xrw4MPwoABbuqGiBwShWgREZFwUlQEb77pwvOnn0KTJvDPf8Jdd8GRR3pdnUjY%0AUIgWEREJB3v3wssvuzF1K1dC69buxMGbboIYbYUtUtMUokVERELZ7t1upvOTT8LGjW4r7pdfhquv%0Adv3PIuIX+r9LREQkFG3bBhMmwPjx8PPPcOaZMGUKXHyxxtSJBIBCtIiISCjZsAFGj4apU2HPHujZ%0AE4YMgdNP97oykYiiEC0iIhIKsrJcv/PMme7r666DwYOhQwdv6xKJUArRIiIiweyTT9ykjTfegLp1%0A4e673ai6Fi28rkwkoilEi4iIBBtr3Wzn4cPdrOdGjeDhh6F/f2jc2OvqRASFaBERkeCxbx+8+qoL%0Az19/Dc2awdixcNttUK+e19WJSAkK0SIiUqb0jBzS5meTm5dPXGwMqckJpCTGe11W+MnPh2nTIC0N%0AfvgB2rd3X/fpA4cf7nV1IlIKhWgRESlVekYOw+Zmkl9QCEBOXj7D5mYCKEjXlLw8tyHKuHGwZQt0%0A6wZjxsBll0GtWl5XJyLl0P+hIiJSqrT52fsDdLH8gkLS5md7VFEYyc11kzVatIC//hW6doX334eP%0AP4bLL1eAFgkBWokWEZFS5eblV+m4VMKaNa5lY/p01/98zTUuTHfu7HVlIlJFCtEiIlKquNgYckoJ%0AzHGxMR5UE+KWL4cRI2DOHNfjfOutMGgQHHec15WJSDXp8yIRESlVanICMdFRBxyLiY4iNTnBo4pC%0AjLWwcCFceCEkJcH8+W5nwfXrXR+0ArRISPNbiDbGPG+M2WKM+abEsUeMMTnGmBW+P5f46/FFROTQ%0ApCTG80SvTsTHxmCA+NgYnujVSScVVqSwEF57DU49FS64AL75xq1Cb9gATzwBTZt6XaGI1AB/tnNM%0AAyYAMw46PsZaO8qPjysiIjUkJTFeobmyfv8dXnzRbc29Zg0cfzxMmQJ9+0KdOl5XJyI1zG8h2lr7%0AoTGmlb/uX0REJCjs3AnPPONG023aBF26wOzZcOWVEBVV8e1FJCR5cWJhf2PMDcAy4EFr7Q4PahAR%0AETk0W7a4+c4TJ8Ivv8D558OMGe6/xnhdnYj4WaBPLJwMHAd0BjYBT5Z1RWNMP2PMMmPMsq1btwaq%0APhERkfL98APccw+0bOl6nC+4AD7/HN57z11WgBaJCAEN0dbazdbaQmttETAVOLWc606x1iZZa5Oa%0ANGkSuCJFRERK8/XXcN110LYtTJ3qLq9c6cbWnXKK19WJSIAFtJ3DGHOstXaT78srgG/Ku76ISCRK%0Az8ghbX42uXn5xMXGkJqcoJP7vGItLF0Kw4fDvHlQvz4MGAADB0K8fiYikcxvIdoYMws4BzjKGLMR%0AeBg4xxjTGbDAOuAOfz2+iEgoSs/IYdjczP3bbefk5TNsbiaAgnQgFRXBW2+58Pzxx3DUUfD443D3%0A3XDkkV5XJyJBwJ/TOfqUcvg5fz2eiEg4SJufvT9AF8svKCRtfrZCdCAUFMCsWW6uc1aW63ueMAFu%0Avhnq1vW6OhEJItr2W0QkiOSWss12ecelhvz6Kzz3HDz5pNsUpWNHeOkl6N0boqO9rk5EgpBCtIhI%0AEImLjSGnlMAcFxvjQTURYPt2N6Luqafc5R493Jbcl1yiKRsiUq5Aj7gTEZFypCYnEBN94AYdMdFR%0ApCYneFRRmPrxR3jgAdeu8fDD0L07LFniTiK89FIFaBGpkFaiRUSCSHHfs6Zz+MnKlW5b7pdecpM3%0Arr0WBg927RsiIlWgEC0iEmRSEuMVmmvaZ5+5SRvp6RATA3fd5VaiW7XyujIRCVEK0SIiEp6shfnz%0AXXj+4AM3mu7vf4f+/UGbeInIIVKIFhGR8LJvn9tFcPhw+OortynK6NFw++1usxQRkRqgEC0iIuEh%0APx+mT4e0NPj+e2jXDl54wfU9H36419WJSJhRiBYRkdCWlweTJ8PYsbBlC5x6KowaBZdfDrU0hEpE%0A/EMhWkREQtOmTS44T54Mu3ZBcjIMHQpnn60RdSLidwrRIiISWtaudS0b06a5/uerr4YhQyAx0evK%0ARCSCKESLiEho+PJLGDHCnTQYHQ233AKDBkGbNl5XJiIRSCFaxCc9I0cbXIgEG2vh/ffdpI1334Uj%0AjnCbo9x/PxxzjNfViUgEU4gWwQXoYXMzyS8oBCAnL59hczMBFKRFvFBU5DZGGTECPv8cmjZ1QfrO%0AO6FhQ6+rExFRiBYBt8VycYAull9QSNr8bIVoOWT6lKMK9u51W3KPHAnZ2XDccfD003DjjVCnjtfV%0AiYjspxAtAuTm5VfpuEhl6VOOStq1C6ZOdZui5ORA587w73/DlVfCYfpVJSLBRwM0RYC42JgqHRep%0ArPI+5RBg61a3FXeLFvDgg9C2LbzzjjuJ8JprFKBFJGgpRIsAqckJxERHHXAsJjqK1OQEjyqScKFP%0AOcqwbh307w8tW8I//wnnnguffgqLF7t5z5rzLCJBTm/xRfjjY3X1rUpNi4uNIaeUwByxn3JkZrp+%0A51mz3G6C118PqanQvr3XlYmIVIlCtIhPSmK8QrPUuNTkhAN6oiFCP+VYutRN13jrLahXz42oGzgQ%0AmjXzujIRkWpRiBYR8aOI/pSjqAjmzXPh+aOPoHFjeOwxuOceaNTI6+pERA6JQrSIiJ9F3KccBQUw%0Ae7ab8fzNN+6kwXHj4NZb3Sq0iEgYUIgWEZGasWcPPP88jBoF69fDiSfCjBnwl7+4bbpFRMKIQrSI%0AiByan3+GiRPhqadg2zY4/XSYMAEuucSdPCgiEoYUokVEpHo2boQxY+CZZ+DXX11oHjYMzjjD68pE%0ARPxOIVpERKpm1SpIS4MXX3QnD/bpA4MHQ6dOXlcmIhIwCtEiIlI5n3/uThZ8/XWoXRvuuMPtMtiq%0AldeViYgEnEK0iIiUzVp47z03pm7RIoiNhb/+1e02ePTRXlcnIuIZhWgREflfhYXw2msuPGdkQFyc%0Am7rRrx80aOB1dSIinlOIFhGRP/z2mxtLl5YGa9fCCSfAs8+67blr1/a6OhGRoKEQLSIisHMnPP20%0Am7bx00+QlARz5kBKCkRFeV2diEjQUYgWEYlkmze73QQnTYJffoELL4SZM+Hcc8EYr6sTEQlaCtEi%0AIpHo++9dj/Pzz7ttuq+8EoYMga5dva5MRCQkKESLiESSFSvcmLpXXoHDDoObboJBg6BtW68rExEJ%0AKQrRIgGWnpFD2vxscvPyiYuNITU5gZTEeK/LknBmLXz4oZu08c47brrGoEEwYAAce6zX1YmIhCSF%0AaJEASs/IYdjcTPILCgHIyctn2NxMAAVpqXlFRfDGG27l+dNP3Vznf/0L7rrLzXsOInpzKSKhRiFa%0A5CD+/GWeNj97f4Aull9QSNr8bAUGqTl798LLL7vwvGoVtG4NEyfCzTdDTIzX1f0PvbkUkVBUy+sC%0ARIJJ8S/znLx8LH/8Mk/PyKmR+8/Ny6/ScZEq2b0bxo6FNm1cYD78cBemV6+Gu+8OygAN5b+5FBEJ%0AVlqJlmoJ9Y9ey6rf3yvFcbEx5JQSmONigzPcSIjYtg0mTIDx4+Hnn+Hss2HKFLj44pAYU6c3lyIS%0AihSipcpC/aPX8ur39y/z1OSEAx4bICY6itTkhBq5f4kwGzbA6NEwdSrs2QOXX+7G1HXv7nVlVaI3%0AlyISitTOIVUW6h+9lld/Wb+0a+qXeUpiPE/06kR8bAwGiI+N4YlenULizYcEkawsN5quTRvX69y7%0AN3z7LaSnh1yABvfmMib6wF0R9eZSRIKdVqKlykL9o9fy6h9zTWe/rxSnJMYrNEv1fPKJG1P3xhtQ%0Aty7cey888AA0b+51ZYek+P+HUG4RE5HIoxAtVRbqH72WV79+mUvQsRbeftuF5yVLoHFjeOQRF6Ab%0AN/a6uhqjN5ciEmoUoqXKQr2vt6L69ctcgsK+fW5XweHDITPTrTaPGwe33gr16nldnYhIxFOIlioL%0A9dXaUK9fwtyePfDCCzBqFKxbBx06wPTp0KcPREd7XZ2IiPgYa63XNVQoKSnJLlu2zOsyRET8Z8cO%0AmDTJrTZv3QrdusHQoXDZZVBL54CLiASKMWa5tTapoutV6l9mY0yPyhwTEZEqys2F1FRo0QL+9jdI%0ASoIPPoCPP3Yj6xSgRUSCUmX/dR5fyWMiIlIZ2dlw221uS+7Ro6FnT1ixAubNg7POColNUkREIlm5%0APdHGmO7A6UATY8wDJb51BBBV+q1ERKRMX3wBI0bA3LlQu7YL0g8+CMcd53VlIiJSBRWdWHg4UN93%0AvQYlju8ErvJXUSIiYcVaWLjQTdpYuBAaNoRhw+C++6BpU6+rExGRaig3RFtrPwA+MMZMs9auD1BN%0AIiLhobAQXn/dhefly+GYY2DkSLjjDjjiCK+rExGRQ1BRO8dYa+0AYIIx5n/GeFhre/qtMhGRUPX7%0A7/Diiy4wr1kDbdvC1KnQt69r4RARkZBXUTvHDN9/R/m7EBGRkLdzJ0yZ4k4U3LQJunaFV1+FK66A%0AKJ1GIiISTioK0WnA+cAl1tohAahHRCT0bNni5jtPmgR5eXDeeTBjBpx/vqZsiIiEqYpC9LHGmNOB%0AnsaYfwMH/Daw1n7pt8pERILdDz+4nQWff961cPTqBUOGwCmneF2ZiIj4WUUh+v+AvwPNgNEHfc8C%0A5/mjKBGRoPb1125M3ezZbjOUG2+EQYMgIcHrykREJEAqms4xB5hjjPm7tfYfAapJRCT4WAtLl7pJ%0AG/PmQf36MGAADBwI8fFeVyciIgFW0Uo0ANbafxhjegJn+Q69b639r//KEhEJEkVF8N//uvD8ySfQ%0ApAk8/jjcfTcceaTX1YmIiEcqFaKNMU8ApwIzfYfuN8acbq19yG+ViYh4qaAAZs1ybRtZWdCqFUyY%0AALfcAjExXlcnIiIeq1SIBi4FOltriwCMMdOBDEAhWkTCy6+/wrPPwpNPwo8/wkknwcsvw9VXw2GV%0A/SdTRETCXVV+I8QCP/suN/RDLSIi3tm+3a00jx/vLp91FjzzDFx8scbUiYjI/6hsiH4CyDDGLMaN%0AuTsLGOq3qkREAuXHH93mKFOmwJ490LOnG1N3+uleVyYiIkGswhBtjDHAUqAbUDz8dIi19id/FiYi%0A4ldZWW5b7pm+Uz2uvRYGD4YTT/S2LhERCQkVhmhrrTXGzLPWdgLeCEBNIiL+8+mnbtLGf/4Ddeu6%0AKRsPPAAtW/rtIdMzckibn01uXj5xsTGkJieQkqixeCIioaxWJa/3pTGmSltwGWOeN8ZsMcZ8U+JY%0AI2PMAmPMGt9/NR9KRPzPWnjnHTjnHOjeHT78EB5+GNavd9t1+zlAD5ubSU5ePhbIyctn2NxM0jNy%0A/PaYIiLif5UN0acBnxpjvjPGfG2MyTTGfF3BbaYBFx90bCiw0FrbFliI+qpFxJ/27XNj6hIT4U9/%0Agu++c/3PGzbAI4/AUUf5vYS0+dnkFxQecCy/oJC0+dl+f2wREfGfyp5YmFzVO7bWfmiMaXXQ4cuB%0Ac3yXpwPvA0Oqet8iIuXKz4dp0yAtDX74Adq1gxdecH3Phx8e0FJy8/KrdFxEREJDuSHaGFMHuBM4%0AHsgEnrPW7juEx2tqrd3ku/wT0PQQ7ktE5EB5eTB5MowdC1u2wKmnupXnnj2hVmU/eKtZcbEx5JQS%0AmONitWGLiEgoq+i3ynQgCReg/wQ8WVMPbK21gC3r+8aYfsaYZcaYZVu3bq2phxWRcLRpkxtL16IF%0APPSQa99YvNidRJiS4lmABkhNTiAmOuqAYzHRUaQmJ3hUkYiI1ISK2jk6+KZyYIx5Dvj8EB9vszHm%0AWGvtJmPMscCWsq5orZ0CTAFISkoqM2yLSARbswZGjXKtG/v2Qe/ebkxdYqLXle1XPIVD0zlERMJL%0ARSG6oPiCtXafOfRdu94AbgSG+/77n0O9QxGJQMuXw4gRMGeO63G++WZITYU2bbyurFQpifEKzSIi%0AYaaiEH2yMWan77IBYnxfG1xHxhFl3dAYMwt3EuFRxpiNwMO48PyKMeZWYD3Q+xDrF5FIYa1r0Rg+%0AHBYsgCOOcC0c998PxxzjdXUiIhJhyg3R1tqo8r5fwW37lPGt86t7nyISgYqKID3dhecvvnCBefhw%0AuPNOaNjQ6+pERCRCVXbEnYhIYP3+u9uSe+RIyM52rRrPPAM33AB16nhdnYiIRDiFaBEJLrt2wdSp%0AbjRdTo47SXD2bLjySoiq9odjIiIiNUohWkSCw9at8NRTMGGCm/d87rnw/PNw4YVw6Cc1i4iI1CiF%0AaBHx1rp18OST8Nxz8NtvcMUV7oTBU0/1ujIREZEyKUSLiDcyM12/86xZbjOUvn3dmLp27byuTERE%0ApEIK0QGSnpGjzRZEAJYuddM13noL6tWDAQPcn2bNvK5MRESk0hSiAyA9I4dhczPJLygEICcvn2Fz%0AMwEUpCUyFBXBvHkuPH/0ERx1FDz2GNxzDzRq5HV1IUdvykVEvFfL6wIiQdr87P0Bulh+QSFp87M9%0AqkgkQAoK4MUX4aST4LLLYONGGD8e1q+Hv/9dAboait+U5+TlY/njTXl6Ro7XpYmIRBSF6ADIzcuv%0A0nGRkLdnjwvLxx/v5jobAy+9BGvWwL33Qt26XlcYsvSmXEQkOKidIwDiYmPIKSUwx8XGeFCNiB/9%0A/DNMnOhG1W3bBmec4b6+9FKNqashelMuIhIctBIdAKnJCcREH7hJREx0FKnJCR5VJFLDNm6EBx+E%0AFi3g//4PunWDJUvcnz//WQG6BpX15ltvykVEAkshOgBSEuN5olcn4mNjMEB8bAxP9OqkE4Ek9K1a%0ABbfcAscdB+PGuRnPX38Nb77pVqGlxulNuYhIcFA7R4CkJMYrNEv4+PxzN2kjPR1q14Y77nAr0a1a%0AeV1Z2Cv+d0TTOUREvKUQLSKVYy0sWODC8+LFEBsLf/0r9O8PRx/tdXURRW/KRUS8pxAtIuUrLIQ5%0Ac2DECMjIgLg4t0337bdDgwZeVyciIuIJhWgRKd1vv8H06ZCWBt99ByecAM89B9dd51o4REREIphC%0AtIgc6Jdf4OmnYcwY2LwZTjkFRo6Eyy+HqKiKby8iIhIBFKJFxPnpJzdhY9Ik2LkTLroIhgyBc8/V%0AiDoREZGDKESLRLq1a2HUKJg2zW3TfdVVLjx36eJ1ZSIiIkFLIVokUmVkuJMFX30VDjsMbroJBg2C%0Atm29rkxERCToKUSLRBJr4YMP3Ji6+fPddI3UVLj/fjj2WK+rExERCRkK0SKRoKgI3njDhefPPoOm%0ATeGJJ+DOO9285zCQnpGjDUhERCRgFKJFwtnevfDyy65tY9Uqtz335Mlw440QE+N1dTUmPSOHYXMz%0AyS8oBCAnL59hczMBFKRFRMQvanldgIj4we7dbkRdmzZw881Qpw7MmgXZ2W71OYwCNLgtsIsDdLH8%0AgkLS5md7VJGIiIQ7rUSLhJOtW2H8eJgwAXbsgHPOgWefdePqDhpTF07tD7l5+VU6LiIicqgUokXC%0Awfr1bivuZ5+F/HxISXFj6rp1K/Xq4db+EBcbQ04pgTkuNrxW3EVEJHionUMklH3zDfTt69o2Jk+G%0Aa66BrCx4/fUyAzSEX/tDanICMdEH7qYYEx1FanKCRxWJiEi400q0SCj66CM3aeO//4V69eC++2Dg%0AQGjevFI3D7f2h+LV83BpTxERkeCnEC0SKqyFefNceF66lN9jj+TFC25kYodk6h7dlNRttUipXIYO%0Ay/aHlMR4hWYREQkYhWiRYLdvH8ye7cbUZWZC8+Z8nfooN5mT+NlEA7Cjij3NqckJB/REg9ofRERE%0AqkI90SLBas8emDjRbcN9/fVQWAjTp8N333FXozP2B+hiVelpTkmM54lenYiPjcEA8bExPNGrk1Zy%0ARUREKkkr0SLBZscOmDQJxo1zI+u6d4ennoJLL4Va7n1vTfQ0q/1BRESk+hSiJWIF3ZzknBy3Qcoz%0Az7jNUi65xI2pO/PM/5nxHI49zSIiIqFEITpIBV3ACzNBNSc5OxvS0mDGDNey8Ze/wODBcPLJZd5E%0APc0iIiLeUk90ECoOeDl5+Vj+CHjpGTlelxY2gmJO8hdfwFVXQfv2MHMm3H47rFnjLpcToEE9zSIi%0AIl7TSnQQKi/gKSTVDM/mJFsLCxe6MXULF0LDhjBsmJvz3LRple4qFHqa9YmKiIiEK4XoIBRuG2EE%0Ao4D3FBcWwty5bkzd8uVw7LGuhaNfPzjiCP88pseCqmVGRESkhqmdIwiVFeR00ljNCdg20b//DlOn%0AQrt20Ls37Nzpvv7hBxg0KGwDNARJy4yIiIifKEQHodTkBKKjDpzGEB1ldNJYDfJ7T/HOnW6luXVr%0At9rcsCG8+iqsXAm33Qa1a9fM4wQxfaIiIiLhTO0cwcpW8HUY8apv1i89xZs3u5nOEyfCL7/ABRfA%0Aiy+SfmQCae+uJvev7wRdb7C/Xn+N4RMRkXCmEB2E0uZnU1B0YGouKLJheWJhVfpmg/okte+/h1Gj%0A4IUXXAvHlVfC0KHQtWtQ9QYf/Bqe264Jry3P8UttGsMnIiLhTO0cQSiSPgavbN9s0I79++oruPZa%0AtzX3c89B376wapVr3ejaFQie3uDSXsOZn27wW20awyciIuFMK9FByJ8fgwfbam5l3zBUd+yfX56v%0AtfDhh25M3TvvQP368OCDMGAAxMVV+FwqOu4vpb2GZXUJ1VRtoTCGT0REpDq0Eh2E/DU5IhhXcys7%0AiaQ6QbTGn29REfznP3D66XDOOW5U3eOPw4YNMHJkqQG6tOdS0XF/qUowVt+yiIhI+RSig5C/PgYP%0AlraCkir7hqE6QbTGnu/evTB9OnTsCCkp7uTBSZNg/Xr461/hyCPLvXnAxulVoKzXyhz0tfqWRURE%0AKqZ2jiDlj4/Bg6WtoKTi51hRy0V1TlI75Oe7ezc8+yw8+SRs3AgnnQQvvwxXXw2HVf5/nco+R38r%0A6zW8sms8i1dtDZoWHxERkVCgEB1BgnXkWGXeMFQniFb7+W7bBhMmwPjx8PPPcNZZ8Mwz8Kc/gTl4%0A3bZygqE3OFjCvIiISDhQiI4goT5yrKpBtMrPd8MGGD3a7Si4Zw/07AlDhrge6DARDGFeREQkHChE%0AR5BIW4ms9PPNynInBs6c6b6+7joYPBg6dAhwxSIiIhIqjLXBvxVeUlKSXbZsmddlSLj59FM3pu4/%0A/4G6deH22+GBB6BFC68rExEREY8YY5Zba5Mqup5WoiNYsM2MDghr3WznESPggw+gUSN4+GG49144%0A6iivqxMREZEQoRAdoYJpK+qA2LfP7SI4YoTbZbBZMxgzBm67zW2WIiIiIlIFmhMdoYJxZrRf5OfD%0A5Mlwwglue+69e+GFF+C779wOgwrQIiIiUg1aiY5QwTgzukbl5bnwPHYsbNkCp53mVp4vuwxq6b2j%0AiIiIHBqliQgVLFtR17jcXDdZo0ULeOghSEyE99+HTz4hvUUSPUa+T+uhb9Fj+CJPtzsXERGR0KaV%0A6EoIxxPwQn1m9P9YswbS0tz23Pv2Qe/ebsZz585ABPaAi4iIiF9pJboCxeErJy8fyx/hK9RXMVMS%0A43miVyfiY2MwQHxsDE/06hR6gXL5cheYExJgxgy49VZYvRpmzdofoCGCesBFREQkILQSXYHywlfI%0ABc6DhOzuddbCokVu0saCBdCwIQwdCvffD02blnqTsO8BFxERkYBSiK5AKIevsGtDKSyE9HS3Qcqy%0AZXDMMW6nwTvugCOOKPemcbEx5JTyMwv5HnARERHxhEJ0BUI1fAWqBzggQf333+Gll1xgXr0ajj8e%0ApkyBvn2hTp1K3UWo9ICH3RufANJrJyIigaQQXYFQCV8Hq6gHuCbCht+D+q5d8MwzbjRdbi506QKz%0AZ8OVV0JUVJXuqrieYA5ZOvmx+vTaiYhIoBlrrdc1VCgpKckuW7bMs8cPxRWuVkPfKvN7MdFR//Om%0AoDonFfYYvqjUVfr42Bg+Gnpele7rAFu2wFNPwcSJbt7z+ee7nufzzwdjqn+/Qc5vr2cE0GsnIiI1%0AxRiz3FqbVNH1tBJdCaF4Ap4x7vy70tTUiZI13i/+ww/w5JPw3HOuhaNXLzem7pRTqnd/fuSPN1ah%0A3H/vNb12IiISaArRlRRKq9HpGTllBuiyVCds1Fi/+Ndfu0kbs2e73QRvuAFSU93YuiDkr9aBUO2/%0ADwZ67UREJNA8mRNtjFlnjMk0xqwwxnjXp1FJoTYrurzZx1FltENUJ2ykJicQE31gb3Kl+8WthSVL%0A4NJL4eST4Y03YMAAtxr97LNBG6DBfzOnD+n1jHB67UREJNC83GzlXGtt58r0nHgt1DbqKG9Vuc9p%0AzWssbFRrw5aiInjzTTjjDDjrLPj8c/jHP2D9etKvG0iPF7ODfltuf7UOhM0GOB7QayciIoGmdo5K%0ACLV+y7I+2j6ybjSPp3QiqWWjGmtNqXS/eEGB20VwxAjIyoKWLd3Jg7feCnXrhtR0BX+2DoRi/32w%0A0GsnIiKB5FWItsB7xphC4Blr7RSP6qiUUOu3LGss38OXnQj4P2yU7B8/ri6M2b2ck2Y/Bxs2QMeO%0AbuZz794QHb3/NqG0M2Sojj0UERGRmuNViD7DWptjjDkaWGCMWWWt/bDkFYwx/YB+AC1atPCixv1C%0ALTR5ORO5eEW59s4d9P/yLW5a/iaN8neyrfOpHDVpElxySalj6kJptT8UZk6LiIiIf3k+J9oY8wiw%0A21o7qqzreD0nGkJrOoeXUobN5s/vzaLPV/OpV/Ab77U5hae7XcWmjknlzuvVnF8REREJBkE7J9oY%0AUw+oZa3d5bt8EfBYoOuoKvVbVmDVKhg5klemv0gtW8R/OpzNM6ddyeomrQAwFawoh9pqv4iIiEQ2%0AL7VrTW0AABfASURBVNo5mvL/7d17lJ11fe/x9zfJFAYKDChVMoLAkaYuBJNDFkQRC9KaoCIRu1ot%0Ay4K6jncUXYTLwXVE6pJoLBYVpeANjigUCFO0lKAFqqYnaG4kQQkQG5DhYsRcQKZmkvzOH3tP2DPZ%0At2ff9573a61Zs+fZz977yW/vPPnkN9/n+4PbIvcr/WnAd1NKd7bhONqqZ2a277svd7Hg0BDsvTf/%0AcsLpXPnqt/D4AS8Zt1ul+vGsJRI9M36SJKkrtTxEp5R+Bby61a/bSbqpE0VRKcFdd8HChXDvvXDg%0AgfDJT8K559L3+HaeWbwWaphRrna2v+vHT5Ikdb129ometLqt7/RuO3bkVhU87jiYNw8efji3TPej%0Aj8Jll8HBB7ekX2/Xjp8kSeoZ9olug27qRAHAf/83XHcdLFoEGzbAn/4pfOMbcNZZsNdee+xezYxy%0APeUYXTd+kiSp5xii26Br+k5v3QpXXw1f/CI8/TQcf3wuSJ9xBkyp7ZcYQ6uG+fT3H2Dz86O7txWW%0AY0DluuiuGT9JktSzDNEtMHHW9ZQ/O5hbVwx3bieKp56Cf/xH+NrXYNs2mDsXLrwQTj65aI/nak2s%0AZS40MrqTS29/gD/s2FWx1rlZnTy8WFGSJFXLmugmGwuOw1tGSOSC4a0rhnn7cYNNrRuuySOPwPvf%0AD4cfnptxnjcPVq6EO++EU06pK0BD8VrmQltGRquqdW5G3XWx9+nixWsZWjVc83NKkqTe5Ux0k5W6%0ACO6eBzd1ziIiK1fm2tTdcktuKe5zzoHzz4dXvKKhL1NrzXKxx5Wqu651Nrmblh2XJEntZ4huso69%0ACC4luOeeXHi+6y7Yf3+44AL42MfgpS9t6EuNBdtya2P2901l774p42qlx1Rb61xP67uOfZ8kSVJH%0AspyjyUoFwLZdBLdrFyxeDCecAKeeCvffD5dfDo89lvvehAA9ViZRykB/H5efeQyfOv1o+vumjrsv%0AS61zPa3v2vE+Da0a5sSFd3PERf/KiQvvtnREkqQu4kx0k3XMctbbt8N3vgOf/zysXw9HHpnrvHH2%0A2bD33mUfWs8Fd+XqoAfzzzW23xNbRjigv4+9+6aw5fnRlra+a/X75IIxkiR1N0N0FeoJkVmXs264%0AZ5+Fa6+FK66A4WGYORNuvBHe/naYVvntrzfslQqwASy96A17PP+WkVH6+6byxb+ZmXmM6ml91+r3%0AyRpsSZK6myG6gkbMGFa7nHVDbdoEX/4yfOUrsHlzrj3d17+ea1eXoctGvWGvUrBtZJisdza5le+T%0ANdiSJHU3a6Ir6Lolph99FD76UXj5y+Hv/z4Xnpcty11EOG9e5jZ19Ya9BXNnlK1zbmSYbMWS443S%0AcbXykiQpE2eiK+iaGcN163KdNr73vVxQfte7YMECeOUrgdpLUupdHbBSmUSjVx9sy6x/DTqmVl6S%0AJNXEEF1Bxy8xvXQpLFwIP/gB7Ltvbhb64x+HQw/dvUs9JSmNCHvlgu1kDZNtr5WXJEl1MURXUEvI%0Aa/ry0SnBHXfkwvNPfwovehFcdhl8+MNw0EF77F5P3XGzw95kDpPdMmsuSZL2ZIiuIGvIq2bWt+aQ%0AvWMH3HRTLjyvWweHHQZf+hK85z25WegS6i1JaXbYM0xKkqRuY4iuQpaQV2nWt6bSiuefh299C77w%0ABdi4EY4+Gq6/Ht7xjtwy3RW0oySl6bPxkiRJbWR3jgarNOtbKmSfd9PqPVet27wZPvMZOPxw+MhH%0AYPp0uP12WLMmd+FgFQEaKnfIaLTCVQoTL/xHwRX5JElSr3AmusEqzfqWK6EYC5t7/+ZJ5v3wRvin%0Af4LnnoPTToOLL4aTTqrpmFxIRJIkqbEM0Q1W6ULEUiEb4MhnHud9P1vMqZ+9GyLlyjUuuACOPbbs%0Aa1ZTOuFCIpIkSY1jiG6wcrO+Q6uG+f0fduzxmGOffIgPLLuFeQ/9P7ZP6+OGmfOYftklvPHNcyq+%0AXiNWVGy0jm8LKEmSVCdDdBMUm/WdGHZJiddtXM0H77uZEx9dw9a99uWq1/w13z7udJ7Zd4DBtc/z%0AxjdXfq1OLJ2YrL2fJUnS5GGIbpGxsDtl105OW/+ffPC+W3jV0xt46o8P4jOnvIfvvXoev99rn937%0AV1v60ImlE5O597MkSZocDNEt8tvfbuWd6+7mfT+7lSM2P8mGgwa5YN5HGTr6FLZP27PLRrWlD51a%0AOmHvZ0mS1MsM0VWoq+fx1q1w9dUsvebzvPjZ33H/S4/i/fP/Nz886gR2TZnKgfv0MXV0V82lD5ZO%0ASJIktZ4huoKaL9x76im48kr46ldh2zZ2zXk95/yP07h38FUQAeTC7qdOPxqovfTB0glJkqTWi5RS%0Au4+hotmzZ6fly5e35bVPXHh30XKJwYF+ll70hj0fsGFDbmXBb30Ltm+Hv/oruPBCOO44V/GTJEnq%0AcBGxIqU0u9J+zkRXUPWFe6tXw+c+B//8zzBtGpx9NixYAEcdtXsX64QlSZJ6gyG6grIX7qUEP/4x%0ALFwId94J++0H558P550HhxzShqOVJElSKxiiKyh24d4+04Ir/ui/4LWXwLJl8Cd/Ap/9LHzwgzAw%0AUPNrNaLcw5IRSZKk5jNEV1B44d6mZ7Zx9sb/5KPLb2O/jY/AEUfAVVfBu98N/fW1lGvEyoOduHqh%0AJElSL5rS7gPoBvOPOoCle6/hoRvP5ZJbFrHf/vvAd78LDz0EH/pQ3QEayq882MrnkCRJUmXORFfj%0A2mvhE5+AP/9zuOYamDdvd5u6RmnEyoOduHqhJElSLzJEV+O974U5c+A1r2naSzRi5cFOXb1QkiSp%0A11jOUY39929qgIbcBYz9fVPHbcu68mAjnkOSJEmVOROdQTM7XzRi5UFXL5QkSWoNVyys0sTOF5Cb%0A5b38zGOYP2vQ1nKSJEk9wBULG6xS5wtby0mSJE0ehugqlet8US5gVwrRE2ewT/mzg7nnwU08sWWE%0AgX36SAm2jow6uy1JktRBDNFVKtf5oth2oOT2McUWR/nOssd237/5+dFxz+XstiRJUmewO0eVynW+%0AmFqiZ3Sp7WOKzWCX48IpkiRJncEQXaX5swa5/MxjGBzoJ4DBgf7dFxXuLHFxZqntY2pZBMWFUyRJ%0AktrPco4M5s8aLFpKMViipGOwwiIn5UpByj1GkiRJ7eVMdAPUushJsceV48IpkiRJncGZ6AaodZGT%0AYo9rVHcO+1ZLkiQ1j4ut9KBKC8NIkiSpOBdb6UHVzi7X07dakiRJlRmiu0SxntKl+kaXWxhGkiRJ%0A9fPCwi5RadnxQqU6eNjZQ5IkqTEM0V0iy+xyrd1CJEmSVB3LOVpgaNUwn/7+A7uX8R7o7+PStx6d%0AqT653LLjE9XaLaRWdgKRJEmTjSG6yYZWDbPglvsZ3flCF5QtI6MsuPl+YM965lIWzJ3BgpvvZ3TX%0AC8/TNyVKzi6XWhim0bLUakuSJPUKyzmabNGS9eMC9JjRXaloPXNZUeHnNshSqy1JktQrDNFNVq4j%0ARpZuGcXC+OjOGoJ4g9kJRJIkTUaG6CYr1xFjSgRHXPSvnLjwboZWDZd9nk4Nq3YCkSRJk5EhuskW%0AzJ1B39TidRc7UyLxQh1xuSBdS1gdWjXMiQvvrjqo18JOIJIkaTIyRDfRWNeK0Z2JKQU5ulikrlRH%0AnDWsjl3wN7xlpOqgXov5swa5/MxjGBzoJ4DBgX6XF5ckST3P7hwZVdvO7ZNDa7lh2WOMVTHvSrnQ%0Ae/mZx/Dxm1YXfe5ypRlZ29a1cunvVnUCkSRJ6hSG6Ayqbec2tGp4XIAeMxZiS/V8TsCJC+8uGY6z%0AhNVOraGWJEnqBZZzZFBtO7dFS9bvEaDHPLFlpGhpxphGlV14wZ8kSVLzGKIzqHZ2t9xs7/SB/nF1%0AxMU0os9ypRrqVlx0KEmS1KsM0RlUO7tbar+A3SF2/qxBll70hpLrpdRbdlHugr9WXXQoSZLUqwzR%0AGZQqw3h++45xAbTYfgGcNeewPWqam1l2MRbU/2vhm1l60RvGXZzoKoOSJEm1M0RnMDa7O9DfN277%0A5udHx83kFpsFPmvOYdzz4KY9yifa0Wd5sl50aAmLJElqlLaE6IiYFxHrI+KRiLioHcdQq/mzBtl3%0Arz2bmkycyS2cBV4wdwa3rhguWj7Rjj7Lk/GiQ0tYJElSI7W8xV1ETAWuAv4SeBz4eUTcnlL6RauP%0ApVZZZ3Ir9WxudZ/lBXNnjGvVB72/ymAr+2ZLkqTe146Z6OOBR1JKv0opbQduBM5ow3HULOtMbqeV%0AT0zGVQY77T2QJEndrR2LrQwCvy74+XHghDYcR82yzuSWWlylneUTk22VwU58DyRJUvfq2AsLI+J9%0AEbE8IpZv2rSp3YczTtaZ3HZcPKjxfA8kSVIjtWMmehg4tODnl+W3jZNSuga4BmD27NmlFgBsmywz%0AuYWt5Z7YMsL0gf6SS3urOXwPJElSI0VKrc2nETENeAg4lVx4/jnwtymlB0o9Zvbs2Wn58uUtOkJJ%0AkiRNVhGxIqU0u9J+LZ+JTintiIiPAEuAqcA3ywVoSZIkqdO0o5yDlNIdwB3teG1JkiSpXh17YaEk%0ASZLUqQzRkiRJUkaGaEmSJCmjttRE94KhVcO2S5MkSZqkDNE1GFo1PG7FwuEtI1y8eC2AQVqSJGkS%0AsJyjBouWrB+35DfAyOhOFi1Z36YjkiRJUisZomvwxJaRTNslSZLUWwzRNZg+0J9puyRJknqLIboG%0AC+bOoL9v6rht/X1TWTB3RpuOSJIkSa3khYU1GLt40O4ckiRJk1OklNp9DBXNnj07LV++vN2HUZSt%0A7iRJknpHRKxIKc2utJ8z0XWw1Z0kSdLkZE10HWx1J0mSNDk5E12HTm91Z6mJJElSczgTXYdObnU3%0AVmoyvGWExAulJkOrhtt9aJIkSV3PEF2HTm51Z6mJJElS81jOUYdObnXX6aUmkiRJ3cwQXaf5swY7%0AIjRPNH2gn+EigbkTSk0kSZK6neUcPaqTS00kSZK6nTPRPaqTS00kSZK6nSG6h3VqqYkkSVK3s5xD%0AkiRJysgQLUmSJGVkiJYkSZIyMkRLkiRJGRmiJUmSpIwM0ZIkSVJGhmhJkiQpI0O0JEmSlJEhWpIk%0AScrIEC1JkiRl5LLfFQytGmbRkvU8sWWE6QP9LJg7w6W0JUmSJjlDdBlDq4a5ePFaRkZ3AjC8ZYSL%0AF68FMEhLkiRNYpZzlLFoyfrdAXrMyOhOFi1Z36YjkiRJUicwRJfxxJaRTNslSZI0ORiiy5g+0J9p%0AuyRJkiYHQ3QZC+bOoL9v6rht/X1TWTB3RpuOSJIkSZ3ACwvLGLt40O4ckiRJKmSIrmD+rEFDsyRJ%0AksaxnEOSJEnKyBAtSZIkZWSIliRJkjIyREuSJEkZGaIlSZKkjAzRkiRJUkaGaEmSJCkjQ7QkSZKU%0AkSFakiRJysgQLUmSJGVkiJYkSZIyMkRLkiRJGRmiJUmSpIwM0ZIkSVJGhmhJkiQpI0O0JEmSlJEh%0AWpIkScooUkrtPoaKImIT8GgbD+HFwG/b+Pq9zvFtLse3uRzf5nFsm8vxbS7Ht7maOb4vTykdXGmn%0ArgjR7RYRy1NKs9t9HL3K8W0ux7e5HN/mcWyby/FtLse3uTphfC3nkCRJkjIyREuSJEkZGaKrc027%0AD6DHOb7N5fg2l+PbPI5tczm+zeX4Nlfbx9eaaEmSJCkjZ6IlSZKkjAzRBSJiY0SsjYjVEbG8yP0R%0AEV+KiEciYk1E/M92HGc3iogZ+XEd+9oWEedN2OfkiNhasM//adfxdoOI+GZE/CYi1hVsOygifhgR%0AD+e/H1jisfMiYn3+s3xR6466e5QY30UR8WD+7/9tETFQ4rFlzyWTXYmxvTQihgv+/r+pxGP97FZQ%0AYnxvKhjbjRGxusRj/eyWERGHRsQ9EfGLiHggIj6W3+65twHKjG9Hnnst5ygQERuB2Smlon0H8yf1%0Ac4E3AScAV6aUTmjdEfaGiJgKDAMnpJQeLdh+MnB+Sukt7Tq2bhIRrweeA65PKb0qv+3zwO9SSgvz%0AJ+gDU0oXTnjcVOAh4C+Bx4GfA+9MKf2ipX+ADldifN8I3J1S2hERnwOYOL75/TZS5lwy2ZUY20uB%0A51JKXyjzOD+7VSg2vhPu/wdga0rpsiL3bcTPbkkRcQhwSEppZUTsB6wA5gPn4Lm3bmXG92V04LnX%0AmehsziB3UkoppWXAQP4NVzanAhsKA7SySyn9GPjdhM1nANflb19H7uQz0fHAIymlX6WUtgM35h+n%0AAsXGN6V0V0ppR/7HZeRO7MqoxGe3Gn52q1BufCMigL8GvtfSg+oRKaUnU0or87efBX4JDOK5tyFK%0AjW+nnnsN0eMl4EcRsSIi3lfk/kHg1wU/P57fpmzeQekT+Gvzv675t4g4upUH1SNeklJ6Mn/7KeAl%0ARfbxc9wY7wH+rcR9lc4lKu7c/N//b5b4dbif3fqdBDydUnq4xP1+dqsUEYcDs4D78NzbcBPGt1DH%0AnHsN0eO9LqU0EzgN+HD+V2JqoIj4I+CtwM1F7l4JHJZSOhb4MjDUymPrNSlXq2W9VhNExCXADuCG%0AErt4Lsnua8CRwEzgSeAf2ns4PeudlJ+F9rNbhYj4Y+BW4LyU0rbC+zz31q/U+HbaudcQXSClNJz/%0A/hvgNnK/eik0DBxa8PPL8ttUvdOAlSmlpyfekVLallJ6Ln/7DqAvIl7c6gPsck+PlRjlv/+myD5+%0AjusQEecAbwHOSiUuKqniXKIJUkpPp5R2ppR2AddSfMz87NYhIqYBZwI3ldrHz25lEdFHLuDdkFJa%0AnN/subdBSoxvR557DdF5EbFvvoidiNgXeCOwbsJutwN/FzlzyF2Y8STKouQsSES8NF+vR0QcT+7z%0A+UwLj60X3A6cnb99NvAvRfb5OXBURByR/83AO/KPUwURMQ+4AHhrSun5EvtUcy7RBBOuL3kbxcfM%0Az259/gJ4MKX0eLE7/exWlv836hvAL1NKVxTc5bm3AUqNb8eee1NKfuX+Q3MkcH/+6wHgkvz2DwAf%0AyN8O4CpgA7CW3BWgbT/2bvkC9iUXig8o2FY4vh/Jj/395C4ceG27j7mTv8j9Z+RJYJRcbd17gRcB%0A/w48DPwIOCi/73TgjoLHvoncVeIbxj7rflU1vo+Qq2lcnf+6euL4ljqX+FVxbP9v/ry6hlywOGTi%0A2OZ/9rNbw/jmt3977HxbsK+f3Wxj+zpypRprCs4Db/Lc2/Tx7chzry3uJEmSpIws55AkSZIyMkRL%0AkiRJGRmiJUmSpIwM0ZIkSVJGhmhJkiQpI0O0JLVYROyMiNURsS4ibo6IfRr8/OdExFcq7HNyRLy2%0A4OcPRMTfNfI4JKmXGaIlqfVGUkozU0qvAraT65feaicDu0N0SunqlNL1bTgOSepKhmhJaq+fAK8A%0AiIhP5Gen10XEeflth0fEgxFxQ0T8MiJuGZu5joiNEfHi/O3ZEXHvxCePiNMj4r6IWBURP4qIl0TE%0A4eSC+8fzM+InRcSlEXF+/jEzI2JZRKyJiNsi4sD89nsj4nMR8bOIeCgiTmr+8EhSZzJES1KbRMQ0%0A4DRgbUQcB7wbOAGYA/yviJiV33UG8NWU0iuBbcCHMrzMT4E5KaVZwI3ABSmljcDVwBfzM+I/mfCY%0A64ELU0rHkltF8FMF901LKR0PnDdhuyRNKoZoSWq9/ohYDSwHHgO+QW6529tSSr9PKT0HLAbGZnp/%0AnVJamr/9nfy+1XoZsCQi1gILgKPL7RwRBwADKaX/yG+6Dnh9wS6L899XAIdnOA5J6inT2n0AkjQJ%0AjaSUZhZuiIhy+6cSP+/ghcmQvUs89svAFSml2yPiZODSTEe6pz/kv+/Ef0MkTWLOREtSZ/gJMD8i%0A9omIfYG35bcBHBYRr8nf/ltyJRoAG4Hj8rffXuJ5DwCG87fPLtj+LLDfxJ1TSluBzQX1zu8C/mPi%0AfpI02RmiJakDpJRWAt8GfgbcB3w9pbQqf/d64MMR8UvgQOBr+e2fBq6MiOXkZoaLuRS4OSJWAL8t%0A2P594G1jFxZOeMzZwKKIWAPMBC6r588mSb0oUpr4W0JJUqfId9L4Qb4dniSpQzgTLUmSJGXkTLQk%0ASZKUkTPRkiRJUkaGaEmSJCkjQ7QkSZKUkSFakiRJysgQLUmSJGVkiJYkSZIy+v9JU5gv3mOwXwAA%0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472948" y="1268361"/>
            <a:ext cx="3453581" cy="1268362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逻辑回归求解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-13970" y="1805940"/>
            <a:ext cx="12339955" cy="42043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5" descr="data:image/png;base64,iVBORw0KGgoAAAANSUhEUgAAAtEAAAHwCAYAAABg0TMJAAAABHNCSVQICAgIfAhkiAAAAAlwSFlz%0AAAALEgAACxIB0t1+/AAAIABJREFUeJzs3Xd4lFX6xvHvIUYIRSKIaEIVMYCgBKKC2FtcXTGi4qJi%0AFysKSiju7s+y7goEKdIULIAiiyJmdUURARXsYNBoIIAKSII0iYBECcn5/XEmGNh0MvNOuT/XxeXk%0AzZRnJkjuOfO8zzHWWkREREREpPJqeV2AiIiIiEioUYgWEREREakihWgRERERkSpSiBYRERERqSKF%0AaBERERGRKlKIFhERERGpIoVoEQlKxphWxhhrjDnM9/XbxpgbA/C4jxhjXvL34/geK8EYs8IYs8sY%0Ac58x5mljzN8D8djBxhizzhhzQTVve6YxJruma6rE40bsz0tEFKJF5BD4gk++MWa3MWazMWaaMaa+%0APx7LWvsna+30StZUrTBWifs+xxhT5Hu+u4wx2caYmw/hLgcDi621Day1T1lr77TW/qPEY22smcor%0Az/cmosD3HPOMMR8bY7oHuo7y+N5cHV/8tbV2ibU2wU+PdasxZpXv573ZGDPPGNPA97j7f14iEnkU%0AokXkUF1mra0PdAGSgL8dfAXjhMu/N7m+53sEMASYaozpcPCVilfQK9AS+LaG66sJs33PsQmwFJhr%0AjDEe1xRwxpizgX8Bfay1DYD2wGxvqxKRYBEuv9RExGPW2hzgbaAjgDHmfWPMP40xHwF7gOOMMQ2N%0AMc8ZYzYZY3KMMY8bY6J8148yxowyxmwzxnwPXFry/n33d1uJr283xqz0rRBmGWO6GGNeBFoAb/pW%0AUgf7rtvNt6KaZ4z5yhhzTon7aW2M+cB3PwuAoyr5fK21Nh3YAXQo0X5yqzFmA7DId/89jTHf+h77%0AfWNMe9/xRcC5wARfrSf4VvIfN8bU872Wcb7v7TbGxB30epxmjPmp+PXzHbvCGPO17/Kpxphlxpid%0AvhXU0ZV5Xgc9xwJgOnAM0NgYU8sY8zdjzHpjzBZjzAxjTEPf4xU//37GmFzfz3hQidqmGWMeL/F1%0AmSvtvto/8b1mm4wxE4wxh/u+96Hval/5XpdrDr4vY0x732ud53vtex5Ux0RjzFu+n/lnxpg2ZbwE%0ApwCfWGszfK/Hz9ba6dbaXQc/J2NM8d+54j9FxpibfN9rZ4xZYIz52bhPL3pX6QchIkFJIVpEaoQx%0ApjlwCZBR4nBfoB/QAFgPTAP2AccDicBFQHEwvh34s+94EnBVOY91NfAIcANuRbgnsN1a2xfYgG91%0A3Fo70hgTD7wFPA40AgYBrxljmvju7mVgOS48/wOoVN+1L1BeAcQCmSW+dTZuxTLZGHMCMAsYgFvV%0AnYcL+Idba88DlgD3+mpdXXwH1tpfgT/hW/X2/ckt+fjW2s+AX4HzShy+1vd8AMYB46y1RwBtgFcq%0A87wOeo61gZuAH62123yXb8KF/+OA+sCEg252LtAW97MdYqrXWlMIDMT9TLoD5wN3A1hrz/Jd52Tf%0A63LAyrAxJhp4E3gXOBroD8w0xpRs9/gL8ChwJLAW+GcZdXyG+zk+aozp4Xs9SmWtLf47Vx+4GvgJ%0AWOh7Q7QA93M52vfYk0wpn16ISGhRiBaRQ5VujMnDfez/Ae7j72LTrLXfWmv34QLsJcAAa+2v1tot%0AwBhcqADoDYy11v5orf0ZeKKcx7wNGGmt/cK3IrzWWru+jOteD8yz1s6z1hZZaxcAy4BLjDEtcKuN%0Af7fW/m6t/RAXwMoT53u+24CHgb7W2pIntT3ie375wDXAW9baBb5V3VFADHB6BY9RWbOAPgDG9ele%0A4jsGUAAcb4w5ylq721r7aRXut7fvOf4IdAWu8B2/Dhhtrf3eWrsbGAb8xRzYuvKo7/lnAi8U11cV%0A1trl1tpPrbX7rLXrgGdwb04qoxsu3A+31u611i4C/ntQHa9baz/3/b2cCXQuo44lQC9cq9JbwHZj%0AzOiSq/8H871xmg70ttb+iHtjuM5a+4Lv+WQAr+GCtoiEsMr07ImIlCfFWvteGd/7scTllkA0sMn8%0A0V5bq8R14g66flmhGKA58F0l62sJXG2MuazEsWhgse8xd/hWfks+bvNy7i/XWtusnO+XfA5xlHge%0A1toiY8yPQHwla6/Iy8DHxpi7cGHvyxJvJm4FHgNWGWN+wIXb/1byfl+x1l5fyvEDno/v8mFA0xLH%0ADv4ZdqrkY+7nC6KjcZ9I1PU9xvJK3jwOt3JedFAdJV/zn0pc3oML3aWy1r4NvG1cT/+5wKtANi7Y%0AH1x3Q+A/wN+stUt9h1sCp/nelBQ7DHixks9HRIKUQrSI+JMtcflH4HfgKN8K4ME2cWB4bVHO/f6I%0Aa1Go6DGLr/uitfb2g69ojGkJHGmMqVciSLco5T6qouRtcykRIo1799AcyKni/ZR+BWuzjDHrca0f%0AJVs5sNauAfr4wl8vYI4xpvFBbxiqKhcXCou1wLXnbAaK31g0B1aV+H5xG8qvuEBc7JhyHmcyri2o%0Aj7V2lzFmAOW095RSY3NjTK0SQboFsLqc21TId18Lfb3sHQ/+vu91fhk3bWVKiW/9CHxgrb3wUB5f%0ARIKP2jlEJCCstZtwfapPGmOO8PUUtzFuAgK4nt37jDHNjDFHAkPLubtngUHGmK7GOd4XiMEFuuNK%0AXPcl4DJjTLJxJy/W8Z2I1sy3arsMeNQYc7gx5gzgMmrOK8Clxpjzfb26D+LeSHxcidtuxp3M17CC%0A670M3A+chVslBcAYc70xpokv/BWvghaVcvuqmAUMNO5kzPq41p3ZB70p+rsxpq4x5kTgZv6YZrEC%0A10LTyBhzDK5PvCwNgJ3AbmNMO+Cug75/8M+4pM9wq8uDjTHRxp1Eehnw70o/Sx9jzOXGmL8YY470%0A/T07FddWUlprzD+BerifRUn/BU4wxvT11RNtjDnF+E4wFZHQpRAtIoF0A3A4kIWbajEHONb3vanA%0AfOAr4Etgbll3Yq19FRdaXgZ2Aem4nmtwvdR/801mGOTrS70ceAjYilsZTOWPf/+uBU4Dfsb1OM+o%0AiSfqqzMb15M9HtdDfRnupMe9lbjtKlxo/d73XOLKuOosXLBb5Dv5r9jFwLfGmN24kwz/4uvTxjc9%0A4sxqPKXncW0IHwI/AL/hTtwr6QPcyXoLgVHW2nd9x1/E/WzX4d5MlTcqbhDu57IL9/fi4Os+Akz3%0AvS4HTLrwvbaX4VbntwGTgBt8r2dV7cCd8LoGF+pfAtKstTNLuW4fXD/2jhITOq7zTfK4CNf7n4tr%0AJRkBlHmSooiEBmPtoXxqKSIi4kbc4YJ1dBntOiIiYUUr0SIiIiIiVaQQLSIiIiJSRWrnEBERERGp%0AIq1Ei4iIiIhUkUK0iIiIiEgVhcRmK0cddZRt1aqV12WIiIiISJhbvnz5Nmttk4quFxIhulWrVixb%0AtszrMkREREQkzPl2gq2Q2jlERERERKpIIVpEREREpIoUokVEREREqigkeqJLU1BQwMaNG/ntt9+8%0ALkWAOnXq0KxZM6Kjo70uRURERMTv/BaijTHNgRlAU8ACU6y144wxjwC3A1t9V33IWjuvqve/ceNG%0AGjRoQKtWrTDG1FTZUg3WWrZv387GjRtp3bq11+WIiIiI+J0/V6L3AQ9aa780xjQAlhtjFvi+N8Za%0AO+pQ7vy3335TgA4SxhgaN27M1q1bK76yiIiISBjwW4i21m4CNvku7zLGrATia/IxFKCDh34WIiIi%0AEkkCcmKhMaYVkAh85jvU3xjztTHmeWPMkWXcpp8xZpkxZlmwrnBGRUXRuXNnOnbsyNVXX82ePXuq%0AfV/vv/8+f/7znwF44403GD58eJnXzcvLY9KkSfu/zs3N5aqrrqr2Y4uIiIhI1fg9RBtj6gOvAQOs%0AtTuBycBxQGfcSvWTpd3OWjvFWptkrU1q0qTCTWM8ERMTw4oVK/jmm284/PDDefrppw/4vrWWoqKi%0AKt9vz549GTp0aJnfPzhEx8XFMWfOnCo/joiIiIhUj19DtDEmGhegZ1pr5wJYazdbawuttUXAVOBU%0Af9YQKGeeeSZr165l3bp1JCQkcMMNN9CxY0d+/PFH3n33Xbp3706XLl24+uqr2b17NwDvvPMO7dq1%0Ao0uXLsydO3f/fU2bNo17770XgM2bN3PFFVdw8sknc/LJJ/Pxxx8zdOhQvvvuOzp37kxqairr1q2j%0AY8eOgOsVv/nmm+nUqROJiYksXrx4/3326tWLiy++mLZt2zJ48OAAv0IiIiIi4cOf0zkM8Byw0lo7%0AusTxY3390gBXAN8c8oMNGAArVhzy3Rygc2cYO7ZSV923bx9vv/02F198MQBr1qxh+vTpdOvWjW3b%0AtvH444/z3nvvUa9ePUaMGMHo0aMZPHgwt99+O4sWLeL444/nmmuuKfW+77vvPs4++2xef/11CgsL%0A2b17N8OHD+ebb75hhe85r1u3bv/1J06ciDGGzMxMVq1axUUXXcTq1asBWLFiBRkZGdSuXZuEhAT6%0A9+9P8+bND+FFEhEREYlM/pzO0QPoC2QaY4oT7kNAH2NMZ9zYu3XAHX6swa/y8/Pp3Lkz4Faib731%0AVnJzc2nZsiXdunUD4NNPPyUrK4sePXoAsHfvXrp3786qVato3bo1bdu2BeD6669nypQp//MYixYt%0AYsaMGYDrwW7YsCE7duwos6alS5fSv39/ANq1a0fLli33h+jzzz+fhg0bAtChQwfWr1+vEC0iIiJS%0ADf6czrEUKG1kQ5VnQleokivGNa24J/pg9erV23/ZWsuFF17IrFmzDrhOabfzt9q1a++/HBUVxb59%0A+wJeg4iIiEg40LbfftatWzc++ugj1q5dC8Cvv/7K6tWradeuHevWreO7774D+J+QXez8889n8uTJ%0AABQWFvLLL7/QoEEDdu3aVer1zzzzTGbOnAnA6tWr2bBhAwkJCTX9tEREREQimkK0nzVp0oRp06bR%0Ap08fTjrppP2tHHXq1GHKlClceumldOnShaOPPrrU248bN47FixfTqVMnunbtSlZWFo0bN6ZHjx50%0A7NiR1NTUA65/9913U1RURKdOnbjmmmuYNm3aASvQIiIiInLojLXW6xoqlJSUZJctW3bAsZUrV9K+%0AfXuPKpLS6GciIiIioc4Ys9xam1TR9bQSLSIiIiJSRf6cziEiIiIiUq70jBzS5meTm5dPXGwMqckJ%0ApCTGe11WhRSiRURERMQT6Rk5DJubSX5BIQA5efkMm5sJEPRBWu0cIiIiIuKJtPnZ+wN0sfyCQtLm%0AZ3tUUeUpRIuIiIiIJ3Lz8qt0PJgoRIuIiIiIJ+JiY6p0PJgoRFfT9u3b6dy5M507d+aYY44hPj5+%0A/9d79+49pPt+/fXXSUtLq5E6r7/+elq3bs3JJ5/MCSecwI033khubm6Ftxs9ejS//fZbjdQgIiIi%0AUprU5ARioqMOOBYTHUVqcvBvFKcTC6upcePG+7fufuSRR6hfvz6DBg064DrWWqy11KpVtfcqV1xx%0ARY3VCTBmzBhSUlIoKipi9OjRnHfeeWRmZhIdHV3mbUaPHs0tt9xCnTp1arQWERERkWLFJw+G4nSO%0AiFmJTs/IocfwRbQe+hY9hi8iPSPHL4+zdu1aOnTowHXXXceJJ57Ipk2b6NevH0lJSZx44ok89thj%0A+6/brFkzHnnkERITEznppJNYvXo1AM8++ywDBgwA3Ery/fffz+mnn85xxx3H66+/DrgtwO+8807a%0AtWvHRRddxMUXX0x6enq5tdWqVYtBgwbRqFEj3n33XYBSaxszZgxbtmzhzDPP5IILLijzeiIiIiKH%0AKiUxno+GnscPwy/lo6HnhUSAhggJ0cXjU3Ly8rH8MT7FX0F61apVDBw4kKysLOLj4xk+fDjLli3j%0Aq6++YsGCBWRlZe2/btOmTcnIyOC2225j9OjRpd7fli1b+Oijj0hPT2fYsGEAvPrqq+Tk5JCVlcW0%0AadP45JNPKl1fly5dWLVqFUCptQ0cOJCjjz6aJUuW8N5775V5PREREZFIFREhOtDjU9q0aUNS0h+7%0ARc6aNYsuXbrQpUsXVq5ceUAA7dWrFwBdu3Zl3bp1pd5fSkoKxhhOOukkcnJc8F+6dCm9e/emVq1a%0AxMXFcfbZZ1e6vpJbvZdXW0mVvZ6IiIhIJIiInuhAj0+pV6/e/str1qxh3LhxfP7558TGxnL99dcf%0AcMJe7dq1AYiKimLfvn2l3l/xdeDAAFxdK1as4NJLL62wtso+BxEREZFIExEr0V6OT9m5cycNGjTg%0AiCOOYNOmTcyfP79G7rdHjx7MmTMHay2bNm3iww8/rPA21lrGjBnD9u3bufDCC8utrUGDBuzatcuv%0Az0FEREQkVEXESnRqcsIBW0pC4MandOnShQ4dOtCuXTtatmxJjx49auR+e/fuzaJFi2jfvj0tW7Yk%0AMTGRhg0blnrdgQMH8vDDD5Ofn0/37t1ZtGgR0dHR5dbWr18/LrjgApo3b86CBQv88hxEREREQpWp%0AifYAf0tKSrLLli074NjKlStp3759pe8jPSMnJMenlGf37t3Ur1+frVu3ctppp/HZZ5/RpEkTz+qp%0A6s9EREREJNgYY5Zba5Mqul5ErESDG58S6qH5YH/605/YuXMnBQUFPProo54GaBEREZFIEjEhOhwt%0AWbLE6xJEREREIlJEnFgoIiIiIlKTQjpEh0I/d6TQz0JEREQiSciG6Dp16rB9+3aFtyBgrWX79u3U%0AqVPH61JEREREAiJke6KbNWvGxo0b2bp1q9elCO5NTbNmzbwuQ0RERCQgQjZER0dH07p1a6/LEBER%0AEZEIFLLtHCIiIiIiXgnZlWgRERGJbOG4kZqEDoVoERERCTnpGTkMm5tJfkEhADl5+QybmwmgIC0B%0AoXYOERERCTlp87P3B+hi+QWFpM3P9qgiiTQK0SIiIhJycvPyq3RcpKYpRIuIiEjIiYuNqdJxkZqm%0AEC0iIiIhJzU5gZjoqAOOxURHkZqc4FFFEml0YqGIiIiEnOKTBzWdQ7yiEC0iIiIhKSUxXqFZPKN2%0ADhERERGRKlKIFhERERGpIoVoEREREZEqUogWEREREakihWgRERERkSrSdA4RERGRAErPyNFovjCg%0AlWgRERGRAEnPyGHY3Exy8vKxQE5ePsPmZpKekeN1ad4pKoL0dPjXv7yupEoUokVEREQCJG1+NvkF%0AhQccyy8oJG1+tkcVeWjvXnjhBTjxRLjiCpg+HX7/3euqKk0hWkRERCRAcvPyq3Q8LO3eDWPGQJs2%0AcMstULs2zJoF337rLocI9USLiIiIBEhcbAw5pQTmuNgYD6oJsG3bYPx4mDABfv4ZzjkHpk6F5GQw%0Axuvqqkwr0SIiIiIBkpqcQEx01AHHYqKjSE1O8KiiAFi/Hu6/H1q0gMcegzPPhE8+gcWL4eKLQzJA%0Ag1aiRURERAKmeApHREzn+OYbGDnStWoAXH89DB4M7dt7W1cNUYgWERERCaCUxPjwDM3FPv4Yhg+H%0AN9+EunXh3nvhgQegeXOvK6tRCtEiIiIicmishXnzYMQIWLIEGjWChx+G/v2hcWOvq/MLhWgRERER%0AqZ59+2D2bBeeMzPdavPYsXDbbVCvntfV+ZVCtIiIiIhUzZ49bsbzqFGwbh106ODmPPfpA9HRXlcX%0AEArRIiIiIh4JuS3Ad+yASZNg3DjYuhW6d3crz5ddBrUia+ibQrSIiIiIB4q3AC/ewbB4C3Ag+IJ0%0Abq7bIOXpp91mKZdcAkOHwhlnhOyIukMVWW8ZRERERIJESGwBnp3t+ptbtYLRo6FnT1ixAt56y817%0AjtAADVqJFhEREfFEUG8BvmyZG1M3d67bivv22+HBB+G447yuLGgoRIuIiIh4IOi2ALcWFi504Xnh%0AQmjYEIYNg/vug6ZNvakpiKmdQ0RERMQDQbMFeGEhzJkDp5wCF14IWVlup8ENG+Cf/1SALoNWokVE%0AREQ84PkW4L//Di++6ALzmjXQti1MnQp9+7oWDimXQrSIiIiIRzzZAnznTpgyxZ0ouGkTdO0Kr74K%0AV1wBUVEV314AhWgRERGRyLB5Mzz1FEycCL/8Ahdc4FaizzsvoqdsVJdCtIiIiEg4++EHt7Pg88+7%0AFo4rr4QhQyApyevKQppCtIiIiEg4+vprGDECZs92bRo33ACpqXDCCV5XFhYUokVERETChbWwZIkb%0AU/f221C/PjzwAAwYAHFxXlcXVhSiRUREREJdURG8+aYLz59+Ck2auPF0d90FRx7pdXVhSSFaRERE%0AJFTt3QuzZrkxdVlZbnvuiRPh5pshxqNNWyKE3zZbMcY0N8YsNsZkGWO+Ncbc7zveyBizwBizxvdf%0AvT0SERERqYpff4Vx4+D44+Gmm1zP88yZbt7z3XcrQAeAP3cs3Ac8aK3tAHQD7jHGdACGAguttW2B%0Ahb6vRURERKQi27fDo49Cixauz7l1a5g3D776Cq69Fg5Tk0Gg+O2VttZuAjb5Lu8yxqwE4oHLgXN8%0AV5sOvA8M8VcdIiIiIiHvxx/d5ihTpsCePdCzpxtTd/rpXlcWsQLydsUY0wpIBD4DmvoCNsBPQKkb%0Ashtj+gH9AFq0aOH/IkVERESCTVaW63eeOdN93aePC88nnuhtXeLXdg4AjDH1gdeAAdbanSW/Z621%0AgC3tdtbaKdbaJGttUpMmTfxdpoiIiEjw+PRTSElxYfnVV12f89q1MGOGAnSQ8OtKtDEmGhegZ1pr%0A5/oObzbGHGut3WSMORbY4s8aREREREKCtfDOO26DlA8+cKPpHn4Y7r0XjjrK6+rkIP6czmGA54CV%0A1trRJb71BnCj7/KNwH/8VYOIiIhI0Nu3z42pS0yESy6B775z/c8bNsAjjyhAByl/rkT3APoCmcaY%0AFb5jDwHDgVeMMbcC64HefqxBREREJDjl58O0aZCWBj/8AO3awQsvuCkbhx/udXVSAX9O51gKmDK+%0Afb6/HldEREQkqOXlweTJMHYsbNkCp53mVp579oRafj9dTWqIhgmKiIiIBMKmTS44T54Mu3ZBcjIM%0AHQpnnw2mrHVHCVYK0SIiIiL+tHata9mYNs31P/fuDYMHux5oCVkK0SIiIiL+sHy5m7Tx2msQHQ23%0A3AKDBkGbNl5XJjVAIVpERESkplgLixfD8OGwYAEccYRbdb7/fjjmGK+rkxqkEC0iIiJyqIqKID3d%0AhecvvnCBecQIuOMOaNjQ6+rEDxSiRURERKrr99/dltwjR0J2tmvVeOYZuOEGqFPH6+rEjxSiRURE%0ARKpq1y6YMsWNpsvNhS5d4JVXoFcviIryujoJAIVoERERkcrauhWeegomTHDzns87z03duOACjamL%0AMArRIiIiIhVZtw5GjYLnn4fffnMrzkOGwCmneF2ZeEQhWkRERKQsmZnuBMF//9vtJnjDDZCaCgkJ%0AXlcmHlOIFhERETnY0qVu0sZbb0G9ejBgAAwcCPHxXlcmQUIhWkRERATcmLp581x4/ugjaNwYHnsM%0A7rkHGjXyujoJMgrRIiIiEtkKCly7xogR8O230LIljB/vdhisW9fr6iRIKUSLiIhIZNqzB557zp0w%0AuGEDdOwIL74I11zjtukWKYdCtIiIiESWn392I+rGj4dt26BHD5g4ES69VGPqpNIUokVERCQybNzo%0ANkeZMgV+/RX+/Gc3pu6MM7yuTEKQQrSIiIiEt1Wr3LbcL73kTh689loYPNi1b4hUk0K0iIiIhKfP%0AP3eTNtLToU4duPNOeOABaNXK68okDChEi4iISPiwFhYscOF58WI48kj429+gf39o0sTr6iSMKESL%0AiIhI6Nu3D157zY2py8hwm6KMHg233w7163tdnYQhhWgREREJXb/9BtOnQ1oafPed2477+efhuuvg%0A8MO9rk7CmEK0iIiIhJ5ffoHJk2HsWNi8GU45xQXpyy+HWrW8ri6kpGfkkDY/m9y8fOJiY0hNTiAl%0AUdubV0QhWkRERELHTz+54Dx5MuzcCRddBEOHwjnnaMZzNaRn5DBsbib5BYUA5OTlM2xuJoCCdAX0%0AVk1ERESC39q1brpGq1ZuxTk5GZYvh/nz4dxzFaCrKW1+9v4AXSy/oJC0+dkeVRQ6tBItIiIiwevL%0AL93JgnPmwGGHwU03waBB0Lat15WFhdy8/Codlz8oRIuIiEhwsRbef9+NqXv3XWjQAFJT4f774dhj%0Ava4urMTFxpBTSmCOi43xoJrQonaOEJWekUOP4YtoPfQtegxfRHpGjtcliYiIHJqiInj9dejWDc47%0AD1asgH/9CzZscIFaAbrGpSYnEBMddcCxmOgoUpMTPKoodGglOgTpJAAREQkre/fCzJmubSM7G447%0Azp04eOONEKMVUX8qzg2azlF1CtEhqLyTAPSXXkREQsauXTB1qtsUJScHOneGWbPgqqtc/7MEREpi%0AvPJDNehvaAjSSQAiIhLStm6F8eNhwgTYscONp3vuOTeuTlM2JEQoRIcgnQQgIiIhaf16ePJJePZZ%0AyM+HlBQYMsT1QIuEGJ1YGIJ0EoCIiISUb76BG26ANm1cr/M110BW1h8nEYqEIK1EhyCdBCAiIiHh%0Ao4/cyYJvvgn16sF998HAgdC8udeViRwyhegQpZMAREQkKFkL8+a58LxkCTRuDI8+Cvfc4y6LhAmF%0AaBERETl0+/bB7NkuPGdmutXmsWPhttvcKrQfpGfk6FNZ8YxCtIiIiFTfnj3wwgswahSsWwcdOsCM%0AGfCXv0B0tN8eVnsmiNd0YqGIiIhU3Y4d8Pjj0KoV3Huv203wjTfcKnTfvn4N0FD+ngkigaCVaBER%0AEam8nBwYMwaeeQZ274ZLLnFj6s48M6AznrVngnhNIVpEREQqlp0NaWmuVaOoyLVrDB4MJ53kSTna%0AM0G8pnYOERERKdsXX7htuNu3h5kzoV8/WLMGXnrJswAN2jNBvKeVaBERETmQtbBwITzxBCxaBLGx%0A8NBDbs7z0Ud7XR2gPRPEewrRIiIi4hQWwty5MHw4fPklxMW5qRv9+kGDBl5X9z+0Z4J4SSFaREQk%0A0v3+u+t1HjkS1q6FE06AZ5+F66+H2rW9rk4kKClEi4iIRKqdO+Hpp920jZ9+gqQkmDMHUlIgKqri%0A24tEMIWHObCMAAAgAElEQVRoERGRSLN5M4wbB5MmwS+/wIUXuhMFzzsvoGPqREKZQrSIiEik+P57%0A1+P8/POwdy9ceSUMHQpdu3pdmUjIUYgWEREJdytWwIgR8MorcNhhcOONMGiQ630WkWpRiBYREQlH%0A1sKHH7pJG++8A/Xrw4MPwoABbuqGiBwShWgREZFwUlQEb77pwvOnn0KTJvDPf8Jdd8GRR3pdnUjY%0AUIgWEREJB3v3wssvuzF1K1dC69buxMGbboIYbYUtUtMUokVERELZ7t1upvOTT8LGjW4r7pdfhquv%0Adv3PIuIX+r9LREQkFG3bBhMmwPjx8PPPcOaZMGUKXHyxxtSJBIBCtIiISCjZsAFGj4apU2HPHujZ%0AE4YMgdNP97oykYiiEC0iIhIKsrJcv/PMme7r666DwYOhQwdv6xKJUArRIiIiweyTT9ykjTfegLp1%0A4e673ai6Fi28rkwkoilEi4iIBBtr3Wzn4cPdrOdGjeDhh6F/f2jc2OvqRASFaBERkeCxbx+8+qoL%0Az19/Dc2awdixcNttUK+e19WJSAkK0SIiUqb0jBzS5meTm5dPXGwMqckJpCTGe11W+MnPh2nTIC0N%0AfvgB2rd3X/fpA4cf7nV1IlIKhWgRESlVekYOw+Zmkl9QCEBOXj7D5mYCKEjXlLw8tyHKuHGwZQt0%0A6wZjxsBll0GtWl5XJyLl0P+hIiJSqrT52fsDdLH8gkLS5md7VFEYyc11kzVatIC//hW6doX334eP%0AP4bLL1eAFgkBWokWEZFS5eblV+m4VMKaNa5lY/p01/98zTUuTHfu7HVlIlJFCtEiIlKquNgYckoJ%0AzHGxMR5UE+KWL4cRI2DOHNfjfOutMGgQHHec15WJSDXp8yIRESlVanICMdFRBxyLiY4iNTnBo4pC%0AjLWwcCFceCEkJcH8+W5nwfXrXR+0ArRISPNbiDbGPG+M2WKM+abEsUeMMTnGmBW+P5f46/FFROTQ%0ApCTG80SvTsTHxmCA+NgYnujVSScVVqSwEF57DU49FS64AL75xq1Cb9gATzwBTZt6XaGI1AB/tnNM%0AAyYAMw46PsZaO8qPjysiIjUkJTFeobmyfv8dXnzRbc29Zg0cfzxMmQJ9+0KdOl5XJyI1zG8h2lr7%0AoTGmlb/uX0REJCjs3AnPPONG023aBF26wOzZcOWVEBVV8e1FJCR5cWJhf2PMDcAy4EFr7Q4PahAR%0AETk0W7a4+c4TJ8Ivv8D558OMGe6/xnhdnYj4WaBPLJwMHAd0BjYBT5Z1RWNMP2PMMmPMsq1btwaq%0APhERkfL98APccw+0bOl6nC+4AD7/HN57z11WgBaJCAEN0dbazdbaQmttETAVOLWc606x1iZZa5Oa%0ANGkSuCJFRERK8/XXcN110LYtTJ3qLq9c6cbWnXKK19WJSIAFtJ3DGHOstXaT78srgG/Ku76ISCRK%0Az8ghbX42uXn5xMXGkJqcoJP7vGItLF0Kw4fDvHlQvz4MGAADB0K8fiYikcxvIdoYMws4BzjKGLMR%0AeBg4xxjTGbDAOuAOfz2+iEgoSs/IYdjczP3bbefk5TNsbiaAgnQgFRXBW2+58Pzxx3DUUfD443D3%0A3XDkkV5XJyJBwJ/TOfqUcvg5fz2eiEg4SJufvT9AF8svKCRtfrZCdCAUFMCsWW6uc1aW63ueMAFu%0Avhnq1vW6OhEJItr2W0QkiOSWss12ecelhvz6Kzz3HDz5pNsUpWNHeOkl6N0boqO9rk5EgpBCtIhI%0AEImLjSGnlMAcFxvjQTURYPt2N6Luqafc5R493Jbcl1yiKRsiUq5Aj7gTEZFypCYnEBN94AYdMdFR%0ApCYneFRRmPrxR3jgAdeu8fDD0L07LFniTiK89FIFaBGpkFaiRUSCSHHfs6Zz+MnKlW5b7pdecpM3%0Arr0WBg927RsiIlWgEC0iEmRSEuMVmmvaZ5+5SRvp6RATA3fd5VaiW7XyujIRCVEK0SIiEp6shfnz%0AXXj+4AM3mu7vf4f+/UGbeInIIVKIFhGR8LJvn9tFcPhw+OortynK6NFw++1usxQRkRqgEC0iIuEh%0APx+mT4e0NPj+e2jXDl54wfU9H36419WJSJhRiBYRkdCWlweTJ8PYsbBlC5x6KowaBZdfDrU0hEpE%0A/EMhWkREQtOmTS44T54Mu3ZBcjIMHQpnn60RdSLidwrRIiISWtaudS0b06a5/uerr4YhQyAx0evK%0ARCSCKESLiEho+PJLGDHCnTQYHQ233AKDBkGbNl5XJiIRSCFaxCc9I0cbXIgEG2vh/ffdpI1334Uj%0AjnCbo9x/PxxzjNfViUgEU4gWwQXoYXMzyS8oBCAnL59hczMBFKRFvFBU5DZGGTECPv8cmjZ1QfrO%0AO6FhQ6+rExFRiBYBt8VycYAull9QSNr8bIVoOWT6lKMK9u51W3KPHAnZ2XDccfD003DjjVCnjtfV%0AiYjspxAtAuTm5VfpuEhl6VOOStq1C6ZOdZui5ORA587w73/DlVfCYfpVJSLBRwM0RYC42JgqHRep%0ArPI+5RBg61a3FXeLFvDgg9C2LbzzjjuJ8JprFKBFJGgpRIsAqckJxERHHXAsJjqK1OQEjyqScKFP%0AOcqwbh307w8tW8I//wnnnguffgqLF7t5z5rzLCJBTm/xRfjjY3X1rUpNi4uNIaeUwByxn3JkZrp+%0A51mz3G6C118PqanQvr3XlYmIVIlCtIhPSmK8QrPUuNTkhAN6oiFCP+VYutRN13jrLahXz42oGzgQ%0AmjXzujIRkWpRiBYR8aOI/pSjqAjmzXPh+aOPoHFjeOwxuOceaNTI6+pERA6JQrSIiJ9F3KccBQUw%0Ae7ab8fzNN+6kwXHj4NZb3Sq0iEgYUIgWEZGasWcPPP88jBoF69fDiSfCjBnwl7+4bbpFRMKIQrSI%0AiByan3+GiRPhqadg2zY4/XSYMAEuucSdPCgiEoYUokVEpHo2boQxY+CZZ+DXX11oHjYMzjjD68pE%0ARPxOIVpERKpm1SpIS4MXX3QnD/bpA4MHQ6dOXlcmIhIwCtEiIlI5n3/uThZ8/XWoXRvuuMPtMtiq%0AldeViYgEnEK0iIiUzVp47z03pm7RIoiNhb/+1e02ePTRXlcnIuIZhWgREflfhYXw2msuPGdkQFyc%0Am7rRrx80aOB1dSIinlOIFhGRP/z2mxtLl5YGa9fCCSfAs8+67blr1/a6OhGRoKEQLSIisHMnPP20%0Am7bx00+QlARz5kBKCkRFeV2diEjQUYgWEYlkmze73QQnTYJffoELL4SZM+Hcc8EYr6sTEQlaCtEi%0AIpHo++9dj/Pzz7ttuq+8EoYMga5dva5MRCQkKESLiESSFSvcmLpXXoHDDoObboJBg6BtW68rExEJ%0AKQrRIgGWnpFD2vxscvPyiYuNITU5gZTEeK/LknBmLXz4oZu08c47brrGoEEwYAAce6zX1YmIhCSF%0AaJEASs/IYdjcTPILCgHIyctn2NxMAAVpqXlFRfDGG27l+dNP3Vznf/0L7rrLzXsOInpzKSKhRiFa%0A5CD+/GWeNj97f4Aull9QSNr8bAUGqTl798LLL7vwvGoVtG4NEyfCzTdDTIzX1f0PvbkUkVBUy+sC%0ARIJJ8S/znLx8LH/8Mk/PyKmR+8/Ny6/ScZEq2b0bxo6FNm1cYD78cBemV6+Gu+8OygAN5b+5FBEJ%0AVlqJlmoJ9Y9ey6rf3yvFcbEx5JQSmONigzPcSIjYtg0mTIDx4+Hnn+Hss2HKFLj44pAYU6c3lyIS%0AihSipcpC/aPX8ur39y/z1OSEAx4bICY6itTkhBq5f4kwGzbA6NEwdSrs2QOXX+7G1HXv7nVlVaI3%0AlyISitTOIVUW6h+9lld/Wb+0a+qXeUpiPE/06kR8bAwGiI+N4YlenULizYcEkawsN5quTRvX69y7%0AN3z7LaSnh1yABvfmMib6wF0R9eZSRIKdVqKlykL9o9fy6h9zTWe/rxSnJMYrNEv1fPKJG1P3xhtQ%0Aty7cey888AA0b+51ZYek+P+HUG4RE5HIoxAtVRbqH72WV79+mUvQsRbeftuF5yVLoHFjeOQRF6Ab%0AN/a6uhqjN5ciEmoUoqXKQr2vt6L69ctcgsK+fW5XweHDITPTrTaPGwe33gr16nldnYhIxFOIlioL%0A9dXaUK9fwtyePfDCCzBqFKxbBx06wPTp0KcPREd7XZ2IiPgYa63XNVQoKSnJLlu2zOsyRET8Z8cO%0AmDTJrTZv3QrdusHQoXDZZVBL54CLiASKMWa5tTapoutV6l9mY0yPyhwTEZEqys2F1FRo0QL+9jdI%0ASoIPPoCPP3Yj6xSgRUSCUmX/dR5fyWMiIlIZ2dlw221uS+7Ro6FnT1ixAubNg7POColNUkREIlm5%0APdHGmO7A6UATY8wDJb51BBBV+q1ERKRMX3wBI0bA3LlQu7YL0g8+CMcd53VlIiJSBRWdWHg4UN93%0AvQYlju8ErvJXUSIiYcVaWLjQTdpYuBAaNoRhw+C++6BpU6+rExGRaig3RFtrPwA+MMZMs9auD1BN%0AIiLhobAQXn/dhefly+GYY2DkSLjjDjjiCK+rExGRQ1BRO8dYa+0AYIIx5n/GeFhre/qtMhGRUPX7%0A7/Diiy4wr1kDbdvC1KnQt69r4RARkZBXUTvHDN9/R/m7EBGRkLdzJ0yZ4k4U3LQJunaFV1+FK66A%0AKJ1GIiISTioK0WnA+cAl1tohAahHRCT0bNni5jtPmgR5eXDeeTBjBpx/vqZsiIiEqYpC9LHGmNOB%0AnsaYfwMH/Daw1n7pt8pERILdDz+4nQWff961cPTqBUOGwCmneF2ZiIj4WUUh+v+AvwPNgNEHfc8C%0A5/mjKBGRoPb1125M3ezZbjOUG2+EQYMgIcHrykREJEAqms4xB5hjjPm7tfYfAapJRCT4WAtLl7pJ%0AG/PmQf36MGAADBwI8fFeVyciIgFW0Uo0ANbafxhjegJn+Q69b639r//KEhEJEkVF8N//uvD8ySfQ%0ApAk8/jjcfTcceaTX1YmIiEcqFaKNMU8ApwIzfYfuN8acbq19yG+ViYh4qaAAZs1ybRtZWdCqFUyY%0AALfcAjExXlcnIiIeq1SIBi4FOltriwCMMdOBDEAhWkTCy6+/wrPPwpNPwo8/wkknwcsvw9VXw2GV%0A/SdTRETCXVV+I8QCP/suN/RDLSIi3tm+3a00jx/vLp91FjzzDFx8scbUiYjI/6hsiH4CyDDGLMaN%0AuTsLGOq3qkREAuXHH93mKFOmwJ490LOnG1N3+uleVyYiIkGswhBtjDHAUqAbUDz8dIi19id/FiYi%0A4ldZWW5b7pm+Uz2uvRYGD4YTT/S2LhERCQkVhmhrrTXGzLPWdgLeCEBNIiL+8+mnbtLGf/4Ddeu6%0AKRsPPAAtW/rtIdMzckibn01uXj5xsTGkJieQkqixeCIioaxWJa/3pTGmSltwGWOeN8ZsMcZ8U+JY%0AI2PMAmPMGt9/NR9KRPzPWnjnHTjnHOjeHT78EB5+GNavd9t1+zlAD5ubSU5ePhbIyctn2NxM0jNy%0A/PaYIiLif5UN0acBnxpjvjPGfG2MyTTGfF3BbaYBFx90bCiw0FrbFliI+qpFxJ/27XNj6hIT4U9/%0Agu++c/3PGzbAI4/AUUf5vYS0+dnkFxQecCy/oJC0+dl+f2wREfGfyp5YmFzVO7bWfmiMaXXQ4cuB%0Ac3yXpwPvA0Oqet8iIuXKz4dp0yAtDX74Adq1gxdecH3Phx8e0FJy8/KrdFxEREJDuSHaGFMHuBM4%0AHsgEnrPW7juEx2tqrd3ku/wT0PQQ7ktE5EB5eTB5MowdC1u2wKmnupXnnj2hVmU/eKtZcbEx5JQS%0AmONitWGLiEgoq+i3ynQgCReg/wQ8WVMPbK21gC3r+8aYfsaYZcaYZVu3bq2phxWRcLRpkxtL16IF%0APPSQa99YvNidRJiS4lmABkhNTiAmOuqAYzHRUaQmJ3hUkYiI1ISK2jk6+KZyYIx5Dvj8EB9vszHm%0AWGvtJmPMscCWsq5orZ0CTAFISkoqM2yLSARbswZGjXKtG/v2Qe/ebkxdYqLXle1XPIVD0zlERMJL%0ARSG6oPiCtXafOfRdu94AbgSG+/77n0O9QxGJQMuXw4gRMGeO63G++WZITYU2bbyurFQpifEKzSIi%0AYaaiEH2yMWan77IBYnxfG1xHxhFl3dAYMwt3EuFRxpiNwMO48PyKMeZWYD3Q+xDrF5FIYa1r0Rg+%0AHBYsgCOOcC0c998PxxzjdXUiIhJhyg3R1tqo8r5fwW37lPGt86t7nyISgYqKID3dhecvvnCBefhw%0AuPNOaNjQ6+pERCRCVXbEnYhIYP3+u9uSe+RIyM52rRrPPAM33AB16nhdnYiIRDiFaBEJLrt2wdSp%0AbjRdTo47SXD2bLjySoiq9odjIiIiNUohWkSCw9at8NRTMGGCm/d87rnw/PNw4YVw6Cc1i4iI1CiF%0AaBHx1rp18OST8Nxz8NtvcMUV7oTBU0/1ujIREZEyKUSLiDcyM12/86xZbjOUvn3dmLp27byuTERE%0ApEIK0QGSnpGjzRZEAJYuddM13noL6tWDAQPcn2bNvK5MRESk0hSiAyA9I4dhczPJLygEICcvn2Fz%0AMwEUpCUyFBXBvHkuPH/0ERx1FDz2GNxzDzRq5HV1IUdvykVEvFfL6wIiQdr87P0Bulh+QSFp87M9%0AqkgkQAoK4MUX4aST4LLLYONGGD8e1q+Hv/9dAboait+U5+TlY/njTXl6Ro7XpYmIRBSF6ADIzcuv%0A0nGRkLdnjwvLxx/v5jobAy+9BGvWwL33Qt26XlcYsvSmXEQkOKidIwDiYmPIKSUwx8XGeFCNiB/9%0A/DNMnOhG1W3bBmec4b6+9FKNqashelMuIhIctBIdAKnJCcREH7hJREx0FKnJCR5VJFLDNm6EBx+E%0AFi3g//4PunWDJUvcnz//WQG6BpX15ltvykVEAkshOgBSEuN5olcn4mNjMEB8bAxP9OqkE4Ek9K1a%0ABbfcAscdB+PGuRnPX38Nb77pVqGlxulNuYhIcFA7R4CkJMYrNEv4+PxzN2kjPR1q14Y77nAr0a1a%0AeV1Z2Cv+d0TTOUREvKUQLSKVYy0sWODC8+LFEBsLf/0r9O8PRx/tdXURRW/KRUS8pxAtIuUrLIQ5%0Ac2DECMjIgLg4t0337bdDgwZeVyciIuIJhWgRKd1vv8H06ZCWBt99ByecAM89B9dd51o4REREIphC%0AtIgc6Jdf4OmnYcwY2LwZTjkFRo6Eyy+HqKiKby8iIhIBFKJFxPnpJzdhY9Ik2LkTLroIhgyBc8/V%0AiDoREZGDKESLRLq1a2HUKJg2zW3TfdVVLjx36eJ1ZSIiIkFLIVokUmVkuJMFX30VDjsMbroJBg2C%0Atm29rkxERCToKUSLRBJr4YMP3Ji6+fPddI3UVLj/fjj2WK+rExERCRkK0SKRoKgI3njDhefPPoOm%0ATeGJJ+DOO9285zCQnpGjDUhERCRgFKJFwtnevfDyy65tY9Uqtz335Mlw440QE+N1dTUmPSOHYXMz%0AyS8oBCAnL59hczMBFKRFRMQvanldgIj4we7dbkRdmzZw881Qpw7MmgXZ2W71OYwCNLgtsIsDdLH8%0AgkLS5md7VJGIiIQ7rUSLhJOtW2H8eJgwAXbsgHPOgWefdePqDhpTF07tD7l5+VU6LiIicqgUokXC%0Awfr1bivuZ5+F/HxISXFj6rp1K/Xq4db+EBcbQ04pgTkuNrxW3EVEJHionUMklH3zDfTt69o2Jk+G%0Aa66BrCx4/fUyAzSEX/tDanICMdEH7qYYEx1FanKCRxWJiEi400q0SCj66CM3aeO//4V69eC++2Dg%0AQGjevFI3D7f2h+LV83BpTxERkeCnEC0SKqyFefNceF66lN9jj+TFC25kYodk6h7dlNRttUipXIYO%0Ay/aHlMR4hWYREQkYhWiRYLdvH8ye7cbUZWZC8+Z8nfooN5mT+NlEA7Cjij3NqckJB/REg9ofRERE%0AqkI90SLBas8emDjRbcN9/fVQWAjTp8N333FXozP2B+hiVelpTkmM54lenYiPjcEA8bExPNGrk1Zy%0ARUREKkkr0SLBZscOmDQJxo1zI+u6d4ennoJLL4Va7n1vTfQ0q/1BRESk+hSiJWIF3ZzknBy3Qcoz%0Az7jNUi65xI2pO/PM/5nxHI49zSIiIqFEITpIBV3ACzNBNSc5OxvS0mDGDNey8Ze/wODBcPLJZd5E%0APc0iIiLeUk90ECoOeDl5+Vj+CHjpGTlelxY2gmJO8hdfwFVXQfv2MHMm3H47rFnjLpcToEE9zSIi%0AIl7TSnQQKi/gKSTVDM/mJFsLCxe6MXULF0LDhjBsmJvz3LRple4qFHqa9YmKiIiEK4XoIBRuG2EE%0Ao4D3FBcWwty5bkzd8uVw7LGuhaNfPzjiCP88pseCqmVGRESkhqmdIwiVFeR00ljNCdg20b//DlOn%0AQrt20Ls37Nzpvv7hBxg0KGwDNARJy4yIiIifKEQHodTkBKKjDpzGEB1ldNJYDfJ7T/HOnW6luXVr%0At9rcsCG8+iqsXAm33Qa1a9fM4wQxfaIiIiLhTO0cwcpW8HUY8apv1i89xZs3u5nOEyfCL7/ABRfA%0Aiy+SfmQCae+uJvev7wRdb7C/Xn+N4RMRkXCmEB2E0uZnU1B0YGouKLJheWJhVfpmg/okte+/h1Gj%0A4IUXXAvHlVfC0KHQtWtQ9QYf/Bqe264Jry3P8UttGsMnIiLhTO0cQSiSPgavbN9s0I79++oruPZa%0AtzX3c89B376wapVr3ejaFQie3uDSXsOZn27wW20awyciIuFMK9FByJ8fgwfbam5l3zBUd+yfX56v%0AtfDhh25M3TvvQP368OCDMGAAxMVV+FwqOu4vpb2GZXUJ1VRtoTCGT0REpDq0Eh2E/DU5IhhXcys7%0AiaQ6QbTGn29REfznP3D66XDOOW5U3eOPw4YNMHJkqQG6tOdS0XF/qUowVt+yiIhI+RSig5C/PgYP%0AlraCkir7hqE6QbTGnu/evTB9OnTsCCkp7uTBSZNg/Xr461/hyCPLvXnAxulVoKzXyhz0tfqWRURE%0AKqZ2jiDlj4/Bg6WtoKTi51hRy0V1TlI75Oe7ezc8+yw8+SRs3AgnnQQvvwxXXw2HVf5/nco+R38r%0A6zW8sms8i1dtDZoWHxERkVCgEB1BgnXkWGXeMFQniFb7+W7bBhMmwPjx8PPPcNZZ8Mwz8Kc/gTl4%0A3bZygqE3OFjCvIiISDhQiI4goT5yrKpBtMrPd8MGGD3a7Si4Zw/07AlDhrge6DARDGFeREQkHChE%0AR5BIW4ms9PPNynInBs6c6b6+7joYPBg6dAhwxSIiIhIqjLXBvxVeUlKSXbZsmddlSLj59FM3pu4/%0A/4G6deH22+GBB6BFC68rExEREY8YY5Zba5Mqup5WoiNYsM2MDghr3WznESPggw+gUSN4+GG49144%0A6iivqxMREZEQoRAdoYJpK+qA2LfP7SI4YoTbZbBZMxgzBm67zW2WIiIiIlIFmhMdoYJxZrRf5OfD%0A5Mlwwglue+69e+GFF+C779wOgwrQIiIiUg1aiY5QwTgzukbl5bnwPHYsbNkCp53mVp4vuwxq6b2j%0AiIiIHBqliQgVLFtR17jcXDdZo0ULeOghSEyE99+HTz4hvUUSPUa+T+uhb9Fj+CJPtzsXERGR0KaV%0A6EoIxxPwQn1m9P9YswbS0tz23Pv2Qe/ebsZz585ABPaAi4iIiF9pJboCxeErJy8fyx/hK9RXMVMS%0A43miVyfiY2MwQHxsDE/06hR6gXL5cheYExJgxgy49VZYvRpmzdofoCGCesBFREQkILQSXYHywlfI%0ABc6DhOzuddbCokVu0saCBdCwIQwdCvffD02blnqTsO8BFxERkYBSiK5AKIevsGtDKSyE9HS3Qcqy%0AZXDMMW6nwTvugCOOKPemcbEx5JTyMwv5HnARERHxhEJ0BUI1fAWqBzggQf333+Gll1xgXr0ajj8e%0ApkyBvn2hTp1K3UWo9ICH3RufANJrJyIigaQQXYFQCV8Hq6gHuCbCht+D+q5d8MwzbjRdbi506QKz%0AZ8OVV0JUVJXuqrieYA5ZOvmx+vTaiYhIoBlrrdc1VCgpKckuW7bMs8cPxRWuVkPfKvN7MdFR//Om%0AoDonFfYYvqjUVfr42Bg+Gnpele7rAFu2wFNPwcSJbt7z+ee7nufzzwdjqn+/Qc5vr2cE0GsnIiI1%0AxRiz3FqbVNH1tBJdCaF4Ap4x7vy70tTUiZI13i/+ww/w5JPw3HOuhaNXLzem7pRTqnd/fuSPN1ah%0A3H/vNb12IiISaArRlRRKq9HpGTllBuiyVCds1Fi/+Ndfu0kbs2e73QRvuAFSU93YuiDkr9aBUO2/%0ADwZ67UREJNA8mRNtjFlnjMk0xqwwxnjXp1FJoTYrurzZx1FltENUJ2ykJicQE31gb3Kl+8WthSVL%0A4NJL4eST4Y03YMAAtxr97LNBG6DBfzOnD+n1jHB67UREJNC83GzlXGtt58r0nHgt1DbqKG9Vuc9p%0AzWssbFRrw5aiInjzTTjjDDjrLPj8c/jHP2D9etKvG0iPF7ODfltuf7UOhM0GOB7QayciIoGmdo5K%0ACLV+y7I+2j6ybjSPp3QiqWWjGmtNqXS/eEGB20VwxAjIyoKWLd3Jg7feCnXrhtR0BX+2DoRi/32w%0A0GsnIiKB5FWItsB7xphC4Blr7RSP6qiUUOu3LGss38OXnQj4P2yU7B8/ri6M2b2ck2Y/Bxs2QMeO%0AbuZz794QHb3/NqG0M2Sojj0UERGRmuNViD7DWptjjDkaWGCMWWWt/bDkFYwx/YB+AC1atPCixv1C%0ALTR5ORO5eEW59s4d9P/yLW5a/iaN8neyrfOpHDVpElxySalj6kJptT8UZk6LiIiIf3k+J9oY8wiw%0A21o7qqzreD0nGkJrOoeXUobN5s/vzaLPV/OpV/Ab77U5hae7XcWmjknlzuvVnF8REREJBkE7J9oY%0AUw+oZa3d5bt8EfBYoOuoKvVbVmDVKhg5klemv0gtW8R/OpzNM6ddyeomrQAwFawoh9pqv4iIiEQ2%0AL7VrTW0AABfASURBVNo5mvL/7d17lJ11fe/x9zfJFAYKDChVMoLAkaYuBJNDFkQRC9KaoCIRu1ot%0Ay4K6jncUXYTLwXVE6pJoLBYVpeANjigUCFO0lKAFqqYnaG4kQQkQG5DhYsRcQKZmkvzOH3tP2DPZ%0At2ff9573a61Zs+fZz977yW/vPPnkN9/n+4PbIvcr/WnAd1NKd7bhONqqZ2a277svd7Hg0BDsvTf/%0AcsLpXPnqt/D4AS8Zt1ul+vGsJRI9M36SJKkrtTxEp5R+Bby61a/bSbqpE0VRKcFdd8HChXDvvXDg%0AgfDJT8K559L3+HaeWbwWaphRrna2v+vHT5Ikdb129ometLqt7/RuO3bkVhU87jiYNw8efji3TPej%0Aj8Jll8HBB7ekX2/Xjp8kSeoZ9olug27qRAHAf/83XHcdLFoEGzbAn/4pfOMbcNZZsNdee+xezYxy%0APeUYXTd+kiSp5xii26Br+k5v3QpXXw1f/CI8/TQcf3wuSJ9xBkyp7ZcYQ6uG+fT3H2Dz86O7txWW%0AY0DluuiuGT9JktSzDNEtMHHW9ZQ/O5hbVwx3bieKp56Cf/xH+NrXYNs2mDsXLrwQTj65aI/nak2s%0AZS40MrqTS29/gD/s2FWx1rlZnTy8WFGSJFXLmugmGwuOw1tGSOSC4a0rhnn7cYNNrRuuySOPwPvf%0AD4cfnptxnjcPVq6EO++EU06pK0BD8VrmQltGRquqdW5G3XWx9+nixWsZWjVc83NKkqTe5Ux0k5W6%0ACO6eBzd1ziIiK1fm2tTdcktuKe5zzoHzz4dXvKKhL1NrzXKxx5Wqu651Nrmblh2XJEntZ4huso69%0ACC4luOeeXHi+6y7Yf3+44AL42MfgpS9t6EuNBdtya2P2901l774p42qlx1Rb61xP67uOfZ8kSVJH%0AspyjyUoFwLZdBLdrFyxeDCecAKeeCvffD5dfDo89lvvehAA9ViZRykB/H5efeQyfOv1o+vumjrsv%0AS61zPa3v2vE+Da0a5sSFd3PERf/KiQvvtnREkqQu4kx0k3XMctbbt8N3vgOf/zysXw9HHpnrvHH2%0A2bD33mUfWs8Fd+XqoAfzzzW23xNbRjigv4+9+6aw5fnRlra+a/X75IIxkiR1N0N0FeoJkVmXs264%0AZ5+Fa6+FK66A4WGYORNuvBHe/naYVvntrzfslQqwASy96A17PP+WkVH6+6byxb+ZmXmM6ml91+r3%0AyRpsSZK6myG6gkbMGFa7nHVDbdoEX/4yfOUrsHlzrj3d17+ea1eXoctGvWGvUrBtZJisdza5le+T%0ANdiSJHU3a6Ir6Lolph99FD76UXj5y+Hv/z4Xnpcty11EOG9e5jZ19Ya9BXNnlK1zbmSYbMWS443S%0AcbXykiQpE2eiK+iaGcN163KdNr73vVxQfte7YMECeOUrgdpLUupdHbBSmUSjVx9sy6x/DTqmVl6S%0AJNXEEF1Bxy8xvXQpLFwIP/gB7Ltvbhb64x+HQw/dvUs9JSmNCHvlgu1kDZNtr5WXJEl1MURXUEvI%0Aa/ry0SnBHXfkwvNPfwovehFcdhl8+MNw0EF77F5P3XGzw95kDpPdMmsuSZL2ZIiuIGvIq2bWt+aQ%0AvWMH3HRTLjyvWweHHQZf+hK85z25WegS6i1JaXbYM0xKkqRuY4iuQpaQV2nWt6bSiuefh299C77w%0ABdi4EY4+Gq6/Ht7xjtwy3RW0oySl6bPxkiRJbWR3jgarNOtbKmSfd9PqPVet27wZPvMZOPxw+MhH%0AYPp0uP12WLMmd+FgFQEaKnfIaLTCVQoTL/xHwRX5JElSr3AmusEqzfqWK6EYC5t7/+ZJ5v3wRvin%0Af4LnnoPTToOLL4aTTqrpmFxIRJIkqbEM0Q1W6ULEUiEb4MhnHud9P1vMqZ+9GyLlyjUuuACOPbbs%0Aa1ZTOuFCIpIkSY1jiG6wcrO+Q6uG+f0fduzxmGOffIgPLLuFeQ/9P7ZP6+OGmfOYftklvPHNcyq+%0AXiNWVGy0jm8LKEmSVCdDdBMUm/WdGHZJiddtXM0H77uZEx9dw9a99uWq1/w13z7udJ7Zd4DBtc/z%0AxjdXfq1OLJ2YrL2fJUnS5GGIbpGxsDtl105OW/+ffPC+W3jV0xt46o8P4jOnvIfvvXoev99rn937%0AV1v60ImlE5O597MkSZocDNEt8tvfbuWd6+7mfT+7lSM2P8mGgwa5YN5HGTr6FLZP27PLRrWlD51a%0AOmHvZ0mS1MsM0VWoq+fx1q1w9dUsvebzvPjZ33H/S4/i/fP/Nz886gR2TZnKgfv0MXV0V82lD5ZO%0ASJIktZ4huoKaL9x76im48kr46ldh2zZ2zXk95/yP07h38FUQAeTC7qdOPxqovfTB0glJkqTWi5RS%0Au4+hotmzZ6fly5e35bVPXHh30XKJwYF+ll70hj0fsGFDbmXBb30Ltm+Hv/oruPBCOO44V/GTJEnq%0AcBGxIqU0u9J+zkRXUPWFe6tXw+c+B//8zzBtGpx9NixYAEcdtXsX64QlSZJ6gyG6grIX7qUEP/4x%0ALFwId94J++0H558P550HhxzShqOVJElSKxiiKyh24d4+04Ir/ui/4LWXwLJl8Cd/Ap/9LHzwgzAw%0AUPNrNaLcw5IRSZKk5jNEV1B44d6mZ7Zx9sb/5KPLb2O/jY/AEUfAVVfBu98N/fW1lGvEyoOduHqh%0AJElSL5rS7gPoBvOPOoCle6/hoRvP5ZJbFrHf/vvAd78LDz0EH/pQ3QEayq882MrnkCRJUmXORFfj%0A2mvhE5+AP/9zuOYamDdvd5u6RmnEyoOduHqhJElSLzJEV+O974U5c+A1r2naSzRi5cFOXb1QkiSp%0A11jOUY39929qgIbcBYz9fVPHbcu68mAjnkOSJEmVOROdQTM7XzRi5UFXL5QkSWoNVyys0sTOF5Cb%0A5b38zGOYP2vQ1nKSJEk9wBULG6xS5wtby0mSJE0ehugqlet8US5gVwrRE2ewT/mzg7nnwU08sWWE%0AgX36SAm2jow6uy1JktRBDNFVKtf5oth2oOT2McUWR/nOssd237/5+dFxz+XstiRJUmewO0eVynW+%0AmFqiZ3Sp7WOKzWCX48IpkiRJncEQXaX5swa5/MxjGBzoJ4DBgf7dFxXuLHFxZqntY2pZBMWFUyRJ%0AktrPco4M5s8aLFpKMViipGOwwiIn5UpByj1GkiRJ7eVMdAPUushJsceV48IpkiRJncGZ6AaodZGT%0AYo9rVHcO+1ZLkiQ1j4ut9KBKC8NIkiSpOBdb6UHVzi7X07dakiRJlRmiu0SxntKl+kaXWxhGkiRJ%0A9fPCwi5RadnxQqU6eNjZQ5IkqTEM0V0iy+xyrd1CJEmSVB3LOVpgaNUwn/7+A7uX8R7o7+PStx6d%0AqT653LLjE9XaLaRWdgKRJEmTjSG6yYZWDbPglvsZ3flCF5QtI6MsuPl+YM965lIWzJ3BgpvvZ3TX%0AC8/TNyVKzi6XWhim0bLUakuSJPUKyzmabNGS9eMC9JjRXaloPXNZUeHnNshSqy1JktQrDNFNVq4j%0ARpZuGcXC+OjOGoJ4g9kJRJIkTUaG6CYr1xFjSgRHXPSvnLjwboZWDZd9nk4Nq3YCkSRJk5EhuskW%0AzJ1B39TidRc7UyLxQh1xuSBdS1gdWjXMiQvvrjqo18JOIJIkaTIyRDfRWNeK0Z2JKQU5ulikrlRH%0AnDWsjl3wN7xlpOqgXov5swa5/MxjGBzoJ4DBgX6XF5ckST3P7hwZVdvO7ZNDa7lh2WOMVTHvSrnQ%0Ae/mZx/Dxm1YXfe5ypRlZ29a1cunvVnUCkSRJ6hSG6Ayqbec2tGp4XIAeMxZiS/V8TsCJC+8uGY6z%0AhNVOraGWJEnqBZZzZFBtO7dFS9bvEaDHPLFlpGhpxphGlV14wZ8kSVLzGKIzqHZ2t9xs7/SB/nF1%0AxMU0os9ypRrqVlx0KEmS1KsM0RlUO7tbar+A3SF2/qxBll70hpLrpdRbdlHugr9WXXQoSZLUqwzR%0AGZQqw3h++45xAbTYfgGcNeewPWqam1l2MRbU/2vhm1l60RvGXZzoKoOSJEm1M0RnMDa7O9DfN277%0A5udHx83kFpsFPmvOYdzz4KY9yifa0Wd5sl50aAmLJElqlLaE6IiYFxHrI+KRiLioHcdQq/mzBtl3%0Arz2bmkycyS2cBV4wdwa3rhguWj7Rjj7Lk/GiQ0tYJElSI7W8xV1ETAWuAv4SeBz4eUTcnlL6RauP%0ApVZZZ3Ir9WxudZ/lBXNnjGvVB72/ymAr+2ZLkqTe146Z6OOBR1JKv0opbQduBM5ow3HULOtMbqeV%0AT0zGVQY77T2QJEndrR2LrQwCvy74+XHghDYcR82yzuSWWlylneUTk22VwU58DyRJUvfq2AsLI+J9%0AEbE8IpZv2rSp3YczTtaZ3HZcPKjxfA8kSVIjtWMmehg4tODnl+W3jZNSuga4BmD27NmlFgBsmywz%0AuYWt5Z7YMsL0gf6SS3urOXwPJElSI0VKrc2nETENeAg4lVx4/jnwtymlB0o9Zvbs2Wn58uUtOkJJ%0AkiRNVhGxIqU0u9J+LZ+JTintiIiPAEuAqcA3ywVoSZIkqdO0o5yDlNIdwB3teG1JkiSpXh17YaEk%0ASZLUqQzRkiRJUkaGaEmSJCmjttRE94KhVcO2S5MkSZqkDNE1GFo1PG7FwuEtI1y8eC2AQVqSJGkS%0AsJyjBouWrB+35DfAyOhOFi1Z36YjkiRJUisZomvwxJaRTNslSZLUWwzRNZg+0J9puyRJknqLIboG%0AC+bOoL9v6rht/X1TWTB3RpuOSJIkSa3khYU1GLt40O4ckiRJk1OklNp9DBXNnj07LV++vN2HUZSt%0A7iRJknpHRKxIKc2utJ8z0XWw1Z0kSdLkZE10HWx1J0mSNDk5E12HTm91Z6mJJElSczgTXYdObnU3%0AVmoyvGWExAulJkOrhtt9aJIkSV3PEF2HTm51Z6mJJElS81jOUYdObnXX6aUmkiRJ3cwQXaf5swY7%0AIjRPNH2gn+EigbkTSk0kSZK6neUcPaqTS00kSZK6nTPRPaqTS00kSZK6nSG6h3VqqYkkSVK3s5xD%0AkiRJysgQLUmSJGVkiJYkSZIyMkRLkiRJGRmiJUmSpIwM0ZIkSVJGhmhJkiQpI0O0JEmSlJEhWpIk%0AScrIEC1JkiRl5LLfFQytGmbRkvU8sWWE6QP9LJg7w6W0JUmSJjlDdBlDq4a5ePFaRkZ3AjC8ZYSL%0AF68FMEhLkiRNYpZzlLFoyfrdAXrMyOhOFi1Z36YjkiRJUicwRJfxxJaRTNslSZI0ORiiy5g+0J9p%0AuyRJkiYHQ3QZC+bOoL9v6rht/X1TWTB3RpuOSJIkSZ3ACwvLGLt40O4ckiRJKmSIrmD+rEFDsyRJ%0AksaxnEOSJEnKyBAtSZIkZWSIliRJkjIyREuSJEkZGaIlSZKkjAzRkiRJUkaGaEmSJCkjQ7QkSZKU%0AkSFakiRJysgQLUmSJGVkiJYkSZIyMkRLkiRJGRmiJUmSpIwM0ZIkSVJGhmhJkiQpI0O0JEmSlJEh%0AWpIkScooUkrtPoaKImIT8GgbD+HFwG/b+Pq9zvFtLse3uRzf5nFsm8vxbS7Ht7maOb4vTykdXGmn%0ArgjR7RYRy1NKs9t9HL3K8W0ux7e5HN/mcWyby/FtLse3uTphfC3nkCRJkjIyREuSJEkZGaKrc027%0AD6DHOb7N5fg2l+PbPI5tczm+zeX4Nlfbx9eaaEmSJCkjZ6IlSZKkjAzRBSJiY0SsjYjVEbG8yP0R%0AEV+KiEciYk1E/M92HGc3iogZ+XEd+9oWEedN2OfkiNhasM//adfxdoOI+GZE/CYi1hVsOygifhgR%0AD+e/H1jisfMiYn3+s3xR6466e5QY30UR8WD+7/9tETFQ4rFlzyWTXYmxvTQihgv+/r+pxGP97FZQ%0AYnxvKhjbjRGxusRj/eyWERGHRsQ9EfGLiHggIj6W3+65twHKjG9Hnnst5ygQERuB2Smlon0H8yf1%0Ac4E3AScAV6aUTmjdEfaGiJgKDAMnpJQeLdh+MnB+Sukt7Tq2bhIRrweeA65PKb0qv+3zwO9SSgvz%0AJ+gDU0oXTnjcVOAh4C+Bx4GfA+9MKf2ipX+ADldifN8I3J1S2hERnwOYOL75/TZS5lwy2ZUY20uB%0A51JKXyjzOD+7VSg2vhPu/wdga0rpsiL3bcTPbkkRcQhwSEppZUTsB6wA5gPn4Lm3bmXG92V04LnX%0AmehsziB3UkoppWXAQP4NVzanAhsKA7SySyn9GPjdhM1nANflb19H7uQz0fHAIymlX6WUtgM35h+n%0AAsXGN6V0V0ppR/7HZeRO7MqoxGe3Gn52q1BufCMigL8GvtfSg+oRKaUnU0or87efBX4JDOK5tyFK%0AjW+nnnsN0eMl4EcRsSIi3lfk/kHg1wU/P57fpmzeQekT+Gvzv675t4g4upUH1SNeklJ6Mn/7KeAl%0ARfbxc9wY7wH+rcR9lc4lKu7c/N//b5b4dbif3fqdBDydUnq4xP1+dqsUEYcDs4D78NzbcBPGt1DH%0AnHsN0eO9LqU0EzgN+HD+V2JqoIj4I+CtwM1F7l4JHJZSOhb4MjDUymPrNSlXq2W9VhNExCXADuCG%0AErt4Lsnua8CRwEzgSeAf2ns4PeudlJ+F9rNbhYj4Y+BW4LyU0rbC+zz31q/U+HbaudcQXSClNJz/%0A/hvgNnK/eik0DBxa8PPL8ttUvdOAlSmlpyfekVLallJ6Ln/7DqAvIl7c6gPsck+PlRjlv/+myD5+%0AjusQEecAbwHOSiUuKqniXKIJUkpPp5R2ppR2AddSfMz87NYhIqYBZwI3ldrHz25lEdFHLuDdkFJa%0AnN/subdBSoxvR557DdF5EbFvvoidiNgXeCOwbsJutwN/FzlzyF2Y8STKouQsSES8NF+vR0QcT+7z%0A+UwLj60X3A6cnb99NvAvRfb5OXBURByR/83AO/KPUwURMQ+4AHhrSun5EvtUcy7RBBOuL3kbxcfM%0Az259/gJ4MKX0eLE7/exWlv836hvAL1NKVxTc5bm3AUqNb8eee1NKfuX+Q3MkcH/+6wHgkvz2DwAf%0AyN8O4CpgA7CW3BWgbT/2bvkC9iUXig8o2FY4vh/Jj/395C4ceG27j7mTv8j9Z+RJYJRcbd17gRcB%0A/w48DPwIOCi/73TgjoLHvoncVeIbxj7rflU1vo+Qq2lcnf+6euL4ljqX+FVxbP9v/ry6hlywOGTi%0A2OZ/9rNbw/jmt3977HxbsK+f3Wxj+zpypRprCs4Db/Lc2/Tx7chzry3uJEmSpIws55AkSZIyMkRL%0AkiRJGRmiJUmSpIwM0ZIkSVJGhmhJkiQpI0O0JLVYROyMiNURsS4ibo6IfRr8/OdExFcq7HNyRLy2%0A4OcPRMTfNfI4JKmXGaIlqfVGUkozU0qvAraT65feaicDu0N0SunqlNL1bTgOSepKhmhJaq+fAK8A%0AiIhP5Gen10XEeflth0fEgxFxQ0T8MiJuGZu5joiNEfHi/O3ZEXHvxCePiNMj4r6IWBURP4qIl0TE%0A4eSC+8fzM+InRcSlEXF+/jEzI2JZRKyJiNsi4sD89nsj4nMR8bOIeCgiTmr+8EhSZzJES1KbRMQ0%0A4DRgbUQcB7wbOAGYA/yviJiV33UG8NWU0iuBbcCHMrzMT4E5KaVZwI3ABSmljcDVwBfzM+I/mfCY%0A64ELU0rHkltF8FMF901LKR0PnDdhuyRNKoZoSWq9/ohYDSwHHgO+QW6529tSSr9PKT0HLAbGZnp/%0AnVJamr/9nfy+1XoZsCQi1gILgKPL7RwRBwADKaX/yG+6Dnh9wS6L899XAIdnOA5J6inT2n0AkjQJ%0AjaSUZhZuiIhy+6cSP+/ghcmQvUs89svAFSml2yPiZODSTEe6pz/kv+/Ef0MkTWLOREtSZ/gJMD8i%0A9omIfYG35bcBHBYRr8nf/ltyJRoAG4Hj8rffXuJ5DwCG87fPLtj+LLDfxJ1TSluBzQX1zu8C/mPi%0AfpI02RmiJakDpJRWAt8GfgbcB3w9pbQqf/d64MMR8UvgQOBr+e2fBq6MiOXkZoaLuRS4OSJWAL8t%0A2P594G1jFxZOeMzZwKKIWAPMBC6r588mSb0oUpr4W0JJUqfId9L4Qb4dniSpQzgTLUmSJGXkTLQk%0ASZKUkTPRkiRJUkaGaEmSJCkjQ7QkSZKUkSFakiRJysgQLUmSJGVkiJYkSZIy+v9JU5gv3mOwXwAA%0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472948" y="1268361"/>
            <a:ext cx="3453581" cy="1268362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010" y="0"/>
            <a:ext cx="7955723" cy="685006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AutoShape 5" descr="data:image/png;base64,iVBORw0KGgoAAAANSUhEUgAAAtEAAAHwCAYAAABg0TMJAAAABHNCSVQICAgIfAhkiAAAAAlwSFlz%0AAAALEgAACxIB0t1+/AAAIABJREFUeJzs3Xd4lFX6xvHvIUYIRSKIaEIVMYCgBKKC2FtcXTGi4qJi%0AFysKSiju7s+y7goEKdIULIAiiyJmdUURARXsYNBoIIAKSII0iYBECcn5/XEmGNh0MvNOuT/XxeXk%0AzZRnJkjuOfO8zzHWWkREREREpPJqeV2AiIiIiEioUYgWEREREakihWgRERERkSpSiBYRERERqSKF%0AaBERERGRKlKIFhERERGpIoVoEQlKxphWxhhrjDnM9/XbxpgbA/C4jxhjXvL34/geK8EYs8IYs8sY%0Ac58x5mljzN8D8djBxhizzhhzQTVve6YxJruma6rE40bsz0tEFKJF5BD4gk++MWa3MWazMWaaMaa+%0APx7LWvsna+30StZUrTBWifs+xxhT5Hu+u4wx2caYmw/hLgcDi621Day1T1lr77TW/qPEY22smcor%0Az/cmosD3HPOMMR8bY7oHuo7y+N5cHV/8tbV2ibU2wU+PdasxZpXv573ZGDPPGNPA97j7f14iEnkU%0AokXkUF1mra0PdAGSgL8dfAXjhMu/N7m+53sEMASYaozpcPCVilfQK9AS+LaG66sJs33PsQmwFJhr%0AjDEe1xRwxpizgX8Bfay1DYD2wGxvqxKRYBEuv9RExGPW2hzgbaAjgDHmfWPMP40xHwF7gOOMMQ2N%0AMc8ZYzYZY3KMMY8bY6J8148yxowyxmwzxnwPXFry/n33d1uJr283xqz0rRBmGWO6GGNeBFoAb/pW%0AUgf7rtvNt6KaZ4z5yhhzTon7aW2M+cB3PwuAoyr5fK21Nh3YAXQo0X5yqzFmA7DId/89jTHf+h77%0AfWNMe9/xRcC5wARfrSf4VvIfN8bU872Wcb7v7TbGxB30epxmjPmp+PXzHbvCGPO17/Kpxphlxpid%0AvhXU0ZV5Xgc9xwJgOnAM0NgYU8sY8zdjzHpjzBZjzAxjTEPf4xU//37GmFzfz3hQidqmGWMeL/F1%0AmSvtvto/8b1mm4wxE4wxh/u+96Hval/5XpdrDr4vY0x732ud53vtex5Ux0RjzFu+n/lnxpg2ZbwE%0ApwCfWGszfK/Hz9ba6dbaXQc/J2NM8d+54j9FxpibfN9rZ4xZYIz52bhPL3pX6QchIkFJIVpEaoQx%0ApjlwCZBR4nBfoB/QAFgPTAP2AccDicBFQHEwvh34s+94EnBVOY91NfAIcANuRbgnsN1a2xfYgG91%0A3Fo70hgTD7wFPA40AgYBrxljmvju7mVgOS48/wOoVN+1L1BeAcQCmSW+dTZuxTLZGHMCMAsYgFvV%0AnYcL+Idba88DlgD3+mpdXXwH1tpfgT/hW/X2/ckt+fjW2s+AX4HzShy+1vd8AMYB46y1RwBtgFcq%0A87wOeo61gZuAH62123yXb8KF/+OA+sCEg252LtAW97MdYqrXWlMIDMT9TLoD5wN3A1hrz/Jd52Tf%0A63LAyrAxJhp4E3gXOBroD8w0xpRs9/gL8ChwJLAW+GcZdXyG+zk+aozp4Xs9SmWtLf47Vx+4GvgJ%0AWOh7Q7QA93M52vfYk0wpn16ISGhRiBaRQ5VujMnDfez/Ae7j72LTrLXfWmv34QLsJcAAa+2v1tot%0AwBhcqADoDYy11v5orf0ZeKKcx7wNGGmt/cK3IrzWWru+jOteD8yz1s6z1hZZaxcAy4BLjDEtcKuN%0Af7fW/m6t/RAXwMoT53u+24CHgb7W2pIntT3ie375wDXAW9baBb5V3VFADHB6BY9RWbOAPgDG9ele%0A4jsGUAAcb4w5ylq721r7aRXut7fvOf4IdAWu8B2/Dhhtrf3eWrsbGAb8xRzYuvKo7/lnAi8U11cV%0A1trl1tpPrbX7rLXrgGdwb04qoxsu3A+31u611i4C/ntQHa9baz/3/b2cCXQuo44lQC9cq9JbwHZj%0AzOiSq/8H871xmg70ttb+iHtjuM5a+4Lv+WQAr+GCtoiEsMr07ImIlCfFWvteGd/7scTllkA0sMn8%0A0V5bq8R14g66flmhGKA58F0l62sJXG2MuazEsWhgse8xd/hWfks+bvNy7i/XWtusnO+XfA5xlHge%0A1toiY8yPQHwla6/Iy8DHxpi7cGHvyxJvJm4FHgNWGWN+wIXb/1byfl+x1l5fyvEDno/v8mFA0xLH%0ADv4ZdqrkY+7nC6KjcZ9I1PU9xvJK3jwOt3JedFAdJV/zn0pc3oML3aWy1r4NvG1cT/+5wKtANi7Y%0AH1x3Q+A/wN+stUt9h1sCp/nelBQ7DHixks9HRIKUQrSI+JMtcflH4HfgKN8K4ME2cWB4bVHO/f6I%0Aa1Go6DGLr/uitfb2g69ojGkJHGmMqVciSLco5T6qouRtcykRIo1799AcyKni/ZR+BWuzjDHrca0f%0AJVs5sNauAfr4wl8vYI4xpvFBbxiqKhcXCou1wLXnbAaK31g0B1aV+H5xG8qvuEBc7JhyHmcyri2o%0Aj7V2lzFmAOW095RSY3NjTK0SQboFsLqc21TId18Lfb3sHQ/+vu91fhk3bWVKiW/9CHxgrb3wUB5f%0ARIKP2jlEJCCstZtwfapPGmOO8PUUtzFuAgK4nt37jDHNjDFHAkPLubtngUHGmK7GOd4XiMEFuuNK%0AXPcl4DJjTLJxJy/W8Z2I1sy3arsMeNQYc7gx5gzgMmrOK8Clxpjzfb26D+LeSHxcidtuxp3M17CC%0A670M3A+chVslBcAYc70xpokv/BWvghaVcvuqmAUMNO5kzPq41p3ZB70p+rsxpq4x5kTgZv6YZrEC%0A10LTyBhzDK5PvCwNgJ3AbmNMO+Cug75/8M+4pM9wq8uDjTHRxp1Eehnw70o/Sx9jzOXGmL8YY470%0A/T07FddWUlprzD+BerifRUn/BU4wxvT11RNtjDnF+E4wFZHQpRAtIoF0A3A4kIWbajEHONb3vanA%0AfOAr4Etgbll3Yq19FRdaXgZ2Aem4nmtwvdR/801mGOTrS70ceAjYilsZTOWPf/+uBU4Dfsb1OM+o%0AiSfqqzMb15M9HtdDfRnupMe9lbjtKlxo/d73XOLKuOosXLBb5Dv5r9jFwLfGmN24kwz/4uvTxjc9%0A4sxqPKXncW0IHwI/AL/hTtwr6QPcyXoLgVHW2nd9x1/E/WzX4d5MlTcqbhDu57IL9/fi4Os+Akz3%0AvS4HTLrwvbaX4VbntwGTgBt8r2dV7cCd8LoGF+pfAtKstTNLuW4fXD/2jhITOq7zTfK4CNf7n4tr%0AJRkBlHmSooiEBmPtoXxqKSIi4kbc4YJ1dBntOiIiYUUr0SIiIiIiVaQQLSIiIiJSRWrnEBERERGp%0AIq1Ei4iIiIhUkUK0iIiIiEgVhcRmK0cddZRt1aqV12WIiIiISJhbvnz5Nmttk4quFxIhulWrVixb%0AtszrMkREREQkzPl2gq2Q2jlERERERKpIIVpEREREpIoUokVEREREqigkeqJLU1BQwMaNG/ntt9+8%0ALkWAOnXq0KxZM6Kjo70uRURERMTv/BaijTHNgRlAU8ACU6y144wxjwC3A1t9V33IWjuvqve/ceNG%0AGjRoQKtWrTDG1FTZUg3WWrZv387GjRtp3bq11+WIiIiI+J0/V6L3AQ9aa780xjQAlhtjFvi+N8Za%0AO+pQ7vy3335TgA4SxhgaN27M1q1bK76yiIiISBjwW4i21m4CNvku7zLGrATia/IxFKCDh34WIiIi%0AEkkCcmKhMaYVkAh85jvU3xjztTHmeWPMkWXcpp8xZpkxZlmwrnBGRUXRuXNnOnbsyNVXX82ePXuq%0AfV/vv/8+f/7znwF44403GD58eJnXzcvLY9KkSfu/zs3N5aqrrqr2Y4uIiIhI1fg9RBtj6gOvAQOs%0AtTuBycBxQGfcSvWTpd3OWjvFWptkrU1q0qTCTWM8ERMTw4oVK/jmm284/PDDefrppw/4vrWWoqKi%0AKt9vz549GTp0aJnfPzhEx8XFMWfOnCo/joiIiIhUj19DtDEmGhegZ1pr5wJYazdbawuttUXAVOBU%0Af9YQKGeeeSZr165l3bp1JCQkcMMNN9CxY0d+/PFH3n33Xbp3706XLl24+uqr2b17NwDvvPMO7dq1%0Ao0uXLsydO3f/fU2bNo17770XgM2bN3PFFVdw8sknc/LJJ/Pxxx8zdOhQvvvuOzp37kxqairr1q2j%0AY8eOgOsVv/nmm+nUqROJiYksXrx4/3326tWLiy++mLZt2zJ48OAAv0IiIiIi4cOf0zkM8Byw0lo7%0AusTxY3390gBXAN8c8oMNGAArVhzy3Rygc2cYO7ZSV923bx9vv/02F198MQBr1qxh+vTpdOvWjW3b%0AtvH444/z3nvvUa9ePUaMGMHo0aMZPHgwt99+O4sWLeL444/nmmuuKfW+77vvPs4++2xef/11CgsL%0A2b17N8OHD+ebb75hhe85r1u3bv/1J06ciDGGzMxMVq1axUUXXcTq1asBWLFiBRkZGdSuXZuEhAT6%0A9+9P8+bND+FFEhEREYlM/pzO0QPoC2QaY4oT7kNAH2NMZ9zYu3XAHX6swa/y8/Pp3Lkz4Faib731%0AVnJzc2nZsiXdunUD4NNPPyUrK4sePXoAsHfvXrp3786qVato3bo1bdu2BeD6669nypQp//MYixYt%0AYsaMGYDrwW7YsCE7duwos6alS5fSv39/ANq1a0fLli33h+jzzz+fhg0bAtChQwfWr1+vEC0iIiJS%0ADf6czrEUKG1kQ5VnQleokivGNa24J/pg9erV23/ZWsuFF17IrFmzDrhOabfzt9q1a++/HBUVxb59%0A+wJeg4iIiEg40LbfftatWzc++ugj1q5dC8Cvv/7K6tWradeuHevWreO7774D+J+QXez8889n8uTJ%0AABQWFvLLL7/QoEEDdu3aVer1zzzzTGbOnAnA6tWr2bBhAwkJCTX9tEREREQimkK0nzVp0oRp06bR%0Ap08fTjrppP2tHHXq1GHKlClceumldOnShaOPPrrU248bN47FixfTqVMnunbtSlZWFo0bN6ZHjx50%0A7NiR1NTUA65/9913U1RURKdOnbjmmmuYNm3aASvQIiIiInLojLXW6xoqlJSUZJctW3bAsZUrV9K+%0AfXuPKpLS6GciIiIioc4Ys9xam1TR9bQSLSIiIiJSRf6cziEiIiIiUq70jBzS5meTm5dPXGwMqckJ%0ApCTGe11WhRSiRURERMQT6Rk5DJubSX5BIQA5efkMm5sJEPRBWu0cIiIiIuKJtPnZ+wN0sfyCQtLm%0AZ3tUUeUpRIuIiIiIJ3Lz8qt0PJgoRIuIiIiIJ+JiY6p0PJgoRFfT9u3b6dy5M507d+aYY44hPj5+%0A/9d79+49pPt+/fXXSUtLq5E6r7/+elq3bs3JJ5/MCSecwI033khubm6Ftxs9ejS//fZbjdQgIiIi%0AUprU5ARioqMOOBYTHUVqcvBvFKcTC6upcePG+7fufuSRR6hfvz6DBg064DrWWqy11KpVtfcqV1xx%0ARY3VCTBmzBhSUlIoKipi9OjRnHfeeWRmZhIdHV3mbUaPHs0tt9xCnTp1arQWERERkWLFJw+G4nSO%0AiFmJTs/IocfwRbQe+hY9hi8iPSPHL4+zdu1aOnTowHXXXceJJ57Ipk2b6NevH0lJSZx44ok89thj%0A+6/brFkzHnnkERITEznppJNYvXo1AM8++ywDBgwA3Ery/fffz+mnn85xxx3H66+/DrgtwO+8807a%0AtWvHRRddxMUXX0x6enq5tdWqVYtBgwbRqFEj3n33XYBSaxszZgxbtmzhzDPP5IILLijzeiIiIiKH%0AKiUxno+GnscPwy/lo6HnhUSAhggJ0cXjU3Ly8rH8MT7FX0F61apVDBw4kKysLOLj4xk+fDjLli3j%0Aq6++YsGCBWRlZe2/btOmTcnIyOC2225j9OjRpd7fli1b+Oijj0hPT2fYsGEAvPrqq+Tk5JCVlcW0%0AadP45JNPKl1fly5dWLVqFUCptQ0cOJCjjz6aJUuW8N5775V5PREREZFIFREhOtDjU9q0aUNS0h+7%0ARc6aNYsuXbrQpUsXVq5ceUAA7dWrFwBdu3Zl3bp1pd5fSkoKxhhOOukkcnJc8F+6dCm9e/emVq1a%0AxMXFcfbZZ1e6vpJbvZdXW0mVvZ6IiIhIJIiInuhAj0+pV6/e/str1qxh3LhxfP7558TGxnL99dcf%0AcMJe7dq1AYiKimLfvn2l3l/xdeDAAFxdK1as4NJLL62wtso+BxEREZFIExEr0V6OT9m5cycNGjTg%0AiCOOYNOmTcyfP79G7rdHjx7MmTMHay2bNm3iww8/rPA21lrGjBnD9u3bufDCC8utrUGDBuzatcuv%0Az0FEREQkVEXESnRqcsIBW0pC4MandOnShQ4dOtCuXTtatmxJjx49auR+e/fuzaJFi2jfvj0tW7Yk%0AMTGRhg0blnrdgQMH8vDDD5Ofn0/37t1ZtGgR0dHR5dbWr18/LrjgApo3b86CBQv88hxEREREQpWp%0AifYAf0tKSrLLli074NjKlStp3759pe8jPSMnJMenlGf37t3Ur1+frVu3ctppp/HZZ5/RpEkTz+qp%0A6s9EREREJNgYY5Zba5Mqul5ErESDG58S6qH5YH/605/YuXMnBQUFPProo54GaBEREZFIEjEhOhwt%0AWbLE6xJEREREIlJEnFgoIiIiIlKTQjpEh0I/d6TQz0JEREQiSciG6Dp16rB9+3aFtyBgrWX79u3U%0AqVPH61JEREREAiJke6KbNWvGxo0b2bp1q9elCO5NTbNmzbwuQ0RERCQgQjZER0dH07p1a6/LEBER%0AEZEIFLLtHCIiIiIiXgnZlWgRERGJbOG4kZqEDoVoERERCTnpGTkMm5tJfkEhADl5+QybmwmgIC0B%0AoXYOERERCTlp87P3B+hi+QWFpM3P9qgiiTQK0SIiIhJycvPyq3RcpKYpRIuIiEjIiYuNqdJxkZqm%0AEC0iIiIhJzU5gZjoqAOOxURHkZqc4FFFEml0YqGIiIiEnOKTBzWdQ7yiEC0iIiIhKSUxXqFZPKN2%0ADhERERGRKlKIFhERERGpIoVoEREREZEqUogWEREREakihWgRERERkSrSdA4RERGRAErPyNFovjCg%0AlWgRERGRAEnPyGHY3Exy8vKxQE5ePsPmZpKekeN1ad4pKoL0dPjXv7yupEoUokVEREQCJG1+NvkF%0AhQccyy8oJG1+tkcVeWjvXnjhBTjxRLjiCpg+HX7/3euqKk0hWkRERCRAcvPyq3Q8LO3eDWPGQJs2%0AcMstULs2zJoF337rLocI9USLiIiIBEhcbAw5pQTmuNgYD6oJsG3bYPx4mDABfv4ZzjkHpk6F5GQw%0Axuvqqkwr0SIiIiIBkpqcQEx01AHHYqKjSE1O8KiiAFi/Hu6/H1q0gMcegzPPhE8+gcWL4eKLQzJA%0Ag1aiRURERAKmeApHREzn+OYbGDnStWoAXH89DB4M7dt7W1cNUYgWERERCaCUxPjwDM3FPv4Yhg+H%0AN9+EunXh3nvhgQegeXOvK6tRCtEiIiIicmishXnzYMQIWLIEGjWChx+G/v2hcWOvq/MLhWgRERER%0AqZ59+2D2bBeeMzPdavPYsXDbbVCvntfV+ZVCtIiIiIhUzZ49bsbzqFGwbh106ODmPPfpA9HRXlcX%0AEArRIiIiIh4JuS3Ad+yASZNg3DjYuhW6d3crz5ddBrUia+ibQrSIiIiIB4q3AC/ewbB4C3Ag+IJ0%0Abq7bIOXpp91mKZdcAkOHwhlnhOyIukMVWW8ZRERERIJESGwBnp3t+ptbtYLRo6FnT1ixAt56y817%0AjtAADVqJFhEREfFEUG8BvmyZG1M3d67bivv22+HBB+G447yuLGgoRIuIiIh4IOi2ALcWFi504Xnh%0AQmjYEIYNg/vug6ZNvakpiKmdQ0RERMQDQbMFeGEhzJkDp5wCF14IWVlup8ENG+Cf/1SALoNWokVE%0AREQ84PkW4L//Di++6ALzmjXQti1MnQp9+7oWDimXQrSIiIiIRzzZAnznTpgyxZ0ouGkTdO0Kr74K%0AV1wBUVEV314AhWgRERGRyLB5Mzz1FEycCL/8Ahdc4FaizzsvoqdsVJdCtIiIiEg4++EHt7Pg88+7%0AFo4rr4QhQyApyevKQppCtIiIiEg4+vprGDECZs92bRo33ACpqXDCCV5XFhYUokVERETChbWwZIkb%0AU/f221C/PjzwAAwYAHFxXlcXVhSiRUREREJdURG8+aYLz59+Ck2auPF0d90FRx7pdXVhSSFaRERE%0AJFTt3QuzZrkxdVlZbnvuiRPh5pshxqNNWyKE3zZbMcY0N8YsNsZkGWO+Ncbc7zveyBizwBizxvdf%0AvT0SERERqYpff4Vx4+D44+Gmm1zP88yZbt7z3XcrQAeAP3cs3Ac8aK3tAHQD7jHGdACGAguttW2B%0Ahb6vRURERKQi27fDo49Cixauz7l1a5g3D776Cq69Fg5Tk0Gg+O2VttZuAjb5Lu8yxqwE4oHLgXN8%0AV5sOvA8M8VcdIiIiIiHvxx/d5ihTpsCePdCzpxtTd/rpXlcWsQLydsUY0wpIBD4DmvoCNsBPQKkb%0Ashtj+gH9AFq0aOH/IkVERESCTVaW63eeOdN93aePC88nnuhtXeLXdg4AjDH1gdeAAdbanSW/Z621%0AgC3tdtbaKdbaJGttUpMmTfxdpoiIiEjw+PRTSElxYfnVV12f89q1MGOGAnSQ8OtKtDEmGhegZ1pr%0A5/oObzbGHGut3WSMORbY4s8aREREREKCtfDOO26DlA8+cKPpHn4Y7r0XjjrK6+rkIP6czmGA54CV%0A1trRJb71BnCj7/KNwH/8VYOIiIhI0Nu3z42pS0yESy6B775z/c8bNsAjjyhAByl/rkT3APoCmcaY%0AFb5jDwHDgVeMMbcC64HefqxBREREJDjl58O0aZCWBj/8AO3awQsvuCkbhx/udXVSAX9O51gKmDK+%0Afb6/HldEREQkqOXlweTJMHYsbNkCp53mVp579oRafj9dTWqIhgmKiIiIBMKmTS44T54Mu3ZBcjIM%0AHQpnnw2mrHVHCVYK0SIiIiL+tHata9mYNs31P/fuDYMHux5oCVkK0SIiIiL+sHy5m7Tx2msQHQ23%0A3AKDBkGbNl5XJjVAIVpERESkplgLixfD8OGwYAEccYRbdb7/fjjmGK+rkxqkEC0iIiJyqIqKID3d%0AhecvvnCBecQIuOMOaNjQ6+rEDxSiRURERKrr99/dltwjR0J2tmvVeOYZuOEGqFPH6+rEjxSiRURE%0ARKpq1y6YMsWNpsvNhS5d4JVXoFcviIryujoJAIVoERERkcrauhWeegomTHDzns87z03duOACjamL%0AMArRIiIiIhVZtw5GjYLnn4fffnMrzkOGwCmneF2ZeEQhWkRERKQsmZnuBMF//9vtJnjDDZCaCgkJ%0AXlcmHlOIFhERETnY0qVu0sZbb0G9ejBgAAwcCPHxXlcmQUIhWkRERATcmLp581x4/ugjaNwYHnsM%0A7rkHGjXyujoJMgrRIiIiEtkKCly7xogR8O230LIljB/vdhisW9fr6iRIKUSLiIhIZNqzB557zp0w%0AuGEDdOwIL74I11zjtukWKYdCtIiIiESWn392I+rGj4dt26BHD5g4ES69VGPqpNIUokVERCQybNzo%0ANkeZMgV+/RX+/Gc3pu6MM7yuTEKQQrSIiIiEt1Wr3LbcL73kTh689loYPNi1b4hUk0K0iIiIhKfP%0AP3eTNtLToU4duPNOeOABaNXK68okDChEi4iISPiwFhYscOF58WI48kj429+gf39o0sTr6iSMKESL%0AiIhI6Nu3D157zY2py8hwm6KMHg233w7163tdnYQhhWgREREJXb/9BtOnQ1oafPed2477+efhuuvg%0A8MO9rk7CmEK0iIiIhJ5ffoHJk2HsWNi8GU45xQXpyy+HWrW8ri6kpGfkkDY/m9y8fOJiY0hNTiAl%0AUdubV0QhWkRERELHTz+54Dx5MuzcCRddBEOHwjnnaMZzNaRn5DBsbib5BYUA5OTlM2xuJoCCdAX0%0AVk1ERESC39q1brpGq1ZuxTk5GZYvh/nz4dxzFaCrKW1+9v4AXSy/oJC0+dkeVRQ6tBItIiIiwevL%0AL93JgnPmwGGHwU03waBB0Lat15WFhdy8/Codlz8oRIuIiEhwsRbef9+NqXv3XWjQAFJT4f774dhj%0Ava4urMTFxpBTSmCOi43xoJrQonaOEJWekUOP4YtoPfQtegxfRHpGjtcliYiIHJqiInj9dejWDc47%0AD1asgH/9CzZscIFaAbrGpSYnEBMddcCxmOgoUpMTPKoodGglOgTpJAAREQkre/fCzJmubSM7G447%0Azp04eOONEKMVUX8qzg2azlF1CtEhqLyTAPSXXkREQsauXTB1qtsUJScHOneGWbPgqqtc/7MEREpi%0AvPJDNehvaAjSSQAiIhLStm6F8eNhwgTYscONp3vuOTeuTlM2JEQoRIcgnQQgIiIhaf16ePJJePZZ%0AyM+HlBQYMsT1QIuEGJ1YGIJ0EoCIiISUb76BG26ANm1cr/M110BW1h8nEYqEIK1EhyCdBCAiIiHh%0Ao4/cyYJvvgn16sF998HAgdC8udeViRwyhegQpZMAREQkKFkL8+a58LxkCTRuDI8+Cvfc4y6LhAmF%0AaBERETl0+/bB7NkuPGdmutXmsWPhttvcKrQfpGfk6FNZ8YxCtIiIiFTfnj3wwgswahSsWwcdOsCM%0AGfCXv0B0tN8eVnsmiNd0YqGIiIhU3Y4d8Pjj0KoV3Huv203wjTfcKnTfvn4N0FD+ngkigaCVaBER%0AEam8nBwYMwaeeQZ274ZLLnFj6s48M6AznrVngnhNIVpEREQqlp0NaWmuVaOoyLVrDB4MJ53kSTna%0AM0G8pnYOERERKdsXX7htuNu3h5kzoV8/WLMGXnrJswAN2jNBvKeVaBERETmQtbBwITzxBCxaBLGx%0A8NBDbs7z0Ud7XR2gPRPEewrRIiIi4hQWwty5MHw4fPklxMW5qRv9+kGDBl5X9z+0Z4J4SSFaREQk%0A0v3+u+t1HjkS1q6FE06AZ5+F66+H2rW9rk4kKClEi4iIRKqdO+Hpp920jZ9+gqQkmDMHUlIgKqri%0A24tEMIWHObCMAAAgAElEQVRoERGRSLN5M4wbB5MmwS+/wIUXuhMFzzsvoGPqREKZQrSIiEik+P57%0A1+P8/POwdy9ceSUMHQpdu3pdmUjIUYgWEREJdytWwIgR8MorcNhhcOONMGiQ630WkWpRiBYREQlH%0A1sKHH7pJG++8A/Xrw4MPwoABbuqGiBwShWgREZFwUlQEb77pwvOnn0KTJvDPf8Jdd8GRR3pdnUjY%0AUIgWEREJB3v3wssvuzF1K1dC69buxMGbboIYbYUtUtMUokVERELZ7t1upvOTT8LGjW4r7pdfhquv%0Adv3PIuIX+r9LREQkFG3bBhMmwPjx8PPPcOaZMGUKXHyxxtSJBIBCtIiISCjZsAFGj4apU2HPHujZ%0AE4YMgdNP97oykYiiEC0iIhIKsrJcv/PMme7r666DwYOhQwdv6xKJUArRIiIiweyTT9ykjTfegLp1%0A4e673ai6Fi28rkwkoilEi4iIBBtr3Wzn4cPdrOdGjeDhh6F/f2jc2OvqRASFaBERkeCxbx+8+qoL%0Az19/Dc2awdixcNttUK+e19WJSAkK0SIiUqb0jBzS5meTm5dPXGwMqckJpCTGe11W+MnPh2nTIC0N%0AfvgB2rd3X/fpA4cf7nV1IlIKhWgRESlVekYOw+Zmkl9QCEBOXj7D5mYCKEjXlLw8tyHKuHGwZQt0%0A6wZjxsBll0GtWl5XJyLl0P+hIiJSqrT52fsDdLH8gkLS5md7VFEYyc11kzVatIC//hW6doX334eP%0AP4bLL1eAFgkBWokWEZFS5eblV+m4VMKaNa5lY/p01/98zTUuTHfu7HVlIlJFCtEiIlKquNgYckoJ%0AzHGxMR5UE+KWL4cRI2DOHNfjfOutMGgQHHec15WJSDXp8yIRESlVanICMdFRBxyLiY4iNTnBo4pC%0AjLWwcCFceCEkJcH8+W5nwfXrXR+0ArRISPNbiDbGPG+M2WKM+abEsUeMMTnGmBW+P5f46/FFROTQ%0ApCTG80SvTsTHxmCA+NgYnujVSScVVqSwEF57DU49FS64AL75xq1Cb9gATzwBTZt6XaGI1AB/tnNM%0AAyYAMw46PsZaO8qPjysiIjUkJTFeobmyfv8dXnzRbc29Zg0cfzxMmQJ9+0KdOl5XJyI1zG8h2lr7%0AoTGmlb/uX0REJCjs3AnPPONG023aBF26wOzZcOWVEBVV8e1FJCR5cWJhf2PMDcAy4EFr7Q4PahAR%0AETk0W7a4+c4TJ8Ivv8D558OMGe6/xnhdnYj4WaBPLJwMHAd0BjYBT5Z1RWNMP2PMMmPMsq1btwaq%0APhERkfL98APccw+0bOl6nC+4AD7/HN57z11WgBaJCAEN0dbazdbaQmttETAVOLWc606x1iZZa5Oa%0ANGkSuCJFRERK8/XXcN110LYtTJ3qLq9c6cbWnXKK19WJSIAFtJ3DGHOstXaT78srgG/Ku76ISCRK%0Az8ghbX42uXn5xMXGkJqcoJP7vGItLF0Kw4fDvHlQvz4MGAADB0K8fiYikcxvIdoYMws4BzjKGLMR%0AeBg4xxjTGbDAOuAOfz2+iEgoSs/IYdjczP3bbefk5TNsbiaAgnQgFRXBW2+58Pzxx3DUUfD443D3%0A3XDkkV5XJyJBwJ/TOfqUcvg5fz2eiEg4SJufvT9AF8svKCRtfrZCdCAUFMCsWW6uc1aW63ueMAFu%0Avhnq1vW6OhEJItr2W0QkiOSWss12ecelhvz6Kzz3HDz5pNsUpWNHeOkl6N0boqO9rk5EgpBCtIhI%0AEImLjSGnlMAcFxvjQTURYPt2N6Luqafc5R493Jbcl1yiKRsiUq5Aj7gTEZFypCYnEBN94AYdMdFR%0ApCYneFRRmPrxR3jgAdeu8fDD0L07LFniTiK89FIFaBGpkFaiRUSCSHHfs6Zz+MnKlW5b7pdecpM3%0Arr0WBg927RsiIlWgEC0iEmRSEuMVmmvaZ5+5SRvp6RATA3fd5VaiW7XyujIRCVEK0SIiEp6shfnz%0AXXj+4AM3mu7vf4f+/UGbeInIIVKIFhGR8LJvn9tFcPhw+OortynK6NFw++1usxQRkRqgEC0iIuEh%0APx+mT4e0NPj+e2jXDl54wfU9H36419WJSJhRiBYRkdCWlweTJ8PYsbBlC5x6KowaBZdfDrU0hEpE%0A/EMhWkREQtOmTS44T54Mu3ZBcjIMHQpnn60RdSLidwrRIiISWtaudS0b06a5/uerr4YhQyAx0evK%0ARCSCKESLiEho+PJLGDHCnTQYHQ233AKDBkGbNl5XJiIRSCFaxCc9I0cbXIgEG2vh/ffdpI1334Uj%0AjnCbo9x/PxxzjNfViUgEU4gWwQXoYXMzyS8oBCAnL59hczMBFKRFvFBU5DZGGTECPv8cmjZ1QfrO%0AO6FhQ6+rExFRiBYBt8VycYAull9QSNr8bIVoOWT6lKMK9u51W3KPHAnZ2XDccfD003DjjVCnjtfV%0AiYjspxAtAuTm5VfpuEhl6VOOStq1C6ZOdZui5ORA587w73/DlVfCYfpVJSLBRwM0RYC42JgqHRep%0ArPI+5RBg61a3FXeLFvDgg9C2LbzzjjuJ8JprFKBFJGgpRIsAqckJxERHHXAsJjqK1OQEjyqScKFP%0AOcqwbh307w8tW8I//wnnnguffgqLF7t5z5rzLCJBTm/xRfjjY3X1rUpNi4uNIaeUwByxn3JkZrp+%0A51mz3G6C118PqanQvr3XlYmIVIlCtIhPSmK8QrPUuNTkhAN6oiFCP+VYutRN13jrLahXz42oGzgQ%0AmjXzujIRkWpRiBYR8aOI/pSjqAjmzXPh+aOPoHFjeOwxuOceaNTI6+pERA6JQrSIiJ9F3KccBQUw%0Ae7ab8fzNN+6kwXHj4NZb3Sq0iEgYUIgWEZGasWcPPP88jBoF69fDiSfCjBnwl7+4bbpFRMKIQrSI%0AiByan3+GiRPhqadg2zY4/XSYMAEuucSdPCgiEoYUokVEpHo2boQxY+CZZ+DXX11oHjYMzjjD68pE%0ARPxOIVpERKpm1SpIS4MXX3QnD/bpA4MHQ6dOXlcmIhIwCtEiIlI5n3/uThZ8/XWoXRvuuMPtMtiq%0AldeViYgEnEK0iIiUzVp47z03pm7RIoiNhb/+1e02ePTRXlcnIuIZhWgREflfhYXw2msuPGdkQFyc%0Am7rRrx80aOB1dSIinlOIFhGRP/z2mxtLl5YGa9fCCSfAs8+67blr1/a6OhGRoKEQLSIisHMnPP20%0Am7bx00+QlARz5kBKCkRFeV2diEjQUYgWEYlkmze73QQnTYJffoELL4SZM+Hcc8EYr6sTEQlaCtEi%0AIpHo++9dj/Pzz7ttuq+8EoYMga5dva5MRCQkKESLiESSFSvcmLpXXoHDDoObboJBg6BtW68rExEJ%0AKQrRIgGWnpFD2vxscvPyiYuNITU5gZTEeK/LknBmLXz4oZu08c47brrGoEEwYAAce6zX1YmIhCSF%0AaJEASs/IYdjcTPILCgHIyctn2NxMAAVpqXlFRfDGG27l+dNP3Vznf/0L7rrLzXsOInpzKSKhRiFa%0A5CD+/GWeNj97f4Aull9QSNr8bAUGqTl798LLL7vwvGoVtG4NEyfCzTdDTIzX1f0PvbkUkVBUy+sC%0ARIJJ8S/znLx8LH/8Mk/PyKmR+8/Ny6/ScZEq2b0bxo6FNm1cYD78cBemV6+Gu+8OygAN5b+5FBEJ%0AVlqJlmoJ9Y9ey6rf3yvFcbEx5JQSmONigzPcSIjYtg0mTIDx4+Hnn+Hss2HKFLj44pAYU6c3lyIS%0AihSipcpC/aPX8ur39y/z1OSEAx4bICY6itTkhBq5f4kwGzbA6NEwdSrs2QOXX+7G1HXv7nVlVaI3%0AlyISitTOIVUW6h+9lld/Wb+0a+qXeUpiPE/06kR8bAwGiI+N4YlenULizYcEkawsN5quTRvX69y7%0AN3z7LaSnh1yABvfmMib6wF0R9eZSRIKdVqKlykL9o9fy6h9zTWe/rxSnJMYrNEv1fPKJG1P3xhtQ%0Aty7cey888AA0b+51ZYek+P+HUG4RE5HIoxAtVRbqH72WV79+mUvQsRbeftuF5yVLoHFjeOQRF6Ab%0AN/a6uhqjN5ciEmoUoqXKQr2vt6L69ctcgsK+fW5XweHDITPTrTaPGwe33gr16nldnYhIxFOIlioL%0A9dXaUK9fwtyePfDCCzBqFKxbBx06wPTp0KcPREd7XZ2IiPgYa63XNVQoKSnJLlu2zOsyRET8Z8cO%0AmDTJrTZv3QrdusHQoXDZZVBL54CLiASKMWa5tTapoutV6l9mY0yPyhwTEZEqys2F1FRo0QL+9jdI%0ASoIPPoCPP3Yj6xSgRUSCUmX/dR5fyWMiIlIZ2dlw221uS+7Ro6FnT1ixAubNg7POColNUkREIlm5%0APdHGmO7A6UATY8wDJb51BBBV+q1ERKRMX3wBI0bA3LlQu7YL0g8+CMcd53VlIiJSBRWdWHg4UN93%0AvQYlju8ErvJXUSIiYcVaWLjQTdpYuBAaNoRhw+C++6BpU6+rExGRaig3RFtrPwA+MMZMs9auD1BN%0AIiLhobAQXn/dhefly+GYY2DkSLjjDjjiCK+rExGRQ1BRO8dYa+0AYIIx5n/GeFhre/qtMhGRUPX7%0A7/Diiy4wr1kDbdvC1KnQt69r4RARkZBXUTvHDN9/R/m7EBGRkLdzJ0yZ4k4U3LQJunaFV1+FK66A%0AKJ1GIiISTioK0WnA+cAl1tohAahHRCT0bNni5jtPmgR5eXDeeTBjBpx/vqZsiIiEqYpC9LHGmNOB%0AnsaYfwMH/Daw1n7pt8pERILdDz+4nQWff961cPTqBUOGwCmneF2ZiIj4WUUh+v+AvwPNgNEHfc8C%0A5/mjKBGRoPb1125M3ezZbjOUG2+EQYMgIcHrykREJEAqms4xB5hjjPm7tfYfAapJRCT4WAtLl7pJ%0AG/PmQf36MGAADBwI8fFeVyciIgFW0Uo0ANbafxhjegJn+Q69b639r//KEhEJEkVF8N//uvD8ySfQ%0ApAk8/jjcfTcceaTX1YmIiEcqFaKNMU8ApwIzfYfuN8acbq19yG+ViYh4qaAAZs1ybRtZWdCqFUyY%0AALfcAjExXlcnIiIeq1SIBi4FOltriwCMMdOBDEAhWkTCy6+/wrPPwpNPwo8/wkknwcsvw9VXw2GV%0A/SdTRETCXVV+I8QCP/suN/RDLSIi3tm+3a00jx/vLp91FjzzDFx8scbUiYjI/6hsiH4CyDDGLMaN%0AuTsLGOq3qkREAuXHH93mKFOmwJ490LOnG1N3+uleVyYiIkGswhBtjDHAUqAbUDz8dIi19id/FiYi%0A4ldZWW5b7pm+Uz2uvRYGD4YTT/S2LhERCQkVhmhrrTXGzLPWdgLeCEBNIiL+8+mnbtLGf/4Ddeu6%0AKRsPPAAtW/rtIdMzckibn01uXj5xsTGkJieQkqixeCIioaxWJa/3pTGmSltwGWOeN8ZsMcZ8U+JY%0AI2PMAmPMGt9/NR9KRPzPWnjnHTjnHOjeHT78EB5+GNavd9t1+zlAD5ubSU5ePhbIyctn2NxM0jNy%0A/PaYIiLif5UN0acBnxpjvjPGfG2MyTTGfF3BbaYBFx90bCiw0FrbFliI+qpFxJ/27XNj6hIT4U9/%0Agu++c/3PGzbAI4/AUUf5vYS0+dnkFxQecCy/oJC0+dl+f2wREfGfyp5YmFzVO7bWfmiMaXXQ4cuB%0Ac3yXpwPvA0Oqet8iIuXKz4dp0yAtDX74Adq1gxdecH3Phx8e0FJy8/KrdFxEREJDuSHaGFMHuBM4%0AHsgEnrPW7juEx2tqrd3ku/wT0PQQ7ktE5EB5eTB5MowdC1u2wKmnupXnnj2hVmU/eKtZcbEx5JQS%0AmONitWGLiEgoq+i3ynQgCReg/wQ8WVMPbK21gC3r+8aYfsaYZcaYZVu3bq2phxWRcLRpkxtL16IF%0APPSQa99YvNidRJiS4lmABkhNTiAmOuqAYzHRUaQmJ3hUkYiI1ISK2jk6+KZyYIx5Dvj8EB9vszHm%0AWGvtJmPMscCWsq5orZ0CTAFISkoqM2yLSARbswZGjXKtG/v2Qe/ebkxdYqLXle1XPIVD0zlERMJL%0ARSG6oPiCtXafOfRdu94AbgSG+/77n0O9QxGJQMuXw4gRMGeO63G++WZITYU2bbyurFQpifEKzSIi%0AYaaiEH2yMWan77IBYnxfG1xHxhFl3dAYMwt3EuFRxpiNwMO48PyKMeZWYD3Q+xDrF5FIYa1r0Rg+%0AHBYsgCOOcC0c998PxxzjdXUiIhJhyg3R1tqo8r5fwW37lPGt86t7nyISgYqKID3dhecvvnCBefhw%0AuPNOaNjQ6+pERCRCVXbEnYhIYP3+u9uSe+RIyM52rRrPPAM33AB16nhdnYiIRDiFaBEJLrt2wdSp%0AbjRdTo47SXD2bLjySoiq9odjIiIiNUohWkSCw9at8NRTMGGCm/d87rnw/PNw4YVw6Cc1i4iI1CiF%0AaBHx1rp18OST8Nxz8NtvcMUV7oTBU0/1ujIREZEyKUSLiDcyM12/86xZbjOUvn3dmLp27byuTERE%0ApEIK0QGSnpGjzRZEAJYuddM13noL6tWDAQPcn2bNvK5MRESk0hSiAyA9I4dhczPJLygEICcvn2Fz%0AMwEUpCUyFBXBvHkuPH/0ERx1FDz2GNxzDzRq5HV1IUdvykVEvFfL6wIiQdr87P0Bulh+QSFp87M9%0AqkgkQAoK4MUX4aST4LLLYONGGD8e1q+Hv/9dAboait+U5+TlY/njTXl6Ro7XpYmIRBSF6ADIzcuv%0A0nGRkLdnjwvLxx/v5jobAy+9BGvWwL33Qt26XlcYsvSmXEQkOKidIwDiYmPIKSUwx8XGeFCNiB/9%0A/DNMnOhG1W3bBmec4b6+9FKNqashelMuIhIctBIdAKnJCcREH7hJREx0FKnJCR5VJFLDNm6EBx+E%0AFi3g//4PunWDJUvcnz//WQG6BpX15ltvykVEAkshOgBSEuN5olcn4mNjMEB8bAxP9OqkE4Ek9K1a%0ABbfcAscdB+PGuRnPX38Nb77pVqGlxulNuYhIcFA7R4CkJMYrNEv4+PxzN2kjPR1q14Y77nAr0a1a%0AeV1Z2Cv+d0TTOUREvKUQLSKVYy0sWODC8+LFEBsLf/0r9O8PRx/tdXURRW/KRUS8pxAtIuUrLIQ5%0Ac2DECMjIgLg4t0337bdDgwZeVyciIuIJhWgRKd1vv8H06ZCWBt99ByecAM89B9dd51o4REREIphC%0AtIgc6Jdf4OmnYcwY2LwZTjkFRo6Eyy+HqKiKby8iIhIBFKJFxPnpJzdhY9Ik2LkTLroIhgyBc8/V%0AiDoREZGDKESLRLq1a2HUKJg2zW3TfdVVLjx36eJ1ZSIiIkFLIVokUmVkuJMFX30VDjsMbroJBg2C%0Atm29rkxERCToKUSLRBJr4YMP3Ji6+fPddI3UVLj/fjj2WK+rExERCRkK0SKRoKgI3njDhefPPoOm%0ATeGJJ+DOO9285zCQnpGjDUhERCRgFKJFwtnevfDyy65tY9Uqtz335Mlw440QE+N1dTUmPSOHYXMz%0AyS8oBCAnL59hczMBFKRFRMQvanldgIj4we7dbkRdmzZw881Qpw7MmgXZ2W71OYwCNLgtsIsDdLH8%0AgkLS5md7VJGIiIQ7rUSLhJOtW2H8eJgwAXbsgHPOgWefdePqDhpTF07tD7l5+VU6LiIicqgUokXC%0Awfr1bivuZ5+F/HxISXFj6rp1K/Xq4db+EBcbQ04pgTkuNrxW3EVEJHionUMklH3zDfTt69o2Jk+G%0Aa66BrCx4/fUyAzSEX/tDanICMdEH7qYYEx1FanKCRxWJiEi400q0SCj66CM3aeO//4V69eC++2Dg%0AQGjevFI3D7f2h+LV83BpTxERkeCnEC0SKqyFefNceF66lN9jj+TFC25kYodk6h7dlNRttUipXIYO%0Ay/aHlMR4hWYREQkYhWiRYLdvH8ye7cbUZWZC8+Z8nfooN5mT+NlEA7Cjij3NqckJB/REg9ofRERE%0AqkI90SLBas8emDjRbcN9/fVQWAjTp8N333FXozP2B+hiVelpTkmM54lenYiPjcEA8bExPNGrk1Zy%0ARUREKkkr0SLBZscOmDQJxo1zI+u6d4ennoJLL4Va7n1vTfQ0q/1BRESk+hSiJWIF3ZzknBy3Qcoz%0Az7jNUi65xI2pO/PM/5nxHI49zSIiIqFEITpIBV3ACzNBNSc5OxvS0mDGDNey8Ze/wODBcPLJZd5E%0APc0iIiLeUk90ECoOeDl5+Vj+CHjpGTlelxY2gmJO8hdfwFVXQfv2MHMm3H47rFnjLpcToEE9zSIi%0AIl7TSnQQKi/gKSTVDM/mJFsLCxe6MXULF0LDhjBsmJvz3LRple4qFHqa9YmKiIiEK4XoIBRuG2EE%0Ao4D3FBcWwty5bkzd8uVw7LGuhaNfPzjiCP88pseCqmVGRESkhqmdIwiVFeR00ljNCdg20b//DlOn%0AQrt20Ls37Nzpvv7hBxg0KGwDNARJy4yIiIifKEQHodTkBKKjDpzGEB1ldNJYDfJ7T/HOnW6luXVr%0At9rcsCG8+iqsXAm33Qa1a9fM4wQxfaIiIiLhTO0cwcpW8HUY8apv1i89xZs3u5nOEyfCL7/ABRfA%0Aiy+SfmQCae+uJvev7wRdb7C/Xn+N4RMRkXCmEB2E0uZnU1B0YGouKLJheWJhVfpmg/okte+/h1Gj%0A4IUXXAvHlVfC0KHQtWtQ9QYf/Bqe264Jry3P8UttGsMnIiLhTO0cQSiSPgavbN9s0I79++oruPZa%0AtzX3c89B376wapVr3ejaFQie3uDSXsOZn27wW20awyciIuFMK9FByJ8fgwfbam5l3zBUd+yfX56v%0AtfDhh25M3TvvQP368OCDMGAAxMVV+FwqOu4vpb2GZXUJ1VRtoTCGT0REpDq0Eh2E/DU5IhhXcys7%0AiaQ6QbTGn29REfznP3D66XDOOW5U3eOPw4YNMHJkqQG6tOdS0XF/qUowVt+yiIhI+RSig5C/PgYP%0AlraCkir7hqE6QbTGnu/evTB9OnTsCCkp7uTBSZNg/Xr461/hyCPLvXnAxulVoKzXyhz0tfqWRURE%0AKqZ2jiDlj4/Bg6WtoKTi51hRy0V1TlI75Oe7ezc8+yw8+SRs3AgnnQQvvwxXXw2HVf5/nco+R38r%0A6zW8sms8i1dtDZoWHxERkVCgEB1BgnXkWGXeMFQniFb7+W7bBhMmwPjx8PPPcNZZ8Mwz8Kc/gTl4%0A3bZygqE3OFjCvIiISDhQiI4goT5yrKpBtMrPd8MGGD3a7Si4Zw/07AlDhrge6DARDGFeREQkHChE%0AR5BIW4ms9PPNynInBs6c6b6+7joYPBg6dAhwxSIiIhIqjLXBvxVeUlKSXbZsmddlSLj59FM3pu4/%0A/4G6deH22+GBB6BFC68rExEREY8YY5Zba5Mqup5WoiNYsM2MDghr3WznESPggw+gUSN4+GG49144%0A6iivqxMREZEQoRAdoYJpK+qA2LfP7SI4YoTbZbBZMxgzBm67zW2WIiIiIlIFmhMdoYJxZrRf5OfD%0A5Mlwwglue+69e+GFF+C779wOgwrQIiIiUg1aiY5QwTgzukbl5bnwPHYsbNkCp53mVp4vuwxq6b2j%0AiIiIHBqliQgVLFtR17jcXDdZo0ULeOghSEyE99+HTz4hvUUSPUa+T+uhb9Fj+CJPtzsXERGR0KaV%0A6EoIxxPwQn1m9P9YswbS0tz23Pv2Qe/ebsZz585ABPaAi4iIiF9pJboCxeErJy8fyx/hK9RXMVMS%0A43miVyfiY2MwQHxsDE/06hR6gXL5cheYExJgxgy49VZYvRpmzdofoCGCesBFREQkILQSXYHywlfI%0ABc6DhOzuddbCokVu0saCBdCwIQwdCvffD02blnqTsO8BFxERkYBSiK5AKIevsGtDKSyE9HS3Qcqy%0AZXDMMW6nwTvugCOOKPemcbEx5JTyMwv5HnARERHxhEJ0BUI1fAWqBzggQf333+Gll1xgXr0ajj8e%0ApkyBvn2hTp1K3UWo9ICH3RufANJrJyIigaQQXYFQCV8Hq6gHuCbCht+D+q5d8MwzbjRdbi506QKz%0AZ8OVV0JUVJXuqrieYA5ZOvmx+vTaiYhIoBlrrdc1VCgpKckuW7bMs8cPxRWuVkPfKvN7MdFR//Om%0AoDonFfYYvqjUVfr42Bg+Gnpele7rAFu2wFNPwcSJbt7z+ee7nufzzwdjqn+/Qc5vr2cE0GsnIiI1%0AxRiz3FqbVNH1tBJdCaF4Ap4x7vy70tTUiZI13i/+ww/w5JPw3HOuhaNXLzem7pRTqnd/fuSPN1ah%0A3H/vNb12IiISaArRlRRKq9HpGTllBuiyVCds1Fi/+Ndfu0kbs2e73QRvuAFSU93YuiDkr9aBUO2/%0ADwZ67UREJNA8mRNtjFlnjMk0xqwwxnjXp1FJoTYrurzZx1FltENUJ2ykJicQE31gb3Kl+8WthSVL%0A4NJL4eST4Y03YMAAtxr97LNBG6DBfzOnD+n1jHB67UREJNC83GzlXGtt58r0nHgt1DbqKG9Vuc9p%0AzWssbFRrw5aiInjzTTjjDDjrLPj8c/jHP2D9etKvG0iPF7ODfltuf7UOhM0GOB7QayciIoGmdo5K%0ACLV+y7I+2j6ybjSPp3QiqWWjGmtNqXS/eEGB20VwxAjIyoKWLd3Jg7feCnXrhtR0BX+2DoRi/32w%0A0GsnIiKB5FWItsB7xphC4Blr7RSP6qiUUOu3LGss38OXnQj4P2yU7B8/ri6M2b2ck2Y/Bxs2QMeO%0AbuZz794QHb3/NqG0M2Sojj0UERGRmuNViD7DWptjjDkaWGCMWWWt/bDkFYwx/YB+AC1atPCixv1C%0ALTR5ORO5eEW59s4d9P/yLW5a/iaN8neyrfOpHDVpElxySalj6kJptT8UZk6LiIiIf3k+J9oY8wiw%0A21o7qqzreD0nGkJrOoeXUobN5s/vzaLPV/OpV/Ab77U5hae7XcWmjknlzuvVnF8REREJBkE7J9oY%0AUw+oZa3d5bt8EfBYoOuoKvVbVmDVKhg5klemv0gtW8R/OpzNM6ddyeomrQAwFawoh9pqv4iIiEQ2%0AL7VrTW0AABfASURBVNo5mvL/7d17lJ11fe/x9zfJFAYKDChVMoLAkaYuBJNDFkQRC9KaoCIRu1ot%0Ay4K6jncUXYTLwXVE6pJoLBYVpeANjigUCFO0lKAFqqYnaG4kQQkQG5DhYsRcQKZmkvzOH3tP2DPZ%0At2ff9573a61Zs+fZz977yW/vPPnkN9/n+4PbIvcr/WnAd1NKd7bhONqqZ2a277svd7Hg0BDsvTf/%0AcsLpXPnqt/D4AS8Zt1ul+vGsJRI9M36SJKkrtTxEp5R+Bby61a/bSbqpE0VRKcFdd8HChXDvvXDg%0AgfDJT8K559L3+HaeWbwWaphRrna2v+vHT5Ikdb129ometLqt7/RuO3bkVhU87jiYNw8efji3TPej%0Aj8Jll8HBB7ekX2/Xjp8kSeoZ9olug27qRAHAf/83XHcdLFoEGzbAn/4pfOMbcNZZsNdee+xezYxy%0APeUYXTd+kiSp5xii26Br+k5v3QpXXw1f/CI8/TQcf3wuSJ9xBkyp7ZcYQ6uG+fT3H2Dz86O7txWW%0AY0DluuiuGT9JktSzDNEtMHHW9ZQ/O5hbVwx3bieKp56Cf/xH+NrXYNs2mDsXLrwQTj65aI/nak2s%0AZS40MrqTS29/gD/s2FWx1rlZnTy8WFGSJFXLmugmGwuOw1tGSOSC4a0rhnn7cYNNrRuuySOPwPvf%0AD4cfnptxnjcPVq6EO++EU06pK0BD8VrmQltGRquqdW5G3XWx9+nixWsZWjVc83NKkqTe5Ux0k5W6%0ACO6eBzd1ziIiK1fm2tTdcktuKe5zzoHzz4dXvKKhL1NrzXKxx5Wqu651Nrmblh2XJEntZ4huso69%0ACC4luOeeXHi+6y7Yf3+44AL42MfgpS9t6EuNBdtya2P2901l774p42qlx1Rb61xP67uOfZ8kSVJH%0AspyjyUoFwLZdBLdrFyxeDCecAKeeCvffD5dfDo89lvvehAA9ViZRykB/H5efeQyfOv1o+vumjrsv%0AS61zPa3v2vE+Da0a5sSFd3PERf/KiQvvtnREkqQu4kx0k3XMctbbt8N3vgOf/zysXw9HHpnrvHH2%0A2bD33mUfWs8Fd+XqoAfzzzW23xNbRjigv4+9+6aw5fnRlra+a/X75IIxkiR1N0N0FeoJkVmXs264%0AZ5+Fa6+FK66A4WGYORNuvBHe/naYVvntrzfslQqwASy96A17PP+WkVH6+6byxb+ZmXmM6ml91+r3%0AyRpsSZK6myG6gkbMGFa7nHVDbdoEX/4yfOUrsHlzrj3d17+ea1eXoctGvWGvUrBtZJisdza5le+T%0ANdiSJHU3a6Ir6Lolph99FD76UXj5y+Hv/z4Xnpcty11EOG9e5jZ19Ya9BXNnlK1zbmSYbMWS443S%0AcbXykiQpE2eiK+iaGcN163KdNr73vVxQfte7YMECeOUrgdpLUupdHbBSmUSjVx9sy6x/DTqmVl6S%0AJNXEEF1Bxy8xvXQpLFwIP/gB7Ltvbhb64x+HQw/dvUs9JSmNCHvlgu1kDZNtr5WXJEl1MURXUEvI%0Aa/ry0SnBHXfkwvNPfwovehFcdhl8+MNw0EF77F5P3XGzw95kDpPdMmsuSZL2ZIiuIGvIq2bWt+aQ%0AvWMH3HRTLjyvWweHHQZf+hK85z25WegS6i1JaXbYM0xKkqRuY4iuQpaQV2nWt6bSiuefh299C77w%0ABdi4EY4+Gq6/Ht7xjtwy3RW0oySl6bPxkiRJbWR3jgarNOtbKmSfd9PqPVet27wZPvMZOPxw+MhH%0AYPp0uP12WLMmd+FgFQEaKnfIaLTCVQoTL/xHwRX5JElSr3AmusEqzfqWK6EYC5t7/+ZJ5v3wRvin%0Af4LnnoPTToOLL4aTTqrpmFxIRJIkqbEM0Q1W6ULEUiEb4MhnHud9P1vMqZ+9GyLlyjUuuACOPbbs%0Aa1ZTOuFCIpIkSY1jiG6wcrO+Q6uG+f0fduzxmGOffIgPLLuFeQ/9P7ZP6+OGmfOYftklvPHNcyq+%0AXiNWVGy0jm8LKEmSVCdDdBMUm/WdGHZJiddtXM0H77uZEx9dw9a99uWq1/w13z7udJ7Zd4DBtc/z%0AxjdXfq1OLJ2YrL2fJUnS5GGIbpGxsDtl105OW/+ffPC+W3jV0xt46o8P4jOnvIfvvXoev99rn937%0AV1v60ImlE5O597MkSZocDNEt8tvfbuWd6+7mfT+7lSM2P8mGgwa5YN5HGTr6FLZP27PLRrWlD51a%0AOmHvZ0mS1MsM0VWoq+fx1q1w9dUsvebzvPjZ33H/S4/i/fP/Nz886gR2TZnKgfv0MXV0V82lD5ZO%0ASJIktZ4huoKaL9x76im48kr46ldh2zZ2zXk95/yP07h38FUQAeTC7qdOPxqovfTB0glJkqTWi5RS%0Au4+hotmzZ6fly5e35bVPXHh30XKJwYF+ll70hj0fsGFDbmXBb30Ltm+Hv/oruPBCOO44V/GTJEnq%0AcBGxIqU0u9J+zkRXUPWFe6tXw+c+B//8zzBtGpx9NixYAEcdtXsX64QlSZJ6gyG6grIX7qUEP/4x%0ALFwId94J++0H558P550HhxzShqOVJElSKxiiKyh24d4+04Ir/ui/4LWXwLJl8Cd/Ap/9LHzwgzAw%0AUPNrNaLcw5IRSZKk5jNEV1B44d6mZ7Zx9sb/5KPLb2O/jY/AEUfAVVfBu98N/fW1lGvEyoOduHqh%0AJElSL5rS7gPoBvOPOoCle6/hoRvP5ZJbFrHf/vvAd78LDz0EH/pQ3QEayq882MrnkCRJUmXORFfj%0A2mvhE5+AP/9zuOYamDdvd5u6RmnEyoOduHqhJElSLzJEV+O974U5c+A1r2naSzRi5cFOXb1QkiSp%0A11jOUY39929qgIbcBYz9fVPHbcu68mAjnkOSJEmVOROdQTM7XzRi5UFXL5QkSWoNVyys0sTOF5Cb%0A5b38zGOYP2vQ1nKSJEk9wBULG6xS5wtby0mSJE0ehugqlet8US5gVwrRE2ewT/mzg7nnwU08sWWE%0AgX36SAm2jow6uy1JktRBDNFVKtf5oth2oOT2McUWR/nOssd237/5+dFxz+XstiRJUmewO0eVynW+%0AmFqiZ3Sp7WOKzWCX48IpkiRJncEQXaX5swa5/MxjGBzoJ4DBgf7dFxXuLHFxZqntY2pZBMWFUyRJ%0AktrPco4M5s8aLFpKMViipGOwwiIn5UpByj1GkiRJ7eVMdAPUushJsceV48IpkiRJncGZ6AaodZGT%0AYo9rVHcO+1ZLkiQ1j4ut9KBKC8NIkiSpOBdb6UHVzi7X07dakiRJlRmiu0SxntKl+kaXWxhGkiRJ%0A9fPCwi5RadnxQqU6eNjZQ5IkqTEM0V0iy+xyrd1CJEmSVB3LOVpgaNUwn/7+A7uX8R7o7+PStx6d%0AqT653LLjE9XaLaRWdgKRJEmTjSG6yYZWDbPglvsZ3flCF5QtI6MsuPl+YM965lIWzJ3BgpvvZ3TX%0AC8/TNyVKzi6XWhim0bLUakuSJPUKyzmabNGS9eMC9JjRXaloPXNZUeHnNshSqy1JktQrDNFNVq4j%0ARpZuGcXC+OjOGoJ4g9kJRJIkTUaG6CYr1xFjSgRHXPSvnLjwboZWDZd9nk4Nq3YCkSRJk5EhuskW%0AzJ1B39TidRc7UyLxQh1xuSBdS1gdWjXMiQvvrjqo18JOIJIkaTIyRDfRWNeK0Z2JKQU5ulikrlRH%0AnDWsjl3wN7xlpOqgXov5swa5/MxjGBzoJ4DBgX6XF5ckST3P7hwZVdvO7ZNDa7lh2WOMVTHvSrnQ%0Ae/mZx/Dxm1YXfe5ypRlZ29a1cunvVnUCkSRJ6hSG6Ayqbec2tGp4XIAeMxZiS/V8TsCJC+8uGY6z%0AhNVOraGWJEnqBZZzZFBtO7dFS9bvEaDHPLFlpGhpxphGlV14wZ8kSVLzGKIzqHZ2t9xs7/SB/nF1%0AxMU0os9ypRrqVlx0KEmS1KsM0RlUO7tbar+A3SF2/qxBll70hpLrpdRbdlHugr9WXXQoSZLUqwzR%0AGZQqw3h++45xAbTYfgGcNeewPWqam1l2MRbU/2vhm1l60RvGXZzoKoOSJEm1M0RnMDa7O9DfN277%0A5udHx83kFpsFPmvOYdzz4KY9yifa0Wd5sl50aAmLJElqlLaE6IiYFxHrI+KRiLioHcdQq/mzBtl3%0Arz2bmkycyS2cBV4wdwa3rhguWj7Rjj7Lk/GiQ0tYJElSI7W8xV1ETAWuAv4SeBz4eUTcnlL6RauP%0ApVZZZ3Ir9WxudZ/lBXNnjGvVB72/ymAr+2ZLkqTe146Z6OOBR1JKv0opbQduBM5ow3HULOtMbqeV%0AT0zGVQY77T2QJEndrR2LrQwCvy74+XHghDYcR82yzuSWWlylneUTk22VwU58DyRJUvfq2AsLI+J9%0AEbE8IpZv2rSp3YczTtaZ3HZcPKjxfA8kSVIjtWMmehg4tODnl+W3jZNSuga4BmD27NmlFgBsmywz%0AuYWt5Z7YMsL0gf6SS3urOXwPJElSI0VKrc2nETENeAg4lVx4/jnwtymlB0o9Zvbs2Wn58uUtOkJJ%0AkiRNVhGxIqU0u9J+LZ+JTintiIiPAEuAqcA3ywVoSZIkqdO0o5yDlNIdwB3teG1JkiSpXh17YaEk%0ASZLUqQzRkiRJUkaGaEmSJCmjttRE94KhVcO2S5MkSZqkDNE1GFo1PG7FwuEtI1y8eC2AQVqSJGkS%0AsJyjBouWrB+35DfAyOhOFi1Z36YjkiRJUisZomvwxJaRTNslSZLUWwzRNZg+0J9puyRJknqLIboG%0AC+bOoL9v6rht/X1TWTB3RpuOSJIkSa3khYU1GLt40O4ckiRJk1OklNp9DBXNnj07LV++vN2HUZSt%0A7iRJknpHRKxIKc2utJ8z0XWw1Z0kSdLkZE10HWx1J0mSNDk5E12HTm91Z6mJJElSczgTXYdObnU3%0AVmoyvGWExAulJkOrhtt9aJIkSV3PEF2HTm51Z6mJJElS81jOUYdObnXX6aUmkiRJ3cwQXaf5swY7%0AIjRPNH2gn+EigbkTSk0kSZK6neUcPaqTS00kSZK6nTPRPaqTS00kSZK6nSG6h3VqqYkkSVK3s5xD%0AkiRJysgQLUmSJGVkiJYkSZIyMkRLkiRJGRmiJUmSpIwM0ZIkSVJGhmhJkiQpI0O0JEmSlJEhWpIk%0AScrIEC1JkiRl5LLfFQytGmbRkvU8sWWE6QP9LJg7w6W0JUmSJjlDdBlDq4a5ePFaRkZ3AjC8ZYSL%0AF68FMEhLkiRNYpZzlLFoyfrdAXrMyOhOFi1Z36YjkiRJUicwRJfxxJaRTNslSZI0ORiiy5g+0J9p%0AuyRJkiYHQ3QZC+bOoL9v6rht/X1TWTB3RpuOSJIkSZ3ACwvLGLt40O4ckiRJKmSIrmD+rEFDsyRJ%0AksaxnEOSJEnKyBAtSZIkZWSIliRJkjIyREuSJEkZGaIlSZKkjAzRkiRJUkaGaEmSJCkjQ7QkSZKU%0AkSFakiRJysgQLUmSJGVkiJYkSZIyMkRLkiRJGRmiJUmSpIwM0ZIkSVJGhmhJkiQpI0O0JEmSlJEh%0AWpIkScooUkrtPoaKImIT8GgbD+HFwG/b+Pq9zvFtLse3uRzf5nFsm8vxbS7Ht7maOb4vTykdXGmn%0ArgjR7RYRy1NKs9t9HL3K8W0ux7e5HN/mcWyby/FtLse3uTphfC3nkCRJkjIyREuSJEkZGaKrc027%0AD6DHOb7N5fg2l+PbPI5tczm+zeX4Nlfbx9eaaEmSJCkjZ6IlSZKkjAzRBSJiY0SsjYjVEbG8yP0R%0AEV+KiEciYk1E/M92HGc3iogZ+XEd+9oWEedN2OfkiNhasM//adfxdoOI+GZE/CYi1hVsOygifhgR%0AD+e/H1jisfMiYn3+s3xR6466e5QY30UR8WD+7/9tETFQ4rFlzyWTXYmxvTQihgv+/r+pxGP97FZQ%0AYnxvKhjbjRGxusRj/eyWERGHRsQ9EfGLiHggIj6W3+65twHKjG9Hnnst5ygQERuB2Smlon0H8yf1%0Ac4E3AScAV6aUTmjdEfaGiJgKDAMnpJQeLdh+MnB+Sukt7Tq2bhIRrweeA65PKb0qv+3zwO9SSgvz%0AJ+gDU0oXTnjcVOAh4C+Bx4GfA+9MKf2ipX+ADldifN8I3J1S2hERnwOYOL75/TZS5lwy2ZUY20uB%0A51JKXyjzOD+7VSg2vhPu/wdga0rpsiL3bcTPbkkRcQhwSEppZUTsB6wA5gPn4Lm3bmXG92V04LnX%0AmehsziB3UkoppWXAQP4NVzanAhsKA7SySyn9GPjdhM1nANflb19H7uQz0fHAIymlX6WUtgM35h+n%0AAsXGN6V0V0ppR/7HZeRO7MqoxGe3Gn52q1BufCMigL8GvtfSg+oRKaUnU0or87efBX4JDOK5tyFK%0AjW+nnnsN0eMl4EcRsSIi3lfk/kHg1wU/P57fpmzeQekT+Gvzv675t4g4upUH1SNeklJ6Mn/7KeAl%0ARfbxc9wY7wH+rcR9lc4lKu7c/N//b5b4dbif3fqdBDydUnq4xP1+dqsUEYcDs4D78NzbcBPGt1DH%0AnHsN0eO9LqU0EzgN+HD+V2JqoIj4I+CtwM1F7l4JHJZSOhb4MjDUymPrNSlXq2W9VhNExCXADuCG%0AErt4Lsnua8CRwEzgSeAf2ns4PeudlJ+F9rNbhYj4Y+BW4LyU0rbC+zz31q/U+HbaudcQXSClNJz/%0A/hvgNnK/eik0DBxa8PPL8ttUvdOAlSmlpyfekVLallJ6Ln/7DqAvIl7c6gPsck+PlRjlv/+myD5+%0AjusQEecAbwHOSiUuKqniXKIJUkpPp5R2ppR2AddSfMz87NYhIqYBZwI3ldrHz25lEdFHLuDdkFJa%0AnN/subdBSoxvR557DdF5EbFvvoidiNgXeCOwbsJutwN/FzlzyF2Y8STKouQsSES8NF+vR0QcT+7z%0A+UwLj60X3A6cnb99NvAvRfb5OXBURByR/83AO/KPUwURMQ+4AHhrSun5EvtUcy7RBBOuL3kbxcfM%0Az259/gJ4MKX0eLE7/exWlv836hvAL1NKVxTc5bm3AUqNb8eee1NKfuX+Q3MkcH/+6wHgkvz2DwAf%0AyN8O4CpgA7CW3BWgbT/2bvkC9iUXig8o2FY4vh/Jj/395C4ceG27j7mTv8j9Z+RJYJRcbd17gRcB%0A/w48DPwIOCi/73TgjoLHvoncVeIbxj7rflU1vo+Qq2lcnf+6euL4ljqX+FVxbP9v/ry6hlywOGTi%0A2OZ/9rNbw/jmt3977HxbsK+f3Wxj+zpypRprCs4Db/Lc2/Tx7chzry3uJEmSpIws55AkSZIyMkRL%0AkiRJGRmiJUmSpIwM0ZIkSVJGhmhJkiQpI0O0JLVYROyMiNURsS4ibo6IfRr8/OdExFcq7HNyRLy2%0A4OcPRMTfNfI4JKmXGaIlqfVGUkozU0qvAraT65feaicDu0N0SunqlNL1bTgOSepKhmhJaq+fAK8A%0AiIhP5Gen10XEeflth0fEgxFxQ0T8MiJuGZu5joiNEfHi/O3ZEXHvxCePiNMj4r6IWBURP4qIl0TE%0A4eSC+8fzM+InRcSlEXF+/jEzI2JZRKyJiNsi4sD89nsj4nMR8bOIeCgiTmr+8EhSZzJES1KbRMQ0%0A4DRgbUQcB7wbOAGYA/yviJiV33UG8NWU0iuBbcCHMrzMT4E5KaVZwI3ABSmljcDVwBfzM+I/mfCY%0A64ELU0rHkltF8FMF901LKR0PnDdhuyRNKoZoSWq9/ohYDSwHHgO+QW6529tSSr9PKT0HLAbGZnp/%0AnVJamr/9nfy+1XoZsCQi1gILgKPL7RwRBwADKaX/yG+6Dnh9wS6L899XAIdnOA5J6inT2n0AkjQJ%0AjaSUZhZuiIhy+6cSP+/ghcmQvUs89svAFSml2yPiZODSTEe6pz/kv+/Ef0MkTWLOREtSZ/gJMD8i%0A9omIfYG35bcBHBYRr8nf/ltyJRoAG4Hj8rffXuJ5DwCG87fPLtj+LLDfxJ1TSluBzQX1zu8C/mPi%0AfpI02RmiJakDpJRWAt8GfgbcB3w9pbQqf/d64MMR8UvgQOBr+e2fBq6MiOXkZoaLuRS4OSJWAL8t%0A2P594G1jFxZOeMzZwKKIWAPMBC6r588mSb0oUpr4W0JJUqfId9L4Qb4dniSpQzgTLUmSJGXkTLQk%0ASZKUkTPRkiRJUkaGaEmSJCkjQ7QkSZKUkSFakiRJysgQLUmSJGVkiJYkSZIy+v9JU5gv3mOwXwAA%0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472948" y="1268361"/>
            <a:ext cx="3453581" cy="1268362"/>
          </a:xfrm>
          <a:prstGeom prst="roundRect">
            <a:avLst/>
          </a:prstGeom>
          <a:noFill/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71" y="2842804"/>
            <a:ext cx="3515511" cy="312902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3113" y="6078400"/>
            <a:ext cx="300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没有正则化，过拟合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580" y="2724976"/>
            <a:ext cx="3830145" cy="3409072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4467078" y="6099935"/>
            <a:ext cx="300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正则化过度，欠拟合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423" y="2783750"/>
            <a:ext cx="3648206" cy="324713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8610600" y="6078400"/>
            <a:ext cx="300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适当的正则化</a:t>
            </a:r>
          </a:p>
        </p:txBody>
      </p:sp>
      <p:sp>
        <p:nvSpPr>
          <p:cNvPr id="9" name="矩形 8"/>
          <p:cNvSpPr/>
          <p:nvPr/>
        </p:nvSpPr>
        <p:spPr>
          <a:xfrm>
            <a:off x="634328" y="1393174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12121"/>
                </a:solidFill>
                <a:latin typeface="Menlo" panose="020B0609030804020204"/>
              </a:rPr>
              <a:t>正则化</a:t>
            </a:r>
            <a:r>
              <a:rPr lang="zh-CN" altLang="en-US" dirty="0">
                <a:solidFill>
                  <a:srgbClr val="212121"/>
                </a:solidFill>
                <a:latin typeface="Menlo" panose="020B0609030804020204"/>
              </a:rPr>
              <a:t>：目的是</a:t>
            </a:r>
            <a:r>
              <a:rPr lang="zh-CN" altLang="en-US" b="1" dirty="0">
                <a:solidFill>
                  <a:srgbClr val="111F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为了防止过拟合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-150464" y="1796519"/>
                <a:ext cx="10261354" cy="96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464" y="1796519"/>
                <a:ext cx="10261354" cy="967444"/>
              </a:xfrm>
              <a:prstGeom prst="rect">
                <a:avLst/>
              </a:prstGeom>
              <a:blipFill rotWithShape="1">
                <a:blip r:embed="rId6"/>
                <a:stretch>
                  <a:fillRect l="6" t="-11" r="4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圆角矩形 22"/>
          <p:cNvSpPr/>
          <p:nvPr/>
        </p:nvSpPr>
        <p:spPr>
          <a:xfrm>
            <a:off x="7933899" y="1796519"/>
            <a:ext cx="1320270" cy="9294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77248" y="1185165"/>
            <a:ext cx="1802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正则化项</a:t>
            </a:r>
          </a:p>
        </p:txBody>
      </p:sp>
      <p:sp>
        <p:nvSpPr>
          <p:cNvPr id="13" name="下箭头 12"/>
          <p:cNvSpPr/>
          <p:nvPr/>
        </p:nvSpPr>
        <p:spPr>
          <a:xfrm>
            <a:off x="8530447" y="1600386"/>
            <a:ext cx="117684" cy="19613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381270" y="1694346"/>
            <a:ext cx="28107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当 </a:t>
            </a:r>
            <a:r>
              <a:rPr lang="en-US" altLang="zh-CN" dirty="0">
                <a:solidFill>
                  <a:srgbClr val="FF0000"/>
                </a:solidFill>
              </a:rPr>
              <a:t>λ </a:t>
            </a:r>
            <a:r>
              <a:rPr lang="zh-CN" altLang="en-US" dirty="0">
                <a:solidFill>
                  <a:srgbClr val="FF0000"/>
                </a:solidFill>
              </a:rPr>
              <a:t>的值开始上升时，降低了方差。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3.</a:t>
            </a:r>
            <a:r>
              <a:rPr lang="zh-CN" altLang="en-US" dirty="0">
                <a:solidFill>
                  <a:schemeClr val="tx1"/>
                </a:solidFill>
              </a:rPr>
              <a:t>逻辑回归求解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课题练习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0270" y="1882140"/>
            <a:ext cx="10327005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5</a:t>
            </a:r>
            <a:r>
              <a:t>.以下关于逻辑回归与线性回归问题的描述错误的是（）</a:t>
            </a:r>
          </a:p>
          <a:p>
            <a:r>
              <a:t> A:逻辑回归用于处理分类问题，线性回归用于处理回归问题</a:t>
            </a:r>
          </a:p>
          <a:p>
            <a:r>
              <a:t>B:线性回归要求输入输出值呈线性关系，逻辑回归不要求</a:t>
            </a:r>
          </a:p>
          <a:p>
            <a:r>
              <a:t>C:逻辑回归一般要求变量服从正态分布，线性回归一般不要求                                                       D:线性回归计算方法一般是最小二乘法，逻辑回归的参数计算方法是似然估计法。</a:t>
            </a:r>
          </a:p>
          <a:p>
            <a:endParaRPr/>
          </a:p>
          <a:p>
            <a:r>
              <a:t>                    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0270" y="4568825"/>
            <a:ext cx="99879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6</a:t>
            </a:r>
            <a:r>
              <a:rPr lang="zh-CN" altLang="en-US"/>
              <a:t>.逻辑回归的损失函数是哪个？</a:t>
            </a:r>
          </a:p>
          <a:p>
            <a:r>
              <a:rPr lang="zh-CN" altLang="en-US"/>
              <a:t>A:MSE                                         B:交叉熵(Cross-Entropy)损失函数</a:t>
            </a:r>
          </a:p>
          <a:p>
            <a:r>
              <a:rPr lang="zh-CN" altLang="en-US"/>
              <a:t>C:MAE                                         D:RMSE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课题练习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90270" y="1882140"/>
            <a:ext cx="103270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dirty="0"/>
              <a:t>7</a:t>
            </a:r>
            <a:r>
              <a:rPr dirty="0"/>
              <a:t>.逻辑回归通常采用哪种正则化方式？</a:t>
            </a:r>
          </a:p>
          <a:p>
            <a:r>
              <a:rPr dirty="0"/>
              <a:t> </a:t>
            </a:r>
            <a:r>
              <a:rPr dirty="0" err="1"/>
              <a:t>A:Elastic</a:t>
            </a:r>
            <a:r>
              <a:rPr dirty="0"/>
              <a:t> Net</a:t>
            </a:r>
          </a:p>
          <a:p>
            <a:r>
              <a:rPr dirty="0"/>
              <a:t>B:L1正则化</a:t>
            </a:r>
          </a:p>
          <a:p>
            <a:r>
              <a:rPr dirty="0"/>
              <a:t>C:L2正则化</a:t>
            </a:r>
          </a:p>
          <a:p>
            <a:r>
              <a:rPr dirty="0" err="1"/>
              <a:t>D:Dropout正则化</a:t>
            </a:r>
            <a:endParaRPr dirty="0"/>
          </a:p>
        </p:txBody>
      </p:sp>
      <p:sp>
        <p:nvSpPr>
          <p:cNvPr id="6" name="文本框 5"/>
          <p:cNvSpPr txBox="1"/>
          <p:nvPr/>
        </p:nvSpPr>
        <p:spPr>
          <a:xfrm>
            <a:off x="890270" y="4568825"/>
            <a:ext cx="99879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/>
              <a:t>8</a:t>
            </a:r>
            <a:r>
              <a:t>.能否使用神经网络算法设计一个逻辑回归算法？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2122827" y="4333224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逻辑回归代码实现</a:t>
            </a: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002507" y="1872975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01 </a:t>
            </a:r>
            <a:r>
              <a:rPr lang="en-US" altLang="zh-CN" sz="4000" dirty="0"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pitchFamily="34" charset="-122"/>
              </a:rPr>
              <a:t>分类问题</a:t>
            </a:r>
            <a:endParaRPr lang="en-US" altLang="zh-CN" sz="36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3002508" y="2749851"/>
            <a:ext cx="50724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en-US" altLang="zh-CN" sz="3600" dirty="0">
                <a:latin typeface="Times New Roman Regular" panose="02020603050405020304" charset="0"/>
                <a:ea typeface="微软雅黑" panose="020B0503020204020204" pitchFamily="34" charset="-122"/>
                <a:cs typeface="Times New Roman Regular" panose="02020603050405020304" charset="0"/>
              </a:rPr>
              <a:t>Sigmoid</a:t>
            </a:r>
            <a:r>
              <a:rPr lang="zh-CN" altLang="en-US" sz="3600" dirty="0">
                <a:latin typeface="Times New Roman Regular" panose="02020603050405020304" charset="0"/>
                <a:ea typeface="微软雅黑" panose="020B0503020204020204" pitchFamily="34" charset="-122"/>
                <a:cs typeface="Times New Roman Regular" panose="02020603050405020304" charset="0"/>
              </a:rPr>
              <a:t>函数</a:t>
            </a: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>
            <a:off x="3002507" y="3564894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pitchFamily="34" charset="-122"/>
              </a:rPr>
              <a:t>逻辑回归求解</a:t>
            </a:r>
          </a:p>
        </p:txBody>
      </p:sp>
      <p:sp>
        <p:nvSpPr>
          <p:cNvPr id="51" name="TextBox 10"/>
          <p:cNvSpPr txBox="1">
            <a:spLocks noChangeArrowheads="1"/>
          </p:cNvSpPr>
          <p:nvPr/>
        </p:nvSpPr>
        <p:spPr bwMode="auto">
          <a:xfrm>
            <a:off x="3029495" y="4380075"/>
            <a:ext cx="57460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36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逻辑回归代码实现</a:t>
            </a:r>
          </a:p>
        </p:txBody>
      </p:sp>
    </p:spTree>
  </p:cSld>
  <p:clrMapOvr>
    <a:masterClrMapping/>
  </p:clrMapOvr>
  <p:transition advTm="8005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逻辑回归代码实现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68035" y="2185845"/>
                <a:ext cx="6237845" cy="13080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kern="100">
                            <a:latin typeface="Cambria Math" panose="020405030504060302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0" i="1" smtClean="0">
                        <a:effectLst/>
                        <a:latin typeface="Cambria Math" panose="020405030504060302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3600" i="1">
                        <a:latin typeface="Cambria Math" panose="02040503050406030204" pitchFamily="18" charset="0"/>
                        <a:ea typeface="宋体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effectLst/>
                            <a:latin typeface="Cambria Math" panose="02040503050406030204" pitchFamily="18" charset="0"/>
                            <a:ea typeface="宋体" pitchFamily="2" charset="-122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宋体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4000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altLang="zh-CN" dirty="0">
                    <a:effectLst/>
                    <a:latin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zh-CN" dirty="0">
                  <a:effectLst/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35" y="2185845"/>
                <a:ext cx="6237845" cy="1308050"/>
              </a:xfrm>
              <a:prstGeom prst="rect">
                <a:avLst/>
              </a:prstGeom>
              <a:blipFill rotWithShape="1">
                <a:blip r:embed="rId3"/>
                <a:stretch>
                  <a:fillRect l="-10" t="-1421" r="4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868035" y="1545826"/>
            <a:ext cx="2175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en-US" altLang="zh-CN" b="1" kern="0" dirty="0">
                <a:latin typeface="微软雅黑" panose="020B0503020204020204" pitchFamily="34" charset="-122"/>
                <a:cs typeface="Times New Roman" panose="02020603050405020304" pitchFamily="18" charset="0"/>
              </a:rPr>
              <a:t>Sigmoid </a:t>
            </a:r>
            <a:r>
              <a:rPr lang="en-US" altLang="zh-CN" b="1" kern="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zh-CN" altLang="zh-CN" b="1" kern="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856" y="2169333"/>
            <a:ext cx="4609687" cy="86289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497" y="4504975"/>
            <a:ext cx="8024296" cy="2227314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868035" y="304874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zh-CN" altLang="en-US" b="1" kern="0" dirty="0">
                <a:latin typeface="微软雅黑" panose="020B0503020204020204" pitchFamily="34" charset="-122"/>
                <a:cs typeface="Times New Roman" panose="02020603050405020304" pitchFamily="18" charset="0"/>
              </a:rPr>
              <a:t>代价</a:t>
            </a:r>
            <a:r>
              <a:rPr lang="en-US" altLang="zh-CN" b="1" kern="0" dirty="0" err="1">
                <a:latin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  <a:endParaRPr lang="zh-CN" altLang="zh-CN" b="1" kern="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456331" y="3272746"/>
                <a:ext cx="8921726" cy="11005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Euclid" panose="02020503060505020303" pitchFamily="18" charset="0"/>
                          <a:cs typeface="Euclid" panose="02020503060505020303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Euclid" panose="02020503060505020303" pitchFamily="18" charset="0"/>
                          <a:cs typeface="Euclid" panose="02020503060505020303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Euclid" panose="02020503060505020303" pitchFamily="18" charset="0"/>
                          <a:cs typeface="Euclid" panose="02020503060505020303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clid" panose="02020503060505020303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clid" panose="02020503060505020303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𝑚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clid" panose="02020503060505020303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)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Euclid" panose="02020503060505020303" pitchFamily="18" charset="0"/>
                          <a:cs typeface="Euclid" panose="02020503060505020303" pitchFamily="18" charset="0"/>
                        </a:rPr>
                        <m:t>log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Euclid" panose="02020503060505020303" pitchFamily="18" charset="0"/>
                          <a:cs typeface="Euclid" panose="02020503060505020303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Euclid" panose="02020503060505020303" pitchFamily="18" charset="0"/>
                          <a:cs typeface="Euclid" panose="02020503060505020303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Euclid" panose="02020503060505020303" pitchFamily="18" charset="0"/>
                          <a:cs typeface="Euclid" panose="02020503060505020303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clid" panose="02020503060505020303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Euclid" panose="02020503060505020303" pitchFamily="18" charset="0"/>
                          <a:cs typeface="Euclid" panose="02020503060505020303" pitchFamily="18" charset="0"/>
                        </a:rPr>
                        <m:t>))+(1−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clid" panose="02020503060505020303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Euclid" panose="02020503060505020303" pitchFamily="18" charset="0"/>
                          <a:cs typeface="Euclid" panose="02020503060505020303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  <a:ea typeface="Euclid" panose="02020503060505020303" pitchFamily="18" charset="0"/>
                          <a:cs typeface="Euclid" panose="02020503060505020303" pitchFamily="18" charset="0"/>
                        </a:rPr>
                        <m:t>log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Euclid" panose="02020503060505020303" pitchFamily="18" charset="0"/>
                          <a:cs typeface="Euclid" panose="02020503060505020303" pitchFamily="18" charset="0"/>
                        </a:rPr>
                        <m:t>(1−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Euclid" panose="02020503060505020303" pitchFamily="18" charset="0"/>
                          <a:cs typeface="Euclid" panose="02020503060505020303" pitchFamily="18" charset="0"/>
                        </a:rPr>
                        <m:t>h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Euclid" panose="02020503060505020303" pitchFamily="18" charset="0"/>
                          <a:cs typeface="Euclid" panose="02020503060505020303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Euclid" panose="02020503060505020303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Euclid" panose="02020503060505020303" pitchFamily="18" charset="0"/>
                              <a:cs typeface="Euclid" panose="02020503060505020303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Euclid" panose="02020503060505020303" pitchFamily="18" charset="0"/>
                          <a:cs typeface="Euclid" panose="02020503060505020303" pitchFamily="18" charset="0"/>
                        </a:rPr>
                        <m:t>)))</m:t>
                      </m:r>
                    </m:oMath>
                  </m:oMathPara>
                </a14:m>
                <a:endParaRPr lang="zh-CN" altLang="zh-CN" dirty="0">
                  <a:latin typeface="Euclid" panose="02020503060505020303" pitchFamily="18" charset="0"/>
                  <a:ea typeface="Euclid" panose="02020503060505020303" pitchFamily="18" charset="0"/>
                  <a:cs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31" y="3272746"/>
                <a:ext cx="8921726" cy="1100558"/>
              </a:xfrm>
              <a:prstGeom prst="rect">
                <a:avLst/>
              </a:prstGeom>
              <a:blipFill rotWithShape="1">
                <a:blip r:embed="rId6"/>
                <a:stretch>
                  <a:fillRect l="-4" t="-54" r="4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800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849266" y="1690504"/>
            <a:ext cx="8995046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</a:rPr>
              <a:t>监督学习的最主要类型</a:t>
            </a:r>
            <a:endParaRPr lang="en-US" altLang="zh-CN" sz="32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分类（</a:t>
            </a:r>
            <a:r>
              <a:rPr lang="en-US" altLang="zh-CN" sz="2800" dirty="0">
                <a:ea typeface="微软雅黑" panose="020B0503020204020204" pitchFamily="34" charset="-122"/>
              </a:rPr>
              <a:t>Classification</a:t>
            </a:r>
            <a:r>
              <a:rPr lang="zh-CN" altLang="en-US" sz="2800" dirty="0">
                <a:ea typeface="微软雅黑" panose="020B0503020204020204" pitchFamily="34" charset="-122"/>
              </a:rPr>
              <a:t>）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身高</a:t>
            </a:r>
            <a:r>
              <a:rPr lang="en-US" altLang="zh-CN" sz="2800" dirty="0">
                <a:ea typeface="微软雅黑" panose="020B0503020204020204" pitchFamily="34" charset="-122"/>
              </a:rPr>
              <a:t>1.85m</a:t>
            </a:r>
            <a:r>
              <a:rPr lang="zh-CN" altLang="en-US" sz="2800" dirty="0">
                <a:ea typeface="微软雅黑" panose="020B0503020204020204" pitchFamily="34" charset="-122"/>
              </a:rPr>
              <a:t>，体重</a:t>
            </a:r>
            <a:r>
              <a:rPr lang="en-US" altLang="zh-CN" sz="2800" dirty="0">
                <a:ea typeface="微软雅黑" panose="020B0503020204020204" pitchFamily="34" charset="-122"/>
              </a:rPr>
              <a:t>100kg</a:t>
            </a:r>
            <a:r>
              <a:rPr lang="zh-CN" altLang="en-US" sz="2800" dirty="0">
                <a:ea typeface="微软雅黑" panose="020B0503020204020204" pitchFamily="34" charset="-122"/>
              </a:rPr>
              <a:t>的男人穿什么尺码的</a:t>
            </a:r>
            <a:r>
              <a:rPr lang="en-US" altLang="zh-CN" sz="2800" dirty="0">
                <a:ea typeface="微软雅黑" panose="020B0503020204020204" pitchFamily="34" charset="-122"/>
              </a:rPr>
              <a:t>T</a:t>
            </a:r>
            <a:r>
              <a:rPr lang="zh-CN" altLang="en-US" sz="2800" dirty="0">
                <a:ea typeface="微软雅黑" panose="020B0503020204020204" pitchFamily="34" charset="-122"/>
              </a:rPr>
              <a:t>恤？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根据肿瘤的体积、患者的年龄来判断良性或恶性？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marL="1085850" lvl="1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ea typeface="微软雅黑" panose="020B0503020204020204" pitchFamily="34" charset="-122"/>
              </a:rPr>
              <a:t>根据用户的年龄、职业、存款数量来判断信用卡是否会违约？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lvl="1" indent="0" eaLnBrk="1" hangingPunct="1">
              <a:spcBef>
                <a:spcPct val="50000"/>
              </a:spcBef>
              <a:defRPr/>
            </a:pPr>
            <a:endParaRPr lang="en-US" altLang="zh-CN" sz="2800" dirty="0">
              <a:ea typeface="微软雅黑" panose="020B0503020204020204" pitchFamily="34" charset="-122"/>
            </a:endParaRPr>
          </a:p>
          <a:p>
            <a:pPr lvl="1" indent="0" eaLnBrk="1" hangingPunct="1">
              <a:spcBef>
                <a:spcPct val="50000"/>
              </a:spcBef>
              <a:defRPr/>
            </a:pP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6724650"/>
            <a:ext cx="12192000" cy="133350"/>
          </a:xfrm>
          <a:prstGeom prst="rect">
            <a:avLst/>
          </a:prstGeom>
          <a:solidFill>
            <a:srgbClr val="4B64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分类问题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8655858" y="1940825"/>
            <a:ext cx="1892490" cy="764275"/>
          </a:xfrm>
          <a:prstGeom prst="wedgeRoundRectCallout">
            <a:avLst>
              <a:gd name="adj1" fmla="val -186330"/>
              <a:gd name="adj2" fmla="val 25078"/>
              <a:gd name="adj3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latin typeface="+mj-ea"/>
                <a:ea typeface="+mj-ea"/>
              </a:rPr>
              <a:t>标签离散</a:t>
            </a:r>
          </a:p>
        </p:txBody>
      </p:sp>
      <p:sp>
        <p:nvSpPr>
          <p:cNvPr id="5" name="矩形 4"/>
          <p:cNvSpPr/>
          <p:nvPr/>
        </p:nvSpPr>
        <p:spPr>
          <a:xfrm>
            <a:off x="1670891" y="536173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kern="100" dirty="0">
                <a:latin typeface="Calibri" panose="020F0502020204030204" pitchFamily="34" charset="0"/>
                <a:ea typeface="宋体" pitchFamily="2" charset="-122"/>
                <a:cs typeface="Times New Roman" panose="02020603050405020304" pitchFamily="18" charset="0"/>
              </a:rPr>
              <a:t>输入变量可以是离散的，也可以是连续的。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4.</a:t>
            </a:r>
            <a:r>
              <a:rPr lang="zh-CN" altLang="en-US" dirty="0">
                <a:solidFill>
                  <a:schemeClr val="tx1"/>
                </a:solidFill>
              </a:rPr>
              <a:t>逻辑回归代码实现</a:t>
            </a:r>
          </a:p>
        </p:txBody>
      </p:sp>
      <p:sp>
        <p:nvSpPr>
          <p:cNvPr id="14" name="矩形 13"/>
          <p:cNvSpPr/>
          <p:nvPr/>
        </p:nvSpPr>
        <p:spPr>
          <a:xfrm>
            <a:off x="868035" y="154582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2400"/>
              </a:spcBef>
              <a:spcAft>
                <a:spcPts val="0"/>
              </a:spcAft>
            </a:pPr>
            <a:r>
              <a:rPr lang="zh-CN" altLang="en-US" b="1" kern="0" dirty="0">
                <a:latin typeface="微软雅黑" panose="020B0503020204020204" pitchFamily="34" charset="-122"/>
                <a:cs typeface="Times New Roman" panose="02020603050405020304" pitchFamily="18" charset="0"/>
              </a:rPr>
              <a:t>正则化</a:t>
            </a:r>
            <a:endParaRPr lang="zh-CN" altLang="zh-CN" b="1" kern="0" dirty="0">
              <a:latin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868035" y="2007491"/>
                <a:ext cx="10261354" cy="96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000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zh-CN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nary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zh-CN" altLang="en-US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35" y="2007491"/>
                <a:ext cx="10261354" cy="967444"/>
              </a:xfrm>
              <a:prstGeom prst="rect">
                <a:avLst/>
              </a:prstGeom>
              <a:blipFill rotWithShape="1">
                <a:blip r:embed="rId3"/>
                <a:stretch>
                  <a:fillRect l="-6" t="-26" r="4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826" y="3238844"/>
            <a:ext cx="9018008" cy="2809415"/>
          </a:xfrm>
          <a:prstGeom prst="rect">
            <a:avLst/>
          </a:prstGeom>
        </p:spPr>
      </p:pic>
    </p:spTree>
  </p:cSld>
  <p:clrMapOvr>
    <a:masterClrMapping/>
  </p:clrMapOvr>
  <p:transition advTm="800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927350" y="642938"/>
            <a:ext cx="6337300" cy="922020"/>
          </a:xfrm>
          <a:prstGeom prst="rect">
            <a:avLst/>
          </a:prstGeom>
          <a:solidFill>
            <a:srgbClr val="3366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cs typeface="楷体_GB2312" pitchFamily="49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楷体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楷体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楷体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宋体" pitchFamily="2" charset="-122"/>
                <a:cs typeface="楷体_GB2312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bg1"/>
              </a:buClr>
              <a:buFont typeface="Wingdings" panose="05000000000000000000" pitchFamily="2" charset="2"/>
              <a:buChar char="&amp;"/>
            </a:pPr>
            <a:r>
              <a:rPr lang="en-US" altLang="zh-CN" sz="54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54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线性分类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143672" y="3789040"/>
            <a:ext cx="4571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39616" y="2636912"/>
            <a:ext cx="7733028" cy="1876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kumimoji="1" lang="zh-CN" altLang="en-US" dirty="0">
                <a:solidFill>
                  <a:schemeClr val="accent6"/>
                </a:solidFill>
              </a:rPr>
              <a:t>线性分类：</a:t>
            </a:r>
            <a:r>
              <a:rPr lang="zh-CN" altLang="zh-CN" dirty="0">
                <a:solidFill>
                  <a:schemeClr val="tx1"/>
                </a:solidFill>
              </a:rPr>
              <a:t>将线性回归模型输出的连续值进行离散化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</a:p>
          <a:p>
            <a:pPr>
              <a:spcAft>
                <a:spcPts val="1200"/>
              </a:spcAft>
            </a:pPr>
            <a:endParaRPr kumimoji="1" lang="en-US" altLang="zh-CN" b="1" dirty="0">
              <a:solidFill>
                <a:schemeClr val="accent6"/>
              </a:solidFill>
            </a:endParaRPr>
          </a:p>
          <a:p>
            <a:pPr>
              <a:spcAft>
                <a:spcPts val="1200"/>
              </a:spcAft>
            </a:pPr>
            <a:r>
              <a:rPr kumimoji="1" lang="zh-CN" altLang="zh-CN" dirty="0">
                <a:solidFill>
                  <a:schemeClr val="accent6"/>
                </a:solidFill>
              </a:rPr>
              <a:t>构建线性分类器的关键</a:t>
            </a:r>
            <a:r>
              <a:rPr kumimoji="1" lang="zh-CN" altLang="en-US" dirty="0">
                <a:solidFill>
                  <a:schemeClr val="accent6"/>
                </a:solidFill>
              </a:rPr>
              <a:t>：</a:t>
            </a:r>
            <a:r>
              <a:rPr lang="zh-CN" altLang="zh-CN" dirty="0">
                <a:solidFill>
                  <a:schemeClr val="tx1"/>
                </a:solidFill>
              </a:rPr>
              <a:t>如何将线性回归模型输出的连续性取值进行离散化。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任意多边形 115"/>
          <p:cNvSpPr/>
          <p:nvPr/>
        </p:nvSpPr>
        <p:spPr>
          <a:xfrm>
            <a:off x="9026713" y="2583258"/>
            <a:ext cx="991572" cy="1724344"/>
          </a:xfrm>
          <a:custGeom>
            <a:avLst/>
            <a:gdLst>
              <a:gd name="connsiteX0" fmla="*/ 196850 w 991572"/>
              <a:gd name="connsiteY0" fmla="*/ 396875 h 1635125"/>
              <a:gd name="connsiteX1" fmla="*/ 196850 w 991572"/>
              <a:gd name="connsiteY1" fmla="*/ 396875 h 1635125"/>
              <a:gd name="connsiteX2" fmla="*/ 215900 w 991572"/>
              <a:gd name="connsiteY2" fmla="*/ 368300 h 1635125"/>
              <a:gd name="connsiteX3" fmla="*/ 222250 w 991572"/>
              <a:gd name="connsiteY3" fmla="*/ 355600 h 1635125"/>
              <a:gd name="connsiteX4" fmla="*/ 241300 w 991572"/>
              <a:gd name="connsiteY4" fmla="*/ 339725 h 1635125"/>
              <a:gd name="connsiteX5" fmla="*/ 250825 w 991572"/>
              <a:gd name="connsiteY5" fmla="*/ 320675 h 1635125"/>
              <a:gd name="connsiteX6" fmla="*/ 257175 w 991572"/>
              <a:gd name="connsiteY6" fmla="*/ 311150 h 1635125"/>
              <a:gd name="connsiteX7" fmla="*/ 260350 w 991572"/>
              <a:gd name="connsiteY7" fmla="*/ 301625 h 1635125"/>
              <a:gd name="connsiteX8" fmla="*/ 266700 w 991572"/>
              <a:gd name="connsiteY8" fmla="*/ 288925 h 1635125"/>
              <a:gd name="connsiteX9" fmla="*/ 269875 w 991572"/>
              <a:gd name="connsiteY9" fmla="*/ 279400 h 1635125"/>
              <a:gd name="connsiteX10" fmla="*/ 279400 w 991572"/>
              <a:gd name="connsiteY10" fmla="*/ 254000 h 1635125"/>
              <a:gd name="connsiteX11" fmla="*/ 282575 w 991572"/>
              <a:gd name="connsiteY11" fmla="*/ 190500 h 1635125"/>
              <a:gd name="connsiteX12" fmla="*/ 288925 w 991572"/>
              <a:gd name="connsiteY12" fmla="*/ 146050 h 1635125"/>
              <a:gd name="connsiteX13" fmla="*/ 298450 w 991572"/>
              <a:gd name="connsiteY13" fmla="*/ 130175 h 1635125"/>
              <a:gd name="connsiteX14" fmla="*/ 320675 w 991572"/>
              <a:gd name="connsiteY14" fmla="*/ 101600 h 1635125"/>
              <a:gd name="connsiteX15" fmla="*/ 349250 w 991572"/>
              <a:gd name="connsiteY15" fmla="*/ 82550 h 1635125"/>
              <a:gd name="connsiteX16" fmla="*/ 371475 w 991572"/>
              <a:gd name="connsiteY16" fmla="*/ 73025 h 1635125"/>
              <a:gd name="connsiteX17" fmla="*/ 384175 w 991572"/>
              <a:gd name="connsiteY17" fmla="*/ 63500 h 1635125"/>
              <a:gd name="connsiteX18" fmla="*/ 393700 w 991572"/>
              <a:gd name="connsiteY18" fmla="*/ 60325 h 1635125"/>
              <a:gd name="connsiteX19" fmla="*/ 403225 w 991572"/>
              <a:gd name="connsiteY19" fmla="*/ 53975 h 1635125"/>
              <a:gd name="connsiteX20" fmla="*/ 412750 w 991572"/>
              <a:gd name="connsiteY20" fmla="*/ 50800 h 1635125"/>
              <a:gd name="connsiteX21" fmla="*/ 434975 w 991572"/>
              <a:gd name="connsiteY21" fmla="*/ 41275 h 1635125"/>
              <a:gd name="connsiteX22" fmla="*/ 447675 w 991572"/>
              <a:gd name="connsiteY22" fmla="*/ 28575 h 1635125"/>
              <a:gd name="connsiteX23" fmla="*/ 460375 w 991572"/>
              <a:gd name="connsiteY23" fmla="*/ 22225 h 1635125"/>
              <a:gd name="connsiteX24" fmla="*/ 488950 w 991572"/>
              <a:gd name="connsiteY24" fmla="*/ 12700 h 1635125"/>
              <a:gd name="connsiteX25" fmla="*/ 517525 w 991572"/>
              <a:gd name="connsiteY25" fmla="*/ 6350 h 1635125"/>
              <a:gd name="connsiteX26" fmla="*/ 530225 w 991572"/>
              <a:gd name="connsiteY26" fmla="*/ 3175 h 1635125"/>
              <a:gd name="connsiteX27" fmla="*/ 565150 w 991572"/>
              <a:gd name="connsiteY27" fmla="*/ 0 h 1635125"/>
              <a:gd name="connsiteX28" fmla="*/ 676275 w 991572"/>
              <a:gd name="connsiteY28" fmla="*/ 3175 h 1635125"/>
              <a:gd name="connsiteX29" fmla="*/ 739775 w 991572"/>
              <a:gd name="connsiteY29" fmla="*/ 15875 h 1635125"/>
              <a:gd name="connsiteX30" fmla="*/ 758825 w 991572"/>
              <a:gd name="connsiteY30" fmla="*/ 22225 h 1635125"/>
              <a:gd name="connsiteX31" fmla="*/ 771525 w 991572"/>
              <a:gd name="connsiteY31" fmla="*/ 28575 h 1635125"/>
              <a:gd name="connsiteX32" fmla="*/ 787400 w 991572"/>
              <a:gd name="connsiteY32" fmla="*/ 34925 h 1635125"/>
              <a:gd name="connsiteX33" fmla="*/ 796925 w 991572"/>
              <a:gd name="connsiteY33" fmla="*/ 38100 h 1635125"/>
              <a:gd name="connsiteX34" fmla="*/ 825500 w 991572"/>
              <a:gd name="connsiteY34" fmla="*/ 60325 h 1635125"/>
              <a:gd name="connsiteX35" fmla="*/ 841375 w 991572"/>
              <a:gd name="connsiteY35" fmla="*/ 69850 h 1635125"/>
              <a:gd name="connsiteX36" fmla="*/ 857250 w 991572"/>
              <a:gd name="connsiteY36" fmla="*/ 95250 h 1635125"/>
              <a:gd name="connsiteX37" fmla="*/ 863600 w 991572"/>
              <a:gd name="connsiteY37" fmla="*/ 107950 h 1635125"/>
              <a:gd name="connsiteX38" fmla="*/ 873125 w 991572"/>
              <a:gd name="connsiteY38" fmla="*/ 120650 h 1635125"/>
              <a:gd name="connsiteX39" fmla="*/ 885825 w 991572"/>
              <a:gd name="connsiteY39" fmla="*/ 139700 h 1635125"/>
              <a:gd name="connsiteX40" fmla="*/ 892175 w 991572"/>
              <a:gd name="connsiteY40" fmla="*/ 149225 h 1635125"/>
              <a:gd name="connsiteX41" fmla="*/ 901700 w 991572"/>
              <a:gd name="connsiteY41" fmla="*/ 174625 h 1635125"/>
              <a:gd name="connsiteX42" fmla="*/ 914400 w 991572"/>
              <a:gd name="connsiteY42" fmla="*/ 196850 h 1635125"/>
              <a:gd name="connsiteX43" fmla="*/ 920750 w 991572"/>
              <a:gd name="connsiteY43" fmla="*/ 238125 h 1635125"/>
              <a:gd name="connsiteX44" fmla="*/ 927100 w 991572"/>
              <a:gd name="connsiteY44" fmla="*/ 247650 h 1635125"/>
              <a:gd name="connsiteX45" fmla="*/ 936625 w 991572"/>
              <a:gd name="connsiteY45" fmla="*/ 276225 h 1635125"/>
              <a:gd name="connsiteX46" fmla="*/ 939800 w 991572"/>
              <a:gd name="connsiteY46" fmla="*/ 288925 h 1635125"/>
              <a:gd name="connsiteX47" fmla="*/ 946150 w 991572"/>
              <a:gd name="connsiteY47" fmla="*/ 307975 h 1635125"/>
              <a:gd name="connsiteX48" fmla="*/ 949325 w 991572"/>
              <a:gd name="connsiteY48" fmla="*/ 323850 h 1635125"/>
              <a:gd name="connsiteX49" fmla="*/ 955675 w 991572"/>
              <a:gd name="connsiteY49" fmla="*/ 342900 h 1635125"/>
              <a:gd name="connsiteX50" fmla="*/ 962025 w 991572"/>
              <a:gd name="connsiteY50" fmla="*/ 368300 h 1635125"/>
              <a:gd name="connsiteX51" fmla="*/ 974725 w 991572"/>
              <a:gd name="connsiteY51" fmla="*/ 403225 h 1635125"/>
              <a:gd name="connsiteX52" fmla="*/ 987425 w 991572"/>
              <a:gd name="connsiteY52" fmla="*/ 434975 h 1635125"/>
              <a:gd name="connsiteX53" fmla="*/ 987425 w 991572"/>
              <a:gd name="connsiteY53" fmla="*/ 555625 h 1635125"/>
              <a:gd name="connsiteX54" fmla="*/ 984250 w 991572"/>
              <a:gd name="connsiteY54" fmla="*/ 628650 h 1635125"/>
              <a:gd name="connsiteX55" fmla="*/ 981075 w 991572"/>
              <a:gd name="connsiteY55" fmla="*/ 641350 h 1635125"/>
              <a:gd name="connsiteX56" fmla="*/ 977900 w 991572"/>
              <a:gd name="connsiteY56" fmla="*/ 660400 h 1635125"/>
              <a:gd name="connsiteX57" fmla="*/ 971550 w 991572"/>
              <a:gd name="connsiteY57" fmla="*/ 669925 h 1635125"/>
              <a:gd name="connsiteX58" fmla="*/ 968375 w 991572"/>
              <a:gd name="connsiteY58" fmla="*/ 679450 h 1635125"/>
              <a:gd name="connsiteX59" fmla="*/ 923925 w 991572"/>
              <a:gd name="connsiteY59" fmla="*/ 714375 h 1635125"/>
              <a:gd name="connsiteX60" fmla="*/ 911225 w 991572"/>
              <a:gd name="connsiteY60" fmla="*/ 720725 h 1635125"/>
              <a:gd name="connsiteX61" fmla="*/ 895350 w 991572"/>
              <a:gd name="connsiteY61" fmla="*/ 727075 h 1635125"/>
              <a:gd name="connsiteX62" fmla="*/ 876300 w 991572"/>
              <a:gd name="connsiteY62" fmla="*/ 736600 h 1635125"/>
              <a:gd name="connsiteX63" fmla="*/ 850900 w 991572"/>
              <a:gd name="connsiteY63" fmla="*/ 758825 h 1635125"/>
              <a:gd name="connsiteX64" fmla="*/ 822325 w 991572"/>
              <a:gd name="connsiteY64" fmla="*/ 793750 h 1635125"/>
              <a:gd name="connsiteX65" fmla="*/ 812800 w 991572"/>
              <a:gd name="connsiteY65" fmla="*/ 806450 h 1635125"/>
              <a:gd name="connsiteX66" fmla="*/ 800100 w 991572"/>
              <a:gd name="connsiteY66" fmla="*/ 825500 h 1635125"/>
              <a:gd name="connsiteX67" fmla="*/ 803275 w 991572"/>
              <a:gd name="connsiteY67" fmla="*/ 869950 h 1635125"/>
              <a:gd name="connsiteX68" fmla="*/ 806450 w 991572"/>
              <a:gd name="connsiteY68" fmla="*/ 879475 h 1635125"/>
              <a:gd name="connsiteX69" fmla="*/ 809625 w 991572"/>
              <a:gd name="connsiteY69" fmla="*/ 892175 h 1635125"/>
              <a:gd name="connsiteX70" fmla="*/ 812800 w 991572"/>
              <a:gd name="connsiteY70" fmla="*/ 901700 h 1635125"/>
              <a:gd name="connsiteX71" fmla="*/ 819150 w 991572"/>
              <a:gd name="connsiteY71" fmla="*/ 923925 h 1635125"/>
              <a:gd name="connsiteX72" fmla="*/ 815975 w 991572"/>
              <a:gd name="connsiteY72" fmla="*/ 1089025 h 1635125"/>
              <a:gd name="connsiteX73" fmla="*/ 812800 w 991572"/>
              <a:gd name="connsiteY73" fmla="*/ 1108075 h 1635125"/>
              <a:gd name="connsiteX74" fmla="*/ 809625 w 991572"/>
              <a:gd name="connsiteY74" fmla="*/ 1146175 h 1635125"/>
              <a:gd name="connsiteX75" fmla="*/ 809625 w 991572"/>
              <a:gd name="connsiteY75" fmla="*/ 1247775 h 1635125"/>
              <a:gd name="connsiteX76" fmla="*/ 806450 w 991572"/>
              <a:gd name="connsiteY76" fmla="*/ 1257300 h 1635125"/>
              <a:gd name="connsiteX77" fmla="*/ 800100 w 991572"/>
              <a:gd name="connsiteY77" fmla="*/ 1292225 h 1635125"/>
              <a:gd name="connsiteX78" fmla="*/ 787400 w 991572"/>
              <a:gd name="connsiteY78" fmla="*/ 1323975 h 1635125"/>
              <a:gd name="connsiteX79" fmla="*/ 781050 w 991572"/>
              <a:gd name="connsiteY79" fmla="*/ 1384300 h 1635125"/>
              <a:gd name="connsiteX80" fmla="*/ 774700 w 991572"/>
              <a:gd name="connsiteY80" fmla="*/ 1397000 h 1635125"/>
              <a:gd name="connsiteX81" fmla="*/ 768350 w 991572"/>
              <a:gd name="connsiteY81" fmla="*/ 1425575 h 1635125"/>
              <a:gd name="connsiteX82" fmla="*/ 758825 w 991572"/>
              <a:gd name="connsiteY82" fmla="*/ 1444625 h 1635125"/>
              <a:gd name="connsiteX83" fmla="*/ 752475 w 991572"/>
              <a:gd name="connsiteY83" fmla="*/ 1463675 h 1635125"/>
              <a:gd name="connsiteX84" fmla="*/ 749300 w 991572"/>
              <a:gd name="connsiteY84" fmla="*/ 1476375 h 1635125"/>
              <a:gd name="connsiteX85" fmla="*/ 736600 w 991572"/>
              <a:gd name="connsiteY85" fmla="*/ 1495425 h 1635125"/>
              <a:gd name="connsiteX86" fmla="*/ 733425 w 991572"/>
              <a:gd name="connsiteY86" fmla="*/ 1504950 h 1635125"/>
              <a:gd name="connsiteX87" fmla="*/ 730250 w 991572"/>
              <a:gd name="connsiteY87" fmla="*/ 1517650 h 1635125"/>
              <a:gd name="connsiteX88" fmla="*/ 717550 w 991572"/>
              <a:gd name="connsiteY88" fmla="*/ 1536700 h 1635125"/>
              <a:gd name="connsiteX89" fmla="*/ 708025 w 991572"/>
              <a:gd name="connsiteY89" fmla="*/ 1555750 h 1635125"/>
              <a:gd name="connsiteX90" fmla="*/ 701675 w 991572"/>
              <a:gd name="connsiteY90" fmla="*/ 1571625 h 1635125"/>
              <a:gd name="connsiteX91" fmla="*/ 698500 w 991572"/>
              <a:gd name="connsiteY91" fmla="*/ 1584325 h 1635125"/>
              <a:gd name="connsiteX92" fmla="*/ 685800 w 991572"/>
              <a:gd name="connsiteY92" fmla="*/ 1603375 h 1635125"/>
              <a:gd name="connsiteX93" fmla="*/ 679450 w 991572"/>
              <a:gd name="connsiteY93" fmla="*/ 1612900 h 1635125"/>
              <a:gd name="connsiteX94" fmla="*/ 673100 w 991572"/>
              <a:gd name="connsiteY94" fmla="*/ 1622425 h 1635125"/>
              <a:gd name="connsiteX95" fmla="*/ 654050 w 991572"/>
              <a:gd name="connsiteY95" fmla="*/ 1628775 h 1635125"/>
              <a:gd name="connsiteX96" fmla="*/ 625475 w 991572"/>
              <a:gd name="connsiteY96" fmla="*/ 1635125 h 1635125"/>
              <a:gd name="connsiteX97" fmla="*/ 517525 w 991572"/>
              <a:gd name="connsiteY97" fmla="*/ 1631950 h 1635125"/>
              <a:gd name="connsiteX98" fmla="*/ 476250 w 991572"/>
              <a:gd name="connsiteY98" fmla="*/ 1622425 h 1635125"/>
              <a:gd name="connsiteX99" fmla="*/ 466725 w 991572"/>
              <a:gd name="connsiteY99" fmla="*/ 1619250 h 1635125"/>
              <a:gd name="connsiteX100" fmla="*/ 384175 w 991572"/>
              <a:gd name="connsiteY100" fmla="*/ 1622425 h 1635125"/>
              <a:gd name="connsiteX101" fmla="*/ 368300 w 991572"/>
              <a:gd name="connsiteY101" fmla="*/ 1625600 h 1635125"/>
              <a:gd name="connsiteX102" fmla="*/ 320675 w 991572"/>
              <a:gd name="connsiteY102" fmla="*/ 1628775 h 1635125"/>
              <a:gd name="connsiteX103" fmla="*/ 260350 w 991572"/>
              <a:gd name="connsiteY103" fmla="*/ 1625600 h 1635125"/>
              <a:gd name="connsiteX104" fmla="*/ 234950 w 991572"/>
              <a:gd name="connsiteY104" fmla="*/ 1619250 h 1635125"/>
              <a:gd name="connsiteX105" fmla="*/ 200025 w 991572"/>
              <a:gd name="connsiteY105" fmla="*/ 1616075 h 1635125"/>
              <a:gd name="connsiteX106" fmla="*/ 146050 w 991572"/>
              <a:gd name="connsiteY106" fmla="*/ 1609725 h 1635125"/>
              <a:gd name="connsiteX107" fmla="*/ 120650 w 991572"/>
              <a:gd name="connsiteY107" fmla="*/ 1606550 h 1635125"/>
              <a:gd name="connsiteX108" fmla="*/ 85725 w 991572"/>
              <a:gd name="connsiteY108" fmla="*/ 1597025 h 1635125"/>
              <a:gd name="connsiteX109" fmla="*/ 73025 w 991572"/>
              <a:gd name="connsiteY109" fmla="*/ 1590675 h 1635125"/>
              <a:gd name="connsiteX110" fmla="*/ 53975 w 991572"/>
              <a:gd name="connsiteY110" fmla="*/ 1584325 h 1635125"/>
              <a:gd name="connsiteX111" fmla="*/ 44450 w 991572"/>
              <a:gd name="connsiteY111" fmla="*/ 1581150 h 1635125"/>
              <a:gd name="connsiteX112" fmla="*/ 34925 w 991572"/>
              <a:gd name="connsiteY112" fmla="*/ 1571625 h 1635125"/>
              <a:gd name="connsiteX113" fmla="*/ 12700 w 991572"/>
              <a:gd name="connsiteY113" fmla="*/ 1562100 h 1635125"/>
              <a:gd name="connsiteX114" fmla="*/ 9525 w 991572"/>
              <a:gd name="connsiteY114" fmla="*/ 1539875 h 1635125"/>
              <a:gd name="connsiteX115" fmla="*/ 0 w 991572"/>
              <a:gd name="connsiteY115" fmla="*/ 1508125 h 1635125"/>
              <a:gd name="connsiteX116" fmla="*/ 9525 w 991572"/>
              <a:gd name="connsiteY116" fmla="*/ 1435100 h 1635125"/>
              <a:gd name="connsiteX117" fmla="*/ 31750 w 991572"/>
              <a:gd name="connsiteY117" fmla="*/ 1397000 h 1635125"/>
              <a:gd name="connsiteX118" fmla="*/ 47625 w 991572"/>
              <a:gd name="connsiteY118" fmla="*/ 1374775 h 1635125"/>
              <a:gd name="connsiteX119" fmla="*/ 50800 w 991572"/>
              <a:gd name="connsiteY119" fmla="*/ 1349375 h 1635125"/>
              <a:gd name="connsiteX120" fmla="*/ 66675 w 991572"/>
              <a:gd name="connsiteY120" fmla="*/ 1330325 h 1635125"/>
              <a:gd name="connsiteX121" fmla="*/ 73025 w 991572"/>
              <a:gd name="connsiteY121" fmla="*/ 1320800 h 1635125"/>
              <a:gd name="connsiteX122" fmla="*/ 82550 w 991572"/>
              <a:gd name="connsiteY122" fmla="*/ 1298575 h 1635125"/>
              <a:gd name="connsiteX123" fmla="*/ 88900 w 991572"/>
              <a:gd name="connsiteY123" fmla="*/ 1279525 h 1635125"/>
              <a:gd name="connsiteX124" fmla="*/ 92075 w 991572"/>
              <a:gd name="connsiteY124" fmla="*/ 1270000 h 1635125"/>
              <a:gd name="connsiteX125" fmla="*/ 95250 w 991572"/>
              <a:gd name="connsiteY125" fmla="*/ 1244600 h 1635125"/>
              <a:gd name="connsiteX126" fmla="*/ 98425 w 991572"/>
              <a:gd name="connsiteY126" fmla="*/ 1212850 h 1635125"/>
              <a:gd name="connsiteX127" fmla="*/ 104775 w 991572"/>
              <a:gd name="connsiteY127" fmla="*/ 1187450 h 1635125"/>
              <a:gd name="connsiteX128" fmla="*/ 107950 w 991572"/>
              <a:gd name="connsiteY128" fmla="*/ 1171575 h 1635125"/>
              <a:gd name="connsiteX129" fmla="*/ 117475 w 991572"/>
              <a:gd name="connsiteY129" fmla="*/ 1149350 h 1635125"/>
              <a:gd name="connsiteX130" fmla="*/ 120650 w 991572"/>
              <a:gd name="connsiteY130" fmla="*/ 1139825 h 1635125"/>
              <a:gd name="connsiteX131" fmla="*/ 127000 w 991572"/>
              <a:gd name="connsiteY131" fmla="*/ 1130300 h 1635125"/>
              <a:gd name="connsiteX132" fmla="*/ 136525 w 991572"/>
              <a:gd name="connsiteY132" fmla="*/ 1098550 h 1635125"/>
              <a:gd name="connsiteX133" fmla="*/ 136525 w 991572"/>
              <a:gd name="connsiteY133" fmla="*/ 952500 h 1635125"/>
              <a:gd name="connsiteX134" fmla="*/ 146050 w 991572"/>
              <a:gd name="connsiteY134" fmla="*/ 946150 h 1635125"/>
              <a:gd name="connsiteX135" fmla="*/ 152400 w 991572"/>
              <a:gd name="connsiteY135" fmla="*/ 936625 h 1635125"/>
              <a:gd name="connsiteX136" fmla="*/ 161925 w 991572"/>
              <a:gd name="connsiteY136" fmla="*/ 923925 h 1635125"/>
              <a:gd name="connsiteX137" fmla="*/ 165100 w 991572"/>
              <a:gd name="connsiteY137" fmla="*/ 908050 h 1635125"/>
              <a:gd name="connsiteX138" fmla="*/ 174625 w 991572"/>
              <a:gd name="connsiteY138" fmla="*/ 889000 h 1635125"/>
              <a:gd name="connsiteX139" fmla="*/ 180975 w 991572"/>
              <a:gd name="connsiteY139" fmla="*/ 869950 h 1635125"/>
              <a:gd name="connsiteX140" fmla="*/ 184150 w 991572"/>
              <a:gd name="connsiteY140" fmla="*/ 860425 h 1635125"/>
              <a:gd name="connsiteX141" fmla="*/ 187325 w 991572"/>
              <a:gd name="connsiteY141" fmla="*/ 850900 h 1635125"/>
              <a:gd name="connsiteX142" fmla="*/ 187325 w 991572"/>
              <a:gd name="connsiteY142" fmla="*/ 736600 h 1635125"/>
              <a:gd name="connsiteX143" fmla="*/ 180975 w 991572"/>
              <a:gd name="connsiteY143" fmla="*/ 714375 h 1635125"/>
              <a:gd name="connsiteX144" fmla="*/ 171450 w 991572"/>
              <a:gd name="connsiteY144" fmla="*/ 666750 h 1635125"/>
              <a:gd name="connsiteX145" fmla="*/ 171450 w 991572"/>
              <a:gd name="connsiteY145" fmla="*/ 542925 h 1635125"/>
              <a:gd name="connsiteX146" fmla="*/ 177800 w 991572"/>
              <a:gd name="connsiteY146" fmla="*/ 520700 h 1635125"/>
              <a:gd name="connsiteX147" fmla="*/ 184150 w 991572"/>
              <a:gd name="connsiteY147" fmla="*/ 485775 h 1635125"/>
              <a:gd name="connsiteX148" fmla="*/ 187325 w 991572"/>
              <a:gd name="connsiteY148" fmla="*/ 476250 h 1635125"/>
              <a:gd name="connsiteX149" fmla="*/ 190500 w 991572"/>
              <a:gd name="connsiteY149" fmla="*/ 463550 h 1635125"/>
              <a:gd name="connsiteX150" fmla="*/ 196850 w 991572"/>
              <a:gd name="connsiteY150" fmla="*/ 396875 h 163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991572" h="1635125">
                <a:moveTo>
                  <a:pt x="196850" y="396875"/>
                </a:moveTo>
                <a:lnTo>
                  <a:pt x="196850" y="396875"/>
                </a:lnTo>
                <a:cubicBezTo>
                  <a:pt x="203200" y="387350"/>
                  <a:pt x="209900" y="378049"/>
                  <a:pt x="215900" y="368300"/>
                </a:cubicBezTo>
                <a:cubicBezTo>
                  <a:pt x="218381" y="364269"/>
                  <a:pt x="219106" y="359137"/>
                  <a:pt x="222250" y="355600"/>
                </a:cubicBezTo>
                <a:cubicBezTo>
                  <a:pt x="227742" y="349422"/>
                  <a:pt x="234950" y="345017"/>
                  <a:pt x="241300" y="339725"/>
                </a:cubicBezTo>
                <a:cubicBezTo>
                  <a:pt x="244475" y="333375"/>
                  <a:pt x="247377" y="326881"/>
                  <a:pt x="250825" y="320675"/>
                </a:cubicBezTo>
                <a:cubicBezTo>
                  <a:pt x="252678" y="317339"/>
                  <a:pt x="255468" y="314563"/>
                  <a:pt x="257175" y="311150"/>
                </a:cubicBezTo>
                <a:cubicBezTo>
                  <a:pt x="258672" y="308157"/>
                  <a:pt x="259032" y="304701"/>
                  <a:pt x="260350" y="301625"/>
                </a:cubicBezTo>
                <a:cubicBezTo>
                  <a:pt x="262214" y="297275"/>
                  <a:pt x="264836" y="293275"/>
                  <a:pt x="266700" y="288925"/>
                </a:cubicBezTo>
                <a:cubicBezTo>
                  <a:pt x="268018" y="285849"/>
                  <a:pt x="268557" y="282476"/>
                  <a:pt x="269875" y="279400"/>
                </a:cubicBezTo>
                <a:cubicBezTo>
                  <a:pt x="279837" y="256156"/>
                  <a:pt x="273546" y="277415"/>
                  <a:pt x="279400" y="254000"/>
                </a:cubicBezTo>
                <a:cubicBezTo>
                  <a:pt x="280458" y="232833"/>
                  <a:pt x="281165" y="211646"/>
                  <a:pt x="282575" y="190500"/>
                </a:cubicBezTo>
                <a:cubicBezTo>
                  <a:pt x="282844" y="186471"/>
                  <a:pt x="284541" y="155914"/>
                  <a:pt x="288925" y="146050"/>
                </a:cubicBezTo>
                <a:cubicBezTo>
                  <a:pt x="291431" y="140411"/>
                  <a:pt x="295137" y="135381"/>
                  <a:pt x="298450" y="130175"/>
                </a:cubicBezTo>
                <a:cubicBezTo>
                  <a:pt x="304601" y="120509"/>
                  <a:pt x="311072" y="108802"/>
                  <a:pt x="320675" y="101600"/>
                </a:cubicBezTo>
                <a:cubicBezTo>
                  <a:pt x="329833" y="94731"/>
                  <a:pt x="338390" y="86170"/>
                  <a:pt x="349250" y="82550"/>
                </a:cubicBezTo>
                <a:cubicBezTo>
                  <a:pt x="358509" y="79464"/>
                  <a:pt x="362507" y="78630"/>
                  <a:pt x="371475" y="73025"/>
                </a:cubicBezTo>
                <a:cubicBezTo>
                  <a:pt x="375962" y="70220"/>
                  <a:pt x="379581" y="66125"/>
                  <a:pt x="384175" y="63500"/>
                </a:cubicBezTo>
                <a:cubicBezTo>
                  <a:pt x="387081" y="61840"/>
                  <a:pt x="390707" y="61822"/>
                  <a:pt x="393700" y="60325"/>
                </a:cubicBezTo>
                <a:cubicBezTo>
                  <a:pt x="397113" y="58618"/>
                  <a:pt x="399812" y="55682"/>
                  <a:pt x="403225" y="53975"/>
                </a:cubicBezTo>
                <a:cubicBezTo>
                  <a:pt x="406218" y="52478"/>
                  <a:pt x="409674" y="52118"/>
                  <a:pt x="412750" y="50800"/>
                </a:cubicBezTo>
                <a:cubicBezTo>
                  <a:pt x="440213" y="39030"/>
                  <a:pt x="412637" y="48721"/>
                  <a:pt x="434975" y="41275"/>
                </a:cubicBezTo>
                <a:cubicBezTo>
                  <a:pt x="439208" y="37042"/>
                  <a:pt x="442886" y="32167"/>
                  <a:pt x="447675" y="28575"/>
                </a:cubicBezTo>
                <a:cubicBezTo>
                  <a:pt x="451461" y="25735"/>
                  <a:pt x="456050" y="24147"/>
                  <a:pt x="460375" y="22225"/>
                </a:cubicBezTo>
                <a:cubicBezTo>
                  <a:pt x="480079" y="13468"/>
                  <a:pt x="470891" y="17860"/>
                  <a:pt x="488950" y="12700"/>
                </a:cubicBezTo>
                <a:cubicBezTo>
                  <a:pt x="517786" y="4461"/>
                  <a:pt x="469777" y="15900"/>
                  <a:pt x="517525" y="6350"/>
                </a:cubicBezTo>
                <a:cubicBezTo>
                  <a:pt x="521804" y="5494"/>
                  <a:pt x="525900" y="3752"/>
                  <a:pt x="530225" y="3175"/>
                </a:cubicBezTo>
                <a:cubicBezTo>
                  <a:pt x="541812" y="1630"/>
                  <a:pt x="553508" y="1058"/>
                  <a:pt x="565150" y="0"/>
                </a:cubicBezTo>
                <a:cubicBezTo>
                  <a:pt x="602192" y="1058"/>
                  <a:pt x="639332" y="277"/>
                  <a:pt x="676275" y="3175"/>
                </a:cubicBezTo>
                <a:cubicBezTo>
                  <a:pt x="678039" y="3313"/>
                  <a:pt x="723867" y="11103"/>
                  <a:pt x="739775" y="15875"/>
                </a:cubicBezTo>
                <a:cubicBezTo>
                  <a:pt x="746186" y="17798"/>
                  <a:pt x="752838" y="19232"/>
                  <a:pt x="758825" y="22225"/>
                </a:cubicBezTo>
                <a:cubicBezTo>
                  <a:pt x="763058" y="24342"/>
                  <a:pt x="767200" y="26653"/>
                  <a:pt x="771525" y="28575"/>
                </a:cubicBezTo>
                <a:cubicBezTo>
                  <a:pt x="776733" y="30890"/>
                  <a:pt x="782064" y="32924"/>
                  <a:pt x="787400" y="34925"/>
                </a:cubicBezTo>
                <a:cubicBezTo>
                  <a:pt x="790534" y="36100"/>
                  <a:pt x="793999" y="36475"/>
                  <a:pt x="796925" y="38100"/>
                </a:cubicBezTo>
                <a:cubicBezTo>
                  <a:pt x="839298" y="61641"/>
                  <a:pt x="799054" y="40491"/>
                  <a:pt x="825500" y="60325"/>
                </a:cubicBezTo>
                <a:cubicBezTo>
                  <a:pt x="830437" y="64028"/>
                  <a:pt x="836083" y="66675"/>
                  <a:pt x="841375" y="69850"/>
                </a:cubicBezTo>
                <a:cubicBezTo>
                  <a:pt x="857464" y="102029"/>
                  <a:pt x="836642" y="62277"/>
                  <a:pt x="857250" y="95250"/>
                </a:cubicBezTo>
                <a:cubicBezTo>
                  <a:pt x="859758" y="99264"/>
                  <a:pt x="861092" y="103936"/>
                  <a:pt x="863600" y="107950"/>
                </a:cubicBezTo>
                <a:cubicBezTo>
                  <a:pt x="866405" y="112437"/>
                  <a:pt x="870090" y="116315"/>
                  <a:pt x="873125" y="120650"/>
                </a:cubicBezTo>
                <a:cubicBezTo>
                  <a:pt x="877502" y="126902"/>
                  <a:pt x="881592" y="133350"/>
                  <a:pt x="885825" y="139700"/>
                </a:cubicBezTo>
                <a:cubicBezTo>
                  <a:pt x="887942" y="142875"/>
                  <a:pt x="890468" y="145812"/>
                  <a:pt x="892175" y="149225"/>
                </a:cubicBezTo>
                <a:cubicBezTo>
                  <a:pt x="909854" y="184583"/>
                  <a:pt x="888731" y="140042"/>
                  <a:pt x="901700" y="174625"/>
                </a:cubicBezTo>
                <a:cubicBezTo>
                  <a:pt x="905153" y="183832"/>
                  <a:pt x="909136" y="188954"/>
                  <a:pt x="914400" y="196850"/>
                </a:cubicBezTo>
                <a:cubicBezTo>
                  <a:pt x="914890" y="200774"/>
                  <a:pt x="918023" y="230852"/>
                  <a:pt x="920750" y="238125"/>
                </a:cubicBezTo>
                <a:cubicBezTo>
                  <a:pt x="922090" y="241698"/>
                  <a:pt x="924983" y="244475"/>
                  <a:pt x="927100" y="247650"/>
                </a:cubicBezTo>
                <a:cubicBezTo>
                  <a:pt x="934709" y="278084"/>
                  <a:pt x="924669" y="240357"/>
                  <a:pt x="936625" y="276225"/>
                </a:cubicBezTo>
                <a:cubicBezTo>
                  <a:pt x="938005" y="280365"/>
                  <a:pt x="938546" y="284745"/>
                  <a:pt x="939800" y="288925"/>
                </a:cubicBezTo>
                <a:cubicBezTo>
                  <a:pt x="941723" y="295336"/>
                  <a:pt x="944389" y="301517"/>
                  <a:pt x="946150" y="307975"/>
                </a:cubicBezTo>
                <a:cubicBezTo>
                  <a:pt x="947570" y="313181"/>
                  <a:pt x="947905" y="318644"/>
                  <a:pt x="949325" y="323850"/>
                </a:cubicBezTo>
                <a:cubicBezTo>
                  <a:pt x="951086" y="330308"/>
                  <a:pt x="954052" y="336406"/>
                  <a:pt x="955675" y="342900"/>
                </a:cubicBezTo>
                <a:cubicBezTo>
                  <a:pt x="957792" y="351367"/>
                  <a:pt x="959265" y="360021"/>
                  <a:pt x="962025" y="368300"/>
                </a:cubicBezTo>
                <a:cubicBezTo>
                  <a:pt x="980555" y="423889"/>
                  <a:pt x="957053" y="354628"/>
                  <a:pt x="974725" y="403225"/>
                </a:cubicBezTo>
                <a:cubicBezTo>
                  <a:pt x="985187" y="431996"/>
                  <a:pt x="976232" y="412589"/>
                  <a:pt x="987425" y="434975"/>
                </a:cubicBezTo>
                <a:cubicBezTo>
                  <a:pt x="994446" y="491143"/>
                  <a:pt x="991235" y="454655"/>
                  <a:pt x="987425" y="555625"/>
                </a:cubicBezTo>
                <a:cubicBezTo>
                  <a:pt x="986506" y="579972"/>
                  <a:pt x="986050" y="604352"/>
                  <a:pt x="984250" y="628650"/>
                </a:cubicBezTo>
                <a:cubicBezTo>
                  <a:pt x="983928" y="633002"/>
                  <a:pt x="981931" y="637071"/>
                  <a:pt x="981075" y="641350"/>
                </a:cubicBezTo>
                <a:cubicBezTo>
                  <a:pt x="979812" y="647663"/>
                  <a:pt x="979936" y="654293"/>
                  <a:pt x="977900" y="660400"/>
                </a:cubicBezTo>
                <a:cubicBezTo>
                  <a:pt x="976693" y="664020"/>
                  <a:pt x="973257" y="666512"/>
                  <a:pt x="971550" y="669925"/>
                </a:cubicBezTo>
                <a:cubicBezTo>
                  <a:pt x="970053" y="672918"/>
                  <a:pt x="970430" y="676808"/>
                  <a:pt x="968375" y="679450"/>
                </a:cubicBezTo>
                <a:cubicBezTo>
                  <a:pt x="956484" y="694739"/>
                  <a:pt x="941132" y="705772"/>
                  <a:pt x="923925" y="714375"/>
                </a:cubicBezTo>
                <a:cubicBezTo>
                  <a:pt x="919692" y="716492"/>
                  <a:pt x="915550" y="718803"/>
                  <a:pt x="911225" y="720725"/>
                </a:cubicBezTo>
                <a:cubicBezTo>
                  <a:pt x="906017" y="723040"/>
                  <a:pt x="900448" y="724526"/>
                  <a:pt x="895350" y="727075"/>
                </a:cubicBezTo>
                <a:cubicBezTo>
                  <a:pt x="870731" y="739385"/>
                  <a:pt x="900241" y="728620"/>
                  <a:pt x="876300" y="736600"/>
                </a:cubicBezTo>
                <a:cubicBezTo>
                  <a:pt x="858308" y="763587"/>
                  <a:pt x="887942" y="721783"/>
                  <a:pt x="850900" y="758825"/>
                </a:cubicBezTo>
                <a:cubicBezTo>
                  <a:pt x="833891" y="775834"/>
                  <a:pt x="844069" y="764758"/>
                  <a:pt x="822325" y="793750"/>
                </a:cubicBezTo>
                <a:cubicBezTo>
                  <a:pt x="819150" y="797983"/>
                  <a:pt x="815735" y="802047"/>
                  <a:pt x="812800" y="806450"/>
                </a:cubicBezTo>
                <a:lnTo>
                  <a:pt x="800100" y="825500"/>
                </a:lnTo>
                <a:cubicBezTo>
                  <a:pt x="801158" y="840317"/>
                  <a:pt x="801539" y="855197"/>
                  <a:pt x="803275" y="869950"/>
                </a:cubicBezTo>
                <a:cubicBezTo>
                  <a:pt x="803666" y="873274"/>
                  <a:pt x="805531" y="876257"/>
                  <a:pt x="806450" y="879475"/>
                </a:cubicBezTo>
                <a:cubicBezTo>
                  <a:pt x="807649" y="883671"/>
                  <a:pt x="808426" y="887979"/>
                  <a:pt x="809625" y="892175"/>
                </a:cubicBezTo>
                <a:cubicBezTo>
                  <a:pt x="810544" y="895393"/>
                  <a:pt x="811881" y="898482"/>
                  <a:pt x="812800" y="901700"/>
                </a:cubicBezTo>
                <a:cubicBezTo>
                  <a:pt x="820773" y="929607"/>
                  <a:pt x="811537" y="901087"/>
                  <a:pt x="819150" y="923925"/>
                </a:cubicBezTo>
                <a:cubicBezTo>
                  <a:pt x="818092" y="978958"/>
                  <a:pt x="817872" y="1034014"/>
                  <a:pt x="815975" y="1089025"/>
                </a:cubicBezTo>
                <a:cubicBezTo>
                  <a:pt x="815753" y="1095459"/>
                  <a:pt x="813511" y="1101677"/>
                  <a:pt x="812800" y="1108075"/>
                </a:cubicBezTo>
                <a:cubicBezTo>
                  <a:pt x="811393" y="1120741"/>
                  <a:pt x="810683" y="1133475"/>
                  <a:pt x="809625" y="1146175"/>
                </a:cubicBezTo>
                <a:cubicBezTo>
                  <a:pt x="814414" y="1194069"/>
                  <a:pt x="814827" y="1182745"/>
                  <a:pt x="809625" y="1247775"/>
                </a:cubicBezTo>
                <a:cubicBezTo>
                  <a:pt x="809358" y="1251111"/>
                  <a:pt x="807176" y="1254033"/>
                  <a:pt x="806450" y="1257300"/>
                </a:cubicBezTo>
                <a:cubicBezTo>
                  <a:pt x="803546" y="1270369"/>
                  <a:pt x="803567" y="1279513"/>
                  <a:pt x="800100" y="1292225"/>
                </a:cubicBezTo>
                <a:cubicBezTo>
                  <a:pt x="795392" y="1309488"/>
                  <a:pt x="794524" y="1309727"/>
                  <a:pt x="787400" y="1323975"/>
                </a:cubicBezTo>
                <a:cubicBezTo>
                  <a:pt x="786950" y="1329824"/>
                  <a:pt x="784992" y="1371160"/>
                  <a:pt x="781050" y="1384300"/>
                </a:cubicBezTo>
                <a:cubicBezTo>
                  <a:pt x="779690" y="1388833"/>
                  <a:pt x="776362" y="1392568"/>
                  <a:pt x="774700" y="1397000"/>
                </a:cubicBezTo>
                <a:cubicBezTo>
                  <a:pt x="772256" y="1403519"/>
                  <a:pt x="769859" y="1419540"/>
                  <a:pt x="768350" y="1425575"/>
                </a:cubicBezTo>
                <a:cubicBezTo>
                  <a:pt x="763387" y="1445425"/>
                  <a:pt x="767694" y="1424670"/>
                  <a:pt x="758825" y="1444625"/>
                </a:cubicBezTo>
                <a:cubicBezTo>
                  <a:pt x="756107" y="1450742"/>
                  <a:pt x="754098" y="1457181"/>
                  <a:pt x="752475" y="1463675"/>
                </a:cubicBezTo>
                <a:cubicBezTo>
                  <a:pt x="751417" y="1467908"/>
                  <a:pt x="751251" y="1472472"/>
                  <a:pt x="749300" y="1476375"/>
                </a:cubicBezTo>
                <a:cubicBezTo>
                  <a:pt x="745887" y="1483201"/>
                  <a:pt x="739013" y="1488185"/>
                  <a:pt x="736600" y="1495425"/>
                </a:cubicBezTo>
                <a:cubicBezTo>
                  <a:pt x="735542" y="1498600"/>
                  <a:pt x="734344" y="1501732"/>
                  <a:pt x="733425" y="1504950"/>
                </a:cubicBezTo>
                <a:cubicBezTo>
                  <a:pt x="732226" y="1509146"/>
                  <a:pt x="732201" y="1513747"/>
                  <a:pt x="730250" y="1517650"/>
                </a:cubicBezTo>
                <a:cubicBezTo>
                  <a:pt x="726837" y="1524476"/>
                  <a:pt x="719963" y="1529460"/>
                  <a:pt x="717550" y="1536700"/>
                </a:cubicBezTo>
                <a:cubicBezTo>
                  <a:pt x="709570" y="1560641"/>
                  <a:pt x="720335" y="1531131"/>
                  <a:pt x="708025" y="1555750"/>
                </a:cubicBezTo>
                <a:cubicBezTo>
                  <a:pt x="705476" y="1560848"/>
                  <a:pt x="703477" y="1566218"/>
                  <a:pt x="701675" y="1571625"/>
                </a:cubicBezTo>
                <a:cubicBezTo>
                  <a:pt x="700295" y="1575765"/>
                  <a:pt x="700451" y="1580422"/>
                  <a:pt x="698500" y="1584325"/>
                </a:cubicBezTo>
                <a:cubicBezTo>
                  <a:pt x="695087" y="1591151"/>
                  <a:pt x="690033" y="1597025"/>
                  <a:pt x="685800" y="1603375"/>
                </a:cubicBezTo>
                <a:lnTo>
                  <a:pt x="679450" y="1612900"/>
                </a:lnTo>
                <a:cubicBezTo>
                  <a:pt x="677333" y="1616075"/>
                  <a:pt x="676720" y="1621218"/>
                  <a:pt x="673100" y="1622425"/>
                </a:cubicBezTo>
                <a:cubicBezTo>
                  <a:pt x="666750" y="1624542"/>
                  <a:pt x="660614" y="1627462"/>
                  <a:pt x="654050" y="1628775"/>
                </a:cubicBezTo>
                <a:cubicBezTo>
                  <a:pt x="633896" y="1632806"/>
                  <a:pt x="643410" y="1630641"/>
                  <a:pt x="625475" y="1635125"/>
                </a:cubicBezTo>
                <a:lnTo>
                  <a:pt x="517525" y="1631950"/>
                </a:lnTo>
                <a:cubicBezTo>
                  <a:pt x="498212" y="1631008"/>
                  <a:pt x="493868" y="1628298"/>
                  <a:pt x="476250" y="1622425"/>
                </a:cubicBezTo>
                <a:lnTo>
                  <a:pt x="466725" y="1619250"/>
                </a:lnTo>
                <a:cubicBezTo>
                  <a:pt x="439208" y="1620308"/>
                  <a:pt x="411655" y="1620652"/>
                  <a:pt x="384175" y="1622425"/>
                </a:cubicBezTo>
                <a:cubicBezTo>
                  <a:pt x="378790" y="1622772"/>
                  <a:pt x="373670" y="1625063"/>
                  <a:pt x="368300" y="1625600"/>
                </a:cubicBezTo>
                <a:cubicBezTo>
                  <a:pt x="352469" y="1627183"/>
                  <a:pt x="336550" y="1627717"/>
                  <a:pt x="320675" y="1628775"/>
                </a:cubicBezTo>
                <a:cubicBezTo>
                  <a:pt x="300567" y="1627717"/>
                  <a:pt x="280417" y="1627272"/>
                  <a:pt x="260350" y="1625600"/>
                </a:cubicBezTo>
                <a:cubicBezTo>
                  <a:pt x="203177" y="1620836"/>
                  <a:pt x="273171" y="1624710"/>
                  <a:pt x="234950" y="1619250"/>
                </a:cubicBezTo>
                <a:cubicBezTo>
                  <a:pt x="223378" y="1617597"/>
                  <a:pt x="211667" y="1617133"/>
                  <a:pt x="200025" y="1616075"/>
                </a:cubicBezTo>
                <a:cubicBezTo>
                  <a:pt x="168585" y="1609787"/>
                  <a:pt x="196774" y="1614797"/>
                  <a:pt x="146050" y="1609725"/>
                </a:cubicBezTo>
                <a:cubicBezTo>
                  <a:pt x="137560" y="1608876"/>
                  <a:pt x="129117" y="1607608"/>
                  <a:pt x="120650" y="1606550"/>
                </a:cubicBezTo>
                <a:cubicBezTo>
                  <a:pt x="69675" y="1586160"/>
                  <a:pt x="143292" y="1614295"/>
                  <a:pt x="85725" y="1597025"/>
                </a:cubicBezTo>
                <a:cubicBezTo>
                  <a:pt x="81192" y="1595665"/>
                  <a:pt x="77419" y="1592433"/>
                  <a:pt x="73025" y="1590675"/>
                </a:cubicBezTo>
                <a:cubicBezTo>
                  <a:pt x="66810" y="1588189"/>
                  <a:pt x="60325" y="1586442"/>
                  <a:pt x="53975" y="1584325"/>
                </a:cubicBezTo>
                <a:lnTo>
                  <a:pt x="44450" y="1581150"/>
                </a:lnTo>
                <a:cubicBezTo>
                  <a:pt x="41275" y="1577975"/>
                  <a:pt x="38579" y="1574235"/>
                  <a:pt x="34925" y="1571625"/>
                </a:cubicBezTo>
                <a:cubicBezTo>
                  <a:pt x="28059" y="1566721"/>
                  <a:pt x="20473" y="1564691"/>
                  <a:pt x="12700" y="1562100"/>
                </a:cubicBezTo>
                <a:cubicBezTo>
                  <a:pt x="11642" y="1554692"/>
                  <a:pt x="11093" y="1547192"/>
                  <a:pt x="9525" y="1539875"/>
                </a:cubicBezTo>
                <a:cubicBezTo>
                  <a:pt x="7344" y="1529698"/>
                  <a:pt x="3401" y="1518328"/>
                  <a:pt x="0" y="1508125"/>
                </a:cubicBezTo>
                <a:cubicBezTo>
                  <a:pt x="1248" y="1496889"/>
                  <a:pt x="7410" y="1438726"/>
                  <a:pt x="9525" y="1435100"/>
                </a:cubicBezTo>
                <a:cubicBezTo>
                  <a:pt x="16933" y="1422400"/>
                  <a:pt x="21354" y="1407396"/>
                  <a:pt x="31750" y="1397000"/>
                </a:cubicBezTo>
                <a:cubicBezTo>
                  <a:pt x="44622" y="1384128"/>
                  <a:pt x="39267" y="1391491"/>
                  <a:pt x="47625" y="1374775"/>
                </a:cubicBezTo>
                <a:cubicBezTo>
                  <a:pt x="48683" y="1366308"/>
                  <a:pt x="48555" y="1357607"/>
                  <a:pt x="50800" y="1349375"/>
                </a:cubicBezTo>
                <a:cubicBezTo>
                  <a:pt x="52717" y="1342344"/>
                  <a:pt x="62598" y="1335217"/>
                  <a:pt x="66675" y="1330325"/>
                </a:cubicBezTo>
                <a:cubicBezTo>
                  <a:pt x="69118" y="1327394"/>
                  <a:pt x="70908" y="1323975"/>
                  <a:pt x="73025" y="1320800"/>
                </a:cubicBezTo>
                <a:cubicBezTo>
                  <a:pt x="81424" y="1287205"/>
                  <a:pt x="70021" y="1326766"/>
                  <a:pt x="82550" y="1298575"/>
                </a:cubicBezTo>
                <a:cubicBezTo>
                  <a:pt x="85268" y="1292458"/>
                  <a:pt x="86783" y="1285875"/>
                  <a:pt x="88900" y="1279525"/>
                </a:cubicBezTo>
                <a:lnTo>
                  <a:pt x="92075" y="1270000"/>
                </a:lnTo>
                <a:cubicBezTo>
                  <a:pt x="93133" y="1261533"/>
                  <a:pt x="94308" y="1253080"/>
                  <a:pt x="95250" y="1244600"/>
                </a:cubicBezTo>
                <a:cubicBezTo>
                  <a:pt x="96425" y="1234029"/>
                  <a:pt x="97019" y="1223393"/>
                  <a:pt x="98425" y="1212850"/>
                </a:cubicBezTo>
                <a:cubicBezTo>
                  <a:pt x="101769" y="1187773"/>
                  <a:pt x="100196" y="1205766"/>
                  <a:pt x="104775" y="1187450"/>
                </a:cubicBezTo>
                <a:cubicBezTo>
                  <a:pt x="106084" y="1182215"/>
                  <a:pt x="106641" y="1176810"/>
                  <a:pt x="107950" y="1171575"/>
                </a:cubicBezTo>
                <a:cubicBezTo>
                  <a:pt x="110928" y="1159661"/>
                  <a:pt x="112023" y="1162071"/>
                  <a:pt x="117475" y="1149350"/>
                </a:cubicBezTo>
                <a:cubicBezTo>
                  <a:pt x="118793" y="1146274"/>
                  <a:pt x="119153" y="1142818"/>
                  <a:pt x="120650" y="1139825"/>
                </a:cubicBezTo>
                <a:cubicBezTo>
                  <a:pt x="122357" y="1136412"/>
                  <a:pt x="125450" y="1133787"/>
                  <a:pt x="127000" y="1130300"/>
                </a:cubicBezTo>
                <a:cubicBezTo>
                  <a:pt x="131417" y="1120362"/>
                  <a:pt x="133886" y="1109105"/>
                  <a:pt x="136525" y="1098550"/>
                </a:cubicBezTo>
                <a:cubicBezTo>
                  <a:pt x="135078" y="1062374"/>
                  <a:pt x="129891" y="990644"/>
                  <a:pt x="136525" y="952500"/>
                </a:cubicBezTo>
                <a:cubicBezTo>
                  <a:pt x="137179" y="948741"/>
                  <a:pt x="142875" y="948267"/>
                  <a:pt x="146050" y="946150"/>
                </a:cubicBezTo>
                <a:cubicBezTo>
                  <a:pt x="148167" y="942975"/>
                  <a:pt x="150182" y="939730"/>
                  <a:pt x="152400" y="936625"/>
                </a:cubicBezTo>
                <a:cubicBezTo>
                  <a:pt x="155476" y="932319"/>
                  <a:pt x="159776" y="928761"/>
                  <a:pt x="161925" y="923925"/>
                </a:cubicBezTo>
                <a:cubicBezTo>
                  <a:pt x="164117" y="918994"/>
                  <a:pt x="163791" y="913285"/>
                  <a:pt x="165100" y="908050"/>
                </a:cubicBezTo>
                <a:cubicBezTo>
                  <a:pt x="170063" y="888200"/>
                  <a:pt x="165756" y="908955"/>
                  <a:pt x="174625" y="889000"/>
                </a:cubicBezTo>
                <a:cubicBezTo>
                  <a:pt x="177343" y="882883"/>
                  <a:pt x="178858" y="876300"/>
                  <a:pt x="180975" y="869950"/>
                </a:cubicBezTo>
                <a:lnTo>
                  <a:pt x="184150" y="860425"/>
                </a:lnTo>
                <a:lnTo>
                  <a:pt x="187325" y="850900"/>
                </a:lnTo>
                <a:cubicBezTo>
                  <a:pt x="191897" y="796039"/>
                  <a:pt x="192456" y="808430"/>
                  <a:pt x="187325" y="736600"/>
                </a:cubicBezTo>
                <a:cubicBezTo>
                  <a:pt x="186448" y="724325"/>
                  <a:pt x="183145" y="725223"/>
                  <a:pt x="180975" y="714375"/>
                </a:cubicBezTo>
                <a:cubicBezTo>
                  <a:pt x="170625" y="662623"/>
                  <a:pt x="179593" y="691180"/>
                  <a:pt x="171450" y="666750"/>
                </a:cubicBezTo>
                <a:cubicBezTo>
                  <a:pt x="163905" y="613934"/>
                  <a:pt x="166132" y="638643"/>
                  <a:pt x="171450" y="542925"/>
                </a:cubicBezTo>
                <a:cubicBezTo>
                  <a:pt x="171962" y="533705"/>
                  <a:pt x="175910" y="529205"/>
                  <a:pt x="177800" y="520700"/>
                </a:cubicBezTo>
                <a:cubicBezTo>
                  <a:pt x="183461" y="495224"/>
                  <a:pt x="178372" y="508887"/>
                  <a:pt x="184150" y="485775"/>
                </a:cubicBezTo>
                <a:cubicBezTo>
                  <a:pt x="184962" y="482528"/>
                  <a:pt x="186406" y="479468"/>
                  <a:pt x="187325" y="476250"/>
                </a:cubicBezTo>
                <a:cubicBezTo>
                  <a:pt x="188524" y="472054"/>
                  <a:pt x="189442" y="467783"/>
                  <a:pt x="190500" y="463550"/>
                </a:cubicBezTo>
                <a:cubicBezTo>
                  <a:pt x="195465" y="413898"/>
                  <a:pt x="195792" y="407987"/>
                  <a:pt x="196850" y="39687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圆角矩形 114"/>
          <p:cNvSpPr/>
          <p:nvPr/>
        </p:nvSpPr>
        <p:spPr>
          <a:xfrm>
            <a:off x="8334563" y="2745603"/>
            <a:ext cx="845892" cy="91257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698506" y="1663946"/>
            <a:ext cx="4123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a typeface="微软雅黑" panose="020B0503020204020204" pitchFamily="34" charset="-122"/>
              </a:rPr>
              <a:t>二分类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分类问题</a:t>
            </a:r>
          </a:p>
        </p:txBody>
      </p:sp>
      <p:sp>
        <p:nvSpPr>
          <p:cNvPr id="8" name="椭圆 7"/>
          <p:cNvSpPr/>
          <p:nvPr/>
        </p:nvSpPr>
        <p:spPr>
          <a:xfrm>
            <a:off x="6464450" y="286637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616850" y="301877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616850" y="3199173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733790" y="2908602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832942" y="3073854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832942" y="3309341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414874" y="317117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464450" y="3364425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675320" y="3419509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383028" y="3009514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6264310" y="3235476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995251" y="355489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7147651" y="370729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7332659" y="359870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7380306" y="3799371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7201020" y="389144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7169296" y="3529580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>
            <a:off x="7505064" y="366238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6945675" y="3833547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7388761" y="3953995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7223979" y="407570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6962644" y="4052325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>
            <a:off x="7077011" y="3954637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649654" y="289602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802054" y="304842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802054" y="3228823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918994" y="2938252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9018146" y="3103504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9018146" y="3338991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8600078" y="320082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649654" y="3394075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860524" y="3449159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568232" y="3039164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8449514" y="3265126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>
            <a:off x="9180455" y="358454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>
            <a:off x="9332855" y="373694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>
            <a:off x="9517863" y="362835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>
            <a:off x="9565510" y="3829021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>
            <a:off x="9386224" y="392109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>
            <a:off x="9354500" y="3559230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>
            <a:off x="9690268" y="369203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9130879" y="3863197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>
            <a:off x="9573965" y="3983645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>
            <a:off x="9409183" y="410535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>
            <a:off x="9147848" y="4081975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>
            <a:off x="9262215" y="3984287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8427519" y="1991780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9373480" y="1985181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156" name="下箭头 155"/>
          <p:cNvSpPr/>
          <p:nvPr/>
        </p:nvSpPr>
        <p:spPr>
          <a:xfrm>
            <a:off x="8625702" y="2484779"/>
            <a:ext cx="63449" cy="1763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下箭头 156"/>
          <p:cNvSpPr/>
          <p:nvPr/>
        </p:nvSpPr>
        <p:spPr>
          <a:xfrm>
            <a:off x="9522329" y="2392377"/>
            <a:ext cx="63449" cy="1763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698506" y="2384409"/>
            <a:ext cx="48760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dirty="0">
                <a:latin typeface="+mj-ea"/>
                <a:ea typeface="+mj-ea"/>
                <a:cs typeface="Euclid" panose="02020503060505020303" pitchFamily="18" charset="0"/>
              </a:rPr>
              <a:t>我们先从用</a:t>
            </a:r>
            <a:r>
              <a:rPr lang="zh-CN" altLang="en-US" dirty="0">
                <a:latin typeface="+mj-ea"/>
                <a:ea typeface="+mj-ea"/>
                <a:cs typeface="Euclid" panose="02020503060505020303" pitchFamily="18" charset="0"/>
              </a:rPr>
              <a:t>蓝色圆形数据定义为类型</a:t>
            </a:r>
            <a:r>
              <a:rPr lang="en-US" altLang="zh-CN" dirty="0">
                <a:latin typeface="+mj-ea"/>
                <a:ea typeface="+mj-ea"/>
                <a:cs typeface="Euclid" panose="02020503060505020303" pitchFamily="18" charset="0"/>
              </a:rPr>
              <a:t>1</a:t>
            </a:r>
            <a:r>
              <a:rPr lang="zh-CN" altLang="en-US" dirty="0">
                <a:latin typeface="+mj-ea"/>
                <a:ea typeface="+mj-ea"/>
                <a:cs typeface="Euclid" panose="02020503060505020303" pitchFamily="18" charset="0"/>
              </a:rPr>
              <a:t>，其余数据为类型</a:t>
            </a:r>
            <a:r>
              <a:rPr lang="en-US" altLang="zh-CN" dirty="0">
                <a:latin typeface="+mj-ea"/>
                <a:ea typeface="+mj-ea"/>
                <a:cs typeface="Euclid" panose="02020503060505020303" pitchFamily="18" charset="0"/>
              </a:rPr>
              <a:t>2</a:t>
            </a:r>
            <a:r>
              <a:rPr lang="zh-CN" altLang="en-US" dirty="0">
                <a:latin typeface="+mj-ea"/>
                <a:ea typeface="+mj-ea"/>
                <a:cs typeface="Euclid" panose="02020503060505020303" pitchFamily="18" charset="0"/>
              </a:rPr>
              <a:t>；</a:t>
            </a:r>
            <a:endParaRPr lang="en-US" altLang="zh-CN" dirty="0">
              <a:latin typeface="+mj-ea"/>
              <a:ea typeface="+mj-ea"/>
              <a:cs typeface="Euclid" panose="02020503060505020303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latin typeface="+mj-ea"/>
                <a:ea typeface="+mj-ea"/>
                <a:cs typeface="Euclid" panose="02020503060505020303" pitchFamily="18" charset="0"/>
              </a:rPr>
              <a:t>只需要分类</a:t>
            </a:r>
            <a:r>
              <a:rPr lang="en-US" altLang="zh-CN" dirty="0">
                <a:latin typeface="+mj-ea"/>
                <a:ea typeface="+mj-ea"/>
                <a:cs typeface="Euclid" panose="02020503060505020303" pitchFamily="18" charset="0"/>
              </a:rPr>
              <a:t>1</a:t>
            </a:r>
            <a:r>
              <a:rPr lang="zh-CN" altLang="en-US" dirty="0">
                <a:latin typeface="+mj-ea"/>
                <a:ea typeface="+mj-ea"/>
                <a:cs typeface="Euclid" panose="02020503060505020303" pitchFamily="18" charset="0"/>
              </a:rPr>
              <a:t>次</a:t>
            </a:r>
            <a:endParaRPr lang="en-US" altLang="zh-CN" dirty="0">
              <a:latin typeface="+mj-ea"/>
              <a:ea typeface="+mj-ea"/>
              <a:cs typeface="Euclid" panose="02020503060505020303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Euclid" panose="02020503060505020303" pitchFamily="18" charset="0"/>
              </a:rPr>
              <a:t>步骤：①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  <a:cs typeface="Euclid" panose="02020503060505020303" pitchFamily="18" charset="0"/>
              </a:rPr>
              <a:t>-&gt;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  <a:cs typeface="Euclid" panose="02020503060505020303" pitchFamily="18" charset="0"/>
              </a:rPr>
              <a:t>②</a:t>
            </a:r>
            <a:endParaRPr lang="zh-CN" altLang="zh-CN" dirty="0">
              <a:solidFill>
                <a:srgbClr val="FF0000"/>
              </a:solidFill>
              <a:latin typeface="+mj-ea"/>
              <a:ea typeface="+mj-ea"/>
              <a:cs typeface="Euclid" panose="02020503060505020303" pitchFamily="18" charset="0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6844324" y="430320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cs typeface="Euclid" panose="02020503060505020303" pitchFamily="18" charset="0"/>
              </a:rPr>
              <a:t>①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9076521" y="428832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cs typeface="Euclid" panose="02020503060505020303" pitchFamily="18" charset="0"/>
              </a:rPr>
              <a:t>②</a:t>
            </a:r>
            <a:endParaRPr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7619220" y="529251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/>
              <a:t>二分类</a:t>
            </a:r>
            <a:endParaRPr lang="en-US" altLang="zh-CN" dirty="0"/>
          </a:p>
        </p:txBody>
      </p:sp>
      <p:sp>
        <p:nvSpPr>
          <p:cNvPr id="174" name="等腰三角形 173"/>
          <p:cNvSpPr/>
          <p:nvPr/>
        </p:nvSpPr>
        <p:spPr>
          <a:xfrm>
            <a:off x="7234107" y="287958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等腰三角形 174"/>
          <p:cNvSpPr/>
          <p:nvPr/>
        </p:nvSpPr>
        <p:spPr>
          <a:xfrm>
            <a:off x="7386507" y="303198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等腰三角形 175"/>
          <p:cNvSpPr/>
          <p:nvPr/>
        </p:nvSpPr>
        <p:spPr>
          <a:xfrm>
            <a:off x="7571515" y="292339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等腰三角形 176"/>
          <p:cNvSpPr/>
          <p:nvPr/>
        </p:nvSpPr>
        <p:spPr>
          <a:xfrm>
            <a:off x="7619162" y="3124061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等腰三角形 177"/>
          <p:cNvSpPr/>
          <p:nvPr/>
        </p:nvSpPr>
        <p:spPr>
          <a:xfrm>
            <a:off x="7439876" y="321613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等腰三角形 178"/>
          <p:cNvSpPr/>
          <p:nvPr/>
        </p:nvSpPr>
        <p:spPr>
          <a:xfrm>
            <a:off x="7408152" y="2854270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等腰三角形 179"/>
          <p:cNvSpPr/>
          <p:nvPr/>
        </p:nvSpPr>
        <p:spPr>
          <a:xfrm>
            <a:off x="7743920" y="298707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等腰三角形 180"/>
          <p:cNvSpPr/>
          <p:nvPr/>
        </p:nvSpPr>
        <p:spPr>
          <a:xfrm>
            <a:off x="7184531" y="3158237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等腰三角形 181"/>
          <p:cNvSpPr/>
          <p:nvPr/>
        </p:nvSpPr>
        <p:spPr>
          <a:xfrm>
            <a:off x="7627617" y="3278685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等腰三角形 182"/>
          <p:cNvSpPr/>
          <p:nvPr/>
        </p:nvSpPr>
        <p:spPr>
          <a:xfrm>
            <a:off x="7462835" y="340039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等腰三角形 183"/>
          <p:cNvSpPr/>
          <p:nvPr/>
        </p:nvSpPr>
        <p:spPr>
          <a:xfrm>
            <a:off x="7201500" y="3377015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等腰三角形 184"/>
          <p:cNvSpPr/>
          <p:nvPr/>
        </p:nvSpPr>
        <p:spPr>
          <a:xfrm>
            <a:off x="7315867" y="3279327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等腰三角形 185"/>
          <p:cNvSpPr/>
          <p:nvPr/>
        </p:nvSpPr>
        <p:spPr>
          <a:xfrm>
            <a:off x="9343967" y="2809670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等腰三角形 186"/>
          <p:cNvSpPr/>
          <p:nvPr/>
        </p:nvSpPr>
        <p:spPr>
          <a:xfrm>
            <a:off x="9496367" y="2962070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等腰三角形 187"/>
          <p:cNvSpPr/>
          <p:nvPr/>
        </p:nvSpPr>
        <p:spPr>
          <a:xfrm>
            <a:off x="9681375" y="2853483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等腰三角形 188"/>
          <p:cNvSpPr/>
          <p:nvPr/>
        </p:nvSpPr>
        <p:spPr>
          <a:xfrm>
            <a:off x="9729022" y="3054145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等腰三角形 189"/>
          <p:cNvSpPr/>
          <p:nvPr/>
        </p:nvSpPr>
        <p:spPr>
          <a:xfrm>
            <a:off x="9549736" y="3146220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等腰三角形 190"/>
          <p:cNvSpPr/>
          <p:nvPr/>
        </p:nvSpPr>
        <p:spPr>
          <a:xfrm>
            <a:off x="9518012" y="2784354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等腰三角形 191"/>
          <p:cNvSpPr/>
          <p:nvPr/>
        </p:nvSpPr>
        <p:spPr>
          <a:xfrm>
            <a:off x="9853780" y="2917163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等腰三角形 192"/>
          <p:cNvSpPr/>
          <p:nvPr/>
        </p:nvSpPr>
        <p:spPr>
          <a:xfrm>
            <a:off x="9294391" y="3088321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等腰三角形 193"/>
          <p:cNvSpPr/>
          <p:nvPr/>
        </p:nvSpPr>
        <p:spPr>
          <a:xfrm>
            <a:off x="9737477" y="320876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等腰三角形 194"/>
          <p:cNvSpPr/>
          <p:nvPr/>
        </p:nvSpPr>
        <p:spPr>
          <a:xfrm>
            <a:off x="9572695" y="3330483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等腰三角形 195"/>
          <p:cNvSpPr/>
          <p:nvPr/>
        </p:nvSpPr>
        <p:spPr>
          <a:xfrm>
            <a:off x="9311360" y="330709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等腰三角形 196"/>
          <p:cNvSpPr/>
          <p:nvPr/>
        </p:nvSpPr>
        <p:spPr>
          <a:xfrm>
            <a:off x="9425727" y="3209411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任意多边形 152"/>
          <p:cNvSpPr/>
          <p:nvPr/>
        </p:nvSpPr>
        <p:spPr>
          <a:xfrm>
            <a:off x="10700933" y="2728303"/>
            <a:ext cx="901283" cy="822325"/>
          </a:xfrm>
          <a:custGeom>
            <a:avLst/>
            <a:gdLst>
              <a:gd name="connsiteX0" fmla="*/ 15878 w 901283"/>
              <a:gd name="connsiteY0" fmla="*/ 25400 h 822325"/>
              <a:gd name="connsiteX1" fmla="*/ 15878 w 901283"/>
              <a:gd name="connsiteY1" fmla="*/ 25400 h 822325"/>
              <a:gd name="connsiteX2" fmla="*/ 15878 w 901283"/>
              <a:gd name="connsiteY2" fmla="*/ 184150 h 822325"/>
              <a:gd name="connsiteX3" fmla="*/ 19053 w 901283"/>
              <a:gd name="connsiteY3" fmla="*/ 200025 h 822325"/>
              <a:gd name="connsiteX4" fmla="*/ 25403 w 901283"/>
              <a:gd name="connsiteY4" fmla="*/ 266700 h 822325"/>
              <a:gd name="connsiteX5" fmla="*/ 22228 w 901283"/>
              <a:gd name="connsiteY5" fmla="*/ 339725 h 822325"/>
              <a:gd name="connsiteX6" fmla="*/ 19053 w 901283"/>
              <a:gd name="connsiteY6" fmla="*/ 438150 h 822325"/>
              <a:gd name="connsiteX7" fmla="*/ 12703 w 901283"/>
              <a:gd name="connsiteY7" fmla="*/ 457200 h 822325"/>
              <a:gd name="connsiteX8" fmla="*/ 6353 w 901283"/>
              <a:gd name="connsiteY8" fmla="*/ 466725 h 822325"/>
              <a:gd name="connsiteX9" fmla="*/ 3178 w 901283"/>
              <a:gd name="connsiteY9" fmla="*/ 485775 h 822325"/>
              <a:gd name="connsiteX10" fmla="*/ 3 w 901283"/>
              <a:gd name="connsiteY10" fmla="*/ 495300 h 822325"/>
              <a:gd name="connsiteX11" fmla="*/ 6353 w 901283"/>
              <a:gd name="connsiteY11" fmla="*/ 546100 h 822325"/>
              <a:gd name="connsiteX12" fmla="*/ 12703 w 901283"/>
              <a:gd name="connsiteY12" fmla="*/ 574675 h 822325"/>
              <a:gd name="connsiteX13" fmla="*/ 19053 w 901283"/>
              <a:gd name="connsiteY13" fmla="*/ 584200 h 822325"/>
              <a:gd name="connsiteX14" fmla="*/ 25403 w 901283"/>
              <a:gd name="connsiteY14" fmla="*/ 603250 h 822325"/>
              <a:gd name="connsiteX15" fmla="*/ 34928 w 901283"/>
              <a:gd name="connsiteY15" fmla="*/ 615950 h 822325"/>
              <a:gd name="connsiteX16" fmla="*/ 41278 w 901283"/>
              <a:gd name="connsiteY16" fmla="*/ 628650 h 822325"/>
              <a:gd name="connsiteX17" fmla="*/ 50803 w 901283"/>
              <a:gd name="connsiteY17" fmla="*/ 635000 h 822325"/>
              <a:gd name="connsiteX18" fmla="*/ 85728 w 901283"/>
              <a:gd name="connsiteY18" fmla="*/ 663575 h 822325"/>
              <a:gd name="connsiteX19" fmla="*/ 101603 w 901283"/>
              <a:gd name="connsiteY19" fmla="*/ 669925 h 822325"/>
              <a:gd name="connsiteX20" fmla="*/ 117478 w 901283"/>
              <a:gd name="connsiteY20" fmla="*/ 682625 h 822325"/>
              <a:gd name="connsiteX21" fmla="*/ 130178 w 901283"/>
              <a:gd name="connsiteY21" fmla="*/ 685800 h 822325"/>
              <a:gd name="connsiteX22" fmla="*/ 155578 w 901283"/>
              <a:gd name="connsiteY22" fmla="*/ 698500 h 822325"/>
              <a:gd name="connsiteX23" fmla="*/ 165103 w 901283"/>
              <a:gd name="connsiteY23" fmla="*/ 704850 h 822325"/>
              <a:gd name="connsiteX24" fmla="*/ 180978 w 901283"/>
              <a:gd name="connsiteY24" fmla="*/ 711200 h 822325"/>
              <a:gd name="connsiteX25" fmla="*/ 206378 w 901283"/>
              <a:gd name="connsiteY25" fmla="*/ 727075 h 822325"/>
              <a:gd name="connsiteX26" fmla="*/ 234953 w 901283"/>
              <a:gd name="connsiteY26" fmla="*/ 736600 h 822325"/>
              <a:gd name="connsiteX27" fmla="*/ 244478 w 901283"/>
              <a:gd name="connsiteY27" fmla="*/ 739775 h 822325"/>
              <a:gd name="connsiteX28" fmla="*/ 254003 w 901283"/>
              <a:gd name="connsiteY28" fmla="*/ 742950 h 822325"/>
              <a:gd name="connsiteX29" fmla="*/ 279403 w 901283"/>
              <a:gd name="connsiteY29" fmla="*/ 752475 h 822325"/>
              <a:gd name="connsiteX30" fmla="*/ 298453 w 901283"/>
              <a:gd name="connsiteY30" fmla="*/ 762000 h 822325"/>
              <a:gd name="connsiteX31" fmla="*/ 307978 w 901283"/>
              <a:gd name="connsiteY31" fmla="*/ 768350 h 822325"/>
              <a:gd name="connsiteX32" fmla="*/ 339728 w 901283"/>
              <a:gd name="connsiteY32" fmla="*/ 774700 h 822325"/>
              <a:gd name="connsiteX33" fmla="*/ 365128 w 901283"/>
              <a:gd name="connsiteY33" fmla="*/ 781050 h 822325"/>
              <a:gd name="connsiteX34" fmla="*/ 374653 w 901283"/>
              <a:gd name="connsiteY34" fmla="*/ 784225 h 822325"/>
              <a:gd name="connsiteX35" fmla="*/ 400053 w 901283"/>
              <a:gd name="connsiteY35" fmla="*/ 790575 h 822325"/>
              <a:gd name="connsiteX36" fmla="*/ 409578 w 901283"/>
              <a:gd name="connsiteY36" fmla="*/ 793750 h 822325"/>
              <a:gd name="connsiteX37" fmla="*/ 422278 w 901283"/>
              <a:gd name="connsiteY37" fmla="*/ 796925 h 822325"/>
              <a:gd name="connsiteX38" fmla="*/ 438153 w 901283"/>
              <a:gd name="connsiteY38" fmla="*/ 803275 h 822325"/>
              <a:gd name="connsiteX39" fmla="*/ 488953 w 901283"/>
              <a:gd name="connsiteY39" fmla="*/ 812800 h 822325"/>
              <a:gd name="connsiteX40" fmla="*/ 501653 w 901283"/>
              <a:gd name="connsiteY40" fmla="*/ 815975 h 822325"/>
              <a:gd name="connsiteX41" fmla="*/ 520703 w 901283"/>
              <a:gd name="connsiteY41" fmla="*/ 822325 h 822325"/>
              <a:gd name="connsiteX42" fmla="*/ 587378 w 901283"/>
              <a:gd name="connsiteY42" fmla="*/ 819150 h 822325"/>
              <a:gd name="connsiteX43" fmla="*/ 650878 w 901283"/>
              <a:gd name="connsiteY43" fmla="*/ 809625 h 822325"/>
              <a:gd name="connsiteX44" fmla="*/ 666753 w 901283"/>
              <a:gd name="connsiteY44" fmla="*/ 800100 h 822325"/>
              <a:gd name="connsiteX45" fmla="*/ 679453 w 901283"/>
              <a:gd name="connsiteY45" fmla="*/ 793750 h 822325"/>
              <a:gd name="connsiteX46" fmla="*/ 701678 w 901283"/>
              <a:gd name="connsiteY46" fmla="*/ 777875 h 822325"/>
              <a:gd name="connsiteX47" fmla="*/ 720728 w 901283"/>
              <a:gd name="connsiteY47" fmla="*/ 762000 h 822325"/>
              <a:gd name="connsiteX48" fmla="*/ 736603 w 901283"/>
              <a:gd name="connsiteY48" fmla="*/ 746125 h 822325"/>
              <a:gd name="connsiteX49" fmla="*/ 755653 w 901283"/>
              <a:gd name="connsiteY49" fmla="*/ 730250 h 822325"/>
              <a:gd name="connsiteX50" fmla="*/ 762003 w 901283"/>
              <a:gd name="connsiteY50" fmla="*/ 720725 h 822325"/>
              <a:gd name="connsiteX51" fmla="*/ 771528 w 901283"/>
              <a:gd name="connsiteY51" fmla="*/ 711200 h 822325"/>
              <a:gd name="connsiteX52" fmla="*/ 800103 w 901283"/>
              <a:gd name="connsiteY52" fmla="*/ 673100 h 822325"/>
              <a:gd name="connsiteX53" fmla="*/ 812803 w 901283"/>
              <a:gd name="connsiteY53" fmla="*/ 647700 h 822325"/>
              <a:gd name="connsiteX54" fmla="*/ 822328 w 901283"/>
              <a:gd name="connsiteY54" fmla="*/ 625475 h 822325"/>
              <a:gd name="connsiteX55" fmla="*/ 831853 w 901283"/>
              <a:gd name="connsiteY55" fmla="*/ 612775 h 822325"/>
              <a:gd name="connsiteX56" fmla="*/ 854078 w 901283"/>
              <a:gd name="connsiteY56" fmla="*/ 574675 h 822325"/>
              <a:gd name="connsiteX57" fmla="*/ 857253 w 901283"/>
              <a:gd name="connsiteY57" fmla="*/ 565150 h 822325"/>
              <a:gd name="connsiteX58" fmla="*/ 860428 w 901283"/>
              <a:gd name="connsiteY58" fmla="*/ 552450 h 822325"/>
              <a:gd name="connsiteX59" fmla="*/ 869953 w 901283"/>
              <a:gd name="connsiteY59" fmla="*/ 536575 h 822325"/>
              <a:gd name="connsiteX60" fmla="*/ 873128 w 901283"/>
              <a:gd name="connsiteY60" fmla="*/ 517525 h 822325"/>
              <a:gd name="connsiteX61" fmla="*/ 876303 w 901283"/>
              <a:gd name="connsiteY61" fmla="*/ 495300 h 822325"/>
              <a:gd name="connsiteX62" fmla="*/ 885828 w 901283"/>
              <a:gd name="connsiteY62" fmla="*/ 469900 h 822325"/>
              <a:gd name="connsiteX63" fmla="*/ 892178 w 901283"/>
              <a:gd name="connsiteY63" fmla="*/ 425450 h 822325"/>
              <a:gd name="connsiteX64" fmla="*/ 882653 w 901283"/>
              <a:gd name="connsiteY64" fmla="*/ 250825 h 822325"/>
              <a:gd name="connsiteX65" fmla="*/ 873128 w 901283"/>
              <a:gd name="connsiteY65" fmla="*/ 238125 h 822325"/>
              <a:gd name="connsiteX66" fmla="*/ 863603 w 901283"/>
              <a:gd name="connsiteY66" fmla="*/ 228600 h 822325"/>
              <a:gd name="connsiteX67" fmla="*/ 850903 w 901283"/>
              <a:gd name="connsiteY67" fmla="*/ 209550 h 822325"/>
              <a:gd name="connsiteX68" fmla="*/ 844553 w 901283"/>
              <a:gd name="connsiteY68" fmla="*/ 200025 h 822325"/>
              <a:gd name="connsiteX69" fmla="*/ 835028 w 901283"/>
              <a:gd name="connsiteY69" fmla="*/ 193675 h 822325"/>
              <a:gd name="connsiteX70" fmla="*/ 815978 w 901283"/>
              <a:gd name="connsiteY70" fmla="*/ 171450 h 822325"/>
              <a:gd name="connsiteX71" fmla="*/ 796928 w 901283"/>
              <a:gd name="connsiteY71" fmla="*/ 152400 h 822325"/>
              <a:gd name="connsiteX72" fmla="*/ 784228 w 901283"/>
              <a:gd name="connsiteY72" fmla="*/ 139700 h 822325"/>
              <a:gd name="connsiteX73" fmla="*/ 768353 w 901283"/>
              <a:gd name="connsiteY73" fmla="*/ 127000 h 822325"/>
              <a:gd name="connsiteX74" fmla="*/ 742953 w 901283"/>
              <a:gd name="connsiteY74" fmla="*/ 101600 h 822325"/>
              <a:gd name="connsiteX75" fmla="*/ 723903 w 901283"/>
              <a:gd name="connsiteY75" fmla="*/ 88900 h 822325"/>
              <a:gd name="connsiteX76" fmla="*/ 717553 w 901283"/>
              <a:gd name="connsiteY76" fmla="*/ 79375 h 822325"/>
              <a:gd name="connsiteX77" fmla="*/ 704853 w 901283"/>
              <a:gd name="connsiteY77" fmla="*/ 76200 h 822325"/>
              <a:gd name="connsiteX78" fmla="*/ 688978 w 901283"/>
              <a:gd name="connsiteY78" fmla="*/ 66675 h 822325"/>
              <a:gd name="connsiteX79" fmla="*/ 663578 w 901283"/>
              <a:gd name="connsiteY79" fmla="*/ 50800 h 822325"/>
              <a:gd name="connsiteX80" fmla="*/ 650878 w 901283"/>
              <a:gd name="connsiteY80" fmla="*/ 41275 h 822325"/>
              <a:gd name="connsiteX81" fmla="*/ 584203 w 901283"/>
              <a:gd name="connsiteY81" fmla="*/ 22225 h 822325"/>
              <a:gd name="connsiteX82" fmla="*/ 555628 w 901283"/>
              <a:gd name="connsiteY82" fmla="*/ 12700 h 822325"/>
              <a:gd name="connsiteX83" fmla="*/ 508003 w 901283"/>
              <a:gd name="connsiteY83" fmla="*/ 9525 h 822325"/>
              <a:gd name="connsiteX84" fmla="*/ 371478 w 901283"/>
              <a:gd name="connsiteY84" fmla="*/ 6350 h 822325"/>
              <a:gd name="connsiteX85" fmla="*/ 317503 w 901283"/>
              <a:gd name="connsiteY85" fmla="*/ 3175 h 822325"/>
              <a:gd name="connsiteX86" fmla="*/ 301628 w 901283"/>
              <a:gd name="connsiteY86" fmla="*/ 0 h 822325"/>
              <a:gd name="connsiteX87" fmla="*/ 187328 w 901283"/>
              <a:gd name="connsiteY87" fmla="*/ 3175 h 822325"/>
              <a:gd name="connsiteX88" fmla="*/ 161928 w 901283"/>
              <a:gd name="connsiteY88" fmla="*/ 9525 h 822325"/>
              <a:gd name="connsiteX89" fmla="*/ 152403 w 901283"/>
              <a:gd name="connsiteY89" fmla="*/ 12700 h 822325"/>
              <a:gd name="connsiteX90" fmla="*/ 130178 w 901283"/>
              <a:gd name="connsiteY90" fmla="*/ 15875 h 822325"/>
              <a:gd name="connsiteX91" fmla="*/ 107953 w 901283"/>
              <a:gd name="connsiteY91" fmla="*/ 22225 h 822325"/>
              <a:gd name="connsiteX92" fmla="*/ 95253 w 901283"/>
              <a:gd name="connsiteY92" fmla="*/ 25400 h 822325"/>
              <a:gd name="connsiteX93" fmla="*/ 85728 w 901283"/>
              <a:gd name="connsiteY93" fmla="*/ 28575 h 822325"/>
              <a:gd name="connsiteX94" fmla="*/ 15878 w 901283"/>
              <a:gd name="connsiteY94" fmla="*/ 25400 h 822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901283" h="822325">
                <a:moveTo>
                  <a:pt x="15878" y="25400"/>
                </a:moveTo>
                <a:lnTo>
                  <a:pt x="15878" y="25400"/>
                </a:lnTo>
                <a:cubicBezTo>
                  <a:pt x="8333" y="93304"/>
                  <a:pt x="10552" y="61651"/>
                  <a:pt x="15878" y="184150"/>
                </a:cubicBezTo>
                <a:cubicBezTo>
                  <a:pt x="16112" y="189541"/>
                  <a:pt x="18434" y="194664"/>
                  <a:pt x="19053" y="200025"/>
                </a:cubicBezTo>
                <a:cubicBezTo>
                  <a:pt x="21612" y="222203"/>
                  <a:pt x="25403" y="266700"/>
                  <a:pt x="25403" y="266700"/>
                </a:cubicBezTo>
                <a:cubicBezTo>
                  <a:pt x="24345" y="291042"/>
                  <a:pt x="23130" y="315377"/>
                  <a:pt x="22228" y="339725"/>
                </a:cubicBezTo>
                <a:cubicBezTo>
                  <a:pt x="21013" y="372528"/>
                  <a:pt x="21706" y="405432"/>
                  <a:pt x="19053" y="438150"/>
                </a:cubicBezTo>
                <a:cubicBezTo>
                  <a:pt x="18512" y="444822"/>
                  <a:pt x="16416" y="451631"/>
                  <a:pt x="12703" y="457200"/>
                </a:cubicBezTo>
                <a:lnTo>
                  <a:pt x="6353" y="466725"/>
                </a:lnTo>
                <a:cubicBezTo>
                  <a:pt x="5295" y="473075"/>
                  <a:pt x="4575" y="479491"/>
                  <a:pt x="3178" y="485775"/>
                </a:cubicBezTo>
                <a:cubicBezTo>
                  <a:pt x="2452" y="489042"/>
                  <a:pt x="3" y="491953"/>
                  <a:pt x="3" y="495300"/>
                </a:cubicBezTo>
                <a:cubicBezTo>
                  <a:pt x="3" y="571093"/>
                  <a:pt x="-353" y="515922"/>
                  <a:pt x="6353" y="546100"/>
                </a:cubicBezTo>
                <a:cubicBezTo>
                  <a:pt x="8304" y="554880"/>
                  <a:pt x="8415" y="566098"/>
                  <a:pt x="12703" y="574675"/>
                </a:cubicBezTo>
                <a:cubicBezTo>
                  <a:pt x="14410" y="578088"/>
                  <a:pt x="17503" y="580713"/>
                  <a:pt x="19053" y="584200"/>
                </a:cubicBezTo>
                <a:cubicBezTo>
                  <a:pt x="21771" y="590317"/>
                  <a:pt x="21387" y="597895"/>
                  <a:pt x="25403" y="603250"/>
                </a:cubicBezTo>
                <a:cubicBezTo>
                  <a:pt x="28578" y="607483"/>
                  <a:pt x="32123" y="611463"/>
                  <a:pt x="34928" y="615950"/>
                </a:cubicBezTo>
                <a:cubicBezTo>
                  <a:pt x="37436" y="619964"/>
                  <a:pt x="38248" y="625014"/>
                  <a:pt x="41278" y="628650"/>
                </a:cubicBezTo>
                <a:cubicBezTo>
                  <a:pt x="43721" y="631581"/>
                  <a:pt x="47628" y="632883"/>
                  <a:pt x="50803" y="635000"/>
                </a:cubicBezTo>
                <a:cubicBezTo>
                  <a:pt x="60937" y="650202"/>
                  <a:pt x="61675" y="653954"/>
                  <a:pt x="85728" y="663575"/>
                </a:cubicBezTo>
                <a:cubicBezTo>
                  <a:pt x="91020" y="665692"/>
                  <a:pt x="96716" y="666993"/>
                  <a:pt x="101603" y="669925"/>
                </a:cubicBezTo>
                <a:cubicBezTo>
                  <a:pt x="107414" y="673412"/>
                  <a:pt x="111554" y="679334"/>
                  <a:pt x="117478" y="682625"/>
                </a:cubicBezTo>
                <a:cubicBezTo>
                  <a:pt x="121292" y="684744"/>
                  <a:pt x="126150" y="684122"/>
                  <a:pt x="130178" y="685800"/>
                </a:cubicBezTo>
                <a:cubicBezTo>
                  <a:pt x="138916" y="689441"/>
                  <a:pt x="147268" y="693967"/>
                  <a:pt x="155578" y="698500"/>
                </a:cubicBezTo>
                <a:cubicBezTo>
                  <a:pt x="158928" y="700327"/>
                  <a:pt x="161690" y="703143"/>
                  <a:pt x="165103" y="704850"/>
                </a:cubicBezTo>
                <a:cubicBezTo>
                  <a:pt x="170201" y="707399"/>
                  <a:pt x="175960" y="708498"/>
                  <a:pt x="180978" y="711200"/>
                </a:cubicBezTo>
                <a:cubicBezTo>
                  <a:pt x="189769" y="715934"/>
                  <a:pt x="196906" y="723918"/>
                  <a:pt x="206378" y="727075"/>
                </a:cubicBezTo>
                <a:lnTo>
                  <a:pt x="234953" y="736600"/>
                </a:lnTo>
                <a:lnTo>
                  <a:pt x="244478" y="739775"/>
                </a:lnTo>
                <a:cubicBezTo>
                  <a:pt x="247653" y="740833"/>
                  <a:pt x="251010" y="741453"/>
                  <a:pt x="254003" y="742950"/>
                </a:cubicBezTo>
                <a:cubicBezTo>
                  <a:pt x="270606" y="751251"/>
                  <a:pt x="262111" y="748152"/>
                  <a:pt x="279403" y="752475"/>
                </a:cubicBezTo>
                <a:cubicBezTo>
                  <a:pt x="306700" y="770673"/>
                  <a:pt x="272163" y="748855"/>
                  <a:pt x="298453" y="762000"/>
                </a:cubicBezTo>
                <a:cubicBezTo>
                  <a:pt x="301866" y="763707"/>
                  <a:pt x="304331" y="767228"/>
                  <a:pt x="307978" y="768350"/>
                </a:cubicBezTo>
                <a:cubicBezTo>
                  <a:pt x="318294" y="771524"/>
                  <a:pt x="329489" y="771287"/>
                  <a:pt x="339728" y="774700"/>
                </a:cubicBezTo>
                <a:cubicBezTo>
                  <a:pt x="361501" y="781958"/>
                  <a:pt x="334477" y="773387"/>
                  <a:pt x="365128" y="781050"/>
                </a:cubicBezTo>
                <a:cubicBezTo>
                  <a:pt x="368375" y="781862"/>
                  <a:pt x="371424" y="783344"/>
                  <a:pt x="374653" y="784225"/>
                </a:cubicBezTo>
                <a:cubicBezTo>
                  <a:pt x="383073" y="786521"/>
                  <a:pt x="391774" y="787815"/>
                  <a:pt x="400053" y="790575"/>
                </a:cubicBezTo>
                <a:cubicBezTo>
                  <a:pt x="403228" y="791633"/>
                  <a:pt x="406360" y="792831"/>
                  <a:pt x="409578" y="793750"/>
                </a:cubicBezTo>
                <a:cubicBezTo>
                  <a:pt x="413774" y="794949"/>
                  <a:pt x="418138" y="795545"/>
                  <a:pt x="422278" y="796925"/>
                </a:cubicBezTo>
                <a:cubicBezTo>
                  <a:pt x="427685" y="798727"/>
                  <a:pt x="432817" y="801274"/>
                  <a:pt x="438153" y="803275"/>
                </a:cubicBezTo>
                <a:cubicBezTo>
                  <a:pt x="457335" y="810468"/>
                  <a:pt x="459132" y="807538"/>
                  <a:pt x="488953" y="812800"/>
                </a:cubicBezTo>
                <a:cubicBezTo>
                  <a:pt x="493250" y="813558"/>
                  <a:pt x="497473" y="814721"/>
                  <a:pt x="501653" y="815975"/>
                </a:cubicBezTo>
                <a:cubicBezTo>
                  <a:pt x="508064" y="817898"/>
                  <a:pt x="520703" y="822325"/>
                  <a:pt x="520703" y="822325"/>
                </a:cubicBezTo>
                <a:lnTo>
                  <a:pt x="587378" y="819150"/>
                </a:lnTo>
                <a:cubicBezTo>
                  <a:pt x="601029" y="818370"/>
                  <a:pt x="634622" y="819378"/>
                  <a:pt x="650878" y="809625"/>
                </a:cubicBezTo>
                <a:cubicBezTo>
                  <a:pt x="656170" y="806450"/>
                  <a:pt x="661358" y="803097"/>
                  <a:pt x="666753" y="800100"/>
                </a:cubicBezTo>
                <a:cubicBezTo>
                  <a:pt x="670890" y="797801"/>
                  <a:pt x="675667" y="796590"/>
                  <a:pt x="679453" y="793750"/>
                </a:cubicBezTo>
                <a:cubicBezTo>
                  <a:pt x="703559" y="775670"/>
                  <a:pt x="681420" y="784628"/>
                  <a:pt x="701678" y="777875"/>
                </a:cubicBezTo>
                <a:cubicBezTo>
                  <a:pt x="708028" y="772583"/>
                  <a:pt x="714612" y="767560"/>
                  <a:pt x="720728" y="762000"/>
                </a:cubicBezTo>
                <a:cubicBezTo>
                  <a:pt x="726265" y="756966"/>
                  <a:pt x="730971" y="751053"/>
                  <a:pt x="736603" y="746125"/>
                </a:cubicBezTo>
                <a:cubicBezTo>
                  <a:pt x="751972" y="732677"/>
                  <a:pt x="740949" y="747895"/>
                  <a:pt x="755653" y="730250"/>
                </a:cubicBezTo>
                <a:cubicBezTo>
                  <a:pt x="758096" y="727319"/>
                  <a:pt x="759560" y="723656"/>
                  <a:pt x="762003" y="720725"/>
                </a:cubicBezTo>
                <a:cubicBezTo>
                  <a:pt x="764878" y="717276"/>
                  <a:pt x="768545" y="714556"/>
                  <a:pt x="771528" y="711200"/>
                </a:cubicBezTo>
                <a:cubicBezTo>
                  <a:pt x="779811" y="701881"/>
                  <a:pt x="794338" y="684630"/>
                  <a:pt x="800103" y="673100"/>
                </a:cubicBezTo>
                <a:cubicBezTo>
                  <a:pt x="804336" y="664633"/>
                  <a:pt x="809810" y="656680"/>
                  <a:pt x="812803" y="647700"/>
                </a:cubicBezTo>
                <a:cubicBezTo>
                  <a:pt x="815889" y="638441"/>
                  <a:pt x="816723" y="634443"/>
                  <a:pt x="822328" y="625475"/>
                </a:cubicBezTo>
                <a:cubicBezTo>
                  <a:pt x="825133" y="620988"/>
                  <a:pt x="829344" y="617434"/>
                  <a:pt x="831853" y="612775"/>
                </a:cubicBezTo>
                <a:cubicBezTo>
                  <a:pt x="853033" y="573440"/>
                  <a:pt x="834315" y="594438"/>
                  <a:pt x="854078" y="574675"/>
                </a:cubicBezTo>
                <a:cubicBezTo>
                  <a:pt x="855136" y="571500"/>
                  <a:pt x="856334" y="568368"/>
                  <a:pt x="857253" y="565150"/>
                </a:cubicBezTo>
                <a:cubicBezTo>
                  <a:pt x="858452" y="560954"/>
                  <a:pt x="858656" y="556438"/>
                  <a:pt x="860428" y="552450"/>
                </a:cubicBezTo>
                <a:cubicBezTo>
                  <a:pt x="862934" y="546811"/>
                  <a:pt x="866778" y="541867"/>
                  <a:pt x="869953" y="536575"/>
                </a:cubicBezTo>
                <a:cubicBezTo>
                  <a:pt x="871011" y="530225"/>
                  <a:pt x="872149" y="523888"/>
                  <a:pt x="873128" y="517525"/>
                </a:cubicBezTo>
                <a:cubicBezTo>
                  <a:pt x="874266" y="510128"/>
                  <a:pt x="874375" y="502531"/>
                  <a:pt x="876303" y="495300"/>
                </a:cubicBezTo>
                <a:cubicBezTo>
                  <a:pt x="878633" y="486563"/>
                  <a:pt x="883169" y="478543"/>
                  <a:pt x="885828" y="469900"/>
                </a:cubicBezTo>
                <a:cubicBezTo>
                  <a:pt x="889344" y="458472"/>
                  <a:pt x="891139" y="434801"/>
                  <a:pt x="892178" y="425450"/>
                </a:cubicBezTo>
                <a:cubicBezTo>
                  <a:pt x="889981" y="311210"/>
                  <a:pt x="919463" y="302359"/>
                  <a:pt x="882653" y="250825"/>
                </a:cubicBezTo>
                <a:cubicBezTo>
                  <a:pt x="879577" y="246519"/>
                  <a:pt x="876572" y="242143"/>
                  <a:pt x="873128" y="238125"/>
                </a:cubicBezTo>
                <a:cubicBezTo>
                  <a:pt x="870206" y="234716"/>
                  <a:pt x="866360" y="232144"/>
                  <a:pt x="863603" y="228600"/>
                </a:cubicBezTo>
                <a:cubicBezTo>
                  <a:pt x="858918" y="222576"/>
                  <a:pt x="855136" y="215900"/>
                  <a:pt x="850903" y="209550"/>
                </a:cubicBezTo>
                <a:cubicBezTo>
                  <a:pt x="848786" y="206375"/>
                  <a:pt x="847728" y="202142"/>
                  <a:pt x="844553" y="200025"/>
                </a:cubicBezTo>
                <a:lnTo>
                  <a:pt x="835028" y="193675"/>
                </a:lnTo>
                <a:cubicBezTo>
                  <a:pt x="824301" y="172220"/>
                  <a:pt x="834713" y="188311"/>
                  <a:pt x="815978" y="171450"/>
                </a:cubicBezTo>
                <a:cubicBezTo>
                  <a:pt x="809303" y="165443"/>
                  <a:pt x="803278" y="158750"/>
                  <a:pt x="796928" y="152400"/>
                </a:cubicBezTo>
                <a:cubicBezTo>
                  <a:pt x="792695" y="148167"/>
                  <a:pt x="788903" y="143440"/>
                  <a:pt x="784228" y="139700"/>
                </a:cubicBezTo>
                <a:cubicBezTo>
                  <a:pt x="778936" y="135467"/>
                  <a:pt x="773332" y="131596"/>
                  <a:pt x="768353" y="127000"/>
                </a:cubicBezTo>
                <a:cubicBezTo>
                  <a:pt x="759555" y="118878"/>
                  <a:pt x="752916" y="108242"/>
                  <a:pt x="742953" y="101600"/>
                </a:cubicBezTo>
                <a:lnTo>
                  <a:pt x="723903" y="88900"/>
                </a:lnTo>
                <a:cubicBezTo>
                  <a:pt x="721786" y="85725"/>
                  <a:pt x="720728" y="81492"/>
                  <a:pt x="717553" y="79375"/>
                </a:cubicBezTo>
                <a:cubicBezTo>
                  <a:pt x="713922" y="76954"/>
                  <a:pt x="708841" y="77972"/>
                  <a:pt x="704853" y="76200"/>
                </a:cubicBezTo>
                <a:cubicBezTo>
                  <a:pt x="699214" y="73694"/>
                  <a:pt x="694234" y="69909"/>
                  <a:pt x="688978" y="66675"/>
                </a:cubicBezTo>
                <a:cubicBezTo>
                  <a:pt x="680475" y="61442"/>
                  <a:pt x="671565" y="56791"/>
                  <a:pt x="663578" y="50800"/>
                </a:cubicBezTo>
                <a:cubicBezTo>
                  <a:pt x="659345" y="47625"/>
                  <a:pt x="655666" y="43528"/>
                  <a:pt x="650878" y="41275"/>
                </a:cubicBezTo>
                <a:cubicBezTo>
                  <a:pt x="613888" y="23868"/>
                  <a:pt x="617140" y="26342"/>
                  <a:pt x="584203" y="22225"/>
                </a:cubicBezTo>
                <a:cubicBezTo>
                  <a:pt x="574678" y="19050"/>
                  <a:pt x="565532" y="14351"/>
                  <a:pt x="555628" y="12700"/>
                </a:cubicBezTo>
                <a:cubicBezTo>
                  <a:pt x="539934" y="10084"/>
                  <a:pt x="523904" y="10073"/>
                  <a:pt x="508003" y="9525"/>
                </a:cubicBezTo>
                <a:cubicBezTo>
                  <a:pt x="462509" y="7956"/>
                  <a:pt x="416986" y="7408"/>
                  <a:pt x="371478" y="6350"/>
                </a:cubicBezTo>
                <a:cubicBezTo>
                  <a:pt x="353486" y="5292"/>
                  <a:pt x="335452" y="4807"/>
                  <a:pt x="317503" y="3175"/>
                </a:cubicBezTo>
                <a:cubicBezTo>
                  <a:pt x="312129" y="2686"/>
                  <a:pt x="307024" y="0"/>
                  <a:pt x="301628" y="0"/>
                </a:cubicBezTo>
                <a:cubicBezTo>
                  <a:pt x="263513" y="0"/>
                  <a:pt x="225428" y="2117"/>
                  <a:pt x="187328" y="3175"/>
                </a:cubicBezTo>
                <a:cubicBezTo>
                  <a:pt x="178861" y="5292"/>
                  <a:pt x="170207" y="6765"/>
                  <a:pt x="161928" y="9525"/>
                </a:cubicBezTo>
                <a:cubicBezTo>
                  <a:pt x="158753" y="10583"/>
                  <a:pt x="155685" y="12044"/>
                  <a:pt x="152403" y="12700"/>
                </a:cubicBezTo>
                <a:cubicBezTo>
                  <a:pt x="145065" y="14168"/>
                  <a:pt x="137541" y="14536"/>
                  <a:pt x="130178" y="15875"/>
                </a:cubicBezTo>
                <a:cubicBezTo>
                  <a:pt x="116530" y="18356"/>
                  <a:pt x="119854" y="18825"/>
                  <a:pt x="107953" y="22225"/>
                </a:cubicBezTo>
                <a:cubicBezTo>
                  <a:pt x="103757" y="23424"/>
                  <a:pt x="99449" y="24201"/>
                  <a:pt x="95253" y="25400"/>
                </a:cubicBezTo>
                <a:cubicBezTo>
                  <a:pt x="92035" y="26319"/>
                  <a:pt x="89049" y="28160"/>
                  <a:pt x="85728" y="28575"/>
                </a:cubicBezTo>
                <a:cubicBezTo>
                  <a:pt x="58380" y="31994"/>
                  <a:pt x="27520" y="25929"/>
                  <a:pt x="15878" y="25400"/>
                </a:cubicBezTo>
                <a:close/>
              </a:path>
            </a:pathLst>
          </a:cu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任意多边形 115"/>
          <p:cNvSpPr/>
          <p:nvPr/>
        </p:nvSpPr>
        <p:spPr>
          <a:xfrm>
            <a:off x="8421286" y="2737828"/>
            <a:ext cx="991572" cy="1724344"/>
          </a:xfrm>
          <a:custGeom>
            <a:avLst/>
            <a:gdLst>
              <a:gd name="connsiteX0" fmla="*/ 196850 w 991572"/>
              <a:gd name="connsiteY0" fmla="*/ 396875 h 1635125"/>
              <a:gd name="connsiteX1" fmla="*/ 196850 w 991572"/>
              <a:gd name="connsiteY1" fmla="*/ 396875 h 1635125"/>
              <a:gd name="connsiteX2" fmla="*/ 215900 w 991572"/>
              <a:gd name="connsiteY2" fmla="*/ 368300 h 1635125"/>
              <a:gd name="connsiteX3" fmla="*/ 222250 w 991572"/>
              <a:gd name="connsiteY3" fmla="*/ 355600 h 1635125"/>
              <a:gd name="connsiteX4" fmla="*/ 241300 w 991572"/>
              <a:gd name="connsiteY4" fmla="*/ 339725 h 1635125"/>
              <a:gd name="connsiteX5" fmla="*/ 250825 w 991572"/>
              <a:gd name="connsiteY5" fmla="*/ 320675 h 1635125"/>
              <a:gd name="connsiteX6" fmla="*/ 257175 w 991572"/>
              <a:gd name="connsiteY6" fmla="*/ 311150 h 1635125"/>
              <a:gd name="connsiteX7" fmla="*/ 260350 w 991572"/>
              <a:gd name="connsiteY7" fmla="*/ 301625 h 1635125"/>
              <a:gd name="connsiteX8" fmla="*/ 266700 w 991572"/>
              <a:gd name="connsiteY8" fmla="*/ 288925 h 1635125"/>
              <a:gd name="connsiteX9" fmla="*/ 269875 w 991572"/>
              <a:gd name="connsiteY9" fmla="*/ 279400 h 1635125"/>
              <a:gd name="connsiteX10" fmla="*/ 279400 w 991572"/>
              <a:gd name="connsiteY10" fmla="*/ 254000 h 1635125"/>
              <a:gd name="connsiteX11" fmla="*/ 282575 w 991572"/>
              <a:gd name="connsiteY11" fmla="*/ 190500 h 1635125"/>
              <a:gd name="connsiteX12" fmla="*/ 288925 w 991572"/>
              <a:gd name="connsiteY12" fmla="*/ 146050 h 1635125"/>
              <a:gd name="connsiteX13" fmla="*/ 298450 w 991572"/>
              <a:gd name="connsiteY13" fmla="*/ 130175 h 1635125"/>
              <a:gd name="connsiteX14" fmla="*/ 320675 w 991572"/>
              <a:gd name="connsiteY14" fmla="*/ 101600 h 1635125"/>
              <a:gd name="connsiteX15" fmla="*/ 349250 w 991572"/>
              <a:gd name="connsiteY15" fmla="*/ 82550 h 1635125"/>
              <a:gd name="connsiteX16" fmla="*/ 371475 w 991572"/>
              <a:gd name="connsiteY16" fmla="*/ 73025 h 1635125"/>
              <a:gd name="connsiteX17" fmla="*/ 384175 w 991572"/>
              <a:gd name="connsiteY17" fmla="*/ 63500 h 1635125"/>
              <a:gd name="connsiteX18" fmla="*/ 393700 w 991572"/>
              <a:gd name="connsiteY18" fmla="*/ 60325 h 1635125"/>
              <a:gd name="connsiteX19" fmla="*/ 403225 w 991572"/>
              <a:gd name="connsiteY19" fmla="*/ 53975 h 1635125"/>
              <a:gd name="connsiteX20" fmla="*/ 412750 w 991572"/>
              <a:gd name="connsiteY20" fmla="*/ 50800 h 1635125"/>
              <a:gd name="connsiteX21" fmla="*/ 434975 w 991572"/>
              <a:gd name="connsiteY21" fmla="*/ 41275 h 1635125"/>
              <a:gd name="connsiteX22" fmla="*/ 447675 w 991572"/>
              <a:gd name="connsiteY22" fmla="*/ 28575 h 1635125"/>
              <a:gd name="connsiteX23" fmla="*/ 460375 w 991572"/>
              <a:gd name="connsiteY23" fmla="*/ 22225 h 1635125"/>
              <a:gd name="connsiteX24" fmla="*/ 488950 w 991572"/>
              <a:gd name="connsiteY24" fmla="*/ 12700 h 1635125"/>
              <a:gd name="connsiteX25" fmla="*/ 517525 w 991572"/>
              <a:gd name="connsiteY25" fmla="*/ 6350 h 1635125"/>
              <a:gd name="connsiteX26" fmla="*/ 530225 w 991572"/>
              <a:gd name="connsiteY26" fmla="*/ 3175 h 1635125"/>
              <a:gd name="connsiteX27" fmla="*/ 565150 w 991572"/>
              <a:gd name="connsiteY27" fmla="*/ 0 h 1635125"/>
              <a:gd name="connsiteX28" fmla="*/ 676275 w 991572"/>
              <a:gd name="connsiteY28" fmla="*/ 3175 h 1635125"/>
              <a:gd name="connsiteX29" fmla="*/ 739775 w 991572"/>
              <a:gd name="connsiteY29" fmla="*/ 15875 h 1635125"/>
              <a:gd name="connsiteX30" fmla="*/ 758825 w 991572"/>
              <a:gd name="connsiteY30" fmla="*/ 22225 h 1635125"/>
              <a:gd name="connsiteX31" fmla="*/ 771525 w 991572"/>
              <a:gd name="connsiteY31" fmla="*/ 28575 h 1635125"/>
              <a:gd name="connsiteX32" fmla="*/ 787400 w 991572"/>
              <a:gd name="connsiteY32" fmla="*/ 34925 h 1635125"/>
              <a:gd name="connsiteX33" fmla="*/ 796925 w 991572"/>
              <a:gd name="connsiteY33" fmla="*/ 38100 h 1635125"/>
              <a:gd name="connsiteX34" fmla="*/ 825500 w 991572"/>
              <a:gd name="connsiteY34" fmla="*/ 60325 h 1635125"/>
              <a:gd name="connsiteX35" fmla="*/ 841375 w 991572"/>
              <a:gd name="connsiteY35" fmla="*/ 69850 h 1635125"/>
              <a:gd name="connsiteX36" fmla="*/ 857250 w 991572"/>
              <a:gd name="connsiteY36" fmla="*/ 95250 h 1635125"/>
              <a:gd name="connsiteX37" fmla="*/ 863600 w 991572"/>
              <a:gd name="connsiteY37" fmla="*/ 107950 h 1635125"/>
              <a:gd name="connsiteX38" fmla="*/ 873125 w 991572"/>
              <a:gd name="connsiteY38" fmla="*/ 120650 h 1635125"/>
              <a:gd name="connsiteX39" fmla="*/ 885825 w 991572"/>
              <a:gd name="connsiteY39" fmla="*/ 139700 h 1635125"/>
              <a:gd name="connsiteX40" fmla="*/ 892175 w 991572"/>
              <a:gd name="connsiteY40" fmla="*/ 149225 h 1635125"/>
              <a:gd name="connsiteX41" fmla="*/ 901700 w 991572"/>
              <a:gd name="connsiteY41" fmla="*/ 174625 h 1635125"/>
              <a:gd name="connsiteX42" fmla="*/ 914400 w 991572"/>
              <a:gd name="connsiteY42" fmla="*/ 196850 h 1635125"/>
              <a:gd name="connsiteX43" fmla="*/ 920750 w 991572"/>
              <a:gd name="connsiteY43" fmla="*/ 238125 h 1635125"/>
              <a:gd name="connsiteX44" fmla="*/ 927100 w 991572"/>
              <a:gd name="connsiteY44" fmla="*/ 247650 h 1635125"/>
              <a:gd name="connsiteX45" fmla="*/ 936625 w 991572"/>
              <a:gd name="connsiteY45" fmla="*/ 276225 h 1635125"/>
              <a:gd name="connsiteX46" fmla="*/ 939800 w 991572"/>
              <a:gd name="connsiteY46" fmla="*/ 288925 h 1635125"/>
              <a:gd name="connsiteX47" fmla="*/ 946150 w 991572"/>
              <a:gd name="connsiteY47" fmla="*/ 307975 h 1635125"/>
              <a:gd name="connsiteX48" fmla="*/ 949325 w 991572"/>
              <a:gd name="connsiteY48" fmla="*/ 323850 h 1635125"/>
              <a:gd name="connsiteX49" fmla="*/ 955675 w 991572"/>
              <a:gd name="connsiteY49" fmla="*/ 342900 h 1635125"/>
              <a:gd name="connsiteX50" fmla="*/ 962025 w 991572"/>
              <a:gd name="connsiteY50" fmla="*/ 368300 h 1635125"/>
              <a:gd name="connsiteX51" fmla="*/ 974725 w 991572"/>
              <a:gd name="connsiteY51" fmla="*/ 403225 h 1635125"/>
              <a:gd name="connsiteX52" fmla="*/ 987425 w 991572"/>
              <a:gd name="connsiteY52" fmla="*/ 434975 h 1635125"/>
              <a:gd name="connsiteX53" fmla="*/ 987425 w 991572"/>
              <a:gd name="connsiteY53" fmla="*/ 555625 h 1635125"/>
              <a:gd name="connsiteX54" fmla="*/ 984250 w 991572"/>
              <a:gd name="connsiteY54" fmla="*/ 628650 h 1635125"/>
              <a:gd name="connsiteX55" fmla="*/ 981075 w 991572"/>
              <a:gd name="connsiteY55" fmla="*/ 641350 h 1635125"/>
              <a:gd name="connsiteX56" fmla="*/ 977900 w 991572"/>
              <a:gd name="connsiteY56" fmla="*/ 660400 h 1635125"/>
              <a:gd name="connsiteX57" fmla="*/ 971550 w 991572"/>
              <a:gd name="connsiteY57" fmla="*/ 669925 h 1635125"/>
              <a:gd name="connsiteX58" fmla="*/ 968375 w 991572"/>
              <a:gd name="connsiteY58" fmla="*/ 679450 h 1635125"/>
              <a:gd name="connsiteX59" fmla="*/ 923925 w 991572"/>
              <a:gd name="connsiteY59" fmla="*/ 714375 h 1635125"/>
              <a:gd name="connsiteX60" fmla="*/ 911225 w 991572"/>
              <a:gd name="connsiteY60" fmla="*/ 720725 h 1635125"/>
              <a:gd name="connsiteX61" fmla="*/ 895350 w 991572"/>
              <a:gd name="connsiteY61" fmla="*/ 727075 h 1635125"/>
              <a:gd name="connsiteX62" fmla="*/ 876300 w 991572"/>
              <a:gd name="connsiteY62" fmla="*/ 736600 h 1635125"/>
              <a:gd name="connsiteX63" fmla="*/ 850900 w 991572"/>
              <a:gd name="connsiteY63" fmla="*/ 758825 h 1635125"/>
              <a:gd name="connsiteX64" fmla="*/ 822325 w 991572"/>
              <a:gd name="connsiteY64" fmla="*/ 793750 h 1635125"/>
              <a:gd name="connsiteX65" fmla="*/ 812800 w 991572"/>
              <a:gd name="connsiteY65" fmla="*/ 806450 h 1635125"/>
              <a:gd name="connsiteX66" fmla="*/ 800100 w 991572"/>
              <a:gd name="connsiteY66" fmla="*/ 825500 h 1635125"/>
              <a:gd name="connsiteX67" fmla="*/ 803275 w 991572"/>
              <a:gd name="connsiteY67" fmla="*/ 869950 h 1635125"/>
              <a:gd name="connsiteX68" fmla="*/ 806450 w 991572"/>
              <a:gd name="connsiteY68" fmla="*/ 879475 h 1635125"/>
              <a:gd name="connsiteX69" fmla="*/ 809625 w 991572"/>
              <a:gd name="connsiteY69" fmla="*/ 892175 h 1635125"/>
              <a:gd name="connsiteX70" fmla="*/ 812800 w 991572"/>
              <a:gd name="connsiteY70" fmla="*/ 901700 h 1635125"/>
              <a:gd name="connsiteX71" fmla="*/ 819150 w 991572"/>
              <a:gd name="connsiteY71" fmla="*/ 923925 h 1635125"/>
              <a:gd name="connsiteX72" fmla="*/ 815975 w 991572"/>
              <a:gd name="connsiteY72" fmla="*/ 1089025 h 1635125"/>
              <a:gd name="connsiteX73" fmla="*/ 812800 w 991572"/>
              <a:gd name="connsiteY73" fmla="*/ 1108075 h 1635125"/>
              <a:gd name="connsiteX74" fmla="*/ 809625 w 991572"/>
              <a:gd name="connsiteY74" fmla="*/ 1146175 h 1635125"/>
              <a:gd name="connsiteX75" fmla="*/ 809625 w 991572"/>
              <a:gd name="connsiteY75" fmla="*/ 1247775 h 1635125"/>
              <a:gd name="connsiteX76" fmla="*/ 806450 w 991572"/>
              <a:gd name="connsiteY76" fmla="*/ 1257300 h 1635125"/>
              <a:gd name="connsiteX77" fmla="*/ 800100 w 991572"/>
              <a:gd name="connsiteY77" fmla="*/ 1292225 h 1635125"/>
              <a:gd name="connsiteX78" fmla="*/ 787400 w 991572"/>
              <a:gd name="connsiteY78" fmla="*/ 1323975 h 1635125"/>
              <a:gd name="connsiteX79" fmla="*/ 781050 w 991572"/>
              <a:gd name="connsiteY79" fmla="*/ 1384300 h 1635125"/>
              <a:gd name="connsiteX80" fmla="*/ 774700 w 991572"/>
              <a:gd name="connsiteY80" fmla="*/ 1397000 h 1635125"/>
              <a:gd name="connsiteX81" fmla="*/ 768350 w 991572"/>
              <a:gd name="connsiteY81" fmla="*/ 1425575 h 1635125"/>
              <a:gd name="connsiteX82" fmla="*/ 758825 w 991572"/>
              <a:gd name="connsiteY82" fmla="*/ 1444625 h 1635125"/>
              <a:gd name="connsiteX83" fmla="*/ 752475 w 991572"/>
              <a:gd name="connsiteY83" fmla="*/ 1463675 h 1635125"/>
              <a:gd name="connsiteX84" fmla="*/ 749300 w 991572"/>
              <a:gd name="connsiteY84" fmla="*/ 1476375 h 1635125"/>
              <a:gd name="connsiteX85" fmla="*/ 736600 w 991572"/>
              <a:gd name="connsiteY85" fmla="*/ 1495425 h 1635125"/>
              <a:gd name="connsiteX86" fmla="*/ 733425 w 991572"/>
              <a:gd name="connsiteY86" fmla="*/ 1504950 h 1635125"/>
              <a:gd name="connsiteX87" fmla="*/ 730250 w 991572"/>
              <a:gd name="connsiteY87" fmla="*/ 1517650 h 1635125"/>
              <a:gd name="connsiteX88" fmla="*/ 717550 w 991572"/>
              <a:gd name="connsiteY88" fmla="*/ 1536700 h 1635125"/>
              <a:gd name="connsiteX89" fmla="*/ 708025 w 991572"/>
              <a:gd name="connsiteY89" fmla="*/ 1555750 h 1635125"/>
              <a:gd name="connsiteX90" fmla="*/ 701675 w 991572"/>
              <a:gd name="connsiteY90" fmla="*/ 1571625 h 1635125"/>
              <a:gd name="connsiteX91" fmla="*/ 698500 w 991572"/>
              <a:gd name="connsiteY91" fmla="*/ 1584325 h 1635125"/>
              <a:gd name="connsiteX92" fmla="*/ 685800 w 991572"/>
              <a:gd name="connsiteY92" fmla="*/ 1603375 h 1635125"/>
              <a:gd name="connsiteX93" fmla="*/ 679450 w 991572"/>
              <a:gd name="connsiteY93" fmla="*/ 1612900 h 1635125"/>
              <a:gd name="connsiteX94" fmla="*/ 673100 w 991572"/>
              <a:gd name="connsiteY94" fmla="*/ 1622425 h 1635125"/>
              <a:gd name="connsiteX95" fmla="*/ 654050 w 991572"/>
              <a:gd name="connsiteY95" fmla="*/ 1628775 h 1635125"/>
              <a:gd name="connsiteX96" fmla="*/ 625475 w 991572"/>
              <a:gd name="connsiteY96" fmla="*/ 1635125 h 1635125"/>
              <a:gd name="connsiteX97" fmla="*/ 517525 w 991572"/>
              <a:gd name="connsiteY97" fmla="*/ 1631950 h 1635125"/>
              <a:gd name="connsiteX98" fmla="*/ 476250 w 991572"/>
              <a:gd name="connsiteY98" fmla="*/ 1622425 h 1635125"/>
              <a:gd name="connsiteX99" fmla="*/ 466725 w 991572"/>
              <a:gd name="connsiteY99" fmla="*/ 1619250 h 1635125"/>
              <a:gd name="connsiteX100" fmla="*/ 384175 w 991572"/>
              <a:gd name="connsiteY100" fmla="*/ 1622425 h 1635125"/>
              <a:gd name="connsiteX101" fmla="*/ 368300 w 991572"/>
              <a:gd name="connsiteY101" fmla="*/ 1625600 h 1635125"/>
              <a:gd name="connsiteX102" fmla="*/ 320675 w 991572"/>
              <a:gd name="connsiteY102" fmla="*/ 1628775 h 1635125"/>
              <a:gd name="connsiteX103" fmla="*/ 260350 w 991572"/>
              <a:gd name="connsiteY103" fmla="*/ 1625600 h 1635125"/>
              <a:gd name="connsiteX104" fmla="*/ 234950 w 991572"/>
              <a:gd name="connsiteY104" fmla="*/ 1619250 h 1635125"/>
              <a:gd name="connsiteX105" fmla="*/ 200025 w 991572"/>
              <a:gd name="connsiteY105" fmla="*/ 1616075 h 1635125"/>
              <a:gd name="connsiteX106" fmla="*/ 146050 w 991572"/>
              <a:gd name="connsiteY106" fmla="*/ 1609725 h 1635125"/>
              <a:gd name="connsiteX107" fmla="*/ 120650 w 991572"/>
              <a:gd name="connsiteY107" fmla="*/ 1606550 h 1635125"/>
              <a:gd name="connsiteX108" fmla="*/ 85725 w 991572"/>
              <a:gd name="connsiteY108" fmla="*/ 1597025 h 1635125"/>
              <a:gd name="connsiteX109" fmla="*/ 73025 w 991572"/>
              <a:gd name="connsiteY109" fmla="*/ 1590675 h 1635125"/>
              <a:gd name="connsiteX110" fmla="*/ 53975 w 991572"/>
              <a:gd name="connsiteY110" fmla="*/ 1584325 h 1635125"/>
              <a:gd name="connsiteX111" fmla="*/ 44450 w 991572"/>
              <a:gd name="connsiteY111" fmla="*/ 1581150 h 1635125"/>
              <a:gd name="connsiteX112" fmla="*/ 34925 w 991572"/>
              <a:gd name="connsiteY112" fmla="*/ 1571625 h 1635125"/>
              <a:gd name="connsiteX113" fmla="*/ 12700 w 991572"/>
              <a:gd name="connsiteY113" fmla="*/ 1562100 h 1635125"/>
              <a:gd name="connsiteX114" fmla="*/ 9525 w 991572"/>
              <a:gd name="connsiteY114" fmla="*/ 1539875 h 1635125"/>
              <a:gd name="connsiteX115" fmla="*/ 0 w 991572"/>
              <a:gd name="connsiteY115" fmla="*/ 1508125 h 1635125"/>
              <a:gd name="connsiteX116" fmla="*/ 9525 w 991572"/>
              <a:gd name="connsiteY116" fmla="*/ 1435100 h 1635125"/>
              <a:gd name="connsiteX117" fmla="*/ 31750 w 991572"/>
              <a:gd name="connsiteY117" fmla="*/ 1397000 h 1635125"/>
              <a:gd name="connsiteX118" fmla="*/ 47625 w 991572"/>
              <a:gd name="connsiteY118" fmla="*/ 1374775 h 1635125"/>
              <a:gd name="connsiteX119" fmla="*/ 50800 w 991572"/>
              <a:gd name="connsiteY119" fmla="*/ 1349375 h 1635125"/>
              <a:gd name="connsiteX120" fmla="*/ 66675 w 991572"/>
              <a:gd name="connsiteY120" fmla="*/ 1330325 h 1635125"/>
              <a:gd name="connsiteX121" fmla="*/ 73025 w 991572"/>
              <a:gd name="connsiteY121" fmla="*/ 1320800 h 1635125"/>
              <a:gd name="connsiteX122" fmla="*/ 82550 w 991572"/>
              <a:gd name="connsiteY122" fmla="*/ 1298575 h 1635125"/>
              <a:gd name="connsiteX123" fmla="*/ 88900 w 991572"/>
              <a:gd name="connsiteY123" fmla="*/ 1279525 h 1635125"/>
              <a:gd name="connsiteX124" fmla="*/ 92075 w 991572"/>
              <a:gd name="connsiteY124" fmla="*/ 1270000 h 1635125"/>
              <a:gd name="connsiteX125" fmla="*/ 95250 w 991572"/>
              <a:gd name="connsiteY125" fmla="*/ 1244600 h 1635125"/>
              <a:gd name="connsiteX126" fmla="*/ 98425 w 991572"/>
              <a:gd name="connsiteY126" fmla="*/ 1212850 h 1635125"/>
              <a:gd name="connsiteX127" fmla="*/ 104775 w 991572"/>
              <a:gd name="connsiteY127" fmla="*/ 1187450 h 1635125"/>
              <a:gd name="connsiteX128" fmla="*/ 107950 w 991572"/>
              <a:gd name="connsiteY128" fmla="*/ 1171575 h 1635125"/>
              <a:gd name="connsiteX129" fmla="*/ 117475 w 991572"/>
              <a:gd name="connsiteY129" fmla="*/ 1149350 h 1635125"/>
              <a:gd name="connsiteX130" fmla="*/ 120650 w 991572"/>
              <a:gd name="connsiteY130" fmla="*/ 1139825 h 1635125"/>
              <a:gd name="connsiteX131" fmla="*/ 127000 w 991572"/>
              <a:gd name="connsiteY131" fmla="*/ 1130300 h 1635125"/>
              <a:gd name="connsiteX132" fmla="*/ 136525 w 991572"/>
              <a:gd name="connsiteY132" fmla="*/ 1098550 h 1635125"/>
              <a:gd name="connsiteX133" fmla="*/ 136525 w 991572"/>
              <a:gd name="connsiteY133" fmla="*/ 952500 h 1635125"/>
              <a:gd name="connsiteX134" fmla="*/ 146050 w 991572"/>
              <a:gd name="connsiteY134" fmla="*/ 946150 h 1635125"/>
              <a:gd name="connsiteX135" fmla="*/ 152400 w 991572"/>
              <a:gd name="connsiteY135" fmla="*/ 936625 h 1635125"/>
              <a:gd name="connsiteX136" fmla="*/ 161925 w 991572"/>
              <a:gd name="connsiteY136" fmla="*/ 923925 h 1635125"/>
              <a:gd name="connsiteX137" fmla="*/ 165100 w 991572"/>
              <a:gd name="connsiteY137" fmla="*/ 908050 h 1635125"/>
              <a:gd name="connsiteX138" fmla="*/ 174625 w 991572"/>
              <a:gd name="connsiteY138" fmla="*/ 889000 h 1635125"/>
              <a:gd name="connsiteX139" fmla="*/ 180975 w 991572"/>
              <a:gd name="connsiteY139" fmla="*/ 869950 h 1635125"/>
              <a:gd name="connsiteX140" fmla="*/ 184150 w 991572"/>
              <a:gd name="connsiteY140" fmla="*/ 860425 h 1635125"/>
              <a:gd name="connsiteX141" fmla="*/ 187325 w 991572"/>
              <a:gd name="connsiteY141" fmla="*/ 850900 h 1635125"/>
              <a:gd name="connsiteX142" fmla="*/ 187325 w 991572"/>
              <a:gd name="connsiteY142" fmla="*/ 736600 h 1635125"/>
              <a:gd name="connsiteX143" fmla="*/ 180975 w 991572"/>
              <a:gd name="connsiteY143" fmla="*/ 714375 h 1635125"/>
              <a:gd name="connsiteX144" fmla="*/ 171450 w 991572"/>
              <a:gd name="connsiteY144" fmla="*/ 666750 h 1635125"/>
              <a:gd name="connsiteX145" fmla="*/ 171450 w 991572"/>
              <a:gd name="connsiteY145" fmla="*/ 542925 h 1635125"/>
              <a:gd name="connsiteX146" fmla="*/ 177800 w 991572"/>
              <a:gd name="connsiteY146" fmla="*/ 520700 h 1635125"/>
              <a:gd name="connsiteX147" fmla="*/ 184150 w 991572"/>
              <a:gd name="connsiteY147" fmla="*/ 485775 h 1635125"/>
              <a:gd name="connsiteX148" fmla="*/ 187325 w 991572"/>
              <a:gd name="connsiteY148" fmla="*/ 476250 h 1635125"/>
              <a:gd name="connsiteX149" fmla="*/ 190500 w 991572"/>
              <a:gd name="connsiteY149" fmla="*/ 463550 h 1635125"/>
              <a:gd name="connsiteX150" fmla="*/ 196850 w 991572"/>
              <a:gd name="connsiteY150" fmla="*/ 396875 h 163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991572" h="1635125">
                <a:moveTo>
                  <a:pt x="196850" y="396875"/>
                </a:moveTo>
                <a:lnTo>
                  <a:pt x="196850" y="396875"/>
                </a:lnTo>
                <a:cubicBezTo>
                  <a:pt x="203200" y="387350"/>
                  <a:pt x="209900" y="378049"/>
                  <a:pt x="215900" y="368300"/>
                </a:cubicBezTo>
                <a:cubicBezTo>
                  <a:pt x="218381" y="364269"/>
                  <a:pt x="219106" y="359137"/>
                  <a:pt x="222250" y="355600"/>
                </a:cubicBezTo>
                <a:cubicBezTo>
                  <a:pt x="227742" y="349422"/>
                  <a:pt x="234950" y="345017"/>
                  <a:pt x="241300" y="339725"/>
                </a:cubicBezTo>
                <a:cubicBezTo>
                  <a:pt x="244475" y="333375"/>
                  <a:pt x="247377" y="326881"/>
                  <a:pt x="250825" y="320675"/>
                </a:cubicBezTo>
                <a:cubicBezTo>
                  <a:pt x="252678" y="317339"/>
                  <a:pt x="255468" y="314563"/>
                  <a:pt x="257175" y="311150"/>
                </a:cubicBezTo>
                <a:cubicBezTo>
                  <a:pt x="258672" y="308157"/>
                  <a:pt x="259032" y="304701"/>
                  <a:pt x="260350" y="301625"/>
                </a:cubicBezTo>
                <a:cubicBezTo>
                  <a:pt x="262214" y="297275"/>
                  <a:pt x="264836" y="293275"/>
                  <a:pt x="266700" y="288925"/>
                </a:cubicBezTo>
                <a:cubicBezTo>
                  <a:pt x="268018" y="285849"/>
                  <a:pt x="268557" y="282476"/>
                  <a:pt x="269875" y="279400"/>
                </a:cubicBezTo>
                <a:cubicBezTo>
                  <a:pt x="279837" y="256156"/>
                  <a:pt x="273546" y="277415"/>
                  <a:pt x="279400" y="254000"/>
                </a:cubicBezTo>
                <a:cubicBezTo>
                  <a:pt x="280458" y="232833"/>
                  <a:pt x="281165" y="211646"/>
                  <a:pt x="282575" y="190500"/>
                </a:cubicBezTo>
                <a:cubicBezTo>
                  <a:pt x="282844" y="186471"/>
                  <a:pt x="284541" y="155914"/>
                  <a:pt x="288925" y="146050"/>
                </a:cubicBezTo>
                <a:cubicBezTo>
                  <a:pt x="291431" y="140411"/>
                  <a:pt x="295137" y="135381"/>
                  <a:pt x="298450" y="130175"/>
                </a:cubicBezTo>
                <a:cubicBezTo>
                  <a:pt x="304601" y="120509"/>
                  <a:pt x="311072" y="108802"/>
                  <a:pt x="320675" y="101600"/>
                </a:cubicBezTo>
                <a:cubicBezTo>
                  <a:pt x="329833" y="94731"/>
                  <a:pt x="338390" y="86170"/>
                  <a:pt x="349250" y="82550"/>
                </a:cubicBezTo>
                <a:cubicBezTo>
                  <a:pt x="358509" y="79464"/>
                  <a:pt x="362507" y="78630"/>
                  <a:pt x="371475" y="73025"/>
                </a:cubicBezTo>
                <a:cubicBezTo>
                  <a:pt x="375962" y="70220"/>
                  <a:pt x="379581" y="66125"/>
                  <a:pt x="384175" y="63500"/>
                </a:cubicBezTo>
                <a:cubicBezTo>
                  <a:pt x="387081" y="61840"/>
                  <a:pt x="390707" y="61822"/>
                  <a:pt x="393700" y="60325"/>
                </a:cubicBezTo>
                <a:cubicBezTo>
                  <a:pt x="397113" y="58618"/>
                  <a:pt x="399812" y="55682"/>
                  <a:pt x="403225" y="53975"/>
                </a:cubicBezTo>
                <a:cubicBezTo>
                  <a:pt x="406218" y="52478"/>
                  <a:pt x="409674" y="52118"/>
                  <a:pt x="412750" y="50800"/>
                </a:cubicBezTo>
                <a:cubicBezTo>
                  <a:pt x="440213" y="39030"/>
                  <a:pt x="412637" y="48721"/>
                  <a:pt x="434975" y="41275"/>
                </a:cubicBezTo>
                <a:cubicBezTo>
                  <a:pt x="439208" y="37042"/>
                  <a:pt x="442886" y="32167"/>
                  <a:pt x="447675" y="28575"/>
                </a:cubicBezTo>
                <a:cubicBezTo>
                  <a:pt x="451461" y="25735"/>
                  <a:pt x="456050" y="24147"/>
                  <a:pt x="460375" y="22225"/>
                </a:cubicBezTo>
                <a:cubicBezTo>
                  <a:pt x="480079" y="13468"/>
                  <a:pt x="470891" y="17860"/>
                  <a:pt x="488950" y="12700"/>
                </a:cubicBezTo>
                <a:cubicBezTo>
                  <a:pt x="517786" y="4461"/>
                  <a:pt x="469777" y="15900"/>
                  <a:pt x="517525" y="6350"/>
                </a:cubicBezTo>
                <a:cubicBezTo>
                  <a:pt x="521804" y="5494"/>
                  <a:pt x="525900" y="3752"/>
                  <a:pt x="530225" y="3175"/>
                </a:cubicBezTo>
                <a:cubicBezTo>
                  <a:pt x="541812" y="1630"/>
                  <a:pt x="553508" y="1058"/>
                  <a:pt x="565150" y="0"/>
                </a:cubicBezTo>
                <a:cubicBezTo>
                  <a:pt x="602192" y="1058"/>
                  <a:pt x="639332" y="277"/>
                  <a:pt x="676275" y="3175"/>
                </a:cubicBezTo>
                <a:cubicBezTo>
                  <a:pt x="678039" y="3313"/>
                  <a:pt x="723867" y="11103"/>
                  <a:pt x="739775" y="15875"/>
                </a:cubicBezTo>
                <a:cubicBezTo>
                  <a:pt x="746186" y="17798"/>
                  <a:pt x="752838" y="19232"/>
                  <a:pt x="758825" y="22225"/>
                </a:cubicBezTo>
                <a:cubicBezTo>
                  <a:pt x="763058" y="24342"/>
                  <a:pt x="767200" y="26653"/>
                  <a:pt x="771525" y="28575"/>
                </a:cubicBezTo>
                <a:cubicBezTo>
                  <a:pt x="776733" y="30890"/>
                  <a:pt x="782064" y="32924"/>
                  <a:pt x="787400" y="34925"/>
                </a:cubicBezTo>
                <a:cubicBezTo>
                  <a:pt x="790534" y="36100"/>
                  <a:pt x="793999" y="36475"/>
                  <a:pt x="796925" y="38100"/>
                </a:cubicBezTo>
                <a:cubicBezTo>
                  <a:pt x="839298" y="61641"/>
                  <a:pt x="799054" y="40491"/>
                  <a:pt x="825500" y="60325"/>
                </a:cubicBezTo>
                <a:cubicBezTo>
                  <a:pt x="830437" y="64028"/>
                  <a:pt x="836083" y="66675"/>
                  <a:pt x="841375" y="69850"/>
                </a:cubicBezTo>
                <a:cubicBezTo>
                  <a:pt x="857464" y="102029"/>
                  <a:pt x="836642" y="62277"/>
                  <a:pt x="857250" y="95250"/>
                </a:cubicBezTo>
                <a:cubicBezTo>
                  <a:pt x="859758" y="99264"/>
                  <a:pt x="861092" y="103936"/>
                  <a:pt x="863600" y="107950"/>
                </a:cubicBezTo>
                <a:cubicBezTo>
                  <a:pt x="866405" y="112437"/>
                  <a:pt x="870090" y="116315"/>
                  <a:pt x="873125" y="120650"/>
                </a:cubicBezTo>
                <a:cubicBezTo>
                  <a:pt x="877502" y="126902"/>
                  <a:pt x="881592" y="133350"/>
                  <a:pt x="885825" y="139700"/>
                </a:cubicBezTo>
                <a:cubicBezTo>
                  <a:pt x="887942" y="142875"/>
                  <a:pt x="890468" y="145812"/>
                  <a:pt x="892175" y="149225"/>
                </a:cubicBezTo>
                <a:cubicBezTo>
                  <a:pt x="909854" y="184583"/>
                  <a:pt x="888731" y="140042"/>
                  <a:pt x="901700" y="174625"/>
                </a:cubicBezTo>
                <a:cubicBezTo>
                  <a:pt x="905153" y="183832"/>
                  <a:pt x="909136" y="188954"/>
                  <a:pt x="914400" y="196850"/>
                </a:cubicBezTo>
                <a:cubicBezTo>
                  <a:pt x="914890" y="200774"/>
                  <a:pt x="918023" y="230852"/>
                  <a:pt x="920750" y="238125"/>
                </a:cubicBezTo>
                <a:cubicBezTo>
                  <a:pt x="922090" y="241698"/>
                  <a:pt x="924983" y="244475"/>
                  <a:pt x="927100" y="247650"/>
                </a:cubicBezTo>
                <a:cubicBezTo>
                  <a:pt x="934709" y="278084"/>
                  <a:pt x="924669" y="240357"/>
                  <a:pt x="936625" y="276225"/>
                </a:cubicBezTo>
                <a:cubicBezTo>
                  <a:pt x="938005" y="280365"/>
                  <a:pt x="938546" y="284745"/>
                  <a:pt x="939800" y="288925"/>
                </a:cubicBezTo>
                <a:cubicBezTo>
                  <a:pt x="941723" y="295336"/>
                  <a:pt x="944389" y="301517"/>
                  <a:pt x="946150" y="307975"/>
                </a:cubicBezTo>
                <a:cubicBezTo>
                  <a:pt x="947570" y="313181"/>
                  <a:pt x="947905" y="318644"/>
                  <a:pt x="949325" y="323850"/>
                </a:cubicBezTo>
                <a:cubicBezTo>
                  <a:pt x="951086" y="330308"/>
                  <a:pt x="954052" y="336406"/>
                  <a:pt x="955675" y="342900"/>
                </a:cubicBezTo>
                <a:cubicBezTo>
                  <a:pt x="957792" y="351367"/>
                  <a:pt x="959265" y="360021"/>
                  <a:pt x="962025" y="368300"/>
                </a:cubicBezTo>
                <a:cubicBezTo>
                  <a:pt x="980555" y="423889"/>
                  <a:pt x="957053" y="354628"/>
                  <a:pt x="974725" y="403225"/>
                </a:cubicBezTo>
                <a:cubicBezTo>
                  <a:pt x="985187" y="431996"/>
                  <a:pt x="976232" y="412589"/>
                  <a:pt x="987425" y="434975"/>
                </a:cubicBezTo>
                <a:cubicBezTo>
                  <a:pt x="994446" y="491143"/>
                  <a:pt x="991235" y="454655"/>
                  <a:pt x="987425" y="555625"/>
                </a:cubicBezTo>
                <a:cubicBezTo>
                  <a:pt x="986506" y="579972"/>
                  <a:pt x="986050" y="604352"/>
                  <a:pt x="984250" y="628650"/>
                </a:cubicBezTo>
                <a:cubicBezTo>
                  <a:pt x="983928" y="633002"/>
                  <a:pt x="981931" y="637071"/>
                  <a:pt x="981075" y="641350"/>
                </a:cubicBezTo>
                <a:cubicBezTo>
                  <a:pt x="979812" y="647663"/>
                  <a:pt x="979936" y="654293"/>
                  <a:pt x="977900" y="660400"/>
                </a:cubicBezTo>
                <a:cubicBezTo>
                  <a:pt x="976693" y="664020"/>
                  <a:pt x="973257" y="666512"/>
                  <a:pt x="971550" y="669925"/>
                </a:cubicBezTo>
                <a:cubicBezTo>
                  <a:pt x="970053" y="672918"/>
                  <a:pt x="970430" y="676808"/>
                  <a:pt x="968375" y="679450"/>
                </a:cubicBezTo>
                <a:cubicBezTo>
                  <a:pt x="956484" y="694739"/>
                  <a:pt x="941132" y="705772"/>
                  <a:pt x="923925" y="714375"/>
                </a:cubicBezTo>
                <a:cubicBezTo>
                  <a:pt x="919692" y="716492"/>
                  <a:pt x="915550" y="718803"/>
                  <a:pt x="911225" y="720725"/>
                </a:cubicBezTo>
                <a:cubicBezTo>
                  <a:pt x="906017" y="723040"/>
                  <a:pt x="900448" y="724526"/>
                  <a:pt x="895350" y="727075"/>
                </a:cubicBezTo>
                <a:cubicBezTo>
                  <a:pt x="870731" y="739385"/>
                  <a:pt x="900241" y="728620"/>
                  <a:pt x="876300" y="736600"/>
                </a:cubicBezTo>
                <a:cubicBezTo>
                  <a:pt x="858308" y="763587"/>
                  <a:pt x="887942" y="721783"/>
                  <a:pt x="850900" y="758825"/>
                </a:cubicBezTo>
                <a:cubicBezTo>
                  <a:pt x="833891" y="775834"/>
                  <a:pt x="844069" y="764758"/>
                  <a:pt x="822325" y="793750"/>
                </a:cubicBezTo>
                <a:cubicBezTo>
                  <a:pt x="819150" y="797983"/>
                  <a:pt x="815735" y="802047"/>
                  <a:pt x="812800" y="806450"/>
                </a:cubicBezTo>
                <a:lnTo>
                  <a:pt x="800100" y="825500"/>
                </a:lnTo>
                <a:cubicBezTo>
                  <a:pt x="801158" y="840317"/>
                  <a:pt x="801539" y="855197"/>
                  <a:pt x="803275" y="869950"/>
                </a:cubicBezTo>
                <a:cubicBezTo>
                  <a:pt x="803666" y="873274"/>
                  <a:pt x="805531" y="876257"/>
                  <a:pt x="806450" y="879475"/>
                </a:cubicBezTo>
                <a:cubicBezTo>
                  <a:pt x="807649" y="883671"/>
                  <a:pt x="808426" y="887979"/>
                  <a:pt x="809625" y="892175"/>
                </a:cubicBezTo>
                <a:cubicBezTo>
                  <a:pt x="810544" y="895393"/>
                  <a:pt x="811881" y="898482"/>
                  <a:pt x="812800" y="901700"/>
                </a:cubicBezTo>
                <a:cubicBezTo>
                  <a:pt x="820773" y="929607"/>
                  <a:pt x="811537" y="901087"/>
                  <a:pt x="819150" y="923925"/>
                </a:cubicBezTo>
                <a:cubicBezTo>
                  <a:pt x="818092" y="978958"/>
                  <a:pt x="817872" y="1034014"/>
                  <a:pt x="815975" y="1089025"/>
                </a:cubicBezTo>
                <a:cubicBezTo>
                  <a:pt x="815753" y="1095459"/>
                  <a:pt x="813511" y="1101677"/>
                  <a:pt x="812800" y="1108075"/>
                </a:cubicBezTo>
                <a:cubicBezTo>
                  <a:pt x="811393" y="1120741"/>
                  <a:pt x="810683" y="1133475"/>
                  <a:pt x="809625" y="1146175"/>
                </a:cubicBezTo>
                <a:cubicBezTo>
                  <a:pt x="814414" y="1194069"/>
                  <a:pt x="814827" y="1182745"/>
                  <a:pt x="809625" y="1247775"/>
                </a:cubicBezTo>
                <a:cubicBezTo>
                  <a:pt x="809358" y="1251111"/>
                  <a:pt x="807176" y="1254033"/>
                  <a:pt x="806450" y="1257300"/>
                </a:cubicBezTo>
                <a:cubicBezTo>
                  <a:pt x="803546" y="1270369"/>
                  <a:pt x="803567" y="1279513"/>
                  <a:pt x="800100" y="1292225"/>
                </a:cubicBezTo>
                <a:cubicBezTo>
                  <a:pt x="795392" y="1309488"/>
                  <a:pt x="794524" y="1309727"/>
                  <a:pt x="787400" y="1323975"/>
                </a:cubicBezTo>
                <a:cubicBezTo>
                  <a:pt x="786950" y="1329824"/>
                  <a:pt x="784992" y="1371160"/>
                  <a:pt x="781050" y="1384300"/>
                </a:cubicBezTo>
                <a:cubicBezTo>
                  <a:pt x="779690" y="1388833"/>
                  <a:pt x="776362" y="1392568"/>
                  <a:pt x="774700" y="1397000"/>
                </a:cubicBezTo>
                <a:cubicBezTo>
                  <a:pt x="772256" y="1403519"/>
                  <a:pt x="769859" y="1419540"/>
                  <a:pt x="768350" y="1425575"/>
                </a:cubicBezTo>
                <a:cubicBezTo>
                  <a:pt x="763387" y="1445425"/>
                  <a:pt x="767694" y="1424670"/>
                  <a:pt x="758825" y="1444625"/>
                </a:cubicBezTo>
                <a:cubicBezTo>
                  <a:pt x="756107" y="1450742"/>
                  <a:pt x="754098" y="1457181"/>
                  <a:pt x="752475" y="1463675"/>
                </a:cubicBezTo>
                <a:cubicBezTo>
                  <a:pt x="751417" y="1467908"/>
                  <a:pt x="751251" y="1472472"/>
                  <a:pt x="749300" y="1476375"/>
                </a:cubicBezTo>
                <a:cubicBezTo>
                  <a:pt x="745887" y="1483201"/>
                  <a:pt x="739013" y="1488185"/>
                  <a:pt x="736600" y="1495425"/>
                </a:cubicBezTo>
                <a:cubicBezTo>
                  <a:pt x="735542" y="1498600"/>
                  <a:pt x="734344" y="1501732"/>
                  <a:pt x="733425" y="1504950"/>
                </a:cubicBezTo>
                <a:cubicBezTo>
                  <a:pt x="732226" y="1509146"/>
                  <a:pt x="732201" y="1513747"/>
                  <a:pt x="730250" y="1517650"/>
                </a:cubicBezTo>
                <a:cubicBezTo>
                  <a:pt x="726837" y="1524476"/>
                  <a:pt x="719963" y="1529460"/>
                  <a:pt x="717550" y="1536700"/>
                </a:cubicBezTo>
                <a:cubicBezTo>
                  <a:pt x="709570" y="1560641"/>
                  <a:pt x="720335" y="1531131"/>
                  <a:pt x="708025" y="1555750"/>
                </a:cubicBezTo>
                <a:cubicBezTo>
                  <a:pt x="705476" y="1560848"/>
                  <a:pt x="703477" y="1566218"/>
                  <a:pt x="701675" y="1571625"/>
                </a:cubicBezTo>
                <a:cubicBezTo>
                  <a:pt x="700295" y="1575765"/>
                  <a:pt x="700451" y="1580422"/>
                  <a:pt x="698500" y="1584325"/>
                </a:cubicBezTo>
                <a:cubicBezTo>
                  <a:pt x="695087" y="1591151"/>
                  <a:pt x="690033" y="1597025"/>
                  <a:pt x="685800" y="1603375"/>
                </a:cubicBezTo>
                <a:lnTo>
                  <a:pt x="679450" y="1612900"/>
                </a:lnTo>
                <a:cubicBezTo>
                  <a:pt x="677333" y="1616075"/>
                  <a:pt x="676720" y="1621218"/>
                  <a:pt x="673100" y="1622425"/>
                </a:cubicBezTo>
                <a:cubicBezTo>
                  <a:pt x="666750" y="1624542"/>
                  <a:pt x="660614" y="1627462"/>
                  <a:pt x="654050" y="1628775"/>
                </a:cubicBezTo>
                <a:cubicBezTo>
                  <a:pt x="633896" y="1632806"/>
                  <a:pt x="643410" y="1630641"/>
                  <a:pt x="625475" y="1635125"/>
                </a:cubicBezTo>
                <a:lnTo>
                  <a:pt x="517525" y="1631950"/>
                </a:lnTo>
                <a:cubicBezTo>
                  <a:pt x="498212" y="1631008"/>
                  <a:pt x="493868" y="1628298"/>
                  <a:pt x="476250" y="1622425"/>
                </a:cubicBezTo>
                <a:lnTo>
                  <a:pt x="466725" y="1619250"/>
                </a:lnTo>
                <a:cubicBezTo>
                  <a:pt x="439208" y="1620308"/>
                  <a:pt x="411655" y="1620652"/>
                  <a:pt x="384175" y="1622425"/>
                </a:cubicBezTo>
                <a:cubicBezTo>
                  <a:pt x="378790" y="1622772"/>
                  <a:pt x="373670" y="1625063"/>
                  <a:pt x="368300" y="1625600"/>
                </a:cubicBezTo>
                <a:cubicBezTo>
                  <a:pt x="352469" y="1627183"/>
                  <a:pt x="336550" y="1627717"/>
                  <a:pt x="320675" y="1628775"/>
                </a:cubicBezTo>
                <a:cubicBezTo>
                  <a:pt x="300567" y="1627717"/>
                  <a:pt x="280417" y="1627272"/>
                  <a:pt x="260350" y="1625600"/>
                </a:cubicBezTo>
                <a:cubicBezTo>
                  <a:pt x="203177" y="1620836"/>
                  <a:pt x="273171" y="1624710"/>
                  <a:pt x="234950" y="1619250"/>
                </a:cubicBezTo>
                <a:cubicBezTo>
                  <a:pt x="223378" y="1617597"/>
                  <a:pt x="211667" y="1617133"/>
                  <a:pt x="200025" y="1616075"/>
                </a:cubicBezTo>
                <a:cubicBezTo>
                  <a:pt x="168585" y="1609787"/>
                  <a:pt x="196774" y="1614797"/>
                  <a:pt x="146050" y="1609725"/>
                </a:cubicBezTo>
                <a:cubicBezTo>
                  <a:pt x="137560" y="1608876"/>
                  <a:pt x="129117" y="1607608"/>
                  <a:pt x="120650" y="1606550"/>
                </a:cubicBezTo>
                <a:cubicBezTo>
                  <a:pt x="69675" y="1586160"/>
                  <a:pt x="143292" y="1614295"/>
                  <a:pt x="85725" y="1597025"/>
                </a:cubicBezTo>
                <a:cubicBezTo>
                  <a:pt x="81192" y="1595665"/>
                  <a:pt x="77419" y="1592433"/>
                  <a:pt x="73025" y="1590675"/>
                </a:cubicBezTo>
                <a:cubicBezTo>
                  <a:pt x="66810" y="1588189"/>
                  <a:pt x="60325" y="1586442"/>
                  <a:pt x="53975" y="1584325"/>
                </a:cubicBezTo>
                <a:lnTo>
                  <a:pt x="44450" y="1581150"/>
                </a:lnTo>
                <a:cubicBezTo>
                  <a:pt x="41275" y="1577975"/>
                  <a:pt x="38579" y="1574235"/>
                  <a:pt x="34925" y="1571625"/>
                </a:cubicBezTo>
                <a:cubicBezTo>
                  <a:pt x="28059" y="1566721"/>
                  <a:pt x="20473" y="1564691"/>
                  <a:pt x="12700" y="1562100"/>
                </a:cubicBezTo>
                <a:cubicBezTo>
                  <a:pt x="11642" y="1554692"/>
                  <a:pt x="11093" y="1547192"/>
                  <a:pt x="9525" y="1539875"/>
                </a:cubicBezTo>
                <a:cubicBezTo>
                  <a:pt x="7344" y="1529698"/>
                  <a:pt x="3401" y="1518328"/>
                  <a:pt x="0" y="1508125"/>
                </a:cubicBezTo>
                <a:cubicBezTo>
                  <a:pt x="1248" y="1496889"/>
                  <a:pt x="7410" y="1438726"/>
                  <a:pt x="9525" y="1435100"/>
                </a:cubicBezTo>
                <a:cubicBezTo>
                  <a:pt x="16933" y="1422400"/>
                  <a:pt x="21354" y="1407396"/>
                  <a:pt x="31750" y="1397000"/>
                </a:cubicBezTo>
                <a:cubicBezTo>
                  <a:pt x="44622" y="1384128"/>
                  <a:pt x="39267" y="1391491"/>
                  <a:pt x="47625" y="1374775"/>
                </a:cubicBezTo>
                <a:cubicBezTo>
                  <a:pt x="48683" y="1366308"/>
                  <a:pt x="48555" y="1357607"/>
                  <a:pt x="50800" y="1349375"/>
                </a:cubicBezTo>
                <a:cubicBezTo>
                  <a:pt x="52717" y="1342344"/>
                  <a:pt x="62598" y="1335217"/>
                  <a:pt x="66675" y="1330325"/>
                </a:cubicBezTo>
                <a:cubicBezTo>
                  <a:pt x="69118" y="1327394"/>
                  <a:pt x="70908" y="1323975"/>
                  <a:pt x="73025" y="1320800"/>
                </a:cubicBezTo>
                <a:cubicBezTo>
                  <a:pt x="81424" y="1287205"/>
                  <a:pt x="70021" y="1326766"/>
                  <a:pt x="82550" y="1298575"/>
                </a:cubicBezTo>
                <a:cubicBezTo>
                  <a:pt x="85268" y="1292458"/>
                  <a:pt x="86783" y="1285875"/>
                  <a:pt x="88900" y="1279525"/>
                </a:cubicBezTo>
                <a:lnTo>
                  <a:pt x="92075" y="1270000"/>
                </a:lnTo>
                <a:cubicBezTo>
                  <a:pt x="93133" y="1261533"/>
                  <a:pt x="94308" y="1253080"/>
                  <a:pt x="95250" y="1244600"/>
                </a:cubicBezTo>
                <a:cubicBezTo>
                  <a:pt x="96425" y="1234029"/>
                  <a:pt x="97019" y="1223393"/>
                  <a:pt x="98425" y="1212850"/>
                </a:cubicBezTo>
                <a:cubicBezTo>
                  <a:pt x="101769" y="1187773"/>
                  <a:pt x="100196" y="1205766"/>
                  <a:pt x="104775" y="1187450"/>
                </a:cubicBezTo>
                <a:cubicBezTo>
                  <a:pt x="106084" y="1182215"/>
                  <a:pt x="106641" y="1176810"/>
                  <a:pt x="107950" y="1171575"/>
                </a:cubicBezTo>
                <a:cubicBezTo>
                  <a:pt x="110928" y="1159661"/>
                  <a:pt x="112023" y="1162071"/>
                  <a:pt x="117475" y="1149350"/>
                </a:cubicBezTo>
                <a:cubicBezTo>
                  <a:pt x="118793" y="1146274"/>
                  <a:pt x="119153" y="1142818"/>
                  <a:pt x="120650" y="1139825"/>
                </a:cubicBezTo>
                <a:cubicBezTo>
                  <a:pt x="122357" y="1136412"/>
                  <a:pt x="125450" y="1133787"/>
                  <a:pt x="127000" y="1130300"/>
                </a:cubicBezTo>
                <a:cubicBezTo>
                  <a:pt x="131417" y="1120362"/>
                  <a:pt x="133886" y="1109105"/>
                  <a:pt x="136525" y="1098550"/>
                </a:cubicBezTo>
                <a:cubicBezTo>
                  <a:pt x="135078" y="1062374"/>
                  <a:pt x="129891" y="990644"/>
                  <a:pt x="136525" y="952500"/>
                </a:cubicBezTo>
                <a:cubicBezTo>
                  <a:pt x="137179" y="948741"/>
                  <a:pt x="142875" y="948267"/>
                  <a:pt x="146050" y="946150"/>
                </a:cubicBezTo>
                <a:cubicBezTo>
                  <a:pt x="148167" y="942975"/>
                  <a:pt x="150182" y="939730"/>
                  <a:pt x="152400" y="936625"/>
                </a:cubicBezTo>
                <a:cubicBezTo>
                  <a:pt x="155476" y="932319"/>
                  <a:pt x="159776" y="928761"/>
                  <a:pt x="161925" y="923925"/>
                </a:cubicBezTo>
                <a:cubicBezTo>
                  <a:pt x="164117" y="918994"/>
                  <a:pt x="163791" y="913285"/>
                  <a:pt x="165100" y="908050"/>
                </a:cubicBezTo>
                <a:cubicBezTo>
                  <a:pt x="170063" y="888200"/>
                  <a:pt x="165756" y="908955"/>
                  <a:pt x="174625" y="889000"/>
                </a:cubicBezTo>
                <a:cubicBezTo>
                  <a:pt x="177343" y="882883"/>
                  <a:pt x="178858" y="876300"/>
                  <a:pt x="180975" y="869950"/>
                </a:cubicBezTo>
                <a:lnTo>
                  <a:pt x="184150" y="860425"/>
                </a:lnTo>
                <a:lnTo>
                  <a:pt x="187325" y="850900"/>
                </a:lnTo>
                <a:cubicBezTo>
                  <a:pt x="191897" y="796039"/>
                  <a:pt x="192456" y="808430"/>
                  <a:pt x="187325" y="736600"/>
                </a:cubicBezTo>
                <a:cubicBezTo>
                  <a:pt x="186448" y="724325"/>
                  <a:pt x="183145" y="725223"/>
                  <a:pt x="180975" y="714375"/>
                </a:cubicBezTo>
                <a:cubicBezTo>
                  <a:pt x="170625" y="662623"/>
                  <a:pt x="179593" y="691180"/>
                  <a:pt x="171450" y="666750"/>
                </a:cubicBezTo>
                <a:cubicBezTo>
                  <a:pt x="163905" y="613934"/>
                  <a:pt x="166132" y="638643"/>
                  <a:pt x="171450" y="542925"/>
                </a:cubicBezTo>
                <a:cubicBezTo>
                  <a:pt x="171962" y="533705"/>
                  <a:pt x="175910" y="529205"/>
                  <a:pt x="177800" y="520700"/>
                </a:cubicBezTo>
                <a:cubicBezTo>
                  <a:pt x="183461" y="495224"/>
                  <a:pt x="178372" y="508887"/>
                  <a:pt x="184150" y="485775"/>
                </a:cubicBezTo>
                <a:cubicBezTo>
                  <a:pt x="184962" y="482528"/>
                  <a:pt x="186406" y="479468"/>
                  <a:pt x="187325" y="476250"/>
                </a:cubicBezTo>
                <a:cubicBezTo>
                  <a:pt x="188524" y="472054"/>
                  <a:pt x="189442" y="467783"/>
                  <a:pt x="190500" y="463550"/>
                </a:cubicBezTo>
                <a:cubicBezTo>
                  <a:pt x="195465" y="413898"/>
                  <a:pt x="195792" y="407987"/>
                  <a:pt x="196850" y="39687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圆角矩形 114"/>
          <p:cNvSpPr/>
          <p:nvPr/>
        </p:nvSpPr>
        <p:spPr>
          <a:xfrm>
            <a:off x="7729136" y="2900173"/>
            <a:ext cx="845892" cy="91257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 Box 12"/>
          <p:cNvSpPr txBox="1">
            <a:spLocks noChangeArrowheads="1"/>
          </p:cNvSpPr>
          <p:nvPr/>
        </p:nvSpPr>
        <p:spPr bwMode="auto">
          <a:xfrm>
            <a:off x="698506" y="1663946"/>
            <a:ext cx="41239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>
                <a:ea typeface="微软雅黑" panose="020B0503020204020204" pitchFamily="34" charset="-122"/>
              </a:rPr>
              <a:t>多分类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分类问题</a:t>
            </a:r>
          </a:p>
        </p:txBody>
      </p:sp>
      <p:sp>
        <p:nvSpPr>
          <p:cNvPr id="8" name="椭圆 7"/>
          <p:cNvSpPr/>
          <p:nvPr/>
        </p:nvSpPr>
        <p:spPr>
          <a:xfrm>
            <a:off x="6117917" y="3034247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6270317" y="3186647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6270317" y="336705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6387257" y="3076479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486409" y="3241731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486409" y="3477218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068341" y="3339047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117917" y="3532302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6328787" y="3587386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6036495" y="3177391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917777" y="3403353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6923165" y="2792107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7075565" y="2944507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075565" y="3124910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7192505" y="2834339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291657" y="2999591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291657" y="3235078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6873589" y="3096907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6923165" y="3290162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134035" y="3345246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841743" y="2935251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6723025" y="3161213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648718" y="3722773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>
            <a:off x="6801118" y="3875173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>
            <a:off x="6986126" y="376658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7033773" y="3967248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6854487" y="4059323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>
            <a:off x="6822763" y="3697457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>
            <a:off x="7158531" y="383026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等腰三角形 39"/>
          <p:cNvSpPr/>
          <p:nvPr/>
        </p:nvSpPr>
        <p:spPr>
          <a:xfrm>
            <a:off x="6599142" y="4001424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等腰三角形 40"/>
          <p:cNvSpPr/>
          <p:nvPr/>
        </p:nvSpPr>
        <p:spPr>
          <a:xfrm>
            <a:off x="7042228" y="4121872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>
            <a:off x="6877446" y="424358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等腰三角形 42"/>
          <p:cNvSpPr/>
          <p:nvPr/>
        </p:nvSpPr>
        <p:spPr>
          <a:xfrm>
            <a:off x="6616111" y="4220202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等腰三角形 43"/>
          <p:cNvSpPr/>
          <p:nvPr/>
        </p:nvSpPr>
        <p:spPr>
          <a:xfrm>
            <a:off x="6730478" y="4122514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8044227" y="305059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8196627" y="320299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8196627" y="3383393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8313567" y="3092822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8412719" y="3258074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8412719" y="3493561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7994651" y="335539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8044227" y="3548645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8255097" y="3603729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7962805" y="3193734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7844087" y="3419696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8849475" y="2808450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9001875" y="2960850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9001875" y="3141253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9118815" y="2850682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椭圆 59"/>
          <p:cNvSpPr/>
          <p:nvPr/>
        </p:nvSpPr>
        <p:spPr>
          <a:xfrm>
            <a:off x="9217967" y="3015934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9217967" y="3251421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8799899" y="3113250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8849475" y="3306505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9060345" y="3361589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8768053" y="2951594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8649335" y="3177556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等腰三角形 66"/>
          <p:cNvSpPr/>
          <p:nvPr/>
        </p:nvSpPr>
        <p:spPr>
          <a:xfrm>
            <a:off x="8575028" y="373911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等腰三角形 67"/>
          <p:cNvSpPr/>
          <p:nvPr/>
        </p:nvSpPr>
        <p:spPr>
          <a:xfrm>
            <a:off x="8727428" y="389151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等腰三角形 68"/>
          <p:cNvSpPr/>
          <p:nvPr/>
        </p:nvSpPr>
        <p:spPr>
          <a:xfrm>
            <a:off x="8912436" y="378292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腰三角形 69"/>
          <p:cNvSpPr/>
          <p:nvPr/>
        </p:nvSpPr>
        <p:spPr>
          <a:xfrm>
            <a:off x="8960083" y="3983591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等腰三角形 70"/>
          <p:cNvSpPr/>
          <p:nvPr/>
        </p:nvSpPr>
        <p:spPr>
          <a:xfrm>
            <a:off x="8780797" y="407566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等腰三角形 71"/>
          <p:cNvSpPr/>
          <p:nvPr/>
        </p:nvSpPr>
        <p:spPr>
          <a:xfrm>
            <a:off x="8749073" y="3713800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>
            <a:off x="9084841" y="384660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等腰三角形 73"/>
          <p:cNvSpPr/>
          <p:nvPr/>
        </p:nvSpPr>
        <p:spPr>
          <a:xfrm>
            <a:off x="8525452" y="4017767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等腰三角形 74"/>
          <p:cNvSpPr/>
          <p:nvPr/>
        </p:nvSpPr>
        <p:spPr>
          <a:xfrm>
            <a:off x="8968538" y="4138215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等腰三角形 75"/>
          <p:cNvSpPr/>
          <p:nvPr/>
        </p:nvSpPr>
        <p:spPr>
          <a:xfrm>
            <a:off x="8803756" y="425992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>
            <a:off x="8542421" y="4236545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>
            <a:off x="8656788" y="4138857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任意多边形 116"/>
          <p:cNvSpPr/>
          <p:nvPr/>
        </p:nvSpPr>
        <p:spPr>
          <a:xfrm>
            <a:off x="10394376" y="3566524"/>
            <a:ext cx="1099291" cy="895647"/>
          </a:xfrm>
          <a:custGeom>
            <a:avLst/>
            <a:gdLst>
              <a:gd name="connsiteX0" fmla="*/ 196850 w 991572"/>
              <a:gd name="connsiteY0" fmla="*/ 396875 h 1635125"/>
              <a:gd name="connsiteX1" fmla="*/ 196850 w 991572"/>
              <a:gd name="connsiteY1" fmla="*/ 396875 h 1635125"/>
              <a:gd name="connsiteX2" fmla="*/ 215900 w 991572"/>
              <a:gd name="connsiteY2" fmla="*/ 368300 h 1635125"/>
              <a:gd name="connsiteX3" fmla="*/ 222250 w 991572"/>
              <a:gd name="connsiteY3" fmla="*/ 355600 h 1635125"/>
              <a:gd name="connsiteX4" fmla="*/ 241300 w 991572"/>
              <a:gd name="connsiteY4" fmla="*/ 339725 h 1635125"/>
              <a:gd name="connsiteX5" fmla="*/ 250825 w 991572"/>
              <a:gd name="connsiteY5" fmla="*/ 320675 h 1635125"/>
              <a:gd name="connsiteX6" fmla="*/ 257175 w 991572"/>
              <a:gd name="connsiteY6" fmla="*/ 311150 h 1635125"/>
              <a:gd name="connsiteX7" fmla="*/ 260350 w 991572"/>
              <a:gd name="connsiteY7" fmla="*/ 301625 h 1635125"/>
              <a:gd name="connsiteX8" fmla="*/ 266700 w 991572"/>
              <a:gd name="connsiteY8" fmla="*/ 288925 h 1635125"/>
              <a:gd name="connsiteX9" fmla="*/ 269875 w 991572"/>
              <a:gd name="connsiteY9" fmla="*/ 279400 h 1635125"/>
              <a:gd name="connsiteX10" fmla="*/ 279400 w 991572"/>
              <a:gd name="connsiteY10" fmla="*/ 254000 h 1635125"/>
              <a:gd name="connsiteX11" fmla="*/ 282575 w 991572"/>
              <a:gd name="connsiteY11" fmla="*/ 190500 h 1635125"/>
              <a:gd name="connsiteX12" fmla="*/ 288925 w 991572"/>
              <a:gd name="connsiteY12" fmla="*/ 146050 h 1635125"/>
              <a:gd name="connsiteX13" fmla="*/ 298450 w 991572"/>
              <a:gd name="connsiteY13" fmla="*/ 130175 h 1635125"/>
              <a:gd name="connsiteX14" fmla="*/ 320675 w 991572"/>
              <a:gd name="connsiteY14" fmla="*/ 101600 h 1635125"/>
              <a:gd name="connsiteX15" fmla="*/ 349250 w 991572"/>
              <a:gd name="connsiteY15" fmla="*/ 82550 h 1635125"/>
              <a:gd name="connsiteX16" fmla="*/ 371475 w 991572"/>
              <a:gd name="connsiteY16" fmla="*/ 73025 h 1635125"/>
              <a:gd name="connsiteX17" fmla="*/ 384175 w 991572"/>
              <a:gd name="connsiteY17" fmla="*/ 63500 h 1635125"/>
              <a:gd name="connsiteX18" fmla="*/ 393700 w 991572"/>
              <a:gd name="connsiteY18" fmla="*/ 60325 h 1635125"/>
              <a:gd name="connsiteX19" fmla="*/ 403225 w 991572"/>
              <a:gd name="connsiteY19" fmla="*/ 53975 h 1635125"/>
              <a:gd name="connsiteX20" fmla="*/ 412750 w 991572"/>
              <a:gd name="connsiteY20" fmla="*/ 50800 h 1635125"/>
              <a:gd name="connsiteX21" fmla="*/ 434975 w 991572"/>
              <a:gd name="connsiteY21" fmla="*/ 41275 h 1635125"/>
              <a:gd name="connsiteX22" fmla="*/ 447675 w 991572"/>
              <a:gd name="connsiteY22" fmla="*/ 28575 h 1635125"/>
              <a:gd name="connsiteX23" fmla="*/ 460375 w 991572"/>
              <a:gd name="connsiteY23" fmla="*/ 22225 h 1635125"/>
              <a:gd name="connsiteX24" fmla="*/ 488950 w 991572"/>
              <a:gd name="connsiteY24" fmla="*/ 12700 h 1635125"/>
              <a:gd name="connsiteX25" fmla="*/ 517525 w 991572"/>
              <a:gd name="connsiteY25" fmla="*/ 6350 h 1635125"/>
              <a:gd name="connsiteX26" fmla="*/ 530225 w 991572"/>
              <a:gd name="connsiteY26" fmla="*/ 3175 h 1635125"/>
              <a:gd name="connsiteX27" fmla="*/ 565150 w 991572"/>
              <a:gd name="connsiteY27" fmla="*/ 0 h 1635125"/>
              <a:gd name="connsiteX28" fmla="*/ 676275 w 991572"/>
              <a:gd name="connsiteY28" fmla="*/ 3175 h 1635125"/>
              <a:gd name="connsiteX29" fmla="*/ 739775 w 991572"/>
              <a:gd name="connsiteY29" fmla="*/ 15875 h 1635125"/>
              <a:gd name="connsiteX30" fmla="*/ 758825 w 991572"/>
              <a:gd name="connsiteY30" fmla="*/ 22225 h 1635125"/>
              <a:gd name="connsiteX31" fmla="*/ 771525 w 991572"/>
              <a:gd name="connsiteY31" fmla="*/ 28575 h 1635125"/>
              <a:gd name="connsiteX32" fmla="*/ 787400 w 991572"/>
              <a:gd name="connsiteY32" fmla="*/ 34925 h 1635125"/>
              <a:gd name="connsiteX33" fmla="*/ 796925 w 991572"/>
              <a:gd name="connsiteY33" fmla="*/ 38100 h 1635125"/>
              <a:gd name="connsiteX34" fmla="*/ 825500 w 991572"/>
              <a:gd name="connsiteY34" fmla="*/ 60325 h 1635125"/>
              <a:gd name="connsiteX35" fmla="*/ 841375 w 991572"/>
              <a:gd name="connsiteY35" fmla="*/ 69850 h 1635125"/>
              <a:gd name="connsiteX36" fmla="*/ 857250 w 991572"/>
              <a:gd name="connsiteY36" fmla="*/ 95250 h 1635125"/>
              <a:gd name="connsiteX37" fmla="*/ 863600 w 991572"/>
              <a:gd name="connsiteY37" fmla="*/ 107950 h 1635125"/>
              <a:gd name="connsiteX38" fmla="*/ 873125 w 991572"/>
              <a:gd name="connsiteY38" fmla="*/ 120650 h 1635125"/>
              <a:gd name="connsiteX39" fmla="*/ 885825 w 991572"/>
              <a:gd name="connsiteY39" fmla="*/ 139700 h 1635125"/>
              <a:gd name="connsiteX40" fmla="*/ 892175 w 991572"/>
              <a:gd name="connsiteY40" fmla="*/ 149225 h 1635125"/>
              <a:gd name="connsiteX41" fmla="*/ 901700 w 991572"/>
              <a:gd name="connsiteY41" fmla="*/ 174625 h 1635125"/>
              <a:gd name="connsiteX42" fmla="*/ 914400 w 991572"/>
              <a:gd name="connsiteY42" fmla="*/ 196850 h 1635125"/>
              <a:gd name="connsiteX43" fmla="*/ 920750 w 991572"/>
              <a:gd name="connsiteY43" fmla="*/ 238125 h 1635125"/>
              <a:gd name="connsiteX44" fmla="*/ 927100 w 991572"/>
              <a:gd name="connsiteY44" fmla="*/ 247650 h 1635125"/>
              <a:gd name="connsiteX45" fmla="*/ 936625 w 991572"/>
              <a:gd name="connsiteY45" fmla="*/ 276225 h 1635125"/>
              <a:gd name="connsiteX46" fmla="*/ 939800 w 991572"/>
              <a:gd name="connsiteY46" fmla="*/ 288925 h 1635125"/>
              <a:gd name="connsiteX47" fmla="*/ 946150 w 991572"/>
              <a:gd name="connsiteY47" fmla="*/ 307975 h 1635125"/>
              <a:gd name="connsiteX48" fmla="*/ 949325 w 991572"/>
              <a:gd name="connsiteY48" fmla="*/ 323850 h 1635125"/>
              <a:gd name="connsiteX49" fmla="*/ 955675 w 991572"/>
              <a:gd name="connsiteY49" fmla="*/ 342900 h 1635125"/>
              <a:gd name="connsiteX50" fmla="*/ 962025 w 991572"/>
              <a:gd name="connsiteY50" fmla="*/ 368300 h 1635125"/>
              <a:gd name="connsiteX51" fmla="*/ 974725 w 991572"/>
              <a:gd name="connsiteY51" fmla="*/ 403225 h 1635125"/>
              <a:gd name="connsiteX52" fmla="*/ 987425 w 991572"/>
              <a:gd name="connsiteY52" fmla="*/ 434975 h 1635125"/>
              <a:gd name="connsiteX53" fmla="*/ 987425 w 991572"/>
              <a:gd name="connsiteY53" fmla="*/ 555625 h 1635125"/>
              <a:gd name="connsiteX54" fmla="*/ 984250 w 991572"/>
              <a:gd name="connsiteY54" fmla="*/ 628650 h 1635125"/>
              <a:gd name="connsiteX55" fmla="*/ 981075 w 991572"/>
              <a:gd name="connsiteY55" fmla="*/ 641350 h 1635125"/>
              <a:gd name="connsiteX56" fmla="*/ 977900 w 991572"/>
              <a:gd name="connsiteY56" fmla="*/ 660400 h 1635125"/>
              <a:gd name="connsiteX57" fmla="*/ 971550 w 991572"/>
              <a:gd name="connsiteY57" fmla="*/ 669925 h 1635125"/>
              <a:gd name="connsiteX58" fmla="*/ 968375 w 991572"/>
              <a:gd name="connsiteY58" fmla="*/ 679450 h 1635125"/>
              <a:gd name="connsiteX59" fmla="*/ 923925 w 991572"/>
              <a:gd name="connsiteY59" fmla="*/ 714375 h 1635125"/>
              <a:gd name="connsiteX60" fmla="*/ 911225 w 991572"/>
              <a:gd name="connsiteY60" fmla="*/ 720725 h 1635125"/>
              <a:gd name="connsiteX61" fmla="*/ 895350 w 991572"/>
              <a:gd name="connsiteY61" fmla="*/ 727075 h 1635125"/>
              <a:gd name="connsiteX62" fmla="*/ 876300 w 991572"/>
              <a:gd name="connsiteY62" fmla="*/ 736600 h 1635125"/>
              <a:gd name="connsiteX63" fmla="*/ 850900 w 991572"/>
              <a:gd name="connsiteY63" fmla="*/ 758825 h 1635125"/>
              <a:gd name="connsiteX64" fmla="*/ 822325 w 991572"/>
              <a:gd name="connsiteY64" fmla="*/ 793750 h 1635125"/>
              <a:gd name="connsiteX65" fmla="*/ 812800 w 991572"/>
              <a:gd name="connsiteY65" fmla="*/ 806450 h 1635125"/>
              <a:gd name="connsiteX66" fmla="*/ 800100 w 991572"/>
              <a:gd name="connsiteY66" fmla="*/ 825500 h 1635125"/>
              <a:gd name="connsiteX67" fmla="*/ 803275 w 991572"/>
              <a:gd name="connsiteY67" fmla="*/ 869950 h 1635125"/>
              <a:gd name="connsiteX68" fmla="*/ 806450 w 991572"/>
              <a:gd name="connsiteY68" fmla="*/ 879475 h 1635125"/>
              <a:gd name="connsiteX69" fmla="*/ 809625 w 991572"/>
              <a:gd name="connsiteY69" fmla="*/ 892175 h 1635125"/>
              <a:gd name="connsiteX70" fmla="*/ 812800 w 991572"/>
              <a:gd name="connsiteY70" fmla="*/ 901700 h 1635125"/>
              <a:gd name="connsiteX71" fmla="*/ 819150 w 991572"/>
              <a:gd name="connsiteY71" fmla="*/ 923925 h 1635125"/>
              <a:gd name="connsiteX72" fmla="*/ 815975 w 991572"/>
              <a:gd name="connsiteY72" fmla="*/ 1089025 h 1635125"/>
              <a:gd name="connsiteX73" fmla="*/ 812800 w 991572"/>
              <a:gd name="connsiteY73" fmla="*/ 1108075 h 1635125"/>
              <a:gd name="connsiteX74" fmla="*/ 809625 w 991572"/>
              <a:gd name="connsiteY74" fmla="*/ 1146175 h 1635125"/>
              <a:gd name="connsiteX75" fmla="*/ 809625 w 991572"/>
              <a:gd name="connsiteY75" fmla="*/ 1247775 h 1635125"/>
              <a:gd name="connsiteX76" fmla="*/ 806450 w 991572"/>
              <a:gd name="connsiteY76" fmla="*/ 1257300 h 1635125"/>
              <a:gd name="connsiteX77" fmla="*/ 800100 w 991572"/>
              <a:gd name="connsiteY77" fmla="*/ 1292225 h 1635125"/>
              <a:gd name="connsiteX78" fmla="*/ 787400 w 991572"/>
              <a:gd name="connsiteY78" fmla="*/ 1323975 h 1635125"/>
              <a:gd name="connsiteX79" fmla="*/ 781050 w 991572"/>
              <a:gd name="connsiteY79" fmla="*/ 1384300 h 1635125"/>
              <a:gd name="connsiteX80" fmla="*/ 774700 w 991572"/>
              <a:gd name="connsiteY80" fmla="*/ 1397000 h 1635125"/>
              <a:gd name="connsiteX81" fmla="*/ 768350 w 991572"/>
              <a:gd name="connsiteY81" fmla="*/ 1425575 h 1635125"/>
              <a:gd name="connsiteX82" fmla="*/ 758825 w 991572"/>
              <a:gd name="connsiteY82" fmla="*/ 1444625 h 1635125"/>
              <a:gd name="connsiteX83" fmla="*/ 752475 w 991572"/>
              <a:gd name="connsiteY83" fmla="*/ 1463675 h 1635125"/>
              <a:gd name="connsiteX84" fmla="*/ 749300 w 991572"/>
              <a:gd name="connsiteY84" fmla="*/ 1476375 h 1635125"/>
              <a:gd name="connsiteX85" fmla="*/ 736600 w 991572"/>
              <a:gd name="connsiteY85" fmla="*/ 1495425 h 1635125"/>
              <a:gd name="connsiteX86" fmla="*/ 733425 w 991572"/>
              <a:gd name="connsiteY86" fmla="*/ 1504950 h 1635125"/>
              <a:gd name="connsiteX87" fmla="*/ 730250 w 991572"/>
              <a:gd name="connsiteY87" fmla="*/ 1517650 h 1635125"/>
              <a:gd name="connsiteX88" fmla="*/ 717550 w 991572"/>
              <a:gd name="connsiteY88" fmla="*/ 1536700 h 1635125"/>
              <a:gd name="connsiteX89" fmla="*/ 708025 w 991572"/>
              <a:gd name="connsiteY89" fmla="*/ 1555750 h 1635125"/>
              <a:gd name="connsiteX90" fmla="*/ 701675 w 991572"/>
              <a:gd name="connsiteY90" fmla="*/ 1571625 h 1635125"/>
              <a:gd name="connsiteX91" fmla="*/ 698500 w 991572"/>
              <a:gd name="connsiteY91" fmla="*/ 1584325 h 1635125"/>
              <a:gd name="connsiteX92" fmla="*/ 685800 w 991572"/>
              <a:gd name="connsiteY92" fmla="*/ 1603375 h 1635125"/>
              <a:gd name="connsiteX93" fmla="*/ 679450 w 991572"/>
              <a:gd name="connsiteY93" fmla="*/ 1612900 h 1635125"/>
              <a:gd name="connsiteX94" fmla="*/ 673100 w 991572"/>
              <a:gd name="connsiteY94" fmla="*/ 1622425 h 1635125"/>
              <a:gd name="connsiteX95" fmla="*/ 654050 w 991572"/>
              <a:gd name="connsiteY95" fmla="*/ 1628775 h 1635125"/>
              <a:gd name="connsiteX96" fmla="*/ 625475 w 991572"/>
              <a:gd name="connsiteY96" fmla="*/ 1635125 h 1635125"/>
              <a:gd name="connsiteX97" fmla="*/ 517525 w 991572"/>
              <a:gd name="connsiteY97" fmla="*/ 1631950 h 1635125"/>
              <a:gd name="connsiteX98" fmla="*/ 476250 w 991572"/>
              <a:gd name="connsiteY98" fmla="*/ 1622425 h 1635125"/>
              <a:gd name="connsiteX99" fmla="*/ 466725 w 991572"/>
              <a:gd name="connsiteY99" fmla="*/ 1619250 h 1635125"/>
              <a:gd name="connsiteX100" fmla="*/ 384175 w 991572"/>
              <a:gd name="connsiteY100" fmla="*/ 1622425 h 1635125"/>
              <a:gd name="connsiteX101" fmla="*/ 368300 w 991572"/>
              <a:gd name="connsiteY101" fmla="*/ 1625600 h 1635125"/>
              <a:gd name="connsiteX102" fmla="*/ 320675 w 991572"/>
              <a:gd name="connsiteY102" fmla="*/ 1628775 h 1635125"/>
              <a:gd name="connsiteX103" fmla="*/ 260350 w 991572"/>
              <a:gd name="connsiteY103" fmla="*/ 1625600 h 1635125"/>
              <a:gd name="connsiteX104" fmla="*/ 234950 w 991572"/>
              <a:gd name="connsiteY104" fmla="*/ 1619250 h 1635125"/>
              <a:gd name="connsiteX105" fmla="*/ 200025 w 991572"/>
              <a:gd name="connsiteY105" fmla="*/ 1616075 h 1635125"/>
              <a:gd name="connsiteX106" fmla="*/ 146050 w 991572"/>
              <a:gd name="connsiteY106" fmla="*/ 1609725 h 1635125"/>
              <a:gd name="connsiteX107" fmla="*/ 120650 w 991572"/>
              <a:gd name="connsiteY107" fmla="*/ 1606550 h 1635125"/>
              <a:gd name="connsiteX108" fmla="*/ 85725 w 991572"/>
              <a:gd name="connsiteY108" fmla="*/ 1597025 h 1635125"/>
              <a:gd name="connsiteX109" fmla="*/ 73025 w 991572"/>
              <a:gd name="connsiteY109" fmla="*/ 1590675 h 1635125"/>
              <a:gd name="connsiteX110" fmla="*/ 53975 w 991572"/>
              <a:gd name="connsiteY110" fmla="*/ 1584325 h 1635125"/>
              <a:gd name="connsiteX111" fmla="*/ 44450 w 991572"/>
              <a:gd name="connsiteY111" fmla="*/ 1581150 h 1635125"/>
              <a:gd name="connsiteX112" fmla="*/ 34925 w 991572"/>
              <a:gd name="connsiteY112" fmla="*/ 1571625 h 1635125"/>
              <a:gd name="connsiteX113" fmla="*/ 12700 w 991572"/>
              <a:gd name="connsiteY113" fmla="*/ 1562100 h 1635125"/>
              <a:gd name="connsiteX114" fmla="*/ 9525 w 991572"/>
              <a:gd name="connsiteY114" fmla="*/ 1539875 h 1635125"/>
              <a:gd name="connsiteX115" fmla="*/ 0 w 991572"/>
              <a:gd name="connsiteY115" fmla="*/ 1508125 h 1635125"/>
              <a:gd name="connsiteX116" fmla="*/ 9525 w 991572"/>
              <a:gd name="connsiteY116" fmla="*/ 1435100 h 1635125"/>
              <a:gd name="connsiteX117" fmla="*/ 31750 w 991572"/>
              <a:gd name="connsiteY117" fmla="*/ 1397000 h 1635125"/>
              <a:gd name="connsiteX118" fmla="*/ 47625 w 991572"/>
              <a:gd name="connsiteY118" fmla="*/ 1374775 h 1635125"/>
              <a:gd name="connsiteX119" fmla="*/ 50800 w 991572"/>
              <a:gd name="connsiteY119" fmla="*/ 1349375 h 1635125"/>
              <a:gd name="connsiteX120" fmla="*/ 66675 w 991572"/>
              <a:gd name="connsiteY120" fmla="*/ 1330325 h 1635125"/>
              <a:gd name="connsiteX121" fmla="*/ 73025 w 991572"/>
              <a:gd name="connsiteY121" fmla="*/ 1320800 h 1635125"/>
              <a:gd name="connsiteX122" fmla="*/ 82550 w 991572"/>
              <a:gd name="connsiteY122" fmla="*/ 1298575 h 1635125"/>
              <a:gd name="connsiteX123" fmla="*/ 88900 w 991572"/>
              <a:gd name="connsiteY123" fmla="*/ 1279525 h 1635125"/>
              <a:gd name="connsiteX124" fmla="*/ 92075 w 991572"/>
              <a:gd name="connsiteY124" fmla="*/ 1270000 h 1635125"/>
              <a:gd name="connsiteX125" fmla="*/ 95250 w 991572"/>
              <a:gd name="connsiteY125" fmla="*/ 1244600 h 1635125"/>
              <a:gd name="connsiteX126" fmla="*/ 98425 w 991572"/>
              <a:gd name="connsiteY126" fmla="*/ 1212850 h 1635125"/>
              <a:gd name="connsiteX127" fmla="*/ 104775 w 991572"/>
              <a:gd name="connsiteY127" fmla="*/ 1187450 h 1635125"/>
              <a:gd name="connsiteX128" fmla="*/ 107950 w 991572"/>
              <a:gd name="connsiteY128" fmla="*/ 1171575 h 1635125"/>
              <a:gd name="connsiteX129" fmla="*/ 117475 w 991572"/>
              <a:gd name="connsiteY129" fmla="*/ 1149350 h 1635125"/>
              <a:gd name="connsiteX130" fmla="*/ 120650 w 991572"/>
              <a:gd name="connsiteY130" fmla="*/ 1139825 h 1635125"/>
              <a:gd name="connsiteX131" fmla="*/ 127000 w 991572"/>
              <a:gd name="connsiteY131" fmla="*/ 1130300 h 1635125"/>
              <a:gd name="connsiteX132" fmla="*/ 136525 w 991572"/>
              <a:gd name="connsiteY132" fmla="*/ 1098550 h 1635125"/>
              <a:gd name="connsiteX133" fmla="*/ 136525 w 991572"/>
              <a:gd name="connsiteY133" fmla="*/ 952500 h 1635125"/>
              <a:gd name="connsiteX134" fmla="*/ 146050 w 991572"/>
              <a:gd name="connsiteY134" fmla="*/ 946150 h 1635125"/>
              <a:gd name="connsiteX135" fmla="*/ 152400 w 991572"/>
              <a:gd name="connsiteY135" fmla="*/ 936625 h 1635125"/>
              <a:gd name="connsiteX136" fmla="*/ 161925 w 991572"/>
              <a:gd name="connsiteY136" fmla="*/ 923925 h 1635125"/>
              <a:gd name="connsiteX137" fmla="*/ 165100 w 991572"/>
              <a:gd name="connsiteY137" fmla="*/ 908050 h 1635125"/>
              <a:gd name="connsiteX138" fmla="*/ 174625 w 991572"/>
              <a:gd name="connsiteY138" fmla="*/ 889000 h 1635125"/>
              <a:gd name="connsiteX139" fmla="*/ 180975 w 991572"/>
              <a:gd name="connsiteY139" fmla="*/ 869950 h 1635125"/>
              <a:gd name="connsiteX140" fmla="*/ 184150 w 991572"/>
              <a:gd name="connsiteY140" fmla="*/ 860425 h 1635125"/>
              <a:gd name="connsiteX141" fmla="*/ 187325 w 991572"/>
              <a:gd name="connsiteY141" fmla="*/ 850900 h 1635125"/>
              <a:gd name="connsiteX142" fmla="*/ 187325 w 991572"/>
              <a:gd name="connsiteY142" fmla="*/ 736600 h 1635125"/>
              <a:gd name="connsiteX143" fmla="*/ 180975 w 991572"/>
              <a:gd name="connsiteY143" fmla="*/ 714375 h 1635125"/>
              <a:gd name="connsiteX144" fmla="*/ 171450 w 991572"/>
              <a:gd name="connsiteY144" fmla="*/ 666750 h 1635125"/>
              <a:gd name="connsiteX145" fmla="*/ 171450 w 991572"/>
              <a:gd name="connsiteY145" fmla="*/ 542925 h 1635125"/>
              <a:gd name="connsiteX146" fmla="*/ 177800 w 991572"/>
              <a:gd name="connsiteY146" fmla="*/ 520700 h 1635125"/>
              <a:gd name="connsiteX147" fmla="*/ 184150 w 991572"/>
              <a:gd name="connsiteY147" fmla="*/ 485775 h 1635125"/>
              <a:gd name="connsiteX148" fmla="*/ 187325 w 991572"/>
              <a:gd name="connsiteY148" fmla="*/ 476250 h 1635125"/>
              <a:gd name="connsiteX149" fmla="*/ 190500 w 991572"/>
              <a:gd name="connsiteY149" fmla="*/ 463550 h 1635125"/>
              <a:gd name="connsiteX150" fmla="*/ 196850 w 991572"/>
              <a:gd name="connsiteY150" fmla="*/ 396875 h 163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991572" h="1635125">
                <a:moveTo>
                  <a:pt x="196850" y="396875"/>
                </a:moveTo>
                <a:lnTo>
                  <a:pt x="196850" y="396875"/>
                </a:lnTo>
                <a:cubicBezTo>
                  <a:pt x="203200" y="387350"/>
                  <a:pt x="209900" y="378049"/>
                  <a:pt x="215900" y="368300"/>
                </a:cubicBezTo>
                <a:cubicBezTo>
                  <a:pt x="218381" y="364269"/>
                  <a:pt x="219106" y="359137"/>
                  <a:pt x="222250" y="355600"/>
                </a:cubicBezTo>
                <a:cubicBezTo>
                  <a:pt x="227742" y="349422"/>
                  <a:pt x="234950" y="345017"/>
                  <a:pt x="241300" y="339725"/>
                </a:cubicBezTo>
                <a:cubicBezTo>
                  <a:pt x="244475" y="333375"/>
                  <a:pt x="247377" y="326881"/>
                  <a:pt x="250825" y="320675"/>
                </a:cubicBezTo>
                <a:cubicBezTo>
                  <a:pt x="252678" y="317339"/>
                  <a:pt x="255468" y="314563"/>
                  <a:pt x="257175" y="311150"/>
                </a:cubicBezTo>
                <a:cubicBezTo>
                  <a:pt x="258672" y="308157"/>
                  <a:pt x="259032" y="304701"/>
                  <a:pt x="260350" y="301625"/>
                </a:cubicBezTo>
                <a:cubicBezTo>
                  <a:pt x="262214" y="297275"/>
                  <a:pt x="264836" y="293275"/>
                  <a:pt x="266700" y="288925"/>
                </a:cubicBezTo>
                <a:cubicBezTo>
                  <a:pt x="268018" y="285849"/>
                  <a:pt x="268557" y="282476"/>
                  <a:pt x="269875" y="279400"/>
                </a:cubicBezTo>
                <a:cubicBezTo>
                  <a:pt x="279837" y="256156"/>
                  <a:pt x="273546" y="277415"/>
                  <a:pt x="279400" y="254000"/>
                </a:cubicBezTo>
                <a:cubicBezTo>
                  <a:pt x="280458" y="232833"/>
                  <a:pt x="281165" y="211646"/>
                  <a:pt x="282575" y="190500"/>
                </a:cubicBezTo>
                <a:cubicBezTo>
                  <a:pt x="282844" y="186471"/>
                  <a:pt x="284541" y="155914"/>
                  <a:pt x="288925" y="146050"/>
                </a:cubicBezTo>
                <a:cubicBezTo>
                  <a:pt x="291431" y="140411"/>
                  <a:pt x="295137" y="135381"/>
                  <a:pt x="298450" y="130175"/>
                </a:cubicBezTo>
                <a:cubicBezTo>
                  <a:pt x="304601" y="120509"/>
                  <a:pt x="311072" y="108802"/>
                  <a:pt x="320675" y="101600"/>
                </a:cubicBezTo>
                <a:cubicBezTo>
                  <a:pt x="329833" y="94731"/>
                  <a:pt x="338390" y="86170"/>
                  <a:pt x="349250" y="82550"/>
                </a:cubicBezTo>
                <a:cubicBezTo>
                  <a:pt x="358509" y="79464"/>
                  <a:pt x="362507" y="78630"/>
                  <a:pt x="371475" y="73025"/>
                </a:cubicBezTo>
                <a:cubicBezTo>
                  <a:pt x="375962" y="70220"/>
                  <a:pt x="379581" y="66125"/>
                  <a:pt x="384175" y="63500"/>
                </a:cubicBezTo>
                <a:cubicBezTo>
                  <a:pt x="387081" y="61840"/>
                  <a:pt x="390707" y="61822"/>
                  <a:pt x="393700" y="60325"/>
                </a:cubicBezTo>
                <a:cubicBezTo>
                  <a:pt x="397113" y="58618"/>
                  <a:pt x="399812" y="55682"/>
                  <a:pt x="403225" y="53975"/>
                </a:cubicBezTo>
                <a:cubicBezTo>
                  <a:pt x="406218" y="52478"/>
                  <a:pt x="409674" y="52118"/>
                  <a:pt x="412750" y="50800"/>
                </a:cubicBezTo>
                <a:cubicBezTo>
                  <a:pt x="440213" y="39030"/>
                  <a:pt x="412637" y="48721"/>
                  <a:pt x="434975" y="41275"/>
                </a:cubicBezTo>
                <a:cubicBezTo>
                  <a:pt x="439208" y="37042"/>
                  <a:pt x="442886" y="32167"/>
                  <a:pt x="447675" y="28575"/>
                </a:cubicBezTo>
                <a:cubicBezTo>
                  <a:pt x="451461" y="25735"/>
                  <a:pt x="456050" y="24147"/>
                  <a:pt x="460375" y="22225"/>
                </a:cubicBezTo>
                <a:cubicBezTo>
                  <a:pt x="480079" y="13468"/>
                  <a:pt x="470891" y="17860"/>
                  <a:pt x="488950" y="12700"/>
                </a:cubicBezTo>
                <a:cubicBezTo>
                  <a:pt x="517786" y="4461"/>
                  <a:pt x="469777" y="15900"/>
                  <a:pt x="517525" y="6350"/>
                </a:cubicBezTo>
                <a:cubicBezTo>
                  <a:pt x="521804" y="5494"/>
                  <a:pt x="525900" y="3752"/>
                  <a:pt x="530225" y="3175"/>
                </a:cubicBezTo>
                <a:cubicBezTo>
                  <a:pt x="541812" y="1630"/>
                  <a:pt x="553508" y="1058"/>
                  <a:pt x="565150" y="0"/>
                </a:cubicBezTo>
                <a:cubicBezTo>
                  <a:pt x="602192" y="1058"/>
                  <a:pt x="639332" y="277"/>
                  <a:pt x="676275" y="3175"/>
                </a:cubicBezTo>
                <a:cubicBezTo>
                  <a:pt x="678039" y="3313"/>
                  <a:pt x="723867" y="11103"/>
                  <a:pt x="739775" y="15875"/>
                </a:cubicBezTo>
                <a:cubicBezTo>
                  <a:pt x="746186" y="17798"/>
                  <a:pt x="752838" y="19232"/>
                  <a:pt x="758825" y="22225"/>
                </a:cubicBezTo>
                <a:cubicBezTo>
                  <a:pt x="763058" y="24342"/>
                  <a:pt x="767200" y="26653"/>
                  <a:pt x="771525" y="28575"/>
                </a:cubicBezTo>
                <a:cubicBezTo>
                  <a:pt x="776733" y="30890"/>
                  <a:pt x="782064" y="32924"/>
                  <a:pt x="787400" y="34925"/>
                </a:cubicBezTo>
                <a:cubicBezTo>
                  <a:pt x="790534" y="36100"/>
                  <a:pt x="793999" y="36475"/>
                  <a:pt x="796925" y="38100"/>
                </a:cubicBezTo>
                <a:cubicBezTo>
                  <a:pt x="839298" y="61641"/>
                  <a:pt x="799054" y="40491"/>
                  <a:pt x="825500" y="60325"/>
                </a:cubicBezTo>
                <a:cubicBezTo>
                  <a:pt x="830437" y="64028"/>
                  <a:pt x="836083" y="66675"/>
                  <a:pt x="841375" y="69850"/>
                </a:cubicBezTo>
                <a:cubicBezTo>
                  <a:pt x="857464" y="102029"/>
                  <a:pt x="836642" y="62277"/>
                  <a:pt x="857250" y="95250"/>
                </a:cubicBezTo>
                <a:cubicBezTo>
                  <a:pt x="859758" y="99264"/>
                  <a:pt x="861092" y="103936"/>
                  <a:pt x="863600" y="107950"/>
                </a:cubicBezTo>
                <a:cubicBezTo>
                  <a:pt x="866405" y="112437"/>
                  <a:pt x="870090" y="116315"/>
                  <a:pt x="873125" y="120650"/>
                </a:cubicBezTo>
                <a:cubicBezTo>
                  <a:pt x="877502" y="126902"/>
                  <a:pt x="881592" y="133350"/>
                  <a:pt x="885825" y="139700"/>
                </a:cubicBezTo>
                <a:cubicBezTo>
                  <a:pt x="887942" y="142875"/>
                  <a:pt x="890468" y="145812"/>
                  <a:pt x="892175" y="149225"/>
                </a:cubicBezTo>
                <a:cubicBezTo>
                  <a:pt x="909854" y="184583"/>
                  <a:pt x="888731" y="140042"/>
                  <a:pt x="901700" y="174625"/>
                </a:cubicBezTo>
                <a:cubicBezTo>
                  <a:pt x="905153" y="183832"/>
                  <a:pt x="909136" y="188954"/>
                  <a:pt x="914400" y="196850"/>
                </a:cubicBezTo>
                <a:cubicBezTo>
                  <a:pt x="914890" y="200774"/>
                  <a:pt x="918023" y="230852"/>
                  <a:pt x="920750" y="238125"/>
                </a:cubicBezTo>
                <a:cubicBezTo>
                  <a:pt x="922090" y="241698"/>
                  <a:pt x="924983" y="244475"/>
                  <a:pt x="927100" y="247650"/>
                </a:cubicBezTo>
                <a:cubicBezTo>
                  <a:pt x="934709" y="278084"/>
                  <a:pt x="924669" y="240357"/>
                  <a:pt x="936625" y="276225"/>
                </a:cubicBezTo>
                <a:cubicBezTo>
                  <a:pt x="938005" y="280365"/>
                  <a:pt x="938546" y="284745"/>
                  <a:pt x="939800" y="288925"/>
                </a:cubicBezTo>
                <a:cubicBezTo>
                  <a:pt x="941723" y="295336"/>
                  <a:pt x="944389" y="301517"/>
                  <a:pt x="946150" y="307975"/>
                </a:cubicBezTo>
                <a:cubicBezTo>
                  <a:pt x="947570" y="313181"/>
                  <a:pt x="947905" y="318644"/>
                  <a:pt x="949325" y="323850"/>
                </a:cubicBezTo>
                <a:cubicBezTo>
                  <a:pt x="951086" y="330308"/>
                  <a:pt x="954052" y="336406"/>
                  <a:pt x="955675" y="342900"/>
                </a:cubicBezTo>
                <a:cubicBezTo>
                  <a:pt x="957792" y="351367"/>
                  <a:pt x="959265" y="360021"/>
                  <a:pt x="962025" y="368300"/>
                </a:cubicBezTo>
                <a:cubicBezTo>
                  <a:pt x="980555" y="423889"/>
                  <a:pt x="957053" y="354628"/>
                  <a:pt x="974725" y="403225"/>
                </a:cubicBezTo>
                <a:cubicBezTo>
                  <a:pt x="985187" y="431996"/>
                  <a:pt x="976232" y="412589"/>
                  <a:pt x="987425" y="434975"/>
                </a:cubicBezTo>
                <a:cubicBezTo>
                  <a:pt x="994446" y="491143"/>
                  <a:pt x="991235" y="454655"/>
                  <a:pt x="987425" y="555625"/>
                </a:cubicBezTo>
                <a:cubicBezTo>
                  <a:pt x="986506" y="579972"/>
                  <a:pt x="986050" y="604352"/>
                  <a:pt x="984250" y="628650"/>
                </a:cubicBezTo>
                <a:cubicBezTo>
                  <a:pt x="983928" y="633002"/>
                  <a:pt x="981931" y="637071"/>
                  <a:pt x="981075" y="641350"/>
                </a:cubicBezTo>
                <a:cubicBezTo>
                  <a:pt x="979812" y="647663"/>
                  <a:pt x="979936" y="654293"/>
                  <a:pt x="977900" y="660400"/>
                </a:cubicBezTo>
                <a:cubicBezTo>
                  <a:pt x="976693" y="664020"/>
                  <a:pt x="973257" y="666512"/>
                  <a:pt x="971550" y="669925"/>
                </a:cubicBezTo>
                <a:cubicBezTo>
                  <a:pt x="970053" y="672918"/>
                  <a:pt x="970430" y="676808"/>
                  <a:pt x="968375" y="679450"/>
                </a:cubicBezTo>
                <a:cubicBezTo>
                  <a:pt x="956484" y="694739"/>
                  <a:pt x="941132" y="705772"/>
                  <a:pt x="923925" y="714375"/>
                </a:cubicBezTo>
                <a:cubicBezTo>
                  <a:pt x="919692" y="716492"/>
                  <a:pt x="915550" y="718803"/>
                  <a:pt x="911225" y="720725"/>
                </a:cubicBezTo>
                <a:cubicBezTo>
                  <a:pt x="906017" y="723040"/>
                  <a:pt x="900448" y="724526"/>
                  <a:pt x="895350" y="727075"/>
                </a:cubicBezTo>
                <a:cubicBezTo>
                  <a:pt x="870731" y="739385"/>
                  <a:pt x="900241" y="728620"/>
                  <a:pt x="876300" y="736600"/>
                </a:cubicBezTo>
                <a:cubicBezTo>
                  <a:pt x="858308" y="763587"/>
                  <a:pt x="887942" y="721783"/>
                  <a:pt x="850900" y="758825"/>
                </a:cubicBezTo>
                <a:cubicBezTo>
                  <a:pt x="833891" y="775834"/>
                  <a:pt x="844069" y="764758"/>
                  <a:pt x="822325" y="793750"/>
                </a:cubicBezTo>
                <a:cubicBezTo>
                  <a:pt x="819150" y="797983"/>
                  <a:pt x="815735" y="802047"/>
                  <a:pt x="812800" y="806450"/>
                </a:cubicBezTo>
                <a:lnTo>
                  <a:pt x="800100" y="825500"/>
                </a:lnTo>
                <a:cubicBezTo>
                  <a:pt x="801158" y="840317"/>
                  <a:pt x="801539" y="855197"/>
                  <a:pt x="803275" y="869950"/>
                </a:cubicBezTo>
                <a:cubicBezTo>
                  <a:pt x="803666" y="873274"/>
                  <a:pt x="805531" y="876257"/>
                  <a:pt x="806450" y="879475"/>
                </a:cubicBezTo>
                <a:cubicBezTo>
                  <a:pt x="807649" y="883671"/>
                  <a:pt x="808426" y="887979"/>
                  <a:pt x="809625" y="892175"/>
                </a:cubicBezTo>
                <a:cubicBezTo>
                  <a:pt x="810544" y="895393"/>
                  <a:pt x="811881" y="898482"/>
                  <a:pt x="812800" y="901700"/>
                </a:cubicBezTo>
                <a:cubicBezTo>
                  <a:pt x="820773" y="929607"/>
                  <a:pt x="811537" y="901087"/>
                  <a:pt x="819150" y="923925"/>
                </a:cubicBezTo>
                <a:cubicBezTo>
                  <a:pt x="818092" y="978958"/>
                  <a:pt x="817872" y="1034014"/>
                  <a:pt x="815975" y="1089025"/>
                </a:cubicBezTo>
                <a:cubicBezTo>
                  <a:pt x="815753" y="1095459"/>
                  <a:pt x="813511" y="1101677"/>
                  <a:pt x="812800" y="1108075"/>
                </a:cubicBezTo>
                <a:cubicBezTo>
                  <a:pt x="811393" y="1120741"/>
                  <a:pt x="810683" y="1133475"/>
                  <a:pt x="809625" y="1146175"/>
                </a:cubicBezTo>
                <a:cubicBezTo>
                  <a:pt x="814414" y="1194069"/>
                  <a:pt x="814827" y="1182745"/>
                  <a:pt x="809625" y="1247775"/>
                </a:cubicBezTo>
                <a:cubicBezTo>
                  <a:pt x="809358" y="1251111"/>
                  <a:pt x="807176" y="1254033"/>
                  <a:pt x="806450" y="1257300"/>
                </a:cubicBezTo>
                <a:cubicBezTo>
                  <a:pt x="803546" y="1270369"/>
                  <a:pt x="803567" y="1279513"/>
                  <a:pt x="800100" y="1292225"/>
                </a:cubicBezTo>
                <a:cubicBezTo>
                  <a:pt x="795392" y="1309488"/>
                  <a:pt x="794524" y="1309727"/>
                  <a:pt x="787400" y="1323975"/>
                </a:cubicBezTo>
                <a:cubicBezTo>
                  <a:pt x="786950" y="1329824"/>
                  <a:pt x="784992" y="1371160"/>
                  <a:pt x="781050" y="1384300"/>
                </a:cubicBezTo>
                <a:cubicBezTo>
                  <a:pt x="779690" y="1388833"/>
                  <a:pt x="776362" y="1392568"/>
                  <a:pt x="774700" y="1397000"/>
                </a:cubicBezTo>
                <a:cubicBezTo>
                  <a:pt x="772256" y="1403519"/>
                  <a:pt x="769859" y="1419540"/>
                  <a:pt x="768350" y="1425575"/>
                </a:cubicBezTo>
                <a:cubicBezTo>
                  <a:pt x="763387" y="1445425"/>
                  <a:pt x="767694" y="1424670"/>
                  <a:pt x="758825" y="1444625"/>
                </a:cubicBezTo>
                <a:cubicBezTo>
                  <a:pt x="756107" y="1450742"/>
                  <a:pt x="754098" y="1457181"/>
                  <a:pt x="752475" y="1463675"/>
                </a:cubicBezTo>
                <a:cubicBezTo>
                  <a:pt x="751417" y="1467908"/>
                  <a:pt x="751251" y="1472472"/>
                  <a:pt x="749300" y="1476375"/>
                </a:cubicBezTo>
                <a:cubicBezTo>
                  <a:pt x="745887" y="1483201"/>
                  <a:pt x="739013" y="1488185"/>
                  <a:pt x="736600" y="1495425"/>
                </a:cubicBezTo>
                <a:cubicBezTo>
                  <a:pt x="735542" y="1498600"/>
                  <a:pt x="734344" y="1501732"/>
                  <a:pt x="733425" y="1504950"/>
                </a:cubicBezTo>
                <a:cubicBezTo>
                  <a:pt x="732226" y="1509146"/>
                  <a:pt x="732201" y="1513747"/>
                  <a:pt x="730250" y="1517650"/>
                </a:cubicBezTo>
                <a:cubicBezTo>
                  <a:pt x="726837" y="1524476"/>
                  <a:pt x="719963" y="1529460"/>
                  <a:pt x="717550" y="1536700"/>
                </a:cubicBezTo>
                <a:cubicBezTo>
                  <a:pt x="709570" y="1560641"/>
                  <a:pt x="720335" y="1531131"/>
                  <a:pt x="708025" y="1555750"/>
                </a:cubicBezTo>
                <a:cubicBezTo>
                  <a:pt x="705476" y="1560848"/>
                  <a:pt x="703477" y="1566218"/>
                  <a:pt x="701675" y="1571625"/>
                </a:cubicBezTo>
                <a:cubicBezTo>
                  <a:pt x="700295" y="1575765"/>
                  <a:pt x="700451" y="1580422"/>
                  <a:pt x="698500" y="1584325"/>
                </a:cubicBezTo>
                <a:cubicBezTo>
                  <a:pt x="695087" y="1591151"/>
                  <a:pt x="690033" y="1597025"/>
                  <a:pt x="685800" y="1603375"/>
                </a:cubicBezTo>
                <a:lnTo>
                  <a:pt x="679450" y="1612900"/>
                </a:lnTo>
                <a:cubicBezTo>
                  <a:pt x="677333" y="1616075"/>
                  <a:pt x="676720" y="1621218"/>
                  <a:pt x="673100" y="1622425"/>
                </a:cubicBezTo>
                <a:cubicBezTo>
                  <a:pt x="666750" y="1624542"/>
                  <a:pt x="660614" y="1627462"/>
                  <a:pt x="654050" y="1628775"/>
                </a:cubicBezTo>
                <a:cubicBezTo>
                  <a:pt x="633896" y="1632806"/>
                  <a:pt x="643410" y="1630641"/>
                  <a:pt x="625475" y="1635125"/>
                </a:cubicBezTo>
                <a:lnTo>
                  <a:pt x="517525" y="1631950"/>
                </a:lnTo>
                <a:cubicBezTo>
                  <a:pt x="498212" y="1631008"/>
                  <a:pt x="493868" y="1628298"/>
                  <a:pt x="476250" y="1622425"/>
                </a:cubicBezTo>
                <a:lnTo>
                  <a:pt x="466725" y="1619250"/>
                </a:lnTo>
                <a:cubicBezTo>
                  <a:pt x="439208" y="1620308"/>
                  <a:pt x="411655" y="1620652"/>
                  <a:pt x="384175" y="1622425"/>
                </a:cubicBezTo>
                <a:cubicBezTo>
                  <a:pt x="378790" y="1622772"/>
                  <a:pt x="373670" y="1625063"/>
                  <a:pt x="368300" y="1625600"/>
                </a:cubicBezTo>
                <a:cubicBezTo>
                  <a:pt x="352469" y="1627183"/>
                  <a:pt x="336550" y="1627717"/>
                  <a:pt x="320675" y="1628775"/>
                </a:cubicBezTo>
                <a:cubicBezTo>
                  <a:pt x="300567" y="1627717"/>
                  <a:pt x="280417" y="1627272"/>
                  <a:pt x="260350" y="1625600"/>
                </a:cubicBezTo>
                <a:cubicBezTo>
                  <a:pt x="203177" y="1620836"/>
                  <a:pt x="273171" y="1624710"/>
                  <a:pt x="234950" y="1619250"/>
                </a:cubicBezTo>
                <a:cubicBezTo>
                  <a:pt x="223378" y="1617597"/>
                  <a:pt x="211667" y="1617133"/>
                  <a:pt x="200025" y="1616075"/>
                </a:cubicBezTo>
                <a:cubicBezTo>
                  <a:pt x="168585" y="1609787"/>
                  <a:pt x="196774" y="1614797"/>
                  <a:pt x="146050" y="1609725"/>
                </a:cubicBezTo>
                <a:cubicBezTo>
                  <a:pt x="137560" y="1608876"/>
                  <a:pt x="129117" y="1607608"/>
                  <a:pt x="120650" y="1606550"/>
                </a:cubicBezTo>
                <a:cubicBezTo>
                  <a:pt x="69675" y="1586160"/>
                  <a:pt x="143292" y="1614295"/>
                  <a:pt x="85725" y="1597025"/>
                </a:cubicBezTo>
                <a:cubicBezTo>
                  <a:pt x="81192" y="1595665"/>
                  <a:pt x="77419" y="1592433"/>
                  <a:pt x="73025" y="1590675"/>
                </a:cubicBezTo>
                <a:cubicBezTo>
                  <a:pt x="66810" y="1588189"/>
                  <a:pt x="60325" y="1586442"/>
                  <a:pt x="53975" y="1584325"/>
                </a:cubicBezTo>
                <a:lnTo>
                  <a:pt x="44450" y="1581150"/>
                </a:lnTo>
                <a:cubicBezTo>
                  <a:pt x="41275" y="1577975"/>
                  <a:pt x="38579" y="1574235"/>
                  <a:pt x="34925" y="1571625"/>
                </a:cubicBezTo>
                <a:cubicBezTo>
                  <a:pt x="28059" y="1566721"/>
                  <a:pt x="20473" y="1564691"/>
                  <a:pt x="12700" y="1562100"/>
                </a:cubicBezTo>
                <a:cubicBezTo>
                  <a:pt x="11642" y="1554692"/>
                  <a:pt x="11093" y="1547192"/>
                  <a:pt x="9525" y="1539875"/>
                </a:cubicBezTo>
                <a:cubicBezTo>
                  <a:pt x="7344" y="1529698"/>
                  <a:pt x="3401" y="1518328"/>
                  <a:pt x="0" y="1508125"/>
                </a:cubicBezTo>
                <a:cubicBezTo>
                  <a:pt x="1248" y="1496889"/>
                  <a:pt x="7410" y="1438726"/>
                  <a:pt x="9525" y="1435100"/>
                </a:cubicBezTo>
                <a:cubicBezTo>
                  <a:pt x="16933" y="1422400"/>
                  <a:pt x="21354" y="1407396"/>
                  <a:pt x="31750" y="1397000"/>
                </a:cubicBezTo>
                <a:cubicBezTo>
                  <a:pt x="44622" y="1384128"/>
                  <a:pt x="39267" y="1391491"/>
                  <a:pt x="47625" y="1374775"/>
                </a:cubicBezTo>
                <a:cubicBezTo>
                  <a:pt x="48683" y="1366308"/>
                  <a:pt x="48555" y="1357607"/>
                  <a:pt x="50800" y="1349375"/>
                </a:cubicBezTo>
                <a:cubicBezTo>
                  <a:pt x="52717" y="1342344"/>
                  <a:pt x="62598" y="1335217"/>
                  <a:pt x="66675" y="1330325"/>
                </a:cubicBezTo>
                <a:cubicBezTo>
                  <a:pt x="69118" y="1327394"/>
                  <a:pt x="70908" y="1323975"/>
                  <a:pt x="73025" y="1320800"/>
                </a:cubicBezTo>
                <a:cubicBezTo>
                  <a:pt x="81424" y="1287205"/>
                  <a:pt x="70021" y="1326766"/>
                  <a:pt x="82550" y="1298575"/>
                </a:cubicBezTo>
                <a:cubicBezTo>
                  <a:pt x="85268" y="1292458"/>
                  <a:pt x="86783" y="1285875"/>
                  <a:pt x="88900" y="1279525"/>
                </a:cubicBezTo>
                <a:lnTo>
                  <a:pt x="92075" y="1270000"/>
                </a:lnTo>
                <a:cubicBezTo>
                  <a:pt x="93133" y="1261533"/>
                  <a:pt x="94308" y="1253080"/>
                  <a:pt x="95250" y="1244600"/>
                </a:cubicBezTo>
                <a:cubicBezTo>
                  <a:pt x="96425" y="1234029"/>
                  <a:pt x="97019" y="1223393"/>
                  <a:pt x="98425" y="1212850"/>
                </a:cubicBezTo>
                <a:cubicBezTo>
                  <a:pt x="101769" y="1187773"/>
                  <a:pt x="100196" y="1205766"/>
                  <a:pt x="104775" y="1187450"/>
                </a:cubicBezTo>
                <a:cubicBezTo>
                  <a:pt x="106084" y="1182215"/>
                  <a:pt x="106641" y="1176810"/>
                  <a:pt x="107950" y="1171575"/>
                </a:cubicBezTo>
                <a:cubicBezTo>
                  <a:pt x="110928" y="1159661"/>
                  <a:pt x="112023" y="1162071"/>
                  <a:pt x="117475" y="1149350"/>
                </a:cubicBezTo>
                <a:cubicBezTo>
                  <a:pt x="118793" y="1146274"/>
                  <a:pt x="119153" y="1142818"/>
                  <a:pt x="120650" y="1139825"/>
                </a:cubicBezTo>
                <a:cubicBezTo>
                  <a:pt x="122357" y="1136412"/>
                  <a:pt x="125450" y="1133787"/>
                  <a:pt x="127000" y="1130300"/>
                </a:cubicBezTo>
                <a:cubicBezTo>
                  <a:pt x="131417" y="1120362"/>
                  <a:pt x="133886" y="1109105"/>
                  <a:pt x="136525" y="1098550"/>
                </a:cubicBezTo>
                <a:cubicBezTo>
                  <a:pt x="135078" y="1062374"/>
                  <a:pt x="129891" y="990644"/>
                  <a:pt x="136525" y="952500"/>
                </a:cubicBezTo>
                <a:cubicBezTo>
                  <a:pt x="137179" y="948741"/>
                  <a:pt x="142875" y="948267"/>
                  <a:pt x="146050" y="946150"/>
                </a:cubicBezTo>
                <a:cubicBezTo>
                  <a:pt x="148167" y="942975"/>
                  <a:pt x="150182" y="939730"/>
                  <a:pt x="152400" y="936625"/>
                </a:cubicBezTo>
                <a:cubicBezTo>
                  <a:pt x="155476" y="932319"/>
                  <a:pt x="159776" y="928761"/>
                  <a:pt x="161925" y="923925"/>
                </a:cubicBezTo>
                <a:cubicBezTo>
                  <a:pt x="164117" y="918994"/>
                  <a:pt x="163791" y="913285"/>
                  <a:pt x="165100" y="908050"/>
                </a:cubicBezTo>
                <a:cubicBezTo>
                  <a:pt x="170063" y="888200"/>
                  <a:pt x="165756" y="908955"/>
                  <a:pt x="174625" y="889000"/>
                </a:cubicBezTo>
                <a:cubicBezTo>
                  <a:pt x="177343" y="882883"/>
                  <a:pt x="178858" y="876300"/>
                  <a:pt x="180975" y="869950"/>
                </a:cubicBezTo>
                <a:lnTo>
                  <a:pt x="184150" y="860425"/>
                </a:lnTo>
                <a:lnTo>
                  <a:pt x="187325" y="850900"/>
                </a:lnTo>
                <a:cubicBezTo>
                  <a:pt x="191897" y="796039"/>
                  <a:pt x="192456" y="808430"/>
                  <a:pt x="187325" y="736600"/>
                </a:cubicBezTo>
                <a:cubicBezTo>
                  <a:pt x="186448" y="724325"/>
                  <a:pt x="183145" y="725223"/>
                  <a:pt x="180975" y="714375"/>
                </a:cubicBezTo>
                <a:cubicBezTo>
                  <a:pt x="170625" y="662623"/>
                  <a:pt x="179593" y="691180"/>
                  <a:pt x="171450" y="666750"/>
                </a:cubicBezTo>
                <a:cubicBezTo>
                  <a:pt x="163905" y="613934"/>
                  <a:pt x="166132" y="638643"/>
                  <a:pt x="171450" y="542925"/>
                </a:cubicBezTo>
                <a:cubicBezTo>
                  <a:pt x="171962" y="533705"/>
                  <a:pt x="175910" y="529205"/>
                  <a:pt x="177800" y="520700"/>
                </a:cubicBezTo>
                <a:cubicBezTo>
                  <a:pt x="183461" y="495224"/>
                  <a:pt x="178372" y="508887"/>
                  <a:pt x="184150" y="485775"/>
                </a:cubicBezTo>
                <a:cubicBezTo>
                  <a:pt x="184962" y="482528"/>
                  <a:pt x="186406" y="479468"/>
                  <a:pt x="187325" y="476250"/>
                </a:cubicBezTo>
                <a:cubicBezTo>
                  <a:pt x="188524" y="472054"/>
                  <a:pt x="189442" y="467783"/>
                  <a:pt x="190500" y="463550"/>
                </a:cubicBezTo>
                <a:cubicBezTo>
                  <a:pt x="195465" y="413898"/>
                  <a:pt x="195792" y="407987"/>
                  <a:pt x="196850" y="396875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圆角矩形 117"/>
          <p:cNvSpPr/>
          <p:nvPr/>
        </p:nvSpPr>
        <p:spPr>
          <a:xfrm>
            <a:off x="9809945" y="2900173"/>
            <a:ext cx="845892" cy="912573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10125036" y="305059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10277436" y="320299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10277436" y="3383393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10394376" y="3092822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10493528" y="3258074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10493528" y="3493561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10075460" y="3355390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10125036" y="3548645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10335906" y="3603729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10043614" y="3193734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9924896" y="3419696"/>
            <a:ext cx="99152" cy="11016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10930284" y="2808450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11082684" y="2960850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11082684" y="3141253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11199624" y="2850682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11298776" y="3015934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11298776" y="3251421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10880708" y="3113250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10930284" y="3306505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11141154" y="3361589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10848862" y="2951594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10730144" y="3177556"/>
            <a:ext cx="99152" cy="11016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等腰三角形 140"/>
          <p:cNvSpPr/>
          <p:nvPr/>
        </p:nvSpPr>
        <p:spPr>
          <a:xfrm>
            <a:off x="10655837" y="373911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等腰三角形 141"/>
          <p:cNvSpPr/>
          <p:nvPr/>
        </p:nvSpPr>
        <p:spPr>
          <a:xfrm>
            <a:off x="10808237" y="389151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等腰三角形 142"/>
          <p:cNvSpPr/>
          <p:nvPr/>
        </p:nvSpPr>
        <p:spPr>
          <a:xfrm>
            <a:off x="10993245" y="378292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等腰三角形 143"/>
          <p:cNvSpPr/>
          <p:nvPr/>
        </p:nvSpPr>
        <p:spPr>
          <a:xfrm>
            <a:off x="11040892" y="3983591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等腰三角形 144"/>
          <p:cNvSpPr/>
          <p:nvPr/>
        </p:nvSpPr>
        <p:spPr>
          <a:xfrm>
            <a:off x="10861606" y="4075666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等腰三角形 145"/>
          <p:cNvSpPr/>
          <p:nvPr/>
        </p:nvSpPr>
        <p:spPr>
          <a:xfrm>
            <a:off x="10829882" y="3713800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等腰三角形 146"/>
          <p:cNvSpPr/>
          <p:nvPr/>
        </p:nvSpPr>
        <p:spPr>
          <a:xfrm>
            <a:off x="11165650" y="384660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等腰三角形 147"/>
          <p:cNvSpPr/>
          <p:nvPr/>
        </p:nvSpPr>
        <p:spPr>
          <a:xfrm>
            <a:off x="10606261" y="4017767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等腰三角形 148"/>
          <p:cNvSpPr/>
          <p:nvPr/>
        </p:nvSpPr>
        <p:spPr>
          <a:xfrm>
            <a:off x="11049347" y="4138215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等腰三角形 149"/>
          <p:cNvSpPr/>
          <p:nvPr/>
        </p:nvSpPr>
        <p:spPr>
          <a:xfrm>
            <a:off x="10884565" y="4259929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等腰三角形 150"/>
          <p:cNvSpPr/>
          <p:nvPr/>
        </p:nvSpPr>
        <p:spPr>
          <a:xfrm>
            <a:off x="10623230" y="4236545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等腰三角形 151"/>
          <p:cNvSpPr/>
          <p:nvPr/>
        </p:nvSpPr>
        <p:spPr>
          <a:xfrm>
            <a:off x="10737597" y="4138857"/>
            <a:ext cx="95295" cy="92075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/>
          <p:cNvSpPr/>
          <p:nvPr/>
        </p:nvSpPr>
        <p:spPr>
          <a:xfrm>
            <a:off x="7822092" y="2146350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55" name="矩形 154"/>
          <p:cNvSpPr/>
          <p:nvPr/>
        </p:nvSpPr>
        <p:spPr>
          <a:xfrm>
            <a:off x="8592897" y="2161781"/>
            <a:ext cx="730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rest</a:t>
            </a:r>
            <a:endParaRPr lang="zh-CN" altLang="en-US" dirty="0"/>
          </a:p>
        </p:txBody>
      </p:sp>
      <p:sp>
        <p:nvSpPr>
          <p:cNvPr id="156" name="下箭头 155"/>
          <p:cNvSpPr/>
          <p:nvPr/>
        </p:nvSpPr>
        <p:spPr>
          <a:xfrm>
            <a:off x="8020275" y="2639349"/>
            <a:ext cx="63449" cy="1763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下箭头 156"/>
          <p:cNvSpPr/>
          <p:nvPr/>
        </p:nvSpPr>
        <p:spPr>
          <a:xfrm>
            <a:off x="8916902" y="2546947"/>
            <a:ext cx="63449" cy="1763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/>
          <p:cNvSpPr/>
          <p:nvPr/>
        </p:nvSpPr>
        <p:spPr>
          <a:xfrm>
            <a:off x="9974472" y="216049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159" name="矩形 158"/>
          <p:cNvSpPr/>
          <p:nvPr/>
        </p:nvSpPr>
        <p:spPr>
          <a:xfrm>
            <a:off x="10872685" y="2148000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160" name="下箭头 159"/>
          <p:cNvSpPr/>
          <p:nvPr/>
        </p:nvSpPr>
        <p:spPr>
          <a:xfrm>
            <a:off x="10133031" y="2619526"/>
            <a:ext cx="63449" cy="1763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下箭头 160"/>
          <p:cNvSpPr/>
          <p:nvPr/>
        </p:nvSpPr>
        <p:spPr>
          <a:xfrm>
            <a:off x="11029658" y="2527124"/>
            <a:ext cx="63449" cy="1763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/>
          <p:cNvSpPr/>
          <p:nvPr/>
        </p:nvSpPr>
        <p:spPr>
          <a:xfrm>
            <a:off x="9711345" y="3882969"/>
            <a:ext cx="730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cs typeface="Times New Roman" panose="02020603050405020304" pitchFamily="18" charset="0"/>
              </a:rPr>
              <a:t>rest</a:t>
            </a:r>
            <a:endParaRPr lang="zh-CN" altLang="en-US" dirty="0"/>
          </a:p>
        </p:txBody>
      </p:sp>
      <p:sp>
        <p:nvSpPr>
          <p:cNvPr id="165" name="右箭头 164"/>
          <p:cNvSpPr/>
          <p:nvPr/>
        </p:nvSpPr>
        <p:spPr>
          <a:xfrm>
            <a:off x="10376588" y="4108565"/>
            <a:ext cx="130673" cy="457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6915874" y="4909290"/>
            <a:ext cx="3828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dirty="0"/>
              <a:t>One-vs-All (One-vs-Rest)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矩形 167"/>
              <p:cNvSpPr/>
              <p:nvPr/>
            </p:nvSpPr>
            <p:spPr>
              <a:xfrm>
                <a:off x="698506" y="2384409"/>
                <a:ext cx="4876046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zh-CN" dirty="0">
                    <a:latin typeface="+mj-ea"/>
                    <a:ea typeface="+mj-ea"/>
                    <a:cs typeface="Euclid" panose="02020503060505020303" pitchFamily="18" charset="0"/>
                  </a:rPr>
                  <a:t>我们先</a:t>
                </a:r>
                <a:r>
                  <a:rPr lang="zh-CN" altLang="en-US" dirty="0">
                    <a:latin typeface="+mj-ea"/>
                    <a:ea typeface="+mj-ea"/>
                    <a:cs typeface="Euclid" panose="02020503060505020303" pitchFamily="18" charset="0"/>
                  </a:rPr>
                  <a:t>定义其中一类为类型</a:t>
                </a:r>
                <a:r>
                  <a:rPr lang="en-US" altLang="zh-CN" dirty="0">
                    <a:latin typeface="+mj-ea"/>
                    <a:ea typeface="+mj-ea"/>
                    <a:cs typeface="Euclid" panose="02020503060505020303" pitchFamily="18" charset="0"/>
                  </a:rPr>
                  <a:t>1</a:t>
                </a:r>
                <a:r>
                  <a:rPr lang="zh-CN" altLang="en-US" dirty="0">
                    <a:latin typeface="+mj-ea"/>
                    <a:ea typeface="+mj-ea"/>
                    <a:cs typeface="Euclid" panose="02020503060505020303" pitchFamily="18" charset="0"/>
                  </a:rPr>
                  <a:t>（正类），其余数据为负类（</a:t>
                </a:r>
                <a:r>
                  <a:rPr lang="en-US" altLang="zh-CN" dirty="0">
                    <a:latin typeface="+mj-ea"/>
                    <a:ea typeface="+mj-ea"/>
                    <a:cs typeface="Euclid" panose="02020503060505020303" pitchFamily="18" charset="0"/>
                  </a:rPr>
                  <a:t>rest</a:t>
                </a:r>
                <a:r>
                  <a:rPr lang="zh-CN" altLang="en-US" dirty="0">
                    <a:latin typeface="+mj-ea"/>
                    <a:ea typeface="+mj-ea"/>
                    <a:cs typeface="Euclid" panose="02020503060505020303" pitchFamily="18" charset="0"/>
                  </a:rPr>
                  <a:t>）；</a:t>
                </a:r>
                <a:endParaRPr lang="en-US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dirty="0">
                    <a:latin typeface="+mj-ea"/>
                    <a:ea typeface="+mj-ea"/>
                    <a:cs typeface="Euclid" panose="02020503060505020303" pitchFamily="18" charset="0"/>
                  </a:rPr>
                  <a:t>接下来去掉类型</a:t>
                </a:r>
                <a:r>
                  <a:rPr lang="en-US" altLang="zh-CN" dirty="0">
                    <a:latin typeface="+mj-ea"/>
                    <a:ea typeface="+mj-ea"/>
                    <a:cs typeface="Euclid" panose="02020503060505020303" pitchFamily="18" charset="0"/>
                  </a:rPr>
                  <a:t>1</a:t>
                </a:r>
                <a:r>
                  <a:rPr lang="zh-CN" altLang="en-US" dirty="0">
                    <a:latin typeface="+mj-ea"/>
                    <a:ea typeface="+mj-ea"/>
                    <a:cs typeface="Euclid" panose="02020503060505020303" pitchFamily="18" charset="0"/>
                  </a:rPr>
                  <a:t>数据，剩余部分再次进行二分类，分成类型</a:t>
                </a:r>
                <a:r>
                  <a:rPr lang="en-US" altLang="zh-CN" dirty="0">
                    <a:latin typeface="+mj-ea"/>
                    <a:ea typeface="+mj-ea"/>
                    <a:cs typeface="Euclid" panose="02020503060505020303" pitchFamily="18" charset="0"/>
                  </a:rPr>
                  <a:t>2</a:t>
                </a:r>
                <a:r>
                  <a:rPr lang="zh-CN" altLang="en-US" dirty="0">
                    <a:latin typeface="+mj-ea"/>
                    <a:ea typeface="+mj-ea"/>
                    <a:cs typeface="Euclid" panose="02020503060505020303" pitchFamily="18" charset="0"/>
                  </a:rPr>
                  <a:t>和负类；如果有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+mj-ea"/>
                    <a:ea typeface="+mj-ea"/>
                    <a:cs typeface="Euclid" panose="02020503060505020303" pitchFamily="18" charset="0"/>
                  </a:rPr>
                  <a:t>类，那就需要分类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+mj-ea"/>
                    <a:ea typeface="+mj-ea"/>
                    <a:cs typeface="Euclid" panose="02020503060505020303" pitchFamily="18" charset="0"/>
                  </a:rPr>
                  <a:t>-1</a:t>
                </a:r>
                <a:r>
                  <a:rPr lang="zh-CN" altLang="en-US" dirty="0">
                    <a:latin typeface="+mj-ea"/>
                    <a:ea typeface="+mj-ea"/>
                    <a:cs typeface="Euclid" panose="02020503060505020303" pitchFamily="18" charset="0"/>
                  </a:rPr>
                  <a:t>次</a:t>
                </a:r>
                <a:endParaRPr lang="en-US" altLang="zh-CN" dirty="0">
                  <a:latin typeface="+mj-ea"/>
                  <a:ea typeface="+mj-ea"/>
                  <a:cs typeface="Euclid" panose="02020503060505020303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FF0000"/>
                    </a:solidFill>
                    <a:latin typeface="+mj-ea"/>
                    <a:ea typeface="+mj-ea"/>
                    <a:cs typeface="Euclid" panose="02020503060505020303" pitchFamily="18" charset="0"/>
                  </a:rPr>
                  <a:t>步骤：①</a:t>
                </a:r>
                <a:r>
                  <a:rPr lang="en-US" altLang="zh-CN" dirty="0">
                    <a:solidFill>
                      <a:srgbClr val="FF0000"/>
                    </a:solidFill>
                    <a:latin typeface="+mj-ea"/>
                    <a:ea typeface="+mj-ea"/>
                    <a:cs typeface="Euclid" panose="02020503060505020303" pitchFamily="18" charset="0"/>
                  </a:rPr>
                  <a:t>-&gt;</a:t>
                </a:r>
                <a:r>
                  <a:rPr lang="zh-CN" altLang="en-US" dirty="0">
                    <a:solidFill>
                      <a:srgbClr val="FF0000"/>
                    </a:solidFill>
                    <a:latin typeface="+mj-ea"/>
                    <a:ea typeface="+mj-ea"/>
                    <a:cs typeface="Euclid" panose="02020503060505020303" pitchFamily="18" charset="0"/>
                  </a:rPr>
                  <a:t>②</a:t>
                </a:r>
                <a:r>
                  <a:rPr lang="en-US" altLang="zh-CN" dirty="0">
                    <a:solidFill>
                      <a:srgbClr val="FF0000"/>
                    </a:solidFill>
                    <a:latin typeface="+mj-ea"/>
                    <a:ea typeface="+mj-ea"/>
                    <a:cs typeface="Euclid" panose="02020503060505020303" pitchFamily="18" charset="0"/>
                  </a:rPr>
                  <a:t>-&gt;</a:t>
                </a:r>
                <a:r>
                  <a:rPr lang="zh-CN" altLang="en-US" dirty="0">
                    <a:solidFill>
                      <a:srgbClr val="FF0000"/>
                    </a:solidFill>
                    <a:latin typeface="+mj-ea"/>
                    <a:ea typeface="+mj-ea"/>
                    <a:cs typeface="Euclid" panose="02020503060505020303" pitchFamily="18" charset="0"/>
                  </a:rPr>
                  <a:t>③</a:t>
                </a:r>
                <a:r>
                  <a:rPr lang="en-US" altLang="zh-CN" dirty="0">
                    <a:solidFill>
                      <a:srgbClr val="FF0000"/>
                    </a:solidFill>
                    <a:latin typeface="+mj-ea"/>
                    <a:ea typeface="+mj-ea"/>
                    <a:cs typeface="Euclid" panose="02020503060505020303" pitchFamily="18" charset="0"/>
                  </a:rPr>
                  <a:t>-&gt;……</a:t>
                </a:r>
                <a:endParaRPr lang="zh-CN" altLang="zh-CN" dirty="0">
                  <a:solidFill>
                    <a:srgbClr val="FF0000"/>
                  </a:solidFill>
                  <a:latin typeface="+mj-ea"/>
                  <a:ea typeface="+mj-ea"/>
                  <a:cs typeface="Euclid" panose="02020503060505020303" pitchFamily="18" charset="0"/>
                </a:endParaRPr>
              </a:p>
            </p:txBody>
          </p:sp>
        </mc:Choice>
        <mc:Fallback xmlns="">
          <p:sp>
            <p:nvSpPr>
              <p:cNvPr id="168" name="矩形 1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06" y="2384409"/>
                <a:ext cx="4876046" cy="3970318"/>
              </a:xfrm>
              <a:prstGeom prst="rect">
                <a:avLst/>
              </a:prstGeom>
              <a:blipFill rotWithShape="1">
                <a:blip r:embed="rId3"/>
                <a:stretch>
                  <a:fillRect t="-16" r="11" b="-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0" name="矩形 169"/>
          <p:cNvSpPr/>
          <p:nvPr/>
        </p:nvSpPr>
        <p:spPr>
          <a:xfrm>
            <a:off x="6627367" y="446571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cs typeface="Euclid" panose="02020503060505020303" pitchFamily="18" charset="0"/>
              </a:rPr>
              <a:t>①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8471094" y="4442894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cs typeface="Euclid" panose="02020503060505020303" pitchFamily="18" charset="0"/>
              </a:rPr>
              <a:t>②</a:t>
            </a:r>
            <a:endParaRPr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10652847" y="446483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ea"/>
                <a:cs typeface="Euclid" panose="02020503060505020303" pitchFamily="18" charset="0"/>
              </a:rPr>
              <a:t>③</a:t>
            </a:r>
            <a:endParaRPr lang="zh-CN" altLang="en-US" dirty="0"/>
          </a:p>
        </p:txBody>
      </p:sp>
      <p:sp>
        <p:nvSpPr>
          <p:cNvPr id="173" name="矩形 172"/>
          <p:cNvSpPr/>
          <p:nvPr/>
        </p:nvSpPr>
        <p:spPr>
          <a:xfrm>
            <a:off x="7476981" y="5356408"/>
            <a:ext cx="23214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1" dirty="0"/>
              <a:t>一对多</a:t>
            </a:r>
            <a:r>
              <a:rPr lang="en-US" altLang="zh-CN" b="1" dirty="0"/>
              <a:t> (</a:t>
            </a:r>
            <a:r>
              <a:rPr lang="zh-CN" altLang="en-US" b="1" dirty="0"/>
              <a:t>一对余</a:t>
            </a:r>
            <a:r>
              <a:rPr lang="en-US" altLang="zh-CN" b="1" dirty="0"/>
              <a:t>)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课题练习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852170" y="1490980"/>
            <a:ext cx="103270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1.一监狱人脸识别准入系统用来识别待进入人员的身份，此系统一共包括识别4种不同的人员：狱警，小偷，送餐员，其他。下面哪种学习方法最适合此种应用需求：</a:t>
            </a:r>
          </a:p>
          <a:p>
            <a:r>
              <a:rPr lang="zh-CN" altLang="en-US"/>
              <a:t>A:二分类问题                                                   B:多分类问题</a:t>
            </a:r>
          </a:p>
          <a:p>
            <a:r>
              <a:rPr lang="zh-CN" altLang="en-US"/>
              <a:t>C:回归问题                                                      D:聚类问题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52170" y="3731895"/>
            <a:ext cx="10327005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2.以下关于分类问题的说法错误的是？ </a:t>
            </a:r>
          </a:p>
          <a:p>
            <a:r>
              <a:rPr lang="zh-CN" altLang="en-US" dirty="0"/>
              <a:t>A:分类属于监督学习</a:t>
            </a:r>
          </a:p>
          <a:p>
            <a:r>
              <a:rPr lang="zh-CN" altLang="en-US" dirty="0"/>
              <a:t>B:分类问题输入属性必须是离散的</a:t>
            </a:r>
          </a:p>
          <a:p>
            <a:r>
              <a:rPr lang="zh-CN" altLang="en-US" dirty="0"/>
              <a:t>C:多分类问题可以被拆分为多个二分类问题</a:t>
            </a:r>
          </a:p>
          <a:p>
            <a:r>
              <a:rPr lang="zh-CN" altLang="en-US" dirty="0"/>
              <a:t>D:回归问题在一定条件下可被转化为多分类问题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2496677" y="2660695"/>
            <a:ext cx="6278833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2.Sigmoid</a:t>
            </a:r>
            <a:r>
              <a:rPr lang="zh-CN" altLang="en-US" dirty="0">
                <a:solidFill>
                  <a:schemeClr val="tx1"/>
                </a:solidFill>
              </a:rPr>
              <a:t>函数</a:t>
            </a:r>
          </a:p>
        </p:txBody>
      </p:sp>
      <p:sp>
        <p:nvSpPr>
          <p:cNvPr id="44" name="TextBox 6"/>
          <p:cNvSpPr txBox="1">
            <a:spLocks noChangeArrowheads="1"/>
          </p:cNvSpPr>
          <p:nvPr/>
        </p:nvSpPr>
        <p:spPr bwMode="auto">
          <a:xfrm>
            <a:off x="3002507" y="1872975"/>
            <a:ext cx="510547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01 </a:t>
            </a:r>
            <a:r>
              <a:rPr lang="en-US" altLang="zh-CN" sz="4000" dirty="0">
                <a:latin typeface="Impact" panose="020B080603090205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pitchFamily="34" charset="-122"/>
              </a:rPr>
              <a:t>分类问题</a:t>
            </a:r>
            <a:endParaRPr lang="en-US" altLang="zh-CN" sz="3600" dirty="0"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3002508" y="2749851"/>
            <a:ext cx="5072418" cy="55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chemeClr val="bg1"/>
                </a:solidFill>
                <a:latin typeface="Times New Roman Regular" panose="02020603050405020304" charset="0"/>
                <a:ea typeface="微软雅黑" panose="020B0503020204020204" pitchFamily="34" charset="-122"/>
                <a:cs typeface="Times New Roman Regular" panose="02020603050405020304" charset="0"/>
              </a:rPr>
              <a:t>02    Sigmoid</a:t>
            </a:r>
            <a:r>
              <a:rPr lang="zh-CN" altLang="en-US" sz="3600" dirty="0">
                <a:solidFill>
                  <a:schemeClr val="bg1"/>
                </a:solidFill>
                <a:latin typeface="Times New Roman Regular" panose="02020603050405020304" charset="0"/>
                <a:ea typeface="微软雅黑" panose="020B0503020204020204" pitchFamily="34" charset="-122"/>
                <a:cs typeface="Times New Roman Regular" panose="02020603050405020304" charset="0"/>
              </a:rPr>
              <a:t>函数</a:t>
            </a:r>
          </a:p>
        </p:txBody>
      </p:sp>
      <p:sp>
        <p:nvSpPr>
          <p:cNvPr id="48" name="TextBox 11"/>
          <p:cNvSpPr txBox="1">
            <a:spLocks noChangeArrowheads="1"/>
          </p:cNvSpPr>
          <p:nvPr/>
        </p:nvSpPr>
        <p:spPr bwMode="auto">
          <a:xfrm>
            <a:off x="3002507" y="3564894"/>
            <a:ext cx="629759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pitchFamily="34" charset="-122"/>
              </a:rPr>
              <a:t>逻辑回归求解</a:t>
            </a:r>
          </a:p>
        </p:txBody>
      </p:sp>
      <p:sp>
        <p:nvSpPr>
          <p:cNvPr id="51" name="TextBox 10"/>
          <p:cNvSpPr txBox="1">
            <a:spLocks noChangeArrowheads="1"/>
          </p:cNvSpPr>
          <p:nvPr/>
        </p:nvSpPr>
        <p:spPr bwMode="auto">
          <a:xfrm>
            <a:off x="3029495" y="4380075"/>
            <a:ext cx="574601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3600" dirty="0">
                <a:latin typeface="Impact" panose="020B0806030902050204" pitchFamily="34" charset="0"/>
                <a:ea typeface="微软雅黑" panose="020B0503020204020204" pitchFamily="34" charset="-122"/>
              </a:rPr>
              <a:t>逻辑回归代码实现</a:t>
            </a:r>
          </a:p>
        </p:txBody>
      </p:sp>
    </p:spTree>
  </p:cSld>
  <p:clrMapOvr>
    <a:masterClrMapping/>
  </p:clrMapOvr>
  <p:transition advTm="8005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&#10;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quad\,\theta^Tx&#10;$&#10;&#10;\end{document}"/>
  <p:tag name="IGUANATEXSIZE" val="3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Note: $&#10;y = 0 $ or 1 always&#10;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g(\;\theta^Tx\;)&#10;$&#10;&#10;\end{document}"/>
  <p:tag name="IGUANATEXSIZE" val="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2715</Words>
  <Application>Microsoft Macintosh PowerPoint</Application>
  <PresentationFormat>宽屏</PresentationFormat>
  <Paragraphs>312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2" baseType="lpstr">
      <vt:lpstr>宋体</vt:lpstr>
      <vt:lpstr>微软雅黑</vt:lpstr>
      <vt:lpstr>Euclid</vt:lpstr>
      <vt:lpstr>Times New Roman Regular</vt:lpstr>
      <vt:lpstr>Arial</vt:lpstr>
      <vt:lpstr>Calibri</vt:lpstr>
      <vt:lpstr>Cambria</vt:lpstr>
      <vt:lpstr>Cambria Math</vt:lpstr>
      <vt:lpstr>Impact</vt:lpstr>
      <vt:lpstr>Menlo</vt:lpstr>
      <vt:lpstr>Wingdings</vt:lpstr>
      <vt:lpstr>默认设计模板</vt:lpstr>
      <vt:lpstr>机器学习-逻辑回归  </vt:lpstr>
      <vt:lpstr>本章目录</vt:lpstr>
      <vt:lpstr>1.分类问题</vt:lpstr>
      <vt:lpstr>分类问题</vt:lpstr>
      <vt:lpstr>PowerPoint 演示文稿</vt:lpstr>
      <vt:lpstr>分类问题</vt:lpstr>
      <vt:lpstr>分类问题</vt:lpstr>
      <vt:lpstr>课题练习</vt:lpstr>
      <vt:lpstr>2.Sigmoid函数</vt:lpstr>
      <vt:lpstr>PowerPoint 演示文稿</vt:lpstr>
      <vt:lpstr>PowerPoint 演示文稿</vt:lpstr>
      <vt:lpstr>PowerPoint 演示文稿</vt:lpstr>
      <vt:lpstr>2.Sigmoid函数</vt:lpstr>
      <vt:lpstr>2.Sigmoid函数</vt:lpstr>
      <vt:lpstr>PowerPoint 演示文稿</vt:lpstr>
      <vt:lpstr>PowerPoint 演示文稿</vt:lpstr>
      <vt:lpstr>PowerPoint 演示文稿</vt:lpstr>
      <vt:lpstr>PowerPoint 演示文稿</vt:lpstr>
      <vt:lpstr>2.Sigmoid函数的导数</vt:lpstr>
      <vt:lpstr>课题练习</vt:lpstr>
      <vt:lpstr>3.逻辑回归求解</vt:lpstr>
      <vt:lpstr>3.逻辑回归求解</vt:lpstr>
      <vt:lpstr>3.逻辑回归求解</vt:lpstr>
      <vt:lpstr>输入的数据是什么样的？</vt:lpstr>
      <vt:lpstr>PowerPoint 演示文稿</vt:lpstr>
      <vt:lpstr>PowerPoint 演示文稿</vt:lpstr>
      <vt:lpstr>PowerPoint 演示文稿</vt:lpstr>
      <vt:lpstr>3.逻辑回归求解</vt:lpstr>
      <vt:lpstr>3.逻辑回归求解</vt:lpstr>
      <vt:lpstr>用到的求导法则</vt:lpstr>
      <vt:lpstr>PowerPoint 演示文稿</vt:lpstr>
      <vt:lpstr>3.逻辑回归求解</vt:lpstr>
      <vt:lpstr>3.逻辑回归求解</vt:lpstr>
      <vt:lpstr>PowerPoint 演示文稿</vt:lpstr>
      <vt:lpstr>3.逻辑回归求解</vt:lpstr>
      <vt:lpstr>课题练习</vt:lpstr>
      <vt:lpstr>课题练习</vt:lpstr>
      <vt:lpstr>4.逻辑回归代码实现</vt:lpstr>
      <vt:lpstr>4.逻辑回归代码实现</vt:lpstr>
      <vt:lpstr>4.逻辑回归代码实现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</dc:title>
  <dc:creator>黄海广</dc:creator>
  <cp:lastModifiedBy>365VIP</cp:lastModifiedBy>
  <cp:revision>3197</cp:revision>
  <cp:lastPrinted>2024-10-08T07:05:49Z</cp:lastPrinted>
  <dcterms:created xsi:type="dcterms:W3CDTF">2024-10-08T07:05:49Z</dcterms:created>
  <dcterms:modified xsi:type="dcterms:W3CDTF">2025-01-05T12:15:12Z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5320B1F9F64EC23052350167F0A96126_42</vt:lpwstr>
  </property>
</Properties>
</file>