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696" r:id="rId2"/>
    <p:sldId id="1025" r:id="rId3"/>
    <p:sldId id="1027" r:id="rId4"/>
    <p:sldId id="1067" r:id="rId5"/>
    <p:sldId id="900" r:id="rId6"/>
    <p:sldId id="1037" r:id="rId7"/>
    <p:sldId id="1034" r:id="rId8"/>
    <p:sldId id="1031" r:id="rId9"/>
    <p:sldId id="1069" r:id="rId10"/>
    <p:sldId id="1039" r:id="rId11"/>
    <p:sldId id="904" r:id="rId12"/>
    <p:sldId id="773" r:id="rId13"/>
    <p:sldId id="774" r:id="rId14"/>
    <p:sldId id="775" r:id="rId15"/>
    <p:sldId id="784" r:id="rId16"/>
    <p:sldId id="905" r:id="rId17"/>
    <p:sldId id="786" r:id="rId18"/>
    <p:sldId id="906" r:id="rId19"/>
    <p:sldId id="783" r:id="rId20"/>
    <p:sldId id="787" r:id="rId21"/>
    <p:sldId id="414" r:id="rId22"/>
    <p:sldId id="1041" r:id="rId23"/>
    <p:sldId id="415" r:id="rId24"/>
    <p:sldId id="1070" r:id="rId25"/>
    <p:sldId id="1040" r:id="rId26"/>
    <p:sldId id="1042" r:id="rId27"/>
    <p:sldId id="1043" r:id="rId28"/>
    <p:sldId id="1038" r:id="rId29"/>
    <p:sldId id="1048" r:id="rId30"/>
    <p:sldId id="1050" r:id="rId31"/>
    <p:sldId id="1047" r:id="rId32"/>
    <p:sldId id="403" r:id="rId33"/>
    <p:sldId id="1071" r:id="rId34"/>
    <p:sldId id="1049" r:id="rId35"/>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7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7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45" userDrawn="1">
          <p15:clr>
            <a:srgbClr val="A4A3A4"/>
          </p15:clr>
        </p15:guide>
        <p15:guide id="2" pos="3816" userDrawn="1">
          <p15:clr>
            <a:srgbClr val="A4A3A4"/>
          </p15:clr>
        </p15:guide>
        <p15:guide id="3" orient="horz" pos="22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86"/>
    <a:srgbClr val="A3D6D9"/>
    <a:srgbClr val="FF9900"/>
    <a:srgbClr val="00B0F0"/>
    <a:srgbClr val="0070C0"/>
    <a:srgbClr val="FF0000"/>
    <a:srgbClr val="0066CC"/>
    <a:srgbClr val="DFF1F2"/>
    <a:srgbClr val="1C2948"/>
    <a:srgbClr val="FBBC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09" autoAdjust="0"/>
    <p:restoredTop sz="84468" autoAdjust="0"/>
  </p:normalViewPr>
  <p:slideViewPr>
    <p:cSldViewPr snapToGrid="0" showGuides="1">
      <p:cViewPr varScale="1">
        <p:scale>
          <a:sx n="102" d="100"/>
          <a:sy n="102" d="100"/>
        </p:scale>
        <p:origin x="1392" y="184"/>
      </p:cViewPr>
      <p:guideLst>
        <p:guide orient="horz" pos="2145"/>
        <p:guide pos="3816"/>
        <p:guide orient="horz" pos="225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2025/1/6</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6:17:06"/>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6:17:19"/>
    </inkml:context>
    <inkml:brush xml:id="br0">
      <inkml:brushProperty name="width" value="0.1" units="cm"/>
      <inkml:brushProperty name="height" value="0.2" units="cm"/>
      <inkml:brushProperty name="color" value="#FFFC00"/>
      <inkml:brushProperty name="tip" value="rectangle"/>
      <inkml:brushProperty name="rasterOp" value="maskPen"/>
    </inkml:brush>
  </inkml:definitions>
  <inkml:trace contextRef="#ctx0" brushRef="#br0">0 2893,'15'0,"-10"1,1-1,-1 0,1 0,-1-1,1 0,-1 0,1 0,-1 0,10-5,-4 1,0 1,1 0,20-5,6-1,-24 6,0 1,21-1,-16 1,-12 2,1-1,-1 1,1-2,-1 1,0-1,0-1,0 1,0-1,0 0,6-6,-7 6,0 1,0 0,0 1,0 0,0 0,1 0,7-1,-5 2,0-1,-1-1,11-3,5-3,-20 8,0 0,0 0,0 0,0-1,-1 0,1 0,5-4,-6 4,0 0,0 1,0-1,1 1,-1-1,1 1,-1 0,7-1,-6 2,-1-1,1 0,-1 0,1 0,-1-1,0 1,1-1,5-4,-5 4,0-1,0 0,0 1,0 0,1 0,-1 0,1 1,-1 0,6-1,1-1,47-22,-22 5,-33 19,0 0,-1 0,1-1,0 1,-1-1,1 0,-1 1,0-1,0 0,1-1,-1 1,0 0,-1-1,1 1,3-6,-3 5,1 0,0-1,0 1,0 1,6-6,-6 6,0 0,0 0,-1-1,1 1,-1-1,1 0,-1 1,0-1,3-5,-3 2,2 0,-1 0,1 1,0-1,0 1,0 0,0 0,1 0,5-3,-8 6,-1 0,1 0,-1 0,0 0,0 0,0 0,0 0,0 0,0 0,1-3,6-14,-6 15,0 0,0-1,-1 1,3-8,2-7,6 2,-11 16,1 0,-1-1,0 1,0-1,0 1,0-1,0 0,0 1,0-1,-1 0,1 0,-1 1,1-3,0 0,-1 0,1 0,-1 0,0 0,0 0,-1 0,1 0,-1 0,1 1,-1-1,-1 0,1 0,0 1,-4-8,3 9,1-1,0 0,-1 0,0 0,1 0,-1 1,0-1,0 0,-1 1,1 0,0 0,-1-1,1 1,-1 1,0-1,1 0,-1 1,0 0,-4-2,3 2,1 0,-1 0,0 0,0-1,1 1,-1-1,1 0,-1 0,1-1,0 1,0-1,0 1,0-1,-3-4,2 2,-1-1,0 1,0 0,-1 0,1 1,-1 0,0 0,0 0,-1 1,-11-5,16 6,-1 1,1-1,-1 0,1 0,0 0,0-1,0 1,0-1,0 1,0-1,1 1,-3-6,2 4,-1 0,1 0,-1 0,1 0,-6-5,4 5,0 0,0 0,1-1,0 0,0 0,0 0,0 0,1 0,0 0,0-1,0 1,1-1,-1 1,0-9,-6-25,6 30,-1 1,2-1,-1 0,1-12,1-180,0 196,1 0,0 0,0 1,0-1,0 0,3-6,-2 6,0 0,-1 0,1 0,-1 0,0-6,-1 5,1 0,-1 0,1 1,0-1,0 0,1 1,0-1,0 1,0 0,0-1,1 1,5-8,-5 9,0 0,-1 0,1 0,-1 0,0-1,0 1,0-1,2-8,7-19,-9 29,0-1,1 1,0 0,-1 0,5-4,-3 4,-1-1,0 1,0-1,3-4,2-7,-5 10,0-1,0 1,0-1,1 1,0 0,0 0,9-8,4-4,-15 14,0 1,0 0,0-1,0 1,1 0,-1 0,1 0,-1 1,1-1,0 1,0-1,4-1,-4 2,0 0,1-1,-1 0,0 1,0-2,0 1,0 0,0 0,0-1,-1 0,4-4,17-15,30-6,-44 16,-8 11,-1-1,1 1,0 0,0 0,0 0,0 0,0 0,0 0,0 0,2-2,6-3,1 0,-1-1,-1-1,0 0,0 0,12-15,-15 18,-1 1,1-1,0 1,0 1,6-4,-6 4,-1 0,1 0,-1 0,0 0,0-1,0 0,0 0,3-5,-4 6,0-1,0 1,0 0,0 1,1-1,-1 0,1 1,-1 0,1 0,0 0,0 0,5-1,-4 2,-1-1,0 1,0-1,0 0,-1 0,1-1,0 1,-1-1,1 0,-1 0,5-6,-6 6,0 1,1 0,-1-1,1 1,-1 0,1 0,-1 1,1-1,0 0,0 1,0 0,0 0,6-2,2 1,1 0,17-1,7 1,37 4,-60 0,-1 1,1 0,-1 1,12 6,0-1,1 3,-20-9,0-1,-1 1,1-1,8 2,-7-2,0 0,0 1,9 5,6 3,15 12,-32-20,0 0,0 0,0 0,-1 0,1 1,-1-1,0 1,1 0,-2 0,4 5,-4-7,0 1,0-1,0 0,0 0,1 0,-1 0,1 0,4 2,-4-3,0 1,-1 0,1-1,-1 1,1 0,-1 1,0-1,4 4,-2 0,1 0,0-1,1 0,8 7,9 9,-20-17,1-1,0 0,0 1,0-1,0-1,1 1,-1-1,1 0,-1 0,1 0,8 1,-11-2,0 1,1-1,-1 0,0 0,0 1,0 0,0-1,0 1,0 0,0 0,-1 0,3 4,-2-4,0 1,0-1,0 0,0 1,0-1,1 0,-1 0,1-1,-1 1,4 1,1-1,-1 0,1 0,-1-1,1-1,9 1,21 3,-26-2,-1-1,18 0,-18-1,0 1,0 0,11 2,-8 0,1-1,-1-1,1-1,-1 0,16-2,26-8,-45 8,0 0,-1-1,14-5,16-5,-32 11,0-1,0 1,8-5,-8 3,-1 1,1 1,10-4,-15 6,0-1,0 1,0-1,0 1,0-1,0 0,0 0,0 0,0 0,0 0,0-1,-1 1,1 0,0-1,-1 0,1 1,-1-1,0 0,1 0,-1 1,0-1,0 0,1-3,-1 3,0 0,0 0,1 0,-1 0,1 1,-1-1,1 0,0 1,0 0,0-1,-1 1,1 0,3-1,31-9,-31 10,0 0,0-1,0 1,0-1,0 0,0-1,0 1,5-5,54-51,-55 49,-7 6,-1 1,1 0,0 0,0 0,0 1,0-1,1 0,-1 1,0-1,3 0,-2 0,0 1,0-1,0 0,0-1,0 1,0 0,3-5,-4 5,0-1,0 1,0 0,0 0,1 0,-1 1,0-1,1 1,0-1,-1 1,5-1,-4 0,0 1,-1 0,1-1,-1 1,1-1,-1 0,1 0,-1 0,0 0,0-1,0 1,3-5,-3 4,1 0,-1 1,0-1,1 0,-1 1,1 0,0-1,0 1,5-2,-4 2,-1 0,1 0,0 0,-1-1,0 1,1-1,-1 0,0 0,0 0,-1 0,4-4,-3 3,-1 2,0 0,0 1,0-1,0 1,0-1,0 1,0 0,4-2,-4 2,1 0,-1 0,0 0,0-1,1 1,-1-1,0 1,0-1,2-2,-1-1,0 1,0 1,0-1,1 0,0 1,-1 0,1 0,0 0,1 0,-1 1,0-1,1 1,-1 0,6-1,-8 3,1-1,0 0,-1 0,1 0,-1 0,1-1,-1 1,1 0,-1-1,0 0,0 0,0 0,0 0,0 0,0 0,0 0,-1-1,1 1,-1 0,3-6,-2 5,-1 1,1 0,-1 0,1 0,0 1,0-1,0 1,0-1,0 1,0-1,0 1,0 0,0 0,4-1,-4 2,1-1,-1 0,0 0,0 0,0 0,0 0,0-1,0 1,0-1,0 1,0-1,-1 0,1 0,-1 0,1 0,1-2,-2 1,1 0,0 0,1 0,-1 0,0 0,1 1,0-1,-1 1,1 0,3-2,-2 1,0 0,-1 1,1-1,-1 0,5-7,-4 5,0 0,1 0,6-5,-7 7,0-1,0 0,0 0,6-10,-3 4,0 0,0 1,1 0,0 0,16-13,-13 13,-1 0,-1-1,10-12,0 0,-5 11,-12 10,-1 0,1 0,-1-1,1 1,-1 0,1-1,-1 1,0-1,1 0,-1 1,0-1,1-2,0 1,0-1,0 1,0 0,0 0,0 1,1-1,-1 0,5-3,26-18,-27 20,0 0,0-1,0 0,-1-1,0 1,0-1,5-7,-7 9,-1 1,1 0,0 1,0 0,0 0,0-1,0 2,0-1,0 0,5-1,-4 2,-1-1,0 1,0-1,0 0,0 1,0-1,0-1,0 1,-1 0,5-6,-5 6,0-1,1 1,-1 0,0 0,1 0,-1 0,1 0,0 1,-1-1,1 1,0 0,0 0,5-2,-4 2,0 0,0 0,-1-1,1 0,-1 0,1 0,5-5,0-5,-8 11,-1 0,1-1,0 1,0 0,0-1,0 1,0 0,0 0,3-2,41-22,-28 17,17-11,-9 3,-15 10,-1 1,0-2,14-12,-21 17,1 0,0 0,0 0,0 0,0 0,0 1,0-1,1 1,-1 0,0 0,1 0,3 0,9-3,-13 3,-1 0,1 0,0-1,-1 1,1-1,-1 0,1 0,-1 0,0 0,4-5,-3 5,-1-1,0 0,1 1,0 0,-1 0,1 0,6-3,17-4,-21 8,0-1,-1 1,1-1,0 0,-1-1,1 1,-1-1,0 1,0-1,6-6,-4 4,1 0,0 0,0 1,0 0,0 1,1-1,-1 1,9-1,-1-2,2 1,-12 3,0 1,-1-1,1 0,-1 0,1 0,-1 0,5-4,-8 5,1-1,0 2,0-1,0 0,0 0,0 0,0 1,0-1,0 1,4 0,-4 0,0-1,0 1,0 0,-1-1,1 1,0-1,0 1,0-1,-1 0,1 0,2-1,0-2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6:20:22"/>
    </inkml:context>
    <inkml:brush xml:id="br0">
      <inkml:brushProperty name="width" value="0.1" units="cm"/>
      <inkml:brushProperty name="height" value="0.2" units="cm"/>
      <inkml:brushProperty name="color" value="#00B44B"/>
      <inkml:brushProperty name="tip" value="rectangle"/>
      <inkml:brushProperty name="rasterOp" value="maskPen"/>
    </inkml:brush>
  </inkml:definitions>
  <inkml:trace contextRef="#ctx0" brushRef="#br0">211 2386,'8'-1,"1"0,-1-1,1 0,-1-1,0 0,0 0,0-1,0 0,-1 0,8-6,-11 7,0 0,1-1,-1 2,1-1,0 0,-1 1,1 0,0 0,0 0,9-1,7-2,28-11,-20 6,6-5,-29 11,0 1,0 1,0-1,1 1,10-3,-8 3,0-1,0 0,0-1,-1 0,9-5,13-6,-2-2,-24 14,0 0,1 0,-1 1,0-1,1 1,7-2,-9 3,0-1,0 1,0-1,0 0,0 0,0 0,-1 0,1 0,-1 0,0-1,0 1,0-1,0 0,0 1,0-1,-1 0,2-4,-1 4,0-1,0 1,0 0,0 0,0 0,0 0,1 0,0 0,0 0,-1 1,1 0,1-1,3-1,-1 2,-1-1,1 1,-1-1,0 0,0 0,-1-1,1 1,-1-1,1 0,-1-1,-1 1,1 0,0-1,-1 0,3-6,-2 4,0 0,-1 0,0 0,0 0,-1-1,1 1,0-13,-2 16,-1 1,0 0,0-1,0 1,0 0,0-1,-1 1,0 0,1 0,-1-1,0 1,-1 0,1 0,-1 0,1 0,-1 0,0 1,0-1,0 0,-4-3,2 3,0 0,-1 0,1 1,-1 0,-7-3,6 3,1-1,0 1,1 0,-10-7,-42-27,18 9,30 22,1 0,0 0,-12-12,17 15,-1-1,1 0,0 0,1 1,-1-2,0 1,1 0,-1 0,1 0,0-1,0 1,1 0,-1-7,0 1,0 0,1 0,0 0,1 0,0-1,0 1,1 0,0 0,1 1,6-15,-7 15,1 1,-1-1,-1 1,1-1,-1 0,0-13,4-25,-3 31,0-1,0 1,-2-17,0 16,0 1,2-1,2-16,-1 22,-2 1,1-1,-1 0,-1 0,0 0,0 0,-1 0,0 0,-1 0,0 0,0 0,-1 1,-4-10,0 3,5 12,1 0,-1 0,0 0,0 0,0 1,-1-1,0 1,1-1,-1 1,0 0,0 0,-1 0,-5-4,-17-10,19 11,-1 1,0 0,0 0,-1 0,0 1,1 0,-1 1,0 0,-1 1,1 0,-15-2,19 4,0-1,0 1,0-1,0 0,0-1,0 1,1-1,-1 0,0 0,-6-5,1 0,1-1,0 0,-11-11,0 2,18 16,0 0,0 0,1 0,-1-1,0 1,0-1,1 1,-1-1,1 0,-1 1,1-1,0 0,0 0,0 0,0 0,0 0,0 0,1-1,-1 1,0-3,-1-4,-1 1,0-1,0 1,-1 0,0 0,0 0,-1 1,0 0,0-1,-1 2,-11-12,-43-18,34 21,23 14,0 0,0 0,1-1,-1 1,0-1,1 0,-1 0,1 0,-4-4,2 2,0 0,0 1,0-1,0 1,-1 0,-7-4,9 5,-1 0,1 0,-1 0,1 0,0-1,0 1,0-1,1 0,-1 0,0 0,1 0,0 0,0 0,-3-7,3 6,0 0,0 1,0-1,-1 1,1 0,-1-1,0 1,0 0,0 1,-4-4,4 4,0 0,1 0,-1 0,1-1,-1 1,1-1,0 1,0-1,0 0,0 0,1 0,-1 0,1 0,0 0,0 0,-2-6,2-13,0-1,4-36,-2 56,-1 0,1 0,1 0,-1 0,0 0,1 0,-1 0,1 0,0 1,0-1,0 1,0-1,5-3,-4 3,0 0,0 0,-1 0,1 0,-1 0,0-1,0 1,3-8,1-2,-1 1,2 0,0 0,1 0,0 0,0 1,1 1,12-12,-3 2,24-39,-19 26,5 4,-24 25,1 0,-1 0,0 0,0-1,-1 0,7-9,-8 10,1 0,-1 0,1 1,0-1,0 0,0 1,1 0,-1 0,1 0,-1 0,9-3,3-4,-3 1,-7 4,2 1,-1-1,0 1,1 0,0 1,0-1,0 1,0 1,0-1,1 1,-1 1,1-1,11 0,29 2,100 2,-144-2,0 0,0 1,0 0,0 0,0 0,0 0,0 1,0-1,-1 1,1 0,-1 0,1 1,5 4,-5-3,-1 0,0 1,1-1,-2 1,1 0,0 0,-1-1,0 2,2 8,-3-12,0 0,0 0,0 0,1-1,-1 1,0 0,1 0,-1-1,1 1,-1-1,1 1,0-1,0 0,0 1,0-1,-1 0,1 0,4 1,-4-2,0 1,0 0,0-1,0 1,0 0,-1 0,1 0,0 1,-1-1,1 0,-1 1,1-1,-1 1,0-1,1 1,-1-1,0 1,0 0,0 0,0 0,-1 0,2 3,-1 5,1 1,-2-1,0 1,0 0,-1-1,0 1,0-1,-1 1,-1-1,0 0,-6 14,-20 38,24-47,1 0,1 0,0 0,0 17,-7 31,6-36,3-20,0 0,-1 0,1-1,-1 1,-5 10,0 0,0 0,2 1,0-1,-5 31,10-47,0 1,1-1,-1 1,0-1,0 1,1-1,-1 0,1 1,-1-1,1 0,0 1,-1-1,1 0,0 0,0 1,0-1,0 0,0 0,0 0,0 0,0 0,1-1,-1 1,0 0,0-1,3 2,43 15,-35-13,23 10,-26-10,1 0,0 0,-1-1,14 2,6 0,-16-2,0-1,1 0,-1-1,1 0,0-1,-1-1,19-2,-26 1,0-1,0 1,0-1,0 0,-1-1,1 1,7-8,-9 8,1-1,-1 1,1 0,0 0,0 0,0 0,0 1,1 0,-1 0,11-2,2 2,-4 2,0-2,0 0,-1 0,26-9,-37 10,95-38,-83 34,0 1,1 0,0 2,29-3,-28 4,1-1,31-8,-32 6,0 1,0 0,24 0,-31 3,10 0,0 1,33 5,-46-5,0 1,0 0,0 0,0 0,-1 1,1 0,-1 0,1 0,-1 0,0 1,-1 0,8 8,-8-9,0 1,0 0,1-1,0 0,-1 0,1-1,0 1,0-1,0 0,1 0,-1-1,0 1,1-1,-1 0,1-1,5 1,32 6,-36-5,0 1,0 0,12 7,8 3,39 27,-54-35,2 0,0 1,-1 0,0 1,0 0,0 1,16 14,-23-17,0 0,0-1,0 0,1 0,-1 0,1-1,0 0,0 0,13 3,5-1,38 4,-51-8,26 5,-22-3,0-1,18 0,-23-1,0-1,0 0,0-1,-1 0,1-1,0 0,-1 0,1-1,-1-1,0 0,14-7,3-12,-25 20,1 1,0-1,0 1,0-1,0 1,0 0,0 0,0 0,1 0,-1 1,5-2,3-2,1 0,-2-1,1 0,0-1,-1 0,-1 0,1-1,10-11,-13 12,0 1,1 0,0 0,0 1,0 0,0 0,15-5,-20 9,1-1,0 0,-1-1,1 1,-1-1,0 1,0-1,0 0,0 0,0 0,-1-1,3-3,17-19,-19 23,0 1,1 0,-1 0,1 0,-1 1,1-1,0 1,0 0,6-1,-5 1,-1-1,1 1,-1 0,1-1,-1 0,0 0,6-4,7-5,1 0,0 0,1 2,26-10,-25 11,27-19,-1 1,0 0,-36 19,1 1,-1 0,13-4,-21 9,14-4,-1-1,0 0,0-1,-1 0,0-2,0 1,16-15,-22 18,-1 1,1 0,0 0,0 1,0 0,1 0,-1 1,1 0,8 0,-3-1,136-15,-143 17,71-11,-68 11,0 0,0-1,0 0,-1-1,18-7,-18 6,1 0,-1 1,1 0,0 1,-1 0,14 0,-7 1,-1 1,1-2,-1 0,0-1,0-1,0 0,0-1,0 0,16-10,-20 8,-8 5,0 0,0 0,0 0,0 1,0-1,0 1,1-1,-1 1,1 0,4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704020202020204" pitchFamily="34"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704020202020204" pitchFamily="34" charset="0"/>
                <a:ea typeface="宋体"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704020202020204" pitchFamily="34"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7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margin only tells whether the classification result is correct, while the geometric margin tells how correct/wrong you are. </a:t>
            </a:r>
          </a:p>
          <a:p>
            <a:endParaRPr lang="en-US" dirty="0"/>
          </a:p>
          <a:p>
            <a:r>
              <a:rPr lang="en-US" dirty="0"/>
              <a:t>https://</a:t>
            </a:r>
            <a:r>
              <a:rPr lang="en-US" dirty="0" err="1"/>
              <a:t>stackoverflow.com</a:t>
            </a:r>
            <a:r>
              <a:rPr lang="en-US" dirty="0"/>
              <a:t>/questions/20058036/</a:t>
            </a:r>
            <a:r>
              <a:rPr lang="en-US" dirty="0" err="1"/>
              <a:t>svm</a:t>
            </a:r>
            <a:r>
              <a:rPr lang="en-US" dirty="0"/>
              <a:t>-what-is-a-functional-margin</a:t>
            </a:r>
          </a:p>
          <a:p>
            <a:endParaRPr lang="en-US" dirty="0"/>
          </a:p>
          <a:p>
            <a:endParaRPr lang="en-US" dirty="0"/>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标准SVM的求解方法：</a:t>
            </a:r>
          </a:p>
          <a:p>
            <a:r>
              <a:rPr lang="zh-CN" altLang="en-US" dirty="0"/>
              <a:t>对于线性可分的情况，SVM通常使用硬间隔最大化方法，通过求解一个线性规划（Linear Programming, LP）问题来找到最优解。</a:t>
            </a:r>
          </a:p>
          <a:p>
            <a:r>
              <a:rPr lang="zh-CN" altLang="en-US" dirty="0"/>
              <a:t>对于线性不可分的情况，SVM引入软间隔最大化和核技巧，这通常转化为一个二次规划（Quadratic Programming, QP）问题。</a:t>
            </a:r>
          </a:p>
          <a:p>
            <a:r>
              <a:rPr lang="zh-CN" altLang="en-US" dirty="0"/>
              <a:t>梯度下降法的局限性：</a:t>
            </a:r>
          </a:p>
          <a:p>
            <a:r>
              <a:rPr lang="zh-CN" altLang="en-US" dirty="0"/>
              <a:t>虽然梯度下降法是一种通用的优化算法，但它在处理SVM的二次规划问题时可能不是最高效的选择。二次规划问题有专门的优化算法，如内点法（Interior Point Methods）和序列最小优化（Sequential Minimal Optimization, SMO），这些算法在处理这类问题时通常比梯度下降法更快、更稳定。</a:t>
            </a:r>
          </a:p>
          <a:p>
            <a:r>
              <a:rPr lang="zh-CN" altLang="en-US" dirty="0"/>
              <a:t>梯度下降法在处理约束优化问题时需要额外的处理，如使用投影梯度法或拉格朗日乘子法，这增加了算法的复杂性。</a:t>
            </a:r>
          </a:p>
          <a:p>
            <a:r>
              <a:rPr lang="zh-CN" altLang="en-US" dirty="0"/>
              <a:t>实际应用中的考虑：</a:t>
            </a:r>
          </a:p>
          <a:p>
            <a:r>
              <a:rPr lang="zh-CN" altLang="en-US" dirty="0"/>
              <a:t>在实际应用中，SVM的库（如libsvm、scikit-learn等）通常使用更高效的优化算法，而不是简单的梯度下降法。</a:t>
            </a:r>
          </a:p>
          <a:p>
            <a:r>
              <a:rPr lang="zh-CN" altLang="en-US" dirty="0"/>
              <a:t>对于大规模数据集，SVM的计算复杂度可能较高，因此在实际应用中，可能会使用线性SVM的近似算法（如随机梯度下降法（SGD）训练的线性分类器）或核方法的近似（如核近似方法）。</a:t>
            </a:r>
          </a:p>
          <a:p>
            <a:r>
              <a:rPr lang="zh-CN" altLang="en-US" dirty="0"/>
              <a:t>特殊情况：</a:t>
            </a:r>
          </a:p>
          <a:p>
            <a:r>
              <a:rPr lang="zh-CN" altLang="en-US" dirty="0"/>
              <a:t>在某些特殊情况下，如线性SVM且没有约束或约束较简单时，梯度下降法可能是一个可行的选择。但在这种情况下，通常会有更高效的线性分类算法可用。</a:t>
            </a:r>
          </a:p>
          <a:p>
            <a:r>
              <a:rPr lang="zh-CN" altLang="en-US" dirty="0"/>
              <a:t>对于支持向量回归（SVR）或某些变种SVM，梯度下降法或其变种（如随机梯度下降法）可能有时被用作优化算法。</a:t>
            </a:r>
          </a:p>
          <a:p>
            <a:r>
              <a:rPr lang="zh-CN" altLang="en-US" dirty="0"/>
              <a:t>综上所述，虽然梯度下降法在理论上可以用于求解SVM，但在实际应用中，由于效率和稳定性的考虑，通常不采用这种方法。相反，更专业的优化算法如内点法、SMO等被广泛应用于SVM的训练中。</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答案: </a:t>
            </a:r>
            <a:r>
              <a:rPr>
                <a:sym typeface="+mn-ea"/>
              </a:rPr>
              <a:t>（D）</a:t>
            </a:r>
            <a:r>
              <a:rPr lang="en-US" altLang="zh-CN">
                <a:sym typeface="+mn-ea"/>
              </a:rPr>
              <a:t> </a:t>
            </a:r>
            <a:r>
              <a:rPr lang="en-US">
                <a:sym typeface="+mn-ea"/>
              </a:rPr>
              <a:t>（稀疏性）支持向量机的解具有稀疏性，是指支持向量机的模型参数只与样本特征向量中少数的支持向量有关系，而与大多数样本点无关。</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伽马</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CED6DD"/>
                </a:solidFill>
                <a:effectLst/>
                <a:latin typeface="-apple-system"/>
              </a:rPr>
              <a:t>When gamma is very small, the model is too constrained and cannot capture the complexity or “shape” of the data. The region of influence of any selected support vector would include the whole training set. The resulting model will behave similarly to a linear model with a set of hyperplanes that separate the centers of high density of any pair of two classes.</a:t>
            </a:r>
          </a:p>
          <a:p>
            <a:br>
              <a:rPr lang="en-US" altLang="zh-CN" dirty="0"/>
            </a:br>
            <a:endParaRPr lang="en-US" altLang="zh-CN" dirty="0"/>
          </a:p>
          <a:p>
            <a:r>
              <a:rPr kumimoji="1" lang="en-US" altLang="zh-CN" dirty="0"/>
              <a:t>https://scikit-</a:t>
            </a:r>
            <a:r>
              <a:rPr kumimoji="1" lang="en-US" altLang="zh-CN" dirty="0" err="1"/>
              <a:t>learn.org</a:t>
            </a:r>
            <a:r>
              <a:rPr kumimoji="1" lang="en-US" altLang="zh-CN" dirty="0"/>
              <a:t>/stable/</a:t>
            </a:r>
            <a:r>
              <a:rPr kumimoji="1" lang="en-US" altLang="zh-CN" dirty="0" err="1"/>
              <a:t>auto_examples</a:t>
            </a:r>
            <a:r>
              <a:rPr kumimoji="1" lang="en-US" altLang="zh-CN" dirty="0"/>
              <a:t>/</a:t>
            </a:r>
            <a:r>
              <a:rPr kumimoji="1" lang="en-US" altLang="zh-CN" dirty="0" err="1"/>
              <a:t>svm</a:t>
            </a:r>
            <a:r>
              <a:rPr kumimoji="1" lang="en-US" altLang="zh-CN" dirty="0"/>
              <a:t>/</a:t>
            </a:r>
            <a:r>
              <a:rPr kumimoji="1" lang="en-US" altLang="zh-CN" dirty="0" err="1"/>
              <a:t>plot_rbf_parameters.html</a:t>
            </a:r>
            <a:endParaRPr kumimoji="1"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32</a:t>
            </a:fld>
            <a:endParaRPr lang="en-US" altLang="zh-CN"/>
          </a:p>
        </p:txBody>
      </p:sp>
    </p:spTree>
    <p:extLst>
      <p:ext uri="{BB962C8B-B14F-4D97-AF65-F5344CB8AC3E}">
        <p14:creationId xmlns:p14="http://schemas.microsoft.com/office/powerpoint/2010/main" val="136666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a:sym typeface="+mn-ea"/>
              </a:rPr>
              <a:t>正确答案: D</a:t>
            </a:r>
            <a:endParaRPr lang="en-US">
              <a:sym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When the number of features is much greater than that of samples, non-linear models may overfit. Thus, a simpler model, such as logistic regression or SVM without kernel function, is preferred.</a:t>
            </a:r>
          </a:p>
          <a:p>
            <a:pPr marL="228600" indent="-228600">
              <a:buAutoNum type="arabicPeriod"/>
            </a:pPr>
            <a:r>
              <a:rPr lang="en-US" altLang="zh-CN" dirty="0"/>
              <a:t>An SVM with a Gaussian kernel is preferred if both numbers are moderate.</a:t>
            </a:r>
          </a:p>
          <a:p>
            <a:pPr marL="228600" indent="-228600">
              <a:buAutoNum type="arabicPeriod"/>
            </a:pPr>
            <a:r>
              <a:rPr lang="en-US" altLang="zh-CN" dirty="0"/>
              <a:t>When the number of features is much less than that of samples, non-linear models may cost much greater computation power. It’s recommended to create more features and train a model using logistic regression or SVM </a:t>
            </a:r>
            <a:r>
              <a:rPr lang="en-US" altLang="zh-CN"/>
              <a:t>without kernels.</a:t>
            </a:r>
            <a:endParaRPr lang="en-US" altLang="zh-CN" dirty="0"/>
          </a:p>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0892B5D-4C12-4694-9357-C4D47F78D8D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现在的数据都是「</a:t>
            </a:r>
            <a:r>
              <a:rPr lang="en-US" altLang="zh-CN">
                <a:sym typeface="+mn-ea"/>
              </a:rPr>
              <a:t>x1</a:t>
            </a:r>
            <a:r>
              <a:rPr lang="zh-CN" altLang="en-US">
                <a:sym typeface="+mn-ea"/>
              </a:rPr>
              <a:t>，</a:t>
            </a:r>
            <a:r>
              <a:rPr lang="en-US" altLang="zh-CN">
                <a:sym typeface="+mn-ea"/>
              </a:rPr>
              <a:t>x2</a:t>
            </a:r>
            <a:r>
              <a:rPr lang="zh-CN" altLang="en-US">
                <a:sym typeface="+mn-ea"/>
              </a:rPr>
              <a:t>」二维的，</a:t>
            </a:r>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答案: </a:t>
            </a:r>
            <a:r>
              <a:rPr lang="en-US" altLang="zh-CN">
                <a:sym typeface="+mn-ea"/>
              </a:rPr>
              <a:t>a </a:t>
            </a:r>
            <a:r>
              <a:rPr lang="en-US">
                <a:sym typeface="+mn-ea"/>
              </a:rPr>
              <a:t>间隔</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704020202020204" pitchFamily="34" charset="0"/>
                <a:ea typeface="微软雅黑" panose="020B0503020204020204" pitchFamily="34" charset="-122"/>
              </a:defRPr>
            </a:lvl1pPr>
            <a:lvl2pPr marL="742950" indent="-285750" eaLnBrk="0" hangingPunct="0">
              <a:defRPr sz="2400">
                <a:solidFill>
                  <a:schemeClr val="tx1"/>
                </a:solidFill>
                <a:latin typeface="Arial" panose="020B0704020202020204" pitchFamily="34" charset="0"/>
                <a:ea typeface="微软雅黑" panose="020B0503020204020204" pitchFamily="34" charset="-122"/>
              </a:defRPr>
            </a:lvl2pPr>
            <a:lvl3pPr marL="1143000" indent="-228600" eaLnBrk="0" hangingPunct="0">
              <a:defRPr sz="2400">
                <a:solidFill>
                  <a:schemeClr val="tx1"/>
                </a:solidFill>
                <a:latin typeface="Arial" panose="020B0704020202020204" pitchFamily="34" charset="0"/>
                <a:ea typeface="微软雅黑" panose="020B0503020204020204" pitchFamily="34" charset="-122"/>
              </a:defRPr>
            </a:lvl3pPr>
            <a:lvl4pPr marL="1600200" indent="-228600" eaLnBrk="0" hangingPunct="0">
              <a:defRPr sz="2400">
                <a:solidFill>
                  <a:schemeClr val="tx1"/>
                </a:solidFill>
                <a:latin typeface="Arial" panose="020B0704020202020204" pitchFamily="34" charset="0"/>
                <a:ea typeface="微软雅黑" panose="020B0503020204020204" pitchFamily="34" charset="-122"/>
              </a:defRPr>
            </a:lvl4pPr>
            <a:lvl5pPr marL="2057400" indent="-228600" eaLnBrk="0" hangingPunct="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704020202020204" pitchFamily="34" charset="0"/>
                <a:ea typeface="微软雅黑" panose="020B0503020204020204" pitchFamily="34" charset="-122"/>
              </a:defRPr>
            </a:lvl1pPr>
            <a:lvl2pPr marL="742950" indent="-285750" eaLnBrk="0" hangingPunct="0">
              <a:defRPr sz="2400">
                <a:solidFill>
                  <a:schemeClr val="tx1"/>
                </a:solidFill>
                <a:latin typeface="Arial" panose="020B0704020202020204" pitchFamily="34" charset="0"/>
                <a:ea typeface="微软雅黑" panose="020B0503020204020204" pitchFamily="34" charset="-122"/>
              </a:defRPr>
            </a:lvl2pPr>
            <a:lvl3pPr marL="1143000" indent="-228600" eaLnBrk="0" hangingPunct="0">
              <a:defRPr sz="2400">
                <a:solidFill>
                  <a:schemeClr val="tx1"/>
                </a:solidFill>
                <a:latin typeface="Arial" panose="020B0704020202020204" pitchFamily="34" charset="0"/>
                <a:ea typeface="微软雅黑" panose="020B0503020204020204" pitchFamily="34" charset="-122"/>
              </a:defRPr>
            </a:lvl3pPr>
            <a:lvl4pPr marL="1600200" indent="-228600" eaLnBrk="0" hangingPunct="0">
              <a:defRPr sz="2400">
                <a:solidFill>
                  <a:schemeClr val="tx1"/>
                </a:solidFill>
                <a:latin typeface="Arial" panose="020B0704020202020204" pitchFamily="34" charset="0"/>
                <a:ea typeface="微软雅黑" panose="020B0503020204020204" pitchFamily="34" charset="-122"/>
              </a:defRPr>
            </a:lvl4pPr>
            <a:lvl5pPr marL="2057400" indent="-228600" eaLnBrk="0" hangingPunct="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704020202020204" pitchFamily="34" charset="0"/>
                <a:ea typeface="微软雅黑" panose="020B0503020204020204" pitchFamily="34" charset="-122"/>
              </a:defRPr>
            </a:lvl1pPr>
            <a:lvl2pPr marL="742950" indent="-285750">
              <a:defRPr sz="2400">
                <a:solidFill>
                  <a:schemeClr val="tx1"/>
                </a:solidFill>
                <a:latin typeface="Arial" panose="020B0704020202020204" pitchFamily="34" charset="0"/>
                <a:ea typeface="微软雅黑" panose="020B0503020204020204" pitchFamily="34" charset="-122"/>
              </a:defRPr>
            </a:lvl2pPr>
            <a:lvl3pPr marL="1143000" indent="-228600">
              <a:defRPr sz="2400">
                <a:solidFill>
                  <a:schemeClr val="tx1"/>
                </a:solidFill>
                <a:latin typeface="Arial" panose="020B0704020202020204" pitchFamily="34" charset="0"/>
                <a:ea typeface="微软雅黑" panose="020B0503020204020204" pitchFamily="34" charset="-122"/>
              </a:defRPr>
            </a:lvl3pPr>
            <a:lvl4pPr marL="1600200" indent="-228600">
              <a:defRPr sz="2400">
                <a:solidFill>
                  <a:schemeClr val="tx1"/>
                </a:solidFill>
                <a:latin typeface="Arial" panose="020B0704020202020204" pitchFamily="34" charset="0"/>
                <a:ea typeface="微软雅黑" panose="020B0503020204020204" pitchFamily="34" charset="-122"/>
              </a:defRPr>
            </a:lvl4pPr>
            <a:lvl5pPr marL="2057400" indent="-228600">
              <a:defRPr sz="2400">
                <a:solidFill>
                  <a:schemeClr val="tx1"/>
                </a:solidFill>
                <a:latin typeface="Arial" panose="020B07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7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itchFamily="2" charset="-122"/>
              </a:rPr>
              <a:t>‹#›</a:t>
            </a:fld>
            <a:endParaRPr lang="en-US" altLang="zh-CN" sz="1400" b="1">
              <a:solidFill>
                <a:schemeClr val="bg1"/>
              </a:solidFill>
              <a:ea typeface="宋体"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7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7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1.bin"/><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04" y="959005"/>
            <a:ext cx="12199426" cy="3944591"/>
          </a:xfrm>
          <a:solidFill>
            <a:srgbClr val="0070C0"/>
          </a:solidFill>
          <a:effectLst>
            <a:outerShdw blurRad="50800" dist="38100" dir="2700000" algn="tl" rotWithShape="0">
              <a:prstClr val="black">
                <a:alpha val="40000"/>
              </a:prstClr>
            </a:outerShdw>
          </a:effectLst>
        </p:spPr>
        <p:txBody>
          <a:bodyPr/>
          <a:lstStyle/>
          <a:p>
            <a:pPr eaLnBrk="1" hangingPunct="1"/>
            <a:r>
              <a:rPr lang="zh-CN" altLang="en-US" sz="4800" dirty="0">
                <a:solidFill>
                  <a:schemeClr val="bg1"/>
                </a:solidFill>
                <a:latin typeface="微软雅黑" panose="020B0503020204020204" pitchFamily="34" charset="-122"/>
                <a:ea typeface="微软雅黑" panose="020B0503020204020204" pitchFamily="34" charset="-122"/>
                <a:sym typeface="+mn-ea"/>
              </a:rPr>
              <a:t>机器学习</a:t>
            </a:r>
            <a:r>
              <a:rPr lang="en-US" altLang="zh-CN" sz="4800">
                <a:solidFill>
                  <a:schemeClr val="bg1"/>
                </a:solidFill>
                <a:latin typeface="微软雅黑" panose="020B0503020204020204" pitchFamily="34" charset="-122"/>
                <a:ea typeface="微软雅黑" panose="020B0503020204020204" pitchFamily="34" charset="-122"/>
                <a:sym typeface="+mn-ea"/>
              </a:rPr>
              <a:t>-</a:t>
            </a:r>
            <a:r>
              <a:rPr lang="zh-CN" altLang="en-US" sz="4800">
                <a:solidFill>
                  <a:schemeClr val="bg1"/>
                </a:solidFill>
                <a:latin typeface="微软雅黑" panose="020B0503020204020204" pitchFamily="34" charset="-122"/>
                <a:ea typeface="微软雅黑" panose="020B0503020204020204" pitchFamily="34" charset="-122"/>
                <a:sym typeface="+mn-ea"/>
              </a:rPr>
              <a:t>支持</a:t>
            </a:r>
            <a:r>
              <a:rPr lang="zh-CN" altLang="en-US" sz="4800" dirty="0">
                <a:solidFill>
                  <a:schemeClr val="bg1"/>
                </a:solidFill>
                <a:latin typeface="微软雅黑" panose="020B0503020204020204" pitchFamily="34" charset="-122"/>
                <a:ea typeface="微软雅黑" panose="020B0503020204020204" pitchFamily="34" charset="-122"/>
                <a:sym typeface="+mn-ea"/>
              </a:rPr>
              <a:t>向量机</a:t>
            </a:r>
            <a:br>
              <a:rPr lang="en-US" altLang="zh-CN" sz="4800" dirty="0">
                <a:solidFill>
                  <a:schemeClr val="bg1"/>
                </a:solidFill>
                <a:latin typeface="微软雅黑" panose="020B0503020204020204" pitchFamily="34" charset="-122"/>
                <a:ea typeface="微软雅黑" panose="020B0503020204020204" pitchFamily="34" charset="-122"/>
                <a:sym typeface="+mn-ea"/>
              </a:rPr>
            </a:br>
            <a:endParaRPr lang="zh-CN" altLang="en-US" sz="2400" dirty="0">
              <a:solidFill>
                <a:schemeClr val="bg1"/>
              </a:solidFill>
              <a:latin typeface="+mj-ea"/>
            </a:endParaRPr>
          </a:p>
        </p:txBody>
      </p:sp>
    </p:spTree>
  </p:cSld>
  <p:clrMapOvr>
    <a:masterClrMapping/>
  </p:clrMapOvr>
  <mc:AlternateContent xmlns:mc="http://schemas.openxmlformats.org/markup-compatibility/2006" xmlns:p14="http://schemas.microsoft.com/office/powerpoint/2010/main">
    <mc:Choice Requires="p14">
      <p:transition spd="slow" p14:dur="2000" advTm="7175"/>
    </mc:Choice>
    <mc:Fallback xmlns="">
      <p:transition spd="slow" advTm="71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8"/>
          <p:cNvSpPr/>
          <p:nvPr/>
        </p:nvSpPr>
        <p:spPr>
          <a:xfrm>
            <a:off x="2611642" y="2702861"/>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a:t>
            </a:r>
            <a:r>
              <a:rPr lang="zh-CN" altLang="en-US" dirty="0">
                <a:solidFill>
                  <a:schemeClr val="tx1"/>
                </a:solidFill>
              </a:rPr>
              <a:t>线性可分支持向量机</a:t>
            </a:r>
          </a:p>
        </p:txBody>
      </p:sp>
      <p:sp>
        <p:nvSpPr>
          <p:cNvPr id="44" name="TextBox 6"/>
          <p:cNvSpPr txBox="1">
            <a:spLocks noChangeArrowheads="1"/>
          </p:cNvSpPr>
          <p:nvPr/>
        </p:nvSpPr>
        <p:spPr bwMode="auto">
          <a:xfrm>
            <a:off x="3002507" y="1872975"/>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支持向量机概述</a:t>
            </a:r>
            <a:endParaRPr lang="en-US" altLang="zh-CN" sz="3600" dirty="0">
              <a:latin typeface="Impact" panose="020B0806030902050204" pitchFamily="34" charset="0"/>
              <a:ea typeface="微软雅黑" panose="020B0503020204020204" pitchFamily="34" charset="-122"/>
            </a:endParaRPr>
          </a:p>
        </p:txBody>
      </p:sp>
      <p:sp>
        <p:nvSpPr>
          <p:cNvPr id="8"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02    </a:t>
            </a:r>
            <a:r>
              <a:rPr lang="zh-CN" altLang="en-US" sz="3600" dirty="0">
                <a:solidFill>
                  <a:schemeClr val="bg1"/>
                </a:solidFill>
                <a:latin typeface="Impact" panose="020B0806030902050204" pitchFamily="34" charset="0"/>
                <a:ea typeface="微软雅黑" panose="020B0503020204020204" pitchFamily="34" charset="-122"/>
              </a:rPr>
              <a:t>线性可分支持向量机</a:t>
            </a:r>
          </a:p>
        </p:txBody>
      </p:sp>
      <p:sp>
        <p:nvSpPr>
          <p:cNvPr id="9"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线性支持向量机</a:t>
            </a:r>
          </a:p>
        </p:txBody>
      </p:sp>
      <p:sp>
        <p:nvSpPr>
          <p:cNvPr id="10"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线性不可分支持向量机</a:t>
            </a:r>
          </a:p>
        </p:txBody>
      </p:sp>
    </p:spTree>
  </p:cSld>
  <p:clrMapOvr>
    <a:masterClrMapping/>
  </p:clrMapOvr>
  <p:transition advTm="800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4062" y="2294548"/>
            <a:ext cx="10515600" cy="4351338"/>
          </a:xfrm>
        </p:spPr>
        <p:txBody>
          <a:bodyPr>
            <a:normAutofit fontScale="85000" lnSpcReduction="10000"/>
          </a:bodyPr>
          <a:lstStyle/>
          <a:p>
            <a:r>
              <a:rPr lang="zh-CN" altLang="en-US" dirty="0"/>
              <a:t>假设特征空间上的训练数据集：</a:t>
            </a:r>
            <a:endParaRPr lang="en-US" altLang="zh-CN" dirty="0"/>
          </a:p>
          <a:p>
            <a:endParaRPr lang="en-US" altLang="zh-CN" dirty="0"/>
          </a:p>
          <a:p>
            <a:pPr marL="0" indent="0">
              <a:buNone/>
            </a:pPr>
            <a:endParaRPr lang="en-US" altLang="zh-CN" dirty="0"/>
          </a:p>
          <a:p>
            <a:r>
              <a:rPr lang="zh-CN" altLang="en-US" dirty="0"/>
              <a:t>正例和负例</a:t>
            </a:r>
            <a:endParaRPr lang="en-US" altLang="zh-CN" dirty="0"/>
          </a:p>
          <a:p>
            <a:r>
              <a:rPr lang="zh-CN" altLang="en-US" dirty="0"/>
              <a:t>学习的目标：找到分类超平面，</a:t>
            </a:r>
            <a:endParaRPr lang="en-US" altLang="zh-CN" dirty="0"/>
          </a:p>
          <a:p>
            <a:r>
              <a:rPr lang="zh-CN" altLang="en-US" dirty="0"/>
              <a:t>线性可分支持向量机：给定线性可分训练数据集，通过间隔最大化或等价地求解相应的凸二次规划问题学习得到的分离超平面为</a:t>
            </a:r>
            <a:endParaRPr lang="en-US" altLang="zh-CN" dirty="0"/>
          </a:p>
          <a:p>
            <a:endParaRPr lang="en-GB" altLang="zh-CN" dirty="0"/>
          </a:p>
          <a:p>
            <a:r>
              <a:rPr lang="zh-CN" altLang="en-US" dirty="0"/>
              <a:t>决策函数：</a:t>
            </a:r>
            <a:endParaRPr lang="en-US" altLang="zh-CN" dirty="0"/>
          </a:p>
        </p:txBody>
      </p:sp>
      <p:pic>
        <p:nvPicPr>
          <p:cNvPr id="189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16" y="2796792"/>
            <a:ext cx="4443626" cy="38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501" y="5483326"/>
            <a:ext cx="2050653"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44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7330" y="5884586"/>
            <a:ext cx="2946994"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76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7162" y="3319074"/>
            <a:ext cx="598733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箭头连接符 5"/>
          <p:cNvCxnSpPr/>
          <p:nvPr/>
        </p:nvCxnSpPr>
        <p:spPr>
          <a:xfrm>
            <a:off x="3775407" y="6142892"/>
            <a:ext cx="44196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rot="5400000" flipH="1" flipV="1">
            <a:off x="1870407" y="4237892"/>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308807" y="47712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842207" y="46950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842207" y="51522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756607" y="52284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223207" y="50760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147007" y="56094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070807" y="41616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604207" y="59142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461207" y="545709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985207" y="33996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975807" y="37806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6366207" y="27900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442407" y="38568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6366207" y="45426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5756607" y="34758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899607" y="43140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6975807" y="32472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204407" y="46188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433007" y="40854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p:nvPr/>
        </p:nvCxnSpPr>
        <p:spPr>
          <a:xfrm rot="16200000" flipH="1">
            <a:off x="4232606" y="3323492"/>
            <a:ext cx="3124200" cy="23622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975808" y="5076092"/>
            <a:ext cx="1141659" cy="369332"/>
          </a:xfrm>
          <a:prstGeom prst="rect">
            <a:avLst/>
          </a:prstGeom>
          <a:noFill/>
        </p:spPr>
        <p:txBody>
          <a:bodyPr wrap="none" rtlCol="0">
            <a:spAutoFit/>
          </a:bodyPr>
          <a:lstStyle/>
          <a:p>
            <a:r>
              <a:rPr lang="en-AU" altLang="zh-CN" dirty="0"/>
              <a:t>w</a:t>
            </a:r>
            <a:r>
              <a:rPr lang="en-AU" altLang="zh-CN" dirty="0">
                <a:latin typeface="Times New Roman" panose="02020603050405020304"/>
                <a:cs typeface="Times New Roman" panose="02020603050405020304"/>
              </a:rPr>
              <a:t>·</a:t>
            </a:r>
            <a:r>
              <a:rPr lang="en-AU" altLang="zh-CN" dirty="0"/>
              <a:t>x + b &gt;0</a:t>
            </a:r>
            <a:endParaRPr lang="zh-CN" altLang="en-US" dirty="0"/>
          </a:p>
        </p:txBody>
      </p:sp>
      <p:sp>
        <p:nvSpPr>
          <p:cNvPr id="39" name="椭圆 38"/>
          <p:cNvSpPr/>
          <p:nvPr/>
        </p:nvSpPr>
        <p:spPr>
          <a:xfrm>
            <a:off x="7128207" y="3933092"/>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TextBox 39"/>
          <p:cNvSpPr txBox="1"/>
          <p:nvPr/>
        </p:nvSpPr>
        <p:spPr>
          <a:xfrm>
            <a:off x="3775408" y="3704492"/>
            <a:ext cx="1141659" cy="369332"/>
          </a:xfrm>
          <a:prstGeom prst="rect">
            <a:avLst/>
          </a:prstGeom>
          <a:noFill/>
        </p:spPr>
        <p:txBody>
          <a:bodyPr wrap="none" rtlCol="0">
            <a:spAutoFit/>
          </a:bodyPr>
          <a:lstStyle/>
          <a:p>
            <a:r>
              <a:rPr lang="en-AU" altLang="zh-CN" dirty="0" err="1"/>
              <a:t>w</a:t>
            </a:r>
            <a:r>
              <a:rPr lang="en-AU" altLang="zh-CN" dirty="0" err="1">
                <a:latin typeface="Times New Roman" panose="02020603050405020304"/>
                <a:cs typeface="Times New Roman" panose="02020603050405020304"/>
              </a:rPr>
              <a:t>·</a:t>
            </a:r>
            <a:r>
              <a:rPr lang="en-AU" altLang="zh-CN" dirty="0" err="1"/>
              <a:t>x</a:t>
            </a:r>
            <a:r>
              <a:rPr lang="en-AU" altLang="zh-CN" dirty="0"/>
              <a:t> + b &lt;0</a:t>
            </a:r>
            <a:endParaRPr lang="zh-CN" altLang="en-US" dirty="0"/>
          </a:p>
        </p:txBody>
      </p:sp>
      <p:sp>
        <p:nvSpPr>
          <p:cNvPr id="41" name="TextBox 40"/>
          <p:cNvSpPr txBox="1"/>
          <p:nvPr/>
        </p:nvSpPr>
        <p:spPr>
          <a:xfrm rot="3181010">
            <a:off x="4582876" y="3128343"/>
            <a:ext cx="1141659" cy="369332"/>
          </a:xfrm>
          <a:prstGeom prst="rect">
            <a:avLst/>
          </a:prstGeom>
          <a:noFill/>
        </p:spPr>
        <p:txBody>
          <a:bodyPr wrap="none" rtlCol="0">
            <a:spAutoFit/>
          </a:bodyPr>
          <a:lstStyle/>
          <a:p>
            <a:r>
              <a:rPr lang="en-AU" altLang="zh-CN" dirty="0" err="1"/>
              <a:t>w</a:t>
            </a:r>
            <a:r>
              <a:rPr lang="en-AU" altLang="zh-CN" dirty="0" err="1">
                <a:latin typeface="Times New Roman" panose="02020603050405020304"/>
                <a:cs typeface="Times New Roman" panose="02020603050405020304"/>
              </a:rPr>
              <a:t>·</a:t>
            </a:r>
            <a:r>
              <a:rPr lang="en-AU" altLang="zh-CN" dirty="0" err="1"/>
              <a:t>x</a:t>
            </a:r>
            <a:r>
              <a:rPr lang="en-AU" altLang="zh-CN" dirty="0"/>
              <a:t> + b =0</a:t>
            </a:r>
            <a:endParaRPr lang="zh-CN" altLang="en-US" dirty="0"/>
          </a:p>
        </p:txBody>
      </p:sp>
      <p:cxnSp>
        <p:nvCxnSpPr>
          <p:cNvPr id="44" name="直接箭头连接符 43"/>
          <p:cNvCxnSpPr/>
          <p:nvPr/>
        </p:nvCxnSpPr>
        <p:spPr>
          <a:xfrm flipV="1">
            <a:off x="5633829" y="3475892"/>
            <a:ext cx="1066800" cy="8382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518607" y="3094892"/>
            <a:ext cx="351378" cy="369332"/>
          </a:xfrm>
          <a:prstGeom prst="rect">
            <a:avLst/>
          </a:prstGeom>
          <a:noFill/>
        </p:spPr>
        <p:txBody>
          <a:bodyPr wrap="none" rtlCol="0">
            <a:spAutoFit/>
          </a:bodyPr>
          <a:lstStyle/>
          <a:p>
            <a:r>
              <a:rPr lang="en-AU" altLang="zh-CN" dirty="0"/>
              <a:t>w</a:t>
            </a:r>
            <a:endParaRPr lang="zh-CN" altLang="en-US" dirty="0"/>
          </a:p>
        </p:txBody>
      </p:sp>
      <p:sp>
        <p:nvSpPr>
          <p:cNvPr id="42"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线性可分支持向量机与硬间隔最大化</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3583777" y="6273801"/>
            <a:ext cx="44196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flipH="1" flipV="1">
            <a:off x="1678777" y="4368801"/>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117177" y="4902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50577" y="4826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726777" y="51308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564977" y="5359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031577" y="5207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955377" y="5740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879177" y="42926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412577" y="6045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269577" y="5588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793577" y="3530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784177" y="3911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174577" y="2921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250777" y="3987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174577" y="4673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64977" y="3606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707977" y="4445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84177" y="33782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012777" y="4749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241377" y="42164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rot="16200000" flipH="1">
            <a:off x="4040976" y="3454401"/>
            <a:ext cx="3124200" cy="23622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936577" y="4064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rot="16200000" flipH="1">
            <a:off x="3964776" y="3911601"/>
            <a:ext cx="3352802" cy="15240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16200000" flipH="1">
            <a:off x="4193376" y="3454401"/>
            <a:ext cx="2819402" cy="26670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16200000" flipH="1">
            <a:off x="4193376" y="3835401"/>
            <a:ext cx="3429002" cy="16002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6200000" flipH="1">
            <a:off x="4002876" y="4102101"/>
            <a:ext cx="3124202" cy="10668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H="1">
            <a:off x="3964776" y="4292601"/>
            <a:ext cx="3429002" cy="685803"/>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73583" y="2540001"/>
            <a:ext cx="292068" cy="369332"/>
          </a:xfrm>
          <a:prstGeom prst="rect">
            <a:avLst/>
          </a:prstGeom>
          <a:noFill/>
        </p:spPr>
        <p:txBody>
          <a:bodyPr wrap="none" rtlCol="0">
            <a:spAutoFit/>
          </a:bodyPr>
          <a:lstStyle/>
          <a:p>
            <a:r>
              <a:rPr lang="en-AU" altLang="zh-CN" dirty="0">
                <a:solidFill>
                  <a:srgbClr val="7030A0"/>
                </a:solidFill>
              </a:rPr>
              <a:t>?</a:t>
            </a:r>
            <a:endParaRPr lang="zh-CN" altLang="en-US" dirty="0">
              <a:solidFill>
                <a:srgbClr val="7030A0"/>
              </a:solidFill>
            </a:endParaRPr>
          </a:p>
        </p:txBody>
      </p:sp>
      <p:sp>
        <p:nvSpPr>
          <p:cNvPr id="3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超平面选择</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2949147" y="6002216"/>
            <a:ext cx="4190206"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flipH="1" flipV="1">
            <a:off x="1044147" y="4097216"/>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3482547" y="4630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015947" y="4554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015947" y="5011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930347" y="50878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396947" y="4935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320747" y="54688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244547" y="40210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777947" y="5773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634947" y="5316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158947" y="3259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149547" y="3640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539947" y="2649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616147" y="3716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539947" y="4402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930347" y="3335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73347" y="4173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149547" y="31066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378147" y="4478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606747" y="39448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301947" y="3792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p:nvPr/>
        </p:nvCxnSpPr>
        <p:spPr>
          <a:xfrm>
            <a:off x="7216347" y="6002216"/>
            <a:ext cx="3885406"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5311347" y="4097216"/>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7749747" y="4630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283147" y="4554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8283147" y="5011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197547" y="50878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664147" y="4935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587947" y="54688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8511747" y="40210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9045147" y="57736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7902147" y="5316416"/>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9426147" y="3259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10416747" y="3640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9807147" y="2649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9883347" y="3716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9807147" y="44020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9197547" y="3335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0340547" y="4173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10416747" y="31066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10645347" y="44782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10873947" y="39448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10569147" y="3792416"/>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rot="14271716">
            <a:off x="2626886" y="3670333"/>
            <a:ext cx="4343400" cy="7570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62" idx="3"/>
            <a:endCxn id="62" idx="1"/>
          </p:cNvCxnSpPr>
          <p:nvPr/>
        </p:nvCxnSpPr>
        <p:spPr>
          <a:xfrm rot="16200000" flipH="1">
            <a:off x="2959658" y="2893605"/>
            <a:ext cx="3677856" cy="231052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rot="12951925">
            <a:off x="6873475" y="3967353"/>
            <a:ext cx="4343400" cy="32306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a:stCxn id="66" idx="3"/>
            <a:endCxn id="66" idx="1"/>
          </p:cNvCxnSpPr>
          <p:nvPr/>
        </p:nvCxnSpPr>
        <p:spPr>
          <a:xfrm rot="10800000" flipH="1" flipV="1">
            <a:off x="7285240" y="2856520"/>
            <a:ext cx="3519871" cy="2544726"/>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69" name="左大括号 68"/>
          <p:cNvSpPr/>
          <p:nvPr/>
        </p:nvSpPr>
        <p:spPr>
          <a:xfrm rot="3372647">
            <a:off x="3301955" y="1664525"/>
            <a:ext cx="381000" cy="687668"/>
          </a:xfrm>
          <a:prstGeom prst="leftBrace">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 name="左大括号 69"/>
          <p:cNvSpPr/>
          <p:nvPr/>
        </p:nvSpPr>
        <p:spPr>
          <a:xfrm rot="2356474">
            <a:off x="7025858" y="2591578"/>
            <a:ext cx="274762" cy="310769"/>
          </a:xfrm>
          <a:prstGeom prst="leftBrace">
            <a:avLst/>
          </a:prstGeom>
          <a:ln>
            <a:solidFill>
              <a:srgbClr val="7030A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TextBox 83"/>
          <p:cNvSpPr txBox="1"/>
          <p:nvPr/>
        </p:nvSpPr>
        <p:spPr>
          <a:xfrm>
            <a:off x="4548553" y="6383216"/>
            <a:ext cx="1683410" cy="369332"/>
          </a:xfrm>
          <a:prstGeom prst="rect">
            <a:avLst/>
          </a:prstGeom>
          <a:noFill/>
        </p:spPr>
        <p:txBody>
          <a:bodyPr wrap="none" rtlCol="0">
            <a:spAutoFit/>
          </a:bodyPr>
          <a:lstStyle/>
          <a:p>
            <a:r>
              <a:rPr lang="en-AU" altLang="zh-CN" dirty="0"/>
              <a:t>Support Vectors</a:t>
            </a:r>
            <a:endParaRPr lang="zh-CN" altLang="en-US" dirty="0"/>
          </a:p>
        </p:txBody>
      </p:sp>
      <p:sp>
        <p:nvSpPr>
          <p:cNvPr id="85" name="TextBox 84"/>
          <p:cNvSpPr txBox="1"/>
          <p:nvPr/>
        </p:nvSpPr>
        <p:spPr>
          <a:xfrm>
            <a:off x="8361147" y="6383216"/>
            <a:ext cx="1683410" cy="369332"/>
          </a:xfrm>
          <a:prstGeom prst="rect">
            <a:avLst/>
          </a:prstGeom>
          <a:noFill/>
        </p:spPr>
        <p:txBody>
          <a:bodyPr wrap="none" rtlCol="0">
            <a:spAutoFit/>
          </a:bodyPr>
          <a:lstStyle/>
          <a:p>
            <a:r>
              <a:rPr lang="en-AU" altLang="zh-CN" dirty="0"/>
              <a:t>Support Vectors</a:t>
            </a:r>
            <a:endParaRPr lang="zh-CN" altLang="en-US" dirty="0"/>
          </a:p>
        </p:txBody>
      </p:sp>
      <p:cxnSp>
        <p:nvCxnSpPr>
          <p:cNvPr id="87" name="曲线连接符 86"/>
          <p:cNvCxnSpPr>
            <a:stCxn id="84" idx="0"/>
            <a:endCxn id="10" idx="3"/>
          </p:cNvCxnSpPr>
          <p:nvPr/>
        </p:nvCxnSpPr>
        <p:spPr>
          <a:xfrm rot="16200000" flipV="1">
            <a:off x="4550704" y="5543661"/>
            <a:ext cx="1230359" cy="448752"/>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84" idx="0"/>
            <a:endCxn id="13" idx="4"/>
          </p:cNvCxnSpPr>
          <p:nvPr/>
        </p:nvCxnSpPr>
        <p:spPr>
          <a:xfrm rot="16200000" flipV="1">
            <a:off x="3693453" y="4686411"/>
            <a:ext cx="2286000" cy="1107611"/>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84" idx="0"/>
            <a:endCxn id="20" idx="4"/>
          </p:cNvCxnSpPr>
          <p:nvPr/>
        </p:nvCxnSpPr>
        <p:spPr>
          <a:xfrm rot="5400000" flipH="1" flipV="1">
            <a:off x="4531652" y="5336823"/>
            <a:ext cx="1905000" cy="187789"/>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85" idx="0"/>
            <a:endCxn id="41" idx="4"/>
          </p:cNvCxnSpPr>
          <p:nvPr/>
        </p:nvCxnSpPr>
        <p:spPr>
          <a:xfrm rot="16200000" flipV="1">
            <a:off x="7733350" y="4913714"/>
            <a:ext cx="2286000" cy="653005"/>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5" idx="0"/>
            <a:endCxn id="48" idx="5"/>
          </p:cNvCxnSpPr>
          <p:nvPr/>
        </p:nvCxnSpPr>
        <p:spPr>
          <a:xfrm rot="5400000" flipH="1" flipV="1">
            <a:off x="8579442" y="5090469"/>
            <a:ext cx="1916159" cy="669336"/>
          </a:xfrm>
          <a:prstGeom prst="curvedConnector3">
            <a:avLst>
              <a:gd name="adj1" fmla="val 50000"/>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0"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altLang="zh-CN" dirty="0"/>
              <a:t>Margins</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0" y="551579"/>
            <a:ext cx="12192000" cy="55704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4520" y="2286000"/>
            <a:ext cx="10515600" cy="4351338"/>
          </a:xfrm>
        </p:spPr>
        <p:txBody>
          <a:bodyPr/>
          <a:lstStyle/>
          <a:p>
            <a:r>
              <a:rPr lang="zh-CN" altLang="en-US" dirty="0"/>
              <a:t>函数间隔</a:t>
            </a:r>
            <a:endParaRPr lang="en-US" altLang="zh-CN" dirty="0"/>
          </a:p>
          <a:p>
            <a:pPr lvl="1"/>
            <a:r>
              <a:rPr lang="zh-CN" altLang="en-US" dirty="0"/>
              <a:t>样本点的函数间隔</a:t>
            </a:r>
            <a:endParaRPr lang="en-US" altLang="zh-CN" dirty="0"/>
          </a:p>
          <a:p>
            <a:pPr lvl="1"/>
            <a:endParaRPr lang="en-US" altLang="zh-CN" dirty="0"/>
          </a:p>
          <a:p>
            <a:pPr lvl="1"/>
            <a:endParaRPr lang="en-US" altLang="zh-CN" dirty="0"/>
          </a:p>
          <a:p>
            <a:pPr lvl="1"/>
            <a:r>
              <a:rPr lang="zh-CN" altLang="en-US" dirty="0"/>
              <a:t>训练数据集的函数间隔</a:t>
            </a:r>
            <a:endParaRPr lang="en-US" altLang="zh-CN" dirty="0"/>
          </a:p>
          <a:p>
            <a:pPr lvl="1"/>
            <a:endParaRPr lang="en-US" altLang="zh-CN" dirty="0"/>
          </a:p>
          <a:p>
            <a:pPr lvl="1"/>
            <a:endParaRPr lang="en-US" altLang="zh-CN" dirty="0"/>
          </a:p>
          <a:p>
            <a:pPr lvl="1"/>
            <a:r>
              <a:rPr lang="zh-CN" altLang="en-US" dirty="0"/>
              <a:t>表示分类预测的正确性</a:t>
            </a:r>
            <a:endParaRPr lang="en-US" altLang="zh-CN" dirty="0"/>
          </a:p>
          <a:p>
            <a:pPr marL="393065" lvl="1" indent="0">
              <a:buNone/>
            </a:pPr>
            <a:r>
              <a:rPr lang="en-US" altLang="zh-CN" dirty="0"/>
              <a:t>   </a:t>
            </a:r>
            <a:r>
              <a:rPr lang="zh-CN" altLang="en-US" dirty="0"/>
              <a:t>和确信度</a:t>
            </a:r>
            <a:endParaRPr lang="en-US" altLang="zh-CN" dirty="0"/>
          </a:p>
          <a:p>
            <a:pPr lvl="1"/>
            <a:r>
              <a:rPr lang="en-US" altLang="zh-CN" dirty="0"/>
              <a:t> </a:t>
            </a:r>
            <a:r>
              <a:rPr lang="zh-CN" altLang="en-US" dirty="0"/>
              <a:t>当成比例改变</a:t>
            </a:r>
            <a:r>
              <a:rPr lang="en-US" altLang="zh-CN" dirty="0"/>
              <a:t>w</a:t>
            </a:r>
            <a:r>
              <a:rPr lang="zh-CN" altLang="en-US" dirty="0"/>
              <a:t>和</a:t>
            </a:r>
            <a:r>
              <a:rPr lang="en-US" altLang="zh-CN" dirty="0"/>
              <a:t>b</a:t>
            </a:r>
          </a:p>
          <a:p>
            <a:pPr lvl="1"/>
            <a:endParaRPr lang="en-US" altLang="zh-CN" dirty="0"/>
          </a:p>
        </p:txBody>
      </p:sp>
      <p:pic>
        <p:nvPicPr>
          <p:cNvPr id="1832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207" y="3593173"/>
            <a:ext cx="2489046" cy="482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32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1570" y="5100145"/>
            <a:ext cx="1537411" cy="525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接箭头连接符 5"/>
          <p:cNvCxnSpPr/>
          <p:nvPr/>
        </p:nvCxnSpPr>
        <p:spPr>
          <a:xfrm>
            <a:off x="6095206" y="6273801"/>
            <a:ext cx="44196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5400000" flipH="1" flipV="1">
            <a:off x="4190206" y="4368801"/>
            <a:ext cx="3810000" cy="158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6628606" y="4902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162006" y="4826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162006" y="5283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076406" y="5359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543006" y="5207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466806" y="57404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390606" y="42926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924006" y="60452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6781006" y="558800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305006" y="3530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9295606" y="3911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686006" y="2921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762206" y="3987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686006" y="46736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076406" y="3606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219406" y="4445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295606" y="33782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524206" y="47498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752806" y="42164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rot="16200000" flipH="1">
            <a:off x="6552405" y="3454401"/>
            <a:ext cx="3124200" cy="23622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9448006" y="4064001"/>
            <a:ext cx="76200" cy="76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19" idx="3"/>
          </p:cNvCxnSpPr>
          <p:nvPr/>
        </p:nvCxnSpPr>
        <p:spPr>
          <a:xfrm rot="5400000">
            <a:off x="7689829" y="2839222"/>
            <a:ext cx="860517" cy="1154159"/>
          </a:xfrm>
          <a:prstGeom prst="line">
            <a:avLst/>
          </a:prstGeom>
          <a:ln>
            <a:solidFill>
              <a:schemeClr val="tx2"/>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686006" y="2627869"/>
            <a:ext cx="284052" cy="369332"/>
          </a:xfrm>
          <a:prstGeom prst="rect">
            <a:avLst/>
          </a:prstGeom>
          <a:noFill/>
        </p:spPr>
        <p:txBody>
          <a:bodyPr wrap="none" rtlCol="0">
            <a:spAutoFit/>
          </a:bodyPr>
          <a:lstStyle/>
          <a:p>
            <a:r>
              <a:rPr lang="en-AU" altLang="zh-CN" dirty="0"/>
              <a:t>x</a:t>
            </a:r>
            <a:endParaRPr lang="zh-CN" altLang="en-US" dirty="0"/>
          </a:p>
        </p:txBody>
      </p:sp>
      <p:sp>
        <p:nvSpPr>
          <p:cNvPr id="31" name="TextBox 30"/>
          <p:cNvSpPr txBox="1"/>
          <p:nvPr/>
        </p:nvSpPr>
        <p:spPr>
          <a:xfrm>
            <a:off x="7238206" y="3759201"/>
            <a:ext cx="325730" cy="369332"/>
          </a:xfrm>
          <a:prstGeom prst="rect">
            <a:avLst/>
          </a:prstGeom>
          <a:noFill/>
        </p:spPr>
        <p:txBody>
          <a:bodyPr wrap="none" rtlCol="0">
            <a:spAutoFit/>
          </a:bodyPr>
          <a:lstStyle/>
          <a:p>
            <a:r>
              <a:rPr lang="en-AU" altLang="zh-CN" dirty="0"/>
              <a:t>x</a:t>
            </a:r>
            <a:r>
              <a:rPr lang="en-AU" altLang="zh-CN" dirty="0">
                <a:latin typeface="Times New Roman" panose="02020603050405020304"/>
                <a:cs typeface="Times New Roman" panose="02020603050405020304"/>
              </a:rPr>
              <a:t>'</a:t>
            </a:r>
            <a:endParaRPr lang="zh-CN" altLang="en-US" dirty="0"/>
          </a:p>
        </p:txBody>
      </p:sp>
      <p:cxnSp>
        <p:nvCxnSpPr>
          <p:cNvPr id="32" name="直接箭头连接符 31"/>
          <p:cNvCxnSpPr/>
          <p:nvPr/>
        </p:nvCxnSpPr>
        <p:spPr>
          <a:xfrm flipV="1">
            <a:off x="6095206" y="4749801"/>
            <a:ext cx="2133600" cy="1524000"/>
          </a:xfrm>
          <a:prstGeom prst="straightConnector1">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3" name="对象 32"/>
          <p:cNvGraphicFramePr>
            <a:graphicFrameLocks noChangeAspect="1"/>
          </p:cNvGraphicFramePr>
          <p:nvPr/>
        </p:nvGraphicFramePr>
        <p:xfrm>
          <a:off x="6978650" y="5588001"/>
          <a:ext cx="342900" cy="419100"/>
        </p:xfrm>
        <a:graphic>
          <a:graphicData uri="http://schemas.openxmlformats.org/presentationml/2006/ole">
            <mc:AlternateContent xmlns:mc="http://schemas.openxmlformats.org/markup-compatibility/2006">
              <mc:Choice xmlns:v="urn:schemas-microsoft-com:vml" Requires="v">
                <p:oleObj name="Equation" r:id="rId5" imgW="342900" imgH="419100" progId="Equation.KSEE3">
                  <p:embed/>
                </p:oleObj>
              </mc:Choice>
              <mc:Fallback>
                <p:oleObj name="Equation" r:id="rId5" imgW="342900" imgH="419100" progId="Equation.KSEE3">
                  <p:embed/>
                  <p:pic>
                    <p:nvPicPr>
                      <p:cNvPr id="0" name="对象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8650" y="5588001"/>
                        <a:ext cx="3429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函数间隔和几何间隔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94548"/>
            <a:ext cx="10515600" cy="4351338"/>
          </a:xfrm>
        </p:spPr>
        <p:txBody>
          <a:bodyPr/>
          <a:lstStyle/>
          <a:p>
            <a:r>
              <a:rPr lang="zh-CN" altLang="en-US" dirty="0"/>
              <a:t>几何间隔</a:t>
            </a:r>
            <a:endParaRPr lang="en-US" altLang="zh-CN" dirty="0"/>
          </a:p>
          <a:p>
            <a:pPr lvl="1"/>
            <a:r>
              <a:rPr lang="zh-CN" altLang="en-US" dirty="0"/>
              <a:t>样本点的几何间隔：正例和负例</a:t>
            </a:r>
            <a:endParaRPr lang="en-US" altLang="zh-CN" dirty="0"/>
          </a:p>
          <a:p>
            <a:pPr lvl="1"/>
            <a:endParaRPr lang="en-US" altLang="zh-CN" dirty="0"/>
          </a:p>
          <a:p>
            <a:pPr lvl="1"/>
            <a:endParaRPr lang="en-US" altLang="zh-CN" dirty="0"/>
          </a:p>
          <a:p>
            <a:pPr lvl="1"/>
            <a:endParaRPr lang="en-US" altLang="zh-CN" dirty="0"/>
          </a:p>
        </p:txBody>
      </p:sp>
      <p:pic>
        <p:nvPicPr>
          <p:cNvPr id="184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825" y="3601976"/>
            <a:ext cx="3093301" cy="903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4"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0025" y="4220625"/>
            <a:ext cx="3600400" cy="263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5" name="Picture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1454" y="3571471"/>
            <a:ext cx="3040938" cy="93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6"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6029" y="5271215"/>
            <a:ext cx="2999006" cy="80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下箭头 3"/>
          <p:cNvSpPr/>
          <p:nvPr/>
        </p:nvSpPr>
        <p:spPr>
          <a:xfrm>
            <a:off x="4550699" y="4445210"/>
            <a:ext cx="360040" cy="5235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函数间隔和几何间隔</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lstStyle/>
          <a:p>
            <a:r>
              <a:rPr lang="zh-CN" altLang="en-US" dirty="0"/>
              <a:t>几何间隔</a:t>
            </a:r>
            <a:endParaRPr lang="en-US" altLang="zh-CN" dirty="0"/>
          </a:p>
          <a:p>
            <a:pPr lvl="1"/>
            <a:r>
              <a:rPr lang="zh-CN" altLang="en-US" dirty="0"/>
              <a:t>对于给定的训练数据集</a:t>
            </a:r>
            <a:r>
              <a:rPr lang="en-US" altLang="zh-CN" dirty="0"/>
              <a:t>T</a:t>
            </a:r>
            <a:r>
              <a:rPr lang="zh-CN" altLang="en-US" dirty="0"/>
              <a:t>和超平面</a:t>
            </a:r>
            <a:r>
              <a:rPr lang="en-US" altLang="zh-CN" dirty="0"/>
              <a:t>(w, b)</a:t>
            </a:r>
          </a:p>
          <a:p>
            <a:pPr lvl="1"/>
            <a:endParaRPr lang="en-US" altLang="zh-CN" dirty="0"/>
          </a:p>
          <a:p>
            <a:pPr lvl="1"/>
            <a:endParaRPr lang="en-US" altLang="zh-CN" dirty="0"/>
          </a:p>
          <a:p>
            <a:pPr lvl="1"/>
            <a:endParaRPr lang="en-US" altLang="zh-CN" dirty="0"/>
          </a:p>
          <a:p>
            <a:pPr lvl="1"/>
            <a:r>
              <a:rPr lang="zh-CN" altLang="en-US" dirty="0"/>
              <a:t>训练数据集的几何间隔</a:t>
            </a:r>
            <a:endParaRPr lang="en-US" altLang="zh-CN" dirty="0"/>
          </a:p>
          <a:p>
            <a:pPr lvl="1"/>
            <a:endParaRPr lang="en-US" altLang="zh-CN" dirty="0"/>
          </a:p>
          <a:p>
            <a:pPr lvl="1"/>
            <a:endParaRPr lang="en-US" altLang="zh-CN" dirty="0"/>
          </a:p>
          <a:p>
            <a:pPr lvl="1"/>
            <a:endParaRPr lang="en-US" altLang="zh-CN" dirty="0"/>
          </a:p>
        </p:txBody>
      </p:sp>
      <p:pic>
        <p:nvPicPr>
          <p:cNvPr id="184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864" y="4179507"/>
            <a:ext cx="1507170" cy="51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449" y="4994355"/>
            <a:ext cx="1224030" cy="1652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3793" y="3173361"/>
            <a:ext cx="2999006" cy="803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函数间隔和几何间隔</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3161" y="1673424"/>
            <a:ext cx="8424936" cy="5184576"/>
          </a:xfrm>
        </p:spPr>
        <p:txBody>
          <a:bodyPr>
            <a:normAutofit/>
          </a:bodyPr>
          <a:lstStyle/>
          <a:p>
            <a:r>
              <a:rPr lang="zh-CN" altLang="en-US" dirty="0"/>
              <a:t>最大间隔分类超平面</a:t>
            </a:r>
            <a:endParaRPr lang="en-US" altLang="zh-CN" dirty="0"/>
          </a:p>
          <a:p>
            <a:endParaRPr lang="en-US" altLang="zh-CN" dirty="0"/>
          </a:p>
          <a:p>
            <a:endParaRPr lang="en-US" altLang="zh-CN" dirty="0"/>
          </a:p>
          <a:p>
            <a:r>
              <a:rPr lang="zh-CN" altLang="en-US" dirty="0"/>
              <a:t>根据几何间隔和函数间隔的关系</a:t>
            </a:r>
            <a:endParaRPr lang="en-US" altLang="zh-CN" dirty="0"/>
          </a:p>
          <a:p>
            <a:endParaRPr lang="en-US" altLang="zh-CN" dirty="0"/>
          </a:p>
          <a:p>
            <a:pPr marL="0" indent="0">
              <a:buNone/>
            </a:pPr>
            <a:endParaRPr lang="en-US" altLang="zh-CN" dirty="0"/>
          </a:p>
          <a:p>
            <a:r>
              <a:rPr lang="zh-CN" altLang="en-US" dirty="0"/>
              <a:t>考虑</a:t>
            </a:r>
            <a:endParaRPr lang="en-US" altLang="zh-CN" dirty="0"/>
          </a:p>
          <a:p>
            <a:pPr lvl="1"/>
            <a:r>
              <a:rPr lang="zh-CN" altLang="en-US" dirty="0"/>
              <a:t>可以取</a:t>
            </a:r>
            <a:endParaRPr lang="en-US" altLang="zh-CN" dirty="0"/>
          </a:p>
          <a:p>
            <a:pPr lvl="1"/>
            <a:r>
              <a:rPr lang="zh-CN" altLang="en-US" dirty="0"/>
              <a:t>最大化            和最小化               等价</a:t>
            </a:r>
          </a:p>
        </p:txBody>
      </p:sp>
      <p:pic>
        <p:nvPicPr>
          <p:cNvPr id="185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9952" y="2046604"/>
            <a:ext cx="4783798" cy="1285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0574" y="4149395"/>
            <a:ext cx="4106035" cy="114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1174" y="5802915"/>
            <a:ext cx="504057" cy="29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7081" y="6178535"/>
            <a:ext cx="438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35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4002" y="6156883"/>
            <a:ext cx="823995" cy="620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标题 1"/>
          <p:cNvSpPr txBox="1"/>
          <p:nvPr/>
        </p:nvSpPr>
        <p:spPr>
          <a:xfrm>
            <a:off x="838200" y="-8576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间隔最大化</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8"/>
          <p:cNvSpPr/>
          <p:nvPr/>
        </p:nvSpPr>
        <p:spPr>
          <a:xfrm>
            <a:off x="2691358" y="1892442"/>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支持向量机概述</a:t>
            </a:r>
          </a:p>
        </p:txBody>
      </p:sp>
      <p:sp>
        <p:nvSpPr>
          <p:cNvPr id="44" name="TextBox 6"/>
          <p:cNvSpPr txBox="1">
            <a:spLocks noChangeArrowheads="1"/>
          </p:cNvSpPr>
          <p:nvPr/>
        </p:nvSpPr>
        <p:spPr bwMode="auto">
          <a:xfrm>
            <a:off x="3002507" y="1872975"/>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01 </a:t>
            </a:r>
            <a:r>
              <a:rPr lang="en-US" altLang="zh-CN" sz="4000" dirty="0">
                <a:solidFill>
                  <a:schemeClr val="bg1"/>
                </a:solidFill>
                <a:latin typeface="Impact" panose="020B0806030902050204" pitchFamily="34" charset="0"/>
                <a:ea typeface="微软雅黑" panose="020B0503020204020204" pitchFamily="34" charset="-122"/>
              </a:rPr>
              <a:t> </a:t>
            </a:r>
            <a:r>
              <a:rPr lang="en-US" altLang="zh-CN" sz="3600" dirty="0">
                <a:solidFill>
                  <a:schemeClr val="bg1"/>
                </a:solidFill>
                <a:latin typeface="Impact" panose="020B0806030902050204" pitchFamily="34" charset="0"/>
                <a:ea typeface="微软雅黑" panose="020B0503020204020204" pitchFamily="34" charset="-122"/>
              </a:rPr>
              <a:t>  </a:t>
            </a:r>
            <a:r>
              <a:rPr lang="zh-CN" altLang="en-US" sz="3600" dirty="0">
                <a:solidFill>
                  <a:schemeClr val="bg1"/>
                </a:solidFill>
                <a:latin typeface="Impact" panose="020B0806030902050204" pitchFamily="34" charset="0"/>
                <a:ea typeface="微软雅黑" panose="020B0503020204020204" pitchFamily="34" charset="-122"/>
              </a:rPr>
              <a:t>支持向量机概述</a:t>
            </a:r>
            <a:endParaRPr lang="en-US" altLang="zh-CN" sz="3600" dirty="0">
              <a:solidFill>
                <a:schemeClr val="bg1"/>
              </a:solidFill>
              <a:latin typeface="Impact" panose="020B0806030902050204" pitchFamily="34" charset="0"/>
              <a:ea typeface="微软雅黑" panose="020B0503020204020204" pitchFamily="34" charset="-122"/>
            </a:endParaRPr>
          </a:p>
        </p:txBody>
      </p:sp>
      <p:sp>
        <p:nvSpPr>
          <p:cNvPr id="8"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线性可分支持向量机</a:t>
            </a:r>
          </a:p>
        </p:txBody>
      </p:sp>
      <p:sp>
        <p:nvSpPr>
          <p:cNvPr id="9"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线性支持向量机</a:t>
            </a:r>
          </a:p>
        </p:txBody>
      </p:sp>
      <p:sp>
        <p:nvSpPr>
          <p:cNvPr id="10"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线性不可分支持向量机</a:t>
            </a:r>
          </a:p>
        </p:txBody>
      </p:sp>
    </p:spTree>
  </p:cSld>
  <p:clrMapOvr>
    <a:masterClrMapping/>
  </p:clrMapOvr>
  <p:transition advTm="8005"/>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3532" y="2399184"/>
            <a:ext cx="8424936" cy="5184576"/>
          </a:xfrm>
        </p:spPr>
        <p:txBody>
          <a:bodyPr>
            <a:normAutofit/>
          </a:bodyPr>
          <a:lstStyle/>
          <a:p>
            <a:r>
              <a:rPr lang="zh-CN" altLang="en-US" dirty="0"/>
              <a:t>线性可分支持向量机学习的最优化问题</a:t>
            </a:r>
            <a:endParaRPr lang="en-US" altLang="zh-CN" dirty="0"/>
          </a:p>
          <a:p>
            <a:endParaRPr lang="en-US" altLang="zh-CN" dirty="0"/>
          </a:p>
          <a:p>
            <a:endParaRPr lang="en-US" altLang="zh-CN" dirty="0"/>
          </a:p>
          <a:p>
            <a:endParaRPr lang="en-US" altLang="zh-CN" dirty="0"/>
          </a:p>
          <a:p>
            <a:r>
              <a:rPr lang="zh-CN" altLang="en-US" dirty="0"/>
              <a:t>凸二次规划</a:t>
            </a:r>
            <a:r>
              <a:rPr lang="en-US" altLang="zh-CN" dirty="0"/>
              <a:t>(convex quadratic programming)</a:t>
            </a:r>
          </a:p>
          <a:p>
            <a:endParaRPr lang="zh-CN" altLang="en-US" dirty="0"/>
          </a:p>
        </p:txBody>
      </p:sp>
      <p:pic>
        <p:nvPicPr>
          <p:cNvPr id="187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1494" y="2941839"/>
            <a:ext cx="523590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间隔最大化</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Rectangle 2"/>
          <p:cNvSpPr>
            <a:spLocks noChangeArrowheads="1"/>
          </p:cNvSpPr>
          <p:nvPr/>
        </p:nvSpPr>
        <p:spPr bwMode="auto">
          <a:xfrm>
            <a:off x="1661651" y="4975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xmlns:a14="http://schemas.microsoft.com/office/drawing/2010/main">
        <mc:Choice Requires="a14">
          <p:sp>
            <p:nvSpPr>
              <p:cNvPr id="2" name="矩形 1"/>
              <p:cNvSpPr/>
              <p:nvPr/>
            </p:nvSpPr>
            <p:spPr>
              <a:xfrm>
                <a:off x="615146" y="1318935"/>
                <a:ext cx="7886004" cy="2027606"/>
              </a:xfrm>
              <a:prstGeom prst="rect">
                <a:avLst/>
              </a:prstGeom>
            </p:spPr>
            <p:txBody>
              <a:bodyPr wrap="square">
                <a:spAutoFit/>
              </a:bodyPr>
              <a:lstStyle/>
              <a:p>
                <a:pPr>
                  <a:spcBef>
                    <a:spcPts val="900"/>
                  </a:spcBef>
                  <a:spcAft>
                    <a:spcPts val="900"/>
                  </a:spcAft>
                </a:pPr>
                <a:r>
                  <a:rPr lang="en-US" altLang="zh-CN" sz="1800" dirty="0" err="1">
                    <a:effectLst/>
                    <a:latin typeface="微软雅黑" panose="020B0503020204020204" pitchFamily="34" charset="-122"/>
                    <a:cs typeface="Times New Roman" panose="02020603050405020304" pitchFamily="18" charset="0"/>
                  </a:rPr>
                  <a:t>用拉格朗日乘子法和</a:t>
                </a:r>
                <a:r>
                  <a:rPr lang="en-US" altLang="zh-CN" sz="1800" dirty="0" err="1">
                    <a:effectLst/>
                    <a:latin typeface="Cambria" panose="02040503050406030204" pitchFamily="18" charset="0"/>
                    <a:cs typeface="Times New Roman" panose="02020603050405020304" pitchFamily="18" charset="0"/>
                  </a:rPr>
                  <a:t>KKT</a:t>
                </a:r>
                <a:r>
                  <a:rPr lang="en-US" altLang="zh-CN" sz="1800" dirty="0" err="1">
                    <a:effectLst/>
                    <a:latin typeface="微软雅黑" panose="020B0503020204020204" pitchFamily="34" charset="-122"/>
                    <a:cs typeface="Times New Roman" panose="02020603050405020304" pitchFamily="18" charset="0"/>
                  </a:rPr>
                  <a:t>条件求解最优值</a:t>
                </a:r>
                <a:r>
                  <a:rPr lang="en-US" altLang="zh-CN" sz="1800" dirty="0">
                    <a:effectLst/>
                    <a:latin typeface="微软雅黑" panose="020B0503020204020204" pitchFamily="34" charset="-122"/>
                    <a:cs typeface="Times New Roman" panose="02020603050405020304" pitchFamily="18" charset="0"/>
                  </a:rPr>
                  <a:t>：</a:t>
                </a:r>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limLow>
                        <m:limLowPr>
                          <m:ctrlPr>
                            <a:rPr lang="zh-CN" altLang="zh-CN" sz="1800" i="1">
                              <a:latin typeface="Cambria Math" panose="02040503050406030204" pitchFamily="18" charset="0"/>
                            </a:rPr>
                          </m:ctrlPr>
                        </m:limLowPr>
                        <m:e>
                          <m:r>
                            <a:rPr lang="en-US" altLang="zh-CN" sz="1800" i="1">
                              <a:latin typeface="Cambria Math" panose="02040503050406030204" pitchFamily="18" charset="0"/>
                            </a:rPr>
                            <m:t>𝑚𝑖𝑛</m:t>
                          </m:r>
                          <m:r>
                            <a:rPr lang="en-US" altLang="zh-CN" sz="1800" i="1">
                              <a:latin typeface="Cambria Math" panose="02040503050406030204" pitchFamily="18" charset="0"/>
                            </a:rPr>
                            <m:t> </m:t>
                          </m:r>
                        </m:e>
                        <m:lim>
                          <m:r>
                            <a:rPr lang="en-US" altLang="zh-CN" sz="1800" i="1">
                              <a:latin typeface="Cambria Math" panose="02040503050406030204" pitchFamily="18" charset="0"/>
                            </a:rPr>
                            <m:t>𝑤</m:t>
                          </m:r>
                          <m:r>
                            <a:rPr lang="en-US" altLang="zh-CN" sz="1800">
                              <a:latin typeface="Cambria Math" panose="02040503050406030204" pitchFamily="18" charset="0"/>
                            </a:rPr>
                            <m:t>,</m:t>
                          </m:r>
                          <m:r>
                            <a:rPr lang="en-US" altLang="zh-CN" sz="1800" i="1">
                              <a:latin typeface="Cambria Math" panose="02040503050406030204" pitchFamily="18" charset="0"/>
                            </a:rPr>
                            <m:t>𝑏</m:t>
                          </m:r>
                        </m:lim>
                      </m:limLow>
                      <m:r>
                        <a:rPr lang="en-US" altLang="zh-CN" sz="1400" i="1">
                          <a:latin typeface="Cambria Math" panose="02040503050406030204" pitchFamily="18" charset="0"/>
                          <a:ea typeface="宋体" pitchFamily="2" charset="-122"/>
                          <a:cs typeface="Times New Roman" panose="02020603050405020304" pitchFamily="18" charset="0"/>
                        </a:rPr>
                        <m:t> </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itchFamily="2" charset="-122"/>
                              <a:cs typeface="Times New Roman" panose="02020603050405020304" pitchFamily="18" charset="0"/>
                            </a:rPr>
                            <m:t>1</m:t>
                          </m:r>
                        </m:num>
                        <m:den>
                          <m:r>
                            <a:rPr lang="en-US" altLang="zh-CN" sz="1800" i="1">
                              <a:effectLst/>
                              <a:latin typeface="Cambria Math" panose="02040503050406030204" pitchFamily="18" charset="0"/>
                              <a:ea typeface="宋体" pitchFamily="2" charset="-122"/>
                              <a:cs typeface="Times New Roman" panose="02020603050405020304" pitchFamily="18" charset="0"/>
                            </a:rPr>
                            <m:t>2</m:t>
                          </m:r>
                        </m:den>
                      </m:f>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a:effectLst/>
                          <a:latin typeface="Cambria Math" panose="02040503050406030204" pitchFamily="18" charset="0"/>
                          <a:ea typeface="宋体"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m:t>
                          </m:r>
                        </m:e>
                        <m:sup>
                          <m:r>
                            <a:rPr lang="en-US" altLang="zh-CN" sz="1800" i="1">
                              <a:effectLst/>
                              <a:latin typeface="Cambria Math" panose="02040503050406030204" pitchFamily="18" charset="0"/>
                              <a:ea typeface="宋体" pitchFamily="2" charset="-122"/>
                              <a:cs typeface="Times New Roman" panose="02020603050405020304" pitchFamily="18" charset="0"/>
                            </a:rPr>
                            <m:t>2</m:t>
                          </m:r>
                        </m:sup>
                      </m:sSup>
                    </m:oMath>
                  </m:oMathPara>
                </a14:m>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itchFamily="2" charset="-122"/>
                          <a:cs typeface="Times New Roman" panose="02020603050405020304" pitchFamily="18" charset="0"/>
                        </a:rPr>
                        <m:t>𝑠</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𝑡</m:t>
                      </m:r>
                      <m:r>
                        <a:rPr lang="en-US" altLang="zh-CN" sz="1800" i="1">
                          <a:effectLst/>
                          <a:latin typeface="Cambria Math" panose="02040503050406030204" pitchFamily="18" charset="0"/>
                          <a:ea typeface="宋体" pitchFamily="2" charset="-122"/>
                          <a:cs typeface="Times New Roman" panose="02020603050405020304" pitchFamily="18" charset="0"/>
                        </a:rPr>
                        <m:t>. −</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𝑦</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𝑤</m:t>
                          </m:r>
                        </m:e>
                        <m:sup>
                          <m:r>
                            <a:rPr lang="en-US" altLang="zh-CN" sz="1800" i="1">
                              <a:effectLst/>
                              <a:latin typeface="Cambria Math" panose="02040503050406030204" pitchFamily="18" charset="0"/>
                              <a:ea typeface="宋体" pitchFamily="2" charset="-122"/>
                              <a:cs typeface="Times New Roman" panose="02020603050405020304" pitchFamily="18" charset="0"/>
                            </a:rPr>
                            <m:t>𝑇</m:t>
                          </m:r>
                        </m:sup>
                      </m:sSup>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𝑥</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𝑏</m:t>
                      </m:r>
                      <m:r>
                        <a:rPr lang="en-US" altLang="zh-CN" sz="1800" i="1">
                          <a:effectLst/>
                          <a:latin typeface="Cambria Math" panose="02040503050406030204" pitchFamily="18" charset="0"/>
                          <a:ea typeface="宋体" pitchFamily="2" charset="-122"/>
                          <a:cs typeface="Times New Roman" panose="02020603050405020304" pitchFamily="18" charset="0"/>
                        </a:rPr>
                        <m:t>)+1≤0, </m:t>
                      </m:r>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=1,2,..,</m:t>
                      </m:r>
                      <m:r>
                        <a:rPr lang="en-US" altLang="zh-CN" sz="1800" i="1">
                          <a:effectLst/>
                          <a:latin typeface="Cambria Math" panose="02040503050406030204" pitchFamily="18" charset="0"/>
                          <a:ea typeface="宋体" pitchFamily="2" charset="-122"/>
                          <a:cs typeface="Times New Roman" panose="02020603050405020304" pitchFamily="18" charset="0"/>
                        </a:rPr>
                        <m:t>𝑚</m:t>
                      </m:r>
                    </m:oMath>
                  </m:oMathPara>
                </a14:m>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r>
                  <a:rPr lang="en-US" altLang="zh-CN" sz="1800" dirty="0" err="1">
                    <a:effectLst/>
                    <a:latin typeface="微软雅黑" panose="020B0503020204020204" pitchFamily="34" charset="-122"/>
                    <a:cs typeface="Times New Roman" panose="02020603050405020304" pitchFamily="18" charset="0"/>
                  </a:rPr>
                  <a:t>整合成</a:t>
                </a:r>
                <a:r>
                  <a:rPr lang="en-US" altLang="zh-CN" sz="1800" dirty="0">
                    <a:effectLst/>
                    <a:latin typeface="微软雅黑" panose="020B0503020204020204" pitchFamily="34" charset="-122"/>
                    <a:cs typeface="Times New Roman" panose="02020603050405020304" pitchFamily="18" charset="0"/>
                  </a:rPr>
                  <a:t>：</a:t>
                </a:r>
                <a14:m>
                  <m:oMath xmlns:m="http://schemas.openxmlformats.org/officeDocument/2006/math">
                    <m:r>
                      <a:rPr lang="en-US" altLang="zh-CN" sz="1800" i="1">
                        <a:effectLst/>
                        <a:latin typeface="Cambria Math" panose="02040503050406030204" pitchFamily="18" charset="0"/>
                        <a:ea typeface="宋体" pitchFamily="2" charset="-122"/>
                        <a:cs typeface="Times New Roman" panose="02020603050405020304" pitchFamily="18" charset="0"/>
                      </a:rPr>
                      <m:t>𝐿</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𝑏</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𝛼</m:t>
                    </m:r>
                    <m:r>
                      <a:rPr lang="en-US" altLang="zh-CN" sz="1800" i="1">
                        <a:effectLst/>
                        <a:latin typeface="Cambria Math" panose="02040503050406030204" pitchFamily="18" charset="0"/>
                        <a:ea typeface="宋体"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itchFamily="2" charset="-122"/>
                            <a:cs typeface="Times New Roman" panose="02020603050405020304" pitchFamily="18" charset="0"/>
                          </a:rPr>
                          <m:t>1</m:t>
                        </m:r>
                      </m:num>
                      <m:den>
                        <m:r>
                          <a:rPr lang="en-US" altLang="zh-CN" sz="1800" i="1">
                            <a:effectLst/>
                            <a:latin typeface="Cambria Math" panose="02040503050406030204" pitchFamily="18" charset="0"/>
                            <a:ea typeface="宋体" pitchFamily="2" charset="-122"/>
                            <a:cs typeface="Times New Roman" panose="02020603050405020304" pitchFamily="18" charset="0"/>
                          </a:rPr>
                          <m:t>2</m:t>
                        </m:r>
                      </m:den>
                    </m:f>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a:effectLst/>
                        <a:latin typeface="Cambria Math" panose="02040503050406030204" pitchFamily="18" charset="0"/>
                        <a:ea typeface="宋体"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m:t>
                        </m:r>
                      </m:e>
                      <m:sup>
                        <m:r>
                          <a:rPr lang="en-US" altLang="zh-CN" sz="1800" i="1">
                            <a:effectLst/>
                            <a:latin typeface="Cambria Math" panose="02040503050406030204" pitchFamily="18" charset="0"/>
                            <a:ea typeface="宋体" pitchFamily="2" charset="-122"/>
                            <a:cs typeface="Times New Roman" panose="02020603050405020304" pitchFamily="18" charset="0"/>
                          </a:rPr>
                          <m:t>2</m:t>
                        </m:r>
                      </m:sup>
                    </m:sSup>
                    <m:r>
                      <a:rPr lang="en-US" altLang="zh-CN" sz="1800" i="1">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r>
                      <a:rPr lang="en-US" altLang="zh-CN" sz="1800" i="1">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𝑦</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𝑤</m:t>
                        </m:r>
                      </m:e>
                      <m:sup>
                        <m:r>
                          <a:rPr lang="en-US" altLang="zh-CN" sz="1800" i="1">
                            <a:effectLst/>
                            <a:latin typeface="Cambria Math" panose="02040503050406030204" pitchFamily="18" charset="0"/>
                            <a:ea typeface="宋体" pitchFamily="2" charset="-122"/>
                            <a:cs typeface="Times New Roman" panose="02020603050405020304" pitchFamily="18" charset="0"/>
                          </a:rPr>
                          <m:t>𝑇</m:t>
                        </m:r>
                      </m:sup>
                    </m:sSup>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𝑥</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𝑏</m:t>
                    </m:r>
                    <m:r>
                      <a:rPr lang="en-US" altLang="zh-CN" sz="1800" i="1">
                        <a:effectLst/>
                        <a:latin typeface="Cambria Math" panose="02040503050406030204" pitchFamily="18" charset="0"/>
                        <a:ea typeface="宋体" pitchFamily="2" charset="-122"/>
                        <a:cs typeface="Times New Roman" panose="02020603050405020304" pitchFamily="18" charset="0"/>
                      </a:rPr>
                      <m:t>)+1)</m:t>
                    </m:r>
                  </m:oMath>
                </a14:m>
                <a:endParaRPr lang="zh-CN" altLang="zh-CN" sz="1800" dirty="0">
                  <a:effectLst/>
                  <a:latin typeface="Cambria" panose="02040503050406030204" pitchFamily="18" charset="0"/>
                  <a:cs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615146" y="1318935"/>
                <a:ext cx="7886004" cy="2027606"/>
              </a:xfrm>
              <a:prstGeom prst="rect">
                <a:avLst/>
              </a:prstGeom>
              <a:blipFill rotWithShape="1">
                <a:blip r:embed="rId3"/>
                <a:stretch>
                  <a:fillRect l="-6" t="-2" r="5" b="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123456" y="3723255"/>
                <a:ext cx="6096000" cy="2735877"/>
              </a:xfrm>
              <a:prstGeom prst="rect">
                <a:avLst/>
              </a:prstGeom>
            </p:spPr>
            <p:txBody>
              <a:bodyPr>
                <a:spAutoFit/>
              </a:bodyPr>
              <a:lstStyle/>
              <a:p>
                <a:pPr>
                  <a:spcBef>
                    <a:spcPts val="900"/>
                  </a:spcBef>
                  <a:spcAft>
                    <a:spcPts val="900"/>
                  </a:spcAft>
                </a:pPr>
                <a:r>
                  <a:rPr lang="en-US" altLang="zh-CN" sz="1800" dirty="0" err="1">
                    <a:effectLst/>
                    <a:latin typeface="微软雅黑" panose="020B0503020204020204" pitchFamily="34" charset="-122"/>
                    <a:cs typeface="Times New Roman" panose="02020603050405020304" pitchFamily="18" charset="0"/>
                  </a:rPr>
                  <a:t>推导</a:t>
                </a:r>
                <a:r>
                  <a:rPr lang="en-US" altLang="zh-CN" sz="1800" dirty="0">
                    <a:effectLst/>
                    <a:latin typeface="微软雅黑" panose="020B0503020204020204" pitchFamily="34" charset="-122"/>
                    <a:cs typeface="Times New Roman" panose="02020603050405020304" pitchFamily="18" charset="0"/>
                  </a:rPr>
                  <a:t>：</a:t>
                </a:r>
                <a:endParaRPr lang="zh-CN" altLang="zh-CN" sz="1800" dirty="0">
                  <a:effectLst/>
                  <a:latin typeface="微软雅黑" panose="020B0503020204020204" pitchFamily="34" charset="-122"/>
                  <a:cs typeface="Times New Roman" panose="02020603050405020304" pitchFamily="18" charset="0"/>
                </a:endParaRPr>
              </a:p>
              <a:p>
                <a:pPr>
                  <a:spcBef>
                    <a:spcPts val="900"/>
                  </a:spcBef>
                  <a:spcAft>
                    <a:spcPts val="900"/>
                  </a:spcAft>
                </a:pPr>
                <a:r>
                  <a:rPr lang="en-US" altLang="zh-CN" sz="1800" dirty="0" err="1">
                    <a:latin typeface="微软雅黑" panose="020B0503020204020204" pitchFamily="34" charset="-122"/>
                    <a:cs typeface="Times New Roman" panose="02020603050405020304" pitchFamily="18" charset="0"/>
                  </a:rPr>
                  <a:t>根据Karush</a:t>
                </a:r>
                <a:r>
                  <a:rPr lang="en-US" altLang="zh-CN" sz="1800" dirty="0">
                    <a:latin typeface="微软雅黑" panose="020B0503020204020204" pitchFamily="34" charset="-122"/>
                    <a:cs typeface="Times New Roman" panose="02020603050405020304" pitchFamily="18" charset="0"/>
                  </a:rPr>
                  <a:t>-Kuhn-Tucker</a:t>
                </a:r>
                <a:r>
                  <a:rPr lang="zh-CN" altLang="en-US" sz="1800" dirty="0">
                    <a:latin typeface="微软雅黑" panose="020B0503020204020204" pitchFamily="34" charset="-122"/>
                    <a:cs typeface="Times New Roman" panose="02020603050405020304" pitchFamily="18" charset="0"/>
                  </a:rPr>
                  <a:t>（</a:t>
                </a:r>
                <a:r>
                  <a:rPr lang="en-US" altLang="zh-CN" sz="1800" dirty="0">
                    <a:latin typeface="微软雅黑" panose="020B0503020204020204" pitchFamily="34" charset="-122"/>
                    <a:cs typeface="Times New Roman" panose="02020603050405020304" pitchFamily="18" charset="0"/>
                  </a:rPr>
                  <a:t>KKT</a:t>
                </a:r>
                <a:r>
                  <a:rPr lang="zh-CN" altLang="en-US" sz="1800" dirty="0">
                    <a:latin typeface="微软雅黑" panose="020B0503020204020204" pitchFamily="34" charset="-122"/>
                    <a:cs typeface="Times New Roman" panose="02020603050405020304" pitchFamily="18" charset="0"/>
                  </a:rPr>
                  <a:t>）条件</a:t>
                </a:r>
                <a:r>
                  <a:rPr lang="en-US" altLang="zh-CN" sz="1800" dirty="0">
                    <a:effectLst/>
                    <a:latin typeface="微软雅黑" panose="020B0503020204020204" pitchFamily="34" charset="-122"/>
                    <a:cs typeface="Times New Roman" panose="02020603050405020304" pitchFamily="18" charset="0"/>
                  </a:rPr>
                  <a:t>：</a:t>
                </a:r>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itchFamily="2" charset="-122"/>
                              <a:cs typeface="Times New Roman" panose="02020603050405020304" pitchFamily="18" charset="0"/>
                            </a:rPr>
                            <m:t>𝜕</m:t>
                          </m:r>
                        </m:num>
                        <m:den>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𝑤</m:t>
                          </m:r>
                        </m:den>
                      </m:f>
                      <m:r>
                        <a:rPr lang="en-US" altLang="zh-CN" sz="1800" i="1">
                          <a:effectLst/>
                          <a:latin typeface="Cambria Math" panose="02040503050406030204" pitchFamily="18" charset="0"/>
                          <a:ea typeface="宋体" pitchFamily="2" charset="-122"/>
                          <a:cs typeface="Times New Roman" panose="02020603050405020304" pitchFamily="18" charset="0"/>
                        </a:rPr>
                        <m:t>𝐿</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𝑏</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𝛼</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smtClean="0">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𝑥</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=0, </m:t>
                      </m:r>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𝑥</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oMath>
                  </m:oMathPara>
                </a14:m>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itchFamily="2" charset="-122"/>
                              <a:cs typeface="Times New Roman" panose="02020603050405020304" pitchFamily="18" charset="0"/>
                            </a:rPr>
                            <m:t>𝜕</m:t>
                          </m:r>
                        </m:num>
                        <m:den>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𝑏</m:t>
                          </m:r>
                        </m:den>
                      </m:f>
                      <m:r>
                        <a:rPr lang="en-US" altLang="zh-CN" sz="1800" i="1">
                          <a:effectLst/>
                          <a:latin typeface="Cambria Math" panose="02040503050406030204" pitchFamily="18" charset="0"/>
                          <a:ea typeface="宋体" pitchFamily="2" charset="-122"/>
                          <a:cs typeface="Times New Roman" panose="02020603050405020304" pitchFamily="18" charset="0"/>
                        </a:rPr>
                        <m:t>𝐿</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𝑏</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𝛼</m:t>
                      </m:r>
                      <m:r>
                        <a:rPr lang="en-US" altLang="zh-CN" sz="1800" i="1">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=0</m:t>
                      </m:r>
                    </m:oMath>
                  </m:oMathPara>
                </a14:m>
                <a:endParaRPr lang="zh-CN" altLang="zh-CN" sz="1800" dirty="0">
                  <a:effectLst/>
                  <a:latin typeface="Cambria" panose="02040503050406030204" pitchFamily="18" charset="0"/>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123456" y="3723255"/>
                <a:ext cx="6096000" cy="2735877"/>
              </a:xfrm>
              <a:prstGeom prst="rect">
                <a:avLst/>
              </a:prstGeom>
              <a:blipFill rotWithShape="1">
                <a:blip r:embed="rId4"/>
                <a:stretch>
                  <a:fillRect l="-9" t="-9" r="9" b="20"/>
                </a:stretch>
              </a:blipFill>
            </p:spPr>
            <p:txBody>
              <a:bodyPr/>
              <a:lstStyle/>
              <a:p>
                <a:r>
                  <a:rPr lang="zh-CN" altLang="en-US">
                    <a:noFill/>
                  </a:rPr>
                  <a:t> </a:t>
                </a:r>
              </a:p>
            </p:txBody>
          </p:sp>
        </mc:Fallback>
      </mc:AlternateContent>
      <p:sp>
        <p:nvSpPr>
          <p:cNvPr id="23" name="文本框 22"/>
          <p:cNvSpPr txBox="1">
            <a:spLocks noChangeArrowheads="1"/>
          </p:cNvSpPr>
          <p:nvPr/>
        </p:nvSpPr>
        <p:spPr bwMode="auto">
          <a:xfrm>
            <a:off x="615146" y="208280"/>
            <a:ext cx="50166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a:latin typeface="微软雅黑" panose="020B0503020204020204" pitchFamily="34" charset="-122"/>
                <a:ea typeface="微软雅黑" panose="020B0503020204020204" pitchFamily="34" charset="-122"/>
              </a:rPr>
              <a:t>2.</a:t>
            </a:r>
            <a:r>
              <a:rPr lang="zh-CN" altLang="en-US" dirty="0"/>
              <a:t>支持向量机求解</a:t>
            </a:r>
          </a:p>
        </p:txBody>
      </p:sp>
      <mc:AlternateContent xmlns:mc="http://schemas.openxmlformats.org/markup-compatibility/2006" xmlns:a14="http://schemas.microsoft.com/office/drawing/2010/main">
        <mc:Choice Requires="a14">
          <p:sp>
            <p:nvSpPr>
              <p:cNvPr id="24" name="文本框 23"/>
              <p:cNvSpPr txBox="1"/>
              <p:nvPr/>
            </p:nvSpPr>
            <p:spPr>
              <a:xfrm>
                <a:off x="6908435" y="2999170"/>
                <a:ext cx="4622042" cy="369332"/>
              </a:xfrm>
              <a:prstGeom prst="rect">
                <a:avLst/>
              </a:prstGeom>
              <a:noFill/>
            </p:spPr>
            <p:txBody>
              <a:bodyPr wrap="square">
                <a:spAutoFit/>
              </a:bodyPr>
              <a:lstStyle/>
              <a:p>
                <a:r>
                  <a:rPr lang="zh-CN" altLang="en-US" sz="18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1800" i="1" smtClean="0">
                        <a:effectLst/>
                        <a:latin typeface="Cambria Math" panose="02040503050406030204" pitchFamily="18" charset="0"/>
                        <a:ea typeface="宋体" pitchFamily="2" charset="-122"/>
                        <a:cs typeface="Times New Roman" panose="02020603050405020304" pitchFamily="18" charset="0"/>
                      </a:rPr>
                      <m:t>𝛼</m:t>
                    </m:r>
                  </m:oMath>
                </a14:m>
                <a:r>
                  <a:rPr lang="zh-CN" altLang="en-US" sz="1800" dirty="0">
                    <a:latin typeface="微软雅黑" panose="020B0503020204020204" pitchFamily="34" charset="-122"/>
                    <a:cs typeface="Times New Roman" panose="02020603050405020304" pitchFamily="18" charset="0"/>
                  </a:rPr>
                  <a:t>为</a:t>
                </a:r>
                <a:r>
                  <a:rPr lang="en-US" altLang="zh-CN" sz="1800" dirty="0">
                    <a:latin typeface="微软雅黑" panose="020B0503020204020204" pitchFamily="34" charset="-122"/>
                    <a:cs typeface="Times New Roman" panose="02020603050405020304" pitchFamily="18" charset="0"/>
                  </a:rPr>
                  <a:t>拉格朗日乘子</a:t>
                </a:r>
                <a:endParaRPr lang="zh-CN" altLang="en-US" sz="1800" dirty="0"/>
              </a:p>
            </p:txBody>
          </p:sp>
        </mc:Choice>
        <mc:Fallback xmlns="">
          <p:sp>
            <p:nvSpPr>
              <p:cNvPr id="24" name="文本框 23"/>
              <p:cNvSpPr txBox="1">
                <a:spLocks noRot="1" noChangeAspect="1" noMove="1" noResize="1" noEditPoints="1" noAdjustHandles="1" noChangeArrowheads="1" noChangeShapeType="1" noTextEdit="1"/>
              </p:cNvSpPr>
              <p:nvPr/>
            </p:nvSpPr>
            <p:spPr>
              <a:xfrm>
                <a:off x="6908435" y="2999170"/>
                <a:ext cx="4622042" cy="369332"/>
              </a:xfrm>
              <a:prstGeom prst="rect">
                <a:avLst/>
              </a:prstGeom>
              <a:blipFill rotWithShape="1">
                <a:blip r:embed="rId5"/>
                <a:stretch>
                  <a:fillRect l="-6" t="-18" r="3" b="125"/>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70562" y="1287472"/>
            <a:ext cx="4215616" cy="428786"/>
          </a:xfrm>
          <a:prstGeom prst="rect">
            <a:avLst/>
          </a:prstGeom>
          <a:ln>
            <a:solidFill>
              <a:srgbClr val="FF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mc:AlternateContent xmlns:mc="http://schemas.openxmlformats.org/markup-compatibility/2006" xmlns:a14="http://schemas.microsoft.com/office/drawing/2010/main">
        <mc:Choice Requires="a14">
          <p:sp>
            <p:nvSpPr>
              <p:cNvPr id="3" name="矩形 2"/>
              <p:cNvSpPr/>
              <p:nvPr/>
            </p:nvSpPr>
            <p:spPr>
              <a:xfrm>
                <a:off x="670562" y="1939632"/>
                <a:ext cx="6096000" cy="4966616"/>
              </a:xfrm>
              <a:prstGeom prst="rect">
                <a:avLst/>
              </a:prstGeom>
            </p:spPr>
            <p:txBody>
              <a:bodyPr>
                <a:spAutoFit/>
              </a:bodyPr>
              <a:lstStyle/>
              <a:p>
                <a:pPr>
                  <a:spcBef>
                    <a:spcPts val="900"/>
                  </a:spcBef>
                  <a:spcAft>
                    <a:spcPts val="900"/>
                  </a:spcAft>
                </a:pPr>
                <a:r>
                  <a:rPr lang="zh-CN" altLang="en-US" sz="1800" dirty="0">
                    <a:latin typeface="微软雅黑" panose="020B0503020204020204" pitchFamily="34" charset="-122"/>
                    <a:cs typeface="Times New Roman" panose="02020603050405020304" pitchFamily="18" charset="0"/>
                  </a:rPr>
                  <a:t>代</a:t>
                </a:r>
                <a:r>
                  <a:rPr lang="en-US" altLang="zh-CN" sz="1800" dirty="0" err="1">
                    <a:latin typeface="微软雅黑" panose="020B0503020204020204" pitchFamily="34" charset="-122"/>
                    <a:cs typeface="Times New Roman" panose="02020603050405020304" pitchFamily="18" charset="0"/>
                  </a:rPr>
                  <a:t>入</a:t>
                </a:r>
                <a14:m>
                  <m:oMath xmlns:m="http://schemas.openxmlformats.org/officeDocument/2006/math">
                    <m:r>
                      <a:rPr lang="en-US" altLang="zh-CN" sz="1800" i="1">
                        <a:effectLst/>
                        <a:latin typeface="Cambria Math" panose="02040503050406030204" pitchFamily="18" charset="0"/>
                        <a:ea typeface="宋体" pitchFamily="2" charset="-122"/>
                        <a:cs typeface="Times New Roman" panose="02020603050405020304" pitchFamily="18" charset="0"/>
                      </a:rPr>
                      <m:t>𝐿</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𝑏</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𝛼</m:t>
                    </m:r>
                    <m:r>
                      <a:rPr lang="en-US" altLang="zh-CN" sz="1800" i="1">
                        <a:effectLst/>
                        <a:latin typeface="Cambria Math" panose="02040503050406030204" pitchFamily="18" charset="0"/>
                        <a:ea typeface="宋体" pitchFamily="2" charset="-122"/>
                        <a:cs typeface="Times New Roman" panose="02020603050405020304" pitchFamily="18" charset="0"/>
                      </a:rPr>
                      <m:t>)</m:t>
                    </m:r>
                  </m:oMath>
                </a14:m>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limLow>
                        <m:limLowPr>
                          <m:ctrlPr>
                            <a:rPr lang="zh-CN" altLang="zh-CN" sz="1800" i="1">
                              <a:latin typeface="Cambria Math" panose="02040503050406030204" pitchFamily="18" charset="0"/>
                            </a:rPr>
                          </m:ctrlPr>
                        </m:limLowPr>
                        <m:e>
                          <m:r>
                            <a:rPr lang="en-US" altLang="zh-CN" sz="1800" i="1">
                              <a:latin typeface="Cambria Math" panose="02040503050406030204" pitchFamily="18" charset="0"/>
                            </a:rPr>
                            <m:t>𝑚</m:t>
                          </m:r>
                          <m:r>
                            <a:rPr lang="en-US" altLang="zh-CN" sz="1800" b="0" i="1" smtClean="0">
                              <a:latin typeface="Cambria Math" panose="02040503050406030204" pitchFamily="18" charset="0"/>
                            </a:rPr>
                            <m:t>𝑖𝑛</m:t>
                          </m:r>
                        </m:e>
                        <m:lim>
                          <m:r>
                            <a:rPr lang="en-US" altLang="zh-CN" sz="1800" i="1">
                              <a:latin typeface="Cambria Math" panose="02040503050406030204" pitchFamily="18" charset="0"/>
                            </a:rPr>
                            <m:t>𝑤</m:t>
                          </m:r>
                          <m:r>
                            <a:rPr lang="en-US" altLang="zh-CN" sz="1800">
                              <a:latin typeface="Cambria Math" panose="02040503050406030204" pitchFamily="18" charset="0"/>
                            </a:rPr>
                            <m:t>,</m:t>
                          </m:r>
                          <m:r>
                            <a:rPr lang="en-US" altLang="zh-CN" sz="1800" i="1">
                              <a:latin typeface="Cambria Math" panose="02040503050406030204" pitchFamily="18" charset="0"/>
                            </a:rPr>
                            <m:t>𝑏</m:t>
                          </m:r>
                        </m:lim>
                      </m:limLow>
                      <m:r>
                        <a:rPr lang="en-US" altLang="zh-CN" sz="1800" i="1">
                          <a:effectLst/>
                          <a:latin typeface="Cambria Math" panose="02040503050406030204" pitchFamily="18" charset="0"/>
                          <a:ea typeface="宋体" pitchFamily="2" charset="-122"/>
                          <a:cs typeface="Times New Roman" panose="02020603050405020304" pitchFamily="18" charset="0"/>
                        </a:rPr>
                        <m:t> </m:t>
                      </m:r>
                      <m:r>
                        <a:rPr lang="en-US" altLang="zh-CN" sz="1800" i="1">
                          <a:effectLst/>
                          <a:latin typeface="Cambria Math" panose="02040503050406030204" pitchFamily="18" charset="0"/>
                          <a:ea typeface="宋体" pitchFamily="2" charset="-122"/>
                          <a:cs typeface="Times New Roman" panose="02020603050405020304" pitchFamily="18" charset="0"/>
                        </a:rPr>
                        <m:t>𝐿</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𝑏</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𝛼</m:t>
                      </m:r>
                      <m:r>
                        <a:rPr lang="en-US" altLang="zh-CN" sz="1800" i="1">
                          <a:effectLst/>
                          <a:latin typeface="Cambria Math" panose="02040503050406030204" pitchFamily="18" charset="0"/>
                          <a:ea typeface="宋体"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itchFamily="2" charset="-122"/>
                              <a:cs typeface="Times New Roman" panose="02020603050405020304" pitchFamily="18" charset="0"/>
                            </a:rPr>
                            <m:t>1</m:t>
                          </m:r>
                        </m:num>
                        <m:den>
                          <m:r>
                            <a:rPr lang="en-US" altLang="zh-CN" sz="1800" i="1">
                              <a:effectLst/>
                              <a:latin typeface="Cambria Math" panose="02040503050406030204" pitchFamily="18" charset="0"/>
                              <a:ea typeface="宋体" pitchFamily="2" charset="-122"/>
                              <a:cs typeface="Times New Roman" panose="02020603050405020304" pitchFamily="18" charset="0"/>
                            </a:rPr>
                            <m:t>2</m:t>
                          </m:r>
                        </m:den>
                      </m:f>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a:effectLst/>
                          <a:latin typeface="Cambria Math" panose="02040503050406030204" pitchFamily="18" charset="0"/>
                          <a:ea typeface="宋体"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m:t>
                          </m:r>
                        </m:e>
                        <m:sup>
                          <m:r>
                            <a:rPr lang="en-US" altLang="zh-CN" sz="1800" i="1">
                              <a:effectLst/>
                              <a:latin typeface="Cambria Math" panose="02040503050406030204" pitchFamily="18" charset="0"/>
                              <a:ea typeface="宋体" pitchFamily="2" charset="-122"/>
                              <a:cs typeface="Times New Roman" panose="02020603050405020304" pitchFamily="18" charset="0"/>
                            </a:rPr>
                            <m:t>2</m:t>
                          </m:r>
                        </m:sup>
                      </m:sSup>
                      <m:r>
                        <a:rPr lang="en-US" altLang="zh-CN" sz="1800" i="1">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r>
                        <a:rPr lang="en-US" altLang="zh-CN" sz="1800" i="1">
                          <a:effectLst/>
                          <a:latin typeface="Cambria Math" panose="02040503050406030204" pitchFamily="18" charset="0"/>
                          <a:ea typeface="宋体"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𝑦</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𝑤</m:t>
                          </m:r>
                        </m:e>
                        <m:sup>
                          <m:r>
                            <a:rPr lang="en-US" altLang="zh-CN" sz="1800" i="1">
                              <a:effectLst/>
                              <a:latin typeface="Cambria Math" panose="02040503050406030204" pitchFamily="18" charset="0"/>
                              <a:ea typeface="宋体" pitchFamily="2" charset="-122"/>
                              <a:cs typeface="Times New Roman" panose="02020603050405020304" pitchFamily="18" charset="0"/>
                            </a:rPr>
                            <m:t>𝑇</m:t>
                          </m:r>
                        </m:sup>
                      </m:sSup>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𝑥</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𝑏</m:t>
                      </m:r>
                      <m:r>
                        <a:rPr lang="en-US" altLang="zh-CN" sz="1800" i="1">
                          <a:effectLst/>
                          <a:latin typeface="Cambria Math" panose="02040503050406030204" pitchFamily="18" charset="0"/>
                          <a:ea typeface="宋体" pitchFamily="2" charset="-122"/>
                          <a:cs typeface="Times New Roman" panose="02020603050405020304" pitchFamily="18" charset="0"/>
                        </a:rPr>
                        <m:t>)+1)</m:t>
                      </m:r>
                    </m:oMath>
                  </m:oMathPara>
                </a14:m>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itchFamily="2" charset="-122"/>
                          <a:cs typeface="Times New Roman" panose="02020603050405020304" pitchFamily="18" charset="0"/>
                        </a:rPr>
                        <m:t>      =</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itchFamily="2" charset="-122"/>
                              <a:cs typeface="Times New Roman" panose="02020603050405020304" pitchFamily="18" charset="0"/>
                            </a:rPr>
                            <m:t>1</m:t>
                          </m:r>
                        </m:num>
                        <m:den>
                          <m:r>
                            <a:rPr lang="en-US" altLang="zh-CN" sz="1800" i="1">
                              <a:effectLst/>
                              <a:latin typeface="Cambria Math" panose="02040503050406030204" pitchFamily="18" charset="0"/>
                              <a:ea typeface="宋体" pitchFamily="2" charset="-122"/>
                              <a:cs typeface="Times New Roman" panose="02020603050405020304" pitchFamily="18" charset="0"/>
                            </a:rPr>
                            <m:t>2</m:t>
                          </m:r>
                        </m:den>
                      </m:f>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𝑤</m:t>
                          </m:r>
                        </m:e>
                        <m:sup>
                          <m:r>
                            <a:rPr lang="en-US" altLang="zh-CN" sz="1800" i="1">
                              <a:effectLst/>
                              <a:latin typeface="Cambria Math" panose="02040503050406030204" pitchFamily="18" charset="0"/>
                              <a:ea typeface="宋体" pitchFamily="2" charset="-122"/>
                              <a:cs typeface="Times New Roman" panose="02020603050405020304" pitchFamily="18" charset="0"/>
                            </a:rPr>
                            <m:t>𝑇</m:t>
                          </m:r>
                        </m:sup>
                      </m:sSup>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𝑦</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𝑤</m:t>
                          </m:r>
                        </m:e>
                        <m:sup>
                          <m:r>
                            <a:rPr lang="en-US" altLang="zh-CN" sz="1800" i="1">
                              <a:effectLst/>
                              <a:latin typeface="Cambria Math" panose="02040503050406030204" pitchFamily="18" charset="0"/>
                              <a:ea typeface="宋体" pitchFamily="2" charset="-122"/>
                              <a:cs typeface="Times New Roman" panose="02020603050405020304" pitchFamily="18" charset="0"/>
                            </a:rPr>
                            <m:t>𝑇</m:t>
                          </m:r>
                        </m:sup>
                      </m:sSup>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𝑥</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𝑏</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𝑦</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oMath>
                  </m:oMathPara>
                </a14:m>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itchFamily="2" charset="-122"/>
                          <a:cs typeface="Times New Roman" panose="02020603050405020304" pitchFamily="18" charset="0"/>
                        </a:rPr>
                        <m:t>      =</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itchFamily="2" charset="-122"/>
                              <a:cs typeface="Times New Roman" panose="02020603050405020304" pitchFamily="18" charset="0"/>
                            </a:rPr>
                            <m:t>1</m:t>
                          </m:r>
                        </m:num>
                        <m:den>
                          <m:r>
                            <a:rPr lang="en-US" altLang="zh-CN" sz="1800" i="1">
                              <a:effectLst/>
                              <a:latin typeface="Cambria Math" panose="02040503050406030204" pitchFamily="18" charset="0"/>
                              <a:ea typeface="宋体" pitchFamily="2" charset="-122"/>
                              <a:cs typeface="Times New Roman" panose="02020603050405020304" pitchFamily="18" charset="0"/>
                            </a:rPr>
                            <m:t>2</m:t>
                          </m:r>
                        </m:den>
                      </m:f>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𝑤</m:t>
                          </m:r>
                        </m:e>
                        <m:sup>
                          <m:r>
                            <a:rPr lang="en-US" altLang="zh-CN" sz="1800" i="1">
                              <a:effectLst/>
                              <a:latin typeface="Cambria Math" panose="02040503050406030204" pitchFamily="18" charset="0"/>
                              <a:ea typeface="宋体" pitchFamily="2" charset="-122"/>
                              <a:cs typeface="Times New Roman" panose="02020603050405020304" pitchFamily="18" charset="0"/>
                            </a:rPr>
                            <m:t>𝑇</m:t>
                          </m:r>
                        </m:sup>
                      </m:sSup>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𝑥</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𝑦</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𝑤</m:t>
                          </m:r>
                        </m:e>
                        <m:sup>
                          <m:r>
                            <a:rPr lang="en-US" altLang="zh-CN" sz="1800" i="1">
                              <a:effectLst/>
                              <a:latin typeface="Cambria Math" panose="02040503050406030204" pitchFamily="18" charset="0"/>
                              <a:ea typeface="宋体" pitchFamily="2" charset="-122"/>
                              <a:cs typeface="Times New Roman" panose="02020603050405020304" pitchFamily="18" charset="0"/>
                            </a:rPr>
                            <m:t>𝑇</m:t>
                          </m:r>
                        </m:sup>
                      </m:sSup>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𝑥</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oMath>
                  </m:oMathPara>
                </a14:m>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itchFamily="2" charset="-122"/>
                          <a:cs typeface="Times New Roman" panose="02020603050405020304" pitchFamily="18" charset="0"/>
                        </a:rPr>
                        <m:t>      =</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r>
                        <a:rPr lang="en-US" altLang="zh-CN" sz="1800" i="1">
                          <a:effectLst/>
                          <a:latin typeface="Cambria Math" panose="02040503050406030204" pitchFamily="18" charset="0"/>
                          <a:ea typeface="宋体"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itchFamily="2" charset="-122"/>
                              <a:cs typeface="Times New Roman" panose="02020603050405020304" pitchFamily="18" charset="0"/>
                            </a:rPr>
                            <m:t>1</m:t>
                          </m:r>
                        </m:num>
                        <m:den>
                          <m:r>
                            <a:rPr lang="en-US" altLang="zh-CN" sz="1800" i="1">
                              <a:effectLst/>
                              <a:latin typeface="Cambria Math" panose="02040503050406030204" pitchFamily="18" charset="0"/>
                              <a:ea typeface="宋体" pitchFamily="2" charset="-122"/>
                              <a:cs typeface="Times New Roman" panose="02020603050405020304" pitchFamily="18" charset="0"/>
                            </a:rPr>
                            <m:t>2</m:t>
                          </m:r>
                        </m:den>
                      </m:f>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𝑦</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𝑤</m:t>
                          </m:r>
                        </m:e>
                        <m:sup>
                          <m:r>
                            <a:rPr lang="en-US" altLang="zh-CN" sz="1800" i="1">
                              <a:effectLst/>
                              <a:latin typeface="Cambria Math" panose="02040503050406030204" pitchFamily="18" charset="0"/>
                              <a:ea typeface="宋体" pitchFamily="2" charset="-122"/>
                              <a:cs typeface="Times New Roman" panose="02020603050405020304" pitchFamily="18" charset="0"/>
                            </a:rPr>
                            <m:t>𝑇</m:t>
                          </m:r>
                        </m:sup>
                      </m:sSup>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𝑥</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oMath>
                  </m:oMathPara>
                </a14:m>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itchFamily="2" charset="-122"/>
                          <a:cs typeface="Times New Roman" panose="02020603050405020304" pitchFamily="18" charset="0"/>
                        </a:rPr>
                        <m:t>      =</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b="0" i="1" smtClean="0">
                          <a:effectLst/>
                          <a:latin typeface="Cambria Math" panose="02040503050406030204" pitchFamily="18" charset="0"/>
                          <a:ea typeface="宋体" pitchFamily="2" charset="-122"/>
                          <a:cs typeface="Times New Roman" panose="02020603050405020304" pitchFamily="18" charset="0"/>
                        </a:rPr>
                        <m:t>1/2</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m:t>
                          </m:r>
                          <m:r>
                            <a:rPr lang="en-US" altLang="zh-CN" sz="1800" i="1">
                              <a:latin typeface="Cambria Math" panose="02040503050406030204" pitchFamily="18" charset="0"/>
                              <a:ea typeface="宋体" pitchFamily="2" charset="-122"/>
                              <a:cs typeface="Times New Roman" panose="02020603050405020304" pitchFamily="18" charset="0"/>
                            </a:rPr>
                            <m:t>𝑗</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𝑗</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𝑗</m:t>
                          </m:r>
                        </m:sub>
                      </m:sSub>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𝑥</m:t>
                              </m:r>
                            </m:e>
                            <m:sub>
                              <m:r>
                                <a:rPr lang="zh-CN" altLang="en-US" sz="1800" i="1">
                                  <a:latin typeface="Cambria Math" panose="02040503050406030204" pitchFamily="18" charset="0"/>
                                </a:rPr>
                                <m:t>𝑖</m:t>
                              </m:r>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𝑥</m:t>
                              </m:r>
                            </m:e>
                            <m:sub>
                              <m:r>
                                <a:rPr lang="zh-CN" altLang="en-US" sz="1800" i="1">
                                  <a:latin typeface="Cambria Math" panose="02040503050406030204" pitchFamily="18" charset="0"/>
                                </a:rPr>
                                <m:t>𝑗</m:t>
                              </m:r>
                            </m:sub>
                          </m:sSub>
                        </m:e>
                      </m:d>
                    </m:oMath>
                  </m:oMathPara>
                </a14:m>
                <a:endParaRPr lang="zh-CN" altLang="zh-CN" sz="1800" dirty="0">
                  <a:effectLst/>
                  <a:latin typeface="Cambria" panose="02040503050406030204" pitchFamily="18" charset="0"/>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670562" y="1939632"/>
                <a:ext cx="6096000" cy="4966616"/>
              </a:xfrm>
              <a:prstGeom prst="rect">
                <a:avLst/>
              </a:prstGeom>
              <a:blipFill rotWithShape="1">
                <a:blip r:embed="rId2"/>
                <a:stretch>
                  <a:fillRect t="-7" b="13"/>
                </a:stretch>
              </a:blipFill>
            </p:spPr>
            <p:txBody>
              <a:bodyPr/>
              <a:lstStyle/>
              <a:p>
                <a:r>
                  <a:rPr lang="zh-CN" altLang="en-US">
                    <a:noFill/>
                  </a:rPr>
                  <a:t> </a:t>
                </a:r>
              </a:p>
            </p:txBody>
          </p:sp>
        </mc:Fallback>
      </mc:AlternateContent>
      <p:sp>
        <p:nvSpPr>
          <p:cNvPr id="23" name="文本框 22"/>
          <p:cNvSpPr txBox="1">
            <a:spLocks noChangeArrowheads="1"/>
          </p:cNvSpPr>
          <p:nvPr/>
        </p:nvSpPr>
        <p:spPr bwMode="auto">
          <a:xfrm>
            <a:off x="615146" y="208280"/>
            <a:ext cx="50166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a:latin typeface="微软雅黑" panose="020B0503020204020204" pitchFamily="34" charset="-122"/>
                <a:ea typeface="微软雅黑" panose="020B0503020204020204" pitchFamily="34" charset="-122"/>
              </a:rPr>
              <a:t>2.</a:t>
            </a:r>
            <a:r>
              <a:rPr lang="zh-CN" altLang="en-US" dirty="0"/>
              <a:t>支持向量机求解</a:t>
            </a:r>
          </a:p>
        </p:txBody>
      </p:sp>
      <mc:AlternateContent xmlns:mc="http://schemas.openxmlformats.org/markup-compatibility/2006" xmlns:a14="http://schemas.microsoft.com/office/drawing/2010/main">
        <mc:Choice Requires="a14">
          <p:sp>
            <p:nvSpPr>
              <p:cNvPr id="25" name="文本框 24"/>
              <p:cNvSpPr txBox="1"/>
              <p:nvPr/>
            </p:nvSpPr>
            <p:spPr>
              <a:xfrm>
                <a:off x="703814" y="1328074"/>
                <a:ext cx="4839284" cy="370358"/>
              </a:xfrm>
              <a:prstGeom prst="rect">
                <a:avLst/>
              </a:prstGeom>
              <a:noFill/>
            </p:spPr>
            <p:txBody>
              <a:bodyPr wrap="square">
                <a:spAutoFit/>
              </a:bodyPr>
              <a:lstStyle/>
              <a:p>
                <a14:m>
                  <m:oMath xmlns:m="http://schemas.openxmlformats.org/officeDocument/2006/math">
                    <m:r>
                      <a:rPr lang="en-US" altLang="zh-CN" sz="1800" i="1" smtClean="0">
                        <a:effectLst/>
                        <a:latin typeface="Cambria Math" panose="02040503050406030204" pitchFamily="18" charset="0"/>
                        <a:ea typeface="宋体" pitchFamily="2" charset="-122"/>
                        <a:cs typeface="Times New Roman" panose="02020603050405020304" pitchFamily="18" charset="0"/>
                      </a:rPr>
                      <m:t>𝑤</m:t>
                    </m:r>
                    <m:r>
                      <a:rPr lang="en-US" altLang="zh-CN" sz="1800" i="1" smtClean="0">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𝑥</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oMath>
                </a14:m>
                <a:r>
                  <a:rPr lang="zh-CN" altLang="zh-CN" sz="1800" dirty="0">
                    <a:ea typeface="Cambria Math" panose="02040503050406030204" pitchFamily="18" charset="0"/>
                    <a:cs typeface="Times New Roman" panose="02020603050405020304" pitchFamily="18" charset="0"/>
                  </a:rPr>
                  <a:t> </a:t>
                </a:r>
                <a:r>
                  <a:rPr lang="en-US" altLang="zh-CN" sz="1800" dirty="0">
                    <a:ea typeface="Cambria Math" panose="02040503050406030204" pitchFamily="18" charset="0"/>
                    <a:cs typeface="Times New Roman" panose="02020603050405020304" pitchFamily="18" charset="0"/>
                  </a:rPr>
                  <a:t>               </a:t>
                </a:r>
                <a14:m>
                  <m:oMath xmlns:m="http://schemas.openxmlformats.org/officeDocument/2006/math">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r>
                      <a:rPr lang="en-US" altLang="zh-CN" sz="1800" i="1">
                        <a:latin typeface="Cambria Math" panose="02040503050406030204" pitchFamily="18" charset="0"/>
                        <a:ea typeface="宋体" pitchFamily="2" charset="-122"/>
                        <a:cs typeface="Times New Roman" panose="02020603050405020304" pitchFamily="18" charset="0"/>
                      </a:rPr>
                      <m:t>=0</m:t>
                    </m:r>
                  </m:oMath>
                </a14:m>
                <a:endParaRPr lang="zh-CN" altLang="en-US" sz="18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703814" y="1328074"/>
                <a:ext cx="4839284" cy="370358"/>
              </a:xfrm>
              <a:prstGeom prst="rect">
                <a:avLst/>
              </a:prstGeom>
              <a:blipFill rotWithShape="1">
                <a:blip r:embed="rId3"/>
                <a:stretch>
                  <a:fillRect l="-5" t="-78" r="4" b="119"/>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70562" y="1287472"/>
            <a:ext cx="4215616" cy="428786"/>
          </a:xfrm>
          <a:prstGeom prst="rect">
            <a:avLst/>
          </a:prstGeom>
          <a:ln>
            <a:solidFill>
              <a:srgbClr val="FF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Rectangle 2"/>
          <p:cNvSpPr>
            <a:spLocks noChangeArrowheads="1"/>
          </p:cNvSpPr>
          <p:nvPr/>
        </p:nvSpPr>
        <p:spPr bwMode="auto">
          <a:xfrm>
            <a:off x="1661651" y="4975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xmlns:a14="http://schemas.microsoft.com/office/drawing/2010/main">
        <mc:Choice Requires="a14">
          <p:sp>
            <p:nvSpPr>
              <p:cNvPr id="4" name="矩形 3"/>
              <p:cNvSpPr/>
              <p:nvPr/>
            </p:nvSpPr>
            <p:spPr>
              <a:xfrm>
                <a:off x="845081" y="2065884"/>
                <a:ext cx="10854550" cy="4230582"/>
              </a:xfrm>
              <a:prstGeom prst="rect">
                <a:avLst/>
              </a:prstGeom>
            </p:spPr>
            <p:txBody>
              <a:bodyPr wrap="square">
                <a:spAutoFit/>
              </a:bodyPr>
              <a:lstStyle/>
              <a:p>
                <a:pPr>
                  <a:spcBef>
                    <a:spcPts val="900"/>
                  </a:spcBef>
                  <a:spcAft>
                    <a:spcPts val="900"/>
                  </a:spcAft>
                </a:pPr>
                <a14:m>
                  <m:oMathPara xmlns:m="http://schemas.openxmlformats.org/officeDocument/2006/math">
                    <m:oMathParaPr>
                      <m:jc m:val="centerGroup"/>
                    </m:oMathParaPr>
                    <m:oMath xmlns:m="http://schemas.openxmlformats.org/officeDocument/2006/math">
                      <m:limLow>
                        <m:limLowPr>
                          <m:ctrlPr>
                            <a:rPr lang="zh-CN" altLang="zh-CN" sz="1800" i="1" smtClean="0">
                              <a:latin typeface="Cambria Math" panose="02040503050406030204" pitchFamily="18" charset="0"/>
                            </a:rPr>
                          </m:ctrlPr>
                        </m:limLowPr>
                        <m:e>
                          <m:r>
                            <a:rPr lang="en-US" altLang="zh-CN" sz="1800" i="1">
                              <a:latin typeface="Cambria Math" panose="02040503050406030204" pitchFamily="18" charset="0"/>
                            </a:rPr>
                            <m:t>𝑚</m:t>
                          </m:r>
                          <m:r>
                            <m:rPr>
                              <m:sty m:val="p"/>
                            </m:rPr>
                            <a:rPr lang="en-US" altLang="zh-CN" sz="1800" i="1">
                              <a:latin typeface="Cambria Math" panose="02040503050406030204" pitchFamily="18" charset="0"/>
                            </a:rPr>
                            <m:t>i</m:t>
                          </m:r>
                          <m:r>
                            <a:rPr lang="en-US" altLang="zh-CN" sz="1800" b="0" i="1" smtClean="0">
                              <a:latin typeface="Cambria Math" panose="02040503050406030204" pitchFamily="18" charset="0"/>
                            </a:rPr>
                            <m:t>𝑛</m:t>
                          </m:r>
                        </m:e>
                        <m:lim>
                          <m:r>
                            <a:rPr lang="en-US" altLang="zh-CN" sz="1800" i="1">
                              <a:latin typeface="Cambria Math" panose="02040503050406030204" pitchFamily="18" charset="0"/>
                              <a:ea typeface="宋体" pitchFamily="2" charset="-122"/>
                              <a:cs typeface="Times New Roman" panose="02020603050405020304" pitchFamily="18" charset="0"/>
                            </a:rPr>
                            <m:t>𝛼</m:t>
                          </m:r>
                        </m:lim>
                      </m:limLow>
                      <m:r>
                        <a:rPr lang="en-US" altLang="zh-CN" sz="1800" i="1">
                          <a:effectLst/>
                          <a:latin typeface="Cambria Math" panose="02040503050406030204" pitchFamily="18" charset="0"/>
                          <a:ea typeface="宋体" pitchFamily="2" charset="-122"/>
                          <a:cs typeface="Times New Roman" panose="02020603050405020304" pitchFamily="18" charset="0"/>
                        </a:rPr>
                        <m:t> </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r>
                        <a:rPr lang="en-US" altLang="zh-CN" sz="1800" i="1">
                          <a:effectLst/>
                          <a:latin typeface="Cambria Math" panose="02040503050406030204" pitchFamily="18" charset="0"/>
                          <a:ea typeface="宋体"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itchFamily="2" charset="-122"/>
                              <a:cs typeface="Times New Roman" panose="02020603050405020304" pitchFamily="18" charset="0"/>
                            </a:rPr>
                            <m:t>1</m:t>
                          </m:r>
                        </m:num>
                        <m:den>
                          <m:r>
                            <a:rPr lang="en-US" altLang="zh-CN" sz="1800" i="1">
                              <a:effectLst/>
                              <a:latin typeface="Cambria Math" panose="02040503050406030204" pitchFamily="18" charset="0"/>
                              <a:ea typeface="宋体" pitchFamily="2" charset="-122"/>
                              <a:cs typeface="Times New Roman" panose="02020603050405020304" pitchFamily="18" charset="0"/>
                            </a:rPr>
                            <m:t>2</m:t>
                          </m:r>
                        </m:den>
                      </m:f>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m:t>
                          </m:r>
                          <m:r>
                            <a:rPr lang="en-US" altLang="zh-CN" sz="1800" i="1">
                              <a:latin typeface="Cambria Math" panose="02040503050406030204" pitchFamily="18" charset="0"/>
                              <a:ea typeface="宋体" pitchFamily="2" charset="-122"/>
                              <a:cs typeface="Times New Roman" panose="02020603050405020304" pitchFamily="18" charset="0"/>
                            </a:rPr>
                            <m:t>𝑗</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𝑗</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𝑗</m:t>
                          </m:r>
                        </m:sub>
                      </m:sSub>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𝑥</m:t>
                              </m:r>
                            </m:e>
                            <m:sub>
                              <m:r>
                                <a:rPr lang="zh-CN" altLang="en-US" sz="1800" i="1">
                                  <a:latin typeface="Cambria Math" panose="02040503050406030204" pitchFamily="18" charset="0"/>
                                </a:rPr>
                                <m:t>𝑖</m:t>
                              </m:r>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𝑥</m:t>
                              </m:r>
                            </m:e>
                            <m:sub>
                              <m:r>
                                <a:rPr lang="zh-CN" altLang="en-US" sz="1800" i="1">
                                  <a:latin typeface="Cambria Math" panose="02040503050406030204" pitchFamily="18" charset="0"/>
                                </a:rPr>
                                <m:t>𝑗</m:t>
                              </m:r>
                            </m:sub>
                          </m:sSub>
                        </m:e>
                      </m:d>
                      <m:r>
                        <a:rPr lang="en-US" altLang="zh-CN" sz="1800" i="1">
                          <a:latin typeface="Cambria Math" panose="02040503050406030204" pitchFamily="18" charset="0"/>
                          <a:ea typeface="宋体" pitchFamily="2" charset="-122"/>
                          <a:cs typeface="Times New Roman" panose="02020603050405020304" pitchFamily="18" charset="0"/>
                        </a:rPr>
                        <m:t>=</m:t>
                      </m:r>
                      <m:limLow>
                        <m:limLowPr>
                          <m:ctrlPr>
                            <a:rPr lang="zh-CN" altLang="zh-CN" sz="1800" i="1">
                              <a:latin typeface="Cambria Math" panose="02040503050406030204" pitchFamily="18" charset="0"/>
                            </a:rPr>
                          </m:ctrlPr>
                        </m:limLowPr>
                        <m:e>
                          <m:r>
                            <a:rPr lang="en-US" altLang="zh-CN" sz="1800" i="1">
                              <a:latin typeface="Cambria Math" panose="02040503050406030204" pitchFamily="18" charset="0"/>
                            </a:rPr>
                            <m:t>𝑚</m:t>
                          </m:r>
                          <m:r>
                            <a:rPr lang="en-US" altLang="zh-CN" sz="1800" b="0" i="1" smtClean="0">
                              <a:latin typeface="Cambria Math" panose="02040503050406030204" pitchFamily="18" charset="0"/>
                            </a:rPr>
                            <m:t>𝑎𝑥</m:t>
                          </m:r>
                        </m:e>
                        <m:lim>
                          <m:r>
                            <a:rPr lang="en-US" altLang="zh-CN" sz="1800" i="1">
                              <a:latin typeface="Cambria Math" panose="02040503050406030204" pitchFamily="18" charset="0"/>
                              <a:ea typeface="宋体" pitchFamily="2" charset="-122"/>
                              <a:cs typeface="Times New Roman" panose="02020603050405020304" pitchFamily="18" charset="0"/>
                            </a:rPr>
                            <m:t>𝛼</m:t>
                          </m:r>
                        </m:lim>
                      </m:limLow>
                      <m:r>
                        <a:rPr lang="en-US" altLang="zh-CN" sz="1800" i="1">
                          <a:latin typeface="Cambria Math" panose="02040503050406030204" pitchFamily="18" charset="0"/>
                          <a:ea typeface="宋体" pitchFamily="2" charset="-122"/>
                          <a:cs typeface="Times New Roman" panose="02020603050405020304" pitchFamily="18" charset="0"/>
                        </a:rPr>
                        <m:t> </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itchFamily="2" charset="-122"/>
                              <a:cs typeface="Times New Roman" panose="02020603050405020304" pitchFamily="18" charset="0"/>
                            </a:rPr>
                            <m:t>1</m:t>
                          </m:r>
                        </m:num>
                        <m:den>
                          <m:r>
                            <a:rPr lang="en-US" altLang="zh-CN" sz="1800" i="1">
                              <a:effectLst/>
                              <a:latin typeface="Cambria Math" panose="02040503050406030204" pitchFamily="18" charset="0"/>
                              <a:ea typeface="宋体" pitchFamily="2" charset="-122"/>
                              <a:cs typeface="Times New Roman" panose="02020603050405020304" pitchFamily="18" charset="0"/>
                            </a:rPr>
                            <m:t>2</m:t>
                          </m:r>
                        </m:den>
                      </m:f>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m:t>
                          </m:r>
                          <m:r>
                            <a:rPr lang="en-US" altLang="zh-CN" sz="1800" i="1">
                              <a:latin typeface="Cambria Math" panose="02040503050406030204" pitchFamily="18" charset="0"/>
                              <a:ea typeface="宋体" pitchFamily="2" charset="-122"/>
                              <a:cs typeface="Times New Roman" panose="02020603050405020304" pitchFamily="18" charset="0"/>
                            </a:rPr>
                            <m:t>𝑗</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𝑗</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𝑗</m:t>
                          </m:r>
                        </m:sub>
                      </m:sSub>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𝑥</m:t>
                              </m:r>
                            </m:e>
                            <m:sub>
                              <m:r>
                                <a:rPr lang="zh-CN" altLang="en-US" sz="1800" i="1">
                                  <a:latin typeface="Cambria Math" panose="02040503050406030204" pitchFamily="18" charset="0"/>
                                </a:rPr>
                                <m:t>𝑖</m:t>
                              </m:r>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𝑥</m:t>
                              </m:r>
                            </m:e>
                            <m:sub>
                              <m:r>
                                <a:rPr lang="zh-CN" altLang="en-US" sz="1800" i="1">
                                  <a:latin typeface="Cambria Math" panose="02040503050406030204" pitchFamily="18" charset="0"/>
                                </a:rPr>
                                <m:t>𝑗</m:t>
                              </m:r>
                            </m:sub>
                          </m:sSub>
                        </m:e>
                      </m:d>
                      <m:r>
                        <a:rPr lang="en-US" altLang="zh-CN" sz="1800" i="1">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oMath>
                  </m:oMathPara>
                </a14:m>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1800" i="1">
                          <a:effectLst/>
                          <a:latin typeface="Cambria Math" panose="02040503050406030204" pitchFamily="18" charset="0"/>
                          <a:ea typeface="宋体" pitchFamily="2" charset="-122"/>
                          <a:cs typeface="Times New Roman" panose="02020603050405020304" pitchFamily="18" charset="0"/>
                        </a:rPr>
                        <m:t>𝑠</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𝑡</m:t>
                      </m:r>
                      <m:r>
                        <a:rPr lang="en-US" altLang="zh-CN" sz="1800" i="1">
                          <a:effectLst/>
                          <a:latin typeface="Cambria Math" panose="02040503050406030204" pitchFamily="18" charset="0"/>
                          <a:ea typeface="宋体" pitchFamily="2" charset="-122"/>
                          <a:cs typeface="Times New Roman" panose="02020603050405020304" pitchFamily="18" charset="0"/>
                        </a:rPr>
                        <m:t>. </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𝑦</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=0,</m:t>
                      </m:r>
                    </m:oMath>
                  </m:oMathPara>
                </a14:m>
                <a:endParaRPr lang="zh-CN"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≥0,</m:t>
                      </m:r>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i="1">
                          <a:effectLst/>
                          <a:latin typeface="Cambria Math" panose="02040503050406030204" pitchFamily="18" charset="0"/>
                          <a:ea typeface="宋体" pitchFamily="2" charset="-122"/>
                          <a:cs typeface="Times New Roman" panose="02020603050405020304" pitchFamily="18" charset="0"/>
                        </a:rPr>
                        <m:t>=1,2,...,</m:t>
                      </m:r>
                      <m:r>
                        <a:rPr lang="en-US" altLang="zh-CN" sz="1800" i="1">
                          <a:effectLst/>
                          <a:latin typeface="Cambria Math" panose="02040503050406030204" pitchFamily="18" charset="0"/>
                          <a:ea typeface="宋体" pitchFamily="2" charset="-122"/>
                          <a:cs typeface="Times New Roman" panose="02020603050405020304" pitchFamily="18" charset="0"/>
                        </a:rPr>
                        <m:t>𝑚</m:t>
                      </m:r>
                    </m:oMath>
                  </m:oMathPara>
                </a14:m>
                <a:endParaRPr lang="en-US" altLang="zh-CN" sz="1800" dirty="0">
                  <a:effectLst/>
                  <a:latin typeface="Cambria" panose="02040503050406030204" pitchFamily="18" charset="0"/>
                  <a:cs typeface="Times New Roman" panose="02020603050405020304" pitchFamily="18" charset="0"/>
                </a:endParaRPr>
              </a:p>
              <a:p>
                <a:pPr>
                  <a:spcBef>
                    <a:spcPts val="900"/>
                  </a:spcBef>
                  <a:spcAft>
                    <a:spcPts val="900"/>
                  </a:spcAft>
                </a:pPr>
                <a:r>
                  <a:rPr lang="en-US" altLang="zh-CN" sz="1800" dirty="0" err="1">
                    <a:effectLst/>
                    <a:latin typeface="微软雅黑" panose="020B0503020204020204" pitchFamily="34" charset="-122"/>
                    <a:cs typeface="Times New Roman" panose="02020603050405020304" pitchFamily="18" charset="0"/>
                  </a:rPr>
                  <a:t>得到最优解</a:t>
                </a:r>
                <a14:m>
                  <m:oMath xmlns:m="http://schemas.openxmlformats.org/officeDocument/2006/math">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𝛼</m:t>
                        </m:r>
                      </m:e>
                      <m:sup>
                        <m:r>
                          <a:rPr lang="en-US" altLang="zh-CN" sz="1800" i="1">
                            <a:effectLst/>
                            <a:latin typeface="Cambria Math" panose="02040503050406030204" pitchFamily="18" charset="0"/>
                            <a:ea typeface="宋体" pitchFamily="2" charset="-122"/>
                            <a:cs typeface="Times New Roman" panose="02020603050405020304" pitchFamily="18" charset="0"/>
                          </a:rPr>
                          <m:t>∗</m:t>
                        </m:r>
                      </m:sup>
                    </m:sSup>
                    <m:r>
                      <a:rPr lang="en-US" altLang="zh-CN" sz="1800">
                        <a:effectLst/>
                        <a:latin typeface="Cambria Math" panose="02040503050406030204" pitchFamily="18" charset="0"/>
                        <a:ea typeface="宋体"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m:t>
                        </m:r>
                      </m:sup>
                    </m:sSubSup>
                    <m:r>
                      <a:rPr lang="en-US" altLang="zh-CN" sz="1800">
                        <a:effectLst/>
                        <a:latin typeface="Cambria Math" panose="02040503050406030204" pitchFamily="18" charset="0"/>
                        <a:ea typeface="宋体"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2</m:t>
                        </m:r>
                      </m:sub>
                      <m:sup>
                        <m:r>
                          <a:rPr lang="en-US" altLang="zh-CN" sz="1800" i="1">
                            <a:effectLst/>
                            <a:latin typeface="Cambria Math" panose="02040503050406030204" pitchFamily="18" charset="0"/>
                            <a:ea typeface="宋体" pitchFamily="2" charset="-122"/>
                            <a:cs typeface="Times New Roman" panose="02020603050405020304" pitchFamily="18" charset="0"/>
                          </a:rPr>
                          <m:t>∗</m:t>
                        </m:r>
                      </m:sup>
                    </m:sSubSup>
                    <m:r>
                      <a:rPr lang="en-US" altLang="zh-CN" sz="1800">
                        <a:effectLst/>
                        <a:latin typeface="Cambria Math" panose="02040503050406030204" pitchFamily="18" charset="0"/>
                        <a:ea typeface="宋体"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itchFamily="2" charset="-122"/>
                            <a:cs typeface="Times New Roman" panose="02020603050405020304" pitchFamily="18" charset="0"/>
                          </a:rPr>
                          <m:t>𝛼</m:t>
                        </m:r>
                      </m:e>
                      <m:sub>
                        <m:r>
                          <a:rPr lang="en-US" altLang="zh-CN" sz="1800" i="1">
                            <a:effectLst/>
                            <a:latin typeface="Cambria Math" panose="02040503050406030204" pitchFamily="18" charset="0"/>
                            <a:ea typeface="宋体" pitchFamily="2" charset="-122"/>
                            <a:cs typeface="Times New Roman" panose="02020603050405020304" pitchFamily="18" charset="0"/>
                          </a:rPr>
                          <m:t>𝑚</m:t>
                        </m:r>
                      </m:sub>
                      <m:sup>
                        <m:r>
                          <a:rPr lang="en-US" altLang="zh-CN" sz="1800" i="1">
                            <a:effectLst/>
                            <a:latin typeface="Cambria Math" panose="02040503050406030204" pitchFamily="18" charset="0"/>
                            <a:ea typeface="宋体" pitchFamily="2" charset="-122"/>
                            <a:cs typeface="Times New Roman" panose="02020603050405020304" pitchFamily="18" charset="0"/>
                          </a:rPr>
                          <m:t>∗</m:t>
                        </m:r>
                      </m:sup>
                    </m:sSubSup>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effectLst/>
                            <a:latin typeface="Cambria Math" panose="02040503050406030204" pitchFamily="18" charset="0"/>
                            <a:ea typeface="宋体" pitchFamily="2" charset="-122"/>
                            <a:cs typeface="Times New Roman" panose="02020603050405020304" pitchFamily="18" charset="0"/>
                          </a:rPr>
                          <m:t>)</m:t>
                        </m:r>
                      </m:e>
                      <m:sup>
                        <m:r>
                          <a:rPr lang="en-US" altLang="zh-CN" sz="1800" i="1">
                            <a:effectLst/>
                            <a:latin typeface="Cambria Math" panose="02040503050406030204" pitchFamily="18" charset="0"/>
                            <a:ea typeface="宋体" pitchFamily="2" charset="-122"/>
                            <a:cs typeface="Times New Roman" panose="02020603050405020304" pitchFamily="18" charset="0"/>
                          </a:rPr>
                          <m:t>𝑇</m:t>
                        </m:r>
                      </m:sup>
                    </m:sSup>
                  </m:oMath>
                </a14:m>
                <a:endParaRPr lang="zh-CN" altLang="zh-CN" sz="1800" dirty="0">
                  <a:effectLst/>
                  <a:latin typeface="Cambria" panose="02040503050406030204" pitchFamily="18" charset="0"/>
                  <a:ea typeface="宋体" pitchFamily="2" charset="-122"/>
                  <a:cs typeface="Times New Roman" panose="02020603050405020304" pitchFamily="18" charset="0"/>
                </a:endParaRPr>
              </a:p>
              <a:p>
                <a:pPr>
                  <a:spcBef>
                    <a:spcPts val="900"/>
                  </a:spcBef>
                  <a:spcAft>
                    <a:spcPts val="900"/>
                  </a:spcAft>
                </a:pPr>
                <a:r>
                  <a:rPr lang="zh-CN" altLang="en-US" sz="1800" b="0" i="0" dirty="0">
                    <a:solidFill>
                      <a:srgbClr val="333333"/>
                    </a:solidFill>
                    <a:effectLst/>
                    <a:latin typeface="-apple-system"/>
                  </a:rPr>
                  <a:t> 解出后，代入超平面模型也就是：</a:t>
                </a:r>
                <a:endParaRPr lang="en-US" altLang="zh-CN" dirty="0">
                  <a:effectLst/>
                  <a:latin typeface="Cambria" panose="02040503050406030204" pitchFamily="18" charset="0"/>
                  <a:cs typeface="Times New Roman" panose="02020603050405020304" pitchFamily="18" charset="0"/>
                </a:endParaRPr>
              </a:p>
              <a:p>
                <a:pPr>
                  <a:spcBef>
                    <a:spcPts val="900"/>
                  </a:spcBef>
                  <a:spcAft>
                    <a:spcPts val="900"/>
                  </a:spcAft>
                </a:pPr>
                <a14:m>
                  <m:oMath xmlns:m="http://schemas.openxmlformats.org/officeDocument/2006/math">
                    <m:r>
                      <a:rPr lang="en-US" altLang="zh-CN" sz="1800" i="1" smtClean="0">
                        <a:effectLst/>
                        <a:latin typeface="Cambria Math" panose="02040503050406030204" pitchFamily="18" charset="0"/>
                        <a:ea typeface="宋体" pitchFamily="2" charset="-122"/>
                        <a:cs typeface="Times New Roman" panose="02020603050405020304" pitchFamily="18" charset="0"/>
                      </a:rPr>
                      <m:t>𝑦</m:t>
                    </m:r>
                    <m:r>
                      <a:rPr lang="en-US" altLang="zh-CN" sz="1800">
                        <a:effectLst/>
                        <a:latin typeface="Cambria Math" panose="02040503050406030204" pitchFamily="18" charset="0"/>
                        <a:ea typeface="宋体"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itchFamily="2" charset="-122"/>
                                <a:cs typeface="Times New Roman" panose="02020603050405020304" pitchFamily="18" charset="0"/>
                              </a:rPr>
                              <m:t>𝑤</m:t>
                            </m:r>
                          </m:e>
                          <m:sup>
                            <m:r>
                              <a:rPr lang="en-US" altLang="zh-CN" sz="1800" i="1">
                                <a:latin typeface="Cambria Math" panose="02040503050406030204" pitchFamily="18" charset="0"/>
                                <a:ea typeface="宋体" pitchFamily="2" charset="-122"/>
                                <a:cs typeface="Times New Roman" panose="02020603050405020304" pitchFamily="18" charset="0"/>
                              </a:rPr>
                              <m:t>∗</m:t>
                            </m:r>
                          </m:sup>
                        </m:sSup>
                      </m:e>
                      <m:sup>
                        <m:r>
                          <a:rPr lang="en-US" altLang="zh-CN" sz="1800" i="1">
                            <a:effectLst/>
                            <a:latin typeface="Cambria Math" panose="02040503050406030204" pitchFamily="18" charset="0"/>
                            <a:ea typeface="宋体" pitchFamily="2" charset="-122"/>
                            <a:cs typeface="Times New Roman" panose="02020603050405020304" pitchFamily="18" charset="0"/>
                          </a:rPr>
                          <m:t>𝑇</m:t>
                        </m:r>
                      </m:sup>
                    </m:sSup>
                    <m:r>
                      <a:rPr lang="en-US" altLang="zh-CN" sz="1800" i="1">
                        <a:effectLst/>
                        <a:latin typeface="Cambria Math" panose="02040503050406030204" pitchFamily="18" charset="0"/>
                        <a:ea typeface="宋体" pitchFamily="2" charset="-122"/>
                        <a:cs typeface="Times New Roman" panose="02020603050405020304" pitchFamily="18" charset="0"/>
                      </a:rPr>
                      <m:t>𝑥</m:t>
                    </m:r>
                    <m:r>
                      <a:rPr lang="en-US" altLang="zh-CN" sz="1800">
                        <a:effectLst/>
                        <a:latin typeface="Cambria Math" panose="02040503050406030204" pitchFamily="18" charset="0"/>
                        <a:ea typeface="宋体" pitchFamily="2" charset="-122"/>
                        <a:cs typeface="Times New Roman" panose="02020603050405020304" pitchFamily="18" charset="0"/>
                      </a:rPr>
                      <m:t>+</m:t>
                    </m:r>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itchFamily="2" charset="-122"/>
                            <a:cs typeface="Times New Roman" panose="02020603050405020304" pitchFamily="18" charset="0"/>
                          </a:rPr>
                          <m:t>𝑏</m:t>
                        </m:r>
                      </m:e>
                      <m:sup>
                        <m:r>
                          <a:rPr lang="en-US" altLang="zh-CN" sz="1800" i="1">
                            <a:latin typeface="Cambria Math" panose="02040503050406030204" pitchFamily="18" charset="0"/>
                            <a:ea typeface="宋体" pitchFamily="2" charset="-122"/>
                            <a:cs typeface="Times New Roman" panose="02020603050405020304" pitchFamily="18" charset="0"/>
                          </a:rPr>
                          <m:t>∗</m:t>
                        </m:r>
                      </m:sup>
                    </m:sSup>
                    <m:r>
                      <a:rPr lang="en-US" altLang="zh-CN" sz="1800">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itchFamily="2" charset="-122"/>
                            <a:cs typeface="Times New Roman" panose="02020603050405020304" pitchFamily="18" charset="0"/>
                          </a:rPr>
                          <m:t>𝑖</m:t>
                        </m:r>
                        <m:r>
                          <a:rPr lang="en-US" altLang="zh-CN" sz="1800">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1</m:t>
                        </m:r>
                      </m:sub>
                      <m:sup>
                        <m:r>
                          <a:rPr lang="en-US" altLang="zh-CN" sz="1800" i="1">
                            <a:effectLst/>
                            <a:latin typeface="Cambria Math" panose="02040503050406030204" pitchFamily="18" charset="0"/>
                            <a:ea typeface="宋体" pitchFamily="2" charset="-122"/>
                            <a:cs typeface="Times New Roman" panose="02020603050405020304" pitchFamily="18" charset="0"/>
                          </a:rPr>
                          <m:t>𝑚</m:t>
                        </m:r>
                      </m:sup>
                      <m:e>
                        <m:sSubSup>
                          <m:sSub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up>
                            <m:r>
                              <a:rPr lang="en-US" altLang="zh-CN" sz="1800" i="1">
                                <a:latin typeface="Cambria Math" panose="02040503050406030204" pitchFamily="18" charset="0"/>
                                <a:ea typeface="宋体" pitchFamily="2" charset="-122"/>
                                <a:cs typeface="Times New Roman" panose="02020603050405020304" pitchFamily="18" charset="0"/>
                              </a:rPr>
                              <m:t>∗</m:t>
                            </m:r>
                          </m:sup>
                        </m:sSubSup>
                      </m:e>
                    </m:nary>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𝑦</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𝑥</m:t>
                            </m:r>
                          </m:e>
                          <m:sub>
                            <m:r>
                              <a:rPr lang="zh-CN" altLang="en-US" sz="1800" i="1">
                                <a:latin typeface="Cambria Math" panose="02040503050406030204" pitchFamily="18" charset="0"/>
                              </a:rPr>
                              <m:t>𝑖</m:t>
                            </m:r>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𝑥</m:t>
                            </m:r>
                          </m:e>
                          <m:sub>
                            <m:r>
                              <a:rPr lang="zh-CN" altLang="en-US" sz="1800" i="1">
                                <a:latin typeface="Cambria Math" panose="02040503050406030204" pitchFamily="18" charset="0"/>
                              </a:rPr>
                              <m:t>𝑗</m:t>
                            </m:r>
                          </m:sub>
                        </m:sSub>
                      </m:e>
                    </m:d>
                    <m:r>
                      <a:rPr lang="en-US" altLang="zh-CN" sz="1800">
                        <a:effectLst/>
                        <a:latin typeface="Cambria Math" panose="02040503050406030204" pitchFamily="18" charset="0"/>
                        <a:ea typeface="宋体" pitchFamily="2" charset="-122"/>
                        <a:cs typeface="Times New Roman" panose="02020603050405020304" pitchFamily="18" charset="0"/>
                      </a:rPr>
                      <m:t>+</m:t>
                    </m:r>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itchFamily="2" charset="-122"/>
                            <a:cs typeface="Times New Roman" panose="02020603050405020304" pitchFamily="18" charset="0"/>
                          </a:rPr>
                          <m:t>𝑏</m:t>
                        </m:r>
                      </m:e>
                      <m:sup>
                        <m:r>
                          <a:rPr lang="en-US" altLang="zh-CN" sz="1800" i="1">
                            <a:latin typeface="Cambria Math" panose="02040503050406030204" pitchFamily="18" charset="0"/>
                            <a:ea typeface="宋体" pitchFamily="2" charset="-122"/>
                            <a:cs typeface="Times New Roman" panose="02020603050405020304" pitchFamily="18" charset="0"/>
                          </a:rPr>
                          <m:t>∗</m:t>
                        </m:r>
                      </m:sup>
                    </m:sSup>
                  </m:oMath>
                </a14:m>
                <a:r>
                  <a:rPr lang="zh-CN" altLang="en-US" sz="1800" dirty="0">
                    <a:solidFill>
                      <a:srgbClr val="333333"/>
                    </a:solidFill>
                    <a:latin typeface="-apple-system"/>
                  </a:rPr>
                  <a:t>，可得</a:t>
                </a:r>
                <a14:m>
                  <m:oMath xmlns:m="http://schemas.openxmlformats.org/officeDocument/2006/math">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itchFamily="2" charset="-122"/>
                            <a:cs typeface="Times New Roman" panose="02020603050405020304" pitchFamily="18" charset="0"/>
                          </a:rPr>
                          <m:t>𝑏</m:t>
                        </m:r>
                      </m:e>
                      <m:sup>
                        <m:r>
                          <a:rPr lang="en-US" altLang="zh-CN" sz="1800" i="1">
                            <a:latin typeface="Cambria Math" panose="02040503050406030204" pitchFamily="18" charset="0"/>
                            <a:ea typeface="宋体" pitchFamily="2" charset="-122"/>
                            <a:cs typeface="Times New Roman" panose="02020603050405020304" pitchFamily="18" charset="0"/>
                          </a:rPr>
                          <m:t>∗</m:t>
                        </m:r>
                      </m:sup>
                    </m:sSup>
                    <m:r>
                      <a:rPr lang="en-US" altLang="zh-CN" sz="1800">
                        <a:latin typeface="Cambria Math" panose="02040503050406030204" pitchFamily="18" charset="0"/>
                        <a:ea typeface="宋体" pitchFamily="2" charset="-122"/>
                        <a:cs typeface="Times New Roman" panose="02020603050405020304" pitchFamily="18" charset="0"/>
                      </a:rPr>
                      <m:t>=</m:t>
                    </m:r>
                    <m:r>
                      <a:rPr lang="en-US" altLang="zh-CN" sz="1800" i="1">
                        <a:latin typeface="Cambria Math" panose="02040503050406030204" pitchFamily="18" charset="0"/>
                        <a:ea typeface="宋体" pitchFamily="2" charset="-122"/>
                        <a:cs typeface="Times New Roman" panose="02020603050405020304" pitchFamily="18" charset="0"/>
                      </a:rPr>
                      <m:t>𝑦</m:t>
                    </m:r>
                    <m:r>
                      <a:rPr lang="en-US" altLang="zh-CN" sz="1800" i="1" smtClean="0">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a:latin typeface="Cambria Math" panose="02040503050406030204" pitchFamily="18" charset="0"/>
                            <a:ea typeface="宋体" pitchFamily="2" charset="-122"/>
                            <a:cs typeface="Times New Roman" panose="02020603050405020304" pitchFamily="18" charset="0"/>
                          </a:rPr>
                          <m:t>=</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Sup>
                          <m:sSub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up>
                            <m:r>
                              <a:rPr lang="en-US" altLang="zh-CN" sz="1800" i="1">
                                <a:latin typeface="Cambria Math" panose="02040503050406030204" pitchFamily="18" charset="0"/>
                                <a:ea typeface="宋体" pitchFamily="2" charset="-122"/>
                                <a:cs typeface="Times New Roman" panose="02020603050405020304" pitchFamily="18" charset="0"/>
                              </a:rPr>
                              <m:t>∗</m:t>
                            </m:r>
                          </m:sup>
                        </m:sSubSup>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d>
                      <m:dPr>
                        <m:ctrlPr>
                          <a:rPr lang="zh-CN" altLang="en-US" sz="1800" i="1">
                            <a:latin typeface="Cambria Math" panose="02040503050406030204" pitchFamily="18" charset="0"/>
                          </a:rPr>
                        </m:ctrlPr>
                      </m:dPr>
                      <m:e>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𝑥</m:t>
                            </m:r>
                          </m:e>
                          <m:sub>
                            <m:r>
                              <a:rPr lang="zh-CN" altLang="en-US" sz="1800" i="1">
                                <a:latin typeface="Cambria Math" panose="02040503050406030204" pitchFamily="18" charset="0"/>
                              </a:rPr>
                              <m:t>𝑖</m:t>
                            </m:r>
                          </m:sub>
                        </m:sSub>
                        <m:r>
                          <a:rPr lang="zh-CN" altLang="en-US" sz="1800">
                            <a:latin typeface="Cambria Math" panose="02040503050406030204" pitchFamily="18" charset="0"/>
                          </a:rPr>
                          <m:t>⋅</m:t>
                        </m:r>
                        <m:sSub>
                          <m:sSubPr>
                            <m:ctrlPr>
                              <a:rPr lang="zh-CN" altLang="en-US" sz="1800" i="1">
                                <a:latin typeface="Cambria Math" panose="02040503050406030204" pitchFamily="18" charset="0"/>
                              </a:rPr>
                            </m:ctrlPr>
                          </m:sSubPr>
                          <m:e>
                            <m:r>
                              <a:rPr lang="zh-CN" altLang="en-US" sz="1800" i="1">
                                <a:latin typeface="Cambria Math" panose="02040503050406030204" pitchFamily="18" charset="0"/>
                              </a:rPr>
                              <m:t>𝑥</m:t>
                            </m:r>
                          </m:e>
                          <m:sub>
                            <m:r>
                              <a:rPr lang="zh-CN" altLang="en-US" sz="1800" i="1">
                                <a:latin typeface="Cambria Math" panose="02040503050406030204" pitchFamily="18" charset="0"/>
                              </a:rPr>
                              <m:t>𝑗</m:t>
                            </m:r>
                          </m:sub>
                        </m:sSub>
                      </m:e>
                    </m:d>
                  </m:oMath>
                </a14:m>
                <a:r>
                  <a:rPr lang="zh-CN" altLang="en-US" sz="1800" dirty="0">
                    <a:latin typeface="Cambria" panose="02040503050406030204" pitchFamily="18" charset="0"/>
                    <a:ea typeface="宋体" pitchFamily="2" charset="-122"/>
                    <a:cs typeface="Times New Roman" panose="02020603050405020304" pitchFamily="18" charset="0"/>
                  </a:rPr>
                  <a:t>，</a:t>
                </a:r>
                <a14:m>
                  <m:oMath xmlns:m="http://schemas.openxmlformats.org/officeDocument/2006/math">
                    <m:sSup>
                      <m:s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itchFamily="2" charset="-122"/>
                            <a:cs typeface="Times New Roman" panose="02020603050405020304" pitchFamily="18" charset="0"/>
                          </a:rPr>
                          <m:t>𝑤</m:t>
                        </m:r>
                      </m:e>
                      <m:sup>
                        <m:r>
                          <a:rPr lang="en-US" altLang="zh-CN" sz="1800" i="1">
                            <a:latin typeface="Cambria Math" panose="02040503050406030204" pitchFamily="18" charset="0"/>
                            <a:ea typeface="宋体" pitchFamily="2" charset="-122"/>
                            <a:cs typeface="Times New Roman" panose="02020603050405020304" pitchFamily="18" charset="0"/>
                          </a:rPr>
                          <m:t>∗</m:t>
                        </m:r>
                      </m:sup>
                    </m:sSup>
                    <m:r>
                      <a:rPr lang="en-US" altLang="zh-CN" sz="1800" i="1">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Sup>
                          <m:sSubSup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up>
                            <m:r>
                              <a:rPr lang="en-US" altLang="zh-CN" sz="1800" i="1">
                                <a:latin typeface="Cambria Math" panose="02040503050406030204" pitchFamily="18" charset="0"/>
                                <a:ea typeface="宋体" pitchFamily="2" charset="-122"/>
                                <a:cs typeface="Times New Roman" panose="02020603050405020304" pitchFamily="18" charset="0"/>
                              </a:rPr>
                              <m:t>∗</m:t>
                            </m:r>
                          </m:sup>
                        </m:sSubSup>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𝑥</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oMath>
                </a14:m>
                <a:r>
                  <a:rPr lang="zh-CN" altLang="zh-CN" sz="1800" dirty="0">
                    <a:ea typeface="Cambria Math" panose="02040503050406030204" pitchFamily="18" charset="0"/>
                    <a:cs typeface="Times New Roman" panose="02020603050405020304" pitchFamily="18" charset="0"/>
                  </a:rPr>
                  <a:t> </a:t>
                </a:r>
                <a:endParaRPr lang="zh-CN" altLang="zh-CN" sz="1800" dirty="0">
                  <a:latin typeface="Cambria" panose="02040503050406030204" pitchFamily="18" charset="0"/>
                  <a:ea typeface="宋体" pitchFamily="2" charset="-122"/>
                  <a:cs typeface="Times New Roman" panose="02020603050405020304" pitchFamily="18" charset="0"/>
                </a:endParaRPr>
              </a:p>
              <a:p>
                <a:pPr>
                  <a:spcBef>
                    <a:spcPts val="900"/>
                  </a:spcBef>
                  <a:spcAft>
                    <a:spcPts val="900"/>
                  </a:spcAft>
                </a:pPr>
                <a:r>
                  <a:rPr lang="en-US" altLang="zh-CN" sz="1800" dirty="0" err="1">
                    <a:effectLst/>
                    <a:latin typeface="微软雅黑" panose="020B0503020204020204" pitchFamily="34" charset="-122"/>
                    <a:cs typeface="Times New Roman" panose="02020603050405020304" pitchFamily="18" charset="0"/>
                  </a:rPr>
                  <a:t>以上为</a:t>
                </a:r>
                <a:r>
                  <a:rPr lang="en-US" altLang="zh-CN" sz="1800" dirty="0" err="1">
                    <a:effectLst/>
                    <a:latin typeface="Cambria" panose="02040503050406030204" pitchFamily="18" charset="0"/>
                    <a:cs typeface="Times New Roman" panose="02020603050405020304" pitchFamily="18" charset="0"/>
                  </a:rPr>
                  <a:t>SVM</a:t>
                </a:r>
                <a:r>
                  <a:rPr lang="en-US" altLang="zh-CN" sz="1800" dirty="0" err="1">
                    <a:effectLst/>
                    <a:latin typeface="微软雅黑" panose="020B0503020204020204" pitchFamily="34" charset="-122"/>
                    <a:cs typeface="Times New Roman" panose="02020603050405020304" pitchFamily="18" charset="0"/>
                  </a:rPr>
                  <a:t>对偶问题的对偶形式</a:t>
                </a:r>
                <a:endParaRPr lang="zh-CN" altLang="zh-CN" sz="1800" dirty="0">
                  <a:effectLst/>
                  <a:latin typeface="Cambria" panose="02040503050406030204" pitchFamily="18"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845081" y="2065884"/>
                <a:ext cx="10854550" cy="4230582"/>
              </a:xfrm>
              <a:prstGeom prst="rect">
                <a:avLst/>
              </a:prstGeom>
              <a:blipFill rotWithShape="1">
                <a:blip r:embed="rId3"/>
                <a:stretch>
                  <a:fillRect l="-5" t="-5" r="4" b="10"/>
                </a:stretch>
              </a:blipFill>
            </p:spPr>
            <p:txBody>
              <a:bodyPr/>
              <a:lstStyle/>
              <a:p>
                <a:r>
                  <a:rPr lang="zh-CN" altLang="en-US">
                    <a:noFill/>
                  </a:rPr>
                  <a:t> </a:t>
                </a:r>
              </a:p>
            </p:txBody>
          </p:sp>
        </mc:Fallback>
      </mc:AlternateContent>
      <p:sp>
        <p:nvSpPr>
          <p:cNvPr id="23" name="文本框 22"/>
          <p:cNvSpPr txBox="1">
            <a:spLocks noChangeArrowheads="1"/>
          </p:cNvSpPr>
          <p:nvPr/>
        </p:nvSpPr>
        <p:spPr bwMode="auto">
          <a:xfrm>
            <a:off x="615146" y="208280"/>
            <a:ext cx="50166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en-US" altLang="zh-CN" dirty="0">
                <a:latin typeface="微软雅黑" panose="020B0503020204020204" pitchFamily="34" charset="-122"/>
                <a:ea typeface="微软雅黑" panose="020B0503020204020204" pitchFamily="34" charset="-122"/>
              </a:rPr>
              <a:t>2.</a:t>
            </a:r>
            <a:r>
              <a:rPr lang="zh-CN" altLang="en-US" dirty="0"/>
              <a:t>支持向量机求解</a:t>
            </a:r>
          </a:p>
        </p:txBody>
      </p:sp>
      <mc:AlternateContent xmlns:mc="http://schemas.openxmlformats.org/markup-compatibility/2006" xmlns:a14="http://schemas.microsoft.com/office/drawing/2010/main">
        <mc:Choice Requires="a14">
          <p:sp>
            <p:nvSpPr>
              <p:cNvPr id="25" name="文本框 24"/>
              <p:cNvSpPr txBox="1"/>
              <p:nvPr/>
            </p:nvSpPr>
            <p:spPr>
              <a:xfrm>
                <a:off x="703814" y="1328074"/>
                <a:ext cx="4839284" cy="370358"/>
              </a:xfrm>
              <a:prstGeom prst="rect">
                <a:avLst/>
              </a:prstGeom>
              <a:noFill/>
            </p:spPr>
            <p:txBody>
              <a:bodyPr wrap="square">
                <a:spAutoFit/>
              </a:bodyPr>
              <a:lstStyle/>
              <a:p>
                <a14:m>
                  <m:oMath xmlns:m="http://schemas.openxmlformats.org/officeDocument/2006/math">
                    <m:r>
                      <a:rPr lang="en-US" altLang="zh-CN" sz="1800" i="1" smtClean="0">
                        <a:effectLst/>
                        <a:latin typeface="Cambria Math" panose="02040503050406030204" pitchFamily="18" charset="0"/>
                        <a:ea typeface="宋体" pitchFamily="2" charset="-122"/>
                        <a:cs typeface="Times New Roman" panose="02020603050405020304" pitchFamily="18" charset="0"/>
                      </a:rPr>
                      <m:t>𝑤</m:t>
                    </m:r>
                    <m:r>
                      <a:rPr lang="en-US" altLang="zh-CN" sz="1800" i="1" smtClean="0">
                        <a:effectLst/>
                        <a:latin typeface="Cambria Math" panose="02040503050406030204" pitchFamily="18" charset="0"/>
                        <a:ea typeface="宋体" pitchFamily="2" charset="-122"/>
                        <a:cs typeface="Times New Roman" panose="02020603050405020304" pitchFamily="18" charset="0"/>
                      </a:rPr>
                      <m:t>=</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𝑥</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oMath>
                </a14:m>
                <a:r>
                  <a:rPr lang="zh-CN" altLang="zh-CN" sz="1800" dirty="0">
                    <a:ea typeface="Cambria Math" panose="02040503050406030204" pitchFamily="18" charset="0"/>
                    <a:cs typeface="Times New Roman" panose="02020603050405020304" pitchFamily="18" charset="0"/>
                  </a:rPr>
                  <a:t> </a:t>
                </a:r>
                <a:r>
                  <a:rPr lang="en-US" altLang="zh-CN" sz="1800" dirty="0">
                    <a:ea typeface="Cambria Math" panose="02040503050406030204" pitchFamily="18" charset="0"/>
                    <a:cs typeface="Times New Roman" panose="02020603050405020304" pitchFamily="18" charset="0"/>
                  </a:rPr>
                  <a:t>               </a:t>
                </a:r>
                <a14:m>
                  <m:oMath xmlns:m="http://schemas.openxmlformats.org/officeDocument/2006/math">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𝛼</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𝑦</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r>
                      <a:rPr lang="en-US" altLang="zh-CN" sz="1800" i="1">
                        <a:latin typeface="Cambria Math" panose="02040503050406030204" pitchFamily="18" charset="0"/>
                        <a:ea typeface="宋体" pitchFamily="2" charset="-122"/>
                        <a:cs typeface="Times New Roman" panose="02020603050405020304" pitchFamily="18" charset="0"/>
                      </a:rPr>
                      <m:t>=0</m:t>
                    </m:r>
                  </m:oMath>
                </a14:m>
                <a:endParaRPr lang="zh-CN" altLang="en-US" sz="18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703814" y="1328074"/>
                <a:ext cx="4839284" cy="370358"/>
              </a:xfrm>
              <a:prstGeom prst="rect">
                <a:avLst/>
              </a:prstGeom>
              <a:blipFill rotWithShape="1">
                <a:blip r:embed="rId4"/>
                <a:stretch>
                  <a:fillRect l="-5" t="-78" r="4" b="119"/>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课题练习</a:t>
            </a:r>
          </a:p>
        </p:txBody>
      </p:sp>
      <p:sp>
        <p:nvSpPr>
          <p:cNvPr id="5" name="文本框 4"/>
          <p:cNvSpPr txBox="1"/>
          <p:nvPr/>
        </p:nvSpPr>
        <p:spPr>
          <a:xfrm>
            <a:off x="890270" y="2315210"/>
            <a:ext cx="10327005" cy="2306955"/>
          </a:xfrm>
          <a:prstGeom prst="rect">
            <a:avLst/>
          </a:prstGeom>
          <a:noFill/>
        </p:spPr>
        <p:txBody>
          <a:bodyPr wrap="square" rtlCol="0" anchor="t">
            <a:spAutoFit/>
          </a:bodyPr>
          <a:lstStyle/>
          <a:p>
            <a:r>
              <a:rPr lang="en-US" dirty="0"/>
              <a:t>3</a:t>
            </a:r>
            <a:r>
              <a:rPr dirty="0"/>
              <a:t>.下面关于支持向量机的说法错误的是？</a:t>
            </a:r>
          </a:p>
          <a:p>
            <a:endParaRPr dirty="0"/>
          </a:p>
          <a:p>
            <a:r>
              <a:rPr dirty="0" err="1"/>
              <a:t>A.支持向量机基本型是一个凸二次规划问题</a:t>
            </a:r>
            <a:endParaRPr dirty="0"/>
          </a:p>
          <a:p>
            <a:r>
              <a:rPr dirty="0" err="1"/>
              <a:t>B.将训练样本分开的超平面仅由支持向量决定</a:t>
            </a:r>
            <a:endParaRPr dirty="0"/>
          </a:p>
          <a:p>
            <a:r>
              <a:rPr dirty="0" err="1"/>
              <a:t>C.支持向量机的核心思想是最大化间隔</a:t>
            </a:r>
            <a:endParaRPr dirty="0"/>
          </a:p>
          <a:p>
            <a:r>
              <a:rPr dirty="0" err="1"/>
              <a:t>D.以上选项都是错的</a:t>
            </a:r>
            <a:endParaRPr dirty="0"/>
          </a:p>
        </p:txBody>
      </p:sp>
      <p:sp>
        <p:nvSpPr>
          <p:cNvPr id="6" name="文本框 5"/>
          <p:cNvSpPr txBox="1"/>
          <p:nvPr/>
        </p:nvSpPr>
        <p:spPr>
          <a:xfrm>
            <a:off x="890270" y="5051425"/>
            <a:ext cx="10327005" cy="829945"/>
          </a:xfrm>
          <a:prstGeom prst="rect">
            <a:avLst/>
          </a:prstGeom>
          <a:noFill/>
        </p:spPr>
        <p:txBody>
          <a:bodyPr wrap="square" rtlCol="0" anchor="t">
            <a:spAutoFit/>
          </a:bodyPr>
          <a:lstStyle/>
          <a:p>
            <a:r>
              <a:rPr lang="en-US" dirty="0"/>
              <a:t>4.支持向量机的解具有什么性质？</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8"/>
          <p:cNvSpPr/>
          <p:nvPr/>
        </p:nvSpPr>
        <p:spPr>
          <a:xfrm>
            <a:off x="2415827" y="3518043"/>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a:t>
            </a:r>
            <a:r>
              <a:rPr lang="zh-CN" altLang="en-US" dirty="0">
                <a:solidFill>
                  <a:schemeClr val="tx1"/>
                </a:solidFill>
              </a:rPr>
              <a:t>线性支持向量机</a:t>
            </a:r>
          </a:p>
        </p:txBody>
      </p:sp>
      <p:sp>
        <p:nvSpPr>
          <p:cNvPr id="44" name="TextBox 6"/>
          <p:cNvSpPr txBox="1">
            <a:spLocks noChangeArrowheads="1"/>
          </p:cNvSpPr>
          <p:nvPr/>
        </p:nvSpPr>
        <p:spPr bwMode="auto">
          <a:xfrm>
            <a:off x="3002507" y="1872975"/>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支持向量机概述</a:t>
            </a:r>
            <a:endParaRPr lang="en-US" altLang="zh-CN" sz="3600" dirty="0">
              <a:latin typeface="Impact" panose="020B0806030902050204" pitchFamily="34" charset="0"/>
              <a:ea typeface="微软雅黑" panose="020B0503020204020204" pitchFamily="34" charset="-122"/>
            </a:endParaRPr>
          </a:p>
        </p:txBody>
      </p:sp>
      <p:sp>
        <p:nvSpPr>
          <p:cNvPr id="8"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线性可分支持向量机</a:t>
            </a:r>
          </a:p>
        </p:txBody>
      </p:sp>
      <p:sp>
        <p:nvSpPr>
          <p:cNvPr id="9"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03    </a:t>
            </a:r>
            <a:r>
              <a:rPr lang="zh-CN" altLang="en-US" sz="3600" dirty="0">
                <a:solidFill>
                  <a:schemeClr val="bg1"/>
                </a:solidFill>
                <a:latin typeface="Impact" panose="020B0806030902050204" pitchFamily="34" charset="0"/>
                <a:ea typeface="微软雅黑" panose="020B0503020204020204" pitchFamily="34" charset="-122"/>
              </a:rPr>
              <a:t>线性支持向量机</a:t>
            </a:r>
          </a:p>
        </p:txBody>
      </p:sp>
      <p:sp>
        <p:nvSpPr>
          <p:cNvPr id="10"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04    </a:t>
            </a:r>
            <a:r>
              <a:rPr lang="zh-CN" altLang="en-US" sz="3600" dirty="0">
                <a:latin typeface="Impact" panose="020B0806030902050204" pitchFamily="34" charset="0"/>
                <a:ea typeface="微软雅黑" panose="020B0503020204020204" pitchFamily="34" charset="-122"/>
              </a:rPr>
              <a:t>线性不可分支持向量机</a:t>
            </a:r>
          </a:p>
        </p:txBody>
      </p:sp>
    </p:spTree>
  </p:cSld>
  <p:clrMapOvr>
    <a:masterClrMapping/>
  </p:clrMapOvr>
  <p:transition advTm="8005"/>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a:t>
            </a:r>
            <a:r>
              <a:rPr lang="zh-CN" altLang="en-US" dirty="0">
                <a:solidFill>
                  <a:schemeClr val="tx1"/>
                </a:solidFill>
              </a:rPr>
              <a:t>线性支持向量机</a:t>
            </a:r>
          </a:p>
        </p:txBody>
      </p:sp>
      <p:grpSp>
        <p:nvGrpSpPr>
          <p:cNvPr id="11" name="组合 10"/>
          <p:cNvGrpSpPr/>
          <p:nvPr/>
        </p:nvGrpSpPr>
        <p:grpSpPr>
          <a:xfrm>
            <a:off x="9075907" y="1863082"/>
            <a:ext cx="2735966" cy="2277119"/>
            <a:chOff x="7097732" y="2057115"/>
            <a:chExt cx="3255062" cy="2291705"/>
          </a:xfrm>
        </p:grpSpPr>
        <p:sp>
          <p:nvSpPr>
            <p:cNvPr id="12" name="Google Shape;3708;p62"/>
            <p:cNvSpPr/>
            <p:nvPr/>
          </p:nvSpPr>
          <p:spPr>
            <a:xfrm rot="8931971">
              <a:off x="8864387" y="400163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09;p62"/>
            <p:cNvSpPr/>
            <p:nvPr/>
          </p:nvSpPr>
          <p:spPr>
            <a:xfrm rot="8931971">
              <a:off x="8435296" y="414865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10;p62"/>
            <p:cNvSpPr/>
            <p:nvPr/>
          </p:nvSpPr>
          <p:spPr>
            <a:xfrm rot="8931971">
              <a:off x="8691079" y="4225273"/>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11;p62"/>
            <p:cNvSpPr/>
            <p:nvPr/>
          </p:nvSpPr>
          <p:spPr>
            <a:xfrm rot="8931971">
              <a:off x="9393141" y="3110972"/>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2;p62"/>
            <p:cNvSpPr/>
            <p:nvPr/>
          </p:nvSpPr>
          <p:spPr>
            <a:xfrm rot="8931971">
              <a:off x="8620632" y="3622743"/>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13;p62"/>
            <p:cNvSpPr/>
            <p:nvPr/>
          </p:nvSpPr>
          <p:spPr>
            <a:xfrm rot="8931971">
              <a:off x="9676459" y="300921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14;p62"/>
            <p:cNvSpPr/>
            <p:nvPr/>
          </p:nvSpPr>
          <p:spPr>
            <a:xfrm rot="8931971">
              <a:off x="9932843" y="386037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5;p62"/>
            <p:cNvSpPr/>
            <p:nvPr/>
          </p:nvSpPr>
          <p:spPr>
            <a:xfrm rot="8931971">
              <a:off x="10058301" y="311603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0;p62"/>
            <p:cNvSpPr/>
            <p:nvPr/>
          </p:nvSpPr>
          <p:spPr>
            <a:xfrm rot="8931971">
              <a:off x="9533020" y="356739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22;p62"/>
            <p:cNvSpPr/>
            <p:nvPr/>
          </p:nvSpPr>
          <p:spPr>
            <a:xfrm rot="8931971">
              <a:off x="9542065" y="402816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28;p62"/>
            <p:cNvSpPr/>
            <p:nvPr/>
          </p:nvSpPr>
          <p:spPr>
            <a:xfrm rot="8931971">
              <a:off x="9260362" y="342265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735;p62"/>
            <p:cNvSpPr/>
            <p:nvPr/>
          </p:nvSpPr>
          <p:spPr>
            <a:xfrm rot="8931971">
              <a:off x="9705069" y="3326753"/>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46;p62"/>
            <p:cNvSpPr/>
            <p:nvPr/>
          </p:nvSpPr>
          <p:spPr>
            <a:xfrm rot="8931971">
              <a:off x="9059668" y="4214293"/>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49;p62"/>
            <p:cNvSpPr/>
            <p:nvPr/>
          </p:nvSpPr>
          <p:spPr>
            <a:xfrm rot="8931971">
              <a:off x="9886576" y="364142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61;p62"/>
            <p:cNvSpPr/>
            <p:nvPr/>
          </p:nvSpPr>
          <p:spPr>
            <a:xfrm rot="8931971">
              <a:off x="8169949" y="404400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62;p62"/>
            <p:cNvSpPr/>
            <p:nvPr/>
          </p:nvSpPr>
          <p:spPr>
            <a:xfrm rot="8931971">
              <a:off x="8473611" y="386037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64;p62"/>
            <p:cNvSpPr/>
            <p:nvPr/>
          </p:nvSpPr>
          <p:spPr>
            <a:xfrm rot="8931971">
              <a:off x="10240132" y="345441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65;p62"/>
            <p:cNvSpPr/>
            <p:nvPr/>
          </p:nvSpPr>
          <p:spPr>
            <a:xfrm rot="8931971">
              <a:off x="8849918" y="347950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等腰三角形 32"/>
            <p:cNvSpPr/>
            <p:nvPr/>
          </p:nvSpPr>
          <p:spPr>
            <a:xfrm>
              <a:off x="8265751" y="275218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4" name="等腰三角形 33"/>
            <p:cNvSpPr/>
            <p:nvPr/>
          </p:nvSpPr>
          <p:spPr>
            <a:xfrm>
              <a:off x="8867556" y="266600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5" name="等腰三角形 34"/>
            <p:cNvSpPr/>
            <p:nvPr/>
          </p:nvSpPr>
          <p:spPr>
            <a:xfrm>
              <a:off x="8606134" y="2598701"/>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6" name="等腰三角形 35"/>
            <p:cNvSpPr/>
            <p:nvPr/>
          </p:nvSpPr>
          <p:spPr>
            <a:xfrm>
              <a:off x="7948840" y="3244771"/>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7" name="等腰三角形 36"/>
            <p:cNvSpPr/>
            <p:nvPr/>
          </p:nvSpPr>
          <p:spPr>
            <a:xfrm>
              <a:off x="8161951" y="209607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8" name="等腰三角形 37"/>
            <p:cNvSpPr/>
            <p:nvPr/>
          </p:nvSpPr>
          <p:spPr>
            <a:xfrm>
              <a:off x="8675787" y="2845287"/>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39" name="等腰三角形 38"/>
            <p:cNvSpPr/>
            <p:nvPr/>
          </p:nvSpPr>
          <p:spPr>
            <a:xfrm>
              <a:off x="8965694" y="234651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等腰三角形 39"/>
            <p:cNvSpPr/>
            <p:nvPr/>
          </p:nvSpPr>
          <p:spPr>
            <a:xfrm>
              <a:off x="8698609" y="2298541"/>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等腰三角形 40"/>
            <p:cNvSpPr/>
            <p:nvPr/>
          </p:nvSpPr>
          <p:spPr>
            <a:xfrm>
              <a:off x="8933436" y="294483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等腰三角形 41"/>
            <p:cNvSpPr/>
            <p:nvPr/>
          </p:nvSpPr>
          <p:spPr>
            <a:xfrm>
              <a:off x="7474897" y="229667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等腰三角形 42"/>
            <p:cNvSpPr/>
            <p:nvPr/>
          </p:nvSpPr>
          <p:spPr>
            <a:xfrm>
              <a:off x="9157463" y="279156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等腰三角形 44"/>
            <p:cNvSpPr/>
            <p:nvPr/>
          </p:nvSpPr>
          <p:spPr>
            <a:xfrm>
              <a:off x="7490973" y="2592620"/>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等腰三角形 45"/>
            <p:cNvSpPr/>
            <p:nvPr/>
          </p:nvSpPr>
          <p:spPr>
            <a:xfrm>
              <a:off x="7878510" y="21854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等腰三角形 46"/>
            <p:cNvSpPr/>
            <p:nvPr/>
          </p:nvSpPr>
          <p:spPr>
            <a:xfrm>
              <a:off x="7097732" y="277354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等腰三角形 47"/>
            <p:cNvSpPr/>
            <p:nvPr/>
          </p:nvSpPr>
          <p:spPr>
            <a:xfrm>
              <a:off x="8183310" y="24902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等腰三角形 48"/>
            <p:cNvSpPr/>
            <p:nvPr/>
          </p:nvSpPr>
          <p:spPr>
            <a:xfrm>
              <a:off x="7298753" y="3089543"/>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等腰三角形 49"/>
            <p:cNvSpPr/>
            <p:nvPr/>
          </p:nvSpPr>
          <p:spPr>
            <a:xfrm>
              <a:off x="7667881" y="3035848"/>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等腰三角形 50"/>
            <p:cNvSpPr/>
            <p:nvPr/>
          </p:nvSpPr>
          <p:spPr>
            <a:xfrm>
              <a:off x="8252602" y="295413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等腰三角形 51"/>
            <p:cNvSpPr/>
            <p:nvPr/>
          </p:nvSpPr>
          <p:spPr>
            <a:xfrm>
              <a:off x="8337357" y="330868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等腰三角形 52"/>
            <p:cNvSpPr/>
            <p:nvPr/>
          </p:nvSpPr>
          <p:spPr>
            <a:xfrm>
              <a:off x="8600125" y="205711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等腰三角形 53"/>
            <p:cNvSpPr/>
            <p:nvPr/>
          </p:nvSpPr>
          <p:spPr>
            <a:xfrm>
              <a:off x="7814182" y="265349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Google Shape;3714;p62"/>
            <p:cNvSpPr/>
            <p:nvPr/>
          </p:nvSpPr>
          <p:spPr>
            <a:xfrm rot="8931971">
              <a:off x="8508258" y="306923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20;p62"/>
            <p:cNvSpPr/>
            <p:nvPr/>
          </p:nvSpPr>
          <p:spPr>
            <a:xfrm rot="8931971">
              <a:off x="8944544" y="377451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34;p62"/>
            <p:cNvSpPr/>
            <p:nvPr/>
          </p:nvSpPr>
          <p:spPr>
            <a:xfrm rot="8931971">
              <a:off x="9255164" y="383763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文本框 58"/>
          <p:cNvSpPr txBox="1"/>
          <p:nvPr/>
        </p:nvSpPr>
        <p:spPr>
          <a:xfrm>
            <a:off x="9763828" y="4335647"/>
            <a:ext cx="1525492" cy="400110"/>
          </a:xfrm>
          <a:prstGeom prst="rect">
            <a:avLst/>
          </a:prstGeom>
          <a:noFill/>
        </p:spPr>
        <p:txBody>
          <a:bodyPr wrap="square">
            <a:spAutoFit/>
          </a:bodyPr>
          <a:lstStyle/>
          <a:p>
            <a:r>
              <a:rPr lang="zh-CN" altLang="en-US" sz="2000" b="0" i="0" dirty="0">
                <a:solidFill>
                  <a:srgbClr val="333333"/>
                </a:solidFill>
                <a:effectLst/>
                <a:latin typeface="PingFang SC" panose="020B0400000000000000" charset="-122"/>
              </a:rPr>
              <a:t>软间隔</a:t>
            </a:r>
            <a:endParaRPr lang="zh-CN" altLang="en-US" sz="2000" dirty="0"/>
          </a:p>
        </p:txBody>
      </p:sp>
      <mc:AlternateContent xmlns:mc="http://schemas.openxmlformats.org/markup-compatibility/2006" xmlns:a14="http://schemas.microsoft.com/office/drawing/2010/main">
        <mc:Choice Requires="a14">
          <p:sp>
            <p:nvSpPr>
              <p:cNvPr id="62" name="文本框 61"/>
              <p:cNvSpPr txBox="1"/>
              <p:nvPr/>
            </p:nvSpPr>
            <p:spPr>
              <a:xfrm>
                <a:off x="581302" y="2187888"/>
                <a:ext cx="8241143" cy="2548255"/>
              </a:xfrm>
              <a:prstGeom prst="rect">
                <a:avLst/>
              </a:prstGeom>
              <a:noFill/>
            </p:spPr>
            <p:txBody>
              <a:bodyPr wrap="square">
                <a:spAutoFit/>
              </a:bodyPr>
              <a:lstStyle/>
              <a:p>
                <a:pPr>
                  <a:lnSpc>
                    <a:spcPct val="150000"/>
                  </a:lnSpc>
                  <a:spcBef>
                    <a:spcPts val="900"/>
                  </a:spcBef>
                  <a:spcAft>
                    <a:spcPts val="900"/>
                  </a:spcAft>
                </a:pPr>
                <a:r>
                  <a:rPr lang="zh-CN" altLang="en-US" sz="1800" dirty="0"/>
                  <a:t>若数据线性不可分，则可以</a:t>
                </a:r>
                <a:r>
                  <a:rPr lang="en-US" altLang="zh-CN" sz="1800" dirty="0">
                    <a:effectLst/>
                    <a:latin typeface="微软雅黑" panose="020B0503020204020204" pitchFamily="34" charset="-122"/>
                    <a:cs typeface="Times New Roman" panose="02020603050405020304" pitchFamily="18" charset="0"/>
                  </a:rPr>
                  <a:t>引入松弛变量</a:t>
                </a:r>
                <a14:m>
                  <m:oMath xmlns:m="http://schemas.openxmlformats.org/officeDocument/2006/math">
                    <m:r>
                      <a:rPr lang="en-US" altLang="zh-CN" sz="1800" i="1">
                        <a:effectLst/>
                        <a:latin typeface="Cambria Math" panose="02040503050406030204" pitchFamily="18" charset="0"/>
                        <a:ea typeface="宋体" pitchFamily="2" charset="-122"/>
                        <a:cs typeface="Times New Roman" panose="02020603050405020304" pitchFamily="18" charset="0"/>
                      </a:rPr>
                      <m:t>𝜉</m:t>
                    </m:r>
                    <m:r>
                      <a:rPr lang="en-US" altLang="zh-CN" sz="1800" i="1">
                        <a:effectLst/>
                        <a:latin typeface="Cambria Math" panose="02040503050406030204" pitchFamily="18" charset="0"/>
                        <a:ea typeface="宋体" pitchFamily="2" charset="-122"/>
                        <a:cs typeface="Times New Roman" panose="02020603050405020304" pitchFamily="18" charset="0"/>
                      </a:rPr>
                      <m:t>≥0</m:t>
                    </m:r>
                  </m:oMath>
                </a14:m>
                <a:r>
                  <a:rPr lang="en-US" altLang="zh-CN" sz="1800" dirty="0">
                    <a:effectLst/>
                    <a:latin typeface="微软雅黑" panose="020B0503020204020204" pitchFamily="34" charset="-122"/>
                    <a:cs typeface="Times New Roman" panose="02020603050405020304" pitchFamily="18" charset="0"/>
                  </a:rPr>
                  <a:t>，</a:t>
                </a:r>
                <a:r>
                  <a:rPr lang="zh-CN" altLang="en-US" sz="1800" dirty="0"/>
                  <a:t>使函数间隔加上松弛变量大于等于1 ，</a:t>
                </a:r>
                <a:r>
                  <a:rPr lang="zh-CN" altLang="en-US" sz="1800" dirty="0">
                    <a:effectLst/>
                    <a:latin typeface="微软雅黑" panose="020B0503020204020204" pitchFamily="34" charset="-122"/>
                    <a:cs typeface="Times New Roman" panose="02020603050405020304" pitchFamily="18" charset="0"/>
                  </a:rPr>
                  <a:t>则</a:t>
                </a:r>
                <a:r>
                  <a:rPr lang="en-US" altLang="zh-CN" sz="1800" dirty="0" err="1">
                    <a:effectLst/>
                    <a:latin typeface="微软雅黑" panose="020B0503020204020204" pitchFamily="34" charset="-122"/>
                    <a:cs typeface="Times New Roman" panose="02020603050405020304" pitchFamily="18" charset="0"/>
                  </a:rPr>
                  <a:t>目标函数</a:t>
                </a:r>
                <a:r>
                  <a:rPr lang="en-US" altLang="zh-CN" sz="1800" dirty="0">
                    <a:effectLst/>
                    <a:latin typeface="微软雅黑" panose="020B0503020204020204" pitchFamily="34" charset="-122"/>
                    <a:cs typeface="Times New Roman" panose="02020603050405020304" pitchFamily="18" charset="0"/>
                  </a:rPr>
                  <a:t>：</a:t>
                </a:r>
                <a:endParaRPr lang="en-US" altLang="zh-CN" sz="1800" dirty="0">
                  <a:effectLst/>
                  <a:latin typeface="Cambria Math" panose="02040503050406030204" pitchFamily="18" charset="0"/>
                  <a:ea typeface="宋体" pitchFamily="2" charset="-122"/>
                  <a:cs typeface="Times New Roman" panose="02020603050405020304" pitchFamily="18" charset="0"/>
                </a:endParaRPr>
              </a:p>
              <a:p>
                <a:pPr>
                  <a:lnSpc>
                    <a:spcPct val="150000"/>
                  </a:lnSpc>
                  <a:spcBef>
                    <a:spcPts val="900"/>
                  </a:spcBef>
                  <a:spcAft>
                    <a:spcPts val="900"/>
                  </a:spcAft>
                </a:pPr>
                <a14:m>
                  <m:oMath xmlns:m="http://schemas.openxmlformats.org/officeDocument/2006/math">
                    <m:limLow>
                      <m:limLowPr>
                        <m:ctrlPr>
                          <a:rPr lang="zh-CN" altLang="zh-CN" sz="1800" i="1">
                            <a:latin typeface="Cambria Math" panose="02040503050406030204" pitchFamily="18" charset="0"/>
                          </a:rPr>
                        </m:ctrlPr>
                      </m:limLowPr>
                      <m:e>
                        <m:r>
                          <a:rPr lang="en-US" altLang="zh-CN" sz="1800" i="1">
                            <a:latin typeface="Cambria Math" panose="02040503050406030204" pitchFamily="18" charset="0"/>
                          </a:rPr>
                          <m:t>𝑚𝑖𝑛</m:t>
                        </m:r>
                      </m:e>
                      <m:lim>
                        <m:r>
                          <a:rPr lang="en-US" altLang="zh-CN" sz="1800" i="1">
                            <a:latin typeface="Cambria Math" panose="02040503050406030204" pitchFamily="18" charset="0"/>
                          </a:rPr>
                          <m:t>𝑤</m:t>
                        </m:r>
                        <m:r>
                          <a:rPr lang="en-US" altLang="zh-CN" sz="1800">
                            <a:latin typeface="Cambria Math" panose="02040503050406030204" pitchFamily="18" charset="0"/>
                          </a:rPr>
                          <m:t>,</m:t>
                        </m:r>
                        <m:r>
                          <a:rPr lang="en-US" altLang="zh-CN" sz="1800" i="1">
                            <a:latin typeface="Cambria Math" panose="02040503050406030204" pitchFamily="18" charset="0"/>
                          </a:rPr>
                          <m:t>𝑏</m:t>
                        </m:r>
                        <m:r>
                          <a:rPr lang="en-US" altLang="zh-CN" sz="1800" b="0" i="1" smtClean="0">
                            <a:latin typeface="Cambria Math" panose="02040503050406030204" pitchFamily="18" charset="0"/>
                          </a:rPr>
                          <m:t>,</m:t>
                        </m:r>
                        <m:r>
                          <a:rPr lang="en-US" altLang="zh-CN" sz="1800" i="1">
                            <a:latin typeface="Cambria Math" panose="02040503050406030204" pitchFamily="18" charset="0"/>
                            <a:ea typeface="宋体" pitchFamily="2" charset="-122"/>
                            <a:cs typeface="Times New Roman" panose="02020603050405020304" pitchFamily="18" charset="0"/>
                          </a:rPr>
                          <m:t>𝜉</m:t>
                        </m:r>
                      </m:lim>
                    </m:limLow>
                    <m:r>
                      <a:rPr lang="en-US" altLang="zh-CN" sz="1400" i="1">
                        <a:latin typeface="Cambria Math" panose="02040503050406030204" pitchFamily="18" charset="0"/>
                        <a:ea typeface="宋体" pitchFamily="2" charset="-122"/>
                        <a:cs typeface="Times New Roman" panose="02020603050405020304" pitchFamily="18" charset="0"/>
                      </a:rPr>
                      <m:t> </m:t>
                    </m:r>
                    <m:r>
                      <a:rPr lang="en-US" altLang="zh-CN" sz="1800" i="1">
                        <a:latin typeface="Cambria Math" panose="02040503050406030204" pitchFamily="18" charset="0"/>
                        <a:ea typeface="宋体" pitchFamily="2" charset="-122"/>
                        <a:cs typeface="Times New Roman" panose="02020603050405020304" pitchFamily="18" charset="0"/>
                      </a:rPr>
                      <m:t>  </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itchFamily="2" charset="-122"/>
                            <a:cs typeface="Times New Roman" panose="02020603050405020304" pitchFamily="18" charset="0"/>
                          </a:rPr>
                          <m:t>1</m:t>
                        </m:r>
                      </m:num>
                      <m:den>
                        <m:r>
                          <a:rPr lang="en-US" altLang="zh-CN" sz="1800" i="1">
                            <a:effectLst/>
                            <a:latin typeface="Cambria Math" panose="02040503050406030204" pitchFamily="18" charset="0"/>
                            <a:ea typeface="宋体" pitchFamily="2" charset="-122"/>
                            <a:cs typeface="Times New Roman" panose="02020603050405020304" pitchFamily="18" charset="0"/>
                          </a:rPr>
                          <m:t>2</m:t>
                        </m:r>
                      </m:den>
                    </m:f>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𝑤</m:t>
                    </m:r>
                    <m:r>
                      <a:rPr lang="en-US" altLang="zh-CN" sz="1800" i="1">
                        <a:effectLst/>
                        <a:latin typeface="Cambria Math" panose="02040503050406030204" pitchFamily="18" charset="0"/>
                        <a:ea typeface="宋体"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m:t>
                        </m:r>
                      </m:e>
                      <m:sup>
                        <m:r>
                          <a:rPr lang="en-US" altLang="zh-CN" sz="1800" i="1">
                            <a:effectLst/>
                            <a:latin typeface="Cambria Math" panose="02040503050406030204" pitchFamily="18" charset="0"/>
                            <a:ea typeface="宋体" pitchFamily="2" charset="-122"/>
                            <a:cs typeface="Times New Roman" panose="02020603050405020304" pitchFamily="18" charset="0"/>
                          </a:rPr>
                          <m:t>2</m:t>
                        </m:r>
                      </m:sup>
                    </m:sSup>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𝐶</m:t>
                    </m:r>
                    <m:nary>
                      <m:naryPr>
                        <m:chr m:val="∑"/>
                        <m:limLoc m:val="undOv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latin typeface="Cambria Math" panose="02040503050406030204" pitchFamily="18" charset="0"/>
                            <a:ea typeface="宋体" pitchFamily="2" charset="-122"/>
                            <a:cs typeface="Times New Roman" panose="02020603050405020304" pitchFamily="18" charset="0"/>
                          </a:rPr>
                          <m:t>𝑖</m:t>
                        </m:r>
                        <m:r>
                          <a:rPr lang="en-US" altLang="zh-CN" sz="1800" i="1">
                            <a:latin typeface="Cambria Math" panose="02040503050406030204" pitchFamily="18" charset="0"/>
                            <a:ea typeface="宋体" pitchFamily="2" charset="-122"/>
                            <a:cs typeface="Times New Roman" panose="02020603050405020304" pitchFamily="18" charset="0"/>
                          </a:rPr>
                          <m:t>=1</m:t>
                        </m:r>
                      </m:sub>
                      <m:sup>
                        <m:r>
                          <a:rPr lang="en-US" altLang="zh-CN" sz="1800" i="1">
                            <a:latin typeface="Cambria Math" panose="02040503050406030204" pitchFamily="18" charset="0"/>
                            <a:ea typeface="宋体" pitchFamily="2" charset="-122"/>
                            <a:cs typeface="Times New Roman" panose="02020603050405020304" pitchFamily="18" charset="0"/>
                          </a:rPr>
                          <m:t>𝑚</m:t>
                        </m:r>
                      </m:sup>
                      <m:e>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itchFamily="2" charset="-122"/>
                                <a:cs typeface="Times New Roman" panose="02020603050405020304" pitchFamily="18" charset="0"/>
                              </a:rPr>
                              <m:t>𝜉</m:t>
                            </m:r>
                          </m:e>
                          <m:sub>
                            <m:r>
                              <a:rPr lang="en-US" altLang="zh-CN" sz="1800" i="1">
                                <a:latin typeface="Cambria Math" panose="02040503050406030204" pitchFamily="18" charset="0"/>
                                <a:ea typeface="宋体" pitchFamily="2" charset="-122"/>
                                <a:cs typeface="Times New Roman" panose="02020603050405020304" pitchFamily="18" charset="0"/>
                              </a:rPr>
                              <m:t>𝑖</m:t>
                            </m:r>
                          </m:sub>
                        </m:sSub>
                      </m:e>
                    </m:nary>
                    <m:r>
                      <a:rPr lang="en-US" altLang="zh-CN" sz="1800" i="1">
                        <a:effectLst/>
                        <a:latin typeface="Cambria Math" panose="02040503050406030204" pitchFamily="18" charset="0"/>
                        <a:ea typeface="宋体" pitchFamily="2" charset="-122"/>
                        <a:cs typeface="Times New Roman" panose="02020603050405020304" pitchFamily="18" charset="0"/>
                      </a:rPr>
                      <m:t> </m:t>
                    </m:r>
                    <m:r>
                      <a:rPr lang="en-US" altLang="zh-CN" sz="1800" i="1">
                        <a:effectLst/>
                        <a:latin typeface="Cambria Math" panose="02040503050406030204" pitchFamily="18" charset="0"/>
                        <a:ea typeface="宋体" pitchFamily="2" charset="-122"/>
                        <a:cs typeface="Times New Roman" panose="02020603050405020304" pitchFamily="18" charset="0"/>
                      </a:rPr>
                      <m:t>𝑠</m:t>
                    </m:r>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𝑡</m:t>
                    </m:r>
                    <m:r>
                      <a:rPr lang="en-US" altLang="zh-CN" sz="1800" i="1">
                        <a:effectLst/>
                        <a:latin typeface="Cambria Math" panose="02040503050406030204" pitchFamily="18" charset="0"/>
                        <a:ea typeface="宋体" pitchFamily="2" charset="-122"/>
                        <a:cs typeface="Times New Roman" panose="02020603050405020304" pitchFamily="18" charset="0"/>
                      </a:rPr>
                      <m:t>. </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𝑦</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itchFamily="2" charset="-122"/>
                            <a:cs typeface="Times New Roman" panose="02020603050405020304" pitchFamily="18" charset="0"/>
                          </a:rPr>
                          <m:t>𝑤</m:t>
                        </m:r>
                      </m:e>
                      <m:sup>
                        <m:r>
                          <a:rPr lang="en-US" altLang="zh-CN" sz="1800" i="1">
                            <a:effectLst/>
                            <a:latin typeface="Cambria Math" panose="02040503050406030204" pitchFamily="18" charset="0"/>
                            <a:ea typeface="宋体" pitchFamily="2" charset="-122"/>
                            <a:cs typeface="Times New Roman" panose="02020603050405020304" pitchFamily="18" charset="0"/>
                          </a:rPr>
                          <m:t>𝑇</m:t>
                        </m:r>
                      </m:sup>
                    </m:sSup>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𝑥</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r>
                      <a:rPr lang="en-US" altLang="zh-CN" sz="1800" i="1">
                        <a:effectLst/>
                        <a:latin typeface="Cambria Math" panose="02040503050406030204" pitchFamily="18" charset="0"/>
                        <a:ea typeface="宋体" pitchFamily="2" charset="-122"/>
                        <a:cs typeface="Times New Roman" panose="02020603050405020304" pitchFamily="18" charset="0"/>
                      </a:rPr>
                      <m:t>+</m:t>
                    </m:r>
                    <m:r>
                      <a:rPr lang="en-US" altLang="zh-CN" sz="1800" i="1">
                        <a:effectLst/>
                        <a:latin typeface="Cambria Math" panose="02040503050406030204" pitchFamily="18" charset="0"/>
                        <a:ea typeface="宋体" pitchFamily="2" charset="-122"/>
                        <a:cs typeface="Times New Roman" panose="02020603050405020304" pitchFamily="18" charset="0"/>
                      </a:rPr>
                      <m:t>𝑏</m:t>
                    </m:r>
                    <m:r>
                      <a:rPr lang="en-US" altLang="zh-CN" sz="1800" i="1">
                        <a:effectLst/>
                        <a:latin typeface="Cambria Math" panose="02040503050406030204" pitchFamily="18" charset="0"/>
                        <a:ea typeface="宋体" pitchFamily="2" charset="-122"/>
                        <a:cs typeface="Times New Roman" panose="02020603050405020304" pitchFamily="18" charset="0"/>
                      </a:rPr>
                      <m:t>)≥1−</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itchFamily="2" charset="-122"/>
                            <a:cs typeface="Times New Roman" panose="02020603050405020304" pitchFamily="18" charset="0"/>
                          </a:rPr>
                          <m:t>𝜉</m:t>
                        </m:r>
                      </m:e>
                      <m:sub>
                        <m:r>
                          <a:rPr lang="en-US" altLang="zh-CN" sz="1800" i="1">
                            <a:effectLst/>
                            <a:latin typeface="Cambria Math" panose="02040503050406030204" pitchFamily="18" charset="0"/>
                            <a:ea typeface="宋体" pitchFamily="2" charset="-122"/>
                            <a:cs typeface="Times New Roman" panose="02020603050405020304" pitchFamily="18" charset="0"/>
                          </a:rPr>
                          <m:t>𝑖</m:t>
                        </m:r>
                      </m:sub>
                    </m:sSub>
                  </m:oMath>
                </a14:m>
                <a:r>
                  <a:rPr lang="en-US" altLang="zh-CN" sz="1800" dirty="0">
                    <a:effectLst/>
                    <a:latin typeface="Cambria" panose="02040503050406030204" pitchFamily="18" charset="0"/>
                    <a:cs typeface="Times New Roman" panose="02020603050405020304" pitchFamily="18" charset="0"/>
                  </a:rPr>
                  <a:t> </a:t>
                </a:r>
                <a:endParaRPr lang="zh-CN" altLang="zh-CN" sz="1800" dirty="0">
                  <a:effectLst/>
                  <a:latin typeface="Cambria" panose="02040503050406030204" pitchFamily="18" charset="0"/>
                  <a:cs typeface="Times New Roman" panose="02020603050405020304" pitchFamily="18" charset="0"/>
                </a:endParaRPr>
              </a:p>
              <a:p>
                <a:pPr>
                  <a:lnSpc>
                    <a:spcPct val="150000"/>
                  </a:lnSpc>
                  <a:spcBef>
                    <a:spcPts val="900"/>
                  </a:spcBef>
                  <a:spcAft>
                    <a:spcPts val="900"/>
                  </a:spcAft>
                </a:pPr>
                <a:endParaRPr lang="zh-CN" altLang="en-US" sz="1800" dirty="0"/>
              </a:p>
            </p:txBody>
          </p:sp>
        </mc:Choice>
        <mc:Fallback xmlns="">
          <p:sp>
            <p:nvSpPr>
              <p:cNvPr id="62" name="文本框 61"/>
              <p:cNvSpPr txBox="1">
                <a:spLocks noRot="1" noChangeAspect="1" noMove="1" noResize="1" noEditPoints="1" noAdjustHandles="1" noChangeArrowheads="1" noChangeShapeType="1" noTextEdit="1"/>
              </p:cNvSpPr>
              <p:nvPr/>
            </p:nvSpPr>
            <p:spPr>
              <a:xfrm>
                <a:off x="581302" y="2187888"/>
                <a:ext cx="8241143" cy="2548255"/>
              </a:xfrm>
              <a:prstGeom prst="rect">
                <a:avLst/>
              </a:prstGeom>
              <a:blipFill rotWithShape="1">
                <a:blip r:embed="rId3"/>
                <a:stretch>
                  <a:fillRect l="-3" t="-12" r="5" b="12"/>
                </a:stretch>
              </a:blipFill>
            </p:spPr>
            <p:txBody>
              <a:bodyPr/>
              <a:lstStyle/>
              <a:p>
                <a:r>
                  <a:rPr lang="zh-CN" altLang="en-US">
                    <a:noFill/>
                  </a:rPr>
                  <a:t> </a:t>
                </a:r>
              </a:p>
            </p:txBody>
          </p:sp>
        </mc:Fallback>
      </mc:AlternateContent>
      <p:cxnSp>
        <p:nvCxnSpPr>
          <p:cNvPr id="64" name="Google Shape;3718;p62"/>
          <p:cNvCxnSpPr/>
          <p:nvPr/>
        </p:nvCxnSpPr>
        <p:spPr>
          <a:xfrm flipV="1">
            <a:off x="9169440" y="2161017"/>
            <a:ext cx="2642433" cy="2042970"/>
          </a:xfrm>
          <a:prstGeom prst="straightConnector1">
            <a:avLst/>
          </a:prstGeom>
          <a:ln>
            <a:solidFill>
              <a:srgbClr val="FF000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xmlns:a14="http://schemas.microsoft.com/office/drawing/2010/main">
        <mc:Choice Requires="a14">
          <p:sp>
            <p:nvSpPr>
              <p:cNvPr id="67" name="文本框 66"/>
              <p:cNvSpPr txBox="1"/>
              <p:nvPr/>
            </p:nvSpPr>
            <p:spPr>
              <a:xfrm>
                <a:off x="531593" y="4843466"/>
                <a:ext cx="8983123" cy="873957"/>
              </a:xfrm>
              <a:prstGeom prst="rect">
                <a:avLst/>
              </a:prstGeom>
              <a:noFill/>
            </p:spPr>
            <p:txBody>
              <a:bodyPr wrap="square">
                <a:spAutoFit/>
              </a:bodyPr>
              <a:lstStyle/>
              <a:p>
                <a:pPr>
                  <a:lnSpc>
                    <a:spcPct val="150000"/>
                  </a:lnSpc>
                </a:pPr>
                <a14:m>
                  <m:oMath xmlns:m="http://schemas.openxmlformats.org/officeDocument/2006/math">
                    <m:r>
                      <a:rPr lang="en-US" altLang="zh-CN" sz="1800" i="1">
                        <a:latin typeface="Cambria Math" panose="02040503050406030204" pitchFamily="18" charset="0"/>
                        <a:ea typeface="宋体" pitchFamily="2" charset="-122"/>
                        <a:cs typeface="Times New Roman" panose="02020603050405020304" pitchFamily="18" charset="0"/>
                      </a:rPr>
                      <m:t>𝐶</m:t>
                    </m:r>
                  </m:oMath>
                </a14:m>
                <a:r>
                  <a:rPr lang="zh-CN" altLang="en-US" sz="1800" dirty="0">
                    <a:latin typeface="微软雅黑" panose="020B0503020204020204" pitchFamily="34" charset="-122"/>
                    <a:cs typeface="Times New Roman" panose="02020603050405020304" pitchFamily="18" charset="0"/>
                  </a:rPr>
                  <a:t>为惩罚参数，</a:t>
                </a:r>
                <a:r>
                  <a:rPr lang="en-US" altLang="zh-CN" sz="1800" dirty="0">
                    <a:ea typeface="宋体" pitchFamily="2" charset="-122"/>
                    <a:cs typeface="Times New Roman" panose="02020603050405020304" pitchFamily="18" charset="0"/>
                  </a:rPr>
                  <a:t> </a:t>
                </a:r>
                <a14:m>
                  <m:oMath xmlns:m="http://schemas.openxmlformats.org/officeDocument/2006/math">
                    <m:r>
                      <a:rPr lang="en-US" altLang="zh-CN" sz="1800" i="1">
                        <a:latin typeface="Cambria Math" panose="02040503050406030204" pitchFamily="18" charset="0"/>
                        <a:ea typeface="宋体" pitchFamily="2" charset="-122"/>
                        <a:cs typeface="Times New Roman" panose="02020603050405020304" pitchFamily="18" charset="0"/>
                      </a:rPr>
                      <m:t>𝐶</m:t>
                    </m:r>
                    <m:r>
                      <a:rPr lang="en-US" altLang="zh-CN" sz="1800" i="1">
                        <a:latin typeface="Cambria Math" panose="02040503050406030204" pitchFamily="18" charset="0"/>
                        <a:ea typeface="宋体" pitchFamily="2" charset="-122"/>
                        <a:cs typeface="Times New Roman" panose="02020603050405020304" pitchFamily="18" charset="0"/>
                      </a:rPr>
                      <m:t> </m:t>
                    </m:r>
                  </m:oMath>
                </a14:m>
                <a:r>
                  <a:rPr lang="en-US" altLang="zh-CN" sz="1800" dirty="0" err="1">
                    <a:latin typeface="微软雅黑" panose="020B0503020204020204" pitchFamily="34" charset="-122"/>
                    <a:cs typeface="Times New Roman" panose="02020603050405020304" pitchFamily="18" charset="0"/>
                  </a:rPr>
                  <a:t>值越大</a:t>
                </a:r>
                <a:r>
                  <a:rPr lang="en-US" altLang="zh-CN" sz="1800" dirty="0">
                    <a:latin typeface="微软雅黑" panose="020B0503020204020204" pitchFamily="34" charset="-122"/>
                    <a:cs typeface="Times New Roman" panose="02020603050405020304" pitchFamily="18" charset="0"/>
                  </a:rPr>
                  <a:t> ，</a:t>
                </a:r>
                <a:r>
                  <a:rPr lang="en-US" altLang="zh-CN" sz="1800" dirty="0" err="1">
                    <a:latin typeface="微软雅黑" panose="020B0503020204020204" pitchFamily="34" charset="-122"/>
                    <a:cs typeface="Times New Roman" panose="02020603050405020304" pitchFamily="18" charset="0"/>
                  </a:rPr>
                  <a:t>对分类的惩罚越大。跟线性可分求解的思路一致，同样这里先用拉格朗日乘子法得到拉格朗日函数，再求其对偶问题</a:t>
                </a:r>
                <a:r>
                  <a:rPr lang="zh-CN" altLang="en-US" sz="1800" dirty="0">
                    <a:effectLst/>
                    <a:latin typeface="微软雅黑" panose="020B0503020204020204" pitchFamily="34" charset="-122"/>
                    <a:cs typeface="Times New Roman" panose="02020603050405020304" pitchFamily="18" charset="0"/>
                  </a:rPr>
                  <a:t>。</a:t>
                </a:r>
                <a:endParaRPr lang="zh-CN" altLang="en-US" sz="1800" dirty="0"/>
              </a:p>
            </p:txBody>
          </p:sp>
        </mc:Choice>
        <mc:Fallback xmlns="">
          <p:sp>
            <p:nvSpPr>
              <p:cNvPr id="67" name="文本框 66"/>
              <p:cNvSpPr txBox="1">
                <a:spLocks noRot="1" noChangeAspect="1" noMove="1" noResize="1" noEditPoints="1" noAdjustHandles="1" noChangeArrowheads="1" noChangeShapeType="1" noTextEdit="1"/>
              </p:cNvSpPr>
              <p:nvPr/>
            </p:nvSpPr>
            <p:spPr>
              <a:xfrm>
                <a:off x="531593" y="4843466"/>
                <a:ext cx="8983123" cy="873957"/>
              </a:xfrm>
              <a:prstGeom prst="rect">
                <a:avLst/>
              </a:prstGeom>
              <a:blipFill rotWithShape="1">
                <a:blip r:embed="rId4"/>
                <a:stretch>
                  <a:fillRect l="-1" t="-37" r="6" b="-7425"/>
                </a:stretch>
              </a:blipFill>
            </p:spPr>
            <p:txBody>
              <a:bodyPr/>
              <a:lstStyle/>
              <a:p>
                <a:r>
                  <a:rPr lang="zh-CN" altLang="en-US">
                    <a:noFill/>
                  </a:rPr>
                  <a:t> </a:t>
                </a:r>
              </a:p>
            </p:txBody>
          </p:sp>
        </mc:Fallback>
      </mc:AlternateContent>
    </p:spTree>
  </p:cSld>
  <p:clrMapOvr>
    <a:masterClrMapping/>
  </p:clrMapOvr>
  <p:transition advTm="8005"/>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8"/>
          <p:cNvSpPr/>
          <p:nvPr/>
        </p:nvSpPr>
        <p:spPr>
          <a:xfrm>
            <a:off x="2453341" y="4333224"/>
            <a:ext cx="6278833"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a:t>
            </a:r>
            <a:r>
              <a:rPr lang="zh-CN" altLang="en-US" dirty="0">
                <a:solidFill>
                  <a:schemeClr val="tx1"/>
                </a:solidFill>
              </a:rPr>
              <a:t>线性不可分支持向量机</a:t>
            </a:r>
          </a:p>
        </p:txBody>
      </p:sp>
      <p:sp>
        <p:nvSpPr>
          <p:cNvPr id="44" name="TextBox 6"/>
          <p:cNvSpPr txBox="1">
            <a:spLocks noChangeArrowheads="1"/>
          </p:cNvSpPr>
          <p:nvPr/>
        </p:nvSpPr>
        <p:spPr bwMode="auto">
          <a:xfrm>
            <a:off x="3002507" y="1872975"/>
            <a:ext cx="510547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01 </a:t>
            </a:r>
            <a:r>
              <a:rPr lang="en-US" altLang="zh-CN" sz="4000" dirty="0">
                <a:latin typeface="Impact" panose="020B0806030902050204" pitchFamily="34" charset="0"/>
                <a:ea typeface="微软雅黑" panose="020B0503020204020204" pitchFamily="34" charset="-122"/>
              </a:rPr>
              <a:t> </a:t>
            </a:r>
            <a:r>
              <a:rPr lang="en-US" altLang="zh-CN" sz="3600" dirty="0">
                <a:latin typeface="Impact" panose="020B0806030902050204" pitchFamily="34" charset="0"/>
                <a:ea typeface="微软雅黑" panose="020B0503020204020204" pitchFamily="34" charset="-122"/>
              </a:rPr>
              <a:t>  </a:t>
            </a:r>
            <a:r>
              <a:rPr lang="zh-CN" altLang="en-US" sz="3600" dirty="0">
                <a:latin typeface="Impact" panose="020B0806030902050204" pitchFamily="34" charset="0"/>
                <a:ea typeface="微软雅黑" panose="020B0503020204020204" pitchFamily="34" charset="-122"/>
              </a:rPr>
              <a:t>支持向量机概述</a:t>
            </a:r>
            <a:endParaRPr lang="en-US" altLang="zh-CN" sz="3600" dirty="0">
              <a:latin typeface="Impact" panose="020B0806030902050204" pitchFamily="34" charset="0"/>
              <a:ea typeface="微软雅黑" panose="020B0503020204020204" pitchFamily="34" charset="-122"/>
            </a:endParaRPr>
          </a:p>
        </p:txBody>
      </p:sp>
      <p:sp>
        <p:nvSpPr>
          <p:cNvPr id="8" name="TextBox 10"/>
          <p:cNvSpPr txBox="1">
            <a:spLocks noChangeArrowheads="1"/>
          </p:cNvSpPr>
          <p:nvPr/>
        </p:nvSpPr>
        <p:spPr bwMode="auto">
          <a:xfrm>
            <a:off x="3002508" y="2749712"/>
            <a:ext cx="50724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02    </a:t>
            </a:r>
            <a:r>
              <a:rPr lang="zh-CN" altLang="en-US" sz="3600" dirty="0">
                <a:latin typeface="Impact" panose="020B0806030902050204" pitchFamily="34" charset="0"/>
                <a:ea typeface="微软雅黑" panose="020B0503020204020204" pitchFamily="34" charset="-122"/>
              </a:rPr>
              <a:t>线性可分支持向量机</a:t>
            </a:r>
          </a:p>
        </p:txBody>
      </p:sp>
      <p:sp>
        <p:nvSpPr>
          <p:cNvPr id="9"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latin typeface="Impact" panose="020B0806030902050204" pitchFamily="34" charset="0"/>
                <a:ea typeface="微软雅黑" panose="020B0503020204020204" pitchFamily="34" charset="-122"/>
              </a:rPr>
              <a:t>03    </a:t>
            </a:r>
            <a:r>
              <a:rPr lang="zh-CN" altLang="en-US" sz="3600" dirty="0">
                <a:latin typeface="Impact" panose="020B0806030902050204" pitchFamily="34" charset="0"/>
                <a:ea typeface="微软雅黑" panose="020B0503020204020204" pitchFamily="34" charset="-122"/>
              </a:rPr>
              <a:t>线性支持向量机</a:t>
            </a:r>
          </a:p>
        </p:txBody>
      </p:sp>
      <p:sp>
        <p:nvSpPr>
          <p:cNvPr id="10"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anose="020B0704020202020204"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anose="020B0806030902050204" pitchFamily="34" charset="0"/>
                <a:ea typeface="微软雅黑" panose="020B0503020204020204" pitchFamily="34" charset="-122"/>
              </a:rPr>
              <a:t>04    </a:t>
            </a:r>
            <a:r>
              <a:rPr lang="zh-CN" altLang="en-US" sz="3600" dirty="0">
                <a:solidFill>
                  <a:schemeClr val="bg1"/>
                </a:solidFill>
                <a:latin typeface="Impact" panose="020B0806030902050204" pitchFamily="34" charset="0"/>
                <a:ea typeface="微软雅黑" panose="020B0503020204020204" pitchFamily="34" charset="-122"/>
              </a:rPr>
              <a:t>线性不可分支持向量机</a:t>
            </a:r>
          </a:p>
        </p:txBody>
      </p:sp>
    </p:spTree>
  </p:cSld>
  <p:clrMapOvr>
    <a:masterClrMapping/>
  </p:clrMapOvr>
  <p:transition advTm="8005"/>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Rectangle 2"/>
          <p:cNvSpPr>
            <a:spLocks noChangeArrowheads="1"/>
          </p:cNvSpPr>
          <p:nvPr/>
        </p:nvSpPr>
        <p:spPr bwMode="auto">
          <a:xfrm>
            <a:off x="1661651" y="4975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668339" y="1187243"/>
            <a:ext cx="10923440" cy="3032818"/>
          </a:xfrm>
          <a:prstGeom prst="rect">
            <a:avLst/>
          </a:prstGeom>
        </p:spPr>
        <p:txBody>
          <a:bodyPr wrap="square">
            <a:spAutoFit/>
          </a:bodyPr>
          <a:lstStyle/>
          <a:p>
            <a:pPr>
              <a:lnSpc>
                <a:spcPct val="150000"/>
              </a:lnSpc>
              <a:spcBef>
                <a:spcPts val="1000"/>
              </a:spcBef>
              <a:spcAft>
                <a:spcPts val="0"/>
              </a:spcAft>
            </a:pPr>
            <a:r>
              <a:rPr lang="zh-CN" altLang="en-US" b="1" dirty="0">
                <a:latin typeface="微软雅黑" panose="020B0503020204020204" pitchFamily="34" charset="-122"/>
                <a:cs typeface="Times New Roman" panose="02020603050405020304" pitchFamily="18" charset="0"/>
              </a:rPr>
              <a:t>核技巧</a:t>
            </a:r>
            <a:endParaRPr lang="en-US" altLang="zh-CN" b="1" dirty="0">
              <a:latin typeface="微软雅黑" panose="020B0503020204020204" pitchFamily="34" charset="-122"/>
              <a:cs typeface="Times New Roman" panose="02020603050405020304" pitchFamily="18" charset="0"/>
            </a:endParaRPr>
          </a:p>
          <a:p>
            <a:pPr>
              <a:lnSpc>
                <a:spcPct val="150000"/>
              </a:lnSpc>
              <a:spcBef>
                <a:spcPts val="1000"/>
              </a:spcBef>
              <a:spcAft>
                <a:spcPts val="0"/>
              </a:spcAft>
            </a:pPr>
            <a:r>
              <a:rPr lang="en-US" altLang="zh-CN" sz="1800" dirty="0" err="1">
                <a:effectLst/>
                <a:latin typeface="微软雅黑" panose="020B0503020204020204" pitchFamily="34" charset="-122"/>
                <a:cs typeface="Times New Roman" panose="02020603050405020304" pitchFamily="18" charset="0"/>
              </a:rPr>
              <a:t>在低维空间计算获得高维空间的计算结果，满足高维，才能</a:t>
            </a:r>
            <a:r>
              <a:rPr lang="zh-CN" altLang="en-US" sz="1800" dirty="0">
                <a:effectLst/>
                <a:latin typeface="微软雅黑" panose="020B0503020204020204" pitchFamily="34" charset="-122"/>
                <a:cs typeface="Times New Roman" panose="02020603050405020304" pitchFamily="18" charset="0"/>
              </a:rPr>
              <a:t>在</a:t>
            </a:r>
            <a:r>
              <a:rPr lang="en-US" altLang="zh-CN" sz="1800" dirty="0" err="1">
                <a:effectLst/>
                <a:latin typeface="微软雅黑" panose="020B0503020204020204" pitchFamily="34" charset="-122"/>
                <a:cs typeface="Times New Roman" panose="02020603050405020304" pitchFamily="18" charset="0"/>
              </a:rPr>
              <a:t>高维下线性可分</a:t>
            </a:r>
            <a:r>
              <a:rPr lang="en-US" altLang="zh-CN" sz="1800" dirty="0">
                <a:effectLst/>
                <a:latin typeface="微软雅黑" panose="020B0503020204020204" pitchFamily="34" charset="-122"/>
                <a:cs typeface="Times New Roman" panose="02020603050405020304" pitchFamily="18" charset="0"/>
              </a:rPr>
              <a:t>。 我们需要引入一个新的概念：</a:t>
            </a:r>
            <a:r>
              <a:rPr lang="en-US" altLang="zh-CN" sz="1800" b="1" dirty="0">
                <a:effectLst/>
                <a:latin typeface="微软雅黑" panose="020B0503020204020204" pitchFamily="34" charset="-122"/>
                <a:cs typeface="Times New Roman" panose="02020603050405020304" pitchFamily="18" charset="0"/>
              </a:rPr>
              <a:t>核函数。它可以将样本从原始空间映射到一个更高维的特质空间中，使得样本在新的空间中线性可分</a:t>
            </a:r>
            <a:r>
              <a:rPr lang="en-US" altLang="zh-CN" sz="1800" dirty="0">
                <a:effectLst/>
                <a:latin typeface="微软雅黑" panose="020B0503020204020204" pitchFamily="34" charset="-122"/>
                <a:cs typeface="Times New Roman" panose="02020603050405020304" pitchFamily="18" charset="0"/>
              </a:rPr>
              <a:t>。这样我们就可以使用原来的推导来进行计算，只是所有的推导是在新的空间，而不是在原来的空间中进行，即用核函数来替换当中的内积。</a:t>
            </a:r>
            <a:endParaRPr lang="zh-CN" altLang="zh-CN" sz="1800" dirty="0">
              <a:effectLst/>
              <a:latin typeface="微软雅黑" panose="020B0503020204020204" pitchFamily="34" charset="-122"/>
              <a:cs typeface="Times New Roman" panose="02020603050405020304" pitchFamily="18" charset="0"/>
            </a:endParaRPr>
          </a:p>
          <a:p>
            <a:pPr>
              <a:lnSpc>
                <a:spcPct val="200000"/>
              </a:lnSpc>
              <a:spcBef>
                <a:spcPts val="1000"/>
              </a:spcBef>
              <a:spcAft>
                <a:spcPts val="0"/>
              </a:spcAft>
            </a:pPr>
            <a:endParaRPr lang="zh-CN" altLang="zh-CN" sz="1800" dirty="0">
              <a:effectLst/>
              <a:latin typeface="Cambria" panose="02040503050406030204" pitchFamily="18" charset="0"/>
              <a:cs typeface="Times New Roman" panose="02020603050405020304" pitchFamily="18" charset="0"/>
            </a:endParaRPr>
          </a:p>
        </p:txBody>
      </p:sp>
      <p:sp>
        <p:nvSpPr>
          <p:cNvPr id="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a:t>
            </a:r>
            <a:r>
              <a:rPr lang="zh-CN" altLang="en-US" dirty="0">
                <a:solidFill>
                  <a:schemeClr val="tx1"/>
                </a:solidFill>
              </a:rPr>
              <a:t>线性不可分支持向量机</a:t>
            </a:r>
          </a:p>
        </p:txBody>
      </p:sp>
      <p:sp>
        <p:nvSpPr>
          <p:cNvPr id="119" name="文本框 118"/>
          <p:cNvSpPr txBox="1"/>
          <p:nvPr/>
        </p:nvSpPr>
        <p:spPr>
          <a:xfrm>
            <a:off x="2312184" y="6199351"/>
            <a:ext cx="1949361" cy="464042"/>
          </a:xfrm>
          <a:prstGeom prst="rect">
            <a:avLst/>
          </a:prstGeom>
          <a:noFill/>
        </p:spPr>
        <p:txBody>
          <a:bodyPr wrap="square">
            <a:spAutoFit/>
          </a:bodyPr>
          <a:lstStyle/>
          <a:p>
            <a:r>
              <a:rPr lang="zh-CN" altLang="en-US" sz="2000" dirty="0">
                <a:solidFill>
                  <a:srgbClr val="333333"/>
                </a:solidFill>
                <a:latin typeface="PingFang SC" panose="020B0400000000000000" charset="-122"/>
              </a:rPr>
              <a:t>线性不可分</a:t>
            </a:r>
            <a:endParaRPr lang="zh-CN" altLang="en-US" sz="2000" dirty="0"/>
          </a:p>
        </p:txBody>
      </p:sp>
      <p:sp>
        <p:nvSpPr>
          <p:cNvPr id="152" name="文本框 151"/>
          <p:cNvSpPr txBox="1"/>
          <p:nvPr/>
        </p:nvSpPr>
        <p:spPr>
          <a:xfrm>
            <a:off x="7195881" y="6207964"/>
            <a:ext cx="2709713" cy="400110"/>
          </a:xfrm>
          <a:prstGeom prst="rect">
            <a:avLst/>
          </a:prstGeom>
          <a:noFill/>
        </p:spPr>
        <p:txBody>
          <a:bodyPr wrap="square">
            <a:spAutoFit/>
          </a:bodyPr>
          <a:lstStyle/>
          <a:p>
            <a:r>
              <a:rPr lang="zh-CN" altLang="en-US" sz="2000" dirty="0">
                <a:solidFill>
                  <a:srgbClr val="333333"/>
                </a:solidFill>
                <a:latin typeface="PingFang SC" panose="020B0400000000000000" charset="-122"/>
              </a:rPr>
              <a:t>高维下线性可分</a:t>
            </a:r>
            <a:endParaRPr lang="zh-CN" altLang="en-US" sz="2000" dirty="0"/>
          </a:p>
        </p:txBody>
      </p:sp>
      <p:pic>
        <p:nvPicPr>
          <p:cNvPr id="67" name="图片 2"/>
          <p:cNvPicPr preferRelativeResize="0">
            <a:picLocks noChangeArrowheads="1"/>
          </p:cNvPicPr>
          <p:nvPr/>
        </p:nvPicPr>
        <p:blipFill>
          <a:blip r:embed="rId2"/>
          <a:srcRect/>
          <a:stretch>
            <a:fillRect/>
          </a:stretch>
        </p:blipFill>
        <p:spPr bwMode="auto">
          <a:xfrm>
            <a:off x="6363546" y="3403419"/>
            <a:ext cx="3382962" cy="2713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 name="图片 1"/>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422" y="3662306"/>
            <a:ext cx="2598853" cy="23369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Rectangle 2"/>
          <p:cNvSpPr>
            <a:spLocks noChangeArrowheads="1"/>
          </p:cNvSpPr>
          <p:nvPr/>
        </p:nvSpPr>
        <p:spPr bwMode="auto">
          <a:xfrm>
            <a:off x="1661651" y="4975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668338" y="1187243"/>
            <a:ext cx="11092253" cy="1832489"/>
          </a:xfrm>
          <a:prstGeom prst="rect">
            <a:avLst/>
          </a:prstGeom>
        </p:spPr>
        <p:txBody>
          <a:bodyPr wrap="square">
            <a:spAutoFit/>
          </a:bodyPr>
          <a:lstStyle/>
          <a:p>
            <a:pPr>
              <a:lnSpc>
                <a:spcPct val="150000"/>
              </a:lnSpc>
              <a:spcBef>
                <a:spcPts val="1000"/>
              </a:spcBef>
              <a:spcAft>
                <a:spcPts val="0"/>
              </a:spcAft>
            </a:pPr>
            <a:r>
              <a:rPr lang="zh-CN" altLang="en-US" b="1" dirty="0">
                <a:latin typeface="微软雅黑" panose="020B0503020204020204" pitchFamily="34" charset="-122"/>
                <a:cs typeface="Times New Roman" panose="02020603050405020304" pitchFamily="18" charset="0"/>
              </a:rPr>
              <a:t>核技巧</a:t>
            </a:r>
            <a:endParaRPr lang="en-US" altLang="zh-CN" b="1" dirty="0">
              <a:latin typeface="微软雅黑" panose="020B0503020204020204" pitchFamily="34" charset="-122"/>
              <a:cs typeface="Times New Roman" panose="02020603050405020304" pitchFamily="18" charset="0"/>
            </a:endParaRPr>
          </a:p>
          <a:p>
            <a:pPr>
              <a:lnSpc>
                <a:spcPct val="150000"/>
              </a:lnSpc>
              <a:spcBef>
                <a:spcPts val="1000"/>
              </a:spcBef>
              <a:spcAft>
                <a:spcPts val="0"/>
              </a:spcAft>
            </a:pPr>
            <a:r>
              <a:rPr lang="en-US" altLang="zh-CN" sz="2000" dirty="0" err="1">
                <a:effectLst/>
                <a:latin typeface="微软雅黑" panose="020B0503020204020204" pitchFamily="34" charset="-122"/>
                <a:cs typeface="Times New Roman" panose="02020603050405020304" pitchFamily="18" charset="0"/>
              </a:rPr>
              <a:t>用核函数来替换</a:t>
            </a:r>
            <a:r>
              <a:rPr lang="zh-CN" altLang="en-US" sz="2000" dirty="0">
                <a:effectLst/>
                <a:latin typeface="微软雅黑" panose="020B0503020204020204" pitchFamily="34" charset="-122"/>
                <a:cs typeface="Times New Roman" panose="02020603050405020304" pitchFamily="18" charset="0"/>
              </a:rPr>
              <a:t>原来</a:t>
            </a:r>
            <a:r>
              <a:rPr lang="en-US" altLang="zh-CN" sz="2000" dirty="0" err="1">
                <a:effectLst/>
                <a:latin typeface="微软雅黑" panose="020B0503020204020204" pitchFamily="34" charset="-122"/>
                <a:cs typeface="Times New Roman" panose="02020603050405020304" pitchFamily="18" charset="0"/>
              </a:rPr>
              <a:t>的内积</a:t>
            </a:r>
            <a:r>
              <a:rPr lang="en-US" altLang="zh-CN" sz="2000" dirty="0">
                <a:effectLst/>
                <a:latin typeface="微软雅黑" panose="020B0503020204020204" pitchFamily="34" charset="-122"/>
                <a:cs typeface="Times New Roman" panose="02020603050405020304" pitchFamily="18" charset="0"/>
              </a:rPr>
              <a:t>。</a:t>
            </a:r>
            <a:endParaRPr lang="zh-CN" altLang="zh-CN" sz="2000" dirty="0">
              <a:effectLst/>
              <a:latin typeface="微软雅黑" panose="020B0503020204020204" pitchFamily="34" charset="-122"/>
              <a:cs typeface="Times New Roman" panose="02020603050405020304" pitchFamily="18" charset="0"/>
            </a:endParaRPr>
          </a:p>
          <a:p>
            <a:pPr>
              <a:lnSpc>
                <a:spcPct val="200000"/>
              </a:lnSpc>
              <a:spcBef>
                <a:spcPts val="1000"/>
              </a:spcBef>
              <a:spcAft>
                <a:spcPts val="0"/>
              </a:spcAft>
            </a:pPr>
            <a:endParaRPr lang="zh-CN" altLang="zh-CN" sz="1800" dirty="0">
              <a:effectLst/>
              <a:latin typeface="Cambria" panose="02040503050406030204" pitchFamily="18" charset="0"/>
              <a:cs typeface="Times New Roman" panose="02020603050405020304" pitchFamily="18" charset="0"/>
            </a:endParaRPr>
          </a:p>
        </p:txBody>
      </p:sp>
      <p:sp>
        <p:nvSpPr>
          <p:cNvPr id="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a:t>
            </a:r>
            <a:r>
              <a:rPr lang="zh-CN" altLang="en-US" dirty="0">
                <a:solidFill>
                  <a:schemeClr val="tx1"/>
                </a:solidFill>
              </a:rPr>
              <a:t>线性不可分支持向量机</a:t>
            </a:r>
          </a:p>
        </p:txBody>
      </p:sp>
      <mc:AlternateContent xmlns:mc="http://schemas.openxmlformats.org/markup-compatibility/2006" xmlns:a14="http://schemas.microsoft.com/office/drawing/2010/main">
        <mc:Choice Requires="a14">
          <p:sp>
            <p:nvSpPr>
              <p:cNvPr id="69" name="文本框 68"/>
              <p:cNvSpPr txBox="1"/>
              <p:nvPr/>
            </p:nvSpPr>
            <p:spPr>
              <a:xfrm>
                <a:off x="829354" y="4556394"/>
                <a:ext cx="10471052" cy="2015936"/>
              </a:xfrm>
              <a:prstGeom prst="rect">
                <a:avLst/>
              </a:prstGeom>
              <a:noFill/>
            </p:spPr>
            <p:txBody>
              <a:bodyPr wrap="square">
                <a:spAutoFit/>
              </a:bodyPr>
              <a:lstStyle/>
              <a:p>
                <a:pPr>
                  <a:lnSpc>
                    <a:spcPct val="150000"/>
                  </a:lnSpc>
                  <a:spcBef>
                    <a:spcPts val="900"/>
                  </a:spcBef>
                  <a:spcAft>
                    <a:spcPts val="900"/>
                  </a:spcAft>
                </a:pPr>
                <a:r>
                  <a:rPr lang="zh-CN" altLang="en-US" sz="2000" dirty="0">
                    <a:effectLst/>
                    <a:latin typeface="微软雅黑" panose="020B0503020204020204" pitchFamily="34" charset="-122"/>
                    <a:cs typeface="Times New Roman" panose="02020603050405020304" pitchFamily="18" charset="0"/>
                  </a:rPr>
                  <a:t>即</a:t>
                </a:r>
                <a:r>
                  <a:rPr lang="en-US" altLang="zh-CN" sz="2000" dirty="0" err="1">
                    <a:effectLst/>
                    <a:latin typeface="微软雅黑" panose="020B0503020204020204" pitchFamily="34" charset="-122"/>
                    <a:cs typeface="Times New Roman" panose="02020603050405020304" pitchFamily="18" charset="0"/>
                  </a:rPr>
                  <a:t>通过一个非线性转换后的两个</a:t>
                </a:r>
                <a:r>
                  <a:rPr lang="zh-CN" altLang="en-US" sz="2000" dirty="0">
                    <a:effectLst/>
                    <a:latin typeface="微软雅黑" panose="020B0503020204020204" pitchFamily="34" charset="-122"/>
                    <a:cs typeface="Times New Roman" panose="02020603050405020304" pitchFamily="18" charset="0"/>
                  </a:rPr>
                  <a:t>样本</a:t>
                </a:r>
                <a:r>
                  <a:rPr lang="en-US" altLang="zh-CN" sz="2000" dirty="0" err="1">
                    <a:effectLst/>
                    <a:latin typeface="微软雅黑" panose="020B0503020204020204" pitchFamily="34" charset="-122"/>
                    <a:cs typeface="Times New Roman" panose="02020603050405020304" pitchFamily="18" charset="0"/>
                  </a:rPr>
                  <a:t>间的内积。具体地</a:t>
                </a:r>
                <a:r>
                  <a:rPr lang="en-US" altLang="zh-CN" sz="2000" dirty="0">
                    <a:effectLst/>
                    <a:latin typeface="微软雅黑" panose="020B0503020204020204" pitchFamily="34" charset="-122"/>
                    <a:cs typeface="Times New Roman" panose="02020603050405020304" pitchFamily="18" charset="0"/>
                  </a:rPr>
                  <a:t>，</a:t>
                </a:r>
                <a14:m>
                  <m:oMath xmlns:m="http://schemas.openxmlformats.org/officeDocument/2006/math">
                    <m:r>
                      <a:rPr lang="en-US" altLang="zh-CN" sz="2000" i="1">
                        <a:effectLst/>
                        <a:latin typeface="Cambria Math" panose="02040503050406030204" pitchFamily="18" charset="0"/>
                        <a:ea typeface="宋体" pitchFamily="2" charset="-122"/>
                        <a:cs typeface="Times New Roman" panose="02020603050405020304" pitchFamily="18" charset="0"/>
                      </a:rPr>
                      <m:t>𝐾</m:t>
                    </m:r>
                    <m:r>
                      <a:rPr lang="en-US" altLang="zh-CN" sz="2000" i="1">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𝑥</m:t>
                    </m:r>
                    <m:r>
                      <a:rPr lang="en-US" altLang="zh-CN" sz="2000" i="1">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𝑧</m:t>
                    </m:r>
                    <m:r>
                      <a:rPr lang="en-US" altLang="zh-CN" sz="2000" i="1">
                        <a:effectLst/>
                        <a:latin typeface="Cambria Math" panose="02040503050406030204" pitchFamily="18" charset="0"/>
                        <a:ea typeface="宋体" pitchFamily="2" charset="-122"/>
                        <a:cs typeface="Times New Roman" panose="02020603050405020304" pitchFamily="18" charset="0"/>
                      </a:rPr>
                      <m:t>)</m:t>
                    </m:r>
                  </m:oMath>
                </a14:m>
                <a:r>
                  <a:rPr lang="en-US" altLang="zh-CN" sz="2000" dirty="0" err="1">
                    <a:effectLst/>
                    <a:latin typeface="微软雅黑" panose="020B0503020204020204" pitchFamily="34" charset="-122"/>
                    <a:cs typeface="Times New Roman" panose="02020603050405020304" pitchFamily="18" charset="0"/>
                  </a:rPr>
                  <a:t>是一个核函数，或正定核</a:t>
                </a:r>
                <a:r>
                  <a:rPr lang="en-US" altLang="zh-CN" sz="2000" dirty="0">
                    <a:effectLst/>
                    <a:latin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rPr>
                  <a:t>意味着存在一个从输入空间到特征空间的映射，对于任意空间输入的</a:t>
                </a:r>
                <a14:m>
                  <m:oMath xmlns:m="http://schemas.openxmlformats.org/officeDocument/2006/math">
                    <m:r>
                      <a:rPr lang="en-US" altLang="zh-CN" sz="2000" i="1">
                        <a:latin typeface="Cambria Math" panose="02040503050406030204" pitchFamily="18" charset="0"/>
                        <a:ea typeface="宋体" pitchFamily="2" charset="-122"/>
                        <a:cs typeface="Times New Roman" panose="02020603050405020304" pitchFamily="18" charset="0"/>
                      </a:rPr>
                      <m:t>𝑥</m:t>
                    </m:r>
                    <m:r>
                      <a:rPr lang="en-US" altLang="zh-CN" sz="2000" i="1">
                        <a:latin typeface="Cambria Math" panose="02040503050406030204" pitchFamily="18" charset="0"/>
                        <a:ea typeface="宋体" pitchFamily="2" charset="-122"/>
                        <a:cs typeface="Times New Roman" panose="02020603050405020304" pitchFamily="18" charset="0"/>
                      </a:rPr>
                      <m:t>,</m:t>
                    </m:r>
                    <m:r>
                      <a:rPr lang="en-US" altLang="zh-CN" sz="2000" i="1">
                        <a:latin typeface="Cambria Math" panose="02040503050406030204" pitchFamily="18" charset="0"/>
                        <a:ea typeface="宋体" pitchFamily="2" charset="-122"/>
                        <a:cs typeface="Times New Roman" panose="02020603050405020304" pitchFamily="18" charset="0"/>
                      </a:rPr>
                      <m:t>𝑧</m:t>
                    </m:r>
                    <m:r>
                      <a:rPr lang="en-US" altLang="zh-CN" sz="2000" i="1">
                        <a:latin typeface="Cambria Math" panose="02040503050406030204" pitchFamily="18" charset="0"/>
                        <a:ea typeface="宋体" pitchFamily="2" charset="-122"/>
                        <a:cs typeface="Times New Roman" panose="02020603050405020304" pitchFamily="18" charset="0"/>
                      </a:rPr>
                      <m:t> </m:t>
                    </m:r>
                  </m:oMath>
                </a14:m>
                <a:r>
                  <a:rPr lang="en-US" altLang="zh-CN" sz="2000" dirty="0">
                    <a:effectLst/>
                    <a:latin typeface="微软雅黑" panose="020B0503020204020204" pitchFamily="34" charset="-122"/>
                    <a:cs typeface="Times New Roman" panose="02020603050405020304" pitchFamily="18" charset="0"/>
                  </a:rPr>
                  <a:t>有:</a:t>
                </a:r>
                <a:endParaRPr lang="zh-CN" altLang="zh-CN" sz="2000" dirty="0">
                  <a:effectLst/>
                  <a:latin typeface="微软雅黑" panose="020B0503020204020204" pitchFamily="34" charset="-122"/>
                  <a:cs typeface="Times New Roman" panose="02020603050405020304" pitchFamily="18" charset="0"/>
                </a:endParaRPr>
              </a:p>
              <a:p>
                <a:pPr>
                  <a:lnSpc>
                    <a:spcPct val="150000"/>
                  </a:lnSpc>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宋体" pitchFamily="2" charset="-122"/>
                          <a:cs typeface="Times New Roman" panose="02020603050405020304" pitchFamily="18" charset="0"/>
                        </a:rPr>
                        <m:t>𝐾</m:t>
                      </m:r>
                      <m:r>
                        <a:rPr lang="en-US" altLang="zh-CN" sz="2000" i="1">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𝑥</m:t>
                      </m:r>
                      <m:r>
                        <a:rPr lang="en-US" altLang="zh-CN" sz="2000" i="1">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𝑧</m:t>
                      </m:r>
                      <m:r>
                        <a:rPr lang="en-US" altLang="zh-CN" sz="2000" i="1">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𝜙</m:t>
                      </m:r>
                      <m:r>
                        <a:rPr lang="en-US" altLang="zh-CN" sz="2000" i="1">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𝑥</m:t>
                      </m:r>
                      <m:r>
                        <a:rPr lang="en-US" altLang="zh-CN" sz="2000" i="1">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𝜙</m:t>
                      </m:r>
                      <m:r>
                        <a:rPr lang="en-US" altLang="zh-CN" sz="2000" i="1">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𝑧</m:t>
                      </m:r>
                      <m:r>
                        <a:rPr lang="en-US" altLang="zh-CN" sz="2000" i="1">
                          <a:effectLst/>
                          <a:latin typeface="Cambria Math" panose="02040503050406030204" pitchFamily="18" charset="0"/>
                          <a:ea typeface="宋体" pitchFamily="2" charset="-122"/>
                          <a:cs typeface="Times New Roman" panose="02020603050405020304" pitchFamily="18" charset="0"/>
                        </a:rPr>
                        <m:t>)</m:t>
                      </m:r>
                    </m:oMath>
                  </m:oMathPara>
                </a14:m>
                <a:endParaRPr lang="zh-CN" altLang="zh-CN" sz="2000" dirty="0">
                  <a:effectLst/>
                  <a:latin typeface="微软雅黑" panose="020B0503020204020204" pitchFamily="34" charset="-122"/>
                  <a:cs typeface="Times New Roman" panose="02020603050405020304" pitchFamily="18" charset="0"/>
                </a:endParaRPr>
              </a:p>
              <a:p>
                <a:endParaRPr lang="zh-CN" altLang="zh-CN" sz="2000" dirty="0"/>
              </a:p>
            </p:txBody>
          </p:sp>
        </mc:Choice>
        <mc:Fallback xmlns="">
          <p:sp>
            <p:nvSpPr>
              <p:cNvPr id="69" name="文本框 68"/>
              <p:cNvSpPr txBox="1">
                <a:spLocks noRot="1" noChangeAspect="1" noMove="1" noResize="1" noEditPoints="1" noAdjustHandles="1" noChangeArrowheads="1" noChangeShapeType="1" noTextEdit="1"/>
              </p:cNvSpPr>
              <p:nvPr/>
            </p:nvSpPr>
            <p:spPr>
              <a:xfrm>
                <a:off x="829354" y="4556394"/>
                <a:ext cx="10471052" cy="2015936"/>
              </a:xfrm>
              <a:prstGeom prst="rect">
                <a:avLst/>
              </a:prstGeom>
              <a:blipFill rotWithShape="1">
                <a:blip r:embed="rId3"/>
                <a:stretch>
                  <a:fillRect t="-13" r="6" b="-8469"/>
                </a:stretch>
              </a:blipFill>
            </p:spPr>
            <p:txBody>
              <a:bodyPr/>
              <a:lstStyle/>
              <a:p>
                <a:r>
                  <a:rPr lang="zh-CN" altLang="en-US">
                    <a:noFill/>
                  </a:rPr>
                  <a:t> </a:t>
                </a:r>
              </a:p>
            </p:txBody>
          </p:sp>
        </mc:Fallback>
      </mc:AlternateContent>
      <p:grpSp>
        <p:nvGrpSpPr>
          <p:cNvPr id="171" name="组合 170"/>
          <p:cNvGrpSpPr/>
          <p:nvPr/>
        </p:nvGrpSpPr>
        <p:grpSpPr>
          <a:xfrm>
            <a:off x="6757030" y="2388358"/>
            <a:ext cx="990600" cy="966787"/>
            <a:chOff x="3103407" y="4040434"/>
            <a:chExt cx="990600" cy="966787"/>
          </a:xfrm>
        </p:grpSpPr>
        <p:sp>
          <p:nvSpPr>
            <p:cNvPr id="172" name="AutoShape 52"/>
            <p:cNvSpPr>
              <a:spLocks noChangeArrowheads="1"/>
            </p:cNvSpPr>
            <p:nvPr/>
          </p:nvSpPr>
          <p:spPr bwMode="auto">
            <a:xfrm>
              <a:off x="3103407" y="4626221"/>
              <a:ext cx="990600" cy="381000"/>
            </a:xfrm>
            <a:prstGeom prst="rightArrow">
              <a:avLst>
                <a:gd name="adj1" fmla="val 50000"/>
                <a:gd name="adj2" fmla="val 63206"/>
              </a:avLst>
            </a:prstGeom>
            <a:solidFill>
              <a:srgbClr val="FFFF00"/>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buSzPct val="100000"/>
              </a:pPr>
              <a:endParaRPr kumimoji="1" lang="zh-CN" altLang="zh-CN" sz="2400">
                <a:solidFill>
                  <a:srgbClr val="000000"/>
                </a:solidFill>
                <a:latin typeface="Tahoma" panose="020B0804030504040204" pitchFamily="34" charset="0"/>
                <a:ea typeface="宋体" pitchFamily="2" charset="-122"/>
              </a:endParaRPr>
            </a:p>
          </p:txBody>
        </p:sp>
        <p:sp>
          <p:nvSpPr>
            <p:cNvPr id="173" name="Text Box 53"/>
            <p:cNvSpPr>
              <a:spLocks noChangeArrowheads="1"/>
            </p:cNvSpPr>
            <p:nvPr/>
          </p:nvSpPr>
          <p:spPr bwMode="auto">
            <a:xfrm>
              <a:off x="3178020" y="4040434"/>
              <a:ext cx="766762"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20000"/>
                </a:spcBef>
              </a:pPr>
              <a:r>
                <a:rPr lang="en-US" altLang="zh-CN" sz="3200" dirty="0">
                  <a:solidFill>
                    <a:srgbClr val="000000"/>
                  </a:solidFill>
                  <a:latin typeface="Symbol" panose="05050102010706020507" pitchFamily="18" charset="2"/>
                  <a:ea typeface="宋体" pitchFamily="2" charset="-122"/>
                </a:rPr>
                <a:t>f</a:t>
              </a:r>
              <a:r>
                <a:rPr lang="en-US" altLang="zh-CN" sz="3200" dirty="0">
                  <a:solidFill>
                    <a:srgbClr val="000000"/>
                  </a:solidFill>
                  <a:latin typeface="Times New Roman" panose="02020603050405020304" pitchFamily="18" charset="0"/>
                  <a:ea typeface="宋体" pitchFamily="2" charset="-122"/>
                </a:rPr>
                <a:t>(</a:t>
              </a:r>
              <a:r>
                <a:rPr lang="en-US" altLang="zh-CN" sz="3200" b="1" dirty="0">
                  <a:solidFill>
                    <a:srgbClr val="000000"/>
                  </a:solidFill>
                  <a:latin typeface="Times New Roman" panose="02020603050405020304" pitchFamily="18" charset="0"/>
                  <a:ea typeface="宋体" pitchFamily="2" charset="-122"/>
                </a:rPr>
                <a:t>·</a:t>
              </a:r>
              <a:r>
                <a:rPr lang="en-US" altLang="zh-CN" sz="3200" dirty="0">
                  <a:solidFill>
                    <a:srgbClr val="000000"/>
                  </a:solidFill>
                  <a:latin typeface="Times New Roman" panose="02020603050405020304" pitchFamily="18" charset="0"/>
                  <a:ea typeface="宋体" pitchFamily="2" charset="-122"/>
                </a:rPr>
                <a:t>)</a:t>
              </a:r>
            </a:p>
          </p:txBody>
        </p:sp>
      </p:grpSp>
      <p:grpSp>
        <p:nvGrpSpPr>
          <p:cNvPr id="174" name="组合 173"/>
          <p:cNvGrpSpPr/>
          <p:nvPr/>
        </p:nvGrpSpPr>
        <p:grpSpPr>
          <a:xfrm>
            <a:off x="8281030" y="2059745"/>
            <a:ext cx="2438400" cy="2330450"/>
            <a:chOff x="4627407" y="3711821"/>
            <a:chExt cx="2438400" cy="2330450"/>
          </a:xfrm>
        </p:grpSpPr>
        <p:sp>
          <p:nvSpPr>
            <p:cNvPr id="175" name="Line 26"/>
            <p:cNvSpPr>
              <a:spLocks noChangeShapeType="1"/>
            </p:cNvSpPr>
            <p:nvPr/>
          </p:nvSpPr>
          <p:spPr bwMode="auto">
            <a:xfrm>
              <a:off x="4703607" y="5616821"/>
              <a:ext cx="2057400" cy="0"/>
            </a:xfrm>
            <a:prstGeom prst="line">
              <a:avLst/>
            </a:prstGeom>
            <a:noFill/>
            <a:ln w="9525"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6" name="Line 27"/>
            <p:cNvSpPr>
              <a:spLocks noChangeShapeType="1"/>
            </p:cNvSpPr>
            <p:nvPr/>
          </p:nvSpPr>
          <p:spPr bwMode="auto">
            <a:xfrm>
              <a:off x="5084607" y="3711821"/>
              <a:ext cx="1447800" cy="1828800"/>
            </a:xfrm>
            <a:prstGeom prst="line">
              <a:avLst/>
            </a:pr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77" name="Group 216"/>
            <p:cNvGrpSpPr/>
            <p:nvPr/>
          </p:nvGrpSpPr>
          <p:grpSpPr bwMode="auto">
            <a:xfrm>
              <a:off x="4779807" y="3788021"/>
              <a:ext cx="528638" cy="336550"/>
              <a:chOff x="3001" y="2496"/>
              <a:chExt cx="333" cy="212"/>
            </a:xfrm>
          </p:grpSpPr>
          <p:sp>
            <p:nvSpPr>
              <p:cNvPr id="227" name="Rectangle 29"/>
              <p:cNvSpPr>
                <a:spLocks noChangeArrowheads="1"/>
              </p:cNvSpPr>
              <p:nvPr/>
            </p:nvSpPr>
            <p:spPr bwMode="auto">
              <a:xfrm>
                <a:off x="3168" y="2592"/>
                <a:ext cx="48" cy="48"/>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28" name="Text Box 30"/>
              <p:cNvSpPr>
                <a:spLocks noChangeArrowheads="1"/>
              </p:cNvSpPr>
              <p:nvPr/>
            </p:nvSpPr>
            <p:spPr bwMode="auto">
              <a:xfrm>
                <a:off x="3001" y="2496"/>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78" name="Group 219"/>
            <p:cNvGrpSpPr/>
            <p:nvPr/>
          </p:nvGrpSpPr>
          <p:grpSpPr bwMode="auto">
            <a:xfrm>
              <a:off x="5013170" y="4213471"/>
              <a:ext cx="528637" cy="336550"/>
              <a:chOff x="3001" y="2496"/>
              <a:chExt cx="333" cy="212"/>
            </a:xfrm>
          </p:grpSpPr>
          <p:sp>
            <p:nvSpPr>
              <p:cNvPr id="225" name="Rectangle 32"/>
              <p:cNvSpPr>
                <a:spLocks noChangeArrowheads="1"/>
              </p:cNvSpPr>
              <p:nvPr/>
            </p:nvSpPr>
            <p:spPr bwMode="auto">
              <a:xfrm>
                <a:off x="3168" y="2592"/>
                <a:ext cx="48" cy="48"/>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26" name="Text Box 33"/>
              <p:cNvSpPr>
                <a:spLocks noChangeArrowheads="1"/>
              </p:cNvSpPr>
              <p:nvPr/>
            </p:nvSpPr>
            <p:spPr bwMode="auto">
              <a:xfrm>
                <a:off x="3001" y="2496"/>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79" name="Group 222"/>
            <p:cNvGrpSpPr/>
            <p:nvPr/>
          </p:nvGrpSpPr>
          <p:grpSpPr bwMode="auto">
            <a:xfrm>
              <a:off x="5419570" y="4669084"/>
              <a:ext cx="528637" cy="336550"/>
              <a:chOff x="3001" y="2496"/>
              <a:chExt cx="333" cy="212"/>
            </a:xfrm>
          </p:grpSpPr>
          <p:sp>
            <p:nvSpPr>
              <p:cNvPr id="223" name="Rectangle 35"/>
              <p:cNvSpPr>
                <a:spLocks noChangeArrowheads="1"/>
              </p:cNvSpPr>
              <p:nvPr/>
            </p:nvSpPr>
            <p:spPr bwMode="auto">
              <a:xfrm>
                <a:off x="3168" y="2592"/>
                <a:ext cx="48" cy="48"/>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24" name="Text Box 36"/>
              <p:cNvSpPr>
                <a:spLocks noChangeArrowheads="1"/>
              </p:cNvSpPr>
              <p:nvPr/>
            </p:nvSpPr>
            <p:spPr bwMode="auto">
              <a:xfrm>
                <a:off x="3001" y="2496"/>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80" name="Group 225"/>
            <p:cNvGrpSpPr/>
            <p:nvPr/>
          </p:nvGrpSpPr>
          <p:grpSpPr bwMode="auto">
            <a:xfrm>
              <a:off x="5546570" y="4899271"/>
              <a:ext cx="528637" cy="336550"/>
              <a:chOff x="3001" y="2496"/>
              <a:chExt cx="333" cy="212"/>
            </a:xfrm>
          </p:grpSpPr>
          <p:sp>
            <p:nvSpPr>
              <p:cNvPr id="221" name="Rectangle 38"/>
              <p:cNvSpPr>
                <a:spLocks noChangeArrowheads="1"/>
              </p:cNvSpPr>
              <p:nvPr/>
            </p:nvSpPr>
            <p:spPr bwMode="auto">
              <a:xfrm>
                <a:off x="3168" y="2592"/>
                <a:ext cx="48" cy="48"/>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22" name="Text Box 39"/>
              <p:cNvSpPr>
                <a:spLocks noChangeArrowheads="1"/>
              </p:cNvSpPr>
              <p:nvPr/>
            </p:nvSpPr>
            <p:spPr bwMode="auto">
              <a:xfrm>
                <a:off x="3001" y="2496"/>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81" name="Group 228"/>
            <p:cNvGrpSpPr/>
            <p:nvPr/>
          </p:nvGrpSpPr>
          <p:grpSpPr bwMode="auto">
            <a:xfrm>
              <a:off x="4856007" y="4854821"/>
              <a:ext cx="528638" cy="336550"/>
              <a:chOff x="3001" y="2496"/>
              <a:chExt cx="333" cy="212"/>
            </a:xfrm>
          </p:grpSpPr>
          <p:sp>
            <p:nvSpPr>
              <p:cNvPr id="219" name="Rectangle 41"/>
              <p:cNvSpPr>
                <a:spLocks noChangeArrowheads="1"/>
              </p:cNvSpPr>
              <p:nvPr/>
            </p:nvSpPr>
            <p:spPr bwMode="auto">
              <a:xfrm>
                <a:off x="3168" y="2592"/>
                <a:ext cx="48" cy="48"/>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20" name="Text Box 42"/>
              <p:cNvSpPr>
                <a:spLocks noChangeArrowheads="1"/>
              </p:cNvSpPr>
              <p:nvPr/>
            </p:nvSpPr>
            <p:spPr bwMode="auto">
              <a:xfrm>
                <a:off x="3001" y="2496"/>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82" name="Group 231"/>
            <p:cNvGrpSpPr/>
            <p:nvPr/>
          </p:nvGrpSpPr>
          <p:grpSpPr bwMode="auto">
            <a:xfrm>
              <a:off x="4627407" y="4321421"/>
              <a:ext cx="528638" cy="336550"/>
              <a:chOff x="3001" y="2496"/>
              <a:chExt cx="333" cy="212"/>
            </a:xfrm>
          </p:grpSpPr>
          <p:sp>
            <p:nvSpPr>
              <p:cNvPr id="217" name="Rectangle 44"/>
              <p:cNvSpPr>
                <a:spLocks noChangeArrowheads="1"/>
              </p:cNvSpPr>
              <p:nvPr/>
            </p:nvSpPr>
            <p:spPr bwMode="auto">
              <a:xfrm>
                <a:off x="3168" y="2592"/>
                <a:ext cx="48" cy="48"/>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18" name="Text Box 45"/>
              <p:cNvSpPr>
                <a:spLocks noChangeArrowheads="1"/>
              </p:cNvSpPr>
              <p:nvPr/>
            </p:nvSpPr>
            <p:spPr bwMode="auto">
              <a:xfrm>
                <a:off x="3001" y="2496"/>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83" name="Group 234"/>
            <p:cNvGrpSpPr/>
            <p:nvPr/>
          </p:nvGrpSpPr>
          <p:grpSpPr bwMode="auto">
            <a:xfrm>
              <a:off x="5851370" y="5280271"/>
              <a:ext cx="528637" cy="336550"/>
              <a:chOff x="3001" y="2496"/>
              <a:chExt cx="333" cy="212"/>
            </a:xfrm>
          </p:grpSpPr>
          <p:sp>
            <p:nvSpPr>
              <p:cNvPr id="215" name="Rectangle 47"/>
              <p:cNvSpPr>
                <a:spLocks noChangeArrowheads="1"/>
              </p:cNvSpPr>
              <p:nvPr/>
            </p:nvSpPr>
            <p:spPr bwMode="auto">
              <a:xfrm>
                <a:off x="3168" y="2592"/>
                <a:ext cx="48" cy="48"/>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16" name="Text Box 48"/>
              <p:cNvSpPr>
                <a:spLocks noChangeArrowheads="1"/>
              </p:cNvSpPr>
              <p:nvPr/>
            </p:nvSpPr>
            <p:spPr bwMode="auto">
              <a:xfrm>
                <a:off x="3001" y="2496"/>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84" name="Group 237"/>
            <p:cNvGrpSpPr/>
            <p:nvPr/>
          </p:nvGrpSpPr>
          <p:grpSpPr bwMode="auto">
            <a:xfrm>
              <a:off x="5008407" y="5159621"/>
              <a:ext cx="528638" cy="336550"/>
              <a:chOff x="3001" y="2496"/>
              <a:chExt cx="333" cy="212"/>
            </a:xfrm>
          </p:grpSpPr>
          <p:sp>
            <p:nvSpPr>
              <p:cNvPr id="213" name="Rectangle 50"/>
              <p:cNvSpPr>
                <a:spLocks noChangeArrowheads="1"/>
              </p:cNvSpPr>
              <p:nvPr/>
            </p:nvSpPr>
            <p:spPr bwMode="auto">
              <a:xfrm>
                <a:off x="3168" y="2592"/>
                <a:ext cx="48" cy="48"/>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14" name="Text Box 51"/>
              <p:cNvSpPr>
                <a:spLocks noChangeArrowheads="1"/>
              </p:cNvSpPr>
              <p:nvPr/>
            </p:nvSpPr>
            <p:spPr bwMode="auto">
              <a:xfrm>
                <a:off x="3001" y="2496"/>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85" name="Group 242"/>
            <p:cNvGrpSpPr/>
            <p:nvPr/>
          </p:nvGrpSpPr>
          <p:grpSpPr bwMode="auto">
            <a:xfrm>
              <a:off x="5922807" y="4016621"/>
              <a:ext cx="528638" cy="336550"/>
              <a:chOff x="4307" y="2352"/>
              <a:chExt cx="333" cy="212"/>
            </a:xfrm>
          </p:grpSpPr>
          <p:sp>
            <p:nvSpPr>
              <p:cNvPr id="211" name="Oval 55"/>
              <p:cNvSpPr>
                <a:spLocks noChangeArrowheads="1"/>
              </p:cNvSpPr>
              <p:nvPr/>
            </p:nvSpPr>
            <p:spPr bwMode="auto">
              <a:xfrm>
                <a:off x="4464" y="2448"/>
                <a:ext cx="48" cy="48"/>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12" name="Text Box 56"/>
              <p:cNvSpPr>
                <a:spLocks noChangeArrowheads="1"/>
              </p:cNvSpPr>
              <p:nvPr/>
            </p:nvSpPr>
            <p:spPr bwMode="auto">
              <a:xfrm>
                <a:off x="4307" y="2352"/>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86" name="Group 245"/>
            <p:cNvGrpSpPr/>
            <p:nvPr/>
          </p:nvGrpSpPr>
          <p:grpSpPr bwMode="auto">
            <a:xfrm>
              <a:off x="5694207" y="4245221"/>
              <a:ext cx="528638" cy="336550"/>
              <a:chOff x="4307" y="2352"/>
              <a:chExt cx="333" cy="212"/>
            </a:xfrm>
          </p:grpSpPr>
          <p:sp>
            <p:nvSpPr>
              <p:cNvPr id="209" name="Oval 61"/>
              <p:cNvSpPr>
                <a:spLocks noChangeArrowheads="1"/>
              </p:cNvSpPr>
              <p:nvPr/>
            </p:nvSpPr>
            <p:spPr bwMode="auto">
              <a:xfrm>
                <a:off x="4464" y="2448"/>
                <a:ext cx="48" cy="48"/>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10" name="Text Box 62"/>
              <p:cNvSpPr>
                <a:spLocks noChangeArrowheads="1"/>
              </p:cNvSpPr>
              <p:nvPr/>
            </p:nvSpPr>
            <p:spPr bwMode="auto">
              <a:xfrm>
                <a:off x="4307" y="2352"/>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87" name="Group 248"/>
            <p:cNvGrpSpPr/>
            <p:nvPr/>
          </p:nvGrpSpPr>
          <p:grpSpPr bwMode="auto">
            <a:xfrm>
              <a:off x="5465607" y="3940421"/>
              <a:ext cx="528638" cy="336550"/>
              <a:chOff x="4307" y="2352"/>
              <a:chExt cx="333" cy="212"/>
            </a:xfrm>
          </p:grpSpPr>
          <p:sp>
            <p:nvSpPr>
              <p:cNvPr id="207" name="Oval 64"/>
              <p:cNvSpPr>
                <a:spLocks noChangeArrowheads="1"/>
              </p:cNvSpPr>
              <p:nvPr/>
            </p:nvSpPr>
            <p:spPr bwMode="auto">
              <a:xfrm>
                <a:off x="4464" y="2448"/>
                <a:ext cx="48" cy="48"/>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08" name="Text Box 65"/>
              <p:cNvSpPr>
                <a:spLocks noChangeArrowheads="1"/>
              </p:cNvSpPr>
              <p:nvPr/>
            </p:nvSpPr>
            <p:spPr bwMode="auto">
              <a:xfrm>
                <a:off x="4307" y="2352"/>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88" name="Group 251"/>
            <p:cNvGrpSpPr/>
            <p:nvPr/>
          </p:nvGrpSpPr>
          <p:grpSpPr bwMode="auto">
            <a:xfrm>
              <a:off x="5618007" y="3711821"/>
              <a:ext cx="528638" cy="336550"/>
              <a:chOff x="4307" y="2352"/>
              <a:chExt cx="333" cy="212"/>
            </a:xfrm>
          </p:grpSpPr>
          <p:sp>
            <p:nvSpPr>
              <p:cNvPr id="205" name="Oval 67"/>
              <p:cNvSpPr>
                <a:spLocks noChangeArrowheads="1"/>
              </p:cNvSpPr>
              <p:nvPr/>
            </p:nvSpPr>
            <p:spPr bwMode="auto">
              <a:xfrm>
                <a:off x="4464" y="2448"/>
                <a:ext cx="48" cy="48"/>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06" name="Text Box 68"/>
              <p:cNvSpPr>
                <a:spLocks noChangeArrowheads="1"/>
              </p:cNvSpPr>
              <p:nvPr/>
            </p:nvSpPr>
            <p:spPr bwMode="auto">
              <a:xfrm>
                <a:off x="4307" y="2352"/>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89" name="Group 254"/>
            <p:cNvGrpSpPr/>
            <p:nvPr/>
          </p:nvGrpSpPr>
          <p:grpSpPr bwMode="auto">
            <a:xfrm>
              <a:off x="6151407" y="4823071"/>
              <a:ext cx="528638" cy="336550"/>
              <a:chOff x="4307" y="2352"/>
              <a:chExt cx="333" cy="212"/>
            </a:xfrm>
          </p:grpSpPr>
          <p:sp>
            <p:nvSpPr>
              <p:cNvPr id="203" name="Oval 70"/>
              <p:cNvSpPr>
                <a:spLocks noChangeArrowheads="1"/>
              </p:cNvSpPr>
              <p:nvPr/>
            </p:nvSpPr>
            <p:spPr bwMode="auto">
              <a:xfrm>
                <a:off x="4464" y="2448"/>
                <a:ext cx="48" cy="48"/>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04" name="Text Box 71"/>
              <p:cNvSpPr>
                <a:spLocks noChangeArrowheads="1"/>
              </p:cNvSpPr>
              <p:nvPr/>
            </p:nvSpPr>
            <p:spPr bwMode="auto">
              <a:xfrm>
                <a:off x="4307" y="2352"/>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90" name="Group 257"/>
            <p:cNvGrpSpPr/>
            <p:nvPr/>
          </p:nvGrpSpPr>
          <p:grpSpPr bwMode="auto">
            <a:xfrm>
              <a:off x="6380007" y="3864221"/>
              <a:ext cx="528638" cy="336550"/>
              <a:chOff x="4307" y="2352"/>
              <a:chExt cx="333" cy="212"/>
            </a:xfrm>
          </p:grpSpPr>
          <p:sp>
            <p:nvSpPr>
              <p:cNvPr id="201" name="Oval 73"/>
              <p:cNvSpPr>
                <a:spLocks noChangeArrowheads="1"/>
              </p:cNvSpPr>
              <p:nvPr/>
            </p:nvSpPr>
            <p:spPr bwMode="auto">
              <a:xfrm>
                <a:off x="4464" y="2448"/>
                <a:ext cx="48" cy="48"/>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02" name="Text Box 74"/>
              <p:cNvSpPr>
                <a:spLocks noChangeArrowheads="1"/>
              </p:cNvSpPr>
              <p:nvPr/>
            </p:nvSpPr>
            <p:spPr bwMode="auto">
              <a:xfrm>
                <a:off x="4307" y="2352"/>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91" name="Group 260"/>
            <p:cNvGrpSpPr/>
            <p:nvPr/>
          </p:nvGrpSpPr>
          <p:grpSpPr bwMode="auto">
            <a:xfrm>
              <a:off x="6151407" y="4397621"/>
              <a:ext cx="528638" cy="336550"/>
              <a:chOff x="4307" y="2352"/>
              <a:chExt cx="333" cy="212"/>
            </a:xfrm>
          </p:grpSpPr>
          <p:sp>
            <p:nvSpPr>
              <p:cNvPr id="199" name="Oval 76"/>
              <p:cNvSpPr>
                <a:spLocks noChangeArrowheads="1"/>
              </p:cNvSpPr>
              <p:nvPr/>
            </p:nvSpPr>
            <p:spPr bwMode="auto">
              <a:xfrm>
                <a:off x="4464" y="2448"/>
                <a:ext cx="48" cy="48"/>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00" name="Text Box 77"/>
              <p:cNvSpPr>
                <a:spLocks noChangeArrowheads="1"/>
              </p:cNvSpPr>
              <p:nvPr/>
            </p:nvSpPr>
            <p:spPr bwMode="auto">
              <a:xfrm>
                <a:off x="4307" y="2352"/>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92" name="Group 263"/>
            <p:cNvGrpSpPr/>
            <p:nvPr/>
          </p:nvGrpSpPr>
          <p:grpSpPr bwMode="auto">
            <a:xfrm>
              <a:off x="5999007" y="4594471"/>
              <a:ext cx="528638" cy="336550"/>
              <a:chOff x="4307" y="2352"/>
              <a:chExt cx="333" cy="212"/>
            </a:xfrm>
          </p:grpSpPr>
          <p:sp>
            <p:nvSpPr>
              <p:cNvPr id="197" name="Oval 79"/>
              <p:cNvSpPr>
                <a:spLocks noChangeArrowheads="1"/>
              </p:cNvSpPr>
              <p:nvPr/>
            </p:nvSpPr>
            <p:spPr bwMode="auto">
              <a:xfrm>
                <a:off x="4464" y="2448"/>
                <a:ext cx="48" cy="48"/>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198" name="Text Box 80"/>
              <p:cNvSpPr>
                <a:spLocks noChangeArrowheads="1"/>
              </p:cNvSpPr>
              <p:nvPr/>
            </p:nvSpPr>
            <p:spPr bwMode="auto">
              <a:xfrm>
                <a:off x="4307" y="2352"/>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grpSp>
          <p:nvGrpSpPr>
            <p:cNvPr id="193" name="Group 266"/>
            <p:cNvGrpSpPr/>
            <p:nvPr/>
          </p:nvGrpSpPr>
          <p:grpSpPr bwMode="auto">
            <a:xfrm>
              <a:off x="6537170" y="4473821"/>
              <a:ext cx="528637" cy="336550"/>
              <a:chOff x="4307" y="2352"/>
              <a:chExt cx="333" cy="212"/>
            </a:xfrm>
          </p:grpSpPr>
          <p:sp>
            <p:nvSpPr>
              <p:cNvPr id="195" name="Oval 82"/>
              <p:cNvSpPr>
                <a:spLocks noChangeArrowheads="1"/>
              </p:cNvSpPr>
              <p:nvPr/>
            </p:nvSpPr>
            <p:spPr bwMode="auto">
              <a:xfrm>
                <a:off x="4464" y="2448"/>
                <a:ext cx="48" cy="48"/>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196" name="Text Box 83"/>
              <p:cNvSpPr>
                <a:spLocks noChangeArrowheads="1"/>
              </p:cNvSpPr>
              <p:nvPr/>
            </p:nvSpPr>
            <p:spPr bwMode="auto">
              <a:xfrm>
                <a:off x="4307" y="2352"/>
                <a:ext cx="33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20000"/>
                  </a:spcBef>
                  <a:buSzPct val="100000"/>
                </a:pPr>
                <a:r>
                  <a:rPr lang="en-US" altLang="zh-CN" sz="1600" dirty="0">
                    <a:solidFill>
                      <a:srgbClr val="000000"/>
                    </a:solidFill>
                    <a:latin typeface="Symbol" panose="05050102010706020507" pitchFamily="18" charset="2"/>
                    <a:ea typeface="宋体" pitchFamily="2" charset="-122"/>
                  </a:rPr>
                  <a:t>f</a:t>
                </a:r>
                <a:r>
                  <a:rPr lang="en-US" altLang="zh-CN" sz="1600" dirty="0">
                    <a:solidFill>
                      <a:srgbClr val="000000"/>
                    </a:solidFill>
                    <a:latin typeface="Times New Roman" panose="02020603050405020304" pitchFamily="18" charset="0"/>
                    <a:ea typeface="宋体" pitchFamily="2" charset="-122"/>
                  </a:rPr>
                  <a:t>(  )</a:t>
                </a:r>
              </a:p>
            </p:txBody>
          </p:sp>
        </p:grpSp>
        <p:sp>
          <p:nvSpPr>
            <p:cNvPr id="194" name="Text Box 84"/>
            <p:cNvSpPr>
              <a:spLocks noChangeArrowheads="1"/>
            </p:cNvSpPr>
            <p:nvPr/>
          </p:nvSpPr>
          <p:spPr bwMode="auto">
            <a:xfrm>
              <a:off x="5059207" y="5585071"/>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20000"/>
                </a:spcBef>
              </a:pPr>
              <a:r>
                <a:rPr kumimoji="1" lang="zh-CN" altLang="en-US" sz="2400" dirty="0">
                  <a:solidFill>
                    <a:srgbClr val="000000"/>
                  </a:solidFill>
                  <a:latin typeface="Times New Roman" panose="02020603050405020304" pitchFamily="18" charset="0"/>
                  <a:ea typeface="思源黑体 CN Normal" panose="020B0400000000000000" pitchFamily="34" charset="-122"/>
                  <a:cs typeface="Times New Roman" panose="02020603050405020304" pitchFamily="18" charset="0"/>
                </a:rPr>
                <a:t>特征空间</a:t>
              </a:r>
            </a:p>
          </p:txBody>
        </p:sp>
      </p:grpSp>
      <p:grpSp>
        <p:nvGrpSpPr>
          <p:cNvPr id="229" name="组合 228"/>
          <p:cNvGrpSpPr/>
          <p:nvPr/>
        </p:nvGrpSpPr>
        <p:grpSpPr>
          <a:xfrm>
            <a:off x="4394830" y="2059745"/>
            <a:ext cx="2057400" cy="2330450"/>
            <a:chOff x="741207" y="3711821"/>
            <a:chExt cx="2057400" cy="2330450"/>
          </a:xfrm>
        </p:grpSpPr>
        <p:sp>
          <p:nvSpPr>
            <p:cNvPr id="230" name="Freeform 4"/>
            <p:cNvSpPr/>
            <p:nvPr/>
          </p:nvSpPr>
          <p:spPr bwMode="auto">
            <a:xfrm>
              <a:off x="969807" y="3711821"/>
              <a:ext cx="1600200" cy="1524000"/>
            </a:xfrm>
            <a:custGeom>
              <a:avLst/>
              <a:gdLst>
                <a:gd name="T0" fmla="*/ 0 w 1008"/>
                <a:gd name="T1" fmla="*/ 0 h 960"/>
                <a:gd name="T2" fmla="*/ 96 w 1008"/>
                <a:gd name="T3" fmla="*/ 432 h 960"/>
                <a:gd name="T4" fmla="*/ 384 w 1008"/>
                <a:gd name="T5" fmla="*/ 624 h 960"/>
                <a:gd name="T6" fmla="*/ 768 w 1008"/>
                <a:gd name="T7" fmla="*/ 672 h 960"/>
                <a:gd name="T8" fmla="*/ 1008 w 1008"/>
                <a:gd name="T9" fmla="*/ 960 h 960"/>
              </a:gdLst>
              <a:ahLst/>
              <a:cxnLst>
                <a:cxn ang="0">
                  <a:pos x="T0" y="T1"/>
                </a:cxn>
                <a:cxn ang="0">
                  <a:pos x="T2" y="T3"/>
                </a:cxn>
                <a:cxn ang="0">
                  <a:pos x="T4" y="T5"/>
                </a:cxn>
                <a:cxn ang="0">
                  <a:pos x="T6" y="T7"/>
                </a:cxn>
                <a:cxn ang="0">
                  <a:pos x="T8" y="T9"/>
                </a:cxn>
              </a:cxnLst>
              <a:rect l="0" t="0" r="r" b="b"/>
              <a:pathLst>
                <a:path w="1008" h="960">
                  <a:moveTo>
                    <a:pt x="0" y="0"/>
                  </a:moveTo>
                  <a:cubicBezTo>
                    <a:pt x="16" y="164"/>
                    <a:pt x="32" y="328"/>
                    <a:pt x="96" y="432"/>
                  </a:cubicBezTo>
                  <a:cubicBezTo>
                    <a:pt x="160" y="536"/>
                    <a:pt x="272" y="584"/>
                    <a:pt x="384" y="624"/>
                  </a:cubicBezTo>
                  <a:cubicBezTo>
                    <a:pt x="496" y="664"/>
                    <a:pt x="664" y="616"/>
                    <a:pt x="768" y="672"/>
                  </a:cubicBezTo>
                  <a:cubicBezTo>
                    <a:pt x="872" y="728"/>
                    <a:pt x="940" y="844"/>
                    <a:pt x="1008" y="960"/>
                  </a:cubicBezTo>
                </a:path>
              </a:pathLst>
            </a:custGeom>
            <a:noFill/>
            <a:ln w="9525" cap="flat" algn="ctr">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31" name="Line 6"/>
            <p:cNvSpPr>
              <a:spLocks noChangeShapeType="1"/>
            </p:cNvSpPr>
            <p:nvPr/>
          </p:nvSpPr>
          <p:spPr bwMode="auto">
            <a:xfrm>
              <a:off x="741207" y="5616821"/>
              <a:ext cx="2057400" cy="0"/>
            </a:xfrm>
            <a:prstGeom prst="line">
              <a:avLst/>
            </a:prstGeom>
            <a:noFill/>
            <a:ln w="9525"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2" name="Oval 7"/>
            <p:cNvSpPr>
              <a:spLocks noChangeArrowheads="1"/>
            </p:cNvSpPr>
            <p:nvPr/>
          </p:nvSpPr>
          <p:spPr bwMode="auto">
            <a:xfrm>
              <a:off x="1122207" y="3711821"/>
              <a:ext cx="76200" cy="76200"/>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33" name="Rectangle 8"/>
            <p:cNvSpPr>
              <a:spLocks noChangeArrowheads="1"/>
            </p:cNvSpPr>
            <p:nvPr/>
          </p:nvSpPr>
          <p:spPr bwMode="auto">
            <a:xfrm>
              <a:off x="893607" y="4092821"/>
              <a:ext cx="76200" cy="76200"/>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34" name="Oval 9"/>
            <p:cNvSpPr>
              <a:spLocks noChangeArrowheads="1"/>
            </p:cNvSpPr>
            <p:nvPr/>
          </p:nvSpPr>
          <p:spPr bwMode="auto">
            <a:xfrm>
              <a:off x="1427007" y="3940421"/>
              <a:ext cx="76200" cy="76200"/>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35" name="Oval 10"/>
            <p:cNvSpPr>
              <a:spLocks noChangeArrowheads="1"/>
            </p:cNvSpPr>
            <p:nvPr/>
          </p:nvSpPr>
          <p:spPr bwMode="auto">
            <a:xfrm>
              <a:off x="1731807" y="4245221"/>
              <a:ext cx="76200" cy="76200"/>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36" name="Oval 11"/>
            <p:cNvSpPr>
              <a:spLocks noChangeArrowheads="1"/>
            </p:cNvSpPr>
            <p:nvPr/>
          </p:nvSpPr>
          <p:spPr bwMode="auto">
            <a:xfrm>
              <a:off x="1960407" y="3864221"/>
              <a:ext cx="76200" cy="76200"/>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37" name="Oval 12"/>
            <p:cNvSpPr>
              <a:spLocks noChangeArrowheads="1"/>
            </p:cNvSpPr>
            <p:nvPr/>
          </p:nvSpPr>
          <p:spPr bwMode="auto">
            <a:xfrm>
              <a:off x="2341407" y="4245221"/>
              <a:ext cx="76200" cy="76200"/>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38" name="Rectangle 13"/>
            <p:cNvSpPr>
              <a:spLocks noChangeArrowheads="1"/>
            </p:cNvSpPr>
            <p:nvPr/>
          </p:nvSpPr>
          <p:spPr bwMode="auto">
            <a:xfrm>
              <a:off x="893607" y="4397621"/>
              <a:ext cx="76200" cy="76200"/>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39" name="Rectangle 14"/>
            <p:cNvSpPr>
              <a:spLocks noChangeArrowheads="1"/>
            </p:cNvSpPr>
            <p:nvPr/>
          </p:nvSpPr>
          <p:spPr bwMode="auto">
            <a:xfrm>
              <a:off x="1122207" y="4626221"/>
              <a:ext cx="76200" cy="76200"/>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40" name="Rectangle 15"/>
            <p:cNvSpPr>
              <a:spLocks noChangeArrowheads="1"/>
            </p:cNvSpPr>
            <p:nvPr/>
          </p:nvSpPr>
          <p:spPr bwMode="auto">
            <a:xfrm>
              <a:off x="969807" y="4854821"/>
              <a:ext cx="76200" cy="76200"/>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41" name="Rectangle 16"/>
            <p:cNvSpPr>
              <a:spLocks noChangeArrowheads="1"/>
            </p:cNvSpPr>
            <p:nvPr/>
          </p:nvSpPr>
          <p:spPr bwMode="auto">
            <a:xfrm>
              <a:off x="1503207" y="4854821"/>
              <a:ext cx="76200" cy="76200"/>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42" name="Rectangle 17"/>
            <p:cNvSpPr>
              <a:spLocks noChangeArrowheads="1"/>
            </p:cNvSpPr>
            <p:nvPr/>
          </p:nvSpPr>
          <p:spPr bwMode="auto">
            <a:xfrm>
              <a:off x="1884207" y="4931021"/>
              <a:ext cx="76200" cy="76200"/>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43" name="Rectangle 18"/>
            <p:cNvSpPr>
              <a:spLocks noChangeArrowheads="1"/>
            </p:cNvSpPr>
            <p:nvPr/>
          </p:nvSpPr>
          <p:spPr bwMode="auto">
            <a:xfrm>
              <a:off x="2189007" y="5159621"/>
              <a:ext cx="76200" cy="76200"/>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44" name="Rectangle 19"/>
            <p:cNvSpPr>
              <a:spLocks noChangeArrowheads="1"/>
            </p:cNvSpPr>
            <p:nvPr/>
          </p:nvSpPr>
          <p:spPr bwMode="auto">
            <a:xfrm>
              <a:off x="1579407" y="5312021"/>
              <a:ext cx="76200" cy="76200"/>
            </a:xfrm>
            <a:prstGeom prst="rect">
              <a:avLst/>
            </a:prstGeom>
            <a:solidFill>
              <a:srgbClr val="0000FF"/>
            </a:solidFill>
            <a:ln w="9525" cap="flat" algn="ctr">
              <a:solidFill>
                <a:srgbClr val="000000"/>
              </a:solidFill>
              <a:prstDash val="solid"/>
              <a:miter lim="800000"/>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45" name="Oval 20"/>
            <p:cNvSpPr>
              <a:spLocks noChangeArrowheads="1"/>
            </p:cNvSpPr>
            <p:nvPr/>
          </p:nvSpPr>
          <p:spPr bwMode="auto">
            <a:xfrm>
              <a:off x="1198407" y="4169021"/>
              <a:ext cx="76200" cy="76200"/>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46" name="Oval 21"/>
            <p:cNvSpPr>
              <a:spLocks noChangeArrowheads="1"/>
            </p:cNvSpPr>
            <p:nvPr/>
          </p:nvSpPr>
          <p:spPr bwMode="auto">
            <a:xfrm>
              <a:off x="1503207" y="4473821"/>
              <a:ext cx="76200" cy="76200"/>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47" name="Oval 22"/>
            <p:cNvSpPr>
              <a:spLocks noChangeArrowheads="1"/>
            </p:cNvSpPr>
            <p:nvPr/>
          </p:nvSpPr>
          <p:spPr bwMode="auto">
            <a:xfrm>
              <a:off x="2112807" y="4626221"/>
              <a:ext cx="76200" cy="76200"/>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48" name="Oval 23"/>
            <p:cNvSpPr>
              <a:spLocks noChangeArrowheads="1"/>
            </p:cNvSpPr>
            <p:nvPr/>
          </p:nvSpPr>
          <p:spPr bwMode="auto">
            <a:xfrm>
              <a:off x="2417607" y="4778621"/>
              <a:ext cx="76200" cy="76200"/>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49" name="Oval 24"/>
            <p:cNvSpPr>
              <a:spLocks noChangeArrowheads="1"/>
            </p:cNvSpPr>
            <p:nvPr/>
          </p:nvSpPr>
          <p:spPr bwMode="auto">
            <a:xfrm>
              <a:off x="2570007" y="5083421"/>
              <a:ext cx="76200" cy="76200"/>
            </a:xfrm>
            <a:prstGeom prst="ellipse">
              <a:avLst/>
            </a:prstGeom>
            <a:solidFill>
              <a:srgbClr val="FF0000"/>
            </a:solidFill>
            <a:ln w="9525" cap="flat" algn="ctr">
              <a:solidFill>
                <a:srgbClr val="000000"/>
              </a:solidFill>
              <a:prstDash val="solid"/>
              <a:round/>
              <a:headEnd type="none" w="med" len="med"/>
              <a:tailEnd type="none" w="med" len="med"/>
            </a:ln>
          </p:spPr>
          <p:txBody>
            <a:bodyPr wrap="none" anchor="ctr"/>
            <a:lstStyle>
              <a:lvl1pPr>
                <a:defRPr>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a:defRPr>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a:defRPr>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a:defRPr>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a:defRPr>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buSzPct val="100000"/>
              </a:pPr>
              <a:endParaRPr kumimoji="1" lang="zh-CN" altLang="en-US" sz="2400">
                <a:solidFill>
                  <a:srgbClr val="000000"/>
                </a:solidFill>
                <a:latin typeface="Tahoma" panose="020B0804030504040204" pitchFamily="34" charset="0"/>
                <a:ea typeface="宋体" pitchFamily="2" charset="-122"/>
              </a:endParaRPr>
            </a:p>
          </p:txBody>
        </p:sp>
        <p:sp>
          <p:nvSpPr>
            <p:cNvPr id="250" name="Text Box 85"/>
            <p:cNvSpPr>
              <a:spLocks noChangeArrowheads="1"/>
            </p:cNvSpPr>
            <p:nvPr/>
          </p:nvSpPr>
          <p:spPr bwMode="auto">
            <a:xfrm>
              <a:off x="1007907" y="5585071"/>
              <a:ext cx="140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spcBef>
                  <a:spcPct val="20000"/>
                </a:spcBef>
              </a:pPr>
              <a:r>
                <a:rPr kumimoji="1" lang="zh-CN" altLang="en-US" sz="2400" dirty="0">
                  <a:solidFill>
                    <a:srgbClr val="000000"/>
                  </a:solidFill>
                  <a:latin typeface="Times New Roman" panose="02020603050405020304" pitchFamily="18" charset="0"/>
                  <a:ea typeface="思源黑体 CN Normal" panose="020B0400000000000000" pitchFamily="34" charset="-122"/>
                  <a:cs typeface="Times New Roman" panose="02020603050405020304" pitchFamily="18" charset="0"/>
                </a:rPr>
                <a:t>输入空间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500"/>
                                        <p:tgtEl>
                                          <p:spTgt spid="2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1"/>
                                        </p:tgtEl>
                                        <p:attrNameLst>
                                          <p:attrName>style.visibility</p:attrName>
                                        </p:attrNameLst>
                                      </p:cBhvr>
                                      <p:to>
                                        <p:strVal val="visible"/>
                                      </p:to>
                                    </p:set>
                                    <p:animEffect transition="in" filter="wipe(left)">
                                      <p:cBhvr>
                                        <p:cTn id="11" dur="500"/>
                                        <p:tgtEl>
                                          <p:spTgt spid="17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4"/>
                                        </p:tgtEl>
                                        <p:attrNameLst>
                                          <p:attrName>style.visibility</p:attrName>
                                        </p:attrNameLst>
                                      </p:cBhvr>
                                      <p:to>
                                        <p:strVal val="visible"/>
                                      </p:to>
                                    </p:set>
                                    <p:animEffect transition="in" filter="fade">
                                      <p:cBhvr>
                                        <p:cTn id="15"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支持向量机概述</a:t>
            </a:r>
          </a:p>
        </p:txBody>
      </p:sp>
      <p:sp>
        <p:nvSpPr>
          <p:cNvPr id="11" name="文本框 10"/>
          <p:cNvSpPr txBox="1"/>
          <p:nvPr/>
        </p:nvSpPr>
        <p:spPr>
          <a:xfrm>
            <a:off x="668339" y="1315263"/>
            <a:ext cx="6619368" cy="5013039"/>
          </a:xfrm>
          <a:prstGeom prst="rect">
            <a:avLst/>
          </a:prstGeom>
          <a:noFill/>
        </p:spPr>
        <p:txBody>
          <a:bodyPr wrap="square">
            <a:spAutoFit/>
          </a:bodyPr>
          <a:lstStyle/>
          <a:p>
            <a:pPr algn="just">
              <a:lnSpc>
                <a:spcPct val="150000"/>
              </a:lnSpc>
            </a:pPr>
            <a:r>
              <a:rPr lang="zh-CN" altLang="zh-CN" sz="2400" b="1" kern="100" dirty="0">
                <a:effectLst/>
                <a:latin typeface="微软雅黑" panose="020B0503020204020204" pitchFamily="34" charset="-122"/>
              </a:rPr>
              <a:t>支持向量机（</a:t>
            </a:r>
            <a:r>
              <a:rPr lang="en-US" altLang="zh-CN" sz="2400" b="1" kern="100" dirty="0">
                <a:effectLst/>
                <a:latin typeface="微软雅黑" panose="020B0503020204020204" pitchFamily="34" charset="-122"/>
              </a:rPr>
              <a:t>Support Vector Machine, SVM</a:t>
            </a:r>
            <a:r>
              <a:rPr lang="zh-CN" altLang="zh-CN" sz="2400" b="1" kern="100" dirty="0">
                <a:effectLst/>
                <a:latin typeface="微软雅黑" panose="020B0503020204020204" pitchFamily="34" charset="-122"/>
              </a:rPr>
              <a:t>）</a:t>
            </a:r>
            <a:r>
              <a:rPr lang="zh-CN" altLang="zh-CN" sz="2400" kern="100" dirty="0">
                <a:effectLst/>
                <a:latin typeface="微软雅黑" panose="020B0503020204020204" pitchFamily="34" charset="-122"/>
              </a:rPr>
              <a:t>是一类按监督学习（</a:t>
            </a:r>
            <a:r>
              <a:rPr lang="en-US" altLang="zh-CN" sz="2400" kern="100" dirty="0">
                <a:effectLst/>
                <a:latin typeface="微软雅黑" panose="020B0503020204020204" pitchFamily="34" charset="-122"/>
              </a:rPr>
              <a:t>supervised learning</a:t>
            </a:r>
            <a:r>
              <a:rPr lang="zh-CN" altLang="zh-CN" sz="2400" kern="100" dirty="0">
                <a:effectLst/>
                <a:latin typeface="微软雅黑" panose="020B0503020204020204" pitchFamily="34" charset="-122"/>
              </a:rPr>
              <a:t>）方式对数据进行二元分类的广义线性分类器（</a:t>
            </a:r>
            <a:r>
              <a:rPr lang="en-US" altLang="zh-CN" sz="2400" kern="100" dirty="0">
                <a:effectLst/>
                <a:latin typeface="微软雅黑" panose="020B0503020204020204" pitchFamily="34" charset="-122"/>
              </a:rPr>
              <a:t>generalized linear classifier</a:t>
            </a:r>
            <a:r>
              <a:rPr lang="zh-CN" altLang="zh-CN" sz="2400" kern="100" dirty="0">
                <a:effectLst/>
                <a:latin typeface="微软雅黑" panose="020B0503020204020204" pitchFamily="34" charset="-122"/>
              </a:rPr>
              <a:t>），其决策边界是对学习样本求解的最大边距超平面（</a:t>
            </a:r>
            <a:r>
              <a:rPr lang="en-US" altLang="zh-CN" sz="2400" kern="100" dirty="0">
                <a:effectLst/>
                <a:latin typeface="微软雅黑" panose="020B0503020204020204" pitchFamily="34" charset="-122"/>
              </a:rPr>
              <a:t>maximum-margin hyperplane</a:t>
            </a:r>
            <a:r>
              <a:rPr lang="zh-CN" altLang="zh-CN" sz="2400" kern="100" dirty="0">
                <a:effectLst/>
                <a:latin typeface="微软雅黑" panose="020B0503020204020204" pitchFamily="34" charset="-122"/>
              </a:rPr>
              <a:t>） 。</a:t>
            </a:r>
            <a:endParaRPr lang="en-US" altLang="zh-CN" sz="2400" kern="100" dirty="0">
              <a:effectLst/>
              <a:latin typeface="微软雅黑" panose="020B0503020204020204" pitchFamily="34" charset="-122"/>
            </a:endParaRPr>
          </a:p>
          <a:p>
            <a:pPr algn="just">
              <a:lnSpc>
                <a:spcPct val="150000"/>
              </a:lnSpc>
            </a:pPr>
            <a:r>
              <a:rPr lang="zh-CN" altLang="zh-CN" sz="2400" kern="100" dirty="0">
                <a:effectLst/>
                <a:latin typeface="微软雅黑" panose="020B0503020204020204" pitchFamily="34" charset="-122"/>
              </a:rPr>
              <a:t>与逻辑回归和神经网络相比，支持向量机，在学习复杂的非线性方程时提供了一种更为清晰，更加强大的方式。</a:t>
            </a:r>
          </a:p>
        </p:txBody>
      </p:sp>
      <p:grpSp>
        <p:nvGrpSpPr>
          <p:cNvPr id="2" name="组合 1"/>
          <p:cNvGrpSpPr/>
          <p:nvPr/>
        </p:nvGrpSpPr>
        <p:grpSpPr>
          <a:xfrm>
            <a:off x="7733364" y="1664677"/>
            <a:ext cx="3827814" cy="2949430"/>
            <a:chOff x="7733364" y="1664677"/>
            <a:chExt cx="3827814" cy="2949430"/>
          </a:xfrm>
        </p:grpSpPr>
        <p:sp>
          <p:nvSpPr>
            <p:cNvPr id="7" name="矩形: 圆角 6"/>
            <p:cNvSpPr/>
            <p:nvPr/>
          </p:nvSpPr>
          <p:spPr>
            <a:xfrm>
              <a:off x="9780625" y="4081228"/>
              <a:ext cx="1087279" cy="29090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支持向量</a:t>
              </a:r>
            </a:p>
          </p:txBody>
        </p:sp>
        <p:sp>
          <p:nvSpPr>
            <p:cNvPr id="8" name="矩形 7"/>
            <p:cNvSpPr/>
            <p:nvPr/>
          </p:nvSpPr>
          <p:spPr>
            <a:xfrm rot="19351612">
              <a:off x="8066522" y="2625024"/>
              <a:ext cx="2926319" cy="48232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Google Shape;3707;p62"/>
            <p:cNvCxnSpPr/>
            <p:nvPr/>
          </p:nvCxnSpPr>
          <p:spPr>
            <a:xfrm rot="10800000">
              <a:off x="7733364" y="4466558"/>
              <a:ext cx="3827814" cy="11124"/>
            </a:xfrm>
            <a:prstGeom prst="straightConnector1">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cxnSp>
        <p:sp>
          <p:nvSpPr>
            <p:cNvPr id="10" name="Google Shape;3708;p62"/>
            <p:cNvSpPr/>
            <p:nvPr/>
          </p:nvSpPr>
          <p:spPr>
            <a:xfrm rot="8931971">
              <a:off x="9265119" y="3567599"/>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09;p62"/>
            <p:cNvSpPr/>
            <p:nvPr/>
          </p:nvSpPr>
          <p:spPr>
            <a:xfrm rot="8931971">
              <a:off x="9024010" y="3825634"/>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10;p62"/>
            <p:cNvSpPr/>
            <p:nvPr/>
          </p:nvSpPr>
          <p:spPr>
            <a:xfrm rot="8931971">
              <a:off x="9215993" y="3883812"/>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11;p62"/>
            <p:cNvSpPr/>
            <p:nvPr/>
          </p:nvSpPr>
          <p:spPr>
            <a:xfrm rot="8931971">
              <a:off x="9711104" y="3022669"/>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12;p62"/>
            <p:cNvSpPr/>
            <p:nvPr/>
          </p:nvSpPr>
          <p:spPr>
            <a:xfrm rot="8931971">
              <a:off x="9102295" y="3626369"/>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3;p62"/>
            <p:cNvSpPr/>
            <p:nvPr/>
          </p:nvSpPr>
          <p:spPr>
            <a:xfrm rot="8931971">
              <a:off x="9955587" y="2960402"/>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14;p62"/>
            <p:cNvSpPr/>
            <p:nvPr/>
          </p:nvSpPr>
          <p:spPr>
            <a:xfrm rot="8931971">
              <a:off x="10148020" y="3606726"/>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15;p62"/>
            <p:cNvSpPr/>
            <p:nvPr/>
          </p:nvSpPr>
          <p:spPr>
            <a:xfrm rot="8931971">
              <a:off x="10242185" y="3041517"/>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3718;p62"/>
            <p:cNvCxnSpPr/>
            <p:nvPr/>
          </p:nvCxnSpPr>
          <p:spPr>
            <a:xfrm flipV="1">
              <a:off x="8302402" y="1848546"/>
              <a:ext cx="2552671" cy="1967557"/>
            </a:xfrm>
            <a:prstGeom prst="straightConnector1">
              <a:avLst/>
            </a:prstGeom>
            <a:ln>
              <a:solidFill>
                <a:srgbClr val="FF000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2" name="Google Shape;3719;p62"/>
            <p:cNvCxnSpPr/>
            <p:nvPr/>
          </p:nvCxnSpPr>
          <p:spPr>
            <a:xfrm rot="10800000" flipH="1">
              <a:off x="7850758" y="1664678"/>
              <a:ext cx="10465" cy="2949429"/>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23" name="Google Shape;3720;p62"/>
            <p:cNvSpPr/>
            <p:nvPr/>
          </p:nvSpPr>
          <p:spPr>
            <a:xfrm rot="8931971">
              <a:off x="9847926" y="3384258"/>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21;p62"/>
            <p:cNvSpPr/>
            <p:nvPr/>
          </p:nvSpPr>
          <p:spPr>
            <a:xfrm rot="8931971">
              <a:off x="9470879" y="3606727"/>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22;p62"/>
            <p:cNvSpPr/>
            <p:nvPr/>
          </p:nvSpPr>
          <p:spPr>
            <a:xfrm rot="8931971">
              <a:off x="10372743" y="2785418"/>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28;p62"/>
            <p:cNvSpPr/>
            <p:nvPr/>
          </p:nvSpPr>
          <p:spPr>
            <a:xfrm rot="8931971">
              <a:off x="9643278" y="3274352"/>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734;p62"/>
            <p:cNvSpPr/>
            <p:nvPr/>
          </p:nvSpPr>
          <p:spPr>
            <a:xfrm rot="8931971">
              <a:off x="10081067" y="3432189"/>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35;p62"/>
            <p:cNvSpPr/>
            <p:nvPr/>
          </p:nvSpPr>
          <p:spPr>
            <a:xfrm rot="8931971">
              <a:off x="9977060" y="3201526"/>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46;p62"/>
            <p:cNvSpPr/>
            <p:nvPr/>
          </p:nvSpPr>
          <p:spPr>
            <a:xfrm rot="8931971">
              <a:off x="9492643" y="3875475"/>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47;p62"/>
            <p:cNvSpPr/>
            <p:nvPr/>
          </p:nvSpPr>
          <p:spPr>
            <a:xfrm rot="8931971">
              <a:off x="9789863" y="3889285"/>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49;p62"/>
            <p:cNvSpPr/>
            <p:nvPr/>
          </p:nvSpPr>
          <p:spPr>
            <a:xfrm rot="8931971">
              <a:off x="9813302" y="3620823"/>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61;p62"/>
            <p:cNvSpPr/>
            <p:nvPr/>
          </p:nvSpPr>
          <p:spPr>
            <a:xfrm rot="8931971">
              <a:off x="8853685" y="3687303"/>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62;p62"/>
            <p:cNvSpPr/>
            <p:nvPr/>
          </p:nvSpPr>
          <p:spPr>
            <a:xfrm rot="8931971">
              <a:off x="10125816" y="2702030"/>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64;p62"/>
            <p:cNvSpPr/>
            <p:nvPr/>
          </p:nvSpPr>
          <p:spPr>
            <a:xfrm rot="8931971">
              <a:off x="10585399" y="2973790"/>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65;p62"/>
            <p:cNvSpPr/>
            <p:nvPr/>
          </p:nvSpPr>
          <p:spPr>
            <a:xfrm rot="8931971">
              <a:off x="9335212" y="3317519"/>
              <a:ext cx="84560" cy="93815"/>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等腰三角形 35"/>
            <p:cNvSpPr/>
            <p:nvPr/>
          </p:nvSpPr>
          <p:spPr>
            <a:xfrm>
              <a:off x="9126454" y="2479787"/>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7" name="等腰三角形 36"/>
            <p:cNvSpPr/>
            <p:nvPr/>
          </p:nvSpPr>
          <p:spPr>
            <a:xfrm>
              <a:off x="9329210" y="2557296"/>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8" name="等腰三角形 37"/>
            <p:cNvSpPr/>
            <p:nvPr/>
          </p:nvSpPr>
          <p:spPr>
            <a:xfrm>
              <a:off x="9362693" y="2220747"/>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等腰三角形 38"/>
            <p:cNvSpPr/>
            <p:nvPr/>
          </p:nvSpPr>
          <p:spPr>
            <a:xfrm>
              <a:off x="9070660" y="1701302"/>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0" name="等腰三角形 39"/>
            <p:cNvSpPr/>
            <p:nvPr/>
          </p:nvSpPr>
          <p:spPr>
            <a:xfrm>
              <a:off x="9048545" y="1981576"/>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1" name="等腰三角形 40"/>
            <p:cNvSpPr/>
            <p:nvPr/>
          </p:nvSpPr>
          <p:spPr>
            <a:xfrm>
              <a:off x="9162931" y="2097300"/>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2" name="等腰三角形 41"/>
            <p:cNvSpPr/>
            <p:nvPr/>
          </p:nvSpPr>
          <p:spPr>
            <a:xfrm>
              <a:off x="9453804" y="1788124"/>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3" name="等腰三角形 42"/>
            <p:cNvSpPr/>
            <p:nvPr/>
          </p:nvSpPr>
          <p:spPr>
            <a:xfrm>
              <a:off x="9745721" y="1721859"/>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4" name="等腰三角形 43"/>
            <p:cNvSpPr/>
            <p:nvPr/>
          </p:nvSpPr>
          <p:spPr>
            <a:xfrm>
              <a:off x="9550369" y="2017376"/>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5" name="等腰三角形 44"/>
            <p:cNvSpPr/>
            <p:nvPr/>
          </p:nvSpPr>
          <p:spPr>
            <a:xfrm>
              <a:off x="8532864" y="2133897"/>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6" name="等腰三角形 45"/>
            <p:cNvSpPr/>
            <p:nvPr/>
          </p:nvSpPr>
          <p:spPr>
            <a:xfrm>
              <a:off x="9662540" y="2291434"/>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7" name="等腰三角形 46"/>
            <p:cNvSpPr/>
            <p:nvPr/>
          </p:nvSpPr>
          <p:spPr>
            <a:xfrm>
              <a:off x="8544931" y="2358624"/>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8" name="等腰三角形 47"/>
            <p:cNvSpPr/>
            <p:nvPr/>
          </p:nvSpPr>
          <p:spPr>
            <a:xfrm>
              <a:off x="8835803" y="2049448"/>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49" name="等腰三角形 48"/>
            <p:cNvSpPr/>
            <p:nvPr/>
          </p:nvSpPr>
          <p:spPr>
            <a:xfrm>
              <a:off x="8249777" y="2496008"/>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等腰三角形 49"/>
            <p:cNvSpPr/>
            <p:nvPr/>
          </p:nvSpPr>
          <p:spPr>
            <a:xfrm>
              <a:off x="9064576" y="2280897"/>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1" name="等腰三角形 50"/>
            <p:cNvSpPr/>
            <p:nvPr/>
          </p:nvSpPr>
          <p:spPr>
            <a:xfrm>
              <a:off x="8400656" y="2735960"/>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2" name="等腰三角形 51"/>
            <p:cNvSpPr/>
            <p:nvPr/>
          </p:nvSpPr>
          <p:spPr>
            <a:xfrm>
              <a:off x="8677712" y="2695187"/>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3" name="等腰三角形 52"/>
            <p:cNvSpPr/>
            <p:nvPr/>
          </p:nvSpPr>
          <p:spPr>
            <a:xfrm>
              <a:off x="8690956" y="3042845"/>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4" name="等腰三角形 53"/>
            <p:cNvSpPr/>
            <p:nvPr/>
          </p:nvSpPr>
          <p:spPr>
            <a:xfrm>
              <a:off x="8320589" y="3002510"/>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5" name="等腰三角形 54"/>
            <p:cNvSpPr/>
            <p:nvPr/>
          </p:nvSpPr>
          <p:spPr>
            <a:xfrm>
              <a:off x="9034689" y="2773957"/>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等腰三角形 55"/>
            <p:cNvSpPr/>
            <p:nvPr/>
          </p:nvSpPr>
          <p:spPr>
            <a:xfrm>
              <a:off x="8787521" y="2404848"/>
              <a:ext cx="96565" cy="91159"/>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57" name="Google Shape;3718;p62"/>
            <p:cNvCxnSpPr/>
            <p:nvPr/>
          </p:nvCxnSpPr>
          <p:spPr>
            <a:xfrm flipV="1">
              <a:off x="8168504" y="1664677"/>
              <a:ext cx="2552671" cy="1967557"/>
            </a:xfrm>
            <a:prstGeom prst="straightConnector1">
              <a:avLst/>
            </a:prstGeom>
            <a:ln>
              <a:solidFill>
                <a:srgbClr val="004586"/>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58" name="Google Shape;3718;p62"/>
            <p:cNvCxnSpPr/>
            <p:nvPr/>
          </p:nvCxnSpPr>
          <p:spPr>
            <a:xfrm flipV="1">
              <a:off x="8434865" y="2042960"/>
              <a:ext cx="2552671" cy="1967557"/>
            </a:xfrm>
            <a:prstGeom prst="straightConnector1">
              <a:avLst/>
            </a:prstGeom>
            <a:ln>
              <a:solidFill>
                <a:srgbClr val="004586"/>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59" name="连接符: 曲线 58"/>
            <p:cNvCxnSpPr>
              <a:endCxn id="33" idx="0"/>
            </p:cNvCxnSpPr>
            <p:nvPr/>
          </p:nvCxnSpPr>
          <p:spPr>
            <a:xfrm rot="16200000" flipV="1">
              <a:off x="9677975" y="3303181"/>
              <a:ext cx="1269828" cy="241640"/>
            </a:xfrm>
            <a:prstGeom prst="curvedConnector3">
              <a:avLst/>
            </a:prstGeom>
            <a:ln w="38100">
              <a:prstDash val="sysDot"/>
              <a:tailEnd type="triangle"/>
            </a:ln>
          </p:spPr>
          <p:style>
            <a:lnRef idx="2">
              <a:schemeClr val="dk1"/>
            </a:lnRef>
            <a:fillRef idx="0">
              <a:schemeClr val="dk1"/>
            </a:fillRef>
            <a:effectRef idx="1">
              <a:schemeClr val="dk1"/>
            </a:effectRef>
            <a:fontRef idx="minor">
              <a:schemeClr val="tx1"/>
            </a:fontRef>
          </p:style>
        </p:cxnSp>
        <p:cxnSp>
          <p:nvCxnSpPr>
            <p:cNvPr id="60" name="连接符: 曲线 59"/>
            <p:cNvCxnSpPr/>
            <p:nvPr/>
          </p:nvCxnSpPr>
          <p:spPr>
            <a:xfrm rot="16200000" flipV="1">
              <a:off x="8959494" y="3039095"/>
              <a:ext cx="1185447" cy="868155"/>
            </a:xfrm>
            <a:prstGeom prst="curvedConnector3">
              <a:avLst/>
            </a:prstGeom>
            <a:ln w="38100">
              <a:prstDash val="sysDot"/>
              <a:tailEnd type="triangle"/>
            </a:ln>
          </p:spPr>
          <p:style>
            <a:lnRef idx="2">
              <a:schemeClr val="dk1"/>
            </a:lnRef>
            <a:fillRef idx="0">
              <a:schemeClr val="dk1"/>
            </a:fillRef>
            <a:effectRef idx="1">
              <a:schemeClr val="dk1"/>
            </a:effectRef>
            <a:fontRef idx="minor">
              <a:schemeClr val="tx1"/>
            </a:fontRef>
          </p:style>
        </p:cxnSp>
        <p:cxnSp>
          <p:nvCxnSpPr>
            <p:cNvPr id="61" name="连接符: 曲线 60"/>
            <p:cNvCxnSpPr>
              <a:endCxn id="14" idx="1"/>
            </p:cNvCxnSpPr>
            <p:nvPr/>
          </p:nvCxnSpPr>
          <p:spPr>
            <a:xfrm rot="16200000" flipV="1">
              <a:off x="9484675" y="3393580"/>
              <a:ext cx="1003239" cy="380737"/>
            </a:xfrm>
            <a:prstGeom prst="curvedConnector3">
              <a:avLst/>
            </a:prstGeom>
            <a:ln w="38100">
              <a:prstDash val="sysDot"/>
              <a:tailEnd type="triangle"/>
            </a:ln>
          </p:spPr>
          <p:style>
            <a:lnRef idx="2">
              <a:schemeClr val="dk1"/>
            </a:lnRef>
            <a:fillRef idx="0">
              <a:schemeClr val="dk1"/>
            </a:fillRef>
            <a:effectRef idx="1">
              <a:schemeClr val="dk1"/>
            </a:effectRef>
            <a:fontRef idx="minor">
              <a:schemeClr val="tx1"/>
            </a:fontRef>
          </p:style>
        </p:cxnSp>
        <p:cxnSp>
          <p:nvCxnSpPr>
            <p:cNvPr id="62" name="直接箭头连接符 61"/>
            <p:cNvCxnSpPr/>
            <p:nvPr/>
          </p:nvCxnSpPr>
          <p:spPr>
            <a:xfrm>
              <a:off x="10642938" y="1739388"/>
              <a:ext cx="263746" cy="361525"/>
            </a:xfrm>
            <a:prstGeom prst="straightConnector1">
              <a:avLst/>
            </a:prstGeom>
            <a:ln w="38100">
              <a:solidFill>
                <a:srgbClr val="FF99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矩形: 圆角 62"/>
            <p:cNvSpPr/>
            <p:nvPr/>
          </p:nvSpPr>
          <p:spPr>
            <a:xfrm>
              <a:off x="10888553" y="2199993"/>
              <a:ext cx="648565" cy="223826"/>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latin typeface="微软雅黑" panose="020B0503020204020204" pitchFamily="34" charset="-122"/>
                  <a:ea typeface="微软雅黑" panose="020B0503020204020204" pitchFamily="34" charset="-122"/>
                </a:rPr>
                <a:t>距离</a:t>
              </a:r>
            </a:p>
          </p:txBody>
        </p:sp>
      </p:grpSp>
    </p:spTree>
  </p:cSld>
  <p:clrMapOvr>
    <a:masterClrMapping/>
  </p:clrMapOvr>
  <p:transition advTm="8005"/>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a:t>
            </a:r>
            <a:r>
              <a:rPr lang="zh-CN" altLang="en-US" dirty="0">
                <a:solidFill>
                  <a:schemeClr val="tx1"/>
                </a:solidFill>
              </a:rPr>
              <a:t>线性不可分支持向量机</a:t>
            </a:r>
          </a:p>
        </p:txBody>
      </p:sp>
      <mc:AlternateContent xmlns:mc="http://schemas.openxmlformats.org/markup-compatibility/2006" xmlns:a14="http://schemas.microsoft.com/office/drawing/2010/main">
        <mc:Choice Requires="a14">
          <p:sp>
            <p:nvSpPr>
              <p:cNvPr id="8" name="文本框 7"/>
              <p:cNvSpPr txBox="1"/>
              <p:nvPr/>
            </p:nvSpPr>
            <p:spPr>
              <a:xfrm>
                <a:off x="1373945" y="1833489"/>
                <a:ext cx="7770055" cy="2983894"/>
              </a:xfrm>
              <a:prstGeom prst="rect">
                <a:avLst/>
              </a:prstGeom>
              <a:noFill/>
            </p:spPr>
            <p:txBody>
              <a:bodyPr wrap="square">
                <a:spAutoFit/>
              </a:bodyPr>
              <a:lstStyle/>
              <a:p>
                <a:pPr>
                  <a:lnSpc>
                    <a:spcPct val="150000"/>
                  </a:lnSpc>
                </a:pPr>
                <a:r>
                  <a:rPr lang="en-US" altLang="zh-CN" sz="2400" dirty="0"/>
                  <a:t>在线性支持向量机学习的对偶问题中，用核函数</a:t>
                </a:r>
                <a14:m>
                  <m:oMath xmlns:m="http://schemas.openxmlformats.org/officeDocument/2006/math">
                    <m:r>
                      <a:rPr lang="en-US" altLang="zh-CN" sz="2400" i="1">
                        <a:latin typeface="Cambria Math" panose="02040503050406030204" pitchFamily="18" charset="0"/>
                      </a:rPr>
                      <m:t>𝐾</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oMath>
                </a14:m>
                <a:r>
                  <a:rPr lang="en-US" altLang="zh-CN" sz="2400" dirty="0" err="1"/>
                  <a:t>替代内积，求解得到的就是非线性支持向量机</a:t>
                </a:r>
                <a:endParaRPr lang="zh-CN" altLang="zh-CN" sz="2400" dirty="0"/>
              </a:p>
              <a:p>
                <a:pPr>
                  <a:lnSpc>
                    <a:spcPct val="150000"/>
                  </a:lnSpc>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𝑓</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m:rPr>
                          <m:sty m:val="p"/>
                        </m:rPr>
                        <a:rPr lang="en-US" altLang="zh-CN" sz="2400">
                          <a:latin typeface="Cambria Math" panose="02040503050406030204" pitchFamily="18" charset="0"/>
                        </a:rPr>
                        <m:t>sign</m:t>
                      </m:r>
                      <m:d>
                        <m:dPr>
                          <m:ctrlPr>
                            <a:rPr lang="zh-CN" altLang="zh-CN" sz="2400" i="1">
                              <a:latin typeface="Cambria Math" panose="02040503050406030204" pitchFamily="18" charset="0"/>
                            </a:rPr>
                          </m:ctrlPr>
                        </m:dPr>
                        <m:e>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𝑁</m:t>
                              </m:r>
                            </m:sup>
                            <m:e>
                              <m:sSubSup>
                                <m:sSubSupPr>
                                  <m:ctrlPr>
                                    <a:rPr lang="zh-CN"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m:t>
                                  </m:r>
                                </m:sup>
                              </m:sSubSup>
                            </m:e>
                          </m:nary>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𝐾</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𝑥</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𝑏</m:t>
                              </m:r>
                            </m:e>
                            <m:sup>
                              <m:r>
                                <a:rPr lang="en-US" altLang="zh-CN" sz="2400" i="1">
                                  <a:latin typeface="Cambria Math" panose="02040503050406030204" pitchFamily="18" charset="0"/>
                                </a:rPr>
                                <m:t>∗</m:t>
                              </m:r>
                            </m:sup>
                          </m:sSup>
                        </m:e>
                      </m: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373945" y="1833489"/>
                <a:ext cx="7770055" cy="2983894"/>
              </a:xfrm>
              <a:prstGeom prst="rect">
                <a:avLst/>
              </a:prstGeom>
              <a:blipFill rotWithShape="1">
                <a:blip r:embed="rId2"/>
                <a:stretch>
                  <a:fillRect l="-6" t="-8" b="9"/>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文本框 5"/>
              <p:cNvSpPr txBox="1"/>
              <p:nvPr/>
            </p:nvSpPr>
            <p:spPr>
              <a:xfrm>
                <a:off x="618979" y="1447985"/>
                <a:ext cx="6096000" cy="3889078"/>
              </a:xfrm>
              <a:prstGeom prst="rect">
                <a:avLst/>
              </a:prstGeom>
              <a:noFill/>
            </p:spPr>
            <p:txBody>
              <a:bodyPr wrap="square">
                <a:spAutoFit/>
              </a:bodyPr>
              <a:lstStyle/>
              <a:p>
                <a:pPr>
                  <a:spcBef>
                    <a:spcPts val="900"/>
                  </a:spcBef>
                  <a:spcAft>
                    <a:spcPts val="900"/>
                  </a:spcAft>
                </a:pPr>
                <a:r>
                  <a:rPr lang="en-US" altLang="zh-CN" dirty="0" err="1">
                    <a:effectLst/>
                    <a:latin typeface="微软雅黑" panose="020B0503020204020204" pitchFamily="34" charset="-122"/>
                    <a:cs typeface="Times New Roman" panose="02020603050405020304" pitchFamily="18" charset="0"/>
                  </a:rPr>
                  <a:t>常用核函数有</a:t>
                </a:r>
                <a:r>
                  <a:rPr lang="en-US" altLang="zh-CN" dirty="0">
                    <a:effectLst/>
                    <a:latin typeface="微软雅黑" panose="020B0503020204020204" pitchFamily="34" charset="-122"/>
                    <a:cs typeface="Times New Roman" panose="02020603050405020304" pitchFamily="18" charset="0"/>
                  </a:rPr>
                  <a:t>：</a:t>
                </a:r>
                <a:endParaRPr lang="zh-CN" altLang="zh-CN" dirty="0">
                  <a:effectLst/>
                  <a:latin typeface="微软雅黑" panose="020B0503020204020204" pitchFamily="34" charset="-122"/>
                  <a:cs typeface="Times New Roman" panose="02020603050405020304" pitchFamily="18" charset="0"/>
                </a:endParaRPr>
              </a:p>
              <a:p>
                <a:pPr>
                  <a:spcBef>
                    <a:spcPts val="900"/>
                  </a:spcBef>
                  <a:spcAft>
                    <a:spcPts val="900"/>
                  </a:spcAft>
                </a:pPr>
                <a:r>
                  <a:rPr lang="en-US" altLang="zh-CN" sz="2000" b="1" dirty="0" err="1">
                    <a:effectLst/>
                    <a:latin typeface="微软雅黑" panose="020B0503020204020204" pitchFamily="34" charset="-122"/>
                    <a:cs typeface="Times New Roman" panose="02020603050405020304" pitchFamily="18" charset="0"/>
                  </a:rPr>
                  <a:t>线性核函数</a:t>
                </a:r>
                <a:endParaRPr lang="zh-CN" altLang="zh-CN" sz="2000" dirty="0">
                  <a:effectLst/>
                  <a:latin typeface="微软雅黑" panose="020B0503020204020204" pitchFamily="34"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宋体" pitchFamily="2" charset="-122"/>
                          <a:cs typeface="Times New Roman" panose="02020603050405020304" pitchFamily="18" charset="0"/>
                        </a:rPr>
                        <m:t>𝐾</m:t>
                      </m:r>
                      <m:r>
                        <a:rPr lang="en-US" altLang="zh-CN" sz="20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𝑖</m:t>
                          </m:r>
                        </m:sub>
                      </m:sSub>
                      <m:r>
                        <a:rPr lang="en-US" altLang="zh-CN" sz="20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𝑗</m:t>
                          </m:r>
                        </m:sub>
                      </m:sSub>
                      <m:r>
                        <a:rPr lang="en-US" altLang="zh-CN" sz="2000" i="1">
                          <a:effectLst/>
                          <a:latin typeface="Cambria Math" panose="02040503050406030204" pitchFamily="18" charset="0"/>
                          <a:ea typeface="宋体" pitchFamily="2" charset="-122"/>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𝑖</m:t>
                          </m:r>
                        </m:sub>
                        <m:sup>
                          <m:r>
                            <a:rPr lang="en-US" altLang="zh-CN" sz="2000" i="1">
                              <a:effectLst/>
                              <a:latin typeface="Cambria Math" panose="02040503050406030204" pitchFamily="18" charset="0"/>
                              <a:ea typeface="宋体" pitchFamily="2" charset="-122"/>
                              <a:cs typeface="Times New Roman" panose="02020603050405020304" pitchFamily="18" charset="0"/>
                            </a:rPr>
                            <m:t>𝑇</m:t>
                          </m:r>
                        </m:sup>
                      </m:sSubSup>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𝑗</m:t>
                          </m:r>
                        </m:sub>
                      </m:sSub>
                    </m:oMath>
                  </m:oMathPara>
                </a14:m>
                <a:endParaRPr lang="zh-CN" altLang="zh-CN" sz="2000" dirty="0">
                  <a:effectLst/>
                  <a:latin typeface="微软雅黑" panose="020B0503020204020204" pitchFamily="34" charset="-122"/>
                  <a:cs typeface="Times New Roman" panose="02020603050405020304" pitchFamily="18" charset="0"/>
                </a:endParaRPr>
              </a:p>
              <a:p>
                <a:pPr>
                  <a:spcBef>
                    <a:spcPts val="900"/>
                  </a:spcBef>
                  <a:spcAft>
                    <a:spcPts val="900"/>
                  </a:spcAft>
                </a:pPr>
                <a:r>
                  <a:rPr lang="en-US" altLang="zh-CN" sz="2000" b="1" dirty="0" err="1">
                    <a:effectLst/>
                    <a:latin typeface="微软雅黑" panose="020B0503020204020204" pitchFamily="34" charset="-122"/>
                    <a:cs typeface="Times New Roman" panose="02020603050405020304" pitchFamily="18" charset="0"/>
                  </a:rPr>
                  <a:t>多项式核函数</a:t>
                </a:r>
                <a:endParaRPr lang="zh-CN" altLang="zh-CN" sz="2000" dirty="0">
                  <a:effectLst/>
                  <a:latin typeface="微软雅黑" panose="020B0503020204020204" pitchFamily="34"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宋体" pitchFamily="2" charset="-122"/>
                          <a:cs typeface="Times New Roman" panose="02020603050405020304" pitchFamily="18" charset="0"/>
                        </a:rPr>
                        <m:t>𝐾</m:t>
                      </m:r>
                      <m:r>
                        <a:rPr lang="en-US" altLang="zh-CN" sz="20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𝑖</m:t>
                          </m:r>
                        </m:sub>
                      </m:sSub>
                      <m:r>
                        <a:rPr lang="en-US" altLang="zh-CN" sz="20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𝑗</m:t>
                          </m:r>
                        </m:sub>
                      </m:sSub>
                      <m:r>
                        <a:rPr lang="en-US" altLang="zh-CN" sz="2000" i="1">
                          <a:effectLst/>
                          <a:latin typeface="Cambria Math" panose="02040503050406030204" pitchFamily="18" charset="0"/>
                          <a:ea typeface="宋体" pitchFamily="2" charset="-122"/>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𝑖</m:t>
                          </m:r>
                        </m:sub>
                        <m:sup>
                          <m:r>
                            <a:rPr lang="en-US" altLang="zh-CN" sz="2000" i="1">
                              <a:effectLst/>
                              <a:latin typeface="Cambria Math" panose="02040503050406030204" pitchFamily="18" charset="0"/>
                              <a:ea typeface="宋体" pitchFamily="2" charset="-122"/>
                              <a:cs typeface="Times New Roman" panose="02020603050405020304" pitchFamily="18" charset="0"/>
                            </a:rPr>
                            <m:t>𝑇</m:t>
                          </m:r>
                        </m:sup>
                      </m:sSubSup>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𝑗</m:t>
                          </m:r>
                        </m:sub>
                      </m:sSub>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m:t>
                          </m:r>
                        </m:e>
                        <m:sup>
                          <m:r>
                            <a:rPr lang="en-US" altLang="zh-CN" sz="2000" i="1">
                              <a:effectLst/>
                              <a:latin typeface="Cambria Math" panose="02040503050406030204" pitchFamily="18" charset="0"/>
                              <a:ea typeface="宋体" pitchFamily="2" charset="-122"/>
                              <a:cs typeface="Times New Roman" panose="02020603050405020304" pitchFamily="18" charset="0"/>
                            </a:rPr>
                            <m:t>𝑑</m:t>
                          </m:r>
                        </m:sup>
                      </m:sSup>
                    </m:oMath>
                  </m:oMathPara>
                </a14:m>
                <a:endParaRPr lang="zh-CN" altLang="zh-CN" sz="2000" dirty="0">
                  <a:effectLst/>
                  <a:latin typeface="微软雅黑" panose="020B0503020204020204" pitchFamily="34" charset="-122"/>
                  <a:cs typeface="Times New Roman" panose="02020603050405020304" pitchFamily="18" charset="0"/>
                </a:endParaRPr>
              </a:p>
              <a:p>
                <a:pPr>
                  <a:spcBef>
                    <a:spcPts val="900"/>
                  </a:spcBef>
                  <a:spcAft>
                    <a:spcPts val="900"/>
                  </a:spcAft>
                </a:pPr>
                <a:r>
                  <a:rPr lang="en-US" altLang="zh-CN" sz="2000" b="1" dirty="0" err="1">
                    <a:effectLst/>
                    <a:latin typeface="微软雅黑" panose="020B0503020204020204" pitchFamily="34" charset="-122"/>
                    <a:cs typeface="Times New Roman" panose="02020603050405020304" pitchFamily="18" charset="0"/>
                  </a:rPr>
                  <a:t>高斯核函数</a:t>
                </a:r>
                <a:endParaRPr lang="zh-CN" altLang="zh-CN" sz="2000" dirty="0">
                  <a:effectLst/>
                  <a:latin typeface="微软雅黑" panose="020B0503020204020204" pitchFamily="34" charset="-122"/>
                  <a:cs typeface="Times New Roman" panose="02020603050405020304" pitchFamily="18" charset="0"/>
                </a:endParaRPr>
              </a:p>
              <a:p>
                <a:pPr>
                  <a:spcBef>
                    <a:spcPts val="900"/>
                  </a:spcBef>
                  <a:spcAft>
                    <a:spcPts val="900"/>
                  </a:spcAft>
                </a:pPr>
                <a14:m>
                  <m:oMathPara xmlns:m="http://schemas.openxmlformats.org/officeDocument/2006/math">
                    <m:oMathParaPr>
                      <m:jc m:val="centerGroup"/>
                    </m:oMathParaPr>
                    <m:oMath xmlns:m="http://schemas.openxmlformats.org/officeDocument/2006/math">
                      <m:r>
                        <a:rPr lang="en-US" altLang="zh-CN" sz="2000" i="1">
                          <a:effectLst/>
                          <a:latin typeface="Cambria Math" panose="02040503050406030204" pitchFamily="18" charset="0"/>
                          <a:ea typeface="宋体" pitchFamily="2" charset="-122"/>
                          <a:cs typeface="Times New Roman" panose="02020603050405020304" pitchFamily="18" charset="0"/>
                        </a:rPr>
                        <m:t>𝐾</m:t>
                      </m:r>
                      <m:r>
                        <a:rPr lang="en-US" altLang="zh-CN" sz="20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𝑖</m:t>
                          </m:r>
                        </m:sub>
                      </m:sSub>
                      <m:r>
                        <a:rPr lang="en-US" altLang="zh-CN" sz="20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𝑗</m:t>
                          </m:r>
                        </m:sub>
                      </m:sSub>
                      <m:r>
                        <a:rPr lang="en-US" altLang="zh-CN" sz="2000" i="1">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𝑒𝑥𝑝</m:t>
                      </m:r>
                      <m:r>
                        <a:rPr lang="en-US" altLang="zh-CN" sz="2000" i="1">
                          <a:effectLst/>
                          <a:latin typeface="Cambria Math" panose="02040503050406030204" pitchFamily="18" charset="0"/>
                          <a:ea typeface="宋体"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𝑖</m:t>
                              </m:r>
                            </m:sub>
                          </m:sSub>
                          <m:r>
                            <a:rPr lang="en-US" altLang="zh-CN" sz="2000" i="1">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𝑗</m:t>
                              </m:r>
                            </m:sub>
                          </m:sSub>
                          <m:r>
                            <a:rPr lang="en-US" altLang="zh-CN" sz="2000" i="1">
                              <a:effectLst/>
                              <a:latin typeface="Cambria Math" panose="02040503050406030204" pitchFamily="18" charset="0"/>
                              <a:ea typeface="宋体" pitchFamily="2" charset="-122"/>
                              <a:cs typeface="Times New Roman" panose="02020603050405020304" pitchFamily="18" charset="0"/>
                            </a:rPr>
                            <m:t>||</m:t>
                          </m:r>
                        </m:num>
                        <m:den>
                          <m:r>
                            <a:rPr lang="en-US" altLang="zh-CN" sz="2000" i="1">
                              <a:effectLst/>
                              <a:latin typeface="Cambria Math" panose="02040503050406030204" pitchFamily="18" charset="0"/>
                              <a:ea typeface="宋体" pitchFamily="2" charset="-122"/>
                              <a:cs typeface="Times New Roman" panose="02020603050405020304" pitchFamily="18" charset="0"/>
                            </a:rPr>
                            <m:t>2</m:t>
                          </m:r>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zh-CN" altLang="en-US" sz="2000" i="1">
                                  <a:latin typeface="Cambria Math" panose="02040503050406030204" pitchFamily="18" charset="0"/>
                                </a:rPr>
                                <m:t>𝛾</m:t>
                              </m:r>
                            </m:e>
                            <m:sup>
                              <m:r>
                                <a:rPr lang="en-US" altLang="zh-CN" sz="2000" i="1">
                                  <a:effectLst/>
                                  <a:latin typeface="Cambria Math" panose="02040503050406030204" pitchFamily="18" charset="0"/>
                                  <a:ea typeface="宋体" pitchFamily="2" charset="-122"/>
                                  <a:cs typeface="Times New Roman" panose="02020603050405020304" pitchFamily="18" charset="0"/>
                                </a:rPr>
                                <m:t>2</m:t>
                              </m:r>
                            </m:sup>
                          </m:sSup>
                        </m:den>
                      </m:f>
                      <m:r>
                        <a:rPr lang="en-US" altLang="zh-CN" sz="2000" i="1">
                          <a:effectLst/>
                          <a:latin typeface="Cambria Math" panose="02040503050406030204" pitchFamily="18" charset="0"/>
                          <a:ea typeface="宋体" pitchFamily="2" charset="-122"/>
                          <a:cs typeface="Times New Roman" panose="02020603050405020304" pitchFamily="18" charset="0"/>
                        </a:rPr>
                        <m:t>)</m:t>
                      </m:r>
                    </m:oMath>
                  </m:oMathPara>
                </a14:m>
                <a:endParaRPr lang="zh-CN" altLang="zh-CN" sz="2000" dirty="0">
                  <a:effectLst/>
                  <a:latin typeface="微软雅黑" panose="020B0503020204020204" pitchFamily="34" charset="-122"/>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618979" y="1447985"/>
                <a:ext cx="6096000" cy="3889078"/>
              </a:xfrm>
              <a:prstGeom prst="rect">
                <a:avLst/>
              </a:prstGeom>
              <a:blipFill rotWithShape="1">
                <a:blip r:embed="rId3"/>
                <a:stretch>
                  <a:fillRect l="-8" t="-5" r="8" b="13"/>
                </a:stretch>
              </a:blipFill>
            </p:spPr>
            <p:txBody>
              <a:bodyPr/>
              <a:lstStyle/>
              <a:p>
                <a:r>
                  <a:rPr lang="zh-CN" altLang="en-US">
                    <a:noFill/>
                  </a:rPr>
                  <a:t> </a:t>
                </a:r>
              </a:p>
            </p:txBody>
          </p:sp>
        </mc:Fallback>
      </mc:AlternateContent>
      <p:sp>
        <p:nvSpPr>
          <p:cNvPr id="7"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a:t>
            </a:r>
            <a:r>
              <a:rPr lang="zh-CN" altLang="en-US" dirty="0">
                <a:solidFill>
                  <a:schemeClr val="tx1"/>
                </a:solidFill>
              </a:rPr>
              <a:t>线性不可分支持向量机</a:t>
            </a:r>
          </a:p>
        </p:txBody>
      </p:sp>
      <p:sp>
        <p:nvSpPr>
          <p:cNvPr id="10" name="文本框 9"/>
          <p:cNvSpPr txBox="1"/>
          <p:nvPr/>
        </p:nvSpPr>
        <p:spPr>
          <a:xfrm>
            <a:off x="609601" y="5713064"/>
            <a:ext cx="10260037" cy="461665"/>
          </a:xfrm>
          <a:prstGeom prst="rect">
            <a:avLst/>
          </a:prstGeom>
          <a:noFill/>
        </p:spPr>
        <p:txBody>
          <a:bodyPr wrap="square">
            <a:spAutoFit/>
          </a:bodyPr>
          <a:lstStyle/>
          <a:p>
            <a:pPr>
              <a:spcBef>
                <a:spcPts val="900"/>
              </a:spcBef>
              <a:spcAft>
                <a:spcPts val="900"/>
              </a:spcAft>
            </a:pPr>
            <a:r>
              <a:rPr lang="en-US" altLang="zh-CN" sz="2400" dirty="0" err="1">
                <a:effectLst/>
                <a:latin typeface="微软雅黑" panose="020B0503020204020204" pitchFamily="34" charset="-122"/>
                <a:cs typeface="Times New Roman" panose="02020603050405020304" pitchFamily="18" charset="0"/>
              </a:rPr>
              <a:t>这三个常用的核函数中,只有高斯核函数是需要调参的</a:t>
            </a:r>
            <a:r>
              <a:rPr lang="en-US" altLang="zh-CN" sz="2400" dirty="0">
                <a:effectLst/>
                <a:latin typeface="微软雅黑" panose="020B0503020204020204" pitchFamily="34" charset="-122"/>
                <a:cs typeface="Times New Roman" panose="02020603050405020304" pitchFamily="18" charset="0"/>
              </a:rPr>
              <a:t>。</a:t>
            </a:r>
            <a:endParaRPr lang="zh-CN" altLang="zh-CN" sz="2400" dirty="0">
              <a:effectLst/>
              <a:latin typeface="微软雅黑" panose="020B0503020204020204" pitchFamily="34" charset="-122"/>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Rectangle 2"/>
          <p:cNvSpPr>
            <a:spLocks noChangeArrowheads="1"/>
          </p:cNvSpPr>
          <p:nvPr/>
        </p:nvSpPr>
        <p:spPr bwMode="auto">
          <a:xfrm>
            <a:off x="1661651" y="4975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615570" y="1619498"/>
                <a:ext cx="3670387" cy="4458400"/>
              </a:xfrm>
              <a:prstGeom prst="rect">
                <a:avLst/>
              </a:prstGeom>
              <a:noFill/>
            </p:spPr>
            <p:txBody>
              <a:bodyPr wrap="square" rtlCol="0">
                <a:spAutoFit/>
              </a:bodyPr>
              <a:lstStyle/>
              <a:p>
                <a:pPr>
                  <a:lnSpc>
                    <a:spcPct val="150000"/>
                  </a:lnSpc>
                </a:pPr>
                <a:r>
                  <a:rPr lang="en-US" altLang="zh-CN" b="1" dirty="0"/>
                  <a:t>SVM</a:t>
                </a:r>
                <a:r>
                  <a:rPr lang="zh-CN" altLang="en-US" b="1" dirty="0"/>
                  <a:t>的超参数</a:t>
                </a:r>
                <a:endParaRPr lang="en-US" altLang="zh-CN" b="1" dirty="0"/>
              </a:p>
              <a:p>
                <a:pPr>
                  <a:lnSpc>
                    <a:spcPct val="150000"/>
                  </a:lnSpc>
                </a:pPr>
                <a14:m>
                  <m:oMath xmlns:m="http://schemas.openxmlformats.org/officeDocument/2006/math">
                    <m:r>
                      <a:rPr lang="zh-CN" altLang="en-US" i="1" smtClean="0">
                        <a:latin typeface="Cambria Math" panose="02040503050406030204" pitchFamily="18" charset="0"/>
                      </a:rPr>
                      <m:t>𝛾</m:t>
                    </m:r>
                  </m:oMath>
                </a14:m>
                <a:r>
                  <a:rPr lang="zh-CN" altLang="en-US" dirty="0"/>
                  <a:t>越大，支持向量越少，</a:t>
                </a:r>
                <a14:m>
                  <m:oMath xmlns:m="http://schemas.openxmlformats.org/officeDocument/2006/math">
                    <m:r>
                      <a:rPr lang="zh-CN" altLang="en-US" i="1">
                        <a:latin typeface="Cambria Math" panose="02040503050406030204" pitchFamily="18" charset="0"/>
                      </a:rPr>
                      <m:t>𝛾</m:t>
                    </m:r>
                  </m:oMath>
                </a14:m>
                <a:r>
                  <a:rPr lang="zh-CN" altLang="en-US" dirty="0"/>
                  <a:t>值越小，支持向量越多。</a:t>
                </a:r>
                <a:endParaRPr lang="en-US" altLang="zh-CN" dirty="0"/>
              </a:p>
              <a:p>
                <a:pPr>
                  <a:lnSpc>
                    <a:spcPct val="150000"/>
                  </a:lnSpc>
                </a:pPr>
                <a:r>
                  <a:rPr lang="zh-CN" altLang="en-US" dirty="0"/>
                  <a:t>其中 </a:t>
                </a:r>
                <a:r>
                  <a:rPr lang="en-US" altLang="zh-CN" dirty="0"/>
                  <a:t>C</a:t>
                </a:r>
                <a:r>
                  <a:rPr lang="zh-CN" altLang="en-US" dirty="0"/>
                  <a:t>是惩罚系数，即对误差的宽容度。</a:t>
                </a:r>
                <a:r>
                  <a:rPr lang="en-US" altLang="zh-CN" dirty="0"/>
                  <a:t> C</a:t>
                </a:r>
                <a:r>
                  <a:rPr lang="zh-CN" altLang="en-US" dirty="0"/>
                  <a:t>越高，说明越不能容忍出现误差</a:t>
                </a:r>
                <a:r>
                  <a:rPr lang="en-US" altLang="zh-CN" dirty="0"/>
                  <a:t>,</a:t>
                </a:r>
                <a:r>
                  <a:rPr lang="zh-CN" altLang="en-US" dirty="0"/>
                  <a:t>容易过拟合。</a:t>
                </a:r>
                <a:r>
                  <a:rPr lang="en-US" altLang="zh-CN" dirty="0"/>
                  <a:t>C</a:t>
                </a:r>
                <a:r>
                  <a:rPr lang="zh-CN" altLang="en-US" dirty="0"/>
                  <a:t>越小，容易欠拟合。</a:t>
                </a:r>
              </a:p>
            </p:txBody>
          </p:sp>
        </mc:Choice>
        <mc:Fallback xmlns="">
          <p:sp>
            <p:nvSpPr>
              <p:cNvPr id="5" name="文本框 4"/>
              <p:cNvSpPr txBox="1">
                <a:spLocks noRot="1" noChangeAspect="1" noMove="1" noResize="1" noEditPoints="1" noAdjustHandles="1" noChangeArrowheads="1" noChangeShapeType="1" noTextEdit="1"/>
              </p:cNvSpPr>
              <p:nvPr/>
            </p:nvSpPr>
            <p:spPr>
              <a:xfrm>
                <a:off x="615570" y="1619498"/>
                <a:ext cx="3670387" cy="4458400"/>
              </a:xfrm>
              <a:prstGeom prst="rect">
                <a:avLst/>
              </a:prstGeom>
              <a:blipFill rotWithShape="1">
                <a:blip r:embed="rId3"/>
                <a:stretch>
                  <a:fillRect l="-7" t="-6" r="9" b="-1588"/>
                </a:stretch>
              </a:blipFill>
            </p:spPr>
            <p:txBody>
              <a:bodyPr/>
              <a:lstStyle/>
              <a:p>
                <a:r>
                  <a:rPr lang="zh-CN" altLang="en-US">
                    <a:noFill/>
                  </a:rPr>
                  <a:t> </a:t>
                </a:r>
              </a:p>
            </p:txBody>
          </p:sp>
        </mc:Fallback>
      </mc:AlternateContent>
      <p:sp>
        <p:nvSpPr>
          <p:cNvPr id="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a:t>
            </a:r>
            <a:r>
              <a:rPr lang="zh-CN" altLang="en-US" dirty="0">
                <a:solidFill>
                  <a:schemeClr val="tx1"/>
                </a:solidFill>
              </a:rPr>
              <a:t>线性不可分支持向量机</a:t>
            </a:r>
          </a:p>
        </p:txBody>
      </p:sp>
      <p:pic>
        <p:nvPicPr>
          <p:cNvPr id="2" name="图片 1"/>
          <p:cNvPicPr>
            <a:picLocks noChangeAspect="1"/>
          </p:cNvPicPr>
          <p:nvPr/>
        </p:nvPicPr>
        <p:blipFill>
          <a:blip r:embed="rId4"/>
          <a:stretch>
            <a:fillRect/>
          </a:stretch>
        </p:blipFill>
        <p:spPr>
          <a:xfrm>
            <a:off x="4171422" y="1882878"/>
            <a:ext cx="7685265" cy="445840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课题练习</a:t>
            </a:r>
          </a:p>
        </p:txBody>
      </p:sp>
      <p:sp>
        <p:nvSpPr>
          <p:cNvPr id="5" name="文本框 4"/>
          <p:cNvSpPr txBox="1"/>
          <p:nvPr/>
        </p:nvSpPr>
        <p:spPr>
          <a:xfrm>
            <a:off x="890270" y="2315210"/>
            <a:ext cx="10327005" cy="2676525"/>
          </a:xfrm>
          <a:prstGeom prst="rect">
            <a:avLst/>
          </a:prstGeom>
          <a:noFill/>
        </p:spPr>
        <p:txBody>
          <a:bodyPr wrap="square" rtlCol="0" anchor="t">
            <a:spAutoFit/>
          </a:bodyPr>
          <a:lstStyle/>
          <a:p>
            <a:r>
              <a:rPr lang="en-US"/>
              <a:t>5</a:t>
            </a:r>
            <a:r>
              <a:t>. 【单选题】关于各类核函数的优缺点说法错误的是:()。</a:t>
            </a:r>
          </a:p>
          <a:p>
            <a:r>
              <a:t>A. 高斯核能够应对较为复杂的数据</a:t>
            </a:r>
          </a:p>
          <a:p>
            <a:r>
              <a:t>B. 线性核计算简单,可解释性强</a:t>
            </a:r>
          </a:p>
          <a:p>
            <a:r>
              <a:t>C. 多项式核需要多次特征转换</a:t>
            </a:r>
          </a:p>
          <a:p>
            <a:r>
              <a:t>D. 高斯核计算简单,不容易过拟合</a:t>
            </a:r>
          </a:p>
          <a:p>
            <a:endParaRPr/>
          </a:p>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Rectangle 2"/>
          <p:cNvSpPr>
            <a:spLocks noChangeArrowheads="1"/>
          </p:cNvSpPr>
          <p:nvPr/>
        </p:nvSpPr>
        <p:spPr bwMode="auto">
          <a:xfrm>
            <a:off x="1661651" y="4975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总结</a:t>
            </a:r>
          </a:p>
        </p:txBody>
      </p:sp>
      <mc:AlternateContent xmlns:mc="http://schemas.openxmlformats.org/markup-compatibility/2006" xmlns:a14="http://schemas.microsoft.com/office/drawing/2010/main">
        <mc:Choice Requires="a14">
          <p:sp>
            <p:nvSpPr>
              <p:cNvPr id="11" name="文本框 10"/>
              <p:cNvSpPr txBox="1"/>
              <p:nvPr/>
            </p:nvSpPr>
            <p:spPr>
              <a:xfrm>
                <a:off x="548639" y="1290963"/>
                <a:ext cx="10541392" cy="5013039"/>
              </a:xfrm>
              <a:prstGeom prst="rect">
                <a:avLst/>
              </a:prstGeom>
              <a:noFill/>
            </p:spPr>
            <p:txBody>
              <a:bodyPr wrap="square">
                <a:spAutoFit/>
              </a:bodyPr>
              <a:lstStyle/>
              <a:p>
                <a:pPr algn="just">
                  <a:lnSpc>
                    <a:spcPct val="150000"/>
                  </a:lnSpc>
                </a:pPr>
                <a:r>
                  <a:rPr lang="zh-CN" altLang="zh-CN" sz="2400" b="1" kern="100" dirty="0">
                    <a:effectLst/>
                    <a:latin typeface="微软雅黑" panose="020B0503020204020204" pitchFamily="34" charset="-122"/>
                    <a:cs typeface="Times New Roman" panose="02020603050405020304" pitchFamily="18" charset="0"/>
                  </a:rPr>
                  <a:t>下面是一些</a:t>
                </a:r>
                <a:r>
                  <a:rPr lang="en-US" altLang="zh-CN" sz="2400" b="1" kern="100" dirty="0">
                    <a:effectLst/>
                    <a:latin typeface="微软雅黑" panose="020B0503020204020204" pitchFamily="34" charset="-122"/>
                    <a:cs typeface="Times New Roman" panose="02020603050405020304" pitchFamily="18" charset="0"/>
                  </a:rPr>
                  <a:t>SVM</a:t>
                </a:r>
                <a:r>
                  <a:rPr lang="zh-CN" altLang="zh-CN" sz="2400" b="1" kern="100" dirty="0">
                    <a:effectLst/>
                    <a:latin typeface="微软雅黑" panose="020B0503020204020204" pitchFamily="34" charset="-122"/>
                    <a:cs typeface="Times New Roman" panose="02020603050405020304" pitchFamily="18" charset="0"/>
                  </a:rPr>
                  <a:t>普遍使用的准则：</a:t>
                </a:r>
                <a:endParaRPr lang="zh-CN" altLang="zh-CN" sz="2400" kern="100" dirty="0">
                  <a:effectLst/>
                  <a:latin typeface="微软雅黑" panose="020B0503020204020204" pitchFamily="34" charset="-122"/>
                  <a:cs typeface="Times New Roman" panose="02020603050405020304" pitchFamily="18" charset="0"/>
                </a:endParaRPr>
              </a:p>
              <a:p>
                <a:pPr algn="just">
                  <a:lnSpc>
                    <a:spcPct val="150000"/>
                  </a:lnSpc>
                </a:pP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𝑛</m:t>
                    </m:r>
                  </m:oMath>
                </a14:m>
                <a:r>
                  <a:rPr lang="zh-CN" altLang="zh-CN" sz="2400" kern="100" dirty="0">
                    <a:effectLst/>
                    <a:latin typeface="微软雅黑" panose="020B0503020204020204" pitchFamily="34" charset="-122"/>
                    <a:cs typeface="Times New Roman" panose="02020603050405020304" pitchFamily="18" charset="0"/>
                  </a:rPr>
                  <a:t>为特征数，</a:t>
                </a: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𝑚</m:t>
                    </m:r>
                  </m:oMath>
                </a14:m>
                <a:r>
                  <a:rPr lang="zh-CN" altLang="zh-CN" sz="2400" kern="100" dirty="0">
                    <a:effectLst/>
                    <a:latin typeface="微软雅黑" panose="020B0503020204020204" pitchFamily="34" charset="-122"/>
                    <a:cs typeface="Times New Roman" panose="02020603050405020304" pitchFamily="18" charset="0"/>
                  </a:rPr>
                  <a:t>为训练样本数。</a:t>
                </a:r>
              </a:p>
              <a:p>
                <a:pPr algn="just">
                  <a:lnSpc>
                    <a:spcPct val="150000"/>
                  </a:lnSpc>
                </a:pPr>
                <a:r>
                  <a:rPr lang="en-US" altLang="zh-CN" sz="2400" kern="100" dirty="0">
                    <a:effectLst/>
                    <a:latin typeface="微软雅黑" panose="020B0503020204020204" pitchFamily="34" charset="-122"/>
                    <a:cs typeface="Times New Roman" panose="02020603050405020304" pitchFamily="18" charset="0"/>
                  </a:rPr>
                  <a:t>(1)</a:t>
                </a:r>
                <a:r>
                  <a:rPr lang="zh-CN" altLang="zh-CN" sz="2400" kern="100" dirty="0">
                    <a:effectLst/>
                    <a:latin typeface="微软雅黑" panose="020B0503020204020204" pitchFamily="34" charset="-122"/>
                    <a:cs typeface="Times New Roman" panose="02020603050405020304" pitchFamily="18" charset="0"/>
                  </a:rPr>
                  <a:t>如果相较于</a:t>
                </a: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𝑚</m:t>
                    </m:r>
                  </m:oMath>
                </a14:m>
                <a:r>
                  <a:rPr lang="zh-CN" altLang="zh-CN" sz="2400" kern="100" dirty="0">
                    <a:effectLst/>
                    <a:latin typeface="微软雅黑" panose="020B0503020204020204" pitchFamily="34" charset="-122"/>
                    <a:cs typeface="Times New Roman" panose="02020603050405020304" pitchFamily="18" charset="0"/>
                  </a:rPr>
                  <a:t>而言，</a:t>
                </a: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𝑛</m:t>
                    </m:r>
                  </m:oMath>
                </a14:m>
                <a:r>
                  <a:rPr lang="zh-CN" altLang="zh-CN" sz="2400" kern="100" dirty="0">
                    <a:effectLst/>
                    <a:latin typeface="微软雅黑" panose="020B0503020204020204" pitchFamily="34" charset="-122"/>
                    <a:cs typeface="Times New Roman" panose="02020603050405020304" pitchFamily="18" charset="0"/>
                  </a:rPr>
                  <a:t>要大许多，即训练集数据量不够支持我们训练一个复杂的非线性模型，我们选用逻辑回归模型或者不带核函数的支持向量机。</a:t>
                </a:r>
              </a:p>
              <a:p>
                <a:pPr algn="just">
                  <a:lnSpc>
                    <a:spcPct val="150000"/>
                  </a:lnSpc>
                </a:pPr>
                <a:r>
                  <a:rPr lang="en-US" altLang="zh-CN" sz="2400" kern="100" dirty="0">
                    <a:effectLst/>
                    <a:latin typeface="微软雅黑" panose="020B0503020204020204" pitchFamily="34" charset="-122"/>
                    <a:cs typeface="Times New Roman" panose="02020603050405020304" pitchFamily="18" charset="0"/>
                  </a:rPr>
                  <a:t>(2)</a:t>
                </a:r>
                <a:r>
                  <a:rPr lang="zh-CN" altLang="zh-CN" sz="2400" kern="100" dirty="0">
                    <a:effectLst/>
                    <a:latin typeface="微软雅黑" panose="020B0503020204020204" pitchFamily="34" charset="-122"/>
                    <a:cs typeface="Times New Roman" panose="02020603050405020304" pitchFamily="18" charset="0"/>
                  </a:rPr>
                  <a:t>如果</a:t>
                </a: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𝑛</m:t>
                    </m:r>
                  </m:oMath>
                </a14:m>
                <a:r>
                  <a:rPr lang="zh-CN" altLang="zh-CN" sz="2400" kern="100" dirty="0">
                    <a:effectLst/>
                    <a:latin typeface="微软雅黑" panose="020B0503020204020204" pitchFamily="34" charset="-122"/>
                    <a:cs typeface="Times New Roman" panose="02020603050405020304" pitchFamily="18" charset="0"/>
                  </a:rPr>
                  <a:t>较小，而且</a:t>
                </a: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𝑚</m:t>
                    </m:r>
                  </m:oMath>
                </a14:m>
                <a:r>
                  <a:rPr lang="zh-CN" altLang="zh-CN" sz="2400" kern="100" dirty="0">
                    <a:effectLst/>
                    <a:latin typeface="微软雅黑" panose="020B0503020204020204" pitchFamily="34" charset="-122"/>
                    <a:cs typeface="Times New Roman" panose="02020603050405020304" pitchFamily="18" charset="0"/>
                  </a:rPr>
                  <a:t>大小中等，例如</a:t>
                </a: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𝑛</m:t>
                    </m:r>
                  </m:oMath>
                </a14:m>
                <a:r>
                  <a:rPr lang="zh-CN" altLang="zh-CN" sz="2400" kern="100" dirty="0">
                    <a:effectLst/>
                    <a:latin typeface="微软雅黑" panose="020B0503020204020204" pitchFamily="34" charset="-122"/>
                    <a:cs typeface="Times New Roman" panose="02020603050405020304" pitchFamily="18" charset="0"/>
                  </a:rPr>
                  <a:t>在</a:t>
                </a:r>
                <a:r>
                  <a:rPr lang="en-US" altLang="zh-CN" sz="2400" kern="100" dirty="0">
                    <a:effectLst/>
                    <a:latin typeface="微软雅黑" panose="020B0503020204020204" pitchFamily="34" charset="-122"/>
                    <a:cs typeface="Times New Roman" panose="02020603050405020304" pitchFamily="18" charset="0"/>
                  </a:rPr>
                  <a:t> 1-1000 </a:t>
                </a:r>
                <a:r>
                  <a:rPr lang="zh-CN" altLang="zh-CN" sz="2400" kern="100" dirty="0">
                    <a:effectLst/>
                    <a:latin typeface="微软雅黑" panose="020B0503020204020204" pitchFamily="34" charset="-122"/>
                    <a:cs typeface="Times New Roman" panose="02020603050405020304" pitchFamily="18" charset="0"/>
                  </a:rPr>
                  <a:t>之间，而</a:t>
                </a: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𝑚</m:t>
                    </m:r>
                  </m:oMath>
                </a14:m>
                <a:r>
                  <a:rPr lang="zh-CN" altLang="zh-CN" sz="2400" kern="100" dirty="0">
                    <a:effectLst/>
                    <a:latin typeface="微软雅黑" panose="020B0503020204020204" pitchFamily="34" charset="-122"/>
                    <a:cs typeface="Times New Roman" panose="02020603050405020304" pitchFamily="18" charset="0"/>
                  </a:rPr>
                  <a:t>在</a:t>
                </a:r>
                <a:r>
                  <a:rPr lang="en-US" altLang="zh-CN" sz="2400" kern="100" dirty="0">
                    <a:effectLst/>
                    <a:latin typeface="微软雅黑" panose="020B0503020204020204" pitchFamily="34" charset="-122"/>
                    <a:cs typeface="Times New Roman" panose="02020603050405020304" pitchFamily="18" charset="0"/>
                  </a:rPr>
                  <a:t>10-10000</a:t>
                </a:r>
                <a:r>
                  <a:rPr lang="zh-CN" altLang="zh-CN" sz="2400" kern="100" dirty="0">
                    <a:effectLst/>
                    <a:latin typeface="微软雅黑" panose="020B0503020204020204" pitchFamily="34" charset="-122"/>
                    <a:cs typeface="Times New Roman" panose="02020603050405020304" pitchFamily="18" charset="0"/>
                  </a:rPr>
                  <a:t>之间，使用高斯核函数的支持向量机。</a:t>
                </a:r>
              </a:p>
              <a:p>
                <a:pPr algn="just">
                  <a:lnSpc>
                    <a:spcPct val="150000"/>
                  </a:lnSpc>
                </a:pPr>
                <a:r>
                  <a:rPr lang="en-US" altLang="zh-CN" sz="2400" kern="100" dirty="0">
                    <a:effectLst/>
                    <a:latin typeface="微软雅黑" panose="020B0503020204020204" pitchFamily="34" charset="-122"/>
                    <a:cs typeface="Times New Roman" panose="02020603050405020304" pitchFamily="18" charset="0"/>
                  </a:rPr>
                  <a:t>(3)</a:t>
                </a:r>
                <a:r>
                  <a:rPr lang="zh-CN" altLang="zh-CN" sz="2400" kern="100" dirty="0">
                    <a:effectLst/>
                    <a:latin typeface="微软雅黑" panose="020B0503020204020204" pitchFamily="34" charset="-122"/>
                    <a:cs typeface="Times New Roman" panose="02020603050405020304" pitchFamily="18" charset="0"/>
                  </a:rPr>
                  <a:t>如果</a:t>
                </a: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𝑛</m:t>
                    </m:r>
                  </m:oMath>
                </a14:m>
                <a:r>
                  <a:rPr lang="zh-CN" altLang="zh-CN" sz="2400" kern="100" dirty="0">
                    <a:effectLst/>
                    <a:latin typeface="微软雅黑" panose="020B0503020204020204" pitchFamily="34" charset="-122"/>
                    <a:cs typeface="Times New Roman" panose="02020603050405020304" pitchFamily="18" charset="0"/>
                  </a:rPr>
                  <a:t>较小，而</a:t>
                </a: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𝑚</m:t>
                    </m:r>
                  </m:oMath>
                </a14:m>
                <a:r>
                  <a:rPr lang="zh-CN" altLang="zh-CN" sz="2400" kern="100" dirty="0">
                    <a:effectLst/>
                    <a:latin typeface="微软雅黑" panose="020B0503020204020204" pitchFamily="34" charset="-122"/>
                    <a:cs typeface="Times New Roman" panose="02020603050405020304" pitchFamily="18" charset="0"/>
                  </a:rPr>
                  <a:t>较大，例如</a:t>
                </a: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𝑛</m:t>
                    </m:r>
                  </m:oMath>
                </a14:m>
                <a:r>
                  <a:rPr lang="zh-CN" altLang="zh-CN" sz="2400" kern="100" dirty="0">
                    <a:effectLst/>
                    <a:latin typeface="微软雅黑" panose="020B0503020204020204" pitchFamily="34" charset="-122"/>
                    <a:cs typeface="Times New Roman" panose="02020603050405020304" pitchFamily="18" charset="0"/>
                  </a:rPr>
                  <a:t>在</a:t>
                </a:r>
                <a:r>
                  <a:rPr lang="en-US" altLang="zh-CN" sz="2400" kern="100" dirty="0">
                    <a:effectLst/>
                    <a:latin typeface="微软雅黑" panose="020B0503020204020204" pitchFamily="34" charset="-122"/>
                    <a:cs typeface="Times New Roman" panose="02020603050405020304" pitchFamily="18" charset="0"/>
                  </a:rPr>
                  <a:t>1-1000</a:t>
                </a:r>
                <a:r>
                  <a:rPr lang="zh-CN" altLang="zh-CN" sz="2400" kern="100" dirty="0">
                    <a:effectLst/>
                    <a:latin typeface="微软雅黑" panose="020B0503020204020204" pitchFamily="34" charset="-122"/>
                    <a:cs typeface="Times New Roman" panose="02020603050405020304" pitchFamily="18" charset="0"/>
                  </a:rPr>
                  <a:t>之间，而</a:t>
                </a:r>
                <a14:m>
                  <m:oMath xmlns:m="http://schemas.openxmlformats.org/officeDocument/2006/math">
                    <m:r>
                      <a:rPr lang="en-US" altLang="zh-CN" sz="2400" i="1" kern="100">
                        <a:effectLst/>
                        <a:latin typeface="Cambria Math" panose="02040503050406030204" pitchFamily="18" charset="0"/>
                        <a:ea typeface="宋体" pitchFamily="2" charset="-122"/>
                        <a:cs typeface="Times New Roman" panose="02020603050405020304" pitchFamily="18" charset="0"/>
                      </a:rPr>
                      <m:t>𝑚</m:t>
                    </m:r>
                  </m:oMath>
                </a14:m>
                <a:r>
                  <a:rPr lang="zh-CN" altLang="zh-CN" sz="2400" kern="100" dirty="0">
                    <a:effectLst/>
                    <a:latin typeface="微软雅黑" panose="020B0503020204020204" pitchFamily="34" charset="-122"/>
                    <a:cs typeface="Times New Roman" panose="02020603050405020304" pitchFamily="18" charset="0"/>
                  </a:rPr>
                  <a:t>大于</a:t>
                </a:r>
                <a:r>
                  <a:rPr lang="en-US" altLang="zh-CN" sz="2400" kern="100" dirty="0">
                    <a:effectLst/>
                    <a:latin typeface="微软雅黑" panose="020B0503020204020204" pitchFamily="34" charset="-122"/>
                    <a:cs typeface="Times New Roman" panose="02020603050405020304" pitchFamily="18" charset="0"/>
                  </a:rPr>
                  <a:t>50000</a:t>
                </a:r>
                <a:r>
                  <a:rPr lang="zh-CN" altLang="zh-CN" sz="2400" kern="100" dirty="0">
                    <a:effectLst/>
                    <a:latin typeface="微软雅黑" panose="020B0503020204020204" pitchFamily="34" charset="-122"/>
                    <a:cs typeface="Times New Roman" panose="02020603050405020304" pitchFamily="18" charset="0"/>
                  </a:rPr>
                  <a:t>，则使用支持向量机会非常慢，解决方案是创造、增加更多的特征，然后使用逻辑回归或不带核函数的支持向量机。</a:t>
                </a:r>
              </a:p>
            </p:txBody>
          </p:sp>
        </mc:Choice>
        <mc:Fallback xmlns="">
          <p:sp>
            <p:nvSpPr>
              <p:cNvPr id="11" name="文本框 10"/>
              <p:cNvSpPr txBox="1">
                <a:spLocks noRot="1" noChangeAspect="1" noMove="1" noResize="1" noEditPoints="1" noAdjustHandles="1" noChangeArrowheads="1" noChangeShapeType="1" noTextEdit="1"/>
              </p:cNvSpPr>
              <p:nvPr/>
            </p:nvSpPr>
            <p:spPr>
              <a:xfrm>
                <a:off x="548639" y="1290963"/>
                <a:ext cx="10541392" cy="5013039"/>
              </a:xfrm>
              <a:prstGeom prst="rect">
                <a:avLst/>
              </a:prstGeom>
              <a:blipFill rotWithShape="1">
                <a:blip r:embed="rId3"/>
                <a:stretch>
                  <a:fillRect l="-6" r="4" b="-6960"/>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支持向量机概述</a:t>
            </a:r>
          </a:p>
        </p:txBody>
      </p:sp>
      <p:sp>
        <p:nvSpPr>
          <p:cNvPr id="3" name="文本框 2"/>
          <p:cNvSpPr txBox="1"/>
          <p:nvPr/>
        </p:nvSpPr>
        <p:spPr>
          <a:xfrm>
            <a:off x="222885" y="1640840"/>
            <a:ext cx="6096000" cy="3538220"/>
          </a:xfrm>
          <a:prstGeom prst="rect">
            <a:avLst/>
          </a:prstGeom>
          <a:noFill/>
        </p:spPr>
        <p:txBody>
          <a:bodyPr wrap="square" rtlCol="0" anchor="t">
            <a:spAutoFit/>
          </a:bodyPr>
          <a:lstStyle/>
          <a:p>
            <a:r>
              <a:rPr lang="zh-CN" altLang="en-US" sz="3200"/>
              <a:t>二分类目标</a:t>
            </a:r>
          </a:p>
          <a:p>
            <a:r>
              <a:rPr lang="zh-CN" altLang="en-US" sz="3200"/>
              <a:t>函数：分离超平面𝑤</a:t>
            </a:r>
            <a:r>
              <a:rPr lang="zh-CN" altLang="en-US" sz="3200" baseline="30000"/>
              <a:t>  </a:t>
            </a:r>
            <a:r>
              <a:rPr lang="zh-CN" altLang="en-US" sz="3200"/>
              <a:t> </a:t>
            </a:r>
            <a:r>
              <a:rPr lang="en-US" altLang="zh-CN" sz="3200" baseline="30000"/>
              <a:t>T</a:t>
            </a:r>
            <a:r>
              <a:rPr lang="zh-CN" altLang="en-US" sz="3200"/>
              <a:t>𝑥_𝑖  +𝑏</a:t>
            </a:r>
            <a:r>
              <a:rPr lang="en-US" altLang="zh-CN" sz="3200"/>
              <a:t> </a:t>
            </a:r>
            <a:r>
              <a:rPr lang="zh-CN" altLang="en-US" sz="3200"/>
              <a:t>=0</a:t>
            </a:r>
          </a:p>
          <a:p>
            <a:r>
              <a:rPr lang="zh-CN" altLang="en-US" sz="3200"/>
              <a:t>二分类函数𝑦 =sign( 𝑤</a:t>
            </a:r>
            <a:r>
              <a:rPr lang="zh-CN" altLang="en-US" sz="3200" baseline="30000"/>
              <a:t> </a:t>
            </a:r>
            <a:r>
              <a:rPr lang="zh-CN" altLang="en-US" sz="3200"/>
              <a:t> </a:t>
            </a:r>
            <a:r>
              <a:rPr lang="en-US" altLang="zh-CN" sz="3200" baseline="30000"/>
              <a:t>T</a:t>
            </a:r>
            <a:r>
              <a:rPr lang="zh-CN" altLang="en-US" sz="3200"/>
              <a:t> 𝑥_𝑖  +𝑏)</a:t>
            </a:r>
          </a:p>
          <a:p>
            <a:endParaRPr lang="zh-CN" altLang="en-US" sz="3200"/>
          </a:p>
          <a:p>
            <a:r>
              <a:rPr lang="zh-CN" altLang="en-US" sz="3200"/>
              <a:t>若线性可分</a:t>
            </a:r>
          </a:p>
          <a:p>
            <a:r>
              <a:rPr lang="zh-CN" altLang="en-US" sz="3200"/>
              <a:t>感知机：存在无数分离超平面</a:t>
            </a:r>
          </a:p>
          <a:p>
            <a:r>
              <a:rPr lang="zh-CN" altLang="en-US" sz="3200"/>
              <a:t>线性可分支持向量机：唯一解</a:t>
            </a:r>
          </a:p>
        </p:txBody>
      </p:sp>
      <p:pic>
        <p:nvPicPr>
          <p:cNvPr id="4" name="图片 3"/>
          <p:cNvPicPr>
            <a:picLocks noChangeAspect="1"/>
          </p:cNvPicPr>
          <p:nvPr>
            <p:custDataLst>
              <p:tags r:id="rId1"/>
            </p:custDataLst>
          </p:nvPr>
        </p:nvPicPr>
        <p:blipFill>
          <a:blip r:embed="rId4"/>
          <a:stretch>
            <a:fillRect/>
          </a:stretch>
        </p:blipFill>
        <p:spPr>
          <a:xfrm>
            <a:off x="6172200" y="1640840"/>
            <a:ext cx="5763260" cy="4963160"/>
          </a:xfrm>
          <a:prstGeom prst="rect">
            <a:avLst/>
          </a:prstGeom>
        </p:spPr>
      </p:pic>
    </p:spTree>
  </p:cSld>
  <p:clrMapOvr>
    <a:masterClrMapping/>
  </p:clrMapOvr>
  <p:transition advTm="8005"/>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193926"/>
            <a:ext cx="10515600" cy="4351338"/>
          </a:xfrm>
        </p:spPr>
        <p:txBody>
          <a:bodyPr>
            <a:normAutofit fontScale="92500" lnSpcReduction="20000"/>
          </a:bodyPr>
          <a:lstStyle/>
          <a:p>
            <a:r>
              <a:rPr lang="zh-CN" altLang="en-US" dirty="0">
                <a:solidFill>
                  <a:srgbClr val="C00000"/>
                </a:solidFill>
              </a:rPr>
              <a:t>支持向量机</a:t>
            </a:r>
            <a:r>
              <a:rPr lang="en-US" altLang="zh-CN" dirty="0">
                <a:solidFill>
                  <a:srgbClr val="C00000"/>
                </a:solidFill>
              </a:rPr>
              <a:t>(</a:t>
            </a:r>
            <a:r>
              <a:rPr lang="en-US" altLang="zh-CN" dirty="0" err="1">
                <a:solidFill>
                  <a:srgbClr val="C00000"/>
                </a:solidFill>
              </a:rPr>
              <a:t>supportvectormachines</a:t>
            </a:r>
            <a:r>
              <a:rPr lang="en-US" altLang="zh-CN" dirty="0">
                <a:solidFill>
                  <a:srgbClr val="C00000"/>
                </a:solidFill>
              </a:rPr>
              <a:t>.  SVM)</a:t>
            </a:r>
          </a:p>
          <a:p>
            <a:r>
              <a:rPr lang="zh-CN" altLang="en-US" dirty="0"/>
              <a:t>线性可分支持向量机</a:t>
            </a:r>
            <a:r>
              <a:rPr lang="en-US" altLang="zh-CN" dirty="0"/>
              <a:t>(linear support vector machine in linearly separable case ).</a:t>
            </a:r>
          </a:p>
          <a:p>
            <a:pPr lvl="1"/>
            <a:r>
              <a:rPr lang="zh-CN" altLang="en-US" dirty="0"/>
              <a:t>硬间隔最大化</a:t>
            </a:r>
            <a:r>
              <a:rPr lang="en-US" altLang="zh-CN" dirty="0"/>
              <a:t>(hard margin maximization)</a:t>
            </a:r>
            <a:r>
              <a:rPr lang="zh-CN" altLang="en-US" dirty="0"/>
              <a:t>；</a:t>
            </a:r>
            <a:endParaRPr lang="en-US" altLang="zh-CN" dirty="0"/>
          </a:p>
          <a:p>
            <a:r>
              <a:rPr lang="zh-CN" altLang="en-US" dirty="0"/>
              <a:t>线性支持向量机</a:t>
            </a:r>
            <a:r>
              <a:rPr lang="en-US" altLang="zh-CN" dirty="0"/>
              <a:t>(linear </a:t>
            </a:r>
            <a:r>
              <a:rPr lang="en-US" altLang="zh-CN" dirty="0" err="1"/>
              <a:t>supportvector</a:t>
            </a:r>
            <a:r>
              <a:rPr lang="en-US" altLang="zh-CN" dirty="0"/>
              <a:t> machine)</a:t>
            </a:r>
          </a:p>
          <a:p>
            <a:pPr lvl="1"/>
            <a:r>
              <a:rPr lang="zh-CN" altLang="en-US" dirty="0"/>
              <a:t>训练数据近似线性可分时，通过软间隔最大化</a:t>
            </a:r>
            <a:r>
              <a:rPr lang="en-US" altLang="zh-CN" dirty="0"/>
              <a:t>(soft margin maximization)</a:t>
            </a:r>
            <a:r>
              <a:rPr lang="zh-CN" altLang="en-US" dirty="0"/>
              <a:t>；</a:t>
            </a:r>
            <a:endParaRPr lang="en-US" altLang="zh-CN" dirty="0"/>
          </a:p>
          <a:p>
            <a:r>
              <a:rPr lang="zh-CN" altLang="en-US" dirty="0"/>
              <a:t>非线性支持向量机</a:t>
            </a:r>
            <a:r>
              <a:rPr lang="en-US" altLang="zh-CN" dirty="0"/>
              <a:t>(non-linear support vector machine)</a:t>
            </a:r>
          </a:p>
          <a:p>
            <a:pPr lvl="1"/>
            <a:r>
              <a:rPr lang="zh-CN" altLang="en-US" dirty="0"/>
              <a:t>当训练数据线性不可分时，通过使用核技巧</a:t>
            </a:r>
            <a:r>
              <a:rPr lang="en-US" altLang="zh-CN" dirty="0"/>
              <a:t>(kernel trick)</a:t>
            </a:r>
            <a:r>
              <a:rPr lang="zh-CN" altLang="en-US" dirty="0"/>
              <a:t>及软间隔最大化。</a:t>
            </a:r>
          </a:p>
        </p:txBody>
      </p:sp>
      <p:sp>
        <p:nvSpPr>
          <p:cNvPr id="5" name="标题 1"/>
          <p:cNvSpPr txBox="1"/>
          <p:nvPr/>
        </p:nvSpPr>
        <p:spPr>
          <a:xfrm>
            <a:off x="838200" y="11628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SVM</a:t>
            </a:r>
            <a:r>
              <a:rPr lang="zh-CN" altLang="en-US" dirty="0"/>
              <a:t>分类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655" y="235585"/>
            <a:ext cx="11007725" cy="678180"/>
          </a:xfrm>
        </p:spPr>
        <p:txBody>
          <a:bodyPr/>
          <a:lstStyle/>
          <a:p>
            <a:pPr algn="l" eaLnBrk="1" hangingPunct="1"/>
            <a:r>
              <a:rPr lang="en-US" altLang="zh-CN" dirty="0">
                <a:solidFill>
                  <a:schemeClr val="tx1"/>
                </a:solidFill>
              </a:rPr>
              <a:t>1.</a:t>
            </a:r>
            <a:r>
              <a:rPr lang="zh-CN" altLang="en-US" dirty="0">
                <a:solidFill>
                  <a:schemeClr val="tx1"/>
                </a:solidFill>
              </a:rPr>
              <a:t>支持向量机概述</a:t>
            </a:r>
          </a:p>
        </p:txBody>
      </p:sp>
      <p:sp>
        <p:nvSpPr>
          <p:cNvPr id="11" name="文本框 10"/>
          <p:cNvSpPr txBox="1"/>
          <p:nvPr/>
        </p:nvSpPr>
        <p:spPr>
          <a:xfrm>
            <a:off x="668337" y="1334020"/>
            <a:ext cx="4501483" cy="587340"/>
          </a:xfrm>
          <a:prstGeom prst="rect">
            <a:avLst/>
          </a:prstGeom>
          <a:noFill/>
        </p:spPr>
        <p:txBody>
          <a:bodyPr wrap="square">
            <a:spAutoFit/>
          </a:bodyPr>
          <a:lstStyle/>
          <a:p>
            <a:pPr algn="just">
              <a:lnSpc>
                <a:spcPct val="150000"/>
              </a:lnSpc>
            </a:pPr>
            <a:r>
              <a:rPr lang="zh-CN" altLang="en-US" b="1" i="0" dirty="0">
                <a:solidFill>
                  <a:srgbClr val="333333"/>
                </a:solidFill>
                <a:effectLst/>
                <a:latin typeface="PingFang SC" panose="020B0400000000000000" charset="-122"/>
              </a:rPr>
              <a:t>硬间隔、软间隔和非线性 </a:t>
            </a:r>
            <a:r>
              <a:rPr lang="en-US" altLang="zh-CN" b="1" i="0" dirty="0">
                <a:solidFill>
                  <a:srgbClr val="333333"/>
                </a:solidFill>
                <a:effectLst/>
                <a:latin typeface="PingFang SC" panose="020B0400000000000000" charset="-122"/>
              </a:rPr>
              <a:t>SVM</a:t>
            </a:r>
            <a:endParaRPr lang="en-US" altLang="zh-CN" b="1" kern="100" dirty="0">
              <a:latin typeface="微软雅黑" panose="020B0503020204020204" pitchFamily="34" charset="-122"/>
            </a:endParaRPr>
          </a:p>
        </p:txBody>
      </p:sp>
      <p:sp>
        <p:nvSpPr>
          <p:cNvPr id="62" name="文本框 61"/>
          <p:cNvSpPr txBox="1"/>
          <p:nvPr/>
        </p:nvSpPr>
        <p:spPr>
          <a:xfrm>
            <a:off x="837584" y="4862853"/>
            <a:ext cx="9973707" cy="1688411"/>
          </a:xfrm>
          <a:prstGeom prst="rect">
            <a:avLst/>
          </a:prstGeom>
          <a:noFill/>
        </p:spPr>
        <p:txBody>
          <a:bodyPr wrap="square">
            <a:spAutoFit/>
          </a:bodyPr>
          <a:lstStyle/>
          <a:p>
            <a:pPr>
              <a:lnSpc>
                <a:spcPct val="150000"/>
              </a:lnSpc>
            </a:pPr>
            <a:r>
              <a:rPr lang="zh-CN" altLang="en-US" b="0" i="0" dirty="0">
                <a:solidFill>
                  <a:srgbClr val="333333"/>
                </a:solidFill>
                <a:effectLst/>
                <a:latin typeface="PingFang SC" panose="020B0400000000000000" charset="-122"/>
              </a:rPr>
              <a:t>假如数据是完全可分的，那么</a:t>
            </a:r>
            <a:r>
              <a:rPr lang="zh-CN" altLang="en-US" dirty="0">
                <a:solidFill>
                  <a:srgbClr val="333333"/>
                </a:solidFill>
                <a:latin typeface="PingFang SC" panose="020B0400000000000000" charset="-122"/>
              </a:rPr>
              <a:t>学习到的模型可以</a:t>
            </a:r>
            <a:r>
              <a:rPr lang="zh-CN" altLang="en-US" b="0" i="0" dirty="0">
                <a:solidFill>
                  <a:srgbClr val="333333"/>
                </a:solidFill>
                <a:effectLst/>
                <a:latin typeface="PingFang SC" panose="020B0400000000000000" charset="-122"/>
              </a:rPr>
              <a:t>称为硬间隔支持向量机。换个说法，硬间隔指的就是完全分类准确，不能存在分类错误的情况。软间隔，就是允许一定量的样本分类错误。</a:t>
            </a:r>
            <a:endParaRPr lang="zh-CN" altLang="en-US" dirty="0"/>
          </a:p>
        </p:txBody>
      </p:sp>
      <mc:AlternateContent xmlns:mc="http://schemas.openxmlformats.org/markup-compatibility/2006" xmlns:p14="http://schemas.microsoft.com/office/powerpoint/2010/main">
        <mc:Choice Requires="p14">
          <p:contentPart p14:bwMode="auto" r:id="rId3">
            <p14:nvContentPartPr>
              <p14:cNvPr id="39" name="墨迹 38"/>
              <p14:cNvContentPartPr/>
              <p14:nvPr/>
            </p14:nvContentPartPr>
            <p14:xfrm>
              <a:off x="-455234" y="618637"/>
              <a:ext cx="360" cy="360"/>
            </p14:xfrm>
          </p:contentPart>
        </mc:Choice>
        <mc:Fallback xmlns="">
          <p:pic>
            <p:nvPicPr>
              <p:cNvPr id="39" name="墨迹 38"/>
            </p:nvPicPr>
            <p:blipFill>
              <a:blip r:embed="rId4"/>
            </p:blipFill>
            <p:spPr>
              <a:xfrm>
                <a:off x="-455234" y="618637"/>
                <a:ext cx="360" cy="360"/>
              </a:xfrm>
              <a:prstGeom prst="rect"/>
            </p:spPr>
          </p:pic>
        </mc:Fallback>
      </mc:AlternateContent>
      <p:grpSp>
        <p:nvGrpSpPr>
          <p:cNvPr id="44" name="组合 43"/>
          <p:cNvGrpSpPr/>
          <p:nvPr/>
        </p:nvGrpSpPr>
        <p:grpSpPr>
          <a:xfrm>
            <a:off x="6056969" y="2057008"/>
            <a:ext cx="2273249" cy="1837329"/>
            <a:chOff x="7097732" y="1841315"/>
            <a:chExt cx="3255062" cy="2507505"/>
          </a:xfrm>
        </p:grpSpPr>
        <p:sp>
          <p:nvSpPr>
            <p:cNvPr id="9" name="Google Shape;3708;p62"/>
            <p:cNvSpPr/>
            <p:nvPr/>
          </p:nvSpPr>
          <p:spPr>
            <a:xfrm rot="8931971">
              <a:off x="8864387" y="400163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09;p62"/>
            <p:cNvSpPr/>
            <p:nvPr/>
          </p:nvSpPr>
          <p:spPr>
            <a:xfrm rot="8931971">
              <a:off x="8435296" y="414865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10;p62"/>
            <p:cNvSpPr/>
            <p:nvPr/>
          </p:nvSpPr>
          <p:spPr>
            <a:xfrm rot="8931971">
              <a:off x="8691079" y="4225273"/>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11;p62"/>
            <p:cNvSpPr/>
            <p:nvPr/>
          </p:nvSpPr>
          <p:spPr>
            <a:xfrm rot="8931971">
              <a:off x="9350729" y="3091212"/>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12;p62"/>
            <p:cNvSpPr/>
            <p:nvPr/>
          </p:nvSpPr>
          <p:spPr>
            <a:xfrm rot="8931971">
              <a:off x="8595609" y="361337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13;p62"/>
            <p:cNvSpPr/>
            <p:nvPr/>
          </p:nvSpPr>
          <p:spPr>
            <a:xfrm rot="8931971">
              <a:off x="9676459" y="300921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4;p62"/>
            <p:cNvSpPr/>
            <p:nvPr/>
          </p:nvSpPr>
          <p:spPr>
            <a:xfrm rot="8931971">
              <a:off x="9932843" y="386037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15;p62"/>
            <p:cNvSpPr/>
            <p:nvPr/>
          </p:nvSpPr>
          <p:spPr>
            <a:xfrm rot="8931971">
              <a:off x="10058301" y="311603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20;p62"/>
            <p:cNvSpPr/>
            <p:nvPr/>
          </p:nvSpPr>
          <p:spPr>
            <a:xfrm rot="8931971">
              <a:off x="9533020" y="356739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21;p62"/>
            <p:cNvSpPr/>
            <p:nvPr/>
          </p:nvSpPr>
          <p:spPr>
            <a:xfrm rot="8931971">
              <a:off x="7885097" y="291973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22;p62"/>
            <p:cNvSpPr/>
            <p:nvPr/>
          </p:nvSpPr>
          <p:spPr>
            <a:xfrm rot="8931971">
              <a:off x="9542065" y="402816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28;p62"/>
            <p:cNvSpPr/>
            <p:nvPr/>
          </p:nvSpPr>
          <p:spPr>
            <a:xfrm rot="8931971">
              <a:off x="9260362" y="342265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734;p62"/>
            <p:cNvSpPr/>
            <p:nvPr/>
          </p:nvSpPr>
          <p:spPr>
            <a:xfrm rot="8931971">
              <a:off x="8080762" y="2803062"/>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35;p62"/>
            <p:cNvSpPr/>
            <p:nvPr/>
          </p:nvSpPr>
          <p:spPr>
            <a:xfrm rot="8931971">
              <a:off x="9705069" y="3326753"/>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46;p62"/>
            <p:cNvSpPr/>
            <p:nvPr/>
          </p:nvSpPr>
          <p:spPr>
            <a:xfrm rot="8931971">
              <a:off x="9059668" y="4214293"/>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47;p62"/>
            <p:cNvSpPr/>
            <p:nvPr/>
          </p:nvSpPr>
          <p:spPr>
            <a:xfrm rot="8931971">
              <a:off x="8619552" y="323422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49;p62"/>
            <p:cNvSpPr/>
            <p:nvPr/>
          </p:nvSpPr>
          <p:spPr>
            <a:xfrm rot="8931971">
              <a:off x="8269625" y="333982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61;p62"/>
            <p:cNvSpPr/>
            <p:nvPr/>
          </p:nvSpPr>
          <p:spPr>
            <a:xfrm rot="8931971">
              <a:off x="8169949" y="404400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62;p62"/>
            <p:cNvSpPr/>
            <p:nvPr/>
          </p:nvSpPr>
          <p:spPr>
            <a:xfrm rot="8931971">
              <a:off x="8473611" y="386037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64;p62"/>
            <p:cNvSpPr/>
            <p:nvPr/>
          </p:nvSpPr>
          <p:spPr>
            <a:xfrm rot="8931971">
              <a:off x="10240132" y="345441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65;p62"/>
            <p:cNvSpPr/>
            <p:nvPr/>
          </p:nvSpPr>
          <p:spPr>
            <a:xfrm rot="8931971">
              <a:off x="8849918" y="347950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等腰三角形 4"/>
            <p:cNvSpPr/>
            <p:nvPr/>
          </p:nvSpPr>
          <p:spPr>
            <a:xfrm>
              <a:off x="8265751" y="275218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等腰三角形 69"/>
            <p:cNvSpPr/>
            <p:nvPr/>
          </p:nvSpPr>
          <p:spPr>
            <a:xfrm>
              <a:off x="8867556" y="266600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1" name="等腰三角形 70"/>
            <p:cNvSpPr/>
            <p:nvPr/>
          </p:nvSpPr>
          <p:spPr>
            <a:xfrm>
              <a:off x="8606134" y="2598701"/>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2" name="等腰三角形 71"/>
            <p:cNvSpPr/>
            <p:nvPr/>
          </p:nvSpPr>
          <p:spPr>
            <a:xfrm>
              <a:off x="7948840" y="3244771"/>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3" name="等腰三角形 72"/>
            <p:cNvSpPr/>
            <p:nvPr/>
          </p:nvSpPr>
          <p:spPr>
            <a:xfrm>
              <a:off x="8161951" y="209607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4" name="等腰三角形 73"/>
            <p:cNvSpPr/>
            <p:nvPr/>
          </p:nvSpPr>
          <p:spPr>
            <a:xfrm>
              <a:off x="8675787" y="2845287"/>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5" name="等腰三角形 74"/>
            <p:cNvSpPr/>
            <p:nvPr/>
          </p:nvSpPr>
          <p:spPr>
            <a:xfrm>
              <a:off x="8701888" y="184131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6" name="等腰三角形 75"/>
            <p:cNvSpPr/>
            <p:nvPr/>
          </p:nvSpPr>
          <p:spPr>
            <a:xfrm>
              <a:off x="9172208" y="212649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7" name="等腰三角形 76"/>
            <p:cNvSpPr/>
            <p:nvPr/>
          </p:nvSpPr>
          <p:spPr>
            <a:xfrm>
              <a:off x="8933287" y="297709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8" name="等腰三角形 77"/>
            <p:cNvSpPr/>
            <p:nvPr/>
          </p:nvSpPr>
          <p:spPr>
            <a:xfrm>
              <a:off x="7474897" y="229667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等腰三角形 78"/>
            <p:cNvSpPr/>
            <p:nvPr/>
          </p:nvSpPr>
          <p:spPr>
            <a:xfrm>
              <a:off x="9157463" y="279156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0" name="等腰三角形 79"/>
            <p:cNvSpPr/>
            <p:nvPr/>
          </p:nvSpPr>
          <p:spPr>
            <a:xfrm>
              <a:off x="7490973" y="2592620"/>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等腰三角形 80"/>
            <p:cNvSpPr/>
            <p:nvPr/>
          </p:nvSpPr>
          <p:spPr>
            <a:xfrm>
              <a:off x="7878510" y="21854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等腰三角形 81"/>
            <p:cNvSpPr/>
            <p:nvPr/>
          </p:nvSpPr>
          <p:spPr>
            <a:xfrm>
              <a:off x="7097732" y="277354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等腰三角形 82"/>
            <p:cNvSpPr/>
            <p:nvPr/>
          </p:nvSpPr>
          <p:spPr>
            <a:xfrm>
              <a:off x="8183310" y="24902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4" name="等腰三角形 83"/>
            <p:cNvSpPr/>
            <p:nvPr/>
          </p:nvSpPr>
          <p:spPr>
            <a:xfrm>
              <a:off x="7298753" y="3089543"/>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5" name="等腰三角形 84"/>
            <p:cNvSpPr/>
            <p:nvPr/>
          </p:nvSpPr>
          <p:spPr>
            <a:xfrm>
              <a:off x="7667881" y="3035848"/>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等腰三角形 85"/>
            <p:cNvSpPr/>
            <p:nvPr/>
          </p:nvSpPr>
          <p:spPr>
            <a:xfrm>
              <a:off x="8252602" y="295413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等腰三角形 86"/>
            <p:cNvSpPr/>
            <p:nvPr/>
          </p:nvSpPr>
          <p:spPr>
            <a:xfrm>
              <a:off x="8061664" y="3548397"/>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等腰三角形 87"/>
            <p:cNvSpPr/>
            <p:nvPr/>
          </p:nvSpPr>
          <p:spPr>
            <a:xfrm>
              <a:off x="8600125" y="205711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等腰三角形 88"/>
            <p:cNvSpPr/>
            <p:nvPr/>
          </p:nvSpPr>
          <p:spPr>
            <a:xfrm>
              <a:off x="7814182" y="265349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0" name="Google Shape;3714;p62"/>
            <p:cNvSpPr/>
            <p:nvPr/>
          </p:nvSpPr>
          <p:spPr>
            <a:xfrm rot="8931971">
              <a:off x="8508258" y="306923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20;p62"/>
            <p:cNvSpPr/>
            <p:nvPr/>
          </p:nvSpPr>
          <p:spPr>
            <a:xfrm rot="8931971">
              <a:off x="8944544" y="377451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34;p62"/>
            <p:cNvSpPr/>
            <p:nvPr/>
          </p:nvSpPr>
          <p:spPr>
            <a:xfrm rot="8931971">
              <a:off x="9255164" y="383763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p14="http://schemas.microsoft.com/office/powerpoint/2010/main">
          <mc:Choice Requires="p14">
            <p:contentPart p14:bwMode="auto" r:id="rId5">
              <p14:nvContentPartPr>
                <p14:cNvPr id="41" name="墨迹 40"/>
                <p14:cNvContentPartPr/>
                <p14:nvPr/>
              </p14:nvContentPartPr>
              <p14:xfrm>
                <a:off x="7868326" y="2526997"/>
                <a:ext cx="2170800" cy="1422000"/>
              </p14:xfrm>
            </p:contentPart>
          </mc:Choice>
          <mc:Fallback xmlns="">
            <p:pic>
              <p:nvPicPr>
                <p:cNvPr id="41" name="墨迹 40"/>
              </p:nvPicPr>
              <p:blipFill>
                <a:blip r:embed="rId6"/>
              </p:blipFill>
              <p:spPr>
                <a:xfrm>
                  <a:off x="7868326" y="2526997"/>
                  <a:ext cx="2170800" cy="1422000"/>
                </a:xfrm>
                <a:prstGeom prst="rect"/>
              </p:spPr>
            </p:pic>
          </mc:Fallback>
        </mc:AlternateContent>
      </p:grpSp>
      <p:grpSp>
        <p:nvGrpSpPr>
          <p:cNvPr id="137" name="组合 136"/>
          <p:cNvGrpSpPr/>
          <p:nvPr/>
        </p:nvGrpSpPr>
        <p:grpSpPr>
          <a:xfrm>
            <a:off x="3263725" y="2097886"/>
            <a:ext cx="2273249" cy="1837329"/>
            <a:chOff x="7097732" y="1841315"/>
            <a:chExt cx="3255062" cy="2507505"/>
          </a:xfrm>
        </p:grpSpPr>
        <p:sp>
          <p:nvSpPr>
            <p:cNvPr id="138" name="Google Shape;3708;p62"/>
            <p:cNvSpPr/>
            <p:nvPr/>
          </p:nvSpPr>
          <p:spPr>
            <a:xfrm rot="8931971">
              <a:off x="8864387" y="400163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09;p62"/>
            <p:cNvSpPr/>
            <p:nvPr/>
          </p:nvSpPr>
          <p:spPr>
            <a:xfrm rot="8931971">
              <a:off x="8435296" y="414865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10;p62"/>
            <p:cNvSpPr/>
            <p:nvPr/>
          </p:nvSpPr>
          <p:spPr>
            <a:xfrm rot="8931971">
              <a:off x="8691079" y="4225273"/>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11;p62"/>
            <p:cNvSpPr/>
            <p:nvPr/>
          </p:nvSpPr>
          <p:spPr>
            <a:xfrm rot="8931971">
              <a:off x="9350729" y="3091212"/>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12;p62"/>
            <p:cNvSpPr/>
            <p:nvPr/>
          </p:nvSpPr>
          <p:spPr>
            <a:xfrm rot="8931971">
              <a:off x="8595609" y="361337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13;p62"/>
            <p:cNvSpPr/>
            <p:nvPr/>
          </p:nvSpPr>
          <p:spPr>
            <a:xfrm rot="8931971">
              <a:off x="9676459" y="300921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14;p62"/>
            <p:cNvSpPr/>
            <p:nvPr/>
          </p:nvSpPr>
          <p:spPr>
            <a:xfrm rot="8931971">
              <a:off x="9932843" y="386037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15;p62"/>
            <p:cNvSpPr/>
            <p:nvPr/>
          </p:nvSpPr>
          <p:spPr>
            <a:xfrm rot="8931971">
              <a:off x="10058301" y="311603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20;p62"/>
            <p:cNvSpPr/>
            <p:nvPr/>
          </p:nvSpPr>
          <p:spPr>
            <a:xfrm rot="8931971">
              <a:off x="9533020" y="356739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21;p62"/>
            <p:cNvSpPr/>
            <p:nvPr/>
          </p:nvSpPr>
          <p:spPr>
            <a:xfrm rot="8931971">
              <a:off x="7885097" y="291973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22;p62"/>
            <p:cNvSpPr/>
            <p:nvPr/>
          </p:nvSpPr>
          <p:spPr>
            <a:xfrm rot="8931971">
              <a:off x="9542065" y="402816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728;p62"/>
            <p:cNvSpPr/>
            <p:nvPr/>
          </p:nvSpPr>
          <p:spPr>
            <a:xfrm rot="8931971">
              <a:off x="9260362" y="342265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3734;p62"/>
            <p:cNvSpPr/>
            <p:nvPr/>
          </p:nvSpPr>
          <p:spPr>
            <a:xfrm rot="8931971">
              <a:off x="8080762" y="2803062"/>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735;p62"/>
            <p:cNvSpPr/>
            <p:nvPr/>
          </p:nvSpPr>
          <p:spPr>
            <a:xfrm rot="8931971">
              <a:off x="9705069" y="3326753"/>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746;p62"/>
            <p:cNvSpPr/>
            <p:nvPr/>
          </p:nvSpPr>
          <p:spPr>
            <a:xfrm rot="8931971">
              <a:off x="9059668" y="4214293"/>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747;p62"/>
            <p:cNvSpPr/>
            <p:nvPr/>
          </p:nvSpPr>
          <p:spPr>
            <a:xfrm rot="8931971">
              <a:off x="8619552" y="323422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749;p62"/>
            <p:cNvSpPr/>
            <p:nvPr/>
          </p:nvSpPr>
          <p:spPr>
            <a:xfrm rot="8931971">
              <a:off x="8269625" y="333982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761;p62"/>
            <p:cNvSpPr/>
            <p:nvPr/>
          </p:nvSpPr>
          <p:spPr>
            <a:xfrm rot="8931971">
              <a:off x="8169949" y="404400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762;p62"/>
            <p:cNvSpPr/>
            <p:nvPr/>
          </p:nvSpPr>
          <p:spPr>
            <a:xfrm rot="8931971">
              <a:off x="8473611" y="386037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764;p62"/>
            <p:cNvSpPr/>
            <p:nvPr/>
          </p:nvSpPr>
          <p:spPr>
            <a:xfrm rot="8931971">
              <a:off x="10240132" y="345441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765;p62"/>
            <p:cNvSpPr/>
            <p:nvPr/>
          </p:nvSpPr>
          <p:spPr>
            <a:xfrm rot="8931971">
              <a:off x="8849918" y="347950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等腰三角形 158"/>
            <p:cNvSpPr/>
            <p:nvPr/>
          </p:nvSpPr>
          <p:spPr>
            <a:xfrm>
              <a:off x="8265751" y="275218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0" name="等腰三角形 159"/>
            <p:cNvSpPr/>
            <p:nvPr/>
          </p:nvSpPr>
          <p:spPr>
            <a:xfrm>
              <a:off x="8867556" y="266600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1" name="等腰三角形 160"/>
            <p:cNvSpPr/>
            <p:nvPr/>
          </p:nvSpPr>
          <p:spPr>
            <a:xfrm>
              <a:off x="8606134" y="2598701"/>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2" name="等腰三角形 161"/>
            <p:cNvSpPr/>
            <p:nvPr/>
          </p:nvSpPr>
          <p:spPr>
            <a:xfrm>
              <a:off x="7948840" y="3244771"/>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3" name="等腰三角形 162"/>
            <p:cNvSpPr/>
            <p:nvPr/>
          </p:nvSpPr>
          <p:spPr>
            <a:xfrm>
              <a:off x="8161951" y="209607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4" name="等腰三角形 163"/>
            <p:cNvSpPr/>
            <p:nvPr/>
          </p:nvSpPr>
          <p:spPr>
            <a:xfrm>
              <a:off x="8675787" y="2845287"/>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65" name="等腰三角形 164"/>
            <p:cNvSpPr/>
            <p:nvPr/>
          </p:nvSpPr>
          <p:spPr>
            <a:xfrm>
              <a:off x="8701888" y="184131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6" name="等腰三角形 165"/>
            <p:cNvSpPr/>
            <p:nvPr/>
          </p:nvSpPr>
          <p:spPr>
            <a:xfrm>
              <a:off x="9172208" y="212649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7" name="等腰三角形 166"/>
            <p:cNvSpPr/>
            <p:nvPr/>
          </p:nvSpPr>
          <p:spPr>
            <a:xfrm>
              <a:off x="8933287" y="297709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8" name="等腰三角形 167"/>
            <p:cNvSpPr/>
            <p:nvPr/>
          </p:nvSpPr>
          <p:spPr>
            <a:xfrm>
              <a:off x="7474897" y="229667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9" name="等腰三角形 168"/>
            <p:cNvSpPr/>
            <p:nvPr/>
          </p:nvSpPr>
          <p:spPr>
            <a:xfrm>
              <a:off x="9157463" y="279156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0" name="等腰三角形 169"/>
            <p:cNvSpPr/>
            <p:nvPr/>
          </p:nvSpPr>
          <p:spPr>
            <a:xfrm>
              <a:off x="7490973" y="2592620"/>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1" name="等腰三角形 170"/>
            <p:cNvSpPr/>
            <p:nvPr/>
          </p:nvSpPr>
          <p:spPr>
            <a:xfrm>
              <a:off x="7878510" y="21854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2" name="等腰三角形 171"/>
            <p:cNvSpPr/>
            <p:nvPr/>
          </p:nvSpPr>
          <p:spPr>
            <a:xfrm>
              <a:off x="7097732" y="277354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3" name="等腰三角形 172"/>
            <p:cNvSpPr/>
            <p:nvPr/>
          </p:nvSpPr>
          <p:spPr>
            <a:xfrm>
              <a:off x="8183310" y="24902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4" name="等腰三角形 173"/>
            <p:cNvSpPr/>
            <p:nvPr/>
          </p:nvSpPr>
          <p:spPr>
            <a:xfrm>
              <a:off x="7298753" y="3089543"/>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5" name="等腰三角形 174"/>
            <p:cNvSpPr/>
            <p:nvPr/>
          </p:nvSpPr>
          <p:spPr>
            <a:xfrm>
              <a:off x="7667881" y="3035848"/>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6" name="等腰三角形 175"/>
            <p:cNvSpPr/>
            <p:nvPr/>
          </p:nvSpPr>
          <p:spPr>
            <a:xfrm>
              <a:off x="8252602" y="295413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7" name="等腰三角形 176"/>
            <p:cNvSpPr/>
            <p:nvPr/>
          </p:nvSpPr>
          <p:spPr>
            <a:xfrm>
              <a:off x="8061664" y="3548397"/>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8" name="等腰三角形 177"/>
            <p:cNvSpPr/>
            <p:nvPr/>
          </p:nvSpPr>
          <p:spPr>
            <a:xfrm>
              <a:off x="8600125" y="205711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9" name="等腰三角形 178"/>
            <p:cNvSpPr/>
            <p:nvPr/>
          </p:nvSpPr>
          <p:spPr>
            <a:xfrm>
              <a:off x="7814182" y="265349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0" name="Google Shape;3714;p62"/>
            <p:cNvSpPr/>
            <p:nvPr/>
          </p:nvSpPr>
          <p:spPr>
            <a:xfrm rot="8931971">
              <a:off x="8508258" y="306923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720;p62"/>
            <p:cNvSpPr/>
            <p:nvPr/>
          </p:nvSpPr>
          <p:spPr>
            <a:xfrm rot="8931971">
              <a:off x="8944544" y="377451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734;p62"/>
            <p:cNvSpPr/>
            <p:nvPr/>
          </p:nvSpPr>
          <p:spPr>
            <a:xfrm rot="8931971">
              <a:off x="9255164" y="383763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7">
            <p14:nvContentPartPr>
              <p14:cNvPr id="46" name="墨迹 45"/>
              <p14:cNvContentPartPr/>
              <p14:nvPr/>
            </p14:nvContentPartPr>
            <p14:xfrm>
              <a:off x="3793027" y="2720064"/>
              <a:ext cx="1508400" cy="859320"/>
            </p14:xfrm>
          </p:contentPart>
        </mc:Choice>
        <mc:Fallback xmlns="">
          <p:pic>
            <p:nvPicPr>
              <p:cNvPr id="46" name="墨迹 45"/>
            </p:nvPicPr>
            <p:blipFill>
              <a:blip r:embed="rId8"/>
            </p:blipFill>
            <p:spPr>
              <a:xfrm>
                <a:off x="3793027" y="2720064"/>
                <a:ext cx="1508400" cy="859320"/>
              </a:xfrm>
              <a:prstGeom prst="rect"/>
            </p:spPr>
          </p:pic>
        </mc:Fallback>
      </mc:AlternateContent>
      <p:sp>
        <p:nvSpPr>
          <p:cNvPr id="184" name="文本框 183"/>
          <p:cNvSpPr txBox="1"/>
          <p:nvPr/>
        </p:nvSpPr>
        <p:spPr>
          <a:xfrm>
            <a:off x="6775079" y="4368088"/>
            <a:ext cx="1267495" cy="400110"/>
          </a:xfrm>
          <a:prstGeom prst="rect">
            <a:avLst/>
          </a:prstGeom>
          <a:noFill/>
        </p:spPr>
        <p:txBody>
          <a:bodyPr wrap="square">
            <a:spAutoFit/>
          </a:bodyPr>
          <a:lstStyle/>
          <a:p>
            <a:r>
              <a:rPr lang="zh-CN" altLang="en-US" sz="2000" b="0" i="0" dirty="0">
                <a:solidFill>
                  <a:srgbClr val="333333"/>
                </a:solidFill>
                <a:effectLst/>
                <a:latin typeface="PingFang SC" panose="020B0400000000000000" charset="-122"/>
              </a:rPr>
              <a:t>软间隔</a:t>
            </a:r>
            <a:endParaRPr lang="zh-CN" altLang="en-US" sz="2000" dirty="0"/>
          </a:p>
        </p:txBody>
      </p:sp>
      <p:sp>
        <p:nvSpPr>
          <p:cNvPr id="185" name="文本框 184"/>
          <p:cNvSpPr txBox="1"/>
          <p:nvPr/>
        </p:nvSpPr>
        <p:spPr>
          <a:xfrm>
            <a:off x="4185673" y="4358862"/>
            <a:ext cx="1267495" cy="400110"/>
          </a:xfrm>
          <a:prstGeom prst="rect">
            <a:avLst/>
          </a:prstGeom>
          <a:noFill/>
        </p:spPr>
        <p:txBody>
          <a:bodyPr wrap="square">
            <a:spAutoFit/>
          </a:bodyPr>
          <a:lstStyle/>
          <a:p>
            <a:r>
              <a:rPr lang="zh-CN" altLang="en-US" sz="2000" b="0" i="0" dirty="0">
                <a:solidFill>
                  <a:srgbClr val="333333"/>
                </a:solidFill>
                <a:effectLst/>
                <a:latin typeface="PingFang SC" panose="020B0400000000000000" charset="-122"/>
              </a:rPr>
              <a:t>硬间隔</a:t>
            </a:r>
            <a:endParaRPr lang="zh-CN" altLang="en-US" sz="2000" dirty="0"/>
          </a:p>
        </p:txBody>
      </p:sp>
      <p:grpSp>
        <p:nvGrpSpPr>
          <p:cNvPr id="186" name="组合 185"/>
          <p:cNvGrpSpPr/>
          <p:nvPr/>
        </p:nvGrpSpPr>
        <p:grpSpPr>
          <a:xfrm>
            <a:off x="1143134" y="2208531"/>
            <a:ext cx="1829765" cy="1812624"/>
            <a:chOff x="7097732" y="1726977"/>
            <a:chExt cx="3224471" cy="3004955"/>
          </a:xfrm>
        </p:grpSpPr>
        <p:sp>
          <p:nvSpPr>
            <p:cNvPr id="187" name="Google Shape;3708;p62"/>
            <p:cNvSpPr/>
            <p:nvPr/>
          </p:nvSpPr>
          <p:spPr>
            <a:xfrm rot="8931971">
              <a:off x="8450498" y="418474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709;p62"/>
            <p:cNvSpPr/>
            <p:nvPr/>
          </p:nvSpPr>
          <p:spPr>
            <a:xfrm rot="8931971">
              <a:off x="8129263" y="452456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710;p62"/>
            <p:cNvSpPr/>
            <p:nvPr/>
          </p:nvSpPr>
          <p:spPr>
            <a:xfrm rot="8931971">
              <a:off x="8385046" y="4601178"/>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711;p62"/>
            <p:cNvSpPr/>
            <p:nvPr/>
          </p:nvSpPr>
          <p:spPr>
            <a:xfrm rot="8931971">
              <a:off x="9044696" y="346711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712;p62"/>
            <p:cNvSpPr/>
            <p:nvPr/>
          </p:nvSpPr>
          <p:spPr>
            <a:xfrm rot="8931971">
              <a:off x="8233564" y="426214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713;p62"/>
            <p:cNvSpPr/>
            <p:nvPr/>
          </p:nvSpPr>
          <p:spPr>
            <a:xfrm rot="8931971">
              <a:off x="9370426" y="338511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714;p62"/>
            <p:cNvSpPr/>
            <p:nvPr/>
          </p:nvSpPr>
          <p:spPr>
            <a:xfrm rot="8931971">
              <a:off x="9626810" y="423627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715;p62"/>
            <p:cNvSpPr/>
            <p:nvPr/>
          </p:nvSpPr>
          <p:spPr>
            <a:xfrm rot="8931971">
              <a:off x="9752268" y="349193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 name="Google Shape;3718;p62"/>
            <p:cNvCxnSpPr/>
            <p:nvPr/>
          </p:nvCxnSpPr>
          <p:spPr>
            <a:xfrm flipV="1">
              <a:off x="7167846" y="2609761"/>
              <a:ext cx="2645199" cy="1902252"/>
            </a:xfrm>
            <a:prstGeom prst="straightConnector1">
              <a:avLst/>
            </a:prstGeom>
            <a:ln>
              <a:solidFill>
                <a:srgbClr val="FF000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96" name="Google Shape;3720;p62"/>
            <p:cNvSpPr/>
            <p:nvPr/>
          </p:nvSpPr>
          <p:spPr>
            <a:xfrm rot="8931971">
              <a:off x="9226987" y="3943302"/>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721;p62"/>
            <p:cNvSpPr/>
            <p:nvPr/>
          </p:nvSpPr>
          <p:spPr>
            <a:xfrm rot="8931971">
              <a:off x="8724637" y="423627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722;p62"/>
            <p:cNvSpPr/>
            <p:nvPr/>
          </p:nvSpPr>
          <p:spPr>
            <a:xfrm rot="8931971">
              <a:off x="9926214" y="315467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728;p62"/>
            <p:cNvSpPr/>
            <p:nvPr/>
          </p:nvSpPr>
          <p:spPr>
            <a:xfrm rot="8931971">
              <a:off x="8954329" y="379856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3734;p62"/>
            <p:cNvSpPr/>
            <p:nvPr/>
          </p:nvSpPr>
          <p:spPr>
            <a:xfrm rot="8931971">
              <a:off x="9537607" y="400642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735;p62"/>
            <p:cNvSpPr/>
            <p:nvPr/>
          </p:nvSpPr>
          <p:spPr>
            <a:xfrm rot="8931971">
              <a:off x="9399036" y="3702658"/>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746;p62"/>
            <p:cNvSpPr/>
            <p:nvPr/>
          </p:nvSpPr>
          <p:spPr>
            <a:xfrm rot="8931971">
              <a:off x="8753635" y="4590198"/>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747;p62"/>
            <p:cNvSpPr/>
            <p:nvPr/>
          </p:nvSpPr>
          <p:spPr>
            <a:xfrm rot="8931971">
              <a:off x="9149628" y="460838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749;p62"/>
            <p:cNvSpPr/>
            <p:nvPr/>
          </p:nvSpPr>
          <p:spPr>
            <a:xfrm rot="8931971">
              <a:off x="9180857" y="425484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761;p62"/>
            <p:cNvSpPr/>
            <p:nvPr/>
          </p:nvSpPr>
          <p:spPr>
            <a:xfrm rot="8931971">
              <a:off x="7902335" y="4342390"/>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762;p62"/>
            <p:cNvSpPr/>
            <p:nvPr/>
          </p:nvSpPr>
          <p:spPr>
            <a:xfrm rot="8931971">
              <a:off x="9597227" y="304485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764;p62"/>
            <p:cNvSpPr/>
            <p:nvPr/>
          </p:nvSpPr>
          <p:spPr>
            <a:xfrm rot="8931971">
              <a:off x="10209541" y="340274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765;p62"/>
            <p:cNvSpPr/>
            <p:nvPr/>
          </p:nvSpPr>
          <p:spPr>
            <a:xfrm rot="8931971">
              <a:off x="8543885" y="3855412"/>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等腰三角形 208"/>
            <p:cNvSpPr/>
            <p:nvPr/>
          </p:nvSpPr>
          <p:spPr>
            <a:xfrm>
              <a:off x="8265751" y="275218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0" name="等腰三角形 209"/>
            <p:cNvSpPr/>
            <p:nvPr/>
          </p:nvSpPr>
          <p:spPr>
            <a:xfrm>
              <a:off x="8535888" y="285425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1" name="等腰三角形 210"/>
            <p:cNvSpPr/>
            <p:nvPr/>
          </p:nvSpPr>
          <p:spPr>
            <a:xfrm>
              <a:off x="8580499" y="241104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2" name="等腰三角形 211"/>
            <p:cNvSpPr/>
            <p:nvPr/>
          </p:nvSpPr>
          <p:spPr>
            <a:xfrm>
              <a:off x="8191416" y="1726977"/>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3" name="等腰三角形 212"/>
            <p:cNvSpPr/>
            <p:nvPr/>
          </p:nvSpPr>
          <p:spPr>
            <a:xfrm>
              <a:off x="8161951" y="209607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4" name="等腰三角形 213"/>
            <p:cNvSpPr/>
            <p:nvPr/>
          </p:nvSpPr>
          <p:spPr>
            <a:xfrm>
              <a:off x="8314351" y="224847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5" name="等腰三角形 214"/>
            <p:cNvSpPr/>
            <p:nvPr/>
          </p:nvSpPr>
          <p:spPr>
            <a:xfrm>
              <a:off x="8701888" y="184131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6" name="等腰三角形 215"/>
            <p:cNvSpPr/>
            <p:nvPr/>
          </p:nvSpPr>
          <p:spPr>
            <a:xfrm>
              <a:off x="9090817" y="1754048"/>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7" name="等腰三角形 216"/>
            <p:cNvSpPr/>
            <p:nvPr/>
          </p:nvSpPr>
          <p:spPr>
            <a:xfrm>
              <a:off x="8830544" y="214322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8" name="等腰三角形 217"/>
            <p:cNvSpPr/>
            <p:nvPr/>
          </p:nvSpPr>
          <p:spPr>
            <a:xfrm>
              <a:off x="7474897" y="229667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19" name="等腰三角形 218"/>
            <p:cNvSpPr/>
            <p:nvPr/>
          </p:nvSpPr>
          <p:spPr>
            <a:xfrm>
              <a:off x="8979993" y="250413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0" name="等腰三角形 219"/>
            <p:cNvSpPr/>
            <p:nvPr/>
          </p:nvSpPr>
          <p:spPr>
            <a:xfrm>
              <a:off x="7490973" y="2592620"/>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1" name="等腰三角形 220"/>
            <p:cNvSpPr/>
            <p:nvPr/>
          </p:nvSpPr>
          <p:spPr>
            <a:xfrm>
              <a:off x="7878510" y="21854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2" name="等腰三角形 221"/>
            <p:cNvSpPr/>
            <p:nvPr/>
          </p:nvSpPr>
          <p:spPr>
            <a:xfrm>
              <a:off x="7097732" y="277354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3" name="等腰三角形 222"/>
            <p:cNvSpPr/>
            <p:nvPr/>
          </p:nvSpPr>
          <p:spPr>
            <a:xfrm>
              <a:off x="8183310" y="24902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4" name="等腰三角形 223"/>
            <p:cNvSpPr/>
            <p:nvPr/>
          </p:nvSpPr>
          <p:spPr>
            <a:xfrm>
              <a:off x="7298753" y="3089543"/>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5" name="等腰三角形 224"/>
            <p:cNvSpPr/>
            <p:nvPr/>
          </p:nvSpPr>
          <p:spPr>
            <a:xfrm>
              <a:off x="7667881" y="3035848"/>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6" name="等腰三角形 225"/>
            <p:cNvSpPr/>
            <p:nvPr/>
          </p:nvSpPr>
          <p:spPr>
            <a:xfrm>
              <a:off x="7685526" y="3493687"/>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7" name="等腰三角形 226"/>
            <p:cNvSpPr/>
            <p:nvPr/>
          </p:nvSpPr>
          <p:spPr>
            <a:xfrm>
              <a:off x="7192077" y="344056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8" name="等腰三角形 227"/>
            <p:cNvSpPr/>
            <p:nvPr/>
          </p:nvSpPr>
          <p:spPr>
            <a:xfrm>
              <a:off x="8143490" y="313958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29" name="等腰三角形 228"/>
            <p:cNvSpPr/>
            <p:nvPr/>
          </p:nvSpPr>
          <p:spPr>
            <a:xfrm>
              <a:off x="7814182" y="265349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
        <p:nvSpPr>
          <p:cNvPr id="230" name="文本框 229"/>
          <p:cNvSpPr txBox="1"/>
          <p:nvPr/>
        </p:nvSpPr>
        <p:spPr>
          <a:xfrm>
            <a:off x="1338769" y="4364749"/>
            <a:ext cx="1267495" cy="400110"/>
          </a:xfrm>
          <a:prstGeom prst="rect">
            <a:avLst/>
          </a:prstGeom>
          <a:noFill/>
        </p:spPr>
        <p:txBody>
          <a:bodyPr wrap="square">
            <a:spAutoFit/>
          </a:bodyPr>
          <a:lstStyle/>
          <a:p>
            <a:r>
              <a:rPr lang="zh-CN" altLang="en-US" sz="2000" b="0" i="0" dirty="0">
                <a:solidFill>
                  <a:srgbClr val="333333"/>
                </a:solidFill>
                <a:effectLst/>
                <a:latin typeface="PingFang SC" panose="020B0400000000000000" charset="-122"/>
              </a:rPr>
              <a:t>线性可分</a:t>
            </a:r>
            <a:endParaRPr lang="zh-CN" altLang="en-US" sz="2000" dirty="0"/>
          </a:p>
        </p:txBody>
      </p:sp>
      <p:sp>
        <p:nvSpPr>
          <p:cNvPr id="231" name="椭圆 230"/>
          <p:cNvSpPr/>
          <p:nvPr/>
        </p:nvSpPr>
        <p:spPr>
          <a:xfrm>
            <a:off x="9415586" y="2532586"/>
            <a:ext cx="1404747" cy="1330062"/>
          </a:xfrm>
          <a:prstGeom prst="ellipse">
            <a:avLst/>
          </a:prstGeom>
          <a:ln>
            <a:solidFill>
              <a:srgbClr val="FF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2" name="Google Shape;3708;p62"/>
          <p:cNvSpPr/>
          <p:nvPr/>
        </p:nvSpPr>
        <p:spPr>
          <a:xfrm rot="8931971">
            <a:off x="9722152" y="3588033"/>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709;p62"/>
          <p:cNvSpPr/>
          <p:nvPr/>
        </p:nvSpPr>
        <p:spPr>
          <a:xfrm rot="8931971">
            <a:off x="10496678" y="3225513"/>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710;p62"/>
          <p:cNvSpPr/>
          <p:nvPr/>
        </p:nvSpPr>
        <p:spPr>
          <a:xfrm rot="8931971">
            <a:off x="10464490" y="3080780"/>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711;p62"/>
          <p:cNvSpPr/>
          <p:nvPr/>
        </p:nvSpPr>
        <p:spPr>
          <a:xfrm rot="8931971">
            <a:off x="10061800" y="2920934"/>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712;p62"/>
          <p:cNvSpPr/>
          <p:nvPr/>
        </p:nvSpPr>
        <p:spPr>
          <a:xfrm rot="8931971">
            <a:off x="9534445" y="3303541"/>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713;p62"/>
          <p:cNvSpPr/>
          <p:nvPr/>
        </p:nvSpPr>
        <p:spPr>
          <a:xfrm rot="8931971">
            <a:off x="10289282" y="2860850"/>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714;p62"/>
          <p:cNvSpPr/>
          <p:nvPr/>
        </p:nvSpPr>
        <p:spPr>
          <a:xfrm rot="8931971">
            <a:off x="10468333" y="3484522"/>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715;p62"/>
          <p:cNvSpPr/>
          <p:nvPr/>
        </p:nvSpPr>
        <p:spPr>
          <a:xfrm rot="8931971">
            <a:off x="10555950" y="2939122"/>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720;p62"/>
          <p:cNvSpPr/>
          <p:nvPr/>
        </p:nvSpPr>
        <p:spPr>
          <a:xfrm rot="8931971">
            <a:off x="10189108" y="3269850"/>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721;p62"/>
          <p:cNvSpPr/>
          <p:nvPr/>
        </p:nvSpPr>
        <p:spPr>
          <a:xfrm rot="8931971">
            <a:off x="10041610" y="3136466"/>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722;p62"/>
          <p:cNvSpPr/>
          <p:nvPr/>
        </p:nvSpPr>
        <p:spPr>
          <a:xfrm rot="8931971">
            <a:off x="10195424" y="3607471"/>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728;p62"/>
          <p:cNvSpPr/>
          <p:nvPr/>
        </p:nvSpPr>
        <p:spPr>
          <a:xfrm rot="8931971">
            <a:off x="10274813" y="2670677"/>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3734;p62"/>
          <p:cNvSpPr/>
          <p:nvPr/>
        </p:nvSpPr>
        <p:spPr>
          <a:xfrm rot="8931971">
            <a:off x="9847281" y="2629584"/>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735;p62"/>
          <p:cNvSpPr/>
          <p:nvPr/>
        </p:nvSpPr>
        <p:spPr>
          <a:xfrm rot="8931971">
            <a:off x="10309262" y="3093523"/>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746;p62"/>
          <p:cNvSpPr/>
          <p:nvPr/>
        </p:nvSpPr>
        <p:spPr>
          <a:xfrm rot="8931971">
            <a:off x="9895758" y="3640608"/>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747;p62"/>
          <p:cNvSpPr/>
          <p:nvPr/>
        </p:nvSpPr>
        <p:spPr>
          <a:xfrm rot="8931971">
            <a:off x="9551166" y="3025726"/>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749;p62"/>
          <p:cNvSpPr/>
          <p:nvPr/>
        </p:nvSpPr>
        <p:spPr>
          <a:xfrm rot="8931971">
            <a:off x="10071208" y="2695620"/>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761;p62"/>
          <p:cNvSpPr/>
          <p:nvPr/>
        </p:nvSpPr>
        <p:spPr>
          <a:xfrm rot="8931971">
            <a:off x="10045081" y="3390279"/>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762;p62"/>
          <p:cNvSpPr/>
          <p:nvPr/>
        </p:nvSpPr>
        <p:spPr>
          <a:xfrm rot="8931971">
            <a:off x="9881237" y="2845747"/>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764;p62"/>
          <p:cNvSpPr/>
          <p:nvPr/>
        </p:nvSpPr>
        <p:spPr>
          <a:xfrm rot="8931971">
            <a:off x="10682936" y="3187066"/>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765;p62"/>
          <p:cNvSpPr/>
          <p:nvPr/>
        </p:nvSpPr>
        <p:spPr>
          <a:xfrm rot="8931971">
            <a:off x="9712047" y="3205451"/>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等腰三角形 252"/>
          <p:cNvSpPr/>
          <p:nvPr/>
        </p:nvSpPr>
        <p:spPr>
          <a:xfrm>
            <a:off x="10415367" y="2208416"/>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4" name="等腰三角形 253"/>
          <p:cNvSpPr/>
          <p:nvPr/>
        </p:nvSpPr>
        <p:spPr>
          <a:xfrm>
            <a:off x="10578508" y="2389324"/>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5" name="等腰三角形 254"/>
          <p:cNvSpPr/>
          <p:nvPr/>
        </p:nvSpPr>
        <p:spPr>
          <a:xfrm>
            <a:off x="10021141" y="2373770"/>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6" name="等腰三角形 255"/>
          <p:cNvSpPr/>
          <p:nvPr/>
        </p:nvSpPr>
        <p:spPr>
          <a:xfrm>
            <a:off x="10891803" y="2923941"/>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7" name="等腰三角形 256"/>
          <p:cNvSpPr/>
          <p:nvPr/>
        </p:nvSpPr>
        <p:spPr>
          <a:xfrm>
            <a:off x="9879831" y="3952473"/>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8" name="等腰三角形 257"/>
          <p:cNvSpPr/>
          <p:nvPr/>
        </p:nvSpPr>
        <p:spPr>
          <a:xfrm>
            <a:off x="9649385" y="2386013"/>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259" name="等腰三角形 258"/>
          <p:cNvSpPr/>
          <p:nvPr/>
        </p:nvSpPr>
        <p:spPr>
          <a:xfrm>
            <a:off x="9642160" y="2205968"/>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0" name="等腰三角形 259"/>
          <p:cNvSpPr/>
          <p:nvPr/>
        </p:nvSpPr>
        <p:spPr>
          <a:xfrm>
            <a:off x="9937126" y="2214055"/>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1" name="等腰三角形 260"/>
          <p:cNvSpPr/>
          <p:nvPr/>
        </p:nvSpPr>
        <p:spPr>
          <a:xfrm>
            <a:off x="10652367" y="2261885"/>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2" name="等腰三角形 261"/>
          <p:cNvSpPr/>
          <p:nvPr/>
        </p:nvSpPr>
        <p:spPr>
          <a:xfrm>
            <a:off x="10996412" y="3557942"/>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3" name="等腰三角形 262"/>
          <p:cNvSpPr/>
          <p:nvPr/>
        </p:nvSpPr>
        <p:spPr>
          <a:xfrm>
            <a:off x="10158217" y="2227111"/>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4" name="等腰三角形 263"/>
          <p:cNvSpPr/>
          <p:nvPr/>
        </p:nvSpPr>
        <p:spPr>
          <a:xfrm>
            <a:off x="9053320" y="3141171"/>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5" name="等腰三角形 264"/>
          <p:cNvSpPr/>
          <p:nvPr/>
        </p:nvSpPr>
        <p:spPr>
          <a:xfrm>
            <a:off x="10463833" y="3830020"/>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6" name="等腰三角形 265"/>
          <p:cNvSpPr/>
          <p:nvPr/>
        </p:nvSpPr>
        <p:spPr>
          <a:xfrm>
            <a:off x="9082007" y="2889551"/>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7" name="等腰三角形 266"/>
          <p:cNvSpPr/>
          <p:nvPr/>
        </p:nvSpPr>
        <p:spPr>
          <a:xfrm>
            <a:off x="10759553" y="3780364"/>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8" name="等腰三角形 267"/>
          <p:cNvSpPr/>
          <p:nvPr/>
        </p:nvSpPr>
        <p:spPr>
          <a:xfrm>
            <a:off x="9355838" y="2629684"/>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9" name="等腰三角形 268"/>
          <p:cNvSpPr/>
          <p:nvPr/>
        </p:nvSpPr>
        <p:spPr>
          <a:xfrm>
            <a:off x="9176868" y="3465938"/>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0" name="等腰三角形 269"/>
          <p:cNvSpPr/>
          <p:nvPr/>
        </p:nvSpPr>
        <p:spPr>
          <a:xfrm>
            <a:off x="9294898" y="2820492"/>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1" name="等腰三角形 270"/>
          <p:cNvSpPr/>
          <p:nvPr/>
        </p:nvSpPr>
        <p:spPr>
          <a:xfrm>
            <a:off x="9339626" y="3597907"/>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2" name="等腰三角形 271"/>
          <p:cNvSpPr/>
          <p:nvPr/>
        </p:nvSpPr>
        <p:spPr>
          <a:xfrm>
            <a:off x="9298410" y="2458315"/>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3" name="等腰三角形 272"/>
          <p:cNvSpPr/>
          <p:nvPr/>
        </p:nvSpPr>
        <p:spPr>
          <a:xfrm>
            <a:off x="9279041" y="3185775"/>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4" name="Google Shape;3714;p62"/>
          <p:cNvSpPr/>
          <p:nvPr/>
        </p:nvSpPr>
        <p:spPr>
          <a:xfrm rot="8931971">
            <a:off x="9660597" y="2800296"/>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720;p62"/>
          <p:cNvSpPr/>
          <p:nvPr/>
        </p:nvSpPr>
        <p:spPr>
          <a:xfrm rot="8931971">
            <a:off x="9778132" y="3421612"/>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734;p62"/>
          <p:cNvSpPr/>
          <p:nvPr/>
        </p:nvSpPr>
        <p:spPr>
          <a:xfrm rot="8931971">
            <a:off x="10370560" y="3325582"/>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文本框 276"/>
          <p:cNvSpPr txBox="1"/>
          <p:nvPr/>
        </p:nvSpPr>
        <p:spPr>
          <a:xfrm>
            <a:off x="9229193" y="4354080"/>
            <a:ext cx="1673746" cy="400110"/>
          </a:xfrm>
          <a:prstGeom prst="rect">
            <a:avLst/>
          </a:prstGeom>
          <a:noFill/>
        </p:spPr>
        <p:txBody>
          <a:bodyPr wrap="square">
            <a:spAutoFit/>
          </a:bodyPr>
          <a:lstStyle/>
          <a:p>
            <a:r>
              <a:rPr lang="zh-CN" altLang="en-US" sz="2000" dirty="0">
                <a:solidFill>
                  <a:srgbClr val="333333"/>
                </a:solidFill>
                <a:latin typeface="PingFang SC" panose="020B0400000000000000" charset="-122"/>
              </a:rPr>
              <a:t>线性不可分</a:t>
            </a:r>
            <a:endParaRPr lang="zh-CN" altLang="en-US" sz="2000" dirty="0"/>
          </a:p>
        </p:txBody>
      </p:sp>
      <p:sp>
        <p:nvSpPr>
          <p:cNvPr id="278" name="Google Shape;3711;p62"/>
          <p:cNvSpPr/>
          <p:nvPr/>
        </p:nvSpPr>
        <p:spPr>
          <a:xfrm rot="8931971">
            <a:off x="10031951" y="3617202"/>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713;p62"/>
          <p:cNvSpPr/>
          <p:nvPr/>
        </p:nvSpPr>
        <p:spPr>
          <a:xfrm rot="8931971">
            <a:off x="10704195" y="3005585"/>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715;p62"/>
          <p:cNvSpPr/>
          <p:nvPr/>
        </p:nvSpPr>
        <p:spPr>
          <a:xfrm rot="8931971">
            <a:off x="10468648" y="2810718"/>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等腰三角形 280"/>
          <p:cNvSpPr/>
          <p:nvPr/>
        </p:nvSpPr>
        <p:spPr>
          <a:xfrm>
            <a:off x="10772886" y="3536647"/>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2" name="等腰三角形 281"/>
          <p:cNvSpPr/>
          <p:nvPr/>
        </p:nvSpPr>
        <p:spPr>
          <a:xfrm>
            <a:off x="9585937" y="3729606"/>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3" name="等腰三角形 282"/>
          <p:cNvSpPr/>
          <p:nvPr/>
        </p:nvSpPr>
        <p:spPr>
          <a:xfrm>
            <a:off x="11107242" y="2927592"/>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4" name="等腰三角形 283"/>
          <p:cNvSpPr/>
          <p:nvPr/>
        </p:nvSpPr>
        <p:spPr>
          <a:xfrm>
            <a:off x="11084061" y="3149875"/>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285" name="等腰三角形 284"/>
          <p:cNvSpPr/>
          <p:nvPr/>
        </p:nvSpPr>
        <p:spPr>
          <a:xfrm>
            <a:off x="10962754" y="2684241"/>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6" name="等腰三角形 285"/>
          <p:cNvSpPr/>
          <p:nvPr/>
        </p:nvSpPr>
        <p:spPr>
          <a:xfrm>
            <a:off x="10943113" y="3360890"/>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7" name="等腰三角形 286"/>
          <p:cNvSpPr/>
          <p:nvPr/>
        </p:nvSpPr>
        <p:spPr>
          <a:xfrm>
            <a:off x="10195675" y="4006987"/>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8" name="等腰三角形 287"/>
          <p:cNvSpPr/>
          <p:nvPr/>
        </p:nvSpPr>
        <p:spPr>
          <a:xfrm>
            <a:off x="9426858" y="2389363"/>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9" name="等腰三角形 288"/>
          <p:cNvSpPr/>
          <p:nvPr/>
        </p:nvSpPr>
        <p:spPr>
          <a:xfrm>
            <a:off x="10740025" y="2617012"/>
            <a:ext cx="89850" cy="87964"/>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0" name="Google Shape;3714;p62"/>
          <p:cNvSpPr/>
          <p:nvPr/>
        </p:nvSpPr>
        <p:spPr>
          <a:xfrm rot="8931971">
            <a:off x="9919420" y="3044110"/>
            <a:ext cx="78680" cy="9052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advTm="8005"/>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1" name="矩形: 圆角 4110"/>
          <p:cNvSpPr/>
          <p:nvPr/>
        </p:nvSpPr>
        <p:spPr>
          <a:xfrm>
            <a:off x="9137320" y="4861159"/>
            <a:ext cx="1448610" cy="38310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支持向量</a:t>
            </a:r>
          </a:p>
        </p:txBody>
      </p:sp>
      <p:sp>
        <p:nvSpPr>
          <p:cNvPr id="4100" name="矩形 4099"/>
          <p:cNvSpPr/>
          <p:nvPr/>
        </p:nvSpPr>
        <p:spPr>
          <a:xfrm rot="19351612">
            <a:off x="6853577" y="2943449"/>
            <a:ext cx="3898809" cy="63518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支持向量机概述</a:t>
            </a:r>
          </a:p>
        </p:txBody>
      </p:sp>
      <p:sp>
        <p:nvSpPr>
          <p:cNvPr id="11" name="文本框 10"/>
          <p:cNvSpPr txBox="1"/>
          <p:nvPr/>
        </p:nvSpPr>
        <p:spPr>
          <a:xfrm>
            <a:off x="668338" y="1334020"/>
            <a:ext cx="1455882" cy="581057"/>
          </a:xfrm>
          <a:prstGeom prst="rect">
            <a:avLst/>
          </a:prstGeom>
          <a:noFill/>
        </p:spPr>
        <p:txBody>
          <a:bodyPr wrap="square">
            <a:spAutoFit/>
          </a:bodyPr>
          <a:lstStyle/>
          <a:p>
            <a:pPr algn="just">
              <a:lnSpc>
                <a:spcPct val="150000"/>
              </a:lnSpc>
            </a:pPr>
            <a:r>
              <a:rPr lang="zh-CN" altLang="en-US" b="1" kern="100" dirty="0">
                <a:latin typeface="微软雅黑" panose="020B0503020204020204" pitchFamily="34" charset="-122"/>
              </a:rPr>
              <a:t>算法思想</a:t>
            </a:r>
            <a:endParaRPr lang="en-US" altLang="zh-CN" b="1" kern="100" dirty="0">
              <a:latin typeface="微软雅黑" panose="020B0503020204020204" pitchFamily="34" charset="-122"/>
            </a:endParaRPr>
          </a:p>
        </p:txBody>
      </p:sp>
      <p:sp>
        <p:nvSpPr>
          <p:cNvPr id="7" name="文本框 6"/>
          <p:cNvSpPr txBox="1"/>
          <p:nvPr/>
        </p:nvSpPr>
        <p:spPr>
          <a:xfrm>
            <a:off x="682403" y="1973428"/>
            <a:ext cx="4828389" cy="2797048"/>
          </a:xfrm>
          <a:prstGeom prst="rect">
            <a:avLst/>
          </a:prstGeom>
          <a:noFill/>
        </p:spPr>
        <p:txBody>
          <a:bodyPr wrap="square">
            <a:spAutoFit/>
          </a:bodyPr>
          <a:lstStyle/>
          <a:p>
            <a:pPr algn="just">
              <a:lnSpc>
                <a:spcPct val="150000"/>
              </a:lnSpc>
            </a:pPr>
            <a:r>
              <a:rPr lang="zh-CN" altLang="zh-CN" sz="2400" kern="100" dirty="0">
                <a:effectLst/>
                <a:latin typeface="微软雅黑" panose="020B0503020204020204" pitchFamily="34" charset="-122"/>
              </a:rPr>
              <a:t>找到集合边缘上的若干数据（称为支持向量（</a:t>
            </a:r>
            <a:r>
              <a:rPr lang="en-US" altLang="zh-CN" sz="2400" kern="100" dirty="0">
                <a:effectLst/>
                <a:latin typeface="微软雅黑" panose="020B0503020204020204" pitchFamily="34" charset="-122"/>
              </a:rPr>
              <a:t>Support Vector</a:t>
            </a:r>
            <a:r>
              <a:rPr lang="zh-CN" altLang="zh-CN" sz="2400" kern="100" dirty="0">
                <a:effectLst/>
                <a:latin typeface="微软雅黑" panose="020B0503020204020204" pitchFamily="34" charset="-122"/>
              </a:rPr>
              <a:t>）），用这些点找出一个平面（称为决策面），使得支持向量到该平面的距离最大。</a:t>
            </a:r>
          </a:p>
        </p:txBody>
      </p:sp>
      <p:cxnSp>
        <p:nvCxnSpPr>
          <p:cNvPr id="8" name="Google Shape;3707;p62"/>
          <p:cNvCxnSpPr/>
          <p:nvPr/>
        </p:nvCxnSpPr>
        <p:spPr>
          <a:xfrm rot="10800000">
            <a:off x="6409702" y="5368610"/>
            <a:ext cx="5099894" cy="14650"/>
          </a:xfrm>
          <a:prstGeom prst="straightConnector1">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cxnSp>
      <p:sp>
        <p:nvSpPr>
          <p:cNvPr id="9" name="Google Shape;3708;p62"/>
          <p:cNvSpPr/>
          <p:nvPr/>
        </p:nvSpPr>
        <p:spPr>
          <a:xfrm rot="8931971">
            <a:off x="8450498" y="418474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09;p62"/>
          <p:cNvSpPr/>
          <p:nvPr/>
        </p:nvSpPr>
        <p:spPr>
          <a:xfrm rot="8931971">
            <a:off x="8129263" y="452456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10;p62"/>
          <p:cNvSpPr/>
          <p:nvPr/>
        </p:nvSpPr>
        <p:spPr>
          <a:xfrm rot="8931971">
            <a:off x="8385046" y="4601178"/>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11;p62"/>
          <p:cNvSpPr/>
          <p:nvPr/>
        </p:nvSpPr>
        <p:spPr>
          <a:xfrm rot="8931971">
            <a:off x="9044696" y="346711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12;p62"/>
          <p:cNvSpPr/>
          <p:nvPr/>
        </p:nvSpPr>
        <p:spPr>
          <a:xfrm rot="8931971">
            <a:off x="8233564" y="426214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13;p62"/>
          <p:cNvSpPr/>
          <p:nvPr/>
        </p:nvSpPr>
        <p:spPr>
          <a:xfrm rot="8931971">
            <a:off x="9370426" y="338511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4;p62"/>
          <p:cNvSpPr/>
          <p:nvPr/>
        </p:nvSpPr>
        <p:spPr>
          <a:xfrm rot="8931971">
            <a:off x="9626810" y="423627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15;p62"/>
          <p:cNvSpPr/>
          <p:nvPr/>
        </p:nvSpPr>
        <p:spPr>
          <a:xfrm rot="8931971">
            <a:off x="9752268" y="349193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3718;p62"/>
          <p:cNvCxnSpPr/>
          <p:nvPr/>
        </p:nvCxnSpPr>
        <p:spPr>
          <a:xfrm flipV="1">
            <a:off x="7167846" y="1920886"/>
            <a:ext cx="3400988" cy="2591124"/>
          </a:xfrm>
          <a:prstGeom prst="straightConnector1">
            <a:avLst/>
          </a:prstGeom>
          <a:ln>
            <a:solidFill>
              <a:srgbClr val="FF000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Google Shape;3719;p62"/>
          <p:cNvCxnSpPr/>
          <p:nvPr/>
        </p:nvCxnSpPr>
        <p:spPr>
          <a:xfrm rot="10800000" flipH="1">
            <a:off x="6566109" y="1678745"/>
            <a:ext cx="13943" cy="3884176"/>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22" name="Google Shape;3720;p62"/>
          <p:cNvSpPr/>
          <p:nvPr/>
        </p:nvSpPr>
        <p:spPr>
          <a:xfrm rot="8931971">
            <a:off x="9226987" y="3943302"/>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21;p62"/>
          <p:cNvSpPr/>
          <p:nvPr/>
        </p:nvSpPr>
        <p:spPr>
          <a:xfrm rot="8931971">
            <a:off x="8724637" y="423627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22;p62"/>
          <p:cNvSpPr/>
          <p:nvPr/>
        </p:nvSpPr>
        <p:spPr>
          <a:xfrm rot="8931971">
            <a:off x="9926214" y="315467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28;p62"/>
          <p:cNvSpPr/>
          <p:nvPr/>
        </p:nvSpPr>
        <p:spPr>
          <a:xfrm rot="8931971">
            <a:off x="8954329" y="379856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734;p62"/>
          <p:cNvSpPr/>
          <p:nvPr/>
        </p:nvSpPr>
        <p:spPr>
          <a:xfrm rot="8931971">
            <a:off x="9537607" y="400642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35;p62"/>
          <p:cNvSpPr/>
          <p:nvPr/>
        </p:nvSpPr>
        <p:spPr>
          <a:xfrm rot="8931971">
            <a:off x="9399036" y="3702658"/>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46;p62"/>
          <p:cNvSpPr/>
          <p:nvPr/>
        </p:nvSpPr>
        <p:spPr>
          <a:xfrm rot="8931971">
            <a:off x="8753635" y="4590198"/>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47;p62"/>
          <p:cNvSpPr/>
          <p:nvPr/>
        </p:nvSpPr>
        <p:spPr>
          <a:xfrm rot="8931971">
            <a:off x="9149628" y="460838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49;p62"/>
          <p:cNvSpPr/>
          <p:nvPr/>
        </p:nvSpPr>
        <p:spPr>
          <a:xfrm rot="8931971">
            <a:off x="9180857" y="425484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61;p62"/>
          <p:cNvSpPr/>
          <p:nvPr/>
        </p:nvSpPr>
        <p:spPr>
          <a:xfrm rot="8931971">
            <a:off x="7902335" y="4342390"/>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62;p62"/>
          <p:cNvSpPr/>
          <p:nvPr/>
        </p:nvSpPr>
        <p:spPr>
          <a:xfrm rot="8931971">
            <a:off x="9597227" y="304485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64;p62"/>
          <p:cNvSpPr/>
          <p:nvPr/>
        </p:nvSpPr>
        <p:spPr>
          <a:xfrm rot="8931971">
            <a:off x="10209541" y="340274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65;p62"/>
          <p:cNvSpPr/>
          <p:nvPr/>
        </p:nvSpPr>
        <p:spPr>
          <a:xfrm rot="8931971">
            <a:off x="8543885" y="3855412"/>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等腰三角形 4"/>
          <p:cNvSpPr/>
          <p:nvPr/>
        </p:nvSpPr>
        <p:spPr>
          <a:xfrm>
            <a:off x="8265751" y="275218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等腰三角形 69"/>
          <p:cNvSpPr/>
          <p:nvPr/>
        </p:nvSpPr>
        <p:spPr>
          <a:xfrm>
            <a:off x="8535888" y="285425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1" name="等腰三角形 70"/>
          <p:cNvSpPr/>
          <p:nvPr/>
        </p:nvSpPr>
        <p:spPr>
          <a:xfrm>
            <a:off x="8580499" y="241104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2" name="等腰三角形 71"/>
          <p:cNvSpPr/>
          <p:nvPr/>
        </p:nvSpPr>
        <p:spPr>
          <a:xfrm>
            <a:off x="8191416" y="1726977"/>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3" name="等腰三角形 72"/>
          <p:cNvSpPr/>
          <p:nvPr/>
        </p:nvSpPr>
        <p:spPr>
          <a:xfrm>
            <a:off x="8161951" y="209607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4" name="等腰三角形 73"/>
          <p:cNvSpPr/>
          <p:nvPr/>
        </p:nvSpPr>
        <p:spPr>
          <a:xfrm>
            <a:off x="8314351" y="224847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5" name="等腰三角形 74"/>
          <p:cNvSpPr/>
          <p:nvPr/>
        </p:nvSpPr>
        <p:spPr>
          <a:xfrm>
            <a:off x="8701888" y="184131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6" name="等腰三角形 75"/>
          <p:cNvSpPr/>
          <p:nvPr/>
        </p:nvSpPr>
        <p:spPr>
          <a:xfrm>
            <a:off x="9090817" y="1754048"/>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7" name="等腰三角形 76"/>
          <p:cNvSpPr/>
          <p:nvPr/>
        </p:nvSpPr>
        <p:spPr>
          <a:xfrm>
            <a:off x="8830544" y="214322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8" name="等腰三角形 77"/>
          <p:cNvSpPr/>
          <p:nvPr/>
        </p:nvSpPr>
        <p:spPr>
          <a:xfrm>
            <a:off x="7474897" y="229667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等腰三角形 78"/>
          <p:cNvSpPr/>
          <p:nvPr/>
        </p:nvSpPr>
        <p:spPr>
          <a:xfrm>
            <a:off x="8979993" y="250413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0" name="等腰三角形 79"/>
          <p:cNvSpPr/>
          <p:nvPr/>
        </p:nvSpPr>
        <p:spPr>
          <a:xfrm>
            <a:off x="7490973" y="2592620"/>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等腰三角形 80"/>
          <p:cNvSpPr/>
          <p:nvPr/>
        </p:nvSpPr>
        <p:spPr>
          <a:xfrm>
            <a:off x="7878510" y="21854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等腰三角形 81"/>
          <p:cNvSpPr/>
          <p:nvPr/>
        </p:nvSpPr>
        <p:spPr>
          <a:xfrm>
            <a:off x="7097732" y="277354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等腰三角形 82"/>
          <p:cNvSpPr/>
          <p:nvPr/>
        </p:nvSpPr>
        <p:spPr>
          <a:xfrm>
            <a:off x="8183310" y="24902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4" name="等腰三角形 83"/>
          <p:cNvSpPr/>
          <p:nvPr/>
        </p:nvSpPr>
        <p:spPr>
          <a:xfrm>
            <a:off x="7298753" y="3089543"/>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5" name="等腰三角形 84"/>
          <p:cNvSpPr/>
          <p:nvPr/>
        </p:nvSpPr>
        <p:spPr>
          <a:xfrm>
            <a:off x="7667881" y="3035848"/>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等腰三角形 85"/>
          <p:cNvSpPr/>
          <p:nvPr/>
        </p:nvSpPr>
        <p:spPr>
          <a:xfrm>
            <a:off x="7685526" y="3493687"/>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等腰三角形 86"/>
          <p:cNvSpPr/>
          <p:nvPr/>
        </p:nvSpPr>
        <p:spPr>
          <a:xfrm>
            <a:off x="7192077" y="344056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等腰三角形 87"/>
          <p:cNvSpPr/>
          <p:nvPr/>
        </p:nvSpPr>
        <p:spPr>
          <a:xfrm>
            <a:off x="8143490" y="313958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等腰三角形 88"/>
          <p:cNvSpPr/>
          <p:nvPr/>
        </p:nvSpPr>
        <p:spPr>
          <a:xfrm>
            <a:off x="7814182" y="265349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93" name="Google Shape;3718;p62"/>
          <p:cNvCxnSpPr/>
          <p:nvPr/>
        </p:nvCxnSpPr>
        <p:spPr>
          <a:xfrm flipV="1">
            <a:off x="6989451" y="1678744"/>
            <a:ext cx="3400988" cy="2591124"/>
          </a:xfrm>
          <a:prstGeom prst="straightConnector1">
            <a:avLst/>
          </a:prstGeom>
          <a:ln>
            <a:solidFill>
              <a:srgbClr val="004586"/>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94" name="Google Shape;3718;p62"/>
          <p:cNvCxnSpPr/>
          <p:nvPr/>
        </p:nvCxnSpPr>
        <p:spPr>
          <a:xfrm flipV="1">
            <a:off x="7344330" y="2176914"/>
            <a:ext cx="3400988" cy="2591124"/>
          </a:xfrm>
          <a:prstGeom prst="straightConnector1">
            <a:avLst/>
          </a:prstGeom>
          <a:ln>
            <a:solidFill>
              <a:srgbClr val="004586"/>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4103" name="连接符: 曲线 4102"/>
          <p:cNvCxnSpPr>
            <a:endCxn id="64" idx="0"/>
          </p:cNvCxnSpPr>
          <p:nvPr/>
        </p:nvCxnSpPr>
        <p:spPr>
          <a:xfrm rot="16200000" flipV="1">
            <a:off x="9010335" y="3834670"/>
            <a:ext cx="1672268" cy="321943"/>
          </a:xfrm>
          <a:prstGeom prst="curvedConnector3">
            <a:avLst/>
          </a:prstGeom>
          <a:ln w="38100">
            <a:prstDash val="sysDot"/>
            <a:tailEnd type="triangle"/>
          </a:ln>
        </p:spPr>
        <p:style>
          <a:lnRef idx="2">
            <a:schemeClr val="dk1"/>
          </a:lnRef>
          <a:fillRef idx="0">
            <a:schemeClr val="dk1"/>
          </a:fillRef>
          <a:effectRef idx="1">
            <a:schemeClr val="dk1"/>
          </a:effectRef>
          <a:fontRef idx="minor">
            <a:schemeClr val="tx1"/>
          </a:fontRef>
        </p:style>
      </p:cxnSp>
      <p:cxnSp>
        <p:nvCxnSpPr>
          <p:cNvPr id="101" name="连接符: 曲线 100"/>
          <p:cNvCxnSpPr/>
          <p:nvPr/>
        </p:nvCxnSpPr>
        <p:spPr>
          <a:xfrm rot="16200000" flipV="1">
            <a:off x="8052435" y="3482063"/>
            <a:ext cx="1561144" cy="1156665"/>
          </a:xfrm>
          <a:prstGeom prst="curvedConnector3">
            <a:avLst/>
          </a:prstGeom>
          <a:ln w="38100">
            <a:prstDash val="sysDot"/>
            <a:tailEnd type="triangle"/>
          </a:ln>
        </p:spPr>
        <p:style>
          <a:lnRef idx="2">
            <a:schemeClr val="dk1"/>
          </a:lnRef>
          <a:fillRef idx="0">
            <a:schemeClr val="dk1"/>
          </a:fillRef>
          <a:effectRef idx="1">
            <a:schemeClr val="dk1"/>
          </a:effectRef>
          <a:fontRef idx="minor">
            <a:schemeClr val="tx1"/>
          </a:fontRef>
        </p:style>
      </p:cxnSp>
      <p:cxnSp>
        <p:nvCxnSpPr>
          <p:cNvPr id="102" name="连接符: 曲线 101"/>
          <p:cNvCxnSpPr>
            <a:endCxn id="13" idx="1"/>
          </p:cNvCxnSpPr>
          <p:nvPr/>
        </p:nvCxnSpPr>
        <p:spPr>
          <a:xfrm rot="16200000" flipV="1">
            <a:off x="8750744" y="3952647"/>
            <a:ext cx="1321190" cy="507266"/>
          </a:xfrm>
          <a:prstGeom prst="curvedConnector3">
            <a:avLst/>
          </a:prstGeom>
          <a:ln w="38100">
            <a:prstDash val="sysDot"/>
            <a:tailEnd type="triangle"/>
          </a:ln>
        </p:spPr>
        <p:style>
          <a:lnRef idx="2">
            <a:schemeClr val="dk1"/>
          </a:lnRef>
          <a:fillRef idx="0">
            <a:schemeClr val="dk1"/>
          </a:fillRef>
          <a:effectRef idx="1">
            <a:schemeClr val="dk1"/>
          </a:effectRef>
          <a:fontRef idx="minor">
            <a:schemeClr val="tx1"/>
          </a:fontRef>
        </p:style>
      </p:cxnSp>
      <p:cxnSp>
        <p:nvCxnSpPr>
          <p:cNvPr id="4115" name="直接箭头连接符 4114"/>
          <p:cNvCxnSpPr/>
          <p:nvPr/>
        </p:nvCxnSpPr>
        <p:spPr>
          <a:xfrm>
            <a:off x="10286202" y="1777133"/>
            <a:ext cx="351395" cy="476101"/>
          </a:xfrm>
          <a:prstGeom prst="straightConnector1">
            <a:avLst/>
          </a:prstGeom>
          <a:ln w="38100">
            <a:solidFill>
              <a:srgbClr val="FF99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1" name="矩形: 圆角 120"/>
          <p:cNvSpPr/>
          <p:nvPr/>
        </p:nvSpPr>
        <p:spPr>
          <a:xfrm>
            <a:off x="10613440" y="2383715"/>
            <a:ext cx="864099" cy="294762"/>
          </a:xfrm>
          <a:prstGeom prst="round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距离</a:t>
            </a:r>
          </a:p>
        </p:txBody>
      </p:sp>
    </p:spTree>
  </p:cSld>
  <p:clrMapOvr>
    <a:masterClrMapping/>
  </p:clrMapOvr>
  <p:transition advTm="8005"/>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a:t>
            </a:r>
            <a:r>
              <a:rPr lang="zh-CN" altLang="en-US" dirty="0">
                <a:solidFill>
                  <a:schemeClr val="tx1"/>
                </a:solidFill>
              </a:rPr>
              <a:t>支持向量机概述</a:t>
            </a:r>
          </a:p>
        </p:txBody>
      </p:sp>
      <p:sp>
        <p:nvSpPr>
          <p:cNvPr id="11" name="文本框 10"/>
          <p:cNvSpPr txBox="1"/>
          <p:nvPr/>
        </p:nvSpPr>
        <p:spPr>
          <a:xfrm>
            <a:off x="668338" y="1334020"/>
            <a:ext cx="1455882" cy="581057"/>
          </a:xfrm>
          <a:prstGeom prst="rect">
            <a:avLst/>
          </a:prstGeom>
          <a:noFill/>
        </p:spPr>
        <p:txBody>
          <a:bodyPr wrap="square">
            <a:spAutoFit/>
          </a:bodyPr>
          <a:lstStyle/>
          <a:p>
            <a:pPr algn="just">
              <a:lnSpc>
                <a:spcPct val="150000"/>
              </a:lnSpc>
            </a:pPr>
            <a:r>
              <a:rPr lang="zh-CN" altLang="en-US" b="1" kern="100" dirty="0">
                <a:latin typeface="微软雅黑" panose="020B0503020204020204" pitchFamily="34" charset="-122"/>
              </a:rPr>
              <a:t>背景知识</a:t>
            </a:r>
            <a:endParaRPr lang="en-US" altLang="zh-CN" b="1" kern="100" dirty="0">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90" name="文本框 89"/>
              <p:cNvSpPr txBox="1"/>
              <p:nvPr/>
            </p:nvSpPr>
            <p:spPr>
              <a:xfrm>
                <a:off x="663187" y="2049079"/>
                <a:ext cx="5620382" cy="953018"/>
              </a:xfrm>
              <a:prstGeom prst="rect">
                <a:avLst/>
              </a:prstGeom>
              <a:noFill/>
            </p:spPr>
            <p:txBody>
              <a:bodyPr wrap="square">
                <a:spAutoFit/>
              </a:bodyPr>
              <a:lstStyle/>
              <a:p>
                <a:pPr>
                  <a:spcBef>
                    <a:spcPts val="900"/>
                  </a:spcBef>
                  <a:spcAft>
                    <a:spcPts val="900"/>
                  </a:spcAft>
                </a:pPr>
                <a:r>
                  <a:rPr lang="en-US" altLang="zh-CN" sz="2000" dirty="0" err="1">
                    <a:effectLst/>
                    <a:latin typeface="+mj-ea"/>
                    <a:ea typeface="+mj-ea"/>
                    <a:cs typeface="Times New Roman" panose="02020603050405020304" pitchFamily="18" charset="0"/>
                  </a:rPr>
                  <a:t>任意超平面可以用下面这个线性方程来描述</a:t>
                </a:r>
                <a:r>
                  <a:rPr lang="en-US" altLang="zh-CN" sz="2400" dirty="0">
                    <a:effectLst/>
                    <a:latin typeface="+mj-ea"/>
                    <a:ea typeface="+mj-ea"/>
                    <a:cs typeface="Times New Roman" panose="02020603050405020304" pitchFamily="18" charset="0"/>
                  </a:rPr>
                  <a:t>：</a:t>
                </a:r>
                <a:endParaRPr lang="zh-CN" altLang="zh-CN" sz="2400" dirty="0">
                  <a:effectLst/>
                  <a:latin typeface="+mj-ea"/>
                  <a:ea typeface="+mj-ea"/>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zh-CN" altLang="zh-CN" i="1">
                              <a:effectLst/>
                              <a:latin typeface="Cambria Math" panose="02040503050406030204" pitchFamily="18" charset="0"/>
                              <a:ea typeface="+mj-ea"/>
                            </a:rPr>
                          </m:ctrlPr>
                        </m:sSupPr>
                        <m:e>
                          <m:r>
                            <a:rPr lang="en-US" altLang="zh-CN" sz="2400" i="1">
                              <a:effectLst/>
                              <a:latin typeface="Cambria Math" panose="02040503050406030204" pitchFamily="18" charset="0"/>
                              <a:ea typeface="+mj-ea"/>
                              <a:cs typeface="Times New Roman" panose="02020603050405020304" pitchFamily="18" charset="0"/>
                            </a:rPr>
                            <m:t>𝑤</m:t>
                          </m:r>
                        </m:e>
                        <m:sup>
                          <m:r>
                            <a:rPr lang="en-US" altLang="zh-CN" sz="2400" i="1">
                              <a:effectLst/>
                              <a:latin typeface="Cambria Math" panose="02040503050406030204" pitchFamily="18" charset="0"/>
                              <a:ea typeface="+mj-ea"/>
                              <a:cs typeface="Times New Roman" panose="02020603050405020304" pitchFamily="18" charset="0"/>
                            </a:rPr>
                            <m:t>𝑇</m:t>
                          </m:r>
                        </m:sup>
                      </m:sSup>
                      <m:r>
                        <a:rPr lang="en-US" altLang="zh-CN" sz="2400" i="1">
                          <a:effectLst/>
                          <a:latin typeface="Cambria Math" panose="02040503050406030204" pitchFamily="18" charset="0"/>
                          <a:ea typeface="+mj-ea"/>
                          <a:cs typeface="Times New Roman" panose="02020603050405020304" pitchFamily="18" charset="0"/>
                        </a:rPr>
                        <m:t>𝑥</m:t>
                      </m:r>
                      <m:r>
                        <a:rPr lang="en-US" altLang="zh-CN" sz="2400">
                          <a:effectLst/>
                          <a:latin typeface="Cambria Math" panose="02040503050406030204" pitchFamily="18" charset="0"/>
                          <a:ea typeface="+mj-ea"/>
                          <a:cs typeface="Times New Roman" panose="02020603050405020304" pitchFamily="18" charset="0"/>
                        </a:rPr>
                        <m:t>+</m:t>
                      </m:r>
                      <m:r>
                        <a:rPr lang="en-US" altLang="zh-CN" sz="2400" i="1">
                          <a:effectLst/>
                          <a:latin typeface="Cambria Math" panose="02040503050406030204" pitchFamily="18" charset="0"/>
                          <a:ea typeface="+mj-ea"/>
                          <a:cs typeface="Times New Roman" panose="02020603050405020304" pitchFamily="18" charset="0"/>
                        </a:rPr>
                        <m:t>𝑏</m:t>
                      </m:r>
                      <m:r>
                        <a:rPr lang="en-US" altLang="zh-CN" sz="2400">
                          <a:effectLst/>
                          <a:latin typeface="Cambria Math" panose="02040503050406030204" pitchFamily="18" charset="0"/>
                          <a:ea typeface="+mj-ea"/>
                          <a:cs typeface="Times New Roman" panose="02020603050405020304" pitchFamily="18" charset="0"/>
                        </a:rPr>
                        <m:t>=</m:t>
                      </m:r>
                      <m:r>
                        <a:rPr lang="en-US" altLang="zh-CN" sz="2400" i="1">
                          <a:effectLst/>
                          <a:latin typeface="Cambria Math" panose="02040503050406030204" pitchFamily="18" charset="0"/>
                          <a:ea typeface="+mj-ea"/>
                          <a:cs typeface="Times New Roman" panose="02020603050405020304" pitchFamily="18" charset="0"/>
                        </a:rPr>
                        <m:t>0</m:t>
                      </m:r>
                    </m:oMath>
                  </m:oMathPara>
                </a14:m>
                <a:br>
                  <a:rPr lang="en-US" altLang="zh-CN" sz="2400" dirty="0">
                    <a:effectLst/>
                    <a:latin typeface="+mj-ea"/>
                    <a:ea typeface="+mj-ea"/>
                    <a:cs typeface="Times New Roman" panose="02020603050405020304" pitchFamily="18" charset="0"/>
                  </a:rPr>
                </a:br>
                <a:endParaRPr lang="zh-CN" altLang="en-US" dirty="0">
                  <a:latin typeface="+mj-ea"/>
                  <a:ea typeface="+mj-ea"/>
                </a:endParaRPr>
              </a:p>
            </p:txBody>
          </p:sp>
        </mc:Choice>
        <mc:Fallback xmlns="">
          <p:sp>
            <p:nvSpPr>
              <p:cNvPr id="90" name="文本框 89"/>
              <p:cNvSpPr txBox="1">
                <a:spLocks noRot="1" noChangeAspect="1" noMove="1" noResize="1" noEditPoints="1" noAdjustHandles="1" noChangeArrowheads="1" noChangeShapeType="1" noTextEdit="1"/>
              </p:cNvSpPr>
              <p:nvPr/>
            </p:nvSpPr>
            <p:spPr>
              <a:xfrm>
                <a:off x="663187" y="2049079"/>
                <a:ext cx="5620382" cy="953018"/>
              </a:xfrm>
              <a:prstGeom prst="rect">
                <a:avLst/>
              </a:prstGeom>
              <a:blipFill rotWithShape="1">
                <a:blip r:embed="rId3"/>
                <a:stretch>
                  <a:fillRect l="-4" t="-60" r="4" b="-384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p:cNvSpPr txBox="1"/>
              <p:nvPr/>
            </p:nvSpPr>
            <p:spPr>
              <a:xfrm>
                <a:off x="629445" y="3259632"/>
                <a:ext cx="6859440" cy="1157625"/>
              </a:xfrm>
              <a:prstGeom prst="rect">
                <a:avLst/>
              </a:prstGeom>
              <a:noFill/>
            </p:spPr>
            <p:txBody>
              <a:bodyPr wrap="square">
                <a:spAutoFit/>
              </a:bodyPr>
              <a:lstStyle/>
              <a:p>
                <a:pPr>
                  <a:spcBef>
                    <a:spcPts val="900"/>
                  </a:spcBef>
                  <a:spcAft>
                    <a:spcPts val="900"/>
                  </a:spcAft>
                </a:pPr>
                <a:r>
                  <a:rPr lang="en-US" altLang="zh-CN" sz="2000" dirty="0" err="1">
                    <a:effectLst/>
                    <a:latin typeface="微软雅黑" panose="020B0503020204020204" pitchFamily="34" charset="-122"/>
                    <a:cs typeface="Times New Roman" panose="02020603050405020304" pitchFamily="18" charset="0"/>
                  </a:rPr>
                  <a:t>二维空间点</a:t>
                </a:r>
                <a:r>
                  <a:rPr lang="en-US" altLang="zh-CN" sz="2000" dirty="0">
                    <a:effectLst/>
                    <a:latin typeface="微软雅黑" panose="020B0503020204020204" pitchFamily="34" charset="-122"/>
                    <a:cs typeface="Times New Roman" panose="02020603050405020304" pitchFamily="18" charset="0"/>
                  </a:rPr>
                  <a:t> </a:t>
                </a:r>
                <a14:m>
                  <m:oMath xmlns:m="http://schemas.openxmlformats.org/officeDocument/2006/math">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𝑥</m:t>
                    </m:r>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𝑦</m:t>
                    </m:r>
                    <m:r>
                      <a:rPr lang="en-US" altLang="zh-CN" sz="2000">
                        <a:effectLst/>
                        <a:latin typeface="Cambria Math" panose="02040503050406030204" pitchFamily="18" charset="0"/>
                        <a:ea typeface="宋体" pitchFamily="2" charset="-122"/>
                        <a:cs typeface="Times New Roman" panose="02020603050405020304" pitchFamily="18" charset="0"/>
                      </a:rPr>
                      <m:t>)</m:t>
                    </m:r>
                  </m:oMath>
                </a14:m>
                <a:r>
                  <a:rPr lang="en-US" altLang="zh-CN" sz="2000" dirty="0" err="1">
                    <a:effectLst/>
                    <a:latin typeface="微软雅黑" panose="020B0503020204020204" pitchFamily="34" charset="-122"/>
                    <a:cs typeface="Times New Roman" panose="02020603050405020304" pitchFamily="18" charset="0"/>
                  </a:rPr>
                  <a:t>到直线</a:t>
                </a:r>
                <a:r>
                  <a:rPr lang="en-US" altLang="zh-CN" sz="2000" dirty="0">
                    <a:effectLst/>
                    <a:latin typeface="微软雅黑" panose="020B0503020204020204" pitchFamily="34" charset="-122"/>
                    <a:cs typeface="Times New Roman" panose="02020603050405020304" pitchFamily="18" charset="0"/>
                  </a:rPr>
                  <a:t> </a:t>
                </a:r>
                <a14:m>
                  <m:oMath xmlns:m="http://schemas.openxmlformats.org/officeDocument/2006/math">
                    <m:r>
                      <a:rPr lang="en-US" altLang="zh-CN" sz="2000" i="1">
                        <a:effectLst/>
                        <a:latin typeface="Cambria Math" panose="02040503050406030204" pitchFamily="18" charset="0"/>
                        <a:ea typeface="宋体" pitchFamily="2" charset="-122"/>
                        <a:cs typeface="Times New Roman" panose="02020603050405020304" pitchFamily="18" charset="0"/>
                      </a:rPr>
                      <m:t>𝐴𝑥</m:t>
                    </m:r>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𝐵𝑦</m:t>
                    </m:r>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𝐶</m:t>
                    </m:r>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0</m:t>
                    </m:r>
                  </m:oMath>
                </a14:m>
                <a:r>
                  <a:rPr lang="en-US" altLang="zh-CN" sz="2000" dirty="0" err="1">
                    <a:effectLst/>
                    <a:latin typeface="微软雅黑" panose="020B0503020204020204" pitchFamily="34" charset="-122"/>
                    <a:cs typeface="Times New Roman" panose="02020603050405020304" pitchFamily="18" charset="0"/>
                  </a:rPr>
                  <a:t>的距离公式是</a:t>
                </a:r>
                <a:r>
                  <a:rPr lang="en-US" altLang="zh-CN" sz="2000" dirty="0">
                    <a:effectLst/>
                    <a:latin typeface="微软雅黑" panose="020B0503020204020204" pitchFamily="34" charset="-122"/>
                    <a:cs typeface="Times New Roman" panose="02020603050405020304" pitchFamily="18" charset="0"/>
                  </a:rPr>
                  <a:t>：</a:t>
                </a:r>
                <a:endParaRPr lang="zh-CN" altLang="zh-CN" sz="2000" dirty="0">
                  <a:effectLst/>
                  <a:latin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f>
                        <m:fPr>
                          <m:ctrlPr>
                            <a:rPr lang="zh-CN" altLang="zh-CN" sz="2000" i="1">
                              <a:effectLst/>
                              <a:latin typeface="Cambria Math" panose="02040503050406030204" pitchFamily="18" charset="0"/>
                              <a:ea typeface="Cambria Math" panose="02040503050406030204" pitchFamily="18" charset="0"/>
                            </a:rPr>
                          </m:ctrlPr>
                        </m:fPr>
                        <m:num>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𝐴𝑥</m:t>
                          </m:r>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𝐵𝑦</m:t>
                          </m:r>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𝐶</m:t>
                          </m:r>
                          <m:r>
                            <a:rPr lang="en-US" altLang="zh-CN" sz="2000">
                              <a:effectLst/>
                              <a:latin typeface="Cambria Math" panose="02040503050406030204" pitchFamily="18" charset="0"/>
                              <a:ea typeface="宋体" pitchFamily="2" charset="-122"/>
                              <a:cs typeface="Times New Roman" panose="02020603050405020304" pitchFamily="18" charset="0"/>
                            </a:rPr>
                            <m:t>|</m:t>
                          </m:r>
                        </m:num>
                        <m:den>
                          <m:rad>
                            <m:radPr>
                              <m:degHide m:val="on"/>
                              <m:ctrlPr>
                                <a:rPr lang="zh-CN" altLang="zh-CN" sz="2000" i="1">
                                  <a:effectLst/>
                                  <a:latin typeface="Cambria Math" panose="02040503050406030204" pitchFamily="18" charset="0"/>
                                  <a:ea typeface="Cambria Math" panose="02040503050406030204" pitchFamily="18" charset="0"/>
                                </a:rPr>
                              </m:ctrlPr>
                            </m:radPr>
                            <m:deg/>
                            <m:e>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𝐴</m:t>
                                  </m:r>
                                </m:e>
                                <m:sup>
                                  <m:r>
                                    <a:rPr lang="en-US" altLang="zh-CN" sz="2000" i="1">
                                      <a:effectLst/>
                                      <a:latin typeface="Cambria Math" panose="02040503050406030204" pitchFamily="18" charset="0"/>
                                      <a:ea typeface="宋体" pitchFamily="2" charset="-122"/>
                                      <a:cs typeface="Times New Roman" panose="02020603050405020304" pitchFamily="18" charset="0"/>
                                    </a:rPr>
                                    <m:t>2</m:t>
                                  </m:r>
                                </m:sup>
                              </m:sSup>
                              <m:r>
                                <a:rPr lang="en-US" altLang="zh-CN" sz="2000">
                                  <a:effectLst/>
                                  <a:latin typeface="Cambria Math" panose="02040503050406030204" pitchFamily="18" charset="0"/>
                                  <a:ea typeface="宋体"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𝐵</m:t>
                                  </m:r>
                                </m:e>
                                <m:sup>
                                  <m:r>
                                    <a:rPr lang="en-US" altLang="zh-CN" sz="2000" i="1">
                                      <a:effectLst/>
                                      <a:latin typeface="Cambria Math" panose="02040503050406030204" pitchFamily="18" charset="0"/>
                                      <a:ea typeface="宋体" pitchFamily="2" charset="-122"/>
                                      <a:cs typeface="Times New Roman" panose="02020603050405020304" pitchFamily="18" charset="0"/>
                                    </a:rPr>
                                    <m:t>2</m:t>
                                  </m:r>
                                </m:sup>
                              </m:sSup>
                            </m:e>
                          </m:rad>
                        </m:den>
                      </m:f>
                    </m:oMath>
                  </m:oMathPara>
                </a14:m>
                <a:br>
                  <a:rPr lang="en-US" altLang="zh-CN" sz="2000" dirty="0">
                    <a:effectLst/>
                    <a:latin typeface="微软雅黑" panose="020B0503020204020204" pitchFamily="34" charset="-122"/>
                    <a:cs typeface="Times New Roman" panose="02020603050405020304" pitchFamily="18" charset="0"/>
                  </a:rPr>
                </a:br>
                <a:endParaRPr lang="zh-CN" altLang="en-US" sz="2000" dirty="0">
                  <a:latin typeface="微软雅黑" panose="020B0503020204020204" pitchFamily="34" charset="-122"/>
                </a:endParaRPr>
              </a:p>
            </p:txBody>
          </p:sp>
        </mc:Choice>
        <mc:Fallback xmlns="">
          <p:sp>
            <p:nvSpPr>
              <p:cNvPr id="91" name="文本框 90"/>
              <p:cNvSpPr txBox="1">
                <a:spLocks noRot="1" noChangeAspect="1" noMove="1" noResize="1" noEditPoints="1" noAdjustHandles="1" noChangeArrowheads="1" noChangeShapeType="1" noTextEdit="1"/>
              </p:cNvSpPr>
              <p:nvPr/>
            </p:nvSpPr>
            <p:spPr>
              <a:xfrm>
                <a:off x="629445" y="3259632"/>
                <a:ext cx="6859440" cy="1157625"/>
              </a:xfrm>
              <a:prstGeom prst="rect">
                <a:avLst/>
              </a:prstGeom>
              <a:blipFill rotWithShape="1">
                <a:blip r:embed="rId4"/>
                <a:stretch>
                  <a:fillRect l="-2" t="-15" r="5" b="-294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p:cNvSpPr txBox="1"/>
              <p:nvPr/>
            </p:nvSpPr>
            <p:spPr>
              <a:xfrm>
                <a:off x="578138" y="4417257"/>
                <a:ext cx="6957456" cy="2405851"/>
              </a:xfrm>
              <a:prstGeom prst="rect">
                <a:avLst/>
              </a:prstGeom>
              <a:noFill/>
            </p:spPr>
            <p:txBody>
              <a:bodyPr wrap="square">
                <a:spAutoFit/>
              </a:bodyPr>
              <a:lstStyle/>
              <a:p>
                <a:pPr>
                  <a:spcBef>
                    <a:spcPts val="900"/>
                  </a:spcBef>
                  <a:spcAft>
                    <a:spcPts val="900"/>
                  </a:spcAft>
                </a:pPr>
                <a:r>
                  <a:rPr lang="zh-CN" altLang="zh-CN" sz="2000" dirty="0">
                    <a:effectLst/>
                    <a:latin typeface="微软雅黑" panose="020B0503020204020204" pitchFamily="34" charset="-122"/>
                    <a:cs typeface="Times New Roman" panose="02020603050405020304" pitchFamily="18" charset="0"/>
                  </a:rPr>
                  <a:t>扩展到</a:t>
                </a:r>
                <a14:m>
                  <m:oMath xmlns:m="http://schemas.openxmlformats.org/officeDocument/2006/math">
                    <m: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2000" i="1">
                        <a:effectLst/>
                        <a:latin typeface="Cambria Math" panose="02040503050406030204" pitchFamily="18" charset="0"/>
                        <a:ea typeface="Cambria Math" panose="02040503050406030204" pitchFamily="18" charset="0"/>
                        <a:cs typeface="Times New Roman" panose="02020603050405020304" pitchFamily="18" charset="0"/>
                      </a:rPr>
                      <m:t>𝑛</m:t>
                    </m:r>
                  </m:oMath>
                </a14:m>
                <a:r>
                  <a:rPr lang="en-US" altLang="zh-CN" sz="2000" dirty="0">
                    <a:effectLst/>
                    <a:latin typeface="微软雅黑" panose="020B0503020204020204" pitchFamily="34" charset="-122"/>
                    <a:cs typeface="Times New Roman" panose="02020603050405020304" pitchFamily="18" charset="0"/>
                  </a:rPr>
                  <a:t> </a:t>
                </a:r>
                <a:r>
                  <a:rPr lang="zh-CN" altLang="zh-CN" sz="2000" dirty="0">
                    <a:effectLst/>
                    <a:latin typeface="微软雅黑" panose="020B0503020204020204" pitchFamily="34" charset="-122"/>
                    <a:cs typeface="Times New Roman" panose="02020603050405020304" pitchFamily="18" charset="0"/>
                  </a:rPr>
                  <a:t>维空间后，点 </a:t>
                </a:r>
                <a14:m>
                  <m:oMath xmlns:m="http://schemas.openxmlformats.org/officeDocument/2006/math">
                    <m:r>
                      <a:rPr lang="en-US" altLang="zh-CN" sz="2000" i="1">
                        <a:effectLst/>
                        <a:latin typeface="Cambria Math" panose="02040503050406030204" pitchFamily="18" charset="0"/>
                        <a:ea typeface="宋体" pitchFamily="2" charset="-122"/>
                        <a:cs typeface="Times New Roman" panose="02020603050405020304" pitchFamily="18" charset="0"/>
                      </a:rPr>
                      <m:t>𝑥</m:t>
                    </m:r>
                    <m:r>
                      <a:rPr lang="en-US" altLang="zh-CN" sz="2000">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1</m:t>
                        </m:r>
                      </m:sub>
                    </m:sSub>
                    <m:r>
                      <a:rPr lang="en-US" altLang="zh-CN" sz="2000">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2</m:t>
                        </m:r>
                      </m:sub>
                    </m:sSub>
                    <m:r>
                      <a:rPr lang="en-US" altLang="zh-CN" sz="2000">
                        <a:effectLst/>
                        <a:latin typeface="Cambria Math" panose="02040503050406030204" pitchFamily="18" charset="0"/>
                        <a:ea typeface="宋体"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宋体" pitchFamily="2" charset="-122"/>
                            <a:cs typeface="Times New Roman" panose="02020603050405020304" pitchFamily="18" charset="0"/>
                          </a:rPr>
                          <m:t>𝑥</m:t>
                        </m:r>
                      </m:e>
                      <m:sub>
                        <m:r>
                          <a:rPr lang="en-US" altLang="zh-CN" sz="2000" i="1">
                            <a:effectLst/>
                            <a:latin typeface="Cambria Math" panose="02040503050406030204" pitchFamily="18" charset="0"/>
                            <a:ea typeface="宋体" pitchFamily="2" charset="-122"/>
                            <a:cs typeface="Times New Roman" panose="02020603050405020304" pitchFamily="18" charset="0"/>
                          </a:rPr>
                          <m:t>𝑛</m:t>
                        </m:r>
                      </m:sub>
                    </m:sSub>
                    <m:r>
                      <a:rPr lang="en-US" altLang="zh-CN" sz="2000">
                        <a:effectLst/>
                        <a:latin typeface="Cambria Math" panose="02040503050406030204" pitchFamily="18" charset="0"/>
                        <a:ea typeface="宋体" pitchFamily="2" charset="-122"/>
                        <a:cs typeface="Times New Roman" panose="02020603050405020304" pitchFamily="18" charset="0"/>
                      </a:rPr>
                      <m:t>)</m:t>
                    </m:r>
                  </m:oMath>
                </a14:m>
                <a:r>
                  <a:rPr lang="en-US" altLang="zh-CN" sz="2000" dirty="0">
                    <a:effectLst/>
                    <a:latin typeface="微软雅黑" panose="020B0503020204020204" pitchFamily="34" charset="-122"/>
                    <a:cs typeface="Times New Roman" panose="02020603050405020304" pitchFamily="18" charset="0"/>
                  </a:rPr>
                  <a:t> </a:t>
                </a:r>
                <a:r>
                  <a:rPr lang="zh-CN" altLang="zh-CN" sz="2000" dirty="0">
                    <a:effectLst/>
                    <a:latin typeface="微软雅黑" panose="020B0503020204020204" pitchFamily="34" charset="-122"/>
                    <a:cs typeface="Times New Roman" panose="02020603050405020304" pitchFamily="18" charset="0"/>
                  </a:rPr>
                  <a:t>到</a:t>
                </a:r>
                <a:r>
                  <a:rPr lang="zh-CN" altLang="en-US" sz="2000" dirty="0">
                    <a:latin typeface="微软雅黑" panose="020B0503020204020204" pitchFamily="34" charset="-122"/>
                    <a:cs typeface="Times New Roman" panose="02020603050405020304" pitchFamily="18" charset="0"/>
                  </a:rPr>
                  <a:t>超平面</a:t>
                </a:r>
                <a:endParaRPr lang="en-US" altLang="zh-CN" sz="2000" dirty="0">
                  <a:latin typeface="微软雅黑" panose="020B0503020204020204" pitchFamily="34" charset="-122"/>
                  <a:cs typeface="Times New Roman" panose="02020603050405020304" pitchFamily="18" charset="0"/>
                </a:endParaRPr>
              </a:p>
              <a:p>
                <a:pPr>
                  <a:spcBef>
                    <a:spcPts val="900"/>
                  </a:spcBef>
                  <a:spcAft>
                    <a:spcPts val="900"/>
                  </a:spcAft>
                </a:pPr>
                <a:r>
                  <a:rPr lang="zh-CN" altLang="zh-CN" sz="2000" dirty="0">
                    <a:effectLst/>
                    <a:latin typeface="微软雅黑" panose="020B0503020204020204" pitchFamily="34" charset="-122"/>
                    <a:cs typeface="Times New Roman" panose="02020603050405020304" pitchFamily="18" charset="0"/>
                  </a:rPr>
                  <a:t> </a:t>
                </a:r>
                <a14:m>
                  <m:oMath xmlns:m="http://schemas.openxmlformats.org/officeDocument/2006/math">
                    <m:sSup>
                      <m:sSup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a:effectLst/>
                            <a:latin typeface="Cambria Math" panose="02040503050406030204" pitchFamily="18" charset="0"/>
                            <a:ea typeface="宋体" pitchFamily="2" charset="-122"/>
                            <a:cs typeface="Times New Roman" panose="02020603050405020304" pitchFamily="18" charset="0"/>
                          </a:rPr>
                          <m:t>𝑤</m:t>
                        </m:r>
                      </m:e>
                      <m:sup>
                        <m:r>
                          <a:rPr lang="en-US" altLang="zh-CN" sz="2000" i="1">
                            <a:effectLst/>
                            <a:latin typeface="Cambria Math" panose="02040503050406030204" pitchFamily="18" charset="0"/>
                            <a:ea typeface="宋体" pitchFamily="2" charset="-122"/>
                            <a:cs typeface="Times New Roman" panose="02020603050405020304" pitchFamily="18" charset="0"/>
                          </a:rPr>
                          <m:t>𝑇</m:t>
                        </m:r>
                      </m:sup>
                    </m:sSup>
                    <m:r>
                      <a:rPr lang="en-US" altLang="zh-CN" sz="2000" i="1">
                        <a:effectLst/>
                        <a:latin typeface="Cambria Math" panose="02040503050406030204" pitchFamily="18" charset="0"/>
                        <a:ea typeface="宋体" pitchFamily="2" charset="-122"/>
                        <a:cs typeface="Times New Roman" panose="02020603050405020304" pitchFamily="18" charset="0"/>
                      </a:rPr>
                      <m:t>𝑥</m:t>
                    </m:r>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𝑏</m:t>
                    </m:r>
                    <m:r>
                      <a:rPr lang="en-US" altLang="zh-CN" sz="2000">
                        <a:effectLst/>
                        <a:latin typeface="Cambria Math" panose="02040503050406030204" pitchFamily="18" charset="0"/>
                        <a:ea typeface="宋体" pitchFamily="2" charset="-122"/>
                        <a:cs typeface="Times New Roman" panose="02020603050405020304" pitchFamily="18" charset="0"/>
                      </a:rPr>
                      <m:t>=</m:t>
                    </m:r>
                    <m:r>
                      <a:rPr lang="en-US" altLang="zh-CN" sz="2000" i="1">
                        <a:effectLst/>
                        <a:latin typeface="Cambria Math" panose="02040503050406030204" pitchFamily="18" charset="0"/>
                        <a:ea typeface="宋体" pitchFamily="2" charset="-122"/>
                        <a:cs typeface="Times New Roman" panose="02020603050405020304" pitchFamily="18" charset="0"/>
                      </a:rPr>
                      <m:t>0</m:t>
                    </m:r>
                  </m:oMath>
                </a14:m>
                <a:r>
                  <a:rPr lang="en-US" altLang="zh-CN" sz="2000" dirty="0">
                    <a:effectLst/>
                    <a:latin typeface="微软雅黑" panose="020B0503020204020204" pitchFamily="34" charset="-122"/>
                    <a:cs typeface="Times New Roman" panose="02020603050405020304" pitchFamily="18" charset="0"/>
                  </a:rPr>
                  <a:t> </a:t>
                </a:r>
                <a:r>
                  <a:rPr lang="zh-CN" altLang="zh-CN" sz="2000" dirty="0">
                    <a:effectLst/>
                    <a:latin typeface="微软雅黑" panose="020B0503020204020204" pitchFamily="34" charset="-122"/>
                    <a:cs typeface="Times New Roman" panose="02020603050405020304" pitchFamily="18" charset="0"/>
                  </a:rPr>
                  <a:t>的距离为：</a:t>
                </a:r>
                <a14:m>
                  <m:oMath xmlns:m="http://schemas.openxmlformats.org/officeDocument/2006/math">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a:effectLst/>
                            <a:latin typeface="Cambria Math" panose="02040503050406030204" pitchFamily="18" charset="0"/>
                            <a:ea typeface="宋体"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effectLst/>
                                <a:latin typeface="Cambria Math" panose="02040503050406030204" pitchFamily="18" charset="0"/>
                                <a:ea typeface="宋体" pitchFamily="2" charset="-122"/>
                                <a:cs typeface="Times New Roman" panose="02020603050405020304" pitchFamily="18" charset="0"/>
                              </a:rPr>
                              <m:t>𝑤</m:t>
                            </m:r>
                          </m:e>
                          <m:sup>
                            <m:r>
                              <a:rPr lang="en-US" altLang="zh-CN" i="1">
                                <a:effectLst/>
                                <a:latin typeface="Cambria Math" panose="02040503050406030204" pitchFamily="18" charset="0"/>
                                <a:ea typeface="宋体" pitchFamily="2" charset="-122"/>
                                <a:cs typeface="Times New Roman" panose="02020603050405020304" pitchFamily="18" charset="0"/>
                              </a:rPr>
                              <m:t>𝑇</m:t>
                            </m:r>
                          </m:sup>
                        </m:sSup>
                        <m:r>
                          <a:rPr lang="en-US" altLang="zh-CN" i="1">
                            <a:effectLst/>
                            <a:latin typeface="Cambria Math" panose="02040503050406030204" pitchFamily="18" charset="0"/>
                            <a:ea typeface="宋体" pitchFamily="2" charset="-122"/>
                            <a:cs typeface="Times New Roman" panose="02020603050405020304" pitchFamily="18" charset="0"/>
                          </a:rPr>
                          <m:t>𝑥</m:t>
                        </m:r>
                        <m:r>
                          <a:rPr lang="en-US" altLang="zh-CN">
                            <a:effectLst/>
                            <a:latin typeface="Cambria Math" panose="02040503050406030204" pitchFamily="18" charset="0"/>
                            <a:ea typeface="宋体" pitchFamily="2" charset="-122"/>
                            <a:cs typeface="Times New Roman" panose="02020603050405020304" pitchFamily="18" charset="0"/>
                          </a:rPr>
                          <m:t>+</m:t>
                        </m:r>
                        <m:r>
                          <a:rPr lang="en-US" altLang="zh-CN" i="1">
                            <a:effectLst/>
                            <a:latin typeface="Cambria Math" panose="02040503050406030204" pitchFamily="18" charset="0"/>
                            <a:ea typeface="宋体" pitchFamily="2" charset="-122"/>
                            <a:cs typeface="Times New Roman" panose="02020603050405020304" pitchFamily="18" charset="0"/>
                          </a:rPr>
                          <m:t>𝑏</m:t>
                        </m:r>
                        <m:r>
                          <a:rPr lang="en-US" altLang="zh-CN">
                            <a:effectLst/>
                            <a:latin typeface="Cambria Math" panose="02040503050406030204" pitchFamily="18" charset="0"/>
                            <a:ea typeface="宋体" pitchFamily="2" charset="-122"/>
                            <a:cs typeface="Times New Roman" panose="02020603050405020304" pitchFamily="18" charset="0"/>
                          </a:rPr>
                          <m:t>|</m:t>
                        </m:r>
                      </m:num>
                      <m:den>
                        <m:r>
                          <a:rPr lang="en-US" altLang="zh-CN">
                            <a:effectLst/>
                            <a:latin typeface="Cambria Math" panose="02040503050406030204" pitchFamily="18" charset="0"/>
                            <a:ea typeface="宋体" pitchFamily="2" charset="-122"/>
                            <a:cs typeface="Times New Roman" panose="02020603050405020304" pitchFamily="18" charset="0"/>
                          </a:rPr>
                          <m:t>||</m:t>
                        </m:r>
                        <m:r>
                          <a:rPr lang="en-US" altLang="zh-CN" i="1">
                            <a:effectLst/>
                            <a:latin typeface="Cambria Math" panose="02040503050406030204" pitchFamily="18" charset="0"/>
                            <a:ea typeface="宋体" pitchFamily="2" charset="-122"/>
                            <a:cs typeface="Times New Roman" panose="02020603050405020304" pitchFamily="18" charset="0"/>
                          </a:rPr>
                          <m:t>𝑤</m:t>
                        </m:r>
                        <m:r>
                          <a:rPr lang="en-US" altLang="zh-CN">
                            <a:effectLst/>
                            <a:latin typeface="Cambria Math" panose="02040503050406030204" pitchFamily="18" charset="0"/>
                            <a:ea typeface="宋体" pitchFamily="2" charset="-122"/>
                            <a:cs typeface="Times New Roman" panose="02020603050405020304" pitchFamily="18" charset="0"/>
                          </a:rPr>
                          <m:t>||</m:t>
                        </m:r>
                      </m:den>
                    </m:f>
                  </m:oMath>
                </a14:m>
                <a:endParaRPr lang="en-US" altLang="zh-CN" sz="2000" dirty="0">
                  <a:latin typeface="微软雅黑" panose="020B0503020204020204" pitchFamily="34" charset="-122"/>
                  <a:cs typeface="Times New Roman" panose="02020603050405020304" pitchFamily="18" charset="0"/>
                </a:endParaRPr>
              </a:p>
              <a:p>
                <a:pPr>
                  <a:spcBef>
                    <a:spcPts val="900"/>
                  </a:spcBef>
                  <a:spcAft>
                    <a:spcPts val="900"/>
                  </a:spcAft>
                </a:pPr>
                <a:r>
                  <a:rPr lang="zh-CN" altLang="zh-CN" sz="2000" dirty="0">
                    <a:latin typeface="微软雅黑" panose="020B0503020204020204" pitchFamily="34" charset="-122"/>
                    <a:cs typeface="Times New Roman" panose="02020603050405020304" pitchFamily="18" charset="0"/>
                  </a:rPr>
                  <a:t>其中 </a:t>
                </a:r>
                <a14:m>
                  <m:oMath xmlns:m="http://schemas.openxmlformats.org/officeDocument/2006/math">
                    <m:r>
                      <a:rPr lang="en-US" altLang="zh-CN" sz="2000">
                        <a:latin typeface="Cambria Math" panose="02040503050406030204" pitchFamily="18" charset="0"/>
                        <a:ea typeface="宋体" pitchFamily="2" charset="-122"/>
                        <a:cs typeface="Times New Roman" panose="02020603050405020304" pitchFamily="18" charset="0"/>
                      </a:rPr>
                      <m:t>||</m:t>
                    </m:r>
                    <m:r>
                      <a:rPr lang="en-US" altLang="zh-CN" sz="2000" i="1">
                        <a:latin typeface="Cambria Math" panose="02040503050406030204" pitchFamily="18" charset="0"/>
                        <a:ea typeface="宋体" pitchFamily="2" charset="-122"/>
                        <a:cs typeface="Times New Roman" panose="02020603050405020304" pitchFamily="18" charset="0"/>
                      </a:rPr>
                      <m:t>𝑤</m:t>
                    </m:r>
                    <m:r>
                      <a:rPr lang="en-US" altLang="zh-CN" sz="2000">
                        <a:latin typeface="Cambria Math" panose="02040503050406030204" pitchFamily="18" charset="0"/>
                        <a:ea typeface="宋体" pitchFamily="2" charset="-122"/>
                        <a:cs typeface="Times New Roman" panose="02020603050405020304" pitchFamily="18" charset="0"/>
                      </a:rPr>
                      <m:t>||=</m:t>
                    </m:r>
                    <m:rad>
                      <m:radPr>
                        <m:degHide m:val="on"/>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radPr>
                      <m:deg/>
                      <m:e>
                        <m:sSubSup>
                          <m:sSubSup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itchFamily="2" charset="-122"/>
                                <a:cs typeface="Times New Roman" panose="02020603050405020304" pitchFamily="18" charset="0"/>
                              </a:rPr>
                              <m:t>𝑤</m:t>
                            </m:r>
                          </m:e>
                          <m:sub>
                            <m:r>
                              <a:rPr lang="en-US" altLang="zh-CN" sz="2000" i="1">
                                <a:latin typeface="Cambria Math" panose="02040503050406030204" pitchFamily="18" charset="0"/>
                                <a:ea typeface="宋体" pitchFamily="2" charset="-122"/>
                                <a:cs typeface="Times New Roman" panose="02020603050405020304" pitchFamily="18" charset="0"/>
                              </a:rPr>
                              <m:t>1</m:t>
                            </m:r>
                          </m:sub>
                          <m:sup>
                            <m:r>
                              <a:rPr lang="en-US" altLang="zh-CN" sz="2000" i="1">
                                <a:latin typeface="Cambria Math" panose="02040503050406030204" pitchFamily="18" charset="0"/>
                                <a:ea typeface="宋体" pitchFamily="2" charset="-122"/>
                                <a:cs typeface="Times New Roman" panose="02020603050405020304" pitchFamily="18" charset="0"/>
                              </a:rPr>
                              <m:t>2</m:t>
                            </m:r>
                          </m:sup>
                        </m:sSubSup>
                        <m:r>
                          <a:rPr lang="en-US" altLang="zh-CN" sz="2000">
                            <a:latin typeface="Cambria Math" panose="02040503050406030204" pitchFamily="18" charset="0"/>
                            <a:ea typeface="宋体" pitchFamily="2" charset="-122"/>
                            <a:cs typeface="Times New Roman" panose="02020603050405020304" pitchFamily="18" charset="0"/>
                          </a:rPr>
                          <m:t>+…</m:t>
                        </m:r>
                        <m:sSubSup>
                          <m:sSubSup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a:latin typeface="Cambria Math" panose="02040503050406030204" pitchFamily="18" charset="0"/>
                                <a:ea typeface="宋体" pitchFamily="2" charset="-122"/>
                                <a:cs typeface="Times New Roman" panose="02020603050405020304" pitchFamily="18" charset="0"/>
                              </a:rPr>
                              <m:t>𝑤</m:t>
                            </m:r>
                          </m:e>
                          <m:sub>
                            <m:r>
                              <a:rPr lang="en-US" altLang="zh-CN" sz="2000" i="1">
                                <a:latin typeface="Cambria Math" panose="02040503050406030204" pitchFamily="18" charset="0"/>
                                <a:ea typeface="宋体" pitchFamily="2" charset="-122"/>
                                <a:cs typeface="Times New Roman" panose="02020603050405020304" pitchFamily="18" charset="0"/>
                              </a:rPr>
                              <m:t>𝑛</m:t>
                            </m:r>
                          </m:sub>
                          <m:sup>
                            <m:r>
                              <a:rPr lang="en-US" altLang="zh-CN" sz="2000" i="1">
                                <a:latin typeface="Cambria Math" panose="02040503050406030204" pitchFamily="18" charset="0"/>
                                <a:ea typeface="宋体" pitchFamily="2" charset="-122"/>
                                <a:cs typeface="Times New Roman" panose="02020603050405020304" pitchFamily="18" charset="0"/>
                              </a:rPr>
                              <m:t>2</m:t>
                            </m:r>
                          </m:sup>
                        </m:sSubSup>
                      </m:e>
                    </m:rad>
                  </m:oMath>
                </a14:m>
                <a:r>
                  <a:rPr lang="en-US" altLang="zh-CN" sz="2000" dirty="0">
                    <a:latin typeface="微软雅黑" panose="020B0503020204020204" pitchFamily="34" charset="-122"/>
                    <a:cs typeface="Times New Roman" panose="02020603050405020304" pitchFamily="18" charset="0"/>
                  </a:rPr>
                  <a:t> </a:t>
                </a:r>
                <a:endParaRPr lang="zh-CN" altLang="zh-CN" sz="2000" dirty="0">
                  <a:latin typeface="微软雅黑" panose="020B0503020204020204" pitchFamily="34" charset="-122"/>
                  <a:cs typeface="Times New Roman" panose="02020603050405020304" pitchFamily="18" charset="0"/>
                </a:endParaRPr>
              </a:p>
              <a:p>
                <a:pPr>
                  <a:spcBef>
                    <a:spcPts val="900"/>
                  </a:spcBef>
                  <a:spcAft>
                    <a:spcPts val="900"/>
                  </a:spcAft>
                </a:pPr>
                <a:endParaRPr lang="zh-CN" altLang="zh-CN" sz="2000" dirty="0">
                  <a:effectLst/>
                  <a:latin typeface="微软雅黑" panose="020B0503020204020204" pitchFamily="34" charset="-122"/>
                  <a:cs typeface="Times New Roman" panose="02020603050405020304" pitchFamily="18" charset="0"/>
                </a:endParaRPr>
              </a:p>
            </p:txBody>
          </p:sp>
        </mc:Choice>
        <mc:Fallback xmlns="">
          <p:sp>
            <p:nvSpPr>
              <p:cNvPr id="92" name="文本框 91"/>
              <p:cNvSpPr txBox="1">
                <a:spLocks noRot="1" noChangeAspect="1" noMove="1" noResize="1" noEditPoints="1" noAdjustHandles="1" noChangeArrowheads="1" noChangeShapeType="1" noTextEdit="1"/>
              </p:cNvSpPr>
              <p:nvPr/>
            </p:nvSpPr>
            <p:spPr>
              <a:xfrm>
                <a:off x="578138" y="4417257"/>
                <a:ext cx="6957456" cy="2405851"/>
              </a:xfrm>
              <a:prstGeom prst="rect">
                <a:avLst/>
              </a:prstGeom>
              <a:blipFill rotWithShape="1">
                <a:blip r:embed="rId5"/>
                <a:stretch>
                  <a:fillRect l="-4" t="-8" r="1" b="1"/>
                </a:stretch>
              </a:blipFill>
            </p:spPr>
            <p:txBody>
              <a:bodyPr/>
              <a:lstStyle/>
              <a:p>
                <a:r>
                  <a:rPr lang="zh-CN" altLang="en-US">
                    <a:noFill/>
                  </a:rPr>
                  <a:t> </a:t>
                </a:r>
              </a:p>
            </p:txBody>
          </p:sp>
        </mc:Fallback>
      </mc:AlternateContent>
      <p:grpSp>
        <p:nvGrpSpPr>
          <p:cNvPr id="4097" name="组合 4096"/>
          <p:cNvGrpSpPr/>
          <p:nvPr/>
        </p:nvGrpSpPr>
        <p:grpSpPr>
          <a:xfrm>
            <a:off x="7224161" y="1334020"/>
            <a:ext cx="4573943" cy="3190545"/>
            <a:chOff x="7477379" y="1558825"/>
            <a:chExt cx="4573943" cy="3190545"/>
          </a:xfrm>
        </p:grpSpPr>
        <p:cxnSp>
          <p:nvCxnSpPr>
            <p:cNvPr id="97" name="连接符: 曲线 96"/>
            <p:cNvCxnSpPr>
              <a:stCxn id="69" idx="2"/>
            </p:cNvCxnSpPr>
            <p:nvPr/>
          </p:nvCxnSpPr>
          <p:spPr>
            <a:xfrm rot="5400000">
              <a:off x="10757526" y="1629864"/>
              <a:ext cx="210861" cy="745890"/>
            </a:xfrm>
            <a:prstGeom prst="curvedConnector2">
              <a:avLst/>
            </a:prstGeom>
            <a:ln w="19050">
              <a:prstDash val="solid"/>
              <a:tailEnd type="triangle"/>
            </a:ln>
          </p:spPr>
          <p:style>
            <a:lnRef idx="2">
              <a:schemeClr val="dk1"/>
            </a:lnRef>
            <a:fillRef idx="0">
              <a:schemeClr val="dk1"/>
            </a:fillRef>
            <a:effectRef idx="1">
              <a:schemeClr val="dk1"/>
            </a:effectRef>
            <a:fontRef idx="minor">
              <a:schemeClr val="tx1"/>
            </a:fontRef>
          </p:style>
        </p:cxnSp>
        <p:grpSp>
          <p:nvGrpSpPr>
            <p:cNvPr id="4096" name="组合 4095"/>
            <p:cNvGrpSpPr/>
            <p:nvPr/>
          </p:nvGrpSpPr>
          <p:grpSpPr>
            <a:xfrm>
              <a:off x="7477379" y="1558825"/>
              <a:ext cx="4573943" cy="3190545"/>
              <a:chOff x="7533650" y="1570344"/>
              <a:chExt cx="4573943" cy="3190545"/>
            </a:xfrm>
          </p:grpSpPr>
          <p:grpSp>
            <p:nvGrpSpPr>
              <p:cNvPr id="34" name="组合 33"/>
              <p:cNvGrpSpPr/>
              <p:nvPr/>
            </p:nvGrpSpPr>
            <p:grpSpPr>
              <a:xfrm>
                <a:off x="7533650" y="1978079"/>
                <a:ext cx="3422514" cy="2782810"/>
                <a:chOff x="6409702" y="1490311"/>
                <a:chExt cx="5099894" cy="4072610"/>
              </a:xfrm>
            </p:grpSpPr>
            <p:sp>
              <p:nvSpPr>
                <p:cNvPr id="4100" name="矩形 4099"/>
                <p:cNvSpPr/>
                <p:nvPr/>
              </p:nvSpPr>
              <p:spPr>
                <a:xfrm rot="19351612">
                  <a:off x="6853577" y="2943449"/>
                  <a:ext cx="3898809" cy="635188"/>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Google Shape;3707;p62"/>
                <p:cNvCxnSpPr/>
                <p:nvPr/>
              </p:nvCxnSpPr>
              <p:spPr>
                <a:xfrm rot="10800000">
                  <a:off x="6409702" y="5368610"/>
                  <a:ext cx="5099894" cy="14650"/>
                </a:xfrm>
                <a:prstGeom prst="straightConnector1">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cxnSp>
            <p:sp>
              <p:nvSpPr>
                <p:cNvPr id="9" name="Google Shape;3708;p62"/>
                <p:cNvSpPr/>
                <p:nvPr/>
              </p:nvSpPr>
              <p:spPr>
                <a:xfrm rot="8931971">
                  <a:off x="8450498" y="418474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709;p62"/>
                <p:cNvSpPr/>
                <p:nvPr/>
              </p:nvSpPr>
              <p:spPr>
                <a:xfrm rot="8931971">
                  <a:off x="8129263" y="452456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10;p62"/>
                <p:cNvSpPr/>
                <p:nvPr/>
              </p:nvSpPr>
              <p:spPr>
                <a:xfrm rot="8931971">
                  <a:off x="8385046" y="4601178"/>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11;p62"/>
                <p:cNvSpPr/>
                <p:nvPr/>
              </p:nvSpPr>
              <p:spPr>
                <a:xfrm rot="8931971">
                  <a:off x="9044696" y="346711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12;p62"/>
                <p:cNvSpPr/>
                <p:nvPr/>
              </p:nvSpPr>
              <p:spPr>
                <a:xfrm rot="8931971">
                  <a:off x="8233564" y="426214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13;p62"/>
                <p:cNvSpPr/>
                <p:nvPr/>
              </p:nvSpPr>
              <p:spPr>
                <a:xfrm rot="8931971">
                  <a:off x="9370426" y="338511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4;p62"/>
                <p:cNvSpPr/>
                <p:nvPr/>
              </p:nvSpPr>
              <p:spPr>
                <a:xfrm rot="8931971">
                  <a:off x="9626810" y="4236276"/>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15;p62"/>
                <p:cNvSpPr/>
                <p:nvPr/>
              </p:nvSpPr>
              <p:spPr>
                <a:xfrm rot="8931971">
                  <a:off x="9752268" y="349193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3718;p62"/>
                <p:cNvCxnSpPr/>
                <p:nvPr/>
              </p:nvCxnSpPr>
              <p:spPr>
                <a:xfrm flipV="1">
                  <a:off x="7167846" y="1522148"/>
                  <a:ext cx="3937493" cy="2989862"/>
                </a:xfrm>
                <a:prstGeom prst="straightConnector1">
                  <a:avLst/>
                </a:prstGeom>
                <a:ln>
                  <a:solidFill>
                    <a:srgbClr val="FF000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21" name="Google Shape;3719;p62"/>
                <p:cNvCxnSpPr/>
                <p:nvPr/>
              </p:nvCxnSpPr>
              <p:spPr>
                <a:xfrm rot="10800000" flipH="1">
                  <a:off x="6566109" y="1678745"/>
                  <a:ext cx="13943" cy="3884176"/>
                </a:xfrm>
                <a:prstGeom prst="straightConnector1">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cxnSp>
            <p:sp>
              <p:nvSpPr>
                <p:cNvPr id="22" name="Google Shape;3720;p62"/>
                <p:cNvSpPr/>
                <p:nvPr/>
              </p:nvSpPr>
              <p:spPr>
                <a:xfrm rot="8931971">
                  <a:off x="9226987" y="3943302"/>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21;p62"/>
                <p:cNvSpPr/>
                <p:nvPr/>
              </p:nvSpPr>
              <p:spPr>
                <a:xfrm rot="8931971">
                  <a:off x="8724637" y="423627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22;p62"/>
                <p:cNvSpPr/>
                <p:nvPr/>
              </p:nvSpPr>
              <p:spPr>
                <a:xfrm rot="8931971">
                  <a:off x="9926214" y="315467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28;p62"/>
                <p:cNvSpPr/>
                <p:nvPr/>
              </p:nvSpPr>
              <p:spPr>
                <a:xfrm rot="8931971">
                  <a:off x="8954329" y="379856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734;p62"/>
                <p:cNvSpPr/>
                <p:nvPr/>
              </p:nvSpPr>
              <p:spPr>
                <a:xfrm rot="8931971">
                  <a:off x="9537607" y="4006424"/>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35;p62"/>
                <p:cNvSpPr/>
                <p:nvPr/>
              </p:nvSpPr>
              <p:spPr>
                <a:xfrm rot="8931971">
                  <a:off x="9399036" y="3702658"/>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46;p62"/>
                <p:cNvSpPr/>
                <p:nvPr/>
              </p:nvSpPr>
              <p:spPr>
                <a:xfrm rot="8931971">
                  <a:off x="8753635" y="4590198"/>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47;p62"/>
                <p:cNvSpPr/>
                <p:nvPr/>
              </p:nvSpPr>
              <p:spPr>
                <a:xfrm rot="8931971">
                  <a:off x="9149628" y="4608385"/>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49;p62"/>
                <p:cNvSpPr/>
                <p:nvPr/>
              </p:nvSpPr>
              <p:spPr>
                <a:xfrm rot="8931971">
                  <a:off x="9180857" y="4254841"/>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61;p62"/>
                <p:cNvSpPr/>
                <p:nvPr/>
              </p:nvSpPr>
              <p:spPr>
                <a:xfrm rot="8931971">
                  <a:off x="7902335" y="4342390"/>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62;p62"/>
                <p:cNvSpPr/>
                <p:nvPr/>
              </p:nvSpPr>
              <p:spPr>
                <a:xfrm rot="8931971">
                  <a:off x="9597227" y="3044859"/>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64;p62"/>
                <p:cNvSpPr/>
                <p:nvPr/>
              </p:nvSpPr>
              <p:spPr>
                <a:xfrm rot="8931971">
                  <a:off x="10209541" y="3402747"/>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65;p62"/>
                <p:cNvSpPr/>
                <p:nvPr/>
              </p:nvSpPr>
              <p:spPr>
                <a:xfrm rot="8931971">
                  <a:off x="8543885" y="3855412"/>
                  <a:ext cx="112662" cy="123547"/>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等腰三角形 4"/>
                <p:cNvSpPr/>
                <p:nvPr/>
              </p:nvSpPr>
              <p:spPr>
                <a:xfrm>
                  <a:off x="8265751" y="275218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0" name="等腰三角形 69"/>
                <p:cNvSpPr/>
                <p:nvPr/>
              </p:nvSpPr>
              <p:spPr>
                <a:xfrm>
                  <a:off x="8535888" y="285425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1" name="等腰三角形 70"/>
                <p:cNvSpPr/>
                <p:nvPr/>
              </p:nvSpPr>
              <p:spPr>
                <a:xfrm>
                  <a:off x="8580499" y="241104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2" name="等腰三角形 71"/>
                <p:cNvSpPr/>
                <p:nvPr/>
              </p:nvSpPr>
              <p:spPr>
                <a:xfrm>
                  <a:off x="8191416" y="1726977"/>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3" name="等腰三角形 72"/>
                <p:cNvSpPr/>
                <p:nvPr/>
              </p:nvSpPr>
              <p:spPr>
                <a:xfrm>
                  <a:off x="8161951" y="209607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4" name="等腰三角形 73"/>
                <p:cNvSpPr/>
                <p:nvPr/>
              </p:nvSpPr>
              <p:spPr>
                <a:xfrm>
                  <a:off x="8314351" y="224847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5" name="等腰三角形 74"/>
                <p:cNvSpPr/>
                <p:nvPr/>
              </p:nvSpPr>
              <p:spPr>
                <a:xfrm>
                  <a:off x="8701888" y="1841315"/>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6" name="等腰三角形 75"/>
                <p:cNvSpPr/>
                <p:nvPr/>
              </p:nvSpPr>
              <p:spPr>
                <a:xfrm>
                  <a:off x="9090817" y="1754048"/>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7" name="等腰三角形 76"/>
                <p:cNvSpPr/>
                <p:nvPr/>
              </p:nvSpPr>
              <p:spPr>
                <a:xfrm>
                  <a:off x="8830544" y="214322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8" name="等腰三角形 77"/>
                <p:cNvSpPr/>
                <p:nvPr/>
              </p:nvSpPr>
              <p:spPr>
                <a:xfrm>
                  <a:off x="7474897" y="229667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79" name="等腰三角形 78"/>
                <p:cNvSpPr/>
                <p:nvPr/>
              </p:nvSpPr>
              <p:spPr>
                <a:xfrm>
                  <a:off x="8979993" y="2504136"/>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0" name="等腰三角形 79"/>
                <p:cNvSpPr/>
                <p:nvPr/>
              </p:nvSpPr>
              <p:spPr>
                <a:xfrm>
                  <a:off x="7490973" y="2592620"/>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1" name="等腰三角形 80"/>
                <p:cNvSpPr/>
                <p:nvPr/>
              </p:nvSpPr>
              <p:spPr>
                <a:xfrm>
                  <a:off x="7878510" y="21854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2" name="等腰三角形 81"/>
                <p:cNvSpPr/>
                <p:nvPr/>
              </p:nvSpPr>
              <p:spPr>
                <a:xfrm>
                  <a:off x="7097732" y="277354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3" name="等腰三角形 82"/>
                <p:cNvSpPr/>
                <p:nvPr/>
              </p:nvSpPr>
              <p:spPr>
                <a:xfrm>
                  <a:off x="8183310" y="249025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4" name="等腰三角形 83"/>
                <p:cNvSpPr/>
                <p:nvPr/>
              </p:nvSpPr>
              <p:spPr>
                <a:xfrm>
                  <a:off x="7298753" y="3089543"/>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5" name="等腰三角形 84"/>
                <p:cNvSpPr/>
                <p:nvPr/>
              </p:nvSpPr>
              <p:spPr>
                <a:xfrm>
                  <a:off x="7667881" y="3035848"/>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6" name="等腰三角形 85"/>
                <p:cNvSpPr/>
                <p:nvPr/>
              </p:nvSpPr>
              <p:spPr>
                <a:xfrm>
                  <a:off x="7685526" y="3493687"/>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7" name="等腰三角形 86"/>
                <p:cNvSpPr/>
                <p:nvPr/>
              </p:nvSpPr>
              <p:spPr>
                <a:xfrm>
                  <a:off x="7192077" y="3440569"/>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8" name="等腰三角形 87"/>
                <p:cNvSpPr/>
                <p:nvPr/>
              </p:nvSpPr>
              <p:spPr>
                <a:xfrm>
                  <a:off x="8143490" y="3139582"/>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9" name="等腰三角形 88"/>
                <p:cNvSpPr/>
                <p:nvPr/>
              </p:nvSpPr>
              <p:spPr>
                <a:xfrm>
                  <a:off x="7814182" y="2653494"/>
                  <a:ext cx="128656" cy="120050"/>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93" name="Google Shape;3718;p62"/>
                <p:cNvCxnSpPr/>
                <p:nvPr/>
              </p:nvCxnSpPr>
              <p:spPr>
                <a:xfrm flipV="1">
                  <a:off x="6989451" y="1678744"/>
                  <a:ext cx="3400988" cy="2591124"/>
                </a:xfrm>
                <a:prstGeom prst="straightConnector1">
                  <a:avLst/>
                </a:prstGeom>
                <a:ln>
                  <a:solidFill>
                    <a:srgbClr val="004586"/>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94" name="Google Shape;3718;p62"/>
                <p:cNvCxnSpPr/>
                <p:nvPr/>
              </p:nvCxnSpPr>
              <p:spPr>
                <a:xfrm flipV="1">
                  <a:off x="7344330" y="2176914"/>
                  <a:ext cx="3400988" cy="2591124"/>
                </a:xfrm>
                <a:prstGeom prst="straightConnector1">
                  <a:avLst/>
                </a:prstGeom>
                <a:ln>
                  <a:solidFill>
                    <a:srgbClr val="004586"/>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01" name="连接符: 曲线 100"/>
                <p:cNvCxnSpPr/>
                <p:nvPr/>
              </p:nvCxnSpPr>
              <p:spPr>
                <a:xfrm rot="16200000" flipH="1">
                  <a:off x="9272254" y="1535982"/>
                  <a:ext cx="617144" cy="525802"/>
                </a:xfrm>
                <a:prstGeom prst="curvedConnector3">
                  <a:avLst>
                    <a:gd name="adj1" fmla="val 50000"/>
                  </a:avLst>
                </a:prstGeom>
                <a:ln w="19050">
                  <a:prstDash val="solid"/>
                  <a:tailEnd type="triangle"/>
                </a:ln>
              </p:spPr>
              <p:style>
                <a:lnRef idx="2">
                  <a:schemeClr val="dk1"/>
                </a:lnRef>
                <a:fillRef idx="0">
                  <a:schemeClr val="dk1"/>
                </a:fillRef>
                <a:effectRef idx="1">
                  <a:schemeClr val="dk1"/>
                </a:effectRef>
                <a:fontRef idx="minor">
                  <a:schemeClr val="tx1"/>
                </a:fontRef>
              </p:style>
            </p:cxnSp>
            <p:cxnSp>
              <p:nvCxnSpPr>
                <p:cNvPr id="4115" name="直接箭头连接符 4114"/>
                <p:cNvCxnSpPr/>
                <p:nvPr/>
              </p:nvCxnSpPr>
              <p:spPr>
                <a:xfrm>
                  <a:off x="10286202" y="1777133"/>
                  <a:ext cx="351395" cy="476101"/>
                </a:xfrm>
                <a:prstGeom prst="straightConnector1">
                  <a:avLst/>
                </a:prstGeom>
                <a:ln w="38100">
                  <a:solidFill>
                    <a:srgbClr val="FF9900"/>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文本框 68"/>
                  <p:cNvSpPr txBox="1"/>
                  <p:nvPr/>
                </p:nvSpPr>
                <p:spPr>
                  <a:xfrm>
                    <a:off x="10584098" y="1570344"/>
                    <a:ext cx="141614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ea typeface="宋体" pitchFamily="2" charset="-122"/>
                                  <a:cs typeface="Times New Roman" panose="02020603050405020304" pitchFamily="18" charset="0"/>
                                </a:rPr>
                                <m:t>𝑤</m:t>
                              </m:r>
                            </m:e>
                            <m:sup>
                              <m:r>
                                <a:rPr lang="en-US" altLang="zh-CN" sz="1600" i="1">
                                  <a:latin typeface="Cambria Math" panose="02040503050406030204" pitchFamily="18" charset="0"/>
                                  <a:ea typeface="宋体" pitchFamily="2" charset="-122"/>
                                  <a:cs typeface="Times New Roman" panose="02020603050405020304" pitchFamily="18" charset="0"/>
                                </a:rPr>
                                <m:t>𝑇</m:t>
                              </m:r>
                            </m:sup>
                          </m:sSup>
                          <m:r>
                            <a:rPr lang="en-US" altLang="zh-CN" sz="1600" i="1">
                              <a:latin typeface="Cambria Math" panose="02040503050406030204" pitchFamily="18" charset="0"/>
                              <a:ea typeface="宋体" pitchFamily="2" charset="-122"/>
                              <a:cs typeface="Times New Roman" panose="02020603050405020304" pitchFamily="18" charset="0"/>
                            </a:rPr>
                            <m:t>𝑥</m:t>
                          </m:r>
                          <m:r>
                            <a:rPr lang="en-US" altLang="zh-CN" sz="1600">
                              <a:latin typeface="Cambria Math" panose="02040503050406030204" pitchFamily="18" charset="0"/>
                              <a:ea typeface="宋体" pitchFamily="2" charset="-122"/>
                              <a:cs typeface="Times New Roman" panose="02020603050405020304" pitchFamily="18" charset="0"/>
                            </a:rPr>
                            <m:t>+</m:t>
                          </m:r>
                          <m:r>
                            <a:rPr lang="en-US" altLang="zh-CN" sz="1600" i="1">
                              <a:latin typeface="Cambria Math" panose="02040503050406030204" pitchFamily="18" charset="0"/>
                              <a:ea typeface="宋体" pitchFamily="2" charset="-122"/>
                              <a:cs typeface="Times New Roman" panose="02020603050405020304" pitchFamily="18" charset="0"/>
                            </a:rPr>
                            <m:t>𝑏</m:t>
                          </m:r>
                          <m:r>
                            <a:rPr lang="en-US" altLang="zh-CN" sz="1600">
                              <a:latin typeface="Cambria Math" panose="02040503050406030204" pitchFamily="18" charset="0"/>
                              <a:ea typeface="宋体" pitchFamily="2" charset="-122"/>
                              <a:cs typeface="Times New Roman" panose="02020603050405020304" pitchFamily="18" charset="0"/>
                            </a:rPr>
                            <m:t>=</m:t>
                          </m:r>
                          <m:r>
                            <a:rPr lang="en-US" altLang="zh-CN" sz="1600" i="1">
                              <a:latin typeface="Cambria Math" panose="02040503050406030204" pitchFamily="18" charset="0"/>
                              <a:ea typeface="宋体" pitchFamily="2" charset="-122"/>
                              <a:cs typeface="Times New Roman" panose="02020603050405020304" pitchFamily="18" charset="0"/>
                            </a:rPr>
                            <m:t>0</m:t>
                          </m:r>
                        </m:oMath>
                      </m:oMathPara>
                    </a14:m>
                    <a:endParaRPr lang="zh-CN" altLang="en-US" sz="1600" dirty="0">
                      <a:latin typeface="微软雅黑" panose="020B0503020204020204" pitchFamily="34" charset="-122"/>
                    </a:endParaRPr>
                  </a:p>
                </p:txBody>
              </p:sp>
            </mc:Choice>
            <mc:Fallback xmlns="">
              <p:sp>
                <p:nvSpPr>
                  <p:cNvPr id="69" name="文本框 68"/>
                  <p:cNvSpPr txBox="1">
                    <a:spLocks noRot="1" noChangeAspect="1" noMove="1" noResize="1" noEditPoints="1" noAdjustHandles="1" noChangeArrowheads="1" noChangeShapeType="1" noTextEdit="1"/>
                  </p:cNvSpPr>
                  <p:nvPr/>
                </p:nvSpPr>
                <p:spPr>
                  <a:xfrm>
                    <a:off x="10584098" y="1570344"/>
                    <a:ext cx="1416148" cy="338554"/>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文本框 94"/>
                  <p:cNvSpPr txBox="1"/>
                  <p:nvPr/>
                </p:nvSpPr>
                <p:spPr>
                  <a:xfrm>
                    <a:off x="9134749" y="1694994"/>
                    <a:ext cx="141614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zh-CN" sz="16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ea typeface="宋体" pitchFamily="2" charset="-122"/>
                                  <a:cs typeface="Times New Roman" panose="02020603050405020304" pitchFamily="18" charset="0"/>
                                </a:rPr>
                                <m:t>𝑤</m:t>
                              </m:r>
                            </m:e>
                            <m:sup>
                              <m:r>
                                <a:rPr lang="en-US" altLang="zh-CN" sz="1600" i="1">
                                  <a:latin typeface="Cambria Math" panose="02040503050406030204" pitchFamily="18" charset="0"/>
                                  <a:ea typeface="宋体" pitchFamily="2" charset="-122"/>
                                  <a:cs typeface="Times New Roman" panose="02020603050405020304" pitchFamily="18" charset="0"/>
                                </a:rPr>
                                <m:t>𝑇</m:t>
                              </m:r>
                            </m:sup>
                          </m:sSup>
                          <m:r>
                            <a:rPr lang="en-US" altLang="zh-CN" sz="1600" i="1">
                              <a:latin typeface="Cambria Math" panose="02040503050406030204" pitchFamily="18" charset="0"/>
                              <a:ea typeface="宋体" pitchFamily="2" charset="-122"/>
                              <a:cs typeface="Times New Roman" panose="02020603050405020304" pitchFamily="18" charset="0"/>
                            </a:rPr>
                            <m:t>𝑥</m:t>
                          </m:r>
                          <m:r>
                            <a:rPr lang="en-US" altLang="zh-CN" sz="1600">
                              <a:latin typeface="Cambria Math" panose="02040503050406030204" pitchFamily="18" charset="0"/>
                              <a:ea typeface="宋体" pitchFamily="2" charset="-122"/>
                              <a:cs typeface="Times New Roman" panose="02020603050405020304" pitchFamily="18" charset="0"/>
                            </a:rPr>
                            <m:t>+</m:t>
                          </m:r>
                          <m:r>
                            <a:rPr lang="en-US" altLang="zh-CN" sz="1600" i="1">
                              <a:latin typeface="Cambria Math" panose="02040503050406030204" pitchFamily="18" charset="0"/>
                              <a:ea typeface="宋体" pitchFamily="2" charset="-122"/>
                              <a:cs typeface="Times New Roman" panose="02020603050405020304" pitchFamily="18" charset="0"/>
                            </a:rPr>
                            <m:t>𝑏</m:t>
                          </m:r>
                          <m:r>
                            <a:rPr lang="en-US" altLang="zh-CN" sz="1600">
                              <a:latin typeface="Cambria Math" panose="02040503050406030204" pitchFamily="18" charset="0"/>
                              <a:ea typeface="宋体" pitchFamily="2" charset="-122"/>
                              <a:cs typeface="Times New Roman" panose="02020603050405020304" pitchFamily="18" charset="0"/>
                            </a:rPr>
                            <m:t>=</m:t>
                          </m:r>
                          <m:r>
                            <a:rPr lang="en-US" altLang="zh-CN" sz="1600" b="0" i="1" smtClean="0">
                              <a:latin typeface="Cambria Math" panose="02040503050406030204" pitchFamily="18" charset="0"/>
                              <a:ea typeface="宋体" pitchFamily="2" charset="-122"/>
                              <a:cs typeface="Times New Roman" panose="02020603050405020304" pitchFamily="18" charset="0"/>
                            </a:rPr>
                            <m:t>1</m:t>
                          </m:r>
                        </m:oMath>
                      </m:oMathPara>
                    </a14:m>
                    <a:endParaRPr lang="zh-CN" altLang="en-US" sz="1600" dirty="0">
                      <a:latin typeface="微软雅黑" panose="020B0503020204020204" pitchFamily="34" charset="-122"/>
                    </a:endParaRPr>
                  </a:p>
                </p:txBody>
              </p:sp>
            </mc:Choice>
            <mc:Fallback xmlns="">
              <p:sp>
                <p:nvSpPr>
                  <p:cNvPr id="95" name="文本框 94"/>
                  <p:cNvSpPr txBox="1">
                    <a:spLocks noRot="1" noChangeAspect="1" noMove="1" noResize="1" noEditPoints="1" noAdjustHandles="1" noChangeArrowheads="1" noChangeShapeType="1" noTextEdit="1"/>
                  </p:cNvSpPr>
                  <p:nvPr/>
                </p:nvSpPr>
                <p:spPr>
                  <a:xfrm>
                    <a:off x="9134749" y="1694994"/>
                    <a:ext cx="1416148" cy="338554"/>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p:cNvSpPr txBox="1"/>
                  <p:nvPr/>
                </p:nvSpPr>
                <p:spPr>
                  <a:xfrm>
                    <a:off x="10539830" y="2431251"/>
                    <a:ext cx="1567763"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zh-CN" sz="160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latin typeface="Cambria Math" panose="02040503050406030204" pitchFamily="18" charset="0"/>
                                  <a:ea typeface="宋体" pitchFamily="2" charset="-122"/>
                                  <a:cs typeface="Times New Roman" panose="02020603050405020304" pitchFamily="18" charset="0"/>
                                </a:rPr>
                                <m:t>𝑤</m:t>
                              </m:r>
                            </m:e>
                            <m:sup>
                              <m:r>
                                <a:rPr lang="en-US" altLang="zh-CN" sz="1600" i="1">
                                  <a:latin typeface="Cambria Math" panose="02040503050406030204" pitchFamily="18" charset="0"/>
                                  <a:ea typeface="宋体" pitchFamily="2" charset="-122"/>
                                  <a:cs typeface="Times New Roman" panose="02020603050405020304" pitchFamily="18" charset="0"/>
                                </a:rPr>
                                <m:t>𝑇</m:t>
                              </m:r>
                            </m:sup>
                          </m:sSup>
                          <m:r>
                            <a:rPr lang="en-US" altLang="zh-CN" sz="1600" i="1">
                              <a:latin typeface="Cambria Math" panose="02040503050406030204" pitchFamily="18" charset="0"/>
                              <a:ea typeface="宋体" pitchFamily="2" charset="-122"/>
                              <a:cs typeface="Times New Roman" panose="02020603050405020304" pitchFamily="18" charset="0"/>
                            </a:rPr>
                            <m:t>𝑥</m:t>
                          </m:r>
                          <m:r>
                            <a:rPr lang="en-US" altLang="zh-CN" sz="1600">
                              <a:latin typeface="Cambria Math" panose="02040503050406030204" pitchFamily="18" charset="0"/>
                              <a:ea typeface="宋体" pitchFamily="2" charset="-122"/>
                              <a:cs typeface="Times New Roman" panose="02020603050405020304" pitchFamily="18" charset="0"/>
                            </a:rPr>
                            <m:t>+</m:t>
                          </m:r>
                          <m:r>
                            <a:rPr lang="en-US" altLang="zh-CN" sz="1600" i="1">
                              <a:latin typeface="Cambria Math" panose="02040503050406030204" pitchFamily="18" charset="0"/>
                              <a:ea typeface="宋体" pitchFamily="2" charset="-122"/>
                              <a:cs typeface="Times New Roman" panose="02020603050405020304" pitchFamily="18" charset="0"/>
                            </a:rPr>
                            <m:t>𝑏</m:t>
                          </m:r>
                          <m:r>
                            <a:rPr lang="en-US" altLang="zh-CN" sz="1600">
                              <a:latin typeface="Cambria Math" panose="02040503050406030204" pitchFamily="18" charset="0"/>
                              <a:ea typeface="宋体" pitchFamily="2" charset="-122"/>
                              <a:cs typeface="Times New Roman" panose="02020603050405020304" pitchFamily="18" charset="0"/>
                            </a:rPr>
                            <m:t>=</m:t>
                          </m:r>
                          <m:r>
                            <a:rPr lang="en-US" altLang="zh-CN" sz="1600" b="0" i="1" smtClean="0">
                              <a:latin typeface="Cambria Math" panose="02040503050406030204" pitchFamily="18" charset="0"/>
                              <a:ea typeface="宋体" pitchFamily="2" charset="-122"/>
                              <a:cs typeface="Times New Roman" panose="02020603050405020304" pitchFamily="18" charset="0"/>
                            </a:rPr>
                            <m:t>−1</m:t>
                          </m:r>
                        </m:oMath>
                      </m:oMathPara>
                    </a14:m>
                    <a:endParaRPr lang="zh-CN" altLang="en-US" sz="1600" dirty="0">
                      <a:latin typeface="微软雅黑" panose="020B0503020204020204" pitchFamily="34" charset="-122"/>
                    </a:endParaRPr>
                  </a:p>
                </p:txBody>
              </p:sp>
            </mc:Choice>
            <mc:Fallback xmlns="">
              <p:sp>
                <p:nvSpPr>
                  <p:cNvPr id="96" name="文本框 95"/>
                  <p:cNvSpPr txBox="1">
                    <a:spLocks noRot="1" noChangeAspect="1" noMove="1" noResize="1" noEditPoints="1" noAdjustHandles="1" noChangeArrowheads="1" noChangeShapeType="1" noTextEdit="1"/>
                  </p:cNvSpPr>
                  <p:nvPr/>
                </p:nvSpPr>
                <p:spPr>
                  <a:xfrm>
                    <a:off x="10539830" y="2431251"/>
                    <a:ext cx="1567763" cy="338554"/>
                  </a:xfrm>
                  <a:prstGeom prst="rect">
                    <a:avLst/>
                  </a:prstGeom>
                  <a:blipFill rotWithShape="1">
                    <a:blip r:embed="rId8"/>
                  </a:blipFill>
                </p:spPr>
                <p:txBody>
                  <a:bodyPr/>
                  <a:lstStyle/>
                  <a:p>
                    <a:r>
                      <a:rPr lang="zh-CN" altLang="en-US">
                        <a:noFill/>
                      </a:rPr>
                      <a:t> </a:t>
                    </a:r>
                  </a:p>
                </p:txBody>
              </p:sp>
            </mc:Fallback>
          </mc:AlternateContent>
          <p:cxnSp>
            <p:nvCxnSpPr>
              <p:cNvPr id="98" name="连接符: 曲线 97"/>
              <p:cNvCxnSpPr/>
              <p:nvPr/>
            </p:nvCxnSpPr>
            <p:spPr>
              <a:xfrm rot="10800000" flipV="1">
                <a:off x="9979837" y="2702356"/>
                <a:ext cx="896435" cy="140959"/>
              </a:xfrm>
              <a:prstGeom prst="curvedConnector3">
                <a:avLst>
                  <a:gd name="adj1" fmla="val 2398"/>
                </a:avLst>
              </a:prstGeom>
              <a:ln w="19050">
                <a:prstDash val="solid"/>
                <a:tailEnd type="triangle"/>
              </a:ln>
            </p:spPr>
            <p:style>
              <a:lnRef idx="2">
                <a:schemeClr val="dk1"/>
              </a:lnRef>
              <a:fillRef idx="0">
                <a:schemeClr val="dk1"/>
              </a:fillRef>
              <a:effectRef idx="1">
                <a:schemeClr val="dk1"/>
              </a:effectRef>
              <a:fontRef idx="minor">
                <a:schemeClr val="tx1"/>
              </a:fontRef>
            </p:style>
          </p:cxnSp>
        </p:grpSp>
      </p:grpSp>
      <mc:AlternateContent xmlns:mc="http://schemas.openxmlformats.org/markup-compatibility/2006" xmlns:a14="http://schemas.microsoft.com/office/drawing/2010/main">
        <mc:Choice Requires="a14">
          <p:sp>
            <p:nvSpPr>
              <p:cNvPr id="105" name="文本框 104"/>
              <p:cNvSpPr txBox="1"/>
              <p:nvPr/>
            </p:nvSpPr>
            <p:spPr>
              <a:xfrm>
                <a:off x="6830565" y="4524338"/>
                <a:ext cx="5169412" cy="1991123"/>
              </a:xfrm>
              <a:prstGeom prst="rect">
                <a:avLst/>
              </a:prstGeom>
              <a:noFill/>
            </p:spPr>
            <p:txBody>
              <a:bodyPr wrap="square">
                <a:spAutoFit/>
              </a:bodyPr>
              <a:lstStyle/>
              <a:p>
                <a:pPr>
                  <a:lnSpc>
                    <a:spcPct val="150000"/>
                  </a:lnSpc>
                  <a:spcBef>
                    <a:spcPts val="900"/>
                  </a:spcBef>
                  <a:spcAft>
                    <a:spcPts val="900"/>
                  </a:spcAft>
                </a:pPr>
                <a:r>
                  <a:rPr lang="zh-CN" altLang="zh-CN" sz="1800" dirty="0">
                    <a:effectLst/>
                    <a:latin typeface="微软雅黑" panose="020B0503020204020204" pitchFamily="34" charset="-122"/>
                    <a:cs typeface="Times New Roman" panose="02020603050405020304" pitchFamily="18" charset="0"/>
                  </a:rPr>
                  <a:t>如图所示，根据支持向量的定义我们知道，支持向量到超平面的距离为 </a:t>
                </a:r>
                <a14:m>
                  <m:oMath xmlns:m="http://schemas.openxmlformats.org/officeDocument/2006/math">
                    <m:r>
                      <a:rPr lang="en-US" altLang="zh-CN" sz="1800" i="1">
                        <a:effectLst/>
                        <a:latin typeface="Cambria Math" panose="02040503050406030204" pitchFamily="18" charset="0"/>
                        <a:ea typeface="宋体" pitchFamily="2" charset="-122"/>
                        <a:cs typeface="Times New Roman" panose="02020603050405020304" pitchFamily="18" charset="0"/>
                      </a:rPr>
                      <m:t>𝑑</m:t>
                    </m:r>
                  </m:oMath>
                </a14:m>
                <a:r>
                  <a:rPr lang="zh-CN" altLang="zh-CN" sz="1800" dirty="0">
                    <a:effectLst/>
                    <a:latin typeface="微软雅黑" panose="020B0503020204020204" pitchFamily="34" charset="-122"/>
                    <a:cs typeface="Times New Roman" panose="02020603050405020304" pitchFamily="18" charset="0"/>
                  </a:rPr>
                  <a:t>，其他点到超平面的距离大于 </a:t>
                </a:r>
                <a14:m>
                  <m:oMath xmlns:m="http://schemas.openxmlformats.org/officeDocument/2006/math">
                    <m:r>
                      <a:rPr lang="en-US" altLang="zh-CN" sz="1800" i="1">
                        <a:effectLst/>
                        <a:latin typeface="Cambria Math" panose="02040503050406030204" pitchFamily="18" charset="0"/>
                        <a:ea typeface="宋体" pitchFamily="2" charset="-122"/>
                        <a:cs typeface="Times New Roman" panose="02020603050405020304" pitchFamily="18" charset="0"/>
                      </a:rPr>
                      <m:t>𝑑</m:t>
                    </m:r>
                  </m:oMath>
                </a14:m>
                <a:r>
                  <a:rPr lang="zh-CN" altLang="zh-CN" sz="1800" dirty="0">
                    <a:effectLst/>
                    <a:latin typeface="微软雅黑" panose="020B0503020204020204" pitchFamily="34" charset="-122"/>
                    <a:cs typeface="Times New Roman" panose="02020603050405020304" pitchFamily="18" charset="0"/>
                  </a:rPr>
                  <a:t>。</a:t>
                </a:r>
                <a:r>
                  <a:rPr lang="zh-CN" altLang="zh-CN" sz="1800" dirty="0">
                    <a:effectLst/>
                    <a:latin typeface="+mj-ea"/>
                    <a:ea typeface="+mj-ea"/>
                    <a:cs typeface="Times New Roman" panose="02020603050405020304" pitchFamily="18" charset="0"/>
                  </a:rPr>
                  <a:t>每个支持向量到超平面的距离可以写为：</a:t>
                </a:r>
                <a14:m>
                  <m:oMath xmlns:m="http://schemas.openxmlformats.org/officeDocument/2006/math">
                    <m:r>
                      <a:rPr lang="en-US" altLang="zh-CN" sz="1800" i="1">
                        <a:effectLst/>
                        <a:latin typeface="Cambria Math" panose="02040503050406030204" pitchFamily="18" charset="0"/>
                        <a:ea typeface="+mj-ea"/>
                        <a:cs typeface="Times New Roman" panose="02020603050405020304" pitchFamily="18" charset="0"/>
                      </a:rPr>
                      <m:t>𝑑</m:t>
                    </m:r>
                    <m:r>
                      <a:rPr lang="en-US" altLang="zh-CN" sz="1800">
                        <a:effectLst/>
                        <a:latin typeface="Cambria Math" panose="02040503050406030204" pitchFamily="18" charset="0"/>
                        <a:ea typeface="+mj-ea"/>
                        <a:cs typeface="Times New Roman" panose="02020603050405020304" pitchFamily="18" charset="0"/>
                      </a:rPr>
                      <m:t>=</m:t>
                    </m:r>
                    <m:f>
                      <m:fPr>
                        <m:ctrlPr>
                          <a:rPr lang="zh-CN" altLang="zh-CN" sz="1800" i="1">
                            <a:effectLst/>
                            <a:latin typeface="Cambria Math" panose="02040503050406030204" pitchFamily="18" charset="0"/>
                            <a:ea typeface="+mj-ea"/>
                          </a:rPr>
                        </m:ctrlPr>
                      </m:fPr>
                      <m:num>
                        <m:r>
                          <a:rPr lang="en-US" altLang="zh-CN" sz="1800">
                            <a:effectLst/>
                            <a:latin typeface="Cambria Math" panose="02040503050406030204" pitchFamily="18" charset="0"/>
                            <a:ea typeface="+mj-ea"/>
                            <a:cs typeface="Times New Roman" panose="02020603050405020304" pitchFamily="18" charset="0"/>
                          </a:rPr>
                          <m:t>|</m:t>
                        </m:r>
                        <m:sSup>
                          <m:sSupPr>
                            <m:ctrlPr>
                              <a:rPr lang="zh-CN" altLang="zh-CN" sz="1800" i="1">
                                <a:effectLst/>
                                <a:latin typeface="Cambria Math" panose="02040503050406030204" pitchFamily="18" charset="0"/>
                                <a:ea typeface="+mj-ea"/>
                              </a:rPr>
                            </m:ctrlPr>
                          </m:sSupPr>
                          <m:e>
                            <m:r>
                              <a:rPr lang="en-US" altLang="zh-CN" sz="1800" i="1">
                                <a:effectLst/>
                                <a:latin typeface="Cambria Math" panose="02040503050406030204" pitchFamily="18" charset="0"/>
                                <a:ea typeface="+mj-ea"/>
                                <a:cs typeface="Times New Roman" panose="02020603050405020304" pitchFamily="18" charset="0"/>
                              </a:rPr>
                              <m:t>𝑤</m:t>
                            </m:r>
                          </m:e>
                          <m:sup>
                            <m:r>
                              <a:rPr lang="en-US" altLang="zh-CN" sz="1800" i="1">
                                <a:effectLst/>
                                <a:latin typeface="Cambria Math" panose="02040503050406030204" pitchFamily="18" charset="0"/>
                                <a:ea typeface="+mj-ea"/>
                                <a:cs typeface="Times New Roman" panose="02020603050405020304" pitchFamily="18" charset="0"/>
                              </a:rPr>
                              <m:t>𝑇</m:t>
                            </m:r>
                          </m:sup>
                        </m:sSup>
                        <m:r>
                          <a:rPr lang="en-US" altLang="zh-CN" sz="1800" i="1">
                            <a:effectLst/>
                            <a:latin typeface="Cambria Math" panose="02040503050406030204" pitchFamily="18" charset="0"/>
                            <a:ea typeface="+mj-ea"/>
                            <a:cs typeface="Times New Roman" panose="02020603050405020304" pitchFamily="18" charset="0"/>
                          </a:rPr>
                          <m:t>𝑥</m:t>
                        </m:r>
                        <m:r>
                          <a:rPr lang="en-US" altLang="zh-CN" sz="1800">
                            <a:effectLst/>
                            <a:latin typeface="Cambria Math" panose="02040503050406030204" pitchFamily="18" charset="0"/>
                            <a:ea typeface="+mj-ea"/>
                            <a:cs typeface="Times New Roman" panose="02020603050405020304" pitchFamily="18" charset="0"/>
                          </a:rPr>
                          <m:t>+</m:t>
                        </m:r>
                        <m:r>
                          <a:rPr lang="en-US" altLang="zh-CN" sz="1800" i="1">
                            <a:effectLst/>
                            <a:latin typeface="Cambria Math" panose="02040503050406030204" pitchFamily="18" charset="0"/>
                            <a:ea typeface="+mj-ea"/>
                            <a:cs typeface="Times New Roman" panose="02020603050405020304" pitchFamily="18" charset="0"/>
                          </a:rPr>
                          <m:t>𝑏</m:t>
                        </m:r>
                        <m:r>
                          <a:rPr lang="en-US" altLang="zh-CN" sz="1800">
                            <a:effectLst/>
                            <a:latin typeface="Cambria Math" panose="02040503050406030204" pitchFamily="18" charset="0"/>
                            <a:ea typeface="+mj-ea"/>
                            <a:cs typeface="Times New Roman" panose="02020603050405020304" pitchFamily="18" charset="0"/>
                          </a:rPr>
                          <m:t>|</m:t>
                        </m:r>
                      </m:num>
                      <m:den>
                        <m:r>
                          <a:rPr lang="en-US" altLang="zh-CN" sz="1800">
                            <a:effectLst/>
                            <a:latin typeface="Cambria Math" panose="02040503050406030204" pitchFamily="18" charset="0"/>
                            <a:ea typeface="+mj-ea"/>
                            <a:cs typeface="Times New Roman" panose="02020603050405020304" pitchFamily="18" charset="0"/>
                          </a:rPr>
                          <m:t>||</m:t>
                        </m:r>
                        <m:r>
                          <a:rPr lang="en-US" altLang="zh-CN" sz="1800" i="1">
                            <a:effectLst/>
                            <a:latin typeface="Cambria Math" panose="02040503050406030204" pitchFamily="18" charset="0"/>
                            <a:ea typeface="+mj-ea"/>
                            <a:cs typeface="Times New Roman" panose="02020603050405020304" pitchFamily="18" charset="0"/>
                          </a:rPr>
                          <m:t>𝑤</m:t>
                        </m:r>
                        <m:r>
                          <a:rPr lang="en-US" altLang="zh-CN" sz="1800">
                            <a:effectLst/>
                            <a:latin typeface="Cambria Math" panose="02040503050406030204" pitchFamily="18" charset="0"/>
                            <a:ea typeface="+mj-ea"/>
                            <a:cs typeface="Times New Roman" panose="02020603050405020304" pitchFamily="18" charset="0"/>
                          </a:rPr>
                          <m:t>||</m:t>
                        </m:r>
                      </m:den>
                    </m:f>
                  </m:oMath>
                </a14:m>
                <a:endParaRPr lang="zh-CN" altLang="en-US" sz="1800" dirty="0">
                  <a:latin typeface="+mj-ea"/>
                  <a:ea typeface="+mj-ea"/>
                </a:endParaRPr>
              </a:p>
            </p:txBody>
          </p:sp>
        </mc:Choice>
        <mc:Fallback xmlns="">
          <p:sp>
            <p:nvSpPr>
              <p:cNvPr id="105" name="文本框 104"/>
              <p:cNvSpPr txBox="1">
                <a:spLocks noRot="1" noChangeAspect="1" noMove="1" noResize="1" noEditPoints="1" noAdjustHandles="1" noChangeArrowheads="1" noChangeShapeType="1" noTextEdit="1"/>
              </p:cNvSpPr>
              <p:nvPr/>
            </p:nvSpPr>
            <p:spPr>
              <a:xfrm>
                <a:off x="6830565" y="4524338"/>
                <a:ext cx="5169412" cy="1991123"/>
              </a:xfrm>
              <a:prstGeom prst="rect">
                <a:avLst/>
              </a:prstGeom>
              <a:blipFill rotWithShape="1">
                <a:blip r:embed="rId9"/>
                <a:stretch>
                  <a:fillRect l="-10" t="-30" r="7" b="-5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7" name="文本框 166"/>
              <p:cNvSpPr txBox="1"/>
              <p:nvPr/>
            </p:nvSpPr>
            <p:spPr>
              <a:xfrm rot="20963141">
                <a:off x="8030572" y="3402207"/>
                <a:ext cx="424761"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rPr>
                        <m:t>𝑑</m:t>
                      </m:r>
                    </m:oMath>
                  </m:oMathPara>
                </a14:m>
                <a:endParaRPr lang="zh-CN" altLang="en-US" sz="1200" dirty="0"/>
              </a:p>
            </p:txBody>
          </p:sp>
        </mc:Choice>
        <mc:Fallback xmlns="">
          <p:sp>
            <p:nvSpPr>
              <p:cNvPr id="167" name="文本框 166"/>
              <p:cNvSpPr txBox="1">
                <a:spLocks noRot="1" noChangeAspect="1" noMove="1" noResize="1" noEditPoints="1" noAdjustHandles="1" noChangeArrowheads="1" noChangeShapeType="1" noTextEdit="1"/>
              </p:cNvSpPr>
              <p:nvPr/>
            </p:nvSpPr>
            <p:spPr>
              <a:xfrm rot="20963141">
                <a:off x="8030572" y="3402207"/>
                <a:ext cx="424761" cy="276999"/>
              </a:xfrm>
              <a:prstGeom prst="rect">
                <a:avLst/>
              </a:prstGeom>
              <a:blipFill rotWithShape="1">
                <a:blip r:embed="rId10"/>
                <a:stretch>
                  <a:fillRect l="-5168" t="-13481" r="-5010" b="-13061"/>
                </a:stretch>
              </a:blipFill>
            </p:spPr>
            <p:txBody>
              <a:bodyPr/>
              <a:lstStyle/>
              <a:p>
                <a:r>
                  <a:rPr lang="zh-CN" altLang="en-US">
                    <a:noFill/>
                  </a:rPr>
                  <a:t> </a:t>
                </a:r>
              </a:p>
            </p:txBody>
          </p:sp>
        </mc:Fallback>
      </mc:AlternateContent>
      <p:cxnSp>
        <p:nvCxnSpPr>
          <p:cNvPr id="168" name="直接箭头连接符 167"/>
          <p:cNvCxnSpPr/>
          <p:nvPr/>
        </p:nvCxnSpPr>
        <p:spPr>
          <a:xfrm>
            <a:off x="7918116" y="3415026"/>
            <a:ext cx="123683" cy="154369"/>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p:cxnSp>
        <p:nvCxnSpPr>
          <p:cNvPr id="169" name="直接箭头连接符 168"/>
          <p:cNvCxnSpPr/>
          <p:nvPr/>
        </p:nvCxnSpPr>
        <p:spPr>
          <a:xfrm>
            <a:off x="8051301" y="3575901"/>
            <a:ext cx="123683" cy="154369"/>
          </a:xfrm>
          <a:prstGeom prst="straightConnector1">
            <a:avLst/>
          </a:prstGeom>
          <a:ln>
            <a:headEnd type="triangle"/>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70" name="文本框 169"/>
              <p:cNvSpPr txBox="1"/>
              <p:nvPr/>
            </p:nvSpPr>
            <p:spPr>
              <a:xfrm rot="20963141">
                <a:off x="7886015" y="3243264"/>
                <a:ext cx="424761"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rPr>
                        <m:t>𝑑</m:t>
                      </m:r>
                    </m:oMath>
                  </m:oMathPara>
                </a14:m>
                <a:endParaRPr lang="zh-CN" altLang="en-US" sz="1200" dirty="0"/>
              </a:p>
            </p:txBody>
          </p:sp>
        </mc:Choice>
        <mc:Fallback xmlns="">
          <p:sp>
            <p:nvSpPr>
              <p:cNvPr id="170" name="文本框 169"/>
              <p:cNvSpPr txBox="1">
                <a:spLocks noRot="1" noChangeAspect="1" noMove="1" noResize="1" noEditPoints="1" noAdjustHandles="1" noChangeArrowheads="1" noChangeShapeType="1" noTextEdit="1"/>
              </p:cNvSpPr>
              <p:nvPr/>
            </p:nvSpPr>
            <p:spPr>
              <a:xfrm rot="20963141">
                <a:off x="7886015" y="3243264"/>
                <a:ext cx="424761" cy="276999"/>
              </a:xfrm>
              <a:prstGeom prst="rect">
                <a:avLst/>
              </a:prstGeom>
              <a:blipFill rotWithShape="1">
                <a:blip r:embed="rId11"/>
                <a:stretch>
                  <a:fillRect l="-5221" t="-13411" r="-5107" b="-13131"/>
                </a:stretch>
              </a:blipFill>
            </p:spPr>
            <p:txBody>
              <a:bodyPr/>
              <a:lstStyle/>
              <a:p>
                <a:r>
                  <a:rPr lang="zh-CN" altLang="en-US">
                    <a:noFill/>
                  </a:rPr>
                  <a:t> </a:t>
                </a:r>
              </a:p>
            </p:txBody>
          </p:sp>
        </mc:Fallback>
      </mc:AlternateContent>
    </p:spTree>
  </p:cSld>
  <p:clrMapOvr>
    <a:masterClrMapping/>
  </p:clrMapOvr>
  <p:transition advTm="800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课题练习</a:t>
            </a:r>
          </a:p>
        </p:txBody>
      </p:sp>
      <p:sp>
        <p:nvSpPr>
          <p:cNvPr id="5" name="文本框 4"/>
          <p:cNvSpPr txBox="1"/>
          <p:nvPr/>
        </p:nvSpPr>
        <p:spPr>
          <a:xfrm>
            <a:off x="890270" y="2315210"/>
            <a:ext cx="10327005" cy="2306955"/>
          </a:xfrm>
          <a:prstGeom prst="rect">
            <a:avLst/>
          </a:prstGeom>
          <a:noFill/>
        </p:spPr>
        <p:txBody>
          <a:bodyPr wrap="square" rtlCol="0" anchor="t">
            <a:spAutoFit/>
          </a:bodyPr>
          <a:lstStyle/>
          <a:p>
            <a:r>
              <a:t>1.对于线性可分的二分类任务样本集，将训练样本分开的超平面有很多，支持向量机试图寻找满足什么条件的超平面？</a:t>
            </a:r>
          </a:p>
          <a:p>
            <a:r>
              <a:t>A.在正负类样本“正中间”的</a:t>
            </a:r>
          </a:p>
          <a:p>
            <a:r>
              <a:t>B.靠近正类样本的</a:t>
            </a:r>
          </a:p>
          <a:p>
            <a:r>
              <a:t>C.靠近负类样本的</a:t>
            </a:r>
          </a:p>
          <a:p>
            <a:r>
              <a:t>D.以上说法都不对</a:t>
            </a:r>
          </a:p>
        </p:txBody>
      </p:sp>
      <p:sp>
        <p:nvSpPr>
          <p:cNvPr id="6" name="文本框 5"/>
          <p:cNvSpPr txBox="1"/>
          <p:nvPr/>
        </p:nvSpPr>
        <p:spPr>
          <a:xfrm>
            <a:off x="890270" y="5051425"/>
            <a:ext cx="10327005" cy="460375"/>
          </a:xfrm>
          <a:prstGeom prst="rect">
            <a:avLst/>
          </a:prstGeom>
          <a:noFill/>
        </p:spPr>
        <p:txBody>
          <a:bodyPr wrap="square" rtlCol="0" anchor="t">
            <a:spAutoFit/>
          </a:bodyPr>
          <a:lstStyle/>
          <a:p>
            <a:r>
              <a:rPr lang="en-US"/>
              <a:t>2.两个异类支持向量到超平面的距离之和称之为（）。</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2525</Words>
  <Application>Microsoft Macintosh PowerPoint</Application>
  <PresentationFormat>宽屏</PresentationFormat>
  <Paragraphs>287</Paragraphs>
  <Slides>34</Slides>
  <Notes>31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7" baseType="lpstr">
      <vt:lpstr>-apple-system</vt:lpstr>
      <vt:lpstr>宋体</vt:lpstr>
      <vt:lpstr>微软雅黑</vt:lpstr>
      <vt:lpstr>PingFang SC</vt:lpstr>
      <vt:lpstr>Arial</vt:lpstr>
      <vt:lpstr>Cambria</vt:lpstr>
      <vt:lpstr>Cambria Math</vt:lpstr>
      <vt:lpstr>Impact</vt:lpstr>
      <vt:lpstr>Symbol</vt:lpstr>
      <vt:lpstr>Tahoma</vt:lpstr>
      <vt:lpstr>Times New Roman</vt:lpstr>
      <vt:lpstr>默认设计模板</vt:lpstr>
      <vt:lpstr>Equation</vt:lpstr>
      <vt:lpstr>机器学习-支持向量机 </vt:lpstr>
      <vt:lpstr>1.支持向量机概述</vt:lpstr>
      <vt:lpstr>1.支持向量机概述</vt:lpstr>
      <vt:lpstr>1.支持向量机概述</vt:lpstr>
      <vt:lpstr>PowerPoint 演示文稿</vt:lpstr>
      <vt:lpstr>1.支持向量机概述</vt:lpstr>
      <vt:lpstr>1.支持向量机概述</vt:lpstr>
      <vt:lpstr>1.支持向量机概述</vt:lpstr>
      <vt:lpstr>课题练习</vt:lpstr>
      <vt:lpstr>2.线性可分支持向量机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课题练习</vt:lpstr>
      <vt:lpstr>3.线性支持向量机</vt:lpstr>
      <vt:lpstr>3.线性支持向量机</vt:lpstr>
      <vt:lpstr>4.线性不可分支持向量机</vt:lpstr>
      <vt:lpstr>4.线性不可分支持向量机</vt:lpstr>
      <vt:lpstr>4.线性不可分支持向量机</vt:lpstr>
      <vt:lpstr>4.线性不可分支持向量机</vt:lpstr>
      <vt:lpstr>4.线性不可分支持向量机</vt:lpstr>
      <vt:lpstr>4.线性不可分支持向量机</vt:lpstr>
      <vt:lpstr>课题练习</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黄海广</dc:creator>
  <cp:lastModifiedBy>365VIP</cp:lastModifiedBy>
  <cp:revision>3338</cp:revision>
  <cp:lastPrinted>2024-10-10T06:19:15Z</cp:lastPrinted>
  <dcterms:created xsi:type="dcterms:W3CDTF">2024-10-10T06:19:15Z</dcterms:created>
  <dcterms:modified xsi:type="dcterms:W3CDTF">2025-01-06T13:37:15Z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BF89853EC5A1D03BD9F90567A43FA4D2_42</vt:lpwstr>
  </property>
</Properties>
</file>