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xml" ContentType="application/vnd.openxmlformats-officedocument.presentationml.tags+xml"/>
  <Override PartName="/ppt/notesSlides/notesSlide23.xml" ContentType="application/vnd.openxmlformats-officedocument.presentationml.notesSlide+xml"/>
  <Override PartName="/ppt/tags/tag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5.xml" ContentType="application/vnd.openxmlformats-officedocument.presentationml.notesSlide+xml"/>
  <Override PartName="/ppt/ink/ink2.xml" ContentType="application/inkml+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6.xml" ContentType="application/vnd.openxmlformats-officedocument.presentationml.notesSlide+xml"/>
  <Override PartName="/ppt/ink/ink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handoutMasterIdLst>
    <p:handoutMasterId r:id="rId39"/>
  </p:handoutMasterIdLst>
  <p:sldIdLst>
    <p:sldId id="696" r:id="rId2"/>
    <p:sldId id="1102" r:id="rId3"/>
    <p:sldId id="424" r:id="rId4"/>
    <p:sldId id="1136" r:id="rId5"/>
    <p:sldId id="425" r:id="rId6"/>
    <p:sldId id="427" r:id="rId7"/>
    <p:sldId id="1103" r:id="rId8"/>
    <p:sldId id="460" r:id="rId9"/>
    <p:sldId id="522" r:id="rId10"/>
    <p:sldId id="1107" r:id="rId11"/>
    <p:sldId id="258" r:id="rId12"/>
    <p:sldId id="257" r:id="rId13"/>
    <p:sldId id="259" r:id="rId14"/>
    <p:sldId id="422" r:id="rId15"/>
    <p:sldId id="1087" r:id="rId16"/>
    <p:sldId id="1089" r:id="rId17"/>
    <p:sldId id="261" r:id="rId18"/>
    <p:sldId id="1108" r:id="rId19"/>
    <p:sldId id="987" r:id="rId20"/>
    <p:sldId id="1092" r:id="rId21"/>
    <p:sldId id="996" r:id="rId22"/>
    <p:sldId id="999" r:id="rId23"/>
    <p:sldId id="1137" r:id="rId24"/>
    <p:sldId id="1138" r:id="rId25"/>
    <p:sldId id="1006" r:id="rId26"/>
    <p:sldId id="1008" r:id="rId27"/>
    <p:sldId id="1085" r:id="rId28"/>
    <p:sldId id="933" r:id="rId29"/>
    <p:sldId id="1001" r:id="rId30"/>
    <p:sldId id="1002" r:id="rId31"/>
    <p:sldId id="1094" r:id="rId32"/>
    <p:sldId id="524" r:id="rId33"/>
    <p:sldId id="1109" r:id="rId34"/>
    <p:sldId id="513" r:id="rId35"/>
    <p:sldId id="515" r:id="rId36"/>
    <p:sldId id="514" r:id="rId37"/>
  </p:sldIdLst>
  <p:sldSz cx="12192000" cy="6858000"/>
  <p:notesSz cx="6811963" cy="9945688"/>
  <p:defaultTextStyle>
    <a:defPPr>
      <a:defRPr lang="zh-CN"/>
    </a:defPPr>
    <a:lvl1pPr algn="l" rtl="0" eaLnBrk="0" fontAlgn="base" hangingPunct="0">
      <a:spcBef>
        <a:spcPct val="0"/>
      </a:spcBef>
      <a:spcAft>
        <a:spcPct val="0"/>
      </a:spcAft>
      <a:defRPr sz="2400" kern="1200">
        <a:solidFill>
          <a:schemeClr val="tx1"/>
        </a:solidFill>
        <a:latin typeface="Arial" panose="020B07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2400" kern="1200">
        <a:solidFill>
          <a:schemeClr val="tx1"/>
        </a:solidFill>
        <a:latin typeface="Arial" panose="020B07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2400" kern="1200">
        <a:solidFill>
          <a:schemeClr val="tx1"/>
        </a:solidFill>
        <a:latin typeface="Arial" panose="020B07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2400" kern="1200">
        <a:solidFill>
          <a:schemeClr val="tx1"/>
        </a:solidFill>
        <a:latin typeface="Arial" panose="020B07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2400" kern="1200">
        <a:solidFill>
          <a:schemeClr val="tx1"/>
        </a:solidFill>
        <a:latin typeface="Arial" panose="020B0704020202020204" pitchFamily="34" charset="0"/>
        <a:ea typeface="微软雅黑" panose="020B0503020204020204" pitchFamily="34" charset="-122"/>
        <a:cs typeface="+mn-cs"/>
      </a:defRPr>
    </a:lvl5pPr>
    <a:lvl6pPr marL="2286000" algn="l" defTabSz="914400" rtl="0" eaLnBrk="1" latinLnBrk="0" hangingPunct="1">
      <a:defRPr sz="2400" kern="1200">
        <a:solidFill>
          <a:schemeClr val="tx1"/>
        </a:solidFill>
        <a:latin typeface="Arial" panose="020B0704020202020204" pitchFamily="34" charset="0"/>
        <a:ea typeface="微软雅黑" panose="020B0503020204020204" pitchFamily="34" charset="-122"/>
        <a:cs typeface="+mn-cs"/>
      </a:defRPr>
    </a:lvl6pPr>
    <a:lvl7pPr marL="2743200" algn="l" defTabSz="914400" rtl="0" eaLnBrk="1" latinLnBrk="0" hangingPunct="1">
      <a:defRPr sz="2400" kern="1200">
        <a:solidFill>
          <a:schemeClr val="tx1"/>
        </a:solidFill>
        <a:latin typeface="Arial" panose="020B0704020202020204" pitchFamily="34" charset="0"/>
        <a:ea typeface="微软雅黑" panose="020B0503020204020204" pitchFamily="34" charset="-122"/>
        <a:cs typeface="+mn-cs"/>
      </a:defRPr>
    </a:lvl7pPr>
    <a:lvl8pPr marL="3200400" algn="l" defTabSz="914400" rtl="0" eaLnBrk="1" latinLnBrk="0" hangingPunct="1">
      <a:defRPr sz="2400" kern="1200">
        <a:solidFill>
          <a:schemeClr val="tx1"/>
        </a:solidFill>
        <a:latin typeface="Arial" panose="020B0704020202020204" pitchFamily="34" charset="0"/>
        <a:ea typeface="微软雅黑" panose="020B0503020204020204" pitchFamily="34" charset="-122"/>
        <a:cs typeface="+mn-cs"/>
      </a:defRPr>
    </a:lvl8pPr>
    <a:lvl9pPr marL="3657600" algn="l" defTabSz="914400" rtl="0" eaLnBrk="1" latinLnBrk="0" hangingPunct="1">
      <a:defRPr sz="2400" kern="1200">
        <a:solidFill>
          <a:schemeClr val="tx1"/>
        </a:solidFill>
        <a:latin typeface="Arial" panose="020B07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57" userDrawn="1">
          <p15:clr>
            <a:srgbClr val="A4A3A4"/>
          </p15:clr>
        </p15:guide>
        <p15:guide id="2" pos="3830" userDrawn="1">
          <p15:clr>
            <a:srgbClr val="A4A3A4"/>
          </p15:clr>
        </p15:guide>
        <p15:guide id="3" orient="horz" pos="22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BCA3"/>
    <a:srgbClr val="A3D6D9"/>
    <a:srgbClr val="0066CC"/>
    <a:srgbClr val="FF0000"/>
    <a:srgbClr val="FF9933"/>
    <a:srgbClr val="0070C0"/>
    <a:srgbClr val="1C2948"/>
    <a:srgbClr val="00B0F0"/>
    <a:srgbClr val="DFF1F2"/>
    <a:srgbClr val="0045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50" autoAdjust="0"/>
    <p:restoredTop sz="83191" autoAdjust="0"/>
  </p:normalViewPr>
  <p:slideViewPr>
    <p:cSldViewPr snapToGrid="0" showGuides="1">
      <p:cViewPr varScale="1">
        <p:scale>
          <a:sx n="88" d="100"/>
          <a:sy n="88" d="100"/>
        </p:scale>
        <p:origin x="200" y="448"/>
      </p:cViewPr>
      <p:guideLst>
        <p:guide orient="horz" pos="2157"/>
        <p:guide pos="3830"/>
        <p:guide orient="horz" pos="2266"/>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52054" cy="496744"/>
          </a:xfrm>
          <a:prstGeom prst="rect">
            <a:avLst/>
          </a:prstGeom>
        </p:spPr>
        <p:txBody>
          <a:bodyPr vert="horz" lIns="88395" tIns="44198" rIns="88395" bIns="44198" rtlCol="0"/>
          <a:lstStyle>
            <a:lvl1pPr algn="l">
              <a:defRPr sz="1200"/>
            </a:lvl1pPr>
          </a:lstStyle>
          <a:p>
            <a:endParaRPr lang="zh-CN" altLang="en-US"/>
          </a:p>
        </p:txBody>
      </p:sp>
      <p:sp>
        <p:nvSpPr>
          <p:cNvPr id="3" name="日期占位符 2"/>
          <p:cNvSpPr>
            <a:spLocks noGrp="1"/>
          </p:cNvSpPr>
          <p:nvPr>
            <p:ph type="dt" sz="quarter" idx="1"/>
          </p:nvPr>
        </p:nvSpPr>
        <p:spPr>
          <a:xfrm>
            <a:off x="3858387" y="1"/>
            <a:ext cx="2952054" cy="496744"/>
          </a:xfrm>
          <a:prstGeom prst="rect">
            <a:avLst/>
          </a:prstGeom>
        </p:spPr>
        <p:txBody>
          <a:bodyPr vert="horz" lIns="88395" tIns="44198" rIns="88395" bIns="44198" rtlCol="0"/>
          <a:lstStyle>
            <a:lvl1pPr algn="r">
              <a:defRPr sz="1200"/>
            </a:lvl1pPr>
          </a:lstStyle>
          <a:p>
            <a:fld id="{33F7A549-B379-4C34-825B-70BFB0F88B3A}" type="datetimeFigureOut">
              <a:rPr lang="zh-CN" altLang="en-US" smtClean="0"/>
              <a:t>2025/1/10</a:t>
            </a:fld>
            <a:endParaRPr lang="zh-CN" altLang="en-US"/>
          </a:p>
        </p:txBody>
      </p:sp>
      <p:sp>
        <p:nvSpPr>
          <p:cNvPr id="4" name="页脚占位符 3"/>
          <p:cNvSpPr>
            <a:spLocks noGrp="1"/>
          </p:cNvSpPr>
          <p:nvPr>
            <p:ph type="ftr" sz="quarter" idx="2"/>
          </p:nvPr>
        </p:nvSpPr>
        <p:spPr>
          <a:xfrm>
            <a:off x="0" y="9447401"/>
            <a:ext cx="2952054" cy="496744"/>
          </a:xfrm>
          <a:prstGeom prst="rect">
            <a:avLst/>
          </a:prstGeom>
        </p:spPr>
        <p:txBody>
          <a:bodyPr vert="horz" lIns="88395" tIns="44198" rIns="88395" bIns="44198"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387" y="9447401"/>
            <a:ext cx="2952054" cy="496744"/>
          </a:xfrm>
          <a:prstGeom prst="rect">
            <a:avLst/>
          </a:prstGeom>
        </p:spPr>
        <p:txBody>
          <a:bodyPr vert="horz" lIns="88395" tIns="44198" rIns="88395" bIns="44198" rtlCol="0" anchor="b"/>
          <a:lstStyle>
            <a:lvl1pPr algn="r">
              <a:defRPr sz="1200"/>
            </a:lvl1pPr>
          </a:lstStyle>
          <a:p>
            <a:fld id="{2EC52559-07F0-4EB5-B465-6612A229963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7:27:30"/>
    </inkml:context>
    <inkml:brush xml:id="br0">
      <inkml:brushProperty name="width" value="0.05292" units="cm"/>
      <inkml:brushProperty name="height" value="0.05292" units="cm"/>
      <inkml:brushProperty name="color" value="#0000FF"/>
    </inkml:brush>
  </inkml:definitions>
  <inkml:trace contextRef="#ctx0" brushRef="#br0">4001 12565 4964,'26'-53'769,"1"1"832,-27-2 578,0 28 191,-27-26-545,1-2-511,0 1 63,-27 26-576,-26 2-257,-1-3-127,2 56-353,-4-3-64,-23 29-256,26-1-257,-1 26 193,28 1 96,26-2-225,-1 2 97,54-26 288,-1-1 64,53 0 32,-26-1 0,53 2 0,0-1 96,0-28-64,26 29-64,-52-1 96,-2-1 0,-51-25 32,1 26 257,-28-26 191,-28 25 129,-25-24-353,-26 22-256,0-22-96,-1-1-160,2 0-384,-4-27-353,32 0-929,22-27-2946</inkml:trace>
  <inkml:trace contextRef="#ctx0" brushRef="#br0">4530 12857 10922,'80'80'-224,"-52"-28"288,23 28 416,-25-1 801,29 27-320,-28-2-737,-2 31-159,28-30-162,-26-26 33,25-26 128,-25 1-32,-27-54 129,0 0 511,0 0 545,-27-27-1056,2-26 95,-2-26 224,-26-1-256,1-25-608,25-2-192,0-25-866,27 27-2594,0-29-1633,0 56 4260,54-2 2914,-2 54 833,1-2 1186,26 28-962,-26 28-1089,-1-2-448,-25 0-384,26 28-257,-25-1-191,-28-1-33,0 1 32,0-26 96,-28 0 65,1 25-129,-26-52-224,28 26-96,-29-26-609,28 0-1025,-1 0-2305</inkml:trace>
  <inkml:trace contextRef="#ctx0" brushRef="#br0">5590 12697 15438,'0'-25'-801,"0"-3"353,-27 28 192,1 0 448,-1 0-224,0 28-160,-25 25 128,26-28 64,-1 29 0,27-28 256,0 28 96,27-1-224,-1-28 0,1 2-31,25 0-33,28-27 128,-28 0 160,1 0 449,2-54 0,-31 29-289,3-28-192,1-1-127,-28 28-65,0-28-192,0 1 64,-28 0-64,1 27-417,3-27 97,24 26 288,0 27 64,0 0-129,0 27 258,0 0 191,24 25-192,-24 1-64,27-25 0,27 25-32,-27-1-128,25-25-449,-25-27-448,26 27-384,-28-27-1089,-25 0-2659</inkml:trace>
  <inkml:trace contextRef="#ctx0" brushRef="#br0">6146 12644 11370,'0'53'64,"0"0"96,0-25 1282,0 24-737,0 2-609,0-28-160,0-26 64,0 27 64,0-27 384,0-27 417,0 1-385,0-1-384,0-26-160,0-1-96,25-24-192,-25 24-289,27-26 1,0 54 512,-1-26 95,2 52 290,-4 0 608,3 25 31,-27 28-511,0 1-193,27-2-192,-27 1 0,28 0-160,-2-25 0,-26-28 64,24 0 96,4 0 160,-28-28 128,27 3 0,-27-28 33,27-1 31,-1 1-192,-26 0-160,26 26 0,0 2 32,1-2 96,-27 27 385,27 27 255,-1-2-159,-26 2 64,26 26-33,0 0-416,1 1-127,-27-1-194,27-28-960,-1 29-480,2-28-2371</inkml:trace>
  <inkml:trace contextRef="#ctx0" brushRef="#br0">18957 11902 10730,'0'27'-96,"0"26"608,0 1 1090,0 51 127,0 28-351,0 26-546,0 0-383,0-1-193,0 2-192,0-28 96,0-53 193,0-26 31,0-53-96,0 0 1250,-27-26-642,27-26-639,0-28-129,-25-26-160,25 0 96,-27-1-160,27 2 192,-27-27-288,27 25-737,0 28 192,0-1 353,0 27 224,27 53-289,0 28 321,25 24 160,28 28 96,-28-1-32,1 53 0,26-26-96,2 26 32,-2-25-160,-1-2-64,-24-51 160,24-28 64,-24-26 513,-28 0 223,1-53 97,-27 1-448,-27-28-65,1-27-64,-1 29 129,-25-29 95,-1 2-384,-26-2-256,26 2-737,-2-2-672,31 27 640,-3 28 545,27 52-641,0 0-2563,27 27-2658</inkml:trace>
  <inkml:trace contextRef="#ctx0" brushRef="#br0">20069 12512 16879,'-54'0'-352,"29"26"352,-2 1 96,1 26 257,26 1-161,0-1-96,26 0-64,26-1 32,28-25 32,-1 0 64,1-27 193,-1 0 287,-1-27 1,-51-26 159,28 27 322,-55-27-162,-27 0-127,-1-1-288,-23-26-449,-30 54-32,29-26-320,-28 25-97,28 27-479,25 0-834,27 0-288,0 27-961,52-2-2754</inkml:trace>
  <inkml:trace contextRef="#ctx0" brushRef="#br0">20757 12618 13612,'26'79'929,"-26"-51"-640,0 25 223,0-27 289,0 0-289,0 1-416,0-27 161,0 0 479,0 0-159,26-27-385,-26-25-96,0-1 128,26 0-288,-26-1 385,27 1-225,0 0-128,1 1 0,-4-2 0,2 54-32,1-26 64,1 26 64,-1 26 192,-27 1 384,26 25-191,-26 1 31,0 1-288,24 26-192,-24-27-512,28 0-1250,-1-1-1441,0-25-6182</inkml:trace>
  <inkml:trace contextRef="#ctx0" brushRef="#br0">21365 12565 7206,'53'-27'7976,"2"27"-7816,-31 0 1666,29-26-513,2 26-897,-3 0-480,1-27-1121,-26 27-2018</inkml:trace>
  <inkml:trace contextRef="#ctx0" brushRef="#br0">22425 12141 13260,'0'-52'2082,"-27"52"-1121,-26-28-577,1 56 1,25-28-97,-26 52-192,25-24-96,4 24 0,24 1 0,0-26 0,24 25 32,4-25-32,-2-1 64,28 1-64,-2 0 0,1-27 0,-26 25 64,-2-25-64,-25 27 0,0-27 224,0 0 97,-52 26-289,-1-26 64,1 27-128,-2 0-224,0-27-353,3 26-832,24 0-1666,-1-26-4709</inkml:trace>
  <inkml:trace contextRef="#ctx0" brushRef="#br0">22822 12433 3042,'52'105'5285,"-25"-51"-4900,-1 51-225,-26-24 0,27 25 993,-27-1-865,25 2-736,2-29 288,0 2 384,-1-54 577,1 2 1217,-27-3-545,0-50 449,0-3-961,-27 2-609,1-54 353,-28 2-65,2-2-191,-1-26-97,26 0-352,2-26-512,-2-2-513,27 29-417,27 0 578,25 25 575,1 26 449,26 29 289,-26 25 256,26 25-97,2 29-320,-30-28 1,-23 53-257,-1-26 0,-27 1 0,0-2 64,-27 1-128,-28-26 288,31-1 0,-57 0 1,29-26-257,25 0-193,-26 28-415,26-28-481,27-28-1346,0 28-3650</inkml:trace>
  <inkml:trace contextRef="#ctx0" brushRef="#br0">23694 12301 15150,'27'-27'1185,"-27"1"-1185,-27 26 1121,0 0-320,2 0-609,-2 0-192,1 26-32,-1 1-32,0 0 0,2 25 64,25-26-64,0 28-32,25-29 96,2 2-257,26-1 1,-1 1 0,2-27 192,0 0 96,-3 0 64,-23-27 0,25 1 0,-53-1 96,24-25-64,-24 25-31,0-26-1,0 1 0,0-1-96,0 26 32,-24-25-128,24 24 32,0 1 192,-26 27-288,26 0-65,0 27 321,26 1-192,-26 24 160,24-25-128,4 26 64,-1-26-32,0-2-224,-1 2 128,-26-27 64,26 26 96,-26-26-160,26-26-128,-26 26-609,0-27-416,27 27 192,0-25 224,-27-2-897,0 0-1313,26 27 2114,-26 0 1185,0 0 609,0 27 1153,0 0-769,0-2-352,0 2-352,-26 26-257,26-26-256,0-2-96,26 2 0,-26-27 128,0 0 224,0 0 833,0-27-577,26 2 33,-26-2 320,0-26-289,0 26-287,26-25-161,1-1-192,0-1-225,1 29 65,-4-3 192,2 1 64,1 27 32,1 27 224,-28 26 65,27-26-161,-27 26-128,0 1-32,26-2 0,-26-26-128,0 1-160,26 0 128,-26-27 32,0 0 288,0 0 96,26-27-128,-26 0 193,27-26-161,0 28-32,-1-29 0,0 1-64,27 1-128,-26 24 192,25 1 32,1 2 577,-26 25 352,1 25-288,-4 2 64,2 26-64,-26 1-257,0 26-127,0-28-353,0 28-160,0-28-897,27 1-1442,1-26-1408,-28-1-13293</inkml:trace>
  <inkml:trace contextRef="#ctx0" brushRef="#br0">4027 7822 8808,'0'27'128,"0"-27"128,0 0 1378,0 0 191,0 0-928,0 0-769,0 0-128,0 0 97,0-27 63,0 27 96,0 0 32,27 0-64,-27 0 33,0 0 31,28 0 96,-1 0-192,-3 0-63,2 0-33,2 0-160,-1 0 160,25 0-96,1 0 32,1 0 0,-2 0-32,1 0 32,26 0-32,-26 0 0,26 0 32,2 0-32,-29 0-32,28 0 64,-1 0-32,1 0-32,-28 0 64,29 0-32,-2 0 0,-2 0 0,4 0 32,-2 0-32,1-26 64,-1 26-64,2 0 32,24-27-32,-54 27 0,30 0 0,-29 0-32,2 0-64,-1 0-128,-1 0-129,-25 0 33,-1 27-96,2-27-129,-4 0 65,-24 26 223,27-26 1,0 0-96,-27 0-1058,0 0-2273</inkml:trace>
  <inkml:trace contextRef="#ctx0" brushRef="#br0">1277 8750 6053,'-27'0'3299,"27"0"-3715,0 0 672,0 0 1314,0 0-225,27 0-480,-27 0-161,0 0-31,0 0-64,24 0-129,-24 0-192,26 0-95,2 0 63,-1 0 0,0 0-128,25 0-64,1 0-32,-1 0 0,28-26-32,25 26 32,1 0 32,-1 0-96,28 0 160,-1 0 1,27 0-1,-27 0-64,28 0-32,-1 0 32,1 0 0,-28 0 32,0 0 32,0 0 32,0-28 161,28 28-257,-2 0 32,-26-26-64,2 26 0,-2 0 32,-27 0-64,0 0 32,-26 0-32,1 0 32,-25 0-32,23 0-32,-24 0-32,-29 26-224,28-26-289,26 0 33,-26 0-65,26 0 0,-26 0 225,26 0 256,-24 0 0,-29 0-577,1 0-1281,-27-26-2178</inkml:trace>
  <inkml:trace contextRef="#ctx0" brushRef="#br0">2626 7901 3651,'25'0'3395,"-25"0"-3395,0 0 737,0 0 1217,0 0-1121,0 27-449,0-1-32,0 28 129,0-2-257,-25-24-160,25 24-32,-27 1 0,27 0 0,0 1-32,-26-29 0,26 28 0,0-26-32,26 0 64,-26-1-32,0-26 64,27 27 64,-2-27 0,-25 27-32,27-27-32,26 0 1,-26 0-1,25 0-64,29 25 32,-3-25-32,-24 0 0,-2 0 0,2 27 0,-2-27-96,-26 0-1,-26 28-31,27-28 96,-27 0 64,0 0 128,0 0 193,0-28-257,-27 1 160,27 2 96,-26-2-127,26-26-65,0-1-128,-26 1 32,26 1-64,26-1-64,-26-1-96,0 2 128,0-2 32,0 28 32,0 0 32,0-1 32,0 0-96,0 27 64,0-26-32,0 26 64,0-27 0,-26 27 32,26 0-96,-26 0-64,-28 0 160,2 0 385,-2 0-225,-24 0-224,24 27-160,-25-27-1089,26 26-3459</inkml:trace>
  <inkml:trace contextRef="#ctx0" brushRef="#br0">7521 9704 12107,'54'0'833,"-27"-27"-769,25 27 192,1-27 353,1 27 384,24 0-513,4 0-256,23 0-32,0 0 161,27 27-33,0-27-64,0 27 33,55-1 31,-3-26 64,29 27 321,25-27-417,-1 0 65,28 0 31,-26 0 0,26 0-95,-1 0-97,-53 0-32,1-27-32,-27 27-128,-26 0 32,-26 0 32,-54 27-224,1-27-224,-53 0-225,-27 0-576,0 25-513,-27-25-2402</inkml:trace>
  <inkml:trace contextRef="#ctx0" brushRef="#br0">8342 11293 8616,'-25'-25'6534,"-2"25"-6342,27 0-96,-27 0 385,1 0 319,-1 0-383,27 0-353,-25 25-32,25 2 0,-27-1 160,27 28-32,-27-1 32,27 27-31,0-1-1,0 26 32,27-25 64,0 25-160,25-25 0,1-1 32,-1-26-64,28 27-64,-28-53-32,1 26-320,-26-26-513,25-27-1089,3 0-4067</inkml:trace>
  <inkml:trace contextRef="#ctx0" brushRef="#br0">8714 11637 14862,'24'28'608,"4"-28"-608,-28 27 160,27 25 321,-1-26 95,-26 28-480,27-2-96,-2 1 32,2 0-224,26 1-384,-26-29-129,0 3-416,-2-28-833,2 25-1633,-27-25-4389</inkml:trace>
  <inkml:trace contextRef="#ctx0" brushRef="#br0">8978 11214 13132,'27'-26'352,"-2"-1"-384,2 27 993,-1 0 320,2 0-192,23 27-512,4-1-353,-2 28 0,26 24-31,-26-24-65,26 24-32,-26 2 0,-1-1 0,-25 1-224,27 0 224,-54-27-96,24-1 64,-24 2-96,0-1 96,-24-26-224,24 26-641,-28-28-736,2 2-4805</inkml:trace>
  <inkml:trace contextRef="#ctx0" brushRef="#br0">26078 11081 13260,'-27'-52'993,"-1"52"-481,28-28 642,-26 28-1,26 0-224,0 28-577,-27-1-160,27-2 224,0 55 65,-25-27 63,25 26 33,0 28-129,0-29-127,0 2-129,25 27-64,-25-28-96,27-26 160,27 26-448,-27-26-321,24-26-191,3-1-225,-27-26-929,25 0-3011</inkml:trace>
  <inkml:trace contextRef="#ctx0" brushRef="#br0">26658 11400 16335,'-51'25'192,"23"-25"-192,2 53 256,26-26-63,-27 26-97,27 1-64,27 26 0,-27-28 0,54-26-32,-3 28-96,4-28 96,-2-26 96,-1 0 192,28-26-32,-28-1 225,1 0 63,-1-26 161,-52 1-161,0-1-31,0-26-289,-25 24-96,-28-23-96,-1 24 32,2 28-352,-1-1-256,1 2-129,25 25-833,1 0-2625,26 0-9673</inkml:trace>
  <inkml:trace contextRef="#ctx0" brushRef="#br0">27055 10976 4163,'27'-79'7944,"-27"51"-6919,53 28 1185,-25 0 0,23 28-704,30 24-289,-29 0-449,28 28-95,-1 0-160,0 27-97,-26-2-288,28 0 64,-30 2-64,4 0-160,-29-29 192,0 2-256,-26-1 0,-26-26-416,0 1-865,-29-1-898,4-1-5124</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3T07:42:28"/>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FF00FF"/>
    </inkml:brush>
    <inkml:brush xml:id="br3">
      <inkml:brushProperty name="width" value="0.05292" units="cm"/>
      <inkml:brushProperty name="height" value="0.05292" units="cm"/>
    </inkml:brush>
  </inkml:definitions>
  <inkml:trace contextRef="#ctx0" brushRef="#br0">23676 1577 2754,'-27'0'-128,"27"0"224,0 0 32,0 0 1698,0 25 736,0-25-1216,0 0-962,0 0-96,0 0 1,0-25-65,27 25-32,-27 0-192,0 0 0,0 0-32,0 0-64,0-27 32,0 27 96,0 0-32,0 0 32,0 0 0,0 0 160,0 0 64,0 0 33,0 27-65,0-27 96,0 0-32,0-27 1,0 27 63,0 0 128,0 0 1,25 0-65,-25 0-95,27 0-1,-1 0-96,1 0-96,0 27 96,25-27-63,1 0-97,26 0 0,-25 0-32,25 0-32,1 0 64,25 0-64,1 0 0,-1 0 0,28 0 0,-1 0 0,0 0 32,27 0 32,1 25-64,-1-25 64,-1 0-32,2 0 160,-2 0 192,0 0 161,-26-25-33,28 25-191,-1 0-33,-27 0-96,0 25-160,-25-25 96,-2 0-32,2 0-63,-29 0-1,-24 27-32,-2-27-65,-26 0-63,1 0-320,-27 0-801,0 0-3556</inkml:trace>
  <inkml:trace contextRef="#ctx0" brushRef="#br0">20366 7697 864,'-26'25'8328,"26"3"-8360,-27-28-32,27 0-96,27 0 576,-27 0 769,26 0-416,-26-28-352,27 28-65,0-25 353,-2 25 127,2-27-159,-1 0-289,1 1 1,25-1-33,3 0-160,-29 1-96,25 0 0,4 0-31,-2-1 127,26 0-64,-26-26 0,26 28 64,-25-30-32,24 30 161,3-27-97,-2-3-96,-26 28-96,26-25 64,-1-1-96,-24 0 64,24 26 32,4-25-224,23-28 256,-26 27 0,1 1 97,-2-3-65,2 3 64,-1 0 96,2-1-224,-2-1 32,0 1-64,1 1 33,-2-1-97,2-1 96,-1 1-96,0 0 192,2 1-32,-2-2-320,1 1 800,-2 1-383,-24-1-321,-2 25 192,29-24-160,-30 24 128,3-24-64,25 0 128,-26-2-64,26 28 0,1-28-32,-28 1-64,28 1 96,-28-1-128,29-1 96,-30 1-64,4 28 0,-2-29 0,26 1 0,-26 26 0,26-26 0,-1 0 0,-24 1 0,27 25 32,-29-26-32,28 1 0,-28 25 64,1-26-128,26-1 32,2 1 32,-3 1-64,0 25 64,4-26-32,-4 0 0,2 1-64,-1-2 128,0 1-96,2 0 32,-4 1 32,5-2 0,-4 1-96,2 1 64,-1-1 64,26-1-32,1 1 0,2-26-32,24 25 64,-27 2-32,0-28 0,1 28 32,2-28-64,24 26 32,-27-24-32,27-4 64,-25 32-128,25-32 160,0 30 64,0 0-64,-27-28-32,3 27-64,-29 0 160,-1 1-320,-24 25-96,-1-26-257,-28 27-159,2 26-385,-27-28-705,-27 28-3811</inkml:trace>
  <inkml:trace contextRef="#ctx0" brushRef="#br0">20445 16149 2210,'0'0'1441,"0"25"385,0-25 480,0 0-480,0 0-321,0 0-64,0 0-127,0 0-225,0 0-225,0 0-95,0 0-32,0 0-32,0 0-161,0 0 33,27 0-97,-27 0-160,0 0-63,0 0-1,26 0-64,-26-25 0,27 25-32,1-27-31,-4 0-1,3 27 0,27-28-192,-27 3 160,-3-2-96,4 1 0,25 0 64,-26-2-64,25-24-32,1 26 64,-26-1-32,25 0 0,-25 1 0,27-26 0,-3 25 0,-24 0 64,27 1-64,-3-28 32,-23 29-64,25-28-96,-1-1 384,2 26-256,-1-22 64,-1 22 64,-25-24-128,27 25 0,-3-26 96,4 26-128,-5-25 128,5-1-96,-2 26 96,-1-25-192,28-1 192,-28 26-64,2-26 97,-28 27-33,26-27-64,3 25 224,-28-25-160,23 27 0,5-27 0,-2 26 0,26-26-192,-26 1 192,26-1-64,-26 26-64,26-25 96,0-1-64,-25-1-64,0 1 64,-2 26 32,28-26-64,-28 28 0,1-29 64,26 28-96,-26-28 64,26 28 64,-25-26-64,0 25-96,-2-26 64,28 26-128,-28 2 160,1-30 0,26 30 0,-26-29-64,-1 29-64,3-30 192,22 30-32,-22-28-64,23-1 0,2 1 32,-1 28-96,2-29 0,-30 28 0,4-28 0,-2 28 96,-1-1-97,1 2 97,-1-2 32,28-1-32,-28-24 33,2 25-98,24-26 130,4 26-130,-4-25 1,-24 26 64,24-28-64,-24 28-160,24-26 32,-24 24 96,-2-24-32,1 25 224,28-26-224,-29 26 64,2-25 64,24-1 96,-24 26-192,-2-25 128,1 24-32,0-24-64,-1 25 64,3 1 32,-4-2-64,3-24 0,0 25 64,-2 2-32,28-30-32,-28 30 64,28-29-32,-28 28 64,1-28 0,26 29-64,-25-28 96,0 26 0,-2-26-128,1 26 96,26-26-64,-26 27 0,-1-27 32,28 26-64,-28-26 96,29 0-96,-30 27 128,4 0-32,-2-28 32,-1 28-96,1-26 0,-1 25 64,-25 0-64,26 1-32,2-28 32,-4 29 0,-23-3-32,25 3 64,-28-3 32,2 28-128,-27-26 64,27 26-32,-27 0-160,0 0-352,0 0-930,0 0-1793,-27 0-5990</inkml:trace>
  <inkml:trace contextRef="#ctx0" brushRef="#br0">4538 3243 1153,'0'0'1825,"0"0"-1088,0 0 384,0 0 256,0 0 417,0 0-545,0 0 65,0 0-354,0 0-351,0 0-129,0 0 1,0 0-33,26 0-159,-26 0-33,0 28-32,0-28 32,0 0 33,0 0-161,0 27 0,0-27-32,0 27-96,0-27 96,0 0-64,0 26 0,26-26 32,-26 27 32,0-27 0,27 25-96,-27-25 64,0 0-32,0 27-32,0-27 32,0 0-32,27 27 0,-27-27 32,0 26-32,0-26 0,0 27 0,26-27 0,-26 27 0,26-27 32,-26 25-32,0-25 0,0 27 0,0-27 33,26 26-33,-26 2 32,0-28 0,0 26-32,27-26 32,-27 0-32,0 26 0,27-26 32,-27 26-32,0-26 0,0 28 0,0-28 0,28 26 0,-28-26 0,0 27 64,26-27-64,-26 27 0,0-27 0,0 25-64,24-25 128,-24 27-128,0-27 64,27 26 0,-27 1 0,0-27 0,0 27 64,28-1-64,-28-26 0,0 27 32,27-27-32,-27 25 32,0 2 0,26-27 32,-26 27 32,26-1 0,-26 1 96,26-27 129,-26 27-161,27-2-64,-27 2 0,27 1-32,-1-3-32,-26 2 32,26-1-32,0-26-32,-26 26 0,27 2 64,-27-2-32,27 0-32,-1 0 0,-26 1 64,26-27 0,0 27 0,-26-1 0,27 1-128,0 0 256,1-2-256,-4 3 193,-24-28-97,26 25 0,2 2 32,-1 0-96,0-27 96,-3 26 32,-24 1-64,28 0 0,-2-2-64,1-25 128,0 27-160,-2 1 128,2-28-32,-1 25 64,1 2-192,0-1 160,-27-26 32,25 26-256,2 2 256,-1-28-96,1 25 160,1 2-64,-28-27-160,27 26 64,-3-26 32,2 27 0,-26 0-32,28-27 0,-1 0 32,-27 26 96,27-26-192,-3 26 64,-24-26 96,28 0-192,-2 28 96,-26-28 96,27 25-192,0-25 128,-27 0-64,25 28 32,-25-28 0,27 0 64,-1 25-128,-26-25 64,27 0 32,-27 27-32,27-27 32,-27 0-64,25 0 32,-25 27-32,27-27 96,-27 0-128,26 0 128,1 26-64,-27-26 32,28 0-128,-4 27 128,-24-27-64,27 0 128,-1 0-128,-26 27 64,28-27-32,-1 0-96,-3 0 321,-24 25-289,28-25 64,-1 0-65,-1 0 130,1 0-130,-2 27 130,2-27-65,-27 0 0,53 0-65,-26 0 162,-2 26-65,-25-26-96,27 0 64,26 0 64,-26 27-128,1-27 96,-4 0-32,3 0 32,1 0-64,-2 27 64,1-27-32,-3 0 0,4 0 0,-1 0-32,-1 26 128,1-26-160,-2 0 128,29 0-160,-28 26 96,1-26 32,-2 0-32,2 0 64,0 28-128,26-28 128,-28 0-32,2 0-96,0 0 192,1 25-256,22-25 160,-23 0-32,1 0 0,25 27 64,-27-27-96,27 0 0,-26 0 64,-1 0 0,26 26-64,-25-26 32,0 0 32,27 0 0,-30 0-32,3 26 0,0-26 0,27 0 0,-30 0 0,4 0-32,-1 0 64,0 0-32,-1 28-32,0-28 64,0 0 0,28 0-96,-28 0 96,0 26 64,0-26-192,1 0 96,0 0 0,25 0 0,-26 0 32,1 26 32,0-26-160,1 0 64,-4 0 160,2 0-224,2 28-96,-1-28 384,0 0-160,-3 0-64,30 0 32,-27 0 64,0 25-96,-2-25 32,2 0 0,-1 0 0,1 0 0,0 0-32,-1 0 128,0 0-160,0 0 96,1 28-32,1-28-64,-28 0 160,27 0-128,-3 0 32,2 0 0,2 0-64,-1 0 128,0 0-64,-3 0 0,4 0 32,-2 0-96,1 0 128,0 0-64,-2 0-32,2 0 64,-1 0-64,1 0-32,0 0 32,-2 0-64,2 0 128,26 0-96,-25 0 64,-4 27-32,3-27 32,-1 0-97,2 0 97,-1 25 129,25-25-161,-25 0 64,-1 0 32,1 27-128,-2-27 64,2 0 0,0 0 96,-1 0-192,1 0 128,0 0 64,-2 0-224,2 0-97,-1 0 482,1 26-225,1-26 0,-4 0-64,3 0 0,1 0 0,-2 0 64,1 0-32,-3 0 32,4 27-128,25-27 288,-26 0-416,-2 0 448,2 0-609,0 0 834,26 0-737,-28 0 512,2 0-513,0 0 578,-1 0-674,1 0 802,-2 0-770,29 0 674,-26 0-642,-2 0 706,25 0-802,-23 0 834,-1 0-770,25 0 450,-26 0-194,1 0 450,0 0-706,-1 0 738,1 0-770,25 0 738,-25 0-706,-1 0 738,2 0-770,23 0 770,-24 0-770,27 0 802,-30 0-705,31 0 576,-28 0-576,-1 0 640,26 0-640,-25 0 512,26 0-512,-27 0 672,27 0-736,-26-27 576,25 27-32,1 0-480,-26 0 512,25 0-32,2 0-480,-27 0 704,24 0-384,3 0 96,-27 0-96,26 0 0,-27 0-64,0 0-160,28 0 481,-28 0-514,26 27 417,3-27-127,-28 0 31,23 0-192,-22 0 256,26 0-513,-29 0 802,2 0-834,26 0 866,-26 0-705,25 0 512,-26 0-512,28 0 800,-29 0-992,28 0 832,-26 0-736,25 0 704,-25 0-800,27 0 928,-3 0-1024,-23 0 928,25 27-800,-26-27 896,25 0-896,-25 0 897,26 0-866,-26 0 834,25 0-930,-26 0 673,1 0-384,25 0 609,-25 0-898,27 0 898,-27 0-802,25 0 546,-25 0-289,26 0 352,-1 0-320,-25 26 512,26-26-800,-28 0 800,29 0-544,-28 0 256,26 0-128,2 0 64,-26 0-32,22 0 33,5 0 95,-2 0-192,-27 0 32,27 0-64,-26 0 64,26 0-96,-28 0 64,-25 0-192,0 0-97,27 0-95,-27 0-289,-27 0-1088,2 0-3236</inkml:trace>
  <inkml:trace contextRef="#ctx0" brushRef="#br1">5041 3298 12716,'0'27'1633,"0"-27"-1601,0 0 224,0-27 225,27 0 544,-1-1-224,0 3-673,27 0-64,0-29 96,-1 1 64,2 0 321,-2-1-129,29-24 64,-30 24-191,30 28-225,-54-26 0,-2 25-64,2 0-128,-1 27-385,-26 0-191,0-26 31,0 26-192,0-26-384,-26 26-224,-1 0-1186,2 26-3523</inkml:trace>
  <inkml:trace contextRef="#ctx0" brushRef="#br1">5173 2821 5124,'27'-27'3908,"-27"27"-3972,0-25 576,26 25 1026,-26 0 736,0 0-512,0 0-1090,-26 0-447,26 25-257,0 2 0,-27 26 64,0-26 0,1 25-32,26 2 32,-26-2 32,0 0-64,-1 3 64,27-3 32,0-27 0,0 3 64,27-28 160,-1 27 65,0-27-97,27 0-64,-26 0 32,25 0-159,1 0 31,-26 0-160,1 0 64,22 0-224,-22 0-321,-1 0-1537,0 0-3235</inkml:trace>
  <inkml:trace contextRef="#ctx0" brushRef="#br1">7370 5311 4900,'0'0'1954,"-26"0"-320,26 0-289,0 0 384,0 0 1,0 0-257,0 0-319,0 0-482,0 0-448,0 0 33,0 0 63,26-25-160,-26 25-32,27-28 32,-2 3-64,29-3 97,-1 2-193,-1-27 0,3 0 96,-5 1-32,5 24-64,-2-24 32,-1 0-64,-25 24 32,26-24-64,-27 25-96,0 0-65,1 1-63,-27 26-224,0 0-289,0 0 96,0 0-384,0 0-448,-27 0-898,27 0-1088</inkml:trace>
  <inkml:trace contextRef="#ctx0" brushRef="#br1">7370 4889 1057,'0'-28'6181,"0"28"-5380,27 0 128,-27 0-833,0 0 0,0 28 160,0-3-63,0 2-33,-27-1-160,27 28 64,0-29 64,-26 28 352,26-26 321,0 0-96,0-1-225,0 0-191,0 2-33,0-3 32,0-25-96,26 28 0,-26-28 129,27 0 95,-2 0-128,29 0 1,-28 0-1,26 0 128,2-28 33,0 28-161,-3-25-256,4-3-96,-3 28-1409,1 0-2755</inkml:trace>
  <inkml:trace contextRef="#ctx0" brushRef="#br1">14014 5657 10025,'-53'25'1281,"25"2"513,28-27-609,-24 0 224,24 0-63,0 0-450,0 0-351,0 0-129,24 0 65,-24-27-65,28 2-95,-1-29-129,26 1-64,-28 0-96,29 1 32,-1-28 160,-1 1-32,1-2-64,-26 29-63,25-28-33,3 28 0,-29-2-64,-2 28-33,-24-1-383,0 27-193,0 0-448,-24 0-864,-2 27-1250,-2-1-2114</inkml:trace>
  <inkml:trace contextRef="#ctx0" brushRef="#br1">13801 5311 9641,'-24'0'448,"24"27"833,0-27-288,-28 27-288,28-1 32,0 1-161,28 0-224,-28 25-191,0-26-97,0 28-64,0-28 192,24 0 192,-24 2 129,27-28-33,1 0-128,-2 0 1,25 0-33,-23 0-224,25-28 64,-1 2-64,2 26 65,-1-26 63,-1-1-32,1 0-192,-26 27 32,-2-26-352,2 26-1154,-27 0-2946</inkml:trace>
  <inkml:trace contextRef="#ctx0" brushRef="#br0">15442 5311 8872,'-52'-25'865,"26"25"1601,26 0-704,-27-28-257,27 28 33,0 0-449,0 0-897,27 0-96,-1 0 192,26 0-96,2 0-31,-2 0-97,29-25-32,-2 25 0,-26-28-160,0 28-289,-1-26-31,-25 26-161,0 0-352,-27 0-128,0 0 64,-27 0-192,0 0 512,-25 26 545,26 2 64,-1-3 32,0 3 64,27 24 32,0-25 0,0-1 32,0 28 96,27-29-64,0 2-31,25-1-33,-26 1-32,1 0 64,0-1 96,-27-26 128,0 26 192,-27-26 225,0 28-128,1-28-193,-26 25-128,-2-25-224,28 27-64,-26-27-544,25 0-1090,0 26-1409</inkml:trace>
  <inkml:trace contextRef="#ctx0" brushRef="#br0">16264 5577 11787,'-27'-27'640,"2"27"-95,-2 27 159,-28-27-447,29 26 383,2 0-383,24 27-257,0-26-65,0-1-159,24 0-160,2 2-257,29-2-159,-28-26 31,25 0 256,1 0 1,-26-26-641,-2 26-1410,2-28-4163</inkml:trace>
  <inkml:trace contextRef="#ctx0" brushRef="#br0">16449 5629 3843,'0'0'4420,"-27"28"-3651,27-28 833,0 25-1,27 2 193,-27-1-705,27 0-577,-2 2-287,2-2-129,-1-26-64,1 26 160,1-26-64,-28 0 96,24 0 128,3-26 129,-27 0-33,26-2-31,-26 2-321,0 0 64,-26-1-352,26 2-385,0 25-448,0 0-897,0-28-1665,0 28-2242</inkml:trace>
  <inkml:trace contextRef="#ctx0" brushRef="#br0">16952 5099 10249,'0'-26'-96,"-27"26"288,27 26-224,-25-26 256,25 54 417,-27-28-545,27 28-96,0 24 96,0 2-64,0-26 128,0 24 193,27-24-225,-2-2-128,2 1-192,26-26-609,-26 25-224,25-52-416,-26 0-3716</inkml:trace>
  <inkml:trace contextRef="#ctx0" brushRef="#br0">17321 5233 12619,'-24'25'0,"-3"-25"385,27 28 63,-26 24 65,26 1 63,0 1-352,0-2-191,26 1-1,25 0-97,-23-27-63,25 2 32,-1-3 128,2 2 160,-28-54 225,26 27 31,2-25 225,-28-29 128,2 28-257,-28-28-159,24 28-161,-48-26-192,-4-2-192,2 1-161,-28 26-63,2 2 128,-1-3 96,1 28 128,-1 0-32,26 28 31,-1-3 98,28 2-33,0 0 0,28 26 0,25-26 0,-26-2-192,52-25-33,-26 27-255,-28-27-129,29 0-223,-28 0-1154,2-27-1506,-4 2-4771</inkml:trace>
  <inkml:trace contextRef="#ctx0" brushRef="#br0">17613 4993 6854,'81'28'5541,"-30"24"-4067,4 1 704,-5-26-96,5 53-737,-2-27-704,-26 26-513,-2-26-128,-25 26-225,0 1-159,0 0-385,-52-28-1377,26 28-3683</inkml:trace>
  <inkml:trace contextRef="#ctx0" brushRef="#br1">24840 5577 12299,'0'0'545,"26"26"-673,-26-26 416,27 54 577,-2-29 640,2 28-96,26 1-448,-25 26-352,23-27-193,4-1-127,-29 1-129,26-26 160,-25 26-480,0-27 192,-1 0-64,0-26-32,-26 27-128,26-27-353,-26 0-192,0 0-512,0 0-801,0 0-2306</inkml:trace>
  <inkml:trace contextRef="#ctx0" brushRef="#br1">24734 6159 7206,'-53'0'5830,"53"0"-5190,0 0-127,0 0-161,0-26 225,0 0 224,0-27-513,27-27 384,-27 28-383,26-29 95,-26 1 65,0 1-161,0 26-192,0-26 0,0-1-192,0 55 256,0-2-128,0 0-32,0 27 32,27 0 96,-2 27 64,2 0 129,26-2-129,-1 28 0,2-26-64,24 0-64,4-1 0,-4 0-64,-24 2-32,-2-28-416,1 25-865,-26-25-1826,-27 0-5317</inkml:trace>
  <inkml:trace contextRef="#ctx0" brushRef="#br2">4432 10398 64,'0'0'1185,"0"0"-513,0 0-191,0 0 416,0 0-193,0 0-223,0 0-161,0 0 64,0 0 193,0 0-193,0 0-191,0 0-97,0 0-32,0 0-64,0 0-32,0 0-289,0 0-543,0 0-674,0 0-1249</inkml:trace>
  <inkml:trace contextRef="#ctx0" brushRef="#br2">4248 10398 352,'0'0'416,"0"0"1538,0 0 192,0 0-1089,0 0-320,0 0 384,0 0 64,0 0-96,0 0-160,0 0 0,0 0-225,0 0-191,0 0-129,0 0-31,0 0-33,0-25-64,0 25-64,0 0-64,0-27-31,0 27-1,26 0 32,-26-27 32,0 27 32,0-26-32,0 26-96,24-27 0,-24 27-32,0-27-32,27 27 32,-27-26-32,0 0 32,28 26 1,-28-26-1,0 26 0,27-28-32,-27 28 32,0-26 64,0 26-32,26-26 32,-26 26-96,0-27 96,26 0-96,-26 27 96,0-26-32,0 26 0,0-27-32,26 27 32,-26-25 0,0 25-32,0-27 0,27 0 32,-27 27 0,0-26-31,27-1-1,-27 27 0,0-27-32,26 2 64,-26-2-32,0 27-32,0-26 32,26-1 0,-26 27 64,0-27-32,0-1 32,0 28 0,26-25 32,-26 25-32,0-25 32,0-3-32,0 28-128,27-26 32,-27-2-32,0 2 96,27 0-96,-27 0 64,0 26-64,26-27 64,-26 0 1,0 1-33,26-1 128,-26 2-192,0-2 64,26 0 64,-26 1-32,0 26-96,27-27 128,-27 0-64,0 2 0,27-2 32,-27 1 0,28-1-96,-28 0 224,0 2-288,26-3 192,-26 28-64,0-25 32,24-3 0,-24 2-32,0 0-32,27 26 32,-27-27 32,28 0-32,-28 1 32,27-1-32,-1 2 64,-26-2-32,26 0 224,-26 1-96,26-1-32,-26 0 1,27 2-33,-27-2 32,27-26 0,-1 26-160,0-25 32,-26 24 96,26-25 32,1 28-32,0-29-32,-27 28-64,26-28 32,0 28 0,0-26 32,1 25 32,0 0 65,-27 1-129,28-1 64,-4-25-32,-24 24-32,26 3-32,2-2 32,-1 0-32,0 2 0,-27-30 32,24 30-32,4-3 0,-28 3 0,26 25 0,-26-27-160,0 0-161,27 27-95,-27-26-321,0 26-576,0 0-801,0-27-2050</inkml:trace>
  <inkml:trace contextRef="#ctx0" brushRef="#br2">5597 7670 1249,'0'0'1313,"0"0"481,0 0 320,0 0-128,0 0-481,0-27-384,0 27-224,0 0-160,0 0-193,0 0-128,0-26-159,0 26 31,0 0 0,27-27-32,-27 27-63,0-27-33,0 27 64,25-26-32,-25 26 96,0-26-63,27 26-97,-27-26-32,0 26-32,26-27 32,-26 27-32,27-27 32,-27 27 64,27-26-32,-27-1 33,25 27-65,-25-25 0,27 25-32,-27 0-64,26-27 64,-26 27-32,27-28-32,-27 28-64,28-25 160,-1 25-96,-27-27 32,24 27-32,2-25 0,2-2 0,-28 27 64,27-28-64,-27 1 32,27 27-32,-3-25 64,4-2-32,-28 27 64,26-25-96,-26 25 96,27-28-96,0 1 0,-27 27 0,25-26 0,2 26 32,-1-27-64,-26 27 64,27-25-32,0 25-32,-2-27 128,2 0-63,-27 27-66,26-26 33,1 26-32,1-27 64,-28 27-96,24-27 64,3 27 64,-1 0-64,-26-26 0,28 0 0,-1 26 0,-3-26 0,-24 26 0,28 0 65,-1-27-65,-1 27 0,1-28-32,-27 28 96,25 0-32,2-25 32,-27 25-96,27-27 64,-1 27-32,1 0 0,-2-25 32,2 25-64,26-27-64,-53 27 192,27 0-96,1-28 0,-4 28 0,3 0 0,-27-25-32,28 25 64,-2 0-64,1 0 32,-3-27 32,4 27-96,-28 0 128,27-27-128,-1 27 96,1 0 32,-27 0 0,25-25-96,2 25 64,0-28-64,-1 28 0,1 0 96,-2-27-64,2 27 0,0 0 0,-27 0 0,26 0 0,-26-25 0,27 25-32,-27 0 32,25 0 32,2 0-32,-27 0-32,27-28 96,1 28-64,-28 0 32,26 0-32,-2-25-32,3 25 32,-27 0 0,28 0-32,-1 0 96,-1-27-64,-26 27-32,26 0 64,0 0-96,-26 0 64,27 0 0,0-27-32,-1 27 96,-26 0-32,26 0-32,0 0-32,-26 0 32,27 0-32,0-26 96,-1 26-128,2 0 128,-4 0-64,3 0 32,0 0-64,27-27 64,-54 27-96,24 0 128,4 0-96,-1 0 32,0 0 0,-1 0 0,0-27-64,0 27 160,1 0-64,-27 0-160,27 0 224,-1 0-192,0 0 96,0 0 32,1 0-32,0 0-32,-1 0 128,0 0-192,0 0 96,-26 0 0,27 0 32,0 0-64,1 0 32,-4 0 0,-24 0 32,26 0-64,2 0 32,-1 0 0,0 0 0,-3 27 0,4-27 96,-2 0-192,1 0 64,0 0 32,-2 0-64,2 0 128,-1 0-160,28 0 96,-28 0 32,0 0-64,0 0 64,1 0-32,1 0 0,-28 0 96,27-27-192,-3 27 192,2 0-192,2 0 64,-1 0 64,0 0-32,-3 0 0,4 0 0,-2 0 0,1 0-64,0 0 64,-2 0 64,2 0-96,-1 0 0,1 0 96,0 0-353,-2 0 578,2 0-289,-1 0 0,1 0-96,-27 0 96,28 0 0,-4 0-32,3 0-65,-1 0 65,2 0 32,-28 0-32,27 0-256,-3 0 576,-24 0-256,28 0-96,-1 0 0,-1 0 224,-26 0-224,27 0 96,-2 0 0,2 0-64,0 0 0,-27 0 32,26 0-288,1 0 608,0 0-320,-27 0 0,25 0-32,-25 0 32,27 0 0,-27 0-96,26 27 160,1-27-160,-27 0 0,28 0 192,-4 0-256,3 0 128,-27 0-64,28 0 0,-2 0 32,-26 0-32,27 0 96,-3 0 0,4 0 0,-1 0 0,-1 27 0,-26-27-32,27 0 64,-2 0-32,-25 0 0,27 0 0,0 0 0,-1 0-32,-26 0 64,27 0-32,-2 0-32,2 0 32,0 0 0,-1 0-32,1 0 64,-2 0-32,2 0 0,28 0 64,-29 0-64,-2 0 64,3 0-32,1 0 64,-1 0-64,-1 0 32,0 0-32,0 0-32,1 0 32,0 0 32,-1 0-96,26 0 128,-25 26-320,0-26 448,-1 0-64,2 0-288,-4 0 128,30 0 32,-26 0-64,-2 0 128,-2 0-64,31 0 97,-28 0-65,-1 0-64,26 0 64,-25 0-32,0 0 64,-1 0 0,26 0-96,-25 0 160,0 0-224,-1 0 128,0 0-64,0 0-64,28 0 32,-26 27 32,-4-27 64,2 0-96,2 0 32,-1 0 0,24 0 64,-23 0-64,-2 0 0,28 0 0,-28 0 0,0 27 0,27-27 0,-26 0 0,-1 0 0,26 0 0,-25 0-96,28 0 160,-31 0-32,2 0-32,29 25 0,-28-25 96,25 0 0,-26 0 0,1 0 161,25 0-161,-25 0 160,26 0-256,-26 0 160,-2 0-128,28 0 0,-26 0 0,1 0-64,-4 0 96,29 0-96,-25 0 96,23 0-32,-23 0 64,25 0-96,-26 0 64,25 0 96,-25 0-160,26 0 97,-26 0-161,25 0 160,-26 0-160,29 0 192,-31 0-192,31 0 64,-2 0 32,-1 0-64,28 0 96,-28 0-32,-25 0-96,26 0 160,-1 0-96,-25 0 64,-1 0-32,26 0-64,-25 0 32,0 0 0,1 0-256,-2 0 480,-26 0-192,24 0-32,-24 0-321,27 0-287,-27 0-609,0 0-1121,-27 0-2851</inkml:trace>
  <inkml:trace contextRef="#ctx0" brushRef="#br2">13617 6662 6438,'0'0'1441,"27"0"-448,-27 0 1025,0 0-289,0 28 225,25-28-672,-25 27-578,0-1-191,27 0 31,-1 27 65,-26 0-129,27 26-95,1-26-321,-4 27 96,3-28-32,27 3-128,-27-3 64,-3 0-32,4-24 64,-28-1-192,27-2 0,-27 2-128,26-27 64,-26 0-513,0 0-192,0 0-961,0 0-1825,0 0-7015</inkml:trace>
  <inkml:trace contextRef="#ctx0" brushRef="#br2">13510 7166 11466,'0'0'641,"0"-27"-513,0 2 737,0-2 672,0 2 33,0-30-898,0 29-383,0-26-161,0 25 32,0-26-32,0 26 224,0 0-159,0 1-193,0 0 128,0 0-192,27 26 96,0 0-96,-27 0 64,53 0-64,-26 0 32,-2 26 32,2-26 32,-1 26-64,29-26-97,-31 0-63,-24 26-640,27-26-2115,1 0-5125</inkml:trace>
  <inkml:trace contextRef="#ctx0" brushRef="#br2">14093 7617 9513,'-27'0'1024,"27"0"1283,27 0-514,0 0 161,-1 0-512,53 0-738,-26 0-608,26 0 97,2-27-161,-2 27 64,-26 0-160,-1-27-289,2 27-544,-28 0-896,-26 0-1122,-26 27-897,-1-27-2754</inkml:trace>
  <inkml:trace contextRef="#ctx0" brushRef="#br2">14384 7670 5701,'-54'52'2947,"29"-52"-1858,25 28 128,25-3 128,2 2 129,28 1-898,-29-3-384,25 2 32,-23 0 161,-1-2 63,-1 3 289,-26-1-96,0-2 63,-26 2 1,-29-1-64,4-26-289,-3 27-160,0-27-128,2 27-128,26-27-320,-1 0-866,0 26-960,27-26-2626,27-26-5126</inkml:trace>
  <inkml:trace contextRef="#ctx0" brushRef="#br2">14808 7962 8167,'-27'0'6342,"27"0"-5797,0 0 960,0 0-800,53 0 384,-25-28-352,23 28-577,30-25-64,-29 25-64,-25 0-64,26-27-609,-27 27-896,0-27-1570,-26 27-1666</inkml:trace>
  <inkml:trace contextRef="#ctx0" brushRef="#br2">14940 7750 10153,'-27'52'1986,"54"-24"-577,-27-3 257,28 2-225,-28 25-544,26 3-641,-26-30-224,24 28-32,-24-26-384,28 0-481,-28-1-768,27 0-1634,0-26-3396</inkml:trace>
  <inkml:trace contextRef="#ctx0" brushRef="#br2">15258 8121 4003,'0'26'1602,"26"-26"-2147,-26 0 577,0 26 1826,0-26 1762,0 0-1571,-26-26-1152,26 26 128,0-26-128,0 26-609,0-27-192,0 0-192,0 1-672,26 26-482,0-27-351,1 27 640,0-25 705,25 25 192,-26 0 160,1 0 192,28 0 449,-31 0 224,-24 0-769,26 0-128,-26 0 160,0 0 769,-26 25-384,26-25-257,-24 0 32,-4 27 97,28-27-289,-27 26-192,27 1 0,0-27 0,0 27 0,27-27 0,1 0-256,-4 0-97,2 0 129,2 0 0,-1 0 0,-27-27-32,27 27-129,-27-27 193,0 1-320,0-1-97,0 27 32,0-25 417,0 25 352,-27 0-31,27-27-129,0 27 96,0 27-160,0-27 128,0 25 128,0-25-128,27 27-64,-3-1 0,-24-26 96,28 27-32,-28-27 129,26 0-97,-26 27 0,27-27-32,-27 0 64,0 0-32,0 0-480,0-27-1089,0 27-770,0-27-1024,0 27-2498</inkml:trace>
  <inkml:trace contextRef="#ctx0" brushRef="#br2">15761 7962 6181,'27'-28'385,"-27"28"-1,0-25 641,0-2 1089,-27 27 224,27 0-1537,0-27-769,0 27-1217,0 0-1313,0 27-3428</inkml:trace>
  <inkml:trace contextRef="#ctx0" brushRef="#br2">15893 8121 13164,'0'26'3203,"0"-26"-2594,0 0 608,0-26 96,0 26-224,0-27-641,0 27-384,0-27-192,0 27 128,27 0-96,-27 0 0,26 0 0,0 0 0,-26 0 64,26 27 160,-26-27-64,27 27 32,1-1-128,-1 0 64,-27-26-128,24 26-384,2 1-545,-26-27-705,28 0-1921,-28 0-9258</inkml:trace>
  <inkml:trace contextRef="#ctx0" brushRef="#br2">16501 7458 14894,'0'-27'736,"-25"27"-319,-2 0-1,27 27 385,-27 0 448,1 25-480,-1 1-321,27 27 97,-25 0-65,25 25-288,0-26-64,0-24-96,25 23-64,2-24-160,-1-28-128,28 26-257,-29-52-31,2 27-193,-1-27-640,29 0-1314,-31-27-1825,3 1-5061</inkml:trace>
  <inkml:trace contextRef="#ctx0" brushRef="#br2">16820 7775 14381,'0'0'417,"0"0"-193,0 0 544,-27 0-159,-1 27 0,28 26-449,-24-26-160,24 25 32,0 3 32,0-3-64,24 1 32,4 0 0,25-27 0,-26 0 32,25-26 64,1 0 192,1 0 129,-2 0-1,-26-26 1,1 0 31,1-27-192,-28 26 1,0-26-289,-28 1-128,-25 24-193,1-24-63,-2 25 192,1 2 32,1-3-33,25 28 65,-26 0 128,53 0 0,0 28 0,0 24 192,27-25-63,-1-2 159,1 30-160,25-55-32,1 25-64,1 2-160,-2-27-96,-26 0-481,29 0-832,-55-27-1538,24 27-3107</inkml:trace>
  <inkml:trace contextRef="#ctx0" brushRef="#br2">17084 7537 14541,'81'26'385,"-57"1"800,57 26 32,-30 26 801,4 1-545,-2 0-704,-28 0-481,2-1-192,0 1-96,-27 25 0,0-52-640,0 26-97,-27-26-64,-25 1-160,-28-1-352,1-26-737,-2 26-2818</inkml:trace>
  <inkml:trace contextRef="#ctx0" brushRef="#br3">3505 6001 4388,'-27'0'1857,"27"0"-127,-25 0 96,-2 0 544,27 0-192,0 0-769,-26 0-223,26 0-290,0 0 1,0 0-384,0 0 31,0 0-191,0 0-129,26-27-224,1 27 224,-2 0-224,29 0 128,-1 0-160,-1 0 160,29 0-96,-30 0 0,30 0 0,-2 0 0,1 0-32,-28 0-96,-25 0-256,-1 0-513,1 0-640,-54 0-1955,27 0-7014</inkml:trace>
  <inkml:trace contextRef="#ctx0" brushRef="#br3">3189 6426 5925,'0'0'1954,"0"-28"-1410,0 28 834,0 0 127,0 0 161,0 0-449,0 0-1025,0 0-192,0 0 160,0 28 129,0 24-161,0 0-128,0 28 64,24 27 0,-48-2 224,24 27 160,0 28 1,0-1-65,0 26-160,-27 0 225,27-26-33,0 53-127,0-27-97,-28 2-128,28-2 32,0 1-96,0-28 32,0 28 32,0-28 32,0 1-64,0 0 32,0-53-64,0 1 0,28-2-64,-1-51 64,-27 24-288,24-24-97,-24-28-159,0 0-97,28 2 1,-28-2-385,0-26-449,0 26-479,-28-26-418,28 0-4900</inkml:trace>
  <inkml:trace contextRef="#ctx0" brushRef="#br3">2949 6795 7975,'0'27'1826,"-25"-27"-193,25 0 321,0 0-384,0 0-65,0 0-448,0-27-897,0 1 96,0 0 33,25 0-225,2-29 32,-1 30 0,1-27-96,1-3 32,-28 30-128,24-2 128,3 0 0,-27 27-128,0 0 0,26 0 128,2 0 160,-1 27-32,25 0 0,1-2-128,-26 3 32,25-1-256,1-2-544,-1 2-1763,-25-2-5188</inkml:trace>
  <inkml:trace contextRef="#ctx0" brushRef="#br3">15866 6107 7655,'-52'0'7367,"26"0"-6278,26-26-417,0 26 449,0 0-448,0 0-32,52 26-161,1-26-95,52 0-385,1 26 352,27-26-256,26 0-96,-27 0 32,0 0-96,1 0-449,-53 0-383,-1 0-930,-26 0-3523</inkml:trace>
  <inkml:trace contextRef="#ctx0" brushRef="#br3">14438 8518 12716,'-26'0'1729,"26"0"-608,0 0-640,50 0 351,5 0 258,77 0-290,0 0-479,27 27-257,27-27 128,-2 0-96,30 0 352,-30 0-63,1 0-289,2 0-96,-55 0 0,-27 0-192,-53 26-353,1-26-192,-26 0-640,-54 0-1378,1 27-2690</inkml:trace>
  <inkml:trace contextRef="#ctx0" brushRef="#br3">1229 8014 15566,'-79'53'353,"53"-53"-450,-1 0 97,27 27 0,0-27 321,0 0 223,27 27-352,25-27-95,-26-27-129,28 27 32,-2-27 32,-26 1 32,28-1-64,-26-25 0,-28 24 32,0-24 0,0 25 0,-28 2-64,1-3 0,0 28-32,-25 0 0,26 0-1,-28 28 1,28-3 64,0 29 64,0-29 33,26 30 31,0-3 32,52 1-64,-26-26-64,28-1 0,24-26 0,-24 0 32,24 0-192,4-26-513,-30-1-768,1 0-1506,0 1-1345</inkml:trace>
  <inkml:trace contextRef="#ctx0" brushRef="#br3">1680 7882 7559,'0'27'3715,"0"-2"-3266,0-25 127,0 28-224,26-1 97,0-2 63,0 2-383,1-1-33,0-26 160,-27 0 449,26 0 159,-26 0-543,0 0-257,0-26 0,-26-1-64,26 27 64,-27-25-64,0-2-192,1-1-225,26 3 193,0-29 256,0 54 96,0-25-32,0-3 32,26 28-32,1 0-96,0 0-32,-1 0-320,0 0-705,0 28-416,1-28-385,0 25-32,1-25-160,-28 27 1249,24-27 609,-24 27 577,0-2 447,0-25 546,0 28-161,0-28-416,0 27-449,0-27-192,0 0 32,0 0 577,26 0-192,-26 0-417,0-27 64,0 27 320,-26-28 33,26 3-417,0-2-160,0 0 288,0 2 129,-24-3-33,24 28-256,24-27 32,-24 27-63,26 0-97,2-25-161,-1 25-671,0 0-514,-3 0-640,4 25-1024,-28-25-4101</inkml:trace>
  <inkml:trace contextRef="#ctx0" brushRef="#br3">2314 7775 9064,'0'0'993,"0"0"-577,0 0 705,0 27 97,0-27-97,0 28-609,0-3-448,0 2 64,27 0-96,0-2-32,-2-25 193,28 28 159,-26-28 321,1-28 127,-1 3 65,-3-29-64,-24 1-257,0 26 1,0 2-353,-24-3-96,24 3-32,-27 25-352,-1-27-353,-25 27-384,26 0-1185,2 0-1697,-2 0-898</inkml:trace>
  <inkml:trace contextRef="#ctx0" brushRef="#br3">2633 7882 12844,'-55'0'1249,"55"0"-1057,-26 0 865,26-27 224,-24 27-512,24 0-641,0-25-96,0-3-32,0 1-96,0 2 32,0-3 32,0 3-32,24-2 32,2 27 128,2-27-32,-1 27 0,0 0-64,-3 0-224,4 0-1282,-28 0-2273,26-26-7015</inkml:trace>
  <inkml:trace contextRef="#ctx0" brushRef="#br3">860 7114 7527,'-55'-107'3203,"28"81"-1442,2-1-1312,25 27 800,0 27-224,25-1-384,2 29-353,0-3-128,1 0-128,22 3 0,-23 22 0,1-22 64,25-30-32,-27 28 32,0-26 32,-26-27 161,27 27 95,-27-27 193,0 0-289,0-27-384,0 0 0,0 1-32,-27-1-257,27 2 33,0-30 64,0 30 63,0 25 1,27 0 96,-27-27 64,27 27 32,-1 27-32,-26-27-64,26 25-737,0 3-640,1-1-577,0-2-801,-1-25-2050</inkml:trace>
  <inkml:trace contextRef="#ctx0" brushRef="#br3">1334 7246 8776,'27'-25'2274,"-27"50"-2883,0-25 321,0 0 192,0 27-416,27-27-353,-27 25-1602,28-25-2914</inkml:trace>
  <inkml:trace contextRef="#ctx0" brushRef="#br3">1600 7114 11210,'26'25'929,"-26"2"-929,0-27 480,0 0 706,0 28-546,-26-28-512,26 27-192,0-27-64,0 25-288,26-25 127,-26 0 65,27 0 160,0 0 0,-1 0 128,0 0 160,-26 0-63,0-25-65,0 25 0,0 0-96,-26-27-32,26 27-353,0 0 97,0 0 256,0 27 64,26-2-32,0 27 32,1-24-32,0 24 64,-1-25 321,0 26 255,0-26 321,1-1 256,-27 0-320,-27-26-384,1 0-161,0 26 0,-27-26-192,26-26-256,1 26-512,0-26-898,0 0-1793,-1-1-6342</inkml:trace>
  <inkml:trace contextRef="#ctx0" brushRef="#br3">1706 6822 10057,'26'0'929,"0"27"-128,28-1-321,-28 28-128,0-29 1,0 28-129,1 2-128,0-3-64,1 0 96,-28-24 32,0-1 449,24-27 256,-24 0 0,0 0-353,0 0-352,0-27 193,0-1-353,0 1 96,0 2 32,26-2-128,2 27-32,-28 0-32,27 0 32,0 0 0,-3 0-32,-24 27-97,28-2-255,-28 2-353,0 1-576,0-1-641,0-2-256,-28 2-2210</inkml:trace>
  <inkml:trace contextRef="#ctx0" brushRef="#br3">1229 6902 15534,'0'27'-192,"0"-27"-1057,0 0 832,0 0-1056,27 25-193,-1-25-6245</inkml:trace>
  <inkml:trace contextRef="#ctx0" brushRef="#br1">8192 11009 128,'0'0'2722,"0"0"-608,0 0 160,0 0 97,0 0-289,0 0-609,0 0-256,0 0-32,0 0-128,0 0-224,0 0-288,0 0-161,0 0-96,0 0-32,26 0-31,-2 0-33,4 0 0,26 0-32,-2 0 32,1 0 1,26 0-97,-26 0-32,26 0-32,1 0-32,-2 0 0,4 0 0,-30 0 0,28 0 0,-2 25-32,2-25-32,27 0 32,-30 0-129,29 0 65,-25 0 32,24 0 32,1 0 64,-1 0 0,-24 0-32,25 0 0,-1 0-64,-25 0 128,25 28-32,-26-28-64,2 0 128,-2 0-160,1 0 96,25 0 0,-26 0 0,1-28 65,-1 28-33,-1 0-64,4 0 128,-30-25-192,1 25-161,0 0 514,-1 0-289,-25-28-64,0 28-64,-1 0 95,-26 0-95,28 0 0,-28 0-128,24 0-224,-24-26-161,0 26-32,0 0-352,-24 0-544,-4-26-833,28 26-225,-26 0-1665</inkml:trace>
  <inkml:trace contextRef="#ctx0" brushRef="#br1">11261 10823 8263,'0'0'705,"0"0"-96,0 0 1985,0 0 0,0 0-1184,27 0-834,-1 26-319,1-26-33,25 26 0,1-26-96,-1 27 0,2-27 32,0 27 97,-2-27 63,2 0 96,-2 26 97,-26-26-289,1 0-128,0 0-64,-27 0-32,0 0 0,0 26 96,-27-26-64,27 0 32,-27 28 97,-25-3-226,26 3 33,-1-3 96,-28 2-31,31 0 63,-30-1-96,27 1-32,-24 0-129,23-2-639,-25 2-1250,26-1-3716</inkml:trace>
  <inkml:trace contextRef="#ctx0" brushRef="#br1">26878 4331 6438,'0'0'1185,"0"0"480,0 0-127,0 0-449,0 0-192,0 0 96,27 0 128,0 26-289,-2 2-191,28-2-289,1 26 65,24 28-1,1-26 1,29 24-65,24 29-64,0-28-64,52 1 1,-25 0-129,1 25 96,-2-26-192,2-26 128,-28 27-128,0-53 128,-26 26-256,-1-26 64,-24-2-96,-30 2 64,-23-27-129,-1 0 129,-27 0-192,0 0 96,0 0-192,-27 0-1474,-1-27-1281,-23 2-1345</inkml:trace>
  <inkml:trace contextRef="#ctx0" brushRef="#br1">27037 5233 11274,'-53'0'417,"53"0"800,0 0-513,0 0-95,0 0 832,0 0 129,0 0-898,0-28-351,26 2-161,-26 0 32,27-28-128,-27 1 32,0 0 32,0 1-128,0 0 64,-27-3-64,1-24 0,-1-1-128,2 2 0,-2 24 0,0-26 160,1 54-64,26-26 64,-28 24 128,28 28-32,0-26 161,0 26-161,0 0-64,28 0-64,-2-26 96,53 26-32,1 0-96,25 0 160,1 26-192,26 0 64,-27 28 0,28-28-320,-1 27-769,-52 0-833,-1-26-1698,2 0-4996</inkml:trace>
  <inkml:trace contextRef="#ctx0" brushRef="#br1">26773 13022 17232,'-55'0'288,"29"0"225,26-27-321,26 27-96,-26 27 609,55-27-33,24 27-191,26 26-129,2-26-192,50 51 0,2-24-96,1 51 161,25-25-1,-1 25 0,3 2-128,-2 25 0,-1-25-96,3-2 96,-3-25-96,-26 0 64,2 0-64,-54-1-256,-26-53-577,-28 28 193,-52-54-1,0 0-640,-26 0-1218,0 0-2337</inkml:trace>
  <inkml:trace contextRef="#ctx0" brushRef="#br1">28017 13181 6534,'0'-27'5317,"0"27"-3716,0 0-960,0 0 224,-27 0-513,1 0-256,-2 0 224,-23 0-224,-30 0 1,2 27-33,-28-27 448,2-27-95,-28 27-65,27-25-64,-52 25-96,26-27 97,26 27 159,1-28-128,24 28-192,2 0-31,52 28-290,1-1 129,26-27-32,0 25 96,53 28 96,-1-26 193,1 26-33,29 26-32,23-26-192,0 26-32,1 1-224,-26 27-801,-2-27-769,-23-2-2146</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3T07:47:49"/>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FF"/>
    </inkml:brush>
    <inkml:brush xml:id="br2">
      <inkml:brushProperty name="width" value="0.05292" units="cm"/>
      <inkml:brushProperty name="height" value="0.05292" units="cm"/>
    </inkml:brush>
  </inkml:definitions>
  <inkml:trace contextRef="#ctx0" brushRef="#br0">30452 1577 8968,'-27'0'865,"27"-27"96,0 27 544,-28 0-128,28 0-512,0 0-256,0 0 160,0 0-97,28 27-31,-1-2 63,0 2-159,-2 26-193,28 0 353,1 26-449,24-26-64,-24 26 33,24 2-97,-23-2 32,22 1-128,2-28 0,-24 1-128,-2 1-96,-1-28-129,1 26-191,-26-25-289,-27-27-288,0 27 0,0-27-1281,0 0-2499</inkml:trace>
  <inkml:trace contextRef="#ctx0" brushRef="#br0">30452 2079 4964,'-27'0'1570,"27"0"-1570,0 27 832,0-27 1058,0 0-32,-28 0-673,28 0-416,0 0-289,0-27 65,0 27 224,0 0-1,0 0-319,0-25-225,0 25-128,0-27 32,-26-1-32,26 3 32,0-3 257,-24-23 31,-3 23 193,-1 2-161,1-1-96,27 0-191,-26 27-1,26-26 0,-26 26 0,26-26-64,0 0-96,0 26-32,26-27-32,-26 0 32,26 1 0,29-1-64,-28 27 64,23-25 96,5 25-32,-28 0-32,51 0 0,-24 0 0,-2 25-32,28-25-256,-28 27-545,29-27-641,-57 0-2241,29 26-7688</inkml:trace>
  <inkml:trace contextRef="#ctx0" brushRef="#br0">24867 2238 1569,'-27'-25'1698,"27"25"255,-28 0-63,28 0-192,-24 0-321,24 0-256,0 0-320,0 0 0,0 0-33,24 0-255,-24 0 63,55 0-95,-2 0-289,-1 25-96,28-25-64,-1 0 0,26 0-64,-24 0-865,-2 27-2210,-26-27-4195</inkml:trace>
  <inkml:trace contextRef="#ctx0" brushRef="#br0">19759 7590 12587,'-27'0'0,"27"27"32,0-27-224,27 0 192,-27 26 160,24 1 321,4 0-193,25-2-160,-1 28-32,1 2-64,1-30 32,24 29 129,1-1 159,-26-26-64,29 25-64,-4-26-95,-24 1-33,-2 0-64,28-27 64,-28 26-32,1-26 0,-1 0-64,1 0 128,2 0-96,-31 0 64,31-26 0,-29-1 32,1 27 0,-2-27-63,2 1 31,0-26 128,-1 25-128,1-1-32,-27-24-32,25 25 32,-25-26 32,27 26-32,-27-26 64,0 28 0,0-2 33,27-26-65,-27 26 32,0-26-32,26 1-32,-26 25 0,0-26-32,0 26-32,27-25 0,-27 24 64,0-24-32,0 0-32,0-3 64,25 30 0,-25-27 32,0 24 0,0-25-31,0 1-1,0 25 64,0-26-64,0 26-32,0-26 32,0 1 0,0 25 0,0-26-64,0 1 32,0 25 224,0-1-256,0-24 96,0 25 65,0-26-129,27 26 64,-27-26 0,0 28-64,0-29 0,0 1 0,0 0-64,0 27 64,0-27-288,0 0 640,0 26-320,0-25 32,27 24-192,-27-25 224,0 27-128,0-28 64,28 2 0,-28 25-32,0-26-64,26 1 64,-26 25-96,0-26 96,27 26-32,-27 2 64,0-29-96,24 28 0,-24-28 32,28 29 0,-1-28-32,-1 25 96,1-24-96,-2-2 32,2 1 0,0 28 32,-1-29-64,1 28 0,-27-1 0,25 2 32,-25-3-64,27 1 96,0 2-96,-27-2 64,26 0-64,26 1-32,-25-28 160,0 29-32,1-3-96,-2 3 32,-2-2-96,3 0 0,1 1 0,-1-1 64,-1 27 64,0-27-65,0 1 65,-26 26-96,27-26 257,0 26-290,-1-26 65,0 26 96,0 0-96,-26 0 0,27-28-32,0 28 32,-27 28 64,52-28-96,-26 0 192,1 0-96,0 0 0,1 0-32,-4 26 32,2-26 0,2 0 0,-1 0 0,0 26-64,-1-26 128,-26 26-96,26-26 32,0 0 64,1 27-96,0-27 128,-1 0-192,0 27 32,-26-27 128,26 26-32,28-26-32,-28 27 0,0-27 0,0 27 0,1-2 0,0-25 32,1 28-64,-28-28 96,24 25-96,2-25 96,2 27-160,-1 0 32,0-27 160,-27 26-32,24 1-128,4-27 64,-2 27 32,1-27-64,0 25 32,-2-25 0,2 27 0,-1-27 64,1 28-160,0-3 192,-2-25-160,2 27 32,-1-27 64,1 26-32,1 0-32,-4-26 32,-24 28 0,27-28 0,-1 25 0,2-25-96,-1 27 160,0-27-32,-2 0-128,2 26 224,-1-26-192,1 27-64,0-27 32,25 0-96,-52 0 64,26 27 31,1-27-63,0 0 160,-27 0-32,25 0 32,2 0-64,-1 0-64,1 0 64,-27 0-32,28 0-96,-28 0-32,24-27 95,-24 27 97,27 0 0,-27 0 32,26-27 0,-26 27-32,28 0 0,-28-26-64,27 26 0,-27-27 96,24 27 0,-24 0 0,0-25 0,28 25 0,-28-28 0,27 28 32,-27-26 0,0 26 0,0-26 0,26 26 32,-26-27-32,0 27-32,27-25 64,-27-3 32,0 28 33,0-27 63,0 27-32,0-25-64,0 25-96,25-27 32,-25 27 0,0-27-32,27 27 96,-27-26 0,0-1 32,27 0-96,-27 2 129,26-3-97,-26 28-32,0-25 0,27-2 96,-27 0-192,0 1 32,25-1 32,-25 0 0,27-25 0,-27 26 0,27-2-64,-27 2 160,26 0-96,-26-1-64,27-26 32,-27 26 32,25 2-96,-25-2 224,27 0-160,0 1 32,1-1 96,-28-25-192,26 25 96,-26 1 0,27-1 0,-27 0 96,24 27-224,4-26 128,-1-1-32,-1 2 64,1-2-64,-2 0 32,2 1-32,0 26 32,-1-28-64,1 2 31,-2 26 33,2-26 0,26 26 0,-26-26-64,-2-2 128,2 28-64,0 0 33,1-26-1,-2 26-32,-2 0 96,31-27-224,-28 27 128,-1 0 0,0 0 0,27 0 32,-26 0-32,-1 0 32,0 0-129,0 27 65,1-27 32,0 0-32,-1 26 96,26-26-64,-25 28 33,0-28-66,1 0 33,-2 26 97,-2-26-194,4 0 130,-1 26-66,-27-26 1,27 0 32,-27 26 0,26-26 0,-26 28 0,26-28 0,0 26 0,-26-26 0,27 27-32,0 0 96,-1-27-96,-26 25 32,26-25-64,-26 27 64,26-1 32,1-26-64,-27 27 32,27 0 0,-27-1 0,26-26 32,0 27-32,-26-2 129,26 2-97,1 0 64,0-1-64,1 1 96,-4-27-128,2 27 32,2-2-64,-1-25 128,0 27 96,-3 1-64,4-28 32,-2 25 65,1 2-65,0-27-64,-2 26-128,28 0 64,-26-26 64,0 28-32,25-28 160,-26 26-224,1 0 32,28-26 96,-31 26-128,2 1 96,2 0 33,26-1-1,-29 1 0,2 0-96,26-2 64,-26 3-64,25-3 32,1 2 96,-1 0-96,28-1-32,-28 1 0,1 0 32,2-27-32,-3 25 0,1-25 0,-26 0-32,25 27 0,-25-27-128,-1 0-192,1 0-481,-2 0-1089,-25 0-3939</inkml:trace>
  <inkml:trace contextRef="#ctx0" brushRef="#br0">3559 10161 11883,'0'0'1377,"0"0"-1537,0-28 576,26 28 1218,-26-26-385,27 26-608,25-26-417,-25-1-128,-1 27-160,1 0-353,-2 0-1056,2 0-3876</inkml:trace>
  <inkml:trace contextRef="#ctx0" brushRef="#br0">19705 14983 416,'-28'0'10218,"28"0"-9930,-26 0-32,26-26-192,0 26 321,0 0 415,0 0-63,0 0-257,0 0-223,0 0 287,0 0 161,0 26-129,26-26-191,-26 27-33,0-27-96,0 52 1,28-25-33,-28-1 0,27 28-128,0-2 32,-3-26 64,-24 28-128,28-2 65,25 1-193,-53 0 128,27 1-32,-2-1 32,28-1-160,-26-25 160,0-1-64,-2 28 128,2-29-96,26 28 32,-25-26 32,23-27 0,-25 53 0,29-53-64,-4 26 0,3 0 0,-27-26 96,25 0-192,1 0 64,-26 28 0,25-28 0,-25 0 0,26 0 64,-25-28-128,-4 28 128,29 0-96,-25-26 64,-1 0-128,-3 0 32,31-1 64,-29 27-64,1-27-64,-27 1 160,25 26-32,-25-27 0,27 2 32,-27-2-64,27 27 32,-27-27 32,26 1-32,-26-1-64,27 0 64,-2 2 64,2-2-64,-27 1 0,27-1-192,-1 0 320,1-1-288,-2-22 288,2 22-32,-27 2-128,27-27 96,-27 26-32,0 1-32,28-26 64,-28 25-64,0 0 96,26-26-64,-26 1-96,0-1 64,0 26 32,27-26-32,-27-1 0,0 1 96,0 28 65,0-29-129,24 28 160,-24-1-32,0-26 32,0 26-64,0-25-64,0 25-32,0-26-32,0 1-64,0-1 128,0-1-64,0 1-32,0 1 64,0-1-32,0-1 0,0 1-32,0 0 0,0 1 96,0-2-96,0 28 32,0-26-32,0-3 32,0 3-32,0 0-32,28 24 0,-28-24 0,0-1 64,27 26-128,-27-26 64,26 26-32,-26-26 0,27 27 96,-27 0 0,25-1-32,2 0 64,0 1-96,-1-1 32,-26 27 64,27-25-161,25-2 129,-25-1 0,-1 3-32,1 25 32,-2-27-32,2 0 0,0 2 32,1-3 32,-2 28-64,-2-27 32,-24 2 32,27 25-64,1-27 225,-28 1-610,27 26 834,-1-27-417,0 0-193,0 1 193,1-1 0,0 2 0,25-3 32,-26 2-96,28 0 96,-28-1 0,0 0 0,27 1 97,-26-1-161,1 2 32,-4-2 32,2 0-32,2 1 0,-28-28 0,27 29-32,0-28 64,-1 26-129,-26-26 97,26 25-32,0-24 64,28 0-32,-28 24 0,26-24 0,2-2 0,-2 1-32,1 26-32,2-25 257,-5-1-225,-22 0-65,26 26 258,-30-26-161,30 1-64,-27 25 96,0-26-129,25 26 1,-26 2 32,1-3-64,0 2 128,-2 26-32,2-26-32,-1 26 0,1 0 32,1 0-32,-4 26 32,3-26-32,-1 26 32,29 2 32,-28-28 32,-2 25-64,2 2 32,-1-1 0,1 1 32,0 0-96,-2-1 160,-25 28-160,27-29 64,-27 28-32,26-26 64,-26 26-32,27-1 0,0-25 32,-27 0-32,25-1-96,-25 1 128,27 0 32,-27-2-64,26 2 64,-26-27-32,27 28 96,-27-3-96,28-25 32,-4 27-32,3-1-32,27-26 0,-27 26 64,-3-26-32,4 28-64,25-28 64,-26 26-64,-2-26 128,2 27-64,0-27-96,-27 27 128,26-27-160,1 25 128,-2-25-64,2 28 32,0-28 0,-27 0 0,26 0 0,1 0 32,-2 0 32,2 0-96,0 0 32,1-28 32,-2 28-32,-26 0 0,27 0 0,-27 0-288,24 0 576,-24 0-352,28 0 128,-1-25-64,-1 25 0,26 0 32,-25-27 32,0 0-96,26 1 64,-28-2-32,2 2 161,0 0-322,-1 26 161,1-27-32,-2 2 64,-25 25-32,27 0 65,-27 0-482,0 0 321,-27 0-192,27 25 128,0 2 128,0-1 0,0 0-33,27 2 65,-27-28-32,27 26-32,1 1 96,-2-27 0,-2 0 0,31 0 1,-28 0-33,25 0 32,1 0-64,-26 0 128,25-27-128,-26 27 96,1 0-128,26 0 96,-27-26 0,0 26-32,1 0 0,28-28 32,-29 28-128,26-26 96,2 0 64,-28-1-32,26 2-96,-25-3 128,26 1-128,-27 2 128,0-2-128,1 27 64,-27-27-32,27 27-32,-1-26 96,0 26-97,0 0 65,1 0 0,28-27 33,-31 27-1,2-27-97,2 27 98,-1 0-66,0-25 162,-3 25-97,4-27 0,-28 27-32,0-26 0,26 26-289,-26 0 514,0 0-289,27 0-33,-27 26 129,27-26-32,-2 0 0,2 0 0,-1 0 0,28 27 0,-29-27 0,28 0 0,2 0 0,-4 0 97,-25 25-161,2-25-1,-1 27 130,0-27-194,-2 27 129,2-1 64,-1-26-160,-26 27 128,54 0-64,-29-27 64,2 25-32,26-25 64,-1 27-64,1-27 0,-26 0 65,25 0-65,1 0 160,-25 0 0,-1 0 128,-3 0-288,-24 0-32,0 28-32,0-28 32,0 0 32,0 25-64,0 2 0,0-1-192,28 0 127,-1 2 97,-1-2 32,1-26 0,25 27 32,-25-27 65,26 27-97,-28-27 96,2 0-32,26 25-96,-26-25 96,1 28-64,23 24 64,3-25-96,-3-1 0,-23 1 64,52 0 96,-28 25 96,1-26-128,-1 1 257,28-27-129,-53 27-96,25-1-64,-25 0-64,1 2-32,22-3 32,-23 2 32,28 26-64,-29-26 32,0-1 96,0 1-224,28-2 192,-28 2 0,26 1-64,2-3 32,0 2 32,24 0 32,28-27-96,0 25 64,0 3 192,0-28-31,-1 27-161,0-27-32,-50 0 64,-4 25-192,-23-25 96,-2 0-128,1 0-225,-27 27-95,0-27-609,0 0-1602,-27 0-7398</inkml:trace>
  <inkml:trace contextRef="#ctx0" brushRef="#br0">3559 10213 864,'0'26'1089,"0"-26"-96,-27 0-672,27 0-161,0 0 288,0 0 481,0 0-320,0 0-193,0 0-128,0 0-160,0 0-128,0-26 0,0 26 0,0 0-64,0 0 32,0 0 64,0 0 0,0 0-32,0 0 0,0 0 32,0 0 65,0 0 191,0 0 320,0 0 97,0 0-64,0 0-1,0 0-127,0-26-1,0 26-127,0 0-65,0-26-64,27 26 96,-27-28-191,26 28-1,-26-26-64,27 26 64,-27-26 96,0 26 65,25-27-97,-25 27 0,27 0-96,-27-27 64,27 27-64,-1-26-32,-26 26-63,27-27-1,-2 27 0,-25 0-32,27-25 32,0 25-32,-1-27 32,-26 27-32,28-27 32,-1 27 0,-3-26-32,3 26 32,-27-27 32,28 27 0,-2-27-64,1 27 96,-2 0 32,-25-25-32,27 25-64,0-27 0,-1 27-32,1-26 0,-2 26-32,2-27 32,0 27 0,-1-27 32,-26 27-32,27 0 0,-2-28-32,2 28 32,-27 0 0,27-25 0,-1 25 0,2 0 0,-4-25 32,-24 25-64,27-28 64,1 28-32,-1 0 0,-1-26-32,-2 26 32,31-28 0,-28 28 0,-1 0 0,0-26 0,-26 26 0,26 0 32,1 0-64,0-26 64,-1 26-32,0 0-32,0-26 32,1 26 0,0 0 0,1-27 0,-2 27-32,-2 0-96,3-27 128,1 27-64,-1 0 64,-27-26-32,26 26 64,-2 0-32,4 0 32,-1-27 0,0 27 32,-1 0-32,0-25 0,0 25-32,1 0 0,0-27 0,-1 27-32,0 0 32,0-27 0,1 27 0,0 0 0,1 0 32,-28-26 0,24 26-32,2 0 32,1-27-32,-27 27 0,28 0-32,-1 0 64,-27 0-32,24-27 0,4 27 0,-2 0 0,-26 0-32,27-25 64,0 25-32,-2 0 32,2 0-32,-27-27 32,26 27-32,1 0 0,0-26 0,-2 26 0,-25 0 96,27 0-64,-1-27-32,1 27 32,0 0-32,-27-27 32,28 27 0,-28 0-64,24 0 32,2 0 0,-26 0-32,28-25 32,-1 25 0,-27 0-32,27 0 32,-3 0 0,-24 0 32,28 0-32,-2 0 0,1-28 0,-27 28 32,27 0 0,-2 0-32,2-25 0,-27 25 0,26 0 33,1 0-1,0 0-32,-2-28 0,2 28 0,-27 0 0,26 0 0,1 0 0,0 0 0,-2 0 0,2 0 32,-1-26-32,2 26 0,-1 0 0,-3 0 0,3 0 0,1-26 0,-2 26 0,1 0 0,-2 0 0,2 0 0,0 0 0,-1 0 0,1 0 0,-2-27 32,2 27 0,0 0-32,-1 0 32,1 0-32,1-27 0,-4 27 32,3 0 0,-1 0-32,29-26 32,-31 26-32,4 0 64,-1-27 0,26 27 0,-28 0 128,2 0-160,0-25 0,-1 25 0,1 0-32,-2 0 0,2 0 0,0 0 0,-1-27 32,1 27-32,-2 0 32,2 0-32,0 0 0,-1-27 32,2 27-32,-4 0 0,3 0-32,1 0 0,-1 0 0,23 0 64,-22 0-32,-1-26 32,26 26-32,-27 0 32,27 0-32,-26 0 32,-1-27 32,26 27-64,-25 0 64,0-27-32,1 27-32,-2 0 65,-2 0-33,3 0 0,1 0 0,-1-25-32,-1 25 64,26 0-64,-25 0 64,0 0-64,-1 0 96,0-27-64,0 27 0,1 0-64,0 0 32,-1 0-32,0 0 64,0 0-32,1 0 64,-27 0-64,27 0 0,1 0 0,-4 0 0,2-26 0,-26 26 0,27 0-32,1 0 0,-1 0 32,-27 0-32,24 0 32,4 0 0,-28 0 0,26 0 0,1 0 0,0 0 0,-2 0 0,2 0 0,-27 0 0,26 0 0,1 0 0,0 0 0,-1 0 0,0 0 0,0 0 0,1 0 0,0 0 0,-27 0 0,28 0 0,-4-27 32,2 27-64,2 0 64,-28 0-32,27 0 0,0 0 32,-3 0 0,4 0-32,-28 0 0,26 0-32,1 0 64,0 0-64,-2 0 32,-25 0 0,27 0 0,-1 0 0,1 0-32,0 0 96,-2 0-96,2 0 32,-1 0 0,1 0-32,0 0 64,-2 0-32,2 0 32,-1 0-32,2 0 0,-1 0 0,-3 0 0,3 0 0,1 0 0,25 0-32,-28 0 32,2 0 32,26 0-32,-26 0 0,0 0 32,25-27-32,-26 27 0,29 0 0,-31 0 0,3 0 0,-1 0-32,29 0 32,-31 0 0,4 0-32,-1 0 0,-27 0-96,26 0-225,1 0-287,-27 0-289,25 0-1698,-25 0-3875</inkml:trace>
  <inkml:trace contextRef="#ctx0" brushRef="#br1">3849 3483 384,'-26'0'2242,"26"0"-1089,0 27 320,0-27 129,0 0-257,0 0-416,0 0 160,0 0-256,0 0 0,26 0-32,-26 0-129,0 0-159,0 0-97,0 0-160,0 0-32,0 0-31,0 0-1,0 0 0,0 0-96,0 0 0,0 27-32,28-27 0,-28 0-32,0 0 0,0 0-32,27 0 32,-27 25-32,0-25 0,24 0 32,-24 0 0,27 27-32,-27-27 65,0 0-33,0 0-32,28 26 0,-28-26 32,0 0 0,26 0-32,-26 28 64,27-28-128,-27 0 128,0 26-32,0-26 0,25 26-32,-25-26 0,27 0 32,-27 26-32,0-26 0,27 0 0,-27 0 0,0 28 32,0-28-32,0 0 32,26 0-32,-26 26 0,0-26 0,27 0 0,-27 27 0,25-27 0,-25 0 0,27 0 0,-27 27 0,27-27 0,-27 25 0,26-25 0,-26 0 0,0 27 0,27-27 0,-27 26 32,25-26-32,-25 0-32,27 27 64,-27-27-64,27 0 64,-1 27-32,-26-27 0,28 26 0,-28-26 0,24 0 32,-24 27-32,27-27 0,-27 0 0,28 25 0,-28-25 0,27 0 0,-27 27 0,26-27 0,-26 27 0,24-27 0,-24 0 0,28 26 0,-28-26 0,0 0 0,27 27 0,-27-27 32,27 27-32,-27-27 0,26 25 0,-26-25 0,26 0 0,-26 27 0,26-27 0,-26 28 32,27-28-32,-27 0 0,0 25 0,27-25 0,-27 27-32,0-27 64,26 26-32,-26-26 0,26 0 32,-26 26-32,0-26 0,26 0 0,-26 28 32,27-28-32,-27 0 0,27 0 0,-27 0 32,0 26-32,28-26 0,-28 0 32,0 0-32,26 26 0,-26-26 32,24 0-32,-24 0-32,27 0 32,-27 26 0,0-26 0,28 0 32,-28 0-64,27 27 32,-27-27 0,26 0 32,-26 27-32,24-27 32,4 26-64,-1-26 96,0 0-32,-1 27 0,0-27 0,0 0 0,1 27-32,0-27 0,-1 25 0,0-25 0,0 0 0,1 28 0,28-28 0,-31 25 0,2-25 32,-26 27-32,27-27 0,1 0 64,23 27 65,-23-27-65,-2 26 32,1-26 0,0 0-32,25 27 64,-26-27 32,1 27-32,25-27-64,-25 0 160,26 25-127,-26-25-65,25 27 64,-26-27-64,29 28 64,-28-28 64,25 25-160,-26-25 64,1 27 64,25-27 32,-25 0-192,26 26 128,-26-26 65,25 26-226,-26-26 194,1 28-97,0-28 0,-2 0-32,28 25 64,-25-25 0,-1 27 64,24-27-32,-23 0 0,25 26-64,-28-26 64,29 27-64,-28-27 32,26 0-64,-25 27 0,0-27 96,26 0-32,-25 26-64,23-26 32,-25 0-32,2 26-32,23-26 129,-23 0-33,-1 0-96,26 28 0,-28-28 96,2 0-64,0 0-32,-1 25 64,26-25 0,-25 0-32,0 28 32,-1-28 32,1 0-64,-2 0 64,2 25-32,0-25-96,-1 0 32,2 0 32,-4 0 96,3 27-96,28-27 0,-29 0 32,-2 0-64,4 0 32,-1 0 64,26 27-128,-27-27 64,0 0 0,1 0-64,26 0 128,-26 0-64,-2 26 0,2-26-32,0 0 32,1 0 0,-2 27 0,-2-27 32,3 0-64,1 0-32,25 0 160,-29 0-96,4 27 0,-1-27 0,0 0 0,-1 0 0,0 0 96,27 0-192,-26 0 128,-1 0-32,0 25 64,0-25-160,1 0 96,0 0 96,1 0-160,-4 0 64,2 0-32,1 0 96,1 0-32,-1 0-128,-3 27 96,4-27 0,-2 0 0,1 0 0,0 0 0,-27 0 32,25 0-64,2 0 128,-27 26-160,26-26 32,1 0 32,-27 0 0,27 0 0,-27 0 96,26 0-192,-26 0 96,26 0 0,-26 0-32,26 0 160,-26 0-224,27 0 96,-27 0-32,27 0 64,-27 0-32,0 0 32,28 0-96,-28 0 192,24 0-288,-24 0 320,26 0-256,-26 0 96,28 0 0,-28 27 0,0-27 0,27 0-32,-27 0 96,27 0-96,-27 0 0,0 0 64,24 0-32,4 0-64,-28 0 160,26 0-128,1 0 32,-27 0 0,27 0 0,-27 0 0,25 0 0,-25 27-32,27-27 32,-27 0 32,26 0-64,-26 0 64,27 0-32,0 0 0,-27 0 0,25 0 0,-25 0-32,27 0 64,-27 0-32,26 0 0,-26 0 0,27 0 0,-27 0 0,27 26-32,-27-26 64,25 0-64,-25 0 0,27 0 0,-27 0 32,26 0 0,2 0 0,-28 0 0,27 0 0,-27 0-32,0 0 64,24 0-96,-24 0 192,27 0-256,-27 0 128,28 0 0,-28 0-64,26 0 64,1 0 0,-27 0-64,0 0 64,25 26-65,-25-26 97,27 0 1,-27 0-130,27 0 194,-27 0-194,26 0 65,-26 0 96,27 0-128,-27 0 160,27 0-160,-2 0 64,-25 0-32,27 0 64,-27 0 32,0 0-96,0 0 0,26 0 32,-26 0 0,0 0-96,0 0 96,27 0-64,-27 0 96,0 0-96,28 0-96,-28 0 128,0 0-64,0 0-32,0 0-128,0 0-193,0 0-544,0 28-865,0-28-2370</inkml:trace>
  <inkml:trace contextRef="#ctx0" brushRef="#br1">8456 4225 14477,'-28'0'385,"1"0"415,27 0-640,27 0-160,1 0 161,25-27 351,26 27-256,0-25-224,-26-2-64,26 0-128,-26 1-96,2 26-32,-5-27-673,-23 27-417,-27 0-287,0-27 256,0 54 704,0-27 385,-27 27 191,1-1 129,2 1 97,-4 25 255,28 3 321,0-3-385,28 0-256,-4 2-32,2-2-160,1-25-32,28 26 192,-31-26 64,4 0 192,-2-2 96,1-25 193,-27 28 576,-27-28-96,1 0-673,-2 25-256,-23-25-128,-4 0 32,5 27-160,22-27-417,-26 0-832,54 27-769,0-27-2210</inkml:trace>
  <inkml:trace contextRef="#ctx0" brushRef="#br1">9463 4437 13260,'-28'0'961,"1"26"-641,0 1-63,1 0-161,26-1 480,0 1-320,0-27-192,0 27-32,26-2-224,28-25-288,-26 0-193,-4 0-224,30 0-1665,0-25-577</inkml:trace>
  <inkml:trace contextRef="#ctx0" brushRef="#br1">9673 4463 7366,'0'54'609,"0"-54"224,27 53 0,0-26-289,-27-27 481,52 25-256,-26-25-321,1 28-127,0-28 223,-2 0 257,-25-28 96,27 28-257,-27-25-95,0-2-321,0 0-96,0 1-128,0-1-128,0 0-513,0 27-736,0-26-1506,0 26-2562</inkml:trace>
  <inkml:trace contextRef="#ctx0" brushRef="#br1">10148 3961 11018,'0'-27'32,"-24"27"64,24 0 801,-27 0-449,27 27 641,0-1-288,-28 26-128,28 28-225,0-26 97,0 26-65,28-2-192,-1-24-127,-3-2-33,3-26-64,27 28-192,-27-28-321,25-26-31,-25 27-577,-1-27-993,28 0-2563</inkml:trace>
  <inkml:trace contextRef="#ctx0" brushRef="#br1">10467 4039 15342,'0'-25'384,"0"25"-384,-27 25 0,27 2 32,0 0 609,0 26-257,0-1-352,0 3 32,0 23 1,0-24-1,27-2 96,26-26-32,-1 1-32,1-27-32,2 0 0,24 0 32,-26-27 32,-28 1 97,29-26-65,-54-2 32,26 28-256,-26-26 128,0-3-32,-26 30 0,-1-29 64,-25 28 0,-1-1-128,26 27 0,-25 0 32,-3 0-32,29 27-64,-1-27 32,27 53-128,0-26 96,0-2-1,27 2 1,-1 1-96,29-3-32,-3-25-96,1 27-193,-1-27-95,2 0-161,-28 0-704,1-27-1314,-2 2-801,2-3-3777</inkml:trace>
  <inkml:trace contextRef="#ctx0" brushRef="#br1">10891 3802 11691,'78'27'896,"-24"-2"1379,24 2-962,-24 26 416,-28 0-543,26-1-770,-25 28-160,1-1-192,-28 1-32,0-27-32,0 27-512,0-28-769,-28 2-1250,-23-1-3010</inkml:trace>
  <inkml:trace contextRef="#ctx0" brushRef="#br2">10281 6027 7943,'0'-26'833,"0"26"224,0 0 608,0 0-63,0 0-161,0 0-768,0 0-353,0 26 33,0-26 191,0 27-63,27 0-33,-27-1-256,0 26 128,0-25-63,0 53 95,0-28-96,0 28-32,27 0 33,-27 27-97,0-2 96,0 0-160,26 2-96,-26-2 128,0 2-128,0 0 32,27-30 64,-27 30-64,0-27 33,0 25 31,-27-25-96,27 0 128,0 0-64,0-28-64,0 0 0,0 3 0,27-30 0,-27 2-96,0-1 0,27 1-193,-27-27-159,0 0-65,0 27-63,0-27 159,0 0 1,0 26 160,0-26-257,0 0-127,25 0-257,-25 0-961,0 0-1761,0-26-5350</inkml:trace>
  <inkml:trace contextRef="#ctx0" brushRef="#br2">10148 7802 6309,'-24'0'3620,"24"28"-3076,0-28-31,0 0 1024,0 25 289,24 2-545,3 0-544,1 26-225,-2-26 33,1 25-65,-2-26 33,2 28-257,0-28 0,-1 26-95,28-25-1,-29-27 0,2 27-160,-1-27 160,1 0 0,-27 0-128,28-27-32,-28 0-128,24 1-256,-24 0-193,0 0-736,0-1-1762,-24-26-4836</inkml:trace>
  <inkml:trace contextRef="#ctx0" brushRef="#br2">10124 6398 7206,'-27'0'1602,"27"0"-609,0-27 704,27 2-159,-27-3-97,24 3-416,3-2-224,1-26-289,-28-1-159,26 28-129,1-26 0,-27-2-128,0 28 321,0-1-225,25 2-64,-25 25 64,0-27-128,0 27-32,27 27 32,0-2 96,-1 2 33,1 26-65,0-26-160,25 25 128,-26-26-160,1 28-64,1-28-257,23 1-768,-25 0-2018</inkml:trace>
  <inkml:trace contextRef="#ctx0" brushRef="#br2">8773 6929 7943,'0'-27'4484,"0"0"-3395,0 1 257,0-1-1,-26 27 0,26-27-288,0 27-448,-27 0-481,0 0-256,1 0-193,26 0 161,-26 27-64,0 26-353,26-26 289,0 25 160,0 1 64,26 2-32,0-3 0,0-27-256,28 2-65,-28 1 129,26-28 224,2 27 64,-26-27 64,-4-27 32,2 27 64,1-28-64,-27 1-64,28 2 0,-28-2-96,-28 2-128,28-3-353,0 28-576,-27 0-448,27 0 544,-26 0 512,26 0 385,0 0 128,0 28-32,0-28-32,26 0-256,1 0-64,-27 0 63,28 0-383,-1-28-866,-27 28-1152,24-27-738</inkml:trace>
  <inkml:trace contextRef="#ctx0" brushRef="#br2">8957 6981 3747,'0'0'1377,"0"0"-1152,0 0 1376,0 26-63,0-26-417,0 0-481,27 27 65,-27-27 192,28 28-193,-1 24-255,25 0-257,1 3-192,-26-3 0,25 1 32,1-1 0,-26-25 0,-27 26 0,0-26 352,0 25 834,-27-26 127,-26 1-160,1 0-288,-28-27-128,1 0-449,24 0-32,5 0-128,-5 0-224,28 0-416,1-27-577,26 0-929,26 1-1730,1 0-4419</inkml:trace>
  <inkml:trace contextRef="#ctx0" brushRef="#br2">8825 6822 7238,'0'0'929,"0"0"-288,0 0 992,0 0-319,0 0 127,0 0-768,27 0-289,0 27 0,-27-1 161,28 1-193,-4 0-320,2 25-64,1-26-640,1 29-1250,-1-30-2755</inkml:trace>
  <inkml:trace contextRef="#ctx0" brushRef="#br2">9329 6849 13356,'-26'-27'1217,"26"0"-800,-27 27 255,0 0 1,1-26 128,26 26-321,-27 0-512,2 26-32,25-26 0,0 27 32,0 0-64,0-1 32,25 28 32,-25-29-32,27 2-96,-1-27-97,1 26 161,0-26 64,-1 0 32,0 0 64,-26 0 32,26-26 0,-26 26 1,0-27-1,0 2 0,-26-2-64,26 0 32,-26 1-64,26 26 64,0-27 32,-26 27-32,26 0-32,0 0-96,0 0 64,26 27 64,-26-27 32,26 26-96,0 1-32,1 0-448,0-2-737,1-25-1186,-4 0-1504,2 0-4742</inkml:trace>
  <inkml:trace contextRef="#ctx0" brushRef="#br2">9541 6875 6245,'27'54'289,"0"-2"-289,-3 1 32,30-25-481,-27 24 97,0-27-289,-2 2 769,-25 1 353,0-28 1120,0 0 834,-25-28-1410,-2 28 320,0-52-160,1 25 192,-26-26-448,25 0-256,0 1-577,27-28-224,0 26-288,0 2 223,0-1 129,27 25-64,24 28 0,-23 0 32,-2 0 64,1 0 256,0 28 0,-2-1 33,-25-1 95,0 0 353,0 0-33,-25 1-31,-2 0-1,-26-1-255,25 1-193,4-27-192,-3 0-416,27 27-1410,0-27-4836</inkml:trace>
  <inkml:trace contextRef="#ctx0" brushRef="#br2">10361 10690 3299,'-26'0'2242,"26"0"-897,-27 0-160,27 0 257,0 0 672,0 0-641,0 0-832,0 0-257,0 0-64,27 0-64,-27 0-192,26-25-64,-26 25 0,0 0 33,0 0-33,0 0 0,0 0 32,0 0 0,0 0 160,27 0 0,-27 0 32,0 0 32,0 0 97,0 0-1,0 0-96,27 0 1,-27 0-33,0 0 0,25 0 0,-25 25 64,27-25 33,-27 0-193,26 0 0,1 0 64,-27 0 0,28 0 33,-4 0-161,3 0 64,-1 0 0,2 0-32,-1 0-32,-3 0-32,4 0 64,-1 0-64,-1 0 32,26 0 0,-25 0-32,0 0 32,26 0 32,-28 0-63,29 0-33,-28 0 96,1 0-96,25 0 64,-25 0 0,27 0 0,-30 0-64,31 0 96,-2 0-32,-1 0-32,2 0 0,-1 0-32,-1 0-32,1 0 160,-1-25-64,2 25-96,-26 0 128,22 0-64,5 0 32,-28 0-32,25 0-32,1 0 32,-26-28 32,25 28-96,1 0 64,-26 0-32,25 0-64,-26 0 128,28 0-128,-26 0 160,22 0-128,5 0 32,-4 0 32,3 0-128,0 0 128,-2 0 32,-26 0-96,54 0 64,-28 0 33,2 0-65,-2 0 0,2 0 32,0 0-64,-2 0 32,1 0 96,26 0-96,-26 0 0,-1 0-64,1 0 96,1-27-32,-2 27 32,29 0-32,-30 0 0,3 0 0,-2 0 0,28 0 0,-26 0 0,-2 0 32,29 0 0,-30 0-64,3 0-32,25 0 128,-26 0-64,-1 0 64,2 0-96,24 0 32,-24 0 32,-1 0-128,26 0 160,-25 0-32,25 0-32,-26 0-64,26 0 128,-26 0-32,26 0-64,1 0 0,-1 0 128,-1 0-96,-23 0 64,24 0-32,-26 0 32,0 0-192,-1 0 192,2 0-64,-2 0 0,1 0 0,2 27 0,-5-27 0,5 0 0,-4 0 0,3 0 0,0 0 0,-28 0 0,26 0 64,2 0-96,-28 0 0,0 0 64,0 0-32,1 0-96,-27 0 32,27 0-257,-27 0 1,0 0-192,0 0-161,0 0-480,0 0-897,0-27-1762,0 27-8039</inkml:trace>
  <inkml:trace contextRef="#ctx0" brushRef="#br2">15973 10266 8263,'-26'0'993,"26"0"-512,0 0 2401,0 0-479,0 0-1186,0 0-480,26 0-97,-26 0-287,26 27 31,0-27-192,-26 26-128,54 1 0,-28 0-96,0-27 64,0 25 64,28 3-128,-26-3-32,22 2 128,-22 0 32,-1-27-32,24 26 0,-23-26 129,-2 27-257,1-27 128,-27 0 0,27 27-96,-2-27 160,2 0-64,-1 25 192,-26-25 96,27 0-159,-27 0-97,0 27 32,0-27-64,0 0 0,0 0-160,0 28 224,0-28-160,0 0 64,0 25-64,0-25 64,0 0 64,0 27-32,-27-27 0,27 26 0,-26-26 32,-1 26 64,2 2 65,-2-2 31,0 0-160,-27 0 0,30 1 0,-30 0-160,0 25 128,2-24 0,25 25-96,-26-28-96,1 29 0,25-1-224,-26-26-97,27 25-31,0-26-161,-1 1-224,0 0-288,1-1-1217,-2 0-2787</inkml:trace>
  <inkml:trace contextRef="#ctx0" brushRef="#br0">9487 9022 5733,'-24'0'416,"24"0"-31,0 0 480,0 0 448,0 0 737,24 0-609,30 0-832,0-28-353,-2 28-32,1 0 257,-1-25-65,28 25-320,-28-28-64,-25 28 0,26 0-128,-26-26-513,-2 26-608,-25 0-576,0 0 191,0 0-864,-25 0-1730</inkml:trace>
  <inkml:trace contextRef="#ctx0" brushRef="#br0">9832 8969 2049,'-53'53'993,"53"-53"-864,-27 25-97,27-25 512,0 27 1058,27 0-257,-27-27-384,26 26-257,1 1-127,0-2 32,-2 2 31,2 0-223,-27 26-289,26-26 32,-26-2 0,0 2 32,-26-1-64,26 1 129,-52 0 223,25-1 321,-26-26-129,26 0-223,2 26-225,-2-26-192,0 0-32,1 0-320,26 0-929,0 0-1442,0 0-2498</inkml:trace>
  <inkml:trace contextRef="#ctx0" brushRef="#br0">10097 9365 9288,'0'0'225,"0"0"415,27 0 1090,-27 0 63,24 0-511,3 0-770,1 0-448,-2 0 32,1-27-160,-2 27-256,2 0-673,-27 0-993,27 0-256,-27-25-160,0 25-4293</inkml:trace>
  <inkml:trace contextRef="#ctx0" brushRef="#br0">10175 9206 6950,'28'53'1057,"-28"-26"128,26 0 289,-26-2-225,27 2-448,-27 26-577,25-26-192,-25-1-32,27-26-64,-27 26-385,27-26-896,-27 0-1025,26 0-4421</inkml:trace>
  <inkml:trace contextRef="#ctx0" brushRef="#br0">10440 9551 4163,'27'26'2275,"-1"2"-2564,-26-28 193,0 25 385,27-25 1024,-27 0-609,0 0-479,0 0-225,0-25 96,0 25 32,-27-28 416,27 2 65,0-2-353,-26 2-128,26 0 64,26 26 513,-26-26 64,27 26-64,1 0-33,-28 0-95,24 0-161,3 0-320,-1 0-96,2 0 0,-1 0-320,-27 0-385,24 0-1601,-24 26-1602</inkml:trace>
  <inkml:trace contextRef="#ctx0" brushRef="#br0">10864 9445 5220,'-27'0'1730,"27"0"-2082,-25 0 896,-2 0 673,1 26 481,-1-26-833,-1 26-481,28 0 225,-24 2-321,24-2-192,24 2 0,-24-28-64,28 25-192,-1-25 96,-1 0 64,1 0 0,-2 0 32,2 0-32,0-25 32,-27 25 64,0-28-96,0 2 64,0-2-96,0 28-288,0-26-128,-27 0 127,27 26 193,0 0 128,-27-26 224,27 26-32,0 0-159,0 0 63,0 26 384,0-26 33,27 26-97,-27 0-224,0-26-128,27 28-160,-1-28-769,1 26-1121,-27-26-352,25 0-2018</inkml:trace>
  <inkml:trace contextRef="#ctx0" brushRef="#br0">11023 9497 3875,'0'26'1153,"0"-26"-1057,26 28 385,-26-28 384,0 26 31,0-26-831,27 28-97,-27-28-1,0 0-127,25 0-608,-25 0-2115</inkml:trace>
  <inkml:trace contextRef="#ctx0" brushRef="#br0">11181 9577 11691,'0'28'1921,"0"-28"-2145,0 0 352,0 0 513,0-28 224,0 28-705,28-26-320,-28 26-193,0-28 161,0 2 32,24 26-192,-24-26-65,27 26 193,-27 0 256,0 0 320,28 0 65,-28 26-65,0 0 97,27 2-225,-27-28-128,26 26-160,-26 2-449,24-28-1056,-24 25-2051,28-25-4803</inkml:trace>
  <inkml:trace contextRef="#ctx0" brushRef="#br0">11579 9074 5028,'0'0'1121,"0"0"-192,-27 0 160,27 27 321,0-27 383,0 26-608,0 26-224,0-25-128,0 26 128,0 1-288,0-2-161,0 1-288,27-26-160,-27 25-32,26-26-96,1 28-192,-2-54-320,2 28-321,0-3-673,1-25-1280,-2 0-2532</inkml:trace>
  <inkml:trace contextRef="#ctx0" brushRef="#br0">12029 9259 1089,'0'-26'6470,"0"26"-6470,0 0 608,0-27 577,0 27 161,0 0-1058,0 0-993,0 0-224,-26 0 513,-1 0 320,27 27 0,0-1 96,-27 1 32,27 0 256,0-2 289,0 2-129,27-1-32,-27 28-191,27-28 31,-1-26-192,0 26-128,0 0 96,28-26 96,-28 0 224,0 0 257,0-26 64,1 26-193,0-26 1,-27 26-1,28-26-160,-28-1-96,0-26-159,0 26-1,0 2-128,0-29-513,-28 28-416,-26-1 224,28 0 129,-26 2 223,-2-2 385,2 27 160,26 27 1,-1-27 351,0 25 65,27 2-161,0 0 128,0-1 65,27 1-65,0-27-191,-1 27-97,26-27-96,-25 25-32,0-25-32,-1 0-128,0 0-288,0 0-577,1 0-1537,-27 0-2499</inkml:trace>
  <inkml:trace contextRef="#ctx0" brushRef="#br0">12267 8915 7719,'28'0'1761,"-4"0"-671,2 0 927,1 0-159,28 26 64,-31 27-833,30-25-416,-27-3-97,25 29 97,-25-1-257,-1-1-224,28 1-63,-54 1-97,26-2 96,-26 1-96,0 26 0,0-25 0,-26 0-32,-28-4-96,28-22-257,-53 26-704,26-1-1633,-26-1-5222</inkml:trace>
  <inkml:trace contextRef="#ctx0" brushRef="#br0">10203 8545 768,'0'0'1185,"0"0"-352,26 0-320,-26 0-161,0 0 160,0 0-223,0 26-33,0-26 32,0 0 257,0 0 95,27 0-191,-27 0-1,0 0 33,0 0 63,0 0 65,0 0-65,0 0-31,25 0-129,-25 0-64,0-26-127,0 26 95,0 0 224,27 0 129,-27 0-193,0 0-95,27 0-129,-27 0 0,0 0 32,26 0-95,-26 0-1,27 0 0,-27 0-32,27 0-32,-2 0-32,-25 0-32,27 0 0,-1-27 32,-26 27 96,27 0 1,-27 0 31,28 0 32,-28 0 0,24 0-32,-24-27 1,0 27-1,27 0-128,-27 0 0,26 0-32,-26 0 0,28 0 32,-28 0 0,27 0 32,-3 0 0,-24 0-32,0 0 0,28 0 32,-28 0-128,27 0 160,-27 0-95,26 0 31,-26 0-32,27 0 0,-2 0 0,-25 0-32,27 0 0,0 0 32,-27 0-32,26 0 0,-26 0 0,0 0 0,27 0 0,-27 0 32,25 0 0,-25 0-32,27 0 0,-27-26 64,27 26-64,-27 0 32,26 0-32,-26 0 0,27 0 0,-27 0 0,25 0-64,-25 0 64,27 0 32,0 0-32,-1 0 32,2 0-32,-28 0 0,24 0 0,3 0 0,1 0 0,-28 0 0,27 0 0,-1 0 0,-26 0 0,24 0 0,-24 0 0,28 0 0,-1 0 0,0 0 0,-1 0 32,1-26-64,-2 26 32,2 0 32,-27 0-64,27 0 32,-1 0 32,-26 0-64,27 0 64,-2 0-32,2 0 0,0 0 0,1 0 0,-2 0 0,-26-28 32,24 28-32,3 0 0,1 0 0,-28 0 0,27 0 0,-1 0 0,0-25 32,-26 25-32,26 0 0,1 0 0,0 0 32,-1-28 0,0 28-64,0 0 32,1 0 0,0 0-32,-1 0 64,0 0-32,-26-25 0,26 25 32,1 0-32,0 0 32,-27 0-32,28 0 64,-4 0-32,2-26 32,-26 26-96,27 0 32,1 0 32,-1 0-32,-27 0 32,24-28-32,4 28 32,-2 0-32,1 0 32,0 0-32,-2 0 128,2-26-256,-1 26 128,1 0 0,-27 0 0,27 0 0,-1 0 96,0 0-160,-26 0 32,26 0 64,1 0 64,0 0-96,-27 0 0,28 0 32,-4-27-96,2 27 96,2 0-32,-28 0 0,27 0-96,0 0 160,-3 0-64,-24 0 0,28 0 96,-2 0-288,-26 0 224,27 0-32,0 0 64,-2 0-64,-25 0-96,27 0 224,-1 0-256,1 0 64,0 0 128,-27 0-32,25-27 32,2 27-128,-1 0 32,-26 0 32,27 0 32,0 0-96,-2 0 0,2 0 64,-1 0 0,-26-26 0,28 26 0,-28 0 0,27 0 0,-27 0 0,24 0-64,-24 0 128,27 0-32,1 0-160,-28 0 128,26 0-32,-26 0 0,27 0 32,-2 0 32,-25 0-64,27 0 32,0 0 0,-1 0 0,-26 0 0,27 0 0,0-26 0,-2 26 0,28 0 0,-26 0 0,1 0 96,-4 0-160,-24-26 32,27 26 128,-27 0-128,26 0 64,-26 0-32,28 0 0,-1 0-32,-27 0 64,24 0-64,-24 0 64,28 0-64,-1-27 64,-27 27-32,26 0 32,1 0 0,-27 0 0,25 0-64,2 0 32,0 0 0,-1 0 32,-26 0 0,27-27-64,-2 27 128,-25 0-160,27 0 32,0 0 192,-1 0-160,1 0 32,-2 0-32,2 0 32,0 0 0,-1 0-32,2 0 0,-4 0 32,3 0 33,-27 0-33,28 0-32,-1 0 0,-1 0 0,-26 0 0,24 0 32,4 0 0,-1-26 0,0 26 0,-1 0 96,1 0-128,-2 0 96,2 0 0,-27 0 64,27 0-128,-27 0 64,26 0-32,1 0-64,-27 0 128,25 0-224,2 0 96,0 0 32,1 0 0,-28 0-32,26 0 32,-2 0-32,-24 0 0,27 0 65,1 0-65,-28-27 32,27 27-32,-1 0 0,0 0-32,0 0 96,1 0-128,0 0 96,-1 0-32,0 0 64,-26 0-160,26 0 160,1 0-96,0 0 128,-27 0-160,26 0 32,0 0 32,0 0 96,1 0-192,28 0 96,-31-25 0,2 25 32,1 0 32,28 0-32,-31 0 32,30 0 32,-27 0 0,0 0 0,-1-27-96,0 27 0,0 0 0,1 0 96,0 0-192,-1 0 96,0 0-32,0 0-192,-26 0-161,0 0-287,0 0-674,0 0-1472,0 0-2627</inkml:trace>
  <inkml:trace contextRef="#ctx0" brushRef="#br1">10016 5603 128,'-52'0'672,"52"0"65,0 0-449,-27 0 225,27 0 31,0 0-95,0 0-97,-26 0-64,26 0-128,0-26-160,-27 26 0,27 0 257,0 0 447,-25 0 161,25 0-192,0 0-65,0 0 33,0 0-225,0 0-223,0 0-33,0 0 64,0 0 288,0 0 417,0 0 128,0 0-384,0 0-257,0 0-63,0 0-65,25 0-96,-25 0-32,27 0-64,-27 0-32,26 0 129,1 0 95,0 0-128,-27 0-96,25 26 64,2-26-64,-1 0 64,-26 0-96,28 0 32,-1 0 1,-27 0 31,24 0 0,3 0-32,1 0 32,-2 26 0,1-26-32,-27 0 0,25 0-32,2 0 0,0 0 64,-27 0 0,26 0-64,-26 0 0,27 0 32,-27 28 33,27-28-33,-2 0 64,-25 0-128,27 0 64,-1 0 32,-26 0 0,27 0 128,1 0 32,-28 0 33,24 0-97,3 0-64,-1 25-64,2-25-32,-28 0 32,27 0-96,-3 0 128,-24 0-64,28 0 0,-28 0 128,27 0-64,-27 0 1,26 27-33,-26-27 0,0 0 0,27 0-96,-27 0 64,25 0-32,-25 0 0,27 26 64,-27-26-64,27 0 0,-27 0 64,26 0-96,-26 0 64,0 26 0,27-26-64,-27 0 96,25 0-32,-25 0 0,27 0-64,0 0 64,-27 28-32,26-28 64,1 0-32,-27 0-32,25 0 32,2 0-32,-27 0 0,27 26 32,-1-26 0,-26 0-32,28 0 0,-4 0 64,3 0-128,-27 26 0,28-26 192,-28 0-160,27 0 0,-1 0 128,-26 28-64,24-28 32,4 0-96,-28 0 64,27 0-32,0 0 0,-27 25 32,26-25-32,1 0-32,-27 0 32,25 0 32,-25 28-32,27-28 0,-27 0 64,27 0-96,-1 0 64,1 0 97,-2 0-161,2 27 64,-27-27-64,27 0 32,1 0 0,-2 0 64,-26 25-64,24-25 32,-24 0-64,27 0 32,1 27-32,-28-27 96,27 0-96,-27 0 64,26 0-64,-26 0 64,26 26-64,-26-26 32,26 0 64,-26 0 0,27 0 32,0 0-32,-27 27 64,26-27-128,0 0 0,-26 0 256,26 0-640,1 27 896,0-27-896,-1 0 832,0 0-544,-26 26 0,26-26 160,1 0-128,0 0 64,-27 26 96,28-26 0,-4 0 1,2 0-65,1 0 128,-27 0-256,28 0 96,-1 26 32,-3-26-64,-24 0 64,28 0-64,-2 27 96,1-27-64,0 0 64,-2 0 0,2 27-96,-1-27-128,1 0 448,0 0-352,-1 0 160,0 0-128,0 0 32,1 26-128,0-26 320,1 0 32,-4 0-288,2 0 96,2 0 0,-1 0 0,0 27-256,-3-27 512,4 0-320,-2 0 64,1 0-128,0 0 192,-27 27-160,25-27 128,2 0-320,-1 25 320,28-25 160,-29 0-192,2 0 96,-27 0-160,26 0 64,1 0-64,0 0 161,-2 0-226,2 0 65,27 28 64,-27-28 0,-3 0-32,31 0 65,-29 0-98,1 0-191,-2 0 481,2 0-257,0 0 64,-1 0 0,1 0-160,0 0 96,-2 0-32,28 0-161,-26 0 482,1 0-321,-4 25 64,3-25-64,-1 0 64,-26 0-321,28 0 514,-1 27-161,-3-27-32,4 0-128,-1 0 160,-1 0 0,1 28-64,-2-28-32,2 0 64,0 0 0,-1 0-64,1 25 64,-2-25-128,-25 0 160,27 0-128,0 0 64,-1 27 32,-26-27-64,27 0 64,-2 27 0,2-27-64,-27 0 64,27 0-32,-1 25-32,2-25 0,-4 0 96,-24 0-64,27 28-96,1-28 160,-1 0-96,-27 0-32,26 27 160,-2-27-128,-24 0 96,28 0-32,-28 25-96,27-25 64,0 0 64,-27 0-128,26 27-32,1-27 160,-27 0-32,25 0-64,-25 25 32,27-25 64,-27 0-64,27 0-64,-1 0 160,-26 28-160,27-28 32,-2 0 128,-25 0-96,27 0-32,-27 0 0,27 27 0,1-27 64,-28 0-32,26 0-32,-2 0 96,-24 0-64,27 26 64,-27-26-96,28 0-32,-28 0 64,27 0-64,-27 0 96,26 0-161,-26 26 162,26-26-98,-26 0 97,26 0-32,1 0 33,-27 26-98,27-26 33,-27 0-64,26 0 96,-26 0 0,26 0-96,-26 27 96,26-27 32,-26 0 0,27 0 0,0 27-32,-27-27-64,26 0 32,0 0 128,-26 0-192,26 26 128,1-26-64,-27 0 160,27 0-224,1 0 64,-4 27 32,2-27 192,1 0-256,1 0 32,-1 0 32,-3 0 96,-24 0-96,28 0 161,-2 27-322,-26-27 258,27 0-33,0 0-32,-1 0 64,0 25-160,-26-25 96,26 0 0,1 0-32,0 27 0,-1-27 64,0 0 64,0 0 0,28 0 32,-26 26-32,-4-26-128,-24 0 64,26 0-32,2 0-32,-28 0 0,0 27-64,27-27-64,-27 0-288,-27 0-417,27 0-833,-28 0-2081,2 0-10058</inkml:trace>
  <inkml:trace contextRef="#ctx0" brushRef="#br1">12875 3298 11178,'-52'0'288,"25"0"97,0 27-385,1 26 64,0 26 224,0 1 641,-1-2 96,27 28-673,0-25-31,0 24-193,27-51-64,-1 24-128,26-24-353,2-1-416,-2-26-960,29-2-1090</inkml:trace>
  <inkml:trace contextRef="#ctx0" brushRef="#br1">13272 3907 14701,'-52'27'225,"25"0"-257,1 26 0,26-28 32,0 29 0,0-28 0,26 1 128,28-27 128,-29 27 96,28-27 129,-26-27 159,0 27-191,-2-27-65,-25 1 97,0-1-225,0 0-128,-25 2-160,-2-2 0,0 1-288,27 26-417,-26 0-1185,26 0-1409,0 0-2659</inkml:trace>
  <inkml:trace contextRef="#ctx0" brushRef="#br1">13591 3987 8327,'26'0'897,"-26"0"1409,0-26-384,0 26-512,-26-27-450,26 27-703,-28-27 63,28 1-256,-27 26-128,27 0-288,0-27-801,27 27-737,1 0-1281,-2 0-3716</inkml:trace>
  <inkml:trace contextRef="#ctx0" brushRef="#br1">13776 3483 10537,'0'0'5093,"0"0"-4676,27-26 255,25-1-351,1 0 255,26 2 385,26-28-352,3 26-353,-29 0-256,-26-1-160,26 3-32,-53 0-737,1 25-1057,-2-27-1666,-25 27-1088</inkml:trace>
  <inkml:trace contextRef="#ctx0" brushRef="#br1">14252 3243 9352,'-27'82'705,"27"-56"1281,0 26-993,27 2-64,0-1 320,-1-1-544,26-25-417,-25 27-224,26-2 0,-26-26-32,-2 2 32,2-2-32,-27 1 0,0-27 128,-27 0 129,27 27-65,-52-27-128,26 0-32,-1 0-128,-25-27-513,25 27-704,1 0-1121,-1 0-1025,27 0-5254</inkml:trace>
  <inkml:trace contextRef="#ctx0" brushRef="#br1">14676 3695 9833,'0'0'961,"27"0"929,-27 0-705,0 0-385,26-26 65,-2 26-416,4-26-289,-1 26-128,0-28-64,-1 28-353,1 0-704,-27-26-1889,0 26-1282</inkml:trace>
  <inkml:trace contextRef="#ctx0" brushRef="#br1">14729 3483 8616,'0'27'1729,"0"0"-351,24 25 479,-24 2-896,28-28-256,-1 26-417,0 2-576,-1-27-1250,26 0-2337,-25-2-5542</inkml:trace>
  <inkml:trace contextRef="#ctx0" brushRef="#br1">14967 3749 14061,'0'0'96,"26"0"288,1 0-160,-2-28 161,2 28 512,0 0-737,1-26-96,-28 26-64,0-26-32,0 26 96,0-26-64,-28 26-32,1 0-32,0 0 96,2 0 0,-2 0 0,27 26 32,-26 0-32,26-26-32,0 26 32,26 2-32,1-2-32,25-26-448,-25 27-898,27-27-640,-30 0-736,3 0-2403</inkml:trace>
  <inkml:trace contextRef="#ctx0" brushRef="#br1">15285 3643 10249,'0'0'737,"0"0"576,0 0-416,0 26 160,0-26-577,0 26-448,26 0-320,0-26-448,1 28 223,0-28 353,-27 26 192,26-26 0,-26 27 64,0-27 192,-26 0 33,26 0-225,-27 27-128,0-27-161,1 0-1088,0 0-2178</inkml:trace>
  <inkml:trace contextRef="#ctx0" brushRef="#br1">15364 3695 8263,'53'0'2691,"-1"-26"-2051,-25 26 1410,26-26-192,-27 26 256,27-28-1345,-26 2-673,1 26-96,-28 0-384,0-27-705,0 27-1282,0 0-4003</inkml:trace>
  <inkml:trace contextRef="#ctx0" brushRef="#br1">15575 3430 11594,'0'27'449,"26"-1"1889,-26 1-320,0 25-256,27 1-449,0-25-961,1 24-288,-4 2-256,-24-28-448,26 1-225,1 0-1409,1-2-3620</inkml:trace>
  <inkml:trace contextRef="#ctx0" brushRef="#br1">15760 2874 12651,'-27'0'353,"27"53"1184,0-1 33,0 2 127,0 24-31,0 4-769,27-4-321,-27 2-416,28 26-192,-1-26 0,25-28-160,-26 2-256,28-2 128,-2-26-257,1-26-320,-26 28-576,25-56-1538,-26 28-3523</inkml:trace>
  <inkml:trace contextRef="#ctx0" brushRef="#br1">16184 3271 14541,'-27'-28'513,"27"28"-161,0 0 64,0 0 161,0 0 256,0 0-737,0 28-128,0-1 96,0 0-64,27 26 0,-27-1 0,27 1 0,1-26 0,22 25 96,-22-25 0,26-27-32,-2 0 321,1 0-225,-26 0 64,-2-27 64,2-25-128,-1 25-32,-26 1 1,0-28-258,-26 29-351,-1-28-545,-25 26-673,-1 0 609,-26-1 929,24 28 224,29 0-96,2 28 32,-4-1 192,28 0 385,0 26 608,52-28-608,-26 2-385,29 0-64,-4-1 0,3-26 96,0 0-96,-2 0-96,-26 0-640,1-26-1570,-27-1-3556</inkml:trace>
  <inkml:trace contextRef="#ctx0" brushRef="#br1">16371 2821 15566,'52'0'801,"1"26"-192,-1 1 512,1 26-128,1-1 704,-2 2-736,1 24-705,-1 4-128,1 23-128,-25-25 32,-1 25-64,-27 1-320,0-26-160,0 0-225,-27-27-64,-1-1-800,2 1-1666,-25 1-6727</inkml:trace>
  <inkml:trace contextRef="#ctx0" brushRef="#br1">16079 7034 2466,'-27'0'2915,"0"0"-897,27 0-481,-26 0-224,26 0-32,0 0 129,0 0-289,26 0-449,-26 0 97,54 0-288,-2 28-193,28-28-160,26 0 64,0 25-64,-1-25 97,2 27 63,-2-27-64,0 0-128,1 25-96,-52-25 64,25 0-96,-52 0-32,-27 0-224,0 0-801,0 0-321,-27 27-1248,2-27-737,-29 0-3780</inkml:trace>
  <inkml:trace contextRef="#ctx0" brushRef="#br1">15417 6795 4644,'-53'0'544,"26"0"610,1 0-1058,26-26 32,-26 26 1025,26 0-256,-26 0-385,26 0-288,0 0 1,0 0 383,0 0 385,-27 0-256,27 0-161,0 0-63,0 0 95,0 0-63,0 0-161,0 0-160,0 0-159,0 0 287,27 0 0,-1 26-96,0-26-127,27 27-1,0-27-64,26 27 32,-26-1-96,26 1 64,0-27-64,-26 27 128,26-2-96,2 2-32,-2-1 0,1 1 64,-28 1-64,28-3 0,-2 2 0,4-27 0,-30 25 0,28 2 0,-28-27 0,1 28 32,-26-28-32,25 27 32,1-27-32,-1 0 32,1 25 32,-25-25-32,23 0-32,4 0 32,-29 0-32,1 0 32,0 0-32,-2 27 0,2-27 64,-1 0 97,-26 0-1,27 0-64,-27 0-64,27 0-32,-2 0 0,-25 0-192,27 0-385,-27 0-288,0 0-384,0 0-961,0 0-929</inkml:trace>
  <inkml:trace contextRef="#ctx0" brushRef="#br1">14332 15830 3171,'-27'0'2562,"1"0"-640,26 0 480,0 0 96,-27 0-608,27 0-737,0 0-768,27-27-97,-1 27 224,26 0 33,28 0-257,-1 0-96,2 0-31,25 0-129,-1 0-97,-25 0 1,25 0-256,1 0 64,-28 27-128,-23-27-321,-2 0-64,-27 0-224,0 0 0,-26 0 32,-26 0-1409,0 0-2787</inkml:trace>
  <inkml:trace contextRef="#ctx0" brushRef="#br1">14676 15539 9032,'53'-26'705,"-29"26"-577,-24-27 352,0 27 1698,0 0-1185,-24 27-768,-29-27-322,-2 53-287,-23-28 128,24 29 224,-51-28 64,53 28 64,-28-29 96,28 2 128,25-1-159,27 1-33,0 0-64,27-1 96,25 0-32,28 28-96,-28-28 0,28 0-384,-1-26-1186,-25 27-2369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eaLnBrk="1" hangingPunct="1">
              <a:defRPr sz="1300">
                <a:latin typeface="Arial" panose="020B0704020202020204" pitchFamily="34" charset="0"/>
                <a:ea typeface="宋体"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58537"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algn="r" eaLnBrk="1" hangingPunct="1">
              <a:defRPr sz="1300">
                <a:latin typeface="Arial" panose="020B0704020202020204" pitchFamily="34" charset="0"/>
                <a:ea typeface="宋体"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2075" y="746125"/>
            <a:ext cx="6627813" cy="372903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5"/>
          <p:cNvSpPr>
            <a:spLocks noGrp="1" noChangeArrowheads="1"/>
          </p:cNvSpPr>
          <p:nvPr>
            <p:ph type="body" sz="quarter" idx="3"/>
          </p:nvPr>
        </p:nvSpPr>
        <p:spPr bwMode="auto">
          <a:xfrm>
            <a:off x="681197" y="4724202"/>
            <a:ext cx="5449570" cy="447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1"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eaLnBrk="1" hangingPunct="1">
              <a:defRPr sz="1300">
                <a:latin typeface="Arial" panose="020B0704020202020204" pitchFamily="34" charset="0"/>
                <a:ea typeface="宋体"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58537"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algn="r" eaLnBrk="1" hangingPunct="1">
              <a:defRPr sz="1300" smtClean="0">
                <a:ea typeface="宋体" pitchFamily="2" charset="-122"/>
              </a:defRPr>
            </a:lvl1pPr>
          </a:lstStyle>
          <a:p>
            <a:pPr>
              <a:defRPr/>
            </a:pPr>
            <a:fld id="{6020F7E6-B6AB-4685-9920-66673A4976C0}"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704020202020204"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704020202020204"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704020202020204"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704020202020204"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70402020202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Precision value goes high -&gt; FP decreases -&gt; TN increases, TP decreases -&gt; FN increases -&gt; Fail to predict</a:t>
            </a:r>
          </a:p>
          <a:p>
            <a:r>
              <a:rPr lang="en-US" altLang="zh-CN" dirty="0"/>
              <a:t>Recall value goes high -&gt; FN decreases -&gt; TP increases, FP increases -&gt; Bold prediction</a:t>
            </a:r>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18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704020202020204" pitchFamily="34" charset="0"/>
                <a:ea typeface="宋体" pitchFamily="2" charset="-122"/>
              </a:defRPr>
            </a:lvl1pPr>
            <a:lvl2pPr marL="742950" indent="-285750" eaLnBrk="0" hangingPunct="0">
              <a:spcBef>
                <a:spcPct val="30000"/>
              </a:spcBef>
              <a:defRPr sz="1200">
                <a:solidFill>
                  <a:schemeClr val="tx1"/>
                </a:solidFill>
                <a:latin typeface="Arial" panose="020B0704020202020204" pitchFamily="34" charset="0"/>
                <a:ea typeface="宋体" pitchFamily="2" charset="-122"/>
              </a:defRPr>
            </a:lvl2pPr>
            <a:lvl3pPr marL="1143000" indent="-228600" eaLnBrk="0" hangingPunct="0">
              <a:spcBef>
                <a:spcPct val="30000"/>
              </a:spcBef>
              <a:defRPr sz="1200">
                <a:solidFill>
                  <a:schemeClr val="tx1"/>
                </a:solidFill>
                <a:latin typeface="Arial" panose="020B0704020202020204" pitchFamily="34" charset="0"/>
                <a:ea typeface="宋体" pitchFamily="2" charset="-122"/>
              </a:defRPr>
            </a:lvl3pPr>
            <a:lvl4pPr marL="1600200" indent="-228600" eaLnBrk="0" hangingPunct="0">
              <a:spcBef>
                <a:spcPct val="30000"/>
              </a:spcBef>
              <a:defRPr sz="1200">
                <a:solidFill>
                  <a:schemeClr val="tx1"/>
                </a:solidFill>
                <a:latin typeface="Arial" panose="020B0704020202020204" pitchFamily="34" charset="0"/>
                <a:ea typeface="宋体" pitchFamily="2" charset="-122"/>
              </a:defRPr>
            </a:lvl4pPr>
            <a:lvl5pPr marL="2057400" indent="-228600" eaLnBrk="0" hangingPunct="0">
              <a:spcBef>
                <a:spcPct val="30000"/>
              </a:spcBef>
              <a:defRPr sz="1200">
                <a:solidFill>
                  <a:schemeClr val="tx1"/>
                </a:solidFill>
                <a:latin typeface="Arial" panose="020B0704020202020204"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9pPr>
          </a:lstStyle>
          <a:p>
            <a:pPr eaLnBrk="1" hangingPunct="1">
              <a:spcBef>
                <a:spcPct val="0"/>
              </a:spcBef>
            </a:pPr>
            <a:fld id="{8DAC2858-22AD-4C2C-825B-D161591F8143}" type="slidenum">
              <a:rPr lang="en-US" altLang="zh-CN">
                <a:ea typeface="微软雅黑" panose="020B0503020204020204" pitchFamily="34" charset="-122"/>
              </a:rPr>
              <a:t>19</a:t>
            </a:fld>
            <a:endParaRPr lang="en-US" altLang="zh-CN" dirty="0">
              <a:ea typeface="微软雅黑" panose="020B0503020204020204" pitchFamily="34" charset="-122"/>
            </a:endParaRPr>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dirty="0">
                <a:latin typeface="Arial" panose="020B0704020202020204" pitchFamily="34" charset="0"/>
              </a:rPr>
              <a:t>标准化的目的是将数据转换为均值为0，标准差为1的正态分布（或称为标准正态分布）。这通常是通过从每个数据点中减去平均值，然后除以标准差来实现的。标准化的公式为：</a:t>
            </a:r>
          </a:p>
          <a:p>
            <a:pPr eaLnBrk="1" hangingPunct="1"/>
            <a:endParaRPr lang="zh-CN" altLang="zh-CN" dirty="0">
              <a:latin typeface="Arial" panose="020B0704020202020204" pitchFamily="34" charset="0"/>
            </a:endParaRPr>
          </a:p>
          <a:p>
            <a:pPr eaLnBrk="1" hangingPunct="1"/>
            <a:r>
              <a:rPr lang="zh-CN" altLang="zh-CN" dirty="0">
                <a:latin typeface="Arial" panose="020B0704020202020204" pitchFamily="34" charset="0"/>
              </a:rPr>
              <a:t>z = (x - μ) / σ</a:t>
            </a:r>
          </a:p>
          <a:p>
            <a:pPr eaLnBrk="1" hangingPunct="1"/>
            <a:endParaRPr lang="zh-CN" altLang="zh-CN" dirty="0">
              <a:latin typeface="Arial" panose="020B0704020202020204" pitchFamily="34" charset="0"/>
            </a:endParaRPr>
          </a:p>
          <a:p>
            <a:pPr eaLnBrk="1" hangingPunct="1"/>
            <a:r>
              <a:rPr lang="zh-CN" altLang="zh-CN" dirty="0">
                <a:latin typeface="Arial" panose="020B0704020202020204" pitchFamily="34" charset="0"/>
              </a:rPr>
              <a:t>其中：</a:t>
            </a:r>
          </a:p>
          <a:p>
            <a:pPr eaLnBrk="1" hangingPunct="1"/>
            <a:endParaRPr lang="zh-CN" altLang="zh-CN" dirty="0">
              <a:latin typeface="Arial" panose="020B0704020202020204" pitchFamily="34" charset="0"/>
            </a:endParaRPr>
          </a:p>
          <a:p>
            <a:pPr eaLnBrk="1" hangingPunct="1"/>
            <a:r>
              <a:rPr lang="zh-CN" altLang="zh-CN" dirty="0">
                <a:latin typeface="Arial" panose="020B0704020202020204" pitchFamily="34" charset="0"/>
              </a:rPr>
              <a:t>x 是原始数据点。</a:t>
            </a:r>
          </a:p>
          <a:p>
            <a:pPr eaLnBrk="1" hangingPunct="1"/>
            <a:r>
              <a:rPr lang="zh-CN" altLang="zh-CN" dirty="0">
                <a:latin typeface="Arial" panose="020B0704020202020204" pitchFamily="34" charset="0"/>
              </a:rPr>
              <a:t>μ 是数据的平均值（均值）。</a:t>
            </a:r>
          </a:p>
          <a:p>
            <a:pPr eaLnBrk="1" hangingPunct="1"/>
            <a:r>
              <a:rPr lang="zh-CN" altLang="zh-CN" dirty="0">
                <a:latin typeface="Arial" panose="020B0704020202020204" pitchFamily="34" charset="0"/>
              </a:rPr>
              <a:t>σ 是数据的标准差。</a:t>
            </a:r>
          </a:p>
          <a:p>
            <a:pPr eaLnBrk="1" hangingPunct="1"/>
            <a:r>
              <a:rPr lang="zh-CN" altLang="zh-CN" dirty="0">
                <a:latin typeface="Arial" panose="020B0704020202020204" pitchFamily="34" charset="0"/>
              </a:rPr>
              <a:t>z 是标准化后的数据点。</a:t>
            </a:r>
          </a:p>
          <a:p>
            <a:pPr eaLnBrk="1" hangingPunct="1"/>
            <a:endParaRPr lang="zh-CN" altLang="zh-CN" dirty="0">
              <a:latin typeface="Arial" panose="020B0704020202020204" pitchFamily="34" charset="0"/>
            </a:endParaRPr>
          </a:p>
          <a:p>
            <a:pPr eaLnBrk="1" hangingPunct="1"/>
            <a:r>
              <a:rPr lang="zh-CN" altLang="zh-CN" dirty="0">
                <a:latin typeface="Arial" panose="020B0704020202020204" pitchFamily="34" charset="0"/>
              </a:rPr>
              <a:t>归一化的目的是将数据缩放到一个特定的范围，通常是[0, 1]或[-1, 1]。归一化通常是通过将数据的最小值和最大值进行线性变换来实现的。最常用的归一化方法是最大最小值归一化（Min-Max Scaling），其公式为：</a:t>
            </a:r>
          </a:p>
          <a:p>
            <a:pPr eaLnBrk="1" hangingPunct="1"/>
            <a:endParaRPr lang="zh-CN" altLang="zh-CN" dirty="0">
              <a:latin typeface="Arial" panose="020B0704020202020204" pitchFamily="34" charset="0"/>
            </a:endParaRPr>
          </a:p>
          <a:p>
            <a:pPr eaLnBrk="1" hangingPunct="1"/>
            <a:r>
              <a:rPr lang="zh-CN" altLang="zh-CN" dirty="0">
                <a:latin typeface="Arial" panose="020B0704020202020204" pitchFamily="34" charset="0"/>
              </a:rPr>
              <a:t>X_norm = (X - X_min) / (X_max - X_min)</a:t>
            </a:r>
          </a:p>
          <a:p>
            <a:pPr eaLnBrk="1" hangingPunct="1"/>
            <a:endParaRPr lang="zh-CN" altLang="zh-CN" dirty="0">
              <a:latin typeface="Arial" panose="020B0704020202020204" pitchFamily="34" charset="0"/>
            </a:endParaRPr>
          </a:p>
          <a:p>
            <a:pPr eaLnBrk="1" hangingPunct="1"/>
            <a:r>
              <a:rPr lang="zh-CN" altLang="zh-CN" dirty="0">
                <a:latin typeface="Arial" panose="020B0704020202020204" pitchFamily="34" charset="0"/>
              </a:rPr>
              <a:t>其中：</a:t>
            </a:r>
          </a:p>
          <a:p>
            <a:pPr eaLnBrk="1" hangingPunct="1"/>
            <a:endParaRPr lang="zh-CN" altLang="zh-CN" dirty="0">
              <a:latin typeface="Arial" panose="020B0704020202020204" pitchFamily="34" charset="0"/>
            </a:endParaRPr>
          </a:p>
          <a:p>
            <a:pPr eaLnBrk="1" hangingPunct="1"/>
            <a:r>
              <a:rPr lang="zh-CN" altLang="zh-CN" dirty="0">
                <a:latin typeface="Arial" panose="020B0704020202020204" pitchFamily="34" charset="0"/>
              </a:rPr>
              <a:t>X 是原始数据点。</a:t>
            </a:r>
          </a:p>
          <a:p>
            <a:pPr eaLnBrk="1" hangingPunct="1"/>
            <a:r>
              <a:rPr lang="zh-CN" altLang="zh-CN" dirty="0">
                <a:latin typeface="Arial" panose="020B0704020202020204" pitchFamily="34" charset="0"/>
              </a:rPr>
              <a:t>X_min 是数据集中的最小值。</a:t>
            </a:r>
          </a:p>
          <a:p>
            <a:pPr eaLnBrk="1" hangingPunct="1"/>
            <a:r>
              <a:rPr lang="zh-CN" altLang="zh-CN" dirty="0">
                <a:latin typeface="Arial" panose="020B0704020202020204" pitchFamily="34" charset="0"/>
              </a:rPr>
              <a:t>X_max 是数据集中的最大值。</a:t>
            </a:r>
          </a:p>
          <a:p>
            <a:pPr eaLnBrk="1" hangingPunct="1"/>
            <a:r>
              <a:rPr lang="zh-CN" altLang="zh-CN" dirty="0">
                <a:latin typeface="Arial" panose="020B0704020202020204" pitchFamily="34" charset="0"/>
              </a:rPr>
              <a:t>X_norm 是归一化后的数据点。</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704020202020204" pitchFamily="34" charset="0"/>
                <a:ea typeface="宋体" pitchFamily="2" charset="-122"/>
              </a:defRPr>
            </a:lvl1pPr>
            <a:lvl2pPr marL="742950" indent="-285750" eaLnBrk="0" hangingPunct="0">
              <a:spcBef>
                <a:spcPct val="30000"/>
              </a:spcBef>
              <a:defRPr sz="1200">
                <a:solidFill>
                  <a:schemeClr val="tx1"/>
                </a:solidFill>
                <a:latin typeface="Arial" panose="020B0704020202020204" pitchFamily="34" charset="0"/>
                <a:ea typeface="宋体" pitchFamily="2" charset="-122"/>
              </a:defRPr>
            </a:lvl2pPr>
            <a:lvl3pPr marL="1143000" indent="-228600" eaLnBrk="0" hangingPunct="0">
              <a:spcBef>
                <a:spcPct val="30000"/>
              </a:spcBef>
              <a:defRPr sz="1200">
                <a:solidFill>
                  <a:schemeClr val="tx1"/>
                </a:solidFill>
                <a:latin typeface="Arial" panose="020B0704020202020204" pitchFamily="34" charset="0"/>
                <a:ea typeface="宋体" pitchFamily="2" charset="-122"/>
              </a:defRPr>
            </a:lvl3pPr>
            <a:lvl4pPr marL="1600200" indent="-228600" eaLnBrk="0" hangingPunct="0">
              <a:spcBef>
                <a:spcPct val="30000"/>
              </a:spcBef>
              <a:defRPr sz="1200">
                <a:solidFill>
                  <a:schemeClr val="tx1"/>
                </a:solidFill>
                <a:latin typeface="Arial" panose="020B0704020202020204" pitchFamily="34" charset="0"/>
                <a:ea typeface="宋体" pitchFamily="2" charset="-122"/>
              </a:defRPr>
            </a:lvl4pPr>
            <a:lvl5pPr marL="2057400" indent="-228600" eaLnBrk="0" hangingPunct="0">
              <a:spcBef>
                <a:spcPct val="30000"/>
              </a:spcBef>
              <a:defRPr sz="1200">
                <a:solidFill>
                  <a:schemeClr val="tx1"/>
                </a:solidFill>
                <a:latin typeface="Arial" panose="020B0704020202020204"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9pPr>
          </a:lstStyle>
          <a:p>
            <a:pPr eaLnBrk="1" hangingPunct="1">
              <a:spcBef>
                <a:spcPct val="0"/>
              </a:spcBef>
            </a:pPr>
            <a:fld id="{8DAC2858-22AD-4C2C-825B-D161591F8143}" type="slidenum">
              <a:rPr lang="en-US" altLang="zh-CN">
                <a:ea typeface="微软雅黑" panose="020B0503020204020204" pitchFamily="34" charset="-122"/>
              </a:rPr>
              <a:t>20</a:t>
            </a:fld>
            <a:endParaRPr lang="en-US" altLang="zh-CN" dirty="0">
              <a:ea typeface="微软雅黑" panose="020B0503020204020204" pitchFamily="34" charset="-122"/>
            </a:endParaRPr>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anose="020B07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704020202020204" pitchFamily="34" charset="0"/>
                <a:ea typeface="宋体" pitchFamily="2" charset="-122"/>
              </a:defRPr>
            </a:lvl1pPr>
            <a:lvl2pPr marL="742950" indent="-285750" eaLnBrk="0" hangingPunct="0">
              <a:spcBef>
                <a:spcPct val="30000"/>
              </a:spcBef>
              <a:defRPr sz="1200">
                <a:solidFill>
                  <a:schemeClr val="tx1"/>
                </a:solidFill>
                <a:latin typeface="Arial" panose="020B0704020202020204" pitchFamily="34" charset="0"/>
                <a:ea typeface="宋体" pitchFamily="2" charset="-122"/>
              </a:defRPr>
            </a:lvl2pPr>
            <a:lvl3pPr marL="1143000" indent="-228600" eaLnBrk="0" hangingPunct="0">
              <a:spcBef>
                <a:spcPct val="30000"/>
              </a:spcBef>
              <a:defRPr sz="1200">
                <a:solidFill>
                  <a:schemeClr val="tx1"/>
                </a:solidFill>
                <a:latin typeface="Arial" panose="020B0704020202020204" pitchFamily="34" charset="0"/>
                <a:ea typeface="宋体" pitchFamily="2" charset="-122"/>
              </a:defRPr>
            </a:lvl3pPr>
            <a:lvl4pPr marL="1600200" indent="-228600" eaLnBrk="0" hangingPunct="0">
              <a:spcBef>
                <a:spcPct val="30000"/>
              </a:spcBef>
              <a:defRPr sz="1200">
                <a:solidFill>
                  <a:schemeClr val="tx1"/>
                </a:solidFill>
                <a:latin typeface="Arial" panose="020B0704020202020204" pitchFamily="34" charset="0"/>
                <a:ea typeface="宋体" pitchFamily="2" charset="-122"/>
              </a:defRPr>
            </a:lvl4pPr>
            <a:lvl5pPr marL="2057400" indent="-228600" eaLnBrk="0" hangingPunct="0">
              <a:spcBef>
                <a:spcPct val="30000"/>
              </a:spcBef>
              <a:defRPr sz="1200">
                <a:solidFill>
                  <a:schemeClr val="tx1"/>
                </a:solidFill>
                <a:latin typeface="Arial" panose="020B0704020202020204"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9pPr>
          </a:lstStyle>
          <a:p>
            <a:pPr eaLnBrk="1" hangingPunct="1">
              <a:spcBef>
                <a:spcPct val="0"/>
              </a:spcBef>
            </a:pPr>
            <a:fld id="{8DAC2858-22AD-4C2C-825B-D161591F8143}" type="slidenum">
              <a:rPr lang="en-US" altLang="zh-CN">
                <a:ea typeface="微软雅黑" panose="020B0503020204020204" pitchFamily="34" charset="-122"/>
              </a:rPr>
              <a:t>21</a:t>
            </a:fld>
            <a:endParaRPr lang="en-US" altLang="zh-CN" dirty="0">
              <a:ea typeface="微软雅黑" panose="020B0503020204020204" pitchFamily="34" charset="-122"/>
            </a:endParaRPr>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a:solidFill>
                  <a:schemeClr val="tx1"/>
                </a:solidFill>
                <a:effectLst/>
                <a:latin typeface="Arial" panose="020B0704020202020204" pitchFamily="34" charset="0"/>
                <a:ea typeface="宋体" pitchFamily="2" charset="-122"/>
                <a:cs typeface="+mn-cs"/>
              </a:rPr>
              <a:t> </a:t>
            </a:r>
            <a:r>
              <a:rPr lang="en-US" altLang="zh-CN" sz="1200" kern="1200" dirty="0">
                <a:solidFill>
                  <a:schemeClr val="tx1"/>
                </a:solidFill>
                <a:effectLst/>
                <a:latin typeface="Arial" panose="020B0704020202020204" pitchFamily="34" charset="0"/>
                <a:ea typeface="宋体" pitchFamily="2" charset="-122"/>
                <a:cs typeface="+mn-cs"/>
              </a:rPr>
              <a:t>举个例子，一个包含两个特征的数据，其中一个特征取值范围为5000~10000，另一个特征取值范围仅有0.1-1，实际在建模训练时，无论什么模型，第一个特征对模型结果的影响都会大于第二个特征，这样的模型是很难有效做出准确预测的。</a:t>
            </a:r>
            <a:endParaRPr lang="zh-CN" altLang="zh-CN" sz="1200" kern="1200" dirty="0">
              <a:solidFill>
                <a:schemeClr val="tx1"/>
              </a:solidFill>
              <a:effectLst/>
              <a:latin typeface="Arial" panose="020B0704020202020204" pitchFamily="34" charset="0"/>
              <a:ea typeface="宋体" pitchFamily="2" charset="-122"/>
              <a:cs typeface="+mn-cs"/>
            </a:endParaRPr>
          </a:p>
          <a:p>
            <a:r>
              <a:rPr lang="en-US" altLang="zh-CN" sz="1200" kern="1200" dirty="0">
                <a:solidFill>
                  <a:schemeClr val="tx1"/>
                </a:solidFill>
                <a:effectLst/>
                <a:latin typeface="Arial" panose="020B0704020202020204" pitchFamily="34" charset="0"/>
                <a:ea typeface="宋体" pitchFamily="2" charset="-122"/>
                <a:cs typeface="+mn-cs"/>
              </a:rPr>
              <a:t> </a:t>
            </a:r>
            <a:r>
              <a:rPr lang="en-US" altLang="zh-CN" sz="1200" kern="1200" dirty="0" err="1">
                <a:solidFill>
                  <a:schemeClr val="tx1"/>
                </a:solidFill>
                <a:effectLst/>
                <a:latin typeface="Arial" panose="020B0704020202020204" pitchFamily="34" charset="0"/>
                <a:ea typeface="宋体" pitchFamily="2" charset="-122"/>
                <a:cs typeface="+mn-cs"/>
              </a:rPr>
              <a:t>数据标准化为了不同特征之间具备可比性，经过标准化变换之后的特征分布没有发生改变</a:t>
            </a:r>
            <a:r>
              <a:rPr lang="en-US" altLang="zh-CN" sz="1200" kern="1200" dirty="0">
                <a:solidFill>
                  <a:schemeClr val="tx1"/>
                </a:solidFill>
                <a:effectLst/>
                <a:latin typeface="Arial" panose="020B0704020202020204" pitchFamily="34" charset="0"/>
                <a:ea typeface="宋体" pitchFamily="2" charset="-122"/>
                <a:cs typeface="+mn-cs"/>
              </a:rPr>
              <a:t>。</a:t>
            </a:r>
            <a:endParaRPr lang="zh-CN" altLang="zh-CN" sz="1200" kern="1200" dirty="0">
              <a:solidFill>
                <a:schemeClr val="tx1"/>
              </a:solidFill>
              <a:effectLst/>
              <a:latin typeface="Arial" panose="020B0704020202020204" pitchFamily="34" charset="0"/>
              <a:ea typeface="宋体" pitchFamily="2" charset="-122"/>
              <a:cs typeface="+mn-cs"/>
            </a:endParaRPr>
          </a:p>
          <a:p>
            <a:pPr eaLnBrk="1" hangingPunct="1"/>
            <a:r>
              <a:rPr lang="zh-CN" altLang="zh-CN" dirty="0">
                <a:sym typeface="+mn-ea"/>
              </a:rPr>
              <a:t>标准化的目的是将数据转换为均值为0，标准差为1的正态分布（或称为标准正态分布）。这通常是通过从每个数据点中减去平均值，然后除以标准差来实现的。标准化的公式为：</a:t>
            </a:r>
            <a:endParaRPr lang="zh-CN" altLang="zh-CN" dirty="0">
              <a:latin typeface="Arial" panose="020B0704020202020204" pitchFamily="34" charset="0"/>
            </a:endParaRPr>
          </a:p>
          <a:p>
            <a:pPr eaLnBrk="1" hangingPunct="1"/>
            <a:endParaRPr lang="zh-CN" altLang="zh-CN" dirty="0">
              <a:latin typeface="Arial" panose="020B0704020202020204" pitchFamily="34" charset="0"/>
            </a:endParaRPr>
          </a:p>
          <a:p>
            <a:pPr eaLnBrk="1" hangingPunct="1"/>
            <a:r>
              <a:rPr lang="zh-CN" altLang="zh-CN" dirty="0">
                <a:sym typeface="+mn-ea"/>
              </a:rPr>
              <a:t>z = (x - μ) / σ</a:t>
            </a:r>
            <a:endParaRPr lang="zh-CN" altLang="zh-CN" dirty="0">
              <a:latin typeface="Arial" panose="020B0704020202020204" pitchFamily="34" charset="0"/>
            </a:endParaRPr>
          </a:p>
          <a:p>
            <a:pPr eaLnBrk="1" hangingPunct="1"/>
            <a:endParaRPr lang="zh-CN" altLang="zh-CN" dirty="0">
              <a:latin typeface="Arial" panose="020B0704020202020204" pitchFamily="34" charset="0"/>
            </a:endParaRPr>
          </a:p>
          <a:p>
            <a:pPr eaLnBrk="1" hangingPunct="1"/>
            <a:r>
              <a:rPr lang="zh-CN" altLang="zh-CN" dirty="0">
                <a:sym typeface="+mn-ea"/>
              </a:rPr>
              <a:t>其中：</a:t>
            </a:r>
            <a:endParaRPr lang="zh-CN" altLang="zh-CN" dirty="0">
              <a:latin typeface="Arial" panose="020B0704020202020204" pitchFamily="34" charset="0"/>
            </a:endParaRPr>
          </a:p>
          <a:p>
            <a:pPr eaLnBrk="1" hangingPunct="1"/>
            <a:endParaRPr lang="zh-CN" altLang="zh-CN" dirty="0">
              <a:latin typeface="Arial" panose="020B0704020202020204" pitchFamily="34" charset="0"/>
            </a:endParaRPr>
          </a:p>
          <a:p>
            <a:pPr eaLnBrk="1" hangingPunct="1"/>
            <a:r>
              <a:rPr lang="zh-CN" altLang="zh-CN" dirty="0">
                <a:sym typeface="+mn-ea"/>
              </a:rPr>
              <a:t>x 是原始数据点。</a:t>
            </a:r>
            <a:endParaRPr lang="zh-CN" altLang="zh-CN" dirty="0">
              <a:latin typeface="Arial" panose="020B0704020202020204" pitchFamily="34" charset="0"/>
            </a:endParaRPr>
          </a:p>
          <a:p>
            <a:pPr eaLnBrk="1" hangingPunct="1"/>
            <a:r>
              <a:rPr lang="zh-CN" altLang="zh-CN" dirty="0">
                <a:sym typeface="+mn-ea"/>
              </a:rPr>
              <a:t>μ 是数据的平均值（均值）。</a:t>
            </a:r>
            <a:endParaRPr lang="zh-CN" altLang="zh-CN" dirty="0">
              <a:latin typeface="Arial" panose="020B0704020202020204" pitchFamily="34" charset="0"/>
            </a:endParaRPr>
          </a:p>
          <a:p>
            <a:pPr eaLnBrk="1" hangingPunct="1"/>
            <a:r>
              <a:rPr lang="zh-CN" altLang="zh-CN" dirty="0">
                <a:sym typeface="+mn-ea"/>
              </a:rPr>
              <a:t>σ 是数据的标准差。</a:t>
            </a:r>
            <a:endParaRPr lang="zh-CN" altLang="zh-CN" dirty="0">
              <a:latin typeface="Arial" panose="020B0704020202020204" pitchFamily="34" charset="0"/>
            </a:endParaRPr>
          </a:p>
          <a:p>
            <a:pPr eaLnBrk="1" hangingPunct="1"/>
            <a:r>
              <a:rPr lang="zh-CN" altLang="zh-CN" dirty="0">
                <a:sym typeface="+mn-ea"/>
              </a:rPr>
              <a:t>z 是标准化后的数据点。</a:t>
            </a:r>
            <a:endParaRPr lang="zh-CN" altLang="zh-CN" dirty="0">
              <a:latin typeface="Arial" panose="020B0704020202020204" pitchFamily="34" charset="0"/>
            </a:endParaRPr>
          </a:p>
          <a:p>
            <a:pPr eaLnBrk="1" hangingPunct="1"/>
            <a:endParaRPr lang="zh-CN" altLang="zh-CN" dirty="0">
              <a:latin typeface="Arial" panose="020B0704020202020204" pitchFamily="34" charset="0"/>
            </a:endParaRPr>
          </a:p>
          <a:p>
            <a:pPr eaLnBrk="1" hangingPunct="1"/>
            <a:r>
              <a:rPr lang="zh-CN" altLang="zh-CN" dirty="0">
                <a:sym typeface="+mn-ea"/>
              </a:rPr>
              <a:t>归一化的目的是将数据缩放到一个特定的范围，通常是[0, 1]或[-1, 1]。归一化通常是通过将数据的最小值和最大值进行线性变换来实现的。最常用的归一化方法是最大最小值归一化（Min-Max Scaling），其公式为：</a:t>
            </a:r>
            <a:endParaRPr lang="zh-CN" altLang="zh-CN" dirty="0">
              <a:latin typeface="Arial" panose="020B0704020202020204" pitchFamily="34" charset="0"/>
            </a:endParaRPr>
          </a:p>
          <a:p>
            <a:pPr eaLnBrk="1" hangingPunct="1"/>
            <a:endParaRPr lang="zh-CN" altLang="zh-CN" dirty="0">
              <a:latin typeface="Arial" panose="020B0704020202020204" pitchFamily="34" charset="0"/>
            </a:endParaRPr>
          </a:p>
          <a:p>
            <a:pPr eaLnBrk="1" hangingPunct="1"/>
            <a:r>
              <a:rPr lang="zh-CN" altLang="zh-CN" dirty="0">
                <a:sym typeface="+mn-ea"/>
              </a:rPr>
              <a:t>X_norm = (X - X_min) / (X_max - X_min)</a:t>
            </a:r>
            <a:endParaRPr lang="zh-CN" altLang="zh-CN" dirty="0">
              <a:latin typeface="Arial" panose="020B0704020202020204" pitchFamily="34" charset="0"/>
            </a:endParaRPr>
          </a:p>
          <a:p>
            <a:pPr eaLnBrk="1" hangingPunct="1"/>
            <a:endParaRPr lang="zh-CN" altLang="zh-CN" dirty="0">
              <a:latin typeface="Arial" panose="020B0704020202020204" pitchFamily="34" charset="0"/>
            </a:endParaRPr>
          </a:p>
          <a:p>
            <a:pPr eaLnBrk="1" hangingPunct="1"/>
            <a:r>
              <a:rPr lang="zh-CN" altLang="zh-CN" dirty="0">
                <a:sym typeface="+mn-ea"/>
              </a:rPr>
              <a:t>其中：</a:t>
            </a:r>
            <a:endParaRPr lang="zh-CN" altLang="zh-CN" dirty="0">
              <a:latin typeface="Arial" panose="020B0704020202020204" pitchFamily="34" charset="0"/>
            </a:endParaRPr>
          </a:p>
          <a:p>
            <a:pPr eaLnBrk="1" hangingPunct="1"/>
            <a:endParaRPr lang="zh-CN" altLang="zh-CN" dirty="0">
              <a:latin typeface="Arial" panose="020B0704020202020204" pitchFamily="34" charset="0"/>
            </a:endParaRPr>
          </a:p>
          <a:p>
            <a:pPr eaLnBrk="1" hangingPunct="1"/>
            <a:r>
              <a:rPr lang="zh-CN" altLang="zh-CN" dirty="0">
                <a:sym typeface="+mn-ea"/>
              </a:rPr>
              <a:t>X 是原始数据点。</a:t>
            </a:r>
            <a:endParaRPr lang="zh-CN" altLang="zh-CN" dirty="0">
              <a:latin typeface="Arial" panose="020B0704020202020204" pitchFamily="34" charset="0"/>
            </a:endParaRPr>
          </a:p>
          <a:p>
            <a:pPr eaLnBrk="1" hangingPunct="1"/>
            <a:r>
              <a:rPr lang="zh-CN" altLang="zh-CN" dirty="0">
                <a:sym typeface="+mn-ea"/>
              </a:rPr>
              <a:t>X_min 是数据集中的最小值。</a:t>
            </a:r>
            <a:endParaRPr lang="zh-CN" altLang="zh-CN" dirty="0">
              <a:latin typeface="Arial" panose="020B0704020202020204" pitchFamily="34" charset="0"/>
            </a:endParaRPr>
          </a:p>
          <a:p>
            <a:pPr eaLnBrk="1" hangingPunct="1"/>
            <a:r>
              <a:rPr lang="zh-CN" altLang="zh-CN" dirty="0">
                <a:sym typeface="+mn-ea"/>
              </a:rPr>
              <a:t>X_max 是数据集中的最大值。</a:t>
            </a:r>
            <a:endParaRPr lang="zh-CN" altLang="zh-CN" dirty="0">
              <a:latin typeface="Arial" panose="020B0704020202020204" pitchFamily="34" charset="0"/>
            </a:endParaRPr>
          </a:p>
          <a:p>
            <a:pPr eaLnBrk="1" hangingPunct="1"/>
            <a:r>
              <a:rPr lang="zh-CN" altLang="zh-CN" dirty="0">
                <a:sym typeface="+mn-ea"/>
              </a:rPr>
              <a:t>X_norm 是归一化后的数据点。</a:t>
            </a:r>
            <a:endParaRPr lang="zh-CN" altLang="zh-CN" dirty="0">
              <a:latin typeface="Arial" panose="020B0704020202020204" pitchFamily="34" charset="0"/>
            </a:endParaRPr>
          </a:p>
          <a:p>
            <a:pPr eaLnBrk="1" hangingPunct="1"/>
            <a:endParaRPr lang="zh-CN" altLang="zh-CN" dirty="0">
              <a:latin typeface="Arial" panose="020B07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704020202020204" pitchFamily="34" charset="0"/>
                <a:ea typeface="宋体" pitchFamily="2" charset="-122"/>
              </a:defRPr>
            </a:lvl1pPr>
            <a:lvl2pPr marL="742950" indent="-285750" eaLnBrk="0" hangingPunct="0">
              <a:spcBef>
                <a:spcPct val="30000"/>
              </a:spcBef>
              <a:defRPr sz="1200">
                <a:solidFill>
                  <a:schemeClr val="tx1"/>
                </a:solidFill>
                <a:latin typeface="Arial" panose="020B0704020202020204" pitchFamily="34" charset="0"/>
                <a:ea typeface="宋体" pitchFamily="2" charset="-122"/>
              </a:defRPr>
            </a:lvl2pPr>
            <a:lvl3pPr marL="1143000" indent="-228600" eaLnBrk="0" hangingPunct="0">
              <a:spcBef>
                <a:spcPct val="30000"/>
              </a:spcBef>
              <a:defRPr sz="1200">
                <a:solidFill>
                  <a:schemeClr val="tx1"/>
                </a:solidFill>
                <a:latin typeface="Arial" panose="020B0704020202020204" pitchFamily="34" charset="0"/>
                <a:ea typeface="宋体" pitchFamily="2" charset="-122"/>
              </a:defRPr>
            </a:lvl3pPr>
            <a:lvl4pPr marL="1600200" indent="-228600" eaLnBrk="0" hangingPunct="0">
              <a:spcBef>
                <a:spcPct val="30000"/>
              </a:spcBef>
              <a:defRPr sz="1200">
                <a:solidFill>
                  <a:schemeClr val="tx1"/>
                </a:solidFill>
                <a:latin typeface="Arial" panose="020B0704020202020204" pitchFamily="34" charset="0"/>
                <a:ea typeface="宋体" pitchFamily="2" charset="-122"/>
              </a:defRPr>
            </a:lvl4pPr>
            <a:lvl5pPr marL="2057400" indent="-228600" eaLnBrk="0" hangingPunct="0">
              <a:spcBef>
                <a:spcPct val="30000"/>
              </a:spcBef>
              <a:defRPr sz="1200">
                <a:solidFill>
                  <a:schemeClr val="tx1"/>
                </a:solidFill>
                <a:latin typeface="Arial" panose="020B0704020202020204"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9pPr>
          </a:lstStyle>
          <a:p>
            <a:pPr eaLnBrk="1" hangingPunct="1">
              <a:spcBef>
                <a:spcPct val="0"/>
              </a:spcBef>
            </a:pPr>
            <a:fld id="{8DAC2858-22AD-4C2C-825B-D161591F8143}" type="slidenum">
              <a:rPr lang="en-US" altLang="zh-CN">
                <a:ea typeface="微软雅黑" panose="020B0503020204020204" pitchFamily="34" charset="-122"/>
              </a:rPr>
              <a:t>22</a:t>
            </a:fld>
            <a:endParaRPr lang="en-US" altLang="zh-CN" dirty="0">
              <a:ea typeface="微软雅黑" panose="020B0503020204020204" pitchFamily="34" charset="-122"/>
            </a:endParaRPr>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a:solidFill>
                  <a:schemeClr val="tx1"/>
                </a:solidFill>
                <a:effectLst/>
                <a:latin typeface="Arial" panose="020B0704020202020204" pitchFamily="34" charset="0"/>
                <a:ea typeface="宋体" pitchFamily="2" charset="-122"/>
                <a:cs typeface="+mn-cs"/>
              </a:rPr>
              <a:t> </a:t>
            </a:r>
            <a:r>
              <a:rPr lang="en-US" altLang="zh-CN" sz="1200" kern="1200" dirty="0">
                <a:solidFill>
                  <a:schemeClr val="tx1"/>
                </a:solidFill>
                <a:effectLst/>
                <a:latin typeface="Arial" panose="020B0704020202020204" pitchFamily="34" charset="0"/>
                <a:ea typeface="宋体" pitchFamily="2" charset="-122"/>
                <a:cs typeface="+mn-cs"/>
              </a:rPr>
              <a:t>举个例子，一个包含两个特征的数据，其中一个特征取值范围为5000~10000，另一个特征取值范围仅有0.1-1，实际在建模训练时，无论什么模型，第一个特征对模型结果的影响都会大于第二个特征，这样的模型是很难有效做出准确预测的。</a:t>
            </a:r>
            <a:endParaRPr lang="zh-CN" altLang="zh-CN" sz="1200" kern="1200" dirty="0">
              <a:solidFill>
                <a:schemeClr val="tx1"/>
              </a:solidFill>
              <a:effectLst/>
              <a:latin typeface="Arial" panose="020B0704020202020204" pitchFamily="34" charset="0"/>
              <a:ea typeface="宋体" pitchFamily="2" charset="-122"/>
              <a:cs typeface="+mn-cs"/>
            </a:endParaRPr>
          </a:p>
          <a:p>
            <a:r>
              <a:rPr lang="en-US" altLang="zh-CN" sz="1200" kern="1200" dirty="0">
                <a:solidFill>
                  <a:schemeClr val="tx1"/>
                </a:solidFill>
                <a:effectLst/>
                <a:latin typeface="Arial" panose="020B0704020202020204" pitchFamily="34" charset="0"/>
                <a:ea typeface="宋体" pitchFamily="2" charset="-122"/>
                <a:cs typeface="+mn-cs"/>
              </a:rPr>
              <a:t> </a:t>
            </a:r>
            <a:r>
              <a:rPr lang="en-US" altLang="zh-CN" sz="1200" kern="1200" dirty="0" err="1">
                <a:solidFill>
                  <a:schemeClr val="tx1"/>
                </a:solidFill>
                <a:effectLst/>
                <a:latin typeface="Arial" panose="020B0704020202020204" pitchFamily="34" charset="0"/>
                <a:ea typeface="宋体" pitchFamily="2" charset="-122"/>
                <a:cs typeface="+mn-cs"/>
              </a:rPr>
              <a:t>数据标准化为了不同特征之间具备可比性，经过标准化变换之后的特征分布没有发生改变</a:t>
            </a:r>
            <a:r>
              <a:rPr lang="en-US" altLang="zh-CN" sz="1200" kern="1200" dirty="0">
                <a:solidFill>
                  <a:schemeClr val="tx1"/>
                </a:solidFill>
                <a:effectLst/>
                <a:latin typeface="Arial" panose="020B0704020202020204" pitchFamily="34" charset="0"/>
                <a:ea typeface="宋体" pitchFamily="2" charset="-122"/>
                <a:cs typeface="+mn-cs"/>
              </a:rPr>
              <a:t>。</a:t>
            </a:r>
            <a:endParaRPr lang="zh-CN" altLang="zh-CN" sz="1200" kern="1200" dirty="0">
              <a:solidFill>
                <a:schemeClr val="tx1"/>
              </a:solidFill>
              <a:effectLst/>
              <a:latin typeface="Arial" panose="020B0704020202020204" pitchFamily="34" charset="0"/>
              <a:ea typeface="宋体" pitchFamily="2" charset="-122"/>
              <a:cs typeface="+mn-cs"/>
            </a:endParaRPr>
          </a:p>
          <a:p>
            <a:endParaRPr lang="zh-CN" altLang="zh-CN" sz="1200" kern="1200" dirty="0">
              <a:solidFill>
                <a:schemeClr val="tx1"/>
              </a:solidFill>
              <a:effectLst/>
              <a:latin typeface="Arial" panose="020B0704020202020204" pitchFamily="34" charset="0"/>
              <a:ea typeface="宋体" pitchFamily="2" charset="-122"/>
              <a:cs typeface="+mn-cs"/>
            </a:endParaRPr>
          </a:p>
          <a:p>
            <a:r>
              <a:rPr lang="zh-CN" altLang="zh-CN" sz="1200" kern="1200" dirty="0">
                <a:solidFill>
                  <a:schemeClr val="tx1"/>
                </a:solidFill>
                <a:effectLst/>
                <a:latin typeface="Arial" panose="020B0704020202020204" pitchFamily="34" charset="0"/>
                <a:ea typeface="宋体" pitchFamily="2" charset="-122"/>
                <a:cs typeface="+mn-cs"/>
              </a:rPr>
              <a:t>计算题：</a:t>
            </a:r>
          </a:p>
          <a:p>
            <a:endParaRPr lang="zh-CN" altLang="zh-CN" sz="1200" kern="1200" dirty="0">
              <a:solidFill>
                <a:schemeClr val="tx1"/>
              </a:solidFill>
              <a:effectLst/>
              <a:latin typeface="Arial" panose="020B0704020202020204" pitchFamily="34" charset="0"/>
              <a:ea typeface="宋体" pitchFamily="2" charset="-122"/>
              <a:cs typeface="+mn-cs"/>
            </a:endParaRPr>
          </a:p>
          <a:p>
            <a:r>
              <a:rPr lang="zh-CN" altLang="zh-CN" sz="1200" kern="1200" dirty="0">
                <a:solidFill>
                  <a:schemeClr val="tx1"/>
                </a:solidFill>
                <a:effectLst/>
                <a:latin typeface="Arial" panose="020B0704020202020204" pitchFamily="34" charset="0"/>
                <a:ea typeface="宋体" pitchFamily="2" charset="-122"/>
                <a:cs typeface="+mn-cs"/>
              </a:rPr>
              <a:t>假设我们有一个包含5个数据点的数据集：X={2,4,6,8,10}。</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704020202020204" pitchFamily="34" charset="0"/>
                <a:ea typeface="宋体" pitchFamily="2" charset="-122"/>
              </a:defRPr>
            </a:lvl1pPr>
            <a:lvl2pPr marL="742950" indent="-285750" eaLnBrk="0" hangingPunct="0">
              <a:spcBef>
                <a:spcPct val="30000"/>
              </a:spcBef>
              <a:defRPr sz="1200">
                <a:solidFill>
                  <a:schemeClr val="tx1"/>
                </a:solidFill>
                <a:latin typeface="Arial" panose="020B0704020202020204" pitchFamily="34" charset="0"/>
                <a:ea typeface="宋体" pitchFamily="2" charset="-122"/>
              </a:defRPr>
            </a:lvl2pPr>
            <a:lvl3pPr marL="1143000" indent="-228600" eaLnBrk="0" hangingPunct="0">
              <a:spcBef>
                <a:spcPct val="30000"/>
              </a:spcBef>
              <a:defRPr sz="1200">
                <a:solidFill>
                  <a:schemeClr val="tx1"/>
                </a:solidFill>
                <a:latin typeface="Arial" panose="020B0704020202020204" pitchFamily="34" charset="0"/>
                <a:ea typeface="宋体" pitchFamily="2" charset="-122"/>
              </a:defRPr>
            </a:lvl3pPr>
            <a:lvl4pPr marL="1600200" indent="-228600" eaLnBrk="0" hangingPunct="0">
              <a:spcBef>
                <a:spcPct val="30000"/>
              </a:spcBef>
              <a:defRPr sz="1200">
                <a:solidFill>
                  <a:schemeClr val="tx1"/>
                </a:solidFill>
                <a:latin typeface="Arial" panose="020B0704020202020204" pitchFamily="34" charset="0"/>
                <a:ea typeface="宋体" pitchFamily="2" charset="-122"/>
              </a:defRPr>
            </a:lvl4pPr>
            <a:lvl5pPr marL="2057400" indent="-228600" eaLnBrk="0" hangingPunct="0">
              <a:spcBef>
                <a:spcPct val="30000"/>
              </a:spcBef>
              <a:defRPr sz="1200">
                <a:solidFill>
                  <a:schemeClr val="tx1"/>
                </a:solidFill>
                <a:latin typeface="Arial" panose="020B0704020202020204"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9pPr>
          </a:lstStyle>
          <a:p>
            <a:pPr eaLnBrk="1" hangingPunct="1">
              <a:spcBef>
                <a:spcPct val="0"/>
              </a:spcBef>
            </a:pPr>
            <a:fld id="{8DAC2858-22AD-4C2C-825B-D161591F8143}" type="slidenum">
              <a:rPr lang="en-US" altLang="zh-CN">
                <a:ea typeface="微软雅黑" panose="020B0503020204020204" pitchFamily="34" charset="-122"/>
              </a:rPr>
              <a:t>23</a:t>
            </a:fld>
            <a:endParaRPr lang="en-US" altLang="zh-CN" dirty="0">
              <a:ea typeface="微软雅黑" panose="020B0503020204020204" pitchFamily="34" charset="-122"/>
            </a:endParaRPr>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b="1" kern="1200" dirty="0">
                <a:solidFill>
                  <a:schemeClr val="tx1"/>
                </a:solidFill>
                <a:effectLst/>
                <a:latin typeface="Arial" panose="020B0704020202020204" pitchFamily="34" charset="0"/>
                <a:ea typeface="宋体" pitchFamily="2" charset="-122"/>
                <a:cs typeface="+mn-cs"/>
              </a:rPr>
              <a:t>计算题</a:t>
            </a:r>
            <a:endParaRPr lang="en-US" altLang="zh-CN" sz="1200" b="1" kern="1200" dirty="0">
              <a:solidFill>
                <a:schemeClr val="tx1"/>
              </a:solidFill>
              <a:effectLst/>
              <a:latin typeface="Arial" panose="020B0704020202020204" pitchFamily="34" charset="0"/>
              <a:ea typeface="宋体" pitchFamily="2" charset="-122"/>
              <a:cs typeface="+mn-cs"/>
            </a:endParaRPr>
          </a:p>
          <a:p>
            <a:endParaRPr lang="en-US" altLang="zh-CN" sz="1200" kern="1200" dirty="0">
              <a:solidFill>
                <a:schemeClr val="tx1"/>
              </a:solidFill>
              <a:effectLst/>
              <a:latin typeface="Arial" panose="020B0704020202020204" pitchFamily="34" charset="0"/>
              <a:ea typeface="宋体" pitchFamily="2" charset="-122"/>
              <a:cs typeface="+mn-cs"/>
            </a:endParaRPr>
          </a:p>
          <a:p>
            <a:r>
              <a:rPr lang="zh-CN" altLang="zh-CN" sz="1200" kern="1200" dirty="0">
                <a:solidFill>
                  <a:schemeClr val="tx1"/>
                </a:solidFill>
                <a:effectLst/>
                <a:latin typeface="Arial" panose="020B0704020202020204" pitchFamily="34" charset="0"/>
                <a:ea typeface="宋体" pitchFamily="2" charset="-122"/>
                <a:cs typeface="+mn-cs"/>
              </a:rPr>
              <a:t> </a:t>
            </a:r>
            <a:r>
              <a:rPr lang="en-US" altLang="zh-CN" sz="1200" kern="1200" dirty="0">
                <a:solidFill>
                  <a:schemeClr val="tx1"/>
                </a:solidFill>
                <a:effectLst/>
                <a:latin typeface="Arial" panose="020B0704020202020204" pitchFamily="34" charset="0"/>
                <a:ea typeface="宋体" pitchFamily="2" charset="-122"/>
                <a:cs typeface="+mn-cs"/>
              </a:rPr>
              <a:t>举个例子，一个包含两个特征的数据，其中一个特征取值范围为5000~10000，另一个特征取值范围仅有0.1-1，实际在建模训练时，无论什么模型，第一个特征对模型结果的影响都会大于第二个特征，这样的模型是很难有效做出准确预测的。</a:t>
            </a:r>
            <a:endParaRPr lang="zh-CN" altLang="zh-CN" sz="1200" kern="1200" dirty="0">
              <a:solidFill>
                <a:schemeClr val="tx1"/>
              </a:solidFill>
              <a:effectLst/>
              <a:latin typeface="Arial" panose="020B0704020202020204" pitchFamily="34" charset="0"/>
              <a:ea typeface="宋体" pitchFamily="2" charset="-122"/>
              <a:cs typeface="+mn-cs"/>
            </a:endParaRPr>
          </a:p>
          <a:p>
            <a:r>
              <a:rPr lang="en-US" altLang="zh-CN" sz="1200" kern="1200" dirty="0">
                <a:solidFill>
                  <a:schemeClr val="tx1"/>
                </a:solidFill>
                <a:effectLst/>
                <a:latin typeface="Arial" panose="020B0704020202020204" pitchFamily="34" charset="0"/>
                <a:ea typeface="宋体" pitchFamily="2" charset="-122"/>
                <a:cs typeface="+mn-cs"/>
              </a:rPr>
              <a:t> </a:t>
            </a:r>
            <a:r>
              <a:rPr lang="en-US" altLang="zh-CN" sz="1200" kern="1200" dirty="0" err="1">
                <a:solidFill>
                  <a:schemeClr val="tx1"/>
                </a:solidFill>
                <a:effectLst/>
                <a:latin typeface="Arial" panose="020B0704020202020204" pitchFamily="34" charset="0"/>
                <a:ea typeface="宋体" pitchFamily="2" charset="-122"/>
                <a:cs typeface="+mn-cs"/>
              </a:rPr>
              <a:t>数据标准化为了不同特征之间具备可比性，经过标准化变换之后的特征分布没有发生改变</a:t>
            </a:r>
            <a:r>
              <a:rPr lang="en-US" altLang="zh-CN" sz="1200" kern="1200" dirty="0">
                <a:solidFill>
                  <a:schemeClr val="tx1"/>
                </a:solidFill>
                <a:effectLst/>
                <a:latin typeface="Arial" panose="020B0704020202020204" pitchFamily="34" charset="0"/>
                <a:ea typeface="宋体" pitchFamily="2" charset="-122"/>
                <a:cs typeface="+mn-cs"/>
              </a:rPr>
              <a:t>。</a:t>
            </a:r>
            <a:endParaRPr lang="zh-CN" altLang="zh-CN" sz="1200" kern="1200" dirty="0">
              <a:solidFill>
                <a:schemeClr val="tx1"/>
              </a:solidFill>
              <a:effectLst/>
              <a:latin typeface="Arial" panose="020B0704020202020204" pitchFamily="34" charset="0"/>
              <a:ea typeface="宋体" pitchFamily="2" charset="-122"/>
              <a:cs typeface="+mn-cs"/>
            </a:endParaRPr>
          </a:p>
          <a:p>
            <a:endParaRPr lang="zh-CN" altLang="zh-CN" sz="1200" kern="1200" dirty="0">
              <a:solidFill>
                <a:schemeClr val="tx1"/>
              </a:solidFill>
              <a:effectLst/>
              <a:latin typeface="Arial" panose="020B0704020202020204" pitchFamily="34" charset="0"/>
              <a:ea typeface="宋体"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704020202020204" pitchFamily="34" charset="0"/>
                <a:ea typeface="宋体" pitchFamily="2" charset="-122"/>
              </a:defRPr>
            </a:lvl1pPr>
            <a:lvl2pPr marL="742950" indent="-285750" eaLnBrk="0" hangingPunct="0">
              <a:spcBef>
                <a:spcPct val="30000"/>
              </a:spcBef>
              <a:defRPr sz="1200">
                <a:solidFill>
                  <a:schemeClr val="tx1"/>
                </a:solidFill>
                <a:latin typeface="Arial" panose="020B0704020202020204" pitchFamily="34" charset="0"/>
                <a:ea typeface="宋体" pitchFamily="2" charset="-122"/>
              </a:defRPr>
            </a:lvl2pPr>
            <a:lvl3pPr marL="1143000" indent="-228600" eaLnBrk="0" hangingPunct="0">
              <a:spcBef>
                <a:spcPct val="30000"/>
              </a:spcBef>
              <a:defRPr sz="1200">
                <a:solidFill>
                  <a:schemeClr val="tx1"/>
                </a:solidFill>
                <a:latin typeface="Arial" panose="020B0704020202020204" pitchFamily="34" charset="0"/>
                <a:ea typeface="宋体" pitchFamily="2" charset="-122"/>
              </a:defRPr>
            </a:lvl3pPr>
            <a:lvl4pPr marL="1600200" indent="-228600" eaLnBrk="0" hangingPunct="0">
              <a:spcBef>
                <a:spcPct val="30000"/>
              </a:spcBef>
              <a:defRPr sz="1200">
                <a:solidFill>
                  <a:schemeClr val="tx1"/>
                </a:solidFill>
                <a:latin typeface="Arial" panose="020B0704020202020204" pitchFamily="34" charset="0"/>
                <a:ea typeface="宋体" pitchFamily="2" charset="-122"/>
              </a:defRPr>
            </a:lvl4pPr>
            <a:lvl5pPr marL="2057400" indent="-228600" eaLnBrk="0" hangingPunct="0">
              <a:spcBef>
                <a:spcPct val="30000"/>
              </a:spcBef>
              <a:defRPr sz="1200">
                <a:solidFill>
                  <a:schemeClr val="tx1"/>
                </a:solidFill>
                <a:latin typeface="Arial" panose="020B0704020202020204"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9pPr>
          </a:lstStyle>
          <a:p>
            <a:pPr eaLnBrk="1" hangingPunct="1">
              <a:spcBef>
                <a:spcPct val="0"/>
              </a:spcBef>
            </a:pPr>
            <a:fld id="{8DAC2858-22AD-4C2C-825B-D161591F8143}" type="slidenum">
              <a:rPr lang="en-US" altLang="zh-CN">
                <a:ea typeface="微软雅黑" panose="020B0503020204020204" pitchFamily="34" charset="-122"/>
              </a:rPr>
              <a:t>24</a:t>
            </a:fld>
            <a:endParaRPr lang="en-US" altLang="zh-CN" dirty="0">
              <a:ea typeface="微软雅黑" panose="020B0503020204020204" pitchFamily="34" charset="-122"/>
            </a:endParaRPr>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a:solidFill>
                  <a:schemeClr val="tx1"/>
                </a:solidFill>
                <a:effectLst/>
                <a:latin typeface="Arial" panose="020B0704020202020204" pitchFamily="34" charset="0"/>
                <a:ea typeface="宋体" pitchFamily="2" charset="-122"/>
                <a:cs typeface="+mn-cs"/>
              </a:rPr>
              <a:t> </a:t>
            </a:r>
            <a:r>
              <a:rPr lang="en-US" altLang="zh-CN" sz="1200" kern="1200" dirty="0">
                <a:solidFill>
                  <a:schemeClr val="tx1"/>
                </a:solidFill>
                <a:effectLst/>
                <a:latin typeface="Arial" panose="020B0704020202020204" pitchFamily="34" charset="0"/>
                <a:ea typeface="宋体" pitchFamily="2" charset="-122"/>
                <a:cs typeface="+mn-cs"/>
              </a:rPr>
              <a:t>举个例子，一个包含两个特征的数据，其中一个特征取值范围为5000~10000，另一个特征取值范围仅有0.1-1，实际在建模训练时，无论什么模型，第一个特征对模型结果的影响都会大于第二个特征，这样的模型是很难有效做出准确预测的。</a:t>
            </a:r>
            <a:endParaRPr lang="zh-CN" altLang="zh-CN" sz="1200" kern="1200" dirty="0">
              <a:solidFill>
                <a:schemeClr val="tx1"/>
              </a:solidFill>
              <a:effectLst/>
              <a:latin typeface="Arial" panose="020B0704020202020204" pitchFamily="34" charset="0"/>
              <a:ea typeface="宋体" pitchFamily="2" charset="-122"/>
              <a:cs typeface="+mn-cs"/>
            </a:endParaRPr>
          </a:p>
          <a:p>
            <a:r>
              <a:rPr lang="en-US" altLang="zh-CN" sz="1200" kern="1200" dirty="0">
                <a:solidFill>
                  <a:schemeClr val="tx1"/>
                </a:solidFill>
                <a:effectLst/>
                <a:latin typeface="Arial" panose="020B0704020202020204" pitchFamily="34" charset="0"/>
                <a:ea typeface="宋体" pitchFamily="2" charset="-122"/>
                <a:cs typeface="+mn-cs"/>
              </a:rPr>
              <a:t> </a:t>
            </a:r>
            <a:r>
              <a:rPr lang="en-US" altLang="zh-CN" sz="1200" kern="1200" dirty="0" err="1">
                <a:solidFill>
                  <a:schemeClr val="tx1"/>
                </a:solidFill>
                <a:effectLst/>
                <a:latin typeface="Arial" panose="020B0704020202020204" pitchFamily="34" charset="0"/>
                <a:ea typeface="宋体" pitchFamily="2" charset="-122"/>
                <a:cs typeface="+mn-cs"/>
              </a:rPr>
              <a:t>数据标准化为了不同特征之间具备可比性，经过标准化变换之后的特征分布没有发生改变</a:t>
            </a:r>
            <a:r>
              <a:rPr lang="en-US" altLang="zh-CN" sz="1200" kern="1200" dirty="0">
                <a:solidFill>
                  <a:schemeClr val="tx1"/>
                </a:solidFill>
                <a:effectLst/>
                <a:latin typeface="Arial" panose="020B0704020202020204" pitchFamily="34" charset="0"/>
                <a:ea typeface="宋体" pitchFamily="2" charset="-122"/>
                <a:cs typeface="+mn-cs"/>
              </a:rPr>
              <a:t>。</a:t>
            </a:r>
            <a:endParaRPr lang="zh-CN" altLang="zh-CN" sz="1200" kern="1200" dirty="0">
              <a:solidFill>
                <a:schemeClr val="tx1"/>
              </a:solidFill>
              <a:effectLst/>
              <a:latin typeface="Arial" panose="020B0704020202020204" pitchFamily="34" charset="0"/>
              <a:ea typeface="宋体" pitchFamily="2" charset="-122"/>
              <a:cs typeface="+mn-cs"/>
            </a:endParaRPr>
          </a:p>
          <a:p>
            <a:endParaRPr lang="zh-CN" altLang="zh-CN" sz="1200" kern="1200" dirty="0">
              <a:solidFill>
                <a:schemeClr val="tx1"/>
              </a:solidFill>
              <a:effectLst/>
              <a:latin typeface="Arial" panose="020B0704020202020204" pitchFamily="34" charset="0"/>
              <a:ea typeface="宋体" pitchFamily="2" charset="-122"/>
              <a:cs typeface="+mn-cs"/>
            </a:endParaRPr>
          </a:p>
          <a:p>
            <a:r>
              <a:rPr lang="zh-CN" altLang="zh-CN" sz="1200" kern="1200" dirty="0">
                <a:solidFill>
                  <a:schemeClr val="tx1"/>
                </a:solidFill>
                <a:effectLst/>
                <a:latin typeface="Arial" panose="020B0704020202020204" pitchFamily="34" charset="0"/>
                <a:ea typeface="宋体" pitchFamily="2" charset="-122"/>
                <a:cs typeface="+mn-cs"/>
              </a:rPr>
              <a:t>计算题：</a:t>
            </a:r>
          </a:p>
          <a:p>
            <a:r>
              <a:rPr lang="zh-CN" altLang="zh-CN" sz="1200" kern="1200" dirty="0">
                <a:solidFill>
                  <a:schemeClr val="tx1"/>
                </a:solidFill>
                <a:effectLst/>
                <a:latin typeface="Arial" panose="020B0704020202020204" pitchFamily="34" charset="0"/>
                <a:ea typeface="宋体" pitchFamily="2" charset="-122"/>
                <a:cs typeface="+mn-cs"/>
              </a:rPr>
              <a:t>通过计算，我们可以看到标准化处理显著改变了原始数据的分布。原始数据集的均值和标准差分别为6和2 </a:t>
            </a:r>
          </a:p>
          <a:p>
            <a:r>
              <a:rPr lang="zh-CN" altLang="zh-CN" sz="1200" kern="1200" dirty="0">
                <a:solidFill>
                  <a:schemeClr val="tx1"/>
                </a:solidFill>
                <a:effectLst/>
                <a:latin typeface="Arial" panose="020B0704020202020204" pitchFamily="34" charset="0"/>
                <a:ea typeface="宋体" pitchFamily="2" charset="-122"/>
                <a:cs typeface="+mn-cs"/>
              </a:rPr>
              <a:t>2</a:t>
            </a:r>
          </a:p>
          <a:p>
            <a:r>
              <a:rPr lang="zh-CN" altLang="zh-CN" sz="1200" kern="1200" dirty="0">
                <a:solidFill>
                  <a:schemeClr val="tx1"/>
                </a:solidFill>
                <a:effectLst/>
                <a:latin typeface="Arial" panose="020B0704020202020204" pitchFamily="34" charset="0"/>
                <a:ea typeface="宋体" pitchFamily="2" charset="-122"/>
                <a:cs typeface="+mn-cs"/>
              </a:rPr>
              <a:t>​</a:t>
            </a:r>
          </a:p>
          <a:p>
            <a:r>
              <a:rPr lang="zh-CN" altLang="zh-CN" sz="1200" kern="1200" dirty="0">
                <a:solidFill>
                  <a:schemeClr val="tx1"/>
                </a:solidFill>
                <a:effectLst/>
                <a:latin typeface="Arial" panose="020B0704020202020204" pitchFamily="34" charset="0"/>
                <a:ea typeface="宋体" pitchFamily="2" charset="-122"/>
                <a:cs typeface="+mn-cs"/>
              </a:rPr>
              <a:t> ，而标准化后的数据集则具有均值为0和标准差为1的标准正态分布特性。这种变化使得数据更适合某些机器学习算法，特别是那些对特征尺度敏感的算法。</a:t>
            </a:r>
          </a:p>
          <a:p>
            <a:endParaRPr lang="zh-CN" altLang="zh-CN" sz="1200" kern="1200" dirty="0">
              <a:solidFill>
                <a:schemeClr val="tx1"/>
              </a:solidFill>
              <a:effectLst/>
              <a:latin typeface="Arial" panose="020B0704020202020204" pitchFamily="34" charset="0"/>
              <a:ea typeface="宋体" pitchFamily="2" charset="-122"/>
              <a:cs typeface="+mn-cs"/>
            </a:endParaRPr>
          </a:p>
          <a:p>
            <a:r>
              <a:rPr lang="zh-CN" altLang="zh-CN" sz="1200" kern="1200" dirty="0">
                <a:solidFill>
                  <a:schemeClr val="tx1"/>
                </a:solidFill>
                <a:effectLst/>
                <a:latin typeface="Arial" panose="020B0704020202020204" pitchFamily="34" charset="0"/>
                <a:ea typeface="宋体" pitchFamily="2" charset="-122"/>
                <a:cs typeface="+mn-cs"/>
              </a:rPr>
              <a:t>为了更直观地展示这种变化，你可以绘制原始数据集和标准化后数据集的直方图或散点图进行对比。在实际应用中，标准化是数据预处理中的一个重要步骤，它有助于提高模型的性能和稳定性。</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25</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如果用的是</a:t>
            </a:r>
            <a:r>
              <a:rPr lang="en-US" altLang="zh-CN" dirty="0"/>
              <a:t>L1</a:t>
            </a:r>
            <a:r>
              <a:rPr lang="zh-CN" altLang="en-US" dirty="0"/>
              <a:t>正则化</a:t>
            </a:r>
            <a:r>
              <a:rPr lang="en-US" altLang="zh-CN" dirty="0"/>
              <a:t>,W</a:t>
            </a:r>
            <a:r>
              <a:rPr lang="zh-CN" altLang="en-US" dirty="0"/>
              <a:t>最终会是稀疏的</a:t>
            </a:r>
            <a:r>
              <a:rPr lang="en-US" altLang="zh-CN" dirty="0"/>
              <a:t>,</a:t>
            </a:r>
            <a:r>
              <a:rPr lang="zh-CN" altLang="en-US" dirty="0"/>
              <a:t>也就是说</a:t>
            </a:r>
            <a:r>
              <a:rPr lang="en-US" altLang="zh-CN" dirty="0"/>
              <a:t>w</a:t>
            </a:r>
            <a:r>
              <a:rPr lang="zh-CN" altLang="en-US" dirty="0"/>
              <a:t>向量中有很多</a:t>
            </a:r>
            <a:r>
              <a:rPr lang="en-US" altLang="zh-CN" dirty="0"/>
              <a:t>0,</a:t>
            </a:r>
            <a:r>
              <a:rPr lang="zh-CN" altLang="en-US" dirty="0"/>
              <a:t>有人说这样有利于压缩模型</a:t>
            </a:r>
            <a:r>
              <a:rPr lang="en-US" altLang="zh-CN" dirty="0"/>
              <a:t>,</a:t>
            </a:r>
            <a:r>
              <a:rPr lang="zh-CN" altLang="en-US" dirty="0"/>
              <a:t>因为集合中参数均为</a:t>
            </a:r>
            <a:r>
              <a:rPr lang="en-US" altLang="zh-CN" dirty="0"/>
              <a:t>0,</a:t>
            </a:r>
            <a:r>
              <a:rPr lang="zh-CN" altLang="en-US" dirty="0"/>
              <a:t>存储模型所占用的内存更少</a:t>
            </a:r>
            <a:r>
              <a:rPr lang="en-US" altLang="zh-CN" dirty="0"/>
              <a:t>.</a:t>
            </a:r>
            <a:r>
              <a:rPr lang="zh-CN" altLang="en-US" dirty="0"/>
              <a:t>实际上</a:t>
            </a:r>
            <a:r>
              <a:rPr lang="en-US" altLang="zh-CN" dirty="0"/>
              <a:t>,</a:t>
            </a:r>
            <a:r>
              <a:rPr lang="zh-CN" altLang="en-US" dirty="0"/>
              <a:t>虽然</a:t>
            </a:r>
            <a:r>
              <a:rPr lang="en-US" altLang="zh-CN" dirty="0"/>
              <a:t>L1</a:t>
            </a:r>
            <a:r>
              <a:rPr lang="zh-CN" altLang="en-US" dirty="0"/>
              <a:t>正则化使模型变得稀疏</a:t>
            </a:r>
            <a:r>
              <a:rPr lang="en-US" altLang="zh-CN" dirty="0"/>
              <a:t>,</a:t>
            </a:r>
            <a:r>
              <a:rPr lang="zh-CN" altLang="en-US" dirty="0"/>
              <a:t>却没有降低太多存储内存</a:t>
            </a:r>
            <a:r>
              <a:rPr lang="en-US" altLang="zh-CN" dirty="0"/>
              <a:t>,</a:t>
            </a:r>
            <a:r>
              <a:rPr lang="zh-CN" altLang="en-US" dirty="0"/>
              <a:t>所以我认为这并不是</a:t>
            </a:r>
            <a:r>
              <a:rPr lang="en-US" altLang="zh-CN" dirty="0"/>
              <a:t>L1</a:t>
            </a:r>
            <a:r>
              <a:rPr lang="zh-CN" altLang="en-US" dirty="0"/>
              <a:t>正则化的目的</a:t>
            </a:r>
            <a:r>
              <a:rPr lang="en-US" altLang="zh-CN" dirty="0"/>
              <a:t>,</a:t>
            </a:r>
            <a:r>
              <a:rPr lang="zh-CN" altLang="en-US" dirty="0"/>
              <a:t>至少不是为了压缩模型</a:t>
            </a:r>
            <a:r>
              <a:rPr lang="en-US" altLang="zh-CN" dirty="0"/>
              <a:t>,</a:t>
            </a:r>
            <a:r>
              <a:rPr lang="zh-CN" altLang="en-US" dirty="0"/>
              <a:t>人们在训练网络时</a:t>
            </a:r>
            <a:r>
              <a:rPr lang="en-US" altLang="zh-CN" dirty="0"/>
              <a:t>,</a:t>
            </a:r>
            <a:r>
              <a:rPr lang="zh-CN" altLang="en-US" dirty="0"/>
              <a:t>越来越倾向于使用</a:t>
            </a:r>
            <a:r>
              <a:rPr lang="en-US" altLang="zh-CN" dirty="0"/>
              <a:t>L2</a:t>
            </a:r>
            <a:r>
              <a:rPr lang="zh-CN" altLang="en-US" dirty="0"/>
              <a:t>正则化</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26</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performing forward pass, keep in mind to divide the result by `</a:t>
            </a:r>
            <a:r>
              <a:rPr lang="en-US" altLang="zh-CN" dirty="0" err="1"/>
              <a:t>keep_prob</a:t>
            </a:r>
            <a:r>
              <a:rPr lang="en-US" altLang="zh-CN" dirty="0"/>
              <a:t>` to mimic the behavior of normal neurons.</a:t>
            </a:r>
          </a:p>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27</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个模型是一个线性模型，欠拟合，不能很好地适应我们的训练集；第二个模型过于强调拟合原始数据，而丢失了算法的本质：预测新数据。我们可以看出，若给出一个新的值使之预测，它将表现的很差，是过拟合，虽然能非常好地适应我们的训练集但在新输入变量进行预测时可能会效果不好；而第三个模型似乎最合适。</a:t>
            </a:r>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28</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留出法（Hold-out Method）：</a:t>
            </a:r>
          </a:p>
          <a:p>
            <a:r>
              <a:rPr lang="zh-CN" altLang="en-US" dirty="0"/>
              <a:t>将数据集直接划分为训练集和测试集（有时还包括验证集）。</a:t>
            </a:r>
          </a:p>
          <a:p>
            <a:r>
              <a:rPr lang="zh-CN" altLang="en-US" dirty="0"/>
              <a:t>通常采用分层采样以保持数据分布的一致性。</a:t>
            </a:r>
          </a:p>
          <a:p>
            <a:r>
              <a:rPr lang="zh-CN" altLang="en-US" dirty="0"/>
              <a:t>划分比例的常见选择是训练集占大部分（例如70%-80%），测试集占剩余部分（例如20%-30%）。对于包含验证集的情况，常见的划分比例是训练集60%-70%、验证集10%-20%、测试集10%-20%。</a:t>
            </a:r>
          </a:p>
          <a:p>
            <a:r>
              <a:rPr lang="zh-CN" altLang="en-US" dirty="0"/>
              <a:t>交叉验证法（Cross-Validation Method）：</a:t>
            </a:r>
          </a:p>
          <a:p>
            <a:r>
              <a:rPr lang="zh-CN" altLang="en-US" dirty="0"/>
              <a:t>将数据集分成K个子集，轮流使用其中一个子集作为测试集，其余K-1个子集作为训练集，重复K次。</a:t>
            </a:r>
          </a:p>
          <a:p>
            <a:r>
              <a:rPr lang="zh-CN" altLang="en-US" dirty="0"/>
              <a:t>这种方法有效降低了数据划分偶然性带来的影响，提高了模型评估的稳定性。</a:t>
            </a:r>
          </a:p>
          <a:p>
            <a:r>
              <a:rPr lang="zh-CN" altLang="en-US" dirty="0"/>
              <a:t>常见形式包括K折交叉验证和留一法交叉验证。其中，K折交叉验证通常选择K=10，而留一法则是在数据集很大时计算成本较高，但在数据集较小时可以提供非常准确的评估。</a:t>
            </a: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30</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a:t>
            </a:r>
            <a:r>
              <a:rPr lang="en-US" altLang="zh-CN" dirty="0" err="1"/>
              <a:t>medium.com</a:t>
            </a:r>
            <a:r>
              <a:rPr lang="en-US" altLang="zh-CN" dirty="0"/>
              <a:t>/@</a:t>
            </a:r>
            <a:r>
              <a:rPr lang="en-US" altLang="zh-CN" dirty="0" err="1"/>
              <a:t>sahin.samia</a:t>
            </a:r>
            <a:r>
              <a:rPr lang="en-US" altLang="zh-CN" dirty="0"/>
              <a:t>/ml-series-8-understanding-the-bias-variance-tradeoff-in-machine-learning-1182e78e4d2d</a:t>
            </a:r>
          </a:p>
          <a:p>
            <a:r>
              <a:rPr lang="zh-CN" altLang="en-US" dirty="0"/>
              <a:t>一、高偏差（High Bias）</a:t>
            </a:r>
          </a:p>
          <a:p>
            <a:r>
              <a:rPr lang="zh-CN" altLang="en-US" dirty="0"/>
              <a:t>定义：偏差描述的是模型预测值与真实值之间的期望误差。高偏差指的是模型在训练集和验证集上的表现都很差，即模型无法很好地拟合数据。</a:t>
            </a:r>
          </a:p>
          <a:p>
            <a:r>
              <a:rPr lang="zh-CN" altLang="en-US" dirty="0"/>
              <a:t>原因：</a:t>
            </a:r>
          </a:p>
          <a:p>
            <a:r>
              <a:rPr lang="zh-CN" altLang="en-US" dirty="0"/>
              <a:t>模型过于简单，无法捕捉数据中的复杂关系。</a:t>
            </a:r>
          </a:p>
          <a:p>
            <a:r>
              <a:rPr lang="zh-CN" altLang="en-US" dirty="0"/>
              <a:t>训练数据不足或数据质量不高，导致模型无法学习到有效的特征。</a:t>
            </a:r>
          </a:p>
          <a:p>
            <a:r>
              <a:rPr lang="zh-CN" altLang="en-US" dirty="0"/>
              <a:t>表现：</a:t>
            </a:r>
          </a:p>
          <a:p>
            <a:r>
              <a:rPr lang="zh-CN" altLang="en-US" dirty="0"/>
              <a:t>训练误差和验证误差都较高，且两者之间的差距较小。</a:t>
            </a:r>
          </a:p>
          <a:p>
            <a:r>
              <a:rPr lang="zh-CN" altLang="en-US" dirty="0"/>
              <a:t>模型在训练集和验证集上的性能都较差。</a:t>
            </a:r>
          </a:p>
          <a:p>
            <a:r>
              <a:rPr lang="zh-CN" altLang="en-US" dirty="0"/>
              <a:t>解决方法：</a:t>
            </a:r>
          </a:p>
          <a:p>
            <a:r>
              <a:rPr lang="zh-CN" altLang="en-US" dirty="0"/>
              <a:t>增加模型的复杂度，例如使用更高阶的多项式、添加更多特征等。</a:t>
            </a:r>
          </a:p>
          <a:p>
            <a:r>
              <a:rPr lang="zh-CN" altLang="en-US" dirty="0"/>
              <a:t>收集更多的训练数据，提高数据的质量和多样性。</a:t>
            </a:r>
          </a:p>
          <a:p>
            <a:r>
              <a:rPr lang="zh-CN" altLang="en-US" dirty="0"/>
              <a:t>调整模型的参数，使用更强大的模型结构。</a:t>
            </a:r>
          </a:p>
          <a:p>
            <a:r>
              <a:rPr lang="zh-CN" altLang="en-US" dirty="0"/>
              <a:t>二、高方差（High Variance）</a:t>
            </a:r>
          </a:p>
          <a:p>
            <a:r>
              <a:rPr lang="zh-CN" altLang="en-US" dirty="0"/>
              <a:t>定义：方差描述的是模型在不同训练集上的差异，即模型的泛化能力。高方差指的是模型对训练数据中的噪声或随机性过度敏感，导致模型在训练集上表现很好，但在验证集上表现很差。</a:t>
            </a:r>
          </a:p>
          <a:p>
            <a:r>
              <a:rPr lang="zh-CN" altLang="en-US" dirty="0"/>
              <a:t>原因：</a:t>
            </a:r>
          </a:p>
          <a:p>
            <a:r>
              <a:rPr lang="zh-CN" altLang="en-US" dirty="0"/>
              <a:t>模型过于复杂，包含了过多的参数或特征，导致模型对训练数据的拟合过度。</a:t>
            </a:r>
          </a:p>
          <a:p>
            <a:r>
              <a:rPr lang="zh-CN" altLang="en-US" dirty="0"/>
              <a:t>训练数据中的噪声或无用信息被模型学习到了。</a:t>
            </a:r>
          </a:p>
          <a:p>
            <a:r>
              <a:rPr lang="zh-CN" altLang="en-US" dirty="0"/>
              <a:t>表现：</a:t>
            </a:r>
          </a:p>
          <a:p>
            <a:r>
              <a:rPr lang="zh-CN" altLang="en-US" dirty="0"/>
              <a:t>训练误差较低，但验证误差较高，两者之间的差距较大。</a:t>
            </a:r>
          </a:p>
          <a:p>
            <a:r>
              <a:rPr lang="zh-CN" altLang="en-US" dirty="0"/>
              <a:t>模型在训练集上表现良好，但在验证集或测试集上性能下降。</a:t>
            </a:r>
          </a:p>
          <a:p>
            <a:r>
              <a:rPr lang="zh-CN" altLang="en-US" dirty="0"/>
              <a:t>解决方法：</a:t>
            </a:r>
          </a:p>
          <a:p>
            <a:r>
              <a:rPr lang="zh-CN" altLang="en-US" dirty="0"/>
              <a:t>使用正则化技术，如L1、L2正则化，来限制模型的复杂度，防止过拟合。</a:t>
            </a:r>
          </a:p>
          <a:p>
            <a:r>
              <a:rPr lang="zh-CN" altLang="en-US" dirty="0"/>
              <a:t>增大训练数据量，使模型能够学习到更多的数据特征，提高泛化能力。</a:t>
            </a:r>
          </a:p>
          <a:p>
            <a:r>
              <a:rPr lang="zh-CN" altLang="en-US" dirty="0"/>
              <a:t>使用交叉验证等技术来评估模型的性能，避免过拟合。</a:t>
            </a:r>
          </a:p>
          <a:p>
            <a:r>
              <a:rPr lang="zh-CN" altLang="en-US" dirty="0"/>
              <a:t>使用dropout等技术来随机地使网络中的部分神经元失效，从而降低模型的复杂度</a:t>
            </a:r>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31</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衡量模型拟合能力：</a:t>
            </a:r>
          </a:p>
          <a:p>
            <a:r>
              <a:rPr lang="zh-CN" altLang="en-US" dirty="0"/>
              <a:t>偏差度量了学习算法的期望预测与真实结果的偏离程度，刻画了学习算法本身的拟合能力。偏差是指模型的预测值与真实数据的偏差程度。</a:t>
            </a:r>
          </a:p>
          <a:p>
            <a:r>
              <a:rPr lang="zh-CN" altLang="en-US" dirty="0"/>
              <a:t>高偏差意味着模型对训练数据的拟合程度不够，通常表现为欠拟合（Underfitting），即模型可能过于简单，没有捕捉到数据中的复杂关系。</a:t>
            </a:r>
          </a:p>
          <a:p>
            <a:r>
              <a:rPr lang="zh-CN" altLang="en-US" dirty="0"/>
              <a:t>低偏差则意味着模型能够很好地拟合训练数据，但也可能导致过拟合，即模型过于复杂，对训练数据中的噪声和细节过于敏感。</a:t>
            </a:r>
          </a:p>
          <a:p>
            <a:endParaRPr lang="zh-CN" altLang="en-US" dirty="0"/>
          </a:p>
          <a:p>
            <a:r>
              <a:rPr lang="zh-CN" altLang="en-US" dirty="0"/>
              <a:t>通过分析偏差，我们可以判断模型是否过于简单或过于复杂，从而指导我们选择适当的模型复杂度。</a:t>
            </a:r>
          </a:p>
          <a:p>
            <a:r>
              <a:rPr lang="zh-CN" altLang="en-US" dirty="0"/>
              <a:t>如果偏差过大，我们可能需要选择更复杂的模型或增加特征来提高拟合能力。</a:t>
            </a:r>
          </a:p>
          <a:p>
            <a:r>
              <a:rPr lang="zh-CN" altLang="en-US" dirty="0"/>
              <a:t>如果偏差过小且模型表现不佳，则可能是过拟合导致的，此时我们需要考虑简化模型或使用正则化等方法来减少过拟合。</a:t>
            </a:r>
          </a:p>
          <a:p>
            <a:endParaRPr lang="zh-CN" altLang="en-US" dirty="0"/>
          </a:p>
          <a:p>
            <a:r>
              <a:rPr lang="zh-CN" altLang="en-US" dirty="0"/>
              <a:t>衡量模型稳定性：</a:t>
            </a:r>
          </a:p>
          <a:p>
            <a:r>
              <a:rPr lang="zh-CN" altLang="en-US" dirty="0"/>
              <a:t>方差描述了模型在不同训练数据集上的预测结果的波动程度。它反映了模型对训练数据的敏感性。</a:t>
            </a:r>
          </a:p>
          <a:p>
            <a:r>
              <a:rPr lang="zh-CN" altLang="en-US" dirty="0"/>
              <a:t>高方差意味着模型对训练数据中的噪声和细节过于敏感，容易过拟合（Overfitting）。过拟合的模型在训练数据上表现很好，但在新的、未见过的数据上表现差。</a:t>
            </a:r>
          </a:p>
          <a:p>
            <a:r>
              <a:rPr lang="zh-CN" altLang="en-US" dirty="0"/>
              <a:t>低方差则意味着模型在不同数据集上的预测结果相对稳定，具有较好的泛化能力。</a:t>
            </a:r>
          </a:p>
          <a:p>
            <a:r>
              <a:rPr lang="zh-CN" altLang="en-US" dirty="0"/>
              <a:t>优化模型性能：</a:t>
            </a:r>
          </a:p>
          <a:p>
            <a:r>
              <a:rPr lang="zh-CN" altLang="en-US" dirty="0"/>
              <a:t>通过分析方差，我们可以判断模型是否过于敏感于训练数据的变化，从而指导我们采取适当的措施来减少方差。</a:t>
            </a:r>
          </a:p>
          <a:p>
            <a:r>
              <a:rPr lang="zh-CN" altLang="en-US" dirty="0"/>
              <a:t>如果方差过大，我们可能需要增加训练数据、使用正则化技术或简化模型来减少过拟合。</a:t>
            </a:r>
          </a:p>
          <a:p>
            <a:r>
              <a:rPr lang="zh-CN" altLang="en-US" dirty="0"/>
              <a:t>如果方差过小且模型表现良好，则说明模型具有较好的泛化能力，我们可以进一步优化模型参数以提高性能。</a:t>
            </a:r>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33</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The reason why the training error will increase is that the training set increases, thus leading to more error values.</a:t>
            </a:r>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留出法（Hold-out Method）：</a:t>
            </a:r>
          </a:p>
          <a:p>
            <a:r>
              <a:rPr lang="zh-CN" altLang="en-US" dirty="0"/>
              <a:t>将数据集直接划分为训练集和测试集（有时还包括验证集）。</a:t>
            </a:r>
          </a:p>
          <a:p>
            <a:r>
              <a:rPr lang="zh-CN" altLang="en-US" dirty="0"/>
              <a:t>通常采用分层采样以保持数据分布的一致性。</a:t>
            </a:r>
          </a:p>
          <a:p>
            <a:r>
              <a:rPr lang="zh-CN" altLang="en-US" dirty="0"/>
              <a:t>划分比例的常见选择是训练集占大部分（例如70%-80%），测试集占剩余部分（例如20%-30%）。对于包含验证集的情况，常见的划分比例是训练集60%-70%、验证集10%-20%、测试集10%-20%。</a:t>
            </a:r>
          </a:p>
          <a:p>
            <a:r>
              <a:rPr lang="zh-CN" altLang="en-US" dirty="0"/>
              <a:t>交叉验证法（Cross-Validation Method）：</a:t>
            </a:r>
          </a:p>
          <a:p>
            <a:r>
              <a:rPr lang="zh-CN" altLang="en-US" dirty="0"/>
              <a:t>将数据集分成K个子集，轮流使用其中一个子集作为测试集，其余K-1个子集作为训练集，重复K次。</a:t>
            </a:r>
          </a:p>
          <a:p>
            <a:r>
              <a:rPr lang="zh-CN" altLang="en-US" dirty="0"/>
              <a:t>这种方法有效降低了数据划分偶然性带来的影响，提高了模型评估的稳定性。</a:t>
            </a:r>
          </a:p>
          <a:p>
            <a:r>
              <a:rPr lang="zh-CN" altLang="en-US" dirty="0"/>
              <a:t>常见形式包括K折交叉验证和留一法交叉验证。其中，K折交叉验证通常选择K=10，而留一法则是在数据集很大时计算成本较高，但在数据集较小时可以提供非常准确的评估。</a:t>
            </a: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保持数据分布一致性：无论是采用留出法还是交叉验证法，都需要确保训练集和测试集（以及验证集）中的数据分布是一致的，以避免引入偏差。</a:t>
            </a:r>
          </a:p>
          <a:p>
            <a:r>
              <a:rPr lang="zh-CN" altLang="en-US"/>
              <a:t>避免数据泄露：在划分数据集时，要确保测试集中的数据在训练过程中是不可见的。如果测试集中的数据在训练过程中被泄露给模型，那么模型的性能评估将失去意义。</a:t>
            </a:r>
          </a:p>
          <a:p>
            <a:r>
              <a:rPr lang="zh-CN" altLang="en-US"/>
              <a:t>合理划分比例：根据数据集的大小和任务的要求，合理选择训练集、验证集和测试集的划分比例。一般来说，训练集应该占据大部分数据，而验证集和测试集则应该占据剩余的部分。</a:t>
            </a:r>
          </a:p>
          <a:p>
            <a:r>
              <a:rPr lang="zh-CN" altLang="en-US"/>
              <a:t>考虑数据集规模：对于较小的数据集，可以考虑使用交叉验证等技术来更充分地利用有限的数据。对于较大的数据集，则可以更灵活地划分训练集、验证集和测试集的比例。</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种合成少数类的过采样技术。它利用k最近邻域算法为少数类样本创建合成数据。具体来说，对于每个少数类样本，SMOTE会从其k个最近邻中随机选择一个样本，并在这两个样本之间的连线上生成新的样本。这种方法有助于增加少数类样本的多样性。</a:t>
            </a:r>
          </a:p>
          <a:p>
            <a:r>
              <a:rPr lang="zh-CN" altLang="en-US" dirty="0"/>
              <a:t>Borderline SMOTE：SMOTE的一种改进版本。它只关注那些位于多数类样本和少数类样本之间的边界样本，并为这些样本生成合成数据。这些边界样本往往是最难以分类的，因此生成这些样本周围的新样本可以提高分类器的性能。Borderline SMOTE有两个变体：Borderline SMOTE-1和Borderline SMOTE-2，它们在生成新样本时采用了不同的策略。</a:t>
            </a: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mortgage</a:t>
            </a:r>
            <a:r>
              <a:rPr lang="en-US" altLang="zh-CN"/>
              <a:t> </a:t>
            </a:r>
            <a:r>
              <a:rPr lang="zh-CN" altLang="en-US"/>
              <a:t>按揭</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6567" y="222253"/>
            <a:ext cx="2880784" cy="5903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4219" y="222253"/>
            <a:ext cx="8439149" cy="5903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3"/>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userDrawn="1"/>
        </p:nvSpPr>
        <p:spPr bwMode="auto">
          <a:xfrm>
            <a:off x="0" y="1000125"/>
            <a:ext cx="646113" cy="261938"/>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704020202020204" pitchFamily="34" charset="0"/>
                <a:ea typeface="微软雅黑" panose="020B0503020204020204" pitchFamily="34" charset="-122"/>
              </a:defRPr>
            </a:lvl1pPr>
            <a:lvl2pPr marL="742950" indent="-285750" eaLnBrk="0" hangingPunct="0">
              <a:defRPr sz="2400">
                <a:solidFill>
                  <a:schemeClr val="tx1"/>
                </a:solidFill>
                <a:latin typeface="Arial" panose="020B0704020202020204" pitchFamily="34" charset="0"/>
                <a:ea typeface="微软雅黑" panose="020B0503020204020204" pitchFamily="34" charset="-122"/>
              </a:defRPr>
            </a:lvl2pPr>
            <a:lvl3pPr marL="1143000" indent="-228600" eaLnBrk="0" hangingPunct="0">
              <a:defRPr sz="2400">
                <a:solidFill>
                  <a:schemeClr val="tx1"/>
                </a:solidFill>
                <a:latin typeface="Arial" panose="020B0704020202020204" pitchFamily="34" charset="0"/>
                <a:ea typeface="微软雅黑" panose="020B0503020204020204" pitchFamily="34" charset="-122"/>
              </a:defRPr>
            </a:lvl3pPr>
            <a:lvl4pPr marL="1600200" indent="-228600" eaLnBrk="0" hangingPunct="0">
              <a:defRPr sz="2400">
                <a:solidFill>
                  <a:schemeClr val="tx1"/>
                </a:solidFill>
                <a:latin typeface="Arial" panose="020B0704020202020204" pitchFamily="34" charset="0"/>
                <a:ea typeface="微软雅黑" panose="020B0503020204020204" pitchFamily="34" charset="-122"/>
              </a:defRPr>
            </a:lvl4pPr>
            <a:lvl5pPr marL="2057400" indent="-228600" eaLnBrk="0" hangingPunct="0">
              <a:defRPr sz="2400">
                <a:solidFill>
                  <a:schemeClr val="tx1"/>
                </a:solidFill>
                <a:latin typeface="Arial" panose="020B07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9pPr>
          </a:lstStyle>
          <a:p>
            <a:pPr eaLnBrk="1" hangingPunct="1">
              <a:defRPr/>
            </a:pPr>
            <a:endParaRPr lang="zh-CN" altLang="en-US"/>
          </a:p>
        </p:txBody>
      </p:sp>
      <p:sp>
        <p:nvSpPr>
          <p:cNvPr id="1027" name="Rectangle 10"/>
          <p:cNvSpPr>
            <a:spLocks noChangeArrowheads="1"/>
          </p:cNvSpPr>
          <p:nvPr userDrawn="1"/>
        </p:nvSpPr>
        <p:spPr bwMode="auto">
          <a:xfrm>
            <a:off x="703263" y="996950"/>
            <a:ext cx="11488737" cy="261938"/>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704020202020204" pitchFamily="34" charset="0"/>
                <a:ea typeface="微软雅黑" panose="020B0503020204020204" pitchFamily="34" charset="-122"/>
              </a:defRPr>
            </a:lvl1pPr>
            <a:lvl2pPr marL="742950" indent="-285750" eaLnBrk="0" hangingPunct="0">
              <a:defRPr sz="2400">
                <a:solidFill>
                  <a:schemeClr val="tx1"/>
                </a:solidFill>
                <a:latin typeface="Arial" panose="020B0704020202020204" pitchFamily="34" charset="0"/>
                <a:ea typeface="微软雅黑" panose="020B0503020204020204" pitchFamily="34" charset="-122"/>
              </a:defRPr>
            </a:lvl2pPr>
            <a:lvl3pPr marL="1143000" indent="-228600" eaLnBrk="0" hangingPunct="0">
              <a:defRPr sz="2400">
                <a:solidFill>
                  <a:schemeClr val="tx1"/>
                </a:solidFill>
                <a:latin typeface="Arial" panose="020B0704020202020204" pitchFamily="34" charset="0"/>
                <a:ea typeface="微软雅黑" panose="020B0503020204020204" pitchFamily="34" charset="-122"/>
              </a:defRPr>
            </a:lvl3pPr>
            <a:lvl4pPr marL="1600200" indent="-228600" eaLnBrk="0" hangingPunct="0">
              <a:defRPr sz="2400">
                <a:solidFill>
                  <a:schemeClr val="tx1"/>
                </a:solidFill>
                <a:latin typeface="Arial" panose="020B0704020202020204" pitchFamily="34" charset="0"/>
                <a:ea typeface="微软雅黑" panose="020B0503020204020204" pitchFamily="34" charset="-122"/>
              </a:defRPr>
            </a:lvl4pPr>
            <a:lvl5pPr marL="2057400" indent="-228600" eaLnBrk="0" hangingPunct="0">
              <a:defRPr sz="2400">
                <a:solidFill>
                  <a:schemeClr val="tx1"/>
                </a:solidFill>
                <a:latin typeface="Arial" panose="020B07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9pPr>
          </a:lstStyle>
          <a:p>
            <a:pPr eaLnBrk="1" hangingPunct="1">
              <a:defRPr/>
            </a:pPr>
            <a:endParaRPr lang="zh-CN" altLang="en-US"/>
          </a:p>
        </p:txBody>
      </p:sp>
      <p:sp>
        <p:nvSpPr>
          <p:cNvPr id="1028" name="Text Box 11"/>
          <p:cNvSpPr txBox="1">
            <a:spLocks noChangeArrowheads="1"/>
          </p:cNvSpPr>
          <p:nvPr userDrawn="1"/>
        </p:nvSpPr>
        <p:spPr bwMode="auto">
          <a:xfrm>
            <a:off x="261938" y="963613"/>
            <a:ext cx="4032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704020202020204" pitchFamily="34" charset="0"/>
                <a:ea typeface="微软雅黑" panose="020B0503020204020204" pitchFamily="34" charset="-122"/>
              </a:defRPr>
            </a:lvl1pPr>
            <a:lvl2pPr marL="742950" indent="-285750">
              <a:defRPr sz="2400">
                <a:solidFill>
                  <a:schemeClr val="tx1"/>
                </a:solidFill>
                <a:latin typeface="Arial" panose="020B0704020202020204" pitchFamily="34" charset="0"/>
                <a:ea typeface="微软雅黑" panose="020B0503020204020204" pitchFamily="34" charset="-122"/>
              </a:defRPr>
            </a:lvl2pPr>
            <a:lvl3pPr marL="1143000" indent="-228600">
              <a:defRPr sz="2400">
                <a:solidFill>
                  <a:schemeClr val="tx1"/>
                </a:solidFill>
                <a:latin typeface="Arial" panose="020B0704020202020204" pitchFamily="34" charset="0"/>
                <a:ea typeface="微软雅黑" panose="020B0503020204020204" pitchFamily="34" charset="-122"/>
              </a:defRPr>
            </a:lvl3pPr>
            <a:lvl4pPr marL="1600200" indent="-228600">
              <a:defRPr sz="2400">
                <a:solidFill>
                  <a:schemeClr val="tx1"/>
                </a:solidFill>
                <a:latin typeface="Arial" panose="020B0704020202020204" pitchFamily="34" charset="0"/>
                <a:ea typeface="微软雅黑" panose="020B0503020204020204" pitchFamily="34" charset="-122"/>
              </a:defRPr>
            </a:lvl4pPr>
            <a:lvl5pPr marL="2057400" indent="-228600">
              <a:defRPr sz="2400">
                <a:solidFill>
                  <a:schemeClr val="tx1"/>
                </a:solidFill>
                <a:latin typeface="Arial" panose="020B07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9pPr>
          </a:lstStyle>
          <a:p>
            <a:pPr algn="r" eaLnBrk="1" hangingPunct="1">
              <a:defRPr/>
            </a:pPr>
            <a:fld id="{679EA1FA-98DD-462E-800D-6ADA9E20B4EE}" type="slidenum">
              <a:rPr lang="en-US" altLang="zh-CN" sz="1400" b="1" smtClean="0">
                <a:solidFill>
                  <a:schemeClr val="bg1"/>
                </a:solidFill>
                <a:ea typeface="宋体" pitchFamily="2" charset="-122"/>
              </a:rPr>
              <a:t>‹#›</a:t>
            </a:fld>
            <a:endParaRPr lang="en-US" altLang="zh-CN" sz="1400" b="1">
              <a:solidFill>
                <a:schemeClr val="bg1"/>
              </a:solidFill>
              <a:ea typeface="宋体" pitchFamily="2" charset="-122"/>
            </a:endParaRPr>
          </a:p>
        </p:txBody>
      </p:sp>
      <p:sp>
        <p:nvSpPr>
          <p:cNvPr id="1029" name="Rectangle 12"/>
          <p:cNvSpPr>
            <a:spLocks noGrp="1" noChangeArrowheads="1"/>
          </p:cNvSpPr>
          <p:nvPr>
            <p:ph type="title"/>
          </p:nvPr>
        </p:nvSpPr>
        <p:spPr bwMode="auto">
          <a:xfrm>
            <a:off x="293688" y="222250"/>
            <a:ext cx="11523662"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704020202020204" pitchFamily="34" charset="0"/>
          <a:ea typeface="微软雅黑" panose="020B0503020204020204" pitchFamily="34" charset="-122"/>
        </a:defRPr>
      </a:lvl2pPr>
      <a:lvl3pPr algn="ctr" rtl="0" eaLnBrk="0" fontAlgn="base" hangingPunct="0">
        <a:spcBef>
          <a:spcPct val="0"/>
        </a:spcBef>
        <a:spcAft>
          <a:spcPct val="0"/>
        </a:spcAft>
        <a:defRPr sz="3600" b="1">
          <a:solidFill>
            <a:schemeClr val="tx2"/>
          </a:solidFill>
          <a:latin typeface="Arial" panose="020B0704020202020204" pitchFamily="34" charset="0"/>
          <a:ea typeface="微软雅黑" panose="020B0503020204020204" pitchFamily="34" charset="-122"/>
        </a:defRPr>
      </a:lvl3pPr>
      <a:lvl4pPr algn="ctr" rtl="0" eaLnBrk="0" fontAlgn="base" hangingPunct="0">
        <a:spcBef>
          <a:spcPct val="0"/>
        </a:spcBef>
        <a:spcAft>
          <a:spcPct val="0"/>
        </a:spcAft>
        <a:defRPr sz="3600" b="1">
          <a:solidFill>
            <a:schemeClr val="tx2"/>
          </a:solidFill>
          <a:latin typeface="Arial" panose="020B0704020202020204" pitchFamily="34" charset="0"/>
          <a:ea typeface="微软雅黑" panose="020B0503020204020204" pitchFamily="34" charset="-122"/>
        </a:defRPr>
      </a:lvl4pPr>
      <a:lvl5pPr algn="ctr" rtl="0" eaLnBrk="0" fontAlgn="base" hangingPunct="0">
        <a:spcBef>
          <a:spcPct val="0"/>
        </a:spcBef>
        <a:spcAft>
          <a:spcPct val="0"/>
        </a:spcAft>
        <a:defRPr sz="3600" b="1">
          <a:solidFill>
            <a:schemeClr val="tx2"/>
          </a:solidFill>
          <a:latin typeface="Arial" panose="020B0704020202020204" pitchFamily="34" charset="0"/>
          <a:ea typeface="微软雅黑" panose="020B0503020204020204" pitchFamily="34" charset="-122"/>
        </a:defRPr>
      </a:lvl5pPr>
      <a:lvl6pPr marL="457200" algn="ctr" rtl="0" fontAlgn="base">
        <a:spcBef>
          <a:spcPct val="0"/>
        </a:spcBef>
        <a:spcAft>
          <a:spcPct val="0"/>
        </a:spcAft>
        <a:defRPr sz="3600" b="1">
          <a:solidFill>
            <a:schemeClr val="tx2"/>
          </a:solidFill>
          <a:latin typeface="Arial" panose="020B0704020202020204" pitchFamily="34" charset="0"/>
          <a:ea typeface="微软雅黑" panose="020B0503020204020204" pitchFamily="34" charset="-122"/>
        </a:defRPr>
      </a:lvl6pPr>
      <a:lvl7pPr marL="914400" algn="ctr" rtl="0" fontAlgn="base">
        <a:spcBef>
          <a:spcPct val="0"/>
        </a:spcBef>
        <a:spcAft>
          <a:spcPct val="0"/>
        </a:spcAft>
        <a:defRPr sz="3600" b="1">
          <a:solidFill>
            <a:schemeClr val="tx2"/>
          </a:solidFill>
          <a:latin typeface="Arial" panose="020B0704020202020204" pitchFamily="34" charset="0"/>
          <a:ea typeface="微软雅黑" panose="020B0503020204020204" pitchFamily="34" charset="-122"/>
        </a:defRPr>
      </a:lvl7pPr>
      <a:lvl8pPr marL="1371600" algn="ctr" rtl="0" fontAlgn="base">
        <a:spcBef>
          <a:spcPct val="0"/>
        </a:spcBef>
        <a:spcAft>
          <a:spcPct val="0"/>
        </a:spcAft>
        <a:defRPr sz="3600" b="1">
          <a:solidFill>
            <a:schemeClr val="tx2"/>
          </a:solidFill>
          <a:latin typeface="Arial" panose="020B0704020202020204" pitchFamily="34" charset="0"/>
          <a:ea typeface="微软雅黑" panose="020B0503020204020204" pitchFamily="34" charset="-122"/>
        </a:defRPr>
      </a:lvl8pPr>
      <a:lvl9pPr marL="1828800" algn="ctr" rtl="0" fontAlgn="base">
        <a:spcBef>
          <a:spcPct val="0"/>
        </a:spcBef>
        <a:spcAft>
          <a:spcPct val="0"/>
        </a:spcAft>
        <a:defRPr sz="3600" b="1">
          <a:solidFill>
            <a:schemeClr val="tx2"/>
          </a:solidFill>
          <a:latin typeface="Arial" panose="020B0704020202020204" pitchFamily="34" charset="0"/>
          <a:ea typeface="微软雅黑" panose="020B0503020204020204" pitchFamily="34" charset="-122"/>
        </a:defRPr>
      </a:lvl9pPr>
    </p:titleStyle>
    <p:body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30.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slideLayout" Target="../slideLayouts/slideLayout12.xml"/><Relationship Id="rId7" Type="http://schemas.openxmlformats.org/officeDocument/2006/relationships/customXml" Target="../ink/ink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9.xml"/><Relationship Id="rId7" Type="http://schemas.openxmlformats.org/officeDocument/2006/relationships/image" Target="../media/image32.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33.png"/><Relationship Id="rId5" Type="http://schemas.openxmlformats.org/officeDocument/2006/relationships/notesSlide" Target="../notesSlides/notesSlide36.xml"/><Relationship Id="rId10" Type="http://schemas.openxmlformats.org/officeDocument/2006/relationships/image" Target="../media/image39.png"/><Relationship Id="rId4" Type="http://schemas.openxmlformats.org/officeDocument/2006/relationships/slideLayout" Target="../slideLayouts/slideLayout12.xml"/><Relationship Id="rId9" Type="http://schemas.openxmlformats.org/officeDocument/2006/relationships/customXml" Target="../ink/ink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929922"/>
            <a:ext cx="12199426" cy="3296355"/>
          </a:xfrm>
          <a:solidFill>
            <a:srgbClr val="0070C0"/>
          </a:solidFill>
          <a:effectLst>
            <a:outerShdw blurRad="50800" dist="38100" dir="2700000" algn="tl" rotWithShape="0">
              <a:prstClr val="black">
                <a:alpha val="40000"/>
              </a:prstClr>
            </a:outerShdw>
          </a:effectLst>
        </p:spPr>
        <p:txBody>
          <a:bodyPr/>
          <a:lstStyle/>
          <a:p>
            <a:pPr eaLnBrk="1" hangingPunct="1"/>
            <a:r>
              <a:rPr lang="zh-CN" altLang="en-US" sz="4800" dirty="0">
                <a:solidFill>
                  <a:schemeClr val="bg1"/>
                </a:solidFill>
                <a:latin typeface="微软雅黑" panose="020B0503020204020204" pitchFamily="34" charset="-122"/>
                <a:ea typeface="微软雅黑" panose="020B0503020204020204" pitchFamily="34" charset="-122"/>
                <a:sym typeface="+mn-ea"/>
              </a:rPr>
              <a:t>机器学习</a:t>
            </a:r>
            <a:r>
              <a:rPr lang="en-US" altLang="zh-CN" sz="4800" dirty="0">
                <a:solidFill>
                  <a:schemeClr val="bg1"/>
                </a:solidFill>
                <a:latin typeface="微软雅黑" panose="020B0503020204020204" pitchFamily="34" charset="-122"/>
                <a:ea typeface="微软雅黑" panose="020B0503020204020204" pitchFamily="34" charset="-122"/>
                <a:sym typeface="+mn-ea"/>
              </a:rPr>
              <a:t>-</a:t>
            </a:r>
            <a:r>
              <a:rPr lang="zh-CN" altLang="en-US" sz="4800" dirty="0">
                <a:solidFill>
                  <a:schemeClr val="bg1"/>
                </a:solidFill>
                <a:latin typeface="微软雅黑" panose="020B0503020204020204" pitchFamily="34" charset="-122"/>
                <a:ea typeface="微软雅黑" panose="020B0503020204020204" pitchFamily="34" charset="-122"/>
                <a:sym typeface="+mn-ea"/>
              </a:rPr>
              <a:t>机器学习实践技巧</a:t>
            </a:r>
            <a:br>
              <a:rPr lang="en-US" altLang="zh-CN" sz="4800" dirty="0">
                <a:solidFill>
                  <a:schemeClr val="bg1"/>
                </a:solidFill>
                <a:latin typeface="微软雅黑" panose="020B0503020204020204" pitchFamily="34" charset="-122"/>
                <a:ea typeface="微软雅黑" panose="020B0503020204020204" pitchFamily="34" charset="-122"/>
                <a:sym typeface="+mn-ea"/>
              </a:rPr>
            </a:br>
            <a:endParaRPr lang="zh-CN" altLang="en-US" sz="2400" dirty="0">
              <a:solidFill>
                <a:schemeClr val="bg1"/>
              </a:solidFill>
              <a:latin typeface="+mj-ea"/>
            </a:endParaRPr>
          </a:p>
        </p:txBody>
      </p:sp>
    </p:spTree>
  </p:cSld>
  <p:clrMapOvr>
    <a:masterClrMapping/>
  </p:clrMapOvr>
  <mc:AlternateContent xmlns:mc="http://schemas.openxmlformats.org/markup-compatibility/2006" xmlns:p14="http://schemas.microsoft.com/office/powerpoint/2010/main">
    <mc:Choice Requires="p14">
      <p:transition spd="slow" p14:dur="2000" advTm="7175"/>
    </mc:Choice>
    <mc:Fallback xmlns="">
      <p:transition spd="slow" advTm="717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6"/>
          <p:cNvSpPr/>
          <p:nvPr/>
        </p:nvSpPr>
        <p:spPr>
          <a:xfrm>
            <a:off x="2283076" y="2696908"/>
            <a:ext cx="6278833"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chemeClr val="bg1"/>
              </a:solidFill>
            </a:endParaRPr>
          </a:p>
        </p:txBody>
      </p:sp>
      <p:sp>
        <p:nvSpPr>
          <p:cNvPr id="32" name="TextBox 6"/>
          <p:cNvSpPr txBox="1">
            <a:spLocks noChangeArrowheads="1"/>
          </p:cNvSpPr>
          <p:nvPr/>
        </p:nvSpPr>
        <p:spPr bwMode="auto">
          <a:xfrm>
            <a:off x="2986633" y="1922625"/>
            <a:ext cx="588304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01    </a:t>
            </a:r>
            <a:r>
              <a:rPr lang="zh-CN" altLang="en-US" sz="3600" dirty="0">
                <a:latin typeface="Impact" panose="020B0806030902050204" pitchFamily="34" charset="0"/>
                <a:ea typeface="微软雅黑" panose="020B0503020204020204" pitchFamily="34" charset="-122"/>
              </a:rPr>
              <a:t>数据集划分</a:t>
            </a:r>
            <a:endParaRPr lang="zh-CN" altLang="en-US" sz="3600" dirty="0">
              <a:latin typeface="微软雅黑" panose="020B0503020204020204" pitchFamily="34" charset="-122"/>
              <a:ea typeface="微软雅黑" panose="020B0503020204020204" pitchFamily="34" charset="-122"/>
            </a:endParaRPr>
          </a:p>
        </p:txBody>
      </p:sp>
      <p:sp>
        <p:nvSpPr>
          <p:cNvPr id="47" name="TextBox 10"/>
          <p:cNvSpPr txBox="1">
            <a:spLocks noChangeArrowheads="1"/>
          </p:cNvSpPr>
          <p:nvPr/>
        </p:nvSpPr>
        <p:spPr bwMode="auto">
          <a:xfrm>
            <a:off x="3002508" y="2749712"/>
            <a:ext cx="50724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02    </a:t>
            </a:r>
            <a:r>
              <a:rPr lang="zh-CN" altLang="en-US" sz="3600" dirty="0">
                <a:solidFill>
                  <a:schemeClr val="bg1"/>
                </a:solidFill>
                <a:latin typeface="Impact" panose="020B0806030902050204" pitchFamily="34" charset="0"/>
                <a:ea typeface="微软雅黑" panose="020B0503020204020204" pitchFamily="34" charset="-122"/>
              </a:rPr>
              <a:t>评价指标</a:t>
            </a:r>
          </a:p>
        </p:txBody>
      </p:sp>
      <p:sp>
        <p:nvSpPr>
          <p:cNvPr id="10"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a:t>
            </a:r>
            <a:r>
              <a:rPr lang="zh-CN" altLang="en-US" dirty="0">
                <a:solidFill>
                  <a:schemeClr val="tx1"/>
                </a:solidFill>
              </a:rPr>
              <a:t>评价指标</a:t>
            </a:r>
          </a:p>
        </p:txBody>
      </p:sp>
      <p:sp>
        <p:nvSpPr>
          <p:cNvPr id="11" name="TextBox 11"/>
          <p:cNvSpPr txBox="1">
            <a:spLocks noChangeArrowheads="1"/>
          </p:cNvSpPr>
          <p:nvPr/>
        </p:nvSpPr>
        <p:spPr bwMode="auto">
          <a:xfrm>
            <a:off x="3002507" y="3564894"/>
            <a:ext cx="62975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03    </a:t>
            </a:r>
            <a:r>
              <a:rPr lang="zh-CN" altLang="en-US" sz="3600" dirty="0">
                <a:latin typeface="Impact" panose="020B0806030902050204" pitchFamily="34" charset="0"/>
                <a:ea typeface="微软雅黑" panose="020B0503020204020204" pitchFamily="34" charset="-122"/>
              </a:rPr>
              <a:t>正则化、偏差和方差</a:t>
            </a:r>
          </a:p>
        </p:txBody>
      </p:sp>
    </p:spTree>
  </p:cSld>
  <p:clrMapOvr>
    <a:masterClrMapping/>
  </p:clrMapOvr>
  <p:transition advTm="8005"/>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2609971" y="3220813"/>
          <a:ext cx="6611667" cy="2385973"/>
        </p:xfrm>
        <a:graphic>
          <a:graphicData uri="http://schemas.openxmlformats.org/drawingml/2006/table">
            <a:tbl>
              <a:tblPr firstRow="1" bandRow="1">
                <a:tableStyleId>{5940675A-B579-460E-94D1-54222C63F5DA}</a:tableStyleId>
              </a:tblPr>
              <a:tblGrid>
                <a:gridCol w="2203889">
                  <a:extLst>
                    <a:ext uri="{9D8B030D-6E8A-4147-A177-3AD203B41FA5}">
                      <a16:colId xmlns:a16="http://schemas.microsoft.com/office/drawing/2014/main" val="20000"/>
                    </a:ext>
                  </a:extLst>
                </a:gridCol>
                <a:gridCol w="2203889">
                  <a:extLst>
                    <a:ext uri="{9D8B030D-6E8A-4147-A177-3AD203B41FA5}">
                      <a16:colId xmlns:a16="http://schemas.microsoft.com/office/drawing/2014/main" val="20001"/>
                    </a:ext>
                  </a:extLst>
                </a:gridCol>
                <a:gridCol w="2203889">
                  <a:extLst>
                    <a:ext uri="{9D8B030D-6E8A-4147-A177-3AD203B41FA5}">
                      <a16:colId xmlns:a16="http://schemas.microsoft.com/office/drawing/2014/main" val="20002"/>
                    </a:ext>
                  </a:extLst>
                </a:gridCol>
              </a:tblGrid>
              <a:tr h="543463">
                <a:tc>
                  <a:txBody>
                    <a:bodyPr/>
                    <a:lstStyle/>
                    <a:p>
                      <a:endParaRPr lang="zh-CN" altLang="en-US" sz="1900" dirty="0"/>
                    </a:p>
                  </a:txBody>
                  <a:tcPr/>
                </a:tc>
                <a:tc>
                  <a:txBody>
                    <a:bodyPr/>
                    <a:lstStyle/>
                    <a:p>
                      <a:r>
                        <a:rPr lang="zh-CN" altLang="en-US" sz="1900" dirty="0"/>
                        <a:t>预测为正（有肿瘤）</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900" dirty="0"/>
                        <a:t>预测为负（无肿瘤）</a:t>
                      </a:r>
                    </a:p>
                  </a:txBody>
                  <a:tcPr/>
                </a:tc>
                <a:extLst>
                  <a:ext uri="{0D108BD9-81ED-4DB2-BD59-A6C34878D82A}">
                    <a16:rowId xmlns:a16="http://schemas.microsoft.com/office/drawing/2014/main" val="10000"/>
                  </a:ext>
                </a:extLst>
              </a:tr>
              <a:tr h="92125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900" dirty="0"/>
                        <a:t>实际为正（有肿瘤）</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900" dirty="0"/>
                    </a:p>
                  </a:txBody>
                  <a:tcPr/>
                </a:tc>
                <a:tc>
                  <a:txBody>
                    <a:bodyPr/>
                    <a:lstStyle/>
                    <a:p>
                      <a:r>
                        <a:rPr lang="en-US" altLang="zh-CN" sz="1900" dirty="0"/>
                        <a:t>True</a:t>
                      </a:r>
                      <a:r>
                        <a:rPr lang="en-US" altLang="zh-CN" sz="1900" baseline="0" dirty="0"/>
                        <a:t> Positive(</a:t>
                      </a:r>
                      <a:r>
                        <a:rPr lang="en-US" altLang="zh-CN" sz="1900" baseline="0" dirty="0">
                          <a:solidFill>
                            <a:srgbClr val="FF0000"/>
                          </a:solidFill>
                        </a:rPr>
                        <a:t>TP</a:t>
                      </a:r>
                      <a:r>
                        <a:rPr lang="en-US" altLang="zh-CN" sz="1900" baseline="0" dirty="0"/>
                        <a:t>)</a:t>
                      </a:r>
                      <a:endParaRPr lang="zh-CN" altLang="en-US" sz="1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900" dirty="0"/>
                        <a:t>False</a:t>
                      </a:r>
                      <a:r>
                        <a:rPr lang="en-US" altLang="zh-CN" sz="1900" baseline="0" dirty="0"/>
                        <a:t> Negative(</a:t>
                      </a:r>
                      <a:r>
                        <a:rPr lang="en-US" altLang="zh-CN" sz="1900" baseline="0" dirty="0">
                          <a:solidFill>
                            <a:srgbClr val="FF0000"/>
                          </a:solidFill>
                        </a:rPr>
                        <a:t>FN</a:t>
                      </a:r>
                      <a:r>
                        <a:rPr lang="en-US" altLang="zh-CN" sz="1900" baseline="0" dirty="0"/>
                        <a:t>)</a:t>
                      </a:r>
                      <a:endParaRPr lang="zh-CN" altLang="en-US" sz="1900" dirty="0"/>
                    </a:p>
                    <a:p>
                      <a:endParaRPr lang="zh-CN" altLang="en-US" sz="1900" dirty="0"/>
                    </a:p>
                  </a:txBody>
                  <a:tcPr/>
                </a:tc>
                <a:extLst>
                  <a:ext uri="{0D108BD9-81ED-4DB2-BD59-A6C34878D82A}">
                    <a16:rowId xmlns:a16="http://schemas.microsoft.com/office/drawing/2014/main" val="10001"/>
                  </a:ext>
                </a:extLst>
              </a:tr>
              <a:tr h="92125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900" dirty="0"/>
                        <a:t>实际为负（无肿瘤）</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900" baseline="0" dirty="0"/>
                        <a:t>False Positive(</a:t>
                      </a:r>
                      <a:r>
                        <a:rPr lang="en-US" altLang="zh-CN" sz="1900" baseline="0" dirty="0">
                          <a:solidFill>
                            <a:srgbClr val="FF0000"/>
                          </a:solidFill>
                        </a:rPr>
                        <a:t>FP</a:t>
                      </a:r>
                      <a:r>
                        <a:rPr lang="en-US" altLang="zh-CN" sz="1900" baseline="0" dirty="0"/>
                        <a:t>)</a:t>
                      </a:r>
                      <a:endParaRPr lang="zh-CN" altLang="en-US" sz="1900" dirty="0"/>
                    </a:p>
                    <a:p>
                      <a:endParaRPr lang="zh-CN" altLang="en-US" sz="1900" dirty="0"/>
                    </a:p>
                  </a:txBody>
                  <a:tcPr/>
                </a:tc>
                <a:tc>
                  <a:txBody>
                    <a:bodyPr/>
                    <a:lstStyle/>
                    <a:p>
                      <a:r>
                        <a:rPr lang="en-US" altLang="zh-CN" sz="1900" dirty="0"/>
                        <a:t>True</a:t>
                      </a:r>
                      <a:r>
                        <a:rPr lang="en-US" altLang="zh-CN" sz="1900" baseline="0" dirty="0"/>
                        <a:t> Negative(</a:t>
                      </a:r>
                      <a:r>
                        <a:rPr lang="en-US" altLang="zh-CN" sz="1900" baseline="0" dirty="0">
                          <a:solidFill>
                            <a:srgbClr val="FF0000"/>
                          </a:solidFill>
                        </a:rPr>
                        <a:t>TN</a:t>
                      </a:r>
                      <a:r>
                        <a:rPr lang="en-US" altLang="zh-CN" sz="1900" baseline="0" dirty="0"/>
                        <a:t>)</a:t>
                      </a:r>
                      <a:endParaRPr lang="zh-CN" altLang="en-US" sz="1900" dirty="0"/>
                    </a:p>
                  </a:txBody>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5" name="矩形 4"/>
              <p:cNvSpPr/>
              <p:nvPr/>
            </p:nvSpPr>
            <p:spPr>
              <a:xfrm>
                <a:off x="3701794" y="6012147"/>
                <a:ext cx="3615220" cy="615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sz="1800">
                          <a:latin typeface="DejaVu Math TeX Gyre" panose="02000503000000000000" charset="0"/>
                        </a:rPr>
                        <m:t>a</m:t>
                      </m:r>
                      <m:r>
                        <a:rPr lang="zh-CN" altLang="en-US" sz="1800" i="1">
                          <a:latin typeface="Cambria Math" panose="02040503050406030204" pitchFamily="18" charset="0"/>
                        </a:rPr>
                        <m:t>𝑐𝑐𝑢𝑟𝑎𝑐𝑦</m:t>
                      </m:r>
                      <m:r>
                        <m:rPr>
                          <m:nor/>
                        </m:rPr>
                        <a:rPr lang="zh-CN" altLang="en-US" sz="1800" i="1">
                          <a:latin typeface="Cambria Math" panose="02040503050406030204" pitchFamily="18" charset="0"/>
                        </a:rPr>
                        <m:t>  </m:t>
                      </m:r>
                      <m:r>
                        <a:rPr lang="zh-CN" altLang="en-US" sz="1800">
                          <a:latin typeface="Cambria Math" panose="02040503050406030204" pitchFamily="18" charset="0"/>
                        </a:rPr>
                        <m:t>=</m:t>
                      </m:r>
                      <m:r>
                        <m:rPr>
                          <m:nor/>
                        </m:rPr>
                        <a:rPr lang="zh-CN" altLang="en-US" sz="1800" i="1">
                          <a:latin typeface="Cambria Math" panose="02040503050406030204" pitchFamily="18" charset="0"/>
                        </a:rPr>
                        <m:t>  </m:t>
                      </m:r>
                      <m:f>
                        <m:fPr>
                          <m:ctrlPr>
                            <a:rPr lang="zh-CN" altLang="en-US" sz="1800" i="1">
                              <a:latin typeface="Cambria Math" panose="02040503050406030204" pitchFamily="18" charset="0"/>
                            </a:rPr>
                          </m:ctrlPr>
                        </m:fPr>
                        <m:num>
                          <m:r>
                            <a:rPr lang="zh-CN" altLang="en-US" sz="1800" i="1">
                              <a:latin typeface="Cambria Math" panose="02040503050406030204" pitchFamily="18" charset="0"/>
                            </a:rPr>
                            <m:t>𝑇𝑃</m:t>
                          </m:r>
                          <m:r>
                            <a:rPr lang="zh-CN" altLang="en-US" sz="1800">
                              <a:latin typeface="Cambria Math" panose="02040503050406030204" pitchFamily="18" charset="0"/>
                            </a:rPr>
                            <m:t>+</m:t>
                          </m:r>
                          <m:r>
                            <a:rPr lang="zh-CN" altLang="en-US" sz="1800" i="1">
                              <a:latin typeface="Cambria Math" panose="02040503050406030204" pitchFamily="18" charset="0"/>
                            </a:rPr>
                            <m:t>𝑇𝑁</m:t>
                          </m:r>
                        </m:num>
                        <m:den>
                          <m:r>
                            <a:rPr lang="zh-CN" altLang="en-US" sz="1800" i="1">
                              <a:latin typeface="Cambria Math" panose="02040503050406030204" pitchFamily="18" charset="0"/>
                            </a:rPr>
                            <m:t>𝑇𝑃</m:t>
                          </m:r>
                          <m:r>
                            <a:rPr lang="zh-CN" altLang="en-US" sz="1800">
                              <a:latin typeface="Cambria Math" panose="02040503050406030204" pitchFamily="18" charset="0"/>
                            </a:rPr>
                            <m:t>+</m:t>
                          </m:r>
                          <m:r>
                            <a:rPr lang="zh-CN" altLang="en-US" sz="1800" i="1">
                              <a:latin typeface="Cambria Math" panose="02040503050406030204" pitchFamily="18" charset="0"/>
                            </a:rPr>
                            <m:t>𝑇𝑁</m:t>
                          </m:r>
                          <m:r>
                            <a:rPr lang="zh-CN" altLang="en-US" sz="1800">
                              <a:latin typeface="Cambria Math" panose="02040503050406030204" pitchFamily="18" charset="0"/>
                            </a:rPr>
                            <m:t>+</m:t>
                          </m:r>
                          <m:r>
                            <a:rPr lang="zh-CN" altLang="en-US" sz="1800" i="1">
                              <a:latin typeface="Cambria Math" panose="02040503050406030204" pitchFamily="18" charset="0"/>
                            </a:rPr>
                            <m:t>𝐹𝑃</m:t>
                          </m:r>
                          <m:r>
                            <a:rPr lang="zh-CN" altLang="en-US" sz="1800">
                              <a:latin typeface="Cambria Math" panose="02040503050406030204" pitchFamily="18" charset="0"/>
                            </a:rPr>
                            <m:t>+</m:t>
                          </m:r>
                          <m:r>
                            <a:rPr lang="zh-CN" altLang="en-US" sz="1800" i="1">
                              <a:latin typeface="Cambria Math" panose="02040503050406030204" pitchFamily="18" charset="0"/>
                            </a:rPr>
                            <m:t>𝐹𝑁</m:t>
                          </m:r>
                        </m:den>
                      </m:f>
                    </m:oMath>
                  </m:oMathPara>
                </a14:m>
                <a:endParaRPr lang="zh-CN" altLang="en-US" sz="1800" dirty="0"/>
              </a:p>
            </p:txBody>
          </p:sp>
        </mc:Choice>
        <mc:Fallback xmlns="">
          <p:sp>
            <p:nvSpPr>
              <p:cNvPr id="5" name="矩形 4"/>
              <p:cNvSpPr>
                <a:spLocks noRot="1" noChangeAspect="1" noMove="1" noResize="1" noEditPoints="1" noAdjustHandles="1" noChangeArrowheads="1" noChangeShapeType="1" noTextEdit="1"/>
              </p:cNvSpPr>
              <p:nvPr/>
            </p:nvSpPr>
            <p:spPr>
              <a:xfrm>
                <a:off x="3701794" y="6012147"/>
                <a:ext cx="3615220" cy="615490"/>
              </a:xfrm>
              <a:prstGeom prst="rect">
                <a:avLst/>
              </a:prstGeom>
              <a:blipFill rotWithShape="1">
                <a:blip r:embed="rId3"/>
                <a:stretch>
                  <a:fillRect l="-10" t="-98" r="15" b="23"/>
                </a:stretch>
              </a:blipFill>
            </p:spPr>
            <p:txBody>
              <a:bodyPr/>
              <a:lstStyle/>
              <a:p>
                <a:r>
                  <a:rPr lang="zh-CN" altLang="en-US">
                    <a:noFill/>
                  </a:rPr>
                  <a:t> </a:t>
                </a:r>
              </a:p>
            </p:txBody>
          </p:sp>
        </mc:Fallback>
      </mc:AlternateContent>
      <p:sp>
        <p:nvSpPr>
          <p:cNvPr id="6" name="文本框 5"/>
          <p:cNvSpPr txBox="1"/>
          <p:nvPr/>
        </p:nvSpPr>
        <p:spPr>
          <a:xfrm>
            <a:off x="323226" y="1364467"/>
            <a:ext cx="11654286" cy="1938992"/>
          </a:xfrm>
          <a:prstGeom prst="rect">
            <a:avLst/>
          </a:prstGeom>
          <a:noFill/>
        </p:spPr>
        <p:txBody>
          <a:bodyPr wrap="square" rtlCol="0">
            <a:spAutoFit/>
          </a:bodyPr>
          <a:lstStyle/>
          <a:p>
            <a:r>
              <a:rPr lang="zh-CN" altLang="en-US" dirty="0">
                <a:solidFill>
                  <a:srgbClr val="FF0000"/>
                </a:solidFill>
              </a:rPr>
              <a:t>实际问题</a:t>
            </a:r>
            <a:r>
              <a:rPr lang="zh-CN" altLang="en-US" dirty="0"/>
              <a:t>：假设你是一个三甲医院的肿瘤科主任，你想花</a:t>
            </a:r>
            <a:r>
              <a:rPr lang="en-US" altLang="zh-CN" dirty="0"/>
              <a:t>500</a:t>
            </a:r>
            <a:r>
              <a:rPr lang="zh-CN" altLang="en-US" dirty="0"/>
              <a:t>万聘请一个公司来做一个基于人工智能算法的分类器，来判断患者是否有患有肿瘤，该肿瘤的发病率较低。现在有一家公司找到你说，按照下面的表格和精确率的计算，他们公司可以做到</a:t>
            </a:r>
            <a:r>
              <a:rPr lang="en-US" altLang="zh-CN" dirty="0"/>
              <a:t>99%</a:t>
            </a:r>
            <a:r>
              <a:rPr lang="zh-CN" altLang="en-US" dirty="0"/>
              <a:t>以上的分类准确结果。请问，你作为主任，可以单纯凭借这个指标来定夺是否聘请这家公司吗？</a:t>
            </a:r>
          </a:p>
        </p:txBody>
      </p:sp>
      <p:sp>
        <p:nvSpPr>
          <p:cNvPr id="2" name="矩形 1"/>
          <p:cNvSpPr/>
          <p:nvPr/>
        </p:nvSpPr>
        <p:spPr>
          <a:xfrm>
            <a:off x="7771019" y="6012147"/>
            <a:ext cx="2901238" cy="707886"/>
          </a:xfrm>
          <a:prstGeom prst="rect">
            <a:avLst/>
          </a:prstGeom>
        </p:spPr>
        <p:txBody>
          <a:bodyPr wrap="square">
            <a:spAutoFit/>
          </a:bodyPr>
          <a:lstStyle/>
          <a:p>
            <a:r>
              <a:rPr lang="en-US" altLang="zh-CN" sz="4000" dirty="0">
                <a:solidFill>
                  <a:srgbClr val="FF0000"/>
                </a:solidFill>
              </a:rPr>
              <a:t>99%</a:t>
            </a:r>
            <a:endParaRPr lang="zh-CN" altLang="en-US" sz="4000"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矩形 4"/>
              <p:cNvSpPr/>
              <p:nvPr/>
            </p:nvSpPr>
            <p:spPr>
              <a:xfrm>
                <a:off x="2820831" y="5771165"/>
                <a:ext cx="4664806" cy="61549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zh-CN" altLang="en-US" sz="1800">
                          <a:latin typeface="DejaVu Math TeX Gyre" panose="02000503000000000000" charset="0"/>
                        </a:rPr>
                        <m:t>a</m:t>
                      </m:r>
                      <m:r>
                        <a:rPr lang="zh-CN" altLang="en-US" sz="1800" i="1">
                          <a:latin typeface="Cambria Math" panose="02040503050406030204" pitchFamily="18" charset="0"/>
                        </a:rPr>
                        <m:t>𝑐𝑐𝑢𝑟𝑎𝑐𝑦</m:t>
                      </m:r>
                      <m:r>
                        <m:rPr>
                          <m:nor/>
                        </m:rPr>
                        <a:rPr lang="zh-CN" altLang="en-US" sz="1800" i="1">
                          <a:latin typeface="Cambria Math" panose="02040503050406030204" pitchFamily="18" charset="0"/>
                        </a:rPr>
                        <m:t>  </m:t>
                      </m:r>
                      <m:r>
                        <a:rPr lang="zh-CN" altLang="en-US" sz="1800">
                          <a:latin typeface="Cambria Math" panose="02040503050406030204" pitchFamily="18" charset="0"/>
                        </a:rPr>
                        <m:t>=</m:t>
                      </m:r>
                      <m:r>
                        <m:rPr>
                          <m:nor/>
                        </m:rPr>
                        <a:rPr lang="zh-CN" altLang="en-US" sz="1800" i="1">
                          <a:latin typeface="Cambria Math" panose="02040503050406030204" pitchFamily="18" charset="0"/>
                        </a:rPr>
                        <m:t>  </m:t>
                      </m:r>
                      <m:f>
                        <m:fPr>
                          <m:ctrlPr>
                            <a:rPr lang="zh-CN" altLang="en-US" sz="1800" i="1">
                              <a:latin typeface="Cambria Math" panose="02040503050406030204" pitchFamily="18" charset="0"/>
                            </a:rPr>
                          </m:ctrlPr>
                        </m:fPr>
                        <m:num>
                          <m:r>
                            <a:rPr lang="zh-CN" altLang="en-US" sz="1800" i="1">
                              <a:latin typeface="Cambria Math" panose="02040503050406030204" pitchFamily="18" charset="0"/>
                            </a:rPr>
                            <m:t>𝑇𝑃</m:t>
                          </m:r>
                          <m:r>
                            <a:rPr lang="zh-CN" altLang="en-US" sz="1800">
                              <a:latin typeface="Cambria Math" panose="02040503050406030204" pitchFamily="18" charset="0"/>
                            </a:rPr>
                            <m:t>+</m:t>
                          </m:r>
                          <m:r>
                            <a:rPr lang="zh-CN" altLang="en-US" sz="1800" i="1">
                              <a:latin typeface="Cambria Math" panose="02040503050406030204" pitchFamily="18" charset="0"/>
                            </a:rPr>
                            <m:t>𝑇𝑁</m:t>
                          </m:r>
                        </m:num>
                        <m:den>
                          <m:r>
                            <a:rPr lang="zh-CN" altLang="en-US" sz="1800" i="1">
                              <a:latin typeface="Cambria Math" panose="02040503050406030204" pitchFamily="18" charset="0"/>
                            </a:rPr>
                            <m:t>𝑇𝑃</m:t>
                          </m:r>
                          <m:r>
                            <a:rPr lang="zh-CN" altLang="en-US" sz="1800">
                              <a:latin typeface="Cambria Math" panose="02040503050406030204" pitchFamily="18" charset="0"/>
                            </a:rPr>
                            <m:t>+</m:t>
                          </m:r>
                          <m:r>
                            <a:rPr lang="zh-CN" altLang="en-US" sz="1800" i="1">
                              <a:latin typeface="Cambria Math" panose="02040503050406030204" pitchFamily="18" charset="0"/>
                            </a:rPr>
                            <m:t>𝑇𝑁</m:t>
                          </m:r>
                          <m:r>
                            <a:rPr lang="zh-CN" altLang="en-US" sz="1800">
                              <a:latin typeface="Cambria Math" panose="02040503050406030204" pitchFamily="18" charset="0"/>
                            </a:rPr>
                            <m:t>+</m:t>
                          </m:r>
                          <m:r>
                            <a:rPr lang="zh-CN" altLang="en-US" sz="1800" i="1">
                              <a:latin typeface="Cambria Math" panose="02040503050406030204" pitchFamily="18" charset="0"/>
                            </a:rPr>
                            <m:t>𝐹𝑃</m:t>
                          </m:r>
                          <m:r>
                            <a:rPr lang="zh-CN" altLang="en-US" sz="1800">
                              <a:latin typeface="Cambria Math" panose="02040503050406030204" pitchFamily="18" charset="0"/>
                            </a:rPr>
                            <m:t>+</m:t>
                          </m:r>
                          <m:r>
                            <a:rPr lang="zh-CN" altLang="en-US" sz="1800" i="1">
                              <a:latin typeface="Cambria Math" panose="02040503050406030204" pitchFamily="18" charset="0"/>
                            </a:rPr>
                            <m:t>𝐹𝑁</m:t>
                          </m:r>
                        </m:den>
                      </m:f>
                    </m:oMath>
                  </m:oMathPara>
                </a14:m>
                <a:endParaRPr lang="zh-CN" altLang="en-US" sz="1800" dirty="0"/>
              </a:p>
            </p:txBody>
          </p:sp>
        </mc:Choice>
        <mc:Fallback xmlns="">
          <p:sp>
            <p:nvSpPr>
              <p:cNvPr id="5" name="矩形 4"/>
              <p:cNvSpPr>
                <a:spLocks noRot="1" noChangeAspect="1" noMove="1" noResize="1" noEditPoints="1" noAdjustHandles="1" noChangeArrowheads="1" noChangeShapeType="1" noTextEdit="1"/>
              </p:cNvSpPr>
              <p:nvPr/>
            </p:nvSpPr>
            <p:spPr>
              <a:xfrm>
                <a:off x="2820831" y="5771165"/>
                <a:ext cx="4664806" cy="615490"/>
              </a:xfrm>
              <a:prstGeom prst="rect">
                <a:avLst/>
              </a:prstGeom>
              <a:blipFill rotWithShape="1">
                <a:blip r:embed="rId3"/>
                <a:stretch>
                  <a:fillRect l="-3" t="-46" r="6" b="75"/>
                </a:stretch>
              </a:blipFill>
            </p:spPr>
            <p:txBody>
              <a:bodyPr/>
              <a:lstStyle/>
              <a:p>
                <a:r>
                  <a:rPr lang="zh-CN" altLang="en-US">
                    <a:noFill/>
                  </a:rPr>
                  <a:t> </a:t>
                </a:r>
              </a:p>
            </p:txBody>
          </p:sp>
        </mc:Fallback>
      </mc:AlternateContent>
      <p:sp>
        <p:nvSpPr>
          <p:cNvPr id="6" name="文本框 5"/>
          <p:cNvSpPr txBox="1"/>
          <p:nvPr/>
        </p:nvSpPr>
        <p:spPr>
          <a:xfrm>
            <a:off x="261004" y="1338042"/>
            <a:ext cx="11669992" cy="1569660"/>
          </a:xfrm>
          <a:prstGeom prst="rect">
            <a:avLst/>
          </a:prstGeom>
          <a:noFill/>
          <a:ln>
            <a:solidFill>
              <a:srgbClr val="FF0000"/>
            </a:solidFill>
          </a:ln>
        </p:spPr>
        <p:txBody>
          <a:bodyPr wrap="square" rtlCol="0">
            <a:spAutoFit/>
          </a:bodyPr>
          <a:lstStyle/>
          <a:p>
            <a:r>
              <a:rPr lang="zh-CN" altLang="en-US" sz="3200" dirty="0"/>
              <a:t>准备坑你的公司可以这么做：假如他统计了</a:t>
            </a:r>
            <a:r>
              <a:rPr lang="en-US" altLang="zh-CN" sz="3200" dirty="0"/>
              <a:t>10000</a:t>
            </a:r>
            <a:r>
              <a:rPr lang="zh-CN" altLang="en-US" sz="3200" dirty="0"/>
              <a:t>个病人，然后他通通预测为没有肿瘤！实际的情况是，这个里面只有十个人是真的患有肿瘤。</a:t>
            </a:r>
          </a:p>
        </p:txBody>
      </p:sp>
      <p:graphicFrame>
        <p:nvGraphicFramePr>
          <p:cNvPr id="7" name="表格 6"/>
          <p:cNvGraphicFramePr>
            <a:graphicFrameLocks noGrp="1"/>
          </p:cNvGraphicFramePr>
          <p:nvPr/>
        </p:nvGraphicFramePr>
        <p:xfrm>
          <a:off x="1892626" y="3146447"/>
          <a:ext cx="8531193" cy="2385973"/>
        </p:xfrm>
        <a:graphic>
          <a:graphicData uri="http://schemas.openxmlformats.org/drawingml/2006/table">
            <a:tbl>
              <a:tblPr firstRow="1" bandRow="1">
                <a:tableStyleId>{5940675A-B579-460E-94D1-54222C63F5DA}</a:tableStyleId>
              </a:tblPr>
              <a:tblGrid>
                <a:gridCol w="2843731">
                  <a:extLst>
                    <a:ext uri="{9D8B030D-6E8A-4147-A177-3AD203B41FA5}">
                      <a16:colId xmlns:a16="http://schemas.microsoft.com/office/drawing/2014/main" val="20000"/>
                    </a:ext>
                  </a:extLst>
                </a:gridCol>
                <a:gridCol w="2843731">
                  <a:extLst>
                    <a:ext uri="{9D8B030D-6E8A-4147-A177-3AD203B41FA5}">
                      <a16:colId xmlns:a16="http://schemas.microsoft.com/office/drawing/2014/main" val="20001"/>
                    </a:ext>
                  </a:extLst>
                </a:gridCol>
                <a:gridCol w="2843731">
                  <a:extLst>
                    <a:ext uri="{9D8B030D-6E8A-4147-A177-3AD203B41FA5}">
                      <a16:colId xmlns:a16="http://schemas.microsoft.com/office/drawing/2014/main" val="20002"/>
                    </a:ext>
                  </a:extLst>
                </a:gridCol>
              </a:tblGrid>
              <a:tr h="543463">
                <a:tc>
                  <a:txBody>
                    <a:bodyPr/>
                    <a:lstStyle/>
                    <a:p>
                      <a:endParaRPr lang="zh-CN" altLang="en-US" sz="1900" dirty="0"/>
                    </a:p>
                  </a:txBody>
                  <a:tcPr/>
                </a:tc>
                <a:tc>
                  <a:txBody>
                    <a:bodyPr/>
                    <a:lstStyle/>
                    <a:p>
                      <a:r>
                        <a:rPr lang="zh-CN" altLang="en-US" sz="1900" dirty="0"/>
                        <a:t>预测为正（有肿瘤）</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900" dirty="0"/>
                        <a:t>预测为负（无肿瘤）</a:t>
                      </a:r>
                    </a:p>
                  </a:txBody>
                  <a:tcPr/>
                </a:tc>
                <a:extLst>
                  <a:ext uri="{0D108BD9-81ED-4DB2-BD59-A6C34878D82A}">
                    <a16:rowId xmlns:a16="http://schemas.microsoft.com/office/drawing/2014/main" val="10000"/>
                  </a:ext>
                </a:extLst>
              </a:tr>
              <a:tr h="92125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900" dirty="0"/>
                        <a:t>实际为正（有肿瘤）</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900" dirty="0"/>
                    </a:p>
                  </a:txBody>
                  <a:tcPr/>
                </a:tc>
                <a:tc>
                  <a:txBody>
                    <a:bodyPr/>
                    <a:lstStyle/>
                    <a:p>
                      <a:r>
                        <a:rPr lang="en-US" altLang="zh-CN" sz="1900" dirty="0"/>
                        <a:t>True</a:t>
                      </a:r>
                      <a:r>
                        <a:rPr lang="en-US" altLang="zh-CN" sz="1900" baseline="0" dirty="0"/>
                        <a:t> Positive(</a:t>
                      </a:r>
                      <a:r>
                        <a:rPr lang="en-US" altLang="zh-CN" sz="1900" baseline="0" dirty="0">
                          <a:solidFill>
                            <a:srgbClr val="FF0000"/>
                          </a:solidFill>
                        </a:rPr>
                        <a:t>TP</a:t>
                      </a:r>
                      <a:r>
                        <a:rPr lang="en-US" altLang="zh-CN" sz="1900" baseline="0" dirty="0"/>
                        <a:t>)</a:t>
                      </a:r>
                    </a:p>
                    <a:p>
                      <a:r>
                        <a:rPr lang="en-US" altLang="zh-CN" sz="1900" baseline="0" dirty="0"/>
                        <a:t>0</a:t>
                      </a:r>
                      <a:endParaRPr lang="zh-CN" altLang="en-US" sz="1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900" dirty="0"/>
                        <a:t>False</a:t>
                      </a:r>
                      <a:r>
                        <a:rPr lang="en-US" altLang="zh-CN" sz="1900" baseline="0" dirty="0"/>
                        <a:t> Negative(</a:t>
                      </a:r>
                      <a:r>
                        <a:rPr lang="en-US" altLang="zh-CN" sz="1900" baseline="0" dirty="0">
                          <a:solidFill>
                            <a:srgbClr val="FF0000"/>
                          </a:solidFill>
                        </a:rPr>
                        <a:t>FN</a:t>
                      </a:r>
                      <a:r>
                        <a:rPr lang="en-US" altLang="zh-CN" sz="1900" baseline="0" dirty="0"/>
                        <a:t>)</a:t>
                      </a:r>
                      <a:endParaRPr lang="zh-CN" altLang="en-US" sz="1900" dirty="0"/>
                    </a:p>
                    <a:p>
                      <a:r>
                        <a:rPr lang="en-US" altLang="zh-CN" sz="1900" dirty="0"/>
                        <a:t>10</a:t>
                      </a:r>
                      <a:endParaRPr lang="zh-CN" altLang="en-US" sz="1900" dirty="0"/>
                    </a:p>
                  </a:txBody>
                  <a:tcPr/>
                </a:tc>
                <a:extLst>
                  <a:ext uri="{0D108BD9-81ED-4DB2-BD59-A6C34878D82A}">
                    <a16:rowId xmlns:a16="http://schemas.microsoft.com/office/drawing/2014/main" val="10001"/>
                  </a:ext>
                </a:extLst>
              </a:tr>
              <a:tr h="92125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900" dirty="0"/>
                        <a:t>实际为负（无肿瘤）</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900" baseline="0" dirty="0"/>
                        <a:t>False Positive(</a:t>
                      </a:r>
                      <a:r>
                        <a:rPr lang="en-US" altLang="zh-CN" sz="1900" baseline="0" dirty="0">
                          <a:solidFill>
                            <a:srgbClr val="FF0000"/>
                          </a:solidFill>
                        </a:rPr>
                        <a:t>FP</a:t>
                      </a:r>
                      <a:r>
                        <a:rPr lang="en-US" altLang="zh-CN" sz="1900" baseline="0" dirty="0"/>
                        <a:t>)</a:t>
                      </a:r>
                      <a:endParaRPr lang="zh-CN" altLang="en-US" sz="1900" dirty="0"/>
                    </a:p>
                    <a:p>
                      <a:r>
                        <a:rPr lang="en-US" altLang="zh-CN" sz="1900" dirty="0"/>
                        <a:t>0</a:t>
                      </a:r>
                      <a:endParaRPr lang="zh-CN" altLang="en-US" sz="1900" dirty="0"/>
                    </a:p>
                  </a:txBody>
                  <a:tcPr/>
                </a:tc>
                <a:tc>
                  <a:txBody>
                    <a:bodyPr/>
                    <a:lstStyle/>
                    <a:p>
                      <a:r>
                        <a:rPr lang="en-US" altLang="zh-CN" sz="1900" dirty="0"/>
                        <a:t>True</a:t>
                      </a:r>
                      <a:r>
                        <a:rPr lang="en-US" altLang="zh-CN" sz="1900" baseline="0" dirty="0"/>
                        <a:t> Negative(</a:t>
                      </a:r>
                      <a:r>
                        <a:rPr lang="en-US" altLang="zh-CN" sz="1900" baseline="0" dirty="0">
                          <a:solidFill>
                            <a:srgbClr val="FF0000"/>
                          </a:solidFill>
                        </a:rPr>
                        <a:t>TN</a:t>
                      </a:r>
                      <a:r>
                        <a:rPr lang="en-US" altLang="zh-CN" sz="1900" baseline="0" dirty="0"/>
                        <a:t>)</a:t>
                      </a:r>
                    </a:p>
                    <a:p>
                      <a:r>
                        <a:rPr lang="en-US" altLang="zh-CN" sz="1900" baseline="0" dirty="0"/>
                        <a:t>9990</a:t>
                      </a:r>
                      <a:endParaRPr lang="zh-CN" altLang="en-US" sz="1900" dirty="0"/>
                    </a:p>
                  </a:txBody>
                  <a:tcPr/>
                </a:tc>
                <a:extLst>
                  <a:ext uri="{0D108BD9-81ED-4DB2-BD59-A6C34878D82A}">
                    <a16:rowId xmlns:a16="http://schemas.microsoft.com/office/drawing/2014/main" val="10002"/>
                  </a:ext>
                </a:extLst>
              </a:tr>
            </a:tbl>
          </a:graphicData>
        </a:graphic>
      </p:graphicFrame>
      <p:sp>
        <p:nvSpPr>
          <p:cNvPr id="8" name="矩形 7"/>
          <p:cNvSpPr/>
          <p:nvPr/>
        </p:nvSpPr>
        <p:spPr>
          <a:xfrm>
            <a:off x="7924807" y="5724967"/>
            <a:ext cx="3185347" cy="707886"/>
          </a:xfrm>
          <a:prstGeom prst="rect">
            <a:avLst/>
          </a:prstGeom>
        </p:spPr>
        <p:txBody>
          <a:bodyPr wrap="square">
            <a:spAutoFit/>
          </a:bodyPr>
          <a:lstStyle/>
          <a:p>
            <a:r>
              <a:rPr lang="en-US" altLang="zh-CN" sz="4000" dirty="0">
                <a:solidFill>
                  <a:srgbClr val="FF0000"/>
                </a:solidFill>
              </a:rPr>
              <a:t>99.9%</a:t>
            </a:r>
            <a:r>
              <a:rPr lang="zh-CN" altLang="en-US" sz="4000" dirty="0">
                <a:solidFill>
                  <a:srgbClr val="FF0000"/>
                </a:solidFill>
              </a:rPr>
              <a:t>！！</a:t>
            </a:r>
          </a:p>
        </p:txBody>
      </p:sp>
      <p:sp>
        <p:nvSpPr>
          <p:cNvPr id="9" name="文本框 8"/>
          <p:cNvSpPr txBox="1"/>
          <p:nvPr/>
        </p:nvSpPr>
        <p:spPr>
          <a:xfrm>
            <a:off x="323227" y="182128"/>
            <a:ext cx="10786927" cy="584775"/>
          </a:xfrm>
          <a:prstGeom prst="rect">
            <a:avLst/>
          </a:prstGeom>
          <a:noFill/>
        </p:spPr>
        <p:txBody>
          <a:bodyPr wrap="none" rtlCol="0">
            <a:spAutoFit/>
          </a:bodyPr>
          <a:lstStyle/>
          <a:p>
            <a:r>
              <a:rPr lang="zh-CN" altLang="en-US" sz="3200" i="1" dirty="0">
                <a:solidFill>
                  <a:srgbClr val="00B0F0"/>
                </a:solidFill>
              </a:rPr>
              <a:t>要是上当了，你就准备拿自己的工资填这个</a:t>
            </a:r>
            <a:r>
              <a:rPr lang="en-US" altLang="zh-CN" sz="3200" i="1" dirty="0">
                <a:solidFill>
                  <a:srgbClr val="00B0F0"/>
                </a:solidFill>
              </a:rPr>
              <a:t>500</a:t>
            </a:r>
            <a:r>
              <a:rPr lang="zh-CN" altLang="en-US" sz="3200" i="1" dirty="0">
                <a:solidFill>
                  <a:srgbClr val="00B0F0"/>
                </a:solidFill>
              </a:rPr>
              <a:t>万的坑吧</a:t>
            </a:r>
            <a:r>
              <a:rPr lang="en-US" altLang="zh-CN" sz="3200" i="1" dirty="0">
                <a:solidFill>
                  <a:srgbClr val="00B0F0"/>
                </a:solidFill>
              </a:rPr>
              <a:t>~~</a:t>
            </a:r>
            <a:endParaRPr lang="zh-CN" altLang="en-US" sz="3200" i="1" dirty="0">
              <a:solidFill>
                <a:srgbClr val="00B0F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矩形 4"/>
              <p:cNvSpPr/>
              <p:nvPr/>
            </p:nvSpPr>
            <p:spPr>
              <a:xfrm>
                <a:off x="449866" y="3821623"/>
                <a:ext cx="3615220" cy="615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sz="1800">
                          <a:latin typeface="DejaVu Math TeX Gyre" panose="02000503000000000000" charset="0"/>
                        </a:rPr>
                        <m:t>a</m:t>
                      </m:r>
                      <m:r>
                        <a:rPr lang="zh-CN" altLang="en-US" sz="1800" i="1">
                          <a:latin typeface="Cambria Math" panose="02040503050406030204" pitchFamily="18" charset="0"/>
                        </a:rPr>
                        <m:t>𝑐𝑐𝑢𝑟𝑎𝑐𝑦</m:t>
                      </m:r>
                      <m:r>
                        <m:rPr>
                          <m:nor/>
                        </m:rPr>
                        <a:rPr lang="zh-CN" altLang="en-US" sz="1800" i="1">
                          <a:latin typeface="Cambria Math" panose="02040503050406030204" pitchFamily="18" charset="0"/>
                        </a:rPr>
                        <m:t>  </m:t>
                      </m:r>
                      <m:r>
                        <a:rPr lang="zh-CN" altLang="en-US" sz="1800">
                          <a:latin typeface="Cambria Math" panose="02040503050406030204" pitchFamily="18" charset="0"/>
                        </a:rPr>
                        <m:t>=</m:t>
                      </m:r>
                      <m:r>
                        <m:rPr>
                          <m:nor/>
                        </m:rPr>
                        <a:rPr lang="zh-CN" altLang="en-US" sz="1800" i="1">
                          <a:latin typeface="Cambria Math" panose="02040503050406030204" pitchFamily="18" charset="0"/>
                        </a:rPr>
                        <m:t>  </m:t>
                      </m:r>
                      <m:f>
                        <m:fPr>
                          <m:ctrlPr>
                            <a:rPr lang="zh-CN" altLang="en-US" sz="1800" i="1">
                              <a:latin typeface="Cambria Math" panose="02040503050406030204" pitchFamily="18" charset="0"/>
                            </a:rPr>
                          </m:ctrlPr>
                        </m:fPr>
                        <m:num>
                          <m:r>
                            <a:rPr lang="zh-CN" altLang="en-US" sz="1800" i="1">
                              <a:latin typeface="Cambria Math" panose="02040503050406030204" pitchFamily="18" charset="0"/>
                            </a:rPr>
                            <m:t>𝑇𝑃</m:t>
                          </m:r>
                          <m:r>
                            <a:rPr lang="zh-CN" altLang="en-US" sz="1800">
                              <a:latin typeface="Cambria Math" panose="02040503050406030204" pitchFamily="18" charset="0"/>
                            </a:rPr>
                            <m:t>+</m:t>
                          </m:r>
                          <m:r>
                            <a:rPr lang="zh-CN" altLang="en-US" sz="1800" i="1">
                              <a:latin typeface="Cambria Math" panose="02040503050406030204" pitchFamily="18" charset="0"/>
                            </a:rPr>
                            <m:t>𝑇𝑁</m:t>
                          </m:r>
                        </m:num>
                        <m:den>
                          <m:r>
                            <a:rPr lang="zh-CN" altLang="en-US" sz="1800" i="1">
                              <a:latin typeface="Cambria Math" panose="02040503050406030204" pitchFamily="18" charset="0"/>
                            </a:rPr>
                            <m:t>𝑇𝑃</m:t>
                          </m:r>
                          <m:r>
                            <a:rPr lang="zh-CN" altLang="en-US" sz="1800">
                              <a:latin typeface="Cambria Math" panose="02040503050406030204" pitchFamily="18" charset="0"/>
                            </a:rPr>
                            <m:t>+</m:t>
                          </m:r>
                          <m:r>
                            <a:rPr lang="zh-CN" altLang="en-US" sz="1800" i="1">
                              <a:latin typeface="Cambria Math" panose="02040503050406030204" pitchFamily="18" charset="0"/>
                            </a:rPr>
                            <m:t>𝑇𝑁</m:t>
                          </m:r>
                          <m:r>
                            <a:rPr lang="zh-CN" altLang="en-US" sz="1800">
                              <a:latin typeface="Cambria Math" panose="02040503050406030204" pitchFamily="18" charset="0"/>
                            </a:rPr>
                            <m:t>+</m:t>
                          </m:r>
                          <m:r>
                            <a:rPr lang="zh-CN" altLang="en-US" sz="1800" i="1">
                              <a:latin typeface="Cambria Math" panose="02040503050406030204" pitchFamily="18" charset="0"/>
                            </a:rPr>
                            <m:t>𝐹𝑃</m:t>
                          </m:r>
                          <m:r>
                            <a:rPr lang="zh-CN" altLang="en-US" sz="1800">
                              <a:latin typeface="Cambria Math" panose="02040503050406030204" pitchFamily="18" charset="0"/>
                            </a:rPr>
                            <m:t>+</m:t>
                          </m:r>
                          <m:r>
                            <a:rPr lang="zh-CN" altLang="en-US" sz="1800" i="1">
                              <a:latin typeface="Cambria Math" panose="02040503050406030204" pitchFamily="18" charset="0"/>
                            </a:rPr>
                            <m:t>𝐹𝑁</m:t>
                          </m:r>
                        </m:den>
                      </m:f>
                    </m:oMath>
                  </m:oMathPara>
                </a14:m>
                <a:endParaRPr lang="zh-CN" altLang="en-US" sz="1800" dirty="0"/>
              </a:p>
            </p:txBody>
          </p:sp>
        </mc:Choice>
        <mc:Fallback xmlns="">
          <p:sp>
            <p:nvSpPr>
              <p:cNvPr id="5" name="矩形 4"/>
              <p:cNvSpPr>
                <a:spLocks noRot="1" noChangeAspect="1" noMove="1" noResize="1" noEditPoints="1" noAdjustHandles="1" noChangeArrowheads="1" noChangeShapeType="1" noTextEdit="1"/>
              </p:cNvSpPr>
              <p:nvPr/>
            </p:nvSpPr>
            <p:spPr>
              <a:xfrm>
                <a:off x="449866" y="3821623"/>
                <a:ext cx="3615220" cy="615490"/>
              </a:xfrm>
              <a:prstGeom prst="rect">
                <a:avLst/>
              </a:prstGeom>
              <a:blipFill rotWithShape="1">
                <a:blip r:embed="rId3"/>
                <a:stretch>
                  <a:fillRect l="-8" t="-31" r="12" b="60"/>
                </a:stretch>
              </a:blipFill>
            </p:spPr>
            <p:txBody>
              <a:bodyPr/>
              <a:lstStyle/>
              <a:p>
                <a:r>
                  <a:rPr lang="zh-CN" altLang="en-US">
                    <a:noFill/>
                  </a:rPr>
                  <a:t> </a:t>
                </a:r>
              </a:p>
            </p:txBody>
          </p:sp>
        </mc:Fallback>
      </mc:AlternateContent>
      <p:graphicFrame>
        <p:nvGraphicFramePr>
          <p:cNvPr id="7" name="表格 6"/>
          <p:cNvGraphicFramePr>
            <a:graphicFrameLocks noGrp="1"/>
          </p:cNvGraphicFramePr>
          <p:nvPr/>
        </p:nvGraphicFramePr>
        <p:xfrm>
          <a:off x="449865" y="1387645"/>
          <a:ext cx="6611667" cy="2385973"/>
        </p:xfrm>
        <a:graphic>
          <a:graphicData uri="http://schemas.openxmlformats.org/drawingml/2006/table">
            <a:tbl>
              <a:tblPr firstRow="1" bandRow="1">
                <a:tableStyleId>{5940675A-B579-460E-94D1-54222C63F5DA}</a:tableStyleId>
              </a:tblPr>
              <a:tblGrid>
                <a:gridCol w="2203889">
                  <a:extLst>
                    <a:ext uri="{9D8B030D-6E8A-4147-A177-3AD203B41FA5}">
                      <a16:colId xmlns:a16="http://schemas.microsoft.com/office/drawing/2014/main" val="20000"/>
                    </a:ext>
                  </a:extLst>
                </a:gridCol>
                <a:gridCol w="2203889">
                  <a:extLst>
                    <a:ext uri="{9D8B030D-6E8A-4147-A177-3AD203B41FA5}">
                      <a16:colId xmlns:a16="http://schemas.microsoft.com/office/drawing/2014/main" val="20001"/>
                    </a:ext>
                  </a:extLst>
                </a:gridCol>
                <a:gridCol w="2203889">
                  <a:extLst>
                    <a:ext uri="{9D8B030D-6E8A-4147-A177-3AD203B41FA5}">
                      <a16:colId xmlns:a16="http://schemas.microsoft.com/office/drawing/2014/main" val="20002"/>
                    </a:ext>
                  </a:extLst>
                </a:gridCol>
              </a:tblGrid>
              <a:tr h="543463">
                <a:tc>
                  <a:txBody>
                    <a:bodyPr/>
                    <a:lstStyle/>
                    <a:p>
                      <a:endParaRPr lang="zh-CN" altLang="en-US" sz="1900" dirty="0"/>
                    </a:p>
                  </a:txBody>
                  <a:tcPr/>
                </a:tc>
                <a:tc>
                  <a:txBody>
                    <a:bodyPr/>
                    <a:lstStyle/>
                    <a:p>
                      <a:r>
                        <a:rPr lang="zh-CN" altLang="en-US" sz="1900" dirty="0"/>
                        <a:t>预测为正（有肿瘤）</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900" dirty="0"/>
                        <a:t>预测为负（无肿瘤）</a:t>
                      </a:r>
                    </a:p>
                  </a:txBody>
                  <a:tcPr/>
                </a:tc>
                <a:extLst>
                  <a:ext uri="{0D108BD9-81ED-4DB2-BD59-A6C34878D82A}">
                    <a16:rowId xmlns:a16="http://schemas.microsoft.com/office/drawing/2014/main" val="10000"/>
                  </a:ext>
                </a:extLst>
              </a:tr>
              <a:tr h="92125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900" dirty="0"/>
                        <a:t>实际为正（有肿瘤）</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900" dirty="0"/>
                    </a:p>
                  </a:txBody>
                  <a:tcPr/>
                </a:tc>
                <a:tc>
                  <a:txBody>
                    <a:bodyPr/>
                    <a:lstStyle/>
                    <a:p>
                      <a:r>
                        <a:rPr lang="en-US" altLang="zh-CN" sz="1900" dirty="0"/>
                        <a:t>True</a:t>
                      </a:r>
                      <a:r>
                        <a:rPr lang="en-US" altLang="zh-CN" sz="1900" baseline="0" dirty="0"/>
                        <a:t> Positive(</a:t>
                      </a:r>
                      <a:r>
                        <a:rPr lang="en-US" altLang="zh-CN" sz="1900" baseline="0" dirty="0">
                          <a:solidFill>
                            <a:srgbClr val="FF0000"/>
                          </a:solidFill>
                        </a:rPr>
                        <a:t>TP</a:t>
                      </a:r>
                      <a:r>
                        <a:rPr lang="en-US" altLang="zh-CN" sz="1900" baseline="0" dirty="0"/>
                        <a:t>)</a:t>
                      </a:r>
                    </a:p>
                    <a:p>
                      <a:r>
                        <a:rPr lang="en-US" altLang="zh-CN" sz="1900" baseline="0" dirty="0"/>
                        <a:t>8</a:t>
                      </a:r>
                      <a:endParaRPr lang="zh-CN" altLang="en-US" sz="1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900" dirty="0"/>
                        <a:t>False</a:t>
                      </a:r>
                      <a:r>
                        <a:rPr lang="en-US" altLang="zh-CN" sz="1900" baseline="0" dirty="0"/>
                        <a:t> Negative(</a:t>
                      </a:r>
                      <a:r>
                        <a:rPr lang="en-US" altLang="zh-CN" sz="1900" baseline="0" dirty="0">
                          <a:solidFill>
                            <a:srgbClr val="FF0000"/>
                          </a:solidFill>
                        </a:rPr>
                        <a:t>FN</a:t>
                      </a:r>
                      <a:r>
                        <a:rPr lang="en-US" altLang="zh-CN" sz="1900" baseline="0" dirty="0"/>
                        <a:t>)</a:t>
                      </a:r>
                      <a:endParaRPr lang="zh-CN" altLang="en-US" sz="1900" dirty="0"/>
                    </a:p>
                    <a:p>
                      <a:r>
                        <a:rPr lang="en-US" altLang="zh-CN" sz="1900" dirty="0"/>
                        <a:t>2</a:t>
                      </a:r>
                      <a:endParaRPr lang="zh-CN" altLang="en-US" sz="1900" dirty="0"/>
                    </a:p>
                  </a:txBody>
                  <a:tcPr/>
                </a:tc>
                <a:extLst>
                  <a:ext uri="{0D108BD9-81ED-4DB2-BD59-A6C34878D82A}">
                    <a16:rowId xmlns:a16="http://schemas.microsoft.com/office/drawing/2014/main" val="10001"/>
                  </a:ext>
                </a:extLst>
              </a:tr>
              <a:tr h="92125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900" dirty="0"/>
                        <a:t>实际为负（无肿瘤）</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900" baseline="0" dirty="0"/>
                        <a:t>False Positive(</a:t>
                      </a:r>
                      <a:r>
                        <a:rPr lang="en-US" altLang="zh-CN" sz="1900" baseline="0" dirty="0">
                          <a:solidFill>
                            <a:srgbClr val="FF0000"/>
                          </a:solidFill>
                        </a:rPr>
                        <a:t>FP</a:t>
                      </a:r>
                      <a:r>
                        <a:rPr lang="en-US" altLang="zh-CN" sz="1900" baseline="0" dirty="0"/>
                        <a:t>)</a:t>
                      </a:r>
                      <a:endParaRPr lang="zh-CN" altLang="en-US" sz="1900" dirty="0"/>
                    </a:p>
                    <a:p>
                      <a:r>
                        <a:rPr lang="en-US" altLang="zh-CN" sz="1900" dirty="0"/>
                        <a:t>1</a:t>
                      </a:r>
                      <a:endParaRPr lang="zh-CN" altLang="en-US" sz="1900" dirty="0"/>
                    </a:p>
                  </a:txBody>
                  <a:tcPr/>
                </a:tc>
                <a:tc>
                  <a:txBody>
                    <a:bodyPr/>
                    <a:lstStyle/>
                    <a:p>
                      <a:r>
                        <a:rPr lang="en-US" altLang="zh-CN" sz="1900" dirty="0"/>
                        <a:t>True</a:t>
                      </a:r>
                      <a:r>
                        <a:rPr lang="en-US" altLang="zh-CN" sz="1900" baseline="0" dirty="0"/>
                        <a:t> Negative(</a:t>
                      </a:r>
                      <a:r>
                        <a:rPr lang="en-US" altLang="zh-CN" sz="1900" baseline="0" dirty="0">
                          <a:solidFill>
                            <a:srgbClr val="FF0000"/>
                          </a:solidFill>
                        </a:rPr>
                        <a:t>TN</a:t>
                      </a:r>
                      <a:r>
                        <a:rPr lang="en-US" altLang="zh-CN" sz="1900" baseline="0" dirty="0"/>
                        <a:t>)</a:t>
                      </a:r>
                    </a:p>
                    <a:p>
                      <a:r>
                        <a:rPr lang="en-US" altLang="zh-CN" sz="1900" baseline="0" dirty="0"/>
                        <a:t>9989</a:t>
                      </a:r>
                      <a:endParaRPr lang="zh-CN" altLang="en-US" sz="1900" dirty="0"/>
                    </a:p>
                  </a:txBody>
                  <a:tcPr/>
                </a:tc>
                <a:extLst>
                  <a:ext uri="{0D108BD9-81ED-4DB2-BD59-A6C34878D82A}">
                    <a16:rowId xmlns:a16="http://schemas.microsoft.com/office/drawing/2014/main" val="10002"/>
                  </a:ext>
                </a:extLst>
              </a:tr>
            </a:tbl>
          </a:graphicData>
        </a:graphic>
      </p:graphicFrame>
      <p:sp>
        <p:nvSpPr>
          <p:cNvPr id="9" name="文本框 8"/>
          <p:cNvSpPr txBox="1"/>
          <p:nvPr/>
        </p:nvSpPr>
        <p:spPr>
          <a:xfrm>
            <a:off x="0" y="243972"/>
            <a:ext cx="11168442" cy="523220"/>
          </a:xfrm>
          <a:prstGeom prst="rect">
            <a:avLst/>
          </a:prstGeom>
          <a:noFill/>
        </p:spPr>
        <p:txBody>
          <a:bodyPr wrap="none" rtlCol="0">
            <a:spAutoFit/>
          </a:bodyPr>
          <a:lstStyle/>
          <a:p>
            <a:r>
              <a:rPr lang="zh-CN" altLang="en-US" sz="2800" dirty="0"/>
              <a:t>准确率（</a:t>
            </a:r>
            <a:r>
              <a:rPr lang="en-US" altLang="zh-CN" sz="2800" dirty="0"/>
              <a:t>accuracy</a:t>
            </a:r>
            <a:r>
              <a:rPr lang="zh-CN" altLang="en-US" sz="2800" dirty="0"/>
              <a:t>），精确率（</a:t>
            </a:r>
            <a:r>
              <a:rPr lang="en-US" altLang="zh-CN" sz="2800" dirty="0"/>
              <a:t>precision</a:t>
            </a:r>
            <a:r>
              <a:rPr lang="zh-CN" altLang="en-US" sz="2800" dirty="0"/>
              <a:t>），召回率（</a:t>
            </a:r>
            <a:r>
              <a:rPr lang="en-US" altLang="zh-CN" sz="2800" dirty="0"/>
              <a:t>recall</a:t>
            </a:r>
            <a:r>
              <a:rPr lang="zh-CN" altLang="en-US" sz="2800" dirty="0"/>
              <a:t>），</a:t>
            </a:r>
            <a:r>
              <a:rPr lang="en-US" altLang="zh-CN" sz="2800" dirty="0"/>
              <a:t>F1</a:t>
            </a:r>
            <a:r>
              <a:rPr lang="zh-CN" altLang="en-US" sz="2800" dirty="0"/>
              <a:t>值</a:t>
            </a:r>
          </a:p>
        </p:txBody>
      </p:sp>
      <mc:AlternateContent xmlns:mc="http://schemas.openxmlformats.org/markup-compatibility/2006" xmlns:a14="http://schemas.microsoft.com/office/drawing/2010/main">
        <mc:Choice Requires="a14">
          <p:sp>
            <p:nvSpPr>
              <p:cNvPr id="4" name="矩形 3"/>
              <p:cNvSpPr/>
              <p:nvPr/>
            </p:nvSpPr>
            <p:spPr>
              <a:xfrm>
                <a:off x="449866" y="4645255"/>
                <a:ext cx="2459391" cy="615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800" i="1">
                          <a:latin typeface="Cambria Math" panose="02040503050406030204" pitchFamily="18" charset="0"/>
                        </a:rPr>
                        <m:t>𝑝𝑟𝑒𝑐𝑖𝑠𝑖𝑜𝑛</m:t>
                      </m:r>
                      <m:r>
                        <m:rPr>
                          <m:nor/>
                        </m:rPr>
                        <a:rPr lang="zh-CN" altLang="en-US" sz="1800" i="1">
                          <a:latin typeface="Cambria Math" panose="02040503050406030204" pitchFamily="18" charset="0"/>
                        </a:rPr>
                        <m:t>  </m:t>
                      </m:r>
                      <m:r>
                        <a:rPr lang="zh-CN" altLang="en-US" sz="1800">
                          <a:latin typeface="Cambria Math" panose="02040503050406030204" pitchFamily="18" charset="0"/>
                        </a:rPr>
                        <m:t>=</m:t>
                      </m:r>
                      <m:r>
                        <m:rPr>
                          <m:nor/>
                        </m:rPr>
                        <a:rPr lang="zh-CN" altLang="en-US" sz="1800" i="1">
                          <a:latin typeface="Cambria Math" panose="02040503050406030204" pitchFamily="18" charset="0"/>
                        </a:rPr>
                        <m:t>  </m:t>
                      </m:r>
                      <m:f>
                        <m:fPr>
                          <m:ctrlPr>
                            <a:rPr lang="zh-CN" altLang="en-US" sz="1800" i="1">
                              <a:latin typeface="Cambria Math" panose="02040503050406030204" pitchFamily="18" charset="0"/>
                            </a:rPr>
                          </m:ctrlPr>
                        </m:fPr>
                        <m:num>
                          <m:r>
                            <a:rPr lang="zh-CN" altLang="en-US" sz="1800" i="1">
                              <a:latin typeface="Cambria Math" panose="02040503050406030204" pitchFamily="18" charset="0"/>
                            </a:rPr>
                            <m:t>𝑇𝑃</m:t>
                          </m:r>
                        </m:num>
                        <m:den>
                          <m:r>
                            <a:rPr lang="zh-CN" altLang="en-US" sz="1800" i="1">
                              <a:latin typeface="Cambria Math" panose="02040503050406030204" pitchFamily="18" charset="0"/>
                            </a:rPr>
                            <m:t>𝑇𝑃</m:t>
                          </m:r>
                          <m:r>
                            <a:rPr lang="zh-CN" altLang="en-US" sz="1800">
                              <a:latin typeface="Cambria Math" panose="02040503050406030204" pitchFamily="18" charset="0"/>
                            </a:rPr>
                            <m:t>+</m:t>
                          </m:r>
                          <m:r>
                            <a:rPr lang="zh-CN" altLang="en-US" sz="1800" i="1">
                              <a:latin typeface="Cambria Math" panose="02040503050406030204" pitchFamily="18" charset="0"/>
                            </a:rPr>
                            <m:t>𝐹𝑃</m:t>
                          </m:r>
                        </m:den>
                      </m:f>
                    </m:oMath>
                  </m:oMathPara>
                </a14:m>
                <a:endParaRPr lang="zh-CN" altLang="en-US" sz="1800" dirty="0"/>
              </a:p>
            </p:txBody>
          </p:sp>
        </mc:Choice>
        <mc:Fallback xmlns="">
          <p:sp>
            <p:nvSpPr>
              <p:cNvPr id="4" name="矩形 3"/>
              <p:cNvSpPr>
                <a:spLocks noRot="1" noChangeAspect="1" noMove="1" noResize="1" noEditPoints="1" noAdjustHandles="1" noChangeArrowheads="1" noChangeShapeType="1" noTextEdit="1"/>
              </p:cNvSpPr>
              <p:nvPr/>
            </p:nvSpPr>
            <p:spPr>
              <a:xfrm>
                <a:off x="449866" y="4645255"/>
                <a:ext cx="2459391" cy="615490"/>
              </a:xfrm>
              <a:prstGeom prst="rect">
                <a:avLst/>
              </a:prstGeom>
              <a:blipFill rotWithShape="1">
                <a:blip r:embed="rId4"/>
                <a:stretch>
                  <a:fillRect l="-12" t="-37" r="13" b="66"/>
                </a:stretch>
              </a:blipFill>
            </p:spPr>
            <p:txBody>
              <a:bodyPr/>
              <a:lstStyle/>
              <a:p>
                <a:r>
                  <a:rPr lang="zh-CN" altLang="en-US">
                    <a:noFill/>
                  </a:rPr>
                  <a:t> </a:t>
                </a:r>
              </a:p>
            </p:txBody>
          </p:sp>
        </mc:Fallback>
      </mc:AlternateContent>
      <p:sp>
        <p:nvSpPr>
          <p:cNvPr id="10" name="矩形 9"/>
          <p:cNvSpPr/>
          <p:nvPr/>
        </p:nvSpPr>
        <p:spPr>
          <a:xfrm>
            <a:off x="2928732" y="4891414"/>
            <a:ext cx="9263269" cy="369332"/>
          </a:xfrm>
          <a:prstGeom prst="rect">
            <a:avLst/>
          </a:prstGeom>
        </p:spPr>
        <p:txBody>
          <a:bodyPr wrap="square">
            <a:spAutoFit/>
          </a:bodyPr>
          <a:lstStyle/>
          <a:p>
            <a:r>
              <a:rPr lang="zh-CN" altLang="en-US" sz="1800" b="1" dirty="0">
                <a:solidFill>
                  <a:srgbClr val="FF0000"/>
                </a:solidFill>
                <a:latin typeface="-apple-system"/>
              </a:rPr>
              <a:t>精确率</a:t>
            </a:r>
            <a:r>
              <a:rPr lang="zh-CN" altLang="en-US" sz="1800" dirty="0">
                <a:solidFill>
                  <a:srgbClr val="FF0000"/>
                </a:solidFill>
                <a:latin typeface="-apple-system"/>
              </a:rPr>
              <a:t>是针对我们</a:t>
            </a:r>
            <a:r>
              <a:rPr lang="zh-CN" altLang="en-US" sz="1800" b="1" dirty="0">
                <a:solidFill>
                  <a:srgbClr val="FF0000"/>
                </a:solidFill>
                <a:latin typeface="-apple-system"/>
              </a:rPr>
              <a:t>预测结果</a:t>
            </a:r>
            <a:r>
              <a:rPr lang="zh-CN" altLang="en-US" sz="1800" dirty="0">
                <a:solidFill>
                  <a:srgbClr val="FF0000"/>
                </a:solidFill>
                <a:latin typeface="-apple-system"/>
              </a:rPr>
              <a:t>而言的，它表示的是预测为正的样本中有多少是真正的正样本</a:t>
            </a:r>
            <a:endParaRPr lang="zh-CN" altLang="en-US" sz="1800" dirty="0">
              <a:solidFill>
                <a:srgbClr val="FF0000"/>
              </a:solidFill>
            </a:endParaRPr>
          </a:p>
        </p:txBody>
      </p:sp>
      <mc:AlternateContent xmlns:mc="http://schemas.openxmlformats.org/markup-compatibility/2006" xmlns:a14="http://schemas.microsoft.com/office/drawing/2010/main">
        <mc:Choice Requires="a14">
          <p:sp>
            <p:nvSpPr>
              <p:cNvPr id="11" name="矩形 10"/>
              <p:cNvSpPr/>
              <p:nvPr/>
            </p:nvSpPr>
            <p:spPr>
              <a:xfrm>
                <a:off x="449865" y="5692178"/>
                <a:ext cx="2117952" cy="615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800" i="1">
                          <a:latin typeface="Cambria Math" panose="02040503050406030204" pitchFamily="18" charset="0"/>
                        </a:rPr>
                        <m:t>𝑟𝑒𝑐𝑎𝑙𝑙</m:t>
                      </m:r>
                      <m:r>
                        <m:rPr>
                          <m:nor/>
                        </m:rPr>
                        <a:rPr lang="zh-CN" altLang="en-US" sz="1800" i="1">
                          <a:latin typeface="Cambria Math" panose="02040503050406030204" pitchFamily="18" charset="0"/>
                        </a:rPr>
                        <m:t>  </m:t>
                      </m:r>
                      <m:r>
                        <a:rPr lang="zh-CN" altLang="en-US" sz="1800">
                          <a:latin typeface="Cambria Math" panose="02040503050406030204" pitchFamily="18" charset="0"/>
                        </a:rPr>
                        <m:t>=</m:t>
                      </m:r>
                      <m:r>
                        <m:rPr>
                          <m:nor/>
                        </m:rPr>
                        <a:rPr lang="zh-CN" altLang="en-US" sz="1800" i="1">
                          <a:latin typeface="Cambria Math" panose="02040503050406030204" pitchFamily="18" charset="0"/>
                        </a:rPr>
                        <m:t>  </m:t>
                      </m:r>
                      <m:f>
                        <m:fPr>
                          <m:ctrlPr>
                            <a:rPr lang="zh-CN" altLang="en-US" sz="1800" i="1">
                              <a:latin typeface="Cambria Math" panose="02040503050406030204" pitchFamily="18" charset="0"/>
                            </a:rPr>
                          </m:ctrlPr>
                        </m:fPr>
                        <m:num>
                          <m:r>
                            <a:rPr lang="zh-CN" altLang="en-US" sz="1800" i="1">
                              <a:latin typeface="Cambria Math" panose="02040503050406030204" pitchFamily="18" charset="0"/>
                            </a:rPr>
                            <m:t>𝑇𝑃</m:t>
                          </m:r>
                        </m:num>
                        <m:den>
                          <m:r>
                            <a:rPr lang="zh-CN" altLang="en-US" sz="1800" i="1">
                              <a:latin typeface="Cambria Math" panose="02040503050406030204" pitchFamily="18" charset="0"/>
                            </a:rPr>
                            <m:t>𝑇𝑃</m:t>
                          </m:r>
                          <m:r>
                            <a:rPr lang="zh-CN" altLang="en-US" sz="1800">
                              <a:latin typeface="Cambria Math" panose="02040503050406030204" pitchFamily="18" charset="0"/>
                            </a:rPr>
                            <m:t>+</m:t>
                          </m:r>
                          <m:r>
                            <a:rPr lang="zh-CN" altLang="en-US" sz="1800" i="1">
                              <a:latin typeface="Cambria Math" panose="02040503050406030204" pitchFamily="18" charset="0"/>
                            </a:rPr>
                            <m:t>𝐹𝑁</m:t>
                          </m:r>
                        </m:den>
                      </m:f>
                    </m:oMath>
                  </m:oMathPara>
                </a14:m>
                <a:endParaRPr lang="zh-CN" altLang="en-US" sz="1800" dirty="0"/>
              </a:p>
            </p:txBody>
          </p:sp>
        </mc:Choice>
        <mc:Fallback xmlns="">
          <p:sp>
            <p:nvSpPr>
              <p:cNvPr id="11" name="矩形 10"/>
              <p:cNvSpPr>
                <a:spLocks noRot="1" noChangeAspect="1" noMove="1" noResize="1" noEditPoints="1" noAdjustHandles="1" noChangeArrowheads="1" noChangeShapeType="1" noTextEdit="1"/>
              </p:cNvSpPr>
              <p:nvPr/>
            </p:nvSpPr>
            <p:spPr>
              <a:xfrm>
                <a:off x="449865" y="5692178"/>
                <a:ext cx="2117952" cy="615490"/>
              </a:xfrm>
              <a:prstGeom prst="rect">
                <a:avLst/>
              </a:prstGeom>
              <a:blipFill rotWithShape="1">
                <a:blip r:embed="rId5"/>
                <a:stretch>
                  <a:fillRect l="-13" t="-6" r="24" b="35"/>
                </a:stretch>
              </a:blipFill>
            </p:spPr>
            <p:txBody>
              <a:bodyPr/>
              <a:lstStyle/>
              <a:p>
                <a:r>
                  <a:rPr lang="zh-CN" altLang="en-US">
                    <a:noFill/>
                  </a:rPr>
                  <a:t> </a:t>
                </a:r>
              </a:p>
            </p:txBody>
          </p:sp>
        </mc:Fallback>
      </mc:AlternateContent>
      <p:sp>
        <p:nvSpPr>
          <p:cNvPr id="12" name="矩形 11"/>
          <p:cNvSpPr/>
          <p:nvPr/>
        </p:nvSpPr>
        <p:spPr>
          <a:xfrm>
            <a:off x="2796209" y="5921134"/>
            <a:ext cx="8971721" cy="369332"/>
          </a:xfrm>
          <a:prstGeom prst="rect">
            <a:avLst/>
          </a:prstGeom>
        </p:spPr>
        <p:txBody>
          <a:bodyPr wrap="square">
            <a:spAutoFit/>
          </a:bodyPr>
          <a:lstStyle/>
          <a:p>
            <a:r>
              <a:rPr lang="zh-CN" altLang="en-US" sz="1800" b="1" dirty="0">
                <a:solidFill>
                  <a:srgbClr val="FF0000"/>
                </a:solidFill>
                <a:latin typeface="-apple-system"/>
              </a:rPr>
              <a:t>召回率</a:t>
            </a:r>
            <a:r>
              <a:rPr lang="zh-CN" altLang="en-US" sz="1800" dirty="0">
                <a:solidFill>
                  <a:srgbClr val="FF0000"/>
                </a:solidFill>
                <a:latin typeface="-apple-system"/>
              </a:rPr>
              <a:t>是针对我们原来的</a:t>
            </a:r>
            <a:r>
              <a:rPr lang="zh-CN" altLang="en-US" sz="1800" b="1" dirty="0">
                <a:solidFill>
                  <a:srgbClr val="FF0000"/>
                </a:solidFill>
                <a:latin typeface="-apple-system"/>
              </a:rPr>
              <a:t>样本</a:t>
            </a:r>
            <a:r>
              <a:rPr lang="zh-CN" altLang="en-US" sz="1800" dirty="0">
                <a:solidFill>
                  <a:srgbClr val="FF0000"/>
                </a:solidFill>
                <a:latin typeface="-apple-system"/>
              </a:rPr>
              <a:t>而言的，它表示的是样本中的正例有多少被预测正确了</a:t>
            </a:r>
            <a:endParaRPr lang="zh-CN" altLang="en-US" sz="1800"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 name="AutoShape 2"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AutoShape 4"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6"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2" descr="data:image/png;base64,iVBORw0KGgoAAAANSUhEUgAAAXIAAAEBCAYAAABlki5mAAAABHNCSVQICAgIfAhkiAAAAAlwSFlzAAALEgAACxIB0t1+/AAAADl0RVh0U29mdHdhcmUAbWF0cGxvdGxpYiB2ZXJzaW9uIDIuMS4yLCBodHRwOi8vbWF0cGxvdGxpYi5vcmcvNQv5yAAAEjVJREFUeJzt3XtQVVXDx/EfIkg3IQ3FJyzU1JmyyOQxUZMxEUsqCrFQw2nSHEsxrdHx9Zo+5G2mKEubUodGJUob8NKohZlMFJU2jZdMx0xQQhElFbyBh/3+4QvpPG+ejXL2OUu+n788zIH1m5r5nXXW3msvP8uyLAEAjNXE2wEAANeHIgcAw1HkAGA4ihwADEeRA4DhKHIAMBxFDgCGo8gBwHAUOQAYjiIHAMNR5ABguKae+sPnz5/X7t27FRoaKn9/f08NAwA3FJfLpbKyMnXp0kVBQUG2fsdjRb57924NGzbMU38eAG5omZmZioqKsvVejxV5aGhoXZiwsDBPDQMAN5SjR49q2LBhdR1qh8eKvHY5JSwsTOHh4Z4aBgBuSPVZkuZiJwAYjiIHAMNR5ABgOIocAAxHkQOA4ShyADCcx24/bAibCgqV90uxt2MA/6+YruF6LDrC2zEA356R5/1SrIN/nvJ2DOC/HPzzFJMM+AyfnpFLUrs7gzX3ld7ejgFc4X8W53s7AlDHp2fkAAD3KHIAMJytIt+yZYsSExP1+OOPKy0tzdOZAAD14LbIDx8+rJkzZ2rx4sVat26d9uzZo7y8PCeyAQBscHuxMzc3VwMHDqx7FG16erqaNWvm8WAAAHvczsiLiorkcrk0evRoJSQk6JNPPlFwcLAT2QAANrgtcpfLpYKCAs2ZM0efffaZdu7cqZycHCeyAQBscFvkd9xxh6Kjo9WiRQsFBQUpNjZWO3fudCIbAMAGt0Xet29f5efn6/Tp03K5XPr222913333OZENAGCD24udkZGRGjlypIYOHarq6mr16tVLgwYNciIbAMAGW1v0k5KSlJSU5OksAIBrwM5OADAcRQ4AhqPIAcBwFDkAGI4iBwDDUeQAYDiKHAAMR5EDgOEocgAwHEUOAIajyAHAcBQ5ABiOIgcAw1HkAGA4ihwADEeRA4DhKHIAMBxFDgCGo8gBwHAUOQAYjiIHAMNR5ABgOIocAAxHkQOA4ZraeVNKSorKy8vVtOmlt8+ePVuRkZEeDQYAsMdtkVuWpcLCQn3zzTd1RQ4A8B1ul1b++OMPSdKLL76op556SitXrvR4KACAfW6n2KdPn1Z0dLSmT5+u6upqDR8+XO3atVOvXr2cyAcAcMNtkXft2lVdu3ate52UlKS8vDyKHAB8hNulle3bt6ugoKDutWVZrJUDgA9xW+QVFRVasGCBLly4oMrKSuXk5Kh///5OZAMA2OB2at23b1/t2LFDTz/9tGpqajR06NArlloAAN5la41k/PjxGj9+vKezAACuATs7AcBwFDkAGI4iBwDDUeQAYDiKHAAMR5EDgOEocgAwHEUOAIajyAHAcBQ5ABiOIgcAw1HkAGA4ihwADEeRA4DhKHIAMBxFDgCGo8gBwHAUOQAYjiIHAMNR5ABgOIocAAzX1NsBYK7NB75VftE2b8fwisK//iVJemPL215O4h297/63Yjs84u0Y+D8UOa5ZftE2FZ4sVkRIuLejOK5zdIm3I3hN4cliSaLIfQhFjusSERKuNx59zdsx4KDG+i3El9leI58/f74mT57sySwAgGtgq8gLCgqUk5Pj6SwAgGvgtshPnjyp9PR0jR492ok8AIB6clvkM2bM0IQJE9S8eXMn8gAA6umqRb569Wq1adNG0dHRTuUBANTTVe9a2bBhg8rKypSQkKBTp07p7NmzmjNnjqZMmeJUPgCAG1ct8oyMjLp/Z2dn66effqLEAcDHsEUfAAxne0NQYmKiEhMTPZkFAHANmJEDgOEocgAwHEUOAIajyAHAcBQ5ABiOIgcAw1HkAGA4ihwADMcJQYDBvHFuau1Rb06fFMQ5of+MGTlgsNpzU50UERLu+DmthSeLG+1B33YwIwcM1xjOTeWc0KtjRg4AhqPIAcBwFDkAGI4iBwDDUeQAYDiKHAAMR5EDgOEocgAwHEUOAIajyAHAcBQ5ABiOIgcAw1HkAGA4ihwADGeryN99910NHDhQ8fHxysjI8HQmAEA9uH0e+U8//aQffvhB69at08WLFzVw4EDFxMSoffv2TuQDALjhdkbevXt3LV++XE2bNtWJEyfkcrl08803O5ENAGCDraWVgIAALVy4UPHx8YqOjlbr1q09nQsAYJPti53jxo1TQUGBjhw5olWrVnkyEwCgHtwW+YEDB/Tbb79Jkm666SbFxcVp3759Hg8GALDHbZEXFxdr2rRpqqqqUlVVlb7++mt169bNiWwAABvc3rUSExOjnTt36umnn5a/v7/i4uIUHx/vRDYAgA1ui1ySUlNTlZqa6uksAIBrwM5OADAcRQ4AhqPIAcBwFDkAGI4iBwDDUeQAYDiKHAAMR5EDgOEocgAwHEUOAIajyAHAcBQ5ABiOIgcAw1HkAGA4ihwADEeRA4DhKHIAMBxFDgCGo8gBwHAUOQAYjiIHAMNR5ABgOIocAAxHkQOA4ZraedP777+vjRs3SpJiYmI0adIkj4YCANjntsi///575efnKycnR35+fho5cqRyc3PVv39/J/I1CpsPfKv8om3ejlFvhSeLJUlvbHnby0nqr/fd/1Zsh0e8HQNoEG6XVkJDQzV58mQFBgYqICBAHTp0UElJiRPZGo38om11pWiSiJBwRYSEeztGvRWeLDbygxP4J25n5B07dqz7d2FhoTZu3KisrCyPhmqMIkLC9cajr3k7RqNg4jcI4GpsX+zcv3+/XnzxRU2aNEkREREejAQAqA9bRf7zzz/rhRde0Ouvv65nnnnG05kAAPXgdmnlyJEjGjNmjNLT0xUdHe1EJgBAPbgt8mXLlunChQuaN29e3c+Sk5M1ZMgQjwYDANjjtsinTZumadOmOZEFAHANbG0IAnzJ9d5331D3v3MvOnwFW/RhnOu9774h7n/nXnT4EmbkMJK377vnXnT4EmbkAGA4ihwADEeRA4DhKHIAMBxFDgCGo8gBwHAUOQAYjiIHAMNR5ABgOIocAAxHkQOA4ShyADAcRQ4AhqPIAcBwFDkAGI4iBwDDUeQAYDiKHAAMx1FvAK7L9R6GbUdDHZjtjqkHajMjB3BdrvcwbDsa4sBsd0w+UJsZOYDr5u3DsBuCyQdq256RV1ZW6oknnlBxsWc/eQEA9WOryHfs2KEhQ4aosLDQw3EAAPVlq8hXrVqlmTNnqlWrVp7OAwCoJ1tr5G+++aancwAArhF3rQCA4ShyADAcRQ4AhuM+cjfYtQbA19WryLds2eKpHD6rdteaJ3eVeXrHmvT3hwVFDtx4mJHbwK41AL6MNXIAMBxFDgCGo8gBwHAUOQAYjiIHAMNR5ABgOIocAAxHkQOA4dgQZIjrfVRAQz0GgG3+gO9hRm6I6z3gtiEOrzX5cFrgRsaM3CDeflQA2/wB38SMHAAMx4wcwA2hMV9HYkYO4IbQmK8jMSMHcMNorNeRmJEDgOEocgAwHEUOAIajyAHAcBQ5ABiOIgcAw1HkAGA4ihwADEeRA4DhbBX5+vXrNXDgQMXFxSkzM9PTmQAA9eB2i35paanS09OVnZ2twMBAJScn6+GHH9Y999zjRD4AgBtui/z7779Xjx49FBISIkkaMGCANm3apLFjx17191wulyTp6NGj1xzuzOnjkqTi4mt/EM71qjxR4fUMvpLDFzL4Sg5fyOArOXwhg6/kaIgMtZ1Z26F2+FmWZV3tDR9++KHOnj2rCRMmSJJWr16tnTt36j//+c9V//D27ds1bNgw20EAAH/LzMxUVFSUrfe6nZHX1NTIz8+v7rVlWVe8/iddunRRZmamQkND5e/vbysMADR2LpdLZWVl6tKli+3fcVvkYWFh2r59e93rsrIytWrVyu0fDgoKsv1pAgD42913312v97u9a6Vnz54qKChQeXm5zp07p6+++kp9+vS55oAAgIbldkbeunVrTZgwQcOHD1d1dbWSkpL0wAMPOJENAGCD24udAADfxs5OADAcRQ4AhqPIAcBwFDkAGM7tXSvekpubq4ULF6pJkyYKDg5WWlqa7rrrLsfGX7NmjTIyMupeV1RUqLS0VHl5ebrjjjscyyFJW7du1VtvvaWqqip17txZc+bM0a233upohrVr12rZsmXy8/PTTTfdpKlTp+r+++93NIMkrVy5UllZWfLz81Pbtm2Vlpamli1bOpphxYoVWrlypYKCgtShQwfNmDGj7hEWTpo3b542bdqk4OBgSVK7du30zjvvOJph3759SktLU0VFhZo0aaLZs2fXayNLQ7EsS5MnT1anTp00YsQIx8e/3ObNmzVx4kT98ssvzg1q+aBz585ZkZGRVmFhoWVZlpWRkWG99NJLXstTVVVlPfvss1ZWVpbjY584ccLq0aOHdfDgQcuyLGvBggXWzJkzHc1w4MABq1evXlZpaallWZa1detWKyYmxtEMlmVZu3btsvr27WudPn3asizLmjdvnjV9+nRHMxQUFFiPPPKIdeTIEcuyLCsnJ8dKTU11NEOtZ5991vr555+9MrZlWdbZs2etXr16WVu3brUsy7Jyc3OtAQMGOJ7j999/t1JSUqzIyEhr6dKljo9/uYMHD1qxsbHWgw8+6Oi4Prm04nK5ZFmWKiouPYDmzJkzatasmdfyLFmyRC1atFBycrLjY+fn5+v+++9XRESEJGnIkCFav369LAfvGg0MDFRaWlrdjt4uXbro+PHjqqqqcixD7bhffvmlbrvtNl24cEGlpaWOz4R//fVX9ezZU2FhYZKkuLg4bdmyxfH/FlVVVdqzZ4+WLl2qJ598UqmpqSopKXE0w3fffae2bdsqJiZGktSvXz/HvxFIl55JMnjwYD322GOOj325c+fOaeLEiZo8ebLjY/vk0sott9yiWbNmKTk5WSEhIaqpqVFWVpZXspSXlysjI0PZ2dleGf/o0aN1pSFdemRCZWWlzpw549jySnh4uMLDwyVd+go7d+5cPfroowoMDHRk/MsFBARo8+bNmjp1qgIDAzVu3DhHx4+MjNSKFSv0559/6s4771R2draqq6t18uRJW4+uaCilpaXq0aOHxo8fr44dO2rZsmV65ZVXlJOTY+tZSA3h4MGDCg0N1ZQpU7R37141b95cEydOdGTsy82YMUPSpQ8Wb5oxY4aee+45de7c2fGxfXJGvm/fPi1atEgbNmxQfn6+Ro8erdTUVEdnobVWrVqlfv36qW3bto6PLf33Q8tqNWni/P+6s2fP6tVXX9WhQ4eUlpbm+Pi1YmNj9eOPPyo1NVUjRoxQTU2NY2NHRUVpzJgxGjt2rBITE+Xn56eQkBAFBAQ4lkGS2rZtqyVLlqhTp07y8/PTiBEjdOjQIUcf4Xrx4kXl5eXpueeeU3Z2tp5//nmNGjXK8W8nviAzM1NNmzZVUlKSV8b3ySLPz8/XQw89VHdxc9iwYdq/f7/++usvx7Ns2LBBiYmJjo9bq02bNjp27Fjd69LSUgUHB+vmm292NEdJSYmSk5Pl7++v5cuXq3nz5o6OL0lFRUVXPMBt0KBBKikp0alTpxzLUFlZqe7duysnJ0fZ2dmKjY2VJMeXePbu3as1a9Zc8TPLshz9QGnVqpU6dOigyMhISZc+YF0ulw4fPuxYBl+Rk5OjXbt2KSEhQaNGjdL58+eVkJCg0tJSR8b3ySK/9957tW3bNh0/fulgic2bNys8PFwtWrRwNMepU6d06NAhde3a1dFxL9e7d2/t2LFDhYWFkqRPP/1U/fr1czRDZWWlUlJSFBcXp/T0dAUFBTk6fq2ysjK99tprKi8vl3TpCMKOHTvq9ttvdyzDsWPHlJKSosrKSknSBx98oPj4eMeWM2o1adJEb775Zl1pfvLJJ+rcufMVy3Ce1qdPHxUXF2v37t2SpG3btsnPz69uGa4x+fzzz/XFF19o7dq1+uijjxQUFKS1a9eqdevWjozvk2vk0dHRGjFihFJSUhQQEKDg4GAtXrzY8RxFRUUKDQ11/Gvz5Vq2bKm5c+dq3Lhxqq6u1l133aX58+c7miEzM1MlJSXKzc1Vbm5u3c8//vhjR0s0KipKo0eP1vDhw+Xv769WrVpp0aJFjo0vSe3bt9eoUaM0ePBg1dTUqFu3bnVrtE7q1KmTpk2bppdfflkul0thYWF6++23Hc0QGhqqRYsWadasWTp37pwCAwP13nvvefXGhMaKh2YBgOF8cmkFAGAfRQ4AhqPIAcBwFDkAGI4iBwDDUeQAYDiKHAAMR5EDgOH+F2GHWRrqzxxYAAAAAElFTkSuQmC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aphicFrame>
        <p:nvGraphicFramePr>
          <p:cNvPr id="2" name="表格 1"/>
          <p:cNvGraphicFramePr>
            <a:graphicFrameLocks noGrp="1"/>
          </p:cNvGraphicFramePr>
          <p:nvPr/>
        </p:nvGraphicFramePr>
        <p:xfrm>
          <a:off x="6954982" y="4114169"/>
          <a:ext cx="4667247" cy="1857138"/>
        </p:xfrm>
        <a:graphic>
          <a:graphicData uri="http://schemas.openxmlformats.org/drawingml/2006/table">
            <a:tbl>
              <a:tblPr firstRow="1" firstCol="1" lastRow="1" lastCol="1">
                <a:tableStyleId>{8A107856-5554-42FB-B03E-39F5DBC370BA}</a:tableStyleId>
              </a:tblPr>
              <a:tblGrid>
                <a:gridCol w="1155037">
                  <a:extLst>
                    <a:ext uri="{9D8B030D-6E8A-4147-A177-3AD203B41FA5}">
                      <a16:colId xmlns:a16="http://schemas.microsoft.com/office/drawing/2014/main" val="20000"/>
                    </a:ext>
                  </a:extLst>
                </a:gridCol>
                <a:gridCol w="1178586">
                  <a:extLst>
                    <a:ext uri="{9D8B030D-6E8A-4147-A177-3AD203B41FA5}">
                      <a16:colId xmlns:a16="http://schemas.microsoft.com/office/drawing/2014/main" val="20001"/>
                    </a:ext>
                  </a:extLst>
                </a:gridCol>
                <a:gridCol w="1166812">
                  <a:extLst>
                    <a:ext uri="{9D8B030D-6E8A-4147-A177-3AD203B41FA5}">
                      <a16:colId xmlns:a16="http://schemas.microsoft.com/office/drawing/2014/main" val="20002"/>
                    </a:ext>
                  </a:extLst>
                </a:gridCol>
                <a:gridCol w="1166812">
                  <a:extLst>
                    <a:ext uri="{9D8B030D-6E8A-4147-A177-3AD203B41FA5}">
                      <a16:colId xmlns:a16="http://schemas.microsoft.com/office/drawing/2014/main" val="20003"/>
                    </a:ext>
                  </a:extLst>
                </a:gridCol>
              </a:tblGrid>
              <a:tr h="450558">
                <a:tc rowSpan="2" gridSpan="2">
                  <a:txBody>
                    <a:bodyPr/>
                    <a:lstStyle/>
                    <a:p>
                      <a:pPr marL="0" indent="0" algn="l" defTabSz="914400" rtl="0" eaLnBrk="1" latinLnBrk="0" hangingPunct="1">
                        <a:spcBef>
                          <a:spcPts val="180"/>
                        </a:spcBef>
                        <a:spcAft>
                          <a:spcPts val="180"/>
                        </a:spcAft>
                      </a:pPr>
                      <a:endParaRPr lang="zh-CN" altLang="en-US" sz="1600" kern="1200" dirty="0">
                        <a:solidFill>
                          <a:schemeClr val="bg1"/>
                        </a:solidFill>
                        <a:effectLst/>
                        <a:latin typeface="+mj-ea"/>
                        <a:ea typeface="+mj-ea"/>
                        <a:cs typeface="+mn-cs"/>
                      </a:endParaRPr>
                    </a:p>
                  </a:txBody>
                  <a:tcPr marL="68580" marR="68580" marT="0" marB="0" anchor="ctr">
                    <a:solidFill>
                      <a:srgbClr val="0070C0"/>
                    </a:solidFill>
                  </a:tcPr>
                </a:tc>
                <a:tc rowSpan="2" hMerge="1">
                  <a:txBody>
                    <a:bodyPr/>
                    <a:lstStyle/>
                    <a:p>
                      <a:endParaRPr lang="zh-CN"/>
                    </a:p>
                  </a:txBody>
                  <a:tcPr/>
                </a:tc>
                <a:tc gridSpan="2">
                  <a:txBody>
                    <a:bodyPr/>
                    <a:lstStyle/>
                    <a:p>
                      <a:pPr marL="0" indent="0" algn="ctr" defTabSz="914400" rtl="0" eaLnBrk="1" latinLnBrk="0" hangingPunct="1">
                        <a:spcBef>
                          <a:spcPts val="180"/>
                        </a:spcBef>
                        <a:spcAft>
                          <a:spcPts val="180"/>
                        </a:spcAft>
                      </a:pPr>
                      <a:r>
                        <a:rPr lang="en-US" sz="1600" kern="1200" dirty="0" err="1">
                          <a:solidFill>
                            <a:schemeClr val="bg1"/>
                          </a:solidFill>
                          <a:effectLst/>
                          <a:latin typeface="+mj-ea"/>
                          <a:ea typeface="+mj-ea"/>
                          <a:cs typeface="+mn-cs"/>
                        </a:rPr>
                        <a:t>预测值</a:t>
                      </a:r>
                      <a:endParaRPr lang="zh-CN" altLang="en-US" sz="1600" kern="1200" dirty="0">
                        <a:solidFill>
                          <a:schemeClr val="bg1"/>
                        </a:solidFill>
                        <a:effectLst/>
                        <a:latin typeface="+mj-ea"/>
                        <a:ea typeface="+mj-ea"/>
                        <a:cs typeface="+mn-cs"/>
                      </a:endParaRPr>
                    </a:p>
                  </a:txBody>
                  <a:tcPr marL="68580" marR="68580" marT="0" marB="0" anchor="ctr">
                    <a:solidFill>
                      <a:srgbClr val="0070C0"/>
                    </a:solidFill>
                  </a:tcPr>
                </a:tc>
                <a:tc hMerge="1">
                  <a:txBody>
                    <a:bodyPr/>
                    <a:lstStyle/>
                    <a:p>
                      <a:endParaRPr lang="zh-CN"/>
                    </a:p>
                  </a:txBody>
                  <a:tcPr/>
                </a:tc>
                <a:extLst>
                  <a:ext uri="{0D108BD9-81ED-4DB2-BD59-A6C34878D82A}">
                    <a16:rowId xmlns:a16="http://schemas.microsoft.com/office/drawing/2014/main" val="10000"/>
                  </a:ext>
                </a:extLst>
              </a:tr>
              <a:tr h="486893">
                <a:tc gridSpan="2" vMerge="1">
                  <a:txBody>
                    <a:bodyPr/>
                    <a:lstStyle/>
                    <a:p>
                      <a:endParaRPr lang="zh-CN"/>
                    </a:p>
                  </a:txBody>
                  <a:tcPr/>
                </a:tc>
                <a:tc hMerge="1" vMerge="1">
                  <a:txBody>
                    <a:bodyPr/>
                    <a:lstStyle/>
                    <a:p>
                      <a:endParaRPr lang="zh-CN"/>
                    </a:p>
                  </a:txBody>
                  <a:tcPr/>
                </a:tc>
                <a:tc>
                  <a:txBody>
                    <a:bodyPr/>
                    <a:lstStyle/>
                    <a:p>
                      <a:pPr marL="0" indent="0" algn="l" defTabSz="914400" rtl="0" eaLnBrk="1" latinLnBrk="0" hangingPunct="1">
                        <a:spcBef>
                          <a:spcPts val="180"/>
                        </a:spcBef>
                        <a:spcAft>
                          <a:spcPts val="180"/>
                        </a:spcAft>
                      </a:pPr>
                      <a:r>
                        <a:rPr lang="en-US" sz="1600" kern="1200" dirty="0">
                          <a:solidFill>
                            <a:schemeClr val="bg1"/>
                          </a:solidFill>
                          <a:effectLst/>
                          <a:latin typeface="+mj-ea"/>
                          <a:ea typeface="+mj-ea"/>
                          <a:cs typeface="+mn-cs"/>
                        </a:rPr>
                        <a:t>Positive</a:t>
                      </a:r>
                      <a:endParaRPr lang="zh-CN" altLang="en-US" sz="1600" kern="1200" dirty="0">
                        <a:solidFill>
                          <a:schemeClr val="bg1"/>
                        </a:solidFill>
                        <a:effectLst/>
                        <a:latin typeface="+mj-ea"/>
                        <a:ea typeface="+mj-ea"/>
                        <a:cs typeface="+mn-cs"/>
                      </a:endParaRPr>
                    </a:p>
                  </a:txBody>
                  <a:tcPr marL="68580" marR="68580" marT="0" marB="0" anchor="ctr">
                    <a:solidFill>
                      <a:srgbClr val="0070C0"/>
                    </a:solidFill>
                  </a:tcPr>
                </a:tc>
                <a:tc>
                  <a:txBody>
                    <a:bodyPr/>
                    <a:lstStyle/>
                    <a:p>
                      <a:pPr marL="0" indent="0" algn="l" defTabSz="914400" rtl="0" eaLnBrk="1" latinLnBrk="0" hangingPunct="1">
                        <a:spcBef>
                          <a:spcPts val="180"/>
                        </a:spcBef>
                        <a:spcAft>
                          <a:spcPts val="180"/>
                        </a:spcAft>
                      </a:pPr>
                      <a:r>
                        <a:rPr lang="en-US" sz="1600" kern="1200" dirty="0" err="1">
                          <a:solidFill>
                            <a:schemeClr val="bg1"/>
                          </a:solidFill>
                          <a:effectLst/>
                          <a:latin typeface="+mj-ea"/>
                          <a:ea typeface="+mj-ea"/>
                          <a:cs typeface="+mn-cs"/>
                        </a:rPr>
                        <a:t>Negtive</a:t>
                      </a:r>
                      <a:endParaRPr lang="zh-CN" altLang="en-US" sz="1600" kern="1200" dirty="0">
                        <a:solidFill>
                          <a:schemeClr val="bg1"/>
                        </a:solidFill>
                        <a:effectLst/>
                        <a:latin typeface="+mj-ea"/>
                        <a:ea typeface="+mj-ea"/>
                        <a:cs typeface="+mn-cs"/>
                      </a:endParaRPr>
                    </a:p>
                  </a:txBody>
                  <a:tcPr marL="68580" marR="68580" marT="0" marB="0" anchor="ctr">
                    <a:solidFill>
                      <a:srgbClr val="0070C0"/>
                    </a:solidFill>
                  </a:tcPr>
                </a:tc>
                <a:extLst>
                  <a:ext uri="{0D108BD9-81ED-4DB2-BD59-A6C34878D82A}">
                    <a16:rowId xmlns:a16="http://schemas.microsoft.com/office/drawing/2014/main" val="10001"/>
                  </a:ext>
                </a:extLst>
              </a:tr>
              <a:tr h="450558">
                <a:tc rowSpan="2">
                  <a:txBody>
                    <a:bodyPr/>
                    <a:lstStyle/>
                    <a:p>
                      <a:pPr marL="0" indent="0" algn="ctr" defTabSz="914400" rtl="0" eaLnBrk="1" latinLnBrk="0" hangingPunct="1">
                        <a:spcBef>
                          <a:spcPts val="180"/>
                        </a:spcBef>
                        <a:spcAft>
                          <a:spcPts val="180"/>
                        </a:spcAft>
                      </a:pPr>
                      <a:r>
                        <a:rPr lang="en-US" sz="1600" kern="1200" dirty="0" err="1">
                          <a:solidFill>
                            <a:schemeClr val="bg1"/>
                          </a:solidFill>
                          <a:effectLst/>
                          <a:latin typeface="+mj-ea"/>
                          <a:ea typeface="+mj-ea"/>
                          <a:cs typeface="+mn-cs"/>
                        </a:rPr>
                        <a:t>实际值</a:t>
                      </a:r>
                      <a:endParaRPr lang="zh-CN" altLang="en-US" sz="1600" kern="1200" dirty="0">
                        <a:solidFill>
                          <a:schemeClr val="bg1"/>
                        </a:solidFill>
                        <a:effectLst/>
                        <a:latin typeface="+mj-ea"/>
                        <a:ea typeface="+mj-ea"/>
                        <a:cs typeface="+mn-cs"/>
                      </a:endParaRPr>
                    </a:p>
                  </a:txBody>
                  <a:tcPr marL="68580" marR="68580" marT="0" marB="0" anchor="ctr">
                    <a:solidFill>
                      <a:srgbClr val="0070C0"/>
                    </a:solidFill>
                  </a:tcPr>
                </a:tc>
                <a:tc>
                  <a:txBody>
                    <a:bodyPr/>
                    <a:lstStyle/>
                    <a:p>
                      <a:pPr marL="0" indent="0" algn="l" defTabSz="914400" rtl="0" eaLnBrk="1" latinLnBrk="0" hangingPunct="1">
                        <a:spcBef>
                          <a:spcPts val="180"/>
                        </a:spcBef>
                        <a:spcAft>
                          <a:spcPts val="180"/>
                        </a:spcAft>
                      </a:pPr>
                      <a:r>
                        <a:rPr lang="en-US" sz="1600" kern="1200" dirty="0">
                          <a:solidFill>
                            <a:schemeClr val="bg1"/>
                          </a:solidFill>
                          <a:effectLst/>
                          <a:latin typeface="+mj-ea"/>
                          <a:ea typeface="+mj-ea"/>
                          <a:cs typeface="+mn-cs"/>
                        </a:rPr>
                        <a:t>Positive</a:t>
                      </a:r>
                      <a:endParaRPr lang="zh-CN" altLang="en-US" sz="1600" kern="1200" dirty="0">
                        <a:solidFill>
                          <a:schemeClr val="bg1"/>
                        </a:solidFill>
                        <a:effectLst/>
                        <a:latin typeface="+mj-ea"/>
                        <a:ea typeface="+mj-ea"/>
                        <a:cs typeface="+mn-cs"/>
                      </a:endParaRPr>
                    </a:p>
                  </a:txBody>
                  <a:tcPr marL="68580" marR="68580" marT="0" marB="0" anchor="ctr">
                    <a:solidFill>
                      <a:srgbClr val="0070C0"/>
                    </a:solidFill>
                  </a:tcPr>
                </a:tc>
                <a:tc>
                  <a:txBody>
                    <a:bodyPr/>
                    <a:lstStyle/>
                    <a:p>
                      <a:pPr marL="0" indent="0" algn="ctr" defTabSz="914400" rtl="0" eaLnBrk="1" latinLnBrk="0" hangingPunct="1">
                        <a:spcBef>
                          <a:spcPts val="180"/>
                        </a:spcBef>
                        <a:spcAft>
                          <a:spcPts val="180"/>
                        </a:spcAft>
                      </a:pPr>
                      <a:r>
                        <a:rPr lang="en-US" sz="1600" kern="1200" dirty="0" err="1">
                          <a:solidFill>
                            <a:schemeClr val="bg1"/>
                          </a:solidFill>
                          <a:effectLst/>
                          <a:latin typeface="+mj-ea"/>
                          <a:ea typeface="+mj-ea"/>
                          <a:cs typeface="+mn-cs"/>
                        </a:rPr>
                        <a:t>TP</a:t>
                      </a:r>
                      <a:endParaRPr lang="zh-CN" altLang="en-US" sz="1600" kern="1200" dirty="0">
                        <a:solidFill>
                          <a:schemeClr val="bg1"/>
                        </a:solidFill>
                        <a:effectLst/>
                        <a:latin typeface="+mj-ea"/>
                        <a:ea typeface="+mj-ea"/>
                        <a:cs typeface="+mn-cs"/>
                      </a:endParaRPr>
                    </a:p>
                  </a:txBody>
                  <a:tcPr marL="68580" marR="68580" marT="0" marB="0" anchor="ctr">
                    <a:solidFill>
                      <a:srgbClr val="0070C0"/>
                    </a:solidFill>
                  </a:tcPr>
                </a:tc>
                <a:tc>
                  <a:txBody>
                    <a:bodyPr/>
                    <a:lstStyle/>
                    <a:p>
                      <a:pPr marL="0" indent="0" algn="ctr" defTabSz="914400" rtl="0" eaLnBrk="1" latinLnBrk="0" hangingPunct="1">
                        <a:spcBef>
                          <a:spcPts val="180"/>
                        </a:spcBef>
                        <a:spcAft>
                          <a:spcPts val="180"/>
                        </a:spcAft>
                      </a:pPr>
                      <a:r>
                        <a:rPr lang="en-US" sz="1600" kern="1200" dirty="0">
                          <a:solidFill>
                            <a:schemeClr val="bg1"/>
                          </a:solidFill>
                          <a:effectLst/>
                          <a:latin typeface="+mj-ea"/>
                          <a:ea typeface="+mj-ea"/>
                          <a:cs typeface="+mn-cs"/>
                        </a:rPr>
                        <a:t>FN</a:t>
                      </a:r>
                      <a:endParaRPr lang="zh-CN" altLang="en-US" sz="1600" kern="1200" dirty="0">
                        <a:solidFill>
                          <a:schemeClr val="bg1"/>
                        </a:solidFill>
                        <a:effectLst/>
                        <a:latin typeface="+mj-ea"/>
                        <a:ea typeface="+mj-ea"/>
                        <a:cs typeface="+mn-cs"/>
                      </a:endParaRPr>
                    </a:p>
                  </a:txBody>
                  <a:tcPr marL="68580" marR="68580" marT="0" marB="0" anchor="ctr">
                    <a:solidFill>
                      <a:srgbClr val="0070C0"/>
                    </a:solidFill>
                  </a:tcPr>
                </a:tc>
                <a:extLst>
                  <a:ext uri="{0D108BD9-81ED-4DB2-BD59-A6C34878D82A}">
                    <a16:rowId xmlns:a16="http://schemas.microsoft.com/office/drawing/2014/main" val="10002"/>
                  </a:ext>
                </a:extLst>
              </a:tr>
              <a:tr h="469129">
                <a:tc vMerge="1">
                  <a:txBody>
                    <a:bodyPr/>
                    <a:lstStyle/>
                    <a:p>
                      <a:endParaRPr lang="zh-CN"/>
                    </a:p>
                  </a:txBody>
                  <a:tcPr/>
                </a:tc>
                <a:tc>
                  <a:txBody>
                    <a:bodyPr/>
                    <a:lstStyle/>
                    <a:p>
                      <a:pPr marL="0" indent="0" algn="l" defTabSz="914400" rtl="0" eaLnBrk="1" latinLnBrk="0" hangingPunct="1">
                        <a:spcBef>
                          <a:spcPts val="180"/>
                        </a:spcBef>
                        <a:spcAft>
                          <a:spcPts val="180"/>
                        </a:spcAft>
                      </a:pPr>
                      <a:r>
                        <a:rPr lang="en-US" sz="1600" kern="1200" dirty="0" err="1">
                          <a:solidFill>
                            <a:schemeClr val="bg1"/>
                          </a:solidFill>
                          <a:effectLst/>
                          <a:latin typeface="+mj-ea"/>
                          <a:ea typeface="+mj-ea"/>
                          <a:cs typeface="+mn-cs"/>
                        </a:rPr>
                        <a:t>Negtive</a:t>
                      </a:r>
                      <a:endParaRPr lang="zh-CN" altLang="en-US" sz="1600" kern="1200" dirty="0">
                        <a:solidFill>
                          <a:schemeClr val="bg1"/>
                        </a:solidFill>
                        <a:effectLst/>
                        <a:latin typeface="+mj-ea"/>
                        <a:ea typeface="+mj-ea"/>
                        <a:cs typeface="+mn-cs"/>
                      </a:endParaRPr>
                    </a:p>
                  </a:txBody>
                  <a:tcPr marL="68580" marR="68580" marT="0" marB="0" anchor="ctr">
                    <a:solidFill>
                      <a:srgbClr val="0070C0"/>
                    </a:solidFill>
                  </a:tcPr>
                </a:tc>
                <a:tc>
                  <a:txBody>
                    <a:bodyPr/>
                    <a:lstStyle/>
                    <a:p>
                      <a:pPr marL="0" indent="0" algn="ctr" defTabSz="914400" rtl="0" eaLnBrk="1" latinLnBrk="0" hangingPunct="1">
                        <a:spcBef>
                          <a:spcPts val="180"/>
                        </a:spcBef>
                        <a:spcAft>
                          <a:spcPts val="180"/>
                        </a:spcAft>
                      </a:pPr>
                      <a:r>
                        <a:rPr lang="en-US" sz="1600" kern="1200" dirty="0">
                          <a:solidFill>
                            <a:schemeClr val="bg1"/>
                          </a:solidFill>
                          <a:effectLst/>
                          <a:latin typeface="+mj-ea"/>
                          <a:ea typeface="+mj-ea"/>
                          <a:cs typeface="+mn-cs"/>
                        </a:rPr>
                        <a:t>FP</a:t>
                      </a:r>
                      <a:endParaRPr lang="zh-CN" altLang="en-US" sz="1600" kern="1200" dirty="0">
                        <a:solidFill>
                          <a:schemeClr val="bg1"/>
                        </a:solidFill>
                        <a:effectLst/>
                        <a:latin typeface="+mj-ea"/>
                        <a:ea typeface="+mj-ea"/>
                        <a:cs typeface="+mn-cs"/>
                      </a:endParaRPr>
                    </a:p>
                  </a:txBody>
                  <a:tcPr marL="68580" marR="68580" marT="0" marB="0" anchor="ctr">
                    <a:solidFill>
                      <a:srgbClr val="0070C0"/>
                    </a:solidFill>
                  </a:tcPr>
                </a:tc>
                <a:tc>
                  <a:txBody>
                    <a:bodyPr/>
                    <a:lstStyle/>
                    <a:p>
                      <a:pPr marL="0" indent="0" algn="ctr" defTabSz="914400" rtl="0" eaLnBrk="1" latinLnBrk="0" hangingPunct="1">
                        <a:spcBef>
                          <a:spcPts val="180"/>
                        </a:spcBef>
                        <a:spcAft>
                          <a:spcPts val="180"/>
                        </a:spcAft>
                      </a:pPr>
                      <a:r>
                        <a:rPr lang="en-US" sz="1600" kern="1200" dirty="0">
                          <a:solidFill>
                            <a:schemeClr val="bg1"/>
                          </a:solidFill>
                          <a:effectLst/>
                          <a:latin typeface="+mj-ea"/>
                          <a:ea typeface="+mj-ea"/>
                          <a:cs typeface="+mn-cs"/>
                        </a:rPr>
                        <a:t>TN</a:t>
                      </a:r>
                      <a:endParaRPr lang="zh-CN" altLang="en-US" sz="1600" kern="1200" dirty="0">
                        <a:solidFill>
                          <a:schemeClr val="bg1"/>
                        </a:solidFill>
                        <a:effectLst/>
                        <a:latin typeface="+mj-ea"/>
                        <a:ea typeface="+mj-ea"/>
                        <a:cs typeface="+mn-cs"/>
                      </a:endParaRPr>
                    </a:p>
                  </a:txBody>
                  <a:tcPr marL="68580" marR="68580" marT="0" marB="0" anchor="ctr">
                    <a:solidFill>
                      <a:srgbClr val="0070C0"/>
                    </a:solidFill>
                  </a:tcPr>
                </a:tc>
                <a:extLst>
                  <a:ext uri="{0D108BD9-81ED-4DB2-BD59-A6C34878D82A}">
                    <a16:rowId xmlns:a16="http://schemas.microsoft.com/office/drawing/2014/main" val="10003"/>
                  </a:ext>
                </a:extLst>
              </a:tr>
            </a:tbl>
          </a:graphicData>
        </a:graphic>
      </p:graphicFrame>
      <p:sp>
        <p:nvSpPr>
          <p:cNvPr id="3" name="矩形 2"/>
          <p:cNvSpPr/>
          <p:nvPr/>
        </p:nvSpPr>
        <p:spPr>
          <a:xfrm>
            <a:off x="453230" y="1169919"/>
            <a:ext cx="8995570" cy="2243050"/>
          </a:xfrm>
          <a:prstGeom prst="rect">
            <a:avLst/>
          </a:prstGeom>
        </p:spPr>
        <p:txBody>
          <a:bodyPr wrap="square">
            <a:spAutoFit/>
          </a:bodyPr>
          <a:lstStyle/>
          <a:p>
            <a:pPr indent="266700" algn="just">
              <a:lnSpc>
                <a:spcPct val="150000"/>
              </a:lnSpc>
              <a:spcAft>
                <a:spcPts val="0"/>
              </a:spcAft>
            </a:pPr>
            <a:r>
              <a:rPr lang="en-US" altLang="zh-CN" kern="100" dirty="0">
                <a:latin typeface="微软雅黑" panose="020B0503020204020204" pitchFamily="34" charset="-122"/>
                <a:cs typeface="Times New Roman" panose="02020603050405020304" pitchFamily="18" charset="0"/>
              </a:rPr>
              <a:t> 1. </a:t>
            </a:r>
            <a:r>
              <a:rPr lang="zh-CN" altLang="zh-CN" b="1" kern="100" dirty="0">
                <a:latin typeface="微软雅黑" panose="020B0503020204020204" pitchFamily="34" charset="-122"/>
                <a:cs typeface="Times New Roman" panose="02020603050405020304" pitchFamily="18" charset="0"/>
              </a:rPr>
              <a:t>正确肯定</a:t>
            </a:r>
            <a:r>
              <a:rPr lang="zh-CN" altLang="zh-CN" kern="100" dirty="0">
                <a:latin typeface="微软雅黑" panose="020B0503020204020204" pitchFamily="34" charset="-122"/>
                <a:cs typeface="Times New Roman" panose="02020603050405020304" pitchFamily="18" charset="0"/>
              </a:rPr>
              <a:t>（</a:t>
            </a:r>
            <a:r>
              <a:rPr lang="en-US" altLang="zh-CN" b="1" kern="100" dirty="0">
                <a:latin typeface="微软雅黑" panose="020B0503020204020204" pitchFamily="34" charset="-122"/>
                <a:cs typeface="Times New Roman" panose="02020603050405020304" pitchFamily="18" charset="0"/>
              </a:rPr>
              <a:t>True </a:t>
            </a:r>
            <a:r>
              <a:rPr lang="en-US" altLang="zh-CN" b="1" kern="100" dirty="0" err="1">
                <a:latin typeface="微软雅黑" panose="020B0503020204020204" pitchFamily="34" charset="-122"/>
                <a:cs typeface="Times New Roman" panose="02020603050405020304" pitchFamily="18" charset="0"/>
              </a:rPr>
              <a:t>Positive,TP</a:t>
            </a:r>
            <a:r>
              <a:rPr lang="zh-CN" altLang="zh-CN" kern="100" dirty="0">
                <a:latin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cs typeface="Times New Roman" panose="02020603050405020304" pitchFamily="18" charset="0"/>
              </a:rPr>
              <a:t>预测为真，实际为真</a:t>
            </a:r>
          </a:p>
          <a:p>
            <a:pPr indent="266700" algn="just">
              <a:lnSpc>
                <a:spcPct val="150000"/>
              </a:lnSpc>
              <a:spcAft>
                <a:spcPts val="0"/>
              </a:spcAft>
            </a:pPr>
            <a:r>
              <a:rPr lang="en-US" altLang="zh-CN" kern="100" dirty="0">
                <a:latin typeface="微软雅黑" panose="020B0503020204020204" pitchFamily="34" charset="-122"/>
                <a:cs typeface="Times New Roman" panose="02020603050405020304" pitchFamily="18" charset="0"/>
              </a:rPr>
              <a:t> 2. </a:t>
            </a:r>
            <a:r>
              <a:rPr lang="zh-CN" altLang="zh-CN" b="1" kern="100" dirty="0">
                <a:latin typeface="微软雅黑" panose="020B0503020204020204" pitchFamily="34" charset="-122"/>
                <a:cs typeface="Times New Roman" panose="02020603050405020304" pitchFamily="18" charset="0"/>
              </a:rPr>
              <a:t>正确否定</a:t>
            </a:r>
            <a:r>
              <a:rPr lang="zh-CN" altLang="zh-CN" kern="100" dirty="0">
                <a:latin typeface="微软雅黑" panose="020B0503020204020204" pitchFamily="34" charset="-122"/>
                <a:cs typeface="Times New Roman" panose="02020603050405020304" pitchFamily="18" charset="0"/>
              </a:rPr>
              <a:t>（</a:t>
            </a:r>
            <a:r>
              <a:rPr lang="en-US" altLang="zh-CN" b="1" kern="100" dirty="0">
                <a:latin typeface="微软雅黑" panose="020B0503020204020204" pitchFamily="34" charset="-122"/>
                <a:cs typeface="Times New Roman" panose="02020603050405020304" pitchFamily="18" charset="0"/>
              </a:rPr>
              <a:t>True </a:t>
            </a:r>
            <a:r>
              <a:rPr lang="en-US" altLang="zh-CN" b="1" kern="100" dirty="0" err="1">
                <a:latin typeface="微软雅黑" panose="020B0503020204020204" pitchFamily="34" charset="-122"/>
                <a:cs typeface="Times New Roman" panose="02020603050405020304" pitchFamily="18" charset="0"/>
              </a:rPr>
              <a:t>Negative,TN</a:t>
            </a:r>
            <a:r>
              <a:rPr lang="zh-CN" altLang="zh-CN" kern="100" dirty="0">
                <a:latin typeface="微软雅黑" panose="020B0503020204020204" pitchFamily="34" charset="-122"/>
                <a:cs typeface="Times New Roman" panose="02020603050405020304" pitchFamily="18" charset="0"/>
              </a:rPr>
              <a:t>）：预测为假，实际为假</a:t>
            </a:r>
          </a:p>
          <a:p>
            <a:pPr indent="266700" algn="just">
              <a:lnSpc>
                <a:spcPct val="150000"/>
              </a:lnSpc>
              <a:spcAft>
                <a:spcPts val="0"/>
              </a:spcAft>
            </a:pPr>
            <a:r>
              <a:rPr lang="en-US" altLang="zh-CN" kern="100" dirty="0">
                <a:latin typeface="微软雅黑" panose="020B0503020204020204" pitchFamily="34" charset="-122"/>
                <a:cs typeface="Times New Roman" panose="02020603050405020304" pitchFamily="18" charset="0"/>
              </a:rPr>
              <a:t> 3. </a:t>
            </a:r>
            <a:r>
              <a:rPr lang="zh-CN" altLang="zh-CN" b="1" kern="100" dirty="0">
                <a:latin typeface="微软雅黑" panose="020B0503020204020204" pitchFamily="34" charset="-122"/>
                <a:cs typeface="Times New Roman" panose="02020603050405020304" pitchFamily="18" charset="0"/>
              </a:rPr>
              <a:t>错误肯定</a:t>
            </a:r>
            <a:r>
              <a:rPr lang="zh-CN" altLang="zh-CN" kern="100" dirty="0">
                <a:latin typeface="微软雅黑" panose="020B0503020204020204" pitchFamily="34" charset="-122"/>
                <a:cs typeface="Times New Roman" panose="02020603050405020304" pitchFamily="18" charset="0"/>
              </a:rPr>
              <a:t>（</a:t>
            </a:r>
            <a:r>
              <a:rPr lang="en-US" altLang="zh-CN" b="1" kern="100" dirty="0">
                <a:latin typeface="微软雅黑" panose="020B0503020204020204" pitchFamily="34" charset="-122"/>
                <a:cs typeface="Times New Roman" panose="02020603050405020304" pitchFamily="18" charset="0"/>
              </a:rPr>
              <a:t>False </a:t>
            </a:r>
            <a:r>
              <a:rPr lang="en-US" altLang="zh-CN" b="1" kern="100" dirty="0" err="1">
                <a:latin typeface="微软雅黑" panose="020B0503020204020204" pitchFamily="34" charset="-122"/>
                <a:cs typeface="Times New Roman" panose="02020603050405020304" pitchFamily="18" charset="0"/>
              </a:rPr>
              <a:t>Positive,FP</a:t>
            </a:r>
            <a:r>
              <a:rPr lang="zh-CN" altLang="zh-CN" kern="100" dirty="0">
                <a:latin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cs typeface="Times New Roman" panose="02020603050405020304" pitchFamily="18" charset="0"/>
              </a:rPr>
              <a:t>预测为真，实际为假</a:t>
            </a:r>
          </a:p>
          <a:p>
            <a:pPr indent="266700" algn="just">
              <a:lnSpc>
                <a:spcPct val="150000"/>
              </a:lnSpc>
              <a:spcAft>
                <a:spcPts val="0"/>
              </a:spcAft>
            </a:pPr>
            <a:r>
              <a:rPr lang="en-US" altLang="zh-CN" kern="100" dirty="0">
                <a:latin typeface="微软雅黑" panose="020B0503020204020204" pitchFamily="34" charset="-122"/>
                <a:cs typeface="Times New Roman" panose="02020603050405020304" pitchFamily="18" charset="0"/>
              </a:rPr>
              <a:t> 4. </a:t>
            </a:r>
            <a:r>
              <a:rPr lang="zh-CN" altLang="zh-CN" b="1" kern="100" dirty="0">
                <a:latin typeface="微软雅黑" panose="020B0503020204020204" pitchFamily="34" charset="-122"/>
                <a:cs typeface="Times New Roman" panose="02020603050405020304" pitchFamily="18" charset="0"/>
              </a:rPr>
              <a:t>错误否定</a:t>
            </a:r>
            <a:r>
              <a:rPr lang="zh-CN" altLang="zh-CN" kern="100" dirty="0">
                <a:latin typeface="微软雅黑" panose="020B0503020204020204" pitchFamily="34" charset="-122"/>
                <a:cs typeface="Times New Roman" panose="02020603050405020304" pitchFamily="18" charset="0"/>
              </a:rPr>
              <a:t>（</a:t>
            </a:r>
            <a:r>
              <a:rPr lang="en-US" altLang="zh-CN" b="1" kern="100" dirty="0">
                <a:latin typeface="微软雅黑" panose="020B0503020204020204" pitchFamily="34" charset="-122"/>
                <a:cs typeface="Times New Roman" panose="02020603050405020304" pitchFamily="18" charset="0"/>
              </a:rPr>
              <a:t>False </a:t>
            </a:r>
            <a:r>
              <a:rPr lang="en-US" altLang="zh-CN" b="1" kern="100" dirty="0" err="1">
                <a:latin typeface="微软雅黑" panose="020B0503020204020204" pitchFamily="34" charset="-122"/>
                <a:cs typeface="Times New Roman" panose="02020603050405020304" pitchFamily="18" charset="0"/>
              </a:rPr>
              <a:t>Negative,FN</a:t>
            </a:r>
            <a:r>
              <a:rPr lang="zh-CN" altLang="zh-CN" kern="100" dirty="0">
                <a:latin typeface="微软雅黑" panose="020B0503020204020204" pitchFamily="34" charset="-122"/>
                <a:cs typeface="Times New Roman" panose="02020603050405020304" pitchFamily="18" charset="0"/>
              </a:rPr>
              <a:t>）：预测为假，实际为真</a:t>
            </a:r>
            <a:endParaRPr lang="zh-CN" altLang="zh-CN" sz="1800" kern="100" dirty="0">
              <a:effectLst/>
              <a:latin typeface="微软雅黑" panose="020B0503020204020204" pitchFamily="34" charset="-122"/>
              <a:cs typeface="Times New Roman" panose="02020603050405020304" pitchFamily="18" charset="0"/>
            </a:endParaRPr>
          </a:p>
        </p:txBody>
      </p:sp>
      <p:sp>
        <p:nvSpPr>
          <p:cNvPr id="7" name="矩形 6"/>
          <p:cNvSpPr/>
          <p:nvPr/>
        </p:nvSpPr>
        <p:spPr>
          <a:xfrm>
            <a:off x="7242175" y="3528645"/>
            <a:ext cx="3886450" cy="697627"/>
          </a:xfrm>
          <a:prstGeom prst="rect">
            <a:avLst/>
          </a:prstGeom>
        </p:spPr>
        <p:txBody>
          <a:bodyPr wrap="none">
            <a:spAutoFit/>
          </a:bodyPr>
          <a:lstStyle/>
          <a:p>
            <a:pPr indent="306070" algn="ctr">
              <a:spcBef>
                <a:spcPts val="180"/>
              </a:spcBef>
              <a:spcAft>
                <a:spcPts val="180"/>
              </a:spcAft>
            </a:pPr>
            <a:r>
              <a:rPr lang="zh-CN" altLang="zh-CN" dirty="0"/>
              <a:t>混淆矩阵</a:t>
            </a:r>
            <a:r>
              <a:rPr lang="zh-CN" altLang="en-US" b="1" dirty="0"/>
              <a:t>（</a:t>
            </a:r>
            <a:r>
              <a:rPr lang="en-US" altLang="zh-CN" b="1" dirty="0" err="1"/>
              <a:t>confusion_matrix</a:t>
            </a:r>
            <a:r>
              <a:rPr lang="zh-CN" altLang="en-US" b="1" dirty="0"/>
              <a:t>）</a:t>
            </a:r>
          </a:p>
          <a:p>
            <a:pPr indent="306070" algn="ctr">
              <a:spcBef>
                <a:spcPts val="180"/>
              </a:spcBef>
              <a:spcAft>
                <a:spcPts val="180"/>
              </a:spcAft>
            </a:pPr>
            <a:endParaRPr lang="zh-CN" altLang="zh-CN" dirty="0">
              <a:latin typeface="微软雅黑" panose="020B0503020204020204" pitchFamily="34" charset="-122"/>
              <a:cs typeface="Times New Roman" panose="02020603050405020304" pitchFamily="18" charset="0"/>
            </a:endParaRP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046" y="3569682"/>
            <a:ext cx="6629366" cy="2548896"/>
          </a:xfrm>
          <a:prstGeom prst="rect">
            <a:avLst/>
          </a:prstGeom>
        </p:spPr>
      </p:pic>
      <p:sp>
        <p:nvSpPr>
          <p:cNvPr id="23"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评价指标</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 name="AutoShape 2"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AutoShape 4"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6"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2" descr="data:image/png;base64,iVBORw0KGgoAAAANSUhEUgAAAXIAAAEBCAYAAABlki5mAAAABHNCSVQICAgIfAhkiAAAAAlwSFlzAAALEgAACxIB0t1+/AAAADl0RVh0U29mdHdhcmUAbWF0cGxvdGxpYiB2ZXJzaW9uIDIuMS4yLCBodHRwOi8vbWF0cGxvdGxpYi5vcmcvNQv5yAAAEjVJREFUeJzt3XtQVVXDx/EfIkg3IQ3FJyzU1JmyyOQxUZMxEUsqCrFQw2nSHEsxrdHx9Zo+5G2mKEubUodGJUob8NKohZlMFJU2jZdMx0xQQhElFbyBh/3+4QvpPG+ejXL2OUu+n788zIH1m5r5nXXW3msvP8uyLAEAjNXE2wEAANeHIgcAw1HkAGA4ihwADEeRA4DhKHIAMBxFDgCGo8gBwHAUOQAYjiIHAMNR5ABguKae+sPnz5/X7t27FRoaKn9/f08NAwA3FJfLpbKyMnXp0kVBQUG2fsdjRb57924NGzbMU38eAG5omZmZioqKsvVejxV5aGhoXZiwsDBPDQMAN5SjR49q2LBhdR1qh8eKvHY5JSwsTOHh4Z4aBgBuSPVZkuZiJwAYjiIHAMNR5ABgOIocAAxHkQOA4ShyADCcx24/bAibCgqV90uxt2MA/6+YruF6LDrC2zEA356R5/1SrIN/nvJ2DOC/HPzzFJMM+AyfnpFLUrs7gzX3ld7ejgFc4X8W53s7AlDHp2fkAAD3KHIAMJytIt+yZYsSExP1+OOPKy0tzdOZAAD14LbIDx8+rJkzZ2rx4sVat26d9uzZo7y8PCeyAQBscHuxMzc3VwMHDqx7FG16erqaNWvm8WAAAHvczsiLiorkcrk0evRoJSQk6JNPPlFwcLAT2QAANrgtcpfLpYKCAs2ZM0efffaZdu7cqZycHCeyAQBscFvkd9xxh6Kjo9WiRQsFBQUpNjZWO3fudCIbAMAGt0Xet29f5efn6/Tp03K5XPr222913333OZENAGCD24udkZGRGjlypIYOHarq6mr16tVLgwYNciIbAMAGW1v0k5KSlJSU5OksAIBrwM5OADAcRQ4AhqPIAcBwFDkAGI4iBwDDUeQAYDiKHAAMR5EDgOEocgAwHEUOAIajyAHAcBQ5ABiOIgcAw1HkAGA4ihwADEeRA4DhKHIAMBxFDgCGo8gBwHAUOQAYjiIHAMNR5ABgOIocAAxHkQOA4ZraeVNKSorKy8vVtOmlt8+ePVuRkZEeDQYAsMdtkVuWpcLCQn3zzTd1RQ4A8B1ul1b++OMPSdKLL76op556SitXrvR4KACAfW6n2KdPn1Z0dLSmT5+u6upqDR8+XO3atVOvXr2cyAcAcMNtkXft2lVdu3ate52UlKS8vDyKHAB8hNulle3bt6ugoKDutWVZrJUDgA9xW+QVFRVasGCBLly4oMrKSuXk5Kh///5OZAMA2OB2at23b1/t2LFDTz/9tGpqajR06NArlloAAN5la41k/PjxGj9+vKezAACuATs7AcBwFDkAGI4iBwDDUeQAYDiKHAAMR5EDgOEocgAwHEUOAIajyAHAcBQ5ABiOIgcAw1HkAGA4ihwADEeRA4DhKHIAMBxFDgCGo8gBwHAUOQAYjiIHAMNR5ABgOIocAAzX1NsBYK7NB75VftE2b8fwisK//iVJemPL215O4h297/63Yjs84u0Y+D8UOa5ZftE2FZ4sVkRIuLejOK5zdIm3I3hN4cliSaLIfQhFjusSERKuNx59zdsx4KDG+i3El9leI58/f74mT57sySwAgGtgq8gLCgqUk5Pj6SwAgGvgtshPnjyp9PR0jR492ok8AIB6clvkM2bM0IQJE9S8eXMn8gAA6umqRb569Wq1adNG0dHRTuUBANTTVe9a2bBhg8rKypSQkKBTp07p7NmzmjNnjqZMmeJUPgCAG1ct8oyMjLp/Z2dn66effqLEAcDHsEUfAAxne0NQYmKiEhMTPZkFAHANmJEDgOEocgAwHEUOAIajyAHAcBQ5ABiOIgcAw1HkAGA4ihwADMcJQYDBvHFuau1Rb06fFMQ5of+MGTlgsNpzU50UERLu+DmthSeLG+1B33YwIwcM1xjOTeWc0KtjRg4AhqPIAcBwFDkAGI4iBwDDUeQAYDiKHAAMR5EDgOEocgAwHEUOAIajyAHAcBQ5ABiOIgcAw1HkAGA4ihwADGeryN99910NHDhQ8fHxysjI8HQmAEA9uH0e+U8//aQffvhB69at08WLFzVw4EDFxMSoffv2TuQDALjhdkbevXt3LV++XE2bNtWJEyfkcrl08803O5ENAGCDraWVgIAALVy4UPHx8YqOjlbr1q09nQsAYJPti53jxo1TQUGBjhw5olWrVnkyEwCgHtwW+YEDB/Tbb79Jkm666SbFxcVp3759Hg8GALDHbZEXFxdr2rRpqqqqUlVVlb7++mt169bNiWwAABvc3rUSExOjnTt36umnn5a/v7/i4uIUHx/vRDYAgA1ui1ySUlNTlZqa6uksAIBrwM5OADAcRQ4AhqPIAcBwFDkAGI4iBwDDUeQAYDiKHAAMR5EDgOEocgAwHEUOAIajyAHAcBQ5ABiOIgcAw1HkAGA4ihwADEeRA4DhKHIAMBxFDgCGo8gBwHAUOQAYjiIHAMNR5ABgOIocAAxHkQOA4ZraedP777+vjRs3SpJiYmI0adIkj4YCANjntsi///575efnKycnR35+fho5cqRyc3PVv39/J/I1CpsPfKv8om3ejlFvhSeLJUlvbHnby0nqr/fd/1Zsh0e8HQNoEG6XVkJDQzV58mQFBgYqICBAHTp0UElJiRPZGo38om11pWiSiJBwRYSEeztGvRWeLDbygxP4J25n5B07dqz7d2FhoTZu3KisrCyPhmqMIkLC9cajr3k7RqNg4jcI4GpsX+zcv3+/XnzxRU2aNEkREREejAQAqA9bRf7zzz/rhRde0Ouvv65nnnnG05kAAPXgdmnlyJEjGjNmjNLT0xUdHe1EJgBAPbgt8mXLlunChQuaN29e3c+Sk5M1ZMgQjwYDANjjtsinTZumadOmOZEFAHANbG0IAnzJ9d5331D3v3MvOnwFW/RhnOu9774h7n/nXnT4EmbkMJK377vnXnT4EmbkAGA4ihwADEeRA4DhKHIAMBxFDgCGo8gBwHAUOQAYjiIHAMNR5ABgOIocAAxHkQOA4ShyADAcRQ4AhqPIAcBwFDkAGI4iBwDDUeQAYDiKHAAMx1FvAK7L9R6GbUdDHZjtjqkHajMjB3BdrvcwbDsa4sBsd0w+UJsZOYDr5u3DsBuCyQdq256RV1ZW6oknnlBxsWc/eQEA9WOryHfs2KEhQ4aosLDQw3EAAPVlq8hXrVqlmTNnqlWrVp7OAwCoJ1tr5G+++aancwAArhF3rQCA4ShyADAcRQ4AhuM+cjfYtQbA19WryLds2eKpHD6rdteaJ3eVeXrHmvT3hwVFDtx4mJHbwK41AL6MNXIAMBxFDgCGo8gBwHAUOQAYjiIHAMNR5ABgOIocAAxHkQOA4dgQZIjrfVRAQz0GgG3+gO9hRm6I6z3gtiEOrzX5cFrgRsaM3CDeflQA2/wB38SMHAAMx4wcwA2hMV9HYkYO4IbQmK8jMSMHcMNorNeRmJEDgOEocgAwHEUOAIajyAHAcBQ5ABiOIgcAw1HkAGA4ihwADEeRA4DhbBX5+vXrNXDgQMXFxSkzM9PTmQAA9eB2i35paanS09OVnZ2twMBAJScn6+GHH9Y999zjRD4AgBtui/z7779Xjx49FBISIkkaMGCANm3apLFjx17191wulyTp6NGj1xzuzOnjkqTi4mt/EM71qjxR4fUMvpLDFzL4Sg5fyOArOXwhg6/kaIgMtZ1Z26F2+FmWZV3tDR9++KHOnj2rCRMmSJJWr16tnTt36j//+c9V//D27ds1bNgw20EAAH/LzMxUVFSUrfe6nZHX1NTIz8+v7rVlWVe8/iddunRRZmamQkND5e/vbysMADR2LpdLZWVl6tKli+3fcVvkYWFh2r59e93rsrIytWrVyu0fDgoKsv1pAgD42913312v97u9a6Vnz54qKChQeXm5zp07p6+++kp9+vS55oAAgIbldkbeunVrTZgwQcOHD1d1dbWSkpL0wAMPOJENAGCD24udAADfxs5OADAcRQ4AhqPIAcBwFDkAGM7tXSvekpubq4ULF6pJkyYKDg5WWlqa7rrrLsfGX7NmjTIyMupeV1RUqLS0VHl5ebrjjjscyyFJW7du1VtvvaWqqip17txZc+bM0a233upohrVr12rZsmXy8/PTTTfdpKlTp+r+++93NIMkrVy5UllZWfLz81Pbtm2Vlpamli1bOpphxYoVWrlypYKCgtShQwfNmDGj7hEWTpo3b542bdqk4OBgSVK7du30zjvvOJph3759SktLU0VFhZo0aaLZs2fXayNLQ7EsS5MnT1anTp00YsQIx8e/3ObNmzVx4kT98ssvzg1q+aBz585ZkZGRVmFhoWVZlpWRkWG99NJLXstTVVVlPfvss1ZWVpbjY584ccLq0aOHdfDgQcuyLGvBggXWzJkzHc1w4MABq1evXlZpaallWZa1detWKyYmxtEMlmVZu3btsvr27WudPn3asizLmjdvnjV9+nRHMxQUFFiPPPKIdeTIEcuyLCsnJ8dKTU11NEOtZ5991vr555+9MrZlWdbZs2etXr16WVu3brUsy7Jyc3OtAQMGOJ7j999/t1JSUqzIyEhr6dKljo9/uYMHD1qxsbHWgw8+6Oi4Prm04nK5ZFmWKiouPYDmzJkzatasmdfyLFmyRC1atFBycrLjY+fn5+v+++9XRESEJGnIkCFav369LAfvGg0MDFRaWlrdjt4uXbro+PHjqqqqcixD7bhffvmlbrvtNl24cEGlpaWOz4R//fVX9ezZU2FhYZKkuLg4bdmyxfH/FlVVVdqzZ4+WLl2qJ598UqmpqSopKXE0w3fffae2bdsqJiZGktSvXz/HvxFIl55JMnjwYD322GOOj325c+fOaeLEiZo8ebLjY/vk0sott9yiWbNmKTk5WSEhIaqpqVFWVpZXspSXlysjI0PZ2dleGf/o0aN1pSFdemRCZWWlzpw549jySnh4uMLDwyVd+go7d+5cPfroowoMDHRk/MsFBARo8+bNmjp1qgIDAzVu3DhHx4+MjNSKFSv0559/6s4771R2draqq6t18uRJW4+uaCilpaXq0aOHxo8fr44dO2rZsmV65ZVXlJOTY+tZSA3h4MGDCg0N1ZQpU7R37141b95cEydOdGTsy82YMUPSpQ8Wb5oxY4aee+45de7c2fGxfXJGvm/fPi1atEgbNmxQfn6+Ro8erdTUVEdnobVWrVqlfv36qW3bto6PLf33Q8tqNWni/P+6s2fP6tVXX9WhQ4eUlpbm+Pi1YmNj9eOPPyo1NVUjRoxQTU2NY2NHRUVpzJgxGjt2rBITE+Xn56eQkBAFBAQ4lkGS2rZtqyVLlqhTp07y8/PTiBEjdOjQIUcf4Xrx4kXl5eXpueeeU3Z2tp5//nmNGjXK8W8nviAzM1NNmzZVUlKSV8b3ySLPz8/XQw89VHdxc9iwYdq/f7/++usvx7Ns2LBBiYmJjo9bq02bNjp27Fjd69LSUgUHB+vmm292NEdJSYmSk5Pl7++v5cuXq3nz5o6OL0lFRUVXPMBt0KBBKikp0alTpxzLUFlZqe7duysnJ0fZ2dmKjY2VJMeXePbu3as1a9Zc8TPLshz9QGnVqpU6dOigyMhISZc+YF0ulw4fPuxYBl+Rk5OjXbt2KSEhQaNGjdL58+eVkJCg0tJSR8b3ySK/9957tW3bNh0/fulgic2bNys8PFwtWrRwNMepU6d06NAhde3a1dFxL9e7d2/t2LFDhYWFkqRPP/1U/fr1czRDZWWlUlJSFBcXp/T0dAUFBTk6fq2ysjK99tprKi8vl3TpCMKOHTvq9ttvdyzDsWPHlJKSosrKSknSBx98oPj4eMeWM2o1adJEb775Zl1pfvLJJ+rcufMVy3Ce1qdPHxUXF2v37t2SpG3btsnPz69uGa4x+fzzz/XFF19o7dq1+uijjxQUFKS1a9eqdevWjozvk2vk0dHRGjFihFJSUhQQEKDg4GAtXrzY8RxFRUUKDQ11/Gvz5Vq2bKm5c+dq3Lhxqq6u1l133aX58+c7miEzM1MlJSXKzc1Vbm5u3c8//vhjR0s0KipKo0eP1vDhw+Xv769WrVpp0aJFjo0vSe3bt9eoUaM0ePBg1dTUqFu3bnVrtE7q1KmTpk2bppdfflkul0thYWF6++23Hc0QGhqqRYsWadasWTp37pwCAwP13nvvefXGhMaKh2YBgOF8cmkFAGAfRQ4AhqPIAcBwFDkAGI4iBwDDUeQAYDiKHAAMR5EDgOH+F2GHWRrqzxxYAAAAAElFTkSuQmC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评价指标</a:t>
            </a:r>
          </a:p>
        </p:txBody>
      </p:sp>
      <p:sp>
        <p:nvSpPr>
          <p:cNvPr id="8" name="矩形 7"/>
          <p:cNvSpPr/>
          <p:nvPr/>
        </p:nvSpPr>
        <p:spPr>
          <a:xfrm>
            <a:off x="510442" y="1143000"/>
            <a:ext cx="11361052" cy="2802690"/>
          </a:xfrm>
          <a:prstGeom prst="rect">
            <a:avLst/>
          </a:prstGeom>
        </p:spPr>
        <p:txBody>
          <a:bodyPr wrap="square">
            <a:spAutoFit/>
          </a:bodyPr>
          <a:lstStyle/>
          <a:p>
            <a:pPr>
              <a:lnSpc>
                <a:spcPct val="150000"/>
              </a:lnSpc>
            </a:pPr>
            <a:r>
              <a:rPr lang="zh-CN" altLang="en-US" dirty="0">
                <a:solidFill>
                  <a:srgbClr val="333333"/>
                </a:solidFill>
                <a:latin typeface="-apple-system"/>
              </a:rPr>
              <a:t>有</a:t>
            </a:r>
            <a:r>
              <a:rPr lang="en-US" altLang="zh-CN" dirty="0">
                <a:solidFill>
                  <a:srgbClr val="333333"/>
                </a:solidFill>
                <a:latin typeface="-apple-system"/>
              </a:rPr>
              <a:t>100</a:t>
            </a:r>
            <a:r>
              <a:rPr lang="zh-CN" altLang="en-US" dirty="0">
                <a:solidFill>
                  <a:srgbClr val="333333"/>
                </a:solidFill>
                <a:latin typeface="-apple-system"/>
              </a:rPr>
              <a:t>张照片，其中，猫的照片有</a:t>
            </a:r>
            <a:r>
              <a:rPr lang="en-US" altLang="zh-CN" dirty="0">
                <a:solidFill>
                  <a:srgbClr val="333333"/>
                </a:solidFill>
                <a:latin typeface="-apple-system"/>
              </a:rPr>
              <a:t>60</a:t>
            </a:r>
            <a:r>
              <a:rPr lang="zh-CN" altLang="en-US" dirty="0">
                <a:solidFill>
                  <a:srgbClr val="333333"/>
                </a:solidFill>
                <a:latin typeface="-apple-system"/>
              </a:rPr>
              <a:t>张，狗的照片是</a:t>
            </a:r>
            <a:r>
              <a:rPr lang="en-US" altLang="zh-CN" dirty="0">
                <a:solidFill>
                  <a:srgbClr val="333333"/>
                </a:solidFill>
                <a:latin typeface="-apple-system"/>
              </a:rPr>
              <a:t>40</a:t>
            </a:r>
            <a:r>
              <a:rPr lang="zh-CN" altLang="en-US" dirty="0">
                <a:solidFill>
                  <a:srgbClr val="333333"/>
                </a:solidFill>
                <a:latin typeface="-apple-system"/>
              </a:rPr>
              <a:t>张。</a:t>
            </a:r>
            <a:endParaRPr lang="en-US" altLang="zh-CN" dirty="0">
              <a:solidFill>
                <a:srgbClr val="333333"/>
              </a:solidFill>
              <a:latin typeface="-apple-system"/>
            </a:endParaRPr>
          </a:p>
          <a:p>
            <a:pPr>
              <a:lnSpc>
                <a:spcPct val="150000"/>
              </a:lnSpc>
            </a:pPr>
            <a:r>
              <a:rPr lang="zh-CN" altLang="en-US" dirty="0">
                <a:solidFill>
                  <a:srgbClr val="333333"/>
                </a:solidFill>
                <a:latin typeface="-apple-system"/>
              </a:rPr>
              <a:t>输入这</a:t>
            </a:r>
            <a:r>
              <a:rPr lang="en-US" altLang="zh-CN" dirty="0">
                <a:solidFill>
                  <a:srgbClr val="333333"/>
                </a:solidFill>
                <a:latin typeface="-apple-system"/>
              </a:rPr>
              <a:t>100</a:t>
            </a:r>
            <a:r>
              <a:rPr lang="zh-CN" altLang="en-US" dirty="0">
                <a:solidFill>
                  <a:srgbClr val="333333"/>
                </a:solidFill>
                <a:latin typeface="-apple-system"/>
              </a:rPr>
              <a:t>张照片进行二分类识别，找出这</a:t>
            </a:r>
            <a:r>
              <a:rPr lang="en-US" altLang="zh-CN" dirty="0">
                <a:solidFill>
                  <a:srgbClr val="333333"/>
                </a:solidFill>
                <a:latin typeface="-apple-system"/>
              </a:rPr>
              <a:t>100</a:t>
            </a:r>
            <a:r>
              <a:rPr lang="zh-CN" altLang="en-US" dirty="0">
                <a:solidFill>
                  <a:srgbClr val="333333"/>
                </a:solidFill>
                <a:latin typeface="-apple-system"/>
              </a:rPr>
              <a:t>张照片中的所有的猫。</a:t>
            </a:r>
            <a:endParaRPr lang="en-US" altLang="zh-CN" dirty="0">
              <a:solidFill>
                <a:srgbClr val="333333"/>
              </a:solidFill>
              <a:latin typeface="-apple-system"/>
            </a:endParaRPr>
          </a:p>
          <a:p>
            <a:pPr>
              <a:lnSpc>
                <a:spcPct val="150000"/>
              </a:lnSpc>
            </a:pPr>
            <a:endParaRPr lang="en-US" altLang="zh-CN" dirty="0">
              <a:solidFill>
                <a:srgbClr val="333333"/>
              </a:solidFill>
              <a:latin typeface="-apple-system"/>
            </a:endParaRPr>
          </a:p>
          <a:p>
            <a:pPr>
              <a:lnSpc>
                <a:spcPct val="150000"/>
              </a:lnSpc>
            </a:pPr>
            <a:r>
              <a:rPr lang="zh-CN" altLang="en-US" dirty="0">
                <a:solidFill>
                  <a:srgbClr val="333333"/>
                </a:solidFill>
                <a:latin typeface="-apple-system"/>
              </a:rPr>
              <a:t>正例（</a:t>
            </a:r>
            <a:r>
              <a:rPr lang="en-US" altLang="zh-CN" dirty="0">
                <a:solidFill>
                  <a:srgbClr val="333333"/>
                </a:solidFill>
                <a:latin typeface="-apple-system"/>
              </a:rPr>
              <a:t>Positives</a:t>
            </a:r>
            <a:r>
              <a:rPr lang="zh-CN" altLang="en-US" dirty="0">
                <a:solidFill>
                  <a:srgbClr val="333333"/>
                </a:solidFill>
                <a:latin typeface="-apple-system"/>
              </a:rPr>
              <a:t>）：识别对的</a:t>
            </a:r>
            <a:endParaRPr lang="en-US" altLang="zh-CN" dirty="0">
              <a:solidFill>
                <a:srgbClr val="333333"/>
              </a:solidFill>
              <a:latin typeface="-apple-system"/>
            </a:endParaRPr>
          </a:p>
          <a:p>
            <a:pPr>
              <a:lnSpc>
                <a:spcPct val="150000"/>
              </a:lnSpc>
            </a:pPr>
            <a:r>
              <a:rPr lang="zh-CN" altLang="en-US" dirty="0">
                <a:solidFill>
                  <a:srgbClr val="333333"/>
                </a:solidFill>
                <a:latin typeface="-apple-system"/>
              </a:rPr>
              <a:t>负例（</a:t>
            </a:r>
            <a:r>
              <a:rPr lang="en-US" altLang="zh-CN" dirty="0">
                <a:solidFill>
                  <a:srgbClr val="333333"/>
                </a:solidFill>
                <a:latin typeface="-apple-system"/>
              </a:rPr>
              <a:t>Negatives</a:t>
            </a:r>
            <a:r>
              <a:rPr lang="zh-CN" altLang="en-US" dirty="0">
                <a:solidFill>
                  <a:srgbClr val="333333"/>
                </a:solidFill>
                <a:latin typeface="-apple-system"/>
              </a:rPr>
              <a:t>）：识别错的</a:t>
            </a:r>
            <a:endParaRPr lang="zh-CN" altLang="en-US" dirty="0"/>
          </a:p>
        </p:txBody>
      </p:sp>
      <p:sp>
        <p:nvSpPr>
          <p:cNvPr id="12" name="Rectangle 3"/>
          <p:cNvSpPr>
            <a:spLocks noChangeArrowheads="1"/>
          </p:cNvSpPr>
          <p:nvPr/>
        </p:nvSpPr>
        <p:spPr bwMode="auto">
          <a:xfrm>
            <a:off x="4159250"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704020202020204" pitchFamily="34" charset="0"/>
              </a:rPr>
            </a:br>
            <a:endParaRPr kumimoji="0" lang="zh-CN" altLang="zh-CN" sz="1800" b="0" i="0" u="none" strike="noStrike" cap="none" normalizeH="0" baseline="0">
              <a:ln>
                <a:noFill/>
              </a:ln>
              <a:solidFill>
                <a:schemeClr val="tx1"/>
              </a:solidFill>
              <a:effectLst/>
              <a:latin typeface="Arial" panose="020B0704020202020204" pitchFamily="34" charset="0"/>
            </a:endParaRPr>
          </a:p>
        </p:txBody>
      </p:sp>
      <p:graphicFrame>
        <p:nvGraphicFramePr>
          <p:cNvPr id="17" name="表格 16"/>
          <p:cNvGraphicFramePr>
            <a:graphicFrameLocks noGrp="1"/>
          </p:cNvGraphicFramePr>
          <p:nvPr/>
        </p:nvGraphicFramePr>
        <p:xfrm>
          <a:off x="4899259" y="3304387"/>
          <a:ext cx="5955411" cy="2721027"/>
        </p:xfrm>
        <a:graphic>
          <a:graphicData uri="http://schemas.openxmlformats.org/drawingml/2006/table">
            <a:tbl>
              <a:tblPr firstRow="1" firstCol="1" lastRow="1" lastCol="1">
                <a:tableStyleId>{8A107856-5554-42FB-B03E-39F5DBC370BA}</a:tableStyleId>
              </a:tblPr>
              <a:tblGrid>
                <a:gridCol w="1473828">
                  <a:extLst>
                    <a:ext uri="{9D8B030D-6E8A-4147-A177-3AD203B41FA5}">
                      <a16:colId xmlns:a16="http://schemas.microsoft.com/office/drawing/2014/main" val="20000"/>
                    </a:ext>
                  </a:extLst>
                </a:gridCol>
                <a:gridCol w="1503877">
                  <a:extLst>
                    <a:ext uri="{9D8B030D-6E8A-4147-A177-3AD203B41FA5}">
                      <a16:colId xmlns:a16="http://schemas.microsoft.com/office/drawing/2014/main" val="20001"/>
                    </a:ext>
                  </a:extLst>
                </a:gridCol>
                <a:gridCol w="1488853">
                  <a:extLst>
                    <a:ext uri="{9D8B030D-6E8A-4147-A177-3AD203B41FA5}">
                      <a16:colId xmlns:a16="http://schemas.microsoft.com/office/drawing/2014/main" val="20002"/>
                    </a:ext>
                  </a:extLst>
                </a:gridCol>
                <a:gridCol w="1488853">
                  <a:extLst>
                    <a:ext uri="{9D8B030D-6E8A-4147-A177-3AD203B41FA5}">
                      <a16:colId xmlns:a16="http://schemas.microsoft.com/office/drawing/2014/main" val="20003"/>
                    </a:ext>
                  </a:extLst>
                </a:gridCol>
              </a:tblGrid>
              <a:tr h="660145">
                <a:tc rowSpan="2" gridSpan="2">
                  <a:txBody>
                    <a:bodyPr/>
                    <a:lstStyle/>
                    <a:p>
                      <a:pPr marL="0" indent="0" algn="l" defTabSz="914400" rtl="0" eaLnBrk="1" latinLnBrk="0" hangingPunct="1">
                        <a:spcBef>
                          <a:spcPts val="180"/>
                        </a:spcBef>
                        <a:spcAft>
                          <a:spcPts val="180"/>
                        </a:spcAft>
                      </a:pPr>
                      <a:endParaRPr lang="zh-CN" altLang="en-US" sz="2400" kern="1200" dirty="0">
                        <a:solidFill>
                          <a:schemeClr val="bg1"/>
                        </a:solidFill>
                        <a:effectLst/>
                        <a:latin typeface="+mj-ea"/>
                        <a:ea typeface="+mj-ea"/>
                        <a:cs typeface="+mn-cs"/>
                      </a:endParaRPr>
                    </a:p>
                  </a:txBody>
                  <a:tcPr marL="68580" marR="68580" marT="0" marB="0" anchor="ctr">
                    <a:solidFill>
                      <a:srgbClr val="0070C0"/>
                    </a:solidFill>
                  </a:tcPr>
                </a:tc>
                <a:tc rowSpan="2" hMerge="1">
                  <a:txBody>
                    <a:bodyPr/>
                    <a:lstStyle/>
                    <a:p>
                      <a:endParaRPr lang="zh-CN"/>
                    </a:p>
                  </a:txBody>
                  <a:tcPr/>
                </a:tc>
                <a:tc gridSpan="2">
                  <a:txBody>
                    <a:bodyPr/>
                    <a:lstStyle/>
                    <a:p>
                      <a:pPr marL="0" indent="0" algn="ctr" defTabSz="914400" rtl="0" eaLnBrk="1" latinLnBrk="0" hangingPunct="1">
                        <a:spcBef>
                          <a:spcPts val="180"/>
                        </a:spcBef>
                        <a:spcAft>
                          <a:spcPts val="180"/>
                        </a:spcAft>
                      </a:pPr>
                      <a:r>
                        <a:rPr lang="en-US" sz="2400" kern="1200" dirty="0" err="1">
                          <a:solidFill>
                            <a:schemeClr val="bg1"/>
                          </a:solidFill>
                          <a:effectLst/>
                          <a:latin typeface="+mj-ea"/>
                          <a:ea typeface="+mj-ea"/>
                          <a:cs typeface="+mn-cs"/>
                        </a:rPr>
                        <a:t>预测值</a:t>
                      </a:r>
                      <a:endParaRPr lang="zh-CN" altLang="en-US" sz="2400" kern="1200" dirty="0">
                        <a:solidFill>
                          <a:schemeClr val="bg1"/>
                        </a:solidFill>
                        <a:effectLst/>
                        <a:latin typeface="+mj-ea"/>
                        <a:ea typeface="+mj-ea"/>
                        <a:cs typeface="+mn-cs"/>
                      </a:endParaRPr>
                    </a:p>
                  </a:txBody>
                  <a:tcPr marL="68580" marR="68580" marT="0" marB="0" anchor="ctr">
                    <a:solidFill>
                      <a:srgbClr val="0070C0"/>
                    </a:solidFill>
                  </a:tcPr>
                </a:tc>
                <a:tc hMerge="1">
                  <a:txBody>
                    <a:bodyPr/>
                    <a:lstStyle/>
                    <a:p>
                      <a:endParaRPr lang="zh-CN"/>
                    </a:p>
                  </a:txBody>
                  <a:tcPr/>
                </a:tc>
                <a:extLst>
                  <a:ext uri="{0D108BD9-81ED-4DB2-BD59-A6C34878D82A}">
                    <a16:rowId xmlns:a16="http://schemas.microsoft.com/office/drawing/2014/main" val="10000"/>
                  </a:ext>
                </a:extLst>
              </a:tr>
              <a:tr h="713382">
                <a:tc gridSpan="2" vMerge="1">
                  <a:txBody>
                    <a:bodyPr/>
                    <a:lstStyle/>
                    <a:p>
                      <a:endParaRPr lang="zh-CN"/>
                    </a:p>
                  </a:txBody>
                  <a:tcPr/>
                </a:tc>
                <a:tc hMerge="1" vMerge="1">
                  <a:txBody>
                    <a:bodyPr/>
                    <a:lstStyle/>
                    <a:p>
                      <a:endParaRPr lang="zh-CN"/>
                    </a:p>
                  </a:txBody>
                  <a:tcPr/>
                </a:tc>
                <a:tc>
                  <a:txBody>
                    <a:bodyPr/>
                    <a:lstStyle/>
                    <a:p>
                      <a:pPr marL="0" indent="0" algn="l" defTabSz="914400" rtl="0" eaLnBrk="1" latinLnBrk="0" hangingPunct="1">
                        <a:spcBef>
                          <a:spcPts val="180"/>
                        </a:spcBef>
                        <a:spcAft>
                          <a:spcPts val="180"/>
                        </a:spcAft>
                      </a:pPr>
                      <a:r>
                        <a:rPr lang="en-US" sz="2400" kern="1200" dirty="0">
                          <a:solidFill>
                            <a:schemeClr val="bg1"/>
                          </a:solidFill>
                          <a:effectLst/>
                          <a:latin typeface="+mj-ea"/>
                          <a:ea typeface="+mj-ea"/>
                          <a:cs typeface="+mn-cs"/>
                        </a:rPr>
                        <a:t>Positive</a:t>
                      </a:r>
                      <a:endParaRPr lang="zh-CN" altLang="en-US" sz="2400" kern="1200" dirty="0">
                        <a:solidFill>
                          <a:schemeClr val="bg1"/>
                        </a:solidFill>
                        <a:effectLst/>
                        <a:latin typeface="+mj-ea"/>
                        <a:ea typeface="+mj-ea"/>
                        <a:cs typeface="+mn-cs"/>
                      </a:endParaRPr>
                    </a:p>
                  </a:txBody>
                  <a:tcPr marL="68580" marR="68580" marT="0" marB="0" anchor="ctr">
                    <a:solidFill>
                      <a:srgbClr val="0070C0"/>
                    </a:solidFill>
                  </a:tcPr>
                </a:tc>
                <a:tc>
                  <a:txBody>
                    <a:bodyPr/>
                    <a:lstStyle/>
                    <a:p>
                      <a:pPr marL="0" indent="0" algn="l" defTabSz="914400" rtl="0" eaLnBrk="1" latinLnBrk="0" hangingPunct="1">
                        <a:spcBef>
                          <a:spcPts val="180"/>
                        </a:spcBef>
                        <a:spcAft>
                          <a:spcPts val="180"/>
                        </a:spcAft>
                      </a:pPr>
                      <a:r>
                        <a:rPr lang="en-US" sz="2400" kern="1200" dirty="0" err="1">
                          <a:solidFill>
                            <a:schemeClr val="bg1"/>
                          </a:solidFill>
                          <a:effectLst/>
                          <a:latin typeface="+mj-ea"/>
                          <a:ea typeface="+mj-ea"/>
                          <a:cs typeface="+mn-cs"/>
                        </a:rPr>
                        <a:t>Negtive</a:t>
                      </a:r>
                      <a:endParaRPr lang="zh-CN" altLang="en-US" sz="2400" kern="1200" dirty="0">
                        <a:solidFill>
                          <a:schemeClr val="bg1"/>
                        </a:solidFill>
                        <a:effectLst/>
                        <a:latin typeface="+mj-ea"/>
                        <a:ea typeface="+mj-ea"/>
                        <a:cs typeface="+mn-cs"/>
                      </a:endParaRPr>
                    </a:p>
                  </a:txBody>
                  <a:tcPr marL="68580" marR="68580" marT="0" marB="0" anchor="ctr">
                    <a:solidFill>
                      <a:srgbClr val="0070C0"/>
                    </a:solidFill>
                  </a:tcPr>
                </a:tc>
                <a:extLst>
                  <a:ext uri="{0D108BD9-81ED-4DB2-BD59-A6C34878D82A}">
                    <a16:rowId xmlns:a16="http://schemas.microsoft.com/office/drawing/2014/main" val="10001"/>
                  </a:ext>
                </a:extLst>
              </a:tr>
              <a:tr h="660145">
                <a:tc rowSpan="2">
                  <a:txBody>
                    <a:bodyPr/>
                    <a:lstStyle/>
                    <a:p>
                      <a:pPr marL="0" indent="0" algn="ctr" defTabSz="914400" rtl="0" eaLnBrk="1" latinLnBrk="0" hangingPunct="1">
                        <a:spcBef>
                          <a:spcPts val="180"/>
                        </a:spcBef>
                        <a:spcAft>
                          <a:spcPts val="180"/>
                        </a:spcAft>
                      </a:pPr>
                      <a:r>
                        <a:rPr lang="en-US" sz="2400" kern="1200" dirty="0" err="1">
                          <a:solidFill>
                            <a:schemeClr val="bg1"/>
                          </a:solidFill>
                          <a:effectLst/>
                          <a:latin typeface="+mj-ea"/>
                          <a:ea typeface="+mj-ea"/>
                          <a:cs typeface="+mn-cs"/>
                        </a:rPr>
                        <a:t>实际值</a:t>
                      </a:r>
                      <a:endParaRPr lang="zh-CN" altLang="en-US" sz="2400" kern="1200" dirty="0">
                        <a:solidFill>
                          <a:schemeClr val="bg1"/>
                        </a:solidFill>
                        <a:effectLst/>
                        <a:latin typeface="+mj-ea"/>
                        <a:ea typeface="+mj-ea"/>
                        <a:cs typeface="+mn-cs"/>
                      </a:endParaRPr>
                    </a:p>
                  </a:txBody>
                  <a:tcPr marL="68580" marR="68580" marT="0" marB="0" anchor="ctr">
                    <a:solidFill>
                      <a:srgbClr val="0070C0"/>
                    </a:solidFill>
                  </a:tcPr>
                </a:tc>
                <a:tc>
                  <a:txBody>
                    <a:bodyPr/>
                    <a:lstStyle/>
                    <a:p>
                      <a:pPr marL="0" indent="0" algn="l" defTabSz="914400" rtl="0" eaLnBrk="1" latinLnBrk="0" hangingPunct="1">
                        <a:spcBef>
                          <a:spcPts val="180"/>
                        </a:spcBef>
                        <a:spcAft>
                          <a:spcPts val="180"/>
                        </a:spcAft>
                      </a:pPr>
                      <a:r>
                        <a:rPr lang="en-US" sz="2400" kern="1200" dirty="0">
                          <a:solidFill>
                            <a:schemeClr val="bg1"/>
                          </a:solidFill>
                          <a:effectLst/>
                          <a:latin typeface="+mj-ea"/>
                          <a:ea typeface="+mj-ea"/>
                          <a:cs typeface="+mn-cs"/>
                        </a:rPr>
                        <a:t>Positive</a:t>
                      </a:r>
                      <a:endParaRPr lang="zh-CN" altLang="en-US" sz="2400" kern="1200" dirty="0">
                        <a:solidFill>
                          <a:schemeClr val="bg1"/>
                        </a:solidFill>
                        <a:effectLst/>
                        <a:latin typeface="+mj-ea"/>
                        <a:ea typeface="+mj-ea"/>
                        <a:cs typeface="+mn-cs"/>
                      </a:endParaRPr>
                    </a:p>
                  </a:txBody>
                  <a:tcPr marL="68580" marR="68580" marT="0" marB="0" anchor="ctr">
                    <a:solidFill>
                      <a:srgbClr val="0070C0"/>
                    </a:solidFill>
                  </a:tcPr>
                </a:tc>
                <a:tc>
                  <a:txBody>
                    <a:bodyPr/>
                    <a:lstStyle/>
                    <a:p>
                      <a:pPr marL="0" indent="0" algn="ctr" defTabSz="914400" rtl="0" eaLnBrk="1" latinLnBrk="0" hangingPunct="1">
                        <a:spcBef>
                          <a:spcPts val="180"/>
                        </a:spcBef>
                        <a:spcAft>
                          <a:spcPts val="180"/>
                        </a:spcAft>
                      </a:pPr>
                      <a:r>
                        <a:rPr lang="en-US" sz="2400" kern="1200" dirty="0">
                          <a:solidFill>
                            <a:schemeClr val="bg1"/>
                          </a:solidFill>
                          <a:effectLst/>
                          <a:latin typeface="+mj-ea"/>
                          <a:ea typeface="+mj-ea"/>
                          <a:cs typeface="+mn-cs"/>
                        </a:rPr>
                        <a:t>TP</a:t>
                      </a:r>
                      <a:r>
                        <a:rPr lang="en-US" altLang="zh-CN" sz="2400" kern="1200" dirty="0">
                          <a:solidFill>
                            <a:schemeClr val="bg1"/>
                          </a:solidFill>
                          <a:effectLst/>
                          <a:latin typeface="+mj-ea"/>
                          <a:ea typeface="+mj-ea"/>
                          <a:cs typeface="+mn-cs"/>
                        </a:rPr>
                        <a:t>=40</a:t>
                      </a:r>
                      <a:endParaRPr lang="zh-CN" altLang="en-US" sz="2400" kern="1200" dirty="0">
                        <a:solidFill>
                          <a:schemeClr val="bg1"/>
                        </a:solidFill>
                        <a:effectLst/>
                        <a:latin typeface="+mj-ea"/>
                        <a:ea typeface="+mj-ea"/>
                        <a:cs typeface="+mn-cs"/>
                      </a:endParaRPr>
                    </a:p>
                  </a:txBody>
                  <a:tcPr marL="68580" marR="68580" marT="0" marB="0" anchor="ctr">
                    <a:solidFill>
                      <a:srgbClr val="0070C0"/>
                    </a:solidFill>
                  </a:tcPr>
                </a:tc>
                <a:tc>
                  <a:txBody>
                    <a:bodyPr/>
                    <a:lstStyle/>
                    <a:p>
                      <a:pPr marL="0" indent="0" algn="ctr" defTabSz="914400" rtl="0" eaLnBrk="1" latinLnBrk="0" hangingPunct="1">
                        <a:spcBef>
                          <a:spcPts val="180"/>
                        </a:spcBef>
                        <a:spcAft>
                          <a:spcPts val="180"/>
                        </a:spcAft>
                      </a:pPr>
                      <a:r>
                        <a:rPr lang="en-US" sz="2400" kern="1200" dirty="0">
                          <a:solidFill>
                            <a:schemeClr val="bg1"/>
                          </a:solidFill>
                          <a:effectLst/>
                          <a:latin typeface="+mj-ea"/>
                          <a:ea typeface="+mj-ea"/>
                          <a:cs typeface="+mn-cs"/>
                        </a:rPr>
                        <a:t>FN</a:t>
                      </a:r>
                      <a:r>
                        <a:rPr lang="en-US" altLang="zh-CN" sz="2400" kern="1200" dirty="0">
                          <a:solidFill>
                            <a:schemeClr val="bg1"/>
                          </a:solidFill>
                          <a:effectLst/>
                          <a:latin typeface="+mj-ea"/>
                          <a:ea typeface="+mj-ea"/>
                          <a:cs typeface="+mn-cs"/>
                        </a:rPr>
                        <a:t>=20</a:t>
                      </a:r>
                      <a:endParaRPr lang="zh-CN" altLang="en-US" sz="2400" kern="1200" dirty="0">
                        <a:solidFill>
                          <a:schemeClr val="bg1"/>
                        </a:solidFill>
                        <a:effectLst/>
                        <a:latin typeface="+mj-ea"/>
                        <a:ea typeface="+mj-ea"/>
                        <a:cs typeface="+mn-cs"/>
                      </a:endParaRPr>
                    </a:p>
                  </a:txBody>
                  <a:tcPr marL="68580" marR="68580" marT="0" marB="0" anchor="ctr">
                    <a:solidFill>
                      <a:srgbClr val="0070C0"/>
                    </a:solidFill>
                  </a:tcPr>
                </a:tc>
                <a:extLst>
                  <a:ext uri="{0D108BD9-81ED-4DB2-BD59-A6C34878D82A}">
                    <a16:rowId xmlns:a16="http://schemas.microsoft.com/office/drawing/2014/main" val="10002"/>
                  </a:ext>
                </a:extLst>
              </a:tr>
              <a:tr h="687355">
                <a:tc vMerge="1">
                  <a:txBody>
                    <a:bodyPr/>
                    <a:lstStyle/>
                    <a:p>
                      <a:endParaRPr lang="zh-CN"/>
                    </a:p>
                  </a:txBody>
                  <a:tcPr/>
                </a:tc>
                <a:tc>
                  <a:txBody>
                    <a:bodyPr/>
                    <a:lstStyle/>
                    <a:p>
                      <a:pPr marL="0" indent="0" algn="l" defTabSz="914400" rtl="0" eaLnBrk="1" latinLnBrk="0" hangingPunct="1">
                        <a:spcBef>
                          <a:spcPts val="180"/>
                        </a:spcBef>
                        <a:spcAft>
                          <a:spcPts val="180"/>
                        </a:spcAft>
                      </a:pPr>
                      <a:r>
                        <a:rPr lang="en-US" sz="2400" kern="1200" dirty="0" err="1">
                          <a:solidFill>
                            <a:schemeClr val="bg1"/>
                          </a:solidFill>
                          <a:effectLst/>
                          <a:latin typeface="+mj-ea"/>
                          <a:ea typeface="+mj-ea"/>
                          <a:cs typeface="+mn-cs"/>
                        </a:rPr>
                        <a:t>Negtive</a:t>
                      </a:r>
                      <a:endParaRPr lang="zh-CN" altLang="en-US" sz="2400" kern="1200" dirty="0">
                        <a:solidFill>
                          <a:schemeClr val="bg1"/>
                        </a:solidFill>
                        <a:effectLst/>
                        <a:latin typeface="+mj-ea"/>
                        <a:ea typeface="+mj-ea"/>
                        <a:cs typeface="+mn-cs"/>
                      </a:endParaRPr>
                    </a:p>
                  </a:txBody>
                  <a:tcPr marL="68580" marR="68580" marT="0" marB="0" anchor="ctr">
                    <a:solidFill>
                      <a:srgbClr val="0070C0"/>
                    </a:solidFill>
                  </a:tcPr>
                </a:tc>
                <a:tc>
                  <a:txBody>
                    <a:bodyPr/>
                    <a:lstStyle/>
                    <a:p>
                      <a:pPr marL="0" indent="0" algn="ctr" defTabSz="914400" rtl="0" eaLnBrk="1" latinLnBrk="0" hangingPunct="1">
                        <a:spcBef>
                          <a:spcPts val="180"/>
                        </a:spcBef>
                        <a:spcAft>
                          <a:spcPts val="180"/>
                        </a:spcAft>
                      </a:pPr>
                      <a:r>
                        <a:rPr lang="en-US" sz="2400" kern="1200" dirty="0">
                          <a:solidFill>
                            <a:schemeClr val="bg1"/>
                          </a:solidFill>
                          <a:effectLst/>
                          <a:latin typeface="+mj-ea"/>
                          <a:ea typeface="+mj-ea"/>
                          <a:cs typeface="+mn-cs"/>
                        </a:rPr>
                        <a:t>FP</a:t>
                      </a:r>
                      <a:r>
                        <a:rPr lang="en-US" altLang="zh-CN" sz="2400" kern="1200" dirty="0">
                          <a:solidFill>
                            <a:schemeClr val="bg1"/>
                          </a:solidFill>
                          <a:effectLst/>
                          <a:latin typeface="+mj-ea"/>
                          <a:ea typeface="+mj-ea"/>
                          <a:cs typeface="+mn-cs"/>
                        </a:rPr>
                        <a:t>=10</a:t>
                      </a:r>
                      <a:endParaRPr lang="zh-CN" altLang="en-US" sz="2400" kern="1200" dirty="0">
                        <a:solidFill>
                          <a:schemeClr val="bg1"/>
                        </a:solidFill>
                        <a:effectLst/>
                        <a:latin typeface="+mj-ea"/>
                        <a:ea typeface="+mj-ea"/>
                        <a:cs typeface="+mn-cs"/>
                      </a:endParaRPr>
                    </a:p>
                  </a:txBody>
                  <a:tcPr marL="68580" marR="68580" marT="0" marB="0" anchor="ctr">
                    <a:solidFill>
                      <a:srgbClr val="0070C0"/>
                    </a:solidFill>
                  </a:tcPr>
                </a:tc>
                <a:tc>
                  <a:txBody>
                    <a:bodyPr/>
                    <a:lstStyle/>
                    <a:p>
                      <a:pPr marL="0" indent="0" algn="ctr" defTabSz="914400" rtl="0" eaLnBrk="1" latinLnBrk="0" hangingPunct="1">
                        <a:spcBef>
                          <a:spcPts val="180"/>
                        </a:spcBef>
                        <a:spcAft>
                          <a:spcPts val="180"/>
                        </a:spcAft>
                      </a:pPr>
                      <a:r>
                        <a:rPr lang="en-US" sz="2400" kern="1200" dirty="0">
                          <a:solidFill>
                            <a:schemeClr val="bg1"/>
                          </a:solidFill>
                          <a:effectLst/>
                          <a:latin typeface="+mj-ea"/>
                          <a:ea typeface="+mj-ea"/>
                          <a:cs typeface="+mn-cs"/>
                        </a:rPr>
                        <a:t>TN</a:t>
                      </a:r>
                      <a:r>
                        <a:rPr lang="en-US" altLang="zh-CN" sz="2400" kern="1200" dirty="0">
                          <a:solidFill>
                            <a:schemeClr val="bg1"/>
                          </a:solidFill>
                          <a:effectLst/>
                          <a:latin typeface="+mj-ea"/>
                          <a:ea typeface="+mj-ea"/>
                          <a:cs typeface="+mn-cs"/>
                        </a:rPr>
                        <a:t>=30</a:t>
                      </a:r>
                      <a:endParaRPr lang="zh-CN" altLang="en-US" sz="2400" kern="1200" dirty="0">
                        <a:solidFill>
                          <a:schemeClr val="bg1"/>
                        </a:solidFill>
                        <a:effectLst/>
                        <a:latin typeface="+mj-ea"/>
                        <a:ea typeface="+mj-ea"/>
                        <a:cs typeface="+mn-cs"/>
                      </a:endParaRPr>
                    </a:p>
                  </a:txBody>
                  <a:tcPr marL="68580" marR="68580" marT="0" marB="0" anchor="ctr">
                    <a:solidFill>
                      <a:srgbClr val="0070C0"/>
                    </a:solidFill>
                  </a:tcPr>
                </a:tc>
                <a:extLst>
                  <a:ext uri="{0D108BD9-81ED-4DB2-BD59-A6C34878D82A}">
                    <a16:rowId xmlns:a16="http://schemas.microsoft.com/office/drawing/2014/main" val="10003"/>
                  </a:ext>
                </a:extLst>
              </a:tr>
            </a:tbl>
          </a:graphicData>
        </a:graphic>
      </p:graphicFrame>
      <p:sp>
        <p:nvSpPr>
          <p:cNvPr id="14" name="矩形 13"/>
          <p:cNvSpPr/>
          <p:nvPr/>
        </p:nvSpPr>
        <p:spPr>
          <a:xfrm>
            <a:off x="6733509" y="2685377"/>
            <a:ext cx="2954655" cy="461665"/>
          </a:xfrm>
          <a:prstGeom prst="rect">
            <a:avLst/>
          </a:prstGeom>
        </p:spPr>
        <p:txBody>
          <a:bodyPr wrap="none">
            <a:spAutoFit/>
          </a:bodyPr>
          <a:lstStyle/>
          <a:p>
            <a:r>
              <a:rPr lang="zh-CN" altLang="en-US" b="1" dirty="0">
                <a:solidFill>
                  <a:srgbClr val="333333"/>
                </a:solidFill>
                <a:latin typeface="-apple-system"/>
              </a:rPr>
              <a:t>识别结果的混淆矩阵</a:t>
            </a:r>
            <a:endParaRPr lang="zh-CN" alt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 name="AutoShape 2"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AutoShape 4"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6"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2" descr="data:image/png;base64,iVBORw0KGgoAAAANSUhEUgAAAXIAAAEBCAYAAABlki5mAAAABHNCSVQICAgIfAhkiAAAAAlwSFlzAAALEgAACxIB0t1+/AAAADl0RVh0U29mdHdhcmUAbWF0cGxvdGxpYiB2ZXJzaW9uIDIuMS4yLCBodHRwOi8vbWF0cGxvdGxpYi5vcmcvNQv5yAAAEjVJREFUeJzt3XtQVVXDx/EfIkg3IQ3FJyzU1JmyyOQxUZMxEUsqCrFQw2nSHEsxrdHx9Zo+5G2mKEubUodGJUob8NKohZlMFJU2jZdMx0xQQhElFbyBh/3+4QvpPG+ejXL2OUu+n788zIH1m5r5nXXW3msvP8uyLAEAjNXE2wEAANeHIgcAw1HkAGA4ihwADEeRA4DhKHIAMBxFDgCGo8gBwHAUOQAYjiIHAMNR5ABguKae+sPnz5/X7t27FRoaKn9/f08NAwA3FJfLpbKyMnXp0kVBQUG2fsdjRb57924NGzbMU38eAG5omZmZioqKsvVejxV5aGhoXZiwsDBPDQMAN5SjR49q2LBhdR1qh8eKvHY5JSwsTOHh4Z4aBgBuSPVZkuZiJwAYjiIHAMNR5ABgOIocAAxHkQOA4ShyADCcx24/bAibCgqV90uxt2MA/6+YruF6LDrC2zEA356R5/1SrIN/nvJ2DOC/HPzzFJMM+AyfnpFLUrs7gzX3ld7ejgFc4X8W53s7AlDHp2fkAAD3KHIAMJytIt+yZYsSExP1+OOPKy0tzdOZAAD14LbIDx8+rJkzZ2rx4sVat26d9uzZo7y8PCeyAQBscHuxMzc3VwMHDqx7FG16erqaNWvm8WAAAHvczsiLiorkcrk0evRoJSQk6JNPPlFwcLAT2QAANrgtcpfLpYKCAs2ZM0efffaZdu7cqZycHCeyAQBscFvkd9xxh6Kjo9WiRQsFBQUpNjZWO3fudCIbAMAGt0Xet29f5efn6/Tp03K5XPr222913333OZENAGCD24udkZGRGjlypIYOHarq6mr16tVLgwYNciIbAMAGW1v0k5KSlJSU5OksAIBrwM5OADAcRQ4AhqPIAcBwFDkAGI4iBwDDUeQAYDiKHAAMR5EDgOEocgAwHEUOAIajyAHAcBQ5ABiOIgcAw1HkAGA4ihwADEeRA4DhKHIAMBxFDgCGo8gBwHAUOQAYjiIHAMNR5ABgOIocAAxHkQOA4ZraeVNKSorKy8vVtOmlt8+ePVuRkZEeDQYAsMdtkVuWpcLCQn3zzTd1RQ4A8B1ul1b++OMPSdKLL76op556SitXrvR4KACAfW6n2KdPn1Z0dLSmT5+u6upqDR8+XO3atVOvXr2cyAcAcMNtkXft2lVdu3ate52UlKS8vDyKHAB8hNulle3bt6ugoKDutWVZrJUDgA9xW+QVFRVasGCBLly4oMrKSuXk5Kh///5OZAMA2OB2at23b1/t2LFDTz/9tGpqajR06NArlloAAN5la41k/PjxGj9+vKezAACuATs7AcBwFDkAGI4iBwDDUeQAYDiKHAAMR5EDgOEocgAwHEUOAIajyAHAcBQ5ABiOIgcAw1HkAGA4ihwADEeRA4DhKHIAMBxFDgCGo8gBwHAUOQAYjiIHAMNR5ABgOIocAAzX1NsBYK7NB75VftE2b8fwisK//iVJemPL215O4h297/63Yjs84u0Y+D8UOa5ZftE2FZ4sVkRIuLejOK5zdIm3I3hN4cliSaLIfQhFjusSERKuNx59zdsx4KDG+i3El9leI58/f74mT57sySwAgGtgq8gLCgqUk5Pj6SwAgGvgtshPnjyp9PR0jR492ok8AIB6clvkM2bM0IQJE9S8eXMn8gAA6umqRb569Wq1adNG0dHRTuUBANTTVe9a2bBhg8rKypSQkKBTp07p7NmzmjNnjqZMmeJUPgCAG1ct8oyMjLp/Z2dn66effqLEAcDHsEUfAAxne0NQYmKiEhMTPZkFAHANmJEDgOEocgAwHEUOAIajyAHAcBQ5ABiOIgcAw1HkAGA4ihwADMcJQYDBvHFuau1Rb06fFMQ5of+MGTlgsNpzU50UERLu+DmthSeLG+1B33YwIwcM1xjOTeWc0KtjRg4AhqPIAcBwFDkAGI4iBwDDUeQAYDiKHAAMR5EDgOEocgAwHEUOAIajyAHAcBQ5ABiOIgcAw1HkAGA4ihwADGeryN99910NHDhQ8fHxysjI8HQmAEA9uH0e+U8//aQffvhB69at08WLFzVw4EDFxMSoffv2TuQDALjhdkbevXt3LV++XE2bNtWJEyfkcrl08803O5ENAGCDraWVgIAALVy4UPHx8YqOjlbr1q09nQsAYJPti53jxo1TQUGBjhw5olWrVnkyEwCgHtwW+YEDB/Tbb79Jkm666SbFxcVp3759Hg8GALDHbZEXFxdr2rRpqqqqUlVVlb7++mt169bNiWwAABvc3rUSExOjnTt36umnn5a/v7/i4uIUHx/vRDYAgA1ui1ySUlNTlZqa6uksAIBrwM5OADAcRQ4AhqPIAcBwFDkAGI4iBwDDUeQAYDiKHAAMR5EDgOEocgAwHEUOAIajyAHAcBQ5ABiOIgcAw1HkAGA4ihwADEeRA4DhKHIAMBxFDgCGo8gBwHAUOQAYjiIHAMNR5ABgOIocAAxHkQOA4ZraedP777+vjRs3SpJiYmI0adIkj4YCANjntsi///575efnKycnR35+fho5cqRyc3PVv39/J/I1CpsPfKv8om3ejlFvhSeLJUlvbHnby0nqr/fd/1Zsh0e8HQNoEG6XVkJDQzV58mQFBgYqICBAHTp0UElJiRPZGo38om11pWiSiJBwRYSEeztGvRWeLDbygxP4J25n5B07dqz7d2FhoTZu3KisrCyPhmqMIkLC9cajr3k7RqNg4jcI4GpsX+zcv3+/XnzxRU2aNEkREREejAQAqA9bRf7zzz/rhRde0Ouvv65nnnnG05kAAPXgdmnlyJEjGjNmjNLT0xUdHe1EJgBAPbgt8mXLlunChQuaN29e3c+Sk5M1ZMgQjwYDANjjtsinTZumadOmOZEFAHANbG0IAnzJ9d5331D3v3MvOnwFW/RhnOu9774h7n/nXnT4EmbkMJK377vnXnT4EmbkAGA4ihwADEeRA4DhKHIAMBxFDgCGo8gBwHAUOQAYjiIHAMNR5ABgOIocAAxHkQOA4ShyADAcRQ4AhqPIAcBwFDkAGI4iBwDDUeQAYDiKHAAMx1FvAK7L9R6GbUdDHZjtjqkHajMjB3BdrvcwbDsa4sBsd0w+UJsZOYDr5u3DsBuCyQdq256RV1ZW6oknnlBxsWc/eQEA9WOryHfs2KEhQ4aosLDQw3EAAPVlq8hXrVqlmTNnqlWrVp7OAwCoJ1tr5G+++aancwAArhF3rQCA4ShyADAcRQ4AhuM+cjfYtQbA19WryLds2eKpHD6rdteaJ3eVeXrHmvT3hwVFDtx4mJHbwK41AL6MNXIAMBxFDgCGo8gBwHAUOQAYjiIHAMNR5ABgOIocAAxHkQOA4dgQZIjrfVRAQz0GgG3+gO9hRm6I6z3gtiEOrzX5cFrgRsaM3CDeflQA2/wB38SMHAAMx4wcwA2hMV9HYkYO4IbQmK8jMSMHcMNorNeRmJEDgOEocgAwHEUOAIajyAHAcBQ5ABiOIgcAw1HkAGA4ihwADEeRA4DhbBX5+vXrNXDgQMXFxSkzM9PTmQAA9eB2i35paanS09OVnZ2twMBAJScn6+GHH9Y999zjRD4AgBtui/z7779Xjx49FBISIkkaMGCANm3apLFjx17191wulyTp6NGj1xzuzOnjkqTi4mt/EM71qjxR4fUMvpLDFzL4Sg5fyOArOXwhg6/kaIgMtZ1Z26F2+FmWZV3tDR9++KHOnj2rCRMmSJJWr16tnTt36j//+c9V//D27ds1bNgw20EAAH/LzMxUVFSUrfe6nZHX1NTIz8+v7rVlWVe8/iddunRRZmamQkND5e/vbysMADR2LpdLZWVl6tKli+3fcVvkYWFh2r59e93rsrIytWrVyu0fDgoKsv1pAgD42913312v97u9a6Vnz54qKChQeXm5zp07p6+++kp9+vS55oAAgIbldkbeunVrTZgwQcOHD1d1dbWSkpL0wAMPOJENAGCD24udAADfxs5OADAcRQ4AhqPIAcBwFDkAGM7tXSvekpubq4ULF6pJkyYKDg5WWlqa7rrrLsfGX7NmjTIyMupeV1RUqLS0VHl5ebrjjjscyyFJW7du1VtvvaWqqip17txZc+bM0a233upohrVr12rZsmXy8/PTTTfdpKlTp+r+++93NIMkrVy5UllZWfLz81Pbtm2Vlpamli1bOpphxYoVWrlypYKCgtShQwfNmDGj7hEWTpo3b542bdqk4OBgSVK7du30zjvvOJph3759SktLU0VFhZo0aaLZs2fXayNLQ7EsS5MnT1anTp00YsQIx8e/3ObNmzVx4kT98ssvzg1q+aBz585ZkZGRVmFhoWVZlpWRkWG99NJLXstTVVVlPfvss1ZWVpbjY584ccLq0aOHdfDgQcuyLGvBggXWzJkzHc1w4MABq1evXlZpaallWZa1detWKyYmxtEMlmVZu3btsvr27WudPn3asizLmjdvnjV9+nRHMxQUFFiPPPKIdeTIEcuyLCsnJ8dKTU11NEOtZ5991vr555+9MrZlWdbZs2etXr16WVu3brUsy7Jyc3OtAQMGOJ7j999/t1JSUqzIyEhr6dKljo9/uYMHD1qxsbHWgw8+6Oi4Prm04nK5ZFmWKiouPYDmzJkzatasmdfyLFmyRC1atFBycrLjY+fn5+v+++9XRESEJGnIkCFav369LAfvGg0MDFRaWlrdjt4uXbro+PHjqqqqcixD7bhffvmlbrvtNl24cEGlpaWOz4R//fVX9ezZU2FhYZKkuLg4bdmyxfH/FlVVVdqzZ4+WLl2qJ598UqmpqSopKXE0w3fffae2bdsqJiZGktSvXz/HvxFIl55JMnjwYD322GOOj325c+fOaeLEiZo8ebLjY/vk0sott9yiWbNmKTk5WSEhIaqpqVFWVpZXspSXlysjI0PZ2dleGf/o0aN1pSFdemRCZWWlzpw549jySnh4uMLDwyVd+go7d+5cPfroowoMDHRk/MsFBARo8+bNmjp1qgIDAzVu3DhHx4+MjNSKFSv0559/6s4771R2draqq6t18uRJW4+uaCilpaXq0aOHxo8fr44dO2rZsmV65ZVXlJOTY+tZSA3h4MGDCg0N1ZQpU7R37141b95cEydOdGTsy82YMUPSpQ8Wb5oxY4aee+45de7c2fGxfXJGvm/fPi1atEgbNmxQfn6+Ro8erdTUVEdnobVWrVqlfv36qW3bto6PLf33Q8tqNWni/P+6s2fP6tVXX9WhQ4eUlpbm+Pi1YmNj9eOPPyo1NVUjRoxQTU2NY2NHRUVpzJgxGjt2rBITE+Xn56eQkBAFBAQ4lkGS2rZtqyVLlqhTp07y8/PTiBEjdOjQIUcf4Xrx4kXl5eXpueeeU3Z2tp5//nmNGjXK8W8nviAzM1NNmzZVUlKSV8b3ySLPz8/XQw89VHdxc9iwYdq/f7/++usvx7Ns2LBBiYmJjo9bq02bNjp27Fjd69LSUgUHB+vmm292NEdJSYmSk5Pl7++v5cuXq3nz5o6OL0lFRUVXPMBt0KBBKikp0alTpxzLUFlZqe7duysnJ0fZ2dmKjY2VJMeXePbu3as1a9Zc8TPLshz9QGnVqpU6dOigyMhISZc+YF0ulw4fPuxYBl+Rk5OjXbt2KSEhQaNGjdL58+eVkJCg0tJSR8b3ySK/9957tW3bNh0/fulgic2bNys8PFwtWrRwNMepU6d06NAhde3a1dFxL9e7d2/t2LFDhYWFkqRPP/1U/fr1czRDZWWlUlJSFBcXp/T0dAUFBTk6fq2ysjK99tprKi8vl3TpCMKOHTvq9ttvdyzDsWPHlJKSosrKSknSBx98oPj4eMeWM2o1adJEb775Zl1pfvLJJ+rcufMVy3Ce1qdPHxUXF2v37t2SpG3btsnPz69uGa4x+fzzz/XFF19o7dq1+uijjxQUFKS1a9eqdevWjozvk2vk0dHRGjFihFJSUhQQEKDg4GAtXrzY8RxFRUUKDQ11/Gvz5Vq2bKm5c+dq3Lhxqq6u1l133aX58+c7miEzM1MlJSXKzc1Vbm5u3c8//vhjR0s0KipKo0eP1vDhw+Xv769WrVpp0aJFjo0vSe3bt9eoUaM0ePBg1dTUqFu3bnVrtE7q1KmTpk2bppdfflkul0thYWF6++23Hc0QGhqqRYsWadasWTp37pwCAwP13nvvefXGhMaKh2YBgOF8cmkFAGAfRQ4AhqPIAcBwFDkAGI4iBwDDUeQAYDiKHAAMR5EDgOH+F2GHWRrqzxxYAAAAAElFTkSuQmC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评价指标</a:t>
            </a:r>
          </a:p>
        </p:txBody>
      </p:sp>
      <p:sp>
        <p:nvSpPr>
          <p:cNvPr id="12" name="Rectangle 3"/>
          <p:cNvSpPr>
            <a:spLocks noChangeArrowheads="1"/>
          </p:cNvSpPr>
          <p:nvPr/>
        </p:nvSpPr>
        <p:spPr bwMode="auto">
          <a:xfrm>
            <a:off x="4159250"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704020202020204" pitchFamily="34" charset="0"/>
              </a:rPr>
            </a:br>
            <a:endParaRPr kumimoji="0" lang="zh-CN" altLang="zh-CN" sz="1800" b="0" i="0" u="none" strike="noStrike" cap="none" normalizeH="0" baseline="0">
              <a:ln>
                <a:noFill/>
              </a:ln>
              <a:solidFill>
                <a:schemeClr val="tx1"/>
              </a:solidFill>
              <a:effectLst/>
              <a:latin typeface="Arial" panose="020B0704020202020204" pitchFamily="34" charset="0"/>
            </a:endParaRPr>
          </a:p>
        </p:txBody>
      </p:sp>
      <p:sp>
        <p:nvSpPr>
          <p:cNvPr id="3" name="矩形 2"/>
          <p:cNvSpPr/>
          <p:nvPr/>
        </p:nvSpPr>
        <p:spPr>
          <a:xfrm>
            <a:off x="189263" y="1668512"/>
            <a:ext cx="6096000" cy="3857466"/>
          </a:xfrm>
          <a:prstGeom prst="rect">
            <a:avLst/>
          </a:prstGeom>
        </p:spPr>
        <p:txBody>
          <a:bodyPr>
            <a:spAutoFit/>
          </a:bodyPr>
          <a:lstStyle/>
          <a:p>
            <a:pPr>
              <a:spcAft>
                <a:spcPts val="0"/>
              </a:spcAft>
            </a:pPr>
            <a:r>
              <a:rPr lang="zh-CN" altLang="zh-CN" sz="2000" b="1" dirty="0">
                <a:latin typeface="+mj-ea"/>
                <a:ea typeface="+mj-ea"/>
                <a:cs typeface="宋体" pitchFamily="2" charset="-122"/>
              </a:rPr>
              <a:t>正确率（</a:t>
            </a:r>
            <a:r>
              <a:rPr lang="en-US" altLang="zh-CN" sz="2000" b="1" dirty="0">
                <a:latin typeface="+mj-ea"/>
                <a:ea typeface="+mj-ea"/>
                <a:cs typeface="宋体" pitchFamily="2" charset="-122"/>
              </a:rPr>
              <a:t>Accuracy</a:t>
            </a:r>
            <a:r>
              <a:rPr lang="zh-CN" altLang="zh-CN" sz="2000" b="1" dirty="0">
                <a:latin typeface="+mj-ea"/>
                <a:ea typeface="+mj-ea"/>
                <a:cs typeface="宋体" pitchFamily="2" charset="-122"/>
              </a:rPr>
              <a:t>）</a:t>
            </a:r>
            <a:r>
              <a:rPr lang="en-US" altLang="zh-CN" sz="2000" dirty="0">
                <a:latin typeface="+mj-ea"/>
                <a:ea typeface="+mj-ea"/>
                <a:cs typeface="宋体" pitchFamily="2" charset="-122"/>
              </a:rPr>
              <a:t>=(TP+ TN)/S</a:t>
            </a:r>
            <a:endParaRPr lang="zh-CN" altLang="zh-CN" sz="2000" dirty="0">
              <a:latin typeface="+mj-ea"/>
              <a:ea typeface="+mj-ea"/>
              <a:cs typeface="宋体" pitchFamily="2" charset="-122"/>
            </a:endParaRPr>
          </a:p>
          <a:p>
            <a:pPr>
              <a:spcAft>
                <a:spcPts val="0"/>
              </a:spcAft>
            </a:pPr>
            <a:r>
              <a:rPr lang="en-US" altLang="zh-CN" sz="2000" dirty="0">
                <a:latin typeface="+mj-ea"/>
                <a:ea typeface="+mj-ea"/>
                <a:cs typeface="宋体" pitchFamily="2" charset="-122"/>
              </a:rPr>
              <a:t>TP+ TN =70</a:t>
            </a:r>
            <a:r>
              <a:rPr lang="zh-CN" altLang="zh-CN" sz="2000" dirty="0">
                <a:latin typeface="+mj-ea"/>
                <a:ea typeface="+mj-ea"/>
                <a:cs typeface="宋体" pitchFamily="2" charset="-122"/>
              </a:rPr>
              <a:t>，</a:t>
            </a:r>
            <a:r>
              <a:rPr lang="en-US" altLang="zh-CN" sz="2000" dirty="0">
                <a:latin typeface="+mj-ea"/>
                <a:ea typeface="+mj-ea"/>
                <a:cs typeface="宋体" pitchFamily="2" charset="-122"/>
              </a:rPr>
              <a:t>S= 100</a:t>
            </a:r>
            <a:r>
              <a:rPr lang="zh-CN" altLang="zh-CN" sz="2000" dirty="0">
                <a:latin typeface="+mj-ea"/>
                <a:ea typeface="+mj-ea"/>
                <a:cs typeface="宋体" pitchFamily="2" charset="-122"/>
              </a:rPr>
              <a:t>，则正确率为：</a:t>
            </a:r>
          </a:p>
          <a:p>
            <a:pPr algn="ctr">
              <a:spcBef>
                <a:spcPts val="375"/>
              </a:spcBef>
              <a:spcAft>
                <a:spcPts val="375"/>
              </a:spcAft>
            </a:pPr>
            <a:r>
              <a:rPr lang="en-US" altLang="zh-CN" sz="2000" b="1" dirty="0">
                <a:latin typeface="+mj-ea"/>
                <a:cs typeface="宋体" pitchFamily="2" charset="-122"/>
              </a:rPr>
              <a:t>Accuracy </a:t>
            </a:r>
            <a:r>
              <a:rPr lang="en-US" altLang="zh-CN" sz="2000" dirty="0">
                <a:latin typeface="+mj-ea"/>
                <a:ea typeface="+mj-ea"/>
                <a:cs typeface="宋体" pitchFamily="2" charset="-122"/>
              </a:rPr>
              <a:t>=70/100=0.7</a:t>
            </a:r>
            <a:endParaRPr lang="zh-CN" altLang="zh-CN" sz="2000" dirty="0">
              <a:latin typeface="+mj-ea"/>
              <a:ea typeface="+mj-ea"/>
              <a:cs typeface="宋体" pitchFamily="2" charset="-122"/>
            </a:endParaRPr>
          </a:p>
          <a:p>
            <a:pPr>
              <a:spcAft>
                <a:spcPts val="0"/>
              </a:spcAft>
            </a:pPr>
            <a:r>
              <a:rPr lang="en-US" altLang="zh-CN" sz="2000" dirty="0">
                <a:latin typeface="+mj-ea"/>
                <a:ea typeface="+mj-ea"/>
                <a:cs typeface="宋体" pitchFamily="2" charset="-122"/>
              </a:rPr>
              <a:t> </a:t>
            </a:r>
            <a:endParaRPr lang="zh-CN" altLang="zh-CN" sz="2000" dirty="0">
              <a:latin typeface="+mj-ea"/>
              <a:ea typeface="+mj-ea"/>
              <a:cs typeface="宋体" pitchFamily="2" charset="-122"/>
            </a:endParaRPr>
          </a:p>
          <a:p>
            <a:pPr>
              <a:spcAft>
                <a:spcPts val="0"/>
              </a:spcAft>
            </a:pPr>
            <a:r>
              <a:rPr lang="zh-CN" altLang="zh-CN" sz="2000" b="1" dirty="0">
                <a:latin typeface="+mj-ea"/>
                <a:ea typeface="+mj-ea"/>
                <a:cs typeface="宋体" pitchFamily="2" charset="-122"/>
              </a:rPr>
              <a:t>精度（</a:t>
            </a:r>
            <a:r>
              <a:rPr lang="en-US" altLang="zh-CN" sz="2000" b="1" dirty="0">
                <a:latin typeface="+mj-ea"/>
                <a:ea typeface="+mj-ea"/>
                <a:cs typeface="宋体" pitchFamily="2" charset="-122"/>
              </a:rPr>
              <a:t>Precision</a:t>
            </a:r>
            <a:r>
              <a:rPr lang="zh-CN" altLang="zh-CN" sz="2000" b="1" dirty="0">
                <a:latin typeface="+mj-ea"/>
                <a:ea typeface="+mj-ea"/>
                <a:cs typeface="宋体" pitchFamily="2" charset="-122"/>
              </a:rPr>
              <a:t>）</a:t>
            </a:r>
            <a:r>
              <a:rPr lang="en-US" altLang="zh-CN" sz="2000" dirty="0">
                <a:latin typeface="+mj-ea"/>
                <a:ea typeface="+mj-ea"/>
                <a:cs typeface="宋体" pitchFamily="2" charset="-122"/>
              </a:rPr>
              <a:t>=TP/(TP+ FP)</a:t>
            </a:r>
            <a:endParaRPr lang="zh-CN" altLang="zh-CN" sz="2000" dirty="0">
              <a:latin typeface="+mj-ea"/>
              <a:ea typeface="+mj-ea"/>
              <a:cs typeface="宋体" pitchFamily="2" charset="-122"/>
            </a:endParaRPr>
          </a:p>
          <a:p>
            <a:pPr>
              <a:spcAft>
                <a:spcPts val="0"/>
              </a:spcAft>
            </a:pPr>
            <a:r>
              <a:rPr lang="en-US" altLang="zh-CN" sz="2000" dirty="0">
                <a:latin typeface="+mj-ea"/>
                <a:ea typeface="+mj-ea"/>
                <a:cs typeface="宋体" pitchFamily="2" charset="-122"/>
              </a:rPr>
              <a:t>TP=40</a:t>
            </a:r>
            <a:r>
              <a:rPr lang="zh-CN" altLang="zh-CN" sz="2000" dirty="0">
                <a:latin typeface="+mj-ea"/>
                <a:ea typeface="+mj-ea"/>
                <a:cs typeface="宋体" pitchFamily="2" charset="-122"/>
              </a:rPr>
              <a:t>，</a:t>
            </a:r>
            <a:r>
              <a:rPr lang="en-US" altLang="zh-CN" sz="2000" dirty="0">
                <a:latin typeface="+mj-ea"/>
                <a:ea typeface="+mj-ea"/>
                <a:cs typeface="宋体" pitchFamily="2" charset="-122"/>
              </a:rPr>
              <a:t>TP+ FP=50</a:t>
            </a:r>
            <a:r>
              <a:rPr lang="zh-CN" altLang="zh-CN" sz="2000" dirty="0">
                <a:latin typeface="+mj-ea"/>
                <a:ea typeface="+mj-ea"/>
                <a:cs typeface="宋体" pitchFamily="2" charset="-122"/>
              </a:rPr>
              <a:t>。</a:t>
            </a:r>
          </a:p>
          <a:p>
            <a:pPr algn="ctr">
              <a:spcBef>
                <a:spcPts val="375"/>
              </a:spcBef>
              <a:spcAft>
                <a:spcPts val="375"/>
              </a:spcAft>
            </a:pPr>
            <a:r>
              <a:rPr lang="en-US" altLang="zh-CN" sz="2000" b="1" dirty="0">
                <a:latin typeface="+mj-ea"/>
                <a:cs typeface="宋体" pitchFamily="2" charset="-122"/>
              </a:rPr>
              <a:t>Precision </a:t>
            </a:r>
            <a:r>
              <a:rPr lang="en-US" altLang="zh-CN" sz="2000" dirty="0">
                <a:latin typeface="+mj-ea"/>
                <a:ea typeface="+mj-ea"/>
                <a:cs typeface="宋体" pitchFamily="2" charset="-122"/>
              </a:rPr>
              <a:t>=40/50=0.8</a:t>
            </a:r>
            <a:endParaRPr lang="zh-CN" altLang="zh-CN" sz="2000" dirty="0">
              <a:latin typeface="+mj-ea"/>
              <a:ea typeface="+mj-ea"/>
              <a:cs typeface="宋体" pitchFamily="2" charset="-122"/>
            </a:endParaRPr>
          </a:p>
          <a:p>
            <a:pPr>
              <a:spcAft>
                <a:spcPts val="0"/>
              </a:spcAft>
            </a:pPr>
            <a:r>
              <a:rPr lang="en-US" altLang="zh-CN" sz="2000" dirty="0">
                <a:latin typeface="+mj-ea"/>
                <a:ea typeface="+mj-ea"/>
                <a:cs typeface="宋体" pitchFamily="2" charset="-122"/>
              </a:rPr>
              <a:t> </a:t>
            </a:r>
            <a:endParaRPr lang="zh-CN" altLang="zh-CN" sz="2000" dirty="0">
              <a:latin typeface="+mj-ea"/>
              <a:ea typeface="+mj-ea"/>
              <a:cs typeface="宋体" pitchFamily="2" charset="-122"/>
            </a:endParaRPr>
          </a:p>
          <a:p>
            <a:pPr>
              <a:spcAft>
                <a:spcPts val="0"/>
              </a:spcAft>
            </a:pPr>
            <a:r>
              <a:rPr lang="zh-CN" altLang="zh-CN" sz="2000" b="1" dirty="0">
                <a:latin typeface="+mj-ea"/>
                <a:ea typeface="+mj-ea"/>
                <a:cs typeface="宋体" pitchFamily="2" charset="-122"/>
              </a:rPr>
              <a:t>召回率（</a:t>
            </a:r>
            <a:r>
              <a:rPr lang="en-US" altLang="zh-CN" sz="2000" b="1" dirty="0">
                <a:latin typeface="+mj-ea"/>
                <a:ea typeface="+mj-ea"/>
                <a:cs typeface="宋体" pitchFamily="2" charset="-122"/>
              </a:rPr>
              <a:t>Recall</a:t>
            </a:r>
            <a:r>
              <a:rPr lang="zh-CN" altLang="zh-CN" sz="2000" b="1" dirty="0">
                <a:latin typeface="+mj-ea"/>
                <a:ea typeface="+mj-ea"/>
                <a:cs typeface="宋体" pitchFamily="2" charset="-122"/>
              </a:rPr>
              <a:t>）</a:t>
            </a:r>
            <a:r>
              <a:rPr lang="en-US" altLang="zh-CN" sz="2000" dirty="0">
                <a:latin typeface="+mj-ea"/>
                <a:ea typeface="+mj-ea"/>
                <a:cs typeface="宋体" pitchFamily="2" charset="-122"/>
              </a:rPr>
              <a:t>=TP/(TP+ FN)</a:t>
            </a:r>
            <a:endParaRPr lang="zh-CN" altLang="zh-CN" sz="2000" dirty="0">
              <a:latin typeface="+mj-ea"/>
              <a:ea typeface="+mj-ea"/>
              <a:cs typeface="宋体" pitchFamily="2" charset="-122"/>
            </a:endParaRPr>
          </a:p>
          <a:p>
            <a:pPr>
              <a:spcAft>
                <a:spcPts val="0"/>
              </a:spcAft>
            </a:pPr>
            <a:r>
              <a:rPr lang="en-US" altLang="zh-CN" sz="2000" dirty="0">
                <a:latin typeface="+mj-ea"/>
                <a:ea typeface="+mj-ea"/>
                <a:cs typeface="宋体" pitchFamily="2" charset="-122"/>
              </a:rPr>
              <a:t>TP=40</a:t>
            </a:r>
            <a:r>
              <a:rPr lang="zh-CN" altLang="zh-CN" sz="2000" dirty="0">
                <a:latin typeface="+mj-ea"/>
                <a:ea typeface="+mj-ea"/>
                <a:cs typeface="宋体" pitchFamily="2" charset="-122"/>
              </a:rPr>
              <a:t>，</a:t>
            </a:r>
            <a:r>
              <a:rPr lang="en-US" altLang="zh-CN" sz="2000" dirty="0">
                <a:latin typeface="+mj-ea"/>
                <a:ea typeface="+mj-ea"/>
                <a:cs typeface="宋体" pitchFamily="2" charset="-122"/>
              </a:rPr>
              <a:t>TP+FN =60</a:t>
            </a:r>
            <a:r>
              <a:rPr lang="zh-CN" altLang="zh-CN" sz="2000" dirty="0">
                <a:latin typeface="+mj-ea"/>
                <a:ea typeface="+mj-ea"/>
                <a:cs typeface="宋体" pitchFamily="2" charset="-122"/>
              </a:rPr>
              <a:t>。则召回率为：</a:t>
            </a:r>
          </a:p>
          <a:p>
            <a:pPr algn="ctr">
              <a:spcBef>
                <a:spcPts val="375"/>
              </a:spcBef>
              <a:spcAft>
                <a:spcPts val="375"/>
              </a:spcAft>
            </a:pPr>
            <a:r>
              <a:rPr lang="en-US" altLang="zh-CN" sz="2000" b="1" dirty="0">
                <a:latin typeface="+mj-ea"/>
                <a:cs typeface="宋体" pitchFamily="2" charset="-122"/>
              </a:rPr>
              <a:t>Recall </a:t>
            </a:r>
            <a:r>
              <a:rPr lang="en-US" altLang="zh-CN" sz="2000" dirty="0">
                <a:latin typeface="+mj-ea"/>
                <a:ea typeface="+mj-ea"/>
                <a:cs typeface="宋体" pitchFamily="2" charset="-122"/>
              </a:rPr>
              <a:t>=40/60=0.67</a:t>
            </a:r>
            <a:endParaRPr lang="zh-CN" altLang="zh-CN" sz="2000" dirty="0">
              <a:latin typeface="+mj-ea"/>
              <a:ea typeface="+mj-ea"/>
              <a:cs typeface="宋体" pitchFamily="2" charset="-122"/>
            </a:endParaRPr>
          </a:p>
        </p:txBody>
      </p:sp>
      <p:graphicFrame>
        <p:nvGraphicFramePr>
          <p:cNvPr id="13" name="表格 12"/>
          <p:cNvGraphicFramePr>
            <a:graphicFrameLocks noGrp="1"/>
          </p:cNvGraphicFramePr>
          <p:nvPr/>
        </p:nvGraphicFramePr>
        <p:xfrm>
          <a:off x="5548997" y="1791014"/>
          <a:ext cx="6578868" cy="4166459"/>
        </p:xfrm>
        <a:graphic>
          <a:graphicData uri="http://schemas.openxmlformats.org/drawingml/2006/table">
            <a:tbl>
              <a:tblPr>
                <a:tableStyleId>{08FB837D-C827-4EFA-A057-4D05807E0F7C}</a:tableStyleId>
              </a:tblPr>
              <a:tblGrid>
                <a:gridCol w="2455622">
                  <a:extLst>
                    <a:ext uri="{9D8B030D-6E8A-4147-A177-3AD203B41FA5}">
                      <a16:colId xmlns:a16="http://schemas.microsoft.com/office/drawing/2014/main" val="20000"/>
                    </a:ext>
                  </a:extLst>
                </a:gridCol>
                <a:gridCol w="2629714">
                  <a:extLst>
                    <a:ext uri="{9D8B030D-6E8A-4147-A177-3AD203B41FA5}">
                      <a16:colId xmlns:a16="http://schemas.microsoft.com/office/drawing/2014/main" val="20001"/>
                    </a:ext>
                  </a:extLst>
                </a:gridCol>
                <a:gridCol w="1493532">
                  <a:extLst>
                    <a:ext uri="{9D8B030D-6E8A-4147-A177-3AD203B41FA5}">
                      <a16:colId xmlns:a16="http://schemas.microsoft.com/office/drawing/2014/main" val="20002"/>
                    </a:ext>
                  </a:extLst>
                </a:gridCol>
              </a:tblGrid>
              <a:tr h="543917">
                <a:tc>
                  <a:txBody>
                    <a:bodyPr/>
                    <a:lstStyle/>
                    <a:p>
                      <a:pPr>
                        <a:spcBef>
                          <a:spcPts val="0"/>
                        </a:spcBef>
                        <a:spcAft>
                          <a:spcPts val="0"/>
                        </a:spcAft>
                      </a:pPr>
                      <a:r>
                        <a:rPr lang="zh-CN" altLang="en-US" sz="1800" dirty="0">
                          <a:solidFill>
                            <a:schemeClr val="bg1"/>
                          </a:solidFill>
                          <a:effectLst/>
                          <a:latin typeface="+mj-ea"/>
                          <a:ea typeface="+mj-ea"/>
                        </a:rPr>
                        <a:t>项目</a:t>
                      </a:r>
                    </a:p>
                  </a:txBody>
                  <a:tcPr marL="77702" marR="77702" marT="38851" marB="38851" anchor="ctr">
                    <a:solidFill>
                      <a:srgbClr val="0066CC"/>
                    </a:solidFill>
                  </a:tcPr>
                </a:tc>
                <a:tc>
                  <a:txBody>
                    <a:bodyPr/>
                    <a:lstStyle/>
                    <a:p>
                      <a:pPr>
                        <a:spcBef>
                          <a:spcPts val="0"/>
                        </a:spcBef>
                        <a:spcAft>
                          <a:spcPts val="0"/>
                        </a:spcAft>
                      </a:pPr>
                      <a:r>
                        <a:rPr lang="zh-CN" altLang="en-US" sz="1800" dirty="0">
                          <a:solidFill>
                            <a:schemeClr val="bg1"/>
                          </a:solidFill>
                          <a:effectLst/>
                          <a:latin typeface="+mj-ea"/>
                          <a:ea typeface="+mj-ea"/>
                        </a:rPr>
                        <a:t>符号</a:t>
                      </a:r>
                    </a:p>
                  </a:txBody>
                  <a:tcPr marL="77702" marR="77702" marT="38851" marB="38851" anchor="ctr">
                    <a:solidFill>
                      <a:srgbClr val="0066CC"/>
                    </a:solidFill>
                  </a:tcPr>
                </a:tc>
                <a:tc>
                  <a:txBody>
                    <a:bodyPr/>
                    <a:lstStyle/>
                    <a:p>
                      <a:pPr>
                        <a:spcBef>
                          <a:spcPts val="0"/>
                        </a:spcBef>
                        <a:spcAft>
                          <a:spcPts val="0"/>
                        </a:spcAft>
                      </a:pPr>
                      <a:r>
                        <a:rPr lang="zh-CN" altLang="en-US" sz="1800" dirty="0">
                          <a:solidFill>
                            <a:schemeClr val="bg1"/>
                          </a:solidFill>
                          <a:effectLst/>
                          <a:latin typeface="+mj-ea"/>
                          <a:ea typeface="+mj-ea"/>
                        </a:rPr>
                        <a:t>猫狗的例子</a:t>
                      </a:r>
                    </a:p>
                  </a:txBody>
                  <a:tcPr marL="77702" marR="77702" marT="38851" marB="38851" anchor="ctr">
                    <a:solidFill>
                      <a:srgbClr val="0066CC"/>
                    </a:solidFill>
                  </a:tcPr>
                </a:tc>
                <a:extLst>
                  <a:ext uri="{0D108BD9-81ED-4DB2-BD59-A6C34878D82A}">
                    <a16:rowId xmlns:a16="http://schemas.microsoft.com/office/drawing/2014/main" val="10000"/>
                  </a:ext>
                </a:extLst>
              </a:tr>
              <a:tr h="543917">
                <a:tc>
                  <a:txBody>
                    <a:bodyPr/>
                    <a:lstStyle/>
                    <a:p>
                      <a:pPr>
                        <a:spcBef>
                          <a:spcPts val="0"/>
                        </a:spcBef>
                        <a:spcAft>
                          <a:spcPts val="0"/>
                        </a:spcAft>
                      </a:pPr>
                      <a:r>
                        <a:rPr lang="zh-CN" altLang="en-US" sz="1800">
                          <a:solidFill>
                            <a:schemeClr val="bg1"/>
                          </a:solidFill>
                          <a:effectLst/>
                          <a:latin typeface="+mj-ea"/>
                          <a:ea typeface="+mj-ea"/>
                        </a:rPr>
                        <a:t>识别出的正例</a:t>
                      </a:r>
                    </a:p>
                  </a:txBody>
                  <a:tcPr marL="77702" marR="77702" marT="38851" marB="38851" anchor="ctr">
                    <a:solidFill>
                      <a:srgbClr val="0066CC"/>
                    </a:solidFill>
                  </a:tcPr>
                </a:tc>
                <a:tc>
                  <a:txBody>
                    <a:bodyPr/>
                    <a:lstStyle/>
                    <a:p>
                      <a:pPr>
                        <a:spcBef>
                          <a:spcPts val="0"/>
                        </a:spcBef>
                        <a:spcAft>
                          <a:spcPts val="0"/>
                        </a:spcAft>
                      </a:pPr>
                      <a:r>
                        <a:rPr lang="en-US" sz="1800" dirty="0">
                          <a:solidFill>
                            <a:schemeClr val="bg1"/>
                          </a:solidFill>
                          <a:effectLst/>
                          <a:latin typeface="+mj-ea"/>
                          <a:ea typeface="+mj-ea"/>
                        </a:rPr>
                        <a:t>TP+FP</a:t>
                      </a:r>
                    </a:p>
                  </a:txBody>
                  <a:tcPr marL="77702" marR="77702" marT="38851" marB="38851" anchor="ctr">
                    <a:solidFill>
                      <a:srgbClr val="0066CC"/>
                    </a:solidFill>
                  </a:tcPr>
                </a:tc>
                <a:tc>
                  <a:txBody>
                    <a:bodyPr/>
                    <a:lstStyle/>
                    <a:p>
                      <a:pPr>
                        <a:spcBef>
                          <a:spcPts val="0"/>
                        </a:spcBef>
                        <a:spcAft>
                          <a:spcPts val="0"/>
                        </a:spcAft>
                      </a:pPr>
                      <a:r>
                        <a:rPr lang="en-US" altLang="zh-CN" sz="1800" dirty="0">
                          <a:solidFill>
                            <a:schemeClr val="bg1"/>
                          </a:solidFill>
                          <a:effectLst/>
                          <a:latin typeface="+mj-ea"/>
                          <a:ea typeface="+mj-ea"/>
                        </a:rPr>
                        <a:t>40+10=50</a:t>
                      </a:r>
                    </a:p>
                  </a:txBody>
                  <a:tcPr marL="77702" marR="77702" marT="38851" marB="38851" anchor="ctr">
                    <a:solidFill>
                      <a:srgbClr val="0066CC"/>
                    </a:solidFill>
                  </a:tcPr>
                </a:tc>
                <a:extLst>
                  <a:ext uri="{0D108BD9-81ED-4DB2-BD59-A6C34878D82A}">
                    <a16:rowId xmlns:a16="http://schemas.microsoft.com/office/drawing/2014/main" val="10001"/>
                  </a:ext>
                </a:extLst>
              </a:tr>
              <a:tr h="543917">
                <a:tc>
                  <a:txBody>
                    <a:bodyPr/>
                    <a:lstStyle/>
                    <a:p>
                      <a:pPr>
                        <a:spcBef>
                          <a:spcPts val="0"/>
                        </a:spcBef>
                        <a:spcAft>
                          <a:spcPts val="0"/>
                        </a:spcAft>
                      </a:pPr>
                      <a:r>
                        <a:rPr lang="zh-CN" altLang="en-US" sz="1800">
                          <a:solidFill>
                            <a:schemeClr val="bg1"/>
                          </a:solidFill>
                          <a:effectLst/>
                          <a:latin typeface="+mj-ea"/>
                          <a:ea typeface="+mj-ea"/>
                        </a:rPr>
                        <a:t>识别出的负例</a:t>
                      </a:r>
                    </a:p>
                  </a:txBody>
                  <a:tcPr marL="77702" marR="77702" marT="38851" marB="38851" anchor="ctr">
                    <a:solidFill>
                      <a:srgbClr val="0066CC"/>
                    </a:solidFill>
                  </a:tcPr>
                </a:tc>
                <a:tc>
                  <a:txBody>
                    <a:bodyPr/>
                    <a:lstStyle/>
                    <a:p>
                      <a:pPr>
                        <a:spcBef>
                          <a:spcPts val="0"/>
                        </a:spcBef>
                        <a:spcAft>
                          <a:spcPts val="0"/>
                        </a:spcAft>
                      </a:pPr>
                      <a:r>
                        <a:rPr lang="en-US" sz="1800">
                          <a:solidFill>
                            <a:schemeClr val="bg1"/>
                          </a:solidFill>
                          <a:effectLst/>
                          <a:latin typeface="+mj-ea"/>
                          <a:ea typeface="+mj-ea"/>
                        </a:rPr>
                        <a:t>TN+FN</a:t>
                      </a:r>
                    </a:p>
                  </a:txBody>
                  <a:tcPr marL="77702" marR="77702" marT="38851" marB="38851" anchor="ctr">
                    <a:solidFill>
                      <a:srgbClr val="0066CC"/>
                    </a:solidFill>
                  </a:tcPr>
                </a:tc>
                <a:tc>
                  <a:txBody>
                    <a:bodyPr/>
                    <a:lstStyle/>
                    <a:p>
                      <a:pPr>
                        <a:spcBef>
                          <a:spcPts val="0"/>
                        </a:spcBef>
                        <a:spcAft>
                          <a:spcPts val="0"/>
                        </a:spcAft>
                      </a:pPr>
                      <a:r>
                        <a:rPr lang="en-US" altLang="zh-CN" sz="1800">
                          <a:solidFill>
                            <a:schemeClr val="bg1"/>
                          </a:solidFill>
                          <a:effectLst/>
                          <a:latin typeface="+mj-ea"/>
                          <a:ea typeface="+mj-ea"/>
                        </a:rPr>
                        <a:t>30+20=50</a:t>
                      </a:r>
                    </a:p>
                  </a:txBody>
                  <a:tcPr marL="77702" marR="77702" marT="38851" marB="38851" anchor="ctr">
                    <a:solidFill>
                      <a:srgbClr val="0066CC"/>
                    </a:solidFill>
                  </a:tcPr>
                </a:tc>
                <a:extLst>
                  <a:ext uri="{0D108BD9-81ED-4DB2-BD59-A6C34878D82A}">
                    <a16:rowId xmlns:a16="http://schemas.microsoft.com/office/drawing/2014/main" val="10002"/>
                  </a:ext>
                </a:extLst>
              </a:tr>
              <a:tr h="359040">
                <a:tc>
                  <a:txBody>
                    <a:bodyPr/>
                    <a:lstStyle/>
                    <a:p>
                      <a:pPr>
                        <a:spcBef>
                          <a:spcPts val="0"/>
                        </a:spcBef>
                        <a:spcAft>
                          <a:spcPts val="0"/>
                        </a:spcAft>
                      </a:pPr>
                      <a:r>
                        <a:rPr lang="zh-CN" altLang="en-US" sz="1800">
                          <a:solidFill>
                            <a:schemeClr val="bg1"/>
                          </a:solidFill>
                          <a:effectLst/>
                          <a:latin typeface="+mj-ea"/>
                          <a:ea typeface="+mj-ea"/>
                        </a:rPr>
                        <a:t>总识别样本数</a:t>
                      </a:r>
                    </a:p>
                  </a:txBody>
                  <a:tcPr marL="77702" marR="77702" marT="38851" marB="38851" anchor="ctr">
                    <a:solidFill>
                      <a:srgbClr val="0066CC"/>
                    </a:solidFill>
                  </a:tcPr>
                </a:tc>
                <a:tc>
                  <a:txBody>
                    <a:bodyPr/>
                    <a:lstStyle/>
                    <a:p>
                      <a:pPr>
                        <a:spcBef>
                          <a:spcPts val="0"/>
                        </a:spcBef>
                        <a:spcAft>
                          <a:spcPts val="0"/>
                        </a:spcAft>
                      </a:pPr>
                      <a:r>
                        <a:rPr lang="en-US" sz="1800">
                          <a:solidFill>
                            <a:schemeClr val="bg1"/>
                          </a:solidFill>
                          <a:effectLst/>
                          <a:latin typeface="+mj-ea"/>
                          <a:ea typeface="+mj-ea"/>
                        </a:rPr>
                        <a:t>TP+FP+TN+FN</a:t>
                      </a:r>
                    </a:p>
                  </a:txBody>
                  <a:tcPr marL="77702" marR="77702" marT="38851" marB="38851" anchor="ctr">
                    <a:solidFill>
                      <a:srgbClr val="0066CC"/>
                    </a:solidFill>
                  </a:tcPr>
                </a:tc>
                <a:tc>
                  <a:txBody>
                    <a:bodyPr/>
                    <a:lstStyle/>
                    <a:p>
                      <a:pPr>
                        <a:spcBef>
                          <a:spcPts val="0"/>
                        </a:spcBef>
                        <a:spcAft>
                          <a:spcPts val="0"/>
                        </a:spcAft>
                      </a:pPr>
                      <a:r>
                        <a:rPr lang="en-US" altLang="zh-CN" sz="1800">
                          <a:solidFill>
                            <a:schemeClr val="bg1"/>
                          </a:solidFill>
                          <a:effectLst/>
                          <a:latin typeface="+mj-ea"/>
                          <a:ea typeface="+mj-ea"/>
                        </a:rPr>
                        <a:t>50+50=100</a:t>
                      </a:r>
                    </a:p>
                  </a:txBody>
                  <a:tcPr marL="77702" marR="77702" marT="38851" marB="38851" anchor="ctr">
                    <a:solidFill>
                      <a:srgbClr val="0066CC"/>
                    </a:solidFill>
                  </a:tcPr>
                </a:tc>
                <a:extLst>
                  <a:ext uri="{0D108BD9-81ED-4DB2-BD59-A6C34878D82A}">
                    <a16:rowId xmlns:a16="http://schemas.microsoft.com/office/drawing/2014/main" val="10003"/>
                  </a:ext>
                </a:extLst>
              </a:tr>
              <a:tr h="543917">
                <a:tc>
                  <a:txBody>
                    <a:bodyPr/>
                    <a:lstStyle/>
                    <a:p>
                      <a:pPr>
                        <a:spcBef>
                          <a:spcPts val="0"/>
                        </a:spcBef>
                        <a:spcAft>
                          <a:spcPts val="0"/>
                        </a:spcAft>
                      </a:pPr>
                      <a:r>
                        <a:rPr lang="zh-CN" altLang="en-US" sz="1800">
                          <a:solidFill>
                            <a:schemeClr val="bg1"/>
                          </a:solidFill>
                          <a:effectLst/>
                          <a:latin typeface="+mj-ea"/>
                          <a:ea typeface="+mj-ea"/>
                        </a:rPr>
                        <a:t>识别对了的正例与负例</a:t>
                      </a:r>
                    </a:p>
                  </a:txBody>
                  <a:tcPr marL="77702" marR="77702" marT="38851" marB="38851" anchor="ctr">
                    <a:solidFill>
                      <a:srgbClr val="0066CC"/>
                    </a:solidFill>
                  </a:tcPr>
                </a:tc>
                <a:tc>
                  <a:txBody>
                    <a:bodyPr/>
                    <a:lstStyle/>
                    <a:p>
                      <a:pPr>
                        <a:spcBef>
                          <a:spcPts val="0"/>
                        </a:spcBef>
                        <a:spcAft>
                          <a:spcPts val="0"/>
                        </a:spcAft>
                      </a:pPr>
                      <a:r>
                        <a:rPr lang="zh-CN" altLang="en-US" sz="1800">
                          <a:solidFill>
                            <a:schemeClr val="bg1"/>
                          </a:solidFill>
                          <a:effectLst/>
                          <a:latin typeface="+mj-ea"/>
                          <a:ea typeface="+mj-ea"/>
                        </a:rPr>
                        <a:t>真正例</a:t>
                      </a:r>
                      <a:r>
                        <a:rPr lang="en-US" altLang="zh-CN" sz="1800">
                          <a:solidFill>
                            <a:schemeClr val="bg1"/>
                          </a:solidFill>
                          <a:effectLst/>
                          <a:latin typeface="+mj-ea"/>
                          <a:ea typeface="+mj-ea"/>
                        </a:rPr>
                        <a:t>+</a:t>
                      </a:r>
                      <a:r>
                        <a:rPr lang="zh-CN" altLang="en-US" sz="1800">
                          <a:solidFill>
                            <a:schemeClr val="bg1"/>
                          </a:solidFill>
                          <a:effectLst/>
                          <a:latin typeface="+mj-ea"/>
                          <a:ea typeface="+mj-ea"/>
                        </a:rPr>
                        <a:t>真负例</a:t>
                      </a:r>
                      <a:r>
                        <a:rPr lang="en-US" altLang="zh-CN" sz="1800">
                          <a:solidFill>
                            <a:schemeClr val="bg1"/>
                          </a:solidFill>
                          <a:effectLst/>
                          <a:latin typeface="+mj-ea"/>
                          <a:ea typeface="+mj-ea"/>
                        </a:rPr>
                        <a:t>=</a:t>
                      </a:r>
                      <a:r>
                        <a:rPr lang="en-US" sz="1800">
                          <a:solidFill>
                            <a:schemeClr val="bg1"/>
                          </a:solidFill>
                          <a:effectLst/>
                          <a:latin typeface="+mj-ea"/>
                          <a:ea typeface="+mj-ea"/>
                        </a:rPr>
                        <a:t>TP+TN</a:t>
                      </a:r>
                    </a:p>
                  </a:txBody>
                  <a:tcPr marL="77702" marR="77702" marT="38851" marB="38851" anchor="ctr">
                    <a:solidFill>
                      <a:srgbClr val="0066CC"/>
                    </a:solidFill>
                  </a:tcPr>
                </a:tc>
                <a:tc>
                  <a:txBody>
                    <a:bodyPr/>
                    <a:lstStyle/>
                    <a:p>
                      <a:pPr>
                        <a:spcBef>
                          <a:spcPts val="0"/>
                        </a:spcBef>
                        <a:spcAft>
                          <a:spcPts val="0"/>
                        </a:spcAft>
                      </a:pPr>
                      <a:r>
                        <a:rPr lang="en-US" altLang="zh-CN" sz="1800">
                          <a:solidFill>
                            <a:schemeClr val="bg1"/>
                          </a:solidFill>
                          <a:effectLst/>
                          <a:latin typeface="+mj-ea"/>
                          <a:ea typeface="+mj-ea"/>
                        </a:rPr>
                        <a:t>40+30=70</a:t>
                      </a:r>
                    </a:p>
                  </a:txBody>
                  <a:tcPr marL="77702" marR="77702" marT="38851" marB="38851" anchor="ctr">
                    <a:solidFill>
                      <a:srgbClr val="0066CC"/>
                    </a:solidFill>
                  </a:tcPr>
                </a:tc>
                <a:extLst>
                  <a:ext uri="{0D108BD9-81ED-4DB2-BD59-A6C34878D82A}">
                    <a16:rowId xmlns:a16="http://schemas.microsoft.com/office/drawing/2014/main" val="10004"/>
                  </a:ext>
                </a:extLst>
              </a:tr>
              <a:tr h="543917">
                <a:tc>
                  <a:txBody>
                    <a:bodyPr/>
                    <a:lstStyle/>
                    <a:p>
                      <a:pPr>
                        <a:spcBef>
                          <a:spcPts val="0"/>
                        </a:spcBef>
                        <a:spcAft>
                          <a:spcPts val="0"/>
                        </a:spcAft>
                      </a:pPr>
                      <a:r>
                        <a:rPr lang="zh-CN" altLang="en-US" sz="1800">
                          <a:solidFill>
                            <a:schemeClr val="bg1"/>
                          </a:solidFill>
                          <a:effectLst/>
                          <a:latin typeface="+mj-ea"/>
                          <a:ea typeface="+mj-ea"/>
                        </a:rPr>
                        <a:t>识别错了的正例与负例</a:t>
                      </a:r>
                    </a:p>
                  </a:txBody>
                  <a:tcPr marL="77702" marR="77702" marT="38851" marB="38851" anchor="ctr">
                    <a:solidFill>
                      <a:srgbClr val="0066CC"/>
                    </a:solidFill>
                  </a:tcPr>
                </a:tc>
                <a:tc>
                  <a:txBody>
                    <a:bodyPr/>
                    <a:lstStyle/>
                    <a:p>
                      <a:pPr>
                        <a:spcBef>
                          <a:spcPts val="0"/>
                        </a:spcBef>
                        <a:spcAft>
                          <a:spcPts val="0"/>
                        </a:spcAft>
                      </a:pPr>
                      <a:r>
                        <a:rPr lang="zh-CN" altLang="en-US" sz="1800" dirty="0">
                          <a:solidFill>
                            <a:schemeClr val="bg1"/>
                          </a:solidFill>
                          <a:effectLst/>
                          <a:latin typeface="+mj-ea"/>
                          <a:ea typeface="+mj-ea"/>
                        </a:rPr>
                        <a:t>伪正例</a:t>
                      </a:r>
                      <a:r>
                        <a:rPr lang="en-US" altLang="zh-CN" sz="1800" dirty="0">
                          <a:solidFill>
                            <a:schemeClr val="bg1"/>
                          </a:solidFill>
                          <a:effectLst/>
                          <a:latin typeface="+mj-ea"/>
                          <a:ea typeface="+mj-ea"/>
                        </a:rPr>
                        <a:t>+</a:t>
                      </a:r>
                      <a:r>
                        <a:rPr lang="zh-CN" altLang="en-US" sz="1800" dirty="0">
                          <a:solidFill>
                            <a:schemeClr val="bg1"/>
                          </a:solidFill>
                          <a:effectLst/>
                          <a:latin typeface="+mj-ea"/>
                          <a:ea typeface="+mj-ea"/>
                        </a:rPr>
                        <a:t>伪负例</a:t>
                      </a:r>
                      <a:r>
                        <a:rPr lang="en-US" altLang="zh-CN" sz="1800" dirty="0">
                          <a:solidFill>
                            <a:schemeClr val="bg1"/>
                          </a:solidFill>
                          <a:effectLst/>
                          <a:latin typeface="+mj-ea"/>
                          <a:ea typeface="+mj-ea"/>
                        </a:rPr>
                        <a:t>=FP+FN</a:t>
                      </a:r>
                    </a:p>
                  </a:txBody>
                  <a:tcPr marL="77702" marR="77702" marT="38851" marB="38851" anchor="ctr">
                    <a:solidFill>
                      <a:srgbClr val="0066CC"/>
                    </a:solidFill>
                  </a:tcPr>
                </a:tc>
                <a:tc>
                  <a:txBody>
                    <a:bodyPr/>
                    <a:lstStyle/>
                    <a:p>
                      <a:pPr>
                        <a:spcBef>
                          <a:spcPts val="0"/>
                        </a:spcBef>
                        <a:spcAft>
                          <a:spcPts val="0"/>
                        </a:spcAft>
                      </a:pPr>
                      <a:r>
                        <a:rPr lang="en-US" altLang="zh-CN" sz="1800">
                          <a:solidFill>
                            <a:schemeClr val="bg1"/>
                          </a:solidFill>
                          <a:effectLst/>
                          <a:latin typeface="+mj-ea"/>
                          <a:ea typeface="+mj-ea"/>
                        </a:rPr>
                        <a:t>10+20=30</a:t>
                      </a:r>
                    </a:p>
                  </a:txBody>
                  <a:tcPr marL="77702" marR="77702" marT="38851" marB="38851" anchor="ctr">
                    <a:solidFill>
                      <a:srgbClr val="0066CC"/>
                    </a:solidFill>
                  </a:tcPr>
                </a:tc>
                <a:extLst>
                  <a:ext uri="{0D108BD9-81ED-4DB2-BD59-A6C34878D82A}">
                    <a16:rowId xmlns:a16="http://schemas.microsoft.com/office/drawing/2014/main" val="10005"/>
                  </a:ext>
                </a:extLst>
              </a:tr>
              <a:tr h="543917">
                <a:tc>
                  <a:txBody>
                    <a:bodyPr/>
                    <a:lstStyle/>
                    <a:p>
                      <a:pPr>
                        <a:spcBef>
                          <a:spcPts val="0"/>
                        </a:spcBef>
                        <a:spcAft>
                          <a:spcPts val="0"/>
                        </a:spcAft>
                      </a:pPr>
                      <a:r>
                        <a:rPr lang="zh-CN" altLang="en-US" sz="1800">
                          <a:solidFill>
                            <a:schemeClr val="bg1"/>
                          </a:solidFill>
                          <a:effectLst/>
                          <a:latin typeface="+mj-ea"/>
                          <a:ea typeface="+mj-ea"/>
                        </a:rPr>
                        <a:t>实际总正例数量</a:t>
                      </a:r>
                    </a:p>
                  </a:txBody>
                  <a:tcPr marL="77702" marR="77702" marT="38851" marB="38851" anchor="ctr">
                    <a:solidFill>
                      <a:srgbClr val="0066CC"/>
                    </a:solidFill>
                  </a:tcPr>
                </a:tc>
                <a:tc>
                  <a:txBody>
                    <a:bodyPr/>
                    <a:lstStyle/>
                    <a:p>
                      <a:pPr>
                        <a:spcBef>
                          <a:spcPts val="0"/>
                        </a:spcBef>
                        <a:spcAft>
                          <a:spcPts val="0"/>
                        </a:spcAft>
                      </a:pPr>
                      <a:r>
                        <a:rPr lang="zh-CN" altLang="en-US" sz="1800">
                          <a:solidFill>
                            <a:schemeClr val="bg1"/>
                          </a:solidFill>
                          <a:effectLst/>
                          <a:latin typeface="+mj-ea"/>
                          <a:ea typeface="+mj-ea"/>
                        </a:rPr>
                        <a:t>真正例</a:t>
                      </a:r>
                      <a:r>
                        <a:rPr lang="en-US" altLang="zh-CN" sz="1800">
                          <a:solidFill>
                            <a:schemeClr val="bg1"/>
                          </a:solidFill>
                          <a:effectLst/>
                          <a:latin typeface="+mj-ea"/>
                          <a:ea typeface="+mj-ea"/>
                        </a:rPr>
                        <a:t>+</a:t>
                      </a:r>
                      <a:r>
                        <a:rPr lang="zh-CN" altLang="en-US" sz="1800">
                          <a:solidFill>
                            <a:schemeClr val="bg1"/>
                          </a:solidFill>
                          <a:effectLst/>
                          <a:latin typeface="+mj-ea"/>
                          <a:ea typeface="+mj-ea"/>
                        </a:rPr>
                        <a:t>伪负例</a:t>
                      </a:r>
                      <a:r>
                        <a:rPr lang="en-US" altLang="zh-CN" sz="1800">
                          <a:solidFill>
                            <a:schemeClr val="bg1"/>
                          </a:solidFill>
                          <a:effectLst/>
                          <a:latin typeface="+mj-ea"/>
                          <a:ea typeface="+mj-ea"/>
                        </a:rPr>
                        <a:t>=TP+FN</a:t>
                      </a:r>
                    </a:p>
                  </a:txBody>
                  <a:tcPr marL="77702" marR="77702" marT="38851" marB="38851" anchor="ctr">
                    <a:solidFill>
                      <a:srgbClr val="0066CC"/>
                    </a:solidFill>
                  </a:tcPr>
                </a:tc>
                <a:tc>
                  <a:txBody>
                    <a:bodyPr/>
                    <a:lstStyle/>
                    <a:p>
                      <a:pPr>
                        <a:spcBef>
                          <a:spcPts val="0"/>
                        </a:spcBef>
                        <a:spcAft>
                          <a:spcPts val="0"/>
                        </a:spcAft>
                      </a:pPr>
                      <a:r>
                        <a:rPr lang="en-US" altLang="zh-CN" sz="1800">
                          <a:solidFill>
                            <a:schemeClr val="bg1"/>
                          </a:solidFill>
                          <a:effectLst/>
                          <a:latin typeface="+mj-ea"/>
                          <a:ea typeface="+mj-ea"/>
                        </a:rPr>
                        <a:t>40+20=60</a:t>
                      </a:r>
                    </a:p>
                  </a:txBody>
                  <a:tcPr marL="77702" marR="77702" marT="38851" marB="38851" anchor="ctr">
                    <a:solidFill>
                      <a:srgbClr val="0066CC"/>
                    </a:solidFill>
                  </a:tcPr>
                </a:tc>
                <a:extLst>
                  <a:ext uri="{0D108BD9-81ED-4DB2-BD59-A6C34878D82A}">
                    <a16:rowId xmlns:a16="http://schemas.microsoft.com/office/drawing/2014/main" val="10006"/>
                  </a:ext>
                </a:extLst>
              </a:tr>
              <a:tr h="543917">
                <a:tc>
                  <a:txBody>
                    <a:bodyPr/>
                    <a:lstStyle/>
                    <a:p>
                      <a:pPr>
                        <a:spcBef>
                          <a:spcPts val="0"/>
                        </a:spcBef>
                        <a:spcAft>
                          <a:spcPts val="0"/>
                        </a:spcAft>
                      </a:pPr>
                      <a:r>
                        <a:rPr lang="zh-CN" altLang="en-US" sz="1800">
                          <a:solidFill>
                            <a:schemeClr val="bg1"/>
                          </a:solidFill>
                          <a:effectLst/>
                          <a:latin typeface="+mj-ea"/>
                          <a:ea typeface="+mj-ea"/>
                        </a:rPr>
                        <a:t>实际总负例数量</a:t>
                      </a:r>
                    </a:p>
                  </a:txBody>
                  <a:tcPr marL="77702" marR="77702" marT="38851" marB="38851" anchor="ctr">
                    <a:solidFill>
                      <a:srgbClr val="0066CC"/>
                    </a:solidFill>
                  </a:tcPr>
                </a:tc>
                <a:tc>
                  <a:txBody>
                    <a:bodyPr/>
                    <a:lstStyle/>
                    <a:p>
                      <a:pPr>
                        <a:spcBef>
                          <a:spcPts val="0"/>
                        </a:spcBef>
                        <a:spcAft>
                          <a:spcPts val="0"/>
                        </a:spcAft>
                      </a:pPr>
                      <a:r>
                        <a:rPr lang="zh-CN" altLang="en-US" sz="1800">
                          <a:solidFill>
                            <a:schemeClr val="bg1"/>
                          </a:solidFill>
                          <a:effectLst/>
                          <a:latin typeface="+mj-ea"/>
                          <a:ea typeface="+mj-ea"/>
                        </a:rPr>
                        <a:t>真负例</a:t>
                      </a:r>
                      <a:r>
                        <a:rPr lang="en-US" altLang="zh-CN" sz="1800">
                          <a:solidFill>
                            <a:schemeClr val="bg1"/>
                          </a:solidFill>
                          <a:effectLst/>
                          <a:latin typeface="+mj-ea"/>
                          <a:ea typeface="+mj-ea"/>
                        </a:rPr>
                        <a:t>+</a:t>
                      </a:r>
                      <a:r>
                        <a:rPr lang="zh-CN" altLang="en-US" sz="1800">
                          <a:solidFill>
                            <a:schemeClr val="bg1"/>
                          </a:solidFill>
                          <a:effectLst/>
                          <a:latin typeface="+mj-ea"/>
                          <a:ea typeface="+mj-ea"/>
                        </a:rPr>
                        <a:t>伪正例</a:t>
                      </a:r>
                      <a:r>
                        <a:rPr lang="en-US" altLang="zh-CN" sz="1800">
                          <a:solidFill>
                            <a:schemeClr val="bg1"/>
                          </a:solidFill>
                          <a:effectLst/>
                          <a:latin typeface="+mj-ea"/>
                          <a:ea typeface="+mj-ea"/>
                        </a:rPr>
                        <a:t>=TN+FP</a:t>
                      </a:r>
                    </a:p>
                  </a:txBody>
                  <a:tcPr marL="77702" marR="77702" marT="38851" marB="38851" anchor="ctr">
                    <a:solidFill>
                      <a:srgbClr val="0066CC"/>
                    </a:solidFill>
                  </a:tcPr>
                </a:tc>
                <a:tc>
                  <a:txBody>
                    <a:bodyPr/>
                    <a:lstStyle/>
                    <a:p>
                      <a:pPr>
                        <a:spcBef>
                          <a:spcPts val="0"/>
                        </a:spcBef>
                        <a:spcAft>
                          <a:spcPts val="0"/>
                        </a:spcAft>
                      </a:pPr>
                      <a:r>
                        <a:rPr lang="en-US" altLang="zh-CN" sz="1800" dirty="0">
                          <a:solidFill>
                            <a:schemeClr val="bg1"/>
                          </a:solidFill>
                          <a:effectLst/>
                          <a:latin typeface="+mj-ea"/>
                          <a:ea typeface="+mj-ea"/>
                        </a:rPr>
                        <a:t>30+10=40</a:t>
                      </a:r>
                    </a:p>
                  </a:txBody>
                  <a:tcPr marL="77702" marR="77702" marT="38851" marB="38851" anchor="ctr">
                    <a:solidFill>
                      <a:srgbClr val="0066CC"/>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689177" y="0"/>
            <a:ext cx="11502823" cy="6858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6"/>
          <p:cNvSpPr/>
          <p:nvPr/>
        </p:nvSpPr>
        <p:spPr>
          <a:xfrm>
            <a:off x="2399300" y="3518043"/>
            <a:ext cx="6278833"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chemeClr val="bg1"/>
              </a:solidFill>
            </a:endParaRPr>
          </a:p>
        </p:txBody>
      </p:sp>
      <p:sp>
        <p:nvSpPr>
          <p:cNvPr id="32" name="TextBox 6"/>
          <p:cNvSpPr txBox="1">
            <a:spLocks noChangeArrowheads="1"/>
          </p:cNvSpPr>
          <p:nvPr/>
        </p:nvSpPr>
        <p:spPr bwMode="auto">
          <a:xfrm>
            <a:off x="2986633" y="1922625"/>
            <a:ext cx="588304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01    </a:t>
            </a:r>
            <a:r>
              <a:rPr lang="zh-CN" altLang="en-US" sz="3600" dirty="0">
                <a:latin typeface="Impact" panose="020B0806030902050204" pitchFamily="34" charset="0"/>
                <a:ea typeface="微软雅黑" panose="020B0503020204020204" pitchFamily="34" charset="-122"/>
              </a:rPr>
              <a:t>数据集划分</a:t>
            </a:r>
            <a:endParaRPr lang="zh-CN" altLang="en-US" sz="3600" dirty="0">
              <a:latin typeface="微软雅黑" panose="020B0503020204020204" pitchFamily="34" charset="-122"/>
              <a:ea typeface="微软雅黑" panose="020B0503020204020204" pitchFamily="34" charset="-122"/>
            </a:endParaRPr>
          </a:p>
        </p:txBody>
      </p:sp>
      <p:sp>
        <p:nvSpPr>
          <p:cNvPr id="47" name="TextBox 10"/>
          <p:cNvSpPr txBox="1">
            <a:spLocks noChangeArrowheads="1"/>
          </p:cNvSpPr>
          <p:nvPr/>
        </p:nvSpPr>
        <p:spPr bwMode="auto">
          <a:xfrm>
            <a:off x="3002508" y="2749712"/>
            <a:ext cx="50724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02    </a:t>
            </a:r>
            <a:r>
              <a:rPr lang="zh-CN" altLang="en-US" sz="3600" dirty="0">
                <a:latin typeface="Impact" panose="020B0806030902050204" pitchFamily="34" charset="0"/>
                <a:ea typeface="微软雅黑" panose="020B0503020204020204" pitchFamily="34" charset="-122"/>
              </a:rPr>
              <a:t>评价指标</a:t>
            </a:r>
          </a:p>
        </p:txBody>
      </p:sp>
      <p:sp>
        <p:nvSpPr>
          <p:cNvPr id="10"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a:t>
            </a:r>
            <a:r>
              <a:rPr lang="zh-CN" altLang="en-US" dirty="0">
                <a:solidFill>
                  <a:schemeClr val="tx1"/>
                </a:solidFill>
              </a:rPr>
              <a:t>正则化、偏差和方差</a:t>
            </a:r>
          </a:p>
        </p:txBody>
      </p:sp>
      <p:sp>
        <p:nvSpPr>
          <p:cNvPr id="11" name="TextBox 11"/>
          <p:cNvSpPr txBox="1">
            <a:spLocks noChangeArrowheads="1"/>
          </p:cNvSpPr>
          <p:nvPr/>
        </p:nvSpPr>
        <p:spPr bwMode="auto">
          <a:xfrm>
            <a:off x="3002507" y="3564894"/>
            <a:ext cx="62975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03    </a:t>
            </a:r>
            <a:r>
              <a:rPr lang="zh-CN" altLang="en-US" sz="3600" dirty="0">
                <a:solidFill>
                  <a:schemeClr val="bg1"/>
                </a:solidFill>
                <a:latin typeface="Impact" panose="020B0806030902050204" pitchFamily="34" charset="0"/>
                <a:ea typeface="微软雅黑" panose="020B0503020204020204" pitchFamily="34" charset="-122"/>
              </a:rPr>
              <a:t>正则化、偏差和方差</a:t>
            </a:r>
          </a:p>
        </p:txBody>
      </p:sp>
    </p:spTree>
  </p:cSld>
  <p:clrMapOvr>
    <a:masterClrMapping/>
  </p:clrMapOvr>
  <p:transition advTm="8005"/>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p:cNvSpPr/>
          <p:nvPr/>
        </p:nvSpPr>
        <p:spPr>
          <a:xfrm>
            <a:off x="6960905" y="3806706"/>
            <a:ext cx="2283725" cy="2233684"/>
          </a:xfrm>
          <a:prstGeom prst="ellipse">
            <a:avLst/>
          </a:prstGeom>
          <a:ln w="127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6278517" y="6214309"/>
            <a:ext cx="3380095" cy="2169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0" name="直接箭头连接符 9"/>
          <p:cNvCxnSpPr/>
          <p:nvPr/>
        </p:nvCxnSpPr>
        <p:spPr>
          <a:xfrm flipH="1" flipV="1">
            <a:off x="6278517" y="3597441"/>
            <a:ext cx="9099" cy="263856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8" name="椭圆 17"/>
          <p:cNvSpPr/>
          <p:nvPr/>
        </p:nvSpPr>
        <p:spPr>
          <a:xfrm flipV="1">
            <a:off x="7247497" y="4134176"/>
            <a:ext cx="1793451" cy="1701199"/>
          </a:xfrm>
          <a:prstGeom prst="ellipse">
            <a:avLst/>
          </a:prstGeom>
          <a:ln w="127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9" name="椭圆 18"/>
          <p:cNvSpPr/>
          <p:nvPr/>
        </p:nvSpPr>
        <p:spPr>
          <a:xfrm>
            <a:off x="7556452" y="4456806"/>
            <a:ext cx="1157677" cy="1129053"/>
          </a:xfrm>
          <a:prstGeom prst="ellipse">
            <a:avLst/>
          </a:prstGeom>
          <a:ln w="127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0" name="椭圆 19"/>
          <p:cNvSpPr/>
          <p:nvPr/>
        </p:nvSpPr>
        <p:spPr>
          <a:xfrm>
            <a:off x="7795246" y="4686291"/>
            <a:ext cx="620886" cy="608021"/>
          </a:xfrm>
          <a:prstGeom prst="ellipse">
            <a:avLst/>
          </a:prstGeom>
          <a:ln w="127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24" name="直接箭头连接符 23"/>
          <p:cNvCxnSpPr>
            <a:stCxn id="21" idx="3"/>
            <a:endCxn id="18" idx="1"/>
          </p:cNvCxnSpPr>
          <p:nvPr/>
        </p:nvCxnSpPr>
        <p:spPr>
          <a:xfrm flipV="1">
            <a:off x="7295349" y="5586240"/>
            <a:ext cx="214793" cy="12703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6" name="直接箭头连接符 25"/>
          <p:cNvCxnSpPr>
            <a:stCxn id="18" idx="1"/>
          </p:cNvCxnSpPr>
          <p:nvPr/>
        </p:nvCxnSpPr>
        <p:spPr>
          <a:xfrm flipV="1">
            <a:off x="7510142" y="5396820"/>
            <a:ext cx="181858" cy="18942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8" name="直接箭头连接符 27"/>
          <p:cNvCxnSpPr>
            <a:endCxn id="20" idx="3"/>
          </p:cNvCxnSpPr>
          <p:nvPr/>
        </p:nvCxnSpPr>
        <p:spPr>
          <a:xfrm flipV="1">
            <a:off x="7692000" y="5205269"/>
            <a:ext cx="194173" cy="19155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29" name="矩形 28"/>
              <p:cNvSpPr/>
              <p:nvPr/>
            </p:nvSpPr>
            <p:spPr>
              <a:xfrm>
                <a:off x="8714129" y="6222360"/>
                <a:ext cx="62254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itchFamily="2" charset="-122"/>
                              <a:cs typeface="Times New Roman" panose="02020603050405020304" pitchFamily="18" charset="0"/>
                            </a:rPr>
                            <m:t>𝑤</m:t>
                          </m:r>
                        </m:e>
                        <m:sub>
                          <m:r>
                            <a:rPr lang="en-US" altLang="zh-CN" i="1">
                              <a:latin typeface="Cambria Math" panose="02040503050406030204" pitchFamily="18" charset="0"/>
                              <a:ea typeface="宋体" pitchFamily="2" charset="-122"/>
                              <a:cs typeface="Times New Roman" panose="02020603050405020304" pitchFamily="18" charset="0"/>
                            </a:rPr>
                            <m:t>1</m:t>
                          </m:r>
                        </m:sub>
                      </m:sSub>
                    </m:oMath>
                  </m:oMathPara>
                </a14:m>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8714129" y="6222360"/>
                <a:ext cx="622543" cy="461665"/>
              </a:xfrm>
              <a:prstGeom prst="rect">
                <a:avLst/>
              </a:prstGeom>
              <a:blipFill rotWithShape="1">
                <a:blip r:embed="rId3"/>
                <a:stretch>
                  <a:fillRect l="-4" t="-136" r="43" b="-26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5571460" y="4038761"/>
                <a:ext cx="62966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itchFamily="2" charset="-122"/>
                              <a:cs typeface="Times New Roman" panose="02020603050405020304" pitchFamily="18" charset="0"/>
                            </a:rPr>
                            <m:t>𝑤</m:t>
                          </m:r>
                        </m:e>
                        <m:sub>
                          <m:r>
                            <a:rPr lang="en-US" altLang="zh-CN" b="0" i="1" smtClean="0">
                              <a:latin typeface="Cambria Math" panose="02040503050406030204" pitchFamily="18" charset="0"/>
                              <a:ea typeface="宋体" pitchFamily="2" charset="-122"/>
                              <a:cs typeface="Times New Roman" panose="02020603050405020304" pitchFamily="18" charset="0"/>
                            </a:rPr>
                            <m:t>2</m:t>
                          </m:r>
                        </m:sub>
                      </m:sSub>
                    </m:oMath>
                  </m:oMathPara>
                </a14:m>
                <a:endParaRPr lang="zh-CN" altLang="en-US" dirty="0"/>
              </a:p>
            </p:txBody>
          </p:sp>
        </mc:Choice>
        <mc:Fallback xmlns="">
          <p:sp>
            <p:nvSpPr>
              <p:cNvPr id="31" name="矩形 30"/>
              <p:cNvSpPr>
                <a:spLocks noRot="1" noChangeAspect="1" noMove="1" noResize="1" noEditPoints="1" noAdjustHandles="1" noChangeArrowheads="1" noChangeShapeType="1" noTextEdit="1"/>
              </p:cNvSpPr>
              <p:nvPr/>
            </p:nvSpPr>
            <p:spPr>
              <a:xfrm>
                <a:off x="5571460" y="4038761"/>
                <a:ext cx="629660" cy="461665"/>
              </a:xfrm>
              <a:prstGeom prst="rect">
                <a:avLst/>
              </a:prstGeom>
              <a:blipFill rotWithShape="1">
                <a:blip r:embed="rId4"/>
                <a:stretch>
                  <a:fillRect l="-96" t="-35" r="55" b="-2712"/>
                </a:stretch>
              </a:blipFill>
            </p:spPr>
            <p:txBody>
              <a:bodyPr/>
              <a:lstStyle/>
              <a:p>
                <a:r>
                  <a:rPr lang="zh-CN" altLang="en-US">
                    <a:noFill/>
                  </a:rPr>
                  <a:t> </a:t>
                </a:r>
              </a:p>
            </p:txBody>
          </p:sp>
        </mc:Fallback>
      </mc:AlternateContent>
      <p:sp>
        <p:nvSpPr>
          <p:cNvPr id="33" name="矩形 32"/>
          <p:cNvSpPr/>
          <p:nvPr/>
        </p:nvSpPr>
        <p:spPr>
          <a:xfrm>
            <a:off x="6507928" y="5603729"/>
            <a:ext cx="697627" cy="400110"/>
          </a:xfrm>
          <a:prstGeom prst="rect">
            <a:avLst/>
          </a:prstGeom>
        </p:spPr>
        <p:txBody>
          <a:bodyPr wrap="none">
            <a:spAutoFit/>
          </a:bodyPr>
          <a:lstStyle/>
          <a:p>
            <a:r>
              <a:rPr lang="zh-CN" altLang="zh-CN" sz="2000" b="1" dirty="0">
                <a:solidFill>
                  <a:srgbClr val="0066CC"/>
                </a:solidFill>
                <a:latin typeface="+mj-ea"/>
              </a:rPr>
              <a:t>梯度</a:t>
            </a:r>
            <a:endParaRPr lang="zh-CN" altLang="en-US" sz="2000" dirty="0">
              <a:solidFill>
                <a:srgbClr val="0066CC"/>
              </a:solidFill>
            </a:endParaRPr>
          </a:p>
        </p:txBody>
      </p:sp>
      <p:sp>
        <p:nvSpPr>
          <p:cNvPr id="35" name="椭圆 34"/>
          <p:cNvSpPr/>
          <p:nvPr/>
        </p:nvSpPr>
        <p:spPr>
          <a:xfrm>
            <a:off x="1874642" y="3224187"/>
            <a:ext cx="1530132" cy="2895600"/>
          </a:xfrm>
          <a:prstGeom prst="ellipse">
            <a:avLst/>
          </a:prstGeom>
          <a:ln w="127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36" name="直接箭头连接符 35"/>
          <p:cNvCxnSpPr/>
          <p:nvPr/>
        </p:nvCxnSpPr>
        <p:spPr>
          <a:xfrm flipV="1">
            <a:off x="969161" y="6293706"/>
            <a:ext cx="3380095" cy="2169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7" name="直接箭头连接符 36"/>
          <p:cNvCxnSpPr/>
          <p:nvPr/>
        </p:nvCxnSpPr>
        <p:spPr>
          <a:xfrm flipH="1" flipV="1">
            <a:off x="969161" y="3676838"/>
            <a:ext cx="9099" cy="263856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8" name="椭圆 37"/>
          <p:cNvSpPr/>
          <p:nvPr/>
        </p:nvSpPr>
        <p:spPr>
          <a:xfrm flipV="1">
            <a:off x="2113340" y="3709448"/>
            <a:ext cx="1201640" cy="2205322"/>
          </a:xfrm>
          <a:prstGeom prst="ellipse">
            <a:avLst/>
          </a:prstGeom>
          <a:ln w="127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9" name="椭圆 38"/>
          <p:cNvSpPr/>
          <p:nvPr/>
        </p:nvSpPr>
        <p:spPr>
          <a:xfrm>
            <a:off x="2360187" y="4201627"/>
            <a:ext cx="775661" cy="1463630"/>
          </a:xfrm>
          <a:prstGeom prst="ellipse">
            <a:avLst/>
          </a:prstGeom>
          <a:ln w="127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0" name="椭圆 39"/>
          <p:cNvSpPr/>
          <p:nvPr/>
        </p:nvSpPr>
        <p:spPr>
          <a:xfrm>
            <a:off x="2546542" y="4585512"/>
            <a:ext cx="416003" cy="788198"/>
          </a:xfrm>
          <a:prstGeom prst="ellipse">
            <a:avLst/>
          </a:prstGeom>
          <a:ln w="127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42" name="直接箭头连接符 41"/>
          <p:cNvCxnSpPr>
            <a:stCxn id="35" idx="3"/>
            <a:endCxn id="38" idx="1"/>
          </p:cNvCxnSpPr>
          <p:nvPr/>
        </p:nvCxnSpPr>
        <p:spPr>
          <a:xfrm flipV="1">
            <a:off x="2098725" y="5591808"/>
            <a:ext cx="190591" cy="1039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3" name="直接箭头连接符 42"/>
          <p:cNvCxnSpPr/>
          <p:nvPr/>
        </p:nvCxnSpPr>
        <p:spPr>
          <a:xfrm>
            <a:off x="2285873" y="5591808"/>
            <a:ext cx="29113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4" name="直接箭头连接符 43"/>
          <p:cNvCxnSpPr>
            <a:endCxn id="40" idx="3"/>
          </p:cNvCxnSpPr>
          <p:nvPr/>
        </p:nvCxnSpPr>
        <p:spPr>
          <a:xfrm flipV="1">
            <a:off x="2546542" y="5258281"/>
            <a:ext cx="60922" cy="33352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45" name="矩形 44"/>
              <p:cNvSpPr/>
              <p:nvPr/>
            </p:nvSpPr>
            <p:spPr>
              <a:xfrm>
                <a:off x="3404773" y="6301757"/>
                <a:ext cx="62254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itchFamily="2" charset="-122"/>
                              <a:cs typeface="Times New Roman" panose="02020603050405020304" pitchFamily="18" charset="0"/>
                            </a:rPr>
                            <m:t>𝑤</m:t>
                          </m:r>
                        </m:e>
                        <m:sub>
                          <m:r>
                            <a:rPr lang="en-US" altLang="zh-CN" i="1">
                              <a:latin typeface="Cambria Math" panose="02040503050406030204" pitchFamily="18" charset="0"/>
                              <a:ea typeface="宋体" pitchFamily="2" charset="-122"/>
                              <a:cs typeface="Times New Roman" panose="02020603050405020304" pitchFamily="18" charset="0"/>
                            </a:rPr>
                            <m:t>1</m:t>
                          </m:r>
                        </m:sub>
                      </m:sSub>
                    </m:oMath>
                  </m:oMathPara>
                </a14:m>
                <a:endParaRPr lang="zh-CN" altLang="en-US" dirty="0"/>
              </a:p>
            </p:txBody>
          </p:sp>
        </mc:Choice>
        <mc:Fallback xmlns="">
          <p:sp>
            <p:nvSpPr>
              <p:cNvPr id="45" name="矩形 44"/>
              <p:cNvSpPr>
                <a:spLocks noRot="1" noChangeAspect="1" noMove="1" noResize="1" noEditPoints="1" noAdjustHandles="1" noChangeArrowheads="1" noChangeShapeType="1" noTextEdit="1"/>
              </p:cNvSpPr>
              <p:nvPr/>
            </p:nvSpPr>
            <p:spPr>
              <a:xfrm>
                <a:off x="3404773" y="6301757"/>
                <a:ext cx="622543" cy="461665"/>
              </a:xfrm>
              <a:prstGeom prst="rect">
                <a:avLst/>
              </a:prstGeom>
              <a:blipFill rotWithShape="1">
                <a:blip r:embed="rId3"/>
                <a:stretch>
                  <a:fillRect l="-86" t="-4" r="23" b="-27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矩形 45"/>
              <p:cNvSpPr/>
              <p:nvPr/>
            </p:nvSpPr>
            <p:spPr>
              <a:xfrm>
                <a:off x="262104" y="4118158"/>
                <a:ext cx="62966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itchFamily="2" charset="-122"/>
                              <a:cs typeface="Times New Roman" panose="02020603050405020304" pitchFamily="18" charset="0"/>
                            </a:rPr>
                            <m:t>𝑤</m:t>
                          </m:r>
                        </m:e>
                        <m:sub>
                          <m:r>
                            <a:rPr lang="en-US" altLang="zh-CN" b="0" i="1" smtClean="0">
                              <a:latin typeface="Cambria Math" panose="02040503050406030204" pitchFamily="18" charset="0"/>
                              <a:ea typeface="宋体" pitchFamily="2" charset="-122"/>
                              <a:cs typeface="Times New Roman" panose="02020603050405020304" pitchFamily="18" charset="0"/>
                            </a:rPr>
                            <m:t>2</m:t>
                          </m:r>
                        </m:sub>
                      </m:sSub>
                    </m:oMath>
                  </m:oMathPara>
                </a14:m>
                <a:endParaRPr lang="zh-CN" altLang="en-US" dirty="0"/>
              </a:p>
            </p:txBody>
          </p:sp>
        </mc:Choice>
        <mc:Fallback xmlns="">
          <p:sp>
            <p:nvSpPr>
              <p:cNvPr id="46" name="矩形 45"/>
              <p:cNvSpPr>
                <a:spLocks noRot="1" noChangeAspect="1" noMove="1" noResize="1" noEditPoints="1" noAdjustHandles="1" noChangeArrowheads="1" noChangeShapeType="1" noTextEdit="1"/>
              </p:cNvSpPr>
              <p:nvPr/>
            </p:nvSpPr>
            <p:spPr>
              <a:xfrm>
                <a:off x="262104" y="4118158"/>
                <a:ext cx="629660" cy="461665"/>
              </a:xfrm>
              <a:prstGeom prst="rect">
                <a:avLst/>
              </a:prstGeom>
              <a:blipFill rotWithShape="1">
                <a:blip r:embed="rId4"/>
                <a:stretch>
                  <a:fillRect l="-77" t="-40" r="36" b="-2707"/>
                </a:stretch>
              </a:blipFill>
            </p:spPr>
            <p:txBody>
              <a:bodyPr/>
              <a:lstStyle/>
              <a:p>
                <a:r>
                  <a:rPr lang="zh-CN" altLang="en-US">
                    <a:noFill/>
                  </a:rPr>
                  <a:t> </a:t>
                </a:r>
              </a:p>
            </p:txBody>
          </p:sp>
        </mc:Fallback>
      </mc:AlternateContent>
      <p:sp>
        <p:nvSpPr>
          <p:cNvPr id="47" name="矩形 46"/>
          <p:cNvSpPr/>
          <p:nvPr/>
        </p:nvSpPr>
        <p:spPr>
          <a:xfrm>
            <a:off x="1325919" y="5640280"/>
            <a:ext cx="697627" cy="400110"/>
          </a:xfrm>
          <a:prstGeom prst="rect">
            <a:avLst/>
          </a:prstGeom>
        </p:spPr>
        <p:txBody>
          <a:bodyPr wrap="none">
            <a:spAutoFit/>
          </a:bodyPr>
          <a:lstStyle/>
          <a:p>
            <a:r>
              <a:rPr lang="zh-CN" altLang="zh-CN" sz="2000" b="1" dirty="0">
                <a:solidFill>
                  <a:srgbClr val="0066CC"/>
                </a:solidFill>
                <a:latin typeface="+mj-ea"/>
              </a:rPr>
              <a:t>梯度</a:t>
            </a:r>
            <a:endParaRPr lang="zh-CN" altLang="en-US" sz="2000" dirty="0">
              <a:solidFill>
                <a:srgbClr val="0066CC"/>
              </a:solidFill>
            </a:endParaRPr>
          </a:p>
        </p:txBody>
      </p:sp>
      <p:sp>
        <p:nvSpPr>
          <p:cNvPr id="55" name="矩形 54"/>
          <p:cNvSpPr/>
          <p:nvPr/>
        </p:nvSpPr>
        <p:spPr>
          <a:xfrm>
            <a:off x="854195" y="1326620"/>
            <a:ext cx="3725700" cy="461665"/>
          </a:xfrm>
          <a:prstGeom prst="rect">
            <a:avLst/>
          </a:prstGeom>
        </p:spPr>
        <p:txBody>
          <a:bodyPr wrap="none">
            <a:spAutoFit/>
          </a:bodyPr>
          <a:lstStyle/>
          <a:p>
            <a:r>
              <a:rPr lang="zh-CN" altLang="en-US" b="1" dirty="0">
                <a:solidFill>
                  <a:srgbClr val="FF0000"/>
                </a:solidFill>
                <a:latin typeface="Optima-Regular" panose="02000503060000020004"/>
              </a:rPr>
              <a:t>为什么要标准化</a:t>
            </a:r>
            <a:r>
              <a:rPr lang="en-US" altLang="zh-CN" b="1" dirty="0">
                <a:solidFill>
                  <a:srgbClr val="FF0000"/>
                </a:solidFill>
                <a:latin typeface="Optima-Regular" panose="02000503060000020004"/>
              </a:rPr>
              <a:t>/</a:t>
            </a:r>
            <a:r>
              <a:rPr lang="zh-CN" altLang="en-US" b="1" dirty="0">
                <a:solidFill>
                  <a:srgbClr val="FF0000"/>
                </a:solidFill>
                <a:latin typeface="Optima-Regular" panose="02000503060000020004"/>
              </a:rPr>
              <a:t>归一化？</a:t>
            </a:r>
          </a:p>
        </p:txBody>
      </p:sp>
      <p:sp>
        <p:nvSpPr>
          <p:cNvPr id="56" name="矩形 55"/>
          <p:cNvSpPr/>
          <p:nvPr/>
        </p:nvSpPr>
        <p:spPr>
          <a:xfrm>
            <a:off x="801960" y="1853892"/>
            <a:ext cx="4543413" cy="1569660"/>
          </a:xfrm>
          <a:prstGeom prst="rect">
            <a:avLst/>
          </a:prstGeom>
        </p:spPr>
        <p:txBody>
          <a:bodyPr wrap="square">
            <a:spAutoFit/>
          </a:bodyPr>
          <a:lstStyle/>
          <a:p>
            <a:r>
              <a:rPr lang="zh-CN" altLang="en-US" b="1" dirty="0">
                <a:solidFill>
                  <a:srgbClr val="000000"/>
                </a:solidFill>
                <a:latin typeface="Optima-Regular" panose="02000503060000020004"/>
              </a:rPr>
              <a:t>提升模型精度</a:t>
            </a:r>
            <a:r>
              <a:rPr lang="zh-CN" altLang="en-US" dirty="0">
                <a:solidFill>
                  <a:srgbClr val="000000"/>
                </a:solidFill>
                <a:latin typeface="Optima-Regular" panose="02000503060000020004"/>
              </a:rPr>
              <a:t>：不同维度之间的特征在数值上有一定比较性，可以大大提高分类器的准确性。</a:t>
            </a:r>
          </a:p>
          <a:p>
            <a:endParaRPr lang="zh-CN" altLang="en-US" dirty="0">
              <a:solidFill>
                <a:srgbClr val="000000"/>
              </a:solidFill>
              <a:latin typeface="Optima-Regular" panose="02000503060000020004"/>
            </a:endParaRPr>
          </a:p>
        </p:txBody>
      </p:sp>
      <p:sp>
        <p:nvSpPr>
          <p:cNvPr id="57" name="矩形 56"/>
          <p:cNvSpPr/>
          <p:nvPr/>
        </p:nvSpPr>
        <p:spPr>
          <a:xfrm>
            <a:off x="6080395" y="1826908"/>
            <a:ext cx="4460227" cy="1200329"/>
          </a:xfrm>
          <a:prstGeom prst="rect">
            <a:avLst/>
          </a:prstGeom>
        </p:spPr>
        <p:txBody>
          <a:bodyPr wrap="square">
            <a:spAutoFit/>
          </a:bodyPr>
          <a:lstStyle/>
          <a:p>
            <a:r>
              <a:rPr lang="zh-CN" altLang="en-US" b="1" dirty="0">
                <a:solidFill>
                  <a:srgbClr val="000000"/>
                </a:solidFill>
                <a:latin typeface="Optima-Regular" panose="02000503060000020004"/>
              </a:rPr>
              <a:t>加速模型收敛</a:t>
            </a:r>
            <a:r>
              <a:rPr lang="zh-CN" altLang="en-US" dirty="0">
                <a:solidFill>
                  <a:srgbClr val="000000"/>
                </a:solidFill>
                <a:latin typeface="Optima-Regular" panose="02000503060000020004"/>
              </a:rPr>
              <a:t>：最优解的寻优过程明显会变得平缓，更容易正确的收敛到最优解。</a:t>
            </a:r>
          </a:p>
        </p:txBody>
      </p:sp>
      <p:sp>
        <p:nvSpPr>
          <p:cNvPr id="34"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a:t>
            </a:r>
            <a:r>
              <a:rPr lang="zh-CN" altLang="en-US" dirty="0">
                <a:solidFill>
                  <a:schemeClr val="tx1"/>
                </a:solidFill>
              </a:rPr>
              <a:t>正则化、偏差和方差</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6"/>
          <p:cNvSpPr/>
          <p:nvPr/>
        </p:nvSpPr>
        <p:spPr>
          <a:xfrm>
            <a:off x="2320147" y="1840828"/>
            <a:ext cx="6278833"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chemeClr val="bg1"/>
              </a:solidFill>
            </a:endParaRPr>
          </a:p>
        </p:txBody>
      </p:sp>
      <p:sp>
        <p:nvSpPr>
          <p:cNvPr id="32" name="TextBox 6"/>
          <p:cNvSpPr txBox="1">
            <a:spLocks noChangeArrowheads="1"/>
          </p:cNvSpPr>
          <p:nvPr/>
        </p:nvSpPr>
        <p:spPr bwMode="auto">
          <a:xfrm>
            <a:off x="2986633" y="1922625"/>
            <a:ext cx="588304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01    </a:t>
            </a:r>
            <a:r>
              <a:rPr lang="zh-CN" altLang="en-US" sz="3600" dirty="0">
                <a:solidFill>
                  <a:schemeClr val="bg1"/>
                </a:solidFill>
                <a:latin typeface="Impact" panose="020B0806030902050204" pitchFamily="34" charset="0"/>
                <a:ea typeface="微软雅黑" panose="020B0503020204020204" pitchFamily="34" charset="-122"/>
              </a:rPr>
              <a:t>数据集划分</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7" name="TextBox 10"/>
          <p:cNvSpPr txBox="1">
            <a:spLocks noChangeArrowheads="1"/>
          </p:cNvSpPr>
          <p:nvPr/>
        </p:nvSpPr>
        <p:spPr bwMode="auto">
          <a:xfrm>
            <a:off x="3002508" y="2749712"/>
            <a:ext cx="50724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02    </a:t>
            </a:r>
            <a:r>
              <a:rPr lang="zh-CN" altLang="en-US" sz="3600" dirty="0">
                <a:latin typeface="Impact" panose="020B0806030902050204" pitchFamily="34" charset="0"/>
                <a:ea typeface="微软雅黑" panose="020B0503020204020204" pitchFamily="34" charset="-122"/>
              </a:rPr>
              <a:t>评价指标</a:t>
            </a:r>
          </a:p>
        </p:txBody>
      </p:sp>
      <p:sp>
        <p:nvSpPr>
          <p:cNvPr id="10"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a:t>
            </a:r>
            <a:r>
              <a:rPr lang="zh-CN" altLang="en-US" dirty="0">
                <a:solidFill>
                  <a:schemeClr val="tx1"/>
                </a:solidFill>
              </a:rPr>
              <a:t>数据集划分</a:t>
            </a:r>
          </a:p>
        </p:txBody>
      </p:sp>
      <p:sp>
        <p:nvSpPr>
          <p:cNvPr id="11" name="TextBox 11"/>
          <p:cNvSpPr txBox="1">
            <a:spLocks noChangeArrowheads="1"/>
          </p:cNvSpPr>
          <p:nvPr/>
        </p:nvSpPr>
        <p:spPr bwMode="auto">
          <a:xfrm>
            <a:off x="3002507" y="3564894"/>
            <a:ext cx="62975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03    </a:t>
            </a:r>
            <a:r>
              <a:rPr lang="zh-CN" altLang="en-US" sz="3600" dirty="0">
                <a:latin typeface="Impact" panose="020B0806030902050204" pitchFamily="34" charset="0"/>
                <a:ea typeface="微软雅黑" panose="020B0503020204020204" pitchFamily="34" charset="-122"/>
              </a:rPr>
              <a:t>正则化、偏差和方差</a:t>
            </a:r>
          </a:p>
        </p:txBody>
      </p:sp>
    </p:spTree>
  </p:cSld>
  <p:clrMapOvr>
    <a:masterClrMapping/>
  </p:clrMapOvr>
  <p:transition advTm="8005"/>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Google Shape;4082;p64"/>
          <p:cNvCxnSpPr/>
          <p:nvPr/>
        </p:nvCxnSpPr>
        <p:spPr>
          <a:xfrm rot="10800000">
            <a:off x="1340940" y="2683684"/>
            <a:ext cx="1307700" cy="9300"/>
          </a:xfrm>
          <a:prstGeom prst="straightConnector1">
            <a:avLst/>
          </a:prstGeom>
          <a:noFill/>
          <a:ln w="9525" cap="flat" cmpd="sng">
            <a:solidFill>
              <a:schemeClr val="dk2"/>
            </a:solidFill>
            <a:prstDash val="solid"/>
            <a:round/>
            <a:headEnd type="stealth" w="med" len="med"/>
            <a:tailEnd type="none" w="med" len="med"/>
          </a:ln>
        </p:spPr>
      </p:cxnSp>
      <p:cxnSp>
        <p:nvCxnSpPr>
          <p:cNvPr id="17" name="Google Shape;4083;p64"/>
          <p:cNvCxnSpPr/>
          <p:nvPr/>
        </p:nvCxnSpPr>
        <p:spPr>
          <a:xfrm rot="10800000" flipH="1">
            <a:off x="1375915" y="1388424"/>
            <a:ext cx="2700" cy="1308000"/>
          </a:xfrm>
          <a:prstGeom prst="straightConnector1">
            <a:avLst/>
          </a:prstGeom>
          <a:noFill/>
          <a:ln w="9525" cap="flat" cmpd="sng">
            <a:solidFill>
              <a:schemeClr val="dk2"/>
            </a:solidFill>
            <a:prstDash val="solid"/>
            <a:round/>
            <a:headEnd type="none" w="med" len="med"/>
            <a:tailEnd type="stealth" w="med" len="med"/>
          </a:ln>
        </p:spPr>
      </p:cxnSp>
      <p:cxnSp>
        <p:nvCxnSpPr>
          <p:cNvPr id="18" name="Google Shape;4084;p64"/>
          <p:cNvCxnSpPr/>
          <p:nvPr/>
        </p:nvCxnSpPr>
        <p:spPr>
          <a:xfrm rot="10800000" flipH="1">
            <a:off x="786952" y="2675884"/>
            <a:ext cx="588000" cy="676800"/>
          </a:xfrm>
          <a:prstGeom prst="straightConnector1">
            <a:avLst/>
          </a:prstGeom>
          <a:noFill/>
          <a:ln w="9525" cap="flat" cmpd="sng">
            <a:solidFill>
              <a:schemeClr val="dk2"/>
            </a:solidFill>
            <a:prstDash val="solid"/>
            <a:round/>
            <a:headEnd type="stealth" w="med" len="med"/>
            <a:tailEnd type="none" w="med" len="med"/>
          </a:ln>
        </p:spPr>
      </p:cxnSp>
      <p:sp>
        <p:nvSpPr>
          <p:cNvPr id="19" name="Google Shape;4085;p64"/>
          <p:cNvSpPr/>
          <p:nvPr/>
        </p:nvSpPr>
        <p:spPr>
          <a:xfrm rot="-2308403">
            <a:off x="825190" y="2187977"/>
            <a:ext cx="1468775" cy="416564"/>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4086;p64"/>
          <p:cNvCxnSpPr>
            <a:stCxn id="19" idx="2"/>
            <a:endCxn id="19" idx="6"/>
          </p:cNvCxnSpPr>
          <p:nvPr/>
        </p:nvCxnSpPr>
        <p:spPr>
          <a:xfrm rot="10800000" flipH="1">
            <a:off x="984627" y="1939359"/>
            <a:ext cx="1149900" cy="913800"/>
          </a:xfrm>
          <a:prstGeom prst="curvedConnector5">
            <a:avLst>
              <a:gd name="adj1" fmla="val 11366"/>
              <a:gd name="adj2" fmla="val -29162"/>
              <a:gd name="adj3" fmla="val 114793"/>
            </a:avLst>
          </a:prstGeom>
          <a:noFill/>
          <a:ln w="9525" cap="flat" cmpd="sng">
            <a:solidFill>
              <a:srgbClr val="0000FF"/>
            </a:solidFill>
            <a:prstDash val="lgDash"/>
            <a:round/>
            <a:headEnd type="none" w="med" len="med"/>
            <a:tailEnd type="none" w="med" len="med"/>
          </a:ln>
        </p:spPr>
      </p:cxnSp>
      <p:grpSp>
        <p:nvGrpSpPr>
          <p:cNvPr id="21" name="Google Shape;4087;p64"/>
          <p:cNvGrpSpPr/>
          <p:nvPr/>
        </p:nvGrpSpPr>
        <p:grpSpPr>
          <a:xfrm>
            <a:off x="3272052" y="1389724"/>
            <a:ext cx="1539900" cy="1307700"/>
            <a:chOff x="3642775" y="181165"/>
            <a:chExt cx="1539900" cy="1307700"/>
          </a:xfrm>
        </p:grpSpPr>
        <p:cxnSp>
          <p:nvCxnSpPr>
            <p:cNvPr id="22" name="Google Shape;4088;p64"/>
            <p:cNvCxnSpPr/>
            <p:nvPr/>
          </p:nvCxnSpPr>
          <p:spPr>
            <a:xfrm rot="10800000">
              <a:off x="3662020" y="1469724"/>
              <a:ext cx="1463100" cy="14700"/>
            </a:xfrm>
            <a:prstGeom prst="straightConnector1">
              <a:avLst/>
            </a:prstGeom>
            <a:noFill/>
            <a:ln w="9525" cap="flat" cmpd="sng">
              <a:solidFill>
                <a:schemeClr val="dk2"/>
              </a:solidFill>
              <a:prstDash val="solid"/>
              <a:round/>
              <a:headEnd type="stealth" w="med" len="med"/>
              <a:tailEnd type="none" w="med" len="med"/>
            </a:ln>
          </p:spPr>
        </p:cxnSp>
        <p:cxnSp>
          <p:nvCxnSpPr>
            <p:cNvPr id="23" name="Google Shape;4089;p64"/>
            <p:cNvCxnSpPr/>
            <p:nvPr/>
          </p:nvCxnSpPr>
          <p:spPr>
            <a:xfrm rot="10800000" flipH="1">
              <a:off x="3655713" y="181165"/>
              <a:ext cx="9300" cy="1307700"/>
            </a:xfrm>
            <a:prstGeom prst="straightConnector1">
              <a:avLst/>
            </a:prstGeom>
            <a:noFill/>
            <a:ln w="9525" cap="flat" cmpd="sng">
              <a:solidFill>
                <a:schemeClr val="dk2"/>
              </a:solidFill>
              <a:prstDash val="solid"/>
              <a:round/>
              <a:headEnd type="none" w="med" len="med"/>
              <a:tailEnd type="stealth" w="med" len="med"/>
            </a:ln>
          </p:spPr>
        </p:cxnSp>
        <p:sp>
          <p:nvSpPr>
            <p:cNvPr id="24" name="Google Shape;4090;p64"/>
            <p:cNvSpPr/>
            <p:nvPr/>
          </p:nvSpPr>
          <p:spPr>
            <a:xfrm rot="-1694975">
              <a:off x="3650545" y="634758"/>
              <a:ext cx="1524360" cy="41649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91;p64"/>
            <p:cNvSpPr/>
            <p:nvPr/>
          </p:nvSpPr>
          <p:spPr>
            <a:xfrm rot="-1697709">
              <a:off x="3822041" y="672947"/>
              <a:ext cx="1244268" cy="275012"/>
            </a:xfrm>
            <a:prstGeom prst="ellipse">
              <a:avLst/>
            </a:prstGeom>
            <a:noFill/>
            <a:ln w="19050"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92;p64"/>
            <p:cNvSpPr/>
            <p:nvPr/>
          </p:nvSpPr>
          <p:spPr>
            <a:xfrm rot="-1698362">
              <a:off x="4062372" y="757773"/>
              <a:ext cx="662406" cy="170453"/>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093;p64"/>
          <p:cNvSpPr txBox="1"/>
          <p:nvPr/>
        </p:nvSpPr>
        <p:spPr>
          <a:xfrm>
            <a:off x="2319927" y="2683684"/>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a:ea typeface="Consolas"/>
                <a:cs typeface="Consolas"/>
                <a:sym typeface="Consolas"/>
              </a:rPr>
              <a:t>w1</a:t>
            </a:r>
            <a:endParaRPr sz="1100">
              <a:latin typeface="Consolas"/>
              <a:ea typeface="Consolas"/>
              <a:cs typeface="Consolas"/>
              <a:sym typeface="Consolas"/>
            </a:endParaRPr>
          </a:p>
        </p:txBody>
      </p:sp>
      <p:sp>
        <p:nvSpPr>
          <p:cNvPr id="30" name="Google Shape;4094;p64"/>
          <p:cNvSpPr txBox="1"/>
          <p:nvPr/>
        </p:nvSpPr>
        <p:spPr>
          <a:xfrm>
            <a:off x="4401427" y="2591934"/>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a:ea typeface="Consolas"/>
                <a:cs typeface="Consolas"/>
                <a:sym typeface="Consolas"/>
              </a:rPr>
              <a:t>w1</a:t>
            </a:r>
            <a:endParaRPr sz="1100">
              <a:latin typeface="Consolas"/>
              <a:ea typeface="Consolas"/>
              <a:cs typeface="Consolas"/>
              <a:sym typeface="Consolas"/>
            </a:endParaRPr>
          </a:p>
        </p:txBody>
      </p:sp>
      <p:sp>
        <p:nvSpPr>
          <p:cNvPr id="31" name="Google Shape;4095;p64"/>
          <p:cNvSpPr txBox="1"/>
          <p:nvPr/>
        </p:nvSpPr>
        <p:spPr>
          <a:xfrm>
            <a:off x="758702" y="3228122"/>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a:ea typeface="Consolas"/>
                <a:cs typeface="Consolas"/>
                <a:sym typeface="Consolas"/>
              </a:rPr>
              <a:t>w2</a:t>
            </a:r>
            <a:endParaRPr sz="1100">
              <a:latin typeface="Consolas"/>
              <a:ea typeface="Consolas"/>
              <a:cs typeface="Consolas"/>
              <a:sym typeface="Consolas"/>
            </a:endParaRPr>
          </a:p>
        </p:txBody>
      </p:sp>
      <p:sp>
        <p:nvSpPr>
          <p:cNvPr id="33" name="Google Shape;4096;p64"/>
          <p:cNvSpPr txBox="1"/>
          <p:nvPr/>
        </p:nvSpPr>
        <p:spPr>
          <a:xfrm>
            <a:off x="1007427" y="1449259"/>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a:ea typeface="Consolas"/>
                <a:cs typeface="Consolas"/>
                <a:sym typeface="Consolas"/>
              </a:rPr>
              <a:t>J</a:t>
            </a:r>
            <a:endParaRPr sz="1100">
              <a:latin typeface="Consolas"/>
              <a:ea typeface="Consolas"/>
              <a:cs typeface="Consolas"/>
              <a:sym typeface="Consolas"/>
            </a:endParaRPr>
          </a:p>
        </p:txBody>
      </p:sp>
      <p:grpSp>
        <p:nvGrpSpPr>
          <p:cNvPr id="34" name="Google Shape;4097;p64"/>
          <p:cNvGrpSpPr/>
          <p:nvPr/>
        </p:nvGrpSpPr>
        <p:grpSpPr>
          <a:xfrm>
            <a:off x="987302" y="3904359"/>
            <a:ext cx="2014982" cy="2263650"/>
            <a:chOff x="758700" y="2412600"/>
            <a:chExt cx="2014982" cy="2263650"/>
          </a:xfrm>
        </p:grpSpPr>
        <p:grpSp>
          <p:nvGrpSpPr>
            <p:cNvPr id="35" name="Google Shape;4098;p64"/>
            <p:cNvGrpSpPr/>
            <p:nvPr/>
          </p:nvGrpSpPr>
          <p:grpSpPr>
            <a:xfrm>
              <a:off x="778832" y="2481240"/>
              <a:ext cx="1994850" cy="1972060"/>
              <a:chOff x="777650" y="2639865"/>
              <a:chExt cx="1994850" cy="1972060"/>
            </a:xfrm>
          </p:grpSpPr>
          <p:cxnSp>
            <p:nvCxnSpPr>
              <p:cNvPr id="42" name="Google Shape;4099;p64"/>
              <p:cNvCxnSpPr/>
              <p:nvPr/>
            </p:nvCxnSpPr>
            <p:spPr>
              <a:xfrm rot="10800000">
                <a:off x="1379600" y="3927325"/>
                <a:ext cx="1392900" cy="7800"/>
              </a:xfrm>
              <a:prstGeom prst="straightConnector1">
                <a:avLst/>
              </a:prstGeom>
              <a:noFill/>
              <a:ln w="9525" cap="flat" cmpd="sng">
                <a:solidFill>
                  <a:schemeClr val="dk2"/>
                </a:solidFill>
                <a:prstDash val="solid"/>
                <a:round/>
                <a:headEnd type="stealth" w="med" len="med"/>
                <a:tailEnd type="none" w="med" len="med"/>
              </a:ln>
            </p:spPr>
          </p:cxnSp>
          <p:cxnSp>
            <p:nvCxnSpPr>
              <p:cNvPr id="43" name="Google Shape;4100;p64"/>
              <p:cNvCxnSpPr/>
              <p:nvPr/>
            </p:nvCxnSpPr>
            <p:spPr>
              <a:xfrm rot="10800000" flipH="1">
                <a:off x="1375913" y="2639865"/>
                <a:ext cx="2700" cy="1308000"/>
              </a:xfrm>
              <a:prstGeom prst="straightConnector1">
                <a:avLst/>
              </a:prstGeom>
              <a:noFill/>
              <a:ln w="9525" cap="flat" cmpd="sng">
                <a:solidFill>
                  <a:schemeClr val="dk2"/>
                </a:solidFill>
                <a:prstDash val="solid"/>
                <a:round/>
                <a:headEnd type="none" w="med" len="med"/>
                <a:tailEnd type="stealth" w="med" len="med"/>
              </a:ln>
            </p:spPr>
          </p:cxnSp>
          <p:cxnSp>
            <p:nvCxnSpPr>
              <p:cNvPr id="44" name="Google Shape;4101;p64"/>
              <p:cNvCxnSpPr/>
              <p:nvPr/>
            </p:nvCxnSpPr>
            <p:spPr>
              <a:xfrm rot="10800000" flipH="1">
                <a:off x="777650" y="3935125"/>
                <a:ext cx="589800" cy="676800"/>
              </a:xfrm>
              <a:prstGeom prst="straightConnector1">
                <a:avLst/>
              </a:prstGeom>
              <a:noFill/>
              <a:ln w="9525" cap="flat" cmpd="sng">
                <a:solidFill>
                  <a:schemeClr val="dk2"/>
                </a:solidFill>
                <a:prstDash val="solid"/>
                <a:round/>
                <a:headEnd type="stealth" w="med" len="med"/>
                <a:tailEnd type="none" w="med" len="med"/>
              </a:ln>
            </p:spPr>
          </p:cxnSp>
        </p:grpSp>
        <p:sp>
          <p:nvSpPr>
            <p:cNvPr id="36" name="Google Shape;4102;p64"/>
            <p:cNvSpPr/>
            <p:nvPr/>
          </p:nvSpPr>
          <p:spPr>
            <a:xfrm>
              <a:off x="901378" y="2753562"/>
              <a:ext cx="1468800" cy="4164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 name="Google Shape;4103;p64"/>
            <p:cNvCxnSpPr>
              <a:stCxn id="36" idx="2"/>
              <a:endCxn id="36" idx="6"/>
            </p:cNvCxnSpPr>
            <p:nvPr/>
          </p:nvCxnSpPr>
          <p:spPr>
            <a:xfrm>
              <a:off x="901378" y="2961762"/>
              <a:ext cx="1468800" cy="600"/>
            </a:xfrm>
            <a:prstGeom prst="curvedConnector5">
              <a:avLst>
                <a:gd name="adj1" fmla="val 6102"/>
                <a:gd name="adj2" fmla="val 213456378"/>
                <a:gd name="adj3" fmla="val 96870"/>
              </a:avLst>
            </a:prstGeom>
            <a:noFill/>
            <a:ln w="9525" cap="flat" cmpd="sng">
              <a:solidFill>
                <a:srgbClr val="0000FF"/>
              </a:solidFill>
              <a:prstDash val="lgDash"/>
              <a:round/>
              <a:headEnd type="none" w="med" len="med"/>
              <a:tailEnd type="none" w="med" len="med"/>
            </a:ln>
          </p:spPr>
        </p:cxnSp>
        <p:sp>
          <p:nvSpPr>
            <p:cNvPr id="38" name="Google Shape;4104;p64"/>
            <p:cNvSpPr txBox="1"/>
            <p:nvPr/>
          </p:nvSpPr>
          <p:spPr>
            <a:xfrm>
              <a:off x="2318275" y="379647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a:ea typeface="Consolas"/>
                  <a:cs typeface="Consolas"/>
                  <a:sym typeface="Consolas"/>
                </a:rPr>
                <a:t>w1</a:t>
              </a:r>
              <a:endParaRPr sz="1100">
                <a:latin typeface="Consolas"/>
                <a:ea typeface="Consolas"/>
                <a:cs typeface="Consolas"/>
                <a:sym typeface="Consolas"/>
              </a:endParaRPr>
            </a:p>
          </p:txBody>
        </p:sp>
        <p:sp>
          <p:nvSpPr>
            <p:cNvPr id="39" name="Google Shape;4105;p64"/>
            <p:cNvSpPr txBox="1"/>
            <p:nvPr/>
          </p:nvSpPr>
          <p:spPr>
            <a:xfrm>
              <a:off x="758700" y="43579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a:ea typeface="Consolas"/>
                  <a:cs typeface="Consolas"/>
                  <a:sym typeface="Consolas"/>
                </a:rPr>
                <a:t>w2</a:t>
              </a:r>
              <a:endParaRPr sz="1100">
                <a:latin typeface="Consolas"/>
                <a:ea typeface="Consolas"/>
                <a:cs typeface="Consolas"/>
                <a:sym typeface="Consolas"/>
              </a:endParaRPr>
            </a:p>
          </p:txBody>
        </p:sp>
        <p:sp>
          <p:nvSpPr>
            <p:cNvPr id="40" name="Google Shape;4106;p64"/>
            <p:cNvSpPr txBox="1"/>
            <p:nvPr/>
          </p:nvSpPr>
          <p:spPr>
            <a:xfrm>
              <a:off x="1150025" y="241260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a:ea typeface="Consolas"/>
                  <a:cs typeface="Consolas"/>
                  <a:sym typeface="Consolas"/>
                </a:rPr>
                <a:t>J</a:t>
              </a:r>
              <a:endParaRPr sz="1100">
                <a:latin typeface="Consolas"/>
                <a:ea typeface="Consolas"/>
                <a:cs typeface="Consolas"/>
                <a:sym typeface="Consolas"/>
              </a:endParaRPr>
            </a:p>
          </p:txBody>
        </p:sp>
      </p:grpSp>
      <p:grpSp>
        <p:nvGrpSpPr>
          <p:cNvPr id="45" name="Google Shape;4107;p64"/>
          <p:cNvGrpSpPr/>
          <p:nvPr/>
        </p:nvGrpSpPr>
        <p:grpSpPr>
          <a:xfrm>
            <a:off x="3258765" y="3973009"/>
            <a:ext cx="1934988" cy="1580500"/>
            <a:chOff x="2953963" y="2709850"/>
            <a:chExt cx="1934988" cy="1580500"/>
          </a:xfrm>
        </p:grpSpPr>
        <p:grpSp>
          <p:nvGrpSpPr>
            <p:cNvPr id="46" name="Google Shape;4108;p64"/>
            <p:cNvGrpSpPr/>
            <p:nvPr/>
          </p:nvGrpSpPr>
          <p:grpSpPr>
            <a:xfrm>
              <a:off x="3361188" y="2717365"/>
              <a:ext cx="1463108" cy="1307700"/>
              <a:chOff x="3655713" y="257365"/>
              <a:chExt cx="1463108" cy="1307700"/>
            </a:xfrm>
          </p:grpSpPr>
          <p:cxnSp>
            <p:nvCxnSpPr>
              <p:cNvPr id="54" name="Google Shape;4109;p64"/>
              <p:cNvCxnSpPr/>
              <p:nvPr/>
            </p:nvCxnSpPr>
            <p:spPr>
              <a:xfrm rot="10800000">
                <a:off x="3655720" y="1512053"/>
                <a:ext cx="1463100" cy="14700"/>
              </a:xfrm>
              <a:prstGeom prst="straightConnector1">
                <a:avLst/>
              </a:prstGeom>
              <a:noFill/>
              <a:ln w="9525" cap="flat" cmpd="sng">
                <a:solidFill>
                  <a:schemeClr val="dk2"/>
                </a:solidFill>
                <a:prstDash val="solid"/>
                <a:round/>
                <a:headEnd type="stealth" w="med" len="med"/>
                <a:tailEnd type="none" w="med" len="med"/>
              </a:ln>
            </p:spPr>
          </p:cxnSp>
          <p:cxnSp>
            <p:nvCxnSpPr>
              <p:cNvPr id="55" name="Google Shape;4110;p64"/>
              <p:cNvCxnSpPr/>
              <p:nvPr/>
            </p:nvCxnSpPr>
            <p:spPr>
              <a:xfrm rot="10800000" flipH="1">
                <a:off x="3655713" y="257365"/>
                <a:ext cx="9300" cy="1307700"/>
              </a:xfrm>
              <a:prstGeom prst="straightConnector1">
                <a:avLst/>
              </a:prstGeom>
              <a:noFill/>
              <a:ln w="9525" cap="flat" cmpd="sng">
                <a:solidFill>
                  <a:schemeClr val="dk2"/>
                </a:solidFill>
                <a:prstDash val="solid"/>
                <a:round/>
                <a:headEnd type="none" w="med" len="med"/>
                <a:tailEnd type="stealth" w="med" len="med"/>
              </a:ln>
            </p:spPr>
          </p:cxnSp>
        </p:grpSp>
        <p:sp>
          <p:nvSpPr>
            <p:cNvPr id="47" name="Google Shape;4111;p64"/>
            <p:cNvSpPr/>
            <p:nvPr/>
          </p:nvSpPr>
          <p:spPr>
            <a:xfrm>
              <a:off x="3512550" y="2803925"/>
              <a:ext cx="1077600" cy="1070700"/>
            </a:xfrm>
            <a:prstGeom prst="ellipse">
              <a:avLst/>
            </a:prstGeom>
            <a:noFill/>
            <a:ln w="9525" cap="flat" cmpd="sng">
              <a:solidFill>
                <a:srgbClr val="0000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112;p64"/>
            <p:cNvSpPr/>
            <p:nvPr/>
          </p:nvSpPr>
          <p:spPr>
            <a:xfrm>
              <a:off x="3645150" y="2957375"/>
              <a:ext cx="812400" cy="7638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113;p64"/>
            <p:cNvSpPr/>
            <p:nvPr/>
          </p:nvSpPr>
          <p:spPr>
            <a:xfrm>
              <a:off x="3843000" y="3112025"/>
              <a:ext cx="416700" cy="454500"/>
            </a:xfrm>
            <a:prstGeom prst="ellipse">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114;p64"/>
            <p:cNvSpPr txBox="1"/>
            <p:nvPr/>
          </p:nvSpPr>
          <p:spPr>
            <a:xfrm>
              <a:off x="4510650" y="39720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a:ea typeface="Consolas"/>
                  <a:cs typeface="Consolas"/>
                  <a:sym typeface="Consolas"/>
                </a:rPr>
                <a:t>w1</a:t>
              </a:r>
              <a:endParaRPr sz="1100">
                <a:latin typeface="Consolas"/>
                <a:ea typeface="Consolas"/>
                <a:cs typeface="Consolas"/>
                <a:sym typeface="Consolas"/>
              </a:endParaRPr>
            </a:p>
          </p:txBody>
        </p:sp>
        <p:sp>
          <p:nvSpPr>
            <p:cNvPr id="53" name="Google Shape;4115;p64"/>
            <p:cNvSpPr txBox="1"/>
            <p:nvPr/>
          </p:nvSpPr>
          <p:spPr>
            <a:xfrm>
              <a:off x="2953963" y="27098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a:ea typeface="Consolas"/>
                  <a:cs typeface="Consolas"/>
                  <a:sym typeface="Consolas"/>
                </a:rPr>
                <a:t>w2</a:t>
              </a:r>
              <a:endParaRPr sz="1100">
                <a:latin typeface="Consolas"/>
                <a:ea typeface="Consolas"/>
                <a:cs typeface="Consolas"/>
                <a:sym typeface="Consolas"/>
              </a:endParaRPr>
            </a:p>
          </p:txBody>
        </p:sp>
      </p:grpSp>
      <p:sp>
        <p:nvSpPr>
          <p:cNvPr id="56" name="Google Shape;4116;p64"/>
          <p:cNvSpPr txBox="1"/>
          <p:nvPr/>
        </p:nvSpPr>
        <p:spPr>
          <a:xfrm>
            <a:off x="2864840" y="1388434"/>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a:ea typeface="Consolas"/>
                <a:cs typeface="Consolas"/>
                <a:sym typeface="Consolas"/>
              </a:rPr>
              <a:t>w2</a:t>
            </a:r>
            <a:endParaRPr sz="1100">
              <a:latin typeface="Consolas"/>
              <a:ea typeface="Consolas"/>
              <a:cs typeface="Consolas"/>
              <a:sym typeface="Consolas"/>
            </a:endParaRPr>
          </a:p>
        </p:txBody>
      </p:sp>
      <p:sp>
        <p:nvSpPr>
          <p:cNvPr id="57" name="Google Shape;4117;p64"/>
          <p:cNvSpPr txBox="1"/>
          <p:nvPr/>
        </p:nvSpPr>
        <p:spPr>
          <a:xfrm>
            <a:off x="2264127" y="3181634"/>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sz="1400" dirty="0">
                <a:latin typeface="Consolas"/>
                <a:ea typeface="Consolas"/>
                <a:cs typeface="Consolas"/>
                <a:sym typeface="Consolas"/>
              </a:rPr>
              <a:t>Before Normalization</a:t>
            </a:r>
            <a:endParaRPr sz="1400" dirty="0">
              <a:latin typeface="Consolas"/>
              <a:ea typeface="Consolas"/>
              <a:cs typeface="Consolas"/>
              <a:sym typeface="Consolas"/>
            </a:endParaRPr>
          </a:p>
        </p:txBody>
      </p:sp>
      <p:sp>
        <p:nvSpPr>
          <p:cNvPr id="58" name="Google Shape;4118;p64"/>
          <p:cNvSpPr txBox="1"/>
          <p:nvPr/>
        </p:nvSpPr>
        <p:spPr>
          <a:xfrm>
            <a:off x="2264127" y="5720209"/>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sz="1600" dirty="0">
                <a:latin typeface="Consolas"/>
                <a:ea typeface="Consolas"/>
                <a:cs typeface="Consolas"/>
                <a:sym typeface="Consolas"/>
              </a:rPr>
              <a:t>After Normalization</a:t>
            </a:r>
            <a:endParaRPr sz="1600" dirty="0">
              <a:latin typeface="Consolas"/>
              <a:ea typeface="Consolas"/>
              <a:cs typeface="Consolas"/>
              <a:sym typeface="Consolas"/>
            </a:endParaRPr>
          </a:p>
        </p:txBody>
      </p:sp>
      <p:cxnSp>
        <p:nvCxnSpPr>
          <p:cNvPr id="61" name="Google Shape;3967;p63"/>
          <p:cNvCxnSpPr/>
          <p:nvPr/>
        </p:nvCxnSpPr>
        <p:spPr>
          <a:xfrm rot="10800000">
            <a:off x="5493644" y="5430908"/>
            <a:ext cx="1828800" cy="9000"/>
          </a:xfrm>
          <a:prstGeom prst="straightConnector1">
            <a:avLst/>
          </a:prstGeom>
          <a:noFill/>
          <a:ln w="9525" cap="flat" cmpd="sng">
            <a:solidFill>
              <a:schemeClr val="dk2"/>
            </a:solidFill>
            <a:prstDash val="solid"/>
            <a:round/>
            <a:headEnd type="triangle" w="med" len="med"/>
            <a:tailEnd type="none" w="med" len="med"/>
          </a:ln>
        </p:spPr>
      </p:cxnSp>
      <p:sp>
        <p:nvSpPr>
          <p:cNvPr id="62" name="Google Shape;3968;p63"/>
          <p:cNvSpPr/>
          <p:nvPr/>
        </p:nvSpPr>
        <p:spPr>
          <a:xfrm>
            <a:off x="6024249" y="494223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969;p63"/>
          <p:cNvSpPr/>
          <p:nvPr/>
        </p:nvSpPr>
        <p:spPr>
          <a:xfrm>
            <a:off x="6269079" y="4931046"/>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970;p63"/>
          <p:cNvSpPr/>
          <p:nvPr/>
        </p:nvSpPr>
        <p:spPr>
          <a:xfrm>
            <a:off x="6253556" y="474276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971;p63"/>
          <p:cNvSpPr/>
          <p:nvPr/>
        </p:nvSpPr>
        <p:spPr>
          <a:xfrm>
            <a:off x="5905015" y="4491784"/>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972;p63"/>
          <p:cNvSpPr/>
          <p:nvPr/>
        </p:nvSpPr>
        <p:spPr>
          <a:xfrm>
            <a:off x="5996738" y="4350576"/>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973;p63"/>
          <p:cNvSpPr/>
          <p:nvPr/>
        </p:nvSpPr>
        <p:spPr>
          <a:xfrm>
            <a:off x="5767431" y="4444715"/>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974;p63"/>
          <p:cNvSpPr txBox="1"/>
          <p:nvPr/>
        </p:nvSpPr>
        <p:spPr>
          <a:xfrm>
            <a:off x="6640024" y="5339784"/>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a:ea typeface="Consolas"/>
                <a:cs typeface="Consolas"/>
                <a:sym typeface="Consolas"/>
              </a:rPr>
              <a:t>x1</a:t>
            </a:r>
            <a:endParaRPr sz="1200">
              <a:latin typeface="Consolas"/>
              <a:ea typeface="Consolas"/>
              <a:cs typeface="Consolas"/>
              <a:sym typeface="Consolas"/>
            </a:endParaRPr>
          </a:p>
        </p:txBody>
      </p:sp>
      <p:sp>
        <p:nvSpPr>
          <p:cNvPr id="69" name="Google Shape;3975;p63"/>
          <p:cNvSpPr txBox="1"/>
          <p:nvPr/>
        </p:nvSpPr>
        <p:spPr>
          <a:xfrm rot="-5400000">
            <a:off x="5197899" y="4126731"/>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a:ea typeface="Consolas"/>
                <a:cs typeface="Consolas"/>
                <a:sym typeface="Consolas"/>
              </a:rPr>
              <a:t>x2</a:t>
            </a:r>
            <a:endParaRPr sz="1200">
              <a:latin typeface="Consolas"/>
              <a:ea typeface="Consolas"/>
              <a:cs typeface="Consolas"/>
              <a:sym typeface="Consolas"/>
            </a:endParaRPr>
          </a:p>
        </p:txBody>
      </p:sp>
      <p:cxnSp>
        <p:nvCxnSpPr>
          <p:cNvPr id="70" name="Google Shape;3976;p63"/>
          <p:cNvCxnSpPr/>
          <p:nvPr/>
        </p:nvCxnSpPr>
        <p:spPr>
          <a:xfrm rot="10800000" flipH="1">
            <a:off x="5577774" y="3309281"/>
            <a:ext cx="12000" cy="2241000"/>
          </a:xfrm>
          <a:prstGeom prst="straightConnector1">
            <a:avLst/>
          </a:prstGeom>
          <a:noFill/>
          <a:ln w="9525" cap="flat" cmpd="sng">
            <a:solidFill>
              <a:schemeClr val="dk2"/>
            </a:solidFill>
            <a:prstDash val="solid"/>
            <a:round/>
            <a:headEnd type="none" w="med" len="med"/>
            <a:tailEnd type="triangle" w="med" len="med"/>
          </a:ln>
        </p:spPr>
      </p:cxnSp>
      <p:sp>
        <p:nvSpPr>
          <p:cNvPr id="71" name="Google Shape;3977;p63"/>
          <p:cNvSpPr/>
          <p:nvPr/>
        </p:nvSpPr>
        <p:spPr>
          <a:xfrm>
            <a:off x="6558281" y="494221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978;p63"/>
          <p:cNvSpPr/>
          <p:nvPr/>
        </p:nvSpPr>
        <p:spPr>
          <a:xfrm>
            <a:off x="5996031" y="4673315"/>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979;p63"/>
          <p:cNvSpPr/>
          <p:nvPr/>
        </p:nvSpPr>
        <p:spPr>
          <a:xfrm>
            <a:off x="6209815" y="4415584"/>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980;p63"/>
          <p:cNvSpPr/>
          <p:nvPr/>
        </p:nvSpPr>
        <p:spPr>
          <a:xfrm>
            <a:off x="6301538" y="4274376"/>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981;p63"/>
          <p:cNvSpPr/>
          <p:nvPr/>
        </p:nvSpPr>
        <p:spPr>
          <a:xfrm>
            <a:off x="6300831" y="4597115"/>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982;p63"/>
          <p:cNvSpPr/>
          <p:nvPr/>
        </p:nvSpPr>
        <p:spPr>
          <a:xfrm>
            <a:off x="6590815" y="4491784"/>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983;p63"/>
          <p:cNvSpPr/>
          <p:nvPr/>
        </p:nvSpPr>
        <p:spPr>
          <a:xfrm>
            <a:off x="6682538" y="4350576"/>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984;p63"/>
          <p:cNvSpPr/>
          <p:nvPr/>
        </p:nvSpPr>
        <p:spPr>
          <a:xfrm>
            <a:off x="6681831" y="4673315"/>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985;p63"/>
          <p:cNvSpPr/>
          <p:nvPr/>
        </p:nvSpPr>
        <p:spPr>
          <a:xfrm>
            <a:off x="6514615" y="4034584"/>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986;p63"/>
          <p:cNvSpPr/>
          <p:nvPr/>
        </p:nvSpPr>
        <p:spPr>
          <a:xfrm>
            <a:off x="6605631" y="4216115"/>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987;p63"/>
          <p:cNvSpPr/>
          <p:nvPr/>
        </p:nvSpPr>
        <p:spPr>
          <a:xfrm>
            <a:off x="6286015" y="4034584"/>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988;p63"/>
          <p:cNvSpPr/>
          <p:nvPr/>
        </p:nvSpPr>
        <p:spPr>
          <a:xfrm>
            <a:off x="6133615" y="3958384"/>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989;p63"/>
          <p:cNvSpPr/>
          <p:nvPr/>
        </p:nvSpPr>
        <p:spPr>
          <a:xfrm>
            <a:off x="6225338" y="3817176"/>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990;p63"/>
          <p:cNvSpPr/>
          <p:nvPr/>
        </p:nvSpPr>
        <p:spPr>
          <a:xfrm>
            <a:off x="5948756" y="420936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991;p63"/>
          <p:cNvSpPr/>
          <p:nvPr/>
        </p:nvSpPr>
        <p:spPr>
          <a:xfrm>
            <a:off x="5981215" y="4034584"/>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992;p63"/>
          <p:cNvSpPr/>
          <p:nvPr/>
        </p:nvSpPr>
        <p:spPr>
          <a:xfrm>
            <a:off x="6072231" y="4216115"/>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993;p63"/>
          <p:cNvSpPr/>
          <p:nvPr/>
        </p:nvSpPr>
        <p:spPr>
          <a:xfrm>
            <a:off x="6149138" y="4274376"/>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994;p63"/>
          <p:cNvSpPr/>
          <p:nvPr/>
        </p:nvSpPr>
        <p:spPr>
          <a:xfrm>
            <a:off x="6987338" y="4274376"/>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995;p63"/>
          <p:cNvSpPr/>
          <p:nvPr/>
        </p:nvSpPr>
        <p:spPr>
          <a:xfrm>
            <a:off x="6819415" y="4263184"/>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996;p63"/>
          <p:cNvSpPr/>
          <p:nvPr/>
        </p:nvSpPr>
        <p:spPr>
          <a:xfrm>
            <a:off x="6987338" y="4045776"/>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997;p63"/>
          <p:cNvSpPr/>
          <p:nvPr/>
        </p:nvSpPr>
        <p:spPr>
          <a:xfrm>
            <a:off x="6743215" y="4796584"/>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998;p63"/>
          <p:cNvSpPr/>
          <p:nvPr/>
        </p:nvSpPr>
        <p:spPr>
          <a:xfrm>
            <a:off x="6911138" y="4731576"/>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999;p63"/>
          <p:cNvSpPr/>
          <p:nvPr/>
        </p:nvSpPr>
        <p:spPr>
          <a:xfrm>
            <a:off x="6819415" y="4644184"/>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000;p63"/>
          <p:cNvSpPr/>
          <p:nvPr/>
        </p:nvSpPr>
        <p:spPr>
          <a:xfrm>
            <a:off x="6911138" y="4502976"/>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001;p63"/>
          <p:cNvSpPr/>
          <p:nvPr/>
        </p:nvSpPr>
        <p:spPr>
          <a:xfrm>
            <a:off x="6834231" y="4978115"/>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002;p63"/>
          <p:cNvSpPr/>
          <p:nvPr/>
        </p:nvSpPr>
        <p:spPr>
          <a:xfrm>
            <a:off x="6606338" y="4807776"/>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003;p63"/>
          <p:cNvSpPr/>
          <p:nvPr/>
        </p:nvSpPr>
        <p:spPr>
          <a:xfrm>
            <a:off x="6362215" y="3882184"/>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004;p63"/>
          <p:cNvSpPr/>
          <p:nvPr/>
        </p:nvSpPr>
        <p:spPr>
          <a:xfrm>
            <a:off x="6530138" y="3817176"/>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005;p63"/>
          <p:cNvSpPr/>
          <p:nvPr/>
        </p:nvSpPr>
        <p:spPr>
          <a:xfrm>
            <a:off x="6895615" y="4110784"/>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006;p63"/>
          <p:cNvSpPr/>
          <p:nvPr/>
        </p:nvSpPr>
        <p:spPr>
          <a:xfrm>
            <a:off x="6667015" y="4110784"/>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007;p63"/>
          <p:cNvSpPr/>
          <p:nvPr/>
        </p:nvSpPr>
        <p:spPr>
          <a:xfrm>
            <a:off x="6514615" y="3653584"/>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008;p63"/>
          <p:cNvSpPr/>
          <p:nvPr/>
        </p:nvSpPr>
        <p:spPr>
          <a:xfrm>
            <a:off x="6682538" y="3664776"/>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009;p63"/>
          <p:cNvSpPr/>
          <p:nvPr/>
        </p:nvSpPr>
        <p:spPr>
          <a:xfrm>
            <a:off x="6438415" y="4339384"/>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010;p63"/>
          <p:cNvSpPr/>
          <p:nvPr/>
        </p:nvSpPr>
        <p:spPr>
          <a:xfrm>
            <a:off x="6743215" y="3958384"/>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011;p63"/>
          <p:cNvSpPr/>
          <p:nvPr/>
        </p:nvSpPr>
        <p:spPr>
          <a:xfrm>
            <a:off x="6834938" y="3817176"/>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012;p63"/>
          <p:cNvSpPr/>
          <p:nvPr/>
        </p:nvSpPr>
        <p:spPr>
          <a:xfrm>
            <a:off x="5905015" y="4720384"/>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013;p63"/>
          <p:cNvSpPr/>
          <p:nvPr/>
        </p:nvSpPr>
        <p:spPr>
          <a:xfrm>
            <a:off x="6149138" y="4502976"/>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014;p63"/>
          <p:cNvSpPr/>
          <p:nvPr/>
        </p:nvSpPr>
        <p:spPr>
          <a:xfrm>
            <a:off x="6148431" y="4825715"/>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015;p63"/>
          <p:cNvSpPr/>
          <p:nvPr/>
        </p:nvSpPr>
        <p:spPr>
          <a:xfrm>
            <a:off x="6453938" y="4731576"/>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0" name="Google Shape;4016;p63"/>
          <p:cNvCxnSpPr/>
          <p:nvPr/>
        </p:nvCxnSpPr>
        <p:spPr>
          <a:xfrm>
            <a:off x="5528574" y="5157681"/>
            <a:ext cx="105900" cy="0"/>
          </a:xfrm>
          <a:prstGeom prst="straightConnector1">
            <a:avLst/>
          </a:prstGeom>
          <a:noFill/>
          <a:ln w="9525" cap="flat" cmpd="sng">
            <a:solidFill>
              <a:schemeClr val="dk2"/>
            </a:solidFill>
            <a:prstDash val="solid"/>
            <a:round/>
            <a:headEnd type="none" w="med" len="med"/>
            <a:tailEnd type="none" w="med" len="med"/>
          </a:ln>
        </p:spPr>
      </p:cxnSp>
      <p:cxnSp>
        <p:nvCxnSpPr>
          <p:cNvPr id="111" name="Google Shape;4017;p63"/>
          <p:cNvCxnSpPr/>
          <p:nvPr/>
        </p:nvCxnSpPr>
        <p:spPr>
          <a:xfrm>
            <a:off x="5528574" y="3481281"/>
            <a:ext cx="105900" cy="0"/>
          </a:xfrm>
          <a:prstGeom prst="straightConnector1">
            <a:avLst/>
          </a:prstGeom>
          <a:noFill/>
          <a:ln w="9525" cap="flat" cmpd="sng">
            <a:solidFill>
              <a:schemeClr val="dk2"/>
            </a:solidFill>
            <a:prstDash val="solid"/>
            <a:round/>
            <a:headEnd type="none" w="med" len="med"/>
            <a:tailEnd type="none" w="med" len="med"/>
          </a:ln>
        </p:spPr>
      </p:cxnSp>
      <p:sp>
        <p:nvSpPr>
          <p:cNvPr id="112" name="Google Shape;4018;p63"/>
          <p:cNvSpPr/>
          <p:nvPr/>
        </p:nvSpPr>
        <p:spPr>
          <a:xfrm>
            <a:off x="5684155" y="3575270"/>
            <a:ext cx="1455725" cy="1573875"/>
          </a:xfrm>
          <a:custGeom>
            <a:avLst/>
            <a:gdLst/>
            <a:ahLst/>
            <a:cxnLst/>
            <a:rect l="l" t="t" r="r" b="b"/>
            <a:pathLst>
              <a:path w="58229" h="62955" extrusionOk="0">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w="9525" cap="flat" cmpd="sng">
            <a:solidFill>
              <a:srgbClr val="0000FF"/>
            </a:solidFill>
            <a:prstDash val="dash"/>
            <a:round/>
            <a:headEnd type="none" w="med" len="med"/>
            <a:tailEnd type="none" w="med" len="med"/>
          </a:ln>
        </p:spPr>
        <p:txBody>
          <a:bodyPr/>
          <a:lstStyle/>
          <a:p>
            <a:endParaRPr lang="zh-CN" altLang="en-US"/>
          </a:p>
        </p:txBody>
      </p:sp>
      <p:cxnSp>
        <p:nvCxnSpPr>
          <p:cNvPr id="113" name="Google Shape;4019;p63"/>
          <p:cNvCxnSpPr/>
          <p:nvPr/>
        </p:nvCxnSpPr>
        <p:spPr>
          <a:xfrm>
            <a:off x="5718599" y="5384931"/>
            <a:ext cx="0" cy="136500"/>
          </a:xfrm>
          <a:prstGeom prst="straightConnector1">
            <a:avLst/>
          </a:prstGeom>
          <a:noFill/>
          <a:ln w="9525" cap="flat" cmpd="sng">
            <a:solidFill>
              <a:schemeClr val="dk2"/>
            </a:solidFill>
            <a:prstDash val="solid"/>
            <a:round/>
            <a:headEnd type="none" w="med" len="med"/>
            <a:tailEnd type="none" w="med" len="med"/>
          </a:ln>
        </p:spPr>
      </p:cxnSp>
      <p:cxnSp>
        <p:nvCxnSpPr>
          <p:cNvPr id="114" name="Google Shape;4020;p63"/>
          <p:cNvCxnSpPr/>
          <p:nvPr/>
        </p:nvCxnSpPr>
        <p:spPr>
          <a:xfrm>
            <a:off x="7090199" y="5384931"/>
            <a:ext cx="0" cy="136500"/>
          </a:xfrm>
          <a:prstGeom prst="straightConnector1">
            <a:avLst/>
          </a:prstGeom>
          <a:noFill/>
          <a:ln w="9525" cap="flat" cmpd="sng">
            <a:solidFill>
              <a:schemeClr val="dk2"/>
            </a:solidFill>
            <a:prstDash val="solid"/>
            <a:round/>
            <a:headEnd type="none" w="med" len="med"/>
            <a:tailEnd type="none" w="med" len="med"/>
          </a:ln>
        </p:spPr>
      </p:cxnSp>
      <p:grpSp>
        <p:nvGrpSpPr>
          <p:cNvPr id="115" name="Google Shape;4021;p63"/>
          <p:cNvGrpSpPr/>
          <p:nvPr/>
        </p:nvGrpSpPr>
        <p:grpSpPr>
          <a:xfrm>
            <a:off x="8411969" y="3539121"/>
            <a:ext cx="1828800" cy="1828800"/>
            <a:chOff x="3185745" y="2892265"/>
            <a:chExt cx="1828800" cy="1828800"/>
          </a:xfrm>
        </p:grpSpPr>
        <p:cxnSp>
          <p:nvCxnSpPr>
            <p:cNvPr id="116" name="Google Shape;4022;p63"/>
            <p:cNvCxnSpPr/>
            <p:nvPr/>
          </p:nvCxnSpPr>
          <p:spPr>
            <a:xfrm rot="10800000">
              <a:off x="3185745" y="3862276"/>
              <a:ext cx="1828800" cy="6900"/>
            </a:xfrm>
            <a:prstGeom prst="straightConnector1">
              <a:avLst/>
            </a:prstGeom>
            <a:noFill/>
            <a:ln w="9525" cap="flat" cmpd="sng">
              <a:solidFill>
                <a:schemeClr val="dk2"/>
              </a:solidFill>
              <a:prstDash val="solid"/>
              <a:round/>
              <a:headEnd type="stealth" w="med" len="med"/>
              <a:tailEnd type="stealth" w="med" len="med"/>
            </a:ln>
          </p:spPr>
        </p:cxnSp>
        <p:cxnSp>
          <p:nvCxnSpPr>
            <p:cNvPr id="117" name="Google Shape;4023;p63"/>
            <p:cNvCxnSpPr/>
            <p:nvPr/>
          </p:nvCxnSpPr>
          <p:spPr>
            <a:xfrm rot="10800000" flipH="1">
              <a:off x="4096388" y="2892265"/>
              <a:ext cx="7500" cy="1828800"/>
            </a:xfrm>
            <a:prstGeom prst="straightConnector1">
              <a:avLst/>
            </a:prstGeom>
            <a:noFill/>
            <a:ln w="9525" cap="flat" cmpd="sng">
              <a:solidFill>
                <a:schemeClr val="dk2"/>
              </a:solidFill>
              <a:prstDash val="solid"/>
              <a:round/>
              <a:headEnd type="stealth" w="med" len="med"/>
              <a:tailEnd type="stealth" w="med" len="med"/>
            </a:ln>
          </p:spPr>
        </p:cxnSp>
      </p:grpSp>
      <p:grpSp>
        <p:nvGrpSpPr>
          <p:cNvPr id="118" name="Google Shape;4024;p63"/>
          <p:cNvGrpSpPr/>
          <p:nvPr/>
        </p:nvGrpSpPr>
        <p:grpSpPr>
          <a:xfrm>
            <a:off x="8780480" y="3956034"/>
            <a:ext cx="1091794" cy="995004"/>
            <a:chOff x="3376256" y="3069614"/>
            <a:chExt cx="1455725" cy="1573875"/>
          </a:xfrm>
        </p:grpSpPr>
        <p:sp>
          <p:nvSpPr>
            <p:cNvPr id="119" name="Google Shape;4025;p63"/>
            <p:cNvSpPr/>
            <p:nvPr/>
          </p:nvSpPr>
          <p:spPr>
            <a:xfrm>
              <a:off x="3716350" y="4436582"/>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026;p63"/>
            <p:cNvSpPr/>
            <p:nvPr/>
          </p:nvSpPr>
          <p:spPr>
            <a:xfrm>
              <a:off x="3961180" y="442539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027;p63"/>
            <p:cNvSpPr/>
            <p:nvPr/>
          </p:nvSpPr>
          <p:spPr>
            <a:xfrm>
              <a:off x="3945657" y="42371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028;p63"/>
            <p:cNvSpPr/>
            <p:nvPr/>
          </p:nvSpPr>
          <p:spPr>
            <a:xfrm>
              <a:off x="35971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029;p63"/>
            <p:cNvSpPr/>
            <p:nvPr/>
          </p:nvSpPr>
          <p:spPr>
            <a:xfrm>
              <a:off x="3688839" y="3844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030;p63"/>
            <p:cNvSpPr/>
            <p:nvPr/>
          </p:nvSpPr>
          <p:spPr>
            <a:xfrm>
              <a:off x="3459532" y="39390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031;p63"/>
            <p:cNvSpPr/>
            <p:nvPr/>
          </p:nvSpPr>
          <p:spPr>
            <a:xfrm>
              <a:off x="4250382" y="443656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032;p63"/>
            <p:cNvSpPr/>
            <p:nvPr/>
          </p:nvSpPr>
          <p:spPr>
            <a:xfrm>
              <a:off x="36881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033;p63"/>
            <p:cNvSpPr/>
            <p:nvPr/>
          </p:nvSpPr>
          <p:spPr>
            <a:xfrm>
              <a:off x="3901916" y="3909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034;p63"/>
            <p:cNvSpPr/>
            <p:nvPr/>
          </p:nvSpPr>
          <p:spPr>
            <a:xfrm>
              <a:off x="39936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035;p63"/>
            <p:cNvSpPr/>
            <p:nvPr/>
          </p:nvSpPr>
          <p:spPr>
            <a:xfrm>
              <a:off x="3992932" y="4091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036;p63"/>
            <p:cNvSpPr/>
            <p:nvPr/>
          </p:nvSpPr>
          <p:spPr>
            <a:xfrm>
              <a:off x="42829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037;p63"/>
            <p:cNvSpPr/>
            <p:nvPr/>
          </p:nvSpPr>
          <p:spPr>
            <a:xfrm>
              <a:off x="4374639" y="3844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038;p63"/>
            <p:cNvSpPr/>
            <p:nvPr/>
          </p:nvSpPr>
          <p:spPr>
            <a:xfrm>
              <a:off x="43739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039;p63"/>
            <p:cNvSpPr/>
            <p:nvPr/>
          </p:nvSpPr>
          <p:spPr>
            <a:xfrm>
              <a:off x="42067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040;p63"/>
            <p:cNvSpPr/>
            <p:nvPr/>
          </p:nvSpPr>
          <p:spPr>
            <a:xfrm>
              <a:off x="4297732" y="3710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041;p63"/>
            <p:cNvSpPr/>
            <p:nvPr/>
          </p:nvSpPr>
          <p:spPr>
            <a:xfrm>
              <a:off x="39781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042;p63"/>
            <p:cNvSpPr/>
            <p:nvPr/>
          </p:nvSpPr>
          <p:spPr>
            <a:xfrm>
              <a:off x="38257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043;p63"/>
            <p:cNvSpPr/>
            <p:nvPr/>
          </p:nvSpPr>
          <p:spPr>
            <a:xfrm>
              <a:off x="39174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044;p63"/>
            <p:cNvSpPr/>
            <p:nvPr/>
          </p:nvSpPr>
          <p:spPr>
            <a:xfrm>
              <a:off x="3640857" y="37037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045;p63"/>
            <p:cNvSpPr/>
            <p:nvPr/>
          </p:nvSpPr>
          <p:spPr>
            <a:xfrm>
              <a:off x="36733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046;p63"/>
            <p:cNvSpPr/>
            <p:nvPr/>
          </p:nvSpPr>
          <p:spPr>
            <a:xfrm>
              <a:off x="3764332" y="3710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047;p63"/>
            <p:cNvSpPr/>
            <p:nvPr/>
          </p:nvSpPr>
          <p:spPr>
            <a:xfrm>
              <a:off x="38412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048;p63"/>
            <p:cNvSpPr/>
            <p:nvPr/>
          </p:nvSpPr>
          <p:spPr>
            <a:xfrm>
              <a:off x="46794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049;p63"/>
            <p:cNvSpPr/>
            <p:nvPr/>
          </p:nvSpPr>
          <p:spPr>
            <a:xfrm>
              <a:off x="4511516" y="3757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050;p63"/>
            <p:cNvSpPr/>
            <p:nvPr/>
          </p:nvSpPr>
          <p:spPr>
            <a:xfrm>
              <a:off x="46794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051;p63"/>
            <p:cNvSpPr/>
            <p:nvPr/>
          </p:nvSpPr>
          <p:spPr>
            <a:xfrm>
              <a:off x="4435316" y="4290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052;p63"/>
            <p:cNvSpPr/>
            <p:nvPr/>
          </p:nvSpPr>
          <p:spPr>
            <a:xfrm>
              <a:off x="4603239" y="4225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053;p63"/>
            <p:cNvSpPr/>
            <p:nvPr/>
          </p:nvSpPr>
          <p:spPr>
            <a:xfrm>
              <a:off x="4511516" y="4138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054;p63"/>
            <p:cNvSpPr/>
            <p:nvPr/>
          </p:nvSpPr>
          <p:spPr>
            <a:xfrm>
              <a:off x="46032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055;p63"/>
            <p:cNvSpPr/>
            <p:nvPr/>
          </p:nvSpPr>
          <p:spPr>
            <a:xfrm>
              <a:off x="4526332" y="4472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056;p63"/>
            <p:cNvSpPr/>
            <p:nvPr/>
          </p:nvSpPr>
          <p:spPr>
            <a:xfrm>
              <a:off x="4298439" y="4302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057;p63"/>
            <p:cNvSpPr/>
            <p:nvPr/>
          </p:nvSpPr>
          <p:spPr>
            <a:xfrm>
              <a:off x="4054316" y="3376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058;p63"/>
            <p:cNvSpPr/>
            <p:nvPr/>
          </p:nvSpPr>
          <p:spPr>
            <a:xfrm>
              <a:off x="42222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059;p63"/>
            <p:cNvSpPr/>
            <p:nvPr/>
          </p:nvSpPr>
          <p:spPr>
            <a:xfrm>
              <a:off x="45877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060;p63"/>
            <p:cNvSpPr/>
            <p:nvPr/>
          </p:nvSpPr>
          <p:spPr>
            <a:xfrm>
              <a:off x="43591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061;p63"/>
            <p:cNvSpPr/>
            <p:nvPr/>
          </p:nvSpPr>
          <p:spPr>
            <a:xfrm>
              <a:off x="42067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062;p63"/>
            <p:cNvSpPr/>
            <p:nvPr/>
          </p:nvSpPr>
          <p:spPr>
            <a:xfrm>
              <a:off x="4374639" y="3159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063;p63"/>
            <p:cNvSpPr/>
            <p:nvPr/>
          </p:nvSpPr>
          <p:spPr>
            <a:xfrm>
              <a:off x="4130516" y="3833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064;p63"/>
            <p:cNvSpPr/>
            <p:nvPr/>
          </p:nvSpPr>
          <p:spPr>
            <a:xfrm>
              <a:off x="44353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065;p63"/>
            <p:cNvSpPr/>
            <p:nvPr/>
          </p:nvSpPr>
          <p:spPr>
            <a:xfrm>
              <a:off x="45270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066;p63"/>
            <p:cNvSpPr/>
            <p:nvPr/>
          </p:nvSpPr>
          <p:spPr>
            <a:xfrm>
              <a:off x="3597116" y="4214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067;p63"/>
            <p:cNvSpPr/>
            <p:nvPr/>
          </p:nvSpPr>
          <p:spPr>
            <a:xfrm>
              <a:off x="38412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068;p63"/>
            <p:cNvSpPr/>
            <p:nvPr/>
          </p:nvSpPr>
          <p:spPr>
            <a:xfrm>
              <a:off x="3840532" y="43200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069;p63"/>
            <p:cNvSpPr/>
            <p:nvPr/>
          </p:nvSpPr>
          <p:spPr>
            <a:xfrm>
              <a:off x="4146039" y="4225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070;p63"/>
            <p:cNvSpPr/>
            <p:nvPr/>
          </p:nvSpPr>
          <p:spPr>
            <a:xfrm>
              <a:off x="3376256" y="3069614"/>
              <a:ext cx="1455725" cy="1573875"/>
            </a:xfrm>
            <a:custGeom>
              <a:avLst/>
              <a:gdLst/>
              <a:ahLst/>
              <a:cxnLst/>
              <a:rect l="l" t="t" r="r" b="b"/>
              <a:pathLst>
                <a:path w="58229" h="62955" extrusionOk="0">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w="9525" cap="flat" cmpd="sng">
              <a:solidFill>
                <a:srgbClr val="0000FF"/>
              </a:solidFill>
              <a:prstDash val="dash"/>
              <a:round/>
              <a:headEnd type="none" w="med" len="med"/>
              <a:tailEnd type="none" w="med" len="med"/>
            </a:ln>
          </p:spPr>
          <p:txBody>
            <a:bodyPr/>
            <a:lstStyle/>
            <a:p>
              <a:endParaRPr lang="zh-CN" altLang="en-US"/>
            </a:p>
          </p:txBody>
        </p:sp>
      </p:grpSp>
      <p:sp>
        <p:nvSpPr>
          <p:cNvPr id="165" name="Google Shape;4071;p63"/>
          <p:cNvSpPr/>
          <p:nvPr/>
        </p:nvSpPr>
        <p:spPr>
          <a:xfrm>
            <a:off x="8672524" y="3799681"/>
            <a:ext cx="1307700" cy="1307700"/>
          </a:xfrm>
          <a:prstGeom prst="ellipse">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072;p63"/>
          <p:cNvSpPr txBox="1"/>
          <p:nvPr/>
        </p:nvSpPr>
        <p:spPr>
          <a:xfrm>
            <a:off x="9458874" y="3481284"/>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i="1">
                <a:solidFill>
                  <a:srgbClr val="0000FF"/>
                </a:solidFill>
                <a:latin typeface="Consolas"/>
                <a:ea typeface="Consolas"/>
                <a:cs typeface="Consolas"/>
                <a:sym typeface="Consolas"/>
              </a:rPr>
              <a:t>r=1</a:t>
            </a:r>
            <a:endParaRPr sz="1200" i="1">
              <a:solidFill>
                <a:srgbClr val="0000FF"/>
              </a:solidFill>
              <a:latin typeface="Consolas"/>
              <a:ea typeface="Consolas"/>
              <a:cs typeface="Consolas"/>
              <a:sym typeface="Consolas"/>
            </a:endParaRPr>
          </a:p>
        </p:txBody>
      </p:sp>
      <p:sp>
        <p:nvSpPr>
          <p:cNvPr id="167" name="Google Shape;4073;p63"/>
          <p:cNvSpPr/>
          <p:nvPr/>
        </p:nvSpPr>
        <p:spPr>
          <a:xfrm>
            <a:off x="7496099" y="4376981"/>
            <a:ext cx="709800" cy="136500"/>
          </a:xfrm>
          <a:prstGeom prst="stripedRightArrow">
            <a:avLst>
              <a:gd name="adj1" fmla="val 50000"/>
              <a:gd name="adj2" fmla="val 50000"/>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074;p63"/>
          <p:cNvSpPr txBox="1"/>
          <p:nvPr/>
        </p:nvSpPr>
        <p:spPr>
          <a:xfrm>
            <a:off x="9828274" y="4491784"/>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000" i="1">
                <a:latin typeface="Consolas"/>
                <a:ea typeface="Consolas"/>
                <a:cs typeface="Consolas"/>
                <a:sym typeface="Consolas"/>
              </a:rPr>
              <a:t>x1</a:t>
            </a:r>
            <a:endParaRPr sz="1000" i="1">
              <a:latin typeface="Consolas"/>
              <a:ea typeface="Consolas"/>
              <a:cs typeface="Consolas"/>
              <a:sym typeface="Consolas"/>
            </a:endParaRPr>
          </a:p>
        </p:txBody>
      </p:sp>
      <p:sp>
        <p:nvSpPr>
          <p:cNvPr id="169" name="Google Shape;4075;p63"/>
          <p:cNvSpPr txBox="1"/>
          <p:nvPr/>
        </p:nvSpPr>
        <p:spPr>
          <a:xfrm rot="-5400000">
            <a:off x="8883774" y="3481281"/>
            <a:ext cx="492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000">
                <a:latin typeface="Consolas"/>
                <a:ea typeface="Consolas"/>
                <a:cs typeface="Consolas"/>
                <a:sym typeface="Consolas"/>
              </a:rPr>
              <a:t>x2</a:t>
            </a:r>
            <a:endParaRPr sz="1000">
              <a:latin typeface="Consolas"/>
              <a:ea typeface="Consolas"/>
              <a:cs typeface="Consolas"/>
              <a:sym typeface="Consolas"/>
            </a:endParaRPr>
          </a:p>
        </p:txBody>
      </p:sp>
      <p:sp>
        <p:nvSpPr>
          <p:cNvPr id="170" name="Google Shape;4077;p63"/>
          <p:cNvSpPr txBox="1"/>
          <p:nvPr/>
        </p:nvSpPr>
        <p:spPr>
          <a:xfrm>
            <a:off x="10516083" y="436341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sz="1400" dirty="0">
                <a:latin typeface="Consolas"/>
                <a:ea typeface="Consolas"/>
                <a:cs typeface="Consolas"/>
                <a:sym typeface="Consolas"/>
              </a:rPr>
              <a:t>Normalization</a:t>
            </a:r>
            <a:endParaRPr sz="1400" dirty="0">
              <a:latin typeface="Consolas"/>
              <a:ea typeface="Consolas"/>
              <a:cs typeface="Consolas"/>
              <a:sym typeface="Consolas"/>
            </a:endParaRPr>
          </a:p>
        </p:txBody>
      </p:sp>
      <p:sp>
        <p:nvSpPr>
          <p:cNvPr id="171"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a:t>
            </a:r>
            <a:r>
              <a:rPr lang="zh-CN" altLang="en-US" dirty="0">
                <a:solidFill>
                  <a:schemeClr val="tx1"/>
                </a:solidFill>
              </a:rPr>
              <a:t>正则化、偏差和方差</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9830717" y="1414974"/>
            <a:ext cx="1981632" cy="1633653"/>
          </a:xfrm>
          <a:prstGeom prst="roundRect">
            <a:avLst/>
          </a:prstGeom>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 name="矩形 2"/>
          <p:cNvSpPr/>
          <p:nvPr/>
        </p:nvSpPr>
        <p:spPr>
          <a:xfrm>
            <a:off x="790218" y="1401212"/>
            <a:ext cx="4115229" cy="461665"/>
          </a:xfrm>
          <a:prstGeom prst="rect">
            <a:avLst/>
          </a:prstGeom>
        </p:spPr>
        <p:txBody>
          <a:bodyPr wrap="none">
            <a:spAutoFit/>
          </a:bodyPr>
          <a:lstStyle/>
          <a:p>
            <a:r>
              <a:rPr lang="en-US" altLang="zh-CN" b="1" dirty="0" err="1">
                <a:latin typeface="宋体" pitchFamily="2" charset="-122"/>
                <a:cs typeface="Times New Roman" panose="02020603050405020304" pitchFamily="18" charset="0"/>
              </a:rPr>
              <a:t>归一化（最大</a:t>
            </a:r>
            <a:r>
              <a:rPr lang="en-US" altLang="zh-CN" b="1" dirty="0">
                <a:latin typeface="Cambria" panose="02040503050406030204" pitchFamily="18" charset="0"/>
                <a:ea typeface="宋体" pitchFamily="2" charset="-122"/>
                <a:cs typeface="Times New Roman" panose="02020603050405020304" pitchFamily="18" charset="0"/>
              </a:rPr>
              <a:t> - </a:t>
            </a:r>
            <a:r>
              <a:rPr lang="en-US" altLang="zh-CN" b="1" dirty="0" err="1">
                <a:latin typeface="宋体" pitchFamily="2" charset="-122"/>
                <a:cs typeface="Times New Roman" panose="02020603050405020304" pitchFamily="18" charset="0"/>
              </a:rPr>
              <a:t>最小规范化</a:t>
            </a:r>
            <a:r>
              <a:rPr lang="en-US" altLang="zh-CN" b="1" dirty="0">
                <a:latin typeface="宋体" pitchFamily="2" charset="-122"/>
                <a:cs typeface="Times New Roman" panose="02020603050405020304" pitchFamily="18" charset="0"/>
              </a:rPr>
              <a:t>）</a:t>
            </a:r>
            <a:endParaRPr lang="zh-CN" altLang="en-US" b="1" dirty="0"/>
          </a:p>
        </p:txBody>
      </p:sp>
      <mc:AlternateContent xmlns:mc="http://schemas.openxmlformats.org/markup-compatibility/2006" xmlns:a14="http://schemas.microsoft.com/office/drawing/2010/main">
        <mc:Choice Requires="a14">
          <p:sp>
            <p:nvSpPr>
              <p:cNvPr id="5" name="矩形 4"/>
              <p:cNvSpPr/>
              <p:nvPr/>
            </p:nvSpPr>
            <p:spPr>
              <a:xfrm>
                <a:off x="790218" y="2043629"/>
                <a:ext cx="2957413" cy="9030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2800" i="1">
                              <a:latin typeface="Cambria Math" panose="02040503050406030204" pitchFamily="18" charset="0"/>
                            </a:rPr>
                          </m:ctrlPr>
                        </m:sSupPr>
                        <m:e>
                          <m:r>
                            <a:rPr lang="zh-CN" altLang="en-US" sz="2800" i="1">
                              <a:latin typeface="Cambria Math" panose="02040503050406030204" pitchFamily="18" charset="0"/>
                            </a:rPr>
                            <m:t>𝑥</m:t>
                          </m:r>
                        </m:e>
                        <m:sup>
                          <m:r>
                            <a:rPr lang="zh-CN" altLang="en-US" sz="2800" i="0">
                              <a:latin typeface="Cambria Math" panose="02040503050406030204" pitchFamily="18" charset="0"/>
                            </a:rPr>
                            <m:t>∗</m:t>
                          </m:r>
                        </m:sup>
                      </m:sSup>
                      <m:r>
                        <a:rPr lang="zh-CN" altLang="en-US" sz="2800" i="0">
                          <a:latin typeface="Cambria Math" panose="02040503050406030204" pitchFamily="18" charset="0"/>
                        </a:rPr>
                        <m:t>=</m:t>
                      </m:r>
                      <m:f>
                        <m:fPr>
                          <m:ctrlPr>
                            <a:rPr lang="zh-CN" altLang="en-US" sz="2800" i="1">
                              <a:latin typeface="Cambria Math" panose="02040503050406030204" pitchFamily="18" charset="0"/>
                            </a:rPr>
                          </m:ctrlPr>
                        </m:fPr>
                        <m:num>
                          <m:r>
                            <a:rPr lang="zh-CN" altLang="en-US" sz="2800" i="1">
                              <a:latin typeface="Cambria Math" panose="02040503050406030204" pitchFamily="18" charset="0"/>
                            </a:rPr>
                            <m:t>𝑥</m:t>
                          </m:r>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𝑥</m:t>
                              </m:r>
                            </m:e>
                            <m:sub>
                              <m:r>
                                <m:rPr>
                                  <m:sty m:val="p"/>
                                </m:rPr>
                                <a:rPr lang="zh-CN" altLang="en-US" sz="2800" i="0">
                                  <a:latin typeface="Cambria Math" panose="02040503050406030204" pitchFamily="18" charset="0"/>
                                </a:rPr>
                                <m:t>min</m:t>
                              </m:r>
                            </m:sub>
                          </m:sSub>
                        </m:num>
                        <m:den>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𝑥</m:t>
                              </m:r>
                            </m:e>
                            <m:sub>
                              <m:r>
                                <m:rPr>
                                  <m:sty m:val="p"/>
                                </m:rPr>
                                <a:rPr lang="zh-CN" altLang="en-US" sz="2800" i="0">
                                  <a:latin typeface="Cambria Math" panose="02040503050406030204" pitchFamily="18" charset="0"/>
                                </a:rPr>
                                <m:t>max</m:t>
                              </m:r>
                            </m:sub>
                          </m:sSub>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𝑥</m:t>
                              </m:r>
                            </m:e>
                            <m:sub>
                              <m:r>
                                <m:rPr>
                                  <m:sty m:val="p"/>
                                </m:rPr>
                                <a:rPr lang="zh-CN" altLang="en-US" sz="2800" i="0">
                                  <a:latin typeface="Cambria Math" panose="02040503050406030204" pitchFamily="18" charset="0"/>
                                </a:rPr>
                                <m:t>min</m:t>
                              </m:r>
                            </m:sub>
                          </m:sSub>
                        </m:den>
                      </m:f>
                    </m:oMath>
                  </m:oMathPara>
                </a14:m>
                <a:endParaRPr lang="zh-CN" altLang="en-US" sz="2800" dirty="0"/>
              </a:p>
            </p:txBody>
          </p:sp>
        </mc:Choice>
        <mc:Fallback xmlns="">
          <p:sp>
            <p:nvSpPr>
              <p:cNvPr id="5" name="矩形 4"/>
              <p:cNvSpPr>
                <a:spLocks noRot="1" noChangeAspect="1" noMove="1" noResize="1" noEditPoints="1" noAdjustHandles="1" noChangeArrowheads="1" noChangeShapeType="1" noTextEdit="1"/>
              </p:cNvSpPr>
              <p:nvPr/>
            </p:nvSpPr>
            <p:spPr>
              <a:xfrm>
                <a:off x="790218" y="2043629"/>
                <a:ext cx="2957413" cy="903068"/>
              </a:xfrm>
              <a:prstGeom prst="rect">
                <a:avLst/>
              </a:prstGeom>
              <a:blipFill rotWithShape="1">
                <a:blip r:embed="rId3"/>
                <a:stretch>
                  <a:fillRect l="-9" t="-22" r="17" b="33"/>
                </a:stretch>
              </a:blipFill>
            </p:spPr>
            <p:txBody>
              <a:bodyPr/>
              <a:lstStyle/>
              <a:p>
                <a:r>
                  <a:rPr lang="zh-CN" altLang="en-US">
                    <a:noFill/>
                  </a:rPr>
                  <a:t> </a:t>
                </a:r>
              </a:p>
            </p:txBody>
          </p:sp>
        </mc:Fallback>
      </mc:AlternateContent>
      <p:sp>
        <p:nvSpPr>
          <p:cNvPr id="8" name="矩形 7"/>
          <p:cNvSpPr/>
          <p:nvPr/>
        </p:nvSpPr>
        <p:spPr>
          <a:xfrm>
            <a:off x="790218" y="3164372"/>
            <a:ext cx="3264035" cy="461665"/>
          </a:xfrm>
          <a:prstGeom prst="rect">
            <a:avLst/>
          </a:prstGeom>
        </p:spPr>
        <p:txBody>
          <a:bodyPr wrap="none">
            <a:spAutoFit/>
          </a:bodyPr>
          <a:lstStyle/>
          <a:p>
            <a:r>
              <a:rPr lang="en-US" altLang="zh-CN" dirty="0" err="1">
                <a:latin typeface="宋体" pitchFamily="2" charset="-122"/>
                <a:cs typeface="Times New Roman" panose="02020603050405020304" pitchFamily="18" charset="0"/>
              </a:rPr>
              <a:t>将数据映射到</a:t>
            </a:r>
            <a:r>
              <a:rPr lang="en-US" altLang="zh-CN" dirty="0">
                <a:latin typeface="Cambria" panose="02040503050406030204" pitchFamily="18" charset="0"/>
                <a:ea typeface="宋体" pitchFamily="2" charset="-122"/>
                <a:cs typeface="Times New Roman" panose="02020603050405020304" pitchFamily="18" charset="0"/>
              </a:rPr>
              <a:t>[0,1]</a:t>
            </a:r>
            <a:r>
              <a:rPr lang="en-US" altLang="zh-CN" dirty="0" err="1">
                <a:latin typeface="宋体" pitchFamily="2" charset="-122"/>
                <a:cs typeface="Times New Roman" panose="02020603050405020304" pitchFamily="18" charset="0"/>
              </a:rPr>
              <a:t>区间</a:t>
            </a:r>
            <a:endParaRPr lang="zh-CN" altLang="en-US" dirty="0"/>
          </a:p>
        </p:txBody>
      </p:sp>
      <p:sp>
        <p:nvSpPr>
          <p:cNvPr id="11" name="矩形 10"/>
          <p:cNvSpPr/>
          <p:nvPr/>
        </p:nvSpPr>
        <p:spPr>
          <a:xfrm>
            <a:off x="6628852" y="1401212"/>
            <a:ext cx="2297552" cy="461665"/>
          </a:xfrm>
          <a:prstGeom prst="rect">
            <a:avLst/>
          </a:prstGeom>
        </p:spPr>
        <p:txBody>
          <a:bodyPr wrap="none">
            <a:spAutoFit/>
          </a:bodyPr>
          <a:lstStyle/>
          <a:p>
            <a:r>
              <a:rPr lang="en-US" altLang="zh-CN" b="1" dirty="0">
                <a:latin typeface="+mj-ea"/>
                <a:ea typeface="+mj-ea"/>
                <a:cs typeface="Times New Roman" panose="02020603050405020304" pitchFamily="18" charset="0"/>
              </a:rPr>
              <a:t>Z-Score</a:t>
            </a:r>
            <a:r>
              <a:rPr lang="zh-CN" altLang="zh-CN" b="1" dirty="0">
                <a:latin typeface="+mj-ea"/>
                <a:ea typeface="+mj-ea"/>
                <a:cs typeface="Times New Roman" panose="02020603050405020304" pitchFamily="18" charset="0"/>
              </a:rPr>
              <a:t>标准化</a:t>
            </a:r>
            <a:endParaRPr lang="zh-CN" altLang="en-US" b="1" dirty="0">
              <a:latin typeface="+mj-ea"/>
              <a:ea typeface="+mj-ea"/>
            </a:endParaRPr>
          </a:p>
        </p:txBody>
      </p:sp>
      <mc:AlternateContent xmlns:mc="http://schemas.openxmlformats.org/markup-compatibility/2006" xmlns:a14="http://schemas.microsoft.com/office/drawing/2010/main">
        <mc:Choice Requires="a14">
          <p:sp>
            <p:nvSpPr>
              <p:cNvPr id="14" name="矩形 13"/>
              <p:cNvSpPr/>
              <p:nvPr/>
            </p:nvSpPr>
            <p:spPr>
              <a:xfrm>
                <a:off x="6694453" y="2079403"/>
                <a:ext cx="1938929" cy="8302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2800" i="1">
                              <a:latin typeface="Cambria Math" panose="02040503050406030204" pitchFamily="18" charset="0"/>
                            </a:rPr>
                          </m:ctrlPr>
                        </m:sSupPr>
                        <m:e>
                          <m:r>
                            <a:rPr lang="zh-CN" altLang="en-US" sz="2800" i="1">
                              <a:latin typeface="Cambria Math" panose="02040503050406030204" pitchFamily="18" charset="0"/>
                            </a:rPr>
                            <m:t>𝑥</m:t>
                          </m:r>
                        </m:e>
                        <m:sup>
                          <m:r>
                            <a:rPr lang="zh-CN" altLang="en-US" sz="2800" i="0">
                              <a:latin typeface="Cambria Math" panose="02040503050406030204" pitchFamily="18" charset="0"/>
                            </a:rPr>
                            <m:t>∗</m:t>
                          </m:r>
                        </m:sup>
                      </m:sSup>
                      <m:r>
                        <a:rPr lang="zh-CN" altLang="en-US" sz="2800" i="0">
                          <a:latin typeface="Cambria Math" panose="02040503050406030204" pitchFamily="18" charset="0"/>
                        </a:rPr>
                        <m:t>=</m:t>
                      </m:r>
                      <m:f>
                        <m:fPr>
                          <m:ctrlPr>
                            <a:rPr lang="zh-CN" altLang="en-US" sz="2800" i="1">
                              <a:latin typeface="Cambria Math" panose="02040503050406030204" pitchFamily="18" charset="0"/>
                            </a:rPr>
                          </m:ctrlPr>
                        </m:fPr>
                        <m:num>
                          <m:r>
                            <a:rPr lang="zh-CN" altLang="en-US" sz="2800" i="1">
                              <a:latin typeface="Cambria Math" panose="02040503050406030204" pitchFamily="18" charset="0"/>
                            </a:rPr>
                            <m:t>𝑥</m:t>
                          </m:r>
                          <m:r>
                            <a:rPr lang="zh-CN" altLang="en-US" sz="2800" i="0">
                              <a:latin typeface="Cambria Math" panose="02040503050406030204" pitchFamily="18" charset="0"/>
                            </a:rPr>
                            <m:t>−</m:t>
                          </m:r>
                          <m:r>
                            <a:rPr lang="zh-CN" altLang="en-US" sz="2800" i="1">
                              <a:latin typeface="Cambria Math" panose="02040503050406030204" pitchFamily="18" charset="0"/>
                            </a:rPr>
                            <m:t>𝜇</m:t>
                          </m:r>
                        </m:num>
                        <m:den>
                          <m:r>
                            <a:rPr lang="zh-CN" altLang="en-US" sz="2800" i="1">
                              <a:latin typeface="Cambria Math" panose="02040503050406030204" pitchFamily="18" charset="0"/>
                            </a:rPr>
                            <m:t>𝜎</m:t>
                          </m:r>
                        </m:den>
                      </m:f>
                    </m:oMath>
                  </m:oMathPara>
                </a14:m>
                <a:endParaRPr lang="zh-CN" altLang="en-US" sz="2800" dirty="0"/>
              </a:p>
            </p:txBody>
          </p:sp>
        </mc:Choice>
        <mc:Fallback xmlns="">
          <p:sp>
            <p:nvSpPr>
              <p:cNvPr id="14" name="矩形 13"/>
              <p:cNvSpPr>
                <a:spLocks noRot="1" noChangeAspect="1" noMove="1" noResize="1" noEditPoints="1" noAdjustHandles="1" noChangeArrowheads="1" noChangeShapeType="1" noTextEdit="1"/>
              </p:cNvSpPr>
              <p:nvPr/>
            </p:nvSpPr>
            <p:spPr>
              <a:xfrm>
                <a:off x="6694453" y="2079403"/>
                <a:ext cx="1938929" cy="830292"/>
              </a:xfrm>
              <a:prstGeom prst="rect">
                <a:avLst/>
              </a:prstGeom>
              <a:blipFill rotWithShape="1">
                <a:blip r:embed="rId4"/>
                <a:stretch>
                  <a:fillRect l="-15" t="-50" r="29" b="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9830717" y="1480624"/>
                <a:ext cx="1981633" cy="7645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1600" i="1" smtClean="0">
                              <a:latin typeface="Cambria Math" panose="02040503050406030204" pitchFamily="18" charset="0"/>
                            </a:rPr>
                          </m:ctrlPr>
                        </m:sSupPr>
                        <m:e>
                          <m:r>
                            <a:rPr lang="zh-CN" altLang="en-US" sz="1600" i="1">
                              <a:latin typeface="Cambria Math" panose="02040503050406030204" pitchFamily="18" charset="0"/>
                            </a:rPr>
                            <m:t>𝜎</m:t>
                          </m:r>
                        </m:e>
                        <m:sup>
                          <m:r>
                            <a:rPr lang="zh-CN" altLang="en-US" sz="1600" i="0">
                              <a:latin typeface="Cambria Math" panose="02040503050406030204" pitchFamily="18" charset="0"/>
                            </a:rPr>
                            <m:t>2</m:t>
                          </m:r>
                        </m:sup>
                      </m:sSup>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r>
                            <a:rPr lang="zh-CN" altLang="en-US" sz="1600" i="0">
                              <a:latin typeface="Cambria Math" panose="02040503050406030204" pitchFamily="18" charset="0"/>
                            </a:rPr>
                            <m:t>1</m:t>
                          </m:r>
                        </m:num>
                        <m:den>
                          <m:r>
                            <a:rPr lang="zh-CN" altLang="en-US" sz="1600" i="1">
                              <a:latin typeface="Cambria Math" panose="02040503050406030204" pitchFamily="18" charset="0"/>
                            </a:rPr>
                            <m:t>𝑚</m:t>
                          </m:r>
                        </m:den>
                      </m:f>
                      <m:nary>
                        <m:naryPr>
                          <m:chr m:val="∑"/>
                          <m:limLoc m:val="undOvr"/>
                          <m:ctrlPr>
                            <a:rPr lang="zh-CN" altLang="en-US" sz="1600" i="1">
                              <a:latin typeface="Cambria Math" panose="02040503050406030204" pitchFamily="18" charset="0"/>
                            </a:rPr>
                          </m:ctrlPr>
                        </m:naryPr>
                        <m:sub>
                          <m:r>
                            <a:rPr lang="zh-CN" altLang="en-US" sz="1600" i="1">
                              <a:latin typeface="Cambria Math" panose="02040503050406030204" pitchFamily="18" charset="0"/>
                            </a:rPr>
                            <m:t>𝑖</m:t>
                          </m:r>
                          <m:r>
                            <a:rPr lang="zh-CN" altLang="en-US" sz="1600" i="0">
                              <a:latin typeface="Cambria Math" panose="02040503050406030204" pitchFamily="18" charset="0"/>
                            </a:rPr>
                            <m:t>=1</m:t>
                          </m:r>
                        </m:sub>
                        <m:sup>
                          <m:r>
                            <a:rPr lang="zh-CN" altLang="en-US" sz="1600" i="1">
                              <a:latin typeface="Cambria Math" panose="02040503050406030204" pitchFamily="18" charset="0"/>
                            </a:rPr>
                            <m:t>𝑚</m:t>
                          </m:r>
                        </m:sup>
                        <m:e>
                          <m:r>
                            <a:rPr lang="en-US" altLang="zh-CN" sz="1600" b="0" i="1" smtClean="0">
                              <a:latin typeface="Cambria Math" panose="02040503050406030204" pitchFamily="18" charset="0"/>
                            </a:rPr>
                            <m:t>(</m:t>
                          </m:r>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𝑥</m:t>
                              </m:r>
                            </m:e>
                            <m:sup>
                              <m:d>
                                <m:dPr>
                                  <m:ctrlPr>
                                    <a:rPr lang="zh-CN" altLang="en-US" sz="1600" i="1">
                                      <a:latin typeface="Cambria Math" panose="02040503050406030204" pitchFamily="18" charset="0"/>
                                    </a:rPr>
                                  </m:ctrlPr>
                                </m:dPr>
                                <m:e>
                                  <m:r>
                                    <a:rPr lang="zh-CN" altLang="en-US" sz="1600" i="1">
                                      <a:latin typeface="Cambria Math" panose="02040503050406030204" pitchFamily="18" charset="0"/>
                                    </a:rPr>
                                    <m:t>𝑖</m:t>
                                  </m:r>
                                </m:e>
                              </m:d>
                            </m:sup>
                          </m:sSup>
                          <m:sSup>
                            <m:sSupPr>
                              <m:ctrlPr>
                                <a:rPr lang="zh-CN" altLang="en-US" sz="1600" i="1">
                                  <a:latin typeface="Cambria Math" panose="02040503050406030204" pitchFamily="18" charset="0"/>
                                </a:rPr>
                              </m:ctrlPr>
                            </m:sSupPr>
                            <m:e>
                              <m:r>
                                <a:rPr lang="en-US" altLang="zh-CN" sz="1600" i="1">
                                  <a:latin typeface="Cambria Math" panose="02040503050406030204" pitchFamily="18" charset="0"/>
                                </a:rPr>
                                <m:t>−</m:t>
                              </m:r>
                              <m:r>
                                <a:rPr lang="zh-CN" altLang="en-US" sz="1600" i="1">
                                  <a:latin typeface="Cambria Math" panose="02040503050406030204" pitchFamily="18" charset="0"/>
                                </a:rPr>
                                <m:t>𝜇</m:t>
                              </m:r>
                              <m:r>
                                <a:rPr lang="en-US" altLang="zh-CN" sz="1600" b="0" i="1" smtClean="0">
                                  <a:latin typeface="Cambria Math" panose="02040503050406030204" pitchFamily="18" charset="0"/>
                                </a:rPr>
                                <m:t>)</m:t>
                              </m:r>
                            </m:e>
                            <m:sup>
                              <m:r>
                                <a:rPr lang="zh-CN" altLang="en-US" sz="1600">
                                  <a:latin typeface="Cambria Math" panose="02040503050406030204" pitchFamily="18" charset="0"/>
                                </a:rPr>
                                <m:t>2</m:t>
                              </m:r>
                            </m:sup>
                          </m:sSup>
                        </m:e>
                      </m:nary>
                    </m:oMath>
                  </m:oMathPara>
                </a14:m>
                <a:endParaRPr lang="zh-CN" altLang="en-US" sz="1600" dirty="0"/>
              </a:p>
            </p:txBody>
          </p:sp>
        </mc:Choice>
        <mc:Fallback xmlns="">
          <p:sp>
            <p:nvSpPr>
              <p:cNvPr id="16" name="矩形 15"/>
              <p:cNvSpPr>
                <a:spLocks noRot="1" noChangeAspect="1" noMove="1" noResize="1" noEditPoints="1" noAdjustHandles="1" noChangeArrowheads="1" noChangeShapeType="1" noTextEdit="1"/>
              </p:cNvSpPr>
              <p:nvPr/>
            </p:nvSpPr>
            <p:spPr>
              <a:xfrm>
                <a:off x="9830717" y="1480624"/>
                <a:ext cx="1981633" cy="764505"/>
              </a:xfrm>
              <a:prstGeom prst="rect">
                <a:avLst/>
              </a:prstGeom>
              <a:blipFill rotWithShape="1">
                <a:blip r:embed="rId5"/>
                <a:stretch>
                  <a:fillRect l="-14" t="-57" r="4" b="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10000923" y="2284122"/>
                <a:ext cx="1454565" cy="7645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600" i="1">
                          <a:latin typeface="Cambria Math" panose="02040503050406030204" pitchFamily="18" charset="0"/>
                        </a:rPr>
                        <m:t>𝜇</m:t>
                      </m:r>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r>
                            <a:rPr lang="zh-CN" altLang="en-US" sz="1600" i="0">
                              <a:latin typeface="Cambria Math" panose="02040503050406030204" pitchFamily="18" charset="0"/>
                            </a:rPr>
                            <m:t>1</m:t>
                          </m:r>
                        </m:num>
                        <m:den>
                          <m:r>
                            <a:rPr lang="zh-CN" altLang="en-US" sz="1600" i="1">
                              <a:latin typeface="Cambria Math" panose="02040503050406030204" pitchFamily="18" charset="0"/>
                            </a:rPr>
                            <m:t>𝑚</m:t>
                          </m:r>
                        </m:den>
                      </m:f>
                      <m:nary>
                        <m:naryPr>
                          <m:chr m:val="∑"/>
                          <m:limLoc m:val="undOvr"/>
                          <m:ctrlPr>
                            <a:rPr lang="zh-CN" altLang="en-US" sz="1600" i="1">
                              <a:latin typeface="Cambria Math" panose="02040503050406030204" pitchFamily="18" charset="0"/>
                            </a:rPr>
                          </m:ctrlPr>
                        </m:naryPr>
                        <m:sub>
                          <m:r>
                            <a:rPr lang="zh-CN" altLang="en-US" sz="1600" i="1">
                              <a:latin typeface="Cambria Math" panose="02040503050406030204" pitchFamily="18" charset="0"/>
                            </a:rPr>
                            <m:t>𝑖</m:t>
                          </m:r>
                          <m:r>
                            <a:rPr lang="zh-CN" altLang="en-US" sz="1600" i="0">
                              <a:latin typeface="Cambria Math" panose="02040503050406030204" pitchFamily="18" charset="0"/>
                            </a:rPr>
                            <m:t>=1</m:t>
                          </m:r>
                        </m:sub>
                        <m:sup>
                          <m:r>
                            <a:rPr lang="zh-CN" altLang="en-US" sz="1600" i="1">
                              <a:latin typeface="Cambria Math" panose="02040503050406030204" pitchFamily="18" charset="0"/>
                            </a:rPr>
                            <m:t>𝑚</m:t>
                          </m:r>
                        </m:sup>
                        <m:e>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𝑥</m:t>
                              </m:r>
                            </m:e>
                            <m:sup>
                              <m:d>
                                <m:dPr>
                                  <m:ctrlPr>
                                    <a:rPr lang="zh-CN" altLang="en-US" sz="1600" i="1">
                                      <a:latin typeface="Cambria Math" panose="02040503050406030204" pitchFamily="18" charset="0"/>
                                    </a:rPr>
                                  </m:ctrlPr>
                                </m:dPr>
                                <m:e>
                                  <m:r>
                                    <a:rPr lang="zh-CN" altLang="en-US" sz="1600" i="1">
                                      <a:latin typeface="Cambria Math" panose="02040503050406030204" pitchFamily="18" charset="0"/>
                                    </a:rPr>
                                    <m:t>𝑖</m:t>
                                  </m:r>
                                </m:e>
                              </m:d>
                            </m:sup>
                          </m:sSup>
                        </m:e>
                      </m:nary>
                    </m:oMath>
                  </m:oMathPara>
                </a14:m>
                <a:endParaRPr lang="zh-CN" altLang="en-US" sz="1600" dirty="0"/>
              </a:p>
            </p:txBody>
          </p:sp>
        </mc:Choice>
        <mc:Fallback xmlns="">
          <p:sp>
            <p:nvSpPr>
              <p:cNvPr id="25" name="矩形 24"/>
              <p:cNvSpPr>
                <a:spLocks noRot="1" noChangeAspect="1" noMove="1" noResize="1" noEditPoints="1" noAdjustHandles="1" noChangeArrowheads="1" noChangeShapeType="1" noTextEdit="1"/>
              </p:cNvSpPr>
              <p:nvPr/>
            </p:nvSpPr>
            <p:spPr>
              <a:xfrm>
                <a:off x="10000923" y="2284122"/>
                <a:ext cx="1454565" cy="764505"/>
              </a:xfrm>
              <a:prstGeom prst="rect">
                <a:avLst/>
              </a:prstGeom>
              <a:blipFill rotWithShape="1">
                <a:blip r:embed="rId6"/>
                <a:stretch>
                  <a:fillRect l="-21" t="-4" r="6" b="82"/>
                </a:stretch>
              </a:blipFill>
            </p:spPr>
            <p:txBody>
              <a:bodyPr/>
              <a:lstStyle/>
              <a:p>
                <a:r>
                  <a:rPr lang="zh-CN" altLang="en-US">
                    <a:noFill/>
                  </a:rPr>
                  <a:t> </a:t>
                </a:r>
              </a:p>
            </p:txBody>
          </p:sp>
        </mc:Fallback>
      </mc:AlternateContent>
      <p:sp>
        <p:nvSpPr>
          <p:cNvPr id="32" name="矩形 31"/>
          <p:cNvSpPr/>
          <p:nvPr/>
        </p:nvSpPr>
        <p:spPr>
          <a:xfrm>
            <a:off x="6289797" y="3164372"/>
            <a:ext cx="4983253" cy="461665"/>
          </a:xfrm>
          <a:prstGeom prst="rect">
            <a:avLst/>
          </a:prstGeom>
        </p:spPr>
        <p:txBody>
          <a:bodyPr wrap="square">
            <a:spAutoFit/>
          </a:bodyPr>
          <a:lstStyle/>
          <a:p>
            <a:r>
              <a:rPr lang="zh-CN" altLang="zh-CN" dirty="0">
                <a:latin typeface="+mj-ea"/>
                <a:ea typeface="+mj-ea"/>
                <a:cs typeface="Times New Roman" panose="02020603050405020304" pitchFamily="18" charset="0"/>
              </a:rPr>
              <a:t>处理后的数据均值为</a:t>
            </a:r>
            <a:r>
              <a:rPr lang="en-US" altLang="zh-CN" dirty="0">
                <a:latin typeface="+mj-ea"/>
                <a:ea typeface="+mj-ea"/>
                <a:cs typeface="Times New Roman" panose="02020603050405020304" pitchFamily="18" charset="0"/>
              </a:rPr>
              <a:t>0</a:t>
            </a:r>
            <a:r>
              <a:rPr lang="zh-CN" altLang="zh-CN" dirty="0">
                <a:latin typeface="+mj-ea"/>
                <a:ea typeface="+mj-ea"/>
                <a:cs typeface="Times New Roman" panose="02020603050405020304" pitchFamily="18" charset="0"/>
              </a:rPr>
              <a:t>，方差为</a:t>
            </a:r>
            <a:r>
              <a:rPr lang="en-US" altLang="zh-CN" dirty="0">
                <a:latin typeface="+mj-ea"/>
                <a:ea typeface="+mj-ea"/>
                <a:cs typeface="Times New Roman" panose="02020603050405020304" pitchFamily="18" charset="0"/>
              </a:rPr>
              <a:t>1</a:t>
            </a:r>
            <a:endParaRPr lang="zh-CN" altLang="en-US" dirty="0">
              <a:latin typeface="+mj-ea"/>
              <a:ea typeface="+mj-ea"/>
            </a:endParaRPr>
          </a:p>
        </p:txBody>
      </p:sp>
      <p:sp>
        <p:nvSpPr>
          <p:cNvPr id="41" name="矩形 40"/>
          <p:cNvSpPr/>
          <p:nvPr/>
        </p:nvSpPr>
        <p:spPr>
          <a:xfrm>
            <a:off x="598453" y="4327367"/>
            <a:ext cx="4906144" cy="1569660"/>
          </a:xfrm>
          <a:prstGeom prst="rect">
            <a:avLst/>
          </a:prstGeom>
        </p:spPr>
        <p:txBody>
          <a:bodyPr wrap="square">
            <a:spAutoFit/>
          </a:bodyPr>
          <a:lstStyle/>
          <a:p>
            <a:pPr>
              <a:spcBef>
                <a:spcPts val="900"/>
              </a:spcBef>
              <a:spcAft>
                <a:spcPts val="900"/>
              </a:spcAft>
            </a:pPr>
            <a:r>
              <a:rPr lang="zh-CN" altLang="zh-CN" dirty="0">
                <a:latin typeface="+mj-ea"/>
                <a:ea typeface="+mj-ea"/>
                <a:cs typeface="Times New Roman" panose="02020603050405020304" pitchFamily="18" charset="0"/>
              </a:rPr>
              <a:t>数据归一化的目的是使得各特征对目标变量的影响一致，会将特征数据进行伸缩变化，所以数据归一化是会</a:t>
            </a:r>
            <a:r>
              <a:rPr lang="zh-CN" altLang="zh-CN" dirty="0">
                <a:solidFill>
                  <a:srgbClr val="FF0000"/>
                </a:solidFill>
                <a:latin typeface="+mj-ea"/>
                <a:ea typeface="+mj-ea"/>
                <a:cs typeface="Times New Roman" panose="02020603050405020304" pitchFamily="18" charset="0"/>
              </a:rPr>
              <a:t>改变特征数据分布</a:t>
            </a:r>
            <a:r>
              <a:rPr lang="zh-CN" altLang="zh-CN" dirty="0">
                <a:latin typeface="+mj-ea"/>
                <a:ea typeface="+mj-ea"/>
                <a:cs typeface="Times New Roman" panose="02020603050405020304" pitchFamily="18" charset="0"/>
              </a:rPr>
              <a:t>的。</a:t>
            </a:r>
          </a:p>
        </p:txBody>
      </p:sp>
      <p:sp>
        <p:nvSpPr>
          <p:cNvPr id="49" name="矩形 48"/>
          <p:cNvSpPr/>
          <p:nvPr/>
        </p:nvSpPr>
        <p:spPr>
          <a:xfrm>
            <a:off x="6289797" y="4301098"/>
            <a:ext cx="4885898" cy="1200329"/>
          </a:xfrm>
          <a:prstGeom prst="rect">
            <a:avLst/>
          </a:prstGeom>
        </p:spPr>
        <p:txBody>
          <a:bodyPr wrap="square">
            <a:spAutoFit/>
          </a:bodyPr>
          <a:lstStyle/>
          <a:p>
            <a:r>
              <a:rPr lang="zh-CN" altLang="zh-CN" dirty="0">
                <a:latin typeface="+mj-ea"/>
                <a:ea typeface="+mj-ea"/>
                <a:cs typeface="Times New Roman" panose="02020603050405020304" pitchFamily="18" charset="0"/>
              </a:rPr>
              <a:t> 数据标准化为了不同特征之间具备可比性，经过标准化变换之后的</a:t>
            </a:r>
            <a:r>
              <a:rPr lang="zh-CN" altLang="zh-CN" dirty="0">
                <a:solidFill>
                  <a:srgbClr val="FF0000"/>
                </a:solidFill>
                <a:latin typeface="+mj-ea"/>
                <a:ea typeface="+mj-ea"/>
                <a:cs typeface="Times New Roman" panose="02020603050405020304" pitchFamily="18" charset="0"/>
              </a:rPr>
              <a:t>特征</a:t>
            </a:r>
            <a:r>
              <a:rPr lang="zh-CN" altLang="en-US" dirty="0">
                <a:solidFill>
                  <a:srgbClr val="FF0000"/>
                </a:solidFill>
                <a:latin typeface="+mj-ea"/>
                <a:ea typeface="+mj-ea"/>
                <a:cs typeface="Times New Roman" panose="02020603050405020304" pitchFamily="18" charset="0"/>
              </a:rPr>
              <a:t>数据</a:t>
            </a:r>
            <a:r>
              <a:rPr lang="zh-CN" altLang="zh-CN" dirty="0">
                <a:solidFill>
                  <a:srgbClr val="FF0000"/>
                </a:solidFill>
                <a:latin typeface="+mj-ea"/>
                <a:ea typeface="+mj-ea"/>
                <a:cs typeface="Times New Roman" panose="02020603050405020304" pitchFamily="18" charset="0"/>
              </a:rPr>
              <a:t>分布没有发生改变</a:t>
            </a:r>
            <a:r>
              <a:rPr lang="zh-CN" altLang="zh-CN" dirty="0">
                <a:latin typeface="+mj-ea"/>
                <a:ea typeface="+mj-ea"/>
                <a:cs typeface="Times New Roman" panose="02020603050405020304" pitchFamily="18" charset="0"/>
              </a:rPr>
              <a:t>。</a:t>
            </a:r>
            <a:endParaRPr lang="zh-CN" altLang="en-US" dirty="0">
              <a:latin typeface="+mj-ea"/>
              <a:ea typeface="+mj-ea"/>
            </a:endParaRPr>
          </a:p>
        </p:txBody>
      </p:sp>
      <p:sp>
        <p:nvSpPr>
          <p:cNvPr id="52" name="矩形 51"/>
          <p:cNvSpPr/>
          <p:nvPr/>
        </p:nvSpPr>
        <p:spPr>
          <a:xfrm>
            <a:off x="6338474" y="5642971"/>
            <a:ext cx="5156780" cy="830997"/>
          </a:xfrm>
          <a:prstGeom prst="rect">
            <a:avLst/>
          </a:prstGeom>
        </p:spPr>
        <p:txBody>
          <a:bodyPr wrap="square">
            <a:spAutoFit/>
          </a:bodyPr>
          <a:lstStyle/>
          <a:p>
            <a:r>
              <a:rPr lang="zh-CN" altLang="zh-CN" dirty="0">
                <a:latin typeface="+mj-ea"/>
                <a:ea typeface="+mj-ea"/>
                <a:cs typeface="Times New Roman" panose="02020603050405020304" pitchFamily="18" charset="0"/>
              </a:rPr>
              <a:t>就是当数据特征取值范围或单位差异较大时，最好是做一下标准化处理。</a:t>
            </a:r>
            <a:endParaRPr lang="zh-CN" altLang="en-US" dirty="0">
              <a:latin typeface="+mj-ea"/>
              <a:ea typeface="+mj-ea"/>
            </a:endParaRPr>
          </a:p>
        </p:txBody>
      </p:sp>
      <p:sp>
        <p:nvSpPr>
          <p:cNvPr id="17"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a:t>
            </a:r>
            <a:r>
              <a:rPr lang="zh-CN" altLang="en-US" dirty="0">
                <a:solidFill>
                  <a:schemeClr val="tx1"/>
                </a:solidFill>
              </a:rPr>
              <a:t>正则化、偏差和方差</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68338" y="1655298"/>
            <a:ext cx="9817290" cy="3739485"/>
          </a:xfrm>
          <a:prstGeom prst="rect">
            <a:avLst/>
          </a:prstGeom>
        </p:spPr>
        <p:txBody>
          <a:bodyPr wrap="square">
            <a:spAutoFit/>
          </a:bodyPr>
          <a:lstStyle/>
          <a:p>
            <a:pPr>
              <a:spcBef>
                <a:spcPts val="900"/>
              </a:spcBef>
              <a:spcAft>
                <a:spcPts val="900"/>
              </a:spcAft>
            </a:pPr>
            <a:r>
              <a:rPr lang="zh-CN" altLang="en-US" b="1" dirty="0">
                <a:latin typeface="+mj-ea"/>
                <a:ea typeface="+mj-ea"/>
                <a:cs typeface="Times New Roman" panose="02020603050405020304" pitchFamily="18" charset="0"/>
              </a:rPr>
              <a:t>需要做数据归一化</a:t>
            </a:r>
            <a:r>
              <a:rPr lang="en-US" altLang="zh-CN" b="1" dirty="0">
                <a:latin typeface="+mj-ea"/>
                <a:ea typeface="+mj-ea"/>
                <a:cs typeface="Times New Roman" panose="02020603050405020304" pitchFamily="18" charset="0"/>
              </a:rPr>
              <a:t>/</a:t>
            </a:r>
            <a:r>
              <a:rPr lang="zh-CN" altLang="en-US" b="1" dirty="0">
                <a:latin typeface="+mj-ea"/>
                <a:ea typeface="+mj-ea"/>
                <a:cs typeface="Times New Roman" panose="02020603050405020304" pitchFamily="18" charset="0"/>
              </a:rPr>
              <a:t>标准化</a:t>
            </a:r>
            <a:endParaRPr lang="en-US" altLang="zh-CN" b="1" dirty="0">
              <a:latin typeface="+mj-ea"/>
              <a:ea typeface="+mj-ea"/>
              <a:cs typeface="Times New Roman" panose="02020603050405020304" pitchFamily="18" charset="0"/>
            </a:endParaRPr>
          </a:p>
          <a:p>
            <a:pPr>
              <a:spcBef>
                <a:spcPts val="900"/>
              </a:spcBef>
              <a:spcAft>
                <a:spcPts val="900"/>
              </a:spcAft>
            </a:pPr>
            <a:r>
              <a:rPr lang="zh-CN" altLang="en-US" dirty="0">
                <a:latin typeface="+mj-ea"/>
                <a:ea typeface="+mj-ea"/>
                <a:cs typeface="Times New Roman" panose="02020603050405020304" pitchFamily="18" charset="0"/>
              </a:rPr>
              <a:t>线性模型，如</a:t>
            </a:r>
            <a:r>
              <a:rPr lang="zh-CN" altLang="zh-CN" dirty="0">
                <a:latin typeface="+mj-ea"/>
                <a:ea typeface="+mj-ea"/>
                <a:cs typeface="Times New Roman" panose="02020603050405020304" pitchFamily="18" charset="0"/>
              </a:rPr>
              <a:t>基于距离度量的模型包括</a:t>
            </a:r>
            <a:r>
              <a:rPr lang="en-US" altLang="zh-CN" dirty="0">
                <a:latin typeface="+mj-ea"/>
                <a:ea typeface="+mj-ea"/>
                <a:cs typeface="Times New Roman" panose="02020603050405020304" pitchFamily="18" charset="0"/>
              </a:rPr>
              <a:t>KNN(K</a:t>
            </a:r>
            <a:r>
              <a:rPr lang="zh-CN" altLang="zh-CN" dirty="0">
                <a:latin typeface="+mj-ea"/>
                <a:ea typeface="+mj-ea"/>
                <a:cs typeface="Times New Roman" panose="02020603050405020304" pitchFamily="18" charset="0"/>
              </a:rPr>
              <a:t>近邻</a:t>
            </a:r>
            <a:r>
              <a:rPr lang="en-US" altLang="zh-CN" dirty="0">
                <a:latin typeface="+mj-ea"/>
                <a:ea typeface="+mj-ea"/>
                <a:cs typeface="Times New Roman" panose="02020603050405020304" pitchFamily="18" charset="0"/>
              </a:rPr>
              <a:t>)</a:t>
            </a:r>
            <a:r>
              <a:rPr lang="zh-CN" altLang="zh-CN" dirty="0">
                <a:latin typeface="+mj-ea"/>
                <a:ea typeface="+mj-ea"/>
                <a:cs typeface="Times New Roman" panose="02020603050405020304" pitchFamily="18" charset="0"/>
              </a:rPr>
              <a:t>、</a:t>
            </a:r>
            <a:r>
              <a:rPr lang="en-US" altLang="zh-CN" dirty="0">
                <a:latin typeface="+mj-ea"/>
                <a:ea typeface="+mj-ea"/>
                <a:cs typeface="Times New Roman" panose="02020603050405020304" pitchFamily="18" charset="0"/>
              </a:rPr>
              <a:t>K-means</a:t>
            </a:r>
            <a:r>
              <a:rPr lang="zh-CN" altLang="zh-CN" dirty="0">
                <a:latin typeface="+mj-ea"/>
                <a:ea typeface="+mj-ea"/>
                <a:cs typeface="Times New Roman" panose="02020603050405020304" pitchFamily="18" charset="0"/>
              </a:rPr>
              <a:t>聚类、感知机和</a:t>
            </a:r>
            <a:r>
              <a:rPr lang="en-US" altLang="zh-CN" dirty="0">
                <a:latin typeface="+mj-ea"/>
                <a:ea typeface="+mj-ea"/>
                <a:cs typeface="Times New Roman" panose="02020603050405020304" pitchFamily="18" charset="0"/>
              </a:rPr>
              <a:t>SVM</a:t>
            </a:r>
            <a:r>
              <a:rPr lang="zh-CN" altLang="en-US" dirty="0">
                <a:latin typeface="+mj-ea"/>
                <a:ea typeface="+mj-ea"/>
                <a:cs typeface="Times New Roman" panose="02020603050405020304" pitchFamily="18" charset="0"/>
              </a:rPr>
              <a:t>、神经网络</a:t>
            </a:r>
            <a:r>
              <a:rPr lang="zh-CN" altLang="zh-CN" dirty="0">
                <a:latin typeface="+mj-ea"/>
                <a:ea typeface="+mj-ea"/>
                <a:cs typeface="Times New Roman" panose="02020603050405020304" pitchFamily="18" charset="0"/>
              </a:rPr>
              <a:t>。另外，线性回归类的几个模型一般情况下也是</a:t>
            </a:r>
            <a:r>
              <a:rPr lang="zh-CN" altLang="zh-CN" dirty="0">
                <a:solidFill>
                  <a:srgbClr val="FF0000"/>
                </a:solidFill>
                <a:latin typeface="+mj-ea"/>
                <a:ea typeface="+mj-ea"/>
                <a:cs typeface="Times New Roman" panose="02020603050405020304" pitchFamily="18" charset="0"/>
              </a:rPr>
              <a:t>需要</a:t>
            </a:r>
            <a:r>
              <a:rPr lang="zh-CN" altLang="zh-CN" dirty="0">
                <a:latin typeface="+mj-ea"/>
                <a:ea typeface="+mj-ea"/>
                <a:cs typeface="Times New Roman" panose="02020603050405020304" pitchFamily="18" charset="0"/>
              </a:rPr>
              <a:t>做数据</a:t>
            </a:r>
            <a:r>
              <a:rPr lang="zh-CN" altLang="en-US" dirty="0">
                <a:latin typeface="+mj-ea"/>
                <a:ea typeface="+mj-ea"/>
                <a:cs typeface="Times New Roman" panose="02020603050405020304" pitchFamily="18" charset="0"/>
              </a:rPr>
              <a:t>归一化</a:t>
            </a:r>
            <a:r>
              <a:rPr lang="en-US" altLang="zh-CN" dirty="0">
                <a:latin typeface="+mj-ea"/>
                <a:ea typeface="+mj-ea"/>
                <a:cs typeface="Times New Roman" panose="02020603050405020304" pitchFamily="18" charset="0"/>
              </a:rPr>
              <a:t>/</a:t>
            </a:r>
            <a:r>
              <a:rPr lang="zh-CN" altLang="zh-CN" dirty="0">
                <a:latin typeface="+mj-ea"/>
                <a:ea typeface="+mj-ea"/>
                <a:cs typeface="Times New Roman" panose="02020603050405020304" pitchFamily="18" charset="0"/>
              </a:rPr>
              <a:t>标准化处理的。</a:t>
            </a:r>
            <a:endParaRPr lang="en-US" altLang="zh-CN" dirty="0">
              <a:latin typeface="+mj-ea"/>
              <a:ea typeface="+mj-ea"/>
              <a:cs typeface="Times New Roman" panose="02020603050405020304" pitchFamily="18" charset="0"/>
            </a:endParaRPr>
          </a:p>
          <a:p>
            <a:pPr>
              <a:spcBef>
                <a:spcPts val="900"/>
              </a:spcBef>
              <a:spcAft>
                <a:spcPts val="900"/>
              </a:spcAft>
            </a:pPr>
            <a:r>
              <a:rPr lang="zh-CN" altLang="en-US" b="1" dirty="0">
                <a:latin typeface="+mj-ea"/>
                <a:cs typeface="Times New Roman" panose="02020603050405020304" pitchFamily="18" charset="0"/>
              </a:rPr>
              <a:t>不需要做数据归一化</a:t>
            </a:r>
            <a:r>
              <a:rPr lang="en-US" altLang="zh-CN" b="1" dirty="0">
                <a:latin typeface="+mj-ea"/>
                <a:cs typeface="Times New Roman" panose="02020603050405020304" pitchFamily="18" charset="0"/>
              </a:rPr>
              <a:t>/</a:t>
            </a:r>
            <a:r>
              <a:rPr lang="zh-CN" altLang="en-US" b="1" dirty="0">
                <a:latin typeface="+mj-ea"/>
                <a:cs typeface="Times New Roman" panose="02020603050405020304" pitchFamily="18" charset="0"/>
              </a:rPr>
              <a:t>标准化</a:t>
            </a:r>
            <a:endParaRPr lang="en-US" altLang="zh-CN" b="1" dirty="0">
              <a:latin typeface="+mj-ea"/>
              <a:cs typeface="Times New Roman" panose="02020603050405020304" pitchFamily="18" charset="0"/>
            </a:endParaRPr>
          </a:p>
          <a:p>
            <a:pPr>
              <a:spcBef>
                <a:spcPts val="900"/>
              </a:spcBef>
              <a:spcAft>
                <a:spcPts val="900"/>
              </a:spcAft>
            </a:pPr>
            <a:r>
              <a:rPr lang="zh-CN" altLang="zh-CN" dirty="0">
                <a:latin typeface="+mj-ea"/>
                <a:ea typeface="+mj-ea"/>
                <a:cs typeface="Times New Roman" panose="02020603050405020304" pitchFamily="18" charset="0"/>
              </a:rPr>
              <a:t>决策树、基于决策树的</a:t>
            </a:r>
            <a:r>
              <a:rPr lang="en-US" altLang="zh-CN" dirty="0">
                <a:latin typeface="+mj-ea"/>
                <a:ea typeface="+mj-ea"/>
                <a:cs typeface="Times New Roman" panose="02020603050405020304" pitchFamily="18" charset="0"/>
              </a:rPr>
              <a:t>Boosting</a:t>
            </a:r>
            <a:r>
              <a:rPr lang="zh-CN" altLang="zh-CN" dirty="0">
                <a:latin typeface="+mj-ea"/>
                <a:ea typeface="+mj-ea"/>
                <a:cs typeface="Times New Roman" panose="02020603050405020304" pitchFamily="18" charset="0"/>
              </a:rPr>
              <a:t>和</a:t>
            </a:r>
            <a:r>
              <a:rPr lang="en-US" altLang="zh-CN" dirty="0">
                <a:latin typeface="+mj-ea"/>
                <a:ea typeface="+mj-ea"/>
                <a:cs typeface="Times New Roman" panose="02020603050405020304" pitchFamily="18" charset="0"/>
              </a:rPr>
              <a:t>Bagging</a:t>
            </a:r>
            <a:r>
              <a:rPr lang="zh-CN" altLang="zh-CN" dirty="0">
                <a:latin typeface="+mj-ea"/>
                <a:ea typeface="+mj-ea"/>
                <a:cs typeface="Times New Roman" panose="02020603050405020304" pitchFamily="18" charset="0"/>
              </a:rPr>
              <a:t>等集成学习模型对于特征取值大小并不敏感</a:t>
            </a:r>
            <a:r>
              <a:rPr lang="zh-CN" altLang="en-US" dirty="0">
                <a:latin typeface="+mj-ea"/>
                <a:ea typeface="+mj-ea"/>
                <a:cs typeface="Times New Roman" panose="02020603050405020304" pitchFamily="18" charset="0"/>
              </a:rPr>
              <a:t>，如随机森林、</a:t>
            </a:r>
            <a:r>
              <a:rPr lang="en-US" altLang="zh-CN" dirty="0" err="1">
                <a:latin typeface="+mj-ea"/>
                <a:ea typeface="+mj-ea"/>
                <a:cs typeface="Times New Roman" panose="02020603050405020304" pitchFamily="18" charset="0"/>
              </a:rPr>
              <a:t>XGBoost</a:t>
            </a:r>
            <a:r>
              <a:rPr lang="zh-CN" altLang="en-US" dirty="0">
                <a:latin typeface="+mj-ea"/>
                <a:ea typeface="+mj-ea"/>
                <a:cs typeface="Times New Roman" panose="02020603050405020304" pitchFamily="18" charset="0"/>
              </a:rPr>
              <a:t>、</a:t>
            </a:r>
            <a:r>
              <a:rPr lang="en-US" altLang="zh-CN" dirty="0" err="1">
                <a:latin typeface="+mj-ea"/>
                <a:ea typeface="+mj-ea"/>
                <a:cs typeface="Times New Roman" panose="02020603050405020304" pitchFamily="18" charset="0"/>
              </a:rPr>
              <a:t>LightGBM</a:t>
            </a:r>
            <a:r>
              <a:rPr lang="zh-CN" altLang="en-US" dirty="0">
                <a:latin typeface="+mj-ea"/>
                <a:ea typeface="+mj-ea"/>
                <a:cs typeface="Times New Roman" panose="02020603050405020304" pitchFamily="18" charset="0"/>
              </a:rPr>
              <a:t>等树模型，以及朴素贝叶斯，以上这些</a:t>
            </a:r>
            <a:r>
              <a:rPr lang="zh-CN" altLang="zh-CN" dirty="0">
                <a:latin typeface="+mj-ea"/>
                <a:ea typeface="+mj-ea"/>
                <a:cs typeface="Times New Roman" panose="02020603050405020304" pitchFamily="18" charset="0"/>
              </a:rPr>
              <a:t>模型一般</a:t>
            </a:r>
            <a:r>
              <a:rPr lang="zh-CN" altLang="zh-CN" dirty="0">
                <a:solidFill>
                  <a:srgbClr val="FF0000"/>
                </a:solidFill>
                <a:latin typeface="+mj-ea"/>
                <a:ea typeface="+mj-ea"/>
                <a:cs typeface="Times New Roman" panose="02020603050405020304" pitchFamily="18" charset="0"/>
              </a:rPr>
              <a:t>不需要</a:t>
            </a:r>
            <a:r>
              <a:rPr lang="zh-CN" altLang="zh-CN" dirty="0">
                <a:latin typeface="+mj-ea"/>
                <a:ea typeface="+mj-ea"/>
                <a:cs typeface="Times New Roman" panose="02020603050405020304" pitchFamily="18" charset="0"/>
              </a:rPr>
              <a:t>做数据</a:t>
            </a:r>
            <a:r>
              <a:rPr lang="zh-CN" altLang="en-US" dirty="0">
                <a:latin typeface="+mj-ea"/>
                <a:ea typeface="+mj-ea"/>
                <a:cs typeface="Times New Roman" panose="02020603050405020304" pitchFamily="18" charset="0"/>
              </a:rPr>
              <a:t>归一化</a:t>
            </a:r>
            <a:r>
              <a:rPr lang="en-US" altLang="zh-CN" dirty="0">
                <a:latin typeface="+mj-ea"/>
                <a:ea typeface="+mj-ea"/>
                <a:cs typeface="Times New Roman" panose="02020603050405020304" pitchFamily="18" charset="0"/>
              </a:rPr>
              <a:t>/</a:t>
            </a:r>
            <a:r>
              <a:rPr lang="zh-CN" altLang="zh-CN" dirty="0">
                <a:latin typeface="+mj-ea"/>
                <a:ea typeface="+mj-ea"/>
                <a:cs typeface="Times New Roman" panose="02020603050405020304" pitchFamily="18" charset="0"/>
              </a:rPr>
              <a:t>标准化处理。</a:t>
            </a:r>
          </a:p>
        </p:txBody>
      </p:sp>
      <p:sp>
        <p:nvSpPr>
          <p:cNvPr id="5"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a:t>
            </a:r>
            <a:r>
              <a:rPr lang="zh-CN" altLang="en-US" dirty="0">
                <a:solidFill>
                  <a:schemeClr val="tx1"/>
                </a:solidFill>
              </a:rPr>
              <a:t>正则化、偏差和方差</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68338" y="1655298"/>
            <a:ext cx="9817290" cy="1060450"/>
          </a:xfrm>
          <a:prstGeom prst="rect">
            <a:avLst/>
          </a:prstGeom>
        </p:spPr>
        <p:txBody>
          <a:bodyPr wrap="square">
            <a:spAutoFit/>
          </a:bodyPr>
          <a:lstStyle/>
          <a:p>
            <a:pPr>
              <a:spcBef>
                <a:spcPts val="900"/>
              </a:spcBef>
              <a:spcAft>
                <a:spcPts val="900"/>
              </a:spcAft>
            </a:pPr>
            <a:r>
              <a:rPr lang="zh-CN" altLang="zh-CN" dirty="0">
                <a:effectLst/>
                <a:ea typeface="宋体" pitchFamily="2" charset="-122"/>
                <a:sym typeface="+mn-ea"/>
              </a:rPr>
              <a:t>例题：假设我们有一个包含5个数据点的数据集：X={2,4,6,8,10}。</a:t>
            </a:r>
          </a:p>
          <a:p>
            <a:pPr>
              <a:spcBef>
                <a:spcPts val="900"/>
              </a:spcBef>
              <a:spcAft>
                <a:spcPts val="900"/>
              </a:spcAft>
            </a:pPr>
            <a:endParaRPr lang="zh-CN" altLang="zh-CN" dirty="0">
              <a:latin typeface="+mj-ea"/>
              <a:ea typeface="+mj-ea"/>
              <a:cs typeface="Times New Roman" panose="02020603050405020304" pitchFamily="18" charset="0"/>
            </a:endParaRPr>
          </a:p>
        </p:txBody>
      </p:sp>
      <p:sp>
        <p:nvSpPr>
          <p:cNvPr id="5"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a:t>
            </a:r>
            <a:r>
              <a:rPr lang="zh-CN" altLang="en-US" dirty="0">
                <a:solidFill>
                  <a:schemeClr val="tx1"/>
                </a:solidFill>
              </a:rPr>
              <a:t>正则化、偏差和方差</a:t>
            </a:r>
          </a:p>
        </p:txBody>
      </p:sp>
      <p:pic>
        <p:nvPicPr>
          <p:cNvPr id="2" name="图片 1"/>
          <p:cNvPicPr>
            <a:picLocks noChangeAspect="1"/>
          </p:cNvPicPr>
          <p:nvPr>
            <p:custDataLst>
              <p:tags r:id="rId1"/>
            </p:custDataLst>
          </p:nvPr>
        </p:nvPicPr>
        <p:blipFill>
          <a:blip r:embed="rId4"/>
          <a:stretch>
            <a:fillRect/>
          </a:stretch>
        </p:blipFill>
        <p:spPr>
          <a:xfrm>
            <a:off x="1660525" y="2476500"/>
            <a:ext cx="9539605" cy="3444875"/>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68338" y="1655298"/>
            <a:ext cx="9817290" cy="1060450"/>
          </a:xfrm>
          <a:prstGeom prst="rect">
            <a:avLst/>
          </a:prstGeom>
        </p:spPr>
        <p:txBody>
          <a:bodyPr wrap="square">
            <a:spAutoFit/>
          </a:bodyPr>
          <a:lstStyle/>
          <a:p>
            <a:pPr>
              <a:spcBef>
                <a:spcPts val="900"/>
              </a:spcBef>
              <a:spcAft>
                <a:spcPts val="900"/>
              </a:spcAft>
            </a:pPr>
            <a:r>
              <a:rPr lang="zh-CN" altLang="zh-CN" dirty="0">
                <a:effectLst/>
                <a:ea typeface="宋体" pitchFamily="2" charset="-122"/>
                <a:sym typeface="+mn-ea"/>
              </a:rPr>
              <a:t>例题：假设我们有一个包含5个数据点的数据集：X={2,4,6,8,10}。</a:t>
            </a:r>
          </a:p>
          <a:p>
            <a:pPr>
              <a:spcBef>
                <a:spcPts val="900"/>
              </a:spcBef>
              <a:spcAft>
                <a:spcPts val="900"/>
              </a:spcAft>
            </a:pPr>
            <a:endParaRPr lang="zh-CN" altLang="zh-CN" dirty="0">
              <a:latin typeface="+mj-ea"/>
              <a:ea typeface="+mj-ea"/>
              <a:cs typeface="Times New Roman" panose="02020603050405020304" pitchFamily="18" charset="0"/>
            </a:endParaRPr>
          </a:p>
        </p:txBody>
      </p:sp>
      <p:sp>
        <p:nvSpPr>
          <p:cNvPr id="5"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a:t>
            </a:r>
            <a:r>
              <a:rPr lang="zh-CN" altLang="en-US" dirty="0">
                <a:solidFill>
                  <a:schemeClr val="tx1"/>
                </a:solidFill>
              </a:rPr>
              <a:t>正则化、偏差和方差</a:t>
            </a:r>
          </a:p>
        </p:txBody>
      </p:sp>
      <p:pic>
        <p:nvPicPr>
          <p:cNvPr id="3" name="图片 2"/>
          <p:cNvPicPr>
            <a:picLocks noChangeAspect="1"/>
          </p:cNvPicPr>
          <p:nvPr>
            <p:custDataLst>
              <p:tags r:id="rId1"/>
            </p:custDataLst>
          </p:nvPr>
        </p:nvPicPr>
        <p:blipFill>
          <a:blip r:embed="rId4"/>
          <a:stretch>
            <a:fillRect/>
          </a:stretch>
        </p:blipFill>
        <p:spPr>
          <a:xfrm>
            <a:off x="335280" y="2171700"/>
            <a:ext cx="11521440" cy="3001645"/>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矩形 4"/>
              <p:cNvSpPr/>
              <p:nvPr/>
            </p:nvSpPr>
            <p:spPr>
              <a:xfrm>
                <a:off x="800243" y="1874753"/>
                <a:ext cx="11741623" cy="1969385"/>
              </a:xfrm>
              <a:prstGeom prst="rect">
                <a:avLst/>
              </a:prstGeom>
            </p:spPr>
            <p:txBody>
              <a:bodyPr wrap="square">
                <a:spAutoFit/>
              </a:bodyPr>
              <a:lstStyle/>
              <a:p>
                <a:pPr>
                  <a:lnSpc>
                    <a:spcPct val="150000"/>
                  </a:lnSpc>
                  <a:spcBef>
                    <a:spcPts val="900"/>
                  </a:spcBef>
                  <a:spcAft>
                    <a:spcPts val="900"/>
                  </a:spcAft>
                </a:pPr>
                <a14:m>
                  <m:oMath xmlns:m="http://schemas.openxmlformats.org/officeDocument/2006/math">
                    <m:sSub>
                      <m:sSubPr>
                        <m:ctrlPr>
                          <a:rPr lang="zh-CN" altLang="zh-CN" b="1" i="1" smtClean="0">
                            <a:latin typeface="Cambria Math" panose="02040503050406030204" pitchFamily="18" charset="0"/>
                            <a:ea typeface="+mj-ea"/>
                            <a:cs typeface="Times New Roman" panose="02020603050405020304" pitchFamily="18" charset="0"/>
                          </a:rPr>
                        </m:ctrlPr>
                      </m:sSubPr>
                      <m:e>
                        <m:r>
                          <a:rPr lang="en-US" altLang="zh-CN" b="1" i="1">
                            <a:latin typeface="Cambria Math" panose="02040503050406030204" pitchFamily="18" charset="0"/>
                            <a:ea typeface="+mj-ea"/>
                            <a:cs typeface="Times New Roman" panose="02020603050405020304" pitchFamily="18" charset="0"/>
                          </a:rPr>
                          <m:t>𝑳</m:t>
                        </m:r>
                      </m:e>
                      <m:sub>
                        <m:r>
                          <a:rPr lang="en-US" altLang="zh-CN" b="1" i="1">
                            <a:latin typeface="Cambria Math" panose="02040503050406030204" pitchFamily="18" charset="0"/>
                            <a:ea typeface="+mj-ea"/>
                            <a:cs typeface="Times New Roman" panose="02020603050405020304" pitchFamily="18" charset="0"/>
                          </a:rPr>
                          <m:t>𝟏</m:t>
                        </m:r>
                      </m:sub>
                    </m:sSub>
                  </m:oMath>
                </a14:m>
                <a:r>
                  <a:rPr lang="en-US" altLang="zh-CN" b="1" dirty="0" err="1">
                    <a:latin typeface="+mj-ea"/>
                    <a:ea typeface="+mj-ea"/>
                    <a:cs typeface="Times New Roman" panose="02020603050405020304" pitchFamily="18" charset="0"/>
                  </a:rPr>
                  <a:t>正则化</a:t>
                </a:r>
                <a:r>
                  <a:rPr lang="en-US" altLang="zh-CN" dirty="0">
                    <a:latin typeface="+mj-ea"/>
                    <a:ea typeface="+mj-ea"/>
                    <a:cs typeface="Times New Roman" panose="02020603050405020304" pitchFamily="18" charset="0"/>
                  </a:rPr>
                  <a:t>：</a:t>
                </a:r>
                <a14:m>
                  <m:oMath xmlns:m="http://schemas.openxmlformats.org/officeDocument/2006/math">
                    <m:r>
                      <a:rPr lang="en-US" altLang="zh-CN" i="1">
                        <a:latin typeface="Cambria Math" panose="02040503050406030204" pitchFamily="18" charset="0"/>
                        <a:ea typeface="+mj-ea"/>
                        <a:cs typeface="Times New Roman" panose="02020603050405020304" pitchFamily="18" charset="0"/>
                      </a:rPr>
                      <m:t>𝐽</m:t>
                    </m:r>
                    <m:r>
                      <a:rPr lang="en-US" altLang="zh-CN" i="1">
                        <a:latin typeface="Cambria Math" panose="02040503050406030204" pitchFamily="18" charset="0"/>
                        <a:ea typeface="+mj-ea"/>
                        <a:cs typeface="Times New Roman" panose="02020603050405020304" pitchFamily="18" charset="0"/>
                      </a:rPr>
                      <m:t>(</m:t>
                    </m:r>
                    <m:r>
                      <a:rPr lang="en-US" altLang="zh-CN" i="1">
                        <a:latin typeface="Cambria Math" panose="02040503050406030204" pitchFamily="18" charset="0"/>
                        <a:ea typeface="+mj-ea"/>
                        <a:cs typeface="Times New Roman" panose="02020603050405020304" pitchFamily="18" charset="0"/>
                      </a:rPr>
                      <m:t>𝑤</m:t>
                    </m:r>
                    <m:r>
                      <a:rPr lang="en-US" altLang="zh-CN" i="1">
                        <a:latin typeface="Cambria Math" panose="02040503050406030204" pitchFamily="18" charset="0"/>
                        <a:ea typeface="+mj-ea"/>
                        <a:cs typeface="Times New Roman" panose="02020603050405020304" pitchFamily="18" charset="0"/>
                      </a:rPr>
                      <m:t>)=</m:t>
                    </m:r>
                    <m:f>
                      <m:fPr>
                        <m:ctrlPr>
                          <a:rPr lang="zh-CN" altLang="zh-CN" i="1" kern="100">
                            <a:latin typeface="Cambria Math" panose="02040503050406030204" pitchFamily="18" charset="0"/>
                            <a:cs typeface="Times New Roman" panose="02020603050405020304" pitchFamily="18" charset="0"/>
                          </a:rPr>
                        </m:ctrlPr>
                      </m:fPr>
                      <m:num>
                        <m:r>
                          <a:rPr lang="en-US" altLang="zh-CN" i="1" kern="100">
                            <a:latin typeface="Cambria Math" panose="02040503050406030204" pitchFamily="18" charset="0"/>
                            <a:cs typeface="Times New Roman" panose="02020603050405020304" pitchFamily="18" charset="0"/>
                          </a:rPr>
                          <m:t>1</m:t>
                        </m:r>
                      </m:num>
                      <m:den>
                        <m:r>
                          <a:rPr lang="en-US" altLang="zh-CN" i="1" kern="100">
                            <a:latin typeface="Cambria Math" panose="02040503050406030204" pitchFamily="18" charset="0"/>
                            <a:cs typeface="Times New Roman" panose="02020603050405020304" pitchFamily="18" charset="0"/>
                          </a:rPr>
                          <m:t>𝑚</m:t>
                        </m:r>
                      </m:den>
                    </m:f>
                    <m:nary>
                      <m:naryPr>
                        <m:chr m:val="∑"/>
                        <m:limLoc m:val="undOvr"/>
                        <m:ctrlPr>
                          <a:rPr lang="zh-CN" altLang="zh-CN" i="1" kern="100">
                            <a:latin typeface="Cambria Math" panose="02040503050406030204" pitchFamily="18" charset="0"/>
                            <a:cs typeface="Times New Roman" panose="02020603050405020304" pitchFamily="18" charset="0"/>
                          </a:rPr>
                        </m:ctrlPr>
                      </m:naryPr>
                      <m:sub>
                        <m:r>
                          <a:rPr lang="en-US" altLang="zh-CN" i="1" kern="100">
                            <a:latin typeface="Cambria Math" panose="02040503050406030204" pitchFamily="18" charset="0"/>
                            <a:cs typeface="Times New Roman" panose="02020603050405020304" pitchFamily="18" charset="0"/>
                          </a:rPr>
                          <m:t>𝑖</m:t>
                        </m:r>
                        <m:r>
                          <a:rPr lang="en-US" altLang="zh-CN" i="1" kern="100">
                            <a:latin typeface="Cambria Math" panose="02040503050406030204" pitchFamily="18" charset="0"/>
                            <a:cs typeface="Times New Roman" panose="02020603050405020304" pitchFamily="18" charset="0"/>
                          </a:rPr>
                          <m:t>=1</m:t>
                        </m:r>
                      </m:sub>
                      <m:sup>
                        <m:r>
                          <a:rPr lang="en-US" altLang="zh-CN" i="1" kern="100">
                            <a:latin typeface="Cambria Math" panose="02040503050406030204" pitchFamily="18" charset="0"/>
                            <a:cs typeface="Times New Roman" panose="02020603050405020304" pitchFamily="18" charset="0"/>
                          </a:rPr>
                          <m:t>𝑚</m:t>
                        </m:r>
                      </m:sup>
                      <m:e>
                        <m:r>
                          <a:rPr lang="en-US" altLang="zh-CN" i="1" kern="100">
                            <a:latin typeface="Cambria Math" panose="02040503050406030204" pitchFamily="18" charset="0"/>
                            <a:cs typeface="Times New Roman" panose="02020603050405020304" pitchFamily="18" charset="0"/>
                          </a:rPr>
                          <m:t>𝐿</m:t>
                        </m:r>
                        <m:d>
                          <m:dPr>
                            <m:ctrlPr>
                              <a:rPr lang="zh-CN" altLang="zh-CN" i="1" kern="100">
                                <a:latin typeface="Cambria Math" panose="02040503050406030204" pitchFamily="18" charset="0"/>
                                <a:cs typeface="Times New Roman" panose="02020603050405020304" pitchFamily="18" charset="0"/>
                              </a:rPr>
                            </m:ctrlPr>
                          </m:dPr>
                          <m:e>
                            <m:sSup>
                              <m:sSupPr>
                                <m:ctrlPr>
                                  <a:rPr lang="zh-CN" altLang="zh-CN" i="1" kern="100">
                                    <a:latin typeface="Cambria Math" panose="02040503050406030204" pitchFamily="18" charset="0"/>
                                    <a:cs typeface="Times New Roman" panose="02020603050405020304" pitchFamily="18" charset="0"/>
                                  </a:rPr>
                                </m:ctrlPr>
                              </m:sSupPr>
                              <m:e>
                                <m:groupChr>
                                  <m:groupChrPr>
                                    <m:chr m:val="^"/>
                                    <m:pos m:val="top"/>
                                    <m:vertJc m:val="bot"/>
                                    <m:ctrlPr>
                                      <a:rPr lang="zh-CN" altLang="zh-CN" i="1" kern="100">
                                        <a:latin typeface="Cambria Math" panose="02040503050406030204" pitchFamily="18" charset="0"/>
                                        <a:cs typeface="Times New Roman" panose="02020603050405020304" pitchFamily="18" charset="0"/>
                                      </a:rPr>
                                    </m:ctrlPr>
                                  </m:groupChrPr>
                                  <m:e>
                                    <m:r>
                                      <a:rPr lang="en-US" altLang="zh-CN" i="1" kern="100">
                                        <a:latin typeface="Cambria Math" panose="02040503050406030204" pitchFamily="18" charset="0"/>
                                        <a:cs typeface="Times New Roman" panose="02020603050405020304" pitchFamily="18" charset="0"/>
                                      </a:rPr>
                                      <m:t>𝑦</m:t>
                                    </m:r>
                                  </m:e>
                                </m:groupChr>
                              </m:e>
                              <m:sup>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𝑖</m:t>
                                </m:r>
                                <m:r>
                                  <a:rPr lang="en-US" altLang="zh-CN" i="1" kern="100">
                                    <a:latin typeface="Cambria Math" panose="02040503050406030204" pitchFamily="18" charset="0"/>
                                    <a:cs typeface="Times New Roman" panose="02020603050405020304" pitchFamily="18" charset="0"/>
                                  </a:rPr>
                                  <m:t>)</m:t>
                                </m:r>
                              </m:sup>
                            </m:sSup>
                            <m:r>
                              <a:rPr lang="en-US" altLang="zh-CN" i="1" kern="100">
                                <a:latin typeface="Cambria Math" panose="02040503050406030204" pitchFamily="18" charset="0"/>
                                <a:cs typeface="Times New Roman" panose="02020603050405020304" pitchFamily="18" charset="0"/>
                              </a:rPr>
                              <m:t>,</m:t>
                            </m:r>
                            <m:sSup>
                              <m:sSupPr>
                                <m:ctrlPr>
                                  <a:rPr lang="zh-CN" altLang="zh-CN" i="1" kern="100">
                                    <a:latin typeface="Cambria Math" panose="02040503050406030204" pitchFamily="18" charset="0"/>
                                    <a:cs typeface="Times New Roman" panose="02020603050405020304" pitchFamily="18" charset="0"/>
                                  </a:rPr>
                                </m:ctrlPr>
                              </m:sSupPr>
                              <m:e>
                                <m:r>
                                  <a:rPr lang="en-US" altLang="zh-CN" i="1" kern="100">
                                    <a:latin typeface="Cambria Math" panose="02040503050406030204" pitchFamily="18" charset="0"/>
                                    <a:cs typeface="Times New Roman" panose="02020603050405020304" pitchFamily="18" charset="0"/>
                                  </a:rPr>
                                  <m:t>𝑦</m:t>
                                </m:r>
                              </m:e>
                              <m:sup>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𝑖</m:t>
                                </m:r>
                                <m:r>
                                  <a:rPr lang="en-US" altLang="zh-CN" i="1" kern="100">
                                    <a:latin typeface="Cambria Math" panose="02040503050406030204" pitchFamily="18" charset="0"/>
                                    <a:cs typeface="Times New Roman" panose="02020603050405020304" pitchFamily="18" charset="0"/>
                                  </a:rPr>
                                  <m:t>)</m:t>
                                </m:r>
                              </m:sup>
                            </m:sSup>
                          </m:e>
                        </m:d>
                      </m:e>
                    </m:nary>
                    <m:r>
                      <a:rPr lang="en-US" altLang="zh-CN" i="1">
                        <a:latin typeface="Cambria Math" panose="02040503050406030204" pitchFamily="18" charset="0"/>
                        <a:ea typeface="+mj-ea"/>
                        <a:cs typeface="Times New Roman" panose="02020603050405020304" pitchFamily="18" charset="0"/>
                      </a:rPr>
                      <m:t>+</m:t>
                    </m:r>
                    <m:f>
                      <m:fPr>
                        <m:ctrlPr>
                          <a:rPr lang="zh-CN" altLang="zh-CN" i="1" kern="100">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ea typeface="+mj-ea"/>
                            <a:cs typeface="Times New Roman" panose="02020603050405020304" pitchFamily="18" charset="0"/>
                          </a:rPr>
                          <m:t>𝜆</m:t>
                        </m:r>
                      </m:num>
                      <m:den>
                        <m:r>
                          <a:rPr lang="en-US" altLang="zh-CN" b="0" i="1" kern="100" smtClean="0">
                            <a:latin typeface="Cambria Math" panose="02040503050406030204" pitchFamily="18" charset="0"/>
                            <a:cs typeface="Times New Roman" panose="02020603050405020304" pitchFamily="18" charset="0"/>
                          </a:rPr>
                          <m:t>2</m:t>
                        </m:r>
                        <m:r>
                          <a:rPr lang="en-US" altLang="zh-CN" i="1" kern="100">
                            <a:latin typeface="Cambria Math" panose="02040503050406030204" pitchFamily="18" charset="0"/>
                            <a:cs typeface="Times New Roman" panose="02020603050405020304" pitchFamily="18" charset="0"/>
                          </a:rPr>
                          <m:t>𝑚</m:t>
                        </m:r>
                      </m:den>
                    </m:f>
                    <m:nary>
                      <m:naryPr>
                        <m:chr m:val="∑"/>
                        <m:limLoc m:val="undOvr"/>
                        <m:ctrlPr>
                          <a:rPr lang="zh-CN" altLang="zh-CN" i="1">
                            <a:latin typeface="Cambria Math" panose="02040503050406030204" pitchFamily="18" charset="0"/>
                            <a:ea typeface="+mj-ea"/>
                            <a:cs typeface="Times New Roman" panose="02020603050405020304" pitchFamily="18" charset="0"/>
                          </a:rPr>
                        </m:ctrlPr>
                      </m:naryPr>
                      <m:sub>
                        <m:r>
                          <a:rPr lang="en-US" altLang="zh-CN" i="1">
                            <a:latin typeface="Cambria Math" panose="02040503050406030204" pitchFamily="18" charset="0"/>
                            <a:ea typeface="+mj-ea"/>
                            <a:cs typeface="Times New Roman" panose="02020603050405020304" pitchFamily="18" charset="0"/>
                          </a:rPr>
                          <m:t>𝑗</m:t>
                        </m:r>
                        <m:r>
                          <a:rPr lang="en-US" altLang="zh-CN" i="1">
                            <a:latin typeface="Cambria Math" panose="02040503050406030204" pitchFamily="18" charset="0"/>
                            <a:ea typeface="+mj-ea"/>
                            <a:cs typeface="Times New Roman" panose="02020603050405020304" pitchFamily="18" charset="0"/>
                          </a:rPr>
                          <m:t>=1</m:t>
                        </m:r>
                      </m:sub>
                      <m:sup>
                        <m:r>
                          <a:rPr lang="en-US" altLang="zh-CN" i="1">
                            <a:latin typeface="Cambria Math" panose="02040503050406030204" pitchFamily="18" charset="0"/>
                            <a:ea typeface="+mj-ea"/>
                            <a:cs typeface="Times New Roman" panose="02020603050405020304" pitchFamily="18" charset="0"/>
                          </a:rPr>
                          <m:t>𝑛</m:t>
                        </m:r>
                      </m:sup>
                      <m:e>
                        <m:r>
                          <a:rPr lang="en-US" altLang="zh-CN" i="1">
                            <a:latin typeface="Cambria Math" panose="02040503050406030204" pitchFamily="18" charset="0"/>
                            <a:ea typeface="+mj-ea"/>
                            <a:cs typeface="Times New Roman" panose="02020603050405020304" pitchFamily="18" charset="0"/>
                          </a:rPr>
                          <m:t>|</m:t>
                        </m:r>
                      </m:e>
                    </m:nary>
                    <m:sSub>
                      <m:sSubPr>
                        <m:ctrlPr>
                          <a:rPr lang="zh-CN" altLang="zh-CN" i="1">
                            <a:latin typeface="Cambria Math" panose="02040503050406030204" pitchFamily="18" charset="0"/>
                            <a:ea typeface="+mj-ea"/>
                            <a:cs typeface="Times New Roman" panose="02020603050405020304" pitchFamily="18" charset="0"/>
                          </a:rPr>
                        </m:ctrlPr>
                      </m:sSubPr>
                      <m:e>
                        <m:r>
                          <a:rPr lang="en-US" altLang="zh-CN" i="1">
                            <a:latin typeface="Cambria Math" panose="02040503050406030204" pitchFamily="18" charset="0"/>
                            <a:ea typeface="+mj-ea"/>
                            <a:cs typeface="Times New Roman" panose="02020603050405020304" pitchFamily="18" charset="0"/>
                          </a:rPr>
                          <m:t>𝑤</m:t>
                        </m:r>
                      </m:e>
                      <m:sub>
                        <m:r>
                          <a:rPr lang="en-US" altLang="zh-CN" i="1">
                            <a:latin typeface="Cambria Math" panose="02040503050406030204" pitchFamily="18" charset="0"/>
                            <a:ea typeface="+mj-ea"/>
                            <a:cs typeface="Times New Roman" panose="02020603050405020304" pitchFamily="18" charset="0"/>
                          </a:rPr>
                          <m:t>𝑗</m:t>
                        </m:r>
                      </m:sub>
                    </m:sSub>
                    <m:r>
                      <a:rPr lang="en-US" altLang="zh-CN" i="1">
                        <a:latin typeface="Cambria Math" panose="02040503050406030204" pitchFamily="18" charset="0"/>
                        <a:ea typeface="+mj-ea"/>
                        <a:cs typeface="Times New Roman" panose="02020603050405020304" pitchFamily="18" charset="0"/>
                      </a:rPr>
                      <m:t>|</m:t>
                    </m:r>
                  </m:oMath>
                </a14:m>
                <a:r>
                  <a:rPr lang="en-US" altLang="zh-CN" dirty="0">
                    <a:latin typeface="+mj-ea"/>
                    <a:ea typeface="+mj-ea"/>
                    <a:cs typeface="Times New Roman" panose="02020603050405020304" pitchFamily="18" charset="0"/>
                  </a:rPr>
                  <a:t>，</a:t>
                </a:r>
                <a:endParaRPr lang="zh-CN" altLang="zh-CN" dirty="0">
                  <a:latin typeface="+mj-ea"/>
                  <a:ea typeface="+mj-ea"/>
                  <a:cs typeface="Times New Roman" panose="02020603050405020304" pitchFamily="18" charset="0"/>
                </a:endParaRPr>
              </a:p>
              <a:p>
                <a:pPr>
                  <a:lnSpc>
                    <a:spcPct val="150000"/>
                  </a:lnSpc>
                  <a:spcBef>
                    <a:spcPts val="900"/>
                  </a:spcBef>
                  <a:spcAft>
                    <a:spcPts val="900"/>
                  </a:spcAft>
                </a:pPr>
                <a14:m>
                  <m:oMath xmlns:m="http://schemas.openxmlformats.org/officeDocument/2006/math">
                    <m:sSub>
                      <m:sSubPr>
                        <m:ctrlPr>
                          <a:rPr lang="zh-CN" altLang="zh-CN" b="1" i="1">
                            <a:latin typeface="Cambria Math" panose="02040503050406030204" pitchFamily="18" charset="0"/>
                            <a:ea typeface="+mj-ea"/>
                            <a:cs typeface="Times New Roman" panose="02020603050405020304" pitchFamily="18" charset="0"/>
                          </a:rPr>
                        </m:ctrlPr>
                      </m:sSubPr>
                      <m:e>
                        <m:r>
                          <a:rPr lang="en-US" altLang="zh-CN" b="1" i="1">
                            <a:latin typeface="Cambria Math" panose="02040503050406030204" pitchFamily="18" charset="0"/>
                            <a:ea typeface="+mj-ea"/>
                            <a:cs typeface="Times New Roman" panose="02020603050405020304" pitchFamily="18" charset="0"/>
                          </a:rPr>
                          <m:t>𝑳</m:t>
                        </m:r>
                      </m:e>
                      <m:sub>
                        <m:r>
                          <a:rPr lang="en-US" altLang="zh-CN" b="1" i="1">
                            <a:latin typeface="Cambria Math" panose="02040503050406030204" pitchFamily="18" charset="0"/>
                            <a:ea typeface="+mj-ea"/>
                            <a:cs typeface="Times New Roman" panose="02020603050405020304" pitchFamily="18" charset="0"/>
                          </a:rPr>
                          <m:t>𝟐</m:t>
                        </m:r>
                      </m:sub>
                    </m:sSub>
                  </m:oMath>
                </a14:m>
                <a:r>
                  <a:rPr lang="en-US" altLang="zh-CN" b="1" dirty="0" err="1">
                    <a:latin typeface="+mj-ea"/>
                    <a:ea typeface="+mj-ea"/>
                    <a:cs typeface="Times New Roman" panose="02020603050405020304" pitchFamily="18" charset="0"/>
                  </a:rPr>
                  <a:t>正则化</a:t>
                </a:r>
                <a:r>
                  <a:rPr lang="en-US" altLang="zh-CN" dirty="0">
                    <a:latin typeface="+mj-ea"/>
                    <a:ea typeface="+mj-ea"/>
                    <a:cs typeface="Times New Roman" panose="02020603050405020304" pitchFamily="18" charset="0"/>
                  </a:rPr>
                  <a:t>：</a:t>
                </a:r>
                <a14:m>
                  <m:oMath xmlns:m="http://schemas.openxmlformats.org/officeDocument/2006/math">
                    <m:r>
                      <a:rPr lang="en-US" altLang="zh-CN" i="1">
                        <a:latin typeface="Cambria Math" panose="02040503050406030204" pitchFamily="18" charset="0"/>
                        <a:ea typeface="+mj-ea"/>
                        <a:cs typeface="Times New Roman" panose="02020603050405020304" pitchFamily="18" charset="0"/>
                      </a:rPr>
                      <m:t>𝐽</m:t>
                    </m:r>
                    <m:r>
                      <a:rPr lang="en-US" altLang="zh-CN" i="1">
                        <a:latin typeface="Cambria Math" panose="02040503050406030204" pitchFamily="18" charset="0"/>
                        <a:ea typeface="+mj-ea"/>
                        <a:cs typeface="Times New Roman" panose="02020603050405020304" pitchFamily="18" charset="0"/>
                      </a:rPr>
                      <m:t>(</m:t>
                    </m:r>
                    <m:r>
                      <a:rPr lang="en-US" altLang="zh-CN" i="1">
                        <a:latin typeface="Cambria Math" panose="02040503050406030204" pitchFamily="18" charset="0"/>
                        <a:ea typeface="+mj-ea"/>
                        <a:cs typeface="Times New Roman" panose="02020603050405020304" pitchFamily="18" charset="0"/>
                      </a:rPr>
                      <m:t>𝑤</m:t>
                    </m:r>
                    <m:r>
                      <a:rPr lang="en-US" altLang="zh-CN" i="1">
                        <a:latin typeface="Cambria Math" panose="02040503050406030204" pitchFamily="18" charset="0"/>
                        <a:ea typeface="+mj-ea"/>
                        <a:cs typeface="Times New Roman" panose="02020603050405020304" pitchFamily="18" charset="0"/>
                      </a:rPr>
                      <m:t>)=</m:t>
                    </m:r>
                    <m:f>
                      <m:fPr>
                        <m:ctrlPr>
                          <a:rPr lang="zh-CN" altLang="zh-CN" i="1" kern="100">
                            <a:latin typeface="Cambria Math" panose="02040503050406030204" pitchFamily="18" charset="0"/>
                            <a:cs typeface="Times New Roman" panose="02020603050405020304" pitchFamily="18" charset="0"/>
                          </a:rPr>
                        </m:ctrlPr>
                      </m:fPr>
                      <m:num>
                        <m:r>
                          <a:rPr lang="en-US" altLang="zh-CN" i="1" kern="100">
                            <a:latin typeface="Cambria Math" panose="02040503050406030204" pitchFamily="18" charset="0"/>
                            <a:cs typeface="Times New Roman" panose="02020603050405020304" pitchFamily="18" charset="0"/>
                          </a:rPr>
                          <m:t>1</m:t>
                        </m:r>
                      </m:num>
                      <m:den>
                        <m:r>
                          <a:rPr lang="en-US" altLang="zh-CN" i="1" kern="100">
                            <a:latin typeface="Cambria Math" panose="02040503050406030204" pitchFamily="18" charset="0"/>
                            <a:cs typeface="Times New Roman" panose="02020603050405020304" pitchFamily="18" charset="0"/>
                          </a:rPr>
                          <m:t>𝑚</m:t>
                        </m:r>
                      </m:den>
                    </m:f>
                    <m:nary>
                      <m:naryPr>
                        <m:chr m:val="∑"/>
                        <m:limLoc m:val="undOvr"/>
                        <m:ctrlPr>
                          <a:rPr lang="zh-CN" altLang="zh-CN" i="1" kern="100">
                            <a:latin typeface="Cambria Math" panose="02040503050406030204" pitchFamily="18" charset="0"/>
                            <a:cs typeface="Times New Roman" panose="02020603050405020304" pitchFamily="18" charset="0"/>
                          </a:rPr>
                        </m:ctrlPr>
                      </m:naryPr>
                      <m:sub>
                        <m:r>
                          <a:rPr lang="en-US" altLang="zh-CN" i="1" kern="100">
                            <a:latin typeface="Cambria Math" panose="02040503050406030204" pitchFamily="18" charset="0"/>
                            <a:cs typeface="Times New Roman" panose="02020603050405020304" pitchFamily="18" charset="0"/>
                          </a:rPr>
                          <m:t>𝑖</m:t>
                        </m:r>
                        <m:r>
                          <a:rPr lang="en-US" altLang="zh-CN" i="1" kern="100">
                            <a:latin typeface="Cambria Math" panose="02040503050406030204" pitchFamily="18" charset="0"/>
                            <a:cs typeface="Times New Roman" panose="02020603050405020304" pitchFamily="18" charset="0"/>
                          </a:rPr>
                          <m:t>=1</m:t>
                        </m:r>
                      </m:sub>
                      <m:sup>
                        <m:r>
                          <a:rPr lang="en-US" altLang="zh-CN" i="1" kern="100">
                            <a:latin typeface="Cambria Math" panose="02040503050406030204" pitchFamily="18" charset="0"/>
                            <a:cs typeface="Times New Roman" panose="02020603050405020304" pitchFamily="18" charset="0"/>
                          </a:rPr>
                          <m:t>𝑚</m:t>
                        </m:r>
                      </m:sup>
                      <m:e>
                        <m:r>
                          <a:rPr lang="en-US" altLang="zh-CN" i="1" kern="100">
                            <a:latin typeface="Cambria Math" panose="02040503050406030204" pitchFamily="18" charset="0"/>
                            <a:cs typeface="Times New Roman" panose="02020603050405020304" pitchFamily="18" charset="0"/>
                          </a:rPr>
                          <m:t>𝐿</m:t>
                        </m:r>
                        <m:d>
                          <m:dPr>
                            <m:ctrlPr>
                              <a:rPr lang="zh-CN" altLang="zh-CN" i="1" kern="100">
                                <a:latin typeface="Cambria Math" panose="02040503050406030204" pitchFamily="18" charset="0"/>
                                <a:cs typeface="Times New Roman" panose="02020603050405020304" pitchFamily="18" charset="0"/>
                              </a:rPr>
                            </m:ctrlPr>
                          </m:dPr>
                          <m:e>
                            <m:sSup>
                              <m:sSupPr>
                                <m:ctrlPr>
                                  <a:rPr lang="zh-CN" altLang="zh-CN" i="1" kern="100">
                                    <a:latin typeface="Cambria Math" panose="02040503050406030204" pitchFamily="18" charset="0"/>
                                    <a:cs typeface="Times New Roman" panose="02020603050405020304" pitchFamily="18" charset="0"/>
                                  </a:rPr>
                                </m:ctrlPr>
                              </m:sSupPr>
                              <m:e>
                                <m:groupChr>
                                  <m:groupChrPr>
                                    <m:chr m:val="^"/>
                                    <m:pos m:val="top"/>
                                    <m:vertJc m:val="bot"/>
                                    <m:ctrlPr>
                                      <a:rPr lang="zh-CN" altLang="zh-CN" i="1" kern="100">
                                        <a:latin typeface="Cambria Math" panose="02040503050406030204" pitchFamily="18" charset="0"/>
                                        <a:cs typeface="Times New Roman" panose="02020603050405020304" pitchFamily="18" charset="0"/>
                                      </a:rPr>
                                    </m:ctrlPr>
                                  </m:groupChrPr>
                                  <m:e>
                                    <m:r>
                                      <a:rPr lang="en-US" altLang="zh-CN" i="1" kern="100">
                                        <a:latin typeface="Cambria Math" panose="02040503050406030204" pitchFamily="18" charset="0"/>
                                        <a:cs typeface="Times New Roman" panose="02020603050405020304" pitchFamily="18" charset="0"/>
                                      </a:rPr>
                                      <m:t>𝑦</m:t>
                                    </m:r>
                                  </m:e>
                                </m:groupChr>
                              </m:e>
                              <m:sup>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𝑖</m:t>
                                </m:r>
                                <m:r>
                                  <a:rPr lang="en-US" altLang="zh-CN" i="1" kern="100">
                                    <a:latin typeface="Cambria Math" panose="02040503050406030204" pitchFamily="18" charset="0"/>
                                    <a:cs typeface="Times New Roman" panose="02020603050405020304" pitchFamily="18" charset="0"/>
                                  </a:rPr>
                                  <m:t>)</m:t>
                                </m:r>
                              </m:sup>
                            </m:sSup>
                            <m:r>
                              <a:rPr lang="en-US" altLang="zh-CN" i="1" kern="100">
                                <a:latin typeface="Cambria Math" panose="02040503050406030204" pitchFamily="18" charset="0"/>
                                <a:cs typeface="Times New Roman" panose="02020603050405020304" pitchFamily="18" charset="0"/>
                              </a:rPr>
                              <m:t>,</m:t>
                            </m:r>
                            <m:sSup>
                              <m:sSupPr>
                                <m:ctrlPr>
                                  <a:rPr lang="zh-CN" altLang="zh-CN" i="1" kern="100">
                                    <a:latin typeface="Cambria Math" panose="02040503050406030204" pitchFamily="18" charset="0"/>
                                    <a:cs typeface="Times New Roman" panose="02020603050405020304" pitchFamily="18" charset="0"/>
                                  </a:rPr>
                                </m:ctrlPr>
                              </m:sSupPr>
                              <m:e>
                                <m:r>
                                  <a:rPr lang="en-US" altLang="zh-CN" i="1" kern="100">
                                    <a:latin typeface="Cambria Math" panose="02040503050406030204" pitchFamily="18" charset="0"/>
                                    <a:cs typeface="Times New Roman" panose="02020603050405020304" pitchFamily="18" charset="0"/>
                                  </a:rPr>
                                  <m:t>𝑦</m:t>
                                </m:r>
                              </m:e>
                              <m:sup>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𝑖</m:t>
                                </m:r>
                                <m:r>
                                  <a:rPr lang="en-US" altLang="zh-CN" i="1" kern="100">
                                    <a:latin typeface="Cambria Math" panose="02040503050406030204" pitchFamily="18" charset="0"/>
                                    <a:cs typeface="Times New Roman" panose="02020603050405020304" pitchFamily="18" charset="0"/>
                                  </a:rPr>
                                  <m:t>)</m:t>
                                </m:r>
                              </m:sup>
                            </m:sSup>
                          </m:e>
                        </m:d>
                      </m:e>
                    </m:nary>
                    <m:r>
                      <a:rPr lang="en-US" altLang="zh-CN" i="1">
                        <a:latin typeface="Cambria Math" panose="02040503050406030204" pitchFamily="18" charset="0"/>
                        <a:ea typeface="+mj-ea"/>
                        <a:cs typeface="Times New Roman" panose="02020603050405020304" pitchFamily="18" charset="0"/>
                      </a:rPr>
                      <m:t>+</m:t>
                    </m:r>
                    <m:f>
                      <m:fPr>
                        <m:ctrlPr>
                          <a:rPr lang="zh-CN" altLang="zh-CN" i="1" kern="100">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𝜆</m:t>
                        </m:r>
                      </m:num>
                      <m:den>
                        <m:r>
                          <a:rPr lang="en-US" altLang="zh-CN" i="1" kern="100">
                            <a:latin typeface="Cambria Math" panose="02040503050406030204" pitchFamily="18" charset="0"/>
                            <a:cs typeface="Times New Roman" panose="02020603050405020304" pitchFamily="18" charset="0"/>
                          </a:rPr>
                          <m:t>2</m:t>
                        </m:r>
                        <m:r>
                          <a:rPr lang="en-US" altLang="zh-CN" i="1" kern="100">
                            <a:latin typeface="Cambria Math" panose="02040503050406030204" pitchFamily="18" charset="0"/>
                            <a:cs typeface="Times New Roman" panose="02020603050405020304" pitchFamily="18" charset="0"/>
                          </a:rPr>
                          <m:t>𝑚</m:t>
                        </m:r>
                      </m:den>
                    </m:f>
                    <m:nary>
                      <m:naryPr>
                        <m:chr m:val="∑"/>
                        <m:limLoc m:val="undOvr"/>
                        <m:ctrlPr>
                          <a:rPr lang="zh-CN" altLang="zh-CN" i="1">
                            <a:latin typeface="Cambria Math" panose="02040503050406030204" pitchFamily="18" charset="0"/>
                            <a:ea typeface="+mj-ea"/>
                            <a:cs typeface="Times New Roman" panose="02020603050405020304" pitchFamily="18" charset="0"/>
                          </a:rPr>
                        </m:ctrlPr>
                      </m:naryPr>
                      <m:sub>
                        <m:r>
                          <a:rPr lang="en-US" altLang="zh-CN" i="1">
                            <a:latin typeface="Cambria Math" panose="02040503050406030204" pitchFamily="18" charset="0"/>
                            <a:ea typeface="+mj-ea"/>
                            <a:cs typeface="Times New Roman" panose="02020603050405020304" pitchFamily="18" charset="0"/>
                          </a:rPr>
                          <m:t>𝑗</m:t>
                        </m:r>
                        <m:r>
                          <a:rPr lang="en-US" altLang="zh-CN" i="1">
                            <a:latin typeface="Cambria Math" panose="02040503050406030204" pitchFamily="18" charset="0"/>
                            <a:ea typeface="+mj-ea"/>
                            <a:cs typeface="Times New Roman" panose="02020603050405020304" pitchFamily="18" charset="0"/>
                          </a:rPr>
                          <m:t>=1</m:t>
                        </m:r>
                      </m:sub>
                      <m:sup>
                        <m:r>
                          <a:rPr lang="en-US" altLang="zh-CN" i="1">
                            <a:latin typeface="Cambria Math" panose="02040503050406030204" pitchFamily="18" charset="0"/>
                            <a:ea typeface="+mj-ea"/>
                            <a:cs typeface="Times New Roman" panose="02020603050405020304" pitchFamily="18" charset="0"/>
                          </a:rPr>
                          <m:t>𝑛</m:t>
                        </m:r>
                      </m:sup>
                      <m:e>
                        <m:sSubSup>
                          <m:sSubSupPr>
                            <m:ctrlPr>
                              <a:rPr lang="zh-CN" altLang="zh-CN" i="1">
                                <a:latin typeface="Cambria Math" panose="02040503050406030204" pitchFamily="18" charset="0"/>
                                <a:ea typeface="+mj-ea"/>
                                <a:cs typeface="Times New Roman" panose="02020603050405020304" pitchFamily="18" charset="0"/>
                              </a:rPr>
                            </m:ctrlPr>
                          </m:sSubSupPr>
                          <m:e>
                            <m:r>
                              <a:rPr lang="en-US" altLang="zh-CN" i="1">
                                <a:latin typeface="Cambria Math" panose="02040503050406030204" pitchFamily="18" charset="0"/>
                                <a:ea typeface="+mj-ea"/>
                                <a:cs typeface="Times New Roman" panose="02020603050405020304" pitchFamily="18" charset="0"/>
                              </a:rPr>
                              <m:t>𝑤</m:t>
                            </m:r>
                          </m:e>
                          <m:sub>
                            <m:r>
                              <a:rPr lang="en-US" altLang="zh-CN" i="1">
                                <a:latin typeface="Cambria Math" panose="02040503050406030204" pitchFamily="18" charset="0"/>
                                <a:ea typeface="+mj-ea"/>
                                <a:cs typeface="Times New Roman" panose="02020603050405020304" pitchFamily="18" charset="0"/>
                              </a:rPr>
                              <m:t>𝑗</m:t>
                            </m:r>
                          </m:sub>
                          <m:sup>
                            <m:r>
                              <a:rPr lang="en-US" altLang="zh-CN" i="1">
                                <a:latin typeface="Cambria Math" panose="02040503050406030204" pitchFamily="18" charset="0"/>
                                <a:ea typeface="+mj-ea"/>
                                <a:cs typeface="Times New Roman" panose="02020603050405020304" pitchFamily="18" charset="0"/>
                              </a:rPr>
                              <m:t>2</m:t>
                            </m:r>
                          </m:sup>
                        </m:sSubSup>
                      </m:e>
                    </m:nary>
                  </m:oMath>
                </a14:m>
                <a:endParaRPr lang="zh-CN" altLang="zh-CN" sz="2000" dirty="0">
                  <a:latin typeface="+mj-ea"/>
                  <a:cs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800243" y="1874753"/>
                <a:ext cx="11741623" cy="1969385"/>
              </a:xfrm>
              <a:prstGeom prst="rect">
                <a:avLst/>
              </a:prstGeom>
              <a:blipFill rotWithShape="1">
                <a:blip r:embed="rId3"/>
                <a:stretch>
                  <a:fillRect l="-1" t="-12" r="5" b="25"/>
                </a:stretch>
              </a:blipFill>
            </p:spPr>
            <p:txBody>
              <a:bodyPr/>
              <a:lstStyle/>
              <a:p>
                <a:r>
                  <a:rPr lang="zh-CN" altLang="en-US">
                    <a:noFill/>
                  </a:rPr>
                  <a:t> </a:t>
                </a:r>
              </a:p>
            </p:txBody>
          </p:sp>
        </mc:Fallback>
      </mc:AlternateContent>
      <p:sp>
        <p:nvSpPr>
          <p:cNvPr id="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正则化</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矩形 4"/>
              <p:cNvSpPr/>
              <p:nvPr/>
            </p:nvSpPr>
            <p:spPr>
              <a:xfrm>
                <a:off x="7387172" y="4527539"/>
                <a:ext cx="4134268" cy="1365887"/>
              </a:xfrm>
              <a:prstGeom prst="rect">
                <a:avLst/>
              </a:prstGeom>
            </p:spPr>
            <p:txBody>
              <a:bodyPr wrap="square">
                <a:spAutoFit/>
              </a:bodyPr>
              <a:lstStyle/>
              <a:p>
                <a:pPr>
                  <a:lnSpc>
                    <a:spcPct val="150000"/>
                  </a:lnSpc>
                  <a:spcBef>
                    <a:spcPts val="900"/>
                  </a:spcBef>
                  <a:spcAft>
                    <a:spcPts val="900"/>
                  </a:spcAft>
                </a:pPr>
                <a14:m>
                  <m:oMath xmlns:m="http://schemas.openxmlformats.org/officeDocument/2006/math">
                    <m:sSub>
                      <m:sSubPr>
                        <m:ctrlPr>
                          <a:rPr lang="zh-CN" altLang="zh-CN" b="1" i="1">
                            <a:latin typeface="Cambria Math" panose="02040503050406030204" pitchFamily="18" charset="0"/>
                            <a:ea typeface="+mj-ea"/>
                            <a:cs typeface="Times New Roman" panose="02020603050405020304" pitchFamily="18" charset="0"/>
                          </a:rPr>
                        </m:ctrlPr>
                      </m:sSubPr>
                      <m:e>
                        <m:r>
                          <a:rPr lang="en-US" altLang="zh-CN" b="1" i="1">
                            <a:latin typeface="Cambria Math" panose="02040503050406030204" pitchFamily="18" charset="0"/>
                            <a:ea typeface="+mj-ea"/>
                            <a:cs typeface="Times New Roman" panose="02020603050405020304" pitchFamily="18" charset="0"/>
                          </a:rPr>
                          <m:t>𝑳</m:t>
                        </m:r>
                      </m:e>
                      <m:sub>
                        <m:r>
                          <a:rPr lang="en-US" altLang="zh-CN" b="1" i="1">
                            <a:latin typeface="Cambria Math" panose="02040503050406030204" pitchFamily="18" charset="0"/>
                            <a:ea typeface="+mj-ea"/>
                            <a:cs typeface="Times New Roman" panose="02020603050405020304" pitchFamily="18" charset="0"/>
                          </a:rPr>
                          <m:t>𝟐</m:t>
                        </m:r>
                      </m:sub>
                    </m:sSub>
                  </m:oMath>
                </a14:m>
                <a:r>
                  <a:rPr lang="en-US" altLang="zh-CN" b="1" dirty="0">
                    <a:latin typeface="+mj-ea"/>
                    <a:ea typeface="+mj-ea"/>
                    <a:cs typeface="Times New Roman" panose="02020603050405020304" pitchFamily="18" charset="0"/>
                  </a:rPr>
                  <a:t>正则化</a:t>
                </a:r>
                <a:r>
                  <a:rPr lang="zh-CN" altLang="en-US" b="1" dirty="0">
                    <a:latin typeface="+mj-ea"/>
                    <a:cs typeface="Times New Roman" panose="02020603050405020304" pitchFamily="18" charset="0"/>
                  </a:rPr>
                  <a:t>可以防止过拟合</a:t>
                </a:r>
              </a:p>
              <a:p>
                <a:pPr>
                  <a:lnSpc>
                    <a:spcPct val="150000"/>
                  </a:lnSpc>
                  <a:spcBef>
                    <a:spcPts val="900"/>
                  </a:spcBef>
                  <a:spcAft>
                    <a:spcPts val="900"/>
                  </a:spcAft>
                </a:pPr>
                <a:endParaRPr lang="en-US" altLang="zh-CN" dirty="0">
                  <a:latin typeface="+mj-ea"/>
                  <a:ea typeface="+mj-ea"/>
                  <a:cs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7387172" y="4527539"/>
                <a:ext cx="4134268" cy="1365887"/>
              </a:xfrm>
              <a:prstGeom prst="rect">
                <a:avLst/>
              </a:prstGeom>
              <a:blipFill rotWithShape="1">
                <a:blip r:embed="rId3"/>
                <a:stretch>
                  <a:fillRect l="-5" t="-46" b="-7300"/>
                </a:stretch>
              </a:blipFill>
            </p:spPr>
            <p:txBody>
              <a:bodyPr/>
              <a:lstStyle/>
              <a:p>
                <a:r>
                  <a:rPr lang="zh-CN" altLang="en-US">
                    <a:noFill/>
                  </a:rPr>
                  <a:t> </a:t>
                </a:r>
              </a:p>
            </p:txBody>
          </p:sp>
        </mc:Fallback>
      </mc:AlternateContent>
      <p:sp>
        <p:nvSpPr>
          <p:cNvPr id="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正则化</a:t>
            </a:r>
          </a:p>
        </p:txBody>
      </p:sp>
      <mc:AlternateContent xmlns:mc="http://schemas.openxmlformats.org/markup-compatibility/2006" xmlns:a14="http://schemas.microsoft.com/office/drawing/2010/main">
        <mc:Choice Requires="a14">
          <p:sp>
            <p:nvSpPr>
              <p:cNvPr id="2" name="矩形 1"/>
              <p:cNvSpPr/>
              <p:nvPr/>
            </p:nvSpPr>
            <p:spPr>
              <a:xfrm>
                <a:off x="591403" y="4454344"/>
                <a:ext cx="3892348" cy="581057"/>
              </a:xfrm>
              <a:prstGeom prst="rect">
                <a:avLst/>
              </a:prstGeom>
            </p:spPr>
            <p:txBody>
              <a:bodyPr wrap="none">
                <a:spAutoFit/>
              </a:bodyPr>
              <a:lstStyle/>
              <a:p>
                <a:pPr>
                  <a:lnSpc>
                    <a:spcPct val="150000"/>
                  </a:lnSpc>
                  <a:spcBef>
                    <a:spcPts val="900"/>
                  </a:spcBef>
                  <a:spcAft>
                    <a:spcPts val="900"/>
                  </a:spcAft>
                </a:pPr>
                <a14:m>
                  <m:oMath xmlns:m="http://schemas.openxmlformats.org/officeDocument/2006/math">
                    <m:sSub>
                      <m:sSubPr>
                        <m:ctrlPr>
                          <a:rPr lang="zh-CN" altLang="zh-CN" b="1" i="1">
                            <a:latin typeface="Cambria Math" panose="02040503050406030204" pitchFamily="18" charset="0"/>
                            <a:cs typeface="Times New Roman" panose="02020603050405020304" pitchFamily="18" charset="0"/>
                          </a:rPr>
                        </m:ctrlPr>
                      </m:sSubPr>
                      <m:e>
                        <m:r>
                          <a:rPr lang="en-US" altLang="zh-CN" b="1" i="1">
                            <a:latin typeface="Cambria Math" panose="02040503050406030204" pitchFamily="18" charset="0"/>
                            <a:cs typeface="Times New Roman" panose="02020603050405020304" pitchFamily="18" charset="0"/>
                          </a:rPr>
                          <m:t>𝑳</m:t>
                        </m:r>
                      </m:e>
                      <m:sub>
                        <m:r>
                          <a:rPr lang="en-US" altLang="zh-CN" b="1" i="1">
                            <a:latin typeface="Cambria Math" panose="02040503050406030204" pitchFamily="18" charset="0"/>
                            <a:cs typeface="Times New Roman" panose="02020603050405020304" pitchFamily="18" charset="0"/>
                          </a:rPr>
                          <m:t>𝟏</m:t>
                        </m:r>
                      </m:sub>
                    </m:sSub>
                  </m:oMath>
                </a14:m>
                <a:r>
                  <a:rPr lang="en-US" altLang="zh-CN" b="1" dirty="0">
                    <a:latin typeface="+mj-ea"/>
                    <a:cs typeface="Times New Roman" panose="02020603050405020304" pitchFamily="18" charset="0"/>
                  </a:rPr>
                  <a:t>正则化</a:t>
                </a:r>
                <a:r>
                  <a:rPr lang="zh-CN" altLang="en-US" b="1" dirty="0">
                    <a:latin typeface="+mj-ea"/>
                    <a:cs typeface="Times New Roman" panose="02020603050405020304" pitchFamily="18" charset="0"/>
                  </a:rPr>
                  <a:t>可以产生稀疏模型</a:t>
                </a:r>
                <a:endParaRPr lang="zh-CN" altLang="zh-CN" b="1" dirty="0">
                  <a:latin typeface="+mj-ea"/>
                  <a:cs typeface="Times New Roman" panose="020206030504050203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591403" y="4454344"/>
                <a:ext cx="3892348" cy="581057"/>
              </a:xfrm>
              <a:prstGeom prst="rect">
                <a:avLst/>
              </a:prstGeom>
              <a:blipFill rotWithShape="1">
                <a:blip r:embed="rId4"/>
                <a:stretch>
                  <a:fillRect l="-6" t="-78" r="-848" b="-184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Rectangle 3"/>
              <p:cNvSpPr>
                <a:spLocks noChangeArrowheads="1"/>
              </p:cNvSpPr>
              <p:nvPr/>
            </p:nvSpPr>
            <p:spPr bwMode="auto">
              <a:xfrm>
                <a:off x="427369" y="5102667"/>
                <a:ext cx="11764631"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a:defRPr>
                    <a:solidFill>
                      <a:schemeClr val="tx1"/>
                    </a:solidFill>
                    <a:latin typeface="Arial" panose="020B0704020202020204" pitchFamily="34" charset="0"/>
                  </a:defRPr>
                </a:lvl1pPr>
                <a:lvl2pPr>
                  <a:defRPr>
                    <a:solidFill>
                      <a:schemeClr val="tx1"/>
                    </a:solidFill>
                    <a:latin typeface="Arial" panose="020B0704020202020204" pitchFamily="34" charset="0"/>
                  </a:defRPr>
                </a:lvl2pPr>
                <a:lvl3pPr>
                  <a:defRPr>
                    <a:solidFill>
                      <a:schemeClr val="tx1"/>
                    </a:solidFill>
                    <a:latin typeface="Arial" panose="020B0704020202020204" pitchFamily="34" charset="0"/>
                  </a:defRPr>
                </a:lvl3pPr>
                <a:lvl4pPr>
                  <a:defRPr>
                    <a:solidFill>
                      <a:schemeClr val="tx1"/>
                    </a:solidFill>
                    <a:latin typeface="Arial" panose="020B0704020202020204" pitchFamily="34" charset="0"/>
                  </a:defRPr>
                </a:lvl4pPr>
                <a:lvl5pPr>
                  <a:defRPr>
                    <a:solidFill>
                      <a:schemeClr val="tx1"/>
                    </a:solidFill>
                    <a:latin typeface="Arial" panose="020B0704020202020204" pitchFamily="34" charset="0"/>
                  </a:defRPr>
                </a:lvl5pPr>
                <a:lvl6pPr eaLnBrk="0" fontAlgn="base" hangingPunct="0">
                  <a:spcBef>
                    <a:spcPct val="0"/>
                  </a:spcBef>
                  <a:spcAft>
                    <a:spcPct val="0"/>
                  </a:spcAft>
                  <a:defRPr>
                    <a:solidFill>
                      <a:schemeClr val="tx1"/>
                    </a:solidFill>
                    <a:latin typeface="Arial" panose="020B0704020202020204" pitchFamily="34" charset="0"/>
                  </a:defRPr>
                </a:lvl6pPr>
                <a:lvl7pPr eaLnBrk="0" fontAlgn="base" hangingPunct="0">
                  <a:spcBef>
                    <a:spcPct val="0"/>
                  </a:spcBef>
                  <a:spcAft>
                    <a:spcPct val="0"/>
                  </a:spcAft>
                  <a:defRPr>
                    <a:solidFill>
                      <a:schemeClr val="tx1"/>
                    </a:solidFill>
                    <a:latin typeface="Arial" panose="020B0704020202020204" pitchFamily="34" charset="0"/>
                  </a:defRPr>
                </a:lvl7pPr>
                <a:lvl8pPr eaLnBrk="0" fontAlgn="base" hangingPunct="0">
                  <a:spcBef>
                    <a:spcPct val="0"/>
                  </a:spcBef>
                  <a:spcAft>
                    <a:spcPct val="0"/>
                  </a:spcAft>
                  <a:defRPr>
                    <a:solidFill>
                      <a:schemeClr val="tx1"/>
                    </a:solidFill>
                    <a:latin typeface="Arial" panose="020B0704020202020204" pitchFamily="34" charset="0"/>
                  </a:defRPr>
                </a:lvl8pPr>
                <a:lvl9pPr eaLnBrk="0" fontAlgn="base" hangingPunct="0">
                  <a:spcBef>
                    <a:spcPct val="0"/>
                  </a:spcBef>
                  <a:spcAft>
                    <a:spcPct val="0"/>
                  </a:spcAft>
                  <a:defRPr>
                    <a:solidFill>
                      <a:schemeClr val="tx1"/>
                    </a:solidFill>
                    <a:latin typeface="Arial" panose="020B0704020202020204" pitchFamily="34" charset="0"/>
                  </a:defRPr>
                </a:lvl9pPr>
              </a:lstStyle>
              <a:p>
                <a:pPr lvl="0"/>
                <a:r>
                  <a:rPr kumimoji="0" lang="zh-CN" altLang="zh-CN" sz="1600" b="0" i="0" u="none" strike="noStrike" cap="none" normalizeH="0" baseline="0" dirty="0">
                    <a:ln>
                      <a:noFill/>
                    </a:ln>
                    <a:solidFill>
                      <a:srgbClr val="333333"/>
                    </a:solidFill>
                    <a:effectLst/>
                    <a:latin typeface="+mj-ea"/>
                    <a:ea typeface="+mj-ea"/>
                  </a:rPr>
                  <a:t>图上面中的蓝色轮廓线是没有正则化损失函数的等高线，中心的蓝色点为最优解，左图、右图分别为</a:t>
                </a:r>
                <a14:m>
                  <m:oMath xmlns:m="http://schemas.openxmlformats.org/officeDocument/2006/math">
                    <m:sSub>
                      <m:sSubPr>
                        <m:ctrlPr>
                          <a:rPr lang="zh-CN" altLang="zh-CN" sz="1800" b="1" i="1">
                            <a:latin typeface="Cambria Math" panose="02040503050406030204" pitchFamily="18" charset="0"/>
                            <a:cs typeface="Times New Roman" panose="02020603050405020304" pitchFamily="18" charset="0"/>
                          </a:rPr>
                        </m:ctrlPr>
                      </m:sSubPr>
                      <m:e>
                        <m:r>
                          <a:rPr lang="en-US" altLang="zh-CN" sz="1800" b="1" i="1">
                            <a:latin typeface="Cambria Math" panose="02040503050406030204" pitchFamily="18" charset="0"/>
                            <a:cs typeface="Times New Roman" panose="02020603050405020304" pitchFamily="18" charset="0"/>
                          </a:rPr>
                          <m:t>𝑳</m:t>
                        </m:r>
                      </m:e>
                      <m:sub>
                        <m:r>
                          <a:rPr lang="en-US" altLang="zh-CN" sz="1800" b="1" i="1" smtClean="0">
                            <a:latin typeface="Cambria Math" panose="02040503050406030204" pitchFamily="18" charset="0"/>
                            <a:cs typeface="Times New Roman" panose="02020603050405020304" pitchFamily="18" charset="0"/>
                          </a:rPr>
                          <m:t>𝟏</m:t>
                        </m:r>
                      </m:sub>
                    </m:sSub>
                    <m:sSub>
                      <m:sSubPr>
                        <m:ctrlPr>
                          <a:rPr lang="zh-CN" altLang="zh-CN" sz="1600" b="1" i="1">
                            <a:latin typeface="Cambria Math" panose="02040503050406030204" pitchFamily="18" charset="0"/>
                            <a:cs typeface="Times New Roman" panose="02020603050405020304" pitchFamily="18" charset="0"/>
                          </a:rPr>
                        </m:ctrlPr>
                      </m:sSubPr>
                      <m:e>
                        <m:r>
                          <m:rPr>
                            <m:nor/>
                          </m:rPr>
                          <a:rPr lang="zh-CN" altLang="zh-CN" sz="1600" dirty="0">
                            <a:solidFill>
                              <a:srgbClr val="333333"/>
                            </a:solidFill>
                            <a:latin typeface="+mj-ea"/>
                          </a:rPr>
                          <m:t>、</m:t>
                        </m:r>
                        <m:r>
                          <a:rPr lang="en-US" altLang="zh-CN" sz="1600" b="1" i="1">
                            <a:latin typeface="Cambria Math" panose="02040503050406030204" pitchFamily="18" charset="0"/>
                            <a:cs typeface="Times New Roman" panose="02020603050405020304" pitchFamily="18" charset="0"/>
                          </a:rPr>
                          <m:t>𝑳</m:t>
                        </m:r>
                      </m:e>
                      <m:sub>
                        <m:r>
                          <a:rPr lang="en-US" altLang="zh-CN" sz="1600" b="1" i="1">
                            <a:latin typeface="Cambria Math" panose="02040503050406030204" pitchFamily="18" charset="0"/>
                            <a:cs typeface="Times New Roman" panose="02020603050405020304" pitchFamily="18" charset="0"/>
                          </a:rPr>
                          <m:t>𝟐</m:t>
                        </m:r>
                      </m:sub>
                    </m:sSub>
                  </m:oMath>
                </a14:m>
                <a:r>
                  <a:rPr kumimoji="0" lang="zh-CN" altLang="zh-CN" sz="1600" b="0" i="0" u="none" strike="noStrike" cap="none" normalizeH="0" baseline="0" dirty="0">
                    <a:ln>
                      <a:noFill/>
                    </a:ln>
                    <a:solidFill>
                      <a:srgbClr val="333333"/>
                    </a:solidFill>
                    <a:effectLst/>
                    <a:latin typeface="+mj-ea"/>
                    <a:ea typeface="+mj-ea"/>
                  </a:rPr>
                  <a:t>正则化给出的限制。</a:t>
                </a:r>
                <a:r>
                  <a:rPr kumimoji="0" lang="zh-CN" altLang="zh-CN" sz="600" b="0" i="0" u="none" strike="noStrike" cap="none" normalizeH="0" baseline="0" dirty="0">
                    <a:ln>
                      <a:noFill/>
                    </a:ln>
                    <a:solidFill>
                      <a:schemeClr val="tx1"/>
                    </a:solidFill>
                    <a:effectLst/>
                    <a:latin typeface="+mj-ea"/>
                    <a:ea typeface="+mj-ea"/>
                  </a:rPr>
                  <a:t> </a:t>
                </a:r>
                <a:endParaRPr kumimoji="0" lang="zh-CN" altLang="zh-CN" b="0" i="0" u="none" strike="noStrike" cap="none" normalizeH="0" baseline="0" dirty="0">
                  <a:ln>
                    <a:noFill/>
                  </a:ln>
                  <a:solidFill>
                    <a:schemeClr val="tx1"/>
                  </a:solidFill>
                  <a:effectLst/>
                  <a:latin typeface="+mj-ea"/>
                  <a:ea typeface="+mj-ea"/>
                </a:endParaRPr>
              </a:p>
            </p:txBody>
          </p:sp>
        </mc:Choice>
        <mc:Fallback xmlns="">
          <p:sp>
            <p:nvSpPr>
              <p:cNvPr id="3" name="Rectangle 3"/>
              <p:cNvSpPr>
                <a:spLocks noRot="1" noChangeAspect="1" noMove="1" noResize="1" noEditPoints="1" noAdjustHandles="1" noChangeArrowheads="1" noChangeShapeType="1" noTextEdit="1"/>
              </p:cNvSpPr>
              <p:nvPr/>
            </p:nvSpPr>
            <p:spPr bwMode="auto">
              <a:xfrm>
                <a:off x="427369" y="5102667"/>
                <a:ext cx="11764631" cy="362984"/>
              </a:xfrm>
              <a:prstGeom prst="rect">
                <a:avLst/>
              </a:prstGeom>
              <a:blipFill rotWithShape="1">
                <a:blip r:embed="rId5"/>
                <a:stretch>
                  <a:fillRect t="-122" b="5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939420" y="5609501"/>
                <a:ext cx="11025117" cy="1077218"/>
              </a:xfrm>
              <a:prstGeom prst="rect">
                <a:avLst/>
              </a:prstGeom>
            </p:spPr>
            <p:txBody>
              <a:bodyPr wrap="square">
                <a:spAutoFit/>
              </a:bodyPr>
              <a:lstStyle/>
              <a:p>
                <a:pPr>
                  <a:lnSpc>
                    <a:spcPct val="200000"/>
                  </a:lnSpc>
                </a:pPr>
                <a:r>
                  <a:rPr lang="zh-CN" altLang="en-US" sz="1600" dirty="0"/>
                  <a:t>可以看到在正则化的限制之下,</a:t>
                </a:r>
                <a:r>
                  <a:rPr lang="zh-CN" altLang="zh-CN" sz="1600" b="1" dirty="0">
                    <a:cs typeface="Times New Roman" panose="02020603050405020304" pitchFamily="18" charset="0"/>
                  </a:rPr>
                  <a:t> </a:t>
                </a:r>
                <a14:m>
                  <m:oMath xmlns:m="http://schemas.openxmlformats.org/officeDocument/2006/math">
                    <m:sSub>
                      <m:sSubPr>
                        <m:ctrlPr>
                          <a:rPr lang="zh-CN" altLang="zh-CN" sz="1600" b="1" i="1">
                            <a:latin typeface="Cambria Math" panose="02040503050406030204" pitchFamily="18" charset="0"/>
                            <a:cs typeface="Times New Roman" panose="02020603050405020304" pitchFamily="18" charset="0"/>
                          </a:rPr>
                        </m:ctrlPr>
                      </m:sSubPr>
                      <m:e>
                        <m:r>
                          <a:rPr lang="en-US" altLang="zh-CN" sz="1600" b="1" i="1">
                            <a:latin typeface="Cambria Math" panose="02040503050406030204" pitchFamily="18" charset="0"/>
                            <a:cs typeface="Times New Roman" panose="02020603050405020304" pitchFamily="18" charset="0"/>
                          </a:rPr>
                          <m:t>𝑳</m:t>
                        </m:r>
                      </m:e>
                      <m:sub>
                        <m:r>
                          <a:rPr lang="en-US" altLang="zh-CN" sz="1600" b="1" i="1" smtClean="0">
                            <a:latin typeface="Cambria Math" panose="02040503050406030204" pitchFamily="18" charset="0"/>
                            <a:cs typeface="Times New Roman" panose="02020603050405020304" pitchFamily="18" charset="0"/>
                          </a:rPr>
                          <m:t>𝟐</m:t>
                        </m:r>
                      </m:sub>
                    </m:sSub>
                  </m:oMath>
                </a14:m>
                <a:r>
                  <a:rPr lang="zh-CN" altLang="en-US" sz="1600" dirty="0"/>
                  <a:t>正则化给出的最优解</a:t>
                </a:r>
                <a:r>
                  <a:rPr lang="zh-CN" altLang="en-US" sz="1600" i="1" dirty="0"/>
                  <a:t>w</a:t>
                </a:r>
                <a:r>
                  <a:rPr lang="zh-CN" altLang="en-US" sz="1600" dirty="0"/>
                  <a:t>*是使解更加靠近原点,也就是说</a:t>
                </a:r>
                <a14:m>
                  <m:oMath xmlns:m="http://schemas.openxmlformats.org/officeDocument/2006/math">
                    <m:sSub>
                      <m:sSubPr>
                        <m:ctrlPr>
                          <a:rPr lang="zh-CN" altLang="zh-CN" sz="1600" b="1" i="1">
                            <a:latin typeface="Cambria Math" panose="02040503050406030204" pitchFamily="18" charset="0"/>
                            <a:cs typeface="Times New Roman" panose="02020603050405020304" pitchFamily="18" charset="0"/>
                          </a:rPr>
                        </m:ctrlPr>
                      </m:sSubPr>
                      <m:e>
                        <m:r>
                          <a:rPr lang="en-US" altLang="zh-CN" sz="1600" b="1" i="1">
                            <a:latin typeface="Cambria Math" panose="02040503050406030204" pitchFamily="18" charset="0"/>
                            <a:cs typeface="Times New Roman" panose="02020603050405020304" pitchFamily="18" charset="0"/>
                          </a:rPr>
                          <m:t>𝑳</m:t>
                        </m:r>
                      </m:e>
                      <m:sub>
                        <m:r>
                          <a:rPr lang="en-US" altLang="zh-CN" sz="1600" b="1" i="1" smtClean="0">
                            <a:latin typeface="Cambria Math" panose="02040503050406030204" pitchFamily="18" charset="0"/>
                            <a:cs typeface="Times New Roman" panose="02020603050405020304" pitchFamily="18" charset="0"/>
                          </a:rPr>
                          <m:t>𝟐</m:t>
                        </m:r>
                      </m:sub>
                    </m:sSub>
                  </m:oMath>
                </a14:m>
                <a:r>
                  <a:rPr lang="zh-CN" altLang="en-US" sz="1600" dirty="0"/>
                  <a:t>正则化能</a:t>
                </a:r>
                <a:r>
                  <a:rPr lang="zh-CN" altLang="en-US" sz="1600" dirty="0">
                    <a:solidFill>
                      <a:srgbClr val="FF0000"/>
                    </a:solidFill>
                  </a:rPr>
                  <a:t>降低参数范数的总和</a:t>
                </a:r>
                <a:r>
                  <a:rPr lang="zh-CN" altLang="en-US" sz="1600" dirty="0"/>
                  <a:t>。</a:t>
                </a:r>
                <a:endParaRPr lang="en-US" altLang="zh-CN" sz="1600" dirty="0"/>
              </a:p>
              <a:p>
                <a:pPr>
                  <a:lnSpc>
                    <a:spcPct val="200000"/>
                  </a:lnSpc>
                </a:pPr>
                <a:r>
                  <a:rPr lang="zh-CN" altLang="zh-CN" sz="1600" b="1" dirty="0">
                    <a:cs typeface="Times New Roman" panose="02020603050405020304" pitchFamily="18" charset="0"/>
                  </a:rPr>
                  <a:t> </a:t>
                </a:r>
                <a14:m>
                  <m:oMath xmlns:m="http://schemas.openxmlformats.org/officeDocument/2006/math">
                    <m:sSub>
                      <m:sSubPr>
                        <m:ctrlPr>
                          <a:rPr lang="zh-CN" altLang="zh-CN" sz="1600" b="1" i="1">
                            <a:latin typeface="Cambria Math" panose="02040503050406030204" pitchFamily="18" charset="0"/>
                            <a:cs typeface="Times New Roman" panose="02020603050405020304" pitchFamily="18" charset="0"/>
                          </a:rPr>
                        </m:ctrlPr>
                      </m:sSubPr>
                      <m:e>
                        <m:r>
                          <a:rPr lang="en-US" altLang="zh-CN" sz="1600" b="1" i="1">
                            <a:latin typeface="Cambria Math" panose="02040503050406030204" pitchFamily="18" charset="0"/>
                            <a:cs typeface="Times New Roman" panose="02020603050405020304" pitchFamily="18" charset="0"/>
                          </a:rPr>
                          <m:t>𝑳</m:t>
                        </m:r>
                      </m:e>
                      <m:sub>
                        <m:r>
                          <a:rPr lang="en-US" altLang="zh-CN" sz="1600" b="1" i="1">
                            <a:latin typeface="Cambria Math" panose="02040503050406030204" pitchFamily="18" charset="0"/>
                            <a:cs typeface="Times New Roman" panose="02020603050405020304" pitchFamily="18" charset="0"/>
                          </a:rPr>
                          <m:t>𝟏</m:t>
                        </m:r>
                      </m:sub>
                    </m:sSub>
                  </m:oMath>
                </a14:m>
                <a:r>
                  <a:rPr lang="zh-CN" altLang="en-US" sz="1600" dirty="0"/>
                  <a:t>正则化给出的最优解w*是使解更加靠近某些轴,而其它的轴则为0,所以</a:t>
                </a:r>
                <a14:m>
                  <m:oMath xmlns:m="http://schemas.openxmlformats.org/officeDocument/2006/math">
                    <m:sSub>
                      <m:sSubPr>
                        <m:ctrlPr>
                          <a:rPr lang="zh-CN" altLang="zh-CN" sz="1600" b="1" i="1">
                            <a:latin typeface="Cambria Math" panose="02040503050406030204" pitchFamily="18" charset="0"/>
                            <a:cs typeface="Times New Roman" panose="02020603050405020304" pitchFamily="18" charset="0"/>
                          </a:rPr>
                        </m:ctrlPr>
                      </m:sSubPr>
                      <m:e>
                        <m:r>
                          <a:rPr lang="en-US" altLang="zh-CN" sz="1600" b="1" i="1">
                            <a:latin typeface="Cambria Math" panose="02040503050406030204" pitchFamily="18" charset="0"/>
                            <a:cs typeface="Times New Roman" panose="02020603050405020304" pitchFamily="18" charset="0"/>
                          </a:rPr>
                          <m:t>𝑳</m:t>
                        </m:r>
                      </m:e>
                      <m:sub>
                        <m:r>
                          <a:rPr lang="en-US" altLang="zh-CN" sz="1600" b="1" i="1">
                            <a:latin typeface="Cambria Math" panose="02040503050406030204" pitchFamily="18" charset="0"/>
                            <a:cs typeface="Times New Roman" panose="02020603050405020304" pitchFamily="18" charset="0"/>
                          </a:rPr>
                          <m:t>𝟏</m:t>
                        </m:r>
                      </m:sub>
                    </m:sSub>
                  </m:oMath>
                </a14:m>
                <a:r>
                  <a:rPr lang="zh-CN" altLang="en-US" sz="1600" dirty="0"/>
                  <a:t>正则化能使得到的</a:t>
                </a:r>
                <a:r>
                  <a:rPr lang="zh-CN" altLang="en-US" sz="1600" dirty="0">
                    <a:solidFill>
                      <a:srgbClr val="FF0000"/>
                    </a:solidFill>
                  </a:rPr>
                  <a:t>参数稀疏化</a:t>
                </a:r>
                <a:r>
                  <a:rPr lang="zh-CN" altLang="en-US" sz="1600" dirty="0"/>
                  <a:t>。</a:t>
                </a:r>
              </a:p>
            </p:txBody>
          </p:sp>
        </mc:Choice>
        <mc:Fallback xmlns="">
          <p:sp>
            <p:nvSpPr>
              <p:cNvPr id="4" name="矩形 3"/>
              <p:cNvSpPr>
                <a:spLocks noRot="1" noChangeAspect="1" noMove="1" noResize="1" noEditPoints="1" noAdjustHandles="1" noChangeArrowheads="1" noChangeShapeType="1" noTextEdit="1"/>
              </p:cNvSpPr>
              <p:nvPr/>
            </p:nvSpPr>
            <p:spPr>
              <a:xfrm>
                <a:off x="939420" y="5609501"/>
                <a:ext cx="11025117" cy="1077218"/>
              </a:xfrm>
              <a:prstGeom prst="rect">
                <a:avLst/>
              </a:prstGeom>
              <a:blipFill rotWithShape="1">
                <a:blip r:embed="rId6"/>
                <a:stretch>
                  <a:fillRect l="-2" t="-51" r="5" b="-10300"/>
                </a:stretch>
              </a:blipFill>
            </p:spPr>
            <p:txBody>
              <a:bodyPr/>
              <a:lstStyle/>
              <a:p>
                <a:r>
                  <a:rPr lang="zh-CN" altLang="en-US">
                    <a:noFill/>
                  </a:rPr>
                  <a:t> </a:t>
                </a:r>
              </a:p>
            </p:txBody>
          </p:sp>
        </mc:Fallback>
      </mc:AlternateContent>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4796" y="1555335"/>
            <a:ext cx="2565562" cy="3087250"/>
          </a:xfrm>
          <a:prstGeom prst="rect">
            <a:avLst/>
          </a:prstGeom>
        </p:spPr>
      </p:pic>
      <p:pic>
        <p:nvPicPr>
          <p:cNvPr id="10" name="图片 9"/>
          <p:cNvPicPr>
            <a:picLocks noChangeAspect="1"/>
          </p:cNvPicPr>
          <p:nvPr/>
        </p:nvPicPr>
        <p:blipFill rotWithShape="1">
          <a:blip r:embed="rId8">
            <a:extLst>
              <a:ext uri="{28A0092B-C50C-407E-A947-70E740481C1C}">
                <a14:useLocalDpi xmlns:a14="http://schemas.microsoft.com/office/drawing/2010/main" val="0"/>
              </a:ext>
            </a:extLst>
          </a:blip>
          <a:srcRect t="4876"/>
          <a:stretch>
            <a:fillRect/>
          </a:stretch>
        </p:blipFill>
        <p:spPr>
          <a:xfrm>
            <a:off x="6627125" y="1330960"/>
            <a:ext cx="2876513" cy="3304298"/>
          </a:xfrm>
          <a:prstGeom prst="rect">
            <a:avLst/>
          </a:prstGeom>
        </p:spPr>
      </p:pic>
      <mc:AlternateContent xmlns:mc="http://schemas.openxmlformats.org/markup-compatibility/2006" xmlns:a14="http://schemas.microsoft.com/office/drawing/2010/main">
        <mc:Choice Requires="a14">
          <p:sp>
            <p:nvSpPr>
              <p:cNvPr id="15" name="文本框 14"/>
              <p:cNvSpPr txBox="1"/>
              <p:nvPr/>
            </p:nvSpPr>
            <p:spPr>
              <a:xfrm>
                <a:off x="4307840" y="1730860"/>
                <a:ext cx="1966685" cy="2677656"/>
              </a:xfrm>
              <a:prstGeom prst="rect">
                <a:avLst/>
              </a:prstGeom>
              <a:noFill/>
            </p:spPr>
            <p:txBody>
              <a:bodyPr wrap="square" rtlCol="0">
                <a:spAutoFit/>
              </a:bodyPr>
              <a:lstStyle/>
              <a:p>
                <a14:m>
                  <m:oMath xmlns:m="http://schemas.openxmlformats.org/officeDocument/2006/math">
                    <m:sSub>
                      <m:sSubPr>
                        <m:ctrlPr>
                          <a:rPr lang="zh-CN" altLang="zh-CN" b="1" i="1">
                            <a:latin typeface="Cambria Math" panose="02040503050406030204" pitchFamily="18" charset="0"/>
                            <a:cs typeface="Times New Roman" panose="02020603050405020304" pitchFamily="18" charset="0"/>
                          </a:rPr>
                        </m:ctrlPr>
                      </m:sSubPr>
                      <m:e>
                        <m:r>
                          <a:rPr lang="en-US" altLang="zh-CN" b="1" i="1">
                            <a:latin typeface="Cambria Math" panose="02040503050406030204" pitchFamily="18" charset="0"/>
                            <a:cs typeface="Times New Roman" panose="02020603050405020304" pitchFamily="18" charset="0"/>
                          </a:rPr>
                          <m:t>𝑳</m:t>
                        </m:r>
                      </m:e>
                      <m:sub>
                        <m:r>
                          <a:rPr lang="en-US" altLang="zh-CN" b="1" i="1">
                            <a:latin typeface="Cambria Math" panose="02040503050406030204" pitchFamily="18" charset="0"/>
                            <a:cs typeface="Times New Roman" panose="02020603050405020304" pitchFamily="18" charset="0"/>
                          </a:rPr>
                          <m:t>𝟏</m:t>
                        </m:r>
                      </m:sub>
                    </m:sSub>
                  </m:oMath>
                </a14:m>
                <a:r>
                  <a:rPr lang="zh-CN" altLang="en-US" dirty="0"/>
                  <a:t>正则化是指在损失函数中加入权值向量</a:t>
                </a:r>
                <a:r>
                  <a:rPr lang="en-US" altLang="zh-CN" dirty="0"/>
                  <a:t>w</a:t>
                </a:r>
                <a:r>
                  <a:rPr lang="zh-CN" altLang="en-US" dirty="0"/>
                  <a:t>的绝对值之和，</a:t>
                </a:r>
                <a14:m>
                  <m:oMath xmlns:m="http://schemas.openxmlformats.org/officeDocument/2006/math">
                    <m:sSub>
                      <m:sSubPr>
                        <m:ctrlPr>
                          <a:rPr lang="zh-CN" altLang="zh-CN" b="1" i="1">
                            <a:latin typeface="Cambria Math" panose="02040503050406030204" pitchFamily="18" charset="0"/>
                            <a:cs typeface="Times New Roman" panose="02020603050405020304" pitchFamily="18" charset="0"/>
                          </a:rPr>
                        </m:ctrlPr>
                      </m:sSubPr>
                      <m:e>
                        <m:r>
                          <a:rPr lang="en-US" altLang="zh-CN" b="1" i="1">
                            <a:latin typeface="Cambria Math" panose="02040503050406030204" pitchFamily="18" charset="0"/>
                            <a:cs typeface="Times New Roman" panose="02020603050405020304" pitchFamily="18" charset="0"/>
                          </a:rPr>
                          <m:t>𝑳</m:t>
                        </m:r>
                      </m:e>
                      <m:sub>
                        <m:r>
                          <a:rPr lang="en-US" altLang="zh-CN" b="1" i="1">
                            <a:latin typeface="Cambria Math" panose="02040503050406030204" pitchFamily="18" charset="0"/>
                            <a:cs typeface="Times New Roman" panose="02020603050405020304" pitchFamily="18" charset="0"/>
                          </a:rPr>
                          <m:t>𝟏</m:t>
                        </m:r>
                      </m:sub>
                    </m:sSub>
                  </m:oMath>
                </a14:m>
                <a:r>
                  <a:rPr lang="zh-CN" altLang="en-US" dirty="0"/>
                  <a:t>的功能是使权重稀疏</a:t>
                </a:r>
              </a:p>
            </p:txBody>
          </p:sp>
        </mc:Choice>
        <mc:Fallback xmlns="">
          <p:sp>
            <p:nvSpPr>
              <p:cNvPr id="15" name="文本框 14"/>
              <p:cNvSpPr txBox="1">
                <a:spLocks noRot="1" noChangeAspect="1" noMove="1" noResize="1" noEditPoints="1" noAdjustHandles="1" noChangeArrowheads="1" noChangeShapeType="1" noTextEdit="1"/>
              </p:cNvSpPr>
              <p:nvPr/>
            </p:nvSpPr>
            <p:spPr>
              <a:xfrm>
                <a:off x="4307840" y="1730860"/>
                <a:ext cx="1966685" cy="2677656"/>
              </a:xfrm>
              <a:prstGeom prst="rect">
                <a:avLst/>
              </a:prstGeom>
              <a:blipFill rotWithShape="1">
                <a:blip r:embed="rId9"/>
                <a:stretch>
                  <a:fillRect t="-18" r="5" b="-20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9558266" y="1730860"/>
                <a:ext cx="1780294" cy="2308324"/>
              </a:xfrm>
              <a:prstGeom prst="rect">
                <a:avLst/>
              </a:prstGeom>
              <a:noFill/>
            </p:spPr>
            <p:txBody>
              <a:bodyPr wrap="square" rtlCol="0">
                <a:spAutoFit/>
              </a:bodyPr>
              <a:lstStyle/>
              <a:p>
                <a:r>
                  <a:rPr lang="zh-CN" altLang="en-US" dirty="0"/>
                  <a:t>在损失函数中加入权值向量</a:t>
                </a:r>
                <a:r>
                  <a:rPr lang="en-US" altLang="zh-CN" dirty="0"/>
                  <a:t>w</a:t>
                </a:r>
                <a:r>
                  <a:rPr lang="zh-CN" altLang="en-US" dirty="0"/>
                  <a:t>的平方和，</a:t>
                </a:r>
                <a14:m>
                  <m:oMath xmlns:m="http://schemas.openxmlformats.org/officeDocument/2006/math">
                    <m:sSub>
                      <m:sSubPr>
                        <m:ctrlPr>
                          <a:rPr lang="zh-CN" altLang="zh-CN" b="1" i="1">
                            <a:latin typeface="Cambria Math" panose="02040503050406030204" pitchFamily="18" charset="0"/>
                            <a:cs typeface="Times New Roman" panose="02020603050405020304" pitchFamily="18" charset="0"/>
                          </a:rPr>
                        </m:ctrlPr>
                      </m:sSubPr>
                      <m:e>
                        <m:r>
                          <a:rPr lang="en-US" altLang="zh-CN" b="1" i="1">
                            <a:latin typeface="Cambria Math" panose="02040503050406030204" pitchFamily="18" charset="0"/>
                            <a:cs typeface="Times New Roman" panose="02020603050405020304" pitchFamily="18" charset="0"/>
                          </a:rPr>
                          <m:t>𝑳</m:t>
                        </m:r>
                      </m:e>
                      <m:sub>
                        <m:r>
                          <a:rPr lang="en-US" altLang="zh-CN" b="1" i="1">
                            <a:latin typeface="Cambria Math" panose="02040503050406030204" pitchFamily="18" charset="0"/>
                            <a:cs typeface="Times New Roman" panose="02020603050405020304" pitchFamily="18" charset="0"/>
                          </a:rPr>
                          <m:t>𝟐</m:t>
                        </m:r>
                      </m:sub>
                    </m:sSub>
                  </m:oMath>
                </a14:m>
                <a:r>
                  <a:rPr lang="zh-CN" altLang="en-US" dirty="0"/>
                  <a:t>的功能是使权重平滑。</a:t>
                </a:r>
              </a:p>
            </p:txBody>
          </p:sp>
        </mc:Choice>
        <mc:Fallback xmlns="">
          <p:sp>
            <p:nvSpPr>
              <p:cNvPr id="16" name="文本框 15"/>
              <p:cNvSpPr txBox="1">
                <a:spLocks noRot="1" noChangeAspect="1" noMove="1" noResize="1" noEditPoints="1" noAdjustHandles="1" noChangeArrowheads="1" noChangeShapeType="1" noTextEdit="1"/>
              </p:cNvSpPr>
              <p:nvPr/>
            </p:nvSpPr>
            <p:spPr>
              <a:xfrm>
                <a:off x="9558266" y="1730860"/>
                <a:ext cx="1780294" cy="2308324"/>
              </a:xfrm>
              <a:prstGeom prst="rect">
                <a:avLst/>
              </a:prstGeom>
              <a:blipFill rotWithShape="1">
                <a:blip r:embed="rId10"/>
                <a:stretch>
                  <a:fillRect l="-14" t="-21" b="25"/>
                </a:stretch>
              </a:blipFill>
            </p:spPr>
            <p:txBody>
              <a:bodyPr/>
              <a:lstStyle/>
              <a:p>
                <a:r>
                  <a:rPr lang="zh-CN" alt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正则化</a:t>
            </a:r>
          </a:p>
        </p:txBody>
      </p:sp>
      <p:grpSp>
        <p:nvGrpSpPr>
          <p:cNvPr id="11" name="Google Shape;3897;p63"/>
          <p:cNvGrpSpPr/>
          <p:nvPr/>
        </p:nvGrpSpPr>
        <p:grpSpPr>
          <a:xfrm>
            <a:off x="851056" y="2226400"/>
            <a:ext cx="6225127" cy="1733100"/>
            <a:chOff x="1283000" y="2571753"/>
            <a:chExt cx="6225127" cy="1733100"/>
          </a:xfrm>
        </p:grpSpPr>
        <p:sp>
          <p:nvSpPr>
            <p:cNvPr id="12" name="Google Shape;3898;p63"/>
            <p:cNvSpPr/>
            <p:nvPr/>
          </p:nvSpPr>
          <p:spPr>
            <a:xfrm>
              <a:off x="2185252"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704020202020204"/>
                <a:buNone/>
              </a:pPr>
              <a:endParaRPr sz="1600">
                <a:solidFill>
                  <a:schemeClr val="dk1"/>
                </a:solidFill>
              </a:endParaRPr>
            </a:p>
          </p:txBody>
        </p:sp>
        <p:sp>
          <p:nvSpPr>
            <p:cNvPr id="13" name="Google Shape;3899;p63"/>
            <p:cNvSpPr/>
            <p:nvPr/>
          </p:nvSpPr>
          <p:spPr>
            <a:xfrm>
              <a:off x="2185252"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704020202020204"/>
                <a:buNone/>
              </a:pPr>
              <a:endParaRPr sz="1600">
                <a:solidFill>
                  <a:schemeClr val="dk1"/>
                </a:solidFill>
              </a:endParaRPr>
            </a:p>
          </p:txBody>
        </p:sp>
        <p:sp>
          <p:nvSpPr>
            <p:cNvPr id="14" name="Google Shape;3900;p63"/>
            <p:cNvSpPr/>
            <p:nvPr/>
          </p:nvSpPr>
          <p:spPr>
            <a:xfrm>
              <a:off x="2186602"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704020202020204"/>
                <a:buNone/>
              </a:pPr>
              <a:endParaRPr sz="1600">
                <a:solidFill>
                  <a:schemeClr val="dk1"/>
                </a:solidFill>
              </a:endParaRPr>
            </a:p>
          </p:txBody>
        </p:sp>
        <p:sp>
          <p:nvSpPr>
            <p:cNvPr id="17" name="Google Shape;3901;p63"/>
            <p:cNvSpPr/>
            <p:nvPr/>
          </p:nvSpPr>
          <p:spPr>
            <a:xfrm>
              <a:off x="3123571"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704020202020204"/>
                <a:buNone/>
              </a:pPr>
              <a:endParaRPr sz="1600">
                <a:solidFill>
                  <a:schemeClr val="dk1"/>
                </a:solidFill>
              </a:endParaRPr>
            </a:p>
          </p:txBody>
        </p:sp>
        <p:sp>
          <p:nvSpPr>
            <p:cNvPr id="18" name="Google Shape;3902;p63"/>
            <p:cNvSpPr/>
            <p:nvPr/>
          </p:nvSpPr>
          <p:spPr>
            <a:xfrm>
              <a:off x="3123571"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704020202020204"/>
                <a:buNone/>
              </a:pPr>
              <a:endParaRPr sz="1600">
                <a:solidFill>
                  <a:schemeClr val="dk1"/>
                </a:solidFill>
              </a:endParaRPr>
            </a:p>
          </p:txBody>
        </p:sp>
        <p:sp>
          <p:nvSpPr>
            <p:cNvPr id="19" name="Google Shape;3903;p63"/>
            <p:cNvSpPr/>
            <p:nvPr/>
          </p:nvSpPr>
          <p:spPr>
            <a:xfrm>
              <a:off x="3124921" y="38296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704020202020204"/>
                <a:buNone/>
              </a:pPr>
              <a:endParaRPr sz="1600">
                <a:solidFill>
                  <a:schemeClr val="dk1"/>
                </a:solidFill>
              </a:endParaRPr>
            </a:p>
          </p:txBody>
        </p:sp>
        <p:sp>
          <p:nvSpPr>
            <p:cNvPr id="20" name="Google Shape;3904;p63"/>
            <p:cNvSpPr/>
            <p:nvPr/>
          </p:nvSpPr>
          <p:spPr>
            <a:xfrm>
              <a:off x="4061889" y="25717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704020202020204"/>
                <a:buNone/>
              </a:pPr>
              <a:endParaRPr sz="1600">
                <a:solidFill>
                  <a:schemeClr val="dk1"/>
                </a:solidFill>
              </a:endParaRPr>
            </a:p>
          </p:txBody>
        </p:sp>
        <p:sp>
          <p:nvSpPr>
            <p:cNvPr id="21" name="Google Shape;3905;p63"/>
            <p:cNvSpPr/>
            <p:nvPr/>
          </p:nvSpPr>
          <p:spPr>
            <a:xfrm>
              <a:off x="4061889"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704020202020204"/>
                <a:buNone/>
              </a:pPr>
              <a:endParaRPr sz="1600">
                <a:solidFill>
                  <a:schemeClr val="dk1"/>
                </a:solidFill>
              </a:endParaRPr>
            </a:p>
          </p:txBody>
        </p:sp>
        <p:sp>
          <p:nvSpPr>
            <p:cNvPr id="22" name="Google Shape;3906;p63"/>
            <p:cNvSpPr/>
            <p:nvPr/>
          </p:nvSpPr>
          <p:spPr>
            <a:xfrm>
              <a:off x="4063239"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704020202020204"/>
                <a:buNone/>
              </a:pPr>
              <a:endParaRPr sz="1600">
                <a:solidFill>
                  <a:schemeClr val="dk1"/>
                </a:solidFill>
              </a:endParaRPr>
            </a:p>
          </p:txBody>
        </p:sp>
        <p:sp>
          <p:nvSpPr>
            <p:cNvPr id="23" name="Google Shape;3907;p63"/>
            <p:cNvSpPr/>
            <p:nvPr/>
          </p:nvSpPr>
          <p:spPr>
            <a:xfrm>
              <a:off x="5000208" y="25717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704020202020204"/>
                <a:buNone/>
              </a:pPr>
              <a:endParaRPr sz="1600">
                <a:solidFill>
                  <a:schemeClr val="dk1"/>
                </a:solidFill>
              </a:endParaRPr>
            </a:p>
          </p:txBody>
        </p:sp>
        <p:sp>
          <p:nvSpPr>
            <p:cNvPr id="24" name="Google Shape;3908;p63"/>
            <p:cNvSpPr/>
            <p:nvPr/>
          </p:nvSpPr>
          <p:spPr>
            <a:xfrm>
              <a:off x="5000208"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704020202020204"/>
                <a:buNone/>
              </a:pPr>
              <a:endParaRPr sz="1600">
                <a:solidFill>
                  <a:schemeClr val="dk1"/>
                </a:solidFill>
              </a:endParaRPr>
            </a:p>
          </p:txBody>
        </p:sp>
        <p:sp>
          <p:nvSpPr>
            <p:cNvPr id="25" name="Google Shape;3909;p63"/>
            <p:cNvSpPr/>
            <p:nvPr/>
          </p:nvSpPr>
          <p:spPr>
            <a:xfrm>
              <a:off x="5001558"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704020202020204"/>
                <a:buNone/>
              </a:pPr>
              <a:endParaRPr sz="1600">
                <a:solidFill>
                  <a:schemeClr val="dk1"/>
                </a:solidFill>
              </a:endParaRPr>
            </a:p>
          </p:txBody>
        </p:sp>
        <p:sp>
          <p:nvSpPr>
            <p:cNvPr id="26" name="Google Shape;3910;p63"/>
            <p:cNvSpPr/>
            <p:nvPr/>
          </p:nvSpPr>
          <p:spPr>
            <a:xfrm>
              <a:off x="5938527"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704020202020204"/>
                <a:buNone/>
              </a:pPr>
              <a:endParaRPr sz="1600">
                <a:solidFill>
                  <a:schemeClr val="dk1"/>
                </a:solidFill>
              </a:endParaRPr>
            </a:p>
          </p:txBody>
        </p:sp>
        <p:sp>
          <p:nvSpPr>
            <p:cNvPr id="27" name="Google Shape;3911;p63"/>
            <p:cNvSpPr/>
            <p:nvPr/>
          </p:nvSpPr>
          <p:spPr>
            <a:xfrm>
              <a:off x="5938527"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704020202020204"/>
                <a:buNone/>
              </a:pPr>
              <a:endParaRPr sz="1600">
                <a:solidFill>
                  <a:schemeClr val="dk1"/>
                </a:solidFill>
              </a:endParaRPr>
            </a:p>
          </p:txBody>
        </p:sp>
        <p:sp>
          <p:nvSpPr>
            <p:cNvPr id="28" name="Google Shape;3912;p63"/>
            <p:cNvSpPr/>
            <p:nvPr/>
          </p:nvSpPr>
          <p:spPr>
            <a:xfrm>
              <a:off x="5939877"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704020202020204"/>
                <a:buNone/>
              </a:pPr>
              <a:endParaRPr sz="1600">
                <a:solidFill>
                  <a:schemeClr val="dk1"/>
                </a:solidFill>
              </a:endParaRPr>
            </a:p>
          </p:txBody>
        </p:sp>
        <p:cxnSp>
          <p:nvCxnSpPr>
            <p:cNvPr id="29" name="Google Shape;3913;p63"/>
            <p:cNvCxnSpPr>
              <a:stCxn id="12" idx="6"/>
              <a:endCxn id="17" idx="2"/>
            </p:cNvCxnSpPr>
            <p:nvPr/>
          </p:nvCxnSpPr>
          <p:spPr>
            <a:xfrm>
              <a:off x="2652652" y="280935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30" name="Google Shape;3914;p63"/>
            <p:cNvCxnSpPr>
              <a:stCxn id="12" idx="6"/>
              <a:endCxn id="18" idx="2"/>
            </p:cNvCxnSpPr>
            <p:nvPr/>
          </p:nvCxnSpPr>
          <p:spPr>
            <a:xfrm>
              <a:off x="2652652" y="2809353"/>
              <a:ext cx="471000" cy="629100"/>
            </a:xfrm>
            <a:prstGeom prst="straightConnector1">
              <a:avLst/>
            </a:prstGeom>
            <a:noFill/>
            <a:ln w="9525" cap="flat" cmpd="sng">
              <a:solidFill>
                <a:srgbClr val="000000"/>
              </a:solidFill>
              <a:prstDash val="solid"/>
              <a:round/>
              <a:headEnd type="none" w="med" len="med"/>
              <a:tailEnd type="triangle" w="med" len="med"/>
            </a:ln>
          </p:spPr>
        </p:cxnSp>
        <p:cxnSp>
          <p:nvCxnSpPr>
            <p:cNvPr id="31" name="Google Shape;3915;p63"/>
            <p:cNvCxnSpPr>
              <a:stCxn id="13" idx="6"/>
              <a:endCxn id="17" idx="2"/>
            </p:cNvCxnSpPr>
            <p:nvPr/>
          </p:nvCxnSpPr>
          <p:spPr>
            <a:xfrm rot="10800000" flipH="1">
              <a:off x="2652652" y="2809503"/>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32" name="Google Shape;3916;p63"/>
            <p:cNvCxnSpPr>
              <a:stCxn id="13" idx="6"/>
              <a:endCxn id="18" idx="2"/>
            </p:cNvCxnSpPr>
            <p:nvPr/>
          </p:nvCxnSpPr>
          <p:spPr>
            <a:xfrm>
              <a:off x="2652652" y="343830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33" name="Google Shape;3917;p63"/>
            <p:cNvCxnSpPr>
              <a:stCxn id="13" idx="6"/>
              <a:endCxn id="19" idx="2"/>
            </p:cNvCxnSpPr>
            <p:nvPr/>
          </p:nvCxnSpPr>
          <p:spPr>
            <a:xfrm>
              <a:off x="2652652" y="3438303"/>
              <a:ext cx="472200" cy="629100"/>
            </a:xfrm>
            <a:prstGeom prst="straightConnector1">
              <a:avLst/>
            </a:prstGeom>
            <a:noFill/>
            <a:ln w="9525" cap="flat" cmpd="sng">
              <a:solidFill>
                <a:srgbClr val="E6B8AF"/>
              </a:solidFill>
              <a:prstDash val="lgDash"/>
              <a:round/>
              <a:headEnd type="none" w="med" len="med"/>
              <a:tailEnd type="none" w="med" len="med"/>
            </a:ln>
          </p:spPr>
        </p:cxnSp>
        <p:cxnSp>
          <p:nvCxnSpPr>
            <p:cNvPr id="34" name="Google Shape;3918;p63"/>
            <p:cNvCxnSpPr>
              <a:stCxn id="14" idx="6"/>
              <a:endCxn id="17" idx="2"/>
            </p:cNvCxnSpPr>
            <p:nvPr/>
          </p:nvCxnSpPr>
          <p:spPr>
            <a:xfrm rot="10800000" flipH="1">
              <a:off x="2654002" y="2809353"/>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35" name="Google Shape;3919;p63"/>
            <p:cNvCxnSpPr>
              <a:stCxn id="14" idx="6"/>
              <a:endCxn id="18" idx="2"/>
            </p:cNvCxnSpPr>
            <p:nvPr/>
          </p:nvCxnSpPr>
          <p:spPr>
            <a:xfrm rot="10800000" flipH="1">
              <a:off x="2654002" y="3438153"/>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36" name="Google Shape;3920;p63"/>
            <p:cNvCxnSpPr/>
            <p:nvPr/>
          </p:nvCxnSpPr>
          <p:spPr>
            <a:xfrm>
              <a:off x="3591602" y="28092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37" name="Google Shape;3921;p63"/>
            <p:cNvCxnSpPr/>
            <p:nvPr/>
          </p:nvCxnSpPr>
          <p:spPr>
            <a:xfrm>
              <a:off x="3591602" y="280927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38" name="Google Shape;3922;p63"/>
            <p:cNvCxnSpPr/>
            <p:nvPr/>
          </p:nvCxnSpPr>
          <p:spPr>
            <a:xfrm>
              <a:off x="3591671" y="2809278"/>
              <a:ext cx="472200" cy="1257900"/>
            </a:xfrm>
            <a:prstGeom prst="straightConnector1">
              <a:avLst/>
            </a:prstGeom>
            <a:noFill/>
            <a:ln w="9525" cap="flat" cmpd="sng">
              <a:solidFill>
                <a:srgbClr val="000000"/>
              </a:solidFill>
              <a:prstDash val="solid"/>
              <a:round/>
              <a:headEnd type="none" w="med" len="med"/>
              <a:tailEnd type="triangle" w="med" len="med"/>
            </a:ln>
          </p:spPr>
        </p:cxnSp>
        <p:cxnSp>
          <p:nvCxnSpPr>
            <p:cNvPr id="39" name="Google Shape;3923;p63"/>
            <p:cNvCxnSpPr/>
            <p:nvPr/>
          </p:nvCxnSpPr>
          <p:spPr>
            <a:xfrm rot="10800000" flipH="1">
              <a:off x="3591602" y="2809428"/>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40" name="Google Shape;3924;p63"/>
            <p:cNvCxnSpPr/>
            <p:nvPr/>
          </p:nvCxnSpPr>
          <p:spPr>
            <a:xfrm>
              <a:off x="3591602"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41" name="Google Shape;3925;p63"/>
            <p:cNvCxnSpPr/>
            <p:nvPr/>
          </p:nvCxnSpPr>
          <p:spPr>
            <a:xfrm>
              <a:off x="3591602"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42" name="Google Shape;3926;p63"/>
            <p:cNvCxnSpPr/>
            <p:nvPr/>
          </p:nvCxnSpPr>
          <p:spPr>
            <a:xfrm rot="10800000" flipH="1">
              <a:off x="3592952" y="2809278"/>
              <a:ext cx="469500" cy="1257900"/>
            </a:xfrm>
            <a:prstGeom prst="straightConnector1">
              <a:avLst/>
            </a:prstGeom>
            <a:noFill/>
            <a:ln w="9525" cap="flat" cmpd="sng">
              <a:solidFill>
                <a:srgbClr val="E6B8AF"/>
              </a:solidFill>
              <a:prstDash val="lgDash"/>
              <a:round/>
              <a:headEnd type="none" w="med" len="med"/>
              <a:tailEnd type="none" w="med" len="med"/>
            </a:ln>
          </p:spPr>
        </p:cxnSp>
        <p:cxnSp>
          <p:nvCxnSpPr>
            <p:cNvPr id="43" name="Google Shape;3927;p63"/>
            <p:cNvCxnSpPr/>
            <p:nvPr/>
          </p:nvCxnSpPr>
          <p:spPr>
            <a:xfrm rot="10800000" flipH="1">
              <a:off x="3592952" y="3438078"/>
              <a:ext cx="469500" cy="629100"/>
            </a:xfrm>
            <a:prstGeom prst="straightConnector1">
              <a:avLst/>
            </a:prstGeom>
            <a:noFill/>
            <a:ln w="9525" cap="flat" cmpd="sng">
              <a:solidFill>
                <a:srgbClr val="E6B8AF"/>
              </a:solidFill>
              <a:prstDash val="lgDash"/>
              <a:round/>
              <a:headEnd type="none" w="med" len="med"/>
              <a:tailEnd type="none" w="med" len="med"/>
            </a:ln>
          </p:spPr>
        </p:cxnSp>
        <p:cxnSp>
          <p:nvCxnSpPr>
            <p:cNvPr id="44" name="Google Shape;3928;p63"/>
            <p:cNvCxnSpPr/>
            <p:nvPr/>
          </p:nvCxnSpPr>
          <p:spPr>
            <a:xfrm>
              <a:off x="3592952" y="40671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45" name="Google Shape;3929;p63"/>
            <p:cNvCxnSpPr/>
            <p:nvPr/>
          </p:nvCxnSpPr>
          <p:spPr>
            <a:xfrm>
              <a:off x="4529927" y="28092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46" name="Google Shape;3930;p63"/>
            <p:cNvCxnSpPr/>
            <p:nvPr/>
          </p:nvCxnSpPr>
          <p:spPr>
            <a:xfrm>
              <a:off x="4529927" y="2809278"/>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47" name="Google Shape;3931;p63"/>
            <p:cNvCxnSpPr/>
            <p:nvPr/>
          </p:nvCxnSpPr>
          <p:spPr>
            <a:xfrm>
              <a:off x="4529996" y="2809278"/>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48" name="Google Shape;3932;p63"/>
            <p:cNvCxnSpPr/>
            <p:nvPr/>
          </p:nvCxnSpPr>
          <p:spPr>
            <a:xfrm rot="10800000" flipH="1">
              <a:off x="4529927" y="2809428"/>
              <a:ext cx="471000" cy="628800"/>
            </a:xfrm>
            <a:prstGeom prst="straightConnector1">
              <a:avLst/>
            </a:prstGeom>
            <a:noFill/>
            <a:ln w="9525" cap="flat" cmpd="sng">
              <a:solidFill>
                <a:srgbClr val="E6B8AF"/>
              </a:solidFill>
              <a:prstDash val="dash"/>
              <a:round/>
              <a:headEnd type="none" w="med" len="med"/>
              <a:tailEnd type="none" w="med" len="med"/>
            </a:ln>
          </p:spPr>
        </p:cxnSp>
        <p:cxnSp>
          <p:nvCxnSpPr>
            <p:cNvPr id="49" name="Google Shape;3933;p63"/>
            <p:cNvCxnSpPr/>
            <p:nvPr/>
          </p:nvCxnSpPr>
          <p:spPr>
            <a:xfrm>
              <a:off x="4529927"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0" name="Google Shape;3934;p63"/>
            <p:cNvCxnSpPr/>
            <p:nvPr/>
          </p:nvCxnSpPr>
          <p:spPr>
            <a:xfrm>
              <a:off x="4529927"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1" name="Google Shape;3935;p63"/>
            <p:cNvCxnSpPr/>
            <p:nvPr/>
          </p:nvCxnSpPr>
          <p:spPr>
            <a:xfrm rot="10800000" flipH="1">
              <a:off x="4531277" y="2809278"/>
              <a:ext cx="469500" cy="1257900"/>
            </a:xfrm>
            <a:prstGeom prst="straightConnector1">
              <a:avLst/>
            </a:prstGeom>
            <a:noFill/>
            <a:ln w="9525" cap="flat" cmpd="sng">
              <a:solidFill>
                <a:srgbClr val="E6B8AF"/>
              </a:solidFill>
              <a:prstDash val="dash"/>
              <a:round/>
              <a:headEnd type="none" w="med" len="med"/>
              <a:tailEnd type="none" w="med" len="med"/>
            </a:ln>
          </p:spPr>
        </p:cxnSp>
        <p:cxnSp>
          <p:nvCxnSpPr>
            <p:cNvPr id="52" name="Google Shape;3936;p63"/>
            <p:cNvCxnSpPr/>
            <p:nvPr/>
          </p:nvCxnSpPr>
          <p:spPr>
            <a:xfrm rot="10800000" flipH="1">
              <a:off x="4531277" y="3438078"/>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3" name="Google Shape;3937;p63"/>
            <p:cNvCxnSpPr/>
            <p:nvPr/>
          </p:nvCxnSpPr>
          <p:spPr>
            <a:xfrm>
              <a:off x="4531277" y="406717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4" name="Google Shape;3938;p63"/>
            <p:cNvCxnSpPr/>
            <p:nvPr/>
          </p:nvCxnSpPr>
          <p:spPr>
            <a:xfrm>
              <a:off x="5468327" y="2809203"/>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5" name="Google Shape;3939;p63"/>
            <p:cNvCxnSpPr/>
            <p:nvPr/>
          </p:nvCxnSpPr>
          <p:spPr>
            <a:xfrm>
              <a:off x="5468327" y="2809203"/>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6" name="Google Shape;3940;p63"/>
            <p:cNvCxnSpPr/>
            <p:nvPr/>
          </p:nvCxnSpPr>
          <p:spPr>
            <a:xfrm>
              <a:off x="5468396" y="2809203"/>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7" name="Google Shape;3941;p63"/>
            <p:cNvCxnSpPr/>
            <p:nvPr/>
          </p:nvCxnSpPr>
          <p:spPr>
            <a:xfrm rot="10800000" flipH="1">
              <a:off x="5468327" y="2809353"/>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 name="Google Shape;3942;p63"/>
            <p:cNvCxnSpPr/>
            <p:nvPr/>
          </p:nvCxnSpPr>
          <p:spPr>
            <a:xfrm>
              <a:off x="5468327" y="343815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9" name="Google Shape;3943;p63"/>
            <p:cNvCxnSpPr/>
            <p:nvPr/>
          </p:nvCxnSpPr>
          <p:spPr>
            <a:xfrm>
              <a:off x="5468327" y="3438153"/>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60" name="Google Shape;3944;p63"/>
            <p:cNvCxnSpPr/>
            <p:nvPr/>
          </p:nvCxnSpPr>
          <p:spPr>
            <a:xfrm rot="10800000" flipH="1">
              <a:off x="5469677" y="2809203"/>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61" name="Google Shape;3945;p63"/>
            <p:cNvCxnSpPr/>
            <p:nvPr/>
          </p:nvCxnSpPr>
          <p:spPr>
            <a:xfrm rot="10800000" flipH="1">
              <a:off x="5469677" y="3438003"/>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62" name="Google Shape;3946;p63"/>
            <p:cNvCxnSpPr/>
            <p:nvPr/>
          </p:nvCxnSpPr>
          <p:spPr>
            <a:xfrm>
              <a:off x="5469677" y="406710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63" name="Google Shape;3947;p63"/>
            <p:cNvCxnSpPr/>
            <p:nvPr/>
          </p:nvCxnSpPr>
          <p:spPr>
            <a:xfrm>
              <a:off x="1712827" y="280927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64" name="Google Shape;3948;p63"/>
            <p:cNvCxnSpPr/>
            <p:nvPr/>
          </p:nvCxnSpPr>
          <p:spPr>
            <a:xfrm>
              <a:off x="1712827" y="280927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65" name="Google Shape;3949;p63"/>
            <p:cNvCxnSpPr/>
            <p:nvPr/>
          </p:nvCxnSpPr>
          <p:spPr>
            <a:xfrm>
              <a:off x="1712896" y="2809278"/>
              <a:ext cx="472200" cy="1257900"/>
            </a:xfrm>
            <a:prstGeom prst="straightConnector1">
              <a:avLst/>
            </a:prstGeom>
            <a:noFill/>
            <a:ln w="9525" cap="flat" cmpd="sng">
              <a:solidFill>
                <a:srgbClr val="000000"/>
              </a:solidFill>
              <a:prstDash val="solid"/>
              <a:round/>
              <a:headEnd type="none" w="med" len="med"/>
              <a:tailEnd type="triangle" w="med" len="med"/>
            </a:ln>
          </p:spPr>
        </p:cxnSp>
        <p:cxnSp>
          <p:nvCxnSpPr>
            <p:cNvPr id="66" name="Google Shape;3950;p63"/>
            <p:cNvCxnSpPr/>
            <p:nvPr/>
          </p:nvCxnSpPr>
          <p:spPr>
            <a:xfrm rot="10800000" flipH="1">
              <a:off x="1712827" y="280942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67" name="Google Shape;3951;p63"/>
            <p:cNvCxnSpPr/>
            <p:nvPr/>
          </p:nvCxnSpPr>
          <p:spPr>
            <a:xfrm>
              <a:off x="1712827"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68" name="Google Shape;3952;p63"/>
            <p:cNvCxnSpPr/>
            <p:nvPr/>
          </p:nvCxnSpPr>
          <p:spPr>
            <a:xfrm>
              <a:off x="1712827"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69" name="Google Shape;3953;p63"/>
            <p:cNvCxnSpPr/>
            <p:nvPr/>
          </p:nvCxnSpPr>
          <p:spPr>
            <a:xfrm rot="10800000" flipH="1">
              <a:off x="1714177" y="2809278"/>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70" name="Google Shape;3954;p63"/>
            <p:cNvCxnSpPr/>
            <p:nvPr/>
          </p:nvCxnSpPr>
          <p:spPr>
            <a:xfrm rot="10800000" flipH="1">
              <a:off x="1714177" y="3438078"/>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71" name="Google Shape;3955;p63"/>
            <p:cNvCxnSpPr/>
            <p:nvPr/>
          </p:nvCxnSpPr>
          <p:spPr>
            <a:xfrm>
              <a:off x="1714177" y="4067178"/>
              <a:ext cx="471000" cy="0"/>
            </a:xfrm>
            <a:prstGeom prst="straightConnector1">
              <a:avLst/>
            </a:prstGeom>
            <a:noFill/>
            <a:ln w="9525" cap="flat" cmpd="sng">
              <a:solidFill>
                <a:srgbClr val="000000"/>
              </a:solidFill>
              <a:prstDash val="solid"/>
              <a:round/>
              <a:headEnd type="none" w="med" len="med"/>
              <a:tailEnd type="triangle" w="med" len="med"/>
            </a:ln>
          </p:spPr>
        </p:cxnSp>
        <p:sp>
          <p:nvSpPr>
            <p:cNvPr id="72" name="Google Shape;3956;p63"/>
            <p:cNvSpPr/>
            <p:nvPr/>
          </p:nvSpPr>
          <p:spPr>
            <a:xfrm>
              <a:off x="6711627" y="3200553"/>
              <a:ext cx="467400" cy="475200"/>
            </a:xfrm>
            <a:prstGeom prst="ellipse">
              <a:avLst/>
            </a:prstGeom>
            <a:solidFill>
              <a:srgbClr val="F4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704020202020204"/>
                <a:buNone/>
              </a:pPr>
              <a:endParaRPr sz="1600">
                <a:solidFill>
                  <a:schemeClr val="dk1"/>
                </a:solidFill>
              </a:endParaRPr>
            </a:p>
          </p:txBody>
        </p:sp>
        <p:cxnSp>
          <p:nvCxnSpPr>
            <p:cNvPr id="73" name="Google Shape;3957;p63"/>
            <p:cNvCxnSpPr>
              <a:stCxn id="26" idx="6"/>
              <a:endCxn id="72" idx="1"/>
            </p:cNvCxnSpPr>
            <p:nvPr/>
          </p:nvCxnSpPr>
          <p:spPr>
            <a:xfrm>
              <a:off x="6405927" y="2809353"/>
              <a:ext cx="374100" cy="460800"/>
            </a:xfrm>
            <a:prstGeom prst="straightConnector1">
              <a:avLst/>
            </a:prstGeom>
            <a:noFill/>
            <a:ln w="9525" cap="flat" cmpd="sng">
              <a:solidFill>
                <a:srgbClr val="000000"/>
              </a:solidFill>
              <a:prstDash val="solid"/>
              <a:round/>
              <a:headEnd type="none" w="med" len="med"/>
              <a:tailEnd type="triangle" w="med" len="med"/>
            </a:ln>
          </p:spPr>
        </p:cxnSp>
        <p:cxnSp>
          <p:nvCxnSpPr>
            <p:cNvPr id="74" name="Google Shape;3958;p63"/>
            <p:cNvCxnSpPr>
              <a:stCxn id="27" idx="6"/>
              <a:endCxn id="72" idx="2"/>
            </p:cNvCxnSpPr>
            <p:nvPr/>
          </p:nvCxnSpPr>
          <p:spPr>
            <a:xfrm>
              <a:off x="6405927" y="3438303"/>
              <a:ext cx="305700" cy="0"/>
            </a:xfrm>
            <a:prstGeom prst="straightConnector1">
              <a:avLst/>
            </a:prstGeom>
            <a:noFill/>
            <a:ln w="9525" cap="flat" cmpd="sng">
              <a:solidFill>
                <a:srgbClr val="000000"/>
              </a:solidFill>
              <a:prstDash val="solid"/>
              <a:round/>
              <a:headEnd type="none" w="med" len="med"/>
              <a:tailEnd type="triangle" w="med" len="med"/>
            </a:ln>
          </p:spPr>
        </p:cxnSp>
        <p:cxnSp>
          <p:nvCxnSpPr>
            <p:cNvPr id="75" name="Google Shape;3959;p63"/>
            <p:cNvCxnSpPr>
              <a:stCxn id="28" idx="6"/>
              <a:endCxn id="72" idx="3"/>
            </p:cNvCxnSpPr>
            <p:nvPr/>
          </p:nvCxnSpPr>
          <p:spPr>
            <a:xfrm rot="10800000" flipH="1">
              <a:off x="6407277" y="3606153"/>
              <a:ext cx="372900" cy="461100"/>
            </a:xfrm>
            <a:prstGeom prst="straightConnector1">
              <a:avLst/>
            </a:prstGeom>
            <a:noFill/>
            <a:ln w="9525" cap="flat" cmpd="sng">
              <a:solidFill>
                <a:srgbClr val="000000"/>
              </a:solidFill>
              <a:prstDash val="solid"/>
              <a:round/>
              <a:headEnd type="none" w="med" len="med"/>
              <a:tailEnd type="triangle" w="med" len="med"/>
            </a:ln>
          </p:spPr>
        </p:cxnSp>
        <p:cxnSp>
          <p:nvCxnSpPr>
            <p:cNvPr id="76" name="Google Shape;3960;p63"/>
            <p:cNvCxnSpPr>
              <a:stCxn id="72" idx="6"/>
            </p:cNvCxnSpPr>
            <p:nvPr/>
          </p:nvCxnSpPr>
          <p:spPr>
            <a:xfrm rot="10800000" flipH="1">
              <a:off x="7179027" y="3431553"/>
              <a:ext cx="329100" cy="6600"/>
            </a:xfrm>
            <a:prstGeom prst="straightConnector1">
              <a:avLst/>
            </a:prstGeom>
            <a:noFill/>
            <a:ln w="9525" cap="flat" cmpd="sng">
              <a:solidFill>
                <a:srgbClr val="000000"/>
              </a:solidFill>
              <a:prstDash val="solid"/>
              <a:round/>
              <a:headEnd type="none" w="med" len="med"/>
              <a:tailEnd type="triangle" w="med" len="med"/>
            </a:ln>
          </p:spPr>
        </p:cxnSp>
        <p:sp>
          <p:nvSpPr>
            <p:cNvPr id="77" name="Google Shape;3961;p63"/>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a:ea typeface="Consolas"/>
                  <a:cs typeface="Consolas"/>
                  <a:sym typeface="Consolas"/>
                </a:rPr>
                <a:t>x</a:t>
              </a:r>
              <a:r>
                <a:rPr lang="en-GB" sz="1100" baseline="-25000">
                  <a:latin typeface="Consolas"/>
                  <a:ea typeface="Consolas"/>
                  <a:cs typeface="Consolas"/>
                  <a:sym typeface="Consolas"/>
                </a:rPr>
                <a:t>[2]</a:t>
              </a:r>
              <a:endParaRPr sz="1100" baseline="-25000">
                <a:latin typeface="Consolas"/>
                <a:ea typeface="Consolas"/>
                <a:cs typeface="Consolas"/>
                <a:sym typeface="Consolas"/>
              </a:endParaRPr>
            </a:p>
          </p:txBody>
        </p:sp>
        <p:sp>
          <p:nvSpPr>
            <p:cNvPr id="78" name="Google Shape;3962;p63"/>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a:ea typeface="Consolas"/>
                  <a:cs typeface="Consolas"/>
                  <a:sym typeface="Consolas"/>
                </a:rPr>
                <a:t>x</a:t>
              </a:r>
              <a:r>
                <a:rPr lang="en-GB" sz="1100" baseline="-25000">
                  <a:latin typeface="Consolas"/>
                  <a:ea typeface="Consolas"/>
                  <a:cs typeface="Consolas"/>
                  <a:sym typeface="Consolas"/>
                </a:rPr>
                <a:t>[3]</a:t>
              </a:r>
              <a:endParaRPr sz="1100" baseline="-25000">
                <a:latin typeface="Consolas"/>
                <a:ea typeface="Consolas"/>
                <a:cs typeface="Consolas"/>
                <a:sym typeface="Consolas"/>
              </a:endParaRPr>
            </a:p>
          </p:txBody>
        </p:sp>
        <p:sp>
          <p:nvSpPr>
            <p:cNvPr id="79" name="Google Shape;3963;p63"/>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a:ea typeface="Consolas"/>
                  <a:cs typeface="Consolas"/>
                  <a:sym typeface="Consolas"/>
                </a:rPr>
                <a:t>x</a:t>
              </a:r>
              <a:r>
                <a:rPr lang="en-GB" sz="1100" baseline="-25000">
                  <a:latin typeface="Consolas"/>
                  <a:ea typeface="Consolas"/>
                  <a:cs typeface="Consolas"/>
                  <a:sym typeface="Consolas"/>
                </a:rPr>
                <a:t>[1]</a:t>
              </a:r>
              <a:endParaRPr sz="1100" baseline="-25000">
                <a:latin typeface="Consolas"/>
                <a:ea typeface="Consolas"/>
                <a:cs typeface="Consolas"/>
                <a:sym typeface="Consolas"/>
              </a:endParaRPr>
            </a:p>
          </p:txBody>
        </p:sp>
        <p:cxnSp>
          <p:nvCxnSpPr>
            <p:cNvPr id="80" name="Google Shape;3964;p63"/>
            <p:cNvCxnSpPr>
              <a:endCxn id="19" idx="2"/>
            </p:cNvCxnSpPr>
            <p:nvPr/>
          </p:nvCxnSpPr>
          <p:spPr>
            <a:xfrm>
              <a:off x="2652721" y="2809353"/>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81" name="Google Shape;3965;p63"/>
            <p:cNvCxnSpPr>
              <a:stCxn id="14" idx="6"/>
              <a:endCxn id="19" idx="2"/>
            </p:cNvCxnSpPr>
            <p:nvPr/>
          </p:nvCxnSpPr>
          <p:spPr>
            <a:xfrm>
              <a:off x="2654002" y="4067253"/>
              <a:ext cx="471000" cy="0"/>
            </a:xfrm>
            <a:prstGeom prst="straightConnector1">
              <a:avLst/>
            </a:prstGeom>
            <a:noFill/>
            <a:ln w="9525" cap="flat" cmpd="sng">
              <a:solidFill>
                <a:srgbClr val="E6B8AF"/>
              </a:solidFill>
              <a:prstDash val="lgDash"/>
              <a:round/>
              <a:headEnd type="none" w="med" len="med"/>
              <a:tailEnd type="none" w="med" len="med"/>
            </a:ln>
          </p:spPr>
        </p:cxnSp>
      </p:grpSp>
      <p:sp>
        <p:nvSpPr>
          <p:cNvPr id="82" name="Google Shape;3966;p63"/>
          <p:cNvSpPr txBox="1"/>
          <p:nvPr/>
        </p:nvSpPr>
        <p:spPr>
          <a:xfrm>
            <a:off x="7139281" y="2949097"/>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a:ea typeface="Consolas"/>
                <a:cs typeface="Consolas"/>
                <a:sym typeface="Consolas"/>
              </a:rPr>
              <a:t>a</a:t>
            </a:r>
            <a:r>
              <a:rPr lang="en-GB" sz="1100" baseline="-25000">
                <a:latin typeface="Consolas"/>
                <a:ea typeface="Consolas"/>
                <a:cs typeface="Consolas"/>
                <a:sym typeface="Consolas"/>
              </a:rPr>
              <a:t>[L]</a:t>
            </a:r>
            <a:endParaRPr sz="1100" baseline="-25000">
              <a:latin typeface="Consolas"/>
              <a:ea typeface="Consolas"/>
              <a:cs typeface="Consolas"/>
              <a:sym typeface="Consolas"/>
            </a:endParaRPr>
          </a:p>
        </p:txBody>
      </p:sp>
      <p:sp>
        <p:nvSpPr>
          <p:cNvPr id="83" name="Google Shape;4076;p63"/>
          <p:cNvSpPr txBox="1"/>
          <p:nvPr/>
        </p:nvSpPr>
        <p:spPr>
          <a:xfrm>
            <a:off x="7669780" y="2949097"/>
            <a:ext cx="1587221" cy="36045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dirty="0">
                <a:latin typeface="Consolas"/>
                <a:ea typeface="Consolas"/>
                <a:cs typeface="Consolas"/>
                <a:sym typeface="Consolas"/>
              </a:rPr>
              <a:t>DropOut</a:t>
            </a:r>
            <a:endParaRPr dirty="0">
              <a:latin typeface="Consolas"/>
              <a:ea typeface="Consolas"/>
              <a:cs typeface="Consolas"/>
              <a:sym typeface="Consolas"/>
            </a:endParaRPr>
          </a:p>
        </p:txBody>
      </p:sp>
      <mc:AlternateContent xmlns:mc="http://schemas.openxmlformats.org/markup-compatibility/2006" xmlns:a14="http://schemas.microsoft.com/office/drawing/2010/main">
        <mc:Choice Requires="a14">
          <p:sp>
            <p:nvSpPr>
              <p:cNvPr id="7" name="矩形 6"/>
              <p:cNvSpPr/>
              <p:nvPr/>
            </p:nvSpPr>
            <p:spPr>
              <a:xfrm>
                <a:off x="1027401" y="4307301"/>
                <a:ext cx="9578109" cy="830997"/>
              </a:xfrm>
              <a:prstGeom prst="rect">
                <a:avLst/>
              </a:prstGeom>
            </p:spPr>
            <p:txBody>
              <a:bodyPr wrap="square">
                <a:spAutoFit/>
              </a:bodyPr>
              <a:lstStyle/>
              <a:p>
                <a:r>
                  <a:rPr lang="en-US" altLang="zh-CN" b="1" kern="100" dirty="0">
                    <a:latin typeface="+mj-ea"/>
                    <a:ea typeface="+mj-ea"/>
                    <a:cs typeface="Times New Roman" panose="02020603050405020304" pitchFamily="18" charset="0"/>
                  </a:rPr>
                  <a:t>Dropout</a:t>
                </a:r>
                <a:r>
                  <a:rPr lang="zh-CN" altLang="zh-CN" kern="100" dirty="0">
                    <a:latin typeface="+mj-ea"/>
                    <a:ea typeface="+mj-ea"/>
                    <a:cs typeface="Times New Roman" panose="02020603050405020304" pitchFamily="18" charset="0"/>
                  </a:rPr>
                  <a:t>的功能类似于</a:t>
                </a:r>
                <a14:m>
                  <m:oMath xmlns:m="http://schemas.openxmlformats.org/officeDocument/2006/math">
                    <m:r>
                      <a:rPr lang="en-US" altLang="zh-CN" i="1" kern="100">
                        <a:latin typeface="Cambria Math" panose="02040503050406030204" pitchFamily="18" charset="0"/>
                        <a:ea typeface="+mj-ea"/>
                        <a:cs typeface="Times New Roman" panose="02020603050405020304" pitchFamily="18" charset="0"/>
                      </a:rPr>
                      <m:t>𝐿</m:t>
                    </m:r>
                    <m:r>
                      <a:rPr lang="en-US" altLang="zh-CN" i="1" kern="100">
                        <a:latin typeface="Cambria Math" panose="02040503050406030204" pitchFamily="18" charset="0"/>
                        <a:ea typeface="+mj-ea"/>
                        <a:cs typeface="Times New Roman" panose="02020603050405020304" pitchFamily="18" charset="0"/>
                      </a:rPr>
                      <m:t>2</m:t>
                    </m:r>
                  </m:oMath>
                </a14:m>
                <a:r>
                  <a:rPr lang="zh-CN" altLang="zh-CN" kern="100" dirty="0">
                    <a:latin typeface="+mj-ea"/>
                    <a:ea typeface="+mj-ea"/>
                    <a:cs typeface="Times New Roman" panose="02020603050405020304" pitchFamily="18" charset="0"/>
                  </a:rPr>
                  <a:t>正则化，与</a:t>
                </a:r>
                <a14:m>
                  <m:oMath xmlns:m="http://schemas.openxmlformats.org/officeDocument/2006/math">
                    <m:r>
                      <a:rPr lang="en-US" altLang="zh-CN" i="1" kern="100">
                        <a:latin typeface="Cambria Math" panose="02040503050406030204" pitchFamily="18" charset="0"/>
                        <a:ea typeface="+mj-ea"/>
                        <a:cs typeface="Times New Roman" panose="02020603050405020304" pitchFamily="18" charset="0"/>
                      </a:rPr>
                      <m:t>𝐿</m:t>
                    </m:r>
                    <m:r>
                      <a:rPr lang="en-US" altLang="zh-CN" i="1" kern="100">
                        <a:latin typeface="Cambria Math" panose="02040503050406030204" pitchFamily="18" charset="0"/>
                        <a:ea typeface="+mj-ea"/>
                        <a:cs typeface="Times New Roman" panose="02020603050405020304" pitchFamily="18" charset="0"/>
                      </a:rPr>
                      <m:t>2</m:t>
                    </m:r>
                  </m:oMath>
                </a14:m>
                <a:r>
                  <a:rPr lang="zh-CN" altLang="zh-CN" kern="100" dirty="0">
                    <a:latin typeface="+mj-ea"/>
                    <a:ea typeface="+mj-ea"/>
                    <a:cs typeface="Times New Roman" panose="02020603050405020304" pitchFamily="18" charset="0"/>
                  </a:rPr>
                  <a:t>正则化不同的是，被应用的方式不同，</a:t>
                </a:r>
                <a:r>
                  <a:rPr lang="en-US" altLang="zh-CN" b="1" kern="100" dirty="0">
                    <a:latin typeface="+mj-ea"/>
                    <a:ea typeface="+mj-ea"/>
                    <a:cs typeface="Times New Roman" panose="02020603050405020304" pitchFamily="18" charset="0"/>
                  </a:rPr>
                  <a:t>dropout</a:t>
                </a:r>
                <a:r>
                  <a:rPr lang="zh-CN" altLang="zh-CN" kern="100" dirty="0">
                    <a:latin typeface="+mj-ea"/>
                    <a:ea typeface="+mj-ea"/>
                    <a:cs typeface="Times New Roman" panose="02020603050405020304" pitchFamily="18" charset="0"/>
                  </a:rPr>
                  <a:t>也会有所不同，甚至更适用于不同的输入范围</a:t>
                </a:r>
                <a:endParaRPr lang="zh-CN" altLang="en-US" dirty="0">
                  <a:latin typeface="+mj-ea"/>
                  <a:ea typeface="+mj-ea"/>
                </a:endParaRPr>
              </a:p>
            </p:txBody>
          </p:sp>
        </mc:Choice>
        <mc:Fallback xmlns="">
          <p:sp>
            <p:nvSpPr>
              <p:cNvPr id="7" name="矩形 6"/>
              <p:cNvSpPr>
                <a:spLocks noRot="1" noChangeAspect="1" noMove="1" noResize="1" noEditPoints="1" noAdjustHandles="1" noChangeArrowheads="1" noChangeShapeType="1" noTextEdit="1"/>
              </p:cNvSpPr>
              <p:nvPr/>
            </p:nvSpPr>
            <p:spPr>
              <a:xfrm>
                <a:off x="1027401" y="4307301"/>
                <a:ext cx="9578109" cy="830997"/>
              </a:xfrm>
              <a:prstGeom prst="rect">
                <a:avLst/>
              </a:prstGeom>
              <a:blipFill rotWithShape="1">
                <a:blip r:embed="rId3"/>
                <a:stretch>
                  <a:fillRect l="-6" t="-12" r="4" b="-1084"/>
                </a:stretch>
              </a:blipFill>
            </p:spPr>
            <p:txBody>
              <a:bodyPr/>
              <a:lstStyle/>
              <a:p>
                <a:r>
                  <a:rPr lang="zh-CN" altLang="en-US">
                    <a:noFill/>
                  </a:rPr>
                  <a:t> </a:t>
                </a:r>
              </a:p>
            </p:txBody>
          </p:sp>
        </mc:Fallback>
      </mc:AlternateContent>
      <p:sp>
        <p:nvSpPr>
          <p:cNvPr id="85" name="矩形 84"/>
          <p:cNvSpPr/>
          <p:nvPr/>
        </p:nvSpPr>
        <p:spPr>
          <a:xfrm>
            <a:off x="1016354" y="5277547"/>
            <a:ext cx="4351128" cy="461665"/>
          </a:xfrm>
          <a:prstGeom prst="rect">
            <a:avLst/>
          </a:prstGeom>
        </p:spPr>
        <p:txBody>
          <a:bodyPr wrap="none">
            <a:spAutoFit/>
          </a:bodyPr>
          <a:lstStyle/>
          <a:p>
            <a:r>
              <a:rPr lang="en-US" altLang="zh-CN" b="1" kern="100" dirty="0">
                <a:latin typeface="+mj-ea"/>
                <a:ea typeface="+mj-ea"/>
                <a:cs typeface="Times New Roman" panose="02020603050405020304" pitchFamily="18" charset="0"/>
              </a:rPr>
              <a:t>keep-prob=1(</a:t>
            </a:r>
            <a:r>
              <a:rPr lang="zh-CN" altLang="en-US" b="1" kern="100" dirty="0">
                <a:latin typeface="+mj-ea"/>
                <a:ea typeface="+mj-ea"/>
                <a:cs typeface="Times New Roman" panose="02020603050405020304" pitchFamily="18" charset="0"/>
              </a:rPr>
              <a:t>没有</a:t>
            </a:r>
            <a:r>
              <a:rPr lang="en-US" altLang="zh-CN" b="1" kern="100" dirty="0">
                <a:latin typeface="+mj-ea"/>
                <a:ea typeface="+mj-ea"/>
                <a:cs typeface="Times New Roman" panose="02020603050405020304" pitchFamily="18" charset="0"/>
              </a:rPr>
              <a:t>dropout)</a:t>
            </a:r>
            <a:endParaRPr lang="zh-CN" altLang="en-US" dirty="0">
              <a:latin typeface="+mj-ea"/>
              <a:ea typeface="+mj-ea"/>
            </a:endParaRPr>
          </a:p>
        </p:txBody>
      </p:sp>
      <p:sp>
        <p:nvSpPr>
          <p:cNvPr id="86" name="矩形 85"/>
          <p:cNvSpPr/>
          <p:nvPr/>
        </p:nvSpPr>
        <p:spPr>
          <a:xfrm>
            <a:off x="5506583" y="5295421"/>
            <a:ext cx="6436506" cy="461665"/>
          </a:xfrm>
          <a:prstGeom prst="rect">
            <a:avLst/>
          </a:prstGeom>
        </p:spPr>
        <p:txBody>
          <a:bodyPr wrap="none">
            <a:spAutoFit/>
          </a:bodyPr>
          <a:lstStyle/>
          <a:p>
            <a:r>
              <a:rPr lang="en-US" altLang="zh-CN" b="1" kern="100" dirty="0">
                <a:latin typeface="+mj-ea"/>
                <a:ea typeface="+mj-ea"/>
                <a:cs typeface="Times New Roman" panose="02020603050405020304" pitchFamily="18" charset="0"/>
              </a:rPr>
              <a:t>keep-prob=0.5(</a:t>
            </a:r>
            <a:r>
              <a:rPr lang="zh-CN" altLang="en-US" b="1" kern="100" dirty="0">
                <a:latin typeface="+mj-ea"/>
                <a:ea typeface="+mj-ea"/>
                <a:cs typeface="Times New Roman" panose="02020603050405020304" pitchFamily="18" charset="0"/>
              </a:rPr>
              <a:t>常用取值，保留一半神经元</a:t>
            </a:r>
            <a:r>
              <a:rPr lang="en-US" altLang="zh-CN" b="1" kern="100" dirty="0">
                <a:latin typeface="+mj-ea"/>
                <a:ea typeface="+mj-ea"/>
                <a:cs typeface="Times New Roman" panose="02020603050405020304" pitchFamily="18" charset="0"/>
              </a:rPr>
              <a:t>)</a:t>
            </a:r>
            <a:endParaRPr lang="zh-CN" altLang="en-US" dirty="0">
              <a:latin typeface="+mj-ea"/>
              <a:ea typeface="+mj-ea"/>
            </a:endParaRPr>
          </a:p>
        </p:txBody>
      </p:sp>
      <p:sp>
        <p:nvSpPr>
          <p:cNvPr id="87" name="文本框 86"/>
          <p:cNvSpPr txBox="1"/>
          <p:nvPr/>
        </p:nvSpPr>
        <p:spPr>
          <a:xfrm>
            <a:off x="1230710" y="5914209"/>
            <a:ext cx="9374800" cy="461665"/>
          </a:xfrm>
          <a:prstGeom prst="rect">
            <a:avLst/>
          </a:prstGeom>
          <a:noFill/>
        </p:spPr>
        <p:txBody>
          <a:bodyPr wrap="square" rtlCol="0">
            <a:spAutoFit/>
          </a:bodyPr>
          <a:lstStyle/>
          <a:p>
            <a:r>
              <a:rPr lang="zh-CN" altLang="en-US" dirty="0">
                <a:solidFill>
                  <a:srgbClr val="FF0000"/>
                </a:solidFill>
              </a:rPr>
              <a:t>在训练阶段使用，在测试阶段不使用！</a:t>
            </a:r>
          </a:p>
        </p:txBody>
      </p:sp>
      <p:sp>
        <p:nvSpPr>
          <p:cNvPr id="88" name="矩形 87"/>
          <p:cNvSpPr/>
          <p:nvPr/>
        </p:nvSpPr>
        <p:spPr>
          <a:xfrm>
            <a:off x="897094" y="1449850"/>
            <a:ext cx="2416174" cy="461665"/>
          </a:xfrm>
          <a:prstGeom prst="rect">
            <a:avLst/>
          </a:prstGeom>
        </p:spPr>
        <p:txBody>
          <a:bodyPr wrap="none">
            <a:spAutoFit/>
          </a:bodyPr>
          <a:lstStyle/>
          <a:p>
            <a:r>
              <a:rPr lang="en-US" altLang="zh-CN" b="1" kern="100" dirty="0">
                <a:latin typeface="+mj-ea"/>
                <a:ea typeface="+mj-ea"/>
                <a:cs typeface="Times New Roman" panose="02020603050405020304" pitchFamily="18" charset="0"/>
              </a:rPr>
              <a:t>Dropout</a:t>
            </a:r>
            <a:r>
              <a:rPr lang="zh-CN" altLang="en-US" b="1" kern="100" dirty="0">
                <a:latin typeface="+mj-ea"/>
                <a:ea typeface="+mj-ea"/>
                <a:cs typeface="Times New Roman" panose="02020603050405020304" pitchFamily="18" charset="0"/>
              </a:rPr>
              <a:t>正则化</a:t>
            </a:r>
            <a:endParaRPr lang="zh-CN" altLang="en-US" dirty="0">
              <a:latin typeface="+mj-ea"/>
              <a:ea typeface="+mj-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过拟合和欠拟合</a:t>
            </a:r>
          </a:p>
        </p:txBody>
      </p:sp>
      <p:pic>
        <p:nvPicPr>
          <p:cNvPr id="2050" name="Picture 2" descr="https://gimg2.baidu.com/image_search/src=http%3A%2F%2Fwx3.sinaimg.cn%2Fmw690%2Fec98cc4agy1fpr4btdk6vj21380ft446.jpg&amp;refer=http%3A%2F%2Fwx3.sinaimg.cn&amp;app=2002&amp;size=f9999,10000&amp;q=a80&amp;n=0&amp;g=0n&amp;fmt=jpeg?sec=1618238381&amp;t=fdffed15e66eb8be01decfe99d47fd11"/>
          <p:cNvPicPr>
            <a:picLocks noChangeAspect="1" noChangeArrowheads="1"/>
          </p:cNvPicPr>
          <p:nvPr/>
        </p:nvPicPr>
        <p:blipFill rotWithShape="1">
          <a:blip r:embed="rId3">
            <a:extLst>
              <a:ext uri="{28A0092B-C50C-407E-A947-70E740481C1C}">
                <a14:useLocalDpi xmlns:a14="http://schemas.microsoft.com/office/drawing/2010/main" val="0"/>
              </a:ext>
            </a:extLst>
          </a:blip>
          <a:srcRect b="16311"/>
          <a:stretch>
            <a:fillRect/>
          </a:stretch>
        </p:blipFill>
        <p:spPr bwMode="auto">
          <a:xfrm>
            <a:off x="1504883" y="1941391"/>
            <a:ext cx="9349953" cy="315263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454481" y="5239416"/>
            <a:ext cx="1261884" cy="523220"/>
          </a:xfrm>
          <a:prstGeom prst="rect">
            <a:avLst/>
          </a:prstGeom>
        </p:spPr>
        <p:txBody>
          <a:bodyPr wrap="none">
            <a:spAutoFit/>
          </a:bodyPr>
          <a:lstStyle/>
          <a:p>
            <a:r>
              <a:rPr lang="zh-CN" altLang="en-US" sz="2800" b="1" dirty="0">
                <a:latin typeface="+mj-ea"/>
                <a:cs typeface="Times New Roman" panose="02020603050405020304" pitchFamily="18" charset="0"/>
              </a:rPr>
              <a:t>欠拟合</a:t>
            </a:r>
            <a:endParaRPr lang="zh-CN" altLang="en-US" sz="2800" dirty="0"/>
          </a:p>
        </p:txBody>
      </p:sp>
      <p:sp>
        <p:nvSpPr>
          <p:cNvPr id="10" name="矩形 9"/>
          <p:cNvSpPr/>
          <p:nvPr/>
        </p:nvSpPr>
        <p:spPr>
          <a:xfrm>
            <a:off x="5962399" y="5239417"/>
            <a:ext cx="1261884" cy="523220"/>
          </a:xfrm>
          <a:prstGeom prst="rect">
            <a:avLst/>
          </a:prstGeom>
        </p:spPr>
        <p:txBody>
          <a:bodyPr wrap="none">
            <a:spAutoFit/>
          </a:bodyPr>
          <a:lstStyle/>
          <a:p>
            <a:r>
              <a:rPr lang="zh-CN" altLang="en-US" sz="2800" b="1" dirty="0">
                <a:latin typeface="+mj-ea"/>
                <a:cs typeface="Times New Roman" panose="02020603050405020304" pitchFamily="18" charset="0"/>
              </a:rPr>
              <a:t>过拟合</a:t>
            </a:r>
            <a:endParaRPr lang="zh-CN" altLang="en-US" sz="2800" dirty="0"/>
          </a:p>
        </p:txBody>
      </p:sp>
      <p:sp>
        <p:nvSpPr>
          <p:cNvPr id="11" name="矩形 10"/>
          <p:cNvSpPr/>
          <p:nvPr/>
        </p:nvSpPr>
        <p:spPr>
          <a:xfrm>
            <a:off x="8839841" y="5239417"/>
            <a:ext cx="1261884" cy="523220"/>
          </a:xfrm>
          <a:prstGeom prst="rect">
            <a:avLst/>
          </a:prstGeom>
        </p:spPr>
        <p:txBody>
          <a:bodyPr wrap="none">
            <a:spAutoFit/>
          </a:bodyPr>
          <a:lstStyle/>
          <a:p>
            <a:r>
              <a:rPr lang="zh-CN" altLang="en-US" sz="2800" b="1" dirty="0">
                <a:latin typeface="+mj-ea"/>
                <a:cs typeface="Times New Roman" panose="02020603050405020304" pitchFamily="18" charset="0"/>
              </a:rPr>
              <a:t>正合适</a:t>
            </a:r>
            <a:endParaRPr lang="zh-CN" altLang="en-US" sz="2800" dirty="0"/>
          </a:p>
        </p:txBody>
      </p:sp>
    </p:spTree>
  </p:cSld>
  <p:clrMapOvr>
    <a:masterClrMapping/>
  </p:clrMapOvr>
  <p:transition advTm="8005"/>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过拟合的处理</a:t>
            </a:r>
          </a:p>
        </p:txBody>
      </p:sp>
      <p:sp>
        <p:nvSpPr>
          <p:cNvPr id="3" name="Rectangle 1"/>
          <p:cNvSpPr>
            <a:spLocks noChangeArrowheads="1"/>
          </p:cNvSpPr>
          <p:nvPr/>
        </p:nvSpPr>
        <p:spPr bwMode="auto">
          <a:xfrm>
            <a:off x="757000" y="1162820"/>
            <a:ext cx="9997436" cy="59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defRPr>
                <a:solidFill>
                  <a:schemeClr val="tx1"/>
                </a:solidFill>
                <a:latin typeface="Arial" panose="020B0704020202020204" pitchFamily="34" charset="0"/>
              </a:defRPr>
            </a:lvl1pPr>
            <a:lvl2pPr>
              <a:defRPr>
                <a:solidFill>
                  <a:schemeClr val="tx1"/>
                </a:solidFill>
                <a:latin typeface="Arial" panose="020B0704020202020204" pitchFamily="34" charset="0"/>
              </a:defRPr>
            </a:lvl2pPr>
            <a:lvl3pPr>
              <a:defRPr>
                <a:solidFill>
                  <a:schemeClr val="tx1"/>
                </a:solidFill>
                <a:latin typeface="Arial" panose="020B0704020202020204" pitchFamily="34" charset="0"/>
              </a:defRPr>
            </a:lvl3pPr>
            <a:lvl4pPr>
              <a:defRPr>
                <a:solidFill>
                  <a:schemeClr val="tx1"/>
                </a:solidFill>
                <a:latin typeface="Arial" panose="020B0704020202020204" pitchFamily="34" charset="0"/>
              </a:defRPr>
            </a:lvl4pPr>
            <a:lvl5pPr>
              <a:defRPr>
                <a:solidFill>
                  <a:schemeClr val="tx1"/>
                </a:solidFill>
                <a:latin typeface="Arial" panose="020B0704020202020204" pitchFamily="34" charset="0"/>
              </a:defRPr>
            </a:lvl5pPr>
            <a:lvl6pPr eaLnBrk="0" fontAlgn="base" hangingPunct="0">
              <a:spcBef>
                <a:spcPct val="0"/>
              </a:spcBef>
              <a:spcAft>
                <a:spcPct val="0"/>
              </a:spcAft>
              <a:defRPr>
                <a:solidFill>
                  <a:schemeClr val="tx1"/>
                </a:solidFill>
                <a:latin typeface="Arial" panose="020B0704020202020204" pitchFamily="34" charset="0"/>
              </a:defRPr>
            </a:lvl6pPr>
            <a:lvl7pPr eaLnBrk="0" fontAlgn="base" hangingPunct="0">
              <a:spcBef>
                <a:spcPct val="0"/>
              </a:spcBef>
              <a:spcAft>
                <a:spcPct val="0"/>
              </a:spcAft>
              <a:defRPr>
                <a:solidFill>
                  <a:schemeClr val="tx1"/>
                </a:solidFill>
                <a:latin typeface="Arial" panose="020B0704020202020204" pitchFamily="34" charset="0"/>
              </a:defRPr>
            </a:lvl7pPr>
            <a:lvl8pPr eaLnBrk="0" fontAlgn="base" hangingPunct="0">
              <a:spcBef>
                <a:spcPct val="0"/>
              </a:spcBef>
              <a:spcAft>
                <a:spcPct val="0"/>
              </a:spcAft>
              <a:defRPr>
                <a:solidFill>
                  <a:schemeClr val="tx1"/>
                </a:solidFill>
                <a:latin typeface="Arial" panose="020B0704020202020204" pitchFamily="34" charset="0"/>
              </a:defRPr>
            </a:lvl8pPr>
            <a:lvl9pPr eaLnBrk="0" fontAlgn="base" hangingPunct="0">
              <a:spcBef>
                <a:spcPct val="0"/>
              </a:spcBef>
              <a:spcAft>
                <a:spcPct val="0"/>
              </a:spcAft>
              <a:defRPr>
                <a:solidFill>
                  <a:schemeClr val="tx1"/>
                </a:solidFill>
                <a:latin typeface="Arial" panose="020B0704020202020204" pitchFamily="34" charset="0"/>
              </a:defRPr>
            </a:lvl9pPr>
          </a:lstStyle>
          <a:p>
            <a:pPr marR="0" lvl="0" algn="l" defTabSz="914400" rtl="0" eaLnBrk="0" fontAlgn="base" latinLnBrk="0" hangingPunct="0">
              <a:lnSpc>
                <a:spcPct val="150000"/>
              </a:lnSpc>
              <a:spcBef>
                <a:spcPct val="0"/>
              </a:spcBef>
              <a:spcAft>
                <a:spcPct val="0"/>
              </a:spcAft>
              <a:buClrTx/>
              <a:buSzTx/>
            </a:pPr>
            <a:r>
              <a:rPr kumimoji="0" lang="en-US" altLang="zh-CN" sz="20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1.</a:t>
            </a:r>
            <a:r>
              <a:rPr kumimoji="0" lang="zh-CN" altLang="zh-CN" sz="20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获得更多的训练数据</a:t>
            </a:r>
            <a:endParaRPr kumimoji="0" lang="en-US" altLang="zh-CN" sz="2000" b="0"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a:p>
            <a:pPr marR="0" lvl="0" algn="l" defTabSz="914400" rtl="0" eaLnBrk="0" fontAlgn="base" latinLnBrk="0" hangingPunct="0">
              <a:lnSpc>
                <a:spcPct val="150000"/>
              </a:lnSpc>
              <a:spcBef>
                <a:spcPct val="0"/>
              </a:spcBef>
              <a:spcAft>
                <a:spcPct val="0"/>
              </a:spcAft>
              <a:buClrTx/>
              <a:buSzTx/>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使用更多的训练数据是解决过拟合问题最有效的手段，因为更多的样本能够让模型学习到更多更有效的特征，减小噪声的影响。</a:t>
            </a:r>
            <a:endParaRPr kumimoji="0" lang="en-US"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None/>
            </a:pPr>
            <a:endParaRPr kumimoji="0" lang="zh-CN" altLang="zh-CN" sz="800" b="0" i="0" u="none" strike="noStrike" cap="none" normalizeH="0" baseline="0" dirty="0">
              <a:ln>
                <a:noFill/>
              </a:ln>
              <a:solidFill>
                <a:schemeClr val="tx1"/>
              </a:solidFill>
              <a:effectLst/>
            </a:endParaRPr>
          </a:p>
          <a:p>
            <a:pPr marR="0" lvl="0" algn="l" defTabSz="914400" rtl="0" eaLnBrk="0" fontAlgn="base" latinLnBrk="0" hangingPunct="0">
              <a:lnSpc>
                <a:spcPct val="150000"/>
              </a:lnSpc>
              <a:spcBef>
                <a:spcPct val="0"/>
              </a:spcBef>
              <a:spcAft>
                <a:spcPct val="0"/>
              </a:spcAft>
              <a:buClrTx/>
              <a:buSzTx/>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2.</a:t>
            </a:r>
            <a:r>
              <a:rPr kumimoji="0" lang="zh-CN" altLang="zh-CN" sz="20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降维</a:t>
            </a:r>
            <a:endParaRPr kumimoji="0" lang="en-US"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None/>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即丢弃一些不能帮助我们正确预测的特征。可以是手工选择保留哪些特征，或者使用一些模型选择的算法来帮忙（例如PCA）</a:t>
            </a:r>
            <a:r>
              <a:rPr kumimoji="0" lang="zh-CN" altLang="en-US"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endParaRPr kumimoji="0" lang="en-US"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None/>
            </a:pPr>
            <a:endParaRPr kumimoji="0" lang="zh-CN" altLang="zh-CN" sz="5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3.</a:t>
            </a:r>
            <a:r>
              <a:rPr kumimoji="0" lang="zh-CN" altLang="zh-CN" sz="20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正则化</a:t>
            </a:r>
            <a:endParaRPr kumimoji="0" lang="en-US" altLang="zh-CN" sz="2000" b="0"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None/>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正则化(regularization)的技术，保留所有的特征，但是减少参数的大小（magnitude），它可以改善或者减少过拟合问题。</a:t>
            </a:r>
            <a:endParaRPr kumimoji="0" lang="en-US"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None/>
            </a:pPr>
            <a:endParaRPr kumimoji="0" lang="zh-CN" altLang="zh-CN" sz="5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4.</a:t>
            </a:r>
            <a:r>
              <a:rPr kumimoji="0" lang="zh-CN" altLang="zh-CN" sz="20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集成学习方法</a:t>
            </a:r>
            <a:endParaRPr kumimoji="0" lang="en-US"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None/>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集成学习是把多个模型集成在一起，来降低单一模型的过拟合风险。</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p:txBody>
      </p:sp>
    </p:spTree>
  </p:cSld>
  <p:clrMapOvr>
    <a:masterClrMapping/>
  </p:clrMapOvr>
  <p:transition advTm="8005"/>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 name="AutoShape 2"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AutoShape 4"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6"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2" descr="data:image/png;base64,iVBORw0KGgoAAAANSUhEUgAAAXIAAAEBCAYAAABlki5mAAAABHNCSVQICAgIfAhkiAAAAAlwSFlzAAALEgAACxIB0t1+/AAAADl0RVh0U29mdHdhcmUAbWF0cGxvdGxpYiB2ZXJzaW9uIDIuMS4yLCBodHRwOi8vbWF0cGxvdGxpYi5vcmcvNQv5yAAAEjVJREFUeJzt3XtQVVXDx/EfIkg3IQ3FJyzU1JmyyOQxUZMxEUsqCrFQw2nSHEsxrdHx9Zo+5G2mKEubUodGJUob8NKohZlMFJU2jZdMx0xQQhElFbyBh/3+4QvpPG+ejXL2OUu+n788zIH1m5r5nXXW3msvP8uyLAEAjNXE2wEAANeHIgcAw1HkAGA4ihwADEeRA4DhKHIAMBxFDgCGo8gBwHAUOQAYjiIHAMNR5ABguKae+sPnz5/X7t27FRoaKn9/f08NAwA3FJfLpbKyMnXp0kVBQUG2fsdjRb57924NGzbMU38eAG5omZmZioqKsvVejxV5aGhoXZiwsDBPDQMAN5SjR49q2LBhdR1qh8eKvHY5JSwsTOHh4Z4aBgBuSPVZkuZiJwAYjiIHAMNR5ABgOIocAAxHkQOA4ShyADCcx24/bAibCgqV90uxt2MA/6+YruF6LDrC2zEA356R5/1SrIN/nvJ2DOC/HPzzFJMM+AyfnpFLUrs7gzX3ld7ejgFc4X8W53s7AlDHp2fkAAD3KHIAMJytIt+yZYsSExP1+OOPKy0tzdOZAAD14LbIDx8+rJkzZ2rx4sVat26d9uzZo7y8PCeyAQBscHuxMzc3VwMHDqx7FG16erqaNWvm8WAAAHvczsiLiorkcrk0evRoJSQk6JNPPlFwcLAT2QAANrgtcpfLpYKCAs2ZM0efffaZdu7cqZycHCeyAQBscFvkd9xxh6Kjo9WiRQsFBQUpNjZWO3fudCIbAMAGt0Xet29f5efn6/Tp03K5XPr222913333OZENAGCD24udkZGRGjlypIYOHarq6mr16tVLgwYNciIbAMAGW1v0k5KSlJSU5OksAIBrwM5OADAcRQ4AhqPIAcBwFDkAGI4iBwDDUeQAYDiKHAAMR5EDgOEocgAwHEUOAIajyAHAcBQ5ABiOIgcAw1HkAGA4ihwADEeRA4DhKHIAMBxFDgCGo8gBwHAUOQAYjiIHAMNR5ABgOIocAAxHkQOA4ZraeVNKSorKy8vVtOmlt8+ePVuRkZEeDQYAsMdtkVuWpcLCQn3zzTd1RQ4A8B1ul1b++OMPSdKLL76op556SitXrvR4KACAfW6n2KdPn1Z0dLSmT5+u6upqDR8+XO3atVOvXr2cyAcAcMNtkXft2lVdu3ate52UlKS8vDyKHAB8hNulle3bt6ugoKDutWVZrJUDgA9xW+QVFRVasGCBLly4oMrKSuXk5Kh///5OZAMA2OB2at23b1/t2LFDTz/9tGpqajR06NArlloAAN5la41k/PjxGj9+vKezAACuATs7AcBwFDkAGI4iBwDDUeQAYDiKHAAMR5EDgOEocgAwHEUOAIajyAHAcBQ5ABiOIgcAw1HkAGA4ihwADEeRA4DhKHIAMBxFDgCGo8gBwHAUOQAYjiIHAMNR5ABgOIocAAzX1NsBYK7NB75VftE2b8fwisK//iVJemPL215O4h297/63Yjs84u0Y+D8UOa5ZftE2FZ4sVkRIuLejOK5zdIm3I3hN4cliSaLIfQhFjusSERKuNx59zdsx4KDG+i3El9leI58/f74mT57sySwAgGtgq8gLCgqUk5Pj6SwAgGvgtshPnjyp9PR0jR492ok8AIB6clvkM2bM0IQJE9S8eXMn8gAA6umqRb569Wq1adNG0dHRTuUBANTTVe9a2bBhg8rKypSQkKBTp07p7NmzmjNnjqZMmeJUPgCAG1ct8oyMjLp/Z2dn66effqLEAcDHsEUfAAxne0NQYmKiEhMTPZkFAHANmJEDgOEocgAwHEUOAIajyAHAcBQ5ABiOIgcAw1HkAGA4ihwADMcJQYDBvHFuau1Rb06fFMQ5of+MGTlgsNpzU50UERLu+DmthSeLG+1B33YwIwcM1xjOTeWc0KtjRg4AhqPIAcBwFDkAGI4iBwDDUeQAYDiKHAAMR5EDgOEocgAwHEUOAIajyAHAcBQ5ABiOIgcAw1HkAGA4ihwADGeryN99910NHDhQ8fHxysjI8HQmAEA9uH0e+U8//aQffvhB69at08WLFzVw4EDFxMSoffv2TuQDALjhdkbevXt3LV++XE2bNtWJEyfkcrl08803O5ENAGCDraWVgIAALVy4UPHx8YqOjlbr1q09nQsAYJPti53jxo1TQUGBjhw5olWrVnkyEwCgHtwW+YEDB/Tbb79Jkm666SbFxcVp3759Hg8GALDHbZEXFxdr2rRpqqqqUlVVlb7++mt169bNiWwAABvc3rUSExOjnTt36umnn5a/v7/i4uIUHx/vRDYAgA1ui1ySUlNTlZqa6uksAIBrwM5OADAcRQ4AhqPIAcBwFDkAGI4iBwDDUeQAYDiKHAAMR5EDgOEocgAwHEUOAIajyAHAcBQ5ABiOIgcAw1HkAGA4ihwADEeRA4DhKHIAMBxFDgCGo8gBwHAUOQAYjiIHAMNR5ABgOIocAAxHkQOA4ZraedP777+vjRs3SpJiYmI0adIkj4YCANjntsi///575efnKycnR35+fho5cqRyc3PVv39/J/I1CpsPfKv8om3ejlFvhSeLJUlvbHnby0nqr/fd/1Zsh0e8HQNoEG6XVkJDQzV58mQFBgYqICBAHTp0UElJiRPZGo38om11pWiSiJBwRYSEeztGvRWeLDbygxP4J25n5B07dqz7d2FhoTZu3KisrCyPhmqMIkLC9cajr3k7RqNg4jcI4GpsX+zcv3+/XnzxRU2aNEkREREejAQAqA9bRf7zzz/rhRde0Ouvv65nnnnG05kAAPXgdmnlyJEjGjNmjNLT0xUdHe1EJgBAPbgt8mXLlunChQuaN29e3c+Sk5M1ZMgQjwYDANjjtsinTZumadOmOZEFAHANbG0IAnzJ9d5331D3v3MvOnwFW/RhnOu9774h7n/nXnT4EmbkMJK377vnXnT4EmbkAGA4ihwADEeRA4DhKHIAMBxFDgCGo8gBwHAUOQAYjiIHAMNR5ABgOIocAAxHkQOA4ShyADAcRQ4AhqPIAcBwFDkAGI4iBwDDUeQAYDiKHAAMx1FvAK7L9R6GbUdDHZjtjqkHajMjB3BdrvcwbDsa4sBsd0w+UJsZOYDr5u3DsBuCyQdq256RV1ZW6oknnlBxsWc/eQEA9WOryHfs2KEhQ4aosLDQw3EAAPVlq8hXrVqlmTNnqlWrVp7OAwCoJ1tr5G+++aancwAArhF3rQCA4ShyADAcRQ4AhuM+cjfYtQbA19WryLds2eKpHD6rdteaJ3eVeXrHmvT3hwVFDtx4mJHbwK41AL6MNXIAMBxFDgCGo8gBwHAUOQAYjiIHAMNR5ABgOIocAAxHkQOA4dgQZIjrfVRAQz0GgG3+gO9hRm6I6z3gtiEOrzX5cFrgRsaM3CDeflQA2/wB38SMHAAMx4wcwA2hMV9HYkYO4IbQmK8jMSMHcMNorNeRmJEDgOEocgAwHEUOAIajyAHAcBQ5ABiOIgcAw1HkAGA4ihwADEeRA4DhbBX5+vXrNXDgQMXFxSkzM9PTmQAA9eB2i35paanS09OVnZ2twMBAJScn6+GHH9Y999zjRD4AgBtui/z7779Xjx49FBISIkkaMGCANm3apLFjx17191wulyTp6NGj1xzuzOnjkqTi4mt/EM71qjxR4fUMvpLDFzL4Sg5fyOArOXwhg6/kaIgMtZ1Z26F2+FmWZV3tDR9++KHOnj2rCRMmSJJWr16tnTt36j//+c9V//D27ds1bNgw20EAAH/LzMxUVFSUrfe6nZHX1NTIz8+v7rVlWVe8/iddunRRZmamQkND5e/vbysMADR2LpdLZWVl6tKli+3fcVvkYWFh2r59e93rsrIytWrVyu0fDgoKsv1pAgD42913312v97u9a6Vnz54qKChQeXm5zp07p6+++kp9+vS55oAAgIbldkbeunVrTZgwQcOHD1d1dbWSkpL0wAMPOJENAGCD24udAADfxs5OADAcRQ4AhqPIAcBwFDkAGM7tXSvekpubq4ULF6pJkyYKDg5WWlqa7rrrLsfGX7NmjTIyMupeV1RUqLS0VHl5ebrjjjscyyFJW7du1VtvvaWqqip17txZc+bM0a233upohrVr12rZsmXy8/PTTTfdpKlTp+r+++93NIMkrVy5UllZWfLz81Pbtm2Vlpamli1bOpphxYoVWrlypYKCgtShQwfNmDGj7hEWTpo3b542bdqk4OBgSVK7du30zjvvOJph3759SktLU0VFhZo0aaLZs2fXayNLQ7EsS5MnT1anTp00YsQIx8e/3ObNmzVx4kT98ssvzg1q+aBz585ZkZGRVmFhoWVZlpWRkWG99NJLXstTVVVlPfvss1ZWVpbjY584ccLq0aOHdfDgQcuyLGvBggXWzJkzHc1w4MABq1evXlZpaallWZa1detWKyYmxtEMlmVZu3btsvr27WudPn3asizLmjdvnjV9+nRHMxQUFFiPPPKIdeTIEcuyLCsnJ8dKTU11NEOtZ5991vr555+9MrZlWdbZs2etXr16WVu3brUsy7Jyc3OtAQMGOJ7j999/t1JSUqzIyEhr6dKljo9/uYMHD1qxsbHWgw8+6Oi4Prm04nK5ZFmWKiouPYDmzJkzatasmdfyLFmyRC1atFBycrLjY+fn5+v+++9XRESEJGnIkCFav369LAfvGg0MDFRaWlrdjt4uXbro+PHjqqqqcixD7bhffvmlbrvtNl24cEGlpaWOz4R//fVX9ezZU2FhYZKkuLg4bdmyxfH/FlVVVdqzZ4+WLl2qJ598UqmpqSopKXE0w3fffae2bdsqJiZGktSvXz/HvxFIl55JMnjwYD322GOOj325c+fOaeLEiZo8ebLjY/vk0sott9yiWbNmKTk5WSEhIaqpqVFWVpZXspSXlysjI0PZ2dleGf/o0aN1pSFdemRCZWWlzpw549jySnh4uMLDwyVd+go7d+5cPfroowoMDHRk/MsFBARo8+bNmjp1qgIDAzVu3DhHx4+MjNSKFSv0559/6s4771R2draqq6t18uRJW4+uaCilpaXq0aOHxo8fr44dO2rZsmV65ZVXlJOTY+tZSA3h4MGDCg0N1ZQpU7R37141b95cEydOdGTsy82YMUPSpQ8Wb5oxY4aee+45de7c2fGxfXJGvm/fPi1atEgbNmxQfn6+Ro8erdTUVEdnobVWrVqlfv36qW3bto6PLf33Q8tqNWni/P+6s2fP6tVXX9WhQ4eUlpbm+Pi1YmNj9eOPPyo1NVUjRoxQTU2NY2NHRUVpzJgxGjt2rBITE+Xn56eQkBAFBAQ4lkGS2rZtqyVLlqhTp07y8/PTiBEjdOjQIUcf4Xrx4kXl5eXpueeeU3Z2tp5//nmNGjXK8W8nviAzM1NNmzZVUlKSV8b3ySLPz8/XQw89VHdxc9iwYdq/f7/++usvx7Ns2LBBiYmJjo9bq02bNjp27Fjd69LSUgUHB+vmm292NEdJSYmSk5Pl7++v5cuXq3nz5o6OL0lFRUVXPMBt0KBBKikp0alTpxzLUFlZqe7duysnJ0fZ2dmKjY2VJMeXePbu3as1a9Zc8TPLshz9QGnVqpU6dOigyMhISZc+YF0ulw4fPuxYBl+Rk5OjXbt2KSEhQaNGjdL58+eVkJCg0tJSR8b3ySK/9957tW3bNh0/fulgic2bNys8PFwtWrRwNMepU6d06NAhde3a1dFxL9e7d2/t2LFDhYWFkqRPP/1U/fr1czRDZWWlUlJSFBcXp/T0dAUFBTk6fq2ysjK99tprKi8vl3TpCMKOHTvq9ttvdyzDsWPHlJKSosrKSknSBx98oPj4eMeWM2o1adJEb775Zl1pfvLJJ+rcufMVy3Ce1qdPHxUXF2v37t2SpG3btsnPz69uGa4x+fzzz/XFF19o7dq1+uijjxQUFKS1a9eqdevWjozvk2vk0dHRGjFihFJSUhQQEKDg4GAtXrzY8RxFRUUKDQ11/Gvz5Vq2bKm5c+dq3Lhxqq6u1l133aX58+c7miEzM1MlJSXKzc1Vbm5u3c8//vhjR0s0KipKo0eP1vDhw+Xv769WrVpp0aJFjo0vSe3bt9eoUaM0ePBg1dTUqFu3bnVrtE7q1KmTpk2bppdfflkul0thYWF6++23Hc0QGhqqRYsWadasWTp37pwCAwP13nvvefXGhMaKh2YBgOF8cmkFAGAfRQ4AhqPIAcBwFDkAGI4iBwDDUeQAYDiKHAAMR5EDgOH+F2GHWRrqzxxYAAAAAElFTkSuQmC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矩形 10"/>
          <p:cNvSpPr/>
          <p:nvPr/>
        </p:nvSpPr>
        <p:spPr>
          <a:xfrm>
            <a:off x="612775" y="1336681"/>
            <a:ext cx="8850313" cy="5262979"/>
          </a:xfrm>
          <a:prstGeom prst="rect">
            <a:avLst/>
          </a:prstGeom>
        </p:spPr>
        <p:txBody>
          <a:bodyPr wrap="square">
            <a:spAutoFit/>
          </a:bodyPr>
          <a:lstStyle/>
          <a:p>
            <a:r>
              <a:rPr lang="zh-CN" altLang="en-US" b="1" dirty="0"/>
              <a:t>训练集</a:t>
            </a:r>
            <a:r>
              <a:rPr lang="zh-CN" altLang="en-US" dirty="0"/>
              <a:t>（Training Set）：帮助我们训练模型，简单的说就是通过训练集的数据让我们确定拟合曲线的参数。</a:t>
            </a:r>
            <a:endParaRPr lang="en-US" altLang="zh-CN" dirty="0"/>
          </a:p>
          <a:p>
            <a:r>
              <a:rPr lang="zh-CN" altLang="en-US" dirty="0"/>
              <a:t> </a:t>
            </a:r>
            <a:endParaRPr lang="en-US" altLang="zh-CN" dirty="0"/>
          </a:p>
          <a:p>
            <a:r>
              <a:rPr lang="zh-CN" altLang="en-US" b="1" dirty="0"/>
              <a:t>验证集</a:t>
            </a:r>
            <a:r>
              <a:rPr lang="zh-CN" altLang="en-US" dirty="0"/>
              <a:t>（Validation Set）：也叫做开发集（ </a:t>
            </a:r>
            <a:r>
              <a:rPr lang="en-US" altLang="zh-CN" dirty="0"/>
              <a:t>Dev </a:t>
            </a:r>
            <a:r>
              <a:rPr lang="zh-CN" altLang="en-US" dirty="0"/>
              <a:t>Set ），用来做模型选择（model selection），即做模型的最终优化及确定的，用来辅助我们的模型的构建，即训练超参数，可选； </a:t>
            </a:r>
            <a:endParaRPr lang="en-US" altLang="zh-CN" dirty="0"/>
          </a:p>
          <a:p>
            <a:endParaRPr lang="en-US" altLang="zh-CN" dirty="0"/>
          </a:p>
          <a:p>
            <a:r>
              <a:rPr lang="zh-CN" altLang="en-US" b="1" dirty="0"/>
              <a:t>测试集</a:t>
            </a:r>
            <a:r>
              <a:rPr lang="zh-CN" altLang="en-US" dirty="0"/>
              <a:t>（Test Set）： 为了测试已经训练好的模型的精确度。</a:t>
            </a:r>
            <a:endParaRPr lang="en-US" altLang="zh-CN" dirty="0"/>
          </a:p>
          <a:p>
            <a:endParaRPr lang="en-US" altLang="zh-CN" dirty="0"/>
          </a:p>
          <a:p>
            <a:endParaRPr lang="en-US" altLang="zh-CN" dirty="0"/>
          </a:p>
          <a:p>
            <a:endParaRPr lang="en-US" altLang="zh-CN" dirty="0"/>
          </a:p>
          <a:p>
            <a:r>
              <a:rPr lang="zh-CN" altLang="en-US" dirty="0"/>
              <a:t>三者划分：训练集、验证集、测试集</a:t>
            </a:r>
            <a:endParaRPr lang="en-US" altLang="zh-CN" dirty="0"/>
          </a:p>
          <a:p>
            <a:r>
              <a:rPr lang="zh-CN" altLang="en-US" dirty="0"/>
              <a:t>机器学习：</a:t>
            </a:r>
            <a:r>
              <a:rPr lang="en-US" altLang="zh-CN" dirty="0"/>
              <a:t>60%</a:t>
            </a:r>
            <a:r>
              <a:rPr lang="zh-CN" altLang="en-US" dirty="0"/>
              <a:t>，</a:t>
            </a:r>
            <a:r>
              <a:rPr lang="en-US" altLang="zh-CN" dirty="0"/>
              <a:t>20%</a:t>
            </a:r>
            <a:r>
              <a:rPr lang="zh-CN" altLang="en-US" dirty="0"/>
              <a:t>，</a:t>
            </a:r>
            <a:r>
              <a:rPr lang="en-US" altLang="zh-CN" dirty="0"/>
              <a:t>20%</a:t>
            </a:r>
            <a:r>
              <a:rPr lang="zh-CN" altLang="en-US" dirty="0"/>
              <a:t>；</a:t>
            </a:r>
            <a:r>
              <a:rPr lang="en-US" altLang="zh-CN" dirty="0"/>
              <a:t>70%</a:t>
            </a:r>
            <a:r>
              <a:rPr lang="zh-CN" altLang="en-US" dirty="0"/>
              <a:t>，</a:t>
            </a:r>
            <a:r>
              <a:rPr lang="en-US" altLang="zh-CN" dirty="0"/>
              <a:t>10%</a:t>
            </a:r>
            <a:r>
              <a:rPr lang="zh-CN" altLang="en-US" dirty="0"/>
              <a:t>，</a:t>
            </a:r>
            <a:r>
              <a:rPr lang="en-US" altLang="zh-CN" dirty="0"/>
              <a:t>20%</a:t>
            </a:r>
          </a:p>
          <a:p>
            <a:r>
              <a:rPr lang="zh-CN" altLang="en-US" dirty="0"/>
              <a:t>深度学习：</a:t>
            </a:r>
            <a:r>
              <a:rPr lang="en-US" altLang="zh-CN" dirty="0"/>
              <a:t>98%</a:t>
            </a:r>
            <a:r>
              <a:rPr lang="zh-CN" altLang="en-US" dirty="0"/>
              <a:t>，</a:t>
            </a:r>
            <a:r>
              <a:rPr lang="en-US" altLang="zh-CN" dirty="0"/>
              <a:t>1%</a:t>
            </a:r>
            <a:r>
              <a:rPr lang="zh-CN" altLang="en-US" dirty="0"/>
              <a:t>，</a:t>
            </a:r>
            <a:r>
              <a:rPr lang="en-US" altLang="zh-CN" dirty="0"/>
              <a:t>1% </a:t>
            </a:r>
            <a:r>
              <a:rPr lang="zh-CN" altLang="en-US" dirty="0"/>
              <a:t>（假设百万条数据）</a:t>
            </a:r>
          </a:p>
        </p:txBody>
      </p:sp>
      <p:sp>
        <p:nvSpPr>
          <p:cNvPr id="24"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a:t>
            </a:r>
            <a:r>
              <a:rPr lang="zh-CN" altLang="en-US" dirty="0">
                <a:solidFill>
                  <a:schemeClr val="tx1"/>
                </a:solidFill>
              </a:rPr>
              <a:t>数据集划分</a:t>
            </a:r>
          </a:p>
        </p:txBody>
      </p:sp>
      <p:sp>
        <p:nvSpPr>
          <p:cNvPr id="29" name="矩形 28"/>
          <p:cNvSpPr/>
          <p:nvPr/>
        </p:nvSpPr>
        <p:spPr>
          <a:xfrm>
            <a:off x="705464" y="4414144"/>
            <a:ext cx="7964129" cy="328008"/>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mj-ea"/>
                <a:ea typeface="+mj-ea"/>
              </a:rPr>
              <a:t>数据集</a:t>
            </a:r>
          </a:p>
        </p:txBody>
      </p:sp>
      <p:sp>
        <p:nvSpPr>
          <p:cNvPr id="30" name="矩形 29"/>
          <p:cNvSpPr/>
          <p:nvPr/>
        </p:nvSpPr>
        <p:spPr>
          <a:xfrm>
            <a:off x="705464" y="4872485"/>
            <a:ext cx="7964129" cy="348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1" name="矩形 30"/>
          <p:cNvSpPr/>
          <p:nvPr/>
        </p:nvSpPr>
        <p:spPr>
          <a:xfrm>
            <a:off x="705464" y="4820048"/>
            <a:ext cx="5368412" cy="4011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latin typeface="+mj-ea"/>
                <a:ea typeface="+mj-ea"/>
              </a:rPr>
              <a:t>训练集</a:t>
            </a:r>
          </a:p>
        </p:txBody>
      </p:sp>
      <p:sp>
        <p:nvSpPr>
          <p:cNvPr id="32" name="矩形 31"/>
          <p:cNvSpPr/>
          <p:nvPr/>
        </p:nvSpPr>
        <p:spPr>
          <a:xfrm>
            <a:off x="5837902" y="4820049"/>
            <a:ext cx="1455174" cy="401138"/>
          </a:xfrm>
          <a:prstGeom prst="rect">
            <a:avLst/>
          </a:prstGeom>
          <a:solidFill>
            <a:srgbClr val="FBBC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mj-ea"/>
                <a:ea typeface="+mj-ea"/>
              </a:rPr>
              <a:t>验证集</a:t>
            </a:r>
          </a:p>
        </p:txBody>
      </p:sp>
      <p:sp>
        <p:nvSpPr>
          <p:cNvPr id="33" name="矩形 32"/>
          <p:cNvSpPr/>
          <p:nvPr/>
        </p:nvSpPr>
        <p:spPr>
          <a:xfrm>
            <a:off x="7293076" y="4820048"/>
            <a:ext cx="1376517" cy="401138"/>
          </a:xfrm>
          <a:prstGeom prst="rect">
            <a:avLst/>
          </a:prstGeom>
          <a:solidFill>
            <a:srgbClr val="A3D6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mj-ea"/>
                <a:ea typeface="+mj-ea"/>
              </a:rPr>
              <a:t>测试集</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欠拟合的处理</a:t>
            </a:r>
          </a:p>
        </p:txBody>
      </p:sp>
      <p:sp>
        <p:nvSpPr>
          <p:cNvPr id="3" name="Rectangle 1"/>
          <p:cNvSpPr>
            <a:spLocks noChangeArrowheads="1"/>
          </p:cNvSpPr>
          <p:nvPr/>
        </p:nvSpPr>
        <p:spPr bwMode="auto">
          <a:xfrm>
            <a:off x="843436" y="1249702"/>
            <a:ext cx="924631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defRPr>
                <a:solidFill>
                  <a:schemeClr val="tx1"/>
                </a:solidFill>
                <a:latin typeface="Arial" panose="020B0704020202020204" pitchFamily="34" charset="0"/>
              </a:defRPr>
            </a:lvl1pPr>
            <a:lvl2pPr>
              <a:defRPr>
                <a:solidFill>
                  <a:schemeClr val="tx1"/>
                </a:solidFill>
                <a:latin typeface="Arial" panose="020B0704020202020204" pitchFamily="34" charset="0"/>
              </a:defRPr>
            </a:lvl2pPr>
            <a:lvl3pPr>
              <a:defRPr>
                <a:solidFill>
                  <a:schemeClr val="tx1"/>
                </a:solidFill>
                <a:latin typeface="Arial" panose="020B0704020202020204" pitchFamily="34" charset="0"/>
              </a:defRPr>
            </a:lvl3pPr>
            <a:lvl4pPr>
              <a:defRPr>
                <a:solidFill>
                  <a:schemeClr val="tx1"/>
                </a:solidFill>
                <a:latin typeface="Arial" panose="020B0704020202020204" pitchFamily="34" charset="0"/>
              </a:defRPr>
            </a:lvl4pPr>
            <a:lvl5pPr>
              <a:defRPr>
                <a:solidFill>
                  <a:schemeClr val="tx1"/>
                </a:solidFill>
                <a:latin typeface="Arial" panose="020B0704020202020204" pitchFamily="34" charset="0"/>
              </a:defRPr>
            </a:lvl5pPr>
            <a:lvl6pPr eaLnBrk="0" fontAlgn="base" hangingPunct="0">
              <a:spcBef>
                <a:spcPct val="0"/>
              </a:spcBef>
              <a:spcAft>
                <a:spcPct val="0"/>
              </a:spcAft>
              <a:defRPr>
                <a:solidFill>
                  <a:schemeClr val="tx1"/>
                </a:solidFill>
                <a:latin typeface="Arial" panose="020B0704020202020204" pitchFamily="34" charset="0"/>
              </a:defRPr>
            </a:lvl6pPr>
            <a:lvl7pPr eaLnBrk="0" fontAlgn="base" hangingPunct="0">
              <a:spcBef>
                <a:spcPct val="0"/>
              </a:spcBef>
              <a:spcAft>
                <a:spcPct val="0"/>
              </a:spcAft>
              <a:defRPr>
                <a:solidFill>
                  <a:schemeClr val="tx1"/>
                </a:solidFill>
                <a:latin typeface="Arial" panose="020B0704020202020204" pitchFamily="34" charset="0"/>
              </a:defRPr>
            </a:lvl7pPr>
            <a:lvl8pPr eaLnBrk="0" fontAlgn="base" hangingPunct="0">
              <a:spcBef>
                <a:spcPct val="0"/>
              </a:spcBef>
              <a:spcAft>
                <a:spcPct val="0"/>
              </a:spcAft>
              <a:defRPr>
                <a:solidFill>
                  <a:schemeClr val="tx1"/>
                </a:solidFill>
                <a:latin typeface="Arial" panose="020B0704020202020204" pitchFamily="34" charset="0"/>
              </a:defRPr>
            </a:lvl8pPr>
            <a:lvl9pPr eaLnBrk="0" fontAlgn="base" hangingPunct="0">
              <a:spcBef>
                <a:spcPct val="0"/>
              </a:spcBef>
              <a:spcAft>
                <a:spcPct val="0"/>
              </a:spcAft>
              <a:defRPr>
                <a:solidFill>
                  <a:schemeClr val="tx1"/>
                </a:solidFill>
                <a:latin typeface="Arial" panose="020B07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pPr>
            <a:r>
              <a:rPr kumimoji="0" lang="en-US"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1.</a:t>
            </a:r>
            <a:r>
              <a:rPr kumimoji="0" lang="zh-CN" altLang="zh-CN" sz="20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添加新特征</a:t>
            </a:r>
            <a:endParaRPr kumimoji="0" lang="en-US" altLang="zh-CN" sz="2000" b="0"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None/>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当特征不足或者现有特征与样本标签的相关性不强时，模型容易出现欠拟合。通过挖掘组合特征等新的特征，往往能够取得更好的效果。</a:t>
            </a:r>
            <a:endParaRPr kumimoji="0" lang="en-US"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None/>
            </a:pP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pPr>
            <a:r>
              <a:rPr kumimoji="0" lang="en-US"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2.</a:t>
            </a:r>
            <a:r>
              <a:rPr kumimoji="0" lang="zh-CN" altLang="zh-CN" sz="20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增加模型复杂度</a:t>
            </a:r>
            <a:endParaRPr kumimoji="0" lang="en-US"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None/>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简单模型的学习能力较差，通过增加模型的复杂度可以使模型拥有更强的拟合能力。例如，在线性模型中添加高次项，在神经网络模型中增加网络层数或神经元个数等。</a:t>
            </a:r>
            <a:endParaRPr kumimoji="0" lang="en-US"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None/>
            </a:pPr>
            <a:endParaRPr kumimoji="0" lang="zh-CN" altLang="zh-CN" sz="7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pPr>
            <a:r>
              <a:rPr kumimoji="0" lang="en-US"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3.</a:t>
            </a:r>
            <a:r>
              <a:rPr kumimoji="0" lang="zh-CN" altLang="zh-CN" sz="20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减小正则化系数</a:t>
            </a:r>
            <a:endParaRPr kumimoji="0" lang="en-US"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None/>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正则化是用来防止过拟合的，但当模型出现欠拟合现象时，则需要有针对性地减小正则化系数。</a:t>
            </a:r>
            <a:endParaRPr kumimoji="0" lang="zh-CN" altLang="zh-CN" sz="2000" b="0" i="0" u="none" strike="noStrike" cap="none" normalizeH="0" baseline="0" dirty="0">
              <a:ln>
                <a:noFill/>
              </a:ln>
              <a:solidFill>
                <a:schemeClr val="tx1"/>
              </a:solidFill>
              <a:effectLst/>
            </a:endParaRPr>
          </a:p>
        </p:txBody>
      </p:sp>
    </p:spTree>
  </p:cSld>
  <p:clrMapOvr>
    <a:masterClrMapping/>
  </p:clrMapOvr>
  <p:transition advTm="8005"/>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偏差和方差</a:t>
            </a:r>
          </a:p>
        </p:txBody>
      </p:sp>
      <p:sp>
        <p:nvSpPr>
          <p:cNvPr id="195" name="文本框 194"/>
          <p:cNvSpPr txBox="1"/>
          <p:nvPr/>
        </p:nvSpPr>
        <p:spPr>
          <a:xfrm>
            <a:off x="645074" y="1352549"/>
            <a:ext cx="5761037" cy="5151538"/>
          </a:xfrm>
          <a:prstGeom prst="rect">
            <a:avLst/>
          </a:prstGeom>
          <a:noFill/>
        </p:spPr>
        <p:txBody>
          <a:bodyPr wrap="square">
            <a:spAutoFit/>
          </a:bodyPr>
          <a:lstStyle/>
          <a:p>
            <a:pPr>
              <a:lnSpc>
                <a:spcPct val="150000"/>
              </a:lnSpc>
              <a:spcBef>
                <a:spcPts val="900"/>
              </a:spcBef>
              <a:spcAft>
                <a:spcPts val="900"/>
              </a:spcAft>
            </a:pPr>
            <a:r>
              <a:rPr lang="en-US" altLang="zh-CN" sz="2400" b="1" dirty="0" err="1">
                <a:effectLst/>
                <a:latin typeface="+mj-ea"/>
                <a:ea typeface="+mj-ea"/>
                <a:cs typeface="Times New Roman" panose="02020603050405020304" pitchFamily="18" charset="0"/>
              </a:rPr>
              <a:t>方差Variance</a:t>
            </a:r>
            <a:r>
              <a:rPr lang="en-US" altLang="zh-CN" sz="2400" b="1" dirty="0">
                <a:effectLst/>
                <a:latin typeface="+mj-ea"/>
                <a:ea typeface="+mj-ea"/>
                <a:cs typeface="Times New Roman" panose="02020603050405020304" pitchFamily="18" charset="0"/>
              </a:rPr>
              <a:t>：</a:t>
            </a:r>
          </a:p>
          <a:p>
            <a:pPr>
              <a:lnSpc>
                <a:spcPct val="150000"/>
              </a:lnSpc>
              <a:spcBef>
                <a:spcPts val="900"/>
              </a:spcBef>
              <a:spcAft>
                <a:spcPts val="900"/>
              </a:spcAft>
            </a:pPr>
            <a:r>
              <a:rPr lang="en-US" altLang="zh-CN" sz="2400" dirty="0" err="1">
                <a:effectLst/>
                <a:latin typeface="+mj-ea"/>
                <a:ea typeface="+mj-ea"/>
                <a:cs typeface="Times New Roman" panose="02020603050405020304" pitchFamily="18" charset="0"/>
              </a:rPr>
              <a:t>描述的是预测值的变化范围，离散程度，也就是离其期望值的距离。方差越大，数据的分布越分散，如</a:t>
            </a:r>
            <a:r>
              <a:rPr lang="zh-CN" altLang="en-US" sz="2400" dirty="0">
                <a:effectLst/>
                <a:latin typeface="+mj-ea"/>
                <a:ea typeface="+mj-ea"/>
                <a:cs typeface="Times New Roman" panose="02020603050405020304" pitchFamily="18" charset="0"/>
              </a:rPr>
              <a:t>右</a:t>
            </a:r>
            <a:r>
              <a:rPr lang="en-US" altLang="zh-CN" sz="2400" dirty="0" err="1">
                <a:effectLst/>
                <a:latin typeface="+mj-ea"/>
                <a:ea typeface="+mj-ea"/>
                <a:cs typeface="Times New Roman" panose="02020603050405020304" pitchFamily="18" charset="0"/>
              </a:rPr>
              <a:t>图右列所示</a:t>
            </a:r>
            <a:r>
              <a:rPr lang="en-US" altLang="zh-CN" sz="2400" dirty="0">
                <a:effectLst/>
                <a:latin typeface="+mj-ea"/>
                <a:ea typeface="+mj-ea"/>
                <a:cs typeface="Times New Roman" panose="02020603050405020304" pitchFamily="18" charset="0"/>
              </a:rPr>
              <a:t>。</a:t>
            </a:r>
            <a:endParaRPr lang="zh-CN" altLang="zh-CN" sz="2400" dirty="0">
              <a:effectLst/>
              <a:latin typeface="+mj-ea"/>
              <a:ea typeface="+mj-ea"/>
              <a:cs typeface="Times New Roman" panose="02020603050405020304" pitchFamily="18" charset="0"/>
            </a:endParaRPr>
          </a:p>
          <a:p>
            <a:pPr>
              <a:lnSpc>
                <a:spcPct val="150000"/>
              </a:lnSpc>
              <a:spcBef>
                <a:spcPts val="900"/>
              </a:spcBef>
              <a:spcAft>
                <a:spcPts val="900"/>
              </a:spcAft>
            </a:pPr>
            <a:r>
              <a:rPr lang="en-US" altLang="zh-CN" sz="2400" b="1" dirty="0" err="1">
                <a:effectLst/>
                <a:latin typeface="+mj-ea"/>
                <a:ea typeface="+mj-ea"/>
                <a:cs typeface="Times New Roman" panose="02020603050405020304" pitchFamily="18" charset="0"/>
              </a:rPr>
              <a:t>偏差Bias</a:t>
            </a:r>
            <a:r>
              <a:rPr lang="en-US" altLang="zh-CN" sz="2400" b="1" dirty="0">
                <a:effectLst/>
                <a:latin typeface="+mj-ea"/>
                <a:ea typeface="+mj-ea"/>
                <a:cs typeface="Times New Roman" panose="02020603050405020304" pitchFamily="18" charset="0"/>
              </a:rPr>
              <a:t>：</a:t>
            </a:r>
          </a:p>
          <a:p>
            <a:pPr>
              <a:lnSpc>
                <a:spcPct val="150000"/>
              </a:lnSpc>
              <a:spcBef>
                <a:spcPts val="900"/>
              </a:spcBef>
              <a:spcAft>
                <a:spcPts val="900"/>
              </a:spcAft>
            </a:pPr>
            <a:r>
              <a:rPr lang="en-US" altLang="zh-CN" sz="2400" dirty="0" err="1">
                <a:effectLst/>
                <a:latin typeface="+mj-ea"/>
                <a:ea typeface="+mj-ea"/>
                <a:cs typeface="Times New Roman" panose="02020603050405020304" pitchFamily="18" charset="0"/>
              </a:rPr>
              <a:t>描述的是预测值（估计值）的期望与真实值之间的差距。偏差越大，越偏离真实数据，如</a:t>
            </a:r>
            <a:r>
              <a:rPr lang="zh-CN" altLang="en-US" sz="2400" dirty="0">
                <a:effectLst/>
                <a:latin typeface="+mj-ea"/>
                <a:ea typeface="+mj-ea"/>
                <a:cs typeface="Times New Roman" panose="02020603050405020304" pitchFamily="18" charset="0"/>
              </a:rPr>
              <a:t>右</a:t>
            </a:r>
            <a:r>
              <a:rPr lang="en-US" altLang="zh-CN" sz="2400" dirty="0" err="1">
                <a:effectLst/>
                <a:latin typeface="+mj-ea"/>
                <a:ea typeface="+mj-ea"/>
                <a:cs typeface="Times New Roman" panose="02020603050405020304" pitchFamily="18" charset="0"/>
              </a:rPr>
              <a:t>图第二行所示</a:t>
            </a:r>
            <a:r>
              <a:rPr lang="en-US" altLang="zh-CN" sz="2400" dirty="0">
                <a:effectLst/>
                <a:latin typeface="+mj-ea"/>
                <a:ea typeface="+mj-ea"/>
                <a:cs typeface="Times New Roman" panose="02020603050405020304" pitchFamily="18" charset="0"/>
              </a:rPr>
              <a:t>。</a:t>
            </a:r>
            <a:endParaRPr lang="zh-CN" altLang="zh-CN" sz="2400" dirty="0">
              <a:effectLst/>
              <a:latin typeface="+mj-ea"/>
              <a:ea typeface="+mj-ea"/>
              <a:cs typeface="Times New Roman" panose="02020603050405020304" pitchFamily="18" charset="0"/>
            </a:endParaRPr>
          </a:p>
        </p:txBody>
      </p:sp>
      <p:pic>
        <p:nvPicPr>
          <p:cNvPr id="196" name="Picture"/>
          <p:cNvPicPr/>
          <p:nvPr/>
        </p:nvPicPr>
        <p:blipFill rotWithShape="1">
          <a:blip r:embed="rId3"/>
          <a:srcRect l="13225" t="7732"/>
          <a:stretch>
            <a:fillRect/>
          </a:stretch>
        </p:blipFill>
        <p:spPr bwMode="auto">
          <a:xfrm>
            <a:off x="7171310" y="1721881"/>
            <a:ext cx="4868290" cy="4407457"/>
          </a:xfrm>
          <a:prstGeom prst="rect">
            <a:avLst/>
          </a:prstGeom>
          <a:noFill/>
          <a:ln w="9525">
            <a:noFill/>
          </a:ln>
        </p:spPr>
      </p:pic>
      <p:sp>
        <p:nvSpPr>
          <p:cNvPr id="5" name="文本框 4"/>
          <p:cNvSpPr txBox="1"/>
          <p:nvPr/>
        </p:nvSpPr>
        <p:spPr>
          <a:xfrm>
            <a:off x="7965027" y="1352549"/>
            <a:ext cx="1081499" cy="369332"/>
          </a:xfrm>
          <a:prstGeom prst="rect">
            <a:avLst/>
          </a:prstGeom>
          <a:noFill/>
        </p:spPr>
        <p:txBody>
          <a:bodyPr wrap="square" rtlCol="0">
            <a:spAutoFit/>
          </a:bodyPr>
          <a:lstStyle/>
          <a:p>
            <a:r>
              <a:rPr lang="zh-CN" altLang="en-US" sz="1800" dirty="0"/>
              <a:t>低方差</a:t>
            </a:r>
          </a:p>
        </p:txBody>
      </p:sp>
      <p:sp>
        <p:nvSpPr>
          <p:cNvPr id="6" name="文本框 5"/>
          <p:cNvSpPr txBox="1"/>
          <p:nvPr/>
        </p:nvSpPr>
        <p:spPr>
          <a:xfrm>
            <a:off x="10377897" y="1352549"/>
            <a:ext cx="1081499" cy="369332"/>
          </a:xfrm>
          <a:prstGeom prst="rect">
            <a:avLst/>
          </a:prstGeom>
          <a:noFill/>
        </p:spPr>
        <p:txBody>
          <a:bodyPr wrap="square" rtlCol="0">
            <a:spAutoFit/>
          </a:bodyPr>
          <a:lstStyle/>
          <a:p>
            <a:r>
              <a:rPr lang="zh-CN" altLang="en-US" sz="1800" dirty="0"/>
              <a:t>高方差</a:t>
            </a:r>
          </a:p>
        </p:txBody>
      </p:sp>
      <p:sp>
        <p:nvSpPr>
          <p:cNvPr id="7" name="文本框 6"/>
          <p:cNvSpPr txBox="1"/>
          <p:nvPr/>
        </p:nvSpPr>
        <p:spPr>
          <a:xfrm>
            <a:off x="6622822" y="4689398"/>
            <a:ext cx="372105" cy="923330"/>
          </a:xfrm>
          <a:prstGeom prst="rect">
            <a:avLst/>
          </a:prstGeom>
          <a:noFill/>
        </p:spPr>
        <p:txBody>
          <a:bodyPr wrap="square" rtlCol="0">
            <a:spAutoFit/>
          </a:bodyPr>
          <a:lstStyle/>
          <a:p>
            <a:r>
              <a:rPr lang="zh-CN" altLang="en-US" sz="1800" dirty="0"/>
              <a:t>高</a:t>
            </a:r>
            <a:endParaRPr lang="en-US" altLang="zh-CN" sz="1800" dirty="0"/>
          </a:p>
          <a:p>
            <a:r>
              <a:rPr lang="zh-CN" altLang="en-US" sz="1800" dirty="0"/>
              <a:t>偏差</a:t>
            </a:r>
          </a:p>
        </p:txBody>
      </p:sp>
      <p:sp>
        <p:nvSpPr>
          <p:cNvPr id="10" name="文本框 9"/>
          <p:cNvSpPr txBox="1"/>
          <p:nvPr/>
        </p:nvSpPr>
        <p:spPr>
          <a:xfrm>
            <a:off x="6622822" y="2377014"/>
            <a:ext cx="372105" cy="923330"/>
          </a:xfrm>
          <a:prstGeom prst="rect">
            <a:avLst/>
          </a:prstGeom>
          <a:noFill/>
        </p:spPr>
        <p:txBody>
          <a:bodyPr wrap="square" rtlCol="0">
            <a:spAutoFit/>
          </a:bodyPr>
          <a:lstStyle/>
          <a:p>
            <a:r>
              <a:rPr lang="zh-CN" altLang="en-US" sz="1800" dirty="0"/>
              <a:t>低偏差</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55600" y="1324888"/>
            <a:ext cx="11480800" cy="2308324"/>
          </a:xfrm>
          <a:prstGeom prst="rect">
            <a:avLst/>
          </a:prstGeom>
          <a:noFill/>
        </p:spPr>
        <p:txBody>
          <a:bodyPr wrap="square">
            <a:spAutoFit/>
          </a:bodyPr>
          <a:lstStyle/>
          <a:p>
            <a:r>
              <a:rPr lang="en-US" altLang="zh-CN" kern="100" dirty="0">
                <a:latin typeface="Calibri" panose="020F0502020204030204" pitchFamily="34" charset="0"/>
                <a:ea typeface="宋体" pitchFamily="2" charset="-122"/>
                <a:cs typeface="Times New Roman" panose="02020603050405020304" pitchFamily="18" charset="0"/>
              </a:rPr>
              <a:t>      </a:t>
            </a:r>
            <a:r>
              <a:rPr lang="zh-CN" altLang="zh-CN" kern="100" dirty="0">
                <a:latin typeface="Calibri" panose="020F0502020204030204" pitchFamily="34" charset="0"/>
                <a:ea typeface="宋体" pitchFamily="2" charset="-122"/>
                <a:cs typeface="Times New Roman" panose="02020603050405020304" pitchFamily="18" charset="0"/>
              </a:rPr>
              <a:t>每当我研究机器学习的问题时，我最多只会花一天的时间，就是字面意义上的</a:t>
            </a:r>
            <a:r>
              <a:rPr lang="en-US" altLang="zh-CN" kern="100" dirty="0">
                <a:latin typeface="Calibri" panose="020F0502020204030204" pitchFamily="34" charset="0"/>
                <a:ea typeface="宋体" pitchFamily="2" charset="-122"/>
                <a:cs typeface="Times New Roman" panose="02020603050405020304" pitchFamily="18" charset="0"/>
              </a:rPr>
              <a:t>24</a:t>
            </a:r>
            <a:r>
              <a:rPr lang="zh-CN" altLang="zh-CN" kern="100" dirty="0">
                <a:latin typeface="Calibri" panose="020F0502020204030204" pitchFamily="34" charset="0"/>
                <a:ea typeface="宋体" pitchFamily="2" charset="-122"/>
                <a:cs typeface="Times New Roman" panose="02020603050405020304" pitchFamily="18" charset="0"/>
              </a:rPr>
              <a:t>小时，来试图很快的把结果搞出来，即便效果不好。坦白的说，就是根本没有用复杂的系统，但是只是很快的得到的结果。即便运行得不完美，但是也把它运行一遍，最后通过交叉验证来检验数据。一旦做完，你可以画出</a:t>
            </a:r>
            <a:r>
              <a:rPr lang="zh-CN" altLang="zh-CN" kern="100" dirty="0">
                <a:solidFill>
                  <a:srgbClr val="FF0000"/>
                </a:solidFill>
                <a:latin typeface="Calibri" panose="020F0502020204030204" pitchFamily="34" charset="0"/>
                <a:ea typeface="宋体" pitchFamily="2" charset="-122"/>
                <a:cs typeface="Times New Roman" panose="02020603050405020304" pitchFamily="18" charset="0"/>
              </a:rPr>
              <a:t>学习曲线</a:t>
            </a:r>
            <a:r>
              <a:rPr lang="zh-CN" altLang="zh-CN" kern="100" dirty="0">
                <a:latin typeface="Calibri" panose="020F0502020204030204" pitchFamily="34" charset="0"/>
                <a:ea typeface="宋体" pitchFamily="2" charset="-122"/>
                <a:cs typeface="Times New Roman" panose="02020603050405020304" pitchFamily="18" charset="0"/>
              </a:rPr>
              <a:t>，通过画出学习曲线，以及检验误差，来找出你的算法是否有</a:t>
            </a:r>
            <a:r>
              <a:rPr lang="zh-CN" altLang="zh-CN" kern="100" dirty="0">
                <a:solidFill>
                  <a:srgbClr val="FF0000"/>
                </a:solidFill>
                <a:latin typeface="Calibri" panose="020F0502020204030204" pitchFamily="34" charset="0"/>
                <a:ea typeface="宋体" pitchFamily="2" charset="-122"/>
                <a:cs typeface="Times New Roman" panose="02020603050405020304" pitchFamily="18" charset="0"/>
              </a:rPr>
              <a:t>高偏差和高方差的问题</a:t>
            </a:r>
            <a:r>
              <a:rPr lang="zh-CN" altLang="zh-CN" kern="100" dirty="0">
                <a:latin typeface="Calibri" panose="020F0502020204030204" pitchFamily="34" charset="0"/>
                <a:ea typeface="宋体" pitchFamily="2" charset="-122"/>
                <a:cs typeface="Times New Roman" panose="02020603050405020304" pitchFamily="18" charset="0"/>
              </a:rPr>
              <a:t>，或者别的问题。在这样分析之后，再来决定用更多的数据训练，或者加入更多的特征变量是否有用。</a:t>
            </a:r>
            <a:endParaRPr lang="zh-CN" altLang="en-US" sz="3200" dirty="0"/>
          </a:p>
        </p:txBody>
      </p:sp>
      <p:sp>
        <p:nvSpPr>
          <p:cNvPr id="7" name="文本框 6"/>
          <p:cNvSpPr txBox="1"/>
          <p:nvPr/>
        </p:nvSpPr>
        <p:spPr>
          <a:xfrm>
            <a:off x="355600" y="3633212"/>
            <a:ext cx="11679311" cy="3046988"/>
          </a:xfrm>
          <a:prstGeom prst="rect">
            <a:avLst/>
          </a:prstGeom>
          <a:noFill/>
        </p:spPr>
        <p:txBody>
          <a:bodyPr wrap="square">
            <a:spAutoFit/>
          </a:bodyPr>
          <a:lstStyle/>
          <a:p>
            <a:r>
              <a:rPr lang="en-US" altLang="zh-CN" kern="100" dirty="0">
                <a:latin typeface="Calibri" panose="020F0502020204030204" pitchFamily="34" charset="0"/>
                <a:ea typeface="宋体" pitchFamily="2" charset="-122"/>
                <a:cs typeface="Times New Roman" panose="02020603050405020304" pitchFamily="18" charset="0"/>
              </a:rPr>
              <a:t>    </a:t>
            </a:r>
            <a:r>
              <a:rPr lang="zh-CN" altLang="zh-CN" kern="100" dirty="0">
                <a:solidFill>
                  <a:srgbClr val="FF0000"/>
                </a:solidFill>
                <a:latin typeface="Calibri" panose="020F0502020204030204" pitchFamily="34" charset="0"/>
                <a:ea typeface="宋体" pitchFamily="2" charset="-122"/>
                <a:cs typeface="Times New Roman" panose="02020603050405020304" pitchFamily="18" charset="0"/>
              </a:rPr>
              <a:t>这么做的原因是</a:t>
            </a:r>
            <a:r>
              <a:rPr lang="zh-CN" altLang="zh-CN" kern="100" dirty="0">
                <a:latin typeface="Calibri" panose="020F0502020204030204" pitchFamily="34" charset="0"/>
                <a:ea typeface="宋体" pitchFamily="2" charset="-122"/>
                <a:cs typeface="Times New Roman" panose="02020603050405020304" pitchFamily="18" charset="0"/>
              </a:rPr>
              <a:t>：这在你刚接触机器学习问题时是一个很好的方法，你并不能提前知道你是否需要复杂的特征变量，或者你是否需要更多的数据，还是别的什么。提前知道你应该做什么，是非常难的，因为你缺少证据，缺少学习曲线。因此，你很难知道你应该把时间花在什么地方来提高算法的表现。但是当你实践一个非常简单即便不完美的方法时，你可以通过画出学习曲线来做出进一步的选择。你可以用这种方式来避免一种电脑编程里的过早优化问题，这种理念是：</a:t>
            </a:r>
            <a:r>
              <a:rPr lang="zh-CN" altLang="zh-CN" kern="100" dirty="0">
                <a:solidFill>
                  <a:srgbClr val="FF0000"/>
                </a:solidFill>
                <a:latin typeface="Calibri" panose="020F0502020204030204" pitchFamily="34" charset="0"/>
                <a:ea typeface="宋体" pitchFamily="2" charset="-122"/>
                <a:cs typeface="Times New Roman" panose="02020603050405020304" pitchFamily="18" charset="0"/>
              </a:rPr>
              <a:t>我们必须用证据来领导我们的决策，怎样分配自己的时间来优化算法，而不是仅仅凭直觉，凭直觉得出的东西一般总是错误的。除了画出学习曲线之外，一件非常有用的事是误差分析</a:t>
            </a:r>
            <a:r>
              <a:rPr lang="zh-CN" altLang="en-US" kern="100" dirty="0">
                <a:solidFill>
                  <a:srgbClr val="FF0000"/>
                </a:solidFill>
                <a:latin typeface="Calibri" panose="020F0502020204030204" pitchFamily="34" charset="0"/>
                <a:ea typeface="宋体" pitchFamily="2" charset="-122"/>
                <a:cs typeface="Times New Roman" panose="02020603050405020304" pitchFamily="18" charset="0"/>
              </a:rPr>
              <a:t>。</a:t>
            </a:r>
            <a:endParaRPr lang="zh-CN" altLang="en-US" sz="3200" dirty="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偏差和方差</a:t>
            </a:r>
          </a:p>
        </p:txBody>
      </p:sp>
      <p:pic>
        <p:nvPicPr>
          <p:cNvPr id="101" name="图片 100" descr="图片包含 壁球, 体育, 运动, 游戏机&#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1583" y="1852007"/>
            <a:ext cx="5814821" cy="3957017"/>
          </a:xfrm>
          <a:prstGeom prst="rect">
            <a:avLst/>
          </a:prstGeom>
        </p:spPr>
      </p:pic>
      <p:sp>
        <p:nvSpPr>
          <p:cNvPr id="104" name="Google Shape;3890;p62"/>
          <p:cNvSpPr txBox="1"/>
          <p:nvPr/>
        </p:nvSpPr>
        <p:spPr>
          <a:xfrm>
            <a:off x="9501404" y="2049740"/>
            <a:ext cx="1176919"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zh-CN" altLang="en-US" sz="1600" dirty="0">
                <a:latin typeface="Consolas"/>
                <a:ea typeface="Consolas"/>
                <a:cs typeface="Consolas"/>
                <a:sym typeface="Consolas"/>
              </a:rPr>
              <a:t>总体误差</a:t>
            </a:r>
            <a:endParaRPr sz="1600" dirty="0">
              <a:latin typeface="Consolas"/>
              <a:ea typeface="Consolas"/>
              <a:cs typeface="Consolas"/>
              <a:sym typeface="Consolas"/>
            </a:endParaRPr>
          </a:p>
        </p:txBody>
      </p:sp>
      <p:sp>
        <p:nvSpPr>
          <p:cNvPr id="105" name="Google Shape;3890;p62"/>
          <p:cNvSpPr txBox="1"/>
          <p:nvPr/>
        </p:nvSpPr>
        <p:spPr>
          <a:xfrm>
            <a:off x="10939671" y="2878920"/>
            <a:ext cx="604184"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zh-CN" altLang="en-US" sz="1600" dirty="0">
                <a:latin typeface="Consolas"/>
                <a:ea typeface="Consolas"/>
                <a:cs typeface="Consolas"/>
                <a:sym typeface="Consolas"/>
              </a:rPr>
              <a:t>方差</a:t>
            </a:r>
            <a:endParaRPr sz="1600" dirty="0">
              <a:latin typeface="Consolas"/>
              <a:ea typeface="Consolas"/>
              <a:cs typeface="Consolas"/>
              <a:sym typeface="Consolas"/>
            </a:endParaRPr>
          </a:p>
        </p:txBody>
      </p:sp>
      <p:sp>
        <p:nvSpPr>
          <p:cNvPr id="106" name="Google Shape;3890;p62"/>
          <p:cNvSpPr txBox="1"/>
          <p:nvPr/>
        </p:nvSpPr>
        <p:spPr>
          <a:xfrm>
            <a:off x="10373002" y="4621333"/>
            <a:ext cx="738792"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zh-CN" altLang="en-US" sz="1600" dirty="0">
                <a:latin typeface="Consolas"/>
                <a:ea typeface="Consolas"/>
                <a:cs typeface="Consolas"/>
                <a:sym typeface="Consolas"/>
              </a:rPr>
              <a:t>偏差</a:t>
            </a:r>
            <a:endParaRPr sz="1600" dirty="0">
              <a:latin typeface="Consolas"/>
              <a:ea typeface="Consolas"/>
              <a:cs typeface="Consolas"/>
              <a:sym typeface="Consolas"/>
            </a:endParaRPr>
          </a:p>
        </p:txBody>
      </p:sp>
      <p:sp>
        <p:nvSpPr>
          <p:cNvPr id="102" name="文本框 101"/>
          <p:cNvSpPr txBox="1"/>
          <p:nvPr/>
        </p:nvSpPr>
        <p:spPr>
          <a:xfrm>
            <a:off x="10905242" y="4554984"/>
            <a:ext cx="413104" cy="276999"/>
          </a:xfrm>
          <a:prstGeom prst="rect">
            <a:avLst/>
          </a:prstGeom>
          <a:noFill/>
        </p:spPr>
        <p:txBody>
          <a:bodyPr wrap="square" rtlCol="0">
            <a:spAutoFit/>
          </a:bodyPr>
          <a:lstStyle/>
          <a:p>
            <a:r>
              <a:rPr lang="en-US" altLang="zh-CN" sz="1200" dirty="0"/>
              <a:t>2</a:t>
            </a:r>
            <a:endParaRPr lang="zh-CN" altLang="en-US" sz="1200" dirty="0"/>
          </a:p>
        </p:txBody>
      </p:sp>
      <p:sp>
        <p:nvSpPr>
          <p:cNvPr id="109" name="Google Shape;3890;p62"/>
          <p:cNvSpPr txBox="1"/>
          <p:nvPr/>
        </p:nvSpPr>
        <p:spPr>
          <a:xfrm>
            <a:off x="8324592" y="1991256"/>
            <a:ext cx="306508" cy="1754536"/>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zh-CN" altLang="en-US" sz="1600" dirty="0">
                <a:latin typeface="Consolas"/>
                <a:ea typeface="Consolas"/>
                <a:cs typeface="Consolas"/>
                <a:sym typeface="Consolas"/>
              </a:rPr>
              <a:t>最</a:t>
            </a:r>
            <a:endParaRPr lang="en-US" altLang="zh-CN" sz="1600" dirty="0">
              <a:latin typeface="Consolas"/>
              <a:ea typeface="Consolas"/>
              <a:cs typeface="Consolas"/>
              <a:sym typeface="Consolas"/>
            </a:endParaRPr>
          </a:p>
          <a:p>
            <a:pPr marL="0" lvl="0" indent="0" algn="ctr" rtl="0">
              <a:spcBef>
                <a:spcPts val="0"/>
              </a:spcBef>
              <a:spcAft>
                <a:spcPts val="0"/>
              </a:spcAft>
              <a:buNone/>
            </a:pPr>
            <a:r>
              <a:rPr lang="zh-CN" altLang="en-US" sz="1600" dirty="0">
                <a:latin typeface="Consolas"/>
                <a:ea typeface="Consolas"/>
                <a:cs typeface="Consolas"/>
                <a:sym typeface="Consolas"/>
              </a:rPr>
              <a:t>优</a:t>
            </a:r>
            <a:endParaRPr lang="en-US" altLang="zh-CN" sz="1600" dirty="0">
              <a:latin typeface="Consolas"/>
              <a:ea typeface="Consolas"/>
              <a:cs typeface="Consolas"/>
              <a:sym typeface="Consolas"/>
            </a:endParaRPr>
          </a:p>
          <a:p>
            <a:pPr marL="0" lvl="0" indent="0" algn="ctr" rtl="0">
              <a:spcBef>
                <a:spcPts val="0"/>
              </a:spcBef>
              <a:spcAft>
                <a:spcPts val="0"/>
              </a:spcAft>
              <a:buNone/>
            </a:pPr>
            <a:r>
              <a:rPr lang="zh-CN" altLang="en-US" sz="1600" dirty="0">
                <a:latin typeface="Consolas"/>
                <a:ea typeface="Consolas"/>
                <a:cs typeface="Consolas"/>
                <a:sym typeface="Consolas"/>
              </a:rPr>
              <a:t>模</a:t>
            </a:r>
            <a:endParaRPr lang="en-US" altLang="zh-CN" sz="1600" dirty="0">
              <a:latin typeface="Consolas"/>
              <a:ea typeface="Consolas"/>
              <a:cs typeface="Consolas"/>
              <a:sym typeface="Consolas"/>
            </a:endParaRPr>
          </a:p>
          <a:p>
            <a:pPr marL="0" lvl="0" indent="0" algn="ctr" rtl="0">
              <a:spcBef>
                <a:spcPts val="0"/>
              </a:spcBef>
              <a:spcAft>
                <a:spcPts val="0"/>
              </a:spcAft>
              <a:buNone/>
            </a:pPr>
            <a:r>
              <a:rPr lang="zh-CN" altLang="en-US" sz="1600" dirty="0">
                <a:latin typeface="Consolas"/>
                <a:ea typeface="Consolas"/>
                <a:cs typeface="Consolas"/>
                <a:sym typeface="Consolas"/>
              </a:rPr>
              <a:t>型</a:t>
            </a:r>
            <a:endParaRPr lang="en-US" altLang="zh-CN" sz="1600" dirty="0">
              <a:latin typeface="Consolas"/>
              <a:ea typeface="Consolas"/>
              <a:cs typeface="Consolas"/>
              <a:sym typeface="Consolas"/>
            </a:endParaRPr>
          </a:p>
          <a:p>
            <a:pPr marL="0" lvl="0" indent="0" algn="ctr" rtl="0">
              <a:spcBef>
                <a:spcPts val="0"/>
              </a:spcBef>
              <a:spcAft>
                <a:spcPts val="0"/>
              </a:spcAft>
              <a:buNone/>
            </a:pPr>
            <a:r>
              <a:rPr lang="zh-CN" altLang="en-US" sz="1600" dirty="0">
                <a:latin typeface="Consolas"/>
                <a:ea typeface="Consolas"/>
                <a:cs typeface="Consolas"/>
                <a:sym typeface="Consolas"/>
              </a:rPr>
              <a:t>复</a:t>
            </a:r>
            <a:endParaRPr lang="en-US" altLang="zh-CN" sz="1600" dirty="0">
              <a:latin typeface="Consolas"/>
              <a:ea typeface="Consolas"/>
              <a:cs typeface="Consolas"/>
              <a:sym typeface="Consolas"/>
            </a:endParaRPr>
          </a:p>
          <a:p>
            <a:pPr marL="0" lvl="0" indent="0" algn="ctr" rtl="0">
              <a:spcBef>
                <a:spcPts val="0"/>
              </a:spcBef>
              <a:spcAft>
                <a:spcPts val="0"/>
              </a:spcAft>
              <a:buNone/>
            </a:pPr>
            <a:r>
              <a:rPr lang="zh-CN" altLang="en-US" sz="1600" dirty="0">
                <a:latin typeface="Consolas"/>
                <a:ea typeface="Consolas"/>
                <a:cs typeface="Consolas"/>
                <a:sym typeface="Consolas"/>
              </a:rPr>
              <a:t>杂</a:t>
            </a:r>
            <a:endParaRPr lang="en-US" altLang="zh-CN" sz="1600" dirty="0">
              <a:latin typeface="Consolas"/>
              <a:ea typeface="Consolas"/>
              <a:cs typeface="Consolas"/>
              <a:sym typeface="Consolas"/>
            </a:endParaRPr>
          </a:p>
          <a:p>
            <a:pPr marL="0" lvl="0" indent="0" algn="ctr" rtl="0">
              <a:spcBef>
                <a:spcPts val="0"/>
              </a:spcBef>
              <a:spcAft>
                <a:spcPts val="0"/>
              </a:spcAft>
              <a:buNone/>
            </a:pPr>
            <a:r>
              <a:rPr lang="zh-CN" altLang="en-US" sz="1600" dirty="0">
                <a:latin typeface="Consolas"/>
                <a:ea typeface="Consolas"/>
                <a:cs typeface="Consolas"/>
                <a:sym typeface="Consolas"/>
              </a:rPr>
              <a:t>度</a:t>
            </a:r>
            <a:endParaRPr sz="1600" dirty="0">
              <a:latin typeface="Consolas"/>
              <a:ea typeface="Consolas"/>
              <a:cs typeface="Consolas"/>
              <a:sym typeface="Consolas"/>
            </a:endParaRPr>
          </a:p>
        </p:txBody>
      </p:sp>
      <p:sp>
        <p:nvSpPr>
          <p:cNvPr id="103" name="文本框 102"/>
          <p:cNvSpPr txBox="1"/>
          <p:nvPr/>
        </p:nvSpPr>
        <p:spPr>
          <a:xfrm>
            <a:off x="8169258" y="5509817"/>
            <a:ext cx="1814875" cy="369332"/>
          </a:xfrm>
          <a:prstGeom prst="rect">
            <a:avLst/>
          </a:prstGeom>
          <a:noFill/>
        </p:spPr>
        <p:txBody>
          <a:bodyPr wrap="square" rtlCol="0">
            <a:spAutoFit/>
          </a:bodyPr>
          <a:lstStyle/>
          <a:p>
            <a:r>
              <a:rPr lang="zh-CN" altLang="en-US" sz="1800" dirty="0"/>
              <a:t>模型复杂度</a:t>
            </a:r>
          </a:p>
        </p:txBody>
      </p:sp>
      <p:sp>
        <p:nvSpPr>
          <p:cNvPr id="111" name="文本框 110"/>
          <p:cNvSpPr txBox="1"/>
          <p:nvPr/>
        </p:nvSpPr>
        <p:spPr>
          <a:xfrm>
            <a:off x="6006262" y="3056525"/>
            <a:ext cx="464162" cy="646331"/>
          </a:xfrm>
          <a:prstGeom prst="rect">
            <a:avLst/>
          </a:prstGeom>
          <a:noFill/>
        </p:spPr>
        <p:txBody>
          <a:bodyPr wrap="square" rtlCol="0">
            <a:spAutoFit/>
          </a:bodyPr>
          <a:lstStyle/>
          <a:p>
            <a:r>
              <a:rPr lang="zh-CN" altLang="en-US" sz="1800" dirty="0"/>
              <a:t>误</a:t>
            </a:r>
            <a:endParaRPr lang="en-US" altLang="zh-CN" sz="1800" dirty="0"/>
          </a:p>
          <a:p>
            <a:r>
              <a:rPr lang="zh-CN" altLang="en-US" sz="1800" dirty="0"/>
              <a:t>差</a:t>
            </a:r>
          </a:p>
        </p:txBody>
      </p:sp>
      <p:sp>
        <p:nvSpPr>
          <p:cNvPr id="112" name="文本框 111"/>
          <p:cNvSpPr txBox="1"/>
          <p:nvPr/>
        </p:nvSpPr>
        <p:spPr>
          <a:xfrm>
            <a:off x="645074" y="1352549"/>
            <a:ext cx="5079957" cy="4135876"/>
          </a:xfrm>
          <a:prstGeom prst="rect">
            <a:avLst/>
          </a:prstGeom>
          <a:noFill/>
        </p:spPr>
        <p:txBody>
          <a:bodyPr wrap="square">
            <a:spAutoFit/>
          </a:bodyPr>
          <a:lstStyle/>
          <a:p>
            <a:pPr>
              <a:lnSpc>
                <a:spcPct val="150000"/>
              </a:lnSpc>
              <a:spcBef>
                <a:spcPts val="900"/>
              </a:spcBef>
              <a:spcAft>
                <a:spcPts val="900"/>
              </a:spcAft>
            </a:pPr>
            <a:r>
              <a:rPr lang="en-US" altLang="zh-CN" sz="2400" b="1" dirty="0" err="1">
                <a:effectLst/>
                <a:latin typeface="+mj-ea"/>
                <a:ea typeface="+mj-ea"/>
                <a:cs typeface="Times New Roman" panose="02020603050405020304" pitchFamily="18" charset="0"/>
              </a:rPr>
              <a:t>方差</a:t>
            </a:r>
            <a:r>
              <a:rPr lang="zh-CN" altLang="en-US" sz="2400" b="1" dirty="0">
                <a:effectLst/>
                <a:latin typeface="+mj-ea"/>
                <a:ea typeface="+mj-ea"/>
                <a:cs typeface="Times New Roman" panose="02020603050405020304" pitchFamily="18" charset="0"/>
              </a:rPr>
              <a:t>、偏差和模型复杂度</a:t>
            </a:r>
            <a:endParaRPr lang="en-US" altLang="zh-CN" sz="2400" b="1" dirty="0">
              <a:effectLst/>
              <a:latin typeface="+mj-ea"/>
              <a:ea typeface="+mj-ea"/>
              <a:cs typeface="Times New Roman" panose="02020603050405020304" pitchFamily="18" charset="0"/>
            </a:endParaRPr>
          </a:p>
          <a:p>
            <a:pPr>
              <a:lnSpc>
                <a:spcPct val="150000"/>
              </a:lnSpc>
              <a:spcBef>
                <a:spcPts val="900"/>
              </a:spcBef>
              <a:spcAft>
                <a:spcPts val="900"/>
              </a:spcAft>
            </a:pPr>
            <a:r>
              <a:rPr lang="zh-CN" altLang="en-US" dirty="0">
                <a:latin typeface="+mj-ea"/>
                <a:ea typeface="+mj-ea"/>
                <a:cs typeface="Times New Roman" panose="02020603050405020304" pitchFamily="18" charset="0"/>
              </a:rPr>
              <a:t>右</a:t>
            </a:r>
            <a:r>
              <a:rPr lang="zh-CN" altLang="zh-CN" dirty="0">
                <a:latin typeface="+mj-ea"/>
                <a:ea typeface="+mj-ea"/>
                <a:cs typeface="Times New Roman" panose="02020603050405020304" pitchFamily="18" charset="0"/>
              </a:rPr>
              <a:t>图是模型复杂度与误差的关系，一般来说，随着模型复杂度的增加，方差会逐渐增大，偏差会逐渐减小，在虚线处，差不多是模型复杂度的最恰当的选择，其</a:t>
            </a:r>
            <a:r>
              <a:rPr lang="en-US" altLang="zh-CN" dirty="0">
                <a:latin typeface="+mj-ea"/>
                <a:ea typeface="+mj-ea"/>
                <a:cs typeface="Times New Roman" panose="02020603050405020304" pitchFamily="18" charset="0"/>
              </a:rPr>
              <a:t>“</a:t>
            </a:r>
            <a:r>
              <a:rPr lang="zh-CN" altLang="zh-CN" dirty="0">
                <a:latin typeface="+mj-ea"/>
                <a:ea typeface="+mj-ea"/>
                <a:cs typeface="Times New Roman" panose="02020603050405020304" pitchFamily="18" charset="0"/>
              </a:rPr>
              <a:t>偏差</a:t>
            </a:r>
            <a:r>
              <a:rPr lang="en-US" altLang="zh-CN" dirty="0">
                <a:latin typeface="+mj-ea"/>
                <a:ea typeface="+mj-ea"/>
                <a:cs typeface="Times New Roman" panose="02020603050405020304" pitchFamily="18" charset="0"/>
              </a:rPr>
              <a:t>”</a:t>
            </a:r>
            <a:r>
              <a:rPr lang="zh-CN" altLang="zh-CN" dirty="0">
                <a:latin typeface="+mj-ea"/>
                <a:ea typeface="+mj-ea"/>
                <a:cs typeface="Times New Roman" panose="02020603050405020304" pitchFamily="18" charset="0"/>
              </a:rPr>
              <a:t>和</a:t>
            </a:r>
            <a:r>
              <a:rPr lang="en-US" altLang="zh-CN" dirty="0">
                <a:latin typeface="+mj-ea"/>
                <a:ea typeface="+mj-ea"/>
                <a:cs typeface="Times New Roman" panose="02020603050405020304" pitchFamily="18" charset="0"/>
              </a:rPr>
              <a:t>“</a:t>
            </a:r>
            <a:r>
              <a:rPr lang="zh-CN" altLang="zh-CN" dirty="0">
                <a:latin typeface="+mj-ea"/>
                <a:ea typeface="+mj-ea"/>
                <a:cs typeface="Times New Roman" panose="02020603050405020304" pitchFamily="18" charset="0"/>
              </a:rPr>
              <a:t>方差</a:t>
            </a:r>
            <a:r>
              <a:rPr lang="en-US" altLang="zh-CN" dirty="0">
                <a:latin typeface="+mj-ea"/>
                <a:ea typeface="+mj-ea"/>
                <a:cs typeface="Times New Roman" panose="02020603050405020304" pitchFamily="18" charset="0"/>
              </a:rPr>
              <a:t>”</a:t>
            </a:r>
            <a:r>
              <a:rPr lang="zh-CN" altLang="zh-CN" dirty="0">
                <a:latin typeface="+mj-ea"/>
                <a:ea typeface="+mj-ea"/>
                <a:cs typeface="Times New Roman" panose="02020603050405020304" pitchFamily="18" charset="0"/>
              </a:rPr>
              <a:t>也都适度，才能</a:t>
            </a:r>
            <a:r>
              <a:rPr lang="en-US" altLang="zh-CN" dirty="0">
                <a:latin typeface="+mj-ea"/>
                <a:ea typeface="+mj-ea"/>
                <a:cs typeface="Times New Roman" panose="02020603050405020304" pitchFamily="18" charset="0"/>
              </a:rPr>
              <a:t>“</a:t>
            </a:r>
            <a:r>
              <a:rPr lang="zh-CN" altLang="zh-CN" dirty="0">
                <a:latin typeface="+mj-ea"/>
                <a:ea typeface="+mj-ea"/>
                <a:cs typeface="Times New Roman" panose="02020603050405020304" pitchFamily="18" charset="0"/>
              </a:rPr>
              <a:t>适度拟合</a:t>
            </a:r>
            <a:r>
              <a:rPr lang="en-US" altLang="zh-CN" dirty="0">
                <a:latin typeface="+mj-ea"/>
                <a:ea typeface="+mj-ea"/>
                <a:cs typeface="Times New Roman" panose="02020603050405020304" pitchFamily="18" charset="0"/>
              </a:rPr>
              <a:t>”</a:t>
            </a:r>
            <a:r>
              <a:rPr lang="zh-CN" altLang="zh-CN" dirty="0">
                <a:latin typeface="+mj-ea"/>
                <a:ea typeface="+mj-ea"/>
                <a:cs typeface="Times New Roman" panose="02020603050405020304" pitchFamily="18"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8000" y="381001"/>
            <a:ext cx="5689600" cy="584775"/>
          </a:xfrm>
          <a:prstGeom prst="rect">
            <a:avLst/>
          </a:prstGeom>
          <a:noFill/>
        </p:spPr>
        <p:txBody>
          <a:bodyPr wrap="square" rtlCol="0">
            <a:spAutoFit/>
          </a:bodyPr>
          <a:lstStyle/>
          <a:p>
            <a:r>
              <a:rPr lang="en-US" sz="3200" b="1" dirty="0"/>
              <a:t>Learning curves</a:t>
            </a:r>
          </a:p>
        </p:txBody>
      </p:sp>
      <p:pic>
        <p:nvPicPr>
          <p:cNvPr id="69" name="Picture 68"/>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889420" y="1104631"/>
            <a:ext cx="5041683" cy="909403"/>
          </a:xfrm>
          <a:prstGeom prst="rect">
            <a:avLst/>
          </a:prstGeom>
        </p:spPr>
      </p:pic>
      <p:pic>
        <p:nvPicPr>
          <p:cNvPr id="70" name="Picture 69"/>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889421" y="2054021"/>
            <a:ext cx="4926759" cy="914400"/>
          </a:xfrm>
          <a:prstGeom prst="rect">
            <a:avLst/>
          </a:prstGeom>
        </p:spPr>
      </p:pic>
      <p:pic>
        <p:nvPicPr>
          <p:cNvPr id="45" name="Picture"/>
          <p:cNvPicPr/>
          <p:nvPr/>
        </p:nvPicPr>
        <p:blipFill>
          <a:blip r:embed="rId7"/>
          <a:stretch>
            <a:fillRect/>
          </a:stretch>
        </p:blipFill>
        <p:spPr bwMode="auto">
          <a:xfrm>
            <a:off x="508000" y="3067834"/>
            <a:ext cx="6807199" cy="3450224"/>
          </a:xfrm>
          <a:prstGeom prst="rect">
            <a:avLst/>
          </a:prstGeom>
          <a:noFill/>
          <a:ln w="9525">
            <a:noFill/>
          </a:ln>
        </p:spPr>
      </p:pic>
      <p:sp>
        <p:nvSpPr>
          <p:cNvPr id="47" name="文本框 46"/>
          <p:cNvSpPr txBox="1"/>
          <p:nvPr/>
        </p:nvSpPr>
        <p:spPr>
          <a:xfrm>
            <a:off x="6096000" y="1331438"/>
            <a:ext cx="6096000" cy="2308324"/>
          </a:xfrm>
          <a:prstGeom prst="rect">
            <a:avLst/>
          </a:prstGeom>
          <a:noFill/>
        </p:spPr>
        <p:txBody>
          <a:bodyPr wrap="square">
            <a:spAutoFit/>
          </a:bodyPr>
          <a:lstStyle/>
          <a:p>
            <a:r>
              <a:rPr lang="zh-CN" altLang="zh-CN" kern="100" dirty="0">
                <a:latin typeface="Calibri" panose="020F0502020204030204" pitchFamily="34" charset="0"/>
                <a:ea typeface="宋体" pitchFamily="2" charset="-122"/>
                <a:cs typeface="Times New Roman" panose="02020603050405020304" pitchFamily="18" charset="0"/>
              </a:rPr>
              <a:t>如果我们有</a:t>
            </a:r>
            <a:r>
              <a:rPr lang="en-US" altLang="zh-CN" kern="100" dirty="0">
                <a:latin typeface="Calibri" panose="020F0502020204030204" pitchFamily="34" charset="0"/>
                <a:ea typeface="宋体" pitchFamily="2" charset="-122"/>
                <a:cs typeface="Times New Roman" panose="02020603050405020304" pitchFamily="18" charset="0"/>
              </a:rPr>
              <a:t>100</a:t>
            </a:r>
            <a:r>
              <a:rPr lang="zh-CN" altLang="zh-CN" kern="100" dirty="0">
                <a:latin typeface="Calibri" panose="020F0502020204030204" pitchFamily="34" charset="0"/>
                <a:ea typeface="宋体" pitchFamily="2" charset="-122"/>
                <a:cs typeface="Times New Roman" panose="02020603050405020304" pitchFamily="18" charset="0"/>
              </a:rPr>
              <a:t>行数据，我们从</a:t>
            </a:r>
            <a:r>
              <a:rPr lang="en-US" altLang="zh-CN" kern="100" dirty="0">
                <a:latin typeface="Calibri" panose="020F0502020204030204" pitchFamily="34" charset="0"/>
                <a:ea typeface="宋体" pitchFamily="2" charset="-122"/>
                <a:cs typeface="Times New Roman" panose="02020603050405020304" pitchFamily="18" charset="0"/>
              </a:rPr>
              <a:t>1</a:t>
            </a:r>
            <a:r>
              <a:rPr lang="zh-CN" altLang="zh-CN" kern="100" dirty="0">
                <a:latin typeface="Calibri" panose="020F0502020204030204" pitchFamily="34" charset="0"/>
                <a:ea typeface="宋体" pitchFamily="2" charset="-122"/>
                <a:cs typeface="Times New Roman" panose="02020603050405020304" pitchFamily="18" charset="0"/>
              </a:rPr>
              <a:t>行数据开始，逐渐学习更多行的数据。思想是：当训练较少行数据的时候，训练的模型将能够非常完美地适应较少的训练数据，但是训练出来的模型却不能很好地适应交叉验证集数据或测试集数据</a:t>
            </a:r>
            <a:endParaRPr lang="zh-CN" altLang="en-US" sz="3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8000" y="381001"/>
            <a:ext cx="5689600" cy="584775"/>
          </a:xfrm>
          <a:prstGeom prst="rect">
            <a:avLst/>
          </a:prstGeom>
          <a:noFill/>
        </p:spPr>
        <p:txBody>
          <a:bodyPr wrap="square" rtlCol="0">
            <a:spAutoFit/>
          </a:bodyPr>
          <a:lstStyle/>
          <a:p>
            <a:r>
              <a:rPr lang="zh-CN" altLang="en-US" sz="3200" b="1" dirty="0"/>
              <a:t>高偏差</a:t>
            </a:r>
            <a:r>
              <a:rPr lang="en-US" altLang="zh-CN" sz="3200" b="1" dirty="0"/>
              <a:t>-</a:t>
            </a:r>
            <a:r>
              <a:rPr lang="en-US" sz="3200" b="1" dirty="0"/>
              <a:t>High bias-</a:t>
            </a:r>
            <a:r>
              <a:rPr lang="zh-CN" altLang="en-US" sz="3200" b="1" dirty="0"/>
              <a:t>欠拟合</a:t>
            </a:r>
            <a:endParaRPr lang="en-US" sz="3200" b="1" dirty="0"/>
          </a:p>
        </p:txBody>
      </p:sp>
      <p:cxnSp>
        <p:nvCxnSpPr>
          <p:cNvPr id="3" name="Straight Arrow Connector 2"/>
          <p:cNvCxnSpPr/>
          <p:nvPr/>
        </p:nvCxnSpPr>
        <p:spPr>
          <a:xfrm flipV="1">
            <a:off x="7598234" y="787400"/>
            <a:ext cx="21767" cy="246765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16800" y="3101636"/>
            <a:ext cx="325120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Cross 17"/>
          <p:cNvSpPr/>
          <p:nvPr/>
        </p:nvSpPr>
        <p:spPr>
          <a:xfrm rot="2734294">
            <a:off x="7946123" y="2663161"/>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10" name="Picture 9"/>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7416802" y="323909"/>
            <a:ext cx="2446020" cy="340360"/>
          </a:xfrm>
          <a:prstGeom prst="rect">
            <a:avLst/>
          </a:prstGeom>
        </p:spPr>
      </p:pic>
      <p:cxnSp>
        <p:nvCxnSpPr>
          <p:cNvPr id="71" name="Straight Arrow Connector 70"/>
          <p:cNvCxnSpPr/>
          <p:nvPr/>
        </p:nvCxnSpPr>
        <p:spPr>
          <a:xfrm flipV="1">
            <a:off x="1436517" y="1364540"/>
            <a:ext cx="0" cy="291405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1206316" y="4014414"/>
            <a:ext cx="4154797" cy="668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78" name="Picture 77"/>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2313113" y="4182995"/>
            <a:ext cx="279400" cy="152400"/>
          </a:xfrm>
          <a:prstGeom prst="rect">
            <a:avLst/>
          </a:prstGeom>
        </p:spPr>
      </p:pic>
      <p:sp>
        <p:nvSpPr>
          <p:cNvPr id="79" name="TextBox 78"/>
          <p:cNvSpPr txBox="1"/>
          <p:nvPr/>
        </p:nvSpPr>
        <p:spPr>
          <a:xfrm>
            <a:off x="2592514" y="4054157"/>
            <a:ext cx="4316287" cy="584775"/>
          </a:xfrm>
          <a:prstGeom prst="rect">
            <a:avLst/>
          </a:prstGeom>
          <a:noFill/>
        </p:spPr>
        <p:txBody>
          <a:bodyPr wrap="square" rtlCol="0">
            <a:spAutoFit/>
          </a:bodyPr>
          <a:lstStyle/>
          <a:p>
            <a:r>
              <a:rPr lang="en-US" sz="3200" dirty="0"/>
              <a:t>(training set size)</a:t>
            </a:r>
          </a:p>
        </p:txBody>
      </p:sp>
      <p:sp>
        <p:nvSpPr>
          <p:cNvPr id="90" name="TextBox 89"/>
          <p:cNvSpPr txBox="1"/>
          <p:nvPr/>
        </p:nvSpPr>
        <p:spPr>
          <a:xfrm rot="16200000">
            <a:off x="344430" y="1607901"/>
            <a:ext cx="1268287" cy="584775"/>
          </a:xfrm>
          <a:prstGeom prst="rect">
            <a:avLst/>
          </a:prstGeom>
          <a:noFill/>
        </p:spPr>
        <p:txBody>
          <a:bodyPr wrap="square" rtlCol="0">
            <a:spAutoFit/>
          </a:bodyPr>
          <a:lstStyle/>
          <a:p>
            <a:r>
              <a:rPr lang="en-US" sz="3200" dirty="0"/>
              <a:t>error</a:t>
            </a:r>
          </a:p>
        </p:txBody>
      </p:sp>
      <p:sp>
        <p:nvSpPr>
          <p:cNvPr id="49" name="Cross 48"/>
          <p:cNvSpPr/>
          <p:nvPr/>
        </p:nvSpPr>
        <p:spPr>
          <a:xfrm rot="2734294">
            <a:off x="8128118" y="2047431"/>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0" name="Cross 49"/>
          <p:cNvSpPr/>
          <p:nvPr/>
        </p:nvSpPr>
        <p:spPr>
          <a:xfrm rot="2734294">
            <a:off x="8533705" y="1522155"/>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1" name="Cross 50"/>
          <p:cNvSpPr/>
          <p:nvPr/>
        </p:nvSpPr>
        <p:spPr>
          <a:xfrm rot="2734294">
            <a:off x="9328823" y="1336682"/>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3" name="Cross 52"/>
          <p:cNvSpPr/>
          <p:nvPr/>
        </p:nvSpPr>
        <p:spPr>
          <a:xfrm rot="2734294">
            <a:off x="9905663" y="1365038"/>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cxnSp>
        <p:nvCxnSpPr>
          <p:cNvPr id="54" name="Straight Arrow Connector 53"/>
          <p:cNvCxnSpPr/>
          <p:nvPr/>
        </p:nvCxnSpPr>
        <p:spPr>
          <a:xfrm flipV="1">
            <a:off x="7598233" y="3614857"/>
            <a:ext cx="0" cy="26589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7416800" y="6120379"/>
            <a:ext cx="325120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Cross 58"/>
          <p:cNvSpPr/>
          <p:nvPr/>
        </p:nvSpPr>
        <p:spPr>
          <a:xfrm rot="2734294">
            <a:off x="7946123" y="5681903"/>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77" name="Cross 76"/>
          <p:cNvSpPr/>
          <p:nvPr/>
        </p:nvSpPr>
        <p:spPr>
          <a:xfrm rot="2734294">
            <a:off x="8091989" y="5126942"/>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80" name="Cross 79"/>
          <p:cNvSpPr/>
          <p:nvPr/>
        </p:nvSpPr>
        <p:spPr>
          <a:xfrm rot="2734294">
            <a:off x="8289858" y="4678497"/>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88" name="Cross 87"/>
          <p:cNvSpPr/>
          <p:nvPr/>
        </p:nvSpPr>
        <p:spPr>
          <a:xfrm rot="2734294">
            <a:off x="8781138" y="4436394"/>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89" name="Cross 88"/>
          <p:cNvSpPr/>
          <p:nvPr/>
        </p:nvSpPr>
        <p:spPr>
          <a:xfrm rot="2734294">
            <a:off x="9328823" y="4355425"/>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91" name="Cross 90"/>
          <p:cNvSpPr/>
          <p:nvPr/>
        </p:nvSpPr>
        <p:spPr>
          <a:xfrm rot="2734294">
            <a:off x="9905663" y="4383781"/>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92" name="Cross 91"/>
          <p:cNvSpPr/>
          <p:nvPr/>
        </p:nvSpPr>
        <p:spPr>
          <a:xfrm rot="2734294">
            <a:off x="8549767" y="4516094"/>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93" name="Cross 92"/>
          <p:cNvSpPr/>
          <p:nvPr/>
        </p:nvSpPr>
        <p:spPr>
          <a:xfrm rot="2734294">
            <a:off x="9068603" y="4369603"/>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94" name="Cross 93"/>
          <p:cNvSpPr/>
          <p:nvPr/>
        </p:nvSpPr>
        <p:spPr>
          <a:xfrm rot="2734294">
            <a:off x="9600863" y="4379686"/>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95" name="Cross 94"/>
          <p:cNvSpPr/>
          <p:nvPr/>
        </p:nvSpPr>
        <p:spPr>
          <a:xfrm rot="2734294">
            <a:off x="10186203" y="4369603"/>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96" name="Cross 95"/>
          <p:cNvSpPr/>
          <p:nvPr/>
        </p:nvSpPr>
        <p:spPr>
          <a:xfrm rot="2734294">
            <a:off x="8154203" y="4881697"/>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97" name="Cross 96"/>
          <p:cNvSpPr/>
          <p:nvPr/>
        </p:nvSpPr>
        <p:spPr>
          <a:xfrm rot="2734294">
            <a:off x="7989441" y="5399781"/>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98" name="Cross 97"/>
          <p:cNvSpPr/>
          <p:nvPr/>
        </p:nvSpPr>
        <p:spPr>
          <a:xfrm rot="2734294">
            <a:off x="7894294" y="5917863"/>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99" name="TextBox 98"/>
          <p:cNvSpPr txBox="1"/>
          <p:nvPr/>
        </p:nvSpPr>
        <p:spPr>
          <a:xfrm>
            <a:off x="10325237" y="3194692"/>
            <a:ext cx="820655" cy="1077218"/>
          </a:xfrm>
          <a:prstGeom prst="rect">
            <a:avLst/>
          </a:prstGeom>
          <a:noFill/>
        </p:spPr>
        <p:txBody>
          <a:bodyPr wrap="square" rtlCol="0">
            <a:spAutoFit/>
          </a:bodyPr>
          <a:lstStyle/>
          <a:p>
            <a:r>
              <a:rPr lang="en-US" sz="3200" dirty="0"/>
              <a:t>size</a:t>
            </a:r>
            <a:endParaRPr lang="en-US" sz="3200" baseline="-25000" dirty="0"/>
          </a:p>
        </p:txBody>
      </p:sp>
      <p:sp>
        <p:nvSpPr>
          <p:cNvPr id="100" name="TextBox 99"/>
          <p:cNvSpPr txBox="1"/>
          <p:nvPr/>
        </p:nvSpPr>
        <p:spPr>
          <a:xfrm rot="16200000">
            <a:off x="6699481" y="1322148"/>
            <a:ext cx="1072730" cy="584775"/>
          </a:xfrm>
          <a:prstGeom prst="rect">
            <a:avLst/>
          </a:prstGeom>
          <a:noFill/>
        </p:spPr>
        <p:txBody>
          <a:bodyPr wrap="none" rtlCol="0">
            <a:spAutoFit/>
          </a:bodyPr>
          <a:lstStyle/>
          <a:p>
            <a:r>
              <a:rPr lang="en-US" sz="3200" dirty="0"/>
              <a:t>price</a:t>
            </a:r>
            <a:endParaRPr lang="en-US" sz="3200" baseline="-25000" dirty="0"/>
          </a:p>
        </p:txBody>
      </p:sp>
      <p:sp>
        <p:nvSpPr>
          <p:cNvPr id="101" name="TextBox 100"/>
          <p:cNvSpPr txBox="1"/>
          <p:nvPr/>
        </p:nvSpPr>
        <p:spPr>
          <a:xfrm>
            <a:off x="10346013" y="6187757"/>
            <a:ext cx="820655" cy="1077218"/>
          </a:xfrm>
          <a:prstGeom prst="rect">
            <a:avLst/>
          </a:prstGeom>
          <a:noFill/>
        </p:spPr>
        <p:txBody>
          <a:bodyPr wrap="square" rtlCol="0">
            <a:spAutoFit/>
          </a:bodyPr>
          <a:lstStyle/>
          <a:p>
            <a:r>
              <a:rPr lang="en-US" sz="3200" dirty="0"/>
              <a:t>size</a:t>
            </a:r>
            <a:endParaRPr lang="en-US" sz="3200" baseline="-25000" dirty="0"/>
          </a:p>
        </p:txBody>
      </p:sp>
      <p:sp>
        <p:nvSpPr>
          <p:cNvPr id="102" name="TextBox 101"/>
          <p:cNvSpPr txBox="1"/>
          <p:nvPr/>
        </p:nvSpPr>
        <p:spPr>
          <a:xfrm rot="16200000">
            <a:off x="6720257" y="4315213"/>
            <a:ext cx="1072730" cy="584775"/>
          </a:xfrm>
          <a:prstGeom prst="rect">
            <a:avLst/>
          </a:prstGeom>
          <a:noFill/>
        </p:spPr>
        <p:txBody>
          <a:bodyPr wrap="none" rtlCol="0">
            <a:spAutoFit/>
          </a:bodyPr>
          <a:lstStyle/>
          <a:p>
            <a:r>
              <a:rPr lang="en-US" sz="3200" dirty="0"/>
              <a:t>price</a:t>
            </a:r>
            <a:endParaRPr lang="en-US" sz="3200" baseline="-25000" dirty="0"/>
          </a:p>
        </p:txBody>
      </p:sp>
      <p:sp>
        <p:nvSpPr>
          <p:cNvPr id="103" name="TextBox 102"/>
          <p:cNvSpPr txBox="1"/>
          <p:nvPr/>
        </p:nvSpPr>
        <p:spPr>
          <a:xfrm>
            <a:off x="508000" y="4587321"/>
            <a:ext cx="5892800" cy="2062103"/>
          </a:xfrm>
          <a:prstGeom prst="rect">
            <a:avLst/>
          </a:prstGeom>
          <a:noFill/>
        </p:spPr>
        <p:txBody>
          <a:bodyPr wrap="square" rtlCol="0">
            <a:spAutoFit/>
          </a:bodyPr>
          <a:lstStyle/>
          <a:p>
            <a:pPr algn="just"/>
            <a:r>
              <a:rPr lang="en-US" sz="3200" dirty="0"/>
              <a:t>If a learning algorithm is suffering from high bias, getting more training data will not (by itself) help much.</a:t>
            </a:r>
          </a:p>
        </p:txBody>
      </p:sp>
      <mc:AlternateContent xmlns:mc="http://schemas.openxmlformats.org/markup-compatibility/2006" xmlns:p14="http://schemas.microsoft.com/office/powerpoint/2010/main">
        <mc:Choice Requires="p14">
          <p:contentPart p14:bwMode="auto" r:id="rId7">
            <p14:nvContentPartPr>
              <p14:cNvPr id="4" name="Ink 3"/>
              <p14:cNvContentPartPr/>
              <p14:nvPr/>
            </p14:nvContentPartPr>
            <p14:xfrm>
              <a:off x="361440" y="744000"/>
              <a:ext cx="10310400" cy="5265120"/>
            </p14:xfrm>
          </p:contentPart>
        </mc:Choice>
        <mc:Fallback xmlns="">
          <p:pic>
            <p:nvPicPr>
              <p:cNvPr id="4" name="Ink 3"/>
            </p:nvPicPr>
            <p:blipFill>
              <a:blip r:embed="rId8"/>
            </p:blipFill>
            <p:spPr>
              <a:xfrm>
                <a:off x="361440" y="744000"/>
                <a:ext cx="10310400" cy="5265120"/>
              </a:xfrm>
              <a:prstGeom prst="rect"/>
            </p:spPr>
          </p:pic>
        </mc:Fallback>
      </mc:AlternateContent>
      <p:cxnSp>
        <p:nvCxnSpPr>
          <p:cNvPr id="7" name="直线连接符 6">
            <a:extLst>
              <a:ext uri="{FF2B5EF4-FFF2-40B4-BE49-F238E27FC236}">
                <a16:creationId xmlns:a16="http://schemas.microsoft.com/office/drawing/2014/main" id="{5C503093-3036-306C-6258-3BCBC826E8F7}"/>
              </a:ext>
            </a:extLst>
          </p:cNvPr>
          <p:cNvCxnSpPr>
            <a:cxnSpLocks/>
          </p:cNvCxnSpPr>
          <p:nvPr/>
        </p:nvCxnSpPr>
        <p:spPr>
          <a:xfrm>
            <a:off x="1436517" y="2815898"/>
            <a:ext cx="416599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74947C13-1959-CA62-D220-43BDA3DDB477}"/>
              </a:ext>
            </a:extLst>
          </p:cNvPr>
          <p:cNvSpPr txBox="1"/>
          <p:nvPr/>
        </p:nvSpPr>
        <p:spPr>
          <a:xfrm>
            <a:off x="2696832" y="2859997"/>
            <a:ext cx="2122697" cy="338554"/>
          </a:xfrm>
          <a:prstGeom prst="rect">
            <a:avLst/>
          </a:prstGeom>
          <a:noFill/>
        </p:spPr>
        <p:txBody>
          <a:bodyPr wrap="none" rtlCol="0">
            <a:spAutoFit/>
          </a:bodyPr>
          <a:lstStyle/>
          <a:p>
            <a:r>
              <a:rPr kumimoji="1" lang="en-US" altLang="zh-CN" sz="1600" dirty="0">
                <a:solidFill>
                  <a:srgbClr val="FF0000"/>
                </a:solidFill>
              </a:rPr>
              <a:t>Desired Performance</a:t>
            </a:r>
            <a:endParaRPr kumimoji="1" lang="zh-CN" altLang="en-US" sz="1600"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8000" y="381001"/>
            <a:ext cx="5689600" cy="584775"/>
          </a:xfrm>
          <a:prstGeom prst="rect">
            <a:avLst/>
          </a:prstGeom>
          <a:noFill/>
        </p:spPr>
        <p:txBody>
          <a:bodyPr wrap="square" rtlCol="0">
            <a:spAutoFit/>
          </a:bodyPr>
          <a:lstStyle/>
          <a:p>
            <a:r>
              <a:rPr lang="zh-CN" altLang="en-US" sz="3200" b="1" dirty="0"/>
              <a:t>高方差</a:t>
            </a:r>
            <a:r>
              <a:rPr lang="en-US" altLang="zh-CN" sz="3200" b="1" dirty="0"/>
              <a:t>-</a:t>
            </a:r>
            <a:r>
              <a:rPr lang="en-US" sz="3200" b="1" dirty="0"/>
              <a:t>High variance-</a:t>
            </a:r>
            <a:r>
              <a:rPr lang="zh-CN" altLang="en-US" sz="3200" b="1" dirty="0"/>
              <a:t>过拟合</a:t>
            </a:r>
            <a:endParaRPr lang="en-US" sz="3200" b="1" dirty="0"/>
          </a:p>
        </p:txBody>
      </p:sp>
      <p:cxnSp>
        <p:nvCxnSpPr>
          <p:cNvPr id="3" name="Straight Arrow Connector 2"/>
          <p:cNvCxnSpPr/>
          <p:nvPr/>
        </p:nvCxnSpPr>
        <p:spPr>
          <a:xfrm flipV="1">
            <a:off x="7598234" y="1037265"/>
            <a:ext cx="21767" cy="246765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16800" y="3351501"/>
            <a:ext cx="325120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6922833" y="291983"/>
            <a:ext cx="4841240" cy="365760"/>
          </a:xfrm>
          <a:prstGeom prst="rect">
            <a:avLst/>
          </a:prstGeom>
        </p:spPr>
      </p:pic>
      <p:cxnSp>
        <p:nvCxnSpPr>
          <p:cNvPr id="71" name="Straight Arrow Connector 70"/>
          <p:cNvCxnSpPr/>
          <p:nvPr/>
        </p:nvCxnSpPr>
        <p:spPr>
          <a:xfrm flipV="1">
            <a:off x="1436517" y="1364540"/>
            <a:ext cx="0" cy="291405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1206317" y="4014413"/>
            <a:ext cx="3162484" cy="669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78" name="Picture 7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313113" y="4182995"/>
            <a:ext cx="279400" cy="152400"/>
          </a:xfrm>
          <a:prstGeom prst="rect">
            <a:avLst/>
          </a:prstGeom>
        </p:spPr>
      </p:pic>
      <p:sp>
        <p:nvSpPr>
          <p:cNvPr id="79" name="TextBox 78"/>
          <p:cNvSpPr txBox="1"/>
          <p:nvPr/>
        </p:nvSpPr>
        <p:spPr>
          <a:xfrm>
            <a:off x="2592514" y="4054157"/>
            <a:ext cx="4316287" cy="584775"/>
          </a:xfrm>
          <a:prstGeom prst="rect">
            <a:avLst/>
          </a:prstGeom>
          <a:noFill/>
        </p:spPr>
        <p:txBody>
          <a:bodyPr wrap="square" rtlCol="0">
            <a:spAutoFit/>
          </a:bodyPr>
          <a:lstStyle/>
          <a:p>
            <a:r>
              <a:rPr lang="en-US" sz="3200" dirty="0"/>
              <a:t>(training set size)</a:t>
            </a:r>
          </a:p>
        </p:txBody>
      </p:sp>
      <p:sp>
        <p:nvSpPr>
          <p:cNvPr id="90" name="TextBox 89"/>
          <p:cNvSpPr txBox="1"/>
          <p:nvPr/>
        </p:nvSpPr>
        <p:spPr>
          <a:xfrm rot="16200000">
            <a:off x="344430" y="1607901"/>
            <a:ext cx="1268287" cy="584775"/>
          </a:xfrm>
          <a:prstGeom prst="rect">
            <a:avLst/>
          </a:prstGeom>
          <a:noFill/>
        </p:spPr>
        <p:txBody>
          <a:bodyPr wrap="square" rtlCol="0">
            <a:spAutoFit/>
          </a:bodyPr>
          <a:lstStyle/>
          <a:p>
            <a:r>
              <a:rPr lang="en-US" sz="3200" dirty="0"/>
              <a:t>error</a:t>
            </a:r>
          </a:p>
        </p:txBody>
      </p:sp>
      <p:cxnSp>
        <p:nvCxnSpPr>
          <p:cNvPr id="54" name="Straight Arrow Connector 53"/>
          <p:cNvCxnSpPr/>
          <p:nvPr/>
        </p:nvCxnSpPr>
        <p:spPr>
          <a:xfrm flipV="1">
            <a:off x="7598233" y="3614857"/>
            <a:ext cx="0" cy="26589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7416800" y="6120379"/>
            <a:ext cx="325120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325237" y="3444557"/>
            <a:ext cx="820655" cy="1077218"/>
          </a:xfrm>
          <a:prstGeom prst="rect">
            <a:avLst/>
          </a:prstGeom>
          <a:noFill/>
        </p:spPr>
        <p:txBody>
          <a:bodyPr wrap="square" rtlCol="0">
            <a:spAutoFit/>
          </a:bodyPr>
          <a:lstStyle/>
          <a:p>
            <a:r>
              <a:rPr lang="en-US" sz="3200" dirty="0"/>
              <a:t>size</a:t>
            </a:r>
            <a:endParaRPr lang="en-US" sz="3200" baseline="-25000" dirty="0"/>
          </a:p>
        </p:txBody>
      </p:sp>
      <p:sp>
        <p:nvSpPr>
          <p:cNvPr id="100" name="TextBox 99"/>
          <p:cNvSpPr txBox="1"/>
          <p:nvPr/>
        </p:nvSpPr>
        <p:spPr>
          <a:xfrm rot="16200000">
            <a:off x="6699481" y="1572013"/>
            <a:ext cx="1072730" cy="584775"/>
          </a:xfrm>
          <a:prstGeom prst="rect">
            <a:avLst/>
          </a:prstGeom>
          <a:noFill/>
        </p:spPr>
        <p:txBody>
          <a:bodyPr wrap="none" rtlCol="0">
            <a:spAutoFit/>
          </a:bodyPr>
          <a:lstStyle/>
          <a:p>
            <a:r>
              <a:rPr lang="en-US" sz="3200" dirty="0"/>
              <a:t>price</a:t>
            </a:r>
            <a:endParaRPr lang="en-US" sz="3200" baseline="-25000" dirty="0"/>
          </a:p>
        </p:txBody>
      </p:sp>
      <p:sp>
        <p:nvSpPr>
          <p:cNvPr id="101" name="TextBox 100"/>
          <p:cNvSpPr txBox="1"/>
          <p:nvPr/>
        </p:nvSpPr>
        <p:spPr>
          <a:xfrm>
            <a:off x="10346013" y="6187757"/>
            <a:ext cx="820655" cy="1077218"/>
          </a:xfrm>
          <a:prstGeom prst="rect">
            <a:avLst/>
          </a:prstGeom>
          <a:noFill/>
        </p:spPr>
        <p:txBody>
          <a:bodyPr wrap="square" rtlCol="0">
            <a:spAutoFit/>
          </a:bodyPr>
          <a:lstStyle/>
          <a:p>
            <a:r>
              <a:rPr lang="en-US" sz="3200" dirty="0"/>
              <a:t>size</a:t>
            </a:r>
            <a:endParaRPr lang="en-US" sz="3200" baseline="-25000" dirty="0"/>
          </a:p>
        </p:txBody>
      </p:sp>
      <p:sp>
        <p:nvSpPr>
          <p:cNvPr id="102" name="TextBox 101"/>
          <p:cNvSpPr txBox="1"/>
          <p:nvPr/>
        </p:nvSpPr>
        <p:spPr>
          <a:xfrm rot="16200000">
            <a:off x="6720257" y="4315213"/>
            <a:ext cx="1072730" cy="584775"/>
          </a:xfrm>
          <a:prstGeom prst="rect">
            <a:avLst/>
          </a:prstGeom>
          <a:noFill/>
        </p:spPr>
        <p:txBody>
          <a:bodyPr wrap="none" rtlCol="0">
            <a:spAutoFit/>
          </a:bodyPr>
          <a:lstStyle/>
          <a:p>
            <a:r>
              <a:rPr lang="en-US" sz="3200" dirty="0"/>
              <a:t>price</a:t>
            </a:r>
            <a:endParaRPr lang="en-US" sz="3200" baseline="-25000" dirty="0"/>
          </a:p>
        </p:txBody>
      </p:sp>
      <p:sp>
        <p:nvSpPr>
          <p:cNvPr id="103" name="TextBox 102"/>
          <p:cNvSpPr txBox="1"/>
          <p:nvPr/>
        </p:nvSpPr>
        <p:spPr>
          <a:xfrm>
            <a:off x="507999" y="4587321"/>
            <a:ext cx="6199361" cy="1569660"/>
          </a:xfrm>
          <a:prstGeom prst="rect">
            <a:avLst/>
          </a:prstGeom>
          <a:noFill/>
        </p:spPr>
        <p:txBody>
          <a:bodyPr wrap="square" rtlCol="0">
            <a:spAutoFit/>
          </a:bodyPr>
          <a:lstStyle/>
          <a:p>
            <a:pPr algn="just"/>
            <a:r>
              <a:rPr lang="en-US" sz="3200" dirty="0"/>
              <a:t>If a learning algorithm is suffering from high variance, getting more training data is likely to help.</a:t>
            </a:r>
          </a:p>
        </p:txBody>
      </p:sp>
      <p:sp>
        <p:nvSpPr>
          <p:cNvPr id="109" name="Cross 108"/>
          <p:cNvSpPr/>
          <p:nvPr/>
        </p:nvSpPr>
        <p:spPr>
          <a:xfrm rot="2734294">
            <a:off x="7946123" y="2913026"/>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10" name="Cross 109"/>
          <p:cNvSpPr/>
          <p:nvPr/>
        </p:nvSpPr>
        <p:spPr>
          <a:xfrm rot="2734294">
            <a:off x="8128118" y="2297297"/>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11" name="Cross 110"/>
          <p:cNvSpPr/>
          <p:nvPr/>
        </p:nvSpPr>
        <p:spPr>
          <a:xfrm rot="2734294">
            <a:off x="8533705" y="1772021"/>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12" name="Cross 111"/>
          <p:cNvSpPr/>
          <p:nvPr/>
        </p:nvSpPr>
        <p:spPr>
          <a:xfrm rot="2734294">
            <a:off x="9171146" y="1765485"/>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13" name="Cross 112"/>
          <p:cNvSpPr/>
          <p:nvPr/>
        </p:nvSpPr>
        <p:spPr>
          <a:xfrm rot="2734294">
            <a:off x="9905663" y="1614903"/>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19" name="Cross 118"/>
          <p:cNvSpPr/>
          <p:nvPr/>
        </p:nvSpPr>
        <p:spPr>
          <a:xfrm rot="2734294">
            <a:off x="7951003" y="5667726"/>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0" name="Cross 119"/>
          <p:cNvSpPr/>
          <p:nvPr/>
        </p:nvSpPr>
        <p:spPr>
          <a:xfrm rot="2734294">
            <a:off x="8132998" y="5051997"/>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1" name="Cross 120"/>
          <p:cNvSpPr/>
          <p:nvPr/>
        </p:nvSpPr>
        <p:spPr>
          <a:xfrm rot="2734294">
            <a:off x="8538585" y="4526721"/>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2" name="Cross 121"/>
          <p:cNvSpPr/>
          <p:nvPr/>
        </p:nvSpPr>
        <p:spPr>
          <a:xfrm rot="2734294">
            <a:off x="9176026" y="4520185"/>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3" name="Cross 122"/>
          <p:cNvSpPr/>
          <p:nvPr/>
        </p:nvSpPr>
        <p:spPr>
          <a:xfrm rot="2734294">
            <a:off x="9910543" y="4369603"/>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4" name="Cross 123"/>
          <p:cNvSpPr/>
          <p:nvPr/>
        </p:nvSpPr>
        <p:spPr>
          <a:xfrm rot="2734294">
            <a:off x="10312063" y="4471203"/>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5" name="Cross 124"/>
          <p:cNvSpPr/>
          <p:nvPr/>
        </p:nvSpPr>
        <p:spPr>
          <a:xfrm rot="2734294">
            <a:off x="10616863" y="4674403"/>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6" name="Cross 125"/>
          <p:cNvSpPr/>
          <p:nvPr/>
        </p:nvSpPr>
        <p:spPr>
          <a:xfrm rot="2734294">
            <a:off x="9576603" y="4471203"/>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7" name="Cross 126"/>
          <p:cNvSpPr/>
          <p:nvPr/>
        </p:nvSpPr>
        <p:spPr>
          <a:xfrm rot="2734294">
            <a:off x="8861309" y="4334795"/>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8" name="Cross 127"/>
          <p:cNvSpPr/>
          <p:nvPr/>
        </p:nvSpPr>
        <p:spPr>
          <a:xfrm rot="2734294">
            <a:off x="8312513" y="4741195"/>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9" name="Cross 128"/>
          <p:cNvSpPr/>
          <p:nvPr/>
        </p:nvSpPr>
        <p:spPr>
          <a:xfrm rot="2734294">
            <a:off x="7747803" y="5816263"/>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30" name="Cross 129"/>
          <p:cNvSpPr/>
          <p:nvPr/>
        </p:nvSpPr>
        <p:spPr>
          <a:xfrm rot="2734294">
            <a:off x="8052603" y="5385603"/>
            <a:ext cx="126535" cy="126535"/>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13" name="Picture 12"/>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9425292" y="674208"/>
            <a:ext cx="167640" cy="238760"/>
          </a:xfrm>
          <a:prstGeom prst="rect">
            <a:avLst/>
          </a:prstGeom>
        </p:spPr>
      </p:pic>
      <mc:AlternateContent xmlns:mc="http://schemas.openxmlformats.org/markup-compatibility/2006" xmlns:p14="http://schemas.microsoft.com/office/powerpoint/2010/main">
        <mc:Choice Requires="p14">
          <p:contentPart p14:bwMode="auto" r:id="rId9">
            <p14:nvContentPartPr>
              <p14:cNvPr id="4" name="Ink 3"/>
              <p14:cNvContentPartPr/>
              <p14:nvPr/>
            </p14:nvContentPartPr>
            <p14:xfrm>
              <a:off x="1695360" y="744000"/>
              <a:ext cx="9986880" cy="5217600"/>
            </p14:xfrm>
          </p:contentPart>
        </mc:Choice>
        <mc:Fallback xmlns="">
          <p:pic>
            <p:nvPicPr>
              <p:cNvPr id="4" name="Ink 3"/>
            </p:nvPicPr>
            <p:blipFill>
              <a:blip r:embed="rId10"/>
            </p:blipFill>
            <p:spPr>
              <a:xfrm>
                <a:off x="1695360" y="744000"/>
                <a:ext cx="9986880" cy="5217600"/>
              </a:xfrm>
              <a:prstGeom prst="rect"/>
            </p:spPr>
          </p:pic>
        </mc:Fallback>
      </mc:AlternateContent>
      <p:cxnSp>
        <p:nvCxnSpPr>
          <p:cNvPr id="5" name="直线连接符 4">
            <a:extLst>
              <a:ext uri="{FF2B5EF4-FFF2-40B4-BE49-F238E27FC236}">
                <a16:creationId xmlns:a16="http://schemas.microsoft.com/office/drawing/2014/main" id="{555D5DD4-F08B-56A0-0F42-208C08FFE03E}"/>
              </a:ext>
            </a:extLst>
          </p:cNvPr>
          <p:cNvCxnSpPr>
            <a:cxnSpLocks/>
          </p:cNvCxnSpPr>
          <p:nvPr/>
        </p:nvCxnSpPr>
        <p:spPr>
          <a:xfrm>
            <a:off x="1436517" y="2901465"/>
            <a:ext cx="527084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4355F450-C9E0-10A0-01AD-B0F3E86D33CF}"/>
              </a:ext>
            </a:extLst>
          </p:cNvPr>
          <p:cNvSpPr txBox="1"/>
          <p:nvPr/>
        </p:nvSpPr>
        <p:spPr>
          <a:xfrm>
            <a:off x="1562529" y="2987274"/>
            <a:ext cx="2122697" cy="338554"/>
          </a:xfrm>
          <a:prstGeom prst="rect">
            <a:avLst/>
          </a:prstGeom>
          <a:noFill/>
        </p:spPr>
        <p:txBody>
          <a:bodyPr wrap="none" rtlCol="0">
            <a:spAutoFit/>
          </a:bodyPr>
          <a:lstStyle/>
          <a:p>
            <a:r>
              <a:rPr kumimoji="1" lang="en-US" altLang="zh-CN" sz="1600" dirty="0">
                <a:solidFill>
                  <a:srgbClr val="FF0000"/>
                </a:solidFill>
              </a:rPr>
              <a:t>Desired Performance</a:t>
            </a:r>
            <a:endParaRPr kumimoji="1" lang="zh-CN" altLang="en-US" sz="1600"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 name="AutoShape 2"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AutoShape 4"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6"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2" descr="data:image/png;base64,iVBORw0KGgoAAAANSUhEUgAAAXIAAAEBCAYAAABlki5mAAAABHNCSVQICAgIfAhkiAAAAAlwSFlzAAALEgAACxIB0t1+/AAAADl0RVh0U29mdHdhcmUAbWF0cGxvdGxpYiB2ZXJzaW9uIDIuMS4yLCBodHRwOi8vbWF0cGxvdGxpYi5vcmcvNQv5yAAAEjVJREFUeJzt3XtQVVXDx/EfIkg3IQ3FJyzU1JmyyOQxUZMxEUsqCrFQw2nSHEsxrdHx9Zo+5G2mKEubUodGJUob8NKohZlMFJU2jZdMx0xQQhElFbyBh/3+4QvpPG+ejXL2OUu+n788zIH1m5r5nXXW3msvP8uyLAEAjNXE2wEAANeHIgcAw1HkAGA4ihwADEeRA4DhKHIAMBxFDgCGo8gBwHAUOQAYjiIHAMNR5ABguKae+sPnz5/X7t27FRoaKn9/f08NAwA3FJfLpbKyMnXp0kVBQUG2fsdjRb57924NGzbMU38eAG5omZmZioqKsvVejxV5aGhoXZiwsDBPDQMAN5SjR49q2LBhdR1qh8eKvHY5JSwsTOHh4Z4aBgBuSPVZkuZiJwAYjiIHAMNR5ABgOIocAAxHkQOA4ShyADCcx24/bAibCgqV90uxt2MA/6+YruF6LDrC2zEA356R5/1SrIN/nvJ2DOC/HPzzFJMM+AyfnpFLUrs7gzX3ld7ejgFc4X8W53s7AlDHp2fkAAD3KHIAMJytIt+yZYsSExP1+OOPKy0tzdOZAAD14LbIDx8+rJkzZ2rx4sVat26d9uzZo7y8PCeyAQBscHuxMzc3VwMHDqx7FG16erqaNWvm8WAAAHvczsiLiorkcrk0evRoJSQk6JNPPlFwcLAT2QAANrgtcpfLpYKCAs2ZM0efffaZdu7cqZycHCeyAQBscFvkd9xxh6Kjo9WiRQsFBQUpNjZWO3fudCIbAMAGt0Xet29f5efn6/Tp03K5XPr222913333OZENAGCD24udkZGRGjlypIYOHarq6mr16tVLgwYNciIbAMAGW1v0k5KSlJSU5OksAIBrwM5OADAcRQ4AhqPIAcBwFDkAGI4iBwDDUeQAYDiKHAAMR5EDgOEocgAwHEUOAIajyAHAcBQ5ABiOIgcAw1HkAGA4ihwADEeRA4DhKHIAMBxFDgCGo8gBwHAUOQAYjiIHAMNR5ABgOIocAAxHkQOA4ZraeVNKSorKy8vVtOmlt8+ePVuRkZEeDQYAsMdtkVuWpcLCQn3zzTd1RQ4A8B1ul1b++OMPSdKLL76op556SitXrvR4KACAfW6n2KdPn1Z0dLSmT5+u6upqDR8+XO3atVOvXr2cyAcAcMNtkXft2lVdu3ate52UlKS8vDyKHAB8hNulle3bt6ugoKDutWVZrJUDgA9xW+QVFRVasGCBLly4oMrKSuXk5Kh///5OZAMA2OB2at23b1/t2LFDTz/9tGpqajR06NArlloAAN5la41k/PjxGj9+vKezAACuATs7AcBwFDkAGI4iBwDDUeQAYDiKHAAMR5EDgOEocgAwHEUOAIajyAHAcBQ5ABiOIgcAw1HkAGA4ihwADEeRA4DhKHIAMBxFDgCGo8gBwHAUOQAYjiIHAMNR5ABgOIocAAzX1NsBYK7NB75VftE2b8fwisK//iVJemPL215O4h297/63Yjs84u0Y+D8UOa5ZftE2FZ4sVkRIuLejOK5zdIm3I3hN4cliSaLIfQhFjusSERKuNx59zdsx4KDG+i3El9leI58/f74mT57sySwAgGtgq8gLCgqUk5Pj6SwAgGvgtshPnjyp9PR0jR492ok8AIB6clvkM2bM0IQJE9S8eXMn8gAA6umqRb569Wq1adNG0dHRTuUBANTTVe9a2bBhg8rKypSQkKBTp07p7NmzmjNnjqZMmeJUPgCAG1ct8oyMjLp/Z2dn66effqLEAcDHsEUfAAxne0NQYmKiEhMTPZkFAHANmJEDgOEocgAwHEUOAIajyAHAcBQ5ABiOIgcAw1HkAGA4ihwADMcJQYDBvHFuau1Rb06fFMQ5of+MGTlgsNpzU50UERLu+DmthSeLG+1B33YwIwcM1xjOTeWc0KtjRg4AhqPIAcBwFDkAGI4iBwDDUeQAYDiKHAAMR5EDgOEocgAwHEUOAIajyAHAcBQ5ABiOIgcAw1HkAGA4ihwADGeryN99910NHDhQ8fHxysjI8HQmAEA9uH0e+U8//aQffvhB69at08WLFzVw4EDFxMSoffv2TuQDALjhdkbevXt3LV++XE2bNtWJEyfkcrl08803O5ENAGCDraWVgIAALVy4UPHx8YqOjlbr1q09nQsAYJPti53jxo1TQUGBjhw5olWrVnkyEwCgHtwW+YEDB/Tbb79Jkm666SbFxcVp3759Hg8GALDHbZEXFxdr2rRpqqqqUlVVlb7++mt169bNiWwAABvc3rUSExOjnTt36umnn5a/v7/i4uIUHx/vRDYAgA1ui1ySUlNTlZqa6uksAIBrwM5OADAcRQ4AhqPIAcBwFDkAGI4iBwDDUeQAYDiKHAAMR5EDgOEocgAwHEUOAIajyAHAcBQ5ABiOIgcAw1HkAGA4ihwADEeRA4DhKHIAMBxFDgCGo8gBwHAUOQAYjiIHAMNR5ABgOIocAAxHkQOA4ZraedP777+vjRs3SpJiYmI0adIkj4YCANjntsi///575efnKycnR35+fho5cqRyc3PVv39/J/I1CpsPfKv8om3ejlFvhSeLJUlvbHnby0nqr/fd/1Zsh0e8HQNoEG6XVkJDQzV58mQFBgYqICBAHTp0UElJiRPZGo38om11pWiSiJBwRYSEeztGvRWeLDbygxP4J25n5B07dqz7d2FhoTZu3KisrCyPhmqMIkLC9cajr3k7RqNg4jcI4GpsX+zcv3+/XnzxRU2aNEkREREejAQAqA9bRf7zzz/rhRde0Ouvv65nnnnG05kAAPXgdmnlyJEjGjNmjNLT0xUdHe1EJgBAPbgt8mXLlunChQuaN29e3c+Sk5M1ZMgQjwYDANjjtsinTZumadOmOZEFAHANbG0IAnzJ9d5331D3v3MvOnwFW/RhnOu9774h7n/nXnT4EmbkMJK377vnXnT4EmbkAGA4ihwADEeRA4DhKHIAMBxFDgCGo8gBwHAUOQAYjiIHAMNR5ABgOIocAAxHkQOA4ShyADAcRQ4AhqPIAcBwFDkAGI4iBwDDUeQAYDiKHAAMx1FvAK7L9R6GbUdDHZjtjqkHajMjB3BdrvcwbDsa4sBsd0w+UJsZOYDr5u3DsBuCyQdq256RV1ZW6oknnlBxsWc/eQEA9WOryHfs2KEhQ4aosLDQw3EAAPVlq8hXrVqlmTNnqlWrVp7OAwCoJ1tr5G+++aancwAArhF3rQCA4ShyADAcRQ4AhuM+cjfYtQbA19WryLds2eKpHD6rdteaJ3eVeXrHmvT3hwVFDtx4mJHbwK41AL6MNXIAMBxFDgCGo8gBwHAUOQAYjiIHAMNR5ABgOIocAAxHkQOA4dgQZIjrfVRAQz0GgG3+gO9hRm6I6z3gtiEOrzX5cFrgRsaM3CDeflQA2/wB38SMHAAMx4wcwA2hMV9HYkYO4IbQmK8jMSMHcMNorNeRmJEDgOEocgAwHEUOAIajyAHAcBQ5ABiOIgcAw1HkAGA4ihwADEeRA4DhbBX5+vXrNXDgQMXFxSkzM9PTmQAA9eB2i35paanS09OVnZ2twMBAJScn6+GHH9Y999zjRD4AgBtui/z7779Xjx49FBISIkkaMGCANm3apLFjx17191wulyTp6NGj1xzuzOnjkqTi4mt/EM71qjxR4fUMvpLDFzL4Sg5fyOArOXwhg6/kaIgMtZ1Z26F2+FmWZV3tDR9++KHOnj2rCRMmSJJWr16tnTt36j//+c9V//D27ds1bNgw20EAAH/LzMxUVFSUrfe6nZHX1NTIz8+v7rVlWVe8/iddunRRZmamQkND5e/vbysMADR2LpdLZWVl6tKli+3fcVvkYWFh2r59e93rsrIytWrVyu0fDgoKsv1pAgD42913312v97u9a6Vnz54qKChQeXm5zp07p6+++kp9+vS55oAAgIbldkbeunVrTZgwQcOHD1d1dbWSkpL0wAMPOJENAGCD24udAADfxs5OADAcRQ4AhqPIAcBwFDkAGM7tXSvekpubq4ULF6pJkyYKDg5WWlqa7rrrLsfGX7NmjTIyMupeV1RUqLS0VHl5ebrjjjscyyFJW7du1VtvvaWqqip17txZc+bM0a233upohrVr12rZsmXy8/PTTTfdpKlTp+r+++93NIMkrVy5UllZWfLz81Pbtm2Vlpamli1bOpphxYoVWrlypYKCgtShQwfNmDGj7hEWTpo3b542bdqk4OBgSVK7du30zjvvOJph3759SktLU0VFhZo0aaLZs2fXayNLQ7EsS5MnT1anTp00YsQIx8e/3ObNmzVx4kT98ssvzg1q+aBz585ZkZGRVmFhoWVZlpWRkWG99NJLXstTVVVlPfvss1ZWVpbjY584ccLq0aOHdfDgQcuyLGvBggXWzJkzHc1w4MABq1evXlZpaallWZa1detWKyYmxtEMlmVZu3btsvr27WudPn3asizLmjdvnjV9+nRHMxQUFFiPPPKIdeTIEcuyLCsnJ8dKTU11NEOtZ5991vr555+9MrZlWdbZs2etXr16WVu3brUsy7Jyc3OtAQMGOJ7j999/t1JSUqzIyEhr6dKljo9/uYMHD1qxsbHWgw8+6Oi4Prm04nK5ZFmWKiouPYDmzJkzatasmdfyLFmyRC1atFBycrLjY+fn5+v+++9XRESEJGnIkCFav369LAfvGg0MDFRaWlrdjt4uXbro+PHjqqqqcixD7bhffvmlbrvtNl24cEGlpaWOz4R//fVX9ezZU2FhYZKkuLg4bdmyxfH/FlVVVdqzZ4+WLl2qJ598UqmpqSopKXE0w3fffae2bdsqJiZGktSvXz/HvxFIl55JMnjwYD322GOOj325c+fOaeLEiZo8ebLjY/vk0sott9yiWbNmKTk5WSEhIaqpqVFWVpZXspSXlysjI0PZ2dleGf/o0aN1pSFdemRCZWWlzpw549jySnh4uMLDwyVd+go7d+5cPfroowoMDHRk/MsFBARo8+bNmjp1qgIDAzVu3DhHx4+MjNSKFSv0559/6s4771R2draqq6t18uRJW4+uaCilpaXq0aOHxo8fr44dO2rZsmV65ZVXlJOTY+tZSA3h4MGDCg0N1ZQpU7R37141b95cEydOdGTsy82YMUPSpQ8Wb5oxY4aee+45de7c2fGxfXJGvm/fPi1atEgbNmxQfn6+Ro8erdTUVEdnobVWrVqlfv36qW3bto6PLf33Q8tqNWni/P+6s2fP6tVXX9WhQ4eUlpbm+Pi1YmNj9eOPPyo1NVUjRoxQTU2NY2NHRUVpzJgxGjt2rBITE+Xn56eQkBAFBAQ4lkGS2rZtqyVLlqhTp07y8/PTiBEjdOjQIUcf4Xrx4kXl5eXpueeeU3Z2tp5//nmNGjXK8W8nviAzM1NNmzZVUlKSV8b3ySLPz8/XQw89VHdxc9iwYdq/f7/++usvx7Ns2LBBiYmJjo9bq02bNjp27Fjd69LSUgUHB+vmm292NEdJSYmSk5Pl7++v5cuXq3nz5o6OL0lFRUVXPMBt0KBBKikp0alTpxzLUFlZqe7duysnJ0fZ2dmKjY2VJMeXePbu3as1a9Zc8TPLshz9QGnVqpU6dOigyMhISZc+YF0ulw4fPuxYBl+Rk5OjXbt2KSEhQaNGjdL58+eVkJCg0tJSR8b3ySK/9957tW3bNh0/fulgic2bNys8PFwtWrRwNMepU6d06NAhde3a1dFxL9e7d2/t2LFDhYWFkqRPP/1U/fr1czRDZWWlUlJSFBcXp/T0dAUFBTk6fq2ysjK99tprKi8vl3TpCMKOHTvq9ttvdyzDsWPHlJKSosrKSknSBx98oPj4eMeWM2o1adJEb775Zl1pfvLJJ+rcufMVy3Ce1qdPHxUXF2v37t2SpG3btsnPz69uGa4x+fzzz/XFF19o7dq1+uijjxQUFKS1a9eqdevWjozvk2vk0dHRGjFihFJSUhQQEKDg4GAtXrzY8RxFRUUKDQ11/Gvz5Vq2bKm5c+dq3Lhxqq6u1l133aX58+c7miEzM1MlJSXKzc1Vbm5u3c8//vhjR0s0KipKo0eP1vDhw+Xv769WrVpp0aJFjo0vSe3bt9eoUaM0ePBg1dTUqFu3bnVrtE7q1KmTpk2bppdfflkul0thYWF6++23Hc0QGhqqRYsWadasWTp37pwCAwP13nvvefXGhMaKh2YBgOF8cmkFAGAfRQ4AhqPIAcBwFDkAGI4iBwDDUeQAYDiKHAAMR5EDgOH+F2GHWRrqzxxYAAAAAElFTkSuQmC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矩形 10"/>
          <p:cNvSpPr/>
          <p:nvPr/>
        </p:nvSpPr>
        <p:spPr>
          <a:xfrm>
            <a:off x="612775" y="1336675"/>
            <a:ext cx="11158855" cy="4154170"/>
          </a:xfrm>
          <a:prstGeom prst="rect">
            <a:avLst/>
          </a:prstGeom>
        </p:spPr>
        <p:txBody>
          <a:bodyPr wrap="square">
            <a:spAutoFit/>
          </a:bodyPr>
          <a:lstStyle/>
          <a:p>
            <a:r>
              <a:rPr lang="en-US" altLang="zh-CN" dirty="0">
                <a:sym typeface="+mn-ea"/>
              </a:rPr>
              <a:t>1</a:t>
            </a:r>
            <a:r>
              <a:rPr lang="zh-CN" altLang="en-US" dirty="0">
                <a:sym typeface="+mn-ea"/>
              </a:rPr>
              <a:t>、留出法（Hold-out Method）：</a:t>
            </a:r>
            <a:endParaRPr lang="zh-CN" altLang="en-US" dirty="0"/>
          </a:p>
          <a:p>
            <a:r>
              <a:rPr lang="zh-CN" altLang="en-US" dirty="0">
                <a:sym typeface="+mn-ea"/>
              </a:rPr>
              <a:t>将数据集直接划分为训练集和测试集（有时还包括验证集）。</a:t>
            </a:r>
            <a:endParaRPr lang="zh-CN" altLang="en-US" dirty="0"/>
          </a:p>
          <a:p>
            <a:r>
              <a:rPr lang="zh-CN" altLang="en-US" dirty="0">
                <a:sym typeface="+mn-ea"/>
              </a:rPr>
              <a:t>通常采用分层采样以保持数据分布的一致性。</a:t>
            </a:r>
            <a:endParaRPr lang="zh-CN" altLang="en-US" dirty="0"/>
          </a:p>
          <a:p>
            <a:r>
              <a:rPr lang="zh-CN" altLang="en-US" dirty="0">
                <a:sym typeface="+mn-ea"/>
              </a:rPr>
              <a:t>划分比例的常见选择是训练集占大部分（例如70%-80%），测试集占剩余部分（例如20%-30%）。对于包含验证集的情况，常见的划分比例是训练集60%-70%、验证集10%-20%、测试集10%-20%。</a:t>
            </a:r>
            <a:endParaRPr lang="zh-CN" altLang="en-US" dirty="0"/>
          </a:p>
          <a:p>
            <a:r>
              <a:rPr lang="en-US" altLang="zh-CN" dirty="0">
                <a:sym typeface="+mn-ea"/>
              </a:rPr>
              <a:t>2</a:t>
            </a:r>
            <a:r>
              <a:rPr lang="zh-CN" altLang="en-US" dirty="0">
                <a:sym typeface="+mn-ea"/>
              </a:rPr>
              <a:t>、交叉验证法（Cross-Validation Method）：</a:t>
            </a:r>
            <a:endParaRPr lang="zh-CN" altLang="en-US" dirty="0"/>
          </a:p>
          <a:p>
            <a:r>
              <a:rPr lang="zh-CN" altLang="en-US" dirty="0">
                <a:sym typeface="+mn-ea"/>
              </a:rPr>
              <a:t>将数据集分成K个子集，轮流使用其中一个子集作为测试集，其余K-1个子集作为训练集，重复K次。</a:t>
            </a:r>
            <a:endParaRPr lang="zh-CN" altLang="en-US" dirty="0"/>
          </a:p>
          <a:p>
            <a:r>
              <a:rPr lang="zh-CN" altLang="en-US" dirty="0">
                <a:sym typeface="+mn-ea"/>
              </a:rPr>
              <a:t>这种方法有效降低了数据划分偶然性带来的影响，提高了模型评估的稳定性。</a:t>
            </a:r>
            <a:endParaRPr lang="zh-CN" altLang="en-US" dirty="0"/>
          </a:p>
          <a:p>
            <a:r>
              <a:rPr lang="zh-CN" altLang="en-US" dirty="0">
                <a:sym typeface="+mn-ea"/>
              </a:rPr>
              <a:t>常见形式包括K折交叉验证和留一法交叉验证。</a:t>
            </a:r>
            <a:endParaRPr lang="zh-CN" altLang="en-US" dirty="0"/>
          </a:p>
        </p:txBody>
      </p:sp>
      <p:sp>
        <p:nvSpPr>
          <p:cNvPr id="24"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a:t>
            </a:r>
            <a:r>
              <a:rPr lang="zh-CN" altLang="en-US" dirty="0">
                <a:solidFill>
                  <a:schemeClr val="tx1"/>
                </a:solidFill>
              </a:rPr>
              <a:t>数据集划分</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 name="AutoShape 2"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AutoShape 4"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6"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2" descr="data:image/png;base64,iVBORw0KGgoAAAANSUhEUgAAAXIAAAEBCAYAAABlki5mAAAABHNCSVQICAgIfAhkiAAAAAlwSFlzAAALEgAACxIB0t1+/AAAADl0RVh0U29mdHdhcmUAbWF0cGxvdGxpYiB2ZXJzaW9uIDIuMS4yLCBodHRwOi8vbWF0cGxvdGxpYi5vcmcvNQv5yAAAEjVJREFUeJzt3XtQVVXDx/EfIkg3IQ3FJyzU1JmyyOQxUZMxEUsqCrFQw2nSHEsxrdHx9Zo+5G2mKEubUodGJUob8NKohZlMFJU2jZdMx0xQQhElFbyBh/3+4QvpPG+ejXL2OUu+n788zIH1m5r5nXXW3msvP8uyLAEAjNXE2wEAANeHIgcAw1HkAGA4ihwADEeRA4DhKHIAMBxFDgCGo8gBwHAUOQAYjiIHAMNR5ABguKae+sPnz5/X7t27FRoaKn9/f08NAwA3FJfLpbKyMnXp0kVBQUG2fsdjRb57924NGzbMU38eAG5omZmZioqKsvVejxV5aGhoXZiwsDBPDQMAN5SjR49q2LBhdR1qh8eKvHY5JSwsTOHh4Z4aBgBuSPVZkuZiJwAYjiIHAMNR5ABgOIocAAxHkQOA4ShyADCcx24/bAibCgqV90uxt2MA/6+YruF6LDrC2zEA356R5/1SrIN/nvJ2DOC/HPzzFJMM+AyfnpFLUrs7gzX3ld7ejgFc4X8W53s7AlDHp2fkAAD3KHIAMJytIt+yZYsSExP1+OOPKy0tzdOZAAD14LbIDx8+rJkzZ2rx4sVat26d9uzZo7y8PCeyAQBscHuxMzc3VwMHDqx7FG16erqaNWvm8WAAAHvczsiLiorkcrk0evRoJSQk6JNPPlFwcLAT2QAANrgtcpfLpYKCAs2ZM0efffaZdu7cqZycHCeyAQBscFvkd9xxh6Kjo9WiRQsFBQUpNjZWO3fudCIbAMAGt0Xet29f5efn6/Tp03K5XPr222913333OZENAGCD24udkZGRGjlypIYOHarq6mr16tVLgwYNciIbAMAGW1v0k5KSlJSU5OksAIBrwM5OADAcRQ4AhqPIAcBwFDkAGI4iBwDDUeQAYDiKHAAMR5EDgOEocgAwHEUOAIajyAHAcBQ5ABiOIgcAw1HkAGA4ihwADEeRA4DhKHIAMBxFDgCGo8gBwHAUOQAYjiIHAMNR5ABgOIocAAxHkQOA4ZraeVNKSorKy8vVtOmlt8+ePVuRkZEeDQYAsMdtkVuWpcLCQn3zzTd1RQ4A8B1ul1b++OMPSdKLL76op556SitXrvR4KACAfW6n2KdPn1Z0dLSmT5+u6upqDR8+XO3atVOvXr2cyAcAcMNtkXft2lVdu3ate52UlKS8vDyKHAB8hNulle3bt6ugoKDutWVZrJUDgA9xW+QVFRVasGCBLly4oMrKSuXk5Kh///5OZAMA2OB2at23b1/t2LFDTz/9tGpqajR06NArlloAAN5la41k/PjxGj9+vKezAACuATs7AcBwFDkAGI4iBwDDUeQAYDiKHAAMR5EDgOEocgAwHEUOAIajyAHAcBQ5ABiOIgcAw1HkAGA4ihwADEeRA4DhKHIAMBxFDgCGo8gBwHAUOQAYjiIHAMNR5ABgOIocAAzX1NsBYK7NB75VftE2b8fwisK//iVJemPL215O4h297/63Yjs84u0Y+D8UOa5ZftE2FZ4sVkRIuLejOK5zdIm3I3hN4cliSaLIfQhFjusSERKuNx59zdsx4KDG+i3El9leI58/f74mT57sySwAgGtgq8gLCgqUk5Pj6SwAgGvgtshPnjyp9PR0jR492ok8AIB6clvkM2bM0IQJE9S8eXMn8gAA6umqRb569Wq1adNG0dHRTuUBANTTVe9a2bBhg8rKypSQkKBTp07p7NmzmjNnjqZMmeJUPgCAG1ct8oyMjLp/Z2dn66effqLEAcDHsEUfAAxne0NQYmKiEhMTPZkFAHANmJEDgOEocgAwHEUOAIajyAHAcBQ5ABiOIgcAw1HkAGA4ihwADMcJQYDBvHFuau1Rb06fFMQ5of+MGTlgsNpzU50UERLu+DmthSeLG+1B33YwIwcM1xjOTeWc0KtjRg4AhqPIAcBwFDkAGI4iBwDDUeQAYDiKHAAMR5EDgOEocgAwHEUOAIajyAHAcBQ5ABiOIgcAw1HkAGA4ihwADGeryN99910NHDhQ8fHxysjI8HQmAEA9uH0e+U8//aQffvhB69at08WLFzVw4EDFxMSoffv2TuQDALjhdkbevXt3LV++XE2bNtWJEyfkcrl08803O5ENAGCDraWVgIAALVy4UPHx8YqOjlbr1q09nQsAYJPti53jxo1TQUGBjhw5olWrVnkyEwCgHtwW+YEDB/Tbb79Jkm666SbFxcVp3759Hg8GALDHbZEXFxdr2rRpqqqqUlVVlb7++mt169bNiWwAABvc3rUSExOjnTt36umnn5a/v7/i4uIUHx/vRDYAgA1ui1ySUlNTlZqa6uksAIBrwM5OADAcRQ4AhqPIAcBwFDkAGI4iBwDDUeQAYDiKHAAMR5EDgOEocgAwHEUOAIajyAHAcBQ5ABiOIgcAw1HkAGA4ihwADEeRA4DhKHIAMBxFDgCGo8gBwHAUOQAYjiIHAMNR5ABgOIocAAxHkQOA4ZraedP777+vjRs3SpJiYmI0adIkj4YCANjntsi///575efnKycnR35+fho5cqRyc3PVv39/J/I1CpsPfKv8om3ejlFvhSeLJUlvbHnby0nqr/fd/1Zsh0e8HQNoEG6XVkJDQzV58mQFBgYqICBAHTp0UElJiRPZGo38om11pWiSiJBwRYSEeztGvRWeLDbygxP4J25n5B07dqz7d2FhoTZu3KisrCyPhmqMIkLC9cajr3k7RqNg4jcI4GpsX+zcv3+/XnzxRU2aNEkREREejAQAqA9bRf7zzz/rhRde0Ouvv65nnnnG05kAAPXgdmnlyJEjGjNmjNLT0xUdHe1EJgBAPbgt8mXLlunChQuaN29e3c+Sk5M1ZMgQjwYDANjjtsinTZumadOmOZEFAHANbG0IAnzJ9d5331D3v3MvOnwFW/RhnOu9774h7n/nXnT4EmbkMJK377vnXnT4EmbkAGA4ihwADEeRA4DhKHIAMBxFDgCGo8gBwHAUOQAYjiIHAMNR5ABgOIocAAxHkQOA4ShyADAcRQ4AhqPIAcBwFDkAGI4iBwDDUeQAYDiKHAAMx1FvAK7L9R6GbUdDHZjtjqkHajMjB3BdrvcwbDsa4sBsd0w+UJsZOYDr5u3DsBuCyQdq256RV1ZW6oknnlBxsWc/eQEA9WOryHfs2KEhQ4aosLDQw3EAAPVlq8hXrVqlmTNnqlWrVp7OAwCoJ1tr5G+++aancwAArhF3rQCA4ShyADAcRQ4AhuM+cjfYtQbA19WryLds2eKpHD6rdteaJ3eVeXrHmvT3hwVFDtx4mJHbwK41AL6MNXIAMBxFDgCGo8gBwHAUOQAYjiIHAMNR5ABgOIocAAxHkQOA4dgQZIjrfVRAQz0GgG3+gO9hRm6I6z3gtiEOrzX5cFrgRsaM3CDeflQA2/wB38SMHAAMx4wcwA2hMV9HYkYO4IbQmK8jMSMHcMNorNeRmJEDgOEocgAwHEUOAIajyAHAcBQ5ABiOIgcAw1HkAGA4ihwADEeRA4DhbBX5+vXrNXDgQMXFxSkzM9PTmQAA9eB2i35paanS09OVnZ2twMBAJScn6+GHH9Y999zjRD4AgBtui/z7779Xjx49FBISIkkaMGCANm3apLFjx17191wulyTp6NGj1xzuzOnjkqTi4mt/EM71qjxR4fUMvpLDFzL4Sg5fyOArOXwhg6/kaIgMtZ1Z26F2+FmWZV3tDR9++KHOnj2rCRMmSJJWr16tnTt36j//+c9V//D27ds1bNgw20EAAH/LzMxUVFSUrfe6nZHX1NTIz8+v7rVlWVe8/iddunRRZmamQkND5e/vbysMADR2LpdLZWVl6tKli+3fcVvkYWFh2r59e93rsrIytWrVyu0fDgoKsv1pAgD42913312v97u9a6Vnz54qKChQeXm5zp07p6+++kp9+vS55oAAgIbldkbeunVrTZgwQcOHD1d1dbWSkpL0wAMPOJENAGCD24udAADfxs5OADAcRQ4AhqPIAcBwFDkAGM7tXSvekpubq4ULF6pJkyYKDg5WWlqa7rrrLsfGX7NmjTIyMupeV1RUqLS0VHl5ebrjjjscyyFJW7du1VtvvaWqqip17txZc+bM0a233upohrVr12rZsmXy8/PTTTfdpKlTp+r+++93NIMkrVy5UllZWfLz81Pbtm2Vlpamli1bOpphxYoVWrlypYKCgtShQwfNmDGj7hEWTpo3b542bdqk4OBgSVK7du30zjvvOJph3759SktLU0VFhZo0aaLZs2fXayNLQ7EsS5MnT1anTp00YsQIx8e/3ObNmzVx4kT98ssvzg1q+aBz585ZkZGRVmFhoWVZlpWRkWG99NJLXstTVVVlPfvss1ZWVpbjY584ccLq0aOHdfDgQcuyLGvBggXWzJkzHc1w4MABq1evXlZpaallWZa1detWKyYmxtEMlmVZu3btsvr27WudPn3asizLmjdvnjV9+nRHMxQUFFiPPPKIdeTIEcuyLCsnJ8dKTU11NEOtZ5991vr555+9MrZlWdbZs2etXr16WVu3brUsy7Jyc3OtAQMGOJ7j999/t1JSUqzIyEhr6dKljo9/uYMHD1qxsbHWgw8+6Oi4Prm04nK5ZFmWKiouPYDmzJkzatasmdfyLFmyRC1atFBycrLjY+fn5+v+++9XRESEJGnIkCFav369LAfvGg0MDFRaWlrdjt4uXbro+PHjqqqqcixD7bhffvmlbrvtNl24cEGlpaWOz4R//fVX9ezZU2FhYZKkuLg4bdmyxfH/FlVVVdqzZ4+WLl2qJ598UqmpqSopKXE0w3fffae2bdsqJiZGktSvXz/HvxFIl55JMnjwYD322GOOj325c+fOaeLEiZo8ebLjY/vk0sott9yiWbNmKTk5WSEhIaqpqVFWVpZXspSXlysjI0PZ2dleGf/o0aN1pSFdemRCZWWlzpw549jySnh4uMLDwyVd+go7d+5cPfroowoMDHRk/MsFBARo8+bNmjp1qgIDAzVu3DhHx4+MjNSKFSv0559/6s4771R2draqq6t18uRJW4+uaCilpaXq0aOHxo8fr44dO2rZsmV65ZVXlJOTY+tZSA3h4MGDCg0N1ZQpU7R37141b95cEydOdGTsy82YMUPSpQ8Wb5oxY4aee+45de7c2fGxfXJGvm/fPi1atEgbNmxQfn6+Ro8erdTUVEdnobVWrVqlfv36qW3bto6PLf33Q8tqNWni/P+6s2fP6tVXX9WhQ4eUlpbm+Pi1YmNj9eOPPyo1NVUjRoxQTU2NY2NHRUVpzJgxGjt2rBITE+Xn56eQkBAFBAQ4lkGS2rZtqyVLlqhTp07y8/PTiBEjdOjQIUcf4Xrx4kXl5eXpueeeU3Z2tp5//nmNGjXK8W8nviAzM1NNmzZVUlKSV8b3ySLPz8/XQw89VHdxc9iwYdq/f7/++usvx7Ns2LBBiYmJjo9bq02bNjp27Fjd69LSUgUHB+vmm292NEdJSYmSk5Pl7++v5cuXq3nz5o6OL0lFRUVXPMBt0KBBKikp0alTpxzLUFlZqe7duysnJ0fZ2dmKjY2VJMeXePbu3as1a9Zc8TPLshz9QGnVqpU6dOigyMhISZc+YF0ulw4fPuxYBl+Rk5OjXbt2KSEhQaNGjdL58+eVkJCg0tJSR8b3ySK/9957tW3bNh0/fulgic2bNys8PFwtWrRwNMepU6d06NAhde3a1dFxL9e7d2/t2LFDhYWFkqRPP/1U/fr1czRDZWWlUlJSFBcXp/T0dAUFBTk6fq2ysjK99tprKi8vl3TpCMKOHTvq9ttvdyzDsWPHlJKSosrKSknSBx98oPj4eMeWM2o1adJEb775Zl1pfvLJJ+rcufMVy3Ce1qdPHxUXF2v37t2SpG3btsnPz69uGa4x+fzzz/XFF19o7dq1+uijjxQUFKS1a9eqdevWjozvk2vk0dHRGjFihFJSUhQQEKDg4GAtXrzY8RxFRUUKDQ11/Gvz5Vq2bKm5c+dq3Lhxqq6u1l133aX58+c7miEzM1MlJSXKzc1Vbm5u3c8//vhjR0s0KipKo0eP1vDhw+Xv769WrVpp0aJFjo0vSe3bt9eoUaM0ePBg1dTUqFu3bnVrtE7q1KmTpk2bppdfflkul0thYWF6++23Hc0QGhqqRYsWadasWTp37pwCAwP13nvvefXGhMaKh2YBgOF8cmkFAGAfRQ4AhqPIAcBwFDkAGI4iBwDDUeQAYDiKHAAMR5EDgOH+F2GHWRrqzxxYAAAAAElFTkSuQmC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交叉验证</a:t>
            </a:r>
          </a:p>
        </p:txBody>
      </p:sp>
      <p:sp>
        <p:nvSpPr>
          <p:cNvPr id="11" name="文本框 10"/>
          <p:cNvSpPr txBox="1"/>
          <p:nvPr/>
        </p:nvSpPr>
        <p:spPr>
          <a:xfrm>
            <a:off x="460374" y="1486748"/>
            <a:ext cx="10985392" cy="1955215"/>
          </a:xfrm>
          <a:prstGeom prst="rect">
            <a:avLst/>
          </a:prstGeom>
          <a:noFill/>
        </p:spPr>
        <p:txBody>
          <a:bodyPr wrap="square">
            <a:spAutoFit/>
          </a:bodyPr>
          <a:lstStyle/>
          <a:p>
            <a:pPr algn="just">
              <a:lnSpc>
                <a:spcPct val="150000"/>
              </a:lnSpc>
            </a:pPr>
            <a:r>
              <a:rPr lang="en-US" altLang="zh-CN" sz="2800" kern="100" dirty="0">
                <a:effectLst/>
                <a:latin typeface="+mj-ea"/>
                <a:ea typeface="+mj-ea"/>
                <a:cs typeface="Times New Roman" panose="02020603050405020304" pitchFamily="18" charset="0"/>
              </a:rPr>
              <a:t>1. </a:t>
            </a:r>
            <a:r>
              <a:rPr lang="zh-CN" altLang="zh-CN" sz="2800" kern="100" dirty="0">
                <a:effectLst/>
                <a:latin typeface="+mj-ea"/>
                <a:ea typeface="+mj-ea"/>
                <a:cs typeface="Times New Roman" panose="02020603050405020304" pitchFamily="18" charset="0"/>
              </a:rPr>
              <a:t>使用训练集训练出</a:t>
            </a:r>
            <a:r>
              <a:rPr lang="en-US" altLang="zh-CN" sz="2800" i="1" kern="100" dirty="0">
                <a:effectLst/>
                <a:latin typeface="+mj-ea"/>
                <a:ea typeface="+mj-ea"/>
                <a:cs typeface="Times New Roman" panose="02020603050405020304" pitchFamily="18" charset="0"/>
              </a:rPr>
              <a:t>k</a:t>
            </a:r>
            <a:r>
              <a:rPr lang="zh-CN" altLang="zh-CN" sz="2800" kern="100" dirty="0">
                <a:effectLst/>
                <a:latin typeface="+mj-ea"/>
                <a:ea typeface="+mj-ea"/>
                <a:cs typeface="Times New Roman" panose="02020603050405020304" pitchFamily="18" charset="0"/>
              </a:rPr>
              <a:t>个模型</a:t>
            </a:r>
          </a:p>
          <a:p>
            <a:pPr algn="just">
              <a:lnSpc>
                <a:spcPct val="150000"/>
              </a:lnSpc>
            </a:pPr>
            <a:r>
              <a:rPr lang="en-US" altLang="zh-CN" sz="2800" kern="100" dirty="0">
                <a:effectLst/>
                <a:latin typeface="+mj-ea"/>
                <a:ea typeface="+mj-ea"/>
                <a:cs typeface="Times New Roman" panose="02020603050405020304" pitchFamily="18" charset="0"/>
              </a:rPr>
              <a:t>2. </a:t>
            </a:r>
            <a:r>
              <a:rPr lang="zh-CN" altLang="zh-CN" sz="2800" kern="100" dirty="0">
                <a:effectLst/>
                <a:latin typeface="+mj-ea"/>
                <a:ea typeface="+mj-ea"/>
                <a:cs typeface="Times New Roman" panose="02020603050405020304" pitchFamily="18" charset="0"/>
              </a:rPr>
              <a:t>用</a:t>
            </a:r>
            <a:r>
              <a:rPr lang="en-US" altLang="zh-CN" sz="2800" i="1" kern="100" dirty="0">
                <a:effectLst/>
                <a:latin typeface="+mj-ea"/>
                <a:ea typeface="+mj-ea"/>
                <a:cs typeface="Times New Roman" panose="02020603050405020304" pitchFamily="18" charset="0"/>
              </a:rPr>
              <a:t>k</a:t>
            </a:r>
            <a:r>
              <a:rPr lang="zh-CN" altLang="zh-CN" sz="2800" kern="100" dirty="0">
                <a:effectLst/>
                <a:latin typeface="+mj-ea"/>
                <a:ea typeface="+mj-ea"/>
                <a:cs typeface="Times New Roman" panose="02020603050405020304" pitchFamily="18" charset="0"/>
              </a:rPr>
              <a:t>个模型分别对交叉验证集计算得出交叉验证误差（代价函数的值）</a:t>
            </a:r>
          </a:p>
        </p:txBody>
      </p:sp>
      <p:sp>
        <p:nvSpPr>
          <p:cNvPr id="12" name="文本框 11"/>
          <p:cNvSpPr txBox="1"/>
          <p:nvPr/>
        </p:nvSpPr>
        <p:spPr>
          <a:xfrm>
            <a:off x="460374" y="3469647"/>
            <a:ext cx="11090495" cy="2221314"/>
          </a:xfrm>
          <a:prstGeom prst="rect">
            <a:avLst/>
          </a:prstGeom>
          <a:noFill/>
        </p:spPr>
        <p:txBody>
          <a:bodyPr wrap="square">
            <a:spAutoFit/>
          </a:bodyPr>
          <a:lstStyle/>
          <a:p>
            <a:pPr algn="just">
              <a:lnSpc>
                <a:spcPct val="150000"/>
              </a:lnSpc>
            </a:pPr>
            <a:r>
              <a:rPr lang="en-US" altLang="zh-CN" sz="3200" kern="100" dirty="0">
                <a:effectLst/>
                <a:latin typeface="+mj-ea"/>
                <a:ea typeface="+mj-ea"/>
                <a:cs typeface="Times New Roman" panose="02020603050405020304" pitchFamily="18" charset="0"/>
              </a:rPr>
              <a:t>3. </a:t>
            </a:r>
            <a:r>
              <a:rPr lang="zh-CN" altLang="zh-CN" sz="3200" kern="100" dirty="0">
                <a:effectLst/>
                <a:latin typeface="+mj-ea"/>
                <a:ea typeface="+mj-ea"/>
                <a:cs typeface="Times New Roman" panose="02020603050405020304" pitchFamily="18" charset="0"/>
              </a:rPr>
              <a:t>选取代价函数值最小的模型</a:t>
            </a:r>
          </a:p>
          <a:p>
            <a:pPr algn="just">
              <a:lnSpc>
                <a:spcPct val="150000"/>
              </a:lnSpc>
            </a:pPr>
            <a:r>
              <a:rPr lang="en-US" altLang="zh-CN" sz="3200" kern="100" dirty="0">
                <a:effectLst/>
                <a:latin typeface="+mj-ea"/>
                <a:ea typeface="+mj-ea"/>
                <a:cs typeface="Times New Roman" panose="02020603050405020304" pitchFamily="18" charset="0"/>
              </a:rPr>
              <a:t>4. </a:t>
            </a:r>
            <a:r>
              <a:rPr lang="zh-CN" altLang="zh-CN" sz="3200" kern="100" dirty="0">
                <a:effectLst/>
                <a:latin typeface="+mj-ea"/>
                <a:ea typeface="+mj-ea"/>
                <a:cs typeface="Times New Roman" panose="02020603050405020304" pitchFamily="18" charset="0"/>
              </a:rPr>
              <a:t>用步骤</a:t>
            </a:r>
            <a:r>
              <a:rPr lang="en-US" altLang="zh-CN" sz="3200" kern="100" dirty="0">
                <a:effectLst/>
                <a:latin typeface="+mj-ea"/>
                <a:ea typeface="+mj-ea"/>
                <a:cs typeface="Times New Roman" panose="02020603050405020304" pitchFamily="18" charset="0"/>
              </a:rPr>
              <a:t>3</a:t>
            </a:r>
            <a:r>
              <a:rPr lang="zh-CN" altLang="zh-CN" sz="3200" kern="100" dirty="0">
                <a:effectLst/>
                <a:latin typeface="+mj-ea"/>
                <a:ea typeface="+mj-ea"/>
                <a:cs typeface="Times New Roman" panose="02020603050405020304" pitchFamily="18" charset="0"/>
              </a:rPr>
              <a:t>中选出的模型对测试集计算得出推广误差（代价函数的值）</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 name="AutoShape 2"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AutoShape 4"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6"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2" descr="data:image/png;base64,iVBORw0KGgoAAAANSUhEUgAAAXIAAAEBCAYAAABlki5mAAAABHNCSVQICAgIfAhkiAAAAAlwSFlzAAALEgAACxIB0t1+/AAAADl0RVh0U29mdHdhcmUAbWF0cGxvdGxpYiB2ZXJzaW9uIDIuMS4yLCBodHRwOi8vbWF0cGxvdGxpYi5vcmcvNQv5yAAAEjVJREFUeJzt3XtQVVXDx/EfIkg3IQ3FJyzU1JmyyOQxUZMxEUsqCrFQw2nSHEsxrdHx9Zo+5G2mKEubUodGJUob8NKohZlMFJU2jZdMx0xQQhElFbyBh/3+4QvpPG+ejXL2OUu+n788zIH1m5r5nXXW3msvP8uyLAEAjNXE2wEAANeHIgcAw1HkAGA4ihwADEeRA4DhKHIAMBxFDgCGo8gBwHAUOQAYjiIHAMNR5ABguKae+sPnz5/X7t27FRoaKn9/f08NAwA3FJfLpbKyMnXp0kVBQUG2fsdjRb57924NGzbMU38eAG5omZmZioqKsvVejxV5aGhoXZiwsDBPDQMAN5SjR49q2LBhdR1qh8eKvHY5JSwsTOHh4Z4aBgBuSPVZkuZiJwAYjiIHAMNR5ABgOIocAAxHkQOA4ShyADCcx24/bAibCgqV90uxt2MA/6+YruF6LDrC2zEA356R5/1SrIN/nvJ2DOC/HPzzFJMM+AyfnpFLUrs7gzX3ld7ejgFc4X8W53s7AlDHp2fkAAD3KHIAMJytIt+yZYsSExP1+OOPKy0tzdOZAAD14LbIDx8+rJkzZ2rx4sVat26d9uzZo7y8PCeyAQBscHuxMzc3VwMHDqx7FG16erqaNWvm8WAAAHvczsiLiorkcrk0evRoJSQk6JNPPlFwcLAT2QAANrgtcpfLpYKCAs2ZM0efffaZdu7cqZycHCeyAQBscFvkd9xxh6Kjo9WiRQsFBQUpNjZWO3fudCIbAMAGt0Xet29f5efn6/Tp03K5XPr222913333OZENAGCD24udkZGRGjlypIYOHarq6mr16tVLgwYNciIbAMAGW1v0k5KSlJSU5OksAIBrwM5OADAcRQ4AhqPIAcBwFDkAGI4iBwDDUeQAYDiKHAAMR5EDgOEocgAwHEUOAIajyAHAcBQ5ABiOIgcAw1HkAGA4ihwADEeRA4DhKHIAMBxFDgCGo8gBwHAUOQAYjiIHAMNR5ABgOIocAAxHkQOA4ZraeVNKSorKy8vVtOmlt8+ePVuRkZEeDQYAsMdtkVuWpcLCQn3zzTd1RQ4A8B1ul1b++OMPSdKLL76op556SitXrvR4KACAfW6n2KdPn1Z0dLSmT5+u6upqDR8+XO3atVOvXr2cyAcAcMNtkXft2lVdu3ate52UlKS8vDyKHAB8hNulle3bt6ugoKDutWVZrJUDgA9xW+QVFRVasGCBLly4oMrKSuXk5Kh///5OZAMA2OB2at23b1/t2LFDTz/9tGpqajR06NArlloAAN5la41k/PjxGj9+vKezAACuATs7AcBwFDkAGI4iBwDDUeQAYDiKHAAMR5EDgOEocgAwHEUOAIajyAHAcBQ5ABiOIgcAw1HkAGA4ihwADEeRA4DhKHIAMBxFDgCGo8gBwHAUOQAYjiIHAMNR5ABgOIocAAzX1NsBYK7NB75VftE2b8fwisK//iVJemPL215O4h297/63Yjs84u0Y+D8UOa5ZftE2FZ4sVkRIuLejOK5zdIm3I3hN4cliSaLIfQhFjusSERKuNx59zdsx4KDG+i3El9leI58/f74mT57sySwAgGtgq8gLCgqUk5Pj6SwAgGvgtshPnjyp9PR0jR492ok8AIB6clvkM2bM0IQJE9S8eXMn8gAA6umqRb569Wq1adNG0dHRTuUBANTTVe9a2bBhg8rKypSQkKBTp07p7NmzmjNnjqZMmeJUPgCAG1ct8oyMjLp/Z2dn66effqLEAcDHsEUfAAxne0NQYmKiEhMTPZkFAHANmJEDgOEocgAwHEUOAIajyAHAcBQ5ABiOIgcAw1HkAGA4ihwADMcJQYDBvHFuau1Rb06fFMQ5of+MGTlgsNpzU50UERLu+DmthSeLG+1B33YwIwcM1xjOTeWc0KtjRg4AhqPIAcBwFDkAGI4iBwDDUeQAYDiKHAAMR5EDgOEocgAwHEUOAIajyAHAcBQ5ABiOIgcAw1HkAGA4ihwADGeryN99910NHDhQ8fHxysjI8HQmAEA9uH0e+U8//aQffvhB69at08WLFzVw4EDFxMSoffv2TuQDALjhdkbevXt3LV++XE2bNtWJEyfkcrl08803O5ENAGCDraWVgIAALVy4UPHx8YqOjlbr1q09nQsAYJPti53jxo1TQUGBjhw5olWrVnkyEwCgHtwW+YEDB/Tbb79Jkm666SbFxcVp3759Hg8GALDHbZEXFxdr2rRpqqqqUlVVlb7++mt169bNiWwAABvc3rUSExOjnTt36umnn5a/v7/i4uIUHx/vRDYAgA1ui1ySUlNTlZqa6uksAIBrwM5OADAcRQ4AhqPIAcBwFDkAGI4iBwDDUeQAYDiKHAAMR5EDgOEocgAwHEUOAIajyAHAcBQ5ABiOIgcAw1HkAGA4ihwADEeRA4DhKHIAMBxFDgCGo8gBwHAUOQAYjiIHAMNR5ABgOIocAAxHkQOA4ZraedP777+vjRs3SpJiYmI0adIkj4YCANjntsi///575efnKycnR35+fho5cqRyc3PVv39/J/I1CpsPfKv8om3ejlFvhSeLJUlvbHnby0nqr/fd/1Zsh0e8HQNoEG6XVkJDQzV58mQFBgYqICBAHTp0UElJiRPZGo38om11pWiSiJBwRYSEeztGvRWeLDbygxP4J25n5B07dqz7d2FhoTZu3KisrCyPhmqMIkLC9cajr3k7RqNg4jcI4GpsX+zcv3+/XnzxRU2aNEkREREejAQAqA9bRf7zzz/rhRde0Ouvv65nnnnG05kAAPXgdmnlyJEjGjNmjNLT0xUdHe1EJgBAPbgt8mXLlunChQuaN29e3c+Sk5M1ZMgQjwYDANjjtsinTZumadOmOZEFAHANbG0IAnzJ9d5331D3v3MvOnwFW/RhnOu9774h7n/nXnT4EmbkMJK377vnXnT4EmbkAGA4ihwADEeRA4DhKHIAMBxFDgCGo8gBwHAUOQAYjiIHAMNR5ABgOIocAAxHkQOA4ShyADAcRQ4AhqPIAcBwFDkAGI4iBwDDUeQAYDiKHAAMx1FvAK7L9R6GbUdDHZjtjqkHajMjB3BdrvcwbDsa4sBsd0w+UJsZOYDr5u3DsBuCyQdq256RV1ZW6oknnlBxsWc/eQEA9WOryHfs2KEhQ4aosLDQw3EAAPVlq8hXrVqlmTNnqlWrVp7OAwCoJ1tr5G+++aancwAArhF3rQCA4ShyADAcRQ4AhuM+cjfYtQbA19WryLds2eKpHD6rdteaJ3eVeXrHmvT3hwVFDtx4mJHbwK41AL6MNXIAMBxFDgCGo8gBwHAUOQAYjiIHAMNR5ABgOIocAAxHkQOA4dgQZIjrfVRAQz0GgG3+gO9hRm6I6z3gtiEOrzX5cFrgRsaM3CDeflQA2/wB38SMHAAMx4wcwA2hMV9HYkYO4IbQmK8jMSMHcMNorNeRmJEDgOEocgAwHEUOAIajyAHAcBQ5ABiOIgcAw1HkAGA4ihwADEeRA4DhbBX5+vXrNXDgQMXFxSkzM9PTmQAA9eB2i35paanS09OVnZ2twMBAJScn6+GHH9Y999zjRD4AgBtui/z7779Xjx49FBISIkkaMGCANm3apLFjx17191wulyTp6NGj1xzuzOnjkqTi4mt/EM71qjxR4fUMvpLDFzL4Sg5fyOArOXwhg6/kaIgMtZ1Z26F2+FmWZV3tDR9++KHOnj2rCRMmSJJWr16tnTt36j//+c9V//D27ds1bNgw20EAAH/LzMxUVFSUrfe6nZHX1NTIz8+v7rVlWVe8/iddunRRZmamQkND5e/vbysMADR2LpdLZWVl6tKli+3fcVvkYWFh2r59e93rsrIytWrVyu0fDgoKsv1pAgD42913312v97u9a6Vnz54qKChQeXm5zp07p6+++kp9+vS55oAAgIbldkbeunVrTZgwQcOHD1d1dbWSkpL0wAMPOJENAGCD24udAADfxs5OADAcRQ4AhqPIAcBwFDkAGM7tXSvekpubq4ULF6pJkyYKDg5WWlqa7rrrLsfGX7NmjTIyMupeV1RUqLS0VHl5ebrjjjscyyFJW7du1VtvvaWqqip17txZc+bM0a233upohrVr12rZsmXy8/PTTTfdpKlTp+r+++93NIMkrVy5UllZWfLz81Pbtm2Vlpamli1bOpphxYoVWrlypYKCgtShQwfNmDGj7hEWTpo3b542bdqk4OBgSVK7du30zjvvOJph3759SktLU0VFhZo0aaLZs2fXayNLQ7EsS5MnT1anTp00YsQIx8e/3ObNmzVx4kT98ssvzg1q+aBz585ZkZGRVmFhoWVZlpWRkWG99NJLXstTVVVlPfvss1ZWVpbjY584ccLq0aOHdfDgQcuyLGvBggXWzJkzHc1w4MABq1evXlZpaallWZa1detWKyYmxtEMlmVZu3btsvr27WudPn3asizLmjdvnjV9+nRHMxQUFFiPPPKIdeTIEcuyLCsnJ8dKTU11NEOtZ5991vr555+9MrZlWdbZs2etXr16WVu3brUsy7Jyc3OtAQMGOJ7j999/t1JSUqzIyEhr6dKljo9/uYMHD1qxsbHWgw8+6Oi4Prm04nK5ZFmWKiouPYDmzJkzatasmdfyLFmyRC1atFBycrLjY+fn5+v+++9XRESEJGnIkCFav369LAfvGg0MDFRaWlrdjt4uXbro+PHjqqqqcixD7bhffvmlbrvtNl24cEGlpaWOz4R//fVX9ezZU2FhYZKkuLg4bdmyxfH/FlVVVdqzZ4+WLl2qJ598UqmpqSopKXE0w3fffae2bdsqJiZGktSvXz/HvxFIl55JMnjwYD322GOOj325c+fOaeLEiZo8ebLjY/vk0sott9yiWbNmKTk5WSEhIaqpqVFWVpZXspSXlysjI0PZ2dleGf/o0aN1pSFdemRCZWWlzpw549jySnh4uMLDwyVd+go7d+5cPfroowoMDHRk/MsFBARo8+bNmjp1qgIDAzVu3DhHx4+MjNSKFSv0559/6s4771R2draqq6t18uRJW4+uaCilpaXq0aOHxo8fr44dO2rZsmV65ZVXlJOTY+tZSA3h4MGDCg0N1ZQpU7R37141b95cEydOdGTsy82YMUPSpQ8Wb5oxY4aee+45de7c2fGxfXJGvm/fPi1atEgbNmxQfn6+Ro8erdTUVEdnobVWrVqlfv36qW3bto6PLf33Q8tqNWni/P+6s2fP6tVXX9WhQ4eUlpbm+Pi1YmNj9eOPPyo1NVUjRoxQTU2NY2NHRUVpzJgxGjt2rBITE+Xn56eQkBAFBAQ4lkGS2rZtqyVLlqhTp07y8/PTiBEjdOjQIUcf4Xrx4kXl5eXpueeeU3Z2tp5//nmNGjXK8W8nviAzM1NNmzZVUlKSV8b3ySLPz8/XQw89VHdxc9iwYdq/f7/++usvx7Ns2LBBiYmJjo9bq02bNjp27Fjd69LSUgUHB+vmm292NEdJSYmSk5Pl7++v5cuXq3nz5o6OL0lFRUVXPMBt0KBBKikp0alTpxzLUFlZqe7duysnJ0fZ2dmKjY2VJMeXePbu3as1a9Zc8TPLshz9QGnVqpU6dOigyMhISZc+YF0ulw4fPuxYBl+Rk5OjXbt2KSEhQaNGjdL58+eVkJCg0tJSR8b3ySK/9957tW3bNh0/fulgic2bNys8PFwtWrRwNMepU6d06NAhde3a1dFxL9e7d2/t2LFDhYWFkqRPP/1U/fr1czRDZWWlUlJSFBcXp/T0dAUFBTk6fq2ysjK99tprKi8vl3TpCMKOHTvq9ttvdyzDsWPHlJKSosrKSknSBx98oPj4eMeWM2o1adJEb775Zl1pfvLJJ+rcufMVy3Ce1qdPHxUXF2v37t2SpG3btsnPz69uGa4x+fzzz/XFF19o7dq1+uijjxQUFKS1a9eqdevWjozvk2vk0dHRGjFihFJSUhQQEKDg4GAtXrzY8RxFRUUKDQ11/Gvz5Vq2bKm5c+dq3Lhxqq6u1l133aX58+c7miEzM1MlJSXKzc1Vbm5u3c8//vhjR0s0KipKo0eP1vDhw+Xv769WrVpp0aJFjo0vSe3bt9eoUaM0ePBg1dTUqFu3bnVrtE7q1KmTpk2bppdfflkul0thYWF6++23Hc0QGhqqRYsWadasWTp37pwCAwP13nvvefXGhMaKh2YBgOF8cmkFAGAfRQ4AhqPIAcBwFDkAGI4iBwDDUeQAYDiKHAAMR5EDgOH+F2GHWRrqzxxYAAAAAElFTkSuQmC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矩形 1"/>
          <p:cNvSpPr/>
          <p:nvPr/>
        </p:nvSpPr>
        <p:spPr>
          <a:xfrm>
            <a:off x="612775" y="1518513"/>
            <a:ext cx="8458796" cy="1400704"/>
          </a:xfrm>
          <a:prstGeom prst="rect">
            <a:avLst/>
          </a:prstGeom>
        </p:spPr>
        <p:txBody>
          <a:bodyPr wrap="square">
            <a:spAutoFit/>
          </a:bodyPr>
          <a:lstStyle/>
          <a:p>
            <a:pPr marL="136525" marR="129540">
              <a:lnSpc>
                <a:spcPct val="122000"/>
              </a:lnSpc>
            </a:pPr>
            <a:r>
              <a:rPr lang="zh-CN" altLang="en-US" spc="55" dirty="0">
                <a:latin typeface="Microsoft JhengHei Light"/>
                <a:cs typeface="仿宋"/>
              </a:rPr>
              <a:t>数据</a:t>
            </a:r>
            <a:r>
              <a:rPr lang="zh-CN" altLang="en-US" spc="60" dirty="0">
                <a:latin typeface="仿宋"/>
                <a:cs typeface="仿宋"/>
              </a:rPr>
              <a:t>不</a:t>
            </a:r>
            <a:r>
              <a:rPr lang="zh-CN" altLang="en-US" spc="55" dirty="0">
                <a:latin typeface="仿宋"/>
                <a:cs typeface="仿宋"/>
              </a:rPr>
              <a:t>平</a:t>
            </a:r>
            <a:r>
              <a:rPr lang="zh-CN" altLang="en-US" spc="60" dirty="0">
                <a:latin typeface="仿宋"/>
                <a:cs typeface="仿宋"/>
              </a:rPr>
              <a:t>衡是</a:t>
            </a:r>
            <a:r>
              <a:rPr lang="zh-CN" altLang="en-US" spc="55" dirty="0">
                <a:latin typeface="仿宋"/>
                <a:cs typeface="仿宋"/>
              </a:rPr>
              <a:t>指</a:t>
            </a:r>
            <a:r>
              <a:rPr lang="zh-CN" altLang="en-US" spc="60" dirty="0">
                <a:latin typeface="仿宋"/>
                <a:cs typeface="仿宋"/>
              </a:rPr>
              <a:t>数据</a:t>
            </a:r>
            <a:r>
              <a:rPr lang="zh-CN" altLang="en-US" spc="55" dirty="0">
                <a:latin typeface="仿宋"/>
                <a:cs typeface="仿宋"/>
              </a:rPr>
              <a:t>集</a:t>
            </a:r>
            <a:r>
              <a:rPr lang="zh-CN" altLang="en-US" spc="60" dirty="0">
                <a:latin typeface="仿宋"/>
                <a:cs typeface="仿宋"/>
              </a:rPr>
              <a:t>中各</a:t>
            </a:r>
            <a:r>
              <a:rPr lang="zh-CN" altLang="en-US" spc="55" dirty="0">
                <a:latin typeface="仿宋"/>
                <a:cs typeface="仿宋"/>
              </a:rPr>
              <a:t>类</a:t>
            </a:r>
            <a:r>
              <a:rPr lang="zh-CN" altLang="en-US" spc="60" dirty="0">
                <a:latin typeface="仿宋"/>
                <a:cs typeface="仿宋"/>
              </a:rPr>
              <a:t>样本</a:t>
            </a:r>
            <a:r>
              <a:rPr lang="zh-CN" altLang="en-US" spc="55" dirty="0">
                <a:latin typeface="仿宋"/>
                <a:cs typeface="仿宋"/>
              </a:rPr>
              <a:t>数</a:t>
            </a:r>
            <a:r>
              <a:rPr lang="zh-CN" altLang="en-US" spc="60" dirty="0">
                <a:latin typeface="仿宋"/>
                <a:cs typeface="仿宋"/>
              </a:rPr>
              <a:t>量</a:t>
            </a:r>
            <a:r>
              <a:rPr lang="zh-CN" altLang="en-US" spc="55" dirty="0">
                <a:latin typeface="仿宋"/>
                <a:cs typeface="仿宋"/>
              </a:rPr>
              <a:t>不</a:t>
            </a:r>
            <a:r>
              <a:rPr lang="zh-CN" altLang="en-US" spc="60" dirty="0">
                <a:latin typeface="仿宋"/>
                <a:cs typeface="仿宋"/>
              </a:rPr>
              <a:t>均衡</a:t>
            </a:r>
            <a:r>
              <a:rPr lang="zh-CN" altLang="en-US" spc="55" dirty="0">
                <a:latin typeface="仿宋"/>
                <a:cs typeface="仿宋"/>
              </a:rPr>
              <a:t>的</a:t>
            </a:r>
            <a:r>
              <a:rPr lang="zh-CN" altLang="en-US" spc="5" dirty="0">
                <a:latin typeface="仿宋"/>
                <a:cs typeface="仿宋"/>
              </a:rPr>
              <a:t>情</a:t>
            </a:r>
            <a:r>
              <a:rPr lang="zh-CN" altLang="en-US" dirty="0">
                <a:latin typeface="仿宋"/>
                <a:cs typeface="仿宋"/>
              </a:rPr>
              <a:t>况</a:t>
            </a:r>
            <a:r>
              <a:rPr lang="en-US" altLang="zh-CN" spc="-5" dirty="0">
                <a:latin typeface="仿宋"/>
                <a:cs typeface="仿宋"/>
              </a:rPr>
              <a:t>.</a:t>
            </a:r>
          </a:p>
          <a:p>
            <a:pPr marL="136525" marR="129540">
              <a:lnSpc>
                <a:spcPct val="122000"/>
              </a:lnSpc>
            </a:pPr>
            <a:r>
              <a:rPr lang="zh-CN" altLang="en-US" spc="-5" dirty="0">
                <a:latin typeface="仿宋"/>
                <a:cs typeface="仿宋"/>
              </a:rPr>
              <a:t>常用不平衡处理方法有采样和代价敏感学习</a:t>
            </a:r>
            <a:endParaRPr lang="en-US" altLang="zh-CN" spc="-5" dirty="0">
              <a:latin typeface="仿宋"/>
              <a:cs typeface="仿宋"/>
            </a:endParaRPr>
          </a:p>
          <a:p>
            <a:pPr marL="136525" marR="129540">
              <a:lnSpc>
                <a:spcPct val="122000"/>
              </a:lnSpc>
            </a:pPr>
            <a:r>
              <a:rPr lang="zh-CN" altLang="en-US" spc="-5" dirty="0">
                <a:latin typeface="仿宋"/>
                <a:cs typeface="仿宋"/>
              </a:rPr>
              <a:t>采样欠采</a:t>
            </a:r>
            <a:r>
              <a:rPr lang="zh-CN" altLang="en-US" dirty="0">
                <a:latin typeface="仿宋"/>
                <a:cs typeface="仿宋"/>
              </a:rPr>
              <a:t>样</a:t>
            </a:r>
            <a:r>
              <a:rPr lang="zh-CN" altLang="en-US" spc="-5" dirty="0">
                <a:latin typeface="仿宋"/>
                <a:cs typeface="仿宋"/>
              </a:rPr>
              <a:t>、过采样和综合采样的方</a:t>
            </a:r>
            <a:r>
              <a:rPr lang="zh-CN" altLang="en-US" dirty="0">
                <a:latin typeface="仿宋"/>
                <a:cs typeface="仿宋"/>
              </a:rPr>
              <a:t>法</a:t>
            </a:r>
            <a:r>
              <a:rPr lang="en-US" altLang="zh-CN" dirty="0">
                <a:latin typeface="仿宋"/>
                <a:cs typeface="仿宋"/>
              </a:rPr>
              <a:t>.</a:t>
            </a:r>
          </a:p>
        </p:txBody>
      </p:sp>
      <p:sp>
        <p:nvSpPr>
          <p:cNvPr id="28" name="object 7"/>
          <p:cNvSpPr/>
          <p:nvPr/>
        </p:nvSpPr>
        <p:spPr>
          <a:xfrm>
            <a:off x="765175" y="3240876"/>
            <a:ext cx="10314020" cy="3151987"/>
          </a:xfrm>
          <a:prstGeom prst="rect">
            <a:avLst/>
          </a:prstGeom>
          <a:blipFill>
            <a:blip r:embed="rId3" cstate="print">
              <a:extLst>
                <a:ext uri="{28A0092B-C50C-407E-A947-70E740481C1C}">
                  <a14:useLocalDpi xmlns:a14="http://schemas.microsoft.com/office/drawing/2010/main" val="0"/>
                </a:ext>
              </a:extLst>
            </a:blip>
            <a:stretch>
              <a:fillRect/>
            </a:stretch>
          </a:blipFill>
        </p:spPr>
        <p:txBody>
          <a:bodyPr wrap="square" lIns="0" tIns="0" rIns="0" bIns="0" rtlCol="0"/>
          <a:lstStyle/>
          <a:p>
            <a:endParaRPr/>
          </a:p>
        </p:txBody>
      </p:sp>
      <p:sp>
        <p:nvSpPr>
          <p:cNvPr id="23"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不平衡数据的处理</a:t>
            </a:r>
          </a:p>
        </p:txBody>
      </p:sp>
      <p:sp>
        <p:nvSpPr>
          <p:cNvPr id="11" name="文本框 10"/>
          <p:cNvSpPr txBox="1"/>
          <p:nvPr/>
        </p:nvSpPr>
        <p:spPr>
          <a:xfrm>
            <a:off x="8071945" y="1264292"/>
            <a:ext cx="4120055" cy="1569660"/>
          </a:xfrm>
          <a:prstGeom prst="rect">
            <a:avLst/>
          </a:prstGeom>
          <a:noFill/>
        </p:spPr>
        <p:txBody>
          <a:bodyPr wrap="square">
            <a:spAutoFit/>
          </a:bodyPr>
          <a:lstStyle/>
          <a:p>
            <a:r>
              <a:rPr lang="en-US" altLang="zh-CN" b="0" i="0" dirty="0">
                <a:solidFill>
                  <a:srgbClr val="4D4D4D"/>
                </a:solidFill>
                <a:effectLst/>
                <a:latin typeface="-apple-system"/>
              </a:rPr>
              <a:t>SMOTE</a:t>
            </a:r>
            <a:r>
              <a:rPr lang="zh-CN" altLang="en-US" b="0" i="0" dirty="0">
                <a:solidFill>
                  <a:srgbClr val="4D4D4D"/>
                </a:solidFill>
                <a:effectLst/>
                <a:latin typeface="-apple-system"/>
              </a:rPr>
              <a:t>，根据 </a:t>
            </a:r>
            <a:r>
              <a:rPr lang="en-US" altLang="zh-CN" b="0" i="0" dirty="0">
                <a:solidFill>
                  <a:srgbClr val="4D4D4D"/>
                </a:solidFill>
                <a:effectLst/>
                <a:latin typeface="-apple-system"/>
              </a:rPr>
              <a:t>SMOTE </a:t>
            </a:r>
            <a:r>
              <a:rPr lang="zh-CN" altLang="en-US" b="0" i="0" dirty="0">
                <a:solidFill>
                  <a:srgbClr val="4D4D4D"/>
                </a:solidFill>
                <a:effectLst/>
                <a:latin typeface="-apple-system"/>
              </a:rPr>
              <a:t>原文：</a:t>
            </a:r>
            <a:r>
              <a:rPr lang="en-US" altLang="zh-CN" b="0" i="0" dirty="0">
                <a:solidFill>
                  <a:srgbClr val="4D4D4D"/>
                </a:solidFill>
                <a:effectLst/>
                <a:latin typeface="-apple-system"/>
              </a:rPr>
              <a:t>Synthetic Minority Over-sampling Technique</a:t>
            </a:r>
            <a:r>
              <a:rPr lang="zh-CN" altLang="en-US" b="0" i="0" dirty="0">
                <a:solidFill>
                  <a:srgbClr val="4D4D4D"/>
                </a:solidFill>
                <a:effectLst/>
                <a:latin typeface="-apple-system"/>
              </a:rPr>
              <a:t>（合成少数类样本的过采样技术）</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 name="AutoShape 2"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AutoShape 4"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6"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2" descr="data:image/png;base64,iVBORw0KGgoAAAANSUhEUgAAAXIAAAEBCAYAAABlki5mAAAABHNCSVQICAgIfAhkiAAAAAlwSFlzAAALEgAACxIB0t1+/AAAADl0RVh0U29mdHdhcmUAbWF0cGxvdGxpYiB2ZXJzaW9uIDIuMS4yLCBodHRwOi8vbWF0cGxvdGxpYi5vcmcvNQv5yAAAEjVJREFUeJzt3XtQVVXDx/EfIkg3IQ3FJyzU1JmyyOQxUZMxEUsqCrFQw2nSHEsxrdHx9Zo+5G2mKEubUodGJUob8NKohZlMFJU2jZdMx0xQQhElFbyBh/3+4QvpPG+ejXL2OUu+n788zIH1m5r5nXXW3msvP8uyLAEAjNXE2wEAANeHIgcAw1HkAGA4ihwADEeRA4DhKHIAMBxFDgCGo8gBwHAUOQAYjiIHAMNR5ABguKae+sPnz5/X7t27FRoaKn9/f08NAwA3FJfLpbKyMnXp0kVBQUG2fsdjRb57924NGzbMU38eAG5omZmZioqKsvVejxV5aGhoXZiwsDBPDQMAN5SjR49q2LBhdR1qh8eKvHY5JSwsTOHh4Z4aBgBuSPVZkuZiJwAYjiIHAMNR5ABgOIocAAxHkQOA4ShyADCcx24/bAibCgqV90uxt2MA/6+YruF6LDrC2zEA356R5/1SrIN/nvJ2DOC/HPzzFJMM+AyfnpFLUrs7gzX3ld7ejgFc4X8W53s7AlDHp2fkAAD3KHIAMJytIt+yZYsSExP1+OOPKy0tzdOZAAD14LbIDx8+rJkzZ2rx4sVat26d9uzZo7y8PCeyAQBscHuxMzc3VwMHDqx7FG16erqaNWvm8WAAAHvczsiLiorkcrk0evRoJSQk6JNPPlFwcLAT2QAANrgtcpfLpYKCAs2ZM0efffaZdu7cqZycHCeyAQBscFvkd9xxh6Kjo9WiRQsFBQUpNjZWO3fudCIbAMAGt0Xet29f5efn6/Tp03K5XPr222913333OZENAGCD24udkZGRGjlypIYOHarq6mr16tVLgwYNciIbAMAGW1v0k5KSlJSU5OksAIBrwM5OADAcRQ4AhqPIAcBwFDkAGI4iBwDDUeQAYDiKHAAMR5EDgOEocgAwHEUOAIajyAHAcBQ5ABiOIgcAw1HkAGA4ihwADEeRA4DhKHIAMBxFDgCGo8gBwHAUOQAYjiIHAMNR5ABgOIocAAxHkQOA4ZraeVNKSorKy8vVtOmlt8+ePVuRkZEeDQYAsMdtkVuWpcLCQn3zzTd1RQ4A8B1ul1b++OMPSdKLL76op556SitXrvR4KACAfW6n2KdPn1Z0dLSmT5+u6upqDR8+XO3atVOvXr2cyAcAcMNtkXft2lVdu3ate52UlKS8vDyKHAB8hNulle3bt6ugoKDutWVZrJUDgA9xW+QVFRVasGCBLly4oMrKSuXk5Kh///5OZAMA2OB2at23b1/t2LFDTz/9tGpqajR06NArlloAAN5la41k/PjxGj9+vKezAACuATs7AcBwFDkAGI4iBwDDUeQAYDiKHAAMR5EDgOEocgAwHEUOAIajyAHAcBQ5ABiOIgcAw1HkAGA4ihwADEeRA4DhKHIAMBxFDgCGo8gBwHAUOQAYjiIHAMNR5ABgOIocAAzX1NsBYK7NB75VftE2b8fwisK//iVJemPL215O4h297/63Yjs84u0Y+D8UOa5ZftE2FZ4sVkRIuLejOK5zdIm3I3hN4cliSaLIfQhFjusSERKuNx59zdsx4KDG+i3El9leI58/f74mT57sySwAgGtgq8gLCgqUk5Pj6SwAgGvgtshPnjyp9PR0jR492ok8AIB6clvkM2bM0IQJE9S8eXMn8gAA6umqRb569Wq1adNG0dHRTuUBANTTVe9a2bBhg8rKypSQkKBTp07p7NmzmjNnjqZMmeJUPgCAG1ct8oyMjLp/Z2dn66effqLEAcDHsEUfAAxne0NQYmKiEhMTPZkFAHANmJEDgOEocgAwHEUOAIajyAHAcBQ5ABiOIgcAw1HkAGA4ihwADMcJQYDBvHFuau1Rb06fFMQ5of+MGTlgsNpzU50UERLu+DmthSeLG+1B33YwIwcM1xjOTeWc0KtjRg4AhqPIAcBwFDkAGI4iBwDDUeQAYDiKHAAMR5EDgOEocgAwHEUOAIajyAHAcBQ5ABiOIgcAw1HkAGA4ihwADGeryN99910NHDhQ8fHxysjI8HQmAEA9uH0e+U8//aQffvhB69at08WLFzVw4EDFxMSoffv2TuQDALjhdkbevXt3LV++XE2bNtWJEyfkcrl08803O5ENAGCDraWVgIAALVy4UPHx8YqOjlbr1q09nQsAYJPti53jxo1TQUGBjhw5olWrVnkyEwCgHtwW+YEDB/Tbb79Jkm666SbFxcVp3759Hg8GALDHbZEXFxdr2rRpqqqqUlVVlb7++mt169bNiWwAABvc3rUSExOjnTt36umnn5a/v7/i4uIUHx/vRDYAgA1ui1ySUlNTlZqa6uksAIBrwM5OADAcRQ4AhqPIAcBwFDkAGI4iBwDDUeQAYDiKHAAMR5EDgOEocgAwHEUOAIajyAHAcBQ5ABiOIgcAw1HkAGA4ihwADEeRA4DhKHIAMBxFDgCGo8gBwHAUOQAYjiIHAMNR5ABgOIocAAxHkQOA4ZraedP777+vjRs3SpJiYmI0adIkj4YCANjntsi///575efnKycnR35+fho5cqRyc3PVv39/J/I1CpsPfKv8om3ejlFvhSeLJUlvbHnby0nqr/fd/1Zsh0e8HQNoEG6XVkJDQzV58mQFBgYqICBAHTp0UElJiRPZGo38om11pWiSiJBwRYSEeztGvRWeLDbygxP4J25n5B07dqz7d2FhoTZu3KisrCyPhmqMIkLC9cajr3k7RqNg4jcI4GpsX+zcv3+/XnzxRU2aNEkREREejAQAqA9bRf7zzz/rhRde0Ouvv65nnnnG05kAAPXgdmnlyJEjGjNmjNLT0xUdHe1EJgBAPbgt8mXLlunChQuaN29e3c+Sk5M1ZMgQjwYDANjjtsinTZumadOmOZEFAHANbG0IAnzJ9d5331D3v3MvOnwFW/RhnOu9774h7n/nXnT4EmbkMJK377vnXnT4EmbkAGA4ihwADEeRA4DhKHIAMBxFDgCGo8gBwHAUOQAYjiIHAMNR5ABgOIocAAxHkQOA4ShyADAcRQ4AhqPIAcBwFDkAGI4iBwDDUeQAYDiKHAAMx1FvAK7L9R6GbUdDHZjtjqkHajMjB3BdrvcwbDsa4sBsd0w+UJsZOYDr5u3DsBuCyQdq256RV1ZW6oknnlBxsWc/eQEA9WOryHfs2KEhQ4aosLDQw3EAAPVlq8hXrVqlmTNnqlWrVp7OAwCoJ1tr5G+++aancwAArhF3rQCA4ShyADAcRQ4AhuM+cjfYtQbA19WryLds2eKpHD6rdteaJ3eVeXrHmvT3hwVFDtx4mJHbwK41AL6MNXIAMBxFDgCGo8gBwHAUOQAYjiIHAMNR5ABgOIocAAxHkQOA4dgQZIjrfVRAQz0GgG3+gO9hRm6I6z3gtiEOrzX5cFrgRsaM3CDeflQA2/wB38SMHAAMx4wcwA2hMV9HYkYO4IbQmK8jMSMHcMNorNeRmJEDgOEocgAwHEUOAIajyAHAcBQ5ABiOIgcAw1HkAGA4ihwADEeRA4DhbBX5+vXrNXDgQMXFxSkzM9PTmQAA9eB2i35paanS09OVnZ2twMBAJScn6+GHH9Y999zjRD4AgBtui/z7779Xjx49FBISIkkaMGCANm3apLFjx17191wulyTp6NGj1xzuzOnjkqTi4mt/EM71qjxR4fUMvpLDFzL4Sg5fyOArOXwhg6/kaIgMtZ1Z26F2+FmWZV3tDR9++KHOnj2rCRMmSJJWr16tnTt36j//+c9V//D27ds1bNgw20EAAH/LzMxUVFSUrfe6nZHX1NTIz8+v7rVlWVe8/iddunRRZmamQkND5e/vbysMADR2LpdLZWVl6tKli+3fcVvkYWFh2r59e93rsrIytWrVyu0fDgoKsv1pAgD42913312v97u9a6Vnz54qKChQeXm5zp07p6+++kp9+vS55oAAgIbldkbeunVrTZgwQcOHD1d1dbWSkpL0wAMPOJENAGCD24udAADfxs5OADAcRQ4AhqPIAcBwFDkAGM7tXSvekpubq4ULF6pJkyYKDg5WWlqa7rrrLsfGX7NmjTIyMupeV1RUqLS0VHl5ebrjjjscyyFJW7du1VtvvaWqqip17txZc+bM0a233upohrVr12rZsmXy8/PTTTfdpKlTp+r+++93NIMkrVy5UllZWfLz81Pbtm2Vlpamli1bOpphxYoVWrlypYKCgtShQwfNmDGj7hEWTpo3b542bdqk4OBgSVK7du30zjvvOJph3759SktLU0VFhZo0aaLZs2fXayNLQ7EsS5MnT1anTp00YsQIx8e/3ObNmzVx4kT98ssvzg1q+aBz585ZkZGRVmFhoWVZlpWRkWG99NJLXstTVVVlPfvss1ZWVpbjY584ccLq0aOHdfDgQcuyLGvBggXWzJkzHc1w4MABq1evXlZpaallWZa1detWKyYmxtEMlmVZu3btsvr27WudPn3asizLmjdvnjV9+nRHMxQUFFiPPPKIdeTIEcuyLCsnJ8dKTU11NEOtZ5991vr555+9MrZlWdbZs2etXr16WVu3brUsy7Jyc3OtAQMGOJ7j999/t1JSUqzIyEhr6dKljo9/uYMHD1qxsbHWgw8+6Oi4Prm04nK5ZFmWKiouPYDmzJkzatasmdfyLFmyRC1atFBycrLjY+fn5+v+++9XRESEJGnIkCFav369LAfvGg0MDFRaWlrdjt4uXbro+PHjqqqqcixD7bhffvmlbrvtNl24cEGlpaWOz4R//fVX9ezZU2FhYZKkuLg4bdmyxfH/FlVVVdqzZ4+WLl2qJ598UqmpqSopKXE0w3fffae2bdsqJiZGktSvXz/HvxFIl55JMnjwYD322GOOj325c+fOaeLEiZo8ebLjY/vk0sott9yiWbNmKTk5WSEhIaqpqVFWVpZXspSXlysjI0PZ2dleGf/o0aN1pSFdemRCZWWlzpw549jySnh4uMLDwyVd+go7d+5cPfroowoMDHRk/MsFBARo8+bNmjp1qgIDAzVu3DhHx4+MjNSKFSv0559/6s4771R2draqq6t18uRJW4+uaCilpaXq0aOHxo8fr44dO2rZsmV65ZVXlJOTY+tZSA3h4MGDCg0N1ZQpU7R37141b95cEydOdGTsy82YMUPSpQ8Wb5oxY4aee+45de7c2fGxfXJGvm/fPi1atEgbNmxQfn6+Ro8erdTUVEdnobVWrVqlfv36qW3bto6PLf33Q8tqNWni/P+6s2fP6tVXX9WhQ4eUlpbm+Pi1YmNj9eOPPyo1NVUjRoxQTU2NY2NHRUVpzJgxGjt2rBITE+Xn56eQkBAFBAQ4lkGS2rZtqyVLlqhTp07y8/PTiBEjdOjQIUcf4Xrx4kXl5eXpueeeU3Z2tp5//nmNGjXK8W8nviAzM1NNmzZVUlKSV8b3ySLPz8/XQw89VHdxc9iwYdq/f7/++usvx7Ns2LBBiYmJjo9bq02bNjp27Fjd69LSUgUHB+vmm292NEdJSYmSk5Pl7++v5cuXq3nz5o6OL0lFRUVXPMBt0KBBKikp0alTpxzLUFlZqe7duysnJ0fZ2dmKjY2VJMeXePbu3as1a9Zc8TPLshz9QGnVqpU6dOigyMhISZc+YF0ulw4fPuxYBl+Rk5OjXbt2KSEhQaNGjdL58+eVkJCg0tJSR8b3ySK/9957tW3bNh0/fulgic2bNys8PFwtWrRwNMepU6d06NAhde3a1dFxL9e7d2/t2LFDhYWFkqRPP/1U/fr1czRDZWWlUlJSFBcXp/T0dAUFBTk6fq2ysjK99tprKi8vl3TpCMKOHTvq9ttvdyzDsWPHlJKSosrKSknSBx98oPj4eMeWM2o1adJEb775Zl1pfvLJJ+rcufMVy3Ce1qdPHxUXF2v37t2SpG3btsnPz69uGa4x+fzzz/XFF19o7dq1+uijjxQUFKS1a9eqdevWjozvk2vk0dHRGjFihFJSUhQQEKDg4GAtXrzY8RxFRUUKDQ11/Gvz5Vq2bKm5c+dq3Lhxqq6u1l133aX58+c7miEzM1MlJSXKzc1Vbm5u3c8//vhjR0s0KipKo0eP1vDhw+Xv769WrVpp0aJFjo0vSe3bt9eoUaM0ePBg1dTUqFu3bnVrtE7q1KmTpk2bppdfflkul0thYWF6++23Hc0QGhqqRYsWadasWTp37pwCAwP13nvvefXGhMaKh2YBgOF8cmkFAGAfRQ4AhqPIAcBwFDkAGI4iBwDDUeQAYDiKHAAMR5EDgOH+F2GHWRrqzxxYAAAAAElFTkSuQmC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矩形 1"/>
          <p:cNvSpPr/>
          <p:nvPr/>
        </p:nvSpPr>
        <p:spPr>
          <a:xfrm>
            <a:off x="570616" y="1518111"/>
            <a:ext cx="8458796" cy="499560"/>
          </a:xfrm>
          <a:prstGeom prst="rect">
            <a:avLst/>
          </a:prstGeom>
        </p:spPr>
        <p:txBody>
          <a:bodyPr wrap="square">
            <a:spAutoFit/>
          </a:bodyPr>
          <a:lstStyle/>
          <a:p>
            <a:pPr marL="136525" marR="129540">
              <a:lnSpc>
                <a:spcPct val="122000"/>
              </a:lnSpc>
            </a:pPr>
            <a:r>
              <a:rPr lang="zh-CN" altLang="en-US" b="1" spc="55" dirty="0">
                <a:latin typeface="Microsoft JhengHei Light"/>
                <a:cs typeface="仿宋"/>
              </a:rPr>
              <a:t>代价敏感学习</a:t>
            </a:r>
            <a:endParaRPr lang="en-US" altLang="zh-CN" b="1" dirty="0">
              <a:latin typeface="仿宋"/>
              <a:cs typeface="仿宋"/>
            </a:endParaRPr>
          </a:p>
        </p:txBody>
      </p:sp>
      <p:sp>
        <p:nvSpPr>
          <p:cNvPr id="23"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不平衡数据的处理</a:t>
            </a:r>
          </a:p>
        </p:txBody>
      </p:sp>
      <p:sp>
        <p:nvSpPr>
          <p:cNvPr id="11" name="文本框 10"/>
          <p:cNvSpPr txBox="1"/>
          <p:nvPr/>
        </p:nvSpPr>
        <p:spPr>
          <a:xfrm>
            <a:off x="690562" y="2228671"/>
            <a:ext cx="10010776" cy="1134413"/>
          </a:xfrm>
          <a:prstGeom prst="rect">
            <a:avLst/>
          </a:prstGeom>
          <a:noFill/>
        </p:spPr>
        <p:txBody>
          <a:bodyPr wrap="square">
            <a:spAutoFit/>
          </a:bodyPr>
          <a:lstStyle/>
          <a:p>
            <a:pPr>
              <a:lnSpc>
                <a:spcPct val="150000"/>
              </a:lnSpc>
            </a:pPr>
            <a:r>
              <a:rPr lang="zh-CN" altLang="en-US" b="0" i="0" dirty="0">
                <a:effectLst/>
                <a:latin typeface="-apple-system"/>
              </a:rPr>
              <a:t>代价敏感学习是指为不同类别的样本提供不同的权重，从而让机器学习模型进行学习的一种方法</a:t>
            </a:r>
            <a:endParaRPr lang="zh-CN" altLang="en-US" dirty="0"/>
          </a:p>
        </p:txBody>
      </p:sp>
      <p:sp>
        <p:nvSpPr>
          <p:cNvPr id="13" name="文本框 12"/>
          <p:cNvSpPr txBox="1"/>
          <p:nvPr/>
        </p:nvSpPr>
        <p:spPr>
          <a:xfrm>
            <a:off x="668338" y="3574084"/>
            <a:ext cx="10115550" cy="2242409"/>
          </a:xfrm>
          <a:prstGeom prst="rect">
            <a:avLst/>
          </a:prstGeom>
          <a:noFill/>
        </p:spPr>
        <p:txBody>
          <a:bodyPr wrap="square">
            <a:spAutoFit/>
          </a:bodyPr>
          <a:lstStyle/>
          <a:p>
            <a:pPr>
              <a:lnSpc>
                <a:spcPct val="150000"/>
              </a:lnSpc>
            </a:pPr>
            <a:r>
              <a:rPr lang="zh-CN" altLang="en-US" dirty="0"/>
              <a:t>比如风控或者入侵检测，这两类任务都具有严重的数据不平衡问题，可以在算法学习的时候，为少类样本设置更高的学习权重，从而让算法更加专注于少类样本的分类情况，提高对少类样本分类的查全率，但是也会将很多多类样本分类为少类样本，降低少类样本分类的查准率。</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508000" y="371026"/>
            <a:ext cx="11074400" cy="543675"/>
          </a:xfrm>
          <a:prstGeom prst="rect">
            <a:avLst/>
          </a:prstGeom>
          <a:noFill/>
        </p:spPr>
        <p:txBody>
          <a:bodyPr wrap="square" rtlCol="0">
            <a:spAutoFit/>
          </a:bodyPr>
          <a:lstStyle/>
          <a:p>
            <a:r>
              <a:rPr lang="en-US" sz="2935" b="1" dirty="0"/>
              <a:t>Building a spam classifier</a:t>
            </a:r>
          </a:p>
        </p:txBody>
      </p:sp>
      <p:cxnSp>
        <p:nvCxnSpPr>
          <p:cNvPr id="3" name="Straight Connector 2"/>
          <p:cNvCxnSpPr/>
          <p:nvPr/>
        </p:nvCxnSpPr>
        <p:spPr>
          <a:xfrm>
            <a:off x="6081823" y="904506"/>
            <a:ext cx="0" cy="5572495"/>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508001" y="1905001"/>
            <a:ext cx="5573823" cy="2554545"/>
          </a:xfrm>
          <a:prstGeom prst="rect">
            <a:avLst/>
          </a:prstGeom>
          <a:noFill/>
        </p:spPr>
        <p:txBody>
          <a:bodyPr wrap="square" rtlCol="0">
            <a:spAutoFit/>
          </a:bodyPr>
          <a:lstStyle/>
          <a:p>
            <a:pPr>
              <a:tabLst>
                <a:tab pos="1218565" algn="l"/>
              </a:tabLst>
            </a:pPr>
            <a:r>
              <a:rPr lang="en-US" sz="1865" b="1" dirty="0">
                <a:latin typeface="Courier New" panose="02070609020205020404" pitchFamily="49" charset="0"/>
                <a:cs typeface="Courier New" panose="02070609020205020404" pitchFamily="49" charset="0"/>
              </a:rPr>
              <a:t>From: cheapsales@buystufffromme.com</a:t>
            </a:r>
          </a:p>
          <a:p>
            <a:pPr>
              <a:tabLst>
                <a:tab pos="1218565" algn="l"/>
              </a:tabLst>
            </a:pPr>
            <a:r>
              <a:rPr lang="en-US" sz="1865" b="1" dirty="0">
                <a:latin typeface="Courier New" panose="02070609020205020404" pitchFamily="49" charset="0"/>
                <a:cs typeface="Courier New" panose="02070609020205020404" pitchFamily="49" charset="0"/>
              </a:rPr>
              <a:t>To: ang@cs.stanford.edu</a:t>
            </a:r>
          </a:p>
          <a:p>
            <a:pPr>
              <a:tabLst>
                <a:tab pos="1218565" algn="l"/>
              </a:tabLst>
            </a:pPr>
            <a:r>
              <a:rPr lang="en-US" sz="1865" b="1" dirty="0">
                <a:latin typeface="Courier New" panose="02070609020205020404" pitchFamily="49" charset="0"/>
                <a:cs typeface="Courier New" panose="02070609020205020404" pitchFamily="49" charset="0"/>
              </a:rPr>
              <a:t>Subject:	Buy now!</a:t>
            </a:r>
          </a:p>
          <a:p>
            <a:pPr>
              <a:tabLst>
                <a:tab pos="1218565" algn="l"/>
              </a:tabLst>
            </a:pPr>
            <a:endParaRPr lang="en-US" sz="1865" b="1" dirty="0">
              <a:latin typeface="Courier New" panose="02070609020205020404" pitchFamily="49" charset="0"/>
              <a:cs typeface="Courier New" panose="02070609020205020404" pitchFamily="49" charset="0"/>
            </a:endParaRPr>
          </a:p>
          <a:p>
            <a:pPr>
              <a:tabLst>
                <a:tab pos="1218565" algn="l"/>
              </a:tabLst>
            </a:pPr>
            <a:r>
              <a:rPr lang="en-US" sz="2135" b="1" dirty="0">
                <a:latin typeface="Courier New" panose="02070609020205020404" pitchFamily="49" charset="0"/>
                <a:cs typeface="Courier New" panose="02070609020205020404" pitchFamily="49" charset="0"/>
              </a:rPr>
              <a:t>Deal of the week! Buy now!</a:t>
            </a:r>
          </a:p>
          <a:p>
            <a:pPr>
              <a:tabLst>
                <a:tab pos="1218565" algn="l"/>
              </a:tabLst>
            </a:pPr>
            <a:r>
              <a:rPr lang="en-US" sz="2135" b="1" dirty="0">
                <a:latin typeface="Courier New" panose="02070609020205020404" pitchFamily="49" charset="0"/>
                <a:cs typeface="Courier New" panose="02070609020205020404" pitchFamily="49" charset="0"/>
              </a:rPr>
              <a:t>Rolex w4tchs - $100</a:t>
            </a:r>
          </a:p>
          <a:p>
            <a:pPr>
              <a:tabLst>
                <a:tab pos="1218565" algn="l"/>
              </a:tabLst>
            </a:pPr>
            <a:r>
              <a:rPr lang="en-US" sz="2135" b="1" dirty="0">
                <a:latin typeface="Courier New" panose="02070609020205020404" pitchFamily="49" charset="0"/>
                <a:cs typeface="Courier New" panose="02070609020205020404" pitchFamily="49" charset="0"/>
              </a:rPr>
              <a:t>Med1cine (any kind) - $50</a:t>
            </a:r>
          </a:p>
          <a:p>
            <a:pPr>
              <a:tabLst>
                <a:tab pos="1218565" algn="l"/>
              </a:tabLst>
            </a:pPr>
            <a:r>
              <a:rPr lang="en-US" sz="2135" b="1" dirty="0">
                <a:latin typeface="Courier New" panose="02070609020205020404" pitchFamily="49" charset="0"/>
                <a:cs typeface="Courier New" panose="02070609020205020404" pitchFamily="49" charset="0"/>
              </a:rPr>
              <a:t>Also low cost M0rgages available</a:t>
            </a:r>
            <a:r>
              <a:rPr lang="en-US" sz="1865" b="1" dirty="0">
                <a:latin typeface="Courier New" panose="02070609020205020404" pitchFamily="49" charset="0"/>
                <a:cs typeface="Courier New" panose="02070609020205020404" pitchFamily="49" charset="0"/>
              </a:rPr>
              <a:t>.</a:t>
            </a:r>
          </a:p>
        </p:txBody>
      </p:sp>
      <p:sp>
        <p:nvSpPr>
          <p:cNvPr id="11" name="TextBox 10"/>
          <p:cNvSpPr txBox="1"/>
          <p:nvPr/>
        </p:nvSpPr>
        <p:spPr>
          <a:xfrm>
            <a:off x="6211778" y="1914777"/>
            <a:ext cx="5573823" cy="2882777"/>
          </a:xfrm>
          <a:prstGeom prst="rect">
            <a:avLst/>
          </a:prstGeom>
          <a:noFill/>
        </p:spPr>
        <p:txBody>
          <a:bodyPr wrap="square" rtlCol="0">
            <a:spAutoFit/>
          </a:bodyPr>
          <a:lstStyle/>
          <a:p>
            <a:pPr>
              <a:tabLst>
                <a:tab pos="1218565" algn="l"/>
              </a:tabLst>
            </a:pPr>
            <a:r>
              <a:rPr lang="en-US" sz="1865" b="1" dirty="0">
                <a:latin typeface="Courier New" panose="02070609020205020404" pitchFamily="49" charset="0"/>
                <a:cs typeface="Courier New" panose="02070609020205020404" pitchFamily="49" charset="0"/>
              </a:rPr>
              <a:t>From: Alfred Ng</a:t>
            </a:r>
          </a:p>
          <a:p>
            <a:pPr>
              <a:tabLst>
                <a:tab pos="1218565" algn="l"/>
              </a:tabLst>
            </a:pPr>
            <a:r>
              <a:rPr lang="en-US" sz="1865" b="1" dirty="0">
                <a:latin typeface="Courier New" panose="02070609020205020404" pitchFamily="49" charset="0"/>
                <a:cs typeface="Courier New" panose="02070609020205020404" pitchFamily="49" charset="0"/>
              </a:rPr>
              <a:t>To: ang@cs.stanford.edu</a:t>
            </a:r>
          </a:p>
          <a:p>
            <a:pPr>
              <a:tabLst>
                <a:tab pos="1218565" algn="l"/>
              </a:tabLst>
            </a:pPr>
            <a:r>
              <a:rPr lang="en-US" sz="1865" b="1" dirty="0">
                <a:latin typeface="Courier New" panose="02070609020205020404" pitchFamily="49" charset="0"/>
                <a:cs typeface="Courier New" panose="02070609020205020404" pitchFamily="49" charset="0"/>
              </a:rPr>
              <a:t>Subject:	Christmas dates?</a:t>
            </a:r>
          </a:p>
          <a:p>
            <a:pPr>
              <a:tabLst>
                <a:tab pos="1218565" algn="l"/>
              </a:tabLst>
            </a:pPr>
            <a:endParaRPr lang="en-US" sz="1865" b="1" dirty="0">
              <a:latin typeface="Courier New" panose="02070609020205020404" pitchFamily="49" charset="0"/>
              <a:cs typeface="Courier New" panose="02070609020205020404" pitchFamily="49" charset="0"/>
            </a:endParaRPr>
          </a:p>
          <a:p>
            <a:pPr>
              <a:tabLst>
                <a:tab pos="1218565" algn="l"/>
              </a:tabLst>
            </a:pPr>
            <a:r>
              <a:rPr lang="en-US" sz="2135" b="1" dirty="0">
                <a:latin typeface="Courier New" panose="02070609020205020404" pitchFamily="49" charset="0"/>
                <a:cs typeface="Courier New" panose="02070609020205020404" pitchFamily="49" charset="0"/>
              </a:rPr>
              <a:t>Hey Andrew,</a:t>
            </a:r>
          </a:p>
          <a:p>
            <a:pPr>
              <a:tabLst>
                <a:tab pos="1218565" algn="l"/>
              </a:tabLst>
            </a:pPr>
            <a:r>
              <a:rPr lang="en-US" sz="2135" b="1" dirty="0">
                <a:latin typeface="Courier New" panose="02070609020205020404" pitchFamily="49" charset="0"/>
                <a:cs typeface="Courier New" panose="02070609020205020404" pitchFamily="49" charset="0"/>
              </a:rPr>
              <a:t>Was talking to Mom about plans for Xmas. When do you get off work. Meet Dec 22?</a:t>
            </a:r>
          </a:p>
          <a:p>
            <a:pPr>
              <a:tabLst>
                <a:tab pos="1218565" algn="l"/>
              </a:tabLst>
            </a:pPr>
            <a:r>
              <a:rPr lang="en-US" sz="2135" b="1" dirty="0">
                <a:latin typeface="Courier New" panose="02070609020205020404" pitchFamily="49" charset="0"/>
                <a:cs typeface="Courier New" panose="02070609020205020404" pitchFamily="49" charset="0"/>
              </a:rPr>
              <a:t>Alf</a:t>
            </a:r>
            <a:endParaRPr lang="en-US" sz="1865" b="1" dirty="0">
              <a:latin typeface="Courier New" panose="02070609020205020404" pitchFamily="49" charset="0"/>
              <a:cs typeface="Courier New" panose="02070609020205020404" pitchFamily="49" charset="0"/>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00000" y="3729120"/>
              <a:ext cx="9586080" cy="2165760"/>
            </p14:xfrm>
          </p:contentPart>
        </mc:Choice>
        <mc:Fallback xmlns="">
          <p:pic>
            <p:nvPicPr>
              <p:cNvPr id="2" name="Ink 1"/>
            </p:nvPicPr>
            <p:blipFill>
              <a:blip r:embed="rId4"/>
            </p:blipFill>
            <p:spPr>
              <a:xfrm>
                <a:off x="600000" y="3729120"/>
                <a:ext cx="9586080" cy="2165760"/>
              </a:xfrm>
              <a:prstGeom prst="rect"/>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508000" y="371026"/>
            <a:ext cx="11074400" cy="543675"/>
          </a:xfrm>
          <a:prstGeom prst="rect">
            <a:avLst/>
          </a:prstGeom>
          <a:noFill/>
        </p:spPr>
        <p:txBody>
          <a:bodyPr wrap="square" rtlCol="0">
            <a:spAutoFit/>
          </a:bodyPr>
          <a:lstStyle/>
          <a:p>
            <a:r>
              <a:rPr lang="zh-CN" altLang="en-US" sz="2935" b="1" dirty="0"/>
              <a:t>实际训练中的一个原则：以</a:t>
            </a:r>
            <a:r>
              <a:rPr lang="en-US" sz="2935" b="1" dirty="0"/>
              <a:t>Building a spam classifier</a:t>
            </a:r>
            <a:r>
              <a:rPr lang="zh-CN" altLang="en-US" sz="2935" b="1" dirty="0"/>
              <a:t>为例</a:t>
            </a:r>
            <a:endParaRPr lang="en-US" sz="2935" b="1" dirty="0"/>
          </a:p>
        </p:txBody>
      </p:sp>
      <p:sp>
        <p:nvSpPr>
          <p:cNvPr id="6" name="TextBox 5"/>
          <p:cNvSpPr txBox="1"/>
          <p:nvPr/>
        </p:nvSpPr>
        <p:spPr>
          <a:xfrm>
            <a:off x="508000" y="1429884"/>
            <a:ext cx="11074400" cy="3707765"/>
          </a:xfrm>
          <a:prstGeom prst="rect">
            <a:avLst/>
          </a:prstGeom>
          <a:noFill/>
        </p:spPr>
        <p:txBody>
          <a:bodyPr wrap="square" rtlCol="0">
            <a:spAutoFit/>
          </a:bodyPr>
          <a:lstStyle/>
          <a:p>
            <a:pPr algn="just"/>
            <a:r>
              <a:rPr lang="en-US" sz="2935" dirty="0"/>
              <a:t>如何花时间降低错误率？</a:t>
            </a:r>
          </a:p>
          <a:p>
            <a:pPr algn="just"/>
            <a:r>
              <a:rPr lang="en-US" sz="2935" dirty="0"/>
              <a:t>收集大量数据</a:t>
            </a:r>
          </a:p>
          <a:p>
            <a:pPr algn="just"/>
            <a:endParaRPr lang="en-US" sz="2935" dirty="0"/>
          </a:p>
          <a:p>
            <a:pPr algn="just"/>
            <a:r>
              <a:rPr lang="en-US" sz="2935" dirty="0"/>
              <a:t>根据电子邮件路由信息（来自电子邮件标题）开发复杂的功能。</a:t>
            </a:r>
          </a:p>
          <a:p>
            <a:pPr algn="just"/>
            <a:r>
              <a:rPr lang="en-US" sz="2935" dirty="0"/>
              <a:t>为邮件正文开发复杂的功能，例如“discount”和“discounts”是否应被视为同一个词？“deal”和“Dealer”怎么样？标点符号功能？</a:t>
            </a:r>
          </a:p>
          <a:p>
            <a:pPr algn="just"/>
            <a:r>
              <a:rPr lang="en-US" sz="2935" dirty="0"/>
              <a:t>开发复杂的算法来检测拼写错误（例如 m0rtgage、med1cine、w4tches。）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rain} (\theta) = \frac{1}{2m} \displaystyle \sum_{i=1}^{m} (h_\theta(x^{(i)}) - y^{(i)})^2&#10;$&#10;&#10;&#10;\end{document}"/>
  <p:tag name="IGUANATEXSIZE" val="24"/>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cv} (\theta) = \frac{1}{2m_{cv}} \displaystyle \sum_{i=1}^{m_{cv}} (h_\theta(x_{cv}^{(i)}) - y_{cv}^{(i)})^2&#10;$&#10;&#10;&#10;\end{document}"/>
  <p:tag name="IGUANATEXSIZE" val="24"/>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x) = \theta_0 + \theta_1 x&#10;$&#1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m&#10;$&#10;&#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x) = \theta_0 + \theta_1 x + \dots + \theta_{100} x^{100}&#10;$&#10;&#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m&#10;$&#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0"/>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TotalTime>
  <Words>5853</Words>
  <Application>Microsoft Macintosh PowerPoint</Application>
  <PresentationFormat>宽屏</PresentationFormat>
  <Paragraphs>497</Paragraphs>
  <Slides>36</Slides>
  <Notes>36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36</vt:i4>
      </vt:variant>
    </vt:vector>
  </HeadingPairs>
  <TitlesOfParts>
    <vt:vector size="53" baseType="lpstr">
      <vt:lpstr>-apple-system</vt:lpstr>
      <vt:lpstr>仿宋</vt:lpstr>
      <vt:lpstr>宋体</vt:lpstr>
      <vt:lpstr>微软雅黑</vt:lpstr>
      <vt:lpstr>DejaVu Math TeX Gyre</vt:lpstr>
      <vt:lpstr>Microsoft JhengHei Light</vt:lpstr>
      <vt:lpstr>Arial</vt:lpstr>
      <vt:lpstr>Calibri</vt:lpstr>
      <vt:lpstr>Cambria</vt:lpstr>
      <vt:lpstr>Cambria Math</vt:lpstr>
      <vt:lpstr>Consolas</vt:lpstr>
      <vt:lpstr>Courier New</vt:lpstr>
      <vt:lpstr>Impact</vt:lpstr>
      <vt:lpstr>Open Sans</vt:lpstr>
      <vt:lpstr>Optima-Regular</vt:lpstr>
      <vt:lpstr>Times New Roman</vt:lpstr>
      <vt:lpstr>默认设计模板</vt:lpstr>
      <vt:lpstr>机器学习-机器学习实践技巧 </vt:lpstr>
      <vt:lpstr>1.数据集划分</vt:lpstr>
      <vt:lpstr>1.数据集划分</vt:lpstr>
      <vt:lpstr>1.数据集划分</vt:lpstr>
      <vt:lpstr>交叉验证</vt:lpstr>
      <vt:lpstr>不平衡数据的处理</vt:lpstr>
      <vt:lpstr>不平衡数据的处理</vt:lpstr>
      <vt:lpstr>PowerPoint 演示文稿</vt:lpstr>
      <vt:lpstr>PowerPoint 演示文稿</vt:lpstr>
      <vt:lpstr>2.评价指标</vt:lpstr>
      <vt:lpstr>PowerPoint 演示文稿</vt:lpstr>
      <vt:lpstr>PowerPoint 演示文稿</vt:lpstr>
      <vt:lpstr>PowerPoint 演示文稿</vt:lpstr>
      <vt:lpstr>评价指标</vt:lpstr>
      <vt:lpstr>评价指标</vt:lpstr>
      <vt:lpstr>评价指标</vt:lpstr>
      <vt:lpstr>PowerPoint 演示文稿</vt:lpstr>
      <vt:lpstr>3.正则化、偏差和方差</vt:lpstr>
      <vt:lpstr>3.正则化、偏差和方差</vt:lpstr>
      <vt:lpstr>3.正则化、偏差和方差</vt:lpstr>
      <vt:lpstr>3.正则化、偏差和方差</vt:lpstr>
      <vt:lpstr>3.正则化、偏差和方差</vt:lpstr>
      <vt:lpstr>3.正则化、偏差和方差</vt:lpstr>
      <vt:lpstr>3.正则化、偏差和方差</vt:lpstr>
      <vt:lpstr>正则化</vt:lpstr>
      <vt:lpstr>正则化</vt:lpstr>
      <vt:lpstr>正则化</vt:lpstr>
      <vt:lpstr>过拟合和欠拟合</vt:lpstr>
      <vt:lpstr>过拟合的处理</vt:lpstr>
      <vt:lpstr>欠拟合的处理</vt:lpstr>
      <vt:lpstr>偏差和方差</vt:lpstr>
      <vt:lpstr>PowerPoint 演示文稿</vt:lpstr>
      <vt:lpstr>偏差和方差</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深度学习</dc:title>
  <dc:creator>黄海广</dc:creator>
  <cp:lastModifiedBy>365VIP</cp:lastModifiedBy>
  <cp:revision>3178</cp:revision>
  <cp:lastPrinted>2024-10-20T07:07:03Z</cp:lastPrinted>
  <dcterms:created xsi:type="dcterms:W3CDTF">2024-10-20T07:07:03Z</dcterms:created>
  <dcterms:modified xsi:type="dcterms:W3CDTF">2025-01-10T07:03:29Z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2052-6.7.1.8828</vt:lpwstr>
  </property>
  <property fmtid="{D5CDD505-2E9C-101B-9397-08002B2CF9AE}" pid="3" name="ICV">
    <vt:lpwstr>3E949A549451FF9B147F10674D5BE007_42</vt:lpwstr>
  </property>
</Properties>
</file>