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696" r:id="rId2"/>
    <p:sldId id="1018" r:id="rId3"/>
    <p:sldId id="1025" r:id="rId4"/>
    <p:sldId id="1026" r:id="rId5"/>
    <p:sldId id="1027" r:id="rId6"/>
    <p:sldId id="1028" r:id="rId7"/>
    <p:sldId id="1029" r:id="rId8"/>
    <p:sldId id="1030" r:id="rId9"/>
    <p:sldId id="1031" r:id="rId10"/>
    <p:sldId id="1032" r:id="rId11"/>
    <p:sldId id="1119" r:id="rId12"/>
    <p:sldId id="1033" r:id="rId13"/>
    <p:sldId id="1157" r:id="rId14"/>
    <p:sldId id="1034" r:id="rId15"/>
    <p:sldId id="1107" r:id="rId16"/>
    <p:sldId id="1158" r:id="rId17"/>
    <p:sldId id="1037" r:id="rId18"/>
    <p:sldId id="1039" r:id="rId19"/>
    <p:sldId id="1040" r:id="rId20"/>
    <p:sldId id="1041" r:id="rId21"/>
    <p:sldId id="1121" r:id="rId22"/>
    <p:sldId id="1108" r:id="rId23"/>
    <p:sldId id="1038" r:id="rId24"/>
    <p:sldId id="1109" r:id="rId25"/>
    <p:sldId id="1164" r:id="rId26"/>
    <p:sldId id="1163" r:id="rId27"/>
    <p:sldId id="1110" r:id="rId28"/>
    <p:sldId id="1151" r:id="rId29"/>
    <p:sldId id="1111" r:id="rId30"/>
    <p:sldId id="1112" r:id="rId31"/>
    <p:sldId id="1153" r:id="rId32"/>
    <p:sldId id="1152" r:id="rId33"/>
    <p:sldId id="1159" r:id="rId34"/>
    <p:sldId id="1160" r:id="rId35"/>
    <p:sldId id="1161" r:id="rId36"/>
    <p:sldId id="1113" r:id="rId37"/>
    <p:sldId id="1114" r:id="rId38"/>
    <p:sldId id="1123" r:id="rId39"/>
    <p:sldId id="1115" r:id="rId40"/>
    <p:sldId id="1116" r:id="rId41"/>
    <p:sldId id="1120" r:id="rId42"/>
    <p:sldId id="409" r:id="rId43"/>
    <p:sldId id="410" r:id="rId44"/>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261" userDrawn="1">
          <p15:clr>
            <a:srgbClr val="A4A3A4"/>
          </p15:clr>
        </p15:guide>
        <p15:guide id="4" pos="3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0070C0"/>
    <a:srgbClr val="0066CC"/>
    <a:srgbClr val="00B0F0"/>
    <a:srgbClr val="DFF1F2"/>
    <a:srgbClr val="A3D6D9"/>
    <a:srgbClr val="004586"/>
    <a:srgbClr val="1C2948"/>
    <a:srgbClr val="FBB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8" autoAdjust="0"/>
    <p:restoredTop sz="84468" autoAdjust="0"/>
  </p:normalViewPr>
  <p:slideViewPr>
    <p:cSldViewPr snapToGrid="0" showGuides="1">
      <p:cViewPr varScale="1">
        <p:scale>
          <a:sx n="102" d="100"/>
          <a:sy n="102" d="100"/>
        </p:scale>
        <p:origin x="992" y="184"/>
      </p:cViewPr>
      <p:guideLst>
        <p:guide orient="horz" pos="2160"/>
        <p:guide pos="3840"/>
        <p:guide orient="horz" pos="2261"/>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2025/1/8</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704020202020204" pitchFamily="34" charset="0"/>
                <a:ea typeface="宋体" pitchFamily="2" charset="-122"/>
              </a:defRPr>
            </a:lvl1pPr>
          </a:lstStyle>
          <a:p>
            <a:pPr>
              <a:defRPr/>
            </a:pPr>
            <a:endParaRPr lang="en-US" altLang="zh-CN" dirty="0"/>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704020202020204" pitchFamily="34" charset="0"/>
                <a:ea typeface="宋体" pitchFamily="2" charset="-122"/>
              </a:defRPr>
            </a:lvl1pPr>
          </a:lstStyle>
          <a:p>
            <a:pPr>
              <a:defRPr/>
            </a:pPr>
            <a:endParaRPr lang="en-US" altLang="zh-CN" dirty="0"/>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704020202020204" pitchFamily="34" charset="0"/>
                <a:ea typeface="宋体" pitchFamily="2" charset="-122"/>
              </a:defRPr>
            </a:lvl1pPr>
          </a:lstStyle>
          <a:p>
            <a:pPr>
              <a:defRPr/>
            </a:pPr>
            <a:endParaRPr lang="en-US" altLang="zh-CN" dirty="0"/>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itchFamily="2" charset="-122"/>
              </a:defRPr>
            </a:lvl1pPr>
          </a:lstStyle>
          <a:p>
            <a:pPr>
              <a:defRPr/>
            </a:pPr>
            <a:fld id="{6020F7E6-B6AB-4685-9920-66673A4976C0}" type="slidenum">
              <a:rPr lang="en-US" altLang="zh-CN"/>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10</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12</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13</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14</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曼哈顿距离（Manhattan Distance）是一种在几何度量空间中用于测量两点之间距离的度量方式，得名于纽约市的曼哈顿街区布局，其中街道布局为直角网格状，因此从一个点移动到另一个点只能沿着街道的直角方向前进。</a:t>
            </a:r>
          </a:p>
          <a:p>
            <a:r>
              <a:rPr lang="zh-CN" altLang="en-US" dirty="0"/>
              <a:t>特点</a:t>
            </a:r>
          </a:p>
          <a:p>
            <a:r>
              <a:rPr lang="zh-CN" altLang="en-US" dirty="0"/>
              <a:t>直角路径：曼哈顿距离表示从一点到另一点沿直角方向移动所需的最短距离，与欧几里得距离（直线距离）不同。</a:t>
            </a:r>
          </a:p>
          <a:p>
            <a:r>
              <a:rPr lang="zh-CN" altLang="en-US" dirty="0"/>
              <a:t>整数性：在标准的直角坐标系中，如果两点的坐标都是整数，那么它们之间的曼哈顿距离也将是整数。</a:t>
            </a:r>
          </a:p>
          <a:p>
            <a:r>
              <a:rPr lang="zh-CN" altLang="en-US" dirty="0"/>
              <a:t>应用广泛：曼哈顿距离在许多领域都有应用，如计算机科学中的路径规划、城市规划和交通分析等。</a:t>
            </a:r>
          </a:p>
          <a:p>
            <a:r>
              <a:rPr lang="zh-CN" altLang="en-US" dirty="0"/>
              <a:t>与闵氏距离的关系：曼哈顿距离是闵氏距离（Minkowski Distance）在 p=1 时的一种特殊情况。</a:t>
            </a:r>
          </a:p>
          <a:p>
            <a:endParaRPr lang="zh-CN" altLang="en-US" dirty="0"/>
          </a:p>
          <a:p>
            <a:r>
              <a:rPr lang="zh-CN" altLang="en-US" dirty="0"/>
              <a:t>欧氏距离是最常用的距离度量，表示在欧几里得空间中两点之间的直线距离</a:t>
            </a:r>
          </a:p>
          <a:p>
            <a:endParaRPr lang="zh-CN" altLang="en-US" dirty="0"/>
          </a:p>
          <a:p>
            <a:r>
              <a:rPr lang="zh-CN" altLang="en-US" dirty="0"/>
              <a:t>当 p 取无穷大时的极限情况下，闵氏距离（Minkowski Distance）确实会收敛到切比雪夫距离（Chebyshev Distance）。</a:t>
            </a:r>
          </a:p>
          <a:p>
            <a:r>
              <a:rPr lang="zh-CN" altLang="en-US" dirty="0"/>
              <a:t>两个点之间的距离定义为其各坐标数值差绝对值的最大值。</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dirty="0"/>
              <a:t>随机选择第一个质心：从数据集中随机选择一个样本点作为第一个聚类中心。</a:t>
            </a:r>
          </a:p>
          <a:p>
            <a:r>
              <a:rPr lang="zh-CN" altLang="en-US" dirty="0"/>
              <a:t>计算最短距离：对于数据集中的每个点，计算它到已选聚类中心的最短距离，用D(x)表示。这个距离表示该点到最近一个聚类中心的距离。</a:t>
            </a:r>
          </a:p>
          <a:p>
            <a:r>
              <a:rPr lang="zh-CN" altLang="en-US" dirty="0"/>
              <a:t>选择下一个质心：选择下一个聚类中心的概率与D(x)^2成正比。这意味着那些距离现有聚类中心较远的点有更大的机会被选为新的聚类中心。通过轮盘法或其他概率选择方法，选出下一个聚类中心。</a:t>
            </a:r>
          </a:p>
          <a:p>
            <a:r>
              <a:rPr lang="zh-CN" altLang="en-US" dirty="0"/>
              <a:t>重复步骤：重复上述步骤，直到选择了所有K个聚类中心。</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t>凸集在聚类分析中具有重要意义，因为它保证了集合内点的线性组合仍在集合内，这有助于算法的稳定性和收敛性。例如，在基于凸集上投影（POCS）的聚类算法中，就利用了凸集的这一性质。</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5E4850D-4582-0160-390D-F405F9AAA9EB}"/>
              </a:ext>
            </a:extLst>
          </p:cNvPr>
          <p:cNvSpPr>
            <a:spLocks noGrp="1"/>
          </p:cNvSpPr>
          <p:nvPr>
            <p:ph type="body" idx="1"/>
          </p:nvPr>
        </p:nvSpPr>
        <p:spPr/>
        <p:txBody>
          <a:bodyPr/>
          <a:lstStyle/>
          <a:p>
            <a:endParaRPr kumimoji="1"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t>　层次聚类(Hierarchical Clustering)是聚类算法的一种，通过计算不同类别数据点间的相似度来创建一棵有层次的嵌套聚类树。在聚类树中，不同类别的原始数据点是树的最低层，树的顶层是一个聚类的根节点。创建聚类树有自下而上合并和自上而下分裂两种方法。</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t>　层次聚类的合并算法通过计算两类数据点间的相似性，对所有数据点中最为相似的两个数据点进行组合，并反复迭代这一过程。简单的说层次聚类的合并算法是通过计算每一个类别的数据点与所有数据点之间的距离来确定它们之间的相似性，距离越小，相似度越高。并将距离最近的两个数据点或类别进行组合，生成聚类树</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a:t>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但更常见的定义是，对每个簇计算其正确分类的样本数占该簇总样本数的比例，然后取这些比例的平均值（或最大值，取决于具体需求）。</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7</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8</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9</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704020202020204" pitchFamily="34" charset="0"/>
                <a:ea typeface="微软雅黑" panose="020B0503020204020204" pitchFamily="34" charset="-122"/>
              </a:defRPr>
            </a:lvl1pPr>
            <a:lvl2pPr marL="742950" indent="-285750">
              <a:defRPr sz="2400">
                <a:solidFill>
                  <a:schemeClr val="tx1"/>
                </a:solidFill>
                <a:latin typeface="Arial" panose="020B0704020202020204" pitchFamily="34" charset="0"/>
                <a:ea typeface="微软雅黑" panose="020B0503020204020204" pitchFamily="34" charset="-122"/>
              </a:defRPr>
            </a:lvl2pPr>
            <a:lvl3pPr marL="1143000" indent="-228600">
              <a:defRPr sz="2400">
                <a:solidFill>
                  <a:schemeClr val="tx1"/>
                </a:solidFill>
                <a:latin typeface="Arial" panose="020B0704020202020204" pitchFamily="34" charset="0"/>
                <a:ea typeface="微软雅黑" panose="020B0503020204020204" pitchFamily="34" charset="-122"/>
              </a:defRPr>
            </a:lvl3pPr>
            <a:lvl4pPr marL="1600200" indent="-228600">
              <a:defRPr sz="2400">
                <a:solidFill>
                  <a:schemeClr val="tx1"/>
                </a:solidFill>
                <a:latin typeface="Arial" panose="020B0704020202020204" pitchFamily="34" charset="0"/>
                <a:ea typeface="微软雅黑" panose="020B0503020204020204" pitchFamily="34" charset="-122"/>
              </a:defRPr>
            </a:lvl4pPr>
            <a:lvl5pPr marL="2057400" indent="-22860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itchFamily="2" charset="-122"/>
              </a:rPr>
              <a:t>‹#›</a:t>
            </a:fld>
            <a:endParaRPr lang="en-US" altLang="zh-CN" sz="1400" b="1" dirty="0">
              <a:solidFill>
                <a:schemeClr val="bg1"/>
              </a:solidFill>
              <a:ea typeface="宋体"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426" y="967741"/>
            <a:ext cx="12199426" cy="4050156"/>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机器学习</a:t>
            </a:r>
            <a:r>
              <a:rPr lang="en-US" altLang="zh-CN" sz="4800">
                <a:solidFill>
                  <a:schemeClr val="bg1"/>
                </a:solidFill>
                <a:latin typeface="微软雅黑" panose="020B0503020204020204" pitchFamily="34" charset="-122"/>
                <a:ea typeface="微软雅黑" panose="020B0503020204020204" pitchFamily="34" charset="-122"/>
                <a:sym typeface="+mn-ea"/>
              </a:rPr>
              <a:t>-</a:t>
            </a:r>
            <a:r>
              <a:rPr lang="zh-CN" altLang="en-US" sz="4800">
                <a:solidFill>
                  <a:schemeClr val="bg1"/>
                </a:solidFill>
                <a:latin typeface="微软雅黑" panose="020B0503020204020204" pitchFamily="34" charset="-122"/>
                <a:ea typeface="微软雅黑" panose="020B0503020204020204" pitchFamily="34" charset="-122"/>
                <a:sym typeface="+mn-ea"/>
              </a:rPr>
              <a:t>聚类</a:t>
            </a:r>
            <a:br>
              <a:rPr lang="en-US" altLang="zh-CN" sz="4800" dirty="0">
                <a:solidFill>
                  <a:schemeClr val="bg1"/>
                </a:solidFill>
                <a:latin typeface="微软雅黑" panose="020B0503020204020204" pitchFamily="34" charset="-122"/>
                <a:ea typeface="微软雅黑" panose="020B0503020204020204" pitchFamily="34" charset="-122"/>
                <a:sym typeface="+mn-ea"/>
              </a:rPr>
            </a:b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999"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聚类案例</a:t>
            </a:r>
            <a:endParaRPr lang="zh-CN" altLang="en-US" sz="2800" b="1" dirty="0"/>
          </a:p>
        </p:txBody>
      </p:sp>
      <p:sp>
        <p:nvSpPr>
          <p:cNvPr id="8" name="文本框 7"/>
          <p:cNvSpPr txBox="1"/>
          <p:nvPr/>
        </p:nvSpPr>
        <p:spPr>
          <a:xfrm>
            <a:off x="668337" y="2147615"/>
            <a:ext cx="6712511" cy="2797048"/>
          </a:xfrm>
          <a:prstGeom prst="rect">
            <a:avLst/>
          </a:prstGeom>
          <a:noFill/>
        </p:spPr>
        <p:txBody>
          <a:bodyPr wrap="square">
            <a:spAutoFit/>
          </a:bodyPr>
          <a:lstStyle/>
          <a:p>
            <a:pPr algn="l">
              <a:lnSpc>
                <a:spcPct val="150000"/>
              </a:lnSpc>
            </a:pPr>
            <a:r>
              <a:rPr lang="en-US" altLang="zh-CN" dirty="0">
                <a:latin typeface="+mj-ea"/>
                <a:ea typeface="+mj-ea"/>
              </a:rPr>
              <a:t>4.</a:t>
            </a:r>
            <a:r>
              <a:rPr lang="zh-CN" altLang="en-US" i="0" dirty="0">
                <a:effectLst/>
                <a:latin typeface="+mj-ea"/>
                <a:ea typeface="+mj-ea"/>
              </a:rPr>
              <a:t>搜索引擎</a:t>
            </a:r>
          </a:p>
          <a:p>
            <a:pPr>
              <a:lnSpc>
                <a:spcPct val="150000"/>
              </a:lnSpc>
            </a:pPr>
            <a:r>
              <a:rPr lang="zh-CN" altLang="en-US" i="0" dirty="0">
                <a:effectLst/>
                <a:latin typeface="+mj-ea"/>
                <a:ea typeface="+mj-ea"/>
              </a:rPr>
              <a:t>百度是人们使用的搜索引擎之一。举个例子，当我们搜索一些信息，如在</a:t>
            </a:r>
            <a:r>
              <a:rPr lang="zh-CN" altLang="en-US" dirty="0">
                <a:latin typeface="+mj-ea"/>
                <a:ea typeface="+mj-ea"/>
              </a:rPr>
              <a:t>某地的超市</a:t>
            </a:r>
            <a:r>
              <a:rPr lang="zh-CN" altLang="en-US" i="0" dirty="0">
                <a:effectLst/>
                <a:latin typeface="+mj-ea"/>
                <a:ea typeface="+mj-ea"/>
              </a:rPr>
              <a:t>，百度将为我们提供不同的超市的选择。这是聚类的结果，</a:t>
            </a:r>
            <a:r>
              <a:rPr lang="zh-CN" altLang="en-US" dirty="0">
                <a:latin typeface="+mj-ea"/>
                <a:ea typeface="+mj-ea"/>
              </a:rPr>
              <a:t>提供给你的结果就是</a:t>
            </a:r>
            <a:r>
              <a:rPr lang="zh-CN" altLang="en-US" i="0" dirty="0">
                <a:effectLst/>
                <a:latin typeface="+mj-ea"/>
                <a:ea typeface="+mj-ea"/>
              </a:rPr>
              <a:t>聚类的相似结果</a:t>
            </a:r>
            <a:r>
              <a:rPr lang="zh-CN" altLang="en-US" dirty="0">
                <a:latin typeface="+mj-ea"/>
                <a:ea typeface="+mj-ea"/>
              </a:rPr>
              <a:t>。</a:t>
            </a:r>
            <a:endParaRPr lang="en-US" altLang="zh-CN" i="0" dirty="0">
              <a:effectLst/>
              <a:latin typeface="+mj-ea"/>
              <a:ea typeface="+mj-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3045" y="1261919"/>
            <a:ext cx="3136215" cy="23207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049" y="3090203"/>
            <a:ext cx="3062051" cy="2098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00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聚类案例</a:t>
            </a:r>
            <a:endParaRPr lang="zh-CN" altLang="en-US" sz="2800" b="1" dirty="0"/>
          </a:p>
        </p:txBody>
      </p:sp>
      <p:sp>
        <p:nvSpPr>
          <p:cNvPr id="8" name="文本框 7"/>
          <p:cNvSpPr txBox="1"/>
          <p:nvPr/>
        </p:nvSpPr>
        <p:spPr>
          <a:xfrm>
            <a:off x="634450" y="2008822"/>
            <a:ext cx="6790968" cy="2797048"/>
          </a:xfrm>
          <a:prstGeom prst="rect">
            <a:avLst/>
          </a:prstGeom>
          <a:noFill/>
        </p:spPr>
        <p:txBody>
          <a:bodyPr wrap="square">
            <a:spAutoFit/>
          </a:bodyPr>
          <a:lstStyle/>
          <a:p>
            <a:pPr algn="l">
              <a:lnSpc>
                <a:spcPct val="150000"/>
              </a:lnSpc>
            </a:pPr>
            <a:r>
              <a:rPr lang="en-US" altLang="zh-CN" dirty="0">
                <a:latin typeface="+mj-ea"/>
                <a:ea typeface="+mj-ea"/>
              </a:rPr>
              <a:t>5.</a:t>
            </a:r>
            <a:r>
              <a:rPr lang="zh-CN" altLang="en-US" dirty="0">
                <a:latin typeface="+mj-ea"/>
                <a:ea typeface="+mj-ea"/>
              </a:rPr>
              <a:t>社交网络</a:t>
            </a:r>
            <a:endParaRPr lang="zh-CN" altLang="en-US" i="0" dirty="0">
              <a:effectLst/>
              <a:latin typeface="+mj-ea"/>
              <a:ea typeface="+mj-ea"/>
            </a:endParaRPr>
          </a:p>
          <a:p>
            <a:pPr>
              <a:lnSpc>
                <a:spcPct val="150000"/>
              </a:lnSpc>
            </a:pPr>
            <a:r>
              <a:rPr lang="zh-CN" altLang="en-US" i="0" dirty="0">
                <a:effectLst/>
                <a:latin typeface="+mj-ea"/>
                <a:ea typeface="+mj-ea"/>
              </a:rPr>
              <a:t>比如在社交网络的分析上。已知你朋友的信息，比如经常发</a:t>
            </a:r>
            <a:r>
              <a:rPr lang="en-US" altLang="zh-CN" i="0" dirty="0">
                <a:effectLst/>
                <a:latin typeface="+mj-ea"/>
                <a:ea typeface="+mj-ea"/>
              </a:rPr>
              <a:t>email</a:t>
            </a:r>
            <a:r>
              <a:rPr lang="zh-CN" altLang="en-US" i="0" dirty="0">
                <a:effectLst/>
                <a:latin typeface="+mj-ea"/>
                <a:ea typeface="+mj-ea"/>
              </a:rPr>
              <a:t>的联系人，或是你的微博好友、微信的朋友圈，我们可运用聚类方法自动地给朋友进行分组，做到让每组里的人们彼此都熟识。</a:t>
            </a:r>
            <a:endParaRPr lang="en-US" altLang="zh-CN" i="0" dirty="0">
              <a:effectLst/>
              <a:latin typeface="+mj-ea"/>
              <a:ea typeface="+mj-ea"/>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940" y="1817016"/>
            <a:ext cx="3659188"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00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496677" y="2702861"/>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无监督学习概述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K-means</a:t>
            </a:r>
            <a:r>
              <a:rPr lang="zh-CN" altLang="en-US" sz="3600" dirty="0">
                <a:solidFill>
                  <a:schemeClr val="bg1"/>
                </a:solidFill>
                <a:latin typeface="Impact" panose="020B0806030902050204" pitchFamily="34" charset="0"/>
                <a:ea typeface="微软雅黑" panose="020B0503020204020204" pitchFamily="34" charset="-122"/>
              </a:rPr>
              <a:t>聚类</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密度聚类和层次聚类</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聚类的评价指标</a:t>
            </a:r>
          </a:p>
        </p:txBody>
      </p:sp>
    </p:spTree>
  </p:cSld>
  <p:clrMapOvr>
    <a:masterClrMapping/>
  </p:clrMapOvr>
  <p:transition advTm="800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1385040"/>
            <a:ext cx="11523662" cy="677863"/>
          </a:xfrm>
        </p:spPr>
        <p:txBody>
          <a:bodyPr/>
          <a:lstStyle/>
          <a:p>
            <a:pPr algn="l" eaLnBrk="1" hangingPunct="1"/>
            <a:r>
              <a:rPr lang="zh-CN" altLang="en-US" sz="2400" dirty="0">
                <a:solidFill>
                  <a:schemeClr val="tx1"/>
                </a:solidFill>
              </a:rPr>
              <a:t>聚类的背景知识</a:t>
            </a:r>
            <a:r>
              <a:rPr lang="en-US" altLang="zh-CN" sz="2400" dirty="0">
                <a:solidFill>
                  <a:schemeClr val="tx1"/>
                </a:solidFill>
              </a:rPr>
              <a:t>--</a:t>
            </a:r>
            <a:r>
              <a:rPr lang="zh-CN" altLang="en-US" sz="2400" dirty="0">
                <a:solidFill>
                  <a:schemeClr val="tx1"/>
                </a:solidFill>
              </a:rPr>
              <a:t>基本思想</a:t>
            </a:r>
          </a:p>
        </p:txBody>
      </p:sp>
      <p:pic>
        <p:nvPicPr>
          <p:cNvPr id="11" name="图片 10" descr="图片包含 形状&#10;&#10;描述已自动生成"/>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9857" y="3048514"/>
            <a:ext cx="3022600" cy="3009900"/>
          </a:xfrm>
          <a:prstGeom prst="rect">
            <a:avLst/>
          </a:prstGeom>
          <a:noFill/>
          <a:ln>
            <a:noFill/>
          </a:ln>
        </p:spPr>
      </p:pic>
      <p:sp>
        <p:nvSpPr>
          <p:cNvPr id="12" name="文本框 11"/>
          <p:cNvSpPr txBox="1"/>
          <p:nvPr/>
        </p:nvSpPr>
        <p:spPr>
          <a:xfrm>
            <a:off x="815546" y="2089418"/>
            <a:ext cx="10141979" cy="1134413"/>
          </a:xfrm>
          <a:prstGeom prst="rect">
            <a:avLst/>
          </a:prstGeom>
          <a:noFill/>
        </p:spPr>
        <p:txBody>
          <a:bodyPr wrap="square">
            <a:spAutoFit/>
          </a:bodyPr>
          <a:lstStyle/>
          <a:p>
            <a:pPr algn="just">
              <a:lnSpc>
                <a:spcPct val="150000"/>
              </a:lnSpc>
            </a:pPr>
            <a:r>
              <a:rPr lang="zh-CN" altLang="en-US" dirty="0"/>
              <a:t>图中的数据可以分成三个分开的</a:t>
            </a:r>
            <a:r>
              <a:rPr lang="zh-CN" altLang="en-US" b="1" dirty="0"/>
              <a:t>点集</a:t>
            </a:r>
            <a:r>
              <a:rPr lang="en-US" altLang="zh-CN" dirty="0"/>
              <a:t>(</a:t>
            </a:r>
            <a:r>
              <a:rPr lang="zh-CN" altLang="en-US" dirty="0"/>
              <a:t>称为</a:t>
            </a:r>
            <a:r>
              <a:rPr lang="zh-CN" altLang="en-US" b="1" dirty="0"/>
              <a:t>簇</a:t>
            </a:r>
            <a:r>
              <a:rPr lang="en-US" altLang="zh-CN" dirty="0"/>
              <a:t>)</a:t>
            </a:r>
            <a:r>
              <a:rPr lang="zh-CN" altLang="en-US" dirty="0"/>
              <a:t>，一个能够分出这些点集的算法，就被称为</a:t>
            </a:r>
            <a:r>
              <a:rPr lang="zh-CN" altLang="en-US" b="1" dirty="0"/>
              <a:t>聚类算法</a:t>
            </a:r>
            <a:r>
              <a:rPr lang="zh-CN" altLang="en-US" dirty="0"/>
              <a:t>。</a:t>
            </a:r>
          </a:p>
        </p:txBody>
      </p:sp>
      <p:sp>
        <p:nvSpPr>
          <p:cNvPr id="13" name="文本框 12"/>
          <p:cNvSpPr txBox="1"/>
          <p:nvPr/>
        </p:nvSpPr>
        <p:spPr>
          <a:xfrm>
            <a:off x="4926228" y="6111444"/>
            <a:ext cx="2236229" cy="461665"/>
          </a:xfrm>
          <a:prstGeom prst="rect">
            <a:avLst/>
          </a:prstGeom>
          <a:noFill/>
        </p:spPr>
        <p:txBody>
          <a:bodyPr wrap="square">
            <a:spAutoFit/>
          </a:bodyPr>
          <a:lstStyle/>
          <a:p>
            <a:r>
              <a:rPr lang="zh-CN" altLang="zh-CN" sz="2400" dirty="0">
                <a:effectLst/>
                <a:latin typeface="+mj-ea"/>
                <a:ea typeface="+mj-ea"/>
                <a:cs typeface="Times New Roman" panose="02020603050405020304" pitchFamily="18" charset="0"/>
              </a:rPr>
              <a:t>聚类算法示例</a:t>
            </a:r>
            <a:endParaRPr lang="zh-CN" altLang="en-US" dirty="0">
              <a:latin typeface="+mj-ea"/>
              <a:ea typeface="+mj-ea"/>
            </a:endParaRPr>
          </a:p>
        </p:txBody>
      </p:sp>
      <p:sp>
        <p:nvSpPr>
          <p:cNvPr id="6" name="Rectangle 2"/>
          <p:cNvSpPr txBox="1">
            <a:spLocks noChangeArrowheads="1"/>
          </p:cNvSpPr>
          <p:nvPr/>
        </p:nvSpPr>
        <p:spPr bwMode="auto">
          <a:xfrm>
            <a:off x="668338" y="235898"/>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a:lstStyle>
          <a:p>
            <a:pPr algn="l" eaLnBrk="1" hangingPunct="1"/>
            <a:r>
              <a:rPr lang="en-US" altLang="zh-CN" kern="0">
                <a:solidFill>
                  <a:schemeClr val="tx1"/>
                </a:solidFill>
              </a:rPr>
              <a:t>2.K-means</a:t>
            </a:r>
            <a:r>
              <a:rPr lang="zh-CN" altLang="en-US" kern="0">
                <a:solidFill>
                  <a:schemeClr val="tx1"/>
                </a:solidFill>
              </a:rPr>
              <a:t>聚类</a:t>
            </a:r>
            <a:endParaRPr lang="zh-CN" altLang="en-US" kern="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1" name="文本框 10"/>
          <p:cNvSpPr txBox="1"/>
          <p:nvPr/>
        </p:nvSpPr>
        <p:spPr>
          <a:xfrm>
            <a:off x="422031" y="1435168"/>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a:t>
            </a:r>
            <a:r>
              <a:rPr lang="zh-CN" altLang="zh-CN" sz="2400" b="1" kern="100" dirty="0">
                <a:effectLst/>
                <a:latin typeface="微软雅黑" panose="020B0503020204020204" pitchFamily="34" charset="-122"/>
              </a:rPr>
              <a:t>均值算法</a:t>
            </a: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算法概述</a:t>
            </a:r>
            <a:endParaRPr lang="zh-CN" altLang="zh-CN" sz="2400" kern="100" dirty="0">
              <a:effectLst/>
              <a:latin typeface="微软雅黑" panose="020B0503020204020204" pitchFamily="34" charset="-122"/>
            </a:endParaRPr>
          </a:p>
        </p:txBody>
      </p:sp>
      <p:sp>
        <p:nvSpPr>
          <p:cNvPr id="13" name="文本框 12"/>
          <p:cNvSpPr txBox="1"/>
          <p:nvPr/>
        </p:nvSpPr>
        <p:spPr>
          <a:xfrm>
            <a:off x="740897" y="2221974"/>
            <a:ext cx="9964617" cy="3351046"/>
          </a:xfrm>
          <a:prstGeom prst="rect">
            <a:avLst/>
          </a:prstGeom>
          <a:noFill/>
        </p:spPr>
        <p:txBody>
          <a:bodyPr wrap="square">
            <a:spAutoFit/>
          </a:bodyPr>
          <a:lstStyle/>
          <a:p>
            <a:pPr>
              <a:lnSpc>
                <a:spcPct val="150000"/>
              </a:lnSpc>
            </a:pPr>
            <a:r>
              <a:rPr lang="en-US" altLang="zh-CN" sz="2400" kern="100" dirty="0">
                <a:effectLst/>
                <a:latin typeface="微软雅黑" panose="020B0503020204020204" pitchFamily="34" charset="-122"/>
                <a:cs typeface="Times New Roman" panose="02020603050405020304" pitchFamily="18" charset="0"/>
              </a:rPr>
              <a:t>K-means</a:t>
            </a:r>
            <a:r>
              <a:rPr lang="zh-CN" altLang="en-US" sz="2400" kern="100" dirty="0">
                <a:effectLst/>
                <a:latin typeface="微软雅黑" panose="020B0503020204020204" pitchFamily="34" charset="-122"/>
                <a:cs typeface="Times New Roman" panose="02020603050405020304" pitchFamily="18" charset="0"/>
              </a:rPr>
              <a:t>算法</a:t>
            </a:r>
            <a:r>
              <a:rPr lang="zh-CN" altLang="zh-CN" sz="2400" kern="100" dirty="0">
                <a:effectLst/>
                <a:latin typeface="微软雅黑" panose="020B0503020204020204" pitchFamily="34" charset="-122"/>
                <a:cs typeface="Times New Roman" panose="02020603050405020304" pitchFamily="18" charset="0"/>
              </a:rPr>
              <a:t>是一种</a:t>
            </a:r>
            <a:r>
              <a:rPr lang="zh-CN" altLang="zh-CN" sz="2400" b="1" kern="100" dirty="0">
                <a:effectLst/>
                <a:latin typeface="微软雅黑" panose="020B0503020204020204" pitchFamily="34" charset="-122"/>
                <a:cs typeface="Times New Roman" panose="02020603050405020304" pitchFamily="18" charset="0"/>
              </a:rPr>
              <a:t>无监督学习</a:t>
            </a:r>
            <a:r>
              <a:rPr lang="zh-CN" altLang="zh-CN" sz="2400" kern="100" dirty="0">
                <a:effectLst/>
                <a:latin typeface="微软雅黑" panose="020B0503020204020204" pitchFamily="34" charset="-122"/>
                <a:cs typeface="Times New Roman" panose="02020603050405020304" pitchFamily="18" charset="0"/>
              </a:rPr>
              <a:t>方法，是最普及的聚类算法，算法使用一个</a:t>
            </a:r>
            <a:r>
              <a:rPr lang="zh-CN" altLang="zh-CN" sz="2400" b="1" kern="100" dirty="0">
                <a:effectLst/>
                <a:latin typeface="微软雅黑" panose="020B0503020204020204" pitchFamily="34" charset="-122"/>
                <a:cs typeface="Times New Roman" panose="02020603050405020304" pitchFamily="18" charset="0"/>
              </a:rPr>
              <a:t>没有标签</a:t>
            </a:r>
            <a:r>
              <a:rPr lang="zh-CN" altLang="zh-CN" sz="2400" kern="100" dirty="0">
                <a:effectLst/>
                <a:latin typeface="微软雅黑" panose="020B0503020204020204" pitchFamily="34" charset="-122"/>
                <a:cs typeface="Times New Roman" panose="02020603050405020304" pitchFamily="18" charset="0"/>
              </a:rPr>
              <a:t>的数据集，然后将数据聚类成不同的组。</a:t>
            </a:r>
            <a:endParaRPr lang="en-US" altLang="zh-CN" sz="2400" kern="100" dirty="0">
              <a:effectLst/>
              <a:latin typeface="微软雅黑" panose="020B0503020204020204" pitchFamily="34" charset="-122"/>
              <a:cs typeface="Times New Roman" panose="02020603050405020304" pitchFamily="18" charset="0"/>
            </a:endParaRPr>
          </a:p>
          <a:p>
            <a:pPr>
              <a:lnSpc>
                <a:spcPct val="150000"/>
              </a:lnSpc>
            </a:pPr>
            <a:r>
              <a:rPr lang="en-US" altLang="zh-CN" sz="2400" kern="100" dirty="0">
                <a:effectLst/>
                <a:latin typeface="微软雅黑" panose="020B0503020204020204" pitchFamily="34" charset="-122"/>
                <a:cs typeface="Times New Roman" panose="02020603050405020304" pitchFamily="18" charset="0"/>
              </a:rPr>
              <a:t>K-means</a:t>
            </a:r>
            <a:r>
              <a:rPr lang="zh-CN" altLang="zh-CN" sz="2400" kern="100" dirty="0">
                <a:effectLst/>
                <a:latin typeface="微软雅黑" panose="020B0503020204020204" pitchFamily="34" charset="-122"/>
                <a:cs typeface="Times New Roman" panose="02020603050405020304" pitchFamily="18" charset="0"/>
              </a:rPr>
              <a:t>算法具有一个迭代过程，在这个过程中，数据集被分组成若干个预定义的不重叠的聚类或子组，使簇的内部点尽可能相似，同时试图保持簇在不同的空间，它将数据点分配给簇，以便</a:t>
            </a:r>
            <a:r>
              <a:rPr lang="zh-CN" altLang="zh-CN" sz="2400" b="1" kern="100" dirty="0">
                <a:effectLst/>
                <a:latin typeface="微软雅黑" panose="020B0503020204020204" pitchFamily="34" charset="-122"/>
                <a:cs typeface="Times New Roman" panose="02020603050405020304" pitchFamily="18" charset="0"/>
              </a:rPr>
              <a:t>簇的质心和数据点之间的平方距离之和最小</a:t>
            </a:r>
            <a:r>
              <a:rPr lang="zh-CN" altLang="zh-CN" sz="2400" kern="100" dirty="0">
                <a:effectLst/>
                <a:latin typeface="微软雅黑" panose="020B0503020204020204" pitchFamily="34" charset="-122"/>
                <a:cs typeface="Times New Roman" panose="02020603050405020304" pitchFamily="18" charset="0"/>
              </a:rPr>
              <a:t>，在这个位置，簇的质心是簇中数据点的算术平均值。</a:t>
            </a:r>
            <a:endParaRPr lang="zh-CN" altLang="en-US" dirty="0">
              <a:latin typeface="微软雅黑" panose="020B0503020204020204" pitchFamily="34" charset="-122"/>
            </a:endParaRPr>
          </a:p>
        </p:txBody>
      </p:sp>
    </p:spTree>
  </p:cSld>
  <p:clrMapOvr>
    <a:masterClrMapping/>
  </p:clrMapOvr>
  <p:transition advTm="800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距离度量</a:t>
            </a:r>
          </a:p>
        </p:txBody>
      </p:sp>
      <p:sp>
        <p:nvSpPr>
          <p:cNvPr id="12" name="文本框 11"/>
          <p:cNvSpPr txBox="1"/>
          <p:nvPr/>
        </p:nvSpPr>
        <p:spPr>
          <a:xfrm>
            <a:off x="374650" y="1424061"/>
            <a:ext cx="6096000" cy="581057"/>
          </a:xfrm>
          <a:prstGeom prst="rect">
            <a:avLst/>
          </a:prstGeom>
          <a:noFill/>
        </p:spPr>
        <p:txBody>
          <a:bodyPr wrap="square">
            <a:spAutoFit/>
          </a:bodyPr>
          <a:lstStyle/>
          <a:p>
            <a:pPr indent="266700" algn="just">
              <a:lnSpc>
                <a:spcPct val="150000"/>
              </a:lnSpc>
            </a:pPr>
            <a:r>
              <a:rPr lang="zh-CN" altLang="zh-CN" b="1" kern="100" dirty="0">
                <a:effectLst/>
                <a:latin typeface="+mj-ea"/>
                <a:ea typeface="+mj-ea"/>
              </a:rPr>
              <a:t>闵可夫斯基距离</a:t>
            </a:r>
            <a:r>
              <a:rPr lang="en-US" altLang="zh-CN" b="1" kern="100" dirty="0">
                <a:effectLst/>
                <a:latin typeface="+mj-ea"/>
                <a:ea typeface="+mj-ea"/>
              </a:rPr>
              <a:t>(</a:t>
            </a:r>
            <a:r>
              <a:rPr lang="en-US" altLang="zh-CN" b="1" kern="100" dirty="0" err="1">
                <a:effectLst/>
                <a:latin typeface="+mj-ea"/>
                <a:ea typeface="+mj-ea"/>
              </a:rPr>
              <a:t>Minkowski</a:t>
            </a:r>
            <a:r>
              <a:rPr lang="en-US" altLang="zh-CN" b="1" kern="100" dirty="0">
                <a:effectLst/>
                <a:latin typeface="+mj-ea"/>
                <a:ea typeface="+mj-ea"/>
              </a:rPr>
              <a:t> distance)</a:t>
            </a:r>
            <a:endParaRPr lang="zh-CN" altLang="zh-CN" b="1" kern="100" dirty="0">
              <a:effectLst/>
              <a:latin typeface="+mj-ea"/>
              <a:ea typeface="+mj-ea"/>
            </a:endParaRPr>
          </a:p>
        </p:txBody>
      </p:sp>
      <mc:AlternateContent xmlns:mc="http://schemas.openxmlformats.org/markup-compatibility/2006" xmlns:a14="http://schemas.microsoft.com/office/drawing/2010/main">
        <mc:Choice Requires="a14">
          <p:sp>
            <p:nvSpPr>
              <p:cNvPr id="17" name="文本框 16"/>
              <p:cNvSpPr txBox="1"/>
              <p:nvPr/>
            </p:nvSpPr>
            <p:spPr>
              <a:xfrm>
                <a:off x="6248400" y="1623186"/>
                <a:ext cx="6096000" cy="2167068"/>
              </a:xfrm>
              <a:prstGeom prst="rect">
                <a:avLst/>
              </a:prstGeom>
              <a:noFill/>
            </p:spPr>
            <p:txBody>
              <a:bodyPr wrap="square">
                <a:spAutoFit/>
              </a:bodyPr>
              <a:lstStyle/>
              <a:p>
                <a:pPr indent="266700" algn="just">
                  <a:lnSpc>
                    <a:spcPct val="150000"/>
                  </a:lnSpc>
                </a:pPr>
                <a14:m>
                  <m:oMathPara xmlns:m="http://schemas.openxmlformats.org/officeDocument/2006/math">
                    <m:oMathParaPr>
                      <m:jc m:val="centerGroup"/>
                    </m:oMathParaPr>
                    <m:oMath xmlns:m="http://schemas.openxmlformats.org/officeDocument/2006/math">
                      <m:r>
                        <a:rPr lang="en-US" altLang="zh-CN" sz="2800" i="1" kern="100">
                          <a:latin typeface="Cambria Math" panose="02040503050406030204" pitchFamily="18" charset="0"/>
                        </a:rPr>
                        <m:t>𝑑</m:t>
                      </m:r>
                      <m:d>
                        <m:dPr>
                          <m:ctrlPr>
                            <a:rPr lang="zh-CN" altLang="zh-CN" sz="2800" i="1" kern="100">
                              <a:latin typeface="Cambria Math" panose="02040503050406030204" pitchFamily="18" charset="0"/>
                            </a:rPr>
                          </m:ctrlPr>
                        </m:dPr>
                        <m:e>
                          <m:r>
                            <a:rPr lang="en-US" altLang="zh-CN" sz="2800" i="1" kern="100">
                              <a:latin typeface="Cambria Math" panose="02040503050406030204" pitchFamily="18" charset="0"/>
                            </a:rPr>
                            <m:t>𝑥</m:t>
                          </m:r>
                          <m:r>
                            <a:rPr lang="en-US" altLang="zh-CN" sz="2800" i="1" kern="100">
                              <a:latin typeface="Cambria Math" panose="02040503050406030204" pitchFamily="18" charset="0"/>
                            </a:rPr>
                            <m:t>,</m:t>
                          </m:r>
                          <m:r>
                            <a:rPr lang="en-US" altLang="zh-CN" sz="2800" i="1" kern="100">
                              <a:latin typeface="Cambria Math" panose="02040503050406030204" pitchFamily="18" charset="0"/>
                            </a:rPr>
                            <m:t>𝑦</m:t>
                          </m:r>
                        </m:e>
                      </m:d>
                      <m:r>
                        <a:rPr lang="en-US" altLang="zh-CN" sz="2800" i="1" kern="100">
                          <a:effectLst/>
                          <a:latin typeface="Cambria Math" panose="02040503050406030204" pitchFamily="18" charset="0"/>
                          <a:ea typeface="宋体" pitchFamily="2" charset="-122"/>
                        </a:rPr>
                        <m:t>=</m:t>
                      </m:r>
                      <m:sSup>
                        <m:sSupPr>
                          <m:ctrlPr>
                            <a:rPr lang="zh-CN" altLang="zh-CN" sz="2800" i="1" kern="100">
                              <a:effectLst/>
                              <a:latin typeface="Cambria Math" panose="02040503050406030204" pitchFamily="18" charset="0"/>
                              <a:ea typeface="Cambria Math" panose="02040503050406030204" pitchFamily="18" charset="0"/>
                            </a:rPr>
                          </m:ctrlPr>
                        </m:sSupPr>
                        <m:e>
                          <m:d>
                            <m:dPr>
                              <m:ctrlPr>
                                <a:rPr lang="zh-CN" altLang="zh-CN" sz="2800" i="1" kern="100">
                                  <a:effectLst/>
                                  <a:latin typeface="Cambria Math" panose="02040503050406030204" pitchFamily="18" charset="0"/>
                                  <a:ea typeface="Cambria Math" panose="02040503050406030204" pitchFamily="18" charset="0"/>
                                </a:rPr>
                              </m:ctrlPr>
                            </m:dPr>
                            <m:e>
                              <m:nary>
                                <m:naryPr>
                                  <m:chr m:val="∑"/>
                                  <m:limLoc m:val="undOvr"/>
                                  <m:supHide m:val="on"/>
                                  <m:ctrlPr>
                                    <a:rPr lang="zh-CN" altLang="zh-CN" sz="2800" i="1" kern="100">
                                      <a:effectLst/>
                                      <a:latin typeface="Cambria Math" panose="02040503050406030204" pitchFamily="18" charset="0"/>
                                      <a:ea typeface="Cambria Math" panose="02040503050406030204" pitchFamily="18" charset="0"/>
                                    </a:rPr>
                                  </m:ctrlPr>
                                </m:naryPr>
                                <m:sub>
                                  <m:r>
                                    <a:rPr lang="en-US" altLang="zh-CN" sz="2800" i="1" kern="100">
                                      <a:effectLst/>
                                      <a:latin typeface="Cambria Math" panose="02040503050406030204" pitchFamily="18" charset="0"/>
                                      <a:ea typeface="宋体" pitchFamily="2" charset="-122"/>
                                    </a:rPr>
                                    <m:t>𝑖</m:t>
                                  </m:r>
                                </m:sub>
                                <m:sup/>
                                <m:e>
                                  <m:r>
                                    <a:rPr lang="en-US" altLang="zh-CN" sz="2800" i="1" kern="100">
                                      <a:effectLst/>
                                      <a:latin typeface="Cambria Math" panose="02040503050406030204" pitchFamily="18" charset="0"/>
                                      <a:ea typeface="宋体" pitchFamily="2" charset="-122"/>
                                    </a:rPr>
                                    <m:t>|</m:t>
                                  </m:r>
                                </m:e>
                              </m:nary>
                              <m:sSub>
                                <m:sSubPr>
                                  <m:ctrlPr>
                                    <a:rPr lang="zh-CN" altLang="zh-CN" sz="2800" i="1" kern="100">
                                      <a:effectLst/>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itchFamily="2" charset="-122"/>
                                    </a:rPr>
                                    <m:t>𝑥</m:t>
                                  </m:r>
                                </m:e>
                                <m:sub>
                                  <m:r>
                                    <a:rPr lang="en-US" altLang="zh-CN" sz="2800" i="1" kern="100">
                                      <a:effectLst/>
                                      <a:latin typeface="Cambria Math" panose="02040503050406030204" pitchFamily="18" charset="0"/>
                                      <a:ea typeface="宋体" pitchFamily="2" charset="-122"/>
                                    </a:rPr>
                                    <m:t>𝑖</m:t>
                                  </m:r>
                                </m:sub>
                              </m:sSub>
                              <m:r>
                                <a:rPr lang="en-US" altLang="zh-CN" sz="2800" i="1" kern="100">
                                  <a:effectLst/>
                                  <a:latin typeface="Cambria Math" panose="02040503050406030204" pitchFamily="18" charset="0"/>
                                  <a:ea typeface="宋体" pitchFamily="2" charset="-122"/>
                                </a:rPr>
                                <m:t>−</m:t>
                              </m:r>
                              <m:sSub>
                                <m:sSubPr>
                                  <m:ctrlPr>
                                    <a:rPr lang="zh-CN" altLang="zh-CN" sz="2800" i="1" kern="100">
                                      <a:effectLst/>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itchFamily="2" charset="-122"/>
                                    </a:rPr>
                                    <m:t>𝑦</m:t>
                                  </m:r>
                                </m:e>
                                <m:sub>
                                  <m:r>
                                    <a:rPr lang="en-US" altLang="zh-CN" sz="2800" i="1" kern="100">
                                      <a:effectLst/>
                                      <a:latin typeface="Cambria Math" panose="02040503050406030204" pitchFamily="18" charset="0"/>
                                      <a:ea typeface="宋体" pitchFamily="2" charset="-122"/>
                                    </a:rPr>
                                    <m:t>𝑖</m:t>
                                  </m:r>
                                </m:sub>
                              </m:sSub>
                              <m:sSup>
                                <m:sSupPr>
                                  <m:ctrlPr>
                                    <a:rPr lang="zh-CN" altLang="zh-CN" sz="2800" i="1" kern="100">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itchFamily="2" charset="-122"/>
                                    </a:rPr>
                                    <m:t>|</m:t>
                                  </m:r>
                                </m:e>
                                <m:sup>
                                  <m:r>
                                    <a:rPr lang="en-US" altLang="zh-CN" sz="2800" i="1" kern="100">
                                      <a:effectLst/>
                                      <a:latin typeface="Cambria Math" panose="02040503050406030204" pitchFamily="18" charset="0"/>
                                      <a:ea typeface="宋体" pitchFamily="2" charset="-122"/>
                                    </a:rPr>
                                    <m:t>𝑝</m:t>
                                  </m:r>
                                </m:sup>
                              </m:sSup>
                            </m:e>
                          </m:d>
                        </m:e>
                        <m:sup>
                          <m:f>
                            <m:fPr>
                              <m:ctrlPr>
                                <a:rPr lang="zh-CN" altLang="zh-CN" sz="2800" i="1" kern="100">
                                  <a:effectLst/>
                                  <a:latin typeface="Cambria Math" panose="02040503050406030204" pitchFamily="18" charset="0"/>
                                  <a:ea typeface="Cambria Math" panose="02040503050406030204" pitchFamily="18" charset="0"/>
                                </a:rPr>
                              </m:ctrlPr>
                            </m:fPr>
                            <m:num>
                              <m:r>
                                <a:rPr lang="en-US" altLang="zh-CN" sz="2800" i="1" kern="100">
                                  <a:effectLst/>
                                  <a:latin typeface="Cambria Math" panose="02040503050406030204" pitchFamily="18" charset="0"/>
                                  <a:ea typeface="宋体" pitchFamily="2" charset="-122"/>
                                </a:rPr>
                                <m:t>1</m:t>
                              </m:r>
                            </m:num>
                            <m:den>
                              <m:r>
                                <a:rPr lang="en-US" altLang="zh-CN" sz="2800" i="1" kern="100">
                                  <a:effectLst/>
                                  <a:latin typeface="Cambria Math" panose="02040503050406030204" pitchFamily="18" charset="0"/>
                                  <a:ea typeface="宋体" pitchFamily="2" charset="-122"/>
                                </a:rPr>
                                <m:t>𝑝</m:t>
                              </m:r>
                            </m:den>
                          </m:f>
                        </m:sup>
                      </m:sSup>
                    </m:oMath>
                  </m:oMathPara>
                </a14:m>
                <a:endParaRPr lang="zh-CN" altLang="zh-CN" sz="2800" kern="100" dirty="0">
                  <a:effectLst/>
                  <a:latin typeface="Times New Roman" panose="02020603050405020304" pitchFamily="18" charset="0"/>
                  <a:ea typeface="宋体" pitchFamily="2"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248400" y="1623186"/>
                <a:ext cx="6096000" cy="2167068"/>
              </a:xfrm>
              <a:prstGeom prst="rect">
                <a:avLst/>
              </a:prstGeom>
              <a:blipFill rotWithShape="1">
                <a:blip r:embed="rId3"/>
                <a:stretch>
                  <a:fillRect t="-6" b="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68338" y="2191618"/>
                <a:ext cx="6327775" cy="2797048"/>
              </a:xfrm>
              <a:prstGeom prst="rect">
                <a:avLst/>
              </a:prstGeom>
              <a:noFill/>
            </p:spPr>
            <p:txBody>
              <a:bodyPr wrap="square">
                <a:spAutoFit/>
              </a:bodyPr>
              <a:lstStyle/>
              <a:p>
                <a:pPr>
                  <a:lnSpc>
                    <a:spcPct val="150000"/>
                  </a:lnSpc>
                </a:pPr>
                <a14:m>
                  <m:oMath xmlns:m="http://schemas.openxmlformats.org/officeDocument/2006/math">
                    <m:r>
                      <a:rPr lang="en-US" altLang="zh-CN" sz="2400" i="1" kern="100" smtClean="0">
                        <a:effectLst/>
                        <a:latin typeface="Cambria Math" panose="02040503050406030204" pitchFamily="18" charset="0"/>
                        <a:ea typeface="+mj-ea"/>
                        <a:cs typeface="Times New Roman" panose="02020603050405020304" pitchFamily="18" charset="0"/>
                      </a:rPr>
                      <m:t>𝑝</m:t>
                    </m:r>
                  </m:oMath>
                </a14:m>
                <a:r>
                  <a:rPr lang="zh-CN" altLang="zh-CN" sz="2400" kern="100" dirty="0">
                    <a:effectLst/>
                    <a:latin typeface="+mj-ea"/>
                    <a:ea typeface="+mj-ea"/>
                    <a:cs typeface="Times New Roman" panose="02020603050405020304" pitchFamily="18" charset="0"/>
                  </a:rPr>
                  <a:t>取</a:t>
                </a:r>
                <a:r>
                  <a:rPr lang="en-US" altLang="zh-CN" sz="2400" kern="100" dirty="0">
                    <a:effectLst/>
                    <a:latin typeface="+mj-ea"/>
                    <a:ea typeface="+mj-ea"/>
                    <a:cs typeface="Times New Roman" panose="02020603050405020304" pitchFamily="18" charset="0"/>
                  </a:rPr>
                  <a:t>1</a:t>
                </a:r>
                <a:r>
                  <a:rPr lang="zh-CN" altLang="zh-CN" sz="2400" kern="100" dirty="0">
                    <a:effectLst/>
                    <a:latin typeface="+mj-ea"/>
                    <a:ea typeface="+mj-ea"/>
                    <a:cs typeface="Times New Roman" panose="02020603050405020304" pitchFamily="18" charset="0"/>
                  </a:rPr>
                  <a:t>或</a:t>
                </a:r>
                <a:r>
                  <a:rPr lang="en-US" altLang="zh-CN" sz="2400" kern="100" dirty="0">
                    <a:effectLst/>
                    <a:latin typeface="+mj-ea"/>
                    <a:ea typeface="+mj-ea"/>
                    <a:cs typeface="Times New Roman" panose="02020603050405020304" pitchFamily="18" charset="0"/>
                  </a:rPr>
                  <a:t>2</a:t>
                </a:r>
                <a:r>
                  <a:rPr lang="zh-CN" altLang="zh-CN" sz="2400" kern="100" dirty="0">
                    <a:effectLst/>
                    <a:latin typeface="+mj-ea"/>
                    <a:ea typeface="+mj-ea"/>
                    <a:cs typeface="Times New Roman" panose="02020603050405020304" pitchFamily="18" charset="0"/>
                  </a:rPr>
                  <a:t>时的闵氏距离是最为常用的</a:t>
                </a:r>
                <a:endParaRPr lang="en-US" altLang="zh-CN" sz="2400" i="1" kern="100" dirty="0">
                  <a:effectLst/>
                  <a:latin typeface="+mj-ea"/>
                  <a:ea typeface="+mj-ea"/>
                  <a:cs typeface="Times New Roman" panose="02020603050405020304" pitchFamily="18" charset="0"/>
                </a:endParaRPr>
              </a:p>
              <a:p>
                <a:pPr>
                  <a:lnSpc>
                    <a:spcPct val="150000"/>
                  </a:lnSpc>
                </a:pPr>
                <a14:m>
                  <m:oMath xmlns:m="http://schemas.openxmlformats.org/officeDocument/2006/math">
                    <m:r>
                      <a:rPr lang="en-US" altLang="zh-CN" sz="2400" i="1" kern="100">
                        <a:effectLst/>
                        <a:latin typeface="Cambria Math" panose="02040503050406030204" pitchFamily="18" charset="0"/>
                        <a:ea typeface="+mj-ea"/>
                        <a:cs typeface="Times New Roman" panose="02020603050405020304" pitchFamily="18" charset="0"/>
                      </a:rPr>
                      <m:t>𝑝</m:t>
                    </m:r>
                    <m:r>
                      <a:rPr lang="en-US" altLang="zh-CN" sz="2400" i="1" kern="100">
                        <a:effectLst/>
                        <a:latin typeface="Cambria Math" panose="02040503050406030204" pitchFamily="18" charset="0"/>
                        <a:ea typeface="+mj-ea"/>
                        <a:cs typeface="Times New Roman" panose="02020603050405020304" pitchFamily="18" charset="0"/>
                      </a:rPr>
                      <m:t>=2</m:t>
                    </m:r>
                  </m:oMath>
                </a14:m>
                <a:r>
                  <a:rPr lang="zh-CN" altLang="zh-CN" sz="2400" kern="100" dirty="0">
                    <a:effectLst/>
                    <a:latin typeface="+mj-ea"/>
                    <a:ea typeface="+mj-ea"/>
                    <a:cs typeface="Times New Roman" panose="02020603050405020304" pitchFamily="18" charset="0"/>
                  </a:rPr>
                  <a:t>即为欧氏距离</a:t>
                </a:r>
                <a:endParaRPr lang="en-US" altLang="zh-CN" sz="2400" kern="100" dirty="0">
                  <a:effectLst/>
                  <a:latin typeface="+mj-ea"/>
                  <a:ea typeface="+mj-ea"/>
                  <a:cs typeface="Times New Roman" panose="02020603050405020304" pitchFamily="18" charset="0"/>
                </a:endParaRPr>
              </a:p>
              <a:p>
                <a:pPr>
                  <a:lnSpc>
                    <a:spcPct val="150000"/>
                  </a:lnSpc>
                </a:pPr>
                <a14:m>
                  <m:oMath xmlns:m="http://schemas.openxmlformats.org/officeDocument/2006/math">
                    <m:r>
                      <a:rPr lang="en-US" altLang="zh-CN" sz="2400" i="1" kern="100">
                        <a:effectLst/>
                        <a:latin typeface="Cambria Math" panose="02040503050406030204" pitchFamily="18" charset="0"/>
                        <a:ea typeface="+mj-ea"/>
                        <a:cs typeface="Times New Roman" panose="02020603050405020304" pitchFamily="18" charset="0"/>
                      </a:rPr>
                      <m:t>𝑝</m:t>
                    </m:r>
                    <m:r>
                      <a:rPr lang="en-US" altLang="zh-CN" sz="2400" i="1" kern="100">
                        <a:effectLst/>
                        <a:latin typeface="Cambria Math" panose="02040503050406030204" pitchFamily="18" charset="0"/>
                        <a:ea typeface="+mj-ea"/>
                        <a:cs typeface="Times New Roman" panose="02020603050405020304" pitchFamily="18" charset="0"/>
                      </a:rPr>
                      <m:t>=1</m:t>
                    </m:r>
                  </m:oMath>
                </a14:m>
                <a:r>
                  <a:rPr lang="zh-CN" altLang="zh-CN" sz="2400" kern="100" dirty="0">
                    <a:effectLst/>
                    <a:latin typeface="+mj-ea"/>
                    <a:ea typeface="+mj-ea"/>
                    <a:cs typeface="Times New Roman" panose="02020603050405020304" pitchFamily="18" charset="0"/>
                  </a:rPr>
                  <a:t>时则为曼哈顿距离</a:t>
                </a:r>
                <a:endParaRPr lang="en-US" altLang="zh-CN" sz="2400" kern="100" dirty="0">
                  <a:effectLst/>
                  <a:latin typeface="+mj-ea"/>
                  <a:ea typeface="+mj-ea"/>
                  <a:cs typeface="Times New Roman" panose="02020603050405020304" pitchFamily="18" charset="0"/>
                </a:endParaRPr>
              </a:p>
              <a:p>
                <a:pPr>
                  <a:lnSpc>
                    <a:spcPct val="150000"/>
                  </a:lnSpc>
                </a:pPr>
                <a:r>
                  <a:rPr lang="zh-CN" altLang="zh-CN" sz="2400" kern="100" dirty="0">
                    <a:effectLst/>
                    <a:latin typeface="+mj-ea"/>
                    <a:ea typeface="+mj-ea"/>
                    <a:cs typeface="Times New Roman" panose="02020603050405020304" pitchFamily="18" charset="0"/>
                  </a:rPr>
                  <a:t>当</a:t>
                </a:r>
                <a14:m>
                  <m:oMath xmlns:m="http://schemas.openxmlformats.org/officeDocument/2006/math">
                    <m:r>
                      <a:rPr lang="en-US" altLang="zh-CN" sz="2400" i="1" kern="100">
                        <a:effectLst/>
                        <a:latin typeface="Cambria Math" panose="02040503050406030204" pitchFamily="18" charset="0"/>
                        <a:ea typeface="+mj-ea"/>
                        <a:cs typeface="Times New Roman" panose="02020603050405020304" pitchFamily="18" charset="0"/>
                      </a:rPr>
                      <m:t>𝑝</m:t>
                    </m:r>
                  </m:oMath>
                </a14:m>
                <a:r>
                  <a:rPr lang="zh-CN" altLang="zh-CN" sz="2400" kern="100" dirty="0">
                    <a:effectLst/>
                    <a:latin typeface="+mj-ea"/>
                    <a:ea typeface="+mj-ea"/>
                    <a:cs typeface="Times New Roman" panose="02020603050405020304" pitchFamily="18" charset="0"/>
                  </a:rPr>
                  <a:t>取无穷时的极限情况下，可以得到切比雪夫距离</a:t>
                </a:r>
                <a:endParaRPr lang="zh-CN" altLang="en-US" dirty="0">
                  <a:latin typeface="+mj-ea"/>
                  <a:ea typeface="+mj-ea"/>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68338" y="2191618"/>
                <a:ext cx="6327775" cy="2797048"/>
              </a:xfrm>
              <a:prstGeom prst="rect">
                <a:avLst/>
              </a:prstGeom>
              <a:blipFill rotWithShape="1">
                <a:blip r:embed="rId4"/>
                <a:stretch>
                  <a:fillRect l="-5" t="-8" r="5" b="-132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43763" y="4447483"/>
                <a:ext cx="6096000" cy="1870833"/>
              </a:xfrm>
              <a:prstGeom prst="rect">
                <a:avLst/>
              </a:prstGeom>
              <a:noFill/>
            </p:spPr>
            <p:txBody>
              <a:bodyPr wrap="square">
                <a:spAutoFit/>
              </a:bodyPr>
              <a:lstStyle/>
              <a:p>
                <a:pPr indent="266700" algn="just">
                  <a:lnSpc>
                    <a:spcPct val="150000"/>
                  </a:lnSpc>
                </a:pPr>
                <a14:m>
                  <m:oMathPara xmlns:m="http://schemas.openxmlformats.org/officeDocument/2006/math">
                    <m:oMathParaPr>
                      <m:jc m:val="centerGroup"/>
                    </m:oMathParaPr>
                    <m:oMath xmlns:m="http://schemas.openxmlformats.org/officeDocument/2006/math">
                      <m:r>
                        <a:rPr lang="en-US" altLang="zh-CN" i="1" kern="100" smtClean="0">
                          <a:solidFill>
                            <a:schemeClr val="tx1"/>
                          </a:solidFill>
                          <a:latin typeface="Cambria Math" panose="02040503050406030204" pitchFamily="18" charset="0"/>
                        </a:rPr>
                        <m:t>𝑑</m:t>
                      </m:r>
                      <m:d>
                        <m:dPr>
                          <m:ctrlPr>
                            <a:rPr lang="zh-CN" altLang="zh-CN" i="1" kern="100">
                              <a:solidFill>
                                <a:schemeClr val="tx1"/>
                              </a:solidFill>
                              <a:latin typeface="Cambria Math" panose="02040503050406030204" pitchFamily="18" charset="0"/>
                            </a:rPr>
                          </m:ctrlPr>
                        </m:dPr>
                        <m:e>
                          <m:r>
                            <a:rPr lang="en-US" altLang="zh-CN" i="1" kern="100">
                              <a:solidFill>
                                <a:schemeClr val="tx1"/>
                              </a:solidFill>
                              <a:latin typeface="Cambria Math" panose="02040503050406030204" pitchFamily="18" charset="0"/>
                            </a:rPr>
                            <m:t>𝑥</m:t>
                          </m:r>
                          <m:r>
                            <a:rPr lang="en-US" altLang="zh-CN" i="1" kern="100">
                              <a:solidFill>
                                <a:schemeClr val="tx1"/>
                              </a:solidFill>
                              <a:latin typeface="Cambria Math" panose="02040503050406030204" pitchFamily="18" charset="0"/>
                            </a:rPr>
                            <m:t>,</m:t>
                          </m:r>
                          <m:r>
                            <a:rPr lang="en-US" altLang="zh-CN" i="1" kern="100">
                              <a:solidFill>
                                <a:schemeClr val="tx1"/>
                              </a:solidFill>
                              <a:latin typeface="Cambria Math" panose="02040503050406030204" pitchFamily="18" charset="0"/>
                            </a:rPr>
                            <m:t>𝑦</m:t>
                          </m:r>
                        </m:e>
                      </m:d>
                      <m:r>
                        <a:rPr lang="en-US" altLang="zh-CN" i="1" kern="100">
                          <a:solidFill>
                            <a:schemeClr val="tx1"/>
                          </a:solidFill>
                          <a:effectLst/>
                          <a:latin typeface="Cambria Math" panose="02040503050406030204" pitchFamily="18" charset="0"/>
                          <a:ea typeface="宋体" pitchFamily="2" charset="-122"/>
                        </a:rPr>
                        <m:t>=</m:t>
                      </m:r>
                      <m:sSup>
                        <m:sSupPr>
                          <m:ctrlPr>
                            <a:rPr lang="zh-CN" altLang="zh-CN" i="1" kern="100">
                              <a:solidFill>
                                <a:schemeClr val="tx1"/>
                              </a:solidFill>
                              <a:effectLst/>
                              <a:latin typeface="Cambria Math" panose="02040503050406030204" pitchFamily="18" charset="0"/>
                              <a:ea typeface="Cambria Math" panose="02040503050406030204" pitchFamily="18" charset="0"/>
                            </a:rPr>
                          </m:ctrlPr>
                        </m:sSupPr>
                        <m:e>
                          <m:d>
                            <m:dPr>
                              <m:ctrlPr>
                                <a:rPr lang="zh-CN" altLang="zh-CN" i="1" kern="100">
                                  <a:solidFill>
                                    <a:schemeClr val="tx1"/>
                                  </a:solidFill>
                                  <a:effectLst/>
                                  <a:latin typeface="Cambria Math" panose="02040503050406030204" pitchFamily="18" charset="0"/>
                                  <a:ea typeface="Cambria Math" panose="02040503050406030204" pitchFamily="18" charset="0"/>
                                </a:rPr>
                              </m:ctrlPr>
                            </m:dPr>
                            <m:e>
                              <m:nary>
                                <m:naryPr>
                                  <m:chr m:val="∑"/>
                                  <m:limLoc m:val="undOvr"/>
                                  <m:supHide m:val="on"/>
                                  <m:ctrlPr>
                                    <a:rPr lang="zh-CN" altLang="zh-CN" i="1" kern="100">
                                      <a:solidFill>
                                        <a:schemeClr val="tx1"/>
                                      </a:solidFill>
                                      <a:effectLst/>
                                      <a:latin typeface="Cambria Math" panose="02040503050406030204" pitchFamily="18" charset="0"/>
                                      <a:ea typeface="Cambria Math" panose="02040503050406030204" pitchFamily="18" charset="0"/>
                                    </a:rPr>
                                  </m:ctrlPr>
                                </m:naryPr>
                                <m:sub>
                                  <m:r>
                                    <a:rPr lang="en-US" altLang="zh-CN" i="1" kern="100">
                                      <a:solidFill>
                                        <a:schemeClr val="tx1"/>
                                      </a:solidFill>
                                      <a:effectLst/>
                                      <a:latin typeface="Cambria Math" panose="02040503050406030204" pitchFamily="18" charset="0"/>
                                      <a:ea typeface="宋体" pitchFamily="2" charset="-122"/>
                                    </a:rPr>
                                    <m:t>𝑖</m:t>
                                  </m:r>
                                </m:sub>
                                <m:sup/>
                                <m:e>
                                  <m:r>
                                    <a:rPr lang="en-US" altLang="zh-CN" i="1" kern="100">
                                      <a:solidFill>
                                        <a:schemeClr val="tx1"/>
                                      </a:solidFill>
                                      <a:effectLst/>
                                      <a:latin typeface="Cambria Math" panose="02040503050406030204" pitchFamily="18" charset="0"/>
                                      <a:ea typeface="宋体" pitchFamily="2" charset="-122"/>
                                    </a:rPr>
                                    <m:t>|</m:t>
                                  </m:r>
                                </m:e>
                              </m:nary>
                              <m:sSub>
                                <m:sSubPr>
                                  <m:ctrlPr>
                                    <a:rPr lang="zh-CN" altLang="zh-CN" i="1" kern="100">
                                      <a:solidFill>
                                        <a:schemeClr val="tx1"/>
                                      </a:solidFill>
                                      <a:effectLst/>
                                      <a:latin typeface="Cambria Math" panose="02040503050406030204" pitchFamily="18" charset="0"/>
                                      <a:ea typeface="Cambria Math" panose="02040503050406030204" pitchFamily="18" charset="0"/>
                                    </a:rPr>
                                  </m:ctrlPr>
                                </m:sSubPr>
                                <m:e>
                                  <m:r>
                                    <a:rPr lang="en-US" altLang="zh-CN" i="1" kern="100">
                                      <a:solidFill>
                                        <a:schemeClr val="tx1"/>
                                      </a:solidFill>
                                      <a:effectLst/>
                                      <a:latin typeface="Cambria Math" panose="02040503050406030204" pitchFamily="18" charset="0"/>
                                      <a:ea typeface="宋体" pitchFamily="2" charset="-122"/>
                                    </a:rPr>
                                    <m:t>𝑥</m:t>
                                  </m:r>
                                </m:e>
                                <m:sub>
                                  <m:r>
                                    <a:rPr lang="en-US" altLang="zh-CN" i="1" kern="100">
                                      <a:solidFill>
                                        <a:schemeClr val="tx1"/>
                                      </a:solidFill>
                                      <a:effectLst/>
                                      <a:latin typeface="Cambria Math" panose="02040503050406030204" pitchFamily="18" charset="0"/>
                                      <a:ea typeface="宋体" pitchFamily="2" charset="-122"/>
                                    </a:rPr>
                                    <m:t>𝑖</m:t>
                                  </m:r>
                                </m:sub>
                              </m:sSub>
                              <m:r>
                                <a:rPr lang="en-US" altLang="zh-CN" i="1" kern="100">
                                  <a:solidFill>
                                    <a:schemeClr val="tx1"/>
                                  </a:solidFill>
                                  <a:effectLst/>
                                  <a:latin typeface="Cambria Math" panose="02040503050406030204" pitchFamily="18" charset="0"/>
                                  <a:ea typeface="宋体" pitchFamily="2" charset="-122"/>
                                </a:rPr>
                                <m:t>−</m:t>
                              </m:r>
                              <m:sSub>
                                <m:sSubPr>
                                  <m:ctrlPr>
                                    <a:rPr lang="zh-CN" altLang="zh-CN" i="1" kern="100">
                                      <a:solidFill>
                                        <a:schemeClr val="tx1"/>
                                      </a:solidFill>
                                      <a:effectLst/>
                                      <a:latin typeface="Cambria Math" panose="02040503050406030204" pitchFamily="18" charset="0"/>
                                      <a:ea typeface="Cambria Math" panose="02040503050406030204" pitchFamily="18" charset="0"/>
                                    </a:rPr>
                                  </m:ctrlPr>
                                </m:sSubPr>
                                <m:e>
                                  <m:r>
                                    <a:rPr lang="en-US" altLang="zh-CN" i="1" kern="100">
                                      <a:solidFill>
                                        <a:schemeClr val="tx1"/>
                                      </a:solidFill>
                                      <a:effectLst/>
                                      <a:latin typeface="Cambria Math" panose="02040503050406030204" pitchFamily="18" charset="0"/>
                                      <a:ea typeface="宋体" pitchFamily="2" charset="-122"/>
                                    </a:rPr>
                                    <m:t>𝑦</m:t>
                                  </m:r>
                                </m:e>
                                <m:sub>
                                  <m:r>
                                    <a:rPr lang="en-US" altLang="zh-CN" i="1" kern="100">
                                      <a:solidFill>
                                        <a:schemeClr val="tx1"/>
                                      </a:solidFill>
                                      <a:effectLst/>
                                      <a:latin typeface="Cambria Math" panose="02040503050406030204" pitchFamily="18" charset="0"/>
                                      <a:ea typeface="宋体" pitchFamily="2" charset="-122"/>
                                    </a:rPr>
                                    <m:t>𝑖</m:t>
                                  </m:r>
                                </m:sub>
                              </m:sSub>
                              <m:sSup>
                                <m:sSupPr>
                                  <m:ctrlPr>
                                    <a:rPr lang="zh-CN" altLang="zh-CN" i="1" kern="100">
                                      <a:solidFill>
                                        <a:schemeClr val="tx1"/>
                                      </a:solidFill>
                                      <a:effectLst/>
                                      <a:latin typeface="Cambria Math" panose="02040503050406030204" pitchFamily="18" charset="0"/>
                                      <a:ea typeface="Cambria Math" panose="02040503050406030204" pitchFamily="18" charset="0"/>
                                    </a:rPr>
                                  </m:ctrlPr>
                                </m:sSupPr>
                                <m:e>
                                  <m:r>
                                    <a:rPr lang="en-US" altLang="zh-CN" i="1" kern="100">
                                      <a:solidFill>
                                        <a:schemeClr val="tx1"/>
                                      </a:solidFill>
                                      <a:effectLst/>
                                      <a:latin typeface="Cambria Math" panose="02040503050406030204" pitchFamily="18" charset="0"/>
                                      <a:ea typeface="宋体" pitchFamily="2" charset="-122"/>
                                    </a:rPr>
                                    <m:t>|</m:t>
                                  </m:r>
                                </m:e>
                                <m:sup>
                                  <m:r>
                                    <a:rPr lang="en-US" altLang="zh-CN" b="0" i="1" kern="100" smtClean="0">
                                      <a:solidFill>
                                        <a:schemeClr val="tx1"/>
                                      </a:solidFill>
                                      <a:effectLst/>
                                      <a:latin typeface="Cambria Math" panose="02040503050406030204" pitchFamily="18" charset="0"/>
                                      <a:ea typeface="宋体" pitchFamily="2" charset="-122"/>
                                    </a:rPr>
                                    <m:t>2</m:t>
                                  </m:r>
                                </m:sup>
                              </m:sSup>
                            </m:e>
                          </m:d>
                        </m:e>
                        <m:sup>
                          <m:f>
                            <m:fPr>
                              <m:ctrlPr>
                                <a:rPr lang="zh-CN" altLang="zh-CN" i="1" kern="100">
                                  <a:solidFill>
                                    <a:schemeClr val="tx1"/>
                                  </a:solidFill>
                                  <a:effectLst/>
                                  <a:latin typeface="Cambria Math" panose="02040503050406030204" pitchFamily="18" charset="0"/>
                                  <a:ea typeface="Cambria Math" panose="02040503050406030204" pitchFamily="18" charset="0"/>
                                </a:rPr>
                              </m:ctrlPr>
                            </m:fPr>
                            <m:num>
                              <m:r>
                                <a:rPr lang="en-US" altLang="zh-CN" i="1" kern="100">
                                  <a:solidFill>
                                    <a:schemeClr val="tx1"/>
                                  </a:solidFill>
                                  <a:effectLst/>
                                  <a:latin typeface="Cambria Math" panose="02040503050406030204" pitchFamily="18" charset="0"/>
                                  <a:ea typeface="宋体" pitchFamily="2" charset="-122"/>
                                </a:rPr>
                                <m:t>1</m:t>
                              </m:r>
                            </m:num>
                            <m:den>
                              <m:r>
                                <a:rPr lang="en-US" altLang="zh-CN" b="0" i="1" kern="100" smtClean="0">
                                  <a:solidFill>
                                    <a:schemeClr val="tx1"/>
                                  </a:solidFill>
                                  <a:effectLst/>
                                  <a:latin typeface="Cambria Math" panose="02040503050406030204" pitchFamily="18" charset="0"/>
                                  <a:ea typeface="宋体" pitchFamily="2" charset="-122"/>
                                </a:rPr>
                                <m:t>2</m:t>
                              </m:r>
                            </m:den>
                          </m:f>
                        </m:sup>
                      </m:sSup>
                    </m:oMath>
                  </m:oMathPara>
                </a14:m>
                <a:endParaRPr lang="zh-CN" altLang="zh-CN" kern="100" dirty="0">
                  <a:solidFill>
                    <a:schemeClr val="tx1"/>
                  </a:solidFill>
                  <a:effectLst/>
                  <a:latin typeface="Times New Roman" panose="02020603050405020304" pitchFamily="18" charset="0"/>
                  <a:ea typeface="宋体" pitchFamily="2"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243763" y="4447483"/>
                <a:ext cx="6096000" cy="1870833"/>
              </a:xfrm>
              <a:prstGeom prst="rect">
                <a:avLst/>
              </a:prstGeom>
              <a:blipFill rotWithShape="1">
                <a:blip r:embed="rId5"/>
                <a:stretch>
                  <a:fillRect l="-5" t="-31" r="5" b="4"/>
                </a:stretch>
              </a:blipFill>
            </p:spPr>
            <p:txBody>
              <a:bodyPr/>
              <a:lstStyle/>
              <a:p>
                <a:r>
                  <a:rPr lang="zh-CN" altLang="en-US">
                    <a:noFill/>
                  </a:rPr>
                  <a:t> </a:t>
                </a:r>
              </a:p>
            </p:txBody>
          </p:sp>
        </mc:Fallback>
      </mc:AlternateContent>
      <p:sp>
        <p:nvSpPr>
          <p:cNvPr id="13" name="文本框 12"/>
          <p:cNvSpPr txBox="1"/>
          <p:nvPr/>
        </p:nvSpPr>
        <p:spPr>
          <a:xfrm>
            <a:off x="6906985" y="5453436"/>
            <a:ext cx="4674055" cy="400110"/>
          </a:xfrm>
          <a:prstGeom prst="rect">
            <a:avLst/>
          </a:prstGeom>
          <a:noFill/>
        </p:spPr>
        <p:txBody>
          <a:bodyPr wrap="square">
            <a:spAutoFit/>
          </a:bodyPr>
          <a:lstStyle/>
          <a:p>
            <a:r>
              <a:rPr lang="zh-CN" altLang="en-US" sz="2000" kern="100" dirty="0">
                <a:effectLst/>
                <a:latin typeface="+mj-ea"/>
                <a:ea typeface="+mj-ea"/>
                <a:cs typeface="Times New Roman" panose="02020603050405020304" pitchFamily="18" charset="0"/>
              </a:rPr>
              <a:t>欧氏</a:t>
            </a:r>
            <a:r>
              <a:rPr lang="zh-CN" altLang="zh-CN" sz="2000" kern="100" dirty="0">
                <a:effectLst/>
                <a:latin typeface="+mj-ea"/>
                <a:ea typeface="+mj-ea"/>
                <a:cs typeface="Times New Roman" panose="02020603050405020304" pitchFamily="18" charset="0"/>
              </a:rPr>
              <a:t>距离</a:t>
            </a:r>
            <a:r>
              <a:rPr lang="zh-CN" altLang="en-US" sz="2000" kern="100" dirty="0">
                <a:effectLst/>
                <a:latin typeface="+mj-ea"/>
                <a:ea typeface="+mj-ea"/>
                <a:cs typeface="Times New Roman" panose="02020603050405020304" pitchFamily="18" charset="0"/>
              </a:rPr>
              <a:t>：</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1" name="文本框 10"/>
          <p:cNvSpPr txBox="1"/>
          <p:nvPr/>
        </p:nvSpPr>
        <p:spPr>
          <a:xfrm>
            <a:off x="422031" y="1435168"/>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p:sp>
        <p:nvSpPr>
          <p:cNvPr id="7" name="文本框 6"/>
          <p:cNvSpPr txBox="1"/>
          <p:nvPr/>
        </p:nvSpPr>
        <p:spPr>
          <a:xfrm>
            <a:off x="829993" y="2011416"/>
            <a:ext cx="10532013" cy="2243050"/>
          </a:xfrm>
          <a:prstGeom prst="rect">
            <a:avLst/>
          </a:prstGeom>
          <a:noFill/>
        </p:spPr>
        <p:txBody>
          <a:bodyPr wrap="square">
            <a:spAutoFit/>
          </a:bodyPr>
          <a:lstStyle/>
          <a:p>
            <a:pPr algn="just">
              <a:lnSpc>
                <a:spcPct val="150000"/>
              </a:lnSpc>
            </a:pPr>
            <a:r>
              <a:rPr lang="en-US" altLang="zh-CN" sz="2400" kern="100" dirty="0">
                <a:effectLst/>
                <a:latin typeface="微软雅黑" panose="020B0503020204020204" pitchFamily="34" charset="-122"/>
              </a:rPr>
              <a:t>1. </a:t>
            </a:r>
            <a:r>
              <a:rPr lang="zh-CN" altLang="zh-CN" sz="2400" kern="100" dirty="0">
                <a:effectLst/>
                <a:latin typeface="微软雅黑" panose="020B0503020204020204" pitchFamily="34" charset="-122"/>
              </a:rPr>
              <a:t>选择</a:t>
            </a:r>
            <a:r>
              <a:rPr lang="en-US" altLang="zh-CN" sz="2400" kern="100" dirty="0">
                <a:effectLst/>
                <a:latin typeface="微软雅黑" panose="020B0503020204020204" pitchFamily="34" charset="-122"/>
              </a:rPr>
              <a:t>K</a:t>
            </a:r>
            <a:r>
              <a:rPr lang="zh-CN" altLang="zh-CN" sz="2400" kern="100" dirty="0">
                <a:effectLst/>
                <a:latin typeface="微软雅黑" panose="020B0503020204020204" pitchFamily="34" charset="-122"/>
              </a:rPr>
              <a:t>个点作为初始质心。 </a:t>
            </a:r>
          </a:p>
          <a:p>
            <a:pPr algn="just">
              <a:lnSpc>
                <a:spcPct val="150000"/>
              </a:lnSpc>
            </a:pPr>
            <a:r>
              <a:rPr lang="en-US" altLang="zh-CN" sz="2400" kern="100" dirty="0">
                <a:effectLst/>
                <a:latin typeface="微软雅黑" panose="020B0503020204020204" pitchFamily="34" charset="-122"/>
              </a:rPr>
              <a:t>2. </a:t>
            </a:r>
            <a:r>
              <a:rPr lang="zh-CN" altLang="zh-CN" sz="2400" kern="100" dirty="0">
                <a:effectLst/>
                <a:latin typeface="微软雅黑" panose="020B0503020204020204" pitchFamily="34" charset="-122"/>
              </a:rPr>
              <a:t>将每个点指派到最近的质心，形成</a:t>
            </a:r>
            <a:r>
              <a:rPr lang="en-US" altLang="zh-CN" sz="2400" kern="100" dirty="0">
                <a:effectLst/>
                <a:latin typeface="微软雅黑" panose="020B0503020204020204" pitchFamily="34" charset="-122"/>
              </a:rPr>
              <a:t>K</a:t>
            </a:r>
            <a:r>
              <a:rPr lang="zh-CN" altLang="zh-CN" sz="2400" kern="100" dirty="0">
                <a:effectLst/>
                <a:latin typeface="微软雅黑" panose="020B0503020204020204" pitchFamily="34" charset="-122"/>
              </a:rPr>
              <a:t>个簇。 </a:t>
            </a:r>
          </a:p>
          <a:p>
            <a:pPr algn="just">
              <a:lnSpc>
                <a:spcPct val="150000"/>
              </a:lnSpc>
            </a:pPr>
            <a:r>
              <a:rPr lang="en-US" altLang="zh-CN" b="0" i="0" dirty="0">
                <a:effectLst/>
                <a:latin typeface="+mj-ea"/>
                <a:ea typeface="+mj-ea"/>
              </a:rPr>
              <a:t>3. </a:t>
            </a:r>
            <a:r>
              <a:rPr lang="zh-CN" altLang="en-US" b="0" i="0" dirty="0">
                <a:effectLst/>
                <a:latin typeface="Optima-Regular" panose="02000503060000020004"/>
              </a:rPr>
              <a:t>对于上一步聚类的结果，进行平均计算，得出该</a:t>
            </a:r>
            <a:r>
              <a:rPr lang="zh-CN" altLang="zh-CN" sz="2400" kern="100" dirty="0">
                <a:effectLst/>
                <a:latin typeface="微软雅黑" panose="020B0503020204020204" pitchFamily="34" charset="-122"/>
              </a:rPr>
              <a:t>簇</a:t>
            </a:r>
            <a:r>
              <a:rPr lang="zh-CN" altLang="en-US" b="0" i="0" dirty="0">
                <a:effectLst/>
                <a:latin typeface="Optima-Regular" panose="02000503060000020004"/>
              </a:rPr>
              <a:t>的新的聚类中心</a:t>
            </a:r>
            <a:r>
              <a:rPr lang="zh-CN" altLang="zh-CN" sz="2400" kern="100" dirty="0">
                <a:effectLst/>
                <a:latin typeface="微软雅黑" panose="020B0503020204020204" pitchFamily="34" charset="-122"/>
              </a:rPr>
              <a:t>。 </a:t>
            </a:r>
          </a:p>
          <a:p>
            <a:pPr algn="just">
              <a:lnSpc>
                <a:spcPct val="150000"/>
              </a:lnSpc>
            </a:pPr>
            <a:r>
              <a:rPr lang="en-US" altLang="zh-CN" sz="2400" kern="100" dirty="0">
                <a:effectLst/>
                <a:latin typeface="微软雅黑" panose="020B0503020204020204" pitchFamily="34" charset="-122"/>
              </a:rPr>
              <a:t>4. </a:t>
            </a:r>
            <a:r>
              <a:rPr lang="zh-CN" altLang="en-US" sz="2400" kern="100" dirty="0">
                <a:effectLst/>
                <a:latin typeface="微软雅黑" panose="020B0503020204020204" pitchFamily="34" charset="-122"/>
              </a:rPr>
              <a:t>重复上述两步</a:t>
            </a:r>
            <a:r>
              <a:rPr lang="en-US" altLang="zh-CN" sz="2400" kern="100" dirty="0">
                <a:effectLst/>
                <a:latin typeface="微软雅黑" panose="020B0503020204020204" pitchFamily="34" charset="-122"/>
              </a:rPr>
              <a:t>/</a:t>
            </a:r>
            <a:r>
              <a:rPr lang="zh-CN" altLang="en-US" sz="2400" kern="100" dirty="0">
                <a:effectLst/>
                <a:latin typeface="微软雅黑" panose="020B0503020204020204" pitchFamily="34" charset="-122"/>
              </a:rPr>
              <a:t>直到迭代结束</a:t>
            </a:r>
            <a:r>
              <a:rPr lang="zh-CN" altLang="zh-CN" sz="2400" kern="100" dirty="0">
                <a:effectLst/>
                <a:latin typeface="微软雅黑" panose="020B0503020204020204" pitchFamily="34" charset="-122"/>
              </a:rPr>
              <a:t>：质心不发生变化。</a:t>
            </a:r>
          </a:p>
        </p:txBody>
      </p:sp>
      <p:pic>
        <p:nvPicPr>
          <p:cNvPr id="5" name="图片 4" descr="图表, 散点图&#10;&#10;描述已自动生成"/>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5452" y="4183358"/>
            <a:ext cx="8925503" cy="267464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grpSp>
        <p:nvGrpSpPr>
          <p:cNvPr id="3" name="组合 2"/>
          <p:cNvGrpSpPr/>
          <p:nvPr/>
        </p:nvGrpSpPr>
        <p:grpSpPr>
          <a:xfrm>
            <a:off x="8524359" y="2027320"/>
            <a:ext cx="2505002" cy="2350090"/>
            <a:chOff x="891332" y="2623021"/>
            <a:chExt cx="1437517" cy="1323774"/>
          </a:xfrm>
        </p:grpSpPr>
        <p:sp>
          <p:nvSpPr>
            <p:cNvPr id="2" name="椭圆 1"/>
            <p:cNvSpPr/>
            <p:nvPr/>
          </p:nvSpPr>
          <p:spPr>
            <a:xfrm>
              <a:off x="1055321" y="3396580"/>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1170476" y="33731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322876" y="35255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91332" y="34202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1043732" y="35726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1196132" y="37250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1322876" y="35255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a:xfrm>
              <a:off x="1116851" y="389968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1310047" y="36779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1308136" y="381538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1196131" y="353011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966763" y="378322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1437550" y="262302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1582482" y="26726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1734882" y="28250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1303338" y="27197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1455738" y="28721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1608138" y="30245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1734882" y="28250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1765821" y="270559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1722053" y="29774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1328994" y="2848598"/>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1608137" y="282962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1404424" y="3045326"/>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930484" y="3433106"/>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2045639" y="34096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p:cNvSpPr/>
            <p:nvPr/>
          </p:nvSpPr>
          <p:spPr>
            <a:xfrm>
              <a:off x="2198039" y="35620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1766495" y="34567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1918895" y="36091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2071295" y="37615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2198039" y="35620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1961141" y="373801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2185210" y="37144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1751054" y="360906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2071294" y="356663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1841926" y="381974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a:off x="907744" y="359521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a:off x="1069388" y="373610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1480991" y="276201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十字形 3"/>
            <p:cNvSpPr/>
            <p:nvPr/>
          </p:nvSpPr>
          <p:spPr>
            <a:xfrm>
              <a:off x="1187030" y="2996968"/>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十字形 46"/>
            <p:cNvSpPr/>
            <p:nvPr/>
          </p:nvSpPr>
          <p:spPr>
            <a:xfrm>
              <a:off x="2214451" y="3354277"/>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十字形 47"/>
            <p:cNvSpPr/>
            <p:nvPr/>
          </p:nvSpPr>
          <p:spPr>
            <a:xfrm>
              <a:off x="1417562" y="3744351"/>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文本框 178"/>
          <p:cNvSpPr txBox="1"/>
          <p:nvPr/>
        </p:nvSpPr>
        <p:spPr>
          <a:xfrm>
            <a:off x="8865404" y="4831111"/>
            <a:ext cx="1940992" cy="461665"/>
          </a:xfrm>
          <a:prstGeom prst="rect">
            <a:avLst/>
          </a:prstGeom>
          <a:noFill/>
        </p:spPr>
        <p:txBody>
          <a:bodyPr wrap="square">
            <a:spAutoFit/>
          </a:bodyPr>
          <a:lstStyle/>
          <a:p>
            <a:r>
              <a:rPr lang="zh-CN" altLang="en-US" dirty="0"/>
              <a:t>初始化质心</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p:sp>
        <p:nvSpPr>
          <p:cNvPr id="185" name="文本框 184"/>
          <p:cNvSpPr txBox="1"/>
          <p:nvPr/>
        </p:nvSpPr>
        <p:spPr>
          <a:xfrm>
            <a:off x="616006" y="2157231"/>
            <a:ext cx="6096000" cy="2242409"/>
          </a:xfrm>
          <a:prstGeom prst="rect">
            <a:avLst/>
          </a:prstGeom>
          <a:noFill/>
        </p:spPr>
        <p:txBody>
          <a:bodyPr wrap="square">
            <a:spAutoFit/>
          </a:bodyPr>
          <a:lstStyle/>
          <a:p>
            <a:pPr>
              <a:lnSpc>
                <a:spcPct val="150000"/>
              </a:lnSpc>
            </a:pPr>
            <a:r>
              <a:rPr lang="zh-CN" altLang="en-US" dirty="0"/>
              <a:t>首先，初始化称为簇质心的任意点。初始化时，必须注意簇的质心必须小于训练数据点的数目。因为该算法是一种迭代算法，接下来的两个步骤是迭代执行的。</a:t>
            </a:r>
          </a:p>
        </p:txBody>
      </p:sp>
    </p:spTree>
  </p:cSld>
  <p:clrMapOvr>
    <a:masterClrMapping/>
  </p:clrMapOvr>
  <p:transition advTm="800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185" name="文本框 184"/>
              <p:cNvSpPr txBox="1"/>
              <p:nvPr/>
            </p:nvSpPr>
            <p:spPr>
              <a:xfrm>
                <a:off x="630507" y="2216204"/>
                <a:ext cx="6096000" cy="2307683"/>
              </a:xfrm>
              <a:prstGeom prst="rect">
                <a:avLst/>
              </a:prstGeom>
              <a:noFill/>
            </p:spPr>
            <p:txBody>
              <a:bodyPr wrap="square">
                <a:spAutoFit/>
              </a:bodyPr>
              <a:lstStyle/>
              <a:p>
                <a:pPr>
                  <a:lnSpc>
                    <a:spcPct val="150000"/>
                  </a:lnSpc>
                </a:pPr>
                <a:r>
                  <a:rPr lang="zh-CN" altLang="en-US" dirty="0"/>
                  <a:t>初始化后，遍历所有数据点，计算所有质心与数据点之间的距离。现在，这些簇将根据与质心的最小距离而形成。在本例中，数据分为</a:t>
                </a:r>
                <a:r>
                  <a:rPr lang="en-US" altLang="zh-CN" dirty="0"/>
                  <a:t>3</a:t>
                </a:r>
                <a:r>
                  <a:rPr lang="zh-CN" altLang="en-US" dirty="0"/>
                  <a:t>个簇</a:t>
                </a:r>
                <a:r>
                  <a:rPr lang="en-US" altLang="zh-CN" dirty="0"/>
                  <a:t>(</a:t>
                </a:r>
                <a14:m>
                  <m:oMath xmlns:m="http://schemas.openxmlformats.org/officeDocument/2006/math">
                    <m:r>
                      <a:rPr lang="en-US" altLang="zh-CN" i="1" kern="100" smtClean="0">
                        <a:effectLst/>
                        <a:latin typeface="Cambria Math" panose="02040503050406030204" pitchFamily="18" charset="0"/>
                        <a:ea typeface="宋体" pitchFamily="2" charset="-122"/>
                        <a:cs typeface="Times New Roman" panose="02020603050405020304" pitchFamily="18" charset="0"/>
                      </a:rPr>
                      <m:t>𝐾</m:t>
                    </m:r>
                    <m:r>
                      <a:rPr lang="en-US" altLang="zh-CN" b="0" i="1" kern="100" smtClean="0">
                        <a:effectLst/>
                        <a:latin typeface="Cambria Math" panose="02040503050406030204" pitchFamily="18" charset="0"/>
                        <a:ea typeface="宋体" pitchFamily="2" charset="-122"/>
                        <a:cs typeface="Times New Roman" panose="02020603050405020304" pitchFamily="18" charset="0"/>
                      </a:rPr>
                      <m:t>=3</m:t>
                    </m:r>
                  </m:oMath>
                </a14:m>
                <a:r>
                  <a:rPr lang="en-US" altLang="zh-CN" dirty="0"/>
                  <a:t>)</a:t>
                </a:r>
                <a:r>
                  <a:rPr lang="zh-CN" altLang="en-US" dirty="0"/>
                  <a:t>。</a:t>
                </a:r>
              </a:p>
            </p:txBody>
          </p:sp>
        </mc:Choice>
        <mc:Fallback xmlns="">
          <p:sp>
            <p:nvSpPr>
              <p:cNvPr id="185" name="文本框 184"/>
              <p:cNvSpPr txBox="1">
                <a:spLocks noRot="1" noChangeAspect="1" noMove="1" noResize="1" noEditPoints="1" noAdjustHandles="1" noChangeArrowheads="1" noChangeShapeType="1" noTextEdit="1"/>
              </p:cNvSpPr>
              <p:nvPr/>
            </p:nvSpPr>
            <p:spPr>
              <a:xfrm>
                <a:off x="630507" y="2216204"/>
                <a:ext cx="6096000" cy="2307683"/>
              </a:xfrm>
              <a:prstGeom prst="rect">
                <a:avLst/>
              </a:prstGeom>
              <a:blipFill rotWithShape="1">
                <a:blip r:embed="rId3"/>
                <a:stretch>
                  <a:fillRect l="-10" t="-2" r="10" b="-1177"/>
                </a:stretch>
              </a:blipFill>
            </p:spPr>
            <p:txBody>
              <a:bodyPr/>
              <a:lstStyle/>
              <a:p>
                <a:r>
                  <a:rPr lang="zh-CN" altLang="en-US">
                    <a:noFill/>
                  </a:rPr>
                  <a:t> </a:t>
                </a:r>
              </a:p>
            </p:txBody>
          </p:sp>
        </mc:Fallback>
      </mc:AlternateContent>
      <p:grpSp>
        <p:nvGrpSpPr>
          <p:cNvPr id="50" name="组合 49"/>
          <p:cNvGrpSpPr/>
          <p:nvPr/>
        </p:nvGrpSpPr>
        <p:grpSpPr>
          <a:xfrm>
            <a:off x="8283938" y="2040903"/>
            <a:ext cx="2523893" cy="2398961"/>
            <a:chOff x="8455073" y="3963959"/>
            <a:chExt cx="1437517" cy="1323774"/>
          </a:xfrm>
        </p:grpSpPr>
        <p:sp>
          <p:nvSpPr>
            <p:cNvPr id="51" name="椭圆 50"/>
            <p:cNvSpPr/>
            <p:nvPr/>
          </p:nvSpPr>
          <p:spPr>
            <a:xfrm>
              <a:off x="8619062" y="473751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8734217" y="471407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8886617" y="48664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8455073" y="4761183"/>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8607473" y="491358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8759873" y="506598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8886617" y="48664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8680592" y="524062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a:off x="8873788" y="50188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8871877" y="515632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a:off x="8759872" y="487105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8530504" y="512415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a:off x="9001291" y="396395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9146223" y="40135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椭圆 64"/>
            <p:cNvSpPr/>
            <p:nvPr/>
          </p:nvSpPr>
          <p:spPr>
            <a:xfrm>
              <a:off x="9298623" y="41659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椭圆 65"/>
            <p:cNvSpPr/>
            <p:nvPr/>
          </p:nvSpPr>
          <p:spPr>
            <a:xfrm>
              <a:off x="8867079" y="40606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a:off x="9019479" y="42130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a:off x="9171879" y="43654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p:cNvSpPr/>
            <p:nvPr/>
          </p:nvSpPr>
          <p:spPr>
            <a:xfrm>
              <a:off x="9298623" y="41659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a:off x="9329562" y="4046535"/>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9285794" y="43183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8892735" y="4189536"/>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9171878" y="417056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a:off x="8968165" y="438626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9494225" y="4774044"/>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a:off x="9609380" y="47505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9761780" y="49029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a:off x="9330236" y="47977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a:off x="9482636" y="49501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p:cNvSpPr/>
            <p:nvPr/>
          </p:nvSpPr>
          <p:spPr>
            <a:xfrm>
              <a:off x="9635036" y="51025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a:off x="9761780" y="49029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a:off x="9524882" y="5078953"/>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椭圆 82"/>
            <p:cNvSpPr/>
            <p:nvPr/>
          </p:nvSpPr>
          <p:spPr>
            <a:xfrm>
              <a:off x="9748951" y="50553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a:off x="9314795" y="495000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a:off x="9635035" y="490757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a:off x="9405667" y="516068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a:off x="8471485" y="493615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a:off x="8633129" y="5077047"/>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a:off x="9044732" y="410295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十字形 89"/>
            <p:cNvSpPr/>
            <p:nvPr/>
          </p:nvSpPr>
          <p:spPr>
            <a:xfrm>
              <a:off x="8750771" y="4337906"/>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十字形 90"/>
            <p:cNvSpPr/>
            <p:nvPr/>
          </p:nvSpPr>
          <p:spPr>
            <a:xfrm>
              <a:off x="9778192" y="4695215"/>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十字形 91"/>
            <p:cNvSpPr/>
            <p:nvPr/>
          </p:nvSpPr>
          <p:spPr>
            <a:xfrm>
              <a:off x="8981303" y="5085289"/>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nvSpPr>
        <p:spPr>
          <a:xfrm>
            <a:off x="8847773" y="4893134"/>
            <a:ext cx="1197202" cy="461665"/>
          </a:xfrm>
          <a:prstGeom prst="rect">
            <a:avLst/>
          </a:prstGeom>
          <a:noFill/>
        </p:spPr>
        <p:txBody>
          <a:bodyPr wrap="square">
            <a:spAutoFit/>
          </a:bodyPr>
          <a:lstStyle/>
          <a:p>
            <a:r>
              <a:rPr lang="zh-CN" altLang="en-US" dirty="0"/>
              <a:t>簇赋值</a:t>
            </a:r>
          </a:p>
        </p:txBody>
      </p:sp>
    </p:spTree>
  </p:cSld>
  <p:clrMapOvr>
    <a:masterClrMapping/>
  </p:clrMapOvr>
  <p:transition advTm="800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p:sp>
        <p:nvSpPr>
          <p:cNvPr id="185" name="文本框 184"/>
          <p:cNvSpPr txBox="1"/>
          <p:nvPr/>
        </p:nvSpPr>
        <p:spPr>
          <a:xfrm>
            <a:off x="668338" y="2438359"/>
            <a:ext cx="6479886" cy="3350404"/>
          </a:xfrm>
          <a:prstGeom prst="rect">
            <a:avLst/>
          </a:prstGeom>
          <a:noFill/>
        </p:spPr>
        <p:txBody>
          <a:bodyPr wrap="square">
            <a:spAutoFit/>
          </a:bodyPr>
          <a:lstStyle/>
          <a:p>
            <a:pPr>
              <a:lnSpc>
                <a:spcPct val="150000"/>
              </a:lnSpc>
            </a:pPr>
            <a:r>
              <a:rPr lang="zh-CN" altLang="en-US" dirty="0"/>
              <a:t>第三步：移动质心，因为上面步骤中形成的簇没有优化，所以需要形成优化的簇。为此，我们需要迭代地将质心移动到一个新位置。取一个簇的数据点，计算它们的平均值，然后将该簇的质心移动到这个新位置。对所有其他簇重复相同的步骤。</a:t>
            </a:r>
          </a:p>
        </p:txBody>
      </p:sp>
      <p:grpSp>
        <p:nvGrpSpPr>
          <p:cNvPr id="49" name="组合 48"/>
          <p:cNvGrpSpPr/>
          <p:nvPr/>
        </p:nvGrpSpPr>
        <p:grpSpPr>
          <a:xfrm>
            <a:off x="8727426" y="2097464"/>
            <a:ext cx="2551745" cy="2422218"/>
            <a:chOff x="9572381" y="2208718"/>
            <a:chExt cx="1358020" cy="1323774"/>
          </a:xfrm>
        </p:grpSpPr>
        <p:sp>
          <p:nvSpPr>
            <p:cNvPr id="94" name="椭圆 93"/>
            <p:cNvSpPr/>
            <p:nvPr/>
          </p:nvSpPr>
          <p:spPr>
            <a:xfrm>
              <a:off x="9736370" y="2982277"/>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p:cNvSpPr/>
            <p:nvPr/>
          </p:nvSpPr>
          <p:spPr>
            <a:xfrm>
              <a:off x="9851525" y="295883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椭圆 95"/>
            <p:cNvSpPr/>
            <p:nvPr/>
          </p:nvSpPr>
          <p:spPr>
            <a:xfrm>
              <a:off x="10003925" y="31112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椭圆 96"/>
            <p:cNvSpPr/>
            <p:nvPr/>
          </p:nvSpPr>
          <p:spPr>
            <a:xfrm>
              <a:off x="9572381" y="30059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p:cNvSpPr/>
            <p:nvPr/>
          </p:nvSpPr>
          <p:spPr>
            <a:xfrm>
              <a:off x="9724781" y="31583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p:cNvSpPr/>
            <p:nvPr/>
          </p:nvSpPr>
          <p:spPr>
            <a:xfrm>
              <a:off x="9877181" y="33107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p:cNvSpPr/>
            <p:nvPr/>
          </p:nvSpPr>
          <p:spPr>
            <a:xfrm>
              <a:off x="10003925" y="31112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椭圆 100"/>
            <p:cNvSpPr/>
            <p:nvPr/>
          </p:nvSpPr>
          <p:spPr>
            <a:xfrm>
              <a:off x="9797900" y="348538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椭圆 101"/>
            <p:cNvSpPr/>
            <p:nvPr/>
          </p:nvSpPr>
          <p:spPr>
            <a:xfrm>
              <a:off x="9991096" y="32636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椭圆 102"/>
            <p:cNvSpPr/>
            <p:nvPr/>
          </p:nvSpPr>
          <p:spPr>
            <a:xfrm>
              <a:off x="9989185" y="3401084"/>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 name="椭圆 103"/>
            <p:cNvSpPr/>
            <p:nvPr/>
          </p:nvSpPr>
          <p:spPr>
            <a:xfrm>
              <a:off x="9877180" y="311581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104"/>
            <p:cNvSpPr/>
            <p:nvPr/>
          </p:nvSpPr>
          <p:spPr>
            <a:xfrm>
              <a:off x="9647812" y="3368918"/>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椭圆 105"/>
            <p:cNvSpPr/>
            <p:nvPr/>
          </p:nvSpPr>
          <p:spPr>
            <a:xfrm>
              <a:off x="10118599" y="220871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椭圆 106"/>
            <p:cNvSpPr/>
            <p:nvPr/>
          </p:nvSpPr>
          <p:spPr>
            <a:xfrm>
              <a:off x="10263531" y="22583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8" name="椭圆 107"/>
            <p:cNvSpPr/>
            <p:nvPr/>
          </p:nvSpPr>
          <p:spPr>
            <a:xfrm>
              <a:off x="10415931" y="24107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椭圆 108"/>
            <p:cNvSpPr/>
            <p:nvPr/>
          </p:nvSpPr>
          <p:spPr>
            <a:xfrm>
              <a:off x="9984387" y="23054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椭圆 109"/>
            <p:cNvSpPr/>
            <p:nvPr/>
          </p:nvSpPr>
          <p:spPr>
            <a:xfrm>
              <a:off x="10136787" y="24578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椭圆 110"/>
            <p:cNvSpPr/>
            <p:nvPr/>
          </p:nvSpPr>
          <p:spPr>
            <a:xfrm>
              <a:off x="10289187" y="26102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p:cNvSpPr/>
            <p:nvPr/>
          </p:nvSpPr>
          <p:spPr>
            <a:xfrm>
              <a:off x="10415931" y="24107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3" name="椭圆 112"/>
            <p:cNvSpPr/>
            <p:nvPr/>
          </p:nvSpPr>
          <p:spPr>
            <a:xfrm>
              <a:off x="10446870" y="229129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椭圆 113"/>
            <p:cNvSpPr/>
            <p:nvPr/>
          </p:nvSpPr>
          <p:spPr>
            <a:xfrm>
              <a:off x="10403102" y="25631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椭圆 114"/>
            <p:cNvSpPr/>
            <p:nvPr/>
          </p:nvSpPr>
          <p:spPr>
            <a:xfrm>
              <a:off x="10010043" y="2434295"/>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椭圆 115"/>
            <p:cNvSpPr/>
            <p:nvPr/>
          </p:nvSpPr>
          <p:spPr>
            <a:xfrm>
              <a:off x="10289186" y="241531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p:nvPr/>
          </p:nvSpPr>
          <p:spPr>
            <a:xfrm>
              <a:off x="10085473" y="2631023"/>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椭圆 117"/>
            <p:cNvSpPr/>
            <p:nvPr/>
          </p:nvSpPr>
          <p:spPr>
            <a:xfrm>
              <a:off x="10611533" y="3018803"/>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椭圆 118"/>
            <p:cNvSpPr/>
            <p:nvPr/>
          </p:nvSpPr>
          <p:spPr>
            <a:xfrm>
              <a:off x="10726688" y="29953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椭圆 119"/>
            <p:cNvSpPr/>
            <p:nvPr/>
          </p:nvSpPr>
          <p:spPr>
            <a:xfrm>
              <a:off x="10879088" y="31477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椭圆 120"/>
            <p:cNvSpPr/>
            <p:nvPr/>
          </p:nvSpPr>
          <p:spPr>
            <a:xfrm>
              <a:off x="10447544" y="30424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椭圆 121"/>
            <p:cNvSpPr/>
            <p:nvPr/>
          </p:nvSpPr>
          <p:spPr>
            <a:xfrm>
              <a:off x="10599944" y="31948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椭圆 122"/>
            <p:cNvSpPr/>
            <p:nvPr/>
          </p:nvSpPr>
          <p:spPr>
            <a:xfrm>
              <a:off x="10752344" y="33472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椭圆 123"/>
            <p:cNvSpPr/>
            <p:nvPr/>
          </p:nvSpPr>
          <p:spPr>
            <a:xfrm>
              <a:off x="10879088" y="31477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椭圆 124"/>
            <p:cNvSpPr/>
            <p:nvPr/>
          </p:nvSpPr>
          <p:spPr>
            <a:xfrm>
              <a:off x="10642190" y="3323712"/>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椭圆 125"/>
            <p:cNvSpPr/>
            <p:nvPr/>
          </p:nvSpPr>
          <p:spPr>
            <a:xfrm>
              <a:off x="10866259" y="33001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椭圆 126"/>
            <p:cNvSpPr/>
            <p:nvPr/>
          </p:nvSpPr>
          <p:spPr>
            <a:xfrm>
              <a:off x="10432103" y="319475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椭圆 127"/>
            <p:cNvSpPr/>
            <p:nvPr/>
          </p:nvSpPr>
          <p:spPr>
            <a:xfrm>
              <a:off x="10752343" y="315233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9" name="椭圆 128"/>
            <p:cNvSpPr/>
            <p:nvPr/>
          </p:nvSpPr>
          <p:spPr>
            <a:xfrm>
              <a:off x="10522975" y="3405444"/>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 name="椭圆 129"/>
            <p:cNvSpPr/>
            <p:nvPr/>
          </p:nvSpPr>
          <p:spPr>
            <a:xfrm>
              <a:off x="9588793" y="318091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椭圆 130"/>
            <p:cNvSpPr/>
            <p:nvPr/>
          </p:nvSpPr>
          <p:spPr>
            <a:xfrm>
              <a:off x="9750437" y="3321806"/>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2" name="椭圆 131"/>
            <p:cNvSpPr/>
            <p:nvPr/>
          </p:nvSpPr>
          <p:spPr>
            <a:xfrm>
              <a:off x="10162040" y="234770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3" name="十字形 132"/>
            <p:cNvSpPr/>
            <p:nvPr/>
          </p:nvSpPr>
          <p:spPr>
            <a:xfrm>
              <a:off x="10022388" y="2484141"/>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十字形 133"/>
            <p:cNvSpPr/>
            <p:nvPr/>
          </p:nvSpPr>
          <p:spPr>
            <a:xfrm>
              <a:off x="10803656" y="3018803"/>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十字形 134"/>
            <p:cNvSpPr/>
            <p:nvPr/>
          </p:nvSpPr>
          <p:spPr>
            <a:xfrm>
              <a:off x="10029097" y="3170504"/>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文本框 135"/>
          <p:cNvSpPr txBox="1"/>
          <p:nvPr/>
        </p:nvSpPr>
        <p:spPr>
          <a:xfrm>
            <a:off x="9372375" y="4968420"/>
            <a:ext cx="1882689" cy="461665"/>
          </a:xfrm>
          <a:prstGeom prst="rect">
            <a:avLst/>
          </a:prstGeom>
          <a:noFill/>
        </p:spPr>
        <p:txBody>
          <a:bodyPr wrap="square">
            <a:spAutoFit/>
          </a:bodyPr>
          <a:lstStyle/>
          <a:p>
            <a:r>
              <a:rPr lang="zh-CN" altLang="en-US" dirty="0"/>
              <a:t>迭代更新</a:t>
            </a:r>
          </a:p>
        </p:txBody>
      </p:sp>
    </p:spTree>
  </p:cSld>
  <p:clrMapOvr>
    <a:masterClrMapping/>
  </p:clrMapOvr>
  <p:transition advTm="800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本章目录</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无监督学习概述</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K-means</a:t>
            </a:r>
            <a:r>
              <a:rPr lang="zh-CN" altLang="en-US" sz="3600" dirty="0">
                <a:latin typeface="Impact" panose="020B0806030902050204" pitchFamily="34" charset="0"/>
                <a:ea typeface="微软雅黑" panose="020B0503020204020204" pitchFamily="34" charset="-122"/>
              </a:rPr>
              <a:t>聚类</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密度聚类和层次聚类</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聚类的评价指标</a:t>
            </a: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p:sp>
        <p:nvSpPr>
          <p:cNvPr id="185" name="文本框 184"/>
          <p:cNvSpPr txBox="1"/>
          <p:nvPr/>
        </p:nvSpPr>
        <p:spPr>
          <a:xfrm>
            <a:off x="549012" y="1870596"/>
            <a:ext cx="11428676" cy="1514774"/>
          </a:xfrm>
          <a:prstGeom prst="rect">
            <a:avLst/>
          </a:prstGeom>
          <a:noFill/>
        </p:spPr>
        <p:txBody>
          <a:bodyPr wrap="square">
            <a:spAutoFit/>
          </a:bodyPr>
          <a:lstStyle/>
          <a:p>
            <a:pPr>
              <a:lnSpc>
                <a:spcPct val="150000"/>
              </a:lnSpc>
            </a:pPr>
            <a:r>
              <a:rPr lang="zh-CN" altLang="en-US" dirty="0"/>
              <a:t>优化</a:t>
            </a:r>
          </a:p>
          <a:p>
            <a:pPr>
              <a:lnSpc>
                <a:spcPct val="150000"/>
              </a:lnSpc>
            </a:pPr>
            <a:r>
              <a:rPr lang="zh-CN" altLang="en-US" sz="2000" dirty="0"/>
              <a:t>上述两个步骤是迭代进行的，直到质心停止移动，即它们不再改变自己的位置，并且成为静态的。一旦这样做，</a:t>
            </a:r>
            <a:r>
              <a:rPr lang="en-US" altLang="zh-CN" sz="2000" dirty="0"/>
              <a:t>k-</a:t>
            </a:r>
            <a:r>
              <a:rPr lang="zh-CN" altLang="en-US" sz="2000" dirty="0"/>
              <a:t>均值算法被称为收敛。</a:t>
            </a:r>
          </a:p>
        </p:txBody>
      </p:sp>
      <mc:AlternateContent xmlns:mc="http://schemas.openxmlformats.org/markup-compatibility/2006" xmlns:a14="http://schemas.microsoft.com/office/drawing/2010/main">
        <mc:Choice Requires="a14">
          <p:sp>
            <p:nvSpPr>
              <p:cNvPr id="94" name="文本框 93"/>
              <p:cNvSpPr txBox="1"/>
              <p:nvPr/>
            </p:nvSpPr>
            <p:spPr>
              <a:xfrm>
                <a:off x="549011" y="4728814"/>
                <a:ext cx="11330025" cy="1717971"/>
              </a:xfrm>
              <a:prstGeom prst="rect">
                <a:avLst/>
              </a:prstGeom>
              <a:noFill/>
            </p:spPr>
            <p:txBody>
              <a:bodyPr wrap="square">
                <a:spAutoFit/>
              </a:bodyPr>
              <a:lstStyle/>
              <a:p>
                <a:pPr>
                  <a:lnSpc>
                    <a:spcPct val="150000"/>
                  </a:lnSpc>
                  <a:spcBef>
                    <a:spcPts val="900"/>
                  </a:spcBef>
                  <a:spcAft>
                    <a:spcPts val="900"/>
                  </a:spcAft>
                </a:pPr>
                <a:r>
                  <a:rPr lang="zh-CN" altLang="zh-CN" sz="2000" kern="100" dirty="0">
                    <a:effectLst/>
                    <a:latin typeface="微软雅黑" panose="020B0503020204020204" pitchFamily="34" charset="-122"/>
                    <a:cs typeface="Times New Roman" panose="02020603050405020304" pitchFamily="18" charset="0"/>
                  </a:rPr>
                  <a:t>设训练集为：</a:t>
                </a:r>
                <a14:m>
                  <m:oMath xmlns:m="http://schemas.openxmlformats.org/officeDocument/2006/math">
                    <m:r>
                      <a:rPr lang="en-US" altLang="zh-CN" sz="2000" i="1" kern="1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effectLst/>
                            <a:latin typeface="Cambria Math" panose="02040503050406030204" pitchFamily="18" charset="0"/>
                            <a:ea typeface="宋体" pitchFamily="2" charset="-122"/>
                            <a:cs typeface="Times New Roman" panose="02020603050405020304" pitchFamily="18" charset="0"/>
                          </a:rPr>
                          <m:t>𝑥</m:t>
                        </m:r>
                      </m:e>
                      <m:sup>
                        <m:r>
                          <a:rPr lang="en-US" altLang="zh-CN" sz="2000" i="1" kern="100">
                            <a:effectLst/>
                            <a:latin typeface="Cambria Math" panose="02040503050406030204" pitchFamily="18" charset="0"/>
                            <a:ea typeface="宋体" pitchFamily="2" charset="-122"/>
                            <a:cs typeface="Times New Roman" panose="02020603050405020304" pitchFamily="18" charset="0"/>
                          </a:rPr>
                          <m:t>(1)</m:t>
                        </m:r>
                      </m:sup>
                    </m:sSup>
                    <m:r>
                      <a:rPr lang="en-US" altLang="zh-CN" sz="2000" i="1" kern="1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effectLst/>
                            <a:latin typeface="Cambria Math" panose="02040503050406030204" pitchFamily="18" charset="0"/>
                            <a:ea typeface="宋体" pitchFamily="2" charset="-122"/>
                            <a:cs typeface="Times New Roman" panose="02020603050405020304" pitchFamily="18" charset="0"/>
                          </a:rPr>
                          <m:t>𝑥</m:t>
                        </m:r>
                      </m:e>
                      <m:sup>
                        <m:r>
                          <a:rPr lang="en-US" altLang="zh-CN" sz="2000" i="1" kern="100">
                            <a:effectLst/>
                            <a:latin typeface="Cambria Math" panose="02040503050406030204" pitchFamily="18" charset="0"/>
                            <a:ea typeface="宋体" pitchFamily="2" charset="-122"/>
                            <a:cs typeface="Times New Roman" panose="02020603050405020304" pitchFamily="18" charset="0"/>
                          </a:rPr>
                          <m:t>(2)</m:t>
                        </m:r>
                      </m:sup>
                    </m:sSup>
                    <m:r>
                      <a:rPr lang="en-US" altLang="zh-CN" sz="2000" i="1" kern="1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effectLst/>
                            <a:latin typeface="Cambria Math" panose="02040503050406030204" pitchFamily="18" charset="0"/>
                            <a:ea typeface="宋体" pitchFamily="2" charset="-122"/>
                            <a:cs typeface="Times New Roman" panose="02020603050405020304" pitchFamily="18" charset="0"/>
                          </a:rPr>
                          <m:t>𝑥</m:t>
                        </m:r>
                      </m:e>
                      <m:sup>
                        <m:r>
                          <a:rPr lang="en-US" altLang="zh-CN" sz="2000" i="1" kern="100">
                            <a:effectLst/>
                            <a:latin typeface="Cambria Math" panose="02040503050406030204" pitchFamily="18" charset="0"/>
                            <a:ea typeface="宋体" pitchFamily="2" charset="-122"/>
                            <a:cs typeface="Times New Roman" panose="02020603050405020304" pitchFamily="18" charset="0"/>
                          </a:rPr>
                          <m:t>(3)</m:t>
                        </m:r>
                      </m:sup>
                    </m:sSup>
                    <m:r>
                      <a:rPr lang="en-US" altLang="zh-CN" sz="2000" i="1" kern="1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effectLst/>
                            <a:latin typeface="Cambria Math" panose="02040503050406030204" pitchFamily="18" charset="0"/>
                            <a:ea typeface="宋体" pitchFamily="2" charset="-122"/>
                            <a:cs typeface="Times New Roman" panose="02020603050405020304" pitchFamily="18" charset="0"/>
                          </a:rPr>
                          <m:t>𝑥</m:t>
                        </m:r>
                      </m:e>
                      <m:sup>
                        <m:r>
                          <a:rPr lang="en-US" altLang="zh-CN" sz="2000" i="1" kern="100">
                            <a:effectLst/>
                            <a:latin typeface="Cambria Math" panose="02040503050406030204" pitchFamily="18" charset="0"/>
                            <a:ea typeface="宋体" pitchFamily="2" charset="-122"/>
                            <a:cs typeface="Times New Roman" panose="02020603050405020304" pitchFamily="18" charset="0"/>
                          </a:rPr>
                          <m:t>(</m:t>
                        </m:r>
                        <m:r>
                          <a:rPr lang="en-US" altLang="zh-CN" sz="2000" i="1" kern="100">
                            <a:effectLst/>
                            <a:latin typeface="Cambria Math" panose="02040503050406030204" pitchFamily="18" charset="0"/>
                            <a:ea typeface="宋体" pitchFamily="2" charset="-122"/>
                            <a:cs typeface="Times New Roman" panose="02020603050405020304" pitchFamily="18" charset="0"/>
                          </a:rPr>
                          <m:t>𝑚</m:t>
                        </m:r>
                        <m:r>
                          <a:rPr lang="en-US" altLang="zh-CN" sz="2000" i="1" kern="100">
                            <a:effectLst/>
                            <a:latin typeface="Cambria Math" panose="02040503050406030204" pitchFamily="18" charset="0"/>
                            <a:ea typeface="宋体" pitchFamily="2" charset="-122"/>
                            <a:cs typeface="Times New Roman" panose="02020603050405020304" pitchFamily="18" charset="0"/>
                          </a:rPr>
                          <m:t>)</m:t>
                        </m:r>
                      </m:sup>
                    </m:sSup>
                    <m:r>
                      <a:rPr lang="en-US" altLang="zh-CN" sz="20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2000" kern="100" dirty="0">
                    <a:effectLst/>
                    <a:latin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cs typeface="Times New Roman" panose="02020603050405020304" pitchFamily="18" charset="0"/>
                  </a:rPr>
                  <a:t>簇划分</a:t>
                </a:r>
                <a14:m>
                  <m:oMath xmlns:m="http://schemas.openxmlformats.org/officeDocument/2006/math">
                    <m:r>
                      <a:rPr lang="en-US" altLang="zh-CN" sz="2000" i="1" kern="100">
                        <a:latin typeface="Cambria Math" panose="02040503050406030204" pitchFamily="18" charset="0"/>
                        <a:ea typeface="宋体" pitchFamily="2" charset="-122"/>
                        <a:cs typeface="Times New Roman" panose="02020603050405020304" pitchFamily="18" charset="0"/>
                      </a:rPr>
                      <m:t>𝐶</m:t>
                    </m:r>
                    <m:r>
                      <a:rPr lang="en-US" altLang="zh-CN" sz="2000" i="1" kern="1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itchFamily="2" charset="-122"/>
                            <a:cs typeface="Times New Roman" panose="02020603050405020304" pitchFamily="18" charset="0"/>
                          </a:rPr>
                          <m:t>𝐶</m:t>
                        </m:r>
                      </m:e>
                      <m:sub>
                        <m:r>
                          <a:rPr lang="en-US" altLang="zh-CN" sz="2000" i="1" kern="100">
                            <a:latin typeface="Cambria Math" panose="02040503050406030204" pitchFamily="18" charset="0"/>
                            <a:ea typeface="宋体" pitchFamily="2" charset="-122"/>
                            <a:cs typeface="Times New Roman" panose="02020603050405020304" pitchFamily="18" charset="0"/>
                          </a:rPr>
                          <m:t>1</m:t>
                        </m:r>
                      </m:sub>
                    </m:sSub>
                    <m:r>
                      <a:rPr lang="en-US" altLang="zh-CN" sz="2000" i="1" kern="1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itchFamily="2" charset="-122"/>
                            <a:cs typeface="Times New Roman" panose="02020603050405020304" pitchFamily="18" charset="0"/>
                          </a:rPr>
                          <m:t>𝐶</m:t>
                        </m:r>
                      </m:e>
                      <m:sub>
                        <m:r>
                          <a:rPr lang="en-US" altLang="zh-CN" sz="2000" i="1" kern="100">
                            <a:latin typeface="Cambria Math" panose="02040503050406030204" pitchFamily="18" charset="0"/>
                            <a:ea typeface="宋体" pitchFamily="2" charset="-122"/>
                            <a:cs typeface="Times New Roman" panose="02020603050405020304" pitchFamily="18" charset="0"/>
                          </a:rPr>
                          <m:t>2</m:t>
                        </m:r>
                      </m:sub>
                    </m:sSub>
                    <m:r>
                      <a:rPr lang="en-US" altLang="zh-CN" sz="2000" i="1" kern="1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itchFamily="2" charset="-122"/>
                            <a:cs typeface="Times New Roman" panose="02020603050405020304" pitchFamily="18" charset="0"/>
                          </a:rPr>
                          <m:t>𝐶</m:t>
                        </m:r>
                      </m:e>
                      <m:sub>
                        <m:r>
                          <a:rPr lang="en-US" altLang="zh-CN" sz="2000" i="1" kern="100">
                            <a:latin typeface="Cambria Math" panose="02040503050406030204" pitchFamily="18" charset="0"/>
                            <a:ea typeface="宋体" pitchFamily="2" charset="-122"/>
                            <a:cs typeface="Times New Roman" panose="02020603050405020304" pitchFamily="18" charset="0"/>
                          </a:rPr>
                          <m:t>𝐾</m:t>
                        </m:r>
                      </m:sub>
                    </m:sSub>
                    <m:r>
                      <a:rPr lang="en-US" altLang="zh-CN" sz="2000" i="1" kern="100">
                        <a:latin typeface="Cambria Math" panose="02040503050406030204" pitchFamily="18" charset="0"/>
                        <a:ea typeface="宋体" pitchFamily="2" charset="-122"/>
                        <a:cs typeface="Times New Roman" panose="02020603050405020304" pitchFamily="18" charset="0"/>
                      </a:rPr>
                      <m:t>}</m:t>
                    </m:r>
                  </m:oMath>
                </a14:m>
                <a:r>
                  <a:rPr lang="zh-CN" altLang="en-US" sz="2000" kern="100" dirty="0">
                    <a:latin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cs typeface="Times New Roman" panose="02020603050405020304" pitchFamily="18" charset="0"/>
                  </a:rPr>
                  <a:t>用</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i="1">
                            <a:latin typeface="Cambria Math" panose="02040503050406030204" pitchFamily="18" charset="0"/>
                            <a:ea typeface="宋体" pitchFamily="2" charset="-122"/>
                            <a:cs typeface="Times New Roman" panose="02020603050405020304" pitchFamily="18" charset="0"/>
                          </a:rPr>
                          <m:t>1</m:t>
                        </m:r>
                      </m:sub>
                    </m:sSub>
                    <m:r>
                      <a:rPr lang="en-US" altLang="zh-CN" sz="20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b="0" i="1" smtClean="0">
                            <a:latin typeface="Cambria Math" panose="02040503050406030204" pitchFamily="18" charset="0"/>
                            <a:ea typeface="宋体" pitchFamily="2" charset="-122"/>
                            <a:cs typeface="Times New Roman" panose="02020603050405020304" pitchFamily="18" charset="0"/>
                          </a:rPr>
                          <m:t>2</m:t>
                        </m:r>
                      </m:sub>
                    </m:sSub>
                    <m:r>
                      <a:rPr lang="en-US" altLang="zh-CN" sz="2000" b="0" i="0" smtClean="0">
                        <a:latin typeface="Cambria Math" panose="02040503050406030204" pitchFamily="18" charset="0"/>
                        <a:ea typeface="宋体" pitchFamily="2" charset="-122"/>
                        <a:cs typeface="Times New Roman" panose="02020603050405020304" pitchFamily="18" charset="0"/>
                      </a:rPr>
                      <m:t>,</m:t>
                    </m:r>
                    <m:r>
                      <a:rPr lang="en-US" altLang="zh-CN" sz="20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i="1">
                            <a:latin typeface="Cambria Math" panose="02040503050406030204" pitchFamily="18" charset="0"/>
                            <a:ea typeface="宋体" pitchFamily="2" charset="-122"/>
                            <a:cs typeface="Times New Roman" panose="02020603050405020304" pitchFamily="18" charset="0"/>
                          </a:rPr>
                          <m:t>𝐾</m:t>
                        </m:r>
                      </m:sub>
                    </m:sSub>
                  </m:oMath>
                </a14:m>
                <a:r>
                  <a:rPr lang="zh-CN" altLang="zh-CN" sz="2000" kern="100" dirty="0">
                    <a:latin typeface="微软雅黑" panose="020B0503020204020204" pitchFamily="34" charset="-122"/>
                    <a:cs typeface="Times New Roman" panose="02020603050405020304" pitchFamily="18" charset="0"/>
                  </a:rPr>
                  <a:t>来表示聚类中心</a:t>
                </a:r>
                <a:endParaRPr lang="zh-CN" altLang="en-US" sz="2000" dirty="0">
                  <a:latin typeface="微软雅黑" panose="020B0503020204020204" pitchFamily="34" charset="-122"/>
                </a:endParaRPr>
              </a:p>
              <a:p>
                <a:pPr>
                  <a:lnSpc>
                    <a:spcPct val="150000"/>
                  </a:lnSpc>
                  <a:spcBef>
                    <a:spcPts val="900"/>
                  </a:spcBef>
                  <a:spcAft>
                    <a:spcPts val="900"/>
                  </a:spcAft>
                </a:pPr>
                <a:r>
                  <a:rPr lang="en-US" altLang="zh-CN" sz="2000" dirty="0" err="1">
                    <a:effectLst/>
                    <a:latin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𝜇</m:t>
                        </m:r>
                      </m:e>
                      <m:sub>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𝑖</m:t>
                            </m:r>
                            <m:r>
                              <a:rPr lang="en-US" altLang="zh-CN" sz="2000">
                                <a:effectLst/>
                                <a:latin typeface="Cambria Math" panose="02040503050406030204" pitchFamily="18" charset="0"/>
                                <a:ea typeface="宋体" pitchFamily="2" charset="-122"/>
                                <a:cs typeface="Times New Roman" panose="02020603050405020304" pitchFamily="18" charset="0"/>
                              </a:rPr>
                              <m:t>)</m:t>
                            </m:r>
                          </m:sup>
                        </m:sSup>
                      </m:sub>
                    </m:sSub>
                  </m:oMath>
                </a14:m>
                <a:r>
                  <a:rPr lang="en-US" altLang="zh-CN" sz="2000" dirty="0" err="1">
                    <a:effectLst/>
                    <a:latin typeface="微软雅黑" panose="020B0503020204020204" pitchFamily="34" charset="-122"/>
                    <a:cs typeface="Times New Roman" panose="02020603050405020304" pitchFamily="18" charset="0"/>
                  </a:rPr>
                  <a:t>代表与</a:t>
                </a: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𝑥</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𝑖</m:t>
                        </m:r>
                        <m:r>
                          <a:rPr lang="en-US" altLang="zh-CN" sz="2000">
                            <a:effectLst/>
                            <a:latin typeface="Cambria Math" panose="02040503050406030204" pitchFamily="18" charset="0"/>
                            <a:ea typeface="宋体" pitchFamily="2" charset="-122"/>
                            <a:cs typeface="Times New Roman" panose="02020603050405020304" pitchFamily="18" charset="0"/>
                          </a:rPr>
                          <m:t>)</m:t>
                        </m:r>
                      </m:sup>
                    </m:sSup>
                  </m:oMath>
                </a14:m>
                <a:r>
                  <a:rPr lang="en-US" altLang="zh-CN" sz="2000" dirty="0" err="1">
                    <a:effectLst/>
                    <a:latin typeface="微软雅黑" panose="020B0503020204020204" pitchFamily="34" charset="-122"/>
                    <a:cs typeface="Times New Roman" panose="02020603050405020304" pitchFamily="18" charset="0"/>
                  </a:rPr>
                  <a:t>最近的聚类中心点</a:t>
                </a:r>
                <a:r>
                  <a:rPr lang="en-US" altLang="zh-CN" sz="2000" dirty="0">
                    <a:effectLst/>
                    <a:latin typeface="微软雅黑" panose="020B0503020204020204" pitchFamily="34" charset="-122"/>
                    <a:cs typeface="Times New Roman" panose="02020603050405020304" pitchFamily="18" charset="0"/>
                  </a:rPr>
                  <a:t>。</a:t>
                </a:r>
                <a:br>
                  <a:rPr lang="en-US" altLang="zh-CN" sz="2000" dirty="0">
                    <a:effectLst/>
                    <a:latin typeface="微软雅黑" panose="020B0503020204020204" pitchFamily="34" charset="-122"/>
                    <a:cs typeface="Times New Roman" panose="02020603050405020304" pitchFamily="18" charset="0"/>
                  </a:rPr>
                </a:br>
                <a:r>
                  <a:rPr lang="en-US" altLang="zh-CN" sz="2000" dirty="0" err="1">
                    <a:effectLst/>
                    <a:latin typeface="微软雅黑" panose="020B0503020204020204" pitchFamily="34" charset="-122"/>
                    <a:cs typeface="Times New Roman" panose="02020603050405020304" pitchFamily="18" charset="0"/>
                  </a:rPr>
                  <a:t>我们的的优化目标便是找出使得代价函数最小的</a:t>
                </a:r>
                <a:r>
                  <a:rPr lang="en-US" altLang="zh-CN" sz="2000" dirty="0">
                    <a:effectLst/>
                    <a:latin typeface="微软雅黑" panose="020B0503020204020204" pitchFamily="34" charset="-122"/>
                    <a:cs typeface="Times New Roman" panose="02020603050405020304" pitchFamily="18" charset="0"/>
                  </a:rPr>
                  <a:t> </a:t>
                </a: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1</m:t>
                        </m:r>
                        <m:r>
                          <a:rPr lang="en-US" altLang="zh-CN" sz="2000">
                            <a:effectLst/>
                            <a:latin typeface="Cambria Math" panose="02040503050406030204" pitchFamily="18" charset="0"/>
                            <a:ea typeface="宋体" pitchFamily="2" charset="-122"/>
                            <a:cs typeface="Times New Roman" panose="02020603050405020304" pitchFamily="18" charset="0"/>
                          </a:rPr>
                          <m:t>)</m:t>
                        </m:r>
                      </m:sup>
                    </m:sSup>
                  </m:oMath>
                </a14:m>
                <a:r>
                  <a:rPr lang="en-US" altLang="zh-CN" sz="2000" dirty="0">
                    <a:effectLst/>
                    <a:latin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2</m:t>
                        </m:r>
                        <m:r>
                          <a:rPr lang="en-US" altLang="zh-CN" sz="2000">
                            <a:effectLst/>
                            <a:latin typeface="Cambria Math" panose="02040503050406030204" pitchFamily="18" charset="0"/>
                            <a:ea typeface="宋体" pitchFamily="2" charset="-122"/>
                            <a:cs typeface="Times New Roman" panose="02020603050405020304" pitchFamily="18" charset="0"/>
                          </a:rPr>
                          <m:t>)</m:t>
                        </m:r>
                      </m:sup>
                    </m:sSup>
                  </m:oMath>
                </a14:m>
                <a:r>
                  <a:rPr lang="en-US" altLang="zh-CN" sz="2000" dirty="0">
                    <a:effectLst/>
                    <a:latin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𝑚</m:t>
                        </m:r>
                        <m:r>
                          <a:rPr lang="en-US" altLang="zh-CN" sz="2000">
                            <a:effectLst/>
                            <a:latin typeface="Cambria Math" panose="02040503050406030204" pitchFamily="18" charset="0"/>
                            <a:ea typeface="宋体" pitchFamily="2" charset="-122"/>
                            <a:cs typeface="Times New Roman" panose="02020603050405020304" pitchFamily="18" charset="0"/>
                          </a:rPr>
                          <m:t>)</m:t>
                        </m:r>
                      </m:sup>
                    </m:sSup>
                  </m:oMath>
                </a14:m>
                <a:r>
                  <a:rPr lang="en-US" altLang="zh-CN" sz="2000" dirty="0">
                    <a:effectLst/>
                    <a:latin typeface="微软雅黑" panose="020B0503020204020204" pitchFamily="34" charset="-122"/>
                    <a:cs typeface="Times New Roman" panose="02020603050405020304" pitchFamily="18" charset="0"/>
                  </a:rPr>
                  <a:t>和</a:t>
                </a:r>
                <a:r>
                  <a:rPr lang="zh-CN" altLang="zh-CN" sz="2000" dirty="0">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i="1">
                            <a:latin typeface="Cambria Math" panose="02040503050406030204" pitchFamily="18" charset="0"/>
                            <a:ea typeface="宋体" pitchFamily="2" charset="-122"/>
                            <a:cs typeface="Times New Roman" panose="02020603050405020304" pitchFamily="18" charset="0"/>
                          </a:rPr>
                          <m:t>1</m:t>
                        </m:r>
                      </m:sub>
                    </m:sSub>
                    <m:r>
                      <a:rPr lang="en-US" altLang="zh-CN" sz="20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i="1">
                            <a:latin typeface="Cambria Math" panose="02040503050406030204" pitchFamily="18" charset="0"/>
                            <a:ea typeface="宋体" pitchFamily="2" charset="-122"/>
                            <a:cs typeface="Times New Roman" panose="02020603050405020304" pitchFamily="18" charset="0"/>
                          </a:rPr>
                          <m:t>2</m:t>
                        </m:r>
                      </m:sub>
                    </m:sSub>
                    <m:r>
                      <a:rPr lang="en-US" altLang="zh-CN" sz="2000">
                        <a:latin typeface="Cambria Math" panose="02040503050406030204" pitchFamily="18" charset="0"/>
                        <a:ea typeface="宋体"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itchFamily="2" charset="-122"/>
                            <a:cs typeface="Times New Roman" panose="02020603050405020304" pitchFamily="18" charset="0"/>
                          </a:rPr>
                          <m:t>𝜇</m:t>
                        </m:r>
                      </m:e>
                      <m:sub>
                        <m:r>
                          <a:rPr lang="en-US" altLang="zh-CN" sz="2000" i="1">
                            <a:latin typeface="Cambria Math" panose="02040503050406030204" pitchFamily="18" charset="0"/>
                            <a:ea typeface="宋体" pitchFamily="2" charset="-122"/>
                            <a:cs typeface="Times New Roman" panose="02020603050405020304" pitchFamily="18" charset="0"/>
                          </a:rPr>
                          <m:t>𝐾</m:t>
                        </m:r>
                      </m:sub>
                    </m:sSub>
                    <m:r>
                      <a:rPr lang="en-US" altLang="zh-CN" sz="2000" i="1">
                        <a:latin typeface="Cambria Math" panose="02040503050406030204" pitchFamily="18" charset="0"/>
                        <a:ea typeface="宋体" pitchFamily="2" charset="-122"/>
                        <a:cs typeface="Times New Roman" panose="02020603050405020304" pitchFamily="18" charset="0"/>
                      </a:rPr>
                      <m:t> </m:t>
                    </m:r>
                    <m:r>
                      <a:rPr lang="zh-CN" altLang="en-US" sz="2000" i="1">
                        <a:latin typeface="Cambria Math" panose="02040503050406030204" pitchFamily="18" charset="0"/>
                        <a:ea typeface="宋体" pitchFamily="2" charset="-122"/>
                        <a:cs typeface="Times New Roman" panose="02020603050405020304" pitchFamily="18" charset="0"/>
                      </a:rPr>
                      <m:t>。</m:t>
                    </m:r>
                  </m:oMath>
                </a14:m>
                <a:endParaRPr lang="zh-CN" altLang="zh-CN" sz="2000" dirty="0">
                  <a:effectLst/>
                  <a:latin typeface="微软雅黑" panose="020B0503020204020204" pitchFamily="34" charset="-122"/>
                  <a:cs typeface="Times New Roman" panose="02020603050405020304" pitchFamily="18" charset="0"/>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549011" y="4728814"/>
                <a:ext cx="11330025" cy="1717971"/>
              </a:xfrm>
              <a:prstGeom prst="rect">
                <a:avLst/>
              </a:prstGeom>
              <a:blipFill rotWithShape="1">
                <a:blip r:embed="rId3"/>
                <a:stretch>
                  <a:fillRect l="-3" t="-35" r="1" b="-12108"/>
                </a:stretch>
              </a:blipFill>
            </p:spPr>
            <p:txBody>
              <a:bodyPr/>
              <a:lstStyle/>
              <a:p>
                <a:r>
                  <a:rPr lang="zh-CN" altLang="en-US">
                    <a:noFill/>
                  </a:rPr>
                  <a:t> </a:t>
                </a:r>
              </a:p>
            </p:txBody>
          </p:sp>
        </mc:Fallback>
      </mc:AlternateContent>
      <p:sp>
        <p:nvSpPr>
          <p:cNvPr id="96" name="文本框 95"/>
          <p:cNvSpPr txBox="1"/>
          <p:nvPr/>
        </p:nvSpPr>
        <p:spPr>
          <a:xfrm>
            <a:off x="5414963" y="6215953"/>
            <a:ext cx="3819525" cy="461665"/>
          </a:xfrm>
          <a:prstGeom prst="rect">
            <a:avLst/>
          </a:prstGeom>
          <a:noFill/>
        </p:spPr>
        <p:txBody>
          <a:bodyPr wrap="square">
            <a:spAutoFit/>
          </a:bodyPr>
          <a:lstStyle/>
          <a:p>
            <a:endParaRPr lang="zh-CN" altLang="en-US" dirty="0"/>
          </a:p>
        </p:txBody>
      </p:sp>
      <p:sp>
        <p:nvSpPr>
          <p:cNvPr id="98" name="文本框 97"/>
          <p:cNvSpPr txBox="1"/>
          <p:nvPr/>
        </p:nvSpPr>
        <p:spPr>
          <a:xfrm>
            <a:off x="549011" y="3469012"/>
            <a:ext cx="9595113" cy="499111"/>
          </a:xfrm>
          <a:prstGeom prst="rect">
            <a:avLst/>
          </a:prstGeom>
          <a:noFill/>
        </p:spPr>
        <p:txBody>
          <a:bodyPr wrap="square">
            <a:spAutoFit/>
          </a:bodyPr>
          <a:lstStyle/>
          <a:p>
            <a:pPr>
              <a:lnSpc>
                <a:spcPct val="150000"/>
              </a:lnSpc>
              <a:spcBef>
                <a:spcPts val="900"/>
              </a:spcBef>
              <a:spcAft>
                <a:spcPts val="900"/>
              </a:spcAft>
            </a:pPr>
            <a:r>
              <a:rPr lang="en-US" altLang="zh-CN" sz="2000" dirty="0" err="1">
                <a:effectLst/>
                <a:latin typeface="微软雅黑" panose="020B0503020204020204" pitchFamily="34" charset="-122"/>
                <a:cs typeface="Times New Roman" panose="02020603050405020304" pitchFamily="18" charset="0"/>
              </a:rPr>
              <a:t>K-均值的代价函数（又称</a:t>
            </a:r>
            <a:r>
              <a:rPr lang="en-US" altLang="zh-CN" sz="2000" b="1" dirty="0" err="1">
                <a:effectLst/>
                <a:latin typeface="微软雅黑" panose="020B0503020204020204" pitchFamily="34" charset="-122"/>
                <a:cs typeface="Times New Roman" panose="02020603050405020304" pitchFamily="18" charset="0"/>
              </a:rPr>
              <a:t>畸变函数</a:t>
            </a:r>
            <a:r>
              <a:rPr lang="en-US" altLang="zh-CN" sz="2000" dirty="0">
                <a:effectLst/>
                <a:latin typeface="微软雅黑" panose="020B0503020204020204" pitchFamily="34" charset="-122"/>
                <a:cs typeface="Times New Roman" panose="02020603050405020304" pitchFamily="18" charset="0"/>
              </a:rPr>
              <a:t> </a:t>
            </a:r>
            <a:r>
              <a:rPr lang="en-US" altLang="zh-CN" sz="2000" b="1" dirty="0">
                <a:effectLst/>
                <a:latin typeface="微软雅黑" panose="020B0503020204020204" pitchFamily="34" charset="-122"/>
                <a:cs typeface="Times New Roman" panose="02020603050405020304" pitchFamily="18" charset="0"/>
              </a:rPr>
              <a:t>Distortion </a:t>
            </a:r>
            <a:r>
              <a:rPr lang="en-US" altLang="zh-CN" sz="2000" b="1" dirty="0" err="1">
                <a:effectLst/>
                <a:latin typeface="微软雅黑" panose="020B0503020204020204" pitchFamily="34" charset="-122"/>
                <a:cs typeface="Times New Roman" panose="02020603050405020304" pitchFamily="18" charset="0"/>
              </a:rPr>
              <a:t>function</a:t>
            </a:r>
            <a:r>
              <a:rPr lang="en-US" altLang="zh-CN" sz="2000" dirty="0" err="1">
                <a:effectLst/>
                <a:latin typeface="微软雅黑" panose="020B0503020204020204" pitchFamily="34" charset="-122"/>
                <a:cs typeface="Times New Roman" panose="02020603050405020304" pitchFamily="18" charset="0"/>
              </a:rPr>
              <a:t>）为</a:t>
            </a:r>
            <a:r>
              <a:rPr lang="en-US" altLang="zh-CN" sz="2000" dirty="0">
                <a:effectLst/>
                <a:latin typeface="微软雅黑" panose="020B0503020204020204" pitchFamily="34" charset="-122"/>
                <a:cs typeface="Times New Roman" panose="02020603050405020304" pitchFamily="18" charset="0"/>
              </a:rPr>
              <a:t>：</a:t>
            </a:r>
            <a:endParaRPr lang="en-US" altLang="zh-CN" sz="2000" i="1" dirty="0">
              <a:effectLst/>
              <a:latin typeface="Cambria Math" panose="02040503050406030204" pitchFamily="18" charset="0"/>
              <a:ea typeface="宋体"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9" name="文本框 98"/>
              <p:cNvSpPr txBox="1"/>
              <p:nvPr/>
            </p:nvSpPr>
            <p:spPr>
              <a:xfrm>
                <a:off x="1141214" y="3893394"/>
                <a:ext cx="9909572" cy="932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宋体" pitchFamily="2" charset="-122"/>
                          <a:cs typeface="Times New Roman" panose="02020603050405020304" pitchFamily="18" charset="0"/>
                        </a:rPr>
                        <m:t>𝐽</m:t>
                      </m:r>
                      <m:r>
                        <a:rPr lang="en-US" altLang="zh-CN" sz="20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1</m:t>
                          </m:r>
                          <m:r>
                            <a:rPr lang="en-US" altLang="zh-CN" sz="2000">
                              <a:effectLst/>
                              <a:latin typeface="Cambria Math" panose="02040503050406030204" pitchFamily="18" charset="0"/>
                              <a:ea typeface="宋体" pitchFamily="2" charset="-122"/>
                              <a:cs typeface="Times New Roman" panose="02020603050405020304" pitchFamily="18" charset="0"/>
                            </a:rPr>
                            <m:t>)</m:t>
                          </m:r>
                        </m:sup>
                      </m:sSup>
                      <m:r>
                        <a:rPr lang="en-US" altLang="zh-CN" sz="20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𝑚</m:t>
                          </m:r>
                          <m:r>
                            <a:rPr lang="en-US" altLang="zh-CN" sz="2000">
                              <a:effectLst/>
                              <a:latin typeface="Cambria Math" panose="02040503050406030204" pitchFamily="18" charset="0"/>
                              <a:ea typeface="宋体" pitchFamily="2" charset="-122"/>
                              <a:cs typeface="Times New Roman" panose="02020603050405020304" pitchFamily="18" charset="0"/>
                            </a:rPr>
                            <m:t>)</m:t>
                          </m:r>
                        </m:sup>
                      </m:sSup>
                      <m:r>
                        <a:rPr lang="en-US" altLang="zh-CN" sz="2000">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𝜇</m:t>
                          </m:r>
                        </m:e>
                        <m:sub>
                          <m:r>
                            <a:rPr lang="en-US" altLang="zh-CN" sz="2000" i="1">
                              <a:effectLst/>
                              <a:latin typeface="Cambria Math" panose="02040503050406030204" pitchFamily="18" charset="0"/>
                              <a:ea typeface="宋体" pitchFamily="2" charset="-122"/>
                              <a:cs typeface="Times New Roman" panose="02020603050405020304" pitchFamily="18" charset="0"/>
                            </a:rPr>
                            <m:t>1</m:t>
                          </m:r>
                        </m:sub>
                      </m:sSub>
                      <m:r>
                        <a:rPr lang="en-US" altLang="zh-CN" sz="2000">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𝜇</m:t>
                          </m:r>
                        </m:e>
                        <m:sub>
                          <m:r>
                            <a:rPr lang="en-US" altLang="zh-CN" sz="2000" i="1">
                              <a:effectLst/>
                              <a:latin typeface="Cambria Math" panose="02040503050406030204" pitchFamily="18" charset="0"/>
                              <a:ea typeface="宋体" pitchFamily="2" charset="-122"/>
                              <a:cs typeface="Times New Roman" panose="02020603050405020304" pitchFamily="18" charset="0"/>
                            </a:rPr>
                            <m:t>𝐾</m:t>
                          </m:r>
                        </m:sub>
                      </m:sSub>
                      <m:r>
                        <a:rPr lang="en-US" altLang="zh-CN" sz="2000">
                          <a:effectLst/>
                          <a:latin typeface="Cambria Math" panose="02040503050406030204" pitchFamily="18" charset="0"/>
                          <a:ea typeface="宋体"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effectLst/>
                              <a:latin typeface="Cambria Math" panose="02040503050406030204" pitchFamily="18" charset="0"/>
                              <a:ea typeface="宋体" pitchFamily="2" charset="-122"/>
                              <a:cs typeface="Times New Roman" panose="02020603050405020304" pitchFamily="18" charset="0"/>
                            </a:rPr>
                            <m:t>1</m:t>
                          </m:r>
                        </m:num>
                        <m:den>
                          <m:r>
                            <a:rPr lang="en-US" altLang="zh-CN" sz="2000" i="1">
                              <a:effectLst/>
                              <a:latin typeface="Cambria Math" panose="02040503050406030204" pitchFamily="18" charset="0"/>
                              <a:ea typeface="宋体" pitchFamily="2" charset="-122"/>
                              <a:cs typeface="Times New Roman" panose="02020603050405020304" pitchFamily="18" charset="0"/>
                            </a:rPr>
                            <m:t>𝑚</m:t>
                          </m:r>
                        </m:den>
                      </m:f>
                      <m:nary>
                        <m:naryPr>
                          <m:chr m:val="∑"/>
                          <m:limLoc m:val="undOv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effectLst/>
                              <a:latin typeface="Cambria Math" panose="02040503050406030204" pitchFamily="18" charset="0"/>
                              <a:ea typeface="宋体" pitchFamily="2" charset="-122"/>
                              <a:cs typeface="Times New Roman" panose="02020603050405020304" pitchFamily="18" charset="0"/>
                            </a:rPr>
                            <m:t>𝑖</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1</m:t>
                          </m:r>
                        </m:sub>
                        <m:sup>
                          <m:r>
                            <a:rPr lang="en-US" altLang="zh-CN" sz="2000" i="1">
                              <a:effectLst/>
                              <a:latin typeface="Cambria Math" panose="02040503050406030204" pitchFamily="18" charset="0"/>
                              <a:ea typeface="宋体" pitchFamily="2" charset="-122"/>
                              <a:cs typeface="Times New Roman" panose="02020603050405020304" pitchFamily="18" charset="0"/>
                            </a:rPr>
                            <m:t>𝑚</m:t>
                          </m:r>
                        </m:sup>
                        <m:e>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𝑋</m:t>
                                      </m:r>
                                    </m:e>
                                    <m:sup>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effectLst/>
                                              <a:latin typeface="Cambria Math" panose="02040503050406030204" pitchFamily="18" charset="0"/>
                                              <a:ea typeface="宋体" pitchFamily="2" charset="-122"/>
                                              <a:cs typeface="Times New Roman" panose="02020603050405020304" pitchFamily="18" charset="0"/>
                                            </a:rPr>
                                            <m:t>𝑖</m:t>
                                          </m:r>
                                        </m:e>
                                      </m:d>
                                    </m:sup>
                                  </m:sSup>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𝜇</m:t>
                                      </m:r>
                                    </m:e>
                                    <m:sub>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𝑐</m:t>
                                          </m:r>
                                        </m:e>
                                        <m:sup>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𝑖</m:t>
                                          </m:r>
                                          <m:r>
                                            <a:rPr lang="en-US" altLang="zh-CN" sz="2000">
                                              <a:effectLst/>
                                              <a:latin typeface="Cambria Math" panose="02040503050406030204" pitchFamily="18" charset="0"/>
                                              <a:ea typeface="宋体" pitchFamily="2" charset="-122"/>
                                              <a:cs typeface="Times New Roman" panose="02020603050405020304" pitchFamily="18" charset="0"/>
                                            </a:rPr>
                                            <m:t>)</m:t>
                                          </m:r>
                                        </m:sup>
                                      </m:sSup>
                                    </m:sub>
                                  </m:sSub>
                                </m:e>
                              </m:d>
                            </m:e>
                            <m:sup>
                              <m:r>
                                <a:rPr lang="en-US" altLang="zh-CN" sz="2000" i="1">
                                  <a:effectLst/>
                                  <a:latin typeface="Cambria Math" panose="02040503050406030204" pitchFamily="18" charset="0"/>
                                  <a:ea typeface="宋体" pitchFamily="2" charset="-122"/>
                                  <a:cs typeface="Times New Roman" panose="02020603050405020304" pitchFamily="18" charset="0"/>
                                </a:rPr>
                                <m:t>2</m:t>
                              </m:r>
                            </m:sup>
                          </m:sSup>
                        </m:e>
                      </m:nary>
                    </m:oMath>
                  </m:oMathPara>
                </a14:m>
                <a:endParaRPr lang="zh-CN" altLang="en-US" sz="2000" dirty="0"/>
              </a:p>
            </p:txBody>
          </p:sp>
        </mc:Choice>
        <mc:Fallback xmlns="">
          <p:sp>
            <p:nvSpPr>
              <p:cNvPr id="99" name="文本框 98"/>
              <p:cNvSpPr txBox="1">
                <a:spLocks noRot="1" noChangeAspect="1" noMove="1" noResize="1" noEditPoints="1" noAdjustHandles="1" noChangeArrowheads="1" noChangeShapeType="1" noTextEdit="1"/>
              </p:cNvSpPr>
              <p:nvPr/>
            </p:nvSpPr>
            <p:spPr>
              <a:xfrm>
                <a:off x="1141214" y="3893394"/>
                <a:ext cx="9909572" cy="932628"/>
              </a:xfrm>
              <a:prstGeom prst="rect">
                <a:avLst/>
              </a:prstGeom>
              <a:blipFill rotWithShape="1">
                <a:blip r:embed="rId4"/>
                <a:stretch>
                  <a:fillRect l="-1" t="-22" r="5" b="2"/>
                </a:stretch>
              </a:blipFill>
            </p:spPr>
            <p:txBody>
              <a:bodyPr/>
              <a:lstStyle/>
              <a:p>
                <a:r>
                  <a:rPr lang="zh-CN" altLang="en-US">
                    <a:noFill/>
                  </a:rPr>
                  <a:t> </a:t>
                </a:r>
              </a:p>
            </p:txBody>
          </p:sp>
        </mc:Fallback>
      </mc:AlternateContent>
    </p:spTree>
  </p:cSld>
  <p:clrMapOvr>
    <a:masterClrMapping/>
  </p:clrMapOvr>
  <p:transition advTm="8005"/>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8417550" y="3004457"/>
            <a:ext cx="3490232" cy="3617645"/>
          </a:xfrm>
          <a:prstGeom prst="roundRect">
            <a:avLst/>
          </a:prstGeom>
          <a:ln>
            <a:solidFill>
              <a:srgbClr val="0070C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的</a:t>
            </a:r>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优化过程</a:t>
            </a:r>
            <a:endParaRPr lang="zh-CN" altLang="zh-CN" sz="2400" kern="100" dirty="0">
              <a:effectLst/>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635792" y="2106682"/>
                <a:ext cx="8993981" cy="468205"/>
              </a:xfrm>
              <a:prstGeom prst="rect">
                <a:avLst/>
              </a:prstGeom>
              <a:noFill/>
            </p:spPr>
            <p:txBody>
              <a:bodyPr wrap="square">
                <a:spAutoFit/>
              </a:bodyPr>
              <a:lstStyle/>
              <a:p>
                <a:r>
                  <a:rPr lang="zh-CN" altLang="en-US" dirty="0"/>
                  <a:t>记</a:t>
                </a:r>
                <a14:m>
                  <m:oMath xmlns:m="http://schemas.openxmlformats.org/officeDocument/2006/math">
                    <m:r>
                      <a:rPr lang="en-US" altLang="zh-CN" i="1" dirty="0">
                        <a:latin typeface="Cambria Math" panose="02040503050406030204" pitchFamily="18" charset="0"/>
                        <a:ea typeface="+mj-ea"/>
                      </a:rPr>
                      <m:t>𝑘</m:t>
                    </m:r>
                  </m:oMath>
                </a14:m>
                <a:r>
                  <a:rPr lang="zh-CN" altLang="en-US" dirty="0"/>
                  <a:t>个簇中心为</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1</m:t>
                        </m:r>
                      </m:sub>
                    </m:sSub>
                    <m:r>
                      <a:rPr lang="en-US" altLang="zh-CN">
                        <a:latin typeface="Cambria Math" panose="02040503050406030204" pitchFamily="18" charset="0"/>
                        <a:ea typeface="宋体"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2</m:t>
                        </m:r>
                      </m:sub>
                    </m:sSub>
                    <m:r>
                      <a:rPr lang="en-US" altLang="zh-CN">
                        <a:latin typeface="Cambria Math" panose="02040503050406030204" pitchFamily="18" charset="0"/>
                        <a:ea typeface="宋体"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𝑘</m:t>
                        </m:r>
                      </m:sub>
                    </m:sSub>
                  </m:oMath>
                </a14:m>
                <a:r>
                  <a:rPr lang="zh-CN" altLang="en-US" dirty="0"/>
                  <a:t>，每个簇的样本数目为</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𝑁</m:t>
                        </m:r>
                      </m:e>
                      <m:sub>
                        <m:r>
                          <a:rPr lang="zh-CN" altLang="en-US" i="1" dirty="0">
                            <a:latin typeface="Cambria Math" panose="02040503050406030204" pitchFamily="18" charset="0"/>
                          </a:rPr>
                          <m:t>1</m:t>
                        </m:r>
                      </m:sub>
                    </m:sSub>
                  </m:oMath>
                </a14:m>
                <a:r>
                  <a:rPr lang="zh-CN" altLang="en-US" dirty="0"/>
                  <a:t>,</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𝑁</m:t>
                        </m:r>
                      </m:e>
                      <m:sub>
                        <m:r>
                          <a:rPr lang="en-US" altLang="zh-CN" b="0" i="1" dirty="0" smtClean="0">
                            <a:latin typeface="Cambria Math" panose="02040503050406030204" pitchFamily="18" charset="0"/>
                          </a:rPr>
                          <m:t>2</m:t>
                        </m:r>
                      </m:sub>
                    </m:sSub>
                  </m:oMath>
                </a14:m>
                <a:r>
                  <a:rPr lang="en-US" altLang="zh-CN" kern="100" dirty="0">
                    <a:latin typeface="微软雅黑" panose="020B0503020204020204" pitchFamily="34" charset="-122"/>
                    <a:cs typeface="Times New Roman" panose="02020603050405020304" pitchFamily="18" charset="0"/>
                  </a:rPr>
                  <a:t>,...,</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𝑁</m:t>
                        </m:r>
                      </m:e>
                      <m:sub>
                        <m:r>
                          <a:rPr lang="en-US" altLang="zh-CN" i="1" dirty="0">
                            <a:latin typeface="Cambria Math" panose="02040503050406030204" pitchFamily="18" charset="0"/>
                          </a:rPr>
                          <m:t>𝑘</m:t>
                        </m:r>
                      </m:sub>
                    </m:sSub>
                  </m:oMath>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35792" y="2106682"/>
                <a:ext cx="8993981" cy="468205"/>
              </a:xfrm>
              <a:prstGeom prst="rect">
                <a:avLst/>
              </a:prstGeom>
              <a:blipFill rotWithShape="1">
                <a:blip r:embed="rId3"/>
                <a:stretch>
                  <a:fillRect l="-2" t="-83" r="7" b="-1229"/>
                </a:stretch>
              </a:blipFill>
            </p:spPr>
            <p:txBody>
              <a:bodyPr/>
              <a:lstStyle/>
              <a:p>
                <a:r>
                  <a:rPr lang="zh-CN" altLang="en-US">
                    <a:noFill/>
                  </a:rPr>
                  <a:t> </a:t>
                </a:r>
              </a:p>
            </p:txBody>
          </p:sp>
        </mc:Fallback>
      </mc:AlternateContent>
      <p:sp>
        <p:nvSpPr>
          <p:cNvPr id="13" name="文本框 12"/>
          <p:cNvSpPr txBox="1"/>
          <p:nvPr/>
        </p:nvSpPr>
        <p:spPr>
          <a:xfrm>
            <a:off x="1162732" y="2588044"/>
            <a:ext cx="6096680" cy="461665"/>
          </a:xfrm>
          <a:prstGeom prst="rect">
            <a:avLst/>
          </a:prstGeom>
          <a:noFill/>
        </p:spPr>
        <p:txBody>
          <a:bodyPr wrap="square">
            <a:spAutoFit/>
          </a:bodyPr>
          <a:lstStyle/>
          <a:p>
            <a:r>
              <a:rPr lang="zh-CN" altLang="en-US" dirty="0"/>
              <a:t>使用平方误差作为目标函数:</a:t>
            </a:r>
          </a:p>
        </p:txBody>
      </p:sp>
      <mc:AlternateContent xmlns:mc="http://schemas.openxmlformats.org/markup-compatibility/2006" xmlns:a14="http://schemas.microsoft.com/office/drawing/2010/main">
        <mc:Choice Requires="a14">
          <p:sp>
            <p:nvSpPr>
              <p:cNvPr id="15" name="文本框 14"/>
              <p:cNvSpPr txBox="1"/>
              <p:nvPr/>
            </p:nvSpPr>
            <p:spPr>
              <a:xfrm>
                <a:off x="1162732" y="4159694"/>
                <a:ext cx="6781118" cy="1195071"/>
              </a:xfrm>
              <a:prstGeom prst="rect">
                <a:avLst/>
              </a:prstGeom>
              <a:noFill/>
            </p:spPr>
            <p:txBody>
              <a:bodyPr wrap="square">
                <a:spAutoFit/>
              </a:bodyPr>
              <a:lstStyle/>
              <a:p>
                <a:pPr>
                  <a:lnSpc>
                    <a:spcPct val="150000"/>
                  </a:lnSpc>
                </a:pPr>
                <a:r>
                  <a:rPr lang="zh-CN" altLang="en-US" dirty="0"/>
                  <a:t>对关于从</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1</m:t>
                        </m:r>
                      </m:sub>
                    </m:sSub>
                    <m:r>
                      <a:rPr lang="en-US" altLang="zh-CN">
                        <a:latin typeface="Cambria Math" panose="02040503050406030204" pitchFamily="18" charset="0"/>
                        <a:ea typeface="宋体"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2</m:t>
                        </m:r>
                      </m:sub>
                    </m:sSub>
                    <m:r>
                      <a:rPr lang="en-US" altLang="zh-CN">
                        <a:latin typeface="Cambria Math" panose="02040503050406030204" pitchFamily="18" charset="0"/>
                        <a:ea typeface="宋体" pitchFamily="2" charset="-122"/>
                        <a:cs typeface="Times New Roman" panose="02020603050405020304" pitchFamily="18" charset="0"/>
                      </a:rPr>
                      <m:t>,</m:t>
                    </m:r>
                    <m:r>
                      <a:rPr lang="en-US" altLang="zh-CN" i="1">
                        <a:latin typeface="Cambria Math" panose="02040503050406030204" pitchFamily="18" charset="0"/>
                        <a:ea typeface="宋体"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𝑘</m:t>
                        </m:r>
                      </m:sub>
                    </m:sSub>
                  </m:oMath>
                </a14:m>
                <a:r>
                  <a:rPr lang="zh-CN" altLang="en-US" dirty="0"/>
                  <a:t>的函数求偏导，这里的求偏导是对第</a:t>
                </a:r>
                <a14:m>
                  <m:oMath xmlns:m="http://schemas.openxmlformats.org/officeDocument/2006/math">
                    <m:r>
                      <a:rPr lang="en-US" altLang="zh-CN" i="1">
                        <a:latin typeface="Cambria Math" panose="02040503050406030204" pitchFamily="18" charset="0"/>
                        <a:ea typeface="宋体" pitchFamily="2" charset="-122"/>
                        <a:cs typeface="Times New Roman" panose="02020603050405020304" pitchFamily="18" charset="0"/>
                      </a:rPr>
                      <m:t>𝑗</m:t>
                    </m:r>
                  </m:oMath>
                </a14:m>
                <a:r>
                  <a:rPr lang="zh-CN" altLang="en-US" dirty="0"/>
                  <a:t>个簇心</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itchFamily="2" charset="-122"/>
                            <a:cs typeface="Times New Roman" panose="02020603050405020304" pitchFamily="18" charset="0"/>
                          </a:rPr>
                          <m:t>𝜇</m:t>
                        </m:r>
                      </m:e>
                      <m:sub>
                        <m:r>
                          <a:rPr lang="en-US" altLang="zh-CN" i="1">
                            <a:latin typeface="Cambria Math" panose="02040503050406030204" pitchFamily="18" charset="0"/>
                            <a:ea typeface="宋体" pitchFamily="2" charset="-122"/>
                            <a:cs typeface="Times New Roman" panose="02020603050405020304" pitchFamily="18" charset="0"/>
                          </a:rPr>
                          <m:t>𝑗</m:t>
                        </m:r>
                      </m:sub>
                    </m:sSub>
                  </m:oMath>
                </a14:m>
                <a:r>
                  <a:rPr lang="zh-CN" altLang="en-US" dirty="0"/>
                  <a:t>求的偏导。故而其驻点为:</a:t>
                </a:r>
              </a:p>
            </p:txBody>
          </p:sp>
        </mc:Choice>
        <mc:Fallback xmlns="">
          <p:sp>
            <p:nvSpPr>
              <p:cNvPr id="15" name="文本框 14"/>
              <p:cNvSpPr txBox="1">
                <a:spLocks noRot="1" noChangeAspect="1" noMove="1" noResize="1" noEditPoints="1" noAdjustHandles="1" noChangeArrowheads="1" noChangeShapeType="1" noTextEdit="1"/>
              </p:cNvSpPr>
              <p:nvPr/>
            </p:nvSpPr>
            <p:spPr>
              <a:xfrm>
                <a:off x="1162732" y="4159694"/>
                <a:ext cx="6781118" cy="1195071"/>
              </a:xfrm>
              <a:prstGeom prst="rect">
                <a:avLst/>
              </a:prstGeom>
              <a:blipFill rotWithShape="1">
                <a:blip r:embed="rId4"/>
                <a:stretch>
                  <a:fillRect l="-1" t="-37" b="-127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03135" y="3004457"/>
                <a:ext cx="6096680" cy="12046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宋体" pitchFamily="2" charset="-122"/>
                          <a:cs typeface="Times New Roman" panose="02020603050405020304" pitchFamily="18" charset="0"/>
                        </a:rPr>
                        <m:t>𝐽</m:t>
                      </m:r>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1</m:t>
                          </m:r>
                        </m:sub>
                      </m:sSub>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2</m:t>
                          </m:r>
                        </m:sub>
                      </m:sSub>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𝑘</m:t>
                          </m:r>
                        </m:sub>
                      </m:sSub>
                      <m:r>
                        <a:rPr lang="en-US" altLang="zh-CN" sz="2400">
                          <a:effectLst/>
                          <a:latin typeface="Cambria Math" panose="02040503050406030204" pitchFamily="18" charset="0"/>
                          <a:ea typeface="宋体"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itchFamily="2" charset="-122"/>
                              <a:cs typeface="Times New Roman" panose="02020603050405020304" pitchFamily="18" charset="0"/>
                            </a:rPr>
                            <m:t>1</m:t>
                          </m:r>
                        </m:num>
                        <m:den>
                          <m:r>
                            <a:rPr lang="en-US" altLang="zh-CN" sz="2400" i="1">
                              <a:effectLst/>
                              <a:latin typeface="Cambria Math" panose="02040503050406030204" pitchFamily="18" charset="0"/>
                              <a:ea typeface="宋体" pitchFamily="2" charset="-122"/>
                              <a:cs typeface="Times New Roman" panose="02020603050405020304" pitchFamily="18" charset="0"/>
                            </a:rPr>
                            <m:t>2</m:t>
                          </m:r>
                        </m:den>
                      </m:f>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itchFamily="2" charset="-122"/>
                              <a:cs typeface="Times New Roman" panose="02020603050405020304" pitchFamily="18" charset="0"/>
                            </a:rPr>
                            <m:t>𝑗</m:t>
                          </m:r>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1</m:t>
                          </m:r>
                        </m:sub>
                        <m:sup>
                          <m:r>
                            <a:rPr lang="en-US" altLang="zh-CN" sz="2400" i="1">
                              <a:effectLst/>
                              <a:latin typeface="Cambria Math" panose="02040503050406030204" pitchFamily="18" charset="0"/>
                              <a:ea typeface="宋体" pitchFamily="2" charset="-122"/>
                              <a:cs typeface="Times New Roman" panose="02020603050405020304" pitchFamily="18" charset="0"/>
                            </a:rPr>
                            <m:t>𝐾</m:t>
                          </m:r>
                        </m:sup>
                        <m:e>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itchFamily="2" charset="-122"/>
                                  <a:cs typeface="Times New Roman" panose="02020603050405020304" pitchFamily="18" charset="0"/>
                                </a:rPr>
                                <m:t>𝑖</m:t>
                              </m:r>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1</m:t>
                              </m:r>
                            </m:sub>
                            <m:sup>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𝑁</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sup>
                            <m:e>
                              <m:r>
                                <a:rPr lang="en-US" altLang="zh-CN" sz="2400">
                                  <a:effectLst/>
                                  <a:latin typeface="Cambria Math" panose="02040503050406030204" pitchFamily="18" charset="0"/>
                                  <a:ea typeface="宋体" pitchFamily="2" charset="-122"/>
                                  <a:cs typeface="Times New Roman" panose="02020603050405020304" pitchFamily="18" charset="0"/>
                                </a:rPr>
                                <m:t>(</m:t>
                              </m:r>
                            </m:e>
                          </m:nary>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𝑥</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r>
                        <a:rPr lang="en-US" altLang="zh-CN" sz="24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a:effectLst/>
                              <a:latin typeface="Cambria Math" panose="02040503050406030204" pitchFamily="18" charset="0"/>
                              <a:ea typeface="宋体" pitchFamily="2" charset="-122"/>
                              <a:cs typeface="Times New Roman" panose="02020603050405020304" pitchFamily="18" charset="0"/>
                            </a:rPr>
                            <m:t>)</m:t>
                          </m:r>
                        </m:e>
                        <m:sup>
                          <m:r>
                            <a:rPr lang="en-US" altLang="zh-CN" sz="2400" i="1">
                              <a:effectLst/>
                              <a:latin typeface="Cambria Math" panose="02040503050406030204" pitchFamily="18" charset="0"/>
                              <a:ea typeface="宋体" pitchFamily="2" charset="-122"/>
                              <a:cs typeface="Times New Roman" panose="02020603050405020304" pitchFamily="18" charset="0"/>
                            </a:rPr>
                            <m:t>2</m:t>
                          </m:r>
                        </m:sup>
                      </m:sSup>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603135" y="3004457"/>
                <a:ext cx="6096680" cy="1204625"/>
              </a:xfrm>
              <a:prstGeom prst="rect">
                <a:avLst/>
              </a:prstGeom>
              <a:blipFill rotWithShape="1">
                <a:blip r:embed="rId5"/>
                <a:stretch>
                  <a:fillRect l="-9" t="-23" r="9" b="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1162733" y="5355745"/>
                <a:ext cx="6262686" cy="858248"/>
              </a:xfrm>
              <a:prstGeom prst="rect">
                <a:avLst/>
              </a:prstGeom>
              <a:noFill/>
            </p:spPr>
            <p:txBody>
              <a:bodyPr wrap="square">
                <a:spAutoFit/>
              </a:bodyPr>
              <a:lstStyle/>
              <a:p>
                <a14:m>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𝐽</m:t>
                        </m:r>
                      </m:num>
                      <m:den>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den>
                    </m:f>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itchFamily="2" charset="-122"/>
                            <a:cs typeface="Times New Roman" panose="02020603050405020304" pitchFamily="18" charset="0"/>
                          </a:rPr>
                          <m:t>𝑖</m:t>
                        </m:r>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1</m:t>
                        </m:r>
                      </m:sub>
                      <m:sup>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𝑁</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sup>
                      <m:e>
                        <m:r>
                          <a:rPr lang="en-US" altLang="zh-CN" sz="2400">
                            <a:effectLst/>
                            <a:latin typeface="Cambria Math" panose="02040503050406030204" pitchFamily="18" charset="0"/>
                            <a:ea typeface="宋体" pitchFamily="2" charset="-122"/>
                            <a:cs typeface="Times New Roman" panose="02020603050405020304" pitchFamily="18" charset="0"/>
                          </a:rPr>
                          <m:t>(</m:t>
                        </m:r>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𝑥</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r>
                      <a:rPr lang="en-US" altLang="zh-CN" sz="24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r>
                      <a:rPr lang="en-US" altLang="zh-CN" sz="2400">
                        <a:effectLst/>
                        <a:latin typeface="Cambria Math" panose="02040503050406030204" pitchFamily="18" charset="0"/>
                        <a:ea typeface="宋体" pitchFamily="2" charset="-122"/>
                        <a:cs typeface="Times New Roman" panose="02020603050405020304" pitchFamily="18" charset="0"/>
                      </a:rPr>
                      <m:t>)</m:t>
                    </m:r>
                    <m:limUpp>
                      <m:limUp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2400">
                            <a:effectLst/>
                            <a:latin typeface="Cambria Math" panose="02040503050406030204" pitchFamily="18" charset="0"/>
                            <a:ea typeface="宋体" pitchFamily="2" charset="-122"/>
                            <a:cs typeface="Times New Roman" panose="02020603050405020304" pitchFamily="18" charset="0"/>
                          </a:rPr>
                          <m:t>→</m:t>
                        </m:r>
                      </m:e>
                      <m:lim>
                        <m:r>
                          <m:rPr>
                            <m:nor/>
                          </m:rPr>
                          <a:rPr lang="en-US" altLang="zh-CN" sz="2400">
                            <a:effectLst/>
                            <a:latin typeface="Cambria" panose="02040503050406030204" pitchFamily="18" charset="0"/>
                            <a:ea typeface="宋体" pitchFamily="2" charset="-122"/>
                            <a:cs typeface="Times New Roman" panose="02020603050405020304" pitchFamily="18" charset="0"/>
                          </a:rPr>
                          <m:t> </m:t>
                        </m:r>
                        <m:r>
                          <m:rPr>
                            <m:nor/>
                          </m:rPr>
                          <a:rPr lang="en-US" altLang="zh-CN" sz="2400">
                            <a:effectLst/>
                            <a:latin typeface="宋体" pitchFamily="2" charset="-122"/>
                            <a:ea typeface="宋体" pitchFamily="2" charset="-122"/>
                            <a:cs typeface="Times New Roman" panose="02020603050405020304" pitchFamily="18" charset="0"/>
                          </a:rPr>
                          <m:t>令</m:t>
                        </m:r>
                        <m:r>
                          <m:rPr>
                            <m:nor/>
                          </m:rPr>
                          <a:rPr lang="en-US" altLang="zh-CN" sz="2400">
                            <a:effectLst/>
                            <a:latin typeface="Cambria" panose="02040503050406030204" pitchFamily="18" charset="0"/>
                            <a:ea typeface="宋体" pitchFamily="2" charset="-122"/>
                            <a:cs typeface="Times New Roman" panose="02020603050405020304" pitchFamily="18" charset="0"/>
                          </a:rPr>
                          <m:t> </m:t>
                        </m:r>
                      </m:lim>
                    </m:limUpp>
                    <m:r>
                      <a:rPr lang="en-US" altLang="zh-CN" sz="2400" i="1">
                        <a:effectLst/>
                        <a:latin typeface="Cambria Math" panose="02040503050406030204" pitchFamily="18" charset="0"/>
                        <a:ea typeface="宋体" pitchFamily="2" charset="-122"/>
                        <a:cs typeface="Times New Roman" panose="02020603050405020304" pitchFamily="18" charset="0"/>
                      </a:rPr>
                      <m:t>0</m:t>
                    </m:r>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𝜇</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r>
                      <a:rPr lang="en-US" altLang="zh-CN" sz="2400">
                        <a:effectLst/>
                        <a:latin typeface="Cambria Math" panose="02040503050406030204" pitchFamily="18" charset="0"/>
                        <a:ea typeface="宋体"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itchFamily="2" charset="-122"/>
                            <a:cs typeface="Times New Roman" panose="02020603050405020304" pitchFamily="18" charset="0"/>
                          </a:rPr>
                          <m:t>1</m:t>
                        </m:r>
                      </m:num>
                      <m:den>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𝑁</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den>
                    </m:f>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itchFamily="2" charset="-122"/>
                            <a:cs typeface="Times New Roman" panose="02020603050405020304" pitchFamily="18" charset="0"/>
                          </a:rPr>
                          <m:t>𝑖</m:t>
                        </m:r>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1</m:t>
                        </m:r>
                      </m:sub>
                      <m:sup>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𝑁</m:t>
                            </m:r>
                          </m:e>
                          <m:sub>
                            <m:r>
                              <a:rPr lang="en-US" altLang="zh-CN" sz="2400" i="1">
                                <a:effectLst/>
                                <a:latin typeface="Cambria Math" panose="02040503050406030204" pitchFamily="18" charset="0"/>
                                <a:ea typeface="宋体" pitchFamily="2" charset="-122"/>
                                <a:cs typeface="Times New Roman" panose="02020603050405020304" pitchFamily="18" charset="0"/>
                              </a:rPr>
                              <m:t>𝑗</m:t>
                            </m:r>
                          </m:sub>
                        </m:sSub>
                      </m:sup>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𝑥</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e>
                    </m:nary>
                  </m:oMath>
                </a14:m>
                <a:r>
                  <a:rPr lang="en-US" altLang="zh-CN" sz="2400" dirty="0">
                    <a:effectLst/>
                    <a:latin typeface="Cambria" panose="02040503050406030204" pitchFamily="18" charset="0"/>
                    <a:ea typeface="宋体" pitchFamily="2" charset="-122"/>
                    <a:cs typeface="Times New Roman" panose="02020603050405020304" pitchFamily="18" charset="0"/>
                  </a:rPr>
                  <a:t> </a:t>
                </a:r>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162733" y="5355745"/>
                <a:ext cx="6262686" cy="858248"/>
              </a:xfrm>
              <a:prstGeom prst="rect">
                <a:avLst/>
              </a:prstGeom>
              <a:blipFill rotWithShape="1">
                <a:blip r:embed="rId6"/>
                <a:stretch>
                  <a:fillRect l="-1" t="-18" r="6" b="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8637815" y="3444547"/>
                <a:ext cx="2273409" cy="3468514"/>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m>
                        <m:mPr>
                          <m:plcHide m:val="on"/>
                          <m:mcs>
                            <m:mc>
                              <m:mcPr>
                                <m:count m:val="2"/>
                                <m:mcJc m:val="center"/>
                              </m:mcPr>
                            </m:mc>
                          </m:mcs>
                          <m:ctrlPr>
                            <a:rPr lang="zh-CN" altLang="zh-CN" sz="1700" i="1">
                              <a:latin typeface="Cambria Math" panose="02040503050406030204" pitchFamily="18" charset="0"/>
                            </a:rPr>
                          </m:ctrlPr>
                        </m:mPr>
                        <m:mr>
                          <m:e>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r>
                                  <a:rPr lang="en-US" altLang="zh-CN" sz="1700" i="1">
                                    <a:latin typeface="Cambria Math" panose="02040503050406030204" pitchFamily="18" charset="0"/>
                                  </a:rPr>
                                  <m:t>𝐽</m:t>
                                </m:r>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den>
                            </m:f>
                          </m:e>
                          <m:e>
                            <m:r>
                              <a:rPr lang="en-US" altLang="zh-CN" sz="1700">
                                <a:latin typeface="Cambria Math" panose="02040503050406030204" pitchFamily="18" charset="0"/>
                              </a:rPr>
                              <m:t>=</m:t>
                            </m:r>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f>
                                  <m:fPr>
                                    <m:ctrlPr>
                                      <a:rPr lang="zh-CN" altLang="zh-CN" sz="1700" i="1">
                                        <a:latin typeface="Cambria Math" panose="02040503050406030204" pitchFamily="18" charset="0"/>
                                      </a:rPr>
                                    </m:ctrlPr>
                                  </m:fPr>
                                  <m:num>
                                    <m:r>
                                      <a:rPr lang="en-US" altLang="zh-CN" sz="1700">
                                        <a:latin typeface="Cambria Math" panose="02040503050406030204" pitchFamily="18" charset="0"/>
                                      </a:rPr>
                                      <m:t>1</m:t>
                                    </m:r>
                                  </m:num>
                                  <m:den>
                                    <m:r>
                                      <a:rPr lang="en-US" altLang="zh-CN" sz="1700">
                                        <a:latin typeface="Cambria Math" panose="02040503050406030204" pitchFamily="18" charset="0"/>
                                      </a:rPr>
                                      <m:t>2</m:t>
                                    </m:r>
                                  </m:den>
                                </m:f>
                                <m:nary>
                                  <m:naryPr>
                                    <m:chr m:val="∑"/>
                                    <m:limLoc m:val="undOvr"/>
                                    <m:ctrlPr>
                                      <a:rPr lang="zh-CN" altLang="zh-CN" sz="1700" i="1">
                                        <a:latin typeface="Cambria Math" panose="02040503050406030204" pitchFamily="18" charset="0"/>
                                      </a:rPr>
                                    </m:ctrlPr>
                                  </m:naryPr>
                                  <m:sub>
                                    <m:r>
                                      <a:rPr lang="en-US" altLang="zh-CN" sz="1700" i="1">
                                        <a:latin typeface="Cambria Math" panose="02040503050406030204" pitchFamily="18" charset="0"/>
                                      </a:rPr>
                                      <m:t>𝑗</m:t>
                                    </m:r>
                                    <m:r>
                                      <a:rPr lang="en-US" altLang="zh-CN" sz="1700">
                                        <a:latin typeface="Cambria Math" panose="02040503050406030204" pitchFamily="18" charset="0"/>
                                      </a:rPr>
                                      <m:t>=1</m:t>
                                    </m:r>
                                  </m:sub>
                                  <m:sup>
                                    <m:r>
                                      <a:rPr lang="en-US" altLang="zh-CN" sz="1700" i="1">
                                        <a:latin typeface="Cambria Math" panose="02040503050406030204" pitchFamily="18" charset="0"/>
                                      </a:rPr>
                                      <m:t>𝑘</m:t>
                                    </m:r>
                                  </m:sup>
                                  <m:e>
                                    <m:nary>
                                      <m:naryPr>
                                        <m:chr m:val="∑"/>
                                        <m:limLoc m:val="undOvr"/>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en-US" altLang="zh-CN" sz="1700">
                                            <a:latin typeface="Cambria Math" panose="02040503050406030204" pitchFamily="18" charset="0"/>
                                          </a:rPr>
                                          <m:t>=1</m:t>
                                        </m:r>
                                      </m:sub>
                                      <m:sup>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𝑁</m:t>
                                            </m:r>
                                          </m:e>
                                          <m:sub>
                                            <m:r>
                                              <a:rPr lang="en-US" altLang="zh-CN" sz="1700" i="1">
                                                <a:latin typeface="Cambria Math" panose="02040503050406030204" pitchFamily="18" charset="0"/>
                                              </a:rPr>
                                              <m:t>𝑗</m:t>
                                            </m:r>
                                          </m:sub>
                                        </m:sSub>
                                      </m:sup>
                                      <m:e>
                                        <m:r>
                                          <a:rPr lang="en-US" altLang="zh-CN" sz="1700">
                                            <a:latin typeface="Cambria Math" panose="02040503050406030204" pitchFamily="18" charset="0"/>
                                          </a:rPr>
                                          <m:t>(</m:t>
                                        </m:r>
                                      </m:e>
                                    </m:nary>
                                  </m:e>
                                </m:nary>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sSup>
                                  <m:sSupPr>
                                    <m:ctrlPr>
                                      <a:rPr lang="zh-CN" altLang="zh-CN" sz="1700" i="1">
                                        <a:latin typeface="Cambria Math" panose="02040503050406030204" pitchFamily="18" charset="0"/>
                                      </a:rPr>
                                    </m:ctrlPr>
                                  </m:sSupPr>
                                  <m:e>
                                    <m:r>
                                      <a:rPr lang="en-US" altLang="zh-CN" sz="1700">
                                        <a:latin typeface="Cambria Math" panose="02040503050406030204" pitchFamily="18" charset="0"/>
                                      </a:rPr>
                                      <m:t>)</m:t>
                                    </m:r>
                                  </m:e>
                                  <m:sup>
                                    <m:r>
                                      <a:rPr lang="en-US" altLang="zh-CN" sz="1700">
                                        <a:latin typeface="Cambria Math" panose="02040503050406030204" pitchFamily="18" charset="0"/>
                                      </a:rPr>
                                      <m:t>2</m:t>
                                    </m:r>
                                  </m:sup>
                                </m:sSup>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den>
                            </m:f>
                          </m:e>
                        </m:mr>
                        <m:mr>
                          <m:e/>
                          <m:e>
                            <m:r>
                              <a:rPr lang="en-US" altLang="zh-CN" sz="1700">
                                <a:latin typeface="Cambria Math" panose="02040503050406030204" pitchFamily="18" charset="0"/>
                              </a:rPr>
                              <m:t>=</m:t>
                            </m:r>
                            <m:f>
                              <m:fPr>
                                <m:ctrlPr>
                                  <a:rPr lang="zh-CN" altLang="zh-CN" sz="1700" i="1">
                                    <a:latin typeface="Cambria Math" panose="02040503050406030204" pitchFamily="18" charset="0"/>
                                  </a:rPr>
                                </m:ctrlPr>
                              </m:fPr>
                              <m:num>
                                <m:r>
                                  <a:rPr lang="en-US" altLang="zh-CN" sz="1700">
                                    <a:latin typeface="Cambria Math" panose="02040503050406030204" pitchFamily="18" charset="0"/>
                                  </a:rPr>
                                  <m:t>𝜕</m:t>
                                </m:r>
                                <m:f>
                                  <m:fPr>
                                    <m:ctrlPr>
                                      <a:rPr lang="zh-CN" altLang="zh-CN" sz="1700" i="1">
                                        <a:latin typeface="Cambria Math" panose="02040503050406030204" pitchFamily="18" charset="0"/>
                                      </a:rPr>
                                    </m:ctrlPr>
                                  </m:fPr>
                                  <m:num>
                                    <m:r>
                                      <a:rPr lang="en-US" altLang="zh-CN" sz="1700">
                                        <a:latin typeface="Cambria Math" panose="02040503050406030204" pitchFamily="18" charset="0"/>
                                      </a:rPr>
                                      <m:t>1</m:t>
                                    </m:r>
                                  </m:num>
                                  <m:den>
                                    <m:r>
                                      <a:rPr lang="en-US" altLang="zh-CN" sz="1700">
                                        <a:latin typeface="Cambria Math" panose="02040503050406030204" pitchFamily="18" charset="0"/>
                                      </a:rPr>
                                      <m:t>2</m:t>
                                    </m:r>
                                  </m:den>
                                </m:f>
                                <m:nary>
                                  <m:naryPr>
                                    <m:chr m:val="∑"/>
                                    <m:limLoc m:val="undOvr"/>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en-US" altLang="zh-CN" sz="1700">
                                        <a:latin typeface="Cambria Math" panose="02040503050406030204" pitchFamily="18" charset="0"/>
                                      </a:rPr>
                                      <m:t>=1</m:t>
                                    </m:r>
                                  </m:sub>
                                  <m:sup>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𝑁</m:t>
                                        </m:r>
                                      </m:e>
                                      <m:sub>
                                        <m:r>
                                          <a:rPr lang="en-US" altLang="zh-CN" sz="1700" i="1">
                                            <a:latin typeface="Cambria Math" panose="02040503050406030204" pitchFamily="18" charset="0"/>
                                          </a:rPr>
                                          <m:t>𝑗</m:t>
                                        </m:r>
                                      </m:sub>
                                    </m:sSub>
                                  </m:sup>
                                  <m:e>
                                    <m:r>
                                      <a:rPr lang="en-US" altLang="zh-CN" sz="1700">
                                        <a:latin typeface="Cambria Math" panose="02040503050406030204" pitchFamily="18" charset="0"/>
                                      </a:rPr>
                                      <m:t>(</m:t>
                                    </m:r>
                                  </m:e>
                                </m:nary>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sSup>
                                  <m:sSupPr>
                                    <m:ctrlPr>
                                      <a:rPr lang="zh-CN" altLang="zh-CN" sz="1700" i="1">
                                        <a:latin typeface="Cambria Math" panose="02040503050406030204" pitchFamily="18" charset="0"/>
                                      </a:rPr>
                                    </m:ctrlPr>
                                  </m:sSupPr>
                                  <m:e>
                                    <m:r>
                                      <a:rPr lang="en-US" altLang="zh-CN" sz="1700">
                                        <a:latin typeface="Cambria Math" panose="02040503050406030204" pitchFamily="18" charset="0"/>
                                      </a:rPr>
                                      <m:t>)</m:t>
                                    </m:r>
                                  </m:e>
                                  <m:sup>
                                    <m:r>
                                      <a:rPr lang="en-US" altLang="zh-CN" sz="1700">
                                        <a:latin typeface="Cambria Math" panose="02040503050406030204" pitchFamily="18" charset="0"/>
                                      </a:rPr>
                                      <m:t>2</m:t>
                                    </m:r>
                                  </m:sup>
                                </m:sSup>
                              </m:num>
                              <m:den>
                                <m:r>
                                  <a:rPr lang="en-US" altLang="zh-CN" sz="1700">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den>
                            </m:f>
                          </m:e>
                        </m:mr>
                        <m:mr>
                          <m:e/>
                          <m:e>
                            <m:r>
                              <a:rPr lang="en-US" altLang="zh-CN" sz="1700">
                                <a:latin typeface="Cambria Math" panose="02040503050406030204" pitchFamily="18" charset="0"/>
                              </a:rPr>
                              <m:t>=</m:t>
                            </m:r>
                            <m:nary>
                              <m:naryPr>
                                <m:chr m:val="∑"/>
                                <m:limLoc m:val="undOvr"/>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en-US" altLang="zh-CN" sz="1700">
                                    <a:latin typeface="Cambria Math" panose="02040503050406030204" pitchFamily="18" charset="0"/>
                                  </a:rPr>
                                  <m:t>=1</m:t>
                                </m:r>
                              </m:sub>
                              <m:sup>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𝑁</m:t>
                                    </m:r>
                                  </m:e>
                                  <m:sub>
                                    <m:r>
                                      <a:rPr lang="en-US" altLang="zh-CN" sz="1700" i="1">
                                        <a:latin typeface="Cambria Math" panose="02040503050406030204" pitchFamily="18" charset="0"/>
                                      </a:rPr>
                                      <m:t>𝑗</m:t>
                                    </m:r>
                                  </m:sub>
                                </m:sSub>
                              </m:sup>
                              <m:e>
                                <m:r>
                                  <a:rPr lang="en-US" altLang="zh-CN" sz="1700">
                                    <a:latin typeface="Cambria Math" panose="02040503050406030204" pitchFamily="18" charset="0"/>
                                  </a:rPr>
                                  <m:t>(</m:t>
                                </m:r>
                              </m:e>
                            </m:nary>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r>
                              <a:rPr lang="en-US" altLang="zh-CN" sz="1700">
                                <a:latin typeface="Cambria Math" panose="02040503050406030204" pitchFamily="18" charset="0"/>
                              </a:rPr>
                              <m:t>)⋅(</m:t>
                            </m:r>
                            <m:r>
                              <a:rPr lang="en-US" altLang="zh-CN" sz="1700" i="1">
                                <a:latin typeface="Cambria Math" panose="02040503050406030204" pitchFamily="18" charset="0"/>
                              </a:rPr>
                              <m:t>−</m:t>
                            </m:r>
                            <m:r>
                              <a:rPr lang="en-US" altLang="zh-CN" sz="1700">
                                <a:latin typeface="Cambria Math" panose="02040503050406030204" pitchFamily="18" charset="0"/>
                              </a:rPr>
                              <m:t>1)</m:t>
                            </m:r>
                          </m:e>
                        </m:mr>
                        <m:mr>
                          <m:e/>
                          <m:e>
                            <m:r>
                              <a:rPr lang="en-US" altLang="zh-CN" sz="1700">
                                <a:latin typeface="Cambria Math" panose="02040503050406030204" pitchFamily="18" charset="0"/>
                              </a:rPr>
                              <m:t>=</m:t>
                            </m:r>
                            <m:r>
                              <a:rPr lang="en-US" altLang="zh-CN" sz="1700" i="1">
                                <a:latin typeface="Cambria Math" panose="02040503050406030204" pitchFamily="18" charset="0"/>
                              </a:rPr>
                              <m:t>−</m:t>
                            </m:r>
                            <m:nary>
                              <m:naryPr>
                                <m:chr m:val="∑"/>
                                <m:limLoc m:val="undOvr"/>
                                <m:ctrlPr>
                                  <a:rPr lang="zh-CN" altLang="zh-CN" sz="1700" i="1">
                                    <a:latin typeface="Cambria Math" panose="02040503050406030204" pitchFamily="18" charset="0"/>
                                  </a:rPr>
                                </m:ctrlPr>
                              </m:naryPr>
                              <m:sub>
                                <m:r>
                                  <a:rPr lang="en-US" altLang="zh-CN" sz="1700" i="1">
                                    <a:latin typeface="Cambria Math" panose="02040503050406030204" pitchFamily="18" charset="0"/>
                                  </a:rPr>
                                  <m:t>𝑖</m:t>
                                </m:r>
                                <m:r>
                                  <a:rPr lang="en-US" altLang="zh-CN" sz="1700">
                                    <a:latin typeface="Cambria Math" panose="02040503050406030204" pitchFamily="18" charset="0"/>
                                  </a:rPr>
                                  <m:t>=1</m:t>
                                </m:r>
                              </m:sub>
                              <m:sup>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𝑁</m:t>
                                    </m:r>
                                  </m:e>
                                  <m:sub>
                                    <m:r>
                                      <a:rPr lang="en-US" altLang="zh-CN" sz="1700" i="1">
                                        <a:latin typeface="Cambria Math" panose="02040503050406030204" pitchFamily="18" charset="0"/>
                                      </a:rPr>
                                      <m:t>𝑗</m:t>
                                    </m:r>
                                  </m:sub>
                                </m:sSub>
                              </m:sup>
                              <m:e>
                                <m:r>
                                  <a:rPr lang="en-US" altLang="zh-CN" sz="1700">
                                    <a:latin typeface="Cambria Math" panose="02040503050406030204" pitchFamily="18" charset="0"/>
                                  </a:rPr>
                                  <m:t>(</m:t>
                                </m:r>
                              </m:e>
                            </m:nary>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𝑥</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zh-CN" altLang="zh-CN" sz="1700" i="1">
                                    <a:latin typeface="Cambria Math" panose="02040503050406030204" pitchFamily="18" charset="0"/>
                                  </a:rPr>
                                </m:ctrlPr>
                              </m:sSubPr>
                              <m:e>
                                <m:r>
                                  <a:rPr lang="en-US" altLang="zh-CN" sz="1700" i="1">
                                    <a:latin typeface="Cambria Math" panose="02040503050406030204" pitchFamily="18" charset="0"/>
                                  </a:rPr>
                                  <m:t>𝜇</m:t>
                                </m:r>
                              </m:e>
                              <m:sub>
                                <m:r>
                                  <a:rPr lang="en-US" altLang="zh-CN" sz="1700" i="1">
                                    <a:latin typeface="Cambria Math" panose="02040503050406030204" pitchFamily="18" charset="0"/>
                                  </a:rPr>
                                  <m:t>𝑗</m:t>
                                </m:r>
                              </m:sub>
                            </m:sSub>
                            <m:r>
                              <a:rPr lang="en-US" altLang="zh-CN" sz="1700">
                                <a:latin typeface="Cambria Math" panose="02040503050406030204" pitchFamily="18" charset="0"/>
                              </a:rPr>
                              <m:t>)</m:t>
                            </m:r>
                          </m:e>
                        </m:mr>
                      </m:m>
                    </m:oMath>
                  </m:oMathPara>
                </a14:m>
                <a:endParaRPr lang="zh-CN" altLang="zh-CN" sz="1700" dirty="0"/>
              </a:p>
              <a:p>
                <a:endParaRPr lang="zh-CN" altLang="zh-CN" sz="17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8637815" y="3444547"/>
                <a:ext cx="2273409" cy="3468514"/>
              </a:xfrm>
              <a:prstGeom prst="rect">
                <a:avLst/>
              </a:prstGeom>
              <a:blipFill rotWithShape="1">
                <a:blip r:embed="rId7"/>
                <a:stretch>
                  <a:fillRect l="-29157" t="-9" r="1" b="13"/>
                </a:stretch>
              </a:blipFill>
            </p:spPr>
            <p:txBody>
              <a:bodyPr/>
              <a:lstStyle/>
              <a:p>
                <a:r>
                  <a:rPr lang="zh-CN" altLang="en-US">
                    <a:noFill/>
                  </a:rPr>
                  <a:t> </a:t>
                </a:r>
              </a:p>
            </p:txBody>
          </p:sp>
        </mc:Fallback>
      </mc:AlternateContent>
      <p:sp>
        <p:nvSpPr>
          <p:cNvPr id="16" name="文本框 15"/>
          <p:cNvSpPr txBox="1"/>
          <p:nvPr/>
        </p:nvSpPr>
        <p:spPr>
          <a:xfrm>
            <a:off x="8637815" y="3188196"/>
            <a:ext cx="1455623" cy="369332"/>
          </a:xfrm>
          <a:prstGeom prst="rect">
            <a:avLst/>
          </a:prstGeom>
          <a:noFill/>
        </p:spPr>
        <p:txBody>
          <a:bodyPr wrap="square">
            <a:spAutoFit/>
          </a:bodyPr>
          <a:lstStyle/>
          <a:p>
            <a:r>
              <a:rPr lang="zh-CN" altLang="en-US" sz="1800" dirty="0"/>
              <a:t>推导：</a:t>
            </a:r>
          </a:p>
        </p:txBody>
      </p:sp>
    </p:spTree>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a:t>
            </a:r>
            <a:endParaRPr lang="zh-CN" altLang="zh-CN" sz="2400" kern="100" dirty="0">
              <a:effectLst/>
              <a:latin typeface="微软雅黑" panose="020B0503020204020204" pitchFamily="34" charset="-122"/>
            </a:endParaRPr>
          </a:p>
        </p:txBody>
      </p:sp>
      <p:sp>
        <p:nvSpPr>
          <p:cNvPr id="185" name="文本框 184"/>
          <p:cNvSpPr txBox="1"/>
          <p:nvPr/>
        </p:nvSpPr>
        <p:spPr>
          <a:xfrm>
            <a:off x="591728" y="2307795"/>
            <a:ext cx="5819534" cy="1688411"/>
          </a:xfrm>
          <a:prstGeom prst="rect">
            <a:avLst/>
          </a:prstGeom>
          <a:noFill/>
        </p:spPr>
        <p:txBody>
          <a:bodyPr wrap="square">
            <a:spAutoFit/>
          </a:bodyPr>
          <a:lstStyle/>
          <a:p>
            <a:pPr>
              <a:lnSpc>
                <a:spcPct val="150000"/>
              </a:lnSpc>
            </a:pPr>
            <a:r>
              <a:rPr lang="zh-CN" altLang="en-US" dirty="0"/>
              <a:t>现在，这个算法已经收敛，形成了清晰可见的不同簇。该算法可以根据簇在第一步中的初始化方式给出不同的结果。</a:t>
            </a:r>
          </a:p>
        </p:txBody>
      </p:sp>
      <p:sp>
        <p:nvSpPr>
          <p:cNvPr id="96" name="文本框 95"/>
          <p:cNvSpPr txBox="1"/>
          <p:nvPr/>
        </p:nvSpPr>
        <p:spPr>
          <a:xfrm>
            <a:off x="5414963" y="6215953"/>
            <a:ext cx="3819525" cy="461665"/>
          </a:xfrm>
          <a:prstGeom prst="rect">
            <a:avLst/>
          </a:prstGeom>
          <a:noFill/>
        </p:spPr>
        <p:txBody>
          <a:bodyPr wrap="square">
            <a:spAutoFit/>
          </a:bodyPr>
          <a:lstStyle/>
          <a:p>
            <a:endParaRPr lang="zh-CN" altLang="en-US" dirty="0"/>
          </a:p>
        </p:txBody>
      </p:sp>
      <p:grpSp>
        <p:nvGrpSpPr>
          <p:cNvPr id="7" name="组合 6"/>
          <p:cNvGrpSpPr/>
          <p:nvPr/>
        </p:nvGrpSpPr>
        <p:grpSpPr>
          <a:xfrm>
            <a:off x="8078771" y="2215151"/>
            <a:ext cx="2847440" cy="2620800"/>
            <a:chOff x="1228474" y="2753111"/>
            <a:chExt cx="1358020" cy="1323774"/>
          </a:xfrm>
        </p:grpSpPr>
        <p:sp>
          <p:nvSpPr>
            <p:cNvPr id="8" name="椭圆 7"/>
            <p:cNvSpPr/>
            <p:nvPr/>
          </p:nvSpPr>
          <p:spPr>
            <a:xfrm>
              <a:off x="1392463" y="352667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1507618" y="35032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1660018" y="36556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1228474" y="35503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1380874" y="37027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p:cNvSpPr/>
            <p:nvPr/>
          </p:nvSpPr>
          <p:spPr>
            <a:xfrm>
              <a:off x="1533274" y="38551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1660018" y="36556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a:xfrm>
              <a:off x="1453993" y="402977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1647189" y="38080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1645278" y="3945477"/>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1533273" y="366020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1303905" y="391331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1774692" y="275311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1919624" y="28027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2072024" y="29551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1640480" y="28498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1792880" y="30022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1945280" y="31546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2072024" y="29551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102963" y="2835687"/>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2059195" y="31075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1666136" y="297868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1945279" y="295971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1741566" y="3175416"/>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2267626" y="356319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2382781" y="35397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p:cNvSpPr/>
            <p:nvPr/>
          </p:nvSpPr>
          <p:spPr>
            <a:xfrm>
              <a:off x="2535181" y="36921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2103637" y="35868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2256037" y="37392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2408437" y="38916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2535181" y="36921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2298283" y="3868105"/>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2522352" y="38445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2088196" y="3739152"/>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2408436" y="369672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2179068" y="394983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a:off x="1244886" y="372530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a:off x="1406530" y="386619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1818133" y="289210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十字形 46"/>
            <p:cNvSpPr/>
            <p:nvPr/>
          </p:nvSpPr>
          <p:spPr>
            <a:xfrm>
              <a:off x="1828181" y="2945704"/>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十字形 47"/>
            <p:cNvSpPr/>
            <p:nvPr/>
          </p:nvSpPr>
          <p:spPr>
            <a:xfrm>
              <a:off x="2300694" y="3724953"/>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十字形 48"/>
            <p:cNvSpPr/>
            <p:nvPr/>
          </p:nvSpPr>
          <p:spPr>
            <a:xfrm>
              <a:off x="1442043" y="3733514"/>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8805249" y="5339078"/>
            <a:ext cx="1768160" cy="461665"/>
          </a:xfrm>
          <a:prstGeom prst="rect">
            <a:avLst/>
          </a:prstGeom>
          <a:noFill/>
        </p:spPr>
        <p:txBody>
          <a:bodyPr wrap="square">
            <a:spAutoFit/>
          </a:bodyPr>
          <a:lstStyle/>
          <a:p>
            <a:r>
              <a:rPr lang="zh-CN" altLang="en-US" dirty="0"/>
              <a:t>收敛</a:t>
            </a:r>
          </a:p>
        </p:txBody>
      </p:sp>
    </p:spTree>
  </p:cSld>
  <p:clrMapOvr>
    <a:masterClrMapping/>
  </p:clrMapOvr>
  <p:transition advTm="800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grpSp>
        <p:nvGrpSpPr>
          <p:cNvPr id="3" name="组合 2"/>
          <p:cNvGrpSpPr/>
          <p:nvPr/>
        </p:nvGrpSpPr>
        <p:grpSpPr>
          <a:xfrm>
            <a:off x="843399" y="3107414"/>
            <a:ext cx="2060465" cy="2015584"/>
            <a:chOff x="891332" y="2623021"/>
            <a:chExt cx="1437517" cy="1323774"/>
          </a:xfrm>
        </p:grpSpPr>
        <p:sp>
          <p:nvSpPr>
            <p:cNvPr id="2" name="椭圆 1"/>
            <p:cNvSpPr/>
            <p:nvPr/>
          </p:nvSpPr>
          <p:spPr>
            <a:xfrm>
              <a:off x="1055321" y="3396580"/>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1170476" y="33731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322876" y="35255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91332" y="34202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1043732" y="35726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1196132" y="372504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1322876" y="35255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a:xfrm>
              <a:off x="1116851" y="389968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1310047" y="367793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1308136" y="381538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1196131" y="353011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966763" y="378322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1437550" y="262302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1582482" y="26726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1734882" y="28250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1303338" y="27197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1455738" y="28721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1608138" y="3024554"/>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1734882" y="28250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1765821" y="270559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1722053" y="297744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1328994" y="2848598"/>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1608137" y="282962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1404424" y="3045326"/>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930484" y="3433106"/>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2045639" y="34096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p:cNvSpPr/>
            <p:nvPr/>
          </p:nvSpPr>
          <p:spPr>
            <a:xfrm>
              <a:off x="2198039" y="35620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1766495" y="34567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1918895" y="36091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2071295" y="3761571"/>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2198039" y="35620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a:off x="1961141" y="3738015"/>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2185210" y="371445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1751054" y="360906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2071294" y="356663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1841926" y="3819747"/>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a:off x="907744" y="3595213"/>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a:off x="1069388" y="3736109"/>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1480991" y="2762012"/>
              <a:ext cx="51313" cy="4711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十字形 3"/>
            <p:cNvSpPr/>
            <p:nvPr/>
          </p:nvSpPr>
          <p:spPr>
            <a:xfrm>
              <a:off x="1187030" y="2996968"/>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十字形 46"/>
            <p:cNvSpPr/>
            <p:nvPr/>
          </p:nvSpPr>
          <p:spPr>
            <a:xfrm>
              <a:off x="2214451" y="3354277"/>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十字形 47"/>
            <p:cNvSpPr/>
            <p:nvPr/>
          </p:nvSpPr>
          <p:spPr>
            <a:xfrm>
              <a:off x="1417562" y="3744351"/>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3496234" y="3101270"/>
            <a:ext cx="2099769" cy="2021728"/>
            <a:chOff x="8455073" y="3963959"/>
            <a:chExt cx="1437517" cy="1323774"/>
          </a:xfrm>
        </p:grpSpPr>
        <p:sp>
          <p:nvSpPr>
            <p:cNvPr id="50" name="椭圆 49"/>
            <p:cNvSpPr/>
            <p:nvPr/>
          </p:nvSpPr>
          <p:spPr>
            <a:xfrm>
              <a:off x="8619062" y="473751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a:off x="8734217" y="471407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8886617" y="48664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8455073" y="4761183"/>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8607473" y="491358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8759873" y="506598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8886617" y="48664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a:off x="8680592" y="524062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8873788" y="501887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a:off x="8871877" y="515632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8759872" y="487105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a:off x="8530504" y="512415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9001291" y="396395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a:off x="9146223" y="40135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9298623" y="41659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椭圆 64"/>
            <p:cNvSpPr/>
            <p:nvPr/>
          </p:nvSpPr>
          <p:spPr>
            <a:xfrm>
              <a:off x="8867079" y="40606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椭圆 65"/>
            <p:cNvSpPr/>
            <p:nvPr/>
          </p:nvSpPr>
          <p:spPr>
            <a:xfrm>
              <a:off x="9019479" y="42130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a:off x="9171879" y="436549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a:off x="9298623" y="41659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椭圆 68"/>
            <p:cNvSpPr/>
            <p:nvPr/>
          </p:nvSpPr>
          <p:spPr>
            <a:xfrm>
              <a:off x="9329562" y="4046535"/>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a:off x="9285794" y="431838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8892735" y="4189536"/>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a:off x="9171878" y="417056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a:off x="8968165" y="438626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a:off x="9494225" y="4774044"/>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9609380" y="47505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a:off x="9761780" y="49029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9330236" y="47977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a:off x="9482636" y="49501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a:off x="9635036" y="510250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p:cNvSpPr/>
            <p:nvPr/>
          </p:nvSpPr>
          <p:spPr>
            <a:xfrm>
              <a:off x="9761780" y="49029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a:off x="9524882" y="5078953"/>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a:off x="9748951" y="505539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椭圆 82"/>
            <p:cNvSpPr/>
            <p:nvPr/>
          </p:nvSpPr>
          <p:spPr>
            <a:xfrm>
              <a:off x="9314795" y="495000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a:off x="9635035" y="490757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a:off x="9405667" y="516068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a:off x="8471485" y="493615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a:off x="8633129" y="5077047"/>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a:off x="9044732" y="410295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十字形 88"/>
            <p:cNvSpPr/>
            <p:nvPr/>
          </p:nvSpPr>
          <p:spPr>
            <a:xfrm>
              <a:off x="8750771" y="4337906"/>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十字形 89"/>
            <p:cNvSpPr/>
            <p:nvPr/>
          </p:nvSpPr>
          <p:spPr>
            <a:xfrm>
              <a:off x="9778192" y="4695215"/>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十字形 90"/>
            <p:cNvSpPr/>
            <p:nvPr/>
          </p:nvSpPr>
          <p:spPr>
            <a:xfrm>
              <a:off x="8981303" y="5085289"/>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96" name="组合 4095"/>
          <p:cNvGrpSpPr/>
          <p:nvPr/>
        </p:nvGrpSpPr>
        <p:grpSpPr>
          <a:xfrm>
            <a:off x="6168048" y="3144412"/>
            <a:ext cx="2167257" cy="1978586"/>
            <a:chOff x="9572381" y="2208718"/>
            <a:chExt cx="1358020" cy="1323774"/>
          </a:xfrm>
        </p:grpSpPr>
        <p:sp>
          <p:nvSpPr>
            <p:cNvPr id="92" name="椭圆 91"/>
            <p:cNvSpPr/>
            <p:nvPr/>
          </p:nvSpPr>
          <p:spPr>
            <a:xfrm>
              <a:off x="9736370" y="2982277"/>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椭圆 92"/>
            <p:cNvSpPr/>
            <p:nvPr/>
          </p:nvSpPr>
          <p:spPr>
            <a:xfrm>
              <a:off x="9851525" y="2958830"/>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a:off x="10003925" y="31112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p:cNvSpPr/>
            <p:nvPr/>
          </p:nvSpPr>
          <p:spPr>
            <a:xfrm>
              <a:off x="9572381" y="30059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椭圆 95"/>
            <p:cNvSpPr/>
            <p:nvPr/>
          </p:nvSpPr>
          <p:spPr>
            <a:xfrm>
              <a:off x="9724781" y="31583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椭圆 96"/>
            <p:cNvSpPr/>
            <p:nvPr/>
          </p:nvSpPr>
          <p:spPr>
            <a:xfrm>
              <a:off x="9877181" y="3310742"/>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p:cNvSpPr/>
            <p:nvPr/>
          </p:nvSpPr>
          <p:spPr>
            <a:xfrm>
              <a:off x="10003925" y="31112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椭圆 98"/>
            <p:cNvSpPr/>
            <p:nvPr/>
          </p:nvSpPr>
          <p:spPr>
            <a:xfrm>
              <a:off x="9797900" y="348538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p:cNvSpPr/>
            <p:nvPr/>
          </p:nvSpPr>
          <p:spPr>
            <a:xfrm>
              <a:off x="9991096" y="326363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椭圆 100"/>
            <p:cNvSpPr/>
            <p:nvPr/>
          </p:nvSpPr>
          <p:spPr>
            <a:xfrm>
              <a:off x="9989185" y="3401084"/>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2" name="椭圆 101"/>
            <p:cNvSpPr/>
            <p:nvPr/>
          </p:nvSpPr>
          <p:spPr>
            <a:xfrm>
              <a:off x="9877180" y="311581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3" name="椭圆 102"/>
            <p:cNvSpPr/>
            <p:nvPr/>
          </p:nvSpPr>
          <p:spPr>
            <a:xfrm>
              <a:off x="9647812" y="3368918"/>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 name="椭圆 103"/>
            <p:cNvSpPr/>
            <p:nvPr/>
          </p:nvSpPr>
          <p:spPr>
            <a:xfrm>
              <a:off x="10118599" y="220871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椭圆 104"/>
            <p:cNvSpPr/>
            <p:nvPr/>
          </p:nvSpPr>
          <p:spPr>
            <a:xfrm>
              <a:off x="10263531" y="22583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椭圆 105"/>
            <p:cNvSpPr/>
            <p:nvPr/>
          </p:nvSpPr>
          <p:spPr>
            <a:xfrm>
              <a:off x="10415931" y="24107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椭圆 106"/>
            <p:cNvSpPr/>
            <p:nvPr/>
          </p:nvSpPr>
          <p:spPr>
            <a:xfrm>
              <a:off x="9984387" y="23054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8" name="椭圆 107"/>
            <p:cNvSpPr/>
            <p:nvPr/>
          </p:nvSpPr>
          <p:spPr>
            <a:xfrm>
              <a:off x="10136787" y="24578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椭圆 108"/>
            <p:cNvSpPr/>
            <p:nvPr/>
          </p:nvSpPr>
          <p:spPr>
            <a:xfrm>
              <a:off x="10289187" y="261025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椭圆 109"/>
            <p:cNvSpPr/>
            <p:nvPr/>
          </p:nvSpPr>
          <p:spPr>
            <a:xfrm>
              <a:off x="10415931" y="24107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1" name="椭圆 110"/>
            <p:cNvSpPr/>
            <p:nvPr/>
          </p:nvSpPr>
          <p:spPr>
            <a:xfrm>
              <a:off x="10446870" y="229129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椭圆 111"/>
            <p:cNvSpPr/>
            <p:nvPr/>
          </p:nvSpPr>
          <p:spPr>
            <a:xfrm>
              <a:off x="10403102" y="256313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3" name="椭圆 112"/>
            <p:cNvSpPr/>
            <p:nvPr/>
          </p:nvSpPr>
          <p:spPr>
            <a:xfrm>
              <a:off x="10010043" y="2434295"/>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椭圆 113"/>
            <p:cNvSpPr/>
            <p:nvPr/>
          </p:nvSpPr>
          <p:spPr>
            <a:xfrm>
              <a:off x="10289186" y="241531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椭圆 114"/>
            <p:cNvSpPr/>
            <p:nvPr/>
          </p:nvSpPr>
          <p:spPr>
            <a:xfrm>
              <a:off x="10085473" y="2631023"/>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椭圆 115"/>
            <p:cNvSpPr/>
            <p:nvPr/>
          </p:nvSpPr>
          <p:spPr>
            <a:xfrm>
              <a:off x="10611533" y="3018803"/>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p:nvPr/>
          </p:nvSpPr>
          <p:spPr>
            <a:xfrm>
              <a:off x="10726688" y="29953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椭圆 117"/>
            <p:cNvSpPr/>
            <p:nvPr/>
          </p:nvSpPr>
          <p:spPr>
            <a:xfrm>
              <a:off x="10879088" y="31477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椭圆 118"/>
            <p:cNvSpPr/>
            <p:nvPr/>
          </p:nvSpPr>
          <p:spPr>
            <a:xfrm>
              <a:off x="10447544" y="30424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椭圆 119"/>
            <p:cNvSpPr/>
            <p:nvPr/>
          </p:nvSpPr>
          <p:spPr>
            <a:xfrm>
              <a:off x="10599944" y="31948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椭圆 120"/>
            <p:cNvSpPr/>
            <p:nvPr/>
          </p:nvSpPr>
          <p:spPr>
            <a:xfrm>
              <a:off x="10752344" y="3347268"/>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椭圆 121"/>
            <p:cNvSpPr/>
            <p:nvPr/>
          </p:nvSpPr>
          <p:spPr>
            <a:xfrm>
              <a:off x="10879088" y="31477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椭圆 122"/>
            <p:cNvSpPr/>
            <p:nvPr/>
          </p:nvSpPr>
          <p:spPr>
            <a:xfrm>
              <a:off x="10642190" y="3323712"/>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4" name="椭圆 123"/>
            <p:cNvSpPr/>
            <p:nvPr/>
          </p:nvSpPr>
          <p:spPr>
            <a:xfrm>
              <a:off x="10866259" y="330015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椭圆 124"/>
            <p:cNvSpPr/>
            <p:nvPr/>
          </p:nvSpPr>
          <p:spPr>
            <a:xfrm>
              <a:off x="10432103" y="319475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椭圆 125"/>
            <p:cNvSpPr/>
            <p:nvPr/>
          </p:nvSpPr>
          <p:spPr>
            <a:xfrm>
              <a:off x="10752343" y="315233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椭圆 126"/>
            <p:cNvSpPr/>
            <p:nvPr/>
          </p:nvSpPr>
          <p:spPr>
            <a:xfrm>
              <a:off x="10522975" y="3405444"/>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椭圆 127"/>
            <p:cNvSpPr/>
            <p:nvPr/>
          </p:nvSpPr>
          <p:spPr>
            <a:xfrm>
              <a:off x="9588793" y="318091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9" name="椭圆 128"/>
            <p:cNvSpPr/>
            <p:nvPr/>
          </p:nvSpPr>
          <p:spPr>
            <a:xfrm>
              <a:off x="9750437" y="3321806"/>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 name="椭圆 129"/>
            <p:cNvSpPr/>
            <p:nvPr/>
          </p:nvSpPr>
          <p:spPr>
            <a:xfrm>
              <a:off x="10162040" y="2347709"/>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十字形 130"/>
            <p:cNvSpPr/>
            <p:nvPr/>
          </p:nvSpPr>
          <p:spPr>
            <a:xfrm>
              <a:off x="10022388" y="2484141"/>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十字形 131"/>
            <p:cNvSpPr/>
            <p:nvPr/>
          </p:nvSpPr>
          <p:spPr>
            <a:xfrm>
              <a:off x="10803656" y="3018803"/>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十字形 132"/>
            <p:cNvSpPr/>
            <p:nvPr/>
          </p:nvSpPr>
          <p:spPr>
            <a:xfrm>
              <a:off x="10029097" y="3170504"/>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9175450" y="3101270"/>
            <a:ext cx="2061846" cy="2021728"/>
            <a:chOff x="1228474" y="2753111"/>
            <a:chExt cx="1358020" cy="1323774"/>
          </a:xfrm>
        </p:grpSpPr>
        <p:sp>
          <p:nvSpPr>
            <p:cNvPr id="134" name="椭圆 133"/>
            <p:cNvSpPr/>
            <p:nvPr/>
          </p:nvSpPr>
          <p:spPr>
            <a:xfrm>
              <a:off x="1392463" y="3526670"/>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5" name="椭圆 134"/>
            <p:cNvSpPr/>
            <p:nvPr/>
          </p:nvSpPr>
          <p:spPr>
            <a:xfrm>
              <a:off x="1507618" y="35032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6" name="椭圆 135"/>
            <p:cNvSpPr/>
            <p:nvPr/>
          </p:nvSpPr>
          <p:spPr>
            <a:xfrm>
              <a:off x="1660018" y="36556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7" name="椭圆 136"/>
            <p:cNvSpPr/>
            <p:nvPr/>
          </p:nvSpPr>
          <p:spPr>
            <a:xfrm>
              <a:off x="1228474" y="35503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8" name="椭圆 137"/>
            <p:cNvSpPr/>
            <p:nvPr/>
          </p:nvSpPr>
          <p:spPr>
            <a:xfrm>
              <a:off x="1380874" y="37027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 name="椭圆 138"/>
            <p:cNvSpPr/>
            <p:nvPr/>
          </p:nvSpPr>
          <p:spPr>
            <a:xfrm>
              <a:off x="1533274" y="3855135"/>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椭圆 139"/>
            <p:cNvSpPr/>
            <p:nvPr/>
          </p:nvSpPr>
          <p:spPr>
            <a:xfrm>
              <a:off x="1660018" y="36556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1" name="椭圆 140"/>
            <p:cNvSpPr/>
            <p:nvPr/>
          </p:nvSpPr>
          <p:spPr>
            <a:xfrm>
              <a:off x="1453993" y="402977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2" name="椭圆 141"/>
            <p:cNvSpPr/>
            <p:nvPr/>
          </p:nvSpPr>
          <p:spPr>
            <a:xfrm>
              <a:off x="1647189" y="380802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3" name="椭圆 142"/>
            <p:cNvSpPr/>
            <p:nvPr/>
          </p:nvSpPr>
          <p:spPr>
            <a:xfrm>
              <a:off x="1645278" y="3945477"/>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4" name="椭圆 143"/>
            <p:cNvSpPr/>
            <p:nvPr/>
          </p:nvSpPr>
          <p:spPr>
            <a:xfrm>
              <a:off x="1533273" y="366020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5" name="椭圆 144"/>
            <p:cNvSpPr/>
            <p:nvPr/>
          </p:nvSpPr>
          <p:spPr>
            <a:xfrm>
              <a:off x="1303905" y="3913311"/>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椭圆 145"/>
            <p:cNvSpPr/>
            <p:nvPr/>
          </p:nvSpPr>
          <p:spPr>
            <a:xfrm>
              <a:off x="1774692" y="2753111"/>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7" name="椭圆 146"/>
            <p:cNvSpPr/>
            <p:nvPr/>
          </p:nvSpPr>
          <p:spPr>
            <a:xfrm>
              <a:off x="1919624" y="28027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8" name="椭圆 147"/>
            <p:cNvSpPr/>
            <p:nvPr/>
          </p:nvSpPr>
          <p:spPr>
            <a:xfrm>
              <a:off x="2072024" y="29551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9" name="椭圆 148"/>
            <p:cNvSpPr/>
            <p:nvPr/>
          </p:nvSpPr>
          <p:spPr>
            <a:xfrm>
              <a:off x="1640480" y="28498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椭圆 149"/>
            <p:cNvSpPr/>
            <p:nvPr/>
          </p:nvSpPr>
          <p:spPr>
            <a:xfrm>
              <a:off x="1792880" y="30022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椭圆 150"/>
            <p:cNvSpPr/>
            <p:nvPr/>
          </p:nvSpPr>
          <p:spPr>
            <a:xfrm>
              <a:off x="1945280" y="3154644"/>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2" name="椭圆 151"/>
            <p:cNvSpPr/>
            <p:nvPr/>
          </p:nvSpPr>
          <p:spPr>
            <a:xfrm>
              <a:off x="2072024" y="29551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3" name="椭圆 152"/>
            <p:cNvSpPr/>
            <p:nvPr/>
          </p:nvSpPr>
          <p:spPr>
            <a:xfrm>
              <a:off x="2102963" y="2835687"/>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4" name="椭圆 153"/>
            <p:cNvSpPr/>
            <p:nvPr/>
          </p:nvSpPr>
          <p:spPr>
            <a:xfrm>
              <a:off x="2059195" y="310753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5" name="椭圆 154"/>
            <p:cNvSpPr/>
            <p:nvPr/>
          </p:nvSpPr>
          <p:spPr>
            <a:xfrm>
              <a:off x="1666136" y="2978688"/>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6" name="椭圆 155"/>
            <p:cNvSpPr/>
            <p:nvPr/>
          </p:nvSpPr>
          <p:spPr>
            <a:xfrm>
              <a:off x="1945279" y="295971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7" name="椭圆 156"/>
            <p:cNvSpPr/>
            <p:nvPr/>
          </p:nvSpPr>
          <p:spPr>
            <a:xfrm>
              <a:off x="1741566" y="3175416"/>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8" name="椭圆 157"/>
            <p:cNvSpPr/>
            <p:nvPr/>
          </p:nvSpPr>
          <p:spPr>
            <a:xfrm>
              <a:off x="2267626" y="3563196"/>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9" name="椭圆 158"/>
            <p:cNvSpPr/>
            <p:nvPr/>
          </p:nvSpPr>
          <p:spPr>
            <a:xfrm>
              <a:off x="2382781" y="35397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0" name="椭圆 159"/>
            <p:cNvSpPr/>
            <p:nvPr/>
          </p:nvSpPr>
          <p:spPr>
            <a:xfrm>
              <a:off x="2535181" y="36921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椭圆 160"/>
            <p:cNvSpPr/>
            <p:nvPr/>
          </p:nvSpPr>
          <p:spPr>
            <a:xfrm>
              <a:off x="2103637" y="35868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2" name="椭圆 161"/>
            <p:cNvSpPr/>
            <p:nvPr/>
          </p:nvSpPr>
          <p:spPr>
            <a:xfrm>
              <a:off x="2256037" y="37392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3" name="椭圆 162"/>
            <p:cNvSpPr/>
            <p:nvPr/>
          </p:nvSpPr>
          <p:spPr>
            <a:xfrm>
              <a:off x="2408437" y="3891661"/>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p:cNvSpPr/>
            <p:nvPr/>
          </p:nvSpPr>
          <p:spPr>
            <a:xfrm>
              <a:off x="2535181" y="36921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5" name="椭圆 164"/>
            <p:cNvSpPr/>
            <p:nvPr/>
          </p:nvSpPr>
          <p:spPr>
            <a:xfrm>
              <a:off x="2298283" y="3868105"/>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6" name="椭圆 165"/>
            <p:cNvSpPr/>
            <p:nvPr/>
          </p:nvSpPr>
          <p:spPr>
            <a:xfrm>
              <a:off x="2522352" y="384454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7" name="椭圆 166"/>
            <p:cNvSpPr/>
            <p:nvPr/>
          </p:nvSpPr>
          <p:spPr>
            <a:xfrm>
              <a:off x="2088196" y="3739152"/>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8" name="椭圆 167"/>
            <p:cNvSpPr/>
            <p:nvPr/>
          </p:nvSpPr>
          <p:spPr>
            <a:xfrm>
              <a:off x="2408436" y="3696729"/>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9" name="椭圆 168"/>
            <p:cNvSpPr/>
            <p:nvPr/>
          </p:nvSpPr>
          <p:spPr>
            <a:xfrm>
              <a:off x="2179068" y="3949837"/>
              <a:ext cx="51313" cy="471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椭圆 169"/>
            <p:cNvSpPr/>
            <p:nvPr/>
          </p:nvSpPr>
          <p:spPr>
            <a:xfrm>
              <a:off x="1244886" y="3725303"/>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1" name="椭圆 170"/>
            <p:cNvSpPr/>
            <p:nvPr/>
          </p:nvSpPr>
          <p:spPr>
            <a:xfrm>
              <a:off x="1406530" y="3866199"/>
              <a:ext cx="51313" cy="471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椭圆 171"/>
            <p:cNvSpPr/>
            <p:nvPr/>
          </p:nvSpPr>
          <p:spPr>
            <a:xfrm>
              <a:off x="1818133" y="2892102"/>
              <a:ext cx="51313" cy="471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十字形 172"/>
            <p:cNvSpPr/>
            <p:nvPr/>
          </p:nvSpPr>
          <p:spPr>
            <a:xfrm>
              <a:off x="1828181" y="2945704"/>
              <a:ext cx="114398" cy="113080"/>
            </a:xfrm>
            <a:prstGeom prst="plus">
              <a:avLst>
                <a:gd name="adj" fmla="val 4541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十字形 173"/>
            <p:cNvSpPr/>
            <p:nvPr/>
          </p:nvSpPr>
          <p:spPr>
            <a:xfrm>
              <a:off x="2300694" y="3724953"/>
              <a:ext cx="114398" cy="113080"/>
            </a:xfrm>
            <a:prstGeom prst="plus">
              <a:avLst>
                <a:gd name="adj" fmla="val 454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十字形 174"/>
            <p:cNvSpPr/>
            <p:nvPr/>
          </p:nvSpPr>
          <p:spPr>
            <a:xfrm>
              <a:off x="1442043" y="3733514"/>
              <a:ext cx="114398" cy="113080"/>
            </a:xfrm>
            <a:prstGeom prst="plus">
              <a:avLst>
                <a:gd name="adj" fmla="val 4541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文本框 178"/>
          <p:cNvSpPr txBox="1"/>
          <p:nvPr/>
        </p:nvSpPr>
        <p:spPr>
          <a:xfrm>
            <a:off x="1272211" y="5576268"/>
            <a:ext cx="1940992" cy="369332"/>
          </a:xfrm>
          <a:prstGeom prst="rect">
            <a:avLst/>
          </a:prstGeom>
          <a:noFill/>
        </p:spPr>
        <p:txBody>
          <a:bodyPr wrap="square">
            <a:spAutoFit/>
          </a:bodyPr>
          <a:lstStyle/>
          <a:p>
            <a:r>
              <a:rPr lang="zh-CN" altLang="en-US" sz="1800" dirty="0"/>
              <a:t>初始化质心</a:t>
            </a:r>
          </a:p>
        </p:txBody>
      </p:sp>
      <p:sp>
        <p:nvSpPr>
          <p:cNvPr id="180" name="文本框 179"/>
          <p:cNvSpPr txBox="1"/>
          <p:nvPr/>
        </p:nvSpPr>
        <p:spPr>
          <a:xfrm>
            <a:off x="4060069" y="5576268"/>
            <a:ext cx="1197202" cy="369332"/>
          </a:xfrm>
          <a:prstGeom prst="rect">
            <a:avLst/>
          </a:prstGeom>
          <a:noFill/>
        </p:spPr>
        <p:txBody>
          <a:bodyPr wrap="square">
            <a:spAutoFit/>
          </a:bodyPr>
          <a:lstStyle/>
          <a:p>
            <a:r>
              <a:rPr lang="zh-CN" altLang="en-US" sz="1800" dirty="0"/>
              <a:t>簇赋值</a:t>
            </a:r>
          </a:p>
        </p:txBody>
      </p:sp>
      <p:sp>
        <p:nvSpPr>
          <p:cNvPr id="181" name="文本框 180"/>
          <p:cNvSpPr txBox="1"/>
          <p:nvPr/>
        </p:nvSpPr>
        <p:spPr>
          <a:xfrm>
            <a:off x="6812998" y="5571736"/>
            <a:ext cx="1197202" cy="369332"/>
          </a:xfrm>
          <a:prstGeom prst="rect">
            <a:avLst/>
          </a:prstGeom>
          <a:noFill/>
        </p:spPr>
        <p:txBody>
          <a:bodyPr wrap="square">
            <a:spAutoFit/>
          </a:bodyPr>
          <a:lstStyle/>
          <a:p>
            <a:r>
              <a:rPr lang="zh-CN" altLang="en-US" sz="1800" dirty="0"/>
              <a:t>迭代更新</a:t>
            </a:r>
          </a:p>
        </p:txBody>
      </p:sp>
      <p:sp>
        <p:nvSpPr>
          <p:cNvPr id="182" name="文本框 181"/>
          <p:cNvSpPr txBox="1"/>
          <p:nvPr/>
        </p:nvSpPr>
        <p:spPr>
          <a:xfrm>
            <a:off x="9993417" y="5594956"/>
            <a:ext cx="1768160" cy="369332"/>
          </a:xfrm>
          <a:prstGeom prst="rect">
            <a:avLst/>
          </a:prstGeom>
          <a:noFill/>
        </p:spPr>
        <p:txBody>
          <a:bodyPr wrap="square">
            <a:spAutoFit/>
          </a:bodyPr>
          <a:lstStyle/>
          <a:p>
            <a:r>
              <a:rPr lang="zh-CN" altLang="en-US" sz="1800" dirty="0"/>
              <a:t>收敛</a:t>
            </a:r>
          </a:p>
        </p:txBody>
      </p:sp>
      <p:sp>
        <p:nvSpPr>
          <p:cNvPr id="183" name="文本框 182"/>
          <p:cNvSpPr txBox="1"/>
          <p:nvPr/>
        </p:nvSpPr>
        <p:spPr>
          <a:xfrm>
            <a:off x="315262" y="1337211"/>
            <a:ext cx="6096000" cy="576248"/>
          </a:xfrm>
          <a:prstGeom prst="rect">
            <a:avLst/>
          </a:prstGeom>
          <a:noFill/>
        </p:spPr>
        <p:txBody>
          <a:bodyPr wrap="square">
            <a:spAutoFit/>
          </a:bodyPr>
          <a:lstStyle/>
          <a:p>
            <a:pPr indent="267970" algn="just">
              <a:lnSpc>
                <a:spcPct val="150000"/>
              </a:lnSpc>
            </a:pPr>
            <a:r>
              <a:rPr lang="en-US" altLang="zh-CN" sz="2400" b="1" kern="100" dirty="0">
                <a:effectLst/>
                <a:latin typeface="微软雅黑" panose="020B0503020204020204" pitchFamily="34" charset="-122"/>
              </a:rPr>
              <a:t>K-means</a:t>
            </a:r>
            <a:r>
              <a:rPr lang="zh-CN" altLang="en-US" sz="2400" b="1" kern="100" dirty="0">
                <a:effectLst/>
                <a:latin typeface="微软雅黑" panose="020B0503020204020204" pitchFamily="34" charset="-122"/>
              </a:rPr>
              <a:t>算法流程总结</a:t>
            </a:r>
            <a:endParaRPr lang="zh-CN" altLang="zh-CN" sz="2400" kern="100" dirty="0">
              <a:effectLst/>
              <a:latin typeface="微软雅黑" panose="020B0503020204020204" pitchFamily="34" charset="-122"/>
            </a:endParaRPr>
          </a:p>
        </p:txBody>
      </p:sp>
    </p:spTree>
  </p:cSld>
  <p:clrMapOvr>
    <a:masterClrMapping/>
  </p:clrMapOvr>
  <p:transition advTm="800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7879080" y="3961250"/>
            <a:ext cx="463657" cy="5345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408886" y="1356409"/>
            <a:ext cx="2372022" cy="576248"/>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K</a:t>
            </a:r>
            <a:r>
              <a:rPr lang="zh-CN" altLang="en-US" sz="2400" b="1" kern="100" dirty="0">
                <a:effectLst/>
                <a:latin typeface="微软雅黑" panose="020B0503020204020204" pitchFamily="34" charset="-122"/>
              </a:rPr>
              <a:t>值的选择</a:t>
            </a:r>
            <a:endParaRPr lang="zh-CN" altLang="zh-CN" sz="2400" kern="100" dirty="0">
              <a:effectLst/>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184" name="文本框 183"/>
              <p:cNvSpPr txBox="1"/>
              <p:nvPr/>
            </p:nvSpPr>
            <p:spPr>
              <a:xfrm>
                <a:off x="625704" y="2062238"/>
                <a:ext cx="5530168" cy="3269613"/>
              </a:xfrm>
              <a:prstGeom prst="rect">
                <a:avLst/>
              </a:prstGeom>
              <a:noFill/>
            </p:spPr>
            <p:txBody>
              <a:bodyPr wrap="square">
                <a:spAutoFit/>
              </a:bodyPr>
              <a:lstStyle/>
              <a:p>
                <a:pPr>
                  <a:lnSpc>
                    <a:spcPct val="150000"/>
                  </a:lnSpc>
                </a:pPr>
                <a:r>
                  <a:rPr lang="zh-CN" altLang="en-US" sz="2000" dirty="0">
                    <a:latin typeface="+mj-ea"/>
                    <a:ea typeface="+mj-ea"/>
                  </a:rPr>
                  <a:t>现在我们需要找到簇的数量。通常通过“肘部法则”进行计算。</a:t>
                </a:r>
                <a:r>
                  <a:rPr lang="zh-CN" altLang="zh-CN" sz="2000" dirty="0">
                    <a:latin typeface="+mj-ea"/>
                    <a:ea typeface="+mj-ea"/>
                  </a:rPr>
                  <a:t>我们可能会得到一条类似于人的肘部的曲线。</a:t>
                </a:r>
                <a:r>
                  <a:rPr lang="zh-CN" altLang="en-US" sz="2000" dirty="0">
                    <a:latin typeface="+mj-ea"/>
                    <a:ea typeface="+mj-ea"/>
                  </a:rPr>
                  <a:t>右</a:t>
                </a:r>
                <a:r>
                  <a:rPr lang="zh-CN" altLang="zh-CN" sz="2000" dirty="0">
                    <a:latin typeface="+mj-ea"/>
                    <a:ea typeface="+mj-ea"/>
                  </a:rPr>
                  <a:t>图中，代价函数的值会迅速下降，在</a:t>
                </a:r>
                <a14:m>
                  <m:oMath xmlns:m="http://schemas.openxmlformats.org/officeDocument/2006/math">
                    <m:r>
                      <a:rPr lang="en-US" altLang="zh-CN" sz="2000">
                        <a:latin typeface="Cambria Math" panose="02040503050406030204" pitchFamily="18" charset="0"/>
                        <a:ea typeface="+mj-ea"/>
                      </a:rPr>
                      <m:t>𝐾</m:t>
                    </m:r>
                    <m:r>
                      <a:rPr lang="en-US" altLang="zh-CN" sz="2000">
                        <a:latin typeface="Cambria Math" panose="02040503050406030204" pitchFamily="18" charset="0"/>
                        <a:ea typeface="+mj-ea"/>
                      </a:rPr>
                      <m:t>=3</m:t>
                    </m:r>
                  </m:oMath>
                </a14:m>
                <a:r>
                  <a:rPr lang="zh-CN" altLang="zh-CN" sz="2000" dirty="0">
                    <a:latin typeface="+mj-ea"/>
                    <a:ea typeface="+mj-ea"/>
                  </a:rPr>
                  <a:t>的时候达到一个肘点。在此之后，代价函数的值会就下降得非常慢，所以，我们选择</a:t>
                </a:r>
                <a14:m>
                  <m:oMath xmlns:m="http://schemas.openxmlformats.org/officeDocument/2006/math">
                    <m:r>
                      <a:rPr lang="en-US" altLang="zh-CN" sz="2000">
                        <a:latin typeface="Cambria Math" panose="02040503050406030204" pitchFamily="18" charset="0"/>
                        <a:ea typeface="+mj-ea"/>
                      </a:rPr>
                      <m:t>𝐾</m:t>
                    </m:r>
                    <m:r>
                      <a:rPr lang="en-US" altLang="zh-CN" sz="2000">
                        <a:latin typeface="Cambria Math" panose="02040503050406030204" pitchFamily="18" charset="0"/>
                        <a:ea typeface="+mj-ea"/>
                      </a:rPr>
                      <m:t>=3</m:t>
                    </m:r>
                  </m:oMath>
                </a14:m>
                <a:r>
                  <a:rPr lang="zh-CN" altLang="zh-CN" sz="2000" dirty="0">
                    <a:latin typeface="+mj-ea"/>
                    <a:ea typeface="+mj-ea"/>
                  </a:rPr>
                  <a:t>。这个方法叫</a:t>
                </a:r>
                <a:r>
                  <a:rPr lang="en-US" altLang="zh-CN" sz="2000" dirty="0">
                    <a:latin typeface="+mj-ea"/>
                    <a:ea typeface="+mj-ea"/>
                  </a:rPr>
                  <a:t>“</a:t>
                </a:r>
                <a:r>
                  <a:rPr lang="zh-CN" altLang="zh-CN" sz="2000" dirty="0">
                    <a:latin typeface="+mj-ea"/>
                    <a:ea typeface="+mj-ea"/>
                  </a:rPr>
                  <a:t>肘部法则</a:t>
                </a:r>
                <a:r>
                  <a:rPr lang="en-US" altLang="zh-CN" sz="2000" dirty="0">
                    <a:latin typeface="+mj-ea"/>
                    <a:ea typeface="+mj-ea"/>
                  </a:rPr>
                  <a:t>”</a:t>
                </a:r>
                <a:r>
                  <a:rPr lang="zh-CN" altLang="en-US" sz="2000" dirty="0">
                    <a:latin typeface="+mj-ea"/>
                    <a:ea typeface="+mj-ea"/>
                  </a:rPr>
                  <a:t>。</a:t>
                </a:r>
                <a:endParaRPr lang="zh-CN" altLang="zh-CN" sz="2000" dirty="0">
                  <a:latin typeface="+mj-ea"/>
                  <a:ea typeface="+mj-ea"/>
                </a:endParaRPr>
              </a:p>
              <a:p>
                <a:pPr>
                  <a:lnSpc>
                    <a:spcPct val="150000"/>
                  </a:lnSpc>
                </a:pPr>
                <a:endParaRPr lang="zh-CN" altLang="en-US" sz="2000" dirty="0">
                  <a:latin typeface="+mj-ea"/>
                  <a:ea typeface="+mj-ea"/>
                </a:endParaRPr>
              </a:p>
            </p:txBody>
          </p:sp>
        </mc:Choice>
        <mc:Fallback xmlns="">
          <p:sp>
            <p:nvSpPr>
              <p:cNvPr id="184" name="文本框 183"/>
              <p:cNvSpPr txBox="1">
                <a:spLocks noRot="1" noChangeAspect="1" noMove="1" noResize="1" noEditPoints="1" noAdjustHandles="1" noChangeArrowheads="1" noChangeShapeType="1" noTextEdit="1"/>
              </p:cNvSpPr>
              <p:nvPr/>
            </p:nvSpPr>
            <p:spPr>
              <a:xfrm>
                <a:off x="625704" y="2062238"/>
                <a:ext cx="5530168" cy="3269613"/>
              </a:xfrm>
              <a:prstGeom prst="rect">
                <a:avLst/>
              </a:prstGeom>
              <a:blipFill rotWithShape="1">
                <a:blip r:embed="rId3"/>
                <a:stretch>
                  <a:fillRect l="-4" t="-12" r="3" b="-4086"/>
                </a:stretch>
              </a:blipFill>
            </p:spPr>
            <p:txBody>
              <a:bodyPr/>
              <a:lstStyle/>
              <a:p>
                <a:r>
                  <a:rPr lang="zh-CN" altLang="en-US">
                    <a:noFill/>
                  </a:rPr>
                  <a:t> </a:t>
                </a:r>
              </a:p>
            </p:txBody>
          </p:sp>
        </mc:Fallback>
      </mc:AlternateContent>
      <p:sp>
        <p:nvSpPr>
          <p:cNvPr id="4097" name="Rectangle 3"/>
          <p:cNvSpPr>
            <a:spLocks noChangeArrowheads="1"/>
          </p:cNvSpPr>
          <p:nvPr/>
        </p:nvSpPr>
        <p:spPr bwMode="auto">
          <a:xfrm>
            <a:off x="668337" y="5286699"/>
            <a:ext cx="6438673" cy="134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kumimoji="0" lang="en-US" altLang="zh-CN" sz="1400" b="1"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K-</a:t>
            </a:r>
            <a:r>
              <a:rPr kumimoji="0" lang="zh-CN" altLang="en-US" sz="1400" b="1"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均值</a:t>
            </a:r>
            <a:r>
              <a:rPr kumimoji="0" lang="zh-CN" altLang="en-US" sz="1400" b="0"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的一个问题在于，它有可能会停留在一个局部最小值处，而这取决于初始化的情况。</a:t>
            </a:r>
            <a:endParaRPr kumimoji="0" lang="zh-CN" altLang="en-US" sz="800" b="0" i="0" u="none" strike="noStrike" cap="none" normalizeH="0" baseline="0" dirty="0">
              <a:ln>
                <a:noFill/>
              </a:ln>
              <a:solidFill>
                <a:schemeClr val="tx1"/>
              </a:solidFill>
              <a:effectLst/>
              <a:latin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为了解决这个问题，我们通常需要多次运行</a:t>
            </a:r>
            <a:r>
              <a:rPr kumimoji="0" lang="en-US" altLang="zh-CN" sz="1400" b="1" i="0" u="none" strike="noStrike" cap="none" normalizeH="0" baseline="0" dirty="0">
                <a:ln>
                  <a:noFill/>
                </a:ln>
                <a:solidFill>
                  <a:schemeClr val="tx1"/>
                </a:solidFill>
                <a:effectLst/>
                <a:latin typeface="微软雅黑" panose="020B0503020204020204" pitchFamily="34" charset="-122"/>
                <a:cs typeface="Calibri" panose="020F0502020204030204" pitchFamily="34" charset="0"/>
              </a:rPr>
              <a:t>K-</a:t>
            </a:r>
            <a:r>
              <a:rPr kumimoji="0" lang="zh-CN" altLang="en-US" sz="1400" b="1"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均值</a:t>
            </a:r>
            <a:r>
              <a:rPr kumimoji="0" lang="zh-CN" altLang="en-US" sz="1400" b="0"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算法，每一次都重新进行随机初始化，最后再比较多次运行</a:t>
            </a:r>
            <a:r>
              <a:rPr kumimoji="0" lang="en-US" altLang="zh-CN" sz="1400" b="1" i="0" u="none" strike="noStrike" cap="none" normalizeH="0" baseline="0" dirty="0">
                <a:ln>
                  <a:noFill/>
                </a:ln>
                <a:solidFill>
                  <a:schemeClr val="tx1"/>
                </a:solidFill>
                <a:effectLst/>
                <a:latin typeface="微软雅黑" panose="020B0503020204020204" pitchFamily="34" charset="-122"/>
                <a:cs typeface="Calibri" panose="020F0502020204030204" pitchFamily="34" charset="0"/>
              </a:rPr>
              <a:t>K-</a:t>
            </a:r>
            <a:r>
              <a:rPr kumimoji="0" lang="zh-CN" altLang="en-US" sz="1400" b="1"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均值</a:t>
            </a:r>
            <a:r>
              <a:rPr kumimoji="0" lang="zh-CN" altLang="en-US" sz="1400" b="0" i="0" u="none" strike="noStrike" cap="none" normalizeH="0" baseline="0" dirty="0">
                <a:ln>
                  <a:noFill/>
                </a:ln>
                <a:solidFill>
                  <a:schemeClr val="tx1"/>
                </a:solidFill>
                <a:effectLst/>
                <a:latin typeface="微软雅黑" panose="020B0503020204020204" pitchFamily="34" charset="-122"/>
                <a:cs typeface="Times New Roman" panose="02020603050405020304" pitchFamily="18" charset="0"/>
              </a:rPr>
              <a:t>的结果，选择代价函数最小的结果。</a:t>
            </a:r>
            <a:r>
              <a:rPr kumimoji="0" lang="zh-CN" altLang="en-US" sz="800" b="0" i="0" u="none" strike="noStrike" cap="none" normalizeH="0" baseline="0" dirty="0">
                <a:ln>
                  <a:noFill/>
                </a:ln>
                <a:solidFill>
                  <a:schemeClr val="tx1"/>
                </a:solidFill>
                <a:effectLst/>
                <a:latin typeface="微软雅黑" panose="020B0503020204020204" pitchFamily="34" charset="-122"/>
              </a:rPr>
              <a:t> </a:t>
            </a:r>
            <a:endParaRPr kumimoji="0" lang="zh-CN" altLang="en-US" sz="3200" b="0" i="0" u="none" strike="noStrike" cap="none" normalizeH="0" baseline="0" dirty="0">
              <a:ln>
                <a:noFill/>
              </a:ln>
              <a:solidFill>
                <a:schemeClr val="tx1"/>
              </a:solidFill>
              <a:effectLst/>
              <a:latin typeface="微软雅黑" panose="020B0503020204020204" pitchFamily="34" charset="-122"/>
            </a:endParaRPr>
          </a:p>
        </p:txBody>
      </p:sp>
      <p:pic>
        <p:nvPicPr>
          <p:cNvPr id="1029" name="Picture 5" descr="See the source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6171" t="13372" r="6309" b="11007"/>
          <a:stretch>
            <a:fillRect/>
          </a:stretch>
        </p:blipFill>
        <p:spPr bwMode="auto">
          <a:xfrm>
            <a:off x="6974429" y="1777992"/>
            <a:ext cx="4469578" cy="357671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593016" y="2377960"/>
            <a:ext cx="463657" cy="1631216"/>
          </a:xfrm>
          <a:prstGeom prst="rect">
            <a:avLst/>
          </a:prstGeom>
          <a:noFill/>
        </p:spPr>
        <p:txBody>
          <a:bodyPr wrap="square" rtlCol="0">
            <a:spAutoFit/>
          </a:bodyPr>
          <a:lstStyle/>
          <a:p>
            <a:r>
              <a:rPr lang="zh-CN" altLang="en-US" sz="2000" dirty="0">
                <a:latin typeface="+mj-ea"/>
                <a:ea typeface="+mj-ea"/>
              </a:rPr>
              <a:t>代价函数值</a:t>
            </a:r>
          </a:p>
        </p:txBody>
      </p:sp>
      <p:sp>
        <p:nvSpPr>
          <p:cNvPr id="3" name="箭头: 下 2"/>
          <p:cNvSpPr/>
          <p:nvPr/>
        </p:nvSpPr>
        <p:spPr>
          <a:xfrm rot="2260879" flipH="1">
            <a:off x="8606647" y="2775951"/>
            <a:ext cx="166137" cy="153250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p:cNvSpPr/>
          <p:nvPr/>
        </p:nvSpPr>
        <p:spPr>
          <a:xfrm>
            <a:off x="9120971" y="2388554"/>
            <a:ext cx="915255" cy="40011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800" dirty="0">
                <a:latin typeface="+mj-ea"/>
                <a:ea typeface="+mj-ea"/>
              </a:rPr>
              <a:t>肘点</a:t>
            </a:r>
          </a:p>
        </p:txBody>
      </p:sp>
      <p:sp>
        <p:nvSpPr>
          <p:cNvPr id="6" name="椭圆 5"/>
          <p:cNvSpPr/>
          <p:nvPr/>
        </p:nvSpPr>
        <p:spPr>
          <a:xfrm>
            <a:off x="8034420" y="4177886"/>
            <a:ext cx="139346" cy="1548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文本框 13"/>
          <p:cNvSpPr txBox="1"/>
          <p:nvPr/>
        </p:nvSpPr>
        <p:spPr>
          <a:xfrm>
            <a:off x="8395667" y="5332189"/>
            <a:ext cx="6096680" cy="400110"/>
          </a:xfrm>
          <a:prstGeom prst="rect">
            <a:avLst/>
          </a:prstGeom>
          <a:noFill/>
        </p:spPr>
        <p:txBody>
          <a:bodyPr wrap="square">
            <a:spAutoFit/>
          </a:bodyPr>
          <a:lstStyle/>
          <a:p>
            <a:r>
              <a:rPr lang="zh-CN" altLang="en-US" sz="2000" dirty="0">
                <a:latin typeface="+mj-ea"/>
                <a:ea typeface="+mj-ea"/>
              </a:rPr>
              <a:t>聚 类 数 量 </a:t>
            </a:r>
            <a:r>
              <a:rPr lang="en-US" altLang="zh-CN" sz="2000" dirty="0">
                <a:latin typeface="+mj-ea"/>
                <a:ea typeface="+mj-ea"/>
              </a:rPr>
              <a:t>K</a:t>
            </a:r>
            <a:endParaRPr lang="zh-CN" altLang="en-US" sz="2000" dirty="0">
              <a:latin typeface="+mj-ea"/>
              <a:ea typeface="+mj-ea"/>
            </a:endParaRPr>
          </a:p>
        </p:txBody>
      </p:sp>
    </p:spTree>
  </p:cSld>
  <p:clrMapOvr>
    <a:masterClrMapping/>
  </p:clrMapOvr>
  <p:transition advTm="800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408886" y="1356409"/>
            <a:ext cx="3517378" cy="581057"/>
          </a:xfrm>
          <a:prstGeom prst="rect">
            <a:avLst/>
          </a:prstGeom>
          <a:noFill/>
        </p:spPr>
        <p:txBody>
          <a:bodyPr wrap="square">
            <a:spAutoFit/>
          </a:bodyPr>
          <a:lstStyle/>
          <a:p>
            <a:pPr indent="267970">
              <a:lnSpc>
                <a:spcPct val="150000"/>
              </a:lnSpc>
            </a:pPr>
            <a:r>
              <a:rPr lang="en-US" altLang="zh-CN" b="1" kern="100" dirty="0">
                <a:latin typeface="微软雅黑" panose="020B0503020204020204" pitchFamily="34" charset="-122"/>
              </a:rPr>
              <a:t>K-means</a:t>
            </a:r>
            <a:r>
              <a:rPr lang="zh-CN" altLang="en-US" b="1" kern="100" dirty="0">
                <a:latin typeface="微软雅黑" panose="020B0503020204020204" pitchFamily="34" charset="-122"/>
              </a:rPr>
              <a:t>的优点</a:t>
            </a:r>
            <a:endParaRPr lang="zh-CN" altLang="zh-CN" sz="2400" kern="100" dirty="0">
              <a:effectLst/>
              <a:latin typeface="微软雅黑" panose="020B0503020204020204" pitchFamily="34" charset="-122"/>
            </a:endParaRPr>
          </a:p>
        </p:txBody>
      </p:sp>
      <p:sp>
        <p:nvSpPr>
          <p:cNvPr id="8" name="文本框 7"/>
          <p:cNvSpPr txBox="1"/>
          <p:nvPr/>
        </p:nvSpPr>
        <p:spPr>
          <a:xfrm>
            <a:off x="668338" y="2094843"/>
            <a:ext cx="9132660" cy="2243050"/>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zh-CN" altLang="zh-CN" kern="100" dirty="0">
                <a:effectLst/>
                <a:latin typeface="+mj-ea"/>
                <a:ea typeface="+mj-ea"/>
              </a:rPr>
              <a:t>原理比较简单，实现也是很容易，收敛速度快。</a:t>
            </a:r>
          </a:p>
          <a:p>
            <a:pPr marL="342900" lvl="0" indent="-342900" algn="just">
              <a:lnSpc>
                <a:spcPct val="150000"/>
              </a:lnSpc>
              <a:buFont typeface="Wingdings" panose="05000000000000000000" pitchFamily="2" charset="2"/>
              <a:buChar char=""/>
            </a:pPr>
            <a:r>
              <a:rPr lang="zh-CN" altLang="zh-CN" kern="100" dirty="0">
                <a:effectLst/>
                <a:latin typeface="+mj-ea"/>
                <a:ea typeface="+mj-ea"/>
              </a:rPr>
              <a:t>聚类效果较优。</a:t>
            </a:r>
          </a:p>
          <a:p>
            <a:pPr marL="342900" lvl="0" indent="-342900" algn="just">
              <a:lnSpc>
                <a:spcPct val="150000"/>
              </a:lnSpc>
              <a:buFont typeface="Wingdings" panose="05000000000000000000" pitchFamily="2" charset="2"/>
              <a:buChar char=""/>
            </a:pPr>
            <a:r>
              <a:rPr lang="zh-CN" altLang="zh-CN" kern="100" dirty="0">
                <a:effectLst/>
                <a:latin typeface="+mj-ea"/>
                <a:ea typeface="+mj-ea"/>
              </a:rPr>
              <a:t>算法的可解释度比较强。</a:t>
            </a:r>
          </a:p>
          <a:p>
            <a:pPr marL="342900" lvl="0" indent="-342900" algn="just">
              <a:lnSpc>
                <a:spcPct val="150000"/>
              </a:lnSpc>
              <a:buFont typeface="Wingdings" panose="05000000000000000000" pitchFamily="2" charset="2"/>
              <a:buChar char=""/>
            </a:pPr>
            <a:r>
              <a:rPr lang="zh-CN" altLang="zh-CN" kern="100" dirty="0">
                <a:effectLst/>
                <a:latin typeface="+mj-ea"/>
                <a:ea typeface="+mj-ea"/>
              </a:rPr>
              <a:t>主要需要调参的参数仅仅是簇数</a:t>
            </a:r>
            <a:r>
              <a:rPr lang="en-US" altLang="zh-CN" kern="100" dirty="0">
                <a:effectLst/>
                <a:latin typeface="+mj-ea"/>
                <a:ea typeface="+mj-ea"/>
              </a:rPr>
              <a:t>K</a:t>
            </a:r>
            <a:r>
              <a:rPr lang="zh-CN" altLang="zh-CN" kern="100" dirty="0">
                <a:effectLst/>
                <a:latin typeface="+mj-ea"/>
                <a:ea typeface="+mj-ea"/>
              </a:rPr>
              <a:t>。</a:t>
            </a:r>
          </a:p>
        </p:txBody>
      </p:sp>
    </p:spTree>
  </p:cSld>
  <p:clrMapOvr>
    <a:masterClrMapping/>
  </p:clrMapOvr>
  <p:transition advTm="800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2.K-means</a:t>
            </a:r>
            <a:r>
              <a:rPr lang="zh-CN" altLang="en-US" dirty="0">
                <a:solidFill>
                  <a:schemeClr val="tx1"/>
                </a:solidFill>
              </a:rPr>
              <a:t>聚类</a:t>
            </a:r>
          </a:p>
        </p:txBody>
      </p:sp>
      <p:sp>
        <p:nvSpPr>
          <p:cNvPr id="183" name="文本框 182"/>
          <p:cNvSpPr txBox="1"/>
          <p:nvPr/>
        </p:nvSpPr>
        <p:spPr>
          <a:xfrm>
            <a:off x="408886" y="1356409"/>
            <a:ext cx="3517378" cy="581057"/>
          </a:xfrm>
          <a:prstGeom prst="rect">
            <a:avLst/>
          </a:prstGeom>
          <a:noFill/>
        </p:spPr>
        <p:txBody>
          <a:bodyPr wrap="square">
            <a:spAutoFit/>
          </a:bodyPr>
          <a:lstStyle/>
          <a:p>
            <a:pPr indent="267970">
              <a:lnSpc>
                <a:spcPct val="150000"/>
              </a:lnSpc>
            </a:pPr>
            <a:r>
              <a:rPr lang="en-US" altLang="zh-CN" b="1" kern="100" dirty="0">
                <a:latin typeface="微软雅黑" panose="020B0503020204020204" pitchFamily="34" charset="-122"/>
              </a:rPr>
              <a:t>K-means</a:t>
            </a:r>
            <a:r>
              <a:rPr lang="zh-CN" altLang="en-US" b="1" kern="100" dirty="0">
                <a:latin typeface="微软雅黑" panose="020B0503020204020204" pitchFamily="34" charset="-122"/>
              </a:rPr>
              <a:t>的缺点</a:t>
            </a:r>
            <a:endParaRPr lang="zh-CN" altLang="zh-CN" sz="2400" kern="100" dirty="0">
              <a:effectLst/>
              <a:latin typeface="微软雅黑" panose="020B0503020204020204" pitchFamily="34" charset="-122"/>
            </a:endParaRPr>
          </a:p>
        </p:txBody>
      </p:sp>
      <p:sp>
        <p:nvSpPr>
          <p:cNvPr id="8" name="文本框 7"/>
          <p:cNvSpPr txBox="1"/>
          <p:nvPr/>
        </p:nvSpPr>
        <p:spPr>
          <a:xfrm>
            <a:off x="668337" y="2066269"/>
            <a:ext cx="5716349" cy="2796407"/>
          </a:xfrm>
          <a:prstGeom prst="rect">
            <a:avLst/>
          </a:prstGeom>
          <a:noFill/>
        </p:spPr>
        <p:txBody>
          <a:bodyPr wrap="square">
            <a:spAutoFit/>
          </a:bodyPr>
          <a:lstStyle/>
          <a:p>
            <a:pPr marL="342900" indent="-342900">
              <a:lnSpc>
                <a:spcPct val="150000"/>
              </a:lnSpc>
              <a:buFont typeface="Arial" panose="020B0704020202020204" pitchFamily="34" charset="0"/>
              <a:buChar char="•"/>
            </a:pPr>
            <a:r>
              <a:rPr lang="zh-CN" altLang="en-US" dirty="0"/>
              <a:t>需要预先指定簇的数量；</a:t>
            </a:r>
          </a:p>
          <a:p>
            <a:pPr marL="342900" indent="-342900">
              <a:lnSpc>
                <a:spcPct val="150000"/>
              </a:lnSpc>
              <a:buFont typeface="Arial" panose="020B0704020202020204" pitchFamily="34" charset="0"/>
              <a:buChar char="•"/>
            </a:pPr>
            <a:r>
              <a:rPr lang="zh-CN" altLang="en-US" dirty="0"/>
              <a:t>如果有两个高度重叠的数据，那么它就不能被区分，也不能判断有两个簇；</a:t>
            </a:r>
          </a:p>
          <a:p>
            <a:pPr marL="342900" indent="-342900">
              <a:lnSpc>
                <a:spcPct val="150000"/>
              </a:lnSpc>
              <a:buFont typeface="Arial" panose="020B0704020202020204" pitchFamily="34" charset="0"/>
              <a:buChar char="•"/>
            </a:pPr>
            <a:r>
              <a:rPr lang="zh-CN" altLang="en-US" dirty="0"/>
              <a:t>有时随机选择质心并不能带来理想的结果；</a:t>
            </a:r>
          </a:p>
        </p:txBody>
      </p:sp>
      <p:cxnSp>
        <p:nvCxnSpPr>
          <p:cNvPr id="4" name="直接连接符 3"/>
          <p:cNvCxnSpPr/>
          <p:nvPr/>
        </p:nvCxnSpPr>
        <p:spPr>
          <a:xfrm>
            <a:off x="6515160" y="1356409"/>
            <a:ext cx="34565" cy="512923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6680200" y="1937466"/>
            <a:ext cx="4843463" cy="2796407"/>
          </a:xfrm>
          <a:prstGeom prst="rect">
            <a:avLst/>
          </a:prstGeom>
          <a:noFill/>
        </p:spPr>
        <p:txBody>
          <a:bodyPr wrap="square">
            <a:spAutoFit/>
          </a:bodyPr>
          <a:lstStyle/>
          <a:p>
            <a:pPr marL="342900" indent="-342900">
              <a:lnSpc>
                <a:spcPct val="150000"/>
              </a:lnSpc>
              <a:buFont typeface="Arial" panose="020B0704020202020204" pitchFamily="34" charset="0"/>
              <a:buChar char="•"/>
            </a:pPr>
            <a:r>
              <a:rPr lang="zh-CN" altLang="en-US" dirty="0"/>
              <a:t>无法处理异常值和噪声数据；</a:t>
            </a:r>
          </a:p>
          <a:p>
            <a:pPr marL="342900" indent="-342900">
              <a:lnSpc>
                <a:spcPct val="150000"/>
              </a:lnSpc>
              <a:buFont typeface="Arial" panose="020B0704020202020204" pitchFamily="34" charset="0"/>
              <a:buChar char="•"/>
            </a:pPr>
            <a:r>
              <a:rPr lang="zh-CN" altLang="en-US" dirty="0"/>
              <a:t>不适用于非线性数据集；</a:t>
            </a:r>
          </a:p>
          <a:p>
            <a:pPr marL="342900" indent="-342900">
              <a:lnSpc>
                <a:spcPct val="150000"/>
              </a:lnSpc>
              <a:buFont typeface="Arial" panose="020B0704020202020204" pitchFamily="34" charset="0"/>
              <a:buChar char="•"/>
            </a:pPr>
            <a:r>
              <a:rPr lang="zh-CN" altLang="en-US" dirty="0"/>
              <a:t>对特征尺度敏感；</a:t>
            </a:r>
          </a:p>
          <a:p>
            <a:pPr marL="342900" indent="-342900">
              <a:lnSpc>
                <a:spcPct val="150000"/>
              </a:lnSpc>
              <a:buFont typeface="Arial" panose="020B0704020202020204" pitchFamily="34" charset="0"/>
              <a:buChar char="•"/>
            </a:pPr>
            <a:r>
              <a:rPr lang="zh-CN" altLang="en-US" dirty="0"/>
              <a:t>如果遇到非常大的数据集，那么计算机可能会崩溃。</a:t>
            </a:r>
          </a:p>
        </p:txBody>
      </p:sp>
    </p:spTree>
  </p:cSld>
  <p:clrMapOvr>
    <a:masterClrMapping/>
  </p:clrMapOvr>
  <p:transition advTm="800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312855" y="3518043"/>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密度聚类和层次聚类</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无监督学习概述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K-means</a:t>
            </a:r>
            <a:r>
              <a:rPr lang="zh-CN" altLang="en-US" sz="3600" dirty="0">
                <a:latin typeface="Impact" panose="020B0806030902050204" pitchFamily="34" charset="0"/>
                <a:ea typeface="微软雅黑" panose="020B0503020204020204" pitchFamily="34" charset="-122"/>
              </a:rPr>
              <a:t>聚类</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密度聚类和层次聚类</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聚类的评价指标</a:t>
            </a:r>
          </a:p>
        </p:txBody>
      </p:sp>
    </p:spTree>
  </p:cSld>
  <p:clrMapOvr>
    <a:masterClrMapping/>
  </p:clrMapOvr>
  <p:transition advTm="800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3845" y="368380"/>
            <a:ext cx="11558155" cy="1492586"/>
          </a:xfrm>
        </p:spPr>
        <p:txBody>
          <a:bodyPr/>
          <a:lstStyle/>
          <a:p>
            <a:pPr algn="l" eaLnBrk="1" hangingPunct="1"/>
            <a:r>
              <a:rPr lang="zh-CN" altLang="en-US" sz="2800" dirty="0">
                <a:solidFill>
                  <a:schemeClr val="tx1"/>
                </a:solidFill>
              </a:rPr>
              <a:t>密度聚类</a:t>
            </a:r>
            <a:r>
              <a:rPr lang="en-US" altLang="zh-CN" sz="2800" dirty="0">
                <a:solidFill>
                  <a:schemeClr val="tx1"/>
                </a:solidFill>
              </a:rPr>
              <a:t>-DBSCAN</a:t>
            </a:r>
            <a:br>
              <a:rPr lang="en-US" altLang="zh-CN" sz="2800" dirty="0">
                <a:solidFill>
                  <a:schemeClr val="tx1"/>
                </a:solidFill>
              </a:rPr>
            </a:br>
            <a:br>
              <a:rPr lang="en-US" altLang="zh-CN" sz="2800" dirty="0">
                <a:solidFill>
                  <a:schemeClr val="tx1"/>
                </a:solidFill>
              </a:rPr>
            </a:br>
            <a:r>
              <a:rPr lang="en-US" altLang="zh-CN" sz="2800" b="0" i="0" dirty="0">
                <a:solidFill>
                  <a:srgbClr val="333333"/>
                </a:solidFill>
                <a:effectLst/>
                <a:latin typeface="Arial" panose="020B0704020202020204" pitchFamily="34" charset="0"/>
              </a:rPr>
              <a:t>Density-Based Spatial Clustering of Applications with Noise</a:t>
            </a:r>
            <a:endParaRPr lang="zh-CN" altLang="en-US" sz="2800" dirty="0">
              <a:solidFill>
                <a:schemeClr val="tx1"/>
              </a:solidFill>
            </a:endParaRPr>
          </a:p>
        </p:txBody>
      </p:sp>
      <p:pic>
        <p:nvPicPr>
          <p:cNvPr id="3" name="图片 2"/>
          <p:cNvPicPr>
            <a:picLocks noChangeAspect="1"/>
          </p:cNvPicPr>
          <p:nvPr/>
        </p:nvPicPr>
        <p:blipFill>
          <a:blip r:embed="rId3"/>
          <a:srcRect t="14370"/>
          <a:stretch/>
        </p:blipFill>
        <p:spPr>
          <a:xfrm>
            <a:off x="884840" y="2233038"/>
            <a:ext cx="4206605" cy="2912112"/>
          </a:xfrm>
          <a:prstGeom prst="rect">
            <a:avLst/>
          </a:prstGeom>
        </p:spPr>
      </p:pic>
      <p:pic>
        <p:nvPicPr>
          <p:cNvPr id="5" name="图片 4"/>
          <p:cNvPicPr>
            <a:picLocks noChangeAspect="1"/>
          </p:cNvPicPr>
          <p:nvPr/>
        </p:nvPicPr>
        <p:blipFill>
          <a:blip r:embed="rId4"/>
          <a:stretch>
            <a:fillRect/>
          </a:stretch>
        </p:blipFill>
        <p:spPr>
          <a:xfrm>
            <a:off x="6316797" y="2062083"/>
            <a:ext cx="4206605" cy="3254022"/>
          </a:xfrm>
          <a:prstGeom prst="rect">
            <a:avLst/>
          </a:prstGeom>
        </p:spPr>
      </p:pic>
      <p:sp>
        <p:nvSpPr>
          <p:cNvPr id="7" name="文本框 6"/>
          <p:cNvSpPr txBox="1"/>
          <p:nvPr/>
        </p:nvSpPr>
        <p:spPr>
          <a:xfrm>
            <a:off x="1500027" y="5517222"/>
            <a:ext cx="8153258" cy="707886"/>
          </a:xfrm>
          <a:prstGeom prst="rect">
            <a:avLst/>
          </a:prstGeom>
          <a:noFill/>
        </p:spPr>
        <p:txBody>
          <a:bodyPr wrap="square">
            <a:spAutoFit/>
          </a:bodyPr>
          <a:lstStyle/>
          <a:p>
            <a:pPr algn="just"/>
            <a:r>
              <a:rPr lang="zh-CN" altLang="en-US" sz="2000" dirty="0"/>
              <a:t>背景知识：如果 </a:t>
            </a:r>
            <a:r>
              <a:rPr lang="en-US" altLang="zh-CN" sz="2000" dirty="0"/>
              <a:t>S </a:t>
            </a:r>
            <a:r>
              <a:rPr lang="zh-CN" altLang="en-US" sz="2000" dirty="0"/>
              <a:t>中任两点的连线内的点都在集合 </a:t>
            </a:r>
            <a:r>
              <a:rPr lang="en-US" altLang="zh-CN" sz="2000" dirty="0"/>
              <a:t>S </a:t>
            </a:r>
            <a:r>
              <a:rPr lang="zh-CN" altLang="en-US" sz="2000" dirty="0"/>
              <a:t>内，那么集合 </a:t>
            </a:r>
            <a:r>
              <a:rPr lang="en-US" altLang="zh-CN" sz="2000" dirty="0"/>
              <a:t>S </a:t>
            </a:r>
            <a:r>
              <a:rPr lang="zh-CN" altLang="en-US" sz="2000" dirty="0"/>
              <a:t>称为凸集。反之，为非凸集。</a:t>
            </a:r>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11" name="文本框 10"/>
          <p:cNvSpPr txBox="1"/>
          <p:nvPr/>
        </p:nvSpPr>
        <p:spPr>
          <a:xfrm>
            <a:off x="408886" y="1356409"/>
            <a:ext cx="441763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密度聚类</a:t>
            </a:r>
            <a:endParaRPr lang="zh-CN" altLang="zh-CN" sz="2400" kern="100" dirty="0">
              <a:effectLst/>
              <a:latin typeface="微软雅黑" panose="020B0503020204020204" pitchFamily="34" charset="-122"/>
            </a:endParaRPr>
          </a:p>
        </p:txBody>
      </p:sp>
      <p:sp>
        <p:nvSpPr>
          <p:cNvPr id="12" name="文本框 11"/>
          <p:cNvSpPr txBox="1"/>
          <p:nvPr/>
        </p:nvSpPr>
        <p:spPr>
          <a:xfrm>
            <a:off x="668338" y="2090172"/>
            <a:ext cx="10558986" cy="2242409"/>
          </a:xfrm>
          <a:prstGeom prst="rect">
            <a:avLst/>
          </a:prstGeom>
          <a:noFill/>
        </p:spPr>
        <p:txBody>
          <a:bodyPr wrap="square">
            <a:spAutoFit/>
          </a:bodyPr>
          <a:lstStyle/>
          <a:p>
            <a:pPr>
              <a:lnSpc>
                <a:spcPct val="150000"/>
              </a:lnSpc>
            </a:pPr>
            <a:r>
              <a:rPr lang="zh-CN" altLang="en-US" dirty="0"/>
              <a:t>与划分和层次聚类方法不同，</a:t>
            </a:r>
            <a:r>
              <a:rPr lang="en-US" altLang="zh-CN" dirty="0"/>
              <a:t>DBSCAN(Density-Based Spatial Clustering of Applications with Noise)</a:t>
            </a:r>
            <a:r>
              <a:rPr lang="zh-CN" altLang="en-US" dirty="0"/>
              <a:t>是一个比较有代表性的基于密度的聚类算法。它将簇定义为密度相连的点的最大集合，能够把具有</a:t>
            </a:r>
            <a:r>
              <a:rPr lang="zh-CN" altLang="en-US" b="1" dirty="0"/>
              <a:t>足够高密度的区域划分为簇</a:t>
            </a:r>
            <a:r>
              <a:rPr lang="zh-CN" altLang="en-US" dirty="0"/>
              <a:t>，并可</a:t>
            </a:r>
            <a:r>
              <a:rPr lang="zh-CN" altLang="en-US" b="1" dirty="0"/>
              <a:t>在噪声的空间数据库中发现任意形状的聚类</a:t>
            </a:r>
            <a:r>
              <a:rPr lang="zh-CN" altLang="en-US" dirty="0"/>
              <a:t>。</a:t>
            </a:r>
          </a:p>
        </p:txBody>
      </p:sp>
      <p:sp>
        <p:nvSpPr>
          <p:cNvPr id="6" name="文本框 5"/>
          <p:cNvSpPr txBox="1"/>
          <p:nvPr/>
        </p:nvSpPr>
        <p:spPr>
          <a:xfrm>
            <a:off x="668338" y="4967758"/>
            <a:ext cx="10558986" cy="830997"/>
          </a:xfrm>
          <a:prstGeom prst="rect">
            <a:avLst/>
          </a:prstGeom>
          <a:noFill/>
        </p:spPr>
        <p:txBody>
          <a:bodyPr wrap="square">
            <a:spAutoFit/>
          </a:bodyPr>
          <a:lstStyle/>
          <a:p>
            <a:pPr algn="just"/>
            <a:r>
              <a:rPr lang="zh-CN" altLang="en-US" b="1" i="0" dirty="0">
                <a:effectLst/>
                <a:latin typeface="-apple-system"/>
              </a:rPr>
              <a:t>密度：</a:t>
            </a:r>
            <a:r>
              <a:rPr lang="zh-CN" altLang="en-US" b="0" i="0" dirty="0">
                <a:effectLst/>
                <a:latin typeface="-apple-system"/>
              </a:rPr>
              <a:t>空间中任意一点的密度是以该点为圆心，以</a:t>
            </a:r>
            <a:r>
              <a:rPr lang="zh-CN" altLang="en-US" b="1" i="0" dirty="0">
                <a:effectLst/>
                <a:latin typeface="Arial" panose="020B0704020202020204" pitchFamily="34" charset="0"/>
              </a:rPr>
              <a:t>扫描半径</a:t>
            </a:r>
            <a:r>
              <a:rPr lang="zh-CN" altLang="en-US" b="0" i="0" dirty="0">
                <a:effectLst/>
                <a:latin typeface="-apple-system"/>
              </a:rPr>
              <a:t>构成的圆区域内包含的点数目。</a:t>
            </a:r>
            <a:endParaRPr lang="zh-CN" altLang="en-US" dirty="0"/>
          </a:p>
        </p:txBody>
      </p:sp>
    </p:spTree>
  </p:cSld>
  <p:clrMapOvr>
    <a:masterClrMapping/>
  </p:clrMapOvr>
  <p:transition advTm="800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691358" y="1892442"/>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无监督学习概述</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4000" dirty="0">
                <a:solidFill>
                  <a:schemeClr val="bg1"/>
                </a:solidFill>
                <a:latin typeface="Impact" panose="020B0806030902050204" pitchFamily="34" charset="0"/>
                <a:ea typeface="微软雅黑" panose="020B0503020204020204" pitchFamily="34" charset="-122"/>
              </a:rPr>
              <a:t> </a:t>
            </a:r>
            <a:r>
              <a:rPr lang="en-US" altLang="zh-CN" sz="3600" dirty="0">
                <a:solidFill>
                  <a:schemeClr val="bg1"/>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无监督学习概述</a:t>
            </a:r>
            <a:endParaRPr lang="en-US" altLang="zh-CN" sz="3600" dirty="0">
              <a:solidFill>
                <a:schemeClr val="bg1"/>
              </a:solidFill>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K-means</a:t>
            </a:r>
            <a:r>
              <a:rPr lang="zh-CN" altLang="en-US" sz="3600" dirty="0">
                <a:latin typeface="Impact" panose="020B0806030902050204" pitchFamily="34" charset="0"/>
                <a:ea typeface="微软雅黑" panose="020B0503020204020204" pitchFamily="34" charset="-122"/>
              </a:rPr>
              <a:t>聚类</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密度聚类和层次聚类</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聚类的评价指标</a:t>
            </a:r>
          </a:p>
        </p:txBody>
      </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5" name="文本框 4"/>
          <p:cNvSpPr txBox="1"/>
          <p:nvPr/>
        </p:nvSpPr>
        <p:spPr>
          <a:xfrm>
            <a:off x="668338" y="1656539"/>
            <a:ext cx="11021154" cy="3904402"/>
          </a:xfrm>
          <a:prstGeom prst="rect">
            <a:avLst/>
          </a:prstGeom>
          <a:noFill/>
        </p:spPr>
        <p:txBody>
          <a:bodyPr wrap="square">
            <a:spAutoFit/>
          </a:bodyPr>
          <a:lstStyle/>
          <a:p>
            <a:pPr algn="just">
              <a:lnSpc>
                <a:spcPct val="150000"/>
              </a:lnSpc>
            </a:pPr>
            <a:r>
              <a:rPr lang="zh-CN" altLang="en-US" dirty="0"/>
              <a:t>DBSCAN使用</a:t>
            </a:r>
            <a:r>
              <a:rPr lang="zh-CN" altLang="en-US" b="1" dirty="0"/>
              <a:t>两个超参数</a:t>
            </a:r>
            <a:r>
              <a:rPr lang="zh-CN" altLang="en-US" dirty="0"/>
              <a:t>：</a:t>
            </a:r>
            <a:endParaRPr lang="en-US" altLang="zh-CN" dirty="0"/>
          </a:p>
          <a:p>
            <a:pPr algn="just">
              <a:lnSpc>
                <a:spcPct val="150000"/>
              </a:lnSpc>
            </a:pPr>
            <a:r>
              <a:rPr lang="zh-CN" altLang="en-US" b="0" i="0" dirty="0">
                <a:solidFill>
                  <a:srgbClr val="333333"/>
                </a:solidFill>
                <a:effectLst/>
                <a:latin typeface="Arial" panose="020B0704020202020204" pitchFamily="34" charset="0"/>
              </a:rPr>
              <a:t>扫描半径 </a:t>
            </a:r>
            <a:r>
              <a:rPr lang="en-US" altLang="zh-CN" b="0" i="0" dirty="0">
                <a:solidFill>
                  <a:srgbClr val="333333"/>
                </a:solidFill>
                <a:effectLst/>
                <a:latin typeface="Arial" panose="020B0704020202020204" pitchFamily="34" charset="0"/>
              </a:rPr>
              <a:t>(eps)</a:t>
            </a:r>
            <a:r>
              <a:rPr lang="zh-CN" altLang="en-US" dirty="0"/>
              <a:t>和</a:t>
            </a:r>
            <a:r>
              <a:rPr lang="zh-CN" altLang="en-US" b="0" i="0" dirty="0">
                <a:solidFill>
                  <a:srgbClr val="333333"/>
                </a:solidFill>
                <a:effectLst/>
                <a:latin typeface="Arial" panose="020B0704020202020204" pitchFamily="34" charset="0"/>
              </a:rPr>
              <a:t>最小包含点数</a:t>
            </a:r>
            <a:r>
              <a:rPr lang="en-US" altLang="zh-CN" b="0" i="0" dirty="0">
                <a:solidFill>
                  <a:srgbClr val="333333"/>
                </a:solidFill>
                <a:effectLst/>
                <a:latin typeface="Arial" panose="020B0704020202020204" pitchFamily="34" charset="0"/>
              </a:rPr>
              <a:t>(</a:t>
            </a:r>
            <a:r>
              <a:rPr lang="en-US" altLang="zh-CN" b="0" i="0" dirty="0" err="1">
                <a:solidFill>
                  <a:srgbClr val="333333"/>
                </a:solidFill>
                <a:effectLst/>
                <a:latin typeface="Arial" panose="020B0704020202020204" pitchFamily="34" charset="0"/>
              </a:rPr>
              <a:t>minPts</a:t>
            </a:r>
            <a:r>
              <a:rPr lang="en-US" altLang="zh-CN" b="0" i="0" dirty="0">
                <a:solidFill>
                  <a:srgbClr val="333333"/>
                </a:solidFill>
                <a:effectLst/>
                <a:latin typeface="Arial" panose="020B0704020202020204" pitchFamily="34" charset="0"/>
              </a:rPr>
              <a:t>)</a:t>
            </a:r>
            <a:r>
              <a:rPr lang="zh-CN" altLang="en-US" dirty="0"/>
              <a:t>来获得簇的数量，而不是猜测簇的数目。</a:t>
            </a:r>
            <a:endParaRPr lang="en-US" altLang="zh-CN" dirty="0"/>
          </a:p>
          <a:p>
            <a:pPr algn="just">
              <a:lnSpc>
                <a:spcPct val="150000"/>
              </a:lnSpc>
            </a:pPr>
            <a:endParaRPr lang="zh-CN" altLang="en-US" dirty="0"/>
          </a:p>
          <a:p>
            <a:pPr marL="342900" indent="-342900" algn="just">
              <a:lnSpc>
                <a:spcPct val="150000"/>
              </a:lnSpc>
              <a:buFont typeface="Wingdings" panose="05000000000000000000" pitchFamily="2" charset="2"/>
              <a:buChar char="Ø"/>
            </a:pPr>
            <a:r>
              <a:rPr lang="zh-CN" altLang="en-US" b="1" i="0" dirty="0">
                <a:solidFill>
                  <a:srgbClr val="333333"/>
                </a:solidFill>
                <a:effectLst/>
                <a:latin typeface="Arial" panose="020B0704020202020204" pitchFamily="34" charset="0"/>
              </a:rPr>
              <a:t>扫描半径 </a:t>
            </a:r>
            <a:r>
              <a:rPr lang="en-US" altLang="zh-CN" b="1" i="0" dirty="0">
                <a:solidFill>
                  <a:srgbClr val="333333"/>
                </a:solidFill>
                <a:effectLst/>
                <a:latin typeface="Arial" panose="020B0704020202020204" pitchFamily="34" charset="0"/>
              </a:rPr>
              <a:t>(eps) </a:t>
            </a:r>
            <a:r>
              <a:rPr lang="zh-CN" altLang="en-US" b="1" dirty="0"/>
              <a:t>: </a:t>
            </a:r>
            <a:endParaRPr lang="en-US" altLang="zh-CN" b="1" dirty="0"/>
          </a:p>
          <a:p>
            <a:pPr algn="just">
              <a:lnSpc>
                <a:spcPct val="150000"/>
              </a:lnSpc>
            </a:pPr>
            <a:r>
              <a:rPr lang="zh-CN" altLang="en-US" dirty="0"/>
              <a:t>用于定位点/检查任何点附近密度的距离度量，即扫描半径。</a:t>
            </a:r>
          </a:p>
          <a:p>
            <a:pPr marL="342900" indent="-342900" algn="just">
              <a:lnSpc>
                <a:spcPct val="150000"/>
              </a:lnSpc>
              <a:buFont typeface="Wingdings" panose="05000000000000000000" pitchFamily="2" charset="2"/>
              <a:buChar char="Ø"/>
            </a:pPr>
            <a:r>
              <a:rPr lang="zh-CN" altLang="en-US" b="1" i="0" dirty="0">
                <a:solidFill>
                  <a:srgbClr val="333333"/>
                </a:solidFill>
                <a:effectLst/>
                <a:latin typeface="Arial" panose="020B0704020202020204" pitchFamily="34" charset="0"/>
              </a:rPr>
              <a:t>最小包含点数</a:t>
            </a:r>
            <a:r>
              <a:rPr lang="en-US" altLang="zh-CN" b="1" i="0" dirty="0">
                <a:solidFill>
                  <a:srgbClr val="333333"/>
                </a:solidFill>
                <a:effectLst/>
                <a:latin typeface="Arial" panose="020B0704020202020204" pitchFamily="34" charset="0"/>
              </a:rPr>
              <a:t>(</a:t>
            </a:r>
            <a:r>
              <a:rPr lang="en-US" altLang="zh-CN" b="1" i="0" dirty="0" err="1">
                <a:solidFill>
                  <a:srgbClr val="333333"/>
                </a:solidFill>
                <a:effectLst/>
                <a:latin typeface="Arial" panose="020B0704020202020204" pitchFamily="34" charset="0"/>
              </a:rPr>
              <a:t>minPts</a:t>
            </a:r>
            <a:r>
              <a:rPr lang="en-US" altLang="zh-CN" b="1" i="0" dirty="0">
                <a:solidFill>
                  <a:srgbClr val="333333"/>
                </a:solidFill>
                <a:effectLst/>
                <a:latin typeface="Arial" panose="020B0704020202020204" pitchFamily="34" charset="0"/>
              </a:rPr>
              <a:t>) </a:t>
            </a:r>
            <a:r>
              <a:rPr lang="zh-CN" altLang="en-US" b="1" dirty="0"/>
              <a:t>：</a:t>
            </a:r>
            <a:endParaRPr lang="en-US" altLang="zh-CN" b="1" dirty="0"/>
          </a:p>
          <a:p>
            <a:pPr algn="just">
              <a:lnSpc>
                <a:spcPct val="150000"/>
              </a:lnSpc>
            </a:pPr>
            <a:r>
              <a:rPr lang="zh-CN" altLang="en-US" dirty="0"/>
              <a:t>聚集在一起的最小点数（阈值），该区域被认为是稠密的。</a:t>
            </a:r>
          </a:p>
        </p:txBody>
      </p:sp>
    </p:spTree>
  </p:cSld>
  <p:clrMapOvr>
    <a:masterClrMapping/>
  </p:clrMapOvr>
  <p:transition advTm="800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4" name="文本框 3"/>
          <p:cNvSpPr txBox="1"/>
          <p:nvPr/>
        </p:nvSpPr>
        <p:spPr>
          <a:xfrm>
            <a:off x="668338" y="1483671"/>
            <a:ext cx="6319662" cy="3350404"/>
          </a:xfrm>
          <a:prstGeom prst="rect">
            <a:avLst/>
          </a:prstGeom>
          <a:noFill/>
        </p:spPr>
        <p:txBody>
          <a:bodyPr wrap="square">
            <a:spAutoFit/>
          </a:bodyPr>
          <a:lstStyle/>
          <a:p>
            <a:pPr algn="just">
              <a:lnSpc>
                <a:spcPct val="150000"/>
              </a:lnSpc>
            </a:pPr>
            <a:r>
              <a:rPr lang="en-US" altLang="zh-CN" dirty="0"/>
              <a:t>DBSCAN</a:t>
            </a:r>
            <a:r>
              <a:rPr lang="zh-CN" altLang="en-US" dirty="0"/>
              <a:t>算法将数据点分为三类：</a:t>
            </a:r>
          </a:p>
          <a:p>
            <a:pPr algn="just">
              <a:lnSpc>
                <a:spcPct val="150000"/>
              </a:lnSpc>
            </a:pPr>
            <a:r>
              <a:rPr lang="en-US" altLang="zh-CN" dirty="0"/>
              <a:t>1.</a:t>
            </a:r>
            <a:r>
              <a:rPr lang="zh-CN" altLang="en-US" b="1" dirty="0"/>
              <a:t>核心点</a:t>
            </a:r>
            <a:r>
              <a:rPr lang="zh-CN" altLang="en-US" dirty="0"/>
              <a:t>：在半径</a:t>
            </a:r>
            <a:r>
              <a:rPr lang="en-US" altLang="zh-CN" dirty="0"/>
              <a:t>Eps</a:t>
            </a:r>
            <a:r>
              <a:rPr lang="zh-CN" altLang="en-US" dirty="0"/>
              <a:t>内含有超过</a:t>
            </a:r>
            <a:r>
              <a:rPr lang="en-US" altLang="zh-CN" dirty="0" err="1"/>
              <a:t>MinPts</a:t>
            </a:r>
            <a:r>
              <a:rPr lang="zh-CN" altLang="en-US" dirty="0"/>
              <a:t>数目的点。</a:t>
            </a:r>
          </a:p>
          <a:p>
            <a:pPr algn="just">
              <a:lnSpc>
                <a:spcPct val="150000"/>
              </a:lnSpc>
            </a:pPr>
            <a:r>
              <a:rPr lang="en-US" altLang="zh-CN" dirty="0"/>
              <a:t>2.</a:t>
            </a:r>
            <a:r>
              <a:rPr lang="zh-CN" altLang="en-US" b="1" dirty="0"/>
              <a:t>边界点：</a:t>
            </a:r>
            <a:r>
              <a:rPr lang="zh-CN" altLang="en-US" dirty="0"/>
              <a:t>在半径</a:t>
            </a:r>
            <a:r>
              <a:rPr lang="en-US" altLang="zh-CN" dirty="0"/>
              <a:t>Eps</a:t>
            </a:r>
            <a:r>
              <a:rPr lang="zh-CN" altLang="en-US" dirty="0"/>
              <a:t>内点的数量小于</a:t>
            </a:r>
            <a:r>
              <a:rPr lang="en-US" altLang="zh-CN" dirty="0" err="1"/>
              <a:t>MinPts</a:t>
            </a:r>
            <a:r>
              <a:rPr lang="en-US" altLang="zh-CN" dirty="0"/>
              <a:t>,</a:t>
            </a:r>
            <a:r>
              <a:rPr lang="zh-CN" altLang="en-US" dirty="0"/>
              <a:t>但是落在核心点的邻域内的点。</a:t>
            </a:r>
          </a:p>
          <a:p>
            <a:pPr algn="just">
              <a:lnSpc>
                <a:spcPct val="150000"/>
              </a:lnSpc>
            </a:pPr>
            <a:r>
              <a:rPr lang="en-US" altLang="zh-CN" dirty="0"/>
              <a:t>3.</a:t>
            </a:r>
            <a:r>
              <a:rPr lang="zh-CN" altLang="en-US" b="1" dirty="0"/>
              <a:t>噪音点：</a:t>
            </a:r>
            <a:r>
              <a:rPr lang="zh-CN" altLang="en-US" dirty="0"/>
              <a:t>既不是核心点也不是边界点的点。</a:t>
            </a:r>
          </a:p>
        </p:txBody>
      </p:sp>
      <p:grpSp>
        <p:nvGrpSpPr>
          <p:cNvPr id="4102" name="组合 4101"/>
          <p:cNvGrpSpPr/>
          <p:nvPr/>
        </p:nvGrpSpPr>
        <p:grpSpPr>
          <a:xfrm>
            <a:off x="7073343" y="1833937"/>
            <a:ext cx="4680293" cy="2793856"/>
            <a:chOff x="7114439" y="1597631"/>
            <a:chExt cx="4680293" cy="2793856"/>
          </a:xfrm>
        </p:grpSpPr>
        <p:sp>
          <p:nvSpPr>
            <p:cNvPr id="70" name="矩形: 圆角 69"/>
            <p:cNvSpPr/>
            <p:nvPr/>
          </p:nvSpPr>
          <p:spPr>
            <a:xfrm>
              <a:off x="9393880" y="3236681"/>
              <a:ext cx="2215917" cy="7697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99" name="矩形: 圆角 4098"/>
            <p:cNvSpPr/>
            <p:nvPr/>
          </p:nvSpPr>
          <p:spPr>
            <a:xfrm>
              <a:off x="9373332" y="1597631"/>
              <a:ext cx="2215917" cy="7697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椭圆 5"/>
            <p:cNvSpPr/>
            <p:nvPr/>
          </p:nvSpPr>
          <p:spPr>
            <a:xfrm>
              <a:off x="7114439" y="2107385"/>
              <a:ext cx="1767281" cy="18081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 name="椭圆 9"/>
            <p:cNvSpPr/>
            <p:nvPr/>
          </p:nvSpPr>
          <p:spPr>
            <a:xfrm>
              <a:off x="7813450" y="3590651"/>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92958" y="3460336"/>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899047" y="3295205"/>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90054" y="2429204"/>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576762" y="2389103"/>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510679" y="2881773"/>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9" idx="5"/>
              <a:endCxn id="70" idx="1"/>
            </p:cNvCxnSpPr>
            <p:nvPr/>
          </p:nvCxnSpPr>
          <p:spPr>
            <a:xfrm>
              <a:off x="8050729" y="3057150"/>
              <a:ext cx="1343151" cy="564391"/>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37" name="直接连接符 36"/>
            <p:cNvCxnSpPr>
              <a:endCxn id="4099" idx="1"/>
            </p:cNvCxnSpPr>
            <p:nvPr/>
          </p:nvCxnSpPr>
          <p:spPr>
            <a:xfrm flipV="1">
              <a:off x="8546277" y="1982491"/>
              <a:ext cx="827055" cy="693408"/>
            </a:xfrm>
            <a:prstGeom prst="line">
              <a:avLst/>
            </a:prstGeom>
            <a:ln>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50" name="直接箭头连接符 49"/>
            <p:cNvCxnSpPr>
              <a:stCxn id="39" idx="6"/>
              <a:endCxn id="6" idx="6"/>
            </p:cNvCxnSpPr>
            <p:nvPr/>
          </p:nvCxnSpPr>
          <p:spPr>
            <a:xfrm flipV="1">
              <a:off x="8064626" y="3011445"/>
              <a:ext cx="817095" cy="643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9393880" y="1710954"/>
              <a:ext cx="2293675" cy="671094"/>
            </a:xfrm>
            <a:prstGeom prst="rect">
              <a:avLst/>
            </a:prstGeom>
            <a:noFill/>
          </p:spPr>
          <p:txBody>
            <a:bodyPr wrap="square">
              <a:spAutoFit/>
            </a:bodyPr>
            <a:lstStyle/>
            <a:p>
              <a:r>
                <a:rPr lang="zh-CN" altLang="en-US" sz="1600" dirty="0"/>
                <a:t>边界点：若其邻域内点不超过MinPts个</a:t>
              </a:r>
            </a:p>
          </p:txBody>
        </p:sp>
        <p:sp>
          <p:nvSpPr>
            <p:cNvPr id="55" name="文本框 54"/>
            <p:cNvSpPr txBox="1"/>
            <p:nvPr/>
          </p:nvSpPr>
          <p:spPr>
            <a:xfrm>
              <a:off x="9458142" y="3335307"/>
              <a:ext cx="2336590" cy="671094"/>
            </a:xfrm>
            <a:prstGeom prst="rect">
              <a:avLst/>
            </a:prstGeom>
            <a:noFill/>
          </p:spPr>
          <p:txBody>
            <a:bodyPr wrap="square">
              <a:spAutoFit/>
            </a:bodyPr>
            <a:lstStyle/>
            <a:p>
              <a:r>
                <a:rPr lang="zh-CN" altLang="en-US" sz="1600" dirty="0"/>
                <a:t>核心点：邻域内点的个数超过</a:t>
              </a:r>
              <a:r>
                <a:rPr lang="en-US" altLang="zh-CN" sz="1600" dirty="0" err="1"/>
                <a:t>MinPts</a:t>
              </a:r>
              <a:endParaRPr lang="zh-CN" altLang="en-US" sz="1600" dirty="0"/>
            </a:p>
          </p:txBody>
        </p:sp>
        <p:sp>
          <p:nvSpPr>
            <p:cNvPr id="60" name="文本框 59"/>
            <p:cNvSpPr txBox="1"/>
            <p:nvPr/>
          </p:nvSpPr>
          <p:spPr>
            <a:xfrm>
              <a:off x="8246682" y="2679824"/>
              <a:ext cx="831521" cy="353208"/>
            </a:xfrm>
            <a:prstGeom prst="rect">
              <a:avLst/>
            </a:prstGeom>
            <a:noFill/>
          </p:spPr>
          <p:txBody>
            <a:bodyPr wrap="square">
              <a:spAutoFit/>
            </a:bodyPr>
            <a:lstStyle/>
            <a:p>
              <a:r>
                <a:rPr lang="en-US" altLang="zh-CN" sz="1400" dirty="0"/>
                <a:t>Eps</a:t>
              </a:r>
              <a:endParaRPr lang="zh-CN" altLang="en-US" sz="1400" dirty="0"/>
            </a:p>
          </p:txBody>
        </p:sp>
        <p:sp>
          <p:nvSpPr>
            <p:cNvPr id="66" name="文本框 65"/>
            <p:cNvSpPr txBox="1"/>
            <p:nvPr/>
          </p:nvSpPr>
          <p:spPr>
            <a:xfrm>
              <a:off x="7642845" y="4002959"/>
              <a:ext cx="1165737" cy="388528"/>
            </a:xfrm>
            <a:prstGeom prst="rect">
              <a:avLst/>
            </a:prstGeom>
            <a:noFill/>
          </p:spPr>
          <p:txBody>
            <a:bodyPr wrap="square">
              <a:spAutoFit/>
            </a:bodyPr>
            <a:lstStyle/>
            <a:p>
              <a:r>
                <a:rPr lang="en-US" altLang="zh-CN" sz="1600" dirty="0" err="1"/>
                <a:t>MinPts</a:t>
              </a:r>
              <a:r>
                <a:rPr lang="en-US" altLang="zh-CN" sz="1600" dirty="0"/>
                <a:t>=5</a:t>
              </a:r>
              <a:endParaRPr lang="zh-CN" altLang="en-US" sz="1600" dirty="0"/>
            </a:p>
          </p:txBody>
        </p:sp>
        <p:sp>
          <p:nvSpPr>
            <p:cNvPr id="39" name="椭圆 38"/>
            <p:cNvSpPr/>
            <p:nvPr/>
          </p:nvSpPr>
          <p:spPr>
            <a:xfrm>
              <a:off x="7969728" y="2962343"/>
              <a:ext cx="94898" cy="11107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3235" y="2648340"/>
              <a:ext cx="66083" cy="8020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密度聚类和层次聚类</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AutoShape 2"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262279" y="812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4"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14679" y="2336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6"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AutoShape 8"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文本框 20"/>
          <p:cNvSpPr txBox="1"/>
          <p:nvPr/>
        </p:nvSpPr>
        <p:spPr>
          <a:xfrm>
            <a:off x="408886" y="1356409"/>
            <a:ext cx="517636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密度聚类的算法流程</a:t>
            </a:r>
            <a:endParaRPr lang="zh-CN" altLang="zh-CN" sz="2400" kern="100" dirty="0">
              <a:effectLst/>
              <a:latin typeface="微软雅黑" panose="020B0503020204020204" pitchFamily="34" charset="-122"/>
            </a:endParaRPr>
          </a:p>
        </p:txBody>
      </p:sp>
      <p:sp>
        <p:nvSpPr>
          <p:cNvPr id="23" name="文本框 22"/>
          <p:cNvSpPr txBox="1"/>
          <p:nvPr/>
        </p:nvSpPr>
        <p:spPr>
          <a:xfrm>
            <a:off x="567079" y="2075967"/>
            <a:ext cx="12652206" cy="2251835"/>
          </a:xfrm>
          <a:prstGeom prst="rect">
            <a:avLst/>
          </a:prstGeom>
          <a:noFill/>
        </p:spPr>
        <p:txBody>
          <a:bodyPr wrap="square">
            <a:spAutoFit/>
          </a:bodyPr>
          <a:lstStyle/>
          <a:p>
            <a:pPr indent="266700" algn="just">
              <a:lnSpc>
                <a:spcPct val="150000"/>
              </a:lnSpc>
            </a:pPr>
            <a:r>
              <a:rPr lang="en-US" altLang="zh-CN" sz="2400" kern="100" dirty="0">
                <a:effectLst/>
                <a:latin typeface="Calibri" panose="020F0502020204030204" pitchFamily="34" charset="0"/>
                <a:ea typeface="等线" charset="-122"/>
              </a:rPr>
              <a:t>1.</a:t>
            </a:r>
            <a:r>
              <a:rPr lang="zh-CN" altLang="en-US" sz="2400" kern="100" dirty="0">
                <a:effectLst/>
                <a:latin typeface="Calibri" panose="020F0502020204030204" pitchFamily="34" charset="0"/>
                <a:ea typeface="等线" charset="-122"/>
              </a:rPr>
              <a:t>将所有点标记为核心点、边界点或噪声点；</a:t>
            </a:r>
            <a:endParaRPr lang="en-US" altLang="zh-CN" sz="2400" kern="100" dirty="0">
              <a:effectLst/>
              <a:latin typeface="Calibri" panose="020F0502020204030204" pitchFamily="34" charset="0"/>
              <a:ea typeface="等线" charset="-122"/>
            </a:endParaRPr>
          </a:p>
          <a:p>
            <a:pPr indent="266700" algn="just">
              <a:lnSpc>
                <a:spcPct val="150000"/>
              </a:lnSpc>
            </a:pPr>
            <a:r>
              <a:rPr lang="en-US" altLang="zh-CN" sz="2400" kern="100" dirty="0">
                <a:effectLst/>
                <a:latin typeface="Calibri" panose="020F0502020204030204" pitchFamily="34" charset="0"/>
                <a:ea typeface="等线" charset="-122"/>
              </a:rPr>
              <a:t>2</a:t>
            </a:r>
            <a:r>
              <a:rPr lang="en-US" altLang="zh-CN" kern="100" dirty="0">
                <a:latin typeface="Calibri" panose="020F0502020204030204" pitchFamily="34" charset="0"/>
                <a:ea typeface="等线" charset="-122"/>
              </a:rPr>
              <a:t>. </a:t>
            </a:r>
            <a:r>
              <a:rPr lang="zh-CN" altLang="zh-CN" sz="2400" kern="100" dirty="0">
                <a:effectLst/>
                <a:latin typeface="Calibri" panose="020F0502020204030204" pitchFamily="34" charset="0"/>
                <a:ea typeface="等线" charset="-122"/>
              </a:rPr>
              <a:t>如果选择的点是核心点，则找出所有从该点出发的密度可达对象形成簇</a:t>
            </a:r>
            <a:r>
              <a:rPr lang="zh-CN" altLang="en-US" sz="2400" kern="100" dirty="0">
                <a:effectLst/>
                <a:latin typeface="Calibri" panose="020F0502020204030204" pitchFamily="34" charset="0"/>
                <a:ea typeface="等线" charset="-122"/>
              </a:rPr>
              <a:t>；</a:t>
            </a:r>
            <a:endParaRPr lang="zh-CN" altLang="zh-CN" sz="2400" kern="100" dirty="0">
              <a:effectLst/>
              <a:latin typeface="Calibri" panose="020F0502020204030204" pitchFamily="34" charset="0"/>
              <a:ea typeface="等线" charset="-122"/>
            </a:endParaRPr>
          </a:p>
          <a:p>
            <a:pPr indent="266700" algn="just">
              <a:lnSpc>
                <a:spcPct val="150000"/>
              </a:lnSpc>
            </a:pPr>
            <a:r>
              <a:rPr lang="en-US" altLang="zh-CN" sz="2400" kern="100" dirty="0">
                <a:effectLst/>
                <a:latin typeface="Calibri" panose="020F0502020204030204" pitchFamily="34" charset="0"/>
                <a:ea typeface="等线" charset="-122"/>
              </a:rPr>
              <a:t>3. </a:t>
            </a:r>
            <a:r>
              <a:rPr lang="zh-CN" altLang="zh-CN" sz="2400" kern="100" dirty="0">
                <a:effectLst/>
                <a:latin typeface="Calibri" panose="020F0502020204030204" pitchFamily="34" charset="0"/>
                <a:ea typeface="等线" charset="-122"/>
              </a:rPr>
              <a:t>如果该点是非核心点，</a:t>
            </a:r>
            <a:r>
              <a:rPr lang="zh-CN" altLang="en-US" sz="2400" kern="100" dirty="0">
                <a:effectLst/>
                <a:latin typeface="Calibri" panose="020F0502020204030204" pitchFamily="34" charset="0"/>
                <a:ea typeface="等线" charset="-122"/>
              </a:rPr>
              <a:t>将其指派到一个与之关联的核心点的簇中；</a:t>
            </a:r>
            <a:endParaRPr lang="zh-CN" altLang="zh-CN" sz="2400" kern="100" dirty="0">
              <a:effectLst/>
              <a:latin typeface="Calibri" panose="020F0502020204030204" pitchFamily="34" charset="0"/>
              <a:ea typeface="等线" charset="-122"/>
            </a:endParaRPr>
          </a:p>
          <a:p>
            <a:pPr indent="266700" algn="just">
              <a:lnSpc>
                <a:spcPct val="150000"/>
              </a:lnSpc>
            </a:pPr>
            <a:r>
              <a:rPr lang="en-US" altLang="zh-CN" sz="2400" kern="100" dirty="0">
                <a:effectLst/>
                <a:latin typeface="Calibri" panose="020F0502020204030204" pitchFamily="34" charset="0"/>
                <a:ea typeface="等线" charset="-122"/>
              </a:rPr>
              <a:t>4. </a:t>
            </a:r>
            <a:r>
              <a:rPr lang="zh-CN" altLang="zh-CN" sz="2400" kern="100" dirty="0">
                <a:effectLst/>
                <a:latin typeface="Calibri" panose="020F0502020204030204" pitchFamily="34" charset="0"/>
                <a:ea typeface="等线" charset="-122"/>
              </a:rPr>
              <a:t>重复以上步骤，直到所点都被处理过</a:t>
            </a:r>
          </a:p>
        </p:txBody>
      </p:sp>
      <p:graphicFrame>
        <p:nvGraphicFramePr>
          <p:cNvPr id="2" name="表格 1"/>
          <p:cNvGraphicFramePr>
            <a:graphicFrameLocks noGrp="1"/>
          </p:cNvGraphicFramePr>
          <p:nvPr/>
        </p:nvGraphicFramePr>
        <p:xfrm>
          <a:off x="1858979" y="5297764"/>
          <a:ext cx="7588108" cy="1097280"/>
        </p:xfrm>
        <a:graphic>
          <a:graphicData uri="http://schemas.openxmlformats.org/drawingml/2006/table">
            <a:tbl>
              <a:tblPr>
                <a:tableStyleId>{284E427A-3D55-4303-BF80-6455036E1DE7}</a:tableStyleId>
              </a:tblPr>
              <a:tblGrid>
                <a:gridCol w="482703">
                  <a:extLst>
                    <a:ext uri="{9D8B030D-6E8A-4147-A177-3AD203B41FA5}">
                      <a16:colId xmlns:a16="http://schemas.microsoft.com/office/drawing/2014/main" val="20000"/>
                    </a:ext>
                  </a:extLst>
                </a:gridCol>
                <a:gridCol w="530975">
                  <a:extLst>
                    <a:ext uri="{9D8B030D-6E8A-4147-A177-3AD203B41FA5}">
                      <a16:colId xmlns:a16="http://schemas.microsoft.com/office/drawing/2014/main" val="20001"/>
                    </a:ext>
                  </a:extLst>
                </a:gridCol>
                <a:gridCol w="530975">
                  <a:extLst>
                    <a:ext uri="{9D8B030D-6E8A-4147-A177-3AD203B41FA5}">
                      <a16:colId xmlns:a16="http://schemas.microsoft.com/office/drawing/2014/main" val="20002"/>
                    </a:ext>
                  </a:extLst>
                </a:gridCol>
                <a:gridCol w="530975">
                  <a:extLst>
                    <a:ext uri="{9D8B030D-6E8A-4147-A177-3AD203B41FA5}">
                      <a16:colId xmlns:a16="http://schemas.microsoft.com/office/drawing/2014/main" val="20003"/>
                    </a:ext>
                  </a:extLst>
                </a:gridCol>
                <a:gridCol w="521321">
                  <a:extLst>
                    <a:ext uri="{9D8B030D-6E8A-4147-A177-3AD203B41FA5}">
                      <a16:colId xmlns:a16="http://schemas.microsoft.com/office/drawing/2014/main" val="20004"/>
                    </a:ext>
                  </a:extLst>
                </a:gridCol>
                <a:gridCol w="521321">
                  <a:extLst>
                    <a:ext uri="{9D8B030D-6E8A-4147-A177-3AD203B41FA5}">
                      <a16:colId xmlns:a16="http://schemas.microsoft.com/office/drawing/2014/main" val="20005"/>
                    </a:ext>
                  </a:extLst>
                </a:gridCol>
                <a:gridCol w="511666">
                  <a:extLst>
                    <a:ext uri="{9D8B030D-6E8A-4147-A177-3AD203B41FA5}">
                      <a16:colId xmlns:a16="http://schemas.microsoft.com/office/drawing/2014/main" val="20006"/>
                    </a:ext>
                  </a:extLst>
                </a:gridCol>
                <a:gridCol w="511666">
                  <a:extLst>
                    <a:ext uri="{9D8B030D-6E8A-4147-A177-3AD203B41FA5}">
                      <a16:colId xmlns:a16="http://schemas.microsoft.com/office/drawing/2014/main" val="20007"/>
                    </a:ext>
                  </a:extLst>
                </a:gridCol>
                <a:gridCol w="502012">
                  <a:extLst>
                    <a:ext uri="{9D8B030D-6E8A-4147-A177-3AD203B41FA5}">
                      <a16:colId xmlns:a16="http://schemas.microsoft.com/office/drawing/2014/main" val="20008"/>
                    </a:ext>
                  </a:extLst>
                </a:gridCol>
                <a:gridCol w="502012">
                  <a:extLst>
                    <a:ext uri="{9D8B030D-6E8A-4147-A177-3AD203B41FA5}">
                      <a16:colId xmlns:a16="http://schemas.microsoft.com/office/drawing/2014/main" val="20009"/>
                    </a:ext>
                  </a:extLst>
                </a:gridCol>
                <a:gridCol w="617861">
                  <a:extLst>
                    <a:ext uri="{9D8B030D-6E8A-4147-A177-3AD203B41FA5}">
                      <a16:colId xmlns:a16="http://schemas.microsoft.com/office/drawing/2014/main" val="20010"/>
                    </a:ext>
                  </a:extLst>
                </a:gridCol>
                <a:gridCol w="608207">
                  <a:extLst>
                    <a:ext uri="{9D8B030D-6E8A-4147-A177-3AD203B41FA5}">
                      <a16:colId xmlns:a16="http://schemas.microsoft.com/office/drawing/2014/main" val="20011"/>
                    </a:ext>
                  </a:extLst>
                </a:gridCol>
                <a:gridCol w="608207">
                  <a:extLst>
                    <a:ext uri="{9D8B030D-6E8A-4147-A177-3AD203B41FA5}">
                      <a16:colId xmlns:a16="http://schemas.microsoft.com/office/drawing/2014/main" val="20012"/>
                    </a:ext>
                  </a:extLst>
                </a:gridCol>
                <a:gridCol w="608207">
                  <a:extLst>
                    <a:ext uri="{9D8B030D-6E8A-4147-A177-3AD203B41FA5}">
                      <a16:colId xmlns:a16="http://schemas.microsoft.com/office/drawing/2014/main" val="20013"/>
                    </a:ext>
                  </a:extLst>
                </a:gridCol>
              </a:tblGrid>
              <a:tr h="127000">
                <a:tc>
                  <a:txBody>
                    <a:bodyPr/>
                    <a:lstStyle/>
                    <a:p>
                      <a:endParaRPr lang="zh-CN" altLang="en-US" dirty="0">
                        <a:effectLst/>
                      </a:endParaRPr>
                    </a:p>
                  </a:txBody>
                  <a:tcPr anchor="ctr"/>
                </a:tc>
                <a:tc>
                  <a:txBody>
                    <a:bodyPr/>
                    <a:lstStyle/>
                    <a:p>
                      <a:r>
                        <a:rPr lang="en-US">
                          <a:effectLst/>
                        </a:rPr>
                        <a:t>P1</a:t>
                      </a:r>
                    </a:p>
                  </a:txBody>
                  <a:tcPr anchor="ctr"/>
                </a:tc>
                <a:tc>
                  <a:txBody>
                    <a:bodyPr/>
                    <a:lstStyle/>
                    <a:p>
                      <a:r>
                        <a:rPr lang="en-US">
                          <a:effectLst/>
                        </a:rPr>
                        <a:t>P2</a:t>
                      </a:r>
                    </a:p>
                  </a:txBody>
                  <a:tcPr anchor="ctr"/>
                </a:tc>
                <a:tc>
                  <a:txBody>
                    <a:bodyPr/>
                    <a:lstStyle/>
                    <a:p>
                      <a:r>
                        <a:rPr lang="en-US" dirty="0">
                          <a:effectLst/>
                        </a:rPr>
                        <a:t>P3</a:t>
                      </a:r>
                    </a:p>
                  </a:txBody>
                  <a:tcPr anchor="ctr"/>
                </a:tc>
                <a:tc>
                  <a:txBody>
                    <a:bodyPr/>
                    <a:lstStyle/>
                    <a:p>
                      <a:r>
                        <a:rPr lang="en-US">
                          <a:effectLst/>
                        </a:rPr>
                        <a:t>P4</a:t>
                      </a:r>
                    </a:p>
                  </a:txBody>
                  <a:tcPr anchor="ctr"/>
                </a:tc>
                <a:tc>
                  <a:txBody>
                    <a:bodyPr/>
                    <a:lstStyle/>
                    <a:p>
                      <a:r>
                        <a:rPr lang="en-US">
                          <a:effectLst/>
                        </a:rPr>
                        <a:t>P5</a:t>
                      </a:r>
                    </a:p>
                  </a:txBody>
                  <a:tcPr anchor="ctr"/>
                </a:tc>
                <a:tc>
                  <a:txBody>
                    <a:bodyPr/>
                    <a:lstStyle/>
                    <a:p>
                      <a:r>
                        <a:rPr lang="en-US">
                          <a:effectLst/>
                        </a:rPr>
                        <a:t>P6</a:t>
                      </a:r>
                    </a:p>
                  </a:txBody>
                  <a:tcPr anchor="ctr"/>
                </a:tc>
                <a:tc>
                  <a:txBody>
                    <a:bodyPr/>
                    <a:lstStyle/>
                    <a:p>
                      <a:r>
                        <a:rPr lang="en-US">
                          <a:effectLst/>
                        </a:rPr>
                        <a:t>P7</a:t>
                      </a:r>
                    </a:p>
                  </a:txBody>
                  <a:tcPr anchor="ctr"/>
                </a:tc>
                <a:tc>
                  <a:txBody>
                    <a:bodyPr/>
                    <a:lstStyle/>
                    <a:p>
                      <a:r>
                        <a:rPr lang="en-US">
                          <a:effectLst/>
                        </a:rPr>
                        <a:t>P8</a:t>
                      </a:r>
                    </a:p>
                  </a:txBody>
                  <a:tcPr anchor="ctr"/>
                </a:tc>
                <a:tc>
                  <a:txBody>
                    <a:bodyPr/>
                    <a:lstStyle/>
                    <a:p>
                      <a:r>
                        <a:rPr lang="en-US">
                          <a:effectLst/>
                        </a:rPr>
                        <a:t>P9</a:t>
                      </a:r>
                    </a:p>
                  </a:txBody>
                  <a:tcPr anchor="ctr"/>
                </a:tc>
                <a:tc>
                  <a:txBody>
                    <a:bodyPr/>
                    <a:lstStyle/>
                    <a:p>
                      <a:r>
                        <a:rPr lang="en-US">
                          <a:effectLst/>
                        </a:rPr>
                        <a:t>P10</a:t>
                      </a:r>
                    </a:p>
                  </a:txBody>
                  <a:tcPr anchor="ctr"/>
                </a:tc>
                <a:tc>
                  <a:txBody>
                    <a:bodyPr/>
                    <a:lstStyle/>
                    <a:p>
                      <a:r>
                        <a:rPr lang="en-US" dirty="0">
                          <a:effectLst/>
                        </a:rPr>
                        <a:t>P11</a:t>
                      </a:r>
                    </a:p>
                  </a:txBody>
                  <a:tcPr anchor="ctr"/>
                </a:tc>
                <a:tc>
                  <a:txBody>
                    <a:bodyPr/>
                    <a:lstStyle/>
                    <a:p>
                      <a:r>
                        <a:rPr lang="en-US">
                          <a:effectLst/>
                        </a:rPr>
                        <a:t>P12</a:t>
                      </a:r>
                    </a:p>
                  </a:txBody>
                  <a:tcPr anchor="ctr"/>
                </a:tc>
                <a:tc>
                  <a:txBody>
                    <a:bodyPr/>
                    <a:lstStyle/>
                    <a:p>
                      <a:r>
                        <a:rPr lang="en-US">
                          <a:effectLst/>
                        </a:rPr>
                        <a:t>P13</a:t>
                      </a:r>
                    </a:p>
                  </a:txBody>
                  <a:tcPr anchor="ctr"/>
                </a:tc>
                <a:extLst>
                  <a:ext uri="{0D108BD9-81ED-4DB2-BD59-A6C34878D82A}">
                    <a16:rowId xmlns:a16="http://schemas.microsoft.com/office/drawing/2014/main" val="10000"/>
                  </a:ext>
                </a:extLst>
              </a:tr>
              <a:tr h="127000">
                <a:tc>
                  <a:txBody>
                    <a:bodyPr/>
                    <a:lstStyle/>
                    <a:p>
                      <a:r>
                        <a:rPr lang="en-US" dirty="0">
                          <a:effectLst/>
                        </a:rPr>
                        <a:t>X</a:t>
                      </a:r>
                    </a:p>
                  </a:txBody>
                  <a:tcPr anchor="ctr"/>
                </a:tc>
                <a:tc>
                  <a:txBody>
                    <a:bodyPr/>
                    <a:lstStyle/>
                    <a:p>
                      <a:r>
                        <a:rPr lang="en-US" altLang="zh-CN" dirty="0">
                          <a:effectLst/>
                        </a:rPr>
                        <a:t>1</a:t>
                      </a:r>
                      <a:endParaRPr lang="zh-CN" altLang="en-US" dirty="0">
                        <a:effectLst/>
                      </a:endParaRPr>
                    </a:p>
                  </a:txBody>
                  <a:tcPr anchor="ctr"/>
                </a:tc>
                <a:tc>
                  <a:txBody>
                    <a:bodyPr/>
                    <a:lstStyle/>
                    <a:p>
                      <a:r>
                        <a:rPr lang="en-US" altLang="zh-CN">
                          <a:effectLst/>
                        </a:rPr>
                        <a:t>2</a:t>
                      </a:r>
                    </a:p>
                  </a:txBody>
                  <a:tcPr anchor="ctr"/>
                </a:tc>
                <a:tc>
                  <a:txBody>
                    <a:bodyPr/>
                    <a:lstStyle/>
                    <a:p>
                      <a:r>
                        <a:rPr lang="en-US" altLang="zh-CN">
                          <a:effectLst/>
                        </a:rPr>
                        <a:t>2</a:t>
                      </a:r>
                    </a:p>
                  </a:txBody>
                  <a:tcPr anchor="ctr"/>
                </a:tc>
                <a:tc>
                  <a:txBody>
                    <a:bodyPr/>
                    <a:lstStyle/>
                    <a:p>
                      <a:r>
                        <a:rPr lang="en-US" altLang="zh-CN">
                          <a:effectLst/>
                        </a:rPr>
                        <a:t>4</a:t>
                      </a:r>
                    </a:p>
                  </a:txBody>
                  <a:tcPr anchor="ctr"/>
                </a:tc>
                <a:tc>
                  <a:txBody>
                    <a:bodyPr/>
                    <a:lstStyle/>
                    <a:p>
                      <a:r>
                        <a:rPr lang="en-US" altLang="zh-CN">
                          <a:effectLst/>
                        </a:rPr>
                        <a:t>5</a:t>
                      </a:r>
                    </a:p>
                  </a:txBody>
                  <a:tcPr anchor="ctr"/>
                </a:tc>
                <a:tc>
                  <a:txBody>
                    <a:bodyPr/>
                    <a:lstStyle/>
                    <a:p>
                      <a:r>
                        <a:rPr lang="en-US" altLang="zh-CN">
                          <a:effectLst/>
                        </a:rPr>
                        <a:t>6</a:t>
                      </a:r>
                    </a:p>
                  </a:txBody>
                  <a:tcPr anchor="ctr"/>
                </a:tc>
                <a:tc>
                  <a:txBody>
                    <a:bodyPr/>
                    <a:lstStyle/>
                    <a:p>
                      <a:r>
                        <a:rPr lang="en-US" altLang="zh-CN">
                          <a:effectLst/>
                        </a:rPr>
                        <a:t>6</a:t>
                      </a:r>
                    </a:p>
                  </a:txBody>
                  <a:tcPr anchor="ctr"/>
                </a:tc>
                <a:tc>
                  <a:txBody>
                    <a:bodyPr/>
                    <a:lstStyle/>
                    <a:p>
                      <a:r>
                        <a:rPr lang="en-US" altLang="zh-CN">
                          <a:effectLst/>
                        </a:rPr>
                        <a:t>7</a:t>
                      </a:r>
                    </a:p>
                  </a:txBody>
                  <a:tcPr anchor="ctr"/>
                </a:tc>
                <a:tc>
                  <a:txBody>
                    <a:bodyPr/>
                    <a:lstStyle/>
                    <a:p>
                      <a:r>
                        <a:rPr lang="en-US" altLang="zh-CN">
                          <a:effectLst/>
                        </a:rPr>
                        <a:t>9</a:t>
                      </a:r>
                    </a:p>
                  </a:txBody>
                  <a:tcPr anchor="ctr"/>
                </a:tc>
                <a:tc>
                  <a:txBody>
                    <a:bodyPr/>
                    <a:lstStyle/>
                    <a:p>
                      <a:r>
                        <a:rPr lang="en-US" altLang="zh-CN" dirty="0">
                          <a:effectLst/>
                        </a:rPr>
                        <a:t>1</a:t>
                      </a:r>
                      <a:endParaRPr lang="zh-CN" altLang="en-US" dirty="0">
                        <a:effectLst/>
                      </a:endParaRPr>
                    </a:p>
                  </a:txBody>
                  <a:tcPr anchor="ctr"/>
                </a:tc>
                <a:tc>
                  <a:txBody>
                    <a:bodyPr/>
                    <a:lstStyle/>
                    <a:p>
                      <a:r>
                        <a:rPr lang="en-US" altLang="zh-CN">
                          <a:effectLst/>
                        </a:rPr>
                        <a:t>3</a:t>
                      </a:r>
                    </a:p>
                  </a:txBody>
                  <a:tcPr anchor="ctr"/>
                </a:tc>
                <a:tc>
                  <a:txBody>
                    <a:bodyPr/>
                    <a:lstStyle/>
                    <a:p>
                      <a:r>
                        <a:rPr lang="en-US" altLang="zh-CN">
                          <a:effectLst/>
                        </a:rPr>
                        <a:t>5</a:t>
                      </a:r>
                    </a:p>
                  </a:txBody>
                  <a:tcPr anchor="ctr"/>
                </a:tc>
                <a:tc>
                  <a:txBody>
                    <a:bodyPr/>
                    <a:lstStyle/>
                    <a:p>
                      <a:r>
                        <a:rPr lang="en-US" altLang="zh-CN">
                          <a:effectLst/>
                        </a:rPr>
                        <a:t>3</a:t>
                      </a:r>
                    </a:p>
                  </a:txBody>
                  <a:tcPr anchor="ctr"/>
                </a:tc>
                <a:extLst>
                  <a:ext uri="{0D108BD9-81ED-4DB2-BD59-A6C34878D82A}">
                    <a16:rowId xmlns:a16="http://schemas.microsoft.com/office/drawing/2014/main" val="10001"/>
                  </a:ext>
                </a:extLst>
              </a:tr>
              <a:tr h="127000">
                <a:tc>
                  <a:txBody>
                    <a:bodyPr/>
                    <a:lstStyle/>
                    <a:p>
                      <a:r>
                        <a:rPr lang="en-US" dirty="0">
                          <a:effectLst/>
                        </a:rPr>
                        <a:t>Y</a:t>
                      </a:r>
                    </a:p>
                  </a:txBody>
                  <a:tcPr anchor="ctr"/>
                </a:tc>
                <a:tc>
                  <a:txBody>
                    <a:bodyPr/>
                    <a:lstStyle/>
                    <a:p>
                      <a:r>
                        <a:rPr lang="en-US" altLang="zh-CN">
                          <a:effectLst/>
                        </a:rPr>
                        <a:t>2</a:t>
                      </a:r>
                    </a:p>
                  </a:txBody>
                  <a:tcPr anchor="ctr"/>
                </a:tc>
                <a:tc>
                  <a:txBody>
                    <a:bodyPr/>
                    <a:lstStyle/>
                    <a:p>
                      <a:r>
                        <a:rPr lang="en-US" altLang="zh-CN" dirty="0">
                          <a:effectLst/>
                        </a:rPr>
                        <a:t>1</a:t>
                      </a:r>
                      <a:endParaRPr lang="zh-CN" altLang="en-US" dirty="0">
                        <a:effectLst/>
                      </a:endParaRPr>
                    </a:p>
                  </a:txBody>
                  <a:tcPr anchor="ctr"/>
                </a:tc>
                <a:tc>
                  <a:txBody>
                    <a:bodyPr/>
                    <a:lstStyle/>
                    <a:p>
                      <a:r>
                        <a:rPr lang="en-US" altLang="zh-CN">
                          <a:effectLst/>
                        </a:rPr>
                        <a:t>4</a:t>
                      </a:r>
                    </a:p>
                  </a:txBody>
                  <a:tcPr anchor="ctr"/>
                </a:tc>
                <a:tc>
                  <a:txBody>
                    <a:bodyPr/>
                    <a:lstStyle/>
                    <a:p>
                      <a:r>
                        <a:rPr lang="en-US" altLang="zh-CN">
                          <a:effectLst/>
                        </a:rPr>
                        <a:t>3</a:t>
                      </a:r>
                    </a:p>
                  </a:txBody>
                  <a:tcPr anchor="ctr"/>
                </a:tc>
                <a:tc>
                  <a:txBody>
                    <a:bodyPr/>
                    <a:lstStyle/>
                    <a:p>
                      <a:r>
                        <a:rPr lang="en-US" altLang="zh-CN">
                          <a:effectLst/>
                        </a:rPr>
                        <a:t>8</a:t>
                      </a:r>
                    </a:p>
                  </a:txBody>
                  <a:tcPr anchor="ctr"/>
                </a:tc>
                <a:tc>
                  <a:txBody>
                    <a:bodyPr/>
                    <a:lstStyle/>
                    <a:p>
                      <a:r>
                        <a:rPr lang="en-US" altLang="zh-CN">
                          <a:effectLst/>
                        </a:rPr>
                        <a:t>7</a:t>
                      </a:r>
                    </a:p>
                  </a:txBody>
                  <a:tcPr anchor="ctr"/>
                </a:tc>
                <a:tc>
                  <a:txBody>
                    <a:bodyPr/>
                    <a:lstStyle/>
                    <a:p>
                      <a:r>
                        <a:rPr lang="en-US" altLang="zh-CN">
                          <a:effectLst/>
                        </a:rPr>
                        <a:t>9</a:t>
                      </a:r>
                    </a:p>
                  </a:txBody>
                  <a:tcPr anchor="ctr"/>
                </a:tc>
                <a:tc>
                  <a:txBody>
                    <a:bodyPr/>
                    <a:lstStyle/>
                    <a:p>
                      <a:r>
                        <a:rPr lang="en-US" altLang="zh-CN">
                          <a:effectLst/>
                        </a:rPr>
                        <a:t>9</a:t>
                      </a:r>
                    </a:p>
                  </a:txBody>
                  <a:tcPr anchor="ctr"/>
                </a:tc>
                <a:tc>
                  <a:txBody>
                    <a:bodyPr/>
                    <a:lstStyle/>
                    <a:p>
                      <a:r>
                        <a:rPr lang="en-US" altLang="zh-CN">
                          <a:effectLst/>
                        </a:rPr>
                        <a:t>5</a:t>
                      </a:r>
                    </a:p>
                  </a:txBody>
                  <a:tcPr anchor="ctr"/>
                </a:tc>
                <a:tc>
                  <a:txBody>
                    <a:bodyPr/>
                    <a:lstStyle/>
                    <a:p>
                      <a:r>
                        <a:rPr lang="en-US" altLang="zh-CN">
                          <a:effectLst/>
                        </a:rPr>
                        <a:t>12</a:t>
                      </a:r>
                    </a:p>
                  </a:txBody>
                  <a:tcPr anchor="ctr"/>
                </a:tc>
                <a:tc>
                  <a:txBody>
                    <a:bodyPr/>
                    <a:lstStyle/>
                    <a:p>
                      <a:r>
                        <a:rPr lang="en-US" altLang="zh-CN">
                          <a:effectLst/>
                        </a:rPr>
                        <a:t>12</a:t>
                      </a:r>
                    </a:p>
                  </a:txBody>
                  <a:tcPr anchor="ctr"/>
                </a:tc>
                <a:tc>
                  <a:txBody>
                    <a:bodyPr/>
                    <a:lstStyle/>
                    <a:p>
                      <a:r>
                        <a:rPr lang="en-US" altLang="zh-CN">
                          <a:effectLst/>
                        </a:rPr>
                        <a:t>12</a:t>
                      </a:r>
                    </a:p>
                  </a:txBody>
                  <a:tcPr anchor="ctr"/>
                </a:tc>
                <a:tc>
                  <a:txBody>
                    <a:bodyPr/>
                    <a:lstStyle/>
                    <a:p>
                      <a:r>
                        <a:rPr lang="en-US" altLang="zh-CN" dirty="0">
                          <a:effectLst/>
                        </a:rPr>
                        <a:t>3</a:t>
                      </a:r>
                    </a:p>
                  </a:txBody>
                  <a:tcPr anchor="ctr"/>
                </a:tc>
                <a:extLst>
                  <a:ext uri="{0D108BD9-81ED-4DB2-BD59-A6C34878D82A}">
                    <a16:rowId xmlns:a16="http://schemas.microsoft.com/office/drawing/2014/main" val="10002"/>
                  </a:ext>
                </a:extLst>
              </a:tr>
            </a:tbl>
          </a:graphicData>
        </a:graphic>
      </p:graphicFrame>
      <p:sp>
        <p:nvSpPr>
          <p:cNvPr id="15" name="文本框 14"/>
          <p:cNvSpPr txBox="1"/>
          <p:nvPr/>
        </p:nvSpPr>
        <p:spPr>
          <a:xfrm>
            <a:off x="1732480" y="4623265"/>
            <a:ext cx="7904680" cy="400110"/>
          </a:xfrm>
          <a:prstGeom prst="rect">
            <a:avLst/>
          </a:prstGeom>
          <a:noFill/>
        </p:spPr>
        <p:txBody>
          <a:bodyPr wrap="square">
            <a:spAutoFit/>
          </a:bodyPr>
          <a:lstStyle/>
          <a:p>
            <a:r>
              <a:rPr lang="zh-CN" altLang="en-US" sz="2000" dirty="0"/>
              <a:t>举例：有如下13个样本点，使用DBSCAN进行聚类</a:t>
            </a:r>
          </a:p>
        </p:txBody>
      </p:sp>
    </p:spTree>
  </p:cSld>
  <p:clrMapOvr>
    <a:masterClrMapping/>
  </p:clrMapOvr>
  <p:transition advTm="8005"/>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AutoShape 2"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262279" y="812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4"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14679" y="2336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6"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AutoShape 8"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文本框 20"/>
          <p:cNvSpPr txBox="1"/>
          <p:nvPr/>
        </p:nvSpPr>
        <p:spPr>
          <a:xfrm>
            <a:off x="408886" y="1272185"/>
            <a:ext cx="517636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密度聚类的算法流程</a:t>
            </a:r>
            <a:endParaRPr lang="zh-CN" altLang="zh-CN" sz="2400" kern="100" dirty="0">
              <a:effectLst/>
              <a:latin typeface="微软雅黑" panose="020B0503020204020204" pitchFamily="34" charset="-122"/>
            </a:endParaRPr>
          </a:p>
        </p:txBody>
      </p:sp>
      <p:graphicFrame>
        <p:nvGraphicFramePr>
          <p:cNvPr id="4" name="表格 3"/>
          <p:cNvGraphicFramePr>
            <a:graphicFrameLocks noGrp="1"/>
          </p:cNvGraphicFramePr>
          <p:nvPr/>
        </p:nvGraphicFramePr>
        <p:xfrm>
          <a:off x="6879874" y="2612557"/>
          <a:ext cx="3172727" cy="3380944"/>
        </p:xfrm>
        <a:graphic>
          <a:graphicData uri="http://schemas.openxmlformats.org/drawingml/2006/table">
            <a:tbl>
              <a:tblPr firstRow="1" firstCol="1" bandRow="1">
                <a:tableStyleId>{2D5ABB26-0587-4C30-8999-92F81FD0307C}</a:tableStyleId>
              </a:tblPr>
              <a:tblGrid>
                <a:gridCol w="288364">
                  <a:extLst>
                    <a:ext uri="{9D8B030D-6E8A-4147-A177-3AD203B41FA5}">
                      <a16:colId xmlns:a16="http://schemas.microsoft.com/office/drawing/2014/main" val="20000"/>
                    </a:ext>
                  </a:extLst>
                </a:gridCol>
                <a:gridCol w="288364">
                  <a:extLst>
                    <a:ext uri="{9D8B030D-6E8A-4147-A177-3AD203B41FA5}">
                      <a16:colId xmlns:a16="http://schemas.microsoft.com/office/drawing/2014/main" val="20001"/>
                    </a:ext>
                  </a:extLst>
                </a:gridCol>
                <a:gridCol w="288364">
                  <a:extLst>
                    <a:ext uri="{9D8B030D-6E8A-4147-A177-3AD203B41FA5}">
                      <a16:colId xmlns:a16="http://schemas.microsoft.com/office/drawing/2014/main" val="20002"/>
                    </a:ext>
                  </a:extLst>
                </a:gridCol>
                <a:gridCol w="288364">
                  <a:extLst>
                    <a:ext uri="{9D8B030D-6E8A-4147-A177-3AD203B41FA5}">
                      <a16:colId xmlns:a16="http://schemas.microsoft.com/office/drawing/2014/main" val="20003"/>
                    </a:ext>
                  </a:extLst>
                </a:gridCol>
                <a:gridCol w="288364">
                  <a:extLst>
                    <a:ext uri="{9D8B030D-6E8A-4147-A177-3AD203B41FA5}">
                      <a16:colId xmlns:a16="http://schemas.microsoft.com/office/drawing/2014/main" val="20004"/>
                    </a:ext>
                  </a:extLst>
                </a:gridCol>
                <a:gridCol w="288364">
                  <a:extLst>
                    <a:ext uri="{9D8B030D-6E8A-4147-A177-3AD203B41FA5}">
                      <a16:colId xmlns:a16="http://schemas.microsoft.com/office/drawing/2014/main" val="20005"/>
                    </a:ext>
                  </a:extLst>
                </a:gridCol>
                <a:gridCol w="288364">
                  <a:extLst>
                    <a:ext uri="{9D8B030D-6E8A-4147-A177-3AD203B41FA5}">
                      <a16:colId xmlns:a16="http://schemas.microsoft.com/office/drawing/2014/main" val="20006"/>
                    </a:ext>
                  </a:extLst>
                </a:gridCol>
                <a:gridCol w="288364">
                  <a:extLst>
                    <a:ext uri="{9D8B030D-6E8A-4147-A177-3AD203B41FA5}">
                      <a16:colId xmlns:a16="http://schemas.microsoft.com/office/drawing/2014/main" val="20007"/>
                    </a:ext>
                  </a:extLst>
                </a:gridCol>
                <a:gridCol w="288364">
                  <a:extLst>
                    <a:ext uri="{9D8B030D-6E8A-4147-A177-3AD203B41FA5}">
                      <a16:colId xmlns:a16="http://schemas.microsoft.com/office/drawing/2014/main" val="20008"/>
                    </a:ext>
                  </a:extLst>
                </a:gridCol>
                <a:gridCol w="288364">
                  <a:extLst>
                    <a:ext uri="{9D8B030D-6E8A-4147-A177-3AD203B41FA5}">
                      <a16:colId xmlns:a16="http://schemas.microsoft.com/office/drawing/2014/main" val="20009"/>
                    </a:ext>
                  </a:extLst>
                </a:gridCol>
                <a:gridCol w="289087">
                  <a:extLst>
                    <a:ext uri="{9D8B030D-6E8A-4147-A177-3AD203B41FA5}">
                      <a16:colId xmlns:a16="http://schemas.microsoft.com/office/drawing/2014/main" val="20010"/>
                    </a:ext>
                  </a:extLst>
                </a:gridCol>
              </a:tblGrid>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5"/>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7"/>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8"/>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9"/>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2"/>
                  </a:ext>
                </a:extLst>
              </a:tr>
              <a:tr h="241496">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3"/>
                  </a:ext>
                </a:extLst>
              </a:tr>
            </a:tbl>
          </a:graphicData>
        </a:graphic>
      </p:graphicFrame>
      <p:sp>
        <p:nvSpPr>
          <p:cNvPr id="15" name="文本框 14"/>
          <p:cNvSpPr txBox="1"/>
          <p:nvPr/>
        </p:nvSpPr>
        <p:spPr>
          <a:xfrm>
            <a:off x="6190802" y="2410203"/>
            <a:ext cx="645988" cy="3785652"/>
          </a:xfrm>
          <a:prstGeom prst="rect">
            <a:avLst/>
          </a:prstGeom>
          <a:noFill/>
        </p:spPr>
        <p:txBody>
          <a:bodyPr wrap="square">
            <a:spAutoFit/>
          </a:bodyPr>
          <a:lstStyle/>
          <a:p>
            <a:pPr algn="r"/>
            <a:r>
              <a:rPr lang="en-US" altLang="zh-CN" sz="1600" dirty="0"/>
              <a:t> </a:t>
            </a:r>
          </a:p>
          <a:p>
            <a:pPr algn="r"/>
            <a:r>
              <a:rPr lang="zh-CN" altLang="en-US" sz="1600" dirty="0"/>
              <a:t>13</a:t>
            </a:r>
            <a:endParaRPr lang="en-US" altLang="zh-CN" sz="1600" dirty="0"/>
          </a:p>
          <a:p>
            <a:pPr algn="r"/>
            <a:r>
              <a:rPr lang="zh-CN" altLang="en-US" sz="1600" dirty="0"/>
              <a:t>12</a:t>
            </a:r>
            <a:endParaRPr lang="en-US" altLang="zh-CN" sz="1600" dirty="0"/>
          </a:p>
          <a:p>
            <a:pPr algn="r"/>
            <a:r>
              <a:rPr lang="zh-CN" altLang="en-US" sz="1600" dirty="0"/>
              <a:t>11</a:t>
            </a:r>
            <a:endParaRPr lang="en-US" altLang="zh-CN" sz="1600" dirty="0"/>
          </a:p>
          <a:p>
            <a:pPr algn="r"/>
            <a:r>
              <a:rPr lang="zh-CN" altLang="en-US" sz="1600" dirty="0"/>
              <a:t>10</a:t>
            </a:r>
            <a:endParaRPr lang="en-US" altLang="zh-CN" sz="1600" dirty="0"/>
          </a:p>
          <a:p>
            <a:pPr algn="r"/>
            <a:r>
              <a:rPr lang="zh-CN" altLang="en-US" sz="1600" dirty="0"/>
              <a:t>9</a:t>
            </a:r>
            <a:endParaRPr lang="en-US" altLang="zh-CN" sz="1600" dirty="0"/>
          </a:p>
          <a:p>
            <a:pPr algn="r"/>
            <a:r>
              <a:rPr lang="zh-CN" altLang="en-US" sz="1600" dirty="0"/>
              <a:t>8</a:t>
            </a:r>
            <a:endParaRPr lang="en-US" altLang="zh-CN" sz="1600" dirty="0"/>
          </a:p>
          <a:p>
            <a:pPr algn="r"/>
            <a:r>
              <a:rPr lang="zh-CN" altLang="en-US" sz="1600" dirty="0"/>
              <a:t>7</a:t>
            </a:r>
            <a:endParaRPr lang="en-US" altLang="zh-CN" sz="1600" dirty="0"/>
          </a:p>
          <a:p>
            <a:pPr algn="r"/>
            <a:r>
              <a:rPr lang="zh-CN" altLang="en-US" sz="1600" dirty="0"/>
              <a:t>6</a:t>
            </a:r>
            <a:endParaRPr lang="en-US" altLang="zh-CN" sz="1600" dirty="0"/>
          </a:p>
          <a:p>
            <a:pPr algn="r"/>
            <a:r>
              <a:rPr lang="zh-CN" altLang="en-US" sz="1600" dirty="0"/>
              <a:t>5</a:t>
            </a:r>
            <a:endParaRPr lang="en-US" altLang="zh-CN" sz="1600" dirty="0"/>
          </a:p>
          <a:p>
            <a:pPr algn="r"/>
            <a:r>
              <a:rPr lang="zh-CN" altLang="en-US" sz="1600" dirty="0"/>
              <a:t>4</a:t>
            </a:r>
            <a:endParaRPr lang="en-US" altLang="zh-CN" sz="1600" dirty="0"/>
          </a:p>
          <a:p>
            <a:pPr algn="r"/>
            <a:r>
              <a:rPr lang="zh-CN" altLang="en-US" sz="1600" dirty="0"/>
              <a:t>3</a:t>
            </a:r>
            <a:endParaRPr lang="en-US" altLang="zh-CN" sz="1600" dirty="0"/>
          </a:p>
          <a:p>
            <a:pPr algn="r"/>
            <a:r>
              <a:rPr lang="zh-CN" altLang="en-US" sz="1600" dirty="0"/>
              <a:t>2</a:t>
            </a:r>
            <a:endParaRPr lang="en-US" altLang="zh-CN" sz="1600" dirty="0"/>
          </a:p>
          <a:p>
            <a:pPr algn="r"/>
            <a:r>
              <a:rPr lang="en-US" altLang="zh-CN" sz="1600" dirty="0"/>
              <a:t>1</a:t>
            </a:r>
          </a:p>
          <a:p>
            <a:pPr algn="r"/>
            <a:r>
              <a:rPr lang="en-US" altLang="zh-CN" sz="1600" dirty="0"/>
              <a:t>0</a:t>
            </a:r>
            <a:endParaRPr lang="zh-CN" altLang="en-US" sz="1600" dirty="0"/>
          </a:p>
        </p:txBody>
      </p:sp>
      <p:sp>
        <p:nvSpPr>
          <p:cNvPr id="20" name="文本框 19"/>
          <p:cNvSpPr txBox="1"/>
          <p:nvPr/>
        </p:nvSpPr>
        <p:spPr>
          <a:xfrm>
            <a:off x="6731675" y="6067458"/>
            <a:ext cx="3572642" cy="338554"/>
          </a:xfrm>
          <a:prstGeom prst="rect">
            <a:avLst/>
          </a:prstGeom>
          <a:noFill/>
        </p:spPr>
        <p:txBody>
          <a:bodyPr wrap="square">
            <a:spAutoFit/>
          </a:bodyPr>
          <a:lstStyle/>
          <a:p>
            <a:r>
              <a:rPr lang="en-US" altLang="zh-CN" sz="1600" dirty="0"/>
              <a:t>0   1   2   3   4   5   6   7   8   9  10  11</a:t>
            </a:r>
            <a:endParaRPr lang="zh-CN" altLang="en-US" sz="1600" dirty="0"/>
          </a:p>
        </p:txBody>
      </p:sp>
      <p:sp>
        <p:nvSpPr>
          <p:cNvPr id="22" name="椭圆 21"/>
          <p:cNvSpPr/>
          <p:nvPr/>
        </p:nvSpPr>
        <p:spPr>
          <a:xfrm>
            <a:off x="7137817" y="3053442"/>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2691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29210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75500"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864391"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292101" y="4008809"/>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583247" y="4246818"/>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442038" y="474049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39270" y="547744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424719" y="569433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991500" y="522810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709340" y="5232830"/>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27166" y="4993673"/>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7540941" y="4982241"/>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13</a:t>
            </a:r>
            <a:endParaRPr lang="zh-CN" altLang="en-US" sz="1200" dirty="0">
              <a:solidFill>
                <a:srgbClr val="FF0000"/>
              </a:solidFill>
            </a:endParaRPr>
          </a:p>
        </p:txBody>
      </p:sp>
      <p:sp>
        <p:nvSpPr>
          <p:cNvPr id="52" name="文本框 51"/>
          <p:cNvSpPr txBox="1"/>
          <p:nvPr/>
        </p:nvSpPr>
        <p:spPr>
          <a:xfrm>
            <a:off x="7962036" y="49845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4</a:t>
            </a:r>
            <a:endParaRPr lang="zh-CN" altLang="en-US" sz="1200" dirty="0">
              <a:solidFill>
                <a:srgbClr val="FF0000"/>
              </a:solidFill>
            </a:endParaRPr>
          </a:p>
        </p:txBody>
      </p:sp>
      <p:sp>
        <p:nvSpPr>
          <p:cNvPr id="53" name="文本框 52"/>
          <p:cNvSpPr txBox="1"/>
          <p:nvPr/>
        </p:nvSpPr>
        <p:spPr>
          <a:xfrm>
            <a:off x="7380635" y="5468522"/>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2</a:t>
            </a:r>
            <a:endParaRPr lang="zh-CN" altLang="en-US" sz="1200" dirty="0">
              <a:solidFill>
                <a:srgbClr val="FF0000"/>
              </a:solidFill>
            </a:endParaRPr>
          </a:p>
        </p:txBody>
      </p:sp>
      <p:sp>
        <p:nvSpPr>
          <p:cNvPr id="54" name="文本框 53"/>
          <p:cNvSpPr txBox="1"/>
          <p:nvPr/>
        </p:nvSpPr>
        <p:spPr>
          <a:xfrm>
            <a:off x="7085542" y="5240007"/>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a:t>
            </a:r>
            <a:endParaRPr lang="zh-CN" altLang="en-US" sz="1200" dirty="0">
              <a:solidFill>
                <a:srgbClr val="FF0000"/>
              </a:solidFill>
            </a:endParaRPr>
          </a:p>
        </p:txBody>
      </p:sp>
      <p:sp>
        <p:nvSpPr>
          <p:cNvPr id="55" name="文本框 54"/>
          <p:cNvSpPr txBox="1"/>
          <p:nvPr/>
        </p:nvSpPr>
        <p:spPr>
          <a:xfrm>
            <a:off x="7415220" y="4742834"/>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3</a:t>
            </a:r>
            <a:endParaRPr lang="zh-CN" altLang="en-US" sz="1200" dirty="0">
              <a:solidFill>
                <a:srgbClr val="FF0000"/>
              </a:solidFill>
            </a:endParaRPr>
          </a:p>
        </p:txBody>
      </p:sp>
      <p:sp>
        <p:nvSpPr>
          <p:cNvPr id="56" name="文本框 55"/>
          <p:cNvSpPr txBox="1"/>
          <p:nvPr/>
        </p:nvSpPr>
        <p:spPr>
          <a:xfrm>
            <a:off x="9439343" y="45122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9</a:t>
            </a:r>
            <a:endParaRPr lang="zh-CN" altLang="en-US" sz="1200" dirty="0">
              <a:solidFill>
                <a:srgbClr val="FF0000"/>
              </a:solidFill>
            </a:endParaRPr>
          </a:p>
        </p:txBody>
      </p:sp>
      <p:sp>
        <p:nvSpPr>
          <p:cNvPr id="58" name="文本框 57"/>
          <p:cNvSpPr txBox="1"/>
          <p:nvPr/>
        </p:nvSpPr>
        <p:spPr>
          <a:xfrm>
            <a:off x="887110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8</a:t>
            </a:r>
            <a:endParaRPr lang="zh-CN" altLang="en-US" sz="1200" dirty="0">
              <a:solidFill>
                <a:srgbClr val="FF0000"/>
              </a:solidFill>
            </a:endParaRPr>
          </a:p>
        </p:txBody>
      </p:sp>
      <p:sp>
        <p:nvSpPr>
          <p:cNvPr id="59" name="文本框 58"/>
          <p:cNvSpPr txBox="1"/>
          <p:nvPr/>
        </p:nvSpPr>
        <p:spPr>
          <a:xfrm>
            <a:off x="8005059" y="3787955"/>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5</a:t>
            </a:r>
            <a:endParaRPr lang="zh-CN" altLang="en-US" sz="1200" dirty="0">
              <a:solidFill>
                <a:srgbClr val="FF0000"/>
              </a:solidFill>
            </a:endParaRPr>
          </a:p>
        </p:txBody>
      </p:sp>
      <p:sp>
        <p:nvSpPr>
          <p:cNvPr id="60" name="文本框 59"/>
          <p:cNvSpPr txBox="1"/>
          <p:nvPr/>
        </p:nvSpPr>
        <p:spPr>
          <a:xfrm>
            <a:off x="8575500" y="4017342"/>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6</a:t>
            </a:r>
            <a:endParaRPr lang="zh-CN" altLang="en-US" sz="1200" dirty="0">
              <a:solidFill>
                <a:srgbClr val="FF0000"/>
              </a:solidFill>
            </a:endParaRPr>
          </a:p>
        </p:txBody>
      </p:sp>
      <p:sp>
        <p:nvSpPr>
          <p:cNvPr id="61" name="文本框 60"/>
          <p:cNvSpPr txBox="1"/>
          <p:nvPr/>
        </p:nvSpPr>
        <p:spPr>
          <a:xfrm>
            <a:off x="828916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7</a:t>
            </a:r>
            <a:endParaRPr lang="zh-CN" altLang="en-US" sz="1200" dirty="0">
              <a:solidFill>
                <a:srgbClr val="FF0000"/>
              </a:solidFill>
            </a:endParaRPr>
          </a:p>
        </p:txBody>
      </p:sp>
      <p:sp>
        <p:nvSpPr>
          <p:cNvPr id="62" name="文本框 61"/>
          <p:cNvSpPr txBox="1"/>
          <p:nvPr/>
        </p:nvSpPr>
        <p:spPr>
          <a:xfrm>
            <a:off x="8129779" y="2795000"/>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12</a:t>
            </a:r>
            <a:endParaRPr lang="zh-CN" altLang="en-US" sz="1200" dirty="0">
              <a:solidFill>
                <a:srgbClr val="FF0000"/>
              </a:solidFill>
            </a:endParaRPr>
          </a:p>
        </p:txBody>
      </p:sp>
      <p:sp>
        <p:nvSpPr>
          <p:cNvPr id="63" name="文本框 62"/>
          <p:cNvSpPr txBox="1"/>
          <p:nvPr/>
        </p:nvSpPr>
        <p:spPr>
          <a:xfrm>
            <a:off x="7550618"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11</a:t>
            </a:r>
            <a:endParaRPr lang="zh-CN" altLang="en-US" sz="1200" dirty="0">
              <a:solidFill>
                <a:srgbClr val="FF0000"/>
              </a:solidFill>
            </a:endParaRPr>
          </a:p>
        </p:txBody>
      </p:sp>
      <p:sp>
        <p:nvSpPr>
          <p:cNvPr id="64" name="文本框 63"/>
          <p:cNvSpPr txBox="1"/>
          <p:nvPr/>
        </p:nvSpPr>
        <p:spPr>
          <a:xfrm>
            <a:off x="6973121"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10</a:t>
            </a:r>
            <a:endParaRPr lang="zh-CN" altLang="en-US" sz="1200" dirty="0">
              <a:solidFill>
                <a:srgbClr val="FF0000"/>
              </a:solidFill>
            </a:endParaRPr>
          </a:p>
        </p:txBody>
      </p:sp>
      <p:sp>
        <p:nvSpPr>
          <p:cNvPr id="65" name="文本框 64"/>
          <p:cNvSpPr txBox="1"/>
          <p:nvPr/>
        </p:nvSpPr>
        <p:spPr>
          <a:xfrm>
            <a:off x="705757" y="2410203"/>
            <a:ext cx="4970988" cy="2242409"/>
          </a:xfrm>
          <a:prstGeom prst="rect">
            <a:avLst/>
          </a:prstGeom>
          <a:noFill/>
        </p:spPr>
        <p:txBody>
          <a:bodyPr wrap="square">
            <a:spAutoFit/>
          </a:bodyPr>
          <a:lstStyle/>
          <a:p>
            <a:pPr marL="342900" indent="-342900">
              <a:lnSpc>
                <a:spcPct val="150000"/>
              </a:lnSpc>
              <a:buFont typeface="Arial" panose="020B0704020202020204" pitchFamily="34" charset="0"/>
              <a:buChar char="•"/>
            </a:pPr>
            <a:r>
              <a:rPr lang="zh-CN" altLang="en-US" dirty="0"/>
              <a:t>对每个点计算其邻域Eps=3内的点的集合。</a:t>
            </a:r>
          </a:p>
          <a:p>
            <a:pPr marL="342900" indent="-342900">
              <a:lnSpc>
                <a:spcPct val="150000"/>
              </a:lnSpc>
              <a:buFont typeface="Arial" panose="020B0704020202020204" pitchFamily="34" charset="0"/>
              <a:buChar char="•"/>
            </a:pPr>
            <a:r>
              <a:rPr lang="zh-CN" altLang="en-US" dirty="0"/>
              <a:t>集合内点的个数超过MinPts=3的点为核心点。</a:t>
            </a:r>
          </a:p>
        </p:txBody>
      </p:sp>
      <p:sp>
        <p:nvSpPr>
          <p:cNvPr id="66" name="文本框 65"/>
          <p:cNvSpPr txBox="1"/>
          <p:nvPr/>
        </p:nvSpPr>
        <p:spPr>
          <a:xfrm>
            <a:off x="6150242" y="3990499"/>
            <a:ext cx="365016" cy="400110"/>
          </a:xfrm>
          <a:prstGeom prst="rect">
            <a:avLst/>
          </a:prstGeom>
          <a:noFill/>
        </p:spPr>
        <p:txBody>
          <a:bodyPr wrap="square">
            <a:spAutoFit/>
          </a:bodyPr>
          <a:lstStyle/>
          <a:p>
            <a:r>
              <a:rPr lang="zh-CN" altLang="en-US" sz="2000" dirty="0"/>
              <a:t>Y</a:t>
            </a:r>
          </a:p>
        </p:txBody>
      </p:sp>
      <p:sp>
        <p:nvSpPr>
          <p:cNvPr id="41" name="文本框 40"/>
          <p:cNvSpPr txBox="1"/>
          <p:nvPr/>
        </p:nvSpPr>
        <p:spPr>
          <a:xfrm>
            <a:off x="8304662" y="6377959"/>
            <a:ext cx="365016" cy="400110"/>
          </a:xfrm>
          <a:prstGeom prst="rect">
            <a:avLst/>
          </a:prstGeom>
          <a:noFill/>
        </p:spPr>
        <p:txBody>
          <a:bodyPr wrap="square">
            <a:spAutoFit/>
          </a:bodyPr>
          <a:lstStyle/>
          <a:p>
            <a:r>
              <a:rPr lang="en-US" altLang="zh-CN" sz="2000" dirty="0"/>
              <a:t>X</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表格 53"/>
          <p:cNvGraphicFramePr>
            <a:graphicFrameLocks noGrp="1"/>
          </p:cNvGraphicFramePr>
          <p:nvPr/>
        </p:nvGraphicFramePr>
        <p:xfrm>
          <a:off x="6879874" y="2612557"/>
          <a:ext cx="3172727" cy="3380944"/>
        </p:xfrm>
        <a:graphic>
          <a:graphicData uri="http://schemas.openxmlformats.org/drawingml/2006/table">
            <a:tbl>
              <a:tblPr firstRow="1" firstCol="1" bandRow="1">
                <a:tableStyleId>{2D5ABB26-0587-4C30-8999-92F81FD0307C}</a:tableStyleId>
              </a:tblPr>
              <a:tblGrid>
                <a:gridCol w="288364">
                  <a:extLst>
                    <a:ext uri="{9D8B030D-6E8A-4147-A177-3AD203B41FA5}">
                      <a16:colId xmlns:a16="http://schemas.microsoft.com/office/drawing/2014/main" val="20000"/>
                    </a:ext>
                  </a:extLst>
                </a:gridCol>
                <a:gridCol w="288364">
                  <a:extLst>
                    <a:ext uri="{9D8B030D-6E8A-4147-A177-3AD203B41FA5}">
                      <a16:colId xmlns:a16="http://schemas.microsoft.com/office/drawing/2014/main" val="20001"/>
                    </a:ext>
                  </a:extLst>
                </a:gridCol>
                <a:gridCol w="288364">
                  <a:extLst>
                    <a:ext uri="{9D8B030D-6E8A-4147-A177-3AD203B41FA5}">
                      <a16:colId xmlns:a16="http://schemas.microsoft.com/office/drawing/2014/main" val="20002"/>
                    </a:ext>
                  </a:extLst>
                </a:gridCol>
                <a:gridCol w="288364">
                  <a:extLst>
                    <a:ext uri="{9D8B030D-6E8A-4147-A177-3AD203B41FA5}">
                      <a16:colId xmlns:a16="http://schemas.microsoft.com/office/drawing/2014/main" val="20003"/>
                    </a:ext>
                  </a:extLst>
                </a:gridCol>
                <a:gridCol w="288364">
                  <a:extLst>
                    <a:ext uri="{9D8B030D-6E8A-4147-A177-3AD203B41FA5}">
                      <a16:colId xmlns:a16="http://schemas.microsoft.com/office/drawing/2014/main" val="20004"/>
                    </a:ext>
                  </a:extLst>
                </a:gridCol>
                <a:gridCol w="288364">
                  <a:extLst>
                    <a:ext uri="{9D8B030D-6E8A-4147-A177-3AD203B41FA5}">
                      <a16:colId xmlns:a16="http://schemas.microsoft.com/office/drawing/2014/main" val="20005"/>
                    </a:ext>
                  </a:extLst>
                </a:gridCol>
                <a:gridCol w="288364">
                  <a:extLst>
                    <a:ext uri="{9D8B030D-6E8A-4147-A177-3AD203B41FA5}">
                      <a16:colId xmlns:a16="http://schemas.microsoft.com/office/drawing/2014/main" val="20006"/>
                    </a:ext>
                  </a:extLst>
                </a:gridCol>
                <a:gridCol w="288364">
                  <a:extLst>
                    <a:ext uri="{9D8B030D-6E8A-4147-A177-3AD203B41FA5}">
                      <a16:colId xmlns:a16="http://schemas.microsoft.com/office/drawing/2014/main" val="20007"/>
                    </a:ext>
                  </a:extLst>
                </a:gridCol>
                <a:gridCol w="288364">
                  <a:extLst>
                    <a:ext uri="{9D8B030D-6E8A-4147-A177-3AD203B41FA5}">
                      <a16:colId xmlns:a16="http://schemas.microsoft.com/office/drawing/2014/main" val="20008"/>
                    </a:ext>
                  </a:extLst>
                </a:gridCol>
                <a:gridCol w="288364">
                  <a:extLst>
                    <a:ext uri="{9D8B030D-6E8A-4147-A177-3AD203B41FA5}">
                      <a16:colId xmlns:a16="http://schemas.microsoft.com/office/drawing/2014/main" val="20009"/>
                    </a:ext>
                  </a:extLst>
                </a:gridCol>
                <a:gridCol w="289087">
                  <a:extLst>
                    <a:ext uri="{9D8B030D-6E8A-4147-A177-3AD203B41FA5}">
                      <a16:colId xmlns:a16="http://schemas.microsoft.com/office/drawing/2014/main" val="20010"/>
                    </a:ext>
                  </a:extLst>
                </a:gridCol>
              </a:tblGrid>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5"/>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7"/>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8"/>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9"/>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2"/>
                  </a:ext>
                </a:extLst>
              </a:tr>
              <a:tr h="241496">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3"/>
                  </a:ext>
                </a:extLst>
              </a:tr>
            </a:tbl>
          </a:graphicData>
        </a:graphic>
      </p:graphicFrame>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AutoShape 2"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262279" y="812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4"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14679" y="2336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6"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AutoShape 8"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文本框 20"/>
          <p:cNvSpPr txBox="1"/>
          <p:nvPr/>
        </p:nvSpPr>
        <p:spPr>
          <a:xfrm>
            <a:off x="408886" y="1272185"/>
            <a:ext cx="517636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密度聚类的算法流程</a:t>
            </a:r>
            <a:endParaRPr lang="zh-CN" altLang="zh-CN" sz="2400" kern="100" dirty="0">
              <a:effectLst/>
              <a:latin typeface="微软雅黑" panose="020B0503020204020204" pitchFamily="34" charset="-122"/>
            </a:endParaRPr>
          </a:p>
        </p:txBody>
      </p:sp>
      <p:sp>
        <p:nvSpPr>
          <p:cNvPr id="13" name="文本框 12"/>
          <p:cNvSpPr txBox="1"/>
          <p:nvPr/>
        </p:nvSpPr>
        <p:spPr>
          <a:xfrm>
            <a:off x="6190802" y="2410203"/>
            <a:ext cx="645988" cy="3785652"/>
          </a:xfrm>
          <a:prstGeom prst="rect">
            <a:avLst/>
          </a:prstGeom>
          <a:noFill/>
        </p:spPr>
        <p:txBody>
          <a:bodyPr wrap="square">
            <a:spAutoFit/>
          </a:bodyPr>
          <a:lstStyle/>
          <a:p>
            <a:pPr algn="r"/>
            <a:r>
              <a:rPr lang="en-US" altLang="zh-CN" sz="1600" dirty="0"/>
              <a:t> </a:t>
            </a:r>
          </a:p>
          <a:p>
            <a:pPr algn="r"/>
            <a:r>
              <a:rPr lang="zh-CN" altLang="en-US" sz="1600" dirty="0"/>
              <a:t>13</a:t>
            </a:r>
            <a:endParaRPr lang="en-US" altLang="zh-CN" sz="1600" dirty="0"/>
          </a:p>
          <a:p>
            <a:pPr algn="r"/>
            <a:r>
              <a:rPr lang="zh-CN" altLang="en-US" sz="1600" dirty="0"/>
              <a:t>12</a:t>
            </a:r>
            <a:endParaRPr lang="en-US" altLang="zh-CN" sz="1600" dirty="0"/>
          </a:p>
          <a:p>
            <a:pPr algn="r"/>
            <a:r>
              <a:rPr lang="zh-CN" altLang="en-US" sz="1600" dirty="0"/>
              <a:t>11</a:t>
            </a:r>
            <a:endParaRPr lang="en-US" altLang="zh-CN" sz="1600" dirty="0"/>
          </a:p>
          <a:p>
            <a:pPr algn="r"/>
            <a:r>
              <a:rPr lang="zh-CN" altLang="en-US" sz="1600" dirty="0"/>
              <a:t>10</a:t>
            </a:r>
            <a:endParaRPr lang="en-US" altLang="zh-CN" sz="1600" dirty="0"/>
          </a:p>
          <a:p>
            <a:pPr algn="r"/>
            <a:r>
              <a:rPr lang="zh-CN" altLang="en-US" sz="1600" dirty="0"/>
              <a:t>9</a:t>
            </a:r>
            <a:endParaRPr lang="en-US" altLang="zh-CN" sz="1600" dirty="0"/>
          </a:p>
          <a:p>
            <a:pPr algn="r"/>
            <a:r>
              <a:rPr lang="zh-CN" altLang="en-US" sz="1600" dirty="0"/>
              <a:t>8</a:t>
            </a:r>
            <a:endParaRPr lang="en-US" altLang="zh-CN" sz="1600" dirty="0"/>
          </a:p>
          <a:p>
            <a:pPr algn="r"/>
            <a:r>
              <a:rPr lang="zh-CN" altLang="en-US" sz="1600" dirty="0"/>
              <a:t>7</a:t>
            </a:r>
            <a:endParaRPr lang="en-US" altLang="zh-CN" sz="1600" dirty="0"/>
          </a:p>
          <a:p>
            <a:pPr algn="r"/>
            <a:r>
              <a:rPr lang="zh-CN" altLang="en-US" sz="1600" dirty="0"/>
              <a:t>6</a:t>
            </a:r>
            <a:endParaRPr lang="en-US" altLang="zh-CN" sz="1600" dirty="0"/>
          </a:p>
          <a:p>
            <a:pPr algn="r"/>
            <a:r>
              <a:rPr lang="zh-CN" altLang="en-US" sz="1600" dirty="0"/>
              <a:t>5</a:t>
            </a:r>
            <a:endParaRPr lang="en-US" altLang="zh-CN" sz="1600" dirty="0"/>
          </a:p>
          <a:p>
            <a:pPr algn="r"/>
            <a:r>
              <a:rPr lang="zh-CN" altLang="en-US" sz="1600" dirty="0"/>
              <a:t>4</a:t>
            </a:r>
            <a:endParaRPr lang="en-US" altLang="zh-CN" sz="1600" dirty="0"/>
          </a:p>
          <a:p>
            <a:pPr algn="r"/>
            <a:r>
              <a:rPr lang="zh-CN" altLang="en-US" sz="1600" dirty="0"/>
              <a:t>3</a:t>
            </a:r>
            <a:endParaRPr lang="en-US" altLang="zh-CN" sz="1600" dirty="0"/>
          </a:p>
          <a:p>
            <a:pPr algn="r"/>
            <a:r>
              <a:rPr lang="zh-CN" altLang="en-US" sz="1600" dirty="0"/>
              <a:t>2</a:t>
            </a:r>
            <a:endParaRPr lang="en-US" altLang="zh-CN" sz="1600" dirty="0"/>
          </a:p>
          <a:p>
            <a:pPr algn="r"/>
            <a:r>
              <a:rPr lang="en-US" altLang="zh-CN" sz="1600" dirty="0"/>
              <a:t>1</a:t>
            </a:r>
          </a:p>
          <a:p>
            <a:pPr algn="r"/>
            <a:r>
              <a:rPr lang="en-US" altLang="zh-CN" sz="1600" dirty="0"/>
              <a:t>0</a:t>
            </a:r>
            <a:endParaRPr lang="zh-CN" altLang="en-US" sz="1600" dirty="0"/>
          </a:p>
        </p:txBody>
      </p:sp>
      <p:sp>
        <p:nvSpPr>
          <p:cNvPr id="14" name="文本框 13"/>
          <p:cNvSpPr txBox="1"/>
          <p:nvPr/>
        </p:nvSpPr>
        <p:spPr>
          <a:xfrm>
            <a:off x="6731675" y="6067458"/>
            <a:ext cx="3572642" cy="338554"/>
          </a:xfrm>
          <a:prstGeom prst="rect">
            <a:avLst/>
          </a:prstGeom>
          <a:noFill/>
        </p:spPr>
        <p:txBody>
          <a:bodyPr wrap="square">
            <a:spAutoFit/>
          </a:bodyPr>
          <a:lstStyle/>
          <a:p>
            <a:r>
              <a:rPr lang="en-US" altLang="zh-CN" sz="1600" dirty="0"/>
              <a:t>0   1   2   3   4   5   6   7   8   9  10  11</a:t>
            </a:r>
            <a:endParaRPr lang="zh-CN" altLang="en-US" sz="1600" dirty="0"/>
          </a:p>
        </p:txBody>
      </p:sp>
      <p:sp>
        <p:nvSpPr>
          <p:cNvPr id="15" name="椭圆 14"/>
          <p:cNvSpPr/>
          <p:nvPr/>
        </p:nvSpPr>
        <p:spPr>
          <a:xfrm>
            <a:off x="7137817" y="3053442"/>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72691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29210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75500"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864391"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292101" y="4008809"/>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83247" y="4246818"/>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42038" y="474049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139270" y="547744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424719" y="569433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991500" y="522810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709340" y="5232830"/>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427166" y="4993673"/>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540941" y="4982241"/>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13</a:t>
            </a:r>
            <a:endParaRPr lang="zh-CN" altLang="en-US" sz="1200" dirty="0">
              <a:solidFill>
                <a:srgbClr val="FF0000"/>
              </a:solidFill>
            </a:endParaRPr>
          </a:p>
        </p:txBody>
      </p:sp>
      <p:sp>
        <p:nvSpPr>
          <p:cNvPr id="34" name="文本框 33"/>
          <p:cNvSpPr txBox="1"/>
          <p:nvPr/>
        </p:nvSpPr>
        <p:spPr>
          <a:xfrm>
            <a:off x="7962036" y="49845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4</a:t>
            </a:r>
            <a:endParaRPr lang="zh-CN" altLang="en-US" sz="1200" dirty="0">
              <a:solidFill>
                <a:srgbClr val="FF0000"/>
              </a:solidFill>
            </a:endParaRPr>
          </a:p>
        </p:txBody>
      </p:sp>
      <p:sp>
        <p:nvSpPr>
          <p:cNvPr id="35" name="文本框 34"/>
          <p:cNvSpPr txBox="1"/>
          <p:nvPr/>
        </p:nvSpPr>
        <p:spPr>
          <a:xfrm>
            <a:off x="7380635" y="5468522"/>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2</a:t>
            </a:r>
            <a:endParaRPr lang="zh-CN" altLang="en-US" sz="1200" dirty="0">
              <a:solidFill>
                <a:srgbClr val="FF0000"/>
              </a:solidFill>
            </a:endParaRPr>
          </a:p>
        </p:txBody>
      </p:sp>
      <p:sp>
        <p:nvSpPr>
          <p:cNvPr id="36" name="文本框 35"/>
          <p:cNvSpPr txBox="1"/>
          <p:nvPr/>
        </p:nvSpPr>
        <p:spPr>
          <a:xfrm>
            <a:off x="7085542" y="5240007"/>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a:t>
            </a:r>
            <a:endParaRPr lang="zh-CN" altLang="en-US" sz="1200" dirty="0">
              <a:solidFill>
                <a:srgbClr val="FF0000"/>
              </a:solidFill>
            </a:endParaRPr>
          </a:p>
        </p:txBody>
      </p:sp>
      <p:sp>
        <p:nvSpPr>
          <p:cNvPr id="37" name="文本框 36"/>
          <p:cNvSpPr txBox="1"/>
          <p:nvPr/>
        </p:nvSpPr>
        <p:spPr>
          <a:xfrm>
            <a:off x="7415220" y="4742834"/>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3</a:t>
            </a:r>
            <a:endParaRPr lang="zh-CN" altLang="en-US" sz="1200" dirty="0">
              <a:solidFill>
                <a:srgbClr val="FF0000"/>
              </a:solidFill>
            </a:endParaRPr>
          </a:p>
        </p:txBody>
      </p:sp>
      <p:sp>
        <p:nvSpPr>
          <p:cNvPr id="38" name="文本框 37"/>
          <p:cNvSpPr txBox="1"/>
          <p:nvPr/>
        </p:nvSpPr>
        <p:spPr>
          <a:xfrm>
            <a:off x="9439343" y="45122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9</a:t>
            </a:r>
            <a:endParaRPr lang="zh-CN" altLang="en-US" sz="1200" dirty="0">
              <a:solidFill>
                <a:srgbClr val="FF0000"/>
              </a:solidFill>
            </a:endParaRPr>
          </a:p>
        </p:txBody>
      </p:sp>
      <p:sp>
        <p:nvSpPr>
          <p:cNvPr id="39" name="文本框 38"/>
          <p:cNvSpPr txBox="1"/>
          <p:nvPr/>
        </p:nvSpPr>
        <p:spPr>
          <a:xfrm>
            <a:off x="887110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8</a:t>
            </a:r>
            <a:endParaRPr lang="zh-CN" altLang="en-US" sz="1200" dirty="0">
              <a:solidFill>
                <a:srgbClr val="FF0000"/>
              </a:solidFill>
            </a:endParaRPr>
          </a:p>
        </p:txBody>
      </p:sp>
      <p:sp>
        <p:nvSpPr>
          <p:cNvPr id="40" name="文本框 39"/>
          <p:cNvSpPr txBox="1"/>
          <p:nvPr/>
        </p:nvSpPr>
        <p:spPr>
          <a:xfrm>
            <a:off x="8005059" y="3787955"/>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5</a:t>
            </a:r>
            <a:endParaRPr lang="zh-CN" altLang="en-US" sz="1200" dirty="0">
              <a:solidFill>
                <a:srgbClr val="FF0000"/>
              </a:solidFill>
            </a:endParaRPr>
          </a:p>
        </p:txBody>
      </p:sp>
      <p:sp>
        <p:nvSpPr>
          <p:cNvPr id="41" name="文本框 40"/>
          <p:cNvSpPr txBox="1"/>
          <p:nvPr/>
        </p:nvSpPr>
        <p:spPr>
          <a:xfrm>
            <a:off x="8575500" y="4017342"/>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6</a:t>
            </a:r>
            <a:endParaRPr lang="zh-CN" altLang="en-US" sz="1200" dirty="0">
              <a:solidFill>
                <a:srgbClr val="FF0000"/>
              </a:solidFill>
            </a:endParaRPr>
          </a:p>
        </p:txBody>
      </p:sp>
      <p:sp>
        <p:nvSpPr>
          <p:cNvPr id="42" name="文本框 41"/>
          <p:cNvSpPr txBox="1"/>
          <p:nvPr/>
        </p:nvSpPr>
        <p:spPr>
          <a:xfrm>
            <a:off x="828916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7</a:t>
            </a:r>
            <a:endParaRPr lang="zh-CN" altLang="en-US" sz="1200" dirty="0">
              <a:solidFill>
                <a:srgbClr val="FF0000"/>
              </a:solidFill>
            </a:endParaRPr>
          </a:p>
        </p:txBody>
      </p:sp>
      <p:sp>
        <p:nvSpPr>
          <p:cNvPr id="43" name="文本框 42"/>
          <p:cNvSpPr txBox="1"/>
          <p:nvPr/>
        </p:nvSpPr>
        <p:spPr>
          <a:xfrm>
            <a:off x="8129779" y="2795000"/>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12</a:t>
            </a:r>
            <a:endParaRPr lang="zh-CN" altLang="en-US" sz="1200" dirty="0">
              <a:solidFill>
                <a:srgbClr val="FF0000"/>
              </a:solidFill>
            </a:endParaRPr>
          </a:p>
        </p:txBody>
      </p:sp>
      <p:sp>
        <p:nvSpPr>
          <p:cNvPr id="44" name="文本框 43"/>
          <p:cNvSpPr txBox="1"/>
          <p:nvPr/>
        </p:nvSpPr>
        <p:spPr>
          <a:xfrm>
            <a:off x="7550618"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11</a:t>
            </a:r>
            <a:endParaRPr lang="zh-CN" altLang="en-US" sz="1200" dirty="0">
              <a:solidFill>
                <a:srgbClr val="FF0000"/>
              </a:solidFill>
            </a:endParaRPr>
          </a:p>
        </p:txBody>
      </p:sp>
      <p:sp>
        <p:nvSpPr>
          <p:cNvPr id="45" name="文本框 44"/>
          <p:cNvSpPr txBox="1"/>
          <p:nvPr/>
        </p:nvSpPr>
        <p:spPr>
          <a:xfrm>
            <a:off x="6973121"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10</a:t>
            </a:r>
            <a:endParaRPr lang="zh-CN" altLang="en-US" sz="1200" dirty="0">
              <a:solidFill>
                <a:srgbClr val="FF0000"/>
              </a:solidFill>
            </a:endParaRPr>
          </a:p>
        </p:txBody>
      </p:sp>
      <p:sp>
        <p:nvSpPr>
          <p:cNvPr id="47" name="文本框 46"/>
          <p:cNvSpPr txBox="1"/>
          <p:nvPr/>
        </p:nvSpPr>
        <p:spPr>
          <a:xfrm>
            <a:off x="649111" y="2357475"/>
            <a:ext cx="4589724" cy="1688411"/>
          </a:xfrm>
          <a:prstGeom prst="rect">
            <a:avLst/>
          </a:prstGeom>
          <a:noFill/>
        </p:spPr>
        <p:txBody>
          <a:bodyPr wrap="square">
            <a:spAutoFit/>
          </a:bodyPr>
          <a:lstStyle/>
          <a:p>
            <a:pPr marL="342900" indent="-342900">
              <a:lnSpc>
                <a:spcPct val="150000"/>
              </a:lnSpc>
              <a:buFont typeface="Arial" panose="020B0704020202020204" pitchFamily="34" charset="0"/>
              <a:buChar char="•"/>
            </a:pPr>
            <a:r>
              <a:rPr lang="zh-CN" altLang="en-US" dirty="0"/>
              <a:t>查看剩余点是否在核点的邻域内，若在，则为边界点，否则为噪声点。</a:t>
            </a:r>
          </a:p>
        </p:txBody>
      </p:sp>
      <p:sp>
        <p:nvSpPr>
          <p:cNvPr id="48" name="文本框 47"/>
          <p:cNvSpPr txBox="1"/>
          <p:nvPr/>
        </p:nvSpPr>
        <p:spPr>
          <a:xfrm>
            <a:off x="6997981" y="3777123"/>
            <a:ext cx="1170148" cy="400110"/>
          </a:xfrm>
          <a:prstGeom prst="rect">
            <a:avLst/>
          </a:prstGeom>
          <a:noFill/>
        </p:spPr>
        <p:txBody>
          <a:bodyPr wrap="square">
            <a:spAutoFit/>
          </a:bodyPr>
          <a:lstStyle/>
          <a:p>
            <a:r>
              <a:rPr lang="zh-CN" altLang="en-US" sz="2000" dirty="0"/>
              <a:t>边界点</a:t>
            </a:r>
          </a:p>
        </p:txBody>
      </p:sp>
      <p:cxnSp>
        <p:nvCxnSpPr>
          <p:cNvPr id="5" name="直接箭头连接符 4"/>
          <p:cNvCxnSpPr/>
          <p:nvPr/>
        </p:nvCxnSpPr>
        <p:spPr>
          <a:xfrm flipV="1">
            <a:off x="7868730" y="3175698"/>
            <a:ext cx="398896" cy="67676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flipH="1" flipV="1">
            <a:off x="7155829" y="3150362"/>
            <a:ext cx="433448" cy="64690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1" name="直接箭头连接符 50"/>
          <p:cNvCxnSpPr/>
          <p:nvPr/>
        </p:nvCxnSpPr>
        <p:spPr>
          <a:xfrm flipV="1">
            <a:off x="9279702" y="4913513"/>
            <a:ext cx="134661" cy="46499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3" name="文本框 52"/>
          <p:cNvSpPr txBox="1"/>
          <p:nvPr/>
        </p:nvSpPr>
        <p:spPr>
          <a:xfrm>
            <a:off x="8641583" y="5369709"/>
            <a:ext cx="1463702" cy="461665"/>
          </a:xfrm>
          <a:prstGeom prst="rect">
            <a:avLst/>
          </a:prstGeom>
          <a:noFill/>
        </p:spPr>
        <p:txBody>
          <a:bodyPr wrap="square">
            <a:spAutoFit/>
          </a:bodyPr>
          <a:lstStyle/>
          <a:p>
            <a:r>
              <a:rPr lang="en-US" altLang="zh-CN" dirty="0"/>
              <a:t> </a:t>
            </a:r>
            <a:r>
              <a:rPr lang="zh-CN" altLang="en-US" sz="2000" dirty="0"/>
              <a:t>噪声点</a:t>
            </a:r>
            <a:endParaRPr lang="zh-CN" altLang="en-US" dirty="0"/>
          </a:p>
        </p:txBody>
      </p:sp>
      <p:sp>
        <p:nvSpPr>
          <p:cNvPr id="50" name="文本框 49"/>
          <p:cNvSpPr txBox="1"/>
          <p:nvPr/>
        </p:nvSpPr>
        <p:spPr>
          <a:xfrm>
            <a:off x="8304662" y="6377959"/>
            <a:ext cx="365016" cy="400110"/>
          </a:xfrm>
          <a:prstGeom prst="rect">
            <a:avLst/>
          </a:prstGeom>
          <a:noFill/>
        </p:spPr>
        <p:txBody>
          <a:bodyPr wrap="square">
            <a:spAutoFit/>
          </a:bodyPr>
          <a:lstStyle/>
          <a:p>
            <a:r>
              <a:rPr lang="en-US" altLang="zh-CN" sz="2000" dirty="0"/>
              <a:t>X</a:t>
            </a:r>
            <a:endParaRPr lang="zh-CN" altLang="en-US" sz="2000" dirty="0"/>
          </a:p>
        </p:txBody>
      </p:sp>
      <p:sp>
        <p:nvSpPr>
          <p:cNvPr id="52" name="文本框 51"/>
          <p:cNvSpPr txBox="1"/>
          <p:nvPr/>
        </p:nvSpPr>
        <p:spPr>
          <a:xfrm>
            <a:off x="6150242" y="3990499"/>
            <a:ext cx="365016" cy="400110"/>
          </a:xfrm>
          <a:prstGeom prst="rect">
            <a:avLst/>
          </a:prstGeom>
          <a:noFill/>
        </p:spPr>
        <p:txBody>
          <a:bodyPr wrap="square">
            <a:spAutoFit/>
          </a:bodyPr>
          <a:lstStyle/>
          <a:p>
            <a:r>
              <a:rPr lang="zh-CN" altLang="en-US" sz="2000" dirty="0"/>
              <a:t>Y</a:t>
            </a:r>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表格 53"/>
          <p:cNvGraphicFramePr>
            <a:graphicFrameLocks noGrp="1"/>
          </p:cNvGraphicFramePr>
          <p:nvPr/>
        </p:nvGraphicFramePr>
        <p:xfrm>
          <a:off x="6879874" y="2612557"/>
          <a:ext cx="3172727" cy="3380944"/>
        </p:xfrm>
        <a:graphic>
          <a:graphicData uri="http://schemas.openxmlformats.org/drawingml/2006/table">
            <a:tbl>
              <a:tblPr firstRow="1" firstCol="1" bandRow="1">
                <a:tableStyleId>{2D5ABB26-0587-4C30-8999-92F81FD0307C}</a:tableStyleId>
              </a:tblPr>
              <a:tblGrid>
                <a:gridCol w="288364">
                  <a:extLst>
                    <a:ext uri="{9D8B030D-6E8A-4147-A177-3AD203B41FA5}">
                      <a16:colId xmlns:a16="http://schemas.microsoft.com/office/drawing/2014/main" val="20000"/>
                    </a:ext>
                  </a:extLst>
                </a:gridCol>
                <a:gridCol w="288364">
                  <a:extLst>
                    <a:ext uri="{9D8B030D-6E8A-4147-A177-3AD203B41FA5}">
                      <a16:colId xmlns:a16="http://schemas.microsoft.com/office/drawing/2014/main" val="20001"/>
                    </a:ext>
                  </a:extLst>
                </a:gridCol>
                <a:gridCol w="288364">
                  <a:extLst>
                    <a:ext uri="{9D8B030D-6E8A-4147-A177-3AD203B41FA5}">
                      <a16:colId xmlns:a16="http://schemas.microsoft.com/office/drawing/2014/main" val="20002"/>
                    </a:ext>
                  </a:extLst>
                </a:gridCol>
                <a:gridCol w="288364">
                  <a:extLst>
                    <a:ext uri="{9D8B030D-6E8A-4147-A177-3AD203B41FA5}">
                      <a16:colId xmlns:a16="http://schemas.microsoft.com/office/drawing/2014/main" val="20003"/>
                    </a:ext>
                  </a:extLst>
                </a:gridCol>
                <a:gridCol w="288364">
                  <a:extLst>
                    <a:ext uri="{9D8B030D-6E8A-4147-A177-3AD203B41FA5}">
                      <a16:colId xmlns:a16="http://schemas.microsoft.com/office/drawing/2014/main" val="20004"/>
                    </a:ext>
                  </a:extLst>
                </a:gridCol>
                <a:gridCol w="288364">
                  <a:extLst>
                    <a:ext uri="{9D8B030D-6E8A-4147-A177-3AD203B41FA5}">
                      <a16:colId xmlns:a16="http://schemas.microsoft.com/office/drawing/2014/main" val="20005"/>
                    </a:ext>
                  </a:extLst>
                </a:gridCol>
                <a:gridCol w="288364">
                  <a:extLst>
                    <a:ext uri="{9D8B030D-6E8A-4147-A177-3AD203B41FA5}">
                      <a16:colId xmlns:a16="http://schemas.microsoft.com/office/drawing/2014/main" val="20006"/>
                    </a:ext>
                  </a:extLst>
                </a:gridCol>
                <a:gridCol w="288364">
                  <a:extLst>
                    <a:ext uri="{9D8B030D-6E8A-4147-A177-3AD203B41FA5}">
                      <a16:colId xmlns:a16="http://schemas.microsoft.com/office/drawing/2014/main" val="20007"/>
                    </a:ext>
                  </a:extLst>
                </a:gridCol>
                <a:gridCol w="288364">
                  <a:extLst>
                    <a:ext uri="{9D8B030D-6E8A-4147-A177-3AD203B41FA5}">
                      <a16:colId xmlns:a16="http://schemas.microsoft.com/office/drawing/2014/main" val="20008"/>
                    </a:ext>
                  </a:extLst>
                </a:gridCol>
                <a:gridCol w="288364">
                  <a:extLst>
                    <a:ext uri="{9D8B030D-6E8A-4147-A177-3AD203B41FA5}">
                      <a16:colId xmlns:a16="http://schemas.microsoft.com/office/drawing/2014/main" val="20009"/>
                    </a:ext>
                  </a:extLst>
                </a:gridCol>
                <a:gridCol w="289087">
                  <a:extLst>
                    <a:ext uri="{9D8B030D-6E8A-4147-A177-3AD203B41FA5}">
                      <a16:colId xmlns:a16="http://schemas.microsoft.com/office/drawing/2014/main" val="20010"/>
                    </a:ext>
                  </a:extLst>
                </a:gridCol>
              </a:tblGrid>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5"/>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7"/>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8"/>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9"/>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0"/>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1"/>
                  </a:ext>
                </a:extLst>
              </a:tr>
              <a:tr h="241496">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US" sz="1050" kern="100">
                          <a:solidFill>
                            <a:srgbClr val="FF0000"/>
                          </a:solidFill>
                          <a:effectLst/>
                        </a:rPr>
                        <a:t> </a:t>
                      </a:r>
                      <a:endParaRPr lang="zh-CN" sz="1050" kern="10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2"/>
                  </a:ext>
                </a:extLst>
              </a:tr>
              <a:tr h="241496">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a:noFill/>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just"/>
                      <a:r>
                        <a:rPr lang="en-US" sz="1050" kern="100" dirty="0">
                          <a:solidFill>
                            <a:srgbClr val="FF0000"/>
                          </a:solidFill>
                          <a:effectLst/>
                        </a:rPr>
                        <a:t> </a:t>
                      </a:r>
                      <a:endParaRPr lang="zh-CN" sz="1050" kern="100" dirty="0">
                        <a:solidFill>
                          <a:srgbClr val="FF0000"/>
                        </a:solidFill>
                        <a:effectLst/>
                        <a:latin typeface="等线" charset="-122"/>
                        <a:ea typeface="等线" charset="-122"/>
                        <a:cs typeface="Times New Roman" panose="02020603050405020304" pitchFamily="18" charset="0"/>
                      </a:endParaRPr>
                    </a:p>
                  </a:txBody>
                  <a:tcPr marL="68580" marR="68580" marT="0" marB="0">
                    <a:lnL w="9525" cap="flat" cmpd="sng" algn="ctr">
                      <a:solidFill>
                        <a:schemeClr val="tx1"/>
                      </a:solidFill>
                      <a:prstDash val="sysDot"/>
                      <a:round/>
                      <a:headEnd type="none" w="med" len="med"/>
                      <a:tailEnd type="none" w="med" len="med"/>
                    </a:lnL>
                    <a:lnR>
                      <a:noFill/>
                    </a:lnR>
                    <a:lnT w="9525"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3"/>
                  </a:ext>
                </a:extLst>
              </a:tr>
            </a:tbl>
          </a:graphicData>
        </a:graphic>
      </p:graphicFrame>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AutoShape 2"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262279" y="812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4"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14679" y="2336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6"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AutoShape 8"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文本框 20"/>
          <p:cNvSpPr txBox="1"/>
          <p:nvPr/>
        </p:nvSpPr>
        <p:spPr>
          <a:xfrm>
            <a:off x="408886" y="1272185"/>
            <a:ext cx="517636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密度聚类的算法流程</a:t>
            </a:r>
            <a:endParaRPr lang="zh-CN" altLang="zh-CN" sz="2400" kern="100" dirty="0">
              <a:effectLst/>
              <a:latin typeface="微软雅黑" panose="020B0503020204020204" pitchFamily="34" charset="-122"/>
            </a:endParaRPr>
          </a:p>
        </p:txBody>
      </p:sp>
      <p:sp>
        <p:nvSpPr>
          <p:cNvPr id="13" name="文本框 12"/>
          <p:cNvSpPr txBox="1"/>
          <p:nvPr/>
        </p:nvSpPr>
        <p:spPr>
          <a:xfrm>
            <a:off x="6190802" y="2410203"/>
            <a:ext cx="645988" cy="3785652"/>
          </a:xfrm>
          <a:prstGeom prst="rect">
            <a:avLst/>
          </a:prstGeom>
          <a:noFill/>
        </p:spPr>
        <p:txBody>
          <a:bodyPr wrap="square">
            <a:spAutoFit/>
          </a:bodyPr>
          <a:lstStyle/>
          <a:p>
            <a:pPr algn="r"/>
            <a:r>
              <a:rPr lang="en-US" altLang="zh-CN" sz="1600" dirty="0"/>
              <a:t> </a:t>
            </a:r>
          </a:p>
          <a:p>
            <a:pPr algn="r"/>
            <a:r>
              <a:rPr lang="zh-CN" altLang="en-US" sz="1600" dirty="0"/>
              <a:t>13</a:t>
            </a:r>
            <a:endParaRPr lang="en-US" altLang="zh-CN" sz="1600" dirty="0"/>
          </a:p>
          <a:p>
            <a:pPr algn="r"/>
            <a:r>
              <a:rPr lang="zh-CN" altLang="en-US" sz="1600" dirty="0"/>
              <a:t>12</a:t>
            </a:r>
            <a:endParaRPr lang="en-US" altLang="zh-CN" sz="1600" dirty="0"/>
          </a:p>
          <a:p>
            <a:pPr algn="r"/>
            <a:r>
              <a:rPr lang="zh-CN" altLang="en-US" sz="1600" dirty="0"/>
              <a:t>11</a:t>
            </a:r>
            <a:endParaRPr lang="en-US" altLang="zh-CN" sz="1600" dirty="0"/>
          </a:p>
          <a:p>
            <a:pPr algn="r"/>
            <a:r>
              <a:rPr lang="zh-CN" altLang="en-US" sz="1600" dirty="0"/>
              <a:t>10</a:t>
            </a:r>
            <a:endParaRPr lang="en-US" altLang="zh-CN" sz="1600" dirty="0"/>
          </a:p>
          <a:p>
            <a:pPr algn="r"/>
            <a:r>
              <a:rPr lang="zh-CN" altLang="en-US" sz="1600" dirty="0"/>
              <a:t>9</a:t>
            </a:r>
            <a:endParaRPr lang="en-US" altLang="zh-CN" sz="1600" dirty="0"/>
          </a:p>
          <a:p>
            <a:pPr algn="r"/>
            <a:r>
              <a:rPr lang="zh-CN" altLang="en-US" sz="1600" dirty="0"/>
              <a:t>8</a:t>
            </a:r>
            <a:endParaRPr lang="en-US" altLang="zh-CN" sz="1600" dirty="0"/>
          </a:p>
          <a:p>
            <a:pPr algn="r"/>
            <a:r>
              <a:rPr lang="zh-CN" altLang="en-US" sz="1600" dirty="0"/>
              <a:t>7</a:t>
            </a:r>
            <a:endParaRPr lang="en-US" altLang="zh-CN" sz="1600" dirty="0"/>
          </a:p>
          <a:p>
            <a:pPr algn="r"/>
            <a:r>
              <a:rPr lang="zh-CN" altLang="en-US" sz="1600" dirty="0"/>
              <a:t>6</a:t>
            </a:r>
            <a:endParaRPr lang="en-US" altLang="zh-CN" sz="1600" dirty="0"/>
          </a:p>
          <a:p>
            <a:pPr algn="r"/>
            <a:r>
              <a:rPr lang="zh-CN" altLang="en-US" sz="1600" dirty="0"/>
              <a:t>5</a:t>
            </a:r>
            <a:endParaRPr lang="en-US" altLang="zh-CN" sz="1600" dirty="0"/>
          </a:p>
          <a:p>
            <a:pPr algn="r"/>
            <a:r>
              <a:rPr lang="zh-CN" altLang="en-US" sz="1600" dirty="0"/>
              <a:t>4</a:t>
            </a:r>
            <a:endParaRPr lang="en-US" altLang="zh-CN" sz="1600" dirty="0"/>
          </a:p>
          <a:p>
            <a:pPr algn="r"/>
            <a:r>
              <a:rPr lang="zh-CN" altLang="en-US" sz="1600" dirty="0"/>
              <a:t>3</a:t>
            </a:r>
            <a:endParaRPr lang="en-US" altLang="zh-CN" sz="1600" dirty="0"/>
          </a:p>
          <a:p>
            <a:pPr algn="r"/>
            <a:r>
              <a:rPr lang="zh-CN" altLang="en-US" sz="1600" dirty="0"/>
              <a:t>2</a:t>
            </a:r>
            <a:endParaRPr lang="en-US" altLang="zh-CN" sz="1600" dirty="0"/>
          </a:p>
          <a:p>
            <a:pPr algn="r"/>
            <a:r>
              <a:rPr lang="en-US" altLang="zh-CN" sz="1600" dirty="0"/>
              <a:t>1</a:t>
            </a:r>
          </a:p>
          <a:p>
            <a:pPr algn="r"/>
            <a:r>
              <a:rPr lang="en-US" altLang="zh-CN" sz="1600" dirty="0"/>
              <a:t>0</a:t>
            </a:r>
            <a:endParaRPr lang="zh-CN" altLang="en-US" sz="1600" dirty="0"/>
          </a:p>
        </p:txBody>
      </p:sp>
      <p:sp>
        <p:nvSpPr>
          <p:cNvPr id="14" name="文本框 13"/>
          <p:cNvSpPr txBox="1"/>
          <p:nvPr/>
        </p:nvSpPr>
        <p:spPr>
          <a:xfrm>
            <a:off x="6731675" y="6067458"/>
            <a:ext cx="3572642" cy="338554"/>
          </a:xfrm>
          <a:prstGeom prst="rect">
            <a:avLst/>
          </a:prstGeom>
          <a:noFill/>
        </p:spPr>
        <p:txBody>
          <a:bodyPr wrap="square">
            <a:spAutoFit/>
          </a:bodyPr>
          <a:lstStyle/>
          <a:p>
            <a:r>
              <a:rPr lang="en-US" altLang="zh-CN" sz="1600" dirty="0"/>
              <a:t>0   1   2   3   4   5   6   7   8   9  10  11</a:t>
            </a:r>
            <a:endParaRPr lang="zh-CN" altLang="en-US" sz="1600" dirty="0"/>
          </a:p>
        </p:txBody>
      </p:sp>
      <p:sp>
        <p:nvSpPr>
          <p:cNvPr id="15" name="椭圆 14"/>
          <p:cNvSpPr/>
          <p:nvPr/>
        </p:nvSpPr>
        <p:spPr>
          <a:xfrm>
            <a:off x="7137817" y="3053442"/>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72691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292102" y="3039185"/>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75500"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864391" y="3772264"/>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292101" y="4008809"/>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83247" y="4246818"/>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42038" y="474049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139270" y="547744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424719" y="5694336"/>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991500" y="5228107"/>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709340" y="5232830"/>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427166" y="4993673"/>
            <a:ext cx="66083" cy="8020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540941" y="4982241"/>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13</a:t>
            </a:r>
            <a:endParaRPr lang="zh-CN" altLang="en-US" sz="1200" dirty="0">
              <a:solidFill>
                <a:srgbClr val="FF0000"/>
              </a:solidFill>
            </a:endParaRPr>
          </a:p>
        </p:txBody>
      </p:sp>
      <p:sp>
        <p:nvSpPr>
          <p:cNvPr id="34" name="文本框 33"/>
          <p:cNvSpPr txBox="1"/>
          <p:nvPr/>
        </p:nvSpPr>
        <p:spPr>
          <a:xfrm>
            <a:off x="7962036" y="49845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4</a:t>
            </a:r>
            <a:endParaRPr lang="zh-CN" altLang="en-US" sz="1200" dirty="0">
              <a:solidFill>
                <a:srgbClr val="FF0000"/>
              </a:solidFill>
            </a:endParaRPr>
          </a:p>
        </p:txBody>
      </p:sp>
      <p:sp>
        <p:nvSpPr>
          <p:cNvPr id="35" name="文本框 34"/>
          <p:cNvSpPr txBox="1"/>
          <p:nvPr/>
        </p:nvSpPr>
        <p:spPr>
          <a:xfrm>
            <a:off x="7380635" y="5468522"/>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2</a:t>
            </a:r>
            <a:endParaRPr lang="zh-CN" altLang="en-US" sz="1200" dirty="0">
              <a:solidFill>
                <a:srgbClr val="FF0000"/>
              </a:solidFill>
            </a:endParaRPr>
          </a:p>
        </p:txBody>
      </p:sp>
      <p:sp>
        <p:nvSpPr>
          <p:cNvPr id="36" name="文本框 35"/>
          <p:cNvSpPr txBox="1"/>
          <p:nvPr/>
        </p:nvSpPr>
        <p:spPr>
          <a:xfrm>
            <a:off x="7085542" y="5240007"/>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a:t>
            </a:r>
            <a:endParaRPr lang="zh-CN" altLang="en-US" sz="1200" dirty="0">
              <a:solidFill>
                <a:srgbClr val="FF0000"/>
              </a:solidFill>
            </a:endParaRPr>
          </a:p>
        </p:txBody>
      </p:sp>
      <p:sp>
        <p:nvSpPr>
          <p:cNvPr id="37" name="文本框 36"/>
          <p:cNvSpPr txBox="1"/>
          <p:nvPr/>
        </p:nvSpPr>
        <p:spPr>
          <a:xfrm>
            <a:off x="7415220" y="4742834"/>
            <a:ext cx="655578"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3</a:t>
            </a:r>
            <a:endParaRPr lang="zh-CN" altLang="en-US" sz="1200" dirty="0">
              <a:solidFill>
                <a:srgbClr val="FF0000"/>
              </a:solidFill>
            </a:endParaRPr>
          </a:p>
        </p:txBody>
      </p:sp>
      <p:sp>
        <p:nvSpPr>
          <p:cNvPr id="38" name="文本框 37"/>
          <p:cNvSpPr txBox="1"/>
          <p:nvPr/>
        </p:nvSpPr>
        <p:spPr>
          <a:xfrm>
            <a:off x="9439343" y="451227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9</a:t>
            </a:r>
            <a:endParaRPr lang="zh-CN" altLang="en-US" sz="1200" dirty="0">
              <a:solidFill>
                <a:srgbClr val="FF0000"/>
              </a:solidFill>
            </a:endParaRPr>
          </a:p>
        </p:txBody>
      </p:sp>
      <p:sp>
        <p:nvSpPr>
          <p:cNvPr id="39" name="文本框 38"/>
          <p:cNvSpPr txBox="1"/>
          <p:nvPr/>
        </p:nvSpPr>
        <p:spPr>
          <a:xfrm>
            <a:off x="887110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8</a:t>
            </a:r>
            <a:endParaRPr lang="zh-CN" altLang="en-US" sz="1200" dirty="0">
              <a:solidFill>
                <a:srgbClr val="FF0000"/>
              </a:solidFill>
            </a:endParaRPr>
          </a:p>
        </p:txBody>
      </p:sp>
      <p:sp>
        <p:nvSpPr>
          <p:cNvPr id="40" name="文本框 39"/>
          <p:cNvSpPr txBox="1"/>
          <p:nvPr/>
        </p:nvSpPr>
        <p:spPr>
          <a:xfrm>
            <a:off x="8005059" y="3787955"/>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5</a:t>
            </a:r>
            <a:endParaRPr lang="zh-CN" altLang="en-US" sz="1200" dirty="0">
              <a:solidFill>
                <a:srgbClr val="FF0000"/>
              </a:solidFill>
            </a:endParaRPr>
          </a:p>
        </p:txBody>
      </p:sp>
      <p:sp>
        <p:nvSpPr>
          <p:cNvPr id="41" name="文本框 40"/>
          <p:cNvSpPr txBox="1"/>
          <p:nvPr/>
        </p:nvSpPr>
        <p:spPr>
          <a:xfrm>
            <a:off x="8575500" y="4017342"/>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6</a:t>
            </a:r>
            <a:endParaRPr lang="zh-CN" altLang="en-US" sz="1200" dirty="0">
              <a:solidFill>
                <a:srgbClr val="FF0000"/>
              </a:solidFill>
            </a:endParaRPr>
          </a:p>
        </p:txBody>
      </p:sp>
      <p:sp>
        <p:nvSpPr>
          <p:cNvPr id="42" name="文本框 41"/>
          <p:cNvSpPr txBox="1"/>
          <p:nvPr/>
        </p:nvSpPr>
        <p:spPr>
          <a:xfrm>
            <a:off x="8289168" y="3560893"/>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7</a:t>
            </a:r>
            <a:endParaRPr lang="zh-CN" altLang="en-US" sz="1200" dirty="0">
              <a:solidFill>
                <a:srgbClr val="FF0000"/>
              </a:solidFill>
            </a:endParaRPr>
          </a:p>
        </p:txBody>
      </p:sp>
      <p:sp>
        <p:nvSpPr>
          <p:cNvPr id="43" name="文本框 42"/>
          <p:cNvSpPr txBox="1"/>
          <p:nvPr/>
        </p:nvSpPr>
        <p:spPr>
          <a:xfrm>
            <a:off x="8129779" y="2795000"/>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12</a:t>
            </a:r>
            <a:endParaRPr lang="zh-CN" altLang="en-US" sz="1200" dirty="0">
              <a:solidFill>
                <a:srgbClr val="FF0000"/>
              </a:solidFill>
            </a:endParaRPr>
          </a:p>
        </p:txBody>
      </p:sp>
      <p:sp>
        <p:nvSpPr>
          <p:cNvPr id="44" name="文本框 43"/>
          <p:cNvSpPr txBox="1"/>
          <p:nvPr/>
        </p:nvSpPr>
        <p:spPr>
          <a:xfrm>
            <a:off x="7550618"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11</a:t>
            </a:r>
            <a:endParaRPr lang="zh-CN" altLang="en-US" sz="1200" dirty="0">
              <a:solidFill>
                <a:srgbClr val="FF0000"/>
              </a:solidFill>
            </a:endParaRPr>
          </a:p>
        </p:txBody>
      </p:sp>
      <p:sp>
        <p:nvSpPr>
          <p:cNvPr id="45" name="文本框 44"/>
          <p:cNvSpPr txBox="1"/>
          <p:nvPr/>
        </p:nvSpPr>
        <p:spPr>
          <a:xfrm>
            <a:off x="6973121" y="2799406"/>
            <a:ext cx="525134" cy="276999"/>
          </a:xfrm>
          <a:prstGeom prst="rect">
            <a:avLst/>
          </a:prstGeom>
          <a:noFill/>
        </p:spPr>
        <p:txBody>
          <a:bodyPr wrap="square">
            <a:spAutoFit/>
          </a:bodyPr>
          <a:lstStyle/>
          <a:p>
            <a:r>
              <a:rPr lang="zh-CN" altLang="en-US" sz="1200" dirty="0">
                <a:solidFill>
                  <a:srgbClr val="FF0000"/>
                </a:solidFill>
              </a:rPr>
              <a:t>P</a:t>
            </a:r>
            <a:r>
              <a:rPr lang="en-US" altLang="zh-CN" sz="1200" dirty="0">
                <a:solidFill>
                  <a:srgbClr val="FF0000"/>
                </a:solidFill>
              </a:rPr>
              <a:t>10</a:t>
            </a:r>
            <a:endParaRPr lang="zh-CN" altLang="en-US" sz="1200" dirty="0">
              <a:solidFill>
                <a:srgbClr val="FF0000"/>
              </a:solidFill>
            </a:endParaRPr>
          </a:p>
        </p:txBody>
      </p:sp>
      <p:sp>
        <p:nvSpPr>
          <p:cNvPr id="47" name="文本框 46"/>
          <p:cNvSpPr txBox="1"/>
          <p:nvPr/>
        </p:nvSpPr>
        <p:spPr>
          <a:xfrm>
            <a:off x="649111" y="2357475"/>
            <a:ext cx="4589724" cy="2242409"/>
          </a:xfrm>
          <a:prstGeom prst="rect">
            <a:avLst/>
          </a:prstGeom>
          <a:noFill/>
        </p:spPr>
        <p:txBody>
          <a:bodyPr wrap="square">
            <a:spAutoFit/>
          </a:bodyPr>
          <a:lstStyle/>
          <a:p>
            <a:pPr marL="342900" indent="-342900">
              <a:lnSpc>
                <a:spcPct val="150000"/>
              </a:lnSpc>
              <a:buFont typeface="Arial" panose="020B0704020202020204" pitchFamily="34" charset="0"/>
              <a:buChar char="•"/>
            </a:pPr>
            <a:r>
              <a:rPr lang="zh-CN" altLang="en-US" dirty="0"/>
              <a:t>将距离不超过</a:t>
            </a:r>
            <a:r>
              <a:rPr lang="en-US" altLang="zh-CN" dirty="0"/>
              <a:t>Eps=3</a:t>
            </a:r>
            <a:r>
              <a:rPr lang="zh-CN" altLang="en-US" dirty="0"/>
              <a:t>的点相互连接，构成一个簇，核心点邻域内的点也会被加入到这个簇中。</a:t>
            </a:r>
          </a:p>
        </p:txBody>
      </p:sp>
      <p:sp>
        <p:nvSpPr>
          <p:cNvPr id="4" name="椭圆 3"/>
          <p:cNvSpPr/>
          <p:nvPr/>
        </p:nvSpPr>
        <p:spPr>
          <a:xfrm>
            <a:off x="6902882" y="2695620"/>
            <a:ext cx="1820606" cy="655992"/>
          </a:xfrm>
          <a:prstGeom prst="ellipse">
            <a:avLst/>
          </a:prstGeom>
          <a:noFill/>
          <a:ln>
            <a:solidFill>
              <a:srgbClr val="C00000"/>
            </a:solid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50" name="椭圆 49"/>
          <p:cNvSpPr/>
          <p:nvPr/>
        </p:nvSpPr>
        <p:spPr>
          <a:xfrm>
            <a:off x="8005059" y="3536050"/>
            <a:ext cx="1391183" cy="822682"/>
          </a:xfrm>
          <a:prstGeom prst="ellipse">
            <a:avLst/>
          </a:prstGeom>
          <a:noFill/>
          <a:ln>
            <a:solidFill>
              <a:srgbClr val="C00000"/>
            </a:solid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52" name="椭圆 51"/>
          <p:cNvSpPr/>
          <p:nvPr/>
        </p:nvSpPr>
        <p:spPr>
          <a:xfrm>
            <a:off x="6973121" y="4710290"/>
            <a:ext cx="1381883" cy="1207626"/>
          </a:xfrm>
          <a:prstGeom prst="ellipse">
            <a:avLst/>
          </a:prstGeom>
          <a:noFill/>
          <a:ln>
            <a:solidFill>
              <a:srgbClr val="C00000"/>
            </a:solid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48" name="文本框 47"/>
          <p:cNvSpPr txBox="1"/>
          <p:nvPr/>
        </p:nvSpPr>
        <p:spPr>
          <a:xfrm>
            <a:off x="8304662" y="6377959"/>
            <a:ext cx="365016" cy="400110"/>
          </a:xfrm>
          <a:prstGeom prst="rect">
            <a:avLst/>
          </a:prstGeom>
          <a:noFill/>
        </p:spPr>
        <p:txBody>
          <a:bodyPr wrap="square">
            <a:spAutoFit/>
          </a:bodyPr>
          <a:lstStyle/>
          <a:p>
            <a:r>
              <a:rPr lang="en-US" altLang="zh-CN" sz="2000" dirty="0"/>
              <a:t>X</a:t>
            </a:r>
            <a:endParaRPr lang="zh-CN" altLang="en-US" sz="2000" dirty="0"/>
          </a:p>
        </p:txBody>
      </p:sp>
      <p:sp>
        <p:nvSpPr>
          <p:cNvPr id="49" name="文本框 48"/>
          <p:cNvSpPr txBox="1"/>
          <p:nvPr/>
        </p:nvSpPr>
        <p:spPr>
          <a:xfrm>
            <a:off x="6150242" y="3990499"/>
            <a:ext cx="365016" cy="400110"/>
          </a:xfrm>
          <a:prstGeom prst="rect">
            <a:avLst/>
          </a:prstGeom>
          <a:noFill/>
        </p:spPr>
        <p:txBody>
          <a:bodyPr wrap="square">
            <a:spAutoFit/>
          </a:bodyPr>
          <a:lstStyle/>
          <a:p>
            <a:r>
              <a:rPr lang="zh-CN" altLang="en-US" sz="2000" dirty="0"/>
              <a:t>Y</a:t>
            </a:r>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密度聚类</a:t>
            </a:r>
            <a:r>
              <a:rPr lang="en-US" altLang="zh-CN" dirty="0">
                <a:solidFill>
                  <a:schemeClr val="tx1"/>
                </a:solidFill>
              </a:rPr>
              <a:t>-DBSCAN</a:t>
            </a:r>
            <a:endParaRPr lang="zh-CN" altLang="en-US" dirty="0">
              <a:solidFill>
                <a:schemeClr val="tx1"/>
              </a:solidFill>
            </a:endParaRP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AutoShape 2"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262279" y="812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AutoShape 4"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14679" y="23367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6"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AutoShape 8" descr="data:image/png;base64,iVBORw0KGgoAAAANSUhEUgAAAYIAAAEBCAYAAAB13qL/AAAABHNCSVQICAgIfAhkiAAAAAlwSFlzAAALEgAACxIB0t1+/AAAADl0RVh0U29mdHdhcmUAbWF0cGxvdGxpYiB2ZXJzaW9uIDIuMS4yLCBodHRwOi8vbWF0cGxvdGxpYi5vcmcvNQv5yAAAIABJREFUeJzsnXd0FNX7h5+Z7ZtKIPTeBgUFEaQJFrAAYkVFFBHsP/CrqIgFFZWiWAARRVDsgIAIqEiVoqIoTfrSexJIQur2mfn9sRAI2YSUbUnmOcdzzM7ce9+EZD5z79sEVVXR0NDQ0Ki8iOE2QENDQ0MjvGhCoKGhoVHJ0YRAQ0NDo5KjCYGGhoZGJUcTAg0NDY1KjiYEGhoaGpUcTQg0NDQ0KjmaEGhoaGhUcjQh0NDQ0KjkaEKgoaGhUcnRhEBDQ0OjkqMPtwH+kCTJBLQHkgA5zOZoaGholBd0QC3gX5vN5iruoIgUAnwi8Hu4jdDQ0NAop3QF/ijuzZEqBEkA3333HTVr1gy3LRoaGhrlguTkZO6//3448wwtLpEqBDJAzZo1qVu3brht0dDQ0ChvlOhIXXMWa2hoaFRyNCHQ0NDQqORoQqChoaFRydGEQENDQ6OSE6nOYg0NDY2goXicKI4MVMWLYLCgs8QjiLpwmxU2NCHQ0NCoVMjObJScVEAFQPW68Tqz0VepiyBWzkeidjSkoaFRaVBVFSU3jbMicO6CgmzPCItNkUCZ5U+SpFhgHXCLzWY7dMG114HBwOkzH0232WxTyrqmhoaGRqmQPaCqfi+pbnuIjYkcyiQEkiR1AKYDzQu5pR3Qz2az/VWWdTQ0NDQCgihSYDdwhsrsIyjr0dCjwBDgRCHX2wEvS5K0VZKkjyRJMpdxPQ0NDY1SI4h6BIPF3xVES3zI7YkUyiQENpvtEZvN5rc4nCRJ0cBmYDjQFogHXi3LehoaGhplRRdTHUFvAgQQBEBAtMYjmqJQvW4UVy6K142qKuE2NWQEzUVus9lygF5nv5Yk6X1gBvBKsNbU0NAof6heF7I9A1X2IOjN6KxxCDpDyeZQVVSvC2QPiteDIAqIpigEndHPem4QdKAzgM6AzloFQdTjzTiB6nXmv1k0oIuphuh3F1FxCJoQSJJUH+hhs9lmnPlIADzBWk9DQ6P8objtyFkp5IVyym687mz08XX8PsT9zuFx+uZQz9VZUwHFnoForYJoiQNVQVFVlKwkn8P4LLIb2W0HgxkuFAHf5MiZSRBTE1ARdAYEffHsAp9AIXtA1EW0DyKYQbMOYLwkSauAQ/h8CT8GcT0NDY1yhKqqyOfF8593ATk3HX1s4SXoVUVBlV0giMhZyeD3GEdFsaejODNBKaoYpwoeR5G2ytnJ+N5lQdAb0cXWQhCLPln3OrJQc9Py1hAMFnQxNS46LhwE3CJJkhZLktTOZrOdAh4HfgJs+H6K7wd6PQ0NjXKKqoDi9X/J4+ft/Ayy/TTe9MPIWSnIGccLEYHzKFIESoIK+I6g5JxTvp2IIwPFlVPAnyA7slBzU/PGAKgeB3J2SoBsCSwB2RHYbLaG5/1/r/P+/wfgh0CsoaGhUXFQVRXFU0QnRcH/O6rizkWxnz47SRAsKx6qOxfZnXveJ4LvOEtvRHY7UXJT/Y/zOFBlL4IusjKYI2+PoqGhUeGRc1NRCn07Fnzn+n7Hnfb7efhR8WYlIXucKFmFRdOfvTXy2rBHlixpaGhUeFSvC9WZQ6GJXeZYRHNsvs8UWUZ1ZoLsDoGFpUSRUbJPXfy+EkZEhQJNCDQ0NEKK7MqlMBHAGIXOHI0gCHkfeXPSfCJQHlAuEhipNyMUcuwVTjQh0NDQCBmq7EF1FPFQd+fiddvPRObURJW95UcEioFotIbbBL9oQqChoREy5JxTFLobyONcZM5Fby1nRJqT+CyRaZWGhkaFQ1WVIsNCC9xfAauBqkJkJpVF3mGVhoaGRgVFyUpCDVheQ+DQhEBDQyMkCIJYSOXPyoXszA63CQXQhEBDQyNk6KKr+Qq+cTYqSABRfyaBTChiZMWhQGG7CEDzEWhoaIQMQWdAn1Af1Z3rqzaqMyIYrb5WkY4sVEcRCWPGaHDnhM7YIFHSyqqhQBMCDQ2NkCIIAoIp+oIPdQiCUHSQUAUQAQDR7D9rOpxoQqChoRERKI7K0DzedxqvOLNQVRXRaI2IHYImBBoaGiFF9bqRc9N8oaSCiGiJBYPl4lVEKwQK8ukjnPWHKLnpiNZ4dNYqYbVKEwINDY2QocoevBnHycsUU2UUewYQqcXkgsW5QzDFnuHbGehNYbNGEwINDY2QITsyKZguXMHSh0uMiteRhc5gQnHZQRQRzXGIhtAJgyYEGhoaIUP1FtGDoDLjykZ2ncsvkF25qFFV0VliixgUOLQ8Ag0NjZARCY7R8oGKkptWoPNZsNCEQENDI2ToLPHhNqFcUZLaTGVBEwINDY2QIeiNvkxijWIQOt+JJgQalYJdu/bS+5b7iY1vSt36V/D2Ox8iy5FX/KsyIBgisyZ/JKJ4Q9ORTZNmjQrPkSPH6dL1FrKzc1FVFbvdwdixH7Jv3yE+m/5Bsec5fPgYc+f9hNPppHevG7jiilb5rrvdbpYuW83p9Ay6detEw4b1Av2tVAh01ji87uywNp8vL1wk1zpgaEKgUe5QVZW1v//NwoVLiIqy8sD9dyFJTQu9f8KkT3E4XKjnPXjsDgezv1/AW2+OoFatGgXGOJ1ONm3axsQPp7FkySoURcHtdiMIIrIsM3r0BO7rfwdffD4JgP/+28GNN9+L2+1BURRkWebJJwYy/p3X8rVdrCyoqgKyB0Q9gpi/Br+gM6CLrY2ceTxM1kUQOiMociEN7QUEgzkkZmhCoBFyUlJOcfTYCZo3a0xsbEyxxyUlpfDJp18xa+aPHD12HK9XRhRF3v/gE1577TlefOGpfPc7HA6WLl3NL7+swOMp2EvWYDCwa/fefEKgqirvjP+IseMm4XA484mHD98frFeW+eabebS8tAXPDnucPrc9SFpa/qSoadO/5dpru9C7V4+Lfm+7d+8jLf00V7RphdVavks1y/bTviQxAVBVBKMVXUz1C3r1arsBMaoqOkscqqrizUoGj+O8qwKCwYKg14RAo4KxffsuBg1+hm3bd2OxmHG73Qx44G4+eH8UVqsVp9PJzz8vJyn5JJ06tUNVVf739Cts3boTg8FATk5ugTl9b+oKI0e+zTffzGPZktls2rydV0aOZffuveh0erx+RAAgJyeXJo0b5vvsq6/nMHbcJOx2h98xFzLqjXfp3LkdWVkFa8zn5tqZNu2bIoXg0KEj9OzVn6PHTmA0GpFlmffefZ1HH3mgWOtHGoor50ymsHouedjtQM4+hT72vJ2XfJEm75UAxeNAZ4lDEAT0sTVRXTkoZ3oViOYYBFN0yHaTmhBolIqMjEx27tpD3Tq1qV+/TpH3qqrK8BfeYPJHnyPLvrjo7GxfJcnPPv+Or7+Zy+OPD+C7b3/A7fbg8XpQVRW3+9zDwuW6uNPMZttHg0bt8n2mKEU9cFRiY89VwXS73bz8ythiiwCALMv8999ORNH/H2xubuHtFhctWsrd9zyCrPh+Jk6nL9nquedHcemlEl06ty+2HZGCfFYE8qH6yk4rCoJ4Zleg5ROA2443K+XMbklAMMcgmou/Qw4kmhBoFJt5837itVHjOXDgCLIsY7FYkGUvDRvWx2DQo9fr6X/fnSRUiWf1mnXs238QQRComlCF5SvW5onAhbjdbiZP/jzE343PV5mSksqXX33PjBmzOHDwCC5XyTJfPR4vzwwbSWFNVQ4eOkLT5h1RVZU+fW7k5Refpnr1auzZs5/+DzyZJwLnY7c7+HDy9HIpBP7PugGEM9d8QiDojCEzKZJR3XYU+2l0UQlhtUMTAo08kpJS2H/gMM2bNaZ69Wr5rs34YhbPDHs139uy3e5727XZ9uV9tmXL9tAYGwAEQaDvPY+wZ88+FKX0Z9aFCRz4Io3OMnXq18yfv5hNG5bxwoi3itzlJCefKrU94UQwWFBdfvoGCEL+/AFB4IwTIVSmRSgqijMr7EKg5RFo4Ha7eWDAEJo278Rttz9Iw8btuOGme9ixwwb4zuFfGTmuREcm5QFVVdm9e2+ZRKAkeL1ekpJSaNP2Bn5d8psfR7QPQRDYs2c/HTr2ZMrHM3A4ys/PXWetcqbt5PkIiFFV8513C4KAGObSyxFDBJTfLrMQSJIUK0nSdkmSGvq51kaSpA2SJO2RJOkzSZK0HUgY2blzD31uHUBCNYkmzTow5eMvUFWVV0a+zfwff8HlcpGZmY3b7WHVqj+5sv0N9O7zAKdOpZGRkRVu8ysEqqqSnJxSZDKbqqqcOpXGxk1bee75UXTpeitOZ+T1ufWHoDOgj6+DYIoB0YBgsKCLrYnOz9m3aIlDjKoaBisjC8EQ/iixMj2YJUnqAEwHmhdyy7fAIzab7W9Jkj4HHgU+KcuaGqXj4MEjdOnah5wcX1JVVlYOL708hgMHDvHJ1K/yOWbP4vXKrFr1B3f2HYxOJ1JI8I1GEPF6ZbZu3UmbK7ozePB9PHB/X2rXrhmQuWVZJjfXTkxMYKNTBJ0BfUzixe8TBHSWOHSWOBRZBq8TFQHFng5yaDJqw44goIsAMSzrjuBRYAhw4sILkiQ1ACw2m+3vMx99CdxdxvU0Ssn4d6fgcDjyJ1XZHUz5+Eu/InAWt9vD+vWb8iJaNMLDvv2HGPnqOzRp2oFevfszZ85Cv7kRxUFRFEaPmUBijZbUqNWKuvXa8M23cwNscckQdTpEUxQ6kxV9fB3EmOogVrTIIgExpgaCORZBb0awxKGPr+ervxRmyiQENpvtEZvN9nshl2sDSed9nQTULct6GoWzb99BBg1+hhaXdKFX7/6s/f3vfNfX/7MJr7fgcYTX6w2ViRplRFEUPF4vy5av4ZFHn+XqbreVyn8wZuxExr87haysbDweLyknUxky9CUWLlwSBKtLjiAI6EzRGBLqoa9SD8ESB4Vl2JabrG0BwWRFZ4pCH10NfXxt9FFVEXSRcVoeTGexSP6QAAEIv1ekArJ79z7ad7iZmbPms2//IZYtX8MtfR5g7ryf8u6RmjdBFLXYgIqC3eFk69YdTJv+Ld/PWUjLVt2Iq9KMLl378Psf6wsd5/V6+eCDqQUc/3a7g1FvvBdss0uMoDP4HpgFHNBniPR6RYLo85PEJKKLrh5uawolmE+GY0Ct876uiZ8jJI2yM/LVceTk5OZzQNrtDp55ZiTKmTj1+/rdUWjSk0b5xOPxMvyFN3nk0Wex7dlPbq6d9es3ccMNd9Ord38WLVqa9+9/lqysbFyFHAUePnLM7+fhQlEUPFnJeFIPoLoLT8wrLIcjIlBVdFFVEUOYJVwagiYENpvtMOCUJKnLmY8GAL8Ga73KzJ/r/vUbipiZlc3u3Xvp2u027uw72O/RkEb5RlEUHI78EUVeWWbZ8jUMGDiU2+98KJ8YxMfHERMTfeE0ALRsKQXV1pKgqiry6aNQpADk3R10e8pCeWjPGXAhkCRpsSRJZ/P87wcmSJK0G4gGPgz0epWZXbv2MvSplwo8CM6iqnD/A0P46+8NIbZMIxLIzbWzfPlafvxxcd5noigyZvSLBQrbWSwWxo55OdQmForiyi4iS/ksAoIpuuh8BEEEY1RAbSsxEeIHKIqAWGiz2Rqe9/+9zvv//4CrArGGRn5+WbyC++57AofTX4VMMJtNNGvaiG3bd4XBOo1IwePxMOSpl7nllhswGAz8sngFUz7+Ao/HgyiKCAK0bt2S994dRderO+QbqygKq1b/yb59B2nZsgVdOrcP2fGG4vSTnZwPAcFoQRddDUEQUVw5/gvZqSq4CxYrDDS6+LrIGccpsDvR6UNWQbQsRL5UaRRAlmUeefRZ7EVEjDidLrZt3x1Cq0KLKIrodSJujxb1dDFSU9OIimnsy+YVhQIlMTZt2saddw6idp2ajBg+lP797yQt7TTXXX8nR4+dQJZ95b5btpRYtuR7oqND8IYt6Aq/pjOhj62RL+JGEMRCDohCcWwkIOqNCPG18WafzBOks07iSPYNnEULIymH7N17MK96Z0WnV68e/L5mIddfdzVms4mY6Cji4mL5/LMJHD60CZOpYAx2THQUEz94k61bfkOvD867jk5X/v50VFUttC5SRmYWO3fu4ckhIxg9ZgL/N2QE+/YfJCcnF4fDSW6unf/+28krI8eFxFadNa7wazGJBcIuRXMsgXEal3wO0eKzVdCbMFSphz6hAfqqDdHH1UIoJ/2Zy99vswaxsdHFKssciYiiQIsWhXcTO5+oKCu39rmRTp3asWzp9+y1/cXvaxeRdPw/BjzQl+nTv/G/hk7ksccGcOmlEsOeeSzgjV4SEuK5scc16PVFvLWWU+x2B++M/4ifflqG54Ldlsvl4ruZP4TEDtFgRrDEF/w8qhqinwQswRSNYLLie5AL5xW1KyaCDl1CfXRxtdDF1vQ/VmcEvSn/MGNUAR+FIOoKD3eNUMqHXFVC/t2whfnzfyEmJpoBD/SlXr1zNf8DVWIgHOh0eo4cuXiLQkEQMJtM3HvPbXmf1apVI183sfkLfvUriIqisnXbLtpd2ZqxY16mVcsWTJj0KelpGXTs2I7NW7Zx7NgJ3G5PiRrYi6LAkCGDeW3ks7S76qYKG4VlMOgLzTa/UByCiT4qAdUci+qxoyIgmqIKfcAKgoA+pgaqxY3icfjaY+rNvsgjf8dDehOcieYRDBZ00Ym+t/ezb/BxNZGzU+FMPwvBGHXmHhFV9qDKHgSdAaGC9FXQhCDCUFWVu+95lIWLluQ5gV8fNZ67+95Kw4b1aNXqErp17UB8fBynT2eE2dqS4/F4LloaQRRFrmrfhs8/m1BoqCNAfHys38+9Xi+xZ8YJgsD999/F/fffle+eQ4eOsmHjFgYNHnbR7FxRFLnkkmb8+svMPBEuqvR0eSc7Oxej0YDbnf971Ot13NL7hpDaIuj0CDr//85+79cb0Z23Y1Cjq6HkpHJODHwNYM6v7+PvDF80WBCq1PVVBhWEfAJUkQTgLJoQRAAnTiQzYeI0Fv20hJMn0wqc/6sqzJm7KN9nwTr7DiYGg8HXn9VPWQvfWb/ArX1uZMpH40hIuHiJ4qeGPMy//27J1wVMFEWaNm1E8+ZNihzbsGE9GjasR3LyKV58aTSqqvrdXeh0Ot56awTPP/tkvszs+/rdzoeTPyswxmIx43S6Ci0xXV64cEdgNBqQZYVfl6zkttsHMm7sK1x6aWG1JiMHnTkG0WBGceWCqvh2FRcc7xSGIAhFO60rEEIk/sKeKWl9cOXKldStW7HLEx06dJT2HW4mMzOrQBZoeUcQBEwmI0ajEbfbTZfO7fnr740FyhsYDHoefPAeXn/1uRIde6mqyshX32bipOmYTEYURaFGjUSWLfmeBg2K/3tz+nQGS5eu5v+GjiAnx57372A0GrnkkmZs+GdpgbfGrKxsul1zO4cOHyUnJxer1YLRaKCF1Iy/128s9trlFavVzIZ/luUT3PT00/zyywq8skzPm6+nZs3ILalQUTl27Bjdu3cHaGSz2Q4Vd5wmBGHmwYFPMWv2j+X+DdJsNlGtWlVioqNIOXmK9u3aMGb0SxgMBo6fSOaKNq1QFIWmzTsWSIAzm81s3fIbjRs3KNXaKSmnWL9+E4nVq9Kxw5WlDtfbt+8gQ4a+yKrV69DrdPTtewuTJo6mSpWCTkvwHUH99NMy1v+7mUYN69Hv3tuZOGka7773sd9qraIolkjsdTpdiXwYocZoNNCypYSqQgupKQsWLkGv152JTpJ5793XeeLxgeE2s1KhCUGEsm/fQebO+wmPx8ttt95E69Yt812vU68NKSnlsy0h+I5CWrVqwd19b+XxxwYQFWUt8v65835i8OBn0Ol1gIrXKzNp4mgeHtw/NAYXA0VRfM3ESyEoKSmnaHX5tfl2eHq9nnr1ajPk/wbh8Xj44svvOXbsOHZ70c1moqIseNxe3OW0EYTZbGbzxuU0a9Y43KZUGjQhiEA+mfolw194C1n2oigqRqORoUMGMW7sK3n3XNb6Wnbt2htGK8vGwgVf07tX9xKNSU8/zeLFK5EVmV49e5CYGP7GHIFk//5DvPjSaFas/J3oKCtPPDGQES8MLeDXWbv2L+6+91HS0k6HydLgYjDoeeXlZxj5yrBwm1JpKK0QlD+PYznh+PEkhr/wZr4jAofDwUdTZtCta0euu64LqqpSo3pixAlBcY4kRFHkqaGDSywCAAkJVXjggb6lNS/iadKkIXPnfHbR+7p160TyiW2073Az//23I9/xoCiKiKJQrkNUZVkpt/kulQ1NCILEL4tX+K3/73A4ueOuQRgMBqKirKSnR1YIqNVq4ZGH72f9P5v4998tBc60BUGgQYO6TJzwVtBDCVVVJXP5v5z6bimKw03CHd2oete1iMb8oXuqLJO5ejPOvccwN61D3HVtEXTlI9pDEARmffcJXbr2wel0Ybc7sFqt6HQiXq+3XAuBTqcrUL9IIzLRhCAIJCefZNu2XYU6Br1eGa9XLrRqaLiwWMw8OOBu3n9vFIIgMPChp/hxwa95UT4mk5HatWuyZdPKi/oCAsHRUZ+TOms5it23q8rdvIe0H1Yjff9m3oPeezqL3Xe8hDspDcXlQTQZMSTG02Lh2xiqFl6mIJJo1qwxe3av45tv57Ft207atm1Nl87t6dSld7hNKxMej4c+tz3Id99Ooe9dfcJtjkYRaEIQQFRV5cWXRvPRlC8wGvUR3edXEAQaNqhLnbq1iYuLoVXLFtx5Z2+ubHt53j0zPp9Ip07t+fiTL7DnOrjrrt68OOKpgIqAY/dhTs35DSUzh/ibOxDXvR2CKOI6nMypb5eius45ShWHC/vW/WQs/5cqN3cE4MioGTgPJcOZN2fF68Bld3DklWk0mTo8b6x9xwFOL/0HwaAnoU8XzA19PZMUpxvPydMYEuMRLSZch5M5Pv47sv7cij4hlppP3E7Vu68PSOEw15EUjr8/i+x12zBUi6fmkDtJuMXXriM+Po6nhj6c7/4nnxjItOnf5suTKG/Isky/+56gefN3eXPUcPr21QQhEtGcxQFk7txFPPzosItGg4SCcWNf4Z67b2XAwKGsX7+pwJn/jTdey4L5X2A0hq5xtuLy4E3PQl8tDtGg59TM5Rx5bTqqxwuygmg1E93hUpp9+Qqpc37j6GufoTgKimm1/jfQcPwQADY0uRtc/qNqdInxWJrWQRdtJfuPrSguN+hEBJ2Oeq8Pxp2STsonP8KZnVuVO64hc8l65Bw7KL6/C8GgJ3FQL+q/NrhM37vr+Cl23vAMcq4DzmQlixYTtZ6+h1pD7/I7RlVVli5bzWeffceuXXvYf+AwFkv+ksYulxu3u3ycw1utFj54/w0eefj+cJtSYdGcxRHAu+9/EhEi0KB+XZKSUlizZh1fzphIn9sGcvx4EoIg4PF46Hfv7Uz79L2Q9TBWFYUT780i5bNFqIqKoNdR49HbSP5kPqrz3ENMsTvJWb+T07+uRx8fA/4qfBp06KudF9dfxBm6fCqDnFMX+GAUGdUjc+TV6T4BUM69CKXP+a2g7R4vJ6ctolrf67Be2qj43/QFJE/5AdnuzBMB8O1wkibNofrg3uisBWvWC4LAzTddx803XQfAqVNprFr1B9YoKzf06EZ6egaTPpzOF1/OJj09I+JzUex2ByNffZvBg+7T+mdHGJoQBIAtW7azavU6tm7dEW5TADiVmsaHkz8jOspKlYR4/vrzFw4eOsLxY0m0a9eGhg3rhcQOz8nTZK7ZTOZvG8lY/m/eQ18FkqfMO1MhMj+K3UnanBU0nPAMgr/qnrJK1du65n0pRFtQM0vReKSETtg9D42map+rie/RnuiOLfOOiryns3DuP4GxTiLGWoWHwWb/vcP/mnodzv3Hibqs6JIYAImJVbnngiJ8b48byQvDh9Dtmts5djwJl8uF2WzCaDRGZFhqVlYOmZlZhSbpaYQHTQjKgKIo3Hvf4/z883JkWY6YEhFnnbs5uXacLjcvjHiLr7+aHFIbUj7/mWNjv0LQ6VD87JJUt7fQKsGZqzaztf3DmJvWwZFxQd8FRWHHDU/TaMqzVO3TFX2UBU9phKCEeE+kkTJtISe/XkLUZU2o/vAtZK7ZQvrc33w7F0Uh7voraTz5WURLwVo2xrrVce45WuBz1e3BUN1XV0lVVVLnrCRp4hw8JzOwtKhPvVcHEdOxZYFx55OQUIX/tvzG0mWr2blzD5LUhJtvuo7GTTuQlJQSmB9AgDAZDUUWEtQID5qPoAw8P/wNJk6aFm4zLkpUlJXM06HJVbDvPEja3FWc/PIXVE/5DX0sLQl9r6XxxGfyvlYVBffxUzhsRzjw5Hv5fR46kegOl9JizmgAkj9dyIn3Zua7RzAbkb5/k+grW5TYljlzF/k62dkLr64ayjIWJpORG2+8jsmTRlO3bu2QrFnZ0DKLQ0xOTi4J1VpEzC6gKOLiYkk7FZjexXKOg4zl/yBn5eLYe4y0H1aj5NgBAfS6M+fuSmg6BEYobXbNRNDrOPrmF6TOXJbnFxAsJtQLnN+CUU/dVx4i8cGb2XL5gyjZBSOEYjq3QjojFiVlxcq1vDV6Avv3H8JqtZCScgq73UGbNq34cNJoZFmh9y33hywySa/XIYo6Xn7pf1rGcRDQnMUhZvGvK8NtQrEwmYz0v++OgMyVtW4b+waNARU/xz0qaP2DATj6xgzS5v6WzzEMFBAB8B2RHRv9JVFtm/uip/xg33W41Lb06N6NHt275V9TVREEgU2bt/HMMyOx20MXnupLkJN5+53JXHttF67uclXI1tYoHE0ISsHPvyxn8MPPRPRuwGAwYDIZadasMWPHvFzm+RSnm/0Pj0PJDX9UVKSTNntFie5XPV4ODH2/UCEwNQhsRzpBENi79wDXXX9nvp2AIAghizxyOl3M+GKWJgQRgiYEJeTEiWTu6/9ExCaLWSxmmjZpxKBB/bjssku49prOZUqGUhWFnH92kfHbRpQILolc3nEfLtypa6xVLeDr+SuVHepj4uzsHObMWciq1X9Sv35dBj5pGHOKAAAgAElEQVR4T7luw1qe0YSghMz+fgGKEv4D8PNr2+t0OgwGX234hwbey8OD7wtIopjr+Cn23PMqntQMVFnJF/OvEToyf9uAOyUdY42EgM25adPWsPc6WLx4OUuXrsJud2AyGXn77cn89NM3dOvaMax2VUa0rI4SkpmZHfZMzqgoK106tyc2NprY2BgeGngvRw9vZP1fi3nyiYFlFgGH7QjH353Jrj7DcR1NQcl1aiIQRgSDHvt/+wI652WXXYouzIX5XC5PXkSTy+Um127nppv7sW1bYAIbNIqPtiMoIT26d2XCxE+LDMkLNkajgZ8WfUN0dFTA506aMp8TE2bnlX3QCD+qVyFzzWZy/9tHXI92RF9R9l7BLwwfwvwff4m4OkYej4cuXW/BtmsdAAkJ8ZhMxesxrFF6tB1BCfhh/s/c2++xsPgHzCYTFouZZs0as3L5vDKLgOLykLZgLcfGf0vagrUoLg/pS/7m+Ntf+97+NRGIGFSni1PfLCFp0hz23PMqh4ZPQVVVFLeH1Nkr2NN/FPsefYfMtVuKPecllzTj18Uzad26ZUAK6gUSu91Jk2Ydad6iM4k1WjLixbfCfoxV0SnTjkCSpP7ASMAATLTZbFMuuP46MBg4m+s+/cJ7ygt/rvuXQYOfCctO4LJWLZg393MEQaBRo/pl/sN1p6Szu88LeDNzUHKdiFFm38PFT3ijRoRwxi+lOFykL1xLfO9OJE2cg2PHwbwEtKzVm6jx+G3Ueb54bT87d2rPxn+XIcsyrS6/hr17DwbN/JJy/vHrJ1O/QhTFfJ39NAJLqXcEkiTVAcYAVwNtgMckSbr0gtvaAf1sNlubM/+VSxGQZZnnnns9LCIgigLzf5hBkyYNady4QUDe3o6MnIY7JT0vFFTJdWoiUI5Q7C6Sp8zHsfNQvixkxeEi+eMfcSenl2g+nU7HFzMmER0dhckUumq0xcVudzDl4y/wlNPezeWBshwN9QB+s9ls6TabLReYB1zYf7Ad8LIkSVslSfpIkqSCJRYjHLvdQZeut7Jx09aQr20wGLj5putp1KhBQOfNXLFBO/op5+Ru3O23hpNg0JP917YSz9exw5Vs37qa4c//H3f37cP7742iWbPGFz2f79WrR4HS2MHA65XJzs65+I0apaIsQlAbSDrv6yQgrx6EJEnRwGZgONAWiAdeLcN6QWPfvoNs2rzNbzTQ+x98wvbtu0IaY200GrBYzFzdpX1QisWp2nlruUd1+08+Uz0eMlduJGfznhLPWbdubUa9PpxZM6fy9P8eZf1fi3lxxFD0ev8nyFWrVqFO7Roh6bQXFxdDfHz56DhXHimLEIjkrygjAHmvmTabLcdms/Wy2Wy7bTabF3gf6FWG9QLOkSPHubL9jVxxZQ+69+hLrTqXM++Hn/Ld882380LqHDabTTz26AC2blnF8mVzA/7Lv3/o+/lq8JcHxGiL/94ExUSwmtElVo6HiOr2kr7od/bc8yoHn/2wTC8wsbExvDryWWbPnFrgrV8QfG/p0z/7rqwmXxSr1cL4d17VehgEkbL8ZI8Btc77uiZw4uwXkiTVlyTp/LZOAhAxh3yqqnLTzfeyfftuHA4n2dk5ZGZmM2jwMLZu3QnAkqWrOHLkWEjtMhgMvDpyGI0a1S/VeE9qBikzfubEh3MLvBUe/2AWpxf8HggzQ4ahZgJNPn+pdEKg02FuVpfW66fTYtab6GKjEMyGgveJkRU1U2YUFcXh4vTP68hatanM0/XpcyO1a9fM559SVcjMzCrz3MXBaDSScTozoku6lHfKEjW0AhglSVIikAvcBTx23nUHMF6SpFXAIWAI8GMZ1gso6//ZRFLyyQJhaW63m0+mfkWtWtUZP37KmSJZwUcURRo2qMt3331C1arFzyDNXLuFU1//ijczF3OzeqTN8RXDU90ekifPI75nRxpNfBrV4yXpg++DZX5wMOqRfhiLuUFN4nu0J/O3jRdPbDPoaDzlObynMjA3rUdM51YIgoC+SgyXrfuUtB/XkPvfPpwHjuM+ehJD9SrUfPIOUueuInvtFt8TrjiIQsTvrBS7k70PjyOm46XUHTGAqDbNSjXPsuVrSEk5FbYOaBkZmbw8chyHDh/j/fdGhcWGik6phcBmsx2XJOkVYBVgBD6z2Wz/SJK0GHjNZrNtkCTpceCnM9f/wHc8FBGcOpmG6OdNUJZltu/YzYwZM5FD9AZy7TWdmTRpNJde0rxEUUEnJs4hecoPeZEjOX9tz3ddcbjIWLKe1O9XcvrnPwNqcygQVEidtYK6Lz5A44+eJWnSXE59swRvZk6hzm5T3RpU6dnJ789RHx9NjUG9/Y6rens37NsPcHrJ34gWMxkr/yX3392FC4OilgsxwOMl+/et7Pp9OLWG3UvcNVcQ1bY5QgmOWTZv3hbWBEoAh8PJp9O+ZuQrz2jdzYJApe1HkJJyisZNO+By5T//N5lMeL0e5BBE1URFWbm6y1UsWvh1idP9PakZbO3wKGohjdsLUB4eWn6o2vc6Gk18usDnzv3H2X3HS8j2M+UvDHpEg55m375GzFUXRjGXHMXj5eTXv5I0cQ7y6Wz/NwmUu74LYrQFXbSFZl+/hvXShsUaM3v2Ap74vxfIyQl+J7iLIQgCZrOJAQ/0ZeyYlzUH8gWUth9BpfW+1KiRyNP/ewSr1ZL3mclkxONxh0QE+t93B19/OblUIgCQ88+uEr3VRaQIGPWIMVYw6P32LxajzMRee4XfoeYmdWi19mPqPHcfcT3aU2Nwb1qunBQQEQAQDXpqPtyHK7Z9g6WFf3+NGGXx25YyklFyHHiS09nT7zWUYvaPuP32m4mKskaEs1ZVVRwOJ5/PmEnXbrdpGccBIvz/smFAURT+Xr+Ra67pzNSPx9Ota0eaNm2I1ysHvbKoIAg89ugDfP3VR9x2282lLvyVuXpz/raH5QzBoEea/SZNP3uRNv99RbX7b0S0nnuoCmYjpoa1qNKrU6Fz6OOjqfnkHTT78hXqvToIU70aQbG1zksPIpjzJ1qJFhN1X3qQWs/2QzAZEaItoBdB8F0rS5RTKFDcHrL/KF5ujNls5vc1C+nUsR0GgwGDQU/nTu2ZPWsqV3fpgNlkQhRFEhOr0riUQQ4lRZYVjh47UW4aREU6la7o3K5de+l1S39On85EFEU8Hg/vvzeKiZOmheTtwmg0ltnh5UnPInXeb4ExKAwIBj2JA3vme3tvMO4JYjq25NQ3S1BynSTc3pXEgb0QjX6ifEJMfPd2NPnkeY6+9RWuQ0kYayZQ67l+JN7bA4DE/jdg37YffUIspsZ1yPlnJ469Rzk25isoJN4/3KiK6vO1FJPGjRuwZvWPZGX5jsliY2MA6HtXn3z3nTqVSq06rQNnaBHk5OSybdsu+txyY0jWq8hUKiGQZZmbevYjKSklXwTEc8+Pwu0OTWRr9cSqWCyWi99YBDnrdyIaDSgR+pApDMFsxFAtnppP3k7igz3zXxMEqt7ejaq3dytkdHiJv+Eq4m/w301LHxdN7NXnHn5x3doQ160NpjqJ7H/k7VCZWCJUp4uYjq1KPO6sABRGYmI1rr2mM6vXrCutafk4v+/Gheh1Opo2aRiQdSo7lUoI/vjzH7KzcwqEwblcbtQQRAiZzSYGDrynzPPoYgNffjro6HU0mvgMCbd0DrclIaPKzR2p/Xx/kj6aF3n9HEQRfULRD/XSsH37bpKSCu+2VlKKyh0QRZHbbrs5YGtVZiL7IDPAZGb4T4BRFIWo6OiArxcXF0tMTDRGo5GoKCtt217OiBeGlnnemI6XorNGVtkmwaAjoe91xFzTxm+ClmgyYKhe+cL+aj19Nw3f+T/Qh7cJzIUIgJwduF4EGzdt5Yore9C23Q3Y9uwP2LxF0bhJAzIK+ZvWKBmVakfQokVTcnIKnotaLGbMZiN+LpWJndvXsG7dBg4dPsqVV7am69UdAlI9VNDpaD7rDXbd9iJKTpgbiwgCUVdKNBj/f1ib18ex5yi7ej2Hcv4bsCiirxpHdLsW4bMzTAiCQNW7rkWVZQ6//GnE7AxUr8zWq58k8YGbSOjZCXOT2ujjSvcy9Nnn3/H0MyNxuUL7vdls++nYuRc7t68t83FrZadSCcHESdMQBBFVzb/dFASB1NSSle4tDpM+/JyxY14K+LwAriMpYRcBMcZK85mj8nXMsjSvR6PJz3Lo+cm+PsdeGXPDWjSd8XLJwl0rGNXu6Q6CwPHx3+FJSgu3OQCo2XZOfvIjJ6cuQDDoqdr3WuqPeRzRUPzHQnZ2DsOefS3kIgC+UNLT6RnMm/czAwbcHfL1KxKV6i/zh/mL/Z45BitrcsaM4BXkOjhsUtDmvigCJA7syeXrPvXbNrFKz4603vIV0tzRtFw2kZYrJmGqH5zQzvJEtbuvp/W/n3Pl0R+Jv7lDuM05h6qiuj2kzV/L8XFfl2jo3+s3YTCEL7IrJ9fO5i3bL36jRpFUKiEwhPicNv10RlDmVRwu5IzQ12Y3NqxJ9UG9uezPT2kw5nH0VQp3NooGPVGXNcHcuHYILSwfCIJA40+GU23ATXm+A8GgJ6pjy7DmH/haYi4tUZnymJiosBaDi4qycsklpauhpHGOSiUEDz54D2Zz6DJBY2Ki6X3L/Uz99GscjgDuOsLwsIju2JLL/5hK/bce1d7uA4Bo0NNw3JO0O/QD7Y4t4MqD87hk3hiq3dvdl2kdJhSPN79/5yJc1f4KqlSJC1vfY4vZTL97bw/L2hWJSiUEr44cRtu2l4csXT4rK4ely1bzwog36dT5loAdQbkOJ4e8dLInJfA+FI2C1H/zEUx1E31hPWHAWKsqYgki0kRR5JefvqNWzerExEQTFWVFr9dxySXNQtL2Mis7m2uvv4MVK9cGfa2KTKUSAovFwppVP7L4l5m0veKyoK93Nl/Bbndw4OBhZnwxKyBz5m7ZG9piZwJYWzYO4YKVl9QfVvt6DoehNJRgNlJ/9GMlfru/9NLmHDzwLz/O/4KvvviQo4c3c0OPa0LiQHa7Pfz3307uuHMQv636I+jrVVQqlRCA73y2S+f2vPvu6/kKzgUbu93B/Pm/lHme429/w+GXpxa/bn4AEM0maj2tRWWEgrS5q1DDUUPKbKTp9BeJ796uVMN1Oh3XXtOZ22/vSWJiVbp0bk90dOgSHx0OJzf3vI+mzTsybdo3YeudUF6pdEJwlq5Xd+DFEU+FdM2EqlXKNN51IpXkqQtQHaEL1Yu6ojnNv38L6yUNQ7ZmZUYIl7PY6WbvoDHs6PE09h0HyjzdrbfeRKOG9TGZ8vvkSltksTgoisKhQ0d5/oU3eO318UFbpyJSaYXA5XKFrNUe+Pqu/t+TD5V6vDcrlx3d/1doQ5ZgYKhdjUt+Gk9024IhohrBIfG+G/JVYQ0pXhnH7sPsuvNlPOll+9swGAysXbOAZ4c9Tnz8OWdyKAo72u0OJk6aFhH9E8oLlUIIVFVlzdq/+GTql6z87XcUReHe+57gw8mfh8yGV0cO4/rrri71+L2Dx6AEsCRAcbBepvkFQk3CndcQ170dosWEYNSHJUJMzXWSOnNZmeeJiYnmrTdHIApCyI9qDHo9Bw8eCema5ZkKn1mclZVN9xvuZu/eA3i9Mnq9jho1Ejl29AQeT/ArjgqCwE03Xsvw54eUeg5vZo6vbWIIEQx6qvW9PqRraoAgijT5ZDi5W/eR/fcO3MlpnJy2KOR2ZK7aTK2hfQMyV0YId95ncXs81KlTM+TrllcqvBC8MOItduzYna/MtNPpDEoXMr1ej9FoQBAEcnPtREVZiYmJ5pOP3ynTvHJOaPvFCgY9UW2bE39D+5Cuq3GOqMubEnV5U8DXtznUu0G1mN3LikPbtpezYcOWgM13MSwWM/fcfSsJCWXzyVUmKrwQzP5+QYFeA15vcM4pvV4v/e+7g86d27N1605at25Jv3tvJyrKWqZ5jbWq+m3lGBSMehqMe5KEO7ohRFjFzMqKLtoSciFwp6ShqmpAEsUmTniTG2+6F6fTFdQsZFEUMZmMPDy4P+PfeTVo61REKrwQBOuh7w9BEFAVhdTUdB56qF/AchUctiMIohCS0HJTneok3HlNiQqPaQSXqNZNyQhxoTrP8VROTJxD7f/1RShFpM+2bbt46eUxrPtrA9WqJfDcsCfYbdvH3Hk/BcFaH1e0acWff/yEXq/97paUCu8s7tXz+qCGrJ2Pqqp8O3M+r48az7XX3cFjjz8XECeZc+8xhBAV9nIdPMGWywaQ8kXZcx40AkPtZ+/z9UEOMUkTvmdb5yfI3bafQy9NZUubgfx31SOcmPA9ShEd/fbs2U/Xa25j6bLVZGVlc+DAYd6fMJX69euiD+Iuc+euPdhsoemFUNGo8ELwwftvUL16VSyW0DRyUVUVWVaw2x18P2cRS5auKv1cXpnTS9eT9dd2FLszgFYWjZLj4PjYrzn9S2DaDWqUDeulDZHmjSlR6YeAoCi4T6Sy+9YRpM1egTc1E8+JVJKm/MC+wWMLHTbu7ck4HM58L0F2u4MpH39B507tg1aXSBRFjh1PCsrcFZ0KLwQ1a1bnySceCku99NxcO998M7dUYz1pmWy/digH/zeR1G+WhDSTGHwVTk98WDrbNQJPVOum6BNiQ7+wqqJ6vPmcx6rTTc76ndi3+088++ffTX7zBYwGPS8MH0JMkDKOPR4vbVq3DMrcFZ0KLQSyLNOr9/28PurdsJbKLSmZv21ke9f/w3UoCSU3tBFD5+NJjowGKho+Yru1CbcJeahA7jb/xzDNmzXx+9bvcnuoUiUedxDCtgVB4InHH6RGjcSAz10ZqNBCsGjRUv76e0PY6o5ERVl54IGSxWKfXrqevY++jZwV5qxIQSDKT9MZjfBR/aGe4TYhD0EUMdWt7vfaiy8+VeAo1mIxc+cdvVi1+s+gBHBcf30X3n9vVMDnrSxUaCFYuGgJDkdoztb9vQFVq1aVnjeXLCnryCvTwBX8RLciEQREi5E6LzwQXjs08pG9fme4TfChEzEkxhPTxX9UXIer2jJr5lTq16+DwWDAbDYx8MF7+Gz6+0ExRxRFOnVsF7aeCBWBCi0EVarEh6TvAIDRWLD2+qlTqWzZsqPYc7iS08J7HCMK6KrEEn/TVVyyaDzWSxuGzxaNAmSt2Ry+xQVAEBAMemI6tUKaN6bIHtS9e/Vg/971nDi2hfTU3Xw0eRwmk4k7bu8Z8PBORVFYsHCJVluoDJTpKSlJUn9JknZKkrRXkqQCNRQkSWojSdIGSZL2SJL0mSRJIQ3wHfRQv5A0xwBfEbsLURSFdX/9W6zxxz+YzbaOjwfarBJRc+hdXLHta5p+9hKWFg3CaotGQYx1EsPXylIF9DparpqMNPtNjDUTLjpEEASqVInP95IkSU155ulHA27e3r0HePX1smXwV2ZK/VslSVIdYAxwNdAGeEySpEsvuO1bYKjNZmuO750i8L8BF7Bz5x7uuGsQNWq14v4BQ+jS+apgL4kg4FdwDHo9NYvhvDq9+C9Spv4I3sCl9ZcYk4Haw/qFb32Ni1J9YC9EY/gaxYsmA2oJ2lgWxo4dga+b5XK5mT7tW95483327NFyCUpKWV4vegC/2Wy2dJvNlgvMA/I8o5IkNQAsNpvt7zMffQkEtbvJnj376Xz1Lfz883LS0k6za9ce1v7+d9ATyi65RCqw3RUEAZPJxC233HDR8SnTF6LYw9CM5DxqPNJHyyaOcCzN69F4ynMI4SpTraqYGtYq8zS/Lil9bk1ROF0uxr39IW3b3cj0z74NyhoVlbIIQW3g/OyNJKBuCa4HnDFjJxVIZHG73UGtgW6xWFj66yx+/ulbateuQVSUFavVQrOmjVi5Yl6Bxhz+8KZnB82+YqETidYihMoF8TdehT4mdJ2/ziLoddR4/HZEc9mPWoP59+j1enE6nQx79jVOndLCn4tLWYRAJH9nVQFQSnA94Pz99wa/v2TBrD2yZPFMatWqQderO3DowAbW/fEzG/9dxo7ta2nZUirWHHHd2/lqz4cLWSFp8jytvV85QJVlPCnpoV9XVUn+eD5pi8rWF/jIkeOIYvCje/R6PUvLkNVf2SiLEBwDzt8n1gROlOB6wGncuKHfzxUlOG8gjRrVp0sXnw9i8+btvDV6Aot+WoogCCUKZas55E70VWIRTGfOfwUBwWgIqTjYt+5n3+CxqCHoIKVRegSdDl1cdOgXlhVUp5vDz01GLmWSo8fjoVOX3kEpAX8hAsF9AaxolEUIVgDdJUlKlCTJCtwFLDl70WazHQackiR1OfPRAODXMqx3UV566X9YLfkb0pvNJhQlOG+6Z30PAx4cSodON/PW6A947fXxXN7mOj6d9nWx5zFUjaPliknUGtqXqHYtqHJrF1rMH0v90Y8hRoWovoyqkv3nNk7/rNUXinSsrZuGb3GdSPaf20o8TFEUeva+n5SUU0EwqiAer5devbqHZK2KQKmFwGazHQdeAVYBW4CZNpvtH0mSFkuS1O7MbfcDEyRJ2g1EAx+W1eCi6Na1IzNmTKBGjUTMZhNmsynvjT0YVE+sysdTv2TW7B/zxEZVVdxuD8OefY3k5JPFnktfJYbaw+7lkgVv02TK80S1aUZi/xtpNvMNMIUmUkSxO0n7YXVI1tIoPbFXXx6+MFIoVZ+K2bMXsG7dP0Gwxj/x8XHExIRh51ROESLxXFiSpIbAwZUrV1K3bsn9y4qicPJkKnFxMSz+9Tfu7fdYwG0E39FQenoGmX5a8QmCwCcfv8MjD99fpjW8WblsuexBCOCRTfTVl5Pz93bwFtyi62Ks1HrmHqo/2DMspY81Lo47OZ3tXZ9EcYQh0syop+2uWYglfDm59vo7+eOP9UEyqiBRUVbWrPqRNm1ahWzNSODYsWN0794doJHNZjtU3HEVMrNYFEVq1qyOxWLh6i5XBS27+ODBI35FAHw7g0CEreZu2O078AwgOX9uBdn/C4CcbefY2K/Z2ukxsv7cqjmQIxBjzQSaTH8RQuB0vRABgazfS9520ukMXRl18B3b5uSGtqtbeaZCCsH51KiRyP397wzL2n1uubFM450HjrN38FgIdJEulaLLWssK3tRM9g54i8PDp2hiEIEIOhEhDHkfqttD0qSSlydv0zq0b+Yej4d2V14e0jXLMxVeCLxeL1dcEdxfQn87jvvuu4Nq1S6ehl8UyVMXBF4ESoDq9pC+8HdyIqXYmQbg220eev4j1DAVJ3SfSC3xmGXLVwfekCKQZZlfl/wW0jXLMxVaCFRVpe/dj/DKyLeDuk63rh0xm00YjUYMBgNDhwzm6y8nl3le+46DAbCubChON+m//BluMzTOI23+GtzHQxN9UwBRIOrK4uXHgO9vcPb3Czh6NKiR4wVwuz08/cxIbTdbTCp0oO3f6zeyavWfQS9FbTAaSDq+leTkk9SpUwur1XLxQcXAenkT7P/tC8hcpUYUEENUuE/DP1l//MfJLxfjzcgh7ob2nHhvZngMEQREi4k6w/sX63aPx8Ottw3k9z/+DssDOS3tNGlpp8u8M68MVGgh+OOPf/xWBQ00K1as5dJW3Vj883cBEwGAOiMeIPWbpQGbr1D0ukKPoASDnqp3Xht8GzT8kvThXJImz8uLEMrZsDtkx4VRnVphblCTnH92ouQ4iGrXgjrD+2NpVq9Y4z+fMYs/1/2D0xmeOlqCIBAThnIc5ZEKLQTVq1fFZDLh9QY3ekBVVZKSUripZz+OHNoYsIxGQ3wMCXdeQ/r8NQGZzy8mA9ZWjbFv2QsXZnyKAnWe76/1JQgTrqMpnJj4Par7vKq0IfQZVe9/A1XvuKbU47/8cjZ2e3harVosZgY80LdYtb40KriP4M47ege98uj5OBxOVq0ObGZu0KuSujzYN9oKigCAQU/8je2Du75GAbxZuex7ZBzbuj6ZXwRCiU4k7roryzRFuDqGiaLInXf2ZsIHb4Zl/fJIhRaCmJholi+bg9VqDcl6DoeT1FMlj6goCutljQM6X0kQdLrIaY9Yidg3eCyZKzf6TfgLJcmf/IgnLbPU4wcNCl1jqPPR63V8/NHb2m6gBFRoIQC4su3lrP5tfkh2Bl6vlx/m/xLQORNu6xrQ+UqCandyZOQ0dt4yHHcYKl5WRpwHjpO7ZS+qJ4xNigBkhZTpC9nR/X94Tp4u1RT39bsjKI3qL4YoimRlhbm0ezmjwgsBwP8NGRGybeqin5YxdepXeDyBifE2NaiJsX6NgMxVGlSXB/u2/ewbODpsNlQGVFUl6ZMf2dnr+YB0AQsEqtuLnJlL0sfzSzV+3V8biIoKXPBEcalSJZ4axegMqHGOCi8E27fvZueuPXhD1AZSURSeff51Wl/RndTUsr9FC4JAown/C0s5gTxkBef+4zh2Hw6fDRWcEx/MJumD2Sg54XGuFobq8ZK5alOpxobaRyAIAlarhY8/ejtoZWUqKhX+p3UiKSXkdcndbg979uynXv0rmDN3UZnni+nQEl1seMPgVMC+M/wJbhURxeUh5dMF4SkiVwwM1eJKNa5b1w75W1MFEUEQ6NPnRlaumEefPmUr7VIZqfBCcEWbVrjd4dlqe7xeHn5kGIcOHS3zXMWN3Q4WqsPFoecms2fAm8j20BYQq+h40zKLrv0URkSLiZqP316qsWazmckfjg2wRf6JjrZy79230b5dm5CsV9Go8EKQmFiVoUMGhyxy6EI8Hg+zZv9Y5nlqP98/rDXoAVSPTNbqTRx+YUpY7aho6KvFQYQcZUS1bY5gNiLGWBHMRmo9fQ/xN5aup8eXX83mySEjAmyhf2RZISc3NyRrVUQqdEIZwMmTqTRr1ph777mVDRv/Iycnl44dr2TrfzvYs/dgwJy6heH1ymQGIIIhtstlNJo8jINPTfAf8x8qVEhf9CcNP/gfojE0DXMqIqqqkrNxN44dB9EnxGG9UiLn9/9CdpTiD8FkpM6IBzG1x60AACAASURBVDDWScRzKgPrJQ3RRZfO2btw4RL+9/TIkCWUKYpCj+7dQrJWRaRCC8F3M3/g8SeGo9PpUFUVRVF4793XeeLxgQCsX7+Rq7vdFvQ6KL1uvj4g8yTc0oVjb36BJznMoZyKQuqsFSQOuAkhQt5kyxNZf21n70OjUXMj64hNdXvI+XcXtbtcjrlhrYsPKII33no/ZCJgtVp4dtjjNGhQ8iZWGj4qrBAkJaXw+BMvFKhz8vzwN+jRvRtNmzZi3NuTgy4CJpORq6/uwL59BxFFkUaN6pc6miLnn13I2ZERVXL0zRlk/bmVqnddi7FWVayXNQlbJmkk49h3jMzfNiJaTFTp1QnF6WZPv9fCu6srBNFixFC97AXa9u8/xPbtuwNgUeGIokjPntdRtWpVBj3Uj65XdwjqehWdCisECxb+ir/nkiwrzPvhZ14c8RSrVge/vHL9+nWoWesy7A4HgiBQv35dvp/1Ka1atSjxXN7MnPCGkZ6H6vKQsfgvMn/bCIKAuVEtms8chaFafLhNixiOjvmKk1/8AoqCoNNx9I0ZWNs0iwwRMBrAfcGxqE5HQp8uZZpWVVVu7nkfihLc77Fx4wYs/PHroK5Rmaiw+3qPx+v3bV9RlDy/QHR08EMy9+49SPrpDJxOFw6HE5ttH9f3uKtU2+aYqy5BvfCPN8yoTjeqw4XDdoQDQz4ItzkRQ/Y/Ozn15WLfz8ftRXG4UJ1ucv/eEW7TAEjs3wNj/RqIFhOixYSxXnWk799EF1O2oIo1a/8iKTklQFYWzuHDZY/E0zhHhd0R3NL7Bl5+pWDomtFo4NY+NwHw5BMDeWf8R0HvV3Ahp09n8sKIt5j84ZgSHafoq8RSe1g/kibNORdzXkQJ6ZAiK+T8u5P0RX/gOpKMvkosriPJZK/bjrF+dWo+ehtRbZpddBrF5SFnwy5AILp9i3LrkE6bvxrFX4awQFgdwmdJ/2ENrXd8i/tQEqhgaly7xEd7+/YdZNFPS9HpdNxxey8cDgd39R0ckrLTnnCX4KhgVFghaNy4Aa+OHMboMRNxuz2oqorJZGTokMG0bt0SgBEvDGX37n18P2dhSBtnqKrKjC9mAiofTR5XorG1ht5FVNvmnPrqV7yZOcTfeBXJny7Aczywxe5Kg+r2cvC5D30tFJVzP8/cLXvJXPYvDSf8j4RbCj96yFy9mf1PvpsXUy+IIk2mjyC2S+T0nlVlGTnXiS7aUsBRbt95EMfOQ5ga10GVFf+5AREgAgByrhMl2465cZ1SjR//7ke8+dYEFEVBEAReGTmOqlWrkJWVE2BLC+fW2x7k7XEjufTS5iFbs6IiRGIrN0mSGgIHV65cSd26ZYsE2LZtF3PmLsLr9dK3bx+ubFvwoVKz9mUBKQdRUswmEzu2ry1ztMPR0V+SMnVBgKwKHrq4KFqt/RhD1YKZqp7UDLZ1erxAdq1oNXH5+s/QV4kJlZl+UVWV5I9+IOnj+ahOF7qYKGo9cy86qwl3UioZy//FufeYz4ejquhrJOA+mBRWm4tCMBm4YvcsREPJ3wV37txDh049Q76TvhBBEIiOtrLhn2U0adIwrLZECseOHaN79+4AjWw226HijquwO4KzXHbZJVx22SVF3tOiRTP++GN9iCw6h8Gg56+/NpRZCKwtGyFYTajB7l1QRuTMXP67cjAxHVrS6MNnMNY4F6GSvvAP/7syFU7/so7EB24KoaUFSZ7yA0kfzs0TKm96Fkdfm45gMvhtIh/RImDUU+3e7qUSAYAf5v8c9Pyb4qCqKna7k7ffmcz0ae+H25xyTYV1FpeE1197LixFqlSgRs2yV0ms0rMT+jDXIio2Xpnsv7dj6/sK6nmRJXJWrt8HquLx4s3MnzEqO1wcGfU5m1vez6Zm97L30bfJWPEPGcv/wZOa4XdZx56jZP+1HbkURd3U/2/vvqOjKL8Gjn9ntm8anZDQQYZelI6KvipK7yggRZBioehPKYKiVJUqCIpIExARUOwNld4EKaJmBBFEkA4hbXez5f1jk0iym77Z3STP5xzOMbOTmWecJHfmKfc6nVxY/JHXXEDe2hzMJL2Okp3aUGnK0Dwfw+XC7zWIJUlCq/VMJe9wONh/4LBf21IUFfk3gpxo2KBOgU938yYsLIS2d7fK93Fko546X8zh13tH4bhZCJbZO5wkX7pO3L5fMderxtWPtpP46ykkncajIpes0xLRNn3+mBMDppJw+I+0P8KxX+0j9qt9SGYDOJyUf7wz0RMGIEkStgvXODFwGta/zoNWgyvZTvSER4l8vEuOm2u/mZCnABJU9FpK92hLpUmD0JYMz/Nhrly5xo0bsTid/g8EsqwBHB7ba9UKXPGmokIEAuDHHwt+PYE3jzzc3WdvIvrypVA+nEZMr0m4kh24rMGR0z5TLkg4rPLn8NdwWZPdT9sZcilJeh0lOrbCXP+/X/SEoydJPHbS65N4atfYpZVfENKwJiU7tubk4OkkqWfSzd0//9o6DBXL4YhPwmVNJuLe29FHlfE8nsNB0h9nubT2m6BNCpcTsslASJNaVJk+AtmY94phJ06cos2dnUmyWPz+RuByuWjerDEHDx1NNyvJaDQyftzTfm1LUZTnQKAoSmVgLVAOUIH+qqrGZ9inCnAc+DNl00VVVQPb2etF1ar+z+yp0+moUKGcT49prl+dBjuWcHn9d+6ujCDOEuq0JXPts904btzyI5NhoZXL5eLmjqOcnbmaUl3uIqR+dfcfdbKe5uhMtHJxxecYa1Yk8cRZj+M6k6z8Ofw1ZJMBnC7+fmkZ0c/3J3Jkt7TzXnjrY87PWY/L4QiOBWB54O4Gak35IZ1yNHU3O2OfeZEbsTcD8vbscrkICwtlwKO9WLN2Ew6Hk6io8ixaOFNkHPWBPM8aUhTlc2CtqqofKIryIhCqqur4DPv0BNqpqjoil8euio9mDeVUqTK1/V7ermSJCHr37sy0qeMpXTr/S/tvdbByDwjAL2xBMtWuQvTEAZx6cg7ObPL0SHqdu9xjLn6+JYOOUl3uwumwc/2jHfltbkDJoSaqznk6y+m6uWUKqRLQ+ft339WSH77fjM1mIyEhkRIlIkRakwzyOmsoT/0SiqLogLuBTSmbVgG9vezaDKivKMoRRVF+UBSlQV7O5w87t3+CyWRMty06On+Jt7Jz/UYsK1dtoGXrjlgsvn1611cseqX6kmLOcHH55xiqVsBr/pBbuGzJue7OcVmTufrx9kIfBABwODFU9O0bZ6CLwffu7R7X0ev1lCxZQgQBH8prB3UZ4KaqqqmPB/8C3h7dLbi7j24H5gBbFEXJeydlAapXT+HGtT/4cMMyXnt1MgcPfMOpk/vRFHANgOTkZM6d+5eHHxnB1u93+KzvNXr8o+6ujyImbudRarwzntDW9QvmBMGwStsHnBYbsTuO+PSYAwf0RqcLzErvsLBQHhv8cEDOXRxkO0agKEpvYH6GzSfwXCPp0Q+hqurLt3z5paIos4A6wNHcNdM/NBoNPbp3SLfNH4NiNlsyX3y5lW3b99CmdTM+/eS9fJfXLN31LnC5OPfqGmz/XPZRS4OAy0VizBlCmtQi4WBMoZu+6TcuV55rCXiTkJCI1WrzW+3vW0mSxEsvPovRaMx+ZyFPsv1ro6rqRmDjrdtSuoauKoqiUVXVAVQAzmf8XkVRRgHvq6p6NWWTBBSq31yz2Ux8vH+mZCYkJLJ7z0+sWbuJxwY/ku/jle52N6W73U3CsZOoPScFbU3c3Do1NHdpOYqr8Lt9N4jaucsA9h847PfZQuB+GJsyZTYVK0bRu1dnv5+/OMhTv4eqqsnATiD1XW0g8JWXXdsCQwEURWkLaICCTVTuY716dvLr+RISEnlj4bK0Ost//32O6TPmM3rMJD799Bscjtx3XYQ0rIny0UwM1Qp2zEPwM42c6ViJZNBhqFzeJ6c5cuQ4Bw8dxWoN3INEYlISE1+YEbDzF3X56QB/EhiuKMpvwF3AZABFUUYqijI1ZZ8xwAOKohzHPUbQV1XVQjWV5a0lr3kMIhe0338/QYXoRrw+ezH1G7Zl5qyFLHlrFQMGPc199/dKCxK5EdKgBjXeHpftICsQ8NrIQg5oZCpOHkzFSQM9xoIko57yw7vkO3OrxWJhzty36Np9kN+qjWXl9OmzAXkjKQ7y3BGtquoZ4B4v29++5b/PAQ/k9Rz+5HK5eGfZGmbOWsilS1eoV09hzuwp3NO2NYcPbaXx7ff5Jb0uuJfNx8be9EijnZCQyM+Hf2Hlqg2MGD4g9wd2uZDNhqynXsoS1Zf8j1MjZuf++IJfSAade93DMPcsGm3pcP6ZvhrHzUQknZZyQzsS/Vy/fJ3D6XTy4EOP8PPh4yQlFXwQCA0NwW538MzY4axdt4mzZz16momOihQzhQqIWFmc4tXXFjHr1YVpTz5Hjhync5cBfPvNBlq1bMq5s0fo3edxfgjQKuRUiYlJrFu3OU+BwFS7ClI2icYkjYbQZnXz2jzBRySjnjJ97+fy+9+5K4lpZHBCWJsGVJw4gJCGNdP2LdP7Pkr3vBfHzUR3emwvOXlyKj4+gQsXLhGjnuTwEf8EAUmSaPdAW5a9M5eIiHBq1qzGqNEvpHsLMZtNTJnyXIG3pbgSgQCw2Wy89vqbHq+/SUkWpkyZzbffbCAiIpxvv/mQ+Ph4IqMa+Xzef24YjXmbFippNVR7YyynRs7GabWlqxkAgEYmtEU9dKXznotGyD/ZZKDc0E5UnDCAsn0f4MZ3PyEb9ZTq3AZ9lPf1IZIsoy0RmqfzrXt/M9NnLOD06bPY7XZkWc7TWFReuVwuPv3sG+5d34YnRg5m0MA+OBwOXnzpNS5dukLZsqV5ecpzDHmsr9/aVNyIzmDg4sXLmS6bP/5r+rHt0NBQXnrxGb+PG6TSarUMHpT3+dQl7mtK3W8XUH5YF3SRpUCnQTIZkEOMGKpEUu2NMUgaDXofDTQKuSOHGCk3rAvRz7u7dsx1qxE1pg+RI7plGgQyY7PZuHjxcqZTPl0uF/0ffZLHhozhxIlTJCe7Czj5MwikstsdTHl5dtrv4ZDH+nLu7BES4k5x7uwRhg/LQ1eokGMiEABly5bOtO+xVq0aHtuef+4pbqtZraCb5ZXL5eLDjZ/m6xjGahWo9OJjNDq4grpfzqXKjOHUXDmJ+tveTKsRUOnlocimoFz7VzRJEpXnPEWTX9dRcVx/JE3eu3ecTicvvzKbcpH1qHFbCyKjGrJ4yUqP/Z54chwbPvzE75lEMxMfn0Bs7M102/R6vRgX8AMRCHBnMBz19FDM5vQLcEwmIy976ZeUJImz/wSm8IjD4WDr9zs4efIvnxzPXKcqZfrcR3jrBulKL5Zs15yaqyYT0rQ2mohQNCXDwCACQ4FxubD99W+++vdTzZi5gHnzlxIfn4jFYuXGjVgmvjCDde9vTttn69YdLF+xPt/n8iWTyUR4eGAr0RVXYowgxdRXxhEaambO3LeJjb1J9WqVmTv3Fe5p29rr/iVKhHP9uvciKAVNr9ezYOE7XPj3MpUrRzNi+AAUpWam+7tcLnbv+YnvvttOREQYjzzcjaioyGzPE96moUe94Lh9v3Jq1DwcsfE4k2yFOj1zMJGMevQVPFNh55bT6WTe/KUe412JiUlMmz6fRg3rMXrsZHbs2Jvvc/mS2Wxi4oRRaPLxJiTkXZGvWZxbqX2k2aV4eHPxCl6YNDNg86v1eh02WzJarRatVsN7qxdx5co1VqxYj9PlYvCgPgx7/FE0Gg39+j/BV1//QGJiEnq9HlmWWP/+23TqmLeZvS6XC+tf57Gev8qpka/jtCbjKiKrlgNFDjXRcO87ea7N7HQ6+eHHXRw+/AuTJr/qdczLZDSi0Wr8tlI+O+XLl+HSpauUKlWSFyaMYvToYaIbKJ/ymn1UBII8cjqdjB4zmZWrPkCWpYAX8s7IZDLSqmVTRowYwJChz5CQkJju87CwEP49dyzf+VsccYlc+fB7zk5ZnvlOei2SRkZjMmKsWZHocf35Y9A0XNmkki5KJKOesFb1iT/wOy6rDZfTBbKErNOiLR1B9beeI7RJrTwdOzb2Jvfe15NTp85gsyWnDfpmVKpUSa5fvxEUi7Jq167J8WPbsdvt+c6rJfxHFK/3M1mWeXPRTF6c/Ay//qYy69VF/PjjrkA3K01SkoX9B34myWLxCAIAkiSzY+d+2j3QNl/n0YSZKXF/M/6Z+Z73BHCSRMXxj1J2wENozP8FndAmtYjbdSxf5w5qBh2lu7fFfuUG2pLhlH30QULvUHDZHTgSkpBDTdjOXgKnE0O1qHw9CY8bP42YmJNZrjg3Gg3ExcUFRRAwm03MmjEJQASBICHuQj6VL1+W8uXLsnnz52zfvifL6k2SJNG4cT2OHfvdL1P0EhISOX36H6+f2e0OZNk3r+G6qDLIeh0OL4GgRPuWRI7o5rE9tEVd4g/85lGjuDDQ14hC1uuw/H7G+w5aDVVfe5Iyve71+EjSatBGuOf7G6vmPfeT1Wpl5qyFLF++jgsXM88uGx4eTv16tfj1V5VYPxdeSpVadD717XPa1PF07twuIG0RvBOzhnxkxPCBGLKYVaPRyGi1Gn75xT9BINW//17wuj0xMZG5c99Kt3LUbrezZ+9P7D/wc67aKOu0RE8ckD7njSwhhxjT5sNnVK7/g0g5nYUkS0gGPeVHdKXe9wupsfIF5BIhOW5flrJZaY0kgVaDZNAhh5jQVyxL7fVTUda/gqT38r2yTKmOrb0Ggbw6cuQ4a9ZsZN/+Q2lP9L37DGPe/LezDALgvs979h4MWBAA99vI3Dkvs3f3F1w4f4xRTw8NWFsE78QbgY80bFiXd5bO4YknxyPLMna7HbPZhMFgwJJkoXnzJnz9zY9B8Wqeaueu/bwwaRbz503l+x920rfvSJJTFh+ZTEY2b1pOq5ZNc3SscgPbo48szfk3NpJ84Qohd9Qm+vl+mG7zXg9aV64ktTfP5Mz4JSQcPYmkkTHVrUJizN/IsozTZgeNRKmObQhtqhBxz+0YqrhnOpmUypQ8vo7k63Ek/fYXklaLqW4VnPEWHEkWTo9dSMLRE9nXGtbI1Fg+kZvbfubqhu9x2R24rMlIOi0uXMg6LSG3K0SN6UNSzBn0lcsT0bZJ2hTPUp3v5PoXe3Ba/uuSkQ06Ip/qmaP/Z9lJSkqiS7dB7N//M7Is43K5UJQaLJg/nR+37c7RuFQg6gd4tsFBzx6diIz0bcU0wXfEYLGPWSwWDv38C+FhodSvXzut7/ell19n5sw3Atw6T2FhIai/76FmrZYeM6DCwkI589dBwsPDuHkzjq1b3RXUHnigrU/nezutyUhaGUmjwX4zgYSDMchhZkLvUNKtbcgNe2w89utxXNuyk0srv8B+NdZjH33FcjTYuxRJknDakrFfiUUOMXJz22FsF64ScrtCaNPamfbfO5PtnHt1LZfXfIUzyYaxViWqzBhBWMt6eWpzRs+Pe4W33l6dLtmhXq+ntlKTGPUENltwl/aQZRm9Xkffvt3p368nd93ZQkwPLWBisDhIGI1G2rRu5rH9yuWrXvYOvMTEJD7YsMXr2IbT6eTjLV8SHh7GoMGj036J7XY7K1csoFdP3xQJkQ3/pUvWhocQ8X935PuY2ohQtBGhRI3tQ8kOrfi98zicFqv7LUGSkI16Ks8YnvZHXtbr0Ee55/GX6npXztqt01LpxcFUnDwIHM5cLwa7cSMWSZKIiPCe22nV6g89Mt7abDaO/fJbrs4TCFqthnp1FX6POcHmTZ+zadPnhIeH8d03G7yu1hcCSwSCAuZwOPhx2+6A5G/JCZfLxfbte7ym2E5ISGTRm8uJifnTI8ne4MfGUq+uws5d+7l69Tr33NOali3uCMp54KZalaj7zTwuvLmZ+MN/YKweRYWnehLS+DafHF9KGUfIKVU9yaDBozl6zP0HvVnTxqxa+QbVq1dJt18gC8HkhyxLRFWI5OSfp7HZktPeXOLjE+jcdSAxv+0Kyp+T4kx0DRWg338/QbsH+xCfkIjL5QqahTwZmUxGbLbkTIOVLMsebwx6vQ6Q0Go1WK02jAYD7R68hw/ef1u8/mchPj6BGjVbcO2W+fyyLFOuXBn+PLEPg+G/AffefR5nyydfB9W4UqqK0RX455z3NCuVKkVTo3oVtm3f4/FZSIiZHdu20KiRb7rPhPTy2jUkZg0VEJfLReeuA7hw8TJxcfFBGwTAveYgqzcWb91G7ic9G4mJSTgcDhISE/n2221s2PCJ12PcuBHL3n0HOXv2nM/aXRht3PQZFqs13R93p9PJ9es3ePbZKfz00xGuXLnGl199z4GfAlMjODtGo4EhQ/p55OYCKFu2DCf/2Is1kzUNGo2Gm3HxBd1EIZdE11ABOXzkOFeuXPP6i6zVat1P1C6wWC1Bk/0xvxISElm56gP69euRts3lcvHSlNeZv2Aper0em83GPW1b88H6pYSG+mgKaJCwWq2s/2ALW7Z8RZkypWjf/j5Wr97Atu17CA0N4YmRg7BYrF4X+FmtNpYuW8PSZWvQarU4nc4s16QEksPhpF27tkREhDFp8iz0ej0ul4vw8DC+/nI9Go2G3r06c+TIcY+ZTU6nk2ZNGwWo5UJmRCAoIPHxCciZzHhp0bwJbyyYjl6v5/MvvmX6jAVBURPWF87/e5HLl69StmxpANas3cQbC5dhsVjTxiG++XYb7R56mN07PysyfcUWi4W77+mOqp4kISERSZJYtXoDkiThcrlITEzi9dmLub1JA0JDQ7J8QwyGKZ9ZqV69Mi2a307LFncwcEBvdu/5iYiIcNq0bpb2M//40P6sWr2BP0+eJiExEY1Gg16vY8niV/Od1kTwPREICkizpo28PtGZzSYefrgbjRvXB6BOnduwWm3Mnfc2drvdb3WR88LbWEFGf/xxkgrRDalbpxZr3nuTufPe8ghyLpeLAwcOM/TxZxgxYiCXLl6hefMmlC/vWXglLi4eu91OyZIlfHotvvbemo3ExJxIu9bUN8Fb3wiTkiwc+vkYZcqUCuquwqxUqFCObT98nBbAS5Ys4TV5odlsYs+uz/hgwyd8/vl3REaWZcTwgTRoUMffTRZyQAwWF6D1H3zM8BHPpQ3EhoSYUWrVYPu2jzGZ0vevJicnc+3aDVq36ciZv4tGP7rJZMRsNnP16jWvn0sSmIwmtDotVquVMaOHMX3aBH4+/AsnTpxi2btr2bv3EAB1atdkxfIFaQHUG5fLxfYde/njjz+pW1ehTetmBfLGkZyczKI3V7Ds3bVYLVbuvfdOPv/iW65evZ7t90qSRFhYCDdvFo5+clmWKVEiHKPRQMcO9zPlpefEwrAgJrKPBqnjx2N4d/k6Lly4RKeOD9C7d+d0M0My2rjpM/r2G+nHFhYsnU5LcnLOujpMJiMlIsK5GRdPYmKSx/hKeHgYf8TsoUyZUh7fe/36De69ryenT5/F4XCikWVq16nJd998SFjYf7V8jxw5zu49B6hQoTwdO9xPXFwCb729ih079nHbbdUYPWoYtWtnXtsBoEfPx9i6dSeJfijsHiiyLNOkcX0mThjNE0+Nx2q14nJBsi2ZF14YwwsTxwS6iYIXIhAUES6Xi6iKjbicYQGaQa+nf/+erF23KehXlBYUk8nIlJee47n/PeHx2aMDn+Kjj75I9//GYNAzaGAflix+DbvdTucuA/n+h51p3Vt6vZ4Qs4kkiwWLxZqyElbPlo9WUr16FabPmM+OHfuIjo5k3Lin6djhfo4d+4077+5SZMZ0MtJoZIwGI6NGDWXKS/+jWvVmHvmMzGYTn37yXqZFm4TAESuLiwhJkvj4o5U81L5v2phBaGgIt91WnQXzp9G5czueHjWR8+cvBuXUwoKUlGThxIlT7opru3/i2+9+BCS6d2vP5s1fkJycPkBarTZWrvqA/v17sX//Ib7buj3d5zabLV3qZqfTicVioWPnRzGZjGnTak+fOUuPnkN4bPDDNGmSvmJbUaHX6/hh6yaqVKlEqVIlMBgM7Ny1nwQvAS8pycKyZWtFIChCRCAIQi1b3MEJdS/r3v+If/45x51tWtCp0wNotVo6d2pHp44PcO//9WDX7gOBbqrf/Xz4F8IiaqQbVJ87761MZ9okJ9t5qP0jmc7g8sbhcHgM5jocDt5d/j7Vqu7EGaSrxHNLr9eh0+lwOJy8t3ohLTMkGIyPT/A6xuJyuTyKzAuFmwgEQaps2dKMHTPM62eSJPHM2BEcPnI83Zx0WZbT0hT4qrh9sDl8+BePbVZr5gVZAJ9Wj/vr9FmfHStQQsxmFr85i8SkJHQ6HV06t6N0ac9xlzatm3m8ZYF7dXCf3l380VTBT0QgKKS6dHmQJ58YzKI3l6PTuZO2lSwZweefrqFOvZwlTROKn5AQMx3a30f//j2znVEVHh7GGwumM2bs5HQz3xo3qscjj3gWGxIKLxEICilJkpg1cxKjnh7K3r0HKVuuDHe2aY4sy5QqVSJHUxmF4qVRo3rMmjmJB+6/O8fTaoc81pc7bm/Iu8vXceXqNbp1aU+PHh3SHj6EoiHfgUBRlGmAQ1XVl718pgeWA02BJKCfqqox+T2n8J+oqEh69uyUbtu455/ilalzi+zMFiFvJo4flaca1Y0a1WPRwpkF0CIhWOQ56ZyiKBGKoiwH/pfFbqOBBFVV6wBjgVV5PZ+Qc88+M5Ixo4dhNpu8JgYTip6nnxpCzG+7vK7OBve00G7d2vu5VUJhkZ/so12BE8DcLPbpCKwDUFV1B1BWUZTK+TinkAOSJDFt6nguXTjOsSM/snrlG5jNprT00CaTyPVSlISGhjD1lXHUrFmNjzYt9zpD6pOPV6PVip5gwbs8/2SoqvoegKIoL2exWxRwa9Lyf4GKwN95Pa+Qc0ajkapVK1G1aiXq16/DkrdW8ffZc1y7dp0jR47jyKKmb2p5SiE4VYtQQQAACd5JREFUREaWJSE+kfiERGRZQqfTodFoiIgIY+OH76aVDm3R4g5O/rGPl6a8zqFDR2jcuAEzZ0ykUqXoAF+BEMyyDQSKovQG5mfYHKOq6v05OL4M3LrqSQKCM7duEdeoUT2Wvj2bhIREykXWyzIIKEoNDh/aypUr15g9ZwmL3lzux5YKOp0WWZaxWm3IskzXLg/ywfqlyLKM3W5Ho9Fw7NhvSJJEgwZ1PN4AKleOZtXK4KuPLQSvbAOBqqobgY15PP4/QAXgz5SvI4HzeTyW4AOxsTcznTFiNpv4+qv1tGrZFEmSiIqKpHv3DqxctZ74eM8c+oLvSZLEq7MmM2b0MFwul8e9Sp2tk1XyPUHIrYKuUPYlMBBAUZQ7AYuqqqJbKIAiI8t5LZYuyzId2t9H61bpM3a2ad2MsLAwj/2LSBmBoGMw6GnZ8g6AIlOrQQh+Pg8EiqKMVBRlasqXiwCDoii/AguBAb4+n5A7siyzaOGMdLOJtFoNoaEhTJs63mN/jUbDV1+8T4UK5QgLCyU8PAyj0cC0qRPQ6cTgY1Yy/iE3mYxp/zJjt9u5csV72m5BKCj5/k3OuH5AVdW3b/lvCzAov+cQfKtH945ERpbj9dcX8+ep07Rp3ZwJ40dRtWolr/vXr1+b06cOsnvPT8TG3uTONs0pWbIElStHM/ixMR7FakwmI316d2Hd+x/hcDjQ63W4XK5ilzX1mbHD2bvvEEeP/kpUVCSTJ42lW9f2vLNsDeMnTMNbzkC73UHLFrf7v7FCsSbSUAv5EhNzkqGPP8PBQ0dxOh20atWMxYtm0aBBHZKTk4mLiyciIpwnn57AunWbsVptOc6aqtPpvOa6CbTU8pOZkWWZevUU9u35wmvtCYvFQplydb1WoytXtgznzx31aXuF4iOvaagLeoxAKOJq167J7l2fYUk8gzXpLDu2bUkrR6jT6ShVqiQajYalb83m8KGtvPbqZLRajcdxbu1G0WhkqlWrTM0aVbM9v1arzbQvXZYkDAZ9ulk1JUp4jo+kat26WZZFg1L16tmJ/v17otfrvZ9Xlmndqmmm8/aNRiNDHuuL0Zj+XAaDngXzp3r9HkEoSCIQCD4hSVK2qZ5vu606zz4zkrNnDjNoUB8qV46mRfPb+XjzSvr364nZbMJkMvLIw93Zs+tzrNl0JRkMenr16sSzz470WEGt02mZP38qcbF/svW7jSxZ/CrbfvyYyxd/o3evzh5/hMPDw+jXtzt6fdY5dMxmE23btmb5snlMnjSWyPJl0Wm16a7dbrezZu0mZsxckOlx5syewqP9e2E0GggJMRMWFsrMGS/Qp0/XLM8vCAVBdA0JQWn7jr107TYoyyLvPXt2ZOXyNzAaDbz2+iLmzlvKjRuxKEpN5s+bmmleneTkZKbPmM/Sd9YQF5fA3Xe3ZN6cVyhXrjRVqjX12mUD7opmUVHlOXr4B0JCzGnby1eo7zXJX4kSEVy59FuW1xkXF8/ly1epWLFCpm8YgpBTolSlUKSsfm8DY8ZO9rp+QZZlVq9aSN9Hunt85nQ6c1WEJqPFS1YwYeIMrFYbTqcTnU6HQa+nVOkS9OjekYkTRnnk7jeYKnldoCdJEjbLWTENVPAbUapSKFIaN6qP0+n5kKLRaHj22ZFegwCQryAA8NSTQ2jdqjmrVn/AzZvx9OjegQ4d7kvL0+RNo0b1+fnnYx7bGzSoI4KAUCiIQCAEpUaN6nHXXS3ZsWNvWoUxrVZL+fJlmTRxTIGeu0mT+jRpMj3H+y+YP5WH2vclKcmSthrYaDSyYP60AmylIPiOGCwWgtbHm1cw7vmniI6OpHTpkgx4tBcH9n1FaGhIoJuWTutWzdi5/RO6d2tPzZrV6Nb1IXZs28Ldd7UMdNMEIUfEGIEgCEIRIdYRCIIgCHkiAoEgCEIxJwKBIAhCMScCgSAIQjEnAoEgCEIxF6zrCDQAFy5cCHQ7BEEQCo1b/mZmvgLSi2ANBBUA+vfvH+h2CIIgFEa3lgjOVrAGgp+Au4B/AUeA2yIIglBYaHAHgZ9y801BuaBMEARB8B8xWCwIglDMiUAgCIJQzIlAIAiCUMyJQCAIglDMiUAgCIJQzIlAIAiCUMyJQCAIglDMBeuCsoBRFGUa4FBV9WUvn+mB5UBTIAnop6pqjH9bmHeKolQG1gLlABXor6pqfIZ9qgDH+W9V4kVVVR/0a0PzQFGUfsBkQAcsUFV1cYbPGwPvAuHADmCkqqp2vzc0H3JwjVOAIcD1lE3LMu4T7BRFCQf2AJ0yFlYpCvcQsr3GgNxD8UaQQlGUCEVRlgP/y2K30UCCqqp1gLHAKn+0zYeWAEtUVa0NHARe9LJPU+B9VVUbp/wrDEEgGpgB3Ak0BoYrilI3w25rgadVVa0FSMAw/7Yyf3J4jU2BR265d4UtCLQAdgG1MtmlUN9DyNE1BuQeikDwn67ACWBuFvt0BNYBqKq6Ayib8pQd9BRF0QF3A5tSNq0CenvZtRlQX1GUI4qi/KAoSgM/NTE/7gd+UFX1mqqqCbivsVfqhylvOSZVVfelbFqF92sPZlleY4qmwAuKohxTFOVNRVGMfm9l/gwDngLOZ/ygiNxDyOIaUwTkHopAkEJV1fdUVX2VrHMbReHOf5TqX6CwFFUuA9y85VU6s7ZbcD953Q7MAbakdIkFs+zuS2G+b6myvAZFUUKBw8DzuO9dCby/8QUtVVUfV1V1ZyYfF4V7mOU1BvIeFrsxAkVRegPzM2yOUVX1/hx8uwzcmpxJApy+apuvZHKNJ0jfdvDS9gxjI18qijILqAMc9WUbfSy7+1Io7ls2sryGlLGeDqlfK4oyF1gBTPJXAwtYUbiHWQrkPSx2gUBV1Y3Axjx++z+kT+8aSeaveAHj7RpTuoauKoqiUVXVgfs6vL2Cj8I9RnA1ZZMEJBdwk/PrH9zZalNlvC+p9y2zzwuDLK8xpYvyflVVV6RsKgz3LTeKwj3MUiDvoegayp0vgYEAiqLcCVhUVf07sE3KGVVVk4GdwMMpmwYCX3nZtS0wFEBRlLa409oG+8yorcB9iqKUVRTFDPQEvk79UFXVM4BFUZQ2KZsG4P3ag1mW14h7FtvriqJUUxRFwt0P/XEA2lkgisg9zE7A7qEIBNlQFGWkoihTU75cBBgURfkVWIj7h7EweRL3bJPfcD9dTgaPaxwDPKAoynHcYwR9VVUN6ldwVVXP4X59/hE4gvuN5oCiKF8qitI0Zbf+wHxFUWKAUNz3r9DI7hpVVb0MjAA+wz01WCLriQ+FQlG6h5kJhnso6hEIgiAUc+KNQBAEoZgTgUAQBKGYE4FAEAShmBOBQBAEoZgTgUAQBKGYE4FAEAShmBOBQBAEoZgTgUAQBKGY+38hzbbmmENdQ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文本框 20"/>
          <p:cNvSpPr txBox="1"/>
          <p:nvPr/>
        </p:nvSpPr>
        <p:spPr>
          <a:xfrm>
            <a:off x="408886" y="1356409"/>
            <a:ext cx="4417638" cy="581057"/>
          </a:xfrm>
          <a:prstGeom prst="rect">
            <a:avLst/>
          </a:prstGeom>
          <a:noFill/>
        </p:spPr>
        <p:txBody>
          <a:bodyPr wrap="square">
            <a:spAutoFit/>
          </a:bodyPr>
          <a:lstStyle/>
          <a:p>
            <a:pPr indent="267970">
              <a:lnSpc>
                <a:spcPct val="150000"/>
              </a:lnSpc>
            </a:pPr>
            <a:r>
              <a:rPr lang="en-US" altLang="zh-CN" sz="2400" b="1" kern="100" dirty="0">
                <a:effectLst/>
                <a:latin typeface="微软雅黑" panose="020B0503020204020204" pitchFamily="34" charset="-122"/>
              </a:rPr>
              <a:t>DBSCAN</a:t>
            </a:r>
            <a:r>
              <a:rPr lang="zh-CN" altLang="en-US" sz="2400" b="1" kern="100" dirty="0">
                <a:effectLst/>
                <a:latin typeface="微软雅黑" panose="020B0503020204020204" pitchFamily="34" charset="-122"/>
              </a:rPr>
              <a:t>的超参数</a:t>
            </a:r>
            <a:endParaRPr lang="zh-CN" altLang="zh-CN" sz="2400" kern="100" dirty="0">
              <a:effectLst/>
              <a:latin typeface="微软雅黑" panose="020B0503020204020204" pitchFamily="34" charset="-122"/>
            </a:endParaRPr>
          </a:p>
        </p:txBody>
      </p:sp>
      <p:sp>
        <p:nvSpPr>
          <p:cNvPr id="22" name="文本框 21"/>
          <p:cNvSpPr txBox="1"/>
          <p:nvPr/>
        </p:nvSpPr>
        <p:spPr>
          <a:xfrm>
            <a:off x="7003348" y="1527764"/>
            <a:ext cx="6096680" cy="581057"/>
          </a:xfrm>
          <a:prstGeom prst="rect">
            <a:avLst/>
          </a:prstGeom>
          <a:noFill/>
        </p:spPr>
        <p:txBody>
          <a:bodyPr wrap="square">
            <a:spAutoFit/>
          </a:bodyPr>
          <a:lstStyle/>
          <a:p>
            <a:pPr indent="267970">
              <a:lnSpc>
                <a:spcPct val="150000"/>
              </a:lnSpc>
            </a:pPr>
            <a:r>
              <a:rPr lang="en-US" altLang="zh-CN" sz="2400" kern="100" dirty="0">
                <a:effectLst/>
                <a:latin typeface="微软雅黑" panose="020B0503020204020204" pitchFamily="34" charset="-122"/>
              </a:rPr>
              <a:t>DBSCAN</a:t>
            </a:r>
            <a:r>
              <a:rPr lang="zh-CN" altLang="en-US" sz="2400" kern="100" dirty="0">
                <a:effectLst/>
                <a:latin typeface="微软雅黑" panose="020B0503020204020204" pitchFamily="34" charset="-122"/>
              </a:rPr>
              <a:t>超参数案例</a:t>
            </a:r>
            <a:endParaRPr lang="zh-CN" altLang="zh-CN" sz="2400" kern="100" dirty="0">
              <a:effectLst/>
              <a:latin typeface="微软雅黑" panose="020B0503020204020204" pitchFamily="34" charset="-122"/>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485" y="2032349"/>
            <a:ext cx="3377299" cy="2249945"/>
          </a:xfrm>
          <a:prstGeom prst="rect">
            <a:avLst/>
          </a:prstGeom>
          <a:noFill/>
          <a:ln>
            <a:noFill/>
          </a:ln>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7401" y="2032349"/>
            <a:ext cx="3377305" cy="2249949"/>
          </a:xfrm>
          <a:prstGeom prst="rect">
            <a:avLst/>
          </a:prstGeom>
          <a:noFill/>
          <a:ln>
            <a:noFill/>
          </a:ln>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6485" y="4372739"/>
            <a:ext cx="3388209" cy="2257213"/>
          </a:xfrm>
          <a:prstGeom prst="rect">
            <a:avLst/>
          </a:prstGeom>
          <a:noFill/>
          <a:ln>
            <a:noFill/>
          </a:ln>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67401" y="4372743"/>
            <a:ext cx="3388934" cy="2257696"/>
          </a:xfrm>
          <a:prstGeom prst="rect">
            <a:avLst/>
          </a:prstGeom>
          <a:noFill/>
          <a:ln>
            <a:noFill/>
          </a:ln>
        </p:spPr>
      </p:pic>
      <p:graphicFrame>
        <p:nvGraphicFramePr>
          <p:cNvPr id="3" name="表格 2"/>
          <p:cNvGraphicFramePr>
            <a:graphicFrameLocks noGrp="1"/>
          </p:cNvGraphicFramePr>
          <p:nvPr/>
        </p:nvGraphicFramePr>
        <p:xfrm>
          <a:off x="6597005" y="2316999"/>
          <a:ext cx="5018685" cy="2077952"/>
        </p:xfrm>
        <a:graphic>
          <a:graphicData uri="http://schemas.openxmlformats.org/drawingml/2006/table">
            <a:tbl>
              <a:tblPr firstRow="1" firstCol="1" bandRow="1">
                <a:tableStyleId>{9DCAF9ED-07DC-4A11-8D7F-57B35C25682E}</a:tableStyleId>
              </a:tblPr>
              <a:tblGrid>
                <a:gridCol w="748886">
                  <a:extLst>
                    <a:ext uri="{9D8B030D-6E8A-4147-A177-3AD203B41FA5}">
                      <a16:colId xmlns:a16="http://schemas.microsoft.com/office/drawing/2014/main" val="20000"/>
                    </a:ext>
                  </a:extLst>
                </a:gridCol>
                <a:gridCol w="748886">
                  <a:extLst>
                    <a:ext uri="{9D8B030D-6E8A-4147-A177-3AD203B41FA5}">
                      <a16:colId xmlns:a16="http://schemas.microsoft.com/office/drawing/2014/main" val="20001"/>
                    </a:ext>
                  </a:extLst>
                </a:gridCol>
                <a:gridCol w="890833">
                  <a:extLst>
                    <a:ext uri="{9D8B030D-6E8A-4147-A177-3AD203B41FA5}">
                      <a16:colId xmlns:a16="http://schemas.microsoft.com/office/drawing/2014/main" val="20002"/>
                    </a:ext>
                  </a:extLst>
                </a:gridCol>
                <a:gridCol w="829559">
                  <a:extLst>
                    <a:ext uri="{9D8B030D-6E8A-4147-A177-3AD203B41FA5}">
                      <a16:colId xmlns:a16="http://schemas.microsoft.com/office/drawing/2014/main" val="20003"/>
                    </a:ext>
                  </a:extLst>
                </a:gridCol>
                <a:gridCol w="857839">
                  <a:extLst>
                    <a:ext uri="{9D8B030D-6E8A-4147-A177-3AD203B41FA5}">
                      <a16:colId xmlns:a16="http://schemas.microsoft.com/office/drawing/2014/main" val="20004"/>
                    </a:ext>
                  </a:extLst>
                </a:gridCol>
                <a:gridCol w="942682">
                  <a:extLst>
                    <a:ext uri="{9D8B030D-6E8A-4147-A177-3AD203B41FA5}">
                      <a16:colId xmlns:a16="http://schemas.microsoft.com/office/drawing/2014/main" val="20005"/>
                    </a:ext>
                  </a:extLst>
                </a:gridCol>
              </a:tblGrid>
              <a:tr h="0">
                <a:tc gridSpan="2">
                  <a:txBody>
                    <a:bodyPr/>
                    <a:lstStyle/>
                    <a:p>
                      <a:pPr algn="r"/>
                      <a:r>
                        <a:rPr lang="en-US" sz="1400" dirty="0">
                          <a:solidFill>
                            <a:schemeClr val="bg1"/>
                          </a:solidFill>
                          <a:effectLst/>
                          <a:latin typeface="+mj-ea"/>
                          <a:ea typeface="+mj-ea"/>
                        </a:rPr>
                        <a:t> </a:t>
                      </a:r>
                      <a:r>
                        <a:rPr lang="zh-CN" altLang="en-US" sz="1200" dirty="0">
                          <a:solidFill>
                            <a:schemeClr val="bg1"/>
                          </a:solidFill>
                          <a:effectLst/>
                          <a:latin typeface="+mj-ea"/>
                          <a:ea typeface="+mj-ea"/>
                        </a:rPr>
                        <a:t>图片编号</a:t>
                      </a:r>
                      <a:endParaRPr lang="zh-CN" sz="1400" dirty="0">
                        <a:solidFill>
                          <a:schemeClr val="bg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pPr algn="ctr"/>
                      <a:r>
                        <a:rPr lang="en-US" altLang="zh-CN" sz="1200" dirty="0">
                          <a:solidFill>
                            <a:schemeClr val="bg1"/>
                          </a:solidFill>
                          <a:effectLst/>
                          <a:latin typeface="+mj-ea"/>
                          <a:ea typeface="+mj-ea"/>
                        </a:rPr>
                        <a:t>(a)</a:t>
                      </a:r>
                      <a:endParaRPr lang="zh-CN" sz="1200" dirty="0">
                        <a:solidFill>
                          <a:schemeClr val="bg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1"/>
                          </a:solidFill>
                          <a:effectLst/>
                          <a:latin typeface="+mj-ea"/>
                          <a:ea typeface="+mj-ea"/>
                        </a:rPr>
                        <a:t>(b)</a:t>
                      </a:r>
                      <a:endParaRPr lang="zh-CN" sz="1200" dirty="0">
                        <a:solidFill>
                          <a:schemeClr val="bg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1"/>
                          </a:solidFill>
                          <a:effectLst/>
                          <a:latin typeface="+mj-ea"/>
                          <a:ea typeface="+mj-ea"/>
                        </a:rPr>
                        <a:t>(c)</a:t>
                      </a:r>
                      <a:endParaRPr lang="zh-CN" sz="1200" dirty="0">
                        <a:solidFill>
                          <a:schemeClr val="bg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1"/>
                          </a:solidFill>
                          <a:effectLst/>
                          <a:latin typeface="+mj-ea"/>
                          <a:ea typeface="+mj-ea"/>
                        </a:rPr>
                        <a:t>(d)</a:t>
                      </a:r>
                      <a:endParaRPr lang="zh-CN" sz="1200" dirty="0">
                        <a:solidFill>
                          <a:schemeClr val="bg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1072">
                <a:tc>
                  <a:txBody>
                    <a:bodyPr/>
                    <a:lstStyle/>
                    <a:p>
                      <a:r>
                        <a:rPr lang="zh-CN" altLang="en-US" sz="1200" dirty="0">
                          <a:solidFill>
                            <a:schemeClr val="tx1"/>
                          </a:solidFill>
                          <a:effectLst/>
                          <a:latin typeface="+mj-ea"/>
                          <a:ea typeface="+mj-ea"/>
                        </a:rPr>
                        <a:t>评价指标</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200" b="1" kern="1200" dirty="0">
                          <a:solidFill>
                            <a:schemeClr val="tx1"/>
                          </a:solidFill>
                          <a:effectLst/>
                          <a:latin typeface="+mj-ea"/>
                          <a:ea typeface="+mj-ea"/>
                        </a:rPr>
                        <a:t>超参数</a:t>
                      </a:r>
                      <a:endParaRPr lang="zh-CN" altLang="en-US" sz="1200" b="1" kern="1200" dirty="0">
                        <a:solidFill>
                          <a:schemeClr val="tx1"/>
                        </a:solidFill>
                        <a:effectLst/>
                        <a:latin typeface="+mj-ea"/>
                        <a:ea typeface="+mj-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dirty="0">
                          <a:solidFill>
                            <a:schemeClr val="tx1"/>
                          </a:solidFill>
                          <a:effectLst/>
                          <a:latin typeface="+mj-ea"/>
                          <a:ea typeface="+mj-ea"/>
                        </a:rPr>
                        <a:t>e</a:t>
                      </a:r>
                      <a:r>
                        <a:rPr lang="en-US" sz="1050" dirty="0">
                          <a:solidFill>
                            <a:schemeClr val="tx1"/>
                          </a:solidFill>
                          <a:effectLst/>
                          <a:latin typeface="+mj-ea"/>
                          <a:ea typeface="+mj-ea"/>
                        </a:rPr>
                        <a:t>ps=0.3</a:t>
                      </a:r>
                    </a:p>
                    <a:p>
                      <a:r>
                        <a:rPr lang="en-US" sz="1050" dirty="0" err="1">
                          <a:solidFill>
                            <a:schemeClr val="tx1"/>
                          </a:solidFill>
                          <a:effectLst/>
                          <a:latin typeface="+mj-ea"/>
                          <a:ea typeface="+mj-ea"/>
                        </a:rPr>
                        <a:t>minPts</a:t>
                      </a:r>
                      <a:r>
                        <a:rPr lang="en-US" sz="1050" dirty="0">
                          <a:solidFill>
                            <a:schemeClr val="tx1"/>
                          </a:solidFill>
                          <a:effectLst/>
                          <a:latin typeface="+mj-ea"/>
                          <a:ea typeface="+mj-ea"/>
                        </a:rPr>
                        <a:t>=10</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dirty="0">
                          <a:solidFill>
                            <a:schemeClr val="tx1"/>
                          </a:solidFill>
                          <a:effectLst/>
                          <a:latin typeface="+mj-ea"/>
                          <a:ea typeface="+mj-ea"/>
                        </a:rPr>
                        <a:t>e</a:t>
                      </a:r>
                      <a:r>
                        <a:rPr lang="en-US" sz="1050" dirty="0">
                          <a:solidFill>
                            <a:schemeClr val="tx1"/>
                          </a:solidFill>
                          <a:effectLst/>
                          <a:latin typeface="+mj-ea"/>
                          <a:ea typeface="+mj-ea"/>
                        </a:rPr>
                        <a:t>ps=0.1</a:t>
                      </a:r>
                    </a:p>
                    <a:p>
                      <a:r>
                        <a:rPr lang="en-US" sz="1050" dirty="0" err="1">
                          <a:solidFill>
                            <a:schemeClr val="tx1"/>
                          </a:solidFill>
                          <a:effectLst/>
                          <a:latin typeface="+mj-ea"/>
                          <a:ea typeface="+mj-ea"/>
                        </a:rPr>
                        <a:t>minPts</a:t>
                      </a:r>
                      <a:r>
                        <a:rPr lang="en-US" sz="1050" dirty="0">
                          <a:solidFill>
                            <a:schemeClr val="tx1"/>
                          </a:solidFill>
                          <a:effectLst/>
                          <a:latin typeface="+mj-ea"/>
                          <a:ea typeface="+mj-ea"/>
                        </a:rPr>
                        <a:t>=10</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dirty="0">
                          <a:solidFill>
                            <a:schemeClr val="tx1"/>
                          </a:solidFill>
                          <a:effectLst/>
                          <a:latin typeface="+mj-ea"/>
                          <a:ea typeface="+mj-ea"/>
                        </a:rPr>
                        <a:t>e</a:t>
                      </a:r>
                      <a:r>
                        <a:rPr lang="en-US" sz="1050" dirty="0">
                          <a:solidFill>
                            <a:schemeClr val="tx1"/>
                          </a:solidFill>
                          <a:effectLst/>
                          <a:latin typeface="+mj-ea"/>
                          <a:ea typeface="+mj-ea"/>
                        </a:rPr>
                        <a:t>ps=0.4</a:t>
                      </a:r>
                    </a:p>
                    <a:p>
                      <a:r>
                        <a:rPr lang="en-US" sz="1050" dirty="0" err="1">
                          <a:solidFill>
                            <a:schemeClr val="tx1"/>
                          </a:solidFill>
                          <a:effectLst/>
                          <a:latin typeface="+mj-ea"/>
                          <a:ea typeface="+mj-ea"/>
                        </a:rPr>
                        <a:t>minPts</a:t>
                      </a:r>
                      <a:r>
                        <a:rPr lang="en-US" sz="1050" dirty="0">
                          <a:solidFill>
                            <a:schemeClr val="tx1"/>
                          </a:solidFill>
                          <a:effectLst/>
                          <a:latin typeface="+mj-ea"/>
                          <a:ea typeface="+mj-ea"/>
                        </a:rPr>
                        <a:t>=10</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050" dirty="0">
                          <a:solidFill>
                            <a:schemeClr val="tx1"/>
                          </a:solidFill>
                          <a:effectLst/>
                          <a:latin typeface="+mj-ea"/>
                          <a:ea typeface="+mj-ea"/>
                        </a:rPr>
                        <a:t>e</a:t>
                      </a:r>
                      <a:r>
                        <a:rPr lang="en-US" sz="1050" dirty="0">
                          <a:solidFill>
                            <a:schemeClr val="tx1"/>
                          </a:solidFill>
                          <a:effectLst/>
                          <a:latin typeface="+mj-ea"/>
                          <a:ea typeface="+mj-ea"/>
                        </a:rPr>
                        <a:t>ps=0.3</a:t>
                      </a:r>
                    </a:p>
                    <a:p>
                      <a:r>
                        <a:rPr lang="en-US" sz="1050" dirty="0" err="1">
                          <a:solidFill>
                            <a:schemeClr val="tx1"/>
                          </a:solidFill>
                          <a:effectLst/>
                          <a:latin typeface="+mj-ea"/>
                          <a:ea typeface="+mj-ea"/>
                        </a:rPr>
                        <a:t>minPts</a:t>
                      </a:r>
                      <a:r>
                        <a:rPr lang="en-US" sz="1050" dirty="0">
                          <a:solidFill>
                            <a:schemeClr val="tx1"/>
                          </a:solidFill>
                          <a:effectLst/>
                          <a:latin typeface="+mj-ea"/>
                          <a:ea typeface="+mj-ea"/>
                        </a:rPr>
                        <a:t>=6</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gridSpan="2">
                  <a:txBody>
                    <a:bodyPr/>
                    <a:lstStyle/>
                    <a:p>
                      <a:r>
                        <a:rPr lang="zh-CN" sz="1400" dirty="0">
                          <a:solidFill>
                            <a:schemeClr val="tx1"/>
                          </a:solidFill>
                          <a:effectLst/>
                          <a:latin typeface="+mj-ea"/>
                          <a:ea typeface="+mj-ea"/>
                        </a:rPr>
                        <a:t>估计的簇的数量</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dirty="0">
                          <a:solidFill>
                            <a:schemeClr val="tx1"/>
                          </a:solidFill>
                          <a:effectLst/>
                          <a:latin typeface="+mj-ea"/>
                          <a:ea typeface="+mj-ea"/>
                        </a:rPr>
                        <a:t>3</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12</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1</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2</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gridSpan="2">
                  <a:txBody>
                    <a:bodyPr/>
                    <a:lstStyle/>
                    <a:p>
                      <a:r>
                        <a:rPr lang="zh-CN" sz="1400" dirty="0">
                          <a:solidFill>
                            <a:schemeClr val="tx1"/>
                          </a:solidFill>
                          <a:effectLst/>
                          <a:latin typeface="+mj-ea"/>
                          <a:ea typeface="+mj-ea"/>
                        </a:rPr>
                        <a:t>估计的噪声点</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a:solidFill>
                            <a:schemeClr val="tx1"/>
                          </a:solidFill>
                          <a:effectLst/>
                          <a:latin typeface="+mj-ea"/>
                          <a:ea typeface="+mj-ea"/>
                        </a:rPr>
                        <a:t>18</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516</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2</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13</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gridSpan="2">
                  <a:txBody>
                    <a:bodyPr/>
                    <a:lstStyle/>
                    <a:p>
                      <a:r>
                        <a:rPr lang="zh-CN" sz="1400" dirty="0">
                          <a:solidFill>
                            <a:schemeClr val="tx1"/>
                          </a:solidFill>
                          <a:effectLst/>
                          <a:latin typeface="+mj-ea"/>
                          <a:ea typeface="+mj-ea"/>
                        </a:rPr>
                        <a:t>同一性</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a:solidFill>
                            <a:schemeClr val="tx1"/>
                          </a:solidFill>
                          <a:effectLst/>
                          <a:latin typeface="+mj-ea"/>
                          <a:ea typeface="+mj-ea"/>
                        </a:rPr>
                        <a:t>0.9530</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0.3128</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0.0010</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0.5365</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gridSpan="2">
                  <a:txBody>
                    <a:bodyPr/>
                    <a:lstStyle/>
                    <a:p>
                      <a:r>
                        <a:rPr lang="zh-CN" sz="1400" dirty="0">
                          <a:solidFill>
                            <a:schemeClr val="tx1"/>
                          </a:solidFill>
                          <a:effectLst/>
                          <a:latin typeface="+mj-ea"/>
                          <a:ea typeface="+mj-ea"/>
                        </a:rPr>
                        <a:t>完整性</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dirty="0">
                          <a:solidFill>
                            <a:schemeClr val="tx1"/>
                          </a:solidFill>
                          <a:effectLst/>
                          <a:latin typeface="+mj-ea"/>
                          <a:ea typeface="+mj-ea"/>
                        </a:rPr>
                        <a:t>0.8832</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0.2489</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0.0586</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0.8623</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gridSpan="2">
                  <a:txBody>
                    <a:bodyPr/>
                    <a:lstStyle/>
                    <a:p>
                      <a:r>
                        <a:rPr lang="en-US" sz="1400" dirty="0">
                          <a:solidFill>
                            <a:schemeClr val="tx1"/>
                          </a:solidFill>
                          <a:effectLst/>
                          <a:latin typeface="+mj-ea"/>
                          <a:ea typeface="+mj-ea"/>
                        </a:rPr>
                        <a:t>V-measure</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dirty="0">
                          <a:solidFill>
                            <a:schemeClr val="tx1"/>
                          </a:solidFill>
                          <a:effectLst/>
                          <a:latin typeface="+mj-ea"/>
                          <a:ea typeface="+mj-ea"/>
                        </a:rPr>
                        <a:t>0.9170</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0.0237</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0.0020</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0.6510</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gridSpan="2">
                  <a:txBody>
                    <a:bodyPr/>
                    <a:lstStyle/>
                    <a:p>
                      <a:r>
                        <a:rPr lang="en-US" sz="1400" dirty="0">
                          <a:solidFill>
                            <a:schemeClr val="tx1"/>
                          </a:solidFill>
                          <a:effectLst/>
                          <a:latin typeface="+mj-ea"/>
                          <a:ea typeface="+mj-ea"/>
                        </a:rPr>
                        <a:t>ARI</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a:solidFill>
                            <a:schemeClr val="tx1"/>
                          </a:solidFill>
                          <a:effectLst/>
                          <a:latin typeface="+mj-ea"/>
                          <a:ea typeface="+mj-ea"/>
                        </a:rPr>
                        <a:t>0.9517</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0.2673</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0</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0.5414</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gridSpan="2">
                  <a:txBody>
                    <a:bodyPr/>
                    <a:lstStyle/>
                    <a:p>
                      <a:r>
                        <a:rPr lang="zh-CN" sz="1400" dirty="0">
                          <a:solidFill>
                            <a:schemeClr val="tx1"/>
                          </a:solidFill>
                          <a:effectLst/>
                          <a:latin typeface="+mj-ea"/>
                          <a:ea typeface="+mj-ea"/>
                        </a:rPr>
                        <a:t>轮廓系数</a:t>
                      </a:r>
                      <a:endParaRPr lang="zh-CN" sz="12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a:txBody>
                    <a:bodyPr/>
                    <a:lstStyle/>
                    <a:p>
                      <a:r>
                        <a:rPr lang="en-US" sz="1050">
                          <a:solidFill>
                            <a:schemeClr val="tx1"/>
                          </a:solidFill>
                          <a:effectLst/>
                          <a:latin typeface="+mj-ea"/>
                          <a:ea typeface="+mj-ea"/>
                        </a:rPr>
                        <a:t>0.6255</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solidFill>
                            <a:schemeClr val="tx1"/>
                          </a:solidFill>
                          <a:effectLst/>
                          <a:latin typeface="+mj-ea"/>
                          <a:ea typeface="+mj-ea"/>
                        </a:rPr>
                        <a:t>-0.3659</a:t>
                      </a:r>
                      <a:endParaRPr lang="zh-CN" sz="100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0.0611</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solidFill>
                            <a:schemeClr val="tx1"/>
                          </a:solidFill>
                          <a:effectLst/>
                          <a:latin typeface="+mj-ea"/>
                          <a:ea typeface="+mj-ea"/>
                        </a:rPr>
                        <a:t>0.3845</a:t>
                      </a:r>
                      <a:endParaRPr lang="zh-CN" sz="1000" dirty="0">
                        <a:solidFill>
                          <a:schemeClr val="tx1"/>
                        </a:solidFill>
                        <a:effectLst/>
                        <a:latin typeface="+mj-ea"/>
                        <a:ea typeface="+mj-e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7" name="文本框 26"/>
          <p:cNvSpPr txBox="1"/>
          <p:nvPr/>
        </p:nvSpPr>
        <p:spPr>
          <a:xfrm>
            <a:off x="1638873" y="3986805"/>
            <a:ext cx="632987" cy="400110"/>
          </a:xfrm>
          <a:prstGeom prst="rect">
            <a:avLst/>
          </a:prstGeom>
          <a:noFill/>
        </p:spPr>
        <p:txBody>
          <a:bodyPr wrap="square">
            <a:spAutoFit/>
          </a:bodyPr>
          <a:lstStyle/>
          <a:p>
            <a:r>
              <a:rPr lang="en-US" altLang="zh-CN" sz="2000" kern="100" dirty="0">
                <a:effectLst/>
                <a:latin typeface="Calibri" panose="020F0502020204030204" pitchFamily="34" charset="0"/>
                <a:ea typeface="宋体" pitchFamily="2" charset="-122"/>
                <a:cs typeface="Times New Roman" panose="02020603050405020304" pitchFamily="18" charset="0"/>
              </a:rPr>
              <a:t>(a)</a:t>
            </a:r>
            <a:endParaRPr lang="zh-CN" altLang="en-US" sz="2000" dirty="0"/>
          </a:p>
        </p:txBody>
      </p:sp>
      <p:sp>
        <p:nvSpPr>
          <p:cNvPr id="28" name="文本框 27"/>
          <p:cNvSpPr txBox="1"/>
          <p:nvPr/>
        </p:nvSpPr>
        <p:spPr>
          <a:xfrm>
            <a:off x="1638872" y="6360849"/>
            <a:ext cx="632987" cy="400110"/>
          </a:xfrm>
          <a:prstGeom prst="rect">
            <a:avLst/>
          </a:prstGeom>
          <a:noFill/>
        </p:spPr>
        <p:txBody>
          <a:bodyPr wrap="square">
            <a:spAutoFit/>
          </a:bodyPr>
          <a:lstStyle/>
          <a:p>
            <a:r>
              <a:rPr lang="en-US" altLang="zh-CN" sz="2000" kern="100" dirty="0">
                <a:effectLst/>
                <a:latin typeface="Calibri" panose="020F0502020204030204" pitchFamily="34" charset="0"/>
                <a:ea typeface="宋体" pitchFamily="2" charset="-122"/>
                <a:cs typeface="Times New Roman" panose="02020603050405020304" pitchFamily="18" charset="0"/>
              </a:rPr>
              <a:t>(c)</a:t>
            </a:r>
            <a:endParaRPr lang="zh-CN" altLang="en-US" sz="2000" dirty="0"/>
          </a:p>
        </p:txBody>
      </p:sp>
      <p:sp>
        <p:nvSpPr>
          <p:cNvPr id="29" name="文本框 28"/>
          <p:cNvSpPr txBox="1"/>
          <p:nvPr/>
        </p:nvSpPr>
        <p:spPr>
          <a:xfrm>
            <a:off x="4613218" y="3972629"/>
            <a:ext cx="632987" cy="400110"/>
          </a:xfrm>
          <a:prstGeom prst="rect">
            <a:avLst/>
          </a:prstGeom>
          <a:noFill/>
        </p:spPr>
        <p:txBody>
          <a:bodyPr wrap="square">
            <a:spAutoFit/>
          </a:bodyPr>
          <a:lstStyle/>
          <a:p>
            <a:r>
              <a:rPr lang="en-US" altLang="zh-CN" sz="2000" kern="100" dirty="0">
                <a:effectLst/>
                <a:latin typeface="Calibri" panose="020F0502020204030204" pitchFamily="34" charset="0"/>
                <a:ea typeface="宋体" pitchFamily="2" charset="-122"/>
                <a:cs typeface="Times New Roman" panose="02020603050405020304" pitchFamily="18" charset="0"/>
              </a:rPr>
              <a:t>(b)</a:t>
            </a:r>
            <a:endParaRPr lang="zh-CN" altLang="en-US" sz="2000" dirty="0"/>
          </a:p>
        </p:txBody>
      </p:sp>
      <p:sp>
        <p:nvSpPr>
          <p:cNvPr id="30" name="文本框 29"/>
          <p:cNvSpPr txBox="1"/>
          <p:nvPr/>
        </p:nvSpPr>
        <p:spPr>
          <a:xfrm>
            <a:off x="4613217" y="6320774"/>
            <a:ext cx="632987" cy="400110"/>
          </a:xfrm>
          <a:prstGeom prst="rect">
            <a:avLst/>
          </a:prstGeom>
          <a:noFill/>
        </p:spPr>
        <p:txBody>
          <a:bodyPr wrap="square">
            <a:spAutoFit/>
          </a:bodyPr>
          <a:lstStyle/>
          <a:p>
            <a:r>
              <a:rPr lang="en-US" altLang="zh-CN" sz="2000" kern="100" dirty="0">
                <a:effectLst/>
                <a:latin typeface="Calibri" panose="020F0502020204030204" pitchFamily="34" charset="0"/>
                <a:ea typeface="宋体" pitchFamily="2" charset="-122"/>
                <a:cs typeface="Times New Roman" panose="02020603050405020304" pitchFamily="18" charset="0"/>
              </a:rPr>
              <a:t>(d)</a:t>
            </a:r>
            <a:endParaRPr lang="zh-CN" altLang="en-US" sz="2000" dirty="0"/>
          </a:p>
        </p:txBody>
      </p:sp>
      <p:sp>
        <p:nvSpPr>
          <p:cNvPr id="31" name="文本框 30"/>
          <p:cNvSpPr txBox="1"/>
          <p:nvPr/>
        </p:nvSpPr>
        <p:spPr>
          <a:xfrm>
            <a:off x="6617616" y="4628800"/>
            <a:ext cx="4425884" cy="1422954"/>
          </a:xfrm>
          <a:prstGeom prst="rect">
            <a:avLst/>
          </a:prstGeom>
          <a:noFill/>
        </p:spPr>
        <p:txBody>
          <a:bodyPr wrap="square">
            <a:spAutoFit/>
          </a:bodyPr>
          <a:lstStyle/>
          <a:p>
            <a:pPr>
              <a:lnSpc>
                <a:spcPct val="150000"/>
              </a:lnSpc>
            </a:pPr>
            <a:r>
              <a:rPr lang="zh-CN" altLang="en-US" sz="2000" dirty="0">
                <a:solidFill>
                  <a:schemeClr val="tx1"/>
                </a:solidFill>
                <a:effectLst/>
              </a:rPr>
              <a:t>这个案例中，当：</a:t>
            </a:r>
            <a:endParaRPr lang="en-US" altLang="zh-CN" sz="2000" dirty="0">
              <a:solidFill>
                <a:schemeClr val="tx1"/>
              </a:solidFill>
              <a:effectLst/>
            </a:endParaRPr>
          </a:p>
          <a:p>
            <a:pPr>
              <a:lnSpc>
                <a:spcPct val="150000"/>
              </a:lnSpc>
            </a:pPr>
            <a:r>
              <a:rPr lang="en-US" altLang="zh-CN" sz="2000" dirty="0">
                <a:solidFill>
                  <a:schemeClr val="tx1"/>
                </a:solidFill>
                <a:effectLst/>
              </a:rPr>
              <a:t>eps=0.3</a:t>
            </a:r>
            <a:r>
              <a:rPr lang="zh-CN" altLang="en-US" sz="2000" dirty="0">
                <a:solidFill>
                  <a:schemeClr val="tx1"/>
                </a:solidFill>
                <a:effectLst/>
              </a:rPr>
              <a:t>，</a:t>
            </a:r>
            <a:r>
              <a:rPr lang="en-US" altLang="zh-CN" sz="2000" dirty="0" err="1">
                <a:solidFill>
                  <a:schemeClr val="tx1"/>
                </a:solidFill>
                <a:effectLst/>
              </a:rPr>
              <a:t>minPts</a:t>
            </a:r>
            <a:r>
              <a:rPr lang="en-US" altLang="zh-CN" sz="2000" dirty="0">
                <a:solidFill>
                  <a:schemeClr val="tx1"/>
                </a:solidFill>
                <a:effectLst/>
              </a:rPr>
              <a:t>=10</a:t>
            </a:r>
            <a:r>
              <a:rPr lang="zh-CN" altLang="en-US" sz="2000" dirty="0"/>
              <a:t>的时候，</a:t>
            </a:r>
            <a:endParaRPr lang="en-US" altLang="zh-CN" sz="2000" dirty="0"/>
          </a:p>
          <a:p>
            <a:pPr>
              <a:lnSpc>
                <a:spcPct val="150000"/>
              </a:lnSpc>
            </a:pPr>
            <a:r>
              <a:rPr lang="en-US" altLang="zh-CN" sz="1800" dirty="0">
                <a:solidFill>
                  <a:schemeClr val="tx1"/>
                </a:solidFill>
                <a:effectLst/>
                <a:latin typeface="+mj-ea"/>
                <a:ea typeface="+mj-ea"/>
              </a:rPr>
              <a:t>DBSCAN</a:t>
            </a:r>
            <a:r>
              <a:rPr lang="zh-CN" altLang="en-US" sz="1800" dirty="0">
                <a:solidFill>
                  <a:schemeClr val="tx1"/>
                </a:solidFill>
                <a:effectLst/>
                <a:latin typeface="+mj-ea"/>
                <a:ea typeface="+mj-ea"/>
              </a:rPr>
              <a:t>达到最优效果。</a:t>
            </a:r>
            <a:endParaRPr lang="zh-CN" altLang="zh-CN" sz="1800" dirty="0">
              <a:solidFill>
                <a:schemeClr val="tx1"/>
              </a:solidFill>
              <a:effectLst/>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999" advTm="8005"/>
    </mc:Choice>
    <mc:Fallback xmlns="">
      <p:transition spd="slow" advTm="800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层次聚类</a:t>
            </a:r>
          </a:p>
        </p:txBody>
      </p:sp>
      <p:sp>
        <p:nvSpPr>
          <p:cNvPr id="3" name="文本框 17"/>
          <p:cNvSpPr txBox="1"/>
          <p:nvPr/>
        </p:nvSpPr>
        <p:spPr>
          <a:xfrm>
            <a:off x="935484" y="1595051"/>
            <a:ext cx="6881521" cy="1477328"/>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lnSpc>
                <a:spcPct val="100000"/>
              </a:lnSpc>
            </a:pPr>
            <a:r>
              <a:rPr lang="zh-CN" altLang="en-US" sz="2400" b="1" dirty="0">
                <a:latin typeface="Times New Roman" panose="02020603050405020304" pitchFamily="18" charset="0"/>
                <a:ea typeface="思源黑体 CN Medium" panose="020B0600000000000000" pitchFamily="34" charset="-122"/>
                <a:cs typeface="Times New Roman" panose="02020603050405020304" pitchFamily="18" charset="0"/>
              </a:rPr>
              <a:t>层次聚类</a:t>
            </a:r>
            <a:endParaRPr lang="en-US" altLang="zh-CN" sz="2400" b="1" dirty="0">
              <a:latin typeface="Times New Roman" panose="02020603050405020304" pitchFamily="18" charset="0"/>
              <a:ea typeface="思源黑体 CN Medium" panose="020B0600000000000000" pitchFamily="34" charset="-122"/>
              <a:cs typeface="Times New Roman" panose="02020603050405020304" pitchFamily="18" charset="0"/>
            </a:endParaRPr>
          </a:p>
          <a:p>
            <a:pPr algn="just">
              <a:lnSpc>
                <a:spcPct val="100000"/>
              </a:lnSpc>
            </a:pPr>
            <a:endParaRPr lang="en-US" altLang="zh-CN" sz="2400" b="1" dirty="0">
              <a:latin typeface="Times New Roman" panose="02020603050405020304" pitchFamily="18" charset="0"/>
              <a:ea typeface="思源黑体 CN Medium" panose="020B0600000000000000" pitchFamily="34" charset="-122"/>
              <a:cs typeface="Times New Roman" panose="02020603050405020304" pitchFamily="18" charset="0"/>
            </a:endParaRP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层次聚类假设簇之间存在层次结构，将样本聚到层次化的簇中。</a:t>
            </a: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4" name="文本框 17"/>
          <p:cNvSpPr txBox="1"/>
          <p:nvPr/>
        </p:nvSpPr>
        <p:spPr>
          <a:xfrm>
            <a:off x="935484" y="3151063"/>
            <a:ext cx="6881521" cy="1477328"/>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层次聚类又有</a:t>
            </a:r>
            <a:r>
              <a:rPr lang="zh-CN" altLang="en-US" sz="2400" dirty="0">
                <a:solidFill>
                  <a:srgbClr val="0000FF"/>
                </a:solidFill>
                <a:latin typeface="Times New Roman" panose="02020603050405020304" pitchFamily="18" charset="0"/>
                <a:ea typeface="思源黑体 CN Medium" panose="020B0600000000000000" pitchFamily="34" charset="-122"/>
                <a:cs typeface="Times New Roman" panose="02020603050405020304" pitchFamily="18" charset="0"/>
              </a:rPr>
              <a:t>聚合聚类</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（自下而上）、</a:t>
            </a:r>
            <a:r>
              <a:rPr lang="zh-CN" altLang="en-US" sz="2400" dirty="0">
                <a:solidFill>
                  <a:srgbClr val="0000FF"/>
                </a:solidFill>
                <a:latin typeface="Times New Roman" panose="02020603050405020304" pitchFamily="18" charset="0"/>
                <a:ea typeface="思源黑体 CN Medium" panose="020B0600000000000000" pitchFamily="34" charset="-122"/>
                <a:cs typeface="Times New Roman" panose="02020603050405020304" pitchFamily="18" charset="0"/>
              </a:rPr>
              <a:t>分裂聚类</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（自上而下）两种方法。</a:t>
            </a: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因为每个样本只属于一个簇，所以层次聚类属于</a:t>
            </a:r>
            <a:r>
              <a:rPr lang="zh-CN" altLang="en-US" sz="2400" dirty="0">
                <a:solidFill>
                  <a:srgbClr val="FF0000"/>
                </a:solidFill>
                <a:latin typeface="Times New Roman" panose="02020603050405020304" pitchFamily="18" charset="0"/>
                <a:ea typeface="思源黑体 CN Medium" panose="020B0600000000000000" pitchFamily="34" charset="-122"/>
                <a:cs typeface="Times New Roman" panose="02020603050405020304" pitchFamily="18" charset="0"/>
              </a:rPr>
              <a:t>硬聚类</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 </a:t>
            </a: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6" name="文本框 5"/>
          <p:cNvSpPr txBox="1"/>
          <p:nvPr/>
        </p:nvSpPr>
        <p:spPr>
          <a:xfrm>
            <a:off x="364110" y="5907938"/>
            <a:ext cx="11463780" cy="874407"/>
          </a:xfrm>
          <a:prstGeom prst="rect">
            <a:avLst/>
          </a:prstGeom>
          <a:noFill/>
        </p:spPr>
        <p:txBody>
          <a:bodyPr wrap="square">
            <a:spAutoFit/>
          </a:bodyPr>
          <a:lstStyle/>
          <a:p>
            <a:pPr algn="just">
              <a:lnSpc>
                <a:spcPct val="150000"/>
              </a:lnSpc>
            </a:pPr>
            <a:r>
              <a:rPr lang="zh-CN" altLang="en-US" sz="1800" dirty="0">
                <a:latin typeface="+mj-ea"/>
                <a:ea typeface="+mj-ea"/>
                <a:cs typeface="Times New Roman" panose="02020603050405020304" pitchFamily="18" charset="0"/>
              </a:rPr>
              <a:t>背景知识：如果一个聚类方法假定一个样本只能属于一个簇，或簇的交集为空集，那么该方法称为</a:t>
            </a:r>
            <a:r>
              <a:rPr lang="zh-CN" altLang="en-US" sz="1800" dirty="0">
                <a:solidFill>
                  <a:srgbClr val="0000FF"/>
                </a:solidFill>
                <a:latin typeface="+mj-ea"/>
                <a:ea typeface="+mj-ea"/>
                <a:cs typeface="Times New Roman" panose="02020603050405020304" pitchFamily="18" charset="0"/>
              </a:rPr>
              <a:t>硬聚类</a:t>
            </a:r>
            <a:r>
              <a:rPr lang="zh-CN" altLang="en-US" sz="1800" dirty="0">
                <a:latin typeface="+mj-ea"/>
                <a:ea typeface="+mj-ea"/>
                <a:cs typeface="Times New Roman" panose="02020603050405020304" pitchFamily="18" charset="0"/>
              </a:rPr>
              <a:t>方法。</a:t>
            </a:r>
          </a:p>
          <a:p>
            <a:pPr algn="just">
              <a:lnSpc>
                <a:spcPct val="150000"/>
              </a:lnSpc>
            </a:pPr>
            <a:r>
              <a:rPr lang="zh-CN" altLang="en-US" sz="1800" dirty="0">
                <a:latin typeface="+mj-ea"/>
                <a:ea typeface="+mj-ea"/>
                <a:cs typeface="Times New Roman" panose="02020603050405020304" pitchFamily="18" charset="0"/>
              </a:rPr>
              <a:t>如果一个样本可以属于多个簇，或簇的交集不为空集，那么该方法称为</a:t>
            </a:r>
            <a:r>
              <a:rPr lang="zh-CN" altLang="en-US" sz="1800" dirty="0">
                <a:solidFill>
                  <a:srgbClr val="0000FF"/>
                </a:solidFill>
                <a:latin typeface="+mj-ea"/>
                <a:ea typeface="+mj-ea"/>
                <a:cs typeface="Times New Roman" panose="02020603050405020304" pitchFamily="18" charset="0"/>
              </a:rPr>
              <a:t>软聚类</a:t>
            </a:r>
            <a:r>
              <a:rPr lang="zh-CN" altLang="en-US" sz="1800" dirty="0">
                <a:latin typeface="+mj-ea"/>
                <a:ea typeface="+mj-ea"/>
                <a:cs typeface="Times New Roman" panose="02020603050405020304" pitchFamily="18" charset="0"/>
              </a:rPr>
              <a:t>方法。</a:t>
            </a:r>
            <a:endParaRPr lang="en-US" altLang="zh-CN" sz="1800" dirty="0">
              <a:latin typeface="+mj-ea"/>
              <a:ea typeface="+mj-ea"/>
              <a:cs typeface="Times New Roman" panose="02020603050405020304" pitchFamily="18" charset="0"/>
            </a:endParaRPr>
          </a:p>
        </p:txBody>
      </p:sp>
    </p:spTree>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层次聚类</a:t>
            </a:r>
          </a:p>
        </p:txBody>
      </p:sp>
      <p:grpSp>
        <p:nvGrpSpPr>
          <p:cNvPr id="4128" name="组合 4127"/>
          <p:cNvGrpSpPr/>
          <p:nvPr/>
        </p:nvGrpSpPr>
        <p:grpSpPr>
          <a:xfrm>
            <a:off x="1636776" y="1577339"/>
            <a:ext cx="7312114" cy="4898921"/>
            <a:chOff x="1636776" y="1577339"/>
            <a:chExt cx="7312114" cy="4898921"/>
          </a:xfrm>
        </p:grpSpPr>
        <p:sp>
          <p:nvSpPr>
            <p:cNvPr id="8" name="文本框 7"/>
            <p:cNvSpPr txBox="1"/>
            <p:nvPr/>
          </p:nvSpPr>
          <p:spPr>
            <a:xfrm>
              <a:off x="1928640" y="1577339"/>
              <a:ext cx="3219432" cy="369332"/>
            </a:xfrm>
            <a:prstGeom prst="rect">
              <a:avLst/>
            </a:prstGeom>
            <a:noFill/>
          </p:spPr>
          <p:txBody>
            <a:bodyPr wrap="square">
              <a:spAutoFit/>
            </a:bodyPr>
            <a:lstStyle/>
            <a:p>
              <a:r>
                <a:rPr lang="en-US" altLang="zh-CN" sz="1800" dirty="0">
                  <a:latin typeface="+mj-ea"/>
                  <a:ea typeface="+mj-ea"/>
                  <a:cs typeface="Times New Roman" panose="02020603050405020304" pitchFamily="18" charset="0"/>
                </a:rPr>
                <a:t>AGENES    </a:t>
              </a:r>
              <a:r>
                <a:rPr lang="zh-CN" altLang="en-US" sz="1800" dirty="0">
                  <a:latin typeface="+mj-ea"/>
                  <a:ea typeface="+mj-ea"/>
                  <a:cs typeface="Times New Roman" panose="02020603050405020304" pitchFamily="18" charset="0"/>
                </a:rPr>
                <a:t>聚合聚类</a:t>
              </a:r>
              <a:endParaRPr lang="zh-CN" altLang="en-US" sz="1800" dirty="0">
                <a:latin typeface="+mj-ea"/>
                <a:ea typeface="+mj-ea"/>
              </a:endParaRPr>
            </a:p>
          </p:txBody>
        </p:sp>
        <p:sp>
          <p:nvSpPr>
            <p:cNvPr id="10" name="文本框 9"/>
            <p:cNvSpPr txBox="1"/>
            <p:nvPr/>
          </p:nvSpPr>
          <p:spPr>
            <a:xfrm>
              <a:off x="7428635" y="6106928"/>
              <a:ext cx="1520255" cy="369332"/>
            </a:xfrm>
            <a:prstGeom prst="rect">
              <a:avLst/>
            </a:prstGeom>
            <a:noFill/>
          </p:spPr>
          <p:txBody>
            <a:bodyPr wrap="square">
              <a:spAutoFit/>
            </a:bodyPr>
            <a:lstStyle>
              <a:defPPr>
                <a:defRPr lang="zh-CN"/>
              </a:defPPr>
            </a:lstStyle>
            <a:p>
              <a:r>
                <a:rPr lang="zh-CN" altLang="en-US" sz="1800" dirty="0"/>
                <a:t>分裂聚类</a:t>
              </a:r>
            </a:p>
          </p:txBody>
        </p:sp>
        <p:sp>
          <p:nvSpPr>
            <p:cNvPr id="9" name="Google Shape;99;p18"/>
            <p:cNvSpPr/>
            <p:nvPr/>
          </p:nvSpPr>
          <p:spPr>
            <a:xfrm>
              <a:off x="1939587" y="5219995"/>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e</a:t>
              </a:r>
              <a:endParaRPr dirty="0"/>
            </a:p>
          </p:txBody>
        </p:sp>
        <p:sp>
          <p:nvSpPr>
            <p:cNvPr id="11" name="Google Shape;99;p18"/>
            <p:cNvSpPr/>
            <p:nvPr/>
          </p:nvSpPr>
          <p:spPr>
            <a:xfrm>
              <a:off x="1939587" y="4530799"/>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d</a:t>
              </a:r>
              <a:endParaRPr dirty="0"/>
            </a:p>
          </p:txBody>
        </p:sp>
        <p:sp>
          <p:nvSpPr>
            <p:cNvPr id="12" name="Google Shape;99;p18"/>
            <p:cNvSpPr/>
            <p:nvPr/>
          </p:nvSpPr>
          <p:spPr>
            <a:xfrm>
              <a:off x="1939586" y="384839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c</a:t>
              </a:r>
              <a:endParaRPr dirty="0"/>
            </a:p>
          </p:txBody>
        </p:sp>
        <p:sp>
          <p:nvSpPr>
            <p:cNvPr id="15" name="Google Shape;116;p19"/>
            <p:cNvSpPr/>
            <p:nvPr/>
          </p:nvSpPr>
          <p:spPr>
            <a:xfrm>
              <a:off x="5371756" y="4371076"/>
              <a:ext cx="1186447"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GB" dirty="0"/>
                <a:t>,d,e</a:t>
              </a:r>
              <a:endParaRPr dirty="0"/>
            </a:p>
          </p:txBody>
        </p:sp>
        <p:sp>
          <p:nvSpPr>
            <p:cNvPr id="16" name="Google Shape;116;p19"/>
            <p:cNvSpPr/>
            <p:nvPr/>
          </p:nvSpPr>
          <p:spPr>
            <a:xfrm>
              <a:off x="4004904" y="4865335"/>
              <a:ext cx="913763"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a:t>
              </a:r>
              <a:endParaRPr dirty="0"/>
            </a:p>
          </p:txBody>
        </p:sp>
        <p:sp>
          <p:nvSpPr>
            <p:cNvPr id="17" name="Google Shape;116;p19"/>
            <p:cNvSpPr/>
            <p:nvPr/>
          </p:nvSpPr>
          <p:spPr>
            <a:xfrm>
              <a:off x="6678857" y="3579993"/>
              <a:ext cx="1597044" cy="457067"/>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,b,c,d,e</a:t>
              </a:r>
              <a:endParaRPr dirty="0"/>
            </a:p>
          </p:txBody>
        </p:sp>
        <p:sp>
          <p:nvSpPr>
            <p:cNvPr id="33" name="右大括号 32"/>
            <p:cNvSpPr/>
            <p:nvPr/>
          </p:nvSpPr>
          <p:spPr>
            <a:xfrm>
              <a:off x="2403601" y="4714993"/>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36" name="直接连接符 35"/>
            <p:cNvCxnSpPr>
              <a:stCxn id="33" idx="1"/>
              <a:endCxn id="16" idx="1"/>
            </p:cNvCxnSpPr>
            <p:nvPr/>
          </p:nvCxnSpPr>
          <p:spPr>
            <a:xfrm flipV="1">
              <a:off x="2808304" y="5073233"/>
              <a:ext cx="1196600" cy="1"/>
            </a:xfrm>
            <a:prstGeom prst="line">
              <a:avLst/>
            </a:prstGeom>
          </p:spPr>
          <p:style>
            <a:lnRef idx="2">
              <a:schemeClr val="accent4"/>
            </a:lnRef>
            <a:fillRef idx="0">
              <a:schemeClr val="accent4"/>
            </a:fillRef>
            <a:effectRef idx="1">
              <a:schemeClr val="accent4"/>
            </a:effectRef>
            <a:fontRef idx="minor">
              <a:schemeClr val="tx1"/>
            </a:fontRef>
          </p:style>
        </p:cxnSp>
        <p:sp>
          <p:nvSpPr>
            <p:cNvPr id="40" name="Google Shape;99;p18"/>
            <p:cNvSpPr/>
            <p:nvPr/>
          </p:nvSpPr>
          <p:spPr>
            <a:xfrm>
              <a:off x="1939587" y="317659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b</a:t>
              </a:r>
              <a:endParaRPr dirty="0"/>
            </a:p>
          </p:txBody>
        </p:sp>
        <p:sp>
          <p:nvSpPr>
            <p:cNvPr id="41" name="Google Shape;99;p18"/>
            <p:cNvSpPr/>
            <p:nvPr/>
          </p:nvSpPr>
          <p:spPr>
            <a:xfrm>
              <a:off x="1939587" y="2487393"/>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altLang="zh-CN" dirty="0"/>
                <a:t>a</a:t>
              </a:r>
              <a:endParaRPr dirty="0"/>
            </a:p>
          </p:txBody>
        </p:sp>
        <p:sp>
          <p:nvSpPr>
            <p:cNvPr id="42" name="Google Shape;116;p19"/>
            <p:cNvSpPr/>
            <p:nvPr/>
          </p:nvSpPr>
          <p:spPr>
            <a:xfrm>
              <a:off x="3014202" y="2824687"/>
              <a:ext cx="866409"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a:t>
              </a:r>
              <a:endParaRPr dirty="0"/>
            </a:p>
          </p:txBody>
        </p:sp>
        <p:sp>
          <p:nvSpPr>
            <p:cNvPr id="43" name="右大括号 42"/>
            <p:cNvSpPr/>
            <p:nvPr/>
          </p:nvSpPr>
          <p:spPr>
            <a:xfrm>
              <a:off x="2403601" y="2671587"/>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44" name="直接连接符 43"/>
            <p:cNvCxnSpPr>
              <a:stCxn id="43" idx="1"/>
              <a:endCxn id="42" idx="1"/>
            </p:cNvCxnSpPr>
            <p:nvPr/>
          </p:nvCxnSpPr>
          <p:spPr>
            <a:xfrm>
              <a:off x="2808304" y="3029828"/>
              <a:ext cx="205898" cy="2757"/>
            </a:xfrm>
            <a:prstGeom prst="line">
              <a:avLst/>
            </a:prstGeom>
          </p:spPr>
          <p:style>
            <a:lnRef idx="2">
              <a:schemeClr val="accent4"/>
            </a:lnRef>
            <a:fillRef idx="0">
              <a:schemeClr val="accent4"/>
            </a:fillRef>
            <a:effectRef idx="1">
              <a:schemeClr val="accent4"/>
            </a:effectRef>
            <a:fontRef idx="minor">
              <a:schemeClr val="tx1"/>
            </a:fontRef>
          </p:style>
        </p:cxnSp>
        <p:sp>
          <p:nvSpPr>
            <p:cNvPr id="45" name="右大括号 44"/>
            <p:cNvSpPr/>
            <p:nvPr/>
          </p:nvSpPr>
          <p:spPr>
            <a:xfrm>
              <a:off x="4915442" y="4066322"/>
              <a:ext cx="456314" cy="1006910"/>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46" name="直接连接符 45"/>
            <p:cNvCxnSpPr>
              <a:stCxn id="12" idx="6"/>
              <a:endCxn id="45" idx="0"/>
            </p:cNvCxnSpPr>
            <p:nvPr/>
          </p:nvCxnSpPr>
          <p:spPr>
            <a:xfrm>
              <a:off x="2403599" y="4057760"/>
              <a:ext cx="2511843" cy="8562"/>
            </a:xfrm>
            <a:prstGeom prst="line">
              <a:avLst/>
            </a:prstGeom>
          </p:spPr>
          <p:style>
            <a:lnRef idx="2">
              <a:schemeClr val="accent4"/>
            </a:lnRef>
            <a:fillRef idx="0">
              <a:schemeClr val="accent4"/>
            </a:fillRef>
            <a:effectRef idx="1">
              <a:schemeClr val="accent4"/>
            </a:effectRef>
            <a:fontRef idx="minor">
              <a:schemeClr val="tx1"/>
            </a:fontRef>
          </p:style>
        </p:cxnSp>
        <p:cxnSp>
          <p:nvCxnSpPr>
            <p:cNvPr id="58" name="连接符: 肘形 57"/>
            <p:cNvCxnSpPr>
              <a:stCxn id="42" idx="3"/>
              <a:endCxn id="15" idx="0"/>
            </p:cNvCxnSpPr>
            <p:nvPr/>
          </p:nvCxnSpPr>
          <p:spPr>
            <a:xfrm>
              <a:off x="3880611" y="3032585"/>
              <a:ext cx="2084368" cy="1338491"/>
            </a:xfrm>
            <a:prstGeom prst="bentConnector2">
              <a:avLst/>
            </a:prstGeom>
          </p:spPr>
          <p:style>
            <a:lnRef idx="2">
              <a:schemeClr val="accent4"/>
            </a:lnRef>
            <a:fillRef idx="0">
              <a:schemeClr val="accent4"/>
            </a:fillRef>
            <a:effectRef idx="1">
              <a:schemeClr val="accent4"/>
            </a:effectRef>
            <a:fontRef idx="minor">
              <a:schemeClr val="tx1"/>
            </a:fontRef>
          </p:style>
        </p:cxnSp>
        <p:cxnSp>
          <p:nvCxnSpPr>
            <p:cNvPr id="60" name="直接连接符 59"/>
            <p:cNvCxnSpPr>
              <a:stCxn id="17" idx="1"/>
            </p:cNvCxnSpPr>
            <p:nvPr/>
          </p:nvCxnSpPr>
          <p:spPr>
            <a:xfrm flipH="1">
              <a:off x="5972463" y="3808527"/>
              <a:ext cx="706395" cy="0"/>
            </a:xfrm>
            <a:prstGeom prst="line">
              <a:avLst/>
            </a:prstGeom>
          </p:spPr>
          <p:style>
            <a:lnRef idx="2">
              <a:schemeClr val="accent4"/>
            </a:lnRef>
            <a:fillRef idx="0">
              <a:schemeClr val="accent4"/>
            </a:fillRef>
            <a:effectRef idx="1">
              <a:schemeClr val="accent4"/>
            </a:effectRef>
            <a:fontRef idx="minor">
              <a:schemeClr val="tx1"/>
            </a:fontRef>
          </p:style>
        </p:cxnSp>
        <p:sp>
          <p:nvSpPr>
            <p:cNvPr id="71" name="文本框 70"/>
            <p:cNvSpPr txBox="1"/>
            <p:nvPr/>
          </p:nvSpPr>
          <p:spPr>
            <a:xfrm>
              <a:off x="6381079" y="6106928"/>
              <a:ext cx="1138160" cy="369332"/>
            </a:xfrm>
            <a:prstGeom prst="rect">
              <a:avLst/>
            </a:prstGeom>
            <a:noFill/>
          </p:spPr>
          <p:txBody>
            <a:bodyPr wrap="square">
              <a:spAutoFit/>
            </a:bodyPr>
            <a:lstStyle/>
            <a:p>
              <a:r>
                <a:rPr lang="zh-CN" altLang="en-US" sz="1800" dirty="0"/>
                <a:t>DIANA</a:t>
              </a:r>
            </a:p>
          </p:txBody>
        </p:sp>
        <p:cxnSp>
          <p:nvCxnSpPr>
            <p:cNvPr id="4104" name="直接箭头连接符 4103"/>
            <p:cNvCxnSpPr/>
            <p:nvPr/>
          </p:nvCxnSpPr>
          <p:spPr>
            <a:xfrm>
              <a:off x="1677924" y="2324066"/>
              <a:ext cx="6662423" cy="114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05" name="文本框 4104"/>
            <p:cNvSpPr txBox="1"/>
            <p:nvPr/>
          </p:nvSpPr>
          <p:spPr>
            <a:xfrm>
              <a:off x="1862735" y="1959653"/>
              <a:ext cx="912186" cy="332636"/>
            </a:xfrm>
            <a:prstGeom prst="rect">
              <a:avLst/>
            </a:prstGeom>
            <a:noFill/>
          </p:spPr>
          <p:txBody>
            <a:bodyPr wrap="square" rtlCol="0">
              <a:spAutoFit/>
            </a:bodyPr>
            <a:lstStyle/>
            <a:p>
              <a:r>
                <a:rPr lang="en-US" altLang="zh-CN" sz="1800" dirty="0"/>
                <a:t>Step0</a:t>
              </a:r>
              <a:endParaRPr lang="zh-CN" altLang="en-US" sz="2000" dirty="0"/>
            </a:p>
          </p:txBody>
        </p:sp>
        <p:sp>
          <p:nvSpPr>
            <p:cNvPr id="80" name="文本框 79"/>
            <p:cNvSpPr txBox="1"/>
            <p:nvPr/>
          </p:nvSpPr>
          <p:spPr>
            <a:xfrm>
              <a:off x="3014202" y="1956259"/>
              <a:ext cx="912186" cy="332636"/>
            </a:xfrm>
            <a:prstGeom prst="rect">
              <a:avLst/>
            </a:prstGeom>
            <a:noFill/>
          </p:spPr>
          <p:txBody>
            <a:bodyPr wrap="square" rtlCol="0">
              <a:spAutoFit/>
            </a:bodyPr>
            <a:lstStyle/>
            <a:p>
              <a:r>
                <a:rPr lang="en-US" altLang="zh-CN" sz="1800" dirty="0"/>
                <a:t>Step1</a:t>
              </a:r>
              <a:endParaRPr lang="zh-CN" altLang="en-US" sz="1800" dirty="0"/>
            </a:p>
          </p:txBody>
        </p:sp>
        <p:sp>
          <p:nvSpPr>
            <p:cNvPr id="81" name="文本框 80"/>
            <p:cNvSpPr txBox="1"/>
            <p:nvPr/>
          </p:nvSpPr>
          <p:spPr>
            <a:xfrm>
              <a:off x="4097060" y="1956259"/>
              <a:ext cx="912186" cy="332636"/>
            </a:xfrm>
            <a:prstGeom prst="rect">
              <a:avLst/>
            </a:prstGeom>
            <a:noFill/>
          </p:spPr>
          <p:txBody>
            <a:bodyPr wrap="square" rtlCol="0">
              <a:spAutoFit/>
            </a:bodyPr>
            <a:lstStyle/>
            <a:p>
              <a:r>
                <a:rPr lang="en-US" altLang="zh-CN" sz="1800" dirty="0"/>
                <a:t>Step2</a:t>
              </a:r>
              <a:endParaRPr lang="zh-CN" altLang="en-US" sz="1800" dirty="0"/>
            </a:p>
          </p:txBody>
        </p:sp>
        <p:sp>
          <p:nvSpPr>
            <p:cNvPr id="82" name="文本框 81"/>
            <p:cNvSpPr txBox="1"/>
            <p:nvPr/>
          </p:nvSpPr>
          <p:spPr>
            <a:xfrm>
              <a:off x="5365359" y="1959653"/>
              <a:ext cx="912186" cy="332636"/>
            </a:xfrm>
            <a:prstGeom prst="rect">
              <a:avLst/>
            </a:prstGeom>
            <a:noFill/>
          </p:spPr>
          <p:txBody>
            <a:bodyPr wrap="square" rtlCol="0">
              <a:spAutoFit/>
            </a:bodyPr>
            <a:lstStyle/>
            <a:p>
              <a:r>
                <a:rPr lang="en-US" altLang="zh-CN" sz="1800" dirty="0"/>
                <a:t>Step3</a:t>
              </a:r>
              <a:endParaRPr lang="zh-CN" altLang="en-US" sz="1800" dirty="0"/>
            </a:p>
          </p:txBody>
        </p:sp>
        <p:sp>
          <p:nvSpPr>
            <p:cNvPr id="83" name="文本框 82"/>
            <p:cNvSpPr txBox="1"/>
            <p:nvPr/>
          </p:nvSpPr>
          <p:spPr>
            <a:xfrm>
              <a:off x="6786023" y="1940689"/>
              <a:ext cx="912186" cy="332636"/>
            </a:xfrm>
            <a:prstGeom prst="rect">
              <a:avLst/>
            </a:prstGeom>
            <a:noFill/>
          </p:spPr>
          <p:txBody>
            <a:bodyPr wrap="square" rtlCol="0">
              <a:spAutoFit/>
            </a:bodyPr>
            <a:lstStyle/>
            <a:p>
              <a:r>
                <a:rPr lang="en-US" altLang="zh-CN" sz="1800" dirty="0"/>
                <a:t>Step4</a:t>
              </a:r>
              <a:endParaRPr lang="zh-CN" altLang="en-US" sz="1800" dirty="0"/>
            </a:p>
          </p:txBody>
        </p:sp>
        <p:cxnSp>
          <p:nvCxnSpPr>
            <p:cNvPr id="96" name="直接箭头连接符 95"/>
            <p:cNvCxnSpPr/>
            <p:nvPr/>
          </p:nvCxnSpPr>
          <p:spPr>
            <a:xfrm flipH="1" flipV="1">
              <a:off x="1636776" y="5751590"/>
              <a:ext cx="6984650" cy="189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7" name="文本框 96"/>
            <p:cNvSpPr txBox="1"/>
            <p:nvPr/>
          </p:nvSpPr>
          <p:spPr>
            <a:xfrm>
              <a:off x="1939586" y="5770553"/>
              <a:ext cx="912186" cy="369332"/>
            </a:xfrm>
            <a:prstGeom prst="rect">
              <a:avLst/>
            </a:prstGeom>
            <a:noFill/>
          </p:spPr>
          <p:txBody>
            <a:bodyPr wrap="square" rtlCol="0">
              <a:spAutoFit/>
            </a:bodyPr>
            <a:lstStyle/>
            <a:p>
              <a:r>
                <a:rPr lang="en-US" altLang="zh-CN" sz="1800" dirty="0"/>
                <a:t>Step4</a:t>
              </a:r>
              <a:endParaRPr lang="zh-CN" altLang="en-US" sz="2000" dirty="0"/>
            </a:p>
          </p:txBody>
        </p:sp>
        <p:sp>
          <p:nvSpPr>
            <p:cNvPr id="98" name="文本框 97"/>
            <p:cNvSpPr txBox="1"/>
            <p:nvPr/>
          </p:nvSpPr>
          <p:spPr>
            <a:xfrm>
              <a:off x="3091053" y="5767159"/>
              <a:ext cx="912186" cy="369332"/>
            </a:xfrm>
            <a:prstGeom prst="rect">
              <a:avLst/>
            </a:prstGeom>
            <a:noFill/>
          </p:spPr>
          <p:txBody>
            <a:bodyPr wrap="square" rtlCol="0">
              <a:spAutoFit/>
            </a:bodyPr>
            <a:lstStyle/>
            <a:p>
              <a:r>
                <a:rPr lang="en-US" altLang="zh-CN" sz="1800" dirty="0"/>
                <a:t>Step3</a:t>
              </a:r>
              <a:endParaRPr lang="zh-CN" altLang="en-US" sz="1800" dirty="0"/>
            </a:p>
          </p:txBody>
        </p:sp>
        <p:sp>
          <p:nvSpPr>
            <p:cNvPr id="99" name="文本框 98"/>
            <p:cNvSpPr txBox="1"/>
            <p:nvPr/>
          </p:nvSpPr>
          <p:spPr>
            <a:xfrm>
              <a:off x="4173911" y="5767159"/>
              <a:ext cx="912186" cy="332636"/>
            </a:xfrm>
            <a:prstGeom prst="rect">
              <a:avLst/>
            </a:prstGeom>
            <a:noFill/>
          </p:spPr>
          <p:txBody>
            <a:bodyPr wrap="square" rtlCol="0">
              <a:spAutoFit/>
            </a:bodyPr>
            <a:lstStyle/>
            <a:p>
              <a:r>
                <a:rPr lang="en-US" altLang="zh-CN" sz="1800" dirty="0"/>
                <a:t>Step2</a:t>
              </a:r>
              <a:endParaRPr lang="zh-CN" altLang="en-US" sz="1800" dirty="0"/>
            </a:p>
          </p:txBody>
        </p:sp>
        <p:sp>
          <p:nvSpPr>
            <p:cNvPr id="100" name="文本框 99"/>
            <p:cNvSpPr txBox="1"/>
            <p:nvPr/>
          </p:nvSpPr>
          <p:spPr>
            <a:xfrm>
              <a:off x="5442210" y="5770553"/>
              <a:ext cx="912186" cy="369332"/>
            </a:xfrm>
            <a:prstGeom prst="rect">
              <a:avLst/>
            </a:prstGeom>
            <a:noFill/>
          </p:spPr>
          <p:txBody>
            <a:bodyPr wrap="square" rtlCol="0">
              <a:spAutoFit/>
            </a:bodyPr>
            <a:lstStyle/>
            <a:p>
              <a:r>
                <a:rPr lang="en-US" altLang="zh-CN" sz="1800" dirty="0"/>
                <a:t>Step1</a:t>
              </a:r>
              <a:endParaRPr lang="zh-CN" altLang="en-US" sz="1800" dirty="0"/>
            </a:p>
          </p:txBody>
        </p:sp>
        <p:sp>
          <p:nvSpPr>
            <p:cNvPr id="101" name="文本框 100"/>
            <p:cNvSpPr txBox="1"/>
            <p:nvPr/>
          </p:nvSpPr>
          <p:spPr>
            <a:xfrm>
              <a:off x="6862874" y="5751589"/>
              <a:ext cx="912186" cy="369332"/>
            </a:xfrm>
            <a:prstGeom prst="rect">
              <a:avLst/>
            </a:prstGeom>
            <a:noFill/>
          </p:spPr>
          <p:txBody>
            <a:bodyPr wrap="square" rtlCol="0">
              <a:spAutoFit/>
            </a:bodyPr>
            <a:lstStyle/>
            <a:p>
              <a:r>
                <a:rPr lang="en-US" altLang="zh-CN" sz="1800" dirty="0"/>
                <a:t>Step0</a:t>
              </a:r>
              <a:endParaRPr lang="zh-CN" altLang="en-US" sz="1800" dirty="0"/>
            </a:p>
          </p:txBody>
        </p:sp>
      </p:grpSp>
    </p:spTree>
  </p:cSld>
  <p:clrMapOvr>
    <a:masterClrMapping/>
  </p:clrMapOvr>
  <p:transition advTm="8005"/>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层次聚类</a:t>
            </a:r>
            <a:r>
              <a:rPr lang="en-US" altLang="zh-CN" dirty="0">
                <a:solidFill>
                  <a:schemeClr val="tx1"/>
                </a:solidFill>
              </a:rPr>
              <a:t>-</a:t>
            </a:r>
            <a:r>
              <a:rPr lang="zh-CN" altLang="en-US" dirty="0">
                <a:solidFill>
                  <a:schemeClr val="tx1"/>
                </a:solidFill>
              </a:rPr>
              <a:t>聚合聚类</a:t>
            </a:r>
          </a:p>
        </p:txBody>
      </p:sp>
      <p:sp>
        <p:nvSpPr>
          <p:cNvPr id="12" name="文本框 17"/>
          <p:cNvSpPr txBox="1"/>
          <p:nvPr/>
        </p:nvSpPr>
        <p:spPr>
          <a:xfrm>
            <a:off x="935484" y="1338578"/>
            <a:ext cx="6881521" cy="2215991"/>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lnSpc>
                <a:spcPct val="100000"/>
              </a:lnSpc>
            </a:pPr>
            <a:r>
              <a:rPr lang="zh-CN" altLang="en-US" sz="2400" b="1" dirty="0">
                <a:latin typeface="Times New Roman" panose="02020603050405020304" pitchFamily="18" charset="0"/>
                <a:ea typeface="思源黑体 CN Medium" panose="020B0600000000000000" pitchFamily="34" charset="-122"/>
                <a:cs typeface="Times New Roman" panose="02020603050405020304" pitchFamily="18" charset="0"/>
              </a:rPr>
              <a:t>聚合聚类</a:t>
            </a:r>
            <a:endParaRPr lang="en-US" altLang="zh-CN" sz="2400" b="1" dirty="0">
              <a:latin typeface="Times New Roman" panose="02020603050405020304" pitchFamily="18" charset="0"/>
              <a:ea typeface="思源黑体 CN Medium" panose="020B0600000000000000" pitchFamily="34" charset="-122"/>
              <a:cs typeface="Times New Roman" panose="02020603050405020304" pitchFamily="18" charset="0"/>
            </a:endParaRPr>
          </a:p>
          <a:p>
            <a:pPr algn="just">
              <a:lnSpc>
                <a:spcPct val="100000"/>
              </a:lnSpc>
            </a:pP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开始将每个样本各自分到一个簇；</a:t>
            </a: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之后将相距最近的两簇合并，建立一个新的簇；</a:t>
            </a: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重复此操作直到满足停止条件；</a:t>
            </a:r>
          </a:p>
          <a:p>
            <a:pPr marL="342900" indent="-342900" algn="just">
              <a:lnSpc>
                <a:spcPct val="100000"/>
              </a:lnSpc>
              <a:buFont typeface="Wingdings" panose="05000000000000000000" pitchFamily="2" charset="2"/>
              <a:buChar char="l"/>
            </a:pP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得到层次化的类别。</a:t>
            </a: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pic>
        <p:nvPicPr>
          <p:cNvPr id="13" name="Picture 4" descr="https://timgsa.baidu.com/timg?image&amp;quality=80&amp;size=b9999_10000&amp;sec=1604895248438&amp;di=b2026ef0c656840beec4384bb1e2e75a&amp;imgtype=0&amp;src=http%3A%2F%2Fp2.ssl.cdn.btime.com%2Ft01d3bc67f1faaf39d1.gif%3Fsize%3D720x324"/>
          <p:cNvPicPr>
            <a:picLocks noChangeAspect="1" noChangeArrowheads="1" noCrop="1"/>
          </p:cNvPicPr>
          <p:nvPr/>
        </p:nvPicPr>
        <p:blipFill>
          <a:blip r:embed="rId3">
            <a:clrChange>
              <a:clrFrom>
                <a:srgbClr val="FFFFFF"/>
              </a:clrFrom>
              <a:clrTo>
                <a:srgbClr val="FFFFFF">
                  <a:alpha val="0"/>
                </a:srgbClr>
              </a:clrTo>
            </a:clrChange>
          </a:blip>
          <a:srcRect/>
          <a:stretch>
            <a:fillRect/>
          </a:stretch>
        </p:blipFill>
        <p:spPr bwMode="auto">
          <a:xfrm>
            <a:off x="1633044" y="3627772"/>
            <a:ext cx="5486400" cy="232217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972568" y="5620388"/>
            <a:ext cx="3219432" cy="369332"/>
          </a:xfrm>
          <a:prstGeom prst="rect">
            <a:avLst/>
          </a:prstGeom>
          <a:noFill/>
        </p:spPr>
        <p:txBody>
          <a:bodyPr wrap="square">
            <a:spAutoFit/>
          </a:bodyPr>
          <a:lstStyle/>
          <a:p>
            <a:r>
              <a:rPr lang="en-US" altLang="zh-CN" sz="1800" dirty="0">
                <a:latin typeface="+mj-ea"/>
                <a:ea typeface="+mj-ea"/>
                <a:cs typeface="Times New Roman" panose="02020603050405020304" pitchFamily="18" charset="0"/>
              </a:rPr>
              <a:t>AGENES    </a:t>
            </a:r>
            <a:r>
              <a:rPr lang="zh-CN" altLang="en-US" sz="1800" dirty="0">
                <a:latin typeface="+mj-ea"/>
                <a:ea typeface="+mj-ea"/>
                <a:cs typeface="Times New Roman" panose="02020603050405020304" pitchFamily="18" charset="0"/>
              </a:rPr>
              <a:t>聚合聚类</a:t>
            </a:r>
            <a:endParaRPr lang="zh-CN" altLang="en-US" sz="1800" dirty="0">
              <a:latin typeface="+mj-ea"/>
              <a:ea typeface="+mj-ea"/>
            </a:endParaRPr>
          </a:p>
        </p:txBody>
      </p:sp>
      <p:grpSp>
        <p:nvGrpSpPr>
          <p:cNvPr id="6" name="组合 5"/>
          <p:cNvGrpSpPr/>
          <p:nvPr/>
        </p:nvGrpSpPr>
        <p:grpSpPr>
          <a:xfrm>
            <a:off x="7630115" y="1488749"/>
            <a:ext cx="4229564" cy="4131639"/>
            <a:chOff x="2542078" y="1443111"/>
            <a:chExt cx="4229564" cy="4131639"/>
          </a:xfrm>
        </p:grpSpPr>
        <p:sp>
          <p:nvSpPr>
            <p:cNvPr id="7" name="Google Shape;99;p18"/>
            <p:cNvSpPr/>
            <p:nvPr/>
          </p:nvSpPr>
          <p:spPr>
            <a:xfrm>
              <a:off x="6307628" y="4926529"/>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e</a:t>
              </a:r>
              <a:endParaRPr dirty="0"/>
            </a:p>
          </p:txBody>
        </p:sp>
        <p:sp>
          <p:nvSpPr>
            <p:cNvPr id="8" name="Google Shape;99;p18"/>
            <p:cNvSpPr/>
            <p:nvPr/>
          </p:nvSpPr>
          <p:spPr>
            <a:xfrm>
              <a:off x="5618432" y="4926529"/>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d</a:t>
              </a:r>
              <a:endParaRPr dirty="0"/>
            </a:p>
          </p:txBody>
        </p:sp>
        <p:sp>
          <p:nvSpPr>
            <p:cNvPr id="9" name="Google Shape;99;p18"/>
            <p:cNvSpPr/>
            <p:nvPr/>
          </p:nvSpPr>
          <p:spPr>
            <a:xfrm>
              <a:off x="4936023" y="492653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c</a:t>
              </a:r>
              <a:endParaRPr dirty="0"/>
            </a:p>
          </p:txBody>
        </p:sp>
        <p:sp>
          <p:nvSpPr>
            <p:cNvPr id="10" name="Google Shape;116;p19"/>
            <p:cNvSpPr/>
            <p:nvPr/>
          </p:nvSpPr>
          <p:spPr>
            <a:xfrm>
              <a:off x="5074405" y="2383650"/>
              <a:ext cx="1186447"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GB" dirty="0"/>
                <a:t>,d,e</a:t>
              </a:r>
              <a:endParaRPr dirty="0"/>
            </a:p>
          </p:txBody>
        </p:sp>
        <p:sp>
          <p:nvSpPr>
            <p:cNvPr id="11" name="Google Shape;116;p19"/>
            <p:cNvSpPr/>
            <p:nvPr/>
          </p:nvSpPr>
          <p:spPr>
            <a:xfrm>
              <a:off x="5722187" y="3301034"/>
              <a:ext cx="913763"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a:t>
              </a:r>
              <a:endParaRPr dirty="0"/>
            </a:p>
          </p:txBody>
        </p:sp>
        <p:sp>
          <p:nvSpPr>
            <p:cNvPr id="14" name="Google Shape;116;p19"/>
            <p:cNvSpPr/>
            <p:nvPr/>
          </p:nvSpPr>
          <p:spPr>
            <a:xfrm>
              <a:off x="4501960" y="1636748"/>
              <a:ext cx="1597044" cy="457067"/>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,b,c,d,e</a:t>
              </a:r>
              <a:endParaRPr dirty="0"/>
            </a:p>
          </p:txBody>
        </p:sp>
        <p:sp>
          <p:nvSpPr>
            <p:cNvPr id="15" name="右大括号 14"/>
            <p:cNvSpPr/>
            <p:nvPr/>
          </p:nvSpPr>
          <p:spPr>
            <a:xfrm rot="16200000">
              <a:off x="5981153" y="4343299"/>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16" name="直接连接符 15"/>
            <p:cNvCxnSpPr>
              <a:stCxn id="11" idx="2"/>
              <a:endCxn id="15" idx="1"/>
            </p:cNvCxnSpPr>
            <p:nvPr/>
          </p:nvCxnSpPr>
          <p:spPr>
            <a:xfrm>
              <a:off x="6179069" y="3716829"/>
              <a:ext cx="4436" cy="782360"/>
            </a:xfrm>
            <a:prstGeom prst="line">
              <a:avLst/>
            </a:prstGeom>
          </p:spPr>
          <p:style>
            <a:lnRef idx="2">
              <a:schemeClr val="accent4"/>
            </a:lnRef>
            <a:fillRef idx="0">
              <a:schemeClr val="accent4"/>
            </a:fillRef>
            <a:effectRef idx="1">
              <a:schemeClr val="accent4"/>
            </a:effectRef>
            <a:fontRef idx="minor">
              <a:schemeClr val="tx1"/>
            </a:fontRef>
          </p:style>
        </p:cxnSp>
        <p:sp>
          <p:nvSpPr>
            <p:cNvPr id="17" name="Google Shape;99;p18"/>
            <p:cNvSpPr/>
            <p:nvPr/>
          </p:nvSpPr>
          <p:spPr>
            <a:xfrm>
              <a:off x="4313290" y="4934449"/>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b</a:t>
              </a:r>
              <a:endParaRPr dirty="0"/>
            </a:p>
          </p:txBody>
        </p:sp>
        <p:sp>
          <p:nvSpPr>
            <p:cNvPr id="18" name="Google Shape;99;p18"/>
            <p:cNvSpPr/>
            <p:nvPr/>
          </p:nvSpPr>
          <p:spPr>
            <a:xfrm>
              <a:off x="3575026" y="4926529"/>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altLang="zh-CN" dirty="0"/>
                <a:t>a</a:t>
              </a:r>
              <a:endParaRPr dirty="0"/>
            </a:p>
          </p:txBody>
        </p:sp>
        <p:sp>
          <p:nvSpPr>
            <p:cNvPr id="19" name="Google Shape;116;p19"/>
            <p:cNvSpPr/>
            <p:nvPr/>
          </p:nvSpPr>
          <p:spPr>
            <a:xfrm>
              <a:off x="3709351" y="3811482"/>
              <a:ext cx="866409"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a:t>
              </a:r>
              <a:endParaRPr dirty="0"/>
            </a:p>
          </p:txBody>
        </p:sp>
        <p:sp>
          <p:nvSpPr>
            <p:cNvPr id="20" name="右大括号 19"/>
            <p:cNvSpPr/>
            <p:nvPr/>
          </p:nvSpPr>
          <p:spPr>
            <a:xfrm rot="16200000">
              <a:off x="3937747" y="4343299"/>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21" name="直接连接符 20"/>
            <p:cNvCxnSpPr>
              <a:endCxn id="19" idx="2"/>
            </p:cNvCxnSpPr>
            <p:nvPr/>
          </p:nvCxnSpPr>
          <p:spPr>
            <a:xfrm flipV="1">
              <a:off x="4140098" y="4227277"/>
              <a:ext cx="2458" cy="306390"/>
            </a:xfrm>
            <a:prstGeom prst="line">
              <a:avLst/>
            </a:prstGeom>
          </p:spPr>
          <p:style>
            <a:lnRef idx="2">
              <a:schemeClr val="accent4"/>
            </a:lnRef>
            <a:fillRef idx="0">
              <a:schemeClr val="accent4"/>
            </a:fillRef>
            <a:effectRef idx="1">
              <a:schemeClr val="accent4"/>
            </a:effectRef>
            <a:fontRef idx="minor">
              <a:schemeClr val="tx1"/>
            </a:fontRef>
          </p:style>
        </p:cxnSp>
        <p:sp>
          <p:nvSpPr>
            <p:cNvPr id="22" name="右大括号 21"/>
            <p:cNvSpPr/>
            <p:nvPr/>
          </p:nvSpPr>
          <p:spPr>
            <a:xfrm rot="16200000">
              <a:off x="5442955" y="2564918"/>
              <a:ext cx="478951" cy="993277"/>
            </a:xfrm>
            <a:prstGeom prst="rightBrace">
              <a:avLst>
                <a:gd name="adj1" fmla="val 8333"/>
                <a:gd name="adj2" fmla="val 49521"/>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23" name="直接连接符 22"/>
            <p:cNvCxnSpPr>
              <a:stCxn id="9" idx="0"/>
              <a:endCxn id="22" idx="0"/>
            </p:cNvCxnSpPr>
            <p:nvPr/>
          </p:nvCxnSpPr>
          <p:spPr>
            <a:xfrm flipV="1">
              <a:off x="5168030" y="3301032"/>
              <a:ext cx="17762" cy="1625498"/>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连接符: 肘形 23"/>
            <p:cNvCxnSpPr>
              <a:stCxn id="19" idx="0"/>
              <a:endCxn id="14" idx="2"/>
            </p:cNvCxnSpPr>
            <p:nvPr/>
          </p:nvCxnSpPr>
          <p:spPr>
            <a:xfrm rot="5400000" flipH="1" flipV="1">
              <a:off x="3862686" y="2373686"/>
              <a:ext cx="1717667" cy="1157926"/>
            </a:xfrm>
            <a:prstGeom prst="bentConnector3">
              <a:avLst>
                <a:gd name="adj1" fmla="val 91352"/>
              </a:avLst>
            </a:prstGeom>
          </p:spPr>
          <p:style>
            <a:lnRef idx="2">
              <a:schemeClr val="accent4"/>
            </a:lnRef>
            <a:fillRef idx="0">
              <a:schemeClr val="accent4"/>
            </a:fillRef>
            <a:effectRef idx="1">
              <a:schemeClr val="accent4"/>
            </a:effectRef>
            <a:fontRef idx="minor">
              <a:schemeClr val="tx1"/>
            </a:fontRef>
          </p:style>
        </p:cxnSp>
        <p:cxnSp>
          <p:nvCxnSpPr>
            <p:cNvPr id="25" name="直接连接符 24"/>
            <p:cNvCxnSpPr/>
            <p:nvPr/>
          </p:nvCxnSpPr>
          <p:spPr>
            <a:xfrm flipV="1">
              <a:off x="5676587" y="2233309"/>
              <a:ext cx="2921" cy="159562"/>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直接箭头连接符 25"/>
            <p:cNvCxnSpPr/>
            <p:nvPr/>
          </p:nvCxnSpPr>
          <p:spPr>
            <a:xfrm flipH="1" flipV="1">
              <a:off x="3430920" y="1443111"/>
              <a:ext cx="3515" cy="41316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文本框 26"/>
            <p:cNvSpPr txBox="1"/>
            <p:nvPr/>
          </p:nvSpPr>
          <p:spPr>
            <a:xfrm>
              <a:off x="2549884" y="4951232"/>
              <a:ext cx="912186" cy="369332"/>
            </a:xfrm>
            <a:prstGeom prst="rect">
              <a:avLst/>
            </a:prstGeom>
            <a:noFill/>
          </p:spPr>
          <p:txBody>
            <a:bodyPr wrap="square" rtlCol="0">
              <a:spAutoFit/>
            </a:bodyPr>
            <a:lstStyle/>
            <a:p>
              <a:r>
                <a:rPr lang="en-US" altLang="zh-CN" sz="1800" dirty="0"/>
                <a:t>Step0</a:t>
              </a:r>
              <a:endParaRPr lang="zh-CN" altLang="en-US" sz="1800" dirty="0"/>
            </a:p>
          </p:txBody>
        </p:sp>
        <p:cxnSp>
          <p:nvCxnSpPr>
            <p:cNvPr id="28" name="直接连接符 27"/>
            <p:cNvCxnSpPr/>
            <p:nvPr/>
          </p:nvCxnSpPr>
          <p:spPr>
            <a:xfrm flipH="1">
              <a:off x="5300482" y="2242528"/>
              <a:ext cx="387531" cy="0"/>
            </a:xfrm>
            <a:prstGeom prst="line">
              <a:avLst/>
            </a:prstGeom>
          </p:spPr>
          <p:style>
            <a:lnRef idx="2">
              <a:schemeClr val="accent4"/>
            </a:lnRef>
            <a:fillRef idx="0">
              <a:schemeClr val="accent4"/>
            </a:fillRef>
            <a:effectRef idx="1">
              <a:schemeClr val="accent4"/>
            </a:effectRef>
            <a:fontRef idx="minor">
              <a:schemeClr val="tx1"/>
            </a:fontRef>
          </p:style>
        </p:cxnSp>
        <p:sp>
          <p:nvSpPr>
            <p:cNvPr id="29" name="文本框 28"/>
            <p:cNvSpPr txBox="1"/>
            <p:nvPr/>
          </p:nvSpPr>
          <p:spPr>
            <a:xfrm>
              <a:off x="2549884" y="1722102"/>
              <a:ext cx="912186" cy="369332"/>
            </a:xfrm>
            <a:prstGeom prst="rect">
              <a:avLst/>
            </a:prstGeom>
            <a:noFill/>
          </p:spPr>
          <p:txBody>
            <a:bodyPr wrap="square" rtlCol="0">
              <a:spAutoFit/>
            </a:bodyPr>
            <a:lstStyle/>
            <a:p>
              <a:r>
                <a:rPr lang="en-US" altLang="zh-CN" sz="1800" dirty="0"/>
                <a:t>Step4</a:t>
              </a:r>
              <a:endParaRPr lang="zh-CN" altLang="en-US" sz="1800" dirty="0"/>
            </a:p>
          </p:txBody>
        </p:sp>
        <p:sp>
          <p:nvSpPr>
            <p:cNvPr id="30" name="文本框 29"/>
            <p:cNvSpPr txBox="1"/>
            <p:nvPr/>
          </p:nvSpPr>
          <p:spPr>
            <a:xfrm>
              <a:off x="2542078" y="3882124"/>
              <a:ext cx="912186" cy="369332"/>
            </a:xfrm>
            <a:prstGeom prst="rect">
              <a:avLst/>
            </a:prstGeom>
            <a:noFill/>
          </p:spPr>
          <p:txBody>
            <a:bodyPr wrap="square" rtlCol="0">
              <a:spAutoFit/>
            </a:bodyPr>
            <a:lstStyle/>
            <a:p>
              <a:r>
                <a:rPr lang="en-US" altLang="zh-CN" sz="1800" dirty="0"/>
                <a:t>Step1</a:t>
              </a:r>
              <a:endParaRPr lang="zh-CN" altLang="en-US" sz="1800" dirty="0"/>
            </a:p>
          </p:txBody>
        </p:sp>
        <p:sp>
          <p:nvSpPr>
            <p:cNvPr id="31" name="文本框 30"/>
            <p:cNvSpPr txBox="1"/>
            <p:nvPr/>
          </p:nvSpPr>
          <p:spPr>
            <a:xfrm>
              <a:off x="2549884" y="3149315"/>
              <a:ext cx="912186" cy="369332"/>
            </a:xfrm>
            <a:prstGeom prst="rect">
              <a:avLst/>
            </a:prstGeom>
            <a:noFill/>
          </p:spPr>
          <p:txBody>
            <a:bodyPr wrap="square" rtlCol="0">
              <a:spAutoFit/>
            </a:bodyPr>
            <a:lstStyle/>
            <a:p>
              <a:r>
                <a:rPr lang="en-US" altLang="zh-CN" sz="1800" dirty="0"/>
                <a:t>Step2</a:t>
              </a:r>
              <a:endParaRPr lang="zh-CN" altLang="en-US" sz="1800" dirty="0"/>
            </a:p>
          </p:txBody>
        </p:sp>
        <p:sp>
          <p:nvSpPr>
            <p:cNvPr id="32" name="文本框 31"/>
            <p:cNvSpPr txBox="1"/>
            <p:nvPr/>
          </p:nvSpPr>
          <p:spPr>
            <a:xfrm>
              <a:off x="2549884" y="2474274"/>
              <a:ext cx="912186" cy="369332"/>
            </a:xfrm>
            <a:prstGeom prst="rect">
              <a:avLst/>
            </a:prstGeom>
            <a:noFill/>
          </p:spPr>
          <p:txBody>
            <a:bodyPr wrap="square" rtlCol="0">
              <a:spAutoFit/>
            </a:bodyPr>
            <a:lstStyle/>
            <a:p>
              <a:r>
                <a:rPr lang="en-US" altLang="zh-CN" sz="1800" dirty="0"/>
                <a:t>Step3</a:t>
              </a:r>
              <a:endParaRPr lang="zh-CN" altLang="en-US" sz="1800" dirty="0"/>
            </a:p>
          </p:txBody>
        </p:sp>
        <p:sp>
          <p:nvSpPr>
            <p:cNvPr id="33" name="文本框 32"/>
            <p:cNvSpPr txBox="1"/>
            <p:nvPr/>
          </p:nvSpPr>
          <p:spPr>
            <a:xfrm>
              <a:off x="3449283" y="1689444"/>
              <a:ext cx="440714" cy="1077218"/>
            </a:xfrm>
            <a:prstGeom prst="rect">
              <a:avLst/>
            </a:prstGeom>
            <a:noFill/>
          </p:spPr>
          <p:txBody>
            <a:bodyPr wrap="square" rtlCol="0">
              <a:spAutoFit/>
            </a:bodyPr>
            <a:lstStyle/>
            <a:p>
              <a:r>
                <a:rPr lang="zh-CN" altLang="en-US" sz="1600" dirty="0"/>
                <a:t>聚类方向</a:t>
              </a:r>
            </a:p>
          </p:txBody>
        </p:sp>
      </p:grpSp>
    </p:spTree>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mc:AlternateContent xmlns:mc="http://schemas.openxmlformats.org/markup-compatibility/2006" xmlns:a14="http://schemas.microsoft.com/office/drawing/2010/main">
        <mc:Choice Requires="a14">
          <p:sp>
            <p:nvSpPr>
              <p:cNvPr id="10" name="文本框 9"/>
              <p:cNvSpPr txBox="1"/>
              <p:nvPr/>
            </p:nvSpPr>
            <p:spPr>
              <a:xfrm>
                <a:off x="725333" y="2085423"/>
                <a:ext cx="9506569" cy="3351046"/>
              </a:xfrm>
              <a:prstGeom prst="rect">
                <a:avLst/>
              </a:prstGeom>
              <a:noFill/>
            </p:spPr>
            <p:txBody>
              <a:bodyPr wrap="square">
                <a:spAutoFit/>
              </a:bodyPr>
              <a:lstStyle/>
              <a:p>
                <a:pPr algn="just">
                  <a:lnSpc>
                    <a:spcPct val="150000"/>
                  </a:lnSpc>
                </a:pPr>
                <a:r>
                  <a:rPr lang="zh-CN" altLang="en-US" sz="2400" b="1" kern="100" dirty="0">
                    <a:effectLst/>
                    <a:latin typeface="+mj-ea"/>
                    <a:ea typeface="+mj-ea"/>
                  </a:rPr>
                  <a:t>监督学习</a:t>
                </a:r>
                <a:endParaRPr lang="en-US" altLang="zh-CN" sz="2400" b="1" kern="100" dirty="0">
                  <a:effectLst/>
                  <a:latin typeface="+mj-ea"/>
                  <a:ea typeface="+mj-ea"/>
                </a:endParaRPr>
              </a:p>
              <a:p>
                <a:pPr algn="just">
                  <a:lnSpc>
                    <a:spcPct val="150000"/>
                  </a:lnSpc>
                </a:pPr>
                <a:r>
                  <a:rPr lang="zh-CN" altLang="zh-CN" sz="2400" kern="100" dirty="0">
                    <a:effectLst/>
                    <a:latin typeface="+mj-ea"/>
                    <a:ea typeface="+mj-ea"/>
                  </a:rPr>
                  <a:t>在一个典型的监督学习中，训练集</a:t>
                </a:r>
                <a:r>
                  <a:rPr lang="zh-CN" altLang="zh-CN" sz="2400" kern="100" dirty="0">
                    <a:solidFill>
                      <a:srgbClr val="FF0000"/>
                    </a:solidFill>
                    <a:effectLst/>
                    <a:latin typeface="+mj-ea"/>
                    <a:ea typeface="+mj-ea"/>
                  </a:rPr>
                  <a:t>有标签</a:t>
                </a:r>
                <a14:m>
                  <m:oMath xmlns:m="http://schemas.openxmlformats.org/officeDocument/2006/math">
                    <m:r>
                      <a:rPr lang="en-US" altLang="zh-CN" sz="2400" i="1" kern="100" smtClean="0">
                        <a:solidFill>
                          <a:srgbClr val="FF0000"/>
                        </a:solidFill>
                        <a:effectLst/>
                        <a:latin typeface="Cambria Math" panose="02040503050406030204" pitchFamily="18" charset="0"/>
                        <a:ea typeface="+mj-ea"/>
                      </a:rPr>
                      <m:t>𝑦</m:t>
                    </m:r>
                    <m:r>
                      <a:rPr lang="en-US" altLang="zh-CN" sz="2400" i="1" kern="100" smtClean="0">
                        <a:solidFill>
                          <a:srgbClr val="FF0000"/>
                        </a:solidFill>
                        <a:effectLst/>
                        <a:latin typeface="Cambria Math" panose="02040503050406030204" pitchFamily="18" charset="0"/>
                        <a:ea typeface="+mj-ea"/>
                      </a:rPr>
                      <m:t> </m:t>
                    </m:r>
                  </m:oMath>
                </a14:m>
                <a:r>
                  <a:rPr lang="zh-CN" altLang="zh-CN" sz="2400" kern="100" dirty="0">
                    <a:effectLst/>
                    <a:latin typeface="+mj-ea"/>
                    <a:ea typeface="+mj-ea"/>
                  </a:rPr>
                  <a:t>，我们的目标是找到能够区分正样本和负样本的决策边界，需要据此拟合一个假设函数。</a:t>
                </a:r>
                <a:endParaRPr lang="en-US" altLang="zh-CN" sz="2400" kern="100" dirty="0">
                  <a:effectLst/>
                  <a:latin typeface="+mj-ea"/>
                  <a:ea typeface="+mj-ea"/>
                </a:endParaRPr>
              </a:p>
              <a:p>
                <a:pPr algn="just">
                  <a:lnSpc>
                    <a:spcPct val="150000"/>
                  </a:lnSpc>
                </a:pPr>
                <a:r>
                  <a:rPr lang="zh-CN" altLang="en-US" b="1" kern="100" dirty="0">
                    <a:latin typeface="+mj-ea"/>
                    <a:ea typeface="+mj-ea"/>
                  </a:rPr>
                  <a:t>无监督学习</a:t>
                </a:r>
                <a:endParaRPr lang="en-US" altLang="zh-CN" b="1" kern="100" dirty="0">
                  <a:latin typeface="+mj-ea"/>
                  <a:ea typeface="+mj-ea"/>
                </a:endParaRPr>
              </a:p>
              <a:p>
                <a:pPr algn="just">
                  <a:lnSpc>
                    <a:spcPct val="150000"/>
                  </a:lnSpc>
                </a:pPr>
                <a:r>
                  <a:rPr lang="zh-CN" altLang="zh-CN" sz="2400" kern="100" dirty="0">
                    <a:effectLst/>
                    <a:latin typeface="+mj-ea"/>
                    <a:ea typeface="+mj-ea"/>
                  </a:rPr>
                  <a:t>与此不同的是，在无监督学习中，我们的</a:t>
                </a:r>
                <a:r>
                  <a:rPr lang="zh-CN" altLang="zh-CN" sz="2400" kern="100" dirty="0">
                    <a:solidFill>
                      <a:srgbClr val="FF0000"/>
                    </a:solidFill>
                    <a:effectLst/>
                    <a:latin typeface="+mj-ea"/>
                    <a:ea typeface="+mj-ea"/>
                  </a:rPr>
                  <a:t>数据没有附带任何标签</a:t>
                </a:r>
                <a14:m>
                  <m:oMath xmlns:m="http://schemas.openxmlformats.org/officeDocument/2006/math">
                    <m:r>
                      <a:rPr lang="en-US" altLang="zh-CN" sz="2400" i="1" kern="100">
                        <a:solidFill>
                          <a:srgbClr val="FF0000"/>
                        </a:solidFill>
                        <a:effectLst/>
                        <a:latin typeface="Cambria Math" panose="02040503050406030204" pitchFamily="18" charset="0"/>
                        <a:ea typeface="+mj-ea"/>
                      </a:rPr>
                      <m:t>𝑦</m:t>
                    </m:r>
                  </m:oMath>
                </a14:m>
                <a:r>
                  <a:rPr lang="zh-CN" altLang="en-US" sz="2400" kern="100" dirty="0">
                    <a:effectLst/>
                    <a:latin typeface="+mj-ea"/>
                    <a:ea typeface="+mj-ea"/>
                  </a:rPr>
                  <a:t>，无监督学习主要分为聚类、降维、关联规则、推荐系统等方面。</a:t>
                </a:r>
                <a:endParaRPr lang="zh-CN" altLang="zh-CN" sz="2400" kern="100" dirty="0">
                  <a:effectLst/>
                  <a:latin typeface="+mj-ea"/>
                  <a:ea typeface="+mj-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25333" y="2085423"/>
                <a:ext cx="9506569" cy="3351046"/>
              </a:xfrm>
              <a:prstGeom prst="rect">
                <a:avLst/>
              </a:prstGeom>
              <a:blipFill rotWithShape="1">
                <a:blip r:embed="rId3"/>
                <a:stretch>
                  <a:fillRect l="-2" t="-2" r="2" b="-5242"/>
                </a:stretch>
              </a:blipFill>
            </p:spPr>
            <p:txBody>
              <a:bodyPr/>
              <a:lstStyle/>
              <a:p>
                <a:r>
                  <a:rPr lang="zh-CN" altLang="en-US">
                    <a:noFill/>
                  </a:rPr>
                  <a:t> </a:t>
                </a:r>
              </a:p>
            </p:txBody>
          </p:sp>
        </mc:Fallback>
      </mc:AlternateContent>
      <p:sp>
        <p:nvSpPr>
          <p:cNvPr id="7" name="文本框 6"/>
          <p:cNvSpPr txBox="1"/>
          <p:nvPr/>
        </p:nvSpPr>
        <p:spPr>
          <a:xfrm>
            <a:off x="673027" y="1426810"/>
            <a:ext cx="6096000" cy="461665"/>
          </a:xfrm>
          <a:prstGeom prst="rect">
            <a:avLst/>
          </a:prstGeom>
          <a:noFill/>
        </p:spPr>
        <p:txBody>
          <a:bodyPr wrap="square">
            <a:spAutoFit/>
          </a:bodyPr>
          <a:lstStyle/>
          <a:p>
            <a:r>
              <a:rPr lang="zh-CN" altLang="en-US" sz="2400" b="1" kern="100" dirty="0">
                <a:effectLst/>
                <a:latin typeface="+mj-ea"/>
                <a:ea typeface="+mj-ea"/>
              </a:rPr>
              <a:t>监督学习和无监督学习的区别</a:t>
            </a:r>
            <a:endParaRPr lang="zh-CN" altLang="en-US" b="1" dirty="0"/>
          </a:p>
        </p:txBody>
      </p:sp>
    </p:spTree>
  </p:cSld>
  <p:clrMapOvr>
    <a:masterClrMapping/>
  </p:clrMapOvr>
  <p:transition advTm="8005"/>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层次聚类</a:t>
            </a:r>
            <a:r>
              <a:rPr lang="en-US" altLang="zh-CN" dirty="0">
                <a:solidFill>
                  <a:schemeClr val="tx1"/>
                </a:solidFill>
              </a:rPr>
              <a:t>-</a:t>
            </a:r>
            <a:r>
              <a:rPr lang="zh-CN" altLang="en-US" dirty="0">
                <a:solidFill>
                  <a:schemeClr val="tx1"/>
                </a:solidFill>
              </a:rPr>
              <a:t>分裂聚类</a:t>
            </a:r>
          </a:p>
        </p:txBody>
      </p:sp>
      <p:sp>
        <p:nvSpPr>
          <p:cNvPr id="5" name="文本框 17"/>
          <p:cNvSpPr txBox="1"/>
          <p:nvPr/>
        </p:nvSpPr>
        <p:spPr>
          <a:xfrm>
            <a:off x="903211" y="1572415"/>
            <a:ext cx="5289400" cy="3877985"/>
          </a:xfrm>
          <a:prstGeom prst="rect">
            <a:avLst/>
          </a:prstGeom>
        </p:spPr>
        <p:txBody>
          <a:bodyPr vert="horz" wrap="square" lIns="0" tIns="0" rIns="0" bIns="0" anchor="t">
            <a:spAutoFit/>
          </a:bodyPr>
          <a:lstStyle>
            <a:defPPr>
              <a:defRPr lang="zh-CN"/>
            </a:defPPr>
            <a:lvl1pPr>
              <a:lnSpc>
                <a:spcPct val="120000"/>
              </a:lnSpc>
              <a:defRPr sz="2200">
                <a:latin typeface="华文中宋" panose="02010600040101010101" pitchFamily="2" charset="-122"/>
                <a:ea typeface="华文中宋" panose="02010600040101010101" pitchFamily="2" charset="-122"/>
              </a:defRPr>
            </a:lvl1pPr>
          </a:lstStyle>
          <a:p>
            <a:pPr algn="just">
              <a:lnSpc>
                <a:spcPct val="100000"/>
              </a:lnSpc>
            </a:pPr>
            <a:r>
              <a:rPr lang="zh-CN" altLang="en-US" sz="2400" b="1" dirty="0">
                <a:latin typeface="Times New Roman" panose="02020603050405020304" pitchFamily="18" charset="0"/>
                <a:ea typeface="思源黑体 CN Medium" panose="020B0600000000000000" pitchFamily="34" charset="-122"/>
                <a:cs typeface="Times New Roman" panose="02020603050405020304" pitchFamily="18" charset="0"/>
              </a:rPr>
              <a:t>分裂聚类</a:t>
            </a:r>
            <a:endParaRPr lang="en-US" altLang="zh-CN" sz="2400" b="1" dirty="0">
              <a:latin typeface="Times New Roman" panose="02020603050405020304" pitchFamily="18" charset="0"/>
              <a:ea typeface="思源黑体 CN Medium" panose="020B0600000000000000" pitchFamily="34" charset="-122"/>
              <a:cs typeface="Times New Roman" panose="02020603050405020304" pitchFamily="18" charset="0"/>
            </a:endParaRPr>
          </a:p>
          <a:p>
            <a:pPr algn="just">
              <a:lnSpc>
                <a:spcPct val="100000"/>
              </a:lnSpc>
            </a:pP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400" dirty="0">
                <a:latin typeface="+mj-ea"/>
                <a:ea typeface="+mj-ea"/>
                <a:cs typeface="Times New Roman" panose="02020603050405020304" pitchFamily="18" charset="0"/>
              </a:rPr>
              <a:t>开始将所有样本分到一个簇；</a:t>
            </a:r>
          </a:p>
          <a:p>
            <a:pPr marL="342900" indent="-342900" algn="just">
              <a:lnSpc>
                <a:spcPct val="150000"/>
              </a:lnSpc>
              <a:buFont typeface="Wingdings" panose="05000000000000000000" pitchFamily="2" charset="2"/>
              <a:buChar char="l"/>
            </a:pPr>
            <a:r>
              <a:rPr lang="zh-CN" altLang="en-US" sz="2400" dirty="0">
                <a:latin typeface="+mj-ea"/>
                <a:ea typeface="+mj-ea"/>
                <a:cs typeface="Times New Roman" panose="02020603050405020304" pitchFamily="18" charset="0"/>
              </a:rPr>
              <a:t>之后将已有类中相距最远的样本分到两个新的簇；</a:t>
            </a:r>
          </a:p>
          <a:p>
            <a:pPr marL="342900" indent="-342900" algn="just">
              <a:lnSpc>
                <a:spcPct val="150000"/>
              </a:lnSpc>
              <a:buFont typeface="Wingdings" panose="05000000000000000000" pitchFamily="2" charset="2"/>
              <a:buChar char="l"/>
            </a:pPr>
            <a:r>
              <a:rPr lang="zh-CN" altLang="en-US" sz="2400" dirty="0">
                <a:latin typeface="+mj-ea"/>
                <a:ea typeface="+mj-ea"/>
                <a:cs typeface="Times New Roman" panose="02020603050405020304" pitchFamily="18" charset="0"/>
              </a:rPr>
              <a:t>重复此操作直到满足停止条件；</a:t>
            </a:r>
          </a:p>
          <a:p>
            <a:pPr marL="342900" indent="-342900" algn="just">
              <a:lnSpc>
                <a:spcPct val="150000"/>
              </a:lnSpc>
              <a:buFont typeface="Wingdings" panose="05000000000000000000" pitchFamily="2" charset="2"/>
              <a:buChar char="l"/>
            </a:pPr>
            <a:r>
              <a:rPr lang="zh-CN" altLang="en-US" sz="2400" dirty="0">
                <a:latin typeface="+mj-ea"/>
                <a:ea typeface="+mj-ea"/>
                <a:cs typeface="Times New Roman" panose="02020603050405020304" pitchFamily="18" charset="0"/>
              </a:rPr>
              <a:t>得到层次化的类别。</a:t>
            </a:r>
          </a:p>
          <a:p>
            <a:pPr algn="just">
              <a:lnSpc>
                <a:spcPct val="100000"/>
              </a:lnSpc>
            </a:pPr>
            <a:endPar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4" name="文本框 3"/>
          <p:cNvSpPr txBox="1"/>
          <p:nvPr/>
        </p:nvSpPr>
        <p:spPr>
          <a:xfrm>
            <a:off x="7917688" y="5672721"/>
            <a:ext cx="3219432" cy="369332"/>
          </a:xfrm>
          <a:prstGeom prst="rect">
            <a:avLst/>
          </a:prstGeom>
          <a:noFill/>
        </p:spPr>
        <p:txBody>
          <a:bodyPr wrap="square">
            <a:spAutoFit/>
          </a:bodyPr>
          <a:lstStyle/>
          <a:p>
            <a:r>
              <a:rPr lang="en-US" altLang="zh-CN" sz="1800" dirty="0">
                <a:latin typeface="+mj-ea"/>
                <a:ea typeface="+mj-ea"/>
                <a:cs typeface="Times New Roman" panose="02020603050405020304" pitchFamily="18" charset="0"/>
              </a:rPr>
              <a:t>DIANA   </a:t>
            </a:r>
            <a:r>
              <a:rPr lang="zh-CN" altLang="en-US" sz="1800" dirty="0">
                <a:latin typeface="+mj-ea"/>
                <a:ea typeface="+mj-ea"/>
                <a:cs typeface="Times New Roman" panose="02020603050405020304" pitchFamily="18" charset="0"/>
              </a:rPr>
              <a:t>分裂聚类</a:t>
            </a:r>
            <a:endParaRPr lang="zh-CN" altLang="en-US" sz="1800" dirty="0">
              <a:latin typeface="+mj-ea"/>
              <a:ea typeface="+mj-ea"/>
            </a:endParaRPr>
          </a:p>
        </p:txBody>
      </p:sp>
      <p:sp>
        <p:nvSpPr>
          <p:cNvPr id="7" name="Google Shape;99;p18"/>
          <p:cNvSpPr/>
          <p:nvPr/>
        </p:nvSpPr>
        <p:spPr>
          <a:xfrm>
            <a:off x="10340785" y="502450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e</a:t>
            </a:r>
            <a:endParaRPr dirty="0"/>
          </a:p>
        </p:txBody>
      </p:sp>
      <p:sp>
        <p:nvSpPr>
          <p:cNvPr id="8" name="Google Shape;99;p18"/>
          <p:cNvSpPr/>
          <p:nvPr/>
        </p:nvSpPr>
        <p:spPr>
          <a:xfrm>
            <a:off x="9651589" y="502450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d</a:t>
            </a:r>
            <a:endParaRPr dirty="0"/>
          </a:p>
        </p:txBody>
      </p:sp>
      <p:sp>
        <p:nvSpPr>
          <p:cNvPr id="9" name="Google Shape;99;p18"/>
          <p:cNvSpPr/>
          <p:nvPr/>
        </p:nvSpPr>
        <p:spPr>
          <a:xfrm>
            <a:off x="8969180" y="5024501"/>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c</a:t>
            </a:r>
            <a:endParaRPr dirty="0"/>
          </a:p>
        </p:txBody>
      </p:sp>
      <p:sp>
        <p:nvSpPr>
          <p:cNvPr id="10" name="Google Shape;116;p19"/>
          <p:cNvSpPr/>
          <p:nvPr/>
        </p:nvSpPr>
        <p:spPr>
          <a:xfrm>
            <a:off x="9107562" y="2481621"/>
            <a:ext cx="1186447"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GB" dirty="0"/>
              <a:t>,d,e</a:t>
            </a:r>
            <a:endParaRPr dirty="0"/>
          </a:p>
        </p:txBody>
      </p:sp>
      <p:sp>
        <p:nvSpPr>
          <p:cNvPr id="11" name="Google Shape;116;p19"/>
          <p:cNvSpPr/>
          <p:nvPr/>
        </p:nvSpPr>
        <p:spPr>
          <a:xfrm>
            <a:off x="9755344" y="3399005"/>
            <a:ext cx="913763"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a:t>
            </a:r>
            <a:endParaRPr dirty="0"/>
          </a:p>
        </p:txBody>
      </p:sp>
      <p:sp>
        <p:nvSpPr>
          <p:cNvPr id="12" name="Google Shape;116;p19"/>
          <p:cNvSpPr/>
          <p:nvPr/>
        </p:nvSpPr>
        <p:spPr>
          <a:xfrm>
            <a:off x="8535117" y="1734719"/>
            <a:ext cx="1597044" cy="457067"/>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,b,c,d,e</a:t>
            </a:r>
            <a:endParaRPr dirty="0"/>
          </a:p>
        </p:txBody>
      </p:sp>
      <p:sp>
        <p:nvSpPr>
          <p:cNvPr id="13" name="右大括号 12"/>
          <p:cNvSpPr/>
          <p:nvPr/>
        </p:nvSpPr>
        <p:spPr>
          <a:xfrm rot="16200000">
            <a:off x="10014310" y="4441270"/>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14" name="直接连接符 13"/>
          <p:cNvCxnSpPr>
            <a:stCxn id="11" idx="2"/>
            <a:endCxn id="13" idx="1"/>
          </p:cNvCxnSpPr>
          <p:nvPr/>
        </p:nvCxnSpPr>
        <p:spPr>
          <a:xfrm>
            <a:off x="10212226" y="3814800"/>
            <a:ext cx="4436" cy="782360"/>
          </a:xfrm>
          <a:prstGeom prst="line">
            <a:avLst/>
          </a:prstGeom>
        </p:spPr>
        <p:style>
          <a:lnRef idx="2">
            <a:schemeClr val="accent4"/>
          </a:lnRef>
          <a:fillRef idx="0">
            <a:schemeClr val="accent4"/>
          </a:fillRef>
          <a:effectRef idx="1">
            <a:schemeClr val="accent4"/>
          </a:effectRef>
          <a:fontRef idx="minor">
            <a:schemeClr val="tx1"/>
          </a:fontRef>
        </p:style>
      </p:cxnSp>
      <p:sp>
        <p:nvSpPr>
          <p:cNvPr id="15" name="Google Shape;99;p18"/>
          <p:cNvSpPr/>
          <p:nvPr/>
        </p:nvSpPr>
        <p:spPr>
          <a:xfrm>
            <a:off x="8346447" y="503242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t>b</a:t>
            </a:r>
            <a:endParaRPr dirty="0"/>
          </a:p>
        </p:txBody>
      </p:sp>
      <p:sp>
        <p:nvSpPr>
          <p:cNvPr id="16" name="Google Shape;99;p18"/>
          <p:cNvSpPr/>
          <p:nvPr/>
        </p:nvSpPr>
        <p:spPr>
          <a:xfrm>
            <a:off x="7608183" y="5024500"/>
            <a:ext cx="464014" cy="41873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altLang="zh-CN" dirty="0"/>
              <a:t>a</a:t>
            </a:r>
            <a:endParaRPr dirty="0"/>
          </a:p>
        </p:txBody>
      </p:sp>
      <p:sp>
        <p:nvSpPr>
          <p:cNvPr id="17" name="Google Shape;116;p19"/>
          <p:cNvSpPr/>
          <p:nvPr/>
        </p:nvSpPr>
        <p:spPr>
          <a:xfrm>
            <a:off x="7742508" y="3909453"/>
            <a:ext cx="866409" cy="415795"/>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GB" dirty="0"/>
              <a:t>,b</a:t>
            </a:r>
            <a:endParaRPr dirty="0"/>
          </a:p>
        </p:txBody>
      </p:sp>
      <p:sp>
        <p:nvSpPr>
          <p:cNvPr id="18" name="右大括号 17"/>
          <p:cNvSpPr/>
          <p:nvPr/>
        </p:nvSpPr>
        <p:spPr>
          <a:xfrm rot="16200000">
            <a:off x="7970904" y="4441270"/>
            <a:ext cx="404703" cy="716482"/>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19" name="直接连接符 18"/>
          <p:cNvCxnSpPr>
            <a:endCxn id="17" idx="2"/>
          </p:cNvCxnSpPr>
          <p:nvPr/>
        </p:nvCxnSpPr>
        <p:spPr>
          <a:xfrm flipV="1">
            <a:off x="8173255" y="4325248"/>
            <a:ext cx="2458" cy="306390"/>
          </a:xfrm>
          <a:prstGeom prst="line">
            <a:avLst/>
          </a:prstGeom>
        </p:spPr>
        <p:style>
          <a:lnRef idx="2">
            <a:schemeClr val="accent4"/>
          </a:lnRef>
          <a:fillRef idx="0">
            <a:schemeClr val="accent4"/>
          </a:fillRef>
          <a:effectRef idx="1">
            <a:schemeClr val="accent4"/>
          </a:effectRef>
          <a:fontRef idx="minor">
            <a:schemeClr val="tx1"/>
          </a:fontRef>
        </p:style>
      </p:cxnSp>
      <p:sp>
        <p:nvSpPr>
          <p:cNvPr id="20" name="右大括号 19"/>
          <p:cNvSpPr/>
          <p:nvPr/>
        </p:nvSpPr>
        <p:spPr>
          <a:xfrm rot="16200000">
            <a:off x="9476112" y="2662889"/>
            <a:ext cx="478951" cy="993277"/>
          </a:xfrm>
          <a:prstGeom prst="rightBrace">
            <a:avLst>
              <a:gd name="adj1" fmla="val 8333"/>
              <a:gd name="adj2" fmla="val 49521"/>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cxnSp>
        <p:nvCxnSpPr>
          <p:cNvPr id="21" name="直接连接符 20"/>
          <p:cNvCxnSpPr>
            <a:stCxn id="9" idx="0"/>
            <a:endCxn id="20" idx="0"/>
          </p:cNvCxnSpPr>
          <p:nvPr/>
        </p:nvCxnSpPr>
        <p:spPr>
          <a:xfrm flipV="1">
            <a:off x="9201187" y="3399003"/>
            <a:ext cx="17762" cy="1625498"/>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连接符: 肘形 21"/>
          <p:cNvCxnSpPr>
            <a:stCxn id="17" idx="0"/>
            <a:endCxn id="12" idx="2"/>
          </p:cNvCxnSpPr>
          <p:nvPr/>
        </p:nvCxnSpPr>
        <p:spPr>
          <a:xfrm rot="5400000" flipH="1" flipV="1">
            <a:off x="7895843" y="2471657"/>
            <a:ext cx="1717667" cy="1157926"/>
          </a:xfrm>
          <a:prstGeom prst="bentConnector3">
            <a:avLst>
              <a:gd name="adj1" fmla="val 91352"/>
            </a:avLst>
          </a:prstGeom>
        </p:spPr>
        <p:style>
          <a:lnRef idx="2">
            <a:schemeClr val="accent4"/>
          </a:lnRef>
          <a:fillRef idx="0">
            <a:schemeClr val="accent4"/>
          </a:fillRef>
          <a:effectRef idx="1">
            <a:schemeClr val="accent4"/>
          </a:effectRef>
          <a:fontRef idx="minor">
            <a:schemeClr val="tx1"/>
          </a:fontRef>
        </p:style>
      </p:cxnSp>
      <p:cxnSp>
        <p:nvCxnSpPr>
          <p:cNvPr id="23" name="直接连接符 22"/>
          <p:cNvCxnSpPr/>
          <p:nvPr/>
        </p:nvCxnSpPr>
        <p:spPr>
          <a:xfrm flipV="1">
            <a:off x="9709744" y="2331280"/>
            <a:ext cx="2921" cy="159562"/>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直接箭头连接符 23"/>
          <p:cNvCxnSpPr/>
          <p:nvPr/>
        </p:nvCxnSpPr>
        <p:spPr>
          <a:xfrm>
            <a:off x="7418571" y="1734719"/>
            <a:ext cx="20285" cy="379658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文本框 24"/>
          <p:cNvSpPr txBox="1"/>
          <p:nvPr/>
        </p:nvSpPr>
        <p:spPr>
          <a:xfrm>
            <a:off x="6583041" y="5049203"/>
            <a:ext cx="912186" cy="369332"/>
          </a:xfrm>
          <a:prstGeom prst="rect">
            <a:avLst/>
          </a:prstGeom>
          <a:noFill/>
        </p:spPr>
        <p:txBody>
          <a:bodyPr wrap="square" rtlCol="0">
            <a:spAutoFit/>
          </a:bodyPr>
          <a:lstStyle/>
          <a:p>
            <a:r>
              <a:rPr lang="en-US" altLang="zh-CN" sz="1800" dirty="0"/>
              <a:t>Step4</a:t>
            </a:r>
            <a:endParaRPr lang="zh-CN" altLang="en-US" sz="1800" dirty="0"/>
          </a:p>
        </p:txBody>
      </p:sp>
      <p:cxnSp>
        <p:nvCxnSpPr>
          <p:cNvPr id="26" name="直接连接符 25"/>
          <p:cNvCxnSpPr/>
          <p:nvPr/>
        </p:nvCxnSpPr>
        <p:spPr>
          <a:xfrm flipH="1">
            <a:off x="9333639" y="2340499"/>
            <a:ext cx="387531" cy="0"/>
          </a:xfrm>
          <a:prstGeom prst="line">
            <a:avLst/>
          </a:prstGeom>
        </p:spPr>
        <p:style>
          <a:lnRef idx="2">
            <a:schemeClr val="accent4"/>
          </a:lnRef>
          <a:fillRef idx="0">
            <a:schemeClr val="accent4"/>
          </a:fillRef>
          <a:effectRef idx="1">
            <a:schemeClr val="accent4"/>
          </a:effectRef>
          <a:fontRef idx="minor">
            <a:schemeClr val="tx1"/>
          </a:fontRef>
        </p:style>
      </p:cxnSp>
      <p:sp>
        <p:nvSpPr>
          <p:cNvPr id="27" name="文本框 26"/>
          <p:cNvSpPr txBox="1"/>
          <p:nvPr/>
        </p:nvSpPr>
        <p:spPr>
          <a:xfrm>
            <a:off x="6583041" y="1820073"/>
            <a:ext cx="912186" cy="369332"/>
          </a:xfrm>
          <a:prstGeom prst="rect">
            <a:avLst/>
          </a:prstGeom>
          <a:noFill/>
        </p:spPr>
        <p:txBody>
          <a:bodyPr wrap="square" rtlCol="0">
            <a:spAutoFit/>
          </a:bodyPr>
          <a:lstStyle/>
          <a:p>
            <a:r>
              <a:rPr lang="en-US" altLang="zh-CN" sz="1800" dirty="0"/>
              <a:t>Step0</a:t>
            </a:r>
            <a:endParaRPr lang="zh-CN" altLang="en-US" sz="1800" dirty="0"/>
          </a:p>
        </p:txBody>
      </p:sp>
      <p:sp>
        <p:nvSpPr>
          <p:cNvPr id="28" name="文本框 27"/>
          <p:cNvSpPr txBox="1"/>
          <p:nvPr/>
        </p:nvSpPr>
        <p:spPr>
          <a:xfrm>
            <a:off x="6575235" y="3980095"/>
            <a:ext cx="912186" cy="369332"/>
          </a:xfrm>
          <a:prstGeom prst="rect">
            <a:avLst/>
          </a:prstGeom>
          <a:noFill/>
        </p:spPr>
        <p:txBody>
          <a:bodyPr wrap="square" rtlCol="0">
            <a:spAutoFit/>
          </a:bodyPr>
          <a:lstStyle/>
          <a:p>
            <a:r>
              <a:rPr lang="en-US" altLang="zh-CN" sz="1800" dirty="0"/>
              <a:t>Step3</a:t>
            </a:r>
            <a:endParaRPr lang="zh-CN" altLang="en-US" sz="1800" dirty="0"/>
          </a:p>
        </p:txBody>
      </p:sp>
      <p:sp>
        <p:nvSpPr>
          <p:cNvPr id="29" name="文本框 28"/>
          <p:cNvSpPr txBox="1"/>
          <p:nvPr/>
        </p:nvSpPr>
        <p:spPr>
          <a:xfrm>
            <a:off x="6583041" y="3247286"/>
            <a:ext cx="912186" cy="369332"/>
          </a:xfrm>
          <a:prstGeom prst="rect">
            <a:avLst/>
          </a:prstGeom>
          <a:noFill/>
        </p:spPr>
        <p:txBody>
          <a:bodyPr wrap="square" rtlCol="0">
            <a:spAutoFit/>
          </a:bodyPr>
          <a:lstStyle/>
          <a:p>
            <a:r>
              <a:rPr lang="en-US" altLang="zh-CN" sz="1800" dirty="0"/>
              <a:t>Step2</a:t>
            </a:r>
            <a:endParaRPr lang="zh-CN" altLang="en-US" sz="1800" dirty="0"/>
          </a:p>
        </p:txBody>
      </p:sp>
      <p:sp>
        <p:nvSpPr>
          <p:cNvPr id="30" name="文本框 29"/>
          <p:cNvSpPr txBox="1"/>
          <p:nvPr/>
        </p:nvSpPr>
        <p:spPr>
          <a:xfrm>
            <a:off x="6583041" y="2572245"/>
            <a:ext cx="912186" cy="369332"/>
          </a:xfrm>
          <a:prstGeom prst="rect">
            <a:avLst/>
          </a:prstGeom>
          <a:noFill/>
        </p:spPr>
        <p:txBody>
          <a:bodyPr wrap="square" rtlCol="0">
            <a:spAutoFit/>
          </a:bodyPr>
          <a:lstStyle/>
          <a:p>
            <a:r>
              <a:rPr lang="en-US" altLang="zh-CN" sz="1800" dirty="0"/>
              <a:t>Step1</a:t>
            </a:r>
            <a:endParaRPr lang="zh-CN" altLang="en-US" sz="1800" dirty="0"/>
          </a:p>
        </p:txBody>
      </p:sp>
      <p:sp>
        <p:nvSpPr>
          <p:cNvPr id="31" name="文本框 30"/>
          <p:cNvSpPr txBox="1"/>
          <p:nvPr/>
        </p:nvSpPr>
        <p:spPr>
          <a:xfrm>
            <a:off x="7482440" y="1787415"/>
            <a:ext cx="440714" cy="1077218"/>
          </a:xfrm>
          <a:prstGeom prst="rect">
            <a:avLst/>
          </a:prstGeom>
          <a:noFill/>
        </p:spPr>
        <p:txBody>
          <a:bodyPr wrap="square" rtlCol="0">
            <a:spAutoFit/>
          </a:bodyPr>
          <a:lstStyle/>
          <a:p>
            <a:r>
              <a:rPr lang="zh-CN" altLang="en-US" sz="1600" dirty="0"/>
              <a:t>聚类方向</a:t>
            </a:r>
          </a:p>
        </p:txBody>
      </p:sp>
    </p:spTree>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299139" y="4333224"/>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mj-ea"/>
              </a:rPr>
              <a:t>4</a:t>
            </a:r>
            <a:r>
              <a:rPr lang="en-US" altLang="zh-CN" dirty="0">
                <a:solidFill>
                  <a:schemeClr val="tx1"/>
                </a:solidFill>
              </a:rPr>
              <a:t>.</a:t>
            </a:r>
            <a:r>
              <a:rPr lang="zh-CN" altLang="en-US" dirty="0">
                <a:solidFill>
                  <a:schemeClr val="tx1"/>
                </a:solidFill>
              </a:rPr>
              <a:t> 聚类的评价指标</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无监督学习概述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K-means</a:t>
            </a:r>
            <a:r>
              <a:rPr lang="zh-CN" altLang="en-US" sz="3600" dirty="0">
                <a:latin typeface="Impact" panose="020B0806030902050204" pitchFamily="34" charset="0"/>
                <a:ea typeface="微软雅黑" panose="020B0503020204020204" pitchFamily="34" charset="-122"/>
              </a:rPr>
              <a:t>聚类</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密度聚类和层次聚类</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zh-CN" altLang="en-US" sz="3600" dirty="0">
                <a:solidFill>
                  <a:schemeClr val="bg1"/>
                </a:solidFill>
                <a:latin typeface="Impact" panose="020B0806030902050204" pitchFamily="34" charset="0"/>
                <a:ea typeface="微软雅黑" panose="020B0503020204020204" pitchFamily="34" charset="-122"/>
              </a:rPr>
              <a:t>聚类的评价指标</a:t>
            </a:r>
          </a:p>
        </p:txBody>
      </p:sp>
    </p:spTree>
  </p:cSld>
  <p:clrMapOvr>
    <a:masterClrMapping/>
  </p:clrMapOvr>
  <p:transition advTm="8005"/>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612775" y="1466850"/>
                <a:ext cx="5924096" cy="5029390"/>
              </a:xfrm>
              <a:prstGeom prst="rect">
                <a:avLst/>
              </a:prstGeom>
            </p:spPr>
            <p:txBody>
              <a:bodyPr wrap="square">
                <a:spAutoFit/>
              </a:bodyPr>
              <a:lstStyle/>
              <a:p>
                <a:pPr indent="266700" algn="just">
                  <a:lnSpc>
                    <a:spcPct val="150000"/>
                  </a:lnSpc>
                  <a:spcAft>
                    <a:spcPts val="0"/>
                  </a:spcAft>
                </a:pPr>
                <a:r>
                  <a:rPr lang="en-US" altLang="zh-CN" sz="1800" kern="100" dirty="0">
                    <a:effectLst/>
                    <a:latin typeface="微软雅黑" panose="020B0503020204020204" pitchFamily="34" charset="-122"/>
                    <a:cs typeface="Times New Roman" panose="02020603050405020304" pitchFamily="18" charset="0"/>
                  </a:rPr>
                  <a:t>(1) </a:t>
                </a:r>
                <a:r>
                  <a:rPr lang="zh-CN" altLang="zh-CN" sz="1800" kern="100" dirty="0">
                    <a:effectLst/>
                    <a:latin typeface="微软雅黑" panose="020B0503020204020204" pitchFamily="34" charset="-122"/>
                    <a:cs typeface="Times New Roman" panose="02020603050405020304" pitchFamily="18" charset="0"/>
                  </a:rPr>
                  <a:t>均一性：</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𝑝</m:t>
                    </m:r>
                  </m:oMath>
                </a14:m>
                <a:endParaRPr lang="zh-CN" altLang="zh-CN" sz="1800" kern="100" dirty="0">
                  <a:effectLst/>
                  <a:latin typeface="微软雅黑" panose="020B0503020204020204" pitchFamily="34" charset="-122"/>
                  <a:cs typeface="Times New Roman" panose="02020603050405020304" pitchFamily="18" charset="0"/>
                </a:endParaRPr>
              </a:p>
              <a:p>
                <a:pPr indent="266700"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类似于精确率，一个簇中只包含一个类别的样本，则满足均一性。其实也可以认为就是正确率</a:t>
                </a:r>
                <a:r>
                  <a:rPr lang="en-US" altLang="zh-CN" sz="1800" kern="100" dirty="0">
                    <a:effectLst/>
                    <a:latin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cs typeface="Times New Roman" panose="02020603050405020304" pitchFamily="18" charset="0"/>
                  </a:rPr>
                  <a:t>每个聚簇中正确分类的样本数占该聚簇总样本数的比例和</a:t>
                </a:r>
                <a:r>
                  <a:rPr lang="en-US" altLang="zh-CN" sz="1800" kern="100" dirty="0">
                    <a:effectLst/>
                    <a:latin typeface="微软雅黑" panose="020B0503020204020204" pitchFamily="34" charset="-122"/>
                    <a:cs typeface="Times New Roman" panose="02020603050405020304" pitchFamily="18" charset="0"/>
                  </a:rPr>
                  <a:t>)</a:t>
                </a:r>
              </a:p>
              <a:p>
                <a:pPr indent="266700" algn="just">
                  <a:lnSpc>
                    <a:spcPct val="150000"/>
                  </a:lnSpc>
                  <a:spcAft>
                    <a:spcPts val="0"/>
                  </a:spcAft>
                </a:pPr>
                <a:endParaRPr lang="en-US" altLang="zh-CN" sz="1800" kern="100" dirty="0">
                  <a:effectLst/>
                  <a:latin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1800" kern="100" dirty="0">
                    <a:effectLst/>
                    <a:latin typeface="微软雅黑" panose="020B0503020204020204" pitchFamily="34" charset="-122"/>
                    <a:cs typeface="Times New Roman" panose="02020603050405020304" pitchFamily="18" charset="0"/>
                  </a:rPr>
                  <a:t>(2) </a:t>
                </a:r>
                <a:r>
                  <a:rPr lang="zh-CN" altLang="zh-CN" sz="1800" kern="100" dirty="0">
                    <a:effectLst/>
                    <a:latin typeface="微软雅黑" panose="020B0503020204020204" pitchFamily="34" charset="-122"/>
                    <a:cs typeface="Times New Roman" panose="02020603050405020304" pitchFamily="18" charset="0"/>
                  </a:rPr>
                  <a:t>完整性：</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𝑟</m:t>
                    </m:r>
                  </m:oMath>
                </a14:m>
                <a:endParaRPr lang="zh-CN" altLang="zh-CN" sz="1800" kern="100" dirty="0">
                  <a:effectLst/>
                  <a:latin typeface="微软雅黑" panose="020B0503020204020204" pitchFamily="34" charset="-122"/>
                  <a:cs typeface="Times New Roman" panose="02020603050405020304" pitchFamily="18" charset="0"/>
                </a:endParaRPr>
              </a:p>
              <a:p>
                <a:pPr indent="266700"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类似于召回率，同类别样本被归类到相同簇中，则满足完整性</a:t>
                </a:r>
                <a:r>
                  <a:rPr lang="en-US" altLang="zh-CN" sz="1800" kern="100" dirty="0">
                    <a:effectLst/>
                    <a:latin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cs typeface="Times New Roman" panose="02020603050405020304" pitchFamily="18" charset="0"/>
                  </a:rPr>
                  <a:t>每个聚簇中正确分类的样本数占该类型的总样本数比例的和</a:t>
                </a:r>
                <a:r>
                  <a:rPr lang="en-US" altLang="zh-CN" sz="1800" kern="100" dirty="0">
                    <a:effectLst/>
                    <a:latin typeface="微软雅黑" panose="020B0503020204020204" pitchFamily="34" charset="-122"/>
                    <a:cs typeface="Times New Roman" panose="02020603050405020304" pitchFamily="18" charset="0"/>
                  </a:rPr>
                  <a:t>)</a:t>
                </a:r>
              </a:p>
              <a:p>
                <a:pPr indent="266700" algn="just">
                  <a:lnSpc>
                    <a:spcPct val="150000"/>
                  </a:lnSpc>
                  <a:spcAft>
                    <a:spcPts val="0"/>
                  </a:spcAft>
                </a:pPr>
                <a:endParaRPr lang="zh-CN" altLang="zh-CN" sz="1800" kern="100" dirty="0">
                  <a:effectLst/>
                  <a:latin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1800" kern="100" dirty="0">
                    <a:effectLst/>
                    <a:latin typeface="微软雅黑" panose="020B0503020204020204" pitchFamily="34" charset="-122"/>
                    <a:cs typeface="Times New Roman" panose="02020603050405020304" pitchFamily="18" charset="0"/>
                  </a:rPr>
                  <a:t>(3) V-measure:</a:t>
                </a:r>
                <a:endParaRPr lang="zh-CN" altLang="zh-CN" sz="1800" kern="100" dirty="0">
                  <a:effectLst/>
                  <a:latin typeface="微软雅黑" panose="020B0503020204020204" pitchFamily="34" charset="-122"/>
                  <a:cs typeface="Times New Roman" panose="02020603050405020304" pitchFamily="18" charset="0"/>
                </a:endParaRPr>
              </a:p>
              <a:p>
                <a:pPr indent="266700"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均一性和完整性的加权平均</a:t>
                </a:r>
              </a:p>
            </p:txBody>
          </p:sp>
        </mc:Choice>
        <mc:Fallback xmlns="">
          <p:sp>
            <p:nvSpPr>
              <p:cNvPr id="8" name="矩形 7"/>
              <p:cNvSpPr>
                <a:spLocks noRot="1" noChangeAspect="1" noMove="1" noResize="1" noEditPoints="1" noAdjustHandles="1" noChangeArrowheads="1" noChangeShapeType="1" noTextEdit="1"/>
              </p:cNvSpPr>
              <p:nvPr/>
            </p:nvSpPr>
            <p:spPr>
              <a:xfrm>
                <a:off x="612775" y="1466850"/>
                <a:ext cx="5924096" cy="5029390"/>
              </a:xfrm>
              <a:prstGeom prst="rect">
                <a:avLst/>
              </a:prstGeom>
              <a:blipFill rotWithShape="1">
                <a:blip r:embed="rId3"/>
                <a:stretch>
                  <a:fillRect r="3" b="-1890"/>
                </a:stretch>
              </a:blipFill>
            </p:spPr>
            <p:txBody>
              <a:bodyPr/>
              <a:lstStyle/>
              <a:p>
                <a:r>
                  <a:rPr lang="zh-CN" altLang="en-US">
                    <a:noFill/>
                  </a:rPr>
                  <a:t> </a:t>
                </a:r>
              </a:p>
            </p:txBody>
          </p:sp>
        </mc:Fallback>
      </mc:AlternateContent>
      <p:sp>
        <p:nvSpPr>
          <p:cNvPr id="23"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mj-ea"/>
              </a:rPr>
              <a:t>4</a:t>
            </a:r>
            <a:r>
              <a:rPr lang="en-US" altLang="zh-CN" dirty="0">
                <a:solidFill>
                  <a:schemeClr val="tx1"/>
                </a:solidFill>
              </a:rPr>
              <a:t>.</a:t>
            </a:r>
            <a:r>
              <a:rPr lang="zh-CN" altLang="en-US" dirty="0">
                <a:solidFill>
                  <a:schemeClr val="tx1"/>
                </a:solidFill>
              </a:rPr>
              <a:t> 聚类的评价指标</a:t>
            </a:r>
          </a:p>
        </p:txBody>
      </p:sp>
      <mc:AlternateContent xmlns:mc="http://schemas.openxmlformats.org/markup-compatibility/2006" xmlns:a14="http://schemas.microsoft.com/office/drawing/2010/main">
        <mc:Choice Requires="a14">
          <p:sp>
            <p:nvSpPr>
              <p:cNvPr id="10" name="文本框 9"/>
              <p:cNvSpPr txBox="1"/>
              <p:nvPr/>
            </p:nvSpPr>
            <p:spPr>
              <a:xfrm>
                <a:off x="7800975" y="1639860"/>
                <a:ext cx="3543300" cy="113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smtClean="0">
                          <a:effectLst/>
                          <a:latin typeface="Cambria Math" panose="02040503050406030204" pitchFamily="18" charset="0"/>
                          <a:ea typeface="宋体" pitchFamily="2" charset="-122"/>
                          <a:cs typeface="Times New Roman" panose="02020603050405020304" pitchFamily="18" charset="0"/>
                        </a:rPr>
                        <m:t>𝑝</m:t>
                      </m:r>
                      <m:r>
                        <a:rPr lang="en-US" altLang="zh-CN" sz="2400">
                          <a:effectLst/>
                          <a:latin typeface="Cambria Math" panose="02040503050406030204" pitchFamily="18" charset="0"/>
                          <a:ea typeface="宋体"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itchFamily="2" charset="-122"/>
                              <a:cs typeface="Times New Roman" panose="02020603050405020304" pitchFamily="18" charset="0"/>
                            </a:rPr>
                            <m:t>1</m:t>
                          </m:r>
                        </m:num>
                        <m:den>
                          <m:r>
                            <a:rPr lang="en-US" altLang="zh-CN" sz="2400" i="1">
                              <a:effectLst/>
                              <a:latin typeface="Cambria Math" panose="02040503050406030204" pitchFamily="18" charset="0"/>
                              <a:ea typeface="宋体" pitchFamily="2" charset="-122"/>
                              <a:cs typeface="Times New Roman" panose="02020603050405020304" pitchFamily="18" charset="0"/>
                            </a:rPr>
                            <m:t>𝑘</m:t>
                          </m:r>
                        </m:den>
                      </m:f>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itchFamily="2" charset="-122"/>
                              <a:cs typeface="Times New Roman" panose="02020603050405020304" pitchFamily="18" charset="0"/>
                            </a:rPr>
                            <m:t>𝑖</m:t>
                          </m:r>
                          <m:r>
                            <a:rPr lang="en-US" altLang="zh-CN" sz="2400">
                              <a:effectLst/>
                              <a:latin typeface="Cambria Math" panose="02040503050406030204" pitchFamily="18" charset="0"/>
                              <a:ea typeface="宋体" pitchFamily="2" charset="-122"/>
                              <a:cs typeface="Times New Roman" panose="02020603050405020304" pitchFamily="18" charset="0"/>
                            </a:rPr>
                            <m:t>=</m:t>
                          </m:r>
                          <m:r>
                            <a:rPr lang="en-US" altLang="zh-CN" sz="2400" i="1">
                              <a:effectLst/>
                              <a:latin typeface="Cambria Math" panose="02040503050406030204" pitchFamily="18" charset="0"/>
                              <a:ea typeface="宋体" pitchFamily="2" charset="-122"/>
                              <a:cs typeface="Times New Roman" panose="02020603050405020304" pitchFamily="18" charset="0"/>
                            </a:rPr>
                            <m:t>1</m:t>
                          </m:r>
                        </m:sub>
                        <m:sup>
                          <m:r>
                            <a:rPr lang="en-US" altLang="zh-CN" sz="2400" i="1">
                              <a:effectLst/>
                              <a:latin typeface="Cambria Math" panose="02040503050406030204" pitchFamily="18" charset="0"/>
                              <a:ea typeface="宋体" pitchFamily="2" charset="-122"/>
                              <a:cs typeface="Times New Roman" panose="02020603050405020304" pitchFamily="18" charset="0"/>
                            </a:rPr>
                            <m:t>𝑘</m:t>
                          </m:r>
                        </m:sup>
                        <m:e>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itchFamily="2" charset="-122"/>
                                  <a:cs typeface="Times New Roman" panose="02020603050405020304" pitchFamily="18" charset="0"/>
                                </a:rPr>
                                <m:t>𝑁</m:t>
                              </m:r>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𝐶</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𝐾</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r>
                                <a:rPr lang="en-US" altLang="zh-CN" sz="2400">
                                  <a:effectLst/>
                                  <a:latin typeface="Cambria Math" panose="02040503050406030204" pitchFamily="18" charset="0"/>
                                  <a:ea typeface="宋体" pitchFamily="2" charset="-122"/>
                                  <a:cs typeface="Times New Roman" panose="02020603050405020304" pitchFamily="18" charset="0"/>
                                </a:rPr>
                                <m:t>))</m:t>
                              </m:r>
                            </m:num>
                            <m:den>
                              <m:r>
                                <a:rPr lang="en-US" altLang="zh-CN" sz="2400" i="1">
                                  <a:effectLst/>
                                  <a:latin typeface="Cambria Math" panose="02040503050406030204" pitchFamily="18" charset="0"/>
                                  <a:ea typeface="宋体" pitchFamily="2" charset="-122"/>
                                  <a:cs typeface="Times New Roman" panose="02020603050405020304" pitchFamily="18" charset="0"/>
                                </a:rPr>
                                <m:t>𝑁</m:t>
                              </m:r>
                              <m:r>
                                <a:rPr lang="en-US" altLang="zh-CN" sz="2400">
                                  <a:effectLst/>
                                  <a:latin typeface="Cambria Math" panose="02040503050406030204" pitchFamily="18" charset="0"/>
                                  <a:ea typeface="宋体"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itchFamily="2" charset="-122"/>
                                      <a:cs typeface="Times New Roman" panose="02020603050405020304" pitchFamily="18" charset="0"/>
                                    </a:rPr>
                                    <m:t>𝐾</m:t>
                                  </m:r>
                                </m:e>
                                <m:sub>
                                  <m:r>
                                    <a:rPr lang="en-US" altLang="zh-CN" sz="2400" i="1">
                                      <a:effectLst/>
                                      <a:latin typeface="Cambria Math" panose="02040503050406030204" pitchFamily="18" charset="0"/>
                                      <a:ea typeface="宋体" pitchFamily="2" charset="-122"/>
                                      <a:cs typeface="Times New Roman" panose="02020603050405020304" pitchFamily="18" charset="0"/>
                                    </a:rPr>
                                    <m:t>𝑖</m:t>
                                  </m:r>
                                </m:sub>
                              </m:sSub>
                              <m:r>
                                <a:rPr lang="en-US" altLang="zh-CN" sz="2400">
                                  <a:effectLst/>
                                  <a:latin typeface="Cambria Math" panose="02040503050406030204" pitchFamily="18" charset="0"/>
                                  <a:ea typeface="宋体" pitchFamily="2" charset="-122"/>
                                  <a:cs typeface="Times New Roman" panose="02020603050405020304" pitchFamily="18" charset="0"/>
                                </a:rPr>
                                <m:t>)</m:t>
                              </m:r>
                            </m:den>
                          </m:f>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7800975" y="1639860"/>
                <a:ext cx="3543300" cy="1138260"/>
              </a:xfrm>
              <a:prstGeom prst="rect">
                <a:avLst/>
              </a:prstGeom>
              <a:blipFill rotWithShape="1">
                <a:blip r:embed="rId4"/>
                <a:stretch>
                  <a:fillRect t="-25"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7800975" y="5522287"/>
                <a:ext cx="3000375" cy="895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kern="100" smtClean="0">
                          <a:latin typeface="Cambria Math" panose="02040503050406030204" pitchFamily="18" charset="0"/>
                          <a:ea typeface="宋体" pitchFamily="2" charset="-122"/>
                          <a:cs typeface="Times New Roman" panose="02020603050405020304" pitchFamily="18" charset="0"/>
                        </a:rPr>
                        <m:t>𝑉</m:t>
                      </m:r>
                      <m:r>
                        <a:rPr lang="en-US" altLang="zh-CN" i="1" kern="100" smtClean="0">
                          <a:latin typeface="Cambria Math" panose="02040503050406030204" pitchFamily="18" charset="0"/>
                          <a:ea typeface="宋体"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宋体" pitchFamily="2" charset="-122"/>
                              <a:cs typeface="Times New Roman" panose="02020603050405020304" pitchFamily="18" charset="0"/>
                            </a:rPr>
                            <m:t>(1+</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itchFamily="2" charset="-122"/>
                                  <a:cs typeface="Times New Roman" panose="02020603050405020304" pitchFamily="18" charset="0"/>
                                </a:rPr>
                                <m:t>𝛽</m:t>
                              </m:r>
                            </m:e>
                            <m:sup>
                              <m:r>
                                <a:rPr lang="en-US" altLang="zh-CN" i="1" kern="100">
                                  <a:latin typeface="Cambria Math" panose="02040503050406030204" pitchFamily="18" charset="0"/>
                                  <a:ea typeface="宋体" pitchFamily="2" charset="-122"/>
                                  <a:cs typeface="Times New Roman" panose="02020603050405020304" pitchFamily="18" charset="0"/>
                                </a:rPr>
                                <m:t>2</m:t>
                              </m:r>
                            </m:sup>
                          </m:sSup>
                          <m:r>
                            <a:rPr lang="en-US" altLang="zh-CN" i="1" kern="100">
                              <a:latin typeface="Cambria Math" panose="02040503050406030204" pitchFamily="18" charset="0"/>
                              <a:ea typeface="宋体" pitchFamily="2" charset="-122"/>
                              <a:cs typeface="Times New Roman" panose="02020603050405020304" pitchFamily="18" charset="0"/>
                            </a:rPr>
                            <m:t>)∗</m:t>
                          </m:r>
                          <m:r>
                            <a:rPr lang="en-US" altLang="zh-CN" i="1" kern="100">
                              <a:latin typeface="Cambria Math" panose="02040503050406030204" pitchFamily="18" charset="0"/>
                              <a:ea typeface="宋体" pitchFamily="2" charset="-122"/>
                              <a:cs typeface="Times New Roman" panose="02020603050405020304" pitchFamily="18" charset="0"/>
                            </a:rPr>
                            <m:t>𝑝𝑟</m:t>
                          </m:r>
                        </m:num>
                        <m:den>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itchFamily="2" charset="-122"/>
                                  <a:cs typeface="Times New Roman" panose="02020603050405020304" pitchFamily="18" charset="0"/>
                                </a:rPr>
                                <m:t>𝛽</m:t>
                              </m:r>
                            </m:e>
                            <m:sup>
                              <m:r>
                                <a:rPr lang="en-US" altLang="zh-CN" i="1" kern="100">
                                  <a:latin typeface="Cambria Math" panose="02040503050406030204" pitchFamily="18" charset="0"/>
                                  <a:ea typeface="宋体" pitchFamily="2" charset="-122"/>
                                  <a:cs typeface="Times New Roman" panose="02020603050405020304" pitchFamily="18" charset="0"/>
                                </a:rPr>
                                <m:t>2</m:t>
                              </m:r>
                            </m:sup>
                          </m:sSup>
                          <m:r>
                            <a:rPr lang="en-US" altLang="zh-CN" i="1" kern="100">
                              <a:latin typeface="Cambria Math" panose="02040503050406030204" pitchFamily="18" charset="0"/>
                              <a:ea typeface="宋体" pitchFamily="2" charset="-122"/>
                              <a:cs typeface="Times New Roman" panose="02020603050405020304" pitchFamily="18" charset="0"/>
                            </a:rPr>
                            <m:t>∗</m:t>
                          </m:r>
                          <m:r>
                            <a:rPr lang="en-US" altLang="zh-CN" i="1" kern="100">
                              <a:latin typeface="Cambria Math" panose="02040503050406030204" pitchFamily="18" charset="0"/>
                              <a:ea typeface="宋体" pitchFamily="2" charset="-122"/>
                              <a:cs typeface="Times New Roman" panose="02020603050405020304" pitchFamily="18" charset="0"/>
                            </a:rPr>
                            <m:t>𝑝</m:t>
                          </m:r>
                          <m:r>
                            <a:rPr lang="en-US" altLang="zh-CN" i="1" kern="100">
                              <a:latin typeface="Cambria Math" panose="02040503050406030204" pitchFamily="18" charset="0"/>
                              <a:ea typeface="宋体" pitchFamily="2" charset="-122"/>
                              <a:cs typeface="Times New Roman" panose="02020603050405020304" pitchFamily="18" charset="0"/>
                            </a:rPr>
                            <m:t>+</m:t>
                          </m:r>
                          <m:r>
                            <a:rPr lang="en-US" altLang="zh-CN" i="1" kern="100">
                              <a:latin typeface="Cambria Math" panose="02040503050406030204" pitchFamily="18" charset="0"/>
                              <a:ea typeface="宋体" pitchFamily="2" charset="-122"/>
                              <a:cs typeface="Times New Roman" panose="02020603050405020304" pitchFamily="18" charset="0"/>
                            </a:rPr>
                            <m:t>𝑟</m:t>
                          </m:r>
                        </m:den>
                      </m:f>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800975" y="5522287"/>
                <a:ext cx="3000375" cy="895694"/>
              </a:xfrm>
              <a:prstGeom prst="rect">
                <a:avLst/>
              </a:prstGeom>
              <a:blipFill rotWithShape="1">
                <a:blip r:embed="rId5"/>
                <a:stretch>
                  <a:fillRect t="-37" b="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7943453" y="3657928"/>
                <a:ext cx="3258344" cy="113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𝑟</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e>
                          <m:f>
                            <m:fPr>
                              <m:ctrlPr>
                                <a:rPr lang="zh-CN" altLang="en-US" i="1">
                                  <a:solidFill>
                                    <a:srgbClr val="836967"/>
                                  </a:solidFill>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𝑁</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𝑖</m:t>
                                          </m:r>
                                        </m:sub>
                                      </m:sSub>
                                    </m:e>
                                  </m:d>
                                </m:e>
                              </m:d>
                            </m:num>
                            <m:den>
                              <m:r>
                                <a:rPr lang="zh-CN" altLang="en-US" i="1">
                                  <a:latin typeface="Cambria Math" panose="02040503050406030204" pitchFamily="18" charset="0"/>
                                </a:rPr>
                                <m:t>𝑁</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e>
                              </m:d>
                            </m:den>
                          </m:f>
                        </m:e>
                      </m:nary>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943453" y="3657928"/>
                <a:ext cx="3258344" cy="1138260"/>
              </a:xfrm>
              <a:prstGeom prst="rect">
                <a:avLst/>
              </a:prstGeom>
              <a:blipFill rotWithShape="1">
                <a:blip r:embed="rId6"/>
                <a:stretch>
                  <a:fillRect l="-7" t="-29" r="12" b="3"/>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2" name="矩形 1"/>
              <p:cNvSpPr/>
              <p:nvPr/>
            </p:nvSpPr>
            <p:spPr>
              <a:xfrm>
                <a:off x="656840" y="1391130"/>
                <a:ext cx="5353581" cy="5096332"/>
              </a:xfrm>
              <a:prstGeom prst="rect">
                <a:avLst/>
              </a:prstGeom>
            </p:spPr>
            <p:txBody>
              <a:bodyPr wrap="square">
                <a:spAutoFit/>
              </a:bodyPr>
              <a:lstStyle/>
              <a:p>
                <a:pPr algn="just">
                  <a:lnSpc>
                    <a:spcPct val="150000"/>
                  </a:lnSpc>
                  <a:spcAft>
                    <a:spcPts val="0"/>
                  </a:spcAft>
                </a:pPr>
                <a:r>
                  <a:rPr lang="en-US" altLang="zh-CN" sz="1800" kern="100" dirty="0">
                    <a:latin typeface="微软雅黑" panose="020B0503020204020204" pitchFamily="34" charset="-122"/>
                    <a:cs typeface="Times New Roman" panose="02020603050405020304" pitchFamily="18" charset="0"/>
                  </a:rPr>
                  <a:t>(4) </a:t>
                </a:r>
                <a:r>
                  <a:rPr lang="zh-CN" altLang="zh-CN" sz="1800" kern="100" dirty="0">
                    <a:effectLst/>
                    <a:latin typeface="微软雅黑" panose="020B0503020204020204" pitchFamily="34" charset="-122"/>
                    <a:cs typeface="Times New Roman" panose="02020603050405020304" pitchFamily="18" charset="0"/>
                  </a:rPr>
                  <a:t>轮廓系数</a:t>
                </a:r>
              </a:p>
              <a:p>
                <a:pPr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的轮廓系数：</a:t>
                </a:r>
                <a:endParaRPr lang="en-US" altLang="zh-CN" sz="1800" kern="100" dirty="0">
                  <a:effectLst/>
                  <a:latin typeface="微软雅黑" panose="020B0503020204020204" pitchFamily="34" charset="-122"/>
                  <a:cs typeface="Times New Roman" panose="02020603050405020304" pitchFamily="18" charset="0"/>
                </a:endParaRPr>
              </a:p>
              <a:p>
                <a:pPr algn="just">
                  <a:lnSpc>
                    <a:spcPct val="150000"/>
                  </a:lnSpc>
                  <a:spcAft>
                    <a:spcPts val="0"/>
                  </a:spcAft>
                </a:pPr>
                <a:endParaRPr lang="en-US" altLang="zh-CN" sz="1800" kern="100" dirty="0">
                  <a:effectLst/>
                  <a:latin typeface="微软雅黑" panose="020B0503020204020204" pitchFamily="34" charset="-122"/>
                  <a:cs typeface="Times New Roman" panose="02020603050405020304" pitchFamily="18" charset="0"/>
                </a:endParaRPr>
              </a:p>
              <a:p>
                <a:pPr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簇内不相似度</a:t>
                </a:r>
                <a:r>
                  <a:rPr lang="en-US" altLang="zh-CN" sz="1800" kern="100" dirty="0">
                    <a:effectLst/>
                    <a:latin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cs typeface="Times New Roman" panose="02020603050405020304" pitchFamily="18" charset="0"/>
                  </a:rPr>
                  <a:t>计算样本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到同簇其它样本的平均距离为</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𝑎</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1800" kern="100" dirty="0">
                    <a:effectLst/>
                    <a:latin typeface="微软雅黑" panose="020B0503020204020204" pitchFamily="34" charset="-122"/>
                    <a:cs typeface="Times New Roman" panose="02020603050405020304" pitchFamily="18" charset="0"/>
                  </a:rPr>
                  <a:t>，应尽可能小。</a:t>
                </a:r>
              </a:p>
              <a:p>
                <a:pPr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簇间不相似度</a:t>
                </a:r>
                <a:r>
                  <a:rPr lang="en-US" altLang="zh-CN" sz="1800" kern="100" dirty="0">
                    <a:effectLst/>
                    <a:latin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cs typeface="Times New Roman" panose="02020603050405020304" pitchFamily="18" charset="0"/>
                  </a:rPr>
                  <a:t>计算样本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到其它簇</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itchFamily="2" charset="-122"/>
                            <a:cs typeface="Times New Roman" panose="02020603050405020304" pitchFamily="18" charset="0"/>
                          </a:rPr>
                          <m:t>𝑗</m:t>
                        </m:r>
                      </m:sub>
                    </m:sSub>
                  </m:oMath>
                </a14:m>
                <a:r>
                  <a:rPr lang="zh-CN" altLang="zh-CN" sz="1800" kern="100" dirty="0">
                    <a:effectLst/>
                    <a:latin typeface="微软雅黑" panose="020B0503020204020204" pitchFamily="34" charset="-122"/>
                    <a:cs typeface="Times New Roman" panose="02020603050405020304" pitchFamily="18" charset="0"/>
                  </a:rPr>
                  <a:t>的所有样本的平均距离</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itchFamily="2" charset="-122"/>
                            <a:cs typeface="Times New Roman" panose="02020603050405020304" pitchFamily="18" charset="0"/>
                          </a:rPr>
                          <m:t>𝑖𝑗</m:t>
                        </m:r>
                      </m:sub>
                    </m:sSub>
                  </m:oMath>
                </a14:m>
                <a:r>
                  <a:rPr lang="zh-CN" altLang="zh-CN" sz="1800" kern="100" dirty="0">
                    <a:effectLst/>
                    <a:latin typeface="微软雅黑" panose="020B0503020204020204" pitchFamily="34" charset="-122"/>
                    <a:cs typeface="Times New Roman" panose="02020603050405020304" pitchFamily="18" charset="0"/>
                  </a:rPr>
                  <a:t>，应尽可能大。</a:t>
                </a:r>
              </a:p>
              <a:p>
                <a:pPr algn="just">
                  <a:lnSpc>
                    <a:spcPct val="150000"/>
                  </a:lnSpc>
                  <a:spcAft>
                    <a:spcPts val="0"/>
                  </a:spcAft>
                </a:pPr>
                <a:r>
                  <a:rPr lang="zh-CN" altLang="zh-CN" sz="1800" kern="100" dirty="0">
                    <a:effectLst/>
                    <a:latin typeface="微软雅黑" panose="020B0503020204020204" pitchFamily="34" charset="-122"/>
                    <a:cs typeface="Times New Roman" panose="02020603050405020304" pitchFamily="18" charset="0"/>
                  </a:rPr>
                  <a:t>轮廓系数</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𝑠</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1800" kern="100" dirty="0">
                    <a:effectLst/>
                    <a:latin typeface="微软雅黑" panose="020B0503020204020204" pitchFamily="34" charset="-122"/>
                    <a:cs typeface="Times New Roman" panose="02020603050405020304" pitchFamily="18" charset="0"/>
                  </a:rPr>
                  <a:t>值越接近</a:t>
                </a:r>
                <a:r>
                  <a:rPr lang="en-US" altLang="zh-CN" sz="1800" kern="100" dirty="0">
                    <a:effectLst/>
                    <a:latin typeface="微软雅黑" panose="020B0503020204020204" pitchFamily="34" charset="-122"/>
                    <a:cs typeface="Times New Roman" panose="02020603050405020304" pitchFamily="18" charset="0"/>
                  </a:rPr>
                  <a:t>1</a:t>
                </a:r>
                <a:r>
                  <a:rPr lang="zh-CN" altLang="zh-CN" sz="1800" kern="100" dirty="0">
                    <a:effectLst/>
                    <a:latin typeface="微软雅黑" panose="020B0503020204020204" pitchFamily="34" charset="-122"/>
                    <a:cs typeface="Times New Roman" panose="02020603050405020304" pitchFamily="18" charset="0"/>
                  </a:rPr>
                  <a:t>表示样本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聚类越合理，越接近</a:t>
                </a:r>
                <a:r>
                  <a:rPr lang="en-US" altLang="zh-CN" sz="1800" kern="100" dirty="0">
                    <a:effectLst/>
                    <a:latin typeface="微软雅黑" panose="020B0503020204020204" pitchFamily="34" charset="-122"/>
                    <a:cs typeface="Times New Roman" panose="02020603050405020304" pitchFamily="18" charset="0"/>
                  </a:rPr>
                  <a:t>-1</a:t>
                </a:r>
                <a:r>
                  <a:rPr lang="zh-CN" altLang="zh-CN" sz="1800" kern="100" dirty="0">
                    <a:effectLst/>
                    <a:latin typeface="微软雅黑" panose="020B0503020204020204" pitchFamily="34" charset="-122"/>
                    <a:cs typeface="Times New Roman" panose="02020603050405020304" pitchFamily="18" charset="0"/>
                  </a:rPr>
                  <a:t>，表示样本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应该分类到另外的簇中，近似为</a:t>
                </a:r>
                <a:r>
                  <a:rPr lang="en-US" altLang="zh-CN" sz="1800" kern="100" dirty="0">
                    <a:effectLst/>
                    <a:latin typeface="微软雅黑" panose="020B0503020204020204" pitchFamily="34" charset="-122"/>
                    <a:cs typeface="Times New Roman" panose="02020603050405020304" pitchFamily="18" charset="0"/>
                  </a:rPr>
                  <a:t>0</a:t>
                </a:r>
                <a:r>
                  <a:rPr lang="zh-CN" altLang="zh-CN" sz="1800" kern="100" dirty="0">
                    <a:effectLst/>
                    <a:latin typeface="微软雅黑" panose="020B0503020204020204" pitchFamily="34" charset="-122"/>
                    <a:cs typeface="Times New Roman" panose="02020603050405020304" pitchFamily="18" charset="0"/>
                  </a:rPr>
                  <a:t>，表示样本</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𝑖</m:t>
                    </m:r>
                  </m:oMath>
                </a14:m>
                <a:r>
                  <a:rPr lang="zh-CN" altLang="zh-CN" sz="1800" kern="100" dirty="0">
                    <a:effectLst/>
                    <a:latin typeface="微软雅黑" panose="020B0503020204020204" pitchFamily="34" charset="-122"/>
                    <a:cs typeface="Times New Roman" panose="02020603050405020304" pitchFamily="18" charset="0"/>
                  </a:rPr>
                  <a:t>应该在边界上</a:t>
                </a:r>
                <a:r>
                  <a:rPr lang="en-US" altLang="zh-CN" sz="1800" kern="100" dirty="0">
                    <a:effectLst/>
                    <a:latin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cs typeface="Times New Roman" panose="02020603050405020304" pitchFamily="18" charset="0"/>
                  </a:rPr>
                  <a:t>所有样本的</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𝑠</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1800" kern="100" dirty="0">
                    <a:effectLst/>
                    <a:latin typeface="微软雅黑" panose="020B0503020204020204" pitchFamily="34" charset="-122"/>
                    <a:cs typeface="Times New Roman" panose="02020603050405020304" pitchFamily="18" charset="0"/>
                  </a:rPr>
                  <a:t>的均值被成为聚类结果的轮廓系数。 </a:t>
                </a:r>
              </a:p>
              <a:p>
                <a:pPr indent="266700" algn="just">
                  <a:lnSpc>
                    <a:spcPct val="150000"/>
                  </a:lnSpc>
                  <a:spcAft>
                    <a:spcPts val="0"/>
                  </a:spcAft>
                </a:pPr>
                <a:endParaRPr lang="zh-CN" altLang="zh-CN" sz="1800" kern="100" dirty="0">
                  <a:effectLst/>
                  <a:latin typeface="微软雅黑" panose="020B0503020204020204" pitchFamily="34"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56840" y="1391130"/>
                <a:ext cx="5353581" cy="5096332"/>
              </a:xfrm>
              <a:prstGeom prst="rect">
                <a:avLst/>
              </a:prstGeom>
              <a:blipFill rotWithShape="1">
                <a:blip r:embed="rId3"/>
                <a:stretch>
                  <a:fillRect l="-5" t="-9" r="3" b="-9264"/>
                </a:stretch>
              </a:blipFill>
            </p:spPr>
            <p:txBody>
              <a:bodyPr/>
              <a:lstStyle/>
              <a:p>
                <a:r>
                  <a:rPr lang="zh-CN" altLang="en-US">
                    <a:noFill/>
                  </a:rPr>
                  <a:t> </a:t>
                </a:r>
              </a:p>
            </p:txBody>
          </p:sp>
        </mc:Fallback>
      </mc:AlternateContent>
      <p:sp>
        <p:nvSpPr>
          <p:cNvPr id="23"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mj-ea"/>
              </a:rPr>
              <a:t>4</a:t>
            </a:r>
            <a:r>
              <a:rPr lang="en-US" altLang="zh-CN" dirty="0">
                <a:solidFill>
                  <a:schemeClr val="tx1"/>
                </a:solidFill>
              </a:rPr>
              <a:t>.</a:t>
            </a:r>
            <a:r>
              <a:rPr lang="zh-CN" altLang="en-US" dirty="0">
                <a:solidFill>
                  <a:schemeClr val="tx1"/>
                </a:solidFill>
              </a:rPr>
              <a:t> 聚类的评价指标</a:t>
            </a:r>
          </a:p>
        </p:txBody>
      </p:sp>
      <mc:AlternateContent xmlns:mc="http://schemas.openxmlformats.org/markup-compatibility/2006" xmlns:a14="http://schemas.microsoft.com/office/drawing/2010/main">
        <mc:Choice Requires="a14">
          <p:sp>
            <p:nvSpPr>
              <p:cNvPr id="24" name="文本框 23"/>
              <p:cNvSpPr txBox="1"/>
              <p:nvPr/>
            </p:nvSpPr>
            <p:spPr>
              <a:xfrm>
                <a:off x="2861718" y="1697278"/>
                <a:ext cx="2578175" cy="6697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itchFamily="2" charset="-122"/>
                          <a:cs typeface="Times New Roman" panose="02020603050405020304" pitchFamily="18" charset="0"/>
                        </a:rPr>
                        <m:t>𝑠</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𝑖</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itchFamily="2" charset="-122"/>
                              <a:cs typeface="Times New Roman" panose="02020603050405020304" pitchFamily="18" charset="0"/>
                            </a:rPr>
                            <m:t>𝑏</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𝑎</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num>
                        <m:den>
                          <m:r>
                            <a:rPr lang="en-US" altLang="zh-CN" sz="1800" i="1" kern="100">
                              <a:effectLst/>
                              <a:latin typeface="Cambria Math" panose="02040503050406030204" pitchFamily="18" charset="0"/>
                              <a:ea typeface="宋体" pitchFamily="2" charset="-122"/>
                              <a:cs typeface="Times New Roman" panose="02020603050405020304" pitchFamily="18" charset="0"/>
                            </a:rPr>
                            <m:t>𝑚𝑎𝑥</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𝑎</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𝑏</m:t>
                          </m:r>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𝑖</m:t>
                          </m:r>
                          <m:r>
                            <a:rPr lang="en-US" altLang="zh-CN" sz="1800" i="1" kern="100">
                              <a:effectLst/>
                              <a:latin typeface="Cambria Math" panose="02040503050406030204" pitchFamily="18" charset="0"/>
                              <a:ea typeface="宋体" pitchFamily="2" charset="-122"/>
                              <a:cs typeface="Times New Roman" panose="02020603050405020304" pitchFamily="18" charset="0"/>
                            </a:rPr>
                            <m:t>)}</m:t>
                          </m:r>
                        </m:den>
                      </m:f>
                    </m:oMath>
                  </m:oMathPara>
                </a14:m>
                <a:endParaRPr lang="zh-CN" altLang="en-US" sz="18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861718" y="1697278"/>
                <a:ext cx="2578175" cy="669735"/>
              </a:xfrm>
              <a:prstGeom prst="rect">
                <a:avLst/>
              </a:prstGeom>
              <a:blipFill rotWithShape="1">
                <a:blip r:embed="rId4"/>
                <a:stretch>
                  <a:fillRect l="-16" t="-83" r="19" b="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485314" y="4057297"/>
                <a:ext cx="5564327" cy="2120452"/>
              </a:xfrm>
              <a:prstGeom prst="rect">
                <a:avLst/>
              </a:prstGeom>
              <a:noFill/>
            </p:spPr>
            <p:txBody>
              <a:bodyPr wrap="square">
                <a:spAutoFit/>
              </a:bodyPr>
              <a:lstStyle/>
              <a:p>
                <a:pPr>
                  <a:lnSpc>
                    <a:spcPct val="150000"/>
                  </a:lnSpc>
                </a:pPr>
                <a:r>
                  <a:rPr lang="zh-CN" altLang="en-US" sz="1800" dirty="0"/>
                  <a:t>假设数据集被拆分为4个簇，样本</a:t>
                </a:r>
                <a14:m>
                  <m:oMath xmlns:m="http://schemas.openxmlformats.org/officeDocument/2006/math">
                    <m:r>
                      <a:rPr lang="en-US" altLang="zh-CN" sz="1800" i="1" kern="100">
                        <a:latin typeface="Cambria Math" panose="02040503050406030204" pitchFamily="18" charset="0"/>
                        <a:ea typeface="宋体" pitchFamily="2" charset="-122"/>
                        <a:cs typeface="Times New Roman" panose="02020603050405020304" pitchFamily="18" charset="0"/>
                      </a:rPr>
                      <m:t>𝑖</m:t>
                    </m:r>
                  </m:oMath>
                </a14:m>
                <a:r>
                  <a:rPr lang="zh-CN" altLang="en-US" sz="1800" dirty="0"/>
                  <a:t>对应的</a:t>
                </a:r>
                <a14:m>
                  <m:oMath xmlns:m="http://schemas.openxmlformats.org/officeDocument/2006/math">
                    <m:r>
                      <a:rPr lang="en-US" altLang="zh-CN" sz="1800" i="1" kern="100" smtClean="0">
                        <a:effectLst/>
                        <a:latin typeface="Cambria Math" panose="02040503050406030204" pitchFamily="18" charset="0"/>
                        <a:ea typeface="宋体" pitchFamily="2" charset="-122"/>
                        <a:cs typeface="Times New Roman" panose="02020603050405020304" pitchFamily="18" charset="0"/>
                      </a:rPr>
                      <m:t>𝑎</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𝑖</m:t>
                    </m:r>
                    <m:r>
                      <a:rPr lang="en-US" altLang="zh-CN" sz="1800" i="1" kern="100" smtClean="0">
                        <a:effectLst/>
                        <a:latin typeface="Cambria Math" panose="02040503050406030204" pitchFamily="18" charset="0"/>
                        <a:ea typeface="宋体" pitchFamily="2" charset="-122"/>
                        <a:cs typeface="Times New Roman" panose="02020603050405020304" pitchFamily="18" charset="0"/>
                      </a:rPr>
                      <m:t>)</m:t>
                    </m:r>
                  </m:oMath>
                </a14:m>
                <a:r>
                  <a:rPr lang="zh-CN" altLang="en-US" sz="1800" dirty="0"/>
                  <a:t>值就是所有</a:t>
                </a: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𝐶</m:t>
                        </m:r>
                      </m:e>
                      <m:sub>
                        <m:r>
                          <a:rPr lang="en-US" altLang="zh-CN" sz="1800" b="0" i="1" dirty="0" smtClean="0">
                            <a:latin typeface="Cambria Math" panose="02040503050406030204" pitchFamily="18" charset="0"/>
                          </a:rPr>
                          <m:t>1</m:t>
                        </m:r>
                      </m:sub>
                    </m:sSub>
                    <m:r>
                      <a:rPr lang="zh-CN" altLang="en-US" sz="1800" i="1" dirty="0">
                        <a:latin typeface="Cambria Math" panose="02040503050406030204" pitchFamily="18" charset="0"/>
                      </a:rPr>
                      <m:t> </m:t>
                    </m:r>
                  </m:oMath>
                </a14:m>
                <a:r>
                  <a:rPr lang="zh-CN" altLang="en-US" sz="1800" dirty="0"/>
                  <a:t>中其他样本点与样本</a:t>
                </a:r>
                <a14:m>
                  <m:oMath xmlns:m="http://schemas.openxmlformats.org/officeDocument/2006/math">
                    <m:r>
                      <a:rPr lang="en-US" altLang="zh-CN" sz="1800" i="1" kern="100">
                        <a:latin typeface="Cambria Math" panose="02040503050406030204" pitchFamily="18" charset="0"/>
                        <a:ea typeface="宋体" pitchFamily="2" charset="-122"/>
                        <a:cs typeface="Times New Roman" panose="02020603050405020304" pitchFamily="18" charset="0"/>
                      </a:rPr>
                      <m:t>𝑖</m:t>
                    </m:r>
                  </m:oMath>
                </a14:m>
                <a:r>
                  <a:rPr lang="zh-CN" altLang="en-US" sz="1800" dirty="0"/>
                  <a:t>的距离平均值;</a:t>
                </a:r>
                <a:endParaRPr lang="en-US" altLang="zh-CN" sz="1800" dirty="0"/>
              </a:p>
              <a:p>
                <a:pPr>
                  <a:lnSpc>
                    <a:spcPct val="150000"/>
                  </a:lnSpc>
                </a:pPr>
                <a:r>
                  <a:rPr lang="zh-CN" altLang="en-US" sz="1800" dirty="0"/>
                  <a:t>样本对应的</a:t>
                </a:r>
                <a14:m>
                  <m:oMath xmlns:m="http://schemas.openxmlformats.org/officeDocument/2006/math">
                    <m:r>
                      <a:rPr lang="en-US" altLang="zh-CN" sz="1800" i="1" kern="100">
                        <a:latin typeface="Cambria Math" panose="02040503050406030204" pitchFamily="18" charset="0"/>
                        <a:ea typeface="宋体" pitchFamily="2" charset="-122"/>
                        <a:cs typeface="Times New Roman" panose="02020603050405020304" pitchFamily="18" charset="0"/>
                      </a:rPr>
                      <m:t>𝑏</m:t>
                    </m:r>
                    <m:r>
                      <a:rPr lang="en-US" altLang="zh-CN" sz="1800" i="1" kern="100">
                        <a:latin typeface="Cambria Math" panose="02040503050406030204" pitchFamily="18" charset="0"/>
                        <a:ea typeface="宋体" pitchFamily="2" charset="-122"/>
                        <a:cs typeface="Times New Roman" panose="02020603050405020304" pitchFamily="18" charset="0"/>
                      </a:rPr>
                      <m:t>(</m:t>
                    </m:r>
                    <m:r>
                      <a:rPr lang="en-US" altLang="zh-CN" sz="1800" i="1" kern="100">
                        <a:latin typeface="Cambria Math" panose="02040503050406030204" pitchFamily="18" charset="0"/>
                        <a:ea typeface="宋体" pitchFamily="2" charset="-122"/>
                        <a:cs typeface="Times New Roman" panose="02020603050405020304" pitchFamily="18" charset="0"/>
                      </a:rPr>
                      <m:t>𝑖</m:t>
                    </m:r>
                    <m:r>
                      <a:rPr lang="en-US" altLang="zh-CN" sz="1800" i="1" kern="100">
                        <a:latin typeface="Cambria Math" panose="02040503050406030204" pitchFamily="18" charset="0"/>
                        <a:ea typeface="宋体" pitchFamily="2" charset="-122"/>
                        <a:cs typeface="Times New Roman" panose="02020603050405020304" pitchFamily="18" charset="0"/>
                      </a:rPr>
                      <m:t>)</m:t>
                    </m:r>
                  </m:oMath>
                </a14:m>
                <a:r>
                  <a:rPr lang="zh-CN" altLang="en-US" sz="1800" dirty="0"/>
                  <a:t>值分两步计算，首先计算该点分别到</a:t>
                </a:r>
                <a14:m>
                  <m:oMath xmlns:m="http://schemas.openxmlformats.org/officeDocument/2006/math">
                    <m:sSub>
                      <m:sSubPr>
                        <m:ctrlPr>
                          <a:rPr lang="en-US" altLang="zh-CN" sz="1800" i="1" dirty="0" smtClean="0">
                            <a:latin typeface="Cambria Math" panose="02040503050406030204" pitchFamily="18" charset="0"/>
                          </a:rPr>
                        </m:ctrlPr>
                      </m:sSubPr>
                      <m:e>
                        <m:r>
                          <a:rPr lang="zh-CN" altLang="en-US" sz="1800" i="1" dirty="0">
                            <a:latin typeface="Cambria Math" panose="02040503050406030204" pitchFamily="18" charset="0"/>
                          </a:rPr>
                          <m:t>𝐶</m:t>
                        </m:r>
                      </m:e>
                      <m:sub>
                        <m:r>
                          <a:rPr lang="zh-CN" altLang="en-US" sz="1800" i="1" dirty="0">
                            <a:latin typeface="Cambria Math" panose="02040503050406030204" pitchFamily="18" charset="0"/>
                          </a:rPr>
                          <m:t>2</m:t>
                        </m:r>
                      </m:sub>
                    </m:sSub>
                  </m:oMath>
                </a14:m>
                <a:r>
                  <a:rPr lang="zh-CN" altLang="en-US" sz="1800" dirty="0"/>
                  <a:t>、</a:t>
                </a:r>
                <a:r>
                  <a:rPr lang="en-US" altLang="zh-CN" sz="1800" dirty="0"/>
                  <a:t> </a:t>
                </a: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𝐶</m:t>
                        </m:r>
                      </m:e>
                      <m:sub>
                        <m:r>
                          <a:rPr lang="en-US" altLang="zh-CN" sz="1800" b="0" i="1" dirty="0" smtClean="0">
                            <a:latin typeface="Cambria Math" panose="02040503050406030204" pitchFamily="18" charset="0"/>
                          </a:rPr>
                          <m:t>3</m:t>
                        </m:r>
                      </m:sub>
                    </m:sSub>
                  </m:oMath>
                </a14:m>
                <a:r>
                  <a:rPr lang="zh-CN" altLang="en-US" sz="1800" dirty="0"/>
                  <a:t>和</a:t>
                </a: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𝐶</m:t>
                        </m:r>
                      </m:e>
                      <m:sub>
                        <m:r>
                          <a:rPr lang="en-US" altLang="zh-CN" sz="1800" b="0" i="1" dirty="0" smtClean="0">
                            <a:latin typeface="Cambria Math" panose="02040503050406030204" pitchFamily="18" charset="0"/>
                          </a:rPr>
                          <m:t>4</m:t>
                        </m:r>
                      </m:sub>
                    </m:sSub>
                  </m:oMath>
                </a14:m>
                <a:r>
                  <a:rPr lang="zh-CN" altLang="en-US" sz="1800" dirty="0"/>
                  <a:t>中样本点的平均距离，然后将三个平均值中的最小值作为</a:t>
                </a:r>
                <a14:m>
                  <m:oMath xmlns:m="http://schemas.openxmlformats.org/officeDocument/2006/math">
                    <m:r>
                      <a:rPr lang="en-US" altLang="zh-CN" sz="1800" i="1" kern="100">
                        <a:latin typeface="Cambria Math" panose="02040503050406030204" pitchFamily="18" charset="0"/>
                        <a:ea typeface="宋体" pitchFamily="2" charset="-122"/>
                        <a:cs typeface="Times New Roman" panose="02020603050405020304" pitchFamily="18" charset="0"/>
                      </a:rPr>
                      <m:t>𝑏</m:t>
                    </m:r>
                    <m:r>
                      <a:rPr lang="en-US" altLang="zh-CN" sz="1800" i="1" kern="100">
                        <a:latin typeface="Cambria Math" panose="02040503050406030204" pitchFamily="18" charset="0"/>
                        <a:ea typeface="宋体" pitchFamily="2" charset="-122"/>
                        <a:cs typeface="Times New Roman" panose="02020603050405020304" pitchFamily="18" charset="0"/>
                      </a:rPr>
                      <m:t>(</m:t>
                    </m:r>
                    <m:r>
                      <a:rPr lang="en-US" altLang="zh-CN" sz="1800" i="1" kern="100">
                        <a:latin typeface="Cambria Math" panose="02040503050406030204" pitchFamily="18" charset="0"/>
                        <a:ea typeface="宋体" pitchFamily="2" charset="-122"/>
                        <a:cs typeface="Times New Roman" panose="02020603050405020304" pitchFamily="18" charset="0"/>
                      </a:rPr>
                      <m:t>𝑖</m:t>
                    </m:r>
                    <m:r>
                      <a:rPr lang="en-US" altLang="zh-CN" sz="1800" i="1" kern="100">
                        <a:latin typeface="Cambria Math" panose="02040503050406030204" pitchFamily="18" charset="0"/>
                        <a:ea typeface="宋体" pitchFamily="2" charset="-122"/>
                        <a:cs typeface="Times New Roman" panose="02020603050405020304" pitchFamily="18" charset="0"/>
                      </a:rPr>
                      <m:t>)</m:t>
                    </m:r>
                  </m:oMath>
                </a14:m>
                <a:r>
                  <a:rPr lang="zh-CN" altLang="en-US" sz="1800" dirty="0"/>
                  <a:t>的度量.</a:t>
                </a:r>
              </a:p>
            </p:txBody>
          </p:sp>
        </mc:Choice>
        <mc:Fallback xmlns="">
          <p:sp>
            <p:nvSpPr>
              <p:cNvPr id="25" name="文本框 24"/>
              <p:cNvSpPr txBox="1">
                <a:spLocks noRot="1" noChangeAspect="1" noMove="1" noResize="1" noEditPoints="1" noAdjustHandles="1" noChangeArrowheads="1" noChangeShapeType="1" noTextEdit="1"/>
              </p:cNvSpPr>
              <p:nvPr/>
            </p:nvSpPr>
            <p:spPr>
              <a:xfrm>
                <a:off x="6485314" y="4057297"/>
                <a:ext cx="5564327" cy="2120452"/>
              </a:xfrm>
              <a:prstGeom prst="rect">
                <a:avLst/>
              </a:prstGeom>
              <a:blipFill rotWithShape="1">
                <a:blip r:embed="rId5"/>
                <a:stretch>
                  <a:fillRect l="-1" t="-13" r="9" b="-15790"/>
                </a:stretch>
              </a:blipFill>
            </p:spPr>
            <p:txBody>
              <a:bodyPr/>
              <a:lstStyle/>
              <a:p>
                <a:r>
                  <a:rPr lang="zh-CN" altLang="en-US">
                    <a:noFill/>
                  </a:rPr>
                  <a:t> </a:t>
                </a:r>
              </a:p>
            </p:txBody>
          </p:sp>
        </mc:Fallback>
      </mc:AlternateContent>
      <p:grpSp>
        <p:nvGrpSpPr>
          <p:cNvPr id="12" name="组合 11"/>
          <p:cNvGrpSpPr/>
          <p:nvPr/>
        </p:nvGrpSpPr>
        <p:grpSpPr>
          <a:xfrm>
            <a:off x="7077663" y="1448352"/>
            <a:ext cx="3272074" cy="2608945"/>
            <a:chOff x="6117210" y="1465518"/>
            <a:chExt cx="3653711" cy="2815271"/>
          </a:xfrm>
        </p:grpSpPr>
        <p:sp>
          <p:nvSpPr>
            <p:cNvPr id="13" name="椭圆 12"/>
            <p:cNvSpPr/>
            <p:nvPr/>
          </p:nvSpPr>
          <p:spPr>
            <a:xfrm>
              <a:off x="6117210" y="1930174"/>
              <a:ext cx="1531856" cy="99611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4" name="椭圆 13"/>
            <p:cNvSpPr/>
            <p:nvPr/>
          </p:nvSpPr>
          <p:spPr>
            <a:xfrm>
              <a:off x="8614528" y="2787323"/>
              <a:ext cx="1141972" cy="8548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5" name="椭圆 14"/>
            <p:cNvSpPr/>
            <p:nvPr/>
          </p:nvSpPr>
          <p:spPr>
            <a:xfrm>
              <a:off x="6837183" y="3447347"/>
              <a:ext cx="1294614" cy="83344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6" name="椭圆 15"/>
            <p:cNvSpPr/>
            <p:nvPr/>
          </p:nvSpPr>
          <p:spPr>
            <a:xfrm>
              <a:off x="7009730" y="3741435"/>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420350" y="3945402"/>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823577" y="3983109"/>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56571" y="3729429"/>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6988" y="1532761"/>
              <a:ext cx="1141972" cy="85480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cxnSp>
          <p:nvCxnSpPr>
            <p:cNvPr id="22" name="直接连接符 21"/>
            <p:cNvCxnSpPr>
              <a:stCxn id="34" idx="3"/>
            </p:cNvCxnSpPr>
            <p:nvPr/>
          </p:nvCxnSpPr>
          <p:spPr>
            <a:xfrm flipH="1">
              <a:off x="7118588" y="2474742"/>
              <a:ext cx="285008" cy="241253"/>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6" name="直接连接符 25"/>
            <p:cNvCxnSpPr>
              <a:stCxn id="33" idx="4"/>
              <a:endCxn id="50" idx="2"/>
            </p:cNvCxnSpPr>
            <p:nvPr/>
          </p:nvCxnSpPr>
          <p:spPr>
            <a:xfrm flipH="1">
              <a:off x="7062264" y="2267792"/>
              <a:ext cx="305569" cy="493143"/>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7" name="直接连接符 26"/>
            <p:cNvCxnSpPr>
              <a:endCxn id="50" idx="1"/>
            </p:cNvCxnSpPr>
            <p:nvPr/>
          </p:nvCxnSpPr>
          <p:spPr>
            <a:xfrm flipV="1">
              <a:off x="6646168" y="2724010"/>
              <a:ext cx="429973" cy="51168"/>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8" name="直接连接符 27"/>
            <p:cNvCxnSpPr>
              <a:endCxn id="50" idx="1"/>
            </p:cNvCxnSpPr>
            <p:nvPr/>
          </p:nvCxnSpPr>
          <p:spPr>
            <a:xfrm>
              <a:off x="6946914" y="2297829"/>
              <a:ext cx="129227" cy="426181"/>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29" name="直接连接符 28"/>
            <p:cNvCxnSpPr>
              <a:endCxn id="50" idx="1"/>
            </p:cNvCxnSpPr>
            <p:nvPr/>
          </p:nvCxnSpPr>
          <p:spPr>
            <a:xfrm>
              <a:off x="6505630" y="2567775"/>
              <a:ext cx="570511" cy="156235"/>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30" name="直接连接符 29"/>
            <p:cNvCxnSpPr>
              <a:stCxn id="36" idx="5"/>
              <a:endCxn id="50" idx="1"/>
            </p:cNvCxnSpPr>
            <p:nvPr/>
          </p:nvCxnSpPr>
          <p:spPr>
            <a:xfrm>
              <a:off x="6544322" y="2268754"/>
              <a:ext cx="531819" cy="455256"/>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31" name="文本框 30"/>
                <p:cNvSpPr txBox="1"/>
                <p:nvPr/>
              </p:nvSpPr>
              <p:spPr>
                <a:xfrm>
                  <a:off x="6997598" y="2236710"/>
                  <a:ext cx="2788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宋体" pitchFamily="2" charset="-122"/>
                            <a:cs typeface="Times New Roman" panose="02020603050405020304" pitchFamily="18" charset="0"/>
                          </a:rPr>
                          <m:t>𝑖</m:t>
                        </m:r>
                      </m:oMath>
                    </m:oMathPara>
                  </a14:m>
                  <a:endParaRPr lang="zh-CN" altLang="en-US" sz="20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6997598" y="2236710"/>
                  <a:ext cx="278856" cy="400110"/>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6530227" y="1895426"/>
                  <a:ext cx="40036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𝐶</m:t>
                            </m:r>
                          </m:e>
                          <m:sub>
                            <m:r>
                              <a:rPr lang="en-US" altLang="zh-CN" sz="2000" b="0" i="1" dirty="0" smtClean="0">
                                <a:latin typeface="Cambria Math" panose="02040503050406030204" pitchFamily="18" charset="0"/>
                              </a:rPr>
                              <m:t>1</m:t>
                            </m:r>
                          </m:sub>
                        </m:sSub>
                        <m:r>
                          <a:rPr lang="zh-CN" altLang="en-US" sz="2000" i="1" dirty="0">
                            <a:latin typeface="Cambria Math" panose="02040503050406030204" pitchFamily="18" charset="0"/>
                          </a:rPr>
                          <m:t> </m:t>
                        </m:r>
                      </m:oMath>
                    </m:oMathPara>
                  </a14:m>
                  <a:endParaRPr lang="zh-CN" altLang="en-US" sz="20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6530227" y="1895426"/>
                  <a:ext cx="400364" cy="400110"/>
                </a:xfrm>
                <a:prstGeom prst="rect">
                  <a:avLst/>
                </a:prstGeom>
                <a:blipFill rotWithShape="1">
                  <a:blip r:embed="rId7"/>
                </a:blipFill>
              </p:spPr>
              <p:txBody>
                <a:bodyPr/>
                <a:lstStyle/>
                <a:p>
                  <a:r>
                    <a:rPr lang="zh-CN" altLang="en-US">
                      <a:noFill/>
                    </a:rPr>
                    <a:t> </a:t>
                  </a:r>
                </a:p>
              </p:txBody>
            </p:sp>
          </mc:Fallback>
        </mc:AlternateContent>
        <p:sp>
          <p:nvSpPr>
            <p:cNvPr id="33" name="椭圆 32"/>
            <p:cNvSpPr/>
            <p:nvPr/>
          </p:nvSpPr>
          <p:spPr>
            <a:xfrm>
              <a:off x="7334839" y="2195954"/>
              <a:ext cx="65988" cy="71838"/>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393932" y="2410372"/>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900692" y="2242091"/>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87998" y="2204384"/>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445880" y="2509843"/>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635685" y="2737741"/>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endCxn id="16" idx="0"/>
            </p:cNvCxnSpPr>
            <p:nvPr/>
          </p:nvCxnSpPr>
          <p:spPr>
            <a:xfrm flipH="1">
              <a:off x="7042724" y="2774891"/>
              <a:ext cx="84956" cy="966544"/>
            </a:xfrm>
            <a:prstGeom prst="line">
              <a:avLst/>
            </a:prstGeom>
            <a:ln>
              <a:solidFill>
                <a:srgbClr val="0070C0"/>
              </a:solidFill>
            </a:ln>
          </p:spPr>
          <p:style>
            <a:lnRef idx="1">
              <a:schemeClr val="accent4"/>
            </a:lnRef>
            <a:fillRef idx="0">
              <a:schemeClr val="accent4"/>
            </a:fillRef>
            <a:effectRef idx="0">
              <a:schemeClr val="accent4"/>
            </a:effectRef>
            <a:fontRef idx="minor">
              <a:schemeClr val="tx1"/>
            </a:fontRef>
          </p:style>
        </p:cxnSp>
        <p:cxnSp>
          <p:nvCxnSpPr>
            <p:cNvPr id="40" name="直接连接符 39"/>
            <p:cNvCxnSpPr/>
            <p:nvPr/>
          </p:nvCxnSpPr>
          <p:spPr>
            <a:xfrm>
              <a:off x="7127548" y="2767420"/>
              <a:ext cx="329313" cy="1183361"/>
            </a:xfrm>
            <a:prstGeom prst="line">
              <a:avLst/>
            </a:prstGeom>
            <a:ln>
              <a:solidFill>
                <a:srgbClr val="0070C0"/>
              </a:solidFill>
            </a:ln>
          </p:spPr>
          <p:style>
            <a:lnRef idx="1">
              <a:schemeClr val="accent4"/>
            </a:lnRef>
            <a:fillRef idx="0">
              <a:schemeClr val="accent4"/>
            </a:fillRef>
            <a:effectRef idx="0">
              <a:schemeClr val="accent4"/>
            </a:effectRef>
            <a:fontRef idx="minor">
              <a:schemeClr val="tx1"/>
            </a:fontRef>
          </p:style>
        </p:cxnSp>
        <p:cxnSp>
          <p:nvCxnSpPr>
            <p:cNvPr id="41" name="直接连接符 40"/>
            <p:cNvCxnSpPr>
              <a:endCxn id="19" idx="0"/>
            </p:cNvCxnSpPr>
            <p:nvPr/>
          </p:nvCxnSpPr>
          <p:spPr>
            <a:xfrm>
              <a:off x="7138755" y="2758428"/>
              <a:ext cx="750810" cy="971001"/>
            </a:xfrm>
            <a:prstGeom prst="line">
              <a:avLst/>
            </a:prstGeom>
            <a:ln>
              <a:solidFill>
                <a:srgbClr val="0070C0"/>
              </a:solidFill>
            </a:ln>
          </p:spPr>
          <p:style>
            <a:lnRef idx="1">
              <a:schemeClr val="accent4"/>
            </a:lnRef>
            <a:fillRef idx="0">
              <a:schemeClr val="accent4"/>
            </a:fillRef>
            <a:effectRef idx="0">
              <a:schemeClr val="accent4"/>
            </a:effectRef>
            <a:fontRef idx="minor">
              <a:schemeClr val="tx1"/>
            </a:fontRef>
          </p:style>
        </p:cxnSp>
        <p:cxnSp>
          <p:nvCxnSpPr>
            <p:cNvPr id="42" name="直接连接符 41"/>
            <p:cNvCxnSpPr>
              <a:stCxn id="50" idx="5"/>
              <a:endCxn id="18" idx="1"/>
            </p:cNvCxnSpPr>
            <p:nvPr/>
          </p:nvCxnSpPr>
          <p:spPr>
            <a:xfrm>
              <a:off x="7143148" y="2797860"/>
              <a:ext cx="690093" cy="1196293"/>
            </a:xfrm>
            <a:prstGeom prst="line">
              <a:avLst/>
            </a:prstGeom>
            <a:ln>
              <a:solidFill>
                <a:srgbClr val="0070C0"/>
              </a:solidFill>
            </a:ln>
          </p:spPr>
          <p:style>
            <a:lnRef idx="1">
              <a:schemeClr val="accent4"/>
            </a:lnRef>
            <a:fillRef idx="0">
              <a:schemeClr val="accent4"/>
            </a:fillRef>
            <a:effectRef idx="0">
              <a:schemeClr val="accent4"/>
            </a:effectRef>
            <a:fontRef idx="minor">
              <a:schemeClr val="tx1"/>
            </a:fontRef>
          </p:style>
        </p:cxnSp>
        <p:cxnSp>
          <p:nvCxnSpPr>
            <p:cNvPr id="43" name="直接连接符 42"/>
            <p:cNvCxnSpPr>
              <a:endCxn id="57" idx="2"/>
            </p:cNvCxnSpPr>
            <p:nvPr/>
          </p:nvCxnSpPr>
          <p:spPr>
            <a:xfrm>
              <a:off x="7164729" y="2789904"/>
              <a:ext cx="1968274" cy="695150"/>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44" name="直接连接符 43"/>
            <p:cNvCxnSpPr>
              <a:endCxn id="56" idx="2"/>
            </p:cNvCxnSpPr>
            <p:nvPr/>
          </p:nvCxnSpPr>
          <p:spPr>
            <a:xfrm>
              <a:off x="7157025" y="2761772"/>
              <a:ext cx="1861221" cy="406491"/>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45" name="直接连接符 44"/>
            <p:cNvCxnSpPr>
              <a:endCxn id="55" idx="2"/>
            </p:cNvCxnSpPr>
            <p:nvPr/>
          </p:nvCxnSpPr>
          <p:spPr>
            <a:xfrm>
              <a:off x="7164729" y="2739466"/>
              <a:ext cx="2015407" cy="177026"/>
            </a:xfrm>
            <a:prstGeom prst="line">
              <a:avLst/>
            </a:prstGeom>
            <a:ln>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46" name="直接连接符 45"/>
            <p:cNvCxnSpPr>
              <a:endCxn id="52" idx="2"/>
            </p:cNvCxnSpPr>
            <p:nvPr/>
          </p:nvCxnSpPr>
          <p:spPr>
            <a:xfrm flipV="1">
              <a:off x="7161500" y="2023161"/>
              <a:ext cx="2018636" cy="701164"/>
            </a:xfrm>
            <a:prstGeom prst="line">
              <a:avLst/>
            </a:prstGeom>
            <a:ln>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7" name="直接连接符 46"/>
            <p:cNvCxnSpPr/>
            <p:nvPr/>
          </p:nvCxnSpPr>
          <p:spPr>
            <a:xfrm flipV="1">
              <a:off x="7166978" y="2268069"/>
              <a:ext cx="1879017" cy="466831"/>
            </a:xfrm>
            <a:prstGeom prst="line">
              <a:avLst/>
            </a:prstGeom>
            <a:ln>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8" name="直接连接符 47"/>
            <p:cNvCxnSpPr>
              <a:stCxn id="50" idx="7"/>
              <a:endCxn id="54" idx="2"/>
            </p:cNvCxnSpPr>
            <p:nvPr/>
          </p:nvCxnSpPr>
          <p:spPr>
            <a:xfrm flipV="1">
              <a:off x="7143148" y="1758644"/>
              <a:ext cx="1471380" cy="965366"/>
            </a:xfrm>
            <a:prstGeom prst="line">
              <a:avLst/>
            </a:prstGeom>
            <a:ln>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9" name="直接连接符 48"/>
            <p:cNvCxnSpPr>
              <a:stCxn id="50" idx="7"/>
              <a:endCxn id="53" idx="3"/>
            </p:cNvCxnSpPr>
            <p:nvPr/>
          </p:nvCxnSpPr>
          <p:spPr>
            <a:xfrm flipV="1">
              <a:off x="7143148" y="1709893"/>
              <a:ext cx="2079646" cy="1014117"/>
            </a:xfrm>
            <a:prstGeom prst="line">
              <a:avLst/>
            </a:prstGeom>
            <a:ln>
              <a:solidFill>
                <a:srgbClr val="FFC000"/>
              </a:solidFill>
            </a:ln>
          </p:spPr>
          <p:style>
            <a:lnRef idx="1">
              <a:schemeClr val="accent4"/>
            </a:lnRef>
            <a:fillRef idx="0">
              <a:schemeClr val="accent4"/>
            </a:fillRef>
            <a:effectRef idx="0">
              <a:schemeClr val="accent4"/>
            </a:effectRef>
            <a:fontRef idx="minor">
              <a:schemeClr val="tx1"/>
            </a:fontRef>
          </p:style>
        </p:cxnSp>
        <p:sp>
          <p:nvSpPr>
            <p:cNvPr id="50" name="椭圆 49"/>
            <p:cNvSpPr/>
            <p:nvPr/>
          </p:nvSpPr>
          <p:spPr>
            <a:xfrm>
              <a:off x="7062264" y="2708715"/>
              <a:ext cx="94761" cy="104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9030128" y="2213065"/>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180136" y="1985454"/>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9213130" y="1645523"/>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614528" y="1720937"/>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180136" y="2878785"/>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9018246" y="3130556"/>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9133003" y="3447347"/>
              <a:ext cx="65988" cy="7541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mc:AlternateContent xmlns:mc="http://schemas.openxmlformats.org/markup-compatibility/2006" xmlns:a14="http://schemas.microsoft.com/office/drawing/2010/main">
          <mc:Choice Requires="a14">
            <p:sp>
              <p:nvSpPr>
                <p:cNvPr id="58" name="文本框 57"/>
                <p:cNvSpPr txBox="1"/>
                <p:nvPr/>
              </p:nvSpPr>
              <p:spPr>
                <a:xfrm>
                  <a:off x="8498929" y="1465518"/>
                  <a:ext cx="78018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𝐶</m:t>
                            </m:r>
                          </m:e>
                          <m:sub>
                            <m:r>
                              <a:rPr lang="zh-CN" altLang="en-US" sz="2000" i="1" dirty="0">
                                <a:latin typeface="Cambria Math" panose="02040503050406030204" pitchFamily="18" charset="0"/>
                              </a:rPr>
                              <m:t>2</m:t>
                            </m:r>
                          </m:sub>
                        </m:sSub>
                      </m:oMath>
                    </m:oMathPara>
                  </a14:m>
                  <a:endParaRPr lang="zh-CN" altLang="en-US" sz="2000" dirty="0"/>
                </a:p>
              </p:txBody>
            </p:sp>
          </mc:Choice>
          <mc:Fallback xmlns="">
            <p:sp>
              <p:nvSpPr>
                <p:cNvPr id="58" name="文本框 57"/>
                <p:cNvSpPr txBox="1">
                  <a:spLocks noRot="1" noChangeAspect="1" noMove="1" noResize="1" noEditPoints="1" noAdjustHandles="1" noChangeArrowheads="1" noChangeShapeType="1" noTextEdit="1"/>
                </p:cNvSpPr>
                <p:nvPr/>
              </p:nvSpPr>
              <p:spPr>
                <a:xfrm>
                  <a:off x="8498929" y="1465518"/>
                  <a:ext cx="780189" cy="400110"/>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9151273" y="2953848"/>
                  <a:ext cx="61964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𝐶</m:t>
                            </m:r>
                          </m:e>
                          <m:sub>
                            <m:r>
                              <a:rPr lang="en-US" altLang="zh-CN" sz="2000" b="0" i="1" dirty="0" smtClean="0">
                                <a:latin typeface="Cambria Math" panose="02040503050406030204" pitchFamily="18" charset="0"/>
                              </a:rPr>
                              <m:t>3</m:t>
                            </m:r>
                          </m:sub>
                        </m:sSub>
                      </m:oMath>
                    </m:oMathPara>
                  </a14:m>
                  <a:endParaRPr lang="zh-CN" altLang="en-US" sz="20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9151273" y="2953848"/>
                  <a:ext cx="619648" cy="400110"/>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6862066" y="3740742"/>
                  <a:ext cx="79289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𝐶</m:t>
                            </m:r>
                          </m:e>
                          <m:sub>
                            <m:r>
                              <a:rPr lang="en-US" altLang="zh-CN" sz="2000" b="0" i="1" dirty="0" smtClean="0">
                                <a:latin typeface="Cambria Math" panose="02040503050406030204" pitchFamily="18" charset="0"/>
                              </a:rPr>
                              <m:t>4</m:t>
                            </m:r>
                          </m:sub>
                        </m:sSub>
                      </m:oMath>
                    </m:oMathPara>
                  </a14:m>
                  <a:endParaRPr lang="zh-CN" altLang="en-US" sz="20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6862066" y="3740742"/>
                  <a:ext cx="792892" cy="400110"/>
                </a:xfrm>
                <a:prstGeom prst="rect">
                  <a:avLst/>
                </a:prstGeom>
                <a:blipFill rotWithShape="1">
                  <a:blip r:embed="rId10"/>
                </a:blipFill>
              </p:spPr>
              <p:txBody>
                <a:bodyPr/>
                <a:lstStyle/>
                <a:p>
                  <a:r>
                    <a:rPr lang="zh-CN" altLang="en-US">
                      <a:noFill/>
                    </a:rPr>
                    <a:t> </a:t>
                  </a:r>
                </a:p>
              </p:txBody>
            </p:sp>
          </mc:Fallback>
        </mc:AlternateContent>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4" name="Text Box 12"/>
          <p:cNvSpPr txBox="1">
            <a:spLocks noChangeArrowheads="1"/>
          </p:cNvSpPr>
          <p:nvPr/>
        </p:nvSpPr>
        <p:spPr bwMode="auto">
          <a:xfrm>
            <a:off x="634450" y="2155069"/>
            <a:ext cx="887221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pPr marL="342900"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聚类（</a:t>
            </a:r>
            <a:r>
              <a:rPr lang="en-US" altLang="zh-CN" sz="2000" dirty="0">
                <a:ea typeface="微软雅黑" panose="020B0503020204020204" pitchFamily="34" charset="-122"/>
              </a:rPr>
              <a:t>Clustering</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如何将教室里的学生按爱好、身高划分为</a:t>
            </a:r>
            <a:r>
              <a:rPr lang="en-US" altLang="zh-CN" sz="2000" dirty="0">
                <a:ea typeface="微软雅黑" panose="020B0503020204020204" pitchFamily="34" charset="-122"/>
              </a:rPr>
              <a:t>5</a:t>
            </a:r>
            <a:r>
              <a:rPr lang="zh-CN" altLang="en-US" sz="2000" dirty="0">
                <a:ea typeface="微软雅黑" panose="020B0503020204020204" pitchFamily="34" charset="-122"/>
              </a:rPr>
              <a:t>类？</a:t>
            </a:r>
            <a:endParaRPr lang="en-US" altLang="zh-CN" sz="2000"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降维（</a:t>
            </a:r>
            <a:r>
              <a:rPr lang="en-US" altLang="zh-CN" sz="2000" dirty="0"/>
              <a:t> Dimensionality Reduction </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如何将将原高维空间中的数据点映射到低维度的空间中？</a:t>
            </a:r>
            <a:endParaRPr lang="en-US" altLang="zh-CN" sz="2000"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关联规则（</a:t>
            </a:r>
            <a:r>
              <a:rPr lang="en-US" altLang="zh-CN" sz="2000" dirty="0"/>
              <a:t> Association Rules</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很多买尿布的男顾客，同时买了啤酒，可以从中找出什么规律来提高超市销售额？</a:t>
            </a:r>
            <a:endParaRPr lang="en-US" altLang="zh-CN" sz="2000"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推荐系统（</a:t>
            </a:r>
            <a:r>
              <a:rPr lang="en-US" altLang="zh-CN" sz="2000" dirty="0"/>
              <a:t> Recommender systems</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000" dirty="0">
                <a:ea typeface="微软雅黑" panose="020B0503020204020204" pitchFamily="34" charset="-122"/>
              </a:rPr>
              <a:t>很多客户经常上网购物，根据他们的浏览商品的习惯，给他们推荐什么商品呢？</a:t>
            </a:r>
            <a:endParaRPr lang="en-US" altLang="zh-CN" sz="1800" dirty="0">
              <a:ea typeface="微软雅黑" panose="020B0503020204020204" pitchFamily="34" charset="-122"/>
            </a:endParaRP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主要的无监督学习方法</a:t>
            </a:r>
            <a:endParaRPr lang="zh-CN" altLang="en-US" sz="2800" b="1" dirty="0"/>
          </a:p>
        </p:txBody>
      </p:sp>
    </p:spTree>
  </p:cSld>
  <p:clrMapOvr>
    <a:masterClrMapping/>
  </p:clrMapOvr>
  <p:transition advTm="800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4" name="Text Box 12"/>
          <p:cNvSpPr txBox="1">
            <a:spLocks noChangeArrowheads="1"/>
          </p:cNvSpPr>
          <p:nvPr/>
        </p:nvSpPr>
        <p:spPr bwMode="auto">
          <a:xfrm>
            <a:off x="634450" y="2155069"/>
            <a:ext cx="52317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704020202020204" pitchFamily="34" charset="0"/>
                <a:ea typeface="宋体" pitchFamily="2" charset="-122"/>
              </a:defRPr>
            </a:lvl1pPr>
            <a:lvl2pPr marL="742950" indent="-285750" eaLnBrk="0" hangingPunct="0">
              <a:defRPr>
                <a:solidFill>
                  <a:schemeClr val="tx1"/>
                </a:solidFill>
                <a:latin typeface="Arial" panose="020B0704020202020204" pitchFamily="34" charset="0"/>
                <a:ea typeface="宋体" pitchFamily="2" charset="-122"/>
              </a:defRPr>
            </a:lvl2pPr>
            <a:lvl3pPr marL="1143000" indent="-228600" eaLnBrk="0" hangingPunct="0">
              <a:defRPr>
                <a:solidFill>
                  <a:schemeClr val="tx1"/>
                </a:solidFill>
                <a:latin typeface="Arial" panose="020B0704020202020204" pitchFamily="34" charset="0"/>
                <a:ea typeface="宋体" pitchFamily="2" charset="-122"/>
              </a:defRPr>
            </a:lvl3pPr>
            <a:lvl4pPr marL="1600200" indent="-228600" eaLnBrk="0" hangingPunct="0">
              <a:defRPr>
                <a:solidFill>
                  <a:schemeClr val="tx1"/>
                </a:solidFill>
                <a:latin typeface="Arial" panose="020B0704020202020204" pitchFamily="34" charset="0"/>
                <a:ea typeface="宋体" pitchFamily="2" charset="-122"/>
              </a:defRPr>
            </a:lvl4pPr>
            <a:lvl5pPr marL="2057400" indent="-228600" eaLnBrk="0" hangingPunct="0">
              <a:defRPr>
                <a:solidFill>
                  <a:schemeClr val="tx1"/>
                </a:solidFill>
                <a:latin typeface="Arial" panose="020B07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704020202020204" pitchFamily="34" charset="0"/>
                <a:ea typeface="宋体" pitchFamily="2" charset="-122"/>
              </a:defRPr>
            </a:lvl9pPr>
          </a:lstStyle>
          <a:p>
            <a:r>
              <a:rPr lang="zh-CN" altLang="en-US" kern="100" dirty="0">
                <a:latin typeface="+mj-ea"/>
                <a:ea typeface="+mj-ea"/>
                <a:cs typeface="Times New Roman" panose="02020603050405020304" pitchFamily="18" charset="0"/>
              </a:rPr>
              <a:t>主要算法</a:t>
            </a:r>
            <a:endParaRPr lang="en-US" altLang="zh-CN" kern="100" dirty="0">
              <a:latin typeface="+mj-ea"/>
              <a:ea typeface="+mj-ea"/>
              <a:cs typeface="Times New Roman" panose="02020603050405020304" pitchFamily="18" charset="0"/>
            </a:endParaRPr>
          </a:p>
          <a:p>
            <a:r>
              <a:rPr lang="en-US" altLang="zh-CN" kern="100" dirty="0">
                <a:latin typeface="+mj-ea"/>
                <a:ea typeface="+mj-ea"/>
                <a:cs typeface="Times New Roman" panose="02020603050405020304" pitchFamily="18" charset="0"/>
              </a:rPr>
              <a:t>K-means</a:t>
            </a:r>
            <a:r>
              <a:rPr lang="zh-CN" altLang="en-US" kern="100" dirty="0">
                <a:latin typeface="+mj-ea"/>
                <a:ea typeface="+mj-ea"/>
                <a:cs typeface="Times New Roman" panose="02020603050405020304" pitchFamily="18" charset="0"/>
              </a:rPr>
              <a:t>、密度聚类、层次聚类</a:t>
            </a:r>
            <a:endParaRPr lang="en-US" altLang="zh-CN" dirty="0">
              <a:latin typeface="+mj-ea"/>
              <a:ea typeface="+mj-ea"/>
            </a:endParaRP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a:t>
            </a:r>
            <a:endParaRPr lang="zh-CN" altLang="en-US" sz="2800" b="1" dirty="0"/>
          </a:p>
        </p:txBody>
      </p:sp>
      <p:sp>
        <p:nvSpPr>
          <p:cNvPr id="7" name="文本框 6"/>
          <p:cNvSpPr txBox="1"/>
          <p:nvPr/>
        </p:nvSpPr>
        <p:spPr>
          <a:xfrm>
            <a:off x="668338" y="3070772"/>
            <a:ext cx="10180320" cy="2797048"/>
          </a:xfrm>
          <a:prstGeom prst="rect">
            <a:avLst/>
          </a:prstGeom>
          <a:noFill/>
        </p:spPr>
        <p:txBody>
          <a:bodyPr wrap="square">
            <a:spAutoFit/>
          </a:bodyPr>
          <a:lstStyle/>
          <a:p>
            <a:pPr algn="just">
              <a:lnSpc>
                <a:spcPct val="150000"/>
              </a:lnSpc>
            </a:pPr>
            <a:r>
              <a:rPr lang="zh-CN" altLang="en-US" sz="2400" kern="100" dirty="0">
                <a:effectLst/>
                <a:latin typeface="微软雅黑" panose="020B0503020204020204" pitchFamily="34" charset="-122"/>
              </a:rPr>
              <a:t>主要应用</a:t>
            </a:r>
            <a:endParaRPr lang="en-US" altLang="zh-CN" sz="2400" kern="100" dirty="0">
              <a:effectLst/>
              <a:latin typeface="微软雅黑" panose="020B0503020204020204" pitchFamily="34" charset="-122"/>
            </a:endParaRPr>
          </a:p>
          <a:p>
            <a:pPr algn="just">
              <a:lnSpc>
                <a:spcPct val="150000"/>
              </a:lnSpc>
            </a:pPr>
            <a:r>
              <a:rPr lang="zh-CN" altLang="zh-CN" sz="2400" kern="100" dirty="0">
                <a:effectLst/>
                <a:latin typeface="微软雅黑" panose="020B0503020204020204" pitchFamily="34" charset="-122"/>
              </a:rPr>
              <a:t>市场细分</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文档聚类</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图像分割</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图像压缩</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聚类分析</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特征学习或者词典学习</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确定犯罪易发地区</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保险欺诈检测</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公共交通数据分析</a:t>
            </a:r>
            <a:r>
              <a:rPr lang="zh-CN" altLang="en-US" sz="2400" kern="100" dirty="0">
                <a:effectLst/>
                <a:latin typeface="微软雅黑" panose="020B0503020204020204" pitchFamily="34" charset="-122"/>
              </a:rPr>
              <a:t>、</a:t>
            </a:r>
            <a:r>
              <a:rPr lang="en-US" altLang="zh-CN" sz="2400" kern="100" dirty="0">
                <a:effectLst/>
                <a:latin typeface="微软雅黑" panose="020B0503020204020204" pitchFamily="34" charset="-122"/>
              </a:rPr>
              <a:t>IT</a:t>
            </a:r>
            <a:r>
              <a:rPr lang="zh-CN" altLang="zh-CN" sz="2400" kern="100" dirty="0">
                <a:effectLst/>
                <a:latin typeface="微软雅黑" panose="020B0503020204020204" pitchFamily="34" charset="-122"/>
              </a:rPr>
              <a:t>资产集群</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客户细分</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识别癌症数据</a:t>
            </a:r>
            <a:r>
              <a:rPr lang="zh-CN" altLang="en-US" sz="2400" kern="100" dirty="0">
                <a:effectLst/>
                <a:latin typeface="微软雅黑" panose="020B0503020204020204" pitchFamily="34" charset="-122"/>
              </a:rPr>
              <a:t>、</a:t>
            </a:r>
            <a:r>
              <a:rPr lang="zh-CN" altLang="zh-CN" sz="2400" kern="100" dirty="0">
                <a:effectLst/>
                <a:latin typeface="微软雅黑" panose="020B0503020204020204" pitchFamily="34" charset="-122"/>
              </a:rPr>
              <a:t>搜索引擎应用</a:t>
            </a:r>
            <a:r>
              <a:rPr lang="zh-CN" altLang="en-US" sz="2400" kern="100" dirty="0">
                <a:effectLst/>
                <a:latin typeface="微软雅黑" panose="020B0503020204020204" pitchFamily="34" charset="-122"/>
              </a:rPr>
              <a:t>、医疗应用、</a:t>
            </a:r>
            <a:r>
              <a:rPr lang="zh-CN" altLang="zh-CN" sz="2400" kern="100" dirty="0">
                <a:effectLst/>
                <a:latin typeface="微软雅黑" panose="020B0503020204020204" pitchFamily="34" charset="-122"/>
              </a:rPr>
              <a:t>药物活性预测</a:t>
            </a:r>
            <a:r>
              <a:rPr lang="en-US" altLang="zh-CN" sz="2400" kern="100" dirty="0">
                <a:effectLst/>
                <a:latin typeface="微软雅黑" panose="020B0503020204020204" pitchFamily="34" charset="-122"/>
              </a:rPr>
              <a:t>……</a:t>
            </a:r>
            <a:endParaRPr lang="zh-CN" altLang="zh-CN" sz="2400" kern="100" dirty="0">
              <a:effectLst/>
              <a:latin typeface="微软雅黑" panose="020B0503020204020204" pitchFamily="34" charset="-122"/>
            </a:endParaRPr>
          </a:p>
        </p:txBody>
      </p:sp>
    </p:spTree>
  </p:cSld>
  <p:clrMapOvr>
    <a:masterClrMapping/>
  </p:clrMapOvr>
  <p:transition advTm="800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聚类案例</a:t>
            </a:r>
            <a:endParaRPr lang="zh-CN" altLang="en-US" sz="2800" b="1" dirty="0"/>
          </a:p>
        </p:txBody>
      </p:sp>
      <p:sp>
        <p:nvSpPr>
          <p:cNvPr id="8" name="文本框 7"/>
          <p:cNvSpPr txBox="1"/>
          <p:nvPr/>
        </p:nvSpPr>
        <p:spPr>
          <a:xfrm>
            <a:off x="668338" y="2071736"/>
            <a:ext cx="6096000" cy="2611741"/>
          </a:xfrm>
          <a:prstGeom prst="rect">
            <a:avLst/>
          </a:prstGeom>
          <a:noFill/>
        </p:spPr>
        <p:txBody>
          <a:bodyPr wrap="square">
            <a:spAutoFit/>
          </a:bodyPr>
          <a:lstStyle/>
          <a:p>
            <a:r>
              <a:rPr lang="zh-CN" altLang="en-US" dirty="0"/>
              <a:t>1.医疗</a:t>
            </a:r>
          </a:p>
          <a:p>
            <a:pPr>
              <a:lnSpc>
                <a:spcPct val="150000"/>
              </a:lnSpc>
            </a:pPr>
            <a:r>
              <a:rPr lang="zh-CN" altLang="en-US" dirty="0"/>
              <a:t>医生可以使用聚类算法来发现疾病。以甲状腺疾病为例。当我们对包含甲状腺疾病和非甲状腺疾病的数据集应用无监督学习时，可以使用聚类算法来识别甲状腺疾病数据集。</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946" y="2093143"/>
            <a:ext cx="4286250"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00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聚类案例</a:t>
            </a:r>
            <a:endParaRPr lang="zh-CN" altLang="en-US" sz="2800" b="1" dirty="0"/>
          </a:p>
        </p:txBody>
      </p:sp>
      <p:sp>
        <p:nvSpPr>
          <p:cNvPr id="8" name="文本框 7"/>
          <p:cNvSpPr txBox="1"/>
          <p:nvPr/>
        </p:nvSpPr>
        <p:spPr>
          <a:xfrm>
            <a:off x="632444" y="1898574"/>
            <a:ext cx="6096000" cy="3904402"/>
          </a:xfrm>
          <a:prstGeom prst="rect">
            <a:avLst/>
          </a:prstGeom>
          <a:noFill/>
        </p:spPr>
        <p:txBody>
          <a:bodyPr wrap="square">
            <a:spAutoFit/>
          </a:bodyPr>
          <a:lstStyle/>
          <a:p>
            <a:pPr>
              <a:lnSpc>
                <a:spcPct val="150000"/>
              </a:lnSpc>
            </a:pPr>
            <a:r>
              <a:rPr lang="en-US" altLang="zh-CN" dirty="0"/>
              <a:t>2.</a:t>
            </a:r>
            <a:r>
              <a:rPr lang="zh-CN" altLang="en-US" dirty="0"/>
              <a:t>市场细分</a:t>
            </a:r>
            <a:endParaRPr lang="en-US" altLang="zh-CN" dirty="0"/>
          </a:p>
          <a:p>
            <a:pPr>
              <a:lnSpc>
                <a:spcPct val="150000"/>
              </a:lnSpc>
            </a:pPr>
            <a:r>
              <a:rPr lang="zh-CN" altLang="en-US" dirty="0"/>
              <a:t>为了吸引更多的客户，每家公司都在开发易于使用的功能和技术。为了了解客户，公司可以使用聚类。聚类将帮助公司了解用户群，然后对每个客户进行归类。这样，公司就可以了解客户，发现客户之间的相似之处，并对他们进行分组。</a:t>
            </a:r>
          </a:p>
        </p:txBody>
      </p:sp>
      <p:pic>
        <p:nvPicPr>
          <p:cNvPr id="5" name="Picture 2" descr="market-basket-analysis-apriori-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325" y="2077329"/>
            <a:ext cx="3811096" cy="2718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00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无监督学习方法概述</a:t>
            </a:r>
          </a:p>
        </p:txBody>
      </p:sp>
      <p:sp>
        <p:nvSpPr>
          <p:cNvPr id="6" name="文本框 5"/>
          <p:cNvSpPr txBox="1"/>
          <p:nvPr/>
        </p:nvSpPr>
        <p:spPr>
          <a:xfrm>
            <a:off x="634450" y="1375354"/>
            <a:ext cx="6093994" cy="523220"/>
          </a:xfrm>
          <a:prstGeom prst="rect">
            <a:avLst/>
          </a:prstGeom>
          <a:noFill/>
        </p:spPr>
        <p:txBody>
          <a:bodyPr wrap="square">
            <a:spAutoFit/>
          </a:bodyPr>
          <a:lstStyle/>
          <a:p>
            <a:r>
              <a:rPr lang="zh-CN" altLang="en-US" sz="2800" b="1" kern="100" dirty="0">
                <a:effectLst/>
                <a:latin typeface="+mj-ea"/>
                <a:ea typeface="+mj-ea"/>
              </a:rPr>
              <a:t>聚类案例</a:t>
            </a:r>
            <a:endParaRPr lang="zh-CN" altLang="en-US" sz="2800" b="1" dirty="0"/>
          </a:p>
        </p:txBody>
      </p:sp>
      <p:sp>
        <p:nvSpPr>
          <p:cNvPr id="8" name="文本框 7"/>
          <p:cNvSpPr txBox="1"/>
          <p:nvPr/>
        </p:nvSpPr>
        <p:spPr>
          <a:xfrm>
            <a:off x="668338" y="1987767"/>
            <a:ext cx="6096000" cy="2797048"/>
          </a:xfrm>
          <a:prstGeom prst="rect">
            <a:avLst/>
          </a:prstGeom>
          <a:noFill/>
        </p:spPr>
        <p:txBody>
          <a:bodyPr wrap="square">
            <a:spAutoFit/>
          </a:bodyPr>
          <a:lstStyle/>
          <a:p>
            <a:pPr algn="l">
              <a:lnSpc>
                <a:spcPct val="150000"/>
              </a:lnSpc>
            </a:pPr>
            <a:r>
              <a:rPr lang="en-US" altLang="zh-CN" dirty="0">
                <a:latin typeface="+mj-ea"/>
                <a:ea typeface="+mj-ea"/>
              </a:rPr>
              <a:t>3.</a:t>
            </a:r>
            <a:r>
              <a:rPr lang="zh-CN" altLang="en-US" i="0" dirty="0">
                <a:effectLst/>
                <a:latin typeface="+mj-ea"/>
                <a:ea typeface="+mj-ea"/>
              </a:rPr>
              <a:t>金融业</a:t>
            </a:r>
          </a:p>
          <a:p>
            <a:pPr algn="l">
              <a:lnSpc>
                <a:spcPct val="150000"/>
              </a:lnSpc>
            </a:pPr>
            <a:r>
              <a:rPr lang="zh-CN" altLang="en-US" i="0" dirty="0">
                <a:effectLst/>
                <a:latin typeface="+mj-ea"/>
                <a:ea typeface="+mj-ea"/>
              </a:rPr>
              <a:t>银行可以观察到可能的金融欺诈行为，就此向客户发出警告。在聚类算法的帮助下，保险公司可以发现某些客户的欺诈行为，并调查类似客户的保单是否有欺诈行为。</a:t>
            </a:r>
            <a:endParaRPr lang="en-US" altLang="zh-CN" i="0" dirty="0">
              <a:effectLst/>
              <a:latin typeface="+mj-ea"/>
              <a:ea typeface="+mj-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569" y="1915071"/>
            <a:ext cx="3918970" cy="2942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005"/>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4695</Words>
  <Application>Microsoft Macintosh PowerPoint</Application>
  <PresentationFormat>宽屏</PresentationFormat>
  <Paragraphs>999</Paragraphs>
  <Slides>43</Slides>
  <Notes>43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-apple-system</vt:lpstr>
      <vt:lpstr>等线</vt:lpstr>
      <vt:lpstr>宋体</vt:lpstr>
      <vt:lpstr>微软雅黑</vt:lpstr>
      <vt:lpstr>Arial</vt:lpstr>
      <vt:lpstr>Calibri</vt:lpstr>
      <vt:lpstr>Cambria</vt:lpstr>
      <vt:lpstr>Cambria Math</vt:lpstr>
      <vt:lpstr>Impact</vt:lpstr>
      <vt:lpstr>Optima-Regular</vt:lpstr>
      <vt:lpstr>Times New Roman</vt:lpstr>
      <vt:lpstr>Wingdings</vt:lpstr>
      <vt:lpstr>默认设计模板</vt:lpstr>
      <vt:lpstr>机器学习-聚类  </vt:lpstr>
      <vt:lpstr>本章目录</vt:lpstr>
      <vt:lpstr>1.无监督学习概述</vt:lpstr>
      <vt:lpstr>1.无监督学习方法概述</vt:lpstr>
      <vt:lpstr>1.无监督学习方法概述</vt:lpstr>
      <vt:lpstr>1.无监督学习方法概述</vt:lpstr>
      <vt:lpstr>1.无监督学习方法概述</vt:lpstr>
      <vt:lpstr>1.无监督学习方法概述</vt:lpstr>
      <vt:lpstr>1.无监督学习方法概述</vt:lpstr>
      <vt:lpstr>1.无监督学习方法概述</vt:lpstr>
      <vt:lpstr>1.无监督学习方法概述</vt:lpstr>
      <vt:lpstr>2.K-means聚类</vt:lpstr>
      <vt:lpstr>聚类的背景知识--基本思想</vt:lpstr>
      <vt:lpstr>2.K-means聚类</vt:lpstr>
      <vt:lpstr>距离度量</vt:lpstr>
      <vt:lpstr>2.K-means聚类</vt:lpstr>
      <vt:lpstr>2.K-means聚类</vt:lpstr>
      <vt:lpstr>2.K-means聚类</vt:lpstr>
      <vt:lpstr>2.K-means聚类</vt:lpstr>
      <vt:lpstr>2.K-means聚类</vt:lpstr>
      <vt:lpstr>2.K-means聚类</vt:lpstr>
      <vt:lpstr>2.K-means聚类</vt:lpstr>
      <vt:lpstr>2.K-means聚类</vt:lpstr>
      <vt:lpstr>2.K-means聚类</vt:lpstr>
      <vt:lpstr>2.K-means聚类</vt:lpstr>
      <vt:lpstr>2.K-means聚类</vt:lpstr>
      <vt:lpstr>3.密度聚类和层次聚类</vt:lpstr>
      <vt:lpstr>密度聚类-DBSCAN  Density-Based Spatial Clustering of Applications with Noise</vt:lpstr>
      <vt:lpstr>密度聚类-DBSCAN</vt:lpstr>
      <vt:lpstr>密度聚类-DBSCAN</vt:lpstr>
      <vt:lpstr>密度聚类-DBSCAN</vt:lpstr>
      <vt:lpstr>3.密度聚类和层次聚类</vt:lpstr>
      <vt:lpstr>密度聚类-DBSCAN</vt:lpstr>
      <vt:lpstr>密度聚类-DBSCAN</vt:lpstr>
      <vt:lpstr>密度聚类-DBSCAN</vt:lpstr>
      <vt:lpstr>密度聚类-DBSCAN</vt:lpstr>
      <vt:lpstr>层次聚类</vt:lpstr>
      <vt:lpstr>层次聚类</vt:lpstr>
      <vt:lpstr>层次聚类-聚合聚类</vt:lpstr>
      <vt:lpstr>层次聚类-分裂聚类</vt:lpstr>
      <vt:lpstr>4. 聚类的评价指标</vt:lpstr>
      <vt:lpstr>4. 聚类的评价指标</vt:lpstr>
      <vt:lpstr>4. 聚类的评价指标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365VIP</cp:lastModifiedBy>
  <cp:revision>3321</cp:revision>
  <cp:lastPrinted>2024-11-14T08:03:43Z</cp:lastPrinted>
  <dcterms:created xsi:type="dcterms:W3CDTF">2024-11-14T08:03:43Z</dcterms:created>
  <dcterms:modified xsi:type="dcterms:W3CDTF">2025-01-08T09:27:12Z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3BFF97DB1B3B8E93D36B346776DCC3DD_42</vt:lpwstr>
  </property>
</Properties>
</file>