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11"/>
  </p:notesMasterIdLst>
  <p:handoutMasterIdLst>
    <p:handoutMasterId r:id="rId112"/>
  </p:handoutMasterIdLst>
  <p:sldIdLst>
    <p:sldId id="913" r:id="rId2"/>
    <p:sldId id="670" r:id="rId3"/>
    <p:sldId id="546" r:id="rId4"/>
    <p:sldId id="653" r:id="rId5"/>
    <p:sldId id="796" r:id="rId6"/>
    <p:sldId id="857" r:id="rId7"/>
    <p:sldId id="800" r:id="rId8"/>
    <p:sldId id="804" r:id="rId9"/>
    <p:sldId id="858" r:id="rId10"/>
    <p:sldId id="714" r:id="rId11"/>
    <p:sldId id="859" r:id="rId12"/>
    <p:sldId id="801" r:id="rId13"/>
    <p:sldId id="861" r:id="rId14"/>
    <p:sldId id="836" r:id="rId15"/>
    <p:sldId id="802" r:id="rId16"/>
    <p:sldId id="860" r:id="rId17"/>
    <p:sldId id="838" r:id="rId18"/>
    <p:sldId id="914" r:id="rId19"/>
    <p:sldId id="803" r:id="rId20"/>
    <p:sldId id="862" r:id="rId21"/>
    <p:sldId id="806" r:id="rId22"/>
    <p:sldId id="863" r:id="rId23"/>
    <p:sldId id="864" r:id="rId24"/>
    <p:sldId id="865" r:id="rId25"/>
    <p:sldId id="866" r:id="rId26"/>
    <p:sldId id="867" r:id="rId27"/>
    <p:sldId id="868" r:id="rId28"/>
    <p:sldId id="807" r:id="rId29"/>
    <p:sldId id="808" r:id="rId30"/>
    <p:sldId id="869" r:id="rId31"/>
    <p:sldId id="870" r:id="rId32"/>
    <p:sldId id="886" r:id="rId33"/>
    <p:sldId id="888" r:id="rId34"/>
    <p:sldId id="872" r:id="rId35"/>
    <p:sldId id="873" r:id="rId36"/>
    <p:sldId id="874" r:id="rId37"/>
    <p:sldId id="892" r:id="rId38"/>
    <p:sldId id="891" r:id="rId39"/>
    <p:sldId id="896" r:id="rId40"/>
    <p:sldId id="897" r:id="rId41"/>
    <p:sldId id="898" r:id="rId42"/>
    <p:sldId id="894" r:id="rId43"/>
    <p:sldId id="902" r:id="rId44"/>
    <p:sldId id="875" r:id="rId45"/>
    <p:sldId id="877" r:id="rId46"/>
    <p:sldId id="878" r:id="rId47"/>
    <p:sldId id="879" r:id="rId48"/>
    <p:sldId id="362" r:id="rId49"/>
    <p:sldId id="456" r:id="rId50"/>
    <p:sldId id="399" r:id="rId51"/>
    <p:sldId id="400" r:id="rId52"/>
    <p:sldId id="401" r:id="rId53"/>
    <p:sldId id="457" r:id="rId54"/>
    <p:sldId id="460" r:id="rId55"/>
    <p:sldId id="464" r:id="rId56"/>
    <p:sldId id="465" r:id="rId57"/>
    <p:sldId id="466" r:id="rId58"/>
    <p:sldId id="467" r:id="rId59"/>
    <p:sldId id="468" r:id="rId60"/>
    <p:sldId id="482" r:id="rId61"/>
    <p:sldId id="469" r:id="rId62"/>
    <p:sldId id="470" r:id="rId63"/>
    <p:sldId id="471" r:id="rId64"/>
    <p:sldId id="472" r:id="rId65"/>
    <p:sldId id="473" r:id="rId66"/>
    <p:sldId id="474" r:id="rId67"/>
    <p:sldId id="475" r:id="rId68"/>
    <p:sldId id="476" r:id="rId69"/>
    <p:sldId id="477" r:id="rId70"/>
    <p:sldId id="478" r:id="rId71"/>
    <p:sldId id="461" r:id="rId72"/>
    <p:sldId id="462" r:id="rId73"/>
    <p:sldId id="483" r:id="rId74"/>
    <p:sldId id="463" r:id="rId75"/>
    <p:sldId id="486" r:id="rId76"/>
    <p:sldId id="915" r:id="rId77"/>
    <p:sldId id="916" r:id="rId78"/>
    <p:sldId id="917" r:id="rId79"/>
    <p:sldId id="918" r:id="rId80"/>
    <p:sldId id="919" r:id="rId81"/>
    <p:sldId id="488" r:id="rId82"/>
    <p:sldId id="489" r:id="rId83"/>
    <p:sldId id="921" r:id="rId84"/>
    <p:sldId id="495" r:id="rId85"/>
    <p:sldId id="922" r:id="rId86"/>
    <p:sldId id="923" r:id="rId87"/>
    <p:sldId id="924" r:id="rId88"/>
    <p:sldId id="925" r:id="rId89"/>
    <p:sldId id="926" r:id="rId90"/>
    <p:sldId id="501" r:id="rId91"/>
    <p:sldId id="502" r:id="rId92"/>
    <p:sldId id="503" r:id="rId93"/>
    <p:sldId id="493" r:id="rId94"/>
    <p:sldId id="494" r:id="rId95"/>
    <p:sldId id="505" r:id="rId96"/>
    <p:sldId id="514" r:id="rId97"/>
    <p:sldId id="515" r:id="rId98"/>
    <p:sldId id="516" r:id="rId99"/>
    <p:sldId id="517" r:id="rId100"/>
    <p:sldId id="518" r:id="rId101"/>
    <p:sldId id="506" r:id="rId102"/>
    <p:sldId id="519" r:id="rId103"/>
    <p:sldId id="927" r:id="rId104"/>
    <p:sldId id="928" r:id="rId105"/>
    <p:sldId id="545" r:id="rId106"/>
    <p:sldId id="930" r:id="rId107"/>
    <p:sldId id="525" r:id="rId108"/>
    <p:sldId id="527" r:id="rId109"/>
    <p:sldId id="528" r:id="rId11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0000FF"/>
    <a:srgbClr val="6600CC"/>
    <a:srgbClr val="66FF33"/>
    <a:srgbClr val="3333FF"/>
    <a:srgbClr val="FF3300"/>
    <a:srgbClr val="009900"/>
    <a:srgbClr val="FF33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4928" autoAdjust="0"/>
  </p:normalViewPr>
  <p:slideViewPr>
    <p:cSldViewPr>
      <p:cViewPr varScale="1">
        <p:scale>
          <a:sx n="59" d="100"/>
          <a:sy n="59" d="100"/>
        </p:scale>
        <p:origin x="149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4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冒泡：从左往右，两两相互比较大小，左边的大就交换位置，循环往复，把较大的放后面。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简单选择：从第一个数开始，与后面所有的数相比较，找出最小的数，放在第一个位置，以此类推，每一轮确定一个相对于这一轮最小的数。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f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2B852F-21B5-4951-8013-27963E297ED8}"/>
              </a:ext>
            </a:extLst>
          </p:cNvPr>
          <p:cNvSpPr/>
          <p:nvPr/>
        </p:nvSpPr>
        <p:spPr>
          <a:xfrm>
            <a:off x="1863582" y="2492896"/>
            <a:ext cx="52148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第</a:t>
            </a: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10</a:t>
            </a:r>
            <a:r>
              <a:rPr lang="zh-CN" altLang="en-US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章  排 序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1228C516-AB0C-443C-8DF4-856B5CEE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324742" cy="60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096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10471" y="219907"/>
            <a:ext cx="335758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10.2 </a:t>
            </a:r>
            <a:r>
              <a:rPr lang="zh-CN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插入排序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607455" y="5030245"/>
            <a:ext cx="2786082" cy="14492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）直接插入排序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）折半插入排序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）希尔排序</a:t>
            </a:r>
          </a:p>
        </p:txBody>
      </p:sp>
      <p:sp>
        <p:nvSpPr>
          <p:cNvPr id="10" name="矩形 9"/>
          <p:cNvSpPr/>
          <p:nvPr/>
        </p:nvSpPr>
        <p:spPr>
          <a:xfrm>
            <a:off x="1142976" y="1743006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5918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12" name="矩形 11"/>
          <p:cNvSpPr/>
          <p:nvPr/>
        </p:nvSpPr>
        <p:spPr>
          <a:xfrm>
            <a:off x="4357686" y="1743006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6380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460727" y="2314510"/>
            <a:ext cx="2008233" cy="930758"/>
            <a:chOff x="3717020" y="2528826"/>
            <a:chExt cx="1585447" cy="1133530"/>
          </a:xfrm>
        </p:grpSpPr>
        <p:sp>
          <p:nvSpPr>
            <p:cNvPr id="15" name="右弧形箭头 14"/>
            <p:cNvSpPr/>
            <p:nvPr/>
          </p:nvSpPr>
          <p:spPr>
            <a:xfrm rot="5400000">
              <a:off x="4174190" y="2355132"/>
              <a:ext cx="438429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17020" y="3175079"/>
              <a:ext cx="1585447" cy="48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一个一个地插入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2700" y="974823"/>
            <a:ext cx="2011067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5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基本思路</a:t>
            </a:r>
            <a:endParaRPr lang="zh-CN" altLang="en-US" sz="25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91561" y="2786057"/>
            <a:ext cx="4365698" cy="1393530"/>
            <a:chOff x="1591561" y="2786057"/>
            <a:chExt cx="4365698" cy="1393530"/>
          </a:xfrm>
        </p:grpSpPr>
        <p:sp>
          <p:nvSpPr>
            <p:cNvPr id="19" name="TextBox 18"/>
            <p:cNvSpPr txBox="1"/>
            <p:nvPr/>
          </p:nvSpPr>
          <p:spPr>
            <a:xfrm>
              <a:off x="1591561" y="3464776"/>
              <a:ext cx="4365698" cy="71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有序区中的元素在后面排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序中不再发生位置的改变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16200000" flipV="1">
              <a:off x="1928794" y="3071809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428860" y="442913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主要的插入排序方法：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4572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进行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第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次分配：按百位</a:t>
            </a:r>
            <a:endParaRPr kumimoji="1" lang="zh-CN" altLang="en-US" sz="1800" b="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090363" y="1963957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40431" y="195336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161801" y="2966982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206179" y="2964345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158805" y="3933056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[3]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059780" y="3933056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19941" y="274726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7542" y="173899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3105" y="17272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676" y="275380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9190" y="2736605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1943" y="371540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90737" y="3720666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48790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576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7832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6526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62476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5220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9732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988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05682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2233" y="1703822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714348" y="4526971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进行第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次收集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9069" y="5142715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0212" y="5981145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趟排序完毕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86391" y="51548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29135" y="51548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3647" y="51548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86853" y="51548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9597" y="51548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72341" y="51548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72803" y="51548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4109" y="51548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7D2803A-CB7D-4E0D-9A6F-D69F9E4C9416}"/>
              </a:ext>
            </a:extLst>
          </p:cNvPr>
          <p:cNvCxnSpPr>
            <a:cxnSpLocks/>
          </p:cNvCxnSpPr>
          <p:nvPr/>
        </p:nvCxnSpPr>
        <p:spPr>
          <a:xfrm flipV="1">
            <a:off x="944736" y="1682583"/>
            <a:ext cx="5392050" cy="1905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F71C6B3-31E9-4973-91AC-75AB33E23331}"/>
              </a:ext>
            </a:extLst>
          </p:cNvPr>
          <p:cNvCxnSpPr>
            <a:cxnSpLocks/>
          </p:cNvCxnSpPr>
          <p:nvPr/>
        </p:nvCxnSpPr>
        <p:spPr>
          <a:xfrm>
            <a:off x="957894" y="2013165"/>
            <a:ext cx="5414935" cy="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E5B2035-3643-4858-BAFA-4FC72ECF8928}"/>
              </a:ext>
            </a:extLst>
          </p:cNvPr>
          <p:cNvCxnSpPr>
            <a:cxnSpLocks/>
          </p:cNvCxnSpPr>
          <p:nvPr/>
        </p:nvCxnSpPr>
        <p:spPr>
          <a:xfrm flipV="1">
            <a:off x="1062594" y="2731585"/>
            <a:ext cx="5179683" cy="11178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A51E57-47C8-42CD-8AE1-AF79411B6D45}"/>
              </a:ext>
            </a:extLst>
          </p:cNvPr>
          <p:cNvCxnSpPr>
            <a:cxnSpLocks/>
          </p:cNvCxnSpPr>
          <p:nvPr/>
        </p:nvCxnSpPr>
        <p:spPr>
          <a:xfrm flipV="1">
            <a:off x="1051971" y="3014018"/>
            <a:ext cx="5221873" cy="26022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52CEBDB-64A3-41E4-9C41-A76ECFDD8D4E}"/>
              </a:ext>
            </a:extLst>
          </p:cNvPr>
          <p:cNvCxnSpPr>
            <a:cxnSpLocks/>
          </p:cNvCxnSpPr>
          <p:nvPr/>
        </p:nvCxnSpPr>
        <p:spPr>
          <a:xfrm>
            <a:off x="951138" y="3701391"/>
            <a:ext cx="5322706" cy="0"/>
          </a:xfrm>
          <a:prstGeom prst="line">
            <a:avLst/>
          </a:prstGeom>
          <a:ln w="190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A9CB6C6-C78C-4EB0-B5A7-BA7EB77507A5}"/>
              </a:ext>
            </a:extLst>
          </p:cNvPr>
          <p:cNvCxnSpPr>
            <a:cxnSpLocks/>
          </p:cNvCxnSpPr>
          <p:nvPr/>
        </p:nvCxnSpPr>
        <p:spPr>
          <a:xfrm flipV="1">
            <a:off x="913383" y="3981386"/>
            <a:ext cx="5398215" cy="6677"/>
          </a:xfrm>
          <a:prstGeom prst="line">
            <a:avLst/>
          </a:prstGeom>
          <a:ln w="19050">
            <a:solidFill>
              <a:srgbClr val="6600CC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332656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24528" y="3184821"/>
            <a:ext cx="4434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基数排序的时间复杂度为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91459" y="978648"/>
            <a:ext cx="4198760" cy="157232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44000" tIns="108000" bIns="10800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收集为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为“基数”）</a:t>
            </a:r>
          </a:p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为“分配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收集”的趟数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7704" y="3732405"/>
            <a:ext cx="37289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基数排序的空间复杂度为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9" name="下箭头 8"/>
          <p:cNvSpPr/>
          <p:nvPr/>
        </p:nvSpPr>
        <p:spPr>
          <a:xfrm>
            <a:off x="4214810" y="2786058"/>
            <a:ext cx="214314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318916"/>
            <a:ext cx="775770" cy="76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4624AC15-7589-4393-89E3-0FFC1227AB65}"/>
              </a:ext>
            </a:extLst>
          </p:cNvPr>
          <p:cNvSpPr txBox="1"/>
          <p:nvPr/>
        </p:nvSpPr>
        <p:spPr>
          <a:xfrm>
            <a:off x="2123728" y="4581128"/>
            <a:ext cx="4536504" cy="111421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基数排序中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不需要进行关键字的比较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基数排序是一种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稳定的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排序算法。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" action="ppaction://noaction"/>
          </p:cNvPr>
          <p:cNvSpPr txBox="1"/>
          <p:nvPr/>
        </p:nvSpPr>
        <p:spPr>
          <a:xfrm>
            <a:off x="1142976" y="357166"/>
            <a:ext cx="6215106" cy="576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10.7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各种内排序方法的比较和选择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6" name="Group 8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58106"/>
              </p:ext>
            </p:extLst>
          </p:nvPr>
        </p:nvGraphicFramePr>
        <p:xfrm>
          <a:off x="285720" y="1329762"/>
          <a:ext cx="8750776" cy="5159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1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排序方法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时间复杂度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空间复杂度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稳定性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平均情况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最坏情况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最好情况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直接插入排序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折半插入排序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希尔排序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1.58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冒泡排序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快速排序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简单选择排序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堆排序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二路归并排序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基数排序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2491893" y="79287"/>
            <a:ext cx="3214710" cy="6994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10.8 </a:t>
            </a:r>
            <a:r>
              <a:rPr lang="zh-CN" altLang="en-US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外</a:t>
            </a:r>
            <a:r>
              <a:rPr lang="zh-CN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67544" y="1357987"/>
            <a:ext cx="8488035" cy="87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外排序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是指数据存放在外存中，数据排序时涉及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内、外存数据交换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的排序方法。　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43042" y="4929198"/>
            <a:ext cx="530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存储在外存上的数据以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文件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为基本单位。</a:t>
            </a:r>
            <a:endParaRPr lang="zh-CN" altLang="en-US" sz="20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428992" y="2571744"/>
            <a:ext cx="2071702" cy="1928826"/>
            <a:chOff x="1571604" y="2571744"/>
            <a:chExt cx="2428892" cy="2786082"/>
          </a:xfrm>
        </p:grpSpPr>
        <p:sp>
          <p:nvSpPr>
            <p:cNvPr id="51" name="圆柱形 50"/>
            <p:cNvSpPr/>
            <p:nvPr/>
          </p:nvSpPr>
          <p:spPr bwMode="auto">
            <a:xfrm>
              <a:off x="1571604" y="4286256"/>
              <a:ext cx="1571636" cy="107157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1643042" y="2571744"/>
              <a:ext cx="1357322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</p:txBody>
        </p:sp>
        <p:sp>
          <p:nvSpPr>
            <p:cNvPr id="53" name="上下箭头 52"/>
            <p:cNvSpPr/>
            <p:nvPr/>
          </p:nvSpPr>
          <p:spPr bwMode="auto">
            <a:xfrm>
              <a:off x="2214546" y="3500438"/>
              <a:ext cx="214314" cy="75600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00298" y="3643314"/>
              <a:ext cx="1500198" cy="48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数据交换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461211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外排序基本过程</a:t>
            </a:r>
            <a:endParaRPr lang="zh-CN" altLang="en-US" sz="2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504" y="1214422"/>
            <a:ext cx="8784976" cy="30142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just">
              <a:lnSpc>
                <a:spcPts val="3500"/>
              </a:lnSpc>
              <a:spcBef>
                <a:spcPts val="1200"/>
              </a:spcBef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生成初始归并段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（顺串）：将一个文件（含待排序数据）中的数据分段读入内存，每个段在内存中进行排序，并将有序数据段写到外存文件上，从而得到若干初始归并段。</a:t>
            </a:r>
          </a:p>
          <a:p>
            <a:pPr algn="just">
              <a:lnSpc>
                <a:spcPts val="3500"/>
              </a:lnSpc>
              <a:spcBef>
                <a:spcPts val="1200"/>
              </a:spcBef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多路归并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：对这些初始归并段进行多路归并，使得有序归并段逐渐扩大，最后在外存上形成整个文件的单一归并段，也就完成了这个文件的外排序。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DABF6D79-8FF4-43D8-A423-95B45096674A}"/>
              </a:ext>
            </a:extLst>
          </p:cNvPr>
          <p:cNvSpPr txBox="1"/>
          <p:nvPr/>
        </p:nvSpPr>
        <p:spPr>
          <a:xfrm>
            <a:off x="251520" y="4581128"/>
            <a:ext cx="8856984" cy="9610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44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外排序的时间是上述两个阶段的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主要包含内外存数据交换时间和元素比较时间（元素移动次数相对较少）。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67544" y="1278262"/>
            <a:ext cx="4786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外存设备大体上可分为两类：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445793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2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外排序方法与各种外存设备的特征有关。</a:t>
            </a:r>
            <a:endParaRPr lang="zh-CN" altLang="en-US" sz="2200" dirty="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1052736"/>
            <a:ext cx="4000528" cy="1452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顺序存取设备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，例如磁带。</a:t>
            </a:r>
            <a:endParaRPr kumimoji="1" lang="en-US" altLang="zh-CN" sz="22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直接存取设备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，例如磁盘。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29203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仅仅讨论磁盘排序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6233650" y="2633838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2">
            <a:extLst>
              <a:ext uri="{FF2B5EF4-FFF2-40B4-BE49-F238E27FC236}">
                <a16:creationId xmlns:a16="http://schemas.microsoft.com/office/drawing/2014/main" id="{D685A728-40A2-4C6A-9020-C10DA828712E}"/>
              </a:ext>
            </a:extLst>
          </p:cNvPr>
          <p:cNvSpPr txBox="1"/>
          <p:nvPr/>
        </p:nvSpPr>
        <p:spPr>
          <a:xfrm>
            <a:off x="1135566" y="4109188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0F6FEBE-702C-4848-9676-C4AC805808C6}"/>
              </a:ext>
            </a:extLst>
          </p:cNvPr>
          <p:cNvSpPr txBox="1"/>
          <p:nvPr/>
        </p:nvSpPr>
        <p:spPr>
          <a:xfrm>
            <a:off x="1492756" y="4752130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D8C7DF-8760-4311-AB99-5C273960A10A}"/>
              </a:ext>
            </a:extLst>
          </p:cNvPr>
          <p:cNvCxnSpPr/>
          <p:nvPr/>
        </p:nvCxnSpPr>
        <p:spPr>
          <a:xfrm rot="10800000" flipV="1">
            <a:off x="5512094" y="4895005"/>
            <a:ext cx="500066" cy="0"/>
          </a:xfrm>
          <a:prstGeom prst="straightConnector1">
            <a:avLst/>
          </a:prstGeom>
          <a:ln w="28575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89216647-167E-4270-BAEA-086564895A07}"/>
              </a:ext>
            </a:extLst>
          </p:cNvPr>
          <p:cNvSpPr txBox="1"/>
          <p:nvPr/>
        </p:nvSpPr>
        <p:spPr>
          <a:xfrm>
            <a:off x="6064788" y="475213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进行递增排序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BAFC17E-793E-45A0-B2C3-122AF0FAE863}"/>
              </a:ext>
            </a:extLst>
          </p:cNvPr>
          <p:cNvSpPr txBox="1"/>
          <p:nvPr/>
        </p:nvSpPr>
        <p:spPr>
          <a:xfrm>
            <a:off x="1278442" y="5395072"/>
            <a:ext cx="521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应用程序可用的内存空间大小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4D1D08-C287-42B8-96E8-3D65532BF5B4}"/>
              </a:ext>
            </a:extLst>
          </p:cNvPr>
          <p:cNvGrpSpPr/>
          <p:nvPr/>
        </p:nvGrpSpPr>
        <p:grpSpPr>
          <a:xfrm>
            <a:off x="992690" y="2823304"/>
            <a:ext cx="1057442" cy="1000132"/>
            <a:chOff x="214282" y="142852"/>
            <a:chExt cx="1000100" cy="1071569"/>
          </a:xfrm>
        </p:grpSpPr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64506C40-87A7-4FD9-B9E0-B857648CD5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02186F6A-6C87-404C-9BA2-868401F947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07E83550-E887-4031-BEF0-32B2D2F025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F0FE52CA-902C-433E-8646-E1A11D44197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76" y="3514136"/>
            <a:ext cx="4429156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96" y="11433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外排序过程</a:t>
            </a:r>
            <a:endParaRPr lang="zh-CN" altLang="en-US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4572" y="119960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447382" y="1699668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661432" y="2485486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abc.dat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1590126" y="1985420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4233332" y="2199734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118" y="699536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）生成</a:t>
            </a:r>
            <a:r>
              <a:rPr kumimoji="1" lang="en-US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个初始归并段</a:t>
            </a:r>
            <a:endParaRPr lang="zh-CN" altLang="en-US" sz="20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9150" y="1556792"/>
            <a:ext cx="3143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abc1.dat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abc2.dat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abc3.dat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abc4.dat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abc5.dat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33866462-FE8D-4816-9E4C-49DF34BD0D4B}"/>
              </a:ext>
            </a:extLst>
          </p:cNvPr>
          <p:cNvSpPr txBox="1"/>
          <p:nvPr/>
        </p:nvSpPr>
        <p:spPr>
          <a:xfrm>
            <a:off x="3867310" y="6134545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圆角矩形 11">
            <a:extLst>
              <a:ext uri="{FF2B5EF4-FFF2-40B4-BE49-F238E27FC236}">
                <a16:creationId xmlns:a16="http://schemas.microsoft.com/office/drawing/2014/main" id="{22FB32DA-E5CB-469E-AB09-92270E3C9E12}"/>
              </a:ext>
            </a:extLst>
          </p:cNvPr>
          <p:cNvSpPr/>
          <p:nvPr/>
        </p:nvSpPr>
        <p:spPr bwMode="auto">
          <a:xfrm>
            <a:off x="3510120" y="5134413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21" name="圆柱形 12">
            <a:extLst>
              <a:ext uri="{FF2B5EF4-FFF2-40B4-BE49-F238E27FC236}">
                <a16:creationId xmlns:a16="http://schemas.microsoft.com/office/drawing/2014/main" id="{71793545-114C-4F19-94C9-1988138DD75F}"/>
              </a:ext>
            </a:extLst>
          </p:cNvPr>
          <p:cNvSpPr/>
          <p:nvPr/>
        </p:nvSpPr>
        <p:spPr bwMode="auto">
          <a:xfrm>
            <a:off x="2099788" y="5920231"/>
            <a:ext cx="1320084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abc1.dat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abc2.dat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圆角右箭头 13">
            <a:extLst>
              <a:ext uri="{FF2B5EF4-FFF2-40B4-BE49-F238E27FC236}">
                <a16:creationId xmlns:a16="http://schemas.microsoft.com/office/drawing/2014/main" id="{71E78045-6F94-4A3C-92EA-A4566BB6287E}"/>
              </a:ext>
            </a:extLst>
          </p:cNvPr>
          <p:cNvSpPr/>
          <p:nvPr/>
        </p:nvSpPr>
        <p:spPr bwMode="auto">
          <a:xfrm>
            <a:off x="2777500" y="5420165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E433764A-1F61-48C1-924C-A9B137934D88}"/>
              </a:ext>
            </a:extLst>
          </p:cNvPr>
          <p:cNvSpPr txBox="1"/>
          <p:nvPr/>
        </p:nvSpPr>
        <p:spPr>
          <a:xfrm>
            <a:off x="5796136" y="5572566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abc12.dat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  </a:t>
            </a:r>
          </a:p>
        </p:txBody>
      </p:sp>
      <p:sp>
        <p:nvSpPr>
          <p:cNvPr id="24" name="右箭头 15">
            <a:extLst>
              <a:ext uri="{FF2B5EF4-FFF2-40B4-BE49-F238E27FC236}">
                <a16:creationId xmlns:a16="http://schemas.microsoft.com/office/drawing/2014/main" id="{4F6C4DC7-7372-40C5-8E8A-FBFDCDD368BB}"/>
              </a:ext>
            </a:extLst>
          </p:cNvPr>
          <p:cNvSpPr/>
          <p:nvPr/>
        </p:nvSpPr>
        <p:spPr bwMode="auto">
          <a:xfrm>
            <a:off x="5153194" y="5634479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BC00FE41-4B26-45B7-9F9A-BA428454CE43}"/>
              </a:ext>
            </a:extLst>
          </p:cNvPr>
          <p:cNvSpPr txBox="1"/>
          <p:nvPr/>
        </p:nvSpPr>
        <p:spPr>
          <a:xfrm>
            <a:off x="366652" y="407745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）多路归并：</a:t>
            </a:r>
            <a:r>
              <a:rPr kumimoji="1" lang="en-US" altLang="zh-CN" sz="2000" i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w</a:t>
            </a:r>
            <a:r>
              <a:rPr kumimoji="1" lang="en-US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=2 </a:t>
            </a: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路归并（</a:t>
            </a:r>
            <a:r>
              <a:rPr kumimoji="1" lang="en-US" altLang="zh-CN" sz="2000" i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k</a:t>
            </a:r>
            <a:r>
              <a:rPr kumimoji="1" lang="en-US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=2</a:t>
            </a:r>
            <a:r>
              <a:rPr kumimoji="1" lang="zh-CN" altLang="en-US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）</a:t>
            </a:r>
            <a:endParaRPr lang="zh-CN" altLang="en-US" sz="20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6095CF46-BD03-4B2B-9999-3B579F354437}"/>
              </a:ext>
            </a:extLst>
          </p:cNvPr>
          <p:cNvSpPr txBox="1"/>
          <p:nvPr/>
        </p:nvSpPr>
        <p:spPr>
          <a:xfrm>
            <a:off x="223972" y="4848661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abc2.dat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F5E3B489-D263-41B2-BA62-98883B7D8215}"/>
              </a:ext>
            </a:extLst>
          </p:cNvPr>
          <p:cNvSpPr txBox="1"/>
          <p:nvPr/>
        </p:nvSpPr>
        <p:spPr>
          <a:xfrm>
            <a:off x="4644008" y="260151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3" grpId="0" animBg="1"/>
      <p:bldP spid="14" grpId="0" animBg="1"/>
      <p:bldP spid="16" grpId="0" animBg="1"/>
      <p:bldP spid="20" grpId="0"/>
      <p:bldP spid="18" grpId="0"/>
      <p:bldP spid="19" grpId="0" animBg="1"/>
      <p:bldP spid="21" grpId="0" animBg="1"/>
      <p:bldP spid="22" grpId="0" animBg="1"/>
      <p:bldP spid="23" grpId="0"/>
      <p:bldP spid="24" grpId="0" animBg="1"/>
      <p:bldP spid="2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48785" y="151957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91595" y="56236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1800262" y="1348178"/>
            <a:ext cx="1382402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abc3.dat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abc4.dat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34339" y="84811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0487" y="848112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abc34.dat</a:t>
            </a:r>
            <a:r>
              <a:rPr lang="zh-CN" altLang="en-US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34669" y="919550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447" y="205170"/>
            <a:ext cx="2643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abc3.dat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abc4.dat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1043608" y="1968762"/>
            <a:ext cx="8182122" cy="1070766"/>
            <a:chOff x="1052443" y="2786058"/>
            <a:chExt cx="8182122" cy="1070766"/>
          </a:xfrm>
        </p:grpSpPr>
        <p:sp>
          <p:nvSpPr>
            <p:cNvPr id="10" name="TextBox 9"/>
            <p:cNvSpPr txBox="1"/>
            <p:nvPr/>
          </p:nvSpPr>
          <p:spPr>
            <a:xfrm>
              <a:off x="1052443" y="3456714"/>
              <a:ext cx="8182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abc3.dat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abc4.dat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中每个元素读一次写一次（写入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abc34.dat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00496" y="2786058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2000"/>
            </a:p>
          </p:txBody>
        </p:sp>
      </p:grpSp>
      <p:sp>
        <p:nvSpPr>
          <p:cNvPr id="20" name="TextBox 10">
            <a:extLst>
              <a:ext uri="{FF2B5EF4-FFF2-40B4-BE49-F238E27FC236}">
                <a16:creationId xmlns:a16="http://schemas.microsoft.com/office/drawing/2014/main" id="{FAF831BA-D4FF-4784-A226-0D2C05D8D856}"/>
              </a:ext>
            </a:extLst>
          </p:cNvPr>
          <p:cNvSpPr txBox="1"/>
          <p:nvPr/>
        </p:nvSpPr>
        <p:spPr>
          <a:xfrm>
            <a:off x="3172419" y="5158703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2E6842B5-B2F4-4C1C-BD6D-CE70B5109822}"/>
              </a:ext>
            </a:extLst>
          </p:cNvPr>
          <p:cNvSpPr/>
          <p:nvPr/>
        </p:nvSpPr>
        <p:spPr bwMode="auto">
          <a:xfrm>
            <a:off x="2958105" y="4222089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22" name="圆柱形 12">
            <a:extLst>
              <a:ext uri="{FF2B5EF4-FFF2-40B4-BE49-F238E27FC236}">
                <a16:creationId xmlns:a16="http://schemas.microsoft.com/office/drawing/2014/main" id="{343F3426-FED5-412D-9C7E-57E8AEE765AD}"/>
              </a:ext>
            </a:extLst>
          </p:cNvPr>
          <p:cNvSpPr/>
          <p:nvPr/>
        </p:nvSpPr>
        <p:spPr bwMode="auto">
          <a:xfrm>
            <a:off x="1282186" y="4939815"/>
            <a:ext cx="1561297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abc12.dat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abc34.dat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圆角右箭头 13">
            <a:extLst>
              <a:ext uri="{FF2B5EF4-FFF2-40B4-BE49-F238E27FC236}">
                <a16:creationId xmlns:a16="http://schemas.microsoft.com/office/drawing/2014/main" id="{801AB42F-D1B2-4FBD-869A-DF4EE27CD237}"/>
              </a:ext>
            </a:extLst>
          </p:cNvPr>
          <p:cNvSpPr/>
          <p:nvPr/>
        </p:nvSpPr>
        <p:spPr bwMode="auto">
          <a:xfrm>
            <a:off x="2172287" y="4473644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FD4C6D4B-253F-4A3D-B06B-BF11B09E8E0D}"/>
              </a:ext>
            </a:extLst>
          </p:cNvPr>
          <p:cNvSpPr txBox="1"/>
          <p:nvPr/>
        </p:nvSpPr>
        <p:spPr>
          <a:xfrm>
            <a:off x="5101245" y="4515761"/>
            <a:ext cx="3891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abc1234.dat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20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            5</a:t>
            </a:r>
            <a:r>
              <a:rPr lang="zh-CN" altLang="en-US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5" name="右箭头 15">
            <a:extLst>
              <a:ext uri="{FF2B5EF4-FFF2-40B4-BE49-F238E27FC236}">
                <a16:creationId xmlns:a16="http://schemas.microsoft.com/office/drawing/2014/main" id="{123FABB9-BB55-41EE-BEC2-975EB4E39030}"/>
              </a:ext>
            </a:extLst>
          </p:cNvPr>
          <p:cNvSpPr/>
          <p:nvPr/>
        </p:nvSpPr>
        <p:spPr bwMode="auto">
          <a:xfrm>
            <a:off x="4458303" y="4658637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B2FEF8CC-707C-470B-A474-AEC6D87B7AED}"/>
              </a:ext>
            </a:extLst>
          </p:cNvPr>
          <p:cNvSpPr txBox="1"/>
          <p:nvPr/>
        </p:nvSpPr>
        <p:spPr>
          <a:xfrm>
            <a:off x="172023" y="3301315"/>
            <a:ext cx="3857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lnSpc>
                <a:spcPct val="100000"/>
              </a:lnSpc>
              <a:buBlip>
                <a:blip r:embed="rId3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abc34.dat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grpSp>
        <p:nvGrpSpPr>
          <p:cNvPr id="27" name="组合 19">
            <a:extLst>
              <a:ext uri="{FF2B5EF4-FFF2-40B4-BE49-F238E27FC236}">
                <a16:creationId xmlns:a16="http://schemas.microsoft.com/office/drawing/2014/main" id="{369A0F51-A490-47F8-9244-C5BEE4134E81}"/>
              </a:ext>
            </a:extLst>
          </p:cNvPr>
          <p:cNvGrpSpPr/>
          <p:nvPr/>
        </p:nvGrpSpPr>
        <p:grpSpPr>
          <a:xfrm>
            <a:off x="611560" y="5516333"/>
            <a:ext cx="8091589" cy="1063832"/>
            <a:chOff x="548957" y="3273982"/>
            <a:chExt cx="8091589" cy="1063832"/>
          </a:xfrm>
        </p:grpSpPr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AB613BCA-15F5-403A-B79F-8A1A742BB619}"/>
                </a:ext>
              </a:extLst>
            </p:cNvPr>
            <p:cNvSpPr txBox="1"/>
            <p:nvPr/>
          </p:nvSpPr>
          <p:spPr>
            <a:xfrm>
              <a:off x="548957" y="3937704"/>
              <a:ext cx="8091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abc12.dat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abc34.dat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中每个元素读一次写一次（写入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abc1234.dat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29" name="下箭头 17">
              <a:extLst>
                <a:ext uri="{FF2B5EF4-FFF2-40B4-BE49-F238E27FC236}">
                  <a16:creationId xmlns:a16="http://schemas.microsoft.com/office/drawing/2014/main" id="{CD87F66F-4CBA-4845-AC91-C8363731C7D1}"/>
                </a:ext>
              </a:extLst>
            </p:cNvPr>
            <p:cNvSpPr/>
            <p:nvPr/>
          </p:nvSpPr>
          <p:spPr bwMode="auto">
            <a:xfrm>
              <a:off x="3857620" y="3273982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04949" y="2671700"/>
            <a:ext cx="7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395088" y="1643050"/>
            <a:ext cx="1534102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1619672" y="2428868"/>
            <a:ext cx="1775416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abc1234.dat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abc5.dat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590503" y="1928802"/>
            <a:ext cx="767051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8638" y="1714488"/>
            <a:ext cx="3068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200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  5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01367" y="1928802"/>
            <a:ext cx="613641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525295"/>
            <a:ext cx="5522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abc1234.dat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abc5.dat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687703" y="3345420"/>
            <a:ext cx="7670511" cy="1350828"/>
            <a:chOff x="1214414" y="3345420"/>
            <a:chExt cx="7143800" cy="1350828"/>
          </a:xfrm>
        </p:grpSpPr>
        <p:sp>
          <p:nvSpPr>
            <p:cNvPr id="10" name="TextBox 9"/>
            <p:cNvSpPr txBox="1"/>
            <p:nvPr/>
          </p:nvSpPr>
          <p:spPr>
            <a:xfrm>
              <a:off x="1214414" y="3988362"/>
              <a:ext cx="7143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abc1234.dat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abc5.dat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中每个元素读一次写一次（写入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abc.dat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00496" y="3345420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归并过程对应的归并树</a:t>
            </a:r>
            <a:endParaRPr lang="zh-CN" altLang="en-US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40"/>
          <p:cNvGrpSpPr/>
          <p:nvPr/>
        </p:nvGrpSpPr>
        <p:grpSpPr>
          <a:xfrm>
            <a:off x="1500166" y="1229242"/>
            <a:ext cx="7643835" cy="4071966"/>
            <a:chOff x="642910" y="785794"/>
            <a:chExt cx="7716633" cy="418632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71434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785794"/>
              <a:ext cx="1370249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abc1.dat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285984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785794"/>
              <a:ext cx="1385217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abc2.dat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142976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94368" y="2028758"/>
              <a:ext cx="1463120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abc12.dat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4" idx="2"/>
            </p:cNvCxnSpPr>
            <p:nvPr/>
          </p:nvCxnSpPr>
          <p:spPr>
            <a:xfrm rot="16200000" flipH="1">
              <a:off x="1089397" y="1946661"/>
              <a:ext cx="642944" cy="321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</p:cNvCxnSpPr>
            <p:nvPr/>
          </p:nvCxnSpPr>
          <p:spPr>
            <a:xfrm rot="5400000">
              <a:off x="2375281" y="1982382"/>
              <a:ext cx="642944" cy="25003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 bwMode="auto">
            <a:xfrm>
              <a:off x="4000496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785794"/>
              <a:ext cx="1329427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abc3.dat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5572132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0694" y="785794"/>
              <a:ext cx="1344395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abc4.dat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29124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6314" y="2054222"/>
              <a:ext cx="1357322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abc34.dat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18" idx="2"/>
            </p:cNvCxnSpPr>
            <p:nvPr/>
          </p:nvCxnSpPr>
          <p:spPr>
            <a:xfrm rot="16200000" flipH="1">
              <a:off x="4375545" y="1946661"/>
              <a:ext cx="642944" cy="321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rot="5400000">
              <a:off x="5661429" y="2008599"/>
              <a:ext cx="642944" cy="25003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 bwMode="auto">
            <a:xfrm>
              <a:off x="2000232" y="3400482"/>
              <a:ext cx="3643338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3090646"/>
              <a:ext cx="1827452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abc1234.dat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018092" y="3018231"/>
              <a:ext cx="500067" cy="32147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5036347" y="3036093"/>
              <a:ext cx="500066" cy="28575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 bwMode="auto">
            <a:xfrm>
              <a:off x="3286116" y="4472052"/>
              <a:ext cx="4071966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4071942"/>
              <a:ext cx="1340312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abc.dat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rot="16200000" flipH="1">
              <a:off x="3554008" y="4054081"/>
              <a:ext cx="571505" cy="32147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2"/>
            </p:cNvCxnSpPr>
            <p:nvPr/>
          </p:nvCxnSpPr>
          <p:spPr>
            <a:xfrm rot="5400000">
              <a:off x="5840025" y="2661042"/>
              <a:ext cx="2714644" cy="96441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 bwMode="auto">
            <a:xfrm>
              <a:off x="714376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7208" y="785794"/>
              <a:ext cx="1442335" cy="32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abc5.dat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85720" y="2015059"/>
            <a:ext cx="1857388" cy="2414776"/>
            <a:chOff x="285720" y="1571611"/>
            <a:chExt cx="1857388" cy="2414776"/>
          </a:xfrm>
        </p:grpSpPr>
        <p:grpSp>
          <p:nvGrpSpPr>
            <p:cNvPr id="8" name="组合 49"/>
            <p:cNvGrpSpPr/>
            <p:nvPr/>
          </p:nvGrpSpPr>
          <p:grpSpPr>
            <a:xfrm>
              <a:off x="285720" y="2071678"/>
              <a:ext cx="1857388" cy="1914709"/>
              <a:chOff x="285720" y="2071678"/>
              <a:chExt cx="1857388" cy="191470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85720" y="2786058"/>
                <a:ext cx="17859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abc1.dat</a:t>
                </a:r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中每个元素读一次写一次（写入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abc12.dat</a:t>
                </a:r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）</a:t>
                </a:r>
              </a:p>
            </p:txBody>
          </p:sp>
          <p:cxnSp>
            <p:nvCxnSpPr>
              <p:cNvPr id="46" name="直接箭头连接符 45"/>
              <p:cNvCxnSpPr/>
              <p:nvPr/>
            </p:nvCxnSpPr>
            <p:spPr>
              <a:xfrm flipV="1">
                <a:off x="1714480" y="2071678"/>
                <a:ext cx="428628" cy="357190"/>
              </a:xfrm>
              <a:prstGeom prst="straightConnector1">
                <a:avLst/>
              </a:prstGeom>
              <a:ln w="28575">
                <a:solidFill>
                  <a:srgbClr val="99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2" descr="https://timgsa.baidu.com/timg?image&amp;quality=80&amp;size=b9999_10000&amp;sec=1567602893079&amp;di=774b1d37f212e172ecec739ab7bbbc10&amp;imgtype=0&amp;src=http%3A%2F%2Fimgm.gmw.cn%2Fattachement%2Fgif%2Fsite215%2F20190808%2F4962623135790745324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1571611"/>
              <a:ext cx="1285884" cy="1285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16483" y="188640"/>
            <a:ext cx="4167485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10.2.1 </a:t>
            </a:r>
            <a:r>
              <a:rPr lang="zh-CN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直接插入排序</a:t>
            </a:r>
            <a:endParaRPr lang="zh-CN" altLang="zh-CN" sz="28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20642"/>
            <a:ext cx="2000264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1. </a:t>
            </a:r>
            <a:r>
              <a:rPr lang="zh-CN" altLang="zh-CN" dirty="0"/>
              <a:t>排序思路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43640" y="1948508"/>
            <a:ext cx="127203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35577" y="2345292"/>
            <a:ext cx="3421329" cy="595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     </a:t>
            </a:r>
            <a:r>
              <a:rPr lang="en-US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67826" y="1948508"/>
            <a:ext cx="1272033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70363" y="2345292"/>
            <a:ext cx="3502037" cy="595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42453" y="4154232"/>
            <a:ext cx="7069907" cy="1041854"/>
            <a:chOff x="971550" y="3505200"/>
            <a:chExt cx="6396865" cy="880674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979613" y="4071942"/>
              <a:ext cx="1150938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971550" y="3505200"/>
              <a:ext cx="36718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R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   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  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003800" y="4071942"/>
              <a:ext cx="1150938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776027" y="3505200"/>
              <a:ext cx="25923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 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3994047" y="3078886"/>
            <a:ext cx="2347558" cy="937143"/>
            <a:chOff x="2335" y="1527"/>
            <a:chExt cx="1338" cy="499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 rot="5400000">
              <a:off x="2539" y="1323"/>
              <a:ext cx="91" cy="499"/>
            </a:xfrm>
            <a:prstGeom prst="curvedLeftArrow">
              <a:avLst>
                <a:gd name="adj1" fmla="val 109670"/>
                <a:gd name="adj2" fmla="val 219341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2517" y="1709"/>
              <a:ext cx="226" cy="317"/>
            </a:xfrm>
            <a:prstGeom prst="downArrow">
              <a:avLst>
                <a:gd name="adj1" fmla="val 50000"/>
                <a:gd name="adj2" fmla="val 35066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759" y="1709"/>
              <a:ext cx="91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200225" y="5475720"/>
            <a:ext cx="549167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初始时，有序区只有一个元素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1~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，共经过    趟排序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232AB-5944-42E0-A39F-918E20335C3D}"/>
              </a:ext>
            </a:extLst>
          </p:cNvPr>
          <p:cNvSpPr txBox="1"/>
          <p:nvPr/>
        </p:nvSpPr>
        <p:spPr>
          <a:xfrm>
            <a:off x="4178962" y="5889938"/>
            <a:ext cx="1061864" cy="34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52800" y="2952752"/>
            <a:ext cx="609600" cy="762000"/>
            <a:chOff x="3352800" y="2952752"/>
            <a:chExt cx="609600" cy="762000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375025" y="3105152"/>
              <a:ext cx="587375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11" name="Rectangle 8" descr="60%"/>
          <p:cNvSpPr>
            <a:spLocks noChangeArrowheads="1"/>
          </p:cNvSpPr>
          <p:nvPr/>
        </p:nvSpPr>
        <p:spPr bwMode="auto">
          <a:xfrm>
            <a:off x="3505200" y="2514600"/>
            <a:ext cx="1295400" cy="4320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607392" y="2044644"/>
            <a:ext cx="691215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587878" y="2952752"/>
            <a:ext cx="968375" cy="762000"/>
            <a:chOff x="4587878" y="2952752"/>
            <a:chExt cx="968375" cy="762000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587878" y="3080388"/>
              <a:ext cx="968375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1"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4071934" y="3286124"/>
            <a:ext cx="1000132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插入位置</a:t>
            </a:r>
            <a:endParaRPr kumimoji="1" lang="zh-CN" altLang="en-US" sz="1800" b="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84162" y="679149"/>
            <a:ext cx="67691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一趟直接插入排序：在有序区中插入</a:t>
            </a:r>
            <a:r>
              <a:rPr kumimoji="1"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1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的过程。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214547" y="1782368"/>
            <a:ext cx="2143139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411413" y="3795385"/>
            <a:ext cx="1946273" cy="35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53000" y="2946600"/>
            <a:ext cx="1619264" cy="502414"/>
            <a:chOff x="4953000" y="2946600"/>
            <a:chExt cx="1619264" cy="502414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5810250" y="3131106"/>
              <a:ext cx="762014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tmp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3" idx="2"/>
              <a:endCxn id="24" idx="1"/>
            </p:cNvCxnSpPr>
            <p:nvPr/>
          </p:nvCxnSpPr>
          <p:spPr>
            <a:xfrm>
              <a:off x="4953000" y="2946600"/>
              <a:ext cx="857250" cy="34346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882762" y="4725144"/>
            <a:ext cx="3571900" cy="797960"/>
            <a:chOff x="1959584" y="4572008"/>
            <a:chExt cx="3263978" cy="797960"/>
          </a:xfrm>
        </p:grpSpPr>
        <p:sp>
          <p:nvSpPr>
            <p:cNvPr id="27" name="TextBox 26"/>
            <p:cNvSpPr txBox="1"/>
            <p:nvPr/>
          </p:nvSpPr>
          <p:spPr>
            <a:xfrm>
              <a:off x="1959584" y="5000636"/>
              <a:ext cx="326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使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[0..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 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 扩大有序区 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84108" y="3825307"/>
            <a:ext cx="415624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从后往前找，若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时将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5241649" y="2073976"/>
            <a:ext cx="3205193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-1].key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7084 -1.1111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9" grpId="0"/>
      <p:bldP spid="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60648"/>
            <a:ext cx="8640960" cy="83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10.1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设待排序表有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个元素，其关键字序列为（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）。说明采用直接插入排序方法进行排序的过程。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484784"/>
            <a:ext cx="7821512" cy="40244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7	6	5	4	3	2	1	0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[8	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6	5	4	3	2	1	0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[7	8	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5	4	3	2	1   	0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	7	8	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4	3	2	1	0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[5	6	7	8	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3	2 	1	0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[4	5	6	7	8 	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2	1	0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	4	5	6	7	8	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1	0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	3	4	5	6	7	8	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0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	2	3	4	5	6	7	8	9]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defTabSz="540000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=9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	1	2	3	4	5	6	7	</a:t>
            </a:r>
            <a:r>
              <a:rPr lang="en-US" altLang="zh-CN" sz="1800" u="sng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9]</a:t>
            </a:r>
            <a:endParaRPr lang="zh-CN" altLang="en-US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782" y="866695"/>
            <a:ext cx="8707942" cy="5646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递增排序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个元素即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].key&lt;R[i-1].key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取出无序区的第一个元素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j=i-1;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有序区中从右向左找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插入位置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do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R[j+1]=R[j];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关键字大于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的元素后移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j--;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继续向前比较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 while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j&gt;=0 &amp;&amp; R[j].key&gt;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R[j+1]=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处插入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338" y="274453"/>
            <a:ext cx="2000264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2. </a:t>
            </a:r>
            <a:r>
              <a:rPr lang="zh-CN" altLang="zh-CN"/>
              <a:t>排序</a:t>
            </a:r>
            <a:r>
              <a:rPr lang="zh-CN" altLang="en-US"/>
              <a:t>算法</a:t>
            </a:r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1336"/>
            <a:ext cx="1928826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 </a:t>
            </a:r>
            <a:r>
              <a:rPr lang="zh-CN" altLang="zh-CN"/>
              <a:t>算法分析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15051"/>
            <a:ext cx="2745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）最好情况分析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1840" y="114582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初始数据序列正序</a:t>
            </a:r>
            <a:endParaRPr lang="zh-CN" altLang="en-US" sz="18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5" y="1833906"/>
            <a:ext cx="4527227" cy="94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987824" y="2933539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最好情况下的时间复杂度为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D76D0-3E05-46FF-AA61-86F89FA951CD}"/>
              </a:ext>
            </a:extLst>
          </p:cNvPr>
          <p:cNvSpPr txBox="1"/>
          <p:nvPr/>
        </p:nvSpPr>
        <p:spPr>
          <a:xfrm>
            <a:off x="586392" y="3574182"/>
            <a:ext cx="2464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坏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情况分析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85E29BA-5D0B-4AB5-83BA-79353AF07632}"/>
              </a:ext>
            </a:extLst>
          </p:cNvPr>
          <p:cNvSpPr txBox="1"/>
          <p:nvPr/>
        </p:nvSpPr>
        <p:spPr>
          <a:xfrm>
            <a:off x="2915816" y="360275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初始数据序列</a:t>
            </a:r>
            <a:r>
              <a:rPr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反</a:t>
            </a:r>
            <a:r>
              <a:rPr lang="zh-CN" altLang="zh-CN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序</a:t>
            </a:r>
            <a:endParaRPr lang="zh-CN" altLang="en-US" sz="2000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CAE5D1E-A76A-4877-BC99-CE1E1278D69A}"/>
              </a:ext>
            </a:extLst>
          </p:cNvPr>
          <p:cNvSpPr txBox="1"/>
          <p:nvPr/>
        </p:nvSpPr>
        <p:spPr>
          <a:xfrm>
            <a:off x="1984557" y="6149914"/>
            <a:ext cx="4722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坏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情况下的时间复杂度为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6216C180-C9B6-4BD1-BD58-77C15E93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897" y="6021288"/>
            <a:ext cx="628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A27EAC06-3408-4ABC-9F9B-66D37B53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8069" y="4115433"/>
            <a:ext cx="3511745" cy="91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9E0E02D4-7795-444E-A14C-5508EB155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069" y="5098834"/>
            <a:ext cx="4402331" cy="80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D55CDCC-4319-ACBB-6BE3-1B473C3F467E}"/>
              </a:ext>
            </a:extLst>
          </p:cNvPr>
          <p:cNvSpPr txBox="1"/>
          <p:nvPr/>
        </p:nvSpPr>
        <p:spPr>
          <a:xfrm>
            <a:off x="4355976" y="484109"/>
            <a:ext cx="489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为比较次数，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为移动次数</a:t>
            </a:r>
            <a:endParaRPr lang="zh-CN" altLang="zh-CN" sz="22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76BCF27-CBEC-44A0-BD7D-BEA830655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763308"/>
            <a:ext cx="792088" cy="665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737" y="427392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平均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情况分析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3628" y="1114378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个元素）的中间位置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7455" y="4725144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653136"/>
            <a:ext cx="63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870570"/>
            <a:ext cx="3672408" cy="90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940418"/>
            <a:ext cx="3024336" cy="94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3EF480-9B6D-41F4-AF24-02830F1CD3EC}"/>
              </a:ext>
            </a:extLst>
          </p:cNvPr>
          <p:cNvSpPr txBox="1"/>
          <p:nvPr/>
        </p:nvSpPr>
        <p:spPr>
          <a:xfrm>
            <a:off x="2195736" y="5769616"/>
            <a:ext cx="457200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稳定排序！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9381" y="258734"/>
            <a:ext cx="3909231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10.2.2 </a:t>
            </a:r>
            <a:r>
              <a:rPr lang="zh-CN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折半插入排序</a:t>
            </a:r>
            <a:endParaRPr lang="zh-CN" altLang="zh-CN" sz="28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665" y="1106026"/>
            <a:ext cx="2000264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1. </a:t>
            </a:r>
            <a:r>
              <a:rPr lang="zh-CN" altLang="zh-CN"/>
              <a:t>排序思路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611560" y="1879259"/>
            <a:ext cx="79208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查找采用折半查找方法，称为二分插入排序或折半插入排序。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051051" y="3026956"/>
            <a:ext cx="1150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27584" y="3430387"/>
            <a:ext cx="3311029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     </a:t>
            </a:r>
            <a:r>
              <a:rPr lang="en-US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075238" y="3026956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4354512" y="3430387"/>
            <a:ext cx="352985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   </a:t>
            </a:r>
            <a:r>
              <a:rPr lang="en-US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267744" y="4005064"/>
            <a:ext cx="4233082" cy="872786"/>
            <a:chOff x="2196306" y="3400483"/>
            <a:chExt cx="4233082" cy="872786"/>
          </a:xfrm>
        </p:grpSpPr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2196306" y="3903937"/>
              <a:ext cx="4233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采用</a:t>
              </a:r>
              <a:r>
                <a:rPr lang="zh-CN" altLang="en-US" sz="18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折半查找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在有序区找到</a:t>
              </a:r>
              <a:r>
                <a:rPr lang="zh-CN" altLang="en-US" sz="18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插入的位置</a:t>
              </a:r>
            </a:p>
          </p:txBody>
        </p:sp>
        <p:sp>
          <p:nvSpPr>
            <p:cNvPr id="39" name="右弧形箭头 38"/>
            <p:cNvSpPr/>
            <p:nvPr/>
          </p:nvSpPr>
          <p:spPr>
            <a:xfrm rot="5400000">
              <a:off x="3929058" y="3186169"/>
              <a:ext cx="357190" cy="785818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04175" y="2989992"/>
            <a:ext cx="820744" cy="762000"/>
            <a:chOff x="3293247" y="2952752"/>
            <a:chExt cx="820744" cy="762000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293247" y="3123857"/>
              <a:ext cx="820744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Low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endPara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607392" y="2044644"/>
            <a:ext cx="691215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137182" y="3001257"/>
            <a:ext cx="1298914" cy="762000"/>
            <a:chOff x="4257340" y="2952752"/>
            <a:chExt cx="1298914" cy="762000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257340" y="3080388"/>
              <a:ext cx="1298914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High=i-1</a:t>
              </a:r>
              <a:endPara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3454494" y="3303042"/>
            <a:ext cx="1000132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插入位置</a:t>
            </a:r>
            <a:endParaRPr kumimoji="1" lang="zh-CN" altLang="en-US" sz="1800" b="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84162" y="679149"/>
            <a:ext cx="67691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一趟折半插入排序：在有序区中插入</a:t>
            </a:r>
            <a:r>
              <a:rPr kumimoji="1"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1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的过程。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214547" y="1782368"/>
            <a:ext cx="2143139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61119" y="3639307"/>
            <a:ext cx="1946273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元素后移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53000" y="2946600"/>
            <a:ext cx="1619264" cy="502414"/>
            <a:chOff x="4953000" y="2946600"/>
            <a:chExt cx="1619264" cy="502414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5810250" y="3131106"/>
              <a:ext cx="762014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tmp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3" idx="2"/>
              <a:endCxn id="24" idx="1"/>
            </p:cNvCxnSpPr>
            <p:nvPr/>
          </p:nvCxnSpPr>
          <p:spPr>
            <a:xfrm>
              <a:off x="4953000" y="2946600"/>
              <a:ext cx="857250" cy="34346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882762" y="4725144"/>
            <a:ext cx="3571900" cy="797960"/>
            <a:chOff x="1959584" y="4572008"/>
            <a:chExt cx="3263978" cy="797960"/>
          </a:xfrm>
        </p:grpSpPr>
        <p:sp>
          <p:nvSpPr>
            <p:cNvPr id="27" name="TextBox 26"/>
            <p:cNvSpPr txBox="1"/>
            <p:nvPr/>
          </p:nvSpPr>
          <p:spPr>
            <a:xfrm>
              <a:off x="1959584" y="5000636"/>
              <a:ext cx="326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使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[0..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 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 扩大有序区 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5241649" y="2073976"/>
            <a:ext cx="3205193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-1].key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828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349" y="985889"/>
            <a:ext cx="8964488" cy="5669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BinInsertSort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折半插入排序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low,high,mid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].key&lt;R[i-1].key)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保存到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low=0;high=i-1;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(low&lt;=high)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low..high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折半查找插入位置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mid=(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&lt;R[mid].key)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high=mid-1;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插入点在左区间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low=mid+1;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插入点在右区间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j=i-1;j&gt;=high+1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;j--)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元素集中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R[j+1]=R[j];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R[high+1]=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插入原来的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02372"/>
            <a:ext cx="2000264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2. </a:t>
            </a:r>
            <a:r>
              <a:rPr lang="zh-CN" altLang="zh-CN"/>
              <a:t>排序</a:t>
            </a:r>
            <a:r>
              <a:rPr lang="zh-CN" altLang="en-US"/>
              <a:t>算法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Admin\AppData\Roaming\Tencent\Users\5139386\QQ\WinTemp\RichOle\26QH$T1JU%OW139@}[O}W`2.png">
            <a:extLst>
              <a:ext uri="{FF2B5EF4-FFF2-40B4-BE49-F238E27FC236}">
                <a16:creationId xmlns:a16="http://schemas.microsoft.com/office/drawing/2014/main" id="{8FFEEA07-695A-4E88-9154-3ECAFB45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24742" cy="600740"/>
          </a:xfrm>
          <a:prstGeom prst="rect">
            <a:avLst/>
          </a:prstGeom>
          <a:noFill/>
        </p:spPr>
      </p:pic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4133623" y="426713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排序的基本概念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4133623" y="1271325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10.2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插入排序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8" name="组合 79"/>
          <p:cNvGrpSpPr>
            <a:grpSpLocks/>
          </p:cNvGrpSpPr>
          <p:nvPr/>
        </p:nvGrpSpPr>
        <p:grpSpPr bwMode="auto">
          <a:xfrm>
            <a:off x="1115616" y="1820709"/>
            <a:ext cx="1731372" cy="1535056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203914" y="2700681"/>
            <a:ext cx="1622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1800" b="1" dirty="0">
                <a:solidFill>
                  <a:srgbClr val="9900FF"/>
                </a:solidFill>
              </a:rPr>
              <a:t>CONTENTS</a:t>
            </a:r>
            <a:endParaRPr lang="zh-CN" altLang="en-US" sz="18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439716" y="2141319"/>
            <a:ext cx="1050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008000"/>
                </a:solidFill>
              </a:rPr>
              <a:t>内容</a:t>
            </a:r>
          </a:p>
        </p:txBody>
      </p:sp>
      <p:sp>
        <p:nvSpPr>
          <p:cNvPr id="13" name="TextBox 12">
            <a:hlinkClick r:id="" action="ppaction://noaction"/>
          </p:cNvPr>
          <p:cNvSpPr txBox="1"/>
          <p:nvPr/>
        </p:nvSpPr>
        <p:spPr>
          <a:xfrm>
            <a:off x="4150101" y="2226222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10.3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交换排序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>
            <a:hlinkClick r:id="" action="ppaction://noaction"/>
          </p:cNvPr>
          <p:cNvSpPr txBox="1"/>
          <p:nvPr/>
        </p:nvSpPr>
        <p:spPr>
          <a:xfrm>
            <a:off x="4179169" y="4148988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10.5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TextBox 23">
            <a:hlinkClick r:id="" action="ppaction://noaction"/>
          </p:cNvPr>
          <p:cNvSpPr txBox="1"/>
          <p:nvPr/>
        </p:nvSpPr>
        <p:spPr>
          <a:xfrm>
            <a:off x="4157406" y="3141368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10.4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选择排序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5" name="TextBox 24">
            <a:hlinkClick r:id="" action="ppaction://noaction"/>
          </p:cNvPr>
          <p:cNvSpPr txBox="1"/>
          <p:nvPr/>
        </p:nvSpPr>
        <p:spPr>
          <a:xfrm>
            <a:off x="4166176" y="5157192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10.6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25">
            <a:hlinkClick r:id="" action="ppaction://noaction"/>
          </p:cNvPr>
          <p:cNvSpPr txBox="1"/>
          <p:nvPr/>
        </p:nvSpPr>
        <p:spPr>
          <a:xfrm>
            <a:off x="4179169" y="5949280"/>
            <a:ext cx="3357586" cy="7609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10.7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各种内排序方法的比较和选择</a:t>
            </a:r>
            <a:endParaRPr lang="zh-CN" altLang="en-US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639" y="260648"/>
            <a:ext cx="1928826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 </a:t>
            </a:r>
            <a:r>
              <a:rPr lang="zh-CN" altLang="zh-CN"/>
              <a:t>算法分析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864" y="1052736"/>
            <a:ext cx="8630616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在任何情况下排序中元素移动的次数与直接插入排序的相同，不同的仅是变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分散移动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集中移动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008377"/>
            <a:ext cx="4810505" cy="11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71060" y="3235455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116896"/>
            <a:ext cx="657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B7E7D49-AF1E-46DC-8C32-8D2F414A8D86}"/>
              </a:ext>
            </a:extLst>
          </p:cNvPr>
          <p:cNvSpPr txBox="1"/>
          <p:nvPr/>
        </p:nvSpPr>
        <p:spPr>
          <a:xfrm>
            <a:off x="622146" y="3873630"/>
            <a:ext cx="8072494" cy="29252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对同一待排序序列分别进行折半插入排序和直接插入排序，两者之间可能的不同之处是（  ）。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pt-BR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排序的总趟数</a:t>
            </a:r>
            <a:r>
              <a:rPr lang="pt-BR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pt-BR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B.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元素的移动次数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pt-BR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C.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使用辅助空间的数量</a:t>
            </a:r>
            <a:r>
              <a:rPr lang="pt-BR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pt-BR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D.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元素之间的比较次数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C4AB89-A607-43FF-9F88-2EC1434E1E60}"/>
              </a:ext>
            </a:extLst>
          </p:cNvPr>
          <p:cNvGrpSpPr/>
          <p:nvPr/>
        </p:nvGrpSpPr>
        <p:grpSpPr>
          <a:xfrm>
            <a:off x="971600" y="6349176"/>
            <a:ext cx="927720" cy="440432"/>
            <a:chOff x="5004048" y="5148808"/>
            <a:chExt cx="927720" cy="440432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568A452-733F-4D22-A5E1-8CBE5B1FE0C3}"/>
                </a:ext>
              </a:extLst>
            </p:cNvPr>
            <p:cNvCxnSpPr/>
            <p:nvPr/>
          </p:nvCxnSpPr>
          <p:spPr>
            <a:xfrm>
              <a:off x="5004048" y="5229200"/>
              <a:ext cx="288032" cy="36004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FE48382-B314-481C-82B8-E15E7345D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5148808"/>
              <a:ext cx="639688" cy="440432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D5BFCF2-DA4A-45A0-B7B3-E38C1FCD8149}"/>
              </a:ext>
            </a:extLst>
          </p:cNvPr>
          <p:cNvSpPr txBox="1"/>
          <p:nvPr/>
        </p:nvSpPr>
        <p:spPr>
          <a:xfrm>
            <a:off x="2771800" y="1467785"/>
            <a:ext cx="457200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稳定排序！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3071834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10.2.3 </a:t>
            </a:r>
            <a:r>
              <a:rPr lang="zh-CN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希尔排序</a:t>
            </a:r>
            <a:endParaRPr lang="zh-CN" altLang="zh-CN" sz="28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908720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1. </a:t>
            </a:r>
            <a:r>
              <a:rPr lang="zh-CN" altLang="zh-CN"/>
              <a:t>排序思路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472" y="3024132"/>
            <a:ext cx="669446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 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  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 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 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</a:t>
            </a:r>
            <a:r>
              <a:rPr kumimoji="1" lang="en-US" altLang="zh-CN" sz="20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[1+2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[1+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 }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1472" y="2019319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例如：将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个元素分成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个组：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357290" y="3024132"/>
            <a:ext cx="4297363" cy="1803400"/>
            <a:chOff x="793" y="1752"/>
            <a:chExt cx="2707" cy="1136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793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793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65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584" y="1752"/>
              <a:ext cx="933" cy="1136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933" y="0"/>
                </a:cxn>
              </a:cxnLst>
              <a:rect l="0" t="0" r="r" b="b"/>
              <a:pathLst>
                <a:path w="933" h="1136">
                  <a:moveTo>
                    <a:pt x="0" y="1136"/>
                  </a:moveTo>
                  <a:lnTo>
                    <a:pt x="933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728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500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58863" y="5072074"/>
            <a:ext cx="4286280" cy="826478"/>
            <a:chOff x="1571604" y="4829242"/>
            <a:chExt cx="4286280" cy="826478"/>
          </a:xfrm>
        </p:grpSpPr>
        <p:sp>
          <p:nvSpPr>
            <p:cNvPr id="19" name="上箭头 18"/>
            <p:cNvSpPr/>
            <p:nvPr/>
          </p:nvSpPr>
          <p:spPr>
            <a:xfrm>
              <a:off x="3571868" y="4829242"/>
              <a:ext cx="285752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1604" y="5286388"/>
              <a:ext cx="428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相距</a:t>
              </a:r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d</a:t>
              </a:r>
              <a:r>
                <a:rPr lang="zh-CN" altLang="en-US" sz="1800" dirty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个位置的元素分为一组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50078" y="3100852"/>
            <a:ext cx="2114410" cy="1888634"/>
            <a:chOff x="6850078" y="3100852"/>
            <a:chExt cx="2114410" cy="188863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6850078" y="3227386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858148" y="3100852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组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850078" y="378619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58148" y="3661950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组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197744" y="4786322"/>
              <a:ext cx="723904" cy="0"/>
            </a:xfrm>
            <a:prstGeom prst="lin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58148" y="4650932"/>
              <a:ext cx="1106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组</a:t>
              </a:r>
            </a:p>
          </p:txBody>
        </p:sp>
      </p:grpSp>
      <p:sp>
        <p:nvSpPr>
          <p:cNvPr id="29" name="Text Box 6">
            <a:extLst>
              <a:ext uri="{FF2B5EF4-FFF2-40B4-BE49-F238E27FC236}">
                <a16:creationId xmlns:a16="http://schemas.microsoft.com/office/drawing/2014/main" id="{E5E76B48-57CA-4591-BF10-C77399EE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950091"/>
            <a:ext cx="31683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分组插入排序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769938"/>
            <a:ext cx="7500990" cy="1673764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将排序序列分为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个组，在各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组内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插入排序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递减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，重复② ，直到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512" y="2780928"/>
            <a:ext cx="9073008" cy="967758"/>
            <a:chOff x="180082" y="3929066"/>
            <a:chExt cx="9073008" cy="967758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082" y="4429132"/>
              <a:ext cx="9073008" cy="46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算法最后一趟对所有元素进行了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直接插入排序，所以结果一定是正确的。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7">
            <a:extLst>
              <a:ext uri="{FF2B5EF4-FFF2-40B4-BE49-F238E27FC236}">
                <a16:creationId xmlns:a16="http://schemas.microsoft.com/office/drawing/2014/main" id="{557730E1-41BF-43F9-8348-4ECCC617967F}"/>
              </a:ext>
            </a:extLst>
          </p:cNvPr>
          <p:cNvSpPr txBox="1"/>
          <p:nvPr/>
        </p:nvSpPr>
        <p:spPr>
          <a:xfrm>
            <a:off x="683568" y="4437112"/>
            <a:ext cx="7560840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希尔排序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每一趟并不产生有序区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，在最后一趟排序结束前所有元素并不一定归位，但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每趟完成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后数据是越来越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接近有序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200" y="219161"/>
            <a:ext cx="8715404" cy="8777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10.2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）。说明采用希尔排序方法进行排序的过程。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642910" y="1380169"/>
            <a:ext cx="8143900" cy="369332"/>
            <a:chOff x="642910" y="1380169"/>
            <a:chExt cx="81439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2071638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18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8960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1902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282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29224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15042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9422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2364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86744" y="1451607"/>
              <a:ext cx="500066" cy="225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1380169"/>
              <a:ext cx="142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初始序列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85754" y="2023110"/>
            <a:ext cx="7821392" cy="369333"/>
            <a:chOff x="785754" y="2023110"/>
            <a:chExt cx="7821392" cy="369333"/>
          </a:xfrm>
        </p:grpSpPr>
        <p:sp>
          <p:nvSpPr>
            <p:cNvPr id="16" name="TextBox 15"/>
            <p:cNvSpPr txBox="1"/>
            <p:nvPr/>
          </p:nvSpPr>
          <p:spPr>
            <a:xfrm>
              <a:off x="2786018" y="202311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960" y="2023110"/>
              <a:ext cx="432000" cy="324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71902" y="2023110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6282" y="2023110"/>
              <a:ext cx="432000" cy="324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71638" y="2023110"/>
              <a:ext cx="432000" cy="3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9224" y="2023110"/>
              <a:ext cx="432000" cy="3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3444" y="202311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17824" y="2023110"/>
              <a:ext cx="432000" cy="324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60766" y="2023110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75146" y="2023110"/>
              <a:ext cx="432000" cy="324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5754" y="2023111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86018" y="2601109"/>
            <a:ext cx="432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8960" y="2601109"/>
            <a:ext cx="432000" cy="3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1902" y="2601109"/>
            <a:ext cx="432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6282" y="2601109"/>
            <a:ext cx="432000" cy="3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844" y="2601109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1638" y="2601109"/>
            <a:ext cx="432000" cy="3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29224" y="2601109"/>
            <a:ext cx="432000" cy="3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0120" y="2601109"/>
            <a:ext cx="432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4500" y="2601109"/>
            <a:ext cx="432000" cy="3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7442" y="2601109"/>
            <a:ext cx="432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81822" y="2601109"/>
            <a:ext cx="432000" cy="3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14316" y="3233322"/>
            <a:ext cx="7902878" cy="369332"/>
            <a:chOff x="714316" y="3233322"/>
            <a:chExt cx="7902878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714316" y="323332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/2=2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1638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6018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60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71902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86282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29224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3492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27872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70814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85194" y="3251957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071638" y="3876264"/>
            <a:ext cx="432000" cy="32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86018" y="3876264"/>
            <a:ext cx="432000" cy="324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60" y="3876264"/>
            <a:ext cx="432000" cy="32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71902" y="3876264"/>
            <a:ext cx="432000" cy="324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86282" y="3876264"/>
            <a:ext cx="432000" cy="32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9224" y="3876264"/>
            <a:ext cx="432000" cy="324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23540" y="3876264"/>
            <a:ext cx="432000" cy="32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7920" y="3876264"/>
            <a:ext cx="432000" cy="324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80862" y="3876264"/>
            <a:ext cx="432000" cy="32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95242" y="3876264"/>
            <a:ext cx="432000" cy="324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844" y="3876264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14316" y="4519206"/>
            <a:ext cx="7933022" cy="369333"/>
            <a:chOff x="714316" y="4519206"/>
            <a:chExt cx="7933022" cy="369333"/>
          </a:xfrm>
        </p:grpSpPr>
        <p:sp>
          <p:nvSpPr>
            <p:cNvPr id="60" name="TextBox 59"/>
            <p:cNvSpPr txBox="1"/>
            <p:nvPr/>
          </p:nvSpPr>
          <p:spPr>
            <a:xfrm>
              <a:off x="714316" y="4519207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/2=1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71638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6018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8960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71902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6282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29224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3636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58016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00958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338" y="4519206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42844" y="5162148"/>
            <a:ext cx="8504494" cy="369332"/>
            <a:chOff x="142844" y="5162148"/>
            <a:chExt cx="8504494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142844" y="5162148"/>
              <a:ext cx="164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直接插入排序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1638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86018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28960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71902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86282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29224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43636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16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00958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15338" y="5162148"/>
              <a:ext cx="432000" cy="32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432232" y="5976617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的一趟，排序前的数据已接近正序！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5715016"/>
            <a:ext cx="785818" cy="89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27" grpId="0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988" y="252285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2. </a:t>
            </a:r>
            <a:r>
              <a:rPr lang="zh-CN" altLang="zh-CN"/>
              <a:t>排序</a:t>
            </a:r>
            <a:r>
              <a:rPr lang="zh-CN" altLang="en-US"/>
              <a:t>算法</a:t>
            </a:r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95536" y="817069"/>
            <a:ext cx="551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时的希尔排序的算法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638" y="1312854"/>
            <a:ext cx="8895362" cy="5803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ShellSort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希尔排序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d=n/2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增量置初值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(d&gt;0)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对所有相隔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位置的元素组采用直接插入排序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-d;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j&gt;=0 &amp;&amp;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对相隔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位置的元素组排序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j=j-d;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d=d/2;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递减增量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 </a:t>
            </a:r>
            <a:r>
              <a:rPr lang="zh-CN" altLang="zh-CN"/>
              <a:t>算法分析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124744"/>
            <a:ext cx="8784976" cy="257157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2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），也就是说，每趟后一个增量是前一个增量的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1/2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，则经过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趟后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，再经过一趟最后直接插入排序使整数数序变为有序的。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希尔算法的时间复杂度难以分析，一般认为其平均时间复杂度为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2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1.58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。希尔排序的速度通常要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比直接插入排序快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52439" y="2636838"/>
            <a:ext cx="17335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6538" y="3355975"/>
            <a:ext cx="23939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大约时间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en-US" altLang="zh-CN" sz="20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=100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238502" y="1989138"/>
            <a:ext cx="5725986" cy="2982980"/>
            <a:chOff x="3238502" y="1989138"/>
            <a:chExt cx="4699015" cy="2982980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4470396" y="1989138"/>
              <a:ext cx="14589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希尔排序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238502" y="2708275"/>
              <a:ext cx="425769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=5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：分为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组，时间约为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5×2</a:t>
              </a:r>
              <a:r>
                <a:rPr lang="en-US" altLang="zh-CN" sz="2000" baseline="30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20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238502" y="3429000"/>
              <a:ext cx="425769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：分为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组，时间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约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2×5</a:t>
              </a:r>
              <a:r>
                <a:rPr lang="en-US" altLang="zh-CN" sz="2000" baseline="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50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38502" y="4195763"/>
              <a:ext cx="41910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：分为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组，几乎有序，时间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约为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990844" y="3068638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＋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990844" y="3763963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000892" y="457200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＝ 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80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7158" y="857232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例如：有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个元素要排序。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5918" y="77365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希尔排序是一种</a:t>
            </a:r>
            <a:r>
              <a:rPr lang="zh-CN" altLang="zh-CN" sz="2200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不稳定</a:t>
            </a:r>
            <a:r>
              <a:rPr lang="zh-CN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的排序算法</a:t>
            </a:r>
            <a:endParaRPr lang="zh-CN" altLang="en-US" sz="20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8604"/>
            <a:ext cx="893709" cy="114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08977" y="2700973"/>
            <a:ext cx="6788974" cy="355674"/>
            <a:chOff x="708977" y="2700973"/>
            <a:chExt cx="6788974" cy="355674"/>
          </a:xfrm>
        </p:grpSpPr>
        <p:sp>
          <p:nvSpPr>
            <p:cNvPr id="79899" name="Text Box 27"/>
            <p:cNvSpPr txBox="1">
              <a:spLocks noChangeArrowheads="1"/>
            </p:cNvSpPr>
            <p:nvPr/>
          </p:nvSpPr>
          <p:spPr bwMode="auto">
            <a:xfrm>
              <a:off x="708977" y="2727437"/>
              <a:ext cx="1608652" cy="329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组排序结果</a:t>
              </a:r>
            </a:p>
          </p:txBody>
        </p:sp>
        <p:sp>
          <p:nvSpPr>
            <p:cNvPr id="79898" name="Text Box 26"/>
            <p:cNvSpPr txBox="1">
              <a:spLocks noChangeArrowheads="1"/>
            </p:cNvSpPr>
            <p:nvPr/>
          </p:nvSpPr>
          <p:spPr bwMode="auto">
            <a:xfrm>
              <a:off x="2432034" y="2702032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3628933" y="2702032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79894" name="Text Box 22"/>
            <p:cNvSpPr txBox="1">
              <a:spLocks noChangeArrowheads="1"/>
            </p:cNvSpPr>
            <p:nvPr/>
          </p:nvSpPr>
          <p:spPr bwMode="auto">
            <a:xfrm>
              <a:off x="4812073" y="2700973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6004739" y="2700973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7201637" y="2700973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20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4349" y="3224957"/>
            <a:ext cx="7380464" cy="329210"/>
            <a:chOff x="714349" y="3224957"/>
            <a:chExt cx="7380464" cy="329210"/>
          </a:xfrm>
        </p:grpSpPr>
        <p:sp>
          <p:nvSpPr>
            <p:cNvPr id="79897" name="Text Box 25"/>
            <p:cNvSpPr txBox="1">
              <a:spLocks noChangeArrowheads="1"/>
            </p:cNvSpPr>
            <p:nvPr/>
          </p:nvSpPr>
          <p:spPr bwMode="auto">
            <a:xfrm>
              <a:off x="3018313" y="3224957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79895" name="Text Box 23"/>
            <p:cNvSpPr txBox="1">
              <a:spLocks noChangeArrowheads="1"/>
            </p:cNvSpPr>
            <p:nvPr/>
          </p:nvSpPr>
          <p:spPr bwMode="auto">
            <a:xfrm>
              <a:off x="4215212" y="3224957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79893" name="Text Box 21"/>
            <p:cNvSpPr txBox="1">
              <a:spLocks noChangeArrowheads="1"/>
            </p:cNvSpPr>
            <p:nvPr/>
          </p:nvSpPr>
          <p:spPr bwMode="auto">
            <a:xfrm>
              <a:off x="5418460" y="3224957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79891" name="Text Box 19"/>
            <p:cNvSpPr txBox="1">
              <a:spLocks noChangeArrowheads="1"/>
            </p:cNvSpPr>
            <p:nvPr/>
          </p:nvSpPr>
          <p:spPr bwMode="auto">
            <a:xfrm>
              <a:off x="6615358" y="3224957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79889" name="Text Box 17"/>
            <p:cNvSpPr txBox="1">
              <a:spLocks noChangeArrowheads="1"/>
            </p:cNvSpPr>
            <p:nvPr/>
          </p:nvSpPr>
          <p:spPr bwMode="auto">
            <a:xfrm>
              <a:off x="7798499" y="3224957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79888" name="Text Box 16"/>
            <p:cNvSpPr txBox="1">
              <a:spLocks noChangeArrowheads="1"/>
            </p:cNvSpPr>
            <p:nvPr/>
          </p:nvSpPr>
          <p:spPr bwMode="auto">
            <a:xfrm>
              <a:off x="714349" y="3224957"/>
              <a:ext cx="1550368" cy="329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组排序结果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20602" y="3786190"/>
            <a:ext cx="7371036" cy="329210"/>
            <a:chOff x="720602" y="3786190"/>
            <a:chExt cx="7371036" cy="329210"/>
          </a:xfrm>
        </p:grpSpPr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720602" y="3786190"/>
              <a:ext cx="1620309" cy="329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趟排序结果</a:t>
              </a:r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2428860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3015139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3625758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4212037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79882" name="Text Box 10"/>
            <p:cNvSpPr txBox="1">
              <a:spLocks noChangeArrowheads="1"/>
            </p:cNvSpPr>
            <p:nvPr/>
          </p:nvSpPr>
          <p:spPr bwMode="auto">
            <a:xfrm>
              <a:off x="4808899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5415285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6001564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6612183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7198462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20</a:t>
              </a:r>
            </a:p>
          </p:txBody>
        </p:sp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7795324" y="3786190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57056" y="4136428"/>
            <a:ext cx="2986425" cy="731602"/>
            <a:chOff x="4957056" y="4136428"/>
            <a:chExt cx="2986425" cy="731602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5582313" y="4528549"/>
              <a:ext cx="2361168" cy="3394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6987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相对位置发生改变</a:t>
              </a:r>
            </a:p>
          </p:txBody>
        </p:sp>
        <p:sp>
          <p:nvSpPr>
            <p:cNvPr id="79875" name="AutoShape 3"/>
            <p:cNvSpPr>
              <a:spLocks noChangeShapeType="1"/>
            </p:cNvSpPr>
            <p:nvPr/>
          </p:nvSpPr>
          <p:spPr bwMode="auto">
            <a:xfrm>
              <a:off x="4957056" y="4136428"/>
              <a:ext cx="1540835" cy="364142"/>
            </a:xfrm>
            <a:prstGeom prst="straightConnector1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874" name="AutoShape 2"/>
            <p:cNvSpPr>
              <a:spLocks noChangeShapeType="1"/>
            </p:cNvSpPr>
            <p:nvPr/>
          </p:nvSpPr>
          <p:spPr bwMode="auto">
            <a:xfrm flipH="1">
              <a:off x="6497890" y="4136428"/>
              <a:ext cx="1445591" cy="364142"/>
            </a:xfrm>
            <a:prstGeom prst="straightConnector1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14348" y="2143116"/>
            <a:ext cx="7383640" cy="369332"/>
            <a:chOff x="714348" y="2143116"/>
            <a:chExt cx="7383640" cy="369332"/>
          </a:xfrm>
        </p:grpSpPr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2435209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3021488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79907" name="Text Box 35"/>
            <p:cNvSpPr txBox="1">
              <a:spLocks noChangeArrowheads="1"/>
            </p:cNvSpPr>
            <p:nvPr/>
          </p:nvSpPr>
          <p:spPr bwMode="auto">
            <a:xfrm>
              <a:off x="3632107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79906" name="Text Box 34"/>
            <p:cNvSpPr txBox="1">
              <a:spLocks noChangeArrowheads="1"/>
            </p:cNvSpPr>
            <p:nvPr/>
          </p:nvSpPr>
          <p:spPr bwMode="auto">
            <a:xfrm>
              <a:off x="4218387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4815248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421634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6007913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6618533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7204812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20</a:t>
              </a:r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7801674" y="2143116"/>
              <a:ext cx="296314" cy="299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4348" y="2143116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=10,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93948" y="5000635"/>
            <a:ext cx="7392762" cy="1285885"/>
            <a:chOff x="393948" y="5000635"/>
            <a:chExt cx="7392762" cy="1285885"/>
          </a:xfrm>
        </p:grpSpPr>
        <p:sp>
          <p:nvSpPr>
            <p:cNvPr id="52" name="TextBox 51"/>
            <p:cNvSpPr txBox="1"/>
            <p:nvPr/>
          </p:nvSpPr>
          <p:spPr>
            <a:xfrm>
              <a:off x="393948" y="5251534"/>
              <a:ext cx="6463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</a:rPr>
                <a:t>一般，相距位置较大的两个元素发生交换 </a:t>
              </a:r>
              <a:r>
                <a: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onsolas" pitchFamily="49" charset="0"/>
                  <a:sym typeface="Wingdings"/>
                </a:rPr>
                <a:t> 不稳定！</a:t>
              </a:r>
              <a:endPara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endParaRPr>
            </a:p>
          </p:txBody>
        </p:sp>
        <p:pic>
          <p:nvPicPr>
            <p:cNvPr id="53" name="Picture 2" descr="https://timgsa.baidu.com/timg?image&amp;quality=80&amp;size=b9999_10000&amp;sec=1567602893079&amp;di=774b1d37f212e172ecec739ab7bbbc10&amp;imgtype=0&amp;src=http%3A%2F%2Fimgm.gmw.cn%2Fattachement%2Fgif%2Fsite215%2F20190808%2F4962623135790745324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00826" y="5000635"/>
              <a:ext cx="1285884" cy="1285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86050" y="188640"/>
            <a:ext cx="335758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10.3 </a:t>
            </a:r>
            <a:r>
              <a:rPr lang="zh-CN" altLang="zh-CN" sz="36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交换排序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2143116"/>
            <a:ext cx="514353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86116" y="2214554"/>
            <a:ext cx="2143140" cy="428628"/>
            <a:chOff x="3357554" y="2214554"/>
            <a:chExt cx="2143140" cy="428628"/>
          </a:xfrm>
        </p:grpSpPr>
        <p:sp>
          <p:nvSpPr>
            <p:cNvPr id="13" name="椭圆 12"/>
            <p:cNvSpPr/>
            <p:nvPr/>
          </p:nvSpPr>
          <p:spPr>
            <a:xfrm>
              <a:off x="5072066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357554" y="2214554"/>
              <a:ext cx="428628" cy="42862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28926" y="2651848"/>
            <a:ext cx="3071834" cy="1016088"/>
            <a:chOff x="3000364" y="2651848"/>
            <a:chExt cx="2786082" cy="1016088"/>
          </a:xfrm>
        </p:grpSpPr>
        <p:sp>
          <p:nvSpPr>
            <p:cNvPr id="16" name="TextBox 15"/>
            <p:cNvSpPr txBox="1"/>
            <p:nvPr/>
          </p:nvSpPr>
          <p:spPr>
            <a:xfrm>
              <a:off x="3000364" y="3329382"/>
              <a:ext cx="2786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两个元素反序时进行交换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3576853" y="2723286"/>
              <a:ext cx="562837" cy="4199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4577815" y="2759006"/>
              <a:ext cx="562837" cy="3485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83568" y="1124744"/>
            <a:ext cx="205802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基本思路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964645" y="4869160"/>
            <a:ext cx="2786082" cy="10644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2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2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）冒泡排</a:t>
            </a:r>
            <a:r>
              <a:rPr kumimoji="1" lang="zh-CN" altLang="en-US" sz="22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2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2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）快速排序</a:t>
            </a:r>
            <a:endParaRPr kumimoji="1" lang="zh-CN" altLang="en-US" sz="22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6050" y="4214818"/>
            <a:ext cx="329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主要的交换排序方法：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D61B7CD7-FA23-4794-B2BA-FADD4E956019}"/>
              </a:ext>
            </a:extLst>
          </p:cNvPr>
          <p:cNvSpPr txBox="1"/>
          <p:nvPr/>
        </p:nvSpPr>
        <p:spPr>
          <a:xfrm>
            <a:off x="2143108" y="1245215"/>
            <a:ext cx="307183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两两比较待排序元素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1305" y="238437"/>
            <a:ext cx="3071834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10.3.1 </a:t>
            </a:r>
            <a:r>
              <a:rPr lang="zh-CN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冒泡排序</a:t>
            </a:r>
            <a:endParaRPr lang="zh-CN" altLang="zh-CN" sz="28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174" y="980728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1. </a:t>
            </a:r>
            <a:r>
              <a:rPr lang="zh-CN" altLang="zh-CN"/>
              <a:t>排序思路</a:t>
            </a: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7650589" y="4519605"/>
            <a:ext cx="493311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Oval 27"/>
          <p:cNvSpPr>
            <a:spLocks noChangeArrowheads="1"/>
          </p:cNvSpPr>
          <p:nvPr/>
        </p:nvSpPr>
        <p:spPr bwMode="auto">
          <a:xfrm>
            <a:off x="8027988" y="3943342"/>
            <a:ext cx="431800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8315325" y="33670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8531225" y="2790817"/>
            <a:ext cx="287338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748713" y="2285992"/>
            <a:ext cx="215900" cy="2159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74011" y="2099784"/>
            <a:ext cx="1384920" cy="2910369"/>
            <a:chOff x="374011" y="1057275"/>
            <a:chExt cx="1384920" cy="2910369"/>
          </a:xfrm>
        </p:grpSpPr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374011" y="1416050"/>
              <a:ext cx="381643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800101" y="1057275"/>
              <a:ext cx="958830" cy="125777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[0]</a:t>
              </a:r>
            </a:p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┇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374011" y="2886557"/>
              <a:ext cx="381643" cy="10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800101" y="2501897"/>
              <a:ext cx="957600" cy="14562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  <a:p>
              <a:pPr algn="l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+1]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┇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56" name="Group 48"/>
          <p:cNvGrpSpPr>
            <a:grpSpLocks/>
          </p:cNvGrpSpPr>
          <p:nvPr/>
        </p:nvGrpSpPr>
        <p:grpSpPr bwMode="auto">
          <a:xfrm>
            <a:off x="2071670" y="3625865"/>
            <a:ext cx="2214563" cy="1303338"/>
            <a:chOff x="1338" y="1890"/>
            <a:chExt cx="1395" cy="821"/>
          </a:xfrm>
        </p:grpSpPr>
        <p:sp>
          <p:nvSpPr>
            <p:cNvPr id="57" name="AutoShape 35"/>
            <p:cNvSpPr>
              <a:spLocks/>
            </p:cNvSpPr>
            <p:nvPr/>
          </p:nvSpPr>
          <p:spPr bwMode="auto">
            <a:xfrm>
              <a:off x="1338" y="1890"/>
              <a:ext cx="90" cy="821"/>
            </a:xfrm>
            <a:prstGeom prst="rightBrace">
              <a:avLst>
                <a:gd name="adj1" fmla="val 77880"/>
                <a:gd name="adj2" fmla="val 50000"/>
              </a:avLst>
            </a:prstGeom>
            <a:ln w="28575"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" name="AutoShape 37"/>
            <p:cNvSpPr>
              <a:spLocks noChangeArrowheads="1"/>
            </p:cNvSpPr>
            <p:nvPr/>
          </p:nvSpPr>
          <p:spPr bwMode="auto">
            <a:xfrm rot="16200000">
              <a:off x="1319" y="2090"/>
              <a:ext cx="635" cy="236"/>
            </a:xfrm>
            <a:prstGeom prst="curvedUpArrow">
              <a:avLst>
                <a:gd name="adj1" fmla="val 39937"/>
                <a:gd name="adj2" fmla="val 7987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Text Box 38"/>
            <p:cNvSpPr txBox="1">
              <a:spLocks noChangeArrowheads="1"/>
            </p:cNvSpPr>
            <p:nvPr/>
          </p:nvSpPr>
          <p:spPr bwMode="auto">
            <a:xfrm>
              <a:off x="1780" y="1936"/>
              <a:ext cx="95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将无序区中最小记录放在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84438" y="2099785"/>
            <a:ext cx="3346459" cy="2900851"/>
            <a:chOff x="2484438" y="1057276"/>
            <a:chExt cx="3346459" cy="2900851"/>
          </a:xfrm>
        </p:grpSpPr>
        <p:sp>
          <p:nvSpPr>
            <p:cNvPr id="61" name="Text Box 39"/>
            <p:cNvSpPr txBox="1">
              <a:spLocks noChangeArrowheads="1"/>
            </p:cNvSpPr>
            <p:nvPr/>
          </p:nvSpPr>
          <p:spPr bwMode="auto">
            <a:xfrm>
              <a:off x="5400010" y="1314921"/>
              <a:ext cx="430887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4400550" y="1057276"/>
              <a:ext cx="957600" cy="14720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[0]</a:t>
              </a:r>
            </a:p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┇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  <a:p>
              <a:pPr algn="l"/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63" name="Text Box 41"/>
            <p:cNvSpPr txBox="1">
              <a:spLocks noChangeArrowheads="1"/>
            </p:cNvSpPr>
            <p:nvPr/>
          </p:nvSpPr>
          <p:spPr bwMode="auto">
            <a:xfrm>
              <a:off x="5400010" y="2743681"/>
              <a:ext cx="430887" cy="108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4400550" y="2672243"/>
              <a:ext cx="957600" cy="12858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┇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65" name="AutoShape 43"/>
            <p:cNvSpPr>
              <a:spLocks noChangeArrowheads="1"/>
            </p:cNvSpPr>
            <p:nvPr/>
          </p:nvSpPr>
          <p:spPr bwMode="auto">
            <a:xfrm>
              <a:off x="2484438" y="1713292"/>
              <a:ext cx="1582737" cy="215900"/>
            </a:xfrm>
            <a:prstGeom prst="rightArrow">
              <a:avLst>
                <a:gd name="adj1" fmla="val 50000"/>
                <a:gd name="adj2" fmla="val 183272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Text Box 44"/>
            <p:cNvSpPr txBox="1">
              <a:spLocks noChangeArrowheads="1"/>
            </p:cNvSpPr>
            <p:nvPr/>
          </p:nvSpPr>
          <p:spPr bwMode="auto">
            <a:xfrm>
              <a:off x="2627314" y="1314921"/>
              <a:ext cx="1158868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785787" y="5572140"/>
            <a:ext cx="527741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初始有序区为空。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趟使整个数据有序。</a:t>
            </a: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 rot="-3962585">
            <a:off x="7861281" y="3086046"/>
            <a:ext cx="719137" cy="2928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6000760" y="2315684"/>
            <a:ext cx="1347894" cy="2684952"/>
            <a:chOff x="6000760" y="1273175"/>
            <a:chExt cx="1347894" cy="2684952"/>
          </a:xfrm>
        </p:grpSpPr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6643702" y="1273175"/>
              <a:ext cx="704952" cy="26849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1" name="左右箭头 70"/>
            <p:cNvSpPr/>
            <p:nvPr/>
          </p:nvSpPr>
          <p:spPr>
            <a:xfrm>
              <a:off x="6000760" y="2386491"/>
              <a:ext cx="571504" cy="285752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034000" y="5679551"/>
            <a:ext cx="3498441" cy="421326"/>
            <a:chOff x="6143636" y="5065670"/>
            <a:chExt cx="2699342" cy="421326"/>
          </a:xfrm>
        </p:grpSpPr>
        <p:sp>
          <p:nvSpPr>
            <p:cNvPr id="73" name="右箭头 72"/>
            <p:cNvSpPr/>
            <p:nvPr/>
          </p:nvSpPr>
          <p:spPr>
            <a:xfrm>
              <a:off x="6143636" y="5272682"/>
              <a:ext cx="428628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72264" y="5065670"/>
              <a:ext cx="2270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有序区总是全局有序的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48" grpId="0" animBg="1"/>
      <p:bldP spid="49" grpId="0" animBg="1"/>
      <p:bldP spid="50" grpId="0" animBg="1"/>
      <p:bldP spid="67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04001" y="306894"/>
            <a:ext cx="480743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10.1 </a:t>
            </a:r>
            <a:r>
              <a:rPr lang="zh-CN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排序的基本概念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62633"/>
            <a:ext cx="2664296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什么是排序</a:t>
            </a:r>
            <a:endParaRPr lang="zh-CN" altLang="zh-CN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23" y="1916832"/>
            <a:ext cx="8928992" cy="83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所谓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，就是要整理表中的元素，使之按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关键字递增或递减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有序排列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。递增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输入、输出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588" y="3212976"/>
            <a:ext cx="7416824" cy="16303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个元素序列为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，其相应的关键字分别为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，使得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≤…≤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07534"/>
            <a:ext cx="86409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10.3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{9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0}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。说明采用冒泡排序方法进行排序的过程。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7" name="AutoShape 5"/>
          <p:cNvSpPr>
            <a:spLocks noChangeAspect="1" noChangeArrowheads="1" noTextEdit="1"/>
          </p:cNvSpPr>
          <p:nvPr/>
        </p:nvSpPr>
        <p:spPr bwMode="auto">
          <a:xfrm>
            <a:off x="0" y="0"/>
            <a:ext cx="3465513" cy="1612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85852" y="1484784"/>
            <a:ext cx="6166468" cy="4032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5400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  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 ]9	8	7	6	5	4	3	2	1	0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[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8	7	6	5	4	3	2	1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[0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8	7	6	5	4	3	2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[0	1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8	7	6	5	4	3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[0	1	2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8	7	6	5	4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[0	1	2	3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 	8	7	6	5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[0	1	2	3	4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8	7	6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=6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[0	1	2	3	4	5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8	7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[0	1	2	3	4	5	6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8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[0	1	2	3	4	5	6	7	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32611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2. </a:t>
            </a:r>
            <a:r>
              <a:rPr lang="zh-CN" altLang="zh-CN"/>
              <a:t>排序</a:t>
            </a:r>
            <a:r>
              <a:rPr lang="zh-CN" altLang="en-US"/>
              <a:t>算法</a:t>
            </a:r>
            <a:endParaRPr lang="zh-CN" altLang="zh-CN"/>
          </a:p>
        </p:txBody>
      </p:sp>
      <p:sp>
        <p:nvSpPr>
          <p:cNvPr id="6" name="TextBox 5"/>
          <p:cNvSpPr txBox="1"/>
          <p:nvPr/>
        </p:nvSpPr>
        <p:spPr>
          <a:xfrm>
            <a:off x="71500" y="1052736"/>
            <a:ext cx="9001000" cy="528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=false;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=0;i&lt;n-1;i++)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=false;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本趟前将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j=n-1;j&gt;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中找出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最小关键字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(R[j].key&lt;R[j-1].key)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反序时交换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swap(j,j-1); 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//R[j]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exchange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=true;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本趟发生交换置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本趟没有发生交换，中途结束算法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1308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 </a:t>
            </a:r>
            <a:r>
              <a:rPr lang="zh-CN" altLang="zh-CN"/>
              <a:t>算法分析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1424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）最好情况分析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929631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初始数据序列正序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4008" y="249289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最好情况下的时间复杂度为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28928"/>
            <a:ext cx="4305634" cy="89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E81A1-CD91-44A5-927B-6BADB4675A87}"/>
              </a:ext>
            </a:extLst>
          </p:cNvPr>
          <p:cNvSpPr txBox="1"/>
          <p:nvPr/>
        </p:nvSpPr>
        <p:spPr>
          <a:xfrm>
            <a:off x="628090" y="3216403"/>
            <a:ext cx="2215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坏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情况分析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9C988979-FE53-44F7-B7E7-1AD4CDC6F39B}"/>
              </a:ext>
            </a:extLst>
          </p:cNvPr>
          <p:cNvSpPr txBox="1"/>
          <p:nvPr/>
        </p:nvSpPr>
        <p:spPr>
          <a:xfrm>
            <a:off x="2771800" y="3189537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初始数据序列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反</a:t>
            </a:r>
            <a:r>
              <a:rPr lang="zh-CN" altLang="zh-CN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序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F79FB72E-4AE1-458E-B437-26EA01BC3152}"/>
              </a:ext>
            </a:extLst>
          </p:cNvPr>
          <p:cNvSpPr txBox="1"/>
          <p:nvPr/>
        </p:nvSpPr>
        <p:spPr>
          <a:xfrm>
            <a:off x="1547664" y="5450353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坏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情况下的时间复杂度为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73283FA-B4C8-448C-86CD-BFADF90D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6244" y="5331320"/>
            <a:ext cx="628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9823CB9-979E-479B-9DD1-5FF70B7D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270" y="4014808"/>
            <a:ext cx="4243476" cy="90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642B09D3-4610-4289-97E4-EC34DF07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4163" y="4030987"/>
            <a:ext cx="4449837" cy="90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41A9A1-9E1B-7D9F-DF38-67648B954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50" y="2346728"/>
            <a:ext cx="792088" cy="665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5486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平均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情况分析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1339744"/>
            <a:ext cx="8856984" cy="22670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算法可能在中间的某一趟排序完成后就结束，但平均的排序趟数仍是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每一趟的关键字比较次数和元素移动次数为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，所以平均时间复杂度为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50461" y="3997702"/>
            <a:ext cx="4590389" cy="676275"/>
            <a:chOff x="1568995" y="4421667"/>
            <a:chExt cx="4590389" cy="676275"/>
          </a:xfrm>
        </p:grpSpPr>
        <p:sp>
          <p:nvSpPr>
            <p:cNvPr id="14" name="TextBox 13"/>
            <p:cNvSpPr txBox="1"/>
            <p:nvPr/>
          </p:nvSpPr>
          <p:spPr>
            <a:xfrm>
              <a:off x="2230294" y="4559750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平均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情况的时间复杂度为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757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8995" y="4421667"/>
              <a:ext cx="6381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30873" y="1413602"/>
            <a:ext cx="6248400" cy="432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tIns="108000"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 序 的 记 录 序 列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30873" y="2799489"/>
            <a:ext cx="3178175" cy="432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tIns="108000"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无序子序列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40873" y="2786789"/>
            <a:ext cx="2438400" cy="4320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tIns="108000"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318573" y="2785202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</a:t>
            </a:r>
            <a:endParaRPr kumimoji="1"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29607" y="2023202"/>
            <a:ext cx="1319199" cy="685800"/>
            <a:chOff x="3767134" y="2160588"/>
            <a:chExt cx="1319199" cy="685800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767134" y="2160588"/>
              <a:ext cx="304800" cy="685800"/>
            </a:xfrm>
            <a:prstGeom prst="downArrow">
              <a:avLst>
                <a:gd name="adj1" fmla="val 50000"/>
                <a:gd name="adj2" fmla="val 562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971925" y="2281176"/>
              <a:ext cx="1114408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一次划分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34275" y="3394802"/>
            <a:ext cx="2287598" cy="1006486"/>
            <a:chOff x="3071802" y="3532188"/>
            <a:chExt cx="2287598" cy="100648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49600" y="3532188"/>
              <a:ext cx="609600" cy="609600"/>
            </a:xfrm>
            <a:prstGeom prst="line">
              <a:avLst/>
            </a:prstGeom>
            <a:ln w="19050"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4749800" y="3532188"/>
              <a:ext cx="609600" cy="609600"/>
            </a:xfrm>
            <a:prstGeom prst="line">
              <a:avLst/>
            </a:prstGeom>
            <a:ln w="19050"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071802" y="4224742"/>
              <a:ext cx="2044149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分别进行快速排序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496943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每趟使表的第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个元素（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）放入适当位置（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归位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），将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表一分为二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，对子表按递归方式继续这种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，直至划分的子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表长为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（递归出口）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1176887" y="1367558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</a:t>
            </a:r>
            <a:endParaRPr kumimoji="1"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4EE1F815-D816-4E05-84FC-71F3A3E1B50E}"/>
              </a:ext>
            </a:extLst>
          </p:cNvPr>
          <p:cNvSpPr txBox="1"/>
          <p:nvPr/>
        </p:nvSpPr>
        <p:spPr>
          <a:xfrm>
            <a:off x="395536" y="751062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1. </a:t>
            </a:r>
            <a:r>
              <a:rPr lang="zh-CN" altLang="zh-CN" dirty="0"/>
              <a:t>排序思路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B03A5819-F7B5-421A-A181-AB0E95420562}"/>
              </a:ext>
            </a:extLst>
          </p:cNvPr>
          <p:cNvSpPr txBox="1"/>
          <p:nvPr/>
        </p:nvSpPr>
        <p:spPr>
          <a:xfrm>
            <a:off x="250570" y="97468"/>
            <a:ext cx="3071834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10.3.2 </a:t>
            </a:r>
            <a:r>
              <a:rPr lang="zh-CN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</a:t>
            </a:r>
            <a:endParaRPr lang="zh-CN" altLang="zh-CN" sz="28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76672"/>
            <a:ext cx="628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对无序区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快速排序的递归模型如下：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00" y="1593114"/>
            <a:ext cx="9001000" cy="18568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≡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不做任何事情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为空或者仅有一个元素时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≡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划分后基准位置为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-1);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467" y="162465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2. </a:t>
            </a:r>
            <a:r>
              <a:rPr lang="zh-CN" altLang="en-US"/>
              <a:t>排序</a:t>
            </a:r>
            <a:r>
              <a:rPr lang="zh-CN" altLang="zh-CN"/>
              <a:t>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870021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）划分算法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设计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AA4960-73B6-442B-BC5D-0494EC8B4FB1}"/>
              </a:ext>
            </a:extLst>
          </p:cNvPr>
          <p:cNvSpPr/>
          <p:nvPr/>
        </p:nvSpPr>
        <p:spPr>
          <a:xfrm>
            <a:off x="2344312" y="2583144"/>
            <a:ext cx="4929222" cy="504000"/>
          </a:xfrm>
          <a:prstGeom prst="rect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+1]   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-1]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56853E1B-D5F5-401C-8140-0342E1BDA1B5}"/>
              </a:ext>
            </a:extLst>
          </p:cNvPr>
          <p:cNvSpPr txBox="1"/>
          <p:nvPr/>
        </p:nvSpPr>
        <p:spPr>
          <a:xfrm>
            <a:off x="2987254" y="34404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1172CE-7BC5-4ED0-BB17-ADC4ECD02066}"/>
              </a:ext>
            </a:extLst>
          </p:cNvPr>
          <p:cNvCxnSpPr/>
          <p:nvPr/>
        </p:nvCxnSpPr>
        <p:spPr>
          <a:xfrm rot="5400000" flipH="1" flipV="1">
            <a:off x="2987254" y="3297524"/>
            <a:ext cx="28575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9">
            <a:extLst>
              <a:ext uri="{FF2B5EF4-FFF2-40B4-BE49-F238E27FC236}">
                <a16:creationId xmlns:a16="http://schemas.microsoft.com/office/drawing/2014/main" id="{6A090740-F8ED-4FD3-8E8B-F8C7131DA518}"/>
              </a:ext>
            </a:extLst>
          </p:cNvPr>
          <p:cNvSpPr txBox="1"/>
          <p:nvPr/>
        </p:nvSpPr>
        <p:spPr>
          <a:xfrm>
            <a:off x="6344840" y="34396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AE30EE4-9867-4DB8-BB5C-A133EB88605B}"/>
              </a:ext>
            </a:extLst>
          </p:cNvPr>
          <p:cNvCxnSpPr/>
          <p:nvPr/>
        </p:nvCxnSpPr>
        <p:spPr>
          <a:xfrm rot="5400000" flipH="1" flipV="1">
            <a:off x="6344840" y="3296730"/>
            <a:ext cx="28575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45D6443-D711-45D4-B2F5-7FD1AB83AA45}"/>
              </a:ext>
            </a:extLst>
          </p:cNvPr>
          <p:cNvSpPr/>
          <p:nvPr/>
        </p:nvSpPr>
        <p:spPr>
          <a:xfrm rot="21444931">
            <a:off x="986990" y="3506474"/>
            <a:ext cx="85725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92AF3A-556F-46ED-8F35-52FD3FAFA607}"/>
              </a:ext>
            </a:extLst>
          </p:cNvPr>
          <p:cNvCxnSpPr>
            <a:cxnSpLocks/>
          </p:cNvCxnSpPr>
          <p:nvPr/>
        </p:nvCxnSpPr>
        <p:spPr>
          <a:xfrm flipH="1">
            <a:off x="1868664" y="2832917"/>
            <a:ext cx="991079" cy="8455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14">
            <a:extLst>
              <a:ext uri="{FF2B5EF4-FFF2-40B4-BE49-F238E27FC236}">
                <a16:creationId xmlns:a16="http://schemas.microsoft.com/office/drawing/2014/main" id="{5EBFEDE5-75F7-4479-8602-C91C3A84E735}"/>
              </a:ext>
            </a:extLst>
          </p:cNvPr>
          <p:cNvSpPr txBox="1"/>
          <p:nvPr/>
        </p:nvSpPr>
        <p:spPr>
          <a:xfrm>
            <a:off x="5487584" y="3726152"/>
            <a:ext cx="274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后向前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，前移到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5F34FE6F-BB71-4129-A21E-964C2DA76D70}"/>
              </a:ext>
            </a:extLst>
          </p:cNvPr>
          <p:cNvSpPr txBox="1"/>
          <p:nvPr/>
        </p:nvSpPr>
        <p:spPr>
          <a:xfrm>
            <a:off x="2058560" y="3726152"/>
            <a:ext cx="258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269332F9-E6D8-4AE0-97CC-21629409CC37}"/>
              </a:ext>
            </a:extLst>
          </p:cNvPr>
          <p:cNvSpPr txBox="1"/>
          <p:nvPr/>
        </p:nvSpPr>
        <p:spPr>
          <a:xfrm>
            <a:off x="2737774" y="5209001"/>
            <a:ext cx="4354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，再将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879CF926-3D86-4685-B88A-C158A1D60C0C}"/>
              </a:ext>
            </a:extLst>
          </p:cNvPr>
          <p:cNvSpPr txBox="1"/>
          <p:nvPr/>
        </p:nvSpPr>
        <p:spPr>
          <a:xfrm>
            <a:off x="986990" y="1654450"/>
            <a:ext cx="1000132" cy="369332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方法</a:t>
            </a:r>
            <a:r>
              <a:rPr lang="en-US" altLang="zh-CN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642662" y="2636835"/>
            <a:ext cx="286396" cy="2920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⑤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4143372" y="1993893"/>
            <a:ext cx="286396" cy="2920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④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4428480" y="1378500"/>
            <a:ext cx="286396" cy="2920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③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3141089" y="1692341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786050" y="1500174"/>
            <a:ext cx="286396" cy="2920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①</a:t>
            </a: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834865" y="1692341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4551327" y="1692341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236597" y="1692341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953059" y="1692341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714480" y="1728262"/>
            <a:ext cx="687462" cy="2920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base</a:t>
            </a: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2357422" y="1692341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43" name="AutoShape 15"/>
          <p:cNvSpPr>
            <a:spLocks noChangeShapeType="1"/>
          </p:cNvSpPr>
          <p:nvPr/>
        </p:nvSpPr>
        <p:spPr bwMode="auto">
          <a:xfrm flipH="1">
            <a:off x="2683366" y="1853043"/>
            <a:ext cx="432000" cy="945"/>
          </a:xfrm>
          <a:prstGeom prst="straightConnector1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Freeform 14"/>
          <p:cNvSpPr>
            <a:spLocks/>
          </p:cNvSpPr>
          <p:nvPr/>
        </p:nvSpPr>
        <p:spPr bwMode="auto">
          <a:xfrm>
            <a:off x="3301773" y="1050795"/>
            <a:ext cx="2120084" cy="641545"/>
          </a:xfrm>
          <a:custGeom>
            <a:avLst/>
            <a:gdLst>
              <a:gd name="connsiteX0" fmla="*/ 10000 w 10000"/>
              <a:gd name="connsiteY0" fmla="*/ 11604 h 11604"/>
              <a:gd name="connsiteX1" fmla="*/ 9496 w 10000"/>
              <a:gd name="connsiteY1" fmla="*/ 8019 h 11604"/>
              <a:gd name="connsiteX2" fmla="*/ 8457 w 10000"/>
              <a:gd name="connsiteY2" fmla="*/ 4419 h 11604"/>
              <a:gd name="connsiteX3" fmla="*/ 6161 w 10000"/>
              <a:gd name="connsiteY3" fmla="*/ 1989 h 11604"/>
              <a:gd name="connsiteX4" fmla="*/ 4307 w 10000"/>
              <a:gd name="connsiteY4" fmla="*/ 338 h 11604"/>
              <a:gd name="connsiteX5" fmla="*/ 1409 w 10000"/>
              <a:gd name="connsiteY5" fmla="*/ 3989 h 11604"/>
              <a:gd name="connsiteX6" fmla="*/ 0 w 10000"/>
              <a:gd name="connsiteY6" fmla="*/ 11604 h 11604"/>
              <a:gd name="connsiteX0" fmla="*/ 10000 w 10000"/>
              <a:gd name="connsiteY0" fmla="*/ 10441 h 10441"/>
              <a:gd name="connsiteX1" fmla="*/ 9496 w 10000"/>
              <a:gd name="connsiteY1" fmla="*/ 6856 h 10441"/>
              <a:gd name="connsiteX2" fmla="*/ 8457 w 10000"/>
              <a:gd name="connsiteY2" fmla="*/ 3256 h 10441"/>
              <a:gd name="connsiteX3" fmla="*/ 6161 w 10000"/>
              <a:gd name="connsiteY3" fmla="*/ 826 h 10441"/>
              <a:gd name="connsiteX4" fmla="*/ 4307 w 10000"/>
              <a:gd name="connsiteY4" fmla="*/ 338 h 10441"/>
              <a:gd name="connsiteX5" fmla="*/ 1409 w 10000"/>
              <a:gd name="connsiteY5" fmla="*/ 2826 h 10441"/>
              <a:gd name="connsiteX6" fmla="*/ 0 w 10000"/>
              <a:gd name="connsiteY6" fmla="*/ 10441 h 1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441">
                <a:moveTo>
                  <a:pt x="10000" y="10441"/>
                </a:moveTo>
                <a:cubicBezTo>
                  <a:pt x="9875" y="9241"/>
                  <a:pt x="9755" y="8056"/>
                  <a:pt x="9496" y="6856"/>
                </a:cubicBezTo>
                <a:cubicBezTo>
                  <a:pt x="9238" y="5656"/>
                  <a:pt x="9015" y="4256"/>
                  <a:pt x="8457" y="3256"/>
                </a:cubicBezTo>
                <a:cubicBezTo>
                  <a:pt x="7900" y="2256"/>
                  <a:pt x="6853" y="1312"/>
                  <a:pt x="6161" y="826"/>
                </a:cubicBezTo>
                <a:cubicBezTo>
                  <a:pt x="5469" y="340"/>
                  <a:pt x="5101" y="0"/>
                  <a:pt x="4307" y="338"/>
                </a:cubicBezTo>
                <a:cubicBezTo>
                  <a:pt x="3514" y="677"/>
                  <a:pt x="2127" y="1142"/>
                  <a:pt x="1409" y="2826"/>
                </a:cubicBezTo>
                <a:cubicBezTo>
                  <a:pt x="691" y="4510"/>
                  <a:pt x="339" y="7426"/>
                  <a:pt x="0" y="10441"/>
                </a:cubicBezTo>
              </a:path>
            </a:pathLst>
          </a:custGeom>
          <a:ln w="19050">
            <a:solidFill>
              <a:srgbClr val="FF0000"/>
            </a:solidFill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Freeform 13"/>
          <p:cNvSpPr>
            <a:spLocks/>
          </p:cNvSpPr>
          <p:nvPr/>
        </p:nvSpPr>
        <p:spPr bwMode="auto">
          <a:xfrm>
            <a:off x="3989878" y="1310438"/>
            <a:ext cx="1351636" cy="381903"/>
          </a:xfrm>
          <a:custGeom>
            <a:avLst/>
            <a:gdLst/>
            <a:ahLst/>
            <a:cxnLst>
              <a:cxn ang="0">
                <a:pos x="0" y="404"/>
              </a:cxn>
              <a:cxn ang="0">
                <a:pos x="93" y="134"/>
              </a:cxn>
              <a:cxn ang="0">
                <a:pos x="318" y="50"/>
              </a:cxn>
              <a:cxn ang="0">
                <a:pos x="738" y="22"/>
              </a:cxn>
              <a:cxn ang="0">
                <a:pos x="1187" y="181"/>
              </a:cxn>
              <a:cxn ang="0">
                <a:pos x="1430" y="404"/>
              </a:cxn>
            </a:cxnLst>
            <a:rect l="0" t="0" r="r" b="b"/>
            <a:pathLst>
              <a:path w="1430" h="404">
                <a:moveTo>
                  <a:pt x="0" y="404"/>
                </a:moveTo>
                <a:cubicBezTo>
                  <a:pt x="20" y="298"/>
                  <a:pt x="40" y="193"/>
                  <a:pt x="93" y="134"/>
                </a:cubicBezTo>
                <a:cubicBezTo>
                  <a:pt x="146" y="75"/>
                  <a:pt x="211" y="69"/>
                  <a:pt x="318" y="50"/>
                </a:cubicBezTo>
                <a:cubicBezTo>
                  <a:pt x="425" y="31"/>
                  <a:pt x="593" y="0"/>
                  <a:pt x="738" y="22"/>
                </a:cubicBezTo>
                <a:cubicBezTo>
                  <a:pt x="883" y="44"/>
                  <a:pt x="1072" y="117"/>
                  <a:pt x="1187" y="181"/>
                </a:cubicBezTo>
                <a:cubicBezTo>
                  <a:pt x="1302" y="245"/>
                  <a:pt x="1379" y="358"/>
                  <a:pt x="1430" y="404"/>
                </a:cubicBezTo>
              </a:path>
            </a:pathLst>
          </a:custGeom>
          <a:ln w="19050">
            <a:solidFill>
              <a:srgbClr val="FF0000"/>
            </a:solidFill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Freeform 12"/>
          <p:cNvSpPr>
            <a:spLocks/>
          </p:cNvSpPr>
          <p:nvPr/>
        </p:nvSpPr>
        <p:spPr bwMode="auto">
          <a:xfrm>
            <a:off x="3930331" y="2099767"/>
            <a:ext cx="689051" cy="258068"/>
          </a:xfrm>
          <a:custGeom>
            <a:avLst/>
            <a:gdLst/>
            <a:ahLst/>
            <a:cxnLst>
              <a:cxn ang="0">
                <a:pos x="729" y="0"/>
              </a:cxn>
              <a:cxn ang="0">
                <a:pos x="561" y="178"/>
              </a:cxn>
              <a:cxn ang="0">
                <a:pos x="299" y="243"/>
              </a:cxn>
              <a:cxn ang="0">
                <a:pos x="0" y="0"/>
              </a:cxn>
            </a:cxnLst>
            <a:rect l="0" t="0" r="r" b="b"/>
            <a:pathLst>
              <a:path w="729" h="273">
                <a:moveTo>
                  <a:pt x="729" y="0"/>
                </a:moveTo>
                <a:cubicBezTo>
                  <a:pt x="701" y="30"/>
                  <a:pt x="633" y="138"/>
                  <a:pt x="561" y="178"/>
                </a:cubicBezTo>
                <a:cubicBezTo>
                  <a:pt x="489" y="218"/>
                  <a:pt x="392" y="273"/>
                  <a:pt x="299" y="243"/>
                </a:cubicBezTo>
                <a:cubicBezTo>
                  <a:pt x="206" y="213"/>
                  <a:pt x="62" y="51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4071934" y="714356"/>
            <a:ext cx="286396" cy="2920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②</a:t>
            </a: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2650530" y="2091259"/>
            <a:ext cx="2041632" cy="47265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720" y="421"/>
              </a:cxn>
              <a:cxn ang="0">
                <a:pos x="1777" y="430"/>
              </a:cxn>
              <a:cxn ang="0">
                <a:pos x="2160" y="0"/>
              </a:cxn>
            </a:cxnLst>
            <a:rect l="0" t="0" r="r" b="b"/>
            <a:pathLst>
              <a:path w="2160" h="500">
                <a:moveTo>
                  <a:pt x="0" y="9"/>
                </a:moveTo>
                <a:cubicBezTo>
                  <a:pt x="118" y="78"/>
                  <a:pt x="424" y="351"/>
                  <a:pt x="720" y="421"/>
                </a:cubicBezTo>
                <a:cubicBezTo>
                  <a:pt x="1016" y="491"/>
                  <a:pt x="1537" y="500"/>
                  <a:pt x="1777" y="430"/>
                </a:cubicBezTo>
                <a:cubicBezTo>
                  <a:pt x="2017" y="360"/>
                  <a:pt x="2080" y="90"/>
                  <a:pt x="2160" y="0"/>
                </a:cubicBezTo>
              </a:path>
            </a:pathLst>
          </a:cu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4357686" y="2714620"/>
            <a:ext cx="214314" cy="500066"/>
          </a:xfrm>
          <a:prstGeom prst="downArrow">
            <a:avLst>
              <a:gd name="adj1" fmla="val 50000"/>
              <a:gd name="adj2" fmla="val 33921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3138253" y="3393349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832030" y="3393349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4548491" y="3393349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5233762" y="3393349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950223" y="3393349"/>
            <a:ext cx="319478" cy="3214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4697833" y="2372825"/>
            <a:ext cx="133273" cy="2703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6" name="AutoShape 2"/>
          <p:cNvSpPr>
            <a:spLocks noChangeShapeType="1"/>
          </p:cNvSpPr>
          <p:nvPr/>
        </p:nvSpPr>
        <p:spPr bwMode="auto">
          <a:xfrm flipH="1" flipV="1">
            <a:off x="4763052" y="2111111"/>
            <a:ext cx="945" cy="225928"/>
          </a:xfrm>
          <a:prstGeom prst="straightConnector1">
            <a:avLst/>
          </a:prstGeom>
          <a:ln w="19050"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643174" y="4357694"/>
            <a:ext cx="3945050" cy="896901"/>
            <a:chOff x="2643174" y="4286256"/>
            <a:chExt cx="3945050" cy="896901"/>
          </a:xfrm>
        </p:grpSpPr>
        <p:sp>
          <p:nvSpPr>
            <p:cNvPr id="58" name="TextBox 57"/>
            <p:cNvSpPr txBox="1"/>
            <p:nvPr/>
          </p:nvSpPr>
          <p:spPr>
            <a:xfrm>
              <a:off x="3643306" y="4452144"/>
              <a:ext cx="2944918" cy="442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个元素共比较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</a:p>
          </p:txBody>
        </p:sp>
        <p:grpSp>
          <p:nvGrpSpPr>
            <p:cNvPr id="59" name="组合 26"/>
            <p:cNvGrpSpPr/>
            <p:nvPr/>
          </p:nvGrpSpPr>
          <p:grpSpPr>
            <a:xfrm>
              <a:off x="2643174" y="4286256"/>
              <a:ext cx="896901" cy="896901"/>
              <a:chOff x="388951" y="5103867"/>
              <a:chExt cx="896901" cy="896901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88951" y="5103867"/>
                <a:ext cx="896901" cy="89690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4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4200000" scaled="0"/>
                </a:gradFill>
              </a:ln>
              <a:effectLst>
                <a:outerShdw blurRad="254000" dist="127000" dir="42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79938" y="5204902"/>
                <a:ext cx="714380" cy="714380"/>
              </a:xfrm>
              <a:prstGeom prst="ellipse">
                <a:avLst/>
              </a:prstGeom>
              <a:solidFill>
                <a:srgbClr val="E3BF42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62" name="文本框 14"/>
              <p:cNvSpPr txBox="1"/>
              <p:nvPr/>
            </p:nvSpPr>
            <p:spPr>
              <a:xfrm>
                <a:off x="525185" y="5431228"/>
                <a:ext cx="646332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00" b="1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说明</a:t>
                </a:r>
                <a:endParaRPr lang="zh-CN" altLang="en-US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54" y="334517"/>
            <a:ext cx="9110246" cy="6188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划分算法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base=R[s];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表首元素为基准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两端交替向中间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直至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==j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R[j].key&gt;=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base.key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j--;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从后向前遍历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基准的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//R[j]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前移覆盖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注意不是交换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base.key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从前向后遍历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基准的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R[j]=R[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后移覆盖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j--;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]=base;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基准归位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返回归位的位置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172" y="1090930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1071546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791" y="1214422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1142984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0860" y="2786058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791" y="4429132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2709001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2780439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4286256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4357694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5" y="2643182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3" y="4286256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500166" y="285728"/>
            <a:ext cx="2286016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两个组交换位置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908720"/>
            <a:ext cx="8424936" cy="149448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在排序过程中，若整个表都是放在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内存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中处理，排序时不涉及数据的内、外存交换，则称之为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内排序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反之，若排序过程中要进行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数据的内、外存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交换，则称之为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外排序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8640"/>
            <a:ext cx="2857520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 dirty="0"/>
              <a:t>2. </a:t>
            </a:r>
            <a:r>
              <a:rPr lang="zh-CN" altLang="zh-CN" dirty="0"/>
              <a:t>内排序和外排序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1FBC6F5-632A-4767-8E39-7967F8E813E3}"/>
              </a:ext>
            </a:extLst>
          </p:cNvPr>
          <p:cNvSpPr txBox="1"/>
          <p:nvPr/>
        </p:nvSpPr>
        <p:spPr>
          <a:xfrm>
            <a:off x="359532" y="2624234"/>
            <a:ext cx="2700300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3. </a:t>
            </a:r>
            <a:r>
              <a:rPr lang="zh-CN" altLang="zh-CN"/>
              <a:t>内排序的分类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2963BDB-A009-4F99-8B36-55E9A6A4670C}"/>
              </a:ext>
            </a:extLst>
          </p:cNvPr>
          <p:cNvSpPr txBox="1"/>
          <p:nvPr/>
        </p:nvSpPr>
        <p:spPr>
          <a:xfrm>
            <a:off x="1362052" y="456878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内排序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7296D62-BD24-45C1-99B7-0DA760FCE883}"/>
              </a:ext>
            </a:extLst>
          </p:cNvPr>
          <p:cNvSpPr txBox="1"/>
          <p:nvPr/>
        </p:nvSpPr>
        <p:spPr>
          <a:xfrm>
            <a:off x="2447910" y="388559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基于比较的排序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5275054-52BB-4832-9D66-1B822BD1E422}"/>
              </a:ext>
            </a:extLst>
          </p:cNvPr>
          <p:cNvSpPr txBox="1"/>
          <p:nvPr/>
        </p:nvSpPr>
        <p:spPr>
          <a:xfrm>
            <a:off x="2447910" y="5159338"/>
            <a:ext cx="226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不基于比较的排序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5FD4C99F-D778-4C13-A057-6F5C8AB4EA1F}"/>
              </a:ext>
            </a:extLst>
          </p:cNvPr>
          <p:cNvSpPr txBox="1"/>
          <p:nvPr/>
        </p:nvSpPr>
        <p:spPr>
          <a:xfrm>
            <a:off x="4714876" y="3314092"/>
            <a:ext cx="157163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插入排序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交换排序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选择排序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40A54A4-56DE-40A3-8F52-531027C78B2A}"/>
              </a:ext>
            </a:extLst>
          </p:cNvPr>
          <p:cNvSpPr txBox="1"/>
          <p:nvPr/>
        </p:nvSpPr>
        <p:spPr>
          <a:xfrm>
            <a:off x="4572000" y="515719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D9394FB-1F67-4BB3-9EBC-5E461131312B}"/>
              </a:ext>
            </a:extLst>
          </p:cNvPr>
          <p:cNvSpPr/>
          <p:nvPr/>
        </p:nvSpPr>
        <p:spPr>
          <a:xfrm>
            <a:off x="4519612" y="3466493"/>
            <a:ext cx="142876" cy="1214446"/>
          </a:xfrm>
          <a:prstGeom prst="lef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0CAC85D0-CF99-4A25-ABC0-8F6E60D873A8}"/>
              </a:ext>
            </a:extLst>
          </p:cNvPr>
          <p:cNvSpPr/>
          <p:nvPr/>
        </p:nvSpPr>
        <p:spPr>
          <a:xfrm>
            <a:off x="2305034" y="4099910"/>
            <a:ext cx="142876" cy="1285884"/>
          </a:xfrm>
          <a:prstGeom prst="lef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172" y="1090930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1071546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791" y="1214422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1142984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0860" y="3045549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791" y="4688623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2968492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3039930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4545747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4617185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5" y="2902673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3" y="4545747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500166" y="285728"/>
            <a:ext cx="2999826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两个组交换位置（算法</a:t>
            </a:r>
            <a:r>
              <a:rPr lang="en-US" altLang="zh-CN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）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214554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3"/>
          <p:cNvGrpSpPr/>
          <p:nvPr/>
        </p:nvGrpSpPr>
        <p:grpSpPr>
          <a:xfrm>
            <a:off x="3071802" y="1000108"/>
            <a:ext cx="2214578" cy="428628"/>
            <a:chOff x="3071802" y="1000108"/>
            <a:chExt cx="2214578" cy="428628"/>
          </a:xfrm>
        </p:grpSpPr>
        <p:cxnSp>
          <p:nvCxnSpPr>
            <p:cNvPr id="28" name="直接箭头连接符 27"/>
            <p:cNvCxnSpPr/>
            <p:nvPr/>
          </p:nvCxnSpPr>
          <p:spPr>
            <a:xfrm rot="10800000">
              <a:off x="3071802" y="1428736"/>
              <a:ext cx="221457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000496" y="100010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②</a:t>
              </a:r>
            </a:p>
          </p:txBody>
        </p:sp>
      </p:grpSp>
      <p:grpSp>
        <p:nvGrpSpPr>
          <p:cNvPr id="3" name="组合 42"/>
          <p:cNvGrpSpPr/>
          <p:nvPr/>
        </p:nvGrpSpPr>
        <p:grpSpPr>
          <a:xfrm>
            <a:off x="3000364" y="1785926"/>
            <a:ext cx="928694" cy="1000132"/>
            <a:chOff x="3000364" y="1785926"/>
            <a:chExt cx="928694" cy="1000132"/>
          </a:xfrm>
        </p:grpSpPr>
        <p:cxnSp>
          <p:nvCxnSpPr>
            <p:cNvPr id="26" name="直接箭头连接符 25"/>
            <p:cNvCxnSpPr/>
            <p:nvPr/>
          </p:nvCxnSpPr>
          <p:spPr>
            <a:xfrm rot="16200000" flipH="1">
              <a:off x="2964645" y="1821645"/>
              <a:ext cx="1000132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87698" y="193327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①</a:t>
              </a:r>
            </a:p>
          </p:txBody>
        </p:sp>
      </p:grpSp>
      <p:grpSp>
        <p:nvGrpSpPr>
          <p:cNvPr id="5" name="组合 44"/>
          <p:cNvGrpSpPr/>
          <p:nvPr/>
        </p:nvGrpSpPr>
        <p:grpSpPr>
          <a:xfrm>
            <a:off x="4582048" y="1868514"/>
            <a:ext cx="785818" cy="785818"/>
            <a:chOff x="4572000" y="1928802"/>
            <a:chExt cx="785818" cy="785818"/>
          </a:xfrm>
        </p:grpSpPr>
        <p:sp>
          <p:nvSpPr>
            <p:cNvPr id="33" name="TextBox 32"/>
            <p:cNvSpPr txBox="1"/>
            <p:nvPr/>
          </p:nvSpPr>
          <p:spPr>
            <a:xfrm>
              <a:off x="4643438" y="195894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③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5400000" flipH="1" flipV="1">
              <a:off x="4572000" y="1928802"/>
              <a:ext cx="785818" cy="7858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714744" y="155947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次移动</a:t>
            </a:r>
          </a:p>
        </p:txBody>
      </p:sp>
      <p:grpSp>
        <p:nvGrpSpPr>
          <p:cNvPr id="6" name="组合 45"/>
          <p:cNvGrpSpPr/>
          <p:nvPr/>
        </p:nvGrpSpPr>
        <p:grpSpPr>
          <a:xfrm>
            <a:off x="3286116" y="3429000"/>
            <a:ext cx="1857388" cy="380482"/>
            <a:chOff x="3286116" y="3429000"/>
            <a:chExt cx="1857388" cy="380482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3286116" y="3429000"/>
              <a:ext cx="1857388" cy="15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86182" y="344015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33993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33993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次移动</a:t>
              </a:r>
            </a:p>
          </p:txBody>
        </p:sp>
      </p:grpSp>
      <p:grpSp>
        <p:nvGrpSpPr>
          <p:cNvPr id="7" name="组合 46"/>
          <p:cNvGrpSpPr/>
          <p:nvPr/>
        </p:nvGrpSpPr>
        <p:grpSpPr>
          <a:xfrm>
            <a:off x="3357554" y="4929198"/>
            <a:ext cx="1857388" cy="420674"/>
            <a:chOff x="3357554" y="4929198"/>
            <a:chExt cx="1857388" cy="420674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3357554" y="4929198"/>
              <a:ext cx="1857388" cy="15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857620" y="498054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33993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33993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次移动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786182" y="578645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172" y="1090930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1071546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791" y="1214422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1142984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0860" y="3045549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791" y="4688623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2968492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3039930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9254" y="4545747"/>
            <a:ext cx="500066" cy="10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4617185"/>
            <a:ext cx="742944" cy="91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5" y="2902673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3" y="4545747"/>
            <a:ext cx="457191" cy="98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500166" y="285728"/>
            <a:ext cx="36478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两个组交换位置（算法</a:t>
            </a:r>
            <a:r>
              <a:rPr lang="en-US" altLang="zh-CN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）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214554"/>
            <a:ext cx="714380" cy="8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6"/>
          <p:cNvGrpSpPr/>
          <p:nvPr/>
        </p:nvGrpSpPr>
        <p:grpSpPr>
          <a:xfrm>
            <a:off x="3071802" y="1040300"/>
            <a:ext cx="2214578" cy="388436"/>
            <a:chOff x="3071802" y="1040300"/>
            <a:chExt cx="2214578" cy="388436"/>
          </a:xfrm>
        </p:grpSpPr>
        <p:cxnSp>
          <p:nvCxnSpPr>
            <p:cNvPr id="28" name="直接箭头连接符 27"/>
            <p:cNvCxnSpPr/>
            <p:nvPr/>
          </p:nvCxnSpPr>
          <p:spPr>
            <a:xfrm rot="10800000">
              <a:off x="3071802" y="1428736"/>
              <a:ext cx="221457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000496" y="104030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②</a:t>
              </a:r>
            </a:p>
          </p:txBody>
        </p:sp>
      </p:grpSp>
      <p:grpSp>
        <p:nvGrpSpPr>
          <p:cNvPr id="3" name="组合 45"/>
          <p:cNvGrpSpPr/>
          <p:nvPr/>
        </p:nvGrpSpPr>
        <p:grpSpPr>
          <a:xfrm>
            <a:off x="3000364" y="1785926"/>
            <a:ext cx="928694" cy="1000132"/>
            <a:chOff x="3000364" y="1785926"/>
            <a:chExt cx="928694" cy="1000132"/>
          </a:xfrm>
        </p:grpSpPr>
        <p:cxnSp>
          <p:nvCxnSpPr>
            <p:cNvPr id="26" name="直接箭头连接符 25"/>
            <p:cNvCxnSpPr/>
            <p:nvPr/>
          </p:nvCxnSpPr>
          <p:spPr>
            <a:xfrm rot="16200000" flipH="1">
              <a:off x="2964645" y="1821645"/>
              <a:ext cx="1000132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87698" y="193327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①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43306" y="550070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次移动</a:t>
            </a:r>
          </a:p>
        </p:txBody>
      </p:sp>
      <p:grpSp>
        <p:nvGrpSpPr>
          <p:cNvPr id="5" name="组合 52"/>
          <p:cNvGrpSpPr/>
          <p:nvPr/>
        </p:nvGrpSpPr>
        <p:grpSpPr>
          <a:xfrm>
            <a:off x="3054699" y="1969477"/>
            <a:ext cx="2793442" cy="1570892"/>
            <a:chOff x="3054699" y="1969477"/>
            <a:chExt cx="2793442" cy="1570892"/>
          </a:xfrm>
        </p:grpSpPr>
        <p:sp>
          <p:nvSpPr>
            <p:cNvPr id="29" name="任意多边形 28"/>
            <p:cNvSpPr/>
            <p:nvPr/>
          </p:nvSpPr>
          <p:spPr>
            <a:xfrm>
              <a:off x="3054699" y="1969477"/>
              <a:ext cx="2793442" cy="1570892"/>
            </a:xfrm>
            <a:custGeom>
              <a:avLst/>
              <a:gdLst>
                <a:gd name="connsiteX0" fmla="*/ 0 w 2793442"/>
                <a:gd name="connsiteY0" fmla="*/ 1346479 h 1570892"/>
                <a:gd name="connsiteX1" fmla="*/ 1195754 w 2793442"/>
                <a:gd name="connsiteY1" fmla="*/ 1346479 h 1570892"/>
                <a:gd name="connsiteX2" fmla="*/ 2793442 w 2793442"/>
                <a:gd name="connsiteY2" fmla="*/ 0 h 157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3442" h="1570892">
                  <a:moveTo>
                    <a:pt x="0" y="1346479"/>
                  </a:moveTo>
                  <a:cubicBezTo>
                    <a:pt x="365090" y="1458685"/>
                    <a:pt x="730180" y="1570892"/>
                    <a:pt x="1195754" y="1346479"/>
                  </a:cubicBezTo>
                  <a:cubicBezTo>
                    <a:pt x="1661328" y="1122066"/>
                    <a:pt x="2227385" y="561033"/>
                    <a:pt x="2793442" y="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00430" y="30596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③</a:t>
              </a:r>
            </a:p>
          </p:txBody>
        </p:sp>
      </p:grpSp>
      <p:grpSp>
        <p:nvGrpSpPr>
          <p:cNvPr id="6" name="组合 53"/>
          <p:cNvGrpSpPr/>
          <p:nvPr/>
        </p:nvGrpSpPr>
        <p:grpSpPr>
          <a:xfrm>
            <a:off x="3071802" y="3286124"/>
            <a:ext cx="2214578" cy="369332"/>
            <a:chOff x="3071802" y="3286124"/>
            <a:chExt cx="2214578" cy="369332"/>
          </a:xfrm>
        </p:grpSpPr>
        <p:cxnSp>
          <p:nvCxnSpPr>
            <p:cNvPr id="34" name="直接箭头连接符 33"/>
            <p:cNvCxnSpPr/>
            <p:nvPr/>
          </p:nvCxnSpPr>
          <p:spPr>
            <a:xfrm rot="10800000">
              <a:off x="3071802" y="3643314"/>
              <a:ext cx="221457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500562" y="32861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④</a:t>
              </a:r>
            </a:p>
          </p:txBody>
        </p:sp>
      </p:grpSp>
      <p:grpSp>
        <p:nvGrpSpPr>
          <p:cNvPr id="7" name="组合 54"/>
          <p:cNvGrpSpPr/>
          <p:nvPr/>
        </p:nvGrpSpPr>
        <p:grpSpPr>
          <a:xfrm>
            <a:off x="3155182" y="3737987"/>
            <a:ext cx="2150348" cy="1256044"/>
            <a:chOff x="3155182" y="3737987"/>
            <a:chExt cx="2150348" cy="1256044"/>
          </a:xfrm>
        </p:grpSpPr>
        <p:sp>
          <p:nvSpPr>
            <p:cNvPr id="37" name="任意多边形 36"/>
            <p:cNvSpPr/>
            <p:nvPr/>
          </p:nvSpPr>
          <p:spPr>
            <a:xfrm>
              <a:off x="3155182" y="3737987"/>
              <a:ext cx="2150348" cy="1256044"/>
            </a:xfrm>
            <a:custGeom>
              <a:avLst/>
              <a:gdLst>
                <a:gd name="connsiteX0" fmla="*/ 0 w 2150348"/>
                <a:gd name="connsiteY0" fmla="*/ 1256044 h 1256044"/>
                <a:gd name="connsiteX1" fmla="*/ 683288 w 2150348"/>
                <a:gd name="connsiteY1" fmla="*/ 944545 h 1256044"/>
                <a:gd name="connsiteX2" fmla="*/ 2150348 w 2150348"/>
                <a:gd name="connsiteY2" fmla="*/ 0 h 125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0348" h="1256044">
                  <a:moveTo>
                    <a:pt x="0" y="1256044"/>
                  </a:moveTo>
                  <a:cubicBezTo>
                    <a:pt x="162448" y="1204965"/>
                    <a:pt x="324897" y="1153886"/>
                    <a:pt x="683288" y="944545"/>
                  </a:cubicBezTo>
                  <a:cubicBezTo>
                    <a:pt x="1041679" y="735204"/>
                    <a:pt x="1596013" y="367602"/>
                    <a:pt x="2150348" y="0"/>
                  </a:cubicBezTo>
                </a:path>
              </a:pathLst>
            </a:cu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3306" y="420267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⑤</a:t>
              </a:r>
            </a:p>
          </p:txBody>
        </p:sp>
      </p:grpSp>
      <p:grpSp>
        <p:nvGrpSpPr>
          <p:cNvPr id="8" name="组合 55"/>
          <p:cNvGrpSpPr/>
          <p:nvPr/>
        </p:nvGrpSpPr>
        <p:grpSpPr>
          <a:xfrm>
            <a:off x="3214678" y="4702742"/>
            <a:ext cx="2114576" cy="369332"/>
            <a:chOff x="3214678" y="4702742"/>
            <a:chExt cx="2114576" cy="369332"/>
          </a:xfrm>
        </p:grpSpPr>
        <p:cxnSp>
          <p:nvCxnSpPr>
            <p:cNvPr id="44" name="直接箭头连接符 43"/>
            <p:cNvCxnSpPr>
              <a:stCxn id="20" idx="1"/>
            </p:cNvCxnSpPr>
            <p:nvPr/>
          </p:nvCxnSpPr>
          <p:spPr>
            <a:xfrm rot="10800000" flipV="1">
              <a:off x="3214678" y="5048622"/>
              <a:ext cx="2114576" cy="2345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286248" y="470274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⑥</a:t>
              </a:r>
            </a:p>
          </p:txBody>
        </p:sp>
      </p:grpSp>
      <p:grpSp>
        <p:nvGrpSpPr>
          <p:cNvPr id="9" name="组合 56"/>
          <p:cNvGrpSpPr/>
          <p:nvPr/>
        </p:nvGrpSpPr>
        <p:grpSpPr>
          <a:xfrm>
            <a:off x="4632290" y="2451798"/>
            <a:ext cx="2797230" cy="2411604"/>
            <a:chOff x="4632290" y="2451798"/>
            <a:chExt cx="2797230" cy="2411604"/>
          </a:xfrm>
        </p:grpSpPr>
        <p:sp>
          <p:nvSpPr>
            <p:cNvPr id="45" name="任意多边形 44"/>
            <p:cNvSpPr/>
            <p:nvPr/>
          </p:nvSpPr>
          <p:spPr>
            <a:xfrm>
              <a:off x="4632290" y="2451798"/>
              <a:ext cx="2445099" cy="2411604"/>
            </a:xfrm>
            <a:custGeom>
              <a:avLst/>
              <a:gdLst>
                <a:gd name="connsiteX0" fmla="*/ 0 w 2445099"/>
                <a:gd name="connsiteY0" fmla="*/ 130628 h 2411604"/>
                <a:gd name="connsiteX1" fmla="*/ 1637881 w 2445099"/>
                <a:gd name="connsiteY1" fmla="*/ 110532 h 2411604"/>
                <a:gd name="connsiteX2" fmla="*/ 2381459 w 2445099"/>
                <a:gd name="connsiteY2" fmla="*/ 793820 h 2411604"/>
                <a:gd name="connsiteX3" fmla="*/ 2019719 w 2445099"/>
                <a:gd name="connsiteY3" fmla="*/ 2411604 h 2411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099" h="2411604">
                  <a:moveTo>
                    <a:pt x="0" y="130628"/>
                  </a:moveTo>
                  <a:cubicBezTo>
                    <a:pt x="620485" y="65314"/>
                    <a:pt x="1240971" y="0"/>
                    <a:pt x="1637881" y="110532"/>
                  </a:cubicBezTo>
                  <a:cubicBezTo>
                    <a:pt x="2034791" y="221064"/>
                    <a:pt x="2317819" y="410308"/>
                    <a:pt x="2381459" y="793820"/>
                  </a:cubicBezTo>
                  <a:cubicBezTo>
                    <a:pt x="2445099" y="1177332"/>
                    <a:pt x="2232409" y="1794468"/>
                    <a:pt x="2019719" y="2411604"/>
                  </a:cubicBezTo>
                </a:path>
              </a:pathLst>
            </a:cu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00892" y="29289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94586"/>
            <a:ext cx="22723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  <a:r>
              <a:rPr lang="zh-CN" altLang="zh-CN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设计</a:t>
            </a:r>
            <a:endParaRPr lang="zh-CN" altLang="zh-CN" sz="20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334" y="764704"/>
            <a:ext cx="8678768" cy="15569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zh-CN" sz="1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≡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不做任何事情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为空或者仅有一个元素时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≡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划分后基准位置为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326" y="2873140"/>
            <a:ext cx="8750776" cy="3796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按递增进行快速排序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QuickSort1(0,n-1);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s..t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的元素进行快速排序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(s&lt;t)	 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表中至少存在两个元素的情况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可用划分算法中的任意一种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(s,i-1);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对左子表递归排序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对右子表递归排序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571868" y="2428868"/>
            <a:ext cx="214314" cy="428628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0566" y="1095617"/>
            <a:ext cx="4149779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8  7  9  0  1  3  2  4 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473376" y="1455979"/>
            <a:ext cx="4572032" cy="792163"/>
            <a:chOff x="3111519" y="942975"/>
            <a:chExt cx="4572032" cy="79216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11519" y="1374775"/>
              <a:ext cx="2292331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4  2  3  0  1</a:t>
              </a:r>
              <a:endPara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12716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7  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758996" y="2248142"/>
            <a:ext cx="2933686" cy="792162"/>
            <a:chOff x="2397139" y="1735138"/>
            <a:chExt cx="2933686" cy="792162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97139" y="2166938"/>
              <a:ext cx="1927211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4  2  3  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zh-CN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120935" y="5806800"/>
            <a:ext cx="435771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21"/>
          <p:cNvGrpSpPr/>
          <p:nvPr/>
        </p:nvGrpSpPr>
        <p:grpSpPr>
          <a:xfrm>
            <a:off x="917732" y="3040304"/>
            <a:ext cx="2230438" cy="719138"/>
            <a:chOff x="2555875" y="2527300"/>
            <a:chExt cx="2230438" cy="719138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　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　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" name="组合 28"/>
          <p:cNvGrpSpPr/>
          <p:nvPr/>
        </p:nvGrpSpPr>
        <p:grpSpPr>
          <a:xfrm>
            <a:off x="1678145" y="3772142"/>
            <a:ext cx="1798637" cy="719137"/>
            <a:chOff x="3316288" y="3259138"/>
            <a:chExt cx="1798637" cy="719137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zh-CN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　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3859717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072442" y="3259138"/>
              <a:ext cx="0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35"/>
          <p:cNvGrpSpPr/>
          <p:nvPr/>
        </p:nvGrpSpPr>
        <p:grpSpPr>
          <a:xfrm>
            <a:off x="2356007" y="4480167"/>
            <a:ext cx="1441450" cy="720725"/>
            <a:chOff x="3994150" y="3967163"/>
            <a:chExt cx="1441450" cy="720725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zh-CN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29" name="组合 42"/>
          <p:cNvGrpSpPr/>
          <p:nvPr/>
        </p:nvGrpSpPr>
        <p:grpSpPr>
          <a:xfrm>
            <a:off x="4373720" y="2248142"/>
            <a:ext cx="1655762" cy="720725"/>
            <a:chOff x="6011863" y="1735138"/>
            <a:chExt cx="1655762" cy="720725"/>
          </a:xfrm>
        </p:grpSpPr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zh-CN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49"/>
          <p:cNvGrpSpPr/>
          <p:nvPr/>
        </p:nvGrpSpPr>
        <p:grpSpPr>
          <a:xfrm>
            <a:off x="3892707" y="2956167"/>
            <a:ext cx="1441451" cy="720726"/>
            <a:chOff x="5530850" y="2443163"/>
            <a:chExt cx="1441451" cy="720726"/>
          </a:xfrm>
        </p:grpSpPr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2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zh-CN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16780" y="5101274"/>
            <a:ext cx="3429024" cy="17313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将递归树看成一颗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叉树，每个分支结点对应一次递归调用。这里递归次数：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左右分区处理的顺序无关</a:t>
            </a: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BF20E20C-14C0-4CE7-A661-235510719AF1}"/>
              </a:ext>
            </a:extLst>
          </p:cNvPr>
          <p:cNvSpPr txBox="1"/>
          <p:nvPr/>
        </p:nvSpPr>
        <p:spPr>
          <a:xfrm>
            <a:off x="107504" y="-22892"/>
            <a:ext cx="8779769" cy="8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10.4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）。说明采用快速排序方法进行排序的过程。</a:t>
            </a:r>
          </a:p>
        </p:txBody>
      </p:sp>
      <p:sp>
        <p:nvSpPr>
          <p:cNvPr id="72" name="Text Box 49">
            <a:extLst>
              <a:ext uri="{FF2B5EF4-FFF2-40B4-BE49-F238E27FC236}">
                <a16:creationId xmlns:a16="http://schemas.microsoft.com/office/drawing/2014/main" id="{38732875-1A66-49C3-9EEA-DBFCF4A81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077" y="888968"/>
            <a:ext cx="3357586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快速排序过程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77DEC-E126-4B2E-AD59-42CF547ABEC6}"/>
              </a:ext>
            </a:extLst>
          </p:cNvPr>
          <p:cNvSpPr/>
          <p:nvPr/>
        </p:nvSpPr>
        <p:spPr>
          <a:xfrm>
            <a:off x="6300192" y="1971598"/>
            <a:ext cx="1154408" cy="292694"/>
          </a:xfrm>
          <a:prstGeom prst="rect">
            <a:avLst/>
          </a:prstGeom>
          <a:ln w="19050">
            <a:noFill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第一趟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CA0D363-FE0F-4FE1-A2E7-953776C0FFF9}"/>
              </a:ext>
            </a:extLst>
          </p:cNvPr>
          <p:cNvSpPr/>
          <p:nvPr/>
        </p:nvSpPr>
        <p:spPr>
          <a:xfrm>
            <a:off x="6300192" y="2684522"/>
            <a:ext cx="1154408" cy="292694"/>
          </a:xfrm>
          <a:prstGeom prst="rect">
            <a:avLst/>
          </a:prstGeom>
          <a:ln w="19050">
            <a:noFill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第二趟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BB21E64-052C-4432-9B4D-910CAF5EFD31}"/>
              </a:ext>
            </a:extLst>
          </p:cNvPr>
          <p:cNvSpPr/>
          <p:nvPr/>
        </p:nvSpPr>
        <p:spPr>
          <a:xfrm>
            <a:off x="6300192" y="3495123"/>
            <a:ext cx="1154408" cy="292694"/>
          </a:xfrm>
          <a:prstGeom prst="rect">
            <a:avLst/>
          </a:prstGeom>
          <a:ln w="19050">
            <a:noFill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第三趟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171CEBA-F3A9-4207-ADC7-A31FE808669F}"/>
              </a:ext>
            </a:extLst>
          </p:cNvPr>
          <p:cNvSpPr/>
          <p:nvPr/>
        </p:nvSpPr>
        <p:spPr>
          <a:xfrm>
            <a:off x="6311447" y="4190138"/>
            <a:ext cx="1154408" cy="292694"/>
          </a:xfrm>
          <a:prstGeom prst="rect">
            <a:avLst/>
          </a:prstGeom>
          <a:ln w="19050">
            <a:noFill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第四趟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3DD2421-8755-4F4F-B3E4-E488441FE9E8}"/>
              </a:ext>
            </a:extLst>
          </p:cNvPr>
          <p:cNvSpPr/>
          <p:nvPr/>
        </p:nvSpPr>
        <p:spPr>
          <a:xfrm>
            <a:off x="6311394" y="4838942"/>
            <a:ext cx="1154408" cy="292694"/>
          </a:xfrm>
          <a:prstGeom prst="rect">
            <a:avLst/>
          </a:prstGeom>
          <a:ln w="19050">
            <a:noFill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第五趟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9" grpId="0" animBg="1"/>
      <p:bldP spid="4" grpId="0"/>
      <p:bldP spid="71" grpId="0"/>
      <p:bldP spid="73" grpId="0"/>
      <p:bldP spid="74" grpId="0"/>
      <p:bldP spid="7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893" y="219222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52" y="932310"/>
            <a:ext cx="2380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）最好情况分析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74" y="1452979"/>
            <a:ext cx="8802598" cy="8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如果初始数据序列随机分布，使得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每次划分恰好分为两个长度相同的子表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递归树的高度最小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，性能最好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098673"/>
            <a:ext cx="6696744" cy="114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每一层无论几次划分，参加划分的元素个数最多为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个，这样每一层的时间可以看成是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O(n)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最好情况下的时间复杂度为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866476" y="2572208"/>
            <a:ext cx="3522332" cy="1913185"/>
            <a:chOff x="1571604" y="2857496"/>
            <a:chExt cx="3522332" cy="1913185"/>
          </a:xfrm>
        </p:grpSpPr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206719" y="2857496"/>
              <a:ext cx="2257771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24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4  7  5  6  3  1  2</a:t>
              </a:r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1894485" y="3669890"/>
              <a:ext cx="955176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2  1  3</a:t>
              </a:r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3138064" y="3723659"/>
              <a:ext cx="305269" cy="3050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3923740" y="3678689"/>
              <a:ext cx="997623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6  5  7</a:t>
              </a:r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2325971" y="3208458"/>
              <a:ext cx="328751" cy="461432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472"/>
                </a:cxn>
              </a:cxnLst>
              <a:rect l="0" t="0" r="r" b="b"/>
              <a:pathLst>
                <a:path w="336" h="472">
                  <a:moveTo>
                    <a:pt x="336" y="0"/>
                  </a:moveTo>
                  <a:lnTo>
                    <a:pt x="0" y="472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3268194" y="3208458"/>
              <a:ext cx="978" cy="51520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27"/>
                </a:cxn>
              </a:cxnLst>
              <a:rect l="0" t="0" r="r" b="b"/>
              <a:pathLst>
                <a:path w="1" h="527">
                  <a:moveTo>
                    <a:pt x="1" y="0"/>
                  </a:moveTo>
                  <a:lnTo>
                    <a:pt x="0" y="527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4048978" y="3216279"/>
              <a:ext cx="396262" cy="468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5" y="480"/>
                </a:cxn>
              </a:cxnLst>
              <a:rect l="0" t="0" r="r" b="b"/>
              <a:pathLst>
                <a:path w="405" h="480">
                  <a:moveTo>
                    <a:pt x="0" y="0"/>
                  </a:moveTo>
                  <a:lnTo>
                    <a:pt x="405" y="48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3608687" y="4406031"/>
              <a:ext cx="320924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218246" y="4459800"/>
              <a:ext cx="305269" cy="3050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757358" y="4414830"/>
              <a:ext cx="336578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3322" name="AutoShape 10"/>
            <p:cNvSpPr>
              <a:spLocks noChangeShapeType="1"/>
            </p:cNvSpPr>
            <p:nvPr/>
          </p:nvSpPr>
          <p:spPr bwMode="auto">
            <a:xfrm flipH="1">
              <a:off x="3769148" y="4027696"/>
              <a:ext cx="383543" cy="37833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1" name="AutoShape 9"/>
            <p:cNvSpPr>
              <a:spLocks noChangeShapeType="1"/>
            </p:cNvSpPr>
            <p:nvPr/>
          </p:nvSpPr>
          <p:spPr bwMode="auto">
            <a:xfrm>
              <a:off x="4364031" y="4027696"/>
              <a:ext cx="6849" cy="43210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0" name="AutoShape 8"/>
            <p:cNvSpPr>
              <a:spLocks noChangeShapeType="1"/>
            </p:cNvSpPr>
            <p:nvPr/>
          </p:nvSpPr>
          <p:spPr bwMode="auto">
            <a:xfrm>
              <a:off x="4575371" y="4027696"/>
              <a:ext cx="350276" cy="38713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1571604" y="4411897"/>
              <a:ext cx="320924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2181164" y="4465666"/>
              <a:ext cx="305269" cy="3050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2720276" y="4420695"/>
              <a:ext cx="336578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316" name="AutoShape 4"/>
            <p:cNvSpPr>
              <a:spLocks noChangeShapeType="1"/>
            </p:cNvSpPr>
            <p:nvPr/>
          </p:nvSpPr>
          <p:spPr bwMode="auto">
            <a:xfrm flipH="1">
              <a:off x="1732066" y="4033562"/>
              <a:ext cx="383543" cy="37833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15" name="AutoShape 3"/>
            <p:cNvSpPr>
              <a:spLocks noChangeShapeType="1"/>
            </p:cNvSpPr>
            <p:nvPr/>
          </p:nvSpPr>
          <p:spPr bwMode="auto">
            <a:xfrm>
              <a:off x="2326949" y="4033562"/>
              <a:ext cx="6849" cy="43210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14" name="AutoShape 2"/>
            <p:cNvSpPr>
              <a:spLocks noChangeShapeType="1"/>
            </p:cNvSpPr>
            <p:nvPr/>
          </p:nvSpPr>
          <p:spPr bwMode="auto">
            <a:xfrm>
              <a:off x="2538289" y="4033562"/>
              <a:ext cx="350276" cy="38713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24128" y="2715084"/>
            <a:ext cx="1500198" cy="1714512"/>
            <a:chOff x="5429256" y="3000372"/>
            <a:chExt cx="1500198" cy="1714512"/>
          </a:xfrm>
        </p:grpSpPr>
        <p:sp>
          <p:nvSpPr>
            <p:cNvPr id="32" name="右大括号 31"/>
            <p:cNvSpPr/>
            <p:nvPr/>
          </p:nvSpPr>
          <p:spPr>
            <a:xfrm>
              <a:off x="5429256" y="3000372"/>
              <a:ext cx="142876" cy="1714512"/>
            </a:xfrm>
            <a:prstGeom prst="righ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72132" y="366131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282694A-9966-C9CF-20E3-820926F77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80" y="5669278"/>
            <a:ext cx="792088" cy="665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273586"/>
            <a:ext cx="299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坏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92" y="797790"/>
            <a:ext cx="9011503" cy="8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如果初始数据序列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正序或者反序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，使得每次划分的两个子表中一个为空一个长度为</a:t>
            </a:r>
            <a:r>
              <a:rPr lang="pt-BR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，此时递归树的</a:t>
            </a:r>
            <a:r>
              <a:rPr lang="zh-CN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高度最高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，性能最差。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91345" y="4902787"/>
            <a:ext cx="4561855" cy="638175"/>
            <a:chOff x="1705593" y="3922751"/>
            <a:chExt cx="4561855" cy="638175"/>
          </a:xfrm>
        </p:grpSpPr>
        <p:sp>
          <p:nvSpPr>
            <p:cNvPr id="6" name="TextBox 5"/>
            <p:cNvSpPr txBox="1"/>
            <p:nvPr/>
          </p:nvSpPr>
          <p:spPr>
            <a:xfrm>
              <a:off x="1705593" y="4041783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坏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情况下的时间复杂度为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798" y="3922751"/>
              <a:ext cx="628650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组合 22"/>
          <p:cNvGrpSpPr/>
          <p:nvPr/>
        </p:nvGrpSpPr>
        <p:grpSpPr>
          <a:xfrm>
            <a:off x="1571604" y="1845222"/>
            <a:ext cx="4820655" cy="2583910"/>
            <a:chOff x="2180237" y="1643050"/>
            <a:chExt cx="4820655" cy="2583910"/>
          </a:xfrm>
        </p:grpSpPr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2206719" y="1643050"/>
              <a:ext cx="2257771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24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1  2  3  4  5  6  7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180237" y="2455444"/>
              <a:ext cx="320061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923740" y="2455444"/>
              <a:ext cx="2005582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2  3  4  5  6  7</a:t>
              </a: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2325971" y="1994012"/>
              <a:ext cx="328751" cy="461432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472"/>
                </a:cxn>
              </a:cxnLst>
              <a:rect l="0" t="0" r="r" b="b"/>
              <a:pathLst>
                <a:path w="336" h="472">
                  <a:moveTo>
                    <a:pt x="336" y="0"/>
                  </a:moveTo>
                  <a:lnTo>
                    <a:pt x="0" y="472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318433" y="1994013"/>
              <a:ext cx="0" cy="4348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27"/>
                </a:cxn>
              </a:cxnLst>
              <a:rect l="0" t="0" r="r" b="b"/>
              <a:pathLst>
                <a:path w="1" h="527">
                  <a:moveTo>
                    <a:pt x="1" y="0"/>
                  </a:moveTo>
                  <a:lnTo>
                    <a:pt x="0" y="527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048978" y="2001833"/>
              <a:ext cx="396262" cy="468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5" y="480"/>
                </a:cxn>
              </a:cxnLst>
              <a:rect l="0" t="0" r="r" b="b"/>
              <a:pathLst>
                <a:path w="405" h="480">
                  <a:moveTo>
                    <a:pt x="0" y="0"/>
                  </a:moveTo>
                  <a:lnTo>
                    <a:pt x="405" y="48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152186" y="2455444"/>
              <a:ext cx="305269" cy="3050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643306" y="3286124"/>
              <a:ext cx="320061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86809" y="3286124"/>
              <a:ext cx="1614083" cy="3490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3  4  5  6  7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684732" y="3275807"/>
              <a:ext cx="305269" cy="30501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881491" y="2806154"/>
              <a:ext cx="328751" cy="461432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472"/>
                </a:cxn>
              </a:cxnLst>
              <a:rect l="0" t="0" r="r" b="b"/>
              <a:pathLst>
                <a:path w="336" h="472">
                  <a:moveTo>
                    <a:pt x="336" y="0"/>
                  </a:moveTo>
                  <a:lnTo>
                    <a:pt x="0" y="472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823713" y="2806155"/>
              <a:ext cx="0" cy="4348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27"/>
                </a:cxn>
              </a:cxnLst>
              <a:rect l="0" t="0" r="r" b="b"/>
              <a:pathLst>
                <a:path w="1" h="527">
                  <a:moveTo>
                    <a:pt x="1" y="0"/>
                  </a:moveTo>
                  <a:lnTo>
                    <a:pt x="0" y="527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5604498" y="2813975"/>
              <a:ext cx="396262" cy="468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5" y="480"/>
                </a:cxn>
              </a:cxnLst>
              <a:rect l="0" t="0" r="r" b="b"/>
              <a:pathLst>
                <a:path w="405" h="480">
                  <a:moveTo>
                    <a:pt x="0" y="0"/>
                  </a:moveTo>
                  <a:lnTo>
                    <a:pt x="405" y="48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9322" y="385762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endParaRPr lang="zh-CN" altLang="en-US" sz="18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29388" y="2000240"/>
            <a:ext cx="500066" cy="2357454"/>
            <a:chOff x="5429256" y="3000372"/>
            <a:chExt cx="500066" cy="2357454"/>
          </a:xfrm>
        </p:grpSpPr>
        <p:sp>
          <p:nvSpPr>
            <p:cNvPr id="25" name="右大括号 24"/>
            <p:cNvSpPr/>
            <p:nvPr/>
          </p:nvSpPr>
          <p:spPr>
            <a:xfrm>
              <a:off x="5429256" y="3000372"/>
              <a:ext cx="214314" cy="2357454"/>
            </a:xfrm>
            <a:prstGeom prst="rightBrace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43570" y="40005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234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平均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情况分析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2E10F-9406-4249-BA1F-A62D73B01E74}"/>
              </a:ext>
            </a:extLst>
          </p:cNvPr>
          <p:cNvGrpSpPr/>
          <p:nvPr/>
        </p:nvGrpSpPr>
        <p:grpSpPr>
          <a:xfrm>
            <a:off x="1403648" y="5521486"/>
            <a:ext cx="5655001" cy="1095184"/>
            <a:chOff x="1403648" y="5521486"/>
            <a:chExt cx="5655001" cy="1095184"/>
          </a:xfrm>
        </p:grpSpPr>
        <p:sp>
          <p:nvSpPr>
            <p:cNvPr id="7" name="TextBox 6"/>
            <p:cNvSpPr txBox="1"/>
            <p:nvPr/>
          </p:nvSpPr>
          <p:spPr>
            <a:xfrm>
              <a:off x="1403648" y="5654996"/>
              <a:ext cx="5655001" cy="96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平均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情况的时间复杂度为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nlog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接近最好情况，因此是一种高效的排序方法。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9795" y="5521486"/>
              <a:ext cx="775770" cy="760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182188" y="260078"/>
            <a:ext cx="3981915" cy="2397357"/>
            <a:chOff x="1795225" y="888767"/>
            <a:chExt cx="3981915" cy="2397357"/>
          </a:xfrm>
        </p:grpSpPr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1795225" y="1250146"/>
              <a:ext cx="3981915" cy="36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3471750" y="888767"/>
              <a:ext cx="799042" cy="254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3699098" y="1703862"/>
              <a:ext cx="208735" cy="311217"/>
            </a:xfrm>
            <a:prstGeom prst="downArrow">
              <a:avLst>
                <a:gd name="adj1" fmla="val 50000"/>
                <a:gd name="adj2" fmla="val 43471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4000829" y="1705002"/>
              <a:ext cx="1009106" cy="254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一次划分</a:t>
              </a: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1795225" y="2100577"/>
              <a:ext cx="1756297" cy="36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4052751" y="2100577"/>
              <a:ext cx="1724388" cy="36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n-k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2196740" y="2708150"/>
              <a:ext cx="799042" cy="254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4542015" y="2717270"/>
              <a:ext cx="799042" cy="254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3611350" y="2173511"/>
              <a:ext cx="396197" cy="2553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3564817" y="2705870"/>
              <a:ext cx="600943" cy="254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归位</a:t>
              </a: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3244402" y="3031907"/>
              <a:ext cx="1047662" cy="254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3626" y="3270014"/>
            <a:ext cx="4419600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下箭头 25"/>
          <p:cNvSpPr/>
          <p:nvPr/>
        </p:nvSpPr>
        <p:spPr>
          <a:xfrm>
            <a:off x="5039576" y="2760408"/>
            <a:ext cx="285752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984"/>
            <a:ext cx="8967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10.5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设计一个以排序序列的中间位置元素为基准的快速排序算法。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4249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对于排序序列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，当其中个数大于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时，其中间位置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mid=(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，将首元素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交换，再采用以首元素为基准的一般快速排序方法。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3E98A1C-B96C-4D4C-960B-CDEC94EF7331}"/>
              </a:ext>
            </a:extLst>
          </p:cNvPr>
          <p:cNvSpPr txBox="1"/>
          <p:nvPr/>
        </p:nvSpPr>
        <p:spPr>
          <a:xfrm>
            <a:off x="323528" y="2636912"/>
            <a:ext cx="8643998" cy="3492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(s&lt;t) 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表中至少存在两个元素的情况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mid=(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swap(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s,mid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 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//R[s]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R[mid]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可以使用前面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种划分算法中任意一种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(s,i-1);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对左子表递归排序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对右子表递归排序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2483768" y="268832"/>
            <a:ext cx="3888432" cy="6994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10.4 </a:t>
            </a:r>
            <a:r>
              <a:rPr lang="zh-CN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选择排序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392672" y="4910270"/>
            <a:ext cx="4123544" cy="10644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2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2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）简单选择排序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2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2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）堆排序（树形选择排序）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753" y="126876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基本思路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8860" y="4357694"/>
            <a:ext cx="257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主要的选择排序方法：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99592" y="2197523"/>
            <a:ext cx="6143668" cy="1397982"/>
            <a:chOff x="928662" y="2214554"/>
            <a:chExt cx="6143668" cy="1397982"/>
          </a:xfrm>
        </p:grpSpPr>
        <p:sp>
          <p:nvSpPr>
            <p:cNvPr id="17" name="矩形 16"/>
            <p:cNvSpPr/>
            <p:nvPr/>
          </p:nvSpPr>
          <p:spPr>
            <a:xfrm>
              <a:off x="928662" y="2214554"/>
              <a:ext cx="292895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1604" y="2786058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全局有序区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143372" y="2214554"/>
              <a:ext cx="292895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2066" y="278605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857488" y="2233604"/>
              <a:ext cx="2357454" cy="1378932"/>
              <a:chOff x="4000496" y="2233604"/>
              <a:chExt cx="2357454" cy="1378932"/>
            </a:xfrm>
          </p:grpSpPr>
          <p:sp>
            <p:nvSpPr>
              <p:cNvPr id="22" name="右弧形箭头 21"/>
              <p:cNvSpPr/>
              <p:nvPr/>
            </p:nvSpPr>
            <p:spPr>
              <a:xfrm rot="6583683">
                <a:off x="4761789" y="2546344"/>
                <a:ext cx="357190" cy="785818"/>
              </a:xfrm>
              <a:prstGeom prst="curvedLeftArrow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00496" y="3243204"/>
                <a:ext cx="235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kumimoji="1" lang="zh-CN" altLang="en-US" sz="1800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选出最小记录</a:t>
                </a:r>
                <a:r>
                  <a:rPr kumimoji="1" lang="en-US" altLang="zh-CN" sz="18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</a:t>
                </a:r>
                <a:r>
                  <a:rPr kumimoji="1" lang="en-US" altLang="zh-CN" sz="1800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[</a:t>
                </a:r>
                <a:r>
                  <a:rPr kumimoji="1" lang="en-US" altLang="zh-CN" sz="18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k</a:t>
                </a:r>
                <a:r>
                  <a:rPr kumimoji="1" lang="en-US" altLang="zh-CN" sz="1800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]</a:t>
                </a:r>
                <a:endPara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500562" y="2233604"/>
                <a:ext cx="357190" cy="35719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6" name="TextBox 15">
            <a:extLst>
              <a:ext uri="{FF2B5EF4-FFF2-40B4-BE49-F238E27FC236}">
                <a16:creationId xmlns:a16="http://schemas.microsoft.com/office/drawing/2014/main" id="{B360E3B4-4367-42FF-8E2E-7AE2D2CD7936}"/>
              </a:ext>
            </a:extLst>
          </p:cNvPr>
          <p:cNvSpPr txBox="1"/>
          <p:nvPr/>
        </p:nvSpPr>
        <p:spPr>
          <a:xfrm>
            <a:off x="2123728" y="1169691"/>
            <a:ext cx="6264696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1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每一趟从无序区中选出最小的元素放在有序区的最后，扩大有序区。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408" y="260648"/>
            <a:ext cx="3884535" cy="5762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10.4.1 </a:t>
            </a:r>
            <a:r>
              <a:rPr lang="zh-CN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简单选择排序</a:t>
            </a:r>
            <a:endParaRPr lang="zh-CN" altLang="zh-CN" sz="280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980728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排序思路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0" y="1576776"/>
            <a:ext cx="8927853" cy="15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将序列分为有序区和无序区，每一趟排序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从一个无序区中选出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最小的元素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，最简单方法是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逐个进行元素比较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，例如，从无序区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中选出最小元素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。然后，将这个最小元素放在有序区的最后，从而扩大有序区，直到全部元素有序为止。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3381378"/>
            <a:ext cx="8070405" cy="1696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先置为区间中的首元素序号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(int j=i+1;j&lt;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中选最小元素的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(R[j].key&lt;R[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与区间中其他元素比较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4136532" y="5621496"/>
            <a:ext cx="285752" cy="35719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7904" y="605012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简单选择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260648"/>
            <a:ext cx="4680520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4. </a:t>
            </a:r>
            <a:r>
              <a:rPr lang="zh-CN" altLang="zh-CN"/>
              <a:t>基于比较的排序算法的性能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116481"/>
            <a:ext cx="6786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基于比较的排序算法中，主要进行以下两种基本操作：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1056" y="1700808"/>
            <a:ext cx="5643602" cy="103884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1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：元素关键字之间的比较。</a:t>
            </a: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1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</a:t>
            </a:r>
            <a:r>
              <a:rPr lang="zh-CN" altLang="zh-CN" sz="21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：元素从一个位置移动到另一个位置。</a:t>
            </a:r>
            <a:endParaRPr lang="zh-CN" altLang="en-US" sz="21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7DAB-4049-4BDB-809A-D025021F0EA0}"/>
              </a:ext>
            </a:extLst>
          </p:cNvPr>
          <p:cNvSpPr txBox="1"/>
          <p:nvPr/>
        </p:nvSpPr>
        <p:spPr>
          <a:xfrm>
            <a:off x="251520" y="3140968"/>
            <a:ext cx="8568952" cy="24147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排序算法的性能由算法的时间和空间确定的，而时间又是由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比较和移动的次数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确定的。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若待排序元素的关键字顺序正好和排序顺序相同，称此表中元素为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正序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反之，若待排序元素的关键字顺序正好和排序顺序相反，称此表中元素为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itchFamily="49" charset="0"/>
              </a:rPr>
              <a:t>反序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193863" y="985706"/>
            <a:ext cx="1543022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357290" y="1447741"/>
            <a:ext cx="3095625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   </a:t>
            </a:r>
            <a:r>
              <a:rPr lang="en-US" altLang="zh-CN" sz="1600">
                <a:solidFill>
                  <a:srgbClr val="0000FF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389540" y="985706"/>
            <a:ext cx="1150938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668815" y="1447741"/>
            <a:ext cx="3046457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    </a:t>
            </a:r>
            <a:r>
              <a:rPr lang="en-US" altLang="zh-CN" sz="1600">
                <a:solidFill>
                  <a:srgbClr val="0000FF"/>
                </a:solidFill>
                <a:latin typeface="+mn-ea"/>
                <a:cs typeface="Consolas" pitchFamily="49" charset="0"/>
              </a:rPr>
              <a:t>……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285984" y="3814708"/>
            <a:ext cx="1563705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357290" y="3176528"/>
            <a:ext cx="3571900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   </a:t>
            </a:r>
            <a:r>
              <a:rPr lang="en-US" altLang="zh-CN" sz="16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……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 </a:t>
            </a: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389540" y="3743270"/>
            <a:ext cx="1150938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173640" y="3176528"/>
            <a:ext cx="2592388" cy="43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 </a:t>
            </a:r>
            <a:r>
              <a:rPr lang="en-US" altLang="zh-CN" sz="1600">
                <a:solidFill>
                  <a:srgbClr val="0000FF"/>
                </a:solidFill>
                <a:latin typeface="+mn-ea"/>
                <a:cs typeface="Consolas" pitchFamily="49" charset="0"/>
              </a:rPr>
              <a:t>……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>
            <a:off x="4524354" y="2384366"/>
            <a:ext cx="261960" cy="503237"/>
          </a:xfrm>
          <a:prstGeom prst="downArrow">
            <a:avLst>
              <a:gd name="adj1" fmla="val 50000"/>
              <a:gd name="adj2" fmla="val 3506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743426" y="2400688"/>
            <a:ext cx="382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采用简单选择方法选出最小元素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2571736" y="4500570"/>
            <a:ext cx="378621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初始时，全局有序区为空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0~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，共经过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38" name="右弧形箭头 37"/>
          <p:cNvSpPr/>
          <p:nvPr/>
        </p:nvSpPr>
        <p:spPr>
          <a:xfrm rot="5400000">
            <a:off x="4500562" y="1714488"/>
            <a:ext cx="357190" cy="785818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202099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052736"/>
            <a:ext cx="8568952" cy="5532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=0;i&lt;n-1;i++)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做第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j=i+1;j&lt;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中选最小元素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(R[j].key&lt;R[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不是无序区首元素</a:t>
            </a: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swap(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i,minj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128345"/>
            <a:ext cx="8856984" cy="8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10.6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）。说明采用简单选择排序方法进行排序的过程。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899592" y="1340768"/>
            <a:ext cx="7510301" cy="442915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0000" tIns="108000" rIns="108000" bIns="108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初始关键字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[]6	8	7	9	0	1	3	2	4	5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8	7	9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1	3	2	4	5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	1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7	9	6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3	2	4	5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	1	2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6	8	3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4	5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	1	2	3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6	8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7	4	5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	1	2	3	4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8 	9	7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5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	1	2	3	4	5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7	6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=6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	1	2	3	4	5	6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7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	8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	1	2	3	4	5	6	7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9	8</a:t>
            </a:r>
          </a:p>
          <a:p>
            <a:pPr marL="0" marR="0" lvl="0" indent="0" algn="just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的结果：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	1	2	3	4	5	6	7	8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]	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</a:p>
          <a:p>
            <a:pPr marL="0" marR="0" lvl="0" indent="0" algn="l" defTabSz="5400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707" y="829247"/>
            <a:ext cx="8632586" cy="83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无论初始数据序列的状态如何，在第</a:t>
            </a:r>
            <a:r>
              <a:rPr lang="en-US" altLang="zh-CN" sz="21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趟排序中选出最小元素，内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循环需做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-1-(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+1)+1=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1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次比较，因此，总的比较次数为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655" y="1718005"/>
            <a:ext cx="459344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E68652C6-15BA-4F1F-89A1-656EBF68870B}"/>
              </a:ext>
            </a:extLst>
          </p:cNvPr>
          <p:cNvSpPr txBox="1"/>
          <p:nvPr/>
        </p:nvSpPr>
        <p:spPr>
          <a:xfrm>
            <a:off x="611560" y="2646557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元素的移动次数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D133049-DDB2-484B-9113-98424D1A5650}"/>
              </a:ext>
            </a:extLst>
          </p:cNvPr>
          <p:cNvSpPr txBox="1"/>
          <p:nvPr/>
        </p:nvSpPr>
        <p:spPr>
          <a:xfrm>
            <a:off x="246162" y="3074469"/>
            <a:ext cx="8784976" cy="106308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当初始数据序列正序时，移动次数为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反序时每趟排序均要执行交换操作，此时总的移动次数为最大值</a:t>
            </a:r>
            <a:r>
              <a:rPr lang="en-US" altLang="zh-CN" sz="20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3(</a:t>
            </a:r>
            <a:r>
              <a:rPr lang="en-US" altLang="zh-CN" sz="2000" i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A8ECCC-B114-4344-B619-7A8CD9DBB867}"/>
              </a:ext>
            </a:extLst>
          </p:cNvPr>
          <p:cNvGrpSpPr/>
          <p:nvPr/>
        </p:nvGrpSpPr>
        <p:grpSpPr>
          <a:xfrm>
            <a:off x="1241108" y="4332046"/>
            <a:ext cx="7219323" cy="1370667"/>
            <a:chOff x="1525341" y="2942424"/>
            <a:chExt cx="7219323" cy="1370667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88D0170F-1EB0-4844-A090-0EEA7BD74B4C}"/>
                </a:ext>
              </a:extLst>
            </p:cNvPr>
            <p:cNvSpPr txBox="1"/>
            <p:nvPr/>
          </p:nvSpPr>
          <p:spPr>
            <a:xfrm>
              <a:off x="2526437" y="3227648"/>
              <a:ext cx="62182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最好、最坏和平均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情况的时间复杂度</a:t>
              </a: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均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22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200" baseline="30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DE1F3EF-F892-48B9-814D-6854CB1E6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5341" y="2942424"/>
              <a:ext cx="1014414" cy="1370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TextBox 3">
            <a:extLst>
              <a:ext uri="{FF2B5EF4-FFF2-40B4-BE49-F238E27FC236}">
                <a16:creationId xmlns:a16="http://schemas.microsoft.com/office/drawing/2014/main" id="{56E1A61F-B6A9-424B-964E-AFFE7468E44B}"/>
              </a:ext>
            </a:extLst>
          </p:cNvPr>
          <p:cNvSpPr txBox="1"/>
          <p:nvPr/>
        </p:nvSpPr>
        <p:spPr>
          <a:xfrm>
            <a:off x="3942168" y="5982431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220C6D-3817-42DC-80A5-0AA75E72B048}"/>
              </a:ext>
            </a:extLst>
          </p:cNvPr>
          <p:cNvGrpSpPr/>
          <p:nvPr/>
        </p:nvGrpSpPr>
        <p:grpSpPr>
          <a:xfrm>
            <a:off x="4301804" y="6329754"/>
            <a:ext cx="1357322" cy="528246"/>
            <a:chOff x="2886182" y="2643182"/>
            <a:chExt cx="900000" cy="528246"/>
          </a:xfrm>
        </p:grpSpPr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CAC0D90F-BB90-45CD-8415-202668F1A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684" y="2857496"/>
              <a:ext cx="707498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F2552FE8-DF3A-4D32-ABA3-90F4B4656120}"/>
                </a:ext>
              </a:extLst>
            </p:cNvPr>
            <p:cNvSpPr/>
            <p:nvPr/>
          </p:nvSpPr>
          <p:spPr>
            <a:xfrm rot="5400000">
              <a:off x="3264744" y="2264620"/>
              <a:ext cx="142876" cy="900000"/>
            </a:xfrm>
            <a:prstGeom prst="rightBrace">
              <a:avLst/>
            </a:prstGeom>
            <a:ln w="12700"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0A434D-83CC-4D1F-ACDD-97262FD22E71}"/>
              </a:ext>
            </a:extLst>
          </p:cNvPr>
          <p:cNvGrpSpPr/>
          <p:nvPr/>
        </p:nvGrpSpPr>
        <p:grpSpPr>
          <a:xfrm>
            <a:off x="4362489" y="5113033"/>
            <a:ext cx="1185706" cy="854333"/>
            <a:chOff x="2491991" y="1416594"/>
            <a:chExt cx="1185706" cy="854333"/>
          </a:xfrm>
        </p:grpSpPr>
        <p:sp>
          <p:nvSpPr>
            <p:cNvPr id="30" name="任意多边形 8">
              <a:extLst>
                <a:ext uri="{FF2B5EF4-FFF2-40B4-BE49-F238E27FC236}">
                  <a16:creationId xmlns:a16="http://schemas.microsoft.com/office/drawing/2014/main" id="{A152FB51-D10E-414B-B011-7F70006FB005}"/>
                </a:ext>
              </a:extLst>
            </p:cNvPr>
            <p:cNvSpPr/>
            <p:nvPr/>
          </p:nvSpPr>
          <p:spPr>
            <a:xfrm>
              <a:off x="2491991" y="1813728"/>
              <a:ext cx="1185706" cy="457199"/>
            </a:xfrm>
            <a:custGeom>
              <a:avLst/>
              <a:gdLst>
                <a:gd name="connsiteX0" fmla="*/ 0 w 1185706"/>
                <a:gd name="connsiteY0" fmla="*/ 406958 h 457199"/>
                <a:gd name="connsiteX1" fmla="*/ 200967 w 1185706"/>
                <a:gd name="connsiteY1" fmla="*/ 65314 h 457199"/>
                <a:gd name="connsiteX2" fmla="*/ 612950 w 1185706"/>
                <a:gd name="connsiteY2" fmla="*/ 15072 h 457199"/>
                <a:gd name="connsiteX3" fmla="*/ 984739 w 1185706"/>
                <a:gd name="connsiteY3" fmla="*/ 75362 h 457199"/>
                <a:gd name="connsiteX4" fmla="*/ 1185706 w 1185706"/>
                <a:gd name="connsiteY4" fmla="*/ 457199 h 45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5706" h="457199">
                  <a:moveTo>
                    <a:pt x="0" y="406958"/>
                  </a:moveTo>
                  <a:cubicBezTo>
                    <a:pt x="49404" y="268793"/>
                    <a:pt x="98809" y="130628"/>
                    <a:pt x="200967" y="65314"/>
                  </a:cubicBezTo>
                  <a:cubicBezTo>
                    <a:pt x="303125" y="0"/>
                    <a:pt x="482321" y="13397"/>
                    <a:pt x="612950" y="15072"/>
                  </a:cubicBezTo>
                  <a:cubicBezTo>
                    <a:pt x="743579" y="16747"/>
                    <a:pt x="889280" y="1674"/>
                    <a:pt x="984739" y="75362"/>
                  </a:cubicBezTo>
                  <a:cubicBezTo>
                    <a:pt x="1080198" y="149050"/>
                    <a:pt x="1132952" y="303124"/>
                    <a:pt x="1185706" y="457199"/>
                  </a:cubicBezTo>
                </a:path>
              </a:pathLst>
            </a:custGeom>
            <a:ln w="19050"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E3697CB5-1FA0-4771-BB97-118424A1C587}"/>
                </a:ext>
              </a:extLst>
            </p:cNvPr>
            <p:cNvSpPr txBox="1"/>
            <p:nvPr/>
          </p:nvSpPr>
          <p:spPr>
            <a:xfrm>
              <a:off x="2786050" y="141659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交换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8780516-7355-4BDA-9FE9-174299B7B3AE}"/>
              </a:ext>
            </a:extLst>
          </p:cNvPr>
          <p:cNvGrpSpPr/>
          <p:nvPr/>
        </p:nvGrpSpPr>
        <p:grpSpPr>
          <a:xfrm>
            <a:off x="6033250" y="5998527"/>
            <a:ext cx="2643206" cy="369332"/>
            <a:chOff x="1857356" y="3916924"/>
            <a:chExt cx="2643206" cy="369332"/>
          </a:xfrm>
        </p:grpSpPr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2CF5ED24-6D50-4E7A-838D-8BF1770B2529}"/>
                </a:ext>
              </a:extLst>
            </p:cNvPr>
            <p:cNvSpPr txBox="1"/>
            <p:nvPr/>
          </p:nvSpPr>
          <p:spPr>
            <a:xfrm>
              <a:off x="2214546" y="3916924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 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5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）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下箭头 13">
              <a:extLst>
                <a:ext uri="{FF2B5EF4-FFF2-40B4-BE49-F238E27FC236}">
                  <a16:creationId xmlns:a16="http://schemas.microsoft.com/office/drawing/2014/main" id="{0AE550FC-26C7-49F5-97AC-02224D01372D}"/>
                </a:ext>
              </a:extLst>
            </p:cNvPr>
            <p:cNvSpPr/>
            <p:nvPr/>
          </p:nvSpPr>
          <p:spPr>
            <a:xfrm rot="16200000">
              <a:off x="1928794" y="3964764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5" name="TextBox 2">
            <a:extLst>
              <a:ext uri="{FF2B5EF4-FFF2-40B4-BE49-F238E27FC236}">
                <a16:creationId xmlns:a16="http://schemas.microsoft.com/office/drawing/2014/main" id="{30EB5B70-7D83-4FA3-B6BB-A55493FD59D8}"/>
              </a:ext>
            </a:extLst>
          </p:cNvPr>
          <p:cNvSpPr txBox="1"/>
          <p:nvPr/>
        </p:nvSpPr>
        <p:spPr>
          <a:xfrm>
            <a:off x="1115289" y="5939511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是一种</a:t>
            </a:r>
            <a:r>
              <a:rPr lang="zh-CN" altLang="zh-CN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不稳定</a:t>
            </a:r>
            <a:r>
              <a:rPr lang="zh-CN" altLang="zh-CN" sz="18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的排序方法</a:t>
            </a:r>
            <a:endParaRPr lang="zh-CN" altLang="en-US" sz="18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562" y="188640"/>
            <a:ext cx="5329541" cy="5762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10.4.2 </a:t>
            </a:r>
            <a:r>
              <a:rPr lang="zh-CN" altLang="en-US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堆</a:t>
            </a:r>
            <a:r>
              <a:rPr lang="zh-CN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  <a:r>
              <a:rPr lang="zh-CN" altLang="en-US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（树形选择排序）</a:t>
            </a:r>
            <a:endParaRPr lang="zh-CN" altLang="zh-CN" sz="280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42587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排序思路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728" y="2426609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670" y="299811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全局有序区</a:t>
            </a:r>
          </a:p>
        </p:txBody>
      </p:sp>
      <p:sp>
        <p:nvSpPr>
          <p:cNvPr id="7" name="矩形 6"/>
          <p:cNvSpPr/>
          <p:nvPr/>
        </p:nvSpPr>
        <p:spPr>
          <a:xfrm>
            <a:off x="4643438" y="2426609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99811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357554" y="2498047"/>
            <a:ext cx="2357454" cy="1326544"/>
            <a:chOff x="4000496" y="2285992"/>
            <a:chExt cx="2357454" cy="1326544"/>
          </a:xfrm>
        </p:grpSpPr>
        <p:sp>
          <p:nvSpPr>
            <p:cNvPr id="10" name="右弧形箭头 9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00496" y="3243204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选出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最小元素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下箭头 13"/>
          <p:cNvSpPr/>
          <p:nvPr/>
        </p:nvSpPr>
        <p:spPr>
          <a:xfrm>
            <a:off x="4357686" y="4221088"/>
            <a:ext cx="267893" cy="92869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6256140-5FFD-44AC-8C4E-AC7432281A45}"/>
              </a:ext>
            </a:extLst>
          </p:cNvPr>
          <p:cNvSpPr txBox="1"/>
          <p:nvPr/>
        </p:nvSpPr>
        <p:spPr>
          <a:xfrm>
            <a:off x="1043608" y="5229200"/>
            <a:ext cx="730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利用二叉树替代简单选择方法来找最大或最小元素（堆排序算法）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8094" y="1052736"/>
            <a:ext cx="72582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一个序列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[1..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，关键字分别为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、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k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23528" y="258675"/>
            <a:ext cx="1389043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000"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zh-CN" altLang="en-US"/>
              <a:t>堆</a:t>
            </a:r>
            <a:r>
              <a:rPr lang="zh-CN" altLang="en-US" dirty="0"/>
              <a:t>的定义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1788045"/>
            <a:ext cx="8640960" cy="26904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该序列满足如下性质（简称为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堆性质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）：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   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（根小于等于孩子）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i="1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（根大于等于孩子）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2200" dirty="0" err="1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满足第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种情况的堆称为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小根堆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，满足第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种情况的堆称为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大根堆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。下面讨论的堆是大根堆。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3000364" y="1142984"/>
            <a:ext cx="1874835" cy="1646246"/>
            <a:chOff x="5197495" y="1928802"/>
            <a:chExt cx="1874835" cy="1646246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6134120" y="1928802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62929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63894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197495" y="3111471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6634187" y="3143248"/>
              <a:ext cx="43814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945208" y="2284402"/>
              <a:ext cx="242887" cy="257175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0" y="162"/>
                </a:cxn>
              </a:cxnLst>
              <a:rect l="0" t="0" r="r" b="b"/>
              <a:pathLst>
                <a:path w="153" h="162">
                  <a:moveTo>
                    <a:pt x="153" y="0"/>
                  </a:moveTo>
                  <a:lnTo>
                    <a:pt x="0" y="162"/>
                  </a:ln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540520" y="2262177"/>
              <a:ext cx="241300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61"/>
                </a:cxn>
              </a:cxnLst>
              <a:rect l="0" t="0" r="r" b="b"/>
              <a:pathLst>
                <a:path w="152" h="161">
                  <a:moveTo>
                    <a:pt x="0" y="0"/>
                  </a:moveTo>
                  <a:lnTo>
                    <a:pt x="152" y="161"/>
                  </a:ln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488008" y="2878127"/>
              <a:ext cx="185737" cy="2397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151"/>
                </a:cxn>
              </a:cxnLst>
              <a:rect l="0" t="0" r="r" b="b"/>
              <a:pathLst>
                <a:path w="117" h="151">
                  <a:moveTo>
                    <a:pt x="117" y="0"/>
                  </a:moveTo>
                  <a:lnTo>
                    <a:pt x="0" y="151"/>
                  </a:ln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07120" y="2865427"/>
              <a:ext cx="198437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51"/>
                </a:cxn>
              </a:cxnLst>
              <a:rect l="0" t="0" r="r" b="b"/>
              <a:pathLst>
                <a:path w="125" h="151">
                  <a:moveTo>
                    <a:pt x="0" y="0"/>
                  </a:moveTo>
                  <a:lnTo>
                    <a:pt x="125" y="151"/>
                  </a:ln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929322" y="3079740"/>
              <a:ext cx="647700" cy="39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71802" y="3028890"/>
            <a:ext cx="2000264" cy="31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43636" y="1462619"/>
            <a:ext cx="92869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43504" y="2319875"/>
            <a:ext cx="92869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86644" y="2319875"/>
            <a:ext cx="928694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6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>
          <a:xfrm rot="5400000">
            <a:off x="5728535" y="1768769"/>
            <a:ext cx="430423" cy="67178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7" idx="5"/>
            <a:endCxn id="49" idx="0"/>
          </p:cNvCxnSpPr>
          <p:nvPr/>
        </p:nvCxnSpPr>
        <p:spPr>
          <a:xfrm rot="16200000" flipH="1">
            <a:off x="7128447" y="1697330"/>
            <a:ext cx="430423" cy="81466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504" y="3005737"/>
            <a:ext cx="1285884" cy="31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72330" y="3005737"/>
            <a:ext cx="1285884" cy="31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0498" y="4518252"/>
            <a:ext cx="7703003" cy="13722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大根堆：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对应的完全二叉树中，任意一个结点的关键字都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大于或等于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它的孩子结点的关键字。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最小关键字的元素一定是某个叶子结点！！！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929058" y="3820073"/>
            <a:ext cx="285752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885750"/>
            <a:ext cx="17859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层序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编号方式：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28596" y="1785926"/>
            <a:ext cx="1643074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5984" y="1857364"/>
            <a:ext cx="642942" cy="285752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139" y="204867"/>
            <a:ext cx="68077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将序列</a:t>
            </a:r>
            <a:r>
              <a:rPr lang="en-US" altLang="zh-CN" i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en-US" altLang="zh-CN" spc="50" baseline="-2500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en-US" altLang="zh-CN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lang="en-US" altLang="zh-CN" i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en-US" altLang="zh-CN" spc="50" baseline="-2500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en-US" altLang="zh-CN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lang="en-US" altLang="zh-CN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lang="en-US" altLang="zh-CN" i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a</a:t>
            </a:r>
            <a:r>
              <a:rPr lang="en-US" altLang="zh-CN" i="1" spc="50" baseline="-2500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看成是一颗完全二叉树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786446" y="1357298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6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438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5762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8638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35" idx="3"/>
            <a:endCxn id="37" idx="0"/>
          </p:cNvCxnSpPr>
          <p:nvPr/>
        </p:nvCxnSpPr>
        <p:spPr>
          <a:xfrm rot="5400000">
            <a:off x="4159066" y="2697132"/>
            <a:ext cx="644737" cy="53324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5"/>
            <a:endCxn id="38" idx="0"/>
          </p:cNvCxnSpPr>
          <p:nvPr/>
        </p:nvCxnSpPr>
        <p:spPr>
          <a:xfrm rot="16200000" flipH="1">
            <a:off x="5126016" y="2768569"/>
            <a:ext cx="644737" cy="39037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  <a:endCxn id="39" idx="0"/>
          </p:cNvCxnSpPr>
          <p:nvPr/>
        </p:nvCxnSpPr>
        <p:spPr>
          <a:xfrm rot="5400000">
            <a:off x="6445082" y="2768570"/>
            <a:ext cx="644737" cy="39037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3"/>
            <a:endCxn id="35" idx="7"/>
          </p:cNvCxnSpPr>
          <p:nvPr/>
        </p:nvCxnSpPr>
        <p:spPr>
          <a:xfrm rot="5400000">
            <a:off x="5320304" y="1717026"/>
            <a:ext cx="503656" cy="63786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5"/>
            <a:endCxn id="36" idx="1"/>
          </p:cNvCxnSpPr>
          <p:nvPr/>
        </p:nvCxnSpPr>
        <p:spPr>
          <a:xfrm rot="16200000" flipH="1">
            <a:off x="6427593" y="1752745"/>
            <a:ext cx="503656" cy="56642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127371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644" y="349400"/>
            <a:ext cx="621756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如何</a:t>
            </a:r>
            <a:r>
              <a:rPr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判断一颗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完全二叉树是否为大根堆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1192397"/>
            <a:ext cx="357190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686" y="2121091"/>
            <a:ext cx="357190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3000372"/>
            <a:ext cx="357190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1928802"/>
            <a:ext cx="357190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3000372"/>
            <a:ext cx="357190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3071810"/>
            <a:ext cx="357190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988" y="1704434"/>
            <a:ext cx="321471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从编号为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/2=3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的结点开始，逐一判断所有分支结点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3460055" y="4310693"/>
            <a:ext cx="4724219" cy="929286"/>
            <a:chOff x="4500561" y="4071942"/>
            <a:chExt cx="3575175" cy="929286"/>
          </a:xfrm>
        </p:grpSpPr>
        <p:sp>
          <p:nvSpPr>
            <p:cNvPr id="25" name="TextBox 24"/>
            <p:cNvSpPr txBox="1"/>
            <p:nvPr/>
          </p:nvSpPr>
          <p:spPr>
            <a:xfrm>
              <a:off x="4500561" y="4572008"/>
              <a:ext cx="3575175" cy="429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spcBef>
                  <a:spcPts val="0"/>
                </a:spcBef>
              </a:pP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所有分支结点满足定义 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kumimoji="1" lang="zh-CN" altLang="en-US" sz="22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大根堆</a:t>
              </a:r>
              <a:endPara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929322" y="4071942"/>
              <a:ext cx="214314" cy="35719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365617" y="2928934"/>
            <a:ext cx="2087562" cy="2160588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cap="rnd">
            <a:solidFill>
              <a:srgbClr val="FF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976309" y="3214686"/>
            <a:ext cx="3024187" cy="2881313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cap="rnd">
            <a:solidFill>
              <a:srgbClr val="FF00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24623" y="891138"/>
            <a:ext cx="8595849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堆排序的关键是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构造堆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，这里采用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筛选算法建堆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所谓“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”指的是，对一棵左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右子树均为堆的完全二叉树，“调整”根结点使整个二叉树也成为一个堆。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729021" y="2514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357421" y="33528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176821" y="3276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176321" y="4840288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36909" y="4797425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2738403" y="2844800"/>
            <a:ext cx="990618" cy="538162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262421" y="2844800"/>
            <a:ext cx="1047750" cy="466724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9" name="Freeform 11"/>
          <p:cNvSpPr>
            <a:spLocks/>
          </p:cNvSpPr>
          <p:nvPr/>
        </p:nvSpPr>
        <p:spPr bwMode="auto">
          <a:xfrm>
            <a:off x="2884471" y="3708400"/>
            <a:ext cx="609600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704"/>
              </a:cxn>
            </a:cxnLst>
            <a:rect l="0" t="0" r="r" b="b"/>
            <a:pathLst>
              <a:path w="384" h="704">
                <a:moveTo>
                  <a:pt x="0" y="0"/>
                </a:moveTo>
                <a:lnTo>
                  <a:pt x="384" y="704"/>
                </a:lnTo>
              </a:path>
            </a:pathLst>
          </a:cu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719621" y="3632200"/>
            <a:ext cx="457200" cy="60960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5710221" y="3632200"/>
            <a:ext cx="457200" cy="60960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74871" y="4424363"/>
            <a:ext cx="41710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堆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00621" y="4332288"/>
            <a:ext cx="41710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堆</a:t>
            </a:r>
          </a:p>
        </p:txBody>
      </p:sp>
      <p:grpSp>
        <p:nvGrpSpPr>
          <p:cNvPr id="2" name="组合 25"/>
          <p:cNvGrpSpPr/>
          <p:nvPr/>
        </p:nvGrpSpPr>
        <p:grpSpPr>
          <a:xfrm>
            <a:off x="3667928" y="3048000"/>
            <a:ext cx="406265" cy="1371600"/>
            <a:chOff x="2929757" y="3048000"/>
            <a:chExt cx="406265" cy="1371600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3295650" y="3048000"/>
              <a:ext cx="0" cy="1371600"/>
            </a:xfrm>
            <a:prstGeom prst="line">
              <a:avLst/>
            </a:prstGeom>
            <a:ln w="19050">
              <a:headEnd type="stealth" w="lg" len="lg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2929757" y="3267076"/>
              <a:ext cx="406265" cy="804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筛选</a:t>
              </a:r>
              <a:endParaRPr kumimoji="1" lang="zh-CN" altLang="en-US" sz="1800" b="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565259" y="3716338"/>
            <a:ext cx="792162" cy="1152525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7"/>
          <p:cNvGrpSpPr/>
          <p:nvPr/>
        </p:nvGrpSpPr>
        <p:grpSpPr>
          <a:xfrm>
            <a:off x="6715140" y="3416858"/>
            <a:ext cx="1979581" cy="875743"/>
            <a:chOff x="6715140" y="3416858"/>
            <a:chExt cx="1979581" cy="875743"/>
          </a:xfrm>
        </p:grpSpPr>
        <p:grpSp>
          <p:nvGrpSpPr>
            <p:cNvPr id="4" name="组合 26"/>
            <p:cNvGrpSpPr/>
            <p:nvPr/>
          </p:nvGrpSpPr>
          <p:grpSpPr>
            <a:xfrm>
              <a:off x="6751621" y="3713163"/>
              <a:ext cx="1943100" cy="579438"/>
              <a:chOff x="6013450" y="3713163"/>
              <a:chExt cx="1943100" cy="579438"/>
            </a:xfrm>
          </p:grpSpPr>
          <p:sp>
            <p:nvSpPr>
              <p:cNvPr id="73746" name="AutoShape 18"/>
              <p:cNvSpPr>
                <a:spLocks noChangeArrowheads="1"/>
              </p:cNvSpPr>
              <p:nvPr/>
            </p:nvSpPr>
            <p:spPr bwMode="auto">
              <a:xfrm>
                <a:off x="6013450" y="3789363"/>
                <a:ext cx="863600" cy="431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7092950" y="3713163"/>
                <a:ext cx="863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8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堆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15140" y="341685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筛选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79512" y="221433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9" grpId="0" animBg="1"/>
      <p:bldP spid="73748" grpId="0" animBg="1"/>
      <p:bldP spid="73731" grpId="0" animBg="1"/>
      <p:bldP spid="73732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9" grpId="0" animBg="1"/>
      <p:bldP spid="73740" grpId="0" animBg="1"/>
      <p:bldP spid="73741" grpId="0" animBg="1"/>
      <p:bldP spid="73742" grpId="0"/>
      <p:bldP spid="73743" grpId="0"/>
      <p:bldP spid="7375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1294323" y="2099102"/>
            <a:ext cx="3057093" cy="1928826"/>
            <a:chOff x="1229155" y="1323960"/>
            <a:chExt cx="3057093" cy="1928826"/>
          </a:xfrm>
        </p:grpSpPr>
        <p:sp>
          <p:nvSpPr>
            <p:cNvPr id="76" name="矩形 75"/>
            <p:cNvSpPr/>
            <p:nvPr/>
          </p:nvSpPr>
          <p:spPr>
            <a:xfrm>
              <a:off x="1928794" y="1323960"/>
              <a:ext cx="235745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29155" y="1763901"/>
              <a:ext cx="406265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是一个堆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67" idx="3"/>
            </p:cNvCxnSpPr>
            <p:nvPr/>
          </p:nvCxnSpPr>
          <p:spPr>
            <a:xfrm flipV="1">
              <a:off x="1635420" y="2472725"/>
              <a:ext cx="285751" cy="555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1"/>
          <p:cNvGrpSpPr/>
          <p:nvPr/>
        </p:nvGrpSpPr>
        <p:grpSpPr>
          <a:xfrm>
            <a:off x="4419993" y="2110415"/>
            <a:ext cx="2702260" cy="1928826"/>
            <a:chOff x="4354825" y="1335273"/>
            <a:chExt cx="2702260" cy="1928826"/>
          </a:xfrm>
        </p:grpSpPr>
        <p:sp>
          <p:nvSpPr>
            <p:cNvPr id="66" name="矩形 65"/>
            <p:cNvSpPr/>
            <p:nvPr/>
          </p:nvSpPr>
          <p:spPr>
            <a:xfrm>
              <a:off x="4354825" y="1335273"/>
              <a:ext cx="2071702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0820" y="1549587"/>
              <a:ext cx="406265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是一个堆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2" name="直接连接符 71"/>
            <p:cNvCxnSpPr>
              <a:stCxn id="66" idx="3"/>
              <a:endCxn id="68" idx="1"/>
            </p:cNvCxnSpPr>
            <p:nvPr/>
          </p:nvCxnSpPr>
          <p:spPr>
            <a:xfrm flipV="1">
              <a:off x="6426527" y="2263967"/>
              <a:ext cx="224293" cy="3571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椭圆 47"/>
          <p:cNvSpPr/>
          <p:nvPr/>
        </p:nvSpPr>
        <p:spPr>
          <a:xfrm>
            <a:off x="4058041" y="1324597"/>
            <a:ext cx="714380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915033" y="2181853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129611" y="2181853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129215" y="3253423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557975" y="3253423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86669" y="3253423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>
            <a:stCxn id="49" idx="3"/>
            <a:endCxn id="51" idx="0"/>
          </p:cNvCxnSpPr>
          <p:nvPr/>
        </p:nvCxnSpPr>
        <p:spPr>
          <a:xfrm rot="5400000">
            <a:off x="2430661" y="2664431"/>
            <a:ext cx="644737" cy="53324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5"/>
            <a:endCxn id="52" idx="0"/>
          </p:cNvCxnSpPr>
          <p:nvPr/>
        </p:nvCxnSpPr>
        <p:spPr>
          <a:xfrm rot="16200000" flipH="1">
            <a:off x="3397611" y="2735868"/>
            <a:ext cx="644737" cy="39037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0" idx="3"/>
            <a:endCxn id="53" idx="0"/>
          </p:cNvCxnSpPr>
          <p:nvPr/>
        </p:nvCxnSpPr>
        <p:spPr>
          <a:xfrm rot="5400000">
            <a:off x="4716677" y="2735869"/>
            <a:ext cx="644737" cy="39037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49" idx="7"/>
          </p:cNvCxnSpPr>
          <p:nvPr/>
        </p:nvCxnSpPr>
        <p:spPr>
          <a:xfrm rot="5400000">
            <a:off x="3591899" y="1684325"/>
            <a:ext cx="503656" cy="63786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  <a:endCxn id="50" idx="1"/>
          </p:cNvCxnSpPr>
          <p:nvPr/>
        </p:nvCxnSpPr>
        <p:spPr>
          <a:xfrm rot="16200000" flipH="1">
            <a:off x="4699188" y="1720044"/>
            <a:ext cx="503656" cy="56642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8596" y="416462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筛选：</a:t>
            </a:r>
            <a:r>
              <a:rPr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不是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堆 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堆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51482" y="1253159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根开始筛选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81"/>
          <p:cNvGrpSpPr/>
          <p:nvPr/>
        </p:nvGrpSpPr>
        <p:grpSpPr>
          <a:xfrm>
            <a:off x="3779912" y="4149080"/>
            <a:ext cx="1214446" cy="838620"/>
            <a:chOff x="3786183" y="3500438"/>
            <a:chExt cx="890594" cy="838620"/>
          </a:xfrm>
        </p:grpSpPr>
        <p:sp>
          <p:nvSpPr>
            <p:cNvPr id="80" name="下箭头 79"/>
            <p:cNvSpPr/>
            <p:nvPr/>
          </p:nvSpPr>
          <p:spPr>
            <a:xfrm>
              <a:off x="4152898" y="3500438"/>
              <a:ext cx="185740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6183" y="4000504"/>
              <a:ext cx="890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大根堆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708474" y="2467605"/>
            <a:ext cx="128588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845598" y="3539175"/>
            <a:ext cx="720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764" y="1753225"/>
            <a:ext cx="857256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tmp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851086" y="2110415"/>
            <a:ext cx="1071570" cy="21431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1" idx="1"/>
          </p:cNvCxnSpPr>
          <p:nvPr/>
        </p:nvCxnSpPr>
        <p:spPr>
          <a:xfrm rot="16200000" flipH="1">
            <a:off x="1434342" y="2527163"/>
            <a:ext cx="1073363" cy="525622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C -0.01163 -0.00648 -0.02309 -0.01296 -0.04444 -0.01482 C -0.0658 -0.01667 -0.08281 -0.02246 -0.12778 -0.01111 C -0.17274 0.00023 -0.2434 0.02685 -0.31389 0.053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4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347 C 0.00382 0.00116 0.00417 -0.00116 0.00347 -0.01134 C 0.00278 -0.02153 -0.00225 -0.04537 -0.00069 -0.05764 C 0.00087 -0.06991 -0.00816 -0.07454 0.0132 -0.08542 C 0.03455 -0.0963 0.10382 -0.11482 0.12778 -0.1226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2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1.85185E-6 C 0.00105 -0.02292 0.00052 -0.0456 0.00173 -0.06296 C 0.00295 -0.08033 -0.00521 -0.0882 0.00869 -0.10371 C 0.02257 -0.11921 0.06962 -0.1456 0.0856 -0.15648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06528 C -0.32812 0.07916 -0.3118 0.13055 -0.30486 0.14884 C -0.29791 0.16713 -0.30538 0.1537 -0.29097 0.17477 C -0.27656 0.19583 -0.23385 0.25393 -0.21875 0.27477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1" grpId="0" animBg="1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88640"/>
            <a:ext cx="2714644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5. </a:t>
            </a:r>
            <a:r>
              <a:rPr lang="zh-CN" altLang="zh-CN"/>
              <a:t>排序的稳定性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8280920" cy="33603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108000" bIns="108000" rtlCol="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当待排序元素的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关键字均不相同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排序的结果是唯一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的，否则排序的结果不一定唯一。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如果待排序的表中，存在有多个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关键字相同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的元素，经过排序后这些具有相同关键字的元素之间的相对次序保持不变，则称这种排序方法是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稳定的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反之，若具有相同关键字的元素之间的相对次序发生变化，则称这种排序方法是</a:t>
            </a:r>
            <a:r>
              <a:rPr lang="zh-CN" altLang="zh-CN" sz="21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不稳定的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4098382"/>
            <a:ext cx="8343211" cy="24187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仅仅处理从根结点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某个叶子结点路径上的结点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采用类似直接插入排序思想使其成为一个递减序列（大根堆从根到叶子结点的路径构成递减序列）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完全二叉树高度为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log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+1)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Symbol"/>
            </a:endParaRP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所有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筛选的时间复杂度为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83768" y="332656"/>
            <a:ext cx="3714776" cy="2857520"/>
            <a:chOff x="2492675" y="1214422"/>
            <a:chExt cx="3714776" cy="2857520"/>
          </a:xfrm>
        </p:grpSpPr>
        <p:sp>
          <p:nvSpPr>
            <p:cNvPr id="36" name="椭圆 35"/>
            <p:cNvSpPr/>
            <p:nvPr/>
          </p:nvSpPr>
          <p:spPr>
            <a:xfrm>
              <a:off x="4421501" y="1643050"/>
              <a:ext cx="714380" cy="50006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278493" y="2500306"/>
              <a:ext cx="714380" cy="50006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493071" y="2500306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492675" y="3571876"/>
              <a:ext cx="714380" cy="50006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435" y="3571876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850129" y="3571876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37" idx="3"/>
              <a:endCxn id="40" idx="0"/>
            </p:cNvCxnSpPr>
            <p:nvPr/>
          </p:nvCxnSpPr>
          <p:spPr>
            <a:xfrm rot="5400000">
              <a:off x="2794121" y="2982884"/>
              <a:ext cx="644737" cy="53324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7" idx="5"/>
              <a:endCxn id="41" idx="0"/>
            </p:cNvCxnSpPr>
            <p:nvPr/>
          </p:nvCxnSpPr>
          <p:spPr>
            <a:xfrm rot="16200000" flipH="1">
              <a:off x="3761071" y="3054321"/>
              <a:ext cx="644737" cy="3903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9" idx="3"/>
              <a:endCxn id="42" idx="0"/>
            </p:cNvCxnSpPr>
            <p:nvPr/>
          </p:nvCxnSpPr>
          <p:spPr>
            <a:xfrm rot="5400000">
              <a:off x="5080137" y="3054322"/>
              <a:ext cx="644737" cy="3903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6" idx="3"/>
              <a:endCxn id="37" idx="7"/>
            </p:cNvCxnSpPr>
            <p:nvPr/>
          </p:nvCxnSpPr>
          <p:spPr>
            <a:xfrm rot="5400000">
              <a:off x="3955359" y="2002778"/>
              <a:ext cx="503656" cy="63786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6" idx="5"/>
              <a:endCxn id="39" idx="1"/>
            </p:cNvCxnSpPr>
            <p:nvPr/>
          </p:nvCxnSpPr>
          <p:spPr>
            <a:xfrm rot="16200000" flipH="1">
              <a:off x="5062648" y="2038497"/>
              <a:ext cx="503656" cy="56642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786182" y="121442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根开始筛选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0" name="下箭头 59"/>
          <p:cNvSpPr/>
          <p:nvPr/>
        </p:nvSpPr>
        <p:spPr>
          <a:xfrm>
            <a:off x="4555470" y="3547366"/>
            <a:ext cx="285752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B6B686-F72E-4C8E-BABF-C44E28348533}"/>
              </a:ext>
            </a:extLst>
          </p:cNvPr>
          <p:cNvGrpSpPr/>
          <p:nvPr/>
        </p:nvGrpSpPr>
        <p:grpSpPr>
          <a:xfrm>
            <a:off x="2336932" y="1081573"/>
            <a:ext cx="1015010" cy="1500768"/>
            <a:chOff x="2271106" y="2142546"/>
            <a:chExt cx="1015010" cy="1500768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86A129D-0297-4087-9C59-365941C161A0}"/>
                </a:ext>
              </a:extLst>
            </p:cNvPr>
            <p:cNvCxnSpPr/>
            <p:nvPr/>
          </p:nvCxnSpPr>
          <p:spPr>
            <a:xfrm rot="5400000">
              <a:off x="2250265" y="2607463"/>
              <a:ext cx="1143008" cy="928694"/>
            </a:xfrm>
            <a:prstGeom prst="line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7">
              <a:extLst>
                <a:ext uri="{FF2B5EF4-FFF2-40B4-BE49-F238E27FC236}">
                  <a16:creationId xmlns:a16="http://schemas.microsoft.com/office/drawing/2014/main" id="{2FF66C1D-C80B-47FC-A8FB-3F7D3511D539}"/>
                </a:ext>
              </a:extLst>
            </p:cNvPr>
            <p:cNvSpPr txBox="1"/>
            <p:nvPr/>
          </p:nvSpPr>
          <p:spPr>
            <a:xfrm rot="18605470">
              <a:off x="2022768" y="239088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直接插入排序思路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24194" y="1857364"/>
            <a:ext cx="792162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low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2031" y="2578089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2*low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944919" y="2576502"/>
            <a:ext cx="1150937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2*low+1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2990831" y="2289164"/>
            <a:ext cx="304800" cy="28257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178"/>
              </a:cxn>
            </a:cxnLst>
            <a:rect l="0" t="0" r="r" b="b"/>
            <a:pathLst>
              <a:path w="192" h="178">
                <a:moveTo>
                  <a:pt x="192" y="0"/>
                </a:moveTo>
                <a:lnTo>
                  <a:pt x="0" y="178"/>
                </a:lnTo>
              </a:path>
            </a:pathLst>
          </a:cu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944919" y="2289164"/>
            <a:ext cx="26511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10"/>
              </a:cxn>
            </a:cxnLst>
            <a:rect l="0" t="0" r="r" b="b"/>
            <a:pathLst>
              <a:path w="167" h="210">
                <a:moveTo>
                  <a:pt x="0" y="0"/>
                </a:moveTo>
                <a:lnTo>
                  <a:pt x="167" y="210"/>
                </a:lnTo>
              </a:path>
            </a:pathLst>
          </a:cu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6616" y="3368664"/>
            <a:ext cx="10795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……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863831" y="3946514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high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28794" y="4063989"/>
            <a:ext cx="7143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936856" y="3754427"/>
            <a:ext cx="142875" cy="21590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42910" y="214290"/>
            <a:ext cx="16763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筛选算法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2439969" y="3119427"/>
            <a:ext cx="144462" cy="21590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78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 R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high)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2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low..high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643570" y="2000240"/>
            <a:ext cx="214314" cy="2500330"/>
          </a:xfrm>
          <a:prstGeom prst="rightBrac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322" y="300037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[low..high]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3372" y="15208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根</a:t>
            </a:r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 flipV="1">
            <a:off x="3786182" y="1705477"/>
            <a:ext cx="357190" cy="1725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364" y="478632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最后结点</a:t>
            </a:r>
            <a:endParaRPr lang="zh-CN" altLang="en-US" sz="1800" dirty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>
            <a:stCxn id="20" idx="0"/>
            <a:endCxn id="30730" idx="5"/>
          </p:cNvCxnSpPr>
          <p:nvPr/>
        </p:nvCxnSpPr>
        <p:spPr>
          <a:xfrm rot="16200000" flipV="1">
            <a:off x="3470578" y="4506436"/>
            <a:ext cx="349292" cy="21047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428604"/>
            <a:ext cx="8786842" cy="6005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high)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low..high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进行筛选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//R[j]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临时保存根结点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j&lt;=high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low..high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的元素进行筛选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(j&lt;high &amp;&amp; R[j].key&lt;R[j+1].key) 	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若右孩子较大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指向右孩子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的孩子较大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大孩子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调整到双亲位置上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j=2*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以便继续向下筛选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break;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若孩子较小，则筛选结束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原根结点放入最终位置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一颗完全二叉树  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初始堆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71802" y="271236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28794" y="356961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1444422" y="4052195"/>
            <a:ext cx="644737" cy="53324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2411372" y="4123632"/>
            <a:ext cx="644737" cy="39037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3730438" y="4123633"/>
            <a:ext cx="644737" cy="39037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2605660" y="3072089"/>
            <a:ext cx="503656" cy="63786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3712949" y="3107808"/>
            <a:ext cx="503656" cy="56642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6050" y="2825589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3042" y="3476154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435543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7686" y="328386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8926" y="4355435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0496" y="4426873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916528"/>
            <a:ext cx="6304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例如，序列：（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=6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571612"/>
            <a:ext cx="2428892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从编号为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的结点开始，逐一筛选</a:t>
            </a:r>
          </a:p>
        </p:txBody>
      </p:sp>
      <p:sp>
        <p:nvSpPr>
          <p:cNvPr id="22" name="椭圆 21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43372" y="356961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00430" y="4641187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071802" y="271236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143240" y="5427005"/>
            <a:ext cx="357190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2976" y="6069947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初始堆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1802" y="1556562"/>
            <a:ext cx="5357850" cy="910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=n/2;i&gt;=1;i--)    </a:t>
            </a:r>
            <a:r>
              <a:rPr kumimoji="1"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循环建立初始堆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是编号</a:t>
            </a:r>
          </a:p>
        </p:txBody>
      </p:sp>
      <p:grpSp>
        <p:nvGrpSpPr>
          <p:cNvPr id="29" name="组合 34"/>
          <p:cNvGrpSpPr/>
          <p:nvPr/>
        </p:nvGrpSpPr>
        <p:grpSpPr>
          <a:xfrm>
            <a:off x="3857620" y="2702478"/>
            <a:ext cx="1928826" cy="369332"/>
            <a:chOff x="5852264" y="2171634"/>
            <a:chExt cx="1928826" cy="369332"/>
          </a:xfrm>
        </p:grpSpPr>
        <p:cxnSp>
          <p:nvCxnSpPr>
            <p:cNvPr id="33" name="直接箭头连接符 32"/>
            <p:cNvCxnSpPr/>
            <p:nvPr/>
          </p:nvCxnSpPr>
          <p:spPr>
            <a:xfrm rot="10800000" flipV="1">
              <a:off x="5852264" y="2357430"/>
              <a:ext cx="72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423768" y="217163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最大元素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000628" y="3316902"/>
            <a:ext cx="23574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筛选步骤：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sift(3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sift(2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</a:p>
          <a:p>
            <a:pPr marL="457200" indent="-4572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sift(1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4546" y="107154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6116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2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74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587166" y="2411380"/>
            <a:ext cx="644737" cy="53324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1554116" y="2482817"/>
            <a:ext cx="644737" cy="39037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2873182" y="2482818"/>
            <a:ext cx="644737" cy="39037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1748404" y="1431274"/>
            <a:ext cx="503656" cy="63786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2855693" y="1466993"/>
            <a:ext cx="503656" cy="56642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40424" y="946837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978" y="187553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912" y="275481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40622" y="168324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11862" y="275481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3432" y="2826250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600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694" y="233862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 </a:t>
            </a:r>
            <a:r>
              <a:rPr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最大元素归位</a:t>
            </a:r>
          </a:p>
        </p:txBody>
      </p:sp>
      <p:grpSp>
        <p:nvGrpSpPr>
          <p:cNvPr id="2" name="组合 52"/>
          <p:cNvGrpSpPr/>
          <p:nvPr/>
        </p:nvGrpSpPr>
        <p:grpSpPr>
          <a:xfrm>
            <a:off x="857224" y="3714752"/>
            <a:ext cx="2643206" cy="1397748"/>
            <a:chOff x="857224" y="3714752"/>
            <a:chExt cx="2643206" cy="1397748"/>
          </a:xfrm>
        </p:grpSpPr>
        <p:sp>
          <p:nvSpPr>
            <p:cNvPr id="27" name="TextBox 26"/>
            <p:cNvSpPr txBox="1"/>
            <p:nvPr/>
          </p:nvSpPr>
          <p:spPr>
            <a:xfrm>
              <a:off x="857224" y="4214818"/>
              <a:ext cx="2643206" cy="89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33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  <a:p>
              <a:pPr>
                <a:lnSpc>
                  <a:spcPts val="26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最大元素</a:t>
              </a:r>
              <a:r>
                <a:rPr lang="en-US" altLang="zh-CN" sz="1800">
                  <a:solidFill>
                    <a:srgbClr val="FF33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归位</a:t>
              </a: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2143108" y="3714752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714612" y="714356"/>
            <a:ext cx="78581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0364" y="3437946"/>
            <a:ext cx="92869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0" name="组合 59"/>
          <p:cNvGrpSpPr/>
          <p:nvPr/>
        </p:nvGrpSpPr>
        <p:grpSpPr>
          <a:xfrm>
            <a:off x="4500562" y="785794"/>
            <a:ext cx="4429156" cy="3655480"/>
            <a:chOff x="4500562" y="785794"/>
            <a:chExt cx="4429156" cy="3655480"/>
          </a:xfrm>
        </p:grpSpPr>
        <p:sp>
          <p:nvSpPr>
            <p:cNvPr id="29" name="右箭头 28"/>
            <p:cNvSpPr/>
            <p:nvPr/>
          </p:nvSpPr>
          <p:spPr>
            <a:xfrm>
              <a:off x="4500562" y="2214554"/>
              <a:ext cx="642942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29322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4350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7226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3" idx="0"/>
            </p:cNvCxnSpPr>
            <p:nvPr/>
          </p:nvCxnSpPr>
          <p:spPr>
            <a:xfrm rot="5400000">
              <a:off x="5444950" y="2433405"/>
              <a:ext cx="644737" cy="53324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34" idx="0"/>
            </p:cNvCxnSpPr>
            <p:nvPr/>
          </p:nvCxnSpPr>
          <p:spPr>
            <a:xfrm rot="16200000" flipH="1">
              <a:off x="6411900" y="2504842"/>
              <a:ext cx="644737" cy="3903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3"/>
              <a:endCxn id="31" idx="7"/>
            </p:cNvCxnSpPr>
            <p:nvPr/>
          </p:nvCxnSpPr>
          <p:spPr>
            <a:xfrm rot="5400000">
              <a:off x="6606188" y="1453299"/>
              <a:ext cx="503656" cy="63786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5"/>
              <a:endCxn id="32" idx="1"/>
            </p:cNvCxnSpPr>
            <p:nvPr/>
          </p:nvCxnSpPr>
          <p:spPr>
            <a:xfrm rot="16200000" flipH="1">
              <a:off x="7713477" y="1489018"/>
              <a:ext cx="503656" cy="56642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58016" y="928670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3570" y="185736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3504" y="273664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8214" y="166507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2736645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86644" y="785794"/>
              <a:ext cx="78581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0892" y="3479240"/>
              <a:ext cx="928694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86380" y="4071942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再对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[1..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的记录进行筛选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0087 0.01065 -0.00156 0.0213 0 0.0463 C 0.00156 0.0713 0.00122 0.11088 0.00972 0.15 C 0.01823 0.18912 0.04219 0.25417 0.05069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0.00521 -0.00092 0.01042 -0.00162 0.00973 -0.02407 C 0.00903 -0.04653 0.00539 -0.09236 -0.00416 -0.13518 C -0.01371 -0.17801 -0.03854 -0.25092 -0.04757 -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-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42910" y="426016"/>
            <a:ext cx="2538370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堆排序算法：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5536" y="1109214"/>
            <a:ext cx="8640960" cy="410121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R[1..n]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按递增进行堆排序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=n/2;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&gt;=1;i--)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循环建立初始堆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sift(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..n]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进行筛选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&gt;=2;i--)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每一趟排序的元素个数减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swap(1,i);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将区间中最后一个元素与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sift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(1,i-1);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继续筛选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个结点的堆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9512" y="238335"/>
            <a:ext cx="8716238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10.7】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个记录，其关键字分别为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{6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5}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。说明采用堆排序方法进行排序的过程。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714480" y="1640791"/>
            <a:ext cx="60007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排序序列：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58943" y="3324212"/>
            <a:ext cx="3816350" cy="2305050"/>
            <a:chOff x="1338" y="2386"/>
            <a:chExt cx="2404" cy="1452"/>
          </a:xfrm>
        </p:grpSpPr>
        <p:sp>
          <p:nvSpPr>
            <p:cNvPr id="91139" name="Oval 3"/>
            <p:cNvSpPr>
              <a:spLocks noChangeAspect="1" noChangeArrowheads="1"/>
            </p:cNvSpPr>
            <p:nvPr/>
          </p:nvSpPr>
          <p:spPr bwMode="auto">
            <a:xfrm>
              <a:off x="2018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1140" name="Oval 4"/>
            <p:cNvSpPr>
              <a:spLocks noChangeAspect="1" noChangeArrowheads="1"/>
            </p:cNvSpPr>
            <p:nvPr/>
          </p:nvSpPr>
          <p:spPr bwMode="auto">
            <a:xfrm>
              <a:off x="1610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1141" name="Oval 5"/>
            <p:cNvSpPr>
              <a:spLocks noChangeAspect="1" noChangeArrowheads="1"/>
            </p:cNvSpPr>
            <p:nvPr/>
          </p:nvSpPr>
          <p:spPr bwMode="auto">
            <a:xfrm>
              <a:off x="2199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142" name="Oval 6"/>
            <p:cNvSpPr>
              <a:spLocks noChangeAspect="1" noChangeArrowheads="1"/>
            </p:cNvSpPr>
            <p:nvPr/>
          </p:nvSpPr>
          <p:spPr bwMode="auto">
            <a:xfrm>
              <a:off x="1338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1143" name="Oval 7"/>
            <p:cNvSpPr>
              <a:spLocks noChangeAspect="1" noChangeArrowheads="1"/>
            </p:cNvSpPr>
            <p:nvPr/>
          </p:nvSpPr>
          <p:spPr bwMode="auto">
            <a:xfrm>
              <a:off x="1836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1144" name="Oval 8"/>
            <p:cNvSpPr>
              <a:spLocks noChangeAspect="1" noChangeArrowheads="1"/>
            </p:cNvSpPr>
            <p:nvPr/>
          </p:nvSpPr>
          <p:spPr bwMode="auto">
            <a:xfrm>
              <a:off x="2493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1145" name="Oval 9"/>
            <p:cNvSpPr>
              <a:spLocks noChangeAspect="1" noChangeArrowheads="1"/>
            </p:cNvSpPr>
            <p:nvPr/>
          </p:nvSpPr>
          <p:spPr bwMode="auto">
            <a:xfrm>
              <a:off x="2971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519" y="3339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37" y="3339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auto">
            <a:xfrm>
              <a:off x="2384" y="3356"/>
              <a:ext cx="164" cy="21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212"/>
                </a:cxn>
              </a:cxnLst>
              <a:rect l="0" t="0" r="r" b="b"/>
              <a:pathLst>
                <a:path w="164" h="212">
                  <a:moveTo>
                    <a:pt x="164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469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225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07" y="238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1152" name="Freeform 16"/>
            <p:cNvSpPr>
              <a:spLocks/>
            </p:cNvSpPr>
            <p:nvPr/>
          </p:nvSpPr>
          <p:spPr bwMode="auto">
            <a:xfrm>
              <a:off x="1808" y="2908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2268" y="2924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4" name="Freeform 18"/>
            <p:cNvSpPr>
              <a:spLocks/>
            </p:cNvSpPr>
            <p:nvPr/>
          </p:nvSpPr>
          <p:spPr bwMode="auto">
            <a:xfrm>
              <a:off x="3149" y="2924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5" name="Freeform 19"/>
            <p:cNvSpPr>
              <a:spLocks/>
            </p:cNvSpPr>
            <p:nvPr/>
          </p:nvSpPr>
          <p:spPr bwMode="auto">
            <a:xfrm>
              <a:off x="3456" y="2936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6" name="Freeform 20"/>
            <p:cNvSpPr>
              <a:spLocks/>
            </p:cNvSpPr>
            <p:nvPr/>
          </p:nvSpPr>
          <p:spPr bwMode="auto">
            <a:xfrm>
              <a:off x="2276" y="2568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2880" y="2561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019532" y="2244711"/>
            <a:ext cx="3760788" cy="755650"/>
            <a:chOff x="2699" y="1706"/>
            <a:chExt cx="2369" cy="476"/>
          </a:xfrm>
        </p:grpSpPr>
        <p:sp>
          <p:nvSpPr>
            <p:cNvPr id="91158" name="AutoShape 22"/>
            <p:cNvSpPr>
              <a:spLocks noChangeArrowheads="1"/>
            </p:cNvSpPr>
            <p:nvPr/>
          </p:nvSpPr>
          <p:spPr bwMode="auto">
            <a:xfrm>
              <a:off x="2699" y="1706"/>
              <a:ext cx="123" cy="476"/>
            </a:xfrm>
            <a:prstGeom prst="downArrow">
              <a:avLst>
                <a:gd name="adj1" fmla="val 50000"/>
                <a:gd name="adj2" fmla="val 8135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2800" y="1831"/>
              <a:ext cx="2268" cy="19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看成是一棵完全二叉树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32575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调整成初始大根堆：</a:t>
            </a:r>
          </a:p>
        </p:txBody>
      </p:sp>
      <p:sp>
        <p:nvSpPr>
          <p:cNvPr id="33796" name="Oval 1028"/>
          <p:cNvSpPr>
            <a:spLocks noChangeAspect="1" noChangeArrowheads="1"/>
          </p:cNvSpPr>
          <p:nvPr/>
        </p:nvSpPr>
        <p:spPr bwMode="auto">
          <a:xfrm>
            <a:off x="3203575" y="15763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3797" name="Oval 1029"/>
          <p:cNvSpPr>
            <a:spLocks noChangeAspect="1" noChangeArrowheads="1"/>
          </p:cNvSpPr>
          <p:nvPr/>
        </p:nvSpPr>
        <p:spPr bwMode="auto">
          <a:xfrm>
            <a:off x="2555875" y="22240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798" name="Oval 1030"/>
          <p:cNvSpPr>
            <a:spLocks noChangeAspect="1" noChangeArrowheads="1"/>
          </p:cNvSpPr>
          <p:nvPr/>
        </p:nvSpPr>
        <p:spPr bwMode="auto">
          <a:xfrm>
            <a:off x="3490913" y="294479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799" name="Oval 1031"/>
          <p:cNvSpPr>
            <a:spLocks noChangeAspect="1" noChangeArrowheads="1"/>
          </p:cNvSpPr>
          <p:nvPr/>
        </p:nvSpPr>
        <p:spPr bwMode="auto">
          <a:xfrm>
            <a:off x="2124075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00" name="Oval 1032"/>
          <p:cNvSpPr>
            <a:spLocks noChangeAspect="1" noChangeArrowheads="1"/>
          </p:cNvSpPr>
          <p:nvPr/>
        </p:nvSpPr>
        <p:spPr bwMode="auto">
          <a:xfrm>
            <a:off x="2914650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01" name="Oval 1033"/>
          <p:cNvSpPr>
            <a:spLocks noChangeAspect="1" noChangeArrowheads="1"/>
          </p:cNvSpPr>
          <p:nvPr/>
        </p:nvSpPr>
        <p:spPr bwMode="auto">
          <a:xfrm>
            <a:off x="39576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02" name="Oval 1034"/>
          <p:cNvSpPr>
            <a:spLocks noChangeAspect="1" noChangeArrowheads="1"/>
          </p:cNvSpPr>
          <p:nvPr/>
        </p:nvSpPr>
        <p:spPr bwMode="auto">
          <a:xfrm>
            <a:off x="4716463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2411413" y="258443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>
            <a:off x="2916238" y="2584434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5" name="Freeform 1037"/>
          <p:cNvSpPr>
            <a:spLocks/>
          </p:cNvSpPr>
          <p:nvPr/>
        </p:nvSpPr>
        <p:spPr bwMode="auto">
          <a:xfrm>
            <a:off x="3784600" y="2611421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06" name="Oval 1038"/>
          <p:cNvSpPr>
            <a:spLocks noChangeAspect="1" noChangeArrowheads="1"/>
          </p:cNvSpPr>
          <p:nvPr/>
        </p:nvSpPr>
        <p:spPr bwMode="auto">
          <a:xfrm>
            <a:off x="55070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07" name="Oval 1039"/>
          <p:cNvSpPr>
            <a:spLocks noChangeAspect="1" noChangeArrowheads="1"/>
          </p:cNvSpPr>
          <p:nvPr/>
        </p:nvSpPr>
        <p:spPr bwMode="auto">
          <a:xfrm>
            <a:off x="5119688" y="15763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3808" name="Oval 1040"/>
          <p:cNvSpPr>
            <a:spLocks noChangeAspect="1" noChangeArrowheads="1"/>
          </p:cNvSpPr>
          <p:nvPr/>
        </p:nvSpPr>
        <p:spPr bwMode="auto">
          <a:xfrm>
            <a:off x="4138613" y="107154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3809" name="Freeform 1041"/>
          <p:cNvSpPr>
            <a:spLocks/>
          </p:cNvSpPr>
          <p:nvPr/>
        </p:nvSpPr>
        <p:spPr bwMode="auto">
          <a:xfrm>
            <a:off x="2870200" y="1900221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0" name="Freeform 1042"/>
          <p:cNvSpPr>
            <a:spLocks/>
          </p:cNvSpPr>
          <p:nvPr/>
        </p:nvSpPr>
        <p:spPr bwMode="auto">
          <a:xfrm>
            <a:off x="3600450" y="1925621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1" name="Freeform 1043"/>
          <p:cNvSpPr>
            <a:spLocks/>
          </p:cNvSpPr>
          <p:nvPr/>
        </p:nvSpPr>
        <p:spPr bwMode="auto">
          <a:xfrm>
            <a:off x="4999038" y="1925621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2" name="Freeform 1044"/>
          <p:cNvSpPr>
            <a:spLocks/>
          </p:cNvSpPr>
          <p:nvPr/>
        </p:nvSpPr>
        <p:spPr bwMode="auto">
          <a:xfrm>
            <a:off x="5486400" y="1944671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3" name="Freeform 1045"/>
          <p:cNvSpPr>
            <a:spLocks/>
          </p:cNvSpPr>
          <p:nvPr/>
        </p:nvSpPr>
        <p:spPr bwMode="auto">
          <a:xfrm>
            <a:off x="3613150" y="1360471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814" name="Freeform 1046"/>
          <p:cNvSpPr>
            <a:spLocks/>
          </p:cNvSpPr>
          <p:nvPr/>
        </p:nvSpPr>
        <p:spPr bwMode="auto">
          <a:xfrm>
            <a:off x="4572000" y="1349359"/>
            <a:ext cx="596900" cy="303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049"/>
          <p:cNvGrpSpPr>
            <a:grpSpLocks/>
          </p:cNvGrpSpPr>
          <p:nvPr/>
        </p:nvGrpSpPr>
        <p:grpSpPr bwMode="auto">
          <a:xfrm>
            <a:off x="2071686" y="3808394"/>
            <a:ext cx="4786311" cy="949325"/>
            <a:chOff x="1305" y="2750"/>
            <a:chExt cx="3015" cy="598"/>
          </a:xfrm>
        </p:grpSpPr>
        <p:sp>
          <p:nvSpPr>
            <p:cNvPr id="33815" name="Text Box 1047"/>
            <p:cNvSpPr txBox="1">
              <a:spLocks noChangeArrowheads="1"/>
            </p:cNvSpPr>
            <p:nvPr/>
          </p:nvSpPr>
          <p:spPr bwMode="auto">
            <a:xfrm>
              <a:off x="1429" y="2750"/>
              <a:ext cx="2721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调整完毕，成为</a:t>
              </a:r>
              <a:r>
                <a:rPr lang="zh-CN" altLang="en-US" sz="20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一个大根堆</a:t>
              </a:r>
            </a:p>
          </p:txBody>
        </p:sp>
        <p:sp>
          <p:nvSpPr>
            <p:cNvPr id="33816" name="Text Box 1048"/>
            <p:cNvSpPr txBox="1">
              <a:spLocks noChangeArrowheads="1"/>
            </p:cNvSpPr>
            <p:nvPr/>
          </p:nvSpPr>
          <p:spPr bwMode="auto">
            <a:xfrm>
              <a:off x="1305" y="3096"/>
              <a:ext cx="3015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9  8  7  6  5  1  3  2  4  0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C -0.0085 0.01736 -0.04027 0.08217 -0.05086 0.1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24 -0.01736 0.04497 -0.03449 0.05278 -0.05185 C 0.06059 -0.06921 0.05382 -0.08657 0.04723 -0.1037 " pathEditMode="relative" ptsTypes="aaA">
                                      <p:cBhvr>
                                        <p:cTn id="14" dur="2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0.02454 -0.01458 0.04907 -0.02639 0.06482 C -0.03819 0.08056 -0.05451 0.0875 -0.07083 0.09445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-0.00017 -0.01621 -0.00017 -0.03241 0.00278 -0.04445 C 0.00573 -0.05648 0.00678 -0.06412 0.01806 -0.07223 C 0.02935 -0.08033 0.05955 -0.08843 0.07049 -0.092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919 C 0.07153 -0.12454 0.07275 -0.15695 0.08994 -0.16968 C 0.10712 -0.18241 0.14011 -0.17523 0.17327 -0.16783 " pathEditMode="fixed" rAng="0" ptsTypes="aaA">
                                      <p:cBhvr>
                                        <p:cTn id="42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79 C -0.00174 0.01875 -0.00365 0.03033 -0.02084 0.04283 C -0.03803 0.05533 -0.08559 0.07338 -0.10261 0.08125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6 0.07824 C -0.13768 0.08056 -0.15973 0.0831 -0.16962 0.09861 C -0.17952 0.11412 -0.17744 0.14236 -0.17518 0.1708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4 0.07963 C -0.08351 0.07153 -0.08698 0.06366 -0.08559 0.05278 C -0.0842 0.0419 -0.08577 0.02315 -0.0717 0.01389 C -0.05764 0.00463 -0.02934 0.00093 -0.00087 -0.00278 " pathEditMode="fixed" rAng="0" ptsTypes="aaaA">
                                      <p:cBhvr>
                                        <p:cTn id="54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6" grpId="1" animBg="1"/>
      <p:bldP spid="33796" grpId="2" animBg="1"/>
      <p:bldP spid="33797" grpId="0" animBg="1"/>
      <p:bldP spid="33797" grpId="1" animBg="1"/>
      <p:bldP spid="33797" grpId="2" animBg="1"/>
      <p:bldP spid="33798" grpId="0" animBg="1"/>
      <p:bldP spid="33801" grpId="0" animBg="1"/>
      <p:bldP spid="33801" grpId="1" animBg="1"/>
      <p:bldP spid="33807" grpId="0" animBg="1"/>
      <p:bldP spid="33808" grpId="0" animBg="1"/>
      <p:bldP spid="33808" grpId="1" animBg="1"/>
      <p:bldP spid="33808" grpId="2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spect="1" noChangeArrowheads="1"/>
          </p:cNvSpPr>
          <p:nvPr/>
        </p:nvSpPr>
        <p:spPr bwMode="auto">
          <a:xfrm>
            <a:off x="1187450" y="13414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20835" name="Oval 3"/>
          <p:cNvSpPr>
            <a:spLocks noChangeAspect="1" noChangeArrowheads="1"/>
          </p:cNvSpPr>
          <p:nvPr/>
        </p:nvSpPr>
        <p:spPr bwMode="auto">
          <a:xfrm>
            <a:off x="539750" y="19891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0836" name="Oval 4"/>
          <p:cNvSpPr>
            <a:spLocks noChangeAspect="1" noChangeArrowheads="1"/>
          </p:cNvSpPr>
          <p:nvPr/>
        </p:nvSpPr>
        <p:spPr bwMode="auto">
          <a:xfrm>
            <a:off x="1474788" y="270986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0837" name="Oval 5"/>
          <p:cNvSpPr>
            <a:spLocks noChangeAspect="1" noChangeArrowheads="1"/>
          </p:cNvSpPr>
          <p:nvPr/>
        </p:nvSpPr>
        <p:spPr bwMode="auto">
          <a:xfrm>
            <a:off x="107950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0838" name="Oval 6"/>
          <p:cNvSpPr>
            <a:spLocks noChangeAspect="1" noChangeArrowheads="1"/>
          </p:cNvSpPr>
          <p:nvPr/>
        </p:nvSpPr>
        <p:spPr bwMode="auto">
          <a:xfrm>
            <a:off x="898525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0839" name="Oval 7"/>
          <p:cNvSpPr>
            <a:spLocks noChangeAspect="1" noChangeArrowheads="1"/>
          </p:cNvSpPr>
          <p:nvPr/>
        </p:nvSpPr>
        <p:spPr bwMode="auto">
          <a:xfrm>
            <a:off x="19415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840" name="Oval 8"/>
          <p:cNvSpPr>
            <a:spLocks noChangeAspect="1" noChangeArrowheads="1"/>
          </p:cNvSpPr>
          <p:nvPr/>
        </p:nvSpPr>
        <p:spPr bwMode="auto">
          <a:xfrm>
            <a:off x="2700338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95288" y="23495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900113" y="23495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768475" y="2376488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4" name="Oval 12"/>
          <p:cNvSpPr>
            <a:spLocks noChangeAspect="1" noChangeArrowheads="1"/>
          </p:cNvSpPr>
          <p:nvPr/>
        </p:nvSpPr>
        <p:spPr bwMode="auto">
          <a:xfrm>
            <a:off x="34909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0845" name="Oval 13"/>
          <p:cNvSpPr>
            <a:spLocks noChangeAspect="1" noChangeArrowheads="1"/>
          </p:cNvSpPr>
          <p:nvPr/>
        </p:nvSpPr>
        <p:spPr bwMode="auto">
          <a:xfrm>
            <a:off x="3103563" y="13414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20846" name="Oval 14"/>
          <p:cNvSpPr>
            <a:spLocks noChangeAspect="1" noChangeArrowheads="1"/>
          </p:cNvSpPr>
          <p:nvPr/>
        </p:nvSpPr>
        <p:spPr bwMode="auto">
          <a:xfrm>
            <a:off x="2122488" y="92549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47" name="Freeform 15"/>
          <p:cNvSpPr>
            <a:spLocks/>
          </p:cNvSpPr>
          <p:nvPr/>
        </p:nvSpPr>
        <p:spPr bwMode="auto">
          <a:xfrm>
            <a:off x="854075" y="16652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8" name="Freeform 16"/>
          <p:cNvSpPr>
            <a:spLocks/>
          </p:cNvSpPr>
          <p:nvPr/>
        </p:nvSpPr>
        <p:spPr bwMode="auto">
          <a:xfrm>
            <a:off x="1584325" y="16906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49" name="Freeform 17"/>
          <p:cNvSpPr>
            <a:spLocks/>
          </p:cNvSpPr>
          <p:nvPr/>
        </p:nvSpPr>
        <p:spPr bwMode="auto">
          <a:xfrm>
            <a:off x="2982913" y="16906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0" name="Freeform 18"/>
          <p:cNvSpPr>
            <a:spLocks/>
          </p:cNvSpPr>
          <p:nvPr/>
        </p:nvSpPr>
        <p:spPr bwMode="auto">
          <a:xfrm>
            <a:off x="3470275" y="17097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1597025" y="11255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2" name="Freeform 20"/>
          <p:cNvSpPr>
            <a:spLocks/>
          </p:cNvSpPr>
          <p:nvPr/>
        </p:nvSpPr>
        <p:spPr bwMode="auto">
          <a:xfrm>
            <a:off x="2555875" y="11144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1428728" y="4000504"/>
            <a:ext cx="23050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（归位）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195764" y="2670176"/>
            <a:ext cx="4552952" cy="2776538"/>
            <a:chOff x="2643" y="1682"/>
            <a:chExt cx="2868" cy="1749"/>
          </a:xfrm>
        </p:grpSpPr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2744" y="1682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 rot="2250757">
              <a:off x="2643" y="1686"/>
              <a:ext cx="1088" cy="19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从根结点筛选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0857" name="Oval 25"/>
            <p:cNvSpPr>
              <a:spLocks noChangeAspect="1" noChangeArrowheads="1"/>
            </p:cNvSpPr>
            <p:nvPr/>
          </p:nvSpPr>
          <p:spPr bwMode="auto">
            <a:xfrm>
              <a:off x="3787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0858" name="Oval 26"/>
            <p:cNvSpPr>
              <a:spLocks noChangeAspect="1" noChangeArrowheads="1"/>
            </p:cNvSpPr>
            <p:nvPr/>
          </p:nvSpPr>
          <p:spPr bwMode="auto">
            <a:xfrm>
              <a:off x="3379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0860" name="Oval 28"/>
            <p:cNvSpPr>
              <a:spLocks noChangeAspect="1" noChangeArrowheads="1"/>
            </p:cNvSpPr>
            <p:nvPr/>
          </p:nvSpPr>
          <p:spPr bwMode="auto">
            <a:xfrm>
              <a:off x="3107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0861" name="Oval 29"/>
            <p:cNvSpPr>
              <a:spLocks noChangeAspect="1" noChangeArrowheads="1"/>
            </p:cNvSpPr>
            <p:nvPr/>
          </p:nvSpPr>
          <p:spPr bwMode="auto">
            <a:xfrm>
              <a:off x="3605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0862" name="Oval 30"/>
            <p:cNvSpPr>
              <a:spLocks noChangeAspect="1" noChangeArrowheads="1"/>
            </p:cNvSpPr>
            <p:nvPr/>
          </p:nvSpPr>
          <p:spPr bwMode="auto">
            <a:xfrm>
              <a:off x="4262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0863" name="Oval 31"/>
            <p:cNvSpPr>
              <a:spLocks noChangeAspect="1" noChangeArrowheads="1"/>
            </p:cNvSpPr>
            <p:nvPr/>
          </p:nvSpPr>
          <p:spPr bwMode="auto">
            <a:xfrm>
              <a:off x="4740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288" y="2932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3606" y="2932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67" name="Oval 35"/>
            <p:cNvSpPr>
              <a:spLocks noChangeAspect="1" noChangeArrowheads="1"/>
            </p:cNvSpPr>
            <p:nvPr/>
          </p:nvSpPr>
          <p:spPr bwMode="auto">
            <a:xfrm>
              <a:off x="5238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0868" name="Oval 36"/>
            <p:cNvSpPr>
              <a:spLocks noChangeAspect="1" noChangeArrowheads="1"/>
            </p:cNvSpPr>
            <p:nvPr/>
          </p:nvSpPr>
          <p:spPr bwMode="auto">
            <a:xfrm>
              <a:off x="4994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0869" name="Oval 37"/>
            <p:cNvSpPr>
              <a:spLocks noChangeAspect="1" noChangeArrowheads="1"/>
            </p:cNvSpPr>
            <p:nvPr/>
          </p:nvSpPr>
          <p:spPr bwMode="auto">
            <a:xfrm>
              <a:off x="4376" y="197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0870" name="Freeform 38"/>
            <p:cNvSpPr>
              <a:spLocks/>
            </p:cNvSpPr>
            <p:nvPr/>
          </p:nvSpPr>
          <p:spPr bwMode="auto">
            <a:xfrm>
              <a:off x="3577" y="2501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037" y="2517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2" name="Freeform 40"/>
            <p:cNvSpPr>
              <a:spLocks/>
            </p:cNvSpPr>
            <p:nvPr/>
          </p:nvSpPr>
          <p:spPr bwMode="auto">
            <a:xfrm>
              <a:off x="4918" y="2517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3" name="Freeform 41"/>
            <p:cNvSpPr>
              <a:spLocks/>
            </p:cNvSpPr>
            <p:nvPr/>
          </p:nvSpPr>
          <p:spPr bwMode="auto">
            <a:xfrm>
              <a:off x="5225" y="2529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4" name="Freeform 42"/>
            <p:cNvSpPr>
              <a:spLocks/>
            </p:cNvSpPr>
            <p:nvPr/>
          </p:nvSpPr>
          <p:spPr bwMode="auto">
            <a:xfrm>
              <a:off x="4045" y="2161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875" name="Freeform 43"/>
            <p:cNvSpPr>
              <a:spLocks/>
            </p:cNvSpPr>
            <p:nvPr/>
          </p:nvSpPr>
          <p:spPr bwMode="auto">
            <a:xfrm>
              <a:off x="4649" y="2154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465138" y="3429000"/>
            <a:ext cx="396398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0  8  7  6  5  1  3  2  4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395288" y="260350"/>
            <a:ext cx="19446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1295 C 0.00156 0.00092 0.00677 0.04187 0.00955 0.07055 C 0.01233 0.09924 0.01823 0.13764 0.01649 0.15961 C 0.01476 0.18136 0.01267 0.18459 -0.00139 0.20194 C -0.01545 0.21929 -0.05434 0.25052 -0.06823 0.2632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C -0.00434 -0.02454 -0.0099 -0.05069 -0.00695 -0.08148 C -0.004 -0.11227 0.00625 -0.15069 0.01944 -0.18333 C 0.03263 -0.21597 0.05243 -0.24699 0.07222 -0.2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-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43" grpId="0" animBg="1"/>
      <p:bldP spid="120846" grpId="0" animBg="1"/>
      <p:bldP spid="120846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123918" name="Freeform 14"/>
          <p:cNvSpPr>
            <a:spLocks/>
          </p:cNvSpPr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19" name="Freeform 15"/>
          <p:cNvSpPr>
            <a:spLocks/>
          </p:cNvSpPr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21" name="Freeform 17"/>
          <p:cNvSpPr>
            <a:spLocks/>
          </p:cNvSpPr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23" name="Freeform 19"/>
          <p:cNvSpPr>
            <a:spLocks/>
          </p:cNvSpPr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1400179" y="3714752"/>
            <a:ext cx="181449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（归位）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251353" y="2428869"/>
            <a:ext cx="4464050" cy="2882901"/>
            <a:chOff x="2699" y="1841"/>
            <a:chExt cx="2812" cy="1816"/>
          </a:xfrm>
        </p:grpSpPr>
        <p:sp>
          <p:nvSpPr>
            <p:cNvPr id="123926" name="Freeform 22"/>
            <p:cNvSpPr>
              <a:spLocks/>
            </p:cNvSpPr>
            <p:nvPr/>
          </p:nvSpPr>
          <p:spPr bwMode="auto">
            <a:xfrm>
              <a:off x="2766" y="1841"/>
              <a:ext cx="674" cy="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654925">
              <a:off x="2699" y="1937"/>
              <a:ext cx="1088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从根结点筛选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23939" name="Freeform 35"/>
            <p:cNvSpPr>
              <a:spLocks/>
            </p:cNvSpPr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40" name="Freeform 36"/>
            <p:cNvSpPr>
              <a:spLocks/>
            </p:cNvSpPr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41" name="Freeform 37"/>
            <p:cNvSpPr>
              <a:spLocks/>
            </p:cNvSpPr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42" name="Freeform 38"/>
            <p:cNvSpPr>
              <a:spLocks/>
            </p:cNvSpPr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43" name="Freeform 39"/>
            <p:cNvSpPr>
              <a:spLocks/>
            </p:cNvSpPr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944" name="Freeform 40"/>
            <p:cNvSpPr>
              <a:spLocks/>
            </p:cNvSpPr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214282" y="3141663"/>
            <a:ext cx="41434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0  6  7  4  5  1  3  2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8  9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其他各趟排序依此进行</a:t>
            </a:r>
          </a:p>
        </p:txBody>
      </p:sp>
      <p:grpSp>
        <p:nvGrpSpPr>
          <p:cNvPr id="3" name="组合 46"/>
          <p:cNvGrpSpPr/>
          <p:nvPr/>
        </p:nvGrpSpPr>
        <p:grpSpPr>
          <a:xfrm>
            <a:off x="1222344" y="5324811"/>
            <a:ext cx="5992862" cy="842099"/>
            <a:chOff x="1476375" y="5599439"/>
            <a:chExt cx="5992862" cy="842099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5326129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0  1   2  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3   4  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最终结果：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245 C -0.00486 0.03195 -0.00903 0.06227 -0.01406 0.07986 C -0.0191 0.09745 -0.01371 0.0956 -0.03351 0.12801 C -0.0533 0.16042 -0.1125 0.24375 -0.13333 0.274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11111E-6 C 0.00451 -0.00995 0.00816 -0.02986 0.01979 -0.05995 C 0.03142 -0.09005 0.05225 -0.14468 0.07118 -0.18033 C 0.0901 -0.21597 0.12048 -0.25463 0.13333 -0.274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-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4" grpId="0" animBg="1"/>
      <p:bldP spid="123917" grpId="0" animBg="1"/>
      <p:bldP spid="123917" grpId="1" animBg="1"/>
      <p:bldP spid="123924" grpId="0"/>
      <p:bldP spid="123946" grpId="0"/>
      <p:bldP spid="1239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935566"/>
            <a:ext cx="8856984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3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以顺序表作为排序数据的存储结构（除基数排序采用单链表外）。假设关键字为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类型。待排序的顺序表中元素类型如下：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8136904" cy="313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顺序表元素类型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key;		   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存放关键字，假设关键字为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data;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存放其他数据，假设为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d)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key=d;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16632"/>
            <a:ext cx="3425034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Consolas" pitchFamily="49" charset="0"/>
                <a:ea typeface="微软雅黑" pitchFamily="34" charset="-122"/>
                <a:cs typeface="Consolas" pitchFamily="49" charset="0"/>
              </a:defRPr>
            </a:lvl1pPr>
          </a:lstStyle>
          <a:p>
            <a:r>
              <a:rPr lang="en-US" altLang="zh-CN"/>
              <a:t>6. </a:t>
            </a:r>
            <a:r>
              <a:rPr lang="zh-CN" altLang="zh-CN"/>
              <a:t>排序数据的组织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92877" y="877595"/>
            <a:ext cx="8358246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对高度为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的堆，一次“筛选”所需进行的关键字比较的次数至多为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92876" y="2863306"/>
            <a:ext cx="885964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调整“堆顶” 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次，总共进行的关键字比较的次数不超过：</a:t>
            </a:r>
          </a:p>
          <a:p>
            <a:pPr algn="l">
              <a:lnSpc>
                <a:spcPct val="100000"/>
              </a:lnSpc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(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 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-2)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 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</a:t>
            </a:r>
            <a:r>
              <a:rPr kumimoji="1" lang="en-US" altLang="zh-CN" sz="22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+ log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2) &lt; 2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346254" y="1857072"/>
            <a:ext cx="81248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个关键字，建成高度为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h=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2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+1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）的堆，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所需进行的关键字比较的次数不超过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000100" y="3802620"/>
            <a:ext cx="357190" cy="928694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29451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78399" y="4266967"/>
            <a:ext cx="4999307" cy="1233348"/>
            <a:chOff x="1581652" y="4391594"/>
            <a:chExt cx="4999307" cy="1233348"/>
          </a:xfrm>
        </p:grpSpPr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2428860" y="4391594"/>
              <a:ext cx="41520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堆排序的时间复杂度为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2428860" y="4917056"/>
              <a:ext cx="3799323" cy="70788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空间复杂度为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O(1)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不稳定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。（如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1652" y="4429132"/>
              <a:ext cx="775770" cy="760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1358F36B-2B0A-400A-A2B6-15F7BC3F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699" y="5639682"/>
            <a:ext cx="614302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由于堆排序再建初始堆所需比较的次数较多，</a:t>
            </a:r>
            <a:endParaRPr lang="en-US" altLang="zh-CN" sz="22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所以堆排序不适合于元素较少的数据序列排序。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/>
      <p:bldP spid="75783" grpId="0"/>
      <p:bldP spid="8" grpId="0" animBg="1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3566887" cy="5762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10.4.3 </a:t>
            </a:r>
            <a:r>
              <a:rPr lang="zh-CN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堆数据结构</a:t>
            </a:r>
            <a:endParaRPr lang="zh-CN" altLang="zh-CN" sz="280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42910" y="2285992"/>
            <a:ext cx="1571636" cy="107157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线性</a:t>
            </a:r>
            <a:r>
              <a:rPr lang="zh-CN" altLang="en-US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88" y="1928802"/>
            <a:ext cx="6107000" cy="19784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push(E e)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：向堆中插入元素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 pop()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：删除一个元素并且返回该元素。这里的删除运算仅仅删除非空队的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堆顶元素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empty()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：判断堆是否为空。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2428860" y="2428868"/>
            <a:ext cx="285752" cy="785818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2557" y="4601176"/>
            <a:ext cx="479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[1..</a:t>
            </a:r>
            <a:r>
              <a:rPr lang="en-US" altLang="zh-CN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zh-CN" altLang="zh-CN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一个堆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，即（</a:t>
            </a:r>
            <a:r>
              <a:rPr lang="en-US" altLang="zh-CN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612" y="209658"/>
            <a:ext cx="3286148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插入运算算法设计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95" name="Oval 47"/>
          <p:cNvSpPr>
            <a:spLocks noChangeArrowheads="1"/>
          </p:cNvSpPr>
          <p:nvPr/>
        </p:nvSpPr>
        <p:spPr bwMode="auto">
          <a:xfrm>
            <a:off x="2450243" y="1082480"/>
            <a:ext cx="327216" cy="32595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27694" name="Oval 46"/>
          <p:cNvSpPr>
            <a:spLocks noChangeArrowheads="1"/>
          </p:cNvSpPr>
          <p:nvPr/>
        </p:nvSpPr>
        <p:spPr bwMode="auto">
          <a:xfrm>
            <a:off x="3013662" y="1783121"/>
            <a:ext cx="326133" cy="3270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1956168" y="1784204"/>
            <a:ext cx="326133" cy="32595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27692" name="Oval 44"/>
          <p:cNvSpPr>
            <a:spLocks noChangeArrowheads="1"/>
          </p:cNvSpPr>
          <p:nvPr/>
        </p:nvSpPr>
        <p:spPr bwMode="auto">
          <a:xfrm>
            <a:off x="1653872" y="2482679"/>
            <a:ext cx="326133" cy="32595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2312639" y="2482679"/>
            <a:ext cx="326133" cy="32595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7690" name="AutoShape 42"/>
          <p:cNvSpPr>
            <a:spLocks noChangeShapeType="1"/>
          </p:cNvSpPr>
          <p:nvPr/>
        </p:nvSpPr>
        <p:spPr bwMode="auto">
          <a:xfrm flipH="1">
            <a:off x="2119776" y="1360787"/>
            <a:ext cx="378141" cy="4234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689" name="AutoShape 41"/>
          <p:cNvSpPr>
            <a:spLocks noChangeShapeType="1"/>
          </p:cNvSpPr>
          <p:nvPr/>
        </p:nvSpPr>
        <p:spPr bwMode="auto">
          <a:xfrm flipH="1">
            <a:off x="1817480" y="2062511"/>
            <a:ext cx="186362" cy="4201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688" name="AutoShape 40"/>
          <p:cNvSpPr>
            <a:spLocks noChangeShapeType="1"/>
          </p:cNvSpPr>
          <p:nvPr/>
        </p:nvSpPr>
        <p:spPr bwMode="auto">
          <a:xfrm>
            <a:off x="2234627" y="2062511"/>
            <a:ext cx="241620" cy="4201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687" name="AutoShape 39"/>
          <p:cNvSpPr>
            <a:spLocks noChangeShapeType="1"/>
          </p:cNvSpPr>
          <p:nvPr/>
        </p:nvSpPr>
        <p:spPr bwMode="auto">
          <a:xfrm>
            <a:off x="2729786" y="1360787"/>
            <a:ext cx="447485" cy="4223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1619672" y="3145519"/>
            <a:ext cx="1740855" cy="31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）一个大根堆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733818" y="1054326"/>
            <a:ext cx="1998422" cy="2266238"/>
            <a:chOff x="2357423" y="1810833"/>
            <a:chExt cx="1777475" cy="2403985"/>
          </a:xfrm>
        </p:grpSpPr>
        <p:sp>
          <p:nvSpPr>
            <p:cNvPr id="27685" name="Oval 37"/>
            <p:cNvSpPr>
              <a:spLocks noChangeArrowheads="1"/>
            </p:cNvSpPr>
            <p:nvPr/>
          </p:nvSpPr>
          <p:spPr bwMode="auto">
            <a:xfrm>
              <a:off x="3225231" y="1810833"/>
              <a:ext cx="327216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3788650" y="2511473"/>
              <a:ext cx="326133" cy="3270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7683" name="Oval 35"/>
            <p:cNvSpPr>
              <a:spLocks noChangeArrowheads="1"/>
            </p:cNvSpPr>
            <p:nvPr/>
          </p:nvSpPr>
          <p:spPr bwMode="auto">
            <a:xfrm>
              <a:off x="2731156" y="2512556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2428860" y="3209948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3087627" y="3209948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680" name="AutoShape 32"/>
            <p:cNvSpPr>
              <a:spLocks noChangeShapeType="1"/>
            </p:cNvSpPr>
            <p:nvPr/>
          </p:nvSpPr>
          <p:spPr bwMode="auto">
            <a:xfrm flipH="1">
              <a:off x="2894764" y="2089140"/>
              <a:ext cx="378141" cy="423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79" name="AutoShape 31"/>
            <p:cNvSpPr>
              <a:spLocks noChangeShapeType="1"/>
            </p:cNvSpPr>
            <p:nvPr/>
          </p:nvSpPr>
          <p:spPr bwMode="auto">
            <a:xfrm flipH="1">
              <a:off x="2592468" y="2790863"/>
              <a:ext cx="186362" cy="420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78" name="AutoShape 30"/>
            <p:cNvSpPr>
              <a:spLocks noChangeShapeType="1"/>
            </p:cNvSpPr>
            <p:nvPr/>
          </p:nvSpPr>
          <p:spPr bwMode="auto">
            <a:xfrm>
              <a:off x="3009615" y="2790863"/>
              <a:ext cx="241620" cy="420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77" name="AutoShape 29"/>
            <p:cNvSpPr>
              <a:spLocks noChangeShapeType="1"/>
            </p:cNvSpPr>
            <p:nvPr/>
          </p:nvSpPr>
          <p:spPr bwMode="auto">
            <a:xfrm>
              <a:off x="3504774" y="2089140"/>
              <a:ext cx="447485" cy="422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2357423" y="3873872"/>
              <a:ext cx="1777475" cy="340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）末尾添加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3552448" y="3209948"/>
              <a:ext cx="326133" cy="3270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27674" name="AutoShape 26"/>
            <p:cNvSpPr>
              <a:spLocks noChangeShapeType="1"/>
            </p:cNvSpPr>
            <p:nvPr/>
          </p:nvSpPr>
          <p:spPr bwMode="auto">
            <a:xfrm flipH="1">
              <a:off x="3716056" y="2790863"/>
              <a:ext cx="120268" cy="4190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8A8A8F9-6F77-42F0-97B3-6CD248E6852F}"/>
              </a:ext>
            </a:extLst>
          </p:cNvPr>
          <p:cNvGrpSpPr/>
          <p:nvPr/>
        </p:nvGrpSpPr>
        <p:grpSpPr>
          <a:xfrm>
            <a:off x="1619672" y="3873706"/>
            <a:ext cx="2296433" cy="2351237"/>
            <a:chOff x="4590172" y="1797838"/>
            <a:chExt cx="2070060" cy="2345527"/>
          </a:xfrm>
        </p:grpSpPr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641B63F8-07A7-4154-9E0A-4EA556ECF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87" y="1797838"/>
              <a:ext cx="327216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8" name="Oval 24">
              <a:extLst>
                <a:ext uri="{FF2B5EF4-FFF2-40B4-BE49-F238E27FC236}">
                  <a16:creationId xmlns:a16="http://schemas.microsoft.com/office/drawing/2014/main" id="{CC8FDBC4-A27E-4B57-AE2B-328B718FF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06" y="2498479"/>
              <a:ext cx="326133" cy="3270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59" name="Oval 23">
              <a:extLst>
                <a:ext uri="{FF2B5EF4-FFF2-40B4-BE49-F238E27FC236}">
                  <a16:creationId xmlns:a16="http://schemas.microsoft.com/office/drawing/2014/main" id="{4DAABC93-51E9-4F70-ABB8-64E59A72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612" y="2499562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60" name="Oval 22">
              <a:extLst>
                <a:ext uri="{FF2B5EF4-FFF2-40B4-BE49-F238E27FC236}">
                  <a16:creationId xmlns:a16="http://schemas.microsoft.com/office/drawing/2014/main" id="{5B1DDBBD-5F0F-4090-BEDC-5E1CEBBAB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316" y="3196953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AF5749CA-C77C-4CEF-96CD-0CDE7274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083" y="3196953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2" name="AutoShape 20">
              <a:extLst>
                <a:ext uri="{FF2B5EF4-FFF2-40B4-BE49-F238E27FC236}">
                  <a16:creationId xmlns:a16="http://schemas.microsoft.com/office/drawing/2014/main" id="{074A9718-202B-4B18-8CA9-0C587471D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8220" y="2076145"/>
              <a:ext cx="378141" cy="423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5AEC9D8A-370F-4FB8-94B3-F187F44C9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5924" y="2777869"/>
              <a:ext cx="186362" cy="420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" name="AutoShape 18">
              <a:extLst>
                <a:ext uri="{FF2B5EF4-FFF2-40B4-BE49-F238E27FC236}">
                  <a16:creationId xmlns:a16="http://schemas.microsoft.com/office/drawing/2014/main" id="{8FD41D5C-6B13-440E-8E27-D179FFD82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071" y="2777869"/>
              <a:ext cx="241620" cy="420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5" name="AutoShape 17">
              <a:extLst>
                <a:ext uri="{FF2B5EF4-FFF2-40B4-BE49-F238E27FC236}">
                  <a16:creationId xmlns:a16="http://schemas.microsoft.com/office/drawing/2014/main" id="{1BCC8318-0BB3-45FA-B402-83185AA18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8229" y="2076145"/>
              <a:ext cx="447485" cy="422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Text Box 16">
              <a:extLst>
                <a:ext uri="{FF2B5EF4-FFF2-40B4-BE49-F238E27FC236}">
                  <a16:creationId xmlns:a16="http://schemas.microsoft.com/office/drawing/2014/main" id="{44A5E703-AB93-4CD3-82F7-71125CBE9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172" y="3860877"/>
              <a:ext cx="2070060" cy="282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与双亲交换</a:t>
              </a:r>
            </a:p>
          </p:txBody>
        </p:sp>
        <p:sp>
          <p:nvSpPr>
            <p:cNvPr id="67" name="Oval 15">
              <a:extLst>
                <a:ext uri="{FF2B5EF4-FFF2-40B4-BE49-F238E27FC236}">
                  <a16:creationId xmlns:a16="http://schemas.microsoft.com/office/drawing/2014/main" id="{9BE3E094-0407-4216-B54C-E19CC255D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903" y="3196953"/>
              <a:ext cx="326133" cy="3270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68" name="AutoShape 14">
              <a:extLst>
                <a:ext uri="{FF2B5EF4-FFF2-40B4-BE49-F238E27FC236}">
                  <a16:creationId xmlns:a16="http://schemas.microsoft.com/office/drawing/2014/main" id="{2E5FC308-C1FC-46CC-9D4F-A6E43E8DD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9511" y="2777869"/>
              <a:ext cx="120268" cy="419085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126B79B-1BF4-45B1-9C44-6BDF25FCC956}"/>
              </a:ext>
            </a:extLst>
          </p:cNvPr>
          <p:cNvGrpSpPr/>
          <p:nvPr/>
        </p:nvGrpSpPr>
        <p:grpSpPr>
          <a:xfrm>
            <a:off x="4867855" y="3870457"/>
            <a:ext cx="2296433" cy="2282471"/>
            <a:chOff x="6786578" y="1794589"/>
            <a:chExt cx="2105902" cy="2420230"/>
          </a:xfrm>
        </p:grpSpPr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3C4DF5B7-EB67-468D-91A4-CE468D6B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2976" y="1794589"/>
              <a:ext cx="327216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71" name="Oval 12">
              <a:extLst>
                <a:ext uri="{FF2B5EF4-FFF2-40B4-BE49-F238E27FC236}">
                  <a16:creationId xmlns:a16="http://schemas.microsoft.com/office/drawing/2014/main" id="{E25B8588-E582-446A-9C83-5F65538E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395" y="2495230"/>
              <a:ext cx="326133" cy="3270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A02371DD-1D96-4961-B5AB-5B8407080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901" y="2496313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4BD596AF-41B0-484C-B17F-CD8414E9B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05" y="3193705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74" name="Oval 9">
              <a:extLst>
                <a:ext uri="{FF2B5EF4-FFF2-40B4-BE49-F238E27FC236}">
                  <a16:creationId xmlns:a16="http://schemas.microsoft.com/office/drawing/2014/main" id="{48A0DCB0-3149-4F8E-8E48-A161E844A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72" y="3193705"/>
              <a:ext cx="326133" cy="3259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75" name="AutoShape 8">
              <a:extLst>
                <a:ext uri="{FF2B5EF4-FFF2-40B4-BE49-F238E27FC236}">
                  <a16:creationId xmlns:a16="http://schemas.microsoft.com/office/drawing/2014/main" id="{B0F581DD-B9FE-4633-9AE2-3A8CDC15D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52509" y="2072896"/>
              <a:ext cx="378141" cy="4234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" name="AutoShape 7">
              <a:extLst>
                <a:ext uri="{FF2B5EF4-FFF2-40B4-BE49-F238E27FC236}">
                  <a16:creationId xmlns:a16="http://schemas.microsoft.com/office/drawing/2014/main" id="{92D374B0-B4B6-4C5B-8821-7EC096060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50213" y="2774620"/>
              <a:ext cx="186362" cy="420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7" name="AutoShape 6">
              <a:extLst>
                <a:ext uri="{FF2B5EF4-FFF2-40B4-BE49-F238E27FC236}">
                  <a16:creationId xmlns:a16="http://schemas.microsoft.com/office/drawing/2014/main" id="{D8AA2DCF-8E7C-401B-88B0-49A8DEB97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360" y="2774620"/>
              <a:ext cx="241620" cy="420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AutoShape 5">
              <a:extLst>
                <a:ext uri="{FF2B5EF4-FFF2-40B4-BE49-F238E27FC236}">
                  <a16:creationId xmlns:a16="http://schemas.microsoft.com/office/drawing/2014/main" id="{CD379B23-BC5F-4B97-BC30-24F78CB38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2519" y="2072896"/>
              <a:ext cx="447485" cy="42233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Text Box 4">
              <a:extLst>
                <a:ext uri="{FF2B5EF4-FFF2-40B4-BE49-F238E27FC236}">
                  <a16:creationId xmlns:a16="http://schemas.microsoft.com/office/drawing/2014/main" id="{9265DF2E-B869-4310-8D3B-DBBA9B386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78" y="3857629"/>
              <a:ext cx="21059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  <a:r>
                <a:rPr kumimoji="0" lang="zh-CN" altLang="en-US" sz="18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与双亲交换</a:t>
              </a:r>
            </a:p>
          </p:txBody>
        </p:sp>
        <p:sp>
          <p:nvSpPr>
            <p:cNvPr id="80" name="Oval 3">
              <a:extLst>
                <a:ext uri="{FF2B5EF4-FFF2-40B4-BE49-F238E27FC236}">
                  <a16:creationId xmlns:a16="http://schemas.microsoft.com/office/drawing/2014/main" id="{6AC0A95F-1DF4-44F2-A335-BE9BAF58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192" y="3193705"/>
              <a:ext cx="326133" cy="3270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1" name="AutoShape 2">
              <a:extLst>
                <a:ext uri="{FF2B5EF4-FFF2-40B4-BE49-F238E27FC236}">
                  <a16:creationId xmlns:a16="http://schemas.microsoft.com/office/drawing/2014/main" id="{1D9CB056-DFEF-4FDB-91FC-091086061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73801" y="2774620"/>
              <a:ext cx="120268" cy="4190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8286808" cy="600558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n++;	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堆中元素个数增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R[n]=e;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添加到末尾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(n==1)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作为根结点的情况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=j/2;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(true)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(R[j].key&gt;R[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若孩子较大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swap(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两者交换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==1)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到达根结点时结束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=j/2;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继续向上调整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300039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删除运算算法设计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908720"/>
            <a:ext cx="8795320" cy="20480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144000" bIns="144000" rtlCol="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在堆中只能删除非空堆的堆顶元素，即最大元素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删除运算的过程是，先用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存放堆顶元素，用堆中末尾元素覆盖堆顶元素，执行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减少元素，采用堆排序中的筛选算法调整为一个堆，最后返回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20BA002-8026-4328-B227-ED387E3C0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00" y="3212976"/>
            <a:ext cx="7143800" cy="313300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删除堆顶元素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(n==0) return 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e=R[1];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取出堆顶元素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R[1]=R[n];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用尾元素覆盖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n--;	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元素个数减少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sift(1,n);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筛选为一个堆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3500462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判断堆是否空算法设计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31640" y="1268760"/>
            <a:ext cx="6336704" cy="181430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boolean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判断堆是否为空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n==0;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" action="ppaction://noaction"/>
          </p:cNvPr>
          <p:cNvSpPr txBox="1"/>
          <p:nvPr/>
        </p:nvSpPr>
        <p:spPr>
          <a:xfrm>
            <a:off x="2536016" y="179336"/>
            <a:ext cx="3764175" cy="6994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10.5 </a:t>
            </a:r>
            <a:r>
              <a:rPr lang="zh-CN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08091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基本思路（</a:t>
            </a:r>
            <a:r>
              <a:rPr kumimoji="1" lang="en-US" altLang="zh-CN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Consolas" pitchFamily="49" charset="0"/>
              </a:rPr>
              <a:t>路归并）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369722" y="4456433"/>
            <a:ext cx="3690175" cy="1115863"/>
            <a:chOff x="2610016" y="4512875"/>
            <a:chExt cx="2819240" cy="1115863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643174" y="5072074"/>
              <a:ext cx="2786082" cy="55666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80000" tIns="108000" bIns="1080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200" b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二路归并排序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10016" y="4512875"/>
              <a:ext cx="25717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主要的归并排序方法：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4348" y="2376066"/>
            <a:ext cx="7572428" cy="1583778"/>
            <a:chOff x="714348" y="2376066"/>
            <a:chExt cx="7572428" cy="1583778"/>
          </a:xfrm>
        </p:grpSpPr>
        <p:sp>
          <p:nvSpPr>
            <p:cNvPr id="17" name="矩形 16"/>
            <p:cNvSpPr/>
            <p:nvPr/>
          </p:nvSpPr>
          <p:spPr>
            <a:xfrm>
              <a:off x="714348" y="280469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714480" y="280469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14678" y="2804694"/>
              <a:ext cx="92869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4348" y="237606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有序段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3042" y="237606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有序段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14612" y="279255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8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357422" y="1947438"/>
              <a:ext cx="214314" cy="2928958"/>
            </a:xfrm>
            <a:prstGeom prst="leftBrace">
              <a:avLst/>
            </a:prstGeom>
            <a:ln w="19050"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3240" y="237606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有序段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7356" y="3590512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新有序段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14810" y="2804694"/>
              <a:ext cx="928694" cy="396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14942" y="2804694"/>
              <a:ext cx="928694" cy="396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715140" y="2804694"/>
              <a:ext cx="928694" cy="396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14810" y="237606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有序段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43504" y="237606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有序段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5074" y="279255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8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5857884" y="1947438"/>
              <a:ext cx="214314" cy="2928958"/>
            </a:xfrm>
            <a:prstGeom prst="leftBrace">
              <a:avLst/>
            </a:prstGeom>
            <a:ln w="19050"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43702" y="237606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有序段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29256" y="3590512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新有序段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86710" y="280469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</a:rPr>
                <a:t>…</a:t>
              </a:r>
              <a:endParaRPr lang="zh-CN" altLang="en-US" sz="180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929058" y="371475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</a:rPr>
              <a:t>…</a:t>
            </a:r>
            <a:endParaRPr lang="zh-CN" altLang="en-US" sz="180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212" y="159330"/>
            <a:ext cx="5500726" cy="5762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10.5.1 </a:t>
            </a:r>
            <a:r>
              <a:rPr lang="zh-CN" altLang="zh-CN" sz="2800">
                <a:latin typeface="Consolas" pitchFamily="49" charset="0"/>
                <a:ea typeface="微软雅黑" pitchFamily="34" charset="-122"/>
                <a:cs typeface="Consolas" pitchFamily="49" charset="0"/>
              </a:rPr>
              <a:t>自底向上的二路归并排序</a:t>
            </a:r>
            <a:endParaRPr lang="zh-CN" altLang="zh-CN" sz="280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966252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排序思路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1331640" y="1772816"/>
            <a:ext cx="6624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18    2   20   34   12   32    6   16    1    15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1331640" y="2285024"/>
            <a:ext cx="6215106" cy="396000"/>
            <a:chOff x="1357290" y="2500306"/>
            <a:chExt cx="6215106" cy="396000"/>
          </a:xfrm>
        </p:grpSpPr>
        <p:sp>
          <p:nvSpPr>
            <p:cNvPr id="48" name="矩形 47"/>
            <p:cNvSpPr/>
            <p:nvPr/>
          </p:nvSpPr>
          <p:spPr>
            <a:xfrm>
              <a:off x="1357290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18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000232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43174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20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3286116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29058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572000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32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214942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6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857884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16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00826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43768" y="250030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15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331640" y="2681024"/>
            <a:ext cx="1071570" cy="1072538"/>
            <a:chOff x="1357290" y="2681024"/>
            <a:chExt cx="1071570" cy="1072538"/>
          </a:xfrm>
        </p:grpSpPr>
        <p:sp>
          <p:nvSpPr>
            <p:cNvPr id="59" name="矩形 58"/>
            <p:cNvSpPr/>
            <p:nvPr/>
          </p:nvSpPr>
          <p:spPr>
            <a:xfrm>
              <a:off x="1357290" y="335756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2      18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64" name="直接连接符 63"/>
            <p:cNvCxnSpPr>
              <a:stCxn id="48" idx="2"/>
              <a:endCxn id="59" idx="0"/>
            </p:cNvCxnSpPr>
            <p:nvPr/>
          </p:nvCxnSpPr>
          <p:spPr>
            <a:xfrm>
              <a:off x="1545954" y="2681024"/>
              <a:ext cx="3471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9" idx="2"/>
              <a:endCxn id="59" idx="0"/>
            </p:cNvCxnSpPr>
            <p:nvPr/>
          </p:nvCxnSpPr>
          <p:spPr>
            <a:xfrm flipH="1">
              <a:off x="1893075" y="2681024"/>
              <a:ext cx="2958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2617524" y="2681024"/>
            <a:ext cx="1071570" cy="1072538"/>
            <a:chOff x="2643174" y="2681024"/>
            <a:chExt cx="1071570" cy="1072538"/>
          </a:xfrm>
        </p:grpSpPr>
        <p:sp>
          <p:nvSpPr>
            <p:cNvPr id="60" name="矩形 59"/>
            <p:cNvSpPr/>
            <p:nvPr/>
          </p:nvSpPr>
          <p:spPr>
            <a:xfrm>
              <a:off x="2643174" y="335756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20     34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66" name="直接连接符 65"/>
            <p:cNvCxnSpPr>
              <a:stCxn id="50" idx="2"/>
              <a:endCxn id="60" idx="0"/>
            </p:cNvCxnSpPr>
            <p:nvPr/>
          </p:nvCxnSpPr>
          <p:spPr>
            <a:xfrm>
              <a:off x="2831838" y="2681024"/>
              <a:ext cx="3471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1" idx="2"/>
              <a:endCxn id="60" idx="0"/>
            </p:cNvCxnSpPr>
            <p:nvPr/>
          </p:nvCxnSpPr>
          <p:spPr>
            <a:xfrm flipH="1">
              <a:off x="3178959" y="2681024"/>
              <a:ext cx="2958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3903408" y="2681024"/>
            <a:ext cx="1071570" cy="1072538"/>
            <a:chOff x="3929058" y="2681024"/>
            <a:chExt cx="1071570" cy="1072538"/>
          </a:xfrm>
        </p:grpSpPr>
        <p:sp>
          <p:nvSpPr>
            <p:cNvPr id="61" name="矩形 60"/>
            <p:cNvSpPr/>
            <p:nvPr/>
          </p:nvSpPr>
          <p:spPr>
            <a:xfrm>
              <a:off x="3929058" y="335756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12     32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68" name="直接连接符 67"/>
            <p:cNvCxnSpPr>
              <a:stCxn id="52" idx="2"/>
              <a:endCxn id="61" idx="0"/>
            </p:cNvCxnSpPr>
            <p:nvPr/>
          </p:nvCxnSpPr>
          <p:spPr>
            <a:xfrm>
              <a:off x="4117722" y="2681024"/>
              <a:ext cx="3471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3" idx="2"/>
              <a:endCxn id="61" idx="0"/>
            </p:cNvCxnSpPr>
            <p:nvPr/>
          </p:nvCxnSpPr>
          <p:spPr>
            <a:xfrm flipH="1">
              <a:off x="4464843" y="2681024"/>
              <a:ext cx="2958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5189292" y="2681024"/>
            <a:ext cx="1071570" cy="1072538"/>
            <a:chOff x="5214942" y="2681024"/>
            <a:chExt cx="1071570" cy="1072538"/>
          </a:xfrm>
        </p:grpSpPr>
        <p:sp>
          <p:nvSpPr>
            <p:cNvPr id="62" name="矩形 61"/>
            <p:cNvSpPr/>
            <p:nvPr/>
          </p:nvSpPr>
          <p:spPr>
            <a:xfrm>
              <a:off x="5214942" y="335756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6     16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70" name="直接连接符 69"/>
            <p:cNvCxnSpPr>
              <a:stCxn id="54" idx="2"/>
              <a:endCxn id="62" idx="0"/>
            </p:cNvCxnSpPr>
            <p:nvPr/>
          </p:nvCxnSpPr>
          <p:spPr>
            <a:xfrm>
              <a:off x="5403606" y="2681024"/>
              <a:ext cx="3471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5" idx="2"/>
              <a:endCxn id="62" idx="0"/>
            </p:cNvCxnSpPr>
            <p:nvPr/>
          </p:nvCxnSpPr>
          <p:spPr>
            <a:xfrm flipH="1">
              <a:off x="5750727" y="2681024"/>
              <a:ext cx="2958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6475176" y="2681024"/>
            <a:ext cx="1071570" cy="1072538"/>
            <a:chOff x="6500826" y="2681024"/>
            <a:chExt cx="1071570" cy="1072538"/>
          </a:xfrm>
        </p:grpSpPr>
        <p:sp>
          <p:nvSpPr>
            <p:cNvPr id="63" name="矩形 62"/>
            <p:cNvSpPr/>
            <p:nvPr/>
          </p:nvSpPr>
          <p:spPr>
            <a:xfrm>
              <a:off x="6500826" y="335756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1      15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72" name="直接连接符 71"/>
            <p:cNvCxnSpPr>
              <a:stCxn id="56" idx="2"/>
              <a:endCxn id="63" idx="0"/>
            </p:cNvCxnSpPr>
            <p:nvPr/>
          </p:nvCxnSpPr>
          <p:spPr>
            <a:xfrm>
              <a:off x="6689490" y="2681024"/>
              <a:ext cx="3471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7" idx="2"/>
              <a:endCxn id="63" idx="0"/>
            </p:cNvCxnSpPr>
            <p:nvPr/>
          </p:nvCxnSpPr>
          <p:spPr>
            <a:xfrm flipH="1">
              <a:off x="7036611" y="2681024"/>
              <a:ext cx="295821" cy="6765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6475176" y="4070974"/>
            <a:ext cx="1071570" cy="39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</a:rPr>
              <a:t>1      15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331640" y="3753564"/>
            <a:ext cx="2357454" cy="676538"/>
            <a:chOff x="1357290" y="3968377"/>
            <a:chExt cx="2357454" cy="675069"/>
          </a:xfrm>
        </p:grpSpPr>
        <p:sp>
          <p:nvSpPr>
            <p:cNvPr id="74" name="矩形 73"/>
            <p:cNvSpPr/>
            <p:nvPr/>
          </p:nvSpPr>
          <p:spPr>
            <a:xfrm>
              <a:off x="1357290" y="4247446"/>
              <a:ext cx="235745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2      18    20    34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77" name="直接连接符 76"/>
            <p:cNvCxnSpPr>
              <a:cxnSpLocks/>
              <a:stCxn id="59" idx="2"/>
              <a:endCxn id="74" idx="0"/>
            </p:cNvCxnSpPr>
            <p:nvPr/>
          </p:nvCxnSpPr>
          <p:spPr>
            <a:xfrm>
              <a:off x="1893075" y="3968377"/>
              <a:ext cx="642942" cy="279069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cxnSpLocks/>
              <a:stCxn id="60" idx="2"/>
              <a:endCxn id="74" idx="0"/>
            </p:cNvCxnSpPr>
            <p:nvPr/>
          </p:nvCxnSpPr>
          <p:spPr>
            <a:xfrm flipH="1">
              <a:off x="2536017" y="3968377"/>
              <a:ext cx="642942" cy="279069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3903408" y="3753562"/>
            <a:ext cx="2357454" cy="713412"/>
            <a:chOff x="3929058" y="3968844"/>
            <a:chExt cx="2357454" cy="713412"/>
          </a:xfrm>
        </p:grpSpPr>
        <p:sp>
          <p:nvSpPr>
            <p:cNvPr id="75" name="矩形 74"/>
            <p:cNvSpPr/>
            <p:nvPr/>
          </p:nvSpPr>
          <p:spPr>
            <a:xfrm>
              <a:off x="3929058" y="4286256"/>
              <a:ext cx="235745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6       12     16      32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79" name="直接连接符 78"/>
            <p:cNvCxnSpPr>
              <a:cxnSpLocks/>
              <a:stCxn id="61" idx="2"/>
              <a:endCxn id="75" idx="0"/>
            </p:cNvCxnSpPr>
            <p:nvPr/>
          </p:nvCxnSpPr>
          <p:spPr>
            <a:xfrm>
              <a:off x="4464843" y="3968844"/>
              <a:ext cx="642942" cy="31741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cxnSpLocks/>
              <a:stCxn id="62" idx="2"/>
              <a:endCxn id="75" idx="0"/>
            </p:cNvCxnSpPr>
            <p:nvPr/>
          </p:nvCxnSpPr>
          <p:spPr>
            <a:xfrm flipH="1">
              <a:off x="5107785" y="3968844"/>
              <a:ext cx="642942" cy="31741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456919" y="5104702"/>
            <a:ext cx="1071570" cy="39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</a:rPr>
              <a:t>1      15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331640" y="4430100"/>
            <a:ext cx="4929222" cy="1037974"/>
            <a:chOff x="1357290" y="4430100"/>
            <a:chExt cx="4929222" cy="1037974"/>
          </a:xfrm>
        </p:grpSpPr>
        <p:sp>
          <p:nvSpPr>
            <p:cNvPr id="81" name="矩形 80"/>
            <p:cNvSpPr/>
            <p:nvPr/>
          </p:nvSpPr>
          <p:spPr>
            <a:xfrm>
              <a:off x="1357290" y="5072074"/>
              <a:ext cx="4929222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2        6        12       16      18      20      32       34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83" name="直接连接符 82"/>
            <p:cNvCxnSpPr>
              <a:stCxn id="74" idx="2"/>
              <a:endCxn id="81" idx="0"/>
            </p:cNvCxnSpPr>
            <p:nvPr/>
          </p:nvCxnSpPr>
          <p:spPr>
            <a:xfrm>
              <a:off x="2510367" y="4430100"/>
              <a:ext cx="1285884" cy="64197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5" idx="2"/>
              <a:endCxn id="81" idx="0"/>
            </p:cNvCxnSpPr>
            <p:nvPr/>
          </p:nvCxnSpPr>
          <p:spPr>
            <a:xfrm flipH="1">
              <a:off x="3821901" y="4466974"/>
              <a:ext cx="1260234" cy="60510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331640" y="5468074"/>
            <a:ext cx="6215106" cy="857256"/>
            <a:chOff x="1357290" y="5468074"/>
            <a:chExt cx="6215106" cy="857256"/>
          </a:xfrm>
        </p:grpSpPr>
        <p:sp>
          <p:nvSpPr>
            <p:cNvPr id="85" name="矩形 84"/>
            <p:cNvSpPr/>
            <p:nvPr/>
          </p:nvSpPr>
          <p:spPr>
            <a:xfrm>
              <a:off x="1357290" y="5929330"/>
              <a:ext cx="6215106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1        2        6        12       15       16      18      20      32       34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86" name="直接连接符 85"/>
            <p:cNvCxnSpPr>
              <a:stCxn id="81" idx="2"/>
              <a:endCxn id="85" idx="0"/>
            </p:cNvCxnSpPr>
            <p:nvPr/>
          </p:nvCxnSpPr>
          <p:spPr>
            <a:xfrm>
              <a:off x="3796251" y="5468074"/>
              <a:ext cx="668592" cy="46125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2" idx="2"/>
              <a:endCxn id="85" idx="0"/>
            </p:cNvCxnSpPr>
            <p:nvPr/>
          </p:nvCxnSpPr>
          <p:spPr>
            <a:xfrm flipH="1">
              <a:off x="4464843" y="5500702"/>
              <a:ext cx="2553511" cy="42862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7832498" y="2213586"/>
            <a:ext cx="642942" cy="3644132"/>
            <a:chOff x="7858148" y="2428868"/>
            <a:chExt cx="642942" cy="3644132"/>
          </a:xfrm>
        </p:grpSpPr>
        <p:sp>
          <p:nvSpPr>
            <p:cNvPr id="91" name="TextBox 90"/>
            <p:cNvSpPr txBox="1"/>
            <p:nvPr/>
          </p:nvSpPr>
          <p:spPr>
            <a:xfrm>
              <a:off x="7858148" y="242886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底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rot="5400000">
              <a:off x="6500826" y="4500570"/>
              <a:ext cx="314327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1090634" y="142852"/>
            <a:ext cx="7481894" cy="4369860"/>
            <a:chOff x="500034" y="559338"/>
            <a:chExt cx="7481894" cy="4369860"/>
          </a:xfrm>
        </p:grpSpPr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1357290" y="559338"/>
              <a:ext cx="66246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18    2   20   34   12   32    6   16    1    5</a:t>
              </a:r>
              <a:endPara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57290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18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00232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43174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20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286116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929058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572000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32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14942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6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857884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16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00826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143768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15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034" y="2000240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357290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2      18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643174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20     34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929058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12     32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214942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6     16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500826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1      15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68" name="直接连接符 67"/>
            <p:cNvCxnSpPr>
              <a:stCxn id="26" idx="2"/>
              <a:endCxn id="53" idx="0"/>
            </p:cNvCxnSpPr>
            <p:nvPr/>
          </p:nvCxnSpPr>
          <p:spPr>
            <a:xfrm rot="16200000" flipH="1">
              <a:off x="1501711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9" idx="2"/>
              <a:endCxn id="53" idx="0"/>
            </p:cNvCxnSpPr>
            <p:nvPr/>
          </p:nvCxnSpPr>
          <p:spPr>
            <a:xfrm rot="5400000">
              <a:off x="1823183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35" idx="2"/>
              <a:endCxn id="63" idx="0"/>
            </p:cNvCxnSpPr>
            <p:nvPr/>
          </p:nvCxnSpPr>
          <p:spPr>
            <a:xfrm rot="16200000" flipH="1">
              <a:off x="2787595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1" idx="2"/>
              <a:endCxn id="63" idx="0"/>
            </p:cNvCxnSpPr>
            <p:nvPr/>
          </p:nvCxnSpPr>
          <p:spPr>
            <a:xfrm rot="5400000">
              <a:off x="3109067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44" idx="2"/>
              <a:endCxn id="64" idx="0"/>
            </p:cNvCxnSpPr>
            <p:nvPr/>
          </p:nvCxnSpPr>
          <p:spPr>
            <a:xfrm rot="16200000" flipH="1">
              <a:off x="4073479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47" idx="2"/>
              <a:endCxn id="64" idx="0"/>
            </p:cNvCxnSpPr>
            <p:nvPr/>
          </p:nvCxnSpPr>
          <p:spPr>
            <a:xfrm rot="5400000">
              <a:off x="4394951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48" idx="2"/>
              <a:endCxn id="65" idx="0"/>
            </p:cNvCxnSpPr>
            <p:nvPr/>
          </p:nvCxnSpPr>
          <p:spPr>
            <a:xfrm rot="16200000" flipH="1">
              <a:off x="5359363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49" idx="2"/>
              <a:endCxn id="65" idx="0"/>
            </p:cNvCxnSpPr>
            <p:nvPr/>
          </p:nvCxnSpPr>
          <p:spPr>
            <a:xfrm rot="5400000">
              <a:off x="5680835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50" idx="2"/>
              <a:endCxn id="66" idx="0"/>
            </p:cNvCxnSpPr>
            <p:nvPr/>
          </p:nvCxnSpPr>
          <p:spPr>
            <a:xfrm rot="16200000" flipH="1">
              <a:off x="6645247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51" idx="2"/>
              <a:endCxn id="66" idx="0"/>
            </p:cNvCxnSpPr>
            <p:nvPr/>
          </p:nvCxnSpPr>
          <p:spPr>
            <a:xfrm rot="5400000">
              <a:off x="6966719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1357290" y="2818686"/>
              <a:ext cx="235745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2      18    20    34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929058" y="2857496"/>
              <a:ext cx="235745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6       12     16      32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500826" y="2857496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1      15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91" name="直接连接符 90"/>
            <p:cNvCxnSpPr>
              <a:stCxn id="53" idx="2"/>
              <a:endCxn id="87" idx="0"/>
            </p:cNvCxnSpPr>
            <p:nvPr/>
          </p:nvCxnSpPr>
          <p:spPr>
            <a:xfrm rot="16200000" flipH="1">
              <a:off x="1967604" y="2250273"/>
              <a:ext cx="493884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3" idx="2"/>
              <a:endCxn id="87" idx="0"/>
            </p:cNvCxnSpPr>
            <p:nvPr/>
          </p:nvCxnSpPr>
          <p:spPr>
            <a:xfrm rot="5400000">
              <a:off x="2610546" y="2250273"/>
              <a:ext cx="493884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64" idx="2"/>
              <a:endCxn id="88" idx="0"/>
            </p:cNvCxnSpPr>
            <p:nvPr/>
          </p:nvCxnSpPr>
          <p:spPr>
            <a:xfrm rot="16200000" flipH="1">
              <a:off x="4519967" y="2269678"/>
              <a:ext cx="532694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65" idx="2"/>
              <a:endCxn id="88" idx="0"/>
            </p:cNvCxnSpPr>
            <p:nvPr/>
          </p:nvCxnSpPr>
          <p:spPr>
            <a:xfrm rot="5400000">
              <a:off x="5162909" y="2269678"/>
              <a:ext cx="532694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357290" y="3643314"/>
              <a:ext cx="4929222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2        6        12       16      18      20      32       34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6500826" y="3643314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1      15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102" name="直接连接符 101"/>
            <p:cNvCxnSpPr>
              <a:stCxn id="87" idx="2"/>
              <a:endCxn id="99" idx="0"/>
            </p:cNvCxnSpPr>
            <p:nvPr/>
          </p:nvCxnSpPr>
          <p:spPr>
            <a:xfrm rot="16200000" flipH="1">
              <a:off x="2964645" y="2786058"/>
              <a:ext cx="428628" cy="128588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88" idx="2"/>
              <a:endCxn id="99" idx="0"/>
            </p:cNvCxnSpPr>
            <p:nvPr/>
          </p:nvCxnSpPr>
          <p:spPr>
            <a:xfrm rot="5400000">
              <a:off x="4269934" y="2805463"/>
              <a:ext cx="389818" cy="128588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1357290" y="4500570"/>
              <a:ext cx="6215106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</a:rPr>
                <a:t>1        2        6        12       15       16      18      20      32       34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cxnSp>
          <p:nvCxnSpPr>
            <p:cNvPr id="107" name="直接连接符 106"/>
            <p:cNvCxnSpPr>
              <a:stCxn id="99" idx="2"/>
              <a:endCxn id="105" idx="0"/>
            </p:cNvCxnSpPr>
            <p:nvPr/>
          </p:nvCxnSpPr>
          <p:spPr>
            <a:xfrm rot="16200000" flipH="1">
              <a:off x="3912744" y="3948471"/>
              <a:ext cx="461256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0" idx="2"/>
              <a:endCxn id="105" idx="0"/>
            </p:cNvCxnSpPr>
            <p:nvPr/>
          </p:nvCxnSpPr>
          <p:spPr>
            <a:xfrm rot="5400000">
              <a:off x="5520099" y="2984058"/>
              <a:ext cx="461256" cy="257176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00034" y="2928934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034" y="3714752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0034" y="4590644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71472" y="357166"/>
            <a:ext cx="42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归并树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451052" y="5137017"/>
            <a:ext cx="6099020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有清晰的趟数（同一趟产生的归并段优先归并）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归并树高度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</a:p>
          <a:p>
            <a:pPr marL="342900" indent="-342900" algn="l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归并的趟数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-1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9" name="下箭头 118"/>
          <p:cNvSpPr/>
          <p:nvPr/>
        </p:nvSpPr>
        <p:spPr>
          <a:xfrm>
            <a:off x="4286248" y="4714884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512" y="132561"/>
            <a:ext cx="2000264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84615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）二路归并算法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1629778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：将两个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位置相邻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的有序子序列归并为一个有序序列。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81010" y="2539588"/>
            <a:ext cx="7691518" cy="2492961"/>
            <a:chOff x="881010" y="2539588"/>
            <a:chExt cx="7691518" cy="2492961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8662" y="4636549"/>
              <a:ext cx="7620000" cy="396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 序 序 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 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[low..high]</a:t>
              </a:r>
              <a:endPara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81010" y="3206451"/>
              <a:ext cx="3810000" cy="396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有序子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 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[low..mid]</a:t>
              </a:r>
              <a:endPara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4762528" y="3206450"/>
              <a:ext cx="3810000" cy="396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有序子</a:t>
              </a:r>
              <a:r>
                <a:rPr kumimoji="1"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 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[mid+1..high]</a:t>
              </a:r>
              <a:endPara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619572" y="3929066"/>
              <a:ext cx="285752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2316" y="2539588"/>
              <a:ext cx="1928826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[low..high]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右大括号 18"/>
            <p:cNvSpPr/>
            <p:nvPr/>
          </p:nvSpPr>
          <p:spPr>
            <a:xfrm rot="16200000">
              <a:off x="4708167" y="-735648"/>
              <a:ext cx="180000" cy="7500990"/>
            </a:xfrm>
            <a:prstGeom prst="rightBrace">
              <a:avLst/>
            </a:prstGeom>
            <a:ln w="1905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6196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</a:t>
            </a:r>
            <a:r>
              <a:rPr lang="zh-CN" altLang="en-US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</a:t>
            </a:r>
            <a:r>
              <a:rPr lang="en-US" altLang="zh-CN" sz="21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SqListSortClass</a:t>
            </a:r>
            <a:r>
              <a:rPr lang="zh-CN" altLang="zh-CN" sz="21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（除基数排序外）</a:t>
            </a:r>
            <a:endParaRPr lang="zh-CN" altLang="en-US" sz="21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92696"/>
            <a:ext cx="8928992" cy="5951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SqListSortClass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顺序表排序类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final int MAXN=100;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表示最多元素个数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 R; 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存放排序的元素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n;			    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实际元素个数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R[j]=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(int[] a)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由关键字序列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构造顺序表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[MAXN];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输出顺序表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].key+"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4282" y="285728"/>
            <a:ext cx="8643998" cy="6409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high)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low..mid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R[mid+1..high]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low..high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 R1=new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[high-low+1];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=mid+1,k=0;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段的下标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 &amp;&amp; j&lt;=high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段和第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段均未扫描完时循环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].key&lt;=R[j].key)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段中的元素放入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R1[k]=R[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k++;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段中的元素放入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R1[k]=R[j];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R1[k]=R[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k++;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(j&lt;=high)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R1[k]=R[j];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(k=0,i=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]=R1[k];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03848" y="1124744"/>
            <a:ext cx="2857520" cy="1428760"/>
            <a:chOff x="3071802" y="1142984"/>
            <a:chExt cx="2857520" cy="1428760"/>
          </a:xfrm>
        </p:grpSpPr>
        <p:cxnSp>
          <p:nvCxnSpPr>
            <p:cNvPr id="7" name="直接箭头连接符 6"/>
            <p:cNvCxnSpPr/>
            <p:nvPr/>
          </p:nvCxnSpPr>
          <p:spPr>
            <a:xfrm rot="5400000" flipH="1" flipV="1">
              <a:off x="3393273" y="1606537"/>
              <a:ext cx="928694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3071802" y="2071678"/>
              <a:ext cx="2857520" cy="50006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72000" rIns="0" bIns="72000" rtlCol="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空间复杂度为</a:t>
              </a:r>
              <a:r>
                <a:rPr lang="en-US" altLang="zh-CN" sz="16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O(high-low+1)</a:t>
              </a:r>
            </a:p>
            <a:p>
              <a:pPr algn="ctr">
                <a:lnSpc>
                  <a:spcPct val="100000"/>
                </a:lnSpc>
              </a:pP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7388" y="17451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pc="50" dirty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1800" spc="50" dirty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）一趟二路归并排序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803" y="796576"/>
            <a:ext cx="7747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有序子表长度为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个有序的子表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57" y="4869160"/>
            <a:ext cx="7890670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尾元素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+2len-1&lt;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（两个段均含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个元素）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+len-1&lt;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（或者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+len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剩余两个有序子表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说明仅剩余一个有序子表（第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段为空），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趟不参与归并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57223" y="1403778"/>
            <a:ext cx="7022817" cy="1617324"/>
            <a:chOff x="857224" y="1500174"/>
            <a:chExt cx="6572296" cy="1520928"/>
          </a:xfrm>
        </p:grpSpPr>
        <p:sp>
          <p:nvSpPr>
            <p:cNvPr id="9" name="矩形 8"/>
            <p:cNvSpPr/>
            <p:nvPr/>
          </p:nvSpPr>
          <p:spPr>
            <a:xfrm>
              <a:off x="857224" y="2000240"/>
              <a:ext cx="192882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[0..len-1]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28926" y="2000240"/>
              <a:ext cx="228601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[len..2len-1]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7224" y="2571744"/>
              <a:ext cx="192882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[2len..3len-1]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2571744"/>
              <a:ext cx="228601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[3len..4len-1]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202939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起始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6446" y="265177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起始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=2len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8728" y="15001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段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00430" y="150017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段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7224" y="3068960"/>
            <a:ext cx="7099152" cy="1077809"/>
            <a:chOff x="857224" y="3133200"/>
            <a:chExt cx="6643734" cy="1013569"/>
          </a:xfrm>
        </p:grpSpPr>
        <p:sp>
          <p:nvSpPr>
            <p:cNvPr id="16" name="矩形 15"/>
            <p:cNvSpPr/>
            <p:nvPr/>
          </p:nvSpPr>
          <p:spPr>
            <a:xfrm>
              <a:off x="857224" y="3500438"/>
              <a:ext cx="192882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..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+len-1]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928926" y="3500438"/>
              <a:ext cx="228601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+len..</a:t>
              </a:r>
              <a:r>
                <a:rPr lang="en-US" altLang="zh-CN" sz="1800" b="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+2len-1]</a:t>
              </a:r>
              <a:endParaRPr lang="zh-CN" altLang="en-US" sz="1800" b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7884" y="3500438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起始</a:t>
              </a:r>
              <a:r>
                <a:rPr lang="en-US" altLang="zh-CN" sz="1800" i="1" dirty="0" err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+2len</a:t>
              </a:r>
              <a:endPara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2786050" y="3133200"/>
              <a:ext cx="142876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4" name="下箭头 23"/>
          <p:cNvSpPr/>
          <p:nvPr/>
        </p:nvSpPr>
        <p:spPr>
          <a:xfrm>
            <a:off x="4214810" y="4143380"/>
            <a:ext cx="357190" cy="65377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001" y="260648"/>
            <a:ext cx="8643998" cy="228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一趟二路归并排序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=0;i+2*len-1&lt;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=i+2*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长的两相邻子表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(i,i+len-1,i+2*len-1);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&lt;n)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余下两个子表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后者长度小于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(i,i+len-1,n-1);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归并这两个子表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6B142BA-1DA8-4A04-8376-492DCC2AF023}"/>
              </a:ext>
            </a:extLst>
          </p:cNvPr>
          <p:cNvSpPr txBox="1"/>
          <p:nvPr/>
        </p:nvSpPr>
        <p:spPr>
          <a:xfrm>
            <a:off x="505352" y="296144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1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）二路归并排序</a:t>
            </a:r>
            <a:endParaRPr lang="zh-CN" altLang="en-US" sz="1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738AA-78AD-4C09-AA25-A213991C60C8}"/>
              </a:ext>
            </a:extLst>
          </p:cNvPr>
          <p:cNvSpPr txBox="1"/>
          <p:nvPr/>
        </p:nvSpPr>
        <p:spPr>
          <a:xfrm>
            <a:off x="323528" y="3789040"/>
            <a:ext cx="8643998" cy="1870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按递增进行二路归并算法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=1;len&lt;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n;len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n(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取上界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趟归并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72" y="205464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zh-CN" sz="20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195" y="876539"/>
            <a:ext cx="8424936" cy="1008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二路归并排序中，长度为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的排序表需做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趟，对应的归并树高度为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，每趟归并时间为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357290" y="4714884"/>
            <a:ext cx="7103142" cy="760255"/>
            <a:chOff x="1500166" y="4740447"/>
            <a:chExt cx="7103142" cy="760255"/>
          </a:xfrm>
        </p:grpSpPr>
        <p:sp>
          <p:nvSpPr>
            <p:cNvPr id="46" name="TextBox 45"/>
            <p:cNvSpPr txBox="1"/>
            <p:nvPr/>
          </p:nvSpPr>
          <p:spPr>
            <a:xfrm>
              <a:off x="2347374" y="4883323"/>
              <a:ext cx="625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时间复杂度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最好、最坏和平均情况都是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4740447"/>
              <a:ext cx="775770" cy="760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5" name="组合 54"/>
          <p:cNvGrpSpPr/>
          <p:nvPr/>
        </p:nvGrpSpPr>
        <p:grpSpPr>
          <a:xfrm>
            <a:off x="1672084" y="2643182"/>
            <a:ext cx="5185932" cy="1785950"/>
            <a:chOff x="957704" y="2786058"/>
            <a:chExt cx="5185932" cy="1785950"/>
          </a:xfrm>
        </p:grpSpPr>
        <p:sp>
          <p:nvSpPr>
            <p:cNvPr id="49" name="流程图: 合并 48"/>
            <p:cNvSpPr/>
            <p:nvPr/>
          </p:nvSpPr>
          <p:spPr>
            <a:xfrm>
              <a:off x="2571736" y="2786058"/>
              <a:ext cx="2071702" cy="1785950"/>
            </a:xfrm>
            <a:prstGeom prst="flowChartMerg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大括号 49"/>
            <p:cNvSpPr/>
            <p:nvPr/>
          </p:nvSpPr>
          <p:spPr>
            <a:xfrm>
              <a:off x="4714876" y="2857496"/>
              <a:ext cx="214314" cy="1643074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00628" y="3500438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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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704" y="2906276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每趟为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2143108" y="3071810"/>
              <a:ext cx="571504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476" y="235508"/>
            <a:ext cx="8681048" cy="14807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归并排序过程中每次调用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都需要使用局部数组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，但执行完后其空间被释放，但最后一趟排序一定是全部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个元素参与归并，所以总的辅助空间复杂度为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" name="组合 115"/>
          <p:cNvGrpSpPr/>
          <p:nvPr/>
        </p:nvGrpSpPr>
        <p:grpSpPr>
          <a:xfrm>
            <a:off x="1619672" y="2276872"/>
            <a:ext cx="5279686" cy="2953217"/>
            <a:chOff x="1357290" y="1071546"/>
            <a:chExt cx="6215106" cy="3825024"/>
          </a:xfrm>
        </p:grpSpPr>
        <p:sp>
          <p:nvSpPr>
            <p:cNvPr id="7" name="矩形 6"/>
            <p:cNvSpPr/>
            <p:nvPr/>
          </p:nvSpPr>
          <p:spPr>
            <a:xfrm>
              <a:off x="1357290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18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00232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43174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20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286116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34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29058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72000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32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14942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6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57884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16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00826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43768" y="1071546"/>
              <a:ext cx="428628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15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57290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2      18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3174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20     34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29058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12     32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14942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6     16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500826" y="1928802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1      15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cxnSp>
          <p:nvCxnSpPr>
            <p:cNvPr id="22" name="直接连接符 21"/>
            <p:cNvCxnSpPr>
              <a:stCxn id="7" idx="2"/>
              <a:endCxn id="17" idx="0"/>
            </p:cNvCxnSpPr>
            <p:nvPr/>
          </p:nvCxnSpPr>
          <p:spPr>
            <a:xfrm rot="16200000" flipH="1">
              <a:off x="1501711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2"/>
              <a:endCxn id="17" idx="0"/>
            </p:cNvCxnSpPr>
            <p:nvPr/>
          </p:nvCxnSpPr>
          <p:spPr>
            <a:xfrm rot="5400000">
              <a:off x="1823183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2"/>
              <a:endCxn id="18" idx="0"/>
            </p:cNvCxnSpPr>
            <p:nvPr/>
          </p:nvCxnSpPr>
          <p:spPr>
            <a:xfrm rot="16200000" flipH="1">
              <a:off x="2787595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2"/>
              <a:endCxn id="18" idx="0"/>
            </p:cNvCxnSpPr>
            <p:nvPr/>
          </p:nvCxnSpPr>
          <p:spPr>
            <a:xfrm rot="5400000">
              <a:off x="3109067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2"/>
              <a:endCxn id="19" idx="0"/>
            </p:cNvCxnSpPr>
            <p:nvPr/>
          </p:nvCxnSpPr>
          <p:spPr>
            <a:xfrm rot="16200000" flipH="1">
              <a:off x="4073479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2"/>
              <a:endCxn id="19" idx="0"/>
            </p:cNvCxnSpPr>
            <p:nvPr/>
          </p:nvCxnSpPr>
          <p:spPr>
            <a:xfrm rot="5400000">
              <a:off x="4394951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3" idx="2"/>
              <a:endCxn id="20" idx="0"/>
            </p:cNvCxnSpPr>
            <p:nvPr/>
          </p:nvCxnSpPr>
          <p:spPr>
            <a:xfrm rot="16200000" flipH="1">
              <a:off x="5359363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4" idx="2"/>
              <a:endCxn id="20" idx="0"/>
            </p:cNvCxnSpPr>
            <p:nvPr/>
          </p:nvCxnSpPr>
          <p:spPr>
            <a:xfrm rot="5400000">
              <a:off x="5680835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5" idx="2"/>
              <a:endCxn id="21" idx="0"/>
            </p:cNvCxnSpPr>
            <p:nvPr/>
          </p:nvCxnSpPr>
          <p:spPr>
            <a:xfrm rot="16200000" flipH="1">
              <a:off x="6645247" y="1537438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6" idx="2"/>
              <a:endCxn id="21" idx="0"/>
            </p:cNvCxnSpPr>
            <p:nvPr/>
          </p:nvCxnSpPr>
          <p:spPr>
            <a:xfrm rot="5400000">
              <a:off x="6966719" y="1537439"/>
              <a:ext cx="461256" cy="32147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357290" y="2818686"/>
              <a:ext cx="235745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2      18    20    34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929058" y="2857496"/>
              <a:ext cx="2357454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6       12     16      32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500826" y="2857496"/>
              <a:ext cx="1071570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1      15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cxnSp>
          <p:nvCxnSpPr>
            <p:cNvPr id="35" name="直接连接符 34"/>
            <p:cNvCxnSpPr>
              <a:stCxn id="17" idx="2"/>
              <a:endCxn id="32" idx="0"/>
            </p:cNvCxnSpPr>
            <p:nvPr/>
          </p:nvCxnSpPr>
          <p:spPr>
            <a:xfrm rot="16200000" flipH="1">
              <a:off x="1967604" y="2250273"/>
              <a:ext cx="493884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8" idx="2"/>
              <a:endCxn id="32" idx="0"/>
            </p:cNvCxnSpPr>
            <p:nvPr/>
          </p:nvCxnSpPr>
          <p:spPr>
            <a:xfrm rot="5400000">
              <a:off x="2610546" y="2250273"/>
              <a:ext cx="493884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9" idx="2"/>
              <a:endCxn id="33" idx="0"/>
            </p:cNvCxnSpPr>
            <p:nvPr/>
          </p:nvCxnSpPr>
          <p:spPr>
            <a:xfrm rot="16200000" flipH="1">
              <a:off x="4519967" y="2269678"/>
              <a:ext cx="532694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0" idx="2"/>
              <a:endCxn id="33" idx="0"/>
            </p:cNvCxnSpPr>
            <p:nvPr/>
          </p:nvCxnSpPr>
          <p:spPr>
            <a:xfrm rot="5400000">
              <a:off x="5162909" y="2269678"/>
              <a:ext cx="532694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57290" y="3643314"/>
              <a:ext cx="4929222" cy="39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2        6        12       16      18      20      32       34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500826" y="3643314"/>
              <a:ext cx="1071570" cy="39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1      15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cxnSp>
          <p:nvCxnSpPr>
            <p:cNvPr id="41" name="直接连接符 40"/>
            <p:cNvCxnSpPr>
              <a:stCxn id="32" idx="2"/>
              <a:endCxn id="39" idx="0"/>
            </p:cNvCxnSpPr>
            <p:nvPr/>
          </p:nvCxnSpPr>
          <p:spPr>
            <a:xfrm rot="16200000" flipH="1">
              <a:off x="2964645" y="2786058"/>
              <a:ext cx="428628" cy="128588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3" idx="2"/>
              <a:endCxn id="39" idx="0"/>
            </p:cNvCxnSpPr>
            <p:nvPr/>
          </p:nvCxnSpPr>
          <p:spPr>
            <a:xfrm rot="5400000">
              <a:off x="4269934" y="2805463"/>
              <a:ext cx="389818" cy="128588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357290" y="4500570"/>
              <a:ext cx="6215106" cy="396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</a:rPr>
                <a:t>1        2        6        12       15       16      18      20      32       34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cxnSp>
          <p:nvCxnSpPr>
            <p:cNvPr id="44" name="直接连接符 43"/>
            <p:cNvCxnSpPr>
              <a:stCxn id="39" idx="2"/>
              <a:endCxn id="43" idx="0"/>
            </p:cNvCxnSpPr>
            <p:nvPr/>
          </p:nvCxnSpPr>
          <p:spPr>
            <a:xfrm rot="16200000" flipH="1">
              <a:off x="3912744" y="3948471"/>
              <a:ext cx="461256" cy="64294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0" idx="2"/>
              <a:endCxn id="43" idx="0"/>
            </p:cNvCxnSpPr>
            <p:nvPr/>
          </p:nvCxnSpPr>
          <p:spPr>
            <a:xfrm rot="5400000">
              <a:off x="5520099" y="2984058"/>
              <a:ext cx="461256" cy="257176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9800" y="4144398"/>
            <a:ext cx="8178702" cy="19723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2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三路归并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归并树的高度为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，同样一次三路归并的时间为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，所以三路归并排序的时间复杂度为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，也就是说，三路归并排序与二路归并排序的时间复杂度相同。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spect="1" noChangeArrowheads="1"/>
          </p:cNvSpPr>
          <p:nvPr/>
        </p:nvSpPr>
        <p:spPr bwMode="auto">
          <a:xfrm>
            <a:off x="2916238" y="357166"/>
            <a:ext cx="1727200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二路归并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2124075" y="644503"/>
            <a:ext cx="7921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136775" y="1077891"/>
            <a:ext cx="7921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4643438" y="861991"/>
            <a:ext cx="792162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3711372" y="1665256"/>
            <a:ext cx="289124" cy="785818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/>
          <p:cNvSpPr>
            <a:spLocks noChangeAspect="1" noChangeArrowheads="1"/>
          </p:cNvSpPr>
          <p:nvPr/>
        </p:nvSpPr>
        <p:spPr bwMode="auto">
          <a:xfrm>
            <a:off x="2928926" y="2621984"/>
            <a:ext cx="1800225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多路归并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2124075" y="2952724"/>
            <a:ext cx="7921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2124075" y="3386112"/>
            <a:ext cx="7921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4716463" y="3170212"/>
            <a:ext cx="792162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2124075" y="3168624"/>
            <a:ext cx="7921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2124075" y="3625824"/>
            <a:ext cx="7921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111375" y="2757462"/>
            <a:ext cx="7921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000496" y="1900622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推广</a:t>
            </a: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357158" y="357166"/>
            <a:ext cx="857256" cy="785818"/>
          </a:xfrm>
          <a:prstGeom prst="ellipse">
            <a:avLst/>
          </a:prstGeom>
          <a:gradFill rotWithShape="0">
            <a:gsLst>
              <a:gs pos="0">
                <a:srgbClr val="9CE6DD"/>
              </a:gs>
              <a:gs pos="100000">
                <a:srgbClr val="9CE6DD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1"/>
            <a:r>
              <a:rPr kumimoji="1" lang="zh-CN" altLang="en-US" sz="1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endParaRPr kumimoji="1" lang="en-US" altLang="ko-KR" sz="1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4929222" cy="5147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10.5.2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自顶向下的二路归并排序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532" y="959510"/>
            <a:ext cx="8424936" cy="206016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排序区间是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（为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），当其长度为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时，本身就是有序的，不做任何处理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否则，其中间位置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，采用相同方法对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排好序（分解为两个小问题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），再调用前面的二路归并算法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得到整个有序表（合并）。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4005064"/>
            <a:ext cx="8136904" cy="13794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≡</a:t>
            </a:r>
            <a:r>
              <a:rPr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不做任何事情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为空或者仅有一个元素时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≡</a:t>
            </a:r>
            <a:r>
              <a:rPr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Merge(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923928" y="3203794"/>
            <a:ext cx="360040" cy="58524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785794"/>
            <a:ext cx="8643998" cy="4064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R[0..n-1]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按递增进行二路归并算法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MergeSort21(0,n-1);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if(s&gt;=t) return;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s..t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s+t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对前子表排序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(m+1,t);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对后子表排序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s,m,t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将两个有序子表合并成一个有序表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11760" y="5085184"/>
            <a:ext cx="3000396" cy="945396"/>
            <a:chOff x="2411760" y="5085184"/>
            <a:chExt cx="3000396" cy="945396"/>
          </a:xfrm>
        </p:grpSpPr>
        <p:sp>
          <p:nvSpPr>
            <p:cNvPr id="4" name="TextBox 3"/>
            <p:cNvSpPr txBox="1"/>
            <p:nvPr/>
          </p:nvSpPr>
          <p:spPr>
            <a:xfrm>
              <a:off x="2411760" y="5661248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递归二路归并排序方法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5" name="上箭头 4"/>
            <p:cNvSpPr/>
            <p:nvPr/>
          </p:nvSpPr>
          <p:spPr>
            <a:xfrm>
              <a:off x="3672390" y="5085184"/>
              <a:ext cx="214314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4811" y="248938"/>
            <a:ext cx="9195138" cy="78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10.10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设排序序列有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）。说明采用自顶向下二路归并排序方法进行排序的过程。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2533950" y="1508034"/>
            <a:ext cx="3317204" cy="2780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400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3	5	1	2	4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533950" y="1876452"/>
            <a:ext cx="3299536" cy="650380"/>
            <a:chOff x="2533950" y="1876452"/>
            <a:chExt cx="3299536" cy="650380"/>
          </a:xfrm>
        </p:grpSpPr>
        <p:sp>
          <p:nvSpPr>
            <p:cNvPr id="27690" name="Rectangle 42"/>
            <p:cNvSpPr>
              <a:spLocks noChangeArrowheads="1"/>
            </p:cNvSpPr>
            <p:nvPr/>
          </p:nvSpPr>
          <p:spPr bwMode="auto">
            <a:xfrm>
              <a:off x="4548838" y="1876452"/>
              <a:ext cx="951856" cy="303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(1)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分解</a:t>
              </a:r>
            </a:p>
          </p:txBody>
        </p:sp>
        <p:sp>
          <p:nvSpPr>
            <p:cNvPr id="27688" name="AutoShape 40"/>
            <p:cNvSpPr>
              <a:spLocks noChangeArrowheads="1"/>
            </p:cNvSpPr>
            <p:nvPr/>
          </p:nvSpPr>
          <p:spPr bwMode="auto">
            <a:xfrm>
              <a:off x="4389834" y="1876452"/>
              <a:ext cx="132924" cy="306524"/>
            </a:xfrm>
            <a:prstGeom prst="downArrow">
              <a:avLst>
                <a:gd name="adj1" fmla="val 50000"/>
                <a:gd name="adj2" fmla="val 49367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2533950" y="2248799"/>
              <a:ext cx="1869345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	5	1</a:t>
              </a:r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4634649" y="2248799"/>
              <a:ext cx="1198837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	4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533950" y="2598551"/>
            <a:ext cx="1895174" cy="664135"/>
            <a:chOff x="2533950" y="2598551"/>
            <a:chExt cx="1895174" cy="664135"/>
          </a:xfrm>
        </p:grpSpPr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3546862" y="2598551"/>
              <a:ext cx="882262" cy="303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(2)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分解</a:t>
              </a:r>
            </a:p>
          </p:txBody>
        </p:sp>
        <p:sp>
          <p:nvSpPr>
            <p:cNvPr id="27684" name="AutoShape 36"/>
            <p:cNvSpPr>
              <a:spLocks noChangeArrowheads="1"/>
            </p:cNvSpPr>
            <p:nvPr/>
          </p:nvSpPr>
          <p:spPr bwMode="auto">
            <a:xfrm>
              <a:off x="3395430" y="2598551"/>
              <a:ext cx="132924" cy="306524"/>
            </a:xfrm>
            <a:prstGeom prst="downArrow">
              <a:avLst>
                <a:gd name="adj1" fmla="val 50000"/>
                <a:gd name="adj2" fmla="val 49367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2533950" y="2984653"/>
              <a:ext cx="1090311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	5</a:t>
              </a:r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3768962" y="2984653"/>
              <a:ext cx="625078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07028" y="3347176"/>
            <a:ext cx="1422030" cy="726029"/>
            <a:chOff x="2507028" y="3347176"/>
            <a:chExt cx="1422030" cy="726029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3158186" y="3347176"/>
              <a:ext cx="770872" cy="303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(3)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分解</a:t>
              </a:r>
            </a:p>
          </p:txBody>
        </p:sp>
        <p:sp>
          <p:nvSpPr>
            <p:cNvPr id="27680" name="AutoShape 32"/>
            <p:cNvSpPr>
              <a:spLocks noChangeArrowheads="1"/>
            </p:cNvSpPr>
            <p:nvPr/>
          </p:nvSpPr>
          <p:spPr bwMode="auto">
            <a:xfrm>
              <a:off x="2999183" y="3347176"/>
              <a:ext cx="132924" cy="306524"/>
            </a:xfrm>
            <a:prstGeom prst="downArrow">
              <a:avLst>
                <a:gd name="adj1" fmla="val 50000"/>
                <a:gd name="adj2" fmla="val 49367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2507028" y="3795172"/>
              <a:ext cx="448407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3144726" y="3795172"/>
              <a:ext cx="462709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57364" y="2569077"/>
            <a:ext cx="1414834" cy="693609"/>
            <a:chOff x="4657364" y="2569077"/>
            <a:chExt cx="1414834" cy="693609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5268981" y="2569077"/>
              <a:ext cx="803217" cy="303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(6)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分解</a:t>
              </a:r>
            </a:p>
          </p:txBody>
        </p:sp>
        <p:sp>
          <p:nvSpPr>
            <p:cNvPr id="27672" name="AutoShape 24"/>
            <p:cNvSpPr>
              <a:spLocks noChangeArrowheads="1"/>
            </p:cNvSpPr>
            <p:nvPr/>
          </p:nvSpPr>
          <p:spPr bwMode="auto">
            <a:xfrm>
              <a:off x="5157090" y="2598551"/>
              <a:ext cx="132924" cy="306524"/>
            </a:xfrm>
            <a:prstGeom prst="downArrow">
              <a:avLst>
                <a:gd name="adj1" fmla="val 50000"/>
                <a:gd name="adj2" fmla="val 49367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4657364" y="2984653"/>
              <a:ext cx="527488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5344697" y="2984653"/>
              <a:ext cx="473646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692698" y="3262686"/>
            <a:ext cx="1379500" cy="810519"/>
            <a:chOff x="4692698" y="3262686"/>
            <a:chExt cx="1379500" cy="810519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5286648" y="3456228"/>
              <a:ext cx="785550" cy="303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(7)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合并</a:t>
              </a: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4692698" y="3795172"/>
              <a:ext cx="1090311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	4</a:t>
              </a:r>
            </a:p>
          </p:txBody>
        </p:sp>
        <p:sp>
          <p:nvSpPr>
            <p:cNvPr id="27665" name="AutoShape 17"/>
            <p:cNvSpPr>
              <a:spLocks noChangeShapeType="1"/>
            </p:cNvSpPr>
            <p:nvPr/>
          </p:nvSpPr>
          <p:spPr bwMode="auto">
            <a:xfrm>
              <a:off x="4921529" y="3262686"/>
              <a:ext cx="841" cy="11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64" name="AutoShape 16"/>
            <p:cNvSpPr>
              <a:spLocks noChangeShapeType="1"/>
            </p:cNvSpPr>
            <p:nvPr/>
          </p:nvSpPr>
          <p:spPr bwMode="auto">
            <a:xfrm>
              <a:off x="5590354" y="3262686"/>
              <a:ext cx="841" cy="11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63" name="AutoShape 15"/>
            <p:cNvSpPr>
              <a:spLocks noChangeShapeType="1"/>
            </p:cNvSpPr>
            <p:nvPr/>
          </p:nvSpPr>
          <p:spPr bwMode="auto">
            <a:xfrm>
              <a:off x="4921529" y="3382544"/>
              <a:ext cx="669666" cy="9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62" name="AutoShape 14"/>
            <p:cNvSpPr>
              <a:spLocks noChangeShapeType="1"/>
            </p:cNvSpPr>
            <p:nvPr/>
          </p:nvSpPr>
          <p:spPr bwMode="auto">
            <a:xfrm>
              <a:off x="5237854" y="3388439"/>
              <a:ext cx="841" cy="4067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09552" y="4073205"/>
            <a:ext cx="1348068" cy="810520"/>
            <a:chOff x="2509552" y="4073205"/>
            <a:chExt cx="1348068" cy="810520"/>
          </a:xfrm>
        </p:grpSpPr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3079946" y="4237274"/>
              <a:ext cx="777674" cy="303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(4)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合并</a:t>
              </a: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2509552" y="4605692"/>
              <a:ext cx="1090311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	5</a:t>
              </a:r>
            </a:p>
          </p:txBody>
        </p:sp>
        <p:sp>
          <p:nvSpPr>
            <p:cNvPr id="27661" name="AutoShape 13"/>
            <p:cNvSpPr>
              <a:spLocks noChangeShapeType="1"/>
            </p:cNvSpPr>
            <p:nvPr/>
          </p:nvSpPr>
          <p:spPr bwMode="auto">
            <a:xfrm>
              <a:off x="2723240" y="4073205"/>
              <a:ext cx="841" cy="11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60" name="AutoShape 12"/>
            <p:cNvSpPr>
              <a:spLocks noChangeShapeType="1"/>
            </p:cNvSpPr>
            <p:nvPr/>
          </p:nvSpPr>
          <p:spPr bwMode="auto">
            <a:xfrm>
              <a:off x="3392065" y="4073205"/>
              <a:ext cx="841" cy="11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59" name="AutoShape 11"/>
            <p:cNvSpPr>
              <a:spLocks noChangeShapeType="1"/>
            </p:cNvSpPr>
            <p:nvPr/>
          </p:nvSpPr>
          <p:spPr bwMode="auto">
            <a:xfrm>
              <a:off x="2723240" y="4193064"/>
              <a:ext cx="669666" cy="9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58" name="AutoShape 10"/>
            <p:cNvSpPr>
              <a:spLocks noChangeShapeType="1"/>
            </p:cNvSpPr>
            <p:nvPr/>
          </p:nvSpPr>
          <p:spPr bwMode="auto">
            <a:xfrm>
              <a:off x="3038723" y="4198958"/>
              <a:ext cx="841" cy="4067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535632" y="3262686"/>
            <a:ext cx="2036368" cy="2433523"/>
            <a:chOff x="2535632" y="3262686"/>
            <a:chExt cx="2036368" cy="2433523"/>
          </a:xfrm>
        </p:grpSpPr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639404" y="5061548"/>
              <a:ext cx="932596" cy="303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(5)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合并</a:t>
              </a: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2535632" y="5418176"/>
              <a:ext cx="1869345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	3	5</a:t>
              </a:r>
            </a:p>
          </p:txBody>
        </p:sp>
        <p:sp>
          <p:nvSpPr>
            <p:cNvPr id="27657" name="AutoShape 9"/>
            <p:cNvSpPr>
              <a:spLocks noChangeShapeType="1"/>
            </p:cNvSpPr>
            <p:nvPr/>
          </p:nvSpPr>
          <p:spPr bwMode="auto">
            <a:xfrm>
              <a:off x="3026104" y="4883725"/>
              <a:ext cx="841" cy="11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56" name="AutoShape 8"/>
            <p:cNvSpPr>
              <a:spLocks noChangeShapeType="1"/>
            </p:cNvSpPr>
            <p:nvPr/>
          </p:nvSpPr>
          <p:spPr bwMode="auto">
            <a:xfrm>
              <a:off x="4081922" y="3262686"/>
              <a:ext cx="841" cy="17546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55" name="AutoShape 7"/>
            <p:cNvSpPr>
              <a:spLocks noChangeShapeType="1"/>
            </p:cNvSpPr>
            <p:nvPr/>
          </p:nvSpPr>
          <p:spPr bwMode="auto">
            <a:xfrm flipV="1">
              <a:off x="3026104" y="5004566"/>
              <a:ext cx="1049088" cy="9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54" name="AutoShape 6"/>
            <p:cNvSpPr>
              <a:spLocks noChangeShapeType="1"/>
            </p:cNvSpPr>
            <p:nvPr/>
          </p:nvSpPr>
          <p:spPr bwMode="auto">
            <a:xfrm flipH="1">
              <a:off x="3614165" y="5003583"/>
              <a:ext cx="841" cy="390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522172" y="4073205"/>
            <a:ext cx="3317204" cy="2419770"/>
            <a:chOff x="2522172" y="4073205"/>
            <a:chExt cx="3317204" cy="2419770"/>
          </a:xfrm>
        </p:grpSpPr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4452931" y="5867155"/>
              <a:ext cx="833449" cy="3035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(8)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合并</a:t>
              </a: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2522172" y="6214942"/>
              <a:ext cx="3317204" cy="2780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400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	2	3	4	5</a:t>
              </a:r>
            </a:p>
          </p:txBody>
        </p:sp>
        <p:sp>
          <p:nvSpPr>
            <p:cNvPr id="27653" name="AutoShape 5"/>
            <p:cNvSpPr>
              <a:spLocks noChangeShapeType="1"/>
            </p:cNvSpPr>
            <p:nvPr/>
          </p:nvSpPr>
          <p:spPr bwMode="auto">
            <a:xfrm>
              <a:off x="3599022" y="5703086"/>
              <a:ext cx="841" cy="11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52" name="AutoShape 4"/>
            <p:cNvSpPr>
              <a:spLocks noChangeShapeType="1"/>
            </p:cNvSpPr>
            <p:nvPr/>
          </p:nvSpPr>
          <p:spPr bwMode="auto">
            <a:xfrm flipH="1">
              <a:off x="5237854" y="4073205"/>
              <a:ext cx="841" cy="1726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51" name="AutoShape 3"/>
            <p:cNvSpPr>
              <a:spLocks noChangeShapeType="1"/>
            </p:cNvSpPr>
            <p:nvPr/>
          </p:nvSpPr>
          <p:spPr bwMode="auto">
            <a:xfrm>
              <a:off x="3599022" y="5814103"/>
              <a:ext cx="16379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650" name="AutoShape 2"/>
            <p:cNvSpPr>
              <a:spLocks noChangeShapeType="1"/>
            </p:cNvSpPr>
            <p:nvPr/>
          </p:nvSpPr>
          <p:spPr bwMode="auto">
            <a:xfrm flipH="1">
              <a:off x="4399088" y="5814103"/>
              <a:ext cx="841" cy="390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0000">
                <a:lnSpc>
                  <a:spcPts val="22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29388" y="1428736"/>
            <a:ext cx="714380" cy="2428892"/>
            <a:chOff x="6429388" y="1428736"/>
            <a:chExt cx="714380" cy="2428892"/>
          </a:xfrm>
        </p:grpSpPr>
        <p:sp>
          <p:nvSpPr>
            <p:cNvPr id="48" name="TextBox 47"/>
            <p:cNvSpPr txBox="1"/>
            <p:nvPr/>
          </p:nvSpPr>
          <p:spPr>
            <a:xfrm>
              <a:off x="6429388" y="142873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顶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>
              <a:off x="5686154" y="2899286"/>
              <a:ext cx="1915890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42844" y="294800"/>
            <a:ext cx="8821644" cy="124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1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排序的时间为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MergeSort21(0,n/2)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MergeSort21(n/2+1,n-1)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两个子问题的时间均为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的时间为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。对应的递推式如下：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6354" y="1779392"/>
            <a:ext cx="5021750" cy="1128716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28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zh-CN" altLang="zh-CN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zh-CN" altLang="zh-CN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9310" y="2143695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下箭头 30"/>
          <p:cNvSpPr/>
          <p:nvPr/>
        </p:nvSpPr>
        <p:spPr>
          <a:xfrm rot="16200000">
            <a:off x="5723558" y="2165155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2D4B478-BCFE-49D3-8ACA-7A43665E2AF3}"/>
              </a:ext>
            </a:extLst>
          </p:cNvPr>
          <p:cNvSpPr txBox="1"/>
          <p:nvPr/>
        </p:nvSpPr>
        <p:spPr>
          <a:xfrm>
            <a:off x="152464" y="3274052"/>
            <a:ext cx="8708408" cy="124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1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排序的空间为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时，两个子问题的空间均为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MergeSort21(0,n/2)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求解完后栈空间释放，被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MergeSort21(n/2+1,n-1)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重复使用，对应的递推式如下：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A15FD25-78CB-495E-ACD6-412CF29D173C}"/>
              </a:ext>
            </a:extLst>
          </p:cNvPr>
          <p:cNvSpPr txBox="1"/>
          <p:nvPr/>
        </p:nvSpPr>
        <p:spPr>
          <a:xfrm>
            <a:off x="486354" y="4885363"/>
            <a:ext cx="5165766" cy="1118901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324000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zh-CN" altLang="zh-CN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)=S(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zh-CN" altLang="zh-CN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AA89A35-A335-4D10-B152-D322333796DB}"/>
              </a:ext>
            </a:extLst>
          </p:cNvPr>
          <p:cNvSpPr txBox="1"/>
          <p:nvPr/>
        </p:nvSpPr>
        <p:spPr>
          <a:xfrm>
            <a:off x="5796136" y="526014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下箭头 5">
            <a:extLst>
              <a:ext uri="{FF2B5EF4-FFF2-40B4-BE49-F238E27FC236}">
                <a16:creationId xmlns:a16="http://schemas.microsoft.com/office/drawing/2014/main" id="{A1BB7A12-4011-4EB5-BA3D-BFBE282CB148}"/>
              </a:ext>
            </a:extLst>
          </p:cNvPr>
          <p:cNvSpPr/>
          <p:nvPr/>
        </p:nvSpPr>
        <p:spPr>
          <a:xfrm rot="16200000">
            <a:off x="5887688" y="5266218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642918"/>
            <a:ext cx="9036496" cy="525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CreateR1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(int[] a)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由关键字序列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R[1..n]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，用于堆排序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[MAXN];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R[i+1]=new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endParaRPr lang="zh-CN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输出顺序表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R[1..n] 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，用于堆排序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].key+"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各种基于比较的排序方法，后面讨论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" action="ppaction://noaction"/>
          </p:cNvPr>
          <p:cNvSpPr txBox="1"/>
          <p:nvPr/>
        </p:nvSpPr>
        <p:spPr>
          <a:xfrm>
            <a:off x="2735796" y="111821"/>
            <a:ext cx="3672408" cy="6994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10.6 </a:t>
            </a:r>
            <a:r>
              <a:rPr lang="zh-CN" altLang="zh-CN" sz="36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endParaRPr lang="zh-CN" altLang="en-US" sz="36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782814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排序思路</a:t>
            </a:r>
            <a:endParaRPr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508" y="1343629"/>
            <a:ext cx="8676964" cy="29530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基数排序是一种借助于</a:t>
            </a:r>
            <a:r>
              <a:rPr lang="zh-CN" altLang="zh-CN" sz="22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多关键字排序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的思想对单关键字排序的方法。</a:t>
            </a:r>
          </a:p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所谓多关键字是指讨论元素中含有多个关键字，假设多个关键字分别为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i="1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是第一关键字，</a:t>
            </a:r>
            <a:r>
              <a:rPr lang="en-US" altLang="zh-CN" sz="22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i="1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是第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基数排序就是利用多关键字排序思路，只不过将元素中的单个关键字分为多个位，</a:t>
            </a:r>
            <a:r>
              <a:rPr lang="zh-CN" altLang="zh-CN" sz="22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每个位看成一个关键字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D4F7C-DA6E-4F6D-A0D6-9DC6CCCB0992}"/>
              </a:ext>
            </a:extLst>
          </p:cNvPr>
          <p:cNvSpPr txBox="1"/>
          <p:nvPr/>
        </p:nvSpPr>
        <p:spPr>
          <a:xfrm>
            <a:off x="221714" y="4293880"/>
            <a:ext cx="8856984" cy="22287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>
            <a:defPPr>
              <a:defRPr lang="zh-CN"/>
            </a:defPPr>
            <a:lvl1pPr marL="342900" indent="-3429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  <a:defRPr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扑克牌，每张扑克牌含有两个关键字：花色</a:t>
            </a:r>
            <a:r>
              <a:rPr lang="en-US" altLang="zh-CN" dirty="0"/>
              <a:t>(k</a:t>
            </a:r>
            <a:r>
              <a:rPr lang="en-US" altLang="zh-CN" baseline="30000" dirty="0"/>
              <a:t>0</a:t>
            </a:r>
            <a:r>
              <a:rPr lang="en-US" altLang="zh-CN" dirty="0"/>
              <a:t>)</a:t>
            </a:r>
            <a:r>
              <a:rPr lang="zh-CN" altLang="en-US" dirty="0"/>
              <a:t>和牌面</a:t>
            </a:r>
            <a:r>
              <a:rPr lang="en-US" altLang="zh-CN" dirty="0"/>
              <a:t>(k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。顺序关系定义：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花色</a:t>
            </a:r>
            <a:r>
              <a:rPr lang="en-US" altLang="zh-CN" dirty="0"/>
              <a:t>(k</a:t>
            </a:r>
            <a:r>
              <a:rPr lang="en-US" altLang="zh-CN" baseline="30000" dirty="0"/>
              <a:t>0</a:t>
            </a:r>
            <a:r>
              <a:rPr lang="en-US" altLang="zh-CN" dirty="0"/>
              <a:t>):  </a:t>
            </a:r>
            <a:r>
              <a:rPr lang="en-US" altLang="zh-CN" dirty="0">
                <a:solidFill>
                  <a:srgbClr val="FF0000"/>
                </a:solidFill>
              </a:rPr>
              <a:t>♦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chemeClr val="tx1"/>
                </a:solidFill>
              </a:rPr>
              <a:t>♣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chemeClr val="tx1"/>
                </a:solidFill>
              </a:rPr>
              <a:t>♠</a:t>
            </a: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FF"/>
                </a:solidFill>
              </a:rPr>
              <a:t>花色重要性大于牌面</a:t>
            </a:r>
            <a:endParaRPr lang="en-US" altLang="zh-CN" dirty="0">
              <a:solidFill>
                <a:srgbClr val="FF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牌面</a:t>
            </a:r>
            <a:r>
              <a:rPr lang="en-US" altLang="zh-CN" dirty="0"/>
              <a:t>(k</a:t>
            </a:r>
            <a:r>
              <a:rPr lang="en-US" altLang="zh-CN" baseline="30000" dirty="0"/>
              <a:t>1</a:t>
            </a:r>
            <a:r>
              <a:rPr lang="en-US" altLang="zh-CN" dirty="0"/>
              <a:t>): 2&lt;3&lt;…&lt;10&lt;J&lt;Q&lt;K&lt;A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排序过程</a:t>
            </a:r>
            <a:r>
              <a:rPr lang="zh-CN" altLang="en-US" dirty="0"/>
              <a:t>：按牌面分为</a:t>
            </a:r>
            <a:r>
              <a:rPr lang="en-US" altLang="zh-CN" dirty="0"/>
              <a:t>13</a:t>
            </a:r>
            <a:r>
              <a:rPr lang="zh-CN" altLang="en-US" dirty="0"/>
              <a:t>个表，按</a:t>
            </a:r>
            <a:r>
              <a:rPr lang="en-US" altLang="zh-CN" dirty="0"/>
              <a:t>2~A</a:t>
            </a:r>
            <a:r>
              <a:rPr lang="zh-CN" altLang="en-US" dirty="0"/>
              <a:t>得到一个序列；再将序列按花色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♦~ ♠</a:t>
            </a:r>
            <a:r>
              <a:rPr lang="zh-CN" altLang="en-US" dirty="0"/>
              <a:t>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76672"/>
            <a:ext cx="8784976" cy="43380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just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一般地，在基数排序中元素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的关键字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是由</a:t>
            </a:r>
            <a:r>
              <a:rPr lang="en-US" altLang="zh-CN" sz="2200" i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2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位数字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组成，即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2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，每一个数字表示关键字的一位，其中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为最高位，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是最低位，每一位的值都在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范围内，其中，</a:t>
            </a:r>
            <a:r>
              <a:rPr lang="en-US" altLang="zh-CN" sz="2200" i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2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称为基数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例如，对于二进制数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，对于十进制数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en-US" altLang="zh-CN" sz="2200" i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i="1" baseline="300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baseline="300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是最重要位，</a:t>
            </a:r>
            <a:r>
              <a:rPr lang="en-US" altLang="zh-CN" sz="2200" i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baseline="300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是最不重要位，应该从最低位开始排序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，称为最低位优先（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LSD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反之，</a:t>
            </a:r>
            <a:r>
              <a:rPr lang="zh-CN" altLang="zh-CN" sz="22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200" i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i="1" baseline="300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200" baseline="300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2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是最不重要位，</a:t>
            </a:r>
            <a:r>
              <a:rPr lang="en-US" altLang="zh-CN" sz="2200" i="1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200" baseline="300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2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是最重要位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，应该从最高位开始排序，称为最高位优先（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MSD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590" y="243938"/>
            <a:ext cx="268323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最低位优先排序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590" y="1000108"/>
            <a:ext cx="8644044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假设线性表由元素序列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构成，每个结点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的关键字由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元组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5" y="1428735"/>
            <a:ext cx="3951112" cy="52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202242"/>
            <a:ext cx="9080650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每个元素值在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之间。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在排序过程中，使用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个队列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2428" y="2983808"/>
            <a:ext cx="8536463" cy="3643338"/>
            <a:chOff x="334442" y="2940370"/>
            <a:chExt cx="8072494" cy="3643338"/>
          </a:xfrm>
        </p:grpSpPr>
        <p:sp>
          <p:nvSpPr>
            <p:cNvPr id="14" name="圆角矩形 13"/>
            <p:cNvSpPr/>
            <p:nvPr/>
          </p:nvSpPr>
          <p:spPr>
            <a:xfrm>
              <a:off x="334442" y="2940370"/>
              <a:ext cx="8072494" cy="36433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162" y="3062028"/>
              <a:ext cx="7929618" cy="40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1200"/>
                </a:spcBef>
              </a:pP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</a:t>
              </a:r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zh-CN" altLang="zh-CN" sz="2000" dirty="0">
                  <a:solidFill>
                    <a:srgbClr val="0000FF"/>
                  </a:solidFill>
                  <a:latin typeface="+mn-ea"/>
                  <a:ea typeface="+mn-ea"/>
                  <a:cs typeface="Consolas" pitchFamily="49" charset="0"/>
                </a:rPr>
                <a:t>…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（从低位到高位），依次做一次“</a:t>
              </a:r>
              <a:r>
                <a:rPr lang="zh-CN" altLang="zh-CN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分配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”和“</a:t>
              </a:r>
              <a:r>
                <a:rPr lang="zh-CN" altLang="zh-CN" sz="20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收集</a:t>
              </a:r>
              <a:r>
                <a:rPr lang="zh-CN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”：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76235" y="3651544"/>
            <a:ext cx="7296166" cy="1300081"/>
            <a:chOff x="857224" y="3429000"/>
            <a:chExt cx="6944102" cy="1300081"/>
          </a:xfrm>
        </p:grpSpPr>
        <p:sp>
          <p:nvSpPr>
            <p:cNvPr id="10" name="TextBox 9"/>
            <p:cNvSpPr txBox="1"/>
            <p:nvPr/>
          </p:nvSpPr>
          <p:spPr>
            <a:xfrm>
              <a:off x="1285851" y="3429000"/>
              <a:ext cx="6515475" cy="130008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72000" bIns="72000" rtlCol="0">
              <a:spAutoFit/>
            </a:bodyPr>
            <a:lstStyle/>
            <a:p>
              <a:pPr algn="l">
                <a:lnSpc>
                  <a:spcPts val="3100"/>
                </a:lnSpc>
                <a:spcBef>
                  <a:spcPts val="0"/>
                </a:spcBef>
              </a:pP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开始时，把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zh-CN" altLang="zh-CN" sz="1800" dirty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各个队列置成空队列，然后依次考察线性表中的每一个元素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=0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zh-CN" altLang="zh-CN" sz="1800" dirty="0">
                  <a:solidFill>
                    <a:srgbClr val="0000FF"/>
                  </a:solidFill>
                  <a:latin typeface="+mj-ea"/>
                  <a:cs typeface="Consolas" pitchFamily="49" charset="0"/>
                </a:rPr>
                <a:t>…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），如果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的关键字位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</a:p>
            <a:p>
              <a:pPr algn="l">
                <a:lnSpc>
                  <a:spcPts val="31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=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，就把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插入到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</a:t>
              </a:r>
              <a:r>
                <a:rPr lang="en-US" altLang="zh-CN" sz="1800" i="1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队列中。</a:t>
              </a:r>
            </a:p>
          </p:txBody>
        </p:sp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296" y="4258951"/>
              <a:ext cx="323493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857224" y="3711363"/>
              <a:ext cx="428628" cy="8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100"/>
                </a:lnSpc>
              </a:pPr>
              <a:r>
                <a:rPr lang="zh-CN" altLang="zh-CN" sz="180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分配</a:t>
              </a:r>
              <a:endParaRPr lang="zh-CN" altLang="en-US" sz="18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8120" y="5229200"/>
            <a:ext cx="7327759" cy="957094"/>
            <a:chOff x="857224" y="4714884"/>
            <a:chExt cx="6929486" cy="957094"/>
          </a:xfrm>
        </p:grpSpPr>
        <p:sp>
          <p:nvSpPr>
            <p:cNvPr id="12" name="TextBox 11"/>
            <p:cNvSpPr txBox="1"/>
            <p:nvPr/>
          </p:nvSpPr>
          <p:spPr>
            <a:xfrm>
              <a:off x="857224" y="4782933"/>
              <a:ext cx="428628" cy="8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100"/>
                </a:lnSpc>
              </a:pPr>
              <a:r>
                <a:rPr lang="zh-CN" altLang="zh-CN" sz="18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收集</a:t>
              </a:r>
              <a:endParaRPr lang="zh-CN" altLang="en-US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714884"/>
              <a:ext cx="6500858" cy="957094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algn="l">
                <a:lnSpc>
                  <a:spcPts val="3100"/>
                </a:lnSpc>
                <a:spcBef>
                  <a:spcPts val="0"/>
                </a:spcBef>
              </a:pP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zh-CN" altLang="zh-CN" sz="1800" dirty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各个队列中的元素依次</a:t>
              </a:r>
              <a:r>
                <a:rPr lang="zh-CN" altLang="zh-CN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首尾相接</a:t>
              </a:r>
              <a:r>
                <a:rPr lang="zh-CN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，得到新的元素序列，从而组成新的线性表。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439" y="188640"/>
            <a:ext cx="1928826" cy="4531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排序算法</a:t>
            </a:r>
            <a:endParaRPr lang="en-US" altLang="zh-CN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7388" y="1197357"/>
            <a:ext cx="577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）采用什么存储结构？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523" y="807881"/>
            <a:ext cx="893709" cy="114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504" y="2070469"/>
            <a:ext cx="8866863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由于在分配和收集中涉及大量元素移动，采用顺序表时效率较低，所以采用单链表存放排序序列，这里采用以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为首结点的单链表（不带头结点）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166599"/>
            <a:ext cx="8352927" cy="3571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单链表结点类型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key;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存放关键字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data;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存放其他数据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next;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下一个结点指针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d)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构造方法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key=d;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next=null;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941860"/>
            <a:ext cx="8393016" cy="5962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RadixSortClass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基数排序类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h=null;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单链表首结点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(int[] a)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由关键字序列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构造单链表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h=new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(a[0]);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创建首结点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t=h;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a.length;i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 t=s;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输出单链表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p=h;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"+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p.key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System.out.println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6632"/>
            <a:ext cx="82868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假设元素关键字均为十进制（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）正整数，最大位数为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，按递增排序的最低位优先基数排序类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RadixSortClass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046" y="620688"/>
            <a:ext cx="8679908" cy="3186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private 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求基数为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的正整数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key%r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key=key/r;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k;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752" y="68082"/>
            <a:ext cx="9036496" cy="6789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 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RadixSort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r)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最低位优先基数排序算法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p,t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 head=new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[r];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建立链队队头数组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 tail=new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[r];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建立链队队尾数组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从低位到高位循环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j=0;j&lt;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初始化各链队首、尾指针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head[j]=tail[j]=null;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p=h;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分配：对于原链表中每个结点循环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p.key,r,i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提取结点关键字的第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(head[k]==null)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个链队空时，队头队尾均指向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head[k]=p;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tail[k]=p;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个链队非空时，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结点进队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tail[k].next=p;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tail[k]=p;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取下一个结点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7929618" cy="5860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h=null;		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重新用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来收集所有结点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(int j=0;j&lt;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收集：对于每一个链队循环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</a:t>
            </a:r>
            <a:r>
              <a:rPr lang="en-US" altLang="zh-CN" sz="1800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head[j]!=null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个链队是第一个非空链队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if (h==null)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  h=head[j];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t=tail[j];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else		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个链队是其他非空链队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=head[j];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t=tail[j];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尾结点的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143108" y="1142984"/>
            <a:ext cx="4071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个队列，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为队尾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53780" y="1542120"/>
            <a:ext cx="4071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进行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第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次分配：按个位</a:t>
            </a:r>
            <a:endParaRPr kumimoji="1" lang="zh-CN" altLang="en-US" sz="1800" b="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92013" y="5051754"/>
            <a:ext cx="1874231" cy="44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进行第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次收集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43042" y="773652"/>
            <a:ext cx="428628" cy="225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7356" y="773652"/>
            <a:ext cx="714380" cy="226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0298" y="773652"/>
            <a:ext cx="71438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3240" y="773652"/>
            <a:ext cx="571504" cy="226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6182" y="773652"/>
            <a:ext cx="642942" cy="226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9124" y="773652"/>
            <a:ext cx="642942" cy="226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066" y="773652"/>
            <a:ext cx="714380" cy="226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6446" y="773652"/>
            <a:ext cx="642942" cy="226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9388" y="773652"/>
            <a:ext cx="571504" cy="226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107405" y="2221009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1065830" y="2217188"/>
            <a:ext cx="691215" cy="42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4026225" y="2996952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[7]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998086" y="2996952"/>
            <a:ext cx="817853" cy="42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[7]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043920" y="3789040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[8]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055248" y="3789040"/>
            <a:ext cx="691215" cy="42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[8]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994788" y="4509120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[9]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928143" y="4509120"/>
            <a:ext cx="817853" cy="42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[9]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8147" y="4431167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68490" y="2891885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28505" y="2894983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1900" y="2870001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7757" y="4432536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5406" y="4452406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21900" y="3699214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801" y="2092019"/>
            <a:ext cx="1071570" cy="225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 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52530" y="5651697"/>
            <a:ext cx="428628" cy="225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0196" y="5651697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57452" y="5651697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14708" y="5651697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1964" y="5651697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29220" y="5651697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86476" y="5651697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3732" y="5651697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58112" y="5631601"/>
            <a:ext cx="107157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000100" y="285728"/>
            <a:ext cx="7215206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369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367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167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239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237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138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230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139)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5881" y="6154091"/>
            <a:ext cx="25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趟排序完毕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9022" y="6011215"/>
            <a:ext cx="4239922" cy="73531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2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分配时是按一个一个元素进行的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收集时是按一个一个队列进行的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2844" y="142852"/>
            <a:ext cx="785818" cy="928693"/>
            <a:chOff x="214282" y="142852"/>
            <a:chExt cx="1000100" cy="1071569"/>
          </a:xfrm>
        </p:grpSpPr>
        <p:sp>
          <p:nvSpPr>
            <p:cNvPr id="61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2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3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gray">
            <a:xfrm>
              <a:off x="442143" y="342489"/>
              <a:ext cx="577615" cy="6747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F993590-A975-424E-BEEB-AC1527710F47}"/>
              </a:ext>
            </a:extLst>
          </p:cNvPr>
          <p:cNvCxnSpPr/>
          <p:nvPr/>
        </p:nvCxnSpPr>
        <p:spPr>
          <a:xfrm>
            <a:off x="1097924" y="2039438"/>
            <a:ext cx="4320480" cy="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436150A-EF5D-4F35-90F9-6B1D169E463D}"/>
              </a:ext>
            </a:extLst>
          </p:cNvPr>
          <p:cNvCxnSpPr/>
          <p:nvPr/>
        </p:nvCxnSpPr>
        <p:spPr>
          <a:xfrm>
            <a:off x="1097924" y="2317594"/>
            <a:ext cx="4320480" cy="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D24EB94-EEA2-4710-A943-727D87B6AE2E}"/>
              </a:ext>
            </a:extLst>
          </p:cNvPr>
          <p:cNvCxnSpPr/>
          <p:nvPr/>
        </p:nvCxnSpPr>
        <p:spPr>
          <a:xfrm>
            <a:off x="1048721" y="2824014"/>
            <a:ext cx="4320480" cy="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70CF52C-95BB-4F09-9173-52C173D3EED4}"/>
              </a:ext>
            </a:extLst>
          </p:cNvPr>
          <p:cNvCxnSpPr/>
          <p:nvPr/>
        </p:nvCxnSpPr>
        <p:spPr>
          <a:xfrm>
            <a:off x="1006531" y="3115856"/>
            <a:ext cx="4320480" cy="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58E089A-D84E-44DE-AB57-F093F116A138}"/>
              </a:ext>
            </a:extLst>
          </p:cNvPr>
          <p:cNvCxnSpPr/>
          <p:nvPr/>
        </p:nvCxnSpPr>
        <p:spPr>
          <a:xfrm>
            <a:off x="1036746" y="3616102"/>
            <a:ext cx="4320480" cy="0"/>
          </a:xfrm>
          <a:prstGeom prst="line">
            <a:avLst/>
          </a:prstGeom>
          <a:ln w="19050">
            <a:solidFill>
              <a:srgbClr val="66FF33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D0F4F0C-74AF-4DDD-B7D9-9D3963DD1833}"/>
              </a:ext>
            </a:extLst>
          </p:cNvPr>
          <p:cNvCxnSpPr/>
          <p:nvPr/>
        </p:nvCxnSpPr>
        <p:spPr>
          <a:xfrm>
            <a:off x="1036099" y="3933060"/>
            <a:ext cx="4320480" cy="0"/>
          </a:xfrm>
          <a:prstGeom prst="line">
            <a:avLst/>
          </a:prstGeom>
          <a:ln w="19050">
            <a:solidFill>
              <a:srgbClr val="66FF33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9057E2A-D2CB-43B1-AAB8-CAF5A188F182}"/>
              </a:ext>
            </a:extLst>
          </p:cNvPr>
          <p:cNvCxnSpPr/>
          <p:nvPr/>
        </p:nvCxnSpPr>
        <p:spPr>
          <a:xfrm>
            <a:off x="983055" y="4349093"/>
            <a:ext cx="4320480" cy="0"/>
          </a:xfrm>
          <a:prstGeom prst="line">
            <a:avLst/>
          </a:prstGeom>
          <a:ln w="190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3F931FF-F02D-4F7E-91D6-4888AFA9865B}"/>
              </a:ext>
            </a:extLst>
          </p:cNvPr>
          <p:cNvCxnSpPr/>
          <p:nvPr/>
        </p:nvCxnSpPr>
        <p:spPr>
          <a:xfrm>
            <a:off x="1006531" y="4652766"/>
            <a:ext cx="4320480" cy="0"/>
          </a:xfrm>
          <a:prstGeom prst="line">
            <a:avLst/>
          </a:prstGeom>
          <a:ln w="19050">
            <a:solidFill>
              <a:srgbClr val="6600CC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/>
      <p:bldP spid="79877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4143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进行第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次分配：按十位</a:t>
            </a:r>
            <a:endParaRPr kumimoji="1" lang="zh-CN" altLang="en-US" sz="1800" b="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33249" y="4195805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进行第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次收集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328884" y="2210737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[3]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456549" y="2210737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[3]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357934" y="3174661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439128" y="3170758"/>
            <a:ext cx="817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[6]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3843" y="2897663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6325" y="288935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7072" y="2897662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5244" y="19265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3249" y="5112357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017" y="5910317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趟排序完毕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50376" y="19358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62798" y="192883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9422" y="195367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1922" y="195891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348" y="55933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2014" y="55933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7832" y="55933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4612" y="55933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1868" y="55933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9124" y="55933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6380" y="55933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43636" y="55933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0892" y="55933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2353" y="51123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9609" y="51123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8303" y="51123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24253" y="51123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6997" y="51123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→239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81509" y="51123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38765" y="51123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→167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67459" y="5112357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→369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98F2F10-5E9C-482F-B008-04F226BD8590}"/>
              </a:ext>
            </a:extLst>
          </p:cNvPr>
          <p:cNvCxnSpPr>
            <a:cxnSpLocks/>
          </p:cNvCxnSpPr>
          <p:nvPr/>
        </p:nvCxnSpPr>
        <p:spPr>
          <a:xfrm flipV="1">
            <a:off x="997467" y="1898640"/>
            <a:ext cx="5392050" cy="1905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89BFA01-ED13-44CB-8122-7686AEC35B31}"/>
              </a:ext>
            </a:extLst>
          </p:cNvPr>
          <p:cNvCxnSpPr>
            <a:cxnSpLocks/>
          </p:cNvCxnSpPr>
          <p:nvPr/>
        </p:nvCxnSpPr>
        <p:spPr>
          <a:xfrm>
            <a:off x="949914" y="2203559"/>
            <a:ext cx="5414935" cy="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6A0CE46-9058-4EA6-B696-55B1414CD89F}"/>
              </a:ext>
            </a:extLst>
          </p:cNvPr>
          <p:cNvCxnSpPr>
            <a:cxnSpLocks/>
          </p:cNvCxnSpPr>
          <p:nvPr/>
        </p:nvCxnSpPr>
        <p:spPr>
          <a:xfrm flipV="1">
            <a:off x="1008090" y="2922491"/>
            <a:ext cx="5179683" cy="11178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45F76FD-260A-4183-9C4C-07E906F4FE76}"/>
              </a:ext>
            </a:extLst>
          </p:cNvPr>
          <p:cNvCxnSpPr>
            <a:cxnSpLocks/>
          </p:cNvCxnSpPr>
          <p:nvPr/>
        </p:nvCxnSpPr>
        <p:spPr>
          <a:xfrm flipV="1">
            <a:off x="997467" y="3204924"/>
            <a:ext cx="5221873" cy="26022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9" grpId="0"/>
      <p:bldP spid="29" grpId="1"/>
      <p:bldP spid="29" grpId="2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仿宋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8971</TotalTime>
  <Words>12617</Words>
  <Application>Microsoft Office PowerPoint</Application>
  <PresentationFormat>全屏显示(4:3)</PresentationFormat>
  <Paragraphs>1596</Paragraphs>
  <Slides>109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21" baseType="lpstr">
      <vt:lpstr>-apple-system</vt:lpstr>
      <vt:lpstr>方正启体简体</vt:lpstr>
      <vt:lpstr>仿宋</vt:lpstr>
      <vt:lpstr>黑体</vt:lpstr>
      <vt:lpstr>华文中宋</vt:lpstr>
      <vt:lpstr>宋体</vt:lpstr>
      <vt:lpstr>微软雅黑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xzz</cp:lastModifiedBy>
  <cp:revision>3041</cp:revision>
  <dcterms:created xsi:type="dcterms:W3CDTF">2004-03-31T23:50:14Z</dcterms:created>
  <dcterms:modified xsi:type="dcterms:W3CDTF">2023-11-28T07:54:02Z</dcterms:modified>
</cp:coreProperties>
</file>