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3" r:id="rId1"/>
  </p:sldMasterIdLst>
  <p:notesMasterIdLst>
    <p:notesMasterId r:id="rId135"/>
  </p:notesMasterIdLst>
  <p:handoutMasterIdLst>
    <p:handoutMasterId r:id="rId136"/>
  </p:handoutMasterIdLst>
  <p:sldIdLst>
    <p:sldId id="362" r:id="rId2"/>
    <p:sldId id="521" r:id="rId3"/>
    <p:sldId id="365" r:id="rId4"/>
    <p:sldId id="368" r:id="rId5"/>
    <p:sldId id="367" r:id="rId6"/>
    <p:sldId id="369" r:id="rId7"/>
    <p:sldId id="370" r:id="rId8"/>
    <p:sldId id="371" r:id="rId9"/>
    <p:sldId id="372" r:id="rId10"/>
    <p:sldId id="374" r:id="rId11"/>
    <p:sldId id="376" r:id="rId12"/>
    <p:sldId id="439" r:id="rId13"/>
    <p:sldId id="416" r:id="rId14"/>
    <p:sldId id="379" r:id="rId15"/>
    <p:sldId id="380" r:id="rId16"/>
    <p:sldId id="381" r:id="rId17"/>
    <p:sldId id="384" r:id="rId18"/>
    <p:sldId id="386" r:id="rId19"/>
    <p:sldId id="387" r:id="rId20"/>
    <p:sldId id="388" r:id="rId21"/>
    <p:sldId id="389" r:id="rId22"/>
    <p:sldId id="417" r:id="rId23"/>
    <p:sldId id="419" r:id="rId24"/>
    <p:sldId id="420" r:id="rId25"/>
    <p:sldId id="418" r:id="rId26"/>
    <p:sldId id="423" r:id="rId27"/>
    <p:sldId id="391" r:id="rId28"/>
    <p:sldId id="393" r:id="rId29"/>
    <p:sldId id="426" r:id="rId30"/>
    <p:sldId id="430" r:id="rId31"/>
    <p:sldId id="428" r:id="rId32"/>
    <p:sldId id="429" r:id="rId33"/>
    <p:sldId id="431" r:id="rId34"/>
    <p:sldId id="394" r:id="rId35"/>
    <p:sldId id="432" r:id="rId36"/>
    <p:sldId id="435" r:id="rId37"/>
    <p:sldId id="395" r:id="rId38"/>
    <p:sldId id="396" r:id="rId39"/>
    <p:sldId id="397" r:id="rId40"/>
    <p:sldId id="424" r:id="rId41"/>
    <p:sldId id="433" r:id="rId42"/>
    <p:sldId id="434" r:id="rId43"/>
    <p:sldId id="440" r:id="rId44"/>
    <p:sldId id="441" r:id="rId45"/>
    <p:sldId id="399" r:id="rId46"/>
    <p:sldId id="400" r:id="rId47"/>
    <p:sldId id="442" r:id="rId48"/>
    <p:sldId id="443" r:id="rId49"/>
    <p:sldId id="444" r:id="rId50"/>
    <p:sldId id="373" r:id="rId51"/>
    <p:sldId id="402" r:id="rId52"/>
    <p:sldId id="403" r:id="rId53"/>
    <p:sldId id="446" r:id="rId54"/>
    <p:sldId id="375" r:id="rId55"/>
    <p:sldId id="405" r:id="rId56"/>
    <p:sldId id="406" r:id="rId57"/>
    <p:sldId id="408" r:id="rId58"/>
    <p:sldId id="409" r:id="rId59"/>
    <p:sldId id="411" r:id="rId60"/>
    <p:sldId id="457" r:id="rId61"/>
    <p:sldId id="378" r:id="rId62"/>
    <p:sldId id="413" r:id="rId63"/>
    <p:sldId id="412" r:id="rId64"/>
    <p:sldId id="415" r:id="rId65"/>
    <p:sldId id="414" r:id="rId66"/>
    <p:sldId id="458" r:id="rId67"/>
    <p:sldId id="459" r:id="rId68"/>
    <p:sldId id="460" r:id="rId69"/>
    <p:sldId id="382" r:id="rId70"/>
    <p:sldId id="383" r:id="rId71"/>
    <p:sldId id="385" r:id="rId72"/>
    <p:sldId id="462" r:id="rId73"/>
    <p:sldId id="464" r:id="rId74"/>
    <p:sldId id="465" r:id="rId75"/>
    <p:sldId id="421" r:id="rId76"/>
    <p:sldId id="466" r:id="rId77"/>
    <p:sldId id="467" r:id="rId78"/>
    <p:sldId id="468" r:id="rId79"/>
    <p:sldId id="425" r:id="rId80"/>
    <p:sldId id="469" r:id="rId81"/>
    <p:sldId id="471" r:id="rId82"/>
    <p:sldId id="472" r:id="rId83"/>
    <p:sldId id="473" r:id="rId84"/>
    <p:sldId id="474" r:id="rId85"/>
    <p:sldId id="475" r:id="rId86"/>
    <p:sldId id="476" r:id="rId87"/>
    <p:sldId id="392" r:id="rId88"/>
    <p:sldId id="477" r:id="rId89"/>
    <p:sldId id="478" r:id="rId90"/>
    <p:sldId id="479" r:id="rId91"/>
    <p:sldId id="481" r:id="rId92"/>
    <p:sldId id="482" r:id="rId93"/>
    <p:sldId id="483" r:id="rId94"/>
    <p:sldId id="485" r:id="rId95"/>
    <p:sldId id="438" r:id="rId96"/>
    <p:sldId id="487" r:id="rId97"/>
    <p:sldId id="489" r:id="rId98"/>
    <p:sldId id="490" r:id="rId99"/>
    <p:sldId id="491" r:id="rId100"/>
    <p:sldId id="436" r:id="rId101"/>
    <p:sldId id="493" r:id="rId102"/>
    <p:sldId id="447" r:id="rId103"/>
    <p:sldId id="448" r:id="rId104"/>
    <p:sldId id="449" r:id="rId105"/>
    <p:sldId id="450" r:id="rId106"/>
    <p:sldId id="451" r:id="rId107"/>
    <p:sldId id="452" r:id="rId108"/>
    <p:sldId id="454" r:id="rId109"/>
    <p:sldId id="494" r:id="rId110"/>
    <p:sldId id="495" r:id="rId111"/>
    <p:sldId id="364" r:id="rId112"/>
    <p:sldId id="496" r:id="rId113"/>
    <p:sldId id="497" r:id="rId114"/>
    <p:sldId id="499" r:id="rId115"/>
    <p:sldId id="501" r:id="rId116"/>
    <p:sldId id="502" r:id="rId117"/>
    <p:sldId id="503" r:id="rId118"/>
    <p:sldId id="504" r:id="rId119"/>
    <p:sldId id="505" r:id="rId120"/>
    <p:sldId id="506" r:id="rId121"/>
    <p:sldId id="507" r:id="rId122"/>
    <p:sldId id="508" r:id="rId123"/>
    <p:sldId id="509" r:id="rId124"/>
    <p:sldId id="511" r:id="rId125"/>
    <p:sldId id="512" r:id="rId126"/>
    <p:sldId id="513" r:id="rId127"/>
    <p:sldId id="514" r:id="rId128"/>
    <p:sldId id="515" r:id="rId129"/>
    <p:sldId id="398" r:id="rId130"/>
    <p:sldId id="516" r:id="rId131"/>
    <p:sldId id="517" r:id="rId132"/>
    <p:sldId id="519" r:id="rId133"/>
    <p:sldId id="520" r:id="rId134"/>
  </p:sldIdLst>
  <p:sldSz cx="9144000" cy="6858000" type="screen4x3"/>
  <p:notesSz cx="6858000" cy="9144000"/>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00CC00"/>
    <a:srgbClr val="FF00FF"/>
    <a:srgbClr val="FFFF00"/>
    <a:srgbClr val="0000FF"/>
    <a:srgbClr val="FF3300"/>
    <a:srgbClr val="FF0066"/>
    <a:srgbClr val="00FF00"/>
    <a:srgbClr val="FF3399"/>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723" autoAdjust="0"/>
  </p:normalViewPr>
  <p:slideViewPr>
    <p:cSldViewPr>
      <p:cViewPr varScale="1">
        <p:scale>
          <a:sx n="65" d="100"/>
          <a:sy n="65" d="100"/>
        </p:scale>
        <p:origin x="1314"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pPr/>
              <a:t>2023/9/21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0D1E2EF4-146E-47B5-A412-FFD548A1AB6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60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61</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63</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66</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67</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68</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69</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70</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71</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72</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76</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1E2EF4-146E-47B5-A412-FFD548A1AB6A}" type="slidenum">
              <a:rPr lang="en-US" altLang="zh-CN" smtClean="0"/>
              <a:pPr/>
              <a:t>26</a:t>
            </a:fld>
            <a:endParaRPr lang="en-US" altLang="zh-CN"/>
          </a:p>
        </p:txBody>
      </p:sp>
    </p:spTree>
    <p:extLst>
      <p:ext uri="{BB962C8B-B14F-4D97-AF65-F5344CB8AC3E}">
        <p14:creationId xmlns:p14="http://schemas.microsoft.com/office/powerpoint/2010/main" val="21745134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77</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78</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79</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80</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81</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85</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86</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87</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88</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89</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43</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90</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91</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92</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93</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94</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100</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109</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44</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7AF016A1-9F15-429F-9EFD-84004B73C732}" type="slidenum">
              <a:rPr lang="en-US" altLang="zh-CN" smtClean="0"/>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67864EE2-EAB3-4814-A7EB-820BD7610F1E}" type="slidenum">
              <a:rPr lang="en-US" altLang="zh-CN" smtClean="0"/>
              <a:pPr/>
              <a:t>‹#›</a:t>
            </a:fld>
            <a:endParaRPr lang="en-US" altLang="zh-CN" dirty="0"/>
          </a:p>
        </p:txBody>
      </p:sp>
    </p:spTree>
    <p:extLst>
      <p:ext uri="{BB962C8B-B14F-4D97-AF65-F5344CB8AC3E}">
        <p14:creationId xmlns:p14="http://schemas.microsoft.com/office/powerpoint/2010/main" val="33704501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l="-17000" r="-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gif"/><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gif"/><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TextBox 7"/>
          <p:cNvSpPr txBox="1"/>
          <p:nvPr/>
        </p:nvSpPr>
        <p:spPr>
          <a:xfrm>
            <a:off x="11174" y="2352780"/>
            <a:ext cx="6264696" cy="1095273"/>
          </a:xfrm>
          <a:prstGeom prst="rect">
            <a:avLst/>
          </a:prstGeom>
          <a:noFill/>
          <a:ln>
            <a:noFill/>
          </a:ln>
          <a:effectLst>
            <a:outerShdw blurRad="76200" dist="12700" dir="8100000" sy="-23000" kx="8004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tIns="216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zh-CN" sz="5400" dirty="0">
                <a:ln w="11430"/>
                <a:solidFill>
                  <a:srgbClr val="FF3300"/>
                </a:solidFill>
                <a:effectLst>
                  <a:outerShdw blurRad="50800" dist="39000" dir="5460000" algn="tl">
                    <a:srgbClr val="000000">
                      <a:alpha val="38000"/>
                    </a:srgbClr>
                  </a:outerShdw>
                </a:effectLst>
                <a:latin typeface="微软雅黑" panose="020B0503020204020204" pitchFamily="34" charset="-122"/>
                <a:ea typeface="微软雅黑" panose="020B0503020204020204" pitchFamily="34" charset="-122"/>
              </a:rPr>
              <a:t>第</a:t>
            </a:r>
            <a:r>
              <a:rPr lang="en-US" altLang="zh-CN" sz="5400" dirty="0">
                <a:ln w="11430"/>
                <a:solidFill>
                  <a:srgbClr val="FF3300"/>
                </a:solidFill>
                <a:effectLst>
                  <a:outerShdw blurRad="50800" dist="39000" dir="5460000" algn="tl">
                    <a:srgbClr val="000000">
                      <a:alpha val="38000"/>
                    </a:srgbClr>
                  </a:outerShdw>
                </a:effectLst>
                <a:latin typeface="微软雅黑" panose="020B0503020204020204" pitchFamily="34" charset="-122"/>
                <a:ea typeface="微软雅黑" panose="020B0503020204020204" pitchFamily="34" charset="-122"/>
              </a:rPr>
              <a:t> 2 </a:t>
            </a:r>
            <a:r>
              <a:rPr lang="zh-CN" altLang="zh-CN" sz="5400" dirty="0">
                <a:ln w="11430"/>
                <a:solidFill>
                  <a:srgbClr val="FF3300"/>
                </a:solidFill>
                <a:effectLst>
                  <a:outerShdw blurRad="50800" dist="39000" dir="5460000" algn="tl">
                    <a:srgbClr val="000000">
                      <a:alpha val="38000"/>
                    </a:srgbClr>
                  </a:outerShdw>
                </a:effectLst>
                <a:latin typeface="微软雅黑" panose="020B0503020204020204" pitchFamily="34" charset="-122"/>
                <a:ea typeface="微软雅黑" panose="020B0503020204020204" pitchFamily="34" charset="-122"/>
              </a:rPr>
              <a:t>章 </a:t>
            </a:r>
            <a:r>
              <a:rPr lang="en-US" altLang="zh-CN" sz="5400" dirty="0">
                <a:ln w="11430"/>
                <a:solidFill>
                  <a:srgbClr val="FF3300"/>
                </a:solidFill>
                <a:effectLst>
                  <a:outerShdw blurRad="50800" dist="39000" dir="5460000" algn="tl">
                    <a:srgbClr val="000000">
                      <a:alpha val="38000"/>
                    </a:srgbClr>
                  </a:outerShdw>
                </a:effectLst>
                <a:latin typeface="微软雅黑" panose="020B0503020204020204" pitchFamily="34" charset="-122"/>
                <a:ea typeface="微软雅黑" panose="020B0503020204020204" pitchFamily="34" charset="-122"/>
              </a:rPr>
              <a:t> </a:t>
            </a:r>
            <a:r>
              <a:rPr lang="zh-CN" altLang="zh-CN" sz="5400" dirty="0">
                <a:ln w="11430"/>
                <a:solidFill>
                  <a:srgbClr val="FF3300"/>
                </a:solidFill>
                <a:effectLst>
                  <a:outerShdw blurRad="50800" dist="39000" dir="5460000" algn="tl">
                    <a:srgbClr val="000000">
                      <a:alpha val="38000"/>
                    </a:srgbClr>
                  </a:outerShdw>
                </a:effectLst>
                <a:latin typeface="微软雅黑" panose="020B0503020204020204" pitchFamily="34" charset="-122"/>
                <a:ea typeface="微软雅黑" panose="020B0503020204020204" pitchFamily="34" charset="-122"/>
              </a:rPr>
              <a:t>线</a:t>
            </a:r>
            <a:r>
              <a:rPr lang="en-US" altLang="zh-CN" sz="5400" dirty="0">
                <a:ln w="11430"/>
                <a:solidFill>
                  <a:srgbClr val="FF3300"/>
                </a:solidFill>
                <a:effectLst>
                  <a:outerShdw blurRad="50800" dist="39000" dir="5460000" algn="tl">
                    <a:srgbClr val="000000">
                      <a:alpha val="38000"/>
                    </a:srgbClr>
                  </a:outerShdw>
                </a:effectLst>
                <a:latin typeface="微软雅黑" panose="020B0503020204020204" pitchFamily="34" charset="-122"/>
                <a:ea typeface="微软雅黑" panose="020B0503020204020204" pitchFamily="34" charset="-122"/>
              </a:rPr>
              <a:t> </a:t>
            </a:r>
            <a:r>
              <a:rPr lang="zh-CN" altLang="zh-CN" sz="5400" dirty="0">
                <a:ln w="11430"/>
                <a:solidFill>
                  <a:srgbClr val="FF3300"/>
                </a:solidFill>
                <a:effectLst>
                  <a:outerShdw blurRad="50800" dist="39000" dir="5460000" algn="tl">
                    <a:srgbClr val="000000">
                      <a:alpha val="38000"/>
                    </a:srgbClr>
                  </a:outerShdw>
                </a:effectLst>
                <a:latin typeface="微软雅黑" panose="020B0503020204020204" pitchFamily="34" charset="-122"/>
                <a:ea typeface="微软雅黑" panose="020B0503020204020204" pitchFamily="34" charset="-122"/>
              </a:rPr>
              <a:t>性</a:t>
            </a:r>
            <a:r>
              <a:rPr lang="en-US" altLang="zh-CN" sz="5400" dirty="0">
                <a:ln w="11430"/>
                <a:solidFill>
                  <a:srgbClr val="FF3300"/>
                </a:solidFill>
                <a:effectLst>
                  <a:outerShdw blurRad="50800" dist="39000" dir="5460000" algn="tl">
                    <a:srgbClr val="000000">
                      <a:alpha val="38000"/>
                    </a:srgbClr>
                  </a:outerShdw>
                </a:effectLst>
                <a:latin typeface="微软雅黑" panose="020B0503020204020204" pitchFamily="34" charset="-122"/>
                <a:ea typeface="微软雅黑" panose="020B0503020204020204" pitchFamily="34" charset="-122"/>
              </a:rPr>
              <a:t> </a:t>
            </a:r>
            <a:r>
              <a:rPr lang="zh-CN" altLang="zh-CN" sz="5400" dirty="0">
                <a:ln w="11430"/>
                <a:solidFill>
                  <a:srgbClr val="FF3300"/>
                </a:solidFill>
                <a:effectLst>
                  <a:outerShdw blurRad="50800" dist="39000" dir="5460000" algn="tl">
                    <a:srgbClr val="000000">
                      <a:alpha val="38000"/>
                    </a:srgbClr>
                  </a:outerShdw>
                </a:effectLst>
                <a:latin typeface="微软雅黑" panose="020B0503020204020204" pitchFamily="34" charset="-122"/>
                <a:ea typeface="微软雅黑" panose="020B0503020204020204" pitchFamily="34" charset="-122"/>
              </a:rPr>
              <a:t>表</a:t>
            </a:r>
            <a:endParaRPr lang="zh-CN" altLang="en-US" sz="5400" dirty="0">
              <a:ln w="11430"/>
              <a:solidFill>
                <a:srgbClr val="FF3300"/>
              </a:solidFill>
              <a:effectLst>
                <a:outerShdw blurRad="50800" dist="39000" dir="5460000" algn="tl">
                  <a:srgbClr val="000000">
                    <a:alpha val="38000"/>
                  </a:srgbClr>
                </a:outerShdw>
              </a:effectLst>
              <a:latin typeface="微软雅黑" panose="020B0503020204020204" pitchFamily="34" charset="-122"/>
              <a:ea typeface="微软雅黑" panose="020B0503020204020204" pitchFamily="34" charset="-122"/>
            </a:endParaRPr>
          </a:p>
        </p:txBody>
      </p:sp>
      <p:pic>
        <p:nvPicPr>
          <p:cNvPr id="3" name="Picture 4" descr="C:\Users\Admin\AppData\Roaming\Tencent\Users\5139386\QQ\WinTemp\RichOle\26QH$T1JU%OW139@}[O}W`2.png">
            <a:extLst>
              <a:ext uri="{FF2B5EF4-FFF2-40B4-BE49-F238E27FC236}">
                <a16:creationId xmlns:a16="http://schemas.microsoft.com/office/drawing/2014/main" id="{BEEB9BDF-9944-4DDE-AD5C-B62926061447}"/>
              </a:ext>
            </a:extLst>
          </p:cNvPr>
          <p:cNvPicPr>
            <a:picLocks noChangeAspect="1" noChangeArrowheads="1"/>
          </p:cNvPicPr>
          <p:nvPr/>
        </p:nvPicPr>
        <p:blipFill>
          <a:blip r:embed="rId4" cstate="print"/>
          <a:srcRect/>
          <a:stretch>
            <a:fillRect/>
          </a:stretch>
        </p:blipFill>
        <p:spPr bwMode="auto">
          <a:xfrm>
            <a:off x="0" y="0"/>
            <a:ext cx="5324742" cy="60074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7524" y="1497162"/>
            <a:ext cx="8496944" cy="224417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1800" dirty="0">
                <a:solidFill>
                  <a:srgbClr val="0000FF"/>
                </a:solidFill>
                <a:latin typeface="Consolas" pitchFamily="49" charset="0"/>
                <a:ea typeface="仿宋" pitchFamily="49" charset="-122"/>
                <a:cs typeface="Consolas" pitchFamily="49" charset="0"/>
              </a:rPr>
              <a:t>public void </a:t>
            </a:r>
            <a:r>
              <a:rPr lang="en-US" altLang="zh-CN" sz="1800" dirty="0" err="1">
                <a:solidFill>
                  <a:srgbClr val="FF0000"/>
                </a:solidFill>
                <a:latin typeface="Consolas" pitchFamily="49" charset="0"/>
                <a:ea typeface="仿宋" pitchFamily="49" charset="-122"/>
                <a:cs typeface="Consolas" pitchFamily="49" charset="0"/>
              </a:rPr>
              <a:t>Setsize</a:t>
            </a:r>
            <a:r>
              <a:rPr lang="en-US" altLang="zh-CN" sz="1800" dirty="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nlen</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设置线性表的长度</a:t>
            </a:r>
          </a:p>
          <a:p>
            <a:pPr algn="l"/>
            <a:r>
              <a:rPr lang="en-US" altLang="zh-CN" sz="1800" dirty="0">
                <a:solidFill>
                  <a:srgbClr val="0000FF"/>
                </a:solidFill>
                <a:latin typeface="Consolas" pitchFamily="49" charset="0"/>
                <a:ea typeface="仿宋" pitchFamily="49" charset="-122"/>
                <a:cs typeface="Consolas" pitchFamily="49" charset="0"/>
              </a:rPr>
              <a:t>{   </a:t>
            </a:r>
          </a:p>
          <a:p>
            <a:pPr algn="l"/>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nlen</a:t>
            </a:r>
            <a:r>
              <a:rPr lang="en-US" altLang="zh-CN" sz="1800" dirty="0">
                <a:solidFill>
                  <a:srgbClr val="0000FF"/>
                </a:solidFill>
                <a:latin typeface="Consolas" pitchFamily="49" charset="0"/>
                <a:ea typeface="仿宋" pitchFamily="49" charset="-122"/>
                <a:cs typeface="Consolas" pitchFamily="49" charset="0"/>
              </a:rPr>
              <a:t>&lt;0 || </a:t>
            </a:r>
            <a:r>
              <a:rPr lang="en-US" altLang="zh-CN" sz="1800" dirty="0" err="1">
                <a:solidFill>
                  <a:srgbClr val="0000FF"/>
                </a:solidFill>
                <a:latin typeface="Consolas" pitchFamily="49" charset="0"/>
                <a:ea typeface="仿宋" pitchFamily="49" charset="-122"/>
                <a:cs typeface="Consolas" pitchFamily="49" charset="0"/>
              </a:rPr>
              <a:t>nlen</a:t>
            </a:r>
            <a:r>
              <a:rPr lang="en-US" altLang="zh-CN" sz="1800" dirty="0">
                <a:solidFill>
                  <a:srgbClr val="0000FF"/>
                </a:solidFill>
                <a:latin typeface="Consolas" pitchFamily="49" charset="0"/>
                <a:ea typeface="仿宋" pitchFamily="49" charset="-122"/>
                <a:cs typeface="Consolas" pitchFamily="49" charset="0"/>
              </a:rPr>
              <a:t>&gt;size)</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throw new </a:t>
            </a:r>
            <a:r>
              <a:rPr lang="en-US" altLang="zh-CN" sz="1800" dirty="0" err="1">
                <a:solidFill>
                  <a:srgbClr val="0000FF"/>
                </a:solidFill>
                <a:latin typeface="Consolas" pitchFamily="49" charset="0"/>
                <a:ea typeface="仿宋" pitchFamily="49" charset="-122"/>
                <a:cs typeface="Consolas" pitchFamily="49" charset="0"/>
              </a:rPr>
              <a:t>IllegalArgumentException</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设置长度</a:t>
            </a:r>
            <a:r>
              <a:rPr lang="en-US" altLang="zh-CN" sz="1800" dirty="0">
                <a:solidFill>
                  <a:srgbClr val="0000FF"/>
                </a:solidFill>
                <a:latin typeface="Consolas" pitchFamily="49" charset="0"/>
                <a:ea typeface="仿宋" pitchFamily="49" charset="-122"/>
                <a:cs typeface="Consolas" pitchFamily="49" charset="0"/>
              </a:rPr>
              <a:t>:n</a:t>
            </a:r>
            <a:r>
              <a:rPr lang="zh-CN" altLang="zh-CN" sz="1800" dirty="0">
                <a:solidFill>
                  <a:srgbClr val="0000FF"/>
                </a:solidFill>
                <a:latin typeface="Consolas" pitchFamily="49" charset="0"/>
                <a:ea typeface="仿宋" pitchFamily="49" charset="-122"/>
                <a:cs typeface="Consolas" pitchFamily="49" charset="0"/>
              </a:rPr>
              <a:t>不在有效范围内</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size=</a:t>
            </a:r>
            <a:r>
              <a:rPr lang="en-US" altLang="zh-CN" sz="1800" dirty="0" err="1">
                <a:solidFill>
                  <a:srgbClr val="0000FF"/>
                </a:solidFill>
                <a:latin typeface="Consolas" pitchFamily="49" charset="0"/>
                <a:ea typeface="仿宋" pitchFamily="49" charset="-122"/>
                <a:cs typeface="Consolas" pitchFamily="49" charset="0"/>
              </a:rPr>
              <a:t>nlen</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29220" y="122875"/>
            <a:ext cx="5214974" cy="403828"/>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ts val="2600"/>
              </a:lnSpc>
            </a:pPr>
            <a:r>
              <a:rPr lang="zh-CN" altLang="en-US"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3</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）设置线性表的长度</a:t>
            </a:r>
            <a:r>
              <a:rPr lang="en-US" altLang="zh-CN" sz="2000"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Setsize</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nlen</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endPar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endParaRPr>
          </a:p>
        </p:txBody>
      </p:sp>
      <p:sp>
        <p:nvSpPr>
          <p:cNvPr id="5" name="TextBox 4"/>
          <p:cNvSpPr txBox="1"/>
          <p:nvPr/>
        </p:nvSpPr>
        <p:spPr>
          <a:xfrm>
            <a:off x="107504" y="692696"/>
            <a:ext cx="8856984" cy="737253"/>
          </a:xfrm>
          <a:prstGeom prst="rect">
            <a:avLst/>
          </a:prstGeom>
          <a:noFill/>
        </p:spPr>
        <p:txBody>
          <a:bodyPr wrap="square" rtlCol="0">
            <a:spAutoFit/>
          </a:bodyPr>
          <a:lstStyle/>
          <a:p>
            <a:pPr algn="l">
              <a:lnSpc>
                <a:spcPts val="2600"/>
              </a:lnSpc>
            </a:pPr>
            <a:r>
              <a:rPr lang="zh-CN" altLang="zh-CN" sz="2000" dirty="0">
                <a:solidFill>
                  <a:srgbClr val="0000FF"/>
                </a:solidFill>
                <a:latin typeface="Consolas" pitchFamily="49" charset="0"/>
                <a:ea typeface="仿宋" pitchFamily="49" charset="-122"/>
                <a:cs typeface="Consolas" pitchFamily="49" charset="0"/>
              </a:rPr>
              <a:t>用于缩小线性表的长度，当参数</a:t>
            </a:r>
            <a:r>
              <a:rPr lang="en-US" altLang="zh-CN" sz="2000" dirty="0" err="1">
                <a:solidFill>
                  <a:srgbClr val="0000FF"/>
                </a:solidFill>
                <a:latin typeface="Consolas" pitchFamily="49" charset="0"/>
                <a:ea typeface="仿宋" pitchFamily="49" charset="-122"/>
                <a:cs typeface="Consolas" pitchFamily="49" charset="0"/>
              </a:rPr>
              <a:t>nlen</a:t>
            </a:r>
            <a:r>
              <a:rPr lang="zh-CN" altLang="zh-CN" sz="2000" dirty="0">
                <a:solidFill>
                  <a:srgbClr val="0000FF"/>
                </a:solidFill>
                <a:latin typeface="Consolas" pitchFamily="49" charset="0"/>
                <a:ea typeface="仿宋" pitchFamily="49" charset="-122"/>
                <a:cs typeface="Consolas" pitchFamily="49" charset="0"/>
              </a:rPr>
              <a:t>正确时（</a:t>
            </a:r>
            <a:r>
              <a:rPr lang="en-US" altLang="zh-CN" sz="2000" dirty="0">
                <a:solidFill>
                  <a:srgbClr val="0000FF"/>
                </a:solidFill>
                <a:latin typeface="Consolas" pitchFamily="49" charset="0"/>
                <a:ea typeface="仿宋" pitchFamily="49" charset="-122"/>
                <a:cs typeface="Consolas" pitchFamily="49" charset="0"/>
              </a:rPr>
              <a:t>0</a:t>
            </a:r>
            <a:r>
              <a:rPr lang="zh-CN" altLang="zh-CN" sz="2000" dirty="0">
                <a:solidFill>
                  <a:srgbClr val="0000FF"/>
                </a:solidFill>
                <a:latin typeface="+mn-ea"/>
                <a:ea typeface="+mn-ea"/>
                <a:cs typeface="Consolas" pitchFamily="49" charset="0"/>
              </a:rPr>
              <a:t>≤</a:t>
            </a:r>
            <a:r>
              <a:rPr lang="en-US" altLang="zh-CN" sz="2000" dirty="0" err="1">
                <a:solidFill>
                  <a:srgbClr val="0000FF"/>
                </a:solidFill>
                <a:latin typeface="Consolas" pitchFamily="49" charset="0"/>
                <a:ea typeface="仿宋" pitchFamily="49" charset="-122"/>
                <a:cs typeface="Consolas" pitchFamily="49" charset="0"/>
              </a:rPr>
              <a:t>nlen</a:t>
            </a:r>
            <a:r>
              <a:rPr lang="zh-CN" altLang="zh-CN" sz="2000" dirty="0">
                <a:solidFill>
                  <a:srgbClr val="0000FF"/>
                </a:solidFill>
                <a:latin typeface="+mj-ea"/>
                <a:ea typeface="+mj-ea"/>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size-1</a:t>
            </a:r>
            <a:r>
              <a:rPr lang="zh-CN" altLang="zh-CN" sz="2000" dirty="0">
                <a:solidFill>
                  <a:srgbClr val="0000FF"/>
                </a:solidFill>
                <a:latin typeface="Consolas" pitchFamily="49" charset="0"/>
                <a:ea typeface="仿宋" pitchFamily="49" charset="-122"/>
                <a:cs typeface="Consolas" pitchFamily="49" charset="0"/>
              </a:rPr>
              <a:t>）置长度</a:t>
            </a:r>
            <a:r>
              <a:rPr lang="en-US" altLang="zh-CN" sz="2000" dirty="0">
                <a:solidFill>
                  <a:srgbClr val="0000FF"/>
                </a:solidFill>
                <a:latin typeface="Consolas" pitchFamily="49" charset="0"/>
                <a:ea typeface="仿宋" pitchFamily="49" charset="-122"/>
                <a:cs typeface="Consolas" pitchFamily="49" charset="0"/>
              </a:rPr>
              <a:t>size</a:t>
            </a:r>
            <a:r>
              <a:rPr lang="zh-CN" altLang="zh-CN" sz="2000" dirty="0">
                <a:solidFill>
                  <a:srgbClr val="0000FF"/>
                </a:solidFill>
                <a:latin typeface="Consolas" pitchFamily="49" charset="0"/>
                <a:ea typeface="仿宋" pitchFamily="49" charset="-122"/>
                <a:cs typeface="Consolas" pitchFamily="49" charset="0"/>
              </a:rPr>
              <a:t>为</a:t>
            </a:r>
            <a:r>
              <a:rPr lang="en-US" altLang="zh-CN" sz="2000" dirty="0" err="1">
                <a:solidFill>
                  <a:srgbClr val="0000FF"/>
                </a:solidFill>
                <a:latin typeface="Consolas" pitchFamily="49" charset="0"/>
                <a:ea typeface="仿宋" pitchFamily="49" charset="-122"/>
                <a:cs typeface="Consolas" pitchFamily="49" charset="0"/>
              </a:rPr>
              <a:t>nlen</a:t>
            </a:r>
            <a:r>
              <a:rPr lang="zh-CN" altLang="zh-CN" sz="2000" dirty="0">
                <a:solidFill>
                  <a:srgbClr val="0000FF"/>
                </a:solidFill>
                <a:latin typeface="Consolas" pitchFamily="49" charset="0"/>
                <a:ea typeface="仿宋" pitchFamily="49" charset="-122"/>
                <a:cs typeface="Consolas" pitchFamily="49" charset="0"/>
              </a:rPr>
              <a:t>，否则抛出相应的异常。</a:t>
            </a:r>
            <a:endParaRPr lang="zh-CN" altLang="en-US" sz="2000" dirty="0">
              <a:solidFill>
                <a:srgbClr val="0000FF"/>
              </a:solidFill>
              <a:latin typeface="Consolas" pitchFamily="49" charset="0"/>
              <a:ea typeface="仿宋" pitchFamily="49" charset="-122"/>
              <a:cs typeface="Consolas" pitchFamily="49" charset="0"/>
            </a:endParaRPr>
          </a:p>
        </p:txBody>
      </p:sp>
      <p:sp>
        <p:nvSpPr>
          <p:cNvPr id="7" name="矩形 6">
            <a:extLst>
              <a:ext uri="{FF2B5EF4-FFF2-40B4-BE49-F238E27FC236}">
                <a16:creationId xmlns:a16="http://schemas.microsoft.com/office/drawing/2014/main" id="{59B8247E-20B3-4965-B1A8-891C00F4C837}"/>
              </a:ext>
            </a:extLst>
          </p:cNvPr>
          <p:cNvSpPr/>
          <p:nvPr/>
        </p:nvSpPr>
        <p:spPr>
          <a:xfrm>
            <a:off x="7403514" y="3225354"/>
            <a:ext cx="1567646" cy="407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T(n)=O(1)</a:t>
            </a:r>
            <a:endParaRPr lang="zh-CN" altLang="en-US" sz="2200" dirty="0">
              <a:solidFill>
                <a:srgbClr val="FFFF00"/>
              </a:solidFill>
            </a:endParaRPr>
          </a:p>
        </p:txBody>
      </p:sp>
      <p:sp>
        <p:nvSpPr>
          <p:cNvPr id="8" name="TextBox 2">
            <a:extLst>
              <a:ext uri="{FF2B5EF4-FFF2-40B4-BE49-F238E27FC236}">
                <a16:creationId xmlns:a16="http://schemas.microsoft.com/office/drawing/2014/main" id="{3364AAE9-6D22-4C79-9EBF-F3D7E3B4433A}"/>
              </a:ext>
            </a:extLst>
          </p:cNvPr>
          <p:cNvSpPr txBox="1"/>
          <p:nvPr/>
        </p:nvSpPr>
        <p:spPr>
          <a:xfrm>
            <a:off x="215516" y="4592367"/>
            <a:ext cx="8640960" cy="224417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defPPr>
              <a:defRPr lang="zh-CN"/>
            </a:defPPr>
            <a:lvl1pPr algn="l">
              <a:defRPr sz="1800">
                <a:solidFill>
                  <a:srgbClr val="0000FF"/>
                </a:solidFill>
                <a:latin typeface="Consolas" pitchFamily="49" charset="0"/>
                <a:ea typeface="仿宋" pitchFamily="49" charset="-122"/>
                <a:cs typeface="Consolas" pitchFamily="49" charset="0"/>
              </a:defRPr>
            </a:lvl1pPr>
          </a:lstStyle>
          <a:p>
            <a:r>
              <a:rPr lang="en-US" altLang="zh-CN" dirty="0"/>
              <a:t>public E </a:t>
            </a:r>
            <a:r>
              <a:rPr lang="en-US" altLang="zh-CN" dirty="0" err="1"/>
              <a:t>GetElem</a:t>
            </a:r>
            <a:r>
              <a:rPr lang="en-US" altLang="zh-CN" dirty="0"/>
              <a:t>(int </a:t>
            </a:r>
            <a:r>
              <a:rPr lang="en-US" altLang="zh-CN" dirty="0" err="1"/>
              <a:t>i</a:t>
            </a:r>
            <a:r>
              <a:rPr lang="en-US" altLang="zh-CN" dirty="0"/>
              <a:t>) 	</a:t>
            </a:r>
            <a:r>
              <a:rPr lang="en-US" altLang="zh-CN" dirty="0">
                <a:solidFill>
                  <a:srgbClr val="00CC00"/>
                </a:solidFill>
              </a:rPr>
              <a:t>//</a:t>
            </a:r>
            <a:r>
              <a:rPr lang="zh-CN" altLang="zh-CN" dirty="0">
                <a:solidFill>
                  <a:srgbClr val="00CC00"/>
                </a:solidFill>
              </a:rPr>
              <a:t>返回线性表中序号为</a:t>
            </a:r>
            <a:r>
              <a:rPr lang="en-US" altLang="zh-CN" dirty="0" err="1">
                <a:solidFill>
                  <a:srgbClr val="00CC00"/>
                </a:solidFill>
              </a:rPr>
              <a:t>i</a:t>
            </a:r>
            <a:r>
              <a:rPr lang="zh-CN" altLang="zh-CN" dirty="0">
                <a:solidFill>
                  <a:srgbClr val="00CC00"/>
                </a:solidFill>
              </a:rPr>
              <a:t>的元素</a:t>
            </a:r>
          </a:p>
          <a:p>
            <a:r>
              <a:rPr lang="en-US" altLang="zh-CN" dirty="0"/>
              <a:t>{  </a:t>
            </a:r>
          </a:p>
          <a:p>
            <a:r>
              <a:rPr lang="en-US" altLang="zh-CN" dirty="0"/>
              <a:t>   if (</a:t>
            </a:r>
            <a:r>
              <a:rPr lang="en-US" altLang="zh-CN" dirty="0" err="1"/>
              <a:t>i</a:t>
            </a:r>
            <a:r>
              <a:rPr lang="en-US" altLang="zh-CN" dirty="0"/>
              <a:t>&lt;0 || </a:t>
            </a:r>
            <a:r>
              <a:rPr lang="en-US" altLang="zh-CN" dirty="0" err="1"/>
              <a:t>i</a:t>
            </a:r>
            <a:r>
              <a:rPr lang="en-US" altLang="zh-CN" dirty="0"/>
              <a:t>&gt;size-1)</a:t>
            </a:r>
            <a:endParaRPr lang="zh-CN" altLang="zh-CN" dirty="0"/>
          </a:p>
          <a:p>
            <a:r>
              <a:rPr lang="en-US" altLang="zh-CN" dirty="0"/>
              <a:t>     throw new </a:t>
            </a:r>
            <a:r>
              <a:rPr lang="en-US" altLang="zh-CN" dirty="0" err="1"/>
              <a:t>IllegalArgumentException</a:t>
            </a:r>
            <a:r>
              <a:rPr lang="en-US" altLang="zh-CN" dirty="0"/>
              <a:t>("</a:t>
            </a:r>
            <a:r>
              <a:rPr lang="zh-CN" altLang="zh-CN" dirty="0"/>
              <a:t>查找</a:t>
            </a:r>
            <a:r>
              <a:rPr lang="en-US" altLang="zh-CN" dirty="0"/>
              <a:t>:</a:t>
            </a:r>
            <a:r>
              <a:rPr lang="zh-CN" altLang="zh-CN" dirty="0"/>
              <a:t>位置</a:t>
            </a:r>
            <a:r>
              <a:rPr lang="en-US" altLang="zh-CN" dirty="0" err="1"/>
              <a:t>i</a:t>
            </a:r>
            <a:r>
              <a:rPr lang="zh-CN" altLang="zh-CN" dirty="0"/>
              <a:t>不在有效范围内</a:t>
            </a:r>
            <a:r>
              <a:rPr lang="en-US" altLang="zh-CN" dirty="0"/>
              <a:t>");</a:t>
            </a:r>
            <a:endParaRPr lang="zh-CN" altLang="zh-CN" dirty="0"/>
          </a:p>
          <a:p>
            <a:r>
              <a:rPr lang="en-US" altLang="zh-CN" dirty="0"/>
              <a:t>   return (E)data[</a:t>
            </a:r>
            <a:r>
              <a:rPr lang="en-US" altLang="zh-CN" dirty="0" err="1"/>
              <a:t>i</a:t>
            </a:r>
            <a:r>
              <a:rPr lang="en-US" altLang="zh-CN" dirty="0"/>
              <a:t>];</a:t>
            </a:r>
            <a:endParaRPr lang="zh-CN" altLang="zh-CN" dirty="0"/>
          </a:p>
          <a:p>
            <a:r>
              <a:rPr lang="en-US" altLang="zh-CN" dirty="0"/>
              <a:t>}</a:t>
            </a:r>
            <a:endParaRPr lang="zh-CN" altLang="zh-CN" dirty="0"/>
          </a:p>
        </p:txBody>
      </p:sp>
      <p:sp>
        <p:nvSpPr>
          <p:cNvPr id="9" name="TextBox 3">
            <a:extLst>
              <a:ext uri="{FF2B5EF4-FFF2-40B4-BE49-F238E27FC236}">
                <a16:creationId xmlns:a16="http://schemas.microsoft.com/office/drawing/2014/main" id="{2C5F5BE4-2FAC-420E-9E2F-CE69DB36E188}"/>
              </a:ext>
            </a:extLst>
          </p:cNvPr>
          <p:cNvSpPr txBox="1"/>
          <p:nvPr/>
        </p:nvSpPr>
        <p:spPr>
          <a:xfrm>
            <a:off x="-23924" y="4016303"/>
            <a:ext cx="5214974" cy="403828"/>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ts val="2600"/>
              </a:lnSpc>
            </a:pPr>
            <a:r>
              <a:rPr lang="zh-CN" altLang="en-US" sz="200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4</a:t>
            </a:r>
            <a:r>
              <a:rPr lang="zh-CN" altLang="zh-CN" sz="200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）求线性表中序号为</a:t>
            </a:r>
            <a:r>
              <a:rPr lang="en-US" altLang="zh-CN" sz="2000" i="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i</a:t>
            </a:r>
            <a:r>
              <a:rPr lang="zh-CN" altLang="zh-CN" sz="200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的元素</a:t>
            </a:r>
            <a:r>
              <a:rPr lang="en-US" altLang="zh-CN" sz="200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GetElem(</a:t>
            </a:r>
            <a:r>
              <a:rPr lang="en-US" altLang="zh-CN" sz="2000" i="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i</a:t>
            </a:r>
            <a:r>
              <a:rPr lang="en-US" altLang="zh-CN" sz="200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endParaRPr lang="zh-CN" altLang="zh-CN" sz="200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endParaRPr>
          </a:p>
        </p:txBody>
      </p:sp>
      <p:sp>
        <p:nvSpPr>
          <p:cNvPr id="10" name="矩形 9">
            <a:extLst>
              <a:ext uri="{FF2B5EF4-FFF2-40B4-BE49-F238E27FC236}">
                <a16:creationId xmlns:a16="http://schemas.microsoft.com/office/drawing/2014/main" id="{639A6F74-FE01-4695-BF57-D0E6AC9DC1B8}"/>
              </a:ext>
            </a:extLst>
          </p:cNvPr>
          <p:cNvSpPr/>
          <p:nvPr/>
        </p:nvSpPr>
        <p:spPr>
          <a:xfrm>
            <a:off x="7452320" y="6309320"/>
            <a:ext cx="1567646" cy="407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T(n)=O(1)</a:t>
            </a:r>
            <a:endParaRPr lang="zh-CN" alt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88640"/>
            <a:ext cx="2143140"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2. </a:t>
            </a:r>
            <a:r>
              <a:rPr lang="zh-CN" altLang="zh-CN" sz="2000">
                <a:latin typeface="Consolas" pitchFamily="49" charset="0"/>
                <a:ea typeface="微软雅黑" pitchFamily="34" charset="-122"/>
                <a:cs typeface="Consolas" pitchFamily="49" charset="0"/>
              </a:rPr>
              <a:t>循环</a:t>
            </a:r>
            <a:r>
              <a:rPr lang="zh-CN" altLang="en-US" sz="2000">
                <a:latin typeface="Consolas" pitchFamily="49" charset="0"/>
                <a:ea typeface="微软雅黑" pitchFamily="34" charset="-122"/>
                <a:cs typeface="Consolas" pitchFamily="49" charset="0"/>
              </a:rPr>
              <a:t>双</a:t>
            </a:r>
            <a:r>
              <a:rPr lang="zh-CN" altLang="zh-CN" sz="2000">
                <a:latin typeface="Consolas" pitchFamily="49" charset="0"/>
                <a:ea typeface="微软雅黑" pitchFamily="34" charset="-122"/>
                <a:cs typeface="Consolas" pitchFamily="49" charset="0"/>
              </a:rPr>
              <a:t>链表</a:t>
            </a:r>
          </a:p>
        </p:txBody>
      </p:sp>
      <p:grpSp>
        <p:nvGrpSpPr>
          <p:cNvPr id="58" name="组合 57"/>
          <p:cNvGrpSpPr/>
          <p:nvPr/>
        </p:nvGrpSpPr>
        <p:grpSpPr>
          <a:xfrm>
            <a:off x="2393497" y="49194"/>
            <a:ext cx="6554800" cy="1514763"/>
            <a:chOff x="1142976" y="1302569"/>
            <a:chExt cx="6554800" cy="1514763"/>
          </a:xfrm>
        </p:grpSpPr>
        <p:sp>
          <p:nvSpPr>
            <p:cNvPr id="29" name="Text Box 28"/>
            <p:cNvSpPr txBox="1">
              <a:spLocks noChangeArrowheads="1"/>
            </p:cNvSpPr>
            <p:nvPr/>
          </p:nvSpPr>
          <p:spPr bwMode="auto">
            <a:xfrm>
              <a:off x="3454591" y="1643050"/>
              <a:ext cx="903095"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i="0" u="none" strike="noStrike" cap="none" normalizeH="0" baseline="0" dirty="0">
                  <a:ln>
                    <a:noFill/>
                  </a:ln>
                  <a:solidFill>
                    <a:srgbClr val="0000FF"/>
                  </a:solidFill>
                  <a:effectLst/>
                  <a:latin typeface="Consolas" pitchFamily="49" charset="0"/>
                  <a:ea typeface="仿宋" pitchFamily="49" charset="-122"/>
                  <a:cs typeface="Consolas" pitchFamily="49" charset="0"/>
                </a:rPr>
                <a:t>首</a:t>
              </a:r>
              <a:r>
                <a:rPr kumimoji="0" 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结点</a:t>
              </a:r>
            </a:p>
          </p:txBody>
        </p:sp>
        <p:sp>
          <p:nvSpPr>
            <p:cNvPr id="30" name="Text Box 27"/>
            <p:cNvSpPr txBox="1">
              <a:spLocks noChangeArrowheads="1"/>
            </p:cNvSpPr>
            <p:nvPr/>
          </p:nvSpPr>
          <p:spPr bwMode="auto">
            <a:xfrm>
              <a:off x="6822893" y="1643050"/>
              <a:ext cx="743651"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尾结点</a:t>
              </a:r>
            </a:p>
          </p:txBody>
        </p:sp>
        <p:sp>
          <p:nvSpPr>
            <p:cNvPr id="31" name="Text Box 26"/>
            <p:cNvSpPr txBox="1">
              <a:spLocks noChangeArrowheads="1"/>
            </p:cNvSpPr>
            <p:nvPr/>
          </p:nvSpPr>
          <p:spPr bwMode="auto">
            <a:xfrm>
              <a:off x="2428860" y="1643050"/>
              <a:ext cx="743651"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头结点</a:t>
              </a:r>
            </a:p>
          </p:txBody>
        </p:sp>
        <p:sp>
          <p:nvSpPr>
            <p:cNvPr id="32" name="Text Box 25" descr="60%"/>
            <p:cNvSpPr txBox="1">
              <a:spLocks noChangeArrowheads="1"/>
            </p:cNvSpPr>
            <p:nvPr/>
          </p:nvSpPr>
          <p:spPr bwMode="auto">
            <a:xfrm>
              <a:off x="2392095" y="2011417"/>
              <a:ext cx="393956"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3" name="Text Box 24"/>
            <p:cNvSpPr txBox="1">
              <a:spLocks noChangeArrowheads="1"/>
            </p:cNvSpPr>
            <p:nvPr/>
          </p:nvSpPr>
          <p:spPr bwMode="auto">
            <a:xfrm>
              <a:off x="2788380" y="2011417"/>
              <a:ext cx="303293"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4" name="Text Box 23" descr="浅色上对角线"/>
            <p:cNvSpPr txBox="1">
              <a:spLocks noChangeArrowheads="1"/>
            </p:cNvSpPr>
            <p:nvPr/>
          </p:nvSpPr>
          <p:spPr bwMode="auto">
            <a:xfrm>
              <a:off x="2098522" y="2011417"/>
              <a:ext cx="302321"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5" name="Text Box 22"/>
            <p:cNvSpPr txBox="1">
              <a:spLocks noChangeArrowheads="1"/>
            </p:cNvSpPr>
            <p:nvPr/>
          </p:nvSpPr>
          <p:spPr bwMode="auto">
            <a:xfrm>
              <a:off x="1142976" y="2011417"/>
              <a:ext cx="776681" cy="303247"/>
            </a:xfrm>
            <a:prstGeom prst="rect">
              <a:avLst/>
            </a:prstGeom>
            <a:solidFill>
              <a:srgbClr val="FFFFFF"/>
            </a:solidFill>
            <a:ln w="9525">
              <a:noFill/>
              <a:miter lim="800000"/>
              <a:headEnd/>
              <a:tailEnd type="none" w="sm" len="sm"/>
            </a:ln>
          </p:spPr>
          <p:txBody>
            <a:bodyPr vert="horz" wrap="square" lIns="1800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dhead</a:t>
              </a:r>
            </a:p>
          </p:txBody>
        </p:sp>
        <p:sp>
          <p:nvSpPr>
            <p:cNvPr id="36" name="Line 21"/>
            <p:cNvSpPr>
              <a:spLocks noChangeShapeType="1"/>
            </p:cNvSpPr>
            <p:nvPr/>
          </p:nvSpPr>
          <p:spPr bwMode="auto">
            <a:xfrm>
              <a:off x="1801061" y="2147490"/>
              <a:ext cx="287739" cy="972"/>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7" name="Text Box 20"/>
            <p:cNvSpPr txBox="1">
              <a:spLocks noChangeArrowheads="1"/>
            </p:cNvSpPr>
            <p:nvPr/>
          </p:nvSpPr>
          <p:spPr bwMode="auto">
            <a:xfrm>
              <a:off x="3663591" y="2011417"/>
              <a:ext cx="40834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aseline="-30000">
                  <a:solidFill>
                    <a:srgbClr val="0000FF"/>
                  </a:solidFill>
                  <a:latin typeface="Consolas" pitchFamily="49" charset="0"/>
                  <a:ea typeface="仿宋" pitchFamily="49" charset="-122"/>
                  <a:cs typeface="Consolas" pitchFamily="49" charset="0"/>
                </a:rPr>
                <a:t>0</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8" name="Text Box 19"/>
            <p:cNvSpPr txBox="1">
              <a:spLocks noChangeArrowheads="1"/>
            </p:cNvSpPr>
            <p:nvPr/>
          </p:nvSpPr>
          <p:spPr bwMode="auto">
            <a:xfrm>
              <a:off x="4069926" y="2011417"/>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9" name="Text Box 18"/>
            <p:cNvSpPr txBox="1">
              <a:spLocks noChangeArrowheads="1"/>
            </p:cNvSpPr>
            <p:nvPr/>
          </p:nvSpPr>
          <p:spPr bwMode="auto">
            <a:xfrm>
              <a:off x="3370019" y="2011417"/>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0" name="Line 17"/>
            <p:cNvSpPr>
              <a:spLocks noChangeShapeType="1"/>
            </p:cNvSpPr>
            <p:nvPr/>
          </p:nvSpPr>
          <p:spPr bwMode="auto">
            <a:xfrm>
              <a:off x="3002568" y="210472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1" name="Line 16"/>
            <p:cNvSpPr>
              <a:spLocks noChangeShapeType="1"/>
            </p:cNvSpPr>
            <p:nvPr/>
          </p:nvSpPr>
          <p:spPr bwMode="auto">
            <a:xfrm flipH="1">
              <a:off x="3119219" y="220677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2" name="Text Box 15"/>
            <p:cNvSpPr txBox="1">
              <a:spLocks noChangeArrowheads="1"/>
            </p:cNvSpPr>
            <p:nvPr/>
          </p:nvSpPr>
          <p:spPr bwMode="auto">
            <a:xfrm>
              <a:off x="4929257" y="2011417"/>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aseline="-30000">
                  <a:solidFill>
                    <a:srgbClr val="0000FF"/>
                  </a:solidFill>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3" name="Text Box 14"/>
            <p:cNvSpPr txBox="1">
              <a:spLocks noChangeArrowheads="1"/>
            </p:cNvSpPr>
            <p:nvPr/>
          </p:nvSpPr>
          <p:spPr bwMode="auto">
            <a:xfrm>
              <a:off x="5335591" y="2011417"/>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4" name="Text Box 13"/>
            <p:cNvSpPr txBox="1">
              <a:spLocks noChangeArrowheads="1"/>
            </p:cNvSpPr>
            <p:nvPr/>
          </p:nvSpPr>
          <p:spPr bwMode="auto">
            <a:xfrm>
              <a:off x="4635684" y="2011417"/>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5" name="Text Box 12"/>
            <p:cNvSpPr txBox="1">
              <a:spLocks noChangeArrowheads="1"/>
            </p:cNvSpPr>
            <p:nvPr/>
          </p:nvSpPr>
          <p:spPr bwMode="auto">
            <a:xfrm>
              <a:off x="6988148" y="2011417"/>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n</a:t>
              </a:r>
              <a:r>
                <a:rPr kumimoji="0" lang="en-US" altLang="zh-CN" sz="160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6" name="Text Box 11"/>
            <p:cNvSpPr txBox="1">
              <a:spLocks noChangeArrowheads="1"/>
            </p:cNvSpPr>
            <p:nvPr/>
          </p:nvSpPr>
          <p:spPr bwMode="auto">
            <a:xfrm>
              <a:off x="6694576" y="2011417"/>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7" name="Line 10"/>
            <p:cNvSpPr>
              <a:spLocks noChangeShapeType="1"/>
            </p:cNvSpPr>
            <p:nvPr/>
          </p:nvSpPr>
          <p:spPr bwMode="auto">
            <a:xfrm>
              <a:off x="4285730" y="210472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8" name="Line 9"/>
            <p:cNvSpPr>
              <a:spLocks noChangeShapeType="1"/>
            </p:cNvSpPr>
            <p:nvPr/>
          </p:nvSpPr>
          <p:spPr bwMode="auto">
            <a:xfrm flipH="1">
              <a:off x="4402382" y="220677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9" name="Text Box 8"/>
            <p:cNvSpPr txBox="1">
              <a:spLocks noChangeArrowheads="1"/>
            </p:cNvSpPr>
            <p:nvPr/>
          </p:nvSpPr>
          <p:spPr bwMode="auto">
            <a:xfrm>
              <a:off x="5910098" y="2011417"/>
              <a:ext cx="468549" cy="303247"/>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50" name="Line 7"/>
            <p:cNvSpPr>
              <a:spLocks noChangeShapeType="1"/>
            </p:cNvSpPr>
            <p:nvPr/>
          </p:nvSpPr>
          <p:spPr bwMode="auto">
            <a:xfrm>
              <a:off x="5568893" y="210472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1" name="Line 6"/>
            <p:cNvSpPr>
              <a:spLocks noChangeShapeType="1"/>
            </p:cNvSpPr>
            <p:nvPr/>
          </p:nvSpPr>
          <p:spPr bwMode="auto">
            <a:xfrm flipH="1">
              <a:off x="5685544" y="220677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2" name="Line 5"/>
            <p:cNvSpPr>
              <a:spLocks noChangeShapeType="1"/>
            </p:cNvSpPr>
            <p:nvPr/>
          </p:nvSpPr>
          <p:spPr bwMode="auto">
            <a:xfrm>
              <a:off x="6312544" y="210472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 name="Line 4"/>
            <p:cNvSpPr>
              <a:spLocks noChangeShapeType="1"/>
            </p:cNvSpPr>
            <p:nvPr/>
          </p:nvSpPr>
          <p:spPr bwMode="auto">
            <a:xfrm flipH="1">
              <a:off x="6429195" y="220677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4" name="Text Box 3"/>
            <p:cNvSpPr txBox="1">
              <a:spLocks noChangeArrowheads="1"/>
            </p:cNvSpPr>
            <p:nvPr/>
          </p:nvSpPr>
          <p:spPr bwMode="auto">
            <a:xfrm>
              <a:off x="7394483" y="2011417"/>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6" name="任意多边形 55"/>
            <p:cNvSpPr/>
            <p:nvPr/>
          </p:nvSpPr>
          <p:spPr>
            <a:xfrm>
              <a:off x="2662813" y="2200589"/>
              <a:ext cx="4866853" cy="616743"/>
            </a:xfrm>
            <a:custGeom>
              <a:avLst/>
              <a:gdLst>
                <a:gd name="connsiteX0" fmla="*/ 4863402 w 4896897"/>
                <a:gd name="connsiteY0" fmla="*/ 0 h 599552"/>
                <a:gd name="connsiteX1" fmla="*/ 4803112 w 4896897"/>
                <a:gd name="connsiteY1" fmla="*/ 251209 h 599552"/>
                <a:gd name="connsiteX2" fmla="*/ 4702629 w 4896897"/>
                <a:gd name="connsiteY2" fmla="*/ 361741 h 599552"/>
                <a:gd name="connsiteX3" fmla="*/ 3637503 w 4896897"/>
                <a:gd name="connsiteY3" fmla="*/ 482321 h 599552"/>
                <a:gd name="connsiteX4" fmla="*/ 823965 w 4896897"/>
                <a:gd name="connsiteY4" fmla="*/ 542611 h 599552"/>
                <a:gd name="connsiteX5" fmla="*/ 0 w 4896897"/>
                <a:gd name="connsiteY5" fmla="*/ 140677 h 599552"/>
                <a:gd name="connsiteX0" fmla="*/ 4863402 w 4866853"/>
                <a:gd name="connsiteY0" fmla="*/ 0 h 599552"/>
                <a:gd name="connsiteX1" fmla="*/ 4803112 w 4866853"/>
                <a:gd name="connsiteY1" fmla="*/ 251209 h 599552"/>
                <a:gd name="connsiteX2" fmla="*/ 4480955 w 4866853"/>
                <a:gd name="connsiteY2" fmla="*/ 442593 h 599552"/>
                <a:gd name="connsiteX3" fmla="*/ 3637503 w 4866853"/>
                <a:gd name="connsiteY3" fmla="*/ 482321 h 599552"/>
                <a:gd name="connsiteX4" fmla="*/ 823965 w 4866853"/>
                <a:gd name="connsiteY4" fmla="*/ 542611 h 599552"/>
                <a:gd name="connsiteX5" fmla="*/ 0 w 4866853"/>
                <a:gd name="connsiteY5" fmla="*/ 140677 h 599552"/>
                <a:gd name="connsiteX0" fmla="*/ 4863402 w 4866853"/>
                <a:gd name="connsiteY0" fmla="*/ 0 h 616743"/>
                <a:gd name="connsiteX1" fmla="*/ 4803112 w 4866853"/>
                <a:gd name="connsiteY1" fmla="*/ 251209 h 616743"/>
                <a:gd name="connsiteX2" fmla="*/ 4480955 w 4866853"/>
                <a:gd name="connsiteY2" fmla="*/ 442593 h 616743"/>
                <a:gd name="connsiteX3" fmla="*/ 3552261 w 4866853"/>
                <a:gd name="connsiteY3" fmla="*/ 585469 h 616743"/>
                <a:gd name="connsiteX4" fmla="*/ 823965 w 4866853"/>
                <a:gd name="connsiteY4" fmla="*/ 542611 h 616743"/>
                <a:gd name="connsiteX5" fmla="*/ 0 w 4866853"/>
                <a:gd name="connsiteY5" fmla="*/ 140677 h 616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6853" h="616743">
                  <a:moveTo>
                    <a:pt x="4863402" y="0"/>
                  </a:moveTo>
                  <a:cubicBezTo>
                    <a:pt x="4846655" y="95459"/>
                    <a:pt x="4866853" y="177444"/>
                    <a:pt x="4803112" y="251209"/>
                  </a:cubicBezTo>
                  <a:cubicBezTo>
                    <a:pt x="4739371" y="324974"/>
                    <a:pt x="4689430" y="386883"/>
                    <a:pt x="4480955" y="442593"/>
                  </a:cubicBezTo>
                  <a:cubicBezTo>
                    <a:pt x="4272480" y="498303"/>
                    <a:pt x="4161759" y="568799"/>
                    <a:pt x="3552261" y="585469"/>
                  </a:cubicBezTo>
                  <a:cubicBezTo>
                    <a:pt x="2942763" y="602139"/>
                    <a:pt x="1416008" y="616743"/>
                    <a:pt x="823965" y="542611"/>
                  </a:cubicBezTo>
                  <a:cubicBezTo>
                    <a:pt x="231922" y="468479"/>
                    <a:pt x="108857" y="313173"/>
                    <a:pt x="0" y="140677"/>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55" name="任意多边形 54"/>
            <p:cNvSpPr/>
            <p:nvPr/>
          </p:nvSpPr>
          <p:spPr>
            <a:xfrm>
              <a:off x="2247589" y="1302569"/>
              <a:ext cx="4595338" cy="867875"/>
            </a:xfrm>
            <a:custGeom>
              <a:avLst/>
              <a:gdLst>
                <a:gd name="connsiteX0" fmla="*/ 0 w 4592096"/>
                <a:gd name="connsiteY0" fmla="*/ 914400 h 914400"/>
                <a:gd name="connsiteX1" fmla="*/ 50242 w 4592096"/>
                <a:gd name="connsiteY1" fmla="*/ 602901 h 914400"/>
                <a:gd name="connsiteX2" fmla="*/ 251209 w 4592096"/>
                <a:gd name="connsiteY2" fmla="*/ 301451 h 914400"/>
                <a:gd name="connsiteX3" fmla="*/ 753626 w 4592096"/>
                <a:gd name="connsiteY3" fmla="*/ 150725 h 914400"/>
                <a:gd name="connsiteX4" fmla="*/ 1919235 w 4592096"/>
                <a:gd name="connsiteY4" fmla="*/ 70338 h 914400"/>
                <a:gd name="connsiteX5" fmla="*/ 3557116 w 4592096"/>
                <a:gd name="connsiteY5" fmla="*/ 110532 h 914400"/>
                <a:gd name="connsiteX6" fmla="*/ 4592096 w 4592096"/>
                <a:gd name="connsiteY6" fmla="*/ 733530 h 914400"/>
                <a:gd name="connsiteX0" fmla="*/ 0 w 4592096"/>
                <a:gd name="connsiteY0" fmla="*/ 859629 h 859629"/>
                <a:gd name="connsiteX1" fmla="*/ 50242 w 4592096"/>
                <a:gd name="connsiteY1" fmla="*/ 548130 h 859629"/>
                <a:gd name="connsiteX2" fmla="*/ 251209 w 4592096"/>
                <a:gd name="connsiteY2" fmla="*/ 246680 h 859629"/>
                <a:gd name="connsiteX3" fmla="*/ 753626 w 4592096"/>
                <a:gd name="connsiteY3" fmla="*/ 95954 h 859629"/>
                <a:gd name="connsiteX4" fmla="*/ 1919235 w 4592096"/>
                <a:gd name="connsiteY4" fmla="*/ 15567 h 859629"/>
                <a:gd name="connsiteX5" fmla="*/ 3821367 w 4592096"/>
                <a:gd name="connsiteY5" fmla="*/ 189359 h 859629"/>
                <a:gd name="connsiteX6" fmla="*/ 4592096 w 4592096"/>
                <a:gd name="connsiteY6" fmla="*/ 678759 h 859629"/>
                <a:gd name="connsiteX0" fmla="*/ 0 w 4592096"/>
                <a:gd name="connsiteY0" fmla="*/ 867875 h 867875"/>
                <a:gd name="connsiteX1" fmla="*/ 50242 w 4592096"/>
                <a:gd name="connsiteY1" fmla="*/ 556376 h 867875"/>
                <a:gd name="connsiteX2" fmla="*/ 251209 w 4592096"/>
                <a:gd name="connsiteY2" fmla="*/ 254926 h 867875"/>
                <a:gd name="connsiteX3" fmla="*/ 963847 w 4592096"/>
                <a:gd name="connsiteY3" fmla="*/ 54729 h 867875"/>
                <a:gd name="connsiteX4" fmla="*/ 1919235 w 4592096"/>
                <a:gd name="connsiteY4" fmla="*/ 23813 h 867875"/>
                <a:gd name="connsiteX5" fmla="*/ 3821367 w 4592096"/>
                <a:gd name="connsiteY5" fmla="*/ 197605 h 867875"/>
                <a:gd name="connsiteX6" fmla="*/ 4592096 w 4592096"/>
                <a:gd name="connsiteY6" fmla="*/ 687005 h 867875"/>
                <a:gd name="connsiteX0" fmla="*/ 3242 w 4595338"/>
                <a:gd name="connsiteY0" fmla="*/ 867875 h 867875"/>
                <a:gd name="connsiteX1" fmla="*/ 53484 w 4595338"/>
                <a:gd name="connsiteY1" fmla="*/ 556376 h 867875"/>
                <a:gd name="connsiteX2" fmla="*/ 324147 w 4595338"/>
                <a:gd name="connsiteY2" fmla="*/ 269043 h 867875"/>
                <a:gd name="connsiteX3" fmla="*/ 967089 w 4595338"/>
                <a:gd name="connsiteY3" fmla="*/ 54729 h 867875"/>
                <a:gd name="connsiteX4" fmla="*/ 1922477 w 4595338"/>
                <a:gd name="connsiteY4" fmla="*/ 23813 h 867875"/>
                <a:gd name="connsiteX5" fmla="*/ 3824609 w 4595338"/>
                <a:gd name="connsiteY5" fmla="*/ 197605 h 867875"/>
                <a:gd name="connsiteX6" fmla="*/ 4595338 w 4595338"/>
                <a:gd name="connsiteY6" fmla="*/ 687005 h 867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95338" h="867875">
                  <a:moveTo>
                    <a:pt x="3242" y="867875"/>
                  </a:moveTo>
                  <a:cubicBezTo>
                    <a:pt x="7429" y="763204"/>
                    <a:pt x="0" y="656181"/>
                    <a:pt x="53484" y="556376"/>
                  </a:cubicBezTo>
                  <a:cubicBezTo>
                    <a:pt x="106968" y="456571"/>
                    <a:pt x="171880" y="352651"/>
                    <a:pt x="324147" y="269043"/>
                  </a:cubicBezTo>
                  <a:cubicBezTo>
                    <a:pt x="476415" y="185435"/>
                    <a:pt x="700701" y="95601"/>
                    <a:pt x="967089" y="54729"/>
                  </a:cubicBezTo>
                  <a:cubicBezTo>
                    <a:pt x="1233477" y="13857"/>
                    <a:pt x="1446224" y="0"/>
                    <a:pt x="1922477" y="23813"/>
                  </a:cubicBezTo>
                  <a:cubicBezTo>
                    <a:pt x="2398730" y="47626"/>
                    <a:pt x="3379132" y="87073"/>
                    <a:pt x="3824609" y="197605"/>
                  </a:cubicBezTo>
                  <a:cubicBezTo>
                    <a:pt x="4270086" y="308137"/>
                    <a:pt x="4300586" y="430772"/>
                    <a:pt x="4595338" y="687005"/>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59" name="TextBox 58"/>
          <p:cNvSpPr txBox="1"/>
          <p:nvPr/>
        </p:nvSpPr>
        <p:spPr>
          <a:xfrm>
            <a:off x="5472093" y="1908447"/>
            <a:ext cx="3779912" cy="641329"/>
          </a:xfrm>
          <a:prstGeom prst="rect">
            <a:avLst/>
          </a:prstGeom>
          <a:noFill/>
        </p:spPr>
        <p:txBody>
          <a:bodyPr wrap="square" rtlCol="0">
            <a:spAutoFit/>
          </a:bodyPr>
          <a:lstStyle/>
          <a:p>
            <a:pPr marL="342900" indent="-342900" algn="l">
              <a:lnSpc>
                <a:spcPts val="2160"/>
              </a:lnSpc>
              <a:spcBef>
                <a:spcPts val="0"/>
              </a:spcBef>
              <a:buBlip>
                <a:blip r:embed="rId3"/>
              </a:buBlip>
            </a:pPr>
            <a:r>
              <a:rPr lang="zh-CN" altLang="en-US" sz="1800" dirty="0">
                <a:solidFill>
                  <a:srgbClr val="0000FF"/>
                </a:solidFill>
                <a:latin typeface="Consolas" pitchFamily="49" charset="0"/>
                <a:ea typeface="仿宋" pitchFamily="49" charset="-122"/>
                <a:cs typeface="Consolas" pitchFamily="49" charset="0"/>
              </a:rPr>
              <a:t>形成</a:t>
            </a:r>
            <a:r>
              <a:rPr lang="zh-CN" altLang="en-US" sz="1800" dirty="0">
                <a:solidFill>
                  <a:srgbClr val="FF0000"/>
                </a:solidFill>
                <a:latin typeface="Consolas" pitchFamily="49" charset="0"/>
                <a:ea typeface="仿宋" pitchFamily="49" charset="-122"/>
                <a:cs typeface="Consolas" pitchFamily="49" charset="0"/>
              </a:rPr>
              <a:t>两个环</a:t>
            </a:r>
            <a:endParaRPr lang="en-US" altLang="zh-CN" sz="1800" dirty="0">
              <a:solidFill>
                <a:srgbClr val="FF0000"/>
              </a:solidFill>
              <a:latin typeface="Consolas" pitchFamily="49" charset="0"/>
              <a:ea typeface="仿宋" pitchFamily="49" charset="-122"/>
              <a:cs typeface="Consolas" pitchFamily="49" charset="0"/>
            </a:endParaRPr>
          </a:p>
          <a:p>
            <a:pPr marL="342900" indent="-342900" algn="l">
              <a:lnSpc>
                <a:spcPts val="2160"/>
              </a:lnSpc>
              <a:spcBef>
                <a:spcPts val="0"/>
              </a:spcBef>
              <a:buBlip>
                <a:blip r:embed="rId3"/>
              </a:buBlip>
            </a:pPr>
            <a:r>
              <a:rPr lang="zh-CN" altLang="en-US" sz="1800" dirty="0">
                <a:solidFill>
                  <a:srgbClr val="0000FF"/>
                </a:solidFill>
                <a:latin typeface="Consolas" pitchFamily="49" charset="0"/>
                <a:ea typeface="仿宋" pitchFamily="49" charset="-122"/>
                <a:cs typeface="Consolas" pitchFamily="49" charset="0"/>
              </a:rPr>
              <a:t>可以快速找到尾结点（</a:t>
            </a:r>
            <a:r>
              <a:rPr lang="en-US" altLang="zh-CN" sz="1800" dirty="0">
                <a:solidFill>
                  <a:srgbClr val="0000FF"/>
                </a:solidFill>
                <a:latin typeface="Consolas" pitchFamily="49" charset="0"/>
                <a:ea typeface="仿宋" pitchFamily="49" charset="-122"/>
                <a:cs typeface="Consolas" pitchFamily="49" charset="0"/>
              </a:rPr>
              <a:t>O(1</a:t>
            </a:r>
            <a:r>
              <a:rPr lang="zh-CN" altLang="en-US" sz="1800" dirty="0">
                <a:solidFill>
                  <a:srgbClr val="0000FF"/>
                </a:solidFill>
                <a:latin typeface="Consolas" pitchFamily="49" charset="0"/>
                <a:ea typeface="仿宋" pitchFamily="49" charset="-122"/>
                <a:cs typeface="Consolas" pitchFamily="49" charset="0"/>
              </a:rPr>
              <a:t>））</a:t>
            </a:r>
          </a:p>
        </p:txBody>
      </p:sp>
      <p:sp>
        <p:nvSpPr>
          <p:cNvPr id="60" name="下箭头 59"/>
          <p:cNvSpPr/>
          <p:nvPr/>
        </p:nvSpPr>
        <p:spPr>
          <a:xfrm>
            <a:off x="6675091" y="1557455"/>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7" name="TextBox 2">
            <a:extLst>
              <a:ext uri="{FF2B5EF4-FFF2-40B4-BE49-F238E27FC236}">
                <a16:creationId xmlns:a16="http://schemas.microsoft.com/office/drawing/2014/main" id="{391F93DF-774C-417C-9562-DC348E3429CF}"/>
              </a:ext>
            </a:extLst>
          </p:cNvPr>
          <p:cNvSpPr txBox="1"/>
          <p:nvPr/>
        </p:nvSpPr>
        <p:spPr>
          <a:xfrm>
            <a:off x="152026" y="2089627"/>
            <a:ext cx="4429156" cy="369332"/>
          </a:xfrm>
          <a:prstGeom prst="rect">
            <a:avLst/>
          </a:prstGeom>
          <a:noFill/>
        </p:spPr>
        <p:txBody>
          <a:bodyPr wrap="square" rtlCol="0">
            <a:spAutoFit/>
          </a:bodyPr>
          <a:lstStyle/>
          <a:p>
            <a:pPr algn="l">
              <a:lnSpc>
                <a:spcPct val="100000"/>
              </a:lnSpc>
            </a:pPr>
            <a:r>
              <a:rPr lang="zh-CN" altLang="en-US" sz="1800">
                <a:solidFill>
                  <a:srgbClr val="0000FF"/>
                </a:solidFill>
                <a:latin typeface="Consolas" pitchFamily="49" charset="0"/>
                <a:ea typeface="华文中宋" pitchFamily="2" charset="-122"/>
                <a:cs typeface="Consolas" pitchFamily="49" charset="0"/>
              </a:rPr>
              <a:t>循环双</a:t>
            </a:r>
            <a:r>
              <a:rPr lang="zh-CN" altLang="zh-CN" sz="1800">
                <a:solidFill>
                  <a:srgbClr val="0000FF"/>
                </a:solidFill>
                <a:latin typeface="Consolas" pitchFamily="49" charset="0"/>
                <a:ea typeface="华文中宋" pitchFamily="2" charset="-122"/>
                <a:cs typeface="Consolas" pitchFamily="49" charset="0"/>
              </a:rPr>
              <a:t>链表泛型类</a:t>
            </a:r>
            <a:r>
              <a:rPr lang="en-US" altLang="zh-CN" sz="1800">
                <a:solidFill>
                  <a:srgbClr val="0000FF"/>
                </a:solidFill>
                <a:latin typeface="Consolas" pitchFamily="49" charset="0"/>
                <a:ea typeface="华文中宋" pitchFamily="2" charset="-122"/>
                <a:cs typeface="Consolas" pitchFamily="49" charset="0"/>
              </a:rPr>
              <a:t>DCLinkListClass&lt;E&gt;</a:t>
            </a:r>
            <a:endParaRPr lang="zh-CN" altLang="en-US" sz="1800">
              <a:solidFill>
                <a:srgbClr val="0000FF"/>
              </a:solidFill>
              <a:latin typeface="Consolas" pitchFamily="49" charset="0"/>
              <a:ea typeface="华文中宋" pitchFamily="2" charset="-122"/>
              <a:cs typeface="Consolas" pitchFamily="49" charset="0"/>
            </a:endParaRPr>
          </a:p>
        </p:txBody>
      </p:sp>
      <p:sp>
        <p:nvSpPr>
          <p:cNvPr id="62" name="TextBox 3">
            <a:extLst>
              <a:ext uri="{FF2B5EF4-FFF2-40B4-BE49-F238E27FC236}">
                <a16:creationId xmlns:a16="http://schemas.microsoft.com/office/drawing/2014/main" id="{0686A077-D745-4295-A9D1-804931C65F8C}"/>
              </a:ext>
            </a:extLst>
          </p:cNvPr>
          <p:cNvSpPr txBox="1"/>
          <p:nvPr/>
        </p:nvSpPr>
        <p:spPr>
          <a:xfrm>
            <a:off x="98434" y="2612384"/>
            <a:ext cx="6483012" cy="319495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public class </a:t>
            </a:r>
            <a:r>
              <a:rPr lang="en-US" altLang="zh-CN" sz="1800" dirty="0" err="1">
                <a:solidFill>
                  <a:srgbClr val="FF0000"/>
                </a:solidFill>
                <a:latin typeface="Consolas" pitchFamily="49" charset="0"/>
                <a:ea typeface="仿宋" pitchFamily="49" charset="-122"/>
                <a:cs typeface="Consolas" pitchFamily="49" charset="0"/>
              </a:rPr>
              <a:t>CDLinkListClass</a:t>
            </a:r>
            <a:r>
              <a:rPr lang="en-US" altLang="zh-CN" sz="1800" dirty="0">
                <a:solidFill>
                  <a:srgbClr val="FF0000"/>
                </a:solidFill>
                <a:latin typeface="Consolas" pitchFamily="49" charset="0"/>
                <a:ea typeface="仿宋" pitchFamily="49" charset="-122"/>
                <a:cs typeface="Consolas" pitchFamily="49" charset="0"/>
              </a:rPr>
              <a:t>&lt;E&gt;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循环双链表泛型类</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&lt;E&gt; </a:t>
            </a:r>
            <a:r>
              <a:rPr lang="en-US" altLang="zh-CN" sz="1800" dirty="0" err="1">
                <a:solidFill>
                  <a:srgbClr val="0000FF"/>
                </a:solidFill>
                <a:latin typeface="Consolas" pitchFamily="49" charset="0"/>
                <a:ea typeface="仿宋" pitchFamily="49" charset="-122"/>
                <a:cs typeface="Consolas" pitchFamily="49" charset="0"/>
              </a:rPr>
              <a:t>dhead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存放头结点</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public </a:t>
            </a:r>
            <a:r>
              <a:rPr lang="en-US" altLang="zh-CN" sz="1800" dirty="0" err="1">
                <a:solidFill>
                  <a:srgbClr val="0000FF"/>
                </a:solidFill>
                <a:latin typeface="Consolas" pitchFamily="49" charset="0"/>
                <a:ea typeface="仿宋" pitchFamily="49" charset="-122"/>
                <a:cs typeface="Consolas" pitchFamily="49" charset="0"/>
              </a:rPr>
              <a:t>CDLinkListClass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构造方法</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dhead</a:t>
            </a:r>
            <a:r>
              <a:rPr lang="en-US" altLang="zh-CN" sz="1800" dirty="0">
                <a:solidFill>
                  <a:srgbClr val="0000FF"/>
                </a:solidFill>
                <a:latin typeface="Consolas" pitchFamily="49" charset="0"/>
                <a:ea typeface="仿宋" pitchFamily="49" charset="-122"/>
                <a:cs typeface="Consolas" pitchFamily="49" charset="0"/>
              </a:rPr>
              <a:t>=new </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&lt;E&gt;();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创建头结点</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dhead.prior</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dhead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构成空的循环双链表</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dhead.next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dhead</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线性表的基本运算算法</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cxnSp>
        <p:nvCxnSpPr>
          <p:cNvPr id="63" name="直接箭头连接符 62">
            <a:extLst>
              <a:ext uri="{FF2B5EF4-FFF2-40B4-BE49-F238E27FC236}">
                <a16:creationId xmlns:a16="http://schemas.microsoft.com/office/drawing/2014/main" id="{10FBB91B-4CC2-4A3E-9152-EF9BAE84F2F3}"/>
              </a:ext>
            </a:extLst>
          </p:cNvPr>
          <p:cNvCxnSpPr>
            <a:cxnSpLocks/>
          </p:cNvCxnSpPr>
          <p:nvPr/>
        </p:nvCxnSpPr>
        <p:spPr>
          <a:xfrm>
            <a:off x="3413707" y="4581128"/>
            <a:ext cx="6165" cy="120731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nvGrpSpPr>
          <p:cNvPr id="64" name="组合 63">
            <a:extLst>
              <a:ext uri="{FF2B5EF4-FFF2-40B4-BE49-F238E27FC236}">
                <a16:creationId xmlns:a16="http://schemas.microsoft.com/office/drawing/2014/main" id="{80966907-41C3-4B21-A21A-47726310E568}"/>
              </a:ext>
            </a:extLst>
          </p:cNvPr>
          <p:cNvGrpSpPr/>
          <p:nvPr/>
        </p:nvGrpSpPr>
        <p:grpSpPr>
          <a:xfrm>
            <a:off x="1979712" y="5818194"/>
            <a:ext cx="2043127" cy="1039806"/>
            <a:chOff x="2528873" y="4635509"/>
            <a:chExt cx="2043127" cy="1039806"/>
          </a:xfrm>
        </p:grpSpPr>
        <p:sp>
          <p:nvSpPr>
            <p:cNvPr id="65" name="Text Box 40">
              <a:extLst>
                <a:ext uri="{FF2B5EF4-FFF2-40B4-BE49-F238E27FC236}">
                  <a16:creationId xmlns:a16="http://schemas.microsoft.com/office/drawing/2014/main" id="{9BDB108A-FB74-49AA-A7A8-2E3AAEE1ABB8}"/>
                </a:ext>
              </a:extLst>
            </p:cNvPr>
            <p:cNvSpPr txBox="1">
              <a:spLocks noChangeArrowheads="1"/>
            </p:cNvSpPr>
            <p:nvPr/>
          </p:nvSpPr>
          <p:spPr bwMode="auto">
            <a:xfrm>
              <a:off x="3790485" y="4984113"/>
              <a:ext cx="468549" cy="302275"/>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6" name="Text Box 39">
              <a:extLst>
                <a:ext uri="{FF2B5EF4-FFF2-40B4-BE49-F238E27FC236}">
                  <a16:creationId xmlns:a16="http://schemas.microsoft.com/office/drawing/2014/main" id="{7ABA3021-EFDF-4601-BCC5-E0CAB53578B7}"/>
                </a:ext>
              </a:extLst>
            </p:cNvPr>
            <p:cNvSpPr txBox="1">
              <a:spLocks noChangeArrowheads="1"/>
            </p:cNvSpPr>
            <p:nvPr/>
          </p:nvSpPr>
          <p:spPr bwMode="auto">
            <a:xfrm>
              <a:off x="4267735" y="4984113"/>
              <a:ext cx="304265" cy="302275"/>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7" name="Line 32">
              <a:extLst>
                <a:ext uri="{FF2B5EF4-FFF2-40B4-BE49-F238E27FC236}">
                  <a16:creationId xmlns:a16="http://schemas.microsoft.com/office/drawing/2014/main" id="{6D98F9B5-6E3F-4A3D-BEDD-3439DFA91697}"/>
                </a:ext>
              </a:extLst>
            </p:cNvPr>
            <p:cNvSpPr>
              <a:spLocks noChangeShapeType="1"/>
            </p:cNvSpPr>
            <p:nvPr/>
          </p:nvSpPr>
          <p:spPr bwMode="auto">
            <a:xfrm>
              <a:off x="3184540" y="5144290"/>
              <a:ext cx="285795"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8" name="Text Box 31">
              <a:extLst>
                <a:ext uri="{FF2B5EF4-FFF2-40B4-BE49-F238E27FC236}">
                  <a16:creationId xmlns:a16="http://schemas.microsoft.com/office/drawing/2014/main" id="{28615E39-686E-4516-A007-B81CE53E35CD}"/>
                </a:ext>
              </a:extLst>
            </p:cNvPr>
            <p:cNvSpPr txBox="1">
              <a:spLocks noChangeArrowheads="1"/>
            </p:cNvSpPr>
            <p:nvPr/>
          </p:nvSpPr>
          <p:spPr bwMode="auto">
            <a:xfrm>
              <a:off x="2528873" y="4993638"/>
              <a:ext cx="671694"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dhead</a:t>
              </a:r>
            </a:p>
          </p:txBody>
        </p:sp>
        <p:sp>
          <p:nvSpPr>
            <p:cNvPr id="69" name="Text Box 39">
              <a:extLst>
                <a:ext uri="{FF2B5EF4-FFF2-40B4-BE49-F238E27FC236}">
                  <a16:creationId xmlns:a16="http://schemas.microsoft.com/office/drawing/2014/main" id="{B6A56E9F-3A48-4BE2-B21E-162601AE07C3}"/>
                </a:ext>
              </a:extLst>
            </p:cNvPr>
            <p:cNvSpPr txBox="1">
              <a:spLocks noChangeArrowheads="1"/>
            </p:cNvSpPr>
            <p:nvPr/>
          </p:nvSpPr>
          <p:spPr bwMode="auto">
            <a:xfrm>
              <a:off x="3481917" y="4984113"/>
              <a:ext cx="304265" cy="302275"/>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5200" tIns="0" rIns="0" bIns="0" numCol="1" anchor="t" anchorCtr="0" compatLnSpc="1">
              <a:prstTxWarp prst="textNoShape">
                <a:avLst/>
              </a:prstTxWarp>
            </a:bodyPr>
            <a:lstStyle/>
            <a:p>
              <a:pPr lvl="0">
                <a:lnSpc>
                  <a:spcPts val="2300"/>
                </a:lnSpc>
                <a:spcBef>
                  <a:spcPct val="0"/>
                </a:spcBef>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0" name="任意多边形 13">
              <a:extLst>
                <a:ext uri="{FF2B5EF4-FFF2-40B4-BE49-F238E27FC236}">
                  <a16:creationId xmlns:a16="http://schemas.microsoft.com/office/drawing/2014/main" id="{54C339C1-1DCC-4962-9669-01952CB6F88E}"/>
                </a:ext>
              </a:extLst>
            </p:cNvPr>
            <p:cNvSpPr/>
            <p:nvPr/>
          </p:nvSpPr>
          <p:spPr>
            <a:xfrm>
              <a:off x="3636162" y="5172075"/>
              <a:ext cx="792963" cy="503240"/>
            </a:xfrm>
            <a:custGeom>
              <a:avLst/>
              <a:gdLst>
                <a:gd name="connsiteX0" fmla="*/ 857250 w 857250"/>
                <a:gd name="connsiteY0" fmla="*/ 0 h 495300"/>
                <a:gd name="connsiteX1" fmla="*/ 781050 w 857250"/>
                <a:gd name="connsiteY1" fmla="*/ 238125 h 495300"/>
                <a:gd name="connsiteX2" fmla="*/ 542925 w 857250"/>
                <a:gd name="connsiteY2" fmla="*/ 476250 h 495300"/>
                <a:gd name="connsiteX3" fmla="*/ 114300 w 857250"/>
                <a:gd name="connsiteY3" fmla="*/ 352425 h 495300"/>
                <a:gd name="connsiteX4" fmla="*/ 0 w 857250"/>
                <a:gd name="connsiteY4" fmla="*/ 142875 h 495300"/>
                <a:gd name="connsiteX0" fmla="*/ 857250 w 857250"/>
                <a:gd name="connsiteY0" fmla="*/ 0 h 503240"/>
                <a:gd name="connsiteX1" fmla="*/ 781050 w 857250"/>
                <a:gd name="connsiteY1" fmla="*/ 238125 h 503240"/>
                <a:gd name="connsiteX2" fmla="*/ 542925 w 857250"/>
                <a:gd name="connsiteY2" fmla="*/ 476250 h 503240"/>
                <a:gd name="connsiteX3" fmla="*/ 142869 w 857250"/>
                <a:gd name="connsiteY3" fmla="*/ 400065 h 503240"/>
                <a:gd name="connsiteX4" fmla="*/ 0 w 857250"/>
                <a:gd name="connsiteY4" fmla="*/ 142875 h 503240"/>
                <a:gd name="connsiteX0" fmla="*/ 792963 w 792963"/>
                <a:gd name="connsiteY0" fmla="*/ 0 h 503240"/>
                <a:gd name="connsiteX1" fmla="*/ 716763 w 792963"/>
                <a:gd name="connsiteY1" fmla="*/ 238125 h 503240"/>
                <a:gd name="connsiteX2" fmla="*/ 478638 w 792963"/>
                <a:gd name="connsiteY2" fmla="*/ 476250 h 503240"/>
                <a:gd name="connsiteX3" fmla="*/ 78582 w 792963"/>
                <a:gd name="connsiteY3" fmla="*/ 400065 h 503240"/>
                <a:gd name="connsiteX4" fmla="*/ 7144 w 792963"/>
                <a:gd name="connsiteY4" fmla="*/ 185751 h 503240"/>
                <a:gd name="connsiteX0" fmla="*/ 792963 w 792963"/>
                <a:gd name="connsiteY0" fmla="*/ 0 h 503240"/>
                <a:gd name="connsiteX1" fmla="*/ 716763 w 792963"/>
                <a:gd name="connsiteY1" fmla="*/ 238125 h 503240"/>
                <a:gd name="connsiteX2" fmla="*/ 478638 w 792963"/>
                <a:gd name="connsiteY2" fmla="*/ 476250 h 503240"/>
                <a:gd name="connsiteX3" fmla="*/ 78582 w 792963"/>
                <a:gd name="connsiteY3" fmla="*/ 400065 h 503240"/>
                <a:gd name="connsiteX4" fmla="*/ 7144 w 792963"/>
                <a:gd name="connsiteY4" fmla="*/ 114313 h 503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963" h="503240">
                  <a:moveTo>
                    <a:pt x="792963" y="0"/>
                  </a:moveTo>
                  <a:cubicBezTo>
                    <a:pt x="781056" y="79375"/>
                    <a:pt x="769150" y="158750"/>
                    <a:pt x="716763" y="238125"/>
                  </a:cubicBezTo>
                  <a:cubicBezTo>
                    <a:pt x="664376" y="317500"/>
                    <a:pt x="585001" y="449260"/>
                    <a:pt x="478638" y="476250"/>
                  </a:cubicBezTo>
                  <a:cubicBezTo>
                    <a:pt x="372275" y="503240"/>
                    <a:pt x="157164" y="460388"/>
                    <a:pt x="78582" y="400065"/>
                  </a:cubicBezTo>
                  <a:cubicBezTo>
                    <a:pt x="0" y="339742"/>
                    <a:pt x="19050" y="191307"/>
                    <a:pt x="7144" y="114313"/>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1" name="任意多边形 14">
              <a:extLst>
                <a:ext uri="{FF2B5EF4-FFF2-40B4-BE49-F238E27FC236}">
                  <a16:creationId xmlns:a16="http://schemas.microsoft.com/office/drawing/2014/main" id="{A8E7EF0F-63C6-4923-9ABF-BF43B5561DF0}"/>
                </a:ext>
              </a:extLst>
            </p:cNvPr>
            <p:cNvSpPr/>
            <p:nvPr/>
          </p:nvSpPr>
          <p:spPr>
            <a:xfrm>
              <a:off x="3606007" y="4635509"/>
              <a:ext cx="756443" cy="536566"/>
            </a:xfrm>
            <a:custGeom>
              <a:avLst/>
              <a:gdLst>
                <a:gd name="connsiteX0" fmla="*/ 15875 w 758825"/>
                <a:gd name="connsiteY0" fmla="*/ 446087 h 446087"/>
                <a:gd name="connsiteX1" fmla="*/ 53975 w 758825"/>
                <a:gd name="connsiteY1" fmla="*/ 103187 h 446087"/>
                <a:gd name="connsiteX2" fmla="*/ 339725 w 758825"/>
                <a:gd name="connsiteY2" fmla="*/ 7937 h 446087"/>
                <a:gd name="connsiteX3" fmla="*/ 673100 w 758825"/>
                <a:gd name="connsiteY3" fmla="*/ 55562 h 446087"/>
                <a:gd name="connsiteX4" fmla="*/ 758825 w 758825"/>
                <a:gd name="connsiteY4" fmla="*/ 274637 h 446087"/>
                <a:gd name="connsiteX0" fmla="*/ 13493 w 756443"/>
                <a:gd name="connsiteY0" fmla="*/ 536566 h 536566"/>
                <a:gd name="connsiteX1" fmla="*/ 51593 w 756443"/>
                <a:gd name="connsiteY1" fmla="*/ 193666 h 536566"/>
                <a:gd name="connsiteX2" fmla="*/ 323051 w 756443"/>
                <a:gd name="connsiteY2" fmla="*/ 7937 h 536566"/>
                <a:gd name="connsiteX3" fmla="*/ 670718 w 756443"/>
                <a:gd name="connsiteY3" fmla="*/ 146041 h 536566"/>
                <a:gd name="connsiteX4" fmla="*/ 756443 w 756443"/>
                <a:gd name="connsiteY4" fmla="*/ 365116 h 536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443" h="536566">
                  <a:moveTo>
                    <a:pt x="13493" y="536566"/>
                  </a:moveTo>
                  <a:cubicBezTo>
                    <a:pt x="5555" y="401628"/>
                    <a:pt x="0" y="281771"/>
                    <a:pt x="51593" y="193666"/>
                  </a:cubicBezTo>
                  <a:cubicBezTo>
                    <a:pt x="103186" y="105561"/>
                    <a:pt x="219864" y="15874"/>
                    <a:pt x="323051" y="7937"/>
                  </a:cubicBezTo>
                  <a:cubicBezTo>
                    <a:pt x="426238" y="0"/>
                    <a:pt x="598486" y="86511"/>
                    <a:pt x="670718" y="146041"/>
                  </a:cubicBezTo>
                  <a:cubicBezTo>
                    <a:pt x="742950" y="205571"/>
                    <a:pt x="748505" y="277803"/>
                    <a:pt x="756443" y="365116"/>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72" name="TextBox 17">
            <a:extLst>
              <a:ext uri="{FF2B5EF4-FFF2-40B4-BE49-F238E27FC236}">
                <a16:creationId xmlns:a16="http://schemas.microsoft.com/office/drawing/2014/main" id="{CA8D3922-90D9-45F5-A728-AAB31D51387E}"/>
              </a:ext>
            </a:extLst>
          </p:cNvPr>
          <p:cNvSpPr txBox="1"/>
          <p:nvPr/>
        </p:nvSpPr>
        <p:spPr>
          <a:xfrm>
            <a:off x="7010074" y="2946883"/>
            <a:ext cx="1357322" cy="1426031"/>
          </a:xfrm>
          <a:prstGeom prst="rect">
            <a:avLst/>
          </a:prstGeom>
          <a:noFill/>
        </p:spPr>
        <p:txBody>
          <a:bodyPr wrap="square" rtlCol="0">
            <a:spAutoFit/>
          </a:bodyPr>
          <a:lstStyle/>
          <a:p>
            <a:pPr>
              <a:lnSpc>
                <a:spcPts val="2600"/>
              </a:lnSpc>
            </a:pPr>
            <a:r>
              <a:rPr lang="zh-CN" altLang="zh-CN" sz="1800" dirty="0">
                <a:solidFill>
                  <a:srgbClr val="0000FF"/>
                </a:solidFill>
                <a:latin typeface="Consolas" pitchFamily="49" charset="0"/>
                <a:ea typeface="仿宋" pitchFamily="49" charset="-122"/>
                <a:cs typeface="Consolas" pitchFamily="49" charset="0"/>
              </a:rPr>
              <a:t>结点类型与非循环双链表中的结点类型相同</a:t>
            </a:r>
            <a:endParaRPr lang="zh-CN" altLang="en-US" sz="1800" dirty="0">
              <a:solidFill>
                <a:srgbClr val="0000FF"/>
              </a:solidFill>
              <a:latin typeface="Consolas" pitchFamily="49" charset="0"/>
              <a:ea typeface="仿宋" pitchFamily="49" charset="-122"/>
              <a:cs typeface="Consolas" pitchFamily="49" charset="0"/>
            </a:endParaRPr>
          </a:p>
        </p:txBody>
      </p:sp>
      <p:sp>
        <p:nvSpPr>
          <p:cNvPr id="73" name="左箭头 19">
            <a:extLst>
              <a:ext uri="{FF2B5EF4-FFF2-40B4-BE49-F238E27FC236}">
                <a16:creationId xmlns:a16="http://schemas.microsoft.com/office/drawing/2014/main" id="{CCF8BA98-CBA6-462C-A5CB-78C86333FADA}"/>
              </a:ext>
            </a:extLst>
          </p:cNvPr>
          <p:cNvSpPr/>
          <p:nvPr/>
        </p:nvSpPr>
        <p:spPr>
          <a:xfrm>
            <a:off x="6581446" y="3518387"/>
            <a:ext cx="357190" cy="214314"/>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1"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anim calcmode="lin" valueType="num">
                                      <p:cBhvr>
                                        <p:cTn id="11" dur="500" fill="hold"/>
                                        <p:tgtEl>
                                          <p:spTgt spid="63"/>
                                        </p:tgtEl>
                                        <p:attrNameLst>
                                          <p:attrName>ppt_x</p:attrName>
                                        </p:attrNameLst>
                                      </p:cBhvr>
                                      <p:tavLst>
                                        <p:tav tm="0">
                                          <p:val>
                                            <p:strVal val="#ppt_x"/>
                                          </p:val>
                                        </p:tav>
                                        <p:tav tm="100000">
                                          <p:val>
                                            <p:strVal val="#ppt_x"/>
                                          </p:val>
                                        </p:tav>
                                      </p:tavLst>
                                    </p:anim>
                                    <p:anim calcmode="lin" valueType="num">
                                      <p:cBhvr>
                                        <p:cTn id="12" dur="500" fill="hold"/>
                                        <p:tgtEl>
                                          <p:spTgt spid="63"/>
                                        </p:tgtEl>
                                        <p:attrNameLst>
                                          <p:attrName>ppt_y</p:attrName>
                                        </p:attrNameLst>
                                      </p:cBhvr>
                                      <p:tavLst>
                                        <p:tav tm="0">
                                          <p:val>
                                            <p:strVal val="#ppt_y-#ppt_h/2"/>
                                          </p:val>
                                        </p:tav>
                                        <p:tav tm="100000">
                                          <p:val>
                                            <p:strVal val="#ppt_y"/>
                                          </p:val>
                                        </p:tav>
                                      </p:tavLst>
                                    </p:anim>
                                    <p:anim calcmode="lin" valueType="num">
                                      <p:cBhvr>
                                        <p:cTn id="13" dur="500" fill="hold"/>
                                        <p:tgtEl>
                                          <p:spTgt spid="63"/>
                                        </p:tgtEl>
                                        <p:attrNameLst>
                                          <p:attrName>ppt_w</p:attrName>
                                        </p:attrNameLst>
                                      </p:cBhvr>
                                      <p:tavLst>
                                        <p:tav tm="0">
                                          <p:val>
                                            <p:strVal val="#ppt_w"/>
                                          </p:val>
                                        </p:tav>
                                        <p:tav tm="100000">
                                          <p:val>
                                            <p:strVal val="#ppt_w"/>
                                          </p:val>
                                        </p:tav>
                                      </p:tavLst>
                                    </p:anim>
                                    <p:anim calcmode="lin" valueType="num">
                                      <p:cBhvr>
                                        <p:cTn id="14" dur="500" fill="hold"/>
                                        <p:tgtEl>
                                          <p:spTgt spid="63"/>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72" grpId="0"/>
      <p:bldP spid="73"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332656"/>
            <a:ext cx="8640960" cy="827021"/>
          </a:xfrm>
          <a:prstGeom prst="rect">
            <a:avLst/>
          </a:prstGeom>
          <a:noFill/>
        </p:spPr>
        <p:txBody>
          <a:bodyPr wrap="square" rtlCol="0">
            <a:spAutoFit/>
          </a:bodyPr>
          <a:lstStyle/>
          <a:p>
            <a:pPr algn="l">
              <a:lnSpc>
                <a:spcPts val="30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循环</a:t>
            </a:r>
            <a:r>
              <a:rPr lang="zh-CN" altLang="en-US" sz="2000" dirty="0">
                <a:solidFill>
                  <a:srgbClr val="0000FF"/>
                </a:solidFill>
                <a:latin typeface="Consolas" pitchFamily="49" charset="0"/>
                <a:ea typeface="仿宋" pitchFamily="49" charset="-122"/>
                <a:cs typeface="Consolas" pitchFamily="49" charset="0"/>
              </a:rPr>
              <a:t>双</a:t>
            </a:r>
            <a:r>
              <a:rPr lang="zh-CN" altLang="zh-CN" sz="2000" dirty="0">
                <a:solidFill>
                  <a:srgbClr val="0000FF"/>
                </a:solidFill>
                <a:latin typeface="Consolas" pitchFamily="49" charset="0"/>
                <a:ea typeface="仿宋" pitchFamily="49" charset="-122"/>
                <a:cs typeface="Consolas" pitchFamily="49" charset="0"/>
              </a:rPr>
              <a:t>链表的插入和删除结点操作与非循环</a:t>
            </a:r>
            <a:r>
              <a:rPr lang="zh-CN" altLang="en-US" sz="2000" dirty="0">
                <a:solidFill>
                  <a:srgbClr val="0000FF"/>
                </a:solidFill>
                <a:latin typeface="Consolas" pitchFamily="49" charset="0"/>
                <a:ea typeface="仿宋" pitchFamily="49" charset="-122"/>
                <a:cs typeface="Consolas" pitchFamily="49" charset="0"/>
              </a:rPr>
              <a:t>双</a:t>
            </a:r>
            <a:r>
              <a:rPr lang="zh-CN" altLang="zh-CN" sz="2000" dirty="0">
                <a:solidFill>
                  <a:srgbClr val="0000FF"/>
                </a:solidFill>
                <a:latin typeface="Consolas" pitchFamily="49" charset="0"/>
                <a:ea typeface="仿宋" pitchFamily="49" charset="-122"/>
                <a:cs typeface="Consolas" pitchFamily="49" charset="0"/>
              </a:rPr>
              <a:t>链表的相同，所以两者的许多基本运算算法是相似的，</a:t>
            </a:r>
            <a:r>
              <a:rPr lang="zh-CN" altLang="zh-CN" sz="2000" dirty="0">
                <a:solidFill>
                  <a:srgbClr val="FF0000"/>
                </a:solidFill>
                <a:latin typeface="Consolas" pitchFamily="49" charset="0"/>
                <a:ea typeface="仿宋" pitchFamily="49" charset="-122"/>
                <a:cs typeface="Consolas" pitchFamily="49" charset="0"/>
              </a:rPr>
              <a:t>主要区别</a:t>
            </a:r>
            <a:r>
              <a:rPr lang="zh-CN" altLang="zh-CN" sz="2000" dirty="0">
                <a:solidFill>
                  <a:srgbClr val="0000FF"/>
                </a:solidFill>
                <a:latin typeface="Consolas" pitchFamily="49" charset="0"/>
                <a:ea typeface="仿宋" pitchFamily="49" charset="-122"/>
                <a:cs typeface="Consolas" pitchFamily="49" charset="0"/>
              </a:rPr>
              <a:t>如下：</a:t>
            </a:r>
            <a:endParaRPr lang="zh-CN" altLang="en-US" sz="20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323528" y="1571612"/>
            <a:ext cx="8496944" cy="187612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30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初始只有头结点</a:t>
            </a:r>
            <a:r>
              <a:rPr lang="en-US" altLang="zh-CN" sz="2000" dirty="0" err="1">
                <a:solidFill>
                  <a:srgbClr val="0000FF"/>
                </a:solidFill>
                <a:latin typeface="Consolas" pitchFamily="49" charset="0"/>
                <a:ea typeface="仿宋" pitchFamily="49" charset="-122"/>
                <a:cs typeface="Consolas" pitchFamily="49" charset="0"/>
              </a:rPr>
              <a:t>dhead</a:t>
            </a:r>
            <a:r>
              <a:rPr lang="zh-CN" altLang="zh-CN" sz="2000" dirty="0">
                <a:solidFill>
                  <a:srgbClr val="0000FF"/>
                </a:solidFill>
                <a:latin typeface="Consolas" pitchFamily="49" charset="0"/>
                <a:ea typeface="仿宋" pitchFamily="49" charset="-122"/>
                <a:cs typeface="Consolas" pitchFamily="49" charset="0"/>
              </a:rPr>
              <a:t>，在</a:t>
            </a:r>
            <a:r>
              <a:rPr lang="zh-CN" altLang="zh-CN" sz="2000" dirty="0">
                <a:solidFill>
                  <a:srgbClr val="FF0000"/>
                </a:solidFill>
                <a:latin typeface="Consolas" pitchFamily="49" charset="0"/>
                <a:ea typeface="仿宋" pitchFamily="49" charset="-122"/>
                <a:cs typeface="Consolas" pitchFamily="49" charset="0"/>
              </a:rPr>
              <a:t>循环</a:t>
            </a:r>
            <a:r>
              <a:rPr lang="zh-CN" altLang="en-US" sz="2000" dirty="0">
                <a:solidFill>
                  <a:srgbClr val="FF0000"/>
                </a:solidFill>
                <a:latin typeface="Consolas" pitchFamily="49" charset="0"/>
                <a:ea typeface="仿宋" pitchFamily="49" charset="-122"/>
                <a:cs typeface="Consolas" pitchFamily="49" charset="0"/>
              </a:rPr>
              <a:t>双</a:t>
            </a:r>
            <a:r>
              <a:rPr lang="zh-CN" altLang="zh-CN" sz="2000" dirty="0">
                <a:solidFill>
                  <a:srgbClr val="FF0000"/>
                </a:solidFill>
                <a:latin typeface="Consolas" pitchFamily="49" charset="0"/>
                <a:ea typeface="仿宋" pitchFamily="49" charset="-122"/>
                <a:cs typeface="Consolas" pitchFamily="49" charset="0"/>
              </a:rPr>
              <a:t>链表的构造方法</a:t>
            </a:r>
            <a:r>
              <a:rPr lang="zh-CN" altLang="zh-CN" sz="2000" dirty="0">
                <a:solidFill>
                  <a:srgbClr val="0000FF"/>
                </a:solidFill>
                <a:latin typeface="Consolas" pitchFamily="49" charset="0"/>
                <a:ea typeface="仿宋" pitchFamily="49" charset="-122"/>
                <a:cs typeface="Consolas" pitchFamily="49" charset="0"/>
              </a:rPr>
              <a:t>中需要通过</a:t>
            </a:r>
            <a:r>
              <a:rPr lang="en-US" altLang="zh-CN" sz="2000" dirty="0" err="1">
                <a:solidFill>
                  <a:srgbClr val="FF0000"/>
                </a:solidFill>
                <a:latin typeface="Consolas" pitchFamily="49" charset="0"/>
                <a:ea typeface="仿宋" pitchFamily="49" charset="-122"/>
                <a:cs typeface="Consolas" pitchFamily="49" charset="0"/>
              </a:rPr>
              <a:t>dhead.prior</a:t>
            </a:r>
            <a:r>
              <a:rPr lang="en-US" altLang="zh-CN" sz="2000" dirty="0">
                <a:solidFill>
                  <a:srgbClr val="FF0000"/>
                </a:solidFill>
                <a:latin typeface="Consolas" pitchFamily="49" charset="0"/>
                <a:ea typeface="仿宋" pitchFamily="49" charset="-122"/>
                <a:cs typeface="Consolas" pitchFamily="49" charset="0"/>
              </a:rPr>
              <a:t>=</a:t>
            </a:r>
            <a:r>
              <a:rPr lang="en-US" altLang="zh-CN" sz="2000" dirty="0" err="1">
                <a:solidFill>
                  <a:srgbClr val="FF0000"/>
                </a:solidFill>
                <a:latin typeface="Consolas" pitchFamily="49" charset="0"/>
                <a:ea typeface="仿宋" pitchFamily="49" charset="-122"/>
                <a:cs typeface="Consolas" pitchFamily="49" charset="0"/>
              </a:rPr>
              <a:t>dhead</a:t>
            </a:r>
            <a:r>
              <a:rPr lang="en-US" altLang="zh-CN" sz="2000" dirty="0">
                <a:solidFill>
                  <a:srgbClr val="FF0000"/>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和</a:t>
            </a:r>
            <a:r>
              <a:rPr lang="en-US" altLang="zh-CN" sz="2000" dirty="0">
                <a:solidFill>
                  <a:srgbClr val="0000FF"/>
                </a:solidFill>
                <a:latin typeface="Consolas" pitchFamily="49" charset="0"/>
                <a:ea typeface="仿宋" pitchFamily="49" charset="-122"/>
                <a:cs typeface="Consolas" pitchFamily="49" charset="0"/>
              </a:rPr>
              <a:t> </a:t>
            </a:r>
            <a:r>
              <a:rPr lang="en-US" altLang="zh-CN" sz="2000" dirty="0" err="1">
                <a:solidFill>
                  <a:srgbClr val="FF0000"/>
                </a:solidFill>
                <a:latin typeface="Consolas" pitchFamily="49" charset="0"/>
                <a:ea typeface="仿宋" pitchFamily="49" charset="-122"/>
                <a:cs typeface="Consolas" pitchFamily="49" charset="0"/>
              </a:rPr>
              <a:t>dhead.next</a:t>
            </a:r>
            <a:r>
              <a:rPr lang="en-US" altLang="zh-CN" sz="2000" dirty="0">
                <a:solidFill>
                  <a:srgbClr val="FF0000"/>
                </a:solidFill>
                <a:latin typeface="Consolas" pitchFamily="49" charset="0"/>
                <a:ea typeface="仿宋" pitchFamily="49" charset="-122"/>
                <a:cs typeface="Consolas" pitchFamily="49" charset="0"/>
              </a:rPr>
              <a:t>=</a:t>
            </a:r>
            <a:r>
              <a:rPr lang="en-US" altLang="zh-CN" sz="2000" dirty="0" err="1">
                <a:solidFill>
                  <a:srgbClr val="FF0000"/>
                </a:solidFill>
                <a:latin typeface="Consolas" pitchFamily="49" charset="0"/>
                <a:ea typeface="仿宋" pitchFamily="49" charset="-122"/>
                <a:cs typeface="Consolas" pitchFamily="49" charset="0"/>
              </a:rPr>
              <a:t>dhead</a:t>
            </a:r>
            <a:r>
              <a:rPr lang="en-US" altLang="zh-CN" sz="2000" dirty="0">
                <a:solidFill>
                  <a:srgbClr val="FF0000"/>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两个语句</a:t>
            </a:r>
            <a:r>
              <a:rPr lang="zh-CN" altLang="en-US" sz="2000" dirty="0">
                <a:solidFill>
                  <a:srgbClr val="0000FF"/>
                </a:solidFill>
                <a:latin typeface="Consolas" pitchFamily="49" charset="0"/>
                <a:ea typeface="仿宋" pitchFamily="49" charset="-122"/>
                <a:cs typeface="Consolas" pitchFamily="49" charset="0"/>
              </a:rPr>
              <a:t>置</a:t>
            </a:r>
            <a:r>
              <a:rPr lang="zh-CN" altLang="zh-CN" sz="2000" dirty="0">
                <a:solidFill>
                  <a:srgbClr val="0000FF"/>
                </a:solidFill>
                <a:latin typeface="Consolas" pitchFamily="49" charset="0"/>
                <a:ea typeface="仿宋" pitchFamily="49" charset="-122"/>
                <a:cs typeface="Consolas" pitchFamily="49" charset="0"/>
              </a:rPr>
              <a:t>为</a:t>
            </a:r>
            <a:r>
              <a:rPr lang="zh-CN" altLang="zh-CN" sz="2000" dirty="0">
                <a:solidFill>
                  <a:srgbClr val="FF0000"/>
                </a:solidFill>
                <a:latin typeface="Consolas" pitchFamily="49" charset="0"/>
                <a:ea typeface="仿宋" pitchFamily="49" charset="-122"/>
                <a:cs typeface="Consolas" pitchFamily="49" charset="0"/>
              </a:rPr>
              <a:t>空表</a:t>
            </a:r>
            <a:r>
              <a:rPr lang="zh-CN" altLang="zh-CN" sz="2000" dirty="0">
                <a:solidFill>
                  <a:srgbClr val="0000FF"/>
                </a:solidFill>
                <a:latin typeface="Consolas" pitchFamily="49" charset="0"/>
                <a:ea typeface="仿宋" pitchFamily="49" charset="-122"/>
                <a:cs typeface="Consolas" pitchFamily="49" charset="0"/>
              </a:rPr>
              <a:t>。</a:t>
            </a:r>
          </a:p>
          <a:p>
            <a:pPr marL="342900" indent="-342900" algn="l">
              <a:lnSpc>
                <a:spcPts val="30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循环双链表中涉及查找操作时需要修改</a:t>
            </a:r>
            <a:r>
              <a:rPr lang="zh-CN" altLang="zh-CN" sz="2000" dirty="0">
                <a:solidFill>
                  <a:srgbClr val="FF0000"/>
                </a:solidFill>
                <a:latin typeface="Consolas" pitchFamily="49" charset="0"/>
                <a:ea typeface="仿宋" pitchFamily="49" charset="-122"/>
                <a:cs typeface="Consolas" pitchFamily="49" charset="0"/>
              </a:rPr>
              <a:t>表尾判断</a:t>
            </a:r>
            <a:r>
              <a:rPr lang="zh-CN" altLang="zh-CN" sz="2000" dirty="0">
                <a:solidFill>
                  <a:srgbClr val="0000FF"/>
                </a:solidFill>
                <a:latin typeface="Consolas" pitchFamily="49" charset="0"/>
                <a:ea typeface="仿宋" pitchFamily="49" charset="-122"/>
                <a:cs typeface="Consolas" pitchFamily="49" charset="0"/>
              </a:rPr>
              <a:t>的条件，例如，用</a:t>
            </a:r>
            <a:r>
              <a:rPr lang="en-US" altLang="zh-CN" sz="2000" i="1" dirty="0">
                <a:solidFill>
                  <a:srgbClr val="0000FF"/>
                </a:solidFill>
                <a:latin typeface="Consolas" pitchFamily="49" charset="0"/>
                <a:ea typeface="仿宋" pitchFamily="49" charset="-122"/>
                <a:cs typeface="Consolas" pitchFamily="49" charset="0"/>
              </a:rPr>
              <a:t>p</a:t>
            </a:r>
            <a:r>
              <a:rPr lang="zh-CN" altLang="zh-CN" sz="2000" dirty="0">
                <a:solidFill>
                  <a:srgbClr val="0000FF"/>
                </a:solidFill>
                <a:latin typeface="Consolas" pitchFamily="49" charset="0"/>
                <a:ea typeface="仿宋" pitchFamily="49" charset="-122"/>
                <a:cs typeface="Consolas" pitchFamily="49" charset="0"/>
              </a:rPr>
              <a:t>遍历时，尾结点满足的条件是</a:t>
            </a:r>
            <a:r>
              <a:rPr lang="en-US" altLang="zh-CN" sz="2000" dirty="0">
                <a:solidFill>
                  <a:srgbClr val="0000FF"/>
                </a:solidFill>
                <a:latin typeface="Consolas" pitchFamily="49" charset="0"/>
                <a:ea typeface="仿宋" pitchFamily="49" charset="-122"/>
                <a:cs typeface="Consolas" pitchFamily="49" charset="0"/>
              </a:rPr>
              <a:t> </a:t>
            </a:r>
            <a:r>
              <a:rPr lang="en-US" altLang="zh-CN" sz="2000" dirty="0" err="1">
                <a:solidFill>
                  <a:srgbClr val="FF0000"/>
                </a:solidFill>
                <a:latin typeface="Consolas" pitchFamily="49" charset="0"/>
                <a:ea typeface="仿宋" pitchFamily="49" charset="-122"/>
                <a:cs typeface="Consolas" pitchFamily="49" charset="0"/>
              </a:rPr>
              <a:t>p.next</a:t>
            </a:r>
            <a:r>
              <a:rPr lang="en-US" altLang="zh-CN" sz="2000" dirty="0">
                <a:solidFill>
                  <a:srgbClr val="FF0000"/>
                </a:solidFill>
                <a:latin typeface="Consolas" pitchFamily="49" charset="0"/>
                <a:ea typeface="仿宋" pitchFamily="49" charset="-122"/>
                <a:cs typeface="Consolas" pitchFamily="49" charset="0"/>
              </a:rPr>
              <a:t>==</a:t>
            </a:r>
            <a:r>
              <a:rPr lang="en-US" altLang="zh-CN" sz="2000" dirty="0" err="1">
                <a:solidFill>
                  <a:srgbClr val="FF0000"/>
                </a:solidFill>
                <a:latin typeface="Consolas" pitchFamily="49" charset="0"/>
                <a:ea typeface="仿宋" pitchFamily="49" charset="-122"/>
                <a:cs typeface="Consolas" pitchFamily="49" charset="0"/>
              </a:rPr>
              <a:t>dhead</a:t>
            </a:r>
            <a:r>
              <a:rPr lang="en-US" altLang="zh-CN" sz="2000" dirty="0">
                <a:solidFill>
                  <a:srgbClr val="FF0000"/>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而不是</a:t>
            </a:r>
            <a:r>
              <a:rPr lang="en-US" altLang="zh-CN" sz="2000" dirty="0" err="1">
                <a:solidFill>
                  <a:srgbClr val="0000FF"/>
                </a:solidFill>
                <a:latin typeface="Consolas" pitchFamily="49" charset="0"/>
                <a:ea typeface="仿宋" pitchFamily="49" charset="-122"/>
                <a:cs typeface="Consolas" pitchFamily="49" charset="0"/>
              </a:rPr>
              <a:t>p.next</a:t>
            </a:r>
            <a:r>
              <a:rPr lang="en-US" altLang="zh-CN" sz="2000" dirty="0">
                <a:solidFill>
                  <a:srgbClr val="0000FF"/>
                </a:solidFill>
                <a:latin typeface="Consolas" pitchFamily="49" charset="0"/>
                <a:ea typeface="仿宋" pitchFamily="49" charset="-122"/>
                <a:cs typeface="Consolas" pitchFamily="49" charset="0"/>
              </a:rPr>
              <a:t>==null</a:t>
            </a:r>
            <a:r>
              <a:rPr lang="zh-CN" altLang="zh-CN" sz="2000" dirty="0">
                <a:solidFill>
                  <a:srgbClr val="0000FF"/>
                </a:solidFill>
                <a:latin typeface="Consolas" pitchFamily="49" charset="0"/>
                <a:ea typeface="仿宋" pitchFamily="49" charset="-122"/>
                <a:cs typeface="Consolas" pitchFamily="49" charset="0"/>
              </a:rPr>
              <a: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6880" y="466510"/>
            <a:ext cx="8469920" cy="133751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3000"/>
              </a:lnSpc>
              <a:spcBef>
                <a:spcPts val="0"/>
              </a:spcBef>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FF0000"/>
                </a:solidFill>
                <a:latin typeface="Consolas" pitchFamily="49" charset="0"/>
                <a:ea typeface="楷体" pitchFamily="49" charset="-122"/>
                <a:cs typeface="Consolas" pitchFamily="49" charset="0"/>
              </a:rPr>
              <a:t>【例</a:t>
            </a:r>
            <a:r>
              <a:rPr lang="en-US" altLang="zh-CN" sz="2000" dirty="0">
                <a:solidFill>
                  <a:srgbClr val="FF0000"/>
                </a:solidFill>
                <a:latin typeface="Consolas" pitchFamily="49" charset="0"/>
                <a:ea typeface="楷体" pitchFamily="49" charset="-122"/>
                <a:cs typeface="Consolas" pitchFamily="49" charset="0"/>
              </a:rPr>
              <a:t>2.24</a:t>
            </a:r>
            <a:r>
              <a:rPr lang="zh-CN" altLang="zh-CN" sz="2000" dirty="0">
                <a:solidFill>
                  <a:srgbClr val="FF0000"/>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有一个带头结点的循环双链表</a:t>
            </a:r>
            <a:r>
              <a:rPr lang="en-US" altLang="zh-CN" sz="2000" dirty="0">
                <a:solidFill>
                  <a:srgbClr val="0000FF"/>
                </a:solidFill>
                <a:latin typeface="Consolas" pitchFamily="49" charset="0"/>
                <a:ea typeface="楷体" pitchFamily="49" charset="-122"/>
                <a:cs typeface="Consolas" pitchFamily="49" charset="0"/>
              </a:rPr>
              <a:t>L</a:t>
            </a:r>
            <a:r>
              <a:rPr lang="zh-CN" altLang="zh-CN" sz="2000" dirty="0">
                <a:solidFill>
                  <a:srgbClr val="0000FF"/>
                </a:solidFill>
                <a:latin typeface="Consolas" pitchFamily="49" charset="0"/>
                <a:ea typeface="楷体" pitchFamily="49" charset="-122"/>
                <a:cs typeface="Consolas" pitchFamily="49" charset="0"/>
              </a:rPr>
              <a:t>，其结点</a:t>
            </a:r>
            <a:r>
              <a:rPr lang="en-US" altLang="zh-CN" sz="2000" dirty="0">
                <a:solidFill>
                  <a:srgbClr val="0000FF"/>
                </a:solidFill>
                <a:latin typeface="Consolas" pitchFamily="49" charset="0"/>
                <a:ea typeface="楷体" pitchFamily="49" charset="-122"/>
                <a:cs typeface="Consolas" pitchFamily="49" charset="0"/>
              </a:rPr>
              <a:t>data</a:t>
            </a:r>
            <a:r>
              <a:rPr lang="zh-CN" altLang="zh-CN" sz="2000" dirty="0">
                <a:solidFill>
                  <a:srgbClr val="0000FF"/>
                </a:solidFill>
                <a:latin typeface="Consolas" pitchFamily="49" charset="0"/>
                <a:ea typeface="楷体" pitchFamily="49" charset="-122"/>
                <a:cs typeface="Consolas" pitchFamily="49" charset="0"/>
              </a:rPr>
              <a:t>成员值为整数，设计一个算法，判断其所有元素</a:t>
            </a:r>
            <a:r>
              <a:rPr lang="zh-CN" altLang="zh-CN" sz="2000" dirty="0">
                <a:solidFill>
                  <a:srgbClr val="FF0000"/>
                </a:solidFill>
                <a:latin typeface="Consolas" pitchFamily="49" charset="0"/>
                <a:ea typeface="楷体" pitchFamily="49" charset="-122"/>
                <a:cs typeface="Consolas" pitchFamily="49" charset="0"/>
              </a:rPr>
              <a:t>是否对称</a:t>
            </a:r>
            <a:r>
              <a:rPr lang="zh-CN" altLang="zh-CN" sz="2000" dirty="0">
                <a:solidFill>
                  <a:srgbClr val="0000FF"/>
                </a:solidFill>
                <a:latin typeface="Consolas" pitchFamily="49" charset="0"/>
                <a:ea typeface="楷体" pitchFamily="49" charset="-122"/>
                <a:cs typeface="Consolas" pitchFamily="49" charset="0"/>
              </a:rPr>
              <a:t>。如果从前向后读和从后向前读得到的数据序列相同，表示是对称的；否则不是对称的。</a:t>
            </a:r>
          </a:p>
        </p:txBody>
      </p:sp>
      <p:grpSp>
        <p:nvGrpSpPr>
          <p:cNvPr id="41" name="组合 40"/>
          <p:cNvGrpSpPr/>
          <p:nvPr/>
        </p:nvGrpSpPr>
        <p:grpSpPr>
          <a:xfrm>
            <a:off x="3482934" y="3536396"/>
            <a:ext cx="3429024" cy="1356844"/>
            <a:chOff x="3367602" y="1910716"/>
            <a:chExt cx="3429024" cy="1356844"/>
          </a:xfrm>
        </p:grpSpPr>
        <p:sp>
          <p:nvSpPr>
            <p:cNvPr id="33" name="TextBox 32"/>
            <p:cNvSpPr txBox="1"/>
            <p:nvPr/>
          </p:nvSpPr>
          <p:spPr>
            <a:xfrm>
              <a:off x="3367602" y="2625096"/>
              <a:ext cx="500066" cy="317908"/>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p</a:t>
              </a:r>
              <a:endParaRPr lang="zh-CN" altLang="en-US" sz="1800" i="1">
                <a:solidFill>
                  <a:srgbClr val="0000FF"/>
                </a:solidFill>
                <a:latin typeface="Consolas" pitchFamily="49" charset="0"/>
                <a:cs typeface="Consolas" pitchFamily="49" charset="0"/>
              </a:endParaRPr>
            </a:p>
          </p:txBody>
        </p:sp>
        <p:cxnSp>
          <p:nvCxnSpPr>
            <p:cNvPr id="35" name="直接箭头连接符 34"/>
            <p:cNvCxnSpPr/>
            <p:nvPr/>
          </p:nvCxnSpPr>
          <p:spPr>
            <a:xfrm rot="16200000" flipH="1">
              <a:off x="3322565" y="2294307"/>
              <a:ext cx="765721" cy="38732"/>
            </a:xfrm>
            <a:prstGeom prst="straightConnector1">
              <a:avLst/>
            </a:prstGeom>
            <a:ln w="19050">
              <a:solidFill>
                <a:srgbClr val="FF3399"/>
              </a:solidFill>
              <a:headEnd type="arrow"/>
              <a:tailEnd type="none"/>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6367998" y="2625096"/>
              <a:ext cx="428628" cy="317908"/>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q</a:t>
              </a:r>
              <a:endParaRPr lang="zh-CN" altLang="en-US" sz="1800" i="1">
                <a:solidFill>
                  <a:srgbClr val="0000FF"/>
                </a:solidFill>
                <a:latin typeface="Consolas" pitchFamily="49" charset="0"/>
                <a:cs typeface="Consolas" pitchFamily="49" charset="0"/>
              </a:endParaRPr>
            </a:p>
          </p:txBody>
        </p:sp>
        <p:cxnSp>
          <p:nvCxnSpPr>
            <p:cNvPr id="37" name="直接箭头连接符 36"/>
            <p:cNvCxnSpPr/>
            <p:nvPr/>
          </p:nvCxnSpPr>
          <p:spPr>
            <a:xfrm rot="16200000" flipH="1">
              <a:off x="6322961" y="2274211"/>
              <a:ext cx="765721" cy="38732"/>
            </a:xfrm>
            <a:prstGeom prst="straightConnector1">
              <a:avLst/>
            </a:prstGeom>
            <a:ln w="19050">
              <a:solidFill>
                <a:srgbClr val="FF3399"/>
              </a:solidFill>
              <a:headEnd type="arrow"/>
              <a:tailEnd type="none"/>
            </a:ln>
          </p:spPr>
          <p:style>
            <a:lnRef idx="2">
              <a:schemeClr val="dk1"/>
            </a:lnRef>
            <a:fillRef idx="0">
              <a:schemeClr val="dk1"/>
            </a:fillRef>
            <a:effectRef idx="1">
              <a:schemeClr val="dk1"/>
            </a:effectRef>
            <a:fontRef idx="minor">
              <a:schemeClr val="tx1"/>
            </a:fontRef>
          </p:style>
        </p:cxnSp>
        <p:cxnSp>
          <p:nvCxnSpPr>
            <p:cNvPr id="39" name="直接箭头连接符 38"/>
            <p:cNvCxnSpPr/>
            <p:nvPr/>
          </p:nvCxnSpPr>
          <p:spPr>
            <a:xfrm>
              <a:off x="3724792" y="2874890"/>
              <a:ext cx="2714644" cy="1588"/>
            </a:xfrm>
            <a:prstGeom prst="straightConnector1">
              <a:avLst/>
            </a:prstGeom>
            <a:ln w="19050">
              <a:solidFill>
                <a:srgbClr val="FF3399"/>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439172" y="2898228"/>
              <a:ext cx="1357322" cy="369332"/>
            </a:xfrm>
            <a:prstGeom prst="rect">
              <a:avLst/>
            </a:prstGeom>
            <a:noFill/>
          </p:spPr>
          <p:txBody>
            <a:bodyPr wrap="square" rtlCol="0">
              <a:spAutoFit/>
            </a:bodyPr>
            <a:lstStyle/>
            <a:p>
              <a:pPr>
                <a:lnSpc>
                  <a:spcPct val="100000"/>
                </a:lnSpc>
              </a:pPr>
              <a:r>
                <a:rPr lang="zh-CN" altLang="en-US" sz="1800">
                  <a:solidFill>
                    <a:srgbClr val="0000FF"/>
                  </a:solidFill>
                  <a:latin typeface="华文中宋" pitchFamily="2" charset="-122"/>
                  <a:ea typeface="华文中宋" pitchFamily="2" charset="-122"/>
                </a:rPr>
                <a:t>结点值相同？</a:t>
              </a:r>
            </a:p>
          </p:txBody>
        </p:sp>
      </p:grpSp>
      <p:grpSp>
        <p:nvGrpSpPr>
          <p:cNvPr id="43" name="组合 42"/>
          <p:cNvGrpSpPr/>
          <p:nvPr/>
        </p:nvGrpSpPr>
        <p:grpSpPr>
          <a:xfrm>
            <a:off x="1071538" y="2643182"/>
            <a:ext cx="6554800" cy="1393280"/>
            <a:chOff x="1160472" y="3250166"/>
            <a:chExt cx="6554800" cy="1393280"/>
          </a:xfrm>
        </p:grpSpPr>
        <p:sp>
          <p:nvSpPr>
            <p:cNvPr id="9" name="Text Box 25" descr="60%"/>
            <p:cNvSpPr txBox="1">
              <a:spLocks noChangeArrowheads="1"/>
            </p:cNvSpPr>
            <p:nvPr/>
          </p:nvSpPr>
          <p:spPr bwMode="auto">
            <a:xfrm>
              <a:off x="2409591" y="3837531"/>
              <a:ext cx="393956"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 name="Text Box 24"/>
            <p:cNvSpPr txBox="1">
              <a:spLocks noChangeArrowheads="1"/>
            </p:cNvSpPr>
            <p:nvPr/>
          </p:nvSpPr>
          <p:spPr bwMode="auto">
            <a:xfrm>
              <a:off x="2805876" y="3837531"/>
              <a:ext cx="303293"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 name="Text Box 23" descr="浅色上对角线"/>
            <p:cNvSpPr txBox="1">
              <a:spLocks noChangeArrowheads="1"/>
            </p:cNvSpPr>
            <p:nvPr/>
          </p:nvSpPr>
          <p:spPr bwMode="auto">
            <a:xfrm>
              <a:off x="2116018" y="3837531"/>
              <a:ext cx="302321"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2" name="Text Box 22"/>
            <p:cNvSpPr txBox="1">
              <a:spLocks noChangeArrowheads="1"/>
            </p:cNvSpPr>
            <p:nvPr/>
          </p:nvSpPr>
          <p:spPr bwMode="auto">
            <a:xfrm>
              <a:off x="1160472" y="3837531"/>
              <a:ext cx="776681" cy="303247"/>
            </a:xfrm>
            <a:prstGeom prst="rect">
              <a:avLst/>
            </a:prstGeom>
            <a:solidFill>
              <a:srgbClr val="FFFFFF"/>
            </a:solidFill>
            <a:ln w="9525">
              <a:noFill/>
              <a:miter lim="800000"/>
              <a:headEnd/>
              <a:tailEnd type="none" w="sm" len="sm"/>
            </a:ln>
          </p:spPr>
          <p:txBody>
            <a:bodyPr vert="horz" wrap="square" lIns="1800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dhead</a:t>
              </a:r>
            </a:p>
          </p:txBody>
        </p:sp>
        <p:sp>
          <p:nvSpPr>
            <p:cNvPr id="13" name="Line 21"/>
            <p:cNvSpPr>
              <a:spLocks noChangeShapeType="1"/>
            </p:cNvSpPr>
            <p:nvPr/>
          </p:nvSpPr>
          <p:spPr bwMode="auto">
            <a:xfrm>
              <a:off x="1818557" y="3973604"/>
              <a:ext cx="287739" cy="972"/>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 name="Text Box 20"/>
            <p:cNvSpPr txBox="1">
              <a:spLocks noChangeArrowheads="1"/>
            </p:cNvSpPr>
            <p:nvPr/>
          </p:nvSpPr>
          <p:spPr bwMode="auto">
            <a:xfrm>
              <a:off x="3681087" y="3837531"/>
              <a:ext cx="40834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aseline="-30000">
                  <a:solidFill>
                    <a:srgbClr val="0000FF"/>
                  </a:solidFill>
                  <a:latin typeface="Consolas" pitchFamily="49" charset="0"/>
                  <a:ea typeface="仿宋" pitchFamily="49" charset="-122"/>
                  <a:cs typeface="Consolas" pitchFamily="49" charset="0"/>
                </a:rPr>
                <a:t>0</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 name="Text Box 19"/>
            <p:cNvSpPr txBox="1">
              <a:spLocks noChangeArrowheads="1"/>
            </p:cNvSpPr>
            <p:nvPr/>
          </p:nvSpPr>
          <p:spPr bwMode="auto">
            <a:xfrm>
              <a:off x="4087422" y="383753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6" name="Text Box 18"/>
            <p:cNvSpPr txBox="1">
              <a:spLocks noChangeArrowheads="1"/>
            </p:cNvSpPr>
            <p:nvPr/>
          </p:nvSpPr>
          <p:spPr bwMode="auto">
            <a:xfrm>
              <a:off x="3387515" y="383753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7" name="Line 17"/>
            <p:cNvSpPr>
              <a:spLocks noChangeShapeType="1"/>
            </p:cNvSpPr>
            <p:nvPr/>
          </p:nvSpPr>
          <p:spPr bwMode="auto">
            <a:xfrm>
              <a:off x="3020064" y="393083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 name="Line 16"/>
            <p:cNvSpPr>
              <a:spLocks noChangeShapeType="1"/>
            </p:cNvSpPr>
            <p:nvPr/>
          </p:nvSpPr>
          <p:spPr bwMode="auto">
            <a:xfrm flipH="1">
              <a:off x="3136715" y="4032892"/>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9" name="Text Box 15"/>
            <p:cNvSpPr txBox="1">
              <a:spLocks noChangeArrowheads="1"/>
            </p:cNvSpPr>
            <p:nvPr/>
          </p:nvSpPr>
          <p:spPr bwMode="auto">
            <a:xfrm>
              <a:off x="4946753" y="3837531"/>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aseline="-30000">
                  <a:solidFill>
                    <a:srgbClr val="0000FF"/>
                  </a:solidFill>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 name="Text Box 14"/>
            <p:cNvSpPr txBox="1">
              <a:spLocks noChangeArrowheads="1"/>
            </p:cNvSpPr>
            <p:nvPr/>
          </p:nvSpPr>
          <p:spPr bwMode="auto">
            <a:xfrm>
              <a:off x="5353087" y="383753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1" name="Text Box 13"/>
            <p:cNvSpPr txBox="1">
              <a:spLocks noChangeArrowheads="1"/>
            </p:cNvSpPr>
            <p:nvPr/>
          </p:nvSpPr>
          <p:spPr bwMode="auto">
            <a:xfrm>
              <a:off x="4653180" y="383753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 name="Text Box 12"/>
            <p:cNvSpPr txBox="1">
              <a:spLocks noChangeArrowheads="1"/>
            </p:cNvSpPr>
            <p:nvPr/>
          </p:nvSpPr>
          <p:spPr bwMode="auto">
            <a:xfrm>
              <a:off x="6946950" y="3837531"/>
              <a:ext cx="571504"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a:solidFill>
                    <a:srgbClr val="0000FF"/>
                  </a:solidFill>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n</a:t>
              </a:r>
              <a:r>
                <a:rPr kumimoji="0" lang="en-US" altLang="zh-CN" sz="160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3" name="Text Box 11"/>
            <p:cNvSpPr txBox="1">
              <a:spLocks noChangeArrowheads="1"/>
            </p:cNvSpPr>
            <p:nvPr/>
          </p:nvSpPr>
          <p:spPr bwMode="auto">
            <a:xfrm>
              <a:off x="6712072" y="383753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4" name="Line 10"/>
            <p:cNvSpPr>
              <a:spLocks noChangeShapeType="1"/>
            </p:cNvSpPr>
            <p:nvPr/>
          </p:nvSpPr>
          <p:spPr bwMode="auto">
            <a:xfrm>
              <a:off x="4303226" y="393083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5" name="Line 9"/>
            <p:cNvSpPr>
              <a:spLocks noChangeShapeType="1"/>
            </p:cNvSpPr>
            <p:nvPr/>
          </p:nvSpPr>
          <p:spPr bwMode="auto">
            <a:xfrm flipH="1">
              <a:off x="4419878" y="4032892"/>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6" name="Text Box 8"/>
            <p:cNvSpPr txBox="1">
              <a:spLocks noChangeArrowheads="1"/>
            </p:cNvSpPr>
            <p:nvPr/>
          </p:nvSpPr>
          <p:spPr bwMode="auto">
            <a:xfrm>
              <a:off x="5927594" y="3837531"/>
              <a:ext cx="468549" cy="303247"/>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27" name="Line 7"/>
            <p:cNvSpPr>
              <a:spLocks noChangeShapeType="1"/>
            </p:cNvSpPr>
            <p:nvPr/>
          </p:nvSpPr>
          <p:spPr bwMode="auto">
            <a:xfrm>
              <a:off x="5586389" y="393083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8" name="Line 6"/>
            <p:cNvSpPr>
              <a:spLocks noChangeShapeType="1"/>
            </p:cNvSpPr>
            <p:nvPr/>
          </p:nvSpPr>
          <p:spPr bwMode="auto">
            <a:xfrm flipH="1">
              <a:off x="5703040" y="4032892"/>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9" name="Line 5"/>
            <p:cNvSpPr>
              <a:spLocks noChangeShapeType="1"/>
            </p:cNvSpPr>
            <p:nvPr/>
          </p:nvSpPr>
          <p:spPr bwMode="auto">
            <a:xfrm>
              <a:off x="6330040" y="393083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0" name="Line 4"/>
            <p:cNvSpPr>
              <a:spLocks noChangeShapeType="1"/>
            </p:cNvSpPr>
            <p:nvPr/>
          </p:nvSpPr>
          <p:spPr bwMode="auto">
            <a:xfrm flipH="1">
              <a:off x="6446691" y="4032892"/>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1" name="Text Box 3"/>
            <p:cNvSpPr txBox="1">
              <a:spLocks noChangeArrowheads="1"/>
            </p:cNvSpPr>
            <p:nvPr/>
          </p:nvSpPr>
          <p:spPr bwMode="auto">
            <a:xfrm>
              <a:off x="7411979" y="383753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2" name="任意多边形 31"/>
            <p:cNvSpPr/>
            <p:nvPr/>
          </p:nvSpPr>
          <p:spPr>
            <a:xfrm>
              <a:off x="2680309" y="4026703"/>
              <a:ext cx="4866853" cy="616743"/>
            </a:xfrm>
            <a:custGeom>
              <a:avLst/>
              <a:gdLst>
                <a:gd name="connsiteX0" fmla="*/ 4863402 w 4896897"/>
                <a:gd name="connsiteY0" fmla="*/ 0 h 599552"/>
                <a:gd name="connsiteX1" fmla="*/ 4803112 w 4896897"/>
                <a:gd name="connsiteY1" fmla="*/ 251209 h 599552"/>
                <a:gd name="connsiteX2" fmla="*/ 4702629 w 4896897"/>
                <a:gd name="connsiteY2" fmla="*/ 361741 h 599552"/>
                <a:gd name="connsiteX3" fmla="*/ 3637503 w 4896897"/>
                <a:gd name="connsiteY3" fmla="*/ 482321 h 599552"/>
                <a:gd name="connsiteX4" fmla="*/ 823965 w 4896897"/>
                <a:gd name="connsiteY4" fmla="*/ 542611 h 599552"/>
                <a:gd name="connsiteX5" fmla="*/ 0 w 4896897"/>
                <a:gd name="connsiteY5" fmla="*/ 140677 h 599552"/>
                <a:gd name="connsiteX0" fmla="*/ 4863402 w 4866853"/>
                <a:gd name="connsiteY0" fmla="*/ 0 h 599552"/>
                <a:gd name="connsiteX1" fmla="*/ 4803112 w 4866853"/>
                <a:gd name="connsiteY1" fmla="*/ 251209 h 599552"/>
                <a:gd name="connsiteX2" fmla="*/ 4480955 w 4866853"/>
                <a:gd name="connsiteY2" fmla="*/ 442593 h 599552"/>
                <a:gd name="connsiteX3" fmla="*/ 3637503 w 4866853"/>
                <a:gd name="connsiteY3" fmla="*/ 482321 h 599552"/>
                <a:gd name="connsiteX4" fmla="*/ 823965 w 4866853"/>
                <a:gd name="connsiteY4" fmla="*/ 542611 h 599552"/>
                <a:gd name="connsiteX5" fmla="*/ 0 w 4866853"/>
                <a:gd name="connsiteY5" fmla="*/ 140677 h 599552"/>
                <a:gd name="connsiteX0" fmla="*/ 4863402 w 4866853"/>
                <a:gd name="connsiteY0" fmla="*/ 0 h 616743"/>
                <a:gd name="connsiteX1" fmla="*/ 4803112 w 4866853"/>
                <a:gd name="connsiteY1" fmla="*/ 251209 h 616743"/>
                <a:gd name="connsiteX2" fmla="*/ 4480955 w 4866853"/>
                <a:gd name="connsiteY2" fmla="*/ 442593 h 616743"/>
                <a:gd name="connsiteX3" fmla="*/ 3552261 w 4866853"/>
                <a:gd name="connsiteY3" fmla="*/ 585469 h 616743"/>
                <a:gd name="connsiteX4" fmla="*/ 823965 w 4866853"/>
                <a:gd name="connsiteY4" fmla="*/ 542611 h 616743"/>
                <a:gd name="connsiteX5" fmla="*/ 0 w 4866853"/>
                <a:gd name="connsiteY5" fmla="*/ 140677 h 616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6853" h="616743">
                  <a:moveTo>
                    <a:pt x="4863402" y="0"/>
                  </a:moveTo>
                  <a:cubicBezTo>
                    <a:pt x="4846655" y="95459"/>
                    <a:pt x="4866853" y="177444"/>
                    <a:pt x="4803112" y="251209"/>
                  </a:cubicBezTo>
                  <a:cubicBezTo>
                    <a:pt x="4739371" y="324974"/>
                    <a:pt x="4689430" y="386883"/>
                    <a:pt x="4480955" y="442593"/>
                  </a:cubicBezTo>
                  <a:cubicBezTo>
                    <a:pt x="4272480" y="498303"/>
                    <a:pt x="4161759" y="568799"/>
                    <a:pt x="3552261" y="585469"/>
                  </a:cubicBezTo>
                  <a:cubicBezTo>
                    <a:pt x="2942763" y="602139"/>
                    <a:pt x="1416008" y="616743"/>
                    <a:pt x="823965" y="542611"/>
                  </a:cubicBezTo>
                  <a:cubicBezTo>
                    <a:pt x="231922" y="468479"/>
                    <a:pt x="108857" y="313173"/>
                    <a:pt x="0" y="140677"/>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2" name="任意多边形 41"/>
            <p:cNvSpPr/>
            <p:nvPr/>
          </p:nvSpPr>
          <p:spPr>
            <a:xfrm>
              <a:off x="2265920" y="3250166"/>
              <a:ext cx="4592096" cy="760958"/>
            </a:xfrm>
            <a:custGeom>
              <a:avLst/>
              <a:gdLst>
                <a:gd name="connsiteX0" fmla="*/ 0 w 4592096"/>
                <a:gd name="connsiteY0" fmla="*/ 914400 h 914400"/>
                <a:gd name="connsiteX1" fmla="*/ 50242 w 4592096"/>
                <a:gd name="connsiteY1" fmla="*/ 602901 h 914400"/>
                <a:gd name="connsiteX2" fmla="*/ 251209 w 4592096"/>
                <a:gd name="connsiteY2" fmla="*/ 301451 h 914400"/>
                <a:gd name="connsiteX3" fmla="*/ 753626 w 4592096"/>
                <a:gd name="connsiteY3" fmla="*/ 150725 h 914400"/>
                <a:gd name="connsiteX4" fmla="*/ 1919235 w 4592096"/>
                <a:gd name="connsiteY4" fmla="*/ 70338 h 914400"/>
                <a:gd name="connsiteX5" fmla="*/ 3557116 w 4592096"/>
                <a:gd name="connsiteY5" fmla="*/ 110532 h 914400"/>
                <a:gd name="connsiteX6" fmla="*/ 4592096 w 4592096"/>
                <a:gd name="connsiteY6" fmla="*/ 733530 h 914400"/>
                <a:gd name="connsiteX0" fmla="*/ 0 w 4592096"/>
                <a:gd name="connsiteY0" fmla="*/ 859629 h 859629"/>
                <a:gd name="connsiteX1" fmla="*/ 50242 w 4592096"/>
                <a:gd name="connsiteY1" fmla="*/ 548130 h 859629"/>
                <a:gd name="connsiteX2" fmla="*/ 251209 w 4592096"/>
                <a:gd name="connsiteY2" fmla="*/ 246680 h 859629"/>
                <a:gd name="connsiteX3" fmla="*/ 753626 w 4592096"/>
                <a:gd name="connsiteY3" fmla="*/ 95954 h 859629"/>
                <a:gd name="connsiteX4" fmla="*/ 1919235 w 4592096"/>
                <a:gd name="connsiteY4" fmla="*/ 15567 h 859629"/>
                <a:gd name="connsiteX5" fmla="*/ 3821367 w 4592096"/>
                <a:gd name="connsiteY5" fmla="*/ 189359 h 859629"/>
                <a:gd name="connsiteX6" fmla="*/ 4592096 w 4592096"/>
                <a:gd name="connsiteY6" fmla="*/ 678759 h 859629"/>
                <a:gd name="connsiteX0" fmla="*/ 0 w 4592096"/>
                <a:gd name="connsiteY0" fmla="*/ 867875 h 867875"/>
                <a:gd name="connsiteX1" fmla="*/ 50242 w 4592096"/>
                <a:gd name="connsiteY1" fmla="*/ 556376 h 867875"/>
                <a:gd name="connsiteX2" fmla="*/ 251209 w 4592096"/>
                <a:gd name="connsiteY2" fmla="*/ 254926 h 867875"/>
                <a:gd name="connsiteX3" fmla="*/ 963847 w 4592096"/>
                <a:gd name="connsiteY3" fmla="*/ 54729 h 867875"/>
                <a:gd name="connsiteX4" fmla="*/ 1919235 w 4592096"/>
                <a:gd name="connsiteY4" fmla="*/ 23813 h 867875"/>
                <a:gd name="connsiteX5" fmla="*/ 3821367 w 4592096"/>
                <a:gd name="connsiteY5" fmla="*/ 197605 h 867875"/>
                <a:gd name="connsiteX6" fmla="*/ 4592096 w 4592096"/>
                <a:gd name="connsiteY6" fmla="*/ 687005 h 867875"/>
                <a:gd name="connsiteX0" fmla="*/ 3242 w 4595338"/>
                <a:gd name="connsiteY0" fmla="*/ 867875 h 867875"/>
                <a:gd name="connsiteX1" fmla="*/ 53484 w 4595338"/>
                <a:gd name="connsiteY1" fmla="*/ 556376 h 867875"/>
                <a:gd name="connsiteX2" fmla="*/ 324147 w 4595338"/>
                <a:gd name="connsiteY2" fmla="*/ 269043 h 867875"/>
                <a:gd name="connsiteX3" fmla="*/ 967089 w 4595338"/>
                <a:gd name="connsiteY3" fmla="*/ 54729 h 867875"/>
                <a:gd name="connsiteX4" fmla="*/ 1922477 w 4595338"/>
                <a:gd name="connsiteY4" fmla="*/ 23813 h 867875"/>
                <a:gd name="connsiteX5" fmla="*/ 3824609 w 4595338"/>
                <a:gd name="connsiteY5" fmla="*/ 197605 h 867875"/>
                <a:gd name="connsiteX6" fmla="*/ 4595338 w 4595338"/>
                <a:gd name="connsiteY6" fmla="*/ 687005 h 867875"/>
                <a:gd name="connsiteX0" fmla="*/ 24540 w 4616636"/>
                <a:gd name="connsiteY0" fmla="*/ 867875 h 867875"/>
                <a:gd name="connsiteX1" fmla="*/ 74782 w 4616636"/>
                <a:gd name="connsiteY1" fmla="*/ 556376 h 867875"/>
                <a:gd name="connsiteX2" fmla="*/ 473232 w 4616636"/>
                <a:gd name="connsiteY2" fmla="*/ 285752 h 867875"/>
                <a:gd name="connsiteX3" fmla="*/ 988387 w 4616636"/>
                <a:gd name="connsiteY3" fmla="*/ 54729 h 867875"/>
                <a:gd name="connsiteX4" fmla="*/ 1943775 w 4616636"/>
                <a:gd name="connsiteY4" fmla="*/ 23813 h 867875"/>
                <a:gd name="connsiteX5" fmla="*/ 3845907 w 4616636"/>
                <a:gd name="connsiteY5" fmla="*/ 197605 h 867875"/>
                <a:gd name="connsiteX6" fmla="*/ 4616636 w 4616636"/>
                <a:gd name="connsiteY6" fmla="*/ 687005 h 867875"/>
                <a:gd name="connsiteX0" fmla="*/ 24540 w 4616636"/>
                <a:gd name="connsiteY0" fmla="*/ 853183 h 853183"/>
                <a:gd name="connsiteX1" fmla="*/ 74782 w 4616636"/>
                <a:gd name="connsiteY1" fmla="*/ 541684 h 853183"/>
                <a:gd name="connsiteX2" fmla="*/ 473232 w 4616636"/>
                <a:gd name="connsiteY2" fmla="*/ 271060 h 853183"/>
                <a:gd name="connsiteX3" fmla="*/ 1044736 w 4616636"/>
                <a:gd name="connsiteY3" fmla="*/ 128184 h 853183"/>
                <a:gd name="connsiteX4" fmla="*/ 1943775 w 4616636"/>
                <a:gd name="connsiteY4" fmla="*/ 9121 h 853183"/>
                <a:gd name="connsiteX5" fmla="*/ 3845907 w 4616636"/>
                <a:gd name="connsiteY5" fmla="*/ 182913 h 853183"/>
                <a:gd name="connsiteX6" fmla="*/ 4616636 w 4616636"/>
                <a:gd name="connsiteY6" fmla="*/ 672313 h 853183"/>
                <a:gd name="connsiteX0" fmla="*/ 24540 w 4616636"/>
                <a:gd name="connsiteY0" fmla="*/ 805558 h 805558"/>
                <a:gd name="connsiteX1" fmla="*/ 74782 w 4616636"/>
                <a:gd name="connsiteY1" fmla="*/ 494059 h 805558"/>
                <a:gd name="connsiteX2" fmla="*/ 473232 w 4616636"/>
                <a:gd name="connsiteY2" fmla="*/ 223435 h 805558"/>
                <a:gd name="connsiteX3" fmla="*/ 1044736 w 4616636"/>
                <a:gd name="connsiteY3" fmla="*/ 80559 h 805558"/>
                <a:gd name="connsiteX4" fmla="*/ 2044868 w 4616636"/>
                <a:gd name="connsiteY4" fmla="*/ 9121 h 805558"/>
                <a:gd name="connsiteX5" fmla="*/ 3845907 w 4616636"/>
                <a:gd name="connsiteY5" fmla="*/ 135288 h 805558"/>
                <a:gd name="connsiteX6" fmla="*/ 4616636 w 4616636"/>
                <a:gd name="connsiteY6" fmla="*/ 624688 h 805558"/>
                <a:gd name="connsiteX0" fmla="*/ 0 w 4592096"/>
                <a:gd name="connsiteY0" fmla="*/ 805558 h 805558"/>
                <a:gd name="connsiteX1" fmla="*/ 162940 w 4592096"/>
                <a:gd name="connsiteY1" fmla="*/ 509186 h 805558"/>
                <a:gd name="connsiteX2" fmla="*/ 448692 w 4592096"/>
                <a:gd name="connsiteY2" fmla="*/ 223435 h 805558"/>
                <a:gd name="connsiteX3" fmla="*/ 1020196 w 4592096"/>
                <a:gd name="connsiteY3" fmla="*/ 80559 h 805558"/>
                <a:gd name="connsiteX4" fmla="*/ 2020328 w 4592096"/>
                <a:gd name="connsiteY4" fmla="*/ 9121 h 805558"/>
                <a:gd name="connsiteX5" fmla="*/ 3821367 w 4592096"/>
                <a:gd name="connsiteY5" fmla="*/ 135288 h 805558"/>
                <a:gd name="connsiteX6" fmla="*/ 4592096 w 4592096"/>
                <a:gd name="connsiteY6" fmla="*/ 624688 h 805558"/>
                <a:gd name="connsiteX0" fmla="*/ 0 w 4592096"/>
                <a:gd name="connsiteY0" fmla="*/ 805558 h 805558"/>
                <a:gd name="connsiteX1" fmla="*/ 162940 w 4592096"/>
                <a:gd name="connsiteY1" fmla="*/ 509186 h 805558"/>
                <a:gd name="connsiteX2" fmla="*/ 591568 w 4592096"/>
                <a:gd name="connsiteY2" fmla="*/ 294872 h 805558"/>
                <a:gd name="connsiteX3" fmla="*/ 1020196 w 4592096"/>
                <a:gd name="connsiteY3" fmla="*/ 80559 h 805558"/>
                <a:gd name="connsiteX4" fmla="*/ 2020328 w 4592096"/>
                <a:gd name="connsiteY4" fmla="*/ 9121 h 805558"/>
                <a:gd name="connsiteX5" fmla="*/ 3821367 w 4592096"/>
                <a:gd name="connsiteY5" fmla="*/ 135288 h 805558"/>
                <a:gd name="connsiteX6" fmla="*/ 4592096 w 4592096"/>
                <a:gd name="connsiteY6" fmla="*/ 624688 h 805558"/>
                <a:gd name="connsiteX0" fmla="*/ 0 w 4592096"/>
                <a:gd name="connsiteY0" fmla="*/ 805558 h 805558"/>
                <a:gd name="connsiteX1" fmla="*/ 162940 w 4592096"/>
                <a:gd name="connsiteY1" fmla="*/ 509186 h 805558"/>
                <a:gd name="connsiteX2" fmla="*/ 591568 w 4592096"/>
                <a:gd name="connsiteY2" fmla="*/ 294872 h 805558"/>
                <a:gd name="connsiteX3" fmla="*/ 1020196 w 4592096"/>
                <a:gd name="connsiteY3" fmla="*/ 80559 h 805558"/>
                <a:gd name="connsiteX4" fmla="*/ 2020328 w 4592096"/>
                <a:gd name="connsiteY4" fmla="*/ 9121 h 805558"/>
                <a:gd name="connsiteX5" fmla="*/ 3821367 w 4592096"/>
                <a:gd name="connsiteY5" fmla="*/ 135288 h 805558"/>
                <a:gd name="connsiteX6" fmla="*/ 4592096 w 4592096"/>
                <a:gd name="connsiteY6" fmla="*/ 624688 h 805558"/>
                <a:gd name="connsiteX0" fmla="*/ 0 w 4592096"/>
                <a:gd name="connsiteY0" fmla="*/ 799222 h 799222"/>
                <a:gd name="connsiteX1" fmla="*/ 162940 w 4592096"/>
                <a:gd name="connsiteY1" fmla="*/ 502850 h 799222"/>
                <a:gd name="connsiteX2" fmla="*/ 591568 w 4592096"/>
                <a:gd name="connsiteY2" fmla="*/ 288536 h 799222"/>
                <a:gd name="connsiteX3" fmla="*/ 1091634 w 4592096"/>
                <a:gd name="connsiteY3" fmla="*/ 145660 h 799222"/>
                <a:gd name="connsiteX4" fmla="*/ 2020328 w 4592096"/>
                <a:gd name="connsiteY4" fmla="*/ 2785 h 799222"/>
                <a:gd name="connsiteX5" fmla="*/ 3821367 w 4592096"/>
                <a:gd name="connsiteY5" fmla="*/ 128952 h 799222"/>
                <a:gd name="connsiteX6" fmla="*/ 4592096 w 4592096"/>
                <a:gd name="connsiteY6" fmla="*/ 618352 h 799222"/>
                <a:gd name="connsiteX0" fmla="*/ 0 w 4592096"/>
                <a:gd name="connsiteY0" fmla="*/ 760958 h 760958"/>
                <a:gd name="connsiteX1" fmla="*/ 162940 w 4592096"/>
                <a:gd name="connsiteY1" fmla="*/ 464586 h 760958"/>
                <a:gd name="connsiteX2" fmla="*/ 591568 w 4592096"/>
                <a:gd name="connsiteY2" fmla="*/ 250272 h 760958"/>
                <a:gd name="connsiteX3" fmla="*/ 1091634 w 4592096"/>
                <a:gd name="connsiteY3" fmla="*/ 107396 h 760958"/>
                <a:gd name="connsiteX4" fmla="*/ 2091766 w 4592096"/>
                <a:gd name="connsiteY4" fmla="*/ 35958 h 760958"/>
                <a:gd name="connsiteX5" fmla="*/ 3821367 w 4592096"/>
                <a:gd name="connsiteY5" fmla="*/ 90688 h 760958"/>
                <a:gd name="connsiteX6" fmla="*/ 4592096 w 4592096"/>
                <a:gd name="connsiteY6" fmla="*/ 580088 h 760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92096" h="760958">
                  <a:moveTo>
                    <a:pt x="0" y="760958"/>
                  </a:moveTo>
                  <a:cubicBezTo>
                    <a:pt x="4187" y="656287"/>
                    <a:pt x="64346" y="549700"/>
                    <a:pt x="162940" y="464586"/>
                  </a:cubicBezTo>
                  <a:cubicBezTo>
                    <a:pt x="261534" y="379472"/>
                    <a:pt x="436786" y="309804"/>
                    <a:pt x="591568" y="250272"/>
                  </a:cubicBezTo>
                  <a:cubicBezTo>
                    <a:pt x="746350" y="190740"/>
                    <a:pt x="841601" y="143115"/>
                    <a:pt x="1091634" y="107396"/>
                  </a:cubicBezTo>
                  <a:cubicBezTo>
                    <a:pt x="1341667" y="71677"/>
                    <a:pt x="1636811" y="38743"/>
                    <a:pt x="2091766" y="35958"/>
                  </a:cubicBezTo>
                  <a:cubicBezTo>
                    <a:pt x="2546721" y="33173"/>
                    <a:pt x="3404645" y="0"/>
                    <a:pt x="3821367" y="90688"/>
                  </a:cubicBezTo>
                  <a:cubicBezTo>
                    <a:pt x="4238089" y="181376"/>
                    <a:pt x="4297344" y="323855"/>
                    <a:pt x="4592096" y="580088"/>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2316" y="247317"/>
            <a:ext cx="5582994" cy="400110"/>
          </a:xfrm>
          <a:prstGeom prst="rect">
            <a:avLst/>
          </a:prstGeom>
          <a:noFill/>
        </p:spPr>
        <p:txBody>
          <a:bodyPr wrap="square" rtlCol="0">
            <a:spAutoFit/>
          </a:bodyPr>
          <a:lstStyle/>
          <a:p>
            <a:pPr algn="l">
              <a:lnSpc>
                <a:spcPct val="100000"/>
              </a:lnSpc>
            </a:pPr>
            <a:r>
              <a:rPr lang="zh-CN" altLang="en-US" sz="2000" dirty="0">
                <a:solidFill>
                  <a:srgbClr val="FF0000"/>
                </a:solidFill>
                <a:latin typeface="华文中宋" pitchFamily="2" charset="-122"/>
                <a:ea typeface="华文中宋" pitchFamily="2" charset="-122"/>
              </a:rPr>
              <a:t>循环结束条件？（与节点个数奇偶有关）</a:t>
            </a:r>
          </a:p>
        </p:txBody>
      </p:sp>
      <p:sp>
        <p:nvSpPr>
          <p:cNvPr id="31" name="TextBox 30"/>
          <p:cNvSpPr txBox="1"/>
          <p:nvPr/>
        </p:nvSpPr>
        <p:spPr>
          <a:xfrm>
            <a:off x="214282" y="804953"/>
            <a:ext cx="2643206" cy="400110"/>
          </a:xfrm>
          <a:prstGeom prst="rect">
            <a:avLst/>
          </a:prstGeom>
          <a:noFill/>
        </p:spPr>
        <p:txBody>
          <a:bodyPr wrap="square" rtlCol="0">
            <a:spAutoFit/>
          </a:bodyPr>
          <a:lstStyle/>
          <a:p>
            <a:pPr algn="l">
              <a:lnSpc>
                <a:spcPct val="100000"/>
              </a:lnSpc>
            </a:pPr>
            <a:r>
              <a:rPr lang="zh-CN" altLang="en-US" sz="2000" dirty="0">
                <a:solidFill>
                  <a:srgbClr val="A50021"/>
                </a:solidFill>
                <a:latin typeface="Consolas" pitchFamily="49" charset="0"/>
                <a:ea typeface="仿宋" pitchFamily="49" charset="-122"/>
                <a:cs typeface="Consolas" pitchFamily="49" charset="0"/>
              </a:rPr>
              <a:t>（</a:t>
            </a:r>
            <a:r>
              <a:rPr lang="en-US" altLang="zh-CN" sz="2000" dirty="0">
                <a:solidFill>
                  <a:srgbClr val="A50021"/>
                </a:solidFill>
                <a:latin typeface="Consolas" pitchFamily="49" charset="0"/>
                <a:ea typeface="仿宋" pitchFamily="49" charset="-122"/>
                <a:cs typeface="Consolas" pitchFamily="49" charset="0"/>
              </a:rPr>
              <a:t>1</a:t>
            </a:r>
            <a:r>
              <a:rPr lang="zh-CN" altLang="en-US" sz="2000" dirty="0">
                <a:solidFill>
                  <a:srgbClr val="A50021"/>
                </a:solidFill>
                <a:latin typeface="Consolas" pitchFamily="49" charset="0"/>
                <a:ea typeface="仿宋" pitchFamily="49" charset="-122"/>
                <a:cs typeface="Consolas" pitchFamily="49" charset="0"/>
              </a:rPr>
              <a:t>）结点个数为奇数</a:t>
            </a:r>
          </a:p>
        </p:txBody>
      </p:sp>
      <p:grpSp>
        <p:nvGrpSpPr>
          <p:cNvPr id="72" name="组合 71"/>
          <p:cNvGrpSpPr/>
          <p:nvPr/>
        </p:nvGrpSpPr>
        <p:grpSpPr>
          <a:xfrm>
            <a:off x="1184950" y="1267147"/>
            <a:ext cx="7429552" cy="1922748"/>
            <a:chOff x="357158" y="1720566"/>
            <a:chExt cx="7429552" cy="1922748"/>
          </a:xfrm>
        </p:grpSpPr>
        <p:sp>
          <p:nvSpPr>
            <p:cNvPr id="5" name="Text Box 25" descr="60%"/>
            <p:cNvSpPr txBox="1">
              <a:spLocks noChangeArrowheads="1"/>
            </p:cNvSpPr>
            <p:nvPr/>
          </p:nvSpPr>
          <p:spPr bwMode="auto">
            <a:xfrm>
              <a:off x="1606277" y="2289793"/>
              <a:ext cx="393956"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 name="Text Box 24"/>
            <p:cNvSpPr txBox="1">
              <a:spLocks noChangeArrowheads="1"/>
            </p:cNvSpPr>
            <p:nvPr/>
          </p:nvSpPr>
          <p:spPr bwMode="auto">
            <a:xfrm>
              <a:off x="2002562" y="2289793"/>
              <a:ext cx="303293"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 name="Text Box 23" descr="浅色上对角线"/>
            <p:cNvSpPr txBox="1">
              <a:spLocks noChangeArrowheads="1"/>
            </p:cNvSpPr>
            <p:nvPr/>
          </p:nvSpPr>
          <p:spPr bwMode="auto">
            <a:xfrm>
              <a:off x="1312704" y="2289793"/>
              <a:ext cx="302321"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 name="Text Box 22"/>
            <p:cNvSpPr txBox="1">
              <a:spLocks noChangeArrowheads="1"/>
            </p:cNvSpPr>
            <p:nvPr/>
          </p:nvSpPr>
          <p:spPr bwMode="auto">
            <a:xfrm>
              <a:off x="357158" y="2289793"/>
              <a:ext cx="776681" cy="303247"/>
            </a:xfrm>
            <a:prstGeom prst="rect">
              <a:avLst/>
            </a:prstGeom>
            <a:solidFill>
              <a:srgbClr val="FFFFFF"/>
            </a:solidFill>
            <a:ln w="9525">
              <a:noFill/>
              <a:miter lim="800000"/>
              <a:headEnd/>
              <a:tailEnd type="none" w="sm" len="sm"/>
            </a:ln>
          </p:spPr>
          <p:txBody>
            <a:bodyPr vert="horz" wrap="square" lIns="1800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dhead</a:t>
              </a:r>
            </a:p>
          </p:txBody>
        </p:sp>
        <p:sp>
          <p:nvSpPr>
            <p:cNvPr id="9" name="Line 21"/>
            <p:cNvSpPr>
              <a:spLocks noChangeShapeType="1"/>
            </p:cNvSpPr>
            <p:nvPr/>
          </p:nvSpPr>
          <p:spPr bwMode="auto">
            <a:xfrm>
              <a:off x="1015243" y="2425866"/>
              <a:ext cx="287739" cy="972"/>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 name="Text Box 20"/>
            <p:cNvSpPr txBox="1">
              <a:spLocks noChangeArrowheads="1"/>
            </p:cNvSpPr>
            <p:nvPr/>
          </p:nvSpPr>
          <p:spPr bwMode="auto">
            <a:xfrm>
              <a:off x="2877773" y="2289793"/>
              <a:ext cx="40834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1" name="Text Box 19"/>
            <p:cNvSpPr txBox="1">
              <a:spLocks noChangeArrowheads="1"/>
            </p:cNvSpPr>
            <p:nvPr/>
          </p:nvSpPr>
          <p:spPr bwMode="auto">
            <a:xfrm>
              <a:off x="3284108" y="228979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2" name="Text Box 18"/>
            <p:cNvSpPr txBox="1">
              <a:spLocks noChangeArrowheads="1"/>
            </p:cNvSpPr>
            <p:nvPr/>
          </p:nvSpPr>
          <p:spPr bwMode="auto">
            <a:xfrm>
              <a:off x="2584201" y="228979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 name="Line 17"/>
            <p:cNvSpPr>
              <a:spLocks noChangeShapeType="1"/>
            </p:cNvSpPr>
            <p:nvPr/>
          </p:nvSpPr>
          <p:spPr bwMode="auto">
            <a:xfrm>
              <a:off x="2216750" y="2383100"/>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 name="Line 16"/>
            <p:cNvSpPr>
              <a:spLocks noChangeShapeType="1"/>
            </p:cNvSpPr>
            <p:nvPr/>
          </p:nvSpPr>
          <p:spPr bwMode="auto">
            <a:xfrm flipH="1">
              <a:off x="2333401" y="248515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 name="Text Box 15"/>
            <p:cNvSpPr txBox="1">
              <a:spLocks noChangeArrowheads="1"/>
            </p:cNvSpPr>
            <p:nvPr/>
          </p:nvSpPr>
          <p:spPr bwMode="auto">
            <a:xfrm>
              <a:off x="4143439" y="2289793"/>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6" name="Text Box 14"/>
            <p:cNvSpPr txBox="1">
              <a:spLocks noChangeArrowheads="1"/>
            </p:cNvSpPr>
            <p:nvPr/>
          </p:nvSpPr>
          <p:spPr bwMode="auto">
            <a:xfrm>
              <a:off x="4549773" y="228979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7" name="Text Box 13"/>
            <p:cNvSpPr txBox="1">
              <a:spLocks noChangeArrowheads="1"/>
            </p:cNvSpPr>
            <p:nvPr/>
          </p:nvSpPr>
          <p:spPr bwMode="auto">
            <a:xfrm>
              <a:off x="3849866" y="228979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 name="Text Box 12"/>
            <p:cNvSpPr txBox="1">
              <a:spLocks noChangeArrowheads="1"/>
            </p:cNvSpPr>
            <p:nvPr/>
          </p:nvSpPr>
          <p:spPr bwMode="auto">
            <a:xfrm>
              <a:off x="5437076" y="2289793"/>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9" name="Text Box 11"/>
            <p:cNvSpPr txBox="1">
              <a:spLocks noChangeArrowheads="1"/>
            </p:cNvSpPr>
            <p:nvPr/>
          </p:nvSpPr>
          <p:spPr bwMode="auto">
            <a:xfrm>
              <a:off x="5143504" y="228979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 name="Line 10"/>
            <p:cNvSpPr>
              <a:spLocks noChangeShapeType="1"/>
            </p:cNvSpPr>
            <p:nvPr/>
          </p:nvSpPr>
          <p:spPr bwMode="auto">
            <a:xfrm>
              <a:off x="3499912" y="2383100"/>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1" name="Line 9"/>
            <p:cNvSpPr>
              <a:spLocks noChangeShapeType="1"/>
            </p:cNvSpPr>
            <p:nvPr/>
          </p:nvSpPr>
          <p:spPr bwMode="auto">
            <a:xfrm flipH="1">
              <a:off x="3616564" y="248515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3" name="Line 7"/>
            <p:cNvSpPr>
              <a:spLocks noChangeShapeType="1"/>
            </p:cNvSpPr>
            <p:nvPr/>
          </p:nvSpPr>
          <p:spPr bwMode="auto">
            <a:xfrm>
              <a:off x="4783075" y="2383100"/>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4" name="Line 6"/>
            <p:cNvSpPr>
              <a:spLocks noChangeShapeType="1"/>
            </p:cNvSpPr>
            <p:nvPr/>
          </p:nvSpPr>
          <p:spPr bwMode="auto">
            <a:xfrm flipH="1">
              <a:off x="4899726" y="248515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7" name="Text Box 3"/>
            <p:cNvSpPr txBox="1">
              <a:spLocks noChangeArrowheads="1"/>
            </p:cNvSpPr>
            <p:nvPr/>
          </p:nvSpPr>
          <p:spPr bwMode="auto">
            <a:xfrm>
              <a:off x="5843411" y="228979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8" name="任意多边形 27"/>
            <p:cNvSpPr/>
            <p:nvPr/>
          </p:nvSpPr>
          <p:spPr>
            <a:xfrm>
              <a:off x="1714480" y="2488247"/>
              <a:ext cx="4286280" cy="576716"/>
            </a:xfrm>
            <a:custGeom>
              <a:avLst/>
              <a:gdLst>
                <a:gd name="connsiteX0" fmla="*/ 4863402 w 4896897"/>
                <a:gd name="connsiteY0" fmla="*/ 0 h 599552"/>
                <a:gd name="connsiteX1" fmla="*/ 4803112 w 4896897"/>
                <a:gd name="connsiteY1" fmla="*/ 251209 h 599552"/>
                <a:gd name="connsiteX2" fmla="*/ 4702629 w 4896897"/>
                <a:gd name="connsiteY2" fmla="*/ 361741 h 599552"/>
                <a:gd name="connsiteX3" fmla="*/ 3637503 w 4896897"/>
                <a:gd name="connsiteY3" fmla="*/ 482321 h 599552"/>
                <a:gd name="connsiteX4" fmla="*/ 823965 w 4896897"/>
                <a:gd name="connsiteY4" fmla="*/ 542611 h 599552"/>
                <a:gd name="connsiteX5" fmla="*/ 0 w 4896897"/>
                <a:gd name="connsiteY5" fmla="*/ 140677 h 599552"/>
                <a:gd name="connsiteX0" fmla="*/ 4863402 w 4866853"/>
                <a:gd name="connsiteY0" fmla="*/ 0 h 599552"/>
                <a:gd name="connsiteX1" fmla="*/ 4803112 w 4866853"/>
                <a:gd name="connsiteY1" fmla="*/ 251209 h 599552"/>
                <a:gd name="connsiteX2" fmla="*/ 4480955 w 4866853"/>
                <a:gd name="connsiteY2" fmla="*/ 442593 h 599552"/>
                <a:gd name="connsiteX3" fmla="*/ 3637503 w 4866853"/>
                <a:gd name="connsiteY3" fmla="*/ 482321 h 599552"/>
                <a:gd name="connsiteX4" fmla="*/ 823965 w 4866853"/>
                <a:gd name="connsiteY4" fmla="*/ 542611 h 599552"/>
                <a:gd name="connsiteX5" fmla="*/ 0 w 4866853"/>
                <a:gd name="connsiteY5" fmla="*/ 140677 h 599552"/>
                <a:gd name="connsiteX0" fmla="*/ 4863402 w 4866853"/>
                <a:gd name="connsiteY0" fmla="*/ 0 h 616743"/>
                <a:gd name="connsiteX1" fmla="*/ 4803112 w 4866853"/>
                <a:gd name="connsiteY1" fmla="*/ 251209 h 616743"/>
                <a:gd name="connsiteX2" fmla="*/ 4480955 w 4866853"/>
                <a:gd name="connsiteY2" fmla="*/ 442593 h 616743"/>
                <a:gd name="connsiteX3" fmla="*/ 3552261 w 4866853"/>
                <a:gd name="connsiteY3" fmla="*/ 585469 h 616743"/>
                <a:gd name="connsiteX4" fmla="*/ 823965 w 4866853"/>
                <a:gd name="connsiteY4" fmla="*/ 542611 h 616743"/>
                <a:gd name="connsiteX5" fmla="*/ 0 w 4866853"/>
                <a:gd name="connsiteY5" fmla="*/ 140677 h 616743"/>
                <a:gd name="connsiteX0" fmla="*/ 4286280 w 4835558"/>
                <a:gd name="connsiteY0" fmla="*/ 0 h 571504"/>
                <a:gd name="connsiteX1" fmla="*/ 4803112 w 4835558"/>
                <a:gd name="connsiteY1" fmla="*/ 205970 h 571504"/>
                <a:gd name="connsiteX2" fmla="*/ 4480955 w 4835558"/>
                <a:gd name="connsiteY2" fmla="*/ 397354 h 571504"/>
                <a:gd name="connsiteX3" fmla="*/ 3552261 w 4835558"/>
                <a:gd name="connsiteY3" fmla="*/ 540230 h 571504"/>
                <a:gd name="connsiteX4" fmla="*/ 823965 w 4835558"/>
                <a:gd name="connsiteY4" fmla="*/ 497372 h 571504"/>
                <a:gd name="connsiteX5" fmla="*/ 0 w 4835558"/>
                <a:gd name="connsiteY5" fmla="*/ 95438 h 571504"/>
                <a:gd name="connsiteX0" fmla="*/ 4286280 w 4840939"/>
                <a:gd name="connsiteY0" fmla="*/ 0 h 588173"/>
                <a:gd name="connsiteX1" fmla="*/ 4803112 w 4840939"/>
                <a:gd name="connsiteY1" fmla="*/ 205970 h 588173"/>
                <a:gd name="connsiteX2" fmla="*/ 4480955 w 4840939"/>
                <a:gd name="connsiteY2" fmla="*/ 397354 h 588173"/>
                <a:gd name="connsiteX3" fmla="*/ 2643206 w 4840939"/>
                <a:gd name="connsiteY3" fmla="*/ 571503 h 588173"/>
                <a:gd name="connsiteX4" fmla="*/ 823965 w 4840939"/>
                <a:gd name="connsiteY4" fmla="*/ 497372 h 588173"/>
                <a:gd name="connsiteX5" fmla="*/ 0 w 4840939"/>
                <a:gd name="connsiteY5" fmla="*/ 95438 h 588173"/>
                <a:gd name="connsiteX0" fmla="*/ 4286280 w 4910269"/>
                <a:gd name="connsiteY0" fmla="*/ 0 h 576716"/>
                <a:gd name="connsiteX1" fmla="*/ 4803112 w 4910269"/>
                <a:gd name="connsiteY1" fmla="*/ 205970 h 576716"/>
                <a:gd name="connsiteX2" fmla="*/ 3643338 w 4910269"/>
                <a:gd name="connsiteY2" fmla="*/ 500065 h 576716"/>
                <a:gd name="connsiteX3" fmla="*/ 2643206 w 4910269"/>
                <a:gd name="connsiteY3" fmla="*/ 571503 h 576716"/>
                <a:gd name="connsiteX4" fmla="*/ 823965 w 4910269"/>
                <a:gd name="connsiteY4" fmla="*/ 497372 h 576716"/>
                <a:gd name="connsiteX5" fmla="*/ 0 w 4910269"/>
                <a:gd name="connsiteY5" fmla="*/ 95438 h 576716"/>
                <a:gd name="connsiteX0" fmla="*/ 4286280 w 4286280"/>
                <a:gd name="connsiteY0" fmla="*/ 0 h 576716"/>
                <a:gd name="connsiteX1" fmla="*/ 4143404 w 4286280"/>
                <a:gd name="connsiteY1" fmla="*/ 357189 h 576716"/>
                <a:gd name="connsiteX2" fmla="*/ 3643338 w 4286280"/>
                <a:gd name="connsiteY2" fmla="*/ 500065 h 576716"/>
                <a:gd name="connsiteX3" fmla="*/ 2643206 w 4286280"/>
                <a:gd name="connsiteY3" fmla="*/ 571503 h 576716"/>
                <a:gd name="connsiteX4" fmla="*/ 823965 w 4286280"/>
                <a:gd name="connsiteY4" fmla="*/ 497372 h 576716"/>
                <a:gd name="connsiteX5" fmla="*/ 0 w 4286280"/>
                <a:gd name="connsiteY5" fmla="*/ 95438 h 576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80" h="576716">
                  <a:moveTo>
                    <a:pt x="4286280" y="0"/>
                  </a:moveTo>
                  <a:cubicBezTo>
                    <a:pt x="4269533" y="95459"/>
                    <a:pt x="4250561" y="273845"/>
                    <a:pt x="4143404" y="357189"/>
                  </a:cubicBezTo>
                  <a:cubicBezTo>
                    <a:pt x="4036247" y="440533"/>
                    <a:pt x="3893371" y="464346"/>
                    <a:pt x="3643338" y="500065"/>
                  </a:cubicBezTo>
                  <a:cubicBezTo>
                    <a:pt x="3393305" y="535784"/>
                    <a:pt x="3113101" y="571952"/>
                    <a:pt x="2643206" y="571503"/>
                  </a:cubicBezTo>
                  <a:cubicBezTo>
                    <a:pt x="2173311" y="571054"/>
                    <a:pt x="1264499" y="576716"/>
                    <a:pt x="823965" y="497372"/>
                  </a:cubicBezTo>
                  <a:cubicBezTo>
                    <a:pt x="383431" y="418028"/>
                    <a:pt x="108857" y="267934"/>
                    <a:pt x="0" y="95438"/>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9" name="任意多边形 28"/>
            <p:cNvSpPr/>
            <p:nvPr/>
          </p:nvSpPr>
          <p:spPr>
            <a:xfrm>
              <a:off x="1428728" y="1720566"/>
              <a:ext cx="4286280" cy="742820"/>
            </a:xfrm>
            <a:custGeom>
              <a:avLst/>
              <a:gdLst>
                <a:gd name="connsiteX0" fmla="*/ 0 w 4592096"/>
                <a:gd name="connsiteY0" fmla="*/ 914400 h 914400"/>
                <a:gd name="connsiteX1" fmla="*/ 50242 w 4592096"/>
                <a:gd name="connsiteY1" fmla="*/ 602901 h 914400"/>
                <a:gd name="connsiteX2" fmla="*/ 251209 w 4592096"/>
                <a:gd name="connsiteY2" fmla="*/ 301451 h 914400"/>
                <a:gd name="connsiteX3" fmla="*/ 753626 w 4592096"/>
                <a:gd name="connsiteY3" fmla="*/ 150725 h 914400"/>
                <a:gd name="connsiteX4" fmla="*/ 1919235 w 4592096"/>
                <a:gd name="connsiteY4" fmla="*/ 70338 h 914400"/>
                <a:gd name="connsiteX5" fmla="*/ 3557116 w 4592096"/>
                <a:gd name="connsiteY5" fmla="*/ 110532 h 914400"/>
                <a:gd name="connsiteX6" fmla="*/ 4592096 w 4592096"/>
                <a:gd name="connsiteY6" fmla="*/ 733530 h 914400"/>
                <a:gd name="connsiteX0" fmla="*/ 0 w 4592096"/>
                <a:gd name="connsiteY0" fmla="*/ 859629 h 859629"/>
                <a:gd name="connsiteX1" fmla="*/ 50242 w 4592096"/>
                <a:gd name="connsiteY1" fmla="*/ 548130 h 859629"/>
                <a:gd name="connsiteX2" fmla="*/ 251209 w 4592096"/>
                <a:gd name="connsiteY2" fmla="*/ 246680 h 859629"/>
                <a:gd name="connsiteX3" fmla="*/ 753626 w 4592096"/>
                <a:gd name="connsiteY3" fmla="*/ 95954 h 859629"/>
                <a:gd name="connsiteX4" fmla="*/ 1919235 w 4592096"/>
                <a:gd name="connsiteY4" fmla="*/ 15567 h 859629"/>
                <a:gd name="connsiteX5" fmla="*/ 3821367 w 4592096"/>
                <a:gd name="connsiteY5" fmla="*/ 189359 h 859629"/>
                <a:gd name="connsiteX6" fmla="*/ 4592096 w 4592096"/>
                <a:gd name="connsiteY6" fmla="*/ 678759 h 859629"/>
                <a:gd name="connsiteX0" fmla="*/ 0 w 4592096"/>
                <a:gd name="connsiteY0" fmla="*/ 867875 h 867875"/>
                <a:gd name="connsiteX1" fmla="*/ 50242 w 4592096"/>
                <a:gd name="connsiteY1" fmla="*/ 556376 h 867875"/>
                <a:gd name="connsiteX2" fmla="*/ 251209 w 4592096"/>
                <a:gd name="connsiteY2" fmla="*/ 254926 h 867875"/>
                <a:gd name="connsiteX3" fmla="*/ 963847 w 4592096"/>
                <a:gd name="connsiteY3" fmla="*/ 54729 h 867875"/>
                <a:gd name="connsiteX4" fmla="*/ 1919235 w 4592096"/>
                <a:gd name="connsiteY4" fmla="*/ 23813 h 867875"/>
                <a:gd name="connsiteX5" fmla="*/ 3821367 w 4592096"/>
                <a:gd name="connsiteY5" fmla="*/ 197605 h 867875"/>
                <a:gd name="connsiteX6" fmla="*/ 4592096 w 4592096"/>
                <a:gd name="connsiteY6" fmla="*/ 687005 h 867875"/>
                <a:gd name="connsiteX0" fmla="*/ 3242 w 4595338"/>
                <a:gd name="connsiteY0" fmla="*/ 867875 h 867875"/>
                <a:gd name="connsiteX1" fmla="*/ 53484 w 4595338"/>
                <a:gd name="connsiteY1" fmla="*/ 556376 h 867875"/>
                <a:gd name="connsiteX2" fmla="*/ 324147 w 4595338"/>
                <a:gd name="connsiteY2" fmla="*/ 269043 h 867875"/>
                <a:gd name="connsiteX3" fmla="*/ 967089 w 4595338"/>
                <a:gd name="connsiteY3" fmla="*/ 54729 h 867875"/>
                <a:gd name="connsiteX4" fmla="*/ 1922477 w 4595338"/>
                <a:gd name="connsiteY4" fmla="*/ 23813 h 867875"/>
                <a:gd name="connsiteX5" fmla="*/ 3824609 w 4595338"/>
                <a:gd name="connsiteY5" fmla="*/ 197605 h 867875"/>
                <a:gd name="connsiteX6" fmla="*/ 4595338 w 4595338"/>
                <a:gd name="connsiteY6" fmla="*/ 687005 h 867875"/>
                <a:gd name="connsiteX0" fmla="*/ 24540 w 4616636"/>
                <a:gd name="connsiteY0" fmla="*/ 867875 h 867875"/>
                <a:gd name="connsiteX1" fmla="*/ 74782 w 4616636"/>
                <a:gd name="connsiteY1" fmla="*/ 556376 h 867875"/>
                <a:gd name="connsiteX2" fmla="*/ 473232 w 4616636"/>
                <a:gd name="connsiteY2" fmla="*/ 285752 h 867875"/>
                <a:gd name="connsiteX3" fmla="*/ 988387 w 4616636"/>
                <a:gd name="connsiteY3" fmla="*/ 54729 h 867875"/>
                <a:gd name="connsiteX4" fmla="*/ 1943775 w 4616636"/>
                <a:gd name="connsiteY4" fmla="*/ 23813 h 867875"/>
                <a:gd name="connsiteX5" fmla="*/ 3845907 w 4616636"/>
                <a:gd name="connsiteY5" fmla="*/ 197605 h 867875"/>
                <a:gd name="connsiteX6" fmla="*/ 4616636 w 4616636"/>
                <a:gd name="connsiteY6" fmla="*/ 687005 h 867875"/>
                <a:gd name="connsiteX0" fmla="*/ 24540 w 4616636"/>
                <a:gd name="connsiteY0" fmla="*/ 853183 h 853183"/>
                <a:gd name="connsiteX1" fmla="*/ 74782 w 4616636"/>
                <a:gd name="connsiteY1" fmla="*/ 541684 h 853183"/>
                <a:gd name="connsiteX2" fmla="*/ 473232 w 4616636"/>
                <a:gd name="connsiteY2" fmla="*/ 271060 h 853183"/>
                <a:gd name="connsiteX3" fmla="*/ 1044736 w 4616636"/>
                <a:gd name="connsiteY3" fmla="*/ 128184 h 853183"/>
                <a:gd name="connsiteX4" fmla="*/ 1943775 w 4616636"/>
                <a:gd name="connsiteY4" fmla="*/ 9121 h 853183"/>
                <a:gd name="connsiteX5" fmla="*/ 3845907 w 4616636"/>
                <a:gd name="connsiteY5" fmla="*/ 182913 h 853183"/>
                <a:gd name="connsiteX6" fmla="*/ 4616636 w 4616636"/>
                <a:gd name="connsiteY6" fmla="*/ 672313 h 853183"/>
                <a:gd name="connsiteX0" fmla="*/ 24540 w 4616636"/>
                <a:gd name="connsiteY0" fmla="*/ 805558 h 805558"/>
                <a:gd name="connsiteX1" fmla="*/ 74782 w 4616636"/>
                <a:gd name="connsiteY1" fmla="*/ 494059 h 805558"/>
                <a:gd name="connsiteX2" fmla="*/ 473232 w 4616636"/>
                <a:gd name="connsiteY2" fmla="*/ 223435 h 805558"/>
                <a:gd name="connsiteX3" fmla="*/ 1044736 w 4616636"/>
                <a:gd name="connsiteY3" fmla="*/ 80559 h 805558"/>
                <a:gd name="connsiteX4" fmla="*/ 2044868 w 4616636"/>
                <a:gd name="connsiteY4" fmla="*/ 9121 h 805558"/>
                <a:gd name="connsiteX5" fmla="*/ 3845907 w 4616636"/>
                <a:gd name="connsiteY5" fmla="*/ 135288 h 805558"/>
                <a:gd name="connsiteX6" fmla="*/ 4616636 w 4616636"/>
                <a:gd name="connsiteY6" fmla="*/ 624688 h 805558"/>
                <a:gd name="connsiteX0" fmla="*/ 0 w 4592096"/>
                <a:gd name="connsiteY0" fmla="*/ 805558 h 805558"/>
                <a:gd name="connsiteX1" fmla="*/ 162940 w 4592096"/>
                <a:gd name="connsiteY1" fmla="*/ 509186 h 805558"/>
                <a:gd name="connsiteX2" fmla="*/ 448692 w 4592096"/>
                <a:gd name="connsiteY2" fmla="*/ 223435 h 805558"/>
                <a:gd name="connsiteX3" fmla="*/ 1020196 w 4592096"/>
                <a:gd name="connsiteY3" fmla="*/ 80559 h 805558"/>
                <a:gd name="connsiteX4" fmla="*/ 2020328 w 4592096"/>
                <a:gd name="connsiteY4" fmla="*/ 9121 h 805558"/>
                <a:gd name="connsiteX5" fmla="*/ 3821367 w 4592096"/>
                <a:gd name="connsiteY5" fmla="*/ 135288 h 805558"/>
                <a:gd name="connsiteX6" fmla="*/ 4592096 w 4592096"/>
                <a:gd name="connsiteY6" fmla="*/ 624688 h 805558"/>
                <a:gd name="connsiteX0" fmla="*/ 0 w 4592096"/>
                <a:gd name="connsiteY0" fmla="*/ 805558 h 805558"/>
                <a:gd name="connsiteX1" fmla="*/ 162940 w 4592096"/>
                <a:gd name="connsiteY1" fmla="*/ 509186 h 805558"/>
                <a:gd name="connsiteX2" fmla="*/ 591568 w 4592096"/>
                <a:gd name="connsiteY2" fmla="*/ 294872 h 805558"/>
                <a:gd name="connsiteX3" fmla="*/ 1020196 w 4592096"/>
                <a:gd name="connsiteY3" fmla="*/ 80559 h 805558"/>
                <a:gd name="connsiteX4" fmla="*/ 2020328 w 4592096"/>
                <a:gd name="connsiteY4" fmla="*/ 9121 h 805558"/>
                <a:gd name="connsiteX5" fmla="*/ 3821367 w 4592096"/>
                <a:gd name="connsiteY5" fmla="*/ 135288 h 805558"/>
                <a:gd name="connsiteX6" fmla="*/ 4592096 w 4592096"/>
                <a:gd name="connsiteY6" fmla="*/ 624688 h 805558"/>
                <a:gd name="connsiteX0" fmla="*/ 0 w 4592096"/>
                <a:gd name="connsiteY0" fmla="*/ 805558 h 805558"/>
                <a:gd name="connsiteX1" fmla="*/ 162940 w 4592096"/>
                <a:gd name="connsiteY1" fmla="*/ 509186 h 805558"/>
                <a:gd name="connsiteX2" fmla="*/ 591568 w 4592096"/>
                <a:gd name="connsiteY2" fmla="*/ 294872 h 805558"/>
                <a:gd name="connsiteX3" fmla="*/ 1020196 w 4592096"/>
                <a:gd name="connsiteY3" fmla="*/ 80559 h 805558"/>
                <a:gd name="connsiteX4" fmla="*/ 2020328 w 4592096"/>
                <a:gd name="connsiteY4" fmla="*/ 9121 h 805558"/>
                <a:gd name="connsiteX5" fmla="*/ 3821367 w 4592096"/>
                <a:gd name="connsiteY5" fmla="*/ 135288 h 805558"/>
                <a:gd name="connsiteX6" fmla="*/ 4592096 w 4592096"/>
                <a:gd name="connsiteY6" fmla="*/ 624688 h 805558"/>
                <a:gd name="connsiteX0" fmla="*/ 0 w 4592096"/>
                <a:gd name="connsiteY0" fmla="*/ 799222 h 799222"/>
                <a:gd name="connsiteX1" fmla="*/ 162940 w 4592096"/>
                <a:gd name="connsiteY1" fmla="*/ 502850 h 799222"/>
                <a:gd name="connsiteX2" fmla="*/ 591568 w 4592096"/>
                <a:gd name="connsiteY2" fmla="*/ 288536 h 799222"/>
                <a:gd name="connsiteX3" fmla="*/ 1091634 w 4592096"/>
                <a:gd name="connsiteY3" fmla="*/ 145660 h 799222"/>
                <a:gd name="connsiteX4" fmla="*/ 2020328 w 4592096"/>
                <a:gd name="connsiteY4" fmla="*/ 2785 h 799222"/>
                <a:gd name="connsiteX5" fmla="*/ 3821367 w 4592096"/>
                <a:gd name="connsiteY5" fmla="*/ 128952 h 799222"/>
                <a:gd name="connsiteX6" fmla="*/ 4592096 w 4592096"/>
                <a:gd name="connsiteY6" fmla="*/ 618352 h 799222"/>
                <a:gd name="connsiteX0" fmla="*/ 0 w 4592096"/>
                <a:gd name="connsiteY0" fmla="*/ 760958 h 760958"/>
                <a:gd name="connsiteX1" fmla="*/ 162940 w 4592096"/>
                <a:gd name="connsiteY1" fmla="*/ 464586 h 760958"/>
                <a:gd name="connsiteX2" fmla="*/ 591568 w 4592096"/>
                <a:gd name="connsiteY2" fmla="*/ 250272 h 760958"/>
                <a:gd name="connsiteX3" fmla="*/ 1091634 w 4592096"/>
                <a:gd name="connsiteY3" fmla="*/ 107396 h 760958"/>
                <a:gd name="connsiteX4" fmla="*/ 2091766 w 4592096"/>
                <a:gd name="connsiteY4" fmla="*/ 35958 h 760958"/>
                <a:gd name="connsiteX5" fmla="*/ 3821367 w 4592096"/>
                <a:gd name="connsiteY5" fmla="*/ 90688 h 760958"/>
                <a:gd name="connsiteX6" fmla="*/ 4592096 w 4592096"/>
                <a:gd name="connsiteY6" fmla="*/ 580088 h 760958"/>
                <a:gd name="connsiteX0" fmla="*/ 0 w 4286280"/>
                <a:gd name="connsiteY0" fmla="*/ 759528 h 759528"/>
                <a:gd name="connsiteX1" fmla="*/ 162940 w 4286280"/>
                <a:gd name="connsiteY1" fmla="*/ 463156 h 759528"/>
                <a:gd name="connsiteX2" fmla="*/ 591568 w 4286280"/>
                <a:gd name="connsiteY2" fmla="*/ 248842 h 759528"/>
                <a:gd name="connsiteX3" fmla="*/ 1091634 w 4286280"/>
                <a:gd name="connsiteY3" fmla="*/ 105966 h 759528"/>
                <a:gd name="connsiteX4" fmla="*/ 2091766 w 4286280"/>
                <a:gd name="connsiteY4" fmla="*/ 34528 h 759528"/>
                <a:gd name="connsiteX5" fmla="*/ 3821367 w 4286280"/>
                <a:gd name="connsiteY5" fmla="*/ 89258 h 759528"/>
                <a:gd name="connsiteX6" fmla="*/ 4286280 w 4286280"/>
                <a:gd name="connsiteY6" fmla="*/ 570074 h 759528"/>
                <a:gd name="connsiteX0" fmla="*/ 0 w 4286280"/>
                <a:gd name="connsiteY0" fmla="*/ 742820 h 742820"/>
                <a:gd name="connsiteX1" fmla="*/ 162940 w 4286280"/>
                <a:gd name="connsiteY1" fmla="*/ 446448 h 742820"/>
                <a:gd name="connsiteX2" fmla="*/ 591568 w 4286280"/>
                <a:gd name="connsiteY2" fmla="*/ 232134 h 742820"/>
                <a:gd name="connsiteX3" fmla="*/ 1091634 w 4286280"/>
                <a:gd name="connsiteY3" fmla="*/ 89258 h 742820"/>
                <a:gd name="connsiteX4" fmla="*/ 2091766 w 4286280"/>
                <a:gd name="connsiteY4" fmla="*/ 17820 h 742820"/>
                <a:gd name="connsiteX5" fmla="*/ 3714776 w 4286280"/>
                <a:gd name="connsiteY5" fmla="*/ 196176 h 742820"/>
                <a:gd name="connsiteX6" fmla="*/ 4286280 w 4286280"/>
                <a:gd name="connsiteY6" fmla="*/ 553366 h 742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6280" h="742820">
                  <a:moveTo>
                    <a:pt x="0" y="742820"/>
                  </a:moveTo>
                  <a:cubicBezTo>
                    <a:pt x="4187" y="638149"/>
                    <a:pt x="64346" y="531562"/>
                    <a:pt x="162940" y="446448"/>
                  </a:cubicBezTo>
                  <a:cubicBezTo>
                    <a:pt x="261534" y="361334"/>
                    <a:pt x="436786" y="291666"/>
                    <a:pt x="591568" y="232134"/>
                  </a:cubicBezTo>
                  <a:cubicBezTo>
                    <a:pt x="746350" y="172602"/>
                    <a:pt x="841601" y="124977"/>
                    <a:pt x="1091634" y="89258"/>
                  </a:cubicBezTo>
                  <a:cubicBezTo>
                    <a:pt x="1341667" y="53539"/>
                    <a:pt x="1654576" y="0"/>
                    <a:pt x="2091766" y="17820"/>
                  </a:cubicBezTo>
                  <a:cubicBezTo>
                    <a:pt x="2528956" y="35640"/>
                    <a:pt x="3349024" y="106918"/>
                    <a:pt x="3714776" y="196176"/>
                  </a:cubicBezTo>
                  <a:cubicBezTo>
                    <a:pt x="4080528" y="285434"/>
                    <a:pt x="3991528" y="297133"/>
                    <a:pt x="4286280" y="553366"/>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2" name="TextBox 31"/>
            <p:cNvSpPr txBox="1"/>
            <p:nvPr/>
          </p:nvSpPr>
          <p:spPr>
            <a:xfrm>
              <a:off x="3714744" y="3325406"/>
              <a:ext cx="500066" cy="317908"/>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p</a:t>
              </a:r>
              <a:endParaRPr lang="zh-CN" altLang="en-US" sz="1800" i="1">
                <a:solidFill>
                  <a:srgbClr val="0000FF"/>
                </a:solidFill>
                <a:latin typeface="Consolas" pitchFamily="49" charset="0"/>
                <a:cs typeface="Consolas" pitchFamily="49" charset="0"/>
              </a:endParaRPr>
            </a:p>
          </p:txBody>
        </p:sp>
        <p:cxnSp>
          <p:nvCxnSpPr>
            <p:cNvPr id="33" name="直接箭头连接符 32"/>
            <p:cNvCxnSpPr/>
            <p:nvPr/>
          </p:nvCxnSpPr>
          <p:spPr>
            <a:xfrm rot="16200000" flipH="1">
              <a:off x="3669707" y="2994617"/>
              <a:ext cx="765721" cy="38732"/>
            </a:xfrm>
            <a:prstGeom prst="straightConnector1">
              <a:avLst/>
            </a:prstGeom>
            <a:ln w="19050">
              <a:solidFill>
                <a:srgbClr val="FF3399"/>
              </a:solidFill>
              <a:headEnd type="arrow"/>
              <a:tailEnd type="none"/>
            </a:ln>
          </p:spPr>
          <p:style>
            <a:lnRef idx="2">
              <a:schemeClr val="dk1"/>
            </a:lnRef>
            <a:fillRef idx="0">
              <a:schemeClr val="dk1"/>
            </a:fillRef>
            <a:effectRef idx="1">
              <a:schemeClr val="dk1"/>
            </a:effectRef>
            <a:fontRef idx="minor">
              <a:schemeClr val="tx1"/>
            </a:fontRef>
          </p:style>
        </p:cxnSp>
        <p:sp>
          <p:nvSpPr>
            <p:cNvPr id="34" name="TextBox 33"/>
            <p:cNvSpPr txBox="1"/>
            <p:nvPr/>
          </p:nvSpPr>
          <p:spPr>
            <a:xfrm>
              <a:off x="4357686" y="3313346"/>
              <a:ext cx="500066" cy="317908"/>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q</a:t>
              </a:r>
              <a:endParaRPr lang="zh-CN" altLang="en-US" sz="1800" i="1">
                <a:solidFill>
                  <a:srgbClr val="0000FF"/>
                </a:solidFill>
                <a:latin typeface="Consolas" pitchFamily="49" charset="0"/>
                <a:cs typeface="Consolas" pitchFamily="49" charset="0"/>
              </a:endParaRPr>
            </a:p>
          </p:txBody>
        </p:sp>
        <p:cxnSp>
          <p:nvCxnSpPr>
            <p:cNvPr id="35" name="直接箭头连接符 34"/>
            <p:cNvCxnSpPr/>
            <p:nvPr/>
          </p:nvCxnSpPr>
          <p:spPr>
            <a:xfrm rot="16200000" flipH="1">
              <a:off x="4312649" y="2982557"/>
              <a:ext cx="765721" cy="38732"/>
            </a:xfrm>
            <a:prstGeom prst="straightConnector1">
              <a:avLst/>
            </a:prstGeom>
            <a:ln w="19050">
              <a:solidFill>
                <a:srgbClr val="FF3399"/>
              </a:solidFill>
              <a:headEnd type="arrow"/>
              <a:tailEnd type="none"/>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6786578" y="2315226"/>
              <a:ext cx="1000132" cy="369332"/>
            </a:xfrm>
            <a:prstGeom prst="rect">
              <a:avLst/>
            </a:prstGeom>
            <a:noFill/>
          </p:spPr>
          <p:txBody>
            <a:bodyPr wrap="square" rtlCol="0">
              <a:spAutoFit/>
            </a:bodyPr>
            <a:lstStyle/>
            <a:p>
              <a:pPr>
                <a:lnSpc>
                  <a:spcPct val="100000"/>
                </a:lnSpc>
              </a:pPr>
              <a:r>
                <a:rPr lang="en-US" altLang="zh-CN" sz="1800" i="1">
                  <a:solidFill>
                    <a:srgbClr val="0000FF"/>
                  </a:solidFill>
                  <a:latin typeface="Consolas" pitchFamily="49" charset="0"/>
                  <a:cs typeface="Consolas" pitchFamily="49" charset="0"/>
                </a:rPr>
                <a:t>p</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q</a:t>
              </a:r>
              <a:endParaRPr lang="zh-CN" altLang="en-US" sz="1800" i="1">
                <a:solidFill>
                  <a:srgbClr val="0000FF"/>
                </a:solidFill>
                <a:latin typeface="Consolas" pitchFamily="49" charset="0"/>
                <a:cs typeface="Consolas" pitchFamily="49" charset="0"/>
              </a:endParaRPr>
            </a:p>
          </p:txBody>
        </p:sp>
        <p:sp>
          <p:nvSpPr>
            <p:cNvPr id="37" name="右箭头 36"/>
            <p:cNvSpPr/>
            <p:nvPr/>
          </p:nvSpPr>
          <p:spPr>
            <a:xfrm>
              <a:off x="6429388" y="2416808"/>
              <a:ext cx="357190"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grpSp>
        <p:nvGrpSpPr>
          <p:cNvPr id="73" name="组合 72"/>
          <p:cNvGrpSpPr/>
          <p:nvPr/>
        </p:nvGrpSpPr>
        <p:grpSpPr>
          <a:xfrm>
            <a:off x="357158" y="4000504"/>
            <a:ext cx="8572560" cy="1877217"/>
            <a:chOff x="357158" y="4337865"/>
            <a:chExt cx="8572560" cy="1877217"/>
          </a:xfrm>
        </p:grpSpPr>
        <p:sp>
          <p:nvSpPr>
            <p:cNvPr id="38" name="Text Box 25" descr="60%"/>
            <p:cNvSpPr txBox="1">
              <a:spLocks noChangeArrowheads="1"/>
            </p:cNvSpPr>
            <p:nvPr/>
          </p:nvSpPr>
          <p:spPr bwMode="auto">
            <a:xfrm>
              <a:off x="1606277" y="4861561"/>
              <a:ext cx="393956"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9" name="Text Box 24"/>
            <p:cNvSpPr txBox="1">
              <a:spLocks noChangeArrowheads="1"/>
            </p:cNvSpPr>
            <p:nvPr/>
          </p:nvSpPr>
          <p:spPr bwMode="auto">
            <a:xfrm>
              <a:off x="2002562" y="4861561"/>
              <a:ext cx="303293"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0" name="Text Box 23" descr="浅色上对角线"/>
            <p:cNvSpPr txBox="1">
              <a:spLocks noChangeArrowheads="1"/>
            </p:cNvSpPr>
            <p:nvPr/>
          </p:nvSpPr>
          <p:spPr bwMode="auto">
            <a:xfrm>
              <a:off x="1312704" y="4861561"/>
              <a:ext cx="302321"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1" name="Text Box 22"/>
            <p:cNvSpPr txBox="1">
              <a:spLocks noChangeArrowheads="1"/>
            </p:cNvSpPr>
            <p:nvPr/>
          </p:nvSpPr>
          <p:spPr bwMode="auto">
            <a:xfrm>
              <a:off x="357158" y="4861561"/>
              <a:ext cx="776681" cy="303247"/>
            </a:xfrm>
            <a:prstGeom prst="rect">
              <a:avLst/>
            </a:prstGeom>
            <a:solidFill>
              <a:srgbClr val="FFFFFF"/>
            </a:solidFill>
            <a:ln w="9525">
              <a:noFill/>
              <a:miter lim="800000"/>
              <a:headEnd/>
              <a:tailEnd type="none" w="sm" len="sm"/>
            </a:ln>
          </p:spPr>
          <p:txBody>
            <a:bodyPr vert="horz" wrap="square" lIns="1800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dhead</a:t>
              </a:r>
            </a:p>
          </p:txBody>
        </p:sp>
        <p:sp>
          <p:nvSpPr>
            <p:cNvPr id="42" name="Line 21"/>
            <p:cNvSpPr>
              <a:spLocks noChangeShapeType="1"/>
            </p:cNvSpPr>
            <p:nvPr/>
          </p:nvSpPr>
          <p:spPr bwMode="auto">
            <a:xfrm>
              <a:off x="1015243" y="4997634"/>
              <a:ext cx="287739" cy="972"/>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3" name="Text Box 20"/>
            <p:cNvSpPr txBox="1">
              <a:spLocks noChangeArrowheads="1"/>
            </p:cNvSpPr>
            <p:nvPr/>
          </p:nvSpPr>
          <p:spPr bwMode="auto">
            <a:xfrm>
              <a:off x="2877773" y="4861561"/>
              <a:ext cx="40834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44" name="Text Box 19"/>
            <p:cNvSpPr txBox="1">
              <a:spLocks noChangeArrowheads="1"/>
            </p:cNvSpPr>
            <p:nvPr/>
          </p:nvSpPr>
          <p:spPr bwMode="auto">
            <a:xfrm>
              <a:off x="3284108" y="486156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5" name="Text Box 18"/>
            <p:cNvSpPr txBox="1">
              <a:spLocks noChangeArrowheads="1"/>
            </p:cNvSpPr>
            <p:nvPr/>
          </p:nvSpPr>
          <p:spPr bwMode="auto">
            <a:xfrm>
              <a:off x="2584201" y="486156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6" name="Line 17"/>
            <p:cNvSpPr>
              <a:spLocks noChangeShapeType="1"/>
            </p:cNvSpPr>
            <p:nvPr/>
          </p:nvSpPr>
          <p:spPr bwMode="auto">
            <a:xfrm>
              <a:off x="2216750" y="495486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7" name="Line 16"/>
            <p:cNvSpPr>
              <a:spLocks noChangeShapeType="1"/>
            </p:cNvSpPr>
            <p:nvPr/>
          </p:nvSpPr>
          <p:spPr bwMode="auto">
            <a:xfrm flipH="1">
              <a:off x="2333401" y="5056922"/>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8" name="Text Box 15"/>
            <p:cNvSpPr txBox="1">
              <a:spLocks noChangeArrowheads="1"/>
            </p:cNvSpPr>
            <p:nvPr/>
          </p:nvSpPr>
          <p:spPr bwMode="auto">
            <a:xfrm>
              <a:off x="4143439" y="4861561"/>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49" name="Text Box 14"/>
            <p:cNvSpPr txBox="1">
              <a:spLocks noChangeArrowheads="1"/>
            </p:cNvSpPr>
            <p:nvPr/>
          </p:nvSpPr>
          <p:spPr bwMode="auto">
            <a:xfrm>
              <a:off x="4549773" y="486156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0" name="Text Box 13"/>
            <p:cNvSpPr txBox="1">
              <a:spLocks noChangeArrowheads="1"/>
            </p:cNvSpPr>
            <p:nvPr/>
          </p:nvSpPr>
          <p:spPr bwMode="auto">
            <a:xfrm>
              <a:off x="3849866" y="486156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1" name="Text Box 12"/>
            <p:cNvSpPr txBox="1">
              <a:spLocks noChangeArrowheads="1"/>
            </p:cNvSpPr>
            <p:nvPr/>
          </p:nvSpPr>
          <p:spPr bwMode="auto">
            <a:xfrm>
              <a:off x="5437076" y="4861561"/>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52" name="Text Box 11"/>
            <p:cNvSpPr txBox="1">
              <a:spLocks noChangeArrowheads="1"/>
            </p:cNvSpPr>
            <p:nvPr/>
          </p:nvSpPr>
          <p:spPr bwMode="auto">
            <a:xfrm>
              <a:off x="5143504" y="486156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3" name="Line 10"/>
            <p:cNvSpPr>
              <a:spLocks noChangeShapeType="1"/>
            </p:cNvSpPr>
            <p:nvPr/>
          </p:nvSpPr>
          <p:spPr bwMode="auto">
            <a:xfrm>
              <a:off x="3499912" y="495486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4" name="Line 9"/>
            <p:cNvSpPr>
              <a:spLocks noChangeShapeType="1"/>
            </p:cNvSpPr>
            <p:nvPr/>
          </p:nvSpPr>
          <p:spPr bwMode="auto">
            <a:xfrm flipH="1">
              <a:off x="3616564" y="5056922"/>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5" name="Line 7"/>
            <p:cNvSpPr>
              <a:spLocks noChangeShapeType="1"/>
            </p:cNvSpPr>
            <p:nvPr/>
          </p:nvSpPr>
          <p:spPr bwMode="auto">
            <a:xfrm>
              <a:off x="4783075" y="495486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6" name="Line 6"/>
            <p:cNvSpPr>
              <a:spLocks noChangeShapeType="1"/>
            </p:cNvSpPr>
            <p:nvPr/>
          </p:nvSpPr>
          <p:spPr bwMode="auto">
            <a:xfrm flipH="1">
              <a:off x="4899726" y="5056922"/>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7" name="Text Box 3"/>
            <p:cNvSpPr txBox="1">
              <a:spLocks noChangeArrowheads="1"/>
            </p:cNvSpPr>
            <p:nvPr/>
          </p:nvSpPr>
          <p:spPr bwMode="auto">
            <a:xfrm>
              <a:off x="5843411" y="486156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9" name="任意多边形 58"/>
            <p:cNvSpPr/>
            <p:nvPr/>
          </p:nvSpPr>
          <p:spPr>
            <a:xfrm>
              <a:off x="1428728" y="4337865"/>
              <a:ext cx="5214974" cy="697290"/>
            </a:xfrm>
            <a:custGeom>
              <a:avLst/>
              <a:gdLst>
                <a:gd name="connsiteX0" fmla="*/ 0 w 4592096"/>
                <a:gd name="connsiteY0" fmla="*/ 914400 h 914400"/>
                <a:gd name="connsiteX1" fmla="*/ 50242 w 4592096"/>
                <a:gd name="connsiteY1" fmla="*/ 602901 h 914400"/>
                <a:gd name="connsiteX2" fmla="*/ 251209 w 4592096"/>
                <a:gd name="connsiteY2" fmla="*/ 301451 h 914400"/>
                <a:gd name="connsiteX3" fmla="*/ 753626 w 4592096"/>
                <a:gd name="connsiteY3" fmla="*/ 150725 h 914400"/>
                <a:gd name="connsiteX4" fmla="*/ 1919235 w 4592096"/>
                <a:gd name="connsiteY4" fmla="*/ 70338 h 914400"/>
                <a:gd name="connsiteX5" fmla="*/ 3557116 w 4592096"/>
                <a:gd name="connsiteY5" fmla="*/ 110532 h 914400"/>
                <a:gd name="connsiteX6" fmla="*/ 4592096 w 4592096"/>
                <a:gd name="connsiteY6" fmla="*/ 733530 h 914400"/>
                <a:gd name="connsiteX0" fmla="*/ 0 w 4592096"/>
                <a:gd name="connsiteY0" fmla="*/ 859629 h 859629"/>
                <a:gd name="connsiteX1" fmla="*/ 50242 w 4592096"/>
                <a:gd name="connsiteY1" fmla="*/ 548130 h 859629"/>
                <a:gd name="connsiteX2" fmla="*/ 251209 w 4592096"/>
                <a:gd name="connsiteY2" fmla="*/ 246680 h 859629"/>
                <a:gd name="connsiteX3" fmla="*/ 753626 w 4592096"/>
                <a:gd name="connsiteY3" fmla="*/ 95954 h 859629"/>
                <a:gd name="connsiteX4" fmla="*/ 1919235 w 4592096"/>
                <a:gd name="connsiteY4" fmla="*/ 15567 h 859629"/>
                <a:gd name="connsiteX5" fmla="*/ 3821367 w 4592096"/>
                <a:gd name="connsiteY5" fmla="*/ 189359 h 859629"/>
                <a:gd name="connsiteX6" fmla="*/ 4592096 w 4592096"/>
                <a:gd name="connsiteY6" fmla="*/ 678759 h 859629"/>
                <a:gd name="connsiteX0" fmla="*/ 0 w 4592096"/>
                <a:gd name="connsiteY0" fmla="*/ 867875 h 867875"/>
                <a:gd name="connsiteX1" fmla="*/ 50242 w 4592096"/>
                <a:gd name="connsiteY1" fmla="*/ 556376 h 867875"/>
                <a:gd name="connsiteX2" fmla="*/ 251209 w 4592096"/>
                <a:gd name="connsiteY2" fmla="*/ 254926 h 867875"/>
                <a:gd name="connsiteX3" fmla="*/ 963847 w 4592096"/>
                <a:gd name="connsiteY3" fmla="*/ 54729 h 867875"/>
                <a:gd name="connsiteX4" fmla="*/ 1919235 w 4592096"/>
                <a:gd name="connsiteY4" fmla="*/ 23813 h 867875"/>
                <a:gd name="connsiteX5" fmla="*/ 3821367 w 4592096"/>
                <a:gd name="connsiteY5" fmla="*/ 197605 h 867875"/>
                <a:gd name="connsiteX6" fmla="*/ 4592096 w 4592096"/>
                <a:gd name="connsiteY6" fmla="*/ 687005 h 867875"/>
                <a:gd name="connsiteX0" fmla="*/ 3242 w 4595338"/>
                <a:gd name="connsiteY0" fmla="*/ 867875 h 867875"/>
                <a:gd name="connsiteX1" fmla="*/ 53484 w 4595338"/>
                <a:gd name="connsiteY1" fmla="*/ 556376 h 867875"/>
                <a:gd name="connsiteX2" fmla="*/ 324147 w 4595338"/>
                <a:gd name="connsiteY2" fmla="*/ 269043 h 867875"/>
                <a:gd name="connsiteX3" fmla="*/ 967089 w 4595338"/>
                <a:gd name="connsiteY3" fmla="*/ 54729 h 867875"/>
                <a:gd name="connsiteX4" fmla="*/ 1922477 w 4595338"/>
                <a:gd name="connsiteY4" fmla="*/ 23813 h 867875"/>
                <a:gd name="connsiteX5" fmla="*/ 3824609 w 4595338"/>
                <a:gd name="connsiteY5" fmla="*/ 197605 h 867875"/>
                <a:gd name="connsiteX6" fmla="*/ 4595338 w 4595338"/>
                <a:gd name="connsiteY6" fmla="*/ 687005 h 867875"/>
                <a:gd name="connsiteX0" fmla="*/ 24540 w 4616636"/>
                <a:gd name="connsiteY0" fmla="*/ 867875 h 867875"/>
                <a:gd name="connsiteX1" fmla="*/ 74782 w 4616636"/>
                <a:gd name="connsiteY1" fmla="*/ 556376 h 867875"/>
                <a:gd name="connsiteX2" fmla="*/ 473232 w 4616636"/>
                <a:gd name="connsiteY2" fmla="*/ 285752 h 867875"/>
                <a:gd name="connsiteX3" fmla="*/ 988387 w 4616636"/>
                <a:gd name="connsiteY3" fmla="*/ 54729 h 867875"/>
                <a:gd name="connsiteX4" fmla="*/ 1943775 w 4616636"/>
                <a:gd name="connsiteY4" fmla="*/ 23813 h 867875"/>
                <a:gd name="connsiteX5" fmla="*/ 3845907 w 4616636"/>
                <a:gd name="connsiteY5" fmla="*/ 197605 h 867875"/>
                <a:gd name="connsiteX6" fmla="*/ 4616636 w 4616636"/>
                <a:gd name="connsiteY6" fmla="*/ 687005 h 867875"/>
                <a:gd name="connsiteX0" fmla="*/ 24540 w 4616636"/>
                <a:gd name="connsiteY0" fmla="*/ 853183 h 853183"/>
                <a:gd name="connsiteX1" fmla="*/ 74782 w 4616636"/>
                <a:gd name="connsiteY1" fmla="*/ 541684 h 853183"/>
                <a:gd name="connsiteX2" fmla="*/ 473232 w 4616636"/>
                <a:gd name="connsiteY2" fmla="*/ 271060 h 853183"/>
                <a:gd name="connsiteX3" fmla="*/ 1044736 w 4616636"/>
                <a:gd name="connsiteY3" fmla="*/ 128184 h 853183"/>
                <a:gd name="connsiteX4" fmla="*/ 1943775 w 4616636"/>
                <a:gd name="connsiteY4" fmla="*/ 9121 h 853183"/>
                <a:gd name="connsiteX5" fmla="*/ 3845907 w 4616636"/>
                <a:gd name="connsiteY5" fmla="*/ 182913 h 853183"/>
                <a:gd name="connsiteX6" fmla="*/ 4616636 w 4616636"/>
                <a:gd name="connsiteY6" fmla="*/ 672313 h 853183"/>
                <a:gd name="connsiteX0" fmla="*/ 24540 w 4616636"/>
                <a:gd name="connsiteY0" fmla="*/ 805558 h 805558"/>
                <a:gd name="connsiteX1" fmla="*/ 74782 w 4616636"/>
                <a:gd name="connsiteY1" fmla="*/ 494059 h 805558"/>
                <a:gd name="connsiteX2" fmla="*/ 473232 w 4616636"/>
                <a:gd name="connsiteY2" fmla="*/ 223435 h 805558"/>
                <a:gd name="connsiteX3" fmla="*/ 1044736 w 4616636"/>
                <a:gd name="connsiteY3" fmla="*/ 80559 h 805558"/>
                <a:gd name="connsiteX4" fmla="*/ 2044868 w 4616636"/>
                <a:gd name="connsiteY4" fmla="*/ 9121 h 805558"/>
                <a:gd name="connsiteX5" fmla="*/ 3845907 w 4616636"/>
                <a:gd name="connsiteY5" fmla="*/ 135288 h 805558"/>
                <a:gd name="connsiteX6" fmla="*/ 4616636 w 4616636"/>
                <a:gd name="connsiteY6" fmla="*/ 624688 h 805558"/>
                <a:gd name="connsiteX0" fmla="*/ 0 w 4592096"/>
                <a:gd name="connsiteY0" fmla="*/ 805558 h 805558"/>
                <a:gd name="connsiteX1" fmla="*/ 162940 w 4592096"/>
                <a:gd name="connsiteY1" fmla="*/ 509186 h 805558"/>
                <a:gd name="connsiteX2" fmla="*/ 448692 w 4592096"/>
                <a:gd name="connsiteY2" fmla="*/ 223435 h 805558"/>
                <a:gd name="connsiteX3" fmla="*/ 1020196 w 4592096"/>
                <a:gd name="connsiteY3" fmla="*/ 80559 h 805558"/>
                <a:gd name="connsiteX4" fmla="*/ 2020328 w 4592096"/>
                <a:gd name="connsiteY4" fmla="*/ 9121 h 805558"/>
                <a:gd name="connsiteX5" fmla="*/ 3821367 w 4592096"/>
                <a:gd name="connsiteY5" fmla="*/ 135288 h 805558"/>
                <a:gd name="connsiteX6" fmla="*/ 4592096 w 4592096"/>
                <a:gd name="connsiteY6" fmla="*/ 624688 h 805558"/>
                <a:gd name="connsiteX0" fmla="*/ 0 w 4592096"/>
                <a:gd name="connsiteY0" fmla="*/ 805558 h 805558"/>
                <a:gd name="connsiteX1" fmla="*/ 162940 w 4592096"/>
                <a:gd name="connsiteY1" fmla="*/ 509186 h 805558"/>
                <a:gd name="connsiteX2" fmla="*/ 591568 w 4592096"/>
                <a:gd name="connsiteY2" fmla="*/ 294872 h 805558"/>
                <a:gd name="connsiteX3" fmla="*/ 1020196 w 4592096"/>
                <a:gd name="connsiteY3" fmla="*/ 80559 h 805558"/>
                <a:gd name="connsiteX4" fmla="*/ 2020328 w 4592096"/>
                <a:gd name="connsiteY4" fmla="*/ 9121 h 805558"/>
                <a:gd name="connsiteX5" fmla="*/ 3821367 w 4592096"/>
                <a:gd name="connsiteY5" fmla="*/ 135288 h 805558"/>
                <a:gd name="connsiteX6" fmla="*/ 4592096 w 4592096"/>
                <a:gd name="connsiteY6" fmla="*/ 624688 h 805558"/>
                <a:gd name="connsiteX0" fmla="*/ 0 w 4592096"/>
                <a:gd name="connsiteY0" fmla="*/ 805558 h 805558"/>
                <a:gd name="connsiteX1" fmla="*/ 162940 w 4592096"/>
                <a:gd name="connsiteY1" fmla="*/ 509186 h 805558"/>
                <a:gd name="connsiteX2" fmla="*/ 591568 w 4592096"/>
                <a:gd name="connsiteY2" fmla="*/ 294872 h 805558"/>
                <a:gd name="connsiteX3" fmla="*/ 1020196 w 4592096"/>
                <a:gd name="connsiteY3" fmla="*/ 80559 h 805558"/>
                <a:gd name="connsiteX4" fmla="*/ 2020328 w 4592096"/>
                <a:gd name="connsiteY4" fmla="*/ 9121 h 805558"/>
                <a:gd name="connsiteX5" fmla="*/ 3821367 w 4592096"/>
                <a:gd name="connsiteY5" fmla="*/ 135288 h 805558"/>
                <a:gd name="connsiteX6" fmla="*/ 4592096 w 4592096"/>
                <a:gd name="connsiteY6" fmla="*/ 624688 h 805558"/>
                <a:gd name="connsiteX0" fmla="*/ 0 w 4592096"/>
                <a:gd name="connsiteY0" fmla="*/ 799222 h 799222"/>
                <a:gd name="connsiteX1" fmla="*/ 162940 w 4592096"/>
                <a:gd name="connsiteY1" fmla="*/ 502850 h 799222"/>
                <a:gd name="connsiteX2" fmla="*/ 591568 w 4592096"/>
                <a:gd name="connsiteY2" fmla="*/ 288536 h 799222"/>
                <a:gd name="connsiteX3" fmla="*/ 1091634 w 4592096"/>
                <a:gd name="connsiteY3" fmla="*/ 145660 h 799222"/>
                <a:gd name="connsiteX4" fmla="*/ 2020328 w 4592096"/>
                <a:gd name="connsiteY4" fmla="*/ 2785 h 799222"/>
                <a:gd name="connsiteX5" fmla="*/ 3821367 w 4592096"/>
                <a:gd name="connsiteY5" fmla="*/ 128952 h 799222"/>
                <a:gd name="connsiteX6" fmla="*/ 4592096 w 4592096"/>
                <a:gd name="connsiteY6" fmla="*/ 618352 h 799222"/>
                <a:gd name="connsiteX0" fmla="*/ 0 w 4592096"/>
                <a:gd name="connsiteY0" fmla="*/ 760958 h 760958"/>
                <a:gd name="connsiteX1" fmla="*/ 162940 w 4592096"/>
                <a:gd name="connsiteY1" fmla="*/ 464586 h 760958"/>
                <a:gd name="connsiteX2" fmla="*/ 591568 w 4592096"/>
                <a:gd name="connsiteY2" fmla="*/ 250272 h 760958"/>
                <a:gd name="connsiteX3" fmla="*/ 1091634 w 4592096"/>
                <a:gd name="connsiteY3" fmla="*/ 107396 h 760958"/>
                <a:gd name="connsiteX4" fmla="*/ 2091766 w 4592096"/>
                <a:gd name="connsiteY4" fmla="*/ 35958 h 760958"/>
                <a:gd name="connsiteX5" fmla="*/ 3821367 w 4592096"/>
                <a:gd name="connsiteY5" fmla="*/ 90688 h 760958"/>
                <a:gd name="connsiteX6" fmla="*/ 4592096 w 4592096"/>
                <a:gd name="connsiteY6" fmla="*/ 580088 h 760958"/>
                <a:gd name="connsiteX0" fmla="*/ 0 w 4286280"/>
                <a:gd name="connsiteY0" fmla="*/ 759528 h 759528"/>
                <a:gd name="connsiteX1" fmla="*/ 162940 w 4286280"/>
                <a:gd name="connsiteY1" fmla="*/ 463156 h 759528"/>
                <a:gd name="connsiteX2" fmla="*/ 591568 w 4286280"/>
                <a:gd name="connsiteY2" fmla="*/ 248842 h 759528"/>
                <a:gd name="connsiteX3" fmla="*/ 1091634 w 4286280"/>
                <a:gd name="connsiteY3" fmla="*/ 105966 h 759528"/>
                <a:gd name="connsiteX4" fmla="*/ 2091766 w 4286280"/>
                <a:gd name="connsiteY4" fmla="*/ 34528 h 759528"/>
                <a:gd name="connsiteX5" fmla="*/ 3821367 w 4286280"/>
                <a:gd name="connsiteY5" fmla="*/ 89258 h 759528"/>
                <a:gd name="connsiteX6" fmla="*/ 4286280 w 4286280"/>
                <a:gd name="connsiteY6" fmla="*/ 570074 h 759528"/>
                <a:gd name="connsiteX0" fmla="*/ 0 w 4286280"/>
                <a:gd name="connsiteY0" fmla="*/ 742820 h 742820"/>
                <a:gd name="connsiteX1" fmla="*/ 162940 w 4286280"/>
                <a:gd name="connsiteY1" fmla="*/ 446448 h 742820"/>
                <a:gd name="connsiteX2" fmla="*/ 591568 w 4286280"/>
                <a:gd name="connsiteY2" fmla="*/ 232134 h 742820"/>
                <a:gd name="connsiteX3" fmla="*/ 1091634 w 4286280"/>
                <a:gd name="connsiteY3" fmla="*/ 89258 h 742820"/>
                <a:gd name="connsiteX4" fmla="*/ 2091766 w 4286280"/>
                <a:gd name="connsiteY4" fmla="*/ 17820 h 742820"/>
                <a:gd name="connsiteX5" fmla="*/ 3714776 w 4286280"/>
                <a:gd name="connsiteY5" fmla="*/ 196176 h 742820"/>
                <a:gd name="connsiteX6" fmla="*/ 4286280 w 4286280"/>
                <a:gd name="connsiteY6" fmla="*/ 553366 h 742820"/>
                <a:gd name="connsiteX0" fmla="*/ 0 w 5214974"/>
                <a:gd name="connsiteY0" fmla="*/ 742820 h 742820"/>
                <a:gd name="connsiteX1" fmla="*/ 162940 w 5214974"/>
                <a:gd name="connsiteY1" fmla="*/ 446448 h 742820"/>
                <a:gd name="connsiteX2" fmla="*/ 591568 w 5214974"/>
                <a:gd name="connsiteY2" fmla="*/ 232134 h 742820"/>
                <a:gd name="connsiteX3" fmla="*/ 1091634 w 5214974"/>
                <a:gd name="connsiteY3" fmla="*/ 89258 h 742820"/>
                <a:gd name="connsiteX4" fmla="*/ 2091766 w 5214974"/>
                <a:gd name="connsiteY4" fmla="*/ 17820 h 742820"/>
                <a:gd name="connsiteX5" fmla="*/ 3714776 w 5214974"/>
                <a:gd name="connsiteY5" fmla="*/ 196176 h 742820"/>
                <a:gd name="connsiteX6" fmla="*/ 5214974 w 5214974"/>
                <a:gd name="connsiteY6" fmla="*/ 565426 h 742820"/>
                <a:gd name="connsiteX0" fmla="*/ 0 w 5214974"/>
                <a:gd name="connsiteY0" fmla="*/ 742820 h 742820"/>
                <a:gd name="connsiteX1" fmla="*/ 162940 w 5214974"/>
                <a:gd name="connsiteY1" fmla="*/ 446448 h 742820"/>
                <a:gd name="connsiteX2" fmla="*/ 591568 w 5214974"/>
                <a:gd name="connsiteY2" fmla="*/ 232134 h 742820"/>
                <a:gd name="connsiteX3" fmla="*/ 1091634 w 5214974"/>
                <a:gd name="connsiteY3" fmla="*/ 89258 h 742820"/>
                <a:gd name="connsiteX4" fmla="*/ 2091766 w 5214974"/>
                <a:gd name="connsiteY4" fmla="*/ 17820 h 742820"/>
                <a:gd name="connsiteX5" fmla="*/ 3714776 w 5214974"/>
                <a:gd name="connsiteY5" fmla="*/ 196176 h 742820"/>
                <a:gd name="connsiteX6" fmla="*/ 5214974 w 5214974"/>
                <a:gd name="connsiteY6" fmla="*/ 565426 h 742820"/>
                <a:gd name="connsiteX0" fmla="*/ 0 w 5214974"/>
                <a:gd name="connsiteY0" fmla="*/ 732923 h 732923"/>
                <a:gd name="connsiteX1" fmla="*/ 162940 w 5214974"/>
                <a:gd name="connsiteY1" fmla="*/ 436551 h 732923"/>
                <a:gd name="connsiteX2" fmla="*/ 591568 w 5214974"/>
                <a:gd name="connsiteY2" fmla="*/ 222237 h 732923"/>
                <a:gd name="connsiteX3" fmla="*/ 1091634 w 5214974"/>
                <a:gd name="connsiteY3" fmla="*/ 79361 h 732923"/>
                <a:gd name="connsiteX4" fmla="*/ 2091766 w 5214974"/>
                <a:gd name="connsiteY4" fmla="*/ 7923 h 732923"/>
                <a:gd name="connsiteX5" fmla="*/ 3786214 w 5214974"/>
                <a:gd name="connsiteY5" fmla="*/ 126901 h 732923"/>
                <a:gd name="connsiteX6" fmla="*/ 5214974 w 5214974"/>
                <a:gd name="connsiteY6" fmla="*/ 555529 h 732923"/>
                <a:gd name="connsiteX0" fmla="*/ 0 w 5214974"/>
                <a:gd name="connsiteY0" fmla="*/ 697290 h 697290"/>
                <a:gd name="connsiteX1" fmla="*/ 162940 w 5214974"/>
                <a:gd name="connsiteY1" fmla="*/ 400918 h 697290"/>
                <a:gd name="connsiteX2" fmla="*/ 591568 w 5214974"/>
                <a:gd name="connsiteY2" fmla="*/ 186604 h 697290"/>
                <a:gd name="connsiteX3" fmla="*/ 1091634 w 5214974"/>
                <a:gd name="connsiteY3" fmla="*/ 43728 h 697290"/>
                <a:gd name="connsiteX4" fmla="*/ 2071702 w 5214974"/>
                <a:gd name="connsiteY4" fmla="*/ 19830 h 697290"/>
                <a:gd name="connsiteX5" fmla="*/ 3786214 w 5214974"/>
                <a:gd name="connsiteY5" fmla="*/ 91268 h 697290"/>
                <a:gd name="connsiteX6" fmla="*/ 5214974 w 5214974"/>
                <a:gd name="connsiteY6" fmla="*/ 519896 h 697290"/>
                <a:gd name="connsiteX0" fmla="*/ 0 w 5214974"/>
                <a:gd name="connsiteY0" fmla="*/ 697291 h 697291"/>
                <a:gd name="connsiteX1" fmla="*/ 162940 w 5214974"/>
                <a:gd name="connsiteY1" fmla="*/ 400919 h 697291"/>
                <a:gd name="connsiteX2" fmla="*/ 591568 w 5214974"/>
                <a:gd name="connsiteY2" fmla="*/ 186605 h 697291"/>
                <a:gd name="connsiteX3" fmla="*/ 1091634 w 5214974"/>
                <a:gd name="connsiteY3" fmla="*/ 43729 h 697291"/>
                <a:gd name="connsiteX4" fmla="*/ 2071702 w 5214974"/>
                <a:gd name="connsiteY4" fmla="*/ 19831 h 697291"/>
                <a:gd name="connsiteX5" fmla="*/ 4000528 w 5214974"/>
                <a:gd name="connsiteY5" fmla="*/ 91268 h 697291"/>
                <a:gd name="connsiteX6" fmla="*/ 5214974 w 5214974"/>
                <a:gd name="connsiteY6" fmla="*/ 519897 h 697291"/>
                <a:gd name="connsiteX0" fmla="*/ 0 w 5214974"/>
                <a:gd name="connsiteY0" fmla="*/ 697290 h 697290"/>
                <a:gd name="connsiteX1" fmla="*/ 162940 w 5214974"/>
                <a:gd name="connsiteY1" fmla="*/ 400918 h 697290"/>
                <a:gd name="connsiteX2" fmla="*/ 591568 w 5214974"/>
                <a:gd name="connsiteY2" fmla="*/ 186604 h 697290"/>
                <a:gd name="connsiteX3" fmla="*/ 1091634 w 5214974"/>
                <a:gd name="connsiteY3" fmla="*/ 43728 h 697290"/>
                <a:gd name="connsiteX4" fmla="*/ 2071702 w 5214974"/>
                <a:gd name="connsiteY4" fmla="*/ 19830 h 697290"/>
                <a:gd name="connsiteX5" fmla="*/ 4071966 w 5214974"/>
                <a:gd name="connsiteY5" fmla="*/ 91268 h 697290"/>
                <a:gd name="connsiteX6" fmla="*/ 5214974 w 5214974"/>
                <a:gd name="connsiteY6" fmla="*/ 519896 h 69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4974" h="697290">
                  <a:moveTo>
                    <a:pt x="0" y="697290"/>
                  </a:moveTo>
                  <a:cubicBezTo>
                    <a:pt x="4187" y="592619"/>
                    <a:pt x="64346" y="486032"/>
                    <a:pt x="162940" y="400918"/>
                  </a:cubicBezTo>
                  <a:cubicBezTo>
                    <a:pt x="261534" y="315804"/>
                    <a:pt x="436786" y="246136"/>
                    <a:pt x="591568" y="186604"/>
                  </a:cubicBezTo>
                  <a:cubicBezTo>
                    <a:pt x="746350" y="127072"/>
                    <a:pt x="844945" y="71524"/>
                    <a:pt x="1091634" y="43728"/>
                  </a:cubicBezTo>
                  <a:cubicBezTo>
                    <a:pt x="1338323" y="15932"/>
                    <a:pt x="1574980" y="11907"/>
                    <a:pt x="2071702" y="19830"/>
                  </a:cubicBezTo>
                  <a:cubicBezTo>
                    <a:pt x="2568424" y="27753"/>
                    <a:pt x="3551431" y="0"/>
                    <a:pt x="4071966" y="91268"/>
                  </a:cubicBezTo>
                  <a:cubicBezTo>
                    <a:pt x="5058329" y="142335"/>
                    <a:pt x="4920222" y="263663"/>
                    <a:pt x="5214974" y="519896"/>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60" name="TextBox 59"/>
            <p:cNvSpPr txBox="1"/>
            <p:nvPr/>
          </p:nvSpPr>
          <p:spPr>
            <a:xfrm>
              <a:off x="3714744" y="5897174"/>
              <a:ext cx="500066" cy="317908"/>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p</a:t>
              </a:r>
              <a:endParaRPr lang="zh-CN" altLang="en-US" sz="1800" i="1">
                <a:solidFill>
                  <a:srgbClr val="0000FF"/>
                </a:solidFill>
                <a:latin typeface="Consolas" pitchFamily="49" charset="0"/>
                <a:cs typeface="Consolas" pitchFamily="49" charset="0"/>
              </a:endParaRPr>
            </a:p>
          </p:txBody>
        </p:sp>
        <p:cxnSp>
          <p:nvCxnSpPr>
            <p:cNvPr id="61" name="直接箭头连接符 60"/>
            <p:cNvCxnSpPr/>
            <p:nvPr/>
          </p:nvCxnSpPr>
          <p:spPr>
            <a:xfrm rot="16200000" flipH="1">
              <a:off x="3669707" y="5566385"/>
              <a:ext cx="765721" cy="38732"/>
            </a:xfrm>
            <a:prstGeom prst="straightConnector1">
              <a:avLst/>
            </a:prstGeom>
            <a:ln w="19050">
              <a:solidFill>
                <a:srgbClr val="FF3399"/>
              </a:solidFill>
              <a:headEnd type="arrow"/>
              <a:tailEnd type="none"/>
            </a:ln>
          </p:spPr>
          <p:style>
            <a:lnRef idx="2">
              <a:schemeClr val="dk1"/>
            </a:lnRef>
            <a:fillRef idx="0">
              <a:schemeClr val="dk1"/>
            </a:fillRef>
            <a:effectRef idx="1">
              <a:schemeClr val="dk1"/>
            </a:effectRef>
            <a:fontRef idx="minor">
              <a:schemeClr val="tx1"/>
            </a:fontRef>
          </p:style>
        </p:cxnSp>
        <p:sp>
          <p:nvSpPr>
            <p:cNvPr id="62" name="TextBox 61"/>
            <p:cNvSpPr txBox="1"/>
            <p:nvPr/>
          </p:nvSpPr>
          <p:spPr>
            <a:xfrm>
              <a:off x="5357818" y="5885114"/>
              <a:ext cx="500066" cy="317908"/>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q</a:t>
              </a:r>
              <a:endParaRPr lang="zh-CN" altLang="en-US" sz="1800" i="1">
                <a:solidFill>
                  <a:srgbClr val="0000FF"/>
                </a:solidFill>
                <a:latin typeface="Consolas" pitchFamily="49" charset="0"/>
                <a:cs typeface="Consolas" pitchFamily="49" charset="0"/>
              </a:endParaRPr>
            </a:p>
          </p:txBody>
        </p:sp>
        <p:cxnSp>
          <p:nvCxnSpPr>
            <p:cNvPr id="63" name="直接箭头连接符 62"/>
            <p:cNvCxnSpPr/>
            <p:nvPr/>
          </p:nvCxnSpPr>
          <p:spPr>
            <a:xfrm rot="16200000" flipH="1">
              <a:off x="5312781" y="5554325"/>
              <a:ext cx="765721" cy="38732"/>
            </a:xfrm>
            <a:prstGeom prst="straightConnector1">
              <a:avLst/>
            </a:prstGeom>
            <a:ln w="19050">
              <a:solidFill>
                <a:srgbClr val="FF3399"/>
              </a:solidFill>
              <a:headEnd type="arrow"/>
              <a:tailEnd type="none"/>
            </a:ln>
          </p:spPr>
          <p:style>
            <a:lnRef idx="2">
              <a:schemeClr val="dk1"/>
            </a:lnRef>
            <a:fillRef idx="0">
              <a:schemeClr val="dk1"/>
            </a:fillRef>
            <a:effectRef idx="1">
              <a:schemeClr val="dk1"/>
            </a:effectRef>
            <a:fontRef idx="minor">
              <a:schemeClr val="tx1"/>
            </a:fontRef>
          </p:style>
        </p:cxnSp>
        <p:sp>
          <p:nvSpPr>
            <p:cNvPr id="64" name="TextBox 63"/>
            <p:cNvSpPr txBox="1"/>
            <p:nvPr/>
          </p:nvSpPr>
          <p:spPr>
            <a:xfrm>
              <a:off x="7358082" y="5429264"/>
              <a:ext cx="1571636" cy="369332"/>
            </a:xfrm>
            <a:prstGeom prst="rect">
              <a:avLst/>
            </a:prstGeom>
            <a:noFill/>
          </p:spPr>
          <p:txBody>
            <a:bodyPr wrap="square" rtlCol="0">
              <a:spAutoFit/>
            </a:bodyPr>
            <a:lstStyle/>
            <a:p>
              <a:pPr>
                <a:lnSpc>
                  <a:spcPct val="100000"/>
                </a:lnSpc>
              </a:pPr>
              <a:r>
                <a:rPr lang="en-US" altLang="zh-CN" sz="1800" i="1">
                  <a:solidFill>
                    <a:srgbClr val="0000FF"/>
                  </a:solidFill>
                  <a:latin typeface="Consolas" pitchFamily="49" charset="0"/>
                  <a:cs typeface="Consolas" pitchFamily="49" charset="0"/>
                </a:rPr>
                <a:t>p</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q</a:t>
              </a:r>
              <a:r>
                <a:rPr lang="en-US" altLang="zh-CN" sz="1800">
                  <a:solidFill>
                    <a:srgbClr val="0000FF"/>
                  </a:solidFill>
                  <a:latin typeface="Consolas" pitchFamily="49" charset="0"/>
                  <a:cs typeface="Consolas" pitchFamily="49" charset="0"/>
                </a:rPr>
                <a:t>.prior</a:t>
              </a:r>
              <a:endParaRPr lang="zh-CN" altLang="en-US" sz="1800">
                <a:solidFill>
                  <a:srgbClr val="0000FF"/>
                </a:solidFill>
                <a:latin typeface="Consolas" pitchFamily="49" charset="0"/>
                <a:cs typeface="Consolas" pitchFamily="49" charset="0"/>
              </a:endParaRPr>
            </a:p>
          </p:txBody>
        </p:sp>
        <p:sp>
          <p:nvSpPr>
            <p:cNvPr id="65" name="右箭头 64"/>
            <p:cNvSpPr/>
            <p:nvPr/>
          </p:nvSpPr>
          <p:spPr>
            <a:xfrm>
              <a:off x="7000892" y="5530846"/>
              <a:ext cx="357190"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6" name="Text Box 12"/>
            <p:cNvSpPr txBox="1">
              <a:spLocks noChangeArrowheads="1"/>
            </p:cNvSpPr>
            <p:nvPr/>
          </p:nvSpPr>
          <p:spPr bwMode="auto">
            <a:xfrm>
              <a:off x="6654761" y="4857760"/>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67" name="Text Box 11"/>
            <p:cNvSpPr txBox="1">
              <a:spLocks noChangeArrowheads="1"/>
            </p:cNvSpPr>
            <p:nvPr/>
          </p:nvSpPr>
          <p:spPr bwMode="auto">
            <a:xfrm>
              <a:off x="6361189" y="4857760"/>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8" name="Line 7"/>
            <p:cNvSpPr>
              <a:spLocks noChangeShapeType="1"/>
            </p:cNvSpPr>
            <p:nvPr/>
          </p:nvSpPr>
          <p:spPr bwMode="auto">
            <a:xfrm>
              <a:off x="6000760" y="4951067"/>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9" name="Line 6"/>
            <p:cNvSpPr>
              <a:spLocks noChangeShapeType="1"/>
            </p:cNvSpPr>
            <p:nvPr/>
          </p:nvSpPr>
          <p:spPr bwMode="auto">
            <a:xfrm flipH="1">
              <a:off x="6117411" y="5053121"/>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70" name="Text Box 3"/>
            <p:cNvSpPr txBox="1">
              <a:spLocks noChangeArrowheads="1"/>
            </p:cNvSpPr>
            <p:nvPr/>
          </p:nvSpPr>
          <p:spPr bwMode="auto">
            <a:xfrm>
              <a:off x="7061096" y="4857760"/>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8" name="任意多边形 57"/>
            <p:cNvSpPr/>
            <p:nvPr/>
          </p:nvSpPr>
          <p:spPr>
            <a:xfrm>
              <a:off x="1714480" y="5072074"/>
              <a:ext cx="5500726" cy="564657"/>
            </a:xfrm>
            <a:custGeom>
              <a:avLst/>
              <a:gdLst>
                <a:gd name="connsiteX0" fmla="*/ 4863402 w 4896897"/>
                <a:gd name="connsiteY0" fmla="*/ 0 h 599552"/>
                <a:gd name="connsiteX1" fmla="*/ 4803112 w 4896897"/>
                <a:gd name="connsiteY1" fmla="*/ 251209 h 599552"/>
                <a:gd name="connsiteX2" fmla="*/ 4702629 w 4896897"/>
                <a:gd name="connsiteY2" fmla="*/ 361741 h 599552"/>
                <a:gd name="connsiteX3" fmla="*/ 3637503 w 4896897"/>
                <a:gd name="connsiteY3" fmla="*/ 482321 h 599552"/>
                <a:gd name="connsiteX4" fmla="*/ 823965 w 4896897"/>
                <a:gd name="connsiteY4" fmla="*/ 542611 h 599552"/>
                <a:gd name="connsiteX5" fmla="*/ 0 w 4896897"/>
                <a:gd name="connsiteY5" fmla="*/ 140677 h 599552"/>
                <a:gd name="connsiteX0" fmla="*/ 4863402 w 4866853"/>
                <a:gd name="connsiteY0" fmla="*/ 0 h 599552"/>
                <a:gd name="connsiteX1" fmla="*/ 4803112 w 4866853"/>
                <a:gd name="connsiteY1" fmla="*/ 251209 h 599552"/>
                <a:gd name="connsiteX2" fmla="*/ 4480955 w 4866853"/>
                <a:gd name="connsiteY2" fmla="*/ 442593 h 599552"/>
                <a:gd name="connsiteX3" fmla="*/ 3637503 w 4866853"/>
                <a:gd name="connsiteY3" fmla="*/ 482321 h 599552"/>
                <a:gd name="connsiteX4" fmla="*/ 823965 w 4866853"/>
                <a:gd name="connsiteY4" fmla="*/ 542611 h 599552"/>
                <a:gd name="connsiteX5" fmla="*/ 0 w 4866853"/>
                <a:gd name="connsiteY5" fmla="*/ 140677 h 599552"/>
                <a:gd name="connsiteX0" fmla="*/ 4863402 w 4866853"/>
                <a:gd name="connsiteY0" fmla="*/ 0 h 616743"/>
                <a:gd name="connsiteX1" fmla="*/ 4803112 w 4866853"/>
                <a:gd name="connsiteY1" fmla="*/ 251209 h 616743"/>
                <a:gd name="connsiteX2" fmla="*/ 4480955 w 4866853"/>
                <a:gd name="connsiteY2" fmla="*/ 442593 h 616743"/>
                <a:gd name="connsiteX3" fmla="*/ 3552261 w 4866853"/>
                <a:gd name="connsiteY3" fmla="*/ 585469 h 616743"/>
                <a:gd name="connsiteX4" fmla="*/ 823965 w 4866853"/>
                <a:gd name="connsiteY4" fmla="*/ 542611 h 616743"/>
                <a:gd name="connsiteX5" fmla="*/ 0 w 4866853"/>
                <a:gd name="connsiteY5" fmla="*/ 140677 h 616743"/>
                <a:gd name="connsiteX0" fmla="*/ 4286280 w 4835558"/>
                <a:gd name="connsiteY0" fmla="*/ 0 h 571504"/>
                <a:gd name="connsiteX1" fmla="*/ 4803112 w 4835558"/>
                <a:gd name="connsiteY1" fmla="*/ 205970 h 571504"/>
                <a:gd name="connsiteX2" fmla="*/ 4480955 w 4835558"/>
                <a:gd name="connsiteY2" fmla="*/ 397354 h 571504"/>
                <a:gd name="connsiteX3" fmla="*/ 3552261 w 4835558"/>
                <a:gd name="connsiteY3" fmla="*/ 540230 h 571504"/>
                <a:gd name="connsiteX4" fmla="*/ 823965 w 4835558"/>
                <a:gd name="connsiteY4" fmla="*/ 497372 h 571504"/>
                <a:gd name="connsiteX5" fmla="*/ 0 w 4835558"/>
                <a:gd name="connsiteY5" fmla="*/ 95438 h 571504"/>
                <a:gd name="connsiteX0" fmla="*/ 4286280 w 4840939"/>
                <a:gd name="connsiteY0" fmla="*/ 0 h 588173"/>
                <a:gd name="connsiteX1" fmla="*/ 4803112 w 4840939"/>
                <a:gd name="connsiteY1" fmla="*/ 205970 h 588173"/>
                <a:gd name="connsiteX2" fmla="*/ 4480955 w 4840939"/>
                <a:gd name="connsiteY2" fmla="*/ 397354 h 588173"/>
                <a:gd name="connsiteX3" fmla="*/ 2643206 w 4840939"/>
                <a:gd name="connsiteY3" fmla="*/ 571503 h 588173"/>
                <a:gd name="connsiteX4" fmla="*/ 823965 w 4840939"/>
                <a:gd name="connsiteY4" fmla="*/ 497372 h 588173"/>
                <a:gd name="connsiteX5" fmla="*/ 0 w 4840939"/>
                <a:gd name="connsiteY5" fmla="*/ 95438 h 588173"/>
                <a:gd name="connsiteX0" fmla="*/ 4286280 w 4910269"/>
                <a:gd name="connsiteY0" fmla="*/ 0 h 576716"/>
                <a:gd name="connsiteX1" fmla="*/ 4803112 w 4910269"/>
                <a:gd name="connsiteY1" fmla="*/ 205970 h 576716"/>
                <a:gd name="connsiteX2" fmla="*/ 3643338 w 4910269"/>
                <a:gd name="connsiteY2" fmla="*/ 500065 h 576716"/>
                <a:gd name="connsiteX3" fmla="*/ 2643206 w 4910269"/>
                <a:gd name="connsiteY3" fmla="*/ 571503 h 576716"/>
                <a:gd name="connsiteX4" fmla="*/ 823965 w 4910269"/>
                <a:gd name="connsiteY4" fmla="*/ 497372 h 576716"/>
                <a:gd name="connsiteX5" fmla="*/ 0 w 4910269"/>
                <a:gd name="connsiteY5" fmla="*/ 95438 h 576716"/>
                <a:gd name="connsiteX0" fmla="*/ 4286280 w 4286280"/>
                <a:gd name="connsiteY0" fmla="*/ 0 h 576716"/>
                <a:gd name="connsiteX1" fmla="*/ 4143404 w 4286280"/>
                <a:gd name="connsiteY1" fmla="*/ 357189 h 576716"/>
                <a:gd name="connsiteX2" fmla="*/ 3643338 w 4286280"/>
                <a:gd name="connsiteY2" fmla="*/ 500065 h 576716"/>
                <a:gd name="connsiteX3" fmla="*/ 2643206 w 4286280"/>
                <a:gd name="connsiteY3" fmla="*/ 571503 h 576716"/>
                <a:gd name="connsiteX4" fmla="*/ 823965 w 4286280"/>
                <a:gd name="connsiteY4" fmla="*/ 497372 h 576716"/>
                <a:gd name="connsiteX5" fmla="*/ 0 w 4286280"/>
                <a:gd name="connsiteY5" fmla="*/ 95438 h 576716"/>
                <a:gd name="connsiteX0" fmla="*/ 5500726 w 5500726"/>
                <a:gd name="connsiteY0" fmla="*/ 0 h 564657"/>
                <a:gd name="connsiteX1" fmla="*/ 4143404 w 5500726"/>
                <a:gd name="connsiteY1" fmla="*/ 345130 h 564657"/>
                <a:gd name="connsiteX2" fmla="*/ 3643338 w 5500726"/>
                <a:gd name="connsiteY2" fmla="*/ 488006 h 564657"/>
                <a:gd name="connsiteX3" fmla="*/ 2643206 w 5500726"/>
                <a:gd name="connsiteY3" fmla="*/ 559444 h 564657"/>
                <a:gd name="connsiteX4" fmla="*/ 823965 w 5500726"/>
                <a:gd name="connsiteY4" fmla="*/ 485313 h 564657"/>
                <a:gd name="connsiteX5" fmla="*/ 0 w 5500726"/>
                <a:gd name="connsiteY5" fmla="*/ 83379 h 564657"/>
                <a:gd name="connsiteX0" fmla="*/ 5500726 w 5500726"/>
                <a:gd name="connsiteY0" fmla="*/ 0 h 564657"/>
                <a:gd name="connsiteX1" fmla="*/ 4857784 w 5500726"/>
                <a:gd name="connsiteY1" fmla="*/ 357190 h 564657"/>
                <a:gd name="connsiteX2" fmla="*/ 3643338 w 5500726"/>
                <a:gd name="connsiteY2" fmla="*/ 488006 h 564657"/>
                <a:gd name="connsiteX3" fmla="*/ 2643206 w 5500726"/>
                <a:gd name="connsiteY3" fmla="*/ 559444 h 564657"/>
                <a:gd name="connsiteX4" fmla="*/ 823965 w 5500726"/>
                <a:gd name="connsiteY4" fmla="*/ 485313 h 564657"/>
                <a:gd name="connsiteX5" fmla="*/ 0 w 5500726"/>
                <a:gd name="connsiteY5" fmla="*/ 83379 h 564657"/>
                <a:gd name="connsiteX0" fmla="*/ 5500726 w 5500726"/>
                <a:gd name="connsiteY0" fmla="*/ 0 h 564657"/>
                <a:gd name="connsiteX1" fmla="*/ 4857784 w 5500726"/>
                <a:gd name="connsiteY1" fmla="*/ 357190 h 564657"/>
                <a:gd name="connsiteX2" fmla="*/ 3714776 w 5500726"/>
                <a:gd name="connsiteY2" fmla="*/ 500066 h 564657"/>
                <a:gd name="connsiteX3" fmla="*/ 2643206 w 5500726"/>
                <a:gd name="connsiteY3" fmla="*/ 559444 h 564657"/>
                <a:gd name="connsiteX4" fmla="*/ 823965 w 5500726"/>
                <a:gd name="connsiteY4" fmla="*/ 485313 h 564657"/>
                <a:gd name="connsiteX5" fmla="*/ 0 w 5500726"/>
                <a:gd name="connsiteY5" fmla="*/ 83379 h 564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00726" h="564657">
                  <a:moveTo>
                    <a:pt x="5500726" y="0"/>
                  </a:moveTo>
                  <a:cubicBezTo>
                    <a:pt x="5483979" y="95459"/>
                    <a:pt x="5155442" y="273846"/>
                    <a:pt x="4857784" y="357190"/>
                  </a:cubicBezTo>
                  <a:cubicBezTo>
                    <a:pt x="4560126" y="440534"/>
                    <a:pt x="4083872" y="466357"/>
                    <a:pt x="3714776" y="500066"/>
                  </a:cubicBezTo>
                  <a:cubicBezTo>
                    <a:pt x="3345680" y="533775"/>
                    <a:pt x="3125008" y="561903"/>
                    <a:pt x="2643206" y="559444"/>
                  </a:cubicBezTo>
                  <a:cubicBezTo>
                    <a:pt x="2161404" y="556985"/>
                    <a:pt x="1264499" y="564657"/>
                    <a:pt x="823965" y="485313"/>
                  </a:cubicBezTo>
                  <a:cubicBezTo>
                    <a:pt x="383431" y="405969"/>
                    <a:pt x="108857" y="255875"/>
                    <a:pt x="0" y="83379"/>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71" name="TextBox 70"/>
          <p:cNvSpPr txBox="1"/>
          <p:nvPr/>
        </p:nvSpPr>
        <p:spPr>
          <a:xfrm>
            <a:off x="293422" y="3313511"/>
            <a:ext cx="2643206" cy="400110"/>
          </a:xfrm>
          <a:prstGeom prst="rect">
            <a:avLst/>
          </a:prstGeom>
          <a:noFill/>
        </p:spPr>
        <p:txBody>
          <a:bodyPr wrap="square" rtlCol="0">
            <a:spAutoFit/>
          </a:bodyPr>
          <a:lstStyle/>
          <a:p>
            <a:pPr algn="l">
              <a:lnSpc>
                <a:spcPct val="100000"/>
              </a:lnSpc>
            </a:pPr>
            <a:r>
              <a:rPr lang="zh-CN" altLang="en-US" sz="2000" dirty="0">
                <a:solidFill>
                  <a:srgbClr val="A50021"/>
                </a:solidFill>
                <a:latin typeface="Consolas" pitchFamily="49" charset="0"/>
                <a:ea typeface="仿宋" pitchFamily="49" charset="-122"/>
                <a:cs typeface="Consolas" pitchFamily="49" charset="0"/>
              </a:rPr>
              <a:t>（</a:t>
            </a:r>
            <a:r>
              <a:rPr lang="en-US" altLang="zh-CN" sz="2000" dirty="0">
                <a:solidFill>
                  <a:srgbClr val="A50021"/>
                </a:solidFill>
                <a:latin typeface="Consolas" pitchFamily="49" charset="0"/>
                <a:ea typeface="仿宋" pitchFamily="49" charset="-122"/>
                <a:cs typeface="Consolas" pitchFamily="49" charset="0"/>
              </a:rPr>
              <a:t>2</a:t>
            </a:r>
            <a:r>
              <a:rPr lang="zh-CN" altLang="en-US" sz="2000" dirty="0">
                <a:solidFill>
                  <a:srgbClr val="A50021"/>
                </a:solidFill>
                <a:latin typeface="Consolas" pitchFamily="49" charset="0"/>
                <a:ea typeface="仿宋" pitchFamily="49" charset="-122"/>
                <a:cs typeface="Consolas" pitchFamily="49" charset="0"/>
              </a:rPr>
              <a:t>）结点个数为偶数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71"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692696"/>
            <a:ext cx="8964488" cy="593287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public static </a:t>
            </a:r>
            <a:r>
              <a:rPr lang="en-US" altLang="zh-CN" sz="1800" dirty="0" err="1">
                <a:solidFill>
                  <a:srgbClr val="0000FF"/>
                </a:solidFill>
                <a:latin typeface="Consolas" pitchFamily="49" charset="0"/>
                <a:ea typeface="仿宋" pitchFamily="49" charset="-122"/>
                <a:cs typeface="Consolas" pitchFamily="49" charset="0"/>
              </a:rPr>
              <a:t>boolean</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Symm</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CDLinkListClass</a:t>
            </a:r>
            <a:r>
              <a:rPr lang="en-US" altLang="zh-CN" sz="1800" dirty="0">
                <a:solidFill>
                  <a:srgbClr val="0000FF"/>
                </a:solidFill>
                <a:latin typeface="Consolas" pitchFamily="49" charset="0"/>
                <a:ea typeface="仿宋" pitchFamily="49" charset="-122"/>
                <a:cs typeface="Consolas" pitchFamily="49" charset="0"/>
              </a:rPr>
              <a:t>&lt;Integer&gt; L)</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boolean</a:t>
            </a:r>
            <a:r>
              <a:rPr lang="en-US" altLang="zh-CN" sz="1800" dirty="0">
                <a:solidFill>
                  <a:srgbClr val="0000FF"/>
                </a:solidFill>
                <a:latin typeface="Consolas" pitchFamily="49" charset="0"/>
                <a:ea typeface="仿宋" pitchFamily="49" charset="-122"/>
                <a:cs typeface="Consolas" pitchFamily="49" charset="0"/>
              </a:rPr>
              <a:t> flag=true;		</a:t>
            </a:r>
            <a:r>
              <a:rPr lang="en-US" altLang="zh-CN" sz="1800" dirty="0">
                <a:solidFill>
                  <a:srgbClr val="00CC00"/>
                </a:solidFill>
                <a:latin typeface="Consolas" pitchFamily="49" charset="0"/>
                <a:ea typeface="仿宋" pitchFamily="49" charset="-122"/>
                <a:cs typeface="Consolas" pitchFamily="49" charset="0"/>
              </a:rPr>
              <a:t>//flag</a:t>
            </a:r>
            <a:r>
              <a:rPr lang="zh-CN" altLang="zh-CN" sz="1800" dirty="0">
                <a:solidFill>
                  <a:srgbClr val="00CC00"/>
                </a:solidFill>
                <a:latin typeface="Consolas" pitchFamily="49" charset="0"/>
                <a:ea typeface="仿宋" pitchFamily="49" charset="-122"/>
                <a:cs typeface="Consolas" pitchFamily="49" charset="0"/>
              </a:rPr>
              <a:t>表示</a:t>
            </a:r>
            <a:r>
              <a:rPr lang="en-US" altLang="zh-CN" sz="1800" dirty="0">
                <a:solidFill>
                  <a:srgbClr val="00CC00"/>
                </a:solidFill>
                <a:latin typeface="Consolas" pitchFamily="49" charset="0"/>
                <a:ea typeface="仿宋" pitchFamily="49" charset="-122"/>
                <a:cs typeface="Consolas" pitchFamily="49" charset="0"/>
              </a:rPr>
              <a:t>L</a:t>
            </a:r>
            <a:r>
              <a:rPr lang="zh-CN" altLang="zh-CN" sz="1800" dirty="0">
                <a:solidFill>
                  <a:srgbClr val="00CC00"/>
                </a:solidFill>
                <a:latin typeface="Consolas" pitchFamily="49" charset="0"/>
                <a:ea typeface="仿宋" pitchFamily="49" charset="-122"/>
                <a:cs typeface="Consolas" pitchFamily="49" charset="0"/>
              </a:rPr>
              <a:t>是否对称，初始时为真</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&lt;Integer&gt; p=</a:t>
            </a:r>
            <a:r>
              <a:rPr lang="en-US" altLang="zh-CN" sz="1800" dirty="0" err="1">
                <a:solidFill>
                  <a:srgbClr val="0000FF"/>
                </a:solidFill>
                <a:latin typeface="Consolas" pitchFamily="49" charset="0"/>
                <a:ea typeface="仿宋" pitchFamily="49" charset="-122"/>
                <a:cs typeface="Consolas" pitchFamily="49" charset="0"/>
              </a:rPr>
              <a:t>L.dhead.next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指向首结点</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&lt;Integer&gt; q=</a:t>
            </a:r>
            <a:r>
              <a:rPr lang="en-US" altLang="zh-CN" sz="1800" dirty="0" err="1">
                <a:solidFill>
                  <a:srgbClr val="0000FF"/>
                </a:solidFill>
                <a:latin typeface="Consolas" pitchFamily="49" charset="0"/>
                <a:ea typeface="仿宋" pitchFamily="49" charset="-122"/>
                <a:cs typeface="Consolas" pitchFamily="49" charset="0"/>
              </a:rPr>
              <a:t>L.dhead.prior</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//q</a:t>
            </a:r>
            <a:r>
              <a:rPr lang="zh-CN" altLang="zh-CN" sz="1800" dirty="0">
                <a:solidFill>
                  <a:srgbClr val="00CC00"/>
                </a:solidFill>
                <a:latin typeface="Consolas" pitchFamily="49" charset="0"/>
                <a:ea typeface="仿宋" pitchFamily="49" charset="-122"/>
                <a:cs typeface="Consolas" pitchFamily="49" charset="0"/>
              </a:rPr>
              <a:t>指向尾结点</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while (flag)</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  if (</a:t>
            </a:r>
            <a:r>
              <a:rPr lang="en-US" altLang="zh-CN" sz="1800" dirty="0" err="1">
                <a:solidFill>
                  <a:srgbClr val="FF3399"/>
                </a:solidFill>
                <a:latin typeface="Consolas" pitchFamily="49" charset="0"/>
                <a:ea typeface="仿宋" pitchFamily="49" charset="-122"/>
                <a:cs typeface="Consolas" pitchFamily="49" charset="0"/>
              </a:rPr>
              <a:t>p.data</a:t>
            </a:r>
            <a:r>
              <a:rPr lang="en-US" altLang="zh-CN" sz="1800" dirty="0">
                <a:solidFill>
                  <a:srgbClr val="FF3399"/>
                </a:solidFill>
                <a:latin typeface="Consolas" pitchFamily="49" charset="0"/>
                <a:ea typeface="仿宋" pitchFamily="49" charset="-122"/>
                <a:cs typeface="Consolas" pitchFamily="49" charset="0"/>
              </a:rPr>
              <a:t>!=</a:t>
            </a:r>
            <a:r>
              <a:rPr lang="en-US" altLang="zh-CN" sz="1800" dirty="0" err="1">
                <a:solidFill>
                  <a:srgbClr val="FF3399"/>
                </a:solidFill>
                <a:latin typeface="Consolas" pitchFamily="49" charset="0"/>
                <a:ea typeface="仿宋" pitchFamily="49" charset="-122"/>
                <a:cs typeface="Consolas" pitchFamily="49" charset="0"/>
              </a:rPr>
              <a:t>q.data</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对应结点值不相同，置</a:t>
            </a:r>
            <a:r>
              <a:rPr lang="en-US" altLang="zh-CN" sz="1800" dirty="0">
                <a:solidFill>
                  <a:srgbClr val="00CC00"/>
                </a:solidFill>
                <a:latin typeface="Consolas" pitchFamily="49" charset="0"/>
                <a:ea typeface="仿宋" pitchFamily="49" charset="-122"/>
                <a:cs typeface="Consolas" pitchFamily="49" charset="0"/>
              </a:rPr>
              <a:t>flag</a:t>
            </a:r>
            <a:r>
              <a:rPr lang="zh-CN" altLang="zh-CN" sz="1800" dirty="0">
                <a:solidFill>
                  <a:srgbClr val="00CC00"/>
                </a:solidFill>
                <a:latin typeface="Consolas" pitchFamily="49" charset="0"/>
                <a:ea typeface="仿宋" pitchFamily="49" charset="-122"/>
                <a:cs typeface="Consolas" pitchFamily="49" charset="0"/>
              </a:rPr>
              <a:t>为假</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flag=false;</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else</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  if (</a:t>
            </a:r>
            <a:r>
              <a:rPr lang="en-US" altLang="zh-CN" sz="1800" dirty="0">
                <a:solidFill>
                  <a:srgbClr val="FF3399"/>
                </a:solidFill>
                <a:latin typeface="Consolas" pitchFamily="49" charset="0"/>
                <a:ea typeface="仿宋" pitchFamily="49" charset="-122"/>
                <a:cs typeface="Consolas" pitchFamily="49" charset="0"/>
              </a:rPr>
              <a:t>p==q || p==</a:t>
            </a:r>
            <a:r>
              <a:rPr lang="en-US" altLang="zh-CN" sz="1800" dirty="0" err="1">
                <a:solidFill>
                  <a:srgbClr val="FF3399"/>
                </a:solidFill>
                <a:latin typeface="Consolas" pitchFamily="49" charset="0"/>
                <a:ea typeface="仿宋" pitchFamily="49" charset="-122"/>
                <a:cs typeface="Consolas" pitchFamily="49" charset="0"/>
              </a:rPr>
              <a:t>q.prior</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3399"/>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p==q</a:t>
            </a:r>
            <a:r>
              <a:rPr lang="zh-CN" altLang="en-US" sz="1800" dirty="0">
                <a:solidFill>
                  <a:srgbClr val="00CC00"/>
                </a:solidFill>
                <a:latin typeface="Consolas" pitchFamily="49" charset="0"/>
                <a:ea typeface="仿宋" pitchFamily="49" charset="-122"/>
                <a:cs typeface="Consolas" pitchFamily="49" charset="0"/>
              </a:rPr>
              <a:t>为奇数个，</a:t>
            </a:r>
            <a:r>
              <a:rPr lang="en-US" altLang="zh-CN" sz="1800" dirty="0">
                <a:solidFill>
                  <a:srgbClr val="00CC00"/>
                </a:solidFill>
                <a:latin typeface="Consolas" pitchFamily="49" charset="0"/>
                <a:ea typeface="仿宋" pitchFamily="49" charset="-122"/>
                <a:cs typeface="Consolas" pitchFamily="49" charset="0"/>
              </a:rPr>
              <a:t> p==</a:t>
            </a:r>
            <a:r>
              <a:rPr lang="en-US" altLang="zh-CN" sz="1800" dirty="0" err="1">
                <a:solidFill>
                  <a:srgbClr val="00CC00"/>
                </a:solidFill>
                <a:latin typeface="Consolas" pitchFamily="49" charset="0"/>
                <a:ea typeface="仿宋" pitchFamily="49" charset="-122"/>
                <a:cs typeface="Consolas" pitchFamily="49" charset="0"/>
              </a:rPr>
              <a:t>q.prior</a:t>
            </a:r>
            <a:r>
              <a:rPr lang="zh-CN" altLang="en-US" sz="1800" dirty="0">
                <a:solidFill>
                  <a:srgbClr val="00CC00"/>
                </a:solidFill>
                <a:latin typeface="Consolas" pitchFamily="49" charset="0"/>
                <a:ea typeface="仿宋" pitchFamily="49" charset="-122"/>
                <a:cs typeface="Consolas" pitchFamily="49" charset="0"/>
              </a:rPr>
              <a:t>为偶数个</a:t>
            </a:r>
            <a:r>
              <a:rPr lang="en-US" altLang="zh-CN" sz="1800" dirty="0">
                <a:solidFill>
                  <a:srgbClr val="00CC00"/>
                </a:solidFill>
                <a:latin typeface="Consolas" pitchFamily="49" charset="0"/>
                <a:ea typeface="仿宋" pitchFamily="49" charset="-122"/>
                <a:cs typeface="Consolas" pitchFamily="49" charset="0"/>
              </a:rPr>
              <a:t> </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break;</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q=</a:t>
            </a:r>
            <a:r>
              <a:rPr lang="en-US" altLang="zh-CN" sz="1800" dirty="0" err="1">
                <a:solidFill>
                  <a:srgbClr val="0000FF"/>
                </a:solidFill>
                <a:latin typeface="Consolas" pitchFamily="49" charset="0"/>
                <a:ea typeface="仿宋" pitchFamily="49" charset="-122"/>
                <a:cs typeface="Consolas" pitchFamily="49" charset="0"/>
              </a:rPr>
              <a:t>q.prior</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//q</a:t>
            </a:r>
            <a:r>
              <a:rPr lang="zh-CN" altLang="zh-CN" sz="1800" dirty="0">
                <a:solidFill>
                  <a:srgbClr val="00CC00"/>
                </a:solidFill>
                <a:latin typeface="Consolas" pitchFamily="49" charset="0"/>
                <a:ea typeface="仿宋" pitchFamily="49" charset="-122"/>
                <a:cs typeface="Consolas" pitchFamily="49" charset="0"/>
              </a:rPr>
              <a:t>前移一个结点 </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后移一个结点</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return flag;</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28604"/>
            <a:ext cx="4429156"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2.3.7 LinkedList</a:t>
            </a:r>
            <a:r>
              <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链表容器</a:t>
            </a:r>
          </a:p>
        </p:txBody>
      </p:sp>
      <p:sp>
        <p:nvSpPr>
          <p:cNvPr id="5" name="TextBox 4"/>
          <p:cNvSpPr txBox="1"/>
          <p:nvPr/>
        </p:nvSpPr>
        <p:spPr>
          <a:xfrm>
            <a:off x="323528" y="1556792"/>
            <a:ext cx="8312098" cy="158655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44000" bIns="144000" rtlCol="0">
            <a:spAutoFit/>
          </a:bodyPr>
          <a:lstStyle/>
          <a:p>
            <a:pPr marL="342900" indent="-342900" algn="l">
              <a:lnSpc>
                <a:spcPts val="3500"/>
              </a:lnSpc>
              <a:spcBef>
                <a:spcPts val="0"/>
              </a:spcBef>
              <a:buBlip>
                <a:blip r:embed="rId2"/>
              </a:buBlip>
            </a:pPr>
            <a:r>
              <a:rPr lang="en-US" altLang="zh-CN" sz="2000">
                <a:solidFill>
                  <a:srgbClr val="0000FF"/>
                </a:solidFill>
                <a:latin typeface="Consolas" pitchFamily="49" charset="0"/>
                <a:ea typeface="仿宋" pitchFamily="49" charset="-122"/>
                <a:cs typeface="Consolas" pitchFamily="49" charset="0"/>
              </a:rPr>
              <a:t>LinkedList</a:t>
            </a:r>
            <a:r>
              <a:rPr lang="zh-CN" altLang="zh-CN" sz="2000">
                <a:solidFill>
                  <a:srgbClr val="0000FF"/>
                </a:solidFill>
                <a:latin typeface="Consolas" pitchFamily="49" charset="0"/>
                <a:ea typeface="仿宋" pitchFamily="49" charset="-122"/>
                <a:cs typeface="Consolas" pitchFamily="49" charset="0"/>
              </a:rPr>
              <a:t>类，它采用循环双链表存储对象序列，可以看成链式存储结构的表在</a:t>
            </a:r>
            <a:r>
              <a:rPr lang="en-US" altLang="zh-CN" sz="2000">
                <a:solidFill>
                  <a:srgbClr val="0000FF"/>
                </a:solidFill>
                <a:latin typeface="Consolas" pitchFamily="49" charset="0"/>
                <a:ea typeface="仿宋" pitchFamily="49" charset="-122"/>
                <a:cs typeface="Consolas" pitchFamily="49" charset="0"/>
              </a:rPr>
              <a:t>Java</a:t>
            </a:r>
            <a:r>
              <a:rPr lang="zh-CN" altLang="zh-CN" sz="2000">
                <a:solidFill>
                  <a:srgbClr val="0000FF"/>
                </a:solidFill>
                <a:latin typeface="Consolas" pitchFamily="49" charset="0"/>
                <a:ea typeface="仿宋" pitchFamily="49" charset="-122"/>
                <a:cs typeface="Consolas" pitchFamily="49" charset="0"/>
              </a:rPr>
              <a:t>语言中的实现。</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3500"/>
              </a:lnSpc>
              <a:spcBef>
                <a:spcPts val="0"/>
              </a:spcBef>
              <a:buBlip>
                <a:blip r:embed="rId2"/>
              </a:buBlip>
            </a:pPr>
            <a:r>
              <a:rPr lang="en-US" altLang="zh-CN" sz="2000">
                <a:solidFill>
                  <a:srgbClr val="0000FF"/>
                </a:solidFill>
                <a:latin typeface="Consolas" pitchFamily="49" charset="0"/>
                <a:ea typeface="仿宋" pitchFamily="49" charset="-122"/>
                <a:cs typeface="Consolas" pitchFamily="49" charset="0"/>
              </a:rPr>
              <a:t>LinkedList</a:t>
            </a:r>
            <a:r>
              <a:rPr lang="zh-CN" altLang="zh-CN" sz="2000">
                <a:solidFill>
                  <a:srgbClr val="0000FF"/>
                </a:solidFill>
                <a:latin typeface="Consolas" pitchFamily="49" charset="0"/>
                <a:ea typeface="仿宋" pitchFamily="49" charset="-122"/>
                <a:cs typeface="Consolas" pitchFamily="49" charset="0"/>
              </a:rPr>
              <a:t>类的使用方法与</a:t>
            </a:r>
            <a:r>
              <a:rPr lang="en-US" altLang="zh-CN" sz="2000">
                <a:solidFill>
                  <a:srgbClr val="0000FF"/>
                </a:solidFill>
                <a:latin typeface="Consolas" pitchFamily="49" charset="0"/>
                <a:ea typeface="仿宋" pitchFamily="49" charset="-122"/>
                <a:cs typeface="Consolas" pitchFamily="49" charset="0"/>
              </a:rPr>
              <a:t>ArrayList</a:t>
            </a:r>
            <a:r>
              <a:rPr lang="zh-CN" altLang="zh-CN" sz="2000">
                <a:solidFill>
                  <a:srgbClr val="0000FF"/>
                </a:solidFill>
                <a:latin typeface="Consolas" pitchFamily="49" charset="0"/>
                <a:ea typeface="仿宋" pitchFamily="49" charset="-122"/>
                <a:cs typeface="Consolas" pitchFamily="49" charset="0"/>
              </a:rPr>
              <a:t>类几乎相同</a:t>
            </a:r>
            <a:r>
              <a:rPr lang="zh-CN" altLang="en-US" sz="2000">
                <a:solidFill>
                  <a:srgbClr val="0000FF"/>
                </a:solidFill>
                <a:latin typeface="Consolas" pitchFamily="49" charset="0"/>
                <a:ea typeface="仿宋" pitchFamily="49" charset="-122"/>
                <a:cs typeface="Consolas" pitchFamily="49" charset="0"/>
              </a:rPr>
              <a:t>。</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34651"/>
            <a:ext cx="8358246" cy="669764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600">
                <a:solidFill>
                  <a:srgbClr val="0000FF"/>
                </a:solidFill>
                <a:latin typeface="Consolas" pitchFamily="49" charset="0"/>
                <a:ea typeface="仿宋" pitchFamily="49" charset="-122"/>
                <a:cs typeface="Consolas" pitchFamily="49" charset="0"/>
              </a:rPr>
              <a:t>import java.util.*;</a:t>
            </a:r>
            <a:endParaRPr lang="zh-CN" altLang="zh-CN" sz="16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600">
                <a:solidFill>
                  <a:srgbClr val="0000FF"/>
                </a:solidFill>
                <a:latin typeface="Consolas" pitchFamily="49" charset="0"/>
                <a:ea typeface="仿宋" pitchFamily="49" charset="-122"/>
                <a:cs typeface="Consolas" pitchFamily="49" charset="0"/>
              </a:rPr>
              <a:t>public class trans</a:t>
            </a:r>
            <a:endParaRPr lang="zh-CN" altLang="zh-CN" sz="16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600">
                <a:solidFill>
                  <a:srgbClr val="0000FF"/>
                </a:solidFill>
                <a:latin typeface="Consolas" pitchFamily="49" charset="0"/>
                <a:ea typeface="仿宋" pitchFamily="49" charset="-122"/>
                <a:cs typeface="Consolas" pitchFamily="49" charset="0"/>
              </a:rPr>
              <a:t>{  public static void main(String[] args)</a:t>
            </a:r>
            <a:endParaRPr lang="zh-CN" altLang="zh-CN" sz="16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600">
                <a:solidFill>
                  <a:srgbClr val="0000FF"/>
                </a:solidFill>
                <a:latin typeface="Consolas" pitchFamily="49" charset="0"/>
                <a:ea typeface="仿宋" pitchFamily="49" charset="-122"/>
                <a:cs typeface="Consolas" pitchFamily="49" charset="0"/>
              </a:rPr>
              <a:t>   {  </a:t>
            </a:r>
            <a:r>
              <a:rPr lang="en-US" altLang="zh-CN" sz="1600">
                <a:solidFill>
                  <a:srgbClr val="FF3399"/>
                </a:solidFill>
                <a:latin typeface="Consolas" pitchFamily="49" charset="0"/>
                <a:ea typeface="仿宋" pitchFamily="49" charset="-122"/>
                <a:cs typeface="Consolas" pitchFamily="49" charset="0"/>
              </a:rPr>
              <a:t>ArrayList&lt;String&gt; myarrlist = new ArrayList&lt;String&gt;();  </a:t>
            </a:r>
            <a:endParaRPr lang="zh-CN" altLang="zh-CN" sz="1600">
              <a:solidFill>
                <a:srgbClr val="FF3399"/>
              </a:solidFill>
              <a:latin typeface="Consolas" pitchFamily="49" charset="0"/>
              <a:ea typeface="仿宋" pitchFamily="49" charset="-122"/>
              <a:cs typeface="Consolas" pitchFamily="49" charset="0"/>
            </a:endParaRPr>
          </a:p>
          <a:p>
            <a:pPr algn="l">
              <a:lnSpc>
                <a:spcPts val="2100"/>
              </a:lnSpc>
              <a:spcBef>
                <a:spcPts val="0"/>
              </a:spcBef>
            </a:pPr>
            <a:r>
              <a:rPr lang="en-US" altLang="zh-CN" sz="1600">
                <a:solidFill>
                  <a:srgbClr val="0000FF"/>
                </a:solidFill>
                <a:latin typeface="Consolas" pitchFamily="49" charset="0"/>
                <a:ea typeface="仿宋" pitchFamily="49" charset="-122"/>
                <a:cs typeface="Consolas" pitchFamily="49" charset="0"/>
              </a:rPr>
              <a:t>      myarrlist.add("A");  </a:t>
            </a:r>
            <a:endParaRPr lang="zh-CN" altLang="zh-CN" sz="16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600">
                <a:solidFill>
                  <a:srgbClr val="0000FF"/>
                </a:solidFill>
                <a:latin typeface="Consolas" pitchFamily="49" charset="0"/>
                <a:ea typeface="仿宋" pitchFamily="49" charset="-122"/>
                <a:cs typeface="Consolas" pitchFamily="49" charset="0"/>
              </a:rPr>
              <a:t>      myarrlist.add("B");  </a:t>
            </a:r>
            <a:endParaRPr lang="zh-CN" altLang="zh-CN" sz="16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600">
                <a:solidFill>
                  <a:srgbClr val="0000FF"/>
                </a:solidFill>
                <a:latin typeface="Consolas" pitchFamily="49" charset="0"/>
                <a:ea typeface="仿宋" pitchFamily="49" charset="-122"/>
                <a:cs typeface="Consolas" pitchFamily="49" charset="0"/>
              </a:rPr>
              <a:t>      myarrlist.add("C");  </a:t>
            </a:r>
            <a:endParaRPr lang="zh-CN" altLang="zh-CN" sz="16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600">
                <a:solidFill>
                  <a:srgbClr val="0000FF"/>
                </a:solidFill>
                <a:latin typeface="Consolas" pitchFamily="49" charset="0"/>
                <a:ea typeface="仿宋" pitchFamily="49" charset="-122"/>
                <a:cs typeface="Consolas" pitchFamily="49" charset="0"/>
              </a:rPr>
              <a:t>      myarrlist.add("D"); </a:t>
            </a:r>
            <a:endParaRPr lang="zh-CN" altLang="zh-CN" sz="16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600">
                <a:solidFill>
                  <a:srgbClr val="0000FF"/>
                </a:solidFill>
                <a:latin typeface="Consolas" pitchFamily="49" charset="0"/>
                <a:ea typeface="仿宋" pitchFamily="49" charset="-122"/>
                <a:cs typeface="Consolas" pitchFamily="49" charset="0"/>
              </a:rPr>
              <a:t>      System.out.println("ArrayList:  "+myarrlist);  </a:t>
            </a:r>
            <a:endParaRPr lang="zh-CN" altLang="zh-CN" sz="16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600">
                <a:solidFill>
                  <a:srgbClr val="0000FF"/>
                </a:solidFill>
                <a:latin typeface="Consolas" pitchFamily="49" charset="0"/>
                <a:ea typeface="仿宋" pitchFamily="49" charset="-122"/>
                <a:cs typeface="Consolas" pitchFamily="49" charset="0"/>
              </a:rPr>
              <a:t>      System.out.println("ArrayList.LinkedList");</a:t>
            </a:r>
            <a:endParaRPr lang="zh-CN" altLang="zh-CN" sz="160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600">
                <a:solidFill>
                  <a:srgbClr val="0000FF"/>
                </a:solidFill>
                <a:latin typeface="Consolas" pitchFamily="49" charset="0"/>
                <a:ea typeface="仿宋" pitchFamily="49" charset="-122"/>
                <a:cs typeface="Consolas" pitchFamily="49" charset="0"/>
              </a:rPr>
              <a:t>      </a:t>
            </a:r>
            <a:r>
              <a:rPr lang="en-US" altLang="zh-CN" sz="1600">
                <a:solidFill>
                  <a:srgbClr val="FF3399"/>
                </a:solidFill>
                <a:latin typeface="Consolas" pitchFamily="49" charset="0"/>
                <a:ea typeface="仿宋" pitchFamily="49" charset="-122"/>
                <a:cs typeface="Consolas" pitchFamily="49" charset="0"/>
              </a:rPr>
              <a:t>LinkedList&lt;String&gt; mylinklist=new LinkedList&lt;String&gt;(myarrlist);  </a:t>
            </a:r>
            <a:endParaRPr lang="zh-CN" altLang="zh-CN" sz="1600">
              <a:solidFill>
                <a:srgbClr val="FF3399"/>
              </a:solidFill>
              <a:latin typeface="Consolas" pitchFamily="49" charset="0"/>
              <a:ea typeface="仿宋" pitchFamily="49" charset="-122"/>
              <a:cs typeface="Consolas" pitchFamily="49" charset="0"/>
            </a:endParaRPr>
          </a:p>
          <a:p>
            <a:pPr algn="l">
              <a:lnSpc>
                <a:spcPts val="2100"/>
              </a:lnSpc>
              <a:spcBef>
                <a:spcPts val="0"/>
              </a:spcBef>
            </a:pPr>
            <a:r>
              <a:rPr lang="en-US" altLang="zh-CN" sz="1600">
                <a:solidFill>
                  <a:srgbClr val="0000FF"/>
                </a:solidFill>
                <a:latin typeface="Consolas" pitchFamily="49" charset="0"/>
                <a:ea typeface="仿宋" pitchFamily="49" charset="-122"/>
                <a:cs typeface="Consolas" pitchFamily="49" charset="0"/>
              </a:rPr>
              <a:t>      System.out.println("LinkedList: "+mylinklist); </a:t>
            </a:r>
            <a:endParaRPr lang="zh-CN" altLang="zh-CN" sz="160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600">
                <a:solidFill>
                  <a:srgbClr val="0000FF"/>
                </a:solidFill>
                <a:latin typeface="Consolas" pitchFamily="49" charset="0"/>
                <a:ea typeface="仿宋" pitchFamily="49" charset="-122"/>
                <a:cs typeface="Consolas" pitchFamily="49" charset="0"/>
              </a:rPr>
              <a:t>      System.out.println("</a:t>
            </a:r>
            <a:r>
              <a:rPr lang="zh-CN" altLang="zh-CN" sz="1600">
                <a:solidFill>
                  <a:srgbClr val="0000FF"/>
                </a:solidFill>
                <a:latin typeface="Consolas" pitchFamily="49" charset="0"/>
                <a:ea typeface="仿宋" pitchFamily="49" charset="-122"/>
                <a:cs typeface="Consolas" pitchFamily="49" charset="0"/>
              </a:rPr>
              <a:t>清空</a:t>
            </a:r>
            <a:r>
              <a:rPr lang="en-US" altLang="zh-CN" sz="1600">
                <a:solidFill>
                  <a:srgbClr val="0000FF"/>
                </a:solidFill>
                <a:latin typeface="Consolas" pitchFamily="49" charset="0"/>
                <a:ea typeface="仿宋" pitchFamily="49" charset="-122"/>
                <a:cs typeface="Consolas" pitchFamily="49" charset="0"/>
              </a:rPr>
              <a:t>LinkedList</a:t>
            </a:r>
            <a:r>
              <a:rPr lang="zh-CN" altLang="zh-CN" sz="1600">
                <a:solidFill>
                  <a:srgbClr val="0000FF"/>
                </a:solidFill>
                <a:latin typeface="Consolas" pitchFamily="49" charset="0"/>
                <a:ea typeface="仿宋" pitchFamily="49" charset="-122"/>
                <a:cs typeface="Consolas" pitchFamily="49" charset="0"/>
              </a:rPr>
              <a:t>并添加</a:t>
            </a:r>
            <a:r>
              <a:rPr lang="en-US" altLang="zh-CN" sz="1600">
                <a:solidFill>
                  <a:srgbClr val="0000FF"/>
                </a:solidFill>
                <a:latin typeface="Consolas" pitchFamily="49" charset="0"/>
                <a:ea typeface="仿宋" pitchFamily="49" charset="-122"/>
                <a:cs typeface="Consolas" pitchFamily="49" charset="0"/>
              </a:rPr>
              <a:t>1,2,3");  </a:t>
            </a:r>
            <a:endParaRPr lang="zh-CN" altLang="zh-CN" sz="16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600">
                <a:solidFill>
                  <a:srgbClr val="0000FF"/>
                </a:solidFill>
                <a:latin typeface="Consolas" pitchFamily="49" charset="0"/>
                <a:ea typeface="仿宋" pitchFamily="49" charset="-122"/>
                <a:cs typeface="Consolas" pitchFamily="49" charset="0"/>
              </a:rPr>
              <a:t>      mylinklist.clear();</a:t>
            </a:r>
            <a:endParaRPr lang="zh-CN" altLang="zh-CN" sz="16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600">
                <a:solidFill>
                  <a:srgbClr val="0000FF"/>
                </a:solidFill>
                <a:latin typeface="Consolas" pitchFamily="49" charset="0"/>
                <a:ea typeface="仿宋" pitchFamily="49" charset="-122"/>
                <a:cs typeface="Consolas" pitchFamily="49" charset="0"/>
              </a:rPr>
              <a:t>      mylinklist.add("1");</a:t>
            </a:r>
            <a:endParaRPr lang="zh-CN" altLang="zh-CN" sz="16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600">
                <a:solidFill>
                  <a:srgbClr val="0000FF"/>
                </a:solidFill>
                <a:latin typeface="Consolas" pitchFamily="49" charset="0"/>
                <a:ea typeface="仿宋" pitchFamily="49" charset="-122"/>
                <a:cs typeface="Consolas" pitchFamily="49" charset="0"/>
              </a:rPr>
              <a:t>      mylinklist.add("2");</a:t>
            </a:r>
            <a:endParaRPr lang="zh-CN" altLang="zh-CN" sz="16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600">
                <a:solidFill>
                  <a:srgbClr val="0000FF"/>
                </a:solidFill>
                <a:latin typeface="Consolas" pitchFamily="49" charset="0"/>
                <a:ea typeface="仿宋" pitchFamily="49" charset="-122"/>
                <a:cs typeface="Consolas" pitchFamily="49" charset="0"/>
              </a:rPr>
              <a:t>      mylinklist.add("3");</a:t>
            </a:r>
            <a:endParaRPr lang="zh-CN" altLang="zh-CN" sz="16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600">
                <a:solidFill>
                  <a:srgbClr val="0000FF"/>
                </a:solidFill>
                <a:latin typeface="Consolas" pitchFamily="49" charset="0"/>
                <a:ea typeface="仿宋" pitchFamily="49" charset="-122"/>
                <a:cs typeface="Consolas" pitchFamily="49" charset="0"/>
              </a:rPr>
              <a:t>      System.out.println("LinkedList: "+mylinklist); </a:t>
            </a:r>
            <a:endParaRPr lang="zh-CN" altLang="zh-CN" sz="160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600">
                <a:solidFill>
                  <a:srgbClr val="0000FF"/>
                </a:solidFill>
                <a:latin typeface="Consolas" pitchFamily="49" charset="0"/>
                <a:ea typeface="仿宋" pitchFamily="49" charset="-122"/>
                <a:cs typeface="Consolas" pitchFamily="49" charset="0"/>
              </a:rPr>
              <a:t>      myarrlist=new ArrayList&lt;String&gt;(mylinklist); </a:t>
            </a:r>
            <a:endParaRPr lang="zh-CN" altLang="zh-CN" sz="16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600">
                <a:solidFill>
                  <a:srgbClr val="0000FF"/>
                </a:solidFill>
                <a:latin typeface="Consolas" pitchFamily="49" charset="0"/>
                <a:ea typeface="仿宋" pitchFamily="49" charset="-122"/>
                <a:cs typeface="Consolas" pitchFamily="49" charset="0"/>
              </a:rPr>
              <a:t>      System.out.println("LinkedList-&gt;ArrayList");</a:t>
            </a:r>
            <a:endParaRPr lang="zh-CN" altLang="zh-CN" sz="16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600">
                <a:solidFill>
                  <a:srgbClr val="0000FF"/>
                </a:solidFill>
                <a:latin typeface="Consolas" pitchFamily="49" charset="0"/>
                <a:ea typeface="仿宋" pitchFamily="49" charset="-122"/>
                <a:cs typeface="Consolas" pitchFamily="49" charset="0"/>
              </a:rPr>
              <a:t>      System.out.println("ArrayList:  "+myarrlist); </a:t>
            </a:r>
            <a:endParaRPr lang="zh-CN" altLang="zh-CN" sz="16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600">
                <a:solidFill>
                  <a:srgbClr val="0000FF"/>
                </a:solidFill>
                <a:latin typeface="Consolas" pitchFamily="49" charset="0"/>
                <a:ea typeface="仿宋" pitchFamily="49" charset="-122"/>
                <a:cs typeface="Consolas" pitchFamily="49" charset="0"/>
              </a:rPr>
              <a:t>   }  </a:t>
            </a:r>
            <a:endParaRPr lang="zh-CN" altLang="zh-CN" sz="16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600">
                <a:solidFill>
                  <a:srgbClr val="0000FF"/>
                </a:solidFill>
                <a:latin typeface="Consolas" pitchFamily="49" charset="0"/>
                <a:ea typeface="仿宋" pitchFamily="49" charset="-122"/>
                <a:cs typeface="Consolas" pitchFamily="49" charset="0"/>
              </a:rPr>
              <a:t>}</a:t>
            </a:r>
            <a:endParaRPr lang="zh-CN" altLang="zh-CN" sz="160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hlinkClick r:id="" action="ppaction://noaction"/>
          </p:cNvPr>
          <p:cNvSpPr txBox="1"/>
          <p:nvPr/>
        </p:nvSpPr>
        <p:spPr>
          <a:xfrm>
            <a:off x="2051720" y="144083"/>
            <a:ext cx="4857784" cy="637849"/>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32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2.4 </a:t>
            </a:r>
            <a:r>
              <a:rPr lang="zh-CN" altLang="zh-CN" sz="32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顺序表和链表的比较</a:t>
            </a:r>
            <a:endParaRPr lang="zh-CN" altLang="en-US" sz="32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7" name="TextBox 6"/>
          <p:cNvSpPr txBox="1"/>
          <p:nvPr/>
        </p:nvSpPr>
        <p:spPr>
          <a:xfrm>
            <a:off x="195076" y="934426"/>
            <a:ext cx="2786082"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000">
                <a:latin typeface="Consolas" pitchFamily="49" charset="0"/>
                <a:ea typeface="微软雅黑" pitchFamily="34" charset="-122"/>
                <a:cs typeface="Consolas" pitchFamily="49" charset="0"/>
              </a:rPr>
              <a:t>1. </a:t>
            </a:r>
            <a:r>
              <a:rPr lang="zh-CN" altLang="zh-CN" sz="2000">
                <a:latin typeface="Consolas" pitchFamily="49" charset="0"/>
                <a:ea typeface="微软雅黑" pitchFamily="34" charset="-122"/>
                <a:cs typeface="Consolas" pitchFamily="49" charset="0"/>
              </a:rPr>
              <a:t>基于空间的考虑</a:t>
            </a:r>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nvGrpSpPr>
          <p:cNvPr id="15" name="组合 14"/>
          <p:cNvGrpSpPr/>
          <p:nvPr/>
        </p:nvGrpSpPr>
        <p:grpSpPr>
          <a:xfrm>
            <a:off x="2981158" y="1230660"/>
            <a:ext cx="5760640" cy="1268350"/>
            <a:chOff x="2000232" y="2479108"/>
            <a:chExt cx="4740198" cy="1268350"/>
          </a:xfrm>
        </p:grpSpPr>
        <p:sp>
          <p:nvSpPr>
            <p:cNvPr id="10" name="TextBox 9"/>
            <p:cNvSpPr txBox="1"/>
            <p:nvPr/>
          </p:nvSpPr>
          <p:spPr>
            <a:xfrm>
              <a:off x="2000232" y="2786058"/>
              <a:ext cx="1357322" cy="584775"/>
            </a:xfrm>
            <a:prstGeom prst="rect">
              <a:avLst/>
            </a:prstGeom>
            <a:noFill/>
          </p:spPr>
          <p:txBody>
            <a:bodyPr wrap="square" rtlCol="0">
              <a:spAutoFit/>
            </a:bodyPr>
            <a:lstStyle/>
            <a:p>
              <a:pPr algn="l"/>
              <a:r>
                <a:rPr lang="zh-CN" altLang="en-US" sz="2000">
                  <a:solidFill>
                    <a:srgbClr val="0000FF"/>
                  </a:solidFill>
                  <a:latin typeface="仿宋" pitchFamily="49" charset="-122"/>
                  <a:ea typeface="仿宋" pitchFamily="49" charset="-122"/>
                </a:rPr>
                <a:t>存储密度 </a:t>
              </a:r>
              <a:r>
                <a:rPr lang="en-US" altLang="zh-CN" sz="2000">
                  <a:solidFill>
                    <a:srgbClr val="0000FF"/>
                  </a:solidFill>
                  <a:latin typeface="仿宋" pitchFamily="49" charset="-122"/>
                  <a:ea typeface="仿宋" pitchFamily="49" charset="-122"/>
                </a:rPr>
                <a:t>=</a:t>
              </a:r>
              <a:endParaRPr lang="zh-CN" altLang="en-US" sz="2000">
                <a:solidFill>
                  <a:srgbClr val="0000FF"/>
                </a:solidFill>
                <a:latin typeface="仿宋" pitchFamily="49" charset="-122"/>
                <a:ea typeface="仿宋" pitchFamily="49" charset="-122"/>
              </a:endParaRPr>
            </a:p>
          </p:txBody>
        </p:sp>
        <p:sp>
          <p:nvSpPr>
            <p:cNvPr id="11" name="TextBox 10"/>
            <p:cNvSpPr txBox="1"/>
            <p:nvPr/>
          </p:nvSpPr>
          <p:spPr>
            <a:xfrm>
              <a:off x="3500430" y="2479108"/>
              <a:ext cx="3214710" cy="707886"/>
            </a:xfrm>
            <a:prstGeom prst="rect">
              <a:avLst/>
            </a:prstGeom>
            <a:noFill/>
          </p:spPr>
          <p:txBody>
            <a:bodyPr wrap="square" rtlCol="0">
              <a:spAutoFit/>
            </a:bodyPr>
            <a:lstStyle/>
            <a:p>
              <a:pPr algn="l">
                <a:lnSpc>
                  <a:spcPct val="100000"/>
                </a:lnSpc>
              </a:pPr>
              <a:r>
                <a:rPr lang="zh-CN" altLang="en-US" sz="2000">
                  <a:solidFill>
                    <a:srgbClr val="0000FF"/>
                  </a:solidFill>
                  <a:latin typeface="仿宋" pitchFamily="49" charset="-122"/>
                  <a:ea typeface="仿宋" pitchFamily="49" charset="-122"/>
                </a:rPr>
                <a:t>结点中数据本身占用的存储量</a:t>
              </a:r>
            </a:p>
          </p:txBody>
        </p:sp>
        <p:sp>
          <p:nvSpPr>
            <p:cNvPr id="12" name="TextBox 11"/>
            <p:cNvSpPr txBox="1"/>
            <p:nvPr/>
          </p:nvSpPr>
          <p:spPr>
            <a:xfrm>
              <a:off x="3857620" y="3039572"/>
              <a:ext cx="2500330" cy="707886"/>
            </a:xfrm>
            <a:prstGeom prst="rect">
              <a:avLst/>
            </a:prstGeom>
            <a:noFill/>
          </p:spPr>
          <p:txBody>
            <a:bodyPr wrap="square" rtlCol="0">
              <a:spAutoFit/>
            </a:bodyPr>
            <a:lstStyle/>
            <a:p>
              <a:pPr algn="l">
                <a:lnSpc>
                  <a:spcPct val="100000"/>
                </a:lnSpc>
              </a:pPr>
              <a:r>
                <a:rPr lang="zh-CN" altLang="en-US" sz="2000" dirty="0">
                  <a:solidFill>
                    <a:srgbClr val="0000FF"/>
                  </a:solidFill>
                  <a:latin typeface="仿宋" pitchFamily="49" charset="-122"/>
                  <a:ea typeface="仿宋" pitchFamily="49" charset="-122"/>
                </a:rPr>
                <a:t>整个结点占用的存储量</a:t>
              </a:r>
            </a:p>
          </p:txBody>
        </p:sp>
        <p:cxnSp>
          <p:nvCxnSpPr>
            <p:cNvPr id="14" name="直接连接符 13"/>
            <p:cNvCxnSpPr/>
            <p:nvPr/>
          </p:nvCxnSpPr>
          <p:spPr>
            <a:xfrm>
              <a:off x="3500430" y="2950132"/>
              <a:ext cx="3240000" cy="0"/>
            </a:xfrm>
            <a:prstGeom prst="line">
              <a:avLst/>
            </a:prstGeom>
            <a:ln>
              <a:tailEnd type="none"/>
            </a:ln>
          </p:spPr>
          <p:style>
            <a:lnRef idx="2">
              <a:schemeClr val="dk1"/>
            </a:lnRef>
            <a:fillRef idx="0">
              <a:schemeClr val="dk1"/>
            </a:fillRef>
            <a:effectRef idx="1">
              <a:schemeClr val="dk1"/>
            </a:effectRef>
            <a:fontRef idx="minor">
              <a:schemeClr val="tx1"/>
            </a:fontRef>
          </p:style>
        </p:cxnSp>
      </p:grpSp>
      <p:sp>
        <p:nvSpPr>
          <p:cNvPr id="16" name="TextBox 15"/>
          <p:cNvSpPr txBox="1"/>
          <p:nvPr/>
        </p:nvSpPr>
        <p:spPr>
          <a:xfrm>
            <a:off x="1588117" y="2382725"/>
            <a:ext cx="5572164" cy="313932"/>
          </a:xfrm>
          <a:prstGeom prst="rect">
            <a:avLst/>
          </a:prstGeom>
          <a:noFill/>
        </p:spPr>
        <p:txBody>
          <a:bodyPr wrap="square" rtlCol="0">
            <a:spAutoFit/>
          </a:bodyPr>
          <a:lstStyle/>
          <a:p>
            <a:pPr algn="l"/>
            <a:r>
              <a:rPr lang="zh-CN" altLang="zh-CN" sz="1800" dirty="0">
                <a:solidFill>
                  <a:srgbClr val="FF0000"/>
                </a:solidFill>
                <a:latin typeface="Consolas" pitchFamily="49" charset="0"/>
                <a:ea typeface="华文中宋" pitchFamily="2" charset="-122"/>
                <a:cs typeface="Consolas" pitchFamily="49" charset="0"/>
              </a:rPr>
              <a:t>一般地，存储密度越大，存储空间的利用率就越高。</a:t>
            </a:r>
            <a:endParaRPr lang="zh-CN" altLang="en-US" sz="1800" dirty="0">
              <a:solidFill>
                <a:srgbClr val="FF0000"/>
              </a:solidFill>
              <a:latin typeface="Consolas" pitchFamily="49" charset="0"/>
              <a:ea typeface="华文中宋" pitchFamily="2" charset="-122"/>
              <a:cs typeface="Consolas" pitchFamily="49" charset="0"/>
            </a:endParaRPr>
          </a:p>
        </p:txBody>
      </p:sp>
      <p:sp>
        <p:nvSpPr>
          <p:cNvPr id="13" name="TextBox 4">
            <a:extLst>
              <a:ext uri="{FF2B5EF4-FFF2-40B4-BE49-F238E27FC236}">
                <a16:creationId xmlns:a16="http://schemas.microsoft.com/office/drawing/2014/main" id="{43E3698F-1BBE-473E-B42F-BBB49FEE2949}"/>
              </a:ext>
            </a:extLst>
          </p:cNvPr>
          <p:cNvSpPr txBox="1"/>
          <p:nvPr/>
        </p:nvSpPr>
        <p:spPr>
          <a:xfrm>
            <a:off x="179512" y="2837042"/>
            <a:ext cx="8784976" cy="394296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3200"/>
              </a:lnSpc>
              <a:spcBef>
                <a:spcPts val="0"/>
              </a:spcBef>
              <a:buBlip>
                <a:blip r:embed="rId2"/>
              </a:buBlip>
            </a:pPr>
            <a:r>
              <a:rPr lang="zh-CN" altLang="zh-CN" sz="2000" dirty="0">
                <a:solidFill>
                  <a:srgbClr val="0000FF"/>
                </a:solidFill>
                <a:latin typeface="Consolas" pitchFamily="49" charset="0"/>
                <a:ea typeface="仿宋" pitchFamily="49" charset="-122"/>
                <a:cs typeface="Consolas" pitchFamily="49" charset="0"/>
              </a:rPr>
              <a:t>顺序表的存储密度为</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，而链表的存储密度小于</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。仅从存储密度看，顺序表的存储空间利用率高。</a:t>
            </a:r>
          </a:p>
          <a:p>
            <a:pPr marL="342900" indent="-342900" algn="l">
              <a:lnSpc>
                <a:spcPts val="3200"/>
              </a:lnSpc>
              <a:spcBef>
                <a:spcPts val="0"/>
              </a:spcBef>
              <a:buBlip>
                <a:blip r:embed="rId2"/>
              </a:buBlip>
            </a:pPr>
            <a:r>
              <a:rPr lang="zh-CN" altLang="zh-CN" sz="2000" dirty="0">
                <a:solidFill>
                  <a:srgbClr val="FF0000"/>
                </a:solidFill>
                <a:latin typeface="Consolas" pitchFamily="49" charset="0"/>
                <a:ea typeface="仿宋" pitchFamily="49" charset="-122"/>
                <a:cs typeface="Consolas" pitchFamily="49" charset="0"/>
              </a:rPr>
              <a:t>顺序表需要预先分配空间</a:t>
            </a:r>
            <a:r>
              <a:rPr lang="zh-CN" altLang="zh-CN" sz="2000" dirty="0">
                <a:solidFill>
                  <a:srgbClr val="0000FF"/>
                </a:solidFill>
                <a:latin typeface="Consolas" pitchFamily="49" charset="0"/>
                <a:ea typeface="仿宋" pitchFamily="49" charset="-122"/>
                <a:cs typeface="Consolas" pitchFamily="49" charset="0"/>
              </a:rPr>
              <a:t>，所以数据占用一整片地址连续的内存空间，如果分配的空间过小，易出现上溢出，需要扩展空间导致大量元素移动而降低效率；如果分配的空间过大，会导致空间空闲而浪费。而</a:t>
            </a:r>
            <a:r>
              <a:rPr lang="zh-CN" altLang="zh-CN" sz="2000" dirty="0">
                <a:solidFill>
                  <a:srgbClr val="FF0000"/>
                </a:solidFill>
                <a:latin typeface="Consolas" pitchFamily="49" charset="0"/>
                <a:ea typeface="仿宋" pitchFamily="49" charset="-122"/>
                <a:cs typeface="Consolas" pitchFamily="49" charset="0"/>
              </a:rPr>
              <a:t>链表的存储空间是动态分配</a:t>
            </a:r>
            <a:r>
              <a:rPr lang="zh-CN" altLang="zh-CN" sz="2000" dirty="0">
                <a:solidFill>
                  <a:srgbClr val="0000FF"/>
                </a:solidFill>
                <a:latin typeface="Consolas" pitchFamily="49" charset="0"/>
                <a:ea typeface="仿宋" pitchFamily="49" charset="-122"/>
                <a:cs typeface="Consolas" pitchFamily="49" charset="0"/>
              </a:rPr>
              <a:t>的，只要内存有空闲，就不会出现上溢出。</a:t>
            </a:r>
          </a:p>
          <a:p>
            <a:pPr marL="342900" indent="-342900" algn="l">
              <a:lnSpc>
                <a:spcPts val="3200"/>
              </a:lnSpc>
              <a:spcBef>
                <a:spcPts val="0"/>
              </a:spcBef>
              <a:buBlip>
                <a:blip r:embed="rId2"/>
              </a:buBlip>
            </a:pPr>
            <a:r>
              <a:rPr lang="zh-CN" altLang="en-US" sz="2000" dirty="0">
                <a:solidFill>
                  <a:srgbClr val="FF0000"/>
                </a:solidFill>
                <a:latin typeface="微软雅黑" pitchFamily="34" charset="-122"/>
                <a:ea typeface="微软雅黑" pitchFamily="34" charset="-122"/>
                <a:cs typeface="Consolas" pitchFamily="49" charset="0"/>
              </a:rPr>
              <a:t>结论：</a:t>
            </a:r>
            <a:r>
              <a:rPr lang="zh-CN" altLang="zh-CN" sz="2000" dirty="0">
                <a:solidFill>
                  <a:srgbClr val="0000FF"/>
                </a:solidFill>
                <a:latin typeface="Consolas" pitchFamily="49" charset="0"/>
                <a:ea typeface="仿宋" pitchFamily="49" charset="-122"/>
                <a:cs typeface="Consolas" pitchFamily="49" charset="0"/>
              </a:rPr>
              <a:t>当线性表的长度变化不大，易于事先确定的情况下，为了节省存储空间，宜采用顺序表作为存储结构。当线性表的长度变化较大，难以估计其存储大小时，为了节省存储空间，宜采用链表作为存储结构。</a:t>
            </a:r>
            <a:endParaRPr lang="zh-CN" altLang="en-US" sz="20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332656"/>
            <a:ext cx="2786082"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000">
                <a:latin typeface="Consolas" pitchFamily="49" charset="0"/>
                <a:ea typeface="微软雅黑" pitchFamily="34" charset="-122"/>
                <a:cs typeface="Consolas" pitchFamily="49" charset="0"/>
              </a:rPr>
              <a:t>2. </a:t>
            </a:r>
            <a:r>
              <a:rPr lang="zh-CN" altLang="zh-CN" sz="2000">
                <a:latin typeface="Consolas" pitchFamily="49" charset="0"/>
                <a:ea typeface="微软雅黑" pitchFamily="34" charset="-122"/>
                <a:cs typeface="Consolas" pitchFamily="49" charset="0"/>
              </a:rPr>
              <a:t>基于</a:t>
            </a:r>
            <a:r>
              <a:rPr lang="zh-CN" altLang="en-US" sz="2000">
                <a:latin typeface="Consolas" pitchFamily="49" charset="0"/>
                <a:ea typeface="微软雅黑" pitchFamily="34" charset="-122"/>
                <a:cs typeface="Consolas" pitchFamily="49" charset="0"/>
              </a:rPr>
              <a:t>时间</a:t>
            </a:r>
            <a:r>
              <a:rPr lang="zh-CN" altLang="zh-CN" sz="2000">
                <a:latin typeface="Consolas" pitchFamily="49" charset="0"/>
                <a:ea typeface="微软雅黑" pitchFamily="34" charset="-122"/>
                <a:cs typeface="Consolas" pitchFamily="49" charset="0"/>
              </a:rPr>
              <a:t>的考虑</a:t>
            </a:r>
          </a:p>
        </p:txBody>
      </p:sp>
      <p:sp>
        <p:nvSpPr>
          <p:cNvPr id="5" name="TextBox 4"/>
          <p:cNvSpPr txBox="1"/>
          <p:nvPr/>
        </p:nvSpPr>
        <p:spPr>
          <a:xfrm>
            <a:off x="251520" y="1052736"/>
            <a:ext cx="8640960" cy="427959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44000" bIns="144000" rtlCol="0">
            <a:spAutoFit/>
          </a:bodyPr>
          <a:lstStyle/>
          <a:p>
            <a:pPr marL="342900" indent="-342900" algn="l">
              <a:lnSpc>
                <a:spcPts val="3500"/>
              </a:lnSpc>
              <a:spcBef>
                <a:spcPts val="0"/>
              </a:spcBef>
              <a:buBlip>
                <a:blip r:embed="rId2"/>
              </a:buBlip>
            </a:pPr>
            <a:r>
              <a:rPr lang="zh-CN" altLang="zh-CN" sz="2000">
                <a:solidFill>
                  <a:srgbClr val="0000FF"/>
                </a:solidFill>
                <a:latin typeface="Consolas" pitchFamily="49" charset="0"/>
                <a:ea typeface="仿宋" pitchFamily="49" charset="-122"/>
                <a:cs typeface="Consolas" pitchFamily="49" charset="0"/>
              </a:rPr>
              <a:t>顺序表具有随机存取特性，给定序号查找对应的元素值的时间为</a:t>
            </a:r>
            <a:r>
              <a:rPr lang="en-US" altLang="zh-CN" sz="2000">
                <a:solidFill>
                  <a:srgbClr val="0000FF"/>
                </a:solidFill>
                <a:latin typeface="Consolas" pitchFamily="49" charset="0"/>
                <a:ea typeface="仿宋" pitchFamily="49" charset="-122"/>
                <a:cs typeface="Consolas" pitchFamily="49" charset="0"/>
              </a:rPr>
              <a:t>O(1)</a:t>
            </a:r>
            <a:r>
              <a:rPr lang="zh-CN" altLang="zh-CN" sz="2000">
                <a:solidFill>
                  <a:srgbClr val="0000FF"/>
                </a:solidFill>
                <a:latin typeface="Consolas" pitchFamily="49" charset="0"/>
                <a:ea typeface="仿宋" pitchFamily="49" charset="-122"/>
                <a:cs typeface="Consolas" pitchFamily="49" charset="0"/>
              </a:rPr>
              <a:t>，而链表不具有随机存取特性，只能顺序访问，给定序号查找对应的元素值的时间为</a:t>
            </a:r>
            <a:r>
              <a:rPr lang="en-US" altLang="zh-CN" sz="2000">
                <a:solidFill>
                  <a:srgbClr val="0000FF"/>
                </a:solidFill>
                <a:latin typeface="Consolas" pitchFamily="49" charset="0"/>
                <a:ea typeface="仿宋" pitchFamily="49" charset="-122"/>
                <a:cs typeface="Consolas" pitchFamily="49" charset="0"/>
              </a:rPr>
              <a:t>O(</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p>
          <a:p>
            <a:pPr marL="342900" indent="-342900" algn="l">
              <a:lnSpc>
                <a:spcPts val="3500"/>
              </a:lnSpc>
              <a:spcBef>
                <a:spcPts val="0"/>
              </a:spcBef>
              <a:buBlip>
                <a:blip r:embed="rId2"/>
              </a:buBlip>
            </a:pPr>
            <a:r>
              <a:rPr lang="zh-CN" altLang="zh-CN" sz="2000">
                <a:solidFill>
                  <a:srgbClr val="0000FF"/>
                </a:solidFill>
                <a:latin typeface="Consolas" pitchFamily="49" charset="0"/>
                <a:ea typeface="仿宋" pitchFamily="49" charset="-122"/>
                <a:cs typeface="Consolas" pitchFamily="49" charset="0"/>
              </a:rPr>
              <a:t>在顺序表中插入和删除操作时，通常需要平均移动半个表的元素。而在链表中插入和删除操作仅仅需要修改相关结点的指针成员，不必移动结点。</a:t>
            </a:r>
          </a:p>
          <a:p>
            <a:pPr marL="342900" indent="-342900" algn="l">
              <a:lnSpc>
                <a:spcPts val="3500"/>
              </a:lnSpc>
              <a:spcBef>
                <a:spcPts val="0"/>
              </a:spcBef>
              <a:buBlip>
                <a:blip r:embed="rId2"/>
              </a:buBlip>
            </a:pPr>
            <a:r>
              <a:rPr lang="zh-CN" altLang="en-US" sz="2000">
                <a:solidFill>
                  <a:srgbClr val="FF0000"/>
                </a:solidFill>
                <a:latin typeface="微软雅黑" pitchFamily="34" charset="-122"/>
                <a:ea typeface="微软雅黑" pitchFamily="34" charset="-122"/>
                <a:cs typeface="Consolas" pitchFamily="49" charset="0"/>
              </a:rPr>
              <a:t>结论：</a:t>
            </a:r>
            <a:r>
              <a:rPr lang="zh-CN" altLang="zh-CN" sz="2000">
                <a:solidFill>
                  <a:srgbClr val="0000FF"/>
                </a:solidFill>
                <a:latin typeface="Consolas" pitchFamily="49" charset="0"/>
                <a:ea typeface="仿宋" pitchFamily="49" charset="-122"/>
                <a:cs typeface="Consolas" pitchFamily="49" charset="0"/>
              </a:rPr>
              <a:t>若线性表的运算主要是查找，很少做插入和删除操作，宜采用顺序表作为存储结构。若频繁地做插入和删除操作，宜采用链表作为存储结构。</a:t>
            </a:r>
            <a:endParaRPr lang="zh-CN" altLang="en-US" sz="20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 action="ppaction://noaction"/>
          </p:cNvPr>
          <p:cNvSpPr txBox="1"/>
          <p:nvPr/>
        </p:nvSpPr>
        <p:spPr>
          <a:xfrm>
            <a:off x="2195736" y="181448"/>
            <a:ext cx="4071966" cy="637849"/>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32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2.5 </a:t>
            </a:r>
            <a:r>
              <a:rPr lang="zh-CN" altLang="zh-CN" sz="32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线性表的应用</a:t>
            </a:r>
            <a:endParaRPr lang="zh-CN" altLang="en-US" sz="32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223127" y="1132125"/>
            <a:ext cx="5429288"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2.5.1 </a:t>
            </a:r>
            <a:r>
              <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求解两个多项式相加问题描述</a:t>
            </a:r>
          </a:p>
        </p:txBody>
      </p:sp>
      <p:pic>
        <p:nvPicPr>
          <p:cNvPr id="2457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16962" y="1883662"/>
            <a:ext cx="3537882" cy="357190"/>
          </a:xfrm>
          <a:prstGeom prst="rect">
            <a:avLst/>
          </a:prstGeom>
          <a:noFill/>
        </p:spPr>
      </p:pic>
      <p:sp>
        <p:nvSpPr>
          <p:cNvPr id="14" name="TextBox 13"/>
          <p:cNvSpPr txBox="1"/>
          <p:nvPr/>
        </p:nvSpPr>
        <p:spPr>
          <a:xfrm>
            <a:off x="386417" y="1885242"/>
            <a:ext cx="1504758" cy="400110"/>
          </a:xfrm>
          <a:prstGeom prst="rect">
            <a:avLst/>
          </a:prstGeom>
          <a:noFill/>
        </p:spPr>
        <p:txBody>
          <a:bodyPr wrap="square" rtlCol="0">
            <a:spAutoFit/>
          </a:bodyPr>
          <a:lstStyle/>
          <a:p>
            <a:pPr algn="l">
              <a:lnSpc>
                <a:spcPct val="100000"/>
              </a:lnSpc>
            </a:pPr>
            <a:r>
              <a:rPr lang="zh-CN" altLang="en-US" sz="2000" dirty="0">
                <a:solidFill>
                  <a:srgbClr val="0000FF"/>
                </a:solidFill>
                <a:latin typeface="Consolas" pitchFamily="49" charset="0"/>
                <a:ea typeface="仿宋" pitchFamily="49" charset="-122"/>
                <a:cs typeface="Consolas" pitchFamily="49" charset="0"/>
              </a:rPr>
              <a:t>多项式</a:t>
            </a:r>
          </a:p>
        </p:txBody>
      </p:sp>
      <p:sp>
        <p:nvSpPr>
          <p:cNvPr id="15" name="TextBox 14"/>
          <p:cNvSpPr txBox="1"/>
          <p:nvPr/>
        </p:nvSpPr>
        <p:spPr>
          <a:xfrm>
            <a:off x="1532086" y="2458545"/>
            <a:ext cx="3652458" cy="400110"/>
          </a:xfrm>
          <a:prstGeom prst="rect">
            <a:avLst/>
          </a:prstGeom>
          <a:noFill/>
        </p:spPr>
        <p:txBody>
          <a:bodyPr wrap="square" rtlCol="0">
            <a:spAutoFit/>
          </a:bodyPr>
          <a:lstStyle/>
          <a:p>
            <a:pPr algn="l">
              <a:lnSpc>
                <a:spcPct val="100000"/>
              </a:lnSpc>
            </a:pPr>
            <a:r>
              <a:rPr lang="zh-CN" altLang="zh-CN" sz="2000" dirty="0">
                <a:solidFill>
                  <a:srgbClr val="0000FF"/>
                </a:solidFill>
                <a:latin typeface="仿宋" pitchFamily="49" charset="-122"/>
                <a:ea typeface="仿宋" pitchFamily="49" charset="-122"/>
              </a:rPr>
              <a:t>求两个多项式相加的程序</a:t>
            </a:r>
          </a:p>
        </p:txBody>
      </p:sp>
      <p:grpSp>
        <p:nvGrpSpPr>
          <p:cNvPr id="21" name="组合 20"/>
          <p:cNvGrpSpPr/>
          <p:nvPr/>
        </p:nvGrpSpPr>
        <p:grpSpPr>
          <a:xfrm>
            <a:off x="1532086" y="3001826"/>
            <a:ext cx="7072362" cy="1512340"/>
            <a:chOff x="928662" y="4000504"/>
            <a:chExt cx="7072362" cy="1512340"/>
          </a:xfrm>
        </p:grpSpPr>
        <p:sp>
          <p:nvSpPr>
            <p:cNvPr id="17" name="TextBox 16"/>
            <p:cNvSpPr txBox="1"/>
            <p:nvPr/>
          </p:nvSpPr>
          <p:spPr>
            <a:xfrm>
              <a:off x="928662" y="4000504"/>
              <a:ext cx="7072362" cy="369332"/>
            </a:xfrm>
            <a:prstGeom prst="rect">
              <a:avLst/>
            </a:prstGeom>
            <a:noFill/>
          </p:spPr>
          <p:txBody>
            <a:bodyPr wrap="square" rtlCol="0">
              <a:spAutoFit/>
            </a:bodyPr>
            <a:lstStyle/>
            <a:p>
              <a:pPr algn="l">
                <a:lnSpc>
                  <a:spcPct val="100000"/>
                </a:lnSpc>
              </a:pPr>
              <a:r>
                <a:rPr lang="zh-CN" altLang="zh-CN" sz="1800" dirty="0">
                  <a:solidFill>
                    <a:srgbClr val="0000FF"/>
                  </a:solidFill>
                  <a:latin typeface="Consolas" pitchFamily="49" charset="0"/>
                  <a:ea typeface="仿宋" pitchFamily="49" charset="-122"/>
                  <a:cs typeface="Consolas" pitchFamily="49" charset="0"/>
                </a:rPr>
                <a:t>例如，</a:t>
              </a:r>
              <a:r>
                <a:rPr lang="en-US" altLang="zh-CN" sz="1800" i="1" dirty="0">
                  <a:solidFill>
                    <a:srgbClr val="0000FF"/>
                  </a:solidFill>
                  <a:latin typeface="Consolas" pitchFamily="49" charset="0"/>
                  <a:ea typeface="仿宋" pitchFamily="49" charset="-122"/>
                  <a:cs typeface="Consolas" pitchFamily="49" charset="0"/>
                </a:rPr>
                <a:t>p</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x</a:t>
              </a:r>
              <a:r>
                <a:rPr lang="en-US" altLang="zh-CN" sz="1800" dirty="0">
                  <a:solidFill>
                    <a:srgbClr val="0000FF"/>
                  </a:solidFill>
                  <a:latin typeface="Consolas" pitchFamily="49" charset="0"/>
                  <a:ea typeface="仿宋" pitchFamily="49" charset="-122"/>
                  <a:cs typeface="Consolas" pitchFamily="49" charset="0"/>
                </a:rPr>
                <a:t>)=2</a:t>
              </a:r>
              <a:r>
                <a:rPr lang="en-US" altLang="zh-CN" sz="1800" i="1" dirty="0">
                  <a:solidFill>
                    <a:srgbClr val="0000FF"/>
                  </a:solidFill>
                  <a:latin typeface="Consolas" pitchFamily="49" charset="0"/>
                  <a:ea typeface="仿宋" pitchFamily="49" charset="-122"/>
                  <a:cs typeface="Consolas" pitchFamily="49" charset="0"/>
                </a:rPr>
                <a:t>x</a:t>
              </a:r>
              <a:r>
                <a:rPr lang="en-US" altLang="zh-CN" sz="1800" baseline="30000" dirty="0">
                  <a:solidFill>
                    <a:srgbClr val="0000FF"/>
                  </a:solidFill>
                  <a:latin typeface="Consolas" pitchFamily="49" charset="0"/>
                  <a:ea typeface="仿宋" pitchFamily="49" charset="-122"/>
                  <a:cs typeface="Consolas" pitchFamily="49" charset="0"/>
                </a:rPr>
                <a:t>3</a:t>
              </a:r>
              <a:r>
                <a:rPr lang="en-US" altLang="zh-CN" sz="1800" dirty="0">
                  <a:solidFill>
                    <a:srgbClr val="0000FF"/>
                  </a:solidFill>
                  <a:latin typeface="Consolas" pitchFamily="49" charset="0"/>
                  <a:ea typeface="仿宋" pitchFamily="49" charset="-122"/>
                  <a:cs typeface="Consolas" pitchFamily="49" charset="0"/>
                </a:rPr>
                <a:t>+3.2</a:t>
              </a:r>
              <a:r>
                <a:rPr lang="en-US" altLang="zh-CN" sz="1800" i="1" dirty="0">
                  <a:solidFill>
                    <a:srgbClr val="0000FF"/>
                  </a:solidFill>
                  <a:latin typeface="Consolas" pitchFamily="49" charset="0"/>
                  <a:ea typeface="仿宋" pitchFamily="49" charset="-122"/>
                  <a:cs typeface="Consolas" pitchFamily="49" charset="0"/>
                </a:rPr>
                <a:t>x</a:t>
              </a:r>
              <a:r>
                <a:rPr lang="en-US" altLang="zh-CN" sz="1800" baseline="30000" dirty="0">
                  <a:solidFill>
                    <a:srgbClr val="0000FF"/>
                  </a:solidFill>
                  <a:latin typeface="Consolas" pitchFamily="49" charset="0"/>
                  <a:ea typeface="仿宋" pitchFamily="49" charset="-122"/>
                  <a:cs typeface="Consolas" pitchFamily="49" charset="0"/>
                </a:rPr>
                <a:t>5</a:t>
              </a:r>
              <a:r>
                <a:rPr lang="en-US" altLang="zh-CN" sz="1800" dirty="0">
                  <a:solidFill>
                    <a:srgbClr val="0000FF"/>
                  </a:solidFill>
                  <a:latin typeface="Consolas" pitchFamily="49" charset="0"/>
                  <a:ea typeface="仿宋" pitchFamily="49" charset="-122"/>
                  <a:cs typeface="Consolas" pitchFamily="49" charset="0"/>
                </a:rPr>
                <a:t>-6</a:t>
              </a:r>
              <a:r>
                <a:rPr lang="en-US" altLang="zh-CN" sz="1800" i="1" dirty="0">
                  <a:solidFill>
                    <a:srgbClr val="0000FF"/>
                  </a:solidFill>
                  <a:latin typeface="Consolas" pitchFamily="49" charset="0"/>
                  <a:ea typeface="仿宋" pitchFamily="49" charset="-122"/>
                  <a:cs typeface="Consolas" pitchFamily="49" charset="0"/>
                </a:rPr>
                <a:t>x</a:t>
              </a:r>
              <a:r>
                <a:rPr lang="en-US" altLang="zh-CN" sz="1800" dirty="0">
                  <a:solidFill>
                    <a:srgbClr val="0000FF"/>
                  </a:solidFill>
                  <a:latin typeface="Consolas" pitchFamily="49" charset="0"/>
                  <a:ea typeface="仿宋" pitchFamily="49" charset="-122"/>
                  <a:cs typeface="Consolas" pitchFamily="49" charset="0"/>
                </a:rPr>
                <a:t>+10</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q</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x</a:t>
              </a:r>
              <a:r>
                <a:rPr lang="en-US" altLang="zh-CN" sz="1800" dirty="0">
                  <a:solidFill>
                    <a:srgbClr val="0000FF"/>
                  </a:solidFill>
                  <a:latin typeface="Consolas" pitchFamily="49" charset="0"/>
                  <a:ea typeface="仿宋" pitchFamily="49" charset="-122"/>
                  <a:cs typeface="Consolas" pitchFamily="49" charset="0"/>
                </a:rPr>
                <a:t>)=6</a:t>
              </a:r>
              <a:r>
                <a:rPr lang="en-US" altLang="zh-CN" sz="1800" i="1" dirty="0">
                  <a:solidFill>
                    <a:srgbClr val="0000FF"/>
                  </a:solidFill>
                  <a:latin typeface="Consolas" pitchFamily="49" charset="0"/>
                  <a:ea typeface="仿宋" pitchFamily="49" charset="-122"/>
                  <a:cs typeface="Consolas" pitchFamily="49" charset="0"/>
                </a:rPr>
                <a:t>x</a:t>
              </a:r>
              <a:r>
                <a:rPr lang="en-US" altLang="zh-CN" sz="1800" dirty="0">
                  <a:solidFill>
                    <a:srgbClr val="0000FF"/>
                  </a:solidFill>
                  <a:latin typeface="Consolas" pitchFamily="49" charset="0"/>
                  <a:ea typeface="仿宋" pitchFamily="49" charset="-122"/>
                  <a:cs typeface="Consolas" pitchFamily="49" charset="0"/>
                </a:rPr>
                <a:t>+1.8</a:t>
              </a:r>
              <a:r>
                <a:rPr lang="en-US" altLang="zh-CN" sz="1800" i="1" dirty="0">
                  <a:solidFill>
                    <a:srgbClr val="0000FF"/>
                  </a:solidFill>
                  <a:latin typeface="Consolas" pitchFamily="49" charset="0"/>
                  <a:ea typeface="仿宋" pitchFamily="49" charset="-122"/>
                  <a:cs typeface="Consolas" pitchFamily="49" charset="0"/>
                </a:rPr>
                <a:t>x</a:t>
              </a:r>
              <a:r>
                <a:rPr lang="en-US" altLang="zh-CN" sz="1800" baseline="30000" dirty="0">
                  <a:solidFill>
                    <a:srgbClr val="0000FF"/>
                  </a:solidFill>
                  <a:latin typeface="Consolas" pitchFamily="49" charset="0"/>
                  <a:ea typeface="仿宋" pitchFamily="49" charset="-122"/>
                  <a:cs typeface="Consolas" pitchFamily="49" charset="0"/>
                </a:rPr>
                <a:t>5</a:t>
              </a:r>
              <a:r>
                <a:rPr lang="en-US" altLang="zh-CN" sz="1800" dirty="0">
                  <a:solidFill>
                    <a:srgbClr val="0000FF"/>
                  </a:solidFill>
                  <a:latin typeface="Consolas" pitchFamily="49" charset="0"/>
                  <a:ea typeface="仿宋" pitchFamily="49" charset="-122"/>
                  <a:cs typeface="Consolas" pitchFamily="49" charset="0"/>
                </a:rPr>
                <a:t>-2</a:t>
              </a:r>
              <a:r>
                <a:rPr lang="en-US" altLang="zh-CN" sz="1800" i="1" dirty="0">
                  <a:solidFill>
                    <a:srgbClr val="0000FF"/>
                  </a:solidFill>
                  <a:latin typeface="Consolas" pitchFamily="49" charset="0"/>
                  <a:ea typeface="仿宋" pitchFamily="49" charset="-122"/>
                  <a:cs typeface="Consolas" pitchFamily="49" charset="0"/>
                </a:rPr>
                <a:t>x</a:t>
              </a:r>
              <a:r>
                <a:rPr lang="en-US" altLang="zh-CN" sz="1800" baseline="30000" dirty="0">
                  <a:solidFill>
                    <a:srgbClr val="0000FF"/>
                  </a:solidFill>
                  <a:latin typeface="Consolas" pitchFamily="49" charset="0"/>
                  <a:ea typeface="仿宋" pitchFamily="49" charset="-122"/>
                  <a:cs typeface="Consolas" pitchFamily="49" charset="0"/>
                </a:rPr>
                <a:t>3</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x</a:t>
              </a:r>
              <a:r>
                <a:rPr lang="en-US" altLang="zh-CN" sz="1800" baseline="30000" dirty="0">
                  <a:solidFill>
                    <a:srgbClr val="0000FF"/>
                  </a:solidFill>
                  <a:latin typeface="Consolas" pitchFamily="49" charset="0"/>
                  <a:ea typeface="仿宋" pitchFamily="49" charset="-122"/>
                  <a:cs typeface="Consolas" pitchFamily="49" charset="0"/>
                </a:rPr>
                <a:t>2</a:t>
              </a:r>
              <a:r>
                <a:rPr lang="en-US" altLang="zh-CN" sz="1800" dirty="0">
                  <a:solidFill>
                    <a:srgbClr val="0000FF"/>
                  </a:solidFill>
                  <a:latin typeface="Consolas" pitchFamily="49" charset="0"/>
                  <a:ea typeface="仿宋" pitchFamily="49" charset="-122"/>
                  <a:cs typeface="Consolas" pitchFamily="49" charset="0"/>
                </a:rPr>
                <a:t>-2.5</a:t>
              </a:r>
              <a:r>
                <a:rPr lang="en-US" altLang="zh-CN" sz="1800" i="1" dirty="0">
                  <a:solidFill>
                    <a:srgbClr val="0000FF"/>
                  </a:solidFill>
                  <a:latin typeface="Consolas" pitchFamily="49" charset="0"/>
                  <a:ea typeface="仿宋" pitchFamily="49" charset="-122"/>
                  <a:cs typeface="Consolas" pitchFamily="49" charset="0"/>
                </a:rPr>
                <a:t>x</a:t>
              </a:r>
              <a:r>
                <a:rPr lang="en-US" altLang="zh-CN" sz="1800" baseline="30000" dirty="0">
                  <a:solidFill>
                    <a:srgbClr val="0000FF"/>
                  </a:solidFill>
                  <a:latin typeface="Consolas" pitchFamily="49" charset="0"/>
                  <a:ea typeface="仿宋" pitchFamily="49" charset="-122"/>
                  <a:cs typeface="Consolas" pitchFamily="49" charset="0"/>
                </a:rPr>
                <a:t>4</a:t>
              </a:r>
              <a:r>
                <a:rPr lang="en-US" altLang="zh-CN" sz="1800" dirty="0">
                  <a:solidFill>
                    <a:srgbClr val="0000FF"/>
                  </a:solidFill>
                  <a:latin typeface="Consolas" pitchFamily="49" charset="0"/>
                  <a:ea typeface="仿宋" pitchFamily="49" charset="-122"/>
                  <a:cs typeface="Consolas" pitchFamily="49" charset="0"/>
                </a:rPr>
                <a:t>-5</a:t>
              </a:r>
              <a:endParaRPr lang="zh-CN" altLang="en-US" sz="1800" dirty="0">
                <a:solidFill>
                  <a:srgbClr val="0000FF"/>
                </a:solidFill>
                <a:latin typeface="Consolas" pitchFamily="49" charset="0"/>
                <a:ea typeface="仿宋" pitchFamily="49" charset="-122"/>
                <a:cs typeface="Consolas" pitchFamily="49" charset="0"/>
              </a:endParaRPr>
            </a:p>
          </p:txBody>
        </p:sp>
        <p:sp>
          <p:nvSpPr>
            <p:cNvPr id="18" name="TextBox 17"/>
            <p:cNvSpPr txBox="1"/>
            <p:nvPr/>
          </p:nvSpPr>
          <p:spPr>
            <a:xfrm>
              <a:off x="2428860" y="5143512"/>
              <a:ext cx="2571768" cy="369332"/>
            </a:xfrm>
            <a:prstGeom prst="rect">
              <a:avLst/>
            </a:prstGeom>
            <a:noFill/>
          </p:spPr>
          <p:txBody>
            <a:bodyPr wrap="square" rtlCol="0">
              <a:spAutoFit/>
            </a:bodyPr>
            <a:lstStyle/>
            <a:p>
              <a:pPr algn="l">
                <a:lnSpc>
                  <a:spcPct val="100000"/>
                </a:lnSpc>
              </a:pPr>
              <a:r>
                <a:rPr lang="en-US" altLang="zh-CN" sz="1800" i="1">
                  <a:solidFill>
                    <a:srgbClr val="0000FF"/>
                  </a:solidFill>
                  <a:latin typeface="Consolas" pitchFamily="49" charset="0"/>
                  <a:ea typeface="仿宋" pitchFamily="49" charset="-122"/>
                  <a:cs typeface="Consolas" pitchFamily="49" charset="0"/>
                </a:rPr>
                <a:t>r</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x</a:t>
              </a:r>
              <a:r>
                <a:rPr lang="en-US" altLang="zh-CN" sz="1800">
                  <a:solidFill>
                    <a:srgbClr val="0000FF"/>
                  </a:solidFill>
                  <a:latin typeface="Consolas" pitchFamily="49" charset="0"/>
                  <a:ea typeface="仿宋" pitchFamily="49" charset="-122"/>
                  <a:cs typeface="Consolas" pitchFamily="49" charset="0"/>
                </a:rPr>
                <a:t>)=5</a:t>
              </a:r>
              <a:r>
                <a:rPr lang="en-US" altLang="zh-CN" sz="1800" i="1">
                  <a:solidFill>
                    <a:srgbClr val="0000FF"/>
                  </a:solidFill>
                  <a:latin typeface="Consolas" pitchFamily="49" charset="0"/>
                  <a:ea typeface="仿宋" pitchFamily="49" charset="-122"/>
                  <a:cs typeface="Consolas" pitchFamily="49" charset="0"/>
                </a:rPr>
                <a:t>x</a:t>
              </a:r>
              <a:r>
                <a:rPr lang="en-US" altLang="zh-CN" sz="1800" baseline="30000">
                  <a:solidFill>
                    <a:srgbClr val="0000FF"/>
                  </a:solidFill>
                  <a:latin typeface="Consolas" pitchFamily="49" charset="0"/>
                  <a:ea typeface="仿宋" pitchFamily="49" charset="-122"/>
                  <a:cs typeface="Consolas" pitchFamily="49" charset="0"/>
                </a:rPr>
                <a:t>5</a:t>
              </a:r>
              <a:r>
                <a:rPr lang="en-US" altLang="zh-CN" sz="1800">
                  <a:solidFill>
                    <a:srgbClr val="0000FF"/>
                  </a:solidFill>
                  <a:latin typeface="Consolas" pitchFamily="49" charset="0"/>
                  <a:ea typeface="仿宋" pitchFamily="49" charset="-122"/>
                  <a:cs typeface="Consolas" pitchFamily="49" charset="0"/>
                </a:rPr>
                <a:t>-2.5</a:t>
              </a:r>
              <a:r>
                <a:rPr lang="en-US" altLang="zh-CN" sz="1800" i="1">
                  <a:solidFill>
                    <a:srgbClr val="0000FF"/>
                  </a:solidFill>
                  <a:latin typeface="Consolas" pitchFamily="49" charset="0"/>
                  <a:ea typeface="仿宋" pitchFamily="49" charset="-122"/>
                  <a:cs typeface="Consolas" pitchFamily="49" charset="0"/>
                </a:rPr>
                <a:t>x</a:t>
              </a:r>
              <a:r>
                <a:rPr lang="en-US" altLang="zh-CN" sz="1800" baseline="30000">
                  <a:solidFill>
                    <a:srgbClr val="0000FF"/>
                  </a:solidFill>
                  <a:latin typeface="Consolas" pitchFamily="49" charset="0"/>
                  <a:ea typeface="仿宋" pitchFamily="49" charset="-122"/>
                  <a:cs typeface="Consolas" pitchFamily="49" charset="0"/>
                </a:rPr>
                <a:t>4</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x</a:t>
              </a:r>
              <a:r>
                <a:rPr lang="en-US" altLang="zh-CN" sz="1800" baseline="30000">
                  <a:solidFill>
                    <a:srgbClr val="0000FF"/>
                  </a:solidFill>
                  <a:latin typeface="Consolas" pitchFamily="49" charset="0"/>
                  <a:ea typeface="仿宋" pitchFamily="49" charset="-122"/>
                  <a:cs typeface="Consolas" pitchFamily="49" charset="0"/>
                </a:rPr>
                <a:t>2</a:t>
              </a:r>
              <a:r>
                <a:rPr lang="en-US" altLang="zh-CN" sz="1800">
                  <a:solidFill>
                    <a:srgbClr val="0000FF"/>
                  </a:solidFill>
                  <a:latin typeface="Consolas" pitchFamily="49" charset="0"/>
                  <a:ea typeface="仿宋" pitchFamily="49" charset="-122"/>
                  <a:cs typeface="Consolas" pitchFamily="49" charset="0"/>
                </a:rPr>
                <a:t>+5</a:t>
              </a:r>
              <a:endParaRPr lang="zh-CN" altLang="en-US" sz="1800">
                <a:solidFill>
                  <a:srgbClr val="0000FF"/>
                </a:solidFill>
                <a:latin typeface="Consolas" pitchFamily="49" charset="0"/>
                <a:ea typeface="仿宋" pitchFamily="49" charset="-122"/>
                <a:cs typeface="Consolas" pitchFamily="49" charset="0"/>
              </a:endParaRPr>
            </a:p>
          </p:txBody>
        </p:sp>
        <p:sp>
          <p:nvSpPr>
            <p:cNvPr id="19" name="TextBox 18"/>
            <p:cNvSpPr txBox="1"/>
            <p:nvPr/>
          </p:nvSpPr>
          <p:spPr>
            <a:xfrm>
              <a:off x="3657594" y="4572008"/>
              <a:ext cx="2000264" cy="316818"/>
            </a:xfrm>
            <a:prstGeom prst="rect">
              <a:avLst/>
            </a:prstGeom>
            <a:noFill/>
          </p:spPr>
          <p:txBody>
            <a:bodyPr wrap="square" rtlCol="0">
              <a:spAutoFit/>
            </a:bodyPr>
            <a:lstStyle/>
            <a:p>
              <a:pPr algn="l"/>
              <a:r>
                <a:rPr lang="en-US" altLang="zh-CN" sz="1800" i="1" dirty="0">
                  <a:solidFill>
                    <a:srgbClr val="C00000"/>
                  </a:solidFill>
                  <a:latin typeface="Consolas" pitchFamily="49" charset="0"/>
                  <a:ea typeface="仿宋" pitchFamily="49" charset="-122"/>
                  <a:cs typeface="Consolas" pitchFamily="49" charset="0"/>
                </a:rPr>
                <a:t>r</a:t>
              </a:r>
              <a:r>
                <a:rPr lang="en-US" altLang="zh-CN" sz="1800" dirty="0">
                  <a:solidFill>
                    <a:srgbClr val="C00000"/>
                  </a:solidFill>
                  <a:latin typeface="Consolas" pitchFamily="49" charset="0"/>
                  <a:ea typeface="仿宋" pitchFamily="49" charset="-122"/>
                  <a:cs typeface="Consolas" pitchFamily="49" charset="0"/>
                </a:rPr>
                <a:t>(</a:t>
              </a:r>
              <a:r>
                <a:rPr lang="en-US" altLang="zh-CN" sz="1800" i="1" dirty="0">
                  <a:solidFill>
                    <a:srgbClr val="C00000"/>
                  </a:solidFill>
                  <a:latin typeface="Consolas" pitchFamily="49" charset="0"/>
                  <a:ea typeface="仿宋" pitchFamily="49" charset="-122"/>
                  <a:cs typeface="Consolas" pitchFamily="49" charset="0"/>
                </a:rPr>
                <a:t>x</a:t>
              </a:r>
              <a:r>
                <a:rPr lang="en-US" altLang="zh-CN" sz="1800" dirty="0">
                  <a:solidFill>
                    <a:srgbClr val="C00000"/>
                  </a:solidFill>
                  <a:latin typeface="Consolas" pitchFamily="49" charset="0"/>
                  <a:ea typeface="仿宋" pitchFamily="49" charset="-122"/>
                  <a:cs typeface="Consolas" pitchFamily="49" charset="0"/>
                </a:rPr>
                <a:t>)=</a:t>
              </a:r>
              <a:r>
                <a:rPr lang="en-US" altLang="zh-CN" sz="1800" i="1" dirty="0">
                  <a:solidFill>
                    <a:srgbClr val="C00000"/>
                  </a:solidFill>
                  <a:latin typeface="Consolas" pitchFamily="49" charset="0"/>
                  <a:ea typeface="仿宋" pitchFamily="49" charset="-122"/>
                  <a:cs typeface="Consolas" pitchFamily="49" charset="0"/>
                </a:rPr>
                <a:t>p</a:t>
              </a:r>
              <a:r>
                <a:rPr lang="en-US" altLang="zh-CN" sz="1800" dirty="0">
                  <a:solidFill>
                    <a:srgbClr val="C00000"/>
                  </a:solidFill>
                  <a:latin typeface="Consolas" pitchFamily="49" charset="0"/>
                  <a:ea typeface="仿宋" pitchFamily="49" charset="-122"/>
                  <a:cs typeface="Consolas" pitchFamily="49" charset="0"/>
                </a:rPr>
                <a:t>(</a:t>
              </a:r>
              <a:r>
                <a:rPr lang="en-US" altLang="zh-CN" sz="1800" i="1" dirty="0">
                  <a:solidFill>
                    <a:srgbClr val="C00000"/>
                  </a:solidFill>
                  <a:latin typeface="Consolas" pitchFamily="49" charset="0"/>
                  <a:ea typeface="仿宋" pitchFamily="49" charset="-122"/>
                  <a:cs typeface="Consolas" pitchFamily="49" charset="0"/>
                </a:rPr>
                <a:t>x</a:t>
              </a:r>
              <a:r>
                <a:rPr lang="en-US" altLang="zh-CN" sz="1800" dirty="0">
                  <a:solidFill>
                    <a:srgbClr val="C00000"/>
                  </a:solidFill>
                  <a:latin typeface="Consolas" pitchFamily="49" charset="0"/>
                  <a:ea typeface="仿宋" pitchFamily="49" charset="-122"/>
                  <a:cs typeface="Consolas" pitchFamily="49" charset="0"/>
                </a:rPr>
                <a:t>)+</a:t>
              </a:r>
              <a:r>
                <a:rPr lang="en-US" altLang="zh-CN" sz="1800" i="1" dirty="0">
                  <a:solidFill>
                    <a:srgbClr val="C00000"/>
                  </a:solidFill>
                  <a:latin typeface="Consolas" pitchFamily="49" charset="0"/>
                  <a:ea typeface="仿宋" pitchFamily="49" charset="-122"/>
                  <a:cs typeface="Consolas" pitchFamily="49" charset="0"/>
                </a:rPr>
                <a:t>q</a:t>
              </a:r>
              <a:r>
                <a:rPr lang="en-US" altLang="zh-CN" sz="1800" dirty="0">
                  <a:solidFill>
                    <a:srgbClr val="C00000"/>
                  </a:solidFill>
                  <a:latin typeface="Consolas" pitchFamily="49" charset="0"/>
                  <a:ea typeface="仿宋" pitchFamily="49" charset="-122"/>
                  <a:cs typeface="Consolas" pitchFamily="49" charset="0"/>
                </a:rPr>
                <a:t>(</a:t>
              </a:r>
              <a:r>
                <a:rPr lang="en-US" altLang="zh-CN" sz="1800" i="1" dirty="0">
                  <a:solidFill>
                    <a:srgbClr val="C00000"/>
                  </a:solidFill>
                  <a:latin typeface="Consolas" pitchFamily="49" charset="0"/>
                  <a:ea typeface="仿宋" pitchFamily="49" charset="-122"/>
                  <a:cs typeface="Consolas" pitchFamily="49" charset="0"/>
                </a:rPr>
                <a:t>x</a:t>
              </a:r>
              <a:r>
                <a:rPr lang="en-US" altLang="zh-CN" sz="1800" dirty="0">
                  <a:solidFill>
                    <a:srgbClr val="C00000"/>
                  </a:solidFill>
                  <a:latin typeface="Consolas" pitchFamily="49" charset="0"/>
                  <a:ea typeface="仿宋" pitchFamily="49" charset="-122"/>
                  <a:cs typeface="Consolas" pitchFamily="49" charset="0"/>
                </a:rPr>
                <a:t>)</a:t>
              </a:r>
              <a:endParaRPr lang="zh-CN" altLang="en-US" sz="1800" dirty="0">
                <a:solidFill>
                  <a:srgbClr val="C00000"/>
                </a:solidFill>
              </a:endParaRPr>
            </a:p>
          </p:txBody>
        </p:sp>
        <p:sp>
          <p:nvSpPr>
            <p:cNvPr id="20" name="下箭头 19"/>
            <p:cNvSpPr/>
            <p:nvPr/>
          </p:nvSpPr>
          <p:spPr>
            <a:xfrm>
              <a:off x="3428992" y="4429132"/>
              <a:ext cx="214314" cy="64294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pic>
        <p:nvPicPr>
          <p:cNvPr id="23" name="Picture 1">
            <a:extLst>
              <a:ext uri="{FF2B5EF4-FFF2-40B4-BE49-F238E27FC236}">
                <a16:creationId xmlns:a16="http://schemas.microsoft.com/office/drawing/2014/main" id="{CF1CC56A-F23E-426B-8473-18A8724BCAEC}"/>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52028" y="4858654"/>
            <a:ext cx="3537882" cy="357190"/>
          </a:xfrm>
          <a:prstGeom prst="rect">
            <a:avLst/>
          </a:prstGeom>
          <a:noFill/>
        </p:spPr>
      </p:pic>
      <p:grpSp>
        <p:nvGrpSpPr>
          <p:cNvPr id="24" name="组合 23">
            <a:extLst>
              <a:ext uri="{FF2B5EF4-FFF2-40B4-BE49-F238E27FC236}">
                <a16:creationId xmlns:a16="http://schemas.microsoft.com/office/drawing/2014/main" id="{E2C64FB2-E45F-4AB4-A0CE-9D04004503F6}"/>
              </a:ext>
            </a:extLst>
          </p:cNvPr>
          <p:cNvGrpSpPr/>
          <p:nvPr/>
        </p:nvGrpSpPr>
        <p:grpSpPr>
          <a:xfrm>
            <a:off x="280590" y="5287282"/>
            <a:ext cx="3714776" cy="785818"/>
            <a:chOff x="1785918" y="1785926"/>
            <a:chExt cx="3714776" cy="785818"/>
          </a:xfrm>
        </p:grpSpPr>
        <p:sp>
          <p:nvSpPr>
            <p:cNvPr id="25" name="TextBox 3">
              <a:extLst>
                <a:ext uri="{FF2B5EF4-FFF2-40B4-BE49-F238E27FC236}">
                  <a16:creationId xmlns:a16="http://schemas.microsoft.com/office/drawing/2014/main" id="{9D670FE9-4FDB-4562-82A3-EC32DF7E4BE8}"/>
                </a:ext>
              </a:extLst>
            </p:cNvPr>
            <p:cNvSpPr txBox="1"/>
            <p:nvPr/>
          </p:nvSpPr>
          <p:spPr>
            <a:xfrm>
              <a:off x="1785918" y="2202412"/>
              <a:ext cx="3714776" cy="369332"/>
            </a:xfrm>
            <a:prstGeom prst="rect">
              <a:avLst/>
            </a:prstGeom>
            <a:noFill/>
          </p:spPr>
          <p:txBody>
            <a:bodyPr wrap="square" rtlCol="0">
              <a:spAutoFit/>
            </a:bodyPr>
            <a:lstStyle/>
            <a:p>
              <a:pPr algn="l">
                <a:lnSpc>
                  <a:spcPct val="100000"/>
                </a:lnSpc>
              </a:pP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c</a:t>
              </a:r>
              <a:r>
                <a:rPr lang="en-US" altLang="zh-CN" sz="1800" baseline="-25000">
                  <a:solidFill>
                    <a:srgbClr val="0000FF"/>
                  </a:solidFill>
                  <a:latin typeface="Consolas" pitchFamily="49" charset="0"/>
                  <a:cs typeface="Consolas" pitchFamily="49" charset="0"/>
                </a:rPr>
                <a:t>1</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e</a:t>
              </a:r>
              <a:r>
                <a:rPr lang="en-US" altLang="zh-CN" sz="1800" baseline="-25000">
                  <a:solidFill>
                    <a:srgbClr val="0000FF"/>
                  </a:solidFill>
                  <a:latin typeface="Consolas" pitchFamily="49" charset="0"/>
                  <a:cs typeface="Consolas" pitchFamily="49" charset="0"/>
                </a:rPr>
                <a:t>1</a:t>
              </a:r>
              <a:r>
                <a:rPr lang="en-US" altLang="zh-CN" sz="1800">
                  <a:solidFill>
                    <a:srgbClr val="0000FF"/>
                  </a:solidFill>
                  <a:latin typeface="Consolas" pitchFamily="49" charset="0"/>
                  <a:cs typeface="Consolas" pitchFamily="49" charset="0"/>
                </a:rPr>
                <a:t>)  (</a:t>
              </a:r>
              <a:r>
                <a:rPr lang="en-US" altLang="zh-CN" sz="1800" i="1">
                  <a:solidFill>
                    <a:srgbClr val="0000FF"/>
                  </a:solidFill>
                  <a:latin typeface="Consolas" pitchFamily="49" charset="0"/>
                  <a:cs typeface="Consolas" pitchFamily="49" charset="0"/>
                </a:rPr>
                <a:t>c</a:t>
              </a:r>
              <a:r>
                <a:rPr lang="en-US" altLang="zh-CN" sz="1800" baseline="-25000">
                  <a:solidFill>
                    <a:srgbClr val="0000FF"/>
                  </a:solidFill>
                  <a:latin typeface="Consolas" pitchFamily="49" charset="0"/>
                  <a:cs typeface="Consolas" pitchFamily="49" charset="0"/>
                </a:rPr>
                <a:t>2</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e</a:t>
              </a:r>
              <a:r>
                <a:rPr lang="en-US" altLang="zh-CN" sz="1800" baseline="-25000">
                  <a:solidFill>
                    <a:srgbClr val="0000FF"/>
                  </a:solidFill>
                  <a:latin typeface="Consolas" pitchFamily="49" charset="0"/>
                  <a:cs typeface="Consolas" pitchFamily="49" charset="0"/>
                </a:rPr>
                <a:t>2</a:t>
              </a:r>
              <a:r>
                <a:rPr lang="en-US" altLang="zh-CN" sz="1800">
                  <a:solidFill>
                    <a:srgbClr val="0000FF"/>
                  </a:solidFill>
                  <a:latin typeface="Consolas" pitchFamily="49" charset="0"/>
                  <a:cs typeface="Consolas" pitchFamily="49" charset="0"/>
                </a:rPr>
                <a:t>) </a:t>
              </a:r>
              <a:r>
                <a:rPr lang="en-US" altLang="zh-CN" sz="1800">
                  <a:solidFill>
                    <a:srgbClr val="0000FF"/>
                  </a:solidFill>
                  <a:latin typeface="+mj-ea"/>
                  <a:ea typeface="+mj-ea"/>
                  <a:cs typeface="Consolas" pitchFamily="49" charset="0"/>
                </a:rPr>
                <a:t>…</a:t>
              </a:r>
              <a:r>
                <a:rPr lang="en-US" altLang="zh-CN" sz="1800">
                  <a:solidFill>
                    <a:srgbClr val="0000FF"/>
                  </a:solidFill>
                  <a:latin typeface="Consolas" pitchFamily="49" charset="0"/>
                  <a:cs typeface="Consolas" pitchFamily="49" charset="0"/>
                </a:rPr>
                <a:t>  (</a:t>
              </a:r>
              <a:r>
                <a:rPr lang="en-US" altLang="zh-CN" sz="1800" i="1">
                  <a:solidFill>
                    <a:srgbClr val="0000FF"/>
                  </a:solidFill>
                  <a:latin typeface="Consolas" pitchFamily="49" charset="0"/>
                  <a:cs typeface="Consolas" pitchFamily="49" charset="0"/>
                </a:rPr>
                <a:t>c</a:t>
              </a:r>
              <a:r>
                <a:rPr lang="en-US" altLang="zh-CN" sz="1800" i="1" baseline="-25000">
                  <a:solidFill>
                    <a:srgbClr val="0000FF"/>
                  </a:solidFill>
                  <a:latin typeface="Consolas" pitchFamily="49" charset="0"/>
                  <a:cs typeface="Consolas" pitchFamily="49" charset="0"/>
                </a:rPr>
                <a:t>m</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e</a:t>
              </a:r>
              <a:r>
                <a:rPr lang="en-US" altLang="zh-CN" sz="1800" i="1" baseline="-25000">
                  <a:solidFill>
                    <a:srgbClr val="0000FF"/>
                  </a:solidFill>
                  <a:latin typeface="Consolas" pitchFamily="49" charset="0"/>
                  <a:cs typeface="Consolas" pitchFamily="49" charset="0"/>
                </a:rPr>
                <a:t>m</a:t>
              </a:r>
              <a:r>
                <a:rPr lang="en-US" altLang="zh-CN"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26" name="下箭头 4">
              <a:extLst>
                <a:ext uri="{FF2B5EF4-FFF2-40B4-BE49-F238E27FC236}">
                  <a16:creationId xmlns:a16="http://schemas.microsoft.com/office/drawing/2014/main" id="{63C1AC5C-81A5-43BD-8BBB-EB07DFDB9D26}"/>
                </a:ext>
              </a:extLst>
            </p:cNvPr>
            <p:cNvSpPr/>
            <p:nvPr/>
          </p:nvSpPr>
          <p:spPr>
            <a:xfrm>
              <a:off x="3500430" y="1785926"/>
              <a:ext cx="142876"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grpSp>
        <p:nvGrpSpPr>
          <p:cNvPr id="27" name="组合 26">
            <a:extLst>
              <a:ext uri="{FF2B5EF4-FFF2-40B4-BE49-F238E27FC236}">
                <a16:creationId xmlns:a16="http://schemas.microsoft.com/office/drawing/2014/main" id="{A1A9537A-7843-4632-A832-CDE4C216DD84}"/>
              </a:ext>
            </a:extLst>
          </p:cNvPr>
          <p:cNvGrpSpPr/>
          <p:nvPr/>
        </p:nvGrpSpPr>
        <p:grpSpPr>
          <a:xfrm>
            <a:off x="1280722" y="6142443"/>
            <a:ext cx="1214446" cy="716475"/>
            <a:chOff x="2786050" y="2641087"/>
            <a:chExt cx="1214446" cy="716475"/>
          </a:xfrm>
        </p:grpSpPr>
        <p:sp>
          <p:nvSpPr>
            <p:cNvPr id="28" name="TextBox 7">
              <a:extLst>
                <a:ext uri="{FF2B5EF4-FFF2-40B4-BE49-F238E27FC236}">
                  <a16:creationId xmlns:a16="http://schemas.microsoft.com/office/drawing/2014/main" id="{551BBF5E-5E25-41DC-89CF-FAC8DDF0D414}"/>
                </a:ext>
              </a:extLst>
            </p:cNvPr>
            <p:cNvSpPr txBox="1"/>
            <p:nvPr/>
          </p:nvSpPr>
          <p:spPr>
            <a:xfrm>
              <a:off x="2786050" y="2988230"/>
              <a:ext cx="1214446" cy="369332"/>
            </a:xfrm>
            <a:prstGeom prst="rect">
              <a:avLst/>
            </a:prstGeom>
            <a:noFill/>
          </p:spPr>
          <p:txBody>
            <a:bodyPr wrap="square" rtlCol="0">
              <a:spAutoFit/>
            </a:bodyPr>
            <a:lstStyle/>
            <a:p>
              <a:pPr algn="l">
                <a:lnSpc>
                  <a:spcPct val="100000"/>
                </a:lnSpc>
              </a:pPr>
              <a:r>
                <a:rPr lang="zh-CN" altLang="zh-CN" sz="1800">
                  <a:solidFill>
                    <a:srgbClr val="0000FF"/>
                  </a:solidFill>
                  <a:latin typeface="Consolas" pitchFamily="49" charset="0"/>
                  <a:ea typeface="仿宋" pitchFamily="49" charset="-122"/>
                  <a:cs typeface="Consolas" pitchFamily="49" charset="0"/>
                </a:rPr>
                <a:t>多项式项</a:t>
              </a:r>
              <a:endParaRPr lang="zh-CN" altLang="en-US" sz="1800"/>
            </a:p>
          </p:txBody>
        </p:sp>
        <p:cxnSp>
          <p:nvCxnSpPr>
            <p:cNvPr id="29" name="直接箭头连接符 28">
              <a:extLst>
                <a:ext uri="{FF2B5EF4-FFF2-40B4-BE49-F238E27FC236}">
                  <a16:creationId xmlns:a16="http://schemas.microsoft.com/office/drawing/2014/main" id="{32C0EF6A-B6EA-4192-B2A8-9AC33402C7DD}"/>
                </a:ext>
              </a:extLst>
            </p:cNvPr>
            <p:cNvCxnSpPr/>
            <p:nvPr/>
          </p:nvCxnSpPr>
          <p:spPr>
            <a:xfrm rot="16200000" flipV="1">
              <a:off x="3178960" y="2819682"/>
              <a:ext cx="35719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nvGrpSpPr>
          <p:cNvPr id="30" name="组合 29">
            <a:extLst>
              <a:ext uri="{FF2B5EF4-FFF2-40B4-BE49-F238E27FC236}">
                <a16:creationId xmlns:a16="http://schemas.microsoft.com/office/drawing/2014/main" id="{1BB1F6A2-E124-4FE3-9D73-966EF0D8C041}"/>
              </a:ext>
            </a:extLst>
          </p:cNvPr>
          <p:cNvGrpSpPr/>
          <p:nvPr/>
        </p:nvGrpSpPr>
        <p:grpSpPr>
          <a:xfrm>
            <a:off x="3923928" y="5725958"/>
            <a:ext cx="2357454" cy="369332"/>
            <a:chOff x="5429256" y="2224602"/>
            <a:chExt cx="2357454" cy="369332"/>
          </a:xfrm>
        </p:grpSpPr>
        <p:sp>
          <p:nvSpPr>
            <p:cNvPr id="31" name="右箭头 11">
              <a:extLst>
                <a:ext uri="{FF2B5EF4-FFF2-40B4-BE49-F238E27FC236}">
                  <a16:creationId xmlns:a16="http://schemas.microsoft.com/office/drawing/2014/main" id="{F51BC251-0979-470C-8212-F7DB0ED1BAF6}"/>
                </a:ext>
              </a:extLst>
            </p:cNvPr>
            <p:cNvSpPr/>
            <p:nvPr/>
          </p:nvSpPr>
          <p:spPr>
            <a:xfrm>
              <a:off x="5429256" y="2296040"/>
              <a:ext cx="500066"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2" name="TextBox 12">
              <a:extLst>
                <a:ext uri="{FF2B5EF4-FFF2-40B4-BE49-F238E27FC236}">
                  <a16:creationId xmlns:a16="http://schemas.microsoft.com/office/drawing/2014/main" id="{690AE8F9-ABD8-4846-8327-BD5E9ADD7555}"/>
                </a:ext>
              </a:extLst>
            </p:cNvPr>
            <p:cNvSpPr txBox="1"/>
            <p:nvPr/>
          </p:nvSpPr>
          <p:spPr>
            <a:xfrm>
              <a:off x="6000760" y="2224602"/>
              <a:ext cx="1785950" cy="369332"/>
            </a:xfrm>
            <a:prstGeom prst="rect">
              <a:avLst/>
            </a:prstGeom>
            <a:noFill/>
          </p:spPr>
          <p:txBody>
            <a:bodyPr wrap="square" rtlCol="0">
              <a:spAutoFit/>
            </a:bodyPr>
            <a:lstStyle/>
            <a:p>
              <a:pPr algn="l">
                <a:lnSpc>
                  <a:spcPct val="100000"/>
                </a:lnSpc>
              </a:pPr>
              <a:r>
                <a:rPr lang="zh-CN" altLang="zh-CN" sz="1800">
                  <a:solidFill>
                    <a:srgbClr val="0000FF"/>
                  </a:solidFill>
                  <a:latin typeface="Consolas" pitchFamily="49" charset="0"/>
                  <a:ea typeface="仿宋" pitchFamily="49" charset="-122"/>
                  <a:cs typeface="Consolas" pitchFamily="49" charset="0"/>
                </a:rPr>
                <a:t>多项式</a:t>
              </a:r>
              <a:r>
                <a:rPr lang="zh-CN" altLang="en-US" sz="1800">
                  <a:solidFill>
                    <a:srgbClr val="0000FF"/>
                  </a:solidFill>
                  <a:latin typeface="Consolas" pitchFamily="49" charset="0"/>
                  <a:ea typeface="仿宋" pitchFamily="49" charset="-122"/>
                  <a:cs typeface="Consolas" pitchFamily="49" charset="0"/>
                </a:rPr>
                <a:t>线性表</a:t>
              </a:r>
              <a:endParaRPr lang="zh-CN" altLang="en-US" sz="18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692696"/>
            <a:ext cx="8640960" cy="188407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defPPr>
              <a:defRPr lang="zh-CN"/>
            </a:defPPr>
            <a:lvl1pPr algn="l">
              <a:defRPr sz="1800">
                <a:solidFill>
                  <a:srgbClr val="0000FF"/>
                </a:solidFill>
                <a:latin typeface="Consolas" pitchFamily="49" charset="0"/>
                <a:ea typeface="仿宋" pitchFamily="49" charset="-122"/>
                <a:cs typeface="Consolas" pitchFamily="49" charset="0"/>
              </a:defRPr>
            </a:lvl1pPr>
          </a:lstStyle>
          <a:p>
            <a:r>
              <a:rPr lang="en-US" altLang="zh-CN" dirty="0"/>
              <a:t>public void </a:t>
            </a:r>
            <a:r>
              <a:rPr lang="en-US" altLang="zh-CN" dirty="0" err="1"/>
              <a:t>SetElem</a:t>
            </a:r>
            <a:r>
              <a:rPr lang="en-US" altLang="zh-CN" dirty="0"/>
              <a:t>(int </a:t>
            </a:r>
            <a:r>
              <a:rPr lang="en-US" altLang="zh-CN" dirty="0" err="1"/>
              <a:t>i,E</a:t>
            </a:r>
            <a:r>
              <a:rPr lang="en-US" altLang="zh-CN" dirty="0"/>
              <a:t> e)	</a:t>
            </a:r>
            <a:r>
              <a:rPr lang="en-US" altLang="zh-CN" dirty="0">
                <a:solidFill>
                  <a:srgbClr val="00CC00"/>
                </a:solidFill>
              </a:rPr>
              <a:t>//</a:t>
            </a:r>
            <a:r>
              <a:rPr lang="zh-CN" altLang="zh-CN" dirty="0">
                <a:solidFill>
                  <a:srgbClr val="00CC00"/>
                </a:solidFill>
              </a:rPr>
              <a:t>设置序号</a:t>
            </a:r>
            <a:r>
              <a:rPr lang="en-US" altLang="zh-CN" dirty="0" err="1">
                <a:solidFill>
                  <a:srgbClr val="00CC00"/>
                </a:solidFill>
              </a:rPr>
              <a:t>i</a:t>
            </a:r>
            <a:r>
              <a:rPr lang="zh-CN" altLang="zh-CN" dirty="0">
                <a:solidFill>
                  <a:srgbClr val="00CC00"/>
                </a:solidFill>
              </a:rPr>
              <a:t>的元素为</a:t>
            </a:r>
            <a:r>
              <a:rPr lang="en-US" altLang="zh-CN" dirty="0">
                <a:solidFill>
                  <a:srgbClr val="00CC00"/>
                </a:solidFill>
              </a:rPr>
              <a:t>e</a:t>
            </a:r>
            <a:endParaRPr lang="zh-CN" altLang="zh-CN" dirty="0">
              <a:solidFill>
                <a:srgbClr val="00CC00"/>
              </a:solidFill>
            </a:endParaRPr>
          </a:p>
          <a:p>
            <a:r>
              <a:rPr lang="en-US" altLang="zh-CN" dirty="0"/>
              <a:t>{  if (</a:t>
            </a:r>
            <a:r>
              <a:rPr lang="en-US" altLang="zh-CN" dirty="0" err="1"/>
              <a:t>i</a:t>
            </a:r>
            <a:r>
              <a:rPr lang="en-US" altLang="zh-CN" dirty="0"/>
              <a:t>&lt;0 || </a:t>
            </a:r>
            <a:r>
              <a:rPr lang="en-US" altLang="zh-CN" dirty="0" err="1"/>
              <a:t>i</a:t>
            </a:r>
            <a:r>
              <a:rPr lang="en-US" altLang="zh-CN" dirty="0"/>
              <a:t>&gt;size-1)</a:t>
            </a:r>
            <a:endParaRPr lang="zh-CN" altLang="zh-CN" dirty="0"/>
          </a:p>
          <a:p>
            <a:r>
              <a:rPr lang="en-US" altLang="zh-CN" dirty="0"/>
              <a:t>     throw new </a:t>
            </a:r>
            <a:r>
              <a:rPr lang="en-US" altLang="zh-CN" dirty="0" err="1"/>
              <a:t>IllegalArgumentException</a:t>
            </a:r>
            <a:r>
              <a:rPr lang="en-US" altLang="zh-CN" dirty="0"/>
              <a:t>("</a:t>
            </a:r>
            <a:r>
              <a:rPr lang="zh-CN" altLang="zh-CN" dirty="0"/>
              <a:t>设置</a:t>
            </a:r>
            <a:r>
              <a:rPr lang="en-US" altLang="zh-CN" dirty="0"/>
              <a:t>:</a:t>
            </a:r>
            <a:r>
              <a:rPr lang="zh-CN" altLang="zh-CN" dirty="0"/>
              <a:t>位置</a:t>
            </a:r>
            <a:r>
              <a:rPr lang="en-US" altLang="zh-CN" dirty="0" err="1"/>
              <a:t>i</a:t>
            </a:r>
            <a:r>
              <a:rPr lang="zh-CN" altLang="zh-CN" dirty="0"/>
              <a:t>不在有效范围内</a:t>
            </a:r>
            <a:r>
              <a:rPr lang="en-US" altLang="zh-CN" dirty="0"/>
              <a:t>");</a:t>
            </a:r>
            <a:endParaRPr lang="zh-CN" altLang="zh-CN" dirty="0"/>
          </a:p>
          <a:p>
            <a:r>
              <a:rPr lang="en-US" altLang="zh-CN" dirty="0"/>
              <a:t>   data[</a:t>
            </a:r>
            <a:r>
              <a:rPr lang="en-US" altLang="zh-CN" dirty="0" err="1"/>
              <a:t>i</a:t>
            </a:r>
            <a:r>
              <a:rPr lang="en-US" altLang="zh-CN" dirty="0"/>
              <a:t>]=e;</a:t>
            </a:r>
            <a:endParaRPr lang="zh-CN" altLang="zh-CN" dirty="0"/>
          </a:p>
          <a:p>
            <a:r>
              <a:rPr lang="en-US" altLang="zh-CN" dirty="0"/>
              <a:t>}</a:t>
            </a:r>
            <a:endParaRPr lang="zh-CN" altLang="zh-CN" dirty="0"/>
          </a:p>
        </p:txBody>
      </p:sp>
      <p:sp>
        <p:nvSpPr>
          <p:cNvPr id="4" name="TextBox 3"/>
          <p:cNvSpPr txBox="1"/>
          <p:nvPr/>
        </p:nvSpPr>
        <p:spPr>
          <a:xfrm>
            <a:off x="0" y="116632"/>
            <a:ext cx="6215106" cy="403828"/>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ts val="2600"/>
              </a:lnSpc>
            </a:pPr>
            <a:r>
              <a:rPr lang="zh-CN" altLang="en-US" sz="200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5</a:t>
            </a:r>
            <a:r>
              <a:rPr lang="zh-CN" altLang="zh-CN" sz="200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）设置线性表中序号为</a:t>
            </a:r>
            <a:r>
              <a:rPr lang="en-US" altLang="zh-CN" sz="2000" i="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i</a:t>
            </a:r>
            <a:r>
              <a:rPr lang="zh-CN" altLang="zh-CN" sz="200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的元素</a:t>
            </a:r>
            <a:r>
              <a:rPr lang="en-US" altLang="zh-CN" sz="200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SetElem(</a:t>
            </a:r>
            <a:r>
              <a:rPr lang="en-US" altLang="zh-CN" sz="2000" i="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i</a:t>
            </a:r>
            <a:r>
              <a:rPr lang="zh-CN" altLang="zh-CN" sz="2000" i="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i="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e</a:t>
            </a:r>
            <a:r>
              <a:rPr lang="en-US" altLang="zh-CN" sz="200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endParaRPr lang="zh-CN" altLang="zh-CN" sz="200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endParaRPr>
          </a:p>
        </p:txBody>
      </p:sp>
      <p:sp>
        <p:nvSpPr>
          <p:cNvPr id="6" name="TextBox 2">
            <a:extLst>
              <a:ext uri="{FF2B5EF4-FFF2-40B4-BE49-F238E27FC236}">
                <a16:creationId xmlns:a16="http://schemas.microsoft.com/office/drawing/2014/main" id="{779623A9-1FB6-44FD-B9A2-3BB11C67D2F1}"/>
              </a:ext>
            </a:extLst>
          </p:cNvPr>
          <p:cNvSpPr txBox="1"/>
          <p:nvPr/>
        </p:nvSpPr>
        <p:spPr>
          <a:xfrm>
            <a:off x="179512" y="3280699"/>
            <a:ext cx="7786742" cy="368457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defPPr>
              <a:defRPr lang="zh-CN"/>
            </a:defPPr>
            <a:lvl1pPr algn="l">
              <a:defRPr sz="1800">
                <a:solidFill>
                  <a:srgbClr val="0000FF"/>
                </a:solidFill>
                <a:latin typeface="Consolas" pitchFamily="49" charset="0"/>
                <a:ea typeface="仿宋" pitchFamily="49" charset="-122"/>
                <a:cs typeface="Consolas" pitchFamily="49" charset="0"/>
              </a:defRPr>
            </a:lvl1pPr>
          </a:lstStyle>
          <a:p>
            <a:r>
              <a:rPr lang="en-US" altLang="zh-CN" dirty="0"/>
              <a:t>public int </a:t>
            </a:r>
            <a:r>
              <a:rPr lang="en-US" altLang="zh-CN" dirty="0" err="1"/>
              <a:t>GetNo</a:t>
            </a:r>
            <a:r>
              <a:rPr lang="en-US" altLang="zh-CN" dirty="0"/>
              <a:t>(E e) 	</a:t>
            </a:r>
            <a:r>
              <a:rPr lang="en-US" altLang="zh-CN" dirty="0">
                <a:solidFill>
                  <a:srgbClr val="00CC00"/>
                </a:solidFill>
              </a:rPr>
              <a:t>//</a:t>
            </a:r>
            <a:r>
              <a:rPr lang="zh-CN" altLang="zh-CN" dirty="0">
                <a:solidFill>
                  <a:srgbClr val="00CC00"/>
                </a:solidFill>
              </a:rPr>
              <a:t>查找第一个为</a:t>
            </a:r>
            <a:r>
              <a:rPr lang="en-US" altLang="zh-CN" dirty="0">
                <a:solidFill>
                  <a:srgbClr val="00CC00"/>
                </a:solidFill>
              </a:rPr>
              <a:t>e</a:t>
            </a:r>
            <a:r>
              <a:rPr lang="zh-CN" altLang="zh-CN" dirty="0">
                <a:solidFill>
                  <a:srgbClr val="00CC00"/>
                </a:solidFill>
              </a:rPr>
              <a:t>的元素的序号</a:t>
            </a:r>
          </a:p>
          <a:p>
            <a:r>
              <a:rPr lang="en-US" altLang="zh-CN" dirty="0"/>
              <a:t>{  int </a:t>
            </a:r>
            <a:r>
              <a:rPr lang="en-US" altLang="zh-CN" dirty="0" err="1"/>
              <a:t>i</a:t>
            </a:r>
            <a:r>
              <a:rPr lang="en-US" altLang="zh-CN" dirty="0"/>
              <a:t>=0,j;</a:t>
            </a:r>
            <a:endParaRPr lang="zh-CN" altLang="zh-CN" dirty="0"/>
          </a:p>
          <a:p>
            <a:r>
              <a:rPr lang="en-US" altLang="zh-CN" dirty="0"/>
              <a:t>   while (</a:t>
            </a:r>
            <a:r>
              <a:rPr lang="en-US" altLang="zh-CN" dirty="0" err="1"/>
              <a:t>i</a:t>
            </a:r>
            <a:r>
              <a:rPr lang="en-US" altLang="zh-CN" dirty="0"/>
              <a:t>&lt;size &amp;&amp; !data[</a:t>
            </a:r>
            <a:r>
              <a:rPr lang="en-US" altLang="zh-CN" dirty="0" err="1"/>
              <a:t>i</a:t>
            </a:r>
            <a:r>
              <a:rPr lang="en-US" altLang="zh-CN" dirty="0"/>
              <a:t>].equals(e))</a:t>
            </a:r>
            <a:endParaRPr lang="zh-CN" altLang="zh-CN" dirty="0"/>
          </a:p>
          <a:p>
            <a:r>
              <a:rPr lang="en-US" altLang="zh-CN" dirty="0"/>
              <a:t>     </a:t>
            </a:r>
            <a:r>
              <a:rPr lang="en-US" altLang="zh-CN" dirty="0" err="1"/>
              <a:t>i</a:t>
            </a:r>
            <a:r>
              <a:rPr lang="en-US" altLang="zh-CN" dirty="0"/>
              <a:t>++;		      </a:t>
            </a:r>
            <a:r>
              <a:rPr lang="en-US" altLang="zh-CN" dirty="0">
                <a:solidFill>
                  <a:srgbClr val="00CC00"/>
                </a:solidFill>
              </a:rPr>
              <a:t>//</a:t>
            </a:r>
            <a:r>
              <a:rPr lang="zh-CN" altLang="zh-CN" dirty="0">
                <a:solidFill>
                  <a:srgbClr val="00CC00"/>
                </a:solidFill>
              </a:rPr>
              <a:t>查找元素</a:t>
            </a:r>
            <a:r>
              <a:rPr lang="en-US" altLang="zh-CN" dirty="0">
                <a:solidFill>
                  <a:srgbClr val="00CC00"/>
                </a:solidFill>
              </a:rPr>
              <a:t>e</a:t>
            </a:r>
            <a:endParaRPr lang="zh-CN" altLang="zh-CN" dirty="0">
              <a:solidFill>
                <a:srgbClr val="00CC00"/>
              </a:solidFill>
            </a:endParaRPr>
          </a:p>
          <a:p>
            <a:r>
              <a:rPr lang="en-US" altLang="zh-CN" dirty="0"/>
              <a:t>   if (</a:t>
            </a:r>
            <a:r>
              <a:rPr lang="en-US" altLang="zh-CN" dirty="0" err="1"/>
              <a:t>i</a:t>
            </a:r>
            <a:r>
              <a:rPr lang="en-US" altLang="zh-CN" dirty="0"/>
              <a:t>&gt;=size)		</a:t>
            </a:r>
            <a:r>
              <a:rPr lang="en-US" altLang="zh-CN" dirty="0">
                <a:solidFill>
                  <a:srgbClr val="00CC00"/>
                </a:solidFill>
              </a:rPr>
              <a:t>//</a:t>
            </a:r>
            <a:r>
              <a:rPr lang="zh-CN" altLang="zh-CN" dirty="0">
                <a:solidFill>
                  <a:srgbClr val="00CC00"/>
                </a:solidFill>
              </a:rPr>
              <a:t>未找到时返回</a:t>
            </a:r>
            <a:r>
              <a:rPr lang="en-US" altLang="zh-CN" dirty="0">
                <a:solidFill>
                  <a:srgbClr val="00CC00"/>
                </a:solidFill>
              </a:rPr>
              <a:t>-1</a:t>
            </a:r>
            <a:endParaRPr lang="zh-CN" altLang="zh-CN" dirty="0">
              <a:solidFill>
                <a:srgbClr val="00CC00"/>
              </a:solidFill>
            </a:endParaRPr>
          </a:p>
          <a:p>
            <a:r>
              <a:rPr lang="en-US" altLang="zh-CN" dirty="0"/>
              <a:t>      j=-1;</a:t>
            </a:r>
            <a:endParaRPr lang="zh-CN" altLang="zh-CN" dirty="0"/>
          </a:p>
          <a:p>
            <a:r>
              <a:rPr lang="en-US" altLang="zh-CN" dirty="0"/>
              <a:t>   else</a:t>
            </a:r>
            <a:endParaRPr lang="zh-CN" altLang="zh-CN" dirty="0"/>
          </a:p>
          <a:p>
            <a:r>
              <a:rPr lang="en-US" altLang="zh-CN" dirty="0"/>
              <a:t>      j=</a:t>
            </a:r>
            <a:r>
              <a:rPr lang="en-US" altLang="zh-CN" dirty="0" err="1"/>
              <a:t>i</a:t>
            </a:r>
            <a:r>
              <a:rPr lang="en-US" altLang="zh-CN" dirty="0"/>
              <a:t>;		</a:t>
            </a:r>
            <a:r>
              <a:rPr lang="en-US" altLang="zh-CN" dirty="0">
                <a:solidFill>
                  <a:srgbClr val="00CC00"/>
                </a:solidFill>
              </a:rPr>
              <a:t>//</a:t>
            </a:r>
            <a:r>
              <a:rPr lang="zh-CN" altLang="zh-CN" dirty="0">
                <a:solidFill>
                  <a:srgbClr val="00CC00"/>
                </a:solidFill>
              </a:rPr>
              <a:t>找到后返回其序号</a:t>
            </a:r>
            <a:endParaRPr lang="en-US" altLang="zh-CN" dirty="0">
              <a:solidFill>
                <a:srgbClr val="00CC00"/>
              </a:solidFill>
            </a:endParaRPr>
          </a:p>
          <a:p>
            <a:r>
              <a:rPr lang="en-US" altLang="zh-CN" dirty="0">
                <a:solidFill>
                  <a:srgbClr val="00CC00"/>
                </a:solidFill>
              </a:rPr>
              <a:t>   </a:t>
            </a:r>
            <a:r>
              <a:rPr lang="en-US" altLang="zh-CN" dirty="0"/>
              <a:t>return j;</a:t>
            </a:r>
            <a:endParaRPr lang="zh-CN" altLang="zh-CN" dirty="0"/>
          </a:p>
          <a:p>
            <a:r>
              <a:rPr lang="en-US" altLang="zh-CN" dirty="0"/>
              <a:t>}</a:t>
            </a:r>
            <a:endParaRPr lang="zh-CN" altLang="zh-CN" dirty="0"/>
          </a:p>
        </p:txBody>
      </p:sp>
      <p:sp>
        <p:nvSpPr>
          <p:cNvPr id="7" name="TextBox 3">
            <a:extLst>
              <a:ext uri="{FF2B5EF4-FFF2-40B4-BE49-F238E27FC236}">
                <a16:creationId xmlns:a16="http://schemas.microsoft.com/office/drawing/2014/main" id="{691E13F0-6C52-411A-B568-A3FC06717FC5}"/>
              </a:ext>
            </a:extLst>
          </p:cNvPr>
          <p:cNvSpPr txBox="1"/>
          <p:nvPr/>
        </p:nvSpPr>
        <p:spPr>
          <a:xfrm>
            <a:off x="13692" y="2876871"/>
            <a:ext cx="7358114" cy="403828"/>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ts val="2600"/>
              </a:lnSpc>
            </a:pPr>
            <a:r>
              <a:rPr lang="zh-CN" altLang="en-US" sz="200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6</a:t>
            </a:r>
            <a:r>
              <a:rPr lang="zh-CN" altLang="zh-CN" sz="200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）求线性表中第一个值为</a:t>
            </a:r>
            <a:r>
              <a:rPr lang="en-US" altLang="zh-CN" sz="2000" i="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e</a:t>
            </a:r>
            <a:r>
              <a:rPr lang="zh-CN" altLang="zh-CN" sz="200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的元素的逻辑序号</a:t>
            </a:r>
            <a:r>
              <a:rPr lang="en-US" altLang="zh-CN" sz="200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GetNo(e)</a:t>
            </a:r>
            <a:endParaRPr lang="zh-CN" altLang="zh-CN" sz="200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endParaRPr>
          </a:p>
        </p:txBody>
      </p:sp>
      <p:sp>
        <p:nvSpPr>
          <p:cNvPr id="8" name="矩形 7">
            <a:extLst>
              <a:ext uri="{FF2B5EF4-FFF2-40B4-BE49-F238E27FC236}">
                <a16:creationId xmlns:a16="http://schemas.microsoft.com/office/drawing/2014/main" id="{6DDAC2A9-08FE-47FB-BF8A-625832A888D8}"/>
              </a:ext>
            </a:extLst>
          </p:cNvPr>
          <p:cNvSpPr/>
          <p:nvPr/>
        </p:nvSpPr>
        <p:spPr>
          <a:xfrm>
            <a:off x="7452320" y="6093296"/>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T(n)=O(n)</a:t>
            </a:r>
            <a:endParaRPr lang="zh-CN" altLang="en-US" sz="2200" dirty="0">
              <a:solidFill>
                <a:srgbClr val="FFFF00"/>
              </a:solidFill>
            </a:endParaRPr>
          </a:p>
        </p:txBody>
      </p:sp>
      <p:sp>
        <p:nvSpPr>
          <p:cNvPr id="9" name="矩形 8">
            <a:extLst>
              <a:ext uri="{FF2B5EF4-FFF2-40B4-BE49-F238E27FC236}">
                <a16:creationId xmlns:a16="http://schemas.microsoft.com/office/drawing/2014/main" id="{AFF3B2CD-3283-4966-BFE4-9EBBD95479A3}"/>
              </a:ext>
            </a:extLst>
          </p:cNvPr>
          <p:cNvSpPr/>
          <p:nvPr/>
        </p:nvSpPr>
        <p:spPr>
          <a:xfrm>
            <a:off x="7452320" y="2068811"/>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T(n)=O(1)</a:t>
            </a:r>
            <a:endParaRPr lang="zh-CN" alt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9532" y="376511"/>
            <a:ext cx="8424936" cy="449658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ADT </a:t>
            </a:r>
            <a:r>
              <a:rPr lang="en-US" altLang="zh-CN" sz="1800" dirty="0" err="1">
                <a:solidFill>
                  <a:srgbClr val="FF0000"/>
                </a:solidFill>
                <a:latin typeface="Consolas" pitchFamily="49" charset="0"/>
                <a:ea typeface="仿宋" pitchFamily="49" charset="-122"/>
                <a:cs typeface="Consolas" pitchFamily="49" charset="0"/>
              </a:rPr>
              <a:t>PolyClass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多项式抽象数据类型</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数据对象：</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PolyElem</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c</a:t>
            </a:r>
            <a:r>
              <a:rPr lang="en-US" altLang="zh-CN" sz="1800" i="1" baseline="-25000" dirty="0">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e</a:t>
            </a:r>
            <a:r>
              <a:rPr lang="en-US" altLang="zh-CN" sz="1800" i="1" baseline="-250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 1</a:t>
            </a:r>
            <a:r>
              <a:rPr lang="zh-CN" altLang="zh-CN" sz="1800" dirty="0">
                <a:solidFill>
                  <a:srgbClr val="0000FF"/>
                </a:solidFill>
                <a:latin typeface="+mn-ea"/>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mn-ea"/>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c</a:t>
            </a:r>
            <a:r>
              <a:rPr lang="en-US" altLang="zh-CN" sz="1800" i="1" baseline="-25000" dirty="0">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double</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e</a:t>
            </a:r>
            <a:r>
              <a:rPr lang="en-US" altLang="zh-CN" sz="1800" i="1" baseline="-25000" dirty="0" err="1">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int};</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数据关系：</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pt-BR" altLang="zh-CN" sz="1800" dirty="0">
                <a:solidFill>
                  <a:srgbClr val="0000FF"/>
                </a:solidFill>
                <a:latin typeface="Consolas" pitchFamily="49" charset="0"/>
                <a:ea typeface="仿宋" pitchFamily="49" charset="-122"/>
                <a:cs typeface="Consolas" pitchFamily="49" charset="0"/>
              </a:rPr>
              <a:t>r={&lt;</a:t>
            </a:r>
            <a:r>
              <a:rPr lang="pt-BR" altLang="zh-CN" sz="1800" i="1" dirty="0">
                <a:solidFill>
                  <a:srgbClr val="0000FF"/>
                </a:solidFill>
                <a:latin typeface="Consolas" pitchFamily="49" charset="0"/>
                <a:ea typeface="仿宋" pitchFamily="49" charset="-122"/>
                <a:cs typeface="Consolas" pitchFamily="49" charset="0"/>
              </a:rPr>
              <a:t>x</a:t>
            </a:r>
            <a:r>
              <a:rPr lang="pt-BR" altLang="zh-CN" sz="1800" i="1" baseline="-25000" dirty="0">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y</a:t>
            </a:r>
            <a:r>
              <a:rPr lang="pt-BR" altLang="zh-CN" sz="1800" i="1" baseline="-25000" dirty="0">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&gt; | </a:t>
            </a:r>
            <a:r>
              <a:rPr lang="en-US" altLang="zh-CN" sz="1800" i="1" dirty="0">
                <a:solidFill>
                  <a:srgbClr val="0000FF"/>
                </a:solidFill>
                <a:latin typeface="Consolas" pitchFamily="49" charset="0"/>
                <a:ea typeface="仿宋" pitchFamily="49" charset="-122"/>
                <a:cs typeface="Consolas" pitchFamily="49" charset="0"/>
              </a:rPr>
              <a:t>x</a:t>
            </a:r>
            <a:r>
              <a:rPr lang="pt-BR" altLang="zh-CN" sz="1800" i="1" baseline="-25000" dirty="0">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y</a:t>
            </a:r>
            <a:r>
              <a:rPr lang="pt-BR" altLang="zh-CN" sz="1800" i="1" baseline="-25000" dirty="0">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a:t>
            </a:r>
            <a:r>
              <a:rPr lang="pt-BR" altLang="zh-CN" sz="1800" dirty="0">
                <a:solidFill>
                  <a:srgbClr val="0000FF"/>
                </a:solidFill>
                <a:latin typeface="Consolas" pitchFamily="49" charset="0"/>
                <a:ea typeface="仿宋" pitchFamily="49" charset="-122"/>
                <a:cs typeface="Consolas" pitchFamily="49" charset="0"/>
              </a:rPr>
              <a:t>PolyElem</a:t>
            </a:r>
            <a:r>
              <a:rPr lang="zh-CN" altLang="zh-CN" sz="1800" dirty="0">
                <a:solidFill>
                  <a:srgbClr val="0000FF"/>
                </a:solidFill>
                <a:latin typeface="Consolas" pitchFamily="49" charset="0"/>
                <a:ea typeface="仿宋" pitchFamily="49" charset="-122"/>
                <a:cs typeface="Consolas" pitchFamily="49" charset="0"/>
              </a:rPr>
              <a:t>，</a:t>
            </a:r>
            <a:r>
              <a:rPr lang="pt-BR" altLang="zh-CN" sz="1800" i="1" dirty="0">
                <a:solidFill>
                  <a:srgbClr val="0000FF"/>
                </a:solidFill>
                <a:latin typeface="Consolas" pitchFamily="49" charset="0"/>
                <a:ea typeface="仿宋" pitchFamily="49" charset="-122"/>
                <a:cs typeface="Consolas" pitchFamily="49" charset="0"/>
              </a:rPr>
              <a:t>i</a:t>
            </a:r>
            <a:r>
              <a:rPr lang="pt-BR" altLang="zh-CN" sz="1800" dirty="0">
                <a:solidFill>
                  <a:srgbClr val="0000FF"/>
                </a:solidFill>
                <a:latin typeface="Consolas" pitchFamily="49" charset="0"/>
                <a:ea typeface="仿宋" pitchFamily="49" charset="-122"/>
                <a:cs typeface="Consolas" pitchFamily="49" charset="0"/>
              </a:rPr>
              <a:t>=1</a:t>
            </a:r>
            <a:r>
              <a:rPr lang="zh-CN" altLang="zh-CN" sz="1800" dirty="0">
                <a:solidFill>
                  <a:srgbClr val="0000FF"/>
                </a:solidFill>
                <a:latin typeface="Consolas" pitchFamily="49" charset="0"/>
                <a:ea typeface="仿宋" pitchFamily="49" charset="-122"/>
                <a:cs typeface="Consolas" pitchFamily="49" charset="0"/>
              </a:rPr>
              <a:t>，</a:t>
            </a:r>
            <a:r>
              <a:rPr lang="pt-BR" altLang="zh-CN" sz="1800" dirty="0">
                <a:solidFill>
                  <a:srgbClr val="0000FF"/>
                </a:solidFill>
                <a:latin typeface="+mj-ea"/>
                <a:ea typeface="+mj-ea"/>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a:t>
            </a:r>
            <a:r>
              <a:rPr lang="pt-BR" altLang="zh-CN" sz="1800" i="1" dirty="0">
                <a:solidFill>
                  <a:srgbClr val="0000FF"/>
                </a:solidFill>
                <a:latin typeface="Consolas" pitchFamily="49" charset="0"/>
                <a:ea typeface="仿宋" pitchFamily="49" charset="-122"/>
                <a:cs typeface="Consolas" pitchFamily="49" charset="0"/>
              </a:rPr>
              <a:t>n</a:t>
            </a:r>
            <a:r>
              <a:rPr lang="pt-BR" altLang="zh-CN" sz="1800" dirty="0">
                <a:solidFill>
                  <a:srgbClr val="0000FF"/>
                </a:solidFill>
                <a:latin typeface="Consolas" pitchFamily="49" charset="0"/>
                <a:ea typeface="仿宋" pitchFamily="49" charset="-122"/>
                <a:cs typeface="Consolas" pitchFamily="49" charset="0"/>
              </a:rPr>
              <a:t>-1}</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基本运算：</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void </a:t>
            </a:r>
            <a:r>
              <a:rPr lang="en-US" altLang="zh-CN" sz="1800" dirty="0">
                <a:solidFill>
                  <a:srgbClr val="FF0000"/>
                </a:solidFill>
                <a:latin typeface="Consolas" pitchFamily="49" charset="0"/>
                <a:ea typeface="仿宋" pitchFamily="49" charset="-122"/>
                <a:cs typeface="Consolas" pitchFamily="49" charset="0"/>
              </a:rPr>
              <a:t>Add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PolyElem</a:t>
            </a:r>
            <a:r>
              <a:rPr lang="en-US" altLang="zh-CN" sz="1800" dirty="0">
                <a:solidFill>
                  <a:srgbClr val="0000FF"/>
                </a:solidFill>
                <a:latin typeface="Consolas" pitchFamily="49" charset="0"/>
                <a:ea typeface="仿宋" pitchFamily="49" charset="-122"/>
                <a:cs typeface="Consolas" pitchFamily="49" charset="0"/>
              </a:rPr>
              <a:t> p)</a:t>
            </a:r>
            <a:r>
              <a:rPr lang="zh-CN" altLang="zh-CN" sz="1800" dirty="0">
                <a:solidFill>
                  <a:srgbClr val="0000FF"/>
                </a:solidFill>
                <a:latin typeface="Consolas" pitchFamily="49" charset="0"/>
                <a:ea typeface="仿宋" pitchFamily="49" charset="-122"/>
                <a:cs typeface="Consolas" pitchFamily="49" charset="0"/>
              </a:rPr>
              <a:t>：将多项式项</a:t>
            </a:r>
            <a:r>
              <a:rPr lang="en-US" altLang="zh-CN" sz="1800" i="1" dirty="0">
                <a:solidFill>
                  <a:srgbClr val="0000FF"/>
                </a:solidFill>
                <a:latin typeface="Consolas" pitchFamily="49" charset="0"/>
                <a:ea typeface="仿宋" pitchFamily="49" charset="-122"/>
                <a:cs typeface="Consolas" pitchFamily="49" charset="0"/>
              </a:rPr>
              <a:t>p</a:t>
            </a:r>
            <a:r>
              <a:rPr lang="zh-CN" altLang="zh-CN" sz="1800" dirty="0">
                <a:solidFill>
                  <a:srgbClr val="0000FF"/>
                </a:solidFill>
                <a:latin typeface="Consolas" pitchFamily="49" charset="0"/>
                <a:ea typeface="仿宋" pitchFamily="49" charset="-122"/>
                <a:cs typeface="Consolas" pitchFamily="49" charset="0"/>
              </a:rPr>
              <a:t>添加到末尾。</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void </a:t>
            </a:r>
            <a:r>
              <a:rPr lang="en-US" altLang="zh-CN" sz="1800" dirty="0" err="1">
                <a:solidFill>
                  <a:srgbClr val="FF0000"/>
                </a:solidFill>
                <a:latin typeface="Consolas" pitchFamily="49" charset="0"/>
                <a:ea typeface="仿宋" pitchFamily="49" charset="-122"/>
                <a:cs typeface="Consolas" pitchFamily="49" charset="0"/>
              </a:rPr>
              <a:t>CreatePoly</a:t>
            </a:r>
            <a:r>
              <a:rPr lang="en-US" altLang="zh-CN" sz="1800" dirty="0">
                <a:solidFill>
                  <a:srgbClr val="0000FF"/>
                </a:solidFill>
                <a:latin typeface="Consolas" pitchFamily="49" charset="0"/>
                <a:ea typeface="仿宋" pitchFamily="49" charset="-122"/>
                <a:cs typeface="Consolas" pitchFamily="49" charset="0"/>
              </a:rPr>
              <a:t>(double [] a</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int [] </a:t>
            </a:r>
            <a:r>
              <a:rPr lang="en-US" altLang="zh-CN" sz="1800" dirty="0" err="1">
                <a:solidFill>
                  <a:srgbClr val="0000FF"/>
                </a:solidFill>
                <a:latin typeface="Consolas" pitchFamily="49" charset="0"/>
                <a:ea typeface="仿宋" pitchFamily="49" charset="-122"/>
                <a:cs typeface="Consolas" pitchFamily="49" charset="0"/>
              </a:rPr>
              <a:t>b,int</a:t>
            </a:r>
            <a:r>
              <a:rPr lang="en-US" altLang="zh-CN" sz="1800" dirty="0">
                <a:solidFill>
                  <a:srgbClr val="0000FF"/>
                </a:solidFill>
                <a:latin typeface="Consolas" pitchFamily="49" charset="0"/>
                <a:ea typeface="仿宋" pitchFamily="49" charset="-122"/>
                <a:cs typeface="Consolas" pitchFamily="49" charset="0"/>
              </a:rPr>
              <a:t> n)</a:t>
            </a:r>
            <a:r>
              <a:rPr lang="zh-CN" altLang="zh-CN" sz="1800" dirty="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由数组</a:t>
            </a:r>
            <a:r>
              <a:rPr lang="en-US" altLang="zh-CN" sz="1800" dirty="0">
                <a:solidFill>
                  <a:srgbClr val="0000FF"/>
                </a:solidFill>
                <a:latin typeface="Consolas" pitchFamily="49" charset="0"/>
                <a:ea typeface="仿宋" pitchFamily="49" charset="-122"/>
                <a:cs typeface="Consolas" pitchFamily="49" charset="0"/>
              </a:rPr>
              <a:t>a</a:t>
            </a:r>
            <a:r>
              <a:rPr lang="zh-CN" altLang="zh-CN" sz="1800" dirty="0">
                <a:solidFill>
                  <a:srgbClr val="0000FF"/>
                </a:solidFill>
                <a:latin typeface="Consolas" pitchFamily="49" charset="0"/>
                <a:ea typeface="仿宋" pitchFamily="49" charset="-122"/>
                <a:cs typeface="Consolas" pitchFamily="49" charset="0"/>
              </a:rPr>
              <a:t>和</a:t>
            </a:r>
            <a:r>
              <a:rPr lang="en-US" altLang="zh-CN" sz="1800" dirty="0">
                <a:solidFill>
                  <a:srgbClr val="0000FF"/>
                </a:solidFill>
                <a:latin typeface="Consolas" pitchFamily="49" charset="0"/>
                <a:ea typeface="仿宋" pitchFamily="49" charset="-122"/>
                <a:cs typeface="Consolas" pitchFamily="49" charset="0"/>
              </a:rPr>
              <a:t>b</a:t>
            </a:r>
            <a:r>
              <a:rPr lang="zh-CN" altLang="zh-CN" sz="1800" dirty="0">
                <a:solidFill>
                  <a:srgbClr val="0000FF"/>
                </a:solidFill>
                <a:latin typeface="Consolas" pitchFamily="49" charset="0"/>
                <a:ea typeface="仿宋" pitchFamily="49" charset="-122"/>
                <a:cs typeface="Consolas" pitchFamily="49" charset="0"/>
              </a:rPr>
              <a:t>创建多项式顺序表。</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void </a:t>
            </a:r>
            <a:r>
              <a:rPr lang="en-US" altLang="zh-CN" sz="1800" dirty="0">
                <a:solidFill>
                  <a:srgbClr val="FF0000"/>
                </a:solidFill>
                <a:latin typeface="Consolas" pitchFamily="49" charset="0"/>
                <a:ea typeface="仿宋" pitchFamily="49" charset="-122"/>
                <a:cs typeface="Consolas" pitchFamily="49" charset="0"/>
              </a:rPr>
              <a:t>Sort</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：对多项式顺序表按指数递减排序。</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void </a:t>
            </a:r>
            <a:r>
              <a:rPr lang="en-US" altLang="zh-CN" sz="1800" dirty="0" err="1">
                <a:solidFill>
                  <a:srgbClr val="FF0000"/>
                </a:solidFill>
                <a:latin typeface="Consolas" pitchFamily="49" charset="0"/>
                <a:ea typeface="仿宋" pitchFamily="49" charset="-122"/>
                <a:cs typeface="Consolas" pitchFamily="49" charset="0"/>
              </a:rPr>
              <a:t>DispPoly</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：输出多项式顺序表。</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//ADT </a:t>
            </a:r>
            <a:r>
              <a:rPr lang="en-US" altLang="zh-CN" sz="1800" dirty="0" err="1">
                <a:solidFill>
                  <a:srgbClr val="0000FF"/>
                </a:solidFill>
                <a:latin typeface="Consolas" pitchFamily="49" charset="0"/>
                <a:ea typeface="仿宋" pitchFamily="49" charset="-122"/>
                <a:cs typeface="Consolas" pitchFamily="49" charset="0"/>
              </a:rPr>
              <a:t>PolyClass</a:t>
            </a:r>
            <a:endParaRPr lang="zh-CN" altLang="zh-CN" sz="1800" dirty="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857224" y="5135863"/>
            <a:ext cx="7429552" cy="369332"/>
          </a:xfrm>
          <a:prstGeom prst="rect">
            <a:avLst/>
          </a:prstGeom>
          <a:noFill/>
        </p:spPr>
        <p:txBody>
          <a:bodyPr wrap="square" rtlCol="0">
            <a:spAutoFit/>
          </a:bodyPr>
          <a:lstStyle/>
          <a:p>
            <a:pPr algn="l">
              <a:lnSpc>
                <a:spcPct val="100000"/>
              </a:lnSpc>
            </a:pPr>
            <a:r>
              <a:rPr lang="zh-CN" altLang="zh-CN" sz="1800" dirty="0">
                <a:solidFill>
                  <a:srgbClr val="0000FF"/>
                </a:solidFill>
                <a:latin typeface="Consolas" pitchFamily="49" charset="0"/>
                <a:ea typeface="仿宋" pitchFamily="49" charset="-122"/>
                <a:cs typeface="Consolas" pitchFamily="49" charset="0"/>
              </a:rPr>
              <a:t>在</a:t>
            </a:r>
            <a:r>
              <a:rPr lang="en-US" altLang="zh-CN" sz="1800" dirty="0" err="1">
                <a:solidFill>
                  <a:srgbClr val="0000FF"/>
                </a:solidFill>
                <a:latin typeface="Consolas" pitchFamily="49" charset="0"/>
                <a:ea typeface="仿宋" pitchFamily="49" charset="-122"/>
                <a:cs typeface="Consolas" pitchFamily="49" charset="0"/>
              </a:rPr>
              <a:t>PolyClass</a:t>
            </a:r>
            <a:r>
              <a:rPr lang="zh-CN" altLang="zh-CN" sz="1800" dirty="0">
                <a:solidFill>
                  <a:srgbClr val="0000FF"/>
                </a:solidFill>
                <a:latin typeface="Consolas" pitchFamily="49" charset="0"/>
                <a:ea typeface="仿宋" pitchFamily="49" charset="-122"/>
                <a:cs typeface="Consolas" pitchFamily="49" charset="0"/>
              </a:rPr>
              <a:t>的基础上实现以下求两个多项式</a:t>
            </a:r>
            <a:r>
              <a:rPr lang="en-US" altLang="zh-CN" sz="1800" dirty="0">
                <a:solidFill>
                  <a:srgbClr val="0000FF"/>
                </a:solidFill>
                <a:latin typeface="Consolas" pitchFamily="49" charset="0"/>
                <a:ea typeface="仿宋" pitchFamily="49" charset="-122"/>
                <a:cs typeface="Consolas" pitchFamily="49" charset="0"/>
              </a:rPr>
              <a:t>L1</a:t>
            </a:r>
            <a:r>
              <a:rPr lang="zh-CN" altLang="zh-CN" sz="1800" dirty="0">
                <a:solidFill>
                  <a:srgbClr val="0000FF"/>
                </a:solidFill>
                <a:latin typeface="Consolas" pitchFamily="49" charset="0"/>
                <a:ea typeface="仿宋" pitchFamily="49" charset="-122"/>
                <a:cs typeface="Consolas" pitchFamily="49" charset="0"/>
              </a:rPr>
              <a:t>和</a:t>
            </a:r>
            <a:r>
              <a:rPr lang="en-US" altLang="zh-CN" sz="1800" dirty="0">
                <a:solidFill>
                  <a:srgbClr val="0000FF"/>
                </a:solidFill>
                <a:latin typeface="Consolas" pitchFamily="49" charset="0"/>
                <a:ea typeface="仿宋" pitchFamily="49" charset="-122"/>
                <a:cs typeface="Consolas" pitchFamily="49" charset="0"/>
              </a:rPr>
              <a:t>L2</a:t>
            </a:r>
            <a:r>
              <a:rPr lang="zh-CN" altLang="zh-CN" sz="1800" dirty="0">
                <a:solidFill>
                  <a:srgbClr val="0000FF"/>
                </a:solidFill>
                <a:latin typeface="Consolas" pitchFamily="49" charset="0"/>
                <a:ea typeface="仿宋" pitchFamily="49" charset="-122"/>
                <a:cs typeface="Consolas" pitchFamily="49" charset="0"/>
              </a:rPr>
              <a:t>相加的运算算法：</a:t>
            </a:r>
            <a:endParaRPr lang="zh-CN" altLang="en-US" sz="1800" dirty="0">
              <a:solidFill>
                <a:srgbClr val="0000FF"/>
              </a:solidFill>
              <a:latin typeface="Consolas" pitchFamily="49" charset="0"/>
              <a:ea typeface="仿宋" pitchFamily="49" charset="-122"/>
              <a:cs typeface="Consolas" pitchFamily="49" charset="0"/>
            </a:endParaRPr>
          </a:p>
        </p:txBody>
      </p:sp>
      <p:sp>
        <p:nvSpPr>
          <p:cNvPr id="9" name="TextBox 8"/>
          <p:cNvSpPr txBox="1"/>
          <p:nvPr/>
        </p:nvSpPr>
        <p:spPr>
          <a:xfrm>
            <a:off x="1475656" y="5756115"/>
            <a:ext cx="5500726" cy="369332"/>
          </a:xfrm>
          <a:prstGeom prst="rect">
            <a:avLst/>
          </a:prstGeom>
          <a:noFill/>
        </p:spPr>
        <p:txBody>
          <a:bodyPr wrap="square" rtlCol="0">
            <a:spAutoFit/>
          </a:bodyPr>
          <a:lstStyle/>
          <a:p>
            <a:pPr>
              <a:lnSpc>
                <a:spcPct val="100000"/>
              </a:lnSpc>
            </a:pPr>
            <a:r>
              <a:rPr lang="en-US" altLang="zh-CN" sz="1800" dirty="0" err="1">
                <a:solidFill>
                  <a:srgbClr val="C00000"/>
                </a:solidFill>
                <a:latin typeface="Consolas" pitchFamily="49" charset="0"/>
                <a:ea typeface="仿宋" pitchFamily="49" charset="-122"/>
                <a:cs typeface="Consolas" pitchFamily="49" charset="0"/>
              </a:rPr>
              <a:t>PolyClass</a:t>
            </a:r>
            <a:r>
              <a:rPr lang="en-US" altLang="zh-CN" sz="1800" dirty="0">
                <a:solidFill>
                  <a:srgbClr val="C00000"/>
                </a:solidFill>
                <a:latin typeface="Consolas" pitchFamily="49" charset="0"/>
                <a:ea typeface="仿宋" pitchFamily="49" charset="-122"/>
                <a:cs typeface="Consolas" pitchFamily="49" charset="0"/>
              </a:rPr>
              <a:t> Add(</a:t>
            </a:r>
            <a:r>
              <a:rPr lang="en-US" altLang="zh-CN" sz="1800" dirty="0" err="1">
                <a:solidFill>
                  <a:srgbClr val="C00000"/>
                </a:solidFill>
                <a:latin typeface="Consolas" pitchFamily="49" charset="0"/>
                <a:ea typeface="仿宋" pitchFamily="49" charset="-122"/>
                <a:cs typeface="Consolas" pitchFamily="49" charset="0"/>
              </a:rPr>
              <a:t>PolyClass</a:t>
            </a:r>
            <a:r>
              <a:rPr lang="en-US" altLang="zh-CN" sz="1800" dirty="0">
                <a:solidFill>
                  <a:srgbClr val="C00000"/>
                </a:solidFill>
                <a:latin typeface="Consolas" pitchFamily="49" charset="0"/>
                <a:ea typeface="仿宋" pitchFamily="49" charset="-122"/>
                <a:cs typeface="Consolas" pitchFamily="49" charset="0"/>
              </a:rPr>
              <a:t> L1</a:t>
            </a:r>
            <a:r>
              <a:rPr lang="zh-CN" altLang="zh-CN" sz="1800" dirty="0">
                <a:solidFill>
                  <a:srgbClr val="C00000"/>
                </a:solidFill>
                <a:latin typeface="Consolas" pitchFamily="49" charset="0"/>
                <a:ea typeface="仿宋" pitchFamily="49" charset="-122"/>
                <a:cs typeface="Consolas" pitchFamily="49" charset="0"/>
              </a:rPr>
              <a:t>，</a:t>
            </a:r>
            <a:r>
              <a:rPr lang="en-US" altLang="zh-CN" sz="1800" dirty="0" err="1">
                <a:solidFill>
                  <a:srgbClr val="C00000"/>
                </a:solidFill>
                <a:latin typeface="Consolas" pitchFamily="49" charset="0"/>
                <a:ea typeface="仿宋" pitchFamily="49" charset="-122"/>
                <a:cs typeface="Consolas" pitchFamily="49" charset="0"/>
              </a:rPr>
              <a:t>PolyClass</a:t>
            </a:r>
            <a:r>
              <a:rPr lang="en-US" altLang="zh-CN" sz="1800" dirty="0">
                <a:solidFill>
                  <a:srgbClr val="C00000"/>
                </a:solidFill>
                <a:latin typeface="Consolas" pitchFamily="49" charset="0"/>
                <a:ea typeface="仿宋" pitchFamily="49" charset="-122"/>
                <a:cs typeface="Consolas" pitchFamily="49" charset="0"/>
              </a:rPr>
              <a:t> L2);</a:t>
            </a:r>
            <a:endParaRPr lang="zh-CN" altLang="en-US" sz="1800" dirty="0">
              <a:solidFill>
                <a:srgbClr val="C00000"/>
              </a:solidFill>
              <a:latin typeface="Consolas" pitchFamily="49" charset="0"/>
              <a:ea typeface="仿宋" pitchFamily="49" charset="-122"/>
              <a:cs typeface="Consolas" pitchFamily="49"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260648"/>
            <a:ext cx="4572032"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2.5.2 </a:t>
            </a:r>
            <a:r>
              <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采用顺序存储结构求解</a:t>
            </a:r>
          </a:p>
        </p:txBody>
      </p:sp>
      <p:sp>
        <p:nvSpPr>
          <p:cNvPr id="4" name="TextBox 3"/>
          <p:cNvSpPr txBox="1"/>
          <p:nvPr/>
        </p:nvSpPr>
        <p:spPr>
          <a:xfrm>
            <a:off x="642910" y="1060365"/>
            <a:ext cx="3286148"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000">
                <a:latin typeface="Consolas" pitchFamily="49" charset="0"/>
                <a:ea typeface="微软雅黑" pitchFamily="34" charset="-122"/>
                <a:cs typeface="Consolas" pitchFamily="49" charset="0"/>
              </a:rPr>
              <a:t>1. </a:t>
            </a:r>
            <a:r>
              <a:rPr lang="zh-CN" altLang="zh-CN" sz="2000">
                <a:latin typeface="Consolas" pitchFamily="49" charset="0"/>
                <a:ea typeface="微软雅黑" pitchFamily="34" charset="-122"/>
                <a:cs typeface="Consolas" pitchFamily="49" charset="0"/>
              </a:rPr>
              <a:t>设计顺序存储结构</a:t>
            </a:r>
          </a:p>
        </p:txBody>
      </p:sp>
      <p:sp>
        <p:nvSpPr>
          <p:cNvPr id="5" name="TextBox 4"/>
          <p:cNvSpPr txBox="1"/>
          <p:nvPr/>
        </p:nvSpPr>
        <p:spPr>
          <a:xfrm>
            <a:off x="467544" y="1709110"/>
            <a:ext cx="2857520" cy="400110"/>
          </a:xfrm>
          <a:prstGeom prst="rect">
            <a:avLst/>
          </a:prstGeom>
          <a:noFill/>
        </p:spPr>
        <p:txBody>
          <a:bodyPr wrap="square" rtlCol="0">
            <a:spAutoFit/>
          </a:bodyPr>
          <a:lstStyle/>
          <a:p>
            <a:pPr algn="l">
              <a:lnSpc>
                <a:spcPct val="100000"/>
              </a:lnSpc>
            </a:pPr>
            <a:r>
              <a:rPr lang="zh-CN" altLang="zh-CN" sz="2000" dirty="0">
                <a:solidFill>
                  <a:srgbClr val="0000FF"/>
                </a:solidFill>
                <a:latin typeface="Consolas" pitchFamily="49" charset="0"/>
                <a:ea typeface="仿宋" pitchFamily="49" charset="-122"/>
                <a:cs typeface="Consolas" pitchFamily="49" charset="0"/>
              </a:rPr>
              <a:t>多项式项类型</a:t>
            </a:r>
            <a:r>
              <a:rPr lang="en-US" altLang="zh-CN" sz="2000" dirty="0" err="1">
                <a:solidFill>
                  <a:srgbClr val="0000FF"/>
                </a:solidFill>
                <a:latin typeface="Consolas" pitchFamily="49" charset="0"/>
                <a:ea typeface="仿宋" pitchFamily="49" charset="-122"/>
                <a:cs typeface="Consolas" pitchFamily="49" charset="0"/>
              </a:rPr>
              <a:t>PolyElem</a:t>
            </a:r>
            <a:endParaRPr lang="zh-CN" altLang="en-US" sz="20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676935" y="2323231"/>
            <a:ext cx="7215238" cy="368457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1800" dirty="0">
                <a:solidFill>
                  <a:srgbClr val="0000FF"/>
                </a:solidFill>
                <a:latin typeface="Consolas" pitchFamily="49" charset="0"/>
                <a:ea typeface="仿宋" pitchFamily="49" charset="-122"/>
                <a:cs typeface="Consolas" pitchFamily="49" charset="0"/>
              </a:rPr>
              <a:t>class </a:t>
            </a:r>
            <a:r>
              <a:rPr lang="en-US" altLang="zh-CN" sz="1800" dirty="0" err="1">
                <a:solidFill>
                  <a:srgbClr val="FF0000"/>
                </a:solidFill>
                <a:latin typeface="Consolas" pitchFamily="49" charset="0"/>
                <a:ea typeface="仿宋" pitchFamily="49" charset="-122"/>
                <a:cs typeface="Consolas" pitchFamily="49" charset="0"/>
              </a:rPr>
              <a:t>PolyElem</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多项式顺序表元素类型</a:t>
            </a:r>
          </a:p>
          <a:p>
            <a:pPr algn="l"/>
            <a:r>
              <a:rPr lang="en-US" altLang="zh-CN" sz="1800" dirty="0">
                <a:solidFill>
                  <a:srgbClr val="0000FF"/>
                </a:solidFill>
                <a:latin typeface="Consolas" pitchFamily="49" charset="0"/>
                <a:ea typeface="仿宋" pitchFamily="49" charset="-122"/>
                <a:cs typeface="Consolas" pitchFamily="49" charset="0"/>
              </a:rPr>
              <a:t>{  double </a:t>
            </a:r>
            <a:r>
              <a:rPr lang="en-US" altLang="zh-CN" sz="1800" dirty="0" err="1">
                <a:solidFill>
                  <a:srgbClr val="0000FF"/>
                </a:solidFill>
                <a:latin typeface="Consolas" pitchFamily="49" charset="0"/>
                <a:ea typeface="仿宋" pitchFamily="49" charset="-122"/>
                <a:cs typeface="Consolas" pitchFamily="49" charset="0"/>
              </a:rPr>
              <a:t>coef</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系数</a:t>
            </a:r>
          </a:p>
          <a:p>
            <a:pPr algn="l"/>
            <a:r>
              <a:rPr lang="en-US" altLang="zh-CN" sz="1800" dirty="0">
                <a:solidFill>
                  <a:srgbClr val="0000FF"/>
                </a:solidFill>
                <a:latin typeface="Consolas" pitchFamily="49" charset="0"/>
                <a:ea typeface="仿宋" pitchFamily="49" charset="-122"/>
                <a:cs typeface="Consolas" pitchFamily="49" charset="0"/>
              </a:rPr>
              <a:t>   int exp;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指数</a:t>
            </a:r>
          </a:p>
          <a:p>
            <a:pPr algn="l"/>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PolyElem</a:t>
            </a:r>
            <a:r>
              <a:rPr lang="en-US" altLang="zh-CN" sz="1800" dirty="0">
                <a:solidFill>
                  <a:srgbClr val="0000FF"/>
                </a:solidFill>
                <a:latin typeface="Consolas" pitchFamily="49" charset="0"/>
                <a:ea typeface="仿宋" pitchFamily="49" charset="-122"/>
                <a:cs typeface="Consolas" pitchFamily="49" charset="0"/>
              </a:rPr>
              <a:t>(double </a:t>
            </a:r>
            <a:r>
              <a:rPr lang="en-US" altLang="zh-CN" sz="1800" dirty="0" err="1">
                <a:solidFill>
                  <a:srgbClr val="0000FF"/>
                </a:solidFill>
                <a:latin typeface="Consolas" pitchFamily="49" charset="0"/>
                <a:ea typeface="仿宋" pitchFamily="49" charset="-122"/>
                <a:cs typeface="Consolas" pitchFamily="49" charset="0"/>
              </a:rPr>
              <a:t>c,int</a:t>
            </a:r>
            <a:r>
              <a:rPr lang="en-US" altLang="zh-CN" sz="1800" dirty="0">
                <a:solidFill>
                  <a:srgbClr val="0000FF"/>
                </a:solidFill>
                <a:latin typeface="Consolas" pitchFamily="49" charset="0"/>
                <a:ea typeface="仿宋" pitchFamily="49" charset="-122"/>
                <a:cs typeface="Consolas" pitchFamily="49" charset="0"/>
              </a:rPr>
              <a:t> e)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构造方法</a:t>
            </a:r>
          </a:p>
          <a:p>
            <a:pPr algn="l"/>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coef</a:t>
            </a:r>
            <a:r>
              <a:rPr lang="en-US" altLang="zh-CN" sz="1800" dirty="0">
                <a:solidFill>
                  <a:srgbClr val="0000FF"/>
                </a:solidFill>
                <a:latin typeface="Consolas" pitchFamily="49" charset="0"/>
                <a:ea typeface="仿宋" pitchFamily="49" charset="-122"/>
                <a:cs typeface="Consolas" pitchFamily="49" charset="0"/>
              </a:rPr>
              <a:t>=c;</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exp=e;</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public int </a:t>
            </a:r>
            <a:r>
              <a:rPr lang="en-US" altLang="zh-CN" sz="1800" dirty="0" err="1">
                <a:solidFill>
                  <a:srgbClr val="0000FF"/>
                </a:solidFill>
                <a:latin typeface="Consolas" pitchFamily="49" charset="0"/>
                <a:ea typeface="仿宋" pitchFamily="49" charset="-122"/>
                <a:cs typeface="Consolas" pitchFamily="49" charset="0"/>
              </a:rPr>
              <a:t>getexp</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返回</a:t>
            </a:r>
            <a:r>
              <a:rPr lang="en-US" altLang="zh-CN" sz="1800" dirty="0">
                <a:solidFill>
                  <a:srgbClr val="00CC00"/>
                </a:solidFill>
                <a:latin typeface="Consolas" pitchFamily="49" charset="0"/>
                <a:ea typeface="仿宋" pitchFamily="49" charset="-122"/>
                <a:cs typeface="Consolas" pitchFamily="49" charset="0"/>
              </a:rPr>
              <a:t>exp</a:t>
            </a:r>
            <a:endParaRPr lang="zh-CN" altLang="zh-CN" sz="1800" dirty="0">
              <a:solidFill>
                <a:srgbClr val="00CC00"/>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  return exp;  }</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6188" y="116632"/>
            <a:ext cx="4000528" cy="400110"/>
          </a:xfrm>
          <a:prstGeom prst="rect">
            <a:avLst/>
          </a:prstGeom>
          <a:noFill/>
        </p:spPr>
        <p:txBody>
          <a:bodyPr wrap="square" rtlCol="0">
            <a:spAutoFit/>
          </a:bodyPr>
          <a:lstStyle/>
          <a:p>
            <a:pPr algn="l">
              <a:lnSpc>
                <a:spcPct val="100000"/>
              </a:lnSpc>
            </a:pPr>
            <a:r>
              <a:rPr lang="zh-CN" altLang="zh-CN" sz="2000" dirty="0">
                <a:solidFill>
                  <a:srgbClr val="0000FF"/>
                </a:solidFill>
                <a:latin typeface="Consolas" pitchFamily="49" charset="0"/>
                <a:ea typeface="仿宋" pitchFamily="49" charset="-122"/>
                <a:cs typeface="Consolas" pitchFamily="49" charset="0"/>
              </a:rPr>
              <a:t>多项式顺序表</a:t>
            </a:r>
            <a:r>
              <a:rPr lang="en-US" altLang="zh-CN" sz="2000" dirty="0" err="1">
                <a:solidFill>
                  <a:srgbClr val="0000FF"/>
                </a:solidFill>
                <a:latin typeface="Consolas" pitchFamily="49" charset="0"/>
                <a:ea typeface="仿宋" pitchFamily="49" charset="-122"/>
                <a:cs typeface="Consolas" pitchFamily="49" charset="0"/>
              </a:rPr>
              <a:t>PolyClass</a:t>
            </a:r>
            <a:r>
              <a:rPr lang="zh-CN" altLang="zh-CN" sz="2000" dirty="0">
                <a:solidFill>
                  <a:srgbClr val="0000FF"/>
                </a:solidFill>
                <a:latin typeface="Consolas" pitchFamily="49" charset="0"/>
                <a:ea typeface="仿宋" pitchFamily="49" charset="-122"/>
                <a:cs typeface="Consolas" pitchFamily="49" charset="0"/>
              </a:rPr>
              <a:t>类</a:t>
            </a:r>
            <a:endParaRPr lang="zh-CN" altLang="en-US" sz="2000" dirty="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446188" y="687410"/>
            <a:ext cx="8321008" cy="286152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class </a:t>
            </a:r>
            <a:r>
              <a:rPr lang="en-US" altLang="zh-CN" sz="1800" dirty="0" err="1">
                <a:solidFill>
                  <a:srgbClr val="FF0000"/>
                </a:solidFill>
                <a:latin typeface="Consolas" pitchFamily="49" charset="0"/>
                <a:ea typeface="仿宋" pitchFamily="49" charset="-122"/>
                <a:cs typeface="Consolas" pitchFamily="49" charset="0"/>
              </a:rPr>
              <a:t>PolyClass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多项式顺序表类</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ArrayList</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PolyElem</a:t>
            </a:r>
            <a:r>
              <a:rPr lang="en-US" altLang="zh-CN" sz="1800" dirty="0">
                <a:solidFill>
                  <a:srgbClr val="0000FF"/>
                </a:solidFill>
                <a:latin typeface="Consolas" pitchFamily="49" charset="0"/>
                <a:ea typeface="仿宋" pitchFamily="49" charset="-122"/>
                <a:cs typeface="Consolas" pitchFamily="49" charset="0"/>
              </a:rPr>
              <a:t>&gt; poly;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存放多项式顺序表</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public </a:t>
            </a:r>
            <a:r>
              <a:rPr lang="en-US" altLang="zh-CN" sz="1800" dirty="0" err="1">
                <a:solidFill>
                  <a:srgbClr val="0000FF"/>
                </a:solidFill>
                <a:latin typeface="Consolas" pitchFamily="49" charset="0"/>
                <a:ea typeface="仿宋" pitchFamily="49" charset="-122"/>
                <a:cs typeface="Consolas" pitchFamily="49" charset="0"/>
              </a:rPr>
              <a:t>PolyClass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构造方法</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poly=new </a:t>
            </a:r>
            <a:r>
              <a:rPr lang="en-US" altLang="zh-CN" sz="1800" dirty="0" err="1">
                <a:solidFill>
                  <a:srgbClr val="0000FF"/>
                </a:solidFill>
                <a:latin typeface="Consolas" pitchFamily="49" charset="0"/>
                <a:ea typeface="仿宋" pitchFamily="49" charset="-122"/>
                <a:cs typeface="Consolas" pitchFamily="49" charset="0"/>
              </a:rPr>
              <a:t>ArrayList</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PolyElem</a:t>
            </a:r>
            <a:r>
              <a:rPr lang="en-US" altLang="zh-CN" sz="1800" dirty="0">
                <a:solidFill>
                  <a:srgbClr val="0000FF"/>
                </a:solidFill>
                <a:latin typeface="Consolas" pitchFamily="49" charset="0"/>
                <a:ea typeface="仿宋" pitchFamily="49" charset="-122"/>
                <a:cs typeface="Consolas" pitchFamily="49" charset="0"/>
              </a:rPr>
              <a:t>&gt;();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分配顺序表的</a:t>
            </a:r>
            <a:r>
              <a:rPr lang="en-US" altLang="zh-CN" sz="1800" dirty="0">
                <a:solidFill>
                  <a:srgbClr val="00CC00"/>
                </a:solidFill>
                <a:latin typeface="Consolas" pitchFamily="49" charset="0"/>
                <a:ea typeface="仿宋" pitchFamily="49" charset="-122"/>
                <a:cs typeface="Consolas" pitchFamily="49" charset="0"/>
              </a:rPr>
              <a:t>data</a:t>
            </a:r>
            <a:r>
              <a:rPr lang="zh-CN" altLang="zh-CN" sz="1800" dirty="0">
                <a:solidFill>
                  <a:srgbClr val="00CC00"/>
                </a:solidFill>
                <a:latin typeface="Consolas" pitchFamily="49" charset="0"/>
                <a:ea typeface="仿宋" pitchFamily="49" charset="-122"/>
                <a:cs typeface="Consolas" pitchFamily="49" charset="0"/>
              </a:rPr>
              <a:t>空间</a:t>
            </a:r>
            <a:endParaRPr lang="en-US" altLang="zh-CN" sz="1800" dirty="0">
              <a:solidFill>
                <a:srgbClr val="00CC00"/>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包含</a:t>
            </a:r>
            <a:r>
              <a:rPr lang="en-US" altLang="zh-CN" sz="1800" dirty="0">
                <a:solidFill>
                  <a:srgbClr val="00CC00"/>
                </a:solidFill>
                <a:latin typeface="Consolas" pitchFamily="49" charset="0"/>
                <a:ea typeface="仿宋" pitchFamily="49" charset="-122"/>
                <a:cs typeface="Consolas" pitchFamily="49" charset="0"/>
              </a:rPr>
              <a:t>Add</a:t>
            </a:r>
            <a:r>
              <a:rPr lang="zh-CN" altLang="zh-CN" sz="1800" dirty="0">
                <a:solidFill>
                  <a:srgbClr val="00CC00"/>
                </a:solidFill>
                <a:latin typeface="Consolas" pitchFamily="49" charset="0"/>
                <a:ea typeface="仿宋" pitchFamily="49" charset="-122"/>
                <a:cs typeface="Consolas" pitchFamily="49" charset="0"/>
              </a:rPr>
              <a:t>、</a:t>
            </a:r>
            <a:r>
              <a:rPr lang="en-US" altLang="zh-CN" sz="1800" dirty="0" err="1">
                <a:solidFill>
                  <a:srgbClr val="00CC00"/>
                </a:solidFill>
                <a:latin typeface="Consolas" pitchFamily="49" charset="0"/>
                <a:ea typeface="仿宋" pitchFamily="49" charset="-122"/>
                <a:cs typeface="Consolas" pitchFamily="49" charset="0"/>
              </a:rPr>
              <a:t>CreatePoly</a:t>
            </a:r>
            <a:r>
              <a:rPr lang="zh-CN" altLang="zh-CN" sz="1800" dirty="0">
                <a:solidFill>
                  <a:srgbClr val="00CC00"/>
                </a:solidFill>
                <a:latin typeface="Consolas" pitchFamily="49" charset="0"/>
                <a:ea typeface="仿宋" pitchFamily="49" charset="-122"/>
                <a:cs typeface="Consolas" pitchFamily="49" charset="0"/>
              </a:rPr>
              <a:t>、</a:t>
            </a:r>
            <a:r>
              <a:rPr lang="en-US" altLang="zh-CN" sz="1800" dirty="0">
                <a:solidFill>
                  <a:srgbClr val="00CC00"/>
                </a:solidFill>
                <a:latin typeface="Consolas" pitchFamily="49" charset="0"/>
                <a:ea typeface="仿宋" pitchFamily="49" charset="-122"/>
                <a:cs typeface="Consolas" pitchFamily="49" charset="0"/>
              </a:rPr>
              <a:t>Sort</a:t>
            </a:r>
            <a:r>
              <a:rPr lang="zh-CN" altLang="zh-CN" sz="1800" dirty="0">
                <a:solidFill>
                  <a:srgbClr val="00CC00"/>
                </a:solidFill>
                <a:latin typeface="Consolas" pitchFamily="49" charset="0"/>
                <a:ea typeface="仿宋" pitchFamily="49" charset="-122"/>
                <a:cs typeface="Consolas" pitchFamily="49" charset="0"/>
              </a:rPr>
              <a:t>和</a:t>
            </a:r>
            <a:r>
              <a:rPr lang="en-US" altLang="zh-CN" sz="1800" dirty="0" err="1">
                <a:solidFill>
                  <a:srgbClr val="00CC00"/>
                </a:solidFill>
                <a:latin typeface="Consolas" pitchFamily="49" charset="0"/>
                <a:ea typeface="仿宋" pitchFamily="49" charset="-122"/>
                <a:cs typeface="Consolas" pitchFamily="49" charset="0"/>
              </a:rPr>
              <a:t>DispPoly</a:t>
            </a:r>
            <a:r>
              <a:rPr lang="zh-CN" altLang="zh-CN" sz="1800" dirty="0">
                <a:solidFill>
                  <a:srgbClr val="00CC00"/>
                </a:solidFill>
                <a:latin typeface="Consolas" pitchFamily="49" charset="0"/>
                <a:ea typeface="仿宋" pitchFamily="49" charset="-122"/>
                <a:cs typeface="Consolas" pitchFamily="49" charset="0"/>
              </a:rPr>
              <a:t>方法</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6" name="Text Box 17">
            <a:extLst>
              <a:ext uri="{FF2B5EF4-FFF2-40B4-BE49-F238E27FC236}">
                <a16:creationId xmlns:a16="http://schemas.microsoft.com/office/drawing/2014/main" id="{8471075E-0C1F-4652-829F-48D5B6CF9977}"/>
              </a:ext>
            </a:extLst>
          </p:cNvPr>
          <p:cNvSpPr txBox="1">
            <a:spLocks noChangeArrowheads="1"/>
          </p:cNvSpPr>
          <p:nvPr/>
        </p:nvSpPr>
        <p:spPr bwMode="auto">
          <a:xfrm>
            <a:off x="2368815" y="5842814"/>
            <a:ext cx="683054" cy="39851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宋体" pitchFamily="2" charset="-122"/>
                <a:cs typeface="Consolas" pitchFamily="49" charset="0"/>
              </a:rPr>
              <a:t>2.0</a:t>
            </a:r>
          </a:p>
        </p:txBody>
      </p:sp>
      <p:sp>
        <p:nvSpPr>
          <p:cNvPr id="7" name="Text Box 16">
            <a:extLst>
              <a:ext uri="{FF2B5EF4-FFF2-40B4-BE49-F238E27FC236}">
                <a16:creationId xmlns:a16="http://schemas.microsoft.com/office/drawing/2014/main" id="{03B0AE32-CCD8-42C1-9273-48C8E62EEB15}"/>
              </a:ext>
            </a:extLst>
          </p:cNvPr>
          <p:cNvSpPr txBox="1">
            <a:spLocks noChangeArrowheads="1"/>
          </p:cNvSpPr>
          <p:nvPr/>
        </p:nvSpPr>
        <p:spPr bwMode="auto">
          <a:xfrm>
            <a:off x="1759089" y="5890997"/>
            <a:ext cx="569546" cy="22786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宋体" pitchFamily="2" charset="-122"/>
                <a:cs typeface="Consolas" pitchFamily="49" charset="0"/>
              </a:rPr>
              <a:t>coef</a:t>
            </a:r>
          </a:p>
        </p:txBody>
      </p:sp>
      <p:sp>
        <p:nvSpPr>
          <p:cNvPr id="8" name="Text Box 15">
            <a:extLst>
              <a:ext uri="{FF2B5EF4-FFF2-40B4-BE49-F238E27FC236}">
                <a16:creationId xmlns:a16="http://schemas.microsoft.com/office/drawing/2014/main" id="{8B6A9785-023F-4FE7-9038-C49A221646BA}"/>
              </a:ext>
            </a:extLst>
          </p:cNvPr>
          <p:cNvSpPr txBox="1">
            <a:spLocks noChangeArrowheads="1"/>
          </p:cNvSpPr>
          <p:nvPr/>
        </p:nvSpPr>
        <p:spPr bwMode="auto">
          <a:xfrm>
            <a:off x="2368815" y="6237312"/>
            <a:ext cx="683054" cy="39851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宋体" pitchFamily="2" charset="-122"/>
                <a:cs typeface="Consolas" pitchFamily="49" charset="0"/>
              </a:rPr>
              <a:t>3</a:t>
            </a:r>
          </a:p>
        </p:txBody>
      </p:sp>
      <p:sp>
        <p:nvSpPr>
          <p:cNvPr id="9" name="Text Box 14">
            <a:extLst>
              <a:ext uri="{FF2B5EF4-FFF2-40B4-BE49-F238E27FC236}">
                <a16:creationId xmlns:a16="http://schemas.microsoft.com/office/drawing/2014/main" id="{1E0B4E6A-729E-4DD0-9F5B-F75A8BD8BA15}"/>
              </a:ext>
            </a:extLst>
          </p:cNvPr>
          <p:cNvSpPr txBox="1">
            <a:spLocks noChangeArrowheads="1"/>
          </p:cNvSpPr>
          <p:nvPr/>
        </p:nvSpPr>
        <p:spPr bwMode="auto">
          <a:xfrm>
            <a:off x="3051868" y="5842814"/>
            <a:ext cx="683054" cy="39851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宋体" pitchFamily="2" charset="-122"/>
                <a:cs typeface="Consolas" pitchFamily="49" charset="0"/>
              </a:rPr>
              <a:t>3.2</a:t>
            </a:r>
          </a:p>
        </p:txBody>
      </p:sp>
      <p:sp>
        <p:nvSpPr>
          <p:cNvPr id="10" name="Text Box 13">
            <a:extLst>
              <a:ext uri="{FF2B5EF4-FFF2-40B4-BE49-F238E27FC236}">
                <a16:creationId xmlns:a16="http://schemas.microsoft.com/office/drawing/2014/main" id="{CA2724E0-0D28-43B3-A1A1-1A4BB2FED147}"/>
              </a:ext>
            </a:extLst>
          </p:cNvPr>
          <p:cNvSpPr txBox="1">
            <a:spLocks noChangeArrowheads="1"/>
          </p:cNvSpPr>
          <p:nvPr/>
        </p:nvSpPr>
        <p:spPr bwMode="auto">
          <a:xfrm>
            <a:off x="3051868" y="6237312"/>
            <a:ext cx="683054" cy="39851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宋体" pitchFamily="2" charset="-122"/>
                <a:cs typeface="Consolas" pitchFamily="49" charset="0"/>
              </a:rPr>
              <a:t>5</a:t>
            </a:r>
          </a:p>
        </p:txBody>
      </p:sp>
      <p:sp>
        <p:nvSpPr>
          <p:cNvPr id="11" name="Text Box 12">
            <a:extLst>
              <a:ext uri="{FF2B5EF4-FFF2-40B4-BE49-F238E27FC236}">
                <a16:creationId xmlns:a16="http://schemas.microsoft.com/office/drawing/2014/main" id="{DF13087E-FAC3-4BF5-9F66-AC8A4A8C7E7D}"/>
              </a:ext>
            </a:extLst>
          </p:cNvPr>
          <p:cNvSpPr txBox="1">
            <a:spLocks noChangeArrowheads="1"/>
          </p:cNvSpPr>
          <p:nvPr/>
        </p:nvSpPr>
        <p:spPr bwMode="auto">
          <a:xfrm>
            <a:off x="3742958" y="5842814"/>
            <a:ext cx="683054" cy="39851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宋体" pitchFamily="2" charset="-122"/>
                <a:cs typeface="Consolas" pitchFamily="49" charset="0"/>
              </a:rPr>
              <a:t>-6.0</a:t>
            </a:r>
          </a:p>
        </p:txBody>
      </p:sp>
      <p:sp>
        <p:nvSpPr>
          <p:cNvPr id="12" name="Text Box 11">
            <a:extLst>
              <a:ext uri="{FF2B5EF4-FFF2-40B4-BE49-F238E27FC236}">
                <a16:creationId xmlns:a16="http://schemas.microsoft.com/office/drawing/2014/main" id="{7763D051-B8CE-41CB-8F9A-4A684369F0D2}"/>
              </a:ext>
            </a:extLst>
          </p:cNvPr>
          <p:cNvSpPr txBox="1">
            <a:spLocks noChangeArrowheads="1"/>
          </p:cNvSpPr>
          <p:nvPr/>
        </p:nvSpPr>
        <p:spPr bwMode="auto">
          <a:xfrm>
            <a:off x="3742958" y="6237312"/>
            <a:ext cx="683054" cy="39851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宋体" pitchFamily="2" charset="-122"/>
                <a:cs typeface="Consolas" pitchFamily="49" charset="0"/>
              </a:rPr>
              <a:t>1</a:t>
            </a:r>
          </a:p>
        </p:txBody>
      </p:sp>
      <p:sp>
        <p:nvSpPr>
          <p:cNvPr id="13" name="Text Box 10">
            <a:extLst>
              <a:ext uri="{FF2B5EF4-FFF2-40B4-BE49-F238E27FC236}">
                <a16:creationId xmlns:a16="http://schemas.microsoft.com/office/drawing/2014/main" id="{5BD813ED-58FD-4B90-9177-4E5EE2F54F72}"/>
              </a:ext>
            </a:extLst>
          </p:cNvPr>
          <p:cNvSpPr txBox="1">
            <a:spLocks noChangeArrowheads="1"/>
          </p:cNvSpPr>
          <p:nvPr/>
        </p:nvSpPr>
        <p:spPr bwMode="auto">
          <a:xfrm>
            <a:off x="4426011" y="5842814"/>
            <a:ext cx="683054" cy="39851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宋体" pitchFamily="2" charset="-122"/>
                <a:cs typeface="Consolas" pitchFamily="49" charset="0"/>
              </a:rPr>
              <a:t>10.0</a:t>
            </a:r>
          </a:p>
        </p:txBody>
      </p:sp>
      <p:sp>
        <p:nvSpPr>
          <p:cNvPr id="14" name="Text Box 9">
            <a:extLst>
              <a:ext uri="{FF2B5EF4-FFF2-40B4-BE49-F238E27FC236}">
                <a16:creationId xmlns:a16="http://schemas.microsoft.com/office/drawing/2014/main" id="{E6C94355-1A9F-4AFA-BC77-0B621D26C250}"/>
              </a:ext>
            </a:extLst>
          </p:cNvPr>
          <p:cNvSpPr txBox="1">
            <a:spLocks noChangeArrowheads="1"/>
          </p:cNvSpPr>
          <p:nvPr/>
        </p:nvSpPr>
        <p:spPr bwMode="auto">
          <a:xfrm>
            <a:off x="4426011" y="6237312"/>
            <a:ext cx="683054" cy="39851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宋体" pitchFamily="2" charset="-122"/>
                <a:cs typeface="Consolas" pitchFamily="49" charset="0"/>
              </a:rPr>
              <a:t>0</a:t>
            </a:r>
          </a:p>
        </p:txBody>
      </p:sp>
      <p:sp>
        <p:nvSpPr>
          <p:cNvPr id="15" name="Text Box 8">
            <a:extLst>
              <a:ext uri="{FF2B5EF4-FFF2-40B4-BE49-F238E27FC236}">
                <a16:creationId xmlns:a16="http://schemas.microsoft.com/office/drawing/2014/main" id="{098BC7D3-7D0F-44EE-ABB1-5B8D2643B9F1}"/>
              </a:ext>
            </a:extLst>
          </p:cNvPr>
          <p:cNvSpPr txBox="1">
            <a:spLocks noChangeArrowheads="1"/>
          </p:cNvSpPr>
          <p:nvPr/>
        </p:nvSpPr>
        <p:spPr bwMode="auto">
          <a:xfrm>
            <a:off x="5112078" y="5842814"/>
            <a:ext cx="684058" cy="39851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n-ea"/>
                <a:cs typeface="Consolas" pitchFamily="49" charset="0"/>
              </a:rPr>
              <a:t>…</a:t>
            </a:r>
          </a:p>
        </p:txBody>
      </p:sp>
      <p:sp>
        <p:nvSpPr>
          <p:cNvPr id="16" name="Text Box 7">
            <a:extLst>
              <a:ext uri="{FF2B5EF4-FFF2-40B4-BE49-F238E27FC236}">
                <a16:creationId xmlns:a16="http://schemas.microsoft.com/office/drawing/2014/main" id="{E23AE7A3-012B-49C0-9671-18A870C506D0}"/>
              </a:ext>
            </a:extLst>
          </p:cNvPr>
          <p:cNvSpPr txBox="1">
            <a:spLocks noChangeArrowheads="1"/>
          </p:cNvSpPr>
          <p:nvPr/>
        </p:nvSpPr>
        <p:spPr bwMode="auto">
          <a:xfrm>
            <a:off x="5112078" y="6237312"/>
            <a:ext cx="684058" cy="39851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n-ea"/>
                <a:cs typeface="Consolas" pitchFamily="49" charset="0"/>
              </a:rPr>
              <a:t>…</a:t>
            </a:r>
          </a:p>
          <a:p>
            <a:pPr marL="0" marR="0" lvl="0" indent="0" algn="l" defTabSz="914400" rtl="0" eaLnBrk="0" fontAlgn="base" latinLnBrk="0" hangingPunct="0">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mn-ea"/>
              <a:cs typeface="Consolas" pitchFamily="49" charset="0"/>
            </a:endParaRPr>
          </a:p>
        </p:txBody>
      </p:sp>
      <p:sp>
        <p:nvSpPr>
          <p:cNvPr id="17" name="Text Box 6">
            <a:extLst>
              <a:ext uri="{FF2B5EF4-FFF2-40B4-BE49-F238E27FC236}">
                <a16:creationId xmlns:a16="http://schemas.microsoft.com/office/drawing/2014/main" id="{64EF8300-80D4-4844-8972-F99762B35C3C}"/>
              </a:ext>
            </a:extLst>
          </p:cNvPr>
          <p:cNvSpPr txBox="1">
            <a:spLocks noChangeArrowheads="1"/>
          </p:cNvSpPr>
          <p:nvPr/>
        </p:nvSpPr>
        <p:spPr bwMode="auto">
          <a:xfrm>
            <a:off x="5796136" y="5842814"/>
            <a:ext cx="684058" cy="39851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n-ea"/>
                <a:cs typeface="Consolas" pitchFamily="49" charset="0"/>
              </a:rPr>
              <a:t>…</a:t>
            </a:r>
          </a:p>
          <a:p>
            <a:pPr marL="0" marR="0" lvl="0" indent="0" algn="l" defTabSz="914400" rtl="0" eaLnBrk="0" fontAlgn="base" latinLnBrk="0" hangingPunct="0">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mn-ea"/>
              <a:cs typeface="Consolas" pitchFamily="49" charset="0"/>
            </a:endParaRPr>
          </a:p>
        </p:txBody>
      </p:sp>
      <p:sp>
        <p:nvSpPr>
          <p:cNvPr id="18" name="Text Box 5">
            <a:extLst>
              <a:ext uri="{FF2B5EF4-FFF2-40B4-BE49-F238E27FC236}">
                <a16:creationId xmlns:a16="http://schemas.microsoft.com/office/drawing/2014/main" id="{FB08AD68-AE89-44B7-AC41-16F420F3EEC0}"/>
              </a:ext>
            </a:extLst>
          </p:cNvPr>
          <p:cNvSpPr txBox="1">
            <a:spLocks noChangeArrowheads="1"/>
          </p:cNvSpPr>
          <p:nvPr/>
        </p:nvSpPr>
        <p:spPr bwMode="auto">
          <a:xfrm>
            <a:off x="5796136" y="6237312"/>
            <a:ext cx="684058" cy="39851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n-ea"/>
                <a:cs typeface="Consolas" pitchFamily="49" charset="0"/>
              </a:rPr>
              <a:t>…</a:t>
            </a:r>
          </a:p>
        </p:txBody>
      </p:sp>
      <p:sp>
        <p:nvSpPr>
          <p:cNvPr id="19" name="Text Box 4">
            <a:extLst>
              <a:ext uri="{FF2B5EF4-FFF2-40B4-BE49-F238E27FC236}">
                <a16:creationId xmlns:a16="http://schemas.microsoft.com/office/drawing/2014/main" id="{45116BE7-2017-4938-B2AC-081B8506F8B9}"/>
              </a:ext>
            </a:extLst>
          </p:cNvPr>
          <p:cNvSpPr txBox="1">
            <a:spLocks noChangeArrowheads="1"/>
          </p:cNvSpPr>
          <p:nvPr/>
        </p:nvSpPr>
        <p:spPr bwMode="auto">
          <a:xfrm>
            <a:off x="1759089" y="6295533"/>
            <a:ext cx="569546" cy="22786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宋体" pitchFamily="2" charset="-122"/>
                <a:cs typeface="Consolas" pitchFamily="49" charset="0"/>
              </a:rPr>
              <a:t>exp</a:t>
            </a:r>
          </a:p>
        </p:txBody>
      </p:sp>
      <p:sp>
        <p:nvSpPr>
          <p:cNvPr id="20" name="AutoShape 3">
            <a:extLst>
              <a:ext uri="{FF2B5EF4-FFF2-40B4-BE49-F238E27FC236}">
                <a16:creationId xmlns:a16="http://schemas.microsoft.com/office/drawing/2014/main" id="{F9DABB54-13D2-479F-928D-0E562A4FB2AF}"/>
              </a:ext>
            </a:extLst>
          </p:cNvPr>
          <p:cNvSpPr>
            <a:spLocks/>
          </p:cNvSpPr>
          <p:nvPr/>
        </p:nvSpPr>
        <p:spPr bwMode="auto">
          <a:xfrm rot="5400000">
            <a:off x="4339673" y="3720412"/>
            <a:ext cx="143545" cy="3986823"/>
          </a:xfrm>
          <a:prstGeom prst="leftBrace">
            <a:avLst>
              <a:gd name="adj1" fmla="val 231294"/>
              <a:gd name="adj2" fmla="val 50000"/>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cs typeface="Consolas" pitchFamily="49" charset="0"/>
            </a:endParaRPr>
          </a:p>
        </p:txBody>
      </p:sp>
      <p:sp>
        <p:nvSpPr>
          <p:cNvPr id="21" name="Text Box 2">
            <a:extLst>
              <a:ext uri="{FF2B5EF4-FFF2-40B4-BE49-F238E27FC236}">
                <a16:creationId xmlns:a16="http://schemas.microsoft.com/office/drawing/2014/main" id="{137CA6A0-8747-4149-B5CE-4F6205D22B73}"/>
              </a:ext>
            </a:extLst>
          </p:cNvPr>
          <p:cNvSpPr txBox="1">
            <a:spLocks noChangeArrowheads="1"/>
          </p:cNvSpPr>
          <p:nvPr/>
        </p:nvSpPr>
        <p:spPr bwMode="auto">
          <a:xfrm>
            <a:off x="4106583" y="5357972"/>
            <a:ext cx="568542" cy="22886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宋体" pitchFamily="2" charset="-122"/>
                <a:cs typeface="Consolas" pitchFamily="49" charset="0"/>
              </a:rPr>
              <a:t>poly</a:t>
            </a:r>
          </a:p>
        </p:txBody>
      </p:sp>
      <p:sp>
        <p:nvSpPr>
          <p:cNvPr id="22" name="TextBox 21">
            <a:extLst>
              <a:ext uri="{FF2B5EF4-FFF2-40B4-BE49-F238E27FC236}">
                <a16:creationId xmlns:a16="http://schemas.microsoft.com/office/drawing/2014/main" id="{190FE3B9-0E11-4982-AAFA-AC8F67E7530A}"/>
              </a:ext>
            </a:extLst>
          </p:cNvPr>
          <p:cNvSpPr txBox="1"/>
          <p:nvPr/>
        </p:nvSpPr>
        <p:spPr>
          <a:xfrm>
            <a:off x="2830659" y="4000650"/>
            <a:ext cx="2857520" cy="317908"/>
          </a:xfrm>
          <a:prstGeom prst="rect">
            <a:avLst/>
          </a:prstGeom>
          <a:noFill/>
        </p:spPr>
        <p:txBody>
          <a:bodyPr wrap="square" rtlCol="0">
            <a:spAutoFit/>
          </a:bodyPr>
          <a:lstStyle/>
          <a:p>
            <a:pPr algn="l"/>
            <a:r>
              <a:rPr lang="en-US" altLang="zh-CN" sz="1800" i="1">
                <a:solidFill>
                  <a:srgbClr val="0000FF"/>
                </a:solidFill>
                <a:latin typeface="Consolas" pitchFamily="49" charset="0"/>
                <a:cs typeface="Consolas" pitchFamily="49" charset="0"/>
              </a:rPr>
              <a:t>p</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x</a:t>
            </a:r>
            <a:r>
              <a:rPr lang="en-US" altLang="zh-CN" sz="1800">
                <a:solidFill>
                  <a:srgbClr val="0000FF"/>
                </a:solidFill>
                <a:latin typeface="Consolas" pitchFamily="49" charset="0"/>
                <a:cs typeface="Consolas" pitchFamily="49" charset="0"/>
              </a:rPr>
              <a:t>)=2</a:t>
            </a:r>
            <a:r>
              <a:rPr lang="en-US" altLang="zh-CN" sz="1800" i="1">
                <a:solidFill>
                  <a:srgbClr val="0000FF"/>
                </a:solidFill>
                <a:latin typeface="Consolas" pitchFamily="49" charset="0"/>
                <a:cs typeface="Consolas" pitchFamily="49" charset="0"/>
              </a:rPr>
              <a:t>x</a:t>
            </a:r>
            <a:r>
              <a:rPr lang="en-US" altLang="zh-CN" sz="1800" baseline="30000">
                <a:solidFill>
                  <a:srgbClr val="0000FF"/>
                </a:solidFill>
                <a:latin typeface="Consolas" pitchFamily="49" charset="0"/>
                <a:cs typeface="Consolas" pitchFamily="49" charset="0"/>
              </a:rPr>
              <a:t>3</a:t>
            </a:r>
            <a:r>
              <a:rPr lang="en-US" altLang="zh-CN" sz="1800">
                <a:solidFill>
                  <a:srgbClr val="0000FF"/>
                </a:solidFill>
                <a:latin typeface="Consolas" pitchFamily="49" charset="0"/>
                <a:cs typeface="Consolas" pitchFamily="49" charset="0"/>
              </a:rPr>
              <a:t>+3.2</a:t>
            </a:r>
            <a:r>
              <a:rPr lang="en-US" altLang="zh-CN" sz="1800" i="1">
                <a:solidFill>
                  <a:srgbClr val="0000FF"/>
                </a:solidFill>
                <a:latin typeface="Consolas" pitchFamily="49" charset="0"/>
                <a:cs typeface="Consolas" pitchFamily="49" charset="0"/>
              </a:rPr>
              <a:t>x</a:t>
            </a:r>
            <a:r>
              <a:rPr lang="en-US" altLang="zh-CN" sz="1800" baseline="30000">
                <a:solidFill>
                  <a:srgbClr val="0000FF"/>
                </a:solidFill>
                <a:latin typeface="Consolas" pitchFamily="49" charset="0"/>
                <a:cs typeface="Consolas" pitchFamily="49" charset="0"/>
              </a:rPr>
              <a:t>5</a:t>
            </a:r>
            <a:r>
              <a:rPr lang="en-US" altLang="zh-CN" sz="1800">
                <a:solidFill>
                  <a:srgbClr val="0000FF"/>
                </a:solidFill>
                <a:latin typeface="Consolas" pitchFamily="49" charset="0"/>
                <a:cs typeface="Consolas" pitchFamily="49" charset="0"/>
              </a:rPr>
              <a:t>-6</a:t>
            </a:r>
            <a:r>
              <a:rPr lang="en-US" altLang="zh-CN" sz="1800" i="1">
                <a:solidFill>
                  <a:srgbClr val="0000FF"/>
                </a:solidFill>
                <a:latin typeface="Consolas" pitchFamily="49" charset="0"/>
                <a:cs typeface="Consolas" pitchFamily="49" charset="0"/>
              </a:rPr>
              <a:t>x</a:t>
            </a:r>
            <a:r>
              <a:rPr lang="en-US" altLang="zh-CN" sz="180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sp>
        <p:nvSpPr>
          <p:cNvPr id="23" name="下箭头 22">
            <a:extLst>
              <a:ext uri="{FF2B5EF4-FFF2-40B4-BE49-F238E27FC236}">
                <a16:creationId xmlns:a16="http://schemas.microsoft.com/office/drawing/2014/main" id="{E6F986F0-5C9D-46AE-ACFC-DEE5152F0D36}"/>
              </a:ext>
            </a:extLst>
          </p:cNvPr>
          <p:cNvSpPr/>
          <p:nvPr/>
        </p:nvSpPr>
        <p:spPr>
          <a:xfrm>
            <a:off x="4116543" y="4500716"/>
            <a:ext cx="214314"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260648"/>
            <a:ext cx="4572032"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000">
                <a:latin typeface="Consolas" pitchFamily="49" charset="0"/>
                <a:ea typeface="微软雅黑" pitchFamily="34" charset="-122"/>
                <a:cs typeface="Consolas" pitchFamily="49" charset="0"/>
              </a:rPr>
              <a:t>2. </a:t>
            </a:r>
            <a:r>
              <a:rPr lang="zh-CN" altLang="zh-CN" sz="2000">
                <a:latin typeface="Consolas" pitchFamily="49" charset="0"/>
                <a:ea typeface="微软雅黑" pitchFamily="34" charset="-122"/>
                <a:cs typeface="Consolas" pitchFamily="49" charset="0"/>
              </a:rPr>
              <a:t>设计</a:t>
            </a:r>
            <a:r>
              <a:rPr lang="pt-BR" altLang="zh-CN" sz="2000">
                <a:latin typeface="Consolas" pitchFamily="49" charset="0"/>
                <a:ea typeface="微软雅黑" pitchFamily="34" charset="-122"/>
                <a:cs typeface="Consolas" pitchFamily="49" charset="0"/>
              </a:rPr>
              <a:t>PolyClass</a:t>
            </a:r>
            <a:r>
              <a:rPr lang="zh-CN" altLang="zh-CN" sz="2000">
                <a:latin typeface="Consolas" pitchFamily="49" charset="0"/>
                <a:ea typeface="微软雅黑" pitchFamily="34" charset="-122"/>
                <a:cs typeface="Consolas" pitchFamily="49" charset="0"/>
              </a:rPr>
              <a:t>的基本运算算法</a:t>
            </a:r>
          </a:p>
        </p:txBody>
      </p:sp>
      <p:sp>
        <p:nvSpPr>
          <p:cNvPr id="4" name="TextBox 3"/>
          <p:cNvSpPr txBox="1"/>
          <p:nvPr/>
        </p:nvSpPr>
        <p:spPr>
          <a:xfrm>
            <a:off x="357158" y="1052736"/>
            <a:ext cx="4214842"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pP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1</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）在顺序表末尾添加元素</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Add(p)</a:t>
            </a:r>
            <a:endPar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endParaRPr>
          </a:p>
        </p:txBody>
      </p:sp>
      <p:sp>
        <p:nvSpPr>
          <p:cNvPr id="5" name="TextBox 4"/>
          <p:cNvSpPr txBox="1"/>
          <p:nvPr/>
        </p:nvSpPr>
        <p:spPr>
          <a:xfrm>
            <a:off x="899592" y="1628800"/>
            <a:ext cx="6858048" cy="174160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pPr>
            <a:r>
              <a:rPr lang="en-US" altLang="zh-CN" sz="1800" dirty="0">
                <a:solidFill>
                  <a:srgbClr val="0000FF"/>
                </a:solidFill>
                <a:latin typeface="Consolas" pitchFamily="49" charset="0"/>
                <a:ea typeface="仿宋" pitchFamily="49" charset="-122"/>
                <a:cs typeface="Consolas" pitchFamily="49" charset="0"/>
              </a:rPr>
              <a:t>public void </a:t>
            </a:r>
            <a:r>
              <a:rPr lang="en-US" altLang="zh-CN" sz="1800" dirty="0">
                <a:solidFill>
                  <a:srgbClr val="FF0000"/>
                </a:solidFill>
                <a:latin typeface="Consolas" pitchFamily="49" charset="0"/>
                <a:ea typeface="仿宋" pitchFamily="49" charset="-122"/>
                <a:cs typeface="Consolas" pitchFamily="49" charset="0"/>
              </a:rPr>
              <a:t>Add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PolyElem</a:t>
            </a:r>
            <a:r>
              <a:rPr lang="en-US" altLang="zh-CN" sz="1800" dirty="0">
                <a:solidFill>
                  <a:srgbClr val="0000FF"/>
                </a:solidFill>
                <a:latin typeface="Consolas" pitchFamily="49" charset="0"/>
                <a:ea typeface="仿宋" pitchFamily="49" charset="-122"/>
                <a:cs typeface="Consolas" pitchFamily="49" charset="0"/>
              </a:rPr>
              <a:t> p)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末尾添加一个多项式项</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poly.add</a:t>
            </a:r>
            <a:r>
              <a:rPr lang="en-US" altLang="zh-CN" sz="1800" dirty="0">
                <a:solidFill>
                  <a:srgbClr val="0000FF"/>
                </a:solidFill>
                <a:latin typeface="Consolas" pitchFamily="49" charset="0"/>
                <a:ea typeface="仿宋" pitchFamily="49" charset="-122"/>
                <a:cs typeface="Consolas" pitchFamily="49" charset="0"/>
              </a:rPr>
              <a:t>(p);</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7" name="TextBox 3">
            <a:extLst>
              <a:ext uri="{FF2B5EF4-FFF2-40B4-BE49-F238E27FC236}">
                <a16:creationId xmlns:a16="http://schemas.microsoft.com/office/drawing/2014/main" id="{3E873E05-1F7B-4B4E-818A-0D000059DCA2}"/>
              </a:ext>
            </a:extLst>
          </p:cNvPr>
          <p:cNvSpPr txBox="1"/>
          <p:nvPr/>
        </p:nvSpPr>
        <p:spPr>
          <a:xfrm>
            <a:off x="398386" y="3645024"/>
            <a:ext cx="6000792"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pP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2</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）创建多项式顺序表</a:t>
            </a:r>
            <a:r>
              <a:rPr lang="en-US" altLang="zh-CN" sz="2000"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CreatePoly</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a,b,n</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endPar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endParaRPr>
          </a:p>
        </p:txBody>
      </p:sp>
      <p:sp>
        <p:nvSpPr>
          <p:cNvPr id="8" name="TextBox 4">
            <a:extLst>
              <a:ext uri="{FF2B5EF4-FFF2-40B4-BE49-F238E27FC236}">
                <a16:creationId xmlns:a16="http://schemas.microsoft.com/office/drawing/2014/main" id="{911300BC-A9A5-4430-B231-456731EE3EDB}"/>
              </a:ext>
            </a:extLst>
          </p:cNvPr>
          <p:cNvSpPr txBox="1"/>
          <p:nvPr/>
        </p:nvSpPr>
        <p:spPr>
          <a:xfrm>
            <a:off x="251520" y="4224618"/>
            <a:ext cx="8638110" cy="215710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pPr>
            <a:r>
              <a:rPr lang="en-US" altLang="zh-CN" sz="1800" dirty="0">
                <a:solidFill>
                  <a:srgbClr val="0000FF"/>
                </a:solidFill>
                <a:latin typeface="Consolas" pitchFamily="49" charset="0"/>
                <a:ea typeface="仿宋" pitchFamily="49" charset="-122"/>
                <a:cs typeface="Consolas" pitchFamily="49" charset="0"/>
              </a:rPr>
              <a:t>public void </a:t>
            </a:r>
            <a:r>
              <a:rPr lang="en-US" altLang="zh-CN" sz="1800" dirty="0" err="1">
                <a:solidFill>
                  <a:srgbClr val="FF0000"/>
                </a:solidFill>
                <a:latin typeface="Consolas" pitchFamily="49" charset="0"/>
                <a:ea typeface="仿宋" pitchFamily="49" charset="-122"/>
                <a:cs typeface="Consolas" pitchFamily="49" charset="0"/>
              </a:rPr>
              <a:t>CreatePoly</a:t>
            </a:r>
            <a:r>
              <a:rPr lang="en-US" altLang="zh-CN" sz="1800" dirty="0">
                <a:solidFill>
                  <a:srgbClr val="0000FF"/>
                </a:solidFill>
                <a:latin typeface="Consolas" pitchFamily="49" charset="0"/>
                <a:ea typeface="仿宋" pitchFamily="49" charset="-122"/>
                <a:cs typeface="Consolas" pitchFamily="49" charset="0"/>
              </a:rPr>
              <a:t>(double[] </a:t>
            </a:r>
            <a:r>
              <a:rPr lang="en-US" altLang="zh-CN" sz="1800" dirty="0" err="1">
                <a:solidFill>
                  <a:srgbClr val="0000FF"/>
                </a:solidFill>
                <a:latin typeface="Consolas" pitchFamily="49" charset="0"/>
                <a:ea typeface="仿宋" pitchFamily="49" charset="-122"/>
                <a:cs typeface="Consolas" pitchFamily="49" charset="0"/>
              </a:rPr>
              <a:t>a,int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b,int</a:t>
            </a:r>
            <a:r>
              <a:rPr lang="en-US" altLang="zh-CN" sz="1800" dirty="0">
                <a:solidFill>
                  <a:srgbClr val="0000FF"/>
                </a:solidFill>
                <a:latin typeface="Consolas" pitchFamily="49" charset="0"/>
                <a:ea typeface="仿宋" pitchFamily="49" charset="-122"/>
                <a:cs typeface="Consolas" pitchFamily="49" charset="0"/>
              </a:rPr>
              <a:t> n)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建立多项式顺序表</a:t>
            </a:r>
            <a:r>
              <a:rPr lang="en-US" altLang="zh-CN" sz="1800" dirty="0">
                <a:solidFill>
                  <a:srgbClr val="00CC00"/>
                </a:solidFill>
                <a:latin typeface="Consolas" pitchFamily="49" charset="0"/>
                <a:ea typeface="仿宋" pitchFamily="49" charset="-122"/>
                <a:cs typeface="Consolas" pitchFamily="49" charset="0"/>
              </a:rPr>
              <a:t>  </a:t>
            </a:r>
          </a:p>
          <a:p>
            <a:pPr algn="l">
              <a:lnSpc>
                <a:spcPct val="100000"/>
              </a:lnSpc>
            </a:pPr>
            <a:r>
              <a:rPr lang="en-US" altLang="zh-CN" sz="1800" dirty="0">
                <a:solidFill>
                  <a:srgbClr val="00B0F0"/>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for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=0;i&lt;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poly.</a:t>
            </a:r>
            <a:r>
              <a:rPr lang="en-US" altLang="zh-CN" sz="1800" dirty="0" err="1">
                <a:solidFill>
                  <a:srgbClr val="FF00FF"/>
                </a:solidFill>
                <a:latin typeface="Consolas" pitchFamily="49" charset="0"/>
                <a:ea typeface="仿宋" pitchFamily="49" charset="-122"/>
                <a:cs typeface="Consolas" pitchFamily="49" charset="0"/>
              </a:rPr>
              <a:t>add</a:t>
            </a:r>
            <a:r>
              <a:rPr lang="en-US" altLang="zh-CN" sz="1800" dirty="0">
                <a:solidFill>
                  <a:srgbClr val="0000FF"/>
                </a:solidFill>
                <a:latin typeface="Consolas" pitchFamily="49" charset="0"/>
                <a:ea typeface="仿宋" pitchFamily="49" charset="-122"/>
                <a:cs typeface="Consolas" pitchFamily="49" charset="0"/>
              </a:rPr>
              <a:t>(new </a:t>
            </a:r>
            <a:r>
              <a:rPr lang="en-US" altLang="zh-CN" sz="1800" dirty="0" err="1">
                <a:solidFill>
                  <a:srgbClr val="0000FF"/>
                </a:solidFill>
                <a:latin typeface="Consolas" pitchFamily="49" charset="0"/>
                <a:ea typeface="仿宋" pitchFamily="49" charset="-122"/>
                <a:cs typeface="Consolas" pitchFamily="49" charset="0"/>
              </a:rPr>
              <a:t>PolyElem</a:t>
            </a:r>
            <a:r>
              <a:rPr lang="en-US" altLang="zh-CN" sz="1800" dirty="0">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],b[</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8098"/>
            <a:ext cx="5143536"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pP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3</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）按</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exp</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成员递减排序</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Sort()</a:t>
            </a:r>
            <a:endPar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endParaRPr>
          </a:p>
        </p:txBody>
      </p:sp>
      <p:sp>
        <p:nvSpPr>
          <p:cNvPr id="4" name="TextBox 3"/>
          <p:cNvSpPr txBox="1"/>
          <p:nvPr/>
        </p:nvSpPr>
        <p:spPr>
          <a:xfrm>
            <a:off x="467544" y="404664"/>
            <a:ext cx="8208912" cy="132610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spcBef>
                <a:spcPts val="0"/>
              </a:spcBef>
            </a:pPr>
            <a:r>
              <a:rPr lang="en-US" altLang="zh-CN" sz="1800" dirty="0">
                <a:solidFill>
                  <a:srgbClr val="0000FF"/>
                </a:solidFill>
                <a:latin typeface="Consolas" pitchFamily="49" charset="0"/>
                <a:ea typeface="仿宋" pitchFamily="49" charset="-122"/>
                <a:cs typeface="Consolas" pitchFamily="49" charset="0"/>
              </a:rPr>
              <a:t>public void </a:t>
            </a:r>
            <a:r>
              <a:rPr lang="en-US" altLang="zh-CN" sz="1800" dirty="0">
                <a:solidFill>
                  <a:srgbClr val="FF0000"/>
                </a:solidFill>
                <a:latin typeface="Consolas" pitchFamily="49" charset="0"/>
                <a:ea typeface="仿宋" pitchFamily="49" charset="-122"/>
                <a:cs typeface="Consolas" pitchFamily="49" charset="0"/>
              </a:rPr>
              <a:t>Sort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对多项式顺序表按</a:t>
            </a:r>
            <a:r>
              <a:rPr lang="en-US" altLang="zh-CN" sz="1800" dirty="0">
                <a:solidFill>
                  <a:srgbClr val="00CC00"/>
                </a:solidFill>
                <a:latin typeface="Consolas" pitchFamily="49" charset="0"/>
                <a:ea typeface="仿宋" pitchFamily="49" charset="-122"/>
                <a:cs typeface="Consolas" pitchFamily="49" charset="0"/>
              </a:rPr>
              <a:t>exp</a:t>
            </a:r>
            <a:r>
              <a:rPr lang="zh-CN" altLang="zh-CN" sz="1800" dirty="0">
                <a:solidFill>
                  <a:srgbClr val="00CC00"/>
                </a:solidFill>
                <a:latin typeface="Consolas" pitchFamily="49" charset="0"/>
                <a:ea typeface="仿宋" pitchFamily="49" charset="-122"/>
                <a:cs typeface="Consolas" pitchFamily="49" charset="0"/>
              </a:rPr>
              <a:t>成员递减排序</a:t>
            </a:r>
          </a:p>
          <a:p>
            <a:pPr algn="l">
              <a:lnSpc>
                <a:spcPct val="100000"/>
              </a:lnSpc>
              <a:spcBef>
                <a:spcPts val="0"/>
              </a:spcBef>
            </a:pPr>
            <a:r>
              <a:rPr lang="en-US" altLang="zh-CN" sz="1800" dirty="0">
                <a:solidFill>
                  <a:srgbClr val="0000FF"/>
                </a:solidFill>
                <a:latin typeface="Consolas" pitchFamily="49" charset="0"/>
                <a:ea typeface="仿宋" pitchFamily="49" charset="-122"/>
                <a:cs typeface="Consolas" pitchFamily="49" charset="0"/>
              </a:rPr>
              <a:t>{</a:t>
            </a:r>
          </a:p>
          <a:p>
            <a:pPr algn="l">
              <a:lnSpc>
                <a:spcPct val="100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poly.sort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Comparator.comparing</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PolyElem</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getexp</a:t>
            </a:r>
            <a:r>
              <a:rPr lang="en-US" altLang="zh-CN" sz="1800" dirty="0">
                <a:solidFill>
                  <a:srgbClr val="0000FF"/>
                </a:solidFill>
                <a:latin typeface="Consolas" pitchFamily="49" charset="0"/>
                <a:ea typeface="仿宋" pitchFamily="49" charset="-122"/>
                <a:cs typeface="Consolas" pitchFamily="49" charset="0"/>
              </a:rPr>
              <a:t>).reversed());</a:t>
            </a:r>
          </a:p>
          <a:p>
            <a:pPr algn="l">
              <a:lnSpc>
                <a:spcPct val="1000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6" name="TextBox 2">
            <a:extLst>
              <a:ext uri="{FF2B5EF4-FFF2-40B4-BE49-F238E27FC236}">
                <a16:creationId xmlns:a16="http://schemas.microsoft.com/office/drawing/2014/main" id="{E44B870F-0E3A-433E-83EC-E12661874780}"/>
              </a:ext>
            </a:extLst>
          </p:cNvPr>
          <p:cNvSpPr txBox="1"/>
          <p:nvPr/>
        </p:nvSpPr>
        <p:spPr>
          <a:xfrm>
            <a:off x="249026" y="1879613"/>
            <a:ext cx="5143536"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pP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4</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）输出多项式顺序表</a:t>
            </a:r>
            <a:r>
              <a:rPr lang="en-US" altLang="zh-CN" sz="2000"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DispPoly</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endPar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endParaRPr>
          </a:p>
        </p:txBody>
      </p:sp>
      <p:sp>
        <p:nvSpPr>
          <p:cNvPr id="7" name="TextBox 3">
            <a:extLst>
              <a:ext uri="{FF2B5EF4-FFF2-40B4-BE49-F238E27FC236}">
                <a16:creationId xmlns:a16="http://schemas.microsoft.com/office/drawing/2014/main" id="{CA26F8F9-8578-4997-87B9-B94D1E0260DB}"/>
              </a:ext>
            </a:extLst>
          </p:cNvPr>
          <p:cNvSpPr txBox="1"/>
          <p:nvPr/>
        </p:nvSpPr>
        <p:spPr>
          <a:xfrm>
            <a:off x="251520" y="2279723"/>
            <a:ext cx="8496944" cy="457827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000"/>
              </a:lnSpc>
              <a:spcBef>
                <a:spcPts val="0"/>
              </a:spcBef>
            </a:pPr>
            <a:r>
              <a:rPr lang="en-US" altLang="zh-CN" sz="1700" dirty="0">
                <a:solidFill>
                  <a:srgbClr val="0000FF"/>
                </a:solidFill>
                <a:latin typeface="Consolas" pitchFamily="49" charset="0"/>
                <a:ea typeface="仿宋" pitchFamily="49" charset="-122"/>
                <a:cs typeface="Consolas" pitchFamily="49" charset="0"/>
              </a:rPr>
              <a:t>public void </a:t>
            </a:r>
            <a:r>
              <a:rPr lang="en-US" altLang="zh-CN" sz="1700" dirty="0" err="1">
                <a:solidFill>
                  <a:srgbClr val="FF0000"/>
                </a:solidFill>
                <a:latin typeface="Consolas" pitchFamily="49" charset="0"/>
                <a:ea typeface="仿宋" pitchFamily="49" charset="-122"/>
                <a:cs typeface="Consolas" pitchFamily="49" charset="0"/>
              </a:rPr>
              <a:t>DispPoly</a:t>
            </a:r>
            <a:r>
              <a:rPr lang="en-US" altLang="zh-CN" sz="1700" dirty="0">
                <a:solidFill>
                  <a:srgbClr val="0000FF"/>
                </a:solidFill>
                <a:latin typeface="Consolas" pitchFamily="49" charset="0"/>
                <a:ea typeface="仿宋" pitchFamily="49" charset="-122"/>
                <a:cs typeface="Consolas" pitchFamily="49" charset="0"/>
              </a:rPr>
              <a:t>()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输出多项式顺序表</a:t>
            </a:r>
          </a:p>
          <a:p>
            <a:pPr algn="l">
              <a:lnSpc>
                <a:spcPts val="2000"/>
              </a:lnSpc>
              <a:spcBef>
                <a:spcPts val="0"/>
              </a:spcBef>
            </a:pPr>
            <a:r>
              <a:rPr lang="en-US" altLang="zh-CN" sz="1700" dirty="0">
                <a:solidFill>
                  <a:srgbClr val="0000FF"/>
                </a:solidFill>
                <a:latin typeface="Consolas" pitchFamily="49" charset="0"/>
                <a:ea typeface="仿宋" pitchFamily="49" charset="-122"/>
                <a:cs typeface="Consolas" pitchFamily="49" charset="0"/>
              </a:rPr>
              <a:t>{  </a:t>
            </a:r>
            <a:r>
              <a:rPr lang="en-US" altLang="zh-CN" sz="1700" dirty="0" err="1">
                <a:solidFill>
                  <a:srgbClr val="0000FF"/>
                </a:solidFill>
                <a:latin typeface="Consolas" pitchFamily="49" charset="0"/>
                <a:ea typeface="仿宋" pitchFamily="49" charset="-122"/>
                <a:cs typeface="Consolas" pitchFamily="49" charset="0"/>
              </a:rPr>
              <a:t>boolean</a:t>
            </a:r>
            <a:r>
              <a:rPr lang="en-US" altLang="zh-CN" sz="1700" dirty="0">
                <a:solidFill>
                  <a:srgbClr val="0000FF"/>
                </a:solidFill>
                <a:latin typeface="Consolas" pitchFamily="49" charset="0"/>
                <a:ea typeface="仿宋" pitchFamily="49" charset="-122"/>
                <a:cs typeface="Consolas" pitchFamily="49" charset="0"/>
              </a:rPr>
              <a:t> first=true;			</a:t>
            </a:r>
            <a:r>
              <a:rPr lang="en-US" altLang="zh-CN" sz="1700" dirty="0">
                <a:solidFill>
                  <a:srgbClr val="00CC00"/>
                </a:solidFill>
                <a:latin typeface="Consolas" pitchFamily="49" charset="0"/>
                <a:ea typeface="仿宋" pitchFamily="49" charset="-122"/>
                <a:cs typeface="Consolas" pitchFamily="49" charset="0"/>
              </a:rPr>
              <a:t>//first</a:t>
            </a:r>
            <a:r>
              <a:rPr lang="zh-CN" altLang="zh-CN" sz="1700" dirty="0">
                <a:solidFill>
                  <a:srgbClr val="00CC00"/>
                </a:solidFill>
                <a:latin typeface="Consolas" pitchFamily="49" charset="0"/>
                <a:ea typeface="仿宋" pitchFamily="49" charset="-122"/>
                <a:cs typeface="Consolas" pitchFamily="49" charset="0"/>
              </a:rPr>
              <a:t>为</a:t>
            </a:r>
            <a:r>
              <a:rPr lang="en-US" altLang="zh-CN" sz="1700" dirty="0">
                <a:solidFill>
                  <a:srgbClr val="00CC00"/>
                </a:solidFill>
                <a:latin typeface="Consolas" pitchFamily="49" charset="0"/>
                <a:ea typeface="仿宋" pitchFamily="49" charset="-122"/>
                <a:cs typeface="Consolas" pitchFamily="49" charset="0"/>
              </a:rPr>
              <a:t>true</a:t>
            </a:r>
            <a:r>
              <a:rPr lang="zh-CN" altLang="zh-CN" sz="1700" dirty="0">
                <a:solidFill>
                  <a:srgbClr val="00CC00"/>
                </a:solidFill>
                <a:latin typeface="Consolas" pitchFamily="49" charset="0"/>
                <a:ea typeface="仿宋" pitchFamily="49" charset="-122"/>
                <a:cs typeface="Consolas" pitchFamily="49" charset="0"/>
              </a:rPr>
              <a:t>表示是第一项</a:t>
            </a:r>
          </a:p>
          <a:p>
            <a:pPr algn="l">
              <a:lnSpc>
                <a:spcPts val="2000"/>
              </a:lnSpc>
              <a:spcBef>
                <a:spcPts val="0"/>
              </a:spcBef>
            </a:pPr>
            <a:r>
              <a:rPr lang="en-US" altLang="zh-CN" sz="1700" dirty="0">
                <a:solidFill>
                  <a:srgbClr val="0000FF"/>
                </a:solidFill>
                <a:latin typeface="Consolas" pitchFamily="49" charset="0"/>
                <a:ea typeface="仿宋" pitchFamily="49" charset="-122"/>
                <a:cs typeface="Consolas" pitchFamily="49" charset="0"/>
              </a:rPr>
              <a:t>   int </a:t>
            </a:r>
            <a:r>
              <a:rPr lang="en-US" altLang="zh-CN" sz="1700" dirty="0" err="1">
                <a:solidFill>
                  <a:srgbClr val="0000FF"/>
                </a:solidFill>
                <a:latin typeface="Consolas" pitchFamily="49" charset="0"/>
                <a:ea typeface="仿宋" pitchFamily="49" charset="-122"/>
                <a:cs typeface="Consolas" pitchFamily="49" charset="0"/>
              </a:rPr>
              <a:t>i</a:t>
            </a:r>
            <a:r>
              <a:rPr lang="en-US" altLang="zh-CN" sz="1700" dirty="0">
                <a:solidFill>
                  <a:srgbClr val="0000FF"/>
                </a:solidFill>
                <a:latin typeface="Consolas" pitchFamily="49" charset="0"/>
                <a:ea typeface="仿宋" pitchFamily="49" charset="-122"/>
                <a:cs typeface="Consolas" pitchFamily="49" charset="0"/>
              </a:rPr>
              <a:t>=0;</a:t>
            </a:r>
            <a:endParaRPr lang="zh-CN" altLang="zh-CN" sz="17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700" dirty="0">
                <a:solidFill>
                  <a:srgbClr val="0000FF"/>
                </a:solidFill>
                <a:latin typeface="Consolas" pitchFamily="49" charset="0"/>
                <a:ea typeface="仿宋" pitchFamily="49" charset="-122"/>
                <a:cs typeface="Consolas" pitchFamily="49" charset="0"/>
              </a:rPr>
              <a:t>   while (</a:t>
            </a:r>
            <a:r>
              <a:rPr lang="en-US" altLang="zh-CN" sz="1700" dirty="0" err="1">
                <a:solidFill>
                  <a:srgbClr val="0000FF"/>
                </a:solidFill>
                <a:latin typeface="Consolas" pitchFamily="49" charset="0"/>
                <a:ea typeface="仿宋" pitchFamily="49" charset="-122"/>
                <a:cs typeface="Consolas" pitchFamily="49" charset="0"/>
              </a:rPr>
              <a:t>i</a:t>
            </a:r>
            <a:r>
              <a:rPr lang="en-US" altLang="zh-CN" sz="1700" dirty="0">
                <a:solidFill>
                  <a:srgbClr val="0000FF"/>
                </a:solidFill>
                <a:latin typeface="Consolas" pitchFamily="49" charset="0"/>
                <a:ea typeface="仿宋" pitchFamily="49" charset="-122"/>
                <a:cs typeface="Consolas" pitchFamily="49" charset="0"/>
              </a:rPr>
              <a:t>&lt;</a:t>
            </a:r>
            <a:r>
              <a:rPr lang="en-US" altLang="zh-CN" sz="1700" dirty="0" err="1">
                <a:solidFill>
                  <a:srgbClr val="0000FF"/>
                </a:solidFill>
                <a:latin typeface="Consolas" pitchFamily="49" charset="0"/>
                <a:ea typeface="仿宋" pitchFamily="49" charset="-122"/>
                <a:cs typeface="Consolas" pitchFamily="49" charset="0"/>
              </a:rPr>
              <a:t>poly.size</a:t>
            </a:r>
            <a:r>
              <a:rPr lang="en-US" altLang="zh-CN" sz="1700" dirty="0">
                <a:solidFill>
                  <a:srgbClr val="0000FF"/>
                </a:solidFill>
                <a:latin typeface="Consolas" pitchFamily="49" charset="0"/>
                <a:ea typeface="仿宋" pitchFamily="49" charset="-122"/>
                <a:cs typeface="Consolas" pitchFamily="49" charset="0"/>
              </a:rPr>
              <a:t>())</a:t>
            </a:r>
            <a:endParaRPr lang="zh-CN" altLang="zh-CN" sz="17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700" dirty="0">
                <a:solidFill>
                  <a:srgbClr val="0000FF"/>
                </a:solidFill>
                <a:latin typeface="Consolas" pitchFamily="49" charset="0"/>
                <a:ea typeface="仿宋" pitchFamily="49" charset="-122"/>
                <a:cs typeface="Consolas" pitchFamily="49" charset="0"/>
              </a:rPr>
              <a:t>   {  </a:t>
            </a:r>
            <a:r>
              <a:rPr lang="en-US" altLang="zh-CN" sz="1700" dirty="0" err="1">
                <a:solidFill>
                  <a:srgbClr val="0000FF"/>
                </a:solidFill>
                <a:latin typeface="Consolas" pitchFamily="49" charset="0"/>
                <a:ea typeface="仿宋" pitchFamily="49" charset="-122"/>
                <a:cs typeface="Consolas" pitchFamily="49" charset="0"/>
              </a:rPr>
              <a:t>PolyElem</a:t>
            </a:r>
            <a:r>
              <a:rPr lang="en-US" altLang="zh-CN" sz="1700" dirty="0">
                <a:solidFill>
                  <a:srgbClr val="0000FF"/>
                </a:solidFill>
                <a:latin typeface="Consolas" pitchFamily="49" charset="0"/>
                <a:ea typeface="仿宋" pitchFamily="49" charset="-122"/>
                <a:cs typeface="Consolas" pitchFamily="49" charset="0"/>
              </a:rPr>
              <a:t> p=(</a:t>
            </a:r>
            <a:r>
              <a:rPr lang="en-US" altLang="zh-CN" sz="1700" dirty="0" err="1">
                <a:solidFill>
                  <a:srgbClr val="0000FF"/>
                </a:solidFill>
                <a:latin typeface="Consolas" pitchFamily="49" charset="0"/>
                <a:ea typeface="仿宋" pitchFamily="49" charset="-122"/>
                <a:cs typeface="Consolas" pitchFamily="49" charset="0"/>
              </a:rPr>
              <a:t>PolyElem</a:t>
            </a:r>
            <a:r>
              <a:rPr lang="en-US" altLang="zh-CN" sz="1700" dirty="0">
                <a:solidFill>
                  <a:srgbClr val="0000FF"/>
                </a:solidFill>
                <a:latin typeface="Consolas" pitchFamily="49" charset="0"/>
                <a:ea typeface="仿宋" pitchFamily="49" charset="-122"/>
                <a:cs typeface="Consolas" pitchFamily="49" charset="0"/>
              </a:rPr>
              <a:t>)</a:t>
            </a:r>
            <a:r>
              <a:rPr lang="en-US" altLang="zh-CN" sz="1700" dirty="0" err="1">
                <a:solidFill>
                  <a:srgbClr val="0000FF"/>
                </a:solidFill>
                <a:latin typeface="Consolas" pitchFamily="49" charset="0"/>
                <a:ea typeface="仿宋" pitchFamily="49" charset="-122"/>
                <a:cs typeface="Consolas" pitchFamily="49" charset="0"/>
              </a:rPr>
              <a:t>poly.get</a:t>
            </a:r>
            <a:r>
              <a:rPr lang="en-US" altLang="zh-CN" sz="1700" dirty="0">
                <a:solidFill>
                  <a:srgbClr val="0000FF"/>
                </a:solidFill>
                <a:latin typeface="Consolas" pitchFamily="49" charset="0"/>
                <a:ea typeface="仿宋" pitchFamily="49" charset="-122"/>
                <a:cs typeface="Consolas" pitchFamily="49" charset="0"/>
              </a:rPr>
              <a:t>(</a:t>
            </a:r>
            <a:r>
              <a:rPr lang="en-US" altLang="zh-CN" sz="1700" dirty="0" err="1">
                <a:solidFill>
                  <a:srgbClr val="0000FF"/>
                </a:solidFill>
                <a:latin typeface="Consolas" pitchFamily="49" charset="0"/>
                <a:ea typeface="仿宋" pitchFamily="49" charset="-122"/>
                <a:cs typeface="Consolas" pitchFamily="49" charset="0"/>
              </a:rPr>
              <a:t>i</a:t>
            </a:r>
            <a:r>
              <a:rPr lang="en-US" altLang="zh-CN" sz="1700" dirty="0">
                <a:solidFill>
                  <a:srgbClr val="0000FF"/>
                </a:solidFill>
                <a:latin typeface="Consolas" pitchFamily="49" charset="0"/>
                <a:ea typeface="仿宋" pitchFamily="49" charset="-122"/>
                <a:cs typeface="Consolas" pitchFamily="49" charset="0"/>
              </a:rPr>
              <a:t>); </a:t>
            </a:r>
            <a:endParaRPr lang="zh-CN" altLang="zh-CN" sz="17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700" dirty="0">
                <a:solidFill>
                  <a:srgbClr val="0000FF"/>
                </a:solidFill>
                <a:latin typeface="Consolas" pitchFamily="49" charset="0"/>
                <a:ea typeface="仿宋" pitchFamily="49" charset="-122"/>
                <a:cs typeface="Consolas" pitchFamily="49" charset="0"/>
              </a:rPr>
              <a:t>      if (first) first=false;</a:t>
            </a:r>
            <a:endParaRPr lang="zh-CN" altLang="zh-CN" sz="17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700" dirty="0">
                <a:solidFill>
                  <a:srgbClr val="0000FF"/>
                </a:solidFill>
                <a:latin typeface="Consolas" pitchFamily="49" charset="0"/>
                <a:ea typeface="仿宋" pitchFamily="49" charset="-122"/>
                <a:cs typeface="Consolas" pitchFamily="49" charset="0"/>
              </a:rPr>
              <a:t>      else if (</a:t>
            </a:r>
            <a:r>
              <a:rPr lang="en-US" altLang="zh-CN" sz="1700" dirty="0" err="1">
                <a:solidFill>
                  <a:srgbClr val="0000FF"/>
                </a:solidFill>
                <a:latin typeface="Consolas" pitchFamily="49" charset="0"/>
                <a:ea typeface="仿宋" pitchFamily="49" charset="-122"/>
                <a:cs typeface="Consolas" pitchFamily="49" charset="0"/>
              </a:rPr>
              <a:t>p.coef</a:t>
            </a:r>
            <a:r>
              <a:rPr lang="en-US" altLang="zh-CN" sz="1700" dirty="0">
                <a:solidFill>
                  <a:srgbClr val="0000FF"/>
                </a:solidFill>
                <a:latin typeface="Consolas" pitchFamily="49" charset="0"/>
                <a:ea typeface="仿宋" pitchFamily="49" charset="-122"/>
                <a:cs typeface="Consolas" pitchFamily="49" charset="0"/>
              </a:rPr>
              <a:t>&gt;0) </a:t>
            </a:r>
            <a:r>
              <a:rPr lang="en-US" altLang="zh-CN" sz="1700" dirty="0" err="1">
                <a:solidFill>
                  <a:srgbClr val="0000FF"/>
                </a:solidFill>
                <a:latin typeface="Consolas" pitchFamily="49" charset="0"/>
                <a:ea typeface="仿宋" pitchFamily="49" charset="-122"/>
                <a:cs typeface="Consolas" pitchFamily="49" charset="0"/>
              </a:rPr>
              <a:t>System.out.print</a:t>
            </a:r>
            <a:r>
              <a:rPr lang="en-US" altLang="zh-CN" sz="1700" dirty="0">
                <a:solidFill>
                  <a:srgbClr val="0000FF"/>
                </a:solidFill>
                <a:latin typeface="Consolas" pitchFamily="49" charset="0"/>
                <a:ea typeface="仿宋" pitchFamily="49" charset="-122"/>
                <a:cs typeface="Consolas" pitchFamily="49" charset="0"/>
              </a:rPr>
              <a:t>("+");</a:t>
            </a:r>
            <a:endParaRPr lang="zh-CN" altLang="zh-CN" sz="17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700" dirty="0">
                <a:solidFill>
                  <a:srgbClr val="0000FF"/>
                </a:solidFill>
                <a:latin typeface="Consolas" pitchFamily="49" charset="0"/>
                <a:ea typeface="仿宋" pitchFamily="49" charset="-122"/>
                <a:cs typeface="Consolas" pitchFamily="49" charset="0"/>
              </a:rPr>
              <a:t>      if (</a:t>
            </a:r>
            <a:r>
              <a:rPr lang="en-US" altLang="zh-CN" sz="1700" dirty="0" err="1">
                <a:solidFill>
                  <a:srgbClr val="0000FF"/>
                </a:solidFill>
                <a:latin typeface="Consolas" pitchFamily="49" charset="0"/>
                <a:ea typeface="仿宋" pitchFamily="49" charset="-122"/>
                <a:cs typeface="Consolas" pitchFamily="49" charset="0"/>
              </a:rPr>
              <a:t>p.exp</a:t>
            </a:r>
            <a:r>
              <a:rPr lang="en-US" altLang="zh-CN" sz="1700" dirty="0">
                <a:solidFill>
                  <a:srgbClr val="0000FF"/>
                </a:solidFill>
                <a:latin typeface="Consolas" pitchFamily="49" charset="0"/>
                <a:ea typeface="仿宋" pitchFamily="49" charset="-122"/>
                <a:cs typeface="Consolas" pitchFamily="49" charset="0"/>
              </a:rPr>
              <a:t>==0)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指数为</a:t>
            </a:r>
            <a:r>
              <a:rPr lang="en-US" altLang="zh-CN" sz="1700" dirty="0">
                <a:solidFill>
                  <a:srgbClr val="00CC00"/>
                </a:solidFill>
                <a:latin typeface="Consolas" pitchFamily="49" charset="0"/>
                <a:ea typeface="仿宋" pitchFamily="49" charset="-122"/>
                <a:cs typeface="Consolas" pitchFamily="49" charset="0"/>
              </a:rPr>
              <a:t>0</a:t>
            </a:r>
            <a:r>
              <a:rPr lang="zh-CN" altLang="zh-CN" sz="1700" dirty="0">
                <a:solidFill>
                  <a:srgbClr val="00CC00"/>
                </a:solidFill>
                <a:latin typeface="Consolas" pitchFamily="49" charset="0"/>
                <a:ea typeface="仿宋" pitchFamily="49" charset="-122"/>
                <a:cs typeface="Consolas" pitchFamily="49" charset="0"/>
              </a:rPr>
              <a:t>时不输出</a:t>
            </a:r>
            <a:r>
              <a:rPr lang="en-US" altLang="zh-CN" sz="1700" dirty="0">
                <a:solidFill>
                  <a:srgbClr val="00CC00"/>
                </a:solidFill>
                <a:latin typeface="Consolas" pitchFamily="49" charset="0"/>
                <a:ea typeface="仿宋" pitchFamily="49" charset="-122"/>
                <a:cs typeface="Consolas" pitchFamily="49" charset="0"/>
              </a:rPr>
              <a:t>'x'</a:t>
            </a:r>
            <a:endParaRPr lang="zh-CN" altLang="zh-CN" sz="1700" dirty="0">
              <a:solidFill>
                <a:srgbClr val="00CC00"/>
              </a:solidFill>
              <a:latin typeface="Consolas" pitchFamily="49" charset="0"/>
              <a:ea typeface="仿宋" pitchFamily="49" charset="-122"/>
              <a:cs typeface="Consolas" pitchFamily="49" charset="0"/>
            </a:endParaRPr>
          </a:p>
          <a:p>
            <a:pPr algn="l">
              <a:lnSpc>
                <a:spcPts val="2000"/>
              </a:lnSpc>
              <a:spcBef>
                <a:spcPts val="0"/>
              </a:spcBef>
            </a:pPr>
            <a:r>
              <a:rPr lang="en-US" altLang="zh-CN" sz="1700" dirty="0">
                <a:solidFill>
                  <a:srgbClr val="0000FF"/>
                </a:solidFill>
                <a:latin typeface="Consolas" pitchFamily="49" charset="0"/>
                <a:ea typeface="仿宋" pitchFamily="49" charset="-122"/>
                <a:cs typeface="Consolas" pitchFamily="49" charset="0"/>
              </a:rPr>
              <a:t>         </a:t>
            </a:r>
            <a:r>
              <a:rPr lang="en-US" altLang="zh-CN" sz="1700" dirty="0" err="1">
                <a:solidFill>
                  <a:srgbClr val="0000FF"/>
                </a:solidFill>
                <a:latin typeface="Consolas" pitchFamily="49" charset="0"/>
                <a:ea typeface="仿宋" pitchFamily="49" charset="-122"/>
                <a:cs typeface="Consolas" pitchFamily="49" charset="0"/>
              </a:rPr>
              <a:t>System.out.print</a:t>
            </a:r>
            <a:r>
              <a:rPr lang="en-US" altLang="zh-CN" sz="1700" dirty="0">
                <a:solidFill>
                  <a:srgbClr val="0000FF"/>
                </a:solidFill>
                <a:latin typeface="Consolas" pitchFamily="49" charset="0"/>
                <a:ea typeface="仿宋" pitchFamily="49" charset="-122"/>
                <a:cs typeface="Consolas" pitchFamily="49" charset="0"/>
              </a:rPr>
              <a:t>(</a:t>
            </a:r>
            <a:r>
              <a:rPr lang="en-US" altLang="zh-CN" sz="1700" dirty="0" err="1">
                <a:solidFill>
                  <a:srgbClr val="0000FF"/>
                </a:solidFill>
                <a:latin typeface="Consolas" pitchFamily="49" charset="0"/>
                <a:ea typeface="仿宋" pitchFamily="49" charset="-122"/>
                <a:cs typeface="Consolas" pitchFamily="49" charset="0"/>
              </a:rPr>
              <a:t>p.coef</a:t>
            </a:r>
            <a:r>
              <a:rPr lang="en-US" altLang="zh-CN" sz="1700" dirty="0">
                <a:solidFill>
                  <a:srgbClr val="0000FF"/>
                </a:solidFill>
                <a:latin typeface="Consolas" pitchFamily="49" charset="0"/>
                <a:ea typeface="仿宋" pitchFamily="49" charset="-122"/>
                <a:cs typeface="Consolas" pitchFamily="49" charset="0"/>
              </a:rPr>
              <a:t>);</a:t>
            </a:r>
            <a:endParaRPr lang="zh-CN" altLang="zh-CN" sz="17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700" dirty="0">
                <a:solidFill>
                  <a:srgbClr val="0000FF"/>
                </a:solidFill>
                <a:latin typeface="Consolas" pitchFamily="49" charset="0"/>
                <a:ea typeface="仿宋" pitchFamily="49" charset="-122"/>
                <a:cs typeface="Consolas" pitchFamily="49" charset="0"/>
              </a:rPr>
              <a:t>      else if (</a:t>
            </a:r>
            <a:r>
              <a:rPr lang="en-US" altLang="zh-CN" sz="1700" dirty="0" err="1">
                <a:solidFill>
                  <a:srgbClr val="0000FF"/>
                </a:solidFill>
                <a:latin typeface="Consolas" pitchFamily="49" charset="0"/>
                <a:ea typeface="仿宋" pitchFamily="49" charset="-122"/>
                <a:cs typeface="Consolas" pitchFamily="49" charset="0"/>
              </a:rPr>
              <a:t>p.exp</a:t>
            </a:r>
            <a:r>
              <a:rPr lang="en-US" altLang="zh-CN" sz="1700" dirty="0">
                <a:solidFill>
                  <a:srgbClr val="0000FF"/>
                </a:solidFill>
                <a:latin typeface="Consolas" pitchFamily="49" charset="0"/>
                <a:ea typeface="仿宋" pitchFamily="49" charset="-122"/>
                <a:cs typeface="Consolas" pitchFamily="49" charset="0"/>
              </a:rPr>
              <a:t>==1)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指数为</a:t>
            </a:r>
            <a:r>
              <a:rPr lang="en-US" altLang="zh-CN" sz="1700" dirty="0">
                <a:solidFill>
                  <a:srgbClr val="00CC00"/>
                </a:solidFill>
                <a:latin typeface="Consolas" pitchFamily="49" charset="0"/>
                <a:ea typeface="仿宋" pitchFamily="49" charset="-122"/>
                <a:cs typeface="Consolas" pitchFamily="49" charset="0"/>
              </a:rPr>
              <a:t>1</a:t>
            </a:r>
            <a:r>
              <a:rPr lang="zh-CN" altLang="zh-CN" sz="1700" dirty="0">
                <a:solidFill>
                  <a:srgbClr val="00CC00"/>
                </a:solidFill>
                <a:latin typeface="Consolas" pitchFamily="49" charset="0"/>
                <a:ea typeface="仿宋" pitchFamily="49" charset="-122"/>
                <a:cs typeface="Consolas" pitchFamily="49" charset="0"/>
              </a:rPr>
              <a:t>时不输出指数</a:t>
            </a:r>
          </a:p>
          <a:p>
            <a:pPr algn="l">
              <a:lnSpc>
                <a:spcPts val="2000"/>
              </a:lnSpc>
              <a:spcBef>
                <a:spcPts val="0"/>
              </a:spcBef>
            </a:pPr>
            <a:r>
              <a:rPr lang="en-US" altLang="zh-CN" sz="1700" dirty="0">
                <a:solidFill>
                  <a:srgbClr val="0000FF"/>
                </a:solidFill>
                <a:latin typeface="Consolas" pitchFamily="49" charset="0"/>
                <a:ea typeface="仿宋" pitchFamily="49" charset="-122"/>
                <a:cs typeface="Consolas" pitchFamily="49" charset="0"/>
              </a:rPr>
              <a:t>         </a:t>
            </a:r>
            <a:r>
              <a:rPr lang="en-US" altLang="zh-CN" sz="1700" dirty="0" err="1">
                <a:solidFill>
                  <a:srgbClr val="0000FF"/>
                </a:solidFill>
                <a:latin typeface="Consolas" pitchFamily="49" charset="0"/>
                <a:ea typeface="仿宋" pitchFamily="49" charset="-122"/>
                <a:cs typeface="Consolas" pitchFamily="49" charset="0"/>
              </a:rPr>
              <a:t>System.out.print</a:t>
            </a:r>
            <a:r>
              <a:rPr lang="en-US" altLang="zh-CN" sz="1700" dirty="0">
                <a:solidFill>
                  <a:srgbClr val="0000FF"/>
                </a:solidFill>
                <a:latin typeface="Consolas" pitchFamily="49" charset="0"/>
                <a:ea typeface="仿宋" pitchFamily="49" charset="-122"/>
                <a:cs typeface="Consolas" pitchFamily="49" charset="0"/>
              </a:rPr>
              <a:t>(p.</a:t>
            </a:r>
            <a:r>
              <a:rPr lang="en-US" altLang="zh-CN" sz="1700" dirty="0" err="1">
                <a:solidFill>
                  <a:srgbClr val="0000FF"/>
                </a:solidFill>
                <a:latin typeface="Consolas" pitchFamily="49" charset="0"/>
                <a:ea typeface="仿宋" pitchFamily="49" charset="-122"/>
                <a:cs typeface="Consolas" pitchFamily="49" charset="0"/>
              </a:rPr>
              <a:t>coef</a:t>
            </a:r>
            <a:r>
              <a:rPr lang="en-US" altLang="zh-CN" sz="1700" dirty="0">
                <a:solidFill>
                  <a:srgbClr val="0000FF"/>
                </a:solidFill>
                <a:latin typeface="Consolas" pitchFamily="49" charset="0"/>
                <a:ea typeface="仿宋" pitchFamily="49" charset="-122"/>
                <a:cs typeface="Consolas" pitchFamily="49" charset="0"/>
              </a:rPr>
              <a:t>+"x");</a:t>
            </a:r>
            <a:endParaRPr lang="zh-CN" altLang="zh-CN" sz="17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700" dirty="0">
                <a:solidFill>
                  <a:srgbClr val="0000FF"/>
                </a:solidFill>
                <a:latin typeface="Consolas" pitchFamily="49" charset="0"/>
                <a:ea typeface="仿宋" pitchFamily="49" charset="-122"/>
                <a:cs typeface="Consolas" pitchFamily="49" charset="0"/>
              </a:rPr>
              <a:t>      else</a:t>
            </a:r>
            <a:endParaRPr lang="zh-CN" altLang="zh-CN" sz="17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700" dirty="0">
                <a:solidFill>
                  <a:srgbClr val="0000FF"/>
                </a:solidFill>
                <a:latin typeface="Consolas" pitchFamily="49" charset="0"/>
                <a:ea typeface="仿宋" pitchFamily="49" charset="-122"/>
                <a:cs typeface="Consolas" pitchFamily="49" charset="0"/>
              </a:rPr>
              <a:t>         </a:t>
            </a:r>
            <a:r>
              <a:rPr lang="en-US" altLang="zh-CN" sz="1700" dirty="0" err="1">
                <a:solidFill>
                  <a:srgbClr val="0000FF"/>
                </a:solidFill>
                <a:latin typeface="Consolas" pitchFamily="49" charset="0"/>
                <a:ea typeface="仿宋" pitchFamily="49" charset="-122"/>
                <a:cs typeface="Consolas" pitchFamily="49" charset="0"/>
              </a:rPr>
              <a:t>System.out.print</a:t>
            </a:r>
            <a:r>
              <a:rPr lang="en-US" altLang="zh-CN" sz="1700" dirty="0">
                <a:solidFill>
                  <a:srgbClr val="0000FF"/>
                </a:solidFill>
                <a:latin typeface="Consolas" pitchFamily="49" charset="0"/>
                <a:ea typeface="仿宋" pitchFamily="49" charset="-122"/>
                <a:cs typeface="Consolas" pitchFamily="49" charset="0"/>
              </a:rPr>
              <a:t>(p.</a:t>
            </a:r>
            <a:r>
              <a:rPr lang="en-US" altLang="zh-CN" sz="1700" dirty="0" err="1">
                <a:solidFill>
                  <a:srgbClr val="0000FF"/>
                </a:solidFill>
                <a:latin typeface="Consolas" pitchFamily="49" charset="0"/>
                <a:ea typeface="仿宋" pitchFamily="49" charset="-122"/>
                <a:cs typeface="Consolas" pitchFamily="49" charset="0"/>
              </a:rPr>
              <a:t>coef</a:t>
            </a:r>
            <a:r>
              <a:rPr lang="en-US" altLang="zh-CN" sz="1700" dirty="0">
                <a:solidFill>
                  <a:srgbClr val="0000FF"/>
                </a:solidFill>
                <a:latin typeface="Consolas" pitchFamily="49" charset="0"/>
                <a:ea typeface="仿宋" pitchFamily="49" charset="-122"/>
                <a:cs typeface="Consolas" pitchFamily="49" charset="0"/>
              </a:rPr>
              <a:t>+"x^"+</a:t>
            </a:r>
            <a:r>
              <a:rPr lang="en-US" altLang="zh-CN" sz="1700" dirty="0" err="1">
                <a:solidFill>
                  <a:srgbClr val="0000FF"/>
                </a:solidFill>
                <a:latin typeface="Consolas" pitchFamily="49" charset="0"/>
                <a:ea typeface="仿宋" pitchFamily="49" charset="-122"/>
                <a:cs typeface="Consolas" pitchFamily="49" charset="0"/>
              </a:rPr>
              <a:t>p.exp</a:t>
            </a:r>
            <a:r>
              <a:rPr lang="en-US" altLang="zh-CN" sz="1700" dirty="0">
                <a:solidFill>
                  <a:srgbClr val="0000FF"/>
                </a:solidFill>
                <a:latin typeface="Consolas" pitchFamily="49" charset="0"/>
                <a:ea typeface="仿宋" pitchFamily="49" charset="-122"/>
                <a:cs typeface="Consolas" pitchFamily="49" charset="0"/>
              </a:rPr>
              <a:t>);</a:t>
            </a:r>
            <a:endParaRPr lang="zh-CN" altLang="zh-CN" sz="17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700" dirty="0">
                <a:solidFill>
                  <a:srgbClr val="0000FF"/>
                </a:solidFill>
                <a:latin typeface="Consolas" pitchFamily="49" charset="0"/>
                <a:ea typeface="仿宋" pitchFamily="49" charset="-122"/>
                <a:cs typeface="Consolas" pitchFamily="49" charset="0"/>
              </a:rPr>
              <a:t>      </a:t>
            </a:r>
            <a:r>
              <a:rPr lang="en-US" altLang="zh-CN" sz="1700" dirty="0" err="1">
                <a:solidFill>
                  <a:srgbClr val="0000FF"/>
                </a:solidFill>
                <a:latin typeface="Consolas" pitchFamily="49" charset="0"/>
                <a:ea typeface="仿宋" pitchFamily="49" charset="-122"/>
                <a:cs typeface="Consolas" pitchFamily="49" charset="0"/>
              </a:rPr>
              <a:t>i</a:t>
            </a:r>
            <a:r>
              <a:rPr lang="en-US" altLang="zh-CN" sz="1700" dirty="0">
                <a:solidFill>
                  <a:srgbClr val="0000FF"/>
                </a:solidFill>
                <a:latin typeface="Consolas" pitchFamily="49" charset="0"/>
                <a:ea typeface="仿宋" pitchFamily="49" charset="-122"/>
                <a:cs typeface="Consolas" pitchFamily="49" charset="0"/>
              </a:rPr>
              <a:t>++;</a:t>
            </a:r>
            <a:endParaRPr lang="zh-CN" altLang="zh-CN" sz="17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700" dirty="0">
                <a:solidFill>
                  <a:srgbClr val="0000FF"/>
                </a:solidFill>
                <a:latin typeface="Consolas" pitchFamily="49" charset="0"/>
                <a:ea typeface="仿宋" pitchFamily="49" charset="-122"/>
                <a:cs typeface="Consolas" pitchFamily="49" charset="0"/>
              </a:rPr>
              <a:t>   }</a:t>
            </a:r>
            <a:endParaRPr lang="zh-CN" altLang="zh-CN" sz="17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700" dirty="0">
                <a:solidFill>
                  <a:srgbClr val="0000FF"/>
                </a:solidFill>
                <a:latin typeface="Consolas" pitchFamily="49" charset="0"/>
                <a:ea typeface="仿宋" pitchFamily="49" charset="-122"/>
                <a:cs typeface="Consolas" pitchFamily="49" charset="0"/>
              </a:rPr>
              <a:t>   </a:t>
            </a:r>
            <a:r>
              <a:rPr lang="en-US" altLang="zh-CN" sz="1700" dirty="0" err="1">
                <a:solidFill>
                  <a:srgbClr val="0000FF"/>
                </a:solidFill>
                <a:latin typeface="Consolas" pitchFamily="49" charset="0"/>
                <a:ea typeface="仿宋" pitchFamily="49" charset="-122"/>
                <a:cs typeface="Consolas" pitchFamily="49" charset="0"/>
              </a:rPr>
              <a:t>System.out.println</a:t>
            </a:r>
            <a:r>
              <a:rPr lang="en-US" altLang="zh-CN" sz="1700" dirty="0">
                <a:solidFill>
                  <a:srgbClr val="0000FF"/>
                </a:solidFill>
                <a:latin typeface="Consolas" pitchFamily="49" charset="0"/>
                <a:ea typeface="仿宋" pitchFamily="49" charset="-122"/>
                <a:cs typeface="Consolas" pitchFamily="49" charset="0"/>
              </a:rPr>
              <a:t>();</a:t>
            </a:r>
            <a:endParaRPr lang="zh-CN" altLang="zh-CN" sz="17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700" dirty="0">
                <a:solidFill>
                  <a:srgbClr val="0000FF"/>
                </a:solidFill>
                <a:latin typeface="Consolas" pitchFamily="49" charset="0"/>
                <a:ea typeface="仿宋" pitchFamily="49" charset="-122"/>
                <a:cs typeface="Consolas" pitchFamily="49" charset="0"/>
              </a:rPr>
              <a:t>}</a:t>
            </a:r>
            <a:endParaRPr lang="zh-CN" altLang="zh-CN" sz="17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201877"/>
            <a:ext cx="3000396"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3. </a:t>
            </a:r>
            <a:r>
              <a:rPr lang="zh-CN" altLang="zh-CN" sz="2000">
                <a:latin typeface="Consolas" pitchFamily="49" charset="0"/>
                <a:ea typeface="微软雅黑" pitchFamily="34" charset="-122"/>
                <a:cs typeface="Consolas" pitchFamily="49" charset="0"/>
              </a:rPr>
              <a:t>设计主要运算算法</a:t>
            </a:r>
          </a:p>
        </p:txBody>
      </p:sp>
      <p:sp>
        <p:nvSpPr>
          <p:cNvPr id="5" name="TextBox 4"/>
          <p:cNvSpPr txBox="1"/>
          <p:nvPr/>
        </p:nvSpPr>
        <p:spPr>
          <a:xfrm>
            <a:off x="714348" y="1357298"/>
            <a:ext cx="3000396" cy="400110"/>
          </a:xfrm>
          <a:prstGeom prst="rect">
            <a:avLst/>
          </a:prstGeom>
          <a:noFill/>
        </p:spPr>
        <p:txBody>
          <a:bodyPr wrap="square" rtlCol="0">
            <a:spAutoFit/>
          </a:bodyPr>
          <a:lstStyle/>
          <a:p>
            <a:pPr algn="l">
              <a:lnSpc>
                <a:spcPct val="100000"/>
              </a:lnSpc>
            </a:pPr>
            <a:r>
              <a:rPr lang="zh-CN" altLang="zh-CN" sz="2000">
                <a:solidFill>
                  <a:srgbClr val="0000FF"/>
                </a:solidFill>
                <a:latin typeface="楷体" pitchFamily="49" charset="-122"/>
                <a:ea typeface="楷体" pitchFamily="49" charset="-122"/>
                <a:cs typeface="Consolas" pitchFamily="49" charset="0"/>
              </a:rPr>
              <a:t>两个多项式相加运算</a:t>
            </a:r>
            <a:endParaRPr lang="zh-CN" altLang="en-US" sz="2000">
              <a:latin typeface="楷体" pitchFamily="49" charset="-122"/>
              <a:ea typeface="楷体" pitchFamily="49" charset="-122"/>
            </a:endParaRPr>
          </a:p>
        </p:txBody>
      </p:sp>
      <p:sp>
        <p:nvSpPr>
          <p:cNvPr id="6" name="TextBox 5"/>
          <p:cNvSpPr txBox="1"/>
          <p:nvPr/>
        </p:nvSpPr>
        <p:spPr>
          <a:xfrm>
            <a:off x="1285852" y="2143116"/>
            <a:ext cx="5014340" cy="400110"/>
          </a:xfrm>
          <a:prstGeom prst="rect">
            <a:avLst/>
          </a:prstGeom>
          <a:noFill/>
        </p:spPr>
        <p:txBody>
          <a:bodyPr wrap="square" rtlCol="0">
            <a:spAutoFit/>
          </a:bodyPr>
          <a:lstStyle/>
          <a:p>
            <a:pPr algn="l">
              <a:lnSpc>
                <a:spcPct val="100000"/>
              </a:lnSpc>
            </a:pPr>
            <a:r>
              <a:rPr lang="zh-CN" altLang="en-US" sz="2000" dirty="0">
                <a:solidFill>
                  <a:srgbClr val="0000FF"/>
                </a:solidFill>
                <a:latin typeface="仿宋" pitchFamily="49" charset="-122"/>
                <a:ea typeface="仿宋" pitchFamily="49" charset="-122"/>
              </a:rPr>
              <a:t>两个按指数递减排序的多项式顺序表</a:t>
            </a:r>
          </a:p>
        </p:txBody>
      </p:sp>
      <p:sp>
        <p:nvSpPr>
          <p:cNvPr id="7" name="TextBox 6"/>
          <p:cNvSpPr txBox="1"/>
          <p:nvPr/>
        </p:nvSpPr>
        <p:spPr>
          <a:xfrm>
            <a:off x="1691680" y="3671593"/>
            <a:ext cx="3357586" cy="400110"/>
          </a:xfrm>
          <a:prstGeom prst="rect">
            <a:avLst/>
          </a:prstGeom>
          <a:noFill/>
        </p:spPr>
        <p:txBody>
          <a:bodyPr wrap="square" rtlCol="0">
            <a:spAutoFit/>
          </a:bodyPr>
          <a:lstStyle/>
          <a:p>
            <a:pPr algn="l">
              <a:lnSpc>
                <a:spcPct val="100000"/>
              </a:lnSpc>
            </a:pPr>
            <a:r>
              <a:rPr lang="zh-CN" altLang="en-US" sz="2000" dirty="0">
                <a:solidFill>
                  <a:srgbClr val="0000FF"/>
                </a:solidFill>
                <a:latin typeface="仿宋" pitchFamily="49" charset="-122"/>
                <a:ea typeface="仿宋" pitchFamily="49" charset="-122"/>
              </a:rPr>
              <a:t>相加的结果多项式顺序表</a:t>
            </a:r>
          </a:p>
        </p:txBody>
      </p:sp>
      <p:sp>
        <p:nvSpPr>
          <p:cNvPr id="8" name="下箭头 7"/>
          <p:cNvSpPr/>
          <p:nvPr/>
        </p:nvSpPr>
        <p:spPr>
          <a:xfrm>
            <a:off x="2915816" y="2636913"/>
            <a:ext cx="279798" cy="103468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sp>
        <p:nvSpPr>
          <p:cNvPr id="9" name="TextBox 8"/>
          <p:cNvSpPr txBox="1"/>
          <p:nvPr/>
        </p:nvSpPr>
        <p:spPr>
          <a:xfrm>
            <a:off x="3195614" y="2959914"/>
            <a:ext cx="3536626" cy="338554"/>
          </a:xfrm>
          <a:prstGeom prst="rect">
            <a:avLst/>
          </a:prstGeom>
          <a:noFill/>
        </p:spPr>
        <p:txBody>
          <a:bodyPr wrap="square" rtlCol="0">
            <a:spAutoFit/>
          </a:bodyPr>
          <a:lstStyle/>
          <a:p>
            <a:pPr algn="l"/>
            <a:r>
              <a:rPr lang="zh-CN" altLang="en-US" sz="2000" dirty="0">
                <a:solidFill>
                  <a:srgbClr val="006600"/>
                </a:solidFill>
                <a:latin typeface="仿宋" pitchFamily="49" charset="-122"/>
                <a:ea typeface="仿宋" pitchFamily="49" charset="-122"/>
              </a:rPr>
              <a:t>二路归并 </a:t>
            </a:r>
            <a:r>
              <a:rPr lang="en-US" altLang="zh-CN" sz="2000" dirty="0">
                <a:solidFill>
                  <a:srgbClr val="006600"/>
                </a:solidFill>
                <a:latin typeface="仿宋" pitchFamily="49" charset="-122"/>
                <a:ea typeface="仿宋" pitchFamily="49" charset="-122"/>
              </a:rPr>
              <a:t>+ </a:t>
            </a:r>
            <a:r>
              <a:rPr lang="zh-CN" altLang="en-US" sz="2000" dirty="0">
                <a:solidFill>
                  <a:srgbClr val="006600"/>
                </a:solidFill>
                <a:latin typeface="仿宋" pitchFamily="49" charset="-122"/>
                <a:ea typeface="仿宋" pitchFamily="49" charset="-122"/>
              </a:rPr>
              <a:t>整体创建顺序表</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500" y="332656"/>
            <a:ext cx="9001000" cy="609946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300"/>
              </a:lnSpc>
              <a:spcBef>
                <a:spcPts val="0"/>
              </a:spcBef>
            </a:pPr>
            <a:r>
              <a:rPr lang="en-US" altLang="zh-CN" sz="1700" dirty="0">
                <a:solidFill>
                  <a:srgbClr val="0000FF"/>
                </a:solidFill>
                <a:latin typeface="Consolas" pitchFamily="49" charset="0"/>
                <a:ea typeface="仿宋" pitchFamily="49" charset="-122"/>
                <a:cs typeface="Consolas" pitchFamily="49" charset="0"/>
              </a:rPr>
              <a:t>public static </a:t>
            </a:r>
            <a:r>
              <a:rPr lang="en-US" altLang="zh-CN" sz="1700" dirty="0" err="1">
                <a:solidFill>
                  <a:srgbClr val="0000FF"/>
                </a:solidFill>
                <a:latin typeface="Consolas" pitchFamily="49" charset="0"/>
                <a:ea typeface="仿宋" pitchFamily="49" charset="-122"/>
                <a:cs typeface="Consolas" pitchFamily="49" charset="0"/>
              </a:rPr>
              <a:t>PolyClass</a:t>
            </a:r>
            <a:r>
              <a:rPr lang="en-US" altLang="zh-CN" sz="1700" dirty="0">
                <a:solidFill>
                  <a:srgbClr val="0000FF"/>
                </a:solidFill>
                <a:latin typeface="Consolas" pitchFamily="49" charset="0"/>
                <a:ea typeface="仿宋" pitchFamily="49" charset="-122"/>
                <a:cs typeface="Consolas" pitchFamily="49" charset="0"/>
              </a:rPr>
              <a:t> </a:t>
            </a:r>
            <a:r>
              <a:rPr lang="en-US" altLang="zh-CN" sz="1700" dirty="0">
                <a:solidFill>
                  <a:srgbClr val="FF0000"/>
                </a:solidFill>
                <a:latin typeface="Consolas" pitchFamily="49" charset="0"/>
                <a:ea typeface="仿宋" pitchFamily="49" charset="-122"/>
                <a:cs typeface="Consolas" pitchFamily="49" charset="0"/>
              </a:rPr>
              <a:t>Add</a:t>
            </a:r>
            <a:r>
              <a:rPr lang="en-US" altLang="zh-CN" sz="1700" dirty="0">
                <a:solidFill>
                  <a:srgbClr val="0000FF"/>
                </a:solidFill>
                <a:latin typeface="Consolas" pitchFamily="49" charset="0"/>
                <a:ea typeface="仿宋" pitchFamily="49" charset="-122"/>
                <a:cs typeface="Consolas" pitchFamily="49" charset="0"/>
              </a:rPr>
              <a:t>(</a:t>
            </a:r>
            <a:r>
              <a:rPr lang="en-US" altLang="zh-CN" sz="1700" dirty="0" err="1">
                <a:solidFill>
                  <a:srgbClr val="0000FF"/>
                </a:solidFill>
                <a:latin typeface="Consolas" pitchFamily="49" charset="0"/>
                <a:ea typeface="仿宋" pitchFamily="49" charset="-122"/>
                <a:cs typeface="Consolas" pitchFamily="49" charset="0"/>
              </a:rPr>
              <a:t>PolyClass</a:t>
            </a:r>
            <a:r>
              <a:rPr lang="en-US" altLang="zh-CN" sz="1700" dirty="0">
                <a:solidFill>
                  <a:srgbClr val="0000FF"/>
                </a:solidFill>
                <a:latin typeface="Consolas" pitchFamily="49" charset="0"/>
                <a:ea typeface="仿宋" pitchFamily="49" charset="-122"/>
                <a:cs typeface="Consolas" pitchFamily="49" charset="0"/>
              </a:rPr>
              <a:t> L1,PolyClass L2)</a:t>
            </a:r>
          </a:p>
          <a:p>
            <a:pPr algn="l">
              <a:lnSpc>
                <a:spcPts val="2300"/>
              </a:lnSpc>
              <a:spcBef>
                <a:spcPts val="0"/>
              </a:spcBef>
            </a:pPr>
            <a:r>
              <a:rPr lang="en-US" altLang="zh-CN" sz="1700" dirty="0">
                <a:solidFill>
                  <a:srgbClr val="0000FF"/>
                </a:solidFill>
                <a:latin typeface="Consolas" pitchFamily="49" charset="0"/>
                <a:ea typeface="仿宋" pitchFamily="49" charset="-122"/>
                <a:cs typeface="Consolas" pitchFamily="49" charset="0"/>
              </a:rPr>
              <a:t>{  int </a:t>
            </a:r>
            <a:r>
              <a:rPr lang="en-US" altLang="zh-CN" sz="1700" dirty="0" err="1">
                <a:solidFill>
                  <a:srgbClr val="0000FF"/>
                </a:solidFill>
                <a:latin typeface="Consolas" pitchFamily="49" charset="0"/>
                <a:ea typeface="仿宋" pitchFamily="49" charset="-122"/>
                <a:cs typeface="Consolas" pitchFamily="49" charset="0"/>
              </a:rPr>
              <a:t>i</a:t>
            </a:r>
            <a:r>
              <a:rPr lang="en-US" altLang="zh-CN" sz="1700" dirty="0">
                <a:solidFill>
                  <a:srgbClr val="0000FF"/>
                </a:solidFill>
                <a:latin typeface="Consolas" pitchFamily="49" charset="0"/>
                <a:ea typeface="仿宋" pitchFamily="49" charset="-122"/>
                <a:cs typeface="Consolas" pitchFamily="49" charset="0"/>
              </a:rPr>
              <a:t>=0,j=0;	double c;</a:t>
            </a:r>
            <a:endParaRPr lang="zh-CN" altLang="zh-CN" sz="17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700" dirty="0">
                <a:solidFill>
                  <a:srgbClr val="0000FF"/>
                </a:solidFill>
                <a:latin typeface="Consolas" pitchFamily="49" charset="0"/>
                <a:ea typeface="仿宋" pitchFamily="49" charset="-122"/>
                <a:cs typeface="Consolas" pitchFamily="49" charset="0"/>
              </a:rPr>
              <a:t>   </a:t>
            </a:r>
            <a:r>
              <a:rPr lang="en-US" altLang="zh-CN" sz="1700" dirty="0" err="1">
                <a:solidFill>
                  <a:srgbClr val="0000FF"/>
                </a:solidFill>
                <a:latin typeface="Consolas" pitchFamily="49" charset="0"/>
                <a:ea typeface="仿宋" pitchFamily="49" charset="-122"/>
                <a:cs typeface="Consolas" pitchFamily="49" charset="0"/>
              </a:rPr>
              <a:t>PolyClass</a:t>
            </a:r>
            <a:r>
              <a:rPr lang="en-US" altLang="zh-CN" sz="1700" dirty="0">
                <a:solidFill>
                  <a:srgbClr val="0000FF"/>
                </a:solidFill>
                <a:latin typeface="Consolas" pitchFamily="49" charset="0"/>
                <a:ea typeface="仿宋" pitchFamily="49" charset="-122"/>
                <a:cs typeface="Consolas" pitchFamily="49" charset="0"/>
              </a:rPr>
              <a:t> L3=new </a:t>
            </a:r>
            <a:r>
              <a:rPr lang="en-US" altLang="zh-CN" sz="1700" dirty="0" err="1">
                <a:solidFill>
                  <a:srgbClr val="0000FF"/>
                </a:solidFill>
                <a:latin typeface="Consolas" pitchFamily="49" charset="0"/>
                <a:ea typeface="仿宋" pitchFamily="49" charset="-122"/>
                <a:cs typeface="Consolas" pitchFamily="49" charset="0"/>
              </a:rPr>
              <a:t>PolyClass</a:t>
            </a:r>
            <a:r>
              <a:rPr lang="en-US" altLang="zh-CN" sz="1700" dirty="0">
                <a:solidFill>
                  <a:srgbClr val="0000FF"/>
                </a:solidFill>
                <a:latin typeface="Consolas" pitchFamily="49" charset="0"/>
                <a:ea typeface="仿宋" pitchFamily="49" charset="-122"/>
                <a:cs typeface="Consolas" pitchFamily="49" charset="0"/>
              </a:rPr>
              <a:t>();</a:t>
            </a:r>
            <a:endParaRPr lang="zh-CN" altLang="zh-CN" sz="17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700" dirty="0">
                <a:solidFill>
                  <a:srgbClr val="0000FF"/>
                </a:solidFill>
                <a:latin typeface="Consolas" pitchFamily="49" charset="0"/>
                <a:ea typeface="仿宋" pitchFamily="49" charset="-122"/>
                <a:cs typeface="Consolas" pitchFamily="49" charset="0"/>
              </a:rPr>
              <a:t>   while (</a:t>
            </a:r>
            <a:r>
              <a:rPr lang="en-US" altLang="zh-CN" sz="1700" dirty="0" err="1">
                <a:solidFill>
                  <a:srgbClr val="FF00FF"/>
                </a:solidFill>
                <a:latin typeface="Consolas" pitchFamily="49" charset="0"/>
                <a:ea typeface="仿宋" pitchFamily="49" charset="-122"/>
                <a:cs typeface="Consolas" pitchFamily="49" charset="0"/>
              </a:rPr>
              <a:t>i</a:t>
            </a:r>
            <a:r>
              <a:rPr lang="en-US" altLang="zh-CN" sz="1700" dirty="0">
                <a:solidFill>
                  <a:srgbClr val="FF00FF"/>
                </a:solidFill>
                <a:latin typeface="Consolas" pitchFamily="49" charset="0"/>
                <a:ea typeface="仿宋" pitchFamily="49" charset="-122"/>
                <a:cs typeface="Consolas" pitchFamily="49" charset="0"/>
              </a:rPr>
              <a:t>&lt;L1.poly.size() &amp;&amp; j&lt;L2.poly.size())</a:t>
            </a:r>
            <a:endParaRPr lang="zh-CN" altLang="zh-CN" sz="1700" dirty="0">
              <a:solidFill>
                <a:srgbClr val="FF00FF"/>
              </a:solidFill>
              <a:latin typeface="Consolas" pitchFamily="49" charset="0"/>
              <a:ea typeface="仿宋" pitchFamily="49" charset="-122"/>
              <a:cs typeface="Consolas" pitchFamily="49" charset="0"/>
            </a:endParaRPr>
          </a:p>
          <a:p>
            <a:pPr algn="l">
              <a:lnSpc>
                <a:spcPts val="2300"/>
              </a:lnSpc>
              <a:spcBef>
                <a:spcPts val="0"/>
              </a:spcBef>
            </a:pPr>
            <a:r>
              <a:rPr lang="en-US" altLang="zh-CN" sz="1700" dirty="0">
                <a:solidFill>
                  <a:srgbClr val="0000FF"/>
                </a:solidFill>
                <a:latin typeface="Consolas" pitchFamily="49" charset="0"/>
                <a:ea typeface="仿宋" pitchFamily="49" charset="-122"/>
                <a:cs typeface="Consolas" pitchFamily="49" charset="0"/>
              </a:rPr>
              <a:t>   {  if (</a:t>
            </a:r>
            <a:r>
              <a:rPr lang="en-US" altLang="zh-CN" sz="1700" dirty="0">
                <a:solidFill>
                  <a:srgbClr val="FF00FF"/>
                </a:solidFill>
                <a:latin typeface="Consolas" pitchFamily="49" charset="0"/>
                <a:ea typeface="仿宋" pitchFamily="49" charset="-122"/>
                <a:cs typeface="Consolas" pitchFamily="49" charset="0"/>
              </a:rPr>
              <a:t>L1.poly.get(</a:t>
            </a:r>
            <a:r>
              <a:rPr lang="en-US" altLang="zh-CN" sz="1700" dirty="0" err="1">
                <a:solidFill>
                  <a:srgbClr val="FF00FF"/>
                </a:solidFill>
                <a:latin typeface="Consolas" pitchFamily="49" charset="0"/>
                <a:ea typeface="仿宋" pitchFamily="49" charset="-122"/>
                <a:cs typeface="Consolas" pitchFamily="49" charset="0"/>
              </a:rPr>
              <a:t>i</a:t>
            </a:r>
            <a:r>
              <a:rPr lang="en-US" altLang="zh-CN" sz="1700" dirty="0">
                <a:solidFill>
                  <a:srgbClr val="FF00FF"/>
                </a:solidFill>
                <a:latin typeface="Consolas" pitchFamily="49" charset="0"/>
                <a:ea typeface="仿宋" pitchFamily="49" charset="-122"/>
                <a:cs typeface="Consolas" pitchFamily="49" charset="0"/>
              </a:rPr>
              <a:t>).exp&gt;L2.poly.get(j).exp</a:t>
            </a:r>
            <a:r>
              <a:rPr lang="en-US" altLang="zh-CN" sz="1700" dirty="0">
                <a:solidFill>
                  <a:srgbClr val="0000FF"/>
                </a:solidFill>
                <a:latin typeface="Consolas" pitchFamily="49" charset="0"/>
                <a:ea typeface="仿宋" pitchFamily="49" charset="-122"/>
                <a:cs typeface="Consolas" pitchFamily="49" charset="0"/>
              </a:rPr>
              <a:t>)	</a:t>
            </a:r>
            <a:r>
              <a:rPr lang="en-US" altLang="zh-CN" sz="1700" dirty="0">
                <a:solidFill>
                  <a:srgbClr val="00CC00"/>
                </a:solidFill>
                <a:latin typeface="Consolas" pitchFamily="49" charset="0"/>
                <a:ea typeface="仿宋" pitchFamily="49" charset="-122"/>
                <a:cs typeface="Consolas" pitchFamily="49" charset="0"/>
              </a:rPr>
              <a:t>//L1</a:t>
            </a:r>
            <a:r>
              <a:rPr lang="zh-CN" altLang="zh-CN" sz="1700" dirty="0">
                <a:solidFill>
                  <a:srgbClr val="00CC00"/>
                </a:solidFill>
                <a:latin typeface="Consolas" pitchFamily="49" charset="0"/>
                <a:ea typeface="仿宋" pitchFamily="49" charset="-122"/>
                <a:cs typeface="Consolas" pitchFamily="49" charset="0"/>
              </a:rPr>
              <a:t>的元素的指数较大</a:t>
            </a:r>
          </a:p>
          <a:p>
            <a:pPr algn="l">
              <a:lnSpc>
                <a:spcPts val="2300"/>
              </a:lnSpc>
              <a:spcBef>
                <a:spcPts val="0"/>
              </a:spcBef>
            </a:pPr>
            <a:r>
              <a:rPr lang="en-US" altLang="zh-CN" sz="1700" dirty="0">
                <a:solidFill>
                  <a:srgbClr val="0000FF"/>
                </a:solidFill>
                <a:latin typeface="Consolas" pitchFamily="49" charset="0"/>
                <a:ea typeface="仿宋" pitchFamily="49" charset="-122"/>
                <a:cs typeface="Consolas" pitchFamily="49" charset="0"/>
              </a:rPr>
              <a:t>      {  L3.Add(new </a:t>
            </a:r>
            <a:r>
              <a:rPr lang="en-US" altLang="zh-CN" sz="1700" dirty="0" err="1">
                <a:solidFill>
                  <a:srgbClr val="0000FF"/>
                </a:solidFill>
                <a:latin typeface="Consolas" pitchFamily="49" charset="0"/>
                <a:ea typeface="仿宋" pitchFamily="49" charset="-122"/>
                <a:cs typeface="Consolas" pitchFamily="49" charset="0"/>
              </a:rPr>
              <a:t>PolyElem</a:t>
            </a:r>
            <a:r>
              <a:rPr lang="en-US" altLang="zh-CN" sz="1700" dirty="0">
                <a:solidFill>
                  <a:srgbClr val="0000FF"/>
                </a:solidFill>
                <a:latin typeface="Consolas" pitchFamily="49" charset="0"/>
                <a:ea typeface="仿宋" pitchFamily="49" charset="-122"/>
                <a:cs typeface="Consolas" pitchFamily="49" charset="0"/>
              </a:rPr>
              <a:t>(L1.poly.get(</a:t>
            </a:r>
            <a:r>
              <a:rPr lang="en-US" altLang="zh-CN" sz="1700" dirty="0" err="1">
                <a:solidFill>
                  <a:srgbClr val="0000FF"/>
                </a:solidFill>
                <a:latin typeface="Consolas" pitchFamily="49" charset="0"/>
                <a:ea typeface="仿宋" pitchFamily="49" charset="-122"/>
                <a:cs typeface="Consolas" pitchFamily="49" charset="0"/>
              </a:rPr>
              <a:t>i</a:t>
            </a:r>
            <a:r>
              <a:rPr lang="en-US" altLang="zh-CN" sz="1700" dirty="0">
                <a:solidFill>
                  <a:srgbClr val="0000FF"/>
                </a:solidFill>
                <a:latin typeface="Consolas" pitchFamily="49" charset="0"/>
                <a:ea typeface="仿宋" pitchFamily="49" charset="-122"/>
                <a:cs typeface="Consolas" pitchFamily="49" charset="0"/>
              </a:rPr>
              <a:t>).coef,L1.poly.get(</a:t>
            </a:r>
            <a:r>
              <a:rPr lang="en-US" altLang="zh-CN" sz="1700" dirty="0" err="1">
                <a:solidFill>
                  <a:srgbClr val="0000FF"/>
                </a:solidFill>
                <a:latin typeface="Consolas" pitchFamily="49" charset="0"/>
                <a:ea typeface="仿宋" pitchFamily="49" charset="-122"/>
                <a:cs typeface="Consolas" pitchFamily="49" charset="0"/>
              </a:rPr>
              <a:t>i</a:t>
            </a:r>
            <a:r>
              <a:rPr lang="en-US" altLang="zh-CN" sz="1700" dirty="0">
                <a:solidFill>
                  <a:srgbClr val="0000FF"/>
                </a:solidFill>
                <a:latin typeface="Consolas" pitchFamily="49" charset="0"/>
                <a:ea typeface="仿宋" pitchFamily="49" charset="-122"/>
                <a:cs typeface="Consolas" pitchFamily="49" charset="0"/>
              </a:rPr>
              <a:t>).exp));</a:t>
            </a:r>
          </a:p>
          <a:p>
            <a:pPr algn="l">
              <a:lnSpc>
                <a:spcPts val="2300"/>
              </a:lnSpc>
              <a:spcBef>
                <a:spcPts val="0"/>
              </a:spcBef>
            </a:pPr>
            <a:r>
              <a:rPr lang="en-US" altLang="zh-CN" sz="1700" dirty="0">
                <a:solidFill>
                  <a:srgbClr val="0000FF"/>
                </a:solidFill>
                <a:latin typeface="Consolas" pitchFamily="49" charset="0"/>
                <a:ea typeface="仿宋" pitchFamily="49" charset="-122"/>
                <a:cs typeface="Consolas" pitchFamily="49" charset="0"/>
              </a:rPr>
              <a:t>         </a:t>
            </a:r>
            <a:r>
              <a:rPr lang="en-US" altLang="zh-CN" sz="1700" dirty="0" err="1">
                <a:solidFill>
                  <a:srgbClr val="0000FF"/>
                </a:solidFill>
                <a:latin typeface="Consolas" pitchFamily="49" charset="0"/>
                <a:ea typeface="仿宋" pitchFamily="49" charset="-122"/>
                <a:cs typeface="Consolas" pitchFamily="49" charset="0"/>
              </a:rPr>
              <a:t>i</a:t>
            </a:r>
            <a:r>
              <a:rPr lang="en-US" altLang="zh-CN" sz="1700" dirty="0">
                <a:solidFill>
                  <a:srgbClr val="0000FF"/>
                </a:solidFill>
                <a:latin typeface="Consolas" pitchFamily="49" charset="0"/>
                <a:ea typeface="仿宋" pitchFamily="49" charset="-122"/>
                <a:cs typeface="Consolas" pitchFamily="49" charset="0"/>
              </a:rPr>
              <a:t>++;</a:t>
            </a:r>
            <a:endParaRPr lang="zh-CN" altLang="zh-CN" sz="17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700" dirty="0">
                <a:solidFill>
                  <a:srgbClr val="0000FF"/>
                </a:solidFill>
                <a:latin typeface="Consolas" pitchFamily="49" charset="0"/>
                <a:ea typeface="仿宋" pitchFamily="49" charset="-122"/>
                <a:cs typeface="Consolas" pitchFamily="49" charset="0"/>
              </a:rPr>
              <a:t>      }</a:t>
            </a:r>
            <a:endParaRPr lang="zh-CN" altLang="zh-CN" sz="17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700" dirty="0">
                <a:solidFill>
                  <a:srgbClr val="0000FF"/>
                </a:solidFill>
                <a:latin typeface="Consolas" pitchFamily="49" charset="0"/>
                <a:ea typeface="仿宋" pitchFamily="49" charset="-122"/>
                <a:cs typeface="Consolas" pitchFamily="49" charset="0"/>
              </a:rPr>
              <a:t>      else if (</a:t>
            </a:r>
            <a:r>
              <a:rPr lang="en-US" altLang="zh-CN" sz="1700" dirty="0">
                <a:solidFill>
                  <a:srgbClr val="FF00FF"/>
                </a:solidFill>
                <a:latin typeface="Consolas" pitchFamily="49" charset="0"/>
                <a:ea typeface="仿宋" pitchFamily="49" charset="-122"/>
                <a:cs typeface="Consolas" pitchFamily="49" charset="0"/>
              </a:rPr>
              <a:t>L1.poly.get(</a:t>
            </a:r>
            <a:r>
              <a:rPr lang="en-US" altLang="zh-CN" sz="1700" dirty="0" err="1">
                <a:solidFill>
                  <a:srgbClr val="FF00FF"/>
                </a:solidFill>
                <a:latin typeface="Consolas" pitchFamily="49" charset="0"/>
                <a:ea typeface="仿宋" pitchFamily="49" charset="-122"/>
                <a:cs typeface="Consolas" pitchFamily="49" charset="0"/>
              </a:rPr>
              <a:t>i</a:t>
            </a:r>
            <a:r>
              <a:rPr lang="en-US" altLang="zh-CN" sz="1700" dirty="0">
                <a:solidFill>
                  <a:srgbClr val="FF00FF"/>
                </a:solidFill>
                <a:latin typeface="Consolas" pitchFamily="49" charset="0"/>
                <a:ea typeface="仿宋" pitchFamily="49" charset="-122"/>
                <a:cs typeface="Consolas" pitchFamily="49" charset="0"/>
              </a:rPr>
              <a:t>).exp&lt;L2.poly.get(j).exp</a:t>
            </a:r>
            <a:r>
              <a:rPr lang="en-US" altLang="zh-CN" sz="1700" dirty="0">
                <a:solidFill>
                  <a:srgbClr val="0000FF"/>
                </a:solidFill>
                <a:latin typeface="Consolas" pitchFamily="49" charset="0"/>
                <a:ea typeface="仿宋" pitchFamily="49" charset="-122"/>
                <a:cs typeface="Consolas" pitchFamily="49" charset="0"/>
              </a:rPr>
              <a:t>) </a:t>
            </a:r>
            <a:r>
              <a:rPr lang="en-US" altLang="zh-CN" sz="1700" dirty="0">
                <a:solidFill>
                  <a:srgbClr val="00CC00"/>
                </a:solidFill>
                <a:latin typeface="Consolas" pitchFamily="49" charset="0"/>
                <a:ea typeface="仿宋" pitchFamily="49" charset="-122"/>
                <a:cs typeface="Consolas" pitchFamily="49" charset="0"/>
              </a:rPr>
              <a:t>//L2</a:t>
            </a:r>
            <a:r>
              <a:rPr lang="zh-CN" altLang="zh-CN" sz="1700" dirty="0">
                <a:solidFill>
                  <a:srgbClr val="00CC00"/>
                </a:solidFill>
                <a:latin typeface="Consolas" pitchFamily="49" charset="0"/>
                <a:ea typeface="仿宋" pitchFamily="49" charset="-122"/>
                <a:cs typeface="Consolas" pitchFamily="49" charset="0"/>
              </a:rPr>
              <a:t>的元素的指数较大</a:t>
            </a:r>
          </a:p>
          <a:p>
            <a:pPr algn="l">
              <a:lnSpc>
                <a:spcPts val="2300"/>
              </a:lnSpc>
              <a:spcBef>
                <a:spcPts val="0"/>
              </a:spcBef>
            </a:pPr>
            <a:r>
              <a:rPr lang="en-US" altLang="zh-CN" sz="1700" dirty="0">
                <a:solidFill>
                  <a:srgbClr val="0000FF"/>
                </a:solidFill>
                <a:latin typeface="Consolas" pitchFamily="49" charset="0"/>
                <a:ea typeface="仿宋" pitchFamily="49" charset="-122"/>
                <a:cs typeface="Consolas" pitchFamily="49" charset="0"/>
              </a:rPr>
              <a:t>      {  L3.Add(new </a:t>
            </a:r>
            <a:r>
              <a:rPr lang="en-US" altLang="zh-CN" sz="1700" dirty="0" err="1">
                <a:solidFill>
                  <a:srgbClr val="0000FF"/>
                </a:solidFill>
                <a:latin typeface="Consolas" pitchFamily="49" charset="0"/>
                <a:ea typeface="仿宋" pitchFamily="49" charset="-122"/>
                <a:cs typeface="Consolas" pitchFamily="49" charset="0"/>
              </a:rPr>
              <a:t>PolyElem</a:t>
            </a:r>
            <a:r>
              <a:rPr lang="en-US" altLang="zh-CN" sz="1700" dirty="0">
                <a:solidFill>
                  <a:srgbClr val="0000FF"/>
                </a:solidFill>
                <a:latin typeface="Consolas" pitchFamily="49" charset="0"/>
                <a:ea typeface="仿宋" pitchFamily="49" charset="-122"/>
                <a:cs typeface="Consolas" pitchFamily="49" charset="0"/>
              </a:rPr>
              <a:t>(L2.poly.get(j).coef,L2.poly.get(j).exp));</a:t>
            </a:r>
          </a:p>
          <a:p>
            <a:pPr algn="l">
              <a:lnSpc>
                <a:spcPts val="2300"/>
              </a:lnSpc>
              <a:spcBef>
                <a:spcPts val="0"/>
              </a:spcBef>
            </a:pPr>
            <a:r>
              <a:rPr lang="en-US" altLang="zh-CN" sz="1700" dirty="0">
                <a:solidFill>
                  <a:srgbClr val="0000FF"/>
                </a:solidFill>
                <a:latin typeface="Consolas" pitchFamily="49" charset="0"/>
                <a:ea typeface="仿宋" pitchFamily="49" charset="-122"/>
                <a:cs typeface="Consolas" pitchFamily="49" charset="0"/>
              </a:rPr>
              <a:t>         </a:t>
            </a:r>
            <a:r>
              <a:rPr lang="en-US" altLang="zh-CN" sz="1700" dirty="0" err="1">
                <a:solidFill>
                  <a:srgbClr val="0000FF"/>
                </a:solidFill>
                <a:latin typeface="Consolas" pitchFamily="49" charset="0"/>
                <a:ea typeface="仿宋" pitchFamily="49" charset="-122"/>
                <a:cs typeface="Consolas" pitchFamily="49" charset="0"/>
              </a:rPr>
              <a:t>j++</a:t>
            </a:r>
            <a:r>
              <a:rPr lang="en-US" altLang="zh-CN" sz="1700" dirty="0">
                <a:solidFill>
                  <a:srgbClr val="0000FF"/>
                </a:solidFill>
                <a:latin typeface="Consolas" pitchFamily="49" charset="0"/>
                <a:ea typeface="仿宋" pitchFamily="49" charset="-122"/>
                <a:cs typeface="Consolas" pitchFamily="49" charset="0"/>
              </a:rPr>
              <a:t>;</a:t>
            </a:r>
            <a:endParaRPr lang="zh-CN" altLang="zh-CN" sz="17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700" dirty="0">
                <a:solidFill>
                  <a:srgbClr val="0000FF"/>
                </a:solidFill>
                <a:latin typeface="Consolas" pitchFamily="49" charset="0"/>
                <a:ea typeface="仿宋" pitchFamily="49" charset="-122"/>
                <a:cs typeface="Consolas" pitchFamily="49" charset="0"/>
              </a:rPr>
              <a:t>      }</a:t>
            </a:r>
            <a:endParaRPr lang="zh-CN" altLang="zh-CN" sz="17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700" dirty="0">
                <a:solidFill>
                  <a:srgbClr val="0000FF"/>
                </a:solidFill>
                <a:latin typeface="Consolas" pitchFamily="49" charset="0"/>
                <a:ea typeface="仿宋" pitchFamily="49" charset="-122"/>
                <a:cs typeface="Consolas" pitchFamily="49" charset="0"/>
              </a:rPr>
              <a:t>      else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两元素的指数相等</a:t>
            </a:r>
          </a:p>
          <a:p>
            <a:pPr algn="l">
              <a:lnSpc>
                <a:spcPts val="2300"/>
              </a:lnSpc>
              <a:spcBef>
                <a:spcPts val="0"/>
              </a:spcBef>
            </a:pPr>
            <a:r>
              <a:rPr lang="en-US" altLang="zh-CN" sz="1700" dirty="0">
                <a:solidFill>
                  <a:srgbClr val="0000FF"/>
                </a:solidFill>
                <a:latin typeface="Consolas" pitchFamily="49" charset="0"/>
                <a:ea typeface="仿宋" pitchFamily="49" charset="-122"/>
                <a:cs typeface="Consolas" pitchFamily="49" charset="0"/>
              </a:rPr>
              <a:t>      {  c=L1.poly.get(</a:t>
            </a:r>
            <a:r>
              <a:rPr lang="en-US" altLang="zh-CN" sz="1700" dirty="0" err="1">
                <a:solidFill>
                  <a:srgbClr val="0000FF"/>
                </a:solidFill>
                <a:latin typeface="Consolas" pitchFamily="49" charset="0"/>
                <a:ea typeface="仿宋" pitchFamily="49" charset="-122"/>
                <a:cs typeface="Consolas" pitchFamily="49" charset="0"/>
              </a:rPr>
              <a:t>i</a:t>
            </a:r>
            <a:r>
              <a:rPr lang="en-US" altLang="zh-CN" sz="1700" dirty="0">
                <a:solidFill>
                  <a:srgbClr val="0000FF"/>
                </a:solidFill>
                <a:latin typeface="Consolas" pitchFamily="49" charset="0"/>
                <a:ea typeface="仿宋" pitchFamily="49" charset="-122"/>
                <a:cs typeface="Consolas" pitchFamily="49" charset="0"/>
              </a:rPr>
              <a:t>).coef+L2.poly.get(j).</a:t>
            </a:r>
            <a:r>
              <a:rPr lang="en-US" altLang="zh-CN" sz="1700" dirty="0" err="1">
                <a:solidFill>
                  <a:srgbClr val="0000FF"/>
                </a:solidFill>
                <a:latin typeface="Consolas" pitchFamily="49" charset="0"/>
                <a:ea typeface="仿宋" pitchFamily="49" charset="-122"/>
                <a:cs typeface="Consolas" pitchFamily="49" charset="0"/>
              </a:rPr>
              <a:t>coef</a:t>
            </a:r>
            <a:r>
              <a:rPr lang="en-US" altLang="zh-CN" sz="1700" dirty="0">
                <a:solidFill>
                  <a:srgbClr val="0000FF"/>
                </a:solidFill>
                <a:latin typeface="Consolas" pitchFamily="49" charset="0"/>
                <a:ea typeface="仿宋" pitchFamily="49" charset="-122"/>
                <a:cs typeface="Consolas" pitchFamily="49" charset="0"/>
              </a:rPr>
              <a:t>;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求两指数的系数和</a:t>
            </a:r>
            <a:r>
              <a:rPr lang="en-US" altLang="zh-CN" sz="1700" dirty="0">
                <a:solidFill>
                  <a:srgbClr val="00CC00"/>
                </a:solidFill>
                <a:latin typeface="Consolas" pitchFamily="49" charset="0"/>
                <a:ea typeface="仿宋" pitchFamily="49" charset="-122"/>
                <a:cs typeface="Consolas" pitchFamily="49" charset="0"/>
              </a:rPr>
              <a:t>c</a:t>
            </a:r>
            <a:endParaRPr lang="zh-CN" altLang="zh-CN" sz="1700" dirty="0">
              <a:solidFill>
                <a:srgbClr val="00CC00"/>
              </a:solidFill>
              <a:latin typeface="Consolas" pitchFamily="49" charset="0"/>
              <a:ea typeface="仿宋" pitchFamily="49" charset="-122"/>
              <a:cs typeface="Consolas" pitchFamily="49" charset="0"/>
            </a:endParaRPr>
          </a:p>
          <a:p>
            <a:pPr algn="l">
              <a:lnSpc>
                <a:spcPts val="2300"/>
              </a:lnSpc>
              <a:spcBef>
                <a:spcPts val="0"/>
              </a:spcBef>
            </a:pPr>
            <a:r>
              <a:rPr lang="en-US" altLang="zh-CN" sz="1700" dirty="0">
                <a:solidFill>
                  <a:srgbClr val="0000FF"/>
                </a:solidFill>
                <a:latin typeface="Consolas" pitchFamily="49" charset="0"/>
                <a:ea typeface="仿宋" pitchFamily="49" charset="-122"/>
                <a:cs typeface="Consolas" pitchFamily="49" charset="0"/>
              </a:rPr>
              <a:t>         if (c!=0)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系数和</a:t>
            </a:r>
            <a:r>
              <a:rPr lang="en-US" altLang="zh-CN" sz="1700" dirty="0">
                <a:solidFill>
                  <a:srgbClr val="00CC00"/>
                </a:solidFill>
                <a:latin typeface="Consolas" pitchFamily="49" charset="0"/>
                <a:ea typeface="仿宋" pitchFamily="49" charset="-122"/>
                <a:cs typeface="Consolas" pitchFamily="49" charset="0"/>
              </a:rPr>
              <a:t>c</a:t>
            </a:r>
            <a:r>
              <a:rPr lang="zh-CN" altLang="zh-CN" sz="1700" dirty="0">
                <a:solidFill>
                  <a:srgbClr val="00CC00"/>
                </a:solidFill>
                <a:latin typeface="Consolas" pitchFamily="49" charset="0"/>
                <a:ea typeface="仿宋" pitchFamily="49" charset="-122"/>
                <a:cs typeface="Consolas" pitchFamily="49" charset="0"/>
              </a:rPr>
              <a:t>不为</a:t>
            </a:r>
            <a:r>
              <a:rPr lang="en-US" altLang="zh-CN" sz="1700" dirty="0">
                <a:solidFill>
                  <a:srgbClr val="00CC00"/>
                </a:solidFill>
                <a:latin typeface="Consolas" pitchFamily="49" charset="0"/>
                <a:ea typeface="仿宋" pitchFamily="49" charset="-122"/>
                <a:cs typeface="Consolas" pitchFamily="49" charset="0"/>
              </a:rPr>
              <a:t>0</a:t>
            </a:r>
            <a:r>
              <a:rPr lang="zh-CN" altLang="zh-CN" sz="1700" dirty="0">
                <a:solidFill>
                  <a:srgbClr val="00CC00"/>
                </a:solidFill>
                <a:latin typeface="Consolas" pitchFamily="49" charset="0"/>
                <a:ea typeface="仿宋" pitchFamily="49" charset="-122"/>
                <a:cs typeface="Consolas" pitchFamily="49" charset="0"/>
              </a:rPr>
              <a:t>时复制</a:t>
            </a:r>
          </a:p>
          <a:p>
            <a:pPr algn="l">
              <a:lnSpc>
                <a:spcPts val="2300"/>
              </a:lnSpc>
              <a:spcBef>
                <a:spcPts val="0"/>
              </a:spcBef>
            </a:pPr>
            <a:r>
              <a:rPr lang="en-US" altLang="zh-CN" sz="1700" dirty="0">
                <a:solidFill>
                  <a:srgbClr val="0000FF"/>
                </a:solidFill>
                <a:latin typeface="Consolas" pitchFamily="49" charset="0"/>
                <a:ea typeface="仿宋" pitchFamily="49" charset="-122"/>
                <a:cs typeface="Consolas" pitchFamily="49" charset="0"/>
              </a:rPr>
              <a:t>            L3.Add(new </a:t>
            </a:r>
            <a:r>
              <a:rPr lang="en-US" altLang="zh-CN" sz="1700" dirty="0" err="1">
                <a:solidFill>
                  <a:srgbClr val="0000FF"/>
                </a:solidFill>
                <a:latin typeface="Consolas" pitchFamily="49" charset="0"/>
                <a:ea typeface="仿宋" pitchFamily="49" charset="-122"/>
                <a:cs typeface="Consolas" pitchFamily="49" charset="0"/>
              </a:rPr>
              <a:t>PolyElem</a:t>
            </a:r>
            <a:r>
              <a:rPr lang="en-US" altLang="zh-CN" sz="1700" dirty="0">
                <a:solidFill>
                  <a:srgbClr val="0000FF"/>
                </a:solidFill>
                <a:latin typeface="Consolas" pitchFamily="49" charset="0"/>
                <a:ea typeface="仿宋" pitchFamily="49" charset="-122"/>
                <a:cs typeface="Consolas" pitchFamily="49" charset="0"/>
              </a:rPr>
              <a:t>(c,L1.poly.get(</a:t>
            </a:r>
            <a:r>
              <a:rPr lang="en-US" altLang="zh-CN" sz="1700" dirty="0" err="1">
                <a:solidFill>
                  <a:srgbClr val="0000FF"/>
                </a:solidFill>
                <a:latin typeface="Consolas" pitchFamily="49" charset="0"/>
                <a:ea typeface="仿宋" pitchFamily="49" charset="-122"/>
                <a:cs typeface="Consolas" pitchFamily="49" charset="0"/>
              </a:rPr>
              <a:t>i</a:t>
            </a:r>
            <a:r>
              <a:rPr lang="en-US" altLang="zh-CN" sz="1700" dirty="0">
                <a:solidFill>
                  <a:srgbClr val="0000FF"/>
                </a:solidFill>
                <a:latin typeface="Consolas" pitchFamily="49" charset="0"/>
                <a:ea typeface="仿宋" pitchFamily="49" charset="-122"/>
                <a:cs typeface="Consolas" pitchFamily="49" charset="0"/>
              </a:rPr>
              <a:t>).exp));</a:t>
            </a:r>
            <a:endParaRPr lang="zh-CN" altLang="zh-CN" sz="17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700" dirty="0">
                <a:solidFill>
                  <a:srgbClr val="0000FF"/>
                </a:solidFill>
                <a:latin typeface="Consolas" pitchFamily="49" charset="0"/>
                <a:ea typeface="仿宋" pitchFamily="49" charset="-122"/>
                <a:cs typeface="Consolas" pitchFamily="49" charset="0"/>
              </a:rPr>
              <a:t>         </a:t>
            </a:r>
            <a:r>
              <a:rPr lang="en-US" altLang="zh-CN" sz="1700" dirty="0" err="1">
                <a:solidFill>
                  <a:srgbClr val="0000FF"/>
                </a:solidFill>
                <a:latin typeface="Consolas" pitchFamily="49" charset="0"/>
                <a:ea typeface="仿宋" pitchFamily="49" charset="-122"/>
                <a:cs typeface="Consolas" pitchFamily="49" charset="0"/>
              </a:rPr>
              <a:t>i</a:t>
            </a:r>
            <a:r>
              <a:rPr lang="en-US" altLang="zh-CN" sz="1700" dirty="0">
                <a:solidFill>
                  <a:srgbClr val="0000FF"/>
                </a:solidFill>
                <a:latin typeface="Consolas" pitchFamily="49" charset="0"/>
                <a:ea typeface="仿宋" pitchFamily="49" charset="-122"/>
                <a:cs typeface="Consolas" pitchFamily="49" charset="0"/>
              </a:rPr>
              <a:t>++; </a:t>
            </a:r>
          </a:p>
          <a:p>
            <a:pPr algn="l">
              <a:lnSpc>
                <a:spcPts val="2300"/>
              </a:lnSpc>
              <a:spcBef>
                <a:spcPts val="0"/>
              </a:spcBef>
            </a:pPr>
            <a:r>
              <a:rPr lang="en-US" altLang="zh-CN" sz="1700" dirty="0">
                <a:solidFill>
                  <a:srgbClr val="0000FF"/>
                </a:solidFill>
                <a:latin typeface="Consolas" pitchFamily="49" charset="0"/>
                <a:ea typeface="仿宋" pitchFamily="49" charset="-122"/>
                <a:cs typeface="Consolas" pitchFamily="49" charset="0"/>
              </a:rPr>
              <a:t>         </a:t>
            </a:r>
            <a:r>
              <a:rPr lang="en-US" altLang="zh-CN" sz="1700" dirty="0" err="1">
                <a:solidFill>
                  <a:srgbClr val="0000FF"/>
                </a:solidFill>
                <a:latin typeface="Consolas" pitchFamily="49" charset="0"/>
                <a:ea typeface="仿宋" pitchFamily="49" charset="-122"/>
                <a:cs typeface="Consolas" pitchFamily="49" charset="0"/>
              </a:rPr>
              <a:t>j++</a:t>
            </a:r>
            <a:r>
              <a:rPr lang="en-US" altLang="zh-CN" sz="1700" dirty="0">
                <a:solidFill>
                  <a:srgbClr val="0000FF"/>
                </a:solidFill>
                <a:latin typeface="Consolas" pitchFamily="49" charset="0"/>
                <a:ea typeface="仿宋" pitchFamily="49" charset="-122"/>
                <a:cs typeface="Consolas" pitchFamily="49" charset="0"/>
              </a:rPr>
              <a:t>;</a:t>
            </a:r>
            <a:endParaRPr lang="zh-CN" altLang="zh-CN" sz="17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700" dirty="0">
                <a:solidFill>
                  <a:srgbClr val="0000FF"/>
                </a:solidFill>
                <a:latin typeface="Consolas" pitchFamily="49" charset="0"/>
                <a:ea typeface="仿宋" pitchFamily="49" charset="-122"/>
                <a:cs typeface="Consolas" pitchFamily="49" charset="0"/>
              </a:rPr>
              <a:t>      }</a:t>
            </a:r>
            <a:endParaRPr lang="zh-CN" altLang="zh-CN" sz="17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700" dirty="0">
                <a:solidFill>
                  <a:srgbClr val="0000FF"/>
                </a:solidFill>
                <a:latin typeface="Consolas" pitchFamily="49" charset="0"/>
                <a:ea typeface="仿宋" pitchFamily="49" charset="-122"/>
                <a:cs typeface="Consolas" pitchFamily="49" charset="0"/>
              </a:rPr>
              <a:t>   }</a:t>
            </a:r>
            <a:endParaRPr lang="zh-CN" altLang="zh-CN" sz="17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500042"/>
            <a:ext cx="8894222" cy="506559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pPr>
            <a:r>
              <a:rPr lang="en-US" altLang="zh-CN" sz="1800" dirty="0">
                <a:solidFill>
                  <a:srgbClr val="0000FF"/>
                </a:solidFill>
                <a:latin typeface="Consolas" pitchFamily="49" charset="0"/>
                <a:ea typeface="仿宋" pitchFamily="49" charset="-122"/>
                <a:cs typeface="Consolas" pitchFamily="49" charset="0"/>
              </a:rPr>
              <a:t>  while (</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&lt;L1.poly.size())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复制</a:t>
            </a:r>
            <a:r>
              <a:rPr lang="en-US" altLang="zh-CN" sz="1800" dirty="0">
                <a:solidFill>
                  <a:srgbClr val="00CC00"/>
                </a:solidFill>
                <a:latin typeface="Consolas" pitchFamily="49" charset="0"/>
                <a:ea typeface="仿宋" pitchFamily="49" charset="-122"/>
                <a:cs typeface="Consolas" pitchFamily="49" charset="0"/>
              </a:rPr>
              <a:t>L1</a:t>
            </a:r>
            <a:r>
              <a:rPr lang="zh-CN" altLang="zh-CN" sz="1800" dirty="0">
                <a:solidFill>
                  <a:srgbClr val="00CC00"/>
                </a:solidFill>
                <a:latin typeface="Consolas" pitchFamily="49" charset="0"/>
                <a:ea typeface="仿宋" pitchFamily="49" charset="-122"/>
                <a:cs typeface="Consolas" pitchFamily="49" charset="0"/>
              </a:rPr>
              <a:t>余下的元素</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  </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L3.Add(new </a:t>
            </a:r>
            <a:r>
              <a:rPr lang="en-US" altLang="zh-CN" sz="1800" dirty="0" err="1">
                <a:solidFill>
                  <a:srgbClr val="0000FF"/>
                </a:solidFill>
                <a:latin typeface="Consolas" pitchFamily="49" charset="0"/>
                <a:ea typeface="仿宋" pitchFamily="49" charset="-122"/>
                <a:cs typeface="Consolas" pitchFamily="49" charset="0"/>
              </a:rPr>
              <a:t>PolyElem</a:t>
            </a:r>
            <a:r>
              <a:rPr lang="en-US" altLang="zh-CN" sz="1800" dirty="0">
                <a:solidFill>
                  <a:srgbClr val="0000FF"/>
                </a:solidFill>
                <a:latin typeface="Consolas" pitchFamily="49" charset="0"/>
                <a:ea typeface="仿宋" pitchFamily="49" charset="-122"/>
                <a:cs typeface="Consolas" pitchFamily="49" charset="0"/>
              </a:rPr>
              <a:t>(L1.poly.get(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).coef,L1.poly.get(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).exp)); </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while (</a:t>
            </a:r>
            <a:r>
              <a:rPr lang="en-US" altLang="zh-CN" sz="1800" dirty="0">
                <a:solidFill>
                  <a:srgbClr val="FF00FF"/>
                </a:solidFill>
                <a:latin typeface="Consolas" pitchFamily="49" charset="0"/>
                <a:ea typeface="仿宋" pitchFamily="49" charset="-122"/>
                <a:cs typeface="Consolas" pitchFamily="49" charset="0"/>
              </a:rPr>
              <a:t>j&lt;L2.poly.size())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复制</a:t>
            </a:r>
            <a:r>
              <a:rPr lang="en-US" altLang="zh-CN" sz="1800" dirty="0">
                <a:solidFill>
                  <a:srgbClr val="00CC00"/>
                </a:solidFill>
                <a:latin typeface="Consolas" pitchFamily="49" charset="0"/>
                <a:ea typeface="仿宋" pitchFamily="49" charset="-122"/>
                <a:cs typeface="Consolas" pitchFamily="49" charset="0"/>
              </a:rPr>
              <a:t>L2</a:t>
            </a:r>
            <a:r>
              <a:rPr lang="zh-CN" altLang="zh-CN" sz="1800" dirty="0">
                <a:solidFill>
                  <a:srgbClr val="00CC00"/>
                </a:solidFill>
                <a:latin typeface="Consolas" pitchFamily="49" charset="0"/>
                <a:ea typeface="仿宋" pitchFamily="49" charset="-122"/>
                <a:cs typeface="Consolas" pitchFamily="49" charset="0"/>
              </a:rPr>
              <a:t>余下的元素</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  </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L3.Add(</a:t>
            </a:r>
            <a:r>
              <a:rPr lang="en-US" altLang="zh-CN" sz="1800" dirty="0" err="1">
                <a:solidFill>
                  <a:srgbClr val="0000FF"/>
                </a:solidFill>
                <a:latin typeface="Consolas" pitchFamily="49" charset="0"/>
                <a:ea typeface="仿宋" pitchFamily="49" charset="-122"/>
                <a:cs typeface="Consolas" pitchFamily="49" charset="0"/>
              </a:rPr>
              <a:t>newPolyElem</a:t>
            </a:r>
            <a:r>
              <a:rPr lang="en-US" altLang="zh-CN" sz="1800" dirty="0">
                <a:solidFill>
                  <a:srgbClr val="0000FF"/>
                </a:solidFill>
                <a:latin typeface="Consolas" pitchFamily="49" charset="0"/>
                <a:ea typeface="仿宋" pitchFamily="49" charset="-122"/>
                <a:cs typeface="Consolas" pitchFamily="49" charset="0"/>
              </a:rPr>
              <a:t>(L2.poly.get(j).coef,L2.poly.get(j).exp)); 	</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return L3;</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卡片 4"/>
          <p:cNvSpPr/>
          <p:nvPr/>
        </p:nvSpPr>
        <p:spPr>
          <a:xfrm>
            <a:off x="239216" y="848112"/>
            <a:ext cx="1500198" cy="642942"/>
          </a:xfrm>
          <a:prstGeom prst="flowChartPunchedCar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itchFamily="49" charset="0"/>
                <a:ea typeface="仿宋" pitchFamily="49" charset="-122"/>
                <a:cs typeface="Consolas" pitchFamily="49" charset="0"/>
              </a:rPr>
              <a:t>abc.in</a:t>
            </a:r>
            <a:r>
              <a:rPr lang="zh-CN" altLang="en-US" sz="1800">
                <a:solidFill>
                  <a:srgbClr val="0000FF"/>
                </a:solidFill>
                <a:latin typeface="Consolas" pitchFamily="49" charset="0"/>
                <a:ea typeface="仿宋" pitchFamily="49" charset="-122"/>
                <a:cs typeface="Consolas" pitchFamily="49" charset="0"/>
              </a:rPr>
              <a:t>文件</a:t>
            </a:r>
          </a:p>
        </p:txBody>
      </p:sp>
      <p:sp>
        <p:nvSpPr>
          <p:cNvPr id="6" name="流程图: 卡片 5"/>
          <p:cNvSpPr/>
          <p:nvPr/>
        </p:nvSpPr>
        <p:spPr>
          <a:xfrm>
            <a:off x="167778" y="2276872"/>
            <a:ext cx="1714512" cy="642942"/>
          </a:xfrm>
          <a:prstGeom prst="flowChartPunchedCar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itchFamily="49" charset="0"/>
                <a:ea typeface="仿宋" pitchFamily="49" charset="-122"/>
                <a:cs typeface="Consolas" pitchFamily="49" charset="0"/>
              </a:rPr>
              <a:t>abc.out</a:t>
            </a:r>
            <a:r>
              <a:rPr lang="zh-CN" altLang="en-US" sz="1800">
                <a:solidFill>
                  <a:srgbClr val="0000FF"/>
                </a:solidFill>
                <a:latin typeface="Consolas" pitchFamily="49" charset="0"/>
                <a:ea typeface="仿宋" pitchFamily="49" charset="-122"/>
                <a:cs typeface="Consolas" pitchFamily="49" charset="0"/>
              </a:rPr>
              <a:t>文件</a:t>
            </a:r>
          </a:p>
        </p:txBody>
      </p:sp>
      <p:sp>
        <p:nvSpPr>
          <p:cNvPr id="7" name="下箭头 6"/>
          <p:cNvSpPr/>
          <p:nvPr/>
        </p:nvSpPr>
        <p:spPr>
          <a:xfrm>
            <a:off x="882158" y="1633930"/>
            <a:ext cx="214314"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836712"/>
            <a:ext cx="8858312" cy="556720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800"/>
              </a:lnSpc>
              <a:spcBef>
                <a:spcPts val="0"/>
              </a:spcBef>
            </a:pPr>
            <a:r>
              <a:rPr lang="en-US" altLang="zh-CN" sz="1600" dirty="0">
                <a:solidFill>
                  <a:srgbClr val="0000FF"/>
                </a:solidFill>
                <a:latin typeface="Consolas" pitchFamily="49" charset="0"/>
                <a:ea typeface="仿宋" pitchFamily="49" charset="-122"/>
                <a:cs typeface="Consolas" pitchFamily="49" charset="0"/>
              </a:rPr>
              <a:t>public static void </a:t>
            </a:r>
            <a:r>
              <a:rPr lang="en-US" altLang="zh-CN" sz="1600" dirty="0">
                <a:solidFill>
                  <a:srgbClr val="FF0000"/>
                </a:solidFill>
                <a:latin typeface="Consolas" pitchFamily="49" charset="0"/>
                <a:ea typeface="仿宋" pitchFamily="49" charset="-122"/>
                <a:cs typeface="Consolas" pitchFamily="49" charset="0"/>
              </a:rPr>
              <a:t>main</a:t>
            </a:r>
            <a:r>
              <a:rPr lang="en-US" altLang="zh-CN" sz="1600" dirty="0">
                <a:solidFill>
                  <a:srgbClr val="0000FF"/>
                </a:solidFill>
                <a:latin typeface="Consolas" pitchFamily="49" charset="0"/>
                <a:ea typeface="仿宋" pitchFamily="49" charset="-122"/>
                <a:cs typeface="Consolas" pitchFamily="49" charset="0"/>
              </a:rPr>
              <a:t>(String[] </a:t>
            </a:r>
            <a:r>
              <a:rPr lang="en-US" altLang="zh-CN" sz="1600" dirty="0" err="1">
                <a:solidFill>
                  <a:srgbClr val="0000FF"/>
                </a:solidFill>
                <a:latin typeface="Consolas" pitchFamily="49" charset="0"/>
                <a:ea typeface="仿宋" pitchFamily="49" charset="-122"/>
                <a:cs typeface="Consolas" pitchFamily="49" charset="0"/>
              </a:rPr>
              <a:t>args</a:t>
            </a:r>
            <a:r>
              <a:rPr lang="en-US" altLang="zh-CN" sz="1600" dirty="0">
                <a:solidFill>
                  <a:srgbClr val="0000FF"/>
                </a:solidFill>
                <a:latin typeface="Consolas" pitchFamily="49" charset="0"/>
                <a:ea typeface="仿宋" pitchFamily="49" charset="-122"/>
                <a:cs typeface="Consolas" pitchFamily="49" charset="0"/>
              </a:rPr>
              <a:t>) throws </a:t>
            </a:r>
            <a:r>
              <a:rPr lang="en-US" altLang="zh-CN" sz="1600" dirty="0" err="1">
                <a:solidFill>
                  <a:srgbClr val="0000FF"/>
                </a:solidFill>
                <a:latin typeface="Consolas" pitchFamily="49" charset="0"/>
                <a:ea typeface="仿宋" pitchFamily="49" charset="-122"/>
                <a:cs typeface="Consolas" pitchFamily="49" charset="0"/>
              </a:rPr>
              <a:t>FileNotFoundException</a:t>
            </a:r>
            <a:endParaRPr lang="zh-CN" altLang="zh-CN" sz="16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600" dirty="0">
                <a:solidFill>
                  <a:srgbClr val="0000FF"/>
                </a:solidFill>
                <a:latin typeface="Consolas" pitchFamily="49" charset="0"/>
                <a:ea typeface="仿宋" pitchFamily="49" charset="-122"/>
                <a:cs typeface="Consolas" pitchFamily="49" charset="0"/>
              </a:rPr>
              <a:t>{   </a:t>
            </a:r>
            <a:r>
              <a:rPr lang="en-US" altLang="zh-CN" sz="1600" dirty="0" err="1">
                <a:solidFill>
                  <a:srgbClr val="0000FF"/>
                </a:solidFill>
                <a:latin typeface="Consolas" pitchFamily="49" charset="0"/>
                <a:ea typeface="仿宋" pitchFamily="49" charset="-122"/>
                <a:cs typeface="Consolas" pitchFamily="49" charset="0"/>
              </a:rPr>
              <a:t>System.setIn</a:t>
            </a:r>
            <a:r>
              <a:rPr lang="en-US" altLang="zh-CN" sz="1600" dirty="0">
                <a:solidFill>
                  <a:srgbClr val="0000FF"/>
                </a:solidFill>
                <a:latin typeface="Consolas" pitchFamily="49" charset="0"/>
                <a:ea typeface="仿宋" pitchFamily="49" charset="-122"/>
                <a:cs typeface="Consolas" pitchFamily="49" charset="0"/>
              </a:rPr>
              <a:t>(new </a:t>
            </a:r>
            <a:r>
              <a:rPr lang="en-US" altLang="zh-CN" sz="1600" dirty="0" err="1">
                <a:solidFill>
                  <a:srgbClr val="0000FF"/>
                </a:solidFill>
                <a:latin typeface="Consolas" pitchFamily="49" charset="0"/>
                <a:ea typeface="仿宋" pitchFamily="49" charset="-122"/>
                <a:cs typeface="Consolas" pitchFamily="49" charset="0"/>
              </a:rPr>
              <a:t>FileInputStream</a:t>
            </a:r>
            <a:r>
              <a:rPr lang="en-US" altLang="zh-CN" sz="1600" dirty="0">
                <a:solidFill>
                  <a:srgbClr val="0000FF"/>
                </a:solidFill>
                <a:latin typeface="Consolas" pitchFamily="49" charset="0"/>
                <a:ea typeface="仿宋" pitchFamily="49" charset="-122"/>
                <a:cs typeface="Consolas" pitchFamily="49" charset="0"/>
              </a:rPr>
              <a:t>("abc.in")); </a:t>
            </a:r>
            <a:r>
              <a:rPr lang="en-US" altLang="zh-CN" sz="1600" dirty="0">
                <a:solidFill>
                  <a:srgbClr val="00CC00"/>
                </a:solidFill>
                <a:latin typeface="Consolas" pitchFamily="49" charset="0"/>
                <a:ea typeface="仿宋" pitchFamily="49" charset="-122"/>
                <a:cs typeface="Consolas" pitchFamily="49" charset="0"/>
              </a:rPr>
              <a:t>//</a:t>
            </a:r>
            <a:r>
              <a:rPr lang="zh-CN" altLang="zh-CN" sz="1600" dirty="0">
                <a:solidFill>
                  <a:srgbClr val="00CC00"/>
                </a:solidFill>
                <a:latin typeface="Consolas" pitchFamily="49" charset="0"/>
                <a:ea typeface="仿宋" pitchFamily="49" charset="-122"/>
                <a:cs typeface="Consolas" pitchFamily="49" charset="0"/>
              </a:rPr>
              <a:t>将标准输入流重定向至</a:t>
            </a:r>
            <a:r>
              <a:rPr lang="en-US" altLang="zh-CN" sz="1600" dirty="0">
                <a:solidFill>
                  <a:srgbClr val="00CC00"/>
                </a:solidFill>
                <a:latin typeface="Consolas" pitchFamily="49" charset="0"/>
                <a:ea typeface="仿宋" pitchFamily="49" charset="-122"/>
                <a:cs typeface="Consolas" pitchFamily="49" charset="0"/>
              </a:rPr>
              <a:t>abc.in</a:t>
            </a:r>
            <a:endParaRPr lang="zh-CN" altLang="zh-CN" sz="1600" dirty="0">
              <a:solidFill>
                <a:srgbClr val="00CC00"/>
              </a:solidFill>
              <a:latin typeface="Consolas" pitchFamily="49" charset="0"/>
              <a:ea typeface="仿宋" pitchFamily="49" charset="-122"/>
              <a:cs typeface="Consolas" pitchFamily="49" charset="0"/>
            </a:endParaRPr>
          </a:p>
          <a:p>
            <a:pPr algn="l">
              <a:lnSpc>
                <a:spcPts val="2800"/>
              </a:lnSpc>
              <a:spcBef>
                <a:spcPts val="0"/>
              </a:spcBef>
            </a:pPr>
            <a:r>
              <a:rPr lang="en-US" altLang="zh-CN" sz="1600" dirty="0">
                <a:solidFill>
                  <a:srgbClr val="0000FF"/>
                </a:solidFill>
                <a:latin typeface="Consolas" pitchFamily="49" charset="0"/>
                <a:ea typeface="仿宋" pitchFamily="49" charset="-122"/>
                <a:cs typeface="Consolas" pitchFamily="49" charset="0"/>
              </a:rPr>
              <a:t>    Scanner fin = new Scanner(System.in);</a:t>
            </a:r>
          </a:p>
          <a:p>
            <a:pPr algn="l">
              <a:lnSpc>
                <a:spcPts val="2800"/>
              </a:lnSpc>
              <a:spcBef>
                <a:spcPts val="0"/>
              </a:spcBef>
            </a:pPr>
            <a:r>
              <a:rPr lang="en-US" altLang="zh-CN" sz="1600" dirty="0">
                <a:solidFill>
                  <a:srgbClr val="0000FF"/>
                </a:solidFill>
                <a:latin typeface="Consolas" pitchFamily="49" charset="0"/>
                <a:ea typeface="仿宋" pitchFamily="49" charset="-122"/>
                <a:cs typeface="Consolas" pitchFamily="49" charset="0"/>
              </a:rPr>
              <a:t>    </a:t>
            </a:r>
            <a:r>
              <a:rPr lang="en-US" altLang="zh-CN" sz="1600" dirty="0" err="1">
                <a:solidFill>
                  <a:srgbClr val="0000FF"/>
                </a:solidFill>
                <a:latin typeface="Consolas" pitchFamily="49" charset="0"/>
                <a:ea typeface="仿宋" pitchFamily="49" charset="-122"/>
                <a:cs typeface="Consolas" pitchFamily="49" charset="0"/>
              </a:rPr>
              <a:t>System.setOut</a:t>
            </a:r>
            <a:r>
              <a:rPr lang="en-US" altLang="zh-CN" sz="1600" dirty="0">
                <a:solidFill>
                  <a:srgbClr val="0000FF"/>
                </a:solidFill>
                <a:latin typeface="Consolas" pitchFamily="49" charset="0"/>
                <a:ea typeface="仿宋" pitchFamily="49" charset="-122"/>
                <a:cs typeface="Consolas" pitchFamily="49" charset="0"/>
              </a:rPr>
              <a:t>(new </a:t>
            </a:r>
            <a:r>
              <a:rPr lang="en-US" altLang="zh-CN" sz="1600" dirty="0" err="1">
                <a:solidFill>
                  <a:srgbClr val="0000FF"/>
                </a:solidFill>
                <a:latin typeface="Consolas" pitchFamily="49" charset="0"/>
                <a:ea typeface="仿宋" pitchFamily="49" charset="-122"/>
                <a:cs typeface="Consolas" pitchFamily="49" charset="0"/>
              </a:rPr>
              <a:t>PrintStream</a:t>
            </a:r>
            <a:r>
              <a:rPr lang="en-US" altLang="zh-CN" sz="1600" dirty="0">
                <a:solidFill>
                  <a:srgbClr val="0000FF"/>
                </a:solidFill>
                <a:latin typeface="Consolas" pitchFamily="49" charset="0"/>
                <a:ea typeface="仿宋" pitchFamily="49" charset="-122"/>
                <a:cs typeface="Consolas" pitchFamily="49" charset="0"/>
              </a:rPr>
              <a:t>("</a:t>
            </a:r>
            <a:r>
              <a:rPr lang="en-US" altLang="zh-CN" sz="1600" dirty="0" err="1">
                <a:solidFill>
                  <a:srgbClr val="0000FF"/>
                </a:solidFill>
                <a:latin typeface="Consolas" pitchFamily="49" charset="0"/>
                <a:ea typeface="仿宋" pitchFamily="49" charset="-122"/>
                <a:cs typeface="Consolas" pitchFamily="49" charset="0"/>
              </a:rPr>
              <a:t>abc.out</a:t>
            </a:r>
            <a:r>
              <a:rPr lang="en-US" altLang="zh-CN" sz="1600" dirty="0">
                <a:solidFill>
                  <a:srgbClr val="0000FF"/>
                </a:solidFill>
                <a:latin typeface="Consolas" pitchFamily="49" charset="0"/>
                <a:ea typeface="仿宋" pitchFamily="49" charset="-122"/>
                <a:cs typeface="Consolas" pitchFamily="49" charset="0"/>
              </a:rPr>
              <a:t>"));	</a:t>
            </a:r>
            <a:r>
              <a:rPr lang="en-US" altLang="zh-CN" sz="1600" dirty="0">
                <a:solidFill>
                  <a:srgbClr val="00CC00"/>
                </a:solidFill>
                <a:latin typeface="Consolas" pitchFamily="49" charset="0"/>
                <a:ea typeface="仿宋" pitchFamily="49" charset="-122"/>
                <a:cs typeface="Consolas" pitchFamily="49" charset="0"/>
              </a:rPr>
              <a:t>//</a:t>
            </a:r>
            <a:r>
              <a:rPr lang="zh-CN" altLang="zh-CN" sz="1600" dirty="0">
                <a:solidFill>
                  <a:srgbClr val="00CC00"/>
                </a:solidFill>
                <a:latin typeface="Consolas" pitchFamily="49" charset="0"/>
                <a:ea typeface="仿宋" pitchFamily="49" charset="-122"/>
                <a:cs typeface="Consolas" pitchFamily="49" charset="0"/>
              </a:rPr>
              <a:t>将标准输出流重定向至</a:t>
            </a:r>
            <a:r>
              <a:rPr lang="en-US" altLang="zh-CN" sz="1600" dirty="0" err="1">
                <a:solidFill>
                  <a:srgbClr val="00CC00"/>
                </a:solidFill>
                <a:latin typeface="Consolas" pitchFamily="49" charset="0"/>
                <a:ea typeface="仿宋" pitchFamily="49" charset="-122"/>
                <a:cs typeface="Consolas" pitchFamily="49" charset="0"/>
              </a:rPr>
              <a:t>abc.out</a:t>
            </a:r>
            <a:endParaRPr lang="zh-CN" altLang="zh-CN" sz="1600" dirty="0">
              <a:solidFill>
                <a:srgbClr val="00CC00"/>
              </a:solidFill>
              <a:latin typeface="Consolas" pitchFamily="49" charset="0"/>
              <a:ea typeface="仿宋" pitchFamily="49" charset="-122"/>
              <a:cs typeface="Consolas" pitchFamily="49" charset="0"/>
            </a:endParaRPr>
          </a:p>
          <a:p>
            <a:pPr algn="l">
              <a:lnSpc>
                <a:spcPts val="2800"/>
              </a:lnSpc>
              <a:spcBef>
                <a:spcPts val="0"/>
              </a:spcBef>
            </a:pPr>
            <a:r>
              <a:rPr lang="en-US" altLang="zh-CN" sz="1600" dirty="0">
                <a:solidFill>
                  <a:srgbClr val="0000FF"/>
                </a:solidFill>
                <a:latin typeface="Consolas" pitchFamily="49" charset="0"/>
                <a:ea typeface="仿宋" pitchFamily="49" charset="-122"/>
                <a:cs typeface="Consolas" pitchFamily="49" charset="0"/>
              </a:rPr>
              <a:t>    </a:t>
            </a:r>
            <a:r>
              <a:rPr lang="en-US" altLang="zh-CN" sz="1600" dirty="0" err="1">
                <a:solidFill>
                  <a:srgbClr val="0000FF"/>
                </a:solidFill>
                <a:latin typeface="Consolas" pitchFamily="49" charset="0"/>
                <a:ea typeface="仿宋" pitchFamily="49" charset="-122"/>
                <a:cs typeface="Consolas" pitchFamily="49" charset="0"/>
              </a:rPr>
              <a:t>PolyClass</a:t>
            </a:r>
            <a:r>
              <a:rPr lang="en-US" altLang="zh-CN" sz="1600" dirty="0">
                <a:solidFill>
                  <a:srgbClr val="0000FF"/>
                </a:solidFill>
                <a:latin typeface="Consolas" pitchFamily="49" charset="0"/>
                <a:ea typeface="仿宋" pitchFamily="49" charset="-122"/>
                <a:cs typeface="Consolas" pitchFamily="49" charset="0"/>
              </a:rPr>
              <a:t> L1=new </a:t>
            </a:r>
            <a:r>
              <a:rPr lang="en-US" altLang="zh-CN" sz="1600" dirty="0" err="1">
                <a:solidFill>
                  <a:srgbClr val="0000FF"/>
                </a:solidFill>
                <a:latin typeface="Consolas" pitchFamily="49" charset="0"/>
                <a:ea typeface="仿宋" pitchFamily="49" charset="-122"/>
                <a:cs typeface="Consolas" pitchFamily="49" charset="0"/>
              </a:rPr>
              <a:t>PolyClass</a:t>
            </a:r>
            <a:r>
              <a:rPr lang="en-US" altLang="zh-CN" sz="1600" dirty="0">
                <a:solidFill>
                  <a:srgbClr val="0000FF"/>
                </a:solidFill>
                <a:latin typeface="Consolas" pitchFamily="49" charset="0"/>
                <a:ea typeface="仿宋" pitchFamily="49" charset="-122"/>
                <a:cs typeface="Consolas" pitchFamily="49" charset="0"/>
              </a:rPr>
              <a:t>();		</a:t>
            </a:r>
            <a:r>
              <a:rPr lang="en-US" altLang="zh-CN" sz="1600" dirty="0">
                <a:solidFill>
                  <a:srgbClr val="00CC00"/>
                </a:solidFill>
                <a:latin typeface="Consolas" pitchFamily="49" charset="0"/>
                <a:ea typeface="仿宋" pitchFamily="49" charset="-122"/>
                <a:cs typeface="Consolas" pitchFamily="49" charset="0"/>
              </a:rPr>
              <a:t>//</a:t>
            </a:r>
            <a:r>
              <a:rPr lang="zh-CN" altLang="zh-CN" sz="1600" dirty="0">
                <a:solidFill>
                  <a:srgbClr val="00CC00"/>
                </a:solidFill>
                <a:latin typeface="Consolas" pitchFamily="49" charset="0"/>
                <a:ea typeface="仿宋" pitchFamily="49" charset="-122"/>
                <a:cs typeface="Consolas" pitchFamily="49" charset="0"/>
              </a:rPr>
              <a:t>多项式顺序表对象</a:t>
            </a:r>
            <a:r>
              <a:rPr lang="en-US" altLang="zh-CN" sz="1600" dirty="0">
                <a:solidFill>
                  <a:srgbClr val="00CC00"/>
                </a:solidFill>
                <a:latin typeface="Consolas" pitchFamily="49" charset="0"/>
                <a:ea typeface="仿宋" pitchFamily="49" charset="-122"/>
                <a:cs typeface="Consolas" pitchFamily="49" charset="0"/>
              </a:rPr>
              <a:t>L1</a:t>
            </a:r>
            <a:r>
              <a:rPr lang="zh-CN" altLang="zh-CN" sz="1600" dirty="0">
                <a:solidFill>
                  <a:srgbClr val="00CC00"/>
                </a:solidFill>
                <a:latin typeface="Consolas" pitchFamily="49" charset="0"/>
                <a:ea typeface="仿宋" pitchFamily="49" charset="-122"/>
                <a:cs typeface="Consolas" pitchFamily="49" charset="0"/>
              </a:rPr>
              <a:t>和</a:t>
            </a:r>
            <a:r>
              <a:rPr lang="en-US" altLang="zh-CN" sz="1600" dirty="0">
                <a:solidFill>
                  <a:srgbClr val="00CC00"/>
                </a:solidFill>
                <a:latin typeface="Consolas" pitchFamily="49" charset="0"/>
                <a:ea typeface="仿宋" pitchFamily="49" charset="-122"/>
                <a:cs typeface="Consolas" pitchFamily="49" charset="0"/>
              </a:rPr>
              <a:t>L2</a:t>
            </a:r>
            <a:endParaRPr lang="zh-CN" altLang="zh-CN" sz="1600" dirty="0">
              <a:solidFill>
                <a:srgbClr val="00CC00"/>
              </a:solidFill>
              <a:latin typeface="Consolas" pitchFamily="49" charset="0"/>
              <a:ea typeface="仿宋" pitchFamily="49" charset="-122"/>
              <a:cs typeface="Consolas" pitchFamily="49" charset="0"/>
            </a:endParaRPr>
          </a:p>
          <a:p>
            <a:pPr algn="l">
              <a:lnSpc>
                <a:spcPts val="2800"/>
              </a:lnSpc>
              <a:spcBef>
                <a:spcPts val="0"/>
              </a:spcBef>
            </a:pPr>
            <a:r>
              <a:rPr lang="en-US" altLang="zh-CN" sz="1600" dirty="0">
                <a:solidFill>
                  <a:srgbClr val="0000FF"/>
                </a:solidFill>
                <a:latin typeface="Consolas" pitchFamily="49" charset="0"/>
                <a:ea typeface="仿宋" pitchFamily="49" charset="-122"/>
                <a:cs typeface="Consolas" pitchFamily="49" charset="0"/>
              </a:rPr>
              <a:t>    </a:t>
            </a:r>
            <a:r>
              <a:rPr lang="en-US" altLang="zh-CN" sz="1600" dirty="0" err="1">
                <a:solidFill>
                  <a:srgbClr val="0000FF"/>
                </a:solidFill>
                <a:latin typeface="Consolas" pitchFamily="49" charset="0"/>
                <a:ea typeface="仿宋" pitchFamily="49" charset="-122"/>
                <a:cs typeface="Consolas" pitchFamily="49" charset="0"/>
              </a:rPr>
              <a:t>PolyClass</a:t>
            </a:r>
            <a:r>
              <a:rPr lang="en-US" altLang="zh-CN" sz="1600" dirty="0">
                <a:solidFill>
                  <a:srgbClr val="0000FF"/>
                </a:solidFill>
                <a:latin typeface="Consolas" pitchFamily="49" charset="0"/>
                <a:ea typeface="仿宋" pitchFamily="49" charset="-122"/>
                <a:cs typeface="Consolas" pitchFamily="49" charset="0"/>
              </a:rPr>
              <a:t> L2=new </a:t>
            </a:r>
            <a:r>
              <a:rPr lang="en-US" altLang="zh-CN" sz="1600" dirty="0" err="1">
                <a:solidFill>
                  <a:srgbClr val="0000FF"/>
                </a:solidFill>
                <a:latin typeface="Consolas" pitchFamily="49" charset="0"/>
                <a:ea typeface="仿宋" pitchFamily="49" charset="-122"/>
                <a:cs typeface="Consolas" pitchFamily="49" charset="0"/>
              </a:rPr>
              <a:t>PolyClass</a:t>
            </a:r>
            <a:r>
              <a:rPr lang="en-US" altLang="zh-CN" sz="1600" dirty="0">
                <a:solidFill>
                  <a:srgbClr val="0000FF"/>
                </a:solidFill>
                <a:latin typeface="Consolas" pitchFamily="49" charset="0"/>
                <a:ea typeface="仿宋" pitchFamily="49" charset="-122"/>
                <a:cs typeface="Consolas" pitchFamily="49" charset="0"/>
              </a:rPr>
              <a:t>();</a:t>
            </a:r>
            <a:endParaRPr lang="zh-CN" altLang="zh-CN" sz="16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600" dirty="0">
                <a:solidFill>
                  <a:srgbClr val="0000FF"/>
                </a:solidFill>
                <a:latin typeface="Consolas" pitchFamily="49" charset="0"/>
                <a:ea typeface="仿宋" pitchFamily="49" charset="-122"/>
                <a:cs typeface="Consolas" pitchFamily="49" charset="0"/>
              </a:rPr>
              <a:t>    </a:t>
            </a:r>
            <a:r>
              <a:rPr lang="en-US" altLang="zh-CN" sz="1600" dirty="0" err="1">
                <a:solidFill>
                  <a:srgbClr val="0000FF"/>
                </a:solidFill>
                <a:latin typeface="Consolas" pitchFamily="49" charset="0"/>
                <a:ea typeface="仿宋" pitchFamily="49" charset="-122"/>
                <a:cs typeface="Consolas" pitchFamily="49" charset="0"/>
              </a:rPr>
              <a:t>PolyClass</a:t>
            </a:r>
            <a:r>
              <a:rPr lang="en-US" altLang="zh-CN" sz="1600" dirty="0">
                <a:solidFill>
                  <a:srgbClr val="0000FF"/>
                </a:solidFill>
                <a:latin typeface="Consolas" pitchFamily="49" charset="0"/>
                <a:ea typeface="仿宋" pitchFamily="49" charset="-122"/>
                <a:cs typeface="Consolas" pitchFamily="49" charset="0"/>
              </a:rPr>
              <a:t> L3;</a:t>
            </a:r>
            <a:endParaRPr lang="zh-CN" altLang="zh-CN" sz="16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600" dirty="0">
                <a:solidFill>
                  <a:srgbClr val="0000FF"/>
                </a:solidFill>
                <a:latin typeface="Consolas" pitchFamily="49" charset="0"/>
                <a:ea typeface="仿宋" pitchFamily="49" charset="-122"/>
                <a:cs typeface="Consolas" pitchFamily="49" charset="0"/>
              </a:rPr>
              <a:t>    double[] a=new double[100];</a:t>
            </a:r>
            <a:endParaRPr lang="zh-CN" altLang="zh-CN" sz="16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600" dirty="0">
                <a:solidFill>
                  <a:srgbClr val="0000FF"/>
                </a:solidFill>
                <a:latin typeface="Consolas" pitchFamily="49" charset="0"/>
                <a:ea typeface="仿宋" pitchFamily="49" charset="-122"/>
                <a:cs typeface="Consolas" pitchFamily="49" charset="0"/>
              </a:rPr>
              <a:t>    int[] b=new int[100];</a:t>
            </a:r>
            <a:endParaRPr lang="zh-CN" altLang="zh-CN" sz="16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600" dirty="0">
                <a:solidFill>
                  <a:srgbClr val="0000FF"/>
                </a:solidFill>
                <a:latin typeface="Consolas" pitchFamily="49" charset="0"/>
                <a:ea typeface="仿宋" pitchFamily="49" charset="-122"/>
                <a:cs typeface="Consolas" pitchFamily="49" charset="0"/>
              </a:rPr>
              <a:t>    int n;</a:t>
            </a:r>
            <a:endParaRPr lang="zh-CN" altLang="zh-CN" sz="16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600" dirty="0">
                <a:solidFill>
                  <a:srgbClr val="0000FF"/>
                </a:solidFill>
                <a:latin typeface="Consolas" pitchFamily="49" charset="0"/>
                <a:ea typeface="仿宋" pitchFamily="49" charset="-122"/>
                <a:cs typeface="Consolas" pitchFamily="49" charset="0"/>
              </a:rPr>
              <a:t>    n = </a:t>
            </a:r>
            <a:r>
              <a:rPr lang="en-US" altLang="zh-CN" sz="1600" dirty="0" err="1">
                <a:solidFill>
                  <a:srgbClr val="0000FF"/>
                </a:solidFill>
                <a:latin typeface="Consolas" pitchFamily="49" charset="0"/>
                <a:ea typeface="仿宋" pitchFamily="49" charset="-122"/>
                <a:cs typeface="Consolas" pitchFamily="49" charset="0"/>
              </a:rPr>
              <a:t>fin.nextInt</a:t>
            </a:r>
            <a:r>
              <a:rPr lang="en-US" altLang="zh-CN" sz="1600" dirty="0">
                <a:solidFill>
                  <a:srgbClr val="0000FF"/>
                </a:solidFill>
                <a:latin typeface="Consolas" pitchFamily="49" charset="0"/>
                <a:ea typeface="仿宋" pitchFamily="49" charset="-122"/>
                <a:cs typeface="Consolas" pitchFamily="49" charset="0"/>
              </a:rPr>
              <a:t>();				</a:t>
            </a:r>
            <a:r>
              <a:rPr lang="en-US" altLang="zh-CN" sz="1600" dirty="0">
                <a:solidFill>
                  <a:srgbClr val="00CC00"/>
                </a:solidFill>
                <a:latin typeface="Consolas" pitchFamily="49" charset="0"/>
                <a:ea typeface="仿宋" pitchFamily="49" charset="-122"/>
                <a:cs typeface="Consolas" pitchFamily="49" charset="0"/>
              </a:rPr>
              <a:t>//</a:t>
            </a:r>
            <a:r>
              <a:rPr lang="zh-CN" altLang="zh-CN" sz="1600" dirty="0">
                <a:solidFill>
                  <a:srgbClr val="00CC00"/>
                </a:solidFill>
                <a:latin typeface="Consolas" pitchFamily="49" charset="0"/>
                <a:ea typeface="仿宋" pitchFamily="49" charset="-122"/>
                <a:cs typeface="Consolas" pitchFamily="49" charset="0"/>
              </a:rPr>
              <a:t>输入</a:t>
            </a:r>
            <a:r>
              <a:rPr lang="en-US" altLang="zh-CN" sz="1600" dirty="0">
                <a:solidFill>
                  <a:srgbClr val="00CC00"/>
                </a:solidFill>
                <a:latin typeface="Consolas" pitchFamily="49" charset="0"/>
                <a:ea typeface="仿宋" pitchFamily="49" charset="-122"/>
                <a:cs typeface="Consolas" pitchFamily="49" charset="0"/>
              </a:rPr>
              <a:t>n</a:t>
            </a:r>
            <a:endParaRPr lang="zh-CN" altLang="zh-CN" sz="1600" dirty="0">
              <a:solidFill>
                <a:srgbClr val="00CC00"/>
              </a:solidFill>
              <a:latin typeface="Consolas" pitchFamily="49" charset="0"/>
              <a:ea typeface="仿宋" pitchFamily="49" charset="-122"/>
              <a:cs typeface="Consolas" pitchFamily="49" charset="0"/>
            </a:endParaRPr>
          </a:p>
          <a:p>
            <a:pPr algn="l">
              <a:lnSpc>
                <a:spcPts val="2800"/>
              </a:lnSpc>
              <a:spcBef>
                <a:spcPts val="0"/>
              </a:spcBef>
            </a:pPr>
            <a:r>
              <a:rPr lang="en-US" altLang="zh-CN" sz="1600" dirty="0">
                <a:solidFill>
                  <a:srgbClr val="0000FF"/>
                </a:solidFill>
                <a:latin typeface="Consolas" pitchFamily="49" charset="0"/>
                <a:ea typeface="仿宋" pitchFamily="49" charset="-122"/>
                <a:cs typeface="Consolas" pitchFamily="49" charset="0"/>
              </a:rPr>
              <a:t>    for (int </a:t>
            </a:r>
            <a:r>
              <a:rPr lang="en-US" altLang="zh-CN" sz="1600" dirty="0" err="1">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=0;i&lt;</a:t>
            </a:r>
            <a:r>
              <a:rPr lang="en-US" altLang="zh-CN" sz="1600" dirty="0" err="1">
                <a:solidFill>
                  <a:srgbClr val="0000FF"/>
                </a:solidFill>
                <a:latin typeface="Consolas" pitchFamily="49" charset="0"/>
                <a:ea typeface="仿宋" pitchFamily="49" charset="-122"/>
                <a:cs typeface="Consolas" pitchFamily="49" charset="0"/>
              </a:rPr>
              <a:t>n;i</a:t>
            </a:r>
            <a:r>
              <a:rPr lang="en-US" altLang="zh-CN" sz="1600" dirty="0">
                <a:solidFill>
                  <a:srgbClr val="0000FF"/>
                </a:solidFill>
                <a:latin typeface="Consolas" pitchFamily="49" charset="0"/>
                <a:ea typeface="仿宋" pitchFamily="49" charset="-122"/>
                <a:cs typeface="Consolas" pitchFamily="49" charset="0"/>
              </a:rPr>
              <a:t>++)			</a:t>
            </a:r>
            <a:r>
              <a:rPr lang="en-US" altLang="zh-CN" sz="1600" dirty="0">
                <a:solidFill>
                  <a:srgbClr val="00CC00"/>
                </a:solidFill>
                <a:latin typeface="Consolas" pitchFamily="49" charset="0"/>
                <a:ea typeface="仿宋" pitchFamily="49" charset="-122"/>
                <a:cs typeface="Consolas" pitchFamily="49" charset="0"/>
              </a:rPr>
              <a:t>//</a:t>
            </a:r>
            <a:r>
              <a:rPr lang="zh-CN" altLang="zh-CN" sz="1600" dirty="0">
                <a:solidFill>
                  <a:srgbClr val="00CC00"/>
                </a:solidFill>
                <a:latin typeface="Consolas" pitchFamily="49" charset="0"/>
                <a:ea typeface="仿宋" pitchFamily="49" charset="-122"/>
                <a:cs typeface="Consolas" pitchFamily="49" charset="0"/>
              </a:rPr>
              <a:t>输入</a:t>
            </a:r>
            <a:r>
              <a:rPr lang="en-US" altLang="zh-CN" sz="1600" dirty="0">
                <a:solidFill>
                  <a:srgbClr val="00CC00"/>
                </a:solidFill>
                <a:latin typeface="Consolas" pitchFamily="49" charset="0"/>
                <a:ea typeface="仿宋" pitchFamily="49" charset="-122"/>
                <a:cs typeface="Consolas" pitchFamily="49" charset="0"/>
              </a:rPr>
              <a:t>a</a:t>
            </a:r>
            <a:endParaRPr lang="zh-CN" altLang="zh-CN" sz="1600" dirty="0">
              <a:solidFill>
                <a:srgbClr val="00CC00"/>
              </a:solidFill>
              <a:latin typeface="Consolas" pitchFamily="49" charset="0"/>
              <a:ea typeface="仿宋" pitchFamily="49" charset="-122"/>
              <a:cs typeface="Consolas" pitchFamily="49" charset="0"/>
            </a:endParaRPr>
          </a:p>
          <a:p>
            <a:pPr algn="l">
              <a:lnSpc>
                <a:spcPts val="2800"/>
              </a:lnSpc>
              <a:spcBef>
                <a:spcPts val="0"/>
              </a:spcBef>
            </a:pPr>
            <a:r>
              <a:rPr lang="en-US" altLang="zh-CN" sz="1600" dirty="0">
                <a:solidFill>
                  <a:srgbClr val="0000FF"/>
                </a:solidFill>
                <a:latin typeface="Consolas" pitchFamily="49" charset="0"/>
                <a:ea typeface="仿宋" pitchFamily="49" charset="-122"/>
                <a:cs typeface="Consolas" pitchFamily="49" charset="0"/>
              </a:rPr>
              <a:t>       a[</a:t>
            </a:r>
            <a:r>
              <a:rPr lang="en-US" altLang="zh-CN" sz="1600" dirty="0" err="1">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a:t>
            </a:r>
            <a:r>
              <a:rPr lang="en-US" altLang="zh-CN" sz="1600" dirty="0" err="1">
                <a:solidFill>
                  <a:srgbClr val="0000FF"/>
                </a:solidFill>
                <a:latin typeface="Consolas" pitchFamily="49" charset="0"/>
                <a:ea typeface="仿宋" pitchFamily="49" charset="-122"/>
                <a:cs typeface="Consolas" pitchFamily="49" charset="0"/>
              </a:rPr>
              <a:t>fin.nextDouble</a:t>
            </a:r>
            <a:r>
              <a:rPr lang="en-US" altLang="zh-CN" sz="1600" dirty="0">
                <a:solidFill>
                  <a:srgbClr val="0000FF"/>
                </a:solidFill>
                <a:latin typeface="Consolas" pitchFamily="49" charset="0"/>
                <a:ea typeface="仿宋" pitchFamily="49" charset="-122"/>
                <a:cs typeface="Consolas" pitchFamily="49" charset="0"/>
              </a:rPr>
              <a:t>();</a:t>
            </a:r>
            <a:endParaRPr lang="zh-CN" altLang="zh-CN" sz="16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600" dirty="0">
                <a:solidFill>
                  <a:srgbClr val="0000FF"/>
                </a:solidFill>
                <a:latin typeface="Consolas" pitchFamily="49" charset="0"/>
                <a:ea typeface="仿宋" pitchFamily="49" charset="-122"/>
                <a:cs typeface="Consolas" pitchFamily="49" charset="0"/>
              </a:rPr>
              <a:t>    for (int </a:t>
            </a:r>
            <a:r>
              <a:rPr lang="en-US" altLang="zh-CN" sz="1600" dirty="0" err="1">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=0;i&lt;</a:t>
            </a:r>
            <a:r>
              <a:rPr lang="en-US" altLang="zh-CN" sz="1600" dirty="0" err="1">
                <a:solidFill>
                  <a:srgbClr val="0000FF"/>
                </a:solidFill>
                <a:latin typeface="Consolas" pitchFamily="49" charset="0"/>
                <a:ea typeface="仿宋" pitchFamily="49" charset="-122"/>
                <a:cs typeface="Consolas" pitchFamily="49" charset="0"/>
              </a:rPr>
              <a:t>n;i</a:t>
            </a:r>
            <a:r>
              <a:rPr lang="en-US" altLang="zh-CN" sz="1600" dirty="0">
                <a:solidFill>
                  <a:srgbClr val="0000FF"/>
                </a:solidFill>
                <a:latin typeface="Consolas" pitchFamily="49" charset="0"/>
                <a:ea typeface="仿宋" pitchFamily="49" charset="-122"/>
                <a:cs typeface="Consolas" pitchFamily="49" charset="0"/>
              </a:rPr>
              <a:t>++) 			</a:t>
            </a:r>
            <a:r>
              <a:rPr lang="en-US" altLang="zh-CN" sz="1600" dirty="0">
                <a:solidFill>
                  <a:srgbClr val="00CC00"/>
                </a:solidFill>
                <a:latin typeface="Consolas" pitchFamily="49" charset="0"/>
                <a:ea typeface="仿宋" pitchFamily="49" charset="-122"/>
                <a:cs typeface="Consolas" pitchFamily="49" charset="0"/>
              </a:rPr>
              <a:t>//</a:t>
            </a:r>
            <a:r>
              <a:rPr lang="zh-CN" altLang="zh-CN" sz="1600" dirty="0">
                <a:solidFill>
                  <a:srgbClr val="00CC00"/>
                </a:solidFill>
                <a:latin typeface="Consolas" pitchFamily="49" charset="0"/>
                <a:ea typeface="仿宋" pitchFamily="49" charset="-122"/>
                <a:cs typeface="Consolas" pitchFamily="49" charset="0"/>
              </a:rPr>
              <a:t>输入</a:t>
            </a:r>
            <a:r>
              <a:rPr lang="en-US" altLang="zh-CN" sz="1600" dirty="0">
                <a:solidFill>
                  <a:srgbClr val="00CC00"/>
                </a:solidFill>
                <a:latin typeface="Consolas" pitchFamily="49" charset="0"/>
                <a:ea typeface="仿宋" pitchFamily="49" charset="-122"/>
                <a:cs typeface="Consolas" pitchFamily="49" charset="0"/>
              </a:rPr>
              <a:t>b</a:t>
            </a:r>
            <a:endParaRPr lang="zh-CN" altLang="zh-CN" sz="1600" dirty="0">
              <a:solidFill>
                <a:srgbClr val="00CC00"/>
              </a:solidFill>
              <a:latin typeface="Consolas" pitchFamily="49" charset="0"/>
              <a:ea typeface="仿宋" pitchFamily="49" charset="-122"/>
              <a:cs typeface="Consolas" pitchFamily="49" charset="0"/>
            </a:endParaRPr>
          </a:p>
          <a:p>
            <a:pPr algn="l">
              <a:lnSpc>
                <a:spcPts val="2800"/>
              </a:lnSpc>
              <a:spcBef>
                <a:spcPts val="0"/>
              </a:spcBef>
            </a:pPr>
            <a:r>
              <a:rPr lang="en-US" altLang="zh-CN" sz="1600" dirty="0">
                <a:solidFill>
                  <a:srgbClr val="0000FF"/>
                </a:solidFill>
                <a:latin typeface="Consolas" pitchFamily="49" charset="0"/>
                <a:ea typeface="仿宋" pitchFamily="49" charset="-122"/>
                <a:cs typeface="Consolas" pitchFamily="49" charset="0"/>
              </a:rPr>
              <a:t>       b[</a:t>
            </a:r>
            <a:r>
              <a:rPr lang="en-US" altLang="zh-CN" sz="1600" dirty="0" err="1">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a:t>
            </a:r>
            <a:r>
              <a:rPr lang="en-US" altLang="zh-CN" sz="1600" dirty="0" err="1">
                <a:solidFill>
                  <a:srgbClr val="0000FF"/>
                </a:solidFill>
                <a:latin typeface="Consolas" pitchFamily="49" charset="0"/>
                <a:ea typeface="仿宋" pitchFamily="49" charset="-122"/>
                <a:cs typeface="Consolas" pitchFamily="49" charset="0"/>
              </a:rPr>
              <a:t>fin.nextInt</a:t>
            </a:r>
            <a:r>
              <a:rPr lang="en-US" altLang="zh-CN" sz="1600" dirty="0">
                <a:solidFill>
                  <a:srgbClr val="0000FF"/>
                </a:solidFill>
                <a:latin typeface="Consolas" pitchFamily="49" charset="0"/>
                <a:ea typeface="仿宋" pitchFamily="49" charset="-122"/>
                <a:cs typeface="Consolas" pitchFamily="49" charset="0"/>
              </a:rPr>
              <a:t>();</a:t>
            </a:r>
            <a:endParaRPr lang="zh-CN" altLang="zh-CN" sz="1600" dirty="0">
              <a:solidFill>
                <a:srgbClr val="0000FF"/>
              </a:solidFill>
              <a:latin typeface="Consolas" pitchFamily="49" charset="0"/>
              <a:ea typeface="仿宋" pitchFamily="49" charset="-122"/>
              <a:cs typeface="Consolas" pitchFamily="49" charset="0"/>
            </a:endParaRPr>
          </a:p>
        </p:txBody>
      </p:sp>
      <p:sp>
        <p:nvSpPr>
          <p:cNvPr id="6" name="TextBox 2">
            <a:extLst>
              <a:ext uri="{FF2B5EF4-FFF2-40B4-BE49-F238E27FC236}">
                <a16:creationId xmlns:a16="http://schemas.microsoft.com/office/drawing/2014/main" id="{9E278C64-11E9-4ABB-A2E2-5B7D0A58E3F5}"/>
              </a:ext>
            </a:extLst>
          </p:cNvPr>
          <p:cNvSpPr txBox="1"/>
          <p:nvPr/>
        </p:nvSpPr>
        <p:spPr>
          <a:xfrm>
            <a:off x="167778" y="188640"/>
            <a:ext cx="2428892"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4. </a:t>
            </a:r>
            <a:r>
              <a:rPr lang="zh-CN" altLang="zh-CN" sz="2000">
                <a:latin typeface="Consolas" pitchFamily="49" charset="0"/>
                <a:ea typeface="微软雅黑" pitchFamily="34" charset="-122"/>
                <a:cs typeface="Consolas" pitchFamily="49" charset="0"/>
              </a:rPr>
              <a:t>设计主函数</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2378" y="476672"/>
            <a:ext cx="7786742" cy="180033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public void </a:t>
            </a:r>
            <a:r>
              <a:rPr lang="en-US" altLang="zh-CN" sz="1800" dirty="0">
                <a:solidFill>
                  <a:srgbClr val="FF0000"/>
                </a:solidFill>
                <a:latin typeface="Consolas" pitchFamily="49" charset="0"/>
                <a:ea typeface="仿宋" pitchFamily="49" charset="-122"/>
                <a:cs typeface="Consolas" pitchFamily="49" charset="0"/>
              </a:rPr>
              <a:t>swap</a:t>
            </a:r>
            <a:r>
              <a:rPr lang="en-US" altLang="zh-CN" sz="1800" dirty="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i,int</a:t>
            </a:r>
            <a:r>
              <a:rPr lang="en-US" altLang="zh-CN" sz="1800" dirty="0">
                <a:solidFill>
                  <a:srgbClr val="0000FF"/>
                </a:solidFill>
                <a:latin typeface="Consolas" pitchFamily="49" charset="0"/>
                <a:ea typeface="仿宋" pitchFamily="49" charset="-122"/>
                <a:cs typeface="Consolas" pitchFamily="49" charset="0"/>
              </a:rPr>
              <a:t> j)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交换</a:t>
            </a:r>
            <a:r>
              <a:rPr lang="en-US" altLang="zh-CN" sz="1800" dirty="0">
                <a:solidFill>
                  <a:srgbClr val="00CC00"/>
                </a:solidFill>
                <a:latin typeface="Consolas" pitchFamily="49" charset="0"/>
                <a:ea typeface="仿宋" pitchFamily="49" charset="-122"/>
                <a:cs typeface="Consolas" pitchFamily="49" charset="0"/>
              </a:rPr>
              <a:t>data[</a:t>
            </a:r>
            <a:r>
              <a:rPr lang="en-US" altLang="zh-CN" sz="1800" dirty="0" err="1">
                <a:solidFill>
                  <a:srgbClr val="00CC00"/>
                </a:solidFill>
                <a:latin typeface="Consolas" pitchFamily="49" charset="0"/>
                <a:ea typeface="仿宋" pitchFamily="49" charset="-122"/>
                <a:cs typeface="Consolas" pitchFamily="49" charset="0"/>
              </a:rPr>
              <a:t>i</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和</a:t>
            </a:r>
            <a:r>
              <a:rPr lang="en-US" altLang="zh-CN" sz="1800" dirty="0">
                <a:solidFill>
                  <a:srgbClr val="00CC00"/>
                </a:solidFill>
                <a:latin typeface="Consolas" pitchFamily="49" charset="0"/>
                <a:ea typeface="仿宋" pitchFamily="49" charset="-122"/>
                <a:cs typeface="Consolas" pitchFamily="49" charset="0"/>
              </a:rPr>
              <a:t>data[j]</a:t>
            </a:r>
            <a:endParaRPr lang="zh-CN" altLang="zh-CN" sz="1800" dirty="0">
              <a:solidFill>
                <a:srgbClr val="00CC00"/>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E </a:t>
            </a:r>
            <a:r>
              <a:rPr lang="en-US" altLang="zh-CN" sz="1800" dirty="0" err="1">
                <a:solidFill>
                  <a:srgbClr val="0000FF"/>
                </a:solidFill>
                <a:latin typeface="Consolas" pitchFamily="49" charset="0"/>
                <a:ea typeface="仿宋" pitchFamily="49" charset="-122"/>
                <a:cs typeface="Consolas" pitchFamily="49" charset="0"/>
              </a:rPr>
              <a:t>tmp</a:t>
            </a:r>
            <a:r>
              <a:rPr lang="en-US" altLang="zh-CN" sz="1800" dirty="0">
                <a:solidFill>
                  <a:srgbClr val="0000FF"/>
                </a:solidFill>
                <a:latin typeface="Consolas" pitchFamily="49" charset="0"/>
                <a:ea typeface="仿宋" pitchFamily="49" charset="-122"/>
                <a:cs typeface="Consolas" pitchFamily="49" charset="0"/>
              </a:rPr>
              <a:t>=data[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data[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]=data[j]; </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data[j]=</a:t>
            </a:r>
            <a:r>
              <a:rPr lang="en-US" altLang="zh-CN" sz="1800" dirty="0" err="1">
                <a:solidFill>
                  <a:srgbClr val="0000FF"/>
                </a:solidFill>
                <a:latin typeface="Consolas" pitchFamily="49" charset="0"/>
                <a:ea typeface="仿宋" pitchFamily="49" charset="-122"/>
                <a:cs typeface="Consolas" pitchFamily="49" charset="0"/>
              </a:rPr>
              <a:t>tmp</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179512" y="44624"/>
            <a:ext cx="7358114" cy="403828"/>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ts val="2600"/>
              </a:lnSpc>
            </a:pPr>
            <a:r>
              <a:rPr lang="zh-CN" altLang="en-US"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7</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zh-CN" altLang="en-US"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交换</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线性表中</a:t>
            </a:r>
            <a:r>
              <a:rPr lang="zh-CN" altLang="en-US"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序号</a:t>
            </a:r>
            <a:r>
              <a:rPr lang="en-US" altLang="zh-CN" sz="2000" i="1"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i</a:t>
            </a:r>
            <a:r>
              <a:rPr lang="zh-CN" altLang="en-US"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和序号</a:t>
            </a:r>
            <a:r>
              <a:rPr lang="en-US" altLang="zh-CN" sz="2000" i="1"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j</a:t>
            </a:r>
            <a:r>
              <a:rPr lang="zh-CN" altLang="en-US"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的元素</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swap(</a:t>
            </a:r>
            <a:r>
              <a:rPr lang="en-US" altLang="zh-CN" sz="2000" i="1"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i</a:t>
            </a:r>
            <a:r>
              <a:rPr lang="en-US" altLang="zh-CN" sz="2000"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i="1"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j</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endPar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endParaRPr>
          </a:p>
        </p:txBody>
      </p:sp>
      <p:sp>
        <p:nvSpPr>
          <p:cNvPr id="8" name="矩形 7">
            <a:extLst>
              <a:ext uri="{FF2B5EF4-FFF2-40B4-BE49-F238E27FC236}">
                <a16:creationId xmlns:a16="http://schemas.microsoft.com/office/drawing/2014/main" id="{8B3C0087-961C-4F44-AA3A-9E3C272149BF}"/>
              </a:ext>
            </a:extLst>
          </p:cNvPr>
          <p:cNvSpPr/>
          <p:nvPr/>
        </p:nvSpPr>
        <p:spPr>
          <a:xfrm>
            <a:off x="7398455" y="1700808"/>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T(n)=O(1)</a:t>
            </a:r>
            <a:endParaRPr lang="zh-CN" altLang="en-US" sz="2200" dirty="0">
              <a:solidFill>
                <a:srgbClr val="FFFF00"/>
              </a:solidFill>
            </a:endParaRPr>
          </a:p>
        </p:txBody>
      </p:sp>
      <p:sp>
        <p:nvSpPr>
          <p:cNvPr id="9" name="TextBox 2">
            <a:extLst>
              <a:ext uri="{FF2B5EF4-FFF2-40B4-BE49-F238E27FC236}">
                <a16:creationId xmlns:a16="http://schemas.microsoft.com/office/drawing/2014/main" id="{CF39EF38-6B16-4F27-A4BC-EE9332ADA599}"/>
              </a:ext>
            </a:extLst>
          </p:cNvPr>
          <p:cNvSpPr txBox="1"/>
          <p:nvPr/>
        </p:nvSpPr>
        <p:spPr>
          <a:xfrm>
            <a:off x="193031" y="2852936"/>
            <a:ext cx="8784976" cy="387847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1800" dirty="0">
                <a:solidFill>
                  <a:srgbClr val="0000FF"/>
                </a:solidFill>
                <a:latin typeface="Consolas" pitchFamily="49" charset="0"/>
                <a:ea typeface="仿宋" pitchFamily="49" charset="-122"/>
                <a:cs typeface="Consolas" pitchFamily="49" charset="0"/>
              </a:rPr>
              <a:t>public void </a:t>
            </a:r>
            <a:r>
              <a:rPr lang="en-US" altLang="zh-CN" sz="1800" dirty="0">
                <a:solidFill>
                  <a:srgbClr val="FF0000"/>
                </a:solidFill>
                <a:latin typeface="Consolas" pitchFamily="49" charset="0"/>
                <a:ea typeface="仿宋" pitchFamily="49" charset="-122"/>
                <a:cs typeface="Consolas" pitchFamily="49" charset="0"/>
              </a:rPr>
              <a:t>Insert</a:t>
            </a:r>
            <a:r>
              <a:rPr lang="en-US" altLang="zh-CN" sz="1800" dirty="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E e)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在线性表中序号</a:t>
            </a:r>
            <a:r>
              <a:rPr lang="en-US" altLang="zh-CN" sz="1800" dirty="0" err="1">
                <a:solidFill>
                  <a:srgbClr val="00CC00"/>
                </a:solidFill>
                <a:latin typeface="Consolas" pitchFamily="49" charset="0"/>
                <a:ea typeface="仿宋" pitchFamily="49" charset="-122"/>
                <a:cs typeface="Consolas" pitchFamily="49" charset="0"/>
              </a:rPr>
              <a:t>i</a:t>
            </a:r>
            <a:r>
              <a:rPr lang="zh-CN" altLang="zh-CN" sz="1800" dirty="0">
                <a:solidFill>
                  <a:srgbClr val="00CC00"/>
                </a:solidFill>
                <a:latin typeface="Consolas" pitchFamily="49" charset="0"/>
                <a:ea typeface="仿宋" pitchFamily="49" charset="-122"/>
                <a:cs typeface="Consolas" pitchFamily="49" charset="0"/>
              </a:rPr>
              <a:t>位置插入元素</a:t>
            </a:r>
            <a:r>
              <a:rPr lang="en-US" altLang="zh-CN" sz="1800" dirty="0">
                <a:solidFill>
                  <a:srgbClr val="00CC00"/>
                </a:solidFill>
                <a:latin typeface="Consolas" pitchFamily="49" charset="0"/>
                <a:ea typeface="仿宋" pitchFamily="49" charset="-122"/>
                <a:cs typeface="Consolas" pitchFamily="49" charset="0"/>
              </a:rPr>
              <a:t>e</a:t>
            </a:r>
            <a:endParaRPr lang="zh-CN" altLang="zh-CN" sz="1800" dirty="0">
              <a:solidFill>
                <a:srgbClr val="00CC00"/>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&lt;0 ||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&gt;size)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参数错误抛出异常</a:t>
            </a:r>
          </a:p>
          <a:p>
            <a:pPr algn="l"/>
            <a:r>
              <a:rPr lang="en-US" altLang="zh-CN" sz="1800" dirty="0">
                <a:solidFill>
                  <a:srgbClr val="0000FF"/>
                </a:solidFill>
                <a:latin typeface="Consolas" pitchFamily="49" charset="0"/>
                <a:ea typeface="仿宋" pitchFamily="49" charset="-122"/>
                <a:cs typeface="Consolas" pitchFamily="49" charset="0"/>
              </a:rPr>
              <a:t>     throw new </a:t>
            </a:r>
            <a:r>
              <a:rPr lang="en-US" altLang="zh-CN" sz="1800" dirty="0" err="1">
                <a:solidFill>
                  <a:srgbClr val="0000FF"/>
                </a:solidFill>
                <a:latin typeface="Consolas" pitchFamily="49" charset="0"/>
                <a:ea typeface="仿宋" pitchFamily="49" charset="-122"/>
                <a:cs typeface="Consolas" pitchFamily="49" charset="0"/>
              </a:rPr>
              <a:t>IllegalArgumentException</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插入</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位置</a:t>
            </a:r>
            <a:r>
              <a:rPr lang="en-US" altLang="zh-CN" sz="1800" dirty="0" err="1">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不在有效范围内</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if (size==capacity)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满时倍增容量</a:t>
            </a:r>
          </a:p>
          <a:p>
            <a:pPr algn="l"/>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updatecapacity</a:t>
            </a:r>
            <a:r>
              <a:rPr lang="en-US" altLang="zh-CN" sz="1800" dirty="0">
                <a:solidFill>
                  <a:srgbClr val="0000FF"/>
                </a:solidFill>
                <a:latin typeface="Consolas" pitchFamily="49" charset="0"/>
                <a:ea typeface="仿宋" pitchFamily="49" charset="-122"/>
                <a:cs typeface="Consolas" pitchFamily="49" charset="0"/>
              </a:rPr>
              <a:t>(2*size);</a:t>
            </a:r>
            <a:endParaRPr lang="zh-CN" altLang="zh-CN" sz="1800" dirty="0">
              <a:solidFill>
                <a:srgbClr val="0000FF"/>
              </a:solidFill>
              <a:latin typeface="Consolas" pitchFamily="49" charset="0"/>
              <a:ea typeface="仿宋" pitchFamily="49" charset="-122"/>
              <a:cs typeface="Consolas" pitchFamily="49" charset="0"/>
            </a:endParaRPr>
          </a:p>
          <a:p>
            <a:pPr algn="l">
              <a:lnSpc>
                <a:spcPct val="15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for (int j=size; j&gt;</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 j--)</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将</a:t>
            </a:r>
            <a:r>
              <a:rPr lang="en-US" altLang="zh-CN" sz="1800" dirty="0">
                <a:solidFill>
                  <a:srgbClr val="00CC00"/>
                </a:solidFill>
                <a:latin typeface="Consolas" pitchFamily="49" charset="0"/>
                <a:ea typeface="仿宋" pitchFamily="49" charset="-122"/>
                <a:cs typeface="Consolas" pitchFamily="49" charset="0"/>
              </a:rPr>
              <a:t>data[</a:t>
            </a:r>
            <a:r>
              <a:rPr lang="en-US" altLang="zh-CN" sz="1800" dirty="0" err="1">
                <a:solidFill>
                  <a:srgbClr val="00CC00"/>
                </a:solidFill>
                <a:latin typeface="Consolas" pitchFamily="49" charset="0"/>
                <a:ea typeface="仿宋" pitchFamily="49" charset="-122"/>
                <a:cs typeface="Consolas" pitchFamily="49" charset="0"/>
              </a:rPr>
              <a:t>i</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及后面元素后移一个位置</a:t>
            </a:r>
          </a:p>
          <a:p>
            <a:pPr algn="l"/>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data[j]=data[j-1];</a:t>
            </a:r>
            <a:endParaRPr lang="zh-CN" altLang="zh-CN" sz="1800" dirty="0">
              <a:solidFill>
                <a:srgbClr val="FF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data[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]=e;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插入元素</a:t>
            </a:r>
            <a:r>
              <a:rPr lang="en-US" altLang="zh-CN" sz="1800" dirty="0">
                <a:solidFill>
                  <a:srgbClr val="00CC00"/>
                </a:solidFill>
                <a:latin typeface="Consolas" pitchFamily="49" charset="0"/>
                <a:ea typeface="仿宋" pitchFamily="49" charset="-122"/>
                <a:cs typeface="Consolas" pitchFamily="49" charset="0"/>
              </a:rPr>
              <a:t>e</a:t>
            </a:r>
            <a:endParaRPr lang="zh-CN" altLang="zh-CN" sz="1800" dirty="0">
              <a:solidFill>
                <a:srgbClr val="00CC00"/>
              </a:solidFill>
              <a:latin typeface="Consolas" pitchFamily="49" charset="0"/>
              <a:ea typeface="仿宋" pitchFamily="49" charset="-122"/>
              <a:cs typeface="Consolas" pitchFamily="49" charset="0"/>
            </a:endParaRPr>
          </a:p>
          <a:p>
            <a:pPr algn="l"/>
            <a:r>
              <a:rPr lang="en-US" altLang="zh-CN" sz="1800" dirty="0">
                <a:solidFill>
                  <a:srgbClr val="C00000"/>
                </a:solidFill>
                <a:latin typeface="Consolas" pitchFamily="49" charset="0"/>
                <a:ea typeface="仿宋" pitchFamily="49" charset="-122"/>
                <a:cs typeface="Consolas" pitchFamily="49" charset="0"/>
              </a:rPr>
              <a:t>   size++;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顺序表长度增</a:t>
            </a:r>
            <a:r>
              <a:rPr lang="en-US" altLang="zh-CN" sz="1800" dirty="0">
                <a:solidFill>
                  <a:srgbClr val="00CC00"/>
                </a:solidFill>
                <a:latin typeface="Consolas" pitchFamily="49" charset="0"/>
                <a:ea typeface="仿宋" pitchFamily="49" charset="-122"/>
                <a:cs typeface="Consolas" pitchFamily="49" charset="0"/>
              </a:rPr>
              <a:t>1</a:t>
            </a:r>
            <a:endParaRPr lang="zh-CN" altLang="zh-CN" sz="1800" dirty="0">
              <a:solidFill>
                <a:srgbClr val="00CC00"/>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10" name="TextBox 3">
            <a:extLst>
              <a:ext uri="{FF2B5EF4-FFF2-40B4-BE49-F238E27FC236}">
                <a16:creationId xmlns:a16="http://schemas.microsoft.com/office/drawing/2014/main" id="{FCFFCC7A-C156-4256-8FFF-56B7F1EB8F41}"/>
              </a:ext>
            </a:extLst>
          </p:cNvPr>
          <p:cNvSpPr txBox="1"/>
          <p:nvPr/>
        </p:nvSpPr>
        <p:spPr>
          <a:xfrm>
            <a:off x="66776" y="2382105"/>
            <a:ext cx="6786610" cy="403828"/>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ts val="2600"/>
              </a:lnSpc>
            </a:pPr>
            <a:r>
              <a:rPr lang="zh-CN" altLang="en-US"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8</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）在线性表中插入</a:t>
            </a:r>
            <a:r>
              <a:rPr lang="en-US" altLang="zh-CN" sz="2000" i="1"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e</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作为第</a:t>
            </a:r>
            <a:r>
              <a:rPr lang="en-US" altLang="zh-CN" sz="2000" i="1"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i</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个元素</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Insert(</a:t>
            </a:r>
            <a:r>
              <a:rPr lang="en-US" altLang="zh-CN" sz="2000" i="1"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i</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i="1"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e</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endPar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endParaRPr>
          </a:p>
        </p:txBody>
      </p:sp>
      <p:grpSp>
        <p:nvGrpSpPr>
          <p:cNvPr id="2" name="组合 1">
            <a:extLst>
              <a:ext uri="{FF2B5EF4-FFF2-40B4-BE49-F238E27FC236}">
                <a16:creationId xmlns:a16="http://schemas.microsoft.com/office/drawing/2014/main" id="{791D12D7-7B9B-4230-8BAB-A191E24AF7FF}"/>
              </a:ext>
            </a:extLst>
          </p:cNvPr>
          <p:cNvGrpSpPr/>
          <p:nvPr/>
        </p:nvGrpSpPr>
        <p:grpSpPr>
          <a:xfrm>
            <a:off x="4681346" y="5166324"/>
            <a:ext cx="4435716" cy="1278446"/>
            <a:chOff x="4681346" y="5166324"/>
            <a:chExt cx="4435716" cy="1278446"/>
          </a:xfrm>
        </p:grpSpPr>
        <p:sp>
          <p:nvSpPr>
            <p:cNvPr id="12" name="Rectangle 14">
              <a:extLst>
                <a:ext uri="{FF2B5EF4-FFF2-40B4-BE49-F238E27FC236}">
                  <a16:creationId xmlns:a16="http://schemas.microsoft.com/office/drawing/2014/main" id="{417F4C3E-AC4E-448F-A191-7FA2168DD981}"/>
                </a:ext>
              </a:extLst>
            </p:cNvPr>
            <p:cNvSpPr>
              <a:spLocks noChangeArrowheads="1"/>
            </p:cNvSpPr>
            <p:nvPr/>
          </p:nvSpPr>
          <p:spPr bwMode="auto">
            <a:xfrm>
              <a:off x="4681346" y="5166324"/>
              <a:ext cx="422272" cy="36819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0</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 name="Rectangle 13">
              <a:extLst>
                <a:ext uri="{FF2B5EF4-FFF2-40B4-BE49-F238E27FC236}">
                  <a16:creationId xmlns:a16="http://schemas.microsoft.com/office/drawing/2014/main" id="{B1F005C1-AD5D-4EA9-A004-29BAC6B2D58F}"/>
                </a:ext>
              </a:extLst>
            </p:cNvPr>
            <p:cNvSpPr>
              <a:spLocks noChangeArrowheads="1"/>
            </p:cNvSpPr>
            <p:nvPr/>
          </p:nvSpPr>
          <p:spPr bwMode="auto">
            <a:xfrm>
              <a:off x="5105478" y="5166324"/>
              <a:ext cx="422272" cy="36819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 name="Rectangle 12">
              <a:extLst>
                <a:ext uri="{FF2B5EF4-FFF2-40B4-BE49-F238E27FC236}">
                  <a16:creationId xmlns:a16="http://schemas.microsoft.com/office/drawing/2014/main" id="{8CF38F5A-8845-4529-A69C-0EC3E59881D6}"/>
                </a:ext>
              </a:extLst>
            </p:cNvPr>
            <p:cNvSpPr>
              <a:spLocks noChangeArrowheads="1"/>
            </p:cNvSpPr>
            <p:nvPr/>
          </p:nvSpPr>
          <p:spPr bwMode="auto">
            <a:xfrm>
              <a:off x="5523100" y="5166324"/>
              <a:ext cx="567370" cy="36819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n-ea"/>
                  <a:cs typeface="Consolas" pitchFamily="49" charset="0"/>
                </a:rPr>
                <a:t>…</a:t>
              </a:r>
            </a:p>
          </p:txBody>
        </p:sp>
        <p:sp>
          <p:nvSpPr>
            <p:cNvPr id="15" name="Rectangle 11">
              <a:extLst>
                <a:ext uri="{FF2B5EF4-FFF2-40B4-BE49-F238E27FC236}">
                  <a16:creationId xmlns:a16="http://schemas.microsoft.com/office/drawing/2014/main" id="{562FC13B-DBBF-409C-AD69-86930E28F127}"/>
                </a:ext>
              </a:extLst>
            </p:cNvPr>
            <p:cNvSpPr>
              <a:spLocks noChangeArrowheads="1"/>
            </p:cNvSpPr>
            <p:nvPr/>
          </p:nvSpPr>
          <p:spPr bwMode="auto">
            <a:xfrm>
              <a:off x="6090469" y="5166324"/>
              <a:ext cx="422272" cy="36819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i</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6" name="Rectangle 10">
              <a:extLst>
                <a:ext uri="{FF2B5EF4-FFF2-40B4-BE49-F238E27FC236}">
                  <a16:creationId xmlns:a16="http://schemas.microsoft.com/office/drawing/2014/main" id="{7B3FB5A7-7EAC-4FCA-9C00-C9C6607B63FC}"/>
                </a:ext>
              </a:extLst>
            </p:cNvPr>
            <p:cNvSpPr>
              <a:spLocks noChangeArrowheads="1"/>
            </p:cNvSpPr>
            <p:nvPr/>
          </p:nvSpPr>
          <p:spPr bwMode="auto">
            <a:xfrm>
              <a:off x="6512741" y="5166324"/>
              <a:ext cx="422272" cy="36819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7" name="Rectangle 9">
              <a:extLst>
                <a:ext uri="{FF2B5EF4-FFF2-40B4-BE49-F238E27FC236}">
                  <a16:creationId xmlns:a16="http://schemas.microsoft.com/office/drawing/2014/main" id="{2F408921-F57E-4159-9342-C179AE3D1259}"/>
                </a:ext>
              </a:extLst>
            </p:cNvPr>
            <p:cNvSpPr>
              <a:spLocks noChangeArrowheads="1"/>
            </p:cNvSpPr>
            <p:nvPr/>
          </p:nvSpPr>
          <p:spPr bwMode="auto">
            <a:xfrm>
              <a:off x="6932223" y="5166324"/>
              <a:ext cx="567370" cy="36819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n-ea"/>
                  <a:cs typeface="Consolas" pitchFamily="49" charset="0"/>
                </a:rPr>
                <a:t>…</a:t>
              </a:r>
            </a:p>
          </p:txBody>
        </p:sp>
        <p:sp>
          <p:nvSpPr>
            <p:cNvPr id="18" name="Rectangle 8">
              <a:extLst>
                <a:ext uri="{FF2B5EF4-FFF2-40B4-BE49-F238E27FC236}">
                  <a16:creationId xmlns:a16="http://schemas.microsoft.com/office/drawing/2014/main" id="{739163EB-FB4C-40E6-B192-A57FB391F3A5}"/>
                </a:ext>
              </a:extLst>
            </p:cNvPr>
            <p:cNvSpPr>
              <a:spLocks noChangeArrowheads="1"/>
            </p:cNvSpPr>
            <p:nvPr/>
          </p:nvSpPr>
          <p:spPr bwMode="auto">
            <a:xfrm>
              <a:off x="7495872" y="5166324"/>
              <a:ext cx="422272" cy="36819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n</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9" name="Rectangle 7">
              <a:extLst>
                <a:ext uri="{FF2B5EF4-FFF2-40B4-BE49-F238E27FC236}">
                  <a16:creationId xmlns:a16="http://schemas.microsoft.com/office/drawing/2014/main" id="{D5C0CA72-1754-4A72-AEED-EFF90AF16BE5}"/>
                </a:ext>
              </a:extLst>
            </p:cNvPr>
            <p:cNvSpPr>
              <a:spLocks noChangeArrowheads="1"/>
            </p:cNvSpPr>
            <p:nvPr/>
          </p:nvSpPr>
          <p:spPr bwMode="auto">
            <a:xfrm>
              <a:off x="7918144" y="5166324"/>
              <a:ext cx="1198918" cy="36819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n-ea"/>
                  <a:cs typeface="Consolas" pitchFamily="49" charset="0"/>
                </a:rPr>
                <a:t>…</a:t>
              </a:r>
            </a:p>
          </p:txBody>
        </p:sp>
        <p:sp>
          <p:nvSpPr>
            <p:cNvPr id="20" name="Freeform 6">
              <a:extLst>
                <a:ext uri="{FF2B5EF4-FFF2-40B4-BE49-F238E27FC236}">
                  <a16:creationId xmlns:a16="http://schemas.microsoft.com/office/drawing/2014/main" id="{521F9537-9B92-4195-8D53-A60115E177AD}"/>
                </a:ext>
              </a:extLst>
            </p:cNvPr>
            <p:cNvSpPr>
              <a:spLocks/>
            </p:cNvSpPr>
            <p:nvPr/>
          </p:nvSpPr>
          <p:spPr bwMode="auto">
            <a:xfrm>
              <a:off x="6294165" y="5580076"/>
              <a:ext cx="300427" cy="297529"/>
            </a:xfrm>
            <a:custGeom>
              <a:avLst/>
              <a:gdLst/>
              <a:ahLst/>
              <a:cxnLst>
                <a:cxn ang="0">
                  <a:pos x="323" y="0"/>
                </a:cxn>
                <a:cxn ang="0">
                  <a:pos x="276" y="253"/>
                </a:cxn>
                <a:cxn ang="0">
                  <a:pos x="108" y="281"/>
                </a:cxn>
                <a:cxn ang="0">
                  <a:pos x="0" y="21"/>
                </a:cxn>
              </a:cxnLst>
              <a:rect l="0" t="0" r="r" b="b"/>
              <a:pathLst>
                <a:path w="323" h="320">
                  <a:moveTo>
                    <a:pt x="323" y="0"/>
                  </a:moveTo>
                  <a:cubicBezTo>
                    <a:pt x="315" y="42"/>
                    <a:pt x="312" y="206"/>
                    <a:pt x="276" y="253"/>
                  </a:cubicBezTo>
                  <a:cubicBezTo>
                    <a:pt x="240" y="300"/>
                    <a:pt x="154" y="320"/>
                    <a:pt x="108" y="281"/>
                  </a:cubicBezTo>
                  <a:cubicBezTo>
                    <a:pt x="62" y="242"/>
                    <a:pt x="23" y="75"/>
                    <a:pt x="0" y="21"/>
                  </a:cubicBezTo>
                </a:path>
              </a:pathLst>
            </a:custGeom>
            <a:ln w="19050">
              <a:headEnd type="arrow" w="med" len="me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1" name="Rectangle 5">
              <a:extLst>
                <a:ext uri="{FF2B5EF4-FFF2-40B4-BE49-F238E27FC236}">
                  <a16:creationId xmlns:a16="http://schemas.microsoft.com/office/drawing/2014/main" id="{3F2E1F86-39DA-4AE1-911A-2B23C5A35905}"/>
                </a:ext>
              </a:extLst>
            </p:cNvPr>
            <p:cNvSpPr>
              <a:spLocks noChangeArrowheads="1"/>
            </p:cNvSpPr>
            <p:nvPr/>
          </p:nvSpPr>
          <p:spPr bwMode="auto">
            <a:xfrm>
              <a:off x="5992807" y="6076578"/>
              <a:ext cx="2167167" cy="368192"/>
            </a:xfrm>
            <a:prstGeom prst="rect">
              <a:avLst/>
            </a:prstGeom>
            <a:solidFill>
              <a:srgbClr val="FFFFFF"/>
            </a:solidFill>
            <a:ln w="9525">
              <a:noFill/>
              <a:miter lim="800000"/>
              <a:headEnd/>
              <a:tailEnd/>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从</a:t>
              </a:r>
              <a:r>
                <a:rPr kumimoji="0" lang="en-US" altLang="zh-CN" sz="1600" i="1" u="none" strike="noStrike" cap="none" normalizeH="0" baseline="0" dirty="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dirty="0">
                  <a:ln>
                    <a:noFill/>
                  </a:ln>
                  <a:solidFill>
                    <a:srgbClr val="0000FF"/>
                  </a:solidFill>
                  <a:effectLst/>
                  <a:latin typeface="Consolas" pitchFamily="49" charset="0"/>
                  <a:ea typeface="仿宋" pitchFamily="49" charset="-122"/>
                  <a:cs typeface="Consolas" pitchFamily="49" charset="0"/>
                </a:rPr>
                <a:t>n</a:t>
              </a:r>
              <a:r>
                <a:rPr kumimoji="0" lang="en-US" altLang="zh-CN" sz="1600" i="0" u="none" strike="noStrike" cap="none" normalizeH="0" baseline="-30000" dirty="0">
                  <a:ln>
                    <a:noFill/>
                  </a:ln>
                  <a:solidFill>
                    <a:srgbClr val="0000FF"/>
                  </a:solidFill>
                  <a:effectLst/>
                  <a:latin typeface="Consolas" pitchFamily="49" charset="0"/>
                  <a:ea typeface="仿宋" pitchFamily="49" charset="-122"/>
                  <a:cs typeface="Consolas" pitchFamily="49" charset="0"/>
                </a:rPr>
                <a:t>-1</a:t>
              </a:r>
              <a:r>
                <a:rPr kumimoji="0" lang="zh-CN" altLang="en-US" sz="1600" i="0" u="none" strike="noStrike" cap="none" normalizeH="0" baseline="0" dirty="0">
                  <a:ln>
                    <a:noFill/>
                  </a:ln>
                  <a:solidFill>
                    <a:srgbClr val="0000FF"/>
                  </a:solidFill>
                  <a:effectLst/>
                  <a:latin typeface="Consolas" pitchFamily="49" charset="0"/>
                  <a:ea typeface="仿宋" pitchFamily="49" charset="-122"/>
                  <a:cs typeface="Consolas" pitchFamily="49" charset="0"/>
                </a:rPr>
                <a:t>元素开始移动起</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60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22" name="AutoShape 4">
              <a:extLst>
                <a:ext uri="{FF2B5EF4-FFF2-40B4-BE49-F238E27FC236}">
                  <a16:creationId xmlns:a16="http://schemas.microsoft.com/office/drawing/2014/main" id="{1B0E8415-D52C-4848-A3C7-974BA18B59A7}"/>
                </a:ext>
              </a:extLst>
            </p:cNvPr>
            <p:cNvSpPr>
              <a:spLocks noChangeShapeType="1"/>
            </p:cNvSpPr>
            <p:nvPr/>
          </p:nvSpPr>
          <p:spPr bwMode="auto">
            <a:xfrm>
              <a:off x="6172319" y="6032878"/>
              <a:ext cx="1879761" cy="930"/>
            </a:xfrm>
            <a:prstGeom prst="straightConnector1">
              <a:avLst/>
            </a:prstGeom>
            <a:noFill/>
            <a:ln w="38100">
              <a:solidFill>
                <a:srgbClr val="C00000"/>
              </a:solidFill>
              <a:round/>
              <a:headEnd type="arrow" w="med" len="me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3" name="Freeform 3">
              <a:extLst>
                <a:ext uri="{FF2B5EF4-FFF2-40B4-BE49-F238E27FC236}">
                  <a16:creationId xmlns:a16="http://schemas.microsoft.com/office/drawing/2014/main" id="{4FC7D6AE-DF48-4758-B257-AA1AB49084D3}"/>
                </a:ext>
              </a:extLst>
            </p:cNvPr>
            <p:cNvSpPr>
              <a:spLocks/>
            </p:cNvSpPr>
            <p:nvPr/>
          </p:nvSpPr>
          <p:spPr bwMode="auto">
            <a:xfrm>
              <a:off x="6818749" y="5610758"/>
              <a:ext cx="300427" cy="297529"/>
            </a:xfrm>
            <a:custGeom>
              <a:avLst/>
              <a:gdLst/>
              <a:ahLst/>
              <a:cxnLst>
                <a:cxn ang="0">
                  <a:pos x="323" y="0"/>
                </a:cxn>
                <a:cxn ang="0">
                  <a:pos x="276" y="253"/>
                </a:cxn>
                <a:cxn ang="0">
                  <a:pos x="108" y="281"/>
                </a:cxn>
                <a:cxn ang="0">
                  <a:pos x="0" y="21"/>
                </a:cxn>
              </a:cxnLst>
              <a:rect l="0" t="0" r="r" b="b"/>
              <a:pathLst>
                <a:path w="323" h="320">
                  <a:moveTo>
                    <a:pt x="323" y="0"/>
                  </a:moveTo>
                  <a:cubicBezTo>
                    <a:pt x="315" y="42"/>
                    <a:pt x="312" y="206"/>
                    <a:pt x="276" y="253"/>
                  </a:cubicBezTo>
                  <a:cubicBezTo>
                    <a:pt x="240" y="300"/>
                    <a:pt x="154" y="320"/>
                    <a:pt x="108" y="281"/>
                  </a:cubicBezTo>
                  <a:cubicBezTo>
                    <a:pt x="62" y="242"/>
                    <a:pt x="23" y="75"/>
                    <a:pt x="0" y="21"/>
                  </a:cubicBezTo>
                </a:path>
              </a:pathLst>
            </a:custGeom>
            <a:ln w="19050">
              <a:headEnd type="arrow" w="med" len="me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4" name="Freeform 2">
              <a:extLst>
                <a:ext uri="{FF2B5EF4-FFF2-40B4-BE49-F238E27FC236}">
                  <a16:creationId xmlns:a16="http://schemas.microsoft.com/office/drawing/2014/main" id="{A36154BE-4CE3-4427-B858-6C62A1259DAF}"/>
                </a:ext>
              </a:extLst>
            </p:cNvPr>
            <p:cNvSpPr>
              <a:spLocks/>
            </p:cNvSpPr>
            <p:nvPr/>
          </p:nvSpPr>
          <p:spPr bwMode="auto">
            <a:xfrm>
              <a:off x="7720030" y="5607969"/>
              <a:ext cx="300427" cy="297529"/>
            </a:xfrm>
            <a:custGeom>
              <a:avLst/>
              <a:gdLst/>
              <a:ahLst/>
              <a:cxnLst>
                <a:cxn ang="0">
                  <a:pos x="323" y="0"/>
                </a:cxn>
                <a:cxn ang="0">
                  <a:pos x="276" y="253"/>
                </a:cxn>
                <a:cxn ang="0">
                  <a:pos x="108" y="281"/>
                </a:cxn>
                <a:cxn ang="0">
                  <a:pos x="0" y="21"/>
                </a:cxn>
              </a:cxnLst>
              <a:rect l="0" t="0" r="r" b="b"/>
              <a:pathLst>
                <a:path w="323" h="320">
                  <a:moveTo>
                    <a:pt x="323" y="0"/>
                  </a:moveTo>
                  <a:cubicBezTo>
                    <a:pt x="315" y="42"/>
                    <a:pt x="312" y="206"/>
                    <a:pt x="276" y="253"/>
                  </a:cubicBezTo>
                  <a:cubicBezTo>
                    <a:pt x="240" y="300"/>
                    <a:pt x="154" y="320"/>
                    <a:pt x="108" y="281"/>
                  </a:cubicBezTo>
                  <a:cubicBezTo>
                    <a:pt x="62" y="242"/>
                    <a:pt x="23" y="75"/>
                    <a:pt x="0" y="21"/>
                  </a:cubicBezTo>
                </a:path>
              </a:pathLst>
            </a:custGeom>
            <a:ln w="19050">
              <a:headEnd type="arrow" w="med" len="me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grpSp>
        <p:nvGrpSpPr>
          <p:cNvPr id="3" name="组合 2">
            <a:extLst>
              <a:ext uri="{FF2B5EF4-FFF2-40B4-BE49-F238E27FC236}">
                <a16:creationId xmlns:a16="http://schemas.microsoft.com/office/drawing/2014/main" id="{E0B932C1-3804-4620-ACC9-C777477BD031}"/>
              </a:ext>
            </a:extLst>
          </p:cNvPr>
          <p:cNvGrpSpPr/>
          <p:nvPr/>
        </p:nvGrpSpPr>
        <p:grpSpPr>
          <a:xfrm>
            <a:off x="4067944" y="4093170"/>
            <a:ext cx="3950727" cy="593686"/>
            <a:chOff x="4067944" y="4093170"/>
            <a:chExt cx="3950727" cy="593686"/>
          </a:xfrm>
        </p:grpSpPr>
        <p:pic>
          <p:nvPicPr>
            <p:cNvPr id="26" name="Picture 2">
              <a:extLst>
                <a:ext uri="{FF2B5EF4-FFF2-40B4-BE49-F238E27FC236}">
                  <a16:creationId xmlns:a16="http://schemas.microsoft.com/office/drawing/2014/main" id="{AC93BD66-C03C-4F4F-8A41-E818FF91F933}"/>
                </a:ext>
              </a:extLst>
            </p:cNvPr>
            <p:cNvPicPr>
              <a:picLocks noChangeAspect="1" noChangeArrowheads="1"/>
            </p:cNvPicPr>
            <p:nvPr/>
          </p:nvPicPr>
          <p:blipFill>
            <a:blip r:embed="rId2" cstate="print"/>
            <a:srcRect/>
            <a:stretch>
              <a:fillRect/>
            </a:stretch>
          </p:blipFill>
          <p:spPr bwMode="auto">
            <a:xfrm>
              <a:off x="4067944" y="4093170"/>
              <a:ext cx="360040" cy="572302"/>
            </a:xfrm>
            <a:prstGeom prst="rect">
              <a:avLst/>
            </a:prstGeom>
            <a:noFill/>
            <a:ln w="9525">
              <a:noFill/>
              <a:miter lim="800000"/>
              <a:headEnd/>
              <a:tailEnd/>
            </a:ln>
          </p:spPr>
        </p:pic>
        <p:sp>
          <p:nvSpPr>
            <p:cNvPr id="27" name="TextBox 3">
              <a:extLst>
                <a:ext uri="{FF2B5EF4-FFF2-40B4-BE49-F238E27FC236}">
                  <a16:creationId xmlns:a16="http://schemas.microsoft.com/office/drawing/2014/main" id="{64632BE7-CC2B-405E-B4EF-76DBCF1344A1}"/>
                </a:ext>
              </a:extLst>
            </p:cNvPr>
            <p:cNvSpPr txBox="1"/>
            <p:nvPr/>
          </p:nvSpPr>
          <p:spPr>
            <a:xfrm>
              <a:off x="4303895" y="4289183"/>
              <a:ext cx="3714776" cy="397673"/>
            </a:xfrm>
            <a:prstGeom prst="rect">
              <a:avLst/>
            </a:prstGeom>
            <a:noFill/>
          </p:spPr>
          <p:txBody>
            <a:bodyPr wrap="square" rtlCol="0">
              <a:spAutoFit/>
            </a:bodyPr>
            <a:lstStyle/>
            <a:p>
              <a:pPr algn="l">
                <a:lnSpc>
                  <a:spcPts val="2600"/>
                </a:lnSpc>
              </a:pPr>
              <a:r>
                <a:rPr lang="zh-CN" altLang="en-US" sz="1800" dirty="0">
                  <a:solidFill>
                    <a:srgbClr val="FF0000"/>
                  </a:solidFill>
                  <a:latin typeface="Consolas" pitchFamily="49" charset="0"/>
                  <a:ea typeface="华文中宋" pitchFamily="2" charset="-122"/>
                  <a:cs typeface="Consolas" pitchFamily="49" charset="0"/>
                </a:rPr>
                <a:t>调用</a:t>
              </a:r>
              <a:r>
                <a:rPr lang="en-US" altLang="zh-CN" sz="1800" dirty="0" err="1">
                  <a:solidFill>
                    <a:srgbClr val="FF0000"/>
                  </a:solidFill>
                  <a:latin typeface="Consolas" pitchFamily="49" charset="0"/>
                  <a:ea typeface="华文中宋" pitchFamily="2" charset="-122"/>
                  <a:cs typeface="Consolas" pitchFamily="49" charset="0"/>
                </a:rPr>
                <a:t>updatecapacity</a:t>
              </a:r>
              <a:r>
                <a:rPr lang="zh-CN" altLang="en-US" sz="1800" dirty="0">
                  <a:solidFill>
                    <a:srgbClr val="FF0000"/>
                  </a:solidFill>
                  <a:latin typeface="Consolas" pitchFamily="49" charset="0"/>
                  <a:ea typeface="华文中宋" pitchFamily="2" charset="-122"/>
                  <a:cs typeface="Consolas" pitchFamily="49" charset="0"/>
                </a:rPr>
                <a:t>多少次？</a:t>
              </a:r>
            </a:p>
          </p:txBody>
        </p:sp>
      </p:grpSp>
      <p:sp>
        <p:nvSpPr>
          <p:cNvPr id="28" name="矩形 27">
            <a:extLst>
              <a:ext uri="{FF2B5EF4-FFF2-40B4-BE49-F238E27FC236}">
                <a16:creationId xmlns:a16="http://schemas.microsoft.com/office/drawing/2014/main" id="{65DE3886-B44E-4DB5-99DE-421B4BFF3BCD}"/>
              </a:ext>
            </a:extLst>
          </p:cNvPr>
          <p:cNvSpPr/>
          <p:nvPr/>
        </p:nvSpPr>
        <p:spPr>
          <a:xfrm>
            <a:off x="7537626" y="6381328"/>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T(n)=O(n)</a:t>
            </a:r>
            <a:endParaRPr lang="zh-CN" alt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2"/>
                                        </p:tgtEl>
                                        <p:attrNameLst>
                                          <p:attrName>ppt_x</p:attrName>
                                        </p:attrNameLst>
                                      </p:cBhvr>
                                      <p:tavLst>
                                        <p:tav tm="0">
                                          <p:val>
                                            <p:strVal val="ppt_x"/>
                                          </p:val>
                                        </p:tav>
                                        <p:tav tm="100000">
                                          <p:val>
                                            <p:strVal val="ppt_x"/>
                                          </p:val>
                                        </p:tav>
                                      </p:tavLst>
                                    </p:anim>
                                    <p:anim calcmode="lin" valueType="num">
                                      <p:cBhvr additive="base">
                                        <p:cTn id="27" dur="500"/>
                                        <p:tgtEl>
                                          <p:spTgt spid="2"/>
                                        </p:tgtEl>
                                        <p:attrNameLst>
                                          <p:attrName>ppt_y</p:attrName>
                                        </p:attrNameLst>
                                      </p:cBhvr>
                                      <p:tavLst>
                                        <p:tav tm="0">
                                          <p:val>
                                            <p:strVal val="ppt_y"/>
                                          </p:val>
                                        </p:tav>
                                        <p:tav tm="100000">
                                          <p:val>
                                            <p:strVal val="1+ppt_h/2"/>
                                          </p:val>
                                        </p:tav>
                                      </p:tavLst>
                                    </p:anim>
                                    <p:set>
                                      <p:cBhvr>
                                        <p:cTn id="28" dur="1" fill="hold">
                                          <p:stCondLst>
                                            <p:cond delay="499"/>
                                          </p:stCondLst>
                                        </p:cTn>
                                        <p:tgtEl>
                                          <p:spTgt spid="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diamond(in)">
                                      <p:cBhvr>
                                        <p:cTn id="33" dur="20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116632"/>
            <a:ext cx="8286808" cy="676631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600"/>
              </a:lnSpc>
              <a:spcBef>
                <a:spcPts val="0"/>
              </a:spcBef>
            </a:pPr>
            <a:r>
              <a:rPr lang="en-US" altLang="zh-CN" sz="1700" dirty="0">
                <a:solidFill>
                  <a:srgbClr val="0000FF"/>
                </a:solidFill>
                <a:latin typeface="Consolas" pitchFamily="49" charset="0"/>
                <a:ea typeface="仿宋" pitchFamily="49" charset="-122"/>
                <a:cs typeface="Consolas" pitchFamily="49" charset="0"/>
              </a:rPr>
              <a:t>  L1.</a:t>
            </a:r>
            <a:r>
              <a:rPr lang="en-US" altLang="zh-CN" sz="1700" dirty="0">
                <a:solidFill>
                  <a:srgbClr val="FF0000"/>
                </a:solidFill>
                <a:latin typeface="Consolas" pitchFamily="49" charset="0"/>
                <a:ea typeface="仿宋" pitchFamily="49" charset="-122"/>
                <a:cs typeface="Consolas" pitchFamily="49" charset="0"/>
              </a:rPr>
              <a:t>CreatePoly</a:t>
            </a:r>
            <a:r>
              <a:rPr lang="en-US" altLang="zh-CN" sz="1700" dirty="0">
                <a:solidFill>
                  <a:srgbClr val="0000FF"/>
                </a:solidFill>
                <a:latin typeface="Consolas" pitchFamily="49" charset="0"/>
                <a:ea typeface="仿宋" pitchFamily="49" charset="-122"/>
                <a:cs typeface="Consolas" pitchFamily="49" charset="0"/>
              </a:rPr>
              <a:t>(</a:t>
            </a:r>
            <a:r>
              <a:rPr lang="en-US" altLang="zh-CN" sz="1700" dirty="0" err="1">
                <a:solidFill>
                  <a:srgbClr val="0000FF"/>
                </a:solidFill>
                <a:latin typeface="Consolas" pitchFamily="49" charset="0"/>
                <a:ea typeface="仿宋" pitchFamily="49" charset="-122"/>
                <a:cs typeface="Consolas" pitchFamily="49" charset="0"/>
              </a:rPr>
              <a:t>a,b,n</a:t>
            </a:r>
            <a:r>
              <a:rPr lang="en-US" altLang="zh-CN" sz="1700" dirty="0">
                <a:solidFill>
                  <a:srgbClr val="0000FF"/>
                </a:solidFill>
                <a:latin typeface="Consolas" pitchFamily="49" charset="0"/>
                <a:ea typeface="仿宋" pitchFamily="49" charset="-122"/>
                <a:cs typeface="Consolas" pitchFamily="49" charset="0"/>
              </a:rPr>
              <a:t>);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创建第</a:t>
            </a:r>
            <a:r>
              <a:rPr lang="en-US" altLang="zh-CN" sz="1700" dirty="0">
                <a:solidFill>
                  <a:srgbClr val="00CC00"/>
                </a:solidFill>
                <a:latin typeface="Consolas" pitchFamily="49" charset="0"/>
                <a:ea typeface="仿宋" pitchFamily="49" charset="-122"/>
                <a:cs typeface="Consolas" pitchFamily="49" charset="0"/>
              </a:rPr>
              <a:t>1</a:t>
            </a:r>
            <a:r>
              <a:rPr lang="zh-CN" altLang="zh-CN" sz="1700" dirty="0">
                <a:solidFill>
                  <a:srgbClr val="00CC00"/>
                </a:solidFill>
                <a:latin typeface="Consolas" pitchFamily="49" charset="0"/>
                <a:ea typeface="仿宋" pitchFamily="49" charset="-122"/>
                <a:cs typeface="Consolas" pitchFamily="49" charset="0"/>
              </a:rPr>
              <a:t>个多项式顺序表</a:t>
            </a:r>
            <a:r>
              <a:rPr lang="en-US" altLang="zh-CN" sz="1700" dirty="0">
                <a:solidFill>
                  <a:srgbClr val="00CC00"/>
                </a:solidFill>
                <a:latin typeface="Consolas" pitchFamily="49" charset="0"/>
                <a:ea typeface="仿宋" pitchFamily="49" charset="-122"/>
                <a:cs typeface="Consolas" pitchFamily="49" charset="0"/>
              </a:rPr>
              <a:t>L1</a:t>
            </a:r>
            <a:endParaRPr lang="zh-CN" altLang="zh-CN" sz="1700" dirty="0">
              <a:solidFill>
                <a:srgbClr val="00CC00"/>
              </a:solidFill>
              <a:latin typeface="Consolas" pitchFamily="49" charset="0"/>
              <a:ea typeface="仿宋" pitchFamily="49" charset="-122"/>
              <a:cs typeface="Consolas" pitchFamily="49" charset="0"/>
            </a:endParaRPr>
          </a:p>
          <a:p>
            <a:pPr algn="l">
              <a:lnSpc>
                <a:spcPts val="2600"/>
              </a:lnSpc>
              <a:spcBef>
                <a:spcPts val="0"/>
              </a:spcBef>
            </a:pPr>
            <a:r>
              <a:rPr lang="en-US" altLang="zh-CN" sz="1700" dirty="0">
                <a:solidFill>
                  <a:srgbClr val="0000FF"/>
                </a:solidFill>
                <a:latin typeface="Consolas" pitchFamily="49" charset="0"/>
                <a:ea typeface="仿宋" pitchFamily="49" charset="-122"/>
                <a:cs typeface="Consolas" pitchFamily="49" charset="0"/>
              </a:rPr>
              <a:t>  </a:t>
            </a:r>
            <a:r>
              <a:rPr lang="en-US" altLang="zh-CN" sz="1700" dirty="0" err="1">
                <a:solidFill>
                  <a:srgbClr val="0000FF"/>
                </a:solidFill>
                <a:latin typeface="Consolas" pitchFamily="49" charset="0"/>
                <a:ea typeface="仿宋" pitchFamily="49" charset="-122"/>
                <a:cs typeface="Consolas" pitchFamily="49" charset="0"/>
              </a:rPr>
              <a:t>System.out.print</a:t>
            </a:r>
            <a:r>
              <a:rPr lang="en-US" altLang="zh-CN" sz="1700" dirty="0">
                <a:solidFill>
                  <a:srgbClr val="0000FF"/>
                </a:solidFill>
                <a:latin typeface="Consolas" pitchFamily="49" charset="0"/>
                <a:ea typeface="仿宋" pitchFamily="49" charset="-122"/>
                <a:cs typeface="Consolas" pitchFamily="49" charset="0"/>
              </a:rPr>
              <a:t>("</a:t>
            </a:r>
            <a:r>
              <a:rPr lang="zh-CN" altLang="zh-CN" sz="1700" dirty="0">
                <a:solidFill>
                  <a:srgbClr val="0000FF"/>
                </a:solidFill>
                <a:latin typeface="Consolas" pitchFamily="49" charset="0"/>
                <a:ea typeface="仿宋" pitchFamily="49" charset="-122"/>
                <a:cs typeface="Consolas" pitchFamily="49" charset="0"/>
              </a:rPr>
              <a:t>第</a:t>
            </a:r>
            <a:r>
              <a:rPr lang="en-US" altLang="zh-CN" sz="1700" dirty="0">
                <a:solidFill>
                  <a:srgbClr val="0000FF"/>
                </a:solidFill>
                <a:latin typeface="Consolas" pitchFamily="49" charset="0"/>
                <a:ea typeface="仿宋" pitchFamily="49" charset="-122"/>
                <a:cs typeface="Consolas" pitchFamily="49" charset="0"/>
              </a:rPr>
              <a:t>1</a:t>
            </a:r>
            <a:r>
              <a:rPr lang="zh-CN" altLang="zh-CN" sz="1700" dirty="0">
                <a:solidFill>
                  <a:srgbClr val="0000FF"/>
                </a:solidFill>
                <a:latin typeface="Consolas" pitchFamily="49" charset="0"/>
                <a:ea typeface="仿宋" pitchFamily="49" charset="-122"/>
                <a:cs typeface="Consolas" pitchFamily="49" charset="0"/>
              </a:rPr>
              <a:t>个多项式</a:t>
            </a:r>
            <a:r>
              <a:rPr lang="en-US" altLang="zh-CN" sz="1700" dirty="0">
                <a:solidFill>
                  <a:srgbClr val="0000FF"/>
                </a:solidFill>
                <a:latin typeface="Consolas" pitchFamily="49" charset="0"/>
                <a:ea typeface="仿宋" pitchFamily="49" charset="-122"/>
                <a:cs typeface="Consolas" pitchFamily="49" charset="0"/>
              </a:rPr>
              <a:t>:  "); L1.</a:t>
            </a:r>
            <a:r>
              <a:rPr lang="en-US" altLang="zh-CN" sz="1700" dirty="0">
                <a:solidFill>
                  <a:srgbClr val="FF0000"/>
                </a:solidFill>
                <a:latin typeface="Consolas" pitchFamily="49" charset="0"/>
                <a:ea typeface="仿宋" pitchFamily="49" charset="-122"/>
                <a:cs typeface="Consolas" pitchFamily="49" charset="0"/>
              </a:rPr>
              <a:t>DispPoly</a:t>
            </a:r>
            <a:r>
              <a:rPr lang="en-US" altLang="zh-CN" sz="1700" dirty="0">
                <a:solidFill>
                  <a:srgbClr val="0000FF"/>
                </a:solidFill>
                <a:latin typeface="Consolas" pitchFamily="49" charset="0"/>
                <a:ea typeface="仿宋" pitchFamily="49" charset="-122"/>
                <a:cs typeface="Consolas" pitchFamily="49" charset="0"/>
              </a:rPr>
              <a:t>();</a:t>
            </a:r>
            <a:endParaRPr lang="zh-CN" altLang="zh-CN" sz="17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700" dirty="0">
                <a:solidFill>
                  <a:srgbClr val="0000FF"/>
                </a:solidFill>
                <a:latin typeface="Consolas" pitchFamily="49" charset="0"/>
                <a:ea typeface="仿宋" pitchFamily="49" charset="-122"/>
                <a:cs typeface="Consolas" pitchFamily="49" charset="0"/>
              </a:rPr>
              <a:t>  L1.</a:t>
            </a:r>
            <a:r>
              <a:rPr lang="en-US" altLang="zh-CN" sz="1700" dirty="0">
                <a:solidFill>
                  <a:srgbClr val="FF0000"/>
                </a:solidFill>
                <a:latin typeface="Consolas" pitchFamily="49" charset="0"/>
                <a:ea typeface="仿宋" pitchFamily="49" charset="-122"/>
                <a:cs typeface="Consolas" pitchFamily="49" charset="0"/>
              </a:rPr>
              <a:t>Sort</a:t>
            </a:r>
            <a:r>
              <a:rPr lang="en-US" altLang="zh-CN" sz="1700" dirty="0">
                <a:solidFill>
                  <a:srgbClr val="0000FF"/>
                </a:solidFill>
                <a:latin typeface="Consolas" pitchFamily="49" charset="0"/>
                <a:ea typeface="仿宋" pitchFamily="49" charset="-122"/>
                <a:cs typeface="Consolas" pitchFamily="49" charset="0"/>
              </a:rPr>
              <a:t>();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排序</a:t>
            </a:r>
          </a:p>
          <a:p>
            <a:pPr algn="l">
              <a:lnSpc>
                <a:spcPts val="2600"/>
              </a:lnSpc>
              <a:spcBef>
                <a:spcPts val="0"/>
              </a:spcBef>
            </a:pPr>
            <a:r>
              <a:rPr lang="en-US" altLang="zh-CN" sz="1700" dirty="0">
                <a:solidFill>
                  <a:srgbClr val="0000FF"/>
                </a:solidFill>
                <a:latin typeface="Consolas" pitchFamily="49" charset="0"/>
                <a:ea typeface="仿宋" pitchFamily="49" charset="-122"/>
                <a:cs typeface="Consolas" pitchFamily="49" charset="0"/>
              </a:rPr>
              <a:t>  </a:t>
            </a:r>
            <a:r>
              <a:rPr lang="en-US" altLang="zh-CN" sz="1700" dirty="0" err="1">
                <a:solidFill>
                  <a:srgbClr val="0000FF"/>
                </a:solidFill>
                <a:latin typeface="Consolas" pitchFamily="49" charset="0"/>
                <a:ea typeface="仿宋" pitchFamily="49" charset="-122"/>
                <a:cs typeface="Consolas" pitchFamily="49" charset="0"/>
              </a:rPr>
              <a:t>System.out.print</a:t>
            </a:r>
            <a:r>
              <a:rPr lang="en-US" altLang="zh-CN" sz="1700" dirty="0">
                <a:solidFill>
                  <a:srgbClr val="0000FF"/>
                </a:solidFill>
                <a:latin typeface="Consolas" pitchFamily="49" charset="0"/>
                <a:ea typeface="仿宋" pitchFamily="49" charset="-122"/>
                <a:cs typeface="Consolas" pitchFamily="49" charset="0"/>
              </a:rPr>
              <a:t>("</a:t>
            </a:r>
            <a:r>
              <a:rPr lang="zh-CN" altLang="zh-CN" sz="1700" dirty="0">
                <a:solidFill>
                  <a:srgbClr val="0000FF"/>
                </a:solidFill>
                <a:latin typeface="Consolas" pitchFamily="49" charset="0"/>
                <a:ea typeface="仿宋" pitchFamily="49" charset="-122"/>
                <a:cs typeface="Consolas" pitchFamily="49" charset="0"/>
              </a:rPr>
              <a:t>排序后结果</a:t>
            </a:r>
            <a:r>
              <a:rPr lang="en-US" altLang="zh-CN" sz="1700" dirty="0">
                <a:solidFill>
                  <a:srgbClr val="0000FF"/>
                </a:solidFill>
                <a:latin typeface="Consolas" pitchFamily="49" charset="0"/>
                <a:ea typeface="仿宋" pitchFamily="49" charset="-122"/>
                <a:cs typeface="Consolas" pitchFamily="49" charset="0"/>
              </a:rPr>
              <a:t>:   "); L1.</a:t>
            </a:r>
            <a:r>
              <a:rPr lang="en-US" altLang="zh-CN" sz="1700" dirty="0">
                <a:solidFill>
                  <a:srgbClr val="FF0000"/>
                </a:solidFill>
                <a:latin typeface="Consolas" pitchFamily="49" charset="0"/>
                <a:ea typeface="仿宋" pitchFamily="49" charset="-122"/>
                <a:cs typeface="Consolas" pitchFamily="49" charset="0"/>
              </a:rPr>
              <a:t>DispPoly</a:t>
            </a:r>
            <a:r>
              <a:rPr lang="en-US" altLang="zh-CN" sz="1700" dirty="0">
                <a:solidFill>
                  <a:srgbClr val="0000FF"/>
                </a:solidFill>
                <a:latin typeface="Consolas" pitchFamily="49" charset="0"/>
                <a:ea typeface="仿宋" pitchFamily="49" charset="-122"/>
                <a:cs typeface="Consolas" pitchFamily="49" charset="0"/>
              </a:rPr>
              <a:t>();</a:t>
            </a:r>
            <a:endParaRPr lang="zh-CN" altLang="zh-CN" sz="17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700" dirty="0">
                <a:solidFill>
                  <a:srgbClr val="0000FF"/>
                </a:solidFill>
                <a:latin typeface="Consolas" pitchFamily="49" charset="0"/>
                <a:ea typeface="仿宋" pitchFamily="49" charset="-122"/>
                <a:cs typeface="Consolas" pitchFamily="49" charset="0"/>
              </a:rPr>
              <a:t>  n = </a:t>
            </a:r>
            <a:r>
              <a:rPr lang="en-US" altLang="zh-CN" sz="1700" dirty="0" err="1">
                <a:solidFill>
                  <a:srgbClr val="0000FF"/>
                </a:solidFill>
                <a:latin typeface="Consolas" pitchFamily="49" charset="0"/>
                <a:ea typeface="仿宋" pitchFamily="49" charset="-122"/>
                <a:cs typeface="Consolas" pitchFamily="49" charset="0"/>
              </a:rPr>
              <a:t>fin.nextInt</a:t>
            </a:r>
            <a:r>
              <a:rPr lang="en-US" altLang="zh-CN" sz="1700" dirty="0">
                <a:solidFill>
                  <a:srgbClr val="0000FF"/>
                </a:solidFill>
                <a:latin typeface="Consolas" pitchFamily="49" charset="0"/>
                <a:ea typeface="仿宋" pitchFamily="49" charset="-122"/>
                <a:cs typeface="Consolas" pitchFamily="49" charset="0"/>
              </a:rPr>
              <a:t>();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输入</a:t>
            </a:r>
            <a:r>
              <a:rPr lang="en-US" altLang="zh-CN" sz="1700" dirty="0">
                <a:solidFill>
                  <a:srgbClr val="00CC00"/>
                </a:solidFill>
                <a:latin typeface="Consolas" pitchFamily="49" charset="0"/>
                <a:ea typeface="仿宋" pitchFamily="49" charset="-122"/>
                <a:cs typeface="Consolas" pitchFamily="49" charset="0"/>
              </a:rPr>
              <a:t>n</a:t>
            </a:r>
            <a:endParaRPr lang="zh-CN" altLang="zh-CN" sz="1700" dirty="0">
              <a:solidFill>
                <a:srgbClr val="00CC00"/>
              </a:solidFill>
              <a:latin typeface="Consolas" pitchFamily="49" charset="0"/>
              <a:ea typeface="仿宋" pitchFamily="49" charset="-122"/>
              <a:cs typeface="Consolas" pitchFamily="49" charset="0"/>
            </a:endParaRPr>
          </a:p>
          <a:p>
            <a:pPr algn="l">
              <a:lnSpc>
                <a:spcPts val="2600"/>
              </a:lnSpc>
              <a:spcBef>
                <a:spcPts val="0"/>
              </a:spcBef>
            </a:pPr>
            <a:r>
              <a:rPr lang="en-US" altLang="zh-CN" sz="1700" dirty="0">
                <a:solidFill>
                  <a:srgbClr val="0000FF"/>
                </a:solidFill>
                <a:latin typeface="Consolas" pitchFamily="49" charset="0"/>
                <a:ea typeface="仿宋" pitchFamily="49" charset="-122"/>
                <a:cs typeface="Consolas" pitchFamily="49" charset="0"/>
              </a:rPr>
              <a:t>  for (int </a:t>
            </a:r>
            <a:r>
              <a:rPr lang="en-US" altLang="zh-CN" sz="1700" dirty="0" err="1">
                <a:solidFill>
                  <a:srgbClr val="0000FF"/>
                </a:solidFill>
                <a:latin typeface="Consolas" pitchFamily="49" charset="0"/>
                <a:ea typeface="仿宋" pitchFamily="49" charset="-122"/>
                <a:cs typeface="Consolas" pitchFamily="49" charset="0"/>
              </a:rPr>
              <a:t>i</a:t>
            </a:r>
            <a:r>
              <a:rPr lang="en-US" altLang="zh-CN" sz="1700" dirty="0">
                <a:solidFill>
                  <a:srgbClr val="0000FF"/>
                </a:solidFill>
                <a:latin typeface="Consolas" pitchFamily="49" charset="0"/>
                <a:ea typeface="仿宋" pitchFamily="49" charset="-122"/>
                <a:cs typeface="Consolas" pitchFamily="49" charset="0"/>
              </a:rPr>
              <a:t>=0;i&lt;</a:t>
            </a:r>
            <a:r>
              <a:rPr lang="en-US" altLang="zh-CN" sz="1700" dirty="0" err="1">
                <a:solidFill>
                  <a:srgbClr val="0000FF"/>
                </a:solidFill>
                <a:latin typeface="Consolas" pitchFamily="49" charset="0"/>
                <a:ea typeface="仿宋" pitchFamily="49" charset="-122"/>
                <a:cs typeface="Consolas" pitchFamily="49" charset="0"/>
              </a:rPr>
              <a:t>n;i</a:t>
            </a:r>
            <a:r>
              <a:rPr lang="en-US" altLang="zh-CN" sz="1700" dirty="0">
                <a:solidFill>
                  <a:srgbClr val="0000FF"/>
                </a:solidFill>
                <a:latin typeface="Consolas" pitchFamily="49" charset="0"/>
                <a:ea typeface="仿宋" pitchFamily="49" charset="-122"/>
                <a:cs typeface="Consolas" pitchFamily="49" charset="0"/>
              </a:rPr>
              <a:t>++)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输入</a:t>
            </a:r>
            <a:r>
              <a:rPr lang="en-US" altLang="zh-CN" sz="1700" dirty="0">
                <a:solidFill>
                  <a:srgbClr val="00CC00"/>
                </a:solidFill>
                <a:latin typeface="Consolas" pitchFamily="49" charset="0"/>
                <a:ea typeface="仿宋" pitchFamily="49" charset="-122"/>
                <a:cs typeface="Consolas" pitchFamily="49" charset="0"/>
              </a:rPr>
              <a:t>a</a:t>
            </a:r>
            <a:endParaRPr lang="zh-CN" altLang="zh-CN" sz="1700" dirty="0">
              <a:solidFill>
                <a:srgbClr val="00CC00"/>
              </a:solidFill>
              <a:latin typeface="Consolas" pitchFamily="49" charset="0"/>
              <a:ea typeface="仿宋" pitchFamily="49" charset="-122"/>
              <a:cs typeface="Consolas" pitchFamily="49" charset="0"/>
            </a:endParaRPr>
          </a:p>
          <a:p>
            <a:pPr algn="l">
              <a:lnSpc>
                <a:spcPts val="2600"/>
              </a:lnSpc>
              <a:spcBef>
                <a:spcPts val="0"/>
              </a:spcBef>
            </a:pPr>
            <a:r>
              <a:rPr lang="en-US" altLang="zh-CN" sz="1700" dirty="0">
                <a:solidFill>
                  <a:srgbClr val="0000FF"/>
                </a:solidFill>
                <a:latin typeface="Consolas" pitchFamily="49" charset="0"/>
                <a:ea typeface="仿宋" pitchFamily="49" charset="-122"/>
                <a:cs typeface="Consolas" pitchFamily="49" charset="0"/>
              </a:rPr>
              <a:t>     a[</a:t>
            </a:r>
            <a:r>
              <a:rPr lang="en-US" altLang="zh-CN" sz="1700" dirty="0" err="1">
                <a:solidFill>
                  <a:srgbClr val="0000FF"/>
                </a:solidFill>
                <a:latin typeface="Consolas" pitchFamily="49" charset="0"/>
                <a:ea typeface="仿宋" pitchFamily="49" charset="-122"/>
                <a:cs typeface="Consolas" pitchFamily="49" charset="0"/>
              </a:rPr>
              <a:t>i</a:t>
            </a:r>
            <a:r>
              <a:rPr lang="en-US" altLang="zh-CN" sz="1700" dirty="0">
                <a:solidFill>
                  <a:srgbClr val="0000FF"/>
                </a:solidFill>
                <a:latin typeface="Consolas" pitchFamily="49" charset="0"/>
                <a:ea typeface="仿宋" pitchFamily="49" charset="-122"/>
                <a:cs typeface="Consolas" pitchFamily="49" charset="0"/>
              </a:rPr>
              <a:t>]=</a:t>
            </a:r>
            <a:r>
              <a:rPr lang="en-US" altLang="zh-CN" sz="1700" dirty="0" err="1">
                <a:solidFill>
                  <a:srgbClr val="0000FF"/>
                </a:solidFill>
                <a:latin typeface="Consolas" pitchFamily="49" charset="0"/>
                <a:ea typeface="仿宋" pitchFamily="49" charset="-122"/>
                <a:cs typeface="Consolas" pitchFamily="49" charset="0"/>
              </a:rPr>
              <a:t>fin.nextDouble</a:t>
            </a:r>
            <a:r>
              <a:rPr lang="en-US" altLang="zh-CN" sz="1700" dirty="0">
                <a:solidFill>
                  <a:srgbClr val="0000FF"/>
                </a:solidFill>
                <a:latin typeface="Consolas" pitchFamily="49" charset="0"/>
                <a:ea typeface="仿宋" pitchFamily="49" charset="-122"/>
                <a:cs typeface="Consolas" pitchFamily="49" charset="0"/>
              </a:rPr>
              <a:t>();</a:t>
            </a:r>
            <a:endParaRPr lang="zh-CN" altLang="zh-CN" sz="17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700" dirty="0">
                <a:solidFill>
                  <a:srgbClr val="0000FF"/>
                </a:solidFill>
                <a:latin typeface="Consolas" pitchFamily="49" charset="0"/>
                <a:ea typeface="仿宋" pitchFamily="49" charset="-122"/>
                <a:cs typeface="Consolas" pitchFamily="49" charset="0"/>
              </a:rPr>
              <a:t>  for (int </a:t>
            </a:r>
            <a:r>
              <a:rPr lang="en-US" altLang="zh-CN" sz="1700" dirty="0" err="1">
                <a:solidFill>
                  <a:srgbClr val="0000FF"/>
                </a:solidFill>
                <a:latin typeface="Consolas" pitchFamily="49" charset="0"/>
                <a:ea typeface="仿宋" pitchFamily="49" charset="-122"/>
                <a:cs typeface="Consolas" pitchFamily="49" charset="0"/>
              </a:rPr>
              <a:t>i</a:t>
            </a:r>
            <a:r>
              <a:rPr lang="en-US" altLang="zh-CN" sz="1700" dirty="0">
                <a:solidFill>
                  <a:srgbClr val="0000FF"/>
                </a:solidFill>
                <a:latin typeface="Consolas" pitchFamily="49" charset="0"/>
                <a:ea typeface="仿宋" pitchFamily="49" charset="-122"/>
                <a:cs typeface="Consolas" pitchFamily="49" charset="0"/>
              </a:rPr>
              <a:t>=0;i&lt;</a:t>
            </a:r>
            <a:r>
              <a:rPr lang="en-US" altLang="zh-CN" sz="1700" dirty="0" err="1">
                <a:solidFill>
                  <a:srgbClr val="0000FF"/>
                </a:solidFill>
                <a:latin typeface="Consolas" pitchFamily="49" charset="0"/>
                <a:ea typeface="仿宋" pitchFamily="49" charset="-122"/>
                <a:cs typeface="Consolas" pitchFamily="49" charset="0"/>
              </a:rPr>
              <a:t>n;i</a:t>
            </a:r>
            <a:r>
              <a:rPr lang="en-US" altLang="zh-CN" sz="1700" dirty="0">
                <a:solidFill>
                  <a:srgbClr val="0000FF"/>
                </a:solidFill>
                <a:latin typeface="Consolas" pitchFamily="49" charset="0"/>
                <a:ea typeface="仿宋" pitchFamily="49" charset="-122"/>
                <a:cs typeface="Consolas" pitchFamily="49" charset="0"/>
              </a:rPr>
              <a:t>++)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输入</a:t>
            </a:r>
            <a:r>
              <a:rPr lang="en-US" altLang="zh-CN" sz="1700" dirty="0">
                <a:solidFill>
                  <a:srgbClr val="00CC00"/>
                </a:solidFill>
                <a:latin typeface="Consolas" pitchFamily="49" charset="0"/>
                <a:ea typeface="仿宋" pitchFamily="49" charset="-122"/>
                <a:cs typeface="Consolas" pitchFamily="49" charset="0"/>
              </a:rPr>
              <a:t>b</a:t>
            </a:r>
            <a:endParaRPr lang="zh-CN" altLang="zh-CN" sz="1700" dirty="0">
              <a:solidFill>
                <a:srgbClr val="00CC00"/>
              </a:solidFill>
              <a:latin typeface="Consolas" pitchFamily="49" charset="0"/>
              <a:ea typeface="仿宋" pitchFamily="49" charset="-122"/>
              <a:cs typeface="Consolas" pitchFamily="49" charset="0"/>
            </a:endParaRPr>
          </a:p>
          <a:p>
            <a:pPr algn="l">
              <a:lnSpc>
                <a:spcPts val="2600"/>
              </a:lnSpc>
              <a:spcBef>
                <a:spcPts val="0"/>
              </a:spcBef>
            </a:pPr>
            <a:r>
              <a:rPr lang="en-US" altLang="zh-CN" sz="1700" dirty="0">
                <a:solidFill>
                  <a:srgbClr val="0000FF"/>
                </a:solidFill>
                <a:latin typeface="Consolas" pitchFamily="49" charset="0"/>
                <a:ea typeface="仿宋" pitchFamily="49" charset="-122"/>
                <a:cs typeface="Consolas" pitchFamily="49" charset="0"/>
              </a:rPr>
              <a:t>    b[</a:t>
            </a:r>
            <a:r>
              <a:rPr lang="en-US" altLang="zh-CN" sz="1700" dirty="0" err="1">
                <a:solidFill>
                  <a:srgbClr val="0000FF"/>
                </a:solidFill>
                <a:latin typeface="Consolas" pitchFamily="49" charset="0"/>
                <a:ea typeface="仿宋" pitchFamily="49" charset="-122"/>
                <a:cs typeface="Consolas" pitchFamily="49" charset="0"/>
              </a:rPr>
              <a:t>i</a:t>
            </a:r>
            <a:r>
              <a:rPr lang="en-US" altLang="zh-CN" sz="1700" dirty="0">
                <a:solidFill>
                  <a:srgbClr val="0000FF"/>
                </a:solidFill>
                <a:latin typeface="Consolas" pitchFamily="49" charset="0"/>
                <a:ea typeface="仿宋" pitchFamily="49" charset="-122"/>
                <a:cs typeface="Consolas" pitchFamily="49" charset="0"/>
              </a:rPr>
              <a:t>]=</a:t>
            </a:r>
            <a:r>
              <a:rPr lang="en-US" altLang="zh-CN" sz="1700" dirty="0" err="1">
                <a:solidFill>
                  <a:srgbClr val="0000FF"/>
                </a:solidFill>
                <a:latin typeface="Consolas" pitchFamily="49" charset="0"/>
                <a:ea typeface="仿宋" pitchFamily="49" charset="-122"/>
                <a:cs typeface="Consolas" pitchFamily="49" charset="0"/>
              </a:rPr>
              <a:t>fin.nextInt</a:t>
            </a:r>
            <a:r>
              <a:rPr lang="en-US" altLang="zh-CN" sz="1700" dirty="0">
                <a:solidFill>
                  <a:srgbClr val="0000FF"/>
                </a:solidFill>
                <a:latin typeface="Consolas" pitchFamily="49" charset="0"/>
                <a:ea typeface="仿宋" pitchFamily="49" charset="-122"/>
                <a:cs typeface="Consolas" pitchFamily="49" charset="0"/>
              </a:rPr>
              <a:t>();</a:t>
            </a:r>
            <a:endParaRPr lang="zh-CN" altLang="zh-CN" sz="17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700" dirty="0">
                <a:solidFill>
                  <a:srgbClr val="0000FF"/>
                </a:solidFill>
                <a:latin typeface="Consolas" pitchFamily="49" charset="0"/>
                <a:ea typeface="仿宋" pitchFamily="49" charset="-122"/>
                <a:cs typeface="Consolas" pitchFamily="49" charset="0"/>
              </a:rPr>
              <a:t>  L2.</a:t>
            </a:r>
            <a:r>
              <a:rPr lang="en-US" altLang="zh-CN" sz="1700" dirty="0">
                <a:solidFill>
                  <a:srgbClr val="FF0000"/>
                </a:solidFill>
                <a:latin typeface="Consolas" pitchFamily="49" charset="0"/>
                <a:ea typeface="仿宋" pitchFamily="49" charset="-122"/>
                <a:cs typeface="Consolas" pitchFamily="49" charset="0"/>
              </a:rPr>
              <a:t>CreatePoly</a:t>
            </a:r>
            <a:r>
              <a:rPr lang="en-US" altLang="zh-CN" sz="1700" dirty="0">
                <a:solidFill>
                  <a:srgbClr val="0000FF"/>
                </a:solidFill>
                <a:latin typeface="Consolas" pitchFamily="49" charset="0"/>
                <a:ea typeface="仿宋" pitchFamily="49" charset="-122"/>
                <a:cs typeface="Consolas" pitchFamily="49" charset="0"/>
              </a:rPr>
              <a:t>(</a:t>
            </a:r>
            <a:r>
              <a:rPr lang="en-US" altLang="zh-CN" sz="1700" dirty="0" err="1">
                <a:solidFill>
                  <a:srgbClr val="0000FF"/>
                </a:solidFill>
                <a:latin typeface="Consolas" pitchFamily="49" charset="0"/>
                <a:ea typeface="仿宋" pitchFamily="49" charset="-122"/>
                <a:cs typeface="Consolas" pitchFamily="49" charset="0"/>
              </a:rPr>
              <a:t>a,b,n</a:t>
            </a:r>
            <a:r>
              <a:rPr lang="en-US" altLang="zh-CN" sz="1700" dirty="0">
                <a:solidFill>
                  <a:srgbClr val="0000FF"/>
                </a:solidFill>
                <a:latin typeface="Consolas" pitchFamily="49" charset="0"/>
                <a:ea typeface="仿宋" pitchFamily="49" charset="-122"/>
                <a:cs typeface="Consolas" pitchFamily="49" charset="0"/>
              </a:rPr>
              <a:t>);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创建第</a:t>
            </a:r>
            <a:r>
              <a:rPr lang="en-US" altLang="zh-CN" sz="1700" dirty="0">
                <a:solidFill>
                  <a:srgbClr val="00CC00"/>
                </a:solidFill>
                <a:latin typeface="Consolas" pitchFamily="49" charset="0"/>
                <a:ea typeface="仿宋" pitchFamily="49" charset="-122"/>
                <a:cs typeface="Consolas" pitchFamily="49" charset="0"/>
              </a:rPr>
              <a:t>2</a:t>
            </a:r>
            <a:r>
              <a:rPr lang="zh-CN" altLang="zh-CN" sz="1700" dirty="0">
                <a:solidFill>
                  <a:srgbClr val="00CC00"/>
                </a:solidFill>
                <a:latin typeface="Consolas" pitchFamily="49" charset="0"/>
                <a:ea typeface="仿宋" pitchFamily="49" charset="-122"/>
                <a:cs typeface="Consolas" pitchFamily="49" charset="0"/>
              </a:rPr>
              <a:t>个多项式顺序表</a:t>
            </a:r>
            <a:r>
              <a:rPr lang="en-US" altLang="zh-CN" sz="1700" dirty="0">
                <a:solidFill>
                  <a:srgbClr val="00CC00"/>
                </a:solidFill>
                <a:latin typeface="Consolas" pitchFamily="49" charset="0"/>
                <a:ea typeface="仿宋" pitchFamily="49" charset="-122"/>
                <a:cs typeface="Consolas" pitchFamily="49" charset="0"/>
              </a:rPr>
              <a:t>L2</a:t>
            </a:r>
            <a:endParaRPr lang="zh-CN" altLang="zh-CN" sz="1700" dirty="0">
              <a:solidFill>
                <a:srgbClr val="00CC00"/>
              </a:solidFill>
              <a:latin typeface="Consolas" pitchFamily="49" charset="0"/>
              <a:ea typeface="仿宋" pitchFamily="49" charset="-122"/>
              <a:cs typeface="Consolas" pitchFamily="49" charset="0"/>
            </a:endParaRPr>
          </a:p>
          <a:p>
            <a:pPr algn="l">
              <a:lnSpc>
                <a:spcPts val="2600"/>
              </a:lnSpc>
              <a:spcBef>
                <a:spcPts val="0"/>
              </a:spcBef>
            </a:pPr>
            <a:r>
              <a:rPr lang="en-US" altLang="zh-CN" sz="1700" dirty="0">
                <a:solidFill>
                  <a:srgbClr val="0000FF"/>
                </a:solidFill>
                <a:latin typeface="Consolas" pitchFamily="49" charset="0"/>
                <a:ea typeface="仿宋" pitchFamily="49" charset="-122"/>
                <a:cs typeface="Consolas" pitchFamily="49" charset="0"/>
              </a:rPr>
              <a:t>  </a:t>
            </a:r>
            <a:r>
              <a:rPr lang="en-US" altLang="zh-CN" sz="1700" dirty="0" err="1">
                <a:solidFill>
                  <a:srgbClr val="0000FF"/>
                </a:solidFill>
                <a:latin typeface="Consolas" pitchFamily="49" charset="0"/>
                <a:ea typeface="仿宋" pitchFamily="49" charset="-122"/>
                <a:cs typeface="Consolas" pitchFamily="49" charset="0"/>
              </a:rPr>
              <a:t>System.out.print</a:t>
            </a:r>
            <a:r>
              <a:rPr lang="en-US" altLang="zh-CN" sz="1700" dirty="0">
                <a:solidFill>
                  <a:srgbClr val="0000FF"/>
                </a:solidFill>
                <a:latin typeface="Consolas" pitchFamily="49" charset="0"/>
                <a:ea typeface="仿宋" pitchFamily="49" charset="-122"/>
                <a:cs typeface="Consolas" pitchFamily="49" charset="0"/>
              </a:rPr>
              <a:t>("</a:t>
            </a:r>
            <a:r>
              <a:rPr lang="zh-CN" altLang="zh-CN" sz="1700" dirty="0">
                <a:solidFill>
                  <a:srgbClr val="0000FF"/>
                </a:solidFill>
                <a:latin typeface="Consolas" pitchFamily="49" charset="0"/>
                <a:ea typeface="仿宋" pitchFamily="49" charset="-122"/>
                <a:cs typeface="Consolas" pitchFamily="49" charset="0"/>
              </a:rPr>
              <a:t>第</a:t>
            </a:r>
            <a:r>
              <a:rPr lang="en-US" altLang="zh-CN" sz="1700" dirty="0">
                <a:solidFill>
                  <a:srgbClr val="0000FF"/>
                </a:solidFill>
                <a:latin typeface="Consolas" pitchFamily="49" charset="0"/>
                <a:ea typeface="仿宋" pitchFamily="49" charset="-122"/>
                <a:cs typeface="Consolas" pitchFamily="49" charset="0"/>
              </a:rPr>
              <a:t>2</a:t>
            </a:r>
            <a:r>
              <a:rPr lang="zh-CN" altLang="zh-CN" sz="1700" dirty="0">
                <a:solidFill>
                  <a:srgbClr val="0000FF"/>
                </a:solidFill>
                <a:latin typeface="Consolas" pitchFamily="49" charset="0"/>
                <a:ea typeface="仿宋" pitchFamily="49" charset="-122"/>
                <a:cs typeface="Consolas" pitchFamily="49" charset="0"/>
              </a:rPr>
              <a:t>个多项式</a:t>
            </a:r>
            <a:r>
              <a:rPr lang="en-US" altLang="zh-CN" sz="1700" dirty="0">
                <a:solidFill>
                  <a:srgbClr val="0000FF"/>
                </a:solidFill>
                <a:latin typeface="Consolas" pitchFamily="49" charset="0"/>
                <a:ea typeface="仿宋" pitchFamily="49" charset="-122"/>
                <a:cs typeface="Consolas" pitchFamily="49" charset="0"/>
              </a:rPr>
              <a:t>:  "); </a:t>
            </a:r>
          </a:p>
          <a:p>
            <a:pPr algn="l">
              <a:lnSpc>
                <a:spcPts val="2600"/>
              </a:lnSpc>
              <a:spcBef>
                <a:spcPts val="0"/>
              </a:spcBef>
            </a:pPr>
            <a:r>
              <a:rPr lang="en-US" altLang="zh-CN" sz="1700" dirty="0">
                <a:solidFill>
                  <a:srgbClr val="0000FF"/>
                </a:solidFill>
                <a:latin typeface="Consolas" pitchFamily="49" charset="0"/>
                <a:ea typeface="仿宋" pitchFamily="49" charset="-122"/>
                <a:cs typeface="Consolas" pitchFamily="49" charset="0"/>
              </a:rPr>
              <a:t>  L2.</a:t>
            </a:r>
            <a:r>
              <a:rPr lang="en-US" altLang="zh-CN" sz="1700" dirty="0">
                <a:solidFill>
                  <a:srgbClr val="FF0000"/>
                </a:solidFill>
                <a:latin typeface="Consolas" pitchFamily="49" charset="0"/>
                <a:ea typeface="仿宋" pitchFamily="49" charset="-122"/>
                <a:cs typeface="Consolas" pitchFamily="49" charset="0"/>
              </a:rPr>
              <a:t>DispPoly</a:t>
            </a:r>
            <a:r>
              <a:rPr lang="en-US" altLang="zh-CN" sz="1700" dirty="0">
                <a:solidFill>
                  <a:srgbClr val="0000FF"/>
                </a:solidFill>
                <a:latin typeface="Consolas" pitchFamily="49" charset="0"/>
                <a:ea typeface="仿宋" pitchFamily="49" charset="-122"/>
                <a:cs typeface="Consolas" pitchFamily="49" charset="0"/>
              </a:rPr>
              <a:t>();</a:t>
            </a:r>
            <a:endParaRPr lang="zh-CN" altLang="zh-CN" sz="17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700" dirty="0">
                <a:solidFill>
                  <a:srgbClr val="0000FF"/>
                </a:solidFill>
                <a:latin typeface="Consolas" pitchFamily="49" charset="0"/>
                <a:ea typeface="仿宋" pitchFamily="49" charset="-122"/>
                <a:cs typeface="Consolas" pitchFamily="49" charset="0"/>
              </a:rPr>
              <a:t>  L2.</a:t>
            </a:r>
            <a:r>
              <a:rPr lang="en-US" altLang="zh-CN" sz="1700" dirty="0">
                <a:solidFill>
                  <a:srgbClr val="FF0000"/>
                </a:solidFill>
                <a:latin typeface="Consolas" pitchFamily="49" charset="0"/>
                <a:ea typeface="仿宋" pitchFamily="49" charset="-122"/>
                <a:cs typeface="Consolas" pitchFamily="49" charset="0"/>
              </a:rPr>
              <a:t>Sort</a:t>
            </a:r>
            <a:r>
              <a:rPr lang="en-US" altLang="zh-CN" sz="1700" dirty="0">
                <a:solidFill>
                  <a:srgbClr val="0000FF"/>
                </a:solidFill>
                <a:latin typeface="Consolas" pitchFamily="49" charset="0"/>
                <a:ea typeface="仿宋" pitchFamily="49" charset="-122"/>
                <a:cs typeface="Consolas" pitchFamily="49" charset="0"/>
              </a:rPr>
              <a:t>();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排序</a:t>
            </a:r>
          </a:p>
          <a:p>
            <a:pPr algn="l">
              <a:lnSpc>
                <a:spcPts val="2600"/>
              </a:lnSpc>
              <a:spcBef>
                <a:spcPts val="0"/>
              </a:spcBef>
            </a:pPr>
            <a:r>
              <a:rPr lang="en-US" altLang="zh-CN" sz="1700" dirty="0">
                <a:solidFill>
                  <a:srgbClr val="0000FF"/>
                </a:solidFill>
                <a:latin typeface="Consolas" pitchFamily="49" charset="0"/>
                <a:ea typeface="仿宋" pitchFamily="49" charset="-122"/>
                <a:cs typeface="Consolas" pitchFamily="49" charset="0"/>
              </a:rPr>
              <a:t>  </a:t>
            </a:r>
            <a:r>
              <a:rPr lang="en-US" altLang="zh-CN" sz="1700" dirty="0" err="1">
                <a:solidFill>
                  <a:srgbClr val="0000FF"/>
                </a:solidFill>
                <a:latin typeface="Consolas" pitchFamily="49" charset="0"/>
                <a:ea typeface="仿宋" pitchFamily="49" charset="-122"/>
                <a:cs typeface="Consolas" pitchFamily="49" charset="0"/>
              </a:rPr>
              <a:t>System.out.print</a:t>
            </a:r>
            <a:r>
              <a:rPr lang="en-US" altLang="zh-CN" sz="1700" dirty="0">
                <a:solidFill>
                  <a:srgbClr val="0000FF"/>
                </a:solidFill>
                <a:latin typeface="Consolas" pitchFamily="49" charset="0"/>
                <a:ea typeface="仿宋" pitchFamily="49" charset="-122"/>
                <a:cs typeface="Consolas" pitchFamily="49" charset="0"/>
              </a:rPr>
              <a:t>("</a:t>
            </a:r>
            <a:r>
              <a:rPr lang="zh-CN" altLang="zh-CN" sz="1700" dirty="0">
                <a:solidFill>
                  <a:srgbClr val="0000FF"/>
                </a:solidFill>
                <a:latin typeface="Consolas" pitchFamily="49" charset="0"/>
                <a:ea typeface="仿宋" pitchFamily="49" charset="-122"/>
                <a:cs typeface="Consolas" pitchFamily="49" charset="0"/>
              </a:rPr>
              <a:t>排序后结果</a:t>
            </a:r>
            <a:r>
              <a:rPr lang="en-US" altLang="zh-CN" sz="1700" dirty="0">
                <a:solidFill>
                  <a:srgbClr val="0000FF"/>
                </a:solidFill>
                <a:latin typeface="Consolas" pitchFamily="49" charset="0"/>
                <a:ea typeface="仿宋" pitchFamily="49" charset="-122"/>
                <a:cs typeface="Consolas" pitchFamily="49" charset="0"/>
              </a:rPr>
              <a:t>:   "); </a:t>
            </a:r>
          </a:p>
          <a:p>
            <a:pPr algn="l">
              <a:lnSpc>
                <a:spcPts val="2600"/>
              </a:lnSpc>
              <a:spcBef>
                <a:spcPts val="0"/>
              </a:spcBef>
            </a:pPr>
            <a:r>
              <a:rPr lang="en-US" altLang="zh-CN" sz="1700" dirty="0">
                <a:solidFill>
                  <a:srgbClr val="0000FF"/>
                </a:solidFill>
                <a:latin typeface="Consolas" pitchFamily="49" charset="0"/>
                <a:ea typeface="仿宋" pitchFamily="49" charset="-122"/>
                <a:cs typeface="Consolas" pitchFamily="49" charset="0"/>
              </a:rPr>
              <a:t>  L2.</a:t>
            </a:r>
            <a:r>
              <a:rPr lang="en-US" altLang="zh-CN" sz="1700" dirty="0">
                <a:solidFill>
                  <a:srgbClr val="FF0000"/>
                </a:solidFill>
                <a:latin typeface="Consolas" pitchFamily="49" charset="0"/>
                <a:ea typeface="仿宋" pitchFamily="49" charset="-122"/>
                <a:cs typeface="Consolas" pitchFamily="49" charset="0"/>
              </a:rPr>
              <a:t>DispPoly</a:t>
            </a:r>
            <a:r>
              <a:rPr lang="en-US" altLang="zh-CN" sz="1700" dirty="0">
                <a:solidFill>
                  <a:srgbClr val="0000FF"/>
                </a:solidFill>
                <a:latin typeface="Consolas" pitchFamily="49" charset="0"/>
                <a:ea typeface="仿宋" pitchFamily="49" charset="-122"/>
                <a:cs typeface="Consolas" pitchFamily="49" charset="0"/>
              </a:rPr>
              <a:t>();</a:t>
            </a:r>
            <a:endParaRPr lang="zh-CN" altLang="zh-CN" sz="17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700" dirty="0">
                <a:solidFill>
                  <a:srgbClr val="0000FF"/>
                </a:solidFill>
                <a:latin typeface="Consolas" pitchFamily="49" charset="0"/>
                <a:ea typeface="仿宋" pitchFamily="49" charset="-122"/>
                <a:cs typeface="Consolas" pitchFamily="49" charset="0"/>
              </a:rPr>
              <a:t>  L3=</a:t>
            </a:r>
            <a:r>
              <a:rPr lang="en-US" altLang="zh-CN" sz="1700" dirty="0">
                <a:solidFill>
                  <a:srgbClr val="FF0000"/>
                </a:solidFill>
                <a:latin typeface="Consolas" pitchFamily="49" charset="0"/>
                <a:ea typeface="仿宋" pitchFamily="49" charset="-122"/>
                <a:cs typeface="Consolas" pitchFamily="49" charset="0"/>
              </a:rPr>
              <a:t>Add</a:t>
            </a:r>
            <a:r>
              <a:rPr lang="en-US" altLang="zh-CN" sz="1700" dirty="0">
                <a:solidFill>
                  <a:srgbClr val="0000FF"/>
                </a:solidFill>
                <a:latin typeface="Consolas" pitchFamily="49" charset="0"/>
                <a:ea typeface="仿宋" pitchFamily="49" charset="-122"/>
                <a:cs typeface="Consolas" pitchFamily="49" charset="0"/>
              </a:rPr>
              <a:t>(L1,L2);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两多项式相加</a:t>
            </a:r>
          </a:p>
          <a:p>
            <a:pPr algn="l">
              <a:lnSpc>
                <a:spcPts val="2600"/>
              </a:lnSpc>
              <a:spcBef>
                <a:spcPts val="0"/>
              </a:spcBef>
            </a:pPr>
            <a:r>
              <a:rPr lang="en-US" altLang="zh-CN" sz="1700" dirty="0">
                <a:solidFill>
                  <a:srgbClr val="0000FF"/>
                </a:solidFill>
                <a:latin typeface="Consolas" pitchFamily="49" charset="0"/>
                <a:ea typeface="仿宋" pitchFamily="49" charset="-122"/>
                <a:cs typeface="Consolas" pitchFamily="49" charset="0"/>
              </a:rPr>
              <a:t>  </a:t>
            </a:r>
            <a:r>
              <a:rPr lang="en-US" altLang="zh-CN" sz="1700" dirty="0" err="1">
                <a:solidFill>
                  <a:srgbClr val="0000FF"/>
                </a:solidFill>
                <a:latin typeface="Consolas" pitchFamily="49" charset="0"/>
                <a:ea typeface="仿宋" pitchFamily="49" charset="-122"/>
                <a:cs typeface="Consolas" pitchFamily="49" charset="0"/>
              </a:rPr>
              <a:t>System.out.print</a:t>
            </a:r>
            <a:r>
              <a:rPr lang="en-US" altLang="zh-CN" sz="1700" dirty="0">
                <a:solidFill>
                  <a:srgbClr val="0000FF"/>
                </a:solidFill>
                <a:latin typeface="Consolas" pitchFamily="49" charset="0"/>
                <a:ea typeface="仿宋" pitchFamily="49" charset="-122"/>
                <a:cs typeface="Consolas" pitchFamily="49" charset="0"/>
              </a:rPr>
              <a:t>("</a:t>
            </a:r>
            <a:r>
              <a:rPr lang="zh-CN" altLang="zh-CN" sz="1700" dirty="0">
                <a:solidFill>
                  <a:srgbClr val="0000FF"/>
                </a:solidFill>
                <a:latin typeface="Consolas" pitchFamily="49" charset="0"/>
                <a:ea typeface="仿宋" pitchFamily="49" charset="-122"/>
                <a:cs typeface="Consolas" pitchFamily="49" charset="0"/>
              </a:rPr>
              <a:t>相加后多项式</a:t>
            </a:r>
            <a:r>
              <a:rPr lang="en-US" altLang="zh-CN" sz="1700" dirty="0">
                <a:solidFill>
                  <a:srgbClr val="0000FF"/>
                </a:solidFill>
                <a:latin typeface="Consolas" pitchFamily="49" charset="0"/>
                <a:ea typeface="仿宋" pitchFamily="49" charset="-122"/>
                <a:cs typeface="Consolas" pitchFamily="49" charset="0"/>
              </a:rPr>
              <a:t>: "); </a:t>
            </a:r>
          </a:p>
          <a:p>
            <a:pPr algn="l">
              <a:lnSpc>
                <a:spcPts val="2600"/>
              </a:lnSpc>
              <a:spcBef>
                <a:spcPts val="0"/>
              </a:spcBef>
            </a:pPr>
            <a:r>
              <a:rPr lang="en-US" altLang="zh-CN" sz="1700" dirty="0">
                <a:solidFill>
                  <a:srgbClr val="0000FF"/>
                </a:solidFill>
                <a:latin typeface="Consolas" pitchFamily="49" charset="0"/>
                <a:ea typeface="仿宋" pitchFamily="49" charset="-122"/>
                <a:cs typeface="Consolas" pitchFamily="49" charset="0"/>
              </a:rPr>
              <a:t>  L3.</a:t>
            </a:r>
            <a:r>
              <a:rPr lang="en-US" altLang="zh-CN" sz="1700" dirty="0">
                <a:solidFill>
                  <a:srgbClr val="FF0000"/>
                </a:solidFill>
                <a:latin typeface="Consolas" pitchFamily="49" charset="0"/>
                <a:ea typeface="仿宋" pitchFamily="49" charset="-122"/>
                <a:cs typeface="Consolas" pitchFamily="49" charset="0"/>
              </a:rPr>
              <a:t>DispPoly</a:t>
            </a:r>
            <a:r>
              <a:rPr lang="en-US" altLang="zh-CN" sz="1700" dirty="0">
                <a:solidFill>
                  <a:srgbClr val="0000FF"/>
                </a:solidFill>
                <a:latin typeface="Consolas" pitchFamily="49" charset="0"/>
                <a:ea typeface="仿宋" pitchFamily="49" charset="-122"/>
                <a:cs typeface="Consolas" pitchFamily="49" charset="0"/>
              </a:rPr>
              <a:t>();</a:t>
            </a:r>
            <a:endParaRPr lang="zh-CN" altLang="zh-CN" sz="17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700" dirty="0">
                <a:solidFill>
                  <a:srgbClr val="0000FF"/>
                </a:solidFill>
                <a:latin typeface="Consolas" pitchFamily="49" charset="0"/>
                <a:ea typeface="仿宋" pitchFamily="49" charset="-122"/>
                <a:cs typeface="Consolas" pitchFamily="49" charset="0"/>
              </a:rPr>
              <a:t>}</a:t>
            </a:r>
            <a:endParaRPr lang="zh-CN" altLang="zh-CN" sz="17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218935"/>
            <a:ext cx="2428892"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000">
                <a:latin typeface="Consolas" pitchFamily="49" charset="0"/>
                <a:ea typeface="微软雅黑" pitchFamily="34" charset="-122"/>
                <a:cs typeface="Consolas" pitchFamily="49" charset="0"/>
              </a:rPr>
              <a:t>5. </a:t>
            </a:r>
            <a:r>
              <a:rPr lang="zh-CN" altLang="zh-CN" sz="2000">
                <a:latin typeface="Consolas" pitchFamily="49" charset="0"/>
                <a:ea typeface="微软雅黑" pitchFamily="34" charset="-122"/>
                <a:cs typeface="Consolas" pitchFamily="49" charset="0"/>
              </a:rPr>
              <a:t>程序执行结果</a:t>
            </a:r>
          </a:p>
        </p:txBody>
      </p:sp>
      <p:sp>
        <p:nvSpPr>
          <p:cNvPr id="4" name="流程图: 卡片 3"/>
          <p:cNvSpPr/>
          <p:nvPr/>
        </p:nvSpPr>
        <p:spPr>
          <a:xfrm>
            <a:off x="285720" y="1813866"/>
            <a:ext cx="1500198" cy="642942"/>
          </a:xfrm>
          <a:prstGeom prst="flowChartPunchedCar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itchFamily="49" charset="0"/>
                <a:ea typeface="仿宋" pitchFamily="49" charset="-122"/>
                <a:cs typeface="Consolas" pitchFamily="49" charset="0"/>
              </a:rPr>
              <a:t>abc.in</a:t>
            </a:r>
            <a:r>
              <a:rPr lang="zh-CN" altLang="en-US" sz="1800">
                <a:solidFill>
                  <a:srgbClr val="0000FF"/>
                </a:solidFill>
                <a:latin typeface="Consolas" pitchFamily="49" charset="0"/>
                <a:ea typeface="仿宋" pitchFamily="49" charset="-122"/>
                <a:cs typeface="Consolas" pitchFamily="49" charset="0"/>
              </a:rPr>
              <a:t>文件</a:t>
            </a:r>
          </a:p>
        </p:txBody>
      </p:sp>
      <p:sp>
        <p:nvSpPr>
          <p:cNvPr id="5" name="流程图: 卡片 4"/>
          <p:cNvSpPr/>
          <p:nvPr/>
        </p:nvSpPr>
        <p:spPr>
          <a:xfrm>
            <a:off x="214282" y="4418832"/>
            <a:ext cx="1714512" cy="642942"/>
          </a:xfrm>
          <a:prstGeom prst="flowChartPunchedCar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itchFamily="49" charset="0"/>
                <a:ea typeface="仿宋" pitchFamily="49" charset="-122"/>
                <a:cs typeface="Consolas" pitchFamily="49" charset="0"/>
              </a:rPr>
              <a:t>abc.out</a:t>
            </a:r>
            <a:r>
              <a:rPr lang="zh-CN" altLang="en-US" sz="1800">
                <a:solidFill>
                  <a:srgbClr val="0000FF"/>
                </a:solidFill>
                <a:latin typeface="Consolas" pitchFamily="49" charset="0"/>
                <a:ea typeface="仿宋" pitchFamily="49" charset="-122"/>
                <a:cs typeface="Consolas" pitchFamily="49" charset="0"/>
              </a:rPr>
              <a:t>文件</a:t>
            </a:r>
          </a:p>
        </p:txBody>
      </p:sp>
      <p:sp>
        <p:nvSpPr>
          <p:cNvPr id="6" name="TextBox 5"/>
          <p:cNvSpPr txBox="1"/>
          <p:nvPr/>
        </p:nvSpPr>
        <p:spPr>
          <a:xfrm>
            <a:off x="2285984" y="1215268"/>
            <a:ext cx="3857652" cy="183817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200"/>
              </a:lnSpc>
              <a:spcBef>
                <a:spcPts val="0"/>
              </a:spcBef>
            </a:pPr>
            <a:r>
              <a:rPr lang="zh-CN" altLang="zh-CN" sz="1800">
                <a:solidFill>
                  <a:srgbClr val="0000FF"/>
                </a:solidFill>
                <a:latin typeface="Consolas" pitchFamily="49" charset="0"/>
                <a:ea typeface="仿宋" pitchFamily="49" charset="-122"/>
                <a:cs typeface="Consolas" pitchFamily="49" charset="0"/>
              </a:rPr>
              <a:t>4</a:t>
            </a:r>
          </a:p>
          <a:p>
            <a:pPr algn="l">
              <a:lnSpc>
                <a:spcPts val="2200"/>
              </a:lnSpc>
              <a:spcBef>
                <a:spcPts val="0"/>
              </a:spcBef>
            </a:pPr>
            <a:r>
              <a:rPr lang="zh-CN" altLang="zh-CN" sz="1800">
                <a:solidFill>
                  <a:srgbClr val="0000FF"/>
                </a:solidFill>
                <a:latin typeface="Consolas" pitchFamily="49" charset="0"/>
                <a:ea typeface="仿宋" pitchFamily="49" charset="-122"/>
                <a:cs typeface="Consolas" pitchFamily="49" charset="0"/>
              </a:rPr>
              <a:t>2 3.2 -6 10</a:t>
            </a:r>
          </a:p>
          <a:p>
            <a:pPr algn="l">
              <a:lnSpc>
                <a:spcPts val="2200"/>
              </a:lnSpc>
              <a:spcBef>
                <a:spcPts val="0"/>
              </a:spcBef>
            </a:pPr>
            <a:r>
              <a:rPr lang="zh-CN" altLang="zh-CN" sz="1800">
                <a:solidFill>
                  <a:srgbClr val="0000FF"/>
                </a:solidFill>
                <a:latin typeface="Consolas" pitchFamily="49" charset="0"/>
                <a:ea typeface="仿宋" pitchFamily="49" charset="-122"/>
                <a:cs typeface="Consolas" pitchFamily="49" charset="0"/>
              </a:rPr>
              <a:t>3 5 1 0</a:t>
            </a:r>
          </a:p>
          <a:p>
            <a:pPr algn="l">
              <a:lnSpc>
                <a:spcPts val="2200"/>
              </a:lnSpc>
              <a:spcBef>
                <a:spcPts val="0"/>
              </a:spcBef>
            </a:pPr>
            <a:r>
              <a:rPr lang="zh-CN" altLang="zh-CN" sz="1800">
                <a:solidFill>
                  <a:srgbClr val="0000FF"/>
                </a:solidFill>
                <a:latin typeface="Consolas" pitchFamily="49" charset="0"/>
                <a:ea typeface="仿宋" pitchFamily="49" charset="-122"/>
                <a:cs typeface="Consolas" pitchFamily="49" charset="0"/>
              </a:rPr>
              <a:t>6</a:t>
            </a:r>
          </a:p>
          <a:p>
            <a:pPr algn="l">
              <a:lnSpc>
                <a:spcPts val="2200"/>
              </a:lnSpc>
              <a:spcBef>
                <a:spcPts val="0"/>
              </a:spcBef>
            </a:pPr>
            <a:r>
              <a:rPr lang="zh-CN" altLang="zh-CN" sz="1800">
                <a:solidFill>
                  <a:srgbClr val="0000FF"/>
                </a:solidFill>
                <a:latin typeface="Consolas" pitchFamily="49" charset="0"/>
                <a:ea typeface="仿宋" pitchFamily="49" charset="-122"/>
                <a:cs typeface="Consolas" pitchFamily="49" charset="0"/>
              </a:rPr>
              <a:t>6 1.8 -2 1 -2.5 -5</a:t>
            </a:r>
          </a:p>
          <a:p>
            <a:pPr algn="l">
              <a:lnSpc>
                <a:spcPts val="2200"/>
              </a:lnSpc>
              <a:spcBef>
                <a:spcPts val="0"/>
              </a:spcBef>
            </a:pPr>
            <a:r>
              <a:rPr lang="zh-CN" altLang="zh-CN" sz="1800">
                <a:solidFill>
                  <a:srgbClr val="0000FF"/>
                </a:solidFill>
                <a:latin typeface="Consolas" pitchFamily="49" charset="0"/>
                <a:ea typeface="仿宋" pitchFamily="49" charset="-122"/>
                <a:cs typeface="Consolas" pitchFamily="49" charset="0"/>
              </a:rPr>
              <a:t>1 5 3 2 4 0</a:t>
            </a:r>
            <a:endParaRPr lang="zh-CN" altLang="en-US" sz="18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2285984" y="3836178"/>
            <a:ext cx="6643734" cy="180740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r>
              <a:rPr lang="zh-CN" altLang="zh-CN" sz="1800">
                <a:solidFill>
                  <a:srgbClr val="0000FF"/>
                </a:solidFill>
                <a:latin typeface="Consolas" pitchFamily="49" charset="0"/>
                <a:ea typeface="仿宋" pitchFamily="49" charset="-122"/>
                <a:cs typeface="Consolas" pitchFamily="49" charset="0"/>
              </a:rPr>
              <a:t>第1个多项式:  2.0x^3+3.2x^5-6.0x+10.0</a:t>
            </a:r>
          </a:p>
          <a:p>
            <a:pPr algn="l"/>
            <a:r>
              <a:rPr lang="zh-CN" altLang="zh-CN" sz="1800">
                <a:solidFill>
                  <a:srgbClr val="0000FF"/>
                </a:solidFill>
                <a:latin typeface="Consolas" pitchFamily="49" charset="0"/>
                <a:ea typeface="仿宋" pitchFamily="49" charset="-122"/>
                <a:cs typeface="Consolas" pitchFamily="49" charset="0"/>
              </a:rPr>
              <a:t>排序后结果:   3.2x^5+2.0x^3-6.0x+10.0</a:t>
            </a:r>
          </a:p>
          <a:p>
            <a:pPr algn="l"/>
            <a:r>
              <a:rPr lang="zh-CN" altLang="zh-CN" sz="1800">
                <a:solidFill>
                  <a:srgbClr val="0000FF"/>
                </a:solidFill>
                <a:latin typeface="Consolas" pitchFamily="49" charset="0"/>
                <a:ea typeface="仿宋" pitchFamily="49" charset="-122"/>
                <a:cs typeface="Consolas" pitchFamily="49" charset="0"/>
              </a:rPr>
              <a:t>第2个多项式:  6.0x+1.8x^5-2.0x^3+1.0x^2-2.5x^4-5.0</a:t>
            </a:r>
          </a:p>
          <a:p>
            <a:pPr algn="l"/>
            <a:r>
              <a:rPr lang="zh-CN" altLang="zh-CN" sz="1800">
                <a:solidFill>
                  <a:srgbClr val="0000FF"/>
                </a:solidFill>
                <a:latin typeface="Consolas" pitchFamily="49" charset="0"/>
                <a:ea typeface="仿宋" pitchFamily="49" charset="-122"/>
                <a:cs typeface="Consolas" pitchFamily="49" charset="0"/>
              </a:rPr>
              <a:t>排序后结果:   1.8x^5-2.5x^4-2.0x^3+1.0x^2+6.0x-5.0</a:t>
            </a:r>
          </a:p>
          <a:p>
            <a:pPr algn="l"/>
            <a:r>
              <a:rPr lang="zh-CN" altLang="zh-CN" sz="1800">
                <a:solidFill>
                  <a:srgbClr val="0000FF"/>
                </a:solidFill>
                <a:latin typeface="Consolas" pitchFamily="49" charset="0"/>
                <a:ea typeface="仿宋" pitchFamily="49" charset="-122"/>
                <a:cs typeface="Consolas" pitchFamily="49" charset="0"/>
              </a:rPr>
              <a:t>相加后多项式: 5.0x^5-2.5x^4+1.0x^2+5.0</a:t>
            </a:r>
          </a:p>
        </p:txBody>
      </p:sp>
      <p:cxnSp>
        <p:nvCxnSpPr>
          <p:cNvPr id="9" name="直接连接符 8"/>
          <p:cNvCxnSpPr>
            <a:stCxn id="4" idx="3"/>
            <a:endCxn id="6" idx="1"/>
          </p:cNvCxnSpPr>
          <p:nvPr/>
        </p:nvCxnSpPr>
        <p:spPr>
          <a:xfrm flipV="1">
            <a:off x="1785918" y="2134357"/>
            <a:ext cx="500066" cy="980"/>
          </a:xfrm>
          <a:prstGeom prst="line">
            <a:avLst/>
          </a:prstGeom>
          <a:ln w="19050">
            <a:solidFill>
              <a:srgbClr val="0033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5" idx="3"/>
            <a:endCxn id="7" idx="1"/>
          </p:cNvCxnSpPr>
          <p:nvPr/>
        </p:nvCxnSpPr>
        <p:spPr>
          <a:xfrm flipV="1">
            <a:off x="1928794" y="4739878"/>
            <a:ext cx="357190" cy="425"/>
          </a:xfrm>
          <a:prstGeom prst="line">
            <a:avLst/>
          </a:prstGeom>
          <a:ln w="19050">
            <a:solidFill>
              <a:srgbClr val="0033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下箭头 11"/>
          <p:cNvSpPr/>
          <p:nvPr/>
        </p:nvSpPr>
        <p:spPr>
          <a:xfrm>
            <a:off x="3929058" y="3214686"/>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85728"/>
            <a:ext cx="4572032"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2.5.3 </a:t>
            </a:r>
            <a:r>
              <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采用链式存储结构求解</a:t>
            </a:r>
          </a:p>
        </p:txBody>
      </p:sp>
      <p:sp>
        <p:nvSpPr>
          <p:cNvPr id="4" name="TextBox 3"/>
          <p:cNvSpPr txBox="1"/>
          <p:nvPr/>
        </p:nvSpPr>
        <p:spPr>
          <a:xfrm>
            <a:off x="642910" y="1142984"/>
            <a:ext cx="3286148"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000">
                <a:latin typeface="Consolas" pitchFamily="49" charset="0"/>
                <a:ea typeface="微软雅黑" pitchFamily="34" charset="-122"/>
                <a:cs typeface="Consolas" pitchFamily="49" charset="0"/>
              </a:rPr>
              <a:t>1. </a:t>
            </a:r>
            <a:r>
              <a:rPr lang="zh-CN" altLang="zh-CN" sz="2000">
                <a:latin typeface="Consolas" pitchFamily="49" charset="0"/>
                <a:ea typeface="微软雅黑" pitchFamily="34" charset="-122"/>
                <a:cs typeface="Consolas" pitchFamily="49" charset="0"/>
              </a:rPr>
              <a:t>设计</a:t>
            </a:r>
            <a:r>
              <a:rPr lang="zh-CN" altLang="en-US" sz="2000">
                <a:latin typeface="Consolas" pitchFamily="49" charset="0"/>
                <a:ea typeface="微软雅黑" pitchFamily="34" charset="-122"/>
                <a:cs typeface="Consolas" pitchFamily="49" charset="0"/>
              </a:rPr>
              <a:t>链式</a:t>
            </a:r>
            <a:r>
              <a:rPr lang="zh-CN" altLang="zh-CN" sz="2000">
                <a:latin typeface="Consolas" pitchFamily="49" charset="0"/>
                <a:ea typeface="微软雅黑" pitchFamily="34" charset="-122"/>
                <a:cs typeface="Consolas" pitchFamily="49" charset="0"/>
              </a:rPr>
              <a:t>存储结构</a:t>
            </a:r>
          </a:p>
        </p:txBody>
      </p:sp>
      <p:sp>
        <p:nvSpPr>
          <p:cNvPr id="5" name="TextBox 4"/>
          <p:cNvSpPr txBox="1"/>
          <p:nvPr/>
        </p:nvSpPr>
        <p:spPr>
          <a:xfrm>
            <a:off x="755576" y="1776743"/>
            <a:ext cx="2857520" cy="400110"/>
          </a:xfrm>
          <a:prstGeom prst="rect">
            <a:avLst/>
          </a:prstGeom>
          <a:noFill/>
        </p:spPr>
        <p:txBody>
          <a:bodyPr wrap="square" rtlCol="0">
            <a:spAutoFit/>
          </a:bodyPr>
          <a:lstStyle/>
          <a:p>
            <a:pPr algn="l">
              <a:lnSpc>
                <a:spcPct val="100000"/>
              </a:lnSpc>
            </a:pPr>
            <a:r>
              <a:rPr lang="zh-CN" altLang="zh-CN" sz="2000" dirty="0">
                <a:solidFill>
                  <a:srgbClr val="0000FF"/>
                </a:solidFill>
                <a:latin typeface="仿宋" pitchFamily="49" charset="-122"/>
                <a:ea typeface="仿宋" pitchFamily="49" charset="-122"/>
              </a:rPr>
              <a:t>多项式单链表结点类</a:t>
            </a:r>
            <a:endParaRPr lang="zh-CN" altLang="en-US" sz="2000" dirty="0">
              <a:solidFill>
                <a:srgbClr val="0000FF"/>
              </a:solidFill>
              <a:latin typeface="仿宋" pitchFamily="49" charset="-122"/>
              <a:ea typeface="仿宋" pitchFamily="49" charset="-122"/>
              <a:cs typeface="Consolas" pitchFamily="49" charset="0"/>
            </a:endParaRPr>
          </a:p>
        </p:txBody>
      </p:sp>
      <p:sp>
        <p:nvSpPr>
          <p:cNvPr id="6" name="TextBox 5"/>
          <p:cNvSpPr txBox="1"/>
          <p:nvPr/>
        </p:nvSpPr>
        <p:spPr>
          <a:xfrm>
            <a:off x="928662" y="2357430"/>
            <a:ext cx="7215238" cy="434590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class </a:t>
            </a:r>
            <a:r>
              <a:rPr lang="en-US" altLang="zh-CN" sz="1800" dirty="0" err="1">
                <a:solidFill>
                  <a:srgbClr val="FF0000"/>
                </a:solidFill>
                <a:latin typeface="Consolas" pitchFamily="49" charset="0"/>
                <a:ea typeface="仿宋" pitchFamily="49" charset="-122"/>
                <a:cs typeface="Consolas" pitchFamily="49" charset="0"/>
              </a:rPr>
              <a:t>PolyNode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单链表结点类型</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public double </a:t>
            </a:r>
            <a:r>
              <a:rPr lang="en-US" altLang="zh-CN" sz="1800" dirty="0" err="1">
                <a:solidFill>
                  <a:srgbClr val="0000FF"/>
                </a:solidFill>
                <a:latin typeface="Consolas" pitchFamily="49" charset="0"/>
                <a:ea typeface="仿宋" pitchFamily="49" charset="-122"/>
                <a:cs typeface="Consolas" pitchFamily="49" charset="0"/>
              </a:rPr>
              <a:t>coef</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系数</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public int exp;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指数</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public </a:t>
            </a:r>
            <a:r>
              <a:rPr lang="en-US" altLang="zh-CN" sz="1800" dirty="0" err="1">
                <a:solidFill>
                  <a:srgbClr val="0000FF"/>
                </a:solidFill>
                <a:latin typeface="Consolas" pitchFamily="49" charset="0"/>
                <a:ea typeface="仿宋" pitchFamily="49" charset="-122"/>
                <a:cs typeface="Consolas" pitchFamily="49" charset="0"/>
              </a:rPr>
              <a:t>PolyNode</a:t>
            </a:r>
            <a:r>
              <a:rPr lang="en-US" altLang="zh-CN" sz="1800" dirty="0">
                <a:solidFill>
                  <a:srgbClr val="0000FF"/>
                </a:solidFill>
                <a:latin typeface="Consolas" pitchFamily="49" charset="0"/>
                <a:ea typeface="仿宋" pitchFamily="49" charset="-122"/>
                <a:cs typeface="Consolas" pitchFamily="49" charset="0"/>
              </a:rPr>
              <a:t> next;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指针成员</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PolyNode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构造方法</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  next=null;  }</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PolyNode</a:t>
            </a:r>
            <a:r>
              <a:rPr lang="en-US" altLang="zh-CN" sz="1800" dirty="0">
                <a:solidFill>
                  <a:srgbClr val="0000FF"/>
                </a:solidFill>
                <a:latin typeface="Consolas" pitchFamily="49" charset="0"/>
                <a:ea typeface="仿宋" pitchFamily="49" charset="-122"/>
                <a:cs typeface="Consolas" pitchFamily="49" charset="0"/>
              </a:rPr>
              <a:t>(double </a:t>
            </a:r>
            <a:r>
              <a:rPr lang="en-US" altLang="zh-CN" sz="1800" dirty="0" err="1">
                <a:solidFill>
                  <a:srgbClr val="0000FF"/>
                </a:solidFill>
                <a:latin typeface="Consolas" pitchFamily="49" charset="0"/>
                <a:ea typeface="仿宋" pitchFamily="49" charset="-122"/>
                <a:cs typeface="Consolas" pitchFamily="49" charset="0"/>
              </a:rPr>
              <a:t>c,int</a:t>
            </a:r>
            <a:r>
              <a:rPr lang="en-US" altLang="zh-CN" sz="1800" dirty="0">
                <a:solidFill>
                  <a:srgbClr val="0000FF"/>
                </a:solidFill>
                <a:latin typeface="Consolas" pitchFamily="49" charset="0"/>
                <a:ea typeface="仿宋" pitchFamily="49" charset="-122"/>
                <a:cs typeface="Consolas" pitchFamily="49" charset="0"/>
              </a:rPr>
              <a:t> e)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重载构造方法</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coef</a:t>
            </a:r>
            <a:r>
              <a:rPr lang="en-US" altLang="zh-CN" sz="1800" dirty="0">
                <a:solidFill>
                  <a:srgbClr val="0000FF"/>
                </a:solidFill>
                <a:latin typeface="Consolas" pitchFamily="49" charset="0"/>
                <a:ea typeface="仿宋" pitchFamily="49" charset="-122"/>
                <a:cs typeface="Consolas" pitchFamily="49" charset="0"/>
              </a:rPr>
              <a:t>=c;</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exp=e;</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next=null;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7" name="Rectangle 24">
            <a:extLst>
              <a:ext uri="{FF2B5EF4-FFF2-40B4-BE49-F238E27FC236}">
                <a16:creationId xmlns:a16="http://schemas.microsoft.com/office/drawing/2014/main" id="{4370DF3C-7C01-4566-873A-59237A36B0A3}"/>
              </a:ext>
            </a:extLst>
          </p:cNvPr>
          <p:cNvSpPr>
            <a:spLocks noChangeArrowheads="1"/>
          </p:cNvSpPr>
          <p:nvPr/>
        </p:nvSpPr>
        <p:spPr bwMode="auto">
          <a:xfrm>
            <a:off x="5292080" y="1596167"/>
            <a:ext cx="709663" cy="42148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dirty="0" err="1">
                <a:ln>
                  <a:noFill/>
                </a:ln>
                <a:solidFill>
                  <a:srgbClr val="0000FF"/>
                </a:solidFill>
                <a:effectLst/>
                <a:latin typeface="Consolas" pitchFamily="49" charset="0"/>
                <a:ea typeface="仿宋" pitchFamily="49" charset="-122"/>
                <a:cs typeface="Consolas" pitchFamily="49" charset="0"/>
              </a:rPr>
              <a:t>coef</a:t>
            </a:r>
            <a:endParaRPr kumimoji="0" lang="en-US" alt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8" name="Rectangle 23">
            <a:extLst>
              <a:ext uri="{FF2B5EF4-FFF2-40B4-BE49-F238E27FC236}">
                <a16:creationId xmlns:a16="http://schemas.microsoft.com/office/drawing/2014/main" id="{A6505AAF-53D2-4DF7-AED2-58DDA02A16C2}"/>
              </a:ext>
            </a:extLst>
          </p:cNvPr>
          <p:cNvSpPr>
            <a:spLocks noChangeArrowheads="1"/>
          </p:cNvSpPr>
          <p:nvPr/>
        </p:nvSpPr>
        <p:spPr bwMode="auto">
          <a:xfrm>
            <a:off x="5996639" y="1596167"/>
            <a:ext cx="709663" cy="42148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exp</a:t>
            </a:r>
          </a:p>
        </p:txBody>
      </p:sp>
      <p:sp>
        <p:nvSpPr>
          <p:cNvPr id="9" name="Rectangle 22">
            <a:extLst>
              <a:ext uri="{FF2B5EF4-FFF2-40B4-BE49-F238E27FC236}">
                <a16:creationId xmlns:a16="http://schemas.microsoft.com/office/drawing/2014/main" id="{14976F08-252E-4707-9805-DC94D890E275}"/>
              </a:ext>
            </a:extLst>
          </p:cNvPr>
          <p:cNvSpPr>
            <a:spLocks noChangeArrowheads="1"/>
          </p:cNvSpPr>
          <p:nvPr/>
        </p:nvSpPr>
        <p:spPr bwMode="auto">
          <a:xfrm>
            <a:off x="6647070" y="1596167"/>
            <a:ext cx="709663" cy="42148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 next</a:t>
            </a:r>
            <a:endParaRPr kumimoji="0" lang="zh-CN" alt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188640"/>
            <a:ext cx="4000528" cy="400110"/>
          </a:xfrm>
          <a:prstGeom prst="rect">
            <a:avLst/>
          </a:prstGeom>
          <a:noFill/>
        </p:spPr>
        <p:txBody>
          <a:bodyPr wrap="square" rtlCol="0">
            <a:spAutoFit/>
          </a:bodyPr>
          <a:lstStyle/>
          <a:p>
            <a:pPr algn="l">
              <a:lnSpc>
                <a:spcPct val="100000"/>
              </a:lnSpc>
            </a:pPr>
            <a:r>
              <a:rPr lang="zh-CN" altLang="zh-CN" sz="2000" dirty="0">
                <a:solidFill>
                  <a:srgbClr val="0000FF"/>
                </a:solidFill>
                <a:latin typeface="Consolas" pitchFamily="49" charset="0"/>
                <a:ea typeface="仿宋" pitchFamily="49" charset="-122"/>
                <a:cs typeface="Consolas" pitchFamily="49" charset="0"/>
              </a:rPr>
              <a:t>多项式单链表</a:t>
            </a:r>
            <a:r>
              <a:rPr lang="en-US" altLang="zh-CN" sz="2000" dirty="0" err="1">
                <a:solidFill>
                  <a:srgbClr val="0000FF"/>
                </a:solidFill>
                <a:latin typeface="Consolas" pitchFamily="49" charset="0"/>
                <a:ea typeface="仿宋" pitchFamily="49" charset="-122"/>
                <a:cs typeface="Consolas" pitchFamily="49" charset="0"/>
              </a:rPr>
              <a:t>PolyClass</a:t>
            </a:r>
            <a:r>
              <a:rPr lang="zh-CN" altLang="zh-CN" sz="2000" dirty="0">
                <a:solidFill>
                  <a:srgbClr val="0000FF"/>
                </a:solidFill>
                <a:latin typeface="Consolas" pitchFamily="49" charset="0"/>
                <a:ea typeface="仿宋" pitchFamily="49" charset="-122"/>
                <a:cs typeface="Consolas" pitchFamily="49" charset="0"/>
              </a:rPr>
              <a:t>类</a:t>
            </a:r>
            <a:endParaRPr lang="zh-CN" altLang="en-US" sz="2000" dirty="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571472" y="764704"/>
            <a:ext cx="8001056" cy="276213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class </a:t>
            </a:r>
            <a:r>
              <a:rPr lang="en-US" altLang="zh-CN" sz="1800" dirty="0" err="1">
                <a:solidFill>
                  <a:srgbClr val="FF0000"/>
                </a:solidFill>
                <a:latin typeface="Consolas" pitchFamily="49" charset="0"/>
                <a:ea typeface="仿宋" pitchFamily="49" charset="-122"/>
                <a:cs typeface="Consolas" pitchFamily="49" charset="0"/>
              </a:rPr>
              <a:t>PolyClass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多项式单链表类</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PolyNode</a:t>
            </a:r>
            <a:r>
              <a:rPr lang="en-US" altLang="zh-CN" sz="1800" dirty="0">
                <a:solidFill>
                  <a:srgbClr val="0000FF"/>
                </a:solidFill>
                <a:latin typeface="Consolas" pitchFamily="49" charset="0"/>
                <a:ea typeface="仿宋" pitchFamily="49" charset="-122"/>
                <a:cs typeface="Consolas" pitchFamily="49" charset="0"/>
              </a:rPr>
              <a:t> head;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存放多项式单链表头结点</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public </a:t>
            </a:r>
            <a:r>
              <a:rPr lang="en-US" altLang="zh-CN" sz="1800" dirty="0" err="1">
                <a:solidFill>
                  <a:srgbClr val="0000FF"/>
                </a:solidFill>
                <a:latin typeface="Consolas" pitchFamily="49" charset="0"/>
                <a:ea typeface="仿宋" pitchFamily="49" charset="-122"/>
                <a:cs typeface="Consolas" pitchFamily="49" charset="0"/>
              </a:rPr>
              <a:t>PolyClass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构造方法</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head=new </a:t>
            </a:r>
            <a:r>
              <a:rPr lang="en-US" altLang="zh-CN" sz="1800" dirty="0" err="1">
                <a:solidFill>
                  <a:srgbClr val="0000FF"/>
                </a:solidFill>
                <a:latin typeface="Consolas" pitchFamily="49" charset="0"/>
                <a:ea typeface="仿宋" pitchFamily="49" charset="-122"/>
                <a:cs typeface="Consolas" pitchFamily="49" charset="0"/>
              </a:rPr>
              <a:t>PolyNode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建立头结点</a:t>
            </a:r>
            <a:r>
              <a:rPr lang="en-US" altLang="zh-CN" sz="1800" dirty="0">
                <a:solidFill>
                  <a:srgbClr val="00CC00"/>
                </a:solidFill>
                <a:latin typeface="Consolas" pitchFamily="49" charset="0"/>
                <a:ea typeface="仿宋" pitchFamily="49" charset="-122"/>
                <a:cs typeface="Consolas" pitchFamily="49" charset="0"/>
              </a:rPr>
              <a:t>head</a:t>
            </a:r>
            <a:endParaRPr lang="zh-CN" altLang="zh-CN" sz="1800" dirty="0">
              <a:solidFill>
                <a:srgbClr val="00CC00"/>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CC00"/>
                </a:solidFill>
                <a:latin typeface="Consolas" pitchFamily="49" charset="0"/>
                <a:ea typeface="仿宋" pitchFamily="49" charset="-122"/>
                <a:cs typeface="Consolas" pitchFamily="49" charset="0"/>
              </a:rPr>
              <a:t>   //</a:t>
            </a:r>
            <a:r>
              <a:rPr lang="zh-CN" altLang="zh-CN" sz="1800" dirty="0">
                <a:solidFill>
                  <a:srgbClr val="00CC00"/>
                </a:solidFill>
                <a:latin typeface="Consolas" pitchFamily="49" charset="0"/>
                <a:ea typeface="仿宋" pitchFamily="49" charset="-122"/>
                <a:cs typeface="Consolas" pitchFamily="49" charset="0"/>
              </a:rPr>
              <a:t>包含</a:t>
            </a:r>
            <a:r>
              <a:rPr lang="en-US" altLang="zh-CN" sz="1800" dirty="0" err="1">
                <a:solidFill>
                  <a:srgbClr val="00CC00"/>
                </a:solidFill>
                <a:latin typeface="Consolas" pitchFamily="49" charset="0"/>
                <a:ea typeface="仿宋" pitchFamily="49" charset="-122"/>
                <a:cs typeface="Consolas" pitchFamily="49" charset="0"/>
              </a:rPr>
              <a:t>CreatePoly</a:t>
            </a:r>
            <a:r>
              <a:rPr lang="zh-CN" altLang="zh-CN" sz="1800" dirty="0">
                <a:solidFill>
                  <a:srgbClr val="00CC00"/>
                </a:solidFill>
                <a:latin typeface="Consolas" pitchFamily="49" charset="0"/>
                <a:ea typeface="仿宋" pitchFamily="49" charset="-122"/>
                <a:cs typeface="Consolas" pitchFamily="49" charset="0"/>
              </a:rPr>
              <a:t>、</a:t>
            </a:r>
            <a:r>
              <a:rPr lang="en-US" altLang="zh-CN" sz="1800" dirty="0">
                <a:solidFill>
                  <a:srgbClr val="00CC00"/>
                </a:solidFill>
                <a:latin typeface="Consolas" pitchFamily="49" charset="0"/>
                <a:ea typeface="仿宋" pitchFamily="49" charset="-122"/>
                <a:cs typeface="Consolas" pitchFamily="49" charset="0"/>
              </a:rPr>
              <a:t>Sort</a:t>
            </a:r>
            <a:r>
              <a:rPr lang="zh-CN" altLang="zh-CN" sz="1800" dirty="0">
                <a:solidFill>
                  <a:srgbClr val="00CC00"/>
                </a:solidFill>
                <a:latin typeface="Consolas" pitchFamily="49" charset="0"/>
                <a:ea typeface="仿宋" pitchFamily="49" charset="-122"/>
                <a:cs typeface="Consolas" pitchFamily="49" charset="0"/>
              </a:rPr>
              <a:t>和</a:t>
            </a:r>
            <a:r>
              <a:rPr lang="en-US" altLang="zh-CN" sz="1800" dirty="0" err="1">
                <a:solidFill>
                  <a:srgbClr val="00CC00"/>
                </a:solidFill>
                <a:latin typeface="Consolas" pitchFamily="49" charset="0"/>
                <a:ea typeface="仿宋" pitchFamily="49" charset="-122"/>
                <a:cs typeface="Consolas" pitchFamily="49" charset="0"/>
              </a:rPr>
              <a:t>DispPoly</a:t>
            </a:r>
            <a:r>
              <a:rPr lang="zh-CN" altLang="zh-CN" sz="1800" dirty="0">
                <a:solidFill>
                  <a:srgbClr val="00CC00"/>
                </a:solidFill>
                <a:latin typeface="Consolas" pitchFamily="49" charset="0"/>
                <a:ea typeface="仿宋" pitchFamily="49" charset="-122"/>
                <a:cs typeface="Consolas" pitchFamily="49" charset="0"/>
              </a:rPr>
              <a:t>方法</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6" name="TextBox 21">
            <a:extLst>
              <a:ext uri="{FF2B5EF4-FFF2-40B4-BE49-F238E27FC236}">
                <a16:creationId xmlns:a16="http://schemas.microsoft.com/office/drawing/2014/main" id="{3E27513C-42A0-4631-9DCF-03CEDCE1A1DA}"/>
              </a:ext>
            </a:extLst>
          </p:cNvPr>
          <p:cNvSpPr txBox="1"/>
          <p:nvPr/>
        </p:nvSpPr>
        <p:spPr>
          <a:xfrm>
            <a:off x="2471722" y="4159910"/>
            <a:ext cx="2857520" cy="317908"/>
          </a:xfrm>
          <a:prstGeom prst="rect">
            <a:avLst/>
          </a:prstGeom>
          <a:noFill/>
        </p:spPr>
        <p:txBody>
          <a:bodyPr wrap="square" rtlCol="0">
            <a:spAutoFit/>
          </a:bodyPr>
          <a:lstStyle/>
          <a:p>
            <a:pPr algn="l"/>
            <a:r>
              <a:rPr lang="en-US" altLang="zh-CN" sz="1800" i="1">
                <a:solidFill>
                  <a:srgbClr val="0000FF"/>
                </a:solidFill>
                <a:latin typeface="Consolas" pitchFamily="49" charset="0"/>
                <a:cs typeface="Consolas" pitchFamily="49" charset="0"/>
              </a:rPr>
              <a:t>p</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x</a:t>
            </a:r>
            <a:r>
              <a:rPr lang="en-US" altLang="zh-CN" sz="1800">
                <a:solidFill>
                  <a:srgbClr val="0000FF"/>
                </a:solidFill>
                <a:latin typeface="Consolas" pitchFamily="49" charset="0"/>
                <a:cs typeface="Consolas" pitchFamily="49" charset="0"/>
              </a:rPr>
              <a:t>)=2</a:t>
            </a:r>
            <a:r>
              <a:rPr lang="en-US" altLang="zh-CN" sz="1800" i="1">
                <a:solidFill>
                  <a:srgbClr val="0000FF"/>
                </a:solidFill>
                <a:latin typeface="Consolas" pitchFamily="49" charset="0"/>
                <a:cs typeface="Consolas" pitchFamily="49" charset="0"/>
              </a:rPr>
              <a:t>x</a:t>
            </a:r>
            <a:r>
              <a:rPr lang="en-US" altLang="zh-CN" sz="1800" baseline="30000">
                <a:solidFill>
                  <a:srgbClr val="0000FF"/>
                </a:solidFill>
                <a:latin typeface="Consolas" pitchFamily="49" charset="0"/>
                <a:cs typeface="Consolas" pitchFamily="49" charset="0"/>
              </a:rPr>
              <a:t>3</a:t>
            </a:r>
            <a:r>
              <a:rPr lang="en-US" altLang="zh-CN" sz="1800">
                <a:solidFill>
                  <a:srgbClr val="0000FF"/>
                </a:solidFill>
                <a:latin typeface="Consolas" pitchFamily="49" charset="0"/>
                <a:cs typeface="Consolas" pitchFamily="49" charset="0"/>
              </a:rPr>
              <a:t>+3.2</a:t>
            </a:r>
            <a:r>
              <a:rPr lang="en-US" altLang="zh-CN" sz="1800" i="1">
                <a:solidFill>
                  <a:srgbClr val="0000FF"/>
                </a:solidFill>
                <a:latin typeface="Consolas" pitchFamily="49" charset="0"/>
                <a:cs typeface="Consolas" pitchFamily="49" charset="0"/>
              </a:rPr>
              <a:t>x</a:t>
            </a:r>
            <a:r>
              <a:rPr lang="en-US" altLang="zh-CN" sz="1800" baseline="30000">
                <a:solidFill>
                  <a:srgbClr val="0000FF"/>
                </a:solidFill>
                <a:latin typeface="Consolas" pitchFamily="49" charset="0"/>
                <a:cs typeface="Consolas" pitchFamily="49" charset="0"/>
              </a:rPr>
              <a:t>5</a:t>
            </a:r>
            <a:r>
              <a:rPr lang="en-US" altLang="zh-CN" sz="1800">
                <a:solidFill>
                  <a:srgbClr val="0000FF"/>
                </a:solidFill>
                <a:latin typeface="Consolas" pitchFamily="49" charset="0"/>
                <a:cs typeface="Consolas" pitchFamily="49" charset="0"/>
              </a:rPr>
              <a:t>-6</a:t>
            </a:r>
            <a:r>
              <a:rPr lang="en-US" altLang="zh-CN" sz="1800" i="1">
                <a:solidFill>
                  <a:srgbClr val="0000FF"/>
                </a:solidFill>
                <a:latin typeface="Consolas" pitchFamily="49" charset="0"/>
                <a:cs typeface="Consolas" pitchFamily="49" charset="0"/>
              </a:rPr>
              <a:t>x</a:t>
            </a:r>
            <a:r>
              <a:rPr lang="en-US" altLang="zh-CN" sz="180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sp>
        <p:nvSpPr>
          <p:cNvPr id="7" name="下箭头 22">
            <a:extLst>
              <a:ext uri="{FF2B5EF4-FFF2-40B4-BE49-F238E27FC236}">
                <a16:creationId xmlns:a16="http://schemas.microsoft.com/office/drawing/2014/main" id="{1C3E9A13-E95E-48CC-BE3B-59F2F13AC45C}"/>
              </a:ext>
            </a:extLst>
          </p:cNvPr>
          <p:cNvSpPr/>
          <p:nvPr/>
        </p:nvSpPr>
        <p:spPr>
          <a:xfrm>
            <a:off x="3809916" y="4530886"/>
            <a:ext cx="214314"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0ABFDA44-3D7A-4BCC-A911-9CDA4E59C443}"/>
              </a:ext>
            </a:extLst>
          </p:cNvPr>
          <p:cNvGrpSpPr/>
          <p:nvPr/>
        </p:nvGrpSpPr>
        <p:grpSpPr>
          <a:xfrm>
            <a:off x="516981" y="4994615"/>
            <a:ext cx="7758166" cy="991967"/>
            <a:chOff x="385734" y="2428868"/>
            <a:chExt cx="7758166" cy="991967"/>
          </a:xfrm>
        </p:grpSpPr>
        <p:sp>
          <p:nvSpPr>
            <p:cNvPr id="9" name="Text Box 29">
              <a:extLst>
                <a:ext uri="{FF2B5EF4-FFF2-40B4-BE49-F238E27FC236}">
                  <a16:creationId xmlns:a16="http://schemas.microsoft.com/office/drawing/2014/main" id="{A88E12C3-1736-4BF7-B4F7-B8464943AD9F}"/>
                </a:ext>
              </a:extLst>
            </p:cNvPr>
            <p:cNvSpPr txBox="1">
              <a:spLocks noChangeArrowheads="1"/>
            </p:cNvSpPr>
            <p:nvPr/>
          </p:nvSpPr>
          <p:spPr bwMode="auto">
            <a:xfrm>
              <a:off x="385734" y="2428868"/>
              <a:ext cx="533744" cy="31738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head</a:t>
              </a:r>
            </a:p>
          </p:txBody>
        </p:sp>
        <p:grpSp>
          <p:nvGrpSpPr>
            <p:cNvPr id="10" name="Group 25">
              <a:extLst>
                <a:ext uri="{FF2B5EF4-FFF2-40B4-BE49-F238E27FC236}">
                  <a16:creationId xmlns:a16="http://schemas.microsoft.com/office/drawing/2014/main" id="{302DC4E8-3F35-448B-93EF-EA1568BF7B69}"/>
                </a:ext>
              </a:extLst>
            </p:cNvPr>
            <p:cNvGrpSpPr>
              <a:grpSpLocks/>
            </p:cNvGrpSpPr>
            <p:nvPr/>
          </p:nvGrpSpPr>
          <p:grpSpPr bwMode="auto">
            <a:xfrm>
              <a:off x="893957" y="2999351"/>
              <a:ext cx="1251194" cy="421484"/>
              <a:chOff x="4518" y="9720"/>
              <a:chExt cx="1227" cy="414"/>
            </a:xfrm>
          </p:grpSpPr>
          <p:sp>
            <p:nvSpPr>
              <p:cNvPr id="34" name="Rectangle 28" descr="浅色上对角线">
                <a:extLst>
                  <a:ext uri="{FF2B5EF4-FFF2-40B4-BE49-F238E27FC236}">
                    <a16:creationId xmlns:a16="http://schemas.microsoft.com/office/drawing/2014/main" id="{ACDCCF1A-1986-40ED-84B4-C1DF2EE903BB}"/>
                  </a:ext>
                </a:extLst>
              </p:cNvPr>
              <p:cNvSpPr>
                <a:spLocks noChangeArrowheads="1"/>
              </p:cNvSpPr>
              <p:nvPr/>
            </p:nvSpPr>
            <p:spPr bwMode="auto">
              <a:xfrm>
                <a:off x="4518" y="9720"/>
                <a:ext cx="437" cy="41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5" name="Rectangle 27" descr="浅色下对角线">
                <a:extLst>
                  <a:ext uri="{FF2B5EF4-FFF2-40B4-BE49-F238E27FC236}">
                    <a16:creationId xmlns:a16="http://schemas.microsoft.com/office/drawing/2014/main" id="{F8959DDC-FA15-4B2A-AFFD-8C5DE492F893}"/>
                  </a:ext>
                </a:extLst>
              </p:cNvPr>
              <p:cNvSpPr>
                <a:spLocks noChangeArrowheads="1"/>
              </p:cNvSpPr>
              <p:nvPr/>
            </p:nvSpPr>
            <p:spPr bwMode="auto">
              <a:xfrm>
                <a:off x="4950" y="9720"/>
                <a:ext cx="353" cy="41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6" name="Rectangle 26">
                <a:extLst>
                  <a:ext uri="{FF2B5EF4-FFF2-40B4-BE49-F238E27FC236}">
                    <a16:creationId xmlns:a16="http://schemas.microsoft.com/office/drawing/2014/main" id="{E4EFC8FB-E0B7-4209-9E4A-ACA7C1210B59}"/>
                  </a:ext>
                </a:extLst>
              </p:cNvPr>
              <p:cNvSpPr>
                <a:spLocks noChangeArrowheads="1"/>
              </p:cNvSpPr>
              <p:nvPr/>
            </p:nvSpPr>
            <p:spPr bwMode="auto">
              <a:xfrm>
                <a:off x="5308" y="9720"/>
                <a:ext cx="437" cy="41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grpSp>
        <p:grpSp>
          <p:nvGrpSpPr>
            <p:cNvPr id="11" name="Group 21">
              <a:extLst>
                <a:ext uri="{FF2B5EF4-FFF2-40B4-BE49-F238E27FC236}">
                  <a16:creationId xmlns:a16="http://schemas.microsoft.com/office/drawing/2014/main" id="{923AA20B-679B-4AB9-B017-CD954C99BBCD}"/>
                </a:ext>
              </a:extLst>
            </p:cNvPr>
            <p:cNvGrpSpPr>
              <a:grpSpLocks/>
            </p:cNvGrpSpPr>
            <p:nvPr/>
          </p:nvGrpSpPr>
          <p:grpSpPr bwMode="auto">
            <a:xfrm>
              <a:off x="2380895" y="2999351"/>
              <a:ext cx="1262411" cy="421484"/>
              <a:chOff x="4508" y="9720"/>
              <a:chExt cx="1237" cy="414"/>
            </a:xfrm>
          </p:grpSpPr>
          <p:sp>
            <p:nvSpPr>
              <p:cNvPr id="31" name="Rectangle 24">
                <a:extLst>
                  <a:ext uri="{FF2B5EF4-FFF2-40B4-BE49-F238E27FC236}">
                    <a16:creationId xmlns:a16="http://schemas.microsoft.com/office/drawing/2014/main" id="{C2053806-BFFD-466E-A863-C01295724D98}"/>
                  </a:ext>
                </a:extLst>
              </p:cNvPr>
              <p:cNvSpPr>
                <a:spLocks noChangeArrowheads="1"/>
              </p:cNvSpPr>
              <p:nvPr/>
            </p:nvSpPr>
            <p:spPr bwMode="auto">
              <a:xfrm>
                <a:off x="4508" y="9720"/>
                <a:ext cx="437" cy="41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2.0</a:t>
                </a:r>
              </a:p>
            </p:txBody>
          </p:sp>
          <p:sp>
            <p:nvSpPr>
              <p:cNvPr id="32" name="Rectangle 23">
                <a:extLst>
                  <a:ext uri="{FF2B5EF4-FFF2-40B4-BE49-F238E27FC236}">
                    <a16:creationId xmlns:a16="http://schemas.microsoft.com/office/drawing/2014/main" id="{33D7A208-8343-4829-91E0-6012F9026431}"/>
                  </a:ext>
                </a:extLst>
              </p:cNvPr>
              <p:cNvSpPr>
                <a:spLocks noChangeArrowheads="1"/>
              </p:cNvSpPr>
              <p:nvPr/>
            </p:nvSpPr>
            <p:spPr bwMode="auto">
              <a:xfrm>
                <a:off x="4940" y="9720"/>
                <a:ext cx="353" cy="41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33" name="Rectangle 22">
                <a:extLst>
                  <a:ext uri="{FF2B5EF4-FFF2-40B4-BE49-F238E27FC236}">
                    <a16:creationId xmlns:a16="http://schemas.microsoft.com/office/drawing/2014/main" id="{A283C25B-0081-41B5-862E-5C9ECEF8C7C8}"/>
                  </a:ext>
                </a:extLst>
              </p:cNvPr>
              <p:cNvSpPr>
                <a:spLocks noChangeArrowheads="1"/>
              </p:cNvSpPr>
              <p:nvPr/>
            </p:nvSpPr>
            <p:spPr bwMode="auto">
              <a:xfrm>
                <a:off x="5308" y="9720"/>
                <a:ext cx="437" cy="41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grpSp>
        <p:grpSp>
          <p:nvGrpSpPr>
            <p:cNvPr id="12" name="Group 17">
              <a:extLst>
                <a:ext uri="{FF2B5EF4-FFF2-40B4-BE49-F238E27FC236}">
                  <a16:creationId xmlns:a16="http://schemas.microsoft.com/office/drawing/2014/main" id="{8E419341-0E3F-4B19-B49B-4BB57F06C8BC}"/>
                </a:ext>
              </a:extLst>
            </p:cNvPr>
            <p:cNvGrpSpPr>
              <a:grpSpLocks/>
            </p:cNvGrpSpPr>
            <p:nvPr/>
          </p:nvGrpSpPr>
          <p:grpSpPr bwMode="auto">
            <a:xfrm>
              <a:off x="3868847" y="2999351"/>
              <a:ext cx="1262411" cy="421484"/>
              <a:chOff x="4508" y="9720"/>
              <a:chExt cx="1237" cy="414"/>
            </a:xfrm>
          </p:grpSpPr>
          <p:sp>
            <p:nvSpPr>
              <p:cNvPr id="28" name="Rectangle 20">
                <a:extLst>
                  <a:ext uri="{FF2B5EF4-FFF2-40B4-BE49-F238E27FC236}">
                    <a16:creationId xmlns:a16="http://schemas.microsoft.com/office/drawing/2014/main" id="{2F8D93D5-AB4E-4E18-9BAF-C2FEE942FB33}"/>
                  </a:ext>
                </a:extLst>
              </p:cNvPr>
              <p:cNvSpPr>
                <a:spLocks noChangeArrowheads="1"/>
              </p:cNvSpPr>
              <p:nvPr/>
            </p:nvSpPr>
            <p:spPr bwMode="auto">
              <a:xfrm>
                <a:off x="4508" y="9720"/>
                <a:ext cx="437" cy="41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3.2</a:t>
                </a:r>
              </a:p>
            </p:txBody>
          </p:sp>
          <p:sp>
            <p:nvSpPr>
              <p:cNvPr id="29" name="Rectangle 19">
                <a:extLst>
                  <a:ext uri="{FF2B5EF4-FFF2-40B4-BE49-F238E27FC236}">
                    <a16:creationId xmlns:a16="http://schemas.microsoft.com/office/drawing/2014/main" id="{8D6B68A6-1238-4B06-A7F6-5239EC24281D}"/>
                  </a:ext>
                </a:extLst>
              </p:cNvPr>
              <p:cNvSpPr>
                <a:spLocks noChangeArrowheads="1"/>
              </p:cNvSpPr>
              <p:nvPr/>
            </p:nvSpPr>
            <p:spPr bwMode="auto">
              <a:xfrm>
                <a:off x="4940" y="9720"/>
                <a:ext cx="353" cy="41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30" name="Rectangle 18">
                <a:extLst>
                  <a:ext uri="{FF2B5EF4-FFF2-40B4-BE49-F238E27FC236}">
                    <a16:creationId xmlns:a16="http://schemas.microsoft.com/office/drawing/2014/main" id="{CEF357D6-02F2-4AB0-9A18-FD8BC4680438}"/>
                  </a:ext>
                </a:extLst>
              </p:cNvPr>
              <p:cNvSpPr>
                <a:spLocks noChangeArrowheads="1"/>
              </p:cNvSpPr>
              <p:nvPr/>
            </p:nvSpPr>
            <p:spPr bwMode="auto">
              <a:xfrm>
                <a:off x="5308" y="9720"/>
                <a:ext cx="437" cy="41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grpSp>
        <p:grpSp>
          <p:nvGrpSpPr>
            <p:cNvPr id="13" name="Group 13">
              <a:extLst>
                <a:ext uri="{FF2B5EF4-FFF2-40B4-BE49-F238E27FC236}">
                  <a16:creationId xmlns:a16="http://schemas.microsoft.com/office/drawing/2014/main" id="{05E59556-D023-4334-968C-B0ED7ABE7597}"/>
                </a:ext>
              </a:extLst>
            </p:cNvPr>
            <p:cNvGrpSpPr>
              <a:grpSpLocks/>
            </p:cNvGrpSpPr>
            <p:nvPr/>
          </p:nvGrpSpPr>
          <p:grpSpPr bwMode="auto">
            <a:xfrm>
              <a:off x="5384353" y="2999351"/>
              <a:ext cx="1262411" cy="421484"/>
              <a:chOff x="4508" y="9720"/>
              <a:chExt cx="1237" cy="414"/>
            </a:xfrm>
          </p:grpSpPr>
          <p:sp>
            <p:nvSpPr>
              <p:cNvPr id="25" name="Rectangle 16">
                <a:extLst>
                  <a:ext uri="{FF2B5EF4-FFF2-40B4-BE49-F238E27FC236}">
                    <a16:creationId xmlns:a16="http://schemas.microsoft.com/office/drawing/2014/main" id="{FED9DEF5-603E-4E99-89A4-D5EFC9A6A959}"/>
                  </a:ext>
                </a:extLst>
              </p:cNvPr>
              <p:cNvSpPr>
                <a:spLocks noChangeArrowheads="1"/>
              </p:cNvSpPr>
              <p:nvPr/>
            </p:nvSpPr>
            <p:spPr bwMode="auto">
              <a:xfrm>
                <a:off x="4508" y="9720"/>
                <a:ext cx="437" cy="41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-6.0</a:t>
                </a:r>
              </a:p>
            </p:txBody>
          </p:sp>
          <p:sp>
            <p:nvSpPr>
              <p:cNvPr id="26" name="Rectangle 15">
                <a:extLst>
                  <a:ext uri="{FF2B5EF4-FFF2-40B4-BE49-F238E27FC236}">
                    <a16:creationId xmlns:a16="http://schemas.microsoft.com/office/drawing/2014/main" id="{023D565C-69F8-4C8C-BAA8-7E849E45B3B3}"/>
                  </a:ext>
                </a:extLst>
              </p:cNvPr>
              <p:cNvSpPr>
                <a:spLocks noChangeArrowheads="1"/>
              </p:cNvSpPr>
              <p:nvPr/>
            </p:nvSpPr>
            <p:spPr bwMode="auto">
              <a:xfrm>
                <a:off x="4940" y="9720"/>
                <a:ext cx="353" cy="41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27" name="Rectangle 14">
                <a:extLst>
                  <a:ext uri="{FF2B5EF4-FFF2-40B4-BE49-F238E27FC236}">
                    <a16:creationId xmlns:a16="http://schemas.microsoft.com/office/drawing/2014/main" id="{B1F485B6-C7FF-4298-A78F-65B8E2D06078}"/>
                  </a:ext>
                </a:extLst>
              </p:cNvPr>
              <p:cNvSpPr>
                <a:spLocks noChangeArrowheads="1"/>
              </p:cNvSpPr>
              <p:nvPr/>
            </p:nvSpPr>
            <p:spPr bwMode="auto">
              <a:xfrm>
                <a:off x="5308" y="9720"/>
                <a:ext cx="437" cy="41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grpSp>
        <p:grpSp>
          <p:nvGrpSpPr>
            <p:cNvPr id="14" name="Group 9">
              <a:extLst>
                <a:ext uri="{FF2B5EF4-FFF2-40B4-BE49-F238E27FC236}">
                  <a16:creationId xmlns:a16="http://schemas.microsoft.com/office/drawing/2014/main" id="{599DF9B9-512D-4D48-816A-A8E28397AD17}"/>
                </a:ext>
              </a:extLst>
            </p:cNvPr>
            <p:cNvGrpSpPr>
              <a:grpSpLocks/>
            </p:cNvGrpSpPr>
            <p:nvPr/>
          </p:nvGrpSpPr>
          <p:grpSpPr bwMode="auto">
            <a:xfrm>
              <a:off x="6881489" y="2999351"/>
              <a:ext cx="1262411" cy="421484"/>
              <a:chOff x="4508" y="9720"/>
              <a:chExt cx="1237" cy="414"/>
            </a:xfrm>
          </p:grpSpPr>
          <p:sp>
            <p:nvSpPr>
              <p:cNvPr id="22" name="Rectangle 12">
                <a:extLst>
                  <a:ext uri="{FF2B5EF4-FFF2-40B4-BE49-F238E27FC236}">
                    <a16:creationId xmlns:a16="http://schemas.microsoft.com/office/drawing/2014/main" id="{835EC2AC-CA36-4B3E-8387-0F13A9E39035}"/>
                  </a:ext>
                </a:extLst>
              </p:cNvPr>
              <p:cNvSpPr>
                <a:spLocks noChangeArrowheads="1"/>
              </p:cNvSpPr>
              <p:nvPr/>
            </p:nvSpPr>
            <p:spPr bwMode="auto">
              <a:xfrm>
                <a:off x="4508" y="9720"/>
                <a:ext cx="437" cy="41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10.0</a:t>
                </a:r>
              </a:p>
            </p:txBody>
          </p:sp>
          <p:sp>
            <p:nvSpPr>
              <p:cNvPr id="23" name="Rectangle 11">
                <a:extLst>
                  <a:ext uri="{FF2B5EF4-FFF2-40B4-BE49-F238E27FC236}">
                    <a16:creationId xmlns:a16="http://schemas.microsoft.com/office/drawing/2014/main" id="{444C65C0-FD87-4697-B330-D17C5294DB16}"/>
                  </a:ext>
                </a:extLst>
              </p:cNvPr>
              <p:cNvSpPr>
                <a:spLocks noChangeArrowheads="1"/>
              </p:cNvSpPr>
              <p:nvPr/>
            </p:nvSpPr>
            <p:spPr bwMode="auto">
              <a:xfrm>
                <a:off x="4940" y="9720"/>
                <a:ext cx="353" cy="41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24" name="Rectangle 10">
                <a:extLst>
                  <a:ext uri="{FF2B5EF4-FFF2-40B4-BE49-F238E27FC236}">
                    <a16:creationId xmlns:a16="http://schemas.microsoft.com/office/drawing/2014/main" id="{26BE0FE4-7189-46AC-BBE7-2349C9BFE6E0}"/>
                  </a:ext>
                </a:extLst>
              </p:cNvPr>
              <p:cNvSpPr>
                <a:spLocks noChangeArrowheads="1"/>
              </p:cNvSpPr>
              <p:nvPr/>
            </p:nvSpPr>
            <p:spPr bwMode="auto">
              <a:xfrm>
                <a:off x="5308" y="9720"/>
                <a:ext cx="437" cy="41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grpSp>
        <p:sp>
          <p:nvSpPr>
            <p:cNvPr id="15" name="Line 8">
              <a:extLst>
                <a:ext uri="{FF2B5EF4-FFF2-40B4-BE49-F238E27FC236}">
                  <a16:creationId xmlns:a16="http://schemas.microsoft.com/office/drawing/2014/main" id="{FEFC3972-53C0-4F99-8B9A-5C744FD84C47}"/>
                </a:ext>
              </a:extLst>
            </p:cNvPr>
            <p:cNvSpPr>
              <a:spLocks noChangeShapeType="1"/>
            </p:cNvSpPr>
            <p:nvPr/>
          </p:nvSpPr>
          <p:spPr bwMode="auto">
            <a:xfrm>
              <a:off x="1986966" y="3219789"/>
              <a:ext cx="405156" cy="102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16" name="Line 7">
              <a:extLst>
                <a:ext uri="{FF2B5EF4-FFF2-40B4-BE49-F238E27FC236}">
                  <a16:creationId xmlns:a16="http://schemas.microsoft.com/office/drawing/2014/main" id="{9D1E22A1-9A89-46FA-8F50-8D2D281B605A}"/>
                </a:ext>
              </a:extLst>
            </p:cNvPr>
            <p:cNvSpPr>
              <a:spLocks noChangeShapeType="1"/>
            </p:cNvSpPr>
            <p:nvPr/>
          </p:nvSpPr>
          <p:spPr bwMode="auto">
            <a:xfrm>
              <a:off x="3487164" y="3224891"/>
              <a:ext cx="405156" cy="102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17" name="Line 6">
              <a:extLst>
                <a:ext uri="{FF2B5EF4-FFF2-40B4-BE49-F238E27FC236}">
                  <a16:creationId xmlns:a16="http://schemas.microsoft.com/office/drawing/2014/main" id="{164D6774-FF38-46CF-A9BD-B2310CC440F4}"/>
                </a:ext>
              </a:extLst>
            </p:cNvPr>
            <p:cNvSpPr>
              <a:spLocks noChangeShapeType="1"/>
            </p:cNvSpPr>
            <p:nvPr/>
          </p:nvSpPr>
          <p:spPr bwMode="auto">
            <a:xfrm>
              <a:off x="4991444" y="3217748"/>
              <a:ext cx="405156" cy="102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18" name="Line 5">
              <a:extLst>
                <a:ext uri="{FF2B5EF4-FFF2-40B4-BE49-F238E27FC236}">
                  <a16:creationId xmlns:a16="http://schemas.microsoft.com/office/drawing/2014/main" id="{C0759015-5E5A-4FC5-A20B-23D88E7A7AD8}"/>
                </a:ext>
              </a:extLst>
            </p:cNvPr>
            <p:cNvSpPr>
              <a:spLocks noChangeShapeType="1"/>
            </p:cNvSpPr>
            <p:nvPr/>
          </p:nvSpPr>
          <p:spPr bwMode="auto">
            <a:xfrm>
              <a:off x="6489601" y="3217748"/>
              <a:ext cx="405156" cy="102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19" name="Arc 4">
              <a:extLst>
                <a:ext uri="{FF2B5EF4-FFF2-40B4-BE49-F238E27FC236}">
                  <a16:creationId xmlns:a16="http://schemas.microsoft.com/office/drawing/2014/main" id="{D508932B-0F39-4956-A9AB-DC8E094119DD}"/>
                </a:ext>
              </a:extLst>
            </p:cNvPr>
            <p:cNvSpPr>
              <a:spLocks/>
            </p:cNvSpPr>
            <p:nvPr/>
          </p:nvSpPr>
          <p:spPr bwMode="auto">
            <a:xfrm>
              <a:off x="883759" y="2622771"/>
              <a:ext cx="314327" cy="3765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20" name="Text Box 3">
              <a:extLst>
                <a:ext uri="{FF2B5EF4-FFF2-40B4-BE49-F238E27FC236}">
                  <a16:creationId xmlns:a16="http://schemas.microsoft.com/office/drawing/2014/main" id="{DF5D9C32-F7B7-4F13-93D0-C2F8CE7A27C8}"/>
                </a:ext>
              </a:extLst>
            </p:cNvPr>
            <p:cNvSpPr txBox="1">
              <a:spLocks noChangeArrowheads="1"/>
            </p:cNvSpPr>
            <p:nvPr/>
          </p:nvSpPr>
          <p:spPr bwMode="auto">
            <a:xfrm>
              <a:off x="2257408" y="2628894"/>
              <a:ext cx="535786" cy="31738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coef</a:t>
              </a:r>
            </a:p>
          </p:txBody>
        </p:sp>
        <p:sp>
          <p:nvSpPr>
            <p:cNvPr id="21" name="Text Box 2">
              <a:extLst>
                <a:ext uri="{FF2B5EF4-FFF2-40B4-BE49-F238E27FC236}">
                  <a16:creationId xmlns:a16="http://schemas.microsoft.com/office/drawing/2014/main" id="{BE5FF404-2EB9-48DF-B566-DB7C43325314}"/>
                </a:ext>
              </a:extLst>
            </p:cNvPr>
            <p:cNvSpPr txBox="1">
              <a:spLocks noChangeArrowheads="1"/>
            </p:cNvSpPr>
            <p:nvPr/>
          </p:nvSpPr>
          <p:spPr bwMode="auto">
            <a:xfrm>
              <a:off x="2906474" y="2628894"/>
              <a:ext cx="379642" cy="31738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exp</a:t>
              </a:r>
            </a:p>
          </p:txBody>
        </p:sp>
      </p:gr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257438"/>
            <a:ext cx="4572032"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000">
                <a:latin typeface="Consolas" pitchFamily="49" charset="0"/>
                <a:ea typeface="微软雅黑" pitchFamily="34" charset="-122"/>
                <a:cs typeface="Consolas" pitchFamily="49" charset="0"/>
              </a:rPr>
              <a:t>2. </a:t>
            </a:r>
            <a:r>
              <a:rPr lang="zh-CN" altLang="zh-CN" sz="2000">
                <a:latin typeface="Consolas" pitchFamily="49" charset="0"/>
                <a:ea typeface="微软雅黑" pitchFamily="34" charset="-122"/>
                <a:cs typeface="Consolas" pitchFamily="49" charset="0"/>
              </a:rPr>
              <a:t>设计</a:t>
            </a:r>
            <a:r>
              <a:rPr lang="pt-BR" altLang="zh-CN" sz="2000">
                <a:latin typeface="Consolas" pitchFamily="49" charset="0"/>
                <a:ea typeface="微软雅黑" pitchFamily="34" charset="-122"/>
                <a:cs typeface="Consolas" pitchFamily="49" charset="0"/>
              </a:rPr>
              <a:t>PolyClass</a:t>
            </a:r>
            <a:r>
              <a:rPr lang="zh-CN" altLang="zh-CN" sz="2000">
                <a:latin typeface="Consolas" pitchFamily="49" charset="0"/>
                <a:ea typeface="微软雅黑" pitchFamily="34" charset="-122"/>
                <a:cs typeface="Consolas" pitchFamily="49" charset="0"/>
              </a:rPr>
              <a:t>的基本运算算法</a:t>
            </a:r>
          </a:p>
        </p:txBody>
      </p:sp>
      <p:sp>
        <p:nvSpPr>
          <p:cNvPr id="6" name="TextBox 5"/>
          <p:cNvSpPr txBox="1"/>
          <p:nvPr/>
        </p:nvSpPr>
        <p:spPr>
          <a:xfrm>
            <a:off x="309889" y="1142077"/>
            <a:ext cx="6000792"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pP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1</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）创建多项式</a:t>
            </a:r>
            <a:r>
              <a:rPr lang="zh-CN" altLang="en-US"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单链表</a:t>
            </a:r>
            <a:r>
              <a:rPr lang="en-US" altLang="zh-CN" sz="2000"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CreatePoly</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a,b,n</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endPar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endParaRPr>
          </a:p>
        </p:txBody>
      </p:sp>
      <p:sp>
        <p:nvSpPr>
          <p:cNvPr id="7" name="TextBox 6"/>
          <p:cNvSpPr txBox="1"/>
          <p:nvPr/>
        </p:nvSpPr>
        <p:spPr>
          <a:xfrm>
            <a:off x="661814" y="1973643"/>
            <a:ext cx="8302674" cy="399965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public void </a:t>
            </a:r>
            <a:r>
              <a:rPr lang="en-US" altLang="zh-CN" sz="1800" dirty="0" err="1">
                <a:solidFill>
                  <a:srgbClr val="FF0000"/>
                </a:solidFill>
                <a:latin typeface="Consolas" pitchFamily="49" charset="0"/>
                <a:ea typeface="仿宋" pitchFamily="49" charset="-122"/>
                <a:cs typeface="Consolas" pitchFamily="49" charset="0"/>
              </a:rPr>
              <a:t>CreatePoly</a:t>
            </a:r>
            <a:r>
              <a:rPr lang="en-US" altLang="zh-CN" sz="1800" dirty="0">
                <a:solidFill>
                  <a:srgbClr val="0000FF"/>
                </a:solidFill>
                <a:latin typeface="Consolas" pitchFamily="49" charset="0"/>
                <a:ea typeface="仿宋" pitchFamily="49" charset="-122"/>
                <a:cs typeface="Consolas" pitchFamily="49" charset="0"/>
              </a:rPr>
              <a:t>(double[] </a:t>
            </a:r>
            <a:r>
              <a:rPr lang="en-US" altLang="zh-CN" sz="1800" dirty="0" err="1">
                <a:solidFill>
                  <a:srgbClr val="0000FF"/>
                </a:solidFill>
                <a:latin typeface="Consolas" pitchFamily="49" charset="0"/>
                <a:ea typeface="仿宋" pitchFamily="49" charset="-122"/>
                <a:cs typeface="Consolas" pitchFamily="49" charset="0"/>
              </a:rPr>
              <a:t>a,int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b,int</a:t>
            </a:r>
            <a:r>
              <a:rPr lang="en-US" altLang="zh-CN" sz="1800" dirty="0">
                <a:solidFill>
                  <a:srgbClr val="0000FF"/>
                </a:solidFill>
                <a:latin typeface="Consolas" pitchFamily="49" charset="0"/>
                <a:ea typeface="仿宋" pitchFamily="49" charset="-122"/>
                <a:cs typeface="Consolas" pitchFamily="49" charset="0"/>
              </a:rPr>
              <a:t> n)</a:t>
            </a:r>
          </a:p>
          <a:p>
            <a:pPr algn="l">
              <a:lnSpc>
                <a:spcPts val="2700"/>
              </a:lnSpc>
              <a:spcBef>
                <a:spcPts val="0"/>
              </a:spcBef>
            </a:pP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采用尾插法建立多项式单链表</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PolyNode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t=head;		</a:t>
            </a:r>
            <a:r>
              <a:rPr lang="en-US" altLang="zh-CN" sz="1800" dirty="0">
                <a:solidFill>
                  <a:srgbClr val="00CC00"/>
                </a:solidFill>
                <a:latin typeface="Consolas" pitchFamily="49" charset="0"/>
                <a:ea typeface="仿宋" pitchFamily="49" charset="-122"/>
                <a:cs typeface="Consolas" pitchFamily="49" charset="0"/>
              </a:rPr>
              <a:t>       //t</a:t>
            </a:r>
            <a:r>
              <a:rPr lang="zh-CN" altLang="zh-CN" sz="1800" dirty="0">
                <a:solidFill>
                  <a:srgbClr val="00CC00"/>
                </a:solidFill>
                <a:latin typeface="Consolas" pitchFamily="49" charset="0"/>
                <a:ea typeface="仿宋" pitchFamily="49" charset="-122"/>
                <a:cs typeface="Consolas" pitchFamily="49" charset="0"/>
              </a:rPr>
              <a:t>始终指向尾结点</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开始时指向头结点</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for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=0;i&lt;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  s=new </a:t>
            </a:r>
            <a:r>
              <a:rPr lang="en-US" altLang="zh-CN" sz="1800" dirty="0" err="1">
                <a:solidFill>
                  <a:srgbClr val="0000FF"/>
                </a:solidFill>
                <a:latin typeface="Consolas" pitchFamily="49" charset="0"/>
                <a:ea typeface="仿宋" pitchFamily="49" charset="-122"/>
                <a:cs typeface="Consolas" pitchFamily="49" charset="0"/>
              </a:rPr>
              <a:t>PolyNode</a:t>
            </a:r>
            <a:r>
              <a:rPr lang="en-US" altLang="zh-CN" sz="1800" dirty="0">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],b[</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t.next</a:t>
            </a:r>
            <a:r>
              <a:rPr lang="en-US" altLang="zh-CN" sz="1800" dirty="0">
                <a:solidFill>
                  <a:srgbClr val="0000FF"/>
                </a:solidFill>
                <a:latin typeface="Consolas" pitchFamily="49" charset="0"/>
                <a:ea typeface="仿宋" pitchFamily="49" charset="-122"/>
                <a:cs typeface="Consolas" pitchFamily="49" charset="0"/>
              </a:rPr>
              <a:t>=s;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在</a:t>
            </a:r>
            <a:r>
              <a:rPr lang="en-US" altLang="zh-CN" sz="1800" dirty="0">
                <a:solidFill>
                  <a:srgbClr val="00CC00"/>
                </a:solidFill>
                <a:latin typeface="Consolas" pitchFamily="49" charset="0"/>
                <a:ea typeface="仿宋" pitchFamily="49" charset="-122"/>
                <a:cs typeface="Consolas" pitchFamily="49" charset="0"/>
              </a:rPr>
              <a:t>t</a:t>
            </a:r>
            <a:r>
              <a:rPr lang="zh-CN" altLang="zh-CN" sz="1800" dirty="0">
                <a:solidFill>
                  <a:srgbClr val="00CC00"/>
                </a:solidFill>
                <a:latin typeface="Consolas" pitchFamily="49" charset="0"/>
                <a:ea typeface="仿宋" pitchFamily="49" charset="-122"/>
                <a:cs typeface="Consolas" pitchFamily="49" charset="0"/>
              </a:rPr>
              <a:t>结点之后插入</a:t>
            </a:r>
            <a:r>
              <a:rPr lang="en-US" altLang="zh-CN" sz="1800" dirty="0">
                <a:solidFill>
                  <a:srgbClr val="00CC00"/>
                </a:solidFill>
                <a:latin typeface="Consolas" pitchFamily="49" charset="0"/>
                <a:ea typeface="仿宋" pitchFamily="49" charset="-122"/>
                <a:cs typeface="Consolas" pitchFamily="49" charset="0"/>
              </a:rPr>
              <a:t>s</a:t>
            </a:r>
            <a:r>
              <a:rPr lang="zh-CN" altLang="zh-CN" sz="1800" dirty="0">
                <a:solidFill>
                  <a:srgbClr val="00CC00"/>
                </a:solidFill>
                <a:latin typeface="Consolas" pitchFamily="49" charset="0"/>
                <a:ea typeface="仿宋" pitchFamily="49" charset="-122"/>
                <a:cs typeface="Consolas" pitchFamily="49" charset="0"/>
              </a:rPr>
              <a:t>结点</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t=s;</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t.next</a:t>
            </a:r>
            <a:r>
              <a:rPr lang="en-US" altLang="zh-CN" sz="1800" dirty="0">
                <a:solidFill>
                  <a:srgbClr val="0000FF"/>
                </a:solidFill>
                <a:latin typeface="Consolas" pitchFamily="49" charset="0"/>
                <a:ea typeface="仿宋" pitchFamily="49" charset="-122"/>
                <a:cs typeface="Consolas" pitchFamily="49" charset="0"/>
              </a:rPr>
              <a:t>=null;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尾结点</a:t>
            </a:r>
            <a:r>
              <a:rPr lang="en-US" altLang="zh-CN" sz="1800" dirty="0">
                <a:solidFill>
                  <a:srgbClr val="00CC00"/>
                </a:solidFill>
                <a:latin typeface="Consolas" pitchFamily="49" charset="0"/>
                <a:ea typeface="仿宋" pitchFamily="49" charset="-122"/>
                <a:cs typeface="Consolas" pitchFamily="49" charset="0"/>
              </a:rPr>
              <a:t>next</a:t>
            </a:r>
            <a:r>
              <a:rPr lang="zh-CN" altLang="zh-CN" sz="1800" dirty="0">
                <a:solidFill>
                  <a:srgbClr val="00CC00"/>
                </a:solidFill>
                <a:latin typeface="Consolas" pitchFamily="49" charset="0"/>
                <a:ea typeface="仿宋" pitchFamily="49" charset="-122"/>
                <a:cs typeface="Consolas" pitchFamily="49" charset="0"/>
              </a:rPr>
              <a:t>成员置为</a:t>
            </a:r>
            <a:r>
              <a:rPr lang="en-US" altLang="zh-CN" sz="1800" dirty="0">
                <a:solidFill>
                  <a:srgbClr val="00CC00"/>
                </a:solidFill>
                <a:latin typeface="Consolas" pitchFamily="49" charset="0"/>
                <a:ea typeface="仿宋" pitchFamily="49" charset="-122"/>
                <a:cs typeface="Consolas" pitchFamily="49" charset="0"/>
              </a:rPr>
              <a:t>null</a:t>
            </a:r>
            <a:endParaRPr lang="zh-CN" altLang="zh-CN" sz="1800" dirty="0">
              <a:solidFill>
                <a:srgbClr val="00CC00"/>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00042"/>
            <a:ext cx="5143536"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pPr>
            <a:r>
              <a:rPr lang="zh-CN" altLang="zh-CN" sz="200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2</a:t>
            </a:r>
            <a:r>
              <a:rPr lang="zh-CN" altLang="zh-CN" sz="200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）按</a:t>
            </a:r>
            <a:r>
              <a:rPr lang="en-US" altLang="zh-CN" sz="200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exp</a:t>
            </a:r>
            <a:r>
              <a:rPr lang="zh-CN" altLang="zh-CN" sz="200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成员递减排序</a:t>
            </a:r>
            <a:r>
              <a:rPr lang="en-US" altLang="zh-CN" sz="200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Sort()</a:t>
            </a:r>
            <a:endParaRPr lang="zh-CN" altLang="zh-CN" sz="200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endParaRPr>
          </a:p>
        </p:txBody>
      </p:sp>
      <p:sp>
        <p:nvSpPr>
          <p:cNvPr id="37918"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7" name="组合 66"/>
          <p:cNvGrpSpPr/>
          <p:nvPr/>
        </p:nvGrpSpPr>
        <p:grpSpPr>
          <a:xfrm>
            <a:off x="785786" y="3357562"/>
            <a:ext cx="7225286" cy="1785950"/>
            <a:chOff x="785786" y="3357562"/>
            <a:chExt cx="7225286" cy="1785950"/>
          </a:xfrm>
        </p:grpSpPr>
        <p:sp>
          <p:nvSpPr>
            <p:cNvPr id="37916" name="Text Box 28"/>
            <p:cNvSpPr txBox="1">
              <a:spLocks noChangeArrowheads="1"/>
            </p:cNvSpPr>
            <p:nvPr/>
          </p:nvSpPr>
          <p:spPr bwMode="auto">
            <a:xfrm>
              <a:off x="785786" y="4217675"/>
              <a:ext cx="498126" cy="29623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head</a:t>
              </a:r>
            </a:p>
          </p:txBody>
        </p:sp>
        <p:grpSp>
          <p:nvGrpSpPr>
            <p:cNvPr id="62" name="组合 61"/>
            <p:cNvGrpSpPr/>
            <p:nvPr/>
          </p:nvGrpSpPr>
          <p:grpSpPr>
            <a:xfrm>
              <a:off x="1180241" y="4750127"/>
              <a:ext cx="1247552" cy="393385"/>
              <a:chOff x="1180241" y="4750127"/>
              <a:chExt cx="1247552" cy="393385"/>
            </a:xfrm>
          </p:grpSpPr>
          <p:sp>
            <p:nvSpPr>
              <p:cNvPr id="37915" name="Rectangle 27" descr="浅色上对角线"/>
              <p:cNvSpPr>
                <a:spLocks noChangeArrowheads="1"/>
              </p:cNvSpPr>
              <p:nvPr/>
            </p:nvSpPr>
            <p:spPr bwMode="auto">
              <a:xfrm>
                <a:off x="1180241" y="4750127"/>
                <a:ext cx="415880" cy="39338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7914" name="Rectangle 26" descr="浅色下对角线"/>
              <p:cNvSpPr>
                <a:spLocks noChangeArrowheads="1"/>
              </p:cNvSpPr>
              <p:nvPr/>
            </p:nvSpPr>
            <p:spPr bwMode="auto">
              <a:xfrm>
                <a:off x="1591363" y="4750127"/>
                <a:ext cx="415880" cy="39338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7913" name="Rectangle 25"/>
              <p:cNvSpPr>
                <a:spLocks noChangeArrowheads="1"/>
              </p:cNvSpPr>
              <p:nvPr/>
            </p:nvSpPr>
            <p:spPr bwMode="auto">
              <a:xfrm>
                <a:off x="2011913" y="4750127"/>
                <a:ext cx="415880" cy="39338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grpSp>
        <p:grpSp>
          <p:nvGrpSpPr>
            <p:cNvPr id="63" name="组合 62"/>
            <p:cNvGrpSpPr/>
            <p:nvPr/>
          </p:nvGrpSpPr>
          <p:grpSpPr>
            <a:xfrm>
              <a:off x="2647806" y="4750127"/>
              <a:ext cx="1300087" cy="393385"/>
              <a:chOff x="2647806" y="4750127"/>
              <a:chExt cx="1300087" cy="393385"/>
            </a:xfrm>
          </p:grpSpPr>
          <p:sp>
            <p:nvSpPr>
              <p:cNvPr id="37911" name="Rectangle 23"/>
              <p:cNvSpPr>
                <a:spLocks noChangeArrowheads="1"/>
              </p:cNvSpPr>
              <p:nvPr/>
            </p:nvSpPr>
            <p:spPr bwMode="auto">
              <a:xfrm>
                <a:off x="2647806" y="4750127"/>
                <a:ext cx="468000" cy="39338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3.2</a:t>
                </a:r>
              </a:p>
            </p:txBody>
          </p:sp>
          <p:sp>
            <p:nvSpPr>
              <p:cNvPr id="37910" name="Rectangle 22"/>
              <p:cNvSpPr>
                <a:spLocks noChangeArrowheads="1"/>
              </p:cNvSpPr>
              <p:nvPr/>
            </p:nvSpPr>
            <p:spPr bwMode="auto">
              <a:xfrm>
                <a:off x="3112103" y="4750127"/>
                <a:ext cx="416217" cy="39338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37909" name="Rectangle 21"/>
              <p:cNvSpPr>
                <a:spLocks noChangeArrowheads="1"/>
              </p:cNvSpPr>
              <p:nvPr/>
            </p:nvSpPr>
            <p:spPr bwMode="auto">
              <a:xfrm>
                <a:off x="3531676" y="4750127"/>
                <a:ext cx="416217" cy="39338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grpSp>
        <p:grpSp>
          <p:nvGrpSpPr>
            <p:cNvPr id="64" name="组合 63"/>
            <p:cNvGrpSpPr/>
            <p:nvPr/>
          </p:nvGrpSpPr>
          <p:grpSpPr>
            <a:xfrm>
              <a:off x="3503454" y="3827148"/>
              <a:ext cx="1294964" cy="393385"/>
              <a:chOff x="3503454" y="3827148"/>
              <a:chExt cx="1294964" cy="393385"/>
            </a:xfrm>
          </p:grpSpPr>
          <p:sp>
            <p:nvSpPr>
              <p:cNvPr id="37907" name="Rectangle 19"/>
              <p:cNvSpPr>
                <a:spLocks noChangeArrowheads="1"/>
              </p:cNvSpPr>
              <p:nvPr/>
            </p:nvSpPr>
            <p:spPr bwMode="auto">
              <a:xfrm>
                <a:off x="3503454" y="3827148"/>
                <a:ext cx="468000" cy="39338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2.0</a:t>
                </a:r>
              </a:p>
            </p:txBody>
          </p:sp>
          <p:sp>
            <p:nvSpPr>
              <p:cNvPr id="37906" name="Rectangle 18"/>
              <p:cNvSpPr>
                <a:spLocks noChangeArrowheads="1"/>
              </p:cNvSpPr>
              <p:nvPr/>
            </p:nvSpPr>
            <p:spPr bwMode="auto">
              <a:xfrm>
                <a:off x="3971415" y="3827148"/>
                <a:ext cx="416217" cy="39338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37905" name="Rectangle 17"/>
              <p:cNvSpPr>
                <a:spLocks noChangeArrowheads="1"/>
              </p:cNvSpPr>
              <p:nvPr/>
            </p:nvSpPr>
            <p:spPr bwMode="auto">
              <a:xfrm>
                <a:off x="4382201" y="3827148"/>
                <a:ext cx="416217" cy="39338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grpSp>
        <p:grpSp>
          <p:nvGrpSpPr>
            <p:cNvPr id="65" name="组合 64"/>
            <p:cNvGrpSpPr/>
            <p:nvPr/>
          </p:nvGrpSpPr>
          <p:grpSpPr>
            <a:xfrm>
              <a:off x="5034622" y="3827148"/>
              <a:ext cx="1391069" cy="393385"/>
              <a:chOff x="5034622" y="3827148"/>
              <a:chExt cx="1391069" cy="393385"/>
            </a:xfrm>
          </p:grpSpPr>
          <p:sp>
            <p:nvSpPr>
              <p:cNvPr id="37903" name="Rectangle 15"/>
              <p:cNvSpPr>
                <a:spLocks noChangeArrowheads="1"/>
              </p:cNvSpPr>
              <p:nvPr/>
            </p:nvSpPr>
            <p:spPr bwMode="auto">
              <a:xfrm>
                <a:off x="5034622" y="3827148"/>
                <a:ext cx="540000" cy="39338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-6.0</a:t>
                </a:r>
              </a:p>
            </p:txBody>
          </p:sp>
          <p:sp>
            <p:nvSpPr>
              <p:cNvPr id="37902" name="Rectangle 14"/>
              <p:cNvSpPr>
                <a:spLocks noChangeArrowheads="1"/>
              </p:cNvSpPr>
              <p:nvPr/>
            </p:nvSpPr>
            <p:spPr bwMode="auto">
              <a:xfrm>
                <a:off x="5588531" y="3827148"/>
                <a:ext cx="416217" cy="39338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37901" name="Rectangle 13"/>
              <p:cNvSpPr>
                <a:spLocks noChangeArrowheads="1"/>
              </p:cNvSpPr>
              <p:nvPr/>
            </p:nvSpPr>
            <p:spPr bwMode="auto">
              <a:xfrm>
                <a:off x="6009474" y="3827148"/>
                <a:ext cx="416217" cy="39338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grpSp>
        <p:grpSp>
          <p:nvGrpSpPr>
            <p:cNvPr id="66" name="组合 65"/>
            <p:cNvGrpSpPr/>
            <p:nvPr/>
          </p:nvGrpSpPr>
          <p:grpSpPr>
            <a:xfrm>
              <a:off x="6624966" y="3827148"/>
              <a:ext cx="1386106" cy="393385"/>
              <a:chOff x="6624966" y="3827148"/>
              <a:chExt cx="1386106" cy="393385"/>
            </a:xfrm>
          </p:grpSpPr>
          <p:sp>
            <p:nvSpPr>
              <p:cNvPr id="37899" name="Rectangle 11"/>
              <p:cNvSpPr>
                <a:spLocks noChangeArrowheads="1"/>
              </p:cNvSpPr>
              <p:nvPr/>
            </p:nvSpPr>
            <p:spPr bwMode="auto">
              <a:xfrm>
                <a:off x="6624966" y="3827148"/>
                <a:ext cx="540000" cy="39338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10.0</a:t>
                </a:r>
              </a:p>
            </p:txBody>
          </p:sp>
          <p:sp>
            <p:nvSpPr>
              <p:cNvPr id="37898" name="Rectangle 10"/>
              <p:cNvSpPr>
                <a:spLocks noChangeArrowheads="1"/>
              </p:cNvSpPr>
              <p:nvPr/>
            </p:nvSpPr>
            <p:spPr bwMode="auto">
              <a:xfrm>
                <a:off x="7163973" y="3827148"/>
                <a:ext cx="416217" cy="39338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37897" name="Rectangle 9"/>
              <p:cNvSpPr>
                <a:spLocks noChangeArrowheads="1"/>
              </p:cNvSpPr>
              <p:nvPr/>
            </p:nvSpPr>
            <p:spPr bwMode="auto">
              <a:xfrm>
                <a:off x="7594855" y="3827148"/>
                <a:ext cx="416217" cy="39338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grpSp>
        <p:sp>
          <p:nvSpPr>
            <p:cNvPr id="37895" name="Line 7"/>
            <p:cNvSpPr>
              <a:spLocks noChangeShapeType="1"/>
            </p:cNvSpPr>
            <p:nvPr/>
          </p:nvSpPr>
          <p:spPr bwMode="auto">
            <a:xfrm>
              <a:off x="2280165" y="4955868"/>
              <a:ext cx="378119" cy="953"/>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37894" name="Line 6"/>
            <p:cNvSpPr>
              <a:spLocks noChangeShapeType="1"/>
            </p:cNvSpPr>
            <p:nvPr/>
          </p:nvSpPr>
          <p:spPr bwMode="auto">
            <a:xfrm>
              <a:off x="4667933" y="4030984"/>
              <a:ext cx="378119" cy="953"/>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37893" name="Line 5"/>
            <p:cNvSpPr>
              <a:spLocks noChangeShapeType="1"/>
            </p:cNvSpPr>
            <p:nvPr/>
          </p:nvSpPr>
          <p:spPr bwMode="auto">
            <a:xfrm>
              <a:off x="6265583" y="4030984"/>
              <a:ext cx="378119" cy="953"/>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37892" name="Arc 4"/>
            <p:cNvSpPr>
              <a:spLocks/>
            </p:cNvSpPr>
            <p:nvPr/>
          </p:nvSpPr>
          <p:spPr bwMode="auto">
            <a:xfrm>
              <a:off x="1250577" y="4398652"/>
              <a:ext cx="293352" cy="3514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37891" name="Text Box 3"/>
            <p:cNvSpPr txBox="1">
              <a:spLocks noChangeArrowheads="1"/>
            </p:cNvSpPr>
            <p:nvPr/>
          </p:nvSpPr>
          <p:spPr bwMode="auto">
            <a:xfrm>
              <a:off x="3121170" y="3357562"/>
              <a:ext cx="354308" cy="29623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p</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7890" name="Arc 2"/>
            <p:cNvSpPr>
              <a:spLocks/>
            </p:cNvSpPr>
            <p:nvPr/>
          </p:nvSpPr>
          <p:spPr bwMode="auto">
            <a:xfrm>
              <a:off x="3409759" y="3475673"/>
              <a:ext cx="293352" cy="3514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grpSp>
      <p:grpSp>
        <p:nvGrpSpPr>
          <p:cNvPr id="58" name="组合 57"/>
          <p:cNvGrpSpPr/>
          <p:nvPr/>
        </p:nvGrpSpPr>
        <p:grpSpPr>
          <a:xfrm>
            <a:off x="561424" y="1500174"/>
            <a:ext cx="7939666" cy="925837"/>
            <a:chOff x="132796" y="2003097"/>
            <a:chExt cx="7939666" cy="925837"/>
          </a:xfrm>
        </p:grpSpPr>
        <p:sp>
          <p:nvSpPr>
            <p:cNvPr id="35" name="Text Box 28"/>
            <p:cNvSpPr txBox="1">
              <a:spLocks noChangeArrowheads="1"/>
            </p:cNvSpPr>
            <p:nvPr/>
          </p:nvSpPr>
          <p:spPr bwMode="auto">
            <a:xfrm>
              <a:off x="132796" y="2003097"/>
              <a:ext cx="498126" cy="29623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head</a:t>
              </a:r>
            </a:p>
          </p:txBody>
        </p:sp>
        <p:sp>
          <p:nvSpPr>
            <p:cNvPr id="36" name="Rectangle 27" descr="浅色上对角线"/>
            <p:cNvSpPr>
              <a:spLocks noChangeArrowheads="1"/>
            </p:cNvSpPr>
            <p:nvPr/>
          </p:nvSpPr>
          <p:spPr bwMode="auto">
            <a:xfrm>
              <a:off x="527251" y="2535549"/>
              <a:ext cx="415880" cy="39338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7" name="Rectangle 26" descr="浅色下对角线"/>
            <p:cNvSpPr>
              <a:spLocks noChangeArrowheads="1"/>
            </p:cNvSpPr>
            <p:nvPr/>
          </p:nvSpPr>
          <p:spPr bwMode="auto">
            <a:xfrm>
              <a:off x="938373" y="2535549"/>
              <a:ext cx="415880" cy="39338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8" name="Rectangle 25"/>
            <p:cNvSpPr>
              <a:spLocks noChangeArrowheads="1"/>
            </p:cNvSpPr>
            <p:nvPr/>
          </p:nvSpPr>
          <p:spPr bwMode="auto">
            <a:xfrm>
              <a:off x="1358923" y="2535549"/>
              <a:ext cx="415880" cy="39338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9" name="Rectangle 23"/>
            <p:cNvSpPr>
              <a:spLocks noChangeArrowheads="1"/>
            </p:cNvSpPr>
            <p:nvPr/>
          </p:nvSpPr>
          <p:spPr bwMode="auto">
            <a:xfrm>
              <a:off x="1994816" y="2535549"/>
              <a:ext cx="468000" cy="39338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3.2</a:t>
              </a:r>
            </a:p>
          </p:txBody>
        </p:sp>
        <p:sp>
          <p:nvSpPr>
            <p:cNvPr id="40" name="Rectangle 22"/>
            <p:cNvSpPr>
              <a:spLocks noChangeArrowheads="1"/>
            </p:cNvSpPr>
            <p:nvPr/>
          </p:nvSpPr>
          <p:spPr bwMode="auto">
            <a:xfrm>
              <a:off x="2459113" y="2535549"/>
              <a:ext cx="416217" cy="39338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41" name="Rectangle 21"/>
            <p:cNvSpPr>
              <a:spLocks noChangeArrowheads="1"/>
            </p:cNvSpPr>
            <p:nvPr/>
          </p:nvSpPr>
          <p:spPr bwMode="auto">
            <a:xfrm>
              <a:off x="2878686" y="2535549"/>
              <a:ext cx="416217" cy="39338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2" name="Rectangle 19"/>
            <p:cNvSpPr>
              <a:spLocks noChangeArrowheads="1"/>
            </p:cNvSpPr>
            <p:nvPr/>
          </p:nvSpPr>
          <p:spPr bwMode="auto">
            <a:xfrm>
              <a:off x="3564844" y="2535549"/>
              <a:ext cx="468000" cy="39338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2.0</a:t>
              </a:r>
            </a:p>
          </p:txBody>
        </p:sp>
        <p:sp>
          <p:nvSpPr>
            <p:cNvPr id="43" name="Rectangle 18"/>
            <p:cNvSpPr>
              <a:spLocks noChangeArrowheads="1"/>
            </p:cNvSpPr>
            <p:nvPr/>
          </p:nvSpPr>
          <p:spPr bwMode="auto">
            <a:xfrm>
              <a:off x="4032805" y="2535549"/>
              <a:ext cx="416217" cy="39338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44" name="Rectangle 17"/>
            <p:cNvSpPr>
              <a:spLocks noChangeArrowheads="1"/>
            </p:cNvSpPr>
            <p:nvPr/>
          </p:nvSpPr>
          <p:spPr bwMode="auto">
            <a:xfrm>
              <a:off x="4443591" y="2535549"/>
              <a:ext cx="416217" cy="39338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5" name="Rectangle 15"/>
            <p:cNvSpPr>
              <a:spLocks noChangeArrowheads="1"/>
            </p:cNvSpPr>
            <p:nvPr/>
          </p:nvSpPr>
          <p:spPr bwMode="auto">
            <a:xfrm>
              <a:off x="5096012" y="2535549"/>
              <a:ext cx="540000" cy="39338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-6.0</a:t>
              </a:r>
            </a:p>
          </p:txBody>
        </p:sp>
        <p:sp>
          <p:nvSpPr>
            <p:cNvPr id="46" name="Rectangle 14"/>
            <p:cNvSpPr>
              <a:spLocks noChangeArrowheads="1"/>
            </p:cNvSpPr>
            <p:nvPr/>
          </p:nvSpPr>
          <p:spPr bwMode="auto">
            <a:xfrm>
              <a:off x="5649921" y="2535549"/>
              <a:ext cx="416217" cy="39338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47" name="Rectangle 13"/>
            <p:cNvSpPr>
              <a:spLocks noChangeArrowheads="1"/>
            </p:cNvSpPr>
            <p:nvPr/>
          </p:nvSpPr>
          <p:spPr bwMode="auto">
            <a:xfrm>
              <a:off x="6070864" y="2535549"/>
              <a:ext cx="416217" cy="39338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8" name="Rectangle 11"/>
            <p:cNvSpPr>
              <a:spLocks noChangeArrowheads="1"/>
            </p:cNvSpPr>
            <p:nvPr/>
          </p:nvSpPr>
          <p:spPr bwMode="auto">
            <a:xfrm>
              <a:off x="6686356" y="2535549"/>
              <a:ext cx="540000" cy="39338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10.0</a:t>
              </a:r>
            </a:p>
          </p:txBody>
        </p:sp>
        <p:sp>
          <p:nvSpPr>
            <p:cNvPr id="49" name="Rectangle 10"/>
            <p:cNvSpPr>
              <a:spLocks noChangeArrowheads="1"/>
            </p:cNvSpPr>
            <p:nvPr/>
          </p:nvSpPr>
          <p:spPr bwMode="auto">
            <a:xfrm>
              <a:off x="7225363" y="2535549"/>
              <a:ext cx="416217" cy="39338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50" name="Rectangle 9"/>
            <p:cNvSpPr>
              <a:spLocks noChangeArrowheads="1"/>
            </p:cNvSpPr>
            <p:nvPr/>
          </p:nvSpPr>
          <p:spPr bwMode="auto">
            <a:xfrm>
              <a:off x="7656245" y="2535549"/>
              <a:ext cx="416217" cy="39338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51" name="Line 7"/>
            <p:cNvSpPr>
              <a:spLocks noChangeShapeType="1"/>
            </p:cNvSpPr>
            <p:nvPr/>
          </p:nvSpPr>
          <p:spPr bwMode="auto">
            <a:xfrm>
              <a:off x="1627175" y="2741290"/>
              <a:ext cx="378119" cy="953"/>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52" name="Line 6"/>
            <p:cNvSpPr>
              <a:spLocks noChangeShapeType="1"/>
            </p:cNvSpPr>
            <p:nvPr/>
          </p:nvSpPr>
          <p:spPr bwMode="auto">
            <a:xfrm>
              <a:off x="4729323" y="2739385"/>
              <a:ext cx="378119" cy="953"/>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53" name="Line 5"/>
            <p:cNvSpPr>
              <a:spLocks noChangeShapeType="1"/>
            </p:cNvSpPr>
            <p:nvPr/>
          </p:nvSpPr>
          <p:spPr bwMode="auto">
            <a:xfrm>
              <a:off x="6326973" y="2739385"/>
              <a:ext cx="378119" cy="953"/>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54" name="Arc 4"/>
            <p:cNvSpPr>
              <a:spLocks/>
            </p:cNvSpPr>
            <p:nvPr/>
          </p:nvSpPr>
          <p:spPr bwMode="auto">
            <a:xfrm>
              <a:off x="597587" y="2184074"/>
              <a:ext cx="293352" cy="3514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57" name="Line 6"/>
            <p:cNvSpPr>
              <a:spLocks noChangeShapeType="1"/>
            </p:cNvSpPr>
            <p:nvPr/>
          </p:nvSpPr>
          <p:spPr bwMode="auto">
            <a:xfrm>
              <a:off x="3193749" y="2745866"/>
              <a:ext cx="378119" cy="953"/>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grpSp>
      <p:sp>
        <p:nvSpPr>
          <p:cNvPr id="59" name="下箭头 58"/>
          <p:cNvSpPr/>
          <p:nvPr/>
        </p:nvSpPr>
        <p:spPr>
          <a:xfrm>
            <a:off x="4143372" y="2643182"/>
            <a:ext cx="214314"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0" name="任意多边形 59"/>
          <p:cNvSpPr/>
          <p:nvPr/>
        </p:nvSpPr>
        <p:spPr>
          <a:xfrm>
            <a:off x="2924070" y="3949002"/>
            <a:ext cx="331596" cy="602901"/>
          </a:xfrm>
          <a:custGeom>
            <a:avLst/>
            <a:gdLst>
              <a:gd name="connsiteX0" fmla="*/ 331596 w 331596"/>
              <a:gd name="connsiteY0" fmla="*/ 60290 h 602901"/>
              <a:gd name="connsiteX1" fmla="*/ 140677 w 331596"/>
              <a:gd name="connsiteY1" fmla="*/ 90435 h 602901"/>
              <a:gd name="connsiteX2" fmla="*/ 0 w 331596"/>
              <a:gd name="connsiteY2" fmla="*/ 602901 h 602901"/>
            </a:gdLst>
            <a:ahLst/>
            <a:cxnLst>
              <a:cxn ang="0">
                <a:pos x="connsiteX0" y="connsiteY0"/>
              </a:cxn>
              <a:cxn ang="0">
                <a:pos x="connsiteX1" y="connsiteY1"/>
              </a:cxn>
              <a:cxn ang="0">
                <a:pos x="connsiteX2" y="connsiteY2"/>
              </a:cxn>
            </a:cxnLst>
            <a:rect l="l" t="t" r="r" b="b"/>
            <a:pathLst>
              <a:path w="331596" h="602901">
                <a:moveTo>
                  <a:pt x="331596" y="60290"/>
                </a:moveTo>
                <a:cubicBezTo>
                  <a:pt x="263769" y="30145"/>
                  <a:pt x="195943" y="0"/>
                  <a:pt x="140677" y="90435"/>
                </a:cubicBezTo>
                <a:cubicBezTo>
                  <a:pt x="85411" y="180870"/>
                  <a:pt x="42705" y="391885"/>
                  <a:pt x="0" y="602901"/>
                </a:cubicBezTo>
              </a:path>
            </a:pathLst>
          </a:cu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TextBox 60"/>
          <p:cNvSpPr txBox="1"/>
          <p:nvPr/>
        </p:nvSpPr>
        <p:spPr>
          <a:xfrm>
            <a:off x="1928794" y="3900886"/>
            <a:ext cx="1214446" cy="313932"/>
          </a:xfrm>
          <a:prstGeom prst="rect">
            <a:avLst/>
          </a:prstGeom>
          <a:noFill/>
        </p:spPr>
        <p:txBody>
          <a:bodyPr wrap="square" rtlCol="0">
            <a:spAutoFit/>
          </a:bodyPr>
          <a:lstStyle/>
          <a:p>
            <a:r>
              <a:rPr lang="zh-CN" altLang="en-US" sz="1800">
                <a:solidFill>
                  <a:srgbClr val="FF3399"/>
                </a:solidFill>
                <a:latin typeface="仿宋" pitchFamily="49" charset="-122"/>
                <a:ea typeface="仿宋" pitchFamily="49" charset="-122"/>
              </a:rPr>
              <a:t>有序插入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476672"/>
            <a:ext cx="8964488" cy="586234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public void </a:t>
            </a:r>
            <a:r>
              <a:rPr lang="en-US" altLang="zh-CN" sz="1800" dirty="0">
                <a:solidFill>
                  <a:srgbClr val="FF0000"/>
                </a:solidFill>
                <a:latin typeface="Consolas" pitchFamily="49" charset="0"/>
                <a:ea typeface="仿宋" pitchFamily="49" charset="-122"/>
                <a:cs typeface="Consolas" pitchFamily="49" charset="0"/>
              </a:rPr>
              <a:t>Sort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对多项式单链表按</a:t>
            </a:r>
            <a:r>
              <a:rPr lang="en-US" altLang="zh-CN" sz="1800" dirty="0">
                <a:solidFill>
                  <a:srgbClr val="00CC00"/>
                </a:solidFill>
                <a:latin typeface="Consolas" pitchFamily="49" charset="0"/>
                <a:ea typeface="仿宋" pitchFamily="49" charset="-122"/>
                <a:cs typeface="Consolas" pitchFamily="49" charset="0"/>
              </a:rPr>
              <a:t>exp</a:t>
            </a:r>
            <a:r>
              <a:rPr lang="zh-CN" altLang="zh-CN" sz="1800" dirty="0">
                <a:solidFill>
                  <a:srgbClr val="00CC00"/>
                </a:solidFill>
                <a:latin typeface="Consolas" pitchFamily="49" charset="0"/>
                <a:ea typeface="仿宋" pitchFamily="49" charset="-122"/>
                <a:cs typeface="Consolas" pitchFamily="49" charset="0"/>
              </a:rPr>
              <a:t>成员递减排序</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PolyNode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p,pre,q</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q=</a:t>
            </a:r>
            <a:r>
              <a:rPr lang="en-US" altLang="zh-CN" sz="1800" dirty="0" err="1">
                <a:solidFill>
                  <a:srgbClr val="0000FF"/>
                </a:solidFill>
                <a:latin typeface="Consolas" pitchFamily="49" charset="0"/>
                <a:ea typeface="仿宋" pitchFamily="49" charset="-122"/>
                <a:cs typeface="Consolas" pitchFamily="49" charset="0"/>
              </a:rPr>
              <a:t>head.next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//q</a:t>
            </a:r>
            <a:r>
              <a:rPr lang="zh-CN" altLang="zh-CN" sz="1800" dirty="0">
                <a:solidFill>
                  <a:srgbClr val="00CC00"/>
                </a:solidFill>
                <a:latin typeface="Consolas" pitchFamily="49" charset="0"/>
                <a:ea typeface="仿宋" pitchFamily="49" charset="-122"/>
                <a:cs typeface="Consolas" pitchFamily="49" charset="0"/>
              </a:rPr>
              <a:t>指向开始结点</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if (q==null) return;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原单链表空返回</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head.next.next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指向</a:t>
            </a:r>
            <a:r>
              <a:rPr lang="en-US" altLang="zh-CN" sz="1800" dirty="0">
                <a:solidFill>
                  <a:srgbClr val="00CC00"/>
                </a:solidFill>
                <a:latin typeface="Consolas" pitchFamily="49" charset="0"/>
                <a:ea typeface="仿宋" pitchFamily="49" charset="-122"/>
                <a:cs typeface="Consolas" pitchFamily="49" charset="0"/>
              </a:rPr>
              <a:t>q</a:t>
            </a:r>
            <a:r>
              <a:rPr lang="zh-CN" altLang="zh-CN" sz="1800" dirty="0">
                <a:solidFill>
                  <a:srgbClr val="00CC00"/>
                </a:solidFill>
                <a:latin typeface="Consolas" pitchFamily="49" charset="0"/>
                <a:ea typeface="仿宋" pitchFamily="49" charset="-122"/>
                <a:cs typeface="Consolas" pitchFamily="49" charset="0"/>
              </a:rPr>
              <a:t>结点的后继结点</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if (p==null) return;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原单链表只有一个数据结点返回</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q.next</a:t>
            </a:r>
            <a:r>
              <a:rPr lang="en-US" altLang="zh-CN" sz="1800" dirty="0">
                <a:solidFill>
                  <a:srgbClr val="0000FF"/>
                </a:solidFill>
                <a:latin typeface="Consolas" pitchFamily="49" charset="0"/>
                <a:ea typeface="仿宋" pitchFamily="49" charset="-122"/>
                <a:cs typeface="Consolas" pitchFamily="49" charset="0"/>
              </a:rPr>
              <a:t>=null;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构造只含一个数据结点的有序单链表</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while (p!=null)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  q=</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//q</a:t>
            </a:r>
            <a:r>
              <a:rPr lang="zh-CN" altLang="zh-CN" sz="1800" dirty="0">
                <a:solidFill>
                  <a:srgbClr val="00CC00"/>
                </a:solidFill>
                <a:latin typeface="Consolas" pitchFamily="49" charset="0"/>
                <a:ea typeface="仿宋" pitchFamily="49" charset="-122"/>
                <a:cs typeface="Consolas" pitchFamily="49" charset="0"/>
              </a:rPr>
              <a:t>用于临时保存</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结点后继结点</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pre=head;		</a:t>
            </a:r>
            <a:r>
              <a:rPr lang="en-US" altLang="zh-CN" sz="1800" dirty="0">
                <a:solidFill>
                  <a:srgbClr val="00CC00"/>
                </a:solidFill>
                <a:latin typeface="Consolas" pitchFamily="49" charset="0"/>
                <a:ea typeface="仿宋" pitchFamily="49" charset="-122"/>
                <a:cs typeface="Consolas" pitchFamily="49" charset="0"/>
              </a:rPr>
              <a:t>//pre</a:t>
            </a:r>
            <a:r>
              <a:rPr lang="zh-CN" altLang="zh-CN" sz="1800" dirty="0">
                <a:solidFill>
                  <a:srgbClr val="00CC00"/>
                </a:solidFill>
                <a:latin typeface="Consolas" pitchFamily="49" charset="0"/>
                <a:ea typeface="仿宋" pitchFamily="49" charset="-122"/>
                <a:cs typeface="Consolas" pitchFamily="49" charset="0"/>
              </a:rPr>
              <a:t>从头结点开头</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while (</a:t>
            </a:r>
            <a:r>
              <a:rPr lang="en-US" altLang="zh-CN" sz="1800" dirty="0" err="1">
                <a:solidFill>
                  <a:srgbClr val="0000FF"/>
                </a:solidFill>
                <a:latin typeface="Consolas" pitchFamily="49" charset="0"/>
                <a:ea typeface="仿宋" pitchFamily="49" charset="-122"/>
                <a:cs typeface="Consolas" pitchFamily="49" charset="0"/>
              </a:rPr>
              <a:t>pre.next</a:t>
            </a:r>
            <a:r>
              <a:rPr lang="en-US" altLang="zh-CN" sz="1800" dirty="0">
                <a:solidFill>
                  <a:srgbClr val="0000FF"/>
                </a:solidFill>
                <a:latin typeface="Consolas" pitchFamily="49" charset="0"/>
                <a:ea typeface="仿宋" pitchFamily="49" charset="-122"/>
                <a:cs typeface="Consolas" pitchFamily="49" charset="0"/>
              </a:rPr>
              <a:t>!=null &amp;&amp; </a:t>
            </a:r>
            <a:r>
              <a:rPr lang="en-US" altLang="zh-CN" sz="1800" dirty="0" err="1">
                <a:solidFill>
                  <a:srgbClr val="0000FF"/>
                </a:solidFill>
                <a:latin typeface="Consolas" pitchFamily="49" charset="0"/>
                <a:ea typeface="仿宋" pitchFamily="49" charset="-122"/>
                <a:cs typeface="Consolas" pitchFamily="49" charset="0"/>
              </a:rPr>
              <a:t>pre.next.exp</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p.exp</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pre=</a:t>
            </a:r>
            <a:r>
              <a:rPr lang="en-US" altLang="zh-CN" sz="1800" dirty="0" err="1">
                <a:solidFill>
                  <a:srgbClr val="0000FF"/>
                </a:solidFill>
                <a:latin typeface="Consolas" pitchFamily="49" charset="0"/>
                <a:ea typeface="仿宋" pitchFamily="49" charset="-122"/>
                <a:cs typeface="Consolas" pitchFamily="49" charset="0"/>
              </a:rPr>
              <a:t>pre.next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在有序表中找插入结点</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的前驱结点</a:t>
            </a:r>
            <a:r>
              <a:rPr lang="en-US" altLang="zh-CN" sz="1800" dirty="0">
                <a:solidFill>
                  <a:srgbClr val="00CC00"/>
                </a:solidFill>
                <a:latin typeface="Consolas" pitchFamily="49" charset="0"/>
                <a:ea typeface="仿宋" pitchFamily="49" charset="-122"/>
                <a:cs typeface="Consolas" pitchFamily="49" charset="0"/>
              </a:rPr>
              <a:t>pre</a:t>
            </a:r>
            <a:endParaRPr lang="zh-CN" altLang="zh-CN" sz="1800" dirty="0">
              <a:solidFill>
                <a:srgbClr val="00CC00"/>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pre.next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将</a:t>
            </a:r>
            <a:r>
              <a:rPr lang="en-US" altLang="zh-CN" sz="1800" dirty="0">
                <a:solidFill>
                  <a:srgbClr val="00CC00"/>
                </a:solidFill>
                <a:latin typeface="Consolas" pitchFamily="49" charset="0"/>
                <a:ea typeface="仿宋" pitchFamily="49" charset="-122"/>
                <a:cs typeface="Consolas" pitchFamily="49" charset="0"/>
              </a:rPr>
              <a:t>pre</a:t>
            </a:r>
            <a:r>
              <a:rPr lang="zh-CN" altLang="zh-CN" sz="1800" dirty="0">
                <a:solidFill>
                  <a:srgbClr val="00CC00"/>
                </a:solidFill>
                <a:latin typeface="Consolas" pitchFamily="49" charset="0"/>
                <a:ea typeface="仿宋" pitchFamily="49" charset="-122"/>
                <a:cs typeface="Consolas" pitchFamily="49" charset="0"/>
              </a:rPr>
              <a:t>结点之后插入</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结点</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pre.next</a:t>
            </a:r>
            <a:r>
              <a:rPr lang="en-US" altLang="zh-CN" sz="1800" dirty="0">
                <a:solidFill>
                  <a:srgbClr val="0000FF"/>
                </a:solidFill>
                <a:latin typeface="Consolas" pitchFamily="49" charset="0"/>
                <a:ea typeface="仿宋" pitchFamily="49" charset="-122"/>
                <a:cs typeface="Consolas" pitchFamily="49" charset="0"/>
              </a:rPr>
              <a:t>=p;</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p=q;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扫描原单链表余下的结点</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238285"/>
            <a:ext cx="5143536"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pP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3</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）输出多项式</a:t>
            </a:r>
            <a:r>
              <a:rPr lang="zh-CN" altLang="en-US"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单链表</a:t>
            </a:r>
            <a:r>
              <a:rPr lang="en-US" altLang="zh-CN" sz="2000"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DispPoly</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endPar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endParaRPr>
          </a:p>
        </p:txBody>
      </p:sp>
      <p:sp>
        <p:nvSpPr>
          <p:cNvPr id="4" name="TextBox 3"/>
          <p:cNvSpPr txBox="1"/>
          <p:nvPr/>
        </p:nvSpPr>
        <p:spPr>
          <a:xfrm>
            <a:off x="107504" y="764704"/>
            <a:ext cx="8928992" cy="573090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public void </a:t>
            </a:r>
            <a:r>
              <a:rPr lang="en-US" altLang="zh-CN" sz="1800" dirty="0" err="1">
                <a:solidFill>
                  <a:srgbClr val="FF0000"/>
                </a:solidFill>
                <a:latin typeface="Consolas" pitchFamily="49" charset="0"/>
                <a:ea typeface="仿宋" pitchFamily="49" charset="-122"/>
                <a:cs typeface="Consolas" pitchFamily="49" charset="0"/>
              </a:rPr>
              <a:t>DispPoly</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输出多项式单链表</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boolean</a:t>
            </a:r>
            <a:r>
              <a:rPr lang="en-US" altLang="zh-CN" sz="1800" dirty="0">
                <a:solidFill>
                  <a:srgbClr val="0000FF"/>
                </a:solidFill>
                <a:latin typeface="Consolas" pitchFamily="49" charset="0"/>
                <a:ea typeface="仿宋" pitchFamily="49" charset="-122"/>
                <a:cs typeface="Consolas" pitchFamily="49" charset="0"/>
              </a:rPr>
              <a:t> first=true;		</a:t>
            </a:r>
            <a:r>
              <a:rPr lang="en-US" altLang="zh-CN" sz="1800" dirty="0">
                <a:solidFill>
                  <a:srgbClr val="00CC00"/>
                </a:solidFill>
                <a:latin typeface="Consolas" pitchFamily="49" charset="0"/>
                <a:ea typeface="仿宋" pitchFamily="49" charset="-122"/>
                <a:cs typeface="Consolas" pitchFamily="49" charset="0"/>
              </a:rPr>
              <a:t>//first</a:t>
            </a:r>
            <a:r>
              <a:rPr lang="zh-CN" altLang="zh-CN" sz="1800" dirty="0">
                <a:solidFill>
                  <a:srgbClr val="00CC00"/>
                </a:solidFill>
                <a:latin typeface="Consolas" pitchFamily="49" charset="0"/>
                <a:ea typeface="仿宋" pitchFamily="49" charset="-122"/>
                <a:cs typeface="Consolas" pitchFamily="49" charset="0"/>
              </a:rPr>
              <a:t>为</a:t>
            </a:r>
            <a:r>
              <a:rPr lang="en-US" altLang="zh-CN" sz="1800" dirty="0">
                <a:solidFill>
                  <a:srgbClr val="00CC00"/>
                </a:solidFill>
                <a:latin typeface="Consolas" pitchFamily="49" charset="0"/>
                <a:ea typeface="仿宋" pitchFamily="49" charset="-122"/>
                <a:cs typeface="Consolas" pitchFamily="49" charset="0"/>
              </a:rPr>
              <a:t>true</a:t>
            </a:r>
            <a:r>
              <a:rPr lang="zh-CN" altLang="zh-CN" sz="1800" dirty="0">
                <a:solidFill>
                  <a:srgbClr val="00CC00"/>
                </a:solidFill>
                <a:latin typeface="Consolas" pitchFamily="49" charset="0"/>
                <a:ea typeface="仿宋" pitchFamily="49" charset="-122"/>
                <a:cs typeface="Consolas" pitchFamily="49" charset="0"/>
              </a:rPr>
              <a:t>表示是第一项</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PolyNode</a:t>
            </a: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head.next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while (p!=null)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  if (first) first=false;</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else if (</a:t>
            </a:r>
            <a:r>
              <a:rPr lang="en-US" altLang="zh-CN" sz="1800" dirty="0" err="1">
                <a:solidFill>
                  <a:srgbClr val="0000FF"/>
                </a:solidFill>
                <a:latin typeface="Consolas" pitchFamily="49" charset="0"/>
                <a:ea typeface="仿宋" pitchFamily="49" charset="-122"/>
                <a:cs typeface="Consolas" pitchFamily="49" charset="0"/>
              </a:rPr>
              <a:t>p.coef</a:t>
            </a:r>
            <a:r>
              <a:rPr lang="en-US" altLang="zh-CN" sz="1800" dirty="0">
                <a:solidFill>
                  <a:srgbClr val="0000FF"/>
                </a:solidFill>
                <a:latin typeface="Consolas" pitchFamily="49" charset="0"/>
                <a:ea typeface="仿宋" pitchFamily="49" charset="-122"/>
                <a:cs typeface="Consolas" pitchFamily="49" charset="0"/>
              </a:rPr>
              <a:t>&gt;0) </a:t>
            </a:r>
            <a:r>
              <a:rPr lang="en-US" altLang="zh-CN" sz="1800" dirty="0" err="1">
                <a:solidFill>
                  <a:srgbClr val="0000FF"/>
                </a:solidFill>
                <a:latin typeface="Consolas" pitchFamily="49" charset="0"/>
                <a:ea typeface="仿宋" pitchFamily="49" charset="-122"/>
                <a:cs typeface="Consolas" pitchFamily="49" charset="0"/>
              </a:rPr>
              <a:t>System.out.print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p.exp</a:t>
            </a:r>
            <a:r>
              <a:rPr lang="en-US" altLang="zh-CN" sz="1800" dirty="0">
                <a:solidFill>
                  <a:srgbClr val="0000FF"/>
                </a:solidFill>
                <a:latin typeface="Consolas" pitchFamily="49" charset="0"/>
                <a:ea typeface="仿宋" pitchFamily="49" charset="-122"/>
                <a:cs typeface="Consolas" pitchFamily="49" charset="0"/>
              </a:rPr>
              <a:t>==0)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指数为</a:t>
            </a:r>
            <a:r>
              <a:rPr lang="en-US" altLang="zh-CN" sz="1800" dirty="0">
                <a:solidFill>
                  <a:srgbClr val="00CC00"/>
                </a:solidFill>
                <a:latin typeface="Consolas" pitchFamily="49" charset="0"/>
                <a:ea typeface="仿宋" pitchFamily="49" charset="-122"/>
                <a:cs typeface="Consolas" pitchFamily="49" charset="0"/>
              </a:rPr>
              <a:t>0</a:t>
            </a:r>
            <a:r>
              <a:rPr lang="zh-CN" altLang="zh-CN" sz="1800" dirty="0">
                <a:solidFill>
                  <a:srgbClr val="00CC00"/>
                </a:solidFill>
                <a:latin typeface="Consolas" pitchFamily="49" charset="0"/>
                <a:ea typeface="仿宋" pitchFamily="49" charset="-122"/>
                <a:cs typeface="Consolas" pitchFamily="49" charset="0"/>
              </a:rPr>
              <a:t>时不输出</a:t>
            </a:r>
            <a:r>
              <a:rPr lang="en-US" altLang="zh-CN" sz="1800" dirty="0">
                <a:solidFill>
                  <a:srgbClr val="00CC00"/>
                </a:solidFill>
                <a:latin typeface="Consolas" pitchFamily="49" charset="0"/>
                <a:ea typeface="仿宋" pitchFamily="49" charset="-122"/>
                <a:cs typeface="Consolas" pitchFamily="49" charset="0"/>
              </a:rPr>
              <a:t>'x'</a:t>
            </a:r>
            <a:endParaRPr lang="zh-CN" altLang="zh-CN" sz="1800" dirty="0">
              <a:solidFill>
                <a:srgbClr val="00CC00"/>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p.coef</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else if (</a:t>
            </a:r>
            <a:r>
              <a:rPr lang="en-US" altLang="zh-CN" sz="1800" dirty="0" err="1">
                <a:solidFill>
                  <a:srgbClr val="0000FF"/>
                </a:solidFill>
                <a:latin typeface="Consolas" pitchFamily="49" charset="0"/>
                <a:ea typeface="仿宋" pitchFamily="49" charset="-122"/>
                <a:cs typeface="Consolas" pitchFamily="49" charset="0"/>
              </a:rPr>
              <a:t>p.exp</a:t>
            </a:r>
            <a:r>
              <a:rPr lang="en-US" altLang="zh-CN" sz="1800" dirty="0">
                <a:solidFill>
                  <a:srgbClr val="0000FF"/>
                </a:solidFill>
                <a:latin typeface="Consolas" pitchFamily="49" charset="0"/>
                <a:ea typeface="仿宋" pitchFamily="49" charset="-122"/>
                <a:cs typeface="Consolas" pitchFamily="49" charset="0"/>
              </a:rPr>
              <a:t>==1)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指数为</a:t>
            </a:r>
            <a:r>
              <a:rPr lang="en-US" altLang="zh-CN" sz="1800" dirty="0">
                <a:solidFill>
                  <a:srgbClr val="00CC00"/>
                </a:solidFill>
                <a:latin typeface="Consolas" pitchFamily="49" charset="0"/>
                <a:ea typeface="仿宋" pitchFamily="49" charset="-122"/>
                <a:cs typeface="Consolas" pitchFamily="49" charset="0"/>
              </a:rPr>
              <a:t>1</a:t>
            </a:r>
            <a:r>
              <a:rPr lang="zh-CN" altLang="zh-CN" sz="1800" dirty="0">
                <a:solidFill>
                  <a:srgbClr val="00CC00"/>
                </a:solidFill>
                <a:latin typeface="Consolas" pitchFamily="49" charset="0"/>
                <a:ea typeface="仿宋" pitchFamily="49" charset="-122"/>
                <a:cs typeface="Consolas" pitchFamily="49" charset="0"/>
              </a:rPr>
              <a:t>时不输出指数</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a:t>
            </a:r>
            <a:r>
              <a:rPr lang="en-US" altLang="zh-CN" sz="1800" dirty="0">
                <a:solidFill>
                  <a:srgbClr val="0000FF"/>
                </a:solidFill>
                <a:latin typeface="Consolas" pitchFamily="49" charset="0"/>
                <a:ea typeface="仿宋" pitchFamily="49" charset="-122"/>
                <a:cs typeface="Consolas" pitchFamily="49" charset="0"/>
              </a:rPr>
              <a:t>(p.</a:t>
            </a:r>
            <a:r>
              <a:rPr lang="en-US" altLang="zh-CN" sz="1800" dirty="0" err="1">
                <a:solidFill>
                  <a:srgbClr val="0000FF"/>
                </a:solidFill>
                <a:latin typeface="Consolas" pitchFamily="49" charset="0"/>
                <a:ea typeface="仿宋" pitchFamily="49" charset="-122"/>
                <a:cs typeface="Consolas" pitchFamily="49" charset="0"/>
              </a:rPr>
              <a:t>coef</a:t>
            </a:r>
            <a:r>
              <a:rPr lang="en-US" altLang="zh-CN" sz="1800" dirty="0">
                <a:solidFill>
                  <a:srgbClr val="0000FF"/>
                </a:solidFill>
                <a:latin typeface="Consolas" pitchFamily="49" charset="0"/>
                <a:ea typeface="仿宋" pitchFamily="49" charset="-122"/>
                <a:cs typeface="Consolas" pitchFamily="49" charset="0"/>
              </a:rPr>
              <a:t>+"x");</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else</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a:t>
            </a:r>
            <a:r>
              <a:rPr lang="en-US" altLang="zh-CN" sz="1800" dirty="0">
                <a:solidFill>
                  <a:srgbClr val="0000FF"/>
                </a:solidFill>
                <a:latin typeface="Consolas" pitchFamily="49" charset="0"/>
                <a:ea typeface="仿宋" pitchFamily="49" charset="-122"/>
                <a:cs typeface="Consolas" pitchFamily="49" charset="0"/>
              </a:rPr>
              <a:t>(p.</a:t>
            </a:r>
            <a:r>
              <a:rPr lang="en-US" altLang="zh-CN" sz="1800" dirty="0" err="1">
                <a:solidFill>
                  <a:srgbClr val="0000FF"/>
                </a:solidFill>
                <a:latin typeface="Consolas" pitchFamily="49" charset="0"/>
                <a:ea typeface="仿宋" pitchFamily="49" charset="-122"/>
                <a:cs typeface="Consolas" pitchFamily="49" charset="0"/>
              </a:rPr>
              <a:t>coef</a:t>
            </a:r>
            <a:r>
              <a:rPr lang="en-US" altLang="zh-CN" sz="1800" dirty="0">
                <a:solidFill>
                  <a:srgbClr val="0000FF"/>
                </a:solidFill>
                <a:latin typeface="Consolas" pitchFamily="49" charset="0"/>
                <a:ea typeface="仿宋" pitchFamily="49" charset="-122"/>
                <a:cs typeface="Consolas" pitchFamily="49" charset="0"/>
              </a:rPr>
              <a:t>+"x^"+</a:t>
            </a:r>
            <a:r>
              <a:rPr lang="en-US" altLang="zh-CN" sz="1800" dirty="0" err="1">
                <a:solidFill>
                  <a:srgbClr val="0000FF"/>
                </a:solidFill>
                <a:latin typeface="Consolas" pitchFamily="49" charset="0"/>
                <a:ea typeface="仿宋" pitchFamily="49" charset="-122"/>
                <a:cs typeface="Consolas" pitchFamily="49" charset="0"/>
              </a:rPr>
              <a:t>p.exp</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System.out.println</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1439" y="260648"/>
            <a:ext cx="3000396"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3. </a:t>
            </a:r>
            <a:r>
              <a:rPr lang="zh-CN" altLang="zh-CN" sz="2000">
                <a:latin typeface="Consolas" pitchFamily="49" charset="0"/>
                <a:ea typeface="微软雅黑" pitchFamily="34" charset="-122"/>
                <a:cs typeface="Consolas" pitchFamily="49" charset="0"/>
              </a:rPr>
              <a:t>设计主要运算算法</a:t>
            </a:r>
          </a:p>
        </p:txBody>
      </p:sp>
      <p:sp>
        <p:nvSpPr>
          <p:cNvPr id="5" name="TextBox 4"/>
          <p:cNvSpPr txBox="1"/>
          <p:nvPr/>
        </p:nvSpPr>
        <p:spPr>
          <a:xfrm>
            <a:off x="714348" y="1357298"/>
            <a:ext cx="3000396" cy="400110"/>
          </a:xfrm>
          <a:prstGeom prst="rect">
            <a:avLst/>
          </a:prstGeom>
          <a:noFill/>
        </p:spPr>
        <p:txBody>
          <a:bodyPr wrap="square" rtlCol="0">
            <a:spAutoFit/>
          </a:bodyPr>
          <a:lstStyle/>
          <a:p>
            <a:pPr algn="l">
              <a:lnSpc>
                <a:spcPct val="100000"/>
              </a:lnSpc>
            </a:pPr>
            <a:r>
              <a:rPr lang="zh-CN" altLang="zh-CN" sz="2000">
                <a:solidFill>
                  <a:srgbClr val="0000FF"/>
                </a:solidFill>
                <a:latin typeface="楷体" pitchFamily="49" charset="-122"/>
                <a:ea typeface="楷体" pitchFamily="49" charset="-122"/>
                <a:cs typeface="Consolas" pitchFamily="49" charset="0"/>
              </a:rPr>
              <a:t>两个多项式相加运算</a:t>
            </a:r>
            <a:endParaRPr lang="zh-CN" altLang="en-US" sz="2000">
              <a:latin typeface="楷体" pitchFamily="49" charset="-122"/>
              <a:ea typeface="楷体" pitchFamily="49" charset="-122"/>
            </a:endParaRPr>
          </a:p>
        </p:txBody>
      </p:sp>
      <p:sp>
        <p:nvSpPr>
          <p:cNvPr id="6" name="TextBox 5"/>
          <p:cNvSpPr txBox="1"/>
          <p:nvPr/>
        </p:nvSpPr>
        <p:spPr>
          <a:xfrm>
            <a:off x="1285852" y="2143116"/>
            <a:ext cx="4654302" cy="400110"/>
          </a:xfrm>
          <a:prstGeom prst="rect">
            <a:avLst/>
          </a:prstGeom>
          <a:noFill/>
        </p:spPr>
        <p:txBody>
          <a:bodyPr wrap="square" rtlCol="0">
            <a:spAutoFit/>
          </a:bodyPr>
          <a:lstStyle/>
          <a:p>
            <a:pPr algn="l">
              <a:lnSpc>
                <a:spcPct val="100000"/>
              </a:lnSpc>
            </a:pPr>
            <a:r>
              <a:rPr lang="zh-CN" altLang="en-US" sz="2000" dirty="0">
                <a:solidFill>
                  <a:srgbClr val="0000FF"/>
                </a:solidFill>
                <a:latin typeface="仿宋" pitchFamily="49" charset="-122"/>
                <a:ea typeface="仿宋" pitchFamily="49" charset="-122"/>
              </a:rPr>
              <a:t>两个按指数递减排序的多项式单链表</a:t>
            </a:r>
          </a:p>
        </p:txBody>
      </p:sp>
      <p:sp>
        <p:nvSpPr>
          <p:cNvPr id="7" name="TextBox 6"/>
          <p:cNvSpPr txBox="1"/>
          <p:nvPr/>
        </p:nvSpPr>
        <p:spPr>
          <a:xfrm>
            <a:off x="1475656" y="3892401"/>
            <a:ext cx="3384376" cy="400110"/>
          </a:xfrm>
          <a:prstGeom prst="rect">
            <a:avLst/>
          </a:prstGeom>
          <a:noFill/>
        </p:spPr>
        <p:txBody>
          <a:bodyPr wrap="square" rtlCol="0">
            <a:spAutoFit/>
          </a:bodyPr>
          <a:lstStyle/>
          <a:p>
            <a:pPr algn="l">
              <a:lnSpc>
                <a:spcPct val="100000"/>
              </a:lnSpc>
            </a:pPr>
            <a:r>
              <a:rPr lang="zh-CN" altLang="en-US" sz="2000" dirty="0">
                <a:solidFill>
                  <a:srgbClr val="0000FF"/>
                </a:solidFill>
                <a:latin typeface="仿宋" pitchFamily="49" charset="-122"/>
                <a:ea typeface="仿宋" pitchFamily="49" charset="-122"/>
              </a:rPr>
              <a:t>相加的结果多项式单链表</a:t>
            </a:r>
          </a:p>
        </p:txBody>
      </p:sp>
      <p:sp>
        <p:nvSpPr>
          <p:cNvPr id="8" name="下箭头 7"/>
          <p:cNvSpPr/>
          <p:nvPr/>
        </p:nvSpPr>
        <p:spPr>
          <a:xfrm>
            <a:off x="3000364" y="2643181"/>
            <a:ext cx="203484" cy="1249219"/>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sp>
        <p:nvSpPr>
          <p:cNvPr id="9" name="TextBox 8"/>
          <p:cNvSpPr txBox="1"/>
          <p:nvPr/>
        </p:nvSpPr>
        <p:spPr>
          <a:xfrm>
            <a:off x="3170298" y="3090446"/>
            <a:ext cx="4382228" cy="338554"/>
          </a:xfrm>
          <a:prstGeom prst="rect">
            <a:avLst/>
          </a:prstGeom>
          <a:noFill/>
        </p:spPr>
        <p:txBody>
          <a:bodyPr wrap="square" rtlCol="0">
            <a:spAutoFit/>
          </a:bodyPr>
          <a:lstStyle/>
          <a:p>
            <a:pPr algn="l"/>
            <a:r>
              <a:rPr lang="zh-CN" altLang="en-US" sz="2000" dirty="0">
                <a:solidFill>
                  <a:srgbClr val="006600"/>
                </a:solidFill>
                <a:latin typeface="仿宋" pitchFamily="49" charset="-122"/>
                <a:ea typeface="仿宋" pitchFamily="49" charset="-122"/>
              </a:rPr>
              <a:t>二路归并 </a:t>
            </a:r>
            <a:r>
              <a:rPr lang="en-US" altLang="zh-CN" sz="2000" dirty="0">
                <a:solidFill>
                  <a:srgbClr val="006600"/>
                </a:solidFill>
                <a:latin typeface="仿宋" pitchFamily="49" charset="-122"/>
                <a:ea typeface="仿宋" pitchFamily="49" charset="-122"/>
              </a:rPr>
              <a:t>+ </a:t>
            </a:r>
            <a:r>
              <a:rPr lang="zh-CN" altLang="en-US" sz="2000" dirty="0">
                <a:solidFill>
                  <a:srgbClr val="006600"/>
                </a:solidFill>
                <a:latin typeface="仿宋" pitchFamily="49" charset="-122"/>
                <a:ea typeface="仿宋" pitchFamily="49" charset="-122"/>
              </a:rPr>
              <a:t>尾插法创建结果单链表</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96" y="620688"/>
            <a:ext cx="9145949" cy="564754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public static </a:t>
            </a:r>
            <a:r>
              <a:rPr lang="en-US" altLang="zh-CN" sz="1800" dirty="0" err="1">
                <a:solidFill>
                  <a:srgbClr val="0000FF"/>
                </a:solidFill>
                <a:latin typeface="Consolas" pitchFamily="49" charset="0"/>
                <a:ea typeface="仿宋" pitchFamily="49" charset="-122"/>
                <a:cs typeface="Consolas" pitchFamily="49" charset="0"/>
              </a:rPr>
              <a:t>PolyClass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Add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PolyClass</a:t>
            </a:r>
            <a:r>
              <a:rPr lang="en-US" altLang="zh-CN" sz="1800" dirty="0">
                <a:solidFill>
                  <a:srgbClr val="0000FF"/>
                </a:solidFill>
                <a:latin typeface="Consolas" pitchFamily="49" charset="0"/>
                <a:ea typeface="仿宋" pitchFamily="49" charset="-122"/>
                <a:cs typeface="Consolas" pitchFamily="49" charset="0"/>
              </a:rPr>
              <a:t> L1,PolyClass L2)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两个多项式相加 </a:t>
            </a:r>
            <a:r>
              <a:rPr lang="en-US" altLang="zh-CN" sz="1800" dirty="0">
                <a:solidFill>
                  <a:srgbClr val="0000FF"/>
                </a:solidFill>
                <a:latin typeface="Consolas" pitchFamily="49" charset="0"/>
                <a:ea typeface="仿宋" pitchFamily="49" charset="-122"/>
                <a:cs typeface="Consolas" pitchFamily="49" charset="0"/>
              </a:rPr>
              <a:t>{  </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PolyNode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p,q,s,t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//t</a:t>
            </a:r>
            <a:r>
              <a:rPr lang="zh-CN" altLang="zh-CN" sz="1800" dirty="0">
                <a:solidFill>
                  <a:srgbClr val="00CC00"/>
                </a:solidFill>
                <a:latin typeface="Consolas" pitchFamily="49" charset="0"/>
                <a:ea typeface="仿宋" pitchFamily="49" charset="-122"/>
                <a:cs typeface="Consolas" pitchFamily="49" charset="0"/>
              </a:rPr>
              <a:t>始终指向</a:t>
            </a:r>
            <a:r>
              <a:rPr lang="en-US" altLang="zh-CN" sz="1800" dirty="0">
                <a:solidFill>
                  <a:srgbClr val="00CC00"/>
                </a:solidFill>
                <a:latin typeface="Consolas" pitchFamily="49" charset="0"/>
                <a:ea typeface="仿宋" pitchFamily="49" charset="-122"/>
                <a:cs typeface="Consolas" pitchFamily="49" charset="0"/>
              </a:rPr>
              <a:t>L3</a:t>
            </a:r>
            <a:r>
              <a:rPr lang="zh-CN" altLang="zh-CN" sz="1800" dirty="0">
                <a:solidFill>
                  <a:srgbClr val="00CC00"/>
                </a:solidFill>
                <a:latin typeface="Consolas" pitchFamily="49" charset="0"/>
                <a:ea typeface="仿宋" pitchFamily="49" charset="-122"/>
                <a:cs typeface="Consolas" pitchFamily="49" charset="0"/>
              </a:rPr>
              <a:t>的尾结点</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double c;</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PolyClass</a:t>
            </a:r>
            <a:r>
              <a:rPr lang="en-US" altLang="zh-CN" sz="1800" dirty="0">
                <a:solidFill>
                  <a:srgbClr val="0000FF"/>
                </a:solidFill>
                <a:latin typeface="Consolas" pitchFamily="49" charset="0"/>
                <a:ea typeface="仿宋" pitchFamily="49" charset="-122"/>
                <a:cs typeface="Consolas" pitchFamily="49" charset="0"/>
              </a:rPr>
              <a:t> L3=new </a:t>
            </a:r>
            <a:r>
              <a:rPr lang="en-US" altLang="zh-CN" sz="1800" dirty="0" err="1">
                <a:solidFill>
                  <a:srgbClr val="0000FF"/>
                </a:solidFill>
                <a:latin typeface="Consolas" pitchFamily="49" charset="0"/>
                <a:ea typeface="仿宋" pitchFamily="49" charset="-122"/>
                <a:cs typeface="Consolas" pitchFamily="49" charset="0"/>
              </a:rPr>
              <a:t>PolyClass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创建空多项式单链表</a:t>
            </a:r>
            <a:r>
              <a:rPr lang="en-US" altLang="zh-CN" sz="1800" dirty="0">
                <a:solidFill>
                  <a:srgbClr val="00CC00"/>
                </a:solidFill>
                <a:latin typeface="Consolas" pitchFamily="49" charset="0"/>
                <a:ea typeface="仿宋" pitchFamily="49" charset="-122"/>
                <a:cs typeface="Consolas" pitchFamily="49" charset="0"/>
              </a:rPr>
              <a:t>L3</a:t>
            </a:r>
            <a:endParaRPr lang="zh-CN" altLang="zh-CN" sz="1800" dirty="0">
              <a:solidFill>
                <a:srgbClr val="00CC00"/>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t=L3.head;				</a:t>
            </a:r>
            <a:r>
              <a:rPr lang="en-US" altLang="zh-CN" sz="1800" dirty="0">
                <a:solidFill>
                  <a:srgbClr val="00CC00"/>
                </a:solidFill>
                <a:latin typeface="Consolas" pitchFamily="49" charset="0"/>
                <a:ea typeface="仿宋" pitchFamily="49" charset="-122"/>
                <a:cs typeface="Consolas" pitchFamily="49" charset="0"/>
              </a:rPr>
              <a:t>//t</a:t>
            </a:r>
            <a:r>
              <a:rPr lang="zh-CN" altLang="zh-CN" sz="1800" dirty="0">
                <a:solidFill>
                  <a:srgbClr val="00CC00"/>
                </a:solidFill>
                <a:latin typeface="Consolas" pitchFamily="49" charset="0"/>
                <a:ea typeface="仿宋" pitchFamily="49" charset="-122"/>
                <a:cs typeface="Consolas" pitchFamily="49" charset="0"/>
              </a:rPr>
              <a:t>为</a:t>
            </a:r>
            <a:r>
              <a:rPr lang="en-US" altLang="zh-CN" sz="1800" dirty="0">
                <a:solidFill>
                  <a:srgbClr val="00CC00"/>
                </a:solidFill>
                <a:latin typeface="Consolas" pitchFamily="49" charset="0"/>
                <a:ea typeface="仿宋" pitchFamily="49" charset="-122"/>
                <a:cs typeface="Consolas" pitchFamily="49" charset="0"/>
              </a:rPr>
              <a:t>L3</a:t>
            </a:r>
            <a:r>
              <a:rPr lang="zh-CN" altLang="zh-CN" sz="1800" dirty="0">
                <a:solidFill>
                  <a:srgbClr val="00CC00"/>
                </a:solidFill>
                <a:latin typeface="Consolas" pitchFamily="49" charset="0"/>
                <a:ea typeface="仿宋" pitchFamily="49" charset="-122"/>
                <a:cs typeface="Consolas" pitchFamily="49" charset="0"/>
              </a:rPr>
              <a:t>的尾结点</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p=L1.head.next;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q=L2.head.next;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while (</a:t>
            </a:r>
            <a:r>
              <a:rPr lang="en-US" altLang="zh-CN" sz="1800" dirty="0">
                <a:solidFill>
                  <a:srgbClr val="006600"/>
                </a:solidFill>
                <a:latin typeface="Consolas" pitchFamily="49" charset="0"/>
                <a:ea typeface="仿宋" pitchFamily="49" charset="-122"/>
                <a:cs typeface="Consolas" pitchFamily="49" charset="0"/>
              </a:rPr>
              <a:t>p!=null &amp;&amp; q!=null</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a:t>
            </a:r>
            <a:r>
              <a:rPr lang="en-US" altLang="zh-CN" sz="1800" dirty="0">
                <a:solidFill>
                  <a:srgbClr val="00CC00"/>
                </a:solidFill>
                <a:latin typeface="Consolas" pitchFamily="49" charset="0"/>
                <a:ea typeface="仿宋" pitchFamily="49" charset="-122"/>
                <a:cs typeface="Consolas" pitchFamily="49" charset="0"/>
              </a:rPr>
              <a:t>q</a:t>
            </a:r>
            <a:r>
              <a:rPr lang="zh-CN" altLang="zh-CN" sz="1800" dirty="0">
                <a:solidFill>
                  <a:srgbClr val="00CC00"/>
                </a:solidFill>
                <a:latin typeface="Consolas" pitchFamily="49" charset="0"/>
                <a:ea typeface="仿宋" pitchFamily="49" charset="-122"/>
                <a:cs typeface="Consolas" pitchFamily="49" charset="0"/>
              </a:rPr>
              <a:t>均没有遍历完</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  if (</a:t>
            </a:r>
            <a:r>
              <a:rPr lang="en-US" altLang="zh-CN" sz="1800" dirty="0" err="1">
                <a:solidFill>
                  <a:srgbClr val="FF3399"/>
                </a:solidFill>
                <a:latin typeface="Consolas" pitchFamily="49" charset="0"/>
                <a:ea typeface="仿宋" pitchFamily="49" charset="-122"/>
                <a:cs typeface="Consolas" pitchFamily="49" charset="0"/>
              </a:rPr>
              <a:t>p.exp</a:t>
            </a:r>
            <a:r>
              <a:rPr lang="en-US" altLang="zh-CN" sz="1800" dirty="0">
                <a:solidFill>
                  <a:srgbClr val="FF3399"/>
                </a:solidFill>
                <a:latin typeface="Consolas" pitchFamily="49" charset="0"/>
                <a:ea typeface="仿宋" pitchFamily="49" charset="-122"/>
                <a:cs typeface="Consolas" pitchFamily="49" charset="0"/>
              </a:rPr>
              <a:t>&gt;</a:t>
            </a:r>
            <a:r>
              <a:rPr lang="en-US" altLang="zh-CN" sz="1800" dirty="0" err="1">
                <a:solidFill>
                  <a:srgbClr val="FF3399"/>
                </a:solidFill>
                <a:latin typeface="Consolas" pitchFamily="49" charset="0"/>
                <a:ea typeface="仿宋" pitchFamily="49" charset="-122"/>
                <a:cs typeface="Consolas" pitchFamily="49" charset="0"/>
              </a:rPr>
              <a:t>q.exp</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//L1</a:t>
            </a:r>
            <a:r>
              <a:rPr lang="zh-CN" altLang="zh-CN" sz="1800" dirty="0">
                <a:solidFill>
                  <a:srgbClr val="00CC00"/>
                </a:solidFill>
                <a:latin typeface="Consolas" pitchFamily="49" charset="0"/>
                <a:ea typeface="仿宋" pitchFamily="49" charset="-122"/>
                <a:cs typeface="Consolas" pitchFamily="49" charset="0"/>
              </a:rPr>
              <a:t>的结点的指数较大</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t.next</a:t>
            </a:r>
            <a:r>
              <a:rPr lang="en-US" altLang="zh-CN" sz="1800" dirty="0">
                <a:solidFill>
                  <a:srgbClr val="0000FF"/>
                </a:solidFill>
                <a:latin typeface="Consolas" pitchFamily="49" charset="0"/>
                <a:ea typeface="仿宋" pitchFamily="49" charset="-122"/>
                <a:cs typeface="Consolas" pitchFamily="49" charset="0"/>
              </a:rPr>
              <a:t>=s; t=s;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将</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结点插入到</a:t>
            </a:r>
            <a:r>
              <a:rPr lang="en-US" altLang="zh-CN" sz="1800" dirty="0">
                <a:solidFill>
                  <a:srgbClr val="00CC00"/>
                </a:solidFill>
                <a:latin typeface="Consolas" pitchFamily="49" charset="0"/>
                <a:ea typeface="仿宋" pitchFamily="49" charset="-122"/>
                <a:cs typeface="Consolas" pitchFamily="49" charset="0"/>
              </a:rPr>
              <a:t>L3</a:t>
            </a:r>
            <a:r>
              <a:rPr lang="zh-CN" altLang="zh-CN" sz="1800" dirty="0">
                <a:solidFill>
                  <a:srgbClr val="00CC00"/>
                </a:solidFill>
                <a:latin typeface="Consolas" pitchFamily="49" charset="0"/>
                <a:ea typeface="仿宋" pitchFamily="49" charset="-122"/>
                <a:cs typeface="Consolas" pitchFamily="49" charset="0"/>
              </a:rPr>
              <a:t>的末尾</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后移</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结点</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else if (</a:t>
            </a:r>
            <a:r>
              <a:rPr lang="en-US" altLang="zh-CN" sz="1800" dirty="0" err="1">
                <a:solidFill>
                  <a:srgbClr val="FF3399"/>
                </a:solidFill>
                <a:latin typeface="Consolas" pitchFamily="49" charset="0"/>
                <a:ea typeface="仿宋" pitchFamily="49" charset="-122"/>
                <a:cs typeface="Consolas" pitchFamily="49" charset="0"/>
              </a:rPr>
              <a:t>p.exp</a:t>
            </a:r>
            <a:r>
              <a:rPr lang="en-US" altLang="zh-CN" sz="1800" dirty="0">
                <a:solidFill>
                  <a:srgbClr val="FF3399"/>
                </a:solidFill>
                <a:latin typeface="Consolas" pitchFamily="49" charset="0"/>
                <a:ea typeface="仿宋" pitchFamily="49" charset="-122"/>
                <a:cs typeface="Consolas" pitchFamily="49" charset="0"/>
              </a:rPr>
              <a:t>&lt;</a:t>
            </a:r>
            <a:r>
              <a:rPr lang="en-US" altLang="zh-CN" sz="1800" dirty="0" err="1">
                <a:solidFill>
                  <a:srgbClr val="FF3399"/>
                </a:solidFill>
                <a:latin typeface="Consolas" pitchFamily="49" charset="0"/>
                <a:ea typeface="仿宋" pitchFamily="49" charset="-122"/>
                <a:cs typeface="Consolas" pitchFamily="49" charset="0"/>
              </a:rPr>
              <a:t>q.exp</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//L2</a:t>
            </a:r>
            <a:r>
              <a:rPr lang="zh-CN" altLang="zh-CN" sz="1800" dirty="0">
                <a:solidFill>
                  <a:srgbClr val="00CC00"/>
                </a:solidFill>
                <a:latin typeface="Consolas" pitchFamily="49" charset="0"/>
                <a:ea typeface="仿宋" pitchFamily="49" charset="-122"/>
                <a:cs typeface="Consolas" pitchFamily="49" charset="0"/>
              </a:rPr>
              <a:t>的结点的指数较大</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t.next</a:t>
            </a:r>
            <a:r>
              <a:rPr lang="en-US" altLang="zh-CN" sz="1800" dirty="0">
                <a:solidFill>
                  <a:srgbClr val="0000FF"/>
                </a:solidFill>
                <a:latin typeface="Consolas" pitchFamily="49" charset="0"/>
                <a:ea typeface="仿宋" pitchFamily="49" charset="-122"/>
                <a:cs typeface="Consolas" pitchFamily="49" charset="0"/>
              </a:rPr>
              <a:t>=s; t=s;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将</a:t>
            </a:r>
            <a:r>
              <a:rPr lang="en-US" altLang="zh-CN" sz="1800" dirty="0">
                <a:solidFill>
                  <a:srgbClr val="00CC00"/>
                </a:solidFill>
                <a:latin typeface="Consolas" pitchFamily="49" charset="0"/>
                <a:ea typeface="仿宋" pitchFamily="49" charset="-122"/>
                <a:cs typeface="Consolas" pitchFamily="49" charset="0"/>
              </a:rPr>
              <a:t>q</a:t>
            </a:r>
            <a:r>
              <a:rPr lang="zh-CN" altLang="zh-CN" sz="1800" dirty="0">
                <a:solidFill>
                  <a:srgbClr val="00CC00"/>
                </a:solidFill>
                <a:latin typeface="Consolas" pitchFamily="49" charset="0"/>
                <a:ea typeface="仿宋" pitchFamily="49" charset="-122"/>
                <a:cs typeface="Consolas" pitchFamily="49" charset="0"/>
              </a:rPr>
              <a:t>结点插入到</a:t>
            </a:r>
            <a:r>
              <a:rPr lang="en-US" altLang="zh-CN" sz="1800" dirty="0">
                <a:solidFill>
                  <a:srgbClr val="00CC00"/>
                </a:solidFill>
                <a:latin typeface="Consolas" pitchFamily="49" charset="0"/>
                <a:ea typeface="仿宋" pitchFamily="49" charset="-122"/>
                <a:cs typeface="Consolas" pitchFamily="49" charset="0"/>
              </a:rPr>
              <a:t>L3</a:t>
            </a:r>
            <a:r>
              <a:rPr lang="zh-CN" altLang="zh-CN" sz="1800" dirty="0">
                <a:solidFill>
                  <a:srgbClr val="00CC00"/>
                </a:solidFill>
                <a:latin typeface="Consolas" pitchFamily="49" charset="0"/>
                <a:ea typeface="仿宋" pitchFamily="49" charset="-122"/>
                <a:cs typeface="Consolas" pitchFamily="49" charset="0"/>
              </a:rPr>
              <a:t>的末尾</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q=</a:t>
            </a:r>
            <a:r>
              <a:rPr lang="en-US" altLang="zh-CN" sz="1800" dirty="0" err="1">
                <a:solidFill>
                  <a:srgbClr val="0000FF"/>
                </a:solidFill>
                <a:latin typeface="Consolas" pitchFamily="49" charset="0"/>
                <a:ea typeface="仿宋" pitchFamily="49" charset="-122"/>
                <a:cs typeface="Consolas" pitchFamily="49" charset="0"/>
              </a:rPr>
              <a:t>q.next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后移</a:t>
            </a:r>
            <a:r>
              <a:rPr lang="en-US" altLang="zh-CN" sz="1800" dirty="0">
                <a:solidFill>
                  <a:srgbClr val="00CC00"/>
                </a:solidFill>
                <a:latin typeface="Consolas" pitchFamily="49" charset="0"/>
                <a:ea typeface="仿宋" pitchFamily="49" charset="-122"/>
                <a:cs typeface="Consolas" pitchFamily="49" charset="0"/>
              </a:rPr>
              <a:t>q</a:t>
            </a:r>
            <a:r>
              <a:rPr lang="zh-CN" altLang="zh-CN" sz="1800" dirty="0">
                <a:solidFill>
                  <a:srgbClr val="00CC00"/>
                </a:solidFill>
                <a:latin typeface="Consolas" pitchFamily="49" charset="0"/>
                <a:ea typeface="仿宋" pitchFamily="49" charset="-122"/>
                <a:cs typeface="Consolas" pitchFamily="49" charset="0"/>
              </a:rPr>
              <a:t>结点</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756" y="892097"/>
            <a:ext cx="8714487" cy="775982"/>
          </a:xfrm>
          <a:prstGeom prst="rect">
            <a:avLst/>
          </a:prstGeom>
          <a:noFill/>
        </p:spPr>
        <p:txBody>
          <a:bodyPr wrap="square" rtlCol="0">
            <a:spAutoFit/>
          </a:bodyPr>
          <a:lstStyle/>
          <a:p>
            <a:pPr algn="l">
              <a:lnSpc>
                <a:spcPts val="2800"/>
              </a:lnSpc>
            </a:pPr>
            <a:r>
              <a:rPr lang="zh-CN" altLang="en-US" sz="2000" dirty="0">
                <a:solidFill>
                  <a:srgbClr val="0000FF"/>
                </a:solidFill>
                <a:latin typeface="Consolas" pitchFamily="49" charset="0"/>
                <a:ea typeface="楷体" pitchFamily="49" charset="-122"/>
                <a:cs typeface="Consolas" pitchFamily="49" charset="0"/>
              </a:rPr>
              <a:t>该算法</a:t>
            </a:r>
            <a:r>
              <a:rPr lang="zh-CN" altLang="zh-CN" sz="2000" dirty="0">
                <a:solidFill>
                  <a:srgbClr val="0000FF"/>
                </a:solidFill>
                <a:latin typeface="Consolas" pitchFamily="49" charset="0"/>
                <a:ea typeface="楷体" pitchFamily="49" charset="-122"/>
                <a:cs typeface="Consolas" pitchFamily="49" charset="0"/>
              </a:rPr>
              <a:t>主要时间花在</a:t>
            </a:r>
            <a:r>
              <a:rPr lang="zh-CN" altLang="zh-CN" sz="2000" dirty="0">
                <a:solidFill>
                  <a:srgbClr val="FF0000"/>
                </a:solidFill>
                <a:latin typeface="Consolas" pitchFamily="49" charset="0"/>
                <a:ea typeface="楷体" pitchFamily="49" charset="-122"/>
                <a:cs typeface="Consolas" pitchFamily="49" charset="0"/>
              </a:rPr>
              <a:t>元素移动</a:t>
            </a:r>
            <a:r>
              <a:rPr lang="zh-CN" altLang="zh-CN" sz="2000" dirty="0">
                <a:solidFill>
                  <a:srgbClr val="0000FF"/>
                </a:solidFill>
                <a:latin typeface="Consolas" pitchFamily="49" charset="0"/>
                <a:ea typeface="楷体" pitchFamily="49" charset="-122"/>
                <a:cs typeface="Consolas" pitchFamily="49" charset="0"/>
              </a:rPr>
              <a:t>上。有效插入位置</a:t>
            </a:r>
            <a:r>
              <a:rPr lang="zh-CN" altLang="zh-CN" sz="2000" i="1" dirty="0">
                <a:solidFill>
                  <a:srgbClr val="0000FF"/>
                </a:solidFill>
                <a:latin typeface="Consolas" pitchFamily="49" charset="0"/>
                <a:ea typeface="楷体" pitchFamily="49" charset="-122"/>
                <a:cs typeface="Consolas" pitchFamily="49" charset="0"/>
              </a:rPr>
              <a:t>i</a:t>
            </a:r>
            <a:r>
              <a:rPr lang="zh-CN" altLang="zh-CN" sz="2000" dirty="0">
                <a:solidFill>
                  <a:srgbClr val="0000FF"/>
                </a:solidFill>
                <a:latin typeface="Consolas" pitchFamily="49" charset="0"/>
                <a:ea typeface="楷体" pitchFamily="49" charset="-122"/>
                <a:cs typeface="Consolas" pitchFamily="49" charset="0"/>
              </a:rPr>
              <a:t>的取值是</a:t>
            </a:r>
            <a:r>
              <a:rPr lang="en-US" altLang="zh-CN" sz="2000" dirty="0">
                <a:solidFill>
                  <a:srgbClr val="0000FF"/>
                </a:solidFill>
                <a:latin typeface="Consolas" pitchFamily="49" charset="0"/>
                <a:ea typeface="楷体" pitchFamily="49" charset="-122"/>
                <a:cs typeface="Consolas" pitchFamily="49" charset="0"/>
              </a:rPr>
              <a:t>0</a:t>
            </a:r>
            <a:r>
              <a:rPr lang="zh-CN" altLang="zh-CN" sz="2000" dirty="0">
                <a:solidFill>
                  <a:srgbClr val="0000FF"/>
                </a:solidFill>
                <a:latin typeface="Consolas" pitchFamily="49" charset="0"/>
                <a:ea typeface="楷体" pitchFamily="49" charset="-122"/>
                <a:cs typeface="Consolas" pitchFamily="49" charset="0"/>
              </a:rPr>
              <a:t>～</a:t>
            </a:r>
            <a:r>
              <a:rPr lang="zh-CN" altLang="zh-CN" sz="2000" i="1" dirty="0">
                <a:solidFill>
                  <a:srgbClr val="0000FF"/>
                </a:solidFill>
                <a:latin typeface="Consolas" pitchFamily="49" charset="0"/>
                <a:ea typeface="楷体" pitchFamily="49" charset="-122"/>
                <a:cs typeface="Consolas" pitchFamily="49" charset="0"/>
              </a:rPr>
              <a:t>n</a:t>
            </a:r>
            <a:r>
              <a:rPr lang="zh-CN" altLang="zh-CN" sz="2000" dirty="0">
                <a:solidFill>
                  <a:srgbClr val="0000FF"/>
                </a:solidFill>
                <a:latin typeface="Consolas" pitchFamily="49" charset="0"/>
                <a:ea typeface="楷体" pitchFamily="49" charset="-122"/>
                <a:cs typeface="Consolas" pitchFamily="49" charset="0"/>
              </a:rPr>
              <a:t>，共有</a:t>
            </a:r>
            <a:r>
              <a:rPr lang="zh-CN" altLang="zh-CN" sz="2000" i="1" dirty="0">
                <a:solidFill>
                  <a:srgbClr val="FF0000"/>
                </a:solidFill>
                <a:latin typeface="Consolas" pitchFamily="49" charset="0"/>
                <a:ea typeface="楷体" pitchFamily="49" charset="-122"/>
                <a:cs typeface="Consolas" pitchFamily="49" charset="0"/>
              </a:rPr>
              <a:t>n</a:t>
            </a:r>
            <a:r>
              <a:rPr lang="zh-CN" altLang="zh-CN" sz="2000" dirty="0">
                <a:solidFill>
                  <a:srgbClr val="FF0000"/>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个位置可以插入元素：</a:t>
            </a:r>
            <a:endParaRPr lang="zh-CN" altLang="en-US" sz="2000" dirty="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214756" y="1858600"/>
            <a:ext cx="8893747" cy="144921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ct val="100000"/>
              </a:lnSpc>
              <a:buBlip>
                <a:blip r:embed="rId2"/>
              </a:buBlip>
            </a:pPr>
            <a:r>
              <a:rPr lang="zh-CN" altLang="zh-CN" sz="2000" dirty="0">
                <a:solidFill>
                  <a:srgbClr val="0000FF"/>
                </a:solidFill>
                <a:latin typeface="Consolas" pitchFamily="49" charset="0"/>
                <a:ea typeface="仿宋" pitchFamily="49" charset="-122"/>
                <a:cs typeface="Consolas" pitchFamily="49" charset="0"/>
              </a:rPr>
              <a:t>当</a:t>
            </a:r>
            <a:r>
              <a:rPr lang="zh-CN" altLang="zh-CN" sz="2000" i="1" dirty="0">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0时，移动次数为</a:t>
            </a:r>
            <a:r>
              <a:rPr lang="zh-CN"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，达到最大值</a:t>
            </a:r>
            <a:r>
              <a:rPr lang="zh-CN" altLang="en-US" sz="2000" dirty="0">
                <a:solidFill>
                  <a:srgbClr val="0000FF"/>
                </a:solidFill>
                <a:latin typeface="Consolas" pitchFamily="49" charset="0"/>
                <a:ea typeface="仿宋" pitchFamily="49" charset="-122"/>
                <a:cs typeface="Consolas" pitchFamily="49" charset="0"/>
              </a:rPr>
              <a:t>（最坏）</a:t>
            </a:r>
            <a:r>
              <a:rPr lang="zh-CN" altLang="zh-CN" sz="2000" dirty="0">
                <a:solidFill>
                  <a:srgbClr val="0000FF"/>
                </a:solidFill>
                <a:latin typeface="Consolas" pitchFamily="49" charset="0"/>
                <a:ea typeface="仿宋" pitchFamily="49" charset="-122"/>
                <a:cs typeface="Consolas" pitchFamily="49" charset="0"/>
              </a:rPr>
              <a:t>。</a:t>
            </a:r>
          </a:p>
          <a:p>
            <a:pPr marL="342900" indent="-342900" algn="l">
              <a:lnSpc>
                <a:spcPct val="100000"/>
              </a:lnSpc>
              <a:buBlip>
                <a:blip r:embed="rId2"/>
              </a:buBlip>
            </a:pPr>
            <a:r>
              <a:rPr lang="zh-CN" altLang="zh-CN" sz="2000" dirty="0">
                <a:solidFill>
                  <a:srgbClr val="0000FF"/>
                </a:solidFill>
                <a:latin typeface="Consolas" pitchFamily="49" charset="0"/>
                <a:ea typeface="仿宋" pitchFamily="49" charset="-122"/>
                <a:cs typeface="Consolas" pitchFamily="49" charset="0"/>
              </a:rPr>
              <a:t>当</a:t>
            </a:r>
            <a:r>
              <a:rPr lang="zh-CN" altLang="zh-CN" sz="2000" i="1" dirty="0">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a:t>
            </a:r>
            <a:r>
              <a:rPr lang="zh-CN"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时，移动次数为0，达到最小值</a:t>
            </a:r>
            <a:r>
              <a:rPr lang="zh-CN" altLang="en-US" sz="2000" dirty="0">
                <a:solidFill>
                  <a:srgbClr val="0000FF"/>
                </a:solidFill>
                <a:latin typeface="Consolas" pitchFamily="49" charset="0"/>
                <a:ea typeface="仿宋" pitchFamily="49" charset="-122"/>
                <a:cs typeface="Consolas" pitchFamily="49" charset="0"/>
              </a:rPr>
              <a:t>（最好）</a:t>
            </a:r>
            <a:r>
              <a:rPr lang="zh-CN" altLang="zh-CN" sz="2000" dirty="0">
                <a:solidFill>
                  <a:srgbClr val="0000FF"/>
                </a:solidFill>
                <a:latin typeface="Consolas" pitchFamily="49" charset="0"/>
                <a:ea typeface="仿宋" pitchFamily="49" charset="-122"/>
                <a:cs typeface="Consolas" pitchFamily="49" charset="0"/>
              </a:rPr>
              <a:t>。</a:t>
            </a:r>
          </a:p>
          <a:p>
            <a:pPr marL="342900" indent="-342900" algn="l">
              <a:lnSpc>
                <a:spcPct val="100000"/>
              </a:lnSpc>
              <a:buBlip>
                <a:blip r:embed="rId2"/>
              </a:buBlip>
            </a:pPr>
            <a:r>
              <a:rPr lang="zh-CN" altLang="zh-CN" sz="2000" dirty="0">
                <a:solidFill>
                  <a:srgbClr val="0000FF"/>
                </a:solidFill>
                <a:latin typeface="Consolas" pitchFamily="49" charset="0"/>
                <a:ea typeface="仿宋" pitchFamily="49" charset="-122"/>
                <a:cs typeface="Consolas" pitchFamily="49" charset="0"/>
              </a:rPr>
              <a:t>其他情况，需要移动</a:t>
            </a:r>
            <a:r>
              <a:rPr lang="en-US" altLang="zh-CN" sz="2000" dirty="0">
                <a:solidFill>
                  <a:srgbClr val="0000FF"/>
                </a:solidFill>
                <a:latin typeface="Consolas" pitchFamily="49" charset="0"/>
                <a:ea typeface="仿宋" pitchFamily="49" charset="-122"/>
                <a:cs typeface="Consolas" pitchFamily="49" charset="0"/>
              </a:rPr>
              <a:t>data[</a:t>
            </a:r>
            <a:r>
              <a:rPr lang="en-US" altLang="zh-CN" sz="2000" i="1" dirty="0">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的元素，移动次数为</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a:t>
            </a:r>
            <a:r>
              <a:rPr lang="en-US" altLang="zh-CN" sz="2000" i="1" dirty="0">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+1=</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a:t>
            </a:r>
          </a:p>
        </p:txBody>
      </p:sp>
      <p:grpSp>
        <p:nvGrpSpPr>
          <p:cNvPr id="5" name="组合 4"/>
          <p:cNvGrpSpPr/>
          <p:nvPr/>
        </p:nvGrpSpPr>
        <p:grpSpPr>
          <a:xfrm>
            <a:off x="1763688" y="333384"/>
            <a:ext cx="4435716" cy="368192"/>
            <a:chOff x="1549516" y="571480"/>
            <a:chExt cx="4435716" cy="368192"/>
          </a:xfrm>
        </p:grpSpPr>
        <p:sp>
          <p:nvSpPr>
            <p:cNvPr id="6" name="Rectangle 14"/>
            <p:cNvSpPr>
              <a:spLocks noChangeArrowheads="1"/>
            </p:cNvSpPr>
            <p:nvPr/>
          </p:nvSpPr>
          <p:spPr bwMode="auto">
            <a:xfrm>
              <a:off x="1549516" y="571480"/>
              <a:ext cx="422272" cy="36819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0</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 name="Rectangle 13"/>
            <p:cNvSpPr>
              <a:spLocks noChangeArrowheads="1"/>
            </p:cNvSpPr>
            <p:nvPr/>
          </p:nvSpPr>
          <p:spPr bwMode="auto">
            <a:xfrm>
              <a:off x="1973648" y="571480"/>
              <a:ext cx="422272" cy="36819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 name="Rectangle 12"/>
            <p:cNvSpPr>
              <a:spLocks noChangeArrowheads="1"/>
            </p:cNvSpPr>
            <p:nvPr/>
          </p:nvSpPr>
          <p:spPr bwMode="auto">
            <a:xfrm>
              <a:off x="2391270" y="571480"/>
              <a:ext cx="567370" cy="36819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9" name="Rectangle 11"/>
            <p:cNvSpPr>
              <a:spLocks noChangeArrowheads="1"/>
            </p:cNvSpPr>
            <p:nvPr/>
          </p:nvSpPr>
          <p:spPr bwMode="auto">
            <a:xfrm>
              <a:off x="2958639" y="571480"/>
              <a:ext cx="422272" cy="36819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i</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 name="Rectangle 10"/>
            <p:cNvSpPr>
              <a:spLocks noChangeArrowheads="1"/>
            </p:cNvSpPr>
            <p:nvPr/>
          </p:nvSpPr>
          <p:spPr bwMode="auto">
            <a:xfrm>
              <a:off x="3380911" y="571480"/>
              <a:ext cx="422272" cy="36819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 name="Rectangle 9"/>
            <p:cNvSpPr>
              <a:spLocks noChangeArrowheads="1"/>
            </p:cNvSpPr>
            <p:nvPr/>
          </p:nvSpPr>
          <p:spPr bwMode="auto">
            <a:xfrm>
              <a:off x="3800393" y="571480"/>
              <a:ext cx="567370" cy="36819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2" name="Rectangle 8"/>
            <p:cNvSpPr>
              <a:spLocks noChangeArrowheads="1"/>
            </p:cNvSpPr>
            <p:nvPr/>
          </p:nvSpPr>
          <p:spPr bwMode="auto">
            <a:xfrm>
              <a:off x="4364042" y="571480"/>
              <a:ext cx="422272" cy="36819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n</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 name="Rectangle 7"/>
            <p:cNvSpPr>
              <a:spLocks noChangeArrowheads="1"/>
            </p:cNvSpPr>
            <p:nvPr/>
          </p:nvSpPr>
          <p:spPr bwMode="auto">
            <a:xfrm>
              <a:off x="4786314" y="571480"/>
              <a:ext cx="1198918" cy="36819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gr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a:extLst>
              <a:ext uri="{FF2B5EF4-FFF2-40B4-BE49-F238E27FC236}">
                <a16:creationId xmlns:a16="http://schemas.microsoft.com/office/drawing/2014/main" id="{5034C0BB-1BF9-48C4-A8FD-06C57E18B98C}"/>
              </a:ext>
            </a:extLst>
          </p:cNvPr>
          <p:cNvGrpSpPr/>
          <p:nvPr/>
        </p:nvGrpSpPr>
        <p:grpSpPr>
          <a:xfrm>
            <a:off x="762248" y="3633204"/>
            <a:ext cx="7072004" cy="2998867"/>
            <a:chOff x="328446" y="3550185"/>
            <a:chExt cx="7072004" cy="2998867"/>
          </a:xfrm>
        </p:grpSpPr>
        <p:grpSp>
          <p:nvGrpSpPr>
            <p:cNvPr id="21" name="组合 20"/>
            <p:cNvGrpSpPr/>
            <p:nvPr/>
          </p:nvGrpSpPr>
          <p:grpSpPr>
            <a:xfrm>
              <a:off x="328446" y="3550185"/>
              <a:ext cx="7072004" cy="2998867"/>
              <a:chOff x="687068" y="3546417"/>
              <a:chExt cx="5956634" cy="2585619"/>
            </a:xfrm>
          </p:grpSpPr>
          <p:pic>
            <p:nvPicPr>
              <p:cNvPr id="61444" name="Picture 4"/>
              <p:cNvPicPr>
                <a:picLocks noChangeAspect="1" noChangeArrowheads="1"/>
              </p:cNvPicPr>
              <p:nvPr/>
            </p:nvPicPr>
            <p:blipFill>
              <a:blip r:embed="rId3" cstate="print"/>
              <a:srcRect/>
              <a:stretch>
                <a:fillRect/>
              </a:stretch>
            </p:blipFill>
            <p:spPr bwMode="auto">
              <a:xfrm>
                <a:off x="725191" y="4829569"/>
                <a:ext cx="5238750" cy="809625"/>
              </a:xfrm>
              <a:prstGeom prst="rect">
                <a:avLst/>
              </a:prstGeom>
              <a:noFill/>
              <a:ln w="9525">
                <a:noFill/>
                <a:miter lim="800000"/>
                <a:headEnd/>
                <a:tailEnd/>
              </a:ln>
            </p:spPr>
          </p:pic>
          <p:pic>
            <p:nvPicPr>
              <p:cNvPr id="61445" name="Picture 5"/>
              <p:cNvPicPr>
                <a:picLocks noChangeAspect="1" noChangeArrowheads="1"/>
              </p:cNvPicPr>
              <p:nvPr/>
            </p:nvPicPr>
            <p:blipFill>
              <a:blip r:embed="rId4" cstate="print"/>
              <a:srcRect/>
              <a:stretch>
                <a:fillRect/>
              </a:stretch>
            </p:blipFill>
            <p:spPr bwMode="auto">
              <a:xfrm>
                <a:off x="3570866" y="3546417"/>
                <a:ext cx="1071570" cy="721249"/>
              </a:xfrm>
              <a:prstGeom prst="rect">
                <a:avLst/>
              </a:prstGeom>
              <a:noFill/>
              <a:ln w="9525">
                <a:noFill/>
                <a:miter lim="800000"/>
                <a:headEnd/>
                <a:tailEnd/>
              </a:ln>
            </p:spPr>
          </p:pic>
          <p:sp>
            <p:nvSpPr>
              <p:cNvPr id="19" name="TextBox 18"/>
              <p:cNvSpPr txBox="1"/>
              <p:nvPr/>
            </p:nvSpPr>
            <p:spPr>
              <a:xfrm>
                <a:off x="687068" y="4263876"/>
                <a:ext cx="3714776" cy="425758"/>
              </a:xfrm>
              <a:prstGeom prst="rect">
                <a:avLst/>
              </a:prstGeom>
              <a:noFill/>
            </p:spPr>
            <p:txBody>
              <a:bodyPr wrap="square" rtlCol="0">
                <a:spAutoFit/>
              </a:bodyPr>
              <a:lstStyle/>
              <a:p>
                <a:pPr algn="l">
                  <a:lnSpc>
                    <a:spcPts val="2600"/>
                  </a:lnSpc>
                </a:pPr>
                <a:r>
                  <a:rPr lang="zh-CN" altLang="zh-CN" sz="1800" dirty="0">
                    <a:solidFill>
                      <a:srgbClr val="0000FF"/>
                    </a:solidFill>
                    <a:latin typeface="仿宋" pitchFamily="49" charset="-122"/>
                    <a:ea typeface="仿宋" pitchFamily="49" charset="-122"/>
                  </a:rPr>
                  <a:t>所需移动元素的平均次数为</a:t>
                </a:r>
                <a:r>
                  <a:rPr lang="zh-CN" altLang="en-US" sz="1800" dirty="0">
                    <a:solidFill>
                      <a:srgbClr val="0000FF"/>
                    </a:solidFill>
                    <a:latin typeface="仿宋" pitchFamily="49" charset="-122"/>
                    <a:ea typeface="仿宋" pitchFamily="49" charset="-122"/>
                  </a:rPr>
                  <a:t>：</a:t>
                </a:r>
                <a:endParaRPr lang="zh-CN" altLang="en-US" sz="1800" dirty="0">
                  <a:solidFill>
                    <a:srgbClr val="0000FF"/>
                  </a:solidFill>
                  <a:latin typeface="仿宋" pitchFamily="49" charset="-122"/>
                  <a:ea typeface="仿宋" pitchFamily="49" charset="-122"/>
                  <a:cs typeface="Consolas" pitchFamily="49" charset="0"/>
                </a:endParaRPr>
              </a:p>
            </p:txBody>
          </p:sp>
          <p:sp>
            <p:nvSpPr>
              <p:cNvPr id="20" name="TextBox 19"/>
              <p:cNvSpPr txBox="1"/>
              <p:nvPr/>
            </p:nvSpPr>
            <p:spPr>
              <a:xfrm>
                <a:off x="2214546" y="5786454"/>
                <a:ext cx="4429156" cy="345582"/>
              </a:xfrm>
              <a:prstGeom prst="rect">
                <a:avLst/>
              </a:prstGeom>
              <a:noFill/>
            </p:spPr>
            <p:txBody>
              <a:bodyPr wrap="square" rtlCol="0">
                <a:spAutoFit/>
              </a:bodyPr>
              <a:lstStyle/>
              <a:p>
                <a:pPr algn="l">
                  <a:lnSpc>
                    <a:spcPts val="2600"/>
                  </a:lnSpc>
                </a:pPr>
                <a:r>
                  <a:rPr lang="zh-CN" altLang="zh-CN" sz="1800" dirty="0">
                    <a:solidFill>
                      <a:srgbClr val="0000FF"/>
                    </a:solidFill>
                    <a:latin typeface="Consolas" pitchFamily="49" charset="0"/>
                    <a:ea typeface="华文中宋" pitchFamily="2" charset="-122"/>
                    <a:cs typeface="Consolas" pitchFamily="49" charset="0"/>
                  </a:rPr>
                  <a:t>插入算法的平均时间复杂度</a:t>
                </a:r>
                <a:endParaRPr lang="zh-CN" altLang="en-US" sz="1800" dirty="0">
                  <a:solidFill>
                    <a:srgbClr val="0000FF"/>
                  </a:solidFill>
                  <a:latin typeface="Consolas" pitchFamily="49" charset="0"/>
                  <a:ea typeface="华文中宋" pitchFamily="2" charset="-122"/>
                  <a:cs typeface="Consolas" pitchFamily="49" charset="0"/>
                </a:endParaRPr>
              </a:p>
            </p:txBody>
          </p:sp>
        </p:grpSp>
        <p:sp>
          <p:nvSpPr>
            <p:cNvPr id="23" name="TextBox 18">
              <a:extLst>
                <a:ext uri="{FF2B5EF4-FFF2-40B4-BE49-F238E27FC236}">
                  <a16:creationId xmlns:a16="http://schemas.microsoft.com/office/drawing/2014/main" id="{D1C88CF1-57FA-4982-8E59-6A13A7A9CF44}"/>
                </a:ext>
              </a:extLst>
            </p:cNvPr>
            <p:cNvSpPr txBox="1"/>
            <p:nvPr/>
          </p:nvSpPr>
          <p:spPr>
            <a:xfrm>
              <a:off x="328446" y="3767884"/>
              <a:ext cx="3451466" cy="381323"/>
            </a:xfrm>
            <a:prstGeom prst="rect">
              <a:avLst/>
            </a:prstGeom>
            <a:noFill/>
          </p:spPr>
          <p:txBody>
            <a:bodyPr wrap="square" rtlCol="0">
              <a:spAutoFit/>
            </a:bodyPr>
            <a:lstStyle/>
            <a:p>
              <a:pPr algn="l">
                <a:lnSpc>
                  <a:spcPts val="2600"/>
                </a:lnSpc>
              </a:pPr>
              <a:r>
                <a:rPr lang="zh-CN" altLang="en-US" sz="1800" dirty="0">
                  <a:solidFill>
                    <a:srgbClr val="0000FF"/>
                  </a:solidFill>
                  <a:latin typeface="仿宋" pitchFamily="49" charset="-122"/>
                  <a:ea typeface="仿宋" pitchFamily="49" charset="-122"/>
                </a:rPr>
                <a:t>每个位置插入元素的概率相同：</a:t>
              </a:r>
              <a:endParaRPr lang="zh-CN" altLang="en-US" sz="1800" dirty="0">
                <a:solidFill>
                  <a:srgbClr val="0000FF"/>
                </a:solidFill>
                <a:latin typeface="仿宋" pitchFamily="49" charset="-122"/>
                <a:ea typeface="仿宋" pitchFamily="49" charset="-122"/>
                <a:cs typeface="Consolas" pitchFamily="49" charset="0"/>
              </a:endParaRPr>
            </a:p>
          </p:txBody>
        </p:sp>
      </p:grpSp>
      <p:sp>
        <p:nvSpPr>
          <p:cNvPr id="24" name="矩形 23">
            <a:extLst>
              <a:ext uri="{FF2B5EF4-FFF2-40B4-BE49-F238E27FC236}">
                <a16:creationId xmlns:a16="http://schemas.microsoft.com/office/drawing/2014/main" id="{063F8ABB-7A3F-4312-BBA8-C91265DDED33}"/>
              </a:ext>
            </a:extLst>
          </p:cNvPr>
          <p:cNvSpPr/>
          <p:nvPr/>
        </p:nvSpPr>
        <p:spPr>
          <a:xfrm>
            <a:off x="5508104" y="6278753"/>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T(n)=O(n)</a:t>
            </a:r>
            <a:endParaRPr lang="zh-CN" alt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500042"/>
            <a:ext cx="8358246" cy="468574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else			</a:t>
            </a:r>
            <a:r>
              <a:rPr lang="en-US" altLang="zh-CN" sz="1800" dirty="0">
                <a:solidFill>
                  <a:srgbClr val="00B0F0"/>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两结点的指数相等</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  c=</a:t>
            </a:r>
            <a:r>
              <a:rPr lang="en-US" altLang="zh-CN" sz="1800" dirty="0" err="1">
                <a:solidFill>
                  <a:srgbClr val="0000FF"/>
                </a:solidFill>
                <a:latin typeface="Consolas" pitchFamily="49" charset="0"/>
                <a:ea typeface="仿宋" pitchFamily="49" charset="-122"/>
                <a:cs typeface="Consolas" pitchFamily="49" charset="0"/>
              </a:rPr>
              <a:t>p.coef+q.coef</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求两指数相等结点的系数和</a:t>
            </a:r>
            <a:r>
              <a:rPr lang="en-US" altLang="zh-CN" sz="1800" dirty="0">
                <a:solidFill>
                  <a:srgbClr val="00CC00"/>
                </a:solidFill>
                <a:latin typeface="Consolas" pitchFamily="49" charset="0"/>
                <a:ea typeface="仿宋" pitchFamily="49" charset="-122"/>
                <a:cs typeface="Consolas" pitchFamily="49" charset="0"/>
              </a:rPr>
              <a:t>c</a:t>
            </a:r>
            <a:endParaRPr lang="zh-CN" altLang="zh-CN" sz="1800" dirty="0">
              <a:solidFill>
                <a:srgbClr val="00CC00"/>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a:solidFill>
                  <a:srgbClr val="FF3399"/>
                </a:solidFill>
                <a:latin typeface="Consolas" pitchFamily="49" charset="0"/>
                <a:ea typeface="仿宋" pitchFamily="49" charset="-122"/>
                <a:cs typeface="Consolas" pitchFamily="49" charset="0"/>
              </a:rPr>
              <a:t>c!=0</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系数和</a:t>
            </a:r>
            <a:r>
              <a:rPr lang="en-US" altLang="zh-CN" sz="1800" dirty="0">
                <a:solidFill>
                  <a:srgbClr val="00CC00"/>
                </a:solidFill>
                <a:latin typeface="Consolas" pitchFamily="49" charset="0"/>
                <a:ea typeface="仿宋" pitchFamily="49" charset="-122"/>
                <a:cs typeface="Consolas" pitchFamily="49" charset="0"/>
              </a:rPr>
              <a:t>c</a:t>
            </a:r>
            <a:r>
              <a:rPr lang="zh-CN" altLang="zh-CN" sz="1800" dirty="0">
                <a:solidFill>
                  <a:srgbClr val="00CC00"/>
                </a:solidFill>
                <a:latin typeface="Consolas" pitchFamily="49" charset="0"/>
                <a:ea typeface="仿宋" pitchFamily="49" charset="-122"/>
                <a:cs typeface="Consolas" pitchFamily="49" charset="0"/>
              </a:rPr>
              <a:t>不为</a:t>
            </a:r>
            <a:r>
              <a:rPr lang="en-US" altLang="zh-CN" sz="1800" dirty="0">
                <a:solidFill>
                  <a:srgbClr val="00CC00"/>
                </a:solidFill>
                <a:latin typeface="Consolas" pitchFamily="49" charset="0"/>
                <a:ea typeface="仿宋" pitchFamily="49" charset="-122"/>
                <a:cs typeface="Consolas" pitchFamily="49" charset="0"/>
              </a:rPr>
              <a:t>0</a:t>
            </a:r>
            <a:r>
              <a:rPr lang="zh-CN" altLang="zh-CN" sz="1800" dirty="0">
                <a:solidFill>
                  <a:srgbClr val="00CC00"/>
                </a:solidFill>
                <a:latin typeface="Consolas" pitchFamily="49" charset="0"/>
                <a:ea typeface="仿宋" pitchFamily="49" charset="-122"/>
                <a:cs typeface="Consolas" pitchFamily="49" charset="0"/>
              </a:rPr>
              <a:t>时</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  s=new </a:t>
            </a:r>
            <a:r>
              <a:rPr lang="en-US" altLang="zh-CN" sz="1800" dirty="0" err="1">
                <a:solidFill>
                  <a:srgbClr val="0000FF"/>
                </a:solidFill>
                <a:latin typeface="Consolas" pitchFamily="49" charset="0"/>
                <a:ea typeface="仿宋" pitchFamily="49" charset="-122"/>
                <a:cs typeface="Consolas" pitchFamily="49" charset="0"/>
              </a:rPr>
              <a:t>PolyNode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c,p.exp</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t.next</a:t>
            </a:r>
            <a:r>
              <a:rPr lang="en-US" altLang="zh-CN" sz="1800" dirty="0">
                <a:solidFill>
                  <a:srgbClr val="0000FF"/>
                </a:solidFill>
                <a:latin typeface="Consolas" pitchFamily="49" charset="0"/>
                <a:ea typeface="仿宋" pitchFamily="49" charset="-122"/>
                <a:cs typeface="Consolas" pitchFamily="49" charset="0"/>
              </a:rPr>
              <a:t>=s; t=s;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将</a:t>
            </a:r>
            <a:r>
              <a:rPr lang="en-US" altLang="zh-CN" sz="1800" dirty="0">
                <a:solidFill>
                  <a:srgbClr val="00CC00"/>
                </a:solidFill>
                <a:latin typeface="Consolas" pitchFamily="49" charset="0"/>
                <a:ea typeface="仿宋" pitchFamily="49" charset="-122"/>
                <a:cs typeface="Consolas" pitchFamily="49" charset="0"/>
              </a:rPr>
              <a:t>s</a:t>
            </a:r>
            <a:r>
              <a:rPr lang="zh-CN" altLang="zh-CN" sz="1800" dirty="0">
                <a:solidFill>
                  <a:srgbClr val="00CC00"/>
                </a:solidFill>
                <a:latin typeface="Consolas" pitchFamily="49" charset="0"/>
                <a:ea typeface="仿宋" pitchFamily="49" charset="-122"/>
                <a:cs typeface="Consolas" pitchFamily="49" charset="0"/>
              </a:rPr>
              <a:t>结点插入到</a:t>
            </a:r>
            <a:r>
              <a:rPr lang="en-US" altLang="zh-CN" sz="1800" dirty="0">
                <a:solidFill>
                  <a:srgbClr val="00CC00"/>
                </a:solidFill>
                <a:latin typeface="Consolas" pitchFamily="49" charset="0"/>
                <a:ea typeface="仿宋" pitchFamily="49" charset="-122"/>
                <a:cs typeface="Consolas" pitchFamily="49" charset="0"/>
              </a:rPr>
              <a:t>L3</a:t>
            </a:r>
            <a:r>
              <a:rPr lang="zh-CN" altLang="zh-CN" sz="1800" dirty="0">
                <a:solidFill>
                  <a:srgbClr val="00CC00"/>
                </a:solidFill>
                <a:latin typeface="Consolas" pitchFamily="49" charset="0"/>
                <a:ea typeface="仿宋" pitchFamily="49" charset="-122"/>
                <a:cs typeface="Consolas" pitchFamily="49" charset="0"/>
              </a:rPr>
              <a:t>的末尾</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 q=</a:t>
            </a:r>
            <a:r>
              <a:rPr lang="en-US" altLang="zh-CN" sz="1800" dirty="0" err="1">
                <a:solidFill>
                  <a:srgbClr val="0000FF"/>
                </a:solidFill>
                <a:latin typeface="Consolas" pitchFamily="49" charset="0"/>
                <a:ea typeface="仿宋" pitchFamily="49" charset="-122"/>
                <a:cs typeface="Consolas" pitchFamily="49" charset="0"/>
              </a:rPr>
              <a:t>q.next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后移</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结点和</a:t>
            </a:r>
            <a:r>
              <a:rPr lang="en-US" altLang="zh-CN" sz="1800" dirty="0">
                <a:solidFill>
                  <a:srgbClr val="00CC00"/>
                </a:solidFill>
                <a:latin typeface="Consolas" pitchFamily="49" charset="0"/>
                <a:ea typeface="仿宋" pitchFamily="49" charset="-122"/>
                <a:cs typeface="Consolas" pitchFamily="49" charset="0"/>
              </a:rPr>
              <a:t>q</a:t>
            </a:r>
            <a:r>
              <a:rPr lang="zh-CN" altLang="zh-CN" sz="1800" dirty="0">
                <a:solidFill>
                  <a:srgbClr val="00CC00"/>
                </a:solidFill>
                <a:latin typeface="Consolas" pitchFamily="49" charset="0"/>
                <a:ea typeface="仿宋" pitchFamily="49" charset="-122"/>
                <a:cs typeface="Consolas" pitchFamily="49" charset="0"/>
              </a:rPr>
              <a:t>结点</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t.next</a:t>
            </a:r>
            <a:r>
              <a:rPr lang="en-US" altLang="zh-CN" sz="1800" dirty="0">
                <a:solidFill>
                  <a:srgbClr val="0000FF"/>
                </a:solidFill>
                <a:latin typeface="Consolas" pitchFamily="49" charset="0"/>
                <a:ea typeface="仿宋" pitchFamily="49" charset="-122"/>
                <a:cs typeface="Consolas" pitchFamily="49" charset="0"/>
              </a:rPr>
              <a:t>=null;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尾结点</a:t>
            </a:r>
            <a:r>
              <a:rPr lang="en-US" altLang="zh-CN" sz="1800" dirty="0">
                <a:solidFill>
                  <a:srgbClr val="00CC00"/>
                </a:solidFill>
                <a:latin typeface="Consolas" pitchFamily="49" charset="0"/>
                <a:ea typeface="仿宋" pitchFamily="49" charset="-122"/>
                <a:cs typeface="Consolas" pitchFamily="49" charset="0"/>
              </a:rPr>
              <a:t>next</a:t>
            </a:r>
            <a:r>
              <a:rPr lang="zh-CN" altLang="zh-CN" sz="1800" dirty="0">
                <a:solidFill>
                  <a:srgbClr val="00CC00"/>
                </a:solidFill>
                <a:latin typeface="Consolas" pitchFamily="49" charset="0"/>
                <a:ea typeface="仿宋" pitchFamily="49" charset="-122"/>
                <a:cs typeface="Consolas" pitchFamily="49" charset="0"/>
              </a:rPr>
              <a:t>置为</a:t>
            </a:r>
            <a:r>
              <a:rPr lang="en-US" altLang="zh-CN" sz="1800" dirty="0">
                <a:solidFill>
                  <a:srgbClr val="00CC00"/>
                </a:solidFill>
                <a:latin typeface="Consolas" pitchFamily="49" charset="0"/>
                <a:ea typeface="仿宋" pitchFamily="49" charset="-122"/>
                <a:cs typeface="Consolas" pitchFamily="49" charset="0"/>
              </a:rPr>
              <a:t>null</a:t>
            </a:r>
            <a:endParaRPr lang="zh-CN" altLang="zh-CN" sz="1800" dirty="0">
              <a:solidFill>
                <a:srgbClr val="00CC00"/>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if (p!=null) </a:t>
            </a:r>
            <a:r>
              <a:rPr lang="en-US" altLang="zh-CN" sz="1800" dirty="0" err="1">
                <a:solidFill>
                  <a:srgbClr val="0000FF"/>
                </a:solidFill>
                <a:latin typeface="Consolas" pitchFamily="49" charset="0"/>
                <a:ea typeface="仿宋" pitchFamily="49" charset="-122"/>
                <a:cs typeface="Consolas" pitchFamily="49" charset="0"/>
              </a:rPr>
              <a:t>t.next</a:t>
            </a:r>
            <a:r>
              <a:rPr lang="en-US" altLang="zh-CN" sz="1800" dirty="0">
                <a:solidFill>
                  <a:srgbClr val="0000FF"/>
                </a:solidFill>
                <a:latin typeface="Consolas" pitchFamily="49" charset="0"/>
                <a:ea typeface="仿宋" pitchFamily="49" charset="-122"/>
                <a:cs typeface="Consolas" pitchFamily="49" charset="0"/>
              </a:rPr>
              <a:t>=p;	</a:t>
            </a:r>
            <a:r>
              <a:rPr lang="en-US" altLang="zh-CN" sz="1800" dirty="0">
                <a:solidFill>
                  <a:srgbClr val="00B0F0"/>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若</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没有遍历完，余下结点链到</a:t>
            </a:r>
            <a:r>
              <a:rPr lang="en-US" altLang="zh-CN" sz="1800" dirty="0">
                <a:solidFill>
                  <a:srgbClr val="00CC00"/>
                </a:solidFill>
                <a:latin typeface="Consolas" pitchFamily="49" charset="0"/>
                <a:ea typeface="仿宋" pitchFamily="49" charset="-122"/>
                <a:cs typeface="Consolas" pitchFamily="49" charset="0"/>
              </a:rPr>
              <a:t>L3</a:t>
            </a:r>
            <a:r>
              <a:rPr lang="zh-CN" altLang="zh-CN" sz="1800" dirty="0">
                <a:solidFill>
                  <a:srgbClr val="00CC00"/>
                </a:solidFill>
                <a:latin typeface="Consolas" pitchFamily="49" charset="0"/>
                <a:ea typeface="仿宋" pitchFamily="49" charset="-122"/>
                <a:cs typeface="Consolas" pitchFamily="49" charset="0"/>
              </a:rPr>
              <a:t>末尾</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if (q!=null) </a:t>
            </a:r>
            <a:r>
              <a:rPr lang="en-US" altLang="zh-CN" sz="1800" dirty="0" err="1">
                <a:solidFill>
                  <a:srgbClr val="0000FF"/>
                </a:solidFill>
                <a:latin typeface="Consolas" pitchFamily="49" charset="0"/>
                <a:ea typeface="仿宋" pitchFamily="49" charset="-122"/>
                <a:cs typeface="Consolas" pitchFamily="49" charset="0"/>
              </a:rPr>
              <a:t>t.next</a:t>
            </a:r>
            <a:r>
              <a:rPr lang="en-US" altLang="zh-CN" sz="1800" dirty="0">
                <a:solidFill>
                  <a:srgbClr val="0000FF"/>
                </a:solidFill>
                <a:latin typeface="Consolas" pitchFamily="49" charset="0"/>
                <a:ea typeface="仿宋" pitchFamily="49" charset="-122"/>
                <a:cs typeface="Consolas" pitchFamily="49" charset="0"/>
              </a:rPr>
              <a:t>=q;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若</a:t>
            </a:r>
            <a:r>
              <a:rPr lang="en-US" altLang="zh-CN" sz="1800" dirty="0">
                <a:solidFill>
                  <a:srgbClr val="00CC00"/>
                </a:solidFill>
                <a:latin typeface="Consolas" pitchFamily="49" charset="0"/>
                <a:ea typeface="仿宋" pitchFamily="49" charset="-122"/>
                <a:cs typeface="Consolas" pitchFamily="49" charset="0"/>
              </a:rPr>
              <a:t>q</a:t>
            </a:r>
            <a:r>
              <a:rPr lang="zh-CN" altLang="zh-CN" sz="1800" dirty="0">
                <a:solidFill>
                  <a:srgbClr val="00CC00"/>
                </a:solidFill>
                <a:latin typeface="Consolas" pitchFamily="49" charset="0"/>
                <a:ea typeface="仿宋" pitchFamily="49" charset="-122"/>
                <a:cs typeface="Consolas" pitchFamily="49" charset="0"/>
              </a:rPr>
              <a:t>没有遍历完，余下结点链到</a:t>
            </a:r>
            <a:r>
              <a:rPr lang="en-US" altLang="zh-CN" sz="1800" dirty="0">
                <a:solidFill>
                  <a:srgbClr val="00CC00"/>
                </a:solidFill>
                <a:latin typeface="Consolas" pitchFamily="49" charset="0"/>
                <a:ea typeface="仿宋" pitchFamily="49" charset="-122"/>
                <a:cs typeface="Consolas" pitchFamily="49" charset="0"/>
              </a:rPr>
              <a:t>L3</a:t>
            </a:r>
            <a:r>
              <a:rPr lang="zh-CN" altLang="zh-CN" sz="1800" dirty="0">
                <a:solidFill>
                  <a:srgbClr val="00CC00"/>
                </a:solidFill>
                <a:latin typeface="Consolas" pitchFamily="49" charset="0"/>
                <a:ea typeface="仿宋" pitchFamily="49" charset="-122"/>
                <a:cs typeface="Consolas" pitchFamily="49" charset="0"/>
              </a:rPr>
              <a:t>末尾</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return L3;</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188640"/>
            <a:ext cx="2428892"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4. </a:t>
            </a:r>
            <a:r>
              <a:rPr lang="zh-CN" altLang="zh-CN" sz="2000">
                <a:latin typeface="Consolas" pitchFamily="49" charset="0"/>
                <a:ea typeface="微软雅黑" pitchFamily="34" charset="-122"/>
                <a:cs typeface="Consolas" pitchFamily="49" charset="0"/>
              </a:rPr>
              <a:t>设计主函数</a:t>
            </a:r>
          </a:p>
        </p:txBody>
      </p:sp>
      <p:sp>
        <p:nvSpPr>
          <p:cNvPr id="9" name="TextBox 3">
            <a:extLst>
              <a:ext uri="{FF2B5EF4-FFF2-40B4-BE49-F238E27FC236}">
                <a16:creationId xmlns:a16="http://schemas.microsoft.com/office/drawing/2014/main" id="{01E299FF-4CBB-46A9-8720-082148648821}"/>
              </a:ext>
            </a:extLst>
          </p:cNvPr>
          <p:cNvSpPr txBox="1"/>
          <p:nvPr/>
        </p:nvSpPr>
        <p:spPr>
          <a:xfrm>
            <a:off x="136248" y="836712"/>
            <a:ext cx="8871504" cy="572756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700"/>
              </a:lnSpc>
              <a:spcBef>
                <a:spcPts val="0"/>
              </a:spcBef>
            </a:pPr>
            <a:r>
              <a:rPr lang="en-US" altLang="zh-CN" sz="1700" dirty="0">
                <a:solidFill>
                  <a:srgbClr val="0000FF"/>
                </a:solidFill>
                <a:latin typeface="Consolas" pitchFamily="49" charset="0"/>
                <a:ea typeface="仿宋" pitchFamily="49" charset="-122"/>
                <a:cs typeface="Consolas" pitchFamily="49" charset="0"/>
              </a:rPr>
              <a:t>public static void </a:t>
            </a:r>
            <a:r>
              <a:rPr lang="en-US" altLang="zh-CN" sz="1700" dirty="0">
                <a:solidFill>
                  <a:srgbClr val="FF0000"/>
                </a:solidFill>
                <a:latin typeface="Consolas" pitchFamily="49" charset="0"/>
                <a:ea typeface="仿宋" pitchFamily="49" charset="-122"/>
                <a:cs typeface="Consolas" pitchFamily="49" charset="0"/>
              </a:rPr>
              <a:t>main</a:t>
            </a:r>
            <a:r>
              <a:rPr lang="en-US" altLang="zh-CN" sz="1700" dirty="0">
                <a:solidFill>
                  <a:srgbClr val="0000FF"/>
                </a:solidFill>
                <a:latin typeface="Consolas" pitchFamily="49" charset="0"/>
                <a:ea typeface="仿宋" pitchFamily="49" charset="-122"/>
                <a:cs typeface="Consolas" pitchFamily="49" charset="0"/>
              </a:rPr>
              <a:t>(String[] </a:t>
            </a:r>
            <a:r>
              <a:rPr lang="en-US" altLang="zh-CN" sz="1700" dirty="0" err="1">
                <a:solidFill>
                  <a:srgbClr val="0000FF"/>
                </a:solidFill>
                <a:latin typeface="Consolas" pitchFamily="49" charset="0"/>
                <a:ea typeface="仿宋" pitchFamily="49" charset="-122"/>
                <a:cs typeface="Consolas" pitchFamily="49" charset="0"/>
              </a:rPr>
              <a:t>args</a:t>
            </a:r>
            <a:r>
              <a:rPr lang="en-US" altLang="zh-CN" sz="1700" dirty="0">
                <a:solidFill>
                  <a:srgbClr val="0000FF"/>
                </a:solidFill>
                <a:latin typeface="Consolas" pitchFamily="49" charset="0"/>
                <a:ea typeface="仿宋" pitchFamily="49" charset="-122"/>
                <a:cs typeface="Consolas" pitchFamily="49" charset="0"/>
              </a:rPr>
              <a:t>) throws </a:t>
            </a:r>
            <a:r>
              <a:rPr lang="en-US" altLang="zh-CN" sz="1700" dirty="0" err="1">
                <a:solidFill>
                  <a:srgbClr val="0000FF"/>
                </a:solidFill>
                <a:latin typeface="Consolas" pitchFamily="49" charset="0"/>
                <a:ea typeface="仿宋" pitchFamily="49" charset="-122"/>
                <a:cs typeface="Consolas" pitchFamily="49" charset="0"/>
              </a:rPr>
              <a:t>FileNotFoundException</a:t>
            </a:r>
            <a:endParaRPr lang="zh-CN" altLang="zh-CN" sz="17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700" dirty="0">
                <a:solidFill>
                  <a:srgbClr val="0000FF"/>
                </a:solidFill>
                <a:latin typeface="Consolas" pitchFamily="49" charset="0"/>
                <a:ea typeface="仿宋" pitchFamily="49" charset="-122"/>
                <a:cs typeface="Consolas" pitchFamily="49" charset="0"/>
              </a:rPr>
              <a:t>{   </a:t>
            </a:r>
          </a:p>
          <a:p>
            <a:pPr algn="l">
              <a:lnSpc>
                <a:spcPts val="2700"/>
              </a:lnSpc>
              <a:spcBef>
                <a:spcPts val="0"/>
              </a:spcBef>
            </a:pPr>
            <a:r>
              <a:rPr lang="en-US" altLang="zh-CN" sz="1700" dirty="0">
                <a:solidFill>
                  <a:srgbClr val="0000FF"/>
                </a:solidFill>
                <a:latin typeface="Consolas" pitchFamily="49" charset="0"/>
                <a:ea typeface="仿宋" pitchFamily="49" charset="-122"/>
                <a:cs typeface="Consolas" pitchFamily="49" charset="0"/>
              </a:rPr>
              <a:t>    </a:t>
            </a:r>
            <a:r>
              <a:rPr lang="en-US" altLang="zh-CN" sz="1700" dirty="0" err="1">
                <a:solidFill>
                  <a:srgbClr val="C00000"/>
                </a:solidFill>
                <a:latin typeface="Consolas" pitchFamily="49" charset="0"/>
                <a:ea typeface="仿宋" pitchFamily="49" charset="-122"/>
                <a:cs typeface="Consolas" pitchFamily="49" charset="0"/>
              </a:rPr>
              <a:t>System.setIn</a:t>
            </a:r>
            <a:r>
              <a:rPr lang="en-US" altLang="zh-CN" sz="1700" dirty="0">
                <a:solidFill>
                  <a:srgbClr val="C00000"/>
                </a:solidFill>
                <a:latin typeface="Consolas" pitchFamily="49" charset="0"/>
                <a:ea typeface="仿宋" pitchFamily="49" charset="-122"/>
                <a:cs typeface="Consolas" pitchFamily="49" charset="0"/>
              </a:rPr>
              <a:t>(new </a:t>
            </a:r>
            <a:r>
              <a:rPr lang="en-US" altLang="zh-CN" sz="1700" dirty="0" err="1">
                <a:solidFill>
                  <a:srgbClr val="C00000"/>
                </a:solidFill>
                <a:latin typeface="Consolas" pitchFamily="49" charset="0"/>
                <a:ea typeface="仿宋" pitchFamily="49" charset="-122"/>
                <a:cs typeface="Consolas" pitchFamily="49" charset="0"/>
              </a:rPr>
              <a:t>FileInputStream</a:t>
            </a:r>
            <a:r>
              <a:rPr lang="en-US" altLang="zh-CN" sz="1700" dirty="0">
                <a:solidFill>
                  <a:srgbClr val="C00000"/>
                </a:solidFill>
                <a:latin typeface="Consolas" pitchFamily="49" charset="0"/>
                <a:ea typeface="仿宋" pitchFamily="49" charset="-122"/>
                <a:cs typeface="Consolas" pitchFamily="49" charset="0"/>
              </a:rPr>
              <a:t>("abc.in"));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将标准输入流重定向</a:t>
            </a:r>
          </a:p>
          <a:p>
            <a:pPr algn="l">
              <a:lnSpc>
                <a:spcPts val="2700"/>
              </a:lnSpc>
              <a:spcBef>
                <a:spcPts val="0"/>
              </a:spcBef>
            </a:pPr>
            <a:r>
              <a:rPr lang="en-US" altLang="zh-CN" sz="1700" dirty="0">
                <a:solidFill>
                  <a:srgbClr val="0000FF"/>
                </a:solidFill>
                <a:latin typeface="Consolas" pitchFamily="49" charset="0"/>
                <a:ea typeface="仿宋" pitchFamily="49" charset="-122"/>
                <a:cs typeface="Consolas" pitchFamily="49" charset="0"/>
              </a:rPr>
              <a:t>    Scanner fin = new Scanner(System.in);</a:t>
            </a:r>
          </a:p>
          <a:p>
            <a:pPr algn="l">
              <a:lnSpc>
                <a:spcPts val="2700"/>
              </a:lnSpc>
              <a:spcBef>
                <a:spcPts val="0"/>
              </a:spcBef>
            </a:pPr>
            <a:r>
              <a:rPr lang="en-US" altLang="zh-CN" sz="1700" dirty="0">
                <a:solidFill>
                  <a:srgbClr val="0000FF"/>
                </a:solidFill>
                <a:latin typeface="Consolas" pitchFamily="49" charset="0"/>
                <a:ea typeface="仿宋" pitchFamily="49" charset="-122"/>
                <a:cs typeface="Consolas" pitchFamily="49" charset="0"/>
              </a:rPr>
              <a:t>    </a:t>
            </a:r>
            <a:r>
              <a:rPr lang="en-US" altLang="zh-CN" sz="1700" dirty="0" err="1">
                <a:solidFill>
                  <a:srgbClr val="C00000"/>
                </a:solidFill>
                <a:latin typeface="Consolas" pitchFamily="49" charset="0"/>
                <a:ea typeface="仿宋" pitchFamily="49" charset="-122"/>
                <a:cs typeface="Consolas" pitchFamily="49" charset="0"/>
              </a:rPr>
              <a:t>System.setOut</a:t>
            </a:r>
            <a:r>
              <a:rPr lang="en-US" altLang="zh-CN" sz="1700" dirty="0">
                <a:solidFill>
                  <a:srgbClr val="C00000"/>
                </a:solidFill>
                <a:latin typeface="Consolas" pitchFamily="49" charset="0"/>
                <a:ea typeface="仿宋" pitchFamily="49" charset="-122"/>
                <a:cs typeface="Consolas" pitchFamily="49" charset="0"/>
              </a:rPr>
              <a:t>(new </a:t>
            </a:r>
            <a:r>
              <a:rPr lang="en-US" altLang="zh-CN" sz="1700" dirty="0" err="1">
                <a:solidFill>
                  <a:srgbClr val="C00000"/>
                </a:solidFill>
                <a:latin typeface="Consolas" pitchFamily="49" charset="0"/>
                <a:ea typeface="仿宋" pitchFamily="49" charset="-122"/>
                <a:cs typeface="Consolas" pitchFamily="49" charset="0"/>
              </a:rPr>
              <a:t>PrintStream</a:t>
            </a:r>
            <a:r>
              <a:rPr lang="en-US" altLang="zh-CN" sz="1700" dirty="0">
                <a:solidFill>
                  <a:srgbClr val="C00000"/>
                </a:solidFill>
                <a:latin typeface="Consolas" pitchFamily="49" charset="0"/>
                <a:ea typeface="仿宋" pitchFamily="49" charset="-122"/>
                <a:cs typeface="Consolas" pitchFamily="49" charset="0"/>
              </a:rPr>
              <a:t>("</a:t>
            </a:r>
            <a:r>
              <a:rPr lang="en-US" altLang="zh-CN" sz="1700" dirty="0" err="1">
                <a:solidFill>
                  <a:srgbClr val="C00000"/>
                </a:solidFill>
                <a:latin typeface="Consolas" pitchFamily="49" charset="0"/>
                <a:ea typeface="仿宋" pitchFamily="49" charset="-122"/>
                <a:cs typeface="Consolas" pitchFamily="49" charset="0"/>
              </a:rPr>
              <a:t>abc.out</a:t>
            </a:r>
            <a:r>
              <a:rPr lang="en-US" altLang="zh-CN" sz="1700" dirty="0">
                <a:solidFill>
                  <a:srgbClr val="C00000"/>
                </a:solidFill>
                <a:latin typeface="Consolas" pitchFamily="49" charset="0"/>
                <a:ea typeface="仿宋" pitchFamily="49" charset="-122"/>
                <a:cs typeface="Consolas" pitchFamily="49" charset="0"/>
              </a:rPr>
              <a:t>"));</a:t>
            </a:r>
            <a:r>
              <a:rPr lang="en-US" altLang="zh-CN" sz="1700" dirty="0">
                <a:solidFill>
                  <a:srgbClr val="0000FF"/>
                </a:solidFill>
                <a:latin typeface="Consolas" pitchFamily="49" charset="0"/>
                <a:ea typeface="仿宋" pitchFamily="49" charset="-122"/>
                <a:cs typeface="Consolas" pitchFamily="49" charset="0"/>
              </a:rPr>
              <a:t>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将标准输出流重定向</a:t>
            </a:r>
          </a:p>
          <a:p>
            <a:pPr algn="l">
              <a:lnSpc>
                <a:spcPts val="2700"/>
              </a:lnSpc>
              <a:spcBef>
                <a:spcPts val="0"/>
              </a:spcBef>
            </a:pPr>
            <a:r>
              <a:rPr lang="en-US" altLang="zh-CN" sz="1700" dirty="0">
                <a:solidFill>
                  <a:srgbClr val="0000FF"/>
                </a:solidFill>
                <a:latin typeface="Consolas" pitchFamily="49" charset="0"/>
                <a:ea typeface="仿宋" pitchFamily="49" charset="-122"/>
                <a:cs typeface="Consolas" pitchFamily="49" charset="0"/>
              </a:rPr>
              <a:t>    </a:t>
            </a:r>
            <a:r>
              <a:rPr lang="en-US" altLang="zh-CN" sz="1700" dirty="0" err="1">
                <a:solidFill>
                  <a:srgbClr val="0000FF"/>
                </a:solidFill>
                <a:latin typeface="Consolas" pitchFamily="49" charset="0"/>
                <a:ea typeface="仿宋" pitchFamily="49" charset="-122"/>
                <a:cs typeface="Consolas" pitchFamily="49" charset="0"/>
              </a:rPr>
              <a:t>PolyClass</a:t>
            </a:r>
            <a:r>
              <a:rPr lang="en-US" altLang="zh-CN" sz="1700" dirty="0">
                <a:solidFill>
                  <a:srgbClr val="0000FF"/>
                </a:solidFill>
                <a:latin typeface="Consolas" pitchFamily="49" charset="0"/>
                <a:ea typeface="仿宋" pitchFamily="49" charset="-122"/>
                <a:cs typeface="Consolas" pitchFamily="49" charset="0"/>
              </a:rPr>
              <a:t> L1=new </a:t>
            </a:r>
            <a:r>
              <a:rPr lang="en-US" altLang="zh-CN" sz="1700" dirty="0" err="1">
                <a:solidFill>
                  <a:srgbClr val="0000FF"/>
                </a:solidFill>
                <a:latin typeface="Consolas" pitchFamily="49" charset="0"/>
                <a:ea typeface="仿宋" pitchFamily="49" charset="-122"/>
                <a:cs typeface="Consolas" pitchFamily="49" charset="0"/>
              </a:rPr>
              <a:t>PolyClass</a:t>
            </a:r>
            <a:r>
              <a:rPr lang="en-US" altLang="zh-CN" sz="1700" dirty="0">
                <a:solidFill>
                  <a:srgbClr val="0000FF"/>
                </a:solidFill>
                <a:latin typeface="Consolas" pitchFamily="49" charset="0"/>
                <a:ea typeface="仿宋" pitchFamily="49" charset="-122"/>
                <a:cs typeface="Consolas" pitchFamily="49" charset="0"/>
              </a:rPr>
              <a:t>();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多项式顺序表对象</a:t>
            </a:r>
            <a:r>
              <a:rPr lang="en-US" altLang="zh-CN" sz="1700" dirty="0">
                <a:solidFill>
                  <a:srgbClr val="00CC00"/>
                </a:solidFill>
                <a:latin typeface="Consolas" pitchFamily="49" charset="0"/>
                <a:ea typeface="仿宋" pitchFamily="49" charset="-122"/>
                <a:cs typeface="Consolas" pitchFamily="49" charset="0"/>
              </a:rPr>
              <a:t>L1</a:t>
            </a:r>
            <a:r>
              <a:rPr lang="zh-CN" altLang="zh-CN" sz="1700" dirty="0">
                <a:solidFill>
                  <a:srgbClr val="00CC00"/>
                </a:solidFill>
                <a:latin typeface="Consolas" pitchFamily="49" charset="0"/>
                <a:ea typeface="仿宋" pitchFamily="49" charset="-122"/>
                <a:cs typeface="Consolas" pitchFamily="49" charset="0"/>
              </a:rPr>
              <a:t>和</a:t>
            </a:r>
            <a:r>
              <a:rPr lang="en-US" altLang="zh-CN" sz="1700" dirty="0">
                <a:solidFill>
                  <a:srgbClr val="00CC00"/>
                </a:solidFill>
                <a:latin typeface="Consolas" pitchFamily="49" charset="0"/>
                <a:ea typeface="仿宋" pitchFamily="49" charset="-122"/>
                <a:cs typeface="Consolas" pitchFamily="49" charset="0"/>
              </a:rPr>
              <a:t>L2</a:t>
            </a:r>
            <a:endParaRPr lang="zh-CN" altLang="zh-CN" sz="1700" dirty="0">
              <a:solidFill>
                <a:srgbClr val="00CC00"/>
              </a:solidFill>
              <a:latin typeface="Consolas" pitchFamily="49" charset="0"/>
              <a:ea typeface="仿宋" pitchFamily="49" charset="-122"/>
              <a:cs typeface="Consolas" pitchFamily="49" charset="0"/>
            </a:endParaRPr>
          </a:p>
          <a:p>
            <a:pPr algn="l">
              <a:lnSpc>
                <a:spcPts val="2700"/>
              </a:lnSpc>
              <a:spcBef>
                <a:spcPts val="0"/>
              </a:spcBef>
            </a:pPr>
            <a:r>
              <a:rPr lang="en-US" altLang="zh-CN" sz="1700" dirty="0">
                <a:solidFill>
                  <a:srgbClr val="0000FF"/>
                </a:solidFill>
                <a:latin typeface="Consolas" pitchFamily="49" charset="0"/>
                <a:ea typeface="仿宋" pitchFamily="49" charset="-122"/>
                <a:cs typeface="Consolas" pitchFamily="49" charset="0"/>
              </a:rPr>
              <a:t>    </a:t>
            </a:r>
            <a:r>
              <a:rPr lang="en-US" altLang="zh-CN" sz="1700" dirty="0" err="1">
                <a:solidFill>
                  <a:srgbClr val="0000FF"/>
                </a:solidFill>
                <a:latin typeface="Consolas" pitchFamily="49" charset="0"/>
                <a:ea typeface="仿宋" pitchFamily="49" charset="-122"/>
                <a:cs typeface="Consolas" pitchFamily="49" charset="0"/>
              </a:rPr>
              <a:t>PolyClass</a:t>
            </a:r>
            <a:r>
              <a:rPr lang="en-US" altLang="zh-CN" sz="1700" dirty="0">
                <a:solidFill>
                  <a:srgbClr val="0000FF"/>
                </a:solidFill>
                <a:latin typeface="Consolas" pitchFamily="49" charset="0"/>
                <a:ea typeface="仿宋" pitchFamily="49" charset="-122"/>
                <a:cs typeface="Consolas" pitchFamily="49" charset="0"/>
              </a:rPr>
              <a:t> L2=new </a:t>
            </a:r>
            <a:r>
              <a:rPr lang="en-US" altLang="zh-CN" sz="1700" dirty="0" err="1">
                <a:solidFill>
                  <a:srgbClr val="0000FF"/>
                </a:solidFill>
                <a:latin typeface="Consolas" pitchFamily="49" charset="0"/>
                <a:ea typeface="仿宋" pitchFamily="49" charset="-122"/>
                <a:cs typeface="Consolas" pitchFamily="49" charset="0"/>
              </a:rPr>
              <a:t>PolyClass</a:t>
            </a:r>
            <a:r>
              <a:rPr lang="en-US" altLang="zh-CN" sz="1700" dirty="0">
                <a:solidFill>
                  <a:srgbClr val="0000FF"/>
                </a:solidFill>
                <a:latin typeface="Consolas" pitchFamily="49" charset="0"/>
                <a:ea typeface="仿宋" pitchFamily="49" charset="-122"/>
                <a:cs typeface="Consolas" pitchFamily="49" charset="0"/>
              </a:rPr>
              <a:t>();</a:t>
            </a:r>
            <a:endParaRPr lang="zh-CN" altLang="zh-CN" sz="17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700" dirty="0">
                <a:solidFill>
                  <a:srgbClr val="0000FF"/>
                </a:solidFill>
                <a:latin typeface="Consolas" pitchFamily="49" charset="0"/>
                <a:ea typeface="仿宋" pitchFamily="49" charset="-122"/>
                <a:cs typeface="Consolas" pitchFamily="49" charset="0"/>
              </a:rPr>
              <a:t>    </a:t>
            </a:r>
            <a:r>
              <a:rPr lang="en-US" altLang="zh-CN" sz="1700" dirty="0" err="1">
                <a:solidFill>
                  <a:srgbClr val="0000FF"/>
                </a:solidFill>
                <a:latin typeface="Consolas" pitchFamily="49" charset="0"/>
                <a:ea typeface="仿宋" pitchFamily="49" charset="-122"/>
                <a:cs typeface="Consolas" pitchFamily="49" charset="0"/>
              </a:rPr>
              <a:t>PolyClass</a:t>
            </a:r>
            <a:r>
              <a:rPr lang="en-US" altLang="zh-CN" sz="1700" dirty="0">
                <a:solidFill>
                  <a:srgbClr val="0000FF"/>
                </a:solidFill>
                <a:latin typeface="Consolas" pitchFamily="49" charset="0"/>
                <a:ea typeface="仿宋" pitchFamily="49" charset="-122"/>
                <a:cs typeface="Consolas" pitchFamily="49" charset="0"/>
              </a:rPr>
              <a:t> L3;</a:t>
            </a:r>
            <a:endParaRPr lang="zh-CN" altLang="zh-CN" sz="17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700" dirty="0">
                <a:solidFill>
                  <a:srgbClr val="0000FF"/>
                </a:solidFill>
                <a:latin typeface="Consolas" pitchFamily="49" charset="0"/>
                <a:ea typeface="仿宋" pitchFamily="49" charset="-122"/>
                <a:cs typeface="Consolas" pitchFamily="49" charset="0"/>
              </a:rPr>
              <a:t>    double[] a=new double[100];</a:t>
            </a:r>
            <a:endParaRPr lang="zh-CN" altLang="zh-CN" sz="17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700" dirty="0">
                <a:solidFill>
                  <a:srgbClr val="0000FF"/>
                </a:solidFill>
                <a:latin typeface="Consolas" pitchFamily="49" charset="0"/>
                <a:ea typeface="仿宋" pitchFamily="49" charset="-122"/>
                <a:cs typeface="Consolas" pitchFamily="49" charset="0"/>
              </a:rPr>
              <a:t>    int[] b=new int[100];</a:t>
            </a:r>
            <a:endParaRPr lang="zh-CN" altLang="zh-CN" sz="17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700" dirty="0">
                <a:solidFill>
                  <a:srgbClr val="0000FF"/>
                </a:solidFill>
                <a:latin typeface="Consolas" pitchFamily="49" charset="0"/>
                <a:ea typeface="仿宋" pitchFamily="49" charset="-122"/>
                <a:cs typeface="Consolas" pitchFamily="49" charset="0"/>
              </a:rPr>
              <a:t>    int n;</a:t>
            </a:r>
            <a:endParaRPr lang="zh-CN" altLang="zh-CN" sz="17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700" dirty="0">
                <a:solidFill>
                  <a:srgbClr val="0000FF"/>
                </a:solidFill>
                <a:latin typeface="Consolas" pitchFamily="49" charset="0"/>
                <a:ea typeface="仿宋" pitchFamily="49" charset="-122"/>
                <a:cs typeface="Consolas" pitchFamily="49" charset="0"/>
              </a:rPr>
              <a:t>    n = </a:t>
            </a:r>
            <a:r>
              <a:rPr lang="en-US" altLang="zh-CN" sz="1700" dirty="0" err="1">
                <a:solidFill>
                  <a:srgbClr val="0000FF"/>
                </a:solidFill>
                <a:latin typeface="Consolas" pitchFamily="49" charset="0"/>
                <a:ea typeface="仿宋" pitchFamily="49" charset="-122"/>
                <a:cs typeface="Consolas" pitchFamily="49" charset="0"/>
              </a:rPr>
              <a:t>fin.nextInt</a:t>
            </a:r>
            <a:r>
              <a:rPr lang="en-US" altLang="zh-CN" sz="1700" dirty="0">
                <a:solidFill>
                  <a:srgbClr val="0000FF"/>
                </a:solidFill>
                <a:latin typeface="Consolas" pitchFamily="49" charset="0"/>
                <a:ea typeface="仿宋" pitchFamily="49" charset="-122"/>
                <a:cs typeface="Consolas" pitchFamily="49" charset="0"/>
              </a:rPr>
              <a:t>();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输入</a:t>
            </a:r>
            <a:r>
              <a:rPr lang="en-US" altLang="zh-CN" sz="1700" dirty="0">
                <a:solidFill>
                  <a:srgbClr val="00CC00"/>
                </a:solidFill>
                <a:latin typeface="Consolas" pitchFamily="49" charset="0"/>
                <a:ea typeface="仿宋" pitchFamily="49" charset="-122"/>
                <a:cs typeface="Consolas" pitchFamily="49" charset="0"/>
              </a:rPr>
              <a:t>n</a:t>
            </a:r>
            <a:endParaRPr lang="zh-CN" altLang="zh-CN" sz="1700" dirty="0">
              <a:solidFill>
                <a:srgbClr val="00CC00"/>
              </a:solidFill>
              <a:latin typeface="Consolas" pitchFamily="49" charset="0"/>
              <a:ea typeface="仿宋" pitchFamily="49" charset="-122"/>
              <a:cs typeface="Consolas" pitchFamily="49" charset="0"/>
            </a:endParaRPr>
          </a:p>
          <a:p>
            <a:pPr algn="l">
              <a:lnSpc>
                <a:spcPts val="2700"/>
              </a:lnSpc>
              <a:spcBef>
                <a:spcPts val="0"/>
              </a:spcBef>
            </a:pPr>
            <a:r>
              <a:rPr lang="en-US" altLang="zh-CN" sz="1700" dirty="0">
                <a:solidFill>
                  <a:srgbClr val="0000FF"/>
                </a:solidFill>
                <a:latin typeface="Consolas" pitchFamily="49" charset="0"/>
                <a:ea typeface="仿宋" pitchFamily="49" charset="-122"/>
                <a:cs typeface="Consolas" pitchFamily="49" charset="0"/>
              </a:rPr>
              <a:t>    for (int </a:t>
            </a:r>
            <a:r>
              <a:rPr lang="en-US" altLang="zh-CN" sz="1700" dirty="0" err="1">
                <a:solidFill>
                  <a:srgbClr val="0000FF"/>
                </a:solidFill>
                <a:latin typeface="Consolas" pitchFamily="49" charset="0"/>
                <a:ea typeface="仿宋" pitchFamily="49" charset="-122"/>
                <a:cs typeface="Consolas" pitchFamily="49" charset="0"/>
              </a:rPr>
              <a:t>i</a:t>
            </a:r>
            <a:r>
              <a:rPr lang="en-US" altLang="zh-CN" sz="1700" dirty="0">
                <a:solidFill>
                  <a:srgbClr val="0000FF"/>
                </a:solidFill>
                <a:latin typeface="Consolas" pitchFamily="49" charset="0"/>
                <a:ea typeface="仿宋" pitchFamily="49" charset="-122"/>
                <a:cs typeface="Consolas" pitchFamily="49" charset="0"/>
              </a:rPr>
              <a:t>=0;i&lt;</a:t>
            </a:r>
            <a:r>
              <a:rPr lang="en-US" altLang="zh-CN" sz="1700" dirty="0" err="1">
                <a:solidFill>
                  <a:srgbClr val="0000FF"/>
                </a:solidFill>
                <a:latin typeface="Consolas" pitchFamily="49" charset="0"/>
                <a:ea typeface="仿宋" pitchFamily="49" charset="-122"/>
                <a:cs typeface="Consolas" pitchFamily="49" charset="0"/>
              </a:rPr>
              <a:t>n;i</a:t>
            </a:r>
            <a:r>
              <a:rPr lang="en-US" altLang="zh-CN" sz="1700" dirty="0">
                <a:solidFill>
                  <a:srgbClr val="0000FF"/>
                </a:solidFill>
                <a:latin typeface="Consolas" pitchFamily="49" charset="0"/>
                <a:ea typeface="仿宋" pitchFamily="49" charset="-122"/>
                <a:cs typeface="Consolas" pitchFamily="49" charset="0"/>
              </a:rPr>
              <a:t>++)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输入</a:t>
            </a:r>
            <a:r>
              <a:rPr lang="en-US" altLang="zh-CN" sz="1700" dirty="0">
                <a:solidFill>
                  <a:srgbClr val="00CC00"/>
                </a:solidFill>
                <a:latin typeface="Consolas" pitchFamily="49" charset="0"/>
                <a:ea typeface="仿宋" pitchFamily="49" charset="-122"/>
                <a:cs typeface="Consolas" pitchFamily="49" charset="0"/>
              </a:rPr>
              <a:t>a</a:t>
            </a:r>
            <a:endParaRPr lang="zh-CN" altLang="zh-CN" sz="1700" dirty="0">
              <a:solidFill>
                <a:srgbClr val="00CC00"/>
              </a:solidFill>
              <a:latin typeface="Consolas" pitchFamily="49" charset="0"/>
              <a:ea typeface="仿宋" pitchFamily="49" charset="-122"/>
              <a:cs typeface="Consolas" pitchFamily="49" charset="0"/>
            </a:endParaRPr>
          </a:p>
          <a:p>
            <a:pPr algn="l">
              <a:lnSpc>
                <a:spcPts val="2700"/>
              </a:lnSpc>
              <a:spcBef>
                <a:spcPts val="0"/>
              </a:spcBef>
            </a:pPr>
            <a:r>
              <a:rPr lang="en-US" altLang="zh-CN" sz="1700" dirty="0">
                <a:solidFill>
                  <a:srgbClr val="0000FF"/>
                </a:solidFill>
                <a:latin typeface="Consolas" pitchFamily="49" charset="0"/>
                <a:ea typeface="仿宋" pitchFamily="49" charset="-122"/>
                <a:cs typeface="Consolas" pitchFamily="49" charset="0"/>
              </a:rPr>
              <a:t>       a[</a:t>
            </a:r>
            <a:r>
              <a:rPr lang="en-US" altLang="zh-CN" sz="1700" dirty="0" err="1">
                <a:solidFill>
                  <a:srgbClr val="0000FF"/>
                </a:solidFill>
                <a:latin typeface="Consolas" pitchFamily="49" charset="0"/>
                <a:ea typeface="仿宋" pitchFamily="49" charset="-122"/>
                <a:cs typeface="Consolas" pitchFamily="49" charset="0"/>
              </a:rPr>
              <a:t>i</a:t>
            </a:r>
            <a:r>
              <a:rPr lang="en-US" altLang="zh-CN" sz="1700" dirty="0">
                <a:solidFill>
                  <a:srgbClr val="0000FF"/>
                </a:solidFill>
                <a:latin typeface="Consolas" pitchFamily="49" charset="0"/>
                <a:ea typeface="仿宋" pitchFamily="49" charset="-122"/>
                <a:cs typeface="Consolas" pitchFamily="49" charset="0"/>
              </a:rPr>
              <a:t>]=</a:t>
            </a:r>
            <a:r>
              <a:rPr lang="en-US" altLang="zh-CN" sz="1700" dirty="0" err="1">
                <a:solidFill>
                  <a:srgbClr val="0000FF"/>
                </a:solidFill>
                <a:latin typeface="Consolas" pitchFamily="49" charset="0"/>
                <a:ea typeface="仿宋" pitchFamily="49" charset="-122"/>
                <a:cs typeface="Consolas" pitchFamily="49" charset="0"/>
              </a:rPr>
              <a:t>fin.nextDouble</a:t>
            </a:r>
            <a:r>
              <a:rPr lang="en-US" altLang="zh-CN" sz="1700" dirty="0">
                <a:solidFill>
                  <a:srgbClr val="0000FF"/>
                </a:solidFill>
                <a:latin typeface="Consolas" pitchFamily="49" charset="0"/>
                <a:ea typeface="仿宋" pitchFamily="49" charset="-122"/>
                <a:cs typeface="Consolas" pitchFamily="49" charset="0"/>
              </a:rPr>
              <a:t>();</a:t>
            </a:r>
            <a:endParaRPr lang="zh-CN" altLang="zh-CN" sz="17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700" dirty="0">
                <a:solidFill>
                  <a:srgbClr val="0000FF"/>
                </a:solidFill>
                <a:latin typeface="Consolas" pitchFamily="49" charset="0"/>
                <a:ea typeface="仿宋" pitchFamily="49" charset="-122"/>
                <a:cs typeface="Consolas" pitchFamily="49" charset="0"/>
              </a:rPr>
              <a:t>    for (int </a:t>
            </a:r>
            <a:r>
              <a:rPr lang="en-US" altLang="zh-CN" sz="1700" dirty="0" err="1">
                <a:solidFill>
                  <a:srgbClr val="0000FF"/>
                </a:solidFill>
                <a:latin typeface="Consolas" pitchFamily="49" charset="0"/>
                <a:ea typeface="仿宋" pitchFamily="49" charset="-122"/>
                <a:cs typeface="Consolas" pitchFamily="49" charset="0"/>
              </a:rPr>
              <a:t>i</a:t>
            </a:r>
            <a:r>
              <a:rPr lang="en-US" altLang="zh-CN" sz="1700" dirty="0">
                <a:solidFill>
                  <a:srgbClr val="0000FF"/>
                </a:solidFill>
                <a:latin typeface="Consolas" pitchFamily="49" charset="0"/>
                <a:ea typeface="仿宋" pitchFamily="49" charset="-122"/>
                <a:cs typeface="Consolas" pitchFamily="49" charset="0"/>
              </a:rPr>
              <a:t>=0;i&lt;</a:t>
            </a:r>
            <a:r>
              <a:rPr lang="en-US" altLang="zh-CN" sz="1700" dirty="0" err="1">
                <a:solidFill>
                  <a:srgbClr val="0000FF"/>
                </a:solidFill>
                <a:latin typeface="Consolas" pitchFamily="49" charset="0"/>
                <a:ea typeface="仿宋" pitchFamily="49" charset="-122"/>
                <a:cs typeface="Consolas" pitchFamily="49" charset="0"/>
              </a:rPr>
              <a:t>n;i</a:t>
            </a:r>
            <a:r>
              <a:rPr lang="en-US" altLang="zh-CN" sz="1700" dirty="0">
                <a:solidFill>
                  <a:srgbClr val="0000FF"/>
                </a:solidFill>
                <a:latin typeface="Consolas" pitchFamily="49" charset="0"/>
                <a:ea typeface="仿宋" pitchFamily="49" charset="-122"/>
                <a:cs typeface="Consolas" pitchFamily="49" charset="0"/>
              </a:rPr>
              <a:t>++)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输入</a:t>
            </a:r>
            <a:r>
              <a:rPr lang="en-US" altLang="zh-CN" sz="1700" dirty="0">
                <a:solidFill>
                  <a:srgbClr val="00CC00"/>
                </a:solidFill>
                <a:latin typeface="Consolas" pitchFamily="49" charset="0"/>
                <a:ea typeface="仿宋" pitchFamily="49" charset="-122"/>
                <a:cs typeface="Consolas" pitchFamily="49" charset="0"/>
              </a:rPr>
              <a:t>b</a:t>
            </a:r>
            <a:endParaRPr lang="zh-CN" altLang="zh-CN" sz="1700" dirty="0">
              <a:solidFill>
                <a:srgbClr val="00CC00"/>
              </a:solidFill>
              <a:latin typeface="Consolas" pitchFamily="49" charset="0"/>
              <a:ea typeface="仿宋" pitchFamily="49" charset="-122"/>
              <a:cs typeface="Consolas" pitchFamily="49" charset="0"/>
            </a:endParaRPr>
          </a:p>
          <a:p>
            <a:pPr algn="l">
              <a:lnSpc>
                <a:spcPts val="2700"/>
              </a:lnSpc>
              <a:spcBef>
                <a:spcPts val="0"/>
              </a:spcBef>
            </a:pPr>
            <a:r>
              <a:rPr lang="en-US" altLang="zh-CN" sz="1700" dirty="0">
                <a:solidFill>
                  <a:srgbClr val="0000FF"/>
                </a:solidFill>
                <a:latin typeface="Consolas" pitchFamily="49" charset="0"/>
                <a:ea typeface="仿宋" pitchFamily="49" charset="-122"/>
                <a:cs typeface="Consolas" pitchFamily="49" charset="0"/>
              </a:rPr>
              <a:t>       b[</a:t>
            </a:r>
            <a:r>
              <a:rPr lang="en-US" altLang="zh-CN" sz="1700" dirty="0" err="1">
                <a:solidFill>
                  <a:srgbClr val="0000FF"/>
                </a:solidFill>
                <a:latin typeface="Consolas" pitchFamily="49" charset="0"/>
                <a:ea typeface="仿宋" pitchFamily="49" charset="-122"/>
                <a:cs typeface="Consolas" pitchFamily="49" charset="0"/>
              </a:rPr>
              <a:t>i</a:t>
            </a:r>
            <a:r>
              <a:rPr lang="en-US" altLang="zh-CN" sz="1700" dirty="0">
                <a:solidFill>
                  <a:srgbClr val="0000FF"/>
                </a:solidFill>
                <a:latin typeface="Consolas" pitchFamily="49" charset="0"/>
                <a:ea typeface="仿宋" pitchFamily="49" charset="-122"/>
                <a:cs typeface="Consolas" pitchFamily="49" charset="0"/>
              </a:rPr>
              <a:t>]=</a:t>
            </a:r>
            <a:r>
              <a:rPr lang="en-US" altLang="zh-CN" sz="1700" dirty="0" err="1">
                <a:solidFill>
                  <a:srgbClr val="0000FF"/>
                </a:solidFill>
                <a:latin typeface="Consolas" pitchFamily="49" charset="0"/>
                <a:ea typeface="仿宋" pitchFamily="49" charset="-122"/>
                <a:cs typeface="Consolas" pitchFamily="49" charset="0"/>
              </a:rPr>
              <a:t>fin.nextInt</a:t>
            </a:r>
            <a:r>
              <a:rPr lang="en-US" altLang="zh-CN" sz="1700" dirty="0">
                <a:solidFill>
                  <a:srgbClr val="0000FF"/>
                </a:solidFill>
                <a:latin typeface="Consolas" pitchFamily="49" charset="0"/>
                <a:ea typeface="仿宋" pitchFamily="49" charset="-122"/>
                <a:cs typeface="Consolas" pitchFamily="49" charset="0"/>
              </a:rPr>
              <a:t>();</a:t>
            </a:r>
            <a:endParaRPr lang="zh-CN" altLang="zh-CN" sz="17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116632"/>
            <a:ext cx="8286808" cy="666051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400"/>
              </a:lnSpc>
              <a:spcBef>
                <a:spcPts val="0"/>
              </a:spcBef>
            </a:pPr>
            <a:r>
              <a:rPr lang="en-US" altLang="zh-CN" sz="1700" dirty="0">
                <a:solidFill>
                  <a:srgbClr val="0000FF"/>
                </a:solidFill>
                <a:latin typeface="Consolas" pitchFamily="49" charset="0"/>
                <a:ea typeface="仿宋" pitchFamily="49" charset="-122"/>
                <a:cs typeface="Consolas" pitchFamily="49" charset="0"/>
              </a:rPr>
              <a:t>  L1.</a:t>
            </a:r>
            <a:r>
              <a:rPr lang="en-US" altLang="zh-CN" sz="1700" dirty="0">
                <a:solidFill>
                  <a:srgbClr val="FF0000"/>
                </a:solidFill>
                <a:latin typeface="Consolas" pitchFamily="49" charset="0"/>
                <a:ea typeface="仿宋" pitchFamily="49" charset="-122"/>
                <a:cs typeface="Consolas" pitchFamily="49" charset="0"/>
              </a:rPr>
              <a:t>CreatePoly</a:t>
            </a:r>
            <a:r>
              <a:rPr lang="en-US" altLang="zh-CN" sz="1700" dirty="0">
                <a:solidFill>
                  <a:srgbClr val="0000FF"/>
                </a:solidFill>
                <a:latin typeface="Consolas" pitchFamily="49" charset="0"/>
                <a:ea typeface="仿宋" pitchFamily="49" charset="-122"/>
                <a:cs typeface="Consolas" pitchFamily="49" charset="0"/>
              </a:rPr>
              <a:t>(</a:t>
            </a:r>
            <a:r>
              <a:rPr lang="en-US" altLang="zh-CN" sz="1700" dirty="0" err="1">
                <a:solidFill>
                  <a:srgbClr val="0000FF"/>
                </a:solidFill>
                <a:latin typeface="Consolas" pitchFamily="49" charset="0"/>
                <a:ea typeface="仿宋" pitchFamily="49" charset="-122"/>
                <a:cs typeface="Consolas" pitchFamily="49" charset="0"/>
              </a:rPr>
              <a:t>a,b,n</a:t>
            </a:r>
            <a:r>
              <a:rPr lang="en-US" altLang="zh-CN" sz="1700" dirty="0">
                <a:solidFill>
                  <a:srgbClr val="0000FF"/>
                </a:solidFill>
                <a:latin typeface="Consolas" pitchFamily="49" charset="0"/>
                <a:ea typeface="仿宋" pitchFamily="49" charset="-122"/>
                <a:cs typeface="Consolas" pitchFamily="49" charset="0"/>
              </a:rPr>
              <a:t>);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创建第</a:t>
            </a:r>
            <a:r>
              <a:rPr lang="en-US" altLang="zh-CN" sz="1700" dirty="0">
                <a:solidFill>
                  <a:srgbClr val="00CC00"/>
                </a:solidFill>
                <a:latin typeface="Consolas" pitchFamily="49" charset="0"/>
                <a:ea typeface="仿宋" pitchFamily="49" charset="-122"/>
                <a:cs typeface="Consolas" pitchFamily="49" charset="0"/>
              </a:rPr>
              <a:t>1</a:t>
            </a:r>
            <a:r>
              <a:rPr lang="zh-CN" altLang="zh-CN" sz="1700" dirty="0">
                <a:solidFill>
                  <a:srgbClr val="00CC00"/>
                </a:solidFill>
                <a:latin typeface="Consolas" pitchFamily="49" charset="0"/>
                <a:ea typeface="仿宋" pitchFamily="49" charset="-122"/>
                <a:cs typeface="Consolas" pitchFamily="49" charset="0"/>
              </a:rPr>
              <a:t>个多项式顺序表</a:t>
            </a:r>
            <a:r>
              <a:rPr lang="en-US" altLang="zh-CN" sz="1700" dirty="0">
                <a:solidFill>
                  <a:srgbClr val="00CC00"/>
                </a:solidFill>
                <a:latin typeface="Consolas" pitchFamily="49" charset="0"/>
                <a:ea typeface="仿宋" pitchFamily="49" charset="-122"/>
                <a:cs typeface="Consolas" pitchFamily="49" charset="0"/>
              </a:rPr>
              <a:t>L1</a:t>
            </a:r>
            <a:endParaRPr lang="zh-CN" altLang="zh-CN" sz="1700" dirty="0">
              <a:solidFill>
                <a:srgbClr val="00CC00"/>
              </a:solidFill>
              <a:latin typeface="Consolas" pitchFamily="49" charset="0"/>
              <a:ea typeface="仿宋" pitchFamily="49" charset="-122"/>
              <a:cs typeface="Consolas" pitchFamily="49" charset="0"/>
            </a:endParaRPr>
          </a:p>
          <a:p>
            <a:pPr algn="l">
              <a:lnSpc>
                <a:spcPts val="2400"/>
              </a:lnSpc>
              <a:spcBef>
                <a:spcPts val="0"/>
              </a:spcBef>
            </a:pPr>
            <a:r>
              <a:rPr lang="en-US" altLang="zh-CN" sz="1700" dirty="0">
                <a:solidFill>
                  <a:srgbClr val="0000FF"/>
                </a:solidFill>
                <a:latin typeface="Consolas" pitchFamily="49" charset="0"/>
                <a:ea typeface="仿宋" pitchFamily="49" charset="-122"/>
                <a:cs typeface="Consolas" pitchFamily="49" charset="0"/>
              </a:rPr>
              <a:t>  </a:t>
            </a:r>
            <a:r>
              <a:rPr lang="en-US" altLang="zh-CN" sz="1700" dirty="0" err="1">
                <a:solidFill>
                  <a:srgbClr val="0000FF"/>
                </a:solidFill>
                <a:latin typeface="Consolas" pitchFamily="49" charset="0"/>
                <a:ea typeface="仿宋" pitchFamily="49" charset="-122"/>
                <a:cs typeface="Consolas" pitchFamily="49" charset="0"/>
              </a:rPr>
              <a:t>System.out.print</a:t>
            </a:r>
            <a:r>
              <a:rPr lang="en-US" altLang="zh-CN" sz="1700" dirty="0">
                <a:solidFill>
                  <a:srgbClr val="0000FF"/>
                </a:solidFill>
                <a:latin typeface="Consolas" pitchFamily="49" charset="0"/>
                <a:ea typeface="仿宋" pitchFamily="49" charset="-122"/>
                <a:cs typeface="Consolas" pitchFamily="49" charset="0"/>
              </a:rPr>
              <a:t>("</a:t>
            </a:r>
            <a:r>
              <a:rPr lang="zh-CN" altLang="zh-CN" sz="1700" dirty="0">
                <a:solidFill>
                  <a:srgbClr val="0000FF"/>
                </a:solidFill>
                <a:latin typeface="Consolas" pitchFamily="49" charset="0"/>
                <a:ea typeface="仿宋" pitchFamily="49" charset="-122"/>
                <a:cs typeface="Consolas" pitchFamily="49" charset="0"/>
              </a:rPr>
              <a:t>第</a:t>
            </a:r>
            <a:r>
              <a:rPr lang="en-US" altLang="zh-CN" sz="1700" dirty="0">
                <a:solidFill>
                  <a:srgbClr val="0000FF"/>
                </a:solidFill>
                <a:latin typeface="Consolas" pitchFamily="49" charset="0"/>
                <a:ea typeface="仿宋" pitchFamily="49" charset="-122"/>
                <a:cs typeface="Consolas" pitchFamily="49" charset="0"/>
              </a:rPr>
              <a:t>1</a:t>
            </a:r>
            <a:r>
              <a:rPr lang="zh-CN" altLang="zh-CN" sz="1700" dirty="0">
                <a:solidFill>
                  <a:srgbClr val="0000FF"/>
                </a:solidFill>
                <a:latin typeface="Consolas" pitchFamily="49" charset="0"/>
                <a:ea typeface="仿宋" pitchFamily="49" charset="-122"/>
                <a:cs typeface="Consolas" pitchFamily="49" charset="0"/>
              </a:rPr>
              <a:t>个多项式</a:t>
            </a:r>
            <a:r>
              <a:rPr lang="en-US" altLang="zh-CN" sz="1700" dirty="0">
                <a:solidFill>
                  <a:srgbClr val="0000FF"/>
                </a:solidFill>
                <a:latin typeface="Consolas" pitchFamily="49" charset="0"/>
                <a:ea typeface="仿宋" pitchFamily="49" charset="-122"/>
                <a:cs typeface="Consolas" pitchFamily="49" charset="0"/>
              </a:rPr>
              <a:t>:  ");</a:t>
            </a:r>
          </a:p>
          <a:p>
            <a:pPr algn="l">
              <a:lnSpc>
                <a:spcPts val="2400"/>
              </a:lnSpc>
              <a:spcBef>
                <a:spcPts val="0"/>
              </a:spcBef>
            </a:pPr>
            <a:r>
              <a:rPr lang="en-US" altLang="zh-CN" sz="1700" dirty="0">
                <a:solidFill>
                  <a:srgbClr val="0000FF"/>
                </a:solidFill>
                <a:latin typeface="Consolas" pitchFamily="49" charset="0"/>
                <a:ea typeface="仿宋" pitchFamily="49" charset="-122"/>
                <a:cs typeface="Consolas" pitchFamily="49" charset="0"/>
              </a:rPr>
              <a:t>  L1.</a:t>
            </a:r>
            <a:r>
              <a:rPr lang="en-US" altLang="zh-CN" sz="1700" dirty="0">
                <a:solidFill>
                  <a:srgbClr val="FF0000"/>
                </a:solidFill>
                <a:latin typeface="Consolas" pitchFamily="49" charset="0"/>
                <a:ea typeface="仿宋" pitchFamily="49" charset="-122"/>
                <a:cs typeface="Consolas" pitchFamily="49" charset="0"/>
              </a:rPr>
              <a:t>DispPoly</a:t>
            </a:r>
            <a:r>
              <a:rPr lang="en-US" altLang="zh-CN" sz="1700" dirty="0">
                <a:solidFill>
                  <a:srgbClr val="0000FF"/>
                </a:solidFill>
                <a:latin typeface="Consolas" pitchFamily="49" charset="0"/>
                <a:ea typeface="仿宋" pitchFamily="49" charset="-122"/>
                <a:cs typeface="Consolas" pitchFamily="49" charset="0"/>
              </a:rPr>
              <a:t>();</a:t>
            </a:r>
            <a:endParaRPr lang="zh-CN" altLang="zh-CN" sz="17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700" dirty="0">
                <a:solidFill>
                  <a:srgbClr val="0000FF"/>
                </a:solidFill>
                <a:latin typeface="Consolas" pitchFamily="49" charset="0"/>
                <a:ea typeface="仿宋" pitchFamily="49" charset="-122"/>
                <a:cs typeface="Consolas" pitchFamily="49" charset="0"/>
              </a:rPr>
              <a:t>  L1.</a:t>
            </a:r>
            <a:r>
              <a:rPr lang="en-US" altLang="zh-CN" sz="1700" dirty="0">
                <a:solidFill>
                  <a:srgbClr val="FF0000"/>
                </a:solidFill>
                <a:latin typeface="Consolas" pitchFamily="49" charset="0"/>
                <a:ea typeface="仿宋" pitchFamily="49" charset="-122"/>
                <a:cs typeface="Consolas" pitchFamily="49" charset="0"/>
              </a:rPr>
              <a:t>Sort</a:t>
            </a:r>
            <a:r>
              <a:rPr lang="en-US" altLang="zh-CN" sz="1700" dirty="0">
                <a:solidFill>
                  <a:srgbClr val="0000FF"/>
                </a:solidFill>
                <a:latin typeface="Consolas" pitchFamily="49" charset="0"/>
                <a:ea typeface="仿宋" pitchFamily="49" charset="-122"/>
                <a:cs typeface="Consolas" pitchFamily="49" charset="0"/>
              </a:rPr>
              <a:t>();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排序</a:t>
            </a:r>
          </a:p>
          <a:p>
            <a:pPr algn="l">
              <a:lnSpc>
                <a:spcPts val="2400"/>
              </a:lnSpc>
              <a:spcBef>
                <a:spcPts val="0"/>
              </a:spcBef>
            </a:pPr>
            <a:r>
              <a:rPr lang="en-US" altLang="zh-CN" sz="1700" dirty="0">
                <a:solidFill>
                  <a:srgbClr val="0000FF"/>
                </a:solidFill>
                <a:latin typeface="Consolas" pitchFamily="49" charset="0"/>
                <a:ea typeface="仿宋" pitchFamily="49" charset="-122"/>
                <a:cs typeface="Consolas" pitchFamily="49" charset="0"/>
              </a:rPr>
              <a:t>  </a:t>
            </a:r>
            <a:r>
              <a:rPr lang="en-US" altLang="zh-CN" sz="1700" dirty="0" err="1">
                <a:solidFill>
                  <a:srgbClr val="0000FF"/>
                </a:solidFill>
                <a:latin typeface="Consolas" pitchFamily="49" charset="0"/>
                <a:ea typeface="仿宋" pitchFamily="49" charset="-122"/>
                <a:cs typeface="Consolas" pitchFamily="49" charset="0"/>
              </a:rPr>
              <a:t>System.out.print</a:t>
            </a:r>
            <a:r>
              <a:rPr lang="en-US" altLang="zh-CN" sz="1700" dirty="0">
                <a:solidFill>
                  <a:srgbClr val="0000FF"/>
                </a:solidFill>
                <a:latin typeface="Consolas" pitchFamily="49" charset="0"/>
                <a:ea typeface="仿宋" pitchFamily="49" charset="-122"/>
                <a:cs typeface="Consolas" pitchFamily="49" charset="0"/>
              </a:rPr>
              <a:t>("</a:t>
            </a:r>
            <a:r>
              <a:rPr lang="zh-CN" altLang="zh-CN" sz="1700" dirty="0">
                <a:solidFill>
                  <a:srgbClr val="0000FF"/>
                </a:solidFill>
                <a:latin typeface="Consolas" pitchFamily="49" charset="0"/>
                <a:ea typeface="仿宋" pitchFamily="49" charset="-122"/>
                <a:cs typeface="Consolas" pitchFamily="49" charset="0"/>
              </a:rPr>
              <a:t>排序后结果</a:t>
            </a:r>
            <a:r>
              <a:rPr lang="en-US" altLang="zh-CN" sz="1700" dirty="0">
                <a:solidFill>
                  <a:srgbClr val="0000FF"/>
                </a:solidFill>
                <a:latin typeface="Consolas" pitchFamily="49" charset="0"/>
                <a:ea typeface="仿宋" pitchFamily="49" charset="-122"/>
                <a:cs typeface="Consolas" pitchFamily="49" charset="0"/>
              </a:rPr>
              <a:t>:   ");</a:t>
            </a:r>
          </a:p>
          <a:p>
            <a:pPr algn="l">
              <a:lnSpc>
                <a:spcPts val="2400"/>
              </a:lnSpc>
              <a:spcBef>
                <a:spcPts val="0"/>
              </a:spcBef>
            </a:pPr>
            <a:r>
              <a:rPr lang="en-US" altLang="zh-CN" sz="1700" dirty="0">
                <a:solidFill>
                  <a:srgbClr val="0000FF"/>
                </a:solidFill>
                <a:latin typeface="Consolas" pitchFamily="49" charset="0"/>
                <a:ea typeface="仿宋" pitchFamily="49" charset="-122"/>
                <a:cs typeface="Consolas" pitchFamily="49" charset="0"/>
              </a:rPr>
              <a:t>  L1.</a:t>
            </a:r>
            <a:r>
              <a:rPr lang="en-US" altLang="zh-CN" sz="1700" dirty="0">
                <a:solidFill>
                  <a:srgbClr val="FF0000"/>
                </a:solidFill>
                <a:latin typeface="Consolas" pitchFamily="49" charset="0"/>
                <a:ea typeface="仿宋" pitchFamily="49" charset="-122"/>
                <a:cs typeface="Consolas" pitchFamily="49" charset="0"/>
              </a:rPr>
              <a:t>DispPoly</a:t>
            </a:r>
            <a:r>
              <a:rPr lang="en-US" altLang="zh-CN" sz="1700" dirty="0">
                <a:solidFill>
                  <a:srgbClr val="0000FF"/>
                </a:solidFill>
                <a:latin typeface="Consolas" pitchFamily="49" charset="0"/>
                <a:ea typeface="仿宋" pitchFamily="49" charset="-122"/>
                <a:cs typeface="Consolas" pitchFamily="49" charset="0"/>
              </a:rPr>
              <a:t>();</a:t>
            </a:r>
            <a:endParaRPr lang="zh-CN" altLang="zh-CN" sz="17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700" dirty="0">
                <a:solidFill>
                  <a:srgbClr val="0000FF"/>
                </a:solidFill>
                <a:latin typeface="Consolas" pitchFamily="49" charset="0"/>
                <a:ea typeface="仿宋" pitchFamily="49" charset="-122"/>
                <a:cs typeface="Consolas" pitchFamily="49" charset="0"/>
              </a:rPr>
              <a:t>  n = </a:t>
            </a:r>
            <a:r>
              <a:rPr lang="en-US" altLang="zh-CN" sz="1700" dirty="0" err="1">
                <a:solidFill>
                  <a:srgbClr val="0000FF"/>
                </a:solidFill>
                <a:latin typeface="Consolas" pitchFamily="49" charset="0"/>
                <a:ea typeface="仿宋" pitchFamily="49" charset="-122"/>
                <a:cs typeface="Consolas" pitchFamily="49" charset="0"/>
              </a:rPr>
              <a:t>fin.nextInt</a:t>
            </a:r>
            <a:r>
              <a:rPr lang="en-US" altLang="zh-CN" sz="1700" dirty="0">
                <a:solidFill>
                  <a:srgbClr val="0000FF"/>
                </a:solidFill>
                <a:latin typeface="Consolas" pitchFamily="49" charset="0"/>
                <a:ea typeface="仿宋" pitchFamily="49" charset="-122"/>
                <a:cs typeface="Consolas" pitchFamily="49" charset="0"/>
              </a:rPr>
              <a:t>();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输入</a:t>
            </a:r>
            <a:r>
              <a:rPr lang="en-US" altLang="zh-CN" sz="1700" dirty="0">
                <a:solidFill>
                  <a:srgbClr val="00CC00"/>
                </a:solidFill>
                <a:latin typeface="Consolas" pitchFamily="49" charset="0"/>
                <a:ea typeface="仿宋" pitchFamily="49" charset="-122"/>
                <a:cs typeface="Consolas" pitchFamily="49" charset="0"/>
              </a:rPr>
              <a:t>n</a:t>
            </a:r>
            <a:endParaRPr lang="zh-CN" altLang="zh-CN" sz="1700" dirty="0">
              <a:solidFill>
                <a:srgbClr val="00CC00"/>
              </a:solidFill>
              <a:latin typeface="Consolas" pitchFamily="49" charset="0"/>
              <a:ea typeface="仿宋" pitchFamily="49" charset="-122"/>
              <a:cs typeface="Consolas" pitchFamily="49" charset="0"/>
            </a:endParaRPr>
          </a:p>
          <a:p>
            <a:pPr algn="l">
              <a:lnSpc>
                <a:spcPts val="2400"/>
              </a:lnSpc>
              <a:spcBef>
                <a:spcPts val="0"/>
              </a:spcBef>
            </a:pPr>
            <a:r>
              <a:rPr lang="en-US" altLang="zh-CN" sz="1700" dirty="0">
                <a:solidFill>
                  <a:srgbClr val="0000FF"/>
                </a:solidFill>
                <a:latin typeface="Consolas" pitchFamily="49" charset="0"/>
                <a:ea typeface="仿宋" pitchFamily="49" charset="-122"/>
                <a:cs typeface="Consolas" pitchFamily="49" charset="0"/>
              </a:rPr>
              <a:t>  for (int </a:t>
            </a:r>
            <a:r>
              <a:rPr lang="en-US" altLang="zh-CN" sz="1700" dirty="0" err="1">
                <a:solidFill>
                  <a:srgbClr val="0000FF"/>
                </a:solidFill>
                <a:latin typeface="Consolas" pitchFamily="49" charset="0"/>
                <a:ea typeface="仿宋" pitchFamily="49" charset="-122"/>
                <a:cs typeface="Consolas" pitchFamily="49" charset="0"/>
              </a:rPr>
              <a:t>i</a:t>
            </a:r>
            <a:r>
              <a:rPr lang="en-US" altLang="zh-CN" sz="1700" dirty="0">
                <a:solidFill>
                  <a:srgbClr val="0000FF"/>
                </a:solidFill>
                <a:latin typeface="Consolas" pitchFamily="49" charset="0"/>
                <a:ea typeface="仿宋" pitchFamily="49" charset="-122"/>
                <a:cs typeface="Consolas" pitchFamily="49" charset="0"/>
              </a:rPr>
              <a:t>=0;i&lt;</a:t>
            </a:r>
            <a:r>
              <a:rPr lang="en-US" altLang="zh-CN" sz="1700" dirty="0" err="1">
                <a:solidFill>
                  <a:srgbClr val="0000FF"/>
                </a:solidFill>
                <a:latin typeface="Consolas" pitchFamily="49" charset="0"/>
                <a:ea typeface="仿宋" pitchFamily="49" charset="-122"/>
                <a:cs typeface="Consolas" pitchFamily="49" charset="0"/>
              </a:rPr>
              <a:t>n;i</a:t>
            </a:r>
            <a:r>
              <a:rPr lang="en-US" altLang="zh-CN" sz="1700" dirty="0">
                <a:solidFill>
                  <a:srgbClr val="0000FF"/>
                </a:solidFill>
                <a:latin typeface="Consolas" pitchFamily="49" charset="0"/>
                <a:ea typeface="仿宋" pitchFamily="49" charset="-122"/>
                <a:cs typeface="Consolas" pitchFamily="49" charset="0"/>
              </a:rPr>
              <a:t>++)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输入</a:t>
            </a:r>
            <a:r>
              <a:rPr lang="en-US" altLang="zh-CN" sz="1700" dirty="0">
                <a:solidFill>
                  <a:srgbClr val="00CC00"/>
                </a:solidFill>
                <a:latin typeface="Consolas" pitchFamily="49" charset="0"/>
                <a:ea typeface="仿宋" pitchFamily="49" charset="-122"/>
                <a:cs typeface="Consolas" pitchFamily="49" charset="0"/>
              </a:rPr>
              <a:t>a</a:t>
            </a:r>
            <a:endParaRPr lang="zh-CN" altLang="zh-CN" sz="1700" dirty="0">
              <a:solidFill>
                <a:srgbClr val="00CC00"/>
              </a:solidFill>
              <a:latin typeface="Consolas" pitchFamily="49" charset="0"/>
              <a:ea typeface="仿宋" pitchFamily="49" charset="-122"/>
              <a:cs typeface="Consolas" pitchFamily="49" charset="0"/>
            </a:endParaRPr>
          </a:p>
          <a:p>
            <a:pPr algn="l">
              <a:lnSpc>
                <a:spcPts val="2400"/>
              </a:lnSpc>
              <a:spcBef>
                <a:spcPts val="0"/>
              </a:spcBef>
            </a:pPr>
            <a:r>
              <a:rPr lang="en-US" altLang="zh-CN" sz="1700" dirty="0">
                <a:solidFill>
                  <a:srgbClr val="0000FF"/>
                </a:solidFill>
                <a:latin typeface="Consolas" pitchFamily="49" charset="0"/>
                <a:ea typeface="仿宋" pitchFamily="49" charset="-122"/>
                <a:cs typeface="Consolas" pitchFamily="49" charset="0"/>
              </a:rPr>
              <a:t>     a[</a:t>
            </a:r>
            <a:r>
              <a:rPr lang="en-US" altLang="zh-CN" sz="1700" dirty="0" err="1">
                <a:solidFill>
                  <a:srgbClr val="0000FF"/>
                </a:solidFill>
                <a:latin typeface="Consolas" pitchFamily="49" charset="0"/>
                <a:ea typeface="仿宋" pitchFamily="49" charset="-122"/>
                <a:cs typeface="Consolas" pitchFamily="49" charset="0"/>
              </a:rPr>
              <a:t>i</a:t>
            </a:r>
            <a:r>
              <a:rPr lang="en-US" altLang="zh-CN" sz="1700" dirty="0">
                <a:solidFill>
                  <a:srgbClr val="0000FF"/>
                </a:solidFill>
                <a:latin typeface="Consolas" pitchFamily="49" charset="0"/>
                <a:ea typeface="仿宋" pitchFamily="49" charset="-122"/>
                <a:cs typeface="Consolas" pitchFamily="49" charset="0"/>
              </a:rPr>
              <a:t>]=</a:t>
            </a:r>
            <a:r>
              <a:rPr lang="en-US" altLang="zh-CN" sz="1700" dirty="0" err="1">
                <a:solidFill>
                  <a:srgbClr val="0000FF"/>
                </a:solidFill>
                <a:latin typeface="Consolas" pitchFamily="49" charset="0"/>
                <a:ea typeface="仿宋" pitchFamily="49" charset="-122"/>
                <a:cs typeface="Consolas" pitchFamily="49" charset="0"/>
              </a:rPr>
              <a:t>fin.nextDouble</a:t>
            </a:r>
            <a:r>
              <a:rPr lang="en-US" altLang="zh-CN" sz="1700" dirty="0">
                <a:solidFill>
                  <a:srgbClr val="0000FF"/>
                </a:solidFill>
                <a:latin typeface="Consolas" pitchFamily="49" charset="0"/>
                <a:ea typeface="仿宋" pitchFamily="49" charset="-122"/>
                <a:cs typeface="Consolas" pitchFamily="49" charset="0"/>
              </a:rPr>
              <a:t>();</a:t>
            </a:r>
            <a:endParaRPr lang="zh-CN" altLang="zh-CN" sz="17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700" dirty="0">
                <a:solidFill>
                  <a:srgbClr val="0000FF"/>
                </a:solidFill>
                <a:latin typeface="Consolas" pitchFamily="49" charset="0"/>
                <a:ea typeface="仿宋" pitchFamily="49" charset="-122"/>
                <a:cs typeface="Consolas" pitchFamily="49" charset="0"/>
              </a:rPr>
              <a:t>  for (int </a:t>
            </a:r>
            <a:r>
              <a:rPr lang="en-US" altLang="zh-CN" sz="1700" dirty="0" err="1">
                <a:solidFill>
                  <a:srgbClr val="0000FF"/>
                </a:solidFill>
                <a:latin typeface="Consolas" pitchFamily="49" charset="0"/>
                <a:ea typeface="仿宋" pitchFamily="49" charset="-122"/>
                <a:cs typeface="Consolas" pitchFamily="49" charset="0"/>
              </a:rPr>
              <a:t>i</a:t>
            </a:r>
            <a:r>
              <a:rPr lang="en-US" altLang="zh-CN" sz="1700" dirty="0">
                <a:solidFill>
                  <a:srgbClr val="0000FF"/>
                </a:solidFill>
                <a:latin typeface="Consolas" pitchFamily="49" charset="0"/>
                <a:ea typeface="仿宋" pitchFamily="49" charset="-122"/>
                <a:cs typeface="Consolas" pitchFamily="49" charset="0"/>
              </a:rPr>
              <a:t>=0;i&lt;</a:t>
            </a:r>
            <a:r>
              <a:rPr lang="en-US" altLang="zh-CN" sz="1700" dirty="0" err="1">
                <a:solidFill>
                  <a:srgbClr val="0000FF"/>
                </a:solidFill>
                <a:latin typeface="Consolas" pitchFamily="49" charset="0"/>
                <a:ea typeface="仿宋" pitchFamily="49" charset="-122"/>
                <a:cs typeface="Consolas" pitchFamily="49" charset="0"/>
              </a:rPr>
              <a:t>n;i</a:t>
            </a:r>
            <a:r>
              <a:rPr lang="en-US" altLang="zh-CN" sz="1700" dirty="0">
                <a:solidFill>
                  <a:srgbClr val="0000FF"/>
                </a:solidFill>
                <a:latin typeface="Consolas" pitchFamily="49" charset="0"/>
                <a:ea typeface="仿宋" pitchFamily="49" charset="-122"/>
                <a:cs typeface="Consolas" pitchFamily="49" charset="0"/>
              </a:rPr>
              <a:t>++)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输入</a:t>
            </a:r>
            <a:r>
              <a:rPr lang="en-US" altLang="zh-CN" sz="1700" dirty="0">
                <a:solidFill>
                  <a:srgbClr val="00CC00"/>
                </a:solidFill>
                <a:latin typeface="Consolas" pitchFamily="49" charset="0"/>
                <a:ea typeface="仿宋" pitchFamily="49" charset="-122"/>
                <a:cs typeface="Consolas" pitchFamily="49" charset="0"/>
              </a:rPr>
              <a:t>b</a:t>
            </a:r>
            <a:endParaRPr lang="zh-CN" altLang="zh-CN" sz="1700" dirty="0">
              <a:solidFill>
                <a:srgbClr val="00CC00"/>
              </a:solidFill>
              <a:latin typeface="Consolas" pitchFamily="49" charset="0"/>
              <a:ea typeface="仿宋" pitchFamily="49" charset="-122"/>
              <a:cs typeface="Consolas" pitchFamily="49" charset="0"/>
            </a:endParaRPr>
          </a:p>
          <a:p>
            <a:pPr algn="l">
              <a:lnSpc>
                <a:spcPts val="2400"/>
              </a:lnSpc>
              <a:spcBef>
                <a:spcPts val="0"/>
              </a:spcBef>
            </a:pPr>
            <a:r>
              <a:rPr lang="en-US" altLang="zh-CN" sz="1700" dirty="0">
                <a:solidFill>
                  <a:srgbClr val="0000FF"/>
                </a:solidFill>
                <a:latin typeface="Consolas" pitchFamily="49" charset="0"/>
                <a:ea typeface="仿宋" pitchFamily="49" charset="-122"/>
                <a:cs typeface="Consolas" pitchFamily="49" charset="0"/>
              </a:rPr>
              <a:t>    b[</a:t>
            </a:r>
            <a:r>
              <a:rPr lang="en-US" altLang="zh-CN" sz="1700" dirty="0" err="1">
                <a:solidFill>
                  <a:srgbClr val="0000FF"/>
                </a:solidFill>
                <a:latin typeface="Consolas" pitchFamily="49" charset="0"/>
                <a:ea typeface="仿宋" pitchFamily="49" charset="-122"/>
                <a:cs typeface="Consolas" pitchFamily="49" charset="0"/>
              </a:rPr>
              <a:t>i</a:t>
            </a:r>
            <a:r>
              <a:rPr lang="en-US" altLang="zh-CN" sz="1700" dirty="0">
                <a:solidFill>
                  <a:srgbClr val="0000FF"/>
                </a:solidFill>
                <a:latin typeface="Consolas" pitchFamily="49" charset="0"/>
                <a:ea typeface="仿宋" pitchFamily="49" charset="-122"/>
                <a:cs typeface="Consolas" pitchFamily="49" charset="0"/>
              </a:rPr>
              <a:t>]=</a:t>
            </a:r>
            <a:r>
              <a:rPr lang="en-US" altLang="zh-CN" sz="1700" dirty="0" err="1">
                <a:solidFill>
                  <a:srgbClr val="0000FF"/>
                </a:solidFill>
                <a:latin typeface="Consolas" pitchFamily="49" charset="0"/>
                <a:ea typeface="仿宋" pitchFamily="49" charset="-122"/>
                <a:cs typeface="Consolas" pitchFamily="49" charset="0"/>
              </a:rPr>
              <a:t>fin.nextInt</a:t>
            </a:r>
            <a:r>
              <a:rPr lang="en-US" altLang="zh-CN" sz="1700" dirty="0">
                <a:solidFill>
                  <a:srgbClr val="0000FF"/>
                </a:solidFill>
                <a:latin typeface="Consolas" pitchFamily="49" charset="0"/>
                <a:ea typeface="仿宋" pitchFamily="49" charset="-122"/>
                <a:cs typeface="Consolas" pitchFamily="49" charset="0"/>
              </a:rPr>
              <a:t>();</a:t>
            </a:r>
            <a:endParaRPr lang="zh-CN" altLang="zh-CN" sz="17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700" dirty="0">
                <a:solidFill>
                  <a:srgbClr val="0000FF"/>
                </a:solidFill>
                <a:latin typeface="Consolas" pitchFamily="49" charset="0"/>
                <a:ea typeface="仿宋" pitchFamily="49" charset="-122"/>
                <a:cs typeface="Consolas" pitchFamily="49" charset="0"/>
              </a:rPr>
              <a:t>  L2.</a:t>
            </a:r>
            <a:r>
              <a:rPr lang="en-US" altLang="zh-CN" sz="1700" dirty="0">
                <a:solidFill>
                  <a:srgbClr val="FF0000"/>
                </a:solidFill>
                <a:latin typeface="Consolas" pitchFamily="49" charset="0"/>
                <a:ea typeface="仿宋" pitchFamily="49" charset="-122"/>
                <a:cs typeface="Consolas" pitchFamily="49" charset="0"/>
              </a:rPr>
              <a:t>CreatePoly</a:t>
            </a:r>
            <a:r>
              <a:rPr lang="en-US" altLang="zh-CN" sz="1700" dirty="0">
                <a:solidFill>
                  <a:srgbClr val="0000FF"/>
                </a:solidFill>
                <a:latin typeface="Consolas" pitchFamily="49" charset="0"/>
                <a:ea typeface="仿宋" pitchFamily="49" charset="-122"/>
                <a:cs typeface="Consolas" pitchFamily="49" charset="0"/>
              </a:rPr>
              <a:t>(</a:t>
            </a:r>
            <a:r>
              <a:rPr lang="en-US" altLang="zh-CN" sz="1700" dirty="0" err="1">
                <a:solidFill>
                  <a:srgbClr val="0000FF"/>
                </a:solidFill>
                <a:latin typeface="Consolas" pitchFamily="49" charset="0"/>
                <a:ea typeface="仿宋" pitchFamily="49" charset="-122"/>
                <a:cs typeface="Consolas" pitchFamily="49" charset="0"/>
              </a:rPr>
              <a:t>a,b,n</a:t>
            </a:r>
            <a:r>
              <a:rPr lang="en-US" altLang="zh-CN" sz="1700" dirty="0">
                <a:solidFill>
                  <a:srgbClr val="0000FF"/>
                </a:solidFill>
                <a:latin typeface="Consolas" pitchFamily="49" charset="0"/>
                <a:ea typeface="仿宋" pitchFamily="49" charset="-122"/>
                <a:cs typeface="Consolas" pitchFamily="49" charset="0"/>
              </a:rPr>
              <a:t>);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创建第</a:t>
            </a:r>
            <a:r>
              <a:rPr lang="en-US" altLang="zh-CN" sz="1700" dirty="0">
                <a:solidFill>
                  <a:srgbClr val="00CC00"/>
                </a:solidFill>
                <a:latin typeface="Consolas" pitchFamily="49" charset="0"/>
                <a:ea typeface="仿宋" pitchFamily="49" charset="-122"/>
                <a:cs typeface="Consolas" pitchFamily="49" charset="0"/>
              </a:rPr>
              <a:t>2</a:t>
            </a:r>
            <a:r>
              <a:rPr lang="zh-CN" altLang="zh-CN" sz="1700" dirty="0">
                <a:solidFill>
                  <a:srgbClr val="00CC00"/>
                </a:solidFill>
                <a:latin typeface="Consolas" pitchFamily="49" charset="0"/>
                <a:ea typeface="仿宋" pitchFamily="49" charset="-122"/>
                <a:cs typeface="Consolas" pitchFamily="49" charset="0"/>
              </a:rPr>
              <a:t>个多项式顺序表</a:t>
            </a:r>
            <a:r>
              <a:rPr lang="en-US" altLang="zh-CN" sz="1700" dirty="0">
                <a:solidFill>
                  <a:srgbClr val="00CC00"/>
                </a:solidFill>
                <a:latin typeface="Consolas" pitchFamily="49" charset="0"/>
                <a:ea typeface="仿宋" pitchFamily="49" charset="-122"/>
                <a:cs typeface="Consolas" pitchFamily="49" charset="0"/>
              </a:rPr>
              <a:t>L2</a:t>
            </a:r>
            <a:endParaRPr lang="zh-CN" altLang="zh-CN" sz="1700" dirty="0">
              <a:solidFill>
                <a:srgbClr val="00CC00"/>
              </a:solidFill>
              <a:latin typeface="Consolas" pitchFamily="49" charset="0"/>
              <a:ea typeface="仿宋" pitchFamily="49" charset="-122"/>
              <a:cs typeface="Consolas" pitchFamily="49" charset="0"/>
            </a:endParaRPr>
          </a:p>
          <a:p>
            <a:pPr algn="l">
              <a:lnSpc>
                <a:spcPts val="2400"/>
              </a:lnSpc>
              <a:spcBef>
                <a:spcPts val="0"/>
              </a:spcBef>
            </a:pPr>
            <a:r>
              <a:rPr lang="en-US" altLang="zh-CN" sz="1700" dirty="0">
                <a:solidFill>
                  <a:srgbClr val="0000FF"/>
                </a:solidFill>
                <a:latin typeface="Consolas" pitchFamily="49" charset="0"/>
                <a:ea typeface="仿宋" pitchFamily="49" charset="-122"/>
                <a:cs typeface="Consolas" pitchFamily="49" charset="0"/>
              </a:rPr>
              <a:t>  </a:t>
            </a:r>
            <a:r>
              <a:rPr lang="en-US" altLang="zh-CN" sz="1700" dirty="0" err="1">
                <a:solidFill>
                  <a:srgbClr val="0000FF"/>
                </a:solidFill>
                <a:latin typeface="Consolas" pitchFamily="49" charset="0"/>
                <a:ea typeface="仿宋" pitchFamily="49" charset="-122"/>
                <a:cs typeface="Consolas" pitchFamily="49" charset="0"/>
              </a:rPr>
              <a:t>System.out.print</a:t>
            </a:r>
            <a:r>
              <a:rPr lang="en-US" altLang="zh-CN" sz="1700" dirty="0">
                <a:solidFill>
                  <a:srgbClr val="0000FF"/>
                </a:solidFill>
                <a:latin typeface="Consolas" pitchFamily="49" charset="0"/>
                <a:ea typeface="仿宋" pitchFamily="49" charset="-122"/>
                <a:cs typeface="Consolas" pitchFamily="49" charset="0"/>
              </a:rPr>
              <a:t>("</a:t>
            </a:r>
            <a:r>
              <a:rPr lang="zh-CN" altLang="zh-CN" sz="1700" dirty="0">
                <a:solidFill>
                  <a:srgbClr val="0000FF"/>
                </a:solidFill>
                <a:latin typeface="Consolas" pitchFamily="49" charset="0"/>
                <a:ea typeface="仿宋" pitchFamily="49" charset="-122"/>
                <a:cs typeface="Consolas" pitchFamily="49" charset="0"/>
              </a:rPr>
              <a:t>第</a:t>
            </a:r>
            <a:r>
              <a:rPr lang="en-US" altLang="zh-CN" sz="1700" dirty="0">
                <a:solidFill>
                  <a:srgbClr val="0000FF"/>
                </a:solidFill>
                <a:latin typeface="Consolas" pitchFamily="49" charset="0"/>
                <a:ea typeface="仿宋" pitchFamily="49" charset="-122"/>
                <a:cs typeface="Consolas" pitchFamily="49" charset="0"/>
              </a:rPr>
              <a:t>2</a:t>
            </a:r>
            <a:r>
              <a:rPr lang="zh-CN" altLang="zh-CN" sz="1700" dirty="0">
                <a:solidFill>
                  <a:srgbClr val="0000FF"/>
                </a:solidFill>
                <a:latin typeface="Consolas" pitchFamily="49" charset="0"/>
                <a:ea typeface="仿宋" pitchFamily="49" charset="-122"/>
                <a:cs typeface="Consolas" pitchFamily="49" charset="0"/>
              </a:rPr>
              <a:t>个多项式</a:t>
            </a:r>
            <a:r>
              <a:rPr lang="en-US" altLang="zh-CN" sz="1700" dirty="0">
                <a:solidFill>
                  <a:srgbClr val="0000FF"/>
                </a:solidFill>
                <a:latin typeface="Consolas" pitchFamily="49" charset="0"/>
                <a:ea typeface="仿宋" pitchFamily="49" charset="-122"/>
                <a:cs typeface="Consolas" pitchFamily="49" charset="0"/>
              </a:rPr>
              <a:t>:  "); </a:t>
            </a:r>
          </a:p>
          <a:p>
            <a:pPr algn="l">
              <a:lnSpc>
                <a:spcPts val="2400"/>
              </a:lnSpc>
              <a:spcBef>
                <a:spcPts val="0"/>
              </a:spcBef>
            </a:pPr>
            <a:r>
              <a:rPr lang="en-US" altLang="zh-CN" sz="1700" dirty="0">
                <a:solidFill>
                  <a:srgbClr val="0000FF"/>
                </a:solidFill>
                <a:latin typeface="Consolas" pitchFamily="49" charset="0"/>
                <a:ea typeface="仿宋" pitchFamily="49" charset="-122"/>
                <a:cs typeface="Consolas" pitchFamily="49" charset="0"/>
              </a:rPr>
              <a:t>  L2.</a:t>
            </a:r>
            <a:r>
              <a:rPr lang="en-US" altLang="zh-CN" sz="1700" dirty="0">
                <a:solidFill>
                  <a:srgbClr val="FF0000"/>
                </a:solidFill>
                <a:latin typeface="Consolas" pitchFamily="49" charset="0"/>
                <a:ea typeface="仿宋" pitchFamily="49" charset="-122"/>
                <a:cs typeface="Consolas" pitchFamily="49" charset="0"/>
              </a:rPr>
              <a:t>DispPoly</a:t>
            </a:r>
            <a:r>
              <a:rPr lang="en-US" altLang="zh-CN" sz="1700" dirty="0">
                <a:solidFill>
                  <a:srgbClr val="0000FF"/>
                </a:solidFill>
                <a:latin typeface="Consolas" pitchFamily="49" charset="0"/>
                <a:ea typeface="仿宋" pitchFamily="49" charset="-122"/>
                <a:cs typeface="Consolas" pitchFamily="49" charset="0"/>
              </a:rPr>
              <a:t>();</a:t>
            </a:r>
            <a:endParaRPr lang="zh-CN" altLang="zh-CN" sz="17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700" dirty="0">
                <a:solidFill>
                  <a:srgbClr val="0000FF"/>
                </a:solidFill>
                <a:latin typeface="Consolas" pitchFamily="49" charset="0"/>
                <a:ea typeface="仿宋" pitchFamily="49" charset="-122"/>
                <a:cs typeface="Consolas" pitchFamily="49" charset="0"/>
              </a:rPr>
              <a:t>  L2.</a:t>
            </a:r>
            <a:r>
              <a:rPr lang="en-US" altLang="zh-CN" sz="1700" dirty="0">
                <a:solidFill>
                  <a:srgbClr val="FF0000"/>
                </a:solidFill>
                <a:latin typeface="Consolas" pitchFamily="49" charset="0"/>
                <a:ea typeface="仿宋" pitchFamily="49" charset="-122"/>
                <a:cs typeface="Consolas" pitchFamily="49" charset="0"/>
              </a:rPr>
              <a:t>Sort</a:t>
            </a:r>
            <a:r>
              <a:rPr lang="en-US" altLang="zh-CN" sz="1700" dirty="0">
                <a:solidFill>
                  <a:srgbClr val="0000FF"/>
                </a:solidFill>
                <a:latin typeface="Consolas" pitchFamily="49" charset="0"/>
                <a:ea typeface="仿宋" pitchFamily="49" charset="-122"/>
                <a:cs typeface="Consolas" pitchFamily="49" charset="0"/>
              </a:rPr>
              <a:t>();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排序</a:t>
            </a:r>
          </a:p>
          <a:p>
            <a:pPr algn="l">
              <a:lnSpc>
                <a:spcPts val="2400"/>
              </a:lnSpc>
              <a:spcBef>
                <a:spcPts val="0"/>
              </a:spcBef>
            </a:pPr>
            <a:r>
              <a:rPr lang="en-US" altLang="zh-CN" sz="1700" dirty="0">
                <a:solidFill>
                  <a:srgbClr val="0000FF"/>
                </a:solidFill>
                <a:latin typeface="Consolas" pitchFamily="49" charset="0"/>
                <a:ea typeface="仿宋" pitchFamily="49" charset="-122"/>
                <a:cs typeface="Consolas" pitchFamily="49" charset="0"/>
              </a:rPr>
              <a:t>  </a:t>
            </a:r>
            <a:r>
              <a:rPr lang="en-US" altLang="zh-CN" sz="1700" dirty="0" err="1">
                <a:solidFill>
                  <a:srgbClr val="0000FF"/>
                </a:solidFill>
                <a:latin typeface="Consolas" pitchFamily="49" charset="0"/>
                <a:ea typeface="仿宋" pitchFamily="49" charset="-122"/>
                <a:cs typeface="Consolas" pitchFamily="49" charset="0"/>
              </a:rPr>
              <a:t>System.out.print</a:t>
            </a:r>
            <a:r>
              <a:rPr lang="en-US" altLang="zh-CN" sz="1700" dirty="0">
                <a:solidFill>
                  <a:srgbClr val="0000FF"/>
                </a:solidFill>
                <a:latin typeface="Consolas" pitchFamily="49" charset="0"/>
                <a:ea typeface="仿宋" pitchFamily="49" charset="-122"/>
                <a:cs typeface="Consolas" pitchFamily="49" charset="0"/>
              </a:rPr>
              <a:t>("</a:t>
            </a:r>
            <a:r>
              <a:rPr lang="zh-CN" altLang="zh-CN" sz="1700" dirty="0">
                <a:solidFill>
                  <a:srgbClr val="0000FF"/>
                </a:solidFill>
                <a:latin typeface="Consolas" pitchFamily="49" charset="0"/>
                <a:ea typeface="仿宋" pitchFamily="49" charset="-122"/>
                <a:cs typeface="Consolas" pitchFamily="49" charset="0"/>
              </a:rPr>
              <a:t>排序后结果</a:t>
            </a:r>
            <a:r>
              <a:rPr lang="en-US" altLang="zh-CN" sz="1700" dirty="0">
                <a:solidFill>
                  <a:srgbClr val="0000FF"/>
                </a:solidFill>
                <a:latin typeface="Consolas" pitchFamily="49" charset="0"/>
                <a:ea typeface="仿宋" pitchFamily="49" charset="-122"/>
                <a:cs typeface="Consolas" pitchFamily="49" charset="0"/>
              </a:rPr>
              <a:t>:   ");</a:t>
            </a:r>
          </a:p>
          <a:p>
            <a:pPr algn="l">
              <a:lnSpc>
                <a:spcPts val="2400"/>
              </a:lnSpc>
              <a:spcBef>
                <a:spcPts val="0"/>
              </a:spcBef>
            </a:pPr>
            <a:r>
              <a:rPr lang="en-US" altLang="zh-CN" sz="1700" dirty="0">
                <a:solidFill>
                  <a:srgbClr val="0000FF"/>
                </a:solidFill>
                <a:latin typeface="Consolas" pitchFamily="49" charset="0"/>
                <a:ea typeface="仿宋" pitchFamily="49" charset="-122"/>
                <a:cs typeface="Consolas" pitchFamily="49" charset="0"/>
              </a:rPr>
              <a:t>  L2.</a:t>
            </a:r>
            <a:r>
              <a:rPr lang="en-US" altLang="zh-CN" sz="1700" dirty="0">
                <a:solidFill>
                  <a:srgbClr val="FF0000"/>
                </a:solidFill>
                <a:latin typeface="Consolas" pitchFamily="49" charset="0"/>
                <a:ea typeface="仿宋" pitchFamily="49" charset="-122"/>
                <a:cs typeface="Consolas" pitchFamily="49" charset="0"/>
              </a:rPr>
              <a:t>DispPoly</a:t>
            </a:r>
            <a:r>
              <a:rPr lang="en-US" altLang="zh-CN" sz="1700" dirty="0">
                <a:solidFill>
                  <a:srgbClr val="0000FF"/>
                </a:solidFill>
                <a:latin typeface="Consolas" pitchFamily="49" charset="0"/>
                <a:ea typeface="仿宋" pitchFamily="49" charset="-122"/>
                <a:cs typeface="Consolas" pitchFamily="49" charset="0"/>
              </a:rPr>
              <a:t>();</a:t>
            </a:r>
            <a:endParaRPr lang="zh-CN" altLang="zh-CN" sz="17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700" dirty="0">
                <a:solidFill>
                  <a:srgbClr val="0000FF"/>
                </a:solidFill>
                <a:latin typeface="Consolas" pitchFamily="49" charset="0"/>
                <a:ea typeface="仿宋" pitchFamily="49" charset="-122"/>
                <a:cs typeface="Consolas" pitchFamily="49" charset="0"/>
              </a:rPr>
              <a:t>  L3=</a:t>
            </a:r>
            <a:r>
              <a:rPr lang="en-US" altLang="zh-CN" sz="1700" dirty="0">
                <a:solidFill>
                  <a:srgbClr val="FF0000"/>
                </a:solidFill>
                <a:latin typeface="Consolas" pitchFamily="49" charset="0"/>
                <a:ea typeface="仿宋" pitchFamily="49" charset="-122"/>
                <a:cs typeface="Consolas" pitchFamily="49" charset="0"/>
              </a:rPr>
              <a:t>Add</a:t>
            </a:r>
            <a:r>
              <a:rPr lang="en-US" altLang="zh-CN" sz="1700" dirty="0">
                <a:solidFill>
                  <a:srgbClr val="0000FF"/>
                </a:solidFill>
                <a:latin typeface="Consolas" pitchFamily="49" charset="0"/>
                <a:ea typeface="仿宋" pitchFamily="49" charset="-122"/>
                <a:cs typeface="Consolas" pitchFamily="49" charset="0"/>
              </a:rPr>
              <a:t>(L1,L2);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两多项式相加</a:t>
            </a:r>
          </a:p>
          <a:p>
            <a:pPr algn="l">
              <a:lnSpc>
                <a:spcPts val="2400"/>
              </a:lnSpc>
              <a:spcBef>
                <a:spcPts val="0"/>
              </a:spcBef>
            </a:pPr>
            <a:r>
              <a:rPr lang="en-US" altLang="zh-CN" sz="1700" dirty="0">
                <a:solidFill>
                  <a:srgbClr val="0000FF"/>
                </a:solidFill>
                <a:latin typeface="Consolas" pitchFamily="49" charset="0"/>
                <a:ea typeface="仿宋" pitchFamily="49" charset="-122"/>
                <a:cs typeface="Consolas" pitchFamily="49" charset="0"/>
              </a:rPr>
              <a:t>  </a:t>
            </a:r>
            <a:r>
              <a:rPr lang="en-US" altLang="zh-CN" sz="1700" dirty="0" err="1">
                <a:solidFill>
                  <a:srgbClr val="0000FF"/>
                </a:solidFill>
                <a:latin typeface="Consolas" pitchFamily="49" charset="0"/>
                <a:ea typeface="仿宋" pitchFamily="49" charset="-122"/>
                <a:cs typeface="Consolas" pitchFamily="49" charset="0"/>
              </a:rPr>
              <a:t>System.out.print</a:t>
            </a:r>
            <a:r>
              <a:rPr lang="en-US" altLang="zh-CN" sz="1700" dirty="0">
                <a:solidFill>
                  <a:srgbClr val="0000FF"/>
                </a:solidFill>
                <a:latin typeface="Consolas" pitchFamily="49" charset="0"/>
                <a:ea typeface="仿宋" pitchFamily="49" charset="-122"/>
                <a:cs typeface="Consolas" pitchFamily="49" charset="0"/>
              </a:rPr>
              <a:t>("</a:t>
            </a:r>
            <a:r>
              <a:rPr lang="zh-CN" altLang="zh-CN" sz="1700" dirty="0">
                <a:solidFill>
                  <a:srgbClr val="0000FF"/>
                </a:solidFill>
                <a:latin typeface="Consolas" pitchFamily="49" charset="0"/>
                <a:ea typeface="仿宋" pitchFamily="49" charset="-122"/>
                <a:cs typeface="Consolas" pitchFamily="49" charset="0"/>
              </a:rPr>
              <a:t>相加后多项式</a:t>
            </a:r>
            <a:r>
              <a:rPr lang="en-US" altLang="zh-CN" sz="1700" dirty="0">
                <a:solidFill>
                  <a:srgbClr val="0000FF"/>
                </a:solidFill>
                <a:latin typeface="Consolas" pitchFamily="49" charset="0"/>
                <a:ea typeface="仿宋" pitchFamily="49" charset="-122"/>
                <a:cs typeface="Consolas" pitchFamily="49" charset="0"/>
              </a:rPr>
              <a:t>: "); </a:t>
            </a:r>
          </a:p>
          <a:p>
            <a:pPr algn="l">
              <a:lnSpc>
                <a:spcPts val="2400"/>
              </a:lnSpc>
              <a:spcBef>
                <a:spcPts val="0"/>
              </a:spcBef>
            </a:pPr>
            <a:r>
              <a:rPr lang="en-US" altLang="zh-CN" sz="1700" dirty="0">
                <a:solidFill>
                  <a:srgbClr val="0000FF"/>
                </a:solidFill>
                <a:latin typeface="Consolas" pitchFamily="49" charset="0"/>
                <a:ea typeface="仿宋" pitchFamily="49" charset="-122"/>
                <a:cs typeface="Consolas" pitchFamily="49" charset="0"/>
              </a:rPr>
              <a:t>  L3.</a:t>
            </a:r>
            <a:r>
              <a:rPr lang="en-US" altLang="zh-CN" sz="1700" dirty="0">
                <a:solidFill>
                  <a:srgbClr val="FF0000"/>
                </a:solidFill>
                <a:latin typeface="Consolas" pitchFamily="49" charset="0"/>
                <a:ea typeface="仿宋" pitchFamily="49" charset="-122"/>
                <a:cs typeface="Consolas" pitchFamily="49" charset="0"/>
              </a:rPr>
              <a:t>DispPoly</a:t>
            </a:r>
            <a:r>
              <a:rPr lang="en-US" altLang="zh-CN" sz="1700" dirty="0">
                <a:solidFill>
                  <a:srgbClr val="0000FF"/>
                </a:solidFill>
                <a:latin typeface="Consolas" pitchFamily="49" charset="0"/>
                <a:ea typeface="仿宋" pitchFamily="49" charset="-122"/>
                <a:cs typeface="Consolas" pitchFamily="49" charset="0"/>
              </a:rPr>
              <a:t>();</a:t>
            </a:r>
            <a:endParaRPr lang="zh-CN" altLang="zh-CN" sz="17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700" dirty="0">
                <a:solidFill>
                  <a:srgbClr val="0000FF"/>
                </a:solidFill>
                <a:latin typeface="Consolas" pitchFamily="49" charset="0"/>
                <a:ea typeface="仿宋" pitchFamily="49" charset="-122"/>
                <a:cs typeface="Consolas" pitchFamily="49" charset="0"/>
              </a:rPr>
              <a:t>}</a:t>
            </a:r>
            <a:endParaRPr lang="zh-CN" altLang="zh-CN" sz="17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4" descr="C:\Users\Admin\AppData\Roaming\Tencent\Users\5139386\QQ\WinTemp\RichOle\26QH$T1JU%OW139@}[O}W`2.png">
            <a:extLst>
              <a:ext uri="{FF2B5EF4-FFF2-40B4-BE49-F238E27FC236}">
                <a16:creationId xmlns:a16="http://schemas.microsoft.com/office/drawing/2014/main" id="{1A330937-1D23-4861-A080-166A477E4B21}"/>
              </a:ext>
            </a:extLst>
          </p:cNvPr>
          <p:cNvPicPr>
            <a:picLocks noChangeAspect="1" noChangeArrowheads="1"/>
          </p:cNvPicPr>
          <p:nvPr/>
        </p:nvPicPr>
        <p:blipFill>
          <a:blip r:embed="rId2" cstate="print"/>
          <a:srcRect/>
          <a:stretch>
            <a:fillRect/>
          </a:stretch>
        </p:blipFill>
        <p:spPr bwMode="auto">
          <a:xfrm>
            <a:off x="0" y="0"/>
            <a:ext cx="5324742" cy="600740"/>
          </a:xfrm>
          <a:prstGeom prst="rect">
            <a:avLst/>
          </a:prstGeom>
          <a:noFill/>
        </p:spPr>
      </p:pic>
      <p:sp>
        <p:nvSpPr>
          <p:cNvPr id="3" name="TextBox 2"/>
          <p:cNvSpPr txBox="1"/>
          <p:nvPr/>
        </p:nvSpPr>
        <p:spPr>
          <a:xfrm>
            <a:off x="500034" y="571480"/>
            <a:ext cx="2428892"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000">
                <a:latin typeface="Consolas" pitchFamily="49" charset="0"/>
                <a:ea typeface="微软雅黑" pitchFamily="34" charset="-122"/>
                <a:cs typeface="Consolas" pitchFamily="49" charset="0"/>
              </a:rPr>
              <a:t>5. </a:t>
            </a:r>
            <a:r>
              <a:rPr lang="zh-CN" altLang="zh-CN" sz="2000">
                <a:latin typeface="Consolas" pitchFamily="49" charset="0"/>
                <a:ea typeface="微软雅黑" pitchFamily="34" charset="-122"/>
                <a:cs typeface="Consolas" pitchFamily="49" charset="0"/>
              </a:rPr>
              <a:t>程序执行结果</a:t>
            </a:r>
          </a:p>
        </p:txBody>
      </p:sp>
      <p:sp>
        <p:nvSpPr>
          <p:cNvPr id="4" name="流程图: 卡片 3"/>
          <p:cNvSpPr/>
          <p:nvPr/>
        </p:nvSpPr>
        <p:spPr>
          <a:xfrm>
            <a:off x="285720" y="1813866"/>
            <a:ext cx="1500198" cy="642942"/>
          </a:xfrm>
          <a:prstGeom prst="flowChartPunchedCar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itchFamily="49" charset="0"/>
                <a:ea typeface="仿宋" pitchFamily="49" charset="-122"/>
                <a:cs typeface="Consolas" pitchFamily="49" charset="0"/>
              </a:rPr>
              <a:t>abc.in</a:t>
            </a:r>
            <a:r>
              <a:rPr lang="zh-CN" altLang="en-US" sz="1800">
                <a:solidFill>
                  <a:srgbClr val="0000FF"/>
                </a:solidFill>
                <a:latin typeface="Consolas" pitchFamily="49" charset="0"/>
                <a:ea typeface="仿宋" pitchFamily="49" charset="-122"/>
                <a:cs typeface="Consolas" pitchFamily="49" charset="0"/>
              </a:rPr>
              <a:t>文件</a:t>
            </a:r>
          </a:p>
        </p:txBody>
      </p:sp>
      <p:sp>
        <p:nvSpPr>
          <p:cNvPr id="5" name="流程图: 卡片 4"/>
          <p:cNvSpPr/>
          <p:nvPr/>
        </p:nvSpPr>
        <p:spPr>
          <a:xfrm>
            <a:off x="214282" y="4418832"/>
            <a:ext cx="1714512" cy="642942"/>
          </a:xfrm>
          <a:prstGeom prst="flowChartPunchedCar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itchFamily="49" charset="0"/>
                <a:ea typeface="仿宋" pitchFamily="49" charset="-122"/>
                <a:cs typeface="Consolas" pitchFamily="49" charset="0"/>
              </a:rPr>
              <a:t>abc.out</a:t>
            </a:r>
            <a:r>
              <a:rPr lang="zh-CN" altLang="en-US" sz="1800">
                <a:solidFill>
                  <a:srgbClr val="0000FF"/>
                </a:solidFill>
                <a:latin typeface="Consolas" pitchFamily="49" charset="0"/>
                <a:ea typeface="仿宋" pitchFamily="49" charset="-122"/>
                <a:cs typeface="Consolas" pitchFamily="49" charset="0"/>
              </a:rPr>
              <a:t>文件</a:t>
            </a:r>
          </a:p>
        </p:txBody>
      </p:sp>
      <p:sp>
        <p:nvSpPr>
          <p:cNvPr id="6" name="TextBox 5"/>
          <p:cNvSpPr txBox="1"/>
          <p:nvPr/>
        </p:nvSpPr>
        <p:spPr>
          <a:xfrm>
            <a:off x="2285984" y="1215268"/>
            <a:ext cx="3857652" cy="183817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200"/>
              </a:lnSpc>
              <a:spcBef>
                <a:spcPts val="0"/>
              </a:spcBef>
            </a:pPr>
            <a:r>
              <a:rPr lang="zh-CN" altLang="zh-CN" sz="1800">
                <a:solidFill>
                  <a:srgbClr val="0000FF"/>
                </a:solidFill>
                <a:latin typeface="Consolas" pitchFamily="49" charset="0"/>
                <a:ea typeface="仿宋" pitchFamily="49" charset="-122"/>
                <a:cs typeface="Consolas" pitchFamily="49" charset="0"/>
              </a:rPr>
              <a:t>4</a:t>
            </a:r>
          </a:p>
          <a:p>
            <a:pPr algn="l">
              <a:lnSpc>
                <a:spcPts val="2200"/>
              </a:lnSpc>
              <a:spcBef>
                <a:spcPts val="0"/>
              </a:spcBef>
            </a:pPr>
            <a:r>
              <a:rPr lang="zh-CN" altLang="zh-CN" sz="1800">
                <a:solidFill>
                  <a:srgbClr val="0000FF"/>
                </a:solidFill>
                <a:latin typeface="Consolas" pitchFamily="49" charset="0"/>
                <a:ea typeface="仿宋" pitchFamily="49" charset="-122"/>
                <a:cs typeface="Consolas" pitchFamily="49" charset="0"/>
              </a:rPr>
              <a:t>2 3.2 -6 10</a:t>
            </a:r>
          </a:p>
          <a:p>
            <a:pPr algn="l">
              <a:lnSpc>
                <a:spcPts val="2200"/>
              </a:lnSpc>
              <a:spcBef>
                <a:spcPts val="0"/>
              </a:spcBef>
            </a:pPr>
            <a:r>
              <a:rPr lang="zh-CN" altLang="zh-CN" sz="1800">
                <a:solidFill>
                  <a:srgbClr val="0000FF"/>
                </a:solidFill>
                <a:latin typeface="Consolas" pitchFamily="49" charset="0"/>
                <a:ea typeface="仿宋" pitchFamily="49" charset="-122"/>
                <a:cs typeface="Consolas" pitchFamily="49" charset="0"/>
              </a:rPr>
              <a:t>3 5 1 0</a:t>
            </a:r>
          </a:p>
          <a:p>
            <a:pPr algn="l">
              <a:lnSpc>
                <a:spcPts val="2200"/>
              </a:lnSpc>
              <a:spcBef>
                <a:spcPts val="0"/>
              </a:spcBef>
            </a:pPr>
            <a:r>
              <a:rPr lang="zh-CN" altLang="zh-CN" sz="1800">
                <a:solidFill>
                  <a:srgbClr val="0000FF"/>
                </a:solidFill>
                <a:latin typeface="Consolas" pitchFamily="49" charset="0"/>
                <a:ea typeface="仿宋" pitchFamily="49" charset="-122"/>
                <a:cs typeface="Consolas" pitchFamily="49" charset="0"/>
              </a:rPr>
              <a:t>6</a:t>
            </a:r>
          </a:p>
          <a:p>
            <a:pPr algn="l">
              <a:lnSpc>
                <a:spcPts val="2200"/>
              </a:lnSpc>
              <a:spcBef>
                <a:spcPts val="0"/>
              </a:spcBef>
            </a:pPr>
            <a:r>
              <a:rPr lang="zh-CN" altLang="zh-CN" sz="1800">
                <a:solidFill>
                  <a:srgbClr val="0000FF"/>
                </a:solidFill>
                <a:latin typeface="Consolas" pitchFamily="49" charset="0"/>
                <a:ea typeface="仿宋" pitchFamily="49" charset="-122"/>
                <a:cs typeface="Consolas" pitchFamily="49" charset="0"/>
              </a:rPr>
              <a:t>6 1.8 -2 1 -2.5 -5</a:t>
            </a:r>
          </a:p>
          <a:p>
            <a:pPr algn="l">
              <a:lnSpc>
                <a:spcPts val="2200"/>
              </a:lnSpc>
              <a:spcBef>
                <a:spcPts val="0"/>
              </a:spcBef>
            </a:pPr>
            <a:r>
              <a:rPr lang="zh-CN" altLang="zh-CN" sz="1800">
                <a:solidFill>
                  <a:srgbClr val="0000FF"/>
                </a:solidFill>
                <a:latin typeface="Consolas" pitchFamily="49" charset="0"/>
                <a:ea typeface="仿宋" pitchFamily="49" charset="-122"/>
                <a:cs typeface="Consolas" pitchFamily="49" charset="0"/>
              </a:rPr>
              <a:t>1 5 3 2 4 0</a:t>
            </a:r>
            <a:endParaRPr lang="zh-CN" altLang="en-US" sz="18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2285984" y="3836178"/>
            <a:ext cx="6643734" cy="180740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r>
              <a:rPr lang="zh-CN" altLang="zh-CN" sz="1800">
                <a:solidFill>
                  <a:srgbClr val="0000FF"/>
                </a:solidFill>
                <a:latin typeface="Consolas" pitchFamily="49" charset="0"/>
                <a:ea typeface="仿宋" pitchFamily="49" charset="-122"/>
                <a:cs typeface="Consolas" pitchFamily="49" charset="0"/>
              </a:rPr>
              <a:t>第1个多项式:  2.0x^3+3.2x^5-6.0x+10.0</a:t>
            </a:r>
          </a:p>
          <a:p>
            <a:pPr algn="l"/>
            <a:r>
              <a:rPr lang="zh-CN" altLang="zh-CN" sz="1800">
                <a:solidFill>
                  <a:srgbClr val="0000FF"/>
                </a:solidFill>
                <a:latin typeface="Consolas" pitchFamily="49" charset="0"/>
                <a:ea typeface="仿宋" pitchFamily="49" charset="-122"/>
                <a:cs typeface="Consolas" pitchFamily="49" charset="0"/>
              </a:rPr>
              <a:t>排序后结果:   3.2x^5+2.0x^3-6.0x+10.0</a:t>
            </a:r>
          </a:p>
          <a:p>
            <a:pPr algn="l"/>
            <a:r>
              <a:rPr lang="zh-CN" altLang="zh-CN" sz="1800">
                <a:solidFill>
                  <a:srgbClr val="0000FF"/>
                </a:solidFill>
                <a:latin typeface="Consolas" pitchFamily="49" charset="0"/>
                <a:ea typeface="仿宋" pitchFamily="49" charset="-122"/>
                <a:cs typeface="Consolas" pitchFamily="49" charset="0"/>
              </a:rPr>
              <a:t>第2个多项式:  6.0x+1.8x^5-2.0x^3+1.0x^2-2.5x^4-5.0</a:t>
            </a:r>
          </a:p>
          <a:p>
            <a:pPr algn="l"/>
            <a:r>
              <a:rPr lang="zh-CN" altLang="zh-CN" sz="1800">
                <a:solidFill>
                  <a:srgbClr val="0000FF"/>
                </a:solidFill>
                <a:latin typeface="Consolas" pitchFamily="49" charset="0"/>
                <a:ea typeface="仿宋" pitchFamily="49" charset="-122"/>
                <a:cs typeface="Consolas" pitchFamily="49" charset="0"/>
              </a:rPr>
              <a:t>排序后结果:   1.8x^5-2.5x^4-2.0x^3+1.0x^2+6.0x-5.0</a:t>
            </a:r>
          </a:p>
          <a:p>
            <a:pPr algn="l"/>
            <a:r>
              <a:rPr lang="zh-CN" altLang="zh-CN" sz="1800">
                <a:solidFill>
                  <a:srgbClr val="0000FF"/>
                </a:solidFill>
                <a:latin typeface="Consolas" pitchFamily="49" charset="0"/>
                <a:ea typeface="仿宋" pitchFamily="49" charset="-122"/>
                <a:cs typeface="Consolas" pitchFamily="49" charset="0"/>
              </a:rPr>
              <a:t>相加后多项式: 5.0x^5-2.5x^4+1.0x^2+5.0</a:t>
            </a:r>
          </a:p>
        </p:txBody>
      </p:sp>
      <p:cxnSp>
        <p:nvCxnSpPr>
          <p:cNvPr id="9" name="直接连接符 8"/>
          <p:cNvCxnSpPr>
            <a:stCxn id="4" idx="3"/>
            <a:endCxn id="6" idx="1"/>
          </p:cNvCxnSpPr>
          <p:nvPr/>
        </p:nvCxnSpPr>
        <p:spPr>
          <a:xfrm flipV="1">
            <a:off x="1785918" y="2134357"/>
            <a:ext cx="500066" cy="980"/>
          </a:xfrm>
          <a:prstGeom prst="line">
            <a:avLst/>
          </a:prstGeom>
          <a:ln w="19050">
            <a:solidFill>
              <a:srgbClr val="0033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5" idx="3"/>
            <a:endCxn id="7" idx="1"/>
          </p:cNvCxnSpPr>
          <p:nvPr/>
        </p:nvCxnSpPr>
        <p:spPr>
          <a:xfrm flipV="1">
            <a:off x="1928794" y="4739878"/>
            <a:ext cx="357190" cy="425"/>
          </a:xfrm>
          <a:prstGeom prst="line">
            <a:avLst/>
          </a:prstGeom>
          <a:ln w="19050">
            <a:solidFill>
              <a:srgbClr val="0033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下箭头 11"/>
          <p:cNvSpPr/>
          <p:nvPr/>
        </p:nvSpPr>
        <p:spPr>
          <a:xfrm>
            <a:off x="3929058" y="3214686"/>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7655" y="742985"/>
            <a:ext cx="8912560" cy="332447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1800" dirty="0">
                <a:solidFill>
                  <a:srgbClr val="0000FF"/>
                </a:solidFill>
                <a:latin typeface="Consolas" pitchFamily="49" charset="0"/>
                <a:ea typeface="仿宋" pitchFamily="49" charset="-122"/>
                <a:cs typeface="Consolas" pitchFamily="49" charset="0"/>
              </a:rPr>
              <a:t>public void </a:t>
            </a:r>
            <a:r>
              <a:rPr lang="en-US" altLang="zh-CN" sz="1800" dirty="0">
                <a:solidFill>
                  <a:srgbClr val="FF0000"/>
                </a:solidFill>
                <a:latin typeface="Consolas" pitchFamily="49" charset="0"/>
                <a:ea typeface="仿宋" pitchFamily="49" charset="-122"/>
                <a:cs typeface="Consolas" pitchFamily="49" charset="0"/>
              </a:rPr>
              <a:t>Delete</a:t>
            </a:r>
            <a:r>
              <a:rPr lang="en-US" altLang="zh-CN" sz="1800" dirty="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在线性表中删除序号</a:t>
            </a:r>
            <a:r>
              <a:rPr lang="en-US" altLang="zh-CN" sz="1800" dirty="0" err="1">
                <a:solidFill>
                  <a:srgbClr val="00CC00"/>
                </a:solidFill>
                <a:latin typeface="Consolas" pitchFamily="49" charset="0"/>
                <a:ea typeface="仿宋" pitchFamily="49" charset="-122"/>
                <a:cs typeface="Consolas" pitchFamily="49" charset="0"/>
              </a:rPr>
              <a:t>i</a:t>
            </a:r>
            <a:r>
              <a:rPr lang="zh-CN" altLang="zh-CN" sz="1800" dirty="0">
                <a:solidFill>
                  <a:srgbClr val="00CC00"/>
                </a:solidFill>
                <a:latin typeface="Consolas" pitchFamily="49" charset="0"/>
                <a:ea typeface="仿宋" pitchFamily="49" charset="-122"/>
                <a:cs typeface="Consolas" pitchFamily="49" charset="0"/>
              </a:rPr>
              <a:t>位置的元素</a:t>
            </a:r>
          </a:p>
          <a:p>
            <a:pPr algn="l"/>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&lt;0 ||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&gt;size-1)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参数错误抛出异常</a:t>
            </a:r>
          </a:p>
          <a:p>
            <a:pPr algn="l"/>
            <a:r>
              <a:rPr lang="en-US" altLang="zh-CN" sz="1800" dirty="0">
                <a:solidFill>
                  <a:srgbClr val="0000FF"/>
                </a:solidFill>
                <a:latin typeface="Consolas" pitchFamily="49" charset="0"/>
                <a:ea typeface="仿宋" pitchFamily="49" charset="-122"/>
                <a:cs typeface="Consolas" pitchFamily="49" charset="0"/>
              </a:rPr>
              <a:t>      throw new </a:t>
            </a:r>
            <a:r>
              <a:rPr lang="en-US" altLang="zh-CN" sz="1800" dirty="0" err="1">
                <a:solidFill>
                  <a:srgbClr val="0000FF"/>
                </a:solidFill>
                <a:latin typeface="Consolas" pitchFamily="49" charset="0"/>
                <a:ea typeface="仿宋" pitchFamily="49" charset="-122"/>
                <a:cs typeface="Consolas" pitchFamily="49" charset="0"/>
              </a:rPr>
              <a:t>IllegalArgumentException</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删除</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位置</a:t>
            </a:r>
            <a:r>
              <a:rPr lang="en-US" altLang="zh-CN" sz="1800" dirty="0" err="1">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不在有效范围内</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for (int j=</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 j&lt;size-1;j++)</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将</a:t>
            </a:r>
            <a:r>
              <a:rPr lang="en-US" altLang="zh-CN" sz="1800" dirty="0">
                <a:solidFill>
                  <a:srgbClr val="00CC00"/>
                </a:solidFill>
                <a:latin typeface="Consolas" pitchFamily="49" charset="0"/>
                <a:ea typeface="仿宋" pitchFamily="49" charset="-122"/>
                <a:cs typeface="Consolas" pitchFamily="49" charset="0"/>
              </a:rPr>
              <a:t>data[</a:t>
            </a:r>
            <a:r>
              <a:rPr lang="en-US" altLang="zh-CN" sz="1800" dirty="0" err="1">
                <a:solidFill>
                  <a:srgbClr val="00CC00"/>
                </a:solidFill>
                <a:latin typeface="Consolas" pitchFamily="49" charset="0"/>
                <a:ea typeface="仿宋" pitchFamily="49" charset="-122"/>
                <a:cs typeface="Consolas" pitchFamily="49" charset="0"/>
              </a:rPr>
              <a:t>i</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之后的元素前移一个位置</a:t>
            </a:r>
          </a:p>
          <a:p>
            <a:pPr algn="l"/>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data[j]=data[j+1];</a:t>
            </a:r>
            <a:endParaRPr lang="zh-CN" altLang="zh-CN" sz="1800" dirty="0">
              <a:solidFill>
                <a:srgbClr val="FF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C00000"/>
                </a:solidFill>
                <a:latin typeface="Consolas" pitchFamily="49" charset="0"/>
                <a:ea typeface="仿宋" pitchFamily="49" charset="-122"/>
                <a:cs typeface="Consolas" pitchFamily="49" charset="0"/>
              </a:rPr>
              <a:t>size--;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顺序表长度减</a:t>
            </a:r>
            <a:r>
              <a:rPr lang="en-US" altLang="zh-CN" sz="1800" dirty="0">
                <a:solidFill>
                  <a:srgbClr val="00CC00"/>
                </a:solidFill>
                <a:latin typeface="Consolas" pitchFamily="49" charset="0"/>
                <a:ea typeface="仿宋" pitchFamily="49" charset="-122"/>
                <a:cs typeface="Consolas" pitchFamily="49" charset="0"/>
              </a:rPr>
              <a:t>1</a:t>
            </a:r>
            <a:endParaRPr lang="zh-CN" altLang="zh-CN" sz="1800" dirty="0">
              <a:solidFill>
                <a:srgbClr val="00CC00"/>
              </a:solidFill>
              <a:latin typeface="Consolas" pitchFamily="49" charset="0"/>
              <a:ea typeface="仿宋" pitchFamily="49" charset="-122"/>
              <a:cs typeface="Consolas" pitchFamily="49" charset="0"/>
            </a:endParaRPr>
          </a:p>
          <a:p>
            <a:pPr algn="l"/>
            <a:r>
              <a:rPr lang="en-US" altLang="zh-CN" sz="1800" dirty="0"/>
              <a:t>      </a:t>
            </a:r>
            <a:r>
              <a:rPr lang="en-US" altLang="zh-CN" sz="1800" dirty="0">
                <a:solidFill>
                  <a:srgbClr val="0000FF"/>
                </a:solidFill>
                <a:latin typeface="Consolas" pitchFamily="49" charset="0"/>
                <a:ea typeface="仿宋" pitchFamily="49" charset="-122"/>
                <a:cs typeface="Consolas" pitchFamily="49" charset="0"/>
              </a:rPr>
              <a:t>if (</a:t>
            </a:r>
            <a:r>
              <a:rPr lang="en-US" altLang="zh-CN" sz="1800" dirty="0">
                <a:solidFill>
                  <a:srgbClr val="FF00FF"/>
                </a:solidFill>
                <a:latin typeface="Consolas" pitchFamily="49" charset="0"/>
                <a:ea typeface="仿宋" pitchFamily="49" charset="-122"/>
                <a:cs typeface="Consolas" pitchFamily="49" charset="0"/>
              </a:rPr>
              <a:t>capacity&gt;</a:t>
            </a:r>
            <a:r>
              <a:rPr lang="en-US" altLang="zh-CN" sz="1800" dirty="0" err="1">
                <a:solidFill>
                  <a:srgbClr val="FF00FF"/>
                </a:solidFill>
                <a:latin typeface="Consolas" pitchFamily="49" charset="0"/>
                <a:ea typeface="仿宋" pitchFamily="49" charset="-122"/>
                <a:cs typeface="Consolas" pitchFamily="49" charset="0"/>
              </a:rPr>
              <a:t>initcapacity</a:t>
            </a:r>
            <a:r>
              <a:rPr lang="en-US" altLang="zh-CN" sz="1800" dirty="0">
                <a:solidFill>
                  <a:srgbClr val="FF00FF"/>
                </a:solidFill>
                <a:latin typeface="Consolas" pitchFamily="49" charset="0"/>
                <a:ea typeface="仿宋" pitchFamily="49" charset="-122"/>
                <a:cs typeface="Consolas" pitchFamily="49" charset="0"/>
              </a:rPr>
              <a:t> &amp;&amp; size==capacity/4</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B0F0"/>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updatecapacity</a:t>
            </a:r>
            <a:r>
              <a:rPr lang="en-US" altLang="zh-CN" sz="1800" dirty="0">
                <a:solidFill>
                  <a:srgbClr val="0000FF"/>
                </a:solidFill>
                <a:latin typeface="Consolas" pitchFamily="49" charset="0"/>
                <a:ea typeface="仿宋" pitchFamily="49" charset="-122"/>
                <a:cs typeface="Consolas" pitchFamily="49" charset="0"/>
              </a:rPr>
              <a:t>(capacity/2);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满足要求容量减半</a:t>
            </a:r>
          </a:p>
          <a:p>
            <a:pPr algn="l"/>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13" name="TextBox 12"/>
          <p:cNvSpPr txBox="1"/>
          <p:nvPr/>
        </p:nvSpPr>
        <p:spPr>
          <a:xfrm>
            <a:off x="36157" y="178095"/>
            <a:ext cx="6572296" cy="403828"/>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ts val="2600"/>
              </a:lnSpc>
            </a:pPr>
            <a:r>
              <a:rPr lang="zh-CN" altLang="en-US"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9</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）在线性表中删除第</a:t>
            </a:r>
            <a:r>
              <a:rPr lang="en-US" altLang="zh-CN" sz="2000" i="1"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i</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个数据元素</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Delete(</a:t>
            </a:r>
            <a:r>
              <a:rPr lang="en-US" altLang="zh-CN" sz="2000" i="1"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i</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endPar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endParaRPr>
          </a:p>
        </p:txBody>
      </p:sp>
      <p:sp>
        <p:nvSpPr>
          <p:cNvPr id="38928"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0" name="组合 29"/>
          <p:cNvGrpSpPr/>
          <p:nvPr/>
        </p:nvGrpSpPr>
        <p:grpSpPr>
          <a:xfrm>
            <a:off x="1508646" y="4580485"/>
            <a:ext cx="5055138" cy="1491721"/>
            <a:chOff x="1508646" y="4580485"/>
            <a:chExt cx="5055138" cy="1491721"/>
          </a:xfrm>
        </p:grpSpPr>
        <p:sp>
          <p:nvSpPr>
            <p:cNvPr id="38926" name="Rectangle 14"/>
            <p:cNvSpPr>
              <a:spLocks noChangeArrowheads="1"/>
            </p:cNvSpPr>
            <p:nvPr/>
          </p:nvSpPr>
          <p:spPr bwMode="auto">
            <a:xfrm>
              <a:off x="1508646" y="4580485"/>
              <a:ext cx="481240" cy="41960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0</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8925" name="Rectangle 13"/>
            <p:cNvSpPr>
              <a:spLocks noChangeArrowheads="1"/>
            </p:cNvSpPr>
            <p:nvPr/>
          </p:nvSpPr>
          <p:spPr bwMode="auto">
            <a:xfrm>
              <a:off x="1992006" y="4580485"/>
              <a:ext cx="481240" cy="41960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8924" name="Rectangle 12"/>
            <p:cNvSpPr>
              <a:spLocks noChangeArrowheads="1"/>
            </p:cNvSpPr>
            <p:nvPr/>
          </p:nvSpPr>
          <p:spPr bwMode="auto">
            <a:xfrm>
              <a:off x="2467946" y="4580485"/>
              <a:ext cx="646600" cy="41960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38923" name="Rectangle 11"/>
            <p:cNvSpPr>
              <a:spLocks noChangeArrowheads="1"/>
            </p:cNvSpPr>
            <p:nvPr/>
          </p:nvSpPr>
          <p:spPr bwMode="auto">
            <a:xfrm>
              <a:off x="3114545" y="4580485"/>
              <a:ext cx="481240" cy="41960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i</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8922" name="Rectangle 10"/>
            <p:cNvSpPr>
              <a:spLocks noChangeArrowheads="1"/>
            </p:cNvSpPr>
            <p:nvPr/>
          </p:nvSpPr>
          <p:spPr bwMode="auto">
            <a:xfrm>
              <a:off x="3595785" y="4580485"/>
              <a:ext cx="481240" cy="41960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8921" name="Rectangle 9"/>
            <p:cNvSpPr>
              <a:spLocks noChangeArrowheads="1"/>
            </p:cNvSpPr>
            <p:nvPr/>
          </p:nvSpPr>
          <p:spPr bwMode="auto">
            <a:xfrm>
              <a:off x="4073845" y="4580485"/>
              <a:ext cx="646600" cy="41960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38920" name="Rectangle 8"/>
            <p:cNvSpPr>
              <a:spLocks noChangeArrowheads="1"/>
            </p:cNvSpPr>
            <p:nvPr/>
          </p:nvSpPr>
          <p:spPr bwMode="auto">
            <a:xfrm>
              <a:off x="4716205" y="4580485"/>
              <a:ext cx="481240" cy="41960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n</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8919" name="Rectangle 7"/>
            <p:cNvSpPr>
              <a:spLocks noChangeArrowheads="1"/>
            </p:cNvSpPr>
            <p:nvPr/>
          </p:nvSpPr>
          <p:spPr bwMode="auto">
            <a:xfrm>
              <a:off x="5197445" y="4580485"/>
              <a:ext cx="1366339" cy="41960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38918" name="Freeform 6"/>
            <p:cNvSpPr>
              <a:spLocks/>
            </p:cNvSpPr>
            <p:nvPr/>
          </p:nvSpPr>
          <p:spPr bwMode="auto">
            <a:xfrm>
              <a:off x="3322305" y="5052014"/>
              <a:ext cx="366760" cy="342256"/>
            </a:xfrm>
            <a:custGeom>
              <a:avLst/>
              <a:gdLst/>
              <a:ahLst/>
              <a:cxnLst>
                <a:cxn ang="0">
                  <a:pos x="346" y="0"/>
                </a:cxn>
                <a:cxn ang="0">
                  <a:pos x="299" y="253"/>
                </a:cxn>
                <a:cxn ang="0">
                  <a:pos x="131" y="281"/>
                </a:cxn>
                <a:cxn ang="0">
                  <a:pos x="0" y="0"/>
                </a:cxn>
              </a:cxnLst>
              <a:rect l="0" t="0" r="r" b="b"/>
              <a:pathLst>
                <a:path w="346" h="323">
                  <a:moveTo>
                    <a:pt x="346" y="0"/>
                  </a:moveTo>
                  <a:cubicBezTo>
                    <a:pt x="338" y="42"/>
                    <a:pt x="335" y="206"/>
                    <a:pt x="299" y="253"/>
                  </a:cubicBezTo>
                  <a:cubicBezTo>
                    <a:pt x="263" y="300"/>
                    <a:pt x="181" y="323"/>
                    <a:pt x="131" y="281"/>
                  </a:cubicBezTo>
                  <a:cubicBezTo>
                    <a:pt x="81" y="239"/>
                    <a:pt x="27" y="59"/>
                    <a:pt x="0" y="0"/>
                  </a:cubicBezTo>
                </a:path>
              </a:pathLst>
            </a:custGeom>
            <a:ln w="19050">
              <a:headEn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8917" name="Freeform 5"/>
            <p:cNvSpPr>
              <a:spLocks/>
            </p:cNvSpPr>
            <p:nvPr/>
          </p:nvSpPr>
          <p:spPr bwMode="auto">
            <a:xfrm>
              <a:off x="3872445" y="5048836"/>
              <a:ext cx="366760" cy="342256"/>
            </a:xfrm>
            <a:custGeom>
              <a:avLst/>
              <a:gdLst/>
              <a:ahLst/>
              <a:cxnLst>
                <a:cxn ang="0">
                  <a:pos x="346" y="0"/>
                </a:cxn>
                <a:cxn ang="0">
                  <a:pos x="299" y="253"/>
                </a:cxn>
                <a:cxn ang="0">
                  <a:pos x="131" y="281"/>
                </a:cxn>
                <a:cxn ang="0">
                  <a:pos x="0" y="0"/>
                </a:cxn>
              </a:cxnLst>
              <a:rect l="0" t="0" r="r" b="b"/>
              <a:pathLst>
                <a:path w="346" h="323">
                  <a:moveTo>
                    <a:pt x="346" y="0"/>
                  </a:moveTo>
                  <a:cubicBezTo>
                    <a:pt x="338" y="42"/>
                    <a:pt x="335" y="206"/>
                    <a:pt x="299" y="253"/>
                  </a:cubicBezTo>
                  <a:cubicBezTo>
                    <a:pt x="263" y="300"/>
                    <a:pt x="181" y="323"/>
                    <a:pt x="131" y="281"/>
                  </a:cubicBezTo>
                  <a:cubicBezTo>
                    <a:pt x="81" y="239"/>
                    <a:pt x="27" y="59"/>
                    <a:pt x="0" y="0"/>
                  </a:cubicBezTo>
                </a:path>
              </a:pathLst>
            </a:custGeom>
            <a:ln w="19050">
              <a:headEn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8916" name="Freeform 4"/>
            <p:cNvSpPr>
              <a:spLocks/>
            </p:cNvSpPr>
            <p:nvPr/>
          </p:nvSpPr>
          <p:spPr bwMode="auto">
            <a:xfrm>
              <a:off x="4556145" y="5064730"/>
              <a:ext cx="366760" cy="342256"/>
            </a:xfrm>
            <a:custGeom>
              <a:avLst/>
              <a:gdLst/>
              <a:ahLst/>
              <a:cxnLst>
                <a:cxn ang="0">
                  <a:pos x="346" y="0"/>
                </a:cxn>
                <a:cxn ang="0">
                  <a:pos x="299" y="253"/>
                </a:cxn>
                <a:cxn ang="0">
                  <a:pos x="131" y="281"/>
                </a:cxn>
                <a:cxn ang="0">
                  <a:pos x="0" y="0"/>
                </a:cxn>
              </a:cxnLst>
              <a:rect l="0" t="0" r="r" b="b"/>
              <a:pathLst>
                <a:path w="346" h="323">
                  <a:moveTo>
                    <a:pt x="346" y="0"/>
                  </a:moveTo>
                  <a:cubicBezTo>
                    <a:pt x="338" y="42"/>
                    <a:pt x="335" y="206"/>
                    <a:pt x="299" y="253"/>
                  </a:cubicBezTo>
                  <a:cubicBezTo>
                    <a:pt x="263" y="300"/>
                    <a:pt x="181" y="323"/>
                    <a:pt x="131" y="281"/>
                  </a:cubicBezTo>
                  <a:cubicBezTo>
                    <a:pt x="81" y="239"/>
                    <a:pt x="27" y="59"/>
                    <a:pt x="0" y="0"/>
                  </a:cubicBezTo>
                </a:path>
              </a:pathLst>
            </a:custGeom>
            <a:ln w="19050">
              <a:headEn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8915" name="Rectangle 3"/>
            <p:cNvSpPr>
              <a:spLocks noChangeArrowheads="1"/>
            </p:cNvSpPr>
            <p:nvPr/>
          </p:nvSpPr>
          <p:spPr bwMode="auto">
            <a:xfrm>
              <a:off x="2850605" y="5652598"/>
              <a:ext cx="2469799" cy="419608"/>
            </a:xfrm>
            <a:prstGeom prst="rect">
              <a:avLst/>
            </a:prstGeom>
            <a:solidFill>
              <a:srgbClr val="FFFFFF"/>
            </a:solidFill>
            <a:ln w="9525">
              <a:noFill/>
              <a:miter lim="800000"/>
              <a:headEnd/>
              <a:tailEnd/>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从</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+1</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元素开始移动起</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8914" name="AutoShape 2"/>
            <p:cNvSpPr>
              <a:spLocks noChangeShapeType="1"/>
            </p:cNvSpPr>
            <p:nvPr/>
          </p:nvSpPr>
          <p:spPr bwMode="auto">
            <a:xfrm>
              <a:off x="3055185" y="5568048"/>
              <a:ext cx="2142259" cy="0"/>
            </a:xfrm>
            <a:prstGeom prst="straightConnector1">
              <a:avLst/>
            </a:prstGeom>
            <a:noFill/>
            <a:ln w="38100">
              <a:solidFill>
                <a:srgbClr val="C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grpSp>
        <p:nvGrpSpPr>
          <p:cNvPr id="22" name="组合 21">
            <a:extLst>
              <a:ext uri="{FF2B5EF4-FFF2-40B4-BE49-F238E27FC236}">
                <a16:creationId xmlns:a16="http://schemas.microsoft.com/office/drawing/2014/main" id="{BF0A83A3-26D9-4580-904B-B1E22450602A}"/>
              </a:ext>
            </a:extLst>
          </p:cNvPr>
          <p:cNvGrpSpPr/>
          <p:nvPr/>
        </p:nvGrpSpPr>
        <p:grpSpPr>
          <a:xfrm>
            <a:off x="4427984" y="3362596"/>
            <a:ext cx="3950727" cy="593686"/>
            <a:chOff x="4067944" y="4093170"/>
            <a:chExt cx="3950727" cy="593686"/>
          </a:xfrm>
        </p:grpSpPr>
        <p:pic>
          <p:nvPicPr>
            <p:cNvPr id="23" name="Picture 2">
              <a:extLst>
                <a:ext uri="{FF2B5EF4-FFF2-40B4-BE49-F238E27FC236}">
                  <a16:creationId xmlns:a16="http://schemas.microsoft.com/office/drawing/2014/main" id="{4779831D-E4A9-4008-A830-6BDCC51BD04F}"/>
                </a:ext>
              </a:extLst>
            </p:cNvPr>
            <p:cNvPicPr>
              <a:picLocks noChangeAspect="1" noChangeArrowheads="1"/>
            </p:cNvPicPr>
            <p:nvPr/>
          </p:nvPicPr>
          <p:blipFill>
            <a:blip r:embed="rId2" cstate="print"/>
            <a:srcRect/>
            <a:stretch>
              <a:fillRect/>
            </a:stretch>
          </p:blipFill>
          <p:spPr bwMode="auto">
            <a:xfrm>
              <a:off x="4067944" y="4093170"/>
              <a:ext cx="360040" cy="572302"/>
            </a:xfrm>
            <a:prstGeom prst="rect">
              <a:avLst/>
            </a:prstGeom>
            <a:noFill/>
            <a:ln w="9525">
              <a:noFill/>
              <a:miter lim="800000"/>
              <a:headEnd/>
              <a:tailEnd/>
            </a:ln>
          </p:spPr>
        </p:pic>
        <p:sp>
          <p:nvSpPr>
            <p:cNvPr id="24" name="TextBox 3">
              <a:extLst>
                <a:ext uri="{FF2B5EF4-FFF2-40B4-BE49-F238E27FC236}">
                  <a16:creationId xmlns:a16="http://schemas.microsoft.com/office/drawing/2014/main" id="{DDF643C1-8492-4D33-B528-4E2C8791FADB}"/>
                </a:ext>
              </a:extLst>
            </p:cNvPr>
            <p:cNvSpPr txBox="1"/>
            <p:nvPr/>
          </p:nvSpPr>
          <p:spPr>
            <a:xfrm>
              <a:off x="4303895" y="4289183"/>
              <a:ext cx="3714776" cy="397673"/>
            </a:xfrm>
            <a:prstGeom prst="rect">
              <a:avLst/>
            </a:prstGeom>
            <a:noFill/>
          </p:spPr>
          <p:txBody>
            <a:bodyPr wrap="square" rtlCol="0">
              <a:spAutoFit/>
            </a:bodyPr>
            <a:lstStyle/>
            <a:p>
              <a:pPr algn="l">
                <a:lnSpc>
                  <a:spcPts val="2600"/>
                </a:lnSpc>
              </a:pPr>
              <a:r>
                <a:rPr lang="zh-CN" altLang="en-US" sz="1800" dirty="0">
                  <a:solidFill>
                    <a:srgbClr val="FF0000"/>
                  </a:solidFill>
                  <a:latin typeface="Consolas" pitchFamily="49" charset="0"/>
                  <a:ea typeface="华文中宋" pitchFamily="2" charset="-122"/>
                  <a:cs typeface="Consolas" pitchFamily="49" charset="0"/>
                </a:rPr>
                <a:t>调用</a:t>
              </a:r>
              <a:r>
                <a:rPr lang="en-US" altLang="zh-CN" sz="1800" dirty="0" err="1">
                  <a:solidFill>
                    <a:srgbClr val="FF0000"/>
                  </a:solidFill>
                  <a:latin typeface="Consolas" pitchFamily="49" charset="0"/>
                  <a:ea typeface="华文中宋" pitchFamily="2" charset="-122"/>
                  <a:cs typeface="Consolas" pitchFamily="49" charset="0"/>
                </a:rPr>
                <a:t>updatecapacity</a:t>
              </a:r>
              <a:r>
                <a:rPr lang="zh-CN" altLang="en-US" sz="1800" dirty="0">
                  <a:solidFill>
                    <a:srgbClr val="FF0000"/>
                  </a:solidFill>
                  <a:latin typeface="Consolas" pitchFamily="49" charset="0"/>
                  <a:ea typeface="华文中宋" pitchFamily="2" charset="-122"/>
                  <a:cs typeface="Consolas" pitchFamily="49" charset="0"/>
                </a:rPr>
                <a:t>多少次？</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993672" y="458989"/>
            <a:ext cx="4435716" cy="368192"/>
            <a:chOff x="1549516" y="571480"/>
            <a:chExt cx="4435716" cy="368192"/>
          </a:xfrm>
        </p:grpSpPr>
        <p:sp>
          <p:nvSpPr>
            <p:cNvPr id="4" name="Rectangle 14"/>
            <p:cNvSpPr>
              <a:spLocks noChangeArrowheads="1"/>
            </p:cNvSpPr>
            <p:nvPr/>
          </p:nvSpPr>
          <p:spPr bwMode="auto">
            <a:xfrm>
              <a:off x="1549516" y="571480"/>
              <a:ext cx="422272" cy="36819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0</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 name="Rectangle 13"/>
            <p:cNvSpPr>
              <a:spLocks noChangeArrowheads="1"/>
            </p:cNvSpPr>
            <p:nvPr/>
          </p:nvSpPr>
          <p:spPr bwMode="auto">
            <a:xfrm>
              <a:off x="1973648" y="571480"/>
              <a:ext cx="422272" cy="36819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 name="Rectangle 12"/>
            <p:cNvSpPr>
              <a:spLocks noChangeArrowheads="1"/>
            </p:cNvSpPr>
            <p:nvPr/>
          </p:nvSpPr>
          <p:spPr bwMode="auto">
            <a:xfrm>
              <a:off x="2391270" y="571480"/>
              <a:ext cx="567370" cy="36819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n-ea"/>
                  <a:cs typeface="Consolas" pitchFamily="49" charset="0"/>
                </a:rPr>
                <a:t>…</a:t>
              </a:r>
            </a:p>
          </p:txBody>
        </p:sp>
        <p:sp>
          <p:nvSpPr>
            <p:cNvPr id="7" name="Rectangle 11"/>
            <p:cNvSpPr>
              <a:spLocks noChangeArrowheads="1"/>
            </p:cNvSpPr>
            <p:nvPr/>
          </p:nvSpPr>
          <p:spPr bwMode="auto">
            <a:xfrm>
              <a:off x="2958639" y="571480"/>
              <a:ext cx="422272" cy="36819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i</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 name="Rectangle 10"/>
            <p:cNvSpPr>
              <a:spLocks noChangeArrowheads="1"/>
            </p:cNvSpPr>
            <p:nvPr/>
          </p:nvSpPr>
          <p:spPr bwMode="auto">
            <a:xfrm>
              <a:off x="3380911" y="571480"/>
              <a:ext cx="422272" cy="36819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 name="Rectangle 9"/>
            <p:cNvSpPr>
              <a:spLocks noChangeArrowheads="1"/>
            </p:cNvSpPr>
            <p:nvPr/>
          </p:nvSpPr>
          <p:spPr bwMode="auto">
            <a:xfrm>
              <a:off x="3800393" y="571480"/>
              <a:ext cx="567370" cy="36819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n-ea"/>
                  <a:cs typeface="Consolas" pitchFamily="49" charset="0"/>
                </a:rPr>
                <a:t>…</a:t>
              </a:r>
            </a:p>
          </p:txBody>
        </p:sp>
        <p:sp>
          <p:nvSpPr>
            <p:cNvPr id="10" name="Rectangle 8"/>
            <p:cNvSpPr>
              <a:spLocks noChangeArrowheads="1"/>
            </p:cNvSpPr>
            <p:nvPr/>
          </p:nvSpPr>
          <p:spPr bwMode="auto">
            <a:xfrm>
              <a:off x="4364042" y="571480"/>
              <a:ext cx="422272" cy="36819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n</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 name="Rectangle 7"/>
            <p:cNvSpPr>
              <a:spLocks noChangeArrowheads="1"/>
            </p:cNvSpPr>
            <p:nvPr/>
          </p:nvSpPr>
          <p:spPr bwMode="auto">
            <a:xfrm>
              <a:off x="4786314" y="571480"/>
              <a:ext cx="1198918" cy="36819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n-ea"/>
                  <a:cs typeface="Consolas" pitchFamily="49" charset="0"/>
                </a:rPr>
                <a:t>…</a:t>
              </a:r>
            </a:p>
          </p:txBody>
        </p:sp>
      </p:grpSp>
      <p:sp>
        <p:nvSpPr>
          <p:cNvPr id="12" name="TextBox 11"/>
          <p:cNvSpPr txBox="1"/>
          <p:nvPr/>
        </p:nvSpPr>
        <p:spPr>
          <a:xfrm>
            <a:off x="107504" y="990989"/>
            <a:ext cx="9144000" cy="775982"/>
          </a:xfrm>
          <a:prstGeom prst="rect">
            <a:avLst/>
          </a:prstGeom>
          <a:noFill/>
        </p:spPr>
        <p:txBody>
          <a:bodyPr wrap="square" rtlCol="0">
            <a:spAutoFit/>
          </a:bodyPr>
          <a:lstStyle/>
          <a:p>
            <a:pPr algn="l">
              <a:lnSpc>
                <a:spcPts val="2800"/>
              </a:lnSpc>
            </a:pPr>
            <a:r>
              <a:rPr lang="zh-CN" altLang="zh-CN" sz="2000" dirty="0">
                <a:solidFill>
                  <a:srgbClr val="0000FF"/>
                </a:solidFill>
                <a:latin typeface="Consolas" pitchFamily="49" charset="0"/>
                <a:ea typeface="楷体" pitchFamily="49" charset="-122"/>
                <a:cs typeface="Consolas" pitchFamily="49" charset="0"/>
              </a:rPr>
              <a:t>主要时间花在</a:t>
            </a:r>
            <a:r>
              <a:rPr lang="zh-CN" altLang="zh-CN" sz="2000" dirty="0">
                <a:solidFill>
                  <a:srgbClr val="FF0000"/>
                </a:solidFill>
                <a:latin typeface="Consolas" pitchFamily="49" charset="0"/>
                <a:ea typeface="楷体" pitchFamily="49" charset="-122"/>
                <a:cs typeface="Consolas" pitchFamily="49" charset="0"/>
              </a:rPr>
              <a:t>元素移动</a:t>
            </a:r>
            <a:r>
              <a:rPr lang="zh-CN" altLang="zh-CN" sz="2000" dirty="0">
                <a:solidFill>
                  <a:srgbClr val="0000FF"/>
                </a:solidFill>
                <a:latin typeface="Consolas" pitchFamily="49" charset="0"/>
                <a:ea typeface="楷体" pitchFamily="49" charset="-122"/>
                <a:cs typeface="Consolas" pitchFamily="49" charset="0"/>
              </a:rPr>
              <a:t>上</a:t>
            </a:r>
            <a:r>
              <a:rPr lang="zh-CN" altLang="en-US"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有效删除位置</a:t>
            </a:r>
            <a:r>
              <a:rPr lang="zh-CN" altLang="zh-CN" sz="2000" i="1" dirty="0">
                <a:solidFill>
                  <a:srgbClr val="0000FF"/>
                </a:solidFill>
                <a:latin typeface="Consolas" pitchFamily="49" charset="0"/>
                <a:ea typeface="楷体" pitchFamily="49" charset="-122"/>
                <a:cs typeface="Consolas" pitchFamily="49" charset="0"/>
              </a:rPr>
              <a:t>i</a:t>
            </a:r>
            <a:r>
              <a:rPr lang="zh-CN" altLang="zh-CN" sz="2000" dirty="0">
                <a:solidFill>
                  <a:srgbClr val="0000FF"/>
                </a:solidFill>
                <a:latin typeface="Consolas" pitchFamily="49" charset="0"/>
                <a:ea typeface="楷体" pitchFamily="49" charset="-122"/>
                <a:cs typeface="Consolas" pitchFamily="49" charset="0"/>
              </a:rPr>
              <a:t>的取值是</a:t>
            </a:r>
            <a:r>
              <a:rPr lang="en-US" altLang="zh-CN" sz="2000" dirty="0">
                <a:solidFill>
                  <a:srgbClr val="0000FF"/>
                </a:solidFill>
                <a:latin typeface="Consolas" pitchFamily="49" charset="0"/>
                <a:ea typeface="楷体" pitchFamily="49" charset="-122"/>
                <a:cs typeface="Consolas" pitchFamily="49" charset="0"/>
              </a:rPr>
              <a:t>0</a:t>
            </a:r>
            <a:r>
              <a:rPr lang="zh-CN" altLang="zh-CN" sz="2000" dirty="0">
                <a:solidFill>
                  <a:srgbClr val="0000FF"/>
                </a:solidFill>
                <a:latin typeface="Consolas" pitchFamily="49" charset="0"/>
                <a:ea typeface="楷体" pitchFamily="49" charset="-122"/>
                <a:cs typeface="Consolas" pitchFamily="49" charset="0"/>
              </a:rPr>
              <a:t>～</a:t>
            </a:r>
            <a:r>
              <a:rPr lang="zh-CN"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，共有</a:t>
            </a:r>
            <a:r>
              <a:rPr lang="zh-CN" altLang="zh-CN" sz="2000" i="1" dirty="0">
                <a:solidFill>
                  <a:srgbClr val="FF0000"/>
                </a:solidFill>
                <a:latin typeface="Consolas" pitchFamily="49" charset="0"/>
                <a:ea typeface="楷体" pitchFamily="49" charset="-122"/>
                <a:cs typeface="Consolas" pitchFamily="49" charset="0"/>
              </a:rPr>
              <a:t>n</a:t>
            </a:r>
            <a:r>
              <a:rPr lang="zh-CN" altLang="zh-CN" sz="2000" dirty="0">
                <a:solidFill>
                  <a:srgbClr val="FF0000"/>
                </a:solidFill>
                <a:latin typeface="Consolas" pitchFamily="49" charset="0"/>
                <a:ea typeface="楷体" pitchFamily="49" charset="-122"/>
                <a:cs typeface="Consolas" pitchFamily="49" charset="0"/>
              </a:rPr>
              <a:t>个</a:t>
            </a:r>
            <a:r>
              <a:rPr lang="zh-CN" altLang="zh-CN" sz="2000" dirty="0">
                <a:solidFill>
                  <a:srgbClr val="0000FF"/>
                </a:solidFill>
                <a:latin typeface="Consolas" pitchFamily="49" charset="0"/>
                <a:ea typeface="楷体" pitchFamily="49" charset="-122"/>
                <a:cs typeface="Consolas" pitchFamily="49" charset="0"/>
              </a:rPr>
              <a:t>位置可以删除元素：</a:t>
            </a:r>
          </a:p>
        </p:txBody>
      </p:sp>
      <p:sp>
        <p:nvSpPr>
          <p:cNvPr id="13" name="TextBox 12"/>
          <p:cNvSpPr txBox="1"/>
          <p:nvPr/>
        </p:nvSpPr>
        <p:spPr>
          <a:xfrm>
            <a:off x="661876" y="1970586"/>
            <a:ext cx="8035256" cy="185689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当</a:t>
            </a:r>
            <a:r>
              <a:rPr lang="en-US" altLang="zh-CN" sz="2000" i="1" dirty="0" err="1">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=0</a:t>
            </a:r>
            <a:r>
              <a:rPr lang="zh-CN" altLang="zh-CN" sz="2000" dirty="0">
                <a:solidFill>
                  <a:srgbClr val="0000FF"/>
                </a:solidFill>
                <a:latin typeface="Consolas" pitchFamily="49" charset="0"/>
                <a:ea typeface="仿宋" pitchFamily="49" charset="-122"/>
                <a:cs typeface="Consolas" pitchFamily="49" charset="0"/>
              </a:rPr>
              <a:t>时，移动次数为</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，达到最大值</a:t>
            </a:r>
            <a:r>
              <a:rPr lang="zh-CN" altLang="en-US" sz="2000" dirty="0">
                <a:solidFill>
                  <a:srgbClr val="0000FF"/>
                </a:solidFill>
                <a:latin typeface="Consolas" pitchFamily="49" charset="0"/>
                <a:ea typeface="仿宋" pitchFamily="49" charset="-122"/>
                <a:cs typeface="Consolas" pitchFamily="49" charset="0"/>
              </a:rPr>
              <a:t>（最坏）</a:t>
            </a:r>
            <a:r>
              <a:rPr lang="zh-CN" altLang="zh-CN" sz="2000" dirty="0">
                <a:solidFill>
                  <a:srgbClr val="0000FF"/>
                </a:solidFill>
                <a:latin typeface="Consolas" pitchFamily="49" charset="0"/>
                <a:ea typeface="仿宋" pitchFamily="49" charset="-122"/>
                <a:cs typeface="Consolas" pitchFamily="49" charset="0"/>
              </a:rPr>
              <a:t>。</a:t>
            </a:r>
          </a:p>
          <a:p>
            <a:pPr marL="342900" indent="-342900" algn="l">
              <a:lnSpc>
                <a:spcPts val="28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当</a:t>
            </a:r>
            <a:r>
              <a:rPr lang="en-US" altLang="zh-CN" sz="2000" i="1" dirty="0" err="1">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时，移动次数为</a:t>
            </a:r>
            <a:r>
              <a:rPr lang="en-US" altLang="zh-CN" sz="2000" dirty="0">
                <a:solidFill>
                  <a:srgbClr val="0000FF"/>
                </a:solidFill>
                <a:latin typeface="Consolas" pitchFamily="49" charset="0"/>
                <a:ea typeface="仿宋" pitchFamily="49" charset="-122"/>
                <a:cs typeface="Consolas" pitchFamily="49" charset="0"/>
              </a:rPr>
              <a:t>0</a:t>
            </a:r>
            <a:r>
              <a:rPr lang="zh-CN" altLang="zh-CN" sz="2000" dirty="0">
                <a:solidFill>
                  <a:srgbClr val="0000FF"/>
                </a:solidFill>
                <a:latin typeface="Consolas" pitchFamily="49" charset="0"/>
                <a:ea typeface="仿宋" pitchFamily="49" charset="-122"/>
                <a:cs typeface="Consolas" pitchFamily="49" charset="0"/>
              </a:rPr>
              <a:t>，达到最小值</a:t>
            </a:r>
            <a:r>
              <a:rPr lang="zh-CN" altLang="en-US" sz="2000">
                <a:solidFill>
                  <a:srgbClr val="0000FF"/>
                </a:solidFill>
                <a:latin typeface="Consolas" pitchFamily="49" charset="0"/>
                <a:ea typeface="仿宋" pitchFamily="49" charset="-122"/>
                <a:cs typeface="Consolas" pitchFamily="49" charset="0"/>
              </a:rPr>
              <a:t>（最好）</a:t>
            </a:r>
            <a:r>
              <a:rPr lang="zh-CN" altLang="zh-CN" sz="2000" dirty="0">
                <a:solidFill>
                  <a:srgbClr val="0000FF"/>
                </a:solidFill>
                <a:latin typeface="Consolas" pitchFamily="49" charset="0"/>
                <a:ea typeface="仿宋" pitchFamily="49" charset="-122"/>
                <a:cs typeface="Consolas" pitchFamily="49" charset="0"/>
              </a:rPr>
              <a:t>。</a:t>
            </a:r>
          </a:p>
          <a:p>
            <a:pPr marL="342900" indent="-342900" algn="l">
              <a:lnSpc>
                <a:spcPts val="28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其他情况，需要移动</a:t>
            </a:r>
            <a:r>
              <a:rPr lang="en-US" altLang="zh-CN" sz="2000" dirty="0">
                <a:solidFill>
                  <a:srgbClr val="0000FF"/>
                </a:solidFill>
                <a:latin typeface="Consolas" pitchFamily="49" charset="0"/>
                <a:ea typeface="仿宋" pitchFamily="49" charset="-122"/>
                <a:cs typeface="Consolas" pitchFamily="49" charset="0"/>
              </a:rPr>
              <a:t>data[</a:t>
            </a:r>
            <a:r>
              <a:rPr lang="en-US" altLang="zh-CN" sz="2000" i="1" dirty="0">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+1..</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的元素，移动次数为</a:t>
            </a:r>
            <a:endParaRPr lang="en-US" altLang="zh-CN" sz="2000" dirty="0">
              <a:solidFill>
                <a:srgbClr val="0000FF"/>
              </a:solidFill>
              <a:latin typeface="Consolas" pitchFamily="49" charset="0"/>
              <a:ea typeface="仿宋" pitchFamily="49" charset="-122"/>
              <a:cs typeface="Consolas" pitchFamily="49" charset="0"/>
            </a:endParaRPr>
          </a:p>
          <a:p>
            <a:pPr algn="l">
              <a:lnSpc>
                <a:spcPts val="28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a:t>
            </a:r>
            <a:r>
              <a:rPr lang="en-US" altLang="zh-CN" sz="2000" i="1" dirty="0">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+1)+1=</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a:t>
            </a:r>
          </a:p>
        </p:txBody>
      </p:sp>
      <p:grpSp>
        <p:nvGrpSpPr>
          <p:cNvPr id="2" name="组合 1">
            <a:extLst>
              <a:ext uri="{FF2B5EF4-FFF2-40B4-BE49-F238E27FC236}">
                <a16:creationId xmlns:a16="http://schemas.microsoft.com/office/drawing/2014/main" id="{2D3FBD75-EC96-4623-BAD3-65213B99207D}"/>
              </a:ext>
            </a:extLst>
          </p:cNvPr>
          <p:cNvGrpSpPr/>
          <p:nvPr/>
        </p:nvGrpSpPr>
        <p:grpSpPr>
          <a:xfrm>
            <a:off x="904921" y="4138843"/>
            <a:ext cx="6387737" cy="2524705"/>
            <a:chOff x="904921" y="4138843"/>
            <a:chExt cx="6387737" cy="2524705"/>
          </a:xfrm>
        </p:grpSpPr>
        <p:grpSp>
          <p:nvGrpSpPr>
            <p:cNvPr id="19" name="组合 18"/>
            <p:cNvGrpSpPr/>
            <p:nvPr/>
          </p:nvGrpSpPr>
          <p:grpSpPr>
            <a:xfrm>
              <a:off x="971600" y="4138843"/>
              <a:ext cx="6321058" cy="2524705"/>
              <a:chOff x="1011142" y="3968638"/>
              <a:chExt cx="5947929" cy="2245789"/>
            </a:xfrm>
          </p:grpSpPr>
          <p:pic>
            <p:nvPicPr>
              <p:cNvPr id="37889" name="Picture 1"/>
              <p:cNvPicPr>
                <a:picLocks noChangeAspect="1" noChangeArrowheads="1"/>
              </p:cNvPicPr>
              <p:nvPr/>
            </p:nvPicPr>
            <p:blipFill>
              <a:blip r:embed="rId3" cstate="print"/>
              <a:srcRect/>
              <a:stretch>
                <a:fillRect/>
              </a:stretch>
            </p:blipFill>
            <p:spPr bwMode="auto">
              <a:xfrm>
                <a:off x="1282171" y="5026453"/>
                <a:ext cx="5676900" cy="857250"/>
              </a:xfrm>
              <a:prstGeom prst="rect">
                <a:avLst/>
              </a:prstGeom>
              <a:noFill/>
              <a:ln w="9525">
                <a:noFill/>
                <a:miter lim="800000"/>
                <a:headEnd/>
                <a:tailEnd/>
              </a:ln>
            </p:spPr>
          </p:pic>
          <p:sp>
            <p:nvSpPr>
              <p:cNvPr id="16" name="TextBox 15"/>
              <p:cNvSpPr txBox="1"/>
              <p:nvPr/>
            </p:nvSpPr>
            <p:spPr>
              <a:xfrm>
                <a:off x="1011142" y="4556091"/>
                <a:ext cx="3714776" cy="425758"/>
              </a:xfrm>
              <a:prstGeom prst="rect">
                <a:avLst/>
              </a:prstGeom>
              <a:noFill/>
            </p:spPr>
            <p:txBody>
              <a:bodyPr wrap="square" rtlCol="0">
                <a:spAutoFit/>
              </a:bodyPr>
              <a:lstStyle/>
              <a:p>
                <a:pPr algn="l">
                  <a:lnSpc>
                    <a:spcPts val="2600"/>
                  </a:lnSpc>
                </a:pPr>
                <a:r>
                  <a:rPr lang="zh-CN" altLang="zh-CN" sz="1800" dirty="0">
                    <a:solidFill>
                      <a:srgbClr val="0000FF"/>
                    </a:solidFill>
                    <a:latin typeface="仿宋" pitchFamily="49" charset="-122"/>
                    <a:ea typeface="仿宋" pitchFamily="49" charset="-122"/>
                  </a:rPr>
                  <a:t>所需移动元素的平均次数为</a:t>
                </a:r>
                <a:r>
                  <a:rPr lang="zh-CN" altLang="en-US" sz="1800" dirty="0">
                    <a:solidFill>
                      <a:srgbClr val="0000FF"/>
                    </a:solidFill>
                    <a:latin typeface="仿宋" pitchFamily="49" charset="-122"/>
                    <a:ea typeface="仿宋" pitchFamily="49" charset="-122"/>
                  </a:rPr>
                  <a:t>：</a:t>
                </a:r>
                <a:endParaRPr lang="zh-CN" altLang="en-US" sz="1800" dirty="0">
                  <a:solidFill>
                    <a:srgbClr val="0000FF"/>
                  </a:solidFill>
                  <a:latin typeface="仿宋" pitchFamily="49" charset="-122"/>
                  <a:ea typeface="仿宋" pitchFamily="49" charset="-122"/>
                  <a:cs typeface="Consolas" pitchFamily="49" charset="0"/>
                </a:endParaRPr>
              </a:p>
            </p:txBody>
          </p:sp>
          <p:sp>
            <p:nvSpPr>
              <p:cNvPr id="17" name="TextBox 16"/>
              <p:cNvSpPr txBox="1"/>
              <p:nvPr/>
            </p:nvSpPr>
            <p:spPr>
              <a:xfrm>
                <a:off x="2000232" y="5857892"/>
                <a:ext cx="4429156" cy="356535"/>
              </a:xfrm>
              <a:prstGeom prst="rect">
                <a:avLst/>
              </a:prstGeom>
              <a:noFill/>
            </p:spPr>
            <p:txBody>
              <a:bodyPr wrap="square" rtlCol="0">
                <a:spAutoFit/>
              </a:bodyPr>
              <a:lstStyle/>
              <a:p>
                <a:pPr algn="l">
                  <a:lnSpc>
                    <a:spcPts val="2600"/>
                  </a:lnSpc>
                </a:pPr>
                <a:r>
                  <a:rPr lang="zh-CN" altLang="en-US" sz="1800" dirty="0">
                    <a:solidFill>
                      <a:srgbClr val="0000FF"/>
                    </a:solidFill>
                    <a:latin typeface="Consolas" pitchFamily="49" charset="0"/>
                    <a:ea typeface="华文中宋" pitchFamily="2" charset="-122"/>
                    <a:cs typeface="Consolas" pitchFamily="49" charset="0"/>
                  </a:rPr>
                  <a:t>删除</a:t>
                </a:r>
                <a:r>
                  <a:rPr lang="zh-CN" altLang="zh-CN" sz="1800" dirty="0">
                    <a:solidFill>
                      <a:srgbClr val="0000FF"/>
                    </a:solidFill>
                    <a:latin typeface="Consolas" pitchFamily="49" charset="0"/>
                    <a:ea typeface="华文中宋" pitchFamily="2" charset="-122"/>
                    <a:cs typeface="Consolas" pitchFamily="49" charset="0"/>
                  </a:rPr>
                  <a:t>算法的平均时间复杂度为</a:t>
                </a:r>
                <a:endParaRPr lang="zh-CN" altLang="en-US" sz="1800" dirty="0">
                  <a:solidFill>
                    <a:srgbClr val="0000FF"/>
                  </a:solidFill>
                  <a:latin typeface="Consolas" pitchFamily="49" charset="0"/>
                  <a:ea typeface="华文中宋" pitchFamily="2" charset="-122"/>
                  <a:cs typeface="Consolas" pitchFamily="49" charset="0"/>
                </a:endParaRPr>
              </a:p>
            </p:txBody>
          </p:sp>
          <p:pic>
            <p:nvPicPr>
              <p:cNvPr id="37891" name="Picture 3"/>
              <p:cNvPicPr>
                <a:picLocks noChangeAspect="1" noChangeArrowheads="1"/>
              </p:cNvPicPr>
              <p:nvPr/>
            </p:nvPicPr>
            <p:blipFill>
              <a:blip r:embed="rId4" cstate="print"/>
              <a:srcRect/>
              <a:stretch>
                <a:fillRect/>
              </a:stretch>
            </p:blipFill>
            <p:spPr bwMode="auto">
              <a:xfrm>
                <a:off x="4214810" y="3968638"/>
                <a:ext cx="953453" cy="597218"/>
              </a:xfrm>
              <a:prstGeom prst="rect">
                <a:avLst/>
              </a:prstGeom>
              <a:noFill/>
              <a:ln w="9525">
                <a:noFill/>
                <a:miter lim="800000"/>
                <a:headEnd/>
                <a:tailEnd/>
              </a:ln>
            </p:spPr>
          </p:pic>
        </p:grpSp>
        <p:sp>
          <p:nvSpPr>
            <p:cNvPr id="21" name="TextBox 18">
              <a:extLst>
                <a:ext uri="{FF2B5EF4-FFF2-40B4-BE49-F238E27FC236}">
                  <a16:creationId xmlns:a16="http://schemas.microsoft.com/office/drawing/2014/main" id="{1C4267E4-D888-470C-AA9B-89CBCBBF713E}"/>
                </a:ext>
              </a:extLst>
            </p:cNvPr>
            <p:cNvSpPr txBox="1"/>
            <p:nvPr/>
          </p:nvSpPr>
          <p:spPr>
            <a:xfrm>
              <a:off x="904921" y="4276234"/>
              <a:ext cx="3451466" cy="381323"/>
            </a:xfrm>
            <a:prstGeom prst="rect">
              <a:avLst/>
            </a:prstGeom>
            <a:noFill/>
          </p:spPr>
          <p:txBody>
            <a:bodyPr wrap="square" rtlCol="0">
              <a:spAutoFit/>
            </a:bodyPr>
            <a:lstStyle/>
            <a:p>
              <a:pPr algn="l">
                <a:lnSpc>
                  <a:spcPts val="2600"/>
                </a:lnSpc>
              </a:pPr>
              <a:r>
                <a:rPr lang="zh-CN" altLang="en-US" sz="1800" dirty="0">
                  <a:solidFill>
                    <a:srgbClr val="0000FF"/>
                  </a:solidFill>
                  <a:latin typeface="仿宋" pitchFamily="49" charset="-122"/>
                  <a:ea typeface="仿宋" pitchFamily="49" charset="-122"/>
                </a:rPr>
                <a:t>每个位置删除元素的概率相同：</a:t>
              </a:r>
              <a:endParaRPr lang="zh-CN" altLang="en-US" sz="1800" dirty="0">
                <a:solidFill>
                  <a:srgbClr val="0000FF"/>
                </a:solidFill>
                <a:latin typeface="仿宋" pitchFamily="49" charset="-122"/>
                <a:ea typeface="仿宋" pitchFamily="49" charset="-122"/>
                <a:cs typeface="Consolas" pitchFamily="49" charset="0"/>
              </a:endParaRPr>
            </a:p>
          </p:txBody>
        </p:sp>
      </p:grpSp>
      <p:sp>
        <p:nvSpPr>
          <p:cNvPr id="22" name="矩形 21">
            <a:extLst>
              <a:ext uri="{FF2B5EF4-FFF2-40B4-BE49-F238E27FC236}">
                <a16:creationId xmlns:a16="http://schemas.microsoft.com/office/drawing/2014/main" id="{048D6E64-B5D7-475C-ABC4-ADB6094CBE69}"/>
              </a:ext>
            </a:extLst>
          </p:cNvPr>
          <p:cNvSpPr/>
          <p:nvPr/>
        </p:nvSpPr>
        <p:spPr>
          <a:xfrm>
            <a:off x="5240218" y="6291749"/>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T(n)=O(n)</a:t>
            </a:r>
            <a:endParaRPr lang="zh-CN" alt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774" y="908720"/>
            <a:ext cx="7786742" cy="224417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1800" dirty="0">
                <a:solidFill>
                  <a:srgbClr val="0000FF"/>
                </a:solidFill>
                <a:latin typeface="Consolas" pitchFamily="49" charset="0"/>
                <a:ea typeface="仿宋" pitchFamily="49" charset="-122"/>
                <a:cs typeface="Consolas" pitchFamily="49" charset="0"/>
              </a:rPr>
              <a:t>public String </a:t>
            </a:r>
            <a:r>
              <a:rPr lang="en-US" altLang="zh-CN" sz="1800" dirty="0" err="1">
                <a:solidFill>
                  <a:srgbClr val="0000FF"/>
                </a:solidFill>
                <a:latin typeface="Consolas" pitchFamily="49" charset="0"/>
                <a:ea typeface="仿宋" pitchFamily="49" charset="-122"/>
                <a:cs typeface="Consolas" pitchFamily="49" charset="0"/>
              </a:rPr>
              <a:t>toString</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将线性表转换为字符串</a:t>
            </a:r>
          </a:p>
          <a:p>
            <a:pPr algn="l"/>
            <a:r>
              <a:rPr lang="en-US" altLang="zh-CN" sz="1800" dirty="0">
                <a:solidFill>
                  <a:srgbClr val="0000FF"/>
                </a:solidFill>
                <a:latin typeface="Consolas" pitchFamily="49" charset="0"/>
                <a:ea typeface="仿宋" pitchFamily="49" charset="-122"/>
                <a:cs typeface="Consolas" pitchFamily="49" charset="0"/>
              </a:rPr>
              <a:t>{  String </a:t>
            </a:r>
            <a:r>
              <a:rPr lang="en-US" altLang="zh-CN" sz="1800" dirty="0" err="1">
                <a:solidFill>
                  <a:srgbClr val="0000FF"/>
                </a:solidFill>
                <a:latin typeface="Consolas" pitchFamily="49" charset="0"/>
                <a:ea typeface="仿宋" pitchFamily="49" charset="-122"/>
                <a:cs typeface="Consolas" pitchFamily="49" charset="0"/>
              </a:rPr>
              <a:t>ans</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for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=0;i&lt;</a:t>
            </a:r>
            <a:r>
              <a:rPr lang="en-US" altLang="zh-CN" sz="1800" dirty="0" err="1">
                <a:solidFill>
                  <a:srgbClr val="0000FF"/>
                </a:solidFill>
                <a:latin typeface="Consolas" pitchFamily="49" charset="0"/>
                <a:ea typeface="仿宋" pitchFamily="49" charset="-122"/>
                <a:cs typeface="Consolas" pitchFamily="49" charset="0"/>
              </a:rPr>
              <a:t>size;i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ans</a:t>
            </a:r>
            <a:r>
              <a:rPr lang="en-US" altLang="zh-CN" sz="1800" dirty="0">
                <a:solidFill>
                  <a:srgbClr val="0000FF"/>
                </a:solidFill>
                <a:latin typeface="Consolas" pitchFamily="49" charset="0"/>
                <a:ea typeface="仿宋" pitchFamily="49" charset="-122"/>
                <a:cs typeface="Consolas" pitchFamily="49" charset="0"/>
              </a:rPr>
              <a:t>+=data[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toString</a:t>
            </a: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return </a:t>
            </a:r>
            <a:r>
              <a:rPr lang="en-US" altLang="zh-CN" sz="1800" dirty="0" err="1">
                <a:solidFill>
                  <a:srgbClr val="0000FF"/>
                </a:solidFill>
                <a:latin typeface="Consolas" pitchFamily="49" charset="0"/>
                <a:ea typeface="仿宋" pitchFamily="49" charset="-122"/>
                <a:cs typeface="Consolas" pitchFamily="49" charset="0"/>
              </a:rPr>
              <a:t>ans</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395536" y="188640"/>
            <a:ext cx="5143536" cy="403828"/>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ts val="2600"/>
              </a:lnSpc>
            </a:pPr>
            <a:r>
              <a:rPr lang="zh-CN" altLang="en-US"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10</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）将线性表转换为字符串</a:t>
            </a:r>
            <a:r>
              <a:rPr lang="en-US" altLang="zh-CN" sz="2000"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toString</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endPar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endParaRPr>
          </a:p>
        </p:txBody>
      </p:sp>
      <p:sp>
        <p:nvSpPr>
          <p:cNvPr id="6" name="矩形 5">
            <a:extLst>
              <a:ext uri="{FF2B5EF4-FFF2-40B4-BE49-F238E27FC236}">
                <a16:creationId xmlns:a16="http://schemas.microsoft.com/office/drawing/2014/main" id="{DC50CF1B-5540-4BF6-97BA-783A83EB2644}"/>
              </a:ext>
            </a:extLst>
          </p:cNvPr>
          <p:cNvSpPr/>
          <p:nvPr/>
        </p:nvSpPr>
        <p:spPr>
          <a:xfrm>
            <a:off x="7147530" y="2706781"/>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T(n)=O(n)</a:t>
            </a:r>
            <a:endParaRPr lang="zh-CN" altLang="en-US" sz="2200" dirty="0">
              <a:solidFill>
                <a:srgbClr val="FFFF00"/>
              </a:solidFill>
            </a:endParaRPr>
          </a:p>
        </p:txBody>
      </p:sp>
      <p:sp>
        <p:nvSpPr>
          <p:cNvPr id="7" name="TextBox 3">
            <a:extLst>
              <a:ext uri="{FF2B5EF4-FFF2-40B4-BE49-F238E27FC236}">
                <a16:creationId xmlns:a16="http://schemas.microsoft.com/office/drawing/2014/main" id="{55B5E6C8-E84E-42A1-B9FD-F5EDDBE46892}"/>
              </a:ext>
            </a:extLst>
          </p:cNvPr>
          <p:cNvSpPr txBox="1"/>
          <p:nvPr/>
        </p:nvSpPr>
        <p:spPr>
          <a:xfrm>
            <a:off x="467544" y="3581205"/>
            <a:ext cx="7786742" cy="273950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600" dirty="0">
                <a:solidFill>
                  <a:srgbClr val="00CC00"/>
                </a:solidFill>
                <a:latin typeface="Consolas" pitchFamily="49" charset="0"/>
                <a:ea typeface="仿宋" pitchFamily="49" charset="-122"/>
                <a:cs typeface="Consolas" pitchFamily="49" charset="0"/>
              </a:rPr>
              <a:t>//</a:t>
            </a:r>
            <a:r>
              <a:rPr lang="zh-CN" altLang="en-US" sz="1600" dirty="0">
                <a:solidFill>
                  <a:srgbClr val="00CC00"/>
                </a:solidFill>
                <a:latin typeface="Consolas" pitchFamily="49" charset="0"/>
                <a:ea typeface="仿宋" pitchFamily="49" charset="-122"/>
                <a:cs typeface="Consolas" pitchFamily="49" charset="0"/>
              </a:rPr>
              <a:t>主类创建顺序表</a:t>
            </a:r>
            <a:endParaRPr lang="en-US" altLang="zh-CN" sz="1600" dirty="0">
              <a:solidFill>
                <a:srgbClr val="00CC00"/>
              </a:solidFill>
              <a:latin typeface="Consolas" pitchFamily="49" charset="0"/>
              <a:ea typeface="仿宋" pitchFamily="49" charset="-122"/>
              <a:cs typeface="Consolas" pitchFamily="49" charset="0"/>
            </a:endParaRPr>
          </a:p>
          <a:p>
            <a:pPr algn="l">
              <a:lnSpc>
                <a:spcPts val="2200"/>
              </a:lnSpc>
              <a:spcBef>
                <a:spcPts val="0"/>
              </a:spcBef>
            </a:pPr>
            <a:r>
              <a:rPr lang="en-US" altLang="zh-CN" sz="1600" dirty="0">
                <a:solidFill>
                  <a:srgbClr val="0000FF"/>
                </a:solidFill>
                <a:latin typeface="Consolas" pitchFamily="49" charset="0"/>
                <a:ea typeface="仿宋" pitchFamily="49" charset="-122"/>
                <a:cs typeface="Consolas" pitchFamily="49" charset="0"/>
              </a:rPr>
              <a:t>public class </a:t>
            </a:r>
            <a:r>
              <a:rPr lang="en-US" altLang="zh-CN" sz="1600" dirty="0" err="1">
                <a:solidFill>
                  <a:srgbClr val="0000FF"/>
                </a:solidFill>
                <a:latin typeface="Consolas" pitchFamily="49" charset="0"/>
                <a:ea typeface="仿宋" pitchFamily="49" charset="-122"/>
                <a:cs typeface="Consolas" pitchFamily="49" charset="0"/>
              </a:rPr>
              <a:t>tmp</a:t>
            </a:r>
            <a:endParaRPr lang="en-US" altLang="zh-CN" sz="16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600" dirty="0">
                <a:solidFill>
                  <a:srgbClr val="0000FF"/>
                </a:solidFill>
                <a:latin typeface="Consolas" pitchFamily="49" charset="0"/>
                <a:ea typeface="仿宋" pitchFamily="49" charset="-122"/>
                <a:cs typeface="Consolas" pitchFamily="49" charset="0"/>
              </a:rPr>
              <a:t>{  public static void main(String[] </a:t>
            </a:r>
            <a:r>
              <a:rPr lang="en-US" altLang="zh-CN" sz="1600" dirty="0" err="1">
                <a:solidFill>
                  <a:srgbClr val="0000FF"/>
                </a:solidFill>
                <a:latin typeface="Consolas" pitchFamily="49" charset="0"/>
                <a:ea typeface="仿宋" pitchFamily="49" charset="-122"/>
                <a:cs typeface="Consolas" pitchFamily="49" charset="0"/>
              </a:rPr>
              <a:t>args</a:t>
            </a:r>
            <a:r>
              <a:rPr lang="en-US" altLang="zh-CN" sz="1600" dirty="0">
                <a:solidFill>
                  <a:srgbClr val="0000FF"/>
                </a:solidFill>
                <a:latin typeface="Consolas" pitchFamily="49" charset="0"/>
                <a:ea typeface="仿宋" pitchFamily="49" charset="-122"/>
                <a:cs typeface="Consolas" pitchFamily="49" charset="0"/>
              </a:rPr>
              <a:t>)</a:t>
            </a:r>
          </a:p>
          <a:p>
            <a:pPr algn="l">
              <a:lnSpc>
                <a:spcPts val="2200"/>
              </a:lnSpc>
              <a:spcBef>
                <a:spcPts val="0"/>
              </a:spcBef>
            </a:pPr>
            <a:r>
              <a:rPr lang="en-US" altLang="zh-CN" sz="1600" dirty="0">
                <a:solidFill>
                  <a:srgbClr val="0000FF"/>
                </a:solidFill>
                <a:latin typeface="Consolas" pitchFamily="49" charset="0"/>
                <a:ea typeface="仿宋" pitchFamily="49" charset="-122"/>
                <a:cs typeface="Consolas" pitchFamily="49" charset="0"/>
              </a:rPr>
              <a:t>   {  Integer [] a={1,2,3,4,5};</a:t>
            </a:r>
          </a:p>
          <a:p>
            <a:pPr algn="l">
              <a:lnSpc>
                <a:spcPts val="2200"/>
              </a:lnSpc>
              <a:spcBef>
                <a:spcPts val="0"/>
              </a:spcBef>
            </a:pPr>
            <a:r>
              <a:rPr lang="en-US" altLang="zh-CN" sz="1600" dirty="0">
                <a:solidFill>
                  <a:srgbClr val="0000FF"/>
                </a:solidFill>
                <a:latin typeface="Consolas" pitchFamily="49" charset="0"/>
                <a:ea typeface="仿宋" pitchFamily="49" charset="-122"/>
                <a:cs typeface="Consolas" pitchFamily="49" charset="0"/>
              </a:rPr>
              <a:t>      </a:t>
            </a:r>
            <a:r>
              <a:rPr lang="en-US" altLang="zh-CN" sz="1600" dirty="0" err="1">
                <a:solidFill>
                  <a:srgbClr val="0000FF"/>
                </a:solidFill>
                <a:latin typeface="Consolas" pitchFamily="49" charset="0"/>
                <a:ea typeface="仿宋" pitchFamily="49" charset="-122"/>
                <a:cs typeface="Consolas" pitchFamily="49" charset="0"/>
              </a:rPr>
              <a:t>SqListClass</a:t>
            </a:r>
            <a:r>
              <a:rPr lang="en-US" altLang="zh-CN" sz="1600" dirty="0">
                <a:solidFill>
                  <a:srgbClr val="0000FF"/>
                </a:solidFill>
                <a:latin typeface="Consolas" pitchFamily="49" charset="0"/>
                <a:ea typeface="仿宋" pitchFamily="49" charset="-122"/>
                <a:cs typeface="Consolas" pitchFamily="49" charset="0"/>
              </a:rPr>
              <a:t>&lt;Integer&gt; L=new </a:t>
            </a:r>
            <a:r>
              <a:rPr lang="en-US" altLang="zh-CN" sz="1600" dirty="0" err="1">
                <a:solidFill>
                  <a:srgbClr val="0000FF"/>
                </a:solidFill>
                <a:latin typeface="Consolas" pitchFamily="49" charset="0"/>
                <a:ea typeface="仿宋" pitchFamily="49" charset="-122"/>
                <a:cs typeface="Consolas" pitchFamily="49" charset="0"/>
              </a:rPr>
              <a:t>SqListClass</a:t>
            </a:r>
            <a:r>
              <a:rPr lang="en-US" altLang="zh-CN" sz="1600" dirty="0">
                <a:solidFill>
                  <a:srgbClr val="0000FF"/>
                </a:solidFill>
                <a:latin typeface="Consolas" pitchFamily="49" charset="0"/>
                <a:ea typeface="仿宋" pitchFamily="49" charset="-122"/>
                <a:cs typeface="Consolas" pitchFamily="49" charset="0"/>
              </a:rPr>
              <a:t>&lt;Integer&gt;();</a:t>
            </a:r>
          </a:p>
          <a:p>
            <a:pPr algn="l">
              <a:lnSpc>
                <a:spcPts val="2200"/>
              </a:lnSpc>
              <a:spcBef>
                <a:spcPts val="0"/>
              </a:spcBef>
            </a:pPr>
            <a:r>
              <a:rPr lang="en-US" altLang="zh-CN" sz="1600" dirty="0">
                <a:solidFill>
                  <a:srgbClr val="0000FF"/>
                </a:solidFill>
                <a:latin typeface="Consolas" pitchFamily="49" charset="0"/>
                <a:ea typeface="仿宋" pitchFamily="49" charset="-122"/>
                <a:cs typeface="Consolas" pitchFamily="49" charset="0"/>
              </a:rPr>
              <a:t>      </a:t>
            </a:r>
            <a:r>
              <a:rPr lang="en-US" altLang="zh-CN" sz="1600" dirty="0" err="1">
                <a:solidFill>
                  <a:srgbClr val="0000FF"/>
                </a:solidFill>
                <a:latin typeface="Consolas" pitchFamily="49" charset="0"/>
                <a:ea typeface="仿宋" pitchFamily="49" charset="-122"/>
                <a:cs typeface="Consolas" pitchFamily="49" charset="0"/>
              </a:rPr>
              <a:t>L.</a:t>
            </a:r>
            <a:r>
              <a:rPr lang="en-US" altLang="zh-CN" sz="1600" dirty="0" err="1">
                <a:solidFill>
                  <a:srgbClr val="FF00FF"/>
                </a:solidFill>
                <a:latin typeface="Consolas" pitchFamily="49" charset="0"/>
                <a:ea typeface="仿宋" pitchFamily="49" charset="-122"/>
                <a:cs typeface="Consolas" pitchFamily="49" charset="0"/>
              </a:rPr>
              <a:t>CreateList</a:t>
            </a:r>
            <a:r>
              <a:rPr lang="en-US" altLang="zh-CN" sz="1600" dirty="0">
                <a:solidFill>
                  <a:srgbClr val="0000FF"/>
                </a:solidFill>
                <a:latin typeface="Consolas" pitchFamily="49" charset="0"/>
                <a:ea typeface="仿宋" pitchFamily="49" charset="-122"/>
                <a:cs typeface="Consolas" pitchFamily="49" charset="0"/>
              </a:rPr>
              <a:t>(a);</a:t>
            </a:r>
          </a:p>
          <a:p>
            <a:pPr algn="l">
              <a:lnSpc>
                <a:spcPts val="2200"/>
              </a:lnSpc>
              <a:spcBef>
                <a:spcPts val="0"/>
              </a:spcBef>
            </a:pPr>
            <a:r>
              <a:rPr lang="en-US" altLang="zh-CN" sz="1600" dirty="0">
                <a:solidFill>
                  <a:srgbClr val="0000FF"/>
                </a:solidFill>
                <a:latin typeface="Consolas" pitchFamily="49" charset="0"/>
                <a:ea typeface="仿宋" pitchFamily="49" charset="-122"/>
                <a:cs typeface="Consolas" pitchFamily="49" charset="0"/>
              </a:rPr>
              <a:t>      </a:t>
            </a:r>
            <a:r>
              <a:rPr lang="en-US" altLang="zh-CN" sz="1600" dirty="0" err="1">
                <a:solidFill>
                  <a:srgbClr val="0000FF"/>
                </a:solidFill>
                <a:latin typeface="Consolas" pitchFamily="49" charset="0"/>
                <a:ea typeface="仿宋" pitchFamily="49" charset="-122"/>
                <a:cs typeface="Consolas" pitchFamily="49" charset="0"/>
              </a:rPr>
              <a:t>System.out.println</a:t>
            </a:r>
            <a:r>
              <a:rPr lang="en-US" altLang="zh-CN" sz="1600" dirty="0">
                <a:solidFill>
                  <a:srgbClr val="0000FF"/>
                </a:solidFill>
                <a:latin typeface="Consolas" pitchFamily="49" charset="0"/>
                <a:ea typeface="仿宋" pitchFamily="49" charset="-122"/>
                <a:cs typeface="Consolas" pitchFamily="49" charset="0"/>
              </a:rPr>
              <a:t>("L: "+L);</a:t>
            </a:r>
          </a:p>
          <a:p>
            <a:pPr algn="l">
              <a:lnSpc>
                <a:spcPts val="2200"/>
              </a:lnSpc>
              <a:spcBef>
                <a:spcPts val="0"/>
              </a:spcBef>
            </a:pPr>
            <a:r>
              <a:rPr lang="en-US" altLang="zh-CN" sz="1600" dirty="0">
                <a:solidFill>
                  <a:srgbClr val="0000FF"/>
                </a:solidFill>
                <a:latin typeface="Consolas" pitchFamily="49" charset="0"/>
                <a:ea typeface="仿宋" pitchFamily="49" charset="-122"/>
                <a:cs typeface="Consolas" pitchFamily="49" charset="0"/>
              </a:rPr>
              <a:t>   }	   </a:t>
            </a:r>
          </a:p>
          <a:p>
            <a:pPr algn="l">
              <a:lnSpc>
                <a:spcPts val="2200"/>
              </a:lnSpc>
              <a:spcBef>
                <a:spcPts val="0"/>
              </a:spcBef>
            </a:pPr>
            <a:r>
              <a:rPr lang="en-US" altLang="zh-CN" sz="1600" dirty="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257504"/>
            <a:ext cx="514353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微软雅黑" pitchFamily="34" charset="-122"/>
                <a:ea typeface="微软雅黑" pitchFamily="34" charset="-122"/>
              </a:rPr>
              <a:t>2.2.3  </a:t>
            </a:r>
            <a:r>
              <a:rPr lang="zh-CN" altLang="zh-CN">
                <a:ln w="11430"/>
                <a:solidFill>
                  <a:schemeClr val="bg1"/>
                </a:solidFill>
                <a:effectLst>
                  <a:outerShdw blurRad="50800" dist="39000" dir="5460000" algn="tl">
                    <a:srgbClr val="000000">
                      <a:alpha val="38000"/>
                    </a:srgbClr>
                  </a:outerShdw>
                </a:effectLst>
                <a:latin typeface="微软雅黑" pitchFamily="34" charset="-122"/>
                <a:ea typeface="微软雅黑" pitchFamily="34" charset="-122"/>
              </a:rPr>
              <a:t>顺序表的应用算法设计示例</a:t>
            </a:r>
            <a:endParaRPr lang="zh-CN" altLang="zh-CN">
              <a:ln w="11430"/>
              <a:solidFill>
                <a:schemeClr val="bg1"/>
              </a:solidFill>
              <a:effectLst>
                <a:outerShdw blurRad="50800" dist="39000" dir="5460000" algn="tl">
                  <a:srgbClr val="000000">
                    <a:alpha val="38000"/>
                  </a:srgbClr>
                </a:outerShdw>
              </a:effectLst>
              <a:latin typeface="微软雅黑" pitchFamily="34" charset="-122"/>
              <a:ea typeface="微软雅黑" pitchFamily="34" charset="-122"/>
              <a:cs typeface="Consolas" pitchFamily="49" charset="0"/>
            </a:endParaRPr>
          </a:p>
        </p:txBody>
      </p:sp>
      <p:sp>
        <p:nvSpPr>
          <p:cNvPr id="4" name="TextBox 3"/>
          <p:cNvSpPr txBox="1"/>
          <p:nvPr/>
        </p:nvSpPr>
        <p:spPr>
          <a:xfrm>
            <a:off x="179512" y="980728"/>
            <a:ext cx="4357718"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solidFill>
                  <a:schemeClr val="bg1"/>
                </a:solidFill>
                <a:latin typeface="Consolas" pitchFamily="49" charset="0"/>
                <a:ea typeface="微软雅黑" pitchFamily="34" charset="-122"/>
                <a:cs typeface="Consolas" pitchFamily="49" charset="0"/>
              </a:rPr>
              <a:t>1.</a:t>
            </a:r>
            <a:r>
              <a:rPr lang="zh-CN" altLang="zh-CN" sz="2000">
                <a:latin typeface="微软雅黑" pitchFamily="34" charset="-122"/>
                <a:ea typeface="微软雅黑" pitchFamily="34" charset="-122"/>
              </a:rPr>
              <a:t>基于顺序表基本操作的算法设计</a:t>
            </a:r>
            <a:endParaRPr lang="zh-CN" altLang="zh-CN" sz="2000">
              <a:solidFill>
                <a:schemeClr val="bg1"/>
              </a:solidFill>
              <a:latin typeface="微软雅黑" pitchFamily="34" charset="-122"/>
              <a:ea typeface="微软雅黑" pitchFamily="34" charset="-122"/>
              <a:cs typeface="Consolas" pitchFamily="49" charset="0"/>
            </a:endParaRPr>
          </a:p>
        </p:txBody>
      </p:sp>
      <p:sp>
        <p:nvSpPr>
          <p:cNvPr id="5" name="TextBox 4"/>
          <p:cNvSpPr txBox="1"/>
          <p:nvPr/>
        </p:nvSpPr>
        <p:spPr>
          <a:xfrm>
            <a:off x="20662" y="1628800"/>
            <a:ext cx="9123338" cy="1211998"/>
          </a:xfrm>
          <a:prstGeom prst="rect">
            <a:avLst/>
          </a:prstGeom>
          <a:noFill/>
        </p:spPr>
        <p:txBody>
          <a:bodyPr wrap="square" rtlCol="0">
            <a:spAutoFit/>
          </a:bodyPr>
          <a:lstStyle/>
          <a:p>
            <a:pPr algn="l">
              <a:lnSpc>
                <a:spcPts val="2800"/>
              </a:lnSpc>
              <a:spcBef>
                <a:spcPts val="600"/>
              </a:spcBef>
            </a:pPr>
            <a:r>
              <a:rPr lang="zh-CN" altLang="zh-CN" sz="2000" dirty="0">
                <a:solidFill>
                  <a:srgbClr val="FF0000"/>
                </a:solidFill>
                <a:latin typeface="Consolas" pitchFamily="49" charset="0"/>
                <a:ea typeface="楷体" pitchFamily="49" charset="-122"/>
                <a:cs typeface="Consolas" pitchFamily="49" charset="0"/>
              </a:rPr>
              <a:t>【例</a:t>
            </a:r>
            <a:r>
              <a:rPr lang="en-US" altLang="zh-CN" sz="2000" dirty="0">
                <a:solidFill>
                  <a:srgbClr val="FF0000"/>
                </a:solidFill>
                <a:latin typeface="Consolas" pitchFamily="49" charset="0"/>
                <a:ea typeface="楷体" pitchFamily="49" charset="-122"/>
                <a:cs typeface="Consolas" pitchFamily="49" charset="0"/>
              </a:rPr>
              <a:t>2.1</a:t>
            </a:r>
            <a:r>
              <a:rPr lang="zh-CN" altLang="zh-CN" sz="2000" dirty="0">
                <a:solidFill>
                  <a:srgbClr val="FF0000"/>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对于含有</a:t>
            </a:r>
            <a:r>
              <a:rPr lang="en-US" altLang="zh-CN" sz="2000" i="1" dirty="0">
                <a:solidFill>
                  <a:srgbClr val="0000FF"/>
                </a:solidFill>
                <a:latin typeface="Consolas" pitchFamily="49" charset="0"/>
                <a:ea typeface="楷体" pitchFamily="49" charset="-122"/>
                <a:cs typeface="Consolas" pitchFamily="49" charset="0"/>
              </a:rPr>
              <a:t>n</a:t>
            </a:r>
            <a:r>
              <a:rPr lang="zh-CN" altLang="zh-CN" sz="2000" dirty="0">
                <a:solidFill>
                  <a:srgbClr val="0000FF"/>
                </a:solidFill>
                <a:latin typeface="Consolas" pitchFamily="49" charset="0"/>
                <a:ea typeface="楷体" pitchFamily="49" charset="-122"/>
                <a:cs typeface="Consolas" pitchFamily="49" charset="0"/>
              </a:rPr>
              <a:t>个整数元素的顺序表</a:t>
            </a:r>
            <a:r>
              <a:rPr lang="en-US" altLang="zh-CN" sz="2000" dirty="0">
                <a:solidFill>
                  <a:srgbClr val="0000FF"/>
                </a:solidFill>
                <a:latin typeface="Consolas" pitchFamily="49" charset="0"/>
                <a:ea typeface="楷体" pitchFamily="49" charset="-122"/>
                <a:cs typeface="Consolas" pitchFamily="49" charset="0"/>
              </a:rPr>
              <a:t>L</a:t>
            </a:r>
            <a:r>
              <a:rPr lang="zh-CN" altLang="zh-CN" sz="2000" dirty="0">
                <a:solidFill>
                  <a:srgbClr val="0000FF"/>
                </a:solidFill>
                <a:latin typeface="Consolas" pitchFamily="49" charset="0"/>
                <a:ea typeface="楷体" pitchFamily="49" charset="-122"/>
                <a:cs typeface="Consolas" pitchFamily="49" charset="0"/>
              </a:rPr>
              <a:t>，设计一个算法将其中所有元素</a:t>
            </a:r>
            <a:r>
              <a:rPr lang="zh-CN" altLang="zh-CN" sz="2000" dirty="0">
                <a:solidFill>
                  <a:srgbClr val="FF0000"/>
                </a:solidFill>
                <a:latin typeface="Consolas" pitchFamily="49" charset="0"/>
                <a:ea typeface="楷体" pitchFamily="49" charset="-122"/>
                <a:cs typeface="Consolas" pitchFamily="49" charset="0"/>
              </a:rPr>
              <a:t>逆置</a:t>
            </a:r>
            <a:r>
              <a:rPr lang="zh-CN" altLang="en-US" sz="2000" dirty="0">
                <a:solidFill>
                  <a:srgbClr val="0000FF"/>
                </a:solidFill>
                <a:latin typeface="Consolas" pitchFamily="49" charset="0"/>
                <a:ea typeface="楷体" pitchFamily="49" charset="-122"/>
                <a:cs typeface="Consolas" pitchFamily="49" charset="0"/>
              </a:rPr>
              <a:t>。</a:t>
            </a:r>
            <a:endParaRPr lang="en-US" altLang="zh-CN" sz="2000" dirty="0">
              <a:solidFill>
                <a:srgbClr val="0000FF"/>
              </a:solidFill>
              <a:latin typeface="Consolas" pitchFamily="49" charset="0"/>
              <a:ea typeface="楷体" pitchFamily="49" charset="-122"/>
              <a:cs typeface="Consolas" pitchFamily="49" charset="0"/>
            </a:endParaRPr>
          </a:p>
          <a:p>
            <a:pPr algn="l">
              <a:lnSpc>
                <a:spcPts val="2800"/>
              </a:lnSpc>
              <a:spcBef>
                <a:spcPts val="600"/>
              </a:spcBef>
            </a:pPr>
            <a:r>
              <a:rPr lang="zh-CN" altLang="zh-CN" sz="2000" dirty="0">
                <a:solidFill>
                  <a:srgbClr val="0000FF"/>
                </a:solidFill>
                <a:latin typeface="Consolas" pitchFamily="49" charset="0"/>
                <a:ea typeface="楷体" pitchFamily="49" charset="-122"/>
                <a:cs typeface="Consolas" pitchFamily="49" charset="0"/>
              </a:rPr>
              <a:t>例如</a:t>
            </a:r>
            <a:r>
              <a:rPr lang="en-US" altLang="zh-CN" sz="2000" dirty="0">
                <a:solidFill>
                  <a:srgbClr val="0000FF"/>
                </a:solidFill>
                <a:latin typeface="Consolas" pitchFamily="49" charset="0"/>
                <a:ea typeface="楷体" pitchFamily="49" charset="-122"/>
                <a:cs typeface="Consolas" pitchFamily="49" charset="0"/>
              </a:rPr>
              <a:t>L=(1</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3</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4</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5)</a:t>
            </a:r>
            <a:r>
              <a:rPr lang="zh-CN" altLang="zh-CN" sz="2000" dirty="0">
                <a:solidFill>
                  <a:srgbClr val="0000FF"/>
                </a:solidFill>
                <a:latin typeface="Consolas" pitchFamily="49" charset="0"/>
                <a:ea typeface="楷体" pitchFamily="49" charset="-122"/>
                <a:cs typeface="Consolas" pitchFamily="49" charset="0"/>
              </a:rPr>
              <a:t>，逆置后</a:t>
            </a:r>
            <a:r>
              <a:rPr lang="en-US" altLang="zh-CN" sz="2000" dirty="0">
                <a:solidFill>
                  <a:srgbClr val="0000FF"/>
                </a:solidFill>
                <a:latin typeface="Consolas" pitchFamily="49" charset="0"/>
                <a:ea typeface="楷体" pitchFamily="49" charset="-122"/>
                <a:cs typeface="Consolas" pitchFamily="49" charset="0"/>
              </a:rPr>
              <a:t>L=(5</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4</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3</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。并给出算法的时间复杂度和空间复杂度。</a:t>
            </a:r>
          </a:p>
        </p:txBody>
      </p:sp>
      <p:sp>
        <p:nvSpPr>
          <p:cNvPr id="7" name="Rectangle 14">
            <a:extLst>
              <a:ext uri="{FF2B5EF4-FFF2-40B4-BE49-F238E27FC236}">
                <a16:creationId xmlns:a16="http://schemas.microsoft.com/office/drawing/2014/main" id="{75CC4D91-70AB-4CA9-B0D3-3E1D262462C0}"/>
              </a:ext>
            </a:extLst>
          </p:cNvPr>
          <p:cNvSpPr>
            <a:spLocks noChangeArrowheads="1"/>
          </p:cNvSpPr>
          <p:nvPr/>
        </p:nvSpPr>
        <p:spPr bwMode="auto">
          <a:xfrm>
            <a:off x="2495455" y="3008411"/>
            <a:ext cx="525809" cy="45916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0</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 name="Rectangle 13">
            <a:extLst>
              <a:ext uri="{FF2B5EF4-FFF2-40B4-BE49-F238E27FC236}">
                <a16:creationId xmlns:a16="http://schemas.microsoft.com/office/drawing/2014/main" id="{66459907-27B8-4F42-BC7A-2B1D4973475E}"/>
              </a:ext>
            </a:extLst>
          </p:cNvPr>
          <p:cNvSpPr>
            <a:spLocks noChangeArrowheads="1"/>
          </p:cNvSpPr>
          <p:nvPr/>
        </p:nvSpPr>
        <p:spPr bwMode="auto">
          <a:xfrm>
            <a:off x="3010841" y="3008411"/>
            <a:ext cx="538549" cy="45916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9" name="Rectangle 12">
            <a:extLst>
              <a:ext uri="{FF2B5EF4-FFF2-40B4-BE49-F238E27FC236}">
                <a16:creationId xmlns:a16="http://schemas.microsoft.com/office/drawing/2014/main" id="{4303165B-A821-4D5F-8529-6E8A49051954}"/>
              </a:ext>
            </a:extLst>
          </p:cNvPr>
          <p:cNvSpPr>
            <a:spLocks noChangeArrowheads="1"/>
          </p:cNvSpPr>
          <p:nvPr/>
        </p:nvSpPr>
        <p:spPr bwMode="auto">
          <a:xfrm>
            <a:off x="6660232" y="3008411"/>
            <a:ext cx="525809" cy="45916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n</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 name="Rectangle 11">
            <a:extLst>
              <a:ext uri="{FF2B5EF4-FFF2-40B4-BE49-F238E27FC236}">
                <a16:creationId xmlns:a16="http://schemas.microsoft.com/office/drawing/2014/main" id="{C411BE78-E7ED-4D80-9F82-40ACA48ADE91}"/>
              </a:ext>
            </a:extLst>
          </p:cNvPr>
          <p:cNvSpPr>
            <a:spLocks noChangeArrowheads="1"/>
          </p:cNvSpPr>
          <p:nvPr/>
        </p:nvSpPr>
        <p:spPr bwMode="auto">
          <a:xfrm>
            <a:off x="4385588" y="3713515"/>
            <a:ext cx="679845" cy="459161"/>
          </a:xfrm>
          <a:prstGeom prst="rect">
            <a:avLst/>
          </a:prstGeom>
          <a:solidFill>
            <a:srgbClr val="FFFFFF"/>
          </a:solidFill>
          <a:ln w="9525">
            <a:noFill/>
            <a:miter lim="800000"/>
            <a:headEnd/>
            <a:tailEnd/>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交换</a:t>
            </a:r>
          </a:p>
        </p:txBody>
      </p:sp>
      <p:sp>
        <p:nvSpPr>
          <p:cNvPr id="11" name="Rectangle 10">
            <a:extLst>
              <a:ext uri="{FF2B5EF4-FFF2-40B4-BE49-F238E27FC236}">
                <a16:creationId xmlns:a16="http://schemas.microsoft.com/office/drawing/2014/main" id="{49D2AA86-B1D6-4E2F-9773-1A96B8300380}"/>
              </a:ext>
            </a:extLst>
          </p:cNvPr>
          <p:cNvSpPr>
            <a:spLocks noChangeArrowheads="1"/>
          </p:cNvSpPr>
          <p:nvPr/>
        </p:nvSpPr>
        <p:spPr bwMode="auto">
          <a:xfrm>
            <a:off x="3549389" y="3008411"/>
            <a:ext cx="525809" cy="45916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i</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2" name="Rectangle 9">
            <a:extLst>
              <a:ext uri="{FF2B5EF4-FFF2-40B4-BE49-F238E27FC236}">
                <a16:creationId xmlns:a16="http://schemas.microsoft.com/office/drawing/2014/main" id="{AEE006F0-BBA1-4E2B-80AF-4784489016D8}"/>
              </a:ext>
            </a:extLst>
          </p:cNvPr>
          <p:cNvSpPr>
            <a:spLocks noChangeArrowheads="1"/>
          </p:cNvSpPr>
          <p:nvPr/>
        </p:nvSpPr>
        <p:spPr bwMode="auto">
          <a:xfrm>
            <a:off x="4075198" y="3008411"/>
            <a:ext cx="1373589" cy="45916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13" name="Rectangle 8">
            <a:extLst>
              <a:ext uri="{FF2B5EF4-FFF2-40B4-BE49-F238E27FC236}">
                <a16:creationId xmlns:a16="http://schemas.microsoft.com/office/drawing/2014/main" id="{80ACD367-91D6-4AB2-8650-2F4156456E3E}"/>
              </a:ext>
            </a:extLst>
          </p:cNvPr>
          <p:cNvSpPr>
            <a:spLocks noChangeArrowheads="1"/>
          </p:cNvSpPr>
          <p:nvPr/>
        </p:nvSpPr>
        <p:spPr bwMode="auto">
          <a:xfrm>
            <a:off x="5448787" y="3008411"/>
            <a:ext cx="525809" cy="45916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j</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 name="Rectangle 7">
            <a:extLst>
              <a:ext uri="{FF2B5EF4-FFF2-40B4-BE49-F238E27FC236}">
                <a16:creationId xmlns:a16="http://schemas.microsoft.com/office/drawing/2014/main" id="{EBC1633B-B6BB-4C48-BAA6-F07A4BA642C3}"/>
              </a:ext>
            </a:extLst>
          </p:cNvPr>
          <p:cNvSpPr>
            <a:spLocks noChangeArrowheads="1"/>
          </p:cNvSpPr>
          <p:nvPr/>
        </p:nvSpPr>
        <p:spPr bwMode="auto">
          <a:xfrm>
            <a:off x="5974596" y="3008411"/>
            <a:ext cx="685636" cy="45916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15" name="AutoShape 6">
            <a:extLst>
              <a:ext uri="{FF2B5EF4-FFF2-40B4-BE49-F238E27FC236}">
                <a16:creationId xmlns:a16="http://schemas.microsoft.com/office/drawing/2014/main" id="{C1446255-997A-479B-BF5C-B7298C13206E}"/>
              </a:ext>
            </a:extLst>
          </p:cNvPr>
          <p:cNvSpPr>
            <a:spLocks noChangeShapeType="1"/>
          </p:cNvSpPr>
          <p:nvPr/>
        </p:nvSpPr>
        <p:spPr bwMode="auto">
          <a:xfrm flipV="1">
            <a:off x="3815768" y="3467572"/>
            <a:ext cx="1158" cy="394230"/>
          </a:xfrm>
          <a:prstGeom prst="straightConnector1">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 name="Rectangle 5">
            <a:extLst>
              <a:ext uri="{FF2B5EF4-FFF2-40B4-BE49-F238E27FC236}">
                <a16:creationId xmlns:a16="http://schemas.microsoft.com/office/drawing/2014/main" id="{9FACCB71-E69C-4A3E-871C-4C15268B61A3}"/>
              </a:ext>
            </a:extLst>
          </p:cNvPr>
          <p:cNvSpPr>
            <a:spLocks noChangeArrowheads="1"/>
          </p:cNvSpPr>
          <p:nvPr/>
        </p:nvSpPr>
        <p:spPr bwMode="auto">
          <a:xfrm>
            <a:off x="3579502" y="3693675"/>
            <a:ext cx="463268" cy="459161"/>
          </a:xfrm>
          <a:prstGeom prst="rect">
            <a:avLst/>
          </a:prstGeom>
          <a:solidFill>
            <a:srgbClr val="FFFFFF"/>
          </a:solidFill>
          <a:ln w="9525">
            <a:noFill/>
            <a:miter lim="800000"/>
            <a:headEnd/>
            <a:tailEnd/>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7" name="AutoShape 4">
            <a:extLst>
              <a:ext uri="{FF2B5EF4-FFF2-40B4-BE49-F238E27FC236}">
                <a16:creationId xmlns:a16="http://schemas.microsoft.com/office/drawing/2014/main" id="{9E33CD85-AA9A-4ABA-89C9-5C393194F695}"/>
              </a:ext>
            </a:extLst>
          </p:cNvPr>
          <p:cNvSpPr>
            <a:spLocks noChangeShapeType="1"/>
          </p:cNvSpPr>
          <p:nvPr/>
        </p:nvSpPr>
        <p:spPr bwMode="auto">
          <a:xfrm flipV="1">
            <a:off x="5692002" y="3455977"/>
            <a:ext cx="1158" cy="394230"/>
          </a:xfrm>
          <a:prstGeom prst="straightConnector1">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 name="Rectangle 3">
            <a:extLst>
              <a:ext uri="{FF2B5EF4-FFF2-40B4-BE49-F238E27FC236}">
                <a16:creationId xmlns:a16="http://schemas.microsoft.com/office/drawing/2014/main" id="{00A9E8B3-8177-4E65-BD8F-D7B7D869C413}"/>
              </a:ext>
            </a:extLst>
          </p:cNvPr>
          <p:cNvSpPr>
            <a:spLocks noChangeArrowheads="1"/>
          </p:cNvSpPr>
          <p:nvPr/>
        </p:nvSpPr>
        <p:spPr bwMode="auto">
          <a:xfrm>
            <a:off x="5455736" y="3682080"/>
            <a:ext cx="463268" cy="459161"/>
          </a:xfrm>
          <a:prstGeom prst="rect">
            <a:avLst/>
          </a:prstGeom>
          <a:solidFill>
            <a:srgbClr val="FFFFFF"/>
          </a:solidFill>
          <a:ln w="9525">
            <a:noFill/>
            <a:miter lim="800000"/>
            <a:headEnd/>
            <a:tailEnd/>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9" name="AutoShape 2">
            <a:extLst>
              <a:ext uri="{FF2B5EF4-FFF2-40B4-BE49-F238E27FC236}">
                <a16:creationId xmlns:a16="http://schemas.microsoft.com/office/drawing/2014/main" id="{ABE0CD13-10A4-4D29-A8BC-7BC78C8055A6}"/>
              </a:ext>
            </a:extLst>
          </p:cNvPr>
          <p:cNvSpPr>
            <a:spLocks/>
          </p:cNvSpPr>
          <p:nvPr/>
        </p:nvSpPr>
        <p:spPr bwMode="auto">
          <a:xfrm rot="16200000">
            <a:off x="4653012" y="3131527"/>
            <a:ext cx="197115" cy="1824117"/>
          </a:xfrm>
          <a:prstGeom prst="leftBracket">
            <a:avLst>
              <a:gd name="adj" fmla="val 77206"/>
            </a:avLst>
          </a:prstGeom>
          <a:ln>
            <a:headEnd/>
            <a:tailEnd/>
          </a:ln>
        </p:spPr>
        <p:style>
          <a:lnRef idx="2">
            <a:schemeClr val="accent6"/>
          </a:lnRef>
          <a:fillRef idx="0">
            <a:schemeClr val="accent6"/>
          </a:fillRef>
          <a:effectRef idx="1">
            <a:schemeClr val="accent6"/>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0" name="TextBox 19">
            <a:extLst>
              <a:ext uri="{FF2B5EF4-FFF2-40B4-BE49-F238E27FC236}">
                <a16:creationId xmlns:a16="http://schemas.microsoft.com/office/drawing/2014/main" id="{61003613-C3AF-4B77-B1EA-1149CA216749}"/>
              </a:ext>
            </a:extLst>
          </p:cNvPr>
          <p:cNvSpPr txBox="1"/>
          <p:nvPr/>
        </p:nvSpPr>
        <p:spPr>
          <a:xfrm>
            <a:off x="827584" y="4149080"/>
            <a:ext cx="6929486" cy="27111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spcBef>
                <a:spcPts val="0"/>
              </a:spcBef>
            </a:pPr>
            <a:r>
              <a:rPr lang="en-US" altLang="zh-CN" sz="1800" dirty="0">
                <a:solidFill>
                  <a:srgbClr val="0000FF"/>
                </a:solidFill>
                <a:latin typeface="Consolas" pitchFamily="49" charset="0"/>
                <a:ea typeface="仿宋" pitchFamily="49" charset="-122"/>
                <a:cs typeface="Consolas" pitchFamily="49" charset="0"/>
              </a:rPr>
              <a:t>public static void </a:t>
            </a:r>
            <a:r>
              <a:rPr lang="en-US" altLang="zh-CN" sz="1800" dirty="0">
                <a:solidFill>
                  <a:srgbClr val="FF0000"/>
                </a:solidFill>
                <a:latin typeface="Consolas" pitchFamily="49" charset="0"/>
                <a:ea typeface="仿宋" pitchFamily="49" charset="-122"/>
                <a:cs typeface="Consolas" pitchFamily="49" charset="0"/>
              </a:rPr>
              <a:t>Reverse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SqListClass</a:t>
            </a:r>
            <a:r>
              <a:rPr lang="en-US" altLang="zh-CN" sz="1800" dirty="0">
                <a:solidFill>
                  <a:srgbClr val="0000FF"/>
                </a:solidFill>
                <a:latin typeface="Consolas" pitchFamily="49" charset="0"/>
                <a:ea typeface="仿宋" pitchFamily="49" charset="-122"/>
                <a:cs typeface="Consolas" pitchFamily="49" charset="0"/>
              </a:rPr>
              <a:t>&lt;Integer&gt; L) </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spcBef>
                <a:spcPts val="0"/>
              </a:spcBef>
            </a:pPr>
            <a:r>
              <a:rPr lang="en-US" altLang="zh-CN" sz="1800" dirty="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=0,j=</a:t>
            </a:r>
            <a:r>
              <a:rPr lang="en-US" altLang="zh-CN" sz="1800" dirty="0" err="1">
                <a:solidFill>
                  <a:srgbClr val="0000FF"/>
                </a:solidFill>
                <a:latin typeface="Consolas" pitchFamily="49" charset="0"/>
                <a:ea typeface="仿宋" pitchFamily="49" charset="-122"/>
                <a:cs typeface="Consolas" pitchFamily="49" charset="0"/>
              </a:rPr>
              <a:t>L.size</a:t>
            </a:r>
            <a:r>
              <a:rPr lang="en-US" altLang="zh-CN" sz="1800" dirty="0">
                <a:solidFill>
                  <a:srgbClr val="0000FF"/>
                </a:solidFill>
                <a:latin typeface="Consolas" pitchFamily="49" charset="0"/>
                <a:ea typeface="仿宋" pitchFamily="49" charset="-122"/>
                <a:cs typeface="Consolas" pitchFamily="49" charset="0"/>
              </a:rPr>
              <a:t>()-1;</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spcBef>
                <a:spcPts val="0"/>
              </a:spcBef>
            </a:pPr>
            <a:r>
              <a:rPr lang="en-US" altLang="zh-CN" sz="1800" dirty="0">
                <a:solidFill>
                  <a:srgbClr val="0000FF"/>
                </a:solidFill>
                <a:latin typeface="Consolas" pitchFamily="49" charset="0"/>
                <a:ea typeface="仿宋" pitchFamily="49" charset="-122"/>
                <a:cs typeface="Consolas" pitchFamily="49" charset="0"/>
              </a:rPr>
              <a:t>   while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&lt;j)</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spcBef>
                <a:spcPts val="0"/>
              </a:spcBef>
            </a:pPr>
            <a:r>
              <a:rPr lang="en-US" altLang="zh-CN" sz="1800" dirty="0">
                <a:solidFill>
                  <a:srgbClr val="0000FF"/>
                </a:solidFill>
                <a:latin typeface="Consolas" pitchFamily="49" charset="0"/>
                <a:ea typeface="仿宋" pitchFamily="49" charset="-122"/>
                <a:cs typeface="Consolas" pitchFamily="49" charset="0"/>
              </a:rPr>
              <a:t>   {  </a:t>
            </a:r>
          </a:p>
          <a:p>
            <a:pPr algn="l">
              <a:lnSpc>
                <a:spcPct val="100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a:t>
            </a:r>
            <a:r>
              <a:rPr lang="en-US" altLang="zh-CN" sz="1800" dirty="0" err="1">
                <a:solidFill>
                  <a:srgbClr val="FF00FF"/>
                </a:solidFill>
                <a:latin typeface="Consolas" pitchFamily="49" charset="0"/>
                <a:ea typeface="仿宋" pitchFamily="49" charset="-122"/>
                <a:cs typeface="Consolas" pitchFamily="49" charset="0"/>
              </a:rPr>
              <a:t>swap</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i,j</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a:t>
            </a:r>
          </a:p>
          <a:p>
            <a:pPr algn="l">
              <a:lnSpc>
                <a:spcPct val="100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p>
          <a:p>
            <a:pPr algn="l">
              <a:lnSpc>
                <a:spcPct val="100000"/>
              </a:lnSpc>
              <a:spcBef>
                <a:spcPts val="0"/>
              </a:spcBef>
            </a:pPr>
            <a:r>
              <a:rPr lang="en-US" altLang="zh-CN" sz="1800" dirty="0">
                <a:solidFill>
                  <a:srgbClr val="0000FF"/>
                </a:solidFill>
                <a:latin typeface="Consolas" pitchFamily="49" charset="0"/>
                <a:ea typeface="仿宋" pitchFamily="49" charset="-122"/>
                <a:cs typeface="Consolas" pitchFamily="49" charset="0"/>
              </a:rPr>
              <a:t>      j--;</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21" name="TextBox 18">
            <a:extLst>
              <a:ext uri="{FF2B5EF4-FFF2-40B4-BE49-F238E27FC236}">
                <a16:creationId xmlns:a16="http://schemas.microsoft.com/office/drawing/2014/main" id="{7DD38494-11DF-44C5-99D1-B46596346A76}"/>
              </a:ext>
            </a:extLst>
          </p:cNvPr>
          <p:cNvSpPr txBox="1"/>
          <p:nvPr/>
        </p:nvSpPr>
        <p:spPr>
          <a:xfrm>
            <a:off x="265372" y="2951991"/>
            <a:ext cx="2214578" cy="397673"/>
          </a:xfrm>
          <a:prstGeom prst="rect">
            <a:avLst/>
          </a:prstGeom>
          <a:noFill/>
        </p:spPr>
        <p:txBody>
          <a:bodyPr wrap="square" rtlCol="0">
            <a:spAutoFit/>
          </a:bodyPr>
          <a:lstStyle/>
          <a:p>
            <a:pPr algn="l">
              <a:lnSpc>
                <a:spcPts val="2600"/>
              </a:lnSpc>
            </a:pPr>
            <a:r>
              <a:rPr lang="zh-CN" altLang="zh-CN" sz="1800" dirty="0">
                <a:solidFill>
                  <a:srgbClr val="C00000"/>
                </a:solidFill>
                <a:latin typeface="Consolas" pitchFamily="49" charset="0"/>
                <a:ea typeface="楷体" pitchFamily="49" charset="-122"/>
                <a:cs typeface="Consolas" pitchFamily="49" charset="0"/>
              </a:rPr>
              <a:t>将</a:t>
            </a:r>
            <a:r>
              <a:rPr lang="en-US" altLang="zh-CN" sz="1800" dirty="0">
                <a:solidFill>
                  <a:srgbClr val="C00000"/>
                </a:solidFill>
                <a:latin typeface="Consolas" pitchFamily="49" charset="0"/>
                <a:ea typeface="楷体" pitchFamily="49" charset="-122"/>
                <a:cs typeface="Consolas" pitchFamily="49" charset="0"/>
              </a:rPr>
              <a:t>L</a:t>
            </a:r>
            <a:r>
              <a:rPr lang="zh-CN" altLang="zh-CN" sz="1800" dirty="0">
                <a:solidFill>
                  <a:srgbClr val="C00000"/>
                </a:solidFill>
                <a:latin typeface="Consolas" pitchFamily="49" charset="0"/>
                <a:ea typeface="楷体" pitchFamily="49" charset="-122"/>
                <a:cs typeface="Consolas" pitchFamily="49" charset="0"/>
              </a:rPr>
              <a:t>所有元素逆置</a:t>
            </a:r>
            <a:endParaRPr lang="zh-CN" altLang="en-US" sz="1800" dirty="0">
              <a:solidFill>
                <a:srgbClr val="C00000"/>
              </a:solidFill>
              <a:latin typeface="Consolas" pitchFamily="49" charset="0"/>
              <a:ea typeface="仿宋" pitchFamily="49" charset="-122"/>
              <a:cs typeface="Consolas" pitchFamily="49" charset="0"/>
            </a:endParaRPr>
          </a:p>
        </p:txBody>
      </p:sp>
      <p:sp>
        <p:nvSpPr>
          <p:cNvPr id="22" name="矩形 21">
            <a:extLst>
              <a:ext uri="{FF2B5EF4-FFF2-40B4-BE49-F238E27FC236}">
                <a16:creationId xmlns:a16="http://schemas.microsoft.com/office/drawing/2014/main" id="{4F4D9E7C-F555-40E9-82B2-0503B410DB14}"/>
              </a:ext>
            </a:extLst>
          </p:cNvPr>
          <p:cNvSpPr/>
          <p:nvPr/>
        </p:nvSpPr>
        <p:spPr>
          <a:xfrm>
            <a:off x="5711641" y="6237312"/>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T(n)=O(n)</a:t>
            </a:r>
            <a:endParaRPr lang="zh-CN" altLang="en-US" sz="2200" dirty="0">
              <a:solidFill>
                <a:srgbClr val="FFFF00"/>
              </a:solidFill>
            </a:endParaRPr>
          </a:p>
        </p:txBody>
      </p:sp>
      <p:sp>
        <p:nvSpPr>
          <p:cNvPr id="23" name="矩形 22">
            <a:extLst>
              <a:ext uri="{FF2B5EF4-FFF2-40B4-BE49-F238E27FC236}">
                <a16:creationId xmlns:a16="http://schemas.microsoft.com/office/drawing/2014/main" id="{17AC64CC-E43C-4D21-9346-52620CE63831}"/>
              </a:ext>
            </a:extLst>
          </p:cNvPr>
          <p:cNvSpPr/>
          <p:nvPr/>
        </p:nvSpPr>
        <p:spPr>
          <a:xfrm>
            <a:off x="7452320" y="6237312"/>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S(n)=O(1)</a:t>
            </a:r>
            <a:endParaRPr lang="zh-CN" alt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270923"/>
            <a:ext cx="8784976" cy="1141210"/>
          </a:xfrm>
          <a:prstGeom prst="rect">
            <a:avLst/>
          </a:prstGeom>
          <a:noFill/>
        </p:spPr>
        <p:txBody>
          <a:bodyPr wrap="square" rtlCol="0">
            <a:spAutoFit/>
          </a:bodyPr>
          <a:lstStyle/>
          <a:p>
            <a:pPr algn="l">
              <a:lnSpc>
                <a:spcPts val="2800"/>
              </a:lnSpc>
              <a:spcBef>
                <a:spcPts val="0"/>
              </a:spcBef>
            </a:pPr>
            <a:r>
              <a:rPr lang="zh-CN" altLang="zh-CN" sz="2000" dirty="0">
                <a:solidFill>
                  <a:srgbClr val="FF0000"/>
                </a:solidFill>
                <a:latin typeface="Consolas" pitchFamily="49" charset="0"/>
                <a:ea typeface="楷体" pitchFamily="49" charset="-122"/>
                <a:cs typeface="Consolas" pitchFamily="49" charset="0"/>
              </a:rPr>
              <a:t>【例</a:t>
            </a:r>
            <a:r>
              <a:rPr lang="en-US" altLang="zh-CN" sz="2000" dirty="0">
                <a:solidFill>
                  <a:srgbClr val="FF0000"/>
                </a:solidFill>
                <a:latin typeface="Consolas" pitchFamily="49" charset="0"/>
                <a:ea typeface="楷体" pitchFamily="49" charset="-122"/>
                <a:cs typeface="Consolas" pitchFamily="49" charset="0"/>
              </a:rPr>
              <a:t>2.2</a:t>
            </a:r>
            <a:r>
              <a:rPr lang="zh-CN" altLang="zh-CN" sz="2000" dirty="0">
                <a:solidFill>
                  <a:srgbClr val="FF0000"/>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假设有一个整数顺序表</a:t>
            </a:r>
            <a:r>
              <a:rPr lang="en-US" altLang="zh-CN" sz="2000" dirty="0">
                <a:solidFill>
                  <a:srgbClr val="0000FF"/>
                </a:solidFill>
                <a:latin typeface="Consolas" pitchFamily="49" charset="0"/>
                <a:ea typeface="楷体" pitchFamily="49" charset="-122"/>
                <a:cs typeface="Consolas" pitchFamily="49" charset="0"/>
              </a:rPr>
              <a:t>L</a:t>
            </a:r>
            <a:r>
              <a:rPr lang="zh-CN" altLang="zh-CN" sz="2000" dirty="0">
                <a:solidFill>
                  <a:srgbClr val="0000FF"/>
                </a:solidFill>
                <a:latin typeface="Consolas" pitchFamily="49" charset="0"/>
                <a:ea typeface="楷体" pitchFamily="49" charset="-122"/>
                <a:cs typeface="Consolas" pitchFamily="49" charset="0"/>
              </a:rPr>
              <a:t>，所有元素值</a:t>
            </a:r>
            <a:r>
              <a:rPr lang="zh-CN" altLang="zh-CN" sz="2000" dirty="0">
                <a:solidFill>
                  <a:srgbClr val="FF0000"/>
                </a:solidFill>
                <a:latin typeface="Consolas" pitchFamily="49" charset="0"/>
                <a:ea typeface="楷体" pitchFamily="49" charset="-122"/>
                <a:cs typeface="Consolas" pitchFamily="49" charset="0"/>
              </a:rPr>
              <a:t>均不相同</a:t>
            </a:r>
            <a:r>
              <a:rPr lang="zh-CN" altLang="zh-CN" sz="2000" dirty="0">
                <a:solidFill>
                  <a:srgbClr val="0000FF"/>
                </a:solidFill>
                <a:latin typeface="Consolas" pitchFamily="49" charset="0"/>
                <a:ea typeface="楷体" pitchFamily="49" charset="-122"/>
                <a:cs typeface="Consolas" pitchFamily="49" charset="0"/>
              </a:rPr>
              <a:t>。设计一个算法将最大值元素与最小值元素交换。例如</a:t>
            </a:r>
            <a:r>
              <a:rPr lang="en-US" altLang="zh-CN" sz="2000" dirty="0">
                <a:solidFill>
                  <a:srgbClr val="0000FF"/>
                </a:solidFill>
                <a:latin typeface="Consolas" pitchFamily="49" charset="0"/>
                <a:ea typeface="楷体" pitchFamily="49" charset="-122"/>
                <a:cs typeface="Consolas" pitchFamily="49" charset="0"/>
              </a:rPr>
              <a:t>L=(1</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3</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4</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5)</a:t>
            </a:r>
            <a:r>
              <a:rPr lang="zh-CN" altLang="zh-CN" sz="2000" dirty="0">
                <a:solidFill>
                  <a:srgbClr val="0000FF"/>
                </a:solidFill>
                <a:latin typeface="Consolas" pitchFamily="49" charset="0"/>
                <a:ea typeface="楷体" pitchFamily="49" charset="-122"/>
                <a:cs typeface="Consolas" pitchFamily="49" charset="0"/>
              </a:rPr>
              <a:t>，交换后</a:t>
            </a:r>
            <a:r>
              <a:rPr lang="en-US" altLang="zh-CN" sz="2000" dirty="0">
                <a:solidFill>
                  <a:srgbClr val="0000FF"/>
                </a:solidFill>
                <a:latin typeface="Consolas" pitchFamily="49" charset="0"/>
                <a:ea typeface="楷体" pitchFamily="49" charset="-122"/>
                <a:cs typeface="Consolas" pitchFamily="49" charset="0"/>
              </a:rPr>
              <a:t>L=(5</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3</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5</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a:t>
            </a:r>
          </a:p>
        </p:txBody>
      </p:sp>
      <p:sp>
        <p:nvSpPr>
          <p:cNvPr id="4" name="TextBox 3"/>
          <p:cNvSpPr txBox="1"/>
          <p:nvPr/>
        </p:nvSpPr>
        <p:spPr>
          <a:xfrm>
            <a:off x="857224" y="1857364"/>
            <a:ext cx="7459192" cy="407852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public static void </a:t>
            </a:r>
            <a:r>
              <a:rPr lang="en-US" altLang="zh-CN" sz="1800" dirty="0" err="1">
                <a:solidFill>
                  <a:srgbClr val="FF0000"/>
                </a:solidFill>
                <a:latin typeface="Consolas" pitchFamily="49" charset="0"/>
                <a:ea typeface="仿宋" pitchFamily="49" charset="-122"/>
                <a:cs typeface="Consolas" pitchFamily="49" charset="0"/>
              </a:rPr>
              <a:t>Swapmaxmin</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SqListClass</a:t>
            </a:r>
            <a:r>
              <a:rPr lang="en-US" altLang="zh-CN" sz="1800" dirty="0">
                <a:solidFill>
                  <a:srgbClr val="0000FF"/>
                </a:solidFill>
                <a:latin typeface="Consolas" pitchFamily="49" charset="0"/>
                <a:ea typeface="仿宋" pitchFamily="49" charset="-122"/>
                <a:cs typeface="Consolas" pitchFamily="49" charset="0"/>
              </a:rPr>
              <a:t>&lt;Integer&gt; L)</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maxi,mini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maxi=mini=0; </a:t>
            </a:r>
            <a:r>
              <a:rPr lang="en-US" altLang="zh-CN" sz="1800" dirty="0">
                <a:solidFill>
                  <a:srgbClr val="00CC00"/>
                </a:solidFill>
                <a:latin typeface="Consolas" pitchFamily="49" charset="0"/>
                <a:ea typeface="仿宋" pitchFamily="49" charset="-122"/>
                <a:cs typeface="Consolas" pitchFamily="49" charset="0"/>
              </a:rPr>
              <a:t>//</a:t>
            </a:r>
            <a:r>
              <a:rPr lang="zh-CN" altLang="en-US" sz="1800" dirty="0">
                <a:solidFill>
                  <a:srgbClr val="00CC00"/>
                </a:solidFill>
                <a:latin typeface="Consolas" pitchFamily="49" charset="0"/>
                <a:ea typeface="仿宋" pitchFamily="49" charset="-122"/>
                <a:cs typeface="Consolas" pitchFamily="49" charset="0"/>
              </a:rPr>
              <a:t>位置</a:t>
            </a:r>
            <a:endParaRPr lang="zh-CN" altLang="zh-CN" sz="1800" dirty="0">
              <a:solidFill>
                <a:srgbClr val="00CC00"/>
              </a:solidFill>
              <a:latin typeface="Consolas" pitchFamily="49" charset="0"/>
              <a:ea typeface="仿宋" pitchFamily="49" charset="-122"/>
              <a:cs typeface="Consolas" pitchFamily="49" charset="0"/>
            </a:endParaRPr>
          </a:p>
          <a:p>
            <a:pPr algn="l">
              <a:lnSpc>
                <a:spcPct val="200000"/>
              </a:lnSpc>
              <a:spcBef>
                <a:spcPts val="0"/>
              </a:spcBef>
            </a:pPr>
            <a:r>
              <a:rPr lang="en-US" altLang="zh-CN" sz="1800" dirty="0">
                <a:solidFill>
                  <a:srgbClr val="0000FF"/>
                </a:solidFill>
                <a:latin typeface="Consolas" pitchFamily="49" charset="0"/>
                <a:ea typeface="仿宋" pitchFamily="49" charset="-122"/>
                <a:cs typeface="Consolas" pitchFamily="49" charset="0"/>
              </a:rPr>
              <a:t>   for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=1;i&lt;</a:t>
            </a:r>
            <a:r>
              <a:rPr lang="en-US" altLang="zh-CN" sz="1800" dirty="0" err="1">
                <a:solidFill>
                  <a:srgbClr val="FF00FF"/>
                </a:solidFill>
                <a:latin typeface="Consolas" pitchFamily="49" charset="0"/>
                <a:ea typeface="仿宋" pitchFamily="49" charset="-122"/>
                <a:cs typeface="Consolas" pitchFamily="49" charset="0"/>
              </a:rPr>
              <a:t>L.size</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L.</a:t>
            </a:r>
            <a:r>
              <a:rPr lang="en-US" altLang="zh-CN" sz="1800" dirty="0" err="1">
                <a:solidFill>
                  <a:srgbClr val="FF00FF"/>
                </a:solidFill>
                <a:latin typeface="Consolas" pitchFamily="49" charset="0"/>
                <a:ea typeface="仿宋" pitchFamily="49" charset="-122"/>
                <a:cs typeface="Consolas" pitchFamily="49" charset="0"/>
              </a:rPr>
              <a:t>GetElem</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a:t>
            </a:r>
            <a:r>
              <a:rPr lang="en-US" altLang="zh-CN" sz="1800" dirty="0" err="1">
                <a:solidFill>
                  <a:srgbClr val="FF00FF"/>
                </a:solidFill>
                <a:latin typeface="Consolas" pitchFamily="49" charset="0"/>
                <a:ea typeface="仿宋" pitchFamily="49" charset="-122"/>
                <a:cs typeface="Consolas" pitchFamily="49" charset="0"/>
              </a:rPr>
              <a:t>GetElem</a:t>
            </a:r>
            <a:r>
              <a:rPr lang="en-US" altLang="zh-CN" sz="1800" dirty="0">
                <a:solidFill>
                  <a:srgbClr val="FF00FF"/>
                </a:solidFill>
                <a:latin typeface="Consolas" pitchFamily="49" charset="0"/>
                <a:ea typeface="仿宋" pitchFamily="49" charset="-122"/>
                <a:cs typeface="Consolas" pitchFamily="49" charset="0"/>
              </a:rPr>
              <a:t>(maxi)) </a:t>
            </a:r>
            <a:r>
              <a:rPr lang="en-US" altLang="zh-CN" sz="1800" dirty="0">
                <a:solidFill>
                  <a:srgbClr val="00CC00"/>
                </a:solidFill>
                <a:latin typeface="Consolas" pitchFamily="49" charset="0"/>
                <a:ea typeface="仿宋" pitchFamily="49" charset="-122"/>
                <a:cs typeface="Consolas" pitchFamily="49" charset="0"/>
              </a:rPr>
              <a:t>//</a:t>
            </a:r>
            <a:r>
              <a:rPr lang="zh-CN" altLang="en-US" sz="1800" dirty="0">
                <a:solidFill>
                  <a:srgbClr val="00CC00"/>
                </a:solidFill>
                <a:latin typeface="Consolas" pitchFamily="49" charset="0"/>
                <a:ea typeface="仿宋" pitchFamily="49" charset="-122"/>
                <a:cs typeface="Consolas" pitchFamily="49" charset="0"/>
              </a:rPr>
              <a:t>找最大元素</a:t>
            </a:r>
            <a:endParaRPr lang="zh-CN" altLang="zh-CN" sz="1800" dirty="0">
              <a:solidFill>
                <a:srgbClr val="00CC00"/>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maxi=</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else if (</a:t>
            </a:r>
            <a:r>
              <a:rPr lang="en-US" altLang="zh-CN" sz="1800" dirty="0" err="1">
                <a:solidFill>
                  <a:srgbClr val="0000FF"/>
                </a:solidFill>
                <a:latin typeface="Consolas" pitchFamily="49" charset="0"/>
                <a:ea typeface="仿宋" pitchFamily="49" charset="-122"/>
                <a:cs typeface="Consolas" pitchFamily="49" charset="0"/>
              </a:rPr>
              <a:t>L.</a:t>
            </a:r>
            <a:r>
              <a:rPr lang="en-US" altLang="zh-CN" sz="1800" dirty="0" err="1">
                <a:solidFill>
                  <a:srgbClr val="FF00FF"/>
                </a:solidFill>
                <a:latin typeface="Consolas" pitchFamily="49" charset="0"/>
                <a:ea typeface="仿宋" pitchFamily="49" charset="-122"/>
                <a:cs typeface="Consolas" pitchFamily="49" charset="0"/>
              </a:rPr>
              <a:t>GetElem</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L.</a:t>
            </a:r>
            <a:r>
              <a:rPr lang="en-US" altLang="zh-CN" sz="1800" dirty="0" err="1">
                <a:solidFill>
                  <a:srgbClr val="FF00FF"/>
                </a:solidFill>
                <a:latin typeface="Consolas" pitchFamily="49" charset="0"/>
                <a:ea typeface="仿宋" pitchFamily="49" charset="-122"/>
                <a:cs typeface="Consolas" pitchFamily="49" charset="0"/>
              </a:rPr>
              <a:t>GetElem</a:t>
            </a:r>
            <a:r>
              <a:rPr lang="en-US" altLang="zh-CN" sz="1800" dirty="0">
                <a:solidFill>
                  <a:srgbClr val="FF00FF"/>
                </a:solidFill>
                <a:latin typeface="Consolas" pitchFamily="49" charset="0"/>
                <a:ea typeface="仿宋" pitchFamily="49" charset="-122"/>
                <a:cs typeface="Consolas" pitchFamily="49" charset="0"/>
              </a:rPr>
              <a:t>(mini)) </a:t>
            </a:r>
            <a:r>
              <a:rPr lang="en-US" altLang="zh-CN" sz="1800" dirty="0">
                <a:solidFill>
                  <a:srgbClr val="00CC00"/>
                </a:solidFill>
                <a:latin typeface="Consolas" pitchFamily="49" charset="0"/>
                <a:ea typeface="仿宋" pitchFamily="49" charset="-122"/>
                <a:cs typeface="Consolas" pitchFamily="49" charset="0"/>
              </a:rPr>
              <a:t>//</a:t>
            </a:r>
            <a:r>
              <a:rPr lang="zh-CN" altLang="en-US" sz="1800" dirty="0">
                <a:solidFill>
                  <a:srgbClr val="00CC00"/>
                </a:solidFill>
                <a:latin typeface="Consolas" pitchFamily="49" charset="0"/>
                <a:ea typeface="仿宋" pitchFamily="49" charset="-122"/>
                <a:cs typeface="Consolas" pitchFamily="49" charset="0"/>
              </a:rPr>
              <a:t>找最小元素</a:t>
            </a:r>
            <a:endParaRPr lang="zh-CN" altLang="zh-CN" sz="1800" dirty="0">
              <a:solidFill>
                <a:srgbClr val="00CC00"/>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mini=</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ct val="200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a:t>
            </a:r>
            <a:r>
              <a:rPr lang="en-US" altLang="zh-CN" sz="1800" dirty="0" err="1">
                <a:solidFill>
                  <a:srgbClr val="FF00FF"/>
                </a:solidFill>
                <a:latin typeface="Consolas" pitchFamily="49" charset="0"/>
                <a:ea typeface="仿宋" pitchFamily="49" charset="-122"/>
                <a:cs typeface="Consolas" pitchFamily="49" charset="0"/>
              </a:rPr>
              <a:t>swap</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maxi,mini</a:t>
            </a:r>
            <a:r>
              <a:rPr lang="en-US" altLang="zh-CN" sz="1800" dirty="0">
                <a:solidFill>
                  <a:srgbClr val="FF00FF"/>
                </a:solidFill>
                <a:latin typeface="Consolas" pitchFamily="49" charset="0"/>
                <a:ea typeface="仿宋" pitchFamily="49" charset="-122"/>
                <a:cs typeface="Consolas" pitchFamily="49" charset="0"/>
              </a:rPr>
              <a:t>);</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5" name="矩形 4">
            <a:extLst>
              <a:ext uri="{FF2B5EF4-FFF2-40B4-BE49-F238E27FC236}">
                <a16:creationId xmlns:a16="http://schemas.microsoft.com/office/drawing/2014/main" id="{D2B963CF-CFAC-42E6-A489-3F32F58E4434}"/>
              </a:ext>
            </a:extLst>
          </p:cNvPr>
          <p:cNvSpPr/>
          <p:nvPr/>
        </p:nvSpPr>
        <p:spPr>
          <a:xfrm>
            <a:off x="5711641" y="6237312"/>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T(n)=O(n)</a:t>
            </a:r>
            <a:endParaRPr lang="zh-CN" altLang="en-US" sz="2200" dirty="0">
              <a:solidFill>
                <a:srgbClr val="FFFF00"/>
              </a:solidFill>
            </a:endParaRPr>
          </a:p>
        </p:txBody>
      </p:sp>
      <p:sp>
        <p:nvSpPr>
          <p:cNvPr id="6" name="矩形 5">
            <a:extLst>
              <a:ext uri="{FF2B5EF4-FFF2-40B4-BE49-F238E27FC236}">
                <a16:creationId xmlns:a16="http://schemas.microsoft.com/office/drawing/2014/main" id="{5756C550-B934-411F-B228-B7E661860014}"/>
              </a:ext>
            </a:extLst>
          </p:cNvPr>
          <p:cNvSpPr/>
          <p:nvPr/>
        </p:nvSpPr>
        <p:spPr>
          <a:xfrm>
            <a:off x="7452320" y="6237312"/>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S(n)=O(1)</a:t>
            </a:r>
            <a:endParaRPr lang="zh-CN" alt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3071810"/>
            <a:ext cx="8786842" cy="260427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1800" dirty="0">
                <a:solidFill>
                  <a:srgbClr val="0000FF"/>
                </a:solidFill>
                <a:latin typeface="Consolas" pitchFamily="49" charset="0"/>
                <a:ea typeface="仿宋" pitchFamily="49" charset="-122"/>
                <a:cs typeface="Consolas" pitchFamily="49" charset="0"/>
              </a:rPr>
              <a:t>public static </a:t>
            </a:r>
            <a:r>
              <a:rPr lang="en-US" altLang="zh-CN" sz="1800" dirty="0" err="1">
                <a:solidFill>
                  <a:srgbClr val="0000FF"/>
                </a:solidFill>
                <a:latin typeface="Consolas" pitchFamily="49" charset="0"/>
                <a:ea typeface="仿宋" pitchFamily="49" charset="-122"/>
                <a:cs typeface="Consolas" pitchFamily="49" charset="0"/>
              </a:rPr>
              <a:t>boolean</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Deletek1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SqListClass</a:t>
            </a:r>
            <a:r>
              <a:rPr lang="en-US" altLang="zh-CN" sz="1800" dirty="0">
                <a:solidFill>
                  <a:srgbClr val="0000FF"/>
                </a:solidFill>
                <a:latin typeface="Consolas" pitchFamily="49" charset="0"/>
                <a:ea typeface="仿宋" pitchFamily="49" charset="-122"/>
                <a:cs typeface="Consolas" pitchFamily="49" charset="0"/>
              </a:rPr>
              <a:t>&lt;Character&gt; </a:t>
            </a:r>
            <a:r>
              <a:rPr lang="en-US" altLang="zh-CN" sz="1800" dirty="0" err="1">
                <a:solidFill>
                  <a:srgbClr val="0000FF"/>
                </a:solidFill>
                <a:latin typeface="Consolas" pitchFamily="49" charset="0"/>
                <a:ea typeface="仿宋" pitchFamily="49" charset="-122"/>
                <a:cs typeface="Consolas" pitchFamily="49" charset="0"/>
              </a:rPr>
              <a:t>L,int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i,int</a:t>
            </a:r>
            <a:r>
              <a:rPr lang="en-US" altLang="zh-CN" sz="1800" dirty="0">
                <a:solidFill>
                  <a:srgbClr val="0000FF"/>
                </a:solidFill>
                <a:latin typeface="Consolas" pitchFamily="49" charset="0"/>
                <a:ea typeface="仿宋" pitchFamily="49" charset="-122"/>
                <a:cs typeface="Consolas" pitchFamily="49" charset="0"/>
              </a:rPr>
              <a:t> k)</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&lt;0 || k&lt;1 || </a:t>
            </a:r>
            <a:r>
              <a:rPr lang="en-US" altLang="zh-CN" sz="1800" dirty="0" err="1">
                <a:solidFill>
                  <a:srgbClr val="0000FF"/>
                </a:solidFill>
                <a:latin typeface="Consolas" pitchFamily="49" charset="0"/>
                <a:ea typeface="仿宋" pitchFamily="49" charset="-122"/>
                <a:cs typeface="Consolas" pitchFamily="49" charset="0"/>
              </a:rPr>
              <a:t>i+k</a:t>
            </a:r>
            <a:r>
              <a:rPr lang="en-US" altLang="zh-CN" sz="1800" dirty="0">
                <a:solidFill>
                  <a:srgbClr val="0000FF"/>
                </a:solidFill>
                <a:latin typeface="Consolas" pitchFamily="49" charset="0"/>
                <a:ea typeface="仿宋" pitchFamily="49" charset="-122"/>
                <a:cs typeface="Consolas" pitchFamily="49" charset="0"/>
              </a:rPr>
              <a:t>&lt;1 || </a:t>
            </a:r>
            <a:r>
              <a:rPr lang="en-US" altLang="zh-CN" sz="1800" dirty="0" err="1">
                <a:solidFill>
                  <a:srgbClr val="0000FF"/>
                </a:solidFill>
                <a:latin typeface="Consolas" pitchFamily="49" charset="0"/>
                <a:ea typeface="仿宋" pitchFamily="49" charset="-122"/>
                <a:cs typeface="Consolas" pitchFamily="49" charset="0"/>
              </a:rPr>
              <a:t>i+k</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L.size</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return false;			</a:t>
            </a:r>
            <a:r>
              <a:rPr lang="en-US" altLang="zh-CN" sz="1800" dirty="0">
                <a:solidFill>
                  <a:srgbClr val="00CC00"/>
                </a:solidFill>
                <a:latin typeface="Consolas" pitchFamily="49" charset="0"/>
                <a:ea typeface="仿宋" pitchFamily="49" charset="-122"/>
                <a:cs typeface="Consolas" pitchFamily="49" charset="0"/>
              </a:rPr>
              <a:t>//</a:t>
            </a:r>
            <a:r>
              <a:rPr lang="en-US" altLang="zh-CN" sz="1800" dirty="0" err="1">
                <a:solidFill>
                  <a:srgbClr val="00CC00"/>
                </a:solidFill>
                <a:latin typeface="Consolas" pitchFamily="49" charset="0"/>
                <a:ea typeface="仿宋" pitchFamily="49" charset="-122"/>
                <a:cs typeface="Consolas" pitchFamily="49" charset="0"/>
              </a:rPr>
              <a:t>i</a:t>
            </a:r>
            <a:r>
              <a:rPr lang="zh-CN" altLang="zh-CN" sz="1800" dirty="0">
                <a:solidFill>
                  <a:srgbClr val="00CC00"/>
                </a:solidFill>
                <a:latin typeface="Consolas" pitchFamily="49" charset="0"/>
                <a:ea typeface="仿宋" pitchFamily="49" charset="-122"/>
                <a:cs typeface="Consolas" pitchFamily="49" charset="0"/>
              </a:rPr>
              <a:t>和</a:t>
            </a:r>
            <a:r>
              <a:rPr lang="en-US" altLang="zh-CN" sz="1800" dirty="0">
                <a:solidFill>
                  <a:srgbClr val="00CC00"/>
                </a:solidFill>
                <a:latin typeface="Consolas" pitchFamily="49" charset="0"/>
                <a:ea typeface="仿宋" pitchFamily="49" charset="-122"/>
                <a:cs typeface="Consolas" pitchFamily="49" charset="0"/>
              </a:rPr>
              <a:t>k</a:t>
            </a:r>
            <a:r>
              <a:rPr lang="zh-CN" altLang="zh-CN" sz="1800" dirty="0">
                <a:solidFill>
                  <a:srgbClr val="00CC00"/>
                </a:solidFill>
                <a:latin typeface="Consolas" pitchFamily="49" charset="0"/>
                <a:ea typeface="仿宋" pitchFamily="49" charset="-122"/>
                <a:cs typeface="Consolas" pitchFamily="49" charset="0"/>
              </a:rPr>
              <a:t>参数不合法时返回</a:t>
            </a:r>
            <a:r>
              <a:rPr lang="en-US" altLang="zh-CN" sz="1800" dirty="0">
                <a:solidFill>
                  <a:srgbClr val="00CC00"/>
                </a:solidFill>
                <a:latin typeface="Consolas" pitchFamily="49" charset="0"/>
                <a:ea typeface="仿宋" pitchFamily="49" charset="-122"/>
                <a:cs typeface="Consolas" pitchFamily="49" charset="0"/>
              </a:rPr>
              <a:t>false</a:t>
            </a:r>
            <a:endParaRPr lang="zh-CN" altLang="zh-CN" sz="1800" dirty="0">
              <a:solidFill>
                <a:srgbClr val="00CC00"/>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for (int j=</a:t>
            </a:r>
            <a:r>
              <a:rPr lang="en-US" altLang="zh-CN" sz="1800" dirty="0" err="1">
                <a:solidFill>
                  <a:srgbClr val="0000FF"/>
                </a:solidFill>
                <a:latin typeface="Consolas" pitchFamily="49" charset="0"/>
                <a:ea typeface="仿宋" pitchFamily="49" charset="-122"/>
                <a:cs typeface="Consolas" pitchFamily="49" charset="0"/>
              </a:rPr>
              <a:t>i;j</a:t>
            </a:r>
            <a:r>
              <a:rPr lang="en-US" altLang="zh-CN" sz="1800" dirty="0">
                <a:solidFill>
                  <a:srgbClr val="0000FF"/>
                </a:solidFill>
                <a:latin typeface="Consolas" pitchFamily="49" charset="0"/>
                <a:ea typeface="仿宋" pitchFamily="49" charset="-122"/>
                <a:cs typeface="Consolas" pitchFamily="49" charset="0"/>
              </a:rPr>
              <a:t>&lt;=i+k-1;j++)</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a:t>
            </a:r>
            <a:r>
              <a:rPr lang="en-US" altLang="zh-CN" sz="1800" dirty="0" err="1">
                <a:solidFill>
                  <a:srgbClr val="FF00FF"/>
                </a:solidFill>
                <a:latin typeface="Consolas" pitchFamily="49" charset="0"/>
                <a:ea typeface="仿宋" pitchFamily="49" charset="-122"/>
                <a:cs typeface="Consolas" pitchFamily="49" charset="0"/>
              </a:rPr>
              <a:t>Delete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return true;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成功删除返回</a:t>
            </a:r>
            <a:r>
              <a:rPr lang="en-US" altLang="zh-CN" sz="1800" dirty="0">
                <a:solidFill>
                  <a:srgbClr val="00CC00"/>
                </a:solidFill>
                <a:latin typeface="Consolas" pitchFamily="49" charset="0"/>
                <a:ea typeface="仿宋" pitchFamily="49" charset="-122"/>
                <a:cs typeface="Consolas" pitchFamily="49" charset="0"/>
              </a:rPr>
              <a:t>true</a:t>
            </a:r>
            <a:endParaRPr lang="zh-CN" altLang="zh-CN" sz="1800" dirty="0">
              <a:solidFill>
                <a:srgbClr val="00CC00"/>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185678" y="188994"/>
            <a:ext cx="8850818" cy="1605568"/>
          </a:xfrm>
          <a:prstGeom prst="rect">
            <a:avLst/>
          </a:prstGeom>
          <a:noFill/>
        </p:spPr>
        <p:txBody>
          <a:bodyPr wrap="square" rtlCol="0">
            <a:spAutoFit/>
          </a:bodyPr>
          <a:lstStyle/>
          <a:p>
            <a:pPr algn="l">
              <a:lnSpc>
                <a:spcPts val="2800"/>
              </a:lnSpc>
              <a:spcBef>
                <a:spcPts val="600"/>
              </a:spcBef>
            </a:pPr>
            <a:r>
              <a:rPr lang="zh-CN" altLang="zh-CN" sz="2000" dirty="0">
                <a:solidFill>
                  <a:srgbClr val="FF0000"/>
                </a:solidFill>
                <a:latin typeface="Consolas" pitchFamily="49" charset="0"/>
                <a:ea typeface="楷体" pitchFamily="49" charset="-122"/>
                <a:cs typeface="Consolas" pitchFamily="49" charset="0"/>
              </a:rPr>
              <a:t>【例</a:t>
            </a:r>
            <a:r>
              <a:rPr lang="en-US" altLang="zh-CN" sz="2000" dirty="0">
                <a:solidFill>
                  <a:srgbClr val="FF0000"/>
                </a:solidFill>
                <a:latin typeface="Consolas" pitchFamily="49" charset="0"/>
                <a:ea typeface="楷体" pitchFamily="49" charset="-122"/>
                <a:cs typeface="Consolas" pitchFamily="49" charset="0"/>
              </a:rPr>
              <a:t>2.3</a:t>
            </a:r>
            <a:r>
              <a:rPr lang="zh-CN" altLang="zh-CN" sz="2000" dirty="0">
                <a:solidFill>
                  <a:srgbClr val="FF0000"/>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假设有一个字符顺序表</a:t>
            </a:r>
            <a:r>
              <a:rPr lang="en-US" altLang="zh-CN" sz="2000" dirty="0">
                <a:solidFill>
                  <a:srgbClr val="0000FF"/>
                </a:solidFill>
                <a:latin typeface="Consolas" pitchFamily="49" charset="0"/>
                <a:ea typeface="楷体" pitchFamily="49" charset="-122"/>
                <a:cs typeface="Consolas" pitchFamily="49" charset="0"/>
              </a:rPr>
              <a:t>L</a:t>
            </a:r>
            <a:r>
              <a:rPr lang="zh-CN" altLang="zh-CN" sz="2000" dirty="0">
                <a:solidFill>
                  <a:srgbClr val="0000FF"/>
                </a:solidFill>
                <a:latin typeface="Consolas" pitchFamily="49" charset="0"/>
                <a:ea typeface="楷体" pitchFamily="49" charset="-122"/>
                <a:cs typeface="Consolas" pitchFamily="49" charset="0"/>
              </a:rPr>
              <a:t>，设计一个算法用于删除从序号</a:t>
            </a:r>
            <a:r>
              <a:rPr lang="en-US" altLang="zh-CN" sz="2000" i="1" dirty="0" err="1">
                <a:solidFill>
                  <a:srgbClr val="0000FF"/>
                </a:solidFill>
                <a:latin typeface="Consolas" pitchFamily="49" charset="0"/>
                <a:ea typeface="楷体" pitchFamily="49" charset="-122"/>
                <a:cs typeface="Consolas" pitchFamily="49" charset="0"/>
              </a:rPr>
              <a:t>i</a:t>
            </a:r>
            <a:r>
              <a:rPr lang="zh-CN" altLang="zh-CN" sz="2000" dirty="0">
                <a:solidFill>
                  <a:srgbClr val="0000FF"/>
                </a:solidFill>
                <a:latin typeface="Consolas" pitchFamily="49" charset="0"/>
                <a:ea typeface="楷体" pitchFamily="49" charset="-122"/>
                <a:cs typeface="Consolas" pitchFamily="49" charset="0"/>
              </a:rPr>
              <a:t>开始的</a:t>
            </a:r>
            <a:r>
              <a:rPr lang="en-US" altLang="zh-CN" sz="2000" i="1" dirty="0">
                <a:solidFill>
                  <a:srgbClr val="0000FF"/>
                </a:solidFill>
                <a:latin typeface="Consolas" pitchFamily="49" charset="0"/>
                <a:ea typeface="楷体" pitchFamily="49" charset="-122"/>
                <a:cs typeface="Consolas" pitchFamily="49" charset="0"/>
              </a:rPr>
              <a:t>k</a:t>
            </a:r>
            <a:r>
              <a:rPr lang="zh-CN" altLang="zh-CN" sz="2000" dirty="0">
                <a:solidFill>
                  <a:srgbClr val="0000FF"/>
                </a:solidFill>
                <a:latin typeface="Consolas" pitchFamily="49" charset="0"/>
                <a:ea typeface="楷体" pitchFamily="49" charset="-122"/>
                <a:cs typeface="Consolas" pitchFamily="49" charset="0"/>
              </a:rPr>
              <a:t>个元素，若成功删除返回</a:t>
            </a:r>
            <a:r>
              <a:rPr lang="en-US" altLang="zh-CN" sz="2000" dirty="0">
                <a:solidFill>
                  <a:srgbClr val="0000FF"/>
                </a:solidFill>
                <a:latin typeface="Consolas" pitchFamily="49" charset="0"/>
                <a:ea typeface="楷体" pitchFamily="49" charset="-122"/>
                <a:cs typeface="Consolas" pitchFamily="49" charset="0"/>
              </a:rPr>
              <a:t>true</a:t>
            </a:r>
            <a:r>
              <a:rPr lang="zh-CN" altLang="zh-CN" sz="2000" dirty="0">
                <a:solidFill>
                  <a:srgbClr val="0000FF"/>
                </a:solidFill>
                <a:latin typeface="Consolas" pitchFamily="49" charset="0"/>
                <a:ea typeface="楷体" pitchFamily="49" charset="-122"/>
                <a:cs typeface="Consolas" pitchFamily="49" charset="0"/>
              </a:rPr>
              <a:t>，否则返回</a:t>
            </a:r>
            <a:r>
              <a:rPr lang="en-US" altLang="zh-CN" sz="2000" dirty="0">
                <a:solidFill>
                  <a:srgbClr val="0000FF"/>
                </a:solidFill>
                <a:latin typeface="Consolas" pitchFamily="49" charset="0"/>
                <a:ea typeface="楷体" pitchFamily="49" charset="-122"/>
                <a:cs typeface="Consolas" pitchFamily="49" charset="0"/>
              </a:rPr>
              <a:t>false</a:t>
            </a:r>
            <a:r>
              <a:rPr lang="zh-CN" altLang="zh-CN" sz="2000" dirty="0">
                <a:solidFill>
                  <a:srgbClr val="0000FF"/>
                </a:solidFill>
                <a:latin typeface="Consolas" pitchFamily="49" charset="0"/>
                <a:ea typeface="楷体" pitchFamily="49" charset="-122"/>
                <a:cs typeface="Consolas" pitchFamily="49" charset="0"/>
              </a:rPr>
              <a:t>。</a:t>
            </a:r>
            <a:endParaRPr lang="en-US" altLang="zh-CN" sz="2000" dirty="0">
              <a:solidFill>
                <a:srgbClr val="0000FF"/>
              </a:solidFill>
              <a:latin typeface="Consolas" pitchFamily="49" charset="0"/>
              <a:ea typeface="楷体" pitchFamily="49" charset="-122"/>
              <a:cs typeface="Consolas" pitchFamily="49" charset="0"/>
            </a:endParaRPr>
          </a:p>
          <a:p>
            <a:pPr algn="l">
              <a:lnSpc>
                <a:spcPts val="2800"/>
              </a:lnSpc>
              <a:spcBef>
                <a:spcPts val="600"/>
              </a:spcBef>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例如</a:t>
            </a:r>
            <a:r>
              <a:rPr lang="en-US" altLang="zh-CN" sz="2000" dirty="0">
                <a:solidFill>
                  <a:srgbClr val="0000FF"/>
                </a:solidFill>
                <a:latin typeface="Consolas" pitchFamily="49" charset="0"/>
                <a:ea typeface="楷体" pitchFamily="49" charset="-122"/>
                <a:cs typeface="Consolas" pitchFamily="49" charset="0"/>
              </a:rPr>
              <a:t>L=</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'a'</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'b'</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'c'</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'd'</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'e'</a:t>
            </a:r>
            <a:r>
              <a:rPr lang="zh-CN" altLang="zh-CN" sz="2000" dirty="0">
                <a:solidFill>
                  <a:srgbClr val="0000FF"/>
                </a:solidFill>
                <a:latin typeface="Consolas" pitchFamily="49" charset="0"/>
                <a:ea typeface="楷体" pitchFamily="49" charset="-122"/>
                <a:cs typeface="Consolas" pitchFamily="49" charset="0"/>
              </a:rPr>
              <a:t>），删除</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开始的</a:t>
            </a:r>
            <a:r>
              <a:rPr lang="en-US" altLang="zh-CN" sz="2000" i="1" dirty="0">
                <a:solidFill>
                  <a:srgbClr val="0000FF"/>
                </a:solidFill>
                <a:latin typeface="Consolas" pitchFamily="49" charset="0"/>
                <a:ea typeface="楷体" pitchFamily="49" charset="-122"/>
                <a:cs typeface="Consolas" pitchFamily="49" charset="0"/>
              </a:rPr>
              <a:t>k</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个元素后</a:t>
            </a:r>
            <a:r>
              <a:rPr lang="en-US" altLang="zh-CN" sz="2000" dirty="0">
                <a:solidFill>
                  <a:srgbClr val="0000FF"/>
                </a:solidFill>
                <a:latin typeface="Consolas" pitchFamily="49" charset="0"/>
                <a:ea typeface="楷体" pitchFamily="49" charset="-122"/>
                <a:cs typeface="Consolas" pitchFamily="49" charset="0"/>
              </a:rPr>
              <a:t>L=</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'a'</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'd'</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'e'</a:t>
            </a:r>
            <a:r>
              <a:rPr lang="zh-CN" altLang="zh-CN" sz="2000" dirty="0">
                <a:solidFill>
                  <a:srgbClr val="0000FF"/>
                </a:solidFill>
                <a:latin typeface="Consolas" pitchFamily="49" charset="0"/>
                <a:ea typeface="楷体" pitchFamily="49" charset="-122"/>
                <a:cs typeface="Consolas" pitchFamily="49" charset="0"/>
              </a:rPr>
              <a:t>）。</a:t>
            </a:r>
          </a:p>
        </p:txBody>
      </p:sp>
      <p:sp>
        <p:nvSpPr>
          <p:cNvPr id="5" name="TextBox 4"/>
          <p:cNvSpPr txBox="1"/>
          <p:nvPr/>
        </p:nvSpPr>
        <p:spPr>
          <a:xfrm>
            <a:off x="185678" y="1893990"/>
            <a:ext cx="8501122" cy="827021"/>
          </a:xfrm>
          <a:prstGeom prst="rect">
            <a:avLst/>
          </a:prstGeom>
          <a:noFill/>
        </p:spPr>
        <p:txBody>
          <a:bodyPr wrap="square" rtlCol="0">
            <a:spAutoFit/>
          </a:bodyPr>
          <a:lstStyle/>
          <a:p>
            <a:pPr algn="l">
              <a:lnSpc>
                <a:spcPts val="30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FF0000"/>
                </a:solidFill>
                <a:latin typeface="微软雅黑" pitchFamily="34" charset="-122"/>
                <a:ea typeface="微软雅黑" pitchFamily="34" charset="-122"/>
                <a:cs typeface="Consolas" pitchFamily="49" charset="0"/>
              </a:rPr>
              <a:t>解法</a:t>
            </a:r>
            <a:r>
              <a:rPr lang="en-US" altLang="zh-CN" sz="2000" dirty="0">
                <a:solidFill>
                  <a:srgbClr val="FF0000"/>
                </a:solidFill>
                <a:latin typeface="微软雅黑" pitchFamily="34" charset="-122"/>
                <a:ea typeface="微软雅黑" pitchFamily="34" charset="-122"/>
                <a:cs typeface="Consolas" pitchFamily="49" charset="0"/>
              </a:rPr>
              <a:t>1</a:t>
            </a:r>
            <a:r>
              <a:rPr lang="zh-CN" altLang="zh-CN" sz="2000" dirty="0">
                <a:solidFill>
                  <a:srgbClr val="FF0000"/>
                </a:solidFill>
                <a:latin typeface="微软雅黑" pitchFamily="34" charset="-122"/>
                <a:ea typeface="微软雅黑" pitchFamily="34"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在参数正确时，让</a:t>
            </a:r>
            <a:r>
              <a:rPr lang="en-US" altLang="zh-CN" sz="2000" i="1" dirty="0">
                <a:solidFill>
                  <a:srgbClr val="0000FF"/>
                </a:solidFill>
                <a:latin typeface="Consolas" pitchFamily="49" charset="0"/>
                <a:ea typeface="仿宋" pitchFamily="49" charset="-122"/>
                <a:cs typeface="Consolas" pitchFamily="49" charset="0"/>
              </a:rPr>
              <a:t>j</a:t>
            </a:r>
            <a:r>
              <a:rPr lang="zh-CN" altLang="zh-CN" sz="2000" dirty="0">
                <a:solidFill>
                  <a:srgbClr val="0000FF"/>
                </a:solidFill>
                <a:latin typeface="Consolas" pitchFamily="49" charset="0"/>
                <a:ea typeface="仿宋" pitchFamily="49" charset="-122"/>
                <a:cs typeface="Consolas" pitchFamily="49" charset="0"/>
              </a:rPr>
              <a:t>从</a:t>
            </a:r>
            <a:r>
              <a:rPr lang="en-US" altLang="zh-CN" sz="2000" i="1" dirty="0" err="1">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到</a:t>
            </a:r>
            <a:r>
              <a:rPr lang="en-US" altLang="zh-CN" sz="2000" i="1" dirty="0">
                <a:solidFill>
                  <a:srgbClr val="FF00FF"/>
                </a:solidFill>
                <a:latin typeface="Consolas" pitchFamily="49" charset="0"/>
                <a:ea typeface="仿宋" pitchFamily="49" charset="-122"/>
                <a:cs typeface="Consolas" pitchFamily="49" charset="0"/>
              </a:rPr>
              <a:t>i</a:t>
            </a:r>
            <a:r>
              <a:rPr lang="en-US" altLang="zh-CN" sz="2000" dirty="0">
                <a:solidFill>
                  <a:srgbClr val="FF00FF"/>
                </a:solidFill>
                <a:latin typeface="Consolas" pitchFamily="49" charset="0"/>
                <a:ea typeface="仿宋" pitchFamily="49" charset="-122"/>
                <a:cs typeface="Consolas" pitchFamily="49" charset="0"/>
              </a:rPr>
              <a:t>+</a:t>
            </a:r>
            <a:r>
              <a:rPr lang="en-US" altLang="zh-CN" sz="2000" i="1" dirty="0">
                <a:solidFill>
                  <a:srgbClr val="FF00FF"/>
                </a:solidFill>
                <a:latin typeface="Consolas" pitchFamily="49" charset="0"/>
                <a:ea typeface="仿宋" pitchFamily="49" charset="-122"/>
                <a:cs typeface="Consolas" pitchFamily="49" charset="0"/>
              </a:rPr>
              <a:t>k</a:t>
            </a:r>
            <a:r>
              <a:rPr lang="en-US" altLang="zh-CN" sz="2000" dirty="0">
                <a:solidFill>
                  <a:srgbClr val="FF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循环，每次循环调用</a:t>
            </a:r>
            <a:r>
              <a:rPr lang="en-US" altLang="zh-CN" sz="2000" dirty="0">
                <a:solidFill>
                  <a:srgbClr val="0000FF"/>
                </a:solidFill>
                <a:latin typeface="Consolas" pitchFamily="49" charset="0"/>
                <a:ea typeface="仿宋" pitchFamily="49" charset="-122"/>
                <a:cs typeface="Consolas" pitchFamily="49" charset="0"/>
              </a:rPr>
              <a:t>Delete()</a:t>
            </a:r>
            <a:r>
              <a:rPr lang="zh-CN" altLang="zh-CN" sz="2000" dirty="0">
                <a:solidFill>
                  <a:srgbClr val="0000FF"/>
                </a:solidFill>
                <a:latin typeface="Consolas" pitchFamily="49" charset="0"/>
                <a:ea typeface="仿宋" pitchFamily="49" charset="-122"/>
                <a:cs typeface="Consolas" pitchFamily="49" charset="0"/>
              </a:rPr>
              <a:t>基本运算删除</a:t>
            </a:r>
            <a:r>
              <a:rPr lang="en-US" altLang="zh-CN" sz="2000" i="1" dirty="0" err="1">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序号的元素。</a:t>
            </a:r>
            <a:endParaRPr lang="zh-CN" altLang="en-US" sz="2000" dirty="0">
              <a:solidFill>
                <a:srgbClr val="0000FF"/>
              </a:solidFill>
              <a:latin typeface="Consolas" pitchFamily="49" charset="0"/>
              <a:ea typeface="仿宋" pitchFamily="49" charset="-122"/>
              <a:cs typeface="Consolas" pitchFamily="49" charset="0"/>
            </a:endParaRPr>
          </a:p>
        </p:txBody>
      </p:sp>
      <p:sp>
        <p:nvSpPr>
          <p:cNvPr id="6" name="矩形 5">
            <a:extLst>
              <a:ext uri="{FF2B5EF4-FFF2-40B4-BE49-F238E27FC236}">
                <a16:creationId xmlns:a16="http://schemas.microsoft.com/office/drawing/2014/main" id="{CF58D514-D8FD-455F-BFBF-D69B17B72C46}"/>
              </a:ext>
            </a:extLst>
          </p:cNvPr>
          <p:cNvSpPr/>
          <p:nvPr/>
        </p:nvSpPr>
        <p:spPr>
          <a:xfrm>
            <a:off x="6876256" y="6026884"/>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T1(n)=O(n</a:t>
            </a:r>
            <a:r>
              <a:rPr lang="en-US" altLang="zh-CN" sz="2200" baseline="30000" dirty="0">
                <a:solidFill>
                  <a:srgbClr val="FFFF00"/>
                </a:solidFill>
              </a:rPr>
              <a:t>2</a:t>
            </a:r>
            <a:r>
              <a:rPr lang="en-US" altLang="zh-CN" sz="2200" dirty="0">
                <a:solidFill>
                  <a:srgbClr val="FFFF00"/>
                </a:solidFill>
              </a:rPr>
              <a:t>)</a:t>
            </a:r>
            <a:endParaRPr lang="zh-CN" alt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a:hlinkClick r:id="rId2" action="ppaction://hlinksldjump"/>
            <a:extLst>
              <a:ext uri="{FF2B5EF4-FFF2-40B4-BE49-F238E27FC236}">
                <a16:creationId xmlns:a16="http://schemas.microsoft.com/office/drawing/2014/main" id="{08E6AAA8-389F-41A6-AB06-93D3078F2219}"/>
              </a:ext>
            </a:extLst>
          </p:cNvPr>
          <p:cNvSpPr txBox="1"/>
          <p:nvPr/>
        </p:nvSpPr>
        <p:spPr>
          <a:xfrm>
            <a:off x="3282628" y="1313095"/>
            <a:ext cx="4672540" cy="539942"/>
          </a:xfrm>
          <a:prstGeom prst="rect">
            <a:avLst/>
          </a:prstGeom>
        </p:spPr>
        <p:style>
          <a:lnRef idx="1">
            <a:schemeClr val="accent2"/>
          </a:lnRef>
          <a:fillRef idx="2">
            <a:schemeClr val="accent2"/>
          </a:fillRef>
          <a:effectRef idx="1">
            <a:schemeClr val="accent2"/>
          </a:effectRef>
          <a:fontRef idx="minor">
            <a:schemeClr val="dk1"/>
          </a:fontRef>
        </p:style>
        <p:txBody>
          <a:bodyPr wrap="square" tIns="36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en-US" altLang="zh-CN" sz="2800" spc="50" dirty="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rPr>
              <a:t>2.1  </a:t>
            </a:r>
            <a:r>
              <a:rPr lang="zh-CN" altLang="zh-CN" sz="2800" spc="50" dirty="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rPr>
              <a:t>线性表的定义</a:t>
            </a:r>
            <a:endParaRPr lang="zh-CN" altLang="en-US" sz="2800" spc="50" dirty="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endParaRPr>
          </a:p>
        </p:txBody>
      </p:sp>
      <p:sp>
        <p:nvSpPr>
          <p:cNvPr id="6" name="TextBox 4">
            <a:hlinkClick r:id="" action="ppaction://noaction"/>
            <a:extLst>
              <a:ext uri="{FF2B5EF4-FFF2-40B4-BE49-F238E27FC236}">
                <a16:creationId xmlns:a16="http://schemas.microsoft.com/office/drawing/2014/main" id="{CA2382FD-AC35-42C6-9BD2-91C65CA1296B}"/>
              </a:ext>
            </a:extLst>
          </p:cNvPr>
          <p:cNvSpPr txBox="1"/>
          <p:nvPr/>
        </p:nvSpPr>
        <p:spPr>
          <a:xfrm>
            <a:off x="3282628" y="2964940"/>
            <a:ext cx="4672540" cy="576293"/>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rPr>
              <a:t>2.3  </a:t>
            </a:r>
            <a:r>
              <a:rPr lang="zh-CN" altLang="zh-CN" sz="2800" spc="5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rPr>
              <a:t>线性表的链式存储结构</a:t>
            </a:r>
            <a:endParaRPr lang="zh-CN" altLang="en-US" sz="2800" spc="5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endParaRPr>
          </a:p>
        </p:txBody>
      </p:sp>
      <p:sp>
        <p:nvSpPr>
          <p:cNvPr id="7" name="TextBox 6">
            <a:hlinkClick r:id="" action="ppaction://noaction"/>
            <a:extLst>
              <a:ext uri="{FF2B5EF4-FFF2-40B4-BE49-F238E27FC236}">
                <a16:creationId xmlns:a16="http://schemas.microsoft.com/office/drawing/2014/main" id="{E01917CA-A218-45B9-BA2B-42F4FE842176}"/>
              </a:ext>
            </a:extLst>
          </p:cNvPr>
          <p:cNvSpPr txBox="1"/>
          <p:nvPr/>
        </p:nvSpPr>
        <p:spPr>
          <a:xfrm>
            <a:off x="3282628" y="2109305"/>
            <a:ext cx="4672540" cy="576293"/>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rPr>
              <a:t>2.2  </a:t>
            </a:r>
            <a:r>
              <a:rPr lang="zh-CN" altLang="zh-CN" sz="2800" spc="5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rPr>
              <a:t>线性表的</a:t>
            </a:r>
            <a:r>
              <a:rPr lang="zh-CN" altLang="en-US" sz="2800" spc="5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rPr>
              <a:t>顺序存储结构</a:t>
            </a:r>
            <a:endParaRPr lang="zh-CN" altLang="en-US" sz="2800" spc="5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endParaRPr>
          </a:p>
        </p:txBody>
      </p:sp>
      <p:sp>
        <p:nvSpPr>
          <p:cNvPr id="8" name="TextBox 8">
            <a:hlinkClick r:id="" action="ppaction://noaction"/>
            <a:extLst>
              <a:ext uri="{FF2B5EF4-FFF2-40B4-BE49-F238E27FC236}">
                <a16:creationId xmlns:a16="http://schemas.microsoft.com/office/drawing/2014/main" id="{19A602D1-BE60-453A-AE5E-F8643C508B06}"/>
              </a:ext>
            </a:extLst>
          </p:cNvPr>
          <p:cNvSpPr txBox="1"/>
          <p:nvPr/>
        </p:nvSpPr>
        <p:spPr>
          <a:xfrm>
            <a:off x="3275856" y="3820575"/>
            <a:ext cx="467254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2.4 </a:t>
            </a:r>
            <a:r>
              <a:rPr lang="zh-CN"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顺序表和链表的比较</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grpSp>
        <p:nvGrpSpPr>
          <p:cNvPr id="9" name="组合 79">
            <a:extLst>
              <a:ext uri="{FF2B5EF4-FFF2-40B4-BE49-F238E27FC236}">
                <a16:creationId xmlns:a16="http://schemas.microsoft.com/office/drawing/2014/main" id="{4DE4A571-E51F-4B7A-B4CE-5AA5567B38E9}"/>
              </a:ext>
            </a:extLst>
          </p:cNvPr>
          <p:cNvGrpSpPr>
            <a:grpSpLocks/>
          </p:cNvGrpSpPr>
          <p:nvPr/>
        </p:nvGrpSpPr>
        <p:grpSpPr bwMode="auto">
          <a:xfrm>
            <a:off x="690804" y="1865522"/>
            <a:ext cx="2160000" cy="2177998"/>
            <a:chOff x="6379728" y="2488774"/>
            <a:chExt cx="2513016" cy="2533955"/>
          </a:xfrm>
        </p:grpSpPr>
        <p:sp>
          <p:nvSpPr>
            <p:cNvPr id="10" name="任意多边形 82">
              <a:extLst>
                <a:ext uri="{FF2B5EF4-FFF2-40B4-BE49-F238E27FC236}">
                  <a16:creationId xmlns:a16="http://schemas.microsoft.com/office/drawing/2014/main" id="{2549A093-B826-4537-92FA-AB1BCECE2BF5}"/>
                </a:ext>
              </a:extLst>
            </p:cNvPr>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11" name="任意多边形 83">
              <a:extLst>
                <a:ext uri="{FF2B5EF4-FFF2-40B4-BE49-F238E27FC236}">
                  <a16:creationId xmlns:a16="http://schemas.microsoft.com/office/drawing/2014/main" id="{8AB304FC-491F-4899-A508-8B60E10668DD}"/>
                </a:ext>
              </a:extLst>
            </p:cNvPr>
            <p:cNvSpPr/>
            <p:nvPr/>
          </p:nvSpPr>
          <p:spPr>
            <a:xfrm rot="16377237">
              <a:off x="6409519" y="2545928"/>
              <a:ext cx="2476803" cy="2476799"/>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grpSp>
      <p:sp>
        <p:nvSpPr>
          <p:cNvPr id="12" name="文本框 20">
            <a:extLst>
              <a:ext uri="{FF2B5EF4-FFF2-40B4-BE49-F238E27FC236}">
                <a16:creationId xmlns:a16="http://schemas.microsoft.com/office/drawing/2014/main" id="{FDDDE530-502E-41B3-9B78-F72843F634A6}"/>
              </a:ext>
            </a:extLst>
          </p:cNvPr>
          <p:cNvSpPr txBox="1">
            <a:spLocks noChangeArrowheads="1"/>
          </p:cNvSpPr>
          <p:nvPr/>
        </p:nvSpPr>
        <p:spPr bwMode="auto">
          <a:xfrm>
            <a:off x="942326" y="2975299"/>
            <a:ext cx="1678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en-US" altLang="zh-CN" sz="2000" b="1" dirty="0">
                <a:solidFill>
                  <a:srgbClr val="9900FF"/>
                </a:solidFill>
              </a:rPr>
              <a:t>CONTENTS</a:t>
            </a:r>
            <a:endParaRPr lang="zh-CN" altLang="en-US" sz="2000" b="1" dirty="0">
              <a:solidFill>
                <a:srgbClr val="9900FF"/>
              </a:solidFill>
            </a:endParaRPr>
          </a:p>
        </p:txBody>
      </p:sp>
      <p:sp>
        <p:nvSpPr>
          <p:cNvPr id="13" name="文本框 20">
            <a:extLst>
              <a:ext uri="{FF2B5EF4-FFF2-40B4-BE49-F238E27FC236}">
                <a16:creationId xmlns:a16="http://schemas.microsoft.com/office/drawing/2014/main" id="{DB39348C-B4B2-48E3-A4BB-6990B3F60C85}"/>
              </a:ext>
            </a:extLst>
          </p:cNvPr>
          <p:cNvSpPr txBox="1">
            <a:spLocks noChangeArrowheads="1"/>
          </p:cNvSpPr>
          <p:nvPr/>
        </p:nvSpPr>
        <p:spPr bwMode="auto">
          <a:xfrm>
            <a:off x="1086342" y="2295289"/>
            <a:ext cx="14122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zh-CN" altLang="en-US" sz="3200" b="1" dirty="0">
                <a:solidFill>
                  <a:srgbClr val="008000"/>
                </a:solidFill>
              </a:rPr>
              <a:t>内容</a:t>
            </a:r>
          </a:p>
        </p:txBody>
      </p:sp>
      <p:sp>
        <p:nvSpPr>
          <p:cNvPr id="14" name="TextBox 16">
            <a:hlinkClick r:id="" action="ppaction://noaction"/>
            <a:extLst>
              <a:ext uri="{FF2B5EF4-FFF2-40B4-BE49-F238E27FC236}">
                <a16:creationId xmlns:a16="http://schemas.microsoft.com/office/drawing/2014/main" id="{43817A5D-1C5A-4B06-A6F3-AF24A8B507BF}"/>
              </a:ext>
            </a:extLst>
          </p:cNvPr>
          <p:cNvSpPr txBox="1"/>
          <p:nvPr/>
        </p:nvSpPr>
        <p:spPr>
          <a:xfrm>
            <a:off x="3275856" y="4653136"/>
            <a:ext cx="467254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en-US" altLang="zh-CN"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2.5 </a:t>
            </a:r>
            <a:r>
              <a:rPr lang="zh-CN" altLang="zh-CN"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线性表的应用</a:t>
            </a:r>
            <a:endParaRPr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pic>
        <p:nvPicPr>
          <p:cNvPr id="15" name="Picture 4" descr="C:\Users\Admin\AppData\Roaming\Tencent\Users\5139386\QQ\WinTemp\RichOle\26QH$T1JU%OW139@}[O}W`2.png">
            <a:extLst>
              <a:ext uri="{FF2B5EF4-FFF2-40B4-BE49-F238E27FC236}">
                <a16:creationId xmlns:a16="http://schemas.microsoft.com/office/drawing/2014/main" id="{01A7308D-10CF-4D18-94C7-C2018015AF27}"/>
              </a:ext>
            </a:extLst>
          </p:cNvPr>
          <p:cNvPicPr>
            <a:picLocks noChangeAspect="1" noChangeArrowheads="1"/>
          </p:cNvPicPr>
          <p:nvPr/>
        </p:nvPicPr>
        <p:blipFill>
          <a:blip r:embed="rId3" cstate="print"/>
          <a:srcRect/>
          <a:stretch>
            <a:fillRect/>
          </a:stretch>
        </p:blipFill>
        <p:spPr bwMode="auto">
          <a:xfrm>
            <a:off x="0" y="-23674"/>
            <a:ext cx="5324742" cy="600740"/>
          </a:xfrm>
          <a:prstGeom prst="rect">
            <a:avLst/>
          </a:prstGeom>
          <a:noFill/>
        </p:spPr>
      </p:pic>
    </p:spTree>
    <p:extLst>
      <p:ext uri="{BB962C8B-B14F-4D97-AF65-F5344CB8AC3E}">
        <p14:creationId xmlns:p14="http://schemas.microsoft.com/office/powerpoint/2010/main" val="2066433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2708920"/>
            <a:ext cx="8607330" cy="318597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1800" dirty="0">
                <a:solidFill>
                  <a:srgbClr val="0000FF"/>
                </a:solidFill>
                <a:latin typeface="Consolas" pitchFamily="49" charset="0"/>
                <a:ea typeface="仿宋" pitchFamily="49" charset="-122"/>
                <a:cs typeface="Consolas" pitchFamily="49" charset="0"/>
              </a:rPr>
              <a:t>public static </a:t>
            </a:r>
            <a:r>
              <a:rPr lang="en-US" altLang="zh-CN" sz="1800" dirty="0" err="1">
                <a:solidFill>
                  <a:srgbClr val="0000FF"/>
                </a:solidFill>
                <a:latin typeface="Consolas" pitchFamily="49" charset="0"/>
                <a:ea typeface="仿宋" pitchFamily="49" charset="-122"/>
                <a:cs typeface="Consolas" pitchFamily="49" charset="0"/>
              </a:rPr>
              <a:t>boolean</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Deletek2</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SqListClass</a:t>
            </a:r>
            <a:r>
              <a:rPr lang="en-US" altLang="zh-CN" sz="1800" dirty="0">
                <a:solidFill>
                  <a:srgbClr val="0000FF"/>
                </a:solidFill>
                <a:latin typeface="Consolas" pitchFamily="49" charset="0"/>
                <a:ea typeface="仿宋" pitchFamily="49" charset="-122"/>
                <a:cs typeface="Consolas" pitchFamily="49" charset="0"/>
              </a:rPr>
              <a:t>&lt;Character&gt; </a:t>
            </a:r>
            <a:r>
              <a:rPr lang="en-US" altLang="zh-CN" sz="1800" dirty="0" err="1">
                <a:solidFill>
                  <a:srgbClr val="0000FF"/>
                </a:solidFill>
                <a:latin typeface="Consolas" pitchFamily="49" charset="0"/>
                <a:ea typeface="仿宋" pitchFamily="49" charset="-122"/>
                <a:cs typeface="Consolas" pitchFamily="49" charset="0"/>
              </a:rPr>
              <a:t>L,int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i,int</a:t>
            </a:r>
            <a:r>
              <a:rPr lang="en-US" altLang="zh-CN" sz="1800" dirty="0">
                <a:solidFill>
                  <a:srgbClr val="0000FF"/>
                </a:solidFill>
                <a:latin typeface="Consolas" pitchFamily="49" charset="0"/>
                <a:ea typeface="仿宋" pitchFamily="49" charset="-122"/>
                <a:cs typeface="Consolas" pitchFamily="49" charset="0"/>
              </a:rPr>
              <a:t> k) </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&lt;0 || k&lt;1 || </a:t>
            </a:r>
            <a:r>
              <a:rPr lang="en-US" altLang="zh-CN" sz="1800" dirty="0" err="1">
                <a:solidFill>
                  <a:srgbClr val="0000FF"/>
                </a:solidFill>
                <a:latin typeface="Consolas" pitchFamily="49" charset="0"/>
                <a:ea typeface="仿宋" pitchFamily="49" charset="-122"/>
                <a:cs typeface="Consolas" pitchFamily="49" charset="0"/>
              </a:rPr>
              <a:t>i+k</a:t>
            </a:r>
            <a:r>
              <a:rPr lang="en-US" altLang="zh-CN" sz="1800" dirty="0">
                <a:solidFill>
                  <a:srgbClr val="0000FF"/>
                </a:solidFill>
                <a:latin typeface="Consolas" pitchFamily="49" charset="0"/>
                <a:ea typeface="仿宋" pitchFamily="49" charset="-122"/>
                <a:cs typeface="Consolas" pitchFamily="49" charset="0"/>
              </a:rPr>
              <a:t>&lt;1 || </a:t>
            </a:r>
            <a:r>
              <a:rPr lang="en-US" altLang="zh-CN" sz="1800" dirty="0" err="1">
                <a:solidFill>
                  <a:srgbClr val="0000FF"/>
                </a:solidFill>
                <a:latin typeface="Consolas" pitchFamily="49" charset="0"/>
                <a:ea typeface="仿宋" pitchFamily="49" charset="-122"/>
                <a:cs typeface="Consolas" pitchFamily="49" charset="0"/>
              </a:rPr>
              <a:t>i+k</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L.size</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return false;			</a:t>
            </a:r>
            <a:r>
              <a:rPr lang="en-US" altLang="zh-CN" sz="1800" dirty="0">
                <a:solidFill>
                  <a:srgbClr val="00CC00"/>
                </a:solidFill>
                <a:latin typeface="Consolas" pitchFamily="49" charset="0"/>
                <a:ea typeface="仿宋" pitchFamily="49" charset="-122"/>
                <a:cs typeface="Consolas" pitchFamily="49" charset="0"/>
              </a:rPr>
              <a:t>//</a:t>
            </a:r>
            <a:r>
              <a:rPr lang="en-US" altLang="zh-CN" sz="1800" dirty="0" err="1">
                <a:solidFill>
                  <a:srgbClr val="00CC00"/>
                </a:solidFill>
                <a:latin typeface="Consolas" pitchFamily="49" charset="0"/>
                <a:ea typeface="仿宋" pitchFamily="49" charset="-122"/>
                <a:cs typeface="Consolas" pitchFamily="49" charset="0"/>
              </a:rPr>
              <a:t>i</a:t>
            </a:r>
            <a:r>
              <a:rPr lang="zh-CN" altLang="zh-CN" sz="1800" dirty="0">
                <a:solidFill>
                  <a:srgbClr val="00CC00"/>
                </a:solidFill>
                <a:latin typeface="Consolas" pitchFamily="49" charset="0"/>
                <a:ea typeface="仿宋" pitchFamily="49" charset="-122"/>
                <a:cs typeface="Consolas" pitchFamily="49" charset="0"/>
              </a:rPr>
              <a:t>和</a:t>
            </a:r>
            <a:r>
              <a:rPr lang="en-US" altLang="zh-CN" sz="1800" dirty="0">
                <a:solidFill>
                  <a:srgbClr val="00CC00"/>
                </a:solidFill>
                <a:latin typeface="Consolas" pitchFamily="49" charset="0"/>
                <a:ea typeface="仿宋" pitchFamily="49" charset="-122"/>
                <a:cs typeface="Consolas" pitchFamily="49" charset="0"/>
              </a:rPr>
              <a:t>k</a:t>
            </a:r>
            <a:r>
              <a:rPr lang="zh-CN" altLang="zh-CN" sz="1800" dirty="0">
                <a:solidFill>
                  <a:srgbClr val="00CC00"/>
                </a:solidFill>
                <a:latin typeface="Consolas" pitchFamily="49" charset="0"/>
                <a:ea typeface="仿宋" pitchFamily="49" charset="-122"/>
                <a:cs typeface="Consolas" pitchFamily="49" charset="0"/>
              </a:rPr>
              <a:t>参数不合法时返回</a:t>
            </a:r>
            <a:r>
              <a:rPr lang="en-US" altLang="zh-CN" sz="1800" dirty="0">
                <a:solidFill>
                  <a:srgbClr val="00CC00"/>
                </a:solidFill>
                <a:latin typeface="Consolas" pitchFamily="49" charset="0"/>
                <a:ea typeface="仿宋" pitchFamily="49" charset="-122"/>
                <a:cs typeface="Consolas" pitchFamily="49" charset="0"/>
              </a:rPr>
              <a:t>false</a:t>
            </a:r>
            <a:endParaRPr lang="zh-CN" altLang="zh-CN" sz="1800" dirty="0">
              <a:solidFill>
                <a:srgbClr val="00CC00"/>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for (int j=</a:t>
            </a:r>
            <a:r>
              <a:rPr lang="en-US" altLang="zh-CN" sz="1800" dirty="0" err="1">
                <a:solidFill>
                  <a:srgbClr val="0000FF"/>
                </a:solidFill>
                <a:latin typeface="Consolas" pitchFamily="49" charset="0"/>
                <a:ea typeface="仿宋" pitchFamily="49" charset="-122"/>
                <a:cs typeface="Consolas" pitchFamily="49" charset="0"/>
              </a:rPr>
              <a:t>i+k;j</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L.size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将元素前移</a:t>
            </a:r>
            <a:r>
              <a:rPr lang="en-US" altLang="zh-CN" sz="1800" dirty="0">
                <a:solidFill>
                  <a:srgbClr val="00CC00"/>
                </a:solidFill>
                <a:latin typeface="Consolas" pitchFamily="49" charset="0"/>
                <a:ea typeface="仿宋" pitchFamily="49" charset="-122"/>
                <a:cs typeface="Consolas" pitchFamily="49" charset="0"/>
              </a:rPr>
              <a:t>k</a:t>
            </a:r>
            <a:r>
              <a:rPr lang="zh-CN" altLang="zh-CN" sz="1800" dirty="0">
                <a:solidFill>
                  <a:srgbClr val="00CC00"/>
                </a:solidFill>
                <a:latin typeface="Consolas" pitchFamily="49" charset="0"/>
                <a:ea typeface="仿宋" pitchFamily="49" charset="-122"/>
                <a:cs typeface="Consolas" pitchFamily="49" charset="0"/>
              </a:rPr>
              <a:t>个位置</a:t>
            </a:r>
          </a:p>
          <a:p>
            <a:pPr algn="l"/>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a:t>
            </a:r>
            <a:r>
              <a:rPr lang="en-US" altLang="zh-CN" sz="1800" dirty="0" err="1">
                <a:solidFill>
                  <a:srgbClr val="FF00FF"/>
                </a:solidFill>
                <a:latin typeface="Consolas" pitchFamily="49" charset="0"/>
                <a:ea typeface="仿宋" pitchFamily="49" charset="-122"/>
                <a:cs typeface="Consolas" pitchFamily="49" charset="0"/>
              </a:rPr>
              <a:t>SetElem</a:t>
            </a:r>
            <a:r>
              <a:rPr lang="en-US" altLang="zh-CN" sz="1800" dirty="0">
                <a:solidFill>
                  <a:srgbClr val="0000FF"/>
                </a:solidFill>
                <a:latin typeface="Consolas" pitchFamily="49" charset="0"/>
                <a:ea typeface="仿宋" pitchFamily="49" charset="-122"/>
                <a:cs typeface="Consolas" pitchFamily="49" charset="0"/>
              </a:rPr>
              <a:t>(j-</a:t>
            </a:r>
            <a:r>
              <a:rPr lang="en-US" altLang="zh-CN" sz="1800" dirty="0" err="1">
                <a:solidFill>
                  <a:srgbClr val="0000FF"/>
                </a:solidFill>
                <a:latin typeface="Consolas" pitchFamily="49" charset="0"/>
                <a:ea typeface="仿宋" pitchFamily="49" charset="-122"/>
                <a:cs typeface="Consolas" pitchFamily="49" charset="0"/>
              </a:rPr>
              <a:t>k,L.</a:t>
            </a:r>
            <a:r>
              <a:rPr lang="en-US" altLang="zh-CN" sz="1800" dirty="0" err="1">
                <a:solidFill>
                  <a:srgbClr val="FF00FF"/>
                </a:solidFill>
                <a:latin typeface="Consolas" pitchFamily="49" charset="0"/>
                <a:ea typeface="仿宋" pitchFamily="49" charset="-122"/>
                <a:cs typeface="Consolas" pitchFamily="49" charset="0"/>
              </a:rPr>
              <a:t>GetElem</a:t>
            </a:r>
            <a:r>
              <a:rPr lang="en-US" altLang="zh-CN" sz="1800" dirty="0">
                <a:solidFill>
                  <a:srgbClr val="0000FF"/>
                </a:solidFill>
                <a:latin typeface="Consolas" pitchFamily="49" charset="0"/>
                <a:ea typeface="仿宋" pitchFamily="49" charset="-122"/>
                <a:cs typeface="Consolas" pitchFamily="49" charset="0"/>
              </a:rPr>
              <a:t>(j));</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a:t>
            </a:r>
            <a:r>
              <a:rPr lang="en-US" altLang="zh-CN" sz="1800" dirty="0" err="1">
                <a:solidFill>
                  <a:srgbClr val="FF00FF"/>
                </a:solidFill>
                <a:latin typeface="Consolas" pitchFamily="49" charset="0"/>
                <a:ea typeface="仿宋" pitchFamily="49" charset="-122"/>
                <a:cs typeface="Consolas" pitchFamily="49" charset="0"/>
              </a:rPr>
              <a:t>Setsize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L.size</a:t>
            </a:r>
            <a:r>
              <a:rPr lang="en-US" altLang="zh-CN" sz="1800" dirty="0">
                <a:solidFill>
                  <a:srgbClr val="0000FF"/>
                </a:solidFill>
                <a:latin typeface="Consolas" pitchFamily="49" charset="0"/>
                <a:ea typeface="仿宋" pitchFamily="49" charset="-122"/>
                <a:cs typeface="Consolas" pitchFamily="49" charset="0"/>
              </a:rPr>
              <a:t>()-k);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长度减</a:t>
            </a:r>
            <a:r>
              <a:rPr lang="en-US" altLang="zh-CN" sz="1800" dirty="0">
                <a:solidFill>
                  <a:srgbClr val="00CC00"/>
                </a:solidFill>
                <a:latin typeface="Consolas" pitchFamily="49" charset="0"/>
                <a:ea typeface="仿宋" pitchFamily="49" charset="-122"/>
                <a:cs typeface="Consolas" pitchFamily="49" charset="0"/>
              </a:rPr>
              <a:t>k</a:t>
            </a:r>
            <a:endParaRPr lang="zh-CN" altLang="zh-CN" sz="1800" dirty="0">
              <a:solidFill>
                <a:srgbClr val="00CC00"/>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return true;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成功删除返回</a:t>
            </a:r>
            <a:r>
              <a:rPr lang="en-US" altLang="zh-CN" sz="1800" dirty="0">
                <a:solidFill>
                  <a:srgbClr val="00CC00"/>
                </a:solidFill>
                <a:latin typeface="Consolas" pitchFamily="49" charset="0"/>
                <a:ea typeface="仿宋" pitchFamily="49" charset="-122"/>
                <a:cs typeface="Consolas" pitchFamily="49" charset="0"/>
              </a:rPr>
              <a:t>true</a:t>
            </a:r>
            <a:endParaRPr lang="zh-CN" altLang="zh-CN" sz="1800" dirty="0">
              <a:solidFill>
                <a:srgbClr val="00CC00"/>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411781" y="296679"/>
            <a:ext cx="8286808" cy="425758"/>
          </a:xfrm>
          <a:prstGeom prst="rect">
            <a:avLst/>
          </a:prstGeom>
          <a:noFill/>
        </p:spPr>
        <p:txBody>
          <a:bodyPr wrap="square" rtlCol="0">
            <a:spAutoFit/>
          </a:bodyPr>
          <a:lstStyle/>
          <a:p>
            <a:pPr algn="l">
              <a:lnSpc>
                <a:spcPts val="2600"/>
              </a:lnSpc>
            </a:pPr>
            <a:r>
              <a:rPr lang="zh-CN" altLang="zh-CN" sz="2000" dirty="0">
                <a:solidFill>
                  <a:srgbClr val="FF0000"/>
                </a:solidFill>
                <a:latin typeface="微软雅黑" pitchFamily="34" charset="-122"/>
                <a:ea typeface="微软雅黑" pitchFamily="34" charset="-122"/>
                <a:cs typeface="Consolas" pitchFamily="49" charset="0"/>
              </a:rPr>
              <a:t>解法</a:t>
            </a:r>
            <a:r>
              <a:rPr lang="en-US" altLang="zh-CN" sz="2000" dirty="0">
                <a:solidFill>
                  <a:srgbClr val="FF0000"/>
                </a:solidFill>
                <a:latin typeface="微软雅黑" pitchFamily="34" charset="-122"/>
                <a:ea typeface="微软雅黑" pitchFamily="34" charset="-122"/>
                <a:cs typeface="Consolas" pitchFamily="49" charset="0"/>
              </a:rPr>
              <a:t>2</a:t>
            </a:r>
            <a:r>
              <a:rPr lang="zh-CN" altLang="zh-CN" sz="2000" dirty="0">
                <a:solidFill>
                  <a:srgbClr val="FF0000"/>
                </a:solidFill>
                <a:latin typeface="微软雅黑" pitchFamily="34" charset="-122"/>
                <a:ea typeface="微软雅黑" pitchFamily="34"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在参数正确时，直接将</a:t>
            </a:r>
            <a:r>
              <a:rPr lang="en-US" altLang="zh-CN" sz="2000" i="1" dirty="0" err="1">
                <a:solidFill>
                  <a:srgbClr val="0000FF"/>
                </a:solidFill>
                <a:latin typeface="Consolas" pitchFamily="49" charset="0"/>
                <a:ea typeface="仿宋" pitchFamily="49" charset="-122"/>
                <a:cs typeface="Consolas" pitchFamily="49" charset="0"/>
              </a:rPr>
              <a:t>a</a:t>
            </a:r>
            <a:r>
              <a:rPr lang="en-US" altLang="zh-CN" sz="2000" i="1" baseline="-25000" dirty="0" err="1">
                <a:solidFill>
                  <a:srgbClr val="0000FF"/>
                </a:solidFill>
                <a:latin typeface="Consolas" pitchFamily="49" charset="0"/>
                <a:ea typeface="仿宋" pitchFamily="49" charset="-122"/>
                <a:cs typeface="Consolas" pitchFamily="49" charset="0"/>
              </a:rPr>
              <a:t>i</a:t>
            </a:r>
            <a:r>
              <a:rPr lang="en-US" altLang="zh-CN" sz="2000" baseline="-25000" dirty="0" err="1">
                <a:solidFill>
                  <a:srgbClr val="0000FF"/>
                </a:solidFill>
                <a:latin typeface="Consolas" pitchFamily="49" charset="0"/>
                <a:ea typeface="仿宋" pitchFamily="49" charset="-122"/>
                <a:cs typeface="Consolas" pitchFamily="49" charset="0"/>
              </a:rPr>
              <a:t>+</a:t>
            </a:r>
            <a:r>
              <a:rPr lang="en-US" altLang="zh-CN" sz="2000" i="1" baseline="-25000" dirty="0" err="1">
                <a:solidFill>
                  <a:srgbClr val="0000FF"/>
                </a:solidFill>
                <a:latin typeface="Consolas" pitchFamily="49" charset="0"/>
                <a:ea typeface="仿宋" pitchFamily="49" charset="-122"/>
                <a:cs typeface="Consolas" pitchFamily="49" charset="0"/>
              </a:rPr>
              <a:t>k</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a</a:t>
            </a:r>
            <a:r>
              <a:rPr lang="en-US" altLang="zh-CN" sz="2000" i="1" baseline="-25000"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的所有元素依次前移</a:t>
            </a:r>
            <a:r>
              <a:rPr lang="en-US" altLang="zh-CN" sz="2000" i="1" dirty="0">
                <a:solidFill>
                  <a:srgbClr val="0000FF"/>
                </a:solidFill>
                <a:latin typeface="Consolas" pitchFamily="49" charset="0"/>
                <a:ea typeface="仿宋" pitchFamily="49" charset="-122"/>
                <a:cs typeface="Consolas" pitchFamily="49" charset="0"/>
              </a:rPr>
              <a:t>k</a:t>
            </a:r>
            <a:r>
              <a:rPr lang="zh-CN" altLang="zh-CN" sz="2000" dirty="0">
                <a:solidFill>
                  <a:srgbClr val="0000FF"/>
                </a:solidFill>
                <a:latin typeface="Consolas" pitchFamily="49" charset="0"/>
                <a:ea typeface="仿宋" pitchFamily="49" charset="-122"/>
                <a:cs typeface="Consolas" pitchFamily="49" charset="0"/>
              </a:rPr>
              <a:t>个位置。</a:t>
            </a:r>
            <a:endParaRPr lang="zh-CN" altLang="en-US" sz="2000" dirty="0">
              <a:solidFill>
                <a:srgbClr val="0000FF"/>
              </a:solidFill>
              <a:latin typeface="Consolas" pitchFamily="49" charset="0"/>
              <a:ea typeface="仿宋" pitchFamily="49" charset="-122"/>
              <a:cs typeface="Consolas" pitchFamily="49" charset="0"/>
            </a:endParaRPr>
          </a:p>
        </p:txBody>
      </p:sp>
      <p:sp>
        <p:nvSpPr>
          <p:cNvPr id="29713"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3" name="组合 22"/>
          <p:cNvGrpSpPr/>
          <p:nvPr/>
        </p:nvGrpSpPr>
        <p:grpSpPr>
          <a:xfrm>
            <a:off x="1242591" y="836712"/>
            <a:ext cx="5729441" cy="1714512"/>
            <a:chOff x="1242591" y="928670"/>
            <a:chExt cx="5729441" cy="1714512"/>
          </a:xfrm>
        </p:grpSpPr>
        <p:sp>
          <p:nvSpPr>
            <p:cNvPr id="29711" name="Rectangle 15"/>
            <p:cNvSpPr>
              <a:spLocks noChangeArrowheads="1"/>
            </p:cNvSpPr>
            <p:nvPr/>
          </p:nvSpPr>
          <p:spPr bwMode="auto">
            <a:xfrm>
              <a:off x="1242591" y="1587398"/>
              <a:ext cx="458592" cy="40008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0</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9710" name="Rectangle 14"/>
            <p:cNvSpPr>
              <a:spLocks noChangeArrowheads="1"/>
            </p:cNvSpPr>
            <p:nvPr/>
          </p:nvSpPr>
          <p:spPr bwMode="auto">
            <a:xfrm>
              <a:off x="1702193" y="1587398"/>
              <a:ext cx="616170" cy="40008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9709" name="Rectangle 13"/>
            <p:cNvSpPr>
              <a:spLocks noChangeArrowheads="1"/>
            </p:cNvSpPr>
            <p:nvPr/>
          </p:nvSpPr>
          <p:spPr bwMode="auto">
            <a:xfrm>
              <a:off x="2388668" y="1587398"/>
              <a:ext cx="458592" cy="40008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i</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9708" name="Rectangle 12"/>
            <p:cNvSpPr>
              <a:spLocks noChangeArrowheads="1"/>
            </p:cNvSpPr>
            <p:nvPr/>
          </p:nvSpPr>
          <p:spPr bwMode="auto">
            <a:xfrm>
              <a:off x="2847260" y="1587398"/>
              <a:ext cx="458592" cy="40008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9707" name="Rectangle 11"/>
            <p:cNvSpPr>
              <a:spLocks noChangeArrowheads="1"/>
            </p:cNvSpPr>
            <p:nvPr/>
          </p:nvSpPr>
          <p:spPr bwMode="auto">
            <a:xfrm>
              <a:off x="3302822" y="1587398"/>
              <a:ext cx="616170" cy="40008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9706" name="Rectangle 10"/>
            <p:cNvSpPr>
              <a:spLocks noChangeArrowheads="1"/>
            </p:cNvSpPr>
            <p:nvPr/>
          </p:nvSpPr>
          <p:spPr bwMode="auto">
            <a:xfrm>
              <a:off x="5645752" y="1587398"/>
              <a:ext cx="458592" cy="40008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n</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9705" name="Rectangle 9"/>
            <p:cNvSpPr>
              <a:spLocks noChangeArrowheads="1"/>
            </p:cNvSpPr>
            <p:nvPr/>
          </p:nvSpPr>
          <p:spPr bwMode="auto">
            <a:xfrm>
              <a:off x="6104344" y="1587398"/>
              <a:ext cx="867688" cy="40008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9704" name="Rectangle 8"/>
            <p:cNvSpPr>
              <a:spLocks noChangeArrowheads="1"/>
            </p:cNvSpPr>
            <p:nvPr/>
          </p:nvSpPr>
          <p:spPr bwMode="auto">
            <a:xfrm>
              <a:off x="4579071" y="2243096"/>
              <a:ext cx="1548506" cy="400086"/>
            </a:xfrm>
            <a:prstGeom prst="rect">
              <a:avLst/>
            </a:prstGeom>
            <a:solidFill>
              <a:srgbClr val="FFFFFF"/>
            </a:solidFill>
            <a:ln w="9525">
              <a:noFill/>
              <a:miter lim="800000"/>
              <a:headEnd/>
              <a:tailEnd/>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均前移</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k</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个位置</a:t>
              </a:r>
            </a:p>
          </p:txBody>
        </p:sp>
        <p:sp>
          <p:nvSpPr>
            <p:cNvPr id="29703" name="Rectangle 7"/>
            <p:cNvSpPr>
              <a:spLocks noChangeArrowheads="1"/>
            </p:cNvSpPr>
            <p:nvPr/>
          </p:nvSpPr>
          <p:spPr bwMode="auto">
            <a:xfrm>
              <a:off x="3916971" y="1587398"/>
              <a:ext cx="602554" cy="40008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k</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9702" name="Rectangle 6"/>
            <p:cNvSpPr>
              <a:spLocks noChangeArrowheads="1"/>
            </p:cNvSpPr>
            <p:nvPr/>
          </p:nvSpPr>
          <p:spPr bwMode="auto">
            <a:xfrm>
              <a:off x="4572000" y="1587398"/>
              <a:ext cx="458592" cy="40008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k</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9701" name="Rectangle 5"/>
            <p:cNvSpPr>
              <a:spLocks noChangeArrowheads="1"/>
            </p:cNvSpPr>
            <p:nvPr/>
          </p:nvSpPr>
          <p:spPr bwMode="auto">
            <a:xfrm>
              <a:off x="5031602" y="1587398"/>
              <a:ext cx="616170" cy="40008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9700" name="AutoShape 4"/>
            <p:cNvSpPr>
              <a:spLocks/>
            </p:cNvSpPr>
            <p:nvPr/>
          </p:nvSpPr>
          <p:spPr bwMode="auto">
            <a:xfrm rot="5400000">
              <a:off x="3237659" y="532804"/>
              <a:ext cx="144476" cy="1772751"/>
            </a:xfrm>
            <a:prstGeom prst="leftBrace">
              <a:avLst>
                <a:gd name="adj1" fmla="val 102273"/>
                <a:gd name="adj2" fmla="val 50000"/>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9699" name="Rectangle 3"/>
            <p:cNvSpPr>
              <a:spLocks noChangeArrowheads="1"/>
            </p:cNvSpPr>
            <p:nvPr/>
          </p:nvSpPr>
          <p:spPr bwMode="auto">
            <a:xfrm>
              <a:off x="2683121" y="928670"/>
              <a:ext cx="1238401" cy="400086"/>
            </a:xfrm>
            <a:prstGeom prst="rect">
              <a:avLst/>
            </a:prstGeom>
            <a:solidFill>
              <a:srgbClr val="FFFFFF"/>
            </a:solidFill>
            <a:ln w="9525">
              <a:noFill/>
              <a:miter lim="800000"/>
              <a:headEnd/>
              <a:tailEnd/>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删除</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k</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个元素</a:t>
              </a:r>
            </a:p>
          </p:txBody>
        </p:sp>
        <p:sp>
          <p:nvSpPr>
            <p:cNvPr id="29698" name="AutoShape 2"/>
            <p:cNvSpPr>
              <a:spLocks/>
            </p:cNvSpPr>
            <p:nvPr/>
          </p:nvSpPr>
          <p:spPr bwMode="auto">
            <a:xfrm rot="16200000">
              <a:off x="5305328" y="1510748"/>
              <a:ext cx="144476" cy="1321230"/>
            </a:xfrm>
            <a:prstGeom prst="leftBrace">
              <a:avLst>
                <a:gd name="adj1" fmla="val 76224"/>
                <a:gd name="adj2" fmla="val 50000"/>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sp>
        <p:nvSpPr>
          <p:cNvPr id="24" name="TextBox 23"/>
          <p:cNvSpPr txBox="1"/>
          <p:nvPr/>
        </p:nvSpPr>
        <p:spPr>
          <a:xfrm>
            <a:off x="845915" y="6138834"/>
            <a:ext cx="3357586" cy="425758"/>
          </a:xfrm>
          <a:prstGeom prst="rect">
            <a:avLst/>
          </a:prstGeom>
          <a:noFill/>
        </p:spPr>
        <p:txBody>
          <a:bodyPr wrap="square" rtlCol="0">
            <a:spAutoFit/>
          </a:bodyPr>
          <a:lstStyle/>
          <a:p>
            <a:pPr algn="l">
              <a:lnSpc>
                <a:spcPts val="2600"/>
              </a:lnSpc>
            </a:pPr>
            <a:r>
              <a:rPr lang="zh-CN" altLang="en-US" sz="2200" dirty="0">
                <a:solidFill>
                  <a:srgbClr val="C00000"/>
                </a:solidFill>
                <a:latin typeface="黑体" panose="02010609060101010101" pitchFamily="49" charset="-122"/>
                <a:ea typeface="黑体" panose="02010609060101010101" pitchFamily="49" charset="-122"/>
                <a:cs typeface="Consolas" pitchFamily="49" charset="0"/>
              </a:rPr>
              <a:t>两个算法进行比较？</a:t>
            </a:r>
          </a:p>
        </p:txBody>
      </p:sp>
      <p:sp>
        <p:nvSpPr>
          <p:cNvPr id="26" name="矩形 25">
            <a:extLst>
              <a:ext uri="{FF2B5EF4-FFF2-40B4-BE49-F238E27FC236}">
                <a16:creationId xmlns:a16="http://schemas.microsoft.com/office/drawing/2014/main" id="{0900A81D-7D83-49C7-8E22-8989BD20F668}"/>
              </a:ext>
            </a:extLst>
          </p:cNvPr>
          <p:cNvSpPr/>
          <p:nvPr/>
        </p:nvSpPr>
        <p:spPr>
          <a:xfrm>
            <a:off x="6028690" y="6163936"/>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T2(n)=O(n)</a:t>
            </a:r>
            <a:endParaRPr lang="zh-CN" alt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219881"/>
            <a:ext cx="4357718"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solidFill>
                  <a:schemeClr val="bg1"/>
                </a:solidFill>
                <a:latin typeface="Consolas" pitchFamily="49" charset="0"/>
                <a:ea typeface="微软雅黑" pitchFamily="34" charset="-122"/>
                <a:cs typeface="Consolas" pitchFamily="49" charset="0"/>
              </a:rPr>
              <a:t>2.</a:t>
            </a:r>
            <a:r>
              <a:rPr lang="zh-CN" altLang="zh-CN" sz="2000">
                <a:latin typeface="微软雅黑" pitchFamily="34" charset="-122"/>
                <a:ea typeface="微软雅黑" pitchFamily="34" charset="-122"/>
              </a:rPr>
              <a:t>基于整体建立顺序表的算法设计</a:t>
            </a:r>
            <a:endParaRPr lang="zh-CN" altLang="zh-CN" sz="2000">
              <a:solidFill>
                <a:schemeClr val="bg1"/>
              </a:solidFill>
              <a:latin typeface="微软雅黑" pitchFamily="34" charset="-122"/>
              <a:ea typeface="微软雅黑" pitchFamily="34" charset="-122"/>
              <a:cs typeface="Consolas" pitchFamily="49" charset="0"/>
            </a:endParaRPr>
          </a:p>
        </p:txBody>
      </p:sp>
      <p:sp>
        <p:nvSpPr>
          <p:cNvPr id="5" name="圆角矩形 4"/>
          <p:cNvSpPr/>
          <p:nvPr/>
        </p:nvSpPr>
        <p:spPr>
          <a:xfrm>
            <a:off x="1199024" y="1009351"/>
            <a:ext cx="2857520" cy="5000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a:solidFill>
                  <a:srgbClr val="0000FF"/>
                </a:solidFill>
                <a:latin typeface="Consolas" pitchFamily="49" charset="0"/>
                <a:ea typeface="仿宋" pitchFamily="49" charset="-122"/>
                <a:cs typeface="Consolas" pitchFamily="49" charset="0"/>
              </a:rPr>
              <a:t>给定的顺序表</a:t>
            </a:r>
            <a:r>
              <a:rPr lang="en-US" altLang="zh-CN" sz="2000">
                <a:solidFill>
                  <a:srgbClr val="0000FF"/>
                </a:solidFill>
                <a:latin typeface="Consolas" pitchFamily="49" charset="0"/>
                <a:ea typeface="仿宋" pitchFamily="49" charset="-122"/>
                <a:cs typeface="Consolas" pitchFamily="49" charset="0"/>
              </a:rPr>
              <a:t>L</a:t>
            </a:r>
            <a:endParaRPr lang="zh-CN" altLang="en-US" sz="2000">
              <a:solidFill>
                <a:srgbClr val="0000FF"/>
              </a:solidFill>
              <a:latin typeface="Consolas" pitchFamily="49" charset="0"/>
              <a:ea typeface="仿宋" pitchFamily="49" charset="-122"/>
              <a:cs typeface="Consolas" pitchFamily="49" charset="0"/>
            </a:endParaRPr>
          </a:p>
        </p:txBody>
      </p:sp>
      <p:sp>
        <p:nvSpPr>
          <p:cNvPr id="6" name="圆角矩形 5"/>
          <p:cNvSpPr/>
          <p:nvPr/>
        </p:nvSpPr>
        <p:spPr>
          <a:xfrm>
            <a:off x="1199024" y="2520476"/>
            <a:ext cx="2857520" cy="50006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000">
                <a:solidFill>
                  <a:srgbClr val="0000FF"/>
                </a:solidFill>
                <a:latin typeface="Consolas" pitchFamily="49" charset="0"/>
                <a:ea typeface="仿宋" pitchFamily="49" charset="-122"/>
                <a:cs typeface="Consolas" pitchFamily="49" charset="0"/>
              </a:rPr>
              <a:t>结果顺序表</a:t>
            </a:r>
            <a:r>
              <a:rPr lang="en-US" altLang="zh-CN" sz="2000">
                <a:solidFill>
                  <a:srgbClr val="0000FF"/>
                </a:solidFill>
                <a:latin typeface="Consolas" pitchFamily="49" charset="0"/>
                <a:ea typeface="仿宋" pitchFamily="49" charset="-122"/>
                <a:cs typeface="Consolas" pitchFamily="49" charset="0"/>
              </a:rPr>
              <a:t>L</a:t>
            </a:r>
            <a:r>
              <a:rPr lang="en-US" altLang="zh-CN" sz="2000" baseline="-25000">
                <a:solidFill>
                  <a:srgbClr val="0000FF"/>
                </a:solidFill>
                <a:latin typeface="Consolas" pitchFamily="49" charset="0"/>
                <a:ea typeface="仿宋" pitchFamily="49" charset="-122"/>
                <a:cs typeface="Consolas" pitchFamily="49" charset="0"/>
              </a:rPr>
              <a:t>1</a:t>
            </a:r>
            <a:endParaRPr lang="zh-CN" altLang="en-US" sz="2000" baseline="-25000">
              <a:solidFill>
                <a:srgbClr val="0000FF"/>
              </a:solidFill>
              <a:latin typeface="Consolas" pitchFamily="49" charset="0"/>
              <a:ea typeface="仿宋" pitchFamily="49" charset="-122"/>
              <a:cs typeface="Consolas" pitchFamily="49" charset="0"/>
            </a:endParaRPr>
          </a:p>
        </p:txBody>
      </p:sp>
      <p:cxnSp>
        <p:nvCxnSpPr>
          <p:cNvPr id="8" name="直接箭头连接符 7"/>
          <p:cNvCxnSpPr>
            <a:stCxn id="5" idx="2"/>
            <a:endCxn id="6" idx="0"/>
          </p:cNvCxnSpPr>
          <p:nvPr/>
        </p:nvCxnSpPr>
        <p:spPr>
          <a:xfrm>
            <a:off x="2627784" y="1509417"/>
            <a:ext cx="0" cy="1011059"/>
          </a:xfrm>
          <a:prstGeom prst="straightConnector1">
            <a:avLst/>
          </a:prstGeom>
          <a:ln w="38100">
            <a:solidFill>
              <a:srgbClr val="0033CC"/>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639184" y="1758703"/>
            <a:ext cx="1428760" cy="731098"/>
          </a:xfrm>
          <a:prstGeom prst="rect">
            <a:avLst/>
          </a:prstGeom>
          <a:noFill/>
        </p:spPr>
        <p:txBody>
          <a:bodyPr wrap="square" rtlCol="0">
            <a:spAutoFit/>
          </a:bodyPr>
          <a:lstStyle/>
          <a:p>
            <a:pPr algn="l">
              <a:lnSpc>
                <a:spcPts val="2600"/>
              </a:lnSpc>
            </a:pPr>
            <a:r>
              <a:rPr lang="zh-CN" altLang="en-US" sz="1800" dirty="0">
                <a:solidFill>
                  <a:srgbClr val="0000FF"/>
                </a:solidFill>
                <a:latin typeface="Consolas" pitchFamily="49" charset="0"/>
                <a:ea typeface="仿宋" pitchFamily="49" charset="-122"/>
                <a:cs typeface="Consolas" pitchFamily="49" charset="0"/>
              </a:rPr>
              <a:t>按要求插入（或删除）</a:t>
            </a:r>
          </a:p>
        </p:txBody>
      </p:sp>
      <p:sp>
        <p:nvSpPr>
          <p:cNvPr id="10" name="TextBox 9"/>
          <p:cNvSpPr txBox="1"/>
          <p:nvPr/>
        </p:nvSpPr>
        <p:spPr>
          <a:xfrm>
            <a:off x="4933022" y="1601224"/>
            <a:ext cx="3240356" cy="965136"/>
          </a:xfrm>
          <a:prstGeom prst="rect">
            <a:avLst/>
          </a:prstGeom>
          <a:noFill/>
        </p:spPr>
        <p:txBody>
          <a:bodyPr wrap="square" rtlCol="0">
            <a:spAutoFit/>
          </a:bodyPr>
          <a:lstStyle/>
          <a:p>
            <a:pPr algn="l">
              <a:lnSpc>
                <a:spcPct val="150000"/>
              </a:lnSpc>
              <a:spcBef>
                <a:spcPts val="0"/>
              </a:spcBef>
            </a:pPr>
            <a:r>
              <a:rPr lang="zh-CN" altLang="en-US" sz="2000" dirty="0">
                <a:solidFill>
                  <a:srgbClr val="0000FF"/>
                </a:solidFill>
                <a:latin typeface="Consolas" pitchFamily="49" charset="0"/>
                <a:ea typeface="华文中宋" pitchFamily="2" charset="-122"/>
                <a:cs typeface="Consolas" pitchFamily="49" charset="0"/>
              </a:rPr>
              <a:t>如果两者</a:t>
            </a:r>
            <a:r>
              <a:rPr lang="zh-CN" altLang="en-US" sz="2000" dirty="0">
                <a:solidFill>
                  <a:srgbClr val="C00000"/>
                </a:solidFill>
                <a:latin typeface="Consolas" pitchFamily="49" charset="0"/>
                <a:ea typeface="华文中宋" pitchFamily="2" charset="-122"/>
                <a:cs typeface="Consolas" pitchFamily="49" charset="0"/>
              </a:rPr>
              <a:t>可以共享</a:t>
            </a:r>
            <a:r>
              <a:rPr lang="zh-CN" altLang="en-US" sz="2000" dirty="0">
                <a:solidFill>
                  <a:srgbClr val="0000FF"/>
                </a:solidFill>
                <a:latin typeface="Consolas" pitchFamily="49" charset="0"/>
                <a:ea typeface="华文中宋" pitchFamily="2" charset="-122"/>
                <a:cs typeface="Consolas" pitchFamily="49" charset="0"/>
              </a:rPr>
              <a:t>，直接在</a:t>
            </a:r>
            <a:r>
              <a:rPr lang="en-US" altLang="zh-CN" sz="2000" dirty="0">
                <a:solidFill>
                  <a:srgbClr val="0000FF"/>
                </a:solidFill>
                <a:latin typeface="Consolas" pitchFamily="49" charset="0"/>
                <a:ea typeface="华文中宋" pitchFamily="2" charset="-122"/>
                <a:cs typeface="Consolas" pitchFamily="49" charset="0"/>
              </a:rPr>
              <a:t>L</a:t>
            </a:r>
            <a:r>
              <a:rPr lang="zh-CN" altLang="en-US" sz="2000" dirty="0">
                <a:solidFill>
                  <a:srgbClr val="0000FF"/>
                </a:solidFill>
                <a:latin typeface="Consolas" pitchFamily="49" charset="0"/>
                <a:ea typeface="华文中宋" pitchFamily="2" charset="-122"/>
                <a:cs typeface="Consolas" pitchFamily="49" charset="0"/>
              </a:rPr>
              <a:t>中操作产生结果顺序表。</a:t>
            </a:r>
          </a:p>
        </p:txBody>
      </p:sp>
      <p:sp>
        <p:nvSpPr>
          <p:cNvPr id="12" name="TextBox 3">
            <a:extLst>
              <a:ext uri="{FF2B5EF4-FFF2-40B4-BE49-F238E27FC236}">
                <a16:creationId xmlns:a16="http://schemas.microsoft.com/office/drawing/2014/main" id="{4B261317-CD2C-4D68-8FA7-1DE0DBD15DED}"/>
              </a:ext>
            </a:extLst>
          </p:cNvPr>
          <p:cNvSpPr txBox="1"/>
          <p:nvPr/>
        </p:nvSpPr>
        <p:spPr>
          <a:xfrm>
            <a:off x="270330" y="3664079"/>
            <a:ext cx="8873670" cy="1654171"/>
          </a:xfrm>
          <a:prstGeom prst="rect">
            <a:avLst/>
          </a:prstGeom>
          <a:noFill/>
        </p:spPr>
        <p:txBody>
          <a:bodyPr wrap="square" rtlCol="0">
            <a:spAutoFit/>
          </a:bodyPr>
          <a:lstStyle/>
          <a:p>
            <a:pPr algn="l">
              <a:lnSpc>
                <a:spcPts val="2800"/>
              </a:lnSpc>
            </a:pPr>
            <a:r>
              <a:rPr lang="zh-CN" altLang="zh-CN" sz="2000" dirty="0">
                <a:solidFill>
                  <a:srgbClr val="FF0000"/>
                </a:solidFill>
                <a:latin typeface="Consolas" pitchFamily="49" charset="0"/>
                <a:ea typeface="楷体" pitchFamily="49" charset="-122"/>
                <a:cs typeface="Consolas" pitchFamily="49" charset="0"/>
              </a:rPr>
              <a:t>【例</a:t>
            </a:r>
            <a:r>
              <a:rPr lang="en-US" altLang="zh-CN" sz="2000" dirty="0">
                <a:solidFill>
                  <a:srgbClr val="FF0000"/>
                </a:solidFill>
                <a:latin typeface="Consolas" pitchFamily="49" charset="0"/>
                <a:ea typeface="楷体" pitchFamily="49" charset="-122"/>
                <a:cs typeface="Consolas" pitchFamily="49" charset="0"/>
              </a:rPr>
              <a:t>2.4</a:t>
            </a:r>
            <a:r>
              <a:rPr lang="zh-CN" altLang="zh-CN" sz="2000" dirty="0">
                <a:solidFill>
                  <a:srgbClr val="FF0000"/>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对于含有</a:t>
            </a:r>
            <a:r>
              <a:rPr lang="en-US" altLang="zh-CN" sz="2000" i="1" dirty="0">
                <a:solidFill>
                  <a:srgbClr val="0000FF"/>
                </a:solidFill>
                <a:latin typeface="Consolas" pitchFamily="49" charset="0"/>
                <a:ea typeface="楷体" pitchFamily="49" charset="-122"/>
                <a:cs typeface="Consolas" pitchFamily="49" charset="0"/>
              </a:rPr>
              <a:t>n</a:t>
            </a:r>
            <a:r>
              <a:rPr lang="zh-CN" altLang="zh-CN" sz="2000" dirty="0">
                <a:solidFill>
                  <a:srgbClr val="0000FF"/>
                </a:solidFill>
                <a:latin typeface="Consolas" pitchFamily="49" charset="0"/>
                <a:ea typeface="楷体" pitchFamily="49" charset="-122"/>
                <a:cs typeface="Consolas" pitchFamily="49" charset="0"/>
              </a:rPr>
              <a:t>个整数元素的顺序表</a:t>
            </a:r>
            <a:r>
              <a:rPr lang="en-US" altLang="zh-CN" sz="2000" dirty="0">
                <a:solidFill>
                  <a:srgbClr val="0000FF"/>
                </a:solidFill>
                <a:latin typeface="Consolas" pitchFamily="49" charset="0"/>
                <a:ea typeface="楷体" pitchFamily="49" charset="-122"/>
                <a:cs typeface="Consolas" pitchFamily="49" charset="0"/>
              </a:rPr>
              <a:t>L</a:t>
            </a:r>
            <a:r>
              <a:rPr lang="zh-CN" altLang="zh-CN" sz="2000" dirty="0">
                <a:solidFill>
                  <a:srgbClr val="0000FF"/>
                </a:solidFill>
                <a:latin typeface="Consolas" pitchFamily="49" charset="0"/>
                <a:ea typeface="楷体" pitchFamily="49" charset="-122"/>
                <a:cs typeface="Consolas" pitchFamily="49" charset="0"/>
              </a:rPr>
              <a:t>，设计一个算法用于删除其中所有值为</a:t>
            </a:r>
            <a:r>
              <a:rPr lang="en-US" altLang="zh-CN" sz="2000" i="1" dirty="0">
                <a:solidFill>
                  <a:srgbClr val="0000FF"/>
                </a:solidFill>
                <a:latin typeface="Consolas" pitchFamily="49" charset="0"/>
                <a:ea typeface="楷体" pitchFamily="49" charset="-122"/>
                <a:cs typeface="Consolas" pitchFamily="49" charset="0"/>
              </a:rPr>
              <a:t>x</a:t>
            </a:r>
            <a:r>
              <a:rPr lang="zh-CN" altLang="zh-CN" sz="2000" dirty="0">
                <a:solidFill>
                  <a:srgbClr val="0000FF"/>
                </a:solidFill>
                <a:latin typeface="Consolas" pitchFamily="49" charset="0"/>
                <a:ea typeface="楷体" pitchFamily="49" charset="-122"/>
                <a:cs typeface="Consolas" pitchFamily="49" charset="0"/>
              </a:rPr>
              <a:t>的元素。</a:t>
            </a:r>
            <a:endParaRPr lang="en-US" altLang="zh-CN" sz="2000" dirty="0">
              <a:solidFill>
                <a:srgbClr val="0000FF"/>
              </a:solidFill>
              <a:latin typeface="Consolas" pitchFamily="49" charset="0"/>
              <a:ea typeface="楷体" pitchFamily="49" charset="-122"/>
              <a:cs typeface="Consolas" pitchFamily="49" charset="0"/>
            </a:endParaRPr>
          </a:p>
          <a:p>
            <a:pPr algn="l">
              <a:lnSpc>
                <a:spcPts val="28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例如</a:t>
            </a:r>
            <a:r>
              <a:rPr lang="en-US" altLang="zh-CN" sz="2000" dirty="0">
                <a:solidFill>
                  <a:srgbClr val="0000FF"/>
                </a:solidFill>
                <a:latin typeface="Consolas" pitchFamily="49" charset="0"/>
                <a:ea typeface="楷体" pitchFamily="49" charset="-122"/>
                <a:cs typeface="Consolas" pitchFamily="49" charset="0"/>
              </a:rPr>
              <a:t>L=(1</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5</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，若</a:t>
            </a:r>
            <a:r>
              <a:rPr lang="en-US" altLang="zh-CN" sz="2000" i="1" dirty="0">
                <a:solidFill>
                  <a:srgbClr val="0000FF"/>
                </a:solidFill>
                <a:latin typeface="Consolas" pitchFamily="49" charset="0"/>
                <a:ea typeface="楷体" pitchFamily="49" charset="-122"/>
                <a:cs typeface="Consolas" pitchFamily="49" charset="0"/>
              </a:rPr>
              <a:t>x</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，删除后</a:t>
            </a:r>
            <a:r>
              <a:rPr lang="en-US" altLang="zh-CN" sz="2000" dirty="0">
                <a:solidFill>
                  <a:srgbClr val="0000FF"/>
                </a:solidFill>
                <a:latin typeface="Consolas" pitchFamily="49" charset="0"/>
                <a:ea typeface="楷体" pitchFamily="49" charset="-122"/>
                <a:cs typeface="Consolas" pitchFamily="49" charset="0"/>
              </a:rPr>
              <a:t>L=(2</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5)</a:t>
            </a:r>
            <a:r>
              <a:rPr lang="zh-CN" altLang="zh-CN" sz="2000" dirty="0">
                <a:solidFill>
                  <a:srgbClr val="0000FF"/>
                </a:solidFill>
                <a:latin typeface="Consolas" pitchFamily="49" charset="0"/>
                <a:ea typeface="楷体" pitchFamily="49" charset="-122"/>
                <a:cs typeface="Consolas" pitchFamily="49" charset="0"/>
              </a:rPr>
              <a:t>。并给出算法的时间复杂度和空间复杂度。</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7107" y="3110044"/>
            <a:ext cx="8064896" cy="368457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1800" dirty="0">
                <a:solidFill>
                  <a:srgbClr val="0000FF"/>
                </a:solidFill>
                <a:latin typeface="Consolas" pitchFamily="49" charset="0"/>
                <a:ea typeface="仿宋" pitchFamily="49" charset="-122"/>
                <a:cs typeface="Consolas" pitchFamily="49" charset="0"/>
              </a:rPr>
              <a:t>public static void </a:t>
            </a:r>
            <a:r>
              <a:rPr lang="en-US" altLang="zh-CN" sz="1800" dirty="0">
                <a:solidFill>
                  <a:srgbClr val="FF0000"/>
                </a:solidFill>
                <a:latin typeface="Consolas" pitchFamily="49" charset="0"/>
                <a:ea typeface="仿宋" pitchFamily="49" charset="-122"/>
                <a:cs typeface="Consolas" pitchFamily="49" charset="0"/>
              </a:rPr>
              <a:t>Deletex1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SqListClass</a:t>
            </a:r>
            <a:r>
              <a:rPr lang="en-US" altLang="zh-CN" sz="1800" dirty="0">
                <a:solidFill>
                  <a:srgbClr val="0000FF"/>
                </a:solidFill>
                <a:latin typeface="Consolas" pitchFamily="49" charset="0"/>
                <a:ea typeface="仿宋" pitchFamily="49" charset="-122"/>
                <a:cs typeface="Consolas" pitchFamily="49" charset="0"/>
              </a:rPr>
              <a:t>&lt;Integer&gt; </a:t>
            </a:r>
            <a:r>
              <a:rPr lang="en-US" altLang="zh-CN" sz="1800" dirty="0" err="1">
                <a:solidFill>
                  <a:srgbClr val="0000FF"/>
                </a:solidFill>
                <a:latin typeface="Consolas" pitchFamily="49" charset="0"/>
                <a:ea typeface="仿宋" pitchFamily="49" charset="-122"/>
                <a:cs typeface="Consolas" pitchFamily="49" charset="0"/>
              </a:rPr>
              <a:t>L,Integer</a:t>
            </a:r>
            <a:r>
              <a:rPr lang="en-US" altLang="zh-CN" sz="1800" dirty="0">
                <a:solidFill>
                  <a:srgbClr val="0000FF"/>
                </a:solidFill>
                <a:latin typeface="Consolas" pitchFamily="49" charset="0"/>
                <a:ea typeface="仿宋" pitchFamily="49" charset="-122"/>
                <a:cs typeface="Consolas" pitchFamily="49" charset="0"/>
              </a:rPr>
              <a:t> x) </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i,k</a:t>
            </a:r>
            <a:r>
              <a:rPr lang="en-US" altLang="zh-CN" sz="1800" dirty="0">
                <a:solidFill>
                  <a:srgbClr val="0000FF"/>
                </a:solidFill>
                <a:latin typeface="Consolas" pitchFamily="49" charset="0"/>
                <a:ea typeface="仿宋" pitchFamily="49" charset="-122"/>
                <a:cs typeface="Consolas" pitchFamily="49" charset="0"/>
              </a:rPr>
              <a:t>=0;</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for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=0;i&lt;</a:t>
            </a:r>
            <a:r>
              <a:rPr lang="en-US" altLang="zh-CN" sz="1800" dirty="0" err="1">
                <a:solidFill>
                  <a:srgbClr val="0000FF"/>
                </a:solidFill>
                <a:latin typeface="Consolas" pitchFamily="49" charset="0"/>
                <a:ea typeface="仿宋" pitchFamily="49" charset="-122"/>
                <a:cs typeface="Consolas" pitchFamily="49" charset="0"/>
              </a:rPr>
              <a:t>L.size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L.</a:t>
            </a:r>
            <a:r>
              <a:rPr lang="en-US" altLang="zh-CN" sz="1800" dirty="0" err="1">
                <a:solidFill>
                  <a:srgbClr val="FF00FF"/>
                </a:solidFill>
                <a:latin typeface="Consolas" pitchFamily="49" charset="0"/>
                <a:ea typeface="仿宋" pitchFamily="49" charset="-122"/>
                <a:cs typeface="Consolas" pitchFamily="49" charset="0"/>
              </a:rPr>
              <a:t>GetElem</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!=x)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将不为</a:t>
            </a:r>
            <a:r>
              <a:rPr lang="en-US" altLang="zh-CN" sz="1800" dirty="0">
                <a:solidFill>
                  <a:srgbClr val="00CC00"/>
                </a:solidFill>
                <a:latin typeface="Consolas" pitchFamily="49" charset="0"/>
                <a:ea typeface="仿宋" pitchFamily="49" charset="-122"/>
                <a:cs typeface="Consolas" pitchFamily="49" charset="0"/>
              </a:rPr>
              <a:t>x</a:t>
            </a:r>
            <a:r>
              <a:rPr lang="zh-CN" altLang="zh-CN" sz="1800" dirty="0">
                <a:solidFill>
                  <a:srgbClr val="00CC00"/>
                </a:solidFill>
                <a:latin typeface="Consolas" pitchFamily="49" charset="0"/>
                <a:ea typeface="仿宋" pitchFamily="49" charset="-122"/>
                <a:cs typeface="Consolas" pitchFamily="49" charset="0"/>
              </a:rPr>
              <a:t>的元素插入到</a:t>
            </a:r>
            <a:r>
              <a:rPr lang="en-US" altLang="zh-CN" sz="1800" dirty="0">
                <a:solidFill>
                  <a:srgbClr val="00CC00"/>
                </a:solidFill>
                <a:latin typeface="Consolas" pitchFamily="49" charset="0"/>
                <a:ea typeface="仿宋" pitchFamily="49" charset="-122"/>
                <a:cs typeface="Consolas" pitchFamily="49" charset="0"/>
              </a:rPr>
              <a:t>data</a:t>
            </a:r>
            <a:r>
              <a:rPr lang="zh-CN" altLang="zh-CN" sz="1800" dirty="0">
                <a:solidFill>
                  <a:srgbClr val="00CC00"/>
                </a:solidFill>
                <a:latin typeface="Consolas" pitchFamily="49" charset="0"/>
                <a:ea typeface="仿宋" pitchFamily="49" charset="-122"/>
                <a:cs typeface="Consolas" pitchFamily="49" charset="0"/>
              </a:rPr>
              <a:t>中</a:t>
            </a:r>
          </a:p>
          <a:p>
            <a:pPr algn="l"/>
            <a:r>
              <a:rPr lang="en-US" altLang="zh-CN" sz="1800" dirty="0">
                <a:solidFill>
                  <a:srgbClr val="0000FF"/>
                </a:solidFill>
                <a:latin typeface="Consolas" pitchFamily="49" charset="0"/>
                <a:ea typeface="仿宋" pitchFamily="49" charset="-122"/>
                <a:cs typeface="Consolas" pitchFamily="49" charset="0"/>
              </a:rPr>
              <a:t>     {  </a:t>
            </a:r>
          </a:p>
          <a:p>
            <a:pPr algn="l"/>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a:t>
            </a:r>
            <a:r>
              <a:rPr lang="en-US" altLang="zh-CN" sz="1800" dirty="0" err="1">
                <a:solidFill>
                  <a:srgbClr val="FF00FF"/>
                </a:solidFill>
                <a:latin typeface="Consolas" pitchFamily="49" charset="0"/>
                <a:ea typeface="仿宋" pitchFamily="49" charset="-122"/>
                <a:cs typeface="Consolas" pitchFamily="49" charset="0"/>
              </a:rPr>
              <a:t>SetElem</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k,L.GetElem</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a:t>
            </a:r>
            <a:endParaRPr lang="zh-CN" altLang="zh-CN" sz="1800" dirty="0">
              <a:solidFill>
                <a:srgbClr val="FF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k++;</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L.Setsize</a:t>
            </a:r>
            <a:r>
              <a:rPr lang="en-US" altLang="zh-CN" sz="1800" dirty="0">
                <a:solidFill>
                  <a:srgbClr val="0000FF"/>
                </a:solidFill>
                <a:latin typeface="Consolas" pitchFamily="49" charset="0"/>
                <a:ea typeface="仿宋" pitchFamily="49" charset="-122"/>
                <a:cs typeface="Consolas" pitchFamily="49" charset="0"/>
              </a:rPr>
              <a:t>(k);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重置长度</a:t>
            </a:r>
          </a:p>
          <a:p>
            <a:pPr algn="l"/>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143508" y="231942"/>
            <a:ext cx="8856984" cy="1141210"/>
          </a:xfrm>
          <a:prstGeom prst="rect">
            <a:avLst/>
          </a:prstGeom>
          <a:noFill/>
        </p:spPr>
        <p:txBody>
          <a:bodyPr wrap="square" rtlCol="0">
            <a:spAutoFit/>
          </a:bodyPr>
          <a:lstStyle/>
          <a:p>
            <a:pPr algn="l">
              <a:lnSpc>
                <a:spcPts val="2800"/>
              </a:lnSpc>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FF0000"/>
                </a:solidFill>
                <a:latin typeface="微软雅黑" pitchFamily="34" charset="-122"/>
                <a:ea typeface="微软雅黑" pitchFamily="34" charset="-122"/>
                <a:cs typeface="Consolas" pitchFamily="49" charset="0"/>
              </a:rPr>
              <a:t>解法</a:t>
            </a:r>
            <a:r>
              <a:rPr lang="en-US" altLang="zh-CN" sz="2000" dirty="0">
                <a:solidFill>
                  <a:srgbClr val="FF0000"/>
                </a:solidFill>
                <a:latin typeface="微软雅黑" pitchFamily="34" charset="-122"/>
                <a:ea typeface="微软雅黑" pitchFamily="34" charset="-122"/>
                <a:cs typeface="Consolas" pitchFamily="49" charset="0"/>
              </a:rPr>
              <a:t>1</a:t>
            </a:r>
            <a:r>
              <a:rPr lang="zh-CN" altLang="zh-CN" sz="2000" dirty="0">
                <a:solidFill>
                  <a:srgbClr val="FF0000"/>
                </a:solidFill>
                <a:latin typeface="微软雅黑" pitchFamily="34" charset="-122"/>
                <a:ea typeface="微软雅黑" pitchFamily="34"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对于整数顺序表</a:t>
            </a:r>
            <a:r>
              <a:rPr lang="en-US" altLang="zh-CN" sz="2000" dirty="0">
                <a:solidFill>
                  <a:srgbClr val="0000FF"/>
                </a:solidFill>
                <a:latin typeface="Consolas" pitchFamily="49" charset="0"/>
                <a:ea typeface="仿宋" pitchFamily="49" charset="-122"/>
                <a:cs typeface="Consolas" pitchFamily="49" charset="0"/>
              </a:rPr>
              <a:t>L</a:t>
            </a:r>
            <a:r>
              <a:rPr lang="zh-CN"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C00000"/>
                </a:solidFill>
                <a:latin typeface="Consolas" pitchFamily="49" charset="0"/>
                <a:ea typeface="仿宋" pitchFamily="49" charset="-122"/>
                <a:cs typeface="Consolas" pitchFamily="49" charset="0"/>
              </a:rPr>
              <a:t>删除</a:t>
            </a:r>
            <a:r>
              <a:rPr lang="zh-CN" altLang="zh-CN" sz="2000" dirty="0">
                <a:solidFill>
                  <a:srgbClr val="0000FF"/>
                </a:solidFill>
                <a:latin typeface="Consolas" pitchFamily="49" charset="0"/>
                <a:ea typeface="仿宋" pitchFamily="49" charset="-122"/>
                <a:cs typeface="Consolas" pitchFamily="49" charset="0"/>
              </a:rPr>
              <a:t>其中所有</a:t>
            </a:r>
            <a:r>
              <a:rPr lang="en-US" altLang="zh-CN" sz="2000" i="1" dirty="0">
                <a:solidFill>
                  <a:srgbClr val="0000FF"/>
                </a:solidFill>
                <a:latin typeface="Consolas" pitchFamily="49" charset="0"/>
                <a:ea typeface="仿宋" pitchFamily="49" charset="-122"/>
                <a:cs typeface="Consolas" pitchFamily="49" charset="0"/>
              </a:rPr>
              <a:t>x</a:t>
            </a:r>
            <a:r>
              <a:rPr lang="zh-CN" altLang="zh-CN" sz="2000" dirty="0">
                <a:solidFill>
                  <a:srgbClr val="0000FF"/>
                </a:solidFill>
                <a:latin typeface="Consolas" pitchFamily="49" charset="0"/>
                <a:ea typeface="仿宋" pitchFamily="49" charset="-122"/>
                <a:cs typeface="Consolas" pitchFamily="49" charset="0"/>
              </a:rPr>
              <a:t>元素后得到的结果顺序表可以与原</a:t>
            </a:r>
            <a:r>
              <a:rPr lang="en-US" altLang="zh-CN" sz="2000" dirty="0">
                <a:solidFill>
                  <a:srgbClr val="0000FF"/>
                </a:solidFill>
                <a:latin typeface="Consolas" pitchFamily="49" charset="0"/>
                <a:ea typeface="仿宋" pitchFamily="49" charset="-122"/>
                <a:cs typeface="Consolas" pitchFamily="49" charset="0"/>
              </a:rPr>
              <a:t>L</a:t>
            </a:r>
            <a:r>
              <a:rPr lang="zh-CN" altLang="zh-CN" sz="2000" dirty="0">
                <a:solidFill>
                  <a:srgbClr val="0000FF"/>
                </a:solidFill>
                <a:latin typeface="Consolas" pitchFamily="49" charset="0"/>
                <a:ea typeface="仿宋" pitchFamily="49" charset="-122"/>
                <a:cs typeface="Consolas" pitchFamily="49" charset="0"/>
              </a:rPr>
              <a:t>共享，所以求解问题转化为新建结果顺序表。</a:t>
            </a:r>
            <a:r>
              <a:rPr lang="zh-CN" altLang="en-US" sz="2000" dirty="0">
                <a:solidFill>
                  <a:srgbClr val="0000FF"/>
                </a:solidFill>
                <a:latin typeface="Consolas" pitchFamily="49" charset="0"/>
                <a:ea typeface="仿宋" pitchFamily="49" charset="-122"/>
                <a:cs typeface="Consolas" pitchFamily="49" charset="0"/>
              </a:rPr>
              <a:t>（保留的集中放在前面，</a:t>
            </a:r>
            <a:r>
              <a:rPr lang="en-US" altLang="zh-CN" sz="2000" dirty="0">
                <a:solidFill>
                  <a:srgbClr val="0000FF"/>
                </a:solidFill>
                <a:latin typeface="Consolas" pitchFamily="49" charset="0"/>
                <a:ea typeface="仿宋" pitchFamily="49" charset="-122"/>
                <a:cs typeface="Consolas" pitchFamily="49" charset="0"/>
              </a:rPr>
              <a:t>k</a:t>
            </a:r>
            <a:r>
              <a:rPr lang="zh-CN" altLang="en-US" sz="2000" dirty="0">
                <a:solidFill>
                  <a:srgbClr val="0000FF"/>
                </a:solidFill>
                <a:latin typeface="Consolas" pitchFamily="49" charset="0"/>
                <a:ea typeface="仿宋" pitchFamily="49" charset="-122"/>
                <a:cs typeface="Consolas" pitchFamily="49" charset="0"/>
              </a:rPr>
              <a:t>为结果顺序表的大小）</a:t>
            </a:r>
            <a:endParaRPr lang="zh-CN" altLang="zh-CN" sz="2000" dirty="0">
              <a:solidFill>
                <a:srgbClr val="0000FF"/>
              </a:solidFill>
              <a:latin typeface="Consolas" pitchFamily="49" charset="0"/>
              <a:ea typeface="仿宋" pitchFamily="49" charset="-122"/>
              <a:cs typeface="Consolas" pitchFamily="49" charset="0"/>
            </a:endParaRPr>
          </a:p>
        </p:txBody>
      </p:sp>
      <p:grpSp>
        <p:nvGrpSpPr>
          <p:cNvPr id="6" name="组合 5">
            <a:extLst>
              <a:ext uri="{FF2B5EF4-FFF2-40B4-BE49-F238E27FC236}">
                <a16:creationId xmlns:a16="http://schemas.microsoft.com/office/drawing/2014/main" id="{862D5A2D-2CB2-499B-BAB8-30CBAAC1773E}"/>
              </a:ext>
            </a:extLst>
          </p:cNvPr>
          <p:cNvGrpSpPr/>
          <p:nvPr/>
        </p:nvGrpSpPr>
        <p:grpSpPr>
          <a:xfrm>
            <a:off x="2483768" y="1333974"/>
            <a:ext cx="6590054" cy="1774164"/>
            <a:chOff x="1400088" y="1148342"/>
            <a:chExt cx="6590054" cy="1774164"/>
          </a:xfrm>
        </p:grpSpPr>
        <p:sp>
          <p:nvSpPr>
            <p:cNvPr id="7" name="Rectangle 48">
              <a:extLst>
                <a:ext uri="{FF2B5EF4-FFF2-40B4-BE49-F238E27FC236}">
                  <a16:creationId xmlns:a16="http://schemas.microsoft.com/office/drawing/2014/main" id="{977DE777-ED97-4DEC-8D98-51B9E3687E09}"/>
                </a:ext>
              </a:extLst>
            </p:cNvPr>
            <p:cNvSpPr>
              <a:spLocks noChangeArrowheads="1"/>
            </p:cNvSpPr>
            <p:nvPr/>
          </p:nvSpPr>
          <p:spPr bwMode="auto">
            <a:xfrm>
              <a:off x="1509422" y="1872577"/>
              <a:ext cx="525269" cy="42425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0" i="0" u="none" strike="noStrike" cap="none" normalizeH="0" baseline="-30000">
                  <a:ln>
                    <a:noFill/>
                  </a:ln>
                  <a:solidFill>
                    <a:srgbClr val="0000FF"/>
                  </a:solidFill>
                  <a:effectLst/>
                  <a:latin typeface="Consolas" pitchFamily="49" charset="0"/>
                  <a:ea typeface="仿宋" pitchFamily="49" charset="-122"/>
                  <a:cs typeface="Consolas" pitchFamily="49" charset="0"/>
                </a:rPr>
                <a:t>0</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 name="Rectangle 47">
              <a:extLst>
                <a:ext uri="{FF2B5EF4-FFF2-40B4-BE49-F238E27FC236}">
                  <a16:creationId xmlns:a16="http://schemas.microsoft.com/office/drawing/2014/main" id="{3E238861-C78D-43DF-B5BA-184F1EB9796C}"/>
                </a:ext>
              </a:extLst>
            </p:cNvPr>
            <p:cNvSpPr>
              <a:spLocks noChangeArrowheads="1"/>
            </p:cNvSpPr>
            <p:nvPr/>
          </p:nvSpPr>
          <p:spPr bwMode="auto">
            <a:xfrm>
              <a:off x="2026592" y="1872577"/>
              <a:ext cx="1038969" cy="42425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mj-ea"/>
                  <a:ea typeface="+mj-ea"/>
                  <a:cs typeface="Consolas" pitchFamily="49" charset="0"/>
                </a:rPr>
                <a:t>…</a:t>
              </a:r>
            </a:p>
          </p:txBody>
        </p:sp>
        <p:sp>
          <p:nvSpPr>
            <p:cNvPr id="9" name="Rectangle 46">
              <a:extLst>
                <a:ext uri="{FF2B5EF4-FFF2-40B4-BE49-F238E27FC236}">
                  <a16:creationId xmlns:a16="http://schemas.microsoft.com/office/drawing/2014/main" id="{E0C2CBAB-7298-4B52-8997-6B8B45052B97}"/>
                </a:ext>
              </a:extLst>
            </p:cNvPr>
            <p:cNvSpPr>
              <a:spLocks noChangeArrowheads="1"/>
            </p:cNvSpPr>
            <p:nvPr/>
          </p:nvSpPr>
          <p:spPr bwMode="auto">
            <a:xfrm>
              <a:off x="3056306" y="1872577"/>
              <a:ext cx="525269" cy="42425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b="0" i="1" u="none" strike="noStrike" cap="none" normalizeH="0" baseline="0" dirty="0">
                  <a:ln>
                    <a:noFill/>
                  </a:ln>
                  <a:solidFill>
                    <a:srgbClr val="0000FF"/>
                  </a:solidFill>
                  <a:effectLst/>
                  <a:latin typeface="Consolas" pitchFamily="49" charset="0"/>
                  <a:ea typeface="仿宋" pitchFamily="49" charset="-122"/>
                  <a:cs typeface="Consolas" pitchFamily="49" charset="0"/>
                </a:rPr>
                <a:t>a</a:t>
              </a:r>
              <a:r>
                <a:rPr kumimoji="0" lang="en-US" altLang="zh-CN" sz="1600" b="0" i="1" baseline="-30000" dirty="0">
                  <a:solidFill>
                    <a:srgbClr val="0000FF"/>
                  </a:solidFill>
                  <a:latin typeface="Consolas" pitchFamily="49" charset="0"/>
                  <a:ea typeface="仿宋" pitchFamily="49" charset="-122"/>
                  <a:cs typeface="Consolas" pitchFamily="49" charset="0"/>
                </a:rPr>
                <a:t>k-1</a:t>
              </a:r>
              <a:endParaRPr kumimoji="0" lang="en-US" altLang="zh-CN" sz="1600" b="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10" name="Rectangle 45">
              <a:extLst>
                <a:ext uri="{FF2B5EF4-FFF2-40B4-BE49-F238E27FC236}">
                  <a16:creationId xmlns:a16="http://schemas.microsoft.com/office/drawing/2014/main" id="{E3B16B17-0E71-4CE6-925D-3AB36A364298}"/>
                </a:ext>
              </a:extLst>
            </p:cNvPr>
            <p:cNvSpPr>
              <a:spLocks noChangeArrowheads="1"/>
            </p:cNvSpPr>
            <p:nvPr/>
          </p:nvSpPr>
          <p:spPr bwMode="auto">
            <a:xfrm>
              <a:off x="3581575" y="1872577"/>
              <a:ext cx="525269" cy="42425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en-US" altLang="zh-CN" sz="1600" b="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11" name="Rectangle 44">
              <a:extLst>
                <a:ext uri="{FF2B5EF4-FFF2-40B4-BE49-F238E27FC236}">
                  <a16:creationId xmlns:a16="http://schemas.microsoft.com/office/drawing/2014/main" id="{957C70F1-083B-4BEF-9486-07C7174C14B0}"/>
                </a:ext>
              </a:extLst>
            </p:cNvPr>
            <p:cNvSpPr>
              <a:spLocks noChangeArrowheads="1"/>
            </p:cNvSpPr>
            <p:nvPr/>
          </p:nvSpPr>
          <p:spPr bwMode="auto">
            <a:xfrm>
              <a:off x="4103374" y="1872577"/>
              <a:ext cx="705759" cy="42425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b="0" i="0" u="none" strike="noStrike" cap="none" normalizeH="0" baseline="0" dirty="0">
                  <a:ln>
                    <a:noFill/>
                  </a:ln>
                  <a:solidFill>
                    <a:srgbClr val="0000FF"/>
                  </a:solidFill>
                  <a:effectLst/>
                  <a:latin typeface="+mj-ea"/>
                  <a:ea typeface="+mj-ea"/>
                  <a:cs typeface="Consolas" pitchFamily="49" charset="0"/>
                </a:rPr>
                <a:t>…</a:t>
              </a:r>
            </a:p>
          </p:txBody>
        </p:sp>
        <p:sp>
          <p:nvSpPr>
            <p:cNvPr id="12" name="Rectangle 43">
              <a:extLst>
                <a:ext uri="{FF2B5EF4-FFF2-40B4-BE49-F238E27FC236}">
                  <a16:creationId xmlns:a16="http://schemas.microsoft.com/office/drawing/2014/main" id="{E64207E3-378B-4CFB-9228-2C8B4775E11D}"/>
                </a:ext>
              </a:extLst>
            </p:cNvPr>
            <p:cNvSpPr>
              <a:spLocks noChangeArrowheads="1"/>
            </p:cNvSpPr>
            <p:nvPr/>
          </p:nvSpPr>
          <p:spPr bwMode="auto">
            <a:xfrm>
              <a:off x="6026277" y="1872577"/>
              <a:ext cx="525269" cy="42425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0" i="1" u="none" strike="noStrike" cap="none" normalizeH="0" baseline="-30000">
                  <a:ln>
                    <a:noFill/>
                  </a:ln>
                  <a:solidFill>
                    <a:srgbClr val="0000FF"/>
                  </a:solidFill>
                  <a:effectLst/>
                  <a:latin typeface="Consolas" pitchFamily="49" charset="0"/>
                  <a:ea typeface="仿宋" pitchFamily="49" charset="-122"/>
                  <a:cs typeface="Consolas" pitchFamily="49" charset="0"/>
                </a:rPr>
                <a:t>n</a:t>
              </a:r>
              <a:r>
                <a:rPr kumimoji="0" lang="en-US" altLang="zh-CN" sz="1600" b="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 name="Rectangle 42">
              <a:extLst>
                <a:ext uri="{FF2B5EF4-FFF2-40B4-BE49-F238E27FC236}">
                  <a16:creationId xmlns:a16="http://schemas.microsoft.com/office/drawing/2014/main" id="{63A9AA6D-15E7-4285-9D3C-EF8F1F50E22C}"/>
                </a:ext>
              </a:extLst>
            </p:cNvPr>
            <p:cNvSpPr>
              <a:spLocks noChangeArrowheads="1"/>
            </p:cNvSpPr>
            <p:nvPr/>
          </p:nvSpPr>
          <p:spPr bwMode="auto">
            <a:xfrm>
              <a:off x="5109948" y="1148342"/>
              <a:ext cx="2880194" cy="423720"/>
            </a:xfrm>
            <a:prstGeom prst="rect">
              <a:avLst/>
            </a:prstGeom>
            <a:solidFill>
              <a:srgbClr val="FFFFFF"/>
            </a:solidFill>
            <a:ln w="9525">
              <a:noFill/>
              <a:miter lim="800000"/>
              <a:headEnd/>
              <a:tailEnd/>
            </a:ln>
          </p:spPr>
          <p:txBody>
            <a:bodyPr vert="horz" wrap="square" lIns="0" tIns="45720" rIns="0" bIns="45720" numCol="1" anchor="t" anchorCtr="0" compatLnSpc="1">
              <a:prstTxWarp prst="textNoShape">
                <a:avLst/>
              </a:prstTxWarp>
            </a:bodyPr>
            <a:lstStyle/>
            <a:p>
              <a:pPr>
                <a:lnSpc>
                  <a:spcPct val="100000"/>
                </a:lnSpc>
                <a:spcBef>
                  <a:spcPct val="0"/>
                </a:spcBef>
              </a:pPr>
              <a:r>
                <a:rPr kumimoji="0" lang="en-US" altLang="zh-CN" sz="1600" b="0" i="1" u="none" strike="noStrike" cap="none" normalizeH="0" baseline="0" dirty="0" err="1">
                  <a:ln>
                    <a:noFill/>
                  </a:ln>
                  <a:solidFill>
                    <a:srgbClr val="0000FF"/>
                  </a:solidFill>
                  <a:effectLst/>
                  <a:latin typeface="Consolas" pitchFamily="49" charset="0"/>
                  <a:ea typeface="仿宋" pitchFamily="49" charset="-122"/>
                  <a:cs typeface="Consolas" pitchFamily="49" charset="0"/>
                </a:rPr>
                <a:t>a</a:t>
              </a:r>
              <a:r>
                <a:rPr kumimoji="0" lang="en-US" altLang="zh-CN" sz="1600" b="0" i="1" u="none" strike="noStrike" cap="none" normalizeH="0" baseline="-30000" dirty="0" err="1">
                  <a:ln>
                    <a:noFill/>
                  </a:ln>
                  <a:solidFill>
                    <a:srgbClr val="0000FF"/>
                  </a:solidFill>
                  <a:effectLst/>
                  <a:latin typeface="Consolas" pitchFamily="49" charset="0"/>
                  <a:ea typeface="仿宋" pitchFamily="49" charset="-122"/>
                  <a:cs typeface="Consolas" pitchFamily="49" charset="0"/>
                </a:rPr>
                <a:t>i</a:t>
              </a:r>
              <a:r>
                <a:rPr kumimoji="0" lang="en-US" altLang="zh-CN" sz="1600" b="0" i="0" u="none" strike="noStrike" cap="none" normalizeH="0" baseline="0" dirty="0" err="1">
                  <a:ln>
                    <a:noFill/>
                  </a:ln>
                  <a:solidFill>
                    <a:srgbClr val="0000FF"/>
                  </a:solidFill>
                  <a:effectLst/>
                  <a:latin typeface="Consolas" pitchFamily="49" charset="0"/>
                  <a:ea typeface="仿宋" pitchFamily="49" charset="-122"/>
                  <a:cs typeface="Consolas" pitchFamily="49" charset="0"/>
                </a:rPr>
                <a:t>≠</a:t>
              </a:r>
              <a:r>
                <a:rPr kumimoji="0" lang="en-US" altLang="zh-CN" sz="1600" b="0" i="1" u="none" strike="noStrike" cap="none" normalizeH="0" baseline="0" dirty="0" err="1">
                  <a:ln>
                    <a:noFill/>
                  </a:ln>
                  <a:solidFill>
                    <a:srgbClr val="0000FF"/>
                  </a:solidFill>
                  <a:effectLst/>
                  <a:latin typeface="Consolas" pitchFamily="49" charset="0"/>
                  <a:ea typeface="仿宋" pitchFamily="49" charset="-122"/>
                  <a:cs typeface="Consolas" pitchFamily="49" charset="0"/>
                </a:rPr>
                <a:t>x</a:t>
              </a:r>
              <a:r>
                <a:rPr kumimoji="0" lang="zh-CN" altLang="en-US" sz="1600" b="0" i="0" u="none" strike="noStrike" cap="none" normalizeH="0" baseline="0" dirty="0">
                  <a:ln>
                    <a:noFill/>
                  </a:ln>
                  <a:solidFill>
                    <a:srgbClr val="0000FF"/>
                  </a:solidFill>
                  <a:effectLst/>
                  <a:latin typeface="Consolas" pitchFamily="49" charset="0"/>
                  <a:ea typeface="仿宋" pitchFamily="49" charset="-122"/>
                  <a:cs typeface="Consolas" pitchFamily="49" charset="0"/>
                </a:rPr>
                <a:t>时插入到</a:t>
              </a:r>
              <a:r>
                <a:rPr kumimoji="0" lang="en-US" altLang="zh-CN" sz="1600" b="0" i="1" u="none" strike="noStrike" cap="none" normalizeH="0" baseline="0" dirty="0">
                  <a:ln>
                    <a:noFill/>
                  </a:ln>
                  <a:solidFill>
                    <a:srgbClr val="0000FF"/>
                  </a:solidFill>
                  <a:effectLst/>
                  <a:latin typeface="Consolas" pitchFamily="49" charset="0"/>
                  <a:ea typeface="仿宋" pitchFamily="49" charset="-122"/>
                  <a:cs typeface="Consolas" pitchFamily="49" charset="0"/>
                </a:rPr>
                <a:t>a</a:t>
              </a:r>
              <a:r>
                <a:rPr kumimoji="0" lang="en-US" altLang="zh-CN" sz="1600" b="0" i="1" baseline="-30000" dirty="0">
                  <a:solidFill>
                    <a:srgbClr val="0000FF"/>
                  </a:solidFill>
                  <a:latin typeface="Consolas" pitchFamily="49" charset="0"/>
                  <a:ea typeface="仿宋" pitchFamily="49" charset="-122"/>
                  <a:cs typeface="Consolas" pitchFamily="49" charset="0"/>
                </a:rPr>
                <a:t>k-1</a:t>
              </a:r>
              <a:r>
                <a:rPr kumimoji="0" lang="zh-CN" altLang="en-US" sz="1600" b="0" i="0" u="none" strike="noStrike" cap="none" normalizeH="0" baseline="0" dirty="0">
                  <a:ln>
                    <a:noFill/>
                  </a:ln>
                  <a:solidFill>
                    <a:srgbClr val="0000FF"/>
                  </a:solidFill>
                  <a:effectLst/>
                  <a:latin typeface="Consolas" pitchFamily="49" charset="0"/>
                  <a:ea typeface="仿宋" pitchFamily="49" charset="-122"/>
                  <a:cs typeface="Consolas" pitchFamily="49" charset="0"/>
                </a:rPr>
                <a:t>的后面</a:t>
              </a:r>
            </a:p>
          </p:txBody>
        </p:sp>
        <p:sp>
          <p:nvSpPr>
            <p:cNvPr id="14" name="Rectangle 41">
              <a:extLst>
                <a:ext uri="{FF2B5EF4-FFF2-40B4-BE49-F238E27FC236}">
                  <a16:creationId xmlns:a16="http://schemas.microsoft.com/office/drawing/2014/main" id="{09950118-09DF-4172-BE44-8A8117A67F74}"/>
                </a:ext>
              </a:extLst>
            </p:cNvPr>
            <p:cNvSpPr>
              <a:spLocks noChangeArrowheads="1"/>
            </p:cNvSpPr>
            <p:nvPr/>
          </p:nvSpPr>
          <p:spPr bwMode="auto">
            <a:xfrm>
              <a:off x="4806818" y="1872577"/>
              <a:ext cx="525269" cy="42425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b="0" i="1" u="none" strike="noStrike" cap="none" normalizeH="0" baseline="0" dirty="0">
                  <a:ln>
                    <a:noFill/>
                  </a:ln>
                  <a:solidFill>
                    <a:srgbClr val="0000FF"/>
                  </a:solidFill>
                  <a:effectLst/>
                  <a:latin typeface="Consolas" pitchFamily="49" charset="0"/>
                  <a:ea typeface="仿宋" pitchFamily="49" charset="-122"/>
                  <a:cs typeface="Consolas" pitchFamily="49" charset="0"/>
                </a:rPr>
                <a:t>a</a:t>
              </a:r>
              <a:r>
                <a:rPr kumimoji="0" lang="en-US" altLang="zh-CN" sz="1600" b="0" i="1" u="none" strike="noStrike" cap="none" normalizeH="0" baseline="-30000" dirty="0">
                  <a:ln>
                    <a:noFill/>
                  </a:ln>
                  <a:solidFill>
                    <a:srgbClr val="0000FF"/>
                  </a:solidFill>
                  <a:effectLst/>
                  <a:latin typeface="Consolas" pitchFamily="49" charset="0"/>
                  <a:ea typeface="仿宋" pitchFamily="49" charset="-122"/>
                  <a:cs typeface="Consolas" pitchFamily="49" charset="0"/>
                </a:rPr>
                <a:t>i</a:t>
              </a:r>
              <a:endParaRPr kumimoji="0" lang="en-US" altLang="zh-CN" sz="1600" b="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15" name="Rectangle 40">
              <a:extLst>
                <a:ext uri="{FF2B5EF4-FFF2-40B4-BE49-F238E27FC236}">
                  <a16:creationId xmlns:a16="http://schemas.microsoft.com/office/drawing/2014/main" id="{1005B74C-B719-42A6-B3F5-B4391CB73596}"/>
                </a:ext>
              </a:extLst>
            </p:cNvPr>
            <p:cNvSpPr>
              <a:spLocks noChangeArrowheads="1"/>
            </p:cNvSpPr>
            <p:nvPr/>
          </p:nvSpPr>
          <p:spPr bwMode="auto">
            <a:xfrm>
              <a:off x="5322832" y="1872577"/>
              <a:ext cx="705759" cy="42425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6" name="AutoShape 39">
              <a:extLst>
                <a:ext uri="{FF2B5EF4-FFF2-40B4-BE49-F238E27FC236}">
                  <a16:creationId xmlns:a16="http://schemas.microsoft.com/office/drawing/2014/main" id="{5DA28F2E-3B72-476F-B2E8-04D4F2F5F697}"/>
                </a:ext>
              </a:extLst>
            </p:cNvPr>
            <p:cNvSpPr>
              <a:spLocks/>
            </p:cNvSpPr>
            <p:nvPr/>
          </p:nvSpPr>
          <p:spPr bwMode="auto">
            <a:xfrm rot="5400000">
              <a:off x="2395060" y="705514"/>
              <a:ext cx="274267" cy="2007362"/>
            </a:xfrm>
            <a:prstGeom prst="leftBrace">
              <a:avLst>
                <a:gd name="adj1" fmla="val 56478"/>
                <a:gd name="adj2" fmla="val 50000"/>
              </a:avLst>
            </a:prstGeom>
            <a:ln w="12700">
              <a:headEnd/>
              <a:tailEnd/>
            </a:ln>
          </p:spPr>
          <p:style>
            <a:lnRef idx="2">
              <a:schemeClr val="accent5"/>
            </a:lnRef>
            <a:fillRef idx="0">
              <a:schemeClr val="accent5"/>
            </a:fillRef>
            <a:effectRef idx="1">
              <a:schemeClr val="accent5"/>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 name="Rectangle 38">
              <a:extLst>
                <a:ext uri="{FF2B5EF4-FFF2-40B4-BE49-F238E27FC236}">
                  <a16:creationId xmlns:a16="http://schemas.microsoft.com/office/drawing/2014/main" id="{FB069228-0630-471F-8843-EB0A35DF5C65}"/>
                </a:ext>
              </a:extLst>
            </p:cNvPr>
            <p:cNvSpPr>
              <a:spLocks noChangeArrowheads="1"/>
            </p:cNvSpPr>
            <p:nvPr/>
          </p:nvSpPr>
          <p:spPr bwMode="auto">
            <a:xfrm>
              <a:off x="1400088" y="1178339"/>
              <a:ext cx="2181487" cy="424257"/>
            </a:xfrm>
            <a:prstGeom prst="rect">
              <a:avLst/>
            </a:prstGeom>
            <a:solidFill>
              <a:srgbClr val="FFFFFF"/>
            </a:solidFill>
            <a:ln w="9525">
              <a:noFill/>
              <a:miter lim="800000"/>
              <a:headEnd/>
              <a:tailEnd/>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i="0" u="none" strike="noStrike" cap="none" normalizeH="0" baseline="0" dirty="0">
                  <a:ln>
                    <a:noFill/>
                  </a:ln>
                  <a:solidFill>
                    <a:srgbClr val="0000FF"/>
                  </a:solidFill>
                  <a:effectLst/>
                  <a:latin typeface="Consolas" pitchFamily="49" charset="0"/>
                  <a:ea typeface="仿宋" pitchFamily="49" charset="-122"/>
                  <a:cs typeface="Consolas" pitchFamily="49" charset="0"/>
                </a:rPr>
                <a:t>结果顺表中的</a:t>
              </a:r>
              <a:r>
                <a:rPr kumimoji="0" lang="en-US" alt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k</a:t>
              </a:r>
              <a:r>
                <a:rPr kumimoji="0" lang="zh-CN" altLang="en-US" sz="1600" i="0" u="none" strike="noStrike" cap="none" normalizeH="0" baseline="0" dirty="0">
                  <a:ln>
                    <a:noFill/>
                  </a:ln>
                  <a:solidFill>
                    <a:srgbClr val="0000FF"/>
                  </a:solidFill>
                  <a:effectLst/>
                  <a:latin typeface="Consolas" pitchFamily="49" charset="0"/>
                  <a:ea typeface="仿宋" pitchFamily="49" charset="-122"/>
                  <a:cs typeface="Consolas" pitchFamily="49" charset="0"/>
                </a:rPr>
                <a:t>个元素</a:t>
              </a:r>
            </a:p>
          </p:txBody>
        </p:sp>
        <p:sp>
          <p:nvSpPr>
            <p:cNvPr id="19" name="AutoShape 36">
              <a:extLst>
                <a:ext uri="{FF2B5EF4-FFF2-40B4-BE49-F238E27FC236}">
                  <a16:creationId xmlns:a16="http://schemas.microsoft.com/office/drawing/2014/main" id="{A5C62B86-666C-47C9-A602-36CAD145CE4A}"/>
                </a:ext>
              </a:extLst>
            </p:cNvPr>
            <p:cNvSpPr>
              <a:spLocks noChangeShapeType="1"/>
            </p:cNvSpPr>
            <p:nvPr/>
          </p:nvSpPr>
          <p:spPr bwMode="auto">
            <a:xfrm flipV="1">
              <a:off x="5093750" y="2327435"/>
              <a:ext cx="1157" cy="364261"/>
            </a:xfrm>
            <a:prstGeom prst="straightConnector1">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0" name="Rectangle 35">
              <a:extLst>
                <a:ext uri="{FF2B5EF4-FFF2-40B4-BE49-F238E27FC236}">
                  <a16:creationId xmlns:a16="http://schemas.microsoft.com/office/drawing/2014/main" id="{CEA5959F-6E72-4802-84AA-1D640299C2E8}"/>
                </a:ext>
              </a:extLst>
            </p:cNvPr>
            <p:cNvSpPr>
              <a:spLocks noChangeArrowheads="1"/>
            </p:cNvSpPr>
            <p:nvPr/>
          </p:nvSpPr>
          <p:spPr bwMode="auto">
            <a:xfrm>
              <a:off x="4857726" y="2498249"/>
              <a:ext cx="462793" cy="424257"/>
            </a:xfrm>
            <a:prstGeom prst="rect">
              <a:avLst/>
            </a:prstGeom>
            <a:solidFill>
              <a:srgbClr val="FFFFFF"/>
            </a:solidFill>
            <a:ln w="9525">
              <a:noFill/>
              <a:miter lim="800000"/>
              <a:headEnd/>
              <a:tailEnd/>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dirty="0" err="1">
                  <a:solidFill>
                    <a:srgbClr val="0000FF"/>
                  </a:solidFill>
                  <a:latin typeface="Consolas" pitchFamily="49" charset="0"/>
                  <a:ea typeface="仿宋" pitchFamily="49" charset="-122"/>
                  <a:cs typeface="Consolas" pitchFamily="49" charset="0"/>
                </a:rPr>
                <a:t>i</a:t>
              </a:r>
              <a:endParaRPr kumimoji="0" lang="en-US" altLang="zh-CN" sz="1600" b="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21" name="Freeform 34">
              <a:extLst>
                <a:ext uri="{FF2B5EF4-FFF2-40B4-BE49-F238E27FC236}">
                  <a16:creationId xmlns:a16="http://schemas.microsoft.com/office/drawing/2014/main" id="{150F7C00-A4BC-4DD4-980B-5B8BB0EA2BC9}"/>
                </a:ext>
              </a:extLst>
            </p:cNvPr>
            <p:cNvSpPr>
              <a:spLocks/>
            </p:cNvSpPr>
            <p:nvPr/>
          </p:nvSpPr>
          <p:spPr bwMode="auto">
            <a:xfrm>
              <a:off x="3813553" y="1151555"/>
              <a:ext cx="1380855" cy="716737"/>
            </a:xfrm>
            <a:custGeom>
              <a:avLst/>
              <a:gdLst/>
              <a:ahLst/>
              <a:cxnLst>
                <a:cxn ang="0">
                  <a:pos x="1125" y="669"/>
                </a:cxn>
                <a:cxn ang="0">
                  <a:pos x="1118" y="187"/>
                </a:cxn>
                <a:cxn ang="0">
                  <a:pos x="660" y="0"/>
                </a:cxn>
                <a:cxn ang="0">
                  <a:pos x="111" y="184"/>
                </a:cxn>
                <a:cxn ang="0">
                  <a:pos x="0" y="636"/>
                </a:cxn>
              </a:cxnLst>
              <a:rect l="0" t="0" r="r" b="b"/>
              <a:pathLst>
                <a:path w="1195" h="669">
                  <a:moveTo>
                    <a:pt x="1125" y="669"/>
                  </a:moveTo>
                  <a:cubicBezTo>
                    <a:pt x="1124" y="589"/>
                    <a:pt x="1195" y="298"/>
                    <a:pt x="1118" y="187"/>
                  </a:cubicBezTo>
                  <a:cubicBezTo>
                    <a:pt x="1041" y="76"/>
                    <a:pt x="828" y="0"/>
                    <a:pt x="660" y="0"/>
                  </a:cubicBezTo>
                  <a:cubicBezTo>
                    <a:pt x="492" y="0"/>
                    <a:pt x="221" y="78"/>
                    <a:pt x="111" y="184"/>
                  </a:cubicBezTo>
                  <a:cubicBezTo>
                    <a:pt x="1" y="290"/>
                    <a:pt x="23" y="542"/>
                    <a:pt x="0" y="636"/>
                  </a:cubicBezTo>
                </a:path>
              </a:pathLst>
            </a:custGeom>
            <a:noFill/>
            <a:ln w="19050">
              <a:solidFill>
                <a:srgbClr val="FF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sp>
        <p:nvSpPr>
          <p:cNvPr id="23" name="矩形 22">
            <a:extLst>
              <a:ext uri="{FF2B5EF4-FFF2-40B4-BE49-F238E27FC236}">
                <a16:creationId xmlns:a16="http://schemas.microsoft.com/office/drawing/2014/main" id="{3A05F8E7-7A59-4928-9DDE-5F09137D842B}"/>
              </a:ext>
            </a:extLst>
          </p:cNvPr>
          <p:cNvSpPr/>
          <p:nvPr/>
        </p:nvSpPr>
        <p:spPr>
          <a:xfrm>
            <a:off x="5652107" y="6320115"/>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T(n)=O(n)</a:t>
            </a:r>
            <a:endParaRPr lang="zh-CN" altLang="en-US" sz="2200" dirty="0">
              <a:solidFill>
                <a:srgbClr val="FFFF00"/>
              </a:solidFill>
            </a:endParaRPr>
          </a:p>
        </p:txBody>
      </p:sp>
      <p:sp>
        <p:nvSpPr>
          <p:cNvPr id="24" name="矩形 23">
            <a:extLst>
              <a:ext uri="{FF2B5EF4-FFF2-40B4-BE49-F238E27FC236}">
                <a16:creationId xmlns:a16="http://schemas.microsoft.com/office/drawing/2014/main" id="{0353C5BC-12AF-49AF-ACFC-A2CC2C4671F3}"/>
              </a:ext>
            </a:extLst>
          </p:cNvPr>
          <p:cNvSpPr/>
          <p:nvPr/>
        </p:nvSpPr>
        <p:spPr>
          <a:xfrm>
            <a:off x="7392786" y="6320115"/>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S(n)=O(1)</a:t>
            </a:r>
            <a:endParaRPr lang="zh-CN" alt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3" grpId="0" animBg="1"/>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4004340"/>
            <a:ext cx="8034686" cy="283203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spcBef>
                <a:spcPts val="600"/>
              </a:spcBef>
            </a:pPr>
            <a:r>
              <a:rPr lang="en-US" altLang="zh-CN" sz="1800" dirty="0">
                <a:solidFill>
                  <a:srgbClr val="0000FF"/>
                </a:solidFill>
                <a:latin typeface="Consolas" pitchFamily="49" charset="0"/>
                <a:ea typeface="仿宋" pitchFamily="49" charset="-122"/>
                <a:cs typeface="Consolas" pitchFamily="49" charset="0"/>
              </a:rPr>
              <a:t>public static void </a:t>
            </a:r>
            <a:r>
              <a:rPr lang="en-US" altLang="zh-CN" sz="1800" dirty="0">
                <a:solidFill>
                  <a:srgbClr val="FF0000"/>
                </a:solidFill>
                <a:latin typeface="Consolas" pitchFamily="49" charset="0"/>
                <a:ea typeface="仿宋" pitchFamily="49" charset="-122"/>
                <a:cs typeface="Consolas" pitchFamily="49" charset="0"/>
              </a:rPr>
              <a:t>Deletex2</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SqListClass</a:t>
            </a:r>
            <a:r>
              <a:rPr lang="en-US" altLang="zh-CN" sz="1800" dirty="0">
                <a:solidFill>
                  <a:srgbClr val="0000FF"/>
                </a:solidFill>
                <a:latin typeface="Consolas" pitchFamily="49" charset="0"/>
                <a:ea typeface="仿宋" pitchFamily="49" charset="-122"/>
                <a:cs typeface="Consolas" pitchFamily="49" charset="0"/>
              </a:rPr>
              <a:t>&lt;Integer&gt; </a:t>
            </a:r>
            <a:r>
              <a:rPr lang="en-US" altLang="zh-CN" sz="1800" dirty="0" err="1">
                <a:solidFill>
                  <a:srgbClr val="0000FF"/>
                </a:solidFill>
                <a:latin typeface="Consolas" pitchFamily="49" charset="0"/>
                <a:ea typeface="仿宋" pitchFamily="49" charset="-122"/>
                <a:cs typeface="Consolas" pitchFamily="49" charset="0"/>
              </a:rPr>
              <a:t>L,Integer</a:t>
            </a:r>
            <a:r>
              <a:rPr lang="en-US" altLang="zh-CN" sz="1800" dirty="0">
                <a:solidFill>
                  <a:srgbClr val="0000FF"/>
                </a:solidFill>
                <a:latin typeface="Consolas" pitchFamily="49" charset="0"/>
                <a:ea typeface="仿宋" pitchFamily="49" charset="-122"/>
                <a:cs typeface="Consolas" pitchFamily="49" charset="0"/>
              </a:rPr>
              <a:t> x)</a:t>
            </a:r>
            <a:endParaRPr lang="zh-CN" altLang="zh-CN" sz="1800" dirty="0">
              <a:solidFill>
                <a:srgbClr val="0000FF"/>
              </a:solidFill>
              <a:latin typeface="Consolas" pitchFamily="49" charset="0"/>
              <a:ea typeface="仿宋" pitchFamily="49" charset="-122"/>
              <a:cs typeface="Consolas" pitchFamily="49" charset="0"/>
            </a:endParaRPr>
          </a:p>
          <a:p>
            <a:pPr algn="l">
              <a:spcBef>
                <a:spcPts val="600"/>
              </a:spcBef>
            </a:pPr>
            <a:r>
              <a:rPr lang="en-US" altLang="zh-CN" sz="1800" dirty="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i,k</a:t>
            </a:r>
            <a:r>
              <a:rPr lang="en-US" altLang="zh-CN" sz="1800" dirty="0">
                <a:solidFill>
                  <a:srgbClr val="0000FF"/>
                </a:solidFill>
                <a:latin typeface="Consolas" pitchFamily="49" charset="0"/>
                <a:ea typeface="仿宋" pitchFamily="49" charset="-122"/>
                <a:cs typeface="Consolas" pitchFamily="49" charset="0"/>
              </a:rPr>
              <a:t>=0;</a:t>
            </a:r>
            <a:endParaRPr lang="zh-CN" altLang="zh-CN" sz="1800" dirty="0">
              <a:solidFill>
                <a:srgbClr val="0000FF"/>
              </a:solidFill>
              <a:latin typeface="Consolas" pitchFamily="49" charset="0"/>
              <a:ea typeface="仿宋" pitchFamily="49" charset="-122"/>
              <a:cs typeface="Consolas" pitchFamily="49" charset="0"/>
            </a:endParaRPr>
          </a:p>
          <a:p>
            <a:pPr algn="l">
              <a:spcBef>
                <a:spcPts val="600"/>
              </a:spcBef>
            </a:pPr>
            <a:r>
              <a:rPr lang="en-US" altLang="zh-CN" sz="1800" dirty="0">
                <a:solidFill>
                  <a:srgbClr val="0000FF"/>
                </a:solidFill>
                <a:latin typeface="Consolas" pitchFamily="49" charset="0"/>
                <a:ea typeface="仿宋" pitchFamily="49" charset="-122"/>
                <a:cs typeface="Consolas" pitchFamily="49" charset="0"/>
              </a:rPr>
              <a:t>   for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=0;i&lt;</a:t>
            </a:r>
            <a:r>
              <a:rPr lang="en-US" altLang="zh-CN" sz="1800" dirty="0" err="1">
                <a:solidFill>
                  <a:srgbClr val="0000FF"/>
                </a:solidFill>
                <a:latin typeface="Consolas" pitchFamily="49" charset="0"/>
                <a:ea typeface="仿宋" pitchFamily="49" charset="-122"/>
                <a:cs typeface="Consolas" pitchFamily="49" charset="0"/>
              </a:rPr>
              <a:t>L.size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spcBef>
                <a:spcPts val="60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FF3399"/>
                </a:solidFill>
                <a:latin typeface="Consolas" pitchFamily="49" charset="0"/>
                <a:ea typeface="仿宋" pitchFamily="49" charset="-122"/>
                <a:cs typeface="Consolas" pitchFamily="49" charset="0"/>
              </a:rPr>
              <a:t>L.GetElem</a:t>
            </a:r>
            <a:r>
              <a:rPr lang="en-US" altLang="zh-CN" sz="1800" dirty="0">
                <a:solidFill>
                  <a:srgbClr val="FF3399"/>
                </a:solidFill>
                <a:latin typeface="Consolas" pitchFamily="49" charset="0"/>
                <a:ea typeface="仿宋" pitchFamily="49" charset="-122"/>
                <a:cs typeface="Consolas" pitchFamily="49" charset="0"/>
              </a:rPr>
              <a:t>(</a:t>
            </a:r>
            <a:r>
              <a:rPr lang="en-US" altLang="zh-CN" sz="1800" dirty="0" err="1">
                <a:solidFill>
                  <a:srgbClr val="FF3399"/>
                </a:solidFill>
                <a:latin typeface="Consolas" pitchFamily="49" charset="0"/>
                <a:ea typeface="仿宋" pitchFamily="49" charset="-122"/>
                <a:cs typeface="Consolas" pitchFamily="49" charset="0"/>
              </a:rPr>
              <a:t>i</a:t>
            </a:r>
            <a:r>
              <a:rPr lang="en-US" altLang="zh-CN" sz="1800" dirty="0">
                <a:solidFill>
                  <a:srgbClr val="FF3399"/>
                </a:solidFill>
                <a:latin typeface="Consolas" pitchFamily="49" charset="0"/>
                <a:ea typeface="仿宋" pitchFamily="49" charset="-122"/>
                <a:cs typeface="Consolas" pitchFamily="49" charset="0"/>
              </a:rPr>
              <a:t>)!=x</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将不为</a:t>
            </a:r>
            <a:r>
              <a:rPr lang="en-US" altLang="zh-CN" sz="1800" dirty="0">
                <a:solidFill>
                  <a:srgbClr val="00CC00"/>
                </a:solidFill>
                <a:latin typeface="Consolas" pitchFamily="49" charset="0"/>
                <a:ea typeface="仿宋" pitchFamily="49" charset="-122"/>
                <a:cs typeface="Consolas" pitchFamily="49" charset="0"/>
              </a:rPr>
              <a:t>x</a:t>
            </a:r>
            <a:r>
              <a:rPr lang="zh-CN" altLang="zh-CN" sz="1800" dirty="0">
                <a:solidFill>
                  <a:srgbClr val="00CC00"/>
                </a:solidFill>
                <a:latin typeface="Consolas" pitchFamily="49" charset="0"/>
                <a:ea typeface="仿宋" pitchFamily="49" charset="-122"/>
                <a:cs typeface="Consolas" pitchFamily="49" charset="0"/>
              </a:rPr>
              <a:t>的元素前移</a:t>
            </a:r>
            <a:r>
              <a:rPr lang="en-US" altLang="zh-CN" sz="1800" dirty="0">
                <a:solidFill>
                  <a:srgbClr val="00CC00"/>
                </a:solidFill>
                <a:latin typeface="Consolas" pitchFamily="49" charset="0"/>
                <a:ea typeface="仿宋" pitchFamily="49" charset="-122"/>
                <a:cs typeface="Consolas" pitchFamily="49" charset="0"/>
              </a:rPr>
              <a:t>k</a:t>
            </a:r>
            <a:r>
              <a:rPr lang="zh-CN" altLang="zh-CN" sz="1800" dirty="0">
                <a:solidFill>
                  <a:srgbClr val="00CC00"/>
                </a:solidFill>
                <a:latin typeface="Consolas" pitchFamily="49" charset="0"/>
                <a:ea typeface="仿宋" pitchFamily="49" charset="-122"/>
                <a:cs typeface="Consolas" pitchFamily="49" charset="0"/>
              </a:rPr>
              <a:t>个位置</a:t>
            </a:r>
          </a:p>
          <a:p>
            <a:pPr algn="l">
              <a:spcBef>
                <a:spcPts val="60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L.SetElem</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i-k,L.GetElem</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spcBef>
                <a:spcPts val="600"/>
              </a:spcBef>
            </a:pPr>
            <a:r>
              <a:rPr lang="en-US" altLang="zh-CN" sz="1800" dirty="0">
                <a:solidFill>
                  <a:srgbClr val="0000FF"/>
                </a:solidFill>
                <a:latin typeface="Consolas" pitchFamily="49" charset="0"/>
                <a:ea typeface="仿宋" pitchFamily="49" charset="-122"/>
                <a:cs typeface="Consolas" pitchFamily="49" charset="0"/>
              </a:rPr>
              <a:t>     else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累计删除的元素个数</a:t>
            </a:r>
            <a:r>
              <a:rPr lang="en-US" altLang="zh-CN" sz="1800" dirty="0">
                <a:solidFill>
                  <a:srgbClr val="00CC00"/>
                </a:solidFill>
                <a:latin typeface="Consolas" pitchFamily="49" charset="0"/>
                <a:ea typeface="仿宋" pitchFamily="49" charset="-122"/>
                <a:cs typeface="Consolas" pitchFamily="49" charset="0"/>
              </a:rPr>
              <a:t>k</a:t>
            </a:r>
            <a:endParaRPr lang="zh-CN" altLang="zh-CN" sz="1800" dirty="0">
              <a:solidFill>
                <a:srgbClr val="00CC00"/>
              </a:solidFill>
              <a:latin typeface="Consolas" pitchFamily="49" charset="0"/>
              <a:ea typeface="仿宋" pitchFamily="49" charset="-122"/>
              <a:cs typeface="Consolas" pitchFamily="49" charset="0"/>
            </a:endParaRPr>
          </a:p>
          <a:p>
            <a:pPr algn="l">
              <a:spcBef>
                <a:spcPts val="600"/>
              </a:spcBef>
            </a:pPr>
            <a:r>
              <a:rPr lang="en-US" altLang="zh-CN" sz="1800" dirty="0">
                <a:solidFill>
                  <a:srgbClr val="0000FF"/>
                </a:solidFill>
                <a:latin typeface="Consolas" pitchFamily="49" charset="0"/>
                <a:ea typeface="仿宋" pitchFamily="49" charset="-122"/>
                <a:cs typeface="Consolas" pitchFamily="49" charset="0"/>
              </a:rPr>
              <a:t>        k++;</a:t>
            </a:r>
            <a:endParaRPr lang="zh-CN" altLang="zh-CN" sz="1800" dirty="0">
              <a:solidFill>
                <a:srgbClr val="0000FF"/>
              </a:solidFill>
              <a:latin typeface="Consolas" pitchFamily="49" charset="0"/>
              <a:ea typeface="仿宋" pitchFamily="49" charset="-122"/>
              <a:cs typeface="Consolas" pitchFamily="49" charset="0"/>
            </a:endParaRPr>
          </a:p>
          <a:p>
            <a:pPr algn="l">
              <a:spcBef>
                <a:spcPts val="60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a:t>
            </a:r>
            <a:r>
              <a:rPr lang="en-US" altLang="zh-CN" sz="1800" dirty="0" err="1">
                <a:solidFill>
                  <a:srgbClr val="FF00FF"/>
                </a:solidFill>
                <a:latin typeface="Consolas" pitchFamily="49" charset="0"/>
                <a:ea typeface="仿宋" pitchFamily="49" charset="-122"/>
                <a:cs typeface="Consolas" pitchFamily="49" charset="0"/>
              </a:rPr>
              <a:t>Setsize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L.size</a:t>
            </a:r>
            <a:r>
              <a:rPr lang="en-US" altLang="zh-CN" sz="1800" dirty="0">
                <a:solidFill>
                  <a:srgbClr val="0000FF"/>
                </a:solidFill>
                <a:latin typeface="Consolas" pitchFamily="49" charset="0"/>
                <a:ea typeface="仿宋" pitchFamily="49" charset="-122"/>
                <a:cs typeface="Consolas" pitchFamily="49" charset="0"/>
              </a:rPr>
              <a:t>()-k);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重置长度</a:t>
            </a:r>
          </a:p>
          <a:p>
            <a:pPr algn="l">
              <a:spcBef>
                <a:spcPts val="60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31924" y="10335"/>
            <a:ext cx="9108504" cy="1141210"/>
          </a:xfrm>
          <a:prstGeom prst="rect">
            <a:avLst/>
          </a:prstGeom>
          <a:noFill/>
        </p:spPr>
        <p:txBody>
          <a:bodyPr wrap="square" rtlCol="0">
            <a:spAutoFit/>
          </a:bodyPr>
          <a:lstStyle/>
          <a:p>
            <a:pPr algn="l">
              <a:lnSpc>
                <a:spcPts val="28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FF0000"/>
                </a:solidFill>
                <a:latin typeface="微软雅黑" pitchFamily="34" charset="-122"/>
                <a:ea typeface="微软雅黑" pitchFamily="34" charset="-122"/>
                <a:cs typeface="Consolas" pitchFamily="49" charset="0"/>
              </a:rPr>
              <a:t>解法</a:t>
            </a:r>
            <a:r>
              <a:rPr lang="en-US" altLang="zh-CN" sz="2000" dirty="0">
                <a:solidFill>
                  <a:srgbClr val="FF0000"/>
                </a:solidFill>
                <a:latin typeface="微软雅黑" pitchFamily="34" charset="-122"/>
                <a:ea typeface="微软雅黑" pitchFamily="34" charset="-122"/>
                <a:cs typeface="Consolas" pitchFamily="49" charset="0"/>
              </a:rPr>
              <a:t>2</a:t>
            </a:r>
            <a:r>
              <a:rPr lang="zh-CN" altLang="zh-CN" sz="2000" dirty="0">
                <a:solidFill>
                  <a:srgbClr val="FF0000"/>
                </a:solidFill>
                <a:latin typeface="微软雅黑" pitchFamily="34" charset="-122"/>
                <a:ea typeface="微软雅黑" pitchFamily="34"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对于整数顺序表</a:t>
            </a:r>
            <a:r>
              <a:rPr lang="en-US" altLang="zh-CN" sz="2000" dirty="0">
                <a:solidFill>
                  <a:srgbClr val="0000FF"/>
                </a:solidFill>
                <a:latin typeface="Consolas" pitchFamily="49" charset="0"/>
                <a:ea typeface="仿宋" pitchFamily="49" charset="-122"/>
                <a:cs typeface="Consolas" pitchFamily="49" charset="0"/>
              </a:rPr>
              <a:t>L</a:t>
            </a:r>
            <a:r>
              <a:rPr lang="zh-CN" altLang="zh-CN" sz="2000" dirty="0">
                <a:solidFill>
                  <a:srgbClr val="0000FF"/>
                </a:solidFill>
                <a:latin typeface="Consolas" pitchFamily="49" charset="0"/>
                <a:ea typeface="仿宋" pitchFamily="49" charset="-122"/>
                <a:cs typeface="Consolas" pitchFamily="49" charset="0"/>
              </a:rPr>
              <a:t>，从头开始扫描</a:t>
            </a:r>
            <a:r>
              <a:rPr lang="en-US" altLang="zh-CN" sz="2000" dirty="0">
                <a:solidFill>
                  <a:srgbClr val="0000FF"/>
                </a:solidFill>
                <a:latin typeface="Consolas" pitchFamily="49" charset="0"/>
                <a:ea typeface="仿宋" pitchFamily="49" charset="-122"/>
                <a:cs typeface="Consolas" pitchFamily="49" charset="0"/>
              </a:rPr>
              <a:t>L</a:t>
            </a:r>
            <a:r>
              <a:rPr lang="zh-CN" altLang="zh-CN" sz="2000" dirty="0">
                <a:solidFill>
                  <a:srgbClr val="0000FF"/>
                </a:solidFill>
                <a:latin typeface="Consolas" pitchFamily="49" charset="0"/>
                <a:ea typeface="仿宋" pitchFamily="49" charset="-122"/>
                <a:cs typeface="Consolas" pitchFamily="49" charset="0"/>
              </a:rPr>
              <a:t>，用</a:t>
            </a:r>
            <a:r>
              <a:rPr lang="en-US" altLang="zh-CN" sz="2000" i="1" dirty="0">
                <a:solidFill>
                  <a:srgbClr val="0000FF"/>
                </a:solidFill>
                <a:latin typeface="Consolas" pitchFamily="49" charset="0"/>
                <a:ea typeface="仿宋" pitchFamily="49" charset="-122"/>
                <a:cs typeface="Consolas" pitchFamily="49" charset="0"/>
              </a:rPr>
              <a:t>k</a:t>
            </a:r>
            <a:r>
              <a:rPr lang="zh-CN" altLang="zh-CN" sz="2000" dirty="0">
                <a:solidFill>
                  <a:srgbClr val="0000FF"/>
                </a:solidFill>
                <a:latin typeface="Consolas" pitchFamily="49" charset="0"/>
                <a:ea typeface="仿宋" pitchFamily="49" charset="-122"/>
                <a:cs typeface="Consolas" pitchFamily="49" charset="0"/>
              </a:rPr>
              <a:t>累计当前值为</a:t>
            </a:r>
            <a:r>
              <a:rPr lang="en-US" altLang="zh-CN" sz="2000" i="1" dirty="0">
                <a:solidFill>
                  <a:srgbClr val="0000FF"/>
                </a:solidFill>
                <a:latin typeface="Consolas" pitchFamily="49" charset="0"/>
                <a:ea typeface="仿宋" pitchFamily="49" charset="-122"/>
                <a:cs typeface="Consolas" pitchFamily="49" charset="0"/>
              </a:rPr>
              <a:t>x</a:t>
            </a:r>
            <a:r>
              <a:rPr lang="zh-CN" altLang="zh-CN" sz="2000" dirty="0">
                <a:solidFill>
                  <a:srgbClr val="0000FF"/>
                </a:solidFill>
                <a:latin typeface="Consolas" pitchFamily="49" charset="0"/>
                <a:ea typeface="仿宋" pitchFamily="49" charset="-122"/>
                <a:cs typeface="Consolas" pitchFamily="49" charset="0"/>
              </a:rPr>
              <a:t>的元素个数（初始值为</a:t>
            </a:r>
            <a:r>
              <a:rPr lang="en-US" altLang="zh-CN" sz="2000" dirty="0">
                <a:solidFill>
                  <a:srgbClr val="0000FF"/>
                </a:solidFill>
                <a:latin typeface="Consolas" pitchFamily="49" charset="0"/>
                <a:ea typeface="仿宋" pitchFamily="49" charset="-122"/>
                <a:cs typeface="Consolas" pitchFamily="49" charset="0"/>
              </a:rPr>
              <a:t>0</a:t>
            </a:r>
            <a:r>
              <a:rPr lang="zh-CN" altLang="zh-CN" sz="2000" dirty="0">
                <a:solidFill>
                  <a:srgbClr val="0000FF"/>
                </a:solidFill>
                <a:latin typeface="Consolas" pitchFamily="49" charset="0"/>
                <a:ea typeface="仿宋" pitchFamily="49" charset="-122"/>
                <a:cs typeface="Consolas" pitchFamily="49" charset="0"/>
              </a:rPr>
              <a:t>），处理当前序号为</a:t>
            </a:r>
            <a:r>
              <a:rPr lang="en-US" altLang="zh-CN" sz="2000" i="1" dirty="0" err="1">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的元素</a:t>
            </a:r>
            <a:r>
              <a:rPr lang="en-US" altLang="zh-CN" sz="2000" i="1" dirty="0">
                <a:solidFill>
                  <a:srgbClr val="0000FF"/>
                </a:solidFill>
                <a:latin typeface="Consolas" pitchFamily="49" charset="0"/>
                <a:ea typeface="仿宋" pitchFamily="49" charset="-122"/>
                <a:cs typeface="Consolas" pitchFamily="49" charset="0"/>
              </a:rPr>
              <a:t>a</a:t>
            </a:r>
            <a:r>
              <a:rPr lang="en-US" altLang="zh-CN" sz="2000" i="1" baseline="-25000" dirty="0">
                <a:solidFill>
                  <a:srgbClr val="0000FF"/>
                </a:solidFill>
                <a:latin typeface="Consolas" pitchFamily="49" charset="0"/>
                <a:ea typeface="仿宋" pitchFamily="49" charset="-122"/>
                <a:cs typeface="Consolas" pitchFamily="49" charset="0"/>
              </a:rPr>
              <a:t>i</a:t>
            </a:r>
            <a:r>
              <a:rPr lang="zh-CN" altLang="en-US" sz="2000" i="1" baseline="-25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k</a:t>
            </a:r>
            <a:r>
              <a:rPr lang="zh-CN" altLang="en-US" sz="2000" dirty="0">
                <a:solidFill>
                  <a:srgbClr val="0000FF"/>
                </a:solidFill>
                <a:latin typeface="Consolas" pitchFamily="49" charset="0"/>
                <a:ea typeface="仿宋" pitchFamily="49" charset="-122"/>
                <a:cs typeface="Consolas" pitchFamily="49" charset="0"/>
              </a:rPr>
              <a:t>为等于</a:t>
            </a:r>
            <a:r>
              <a:rPr lang="en-US" altLang="zh-CN" sz="2000" dirty="0">
                <a:solidFill>
                  <a:srgbClr val="0000FF"/>
                </a:solidFill>
                <a:latin typeface="Consolas" pitchFamily="49" charset="0"/>
                <a:ea typeface="仿宋" pitchFamily="49" charset="-122"/>
                <a:cs typeface="Consolas" pitchFamily="49" charset="0"/>
              </a:rPr>
              <a:t>x</a:t>
            </a:r>
            <a:r>
              <a:rPr lang="zh-CN" altLang="en-US" sz="2000" dirty="0">
                <a:solidFill>
                  <a:srgbClr val="0000FF"/>
                </a:solidFill>
                <a:latin typeface="Consolas" pitchFamily="49" charset="0"/>
                <a:ea typeface="仿宋" pitchFamily="49" charset="-122"/>
                <a:cs typeface="Consolas" pitchFamily="49" charset="0"/>
              </a:rPr>
              <a:t>的元素个数，结果顺序表大小为</a:t>
            </a:r>
            <a:r>
              <a:rPr lang="en-US" altLang="zh-CN" sz="2000" dirty="0">
                <a:solidFill>
                  <a:srgbClr val="0000FF"/>
                </a:solidFill>
                <a:latin typeface="Consolas" pitchFamily="49" charset="0"/>
                <a:ea typeface="仿宋" pitchFamily="49" charset="-122"/>
                <a:cs typeface="Consolas" pitchFamily="49" charset="0"/>
              </a:rPr>
              <a:t>size-k</a:t>
            </a:r>
            <a:r>
              <a:rPr lang="zh-CN" altLang="en-US" sz="2000" dirty="0">
                <a:solidFill>
                  <a:srgbClr val="0000FF"/>
                </a:solidFill>
                <a:latin typeface="Consolas" pitchFamily="49" charset="0"/>
                <a:ea typeface="仿宋" pitchFamily="49" charset="-122"/>
                <a:cs typeface="Consolas" pitchFamily="49" charset="0"/>
              </a:rPr>
              <a:t>）</a:t>
            </a:r>
            <a:endParaRPr lang="zh-CN" altLang="zh-CN" sz="20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265321" y="2623949"/>
            <a:ext cx="8784976" cy="134985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1</a:t>
            </a:r>
            <a:r>
              <a:rPr lang="zh-CN" altLang="zh-CN" sz="1800" dirty="0">
                <a:solidFill>
                  <a:srgbClr val="0000FF"/>
                </a:solidFill>
                <a:latin typeface="Consolas" pitchFamily="49" charset="0"/>
                <a:ea typeface="仿宋" pitchFamily="49" charset="-122"/>
                <a:cs typeface="Consolas" pitchFamily="49" charset="0"/>
              </a:rPr>
              <a:t>）若</a:t>
            </a:r>
            <a:r>
              <a:rPr lang="en-US" altLang="zh-CN" sz="1800" i="1" dirty="0">
                <a:solidFill>
                  <a:srgbClr val="0000FF"/>
                </a:solidFill>
                <a:latin typeface="Consolas" pitchFamily="49" charset="0"/>
                <a:ea typeface="仿宋" pitchFamily="49" charset="-122"/>
                <a:cs typeface="Consolas" pitchFamily="49" charset="0"/>
              </a:rPr>
              <a:t>a</a:t>
            </a:r>
            <a:r>
              <a:rPr lang="en-US" altLang="zh-CN" sz="1800" i="1" baseline="-25000" dirty="0">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是不为</a:t>
            </a:r>
            <a:r>
              <a:rPr lang="en-US" altLang="zh-CN" sz="1800" i="1" dirty="0">
                <a:solidFill>
                  <a:srgbClr val="0000FF"/>
                </a:solidFill>
                <a:latin typeface="Consolas" pitchFamily="49" charset="0"/>
                <a:ea typeface="仿宋" pitchFamily="49" charset="-122"/>
                <a:cs typeface="Consolas" pitchFamily="49" charset="0"/>
              </a:rPr>
              <a:t>x</a:t>
            </a:r>
            <a:r>
              <a:rPr lang="zh-CN" altLang="zh-CN" sz="1800" dirty="0">
                <a:solidFill>
                  <a:srgbClr val="0000FF"/>
                </a:solidFill>
                <a:latin typeface="Consolas" pitchFamily="49" charset="0"/>
                <a:ea typeface="仿宋" pitchFamily="49" charset="-122"/>
                <a:cs typeface="Consolas" pitchFamily="49" charset="0"/>
              </a:rPr>
              <a:t>的元素，此时前面有</a:t>
            </a:r>
            <a:r>
              <a:rPr lang="en-US" altLang="zh-CN" sz="1800" i="1" dirty="0">
                <a:solidFill>
                  <a:srgbClr val="0000FF"/>
                </a:solidFill>
                <a:latin typeface="Consolas" pitchFamily="49" charset="0"/>
                <a:ea typeface="仿宋" pitchFamily="49" charset="-122"/>
                <a:cs typeface="Consolas" pitchFamily="49" charset="0"/>
              </a:rPr>
              <a:t>k</a:t>
            </a:r>
            <a:r>
              <a:rPr lang="zh-CN" altLang="zh-CN" sz="1800" dirty="0">
                <a:solidFill>
                  <a:srgbClr val="0000FF"/>
                </a:solidFill>
                <a:latin typeface="Consolas" pitchFamily="49" charset="0"/>
                <a:ea typeface="仿宋" pitchFamily="49" charset="-122"/>
                <a:cs typeface="Consolas" pitchFamily="49" charset="0"/>
              </a:rPr>
              <a:t>个为</a:t>
            </a:r>
            <a:r>
              <a:rPr lang="en-US" altLang="zh-CN" sz="1800" i="1" dirty="0">
                <a:solidFill>
                  <a:srgbClr val="0000FF"/>
                </a:solidFill>
                <a:latin typeface="Consolas" pitchFamily="49" charset="0"/>
                <a:ea typeface="仿宋" pitchFamily="49" charset="-122"/>
                <a:cs typeface="Consolas" pitchFamily="49" charset="0"/>
              </a:rPr>
              <a:t>x</a:t>
            </a:r>
            <a:r>
              <a:rPr lang="zh-CN" altLang="zh-CN" sz="1800" dirty="0">
                <a:solidFill>
                  <a:srgbClr val="0000FF"/>
                </a:solidFill>
                <a:latin typeface="Consolas" pitchFamily="49" charset="0"/>
                <a:ea typeface="仿宋" pitchFamily="49" charset="-122"/>
                <a:cs typeface="Consolas" pitchFamily="49" charset="0"/>
              </a:rPr>
              <a:t>的元素，将</a:t>
            </a:r>
            <a:r>
              <a:rPr lang="en-US" altLang="zh-CN" sz="1800" i="1" dirty="0">
                <a:solidFill>
                  <a:srgbClr val="0000FF"/>
                </a:solidFill>
                <a:latin typeface="Consolas" pitchFamily="49" charset="0"/>
                <a:ea typeface="仿宋" pitchFamily="49" charset="-122"/>
                <a:cs typeface="Consolas" pitchFamily="49" charset="0"/>
              </a:rPr>
              <a:t>a</a:t>
            </a:r>
            <a:r>
              <a:rPr lang="en-US" altLang="zh-CN" sz="1800" i="1" baseline="-25000" dirty="0">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前移</a:t>
            </a:r>
            <a:r>
              <a:rPr lang="en-US" altLang="zh-CN" sz="1800" i="1" dirty="0">
                <a:solidFill>
                  <a:srgbClr val="0000FF"/>
                </a:solidFill>
                <a:latin typeface="Consolas" pitchFamily="49" charset="0"/>
                <a:ea typeface="仿宋" pitchFamily="49" charset="-122"/>
                <a:cs typeface="Consolas" pitchFamily="49" charset="0"/>
              </a:rPr>
              <a:t>k</a:t>
            </a:r>
            <a:r>
              <a:rPr lang="zh-CN" altLang="zh-CN" sz="1800" dirty="0">
                <a:solidFill>
                  <a:srgbClr val="0000FF"/>
                </a:solidFill>
                <a:latin typeface="Consolas" pitchFamily="49" charset="0"/>
                <a:ea typeface="仿宋" pitchFamily="49" charset="-122"/>
                <a:cs typeface="Consolas" pitchFamily="49" charset="0"/>
              </a:rPr>
              <a:t>个位置，继续处理下一个元素。</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2</a:t>
            </a:r>
            <a:r>
              <a:rPr lang="zh-CN" altLang="zh-CN" sz="1800" dirty="0">
                <a:solidFill>
                  <a:srgbClr val="0000FF"/>
                </a:solidFill>
                <a:latin typeface="Consolas" pitchFamily="49" charset="0"/>
                <a:ea typeface="仿宋" pitchFamily="49" charset="-122"/>
                <a:cs typeface="Consolas" pitchFamily="49" charset="0"/>
              </a:rPr>
              <a:t>）若是为</a:t>
            </a:r>
            <a:r>
              <a:rPr lang="en-US" altLang="zh-CN" sz="1800" i="1" dirty="0">
                <a:solidFill>
                  <a:srgbClr val="0000FF"/>
                </a:solidFill>
                <a:latin typeface="Consolas" pitchFamily="49" charset="0"/>
                <a:ea typeface="仿宋" pitchFamily="49" charset="-122"/>
                <a:cs typeface="Consolas" pitchFamily="49" charset="0"/>
              </a:rPr>
              <a:t>x</a:t>
            </a:r>
            <a:r>
              <a:rPr lang="zh-CN" altLang="zh-CN" sz="1800" dirty="0">
                <a:solidFill>
                  <a:srgbClr val="0000FF"/>
                </a:solidFill>
                <a:latin typeface="Consolas" pitchFamily="49" charset="0"/>
                <a:ea typeface="仿宋" pitchFamily="49" charset="-122"/>
                <a:cs typeface="Consolas" pitchFamily="49" charset="0"/>
              </a:rPr>
              <a:t>的元素，置</a:t>
            </a:r>
            <a:r>
              <a:rPr lang="en-US" altLang="zh-CN" sz="1800" i="1" dirty="0">
                <a:solidFill>
                  <a:srgbClr val="0000FF"/>
                </a:solidFill>
                <a:latin typeface="Consolas" pitchFamily="49" charset="0"/>
                <a:ea typeface="仿宋" pitchFamily="49" charset="-122"/>
                <a:cs typeface="Consolas" pitchFamily="49" charset="0"/>
              </a:rPr>
              <a:t>k</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，继续处理下一个元素。</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最后将</a:t>
            </a:r>
            <a:r>
              <a:rPr lang="en-US" altLang="zh-CN" sz="1800" dirty="0">
                <a:solidFill>
                  <a:srgbClr val="0000FF"/>
                </a:solidFill>
                <a:latin typeface="Consolas" pitchFamily="49" charset="0"/>
                <a:ea typeface="仿宋" pitchFamily="49" charset="-122"/>
                <a:cs typeface="Consolas" pitchFamily="49" charset="0"/>
              </a:rPr>
              <a:t>L</a:t>
            </a:r>
            <a:r>
              <a:rPr lang="zh-CN" altLang="zh-CN" sz="1800" dirty="0">
                <a:solidFill>
                  <a:srgbClr val="0000FF"/>
                </a:solidFill>
                <a:latin typeface="Consolas" pitchFamily="49" charset="0"/>
                <a:ea typeface="仿宋" pitchFamily="49" charset="-122"/>
                <a:cs typeface="Consolas" pitchFamily="49" charset="0"/>
              </a:rPr>
              <a:t>的长度减少</a:t>
            </a:r>
            <a:r>
              <a:rPr lang="en-US" altLang="zh-CN" sz="1800" i="1" dirty="0">
                <a:solidFill>
                  <a:srgbClr val="0000FF"/>
                </a:solidFill>
                <a:latin typeface="Consolas" pitchFamily="49" charset="0"/>
                <a:ea typeface="仿宋" pitchFamily="49" charset="-122"/>
                <a:cs typeface="Consolas" pitchFamily="49" charset="0"/>
              </a:rPr>
              <a:t>k</a:t>
            </a:r>
            <a:r>
              <a:rPr lang="zh-CN" altLang="zh-CN" sz="1800" dirty="0">
                <a:solidFill>
                  <a:srgbClr val="0000FF"/>
                </a:solidFill>
                <a:latin typeface="Consolas" pitchFamily="49" charset="0"/>
                <a:ea typeface="仿宋" pitchFamily="49" charset="-122"/>
                <a:cs typeface="Consolas" pitchFamily="49" charset="0"/>
              </a:rPr>
              <a:t>。</a:t>
            </a:r>
            <a:endParaRPr lang="zh-CN" altLang="en-US" sz="1800" dirty="0">
              <a:solidFill>
                <a:srgbClr val="0000FF"/>
              </a:solidFill>
              <a:latin typeface="Consolas" pitchFamily="49" charset="0"/>
              <a:ea typeface="仿宋" pitchFamily="49" charset="-122"/>
              <a:cs typeface="Consolas" pitchFamily="49" charset="0"/>
            </a:endParaRPr>
          </a:p>
        </p:txBody>
      </p:sp>
      <p:grpSp>
        <p:nvGrpSpPr>
          <p:cNvPr id="9" name="组合 8">
            <a:extLst>
              <a:ext uri="{FF2B5EF4-FFF2-40B4-BE49-F238E27FC236}">
                <a16:creationId xmlns:a16="http://schemas.microsoft.com/office/drawing/2014/main" id="{50DD95F4-BD0D-428E-B782-E9B0427B4C0B}"/>
              </a:ext>
            </a:extLst>
          </p:cNvPr>
          <p:cNvGrpSpPr/>
          <p:nvPr/>
        </p:nvGrpSpPr>
        <p:grpSpPr>
          <a:xfrm>
            <a:off x="2627784" y="812823"/>
            <a:ext cx="6590054" cy="1780592"/>
            <a:chOff x="1400088" y="1148342"/>
            <a:chExt cx="6590054" cy="1780592"/>
          </a:xfrm>
        </p:grpSpPr>
        <p:sp>
          <p:nvSpPr>
            <p:cNvPr id="10" name="Rectangle 48">
              <a:extLst>
                <a:ext uri="{FF2B5EF4-FFF2-40B4-BE49-F238E27FC236}">
                  <a16:creationId xmlns:a16="http://schemas.microsoft.com/office/drawing/2014/main" id="{03AA25A7-3734-4CB9-B423-BBE2B4831E3B}"/>
                </a:ext>
              </a:extLst>
            </p:cNvPr>
            <p:cNvSpPr>
              <a:spLocks noChangeArrowheads="1"/>
            </p:cNvSpPr>
            <p:nvPr/>
          </p:nvSpPr>
          <p:spPr bwMode="auto">
            <a:xfrm>
              <a:off x="1509422" y="1872577"/>
              <a:ext cx="525269" cy="42425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0" i="0" u="none" strike="noStrike" cap="none" normalizeH="0" baseline="-30000">
                  <a:ln>
                    <a:noFill/>
                  </a:ln>
                  <a:solidFill>
                    <a:srgbClr val="0000FF"/>
                  </a:solidFill>
                  <a:effectLst/>
                  <a:latin typeface="Consolas" pitchFamily="49" charset="0"/>
                  <a:ea typeface="仿宋" pitchFamily="49" charset="-122"/>
                  <a:cs typeface="Consolas" pitchFamily="49" charset="0"/>
                </a:rPr>
                <a:t>0</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 name="Rectangle 47">
              <a:extLst>
                <a:ext uri="{FF2B5EF4-FFF2-40B4-BE49-F238E27FC236}">
                  <a16:creationId xmlns:a16="http://schemas.microsoft.com/office/drawing/2014/main" id="{7F2AA77E-5445-41EC-8F2F-5E5AA8C6AE96}"/>
                </a:ext>
              </a:extLst>
            </p:cNvPr>
            <p:cNvSpPr>
              <a:spLocks noChangeArrowheads="1"/>
            </p:cNvSpPr>
            <p:nvPr/>
          </p:nvSpPr>
          <p:spPr bwMode="auto">
            <a:xfrm>
              <a:off x="2026592" y="1872577"/>
              <a:ext cx="1038969" cy="42425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mj-ea"/>
                  <a:ea typeface="+mj-ea"/>
                  <a:cs typeface="Consolas" pitchFamily="49" charset="0"/>
                </a:rPr>
                <a:t>…</a:t>
              </a:r>
            </a:p>
          </p:txBody>
        </p:sp>
        <p:sp>
          <p:nvSpPr>
            <p:cNvPr id="12" name="Rectangle 46">
              <a:extLst>
                <a:ext uri="{FF2B5EF4-FFF2-40B4-BE49-F238E27FC236}">
                  <a16:creationId xmlns:a16="http://schemas.microsoft.com/office/drawing/2014/main" id="{3DEC7FEC-3F91-4FC2-BD27-345E33CAEB82}"/>
                </a:ext>
              </a:extLst>
            </p:cNvPr>
            <p:cNvSpPr>
              <a:spLocks noChangeArrowheads="1"/>
            </p:cNvSpPr>
            <p:nvPr/>
          </p:nvSpPr>
          <p:spPr bwMode="auto">
            <a:xfrm>
              <a:off x="3056306" y="1872577"/>
              <a:ext cx="525269" cy="42425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b="0" i="1" dirty="0">
                  <a:solidFill>
                    <a:srgbClr val="0000FF"/>
                  </a:solidFill>
                  <a:latin typeface="Consolas" pitchFamily="49" charset="0"/>
                  <a:ea typeface="仿宋" pitchFamily="49" charset="-122"/>
                  <a:cs typeface="Consolas" pitchFamily="49" charset="0"/>
                </a:rPr>
                <a:t>a</a:t>
              </a:r>
              <a:r>
                <a:rPr kumimoji="0" lang="en-US" altLang="zh-CN" sz="1600" b="0" i="1" baseline="-30000" dirty="0">
                  <a:solidFill>
                    <a:srgbClr val="0000FF"/>
                  </a:solidFill>
                  <a:latin typeface="Consolas" pitchFamily="49" charset="0"/>
                  <a:ea typeface="仿宋" pitchFamily="49" charset="-122"/>
                  <a:cs typeface="Consolas" pitchFamily="49" charset="0"/>
                </a:rPr>
                <a:t>i-k-1</a:t>
              </a:r>
              <a:endParaRPr kumimoji="0" lang="en-US" altLang="zh-CN" sz="1600" b="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13" name="Rectangle 45">
              <a:extLst>
                <a:ext uri="{FF2B5EF4-FFF2-40B4-BE49-F238E27FC236}">
                  <a16:creationId xmlns:a16="http://schemas.microsoft.com/office/drawing/2014/main" id="{DD6A06A2-0986-4138-B4AB-B8C93D9BFE2F}"/>
                </a:ext>
              </a:extLst>
            </p:cNvPr>
            <p:cNvSpPr>
              <a:spLocks noChangeArrowheads="1"/>
            </p:cNvSpPr>
            <p:nvPr/>
          </p:nvSpPr>
          <p:spPr bwMode="auto">
            <a:xfrm>
              <a:off x="3581575" y="1872577"/>
              <a:ext cx="525269" cy="42425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en-US" altLang="zh-CN" sz="1600" b="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14" name="Rectangle 44">
              <a:extLst>
                <a:ext uri="{FF2B5EF4-FFF2-40B4-BE49-F238E27FC236}">
                  <a16:creationId xmlns:a16="http://schemas.microsoft.com/office/drawing/2014/main" id="{E9648716-CBF5-456E-9BB7-9D0F71C0392B}"/>
                </a:ext>
              </a:extLst>
            </p:cNvPr>
            <p:cNvSpPr>
              <a:spLocks noChangeArrowheads="1"/>
            </p:cNvSpPr>
            <p:nvPr/>
          </p:nvSpPr>
          <p:spPr bwMode="auto">
            <a:xfrm>
              <a:off x="4103374" y="1872577"/>
              <a:ext cx="705759" cy="42425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b="0" i="0" u="none" strike="noStrike" cap="none" normalizeH="0" baseline="0" dirty="0">
                  <a:ln>
                    <a:noFill/>
                  </a:ln>
                  <a:solidFill>
                    <a:srgbClr val="0000FF"/>
                  </a:solidFill>
                  <a:effectLst/>
                  <a:latin typeface="+mj-ea"/>
                  <a:ea typeface="+mj-ea"/>
                  <a:cs typeface="Consolas" pitchFamily="49" charset="0"/>
                </a:rPr>
                <a:t>…</a:t>
              </a:r>
            </a:p>
          </p:txBody>
        </p:sp>
        <p:sp>
          <p:nvSpPr>
            <p:cNvPr id="15" name="Rectangle 43">
              <a:extLst>
                <a:ext uri="{FF2B5EF4-FFF2-40B4-BE49-F238E27FC236}">
                  <a16:creationId xmlns:a16="http://schemas.microsoft.com/office/drawing/2014/main" id="{B2140570-2916-49DC-8971-3553C6FEAF98}"/>
                </a:ext>
              </a:extLst>
            </p:cNvPr>
            <p:cNvSpPr>
              <a:spLocks noChangeArrowheads="1"/>
            </p:cNvSpPr>
            <p:nvPr/>
          </p:nvSpPr>
          <p:spPr bwMode="auto">
            <a:xfrm>
              <a:off x="6026277" y="1872577"/>
              <a:ext cx="525269" cy="42425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b="0" i="1" u="none" strike="noStrike" cap="none" normalizeH="0" baseline="0" dirty="0">
                  <a:ln>
                    <a:noFill/>
                  </a:ln>
                  <a:solidFill>
                    <a:srgbClr val="0000FF"/>
                  </a:solidFill>
                  <a:effectLst/>
                  <a:latin typeface="Consolas" pitchFamily="49" charset="0"/>
                  <a:ea typeface="仿宋" pitchFamily="49" charset="-122"/>
                  <a:cs typeface="Consolas" pitchFamily="49" charset="0"/>
                </a:rPr>
                <a:t>a</a:t>
              </a:r>
              <a:r>
                <a:rPr kumimoji="0" lang="en-US" altLang="zh-CN" sz="1600" b="0" i="1" u="none" strike="noStrike" cap="none" normalizeH="0" baseline="-30000" dirty="0">
                  <a:ln>
                    <a:noFill/>
                  </a:ln>
                  <a:solidFill>
                    <a:srgbClr val="0000FF"/>
                  </a:solidFill>
                  <a:effectLst/>
                  <a:latin typeface="Consolas" pitchFamily="49" charset="0"/>
                  <a:ea typeface="仿宋" pitchFamily="49" charset="-122"/>
                  <a:cs typeface="Consolas" pitchFamily="49" charset="0"/>
                </a:rPr>
                <a:t>n</a:t>
              </a:r>
              <a:r>
                <a:rPr kumimoji="0" lang="en-US" altLang="zh-CN" sz="1600" b="0" i="0" u="none" strike="noStrike" cap="none" normalizeH="0" baseline="-30000" dirty="0">
                  <a:ln>
                    <a:noFill/>
                  </a:ln>
                  <a:solidFill>
                    <a:srgbClr val="0000FF"/>
                  </a:solidFill>
                  <a:effectLst/>
                  <a:latin typeface="Consolas" pitchFamily="49" charset="0"/>
                  <a:ea typeface="仿宋" pitchFamily="49" charset="-122"/>
                  <a:cs typeface="Consolas" pitchFamily="49" charset="0"/>
                </a:rPr>
                <a:t>-1</a:t>
              </a:r>
              <a:endParaRPr kumimoji="0" lang="en-US" altLang="zh-CN" sz="1600" b="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16" name="Rectangle 42">
              <a:extLst>
                <a:ext uri="{FF2B5EF4-FFF2-40B4-BE49-F238E27FC236}">
                  <a16:creationId xmlns:a16="http://schemas.microsoft.com/office/drawing/2014/main" id="{8002A2E3-E786-4743-BA2D-2B60874321DF}"/>
                </a:ext>
              </a:extLst>
            </p:cNvPr>
            <p:cNvSpPr>
              <a:spLocks noChangeArrowheads="1"/>
            </p:cNvSpPr>
            <p:nvPr/>
          </p:nvSpPr>
          <p:spPr bwMode="auto">
            <a:xfrm>
              <a:off x="5109948" y="1148342"/>
              <a:ext cx="2880194" cy="423720"/>
            </a:xfrm>
            <a:prstGeom prst="rect">
              <a:avLst/>
            </a:prstGeom>
            <a:solidFill>
              <a:srgbClr val="FFFFFF"/>
            </a:solidFill>
            <a:ln w="9525">
              <a:noFill/>
              <a:miter lim="800000"/>
              <a:headEnd/>
              <a:tailEnd/>
            </a:ln>
          </p:spPr>
          <p:txBody>
            <a:bodyPr vert="horz" wrap="square" lIns="0" tIns="45720" rIns="0" bIns="45720" numCol="1" anchor="t" anchorCtr="0" compatLnSpc="1">
              <a:prstTxWarp prst="textNoShape">
                <a:avLst/>
              </a:prstTxWarp>
            </a:bodyPr>
            <a:lstStyle/>
            <a:p>
              <a:pPr>
                <a:lnSpc>
                  <a:spcPct val="100000"/>
                </a:lnSpc>
                <a:spcBef>
                  <a:spcPct val="0"/>
                </a:spcBef>
              </a:pPr>
              <a:r>
                <a:rPr kumimoji="0" lang="en-US" altLang="zh-CN" sz="1600" b="0" i="1" u="none" strike="noStrike" cap="none" normalizeH="0" baseline="0" dirty="0" err="1">
                  <a:ln>
                    <a:noFill/>
                  </a:ln>
                  <a:solidFill>
                    <a:srgbClr val="0000FF"/>
                  </a:solidFill>
                  <a:effectLst/>
                  <a:latin typeface="Consolas" pitchFamily="49" charset="0"/>
                  <a:ea typeface="仿宋" pitchFamily="49" charset="-122"/>
                  <a:cs typeface="Consolas" pitchFamily="49" charset="0"/>
                </a:rPr>
                <a:t>a</a:t>
              </a:r>
              <a:r>
                <a:rPr kumimoji="0" lang="en-US" altLang="zh-CN" sz="1600" b="0" i="1" u="none" strike="noStrike" cap="none" normalizeH="0" baseline="-30000" dirty="0" err="1">
                  <a:ln>
                    <a:noFill/>
                  </a:ln>
                  <a:solidFill>
                    <a:srgbClr val="0000FF"/>
                  </a:solidFill>
                  <a:effectLst/>
                  <a:latin typeface="Consolas" pitchFamily="49" charset="0"/>
                  <a:ea typeface="仿宋" pitchFamily="49" charset="-122"/>
                  <a:cs typeface="Consolas" pitchFamily="49" charset="0"/>
                </a:rPr>
                <a:t>i</a:t>
              </a:r>
              <a:r>
                <a:rPr kumimoji="0" lang="en-US" altLang="zh-CN" sz="1600" b="0" i="0" u="none" strike="noStrike" cap="none" normalizeH="0" baseline="0" dirty="0" err="1">
                  <a:ln>
                    <a:noFill/>
                  </a:ln>
                  <a:solidFill>
                    <a:srgbClr val="0000FF"/>
                  </a:solidFill>
                  <a:effectLst/>
                  <a:latin typeface="Consolas" pitchFamily="49" charset="0"/>
                  <a:ea typeface="仿宋" pitchFamily="49" charset="-122"/>
                  <a:cs typeface="Consolas" pitchFamily="49" charset="0"/>
                </a:rPr>
                <a:t>≠</a:t>
              </a:r>
              <a:r>
                <a:rPr kumimoji="0" lang="en-US" altLang="zh-CN" sz="1600" b="0" i="1" u="none" strike="noStrike" cap="none" normalizeH="0" baseline="0" dirty="0" err="1">
                  <a:ln>
                    <a:noFill/>
                  </a:ln>
                  <a:solidFill>
                    <a:srgbClr val="0000FF"/>
                  </a:solidFill>
                  <a:effectLst/>
                  <a:latin typeface="Consolas" pitchFamily="49" charset="0"/>
                  <a:ea typeface="仿宋" pitchFamily="49" charset="-122"/>
                  <a:cs typeface="Consolas" pitchFamily="49" charset="0"/>
                </a:rPr>
                <a:t>x</a:t>
              </a:r>
              <a:r>
                <a:rPr kumimoji="0" lang="zh-CN" altLang="en-US" sz="1600" i="0" u="none" strike="noStrike" cap="none" normalizeH="0" baseline="0" dirty="0">
                  <a:ln>
                    <a:noFill/>
                  </a:ln>
                  <a:solidFill>
                    <a:srgbClr val="0000FF"/>
                  </a:solidFill>
                  <a:effectLst/>
                  <a:latin typeface="Consolas" pitchFamily="49" charset="0"/>
                  <a:ea typeface="仿宋" pitchFamily="49" charset="-122"/>
                  <a:cs typeface="Consolas" pitchFamily="49" charset="0"/>
                </a:rPr>
                <a:t>时前移</a:t>
              </a:r>
              <a:r>
                <a:rPr kumimoji="0" lang="en-US" alt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k</a:t>
              </a:r>
              <a:r>
                <a:rPr kumimoji="0" lang="zh-CN" altLang="en-US" sz="1600" i="0" u="none" strike="noStrike" cap="none" normalizeH="0" baseline="0" dirty="0">
                  <a:ln>
                    <a:noFill/>
                  </a:ln>
                  <a:solidFill>
                    <a:srgbClr val="0000FF"/>
                  </a:solidFill>
                  <a:effectLst/>
                  <a:latin typeface="Consolas" pitchFamily="49" charset="0"/>
                  <a:ea typeface="仿宋" pitchFamily="49" charset="-122"/>
                  <a:cs typeface="Consolas" pitchFamily="49" charset="0"/>
                </a:rPr>
                <a:t>个位置</a:t>
              </a:r>
            </a:p>
          </p:txBody>
        </p:sp>
        <p:sp>
          <p:nvSpPr>
            <p:cNvPr id="17" name="Rectangle 41">
              <a:extLst>
                <a:ext uri="{FF2B5EF4-FFF2-40B4-BE49-F238E27FC236}">
                  <a16:creationId xmlns:a16="http://schemas.microsoft.com/office/drawing/2014/main" id="{67ECC041-6A0D-487C-86A0-31D33640A2E6}"/>
                </a:ext>
              </a:extLst>
            </p:cNvPr>
            <p:cNvSpPr>
              <a:spLocks noChangeArrowheads="1"/>
            </p:cNvSpPr>
            <p:nvPr/>
          </p:nvSpPr>
          <p:spPr bwMode="auto">
            <a:xfrm>
              <a:off x="4806818" y="1872577"/>
              <a:ext cx="525269" cy="42425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b="0" i="1" u="none" strike="noStrike" cap="none" normalizeH="0" baseline="0" dirty="0">
                  <a:ln>
                    <a:noFill/>
                  </a:ln>
                  <a:solidFill>
                    <a:srgbClr val="0000FF"/>
                  </a:solidFill>
                  <a:effectLst/>
                  <a:latin typeface="Consolas" pitchFamily="49" charset="0"/>
                  <a:ea typeface="仿宋" pitchFamily="49" charset="-122"/>
                  <a:cs typeface="Consolas" pitchFamily="49" charset="0"/>
                </a:rPr>
                <a:t>a</a:t>
              </a:r>
              <a:r>
                <a:rPr kumimoji="0" lang="en-US" altLang="zh-CN" sz="1600" b="0" i="1" u="none" strike="noStrike" cap="none" normalizeH="0" baseline="-30000" dirty="0">
                  <a:ln>
                    <a:noFill/>
                  </a:ln>
                  <a:solidFill>
                    <a:srgbClr val="0000FF"/>
                  </a:solidFill>
                  <a:effectLst/>
                  <a:latin typeface="Consolas" pitchFamily="49" charset="0"/>
                  <a:ea typeface="仿宋" pitchFamily="49" charset="-122"/>
                  <a:cs typeface="Consolas" pitchFamily="49" charset="0"/>
                </a:rPr>
                <a:t>i</a:t>
              </a:r>
              <a:endParaRPr kumimoji="0" lang="en-US" altLang="zh-CN" sz="1600" b="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18" name="Rectangle 40">
              <a:extLst>
                <a:ext uri="{FF2B5EF4-FFF2-40B4-BE49-F238E27FC236}">
                  <a16:creationId xmlns:a16="http://schemas.microsoft.com/office/drawing/2014/main" id="{5C4A8F19-76B7-4ADD-9BAA-B51E6E76B1A0}"/>
                </a:ext>
              </a:extLst>
            </p:cNvPr>
            <p:cNvSpPr>
              <a:spLocks noChangeArrowheads="1"/>
            </p:cNvSpPr>
            <p:nvPr/>
          </p:nvSpPr>
          <p:spPr bwMode="auto">
            <a:xfrm>
              <a:off x="5322832" y="1872577"/>
              <a:ext cx="705759" cy="42425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9" name="AutoShape 39">
              <a:extLst>
                <a:ext uri="{FF2B5EF4-FFF2-40B4-BE49-F238E27FC236}">
                  <a16:creationId xmlns:a16="http://schemas.microsoft.com/office/drawing/2014/main" id="{00575379-D2FE-4DED-885A-CD05BAABBDEE}"/>
                </a:ext>
              </a:extLst>
            </p:cNvPr>
            <p:cNvSpPr>
              <a:spLocks/>
            </p:cNvSpPr>
            <p:nvPr/>
          </p:nvSpPr>
          <p:spPr bwMode="auto">
            <a:xfrm rot="5400000">
              <a:off x="2395060" y="705514"/>
              <a:ext cx="274267" cy="2007362"/>
            </a:xfrm>
            <a:prstGeom prst="leftBrace">
              <a:avLst>
                <a:gd name="adj1" fmla="val 56478"/>
                <a:gd name="adj2" fmla="val 50000"/>
              </a:avLst>
            </a:prstGeom>
            <a:ln w="12700">
              <a:headEnd/>
              <a:tailEnd/>
            </a:ln>
          </p:spPr>
          <p:style>
            <a:lnRef idx="2">
              <a:schemeClr val="accent5"/>
            </a:lnRef>
            <a:fillRef idx="0">
              <a:schemeClr val="accent5"/>
            </a:fillRef>
            <a:effectRef idx="1">
              <a:schemeClr val="accent5"/>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0" name="Rectangle 38">
              <a:extLst>
                <a:ext uri="{FF2B5EF4-FFF2-40B4-BE49-F238E27FC236}">
                  <a16:creationId xmlns:a16="http://schemas.microsoft.com/office/drawing/2014/main" id="{55EDB15A-99BC-4635-B75E-895CE17047B8}"/>
                </a:ext>
              </a:extLst>
            </p:cNvPr>
            <p:cNvSpPr>
              <a:spLocks noChangeArrowheads="1"/>
            </p:cNvSpPr>
            <p:nvPr/>
          </p:nvSpPr>
          <p:spPr bwMode="auto">
            <a:xfrm>
              <a:off x="1400088" y="1178339"/>
              <a:ext cx="2181487" cy="424257"/>
            </a:xfrm>
            <a:prstGeom prst="rect">
              <a:avLst/>
            </a:prstGeom>
            <a:solidFill>
              <a:srgbClr val="FFFFFF"/>
            </a:solidFill>
            <a:ln w="9525">
              <a:noFill/>
              <a:miter lim="800000"/>
              <a:headEnd/>
              <a:tailEnd/>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i="0" u="none" strike="noStrike" cap="none" normalizeH="0" baseline="0" dirty="0">
                  <a:ln>
                    <a:noFill/>
                  </a:ln>
                  <a:solidFill>
                    <a:srgbClr val="0000FF"/>
                  </a:solidFill>
                  <a:effectLst/>
                  <a:latin typeface="Consolas" pitchFamily="49" charset="0"/>
                  <a:ea typeface="仿宋" pitchFamily="49" charset="-122"/>
                  <a:cs typeface="Consolas" pitchFamily="49" charset="0"/>
                </a:rPr>
                <a:t>结果顺表中的</a:t>
              </a:r>
              <a:r>
                <a:rPr kumimoji="0" lang="en-US" alt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k</a:t>
              </a:r>
              <a:r>
                <a:rPr kumimoji="0" lang="zh-CN" altLang="en-US" sz="1600" i="0" u="none" strike="noStrike" cap="none" normalizeH="0" baseline="0" dirty="0">
                  <a:ln>
                    <a:noFill/>
                  </a:ln>
                  <a:solidFill>
                    <a:srgbClr val="0000FF"/>
                  </a:solidFill>
                  <a:effectLst/>
                  <a:latin typeface="Consolas" pitchFamily="49" charset="0"/>
                  <a:ea typeface="仿宋" pitchFamily="49" charset="-122"/>
                  <a:cs typeface="Consolas" pitchFamily="49" charset="0"/>
                </a:rPr>
                <a:t>个元素</a:t>
              </a:r>
            </a:p>
          </p:txBody>
        </p:sp>
        <p:sp>
          <p:nvSpPr>
            <p:cNvPr id="21" name="AutoShape 37">
              <a:extLst>
                <a:ext uri="{FF2B5EF4-FFF2-40B4-BE49-F238E27FC236}">
                  <a16:creationId xmlns:a16="http://schemas.microsoft.com/office/drawing/2014/main" id="{70BA1193-C017-494F-A948-8F60D59C834C}"/>
                </a:ext>
              </a:extLst>
            </p:cNvPr>
            <p:cNvSpPr>
              <a:spLocks/>
            </p:cNvSpPr>
            <p:nvPr/>
          </p:nvSpPr>
          <p:spPr bwMode="auto">
            <a:xfrm rot="16200000">
              <a:off x="4143350" y="1834738"/>
              <a:ext cx="102850" cy="1225243"/>
            </a:xfrm>
            <a:prstGeom prst="leftBrace">
              <a:avLst>
                <a:gd name="adj1" fmla="val 91927"/>
                <a:gd name="adj2" fmla="val 50000"/>
              </a:avLst>
            </a:prstGeom>
            <a:ln w="12700">
              <a:headEnd/>
              <a:tailEnd/>
            </a:ln>
          </p:spPr>
          <p:style>
            <a:lnRef idx="2">
              <a:schemeClr val="accent5"/>
            </a:lnRef>
            <a:fillRef idx="0">
              <a:schemeClr val="accent5"/>
            </a:fillRef>
            <a:effectRef idx="1">
              <a:schemeClr val="accent5"/>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22" name="AutoShape 36">
              <a:extLst>
                <a:ext uri="{FF2B5EF4-FFF2-40B4-BE49-F238E27FC236}">
                  <a16:creationId xmlns:a16="http://schemas.microsoft.com/office/drawing/2014/main" id="{726C5C9E-A155-4A70-A3C5-4752753B051A}"/>
                </a:ext>
              </a:extLst>
            </p:cNvPr>
            <p:cNvSpPr>
              <a:spLocks noChangeShapeType="1"/>
            </p:cNvSpPr>
            <p:nvPr/>
          </p:nvSpPr>
          <p:spPr bwMode="auto">
            <a:xfrm flipV="1">
              <a:off x="5093750" y="2327435"/>
              <a:ext cx="1157" cy="364261"/>
            </a:xfrm>
            <a:prstGeom prst="straightConnector1">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3" name="Rectangle 35">
              <a:extLst>
                <a:ext uri="{FF2B5EF4-FFF2-40B4-BE49-F238E27FC236}">
                  <a16:creationId xmlns:a16="http://schemas.microsoft.com/office/drawing/2014/main" id="{3A64A8F8-BC4A-43E4-A01B-F59B6F925085}"/>
                </a:ext>
              </a:extLst>
            </p:cNvPr>
            <p:cNvSpPr>
              <a:spLocks noChangeArrowheads="1"/>
            </p:cNvSpPr>
            <p:nvPr/>
          </p:nvSpPr>
          <p:spPr bwMode="auto">
            <a:xfrm>
              <a:off x="4857726" y="2498249"/>
              <a:ext cx="462793" cy="424257"/>
            </a:xfrm>
            <a:prstGeom prst="rect">
              <a:avLst/>
            </a:prstGeom>
            <a:solidFill>
              <a:srgbClr val="FFFFFF"/>
            </a:solidFill>
            <a:ln w="9525">
              <a:noFill/>
              <a:miter lim="800000"/>
              <a:headEnd/>
              <a:tailEnd/>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dirty="0" err="1">
                  <a:solidFill>
                    <a:srgbClr val="0000FF"/>
                  </a:solidFill>
                  <a:latin typeface="Consolas" pitchFamily="49" charset="0"/>
                  <a:ea typeface="仿宋" pitchFamily="49" charset="-122"/>
                  <a:cs typeface="Consolas" pitchFamily="49" charset="0"/>
                </a:rPr>
                <a:t>i</a:t>
              </a:r>
              <a:endParaRPr kumimoji="0" lang="en-US" altLang="zh-CN" sz="1600" b="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24" name="Freeform 34">
              <a:extLst>
                <a:ext uri="{FF2B5EF4-FFF2-40B4-BE49-F238E27FC236}">
                  <a16:creationId xmlns:a16="http://schemas.microsoft.com/office/drawing/2014/main" id="{FD650ACE-EAF3-436F-AA2C-D5C38D7206DD}"/>
                </a:ext>
              </a:extLst>
            </p:cNvPr>
            <p:cNvSpPr>
              <a:spLocks/>
            </p:cNvSpPr>
            <p:nvPr/>
          </p:nvSpPr>
          <p:spPr bwMode="auto">
            <a:xfrm>
              <a:off x="3811815" y="1151555"/>
              <a:ext cx="1382593" cy="716737"/>
            </a:xfrm>
            <a:custGeom>
              <a:avLst/>
              <a:gdLst/>
              <a:ahLst/>
              <a:cxnLst>
                <a:cxn ang="0">
                  <a:pos x="1125" y="669"/>
                </a:cxn>
                <a:cxn ang="0">
                  <a:pos x="1118" y="187"/>
                </a:cxn>
                <a:cxn ang="0">
                  <a:pos x="660" y="0"/>
                </a:cxn>
                <a:cxn ang="0">
                  <a:pos x="111" y="184"/>
                </a:cxn>
                <a:cxn ang="0">
                  <a:pos x="0" y="636"/>
                </a:cxn>
              </a:cxnLst>
              <a:rect l="0" t="0" r="r" b="b"/>
              <a:pathLst>
                <a:path w="1195" h="669">
                  <a:moveTo>
                    <a:pt x="1125" y="669"/>
                  </a:moveTo>
                  <a:cubicBezTo>
                    <a:pt x="1124" y="589"/>
                    <a:pt x="1195" y="298"/>
                    <a:pt x="1118" y="187"/>
                  </a:cubicBezTo>
                  <a:cubicBezTo>
                    <a:pt x="1041" y="76"/>
                    <a:pt x="828" y="0"/>
                    <a:pt x="660" y="0"/>
                  </a:cubicBezTo>
                  <a:cubicBezTo>
                    <a:pt x="492" y="0"/>
                    <a:pt x="221" y="78"/>
                    <a:pt x="111" y="184"/>
                  </a:cubicBezTo>
                  <a:cubicBezTo>
                    <a:pt x="1" y="290"/>
                    <a:pt x="23" y="542"/>
                    <a:pt x="0" y="636"/>
                  </a:cubicBezTo>
                </a:path>
              </a:pathLst>
            </a:custGeom>
            <a:noFill/>
            <a:ln w="19050">
              <a:solidFill>
                <a:srgbClr val="FF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5" name="Rectangle 33">
              <a:extLst>
                <a:ext uri="{FF2B5EF4-FFF2-40B4-BE49-F238E27FC236}">
                  <a16:creationId xmlns:a16="http://schemas.microsoft.com/office/drawing/2014/main" id="{7154AA06-789D-4570-A744-A8C710591079}"/>
                </a:ext>
              </a:extLst>
            </p:cNvPr>
            <p:cNvSpPr>
              <a:spLocks noChangeArrowheads="1"/>
            </p:cNvSpPr>
            <p:nvPr/>
          </p:nvSpPr>
          <p:spPr bwMode="auto">
            <a:xfrm>
              <a:off x="3461249" y="2504677"/>
              <a:ext cx="1535768" cy="424257"/>
            </a:xfrm>
            <a:prstGeom prst="rect">
              <a:avLst/>
            </a:prstGeom>
            <a:solidFill>
              <a:srgbClr val="FFFFFF"/>
            </a:solidFill>
            <a:ln w="9525">
              <a:noFill/>
              <a:miter lim="800000"/>
              <a:headEnd/>
              <a:tailEnd/>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i="0" u="none" strike="noStrike" cap="none" normalizeH="0" baseline="0" dirty="0">
                  <a:ln>
                    <a:noFill/>
                  </a:ln>
                  <a:solidFill>
                    <a:srgbClr val="0000FF"/>
                  </a:solidFill>
                  <a:effectLst/>
                  <a:latin typeface="Consolas" pitchFamily="49" charset="0"/>
                  <a:ea typeface="仿宋" pitchFamily="49" charset="-122"/>
                  <a:cs typeface="Consolas" pitchFamily="49" charset="0"/>
                </a:rPr>
                <a:t>值</a:t>
              </a:r>
              <a:r>
                <a:rPr kumimoji="0" 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为</a:t>
              </a:r>
              <a:r>
                <a:rPr kumimoji="0" lang="en-US" altLang="zh-CN" sz="1600" i="1" u="none" strike="noStrike" cap="none" normalizeH="0" baseline="0" dirty="0">
                  <a:ln>
                    <a:noFill/>
                  </a:ln>
                  <a:solidFill>
                    <a:srgbClr val="0000FF"/>
                  </a:solidFill>
                  <a:effectLst/>
                  <a:latin typeface="Consolas" pitchFamily="49" charset="0"/>
                  <a:ea typeface="仿宋" pitchFamily="49" charset="-122"/>
                  <a:cs typeface="Consolas" pitchFamily="49" charset="0"/>
                </a:rPr>
                <a:t>x</a:t>
              </a:r>
              <a:r>
                <a:rPr kumimoji="0" lang="zh-CN" altLang="en-US" sz="1600" i="1" u="none" strike="noStrike" cap="none" normalizeH="0" baseline="0" dirty="0">
                  <a:ln>
                    <a:noFill/>
                  </a:ln>
                  <a:solidFill>
                    <a:srgbClr val="0000FF"/>
                  </a:solidFill>
                  <a:effectLst/>
                  <a:latin typeface="Consolas" pitchFamily="49" charset="0"/>
                  <a:ea typeface="仿宋" pitchFamily="49" charset="-122"/>
                  <a:cs typeface="Consolas" pitchFamily="49" charset="0"/>
                </a:rPr>
                <a:t>的</a:t>
              </a:r>
              <a:r>
                <a:rPr kumimoji="0" lang="en-US" altLang="zh-CN" sz="1600" i="1" u="none" strike="noStrike" cap="none" normalizeH="0" baseline="0" dirty="0">
                  <a:ln>
                    <a:noFill/>
                  </a:ln>
                  <a:solidFill>
                    <a:srgbClr val="0000FF"/>
                  </a:solidFill>
                  <a:effectLst/>
                  <a:latin typeface="Consolas" pitchFamily="49" charset="0"/>
                  <a:ea typeface="仿宋" pitchFamily="49" charset="-122"/>
                  <a:cs typeface="Consolas" pitchFamily="49" charset="0"/>
                </a:rPr>
                <a:t>k</a:t>
              </a:r>
              <a:r>
                <a:rPr kumimoji="0" lang="zh-CN" altLang="en-US" sz="1600" i="1" u="none" strike="noStrike" cap="none" normalizeH="0" baseline="0" dirty="0">
                  <a:ln>
                    <a:noFill/>
                  </a:ln>
                  <a:solidFill>
                    <a:srgbClr val="0000FF"/>
                  </a:solidFill>
                  <a:effectLst/>
                  <a:latin typeface="Consolas" pitchFamily="49" charset="0"/>
                  <a:ea typeface="仿宋" pitchFamily="49" charset="-122"/>
                  <a:cs typeface="Consolas" pitchFamily="49" charset="0"/>
                </a:rPr>
                <a:t>个</a:t>
              </a:r>
              <a:r>
                <a:rPr kumimoji="0" lang="zh-CN" altLang="en-US" sz="1600" i="0" u="none" strike="noStrike" cap="none" normalizeH="0" baseline="0" dirty="0">
                  <a:ln>
                    <a:noFill/>
                  </a:ln>
                  <a:solidFill>
                    <a:srgbClr val="0000FF"/>
                  </a:solidFill>
                  <a:effectLst/>
                  <a:latin typeface="Consolas" pitchFamily="49" charset="0"/>
                  <a:ea typeface="仿宋" pitchFamily="49" charset="-122"/>
                  <a:cs typeface="Consolas" pitchFamily="49" charset="0"/>
                </a:rPr>
                <a:t>元素</a:t>
              </a:r>
            </a:p>
          </p:txBody>
        </p:sp>
      </p:grpSp>
      <p:sp>
        <p:nvSpPr>
          <p:cNvPr id="26" name="矩形 25">
            <a:extLst>
              <a:ext uri="{FF2B5EF4-FFF2-40B4-BE49-F238E27FC236}">
                <a16:creationId xmlns:a16="http://schemas.microsoft.com/office/drawing/2014/main" id="{33F1EF63-DFBD-4B55-BEA9-B0C1C8E3E26C}"/>
              </a:ext>
            </a:extLst>
          </p:cNvPr>
          <p:cNvSpPr/>
          <p:nvPr/>
        </p:nvSpPr>
        <p:spPr>
          <a:xfrm>
            <a:off x="5713066" y="6309320"/>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T(n)=O(n)</a:t>
            </a:r>
            <a:endParaRPr lang="zh-CN" altLang="en-US" sz="2200" dirty="0">
              <a:solidFill>
                <a:srgbClr val="FFFF00"/>
              </a:solidFill>
            </a:endParaRPr>
          </a:p>
        </p:txBody>
      </p:sp>
      <p:sp>
        <p:nvSpPr>
          <p:cNvPr id="27" name="矩形 26">
            <a:extLst>
              <a:ext uri="{FF2B5EF4-FFF2-40B4-BE49-F238E27FC236}">
                <a16:creationId xmlns:a16="http://schemas.microsoft.com/office/drawing/2014/main" id="{6DD3CB17-E56A-4CA0-9E0F-67F628316F7A}"/>
              </a:ext>
            </a:extLst>
          </p:cNvPr>
          <p:cNvSpPr/>
          <p:nvPr/>
        </p:nvSpPr>
        <p:spPr>
          <a:xfrm>
            <a:off x="7453745" y="6309320"/>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S(n)=O(1)</a:t>
            </a:r>
            <a:endParaRPr lang="zh-CN" alt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6" grpId="0" animBg="1"/>
      <p:bldP spid="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285728"/>
            <a:ext cx="5080648" cy="400110"/>
          </a:xfrm>
          <a:prstGeom prst="rect">
            <a:avLst/>
          </a:prstGeom>
          <a:noFill/>
        </p:spPr>
        <p:txBody>
          <a:bodyPr wrap="square" rtlCol="0">
            <a:spAutoFit/>
          </a:bodyPr>
          <a:lstStyle/>
          <a:p>
            <a:pPr algn="l">
              <a:lnSpc>
                <a:spcPct val="100000"/>
              </a:lnSpc>
            </a:pPr>
            <a:r>
              <a:rPr lang="zh-CN" altLang="zh-CN" sz="2000" dirty="0">
                <a:solidFill>
                  <a:srgbClr val="FF0000"/>
                </a:solidFill>
                <a:latin typeface="微软雅黑" pitchFamily="34" charset="-122"/>
                <a:ea typeface="微软雅黑" pitchFamily="34" charset="-122"/>
                <a:cs typeface="Consolas" pitchFamily="49" charset="0"/>
              </a:rPr>
              <a:t>解法</a:t>
            </a:r>
            <a:r>
              <a:rPr lang="en-US" altLang="zh-CN" sz="2000" dirty="0">
                <a:solidFill>
                  <a:srgbClr val="FF0000"/>
                </a:solidFill>
                <a:latin typeface="微软雅黑" pitchFamily="34" charset="-122"/>
                <a:ea typeface="微软雅黑" pitchFamily="34" charset="-122"/>
                <a:cs typeface="Consolas" pitchFamily="49" charset="0"/>
              </a:rPr>
              <a:t>3</a:t>
            </a:r>
            <a:r>
              <a:rPr lang="zh-CN" altLang="en-US" sz="2000" dirty="0">
                <a:solidFill>
                  <a:srgbClr val="FF0000"/>
                </a:solidFill>
                <a:latin typeface="微软雅黑" pitchFamily="34" charset="-122"/>
                <a:ea typeface="微软雅黑" pitchFamily="34" charset="-122"/>
                <a:cs typeface="Consolas" pitchFamily="49" charset="0"/>
              </a:rPr>
              <a:t>（</a:t>
            </a:r>
            <a:r>
              <a:rPr lang="en-US" altLang="zh-CN" sz="2000" dirty="0">
                <a:solidFill>
                  <a:srgbClr val="FF0000"/>
                </a:solidFill>
                <a:latin typeface="微软雅黑" pitchFamily="34" charset="-122"/>
                <a:ea typeface="微软雅黑" pitchFamily="34" charset="-122"/>
                <a:cs typeface="Consolas" pitchFamily="49" charset="0"/>
              </a:rPr>
              <a:t>*</a:t>
            </a:r>
            <a:r>
              <a:rPr lang="zh-CN" altLang="en-US" sz="2000" dirty="0">
                <a:solidFill>
                  <a:srgbClr val="FF0000"/>
                </a:solidFill>
                <a:latin typeface="微软雅黑" pitchFamily="34" charset="-122"/>
                <a:ea typeface="微软雅黑" pitchFamily="34" charset="-122"/>
                <a:cs typeface="Consolas" pitchFamily="49" charset="0"/>
              </a:rPr>
              <a:t>）</a:t>
            </a:r>
            <a:r>
              <a:rPr lang="zh-CN" altLang="zh-CN" sz="2000" dirty="0">
                <a:solidFill>
                  <a:srgbClr val="FF0000"/>
                </a:solidFill>
                <a:latin typeface="微软雅黑" pitchFamily="34" charset="-122"/>
                <a:ea typeface="微软雅黑" pitchFamily="34"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由解法</a:t>
            </a:r>
            <a:r>
              <a:rPr lang="en-US" altLang="zh-CN" sz="2000" dirty="0">
                <a:solidFill>
                  <a:srgbClr val="0000FF"/>
                </a:solidFill>
                <a:latin typeface="Consolas" pitchFamily="49" charset="0"/>
                <a:ea typeface="仿宋" pitchFamily="49" charset="-122"/>
                <a:cs typeface="Consolas" pitchFamily="49" charset="0"/>
              </a:rPr>
              <a:t>2</a:t>
            </a:r>
            <a:r>
              <a:rPr lang="zh-CN" altLang="zh-CN" sz="2000" dirty="0">
                <a:solidFill>
                  <a:srgbClr val="0000FF"/>
                </a:solidFill>
                <a:latin typeface="Consolas" pitchFamily="49" charset="0"/>
                <a:ea typeface="仿宋" pitchFamily="49" charset="-122"/>
                <a:cs typeface="Consolas" pitchFamily="49" charset="0"/>
              </a:rPr>
              <a:t>延伸出区间划分法</a:t>
            </a:r>
          </a:p>
        </p:txBody>
      </p:sp>
      <p:sp>
        <p:nvSpPr>
          <p:cNvPr id="5" name="TextBox 4"/>
          <p:cNvSpPr txBox="1"/>
          <p:nvPr/>
        </p:nvSpPr>
        <p:spPr>
          <a:xfrm>
            <a:off x="430970" y="3153352"/>
            <a:ext cx="8424936" cy="827021"/>
          </a:xfrm>
          <a:prstGeom prst="rect">
            <a:avLst/>
          </a:prstGeom>
          <a:noFill/>
        </p:spPr>
        <p:txBody>
          <a:bodyPr wrap="square" rtlCol="0">
            <a:spAutoFit/>
          </a:bodyPr>
          <a:lstStyle/>
          <a:p>
            <a:pPr algn="l">
              <a:lnSpc>
                <a:spcPts val="30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初始时，</a:t>
            </a:r>
            <a:r>
              <a:rPr lang="zh-CN" altLang="en-US" sz="2000" dirty="0">
                <a:solidFill>
                  <a:srgbClr val="0000FF"/>
                </a:solidFill>
                <a:latin typeface="Consolas" pitchFamily="49" charset="0"/>
                <a:ea typeface="仿宋" pitchFamily="49" charset="-122"/>
                <a:cs typeface="Consolas" pitchFamily="49" charset="0"/>
              </a:rPr>
              <a:t>“不为</a:t>
            </a:r>
            <a:r>
              <a:rPr lang="en-US" altLang="zh-CN" sz="2000" i="1" dirty="0">
                <a:solidFill>
                  <a:srgbClr val="0000FF"/>
                </a:solidFill>
                <a:latin typeface="Consolas" pitchFamily="49" charset="0"/>
                <a:ea typeface="仿宋" pitchFamily="49" charset="-122"/>
                <a:cs typeface="Consolas" pitchFamily="49" charset="0"/>
              </a:rPr>
              <a:t>x</a:t>
            </a:r>
            <a:r>
              <a:rPr lang="zh-CN" altLang="en-US" sz="2000" dirty="0">
                <a:solidFill>
                  <a:srgbClr val="0000FF"/>
                </a:solidFill>
                <a:latin typeface="Consolas" pitchFamily="49" charset="0"/>
                <a:ea typeface="仿宋" pitchFamily="49" charset="-122"/>
                <a:cs typeface="Consolas" pitchFamily="49" charset="0"/>
              </a:rPr>
              <a:t>的</a:t>
            </a:r>
            <a:r>
              <a:rPr lang="zh-CN" altLang="zh-CN" sz="2000" dirty="0">
                <a:solidFill>
                  <a:srgbClr val="0000FF"/>
                </a:solidFill>
                <a:latin typeface="Consolas" pitchFamily="49" charset="0"/>
                <a:ea typeface="仿宋" pitchFamily="49" charset="-122"/>
                <a:cs typeface="Consolas" pitchFamily="49" charset="0"/>
              </a:rPr>
              <a:t>区间</a:t>
            </a:r>
            <a:r>
              <a:rPr lang="zh-CN" altLang="en-US"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为空</a:t>
            </a:r>
            <a:r>
              <a:rPr lang="en-US" altLang="zh-CN" sz="2000" dirty="0">
                <a:solidFill>
                  <a:srgbClr val="0000FF"/>
                </a:solidFill>
                <a:latin typeface="Consolas" pitchFamily="49" charset="0"/>
                <a:ea typeface="仿宋" pitchFamily="49" charset="-122"/>
                <a:cs typeface="Consolas" pitchFamily="49" charset="0"/>
              </a:rPr>
              <a:t> </a:t>
            </a:r>
            <a:r>
              <a:rPr lang="en-US" altLang="zh-CN" sz="2000" dirty="0">
                <a:solidFill>
                  <a:srgbClr val="0000FF"/>
                </a:solidFill>
                <a:latin typeface="Consolas" pitchFamily="49" charset="0"/>
                <a:ea typeface="仿宋" pitchFamily="49" charset="-122"/>
                <a:cs typeface="Consolas" pitchFamily="49" charset="0"/>
                <a:sym typeface="Wingdings"/>
              </a:rPr>
              <a:t> </a:t>
            </a:r>
            <a:r>
              <a:rPr lang="en-US" altLang="zh-CN" sz="2000" i="1" dirty="0" err="1">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j</a:t>
            </a:r>
            <a:r>
              <a:rPr lang="zh-CN" altLang="en-US" sz="2000" dirty="0">
                <a:solidFill>
                  <a:srgbClr val="0000FF"/>
                </a:solidFill>
                <a:latin typeface="Consolas" pitchFamily="49" charset="0"/>
                <a:ea typeface="仿宋" pitchFamily="49" charset="-122"/>
                <a:cs typeface="Consolas" pitchFamily="49" charset="0"/>
              </a:rPr>
              <a:t>从</a:t>
            </a:r>
            <a:r>
              <a:rPr lang="en-US" altLang="zh-CN" sz="2000" dirty="0">
                <a:solidFill>
                  <a:srgbClr val="0000FF"/>
                </a:solidFill>
                <a:latin typeface="Consolas" pitchFamily="49" charset="0"/>
                <a:ea typeface="仿宋" pitchFamily="49" charset="-122"/>
                <a:cs typeface="Consolas" pitchFamily="49" charset="0"/>
              </a:rPr>
              <a:t>0</a:t>
            </a:r>
            <a:r>
              <a:rPr lang="zh-CN" altLang="en-US" sz="2000" dirty="0">
                <a:solidFill>
                  <a:srgbClr val="0000FF"/>
                </a:solidFill>
                <a:latin typeface="Consolas" pitchFamily="49" charset="0"/>
                <a:ea typeface="仿宋" pitchFamily="49" charset="-122"/>
                <a:cs typeface="Consolas" pitchFamily="49" charset="0"/>
              </a:rPr>
              <a:t>开始遍历，“为</a:t>
            </a:r>
            <a:r>
              <a:rPr lang="en-US" altLang="zh-CN" sz="2000" i="1" dirty="0">
                <a:solidFill>
                  <a:srgbClr val="0000FF"/>
                </a:solidFill>
                <a:latin typeface="Consolas" pitchFamily="49" charset="0"/>
                <a:ea typeface="仿宋" pitchFamily="49" charset="-122"/>
                <a:cs typeface="Consolas" pitchFamily="49" charset="0"/>
              </a:rPr>
              <a:t>x</a:t>
            </a:r>
            <a:r>
              <a:rPr lang="zh-CN" altLang="en-US" sz="2000" dirty="0">
                <a:solidFill>
                  <a:srgbClr val="0000FF"/>
                </a:solidFill>
                <a:latin typeface="Consolas" pitchFamily="49" charset="0"/>
                <a:ea typeface="仿宋" pitchFamily="49" charset="-122"/>
                <a:cs typeface="Consolas" pitchFamily="49" charset="0"/>
              </a:rPr>
              <a:t>的</a:t>
            </a:r>
            <a:r>
              <a:rPr lang="zh-CN" altLang="zh-CN" sz="2000" dirty="0">
                <a:solidFill>
                  <a:srgbClr val="0000FF"/>
                </a:solidFill>
                <a:latin typeface="Consolas" pitchFamily="49" charset="0"/>
                <a:ea typeface="仿宋" pitchFamily="49" charset="-122"/>
                <a:cs typeface="Consolas" pitchFamily="49" charset="0"/>
              </a:rPr>
              <a:t>区间</a:t>
            </a:r>
            <a:r>
              <a:rPr lang="zh-CN" altLang="en-US" sz="2000" dirty="0">
                <a:solidFill>
                  <a:srgbClr val="0000FF"/>
                </a:solidFill>
                <a:latin typeface="Consolas" pitchFamily="49" charset="0"/>
                <a:ea typeface="仿宋" pitchFamily="49" charset="-122"/>
                <a:cs typeface="Consolas" pitchFamily="49" charset="0"/>
              </a:rPr>
              <a:t>”是</a:t>
            </a:r>
            <a:r>
              <a:rPr lang="en-US" altLang="zh-CN" sz="2000" i="1" dirty="0">
                <a:solidFill>
                  <a:srgbClr val="0000FF"/>
                </a:solidFill>
                <a:latin typeface="Consolas" pitchFamily="49" charset="0"/>
                <a:ea typeface="仿宋" pitchFamily="49" charset="-122"/>
                <a:cs typeface="Consolas" pitchFamily="49" charset="0"/>
              </a:rPr>
              <a:t>a</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+1..</a:t>
            </a:r>
            <a:r>
              <a:rPr lang="en-US" altLang="zh-CN" sz="2000" i="1" dirty="0">
                <a:solidFill>
                  <a:srgbClr val="0000FF"/>
                </a:solidFill>
                <a:latin typeface="Consolas" pitchFamily="49" charset="0"/>
                <a:ea typeface="仿宋" pitchFamily="49" charset="-122"/>
                <a:cs typeface="Consolas" pitchFamily="49" charset="0"/>
              </a:rPr>
              <a:t>j</a:t>
            </a:r>
            <a:r>
              <a:rPr lang="en-US" altLang="zh-CN" sz="2000" dirty="0">
                <a:solidFill>
                  <a:srgbClr val="0000FF"/>
                </a:solidFill>
                <a:latin typeface="Consolas" pitchFamily="49" charset="0"/>
                <a:ea typeface="仿宋" pitchFamily="49" charset="-122"/>
                <a:cs typeface="Consolas" pitchFamily="49" charset="0"/>
              </a:rPr>
              <a:t>-1]</a:t>
            </a:r>
            <a:endParaRPr lang="zh-CN" altLang="en-US" sz="20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351796" y="4413527"/>
            <a:ext cx="8612691" cy="133777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rIns="144000" bIns="108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若</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j</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x</a:t>
            </a:r>
            <a:r>
              <a:rPr lang="zh-CN" altLang="zh-CN" sz="2000">
                <a:solidFill>
                  <a:srgbClr val="0000FF"/>
                </a:solidFill>
                <a:latin typeface="Consolas" pitchFamily="49" charset="0"/>
                <a:ea typeface="仿宋" pitchFamily="49" charset="-122"/>
                <a:cs typeface="Consolas" pitchFamily="49" charset="0"/>
              </a:rPr>
              <a:t>，跳过，</a:t>
            </a:r>
            <a:r>
              <a:rPr lang="en-US" altLang="zh-CN" sz="2000" i="1">
                <a:solidFill>
                  <a:srgbClr val="0000FF"/>
                </a:solidFill>
                <a:latin typeface="Consolas" pitchFamily="49" charset="0"/>
                <a:ea typeface="仿宋" pitchFamily="49" charset="-122"/>
                <a:cs typeface="Consolas" pitchFamily="49" charset="0"/>
              </a:rPr>
              <a:t>j</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若</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j</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mn-ea"/>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x</a:t>
            </a:r>
            <a:r>
              <a:rPr lang="zh-CN" altLang="zh-CN" sz="2000">
                <a:solidFill>
                  <a:srgbClr val="0000FF"/>
                </a:solidFill>
                <a:latin typeface="Consolas" pitchFamily="49" charset="0"/>
                <a:ea typeface="仿宋" pitchFamily="49" charset="-122"/>
                <a:cs typeface="Consolas" pitchFamily="49" charset="0"/>
              </a:rPr>
              <a:t>，操作是，先执行</a:t>
            </a:r>
            <a:r>
              <a:rPr lang="en-US" altLang="zh-CN" sz="2000" i="1">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，将</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j</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与</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进行交换，再执行</a:t>
            </a:r>
            <a:r>
              <a:rPr lang="en-US" altLang="zh-CN" sz="2000" i="1">
                <a:solidFill>
                  <a:srgbClr val="0000FF"/>
                </a:solidFill>
                <a:latin typeface="Consolas" pitchFamily="49" charset="0"/>
                <a:ea typeface="仿宋" pitchFamily="49" charset="-122"/>
                <a:cs typeface="Consolas" pitchFamily="49" charset="0"/>
              </a:rPr>
              <a:t>j</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继续遍历其余元素。</a:t>
            </a:r>
            <a:endParaRPr lang="zh-CN" altLang="en-US" sz="2000">
              <a:solidFill>
                <a:srgbClr val="0000FF"/>
              </a:solidFill>
              <a:latin typeface="Consolas" pitchFamily="49" charset="0"/>
              <a:ea typeface="仿宋" pitchFamily="49" charset="-122"/>
              <a:cs typeface="Consolas" pitchFamily="49" charset="0"/>
            </a:endParaRPr>
          </a:p>
        </p:txBody>
      </p:sp>
      <p:sp>
        <p:nvSpPr>
          <p:cNvPr id="286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722" name="Rectangle 5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2" name="组合 51"/>
          <p:cNvGrpSpPr/>
          <p:nvPr/>
        </p:nvGrpSpPr>
        <p:grpSpPr>
          <a:xfrm>
            <a:off x="1509422" y="1071546"/>
            <a:ext cx="5042124" cy="1780593"/>
            <a:chOff x="1509422" y="1148341"/>
            <a:chExt cx="5042124" cy="1780593"/>
          </a:xfrm>
        </p:grpSpPr>
        <p:sp>
          <p:nvSpPr>
            <p:cNvPr id="28720" name="Rectangle 48"/>
            <p:cNvSpPr>
              <a:spLocks noChangeArrowheads="1"/>
            </p:cNvSpPr>
            <p:nvPr/>
          </p:nvSpPr>
          <p:spPr bwMode="auto">
            <a:xfrm>
              <a:off x="1509422" y="1872577"/>
              <a:ext cx="525269" cy="42425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0" i="0" u="none" strike="noStrike" cap="none" normalizeH="0" baseline="-30000">
                  <a:ln>
                    <a:noFill/>
                  </a:ln>
                  <a:solidFill>
                    <a:srgbClr val="0000FF"/>
                  </a:solidFill>
                  <a:effectLst/>
                  <a:latin typeface="Consolas" pitchFamily="49" charset="0"/>
                  <a:ea typeface="仿宋" pitchFamily="49" charset="-122"/>
                  <a:cs typeface="Consolas" pitchFamily="49" charset="0"/>
                </a:rPr>
                <a:t>0</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8719" name="Rectangle 47"/>
            <p:cNvSpPr>
              <a:spLocks noChangeArrowheads="1"/>
            </p:cNvSpPr>
            <p:nvPr/>
          </p:nvSpPr>
          <p:spPr bwMode="auto">
            <a:xfrm>
              <a:off x="2026592" y="1872577"/>
              <a:ext cx="1038969" cy="42425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mj-ea"/>
                  <a:ea typeface="+mj-ea"/>
                  <a:cs typeface="Consolas" pitchFamily="49" charset="0"/>
                </a:rPr>
                <a:t>…</a:t>
              </a:r>
            </a:p>
          </p:txBody>
        </p:sp>
        <p:sp>
          <p:nvSpPr>
            <p:cNvPr id="28718" name="Rectangle 46"/>
            <p:cNvSpPr>
              <a:spLocks noChangeArrowheads="1"/>
            </p:cNvSpPr>
            <p:nvPr/>
          </p:nvSpPr>
          <p:spPr bwMode="auto">
            <a:xfrm>
              <a:off x="3056306" y="1872577"/>
              <a:ext cx="525269" cy="42425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0" i="1" u="none" strike="noStrike" cap="none" normalizeH="0" baseline="-30000">
                  <a:ln>
                    <a:noFill/>
                  </a:ln>
                  <a:solidFill>
                    <a:srgbClr val="0000FF"/>
                  </a:solidFill>
                  <a:effectLst/>
                  <a:latin typeface="Consolas" pitchFamily="49" charset="0"/>
                  <a:ea typeface="仿宋" pitchFamily="49" charset="-122"/>
                  <a:cs typeface="Consolas" pitchFamily="49" charset="0"/>
                </a:rPr>
                <a:t>i</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8717" name="Rectangle 45"/>
            <p:cNvSpPr>
              <a:spLocks noChangeArrowheads="1"/>
            </p:cNvSpPr>
            <p:nvPr/>
          </p:nvSpPr>
          <p:spPr bwMode="auto">
            <a:xfrm>
              <a:off x="3581575" y="1872577"/>
              <a:ext cx="525269" cy="42425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0" i="1" u="none" strike="noStrike" cap="none" normalizeH="0" baseline="-30000">
                  <a:ln>
                    <a:noFill/>
                  </a:ln>
                  <a:solidFill>
                    <a:srgbClr val="0000FF"/>
                  </a:solidFill>
                  <a:effectLst/>
                  <a:latin typeface="Consolas" pitchFamily="49" charset="0"/>
                  <a:ea typeface="仿宋" pitchFamily="49" charset="-122"/>
                  <a:cs typeface="Consolas" pitchFamily="49" charset="0"/>
                </a:rPr>
                <a:t>i</a:t>
              </a:r>
              <a:r>
                <a:rPr kumimoji="0" lang="en-US" altLang="zh-CN" sz="1600" b="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8716" name="Rectangle 44"/>
            <p:cNvSpPr>
              <a:spLocks noChangeArrowheads="1"/>
            </p:cNvSpPr>
            <p:nvPr/>
          </p:nvSpPr>
          <p:spPr bwMode="auto">
            <a:xfrm>
              <a:off x="4103374" y="1872577"/>
              <a:ext cx="705759" cy="42425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mj-ea"/>
                  <a:ea typeface="+mj-ea"/>
                  <a:cs typeface="Consolas" pitchFamily="49" charset="0"/>
                </a:rPr>
                <a:t>…</a:t>
              </a:r>
            </a:p>
          </p:txBody>
        </p:sp>
        <p:sp>
          <p:nvSpPr>
            <p:cNvPr id="28715" name="Rectangle 43"/>
            <p:cNvSpPr>
              <a:spLocks noChangeArrowheads="1"/>
            </p:cNvSpPr>
            <p:nvPr/>
          </p:nvSpPr>
          <p:spPr bwMode="auto">
            <a:xfrm>
              <a:off x="6026277" y="1872577"/>
              <a:ext cx="525269" cy="42425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0" i="1" u="none" strike="noStrike" cap="none" normalizeH="0" baseline="-30000">
                  <a:ln>
                    <a:noFill/>
                  </a:ln>
                  <a:solidFill>
                    <a:srgbClr val="0000FF"/>
                  </a:solidFill>
                  <a:effectLst/>
                  <a:latin typeface="Consolas" pitchFamily="49" charset="0"/>
                  <a:ea typeface="仿宋" pitchFamily="49" charset="-122"/>
                  <a:cs typeface="Consolas" pitchFamily="49" charset="0"/>
                </a:rPr>
                <a:t>n</a:t>
              </a:r>
              <a:r>
                <a:rPr kumimoji="0" lang="en-US" altLang="zh-CN" sz="1600" b="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8714" name="Rectangle 42"/>
            <p:cNvSpPr>
              <a:spLocks noChangeArrowheads="1"/>
            </p:cNvSpPr>
            <p:nvPr/>
          </p:nvSpPr>
          <p:spPr bwMode="auto">
            <a:xfrm>
              <a:off x="5109948" y="1148341"/>
              <a:ext cx="1357139" cy="424257"/>
            </a:xfrm>
            <a:prstGeom prst="rect">
              <a:avLst/>
            </a:prstGeom>
            <a:solidFill>
              <a:srgbClr val="FFFFFF"/>
            </a:solidFill>
            <a:ln w="9525">
              <a:noFill/>
              <a:miter lim="800000"/>
              <a:headEnd/>
              <a:tailEnd/>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0" i="1" u="none" strike="noStrike" cap="none" normalizeH="0" baseline="-30000">
                  <a:ln>
                    <a:noFill/>
                  </a:ln>
                  <a:solidFill>
                    <a:srgbClr val="0000FF"/>
                  </a:solidFill>
                  <a:effectLst/>
                  <a:latin typeface="Consolas" pitchFamily="49" charset="0"/>
                  <a:ea typeface="仿宋" pitchFamily="49" charset="-122"/>
                  <a:cs typeface="Consolas" pitchFamily="49" charset="0"/>
                </a:rPr>
                <a:t>i</a:t>
              </a: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x</a:t>
              </a:r>
              <a:r>
                <a:rPr kumimoji="0" lang="zh-CN" altLang="en-US" sz="1600" b="0" i="0" u="none" strike="noStrike" cap="none" normalizeH="0" baseline="0">
                  <a:ln>
                    <a:noFill/>
                  </a:ln>
                  <a:solidFill>
                    <a:srgbClr val="0000FF"/>
                  </a:solidFill>
                  <a:effectLst/>
                  <a:latin typeface="Consolas" pitchFamily="49" charset="0"/>
                  <a:ea typeface="仿宋" pitchFamily="49" charset="-122"/>
                  <a:cs typeface="Consolas" pitchFamily="49" charset="0"/>
                </a:rPr>
                <a:t>时交换</a:t>
              </a:r>
            </a:p>
          </p:txBody>
        </p:sp>
        <p:sp>
          <p:nvSpPr>
            <p:cNvPr id="28713" name="Rectangle 41"/>
            <p:cNvSpPr>
              <a:spLocks noChangeArrowheads="1"/>
            </p:cNvSpPr>
            <p:nvPr/>
          </p:nvSpPr>
          <p:spPr bwMode="auto">
            <a:xfrm>
              <a:off x="4806818" y="1872577"/>
              <a:ext cx="525269" cy="42425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0" i="1" u="none" strike="noStrike" cap="none" normalizeH="0" baseline="-30000">
                  <a:ln>
                    <a:noFill/>
                  </a:ln>
                  <a:solidFill>
                    <a:srgbClr val="0000FF"/>
                  </a:solidFill>
                  <a:effectLst/>
                  <a:latin typeface="Consolas" pitchFamily="49" charset="0"/>
                  <a:ea typeface="仿宋" pitchFamily="49" charset="-122"/>
                  <a:cs typeface="Consolas" pitchFamily="49" charset="0"/>
                </a:rPr>
                <a:t>j</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8712" name="Rectangle 40"/>
            <p:cNvSpPr>
              <a:spLocks noChangeArrowheads="1"/>
            </p:cNvSpPr>
            <p:nvPr/>
          </p:nvSpPr>
          <p:spPr bwMode="auto">
            <a:xfrm>
              <a:off x="5322832" y="1872577"/>
              <a:ext cx="705759" cy="42425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8711" name="AutoShape 39"/>
            <p:cNvSpPr>
              <a:spLocks/>
            </p:cNvSpPr>
            <p:nvPr/>
          </p:nvSpPr>
          <p:spPr bwMode="auto">
            <a:xfrm rot="5400000">
              <a:off x="2395060" y="705514"/>
              <a:ext cx="274267" cy="2007362"/>
            </a:xfrm>
            <a:prstGeom prst="leftBrace">
              <a:avLst>
                <a:gd name="adj1" fmla="val 56478"/>
                <a:gd name="adj2" fmla="val 50000"/>
              </a:avLst>
            </a:prstGeom>
            <a:ln w="12700">
              <a:headEnd/>
              <a:tailEnd/>
            </a:ln>
          </p:spPr>
          <p:style>
            <a:lnRef idx="2">
              <a:schemeClr val="accent5"/>
            </a:lnRef>
            <a:fillRef idx="0">
              <a:schemeClr val="accent5"/>
            </a:fillRef>
            <a:effectRef idx="1">
              <a:schemeClr val="accent5"/>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8710" name="Rectangle 38"/>
            <p:cNvSpPr>
              <a:spLocks noChangeArrowheads="1"/>
            </p:cNvSpPr>
            <p:nvPr/>
          </p:nvSpPr>
          <p:spPr bwMode="auto">
            <a:xfrm>
              <a:off x="1875028" y="1178339"/>
              <a:ext cx="1522587" cy="424257"/>
            </a:xfrm>
            <a:prstGeom prst="rect">
              <a:avLst/>
            </a:prstGeom>
            <a:solidFill>
              <a:srgbClr val="FFFFFF"/>
            </a:solidFill>
            <a:ln w="9525">
              <a:noFill/>
              <a:miter lim="800000"/>
              <a:headEnd/>
              <a:tailEnd/>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不为</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x</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元素区间</a:t>
              </a:r>
            </a:p>
          </p:txBody>
        </p:sp>
        <p:sp>
          <p:nvSpPr>
            <p:cNvPr id="28709" name="AutoShape 37"/>
            <p:cNvSpPr>
              <a:spLocks/>
            </p:cNvSpPr>
            <p:nvPr/>
          </p:nvSpPr>
          <p:spPr bwMode="auto">
            <a:xfrm rot="16200000">
              <a:off x="4143350" y="1834738"/>
              <a:ext cx="102850" cy="1225243"/>
            </a:xfrm>
            <a:prstGeom prst="leftBrace">
              <a:avLst>
                <a:gd name="adj1" fmla="val 91927"/>
                <a:gd name="adj2" fmla="val 50000"/>
              </a:avLst>
            </a:prstGeom>
            <a:ln w="12700">
              <a:headEnd/>
              <a:tailEnd/>
            </a:ln>
          </p:spPr>
          <p:style>
            <a:lnRef idx="2">
              <a:schemeClr val="accent5"/>
            </a:lnRef>
            <a:fillRef idx="0">
              <a:schemeClr val="accent5"/>
            </a:fillRef>
            <a:effectRef idx="1">
              <a:schemeClr val="accent5"/>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600">
                <a:solidFill>
                  <a:srgbClr val="0000FF"/>
                </a:solidFill>
                <a:latin typeface="Consolas" pitchFamily="49" charset="0"/>
                <a:ea typeface="仿宋" pitchFamily="49" charset="-122"/>
                <a:cs typeface="Consolas" pitchFamily="49" charset="0"/>
              </a:endParaRPr>
            </a:p>
          </p:txBody>
        </p:sp>
        <p:sp>
          <p:nvSpPr>
            <p:cNvPr id="28708" name="AutoShape 36"/>
            <p:cNvSpPr>
              <a:spLocks noChangeShapeType="1"/>
            </p:cNvSpPr>
            <p:nvPr/>
          </p:nvSpPr>
          <p:spPr bwMode="auto">
            <a:xfrm flipV="1">
              <a:off x="5093750" y="2327435"/>
              <a:ext cx="1157" cy="364261"/>
            </a:xfrm>
            <a:prstGeom prst="straightConnector1">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8707" name="Rectangle 35"/>
            <p:cNvSpPr>
              <a:spLocks noChangeArrowheads="1"/>
            </p:cNvSpPr>
            <p:nvPr/>
          </p:nvSpPr>
          <p:spPr bwMode="auto">
            <a:xfrm>
              <a:off x="4857726" y="2498249"/>
              <a:ext cx="462793" cy="424257"/>
            </a:xfrm>
            <a:prstGeom prst="rect">
              <a:avLst/>
            </a:prstGeom>
            <a:solidFill>
              <a:srgbClr val="FFFFFF"/>
            </a:solidFill>
            <a:ln w="9525">
              <a:noFill/>
              <a:miter lim="800000"/>
              <a:headEnd/>
              <a:tailEnd/>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j</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8706" name="Freeform 34"/>
            <p:cNvSpPr>
              <a:spLocks/>
            </p:cNvSpPr>
            <p:nvPr/>
          </p:nvSpPr>
          <p:spPr bwMode="auto">
            <a:xfrm>
              <a:off x="3811815" y="1151555"/>
              <a:ext cx="1382593" cy="716737"/>
            </a:xfrm>
            <a:custGeom>
              <a:avLst/>
              <a:gdLst/>
              <a:ahLst/>
              <a:cxnLst>
                <a:cxn ang="0">
                  <a:pos x="1125" y="669"/>
                </a:cxn>
                <a:cxn ang="0">
                  <a:pos x="1118" y="187"/>
                </a:cxn>
                <a:cxn ang="0">
                  <a:pos x="660" y="0"/>
                </a:cxn>
                <a:cxn ang="0">
                  <a:pos x="111" y="184"/>
                </a:cxn>
                <a:cxn ang="0">
                  <a:pos x="0" y="636"/>
                </a:cxn>
              </a:cxnLst>
              <a:rect l="0" t="0" r="r" b="b"/>
              <a:pathLst>
                <a:path w="1195" h="669">
                  <a:moveTo>
                    <a:pt x="1125" y="669"/>
                  </a:moveTo>
                  <a:cubicBezTo>
                    <a:pt x="1124" y="589"/>
                    <a:pt x="1195" y="298"/>
                    <a:pt x="1118" y="187"/>
                  </a:cubicBezTo>
                  <a:cubicBezTo>
                    <a:pt x="1041" y="76"/>
                    <a:pt x="828" y="0"/>
                    <a:pt x="660" y="0"/>
                  </a:cubicBezTo>
                  <a:cubicBezTo>
                    <a:pt x="492" y="0"/>
                    <a:pt x="221" y="78"/>
                    <a:pt x="111" y="184"/>
                  </a:cubicBezTo>
                  <a:cubicBezTo>
                    <a:pt x="1" y="290"/>
                    <a:pt x="23" y="542"/>
                    <a:pt x="0" y="636"/>
                  </a:cubicBezTo>
                </a:path>
              </a:pathLst>
            </a:custGeom>
            <a:noFill/>
            <a:ln w="19050">
              <a:solidFill>
                <a:srgbClr val="FF0000"/>
              </a:solidFill>
              <a:round/>
              <a:headEnd type="arrow"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8705" name="Rectangle 33"/>
            <p:cNvSpPr>
              <a:spLocks noChangeArrowheads="1"/>
            </p:cNvSpPr>
            <p:nvPr/>
          </p:nvSpPr>
          <p:spPr bwMode="auto">
            <a:xfrm>
              <a:off x="3461249" y="2504677"/>
              <a:ext cx="1345569" cy="424257"/>
            </a:xfrm>
            <a:prstGeom prst="rect">
              <a:avLst/>
            </a:prstGeom>
            <a:solidFill>
              <a:srgbClr val="FFFFFF"/>
            </a:solidFill>
            <a:ln w="9525">
              <a:noFill/>
              <a:miter lim="800000"/>
              <a:headEnd/>
              <a:tailEnd/>
            </a:ln>
          </p:spPr>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为</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x</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元素区间</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892653"/>
            <a:ext cx="8358246" cy="388578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public static void </a:t>
            </a:r>
            <a:r>
              <a:rPr lang="en-US" altLang="zh-CN" sz="1800" dirty="0">
                <a:solidFill>
                  <a:srgbClr val="FF0000"/>
                </a:solidFill>
                <a:latin typeface="Consolas" pitchFamily="49" charset="0"/>
                <a:ea typeface="仿宋" pitchFamily="49" charset="-122"/>
                <a:cs typeface="Consolas" pitchFamily="49" charset="0"/>
              </a:rPr>
              <a:t>Deletex3</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SqListClass</a:t>
            </a:r>
            <a:r>
              <a:rPr lang="en-US" altLang="zh-CN" sz="1800" dirty="0">
                <a:solidFill>
                  <a:srgbClr val="0000FF"/>
                </a:solidFill>
                <a:latin typeface="Consolas" pitchFamily="49" charset="0"/>
                <a:ea typeface="仿宋" pitchFamily="49" charset="-122"/>
                <a:cs typeface="Consolas" pitchFamily="49" charset="0"/>
              </a:rPr>
              <a:t>&lt;Integer&gt; </a:t>
            </a:r>
            <a:r>
              <a:rPr lang="en-US" altLang="zh-CN" sz="1800" dirty="0" err="1">
                <a:solidFill>
                  <a:srgbClr val="0000FF"/>
                </a:solidFill>
                <a:latin typeface="Consolas" pitchFamily="49" charset="0"/>
                <a:ea typeface="仿宋" pitchFamily="49" charset="-122"/>
                <a:cs typeface="Consolas" pitchFamily="49" charset="0"/>
              </a:rPr>
              <a:t>L,Integer</a:t>
            </a:r>
            <a:r>
              <a:rPr lang="en-US" altLang="zh-CN" sz="1800" dirty="0">
                <a:solidFill>
                  <a:srgbClr val="0000FF"/>
                </a:solidFill>
                <a:latin typeface="Consolas" pitchFamily="49" charset="0"/>
                <a:ea typeface="仿宋" pitchFamily="49" charset="-122"/>
                <a:cs typeface="Consolas" pitchFamily="49" charset="0"/>
              </a:rPr>
              <a:t> x) </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=-1,j=0;</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Integer </a:t>
            </a:r>
            <a:r>
              <a:rPr lang="en-US" altLang="zh-CN" sz="1800" dirty="0" err="1">
                <a:solidFill>
                  <a:srgbClr val="0000FF"/>
                </a:solidFill>
                <a:latin typeface="Consolas" pitchFamily="49" charset="0"/>
                <a:ea typeface="仿宋" pitchFamily="49" charset="-122"/>
                <a:cs typeface="Consolas" pitchFamily="49" charset="0"/>
              </a:rPr>
              <a:t>tmp</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while (j&lt;</a:t>
            </a:r>
            <a:r>
              <a:rPr lang="en-US" altLang="zh-CN" sz="1800" dirty="0" err="1">
                <a:solidFill>
                  <a:srgbClr val="0000FF"/>
                </a:solidFill>
                <a:latin typeface="Consolas" pitchFamily="49" charset="0"/>
                <a:ea typeface="仿宋" pitchFamily="49" charset="-122"/>
                <a:cs typeface="Consolas" pitchFamily="49" charset="0"/>
              </a:rPr>
              <a:t>L.size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//j</a:t>
            </a:r>
            <a:r>
              <a:rPr lang="zh-CN" altLang="zh-CN" sz="1800" dirty="0">
                <a:solidFill>
                  <a:srgbClr val="00CC00"/>
                </a:solidFill>
                <a:latin typeface="Consolas" pitchFamily="49" charset="0"/>
                <a:ea typeface="仿宋" pitchFamily="49" charset="-122"/>
                <a:cs typeface="Consolas" pitchFamily="49" charset="0"/>
              </a:rPr>
              <a:t>扫描所有元素</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  if (</a:t>
            </a:r>
            <a:r>
              <a:rPr lang="en-US" altLang="zh-CN" sz="1800" dirty="0" err="1">
                <a:solidFill>
                  <a:srgbClr val="FF00FF"/>
                </a:solidFill>
                <a:latin typeface="Consolas" pitchFamily="49" charset="0"/>
                <a:ea typeface="仿宋" pitchFamily="49" charset="-122"/>
                <a:cs typeface="Consolas" pitchFamily="49" charset="0"/>
              </a:rPr>
              <a:t>L.GetElem</a:t>
            </a:r>
            <a:r>
              <a:rPr lang="en-US" altLang="zh-CN" sz="1800" dirty="0">
                <a:solidFill>
                  <a:srgbClr val="FF00FF"/>
                </a:solidFill>
                <a:latin typeface="Consolas" pitchFamily="49" charset="0"/>
                <a:ea typeface="仿宋" pitchFamily="49" charset="-122"/>
                <a:cs typeface="Consolas" pitchFamily="49" charset="0"/>
              </a:rPr>
              <a:t>(j)!=x</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找到不为</a:t>
            </a:r>
            <a:r>
              <a:rPr lang="en-US" altLang="zh-CN" sz="1800" dirty="0">
                <a:solidFill>
                  <a:srgbClr val="00CC00"/>
                </a:solidFill>
                <a:latin typeface="Consolas" pitchFamily="49" charset="0"/>
                <a:ea typeface="仿宋" pitchFamily="49" charset="-122"/>
                <a:cs typeface="Consolas" pitchFamily="49" charset="0"/>
              </a:rPr>
              <a:t>x</a:t>
            </a:r>
            <a:r>
              <a:rPr lang="zh-CN" altLang="zh-CN" sz="1800" dirty="0">
                <a:solidFill>
                  <a:srgbClr val="00CC00"/>
                </a:solidFill>
                <a:latin typeface="Consolas" pitchFamily="49" charset="0"/>
                <a:ea typeface="仿宋" pitchFamily="49" charset="-122"/>
                <a:cs typeface="Consolas" pitchFamily="49" charset="0"/>
              </a:rPr>
              <a:t>的元素</a:t>
            </a:r>
            <a:r>
              <a:rPr lang="en-US" altLang="zh-CN" sz="1800" dirty="0">
                <a:solidFill>
                  <a:srgbClr val="00CC00"/>
                </a:solidFill>
                <a:latin typeface="Consolas" pitchFamily="49" charset="0"/>
                <a:ea typeface="仿宋" pitchFamily="49" charset="-122"/>
                <a:cs typeface="Consolas" pitchFamily="49" charset="0"/>
              </a:rPr>
              <a:t>a[j]</a:t>
            </a:r>
            <a:endParaRPr lang="zh-CN" altLang="zh-CN" sz="1800" dirty="0">
              <a:solidFill>
                <a:srgbClr val="00CC00"/>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扩大不为</a:t>
            </a:r>
            <a:r>
              <a:rPr lang="en-US" altLang="zh-CN" sz="1800" dirty="0">
                <a:solidFill>
                  <a:srgbClr val="00CC00"/>
                </a:solidFill>
                <a:latin typeface="Consolas" pitchFamily="49" charset="0"/>
                <a:ea typeface="仿宋" pitchFamily="49" charset="-122"/>
                <a:cs typeface="Consolas" pitchFamily="49" charset="0"/>
              </a:rPr>
              <a:t>x</a:t>
            </a:r>
            <a:r>
              <a:rPr lang="zh-CN" altLang="zh-CN" sz="1800" dirty="0">
                <a:solidFill>
                  <a:srgbClr val="00CC00"/>
                </a:solidFill>
                <a:latin typeface="Consolas" pitchFamily="49" charset="0"/>
                <a:ea typeface="仿宋" pitchFamily="49" charset="-122"/>
                <a:cs typeface="Consolas" pitchFamily="49" charset="0"/>
              </a:rPr>
              <a:t>的区间</a:t>
            </a:r>
            <a:endParaRPr lang="en-US" altLang="zh-CN" sz="1800" dirty="0">
              <a:solidFill>
                <a:srgbClr val="00CC00"/>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L.swap</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i,j</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将</a:t>
            </a:r>
            <a:r>
              <a:rPr lang="en-US" altLang="zh-CN" sz="1800" dirty="0">
                <a:solidFill>
                  <a:srgbClr val="00CC00"/>
                </a:solidFill>
                <a:latin typeface="Consolas" pitchFamily="49" charset="0"/>
                <a:ea typeface="仿宋" pitchFamily="49" charset="-122"/>
                <a:cs typeface="Consolas" pitchFamily="49" charset="0"/>
              </a:rPr>
              <a:t>a[</a:t>
            </a:r>
            <a:r>
              <a:rPr lang="en-US" altLang="zh-CN" sz="1800" dirty="0" err="1">
                <a:solidFill>
                  <a:srgbClr val="00CC00"/>
                </a:solidFill>
                <a:latin typeface="Consolas" pitchFamily="49" charset="0"/>
                <a:ea typeface="仿宋" pitchFamily="49" charset="-122"/>
                <a:cs typeface="Consolas" pitchFamily="49" charset="0"/>
              </a:rPr>
              <a:t>i</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与</a:t>
            </a:r>
            <a:r>
              <a:rPr lang="en-US" altLang="zh-CN" sz="1800" dirty="0">
                <a:solidFill>
                  <a:srgbClr val="00CC00"/>
                </a:solidFill>
                <a:latin typeface="Consolas" pitchFamily="49" charset="0"/>
                <a:ea typeface="仿宋" pitchFamily="49" charset="-122"/>
                <a:cs typeface="Consolas" pitchFamily="49" charset="0"/>
              </a:rPr>
              <a:t>a[j]</a:t>
            </a:r>
            <a:r>
              <a:rPr lang="zh-CN" altLang="zh-CN" sz="1800" dirty="0">
                <a:solidFill>
                  <a:srgbClr val="00CC00"/>
                </a:solidFill>
                <a:latin typeface="Consolas" pitchFamily="49" charset="0"/>
                <a:ea typeface="仿宋" pitchFamily="49" charset="-122"/>
                <a:cs typeface="Consolas" pitchFamily="49" charset="0"/>
              </a:rPr>
              <a:t>交换</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继续扫描</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L.Setsize</a:t>
            </a:r>
            <a:r>
              <a:rPr lang="en-US" altLang="zh-CN" sz="1800" dirty="0">
                <a:solidFill>
                  <a:srgbClr val="0000FF"/>
                </a:solidFill>
                <a:latin typeface="Consolas" pitchFamily="49" charset="0"/>
                <a:ea typeface="仿宋" pitchFamily="49" charset="-122"/>
                <a:cs typeface="Consolas" pitchFamily="49" charset="0"/>
              </a:rPr>
              <a:t>(i+1);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重置长度</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grpSp>
        <p:nvGrpSpPr>
          <p:cNvPr id="4" name="组合 3"/>
          <p:cNvGrpSpPr/>
          <p:nvPr/>
        </p:nvGrpSpPr>
        <p:grpSpPr>
          <a:xfrm>
            <a:off x="1357290" y="214290"/>
            <a:ext cx="4356811" cy="1392262"/>
            <a:chOff x="1364832" y="1355050"/>
            <a:chExt cx="4356811" cy="1392262"/>
          </a:xfrm>
        </p:grpSpPr>
        <p:sp>
          <p:nvSpPr>
            <p:cNvPr id="5" name="Rectangle 9"/>
            <p:cNvSpPr>
              <a:spLocks noChangeArrowheads="1"/>
            </p:cNvSpPr>
            <p:nvPr/>
          </p:nvSpPr>
          <p:spPr bwMode="auto">
            <a:xfrm>
              <a:off x="1364832" y="1643050"/>
              <a:ext cx="4356811" cy="457423"/>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72000" tIns="0" rIns="0" bIns="0" numCol="1" anchor="t" anchorCtr="0" compatLnSpc="1">
              <a:prstTxWarp prst="textNoShape">
                <a:avLst/>
              </a:prstTxWarp>
            </a:bodyPr>
            <a:lstStyle/>
            <a:p>
              <a:pPr marL="0" marR="0" lvl="0" indent="0" algn="l" defTabSz="914400" rtl="0" eaLnBrk="1" fontAlgn="base" latinLnBrk="0" hangingPunct="1">
                <a:lnSpc>
                  <a:spcPts val="26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            </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x  x  x  x  </a:t>
              </a:r>
              <a:r>
                <a:rPr kumimoji="0" lang="en-US" altLang="zh-CN" sz="1800" i="1" u="none" strike="noStrike" cap="none" normalizeH="0" baseline="0">
                  <a:ln>
                    <a:noFill/>
                  </a:ln>
                  <a:solidFill>
                    <a:srgbClr val="FF0000"/>
                  </a:solidFill>
                  <a:effectLst/>
                  <a:latin typeface="Consolas" pitchFamily="49" charset="0"/>
                  <a:ea typeface="仿宋" pitchFamily="49" charset="-122"/>
                  <a:cs typeface="Consolas" pitchFamily="49" charset="0"/>
                </a:rPr>
                <a:t>a</a:t>
              </a:r>
              <a:r>
                <a:rPr kumimoji="0" lang="en-US" altLang="zh-CN" sz="1800" i="1" u="none" strike="noStrike" cap="none" normalizeH="0" baseline="-30000">
                  <a:ln>
                    <a:noFill/>
                  </a:ln>
                  <a:solidFill>
                    <a:srgbClr val="FF0000"/>
                  </a:solidFill>
                  <a:effectLst/>
                  <a:latin typeface="Consolas" pitchFamily="49" charset="0"/>
                  <a:ea typeface="仿宋" pitchFamily="49" charset="-122"/>
                  <a:cs typeface="Consolas" pitchFamily="49" charset="0"/>
                </a:rPr>
                <a:t>j</a:t>
              </a:r>
              <a:r>
                <a:rPr kumimoji="0" lang="en-US" altLang="zh-CN" sz="1800" i="1" u="none" strike="noStrike" cap="none" normalizeH="0" baseline="-30000">
                  <a:ln>
                    <a:noFill/>
                  </a:ln>
                  <a:solidFill>
                    <a:srgbClr val="0000FF"/>
                  </a:solidFill>
                  <a:effectLst/>
                  <a:latin typeface="Consolas" pitchFamily="49" charset="0"/>
                  <a:ea typeface="仿宋" pitchFamily="49" charset="-122"/>
                  <a:cs typeface="Consolas" pitchFamily="49" charset="0"/>
                </a:rPr>
                <a:t>  </a:t>
              </a:r>
              <a:r>
                <a:rPr kumimoji="0" lang="en-US" altLang="zh-CN" sz="1800" i="0" u="none" strike="noStrike" cap="none" normalizeH="0" baseline="0">
                  <a:ln>
                    <a:noFill/>
                  </a:ln>
                  <a:solidFill>
                    <a:srgbClr val="0000FF"/>
                  </a:solidFill>
                  <a:effectLst/>
                  <a:latin typeface="+mj-ea"/>
                  <a:ea typeface="+mj-ea"/>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 </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800" i="1" u="none" strike="noStrike" cap="none" normalizeH="0" baseline="-30000">
                  <a:ln>
                    <a:noFill/>
                  </a:ln>
                  <a:solidFill>
                    <a:srgbClr val="0000FF"/>
                  </a:solidFill>
                  <a:effectLst/>
                  <a:latin typeface="Consolas" pitchFamily="49" charset="0"/>
                  <a:ea typeface="仿宋" pitchFamily="49" charset="-122"/>
                  <a:cs typeface="Consolas" pitchFamily="49" charset="0"/>
                </a:rPr>
                <a:t>n</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a:p>
              <a:pPr marL="0" marR="0" lvl="0" indent="0" algn="l" defTabSz="914400" rtl="0" eaLnBrk="0" fontAlgn="base" latinLnBrk="0" hangingPunct="0">
                <a:lnSpc>
                  <a:spcPts val="2600"/>
                </a:lnSpc>
                <a:spcBef>
                  <a:spcPct val="0"/>
                </a:spcBef>
                <a:spcAft>
                  <a:spcPct val="0"/>
                </a:spcAft>
                <a:buClrTx/>
                <a:buSzTx/>
                <a:buFontTx/>
                <a:buNone/>
                <a:tabLst/>
              </a:pP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 name="Rectangle 8"/>
            <p:cNvSpPr>
              <a:spLocks noChangeArrowheads="1"/>
            </p:cNvSpPr>
            <p:nvPr/>
          </p:nvSpPr>
          <p:spPr bwMode="auto">
            <a:xfrm>
              <a:off x="1428728" y="2461560"/>
              <a:ext cx="1357322" cy="2857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不为</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x</a:t>
              </a:r>
              <a:r>
                <a:rPr kumimoji="0" lang="zh-CN" altLang="en-US" sz="1600" i="0" u="none" strike="noStrike" cap="none" normalizeH="0" baseline="0">
                  <a:ln>
                    <a:noFill/>
                  </a:ln>
                  <a:solidFill>
                    <a:srgbClr val="FF0000"/>
                  </a:solidFill>
                  <a:effectLst/>
                  <a:latin typeface="Consolas" pitchFamily="49" charset="0"/>
                  <a:ea typeface="仿宋" pitchFamily="49" charset="-122"/>
                  <a:cs typeface="Consolas" pitchFamily="49" charset="0"/>
                </a:rPr>
                <a:t>的区间</a:t>
              </a:r>
            </a:p>
          </p:txBody>
        </p:sp>
        <p:sp>
          <p:nvSpPr>
            <p:cNvPr id="7" name="AutoShape 5"/>
            <p:cNvSpPr>
              <a:spLocks/>
            </p:cNvSpPr>
            <p:nvPr/>
          </p:nvSpPr>
          <p:spPr bwMode="auto">
            <a:xfrm rot="16200000">
              <a:off x="1912482" y="1652047"/>
              <a:ext cx="180000" cy="1273897"/>
            </a:xfrm>
            <a:prstGeom prst="leftBrace">
              <a:avLst>
                <a:gd name="adj1" fmla="val 53228"/>
                <a:gd name="adj2" fmla="val 50000"/>
              </a:avLst>
            </a:prstGeom>
            <a:ln w="19050">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pPr>
                <a:lnSpc>
                  <a:spcPct val="100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8" name="Rectangle 4"/>
            <p:cNvSpPr>
              <a:spLocks noChangeArrowheads="1"/>
            </p:cNvSpPr>
            <p:nvPr/>
          </p:nvSpPr>
          <p:spPr bwMode="auto">
            <a:xfrm>
              <a:off x="1392922" y="1678128"/>
              <a:ext cx="1393128" cy="388669"/>
            </a:xfrm>
            <a:prstGeom prst="rect">
              <a:avLst/>
            </a:prstGeom>
            <a:solidFill>
              <a:schemeClr val="tx1"/>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chemeClr val="bg1"/>
                  </a:solidFill>
                  <a:effectLst/>
                  <a:latin typeface="Consolas" pitchFamily="49" charset="0"/>
                  <a:ea typeface="仿宋" pitchFamily="49" charset="-122"/>
                  <a:cs typeface="Consolas" pitchFamily="49" charset="0"/>
                </a:rPr>
                <a:t>a</a:t>
              </a:r>
              <a:r>
                <a:rPr kumimoji="0" lang="en-US" altLang="zh-CN" sz="1800" i="0" u="none" strike="noStrike" cap="none" normalizeH="0" baseline="-30000">
                  <a:ln>
                    <a:noFill/>
                  </a:ln>
                  <a:solidFill>
                    <a:schemeClr val="bg1"/>
                  </a:solidFill>
                  <a:effectLst/>
                  <a:latin typeface="Consolas" pitchFamily="49" charset="0"/>
                  <a:ea typeface="仿宋" pitchFamily="49" charset="-122"/>
                  <a:cs typeface="Consolas" pitchFamily="49" charset="0"/>
                </a:rPr>
                <a:t>0  </a:t>
              </a:r>
              <a:r>
                <a:rPr kumimoji="0" lang="en-US" altLang="zh-CN" sz="1800" i="0" u="none" strike="noStrike" cap="none" normalizeH="0" baseline="0">
                  <a:ln>
                    <a:noFill/>
                  </a:ln>
                  <a:solidFill>
                    <a:schemeClr val="bg1"/>
                  </a:solidFill>
                  <a:effectLst/>
                  <a:latin typeface="+mj-ea"/>
                  <a:ea typeface="+mj-ea"/>
                  <a:cs typeface="Consolas" pitchFamily="49" charset="0"/>
                </a:rPr>
                <a:t>…</a:t>
              </a:r>
              <a:r>
                <a:rPr kumimoji="0" lang="en-US" altLang="zh-CN" sz="1800" i="0" u="none" strike="noStrike" cap="none" normalizeH="0" baseline="0">
                  <a:ln>
                    <a:noFill/>
                  </a:ln>
                  <a:solidFill>
                    <a:schemeClr val="bg1"/>
                  </a:solidFill>
                  <a:effectLst/>
                  <a:latin typeface="Consolas" pitchFamily="49" charset="0"/>
                  <a:ea typeface="仿宋" pitchFamily="49" charset="-122"/>
                  <a:cs typeface="Consolas" pitchFamily="49" charset="0"/>
                </a:rPr>
                <a:t>  </a:t>
              </a:r>
              <a:r>
                <a:rPr kumimoji="0" lang="en-US" altLang="zh-CN" sz="1800" i="1" u="none" strike="noStrike" cap="none" normalizeH="0" baseline="0">
                  <a:ln>
                    <a:noFill/>
                  </a:ln>
                  <a:solidFill>
                    <a:schemeClr val="bg1"/>
                  </a:solidFill>
                  <a:effectLst/>
                  <a:latin typeface="Consolas" pitchFamily="49" charset="0"/>
                  <a:ea typeface="仿宋" pitchFamily="49" charset="-122"/>
                  <a:cs typeface="Consolas" pitchFamily="49" charset="0"/>
                </a:rPr>
                <a:t>a</a:t>
              </a:r>
              <a:r>
                <a:rPr kumimoji="0" lang="en-US" altLang="zh-CN" sz="1800" i="1" u="none" strike="noStrike" cap="none" normalizeH="0" baseline="-30000">
                  <a:ln>
                    <a:noFill/>
                  </a:ln>
                  <a:solidFill>
                    <a:schemeClr val="bg1"/>
                  </a:solidFill>
                  <a:effectLst/>
                  <a:latin typeface="Consolas" pitchFamily="49" charset="0"/>
                  <a:ea typeface="仿宋" pitchFamily="49" charset="-122"/>
                  <a:cs typeface="Consolas" pitchFamily="49" charset="0"/>
                </a:rPr>
                <a:t>i</a:t>
              </a:r>
              <a:endParaRPr kumimoji="0" lang="en-US" altLang="zh-CN" sz="1800" i="0" u="none" strike="noStrike" cap="none" normalizeH="0" baseline="0">
                <a:ln>
                  <a:noFill/>
                </a:ln>
                <a:solidFill>
                  <a:schemeClr val="bg1"/>
                </a:solidFill>
                <a:effectLst/>
                <a:latin typeface="Consolas" pitchFamily="49" charset="0"/>
                <a:ea typeface="仿宋" pitchFamily="49" charset="-122"/>
                <a:cs typeface="Consolas" pitchFamily="49" charset="0"/>
              </a:endParaRPr>
            </a:p>
          </p:txBody>
        </p:sp>
        <p:sp>
          <p:nvSpPr>
            <p:cNvPr id="9" name="Rectangle 3"/>
            <p:cNvSpPr>
              <a:spLocks noChangeArrowheads="1"/>
            </p:cNvSpPr>
            <p:nvPr/>
          </p:nvSpPr>
          <p:spPr bwMode="auto">
            <a:xfrm>
              <a:off x="3143240" y="2461560"/>
              <a:ext cx="1089291" cy="2766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为</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x</a:t>
              </a:r>
              <a:r>
                <a:rPr kumimoji="0" lang="zh-CN" altLang="en-US" sz="1600" i="0" u="none" strike="noStrike" cap="none" normalizeH="0" baseline="0">
                  <a:ln>
                    <a:noFill/>
                  </a:ln>
                  <a:solidFill>
                    <a:srgbClr val="FF0000"/>
                  </a:solidFill>
                  <a:effectLst/>
                  <a:latin typeface="Consolas" pitchFamily="49" charset="0"/>
                  <a:ea typeface="仿宋" pitchFamily="49" charset="-122"/>
                  <a:cs typeface="Consolas" pitchFamily="49" charset="0"/>
                </a:rPr>
                <a:t>的区间</a:t>
              </a:r>
            </a:p>
          </p:txBody>
        </p:sp>
        <p:sp>
          <p:nvSpPr>
            <p:cNvPr id="10" name="AutoShape 2"/>
            <p:cNvSpPr>
              <a:spLocks/>
            </p:cNvSpPr>
            <p:nvPr/>
          </p:nvSpPr>
          <p:spPr bwMode="auto">
            <a:xfrm rot="16200000">
              <a:off x="3494247" y="1546580"/>
              <a:ext cx="180000" cy="1404000"/>
            </a:xfrm>
            <a:prstGeom prst="leftBrace">
              <a:avLst>
                <a:gd name="adj1" fmla="val 86304"/>
                <a:gd name="adj2" fmla="val 50000"/>
              </a:avLst>
            </a:prstGeom>
            <a:ln w="19050">
              <a:headEnd/>
              <a:tailEn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pPr>
                <a:lnSpc>
                  <a:spcPct val="100000"/>
                </a:lnSpc>
              </a:pPr>
              <a:endParaRPr lang="zh-CN" altLang="en-US" sz="1800">
                <a:solidFill>
                  <a:srgbClr val="0000FF"/>
                </a:solidFill>
                <a:latin typeface="Consolas" pitchFamily="49" charset="0"/>
                <a:ea typeface="仿宋" pitchFamily="49" charset="-122"/>
                <a:cs typeface="Consolas" pitchFamily="49" charset="0"/>
              </a:endParaRPr>
            </a:p>
          </p:txBody>
        </p:sp>
        <p:cxnSp>
          <p:nvCxnSpPr>
            <p:cNvPr id="11" name="直接箭头连接符 10"/>
            <p:cNvCxnSpPr/>
            <p:nvPr/>
          </p:nvCxnSpPr>
          <p:spPr>
            <a:xfrm rot="5400000">
              <a:off x="4396754" y="1498256"/>
              <a:ext cx="28800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13" name="矩形 12">
            <a:extLst>
              <a:ext uri="{FF2B5EF4-FFF2-40B4-BE49-F238E27FC236}">
                <a16:creationId xmlns:a16="http://schemas.microsoft.com/office/drawing/2014/main" id="{B7A2EF03-B34F-42D9-920C-A458DA0CD8FA}"/>
              </a:ext>
            </a:extLst>
          </p:cNvPr>
          <p:cNvSpPr/>
          <p:nvPr/>
        </p:nvSpPr>
        <p:spPr>
          <a:xfrm>
            <a:off x="5423609" y="5922294"/>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T(n)=O(n)</a:t>
            </a:r>
            <a:endParaRPr lang="zh-CN" altLang="en-US" sz="2200" dirty="0">
              <a:solidFill>
                <a:srgbClr val="FFFF00"/>
              </a:solidFill>
            </a:endParaRPr>
          </a:p>
        </p:txBody>
      </p:sp>
      <p:sp>
        <p:nvSpPr>
          <p:cNvPr id="14" name="矩形 13">
            <a:extLst>
              <a:ext uri="{FF2B5EF4-FFF2-40B4-BE49-F238E27FC236}">
                <a16:creationId xmlns:a16="http://schemas.microsoft.com/office/drawing/2014/main" id="{7BEA047A-E6D0-4BA6-AF60-3EE26F59384C}"/>
              </a:ext>
            </a:extLst>
          </p:cNvPr>
          <p:cNvSpPr/>
          <p:nvPr/>
        </p:nvSpPr>
        <p:spPr>
          <a:xfrm>
            <a:off x="7164288" y="5922294"/>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S(n)=O(1)</a:t>
            </a:r>
            <a:endParaRPr lang="zh-CN" alt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332656"/>
            <a:ext cx="8928992" cy="1169551"/>
          </a:xfrm>
          <a:prstGeom prst="rect">
            <a:avLst/>
          </a:prstGeom>
          <a:noFill/>
        </p:spPr>
        <p:txBody>
          <a:bodyPr wrap="square" rtlCol="0">
            <a:spAutoFit/>
          </a:bodyPr>
          <a:lstStyle/>
          <a:p>
            <a:pPr algn="l">
              <a:lnSpc>
                <a:spcPts val="28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FF0000"/>
                </a:solidFill>
                <a:latin typeface="Consolas" pitchFamily="49" charset="0"/>
                <a:ea typeface="楷体" pitchFamily="49" charset="-122"/>
                <a:cs typeface="Consolas" pitchFamily="49" charset="0"/>
              </a:rPr>
              <a:t>【例</a:t>
            </a:r>
            <a:r>
              <a:rPr lang="en-US" altLang="zh-CN" sz="2000" dirty="0">
                <a:solidFill>
                  <a:srgbClr val="FF0000"/>
                </a:solidFill>
                <a:latin typeface="Consolas" pitchFamily="49" charset="0"/>
                <a:ea typeface="楷体" pitchFamily="49" charset="-122"/>
                <a:cs typeface="Consolas" pitchFamily="49" charset="0"/>
              </a:rPr>
              <a:t>2.5</a:t>
            </a:r>
            <a:r>
              <a:rPr lang="zh-CN" altLang="zh-CN" sz="2000" dirty="0">
                <a:solidFill>
                  <a:srgbClr val="FF0000"/>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对于含有</a:t>
            </a:r>
            <a:r>
              <a:rPr lang="en-US" altLang="zh-CN" sz="2000" i="1" dirty="0">
                <a:solidFill>
                  <a:srgbClr val="0000FF"/>
                </a:solidFill>
                <a:latin typeface="Consolas" pitchFamily="49" charset="0"/>
                <a:ea typeface="楷体" pitchFamily="49" charset="-122"/>
                <a:cs typeface="Consolas" pitchFamily="49" charset="0"/>
              </a:rPr>
              <a:t>n</a:t>
            </a:r>
            <a:r>
              <a:rPr lang="zh-CN" altLang="zh-CN" sz="2000" dirty="0">
                <a:solidFill>
                  <a:srgbClr val="0000FF"/>
                </a:solidFill>
                <a:latin typeface="Consolas" pitchFamily="49" charset="0"/>
                <a:ea typeface="楷体" pitchFamily="49" charset="-122"/>
                <a:cs typeface="Consolas" pitchFamily="49" charset="0"/>
              </a:rPr>
              <a:t>个整数元素的顺序表</a:t>
            </a:r>
            <a:r>
              <a:rPr lang="en-US" altLang="zh-CN" sz="2000" dirty="0">
                <a:solidFill>
                  <a:srgbClr val="0000FF"/>
                </a:solidFill>
                <a:latin typeface="Consolas" pitchFamily="49" charset="0"/>
                <a:ea typeface="楷体" pitchFamily="49" charset="-122"/>
                <a:cs typeface="Consolas" pitchFamily="49" charset="0"/>
              </a:rPr>
              <a:t>L</a:t>
            </a:r>
            <a:r>
              <a:rPr lang="zh-CN" altLang="zh-CN" sz="2000" dirty="0">
                <a:solidFill>
                  <a:srgbClr val="0000FF"/>
                </a:solidFill>
                <a:latin typeface="Consolas" pitchFamily="49" charset="0"/>
                <a:ea typeface="楷体" pitchFamily="49" charset="-122"/>
                <a:cs typeface="Consolas" pitchFamily="49" charset="0"/>
              </a:rPr>
              <a:t>。设计一个尽可能高效的算法删除所有相邻重复的元素，即多个</a:t>
            </a:r>
            <a:r>
              <a:rPr lang="zh-CN" altLang="zh-CN" sz="2000" dirty="0">
                <a:solidFill>
                  <a:srgbClr val="A50021"/>
                </a:solidFill>
                <a:latin typeface="Consolas" pitchFamily="49" charset="0"/>
                <a:ea typeface="楷体" pitchFamily="49" charset="-122"/>
                <a:cs typeface="Consolas" pitchFamily="49" charset="0"/>
              </a:rPr>
              <a:t>相邻</a:t>
            </a:r>
            <a:r>
              <a:rPr lang="zh-CN" altLang="zh-CN" sz="2000" dirty="0">
                <a:solidFill>
                  <a:srgbClr val="FF00FF"/>
                </a:solidFill>
                <a:latin typeface="Consolas" pitchFamily="49" charset="0"/>
                <a:ea typeface="楷体" pitchFamily="49" charset="-122"/>
                <a:cs typeface="Consolas" pitchFamily="49" charset="0"/>
              </a:rPr>
              <a:t>重复的元素仅仅保留一个</a:t>
            </a:r>
            <a:r>
              <a:rPr lang="zh-CN" altLang="zh-CN" sz="2000" dirty="0">
                <a:solidFill>
                  <a:srgbClr val="0000FF"/>
                </a:solidFill>
                <a:latin typeface="Consolas" pitchFamily="49" charset="0"/>
                <a:ea typeface="楷体" pitchFamily="49" charset="-122"/>
                <a:cs typeface="Consolas" pitchFamily="49" charset="0"/>
              </a:rPr>
              <a:t>。例如</a:t>
            </a:r>
            <a:r>
              <a:rPr lang="en-US" altLang="zh-CN" sz="2000" dirty="0">
                <a:solidFill>
                  <a:srgbClr val="0000FF"/>
                </a:solidFill>
                <a:latin typeface="Consolas" pitchFamily="49" charset="0"/>
                <a:ea typeface="楷体" pitchFamily="49" charset="-122"/>
                <a:cs typeface="Consolas" pitchFamily="49" charset="0"/>
              </a:rPr>
              <a:t>L=(1</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，删除后</a:t>
            </a:r>
            <a:r>
              <a:rPr lang="en-US" altLang="zh-CN" sz="2000" dirty="0">
                <a:solidFill>
                  <a:srgbClr val="0000FF"/>
                </a:solidFill>
                <a:latin typeface="Consolas" pitchFamily="49" charset="0"/>
                <a:ea typeface="楷体" pitchFamily="49" charset="-122"/>
                <a:cs typeface="Consolas" pitchFamily="49" charset="0"/>
              </a:rPr>
              <a:t>L=(1</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。并给出算法的时间复杂度和空间复杂度。</a:t>
            </a:r>
          </a:p>
        </p:txBody>
      </p:sp>
      <p:sp>
        <p:nvSpPr>
          <p:cNvPr id="4" name="TextBox 3"/>
          <p:cNvSpPr txBox="1"/>
          <p:nvPr/>
        </p:nvSpPr>
        <p:spPr>
          <a:xfrm>
            <a:off x="395536" y="2389956"/>
            <a:ext cx="8568952" cy="332447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1800" dirty="0">
                <a:solidFill>
                  <a:srgbClr val="0000FF"/>
                </a:solidFill>
                <a:latin typeface="Consolas" pitchFamily="49" charset="0"/>
                <a:ea typeface="仿宋" pitchFamily="49" charset="-122"/>
                <a:cs typeface="Consolas" pitchFamily="49" charset="0"/>
              </a:rPr>
              <a:t>public static void </a:t>
            </a:r>
            <a:r>
              <a:rPr lang="en-US" altLang="zh-CN" sz="1800" dirty="0" err="1">
                <a:solidFill>
                  <a:srgbClr val="FF0000"/>
                </a:solidFill>
                <a:latin typeface="Consolas" pitchFamily="49" charset="0"/>
                <a:ea typeface="仿宋" pitchFamily="49" charset="-122"/>
                <a:cs typeface="Consolas" pitchFamily="49" charset="0"/>
              </a:rPr>
              <a:t>Delsame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SqListClass</a:t>
            </a:r>
            <a:r>
              <a:rPr lang="en-US" altLang="zh-CN" sz="1800" dirty="0">
                <a:solidFill>
                  <a:srgbClr val="0000FF"/>
                </a:solidFill>
                <a:latin typeface="Consolas" pitchFamily="49" charset="0"/>
                <a:ea typeface="仿宋" pitchFamily="49" charset="-122"/>
                <a:cs typeface="Consolas" pitchFamily="49" charset="0"/>
              </a:rPr>
              <a:t>&lt;Integer&gt; L) </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i,k</a:t>
            </a:r>
            <a:r>
              <a:rPr lang="en-US" altLang="zh-CN" sz="1800" dirty="0">
                <a:solidFill>
                  <a:srgbClr val="0000FF"/>
                </a:solidFill>
                <a:latin typeface="Consolas" pitchFamily="49" charset="0"/>
                <a:ea typeface="仿宋" pitchFamily="49" charset="-122"/>
                <a:cs typeface="Consolas" pitchFamily="49" charset="0"/>
              </a:rPr>
              <a:t>=1; </a:t>
            </a:r>
            <a:r>
              <a:rPr lang="en-US" altLang="zh-CN" sz="1800" dirty="0">
                <a:solidFill>
                  <a:srgbClr val="00CC00"/>
                </a:solidFill>
                <a:latin typeface="Consolas" pitchFamily="49" charset="0"/>
                <a:ea typeface="仿宋" pitchFamily="49" charset="-122"/>
                <a:cs typeface="Consolas" pitchFamily="49" charset="0"/>
              </a:rPr>
              <a:t>//k</a:t>
            </a:r>
            <a:r>
              <a:rPr lang="zh-CN" altLang="en-US" sz="1800" dirty="0">
                <a:solidFill>
                  <a:srgbClr val="00CC00"/>
                </a:solidFill>
                <a:latin typeface="Consolas" pitchFamily="49" charset="0"/>
                <a:ea typeface="仿宋" pitchFamily="49" charset="-122"/>
                <a:cs typeface="Consolas" pitchFamily="49" charset="0"/>
              </a:rPr>
              <a:t>初始值为何需要设为</a:t>
            </a:r>
            <a:r>
              <a:rPr lang="en-US" altLang="zh-CN" sz="1800" dirty="0">
                <a:solidFill>
                  <a:srgbClr val="00CC00"/>
                </a:solidFill>
                <a:latin typeface="Consolas" pitchFamily="49" charset="0"/>
                <a:ea typeface="仿宋" pitchFamily="49" charset="-122"/>
                <a:cs typeface="Consolas" pitchFamily="49" charset="0"/>
              </a:rPr>
              <a:t>1</a:t>
            </a:r>
            <a:r>
              <a:rPr lang="zh-CN" altLang="en-US" sz="1800" dirty="0">
                <a:solidFill>
                  <a:srgbClr val="00CC00"/>
                </a:solidFill>
                <a:latin typeface="Consolas" pitchFamily="49" charset="0"/>
                <a:ea typeface="仿宋" pitchFamily="49" charset="-122"/>
                <a:cs typeface="Consolas" pitchFamily="49" charset="0"/>
              </a:rPr>
              <a:t>？</a:t>
            </a:r>
            <a:endParaRPr lang="zh-CN" altLang="zh-CN" sz="1800" dirty="0">
              <a:solidFill>
                <a:srgbClr val="00CC00"/>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for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=1;i&lt;</a:t>
            </a:r>
            <a:r>
              <a:rPr lang="en-US" altLang="zh-CN" sz="1800" dirty="0" err="1">
                <a:solidFill>
                  <a:srgbClr val="0000FF"/>
                </a:solidFill>
                <a:latin typeface="Consolas" pitchFamily="49" charset="0"/>
                <a:ea typeface="仿宋" pitchFamily="49" charset="-122"/>
                <a:cs typeface="Consolas" pitchFamily="49" charset="0"/>
              </a:rPr>
              <a:t>L.size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FF3399"/>
                </a:solidFill>
                <a:latin typeface="Consolas" pitchFamily="49" charset="0"/>
                <a:ea typeface="仿宋" pitchFamily="49" charset="-122"/>
                <a:cs typeface="Consolas" pitchFamily="49" charset="0"/>
              </a:rPr>
              <a:t>L.GetElem</a:t>
            </a:r>
            <a:r>
              <a:rPr lang="en-US" altLang="zh-CN" sz="1800" dirty="0">
                <a:solidFill>
                  <a:srgbClr val="FF3399"/>
                </a:solidFill>
                <a:latin typeface="Consolas" pitchFamily="49" charset="0"/>
                <a:ea typeface="仿宋" pitchFamily="49" charset="-122"/>
                <a:cs typeface="Consolas" pitchFamily="49" charset="0"/>
              </a:rPr>
              <a:t>(</a:t>
            </a:r>
            <a:r>
              <a:rPr lang="en-US" altLang="zh-CN" sz="1800" dirty="0" err="1">
                <a:solidFill>
                  <a:srgbClr val="FF3399"/>
                </a:solidFill>
                <a:latin typeface="Consolas" pitchFamily="49" charset="0"/>
                <a:ea typeface="仿宋" pitchFamily="49" charset="-122"/>
                <a:cs typeface="Consolas" pitchFamily="49" charset="0"/>
              </a:rPr>
              <a:t>i</a:t>
            </a:r>
            <a:r>
              <a:rPr lang="en-US" altLang="zh-CN" sz="1800" dirty="0">
                <a:solidFill>
                  <a:srgbClr val="FF3399"/>
                </a:solidFill>
                <a:latin typeface="Consolas" pitchFamily="49" charset="0"/>
                <a:ea typeface="仿宋" pitchFamily="49" charset="-122"/>
                <a:cs typeface="Consolas" pitchFamily="49" charset="0"/>
              </a:rPr>
              <a:t>)!=</a:t>
            </a:r>
            <a:r>
              <a:rPr lang="en-US" altLang="zh-CN" sz="1800" dirty="0" err="1">
                <a:solidFill>
                  <a:srgbClr val="FF3399"/>
                </a:solidFill>
                <a:latin typeface="Consolas" pitchFamily="49" charset="0"/>
                <a:ea typeface="仿宋" pitchFamily="49" charset="-122"/>
                <a:cs typeface="Consolas" pitchFamily="49" charset="0"/>
              </a:rPr>
              <a:t>L.GetElem</a:t>
            </a:r>
            <a:r>
              <a:rPr lang="en-US" altLang="zh-CN" sz="1800" dirty="0">
                <a:solidFill>
                  <a:srgbClr val="FF3399"/>
                </a:solidFill>
                <a:latin typeface="Consolas" pitchFamily="49" charset="0"/>
                <a:ea typeface="仿宋" pitchFamily="49" charset="-122"/>
                <a:cs typeface="Consolas" pitchFamily="49" charset="0"/>
              </a:rPr>
              <a:t>(k-1)</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将不是相邻重复的元素插入</a:t>
            </a:r>
          </a:p>
          <a:p>
            <a:pPr algn="l"/>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L.SetElem</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k,L.GetElem</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k++;</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L.Setsize</a:t>
            </a:r>
            <a:r>
              <a:rPr lang="en-US" altLang="zh-CN" sz="1800" dirty="0">
                <a:solidFill>
                  <a:srgbClr val="0000FF"/>
                </a:solidFill>
                <a:latin typeface="Consolas" pitchFamily="49" charset="0"/>
                <a:ea typeface="仿宋" pitchFamily="49" charset="-122"/>
                <a:cs typeface="Consolas" pitchFamily="49" charset="0"/>
              </a:rPr>
              <a:t>(k);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重置长度</a:t>
            </a:r>
          </a:p>
          <a:p>
            <a:pPr algn="l"/>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755576" y="1759633"/>
            <a:ext cx="6143668" cy="403828"/>
          </a:xfrm>
          <a:prstGeom prst="rect">
            <a:avLst/>
          </a:prstGeom>
          <a:noFill/>
        </p:spPr>
        <p:txBody>
          <a:bodyPr wrap="square" rtlCol="0">
            <a:spAutoFit/>
          </a:bodyPr>
          <a:lstStyle/>
          <a:p>
            <a:pPr algn="l">
              <a:lnSpc>
                <a:spcPts val="2600"/>
              </a:lnSpc>
            </a:pPr>
            <a:r>
              <a:rPr lang="zh-CN" altLang="en-US" sz="2000" dirty="0">
                <a:solidFill>
                  <a:srgbClr val="FF0000"/>
                </a:solidFill>
                <a:latin typeface="微软雅黑" pitchFamily="34" charset="-122"/>
                <a:ea typeface="微软雅黑" pitchFamily="34" charset="-122"/>
                <a:cs typeface="Consolas" pitchFamily="49" charset="0"/>
              </a:rPr>
              <a:t>解：</a:t>
            </a:r>
            <a:r>
              <a:rPr lang="zh-CN" altLang="zh-CN" sz="2000" dirty="0">
                <a:solidFill>
                  <a:srgbClr val="0000FF"/>
                </a:solidFill>
                <a:latin typeface="Consolas" pitchFamily="49" charset="0"/>
                <a:ea typeface="仿宋" pitchFamily="49" charset="-122"/>
                <a:cs typeface="Consolas" pitchFamily="49" charset="0"/>
              </a:rPr>
              <a:t>采用例</a:t>
            </a:r>
            <a:r>
              <a:rPr lang="en-US" altLang="zh-CN" sz="2000" dirty="0">
                <a:solidFill>
                  <a:srgbClr val="0000FF"/>
                </a:solidFill>
                <a:latin typeface="Consolas" pitchFamily="49" charset="0"/>
                <a:ea typeface="仿宋" pitchFamily="49" charset="-122"/>
                <a:cs typeface="Consolas" pitchFamily="49" charset="0"/>
              </a:rPr>
              <a:t>2.4</a:t>
            </a:r>
            <a:r>
              <a:rPr lang="zh-CN" altLang="zh-CN" sz="2000" dirty="0">
                <a:solidFill>
                  <a:srgbClr val="0000FF"/>
                </a:solidFill>
                <a:latin typeface="Consolas" pitchFamily="49" charset="0"/>
                <a:ea typeface="仿宋" pitchFamily="49" charset="-122"/>
                <a:cs typeface="Consolas" pitchFamily="49" charset="0"/>
              </a:rPr>
              <a:t>中解法</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的整体创建顺序表的算法思路</a:t>
            </a:r>
            <a:endParaRPr lang="zh-CN" altLang="en-US" sz="20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683568" y="6093296"/>
            <a:ext cx="5572164" cy="400815"/>
          </a:xfrm>
          <a:prstGeom prst="rect">
            <a:avLst/>
          </a:prstGeom>
          <a:noFill/>
        </p:spPr>
        <p:txBody>
          <a:bodyPr wrap="square" rtlCol="0">
            <a:spAutoFit/>
          </a:bodyPr>
          <a:lstStyle/>
          <a:p>
            <a:pPr algn="l">
              <a:lnSpc>
                <a:spcPts val="2600"/>
              </a:lnSpc>
            </a:pPr>
            <a:r>
              <a:rPr lang="zh-CN" altLang="en-US" sz="1800" dirty="0">
                <a:solidFill>
                  <a:srgbClr val="FF0000"/>
                </a:solidFill>
                <a:latin typeface="Consolas" pitchFamily="49" charset="0"/>
                <a:ea typeface="华文中宋" pitchFamily="2" charset="-122"/>
                <a:cs typeface="Consolas" pitchFamily="49" charset="0"/>
              </a:rPr>
              <a:t>自己试一试：</a:t>
            </a:r>
            <a:r>
              <a:rPr lang="zh-CN" altLang="zh-CN" sz="1800" dirty="0">
                <a:solidFill>
                  <a:srgbClr val="0000FF"/>
                </a:solidFill>
                <a:latin typeface="Consolas" pitchFamily="49" charset="0"/>
                <a:ea typeface="华文中宋" pitchFamily="2" charset="-122"/>
                <a:cs typeface="Consolas" pitchFamily="49" charset="0"/>
              </a:rPr>
              <a:t>采用例</a:t>
            </a:r>
            <a:r>
              <a:rPr lang="en-US" altLang="zh-CN" sz="1800" dirty="0">
                <a:solidFill>
                  <a:srgbClr val="0000FF"/>
                </a:solidFill>
                <a:latin typeface="Consolas" pitchFamily="49" charset="0"/>
                <a:ea typeface="华文中宋" pitchFamily="2" charset="-122"/>
                <a:cs typeface="Consolas" pitchFamily="49" charset="0"/>
              </a:rPr>
              <a:t>2.4</a:t>
            </a:r>
            <a:r>
              <a:rPr lang="zh-CN" altLang="zh-CN" sz="1800" dirty="0">
                <a:solidFill>
                  <a:srgbClr val="0000FF"/>
                </a:solidFill>
                <a:latin typeface="Consolas" pitchFamily="49" charset="0"/>
                <a:ea typeface="华文中宋" pitchFamily="2" charset="-122"/>
                <a:cs typeface="Consolas" pitchFamily="49" charset="0"/>
              </a:rPr>
              <a:t>中解法</a:t>
            </a:r>
            <a:r>
              <a:rPr lang="en-US" altLang="zh-CN" sz="1800" dirty="0">
                <a:solidFill>
                  <a:srgbClr val="0000FF"/>
                </a:solidFill>
                <a:latin typeface="Consolas" pitchFamily="49" charset="0"/>
                <a:ea typeface="华文中宋" pitchFamily="2" charset="-122"/>
                <a:cs typeface="Consolas" pitchFamily="49" charset="0"/>
              </a:rPr>
              <a:t>2</a:t>
            </a:r>
            <a:r>
              <a:rPr lang="zh-CN" altLang="en-US" sz="1800" dirty="0">
                <a:solidFill>
                  <a:srgbClr val="0000FF"/>
                </a:solidFill>
                <a:latin typeface="Consolas" pitchFamily="49" charset="0"/>
                <a:ea typeface="华文中宋" pitchFamily="2" charset="-122"/>
                <a:cs typeface="Consolas" pitchFamily="49" charset="0"/>
              </a:rPr>
              <a:t>呢？</a:t>
            </a:r>
          </a:p>
        </p:txBody>
      </p:sp>
      <p:sp>
        <p:nvSpPr>
          <p:cNvPr id="8" name="矩形 7">
            <a:extLst>
              <a:ext uri="{FF2B5EF4-FFF2-40B4-BE49-F238E27FC236}">
                <a16:creationId xmlns:a16="http://schemas.microsoft.com/office/drawing/2014/main" id="{5A587742-E6B6-4CCF-AC35-C61BEDFD0E30}"/>
              </a:ext>
            </a:extLst>
          </p:cNvPr>
          <p:cNvSpPr/>
          <p:nvPr/>
        </p:nvSpPr>
        <p:spPr>
          <a:xfrm>
            <a:off x="5742681" y="5734521"/>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T(n)=O(n)</a:t>
            </a:r>
            <a:endParaRPr lang="zh-CN" altLang="en-US" sz="2200" dirty="0">
              <a:solidFill>
                <a:srgbClr val="FFFF00"/>
              </a:solidFill>
            </a:endParaRPr>
          </a:p>
        </p:txBody>
      </p:sp>
      <p:sp>
        <p:nvSpPr>
          <p:cNvPr id="9" name="矩形 8">
            <a:extLst>
              <a:ext uri="{FF2B5EF4-FFF2-40B4-BE49-F238E27FC236}">
                <a16:creationId xmlns:a16="http://schemas.microsoft.com/office/drawing/2014/main" id="{0EDADE73-EDB4-463E-8027-614BB281A70F}"/>
              </a:ext>
            </a:extLst>
          </p:cNvPr>
          <p:cNvSpPr/>
          <p:nvPr/>
        </p:nvSpPr>
        <p:spPr>
          <a:xfrm>
            <a:off x="7483360" y="5734521"/>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S(n)=O(1)</a:t>
            </a:r>
            <a:endParaRPr lang="zh-CN" alt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194175"/>
            <a:ext cx="3500462"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solidFill>
                  <a:schemeClr val="bg1"/>
                </a:solidFill>
                <a:latin typeface="Consolas" pitchFamily="49" charset="0"/>
                <a:ea typeface="微软雅黑" pitchFamily="34" charset="-122"/>
                <a:cs typeface="Consolas" pitchFamily="49" charset="0"/>
              </a:rPr>
              <a:t>3.</a:t>
            </a:r>
            <a:r>
              <a:rPr lang="zh-CN" altLang="zh-CN" sz="2000">
                <a:latin typeface="微软雅黑" pitchFamily="34" charset="-122"/>
                <a:ea typeface="微软雅黑" pitchFamily="34" charset="-122"/>
              </a:rPr>
              <a:t>有序顺序表的算法设计</a:t>
            </a:r>
            <a:endParaRPr lang="zh-CN" altLang="zh-CN" sz="2000">
              <a:solidFill>
                <a:schemeClr val="bg1"/>
              </a:solidFill>
              <a:latin typeface="微软雅黑" pitchFamily="34" charset="-122"/>
              <a:ea typeface="微软雅黑" pitchFamily="34" charset="-122"/>
              <a:cs typeface="Consolas" pitchFamily="49" charset="0"/>
            </a:endParaRPr>
          </a:p>
        </p:txBody>
      </p:sp>
      <p:sp>
        <p:nvSpPr>
          <p:cNvPr id="4" name="TextBox 3"/>
          <p:cNvSpPr txBox="1"/>
          <p:nvPr/>
        </p:nvSpPr>
        <p:spPr>
          <a:xfrm>
            <a:off x="179512" y="941053"/>
            <a:ext cx="8846048" cy="1211742"/>
          </a:xfrm>
          <a:prstGeom prst="rect">
            <a:avLst/>
          </a:prstGeom>
          <a:noFill/>
        </p:spPr>
        <p:txBody>
          <a:bodyPr wrap="square" rtlCol="0">
            <a:spAutoFit/>
          </a:bodyPr>
          <a:lstStyle/>
          <a:p>
            <a:pPr algn="l">
              <a:lnSpc>
                <a:spcPts val="3000"/>
              </a:lnSpc>
              <a:spcBef>
                <a:spcPts val="0"/>
              </a:spcBef>
            </a:pPr>
            <a:r>
              <a:rPr lang="zh-CN" altLang="zh-CN" sz="2000" dirty="0">
                <a:solidFill>
                  <a:srgbClr val="FF0000"/>
                </a:solidFill>
                <a:latin typeface="Consolas" pitchFamily="49" charset="0"/>
                <a:ea typeface="楷体" pitchFamily="49" charset="-122"/>
                <a:cs typeface="Consolas" pitchFamily="49" charset="0"/>
              </a:rPr>
              <a:t>【例</a:t>
            </a:r>
            <a:r>
              <a:rPr lang="en-US" altLang="zh-CN" sz="2000" dirty="0">
                <a:solidFill>
                  <a:srgbClr val="FF0000"/>
                </a:solidFill>
                <a:latin typeface="Consolas" pitchFamily="49" charset="0"/>
                <a:ea typeface="楷体" pitchFamily="49" charset="-122"/>
                <a:cs typeface="Consolas" pitchFamily="49" charset="0"/>
              </a:rPr>
              <a:t>2.6</a:t>
            </a:r>
            <a:r>
              <a:rPr lang="zh-CN" altLang="zh-CN" sz="2000" dirty="0">
                <a:solidFill>
                  <a:srgbClr val="FF0000"/>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有两个按元素值递增</a:t>
            </a:r>
            <a:r>
              <a:rPr lang="zh-CN" altLang="zh-CN" sz="2000" dirty="0">
                <a:solidFill>
                  <a:srgbClr val="FF0000"/>
                </a:solidFill>
                <a:latin typeface="Consolas" pitchFamily="49" charset="0"/>
                <a:ea typeface="楷体" pitchFamily="49" charset="-122"/>
                <a:cs typeface="Consolas" pitchFamily="49" charset="0"/>
              </a:rPr>
              <a:t>有序的整数顺序表</a:t>
            </a:r>
            <a:r>
              <a:rPr lang="en-US" altLang="zh-CN" sz="2000" dirty="0">
                <a:solidFill>
                  <a:srgbClr val="FF0000"/>
                </a:solidFill>
                <a:latin typeface="Consolas" pitchFamily="49" charset="0"/>
                <a:ea typeface="楷体" pitchFamily="49" charset="-122"/>
                <a:cs typeface="Consolas" pitchFamily="49" charset="0"/>
              </a:rPr>
              <a:t>A</a:t>
            </a:r>
            <a:r>
              <a:rPr lang="zh-CN" altLang="zh-CN" sz="2000" dirty="0">
                <a:solidFill>
                  <a:srgbClr val="FF0000"/>
                </a:solidFill>
                <a:latin typeface="Consolas" pitchFamily="49" charset="0"/>
                <a:ea typeface="楷体" pitchFamily="49" charset="-122"/>
                <a:cs typeface="Consolas" pitchFamily="49" charset="0"/>
              </a:rPr>
              <a:t>和</a:t>
            </a:r>
            <a:r>
              <a:rPr lang="en-US" altLang="zh-CN" sz="2000" dirty="0">
                <a:solidFill>
                  <a:srgbClr val="FF0000"/>
                </a:solidFill>
                <a:latin typeface="Consolas" pitchFamily="49" charset="0"/>
                <a:ea typeface="楷体" pitchFamily="49" charset="-122"/>
                <a:cs typeface="Consolas" pitchFamily="49" charset="0"/>
              </a:rPr>
              <a:t>B</a:t>
            </a:r>
            <a:r>
              <a:rPr lang="zh-CN" altLang="zh-CN" sz="2000" dirty="0">
                <a:solidFill>
                  <a:srgbClr val="0000FF"/>
                </a:solidFill>
                <a:latin typeface="Consolas" pitchFamily="49" charset="0"/>
                <a:ea typeface="楷体" pitchFamily="49" charset="-122"/>
                <a:cs typeface="Consolas" pitchFamily="49" charset="0"/>
              </a:rPr>
              <a:t>，设计一个算法将顺序表</a:t>
            </a:r>
            <a:r>
              <a:rPr lang="en-US" altLang="zh-CN" sz="2000" dirty="0">
                <a:solidFill>
                  <a:srgbClr val="0000FF"/>
                </a:solidFill>
                <a:latin typeface="Consolas" pitchFamily="49" charset="0"/>
                <a:ea typeface="楷体" pitchFamily="49" charset="-122"/>
                <a:cs typeface="Consolas" pitchFamily="49" charset="0"/>
              </a:rPr>
              <a:t>A</a:t>
            </a:r>
            <a:r>
              <a:rPr lang="zh-CN" altLang="zh-CN" sz="2000" dirty="0">
                <a:solidFill>
                  <a:srgbClr val="0000FF"/>
                </a:solidFill>
                <a:latin typeface="Consolas" pitchFamily="49" charset="0"/>
                <a:ea typeface="楷体" pitchFamily="49" charset="-122"/>
                <a:cs typeface="Consolas" pitchFamily="49" charset="0"/>
              </a:rPr>
              <a:t>和</a:t>
            </a:r>
            <a:r>
              <a:rPr lang="en-US" altLang="zh-CN" sz="2000" dirty="0">
                <a:solidFill>
                  <a:srgbClr val="0000FF"/>
                </a:solidFill>
                <a:latin typeface="Consolas" pitchFamily="49" charset="0"/>
                <a:ea typeface="楷体" pitchFamily="49" charset="-122"/>
                <a:cs typeface="Consolas" pitchFamily="49" charset="0"/>
              </a:rPr>
              <a:t>B</a:t>
            </a:r>
            <a:r>
              <a:rPr lang="zh-CN" altLang="zh-CN" sz="2000" dirty="0">
                <a:solidFill>
                  <a:srgbClr val="0000FF"/>
                </a:solidFill>
                <a:latin typeface="Consolas" pitchFamily="49" charset="0"/>
                <a:ea typeface="楷体" pitchFamily="49" charset="-122"/>
                <a:cs typeface="Consolas" pitchFamily="49" charset="0"/>
              </a:rPr>
              <a:t>的全部元素</a:t>
            </a:r>
            <a:r>
              <a:rPr lang="zh-CN" altLang="zh-CN" sz="2000" dirty="0">
                <a:solidFill>
                  <a:srgbClr val="FF0000"/>
                </a:solidFill>
                <a:latin typeface="Consolas" pitchFamily="49" charset="0"/>
                <a:ea typeface="楷体" pitchFamily="49" charset="-122"/>
                <a:cs typeface="Consolas" pitchFamily="49" charset="0"/>
              </a:rPr>
              <a:t>合并</a:t>
            </a:r>
            <a:r>
              <a:rPr lang="zh-CN" altLang="zh-CN" sz="2000" dirty="0">
                <a:solidFill>
                  <a:srgbClr val="0000FF"/>
                </a:solidFill>
                <a:latin typeface="Consolas" pitchFamily="49" charset="0"/>
                <a:ea typeface="楷体" pitchFamily="49" charset="-122"/>
                <a:cs typeface="Consolas" pitchFamily="49" charset="0"/>
              </a:rPr>
              <a:t>到一个递增有序顺序表</a:t>
            </a:r>
            <a:r>
              <a:rPr lang="en-US" altLang="zh-CN" sz="2000" dirty="0">
                <a:solidFill>
                  <a:srgbClr val="0000FF"/>
                </a:solidFill>
                <a:latin typeface="Consolas" pitchFamily="49" charset="0"/>
                <a:ea typeface="楷体" pitchFamily="49" charset="-122"/>
                <a:cs typeface="Consolas" pitchFamily="49" charset="0"/>
              </a:rPr>
              <a:t>C</a:t>
            </a:r>
            <a:r>
              <a:rPr lang="zh-CN" altLang="zh-CN" sz="2000" dirty="0">
                <a:solidFill>
                  <a:srgbClr val="0000FF"/>
                </a:solidFill>
                <a:latin typeface="Consolas" pitchFamily="49" charset="0"/>
                <a:ea typeface="楷体" pitchFamily="49" charset="-122"/>
                <a:cs typeface="Consolas" pitchFamily="49" charset="0"/>
              </a:rPr>
              <a:t>中</a:t>
            </a:r>
            <a:r>
              <a:rPr lang="zh-CN" altLang="en-US"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并给出算法的时间复杂度和空间复杂度。</a:t>
            </a:r>
          </a:p>
        </p:txBody>
      </p:sp>
      <p:sp>
        <p:nvSpPr>
          <p:cNvPr id="6" name="TextBox 5"/>
          <p:cNvSpPr txBox="1"/>
          <p:nvPr/>
        </p:nvSpPr>
        <p:spPr>
          <a:xfrm>
            <a:off x="374602" y="2376489"/>
            <a:ext cx="2357454" cy="873701"/>
          </a:xfrm>
          <a:prstGeom prst="rect">
            <a:avLst/>
          </a:prstGeom>
          <a:noFill/>
        </p:spPr>
        <p:txBody>
          <a:bodyPr wrap="square" rtlCol="0">
            <a:spAutoFit/>
          </a:bodyPr>
          <a:lstStyle/>
          <a:p>
            <a:pPr algn="l">
              <a:lnSpc>
                <a:spcPts val="2600"/>
              </a:lnSpc>
            </a:pPr>
            <a:r>
              <a:rPr lang="en-US" altLang="zh-CN" sz="1800" dirty="0">
                <a:solidFill>
                  <a:srgbClr val="0000FF"/>
                </a:solidFill>
                <a:latin typeface="Consolas" pitchFamily="49" charset="0"/>
                <a:ea typeface="仿宋" pitchFamily="49" charset="-122"/>
                <a:cs typeface="Consolas" pitchFamily="49" charset="0"/>
              </a:rPr>
              <a:t>A=(1,3,5,8)</a:t>
            </a:r>
          </a:p>
          <a:p>
            <a:pPr algn="l">
              <a:lnSpc>
                <a:spcPts val="2600"/>
              </a:lnSpc>
            </a:pPr>
            <a:r>
              <a:rPr lang="en-US" altLang="zh-CN" sz="1800" dirty="0">
                <a:solidFill>
                  <a:srgbClr val="0000FF"/>
                </a:solidFill>
                <a:latin typeface="Consolas" pitchFamily="49" charset="0"/>
                <a:ea typeface="仿宋" pitchFamily="49" charset="-122"/>
                <a:cs typeface="Consolas" pitchFamily="49" charset="0"/>
              </a:rPr>
              <a:t>B=(2,3,8,10,11)</a:t>
            </a:r>
            <a:endParaRPr lang="zh-CN" altLang="en-US" sz="1800" dirty="0">
              <a:solidFill>
                <a:srgbClr val="0000FF"/>
              </a:solidFill>
              <a:latin typeface="Consolas" pitchFamily="49" charset="0"/>
              <a:ea typeface="仿宋" pitchFamily="49" charset="-122"/>
              <a:cs typeface="Consolas" pitchFamily="49" charset="0"/>
            </a:endParaRPr>
          </a:p>
        </p:txBody>
      </p:sp>
      <p:sp>
        <p:nvSpPr>
          <p:cNvPr id="7" name="圆角矩形 6"/>
          <p:cNvSpPr/>
          <p:nvPr/>
        </p:nvSpPr>
        <p:spPr>
          <a:xfrm>
            <a:off x="3144380" y="2408611"/>
            <a:ext cx="1571636" cy="100013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200" dirty="0">
                <a:latin typeface="仿宋" pitchFamily="49" charset="-122"/>
                <a:ea typeface="仿宋" pitchFamily="49" charset="-122"/>
              </a:rPr>
              <a:t>合并</a:t>
            </a:r>
          </a:p>
        </p:txBody>
      </p:sp>
      <p:sp>
        <p:nvSpPr>
          <p:cNvPr id="8" name="TextBox 7"/>
          <p:cNvSpPr txBox="1"/>
          <p:nvPr/>
        </p:nvSpPr>
        <p:spPr>
          <a:xfrm>
            <a:off x="5350370" y="2612450"/>
            <a:ext cx="3429024" cy="401777"/>
          </a:xfrm>
          <a:prstGeom prst="rect">
            <a:avLst/>
          </a:prstGeom>
          <a:noFill/>
        </p:spPr>
        <p:txBody>
          <a:bodyPr wrap="square" rtlCol="0">
            <a:spAutoFit/>
          </a:bodyPr>
          <a:lstStyle/>
          <a:p>
            <a:pPr algn="l">
              <a:lnSpc>
                <a:spcPts val="2600"/>
              </a:lnSpc>
            </a:pPr>
            <a:r>
              <a:rPr lang="en-US" altLang="zh-CN" sz="1800" dirty="0">
                <a:solidFill>
                  <a:srgbClr val="0000FF"/>
                </a:solidFill>
                <a:latin typeface="Consolas" pitchFamily="49" charset="0"/>
                <a:ea typeface="仿宋" pitchFamily="49" charset="-122"/>
                <a:cs typeface="Consolas" pitchFamily="49" charset="0"/>
              </a:rPr>
              <a:t>C=(1,2,3,3,5,8,8,10,11)</a:t>
            </a:r>
            <a:endParaRPr lang="zh-CN" altLang="en-US" sz="1800" dirty="0">
              <a:solidFill>
                <a:srgbClr val="0000FF"/>
              </a:solidFill>
              <a:latin typeface="Consolas" pitchFamily="49" charset="0"/>
              <a:ea typeface="仿宋" pitchFamily="49" charset="-122"/>
              <a:cs typeface="Consolas" pitchFamily="49" charset="0"/>
            </a:endParaRPr>
          </a:p>
        </p:txBody>
      </p:sp>
      <p:sp>
        <p:nvSpPr>
          <p:cNvPr id="9" name="右箭头 8"/>
          <p:cNvSpPr/>
          <p:nvPr/>
        </p:nvSpPr>
        <p:spPr>
          <a:xfrm>
            <a:off x="2580458" y="2706182"/>
            <a:ext cx="357190" cy="21431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0" name="右箭头 9"/>
          <p:cNvSpPr/>
          <p:nvPr/>
        </p:nvSpPr>
        <p:spPr>
          <a:xfrm>
            <a:off x="4888928" y="2706182"/>
            <a:ext cx="357190" cy="21431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grpSp>
        <p:nvGrpSpPr>
          <p:cNvPr id="12" name="组合 11">
            <a:extLst>
              <a:ext uri="{FF2B5EF4-FFF2-40B4-BE49-F238E27FC236}">
                <a16:creationId xmlns:a16="http://schemas.microsoft.com/office/drawing/2014/main" id="{2C75AB91-C503-4CD3-96E8-053E5D3B24C9}"/>
              </a:ext>
            </a:extLst>
          </p:cNvPr>
          <p:cNvGrpSpPr/>
          <p:nvPr/>
        </p:nvGrpSpPr>
        <p:grpSpPr>
          <a:xfrm>
            <a:off x="839660" y="4435402"/>
            <a:ext cx="7201452" cy="1857388"/>
            <a:chOff x="1013886" y="1785926"/>
            <a:chExt cx="7201452" cy="1857388"/>
          </a:xfrm>
        </p:grpSpPr>
        <p:sp>
          <p:nvSpPr>
            <p:cNvPr id="13" name="Text Box 30">
              <a:extLst>
                <a:ext uri="{FF2B5EF4-FFF2-40B4-BE49-F238E27FC236}">
                  <a16:creationId xmlns:a16="http://schemas.microsoft.com/office/drawing/2014/main" id="{DE4D18F4-3F7A-48D4-9C30-C1A3FBF5B1C4}"/>
                </a:ext>
              </a:extLst>
            </p:cNvPr>
            <p:cNvSpPr txBox="1">
              <a:spLocks noChangeArrowheads="1"/>
            </p:cNvSpPr>
            <p:nvPr/>
          </p:nvSpPr>
          <p:spPr bwMode="auto">
            <a:xfrm>
              <a:off x="2794154" y="2307298"/>
              <a:ext cx="288927" cy="32585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FF3399"/>
                  </a:solidFill>
                  <a:effectLst/>
                  <a:latin typeface="Consolas" pitchFamily="49" charset="0"/>
                  <a:ea typeface="仿宋" pitchFamily="49" charset="-122"/>
                  <a:cs typeface="Consolas" pitchFamily="49" charset="0"/>
                </a:rPr>
                <a:t>i</a:t>
              </a:r>
              <a:endParaRPr kumimoji="0" lang="en-US" altLang="zh-CN" sz="1600" i="0" u="none" strike="noStrike" cap="none" normalizeH="0" baseline="0">
                <a:ln>
                  <a:noFill/>
                </a:ln>
                <a:solidFill>
                  <a:srgbClr val="FF3399"/>
                </a:solidFill>
                <a:effectLst/>
                <a:latin typeface="Consolas" pitchFamily="49" charset="0"/>
                <a:ea typeface="仿宋" pitchFamily="49" charset="-122"/>
                <a:cs typeface="Consolas" pitchFamily="49" charset="0"/>
              </a:endParaRPr>
            </a:p>
          </p:txBody>
        </p:sp>
        <p:sp>
          <p:nvSpPr>
            <p:cNvPr id="14" name="Text Box 29">
              <a:extLst>
                <a:ext uri="{FF2B5EF4-FFF2-40B4-BE49-F238E27FC236}">
                  <a16:creationId xmlns:a16="http://schemas.microsoft.com/office/drawing/2014/main" id="{25D07224-7FA9-4E53-B063-E5DDEC04DD99}"/>
                </a:ext>
              </a:extLst>
            </p:cNvPr>
            <p:cNvSpPr txBox="1">
              <a:spLocks noChangeArrowheads="1"/>
            </p:cNvSpPr>
            <p:nvPr/>
          </p:nvSpPr>
          <p:spPr bwMode="auto">
            <a:xfrm>
              <a:off x="1018231" y="1792443"/>
              <a:ext cx="351926" cy="32585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a:ln>
                    <a:noFill/>
                  </a:ln>
                  <a:solidFill>
                    <a:srgbClr val="FF0000"/>
                  </a:solidFill>
                  <a:effectLst/>
                  <a:latin typeface="Consolas" pitchFamily="49" charset="0"/>
                  <a:ea typeface="仿宋" pitchFamily="49" charset="-122"/>
                  <a:cs typeface="Consolas" pitchFamily="49" charset="0"/>
                </a:rPr>
                <a:t>A</a:t>
              </a:r>
              <a:r>
                <a:rPr kumimoji="0" lang="zh-CN" altLang="en-US" sz="1600" u="none" strike="noStrike" cap="none" normalizeH="0" baseline="0">
                  <a:ln>
                    <a:noFill/>
                  </a:ln>
                  <a:solidFill>
                    <a:srgbClr val="FF0000"/>
                  </a:solidFill>
                  <a:effectLst/>
                  <a:latin typeface="Consolas" pitchFamily="49" charset="0"/>
                  <a:ea typeface="仿宋" pitchFamily="49" charset="-122"/>
                  <a:cs typeface="Consolas" pitchFamily="49" charset="0"/>
                </a:rPr>
                <a:t>：</a:t>
              </a:r>
            </a:p>
          </p:txBody>
        </p:sp>
        <p:sp>
          <p:nvSpPr>
            <p:cNvPr id="15" name="Text Box 28">
              <a:extLst>
                <a:ext uri="{FF2B5EF4-FFF2-40B4-BE49-F238E27FC236}">
                  <a16:creationId xmlns:a16="http://schemas.microsoft.com/office/drawing/2014/main" id="{72E3D885-93F1-4E0A-B05B-4B7C1C3B8903}"/>
                </a:ext>
              </a:extLst>
            </p:cNvPr>
            <p:cNvSpPr txBox="1">
              <a:spLocks noChangeArrowheads="1"/>
            </p:cNvSpPr>
            <p:nvPr/>
          </p:nvSpPr>
          <p:spPr bwMode="auto">
            <a:xfrm>
              <a:off x="1510276" y="1785926"/>
              <a:ext cx="288927" cy="32585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0</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6" name="Text Box 27">
              <a:extLst>
                <a:ext uri="{FF2B5EF4-FFF2-40B4-BE49-F238E27FC236}">
                  <a16:creationId xmlns:a16="http://schemas.microsoft.com/office/drawing/2014/main" id="{F1C99086-4FD4-43FF-AF0C-982327636A8B}"/>
                </a:ext>
              </a:extLst>
            </p:cNvPr>
            <p:cNvSpPr txBox="1">
              <a:spLocks noChangeArrowheads="1"/>
            </p:cNvSpPr>
            <p:nvPr/>
          </p:nvSpPr>
          <p:spPr bwMode="auto">
            <a:xfrm>
              <a:off x="1963218" y="1785926"/>
              <a:ext cx="288927" cy="32585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7" name="Text Box 26">
              <a:extLst>
                <a:ext uri="{FF2B5EF4-FFF2-40B4-BE49-F238E27FC236}">
                  <a16:creationId xmlns:a16="http://schemas.microsoft.com/office/drawing/2014/main" id="{35D51BA1-DBBF-4E88-831F-74C0D41C5799}"/>
                </a:ext>
              </a:extLst>
            </p:cNvPr>
            <p:cNvSpPr txBox="1">
              <a:spLocks noChangeArrowheads="1"/>
            </p:cNvSpPr>
            <p:nvPr/>
          </p:nvSpPr>
          <p:spPr bwMode="auto">
            <a:xfrm>
              <a:off x="2354247" y="1785926"/>
              <a:ext cx="288927" cy="32585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mj-ea"/>
                  <a:ea typeface="+mj-ea"/>
                  <a:cs typeface="Consolas" pitchFamily="49" charset="0"/>
                </a:rPr>
                <a:t>…</a:t>
              </a:r>
            </a:p>
          </p:txBody>
        </p:sp>
        <p:sp>
          <p:nvSpPr>
            <p:cNvPr id="18" name="Text Box 25">
              <a:extLst>
                <a:ext uri="{FF2B5EF4-FFF2-40B4-BE49-F238E27FC236}">
                  <a16:creationId xmlns:a16="http://schemas.microsoft.com/office/drawing/2014/main" id="{90FCDF76-B059-4B11-8178-BD292F35F4A3}"/>
                </a:ext>
              </a:extLst>
            </p:cNvPr>
            <p:cNvSpPr txBox="1">
              <a:spLocks noChangeArrowheads="1"/>
            </p:cNvSpPr>
            <p:nvPr/>
          </p:nvSpPr>
          <p:spPr bwMode="auto">
            <a:xfrm>
              <a:off x="2814792" y="1785926"/>
              <a:ext cx="288927" cy="32585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i</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9" name="Text Box 24">
              <a:extLst>
                <a:ext uri="{FF2B5EF4-FFF2-40B4-BE49-F238E27FC236}">
                  <a16:creationId xmlns:a16="http://schemas.microsoft.com/office/drawing/2014/main" id="{6CD3B0BA-067E-46ED-A7B2-ADA1B6BE6ABA}"/>
                </a:ext>
              </a:extLst>
            </p:cNvPr>
            <p:cNvSpPr txBox="1">
              <a:spLocks noChangeArrowheads="1"/>
            </p:cNvSpPr>
            <p:nvPr/>
          </p:nvSpPr>
          <p:spPr bwMode="auto">
            <a:xfrm>
              <a:off x="3229717" y="1785926"/>
              <a:ext cx="288927" cy="32585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mj-ea"/>
                  <a:ea typeface="+mj-ea"/>
                  <a:cs typeface="Consolas" pitchFamily="49" charset="0"/>
                </a:rPr>
                <a:t>…</a:t>
              </a:r>
            </a:p>
          </p:txBody>
        </p:sp>
        <p:sp>
          <p:nvSpPr>
            <p:cNvPr id="20" name="Text Box 23">
              <a:extLst>
                <a:ext uri="{FF2B5EF4-FFF2-40B4-BE49-F238E27FC236}">
                  <a16:creationId xmlns:a16="http://schemas.microsoft.com/office/drawing/2014/main" id="{FC520B05-49E0-4E9A-9701-D3A36E956508}"/>
                </a:ext>
              </a:extLst>
            </p:cNvPr>
            <p:cNvSpPr txBox="1">
              <a:spLocks noChangeArrowheads="1"/>
            </p:cNvSpPr>
            <p:nvPr/>
          </p:nvSpPr>
          <p:spPr bwMode="auto">
            <a:xfrm>
              <a:off x="3620746" y="1785926"/>
              <a:ext cx="451188" cy="32585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n</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1" name="Line 22">
              <a:extLst>
                <a:ext uri="{FF2B5EF4-FFF2-40B4-BE49-F238E27FC236}">
                  <a16:creationId xmlns:a16="http://schemas.microsoft.com/office/drawing/2014/main" id="{AA7CC1A9-5D18-4582-B80F-ABA948CD01D7}"/>
                </a:ext>
              </a:extLst>
            </p:cNvPr>
            <p:cNvSpPr>
              <a:spLocks noChangeShapeType="1"/>
            </p:cNvSpPr>
            <p:nvPr/>
          </p:nvSpPr>
          <p:spPr bwMode="auto">
            <a:xfrm flipV="1">
              <a:off x="2925584" y="2142197"/>
              <a:ext cx="0" cy="169446"/>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 name="Text Box 21">
              <a:extLst>
                <a:ext uri="{FF2B5EF4-FFF2-40B4-BE49-F238E27FC236}">
                  <a16:creationId xmlns:a16="http://schemas.microsoft.com/office/drawing/2014/main" id="{0F7080CE-BB59-4B35-95E9-06D5B70D1D18}"/>
                </a:ext>
              </a:extLst>
            </p:cNvPr>
            <p:cNvSpPr txBox="1">
              <a:spLocks noChangeArrowheads="1"/>
            </p:cNvSpPr>
            <p:nvPr/>
          </p:nvSpPr>
          <p:spPr bwMode="auto">
            <a:xfrm>
              <a:off x="2789810" y="2780878"/>
              <a:ext cx="288927" cy="32585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FF3399"/>
                  </a:solidFill>
                  <a:effectLst/>
                  <a:latin typeface="Consolas" pitchFamily="49" charset="0"/>
                  <a:ea typeface="仿宋" pitchFamily="49" charset="-122"/>
                  <a:cs typeface="Consolas" pitchFamily="49" charset="0"/>
                </a:rPr>
                <a:t>j</a:t>
              </a:r>
              <a:endParaRPr kumimoji="0" lang="en-US" altLang="zh-CN" sz="1600" i="0" u="none" strike="noStrike" cap="none" normalizeH="0" baseline="0">
                <a:ln>
                  <a:noFill/>
                </a:ln>
                <a:solidFill>
                  <a:srgbClr val="FF3399"/>
                </a:solidFill>
                <a:effectLst/>
                <a:latin typeface="Consolas" pitchFamily="49" charset="0"/>
                <a:ea typeface="仿宋" pitchFamily="49" charset="-122"/>
                <a:cs typeface="Consolas" pitchFamily="49" charset="0"/>
              </a:endParaRPr>
            </a:p>
          </p:txBody>
        </p:sp>
        <p:sp>
          <p:nvSpPr>
            <p:cNvPr id="23" name="Text Box 20">
              <a:extLst>
                <a:ext uri="{FF2B5EF4-FFF2-40B4-BE49-F238E27FC236}">
                  <a16:creationId xmlns:a16="http://schemas.microsoft.com/office/drawing/2014/main" id="{2D08CC53-DAAC-4F50-9794-D5F5DD249DC9}"/>
                </a:ext>
              </a:extLst>
            </p:cNvPr>
            <p:cNvSpPr txBox="1">
              <a:spLocks noChangeArrowheads="1"/>
            </p:cNvSpPr>
            <p:nvPr/>
          </p:nvSpPr>
          <p:spPr bwMode="auto">
            <a:xfrm>
              <a:off x="1013886" y="3317456"/>
              <a:ext cx="350840" cy="32585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a:ln>
                    <a:noFill/>
                  </a:ln>
                  <a:solidFill>
                    <a:srgbClr val="FF0000"/>
                  </a:solidFill>
                  <a:effectLst/>
                  <a:latin typeface="Consolas" pitchFamily="49" charset="0"/>
                  <a:ea typeface="仿宋" pitchFamily="49" charset="-122"/>
                  <a:cs typeface="Consolas" pitchFamily="49" charset="0"/>
                </a:rPr>
                <a:t>B</a:t>
              </a:r>
              <a:r>
                <a:rPr kumimoji="0" lang="zh-CN" altLang="en-US" sz="1600" u="none" strike="noStrike" cap="none" normalizeH="0" baseline="0">
                  <a:ln>
                    <a:noFill/>
                  </a:ln>
                  <a:solidFill>
                    <a:srgbClr val="FF0000"/>
                  </a:solidFill>
                  <a:effectLst/>
                  <a:latin typeface="Consolas" pitchFamily="49" charset="0"/>
                  <a:ea typeface="仿宋" pitchFamily="49" charset="-122"/>
                  <a:cs typeface="Consolas" pitchFamily="49" charset="0"/>
                </a:rPr>
                <a:t>：</a:t>
              </a:r>
            </a:p>
          </p:txBody>
        </p:sp>
        <p:sp>
          <p:nvSpPr>
            <p:cNvPr id="24" name="Text Box 19">
              <a:extLst>
                <a:ext uri="{FF2B5EF4-FFF2-40B4-BE49-F238E27FC236}">
                  <a16:creationId xmlns:a16="http://schemas.microsoft.com/office/drawing/2014/main" id="{F307198C-2B13-46BF-AD77-3E52F704065E}"/>
                </a:ext>
              </a:extLst>
            </p:cNvPr>
            <p:cNvSpPr txBox="1">
              <a:spLocks noChangeArrowheads="1"/>
            </p:cNvSpPr>
            <p:nvPr/>
          </p:nvSpPr>
          <p:spPr bwMode="auto">
            <a:xfrm>
              <a:off x="1504845" y="3310939"/>
              <a:ext cx="288927" cy="32585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b</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0</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5" name="Text Box 18">
              <a:extLst>
                <a:ext uri="{FF2B5EF4-FFF2-40B4-BE49-F238E27FC236}">
                  <a16:creationId xmlns:a16="http://schemas.microsoft.com/office/drawing/2014/main" id="{E31A6443-7771-4D2E-8037-6B87AD2C3B9A}"/>
                </a:ext>
              </a:extLst>
            </p:cNvPr>
            <p:cNvSpPr txBox="1">
              <a:spLocks noChangeArrowheads="1"/>
            </p:cNvSpPr>
            <p:nvPr/>
          </p:nvSpPr>
          <p:spPr bwMode="auto">
            <a:xfrm>
              <a:off x="1957787" y="3310939"/>
              <a:ext cx="288927" cy="32585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b</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6" name="Text Box 17">
              <a:extLst>
                <a:ext uri="{FF2B5EF4-FFF2-40B4-BE49-F238E27FC236}">
                  <a16:creationId xmlns:a16="http://schemas.microsoft.com/office/drawing/2014/main" id="{FAF1713C-DAAA-42D5-8B65-7853999BC722}"/>
                </a:ext>
              </a:extLst>
            </p:cNvPr>
            <p:cNvSpPr txBox="1">
              <a:spLocks noChangeArrowheads="1"/>
            </p:cNvSpPr>
            <p:nvPr/>
          </p:nvSpPr>
          <p:spPr bwMode="auto">
            <a:xfrm>
              <a:off x="2349902" y="3310939"/>
              <a:ext cx="286755" cy="32585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mj-ea"/>
                  <a:ea typeface="+mj-ea"/>
                  <a:cs typeface="Consolas" pitchFamily="49" charset="0"/>
                </a:rPr>
                <a:t>…</a:t>
              </a:r>
            </a:p>
          </p:txBody>
        </p:sp>
        <p:sp>
          <p:nvSpPr>
            <p:cNvPr id="27" name="Text Box 16">
              <a:extLst>
                <a:ext uri="{FF2B5EF4-FFF2-40B4-BE49-F238E27FC236}">
                  <a16:creationId xmlns:a16="http://schemas.microsoft.com/office/drawing/2014/main" id="{BA70BFDA-DA08-4002-9364-4C525FB272CE}"/>
                </a:ext>
              </a:extLst>
            </p:cNvPr>
            <p:cNvSpPr txBox="1">
              <a:spLocks noChangeArrowheads="1"/>
            </p:cNvSpPr>
            <p:nvPr/>
          </p:nvSpPr>
          <p:spPr bwMode="auto">
            <a:xfrm>
              <a:off x="2809361" y="3310939"/>
              <a:ext cx="288927" cy="32585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b</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j</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8" name="Text Box 15">
              <a:extLst>
                <a:ext uri="{FF2B5EF4-FFF2-40B4-BE49-F238E27FC236}">
                  <a16:creationId xmlns:a16="http://schemas.microsoft.com/office/drawing/2014/main" id="{373DFDC9-8F44-45E2-9D54-6483E1AB30E0}"/>
                </a:ext>
              </a:extLst>
            </p:cNvPr>
            <p:cNvSpPr txBox="1">
              <a:spLocks noChangeArrowheads="1"/>
            </p:cNvSpPr>
            <p:nvPr/>
          </p:nvSpPr>
          <p:spPr bwMode="auto">
            <a:xfrm>
              <a:off x="3224286" y="3310939"/>
              <a:ext cx="288927" cy="32585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mj-ea"/>
                  <a:ea typeface="+mj-ea"/>
                  <a:cs typeface="Consolas" pitchFamily="49" charset="0"/>
                </a:rPr>
                <a:t>…</a:t>
              </a:r>
            </a:p>
          </p:txBody>
        </p:sp>
        <p:sp>
          <p:nvSpPr>
            <p:cNvPr id="29" name="Text Box 14">
              <a:extLst>
                <a:ext uri="{FF2B5EF4-FFF2-40B4-BE49-F238E27FC236}">
                  <a16:creationId xmlns:a16="http://schemas.microsoft.com/office/drawing/2014/main" id="{7C89A5F0-F8B1-4EC5-B59F-971D89A4100F}"/>
                </a:ext>
              </a:extLst>
            </p:cNvPr>
            <p:cNvSpPr txBox="1">
              <a:spLocks noChangeArrowheads="1"/>
            </p:cNvSpPr>
            <p:nvPr/>
          </p:nvSpPr>
          <p:spPr bwMode="auto">
            <a:xfrm>
              <a:off x="3615315" y="3310939"/>
              <a:ext cx="456619" cy="32585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b</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m</a:t>
              </a:r>
              <a:r>
                <a:rPr kumimoji="0" lang="en-US" altLang="zh-CN" sz="160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0" name="Line 13">
              <a:extLst>
                <a:ext uri="{FF2B5EF4-FFF2-40B4-BE49-F238E27FC236}">
                  <a16:creationId xmlns:a16="http://schemas.microsoft.com/office/drawing/2014/main" id="{249DEDC9-FD5A-45A5-B8F4-6FDCA7C7F61D}"/>
                </a:ext>
              </a:extLst>
            </p:cNvPr>
            <p:cNvSpPr>
              <a:spLocks noChangeShapeType="1"/>
            </p:cNvSpPr>
            <p:nvPr/>
          </p:nvSpPr>
          <p:spPr bwMode="auto">
            <a:xfrm flipV="1">
              <a:off x="2920153" y="3141493"/>
              <a:ext cx="0" cy="169446"/>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1" name="Text Box 12">
              <a:extLst>
                <a:ext uri="{FF2B5EF4-FFF2-40B4-BE49-F238E27FC236}">
                  <a16:creationId xmlns:a16="http://schemas.microsoft.com/office/drawing/2014/main" id="{B412EAF8-5443-40B5-A34F-901D510588F7}"/>
                </a:ext>
              </a:extLst>
            </p:cNvPr>
            <p:cNvSpPr txBox="1">
              <a:spLocks noChangeArrowheads="1"/>
            </p:cNvSpPr>
            <p:nvPr/>
          </p:nvSpPr>
          <p:spPr bwMode="auto">
            <a:xfrm>
              <a:off x="5268499" y="2721137"/>
              <a:ext cx="350840" cy="32694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a:ln>
                    <a:noFill/>
                  </a:ln>
                  <a:solidFill>
                    <a:srgbClr val="FF0000"/>
                  </a:solidFill>
                  <a:effectLst/>
                  <a:latin typeface="Consolas" pitchFamily="49" charset="0"/>
                  <a:ea typeface="仿宋" pitchFamily="49" charset="-122"/>
                  <a:cs typeface="Consolas" pitchFamily="49" charset="0"/>
                </a:rPr>
                <a:t>C</a:t>
              </a:r>
              <a:r>
                <a:rPr kumimoji="0" lang="zh-CN" altLang="en-US" sz="1600" u="none" strike="noStrike" cap="none" normalizeH="0" baseline="0">
                  <a:ln>
                    <a:noFill/>
                  </a:ln>
                  <a:solidFill>
                    <a:srgbClr val="FF0000"/>
                  </a:solidFill>
                  <a:effectLst/>
                  <a:latin typeface="Consolas" pitchFamily="49" charset="0"/>
                  <a:ea typeface="仿宋" pitchFamily="49" charset="-122"/>
                  <a:cs typeface="Consolas" pitchFamily="49" charset="0"/>
                </a:rPr>
                <a:t>：</a:t>
              </a:r>
            </a:p>
          </p:txBody>
        </p:sp>
        <p:sp>
          <p:nvSpPr>
            <p:cNvPr id="32" name="Text Box 11">
              <a:extLst>
                <a:ext uri="{FF2B5EF4-FFF2-40B4-BE49-F238E27FC236}">
                  <a16:creationId xmlns:a16="http://schemas.microsoft.com/office/drawing/2014/main" id="{ADF90F11-7CF2-4E9D-AF6B-3CC20370D603}"/>
                </a:ext>
              </a:extLst>
            </p:cNvPr>
            <p:cNvSpPr txBox="1">
              <a:spLocks noChangeArrowheads="1"/>
            </p:cNvSpPr>
            <p:nvPr/>
          </p:nvSpPr>
          <p:spPr bwMode="auto">
            <a:xfrm>
              <a:off x="5620425" y="2698327"/>
              <a:ext cx="288927" cy="32585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c</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0</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3" name="Text Box 10">
              <a:extLst>
                <a:ext uri="{FF2B5EF4-FFF2-40B4-BE49-F238E27FC236}">
                  <a16:creationId xmlns:a16="http://schemas.microsoft.com/office/drawing/2014/main" id="{6DED1F28-2447-41BC-B53C-B5F90FBC8D0A}"/>
                </a:ext>
              </a:extLst>
            </p:cNvPr>
            <p:cNvSpPr txBox="1">
              <a:spLocks noChangeArrowheads="1"/>
            </p:cNvSpPr>
            <p:nvPr/>
          </p:nvSpPr>
          <p:spPr bwMode="auto">
            <a:xfrm>
              <a:off x="6072281" y="2698327"/>
              <a:ext cx="288927" cy="32585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c</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4" name="Text Box 9">
              <a:extLst>
                <a:ext uri="{FF2B5EF4-FFF2-40B4-BE49-F238E27FC236}">
                  <a16:creationId xmlns:a16="http://schemas.microsoft.com/office/drawing/2014/main" id="{7129077C-542F-4D09-8332-E5BE262A5BE4}"/>
                </a:ext>
              </a:extLst>
            </p:cNvPr>
            <p:cNvSpPr txBox="1">
              <a:spLocks noChangeArrowheads="1"/>
            </p:cNvSpPr>
            <p:nvPr/>
          </p:nvSpPr>
          <p:spPr bwMode="auto">
            <a:xfrm>
              <a:off x="6464397" y="2698327"/>
              <a:ext cx="288927" cy="32585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mj-ea"/>
                  <a:ea typeface="+mj-ea"/>
                  <a:cs typeface="Consolas" pitchFamily="49" charset="0"/>
                </a:rPr>
                <a:t>…</a:t>
              </a:r>
            </a:p>
          </p:txBody>
        </p:sp>
        <p:sp>
          <p:nvSpPr>
            <p:cNvPr id="35" name="Text Box 8">
              <a:extLst>
                <a:ext uri="{FF2B5EF4-FFF2-40B4-BE49-F238E27FC236}">
                  <a16:creationId xmlns:a16="http://schemas.microsoft.com/office/drawing/2014/main" id="{F0F8F1D5-1A54-497A-8711-DE770732788E}"/>
                </a:ext>
              </a:extLst>
            </p:cNvPr>
            <p:cNvSpPr txBox="1">
              <a:spLocks noChangeArrowheads="1"/>
            </p:cNvSpPr>
            <p:nvPr/>
          </p:nvSpPr>
          <p:spPr bwMode="auto">
            <a:xfrm>
              <a:off x="6924942" y="2698327"/>
              <a:ext cx="288927" cy="32585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c</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k</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6" name="Text Box 7">
              <a:extLst>
                <a:ext uri="{FF2B5EF4-FFF2-40B4-BE49-F238E27FC236}">
                  <a16:creationId xmlns:a16="http://schemas.microsoft.com/office/drawing/2014/main" id="{33CAB68B-584E-4591-A4F8-34AEF93B6B77}"/>
                </a:ext>
              </a:extLst>
            </p:cNvPr>
            <p:cNvSpPr txBox="1">
              <a:spLocks noChangeArrowheads="1"/>
            </p:cNvSpPr>
            <p:nvPr/>
          </p:nvSpPr>
          <p:spPr bwMode="auto">
            <a:xfrm>
              <a:off x="7339867" y="2698327"/>
              <a:ext cx="288927" cy="32585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mj-ea"/>
                  <a:ea typeface="+mj-ea"/>
                  <a:cs typeface="Consolas" pitchFamily="49" charset="0"/>
                </a:rPr>
                <a:t>…</a:t>
              </a:r>
            </a:p>
          </p:txBody>
        </p:sp>
        <p:sp>
          <p:nvSpPr>
            <p:cNvPr id="37" name="Text Box 6">
              <a:extLst>
                <a:ext uri="{FF2B5EF4-FFF2-40B4-BE49-F238E27FC236}">
                  <a16:creationId xmlns:a16="http://schemas.microsoft.com/office/drawing/2014/main" id="{93BB1D1F-3A87-4554-8E2E-F0183715C858}"/>
                </a:ext>
              </a:extLst>
            </p:cNvPr>
            <p:cNvSpPr txBox="1">
              <a:spLocks noChangeArrowheads="1"/>
            </p:cNvSpPr>
            <p:nvPr/>
          </p:nvSpPr>
          <p:spPr bwMode="auto">
            <a:xfrm>
              <a:off x="7730896" y="2698327"/>
              <a:ext cx="484442" cy="32585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c</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n</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m</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8" name="Line 5">
              <a:extLst>
                <a:ext uri="{FF2B5EF4-FFF2-40B4-BE49-F238E27FC236}">
                  <a16:creationId xmlns:a16="http://schemas.microsoft.com/office/drawing/2014/main" id="{F009E6BE-8305-4B3D-BD76-0F64B435E3A5}"/>
                </a:ext>
              </a:extLst>
            </p:cNvPr>
            <p:cNvSpPr>
              <a:spLocks noChangeShapeType="1"/>
            </p:cNvSpPr>
            <p:nvPr/>
          </p:nvSpPr>
          <p:spPr bwMode="auto">
            <a:xfrm flipV="1">
              <a:off x="7034647" y="2528881"/>
              <a:ext cx="1086" cy="169446"/>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9" name="Text Box 4">
              <a:extLst>
                <a:ext uri="{FF2B5EF4-FFF2-40B4-BE49-F238E27FC236}">
                  <a16:creationId xmlns:a16="http://schemas.microsoft.com/office/drawing/2014/main" id="{E0C8FA58-4F7C-4CF0-8C1B-9C038BB966E2}"/>
                </a:ext>
              </a:extLst>
            </p:cNvPr>
            <p:cNvSpPr txBox="1">
              <a:spLocks noChangeArrowheads="1"/>
            </p:cNvSpPr>
            <p:nvPr/>
          </p:nvSpPr>
          <p:spPr bwMode="auto">
            <a:xfrm>
              <a:off x="6846736" y="2183472"/>
              <a:ext cx="288927" cy="32585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FF3399"/>
                  </a:solidFill>
                  <a:effectLst/>
                  <a:latin typeface="Consolas" pitchFamily="49" charset="0"/>
                  <a:ea typeface="仿宋" pitchFamily="49" charset="-122"/>
                  <a:cs typeface="Consolas" pitchFamily="49" charset="0"/>
                </a:rPr>
                <a:t>k</a:t>
              </a:r>
              <a:endParaRPr kumimoji="0" lang="en-US" altLang="zh-CN" sz="1600" i="0" u="none" strike="noStrike" cap="none" normalizeH="0" baseline="0">
                <a:ln>
                  <a:noFill/>
                </a:ln>
                <a:solidFill>
                  <a:srgbClr val="FF3399"/>
                </a:solidFill>
                <a:effectLst/>
                <a:latin typeface="Consolas" pitchFamily="49" charset="0"/>
                <a:ea typeface="仿宋" pitchFamily="49" charset="-122"/>
                <a:cs typeface="Consolas" pitchFamily="49" charset="0"/>
              </a:endParaRPr>
            </a:p>
          </p:txBody>
        </p:sp>
        <p:sp>
          <p:nvSpPr>
            <p:cNvPr id="40" name="AutoShape 3">
              <a:extLst>
                <a:ext uri="{FF2B5EF4-FFF2-40B4-BE49-F238E27FC236}">
                  <a16:creationId xmlns:a16="http://schemas.microsoft.com/office/drawing/2014/main" id="{BA2D9C7B-C20A-463F-A359-66E05BEAA6B6}"/>
                </a:ext>
              </a:extLst>
            </p:cNvPr>
            <p:cNvSpPr>
              <a:spLocks noChangeArrowheads="1"/>
            </p:cNvSpPr>
            <p:nvPr/>
          </p:nvSpPr>
          <p:spPr bwMode="auto">
            <a:xfrm>
              <a:off x="3369692" y="2764040"/>
              <a:ext cx="1797647" cy="169446"/>
            </a:xfrm>
            <a:prstGeom prst="rightArrow">
              <a:avLst>
                <a:gd name="adj1" fmla="val 50000"/>
                <a:gd name="adj2" fmla="val 265224"/>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1" name="Text Box 2">
              <a:extLst>
                <a:ext uri="{FF2B5EF4-FFF2-40B4-BE49-F238E27FC236}">
                  <a16:creationId xmlns:a16="http://schemas.microsoft.com/office/drawing/2014/main" id="{07177B61-3F6D-4A44-A58E-07F65E1A7B30}"/>
                </a:ext>
              </a:extLst>
            </p:cNvPr>
            <p:cNvSpPr txBox="1">
              <a:spLocks noChangeArrowheads="1"/>
            </p:cNvSpPr>
            <p:nvPr/>
          </p:nvSpPr>
          <p:spPr bwMode="auto">
            <a:xfrm>
              <a:off x="3564121" y="2156859"/>
              <a:ext cx="1369688" cy="60392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两者比较将较小者添加到</a:t>
              </a:r>
              <a:r>
                <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rPr>
                <a:t>C</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中</a:t>
              </a:r>
            </a:p>
          </p:txBody>
        </p:sp>
      </p:grpSp>
      <p:sp>
        <p:nvSpPr>
          <p:cNvPr id="42" name="TextBox 34">
            <a:extLst>
              <a:ext uri="{FF2B5EF4-FFF2-40B4-BE49-F238E27FC236}">
                <a16:creationId xmlns:a16="http://schemas.microsoft.com/office/drawing/2014/main" id="{D036A4AE-8B2C-4D89-A3B9-3E68193E7DEB}"/>
              </a:ext>
            </a:extLst>
          </p:cNvPr>
          <p:cNvSpPr txBox="1"/>
          <p:nvPr/>
        </p:nvSpPr>
        <p:spPr>
          <a:xfrm>
            <a:off x="580356" y="3607811"/>
            <a:ext cx="1428760" cy="425758"/>
          </a:xfrm>
          <a:prstGeom prst="rect">
            <a:avLst/>
          </a:prstGeom>
          <a:noFill/>
        </p:spPr>
        <p:txBody>
          <a:bodyPr wrap="square" rtlCol="0">
            <a:spAutoFit/>
          </a:bodyPr>
          <a:lstStyle/>
          <a:p>
            <a:pPr algn="l">
              <a:lnSpc>
                <a:spcPts val="2600"/>
              </a:lnSpc>
            </a:pPr>
            <a:r>
              <a:rPr lang="zh-CN" altLang="en-US" sz="2000" dirty="0">
                <a:solidFill>
                  <a:srgbClr val="FF0000"/>
                </a:solidFill>
                <a:latin typeface="华文中宋" pitchFamily="2" charset="-122"/>
                <a:ea typeface="华文中宋" pitchFamily="2" charset="-122"/>
                <a:cs typeface="Consolas" pitchFamily="49" charset="0"/>
              </a:rPr>
              <a:t>二路归并：</a:t>
            </a:r>
          </a:p>
        </p:txBody>
      </p:sp>
      <p:sp>
        <p:nvSpPr>
          <p:cNvPr id="43" name="圆角矩形 36">
            <a:extLst>
              <a:ext uri="{FF2B5EF4-FFF2-40B4-BE49-F238E27FC236}">
                <a16:creationId xmlns:a16="http://schemas.microsoft.com/office/drawing/2014/main" id="{C19A2DBA-3C75-4E9C-9DF1-442F842817B5}"/>
              </a:ext>
            </a:extLst>
          </p:cNvPr>
          <p:cNvSpPr/>
          <p:nvPr/>
        </p:nvSpPr>
        <p:spPr>
          <a:xfrm>
            <a:off x="611560" y="4221088"/>
            <a:ext cx="7572428" cy="2357454"/>
          </a:xfrm>
          <a:prstGeom prst="roundRect">
            <a:avLst/>
          </a:prstGeom>
          <a:solidFill>
            <a:schemeClr val="accent1">
              <a:alpha val="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8"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ppt_x</p:attrName>
                                        </p:attrNameLst>
                                      </p:cBhvr>
                                      <p:tavLst>
                                        <p:tav tm="0">
                                          <p:val>
                                            <p:strVal val="#ppt_x-#ppt_w/2"/>
                                          </p:val>
                                        </p:tav>
                                        <p:tav tm="100000">
                                          <p:val>
                                            <p:strVal val="#ppt_x"/>
                                          </p:val>
                                        </p:tav>
                                      </p:tavLst>
                                    </p:anim>
                                    <p:anim calcmode="lin" valueType="num">
                                      <p:cBhvr>
                                        <p:cTn id="12" dur="500" fill="hold"/>
                                        <p:tgtEl>
                                          <p:spTgt spid="9"/>
                                        </p:tgtEl>
                                        <p:attrNameLst>
                                          <p:attrName>ppt_y</p:attrName>
                                        </p:attrNameLst>
                                      </p:cBhvr>
                                      <p:tavLst>
                                        <p:tav tm="0">
                                          <p:val>
                                            <p:strVal val="#ppt_y"/>
                                          </p:val>
                                        </p:tav>
                                        <p:tav tm="100000">
                                          <p:val>
                                            <p:strVal val="#ppt_y"/>
                                          </p:val>
                                        </p:tav>
                                      </p:tavLst>
                                    </p:anim>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ppt_x</p:attrName>
                                        </p:attrNameLst>
                                      </p:cBhvr>
                                      <p:tavLst>
                                        <p:tav tm="0">
                                          <p:val>
                                            <p:strVal val="#ppt_x-#ppt_w/2"/>
                                          </p:val>
                                        </p:tav>
                                        <p:tav tm="100000">
                                          <p:val>
                                            <p:strVal val="#ppt_x"/>
                                          </p:val>
                                        </p:tav>
                                      </p:tavLst>
                                    </p:anim>
                                    <p:anim calcmode="lin" valueType="num">
                                      <p:cBhvr>
                                        <p:cTn id="20" dur="500" fill="hold"/>
                                        <p:tgtEl>
                                          <p:spTgt spid="7"/>
                                        </p:tgtEl>
                                        <p:attrNameLst>
                                          <p:attrName>ppt_y</p:attrName>
                                        </p:attrNameLst>
                                      </p:cBhvr>
                                      <p:tavLst>
                                        <p:tav tm="0">
                                          <p:val>
                                            <p:strVal val="#ppt_y"/>
                                          </p:val>
                                        </p:tav>
                                        <p:tav tm="100000">
                                          <p:val>
                                            <p:strVal val="#ppt_y"/>
                                          </p:val>
                                        </p:tav>
                                      </p:tavLst>
                                    </p:anim>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ppt_x</p:attrName>
                                        </p:attrNameLst>
                                      </p:cBhvr>
                                      <p:tavLst>
                                        <p:tav tm="0">
                                          <p:val>
                                            <p:strVal val="#ppt_x-#ppt_w/2"/>
                                          </p:val>
                                        </p:tav>
                                        <p:tav tm="100000">
                                          <p:val>
                                            <p:strVal val="#ppt_x"/>
                                          </p:val>
                                        </p:tav>
                                      </p:tavLst>
                                    </p:anim>
                                    <p:anim calcmode="lin" valueType="num">
                                      <p:cBhvr>
                                        <p:cTn id="28" dur="500" fill="hold"/>
                                        <p:tgtEl>
                                          <p:spTgt spid="10"/>
                                        </p:tgtEl>
                                        <p:attrNameLst>
                                          <p:attrName>ppt_y</p:attrName>
                                        </p:attrNameLst>
                                      </p:cBhvr>
                                      <p:tavLst>
                                        <p:tav tm="0">
                                          <p:val>
                                            <p:strVal val="#ppt_y"/>
                                          </p:val>
                                        </p:tav>
                                        <p:tav tm="100000">
                                          <p:val>
                                            <p:strVal val="#ppt_y"/>
                                          </p:val>
                                        </p:tav>
                                      </p:tavLst>
                                    </p:anim>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animBg="1"/>
      <p:bldP spid="10" grpId="0" animBg="1"/>
      <p:bldP spid="4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13246"/>
            <a:ext cx="8358246" cy="636229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000"/>
              </a:lnSpc>
              <a:spcBef>
                <a:spcPts val="0"/>
              </a:spcBef>
            </a:pPr>
            <a:r>
              <a:rPr lang="en-US" altLang="zh-CN" sz="1600" dirty="0">
                <a:solidFill>
                  <a:srgbClr val="0000FF"/>
                </a:solidFill>
                <a:latin typeface="Consolas" pitchFamily="49" charset="0"/>
                <a:ea typeface="仿宋" pitchFamily="49" charset="-122"/>
                <a:cs typeface="Consolas" pitchFamily="49" charset="0"/>
              </a:rPr>
              <a:t>public static </a:t>
            </a:r>
            <a:r>
              <a:rPr lang="en-US" altLang="zh-CN" sz="1600" dirty="0" err="1">
                <a:solidFill>
                  <a:srgbClr val="0000FF"/>
                </a:solidFill>
                <a:latin typeface="Consolas" pitchFamily="49" charset="0"/>
                <a:ea typeface="仿宋" pitchFamily="49" charset="-122"/>
                <a:cs typeface="Consolas" pitchFamily="49" charset="0"/>
              </a:rPr>
              <a:t>SqListClass</a:t>
            </a:r>
            <a:r>
              <a:rPr lang="en-US" altLang="zh-CN" sz="1600" dirty="0">
                <a:solidFill>
                  <a:srgbClr val="0000FF"/>
                </a:solidFill>
                <a:latin typeface="Consolas" pitchFamily="49" charset="0"/>
                <a:ea typeface="仿宋" pitchFamily="49" charset="-122"/>
                <a:cs typeface="Consolas" pitchFamily="49" charset="0"/>
              </a:rPr>
              <a:t>&lt;Integer&gt; </a:t>
            </a:r>
            <a:r>
              <a:rPr lang="en-US" altLang="zh-CN" sz="1600" dirty="0">
                <a:solidFill>
                  <a:srgbClr val="FF0000"/>
                </a:solidFill>
                <a:latin typeface="Consolas" pitchFamily="49" charset="0"/>
                <a:ea typeface="仿宋" pitchFamily="49" charset="-122"/>
                <a:cs typeface="Consolas" pitchFamily="49" charset="0"/>
              </a:rPr>
              <a:t>Merge2</a:t>
            </a:r>
            <a:r>
              <a:rPr lang="en-US" altLang="zh-CN" sz="1600" dirty="0">
                <a:solidFill>
                  <a:srgbClr val="0000FF"/>
                </a:solidFill>
                <a:latin typeface="Consolas" pitchFamily="49" charset="0"/>
                <a:ea typeface="仿宋" pitchFamily="49" charset="-122"/>
                <a:cs typeface="Consolas" pitchFamily="49" charset="0"/>
              </a:rPr>
              <a:t>(</a:t>
            </a:r>
            <a:r>
              <a:rPr lang="en-US" altLang="zh-CN" sz="1600" dirty="0" err="1">
                <a:solidFill>
                  <a:srgbClr val="0000FF"/>
                </a:solidFill>
                <a:latin typeface="Consolas" pitchFamily="49" charset="0"/>
                <a:ea typeface="仿宋" pitchFamily="49" charset="-122"/>
                <a:cs typeface="Consolas" pitchFamily="49" charset="0"/>
              </a:rPr>
              <a:t>SqListClass</a:t>
            </a:r>
            <a:r>
              <a:rPr lang="en-US" altLang="zh-CN" sz="1600" dirty="0">
                <a:solidFill>
                  <a:srgbClr val="0000FF"/>
                </a:solidFill>
                <a:latin typeface="Consolas" pitchFamily="49" charset="0"/>
                <a:ea typeface="仿宋" pitchFamily="49" charset="-122"/>
                <a:cs typeface="Consolas" pitchFamily="49" charset="0"/>
              </a:rPr>
              <a:t>&lt;Integer&gt; A,</a:t>
            </a:r>
          </a:p>
          <a:p>
            <a:pPr algn="l">
              <a:lnSpc>
                <a:spcPts val="2000"/>
              </a:lnSpc>
              <a:spcBef>
                <a:spcPts val="0"/>
              </a:spcBef>
            </a:pPr>
            <a:r>
              <a:rPr lang="en-US" altLang="zh-CN" sz="1600" dirty="0">
                <a:solidFill>
                  <a:srgbClr val="0000FF"/>
                </a:solidFill>
                <a:latin typeface="Consolas" pitchFamily="49" charset="0"/>
                <a:ea typeface="仿宋" pitchFamily="49" charset="-122"/>
                <a:cs typeface="Consolas" pitchFamily="49" charset="0"/>
              </a:rPr>
              <a:t>					 </a:t>
            </a:r>
            <a:r>
              <a:rPr lang="en-US" altLang="zh-CN" sz="1600" dirty="0" err="1">
                <a:solidFill>
                  <a:srgbClr val="0000FF"/>
                </a:solidFill>
                <a:latin typeface="Consolas" pitchFamily="49" charset="0"/>
                <a:ea typeface="仿宋" pitchFamily="49" charset="-122"/>
                <a:cs typeface="Consolas" pitchFamily="49" charset="0"/>
              </a:rPr>
              <a:t>SqListClass</a:t>
            </a:r>
            <a:r>
              <a:rPr lang="en-US" altLang="zh-CN" sz="1600" dirty="0">
                <a:solidFill>
                  <a:srgbClr val="0000FF"/>
                </a:solidFill>
                <a:latin typeface="Consolas" pitchFamily="49" charset="0"/>
                <a:ea typeface="仿宋" pitchFamily="49" charset="-122"/>
                <a:cs typeface="Consolas" pitchFamily="49" charset="0"/>
              </a:rPr>
              <a:t>&lt;Integer&gt; B) </a:t>
            </a:r>
            <a:endParaRPr lang="zh-CN" altLang="zh-CN" sz="16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600" dirty="0">
                <a:solidFill>
                  <a:srgbClr val="0000FF"/>
                </a:solidFill>
                <a:latin typeface="Consolas" pitchFamily="49" charset="0"/>
                <a:ea typeface="仿宋" pitchFamily="49" charset="-122"/>
                <a:cs typeface="Consolas" pitchFamily="49" charset="0"/>
              </a:rPr>
              <a:t>{  </a:t>
            </a:r>
            <a:r>
              <a:rPr lang="en-US" altLang="zh-CN" sz="1600" dirty="0" err="1">
                <a:solidFill>
                  <a:srgbClr val="0000FF"/>
                </a:solidFill>
                <a:latin typeface="Consolas" pitchFamily="49" charset="0"/>
                <a:ea typeface="仿宋" pitchFamily="49" charset="-122"/>
                <a:cs typeface="Consolas" pitchFamily="49" charset="0"/>
              </a:rPr>
              <a:t>SqListClass</a:t>
            </a:r>
            <a:r>
              <a:rPr lang="en-US" altLang="zh-CN" sz="1600" dirty="0">
                <a:solidFill>
                  <a:srgbClr val="0000FF"/>
                </a:solidFill>
                <a:latin typeface="Consolas" pitchFamily="49" charset="0"/>
                <a:ea typeface="仿宋" pitchFamily="49" charset="-122"/>
                <a:cs typeface="Consolas" pitchFamily="49" charset="0"/>
              </a:rPr>
              <a:t>&lt;Integer&gt; C=new </a:t>
            </a:r>
            <a:r>
              <a:rPr lang="en-US" altLang="zh-CN" sz="1600" dirty="0" err="1">
                <a:solidFill>
                  <a:srgbClr val="0000FF"/>
                </a:solidFill>
                <a:latin typeface="Consolas" pitchFamily="49" charset="0"/>
                <a:ea typeface="仿宋" pitchFamily="49" charset="-122"/>
                <a:cs typeface="Consolas" pitchFamily="49" charset="0"/>
              </a:rPr>
              <a:t>SqListClass</a:t>
            </a:r>
            <a:r>
              <a:rPr lang="en-US" altLang="zh-CN" sz="1600" dirty="0">
                <a:solidFill>
                  <a:srgbClr val="0000FF"/>
                </a:solidFill>
                <a:latin typeface="Consolas" pitchFamily="49" charset="0"/>
                <a:ea typeface="仿宋" pitchFamily="49" charset="-122"/>
                <a:cs typeface="Consolas" pitchFamily="49" charset="0"/>
              </a:rPr>
              <a:t>&lt;Integer&gt;();</a:t>
            </a:r>
            <a:endParaRPr lang="zh-CN" altLang="zh-CN" sz="16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600" dirty="0">
                <a:solidFill>
                  <a:srgbClr val="0000FF"/>
                </a:solidFill>
                <a:latin typeface="Consolas" pitchFamily="49" charset="0"/>
                <a:ea typeface="仿宋" pitchFamily="49" charset="-122"/>
                <a:cs typeface="Consolas" pitchFamily="49" charset="0"/>
              </a:rPr>
              <a:t>   int </a:t>
            </a:r>
            <a:r>
              <a:rPr lang="en-US" altLang="zh-CN" sz="1600" dirty="0" err="1">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=0,j=0;			</a:t>
            </a:r>
            <a:r>
              <a:rPr lang="en-US" altLang="zh-CN" sz="1600" dirty="0">
                <a:solidFill>
                  <a:srgbClr val="00CC00"/>
                </a:solidFill>
                <a:latin typeface="Consolas" pitchFamily="49" charset="0"/>
                <a:ea typeface="仿宋" pitchFamily="49" charset="-122"/>
                <a:cs typeface="Consolas" pitchFamily="49" charset="0"/>
              </a:rPr>
              <a:t>//</a:t>
            </a:r>
            <a:r>
              <a:rPr lang="en-US" altLang="zh-CN" sz="1600" dirty="0" err="1">
                <a:solidFill>
                  <a:srgbClr val="00CC00"/>
                </a:solidFill>
                <a:latin typeface="Consolas" pitchFamily="49" charset="0"/>
                <a:ea typeface="仿宋" pitchFamily="49" charset="-122"/>
                <a:cs typeface="Consolas" pitchFamily="49" charset="0"/>
              </a:rPr>
              <a:t>i</a:t>
            </a:r>
            <a:r>
              <a:rPr lang="zh-CN" altLang="zh-CN" sz="1600" dirty="0">
                <a:solidFill>
                  <a:srgbClr val="00CC00"/>
                </a:solidFill>
                <a:latin typeface="Consolas" pitchFamily="49" charset="0"/>
                <a:ea typeface="仿宋" pitchFamily="49" charset="-122"/>
                <a:cs typeface="Consolas" pitchFamily="49" charset="0"/>
              </a:rPr>
              <a:t>用于遍历</a:t>
            </a:r>
            <a:r>
              <a:rPr lang="en-US" altLang="zh-CN" sz="1600" dirty="0" err="1">
                <a:solidFill>
                  <a:srgbClr val="00CC00"/>
                </a:solidFill>
                <a:latin typeface="Consolas" pitchFamily="49" charset="0"/>
                <a:ea typeface="仿宋" pitchFamily="49" charset="-122"/>
                <a:cs typeface="Consolas" pitchFamily="49" charset="0"/>
              </a:rPr>
              <a:t>A,j</a:t>
            </a:r>
            <a:r>
              <a:rPr lang="zh-CN" altLang="zh-CN" sz="1600" dirty="0">
                <a:solidFill>
                  <a:srgbClr val="00CC00"/>
                </a:solidFill>
                <a:latin typeface="Consolas" pitchFamily="49" charset="0"/>
                <a:ea typeface="仿宋" pitchFamily="49" charset="-122"/>
                <a:cs typeface="Consolas" pitchFamily="49" charset="0"/>
              </a:rPr>
              <a:t>用于遍历</a:t>
            </a:r>
            <a:r>
              <a:rPr lang="en-US" altLang="zh-CN" sz="1600" dirty="0">
                <a:solidFill>
                  <a:srgbClr val="00CC00"/>
                </a:solidFill>
                <a:latin typeface="Consolas" pitchFamily="49" charset="0"/>
                <a:ea typeface="仿宋" pitchFamily="49" charset="-122"/>
                <a:cs typeface="Consolas" pitchFamily="49" charset="0"/>
              </a:rPr>
              <a:t>B</a:t>
            </a:r>
            <a:endParaRPr lang="zh-CN" altLang="zh-CN" sz="1600" dirty="0">
              <a:solidFill>
                <a:srgbClr val="00CC00"/>
              </a:solidFill>
              <a:latin typeface="Consolas" pitchFamily="49" charset="0"/>
              <a:ea typeface="仿宋" pitchFamily="49" charset="-122"/>
              <a:cs typeface="Consolas" pitchFamily="49" charset="0"/>
            </a:endParaRPr>
          </a:p>
          <a:p>
            <a:pPr algn="l">
              <a:lnSpc>
                <a:spcPts val="2000"/>
              </a:lnSpc>
              <a:spcBef>
                <a:spcPts val="0"/>
              </a:spcBef>
            </a:pPr>
            <a:r>
              <a:rPr lang="en-US" altLang="zh-CN" sz="1600" dirty="0">
                <a:solidFill>
                  <a:srgbClr val="A50021"/>
                </a:solidFill>
                <a:latin typeface="Consolas" pitchFamily="49" charset="0"/>
                <a:ea typeface="仿宋" pitchFamily="49" charset="-122"/>
                <a:cs typeface="Consolas" pitchFamily="49" charset="0"/>
              </a:rPr>
              <a:t>   while </a:t>
            </a:r>
            <a:r>
              <a:rPr lang="en-US" altLang="zh-CN" sz="1600" dirty="0">
                <a:solidFill>
                  <a:srgbClr val="0000FF"/>
                </a:solidFill>
                <a:latin typeface="Consolas" pitchFamily="49" charset="0"/>
                <a:ea typeface="仿宋" pitchFamily="49" charset="-122"/>
                <a:cs typeface="Consolas" pitchFamily="49" charset="0"/>
              </a:rPr>
              <a:t>(</a:t>
            </a:r>
            <a:r>
              <a:rPr lang="en-US" altLang="zh-CN" sz="1600" dirty="0" err="1">
                <a:solidFill>
                  <a:srgbClr val="FF00FF"/>
                </a:solidFill>
                <a:latin typeface="Consolas" pitchFamily="49" charset="0"/>
                <a:ea typeface="仿宋" pitchFamily="49" charset="-122"/>
                <a:cs typeface="Consolas" pitchFamily="49" charset="0"/>
              </a:rPr>
              <a:t>i</a:t>
            </a:r>
            <a:r>
              <a:rPr lang="en-US" altLang="zh-CN" sz="1600" dirty="0">
                <a:solidFill>
                  <a:srgbClr val="FF00FF"/>
                </a:solidFill>
                <a:latin typeface="Consolas" pitchFamily="49" charset="0"/>
                <a:ea typeface="仿宋" pitchFamily="49" charset="-122"/>
                <a:cs typeface="Consolas" pitchFamily="49" charset="0"/>
              </a:rPr>
              <a:t>&lt;</a:t>
            </a:r>
            <a:r>
              <a:rPr lang="en-US" altLang="zh-CN" sz="1600" dirty="0" err="1">
                <a:solidFill>
                  <a:srgbClr val="FF00FF"/>
                </a:solidFill>
                <a:latin typeface="Consolas" pitchFamily="49" charset="0"/>
                <a:ea typeface="仿宋" pitchFamily="49" charset="-122"/>
                <a:cs typeface="Consolas" pitchFamily="49" charset="0"/>
              </a:rPr>
              <a:t>A.size</a:t>
            </a:r>
            <a:r>
              <a:rPr lang="en-US" altLang="zh-CN" sz="1600" dirty="0">
                <a:solidFill>
                  <a:srgbClr val="FF00FF"/>
                </a:solidFill>
                <a:latin typeface="Consolas" pitchFamily="49" charset="0"/>
                <a:ea typeface="仿宋" pitchFamily="49" charset="-122"/>
                <a:cs typeface="Consolas" pitchFamily="49" charset="0"/>
              </a:rPr>
              <a:t>() &amp;&amp; j&lt;</a:t>
            </a:r>
            <a:r>
              <a:rPr lang="en-US" altLang="zh-CN" sz="1600" dirty="0" err="1">
                <a:solidFill>
                  <a:srgbClr val="FF00FF"/>
                </a:solidFill>
                <a:latin typeface="Consolas" pitchFamily="49" charset="0"/>
                <a:ea typeface="仿宋" pitchFamily="49" charset="-122"/>
                <a:cs typeface="Consolas" pitchFamily="49" charset="0"/>
              </a:rPr>
              <a:t>B.size</a:t>
            </a:r>
            <a:r>
              <a:rPr lang="en-US" altLang="zh-CN" sz="1600" dirty="0">
                <a:solidFill>
                  <a:srgbClr val="FF00FF"/>
                </a:solidFill>
                <a:latin typeface="Consolas" pitchFamily="49" charset="0"/>
                <a:ea typeface="仿宋" pitchFamily="49" charset="-122"/>
                <a:cs typeface="Consolas" pitchFamily="49" charset="0"/>
              </a:rPr>
              <a:t>()) </a:t>
            </a:r>
            <a:r>
              <a:rPr lang="en-US" altLang="zh-CN" sz="1600" dirty="0">
                <a:solidFill>
                  <a:srgbClr val="0000FF"/>
                </a:solidFill>
                <a:latin typeface="Consolas" pitchFamily="49" charset="0"/>
                <a:ea typeface="仿宋" pitchFamily="49" charset="-122"/>
                <a:cs typeface="Consolas" pitchFamily="49" charset="0"/>
              </a:rPr>
              <a:t>	</a:t>
            </a:r>
            <a:r>
              <a:rPr lang="en-US" altLang="zh-CN" sz="1600" dirty="0">
                <a:solidFill>
                  <a:srgbClr val="00CC00"/>
                </a:solidFill>
                <a:latin typeface="Consolas" pitchFamily="49" charset="0"/>
                <a:ea typeface="仿宋" pitchFamily="49" charset="-122"/>
                <a:cs typeface="Consolas" pitchFamily="49" charset="0"/>
              </a:rPr>
              <a:t>//</a:t>
            </a:r>
            <a:r>
              <a:rPr lang="zh-CN" altLang="zh-CN" sz="1600" dirty="0">
                <a:solidFill>
                  <a:srgbClr val="00CC00"/>
                </a:solidFill>
                <a:latin typeface="Consolas" pitchFamily="49" charset="0"/>
                <a:ea typeface="仿宋" pitchFamily="49" charset="-122"/>
                <a:cs typeface="Consolas" pitchFamily="49" charset="0"/>
              </a:rPr>
              <a:t>两个表均没有遍历完</a:t>
            </a:r>
          </a:p>
          <a:p>
            <a:pPr algn="l">
              <a:lnSpc>
                <a:spcPts val="2000"/>
              </a:lnSpc>
              <a:spcBef>
                <a:spcPts val="0"/>
              </a:spcBef>
            </a:pPr>
            <a:r>
              <a:rPr lang="en-US" altLang="zh-CN" sz="1600" dirty="0">
                <a:solidFill>
                  <a:srgbClr val="0000FF"/>
                </a:solidFill>
                <a:latin typeface="Consolas" pitchFamily="49" charset="0"/>
                <a:ea typeface="仿宋" pitchFamily="49" charset="-122"/>
                <a:cs typeface="Consolas" pitchFamily="49" charset="0"/>
              </a:rPr>
              <a:t>   {  if (</a:t>
            </a:r>
            <a:r>
              <a:rPr lang="en-US" altLang="zh-CN" sz="1600" dirty="0" err="1">
                <a:solidFill>
                  <a:srgbClr val="0000FF"/>
                </a:solidFill>
                <a:latin typeface="Consolas" pitchFamily="49" charset="0"/>
                <a:ea typeface="仿宋" pitchFamily="49" charset="-122"/>
                <a:cs typeface="Consolas" pitchFamily="49" charset="0"/>
              </a:rPr>
              <a:t>A.</a:t>
            </a:r>
            <a:r>
              <a:rPr lang="en-US" altLang="zh-CN" sz="1600" dirty="0" err="1">
                <a:solidFill>
                  <a:srgbClr val="FF00FF"/>
                </a:solidFill>
                <a:latin typeface="Consolas" pitchFamily="49" charset="0"/>
                <a:ea typeface="仿宋" pitchFamily="49" charset="-122"/>
                <a:cs typeface="Consolas" pitchFamily="49" charset="0"/>
              </a:rPr>
              <a:t>GetElem</a:t>
            </a:r>
            <a:r>
              <a:rPr lang="en-US" altLang="zh-CN" sz="1600" dirty="0">
                <a:solidFill>
                  <a:srgbClr val="0000FF"/>
                </a:solidFill>
                <a:latin typeface="Consolas" pitchFamily="49" charset="0"/>
                <a:ea typeface="仿宋" pitchFamily="49" charset="-122"/>
                <a:cs typeface="Consolas" pitchFamily="49" charset="0"/>
              </a:rPr>
              <a:t>(</a:t>
            </a:r>
            <a:r>
              <a:rPr lang="en-US" altLang="zh-CN" sz="1600" dirty="0" err="1">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)&lt;</a:t>
            </a:r>
            <a:r>
              <a:rPr lang="en-US" altLang="zh-CN" sz="1600" dirty="0" err="1">
                <a:solidFill>
                  <a:srgbClr val="0000FF"/>
                </a:solidFill>
                <a:latin typeface="Consolas" pitchFamily="49" charset="0"/>
                <a:ea typeface="仿宋" pitchFamily="49" charset="-122"/>
                <a:cs typeface="Consolas" pitchFamily="49" charset="0"/>
              </a:rPr>
              <a:t>B.GetElem</a:t>
            </a:r>
            <a:r>
              <a:rPr lang="en-US" altLang="zh-CN" sz="1600" dirty="0">
                <a:solidFill>
                  <a:srgbClr val="0000FF"/>
                </a:solidFill>
                <a:latin typeface="Consolas" pitchFamily="49" charset="0"/>
                <a:ea typeface="仿宋" pitchFamily="49" charset="-122"/>
                <a:cs typeface="Consolas" pitchFamily="49" charset="0"/>
              </a:rPr>
              <a:t>(j))</a:t>
            </a:r>
            <a:endParaRPr lang="zh-CN" altLang="zh-CN" sz="16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600" dirty="0">
                <a:solidFill>
                  <a:srgbClr val="0000FF"/>
                </a:solidFill>
                <a:latin typeface="Consolas" pitchFamily="49" charset="0"/>
                <a:ea typeface="仿宋" pitchFamily="49" charset="-122"/>
                <a:cs typeface="Consolas" pitchFamily="49" charset="0"/>
              </a:rPr>
              <a:t>      {  </a:t>
            </a:r>
            <a:r>
              <a:rPr lang="en-US" altLang="zh-CN" sz="1600" dirty="0" err="1">
                <a:solidFill>
                  <a:srgbClr val="0000FF"/>
                </a:solidFill>
                <a:latin typeface="Consolas" pitchFamily="49" charset="0"/>
                <a:ea typeface="仿宋" pitchFamily="49" charset="-122"/>
                <a:cs typeface="Consolas" pitchFamily="49" charset="0"/>
              </a:rPr>
              <a:t>C.</a:t>
            </a:r>
            <a:r>
              <a:rPr lang="en-US" altLang="zh-CN" sz="1600" dirty="0" err="1">
                <a:solidFill>
                  <a:srgbClr val="FF00FF"/>
                </a:solidFill>
                <a:latin typeface="Consolas" pitchFamily="49" charset="0"/>
                <a:ea typeface="仿宋" pitchFamily="49" charset="-122"/>
                <a:cs typeface="Consolas" pitchFamily="49" charset="0"/>
              </a:rPr>
              <a:t>Add</a:t>
            </a:r>
            <a:r>
              <a:rPr lang="en-US" altLang="zh-CN" sz="1600" dirty="0">
                <a:solidFill>
                  <a:srgbClr val="0000FF"/>
                </a:solidFill>
                <a:latin typeface="Consolas" pitchFamily="49" charset="0"/>
                <a:ea typeface="仿宋" pitchFamily="49" charset="-122"/>
                <a:cs typeface="Consolas" pitchFamily="49" charset="0"/>
              </a:rPr>
              <a:t>(</a:t>
            </a:r>
            <a:r>
              <a:rPr lang="en-US" altLang="zh-CN" sz="1600" dirty="0" err="1">
                <a:solidFill>
                  <a:srgbClr val="0000FF"/>
                </a:solidFill>
                <a:latin typeface="Consolas" pitchFamily="49" charset="0"/>
                <a:ea typeface="仿宋" pitchFamily="49" charset="-122"/>
                <a:cs typeface="Consolas" pitchFamily="49" charset="0"/>
              </a:rPr>
              <a:t>A.GetElem</a:t>
            </a:r>
            <a:r>
              <a:rPr lang="en-US" altLang="zh-CN" sz="1600" dirty="0">
                <a:solidFill>
                  <a:srgbClr val="0000FF"/>
                </a:solidFill>
                <a:latin typeface="Consolas" pitchFamily="49" charset="0"/>
                <a:ea typeface="仿宋" pitchFamily="49" charset="-122"/>
                <a:cs typeface="Consolas" pitchFamily="49" charset="0"/>
              </a:rPr>
              <a:t>(</a:t>
            </a:r>
            <a:r>
              <a:rPr lang="en-US" altLang="zh-CN" sz="1600" dirty="0" err="1">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		</a:t>
            </a:r>
            <a:r>
              <a:rPr lang="en-US" altLang="zh-CN" sz="1600" dirty="0">
                <a:solidFill>
                  <a:srgbClr val="00CC00"/>
                </a:solidFill>
                <a:latin typeface="Consolas" pitchFamily="49" charset="0"/>
                <a:ea typeface="仿宋" pitchFamily="49" charset="-122"/>
                <a:cs typeface="Consolas" pitchFamily="49" charset="0"/>
              </a:rPr>
              <a:t>//</a:t>
            </a:r>
            <a:r>
              <a:rPr lang="zh-CN" altLang="zh-CN" sz="1600" dirty="0">
                <a:solidFill>
                  <a:srgbClr val="00CC00"/>
                </a:solidFill>
                <a:latin typeface="Consolas" pitchFamily="49" charset="0"/>
                <a:ea typeface="仿宋" pitchFamily="49" charset="-122"/>
                <a:cs typeface="Consolas" pitchFamily="49" charset="0"/>
              </a:rPr>
              <a:t>将较小的</a:t>
            </a:r>
            <a:r>
              <a:rPr lang="en-US" altLang="zh-CN" sz="1600" dirty="0">
                <a:solidFill>
                  <a:srgbClr val="00CC00"/>
                </a:solidFill>
                <a:latin typeface="Consolas" pitchFamily="49" charset="0"/>
                <a:ea typeface="仿宋" pitchFamily="49" charset="-122"/>
                <a:cs typeface="Consolas" pitchFamily="49" charset="0"/>
              </a:rPr>
              <a:t>A</a:t>
            </a:r>
            <a:r>
              <a:rPr lang="zh-CN" altLang="zh-CN" sz="1600" dirty="0">
                <a:solidFill>
                  <a:srgbClr val="00CC00"/>
                </a:solidFill>
                <a:latin typeface="Consolas" pitchFamily="49" charset="0"/>
                <a:ea typeface="仿宋" pitchFamily="49" charset="-122"/>
                <a:cs typeface="Consolas" pitchFamily="49" charset="0"/>
              </a:rPr>
              <a:t>中元素添加到</a:t>
            </a:r>
            <a:r>
              <a:rPr lang="en-US" altLang="zh-CN" sz="1600" dirty="0">
                <a:solidFill>
                  <a:srgbClr val="00CC00"/>
                </a:solidFill>
                <a:latin typeface="Consolas" pitchFamily="49" charset="0"/>
                <a:ea typeface="仿宋" pitchFamily="49" charset="-122"/>
                <a:cs typeface="Consolas" pitchFamily="49" charset="0"/>
              </a:rPr>
              <a:t>C</a:t>
            </a:r>
            <a:r>
              <a:rPr lang="zh-CN" altLang="zh-CN" sz="1600" dirty="0">
                <a:solidFill>
                  <a:srgbClr val="00CC00"/>
                </a:solidFill>
                <a:latin typeface="Consolas" pitchFamily="49" charset="0"/>
                <a:ea typeface="仿宋" pitchFamily="49" charset="-122"/>
                <a:cs typeface="Consolas" pitchFamily="49" charset="0"/>
              </a:rPr>
              <a:t>中</a:t>
            </a:r>
          </a:p>
          <a:p>
            <a:pPr algn="l">
              <a:lnSpc>
                <a:spcPts val="2000"/>
              </a:lnSpc>
              <a:spcBef>
                <a:spcPts val="0"/>
              </a:spcBef>
            </a:pPr>
            <a:r>
              <a:rPr lang="en-US" altLang="zh-CN" sz="1600" dirty="0">
                <a:solidFill>
                  <a:srgbClr val="0000FF"/>
                </a:solidFill>
                <a:latin typeface="Consolas" pitchFamily="49" charset="0"/>
                <a:ea typeface="仿宋" pitchFamily="49" charset="-122"/>
                <a:cs typeface="Consolas" pitchFamily="49" charset="0"/>
              </a:rPr>
              <a:t>         </a:t>
            </a:r>
            <a:r>
              <a:rPr lang="en-US" altLang="zh-CN" sz="1600" dirty="0" err="1">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                            </a:t>
            </a:r>
            <a:endParaRPr lang="zh-CN" altLang="zh-CN" sz="16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600" dirty="0">
                <a:solidFill>
                  <a:srgbClr val="0000FF"/>
                </a:solidFill>
                <a:latin typeface="Consolas" pitchFamily="49" charset="0"/>
                <a:ea typeface="仿宋" pitchFamily="49" charset="-122"/>
                <a:cs typeface="Consolas" pitchFamily="49" charset="0"/>
              </a:rPr>
              <a:t>      }</a:t>
            </a:r>
            <a:endParaRPr lang="zh-CN" altLang="zh-CN" sz="16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600" dirty="0">
                <a:solidFill>
                  <a:srgbClr val="0000FF"/>
                </a:solidFill>
                <a:latin typeface="Consolas" pitchFamily="49" charset="0"/>
                <a:ea typeface="仿宋" pitchFamily="49" charset="-122"/>
                <a:cs typeface="Consolas" pitchFamily="49" charset="0"/>
              </a:rPr>
              <a:t>      else</a:t>
            </a:r>
            <a:endParaRPr lang="zh-CN" altLang="zh-CN" sz="16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600" dirty="0">
                <a:solidFill>
                  <a:srgbClr val="0000FF"/>
                </a:solidFill>
                <a:latin typeface="Consolas" pitchFamily="49" charset="0"/>
                <a:ea typeface="仿宋" pitchFamily="49" charset="-122"/>
                <a:cs typeface="Consolas" pitchFamily="49" charset="0"/>
              </a:rPr>
              <a:t>      {  </a:t>
            </a:r>
            <a:r>
              <a:rPr lang="en-US" altLang="zh-CN" sz="1600" dirty="0" err="1">
                <a:solidFill>
                  <a:srgbClr val="0000FF"/>
                </a:solidFill>
                <a:latin typeface="Consolas" pitchFamily="49" charset="0"/>
                <a:ea typeface="仿宋" pitchFamily="49" charset="-122"/>
                <a:cs typeface="Consolas" pitchFamily="49" charset="0"/>
              </a:rPr>
              <a:t>C.</a:t>
            </a:r>
            <a:r>
              <a:rPr lang="en-US" altLang="zh-CN" sz="1600" dirty="0" err="1">
                <a:solidFill>
                  <a:srgbClr val="FF00FF"/>
                </a:solidFill>
                <a:latin typeface="Consolas" pitchFamily="49" charset="0"/>
                <a:ea typeface="仿宋" pitchFamily="49" charset="-122"/>
                <a:cs typeface="Consolas" pitchFamily="49" charset="0"/>
              </a:rPr>
              <a:t>Add</a:t>
            </a:r>
            <a:r>
              <a:rPr lang="en-US" altLang="zh-CN" sz="1600" dirty="0">
                <a:solidFill>
                  <a:srgbClr val="0000FF"/>
                </a:solidFill>
                <a:latin typeface="Consolas" pitchFamily="49" charset="0"/>
                <a:ea typeface="仿宋" pitchFamily="49" charset="-122"/>
                <a:cs typeface="Consolas" pitchFamily="49" charset="0"/>
              </a:rPr>
              <a:t>(</a:t>
            </a:r>
            <a:r>
              <a:rPr lang="en-US" altLang="zh-CN" sz="1600" dirty="0" err="1">
                <a:solidFill>
                  <a:srgbClr val="0000FF"/>
                </a:solidFill>
                <a:latin typeface="Consolas" pitchFamily="49" charset="0"/>
                <a:ea typeface="仿宋" pitchFamily="49" charset="-122"/>
                <a:cs typeface="Consolas" pitchFamily="49" charset="0"/>
              </a:rPr>
              <a:t>B.GetElem</a:t>
            </a:r>
            <a:r>
              <a:rPr lang="en-US" altLang="zh-CN" sz="1600" dirty="0">
                <a:solidFill>
                  <a:srgbClr val="0000FF"/>
                </a:solidFill>
                <a:latin typeface="Consolas" pitchFamily="49" charset="0"/>
                <a:ea typeface="仿宋" pitchFamily="49" charset="-122"/>
                <a:cs typeface="Consolas" pitchFamily="49" charset="0"/>
              </a:rPr>
              <a:t>(j));		</a:t>
            </a:r>
            <a:r>
              <a:rPr lang="en-US" altLang="zh-CN" sz="1600" dirty="0">
                <a:solidFill>
                  <a:srgbClr val="00CC00"/>
                </a:solidFill>
                <a:latin typeface="Consolas" pitchFamily="49" charset="0"/>
                <a:ea typeface="仿宋" pitchFamily="49" charset="-122"/>
                <a:cs typeface="Consolas" pitchFamily="49" charset="0"/>
              </a:rPr>
              <a:t>//</a:t>
            </a:r>
            <a:r>
              <a:rPr lang="zh-CN" altLang="zh-CN" sz="1600" dirty="0">
                <a:solidFill>
                  <a:srgbClr val="00CC00"/>
                </a:solidFill>
                <a:latin typeface="Consolas" pitchFamily="49" charset="0"/>
                <a:ea typeface="仿宋" pitchFamily="49" charset="-122"/>
                <a:cs typeface="Consolas" pitchFamily="49" charset="0"/>
              </a:rPr>
              <a:t>将较小的</a:t>
            </a:r>
            <a:r>
              <a:rPr lang="en-US" altLang="zh-CN" sz="1600" dirty="0">
                <a:solidFill>
                  <a:srgbClr val="00CC00"/>
                </a:solidFill>
                <a:latin typeface="Consolas" pitchFamily="49" charset="0"/>
                <a:ea typeface="仿宋" pitchFamily="49" charset="-122"/>
                <a:cs typeface="Consolas" pitchFamily="49" charset="0"/>
              </a:rPr>
              <a:t>B</a:t>
            </a:r>
            <a:r>
              <a:rPr lang="zh-CN" altLang="zh-CN" sz="1600" dirty="0">
                <a:solidFill>
                  <a:srgbClr val="00CC00"/>
                </a:solidFill>
                <a:latin typeface="Consolas" pitchFamily="49" charset="0"/>
                <a:ea typeface="仿宋" pitchFamily="49" charset="-122"/>
                <a:cs typeface="Consolas" pitchFamily="49" charset="0"/>
              </a:rPr>
              <a:t>中元素添加到</a:t>
            </a:r>
            <a:r>
              <a:rPr lang="en-US" altLang="zh-CN" sz="1600" dirty="0">
                <a:solidFill>
                  <a:srgbClr val="00CC00"/>
                </a:solidFill>
                <a:latin typeface="Consolas" pitchFamily="49" charset="0"/>
                <a:ea typeface="仿宋" pitchFamily="49" charset="-122"/>
                <a:cs typeface="Consolas" pitchFamily="49" charset="0"/>
              </a:rPr>
              <a:t>C</a:t>
            </a:r>
            <a:r>
              <a:rPr lang="zh-CN" altLang="zh-CN" sz="1600" dirty="0">
                <a:solidFill>
                  <a:srgbClr val="00CC00"/>
                </a:solidFill>
                <a:latin typeface="Consolas" pitchFamily="49" charset="0"/>
                <a:ea typeface="仿宋" pitchFamily="49" charset="-122"/>
                <a:cs typeface="Consolas" pitchFamily="49" charset="0"/>
              </a:rPr>
              <a:t>中</a:t>
            </a:r>
          </a:p>
          <a:p>
            <a:pPr algn="l">
              <a:lnSpc>
                <a:spcPts val="2000"/>
              </a:lnSpc>
              <a:spcBef>
                <a:spcPts val="0"/>
              </a:spcBef>
            </a:pPr>
            <a:r>
              <a:rPr lang="en-US" altLang="zh-CN" sz="1600" dirty="0">
                <a:solidFill>
                  <a:srgbClr val="0000FF"/>
                </a:solidFill>
                <a:latin typeface="Consolas" pitchFamily="49" charset="0"/>
                <a:ea typeface="仿宋" pitchFamily="49" charset="-122"/>
                <a:cs typeface="Consolas" pitchFamily="49" charset="0"/>
              </a:rPr>
              <a:t>         </a:t>
            </a:r>
            <a:r>
              <a:rPr lang="en-US" altLang="zh-CN" sz="1600" dirty="0" err="1">
                <a:solidFill>
                  <a:srgbClr val="0000FF"/>
                </a:solidFill>
                <a:latin typeface="Consolas" pitchFamily="49" charset="0"/>
                <a:ea typeface="仿宋" pitchFamily="49" charset="-122"/>
                <a:cs typeface="Consolas" pitchFamily="49" charset="0"/>
              </a:rPr>
              <a:t>j++</a:t>
            </a:r>
            <a:r>
              <a:rPr lang="en-US" altLang="zh-CN" sz="1600" dirty="0">
                <a:solidFill>
                  <a:srgbClr val="0000FF"/>
                </a:solidFill>
                <a:latin typeface="Consolas" pitchFamily="49" charset="0"/>
                <a:ea typeface="仿宋" pitchFamily="49" charset="-122"/>
                <a:cs typeface="Consolas" pitchFamily="49" charset="0"/>
              </a:rPr>
              <a:t>;</a:t>
            </a:r>
            <a:endParaRPr lang="zh-CN" altLang="zh-CN" sz="16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600" dirty="0">
                <a:solidFill>
                  <a:srgbClr val="0000FF"/>
                </a:solidFill>
                <a:latin typeface="Consolas" pitchFamily="49" charset="0"/>
                <a:ea typeface="仿宋" pitchFamily="49" charset="-122"/>
                <a:cs typeface="Consolas" pitchFamily="49" charset="0"/>
              </a:rPr>
              <a:t>      }</a:t>
            </a:r>
            <a:endParaRPr lang="zh-CN" altLang="zh-CN" sz="16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600" dirty="0">
                <a:solidFill>
                  <a:srgbClr val="0000FF"/>
                </a:solidFill>
                <a:latin typeface="Consolas" pitchFamily="49" charset="0"/>
                <a:ea typeface="仿宋" pitchFamily="49" charset="-122"/>
                <a:cs typeface="Consolas" pitchFamily="49" charset="0"/>
              </a:rPr>
              <a:t>   }</a:t>
            </a:r>
          </a:p>
          <a:p>
            <a:pPr algn="l">
              <a:lnSpc>
                <a:spcPts val="2000"/>
              </a:lnSpc>
              <a:spcBef>
                <a:spcPts val="0"/>
              </a:spcBef>
            </a:pPr>
            <a:r>
              <a:rPr lang="en-US" altLang="zh-CN" sz="1600" dirty="0">
                <a:solidFill>
                  <a:srgbClr val="0000FF"/>
                </a:solidFill>
                <a:latin typeface="Consolas" pitchFamily="49" charset="0"/>
                <a:ea typeface="仿宋" pitchFamily="49" charset="-122"/>
                <a:cs typeface="Consolas" pitchFamily="49" charset="0"/>
              </a:rPr>
              <a:t>  </a:t>
            </a:r>
            <a:r>
              <a:rPr lang="en-US" altLang="zh-CN" sz="1600" dirty="0">
                <a:solidFill>
                  <a:srgbClr val="A50021"/>
                </a:solidFill>
                <a:latin typeface="Consolas" pitchFamily="49" charset="0"/>
                <a:ea typeface="仿宋" pitchFamily="49" charset="-122"/>
                <a:cs typeface="Consolas" pitchFamily="49" charset="0"/>
              </a:rPr>
              <a:t>while</a:t>
            </a:r>
            <a:r>
              <a:rPr lang="en-US" altLang="zh-CN" sz="1600" dirty="0">
                <a:solidFill>
                  <a:srgbClr val="0000FF"/>
                </a:solidFill>
                <a:latin typeface="Consolas" pitchFamily="49" charset="0"/>
                <a:ea typeface="仿宋" pitchFamily="49" charset="-122"/>
                <a:cs typeface="Consolas" pitchFamily="49" charset="0"/>
              </a:rPr>
              <a:t> (</a:t>
            </a:r>
            <a:r>
              <a:rPr lang="en-US" altLang="zh-CN" sz="1600" dirty="0" err="1">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&lt;</a:t>
            </a:r>
            <a:r>
              <a:rPr lang="en-US" altLang="zh-CN" sz="1600" dirty="0" err="1">
                <a:solidFill>
                  <a:srgbClr val="0000FF"/>
                </a:solidFill>
                <a:latin typeface="Consolas" pitchFamily="49" charset="0"/>
                <a:ea typeface="仿宋" pitchFamily="49" charset="-122"/>
                <a:cs typeface="Consolas" pitchFamily="49" charset="0"/>
              </a:rPr>
              <a:t>A.size</a:t>
            </a:r>
            <a:r>
              <a:rPr lang="en-US" altLang="zh-CN" sz="1600" dirty="0">
                <a:solidFill>
                  <a:srgbClr val="0000FF"/>
                </a:solidFill>
                <a:latin typeface="Consolas" pitchFamily="49" charset="0"/>
                <a:ea typeface="仿宋" pitchFamily="49" charset="-122"/>
                <a:cs typeface="Consolas" pitchFamily="49" charset="0"/>
              </a:rPr>
              <a:t>())			</a:t>
            </a:r>
            <a:r>
              <a:rPr lang="en-US" altLang="zh-CN" sz="1600" dirty="0">
                <a:solidFill>
                  <a:srgbClr val="00CC00"/>
                </a:solidFill>
                <a:latin typeface="Consolas" pitchFamily="49" charset="0"/>
                <a:ea typeface="仿宋" pitchFamily="49" charset="-122"/>
                <a:cs typeface="Consolas" pitchFamily="49" charset="0"/>
              </a:rPr>
              <a:t>//</a:t>
            </a:r>
            <a:r>
              <a:rPr lang="zh-CN" altLang="zh-CN" sz="1600" dirty="0">
                <a:solidFill>
                  <a:srgbClr val="00CC00"/>
                </a:solidFill>
                <a:latin typeface="Consolas" pitchFamily="49" charset="0"/>
                <a:ea typeface="仿宋" pitchFamily="49" charset="-122"/>
                <a:cs typeface="Consolas" pitchFamily="49" charset="0"/>
              </a:rPr>
              <a:t>若</a:t>
            </a:r>
            <a:r>
              <a:rPr lang="en-US" altLang="zh-CN" sz="1600" dirty="0">
                <a:solidFill>
                  <a:srgbClr val="00CC00"/>
                </a:solidFill>
                <a:latin typeface="Consolas" pitchFamily="49" charset="0"/>
                <a:ea typeface="仿宋" pitchFamily="49" charset="-122"/>
                <a:cs typeface="Consolas" pitchFamily="49" charset="0"/>
              </a:rPr>
              <a:t>A</a:t>
            </a:r>
            <a:r>
              <a:rPr lang="zh-CN" altLang="zh-CN" sz="1600" dirty="0">
                <a:solidFill>
                  <a:srgbClr val="00CC00"/>
                </a:solidFill>
                <a:latin typeface="Consolas" pitchFamily="49" charset="0"/>
                <a:ea typeface="仿宋" pitchFamily="49" charset="-122"/>
                <a:cs typeface="Consolas" pitchFamily="49" charset="0"/>
              </a:rPr>
              <a:t>没有遍历完毕</a:t>
            </a:r>
          </a:p>
          <a:p>
            <a:pPr algn="l">
              <a:lnSpc>
                <a:spcPts val="2000"/>
              </a:lnSpc>
              <a:spcBef>
                <a:spcPts val="0"/>
              </a:spcBef>
            </a:pPr>
            <a:r>
              <a:rPr lang="en-US" altLang="zh-CN" sz="1600" dirty="0">
                <a:solidFill>
                  <a:srgbClr val="0000FF"/>
                </a:solidFill>
                <a:latin typeface="Consolas" pitchFamily="49" charset="0"/>
                <a:ea typeface="仿宋" pitchFamily="49" charset="-122"/>
                <a:cs typeface="Consolas" pitchFamily="49" charset="0"/>
              </a:rPr>
              <a:t>   {  </a:t>
            </a:r>
            <a:r>
              <a:rPr lang="en-US" altLang="zh-CN" sz="1600" dirty="0" err="1">
                <a:solidFill>
                  <a:srgbClr val="0000FF"/>
                </a:solidFill>
                <a:latin typeface="Consolas" pitchFamily="49" charset="0"/>
                <a:ea typeface="仿宋" pitchFamily="49" charset="-122"/>
                <a:cs typeface="Consolas" pitchFamily="49" charset="0"/>
              </a:rPr>
              <a:t>C.Add</a:t>
            </a:r>
            <a:r>
              <a:rPr lang="en-US" altLang="zh-CN" sz="1600" dirty="0">
                <a:solidFill>
                  <a:srgbClr val="0000FF"/>
                </a:solidFill>
                <a:latin typeface="Consolas" pitchFamily="49" charset="0"/>
                <a:ea typeface="仿宋" pitchFamily="49" charset="-122"/>
                <a:cs typeface="Consolas" pitchFamily="49" charset="0"/>
              </a:rPr>
              <a:t>(</a:t>
            </a:r>
            <a:r>
              <a:rPr lang="en-US" altLang="zh-CN" sz="1600" dirty="0" err="1">
                <a:solidFill>
                  <a:srgbClr val="0000FF"/>
                </a:solidFill>
                <a:latin typeface="Consolas" pitchFamily="49" charset="0"/>
                <a:ea typeface="仿宋" pitchFamily="49" charset="-122"/>
                <a:cs typeface="Consolas" pitchFamily="49" charset="0"/>
              </a:rPr>
              <a:t>A.GetElem</a:t>
            </a:r>
            <a:r>
              <a:rPr lang="en-US" altLang="zh-CN" sz="1600" dirty="0">
                <a:solidFill>
                  <a:srgbClr val="0000FF"/>
                </a:solidFill>
                <a:latin typeface="Consolas" pitchFamily="49" charset="0"/>
                <a:ea typeface="仿宋" pitchFamily="49" charset="-122"/>
                <a:cs typeface="Consolas" pitchFamily="49" charset="0"/>
              </a:rPr>
              <a:t>(</a:t>
            </a:r>
            <a:r>
              <a:rPr lang="en-US" altLang="zh-CN" sz="1600" dirty="0" err="1">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a:t>
            </a:r>
            <a:endParaRPr lang="zh-CN" altLang="zh-CN" sz="16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600" dirty="0">
                <a:solidFill>
                  <a:srgbClr val="0000FF"/>
                </a:solidFill>
                <a:latin typeface="Consolas" pitchFamily="49" charset="0"/>
                <a:ea typeface="仿宋" pitchFamily="49" charset="-122"/>
                <a:cs typeface="Consolas" pitchFamily="49" charset="0"/>
              </a:rPr>
              <a:t>      </a:t>
            </a:r>
            <a:r>
              <a:rPr lang="en-US" altLang="zh-CN" sz="1600" dirty="0" err="1">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a:t>
            </a:r>
            <a:endParaRPr lang="zh-CN" altLang="zh-CN" sz="16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600" dirty="0">
                <a:solidFill>
                  <a:srgbClr val="0000FF"/>
                </a:solidFill>
                <a:latin typeface="Consolas" pitchFamily="49" charset="0"/>
                <a:ea typeface="仿宋" pitchFamily="49" charset="-122"/>
                <a:cs typeface="Consolas" pitchFamily="49" charset="0"/>
              </a:rPr>
              <a:t>   }</a:t>
            </a:r>
            <a:endParaRPr lang="zh-CN" altLang="zh-CN" sz="16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600" dirty="0">
                <a:solidFill>
                  <a:srgbClr val="0000FF"/>
                </a:solidFill>
                <a:latin typeface="Consolas" pitchFamily="49" charset="0"/>
                <a:ea typeface="仿宋" pitchFamily="49" charset="-122"/>
                <a:cs typeface="Consolas" pitchFamily="49" charset="0"/>
              </a:rPr>
              <a:t>  </a:t>
            </a:r>
            <a:r>
              <a:rPr lang="en-US" altLang="zh-CN" sz="1600" dirty="0">
                <a:solidFill>
                  <a:srgbClr val="A50021"/>
                </a:solidFill>
                <a:latin typeface="Consolas" pitchFamily="49" charset="0"/>
                <a:ea typeface="仿宋" pitchFamily="49" charset="-122"/>
                <a:cs typeface="Consolas" pitchFamily="49" charset="0"/>
              </a:rPr>
              <a:t>while</a:t>
            </a:r>
            <a:r>
              <a:rPr lang="en-US" altLang="zh-CN" sz="1600" dirty="0">
                <a:solidFill>
                  <a:srgbClr val="0000FF"/>
                </a:solidFill>
                <a:latin typeface="Consolas" pitchFamily="49" charset="0"/>
                <a:ea typeface="仿宋" pitchFamily="49" charset="-122"/>
                <a:cs typeface="Consolas" pitchFamily="49" charset="0"/>
              </a:rPr>
              <a:t> (j&lt;</a:t>
            </a:r>
            <a:r>
              <a:rPr lang="en-US" altLang="zh-CN" sz="1600" dirty="0" err="1">
                <a:solidFill>
                  <a:srgbClr val="0000FF"/>
                </a:solidFill>
                <a:latin typeface="Consolas" pitchFamily="49" charset="0"/>
                <a:ea typeface="仿宋" pitchFamily="49" charset="-122"/>
                <a:cs typeface="Consolas" pitchFamily="49" charset="0"/>
              </a:rPr>
              <a:t>B.size</a:t>
            </a:r>
            <a:r>
              <a:rPr lang="en-US" altLang="zh-CN" sz="1600" dirty="0">
                <a:solidFill>
                  <a:srgbClr val="0000FF"/>
                </a:solidFill>
                <a:latin typeface="Consolas" pitchFamily="49" charset="0"/>
                <a:ea typeface="仿宋" pitchFamily="49" charset="-122"/>
                <a:cs typeface="Consolas" pitchFamily="49" charset="0"/>
              </a:rPr>
              <a:t>()) 			</a:t>
            </a:r>
            <a:r>
              <a:rPr lang="en-US" altLang="zh-CN" sz="1600" dirty="0">
                <a:solidFill>
                  <a:srgbClr val="00CC00"/>
                </a:solidFill>
                <a:latin typeface="Consolas" pitchFamily="49" charset="0"/>
                <a:ea typeface="仿宋" pitchFamily="49" charset="-122"/>
                <a:cs typeface="Consolas" pitchFamily="49" charset="0"/>
              </a:rPr>
              <a:t>//</a:t>
            </a:r>
            <a:r>
              <a:rPr lang="zh-CN" altLang="zh-CN" sz="1600" dirty="0">
                <a:solidFill>
                  <a:srgbClr val="00CC00"/>
                </a:solidFill>
                <a:latin typeface="Consolas" pitchFamily="49" charset="0"/>
                <a:ea typeface="仿宋" pitchFamily="49" charset="-122"/>
                <a:cs typeface="Consolas" pitchFamily="49" charset="0"/>
              </a:rPr>
              <a:t>若</a:t>
            </a:r>
            <a:r>
              <a:rPr lang="en-US" altLang="zh-CN" sz="1600" dirty="0">
                <a:solidFill>
                  <a:srgbClr val="00CC00"/>
                </a:solidFill>
                <a:latin typeface="Consolas" pitchFamily="49" charset="0"/>
                <a:ea typeface="仿宋" pitchFamily="49" charset="-122"/>
                <a:cs typeface="Consolas" pitchFamily="49" charset="0"/>
              </a:rPr>
              <a:t>B</a:t>
            </a:r>
            <a:r>
              <a:rPr lang="zh-CN" altLang="zh-CN" sz="1600" dirty="0">
                <a:solidFill>
                  <a:srgbClr val="00CC00"/>
                </a:solidFill>
                <a:latin typeface="Consolas" pitchFamily="49" charset="0"/>
                <a:ea typeface="仿宋" pitchFamily="49" charset="-122"/>
                <a:cs typeface="Consolas" pitchFamily="49" charset="0"/>
              </a:rPr>
              <a:t>没有遍历完毕</a:t>
            </a:r>
          </a:p>
          <a:p>
            <a:pPr algn="l">
              <a:lnSpc>
                <a:spcPts val="2000"/>
              </a:lnSpc>
              <a:spcBef>
                <a:spcPts val="0"/>
              </a:spcBef>
            </a:pPr>
            <a:r>
              <a:rPr lang="en-US" altLang="zh-CN" sz="1600" dirty="0">
                <a:solidFill>
                  <a:srgbClr val="0000FF"/>
                </a:solidFill>
                <a:latin typeface="Consolas" pitchFamily="49" charset="0"/>
                <a:ea typeface="仿宋" pitchFamily="49" charset="-122"/>
                <a:cs typeface="Consolas" pitchFamily="49" charset="0"/>
              </a:rPr>
              <a:t>   {  </a:t>
            </a:r>
            <a:r>
              <a:rPr lang="en-US" altLang="zh-CN" sz="1600" dirty="0" err="1">
                <a:solidFill>
                  <a:srgbClr val="0000FF"/>
                </a:solidFill>
                <a:latin typeface="Consolas" pitchFamily="49" charset="0"/>
                <a:ea typeface="仿宋" pitchFamily="49" charset="-122"/>
                <a:cs typeface="Consolas" pitchFamily="49" charset="0"/>
              </a:rPr>
              <a:t>C.Add</a:t>
            </a:r>
            <a:r>
              <a:rPr lang="en-US" altLang="zh-CN" sz="1600" dirty="0">
                <a:solidFill>
                  <a:srgbClr val="0000FF"/>
                </a:solidFill>
                <a:latin typeface="Consolas" pitchFamily="49" charset="0"/>
                <a:ea typeface="仿宋" pitchFamily="49" charset="-122"/>
                <a:cs typeface="Consolas" pitchFamily="49" charset="0"/>
              </a:rPr>
              <a:t>(</a:t>
            </a:r>
            <a:r>
              <a:rPr lang="en-US" altLang="zh-CN" sz="1600" dirty="0" err="1">
                <a:solidFill>
                  <a:srgbClr val="0000FF"/>
                </a:solidFill>
                <a:latin typeface="Consolas" pitchFamily="49" charset="0"/>
                <a:ea typeface="仿宋" pitchFamily="49" charset="-122"/>
                <a:cs typeface="Consolas" pitchFamily="49" charset="0"/>
              </a:rPr>
              <a:t>B.GetElem</a:t>
            </a:r>
            <a:r>
              <a:rPr lang="en-US" altLang="zh-CN" sz="1600" dirty="0">
                <a:solidFill>
                  <a:srgbClr val="0000FF"/>
                </a:solidFill>
                <a:latin typeface="Consolas" pitchFamily="49" charset="0"/>
                <a:ea typeface="仿宋" pitchFamily="49" charset="-122"/>
                <a:cs typeface="Consolas" pitchFamily="49" charset="0"/>
              </a:rPr>
              <a:t>(j));</a:t>
            </a:r>
            <a:endParaRPr lang="zh-CN" altLang="zh-CN" sz="16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600" dirty="0">
                <a:solidFill>
                  <a:srgbClr val="0000FF"/>
                </a:solidFill>
                <a:latin typeface="Consolas" pitchFamily="49" charset="0"/>
                <a:ea typeface="仿宋" pitchFamily="49" charset="-122"/>
                <a:cs typeface="Consolas" pitchFamily="49" charset="0"/>
              </a:rPr>
              <a:t>      </a:t>
            </a:r>
            <a:r>
              <a:rPr lang="en-US" altLang="zh-CN" sz="1600" dirty="0" err="1">
                <a:solidFill>
                  <a:srgbClr val="0000FF"/>
                </a:solidFill>
                <a:latin typeface="Consolas" pitchFamily="49" charset="0"/>
                <a:ea typeface="仿宋" pitchFamily="49" charset="-122"/>
                <a:cs typeface="Consolas" pitchFamily="49" charset="0"/>
              </a:rPr>
              <a:t>j++</a:t>
            </a:r>
            <a:r>
              <a:rPr lang="en-US" altLang="zh-CN" sz="1600" dirty="0">
                <a:solidFill>
                  <a:srgbClr val="0000FF"/>
                </a:solidFill>
                <a:latin typeface="Consolas" pitchFamily="49" charset="0"/>
                <a:ea typeface="仿宋" pitchFamily="49" charset="-122"/>
                <a:cs typeface="Consolas" pitchFamily="49" charset="0"/>
              </a:rPr>
              <a:t>;</a:t>
            </a:r>
            <a:endParaRPr lang="zh-CN" altLang="zh-CN" sz="16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600" dirty="0">
                <a:solidFill>
                  <a:srgbClr val="0000FF"/>
                </a:solidFill>
                <a:latin typeface="Consolas" pitchFamily="49" charset="0"/>
                <a:ea typeface="仿宋" pitchFamily="49" charset="-122"/>
                <a:cs typeface="Consolas" pitchFamily="49" charset="0"/>
              </a:rPr>
              <a:t>   }</a:t>
            </a:r>
            <a:endParaRPr lang="zh-CN" altLang="zh-CN" sz="16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600" dirty="0">
                <a:solidFill>
                  <a:srgbClr val="0000FF"/>
                </a:solidFill>
                <a:latin typeface="Consolas" pitchFamily="49" charset="0"/>
                <a:ea typeface="仿宋" pitchFamily="49" charset="-122"/>
                <a:cs typeface="Consolas" pitchFamily="49" charset="0"/>
              </a:rPr>
              <a:t>   return C;</a:t>
            </a:r>
            <a:endParaRPr lang="zh-CN" altLang="zh-CN" sz="16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600" dirty="0">
                <a:solidFill>
                  <a:srgbClr val="0000FF"/>
                </a:solidFill>
                <a:latin typeface="Consolas" pitchFamily="49" charset="0"/>
                <a:ea typeface="仿宋" pitchFamily="49" charset="-122"/>
                <a:cs typeface="Consolas" pitchFamily="49" charset="0"/>
              </a:rPr>
              <a:t>}</a:t>
            </a:r>
            <a:endParaRPr lang="zh-CN" altLang="zh-CN" sz="1600" dirty="0">
              <a:solidFill>
                <a:srgbClr val="0000FF"/>
              </a:solidFill>
              <a:latin typeface="Consolas" pitchFamily="49" charset="0"/>
              <a:ea typeface="仿宋" pitchFamily="49" charset="-122"/>
              <a:cs typeface="Consolas" pitchFamily="49" charset="0"/>
            </a:endParaRPr>
          </a:p>
        </p:txBody>
      </p:sp>
      <p:sp>
        <p:nvSpPr>
          <p:cNvPr id="5" name="矩形 4">
            <a:extLst>
              <a:ext uri="{FF2B5EF4-FFF2-40B4-BE49-F238E27FC236}">
                <a16:creationId xmlns:a16="http://schemas.microsoft.com/office/drawing/2014/main" id="{683AD82C-C9F8-489A-976E-0526EDD874F5}"/>
              </a:ext>
            </a:extLst>
          </p:cNvPr>
          <p:cNvSpPr/>
          <p:nvPr/>
        </p:nvSpPr>
        <p:spPr>
          <a:xfrm>
            <a:off x="4067944" y="6424584"/>
            <a:ext cx="2215718"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a:t>
            </a:r>
            <a:r>
              <a:rPr lang="en-US" altLang="zh-CN" sz="2200" dirty="0" err="1">
                <a:solidFill>
                  <a:srgbClr val="FFFF00"/>
                </a:solidFill>
              </a:rPr>
              <a:t>n+m</a:t>
            </a:r>
            <a:r>
              <a:rPr lang="en-US" altLang="zh-CN" sz="2200" dirty="0">
                <a:solidFill>
                  <a:srgbClr val="FFFF00"/>
                </a:solidFill>
              </a:rPr>
              <a:t>)</a:t>
            </a:r>
            <a:endParaRPr lang="zh-CN" altLang="en-US" sz="2200" dirty="0">
              <a:solidFill>
                <a:srgbClr val="FFFF00"/>
              </a:solidFill>
            </a:endParaRPr>
          </a:p>
        </p:txBody>
      </p:sp>
      <p:sp>
        <p:nvSpPr>
          <p:cNvPr id="6" name="矩形 5">
            <a:extLst>
              <a:ext uri="{FF2B5EF4-FFF2-40B4-BE49-F238E27FC236}">
                <a16:creationId xmlns:a16="http://schemas.microsoft.com/office/drawing/2014/main" id="{8BBA1CDE-D9E7-4474-B52D-C665A1075ABC}"/>
              </a:ext>
            </a:extLst>
          </p:cNvPr>
          <p:cNvSpPr/>
          <p:nvPr/>
        </p:nvSpPr>
        <p:spPr>
          <a:xfrm>
            <a:off x="7013650" y="6411338"/>
            <a:ext cx="2102742"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S(n)=O(</a:t>
            </a:r>
            <a:r>
              <a:rPr lang="en-US" altLang="zh-CN" sz="2200" dirty="0" err="1">
                <a:solidFill>
                  <a:srgbClr val="FFFF00"/>
                </a:solidFill>
              </a:rPr>
              <a:t>n+m</a:t>
            </a:r>
            <a:r>
              <a:rPr lang="en-US" altLang="zh-CN" sz="2200" dirty="0">
                <a:solidFill>
                  <a:srgbClr val="FFFF00"/>
                </a:solidFill>
              </a:rPr>
              <a:t>)</a:t>
            </a:r>
            <a:endParaRPr lang="zh-CN" alt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28794" y="857232"/>
            <a:ext cx="6948942" cy="759182"/>
          </a:xfrm>
          <a:prstGeom prst="rect">
            <a:avLst/>
          </a:prstGeom>
          <a:noFill/>
        </p:spPr>
        <p:txBody>
          <a:bodyPr wrap="square" rtlCol="0">
            <a:spAutoFit/>
          </a:bodyPr>
          <a:lstStyle/>
          <a:p>
            <a:pPr algn="l">
              <a:lnSpc>
                <a:spcPts val="2600"/>
              </a:lnSpc>
            </a:pPr>
            <a:r>
              <a:rPr lang="zh-CN" altLang="zh-CN" sz="2000" dirty="0">
                <a:solidFill>
                  <a:srgbClr val="0000FF"/>
                </a:solidFill>
                <a:latin typeface="Consolas" pitchFamily="49" charset="0"/>
                <a:ea typeface="楷体" pitchFamily="49" charset="-122"/>
                <a:cs typeface="Consolas" pitchFamily="49" charset="0"/>
              </a:rPr>
              <a:t>二路归并中，若两个有序表的长度分别为</a:t>
            </a:r>
            <a:r>
              <a:rPr lang="en-US" altLang="zh-CN" sz="2000" i="1" dirty="0">
                <a:solidFill>
                  <a:srgbClr val="0000FF"/>
                </a:solidFill>
                <a:latin typeface="Consolas" pitchFamily="49" charset="0"/>
                <a:ea typeface="楷体" pitchFamily="49" charset="-122"/>
                <a:cs typeface="Consolas" pitchFamily="49" charset="0"/>
              </a:rPr>
              <a:t>n</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m</a:t>
            </a:r>
            <a:r>
              <a:rPr lang="zh-CN" altLang="zh-CN" sz="2000" dirty="0">
                <a:solidFill>
                  <a:srgbClr val="0000FF"/>
                </a:solidFill>
                <a:latin typeface="Consolas" pitchFamily="49" charset="0"/>
                <a:ea typeface="楷体" pitchFamily="49" charset="-122"/>
                <a:cs typeface="Consolas" pitchFamily="49" charset="0"/>
              </a:rPr>
              <a:t>，算法</a:t>
            </a:r>
            <a:r>
              <a:rPr lang="zh-CN" altLang="en-US" sz="2000" dirty="0">
                <a:solidFill>
                  <a:srgbClr val="0000FF"/>
                </a:solidFill>
                <a:latin typeface="Consolas" pitchFamily="49" charset="0"/>
                <a:ea typeface="楷体" pitchFamily="49" charset="-122"/>
                <a:cs typeface="Consolas" pitchFamily="49" charset="0"/>
              </a:rPr>
              <a:t>主要时间花费在</a:t>
            </a:r>
            <a:r>
              <a:rPr lang="zh-CN" altLang="zh-CN" sz="2000" dirty="0">
                <a:solidFill>
                  <a:srgbClr val="0000FF"/>
                </a:solidFill>
                <a:latin typeface="Consolas" pitchFamily="49" charset="0"/>
                <a:ea typeface="楷体" pitchFamily="49" charset="-122"/>
                <a:cs typeface="Consolas" pitchFamily="49" charset="0"/>
              </a:rPr>
              <a:t>元素比较</a:t>
            </a:r>
            <a:r>
              <a:rPr lang="zh-CN" altLang="en-US" sz="2000" dirty="0">
                <a:solidFill>
                  <a:srgbClr val="0000FF"/>
                </a:solidFill>
                <a:latin typeface="Consolas" pitchFamily="49" charset="0"/>
                <a:ea typeface="楷体" pitchFamily="49" charset="-122"/>
                <a:cs typeface="Consolas" pitchFamily="49" charset="0"/>
              </a:rPr>
              <a:t>上。</a:t>
            </a:r>
            <a:r>
              <a:rPr lang="zh-CN" altLang="zh-CN" sz="2000" dirty="0">
                <a:solidFill>
                  <a:srgbClr val="0000FF"/>
                </a:solidFill>
                <a:latin typeface="Consolas" pitchFamily="49" charset="0"/>
                <a:ea typeface="楷体" pitchFamily="49" charset="-122"/>
                <a:cs typeface="Consolas" pitchFamily="49" charset="0"/>
              </a:rPr>
              <a:t>那么比较次数是多少呢？</a:t>
            </a:r>
            <a:endParaRPr lang="en-US" altLang="zh-CN" sz="2000" dirty="0">
              <a:solidFill>
                <a:srgbClr val="0000FF"/>
              </a:solidFill>
              <a:latin typeface="Consolas" pitchFamily="49" charset="0"/>
              <a:ea typeface="楷体" pitchFamily="49" charset="-122"/>
              <a:cs typeface="Consolas" pitchFamily="49" charset="0"/>
            </a:endParaRPr>
          </a:p>
        </p:txBody>
      </p:sp>
      <p:grpSp>
        <p:nvGrpSpPr>
          <p:cNvPr id="4" name="组合 3"/>
          <p:cNvGrpSpPr/>
          <p:nvPr/>
        </p:nvGrpSpPr>
        <p:grpSpPr>
          <a:xfrm>
            <a:off x="285720" y="421927"/>
            <a:ext cx="1503834" cy="1506875"/>
            <a:chOff x="1589596" y="810715"/>
            <a:chExt cx="2340698" cy="2345431"/>
          </a:xfrm>
        </p:grpSpPr>
        <p:grpSp>
          <p:nvGrpSpPr>
            <p:cNvPr id="5" name="组合 79"/>
            <p:cNvGrpSpPr/>
            <p:nvPr/>
          </p:nvGrpSpPr>
          <p:grpSpPr bwMode="auto">
            <a:xfrm>
              <a:off x="1589596" y="810715"/>
              <a:ext cx="2340698" cy="2345431"/>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8"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6" name="椭圆 80"/>
            <p:cNvSpPr/>
            <p:nvPr/>
          </p:nvSpPr>
          <p:spPr bwMode="auto">
            <a:xfrm>
              <a:off x="1932719" y="1141999"/>
              <a:ext cx="1691508" cy="1694936"/>
            </a:xfrm>
            <a:prstGeom prst="ellipse">
              <a:avLst/>
            </a:prstGeom>
            <a:solidFill>
              <a:srgbClr val="1848C0"/>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8000" kern="0" dirty="0">
                  <a:solidFill>
                    <a:srgbClr val="FFFFFF"/>
                  </a:solidFill>
                </a:rPr>
                <a:t>?</a:t>
              </a:r>
              <a:endParaRPr kumimoji="0" lang="en-US" sz="80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9" name="TextBox 8"/>
          <p:cNvSpPr txBox="1"/>
          <p:nvPr/>
        </p:nvSpPr>
        <p:spPr>
          <a:xfrm>
            <a:off x="179512" y="2143116"/>
            <a:ext cx="8784976" cy="263915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marL="457200" indent="-457200" algn="l">
              <a:lnSpc>
                <a:spcPts val="3200"/>
              </a:lnSpc>
              <a:spcBef>
                <a:spcPts val="0"/>
              </a:spcBef>
              <a:buBlip>
                <a:blip r:embed="rId2"/>
              </a:buBlip>
            </a:pPr>
            <a:r>
              <a:rPr lang="zh-CN" altLang="zh-CN" sz="2000" dirty="0">
                <a:solidFill>
                  <a:srgbClr val="FF0000"/>
                </a:solidFill>
                <a:latin typeface="Consolas" pitchFamily="49" charset="0"/>
                <a:ea typeface="仿宋" pitchFamily="49" charset="-122"/>
                <a:cs typeface="Consolas" pitchFamily="49" charset="0"/>
              </a:rPr>
              <a:t>最好的情况</a:t>
            </a:r>
            <a:r>
              <a:rPr lang="zh-CN" altLang="en-US"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整个归并中仅仅是较长表的第一个元素与较短表每个元素比较一次，此时元素比较次数为</a:t>
            </a:r>
            <a:r>
              <a:rPr lang="en-US" altLang="zh-CN" sz="2000" dirty="0">
                <a:solidFill>
                  <a:srgbClr val="0000FF"/>
                </a:solidFill>
                <a:latin typeface="Consolas" pitchFamily="49" charset="0"/>
                <a:ea typeface="仿宋" pitchFamily="49" charset="-122"/>
                <a:cs typeface="Consolas" pitchFamily="49" charset="0"/>
              </a:rPr>
              <a:t>MIN(</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m</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（为最少元素比较次数），如</a:t>
            </a:r>
            <a:r>
              <a:rPr lang="en-US" altLang="zh-CN" sz="2000" i="1" dirty="0">
                <a:solidFill>
                  <a:srgbClr val="0000FF"/>
                </a:solidFill>
                <a:latin typeface="Consolas" pitchFamily="49" charset="0"/>
                <a:ea typeface="仿宋" pitchFamily="49" charset="-122"/>
                <a:cs typeface="Consolas" pitchFamily="49" charset="0"/>
              </a:rPr>
              <a:t>A</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2</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3)</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B</a:t>
            </a:r>
            <a:r>
              <a:rPr lang="en-US" altLang="zh-CN" sz="2000" dirty="0">
                <a:solidFill>
                  <a:srgbClr val="0000FF"/>
                </a:solidFill>
                <a:latin typeface="Consolas" pitchFamily="49" charset="0"/>
                <a:ea typeface="仿宋" pitchFamily="49" charset="-122"/>
                <a:cs typeface="Consolas" pitchFamily="49" charset="0"/>
              </a:rPr>
              <a:t>=(4</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5</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6</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7</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8)</a:t>
            </a:r>
            <a:r>
              <a:rPr lang="zh-CN" altLang="zh-CN" sz="2000" dirty="0">
                <a:solidFill>
                  <a:srgbClr val="0000FF"/>
                </a:solidFill>
                <a:latin typeface="Consolas" pitchFamily="49" charset="0"/>
                <a:ea typeface="仿宋" pitchFamily="49" charset="-122"/>
                <a:cs typeface="Consolas" pitchFamily="49" charset="0"/>
              </a:rPr>
              <a:t>，只需比较</a:t>
            </a:r>
            <a:r>
              <a:rPr lang="en-US" altLang="zh-CN" sz="2000" dirty="0">
                <a:solidFill>
                  <a:srgbClr val="0000FF"/>
                </a:solidFill>
                <a:latin typeface="Consolas" pitchFamily="49" charset="0"/>
                <a:ea typeface="仿宋" pitchFamily="49" charset="-122"/>
                <a:cs typeface="Consolas" pitchFamily="49" charset="0"/>
              </a:rPr>
              <a:t> </a:t>
            </a:r>
            <a:r>
              <a:rPr lang="zh-CN" altLang="en-US" sz="2000" dirty="0">
                <a:solidFill>
                  <a:srgbClr val="FF0000"/>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次。</a:t>
            </a:r>
            <a:endParaRPr lang="en-US" altLang="zh-CN" sz="2000" dirty="0">
              <a:solidFill>
                <a:srgbClr val="0000FF"/>
              </a:solidFill>
              <a:latin typeface="Consolas" pitchFamily="49" charset="0"/>
              <a:ea typeface="仿宋" pitchFamily="49" charset="-122"/>
              <a:cs typeface="Consolas" pitchFamily="49" charset="0"/>
            </a:endParaRPr>
          </a:p>
          <a:p>
            <a:pPr marL="457200" indent="-457200" algn="l">
              <a:lnSpc>
                <a:spcPts val="3200"/>
              </a:lnSpc>
              <a:spcBef>
                <a:spcPts val="0"/>
              </a:spcBef>
              <a:buBlip>
                <a:blip r:embed="rId2"/>
              </a:buBlip>
            </a:pPr>
            <a:r>
              <a:rPr lang="zh-CN" altLang="zh-CN" sz="2000" dirty="0">
                <a:solidFill>
                  <a:srgbClr val="FF0000"/>
                </a:solidFill>
                <a:latin typeface="Consolas" pitchFamily="49" charset="0"/>
                <a:ea typeface="仿宋" pitchFamily="49" charset="-122"/>
                <a:cs typeface="Consolas" pitchFamily="49" charset="0"/>
              </a:rPr>
              <a:t>最坏的情况</a:t>
            </a:r>
            <a:r>
              <a:rPr lang="zh-CN" altLang="en-US"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这</a:t>
            </a:r>
            <a:r>
              <a:rPr lang="en-US" altLang="zh-CN" sz="2000" i="1" dirty="0" err="1">
                <a:solidFill>
                  <a:srgbClr val="0000FF"/>
                </a:solidFill>
                <a:latin typeface="Consolas" pitchFamily="49" charset="0"/>
                <a:ea typeface="仿宋" pitchFamily="49" charset="-122"/>
                <a:cs typeface="Consolas" pitchFamily="49" charset="0"/>
              </a:rPr>
              <a:t>n</a:t>
            </a:r>
            <a:r>
              <a:rPr lang="en-US" altLang="zh-CN" sz="2000" dirty="0" err="1">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m</a:t>
            </a:r>
            <a:r>
              <a:rPr lang="zh-CN" altLang="zh-CN" sz="2000" dirty="0">
                <a:solidFill>
                  <a:srgbClr val="0000FF"/>
                </a:solidFill>
                <a:latin typeface="Consolas" pitchFamily="49" charset="0"/>
                <a:ea typeface="仿宋" pitchFamily="49" charset="-122"/>
                <a:cs typeface="Consolas" pitchFamily="49" charset="0"/>
              </a:rPr>
              <a:t>个元素均两两比较一次，比较次数为</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m</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（为最多元素比较次数），如</a:t>
            </a:r>
            <a:r>
              <a:rPr lang="en-US" altLang="zh-CN" sz="2000" i="1" dirty="0">
                <a:solidFill>
                  <a:srgbClr val="0000FF"/>
                </a:solidFill>
                <a:latin typeface="Consolas" pitchFamily="49" charset="0"/>
                <a:ea typeface="仿宋" pitchFamily="49" charset="-122"/>
                <a:cs typeface="Consolas" pitchFamily="49" charset="0"/>
              </a:rPr>
              <a:t>A</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3</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5</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7)</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B</a:t>
            </a:r>
            <a:r>
              <a:rPr lang="en-US" altLang="zh-CN" sz="2000" dirty="0">
                <a:solidFill>
                  <a:srgbClr val="0000FF"/>
                </a:solidFill>
                <a:latin typeface="Consolas" pitchFamily="49" charset="0"/>
                <a:ea typeface="仿宋" pitchFamily="49" charset="-122"/>
                <a:cs typeface="Consolas" pitchFamily="49" charset="0"/>
              </a:rPr>
              <a:t>=(2</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4</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6)</a:t>
            </a:r>
            <a:r>
              <a:rPr lang="zh-CN" altLang="zh-CN" sz="2000" dirty="0">
                <a:solidFill>
                  <a:srgbClr val="0000FF"/>
                </a:solidFill>
                <a:latin typeface="Consolas" pitchFamily="49" charset="0"/>
                <a:ea typeface="仿宋" pitchFamily="49" charset="-122"/>
                <a:cs typeface="Consolas" pitchFamily="49" charset="0"/>
              </a:rPr>
              <a:t>，需要比较</a:t>
            </a:r>
            <a:r>
              <a:rPr lang="en-US" altLang="zh-CN" sz="2000" dirty="0">
                <a:solidFill>
                  <a:srgbClr val="0000FF"/>
                </a:solidFill>
                <a:latin typeface="Consolas" pitchFamily="49" charset="0"/>
                <a:ea typeface="仿宋" pitchFamily="49" charset="-122"/>
                <a:cs typeface="Consolas" pitchFamily="49" charset="0"/>
              </a:rPr>
              <a:t> </a:t>
            </a:r>
            <a:r>
              <a:rPr lang="zh-CN" altLang="en-US" sz="2000" dirty="0">
                <a:solidFill>
                  <a:srgbClr val="FF0000"/>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次。</a:t>
            </a:r>
            <a:endParaRPr lang="zh-CN" altLang="en-US" sz="2000" dirty="0">
              <a:solidFill>
                <a:srgbClr val="0000FF"/>
              </a:solidFill>
              <a:latin typeface="Consolas" pitchFamily="49" charset="0"/>
              <a:ea typeface="仿宋" pitchFamily="49" charset="-122"/>
              <a:cs typeface="Consolas" pitchFamily="49" charset="0"/>
            </a:endParaRPr>
          </a:p>
        </p:txBody>
      </p:sp>
      <p:sp>
        <p:nvSpPr>
          <p:cNvPr id="2" name="矩形 1">
            <a:extLst>
              <a:ext uri="{FF2B5EF4-FFF2-40B4-BE49-F238E27FC236}">
                <a16:creationId xmlns:a16="http://schemas.microsoft.com/office/drawing/2014/main" id="{77DA28C8-D6C3-4DFB-A55C-C85702F51810}"/>
              </a:ext>
            </a:extLst>
          </p:cNvPr>
          <p:cNvSpPr/>
          <p:nvPr/>
        </p:nvSpPr>
        <p:spPr>
          <a:xfrm>
            <a:off x="7092280" y="3140968"/>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3</a:t>
            </a:r>
            <a:endParaRPr lang="zh-CN" altLang="en-US" dirty="0">
              <a:solidFill>
                <a:srgbClr val="FF0000"/>
              </a:solidFill>
            </a:endParaRPr>
          </a:p>
        </p:txBody>
      </p:sp>
      <p:sp>
        <p:nvSpPr>
          <p:cNvPr id="11" name="矩形 10">
            <a:extLst>
              <a:ext uri="{FF2B5EF4-FFF2-40B4-BE49-F238E27FC236}">
                <a16:creationId xmlns:a16="http://schemas.microsoft.com/office/drawing/2014/main" id="{54CB010A-5696-42FD-9AF9-40F596C42CCC}"/>
              </a:ext>
            </a:extLst>
          </p:cNvPr>
          <p:cNvSpPr/>
          <p:nvPr/>
        </p:nvSpPr>
        <p:spPr>
          <a:xfrm>
            <a:off x="8419430" y="3933056"/>
            <a:ext cx="72008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6</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79712" y="195822"/>
            <a:ext cx="53835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3600" spc="50" dirty="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rPr>
              <a:t>2.1  </a:t>
            </a:r>
            <a:r>
              <a:rPr lang="zh-CN" altLang="zh-CN" sz="3600" spc="50" dirty="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rPr>
              <a:t>线性表的定义</a:t>
            </a:r>
            <a:endParaRPr lang="zh-CN" altLang="en-US" sz="3600" spc="50" dirty="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endParaRPr>
          </a:p>
        </p:txBody>
      </p:sp>
      <p:sp>
        <p:nvSpPr>
          <p:cNvPr id="4" name="TextBox 3"/>
          <p:cNvSpPr txBox="1"/>
          <p:nvPr/>
        </p:nvSpPr>
        <p:spPr>
          <a:xfrm>
            <a:off x="121544" y="1135058"/>
            <a:ext cx="350046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微软雅黑" pitchFamily="34" charset="-122"/>
                <a:ea typeface="微软雅黑" pitchFamily="34" charset="-122"/>
              </a:rPr>
              <a:t>2.1.1  </a:t>
            </a:r>
            <a:r>
              <a:rPr lang="zh-CN" altLang="zh-CN">
                <a:ln w="11430"/>
                <a:solidFill>
                  <a:schemeClr val="bg1"/>
                </a:solidFill>
                <a:effectLst>
                  <a:outerShdw blurRad="50800" dist="39000" dir="5460000" algn="tl">
                    <a:srgbClr val="000000">
                      <a:alpha val="38000"/>
                    </a:srgbClr>
                  </a:outerShdw>
                </a:effectLst>
                <a:latin typeface="微软雅黑" pitchFamily="34" charset="-122"/>
                <a:ea typeface="微软雅黑" pitchFamily="34" charset="-122"/>
              </a:rPr>
              <a:t>什么是线性表</a:t>
            </a:r>
            <a:endParaRPr lang="zh-CN" altLang="zh-CN">
              <a:ln w="11430"/>
              <a:solidFill>
                <a:schemeClr val="bg1"/>
              </a:solidFill>
              <a:effectLst>
                <a:outerShdw blurRad="50800" dist="39000" dir="5460000" algn="tl">
                  <a:srgbClr val="000000">
                    <a:alpha val="38000"/>
                  </a:srgbClr>
                </a:outerShdw>
              </a:effectLst>
              <a:latin typeface="微软雅黑" pitchFamily="34" charset="-122"/>
              <a:ea typeface="微软雅黑" pitchFamily="34" charset="-122"/>
              <a:cs typeface="Consolas" pitchFamily="49" charset="0"/>
            </a:endParaRPr>
          </a:p>
        </p:txBody>
      </p:sp>
      <p:sp>
        <p:nvSpPr>
          <p:cNvPr id="5" name="TextBox 4"/>
          <p:cNvSpPr txBox="1"/>
          <p:nvPr/>
        </p:nvSpPr>
        <p:spPr>
          <a:xfrm>
            <a:off x="539552" y="1844824"/>
            <a:ext cx="7200800" cy="425758"/>
          </a:xfrm>
          <a:prstGeom prst="rect">
            <a:avLst/>
          </a:prstGeom>
          <a:noFill/>
        </p:spPr>
        <p:txBody>
          <a:bodyPr wrap="square" rtlCol="0">
            <a:spAutoFit/>
          </a:bodyPr>
          <a:lstStyle/>
          <a:p>
            <a:pPr algn="l">
              <a:lnSpc>
                <a:spcPts val="2600"/>
              </a:lnSpc>
            </a:pPr>
            <a:r>
              <a:rPr lang="zh-CN" altLang="zh-CN" sz="2200" dirty="0">
                <a:solidFill>
                  <a:srgbClr val="0000FF"/>
                </a:solidFill>
                <a:latin typeface="楷体" pitchFamily="49" charset="-122"/>
                <a:ea typeface="楷体" pitchFamily="49" charset="-122"/>
                <a:cs typeface="Consolas" pitchFamily="49" charset="0"/>
              </a:rPr>
              <a:t>线性表是具有</a:t>
            </a:r>
            <a:r>
              <a:rPr lang="zh-CN" altLang="zh-CN" sz="2200" dirty="0">
                <a:solidFill>
                  <a:srgbClr val="FF0000"/>
                </a:solidFill>
                <a:latin typeface="楷体" pitchFamily="49" charset="-122"/>
                <a:ea typeface="楷体" pitchFamily="49" charset="-122"/>
                <a:cs typeface="Consolas" pitchFamily="49" charset="0"/>
              </a:rPr>
              <a:t>相同特性</a:t>
            </a:r>
            <a:r>
              <a:rPr lang="zh-CN" altLang="zh-CN" sz="2200" dirty="0">
                <a:solidFill>
                  <a:srgbClr val="0000FF"/>
                </a:solidFill>
                <a:latin typeface="楷体" pitchFamily="49" charset="-122"/>
                <a:ea typeface="楷体" pitchFamily="49" charset="-122"/>
                <a:cs typeface="Consolas" pitchFamily="49" charset="0"/>
              </a:rPr>
              <a:t>的数据元素的一个有限序列</a:t>
            </a:r>
            <a:r>
              <a:rPr lang="zh-CN" altLang="en-US" sz="2200" dirty="0">
                <a:solidFill>
                  <a:srgbClr val="0000FF"/>
                </a:solidFill>
                <a:latin typeface="楷体" pitchFamily="49" charset="-122"/>
                <a:ea typeface="楷体" pitchFamily="49" charset="-122"/>
                <a:cs typeface="Consolas" pitchFamily="49" charset="0"/>
              </a:rPr>
              <a:t>。</a:t>
            </a:r>
          </a:p>
        </p:txBody>
      </p:sp>
      <p:sp>
        <p:nvSpPr>
          <p:cNvPr id="7" name="TextBox 6"/>
          <p:cNvSpPr txBox="1"/>
          <p:nvPr/>
        </p:nvSpPr>
        <p:spPr>
          <a:xfrm>
            <a:off x="117848" y="2577540"/>
            <a:ext cx="8568952" cy="137845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2600"/>
              </a:lnSpc>
              <a:spcBef>
                <a:spcPts val="1200"/>
              </a:spcBef>
              <a:buBlip>
                <a:blip r:embed="rId3"/>
              </a:buBlip>
            </a:pPr>
            <a:r>
              <a:rPr lang="zh-CN" altLang="zh-CN" sz="2000" dirty="0">
                <a:solidFill>
                  <a:srgbClr val="0000FF"/>
                </a:solidFill>
                <a:latin typeface="Consolas" pitchFamily="49" charset="0"/>
                <a:ea typeface="仿宋" pitchFamily="49" charset="-122"/>
                <a:cs typeface="Consolas" pitchFamily="49" charset="0"/>
              </a:rPr>
              <a:t>所有数据元素</a:t>
            </a:r>
            <a:r>
              <a:rPr lang="zh-CN" altLang="zh-CN" sz="2000" dirty="0">
                <a:solidFill>
                  <a:srgbClr val="FF0000"/>
                </a:solidFill>
                <a:latin typeface="Consolas" pitchFamily="49" charset="0"/>
                <a:ea typeface="仿宋" pitchFamily="49" charset="-122"/>
                <a:cs typeface="Consolas" pitchFamily="49" charset="0"/>
              </a:rPr>
              <a:t>类型相同</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600"/>
              </a:lnSpc>
              <a:spcBef>
                <a:spcPts val="1200"/>
              </a:spcBef>
              <a:buBlip>
                <a:blip r:embed="rId3"/>
              </a:buBlip>
            </a:pPr>
            <a:r>
              <a:rPr lang="zh-CN" altLang="zh-CN" sz="2000" dirty="0">
                <a:solidFill>
                  <a:srgbClr val="0000FF"/>
                </a:solidFill>
                <a:latin typeface="Consolas" pitchFamily="49" charset="0"/>
                <a:ea typeface="仿宋" pitchFamily="49" charset="-122"/>
                <a:cs typeface="Consolas" pitchFamily="49" charset="0"/>
              </a:rPr>
              <a:t>线性表是</a:t>
            </a:r>
            <a:r>
              <a:rPr lang="zh-CN" altLang="zh-CN" sz="2000" dirty="0">
                <a:solidFill>
                  <a:srgbClr val="FF0000"/>
                </a:solidFill>
                <a:latin typeface="Consolas" pitchFamily="49" charset="0"/>
                <a:ea typeface="仿宋" pitchFamily="49" charset="-122"/>
                <a:cs typeface="Consolas" pitchFamily="49" charset="0"/>
              </a:rPr>
              <a:t>有限</a:t>
            </a:r>
            <a:r>
              <a:rPr lang="zh-CN" altLang="zh-CN" sz="2000" dirty="0">
                <a:solidFill>
                  <a:srgbClr val="0000FF"/>
                </a:solidFill>
                <a:latin typeface="Consolas" pitchFamily="49" charset="0"/>
                <a:ea typeface="仿宋" pitchFamily="49" charset="-122"/>
                <a:cs typeface="Consolas" pitchFamily="49" charset="0"/>
              </a:rPr>
              <a:t>个数据元素构成的</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600"/>
              </a:lnSpc>
              <a:spcBef>
                <a:spcPts val="1200"/>
              </a:spcBef>
              <a:buBlip>
                <a:blip r:embed="rId3"/>
              </a:buBlip>
            </a:pPr>
            <a:r>
              <a:rPr lang="zh-CN" altLang="zh-CN" sz="2000" dirty="0">
                <a:solidFill>
                  <a:srgbClr val="0000FF"/>
                </a:solidFill>
                <a:latin typeface="Consolas" pitchFamily="49" charset="0"/>
                <a:ea typeface="仿宋" pitchFamily="49" charset="-122"/>
                <a:cs typeface="Consolas" pitchFamily="49" charset="0"/>
              </a:rPr>
              <a:t>线性表中数据元素</a:t>
            </a:r>
            <a:r>
              <a:rPr lang="zh-CN" altLang="zh-CN" sz="2000" dirty="0">
                <a:solidFill>
                  <a:srgbClr val="FF0000"/>
                </a:solidFill>
                <a:latin typeface="Consolas" pitchFamily="49" charset="0"/>
                <a:ea typeface="仿宋" pitchFamily="49" charset="-122"/>
                <a:cs typeface="Consolas" pitchFamily="49" charset="0"/>
              </a:rPr>
              <a:t>与位置相关</a:t>
            </a:r>
            <a:r>
              <a:rPr lang="zh-CN" altLang="zh-CN" sz="2000" dirty="0">
                <a:solidFill>
                  <a:srgbClr val="0000FF"/>
                </a:solidFill>
                <a:latin typeface="Consolas" pitchFamily="49" charset="0"/>
                <a:ea typeface="仿宋" pitchFamily="49" charset="-122"/>
                <a:cs typeface="Consolas" pitchFamily="49" charset="0"/>
              </a:rPr>
              <a:t>，即每个数据元素有</a:t>
            </a:r>
            <a:r>
              <a:rPr lang="zh-CN" altLang="zh-CN" sz="2000" dirty="0">
                <a:solidFill>
                  <a:srgbClr val="FF0000"/>
                </a:solidFill>
                <a:latin typeface="Consolas" pitchFamily="49" charset="0"/>
                <a:ea typeface="仿宋" pitchFamily="49" charset="-122"/>
                <a:cs typeface="Consolas" pitchFamily="49" charset="0"/>
              </a:rPr>
              <a:t>唯一的序号</a:t>
            </a:r>
            <a:r>
              <a:rPr lang="zh-CN" altLang="en-US" sz="2000" dirty="0">
                <a:solidFill>
                  <a:srgbClr val="FF0000"/>
                </a:solidFill>
                <a:latin typeface="Consolas" pitchFamily="49" charset="0"/>
                <a:ea typeface="仿宋" pitchFamily="49" charset="-122"/>
                <a:cs typeface="Consolas" pitchFamily="49" charset="0"/>
              </a:rPr>
              <a:t>（索引）</a:t>
            </a:r>
            <a:r>
              <a:rPr lang="zh-CN" altLang="en-US" sz="2000" dirty="0">
                <a:solidFill>
                  <a:srgbClr val="0000FF"/>
                </a:solidFill>
                <a:latin typeface="Consolas" pitchFamily="49" charset="0"/>
                <a:ea typeface="仿宋" pitchFamily="49" charset="-122"/>
                <a:cs typeface="Consolas" pitchFamily="49" charset="0"/>
              </a:rPr>
              <a:t>。</a:t>
            </a:r>
          </a:p>
        </p:txBody>
      </p:sp>
      <p:sp>
        <p:nvSpPr>
          <p:cNvPr id="2" name="椭圆 1">
            <a:extLst>
              <a:ext uri="{FF2B5EF4-FFF2-40B4-BE49-F238E27FC236}">
                <a16:creationId xmlns:a16="http://schemas.microsoft.com/office/drawing/2014/main" id="{7510DB3B-D2B6-4E0F-8A26-425718040505}"/>
              </a:ext>
            </a:extLst>
          </p:cNvPr>
          <p:cNvSpPr/>
          <p:nvPr/>
        </p:nvSpPr>
        <p:spPr>
          <a:xfrm>
            <a:off x="7363212" y="2301960"/>
            <a:ext cx="115212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特征</a:t>
            </a:r>
          </a:p>
        </p:txBody>
      </p:sp>
      <p:sp>
        <p:nvSpPr>
          <p:cNvPr id="9" name="TextBox 2">
            <a:extLst>
              <a:ext uri="{FF2B5EF4-FFF2-40B4-BE49-F238E27FC236}">
                <a16:creationId xmlns:a16="http://schemas.microsoft.com/office/drawing/2014/main" id="{0FF40EF2-F79E-4050-8DF9-C99B438B46E3}"/>
              </a:ext>
            </a:extLst>
          </p:cNvPr>
          <p:cNvSpPr txBox="1"/>
          <p:nvPr/>
        </p:nvSpPr>
        <p:spPr>
          <a:xfrm>
            <a:off x="14114" y="4452490"/>
            <a:ext cx="3357586" cy="430887"/>
          </a:xfrm>
          <a:prstGeom prst="rect">
            <a:avLst/>
          </a:prstGeom>
          <a:noFill/>
        </p:spPr>
        <p:txBody>
          <a:bodyPr wrap="square" rtlCol="0">
            <a:spAutoFit/>
          </a:bodyPr>
          <a:lstStyle/>
          <a:p>
            <a:pPr algn="l">
              <a:lnSpc>
                <a:spcPct val="100000"/>
              </a:lnSpc>
            </a:pPr>
            <a:r>
              <a:rPr lang="zh-CN" altLang="zh-CN" sz="2200" dirty="0">
                <a:solidFill>
                  <a:srgbClr val="0000FF"/>
                </a:solidFill>
                <a:latin typeface="仿宋" panose="02010609060101010101" pitchFamily="49" charset="-122"/>
                <a:ea typeface="仿宋" panose="02010609060101010101" pitchFamily="49" charset="-122"/>
              </a:rPr>
              <a:t>线性表的逻辑结构表示</a:t>
            </a:r>
            <a:r>
              <a:rPr lang="zh-CN" altLang="en-US" sz="2200" dirty="0">
                <a:solidFill>
                  <a:srgbClr val="0000FF"/>
                </a:solidFill>
                <a:latin typeface="仿宋" panose="02010609060101010101" pitchFamily="49" charset="-122"/>
                <a:ea typeface="仿宋" panose="02010609060101010101" pitchFamily="49" charset="-122"/>
              </a:rPr>
              <a:t>：</a:t>
            </a:r>
            <a:endParaRPr lang="en-US" altLang="zh-CN" sz="2200" dirty="0">
              <a:solidFill>
                <a:srgbClr val="0000FF"/>
              </a:solidFill>
              <a:latin typeface="仿宋" panose="02010609060101010101" pitchFamily="49" charset="-122"/>
              <a:ea typeface="仿宋" panose="02010609060101010101" pitchFamily="49" charset="-122"/>
            </a:endParaRPr>
          </a:p>
        </p:txBody>
      </p:sp>
      <p:sp>
        <p:nvSpPr>
          <p:cNvPr id="10" name="TextBox 3">
            <a:extLst>
              <a:ext uri="{FF2B5EF4-FFF2-40B4-BE49-F238E27FC236}">
                <a16:creationId xmlns:a16="http://schemas.microsoft.com/office/drawing/2014/main" id="{CD73C482-0B28-4BE9-AC96-27282248FD99}"/>
              </a:ext>
            </a:extLst>
          </p:cNvPr>
          <p:cNvSpPr txBox="1"/>
          <p:nvPr/>
        </p:nvSpPr>
        <p:spPr>
          <a:xfrm>
            <a:off x="3126290" y="4480656"/>
            <a:ext cx="5021750" cy="400110"/>
          </a:xfrm>
          <a:prstGeom prst="rect">
            <a:avLst/>
          </a:prstGeom>
          <a:noFill/>
        </p:spPr>
        <p:txBody>
          <a:bodyPr wrap="square" rtlCol="0">
            <a:spAutoFit/>
          </a:bodyPr>
          <a:lstStyle/>
          <a:p>
            <a:pPr algn="l">
              <a:lnSpc>
                <a:spcPct val="100000"/>
              </a:lnSpc>
            </a:pPr>
            <a:r>
              <a:rPr lang="zh-CN" altLang="en-US" sz="2000" dirty="0">
                <a:solidFill>
                  <a:srgbClr val="0000FF"/>
                </a:solidFill>
                <a:latin typeface="Consolas" pitchFamily="49" charset="0"/>
                <a:cs typeface="Consolas" pitchFamily="49" charset="0"/>
              </a:rPr>
              <a:t>（</a:t>
            </a:r>
            <a:r>
              <a:rPr lang="en-US" altLang="zh-CN" sz="2000" i="1" dirty="0">
                <a:solidFill>
                  <a:srgbClr val="0000FF"/>
                </a:solidFill>
                <a:latin typeface="Consolas" pitchFamily="49" charset="0"/>
                <a:cs typeface="Consolas" pitchFamily="49" charset="0"/>
              </a:rPr>
              <a:t>a</a:t>
            </a:r>
            <a:r>
              <a:rPr lang="en-US" altLang="zh-CN" sz="2000" baseline="-25000" dirty="0">
                <a:solidFill>
                  <a:srgbClr val="0000FF"/>
                </a:solidFill>
                <a:latin typeface="Consolas" pitchFamily="49" charset="0"/>
                <a:cs typeface="Consolas" pitchFamily="49" charset="0"/>
              </a:rPr>
              <a:t>0</a:t>
            </a:r>
            <a:r>
              <a:rPr lang="zh-CN" altLang="zh-CN" sz="2000" dirty="0">
                <a:solidFill>
                  <a:srgbClr val="0000FF"/>
                </a:solidFill>
                <a:latin typeface="Consolas" pitchFamily="49" charset="0"/>
                <a:cs typeface="Consolas" pitchFamily="49" charset="0"/>
              </a:rPr>
              <a:t>，</a:t>
            </a:r>
            <a:r>
              <a:rPr lang="en-US" altLang="zh-CN" sz="2000" i="1" dirty="0">
                <a:solidFill>
                  <a:srgbClr val="0000FF"/>
                </a:solidFill>
                <a:latin typeface="Consolas" pitchFamily="49" charset="0"/>
                <a:cs typeface="Consolas" pitchFamily="49" charset="0"/>
              </a:rPr>
              <a:t>a</a:t>
            </a:r>
            <a:r>
              <a:rPr lang="en-US" altLang="zh-CN" sz="2000" baseline="-25000" dirty="0">
                <a:solidFill>
                  <a:srgbClr val="0000FF"/>
                </a:solidFill>
                <a:latin typeface="Consolas" pitchFamily="49" charset="0"/>
                <a:cs typeface="Consolas" pitchFamily="49" charset="0"/>
              </a:rPr>
              <a:t>1</a:t>
            </a:r>
            <a:r>
              <a:rPr lang="zh-CN" altLang="zh-CN" sz="2000" dirty="0">
                <a:solidFill>
                  <a:srgbClr val="0000FF"/>
                </a:solidFill>
                <a:latin typeface="Consolas" pitchFamily="49" charset="0"/>
                <a:cs typeface="Consolas" pitchFamily="49" charset="0"/>
              </a:rPr>
              <a:t>，</a:t>
            </a:r>
            <a:r>
              <a:rPr lang="en-US" altLang="zh-CN" sz="2000" dirty="0">
                <a:solidFill>
                  <a:srgbClr val="0000FF"/>
                </a:solidFill>
                <a:latin typeface="+mn-ea"/>
                <a:ea typeface="+mn-ea"/>
                <a:cs typeface="Consolas" pitchFamily="49" charset="0"/>
              </a:rPr>
              <a:t>…</a:t>
            </a:r>
            <a:r>
              <a:rPr lang="zh-CN" altLang="zh-CN" sz="2000" dirty="0">
                <a:solidFill>
                  <a:srgbClr val="0000FF"/>
                </a:solidFill>
                <a:latin typeface="Consolas" pitchFamily="49" charset="0"/>
                <a:cs typeface="Consolas" pitchFamily="49" charset="0"/>
              </a:rPr>
              <a:t>，</a:t>
            </a:r>
            <a:r>
              <a:rPr lang="en-US" altLang="zh-CN" sz="2000" i="1" dirty="0">
                <a:solidFill>
                  <a:srgbClr val="0000FF"/>
                </a:solidFill>
                <a:latin typeface="Consolas" pitchFamily="49" charset="0"/>
                <a:cs typeface="Consolas" pitchFamily="49" charset="0"/>
              </a:rPr>
              <a:t>a</a:t>
            </a:r>
            <a:r>
              <a:rPr lang="en-US" altLang="zh-CN" sz="2000" i="1" baseline="-25000" dirty="0">
                <a:solidFill>
                  <a:srgbClr val="0000FF"/>
                </a:solidFill>
                <a:latin typeface="Consolas" pitchFamily="49" charset="0"/>
                <a:cs typeface="Consolas" pitchFamily="49" charset="0"/>
              </a:rPr>
              <a:t>i</a:t>
            </a:r>
            <a:r>
              <a:rPr lang="zh-CN" altLang="zh-CN" sz="2000" dirty="0">
                <a:solidFill>
                  <a:srgbClr val="0000FF"/>
                </a:solidFill>
                <a:latin typeface="Consolas" pitchFamily="49" charset="0"/>
                <a:cs typeface="Consolas" pitchFamily="49" charset="0"/>
              </a:rPr>
              <a:t>，</a:t>
            </a:r>
            <a:r>
              <a:rPr lang="en-US" altLang="zh-CN" sz="2000" i="1" dirty="0">
                <a:solidFill>
                  <a:srgbClr val="0000FF"/>
                </a:solidFill>
                <a:latin typeface="Consolas" pitchFamily="49" charset="0"/>
                <a:cs typeface="Consolas" pitchFamily="49" charset="0"/>
              </a:rPr>
              <a:t>a</a:t>
            </a:r>
            <a:r>
              <a:rPr lang="en-US" altLang="zh-CN" sz="2000" i="1" baseline="-25000" dirty="0">
                <a:solidFill>
                  <a:srgbClr val="0000FF"/>
                </a:solidFill>
                <a:latin typeface="Consolas" pitchFamily="49" charset="0"/>
                <a:cs typeface="Consolas" pitchFamily="49" charset="0"/>
              </a:rPr>
              <a:t>i</a:t>
            </a:r>
            <a:r>
              <a:rPr lang="en-US" altLang="zh-CN" sz="2000" baseline="-25000" dirty="0">
                <a:solidFill>
                  <a:srgbClr val="0000FF"/>
                </a:solidFill>
                <a:latin typeface="Consolas" pitchFamily="49" charset="0"/>
                <a:cs typeface="Consolas" pitchFamily="49" charset="0"/>
              </a:rPr>
              <a:t>+1</a:t>
            </a:r>
            <a:r>
              <a:rPr lang="zh-CN" altLang="zh-CN" sz="2000" dirty="0">
                <a:solidFill>
                  <a:srgbClr val="0000FF"/>
                </a:solidFill>
                <a:latin typeface="Consolas" pitchFamily="49" charset="0"/>
                <a:cs typeface="Consolas" pitchFamily="49" charset="0"/>
              </a:rPr>
              <a:t>，</a:t>
            </a:r>
            <a:r>
              <a:rPr lang="en-US" altLang="zh-CN" sz="2000" dirty="0">
                <a:solidFill>
                  <a:srgbClr val="0000FF"/>
                </a:solidFill>
                <a:latin typeface="+mj-ea"/>
                <a:ea typeface="+mj-ea"/>
                <a:cs typeface="Consolas" pitchFamily="49" charset="0"/>
              </a:rPr>
              <a:t>…</a:t>
            </a:r>
            <a:r>
              <a:rPr lang="zh-CN" altLang="zh-CN" sz="2000" dirty="0">
                <a:solidFill>
                  <a:srgbClr val="0000FF"/>
                </a:solidFill>
                <a:latin typeface="Consolas" pitchFamily="49" charset="0"/>
                <a:cs typeface="Consolas" pitchFamily="49" charset="0"/>
              </a:rPr>
              <a:t>，</a:t>
            </a:r>
            <a:r>
              <a:rPr lang="en-US" altLang="zh-CN" sz="2000" i="1" dirty="0">
                <a:solidFill>
                  <a:srgbClr val="0000FF"/>
                </a:solidFill>
                <a:latin typeface="Consolas" pitchFamily="49" charset="0"/>
                <a:cs typeface="Consolas" pitchFamily="49" charset="0"/>
              </a:rPr>
              <a:t>a</a:t>
            </a:r>
            <a:r>
              <a:rPr lang="en-US" altLang="zh-CN" sz="2000" i="1" baseline="-25000" dirty="0">
                <a:solidFill>
                  <a:srgbClr val="0000FF"/>
                </a:solidFill>
                <a:latin typeface="Consolas" pitchFamily="49" charset="0"/>
                <a:cs typeface="Consolas" pitchFamily="49" charset="0"/>
              </a:rPr>
              <a:t>n</a:t>
            </a:r>
            <a:r>
              <a:rPr lang="en-US" altLang="zh-CN" sz="2000" baseline="-25000" dirty="0">
                <a:solidFill>
                  <a:srgbClr val="0000FF"/>
                </a:solidFill>
                <a:latin typeface="Consolas" pitchFamily="49" charset="0"/>
                <a:cs typeface="Consolas" pitchFamily="49" charset="0"/>
              </a:rPr>
              <a:t>-1</a:t>
            </a:r>
            <a:r>
              <a:rPr lang="zh-CN" altLang="en-US" sz="2000" dirty="0">
                <a:solidFill>
                  <a:srgbClr val="0000FF"/>
                </a:solidFill>
                <a:latin typeface="Consolas" pitchFamily="49" charset="0"/>
                <a:cs typeface="Consolas" pitchFamily="49" charset="0"/>
              </a:rPr>
              <a:t>）</a:t>
            </a:r>
            <a:endParaRPr lang="en-US" altLang="zh-CN" sz="2000" dirty="0">
              <a:solidFill>
                <a:srgbClr val="0000FF"/>
              </a:solidFill>
              <a:latin typeface="Consolas" pitchFamily="49" charset="0"/>
              <a:cs typeface="Consolas" pitchFamily="49" charset="0"/>
            </a:endParaRPr>
          </a:p>
        </p:txBody>
      </p:sp>
      <p:sp>
        <p:nvSpPr>
          <p:cNvPr id="11" name="TextBox 4">
            <a:extLst>
              <a:ext uri="{FF2B5EF4-FFF2-40B4-BE49-F238E27FC236}">
                <a16:creationId xmlns:a16="http://schemas.microsoft.com/office/drawing/2014/main" id="{12B98128-A13C-458D-A1C7-6158DE6E39BE}"/>
              </a:ext>
            </a:extLst>
          </p:cNvPr>
          <p:cNvSpPr txBox="1"/>
          <p:nvPr/>
        </p:nvSpPr>
        <p:spPr>
          <a:xfrm>
            <a:off x="39575" y="5233190"/>
            <a:ext cx="3000396" cy="430887"/>
          </a:xfrm>
          <a:prstGeom prst="rect">
            <a:avLst/>
          </a:prstGeom>
          <a:noFill/>
        </p:spPr>
        <p:txBody>
          <a:bodyPr wrap="square" rtlCol="0">
            <a:spAutoFit/>
          </a:bodyPr>
          <a:lstStyle/>
          <a:p>
            <a:pPr algn="l">
              <a:lnSpc>
                <a:spcPct val="100000"/>
              </a:lnSpc>
            </a:pPr>
            <a:r>
              <a:rPr lang="zh-CN" altLang="zh-CN" sz="2200" dirty="0">
                <a:solidFill>
                  <a:srgbClr val="0000FF"/>
                </a:solidFill>
                <a:latin typeface="仿宋" pitchFamily="49" charset="-122"/>
                <a:ea typeface="仿宋" pitchFamily="49" charset="-122"/>
              </a:rPr>
              <a:t>用图形表示的逻辑结构</a:t>
            </a:r>
            <a:r>
              <a:rPr lang="zh-CN" altLang="en-US" sz="2200" dirty="0">
                <a:solidFill>
                  <a:srgbClr val="0000FF"/>
                </a:solidFill>
                <a:latin typeface="仿宋" pitchFamily="49" charset="-122"/>
                <a:ea typeface="仿宋" pitchFamily="49" charset="-122"/>
              </a:rPr>
              <a:t>：</a:t>
            </a:r>
            <a:endParaRPr lang="zh-CN" altLang="en-US" sz="2200" dirty="0">
              <a:solidFill>
                <a:srgbClr val="0000FF"/>
              </a:solidFill>
              <a:latin typeface="仿宋" pitchFamily="49" charset="-122"/>
              <a:ea typeface="仿宋" pitchFamily="49" charset="-122"/>
              <a:cs typeface="Consolas" pitchFamily="49" charset="0"/>
            </a:endParaRPr>
          </a:p>
        </p:txBody>
      </p:sp>
      <p:grpSp>
        <p:nvGrpSpPr>
          <p:cNvPr id="12" name="组合 11">
            <a:extLst>
              <a:ext uri="{FF2B5EF4-FFF2-40B4-BE49-F238E27FC236}">
                <a16:creationId xmlns:a16="http://schemas.microsoft.com/office/drawing/2014/main" id="{71929B5C-BBFF-46AE-8ECD-5CEEE62E91FE}"/>
              </a:ext>
            </a:extLst>
          </p:cNvPr>
          <p:cNvGrpSpPr/>
          <p:nvPr/>
        </p:nvGrpSpPr>
        <p:grpSpPr>
          <a:xfrm>
            <a:off x="3371700" y="5233190"/>
            <a:ext cx="5286412" cy="500066"/>
            <a:chOff x="928662" y="2714620"/>
            <a:chExt cx="5286412" cy="500066"/>
          </a:xfrm>
        </p:grpSpPr>
        <p:sp>
          <p:nvSpPr>
            <p:cNvPr id="13" name="椭圆 12">
              <a:extLst>
                <a:ext uri="{FF2B5EF4-FFF2-40B4-BE49-F238E27FC236}">
                  <a16:creationId xmlns:a16="http://schemas.microsoft.com/office/drawing/2014/main" id="{64EE0C9A-AF2F-4002-A050-2F932F994844}"/>
                </a:ext>
              </a:extLst>
            </p:cNvPr>
            <p:cNvSpPr/>
            <p:nvPr/>
          </p:nvSpPr>
          <p:spPr>
            <a:xfrm>
              <a:off x="928662" y="2714620"/>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i="1">
                  <a:solidFill>
                    <a:srgbClr val="0000FF"/>
                  </a:solidFill>
                </a:rPr>
                <a:t>a</a:t>
              </a:r>
              <a:r>
                <a:rPr lang="en-US" altLang="zh-CN" sz="1800" baseline="-25000">
                  <a:solidFill>
                    <a:srgbClr val="0000FF"/>
                  </a:solidFill>
                </a:rPr>
                <a:t>0</a:t>
              </a:r>
              <a:endParaRPr lang="zh-CN" altLang="en-US" sz="1800" baseline="-25000">
                <a:solidFill>
                  <a:srgbClr val="0000FF"/>
                </a:solidFill>
              </a:endParaRPr>
            </a:p>
          </p:txBody>
        </p:sp>
        <p:sp>
          <p:nvSpPr>
            <p:cNvPr id="14" name="椭圆 13">
              <a:extLst>
                <a:ext uri="{FF2B5EF4-FFF2-40B4-BE49-F238E27FC236}">
                  <a16:creationId xmlns:a16="http://schemas.microsoft.com/office/drawing/2014/main" id="{36FCD63D-9915-4586-8179-2F45AACB5E30}"/>
                </a:ext>
              </a:extLst>
            </p:cNvPr>
            <p:cNvSpPr/>
            <p:nvPr/>
          </p:nvSpPr>
          <p:spPr>
            <a:xfrm>
              <a:off x="1714480" y="2714620"/>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i="1">
                  <a:solidFill>
                    <a:srgbClr val="0000FF"/>
                  </a:solidFill>
                </a:rPr>
                <a:t>a</a:t>
              </a:r>
              <a:r>
                <a:rPr lang="en-US" altLang="zh-CN" sz="1800" baseline="-25000">
                  <a:solidFill>
                    <a:srgbClr val="0000FF"/>
                  </a:solidFill>
                </a:rPr>
                <a:t>1</a:t>
              </a:r>
              <a:endParaRPr lang="zh-CN" altLang="en-US" sz="1800" baseline="-25000">
                <a:solidFill>
                  <a:srgbClr val="0000FF"/>
                </a:solidFill>
              </a:endParaRPr>
            </a:p>
          </p:txBody>
        </p:sp>
        <p:sp>
          <p:nvSpPr>
            <p:cNvPr id="15" name="椭圆 14">
              <a:extLst>
                <a:ext uri="{FF2B5EF4-FFF2-40B4-BE49-F238E27FC236}">
                  <a16:creationId xmlns:a16="http://schemas.microsoft.com/office/drawing/2014/main" id="{C7B20361-C28F-494B-AB1E-6C9F0FABFB1B}"/>
                </a:ext>
              </a:extLst>
            </p:cNvPr>
            <p:cNvSpPr/>
            <p:nvPr/>
          </p:nvSpPr>
          <p:spPr>
            <a:xfrm>
              <a:off x="3286116" y="2714620"/>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i="1">
                  <a:solidFill>
                    <a:srgbClr val="0000FF"/>
                  </a:solidFill>
                </a:rPr>
                <a:t>a</a:t>
              </a:r>
              <a:r>
                <a:rPr lang="en-US" altLang="zh-CN" sz="1800" i="1" baseline="-25000">
                  <a:solidFill>
                    <a:srgbClr val="0000FF"/>
                  </a:solidFill>
                </a:rPr>
                <a:t>i</a:t>
              </a:r>
              <a:endParaRPr lang="zh-CN" altLang="en-US" sz="1800" i="1" baseline="-25000">
                <a:solidFill>
                  <a:srgbClr val="0000FF"/>
                </a:solidFill>
              </a:endParaRPr>
            </a:p>
          </p:txBody>
        </p:sp>
        <p:sp>
          <p:nvSpPr>
            <p:cNvPr id="16" name="椭圆 15">
              <a:extLst>
                <a:ext uri="{FF2B5EF4-FFF2-40B4-BE49-F238E27FC236}">
                  <a16:creationId xmlns:a16="http://schemas.microsoft.com/office/drawing/2014/main" id="{BECF89C6-FE8E-4220-845D-4CEB8A74D4DD}"/>
                </a:ext>
              </a:extLst>
            </p:cNvPr>
            <p:cNvSpPr/>
            <p:nvPr/>
          </p:nvSpPr>
          <p:spPr>
            <a:xfrm>
              <a:off x="4100509" y="2714620"/>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i="1">
                  <a:solidFill>
                    <a:srgbClr val="0000FF"/>
                  </a:solidFill>
                </a:rPr>
                <a:t>a</a:t>
              </a:r>
              <a:r>
                <a:rPr lang="en-US" altLang="zh-CN" sz="1800" i="1" baseline="-25000">
                  <a:solidFill>
                    <a:srgbClr val="0000FF"/>
                  </a:solidFill>
                </a:rPr>
                <a:t>i</a:t>
              </a:r>
              <a:r>
                <a:rPr lang="en-US" altLang="zh-CN" sz="1800" baseline="-25000">
                  <a:solidFill>
                    <a:srgbClr val="0000FF"/>
                  </a:solidFill>
                </a:rPr>
                <a:t>+1</a:t>
              </a:r>
              <a:endParaRPr lang="zh-CN" altLang="en-US" sz="1800" baseline="-25000">
                <a:solidFill>
                  <a:srgbClr val="0000FF"/>
                </a:solidFill>
              </a:endParaRPr>
            </a:p>
          </p:txBody>
        </p:sp>
        <p:sp>
          <p:nvSpPr>
            <p:cNvPr id="17" name="椭圆 16">
              <a:extLst>
                <a:ext uri="{FF2B5EF4-FFF2-40B4-BE49-F238E27FC236}">
                  <a16:creationId xmlns:a16="http://schemas.microsoft.com/office/drawing/2014/main" id="{1615D793-4801-474F-BB1B-3DE4626810D3}"/>
                </a:ext>
              </a:extLst>
            </p:cNvPr>
            <p:cNvSpPr/>
            <p:nvPr/>
          </p:nvSpPr>
          <p:spPr>
            <a:xfrm>
              <a:off x="5715008" y="2714620"/>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i="1">
                  <a:solidFill>
                    <a:srgbClr val="0000FF"/>
                  </a:solidFill>
                </a:rPr>
                <a:t>a</a:t>
              </a:r>
              <a:r>
                <a:rPr lang="en-US" altLang="zh-CN" sz="1800" i="1" baseline="-25000">
                  <a:solidFill>
                    <a:srgbClr val="0000FF"/>
                  </a:solidFill>
                </a:rPr>
                <a:t>n</a:t>
              </a:r>
              <a:r>
                <a:rPr lang="en-US" altLang="zh-CN" sz="1800" baseline="-25000">
                  <a:solidFill>
                    <a:srgbClr val="0000FF"/>
                  </a:solidFill>
                </a:rPr>
                <a:t>-1</a:t>
              </a:r>
              <a:endParaRPr lang="zh-CN" altLang="en-US" sz="1800" baseline="-25000">
                <a:solidFill>
                  <a:srgbClr val="0000FF"/>
                </a:solidFill>
              </a:endParaRPr>
            </a:p>
          </p:txBody>
        </p:sp>
        <p:sp>
          <p:nvSpPr>
            <p:cNvPr id="18" name="TextBox 10">
              <a:extLst>
                <a:ext uri="{FF2B5EF4-FFF2-40B4-BE49-F238E27FC236}">
                  <a16:creationId xmlns:a16="http://schemas.microsoft.com/office/drawing/2014/main" id="{BE032676-0A34-4B69-B653-9C33A733BFA4}"/>
                </a:ext>
              </a:extLst>
            </p:cNvPr>
            <p:cNvSpPr txBox="1"/>
            <p:nvPr/>
          </p:nvSpPr>
          <p:spPr>
            <a:xfrm>
              <a:off x="2533636" y="2757483"/>
              <a:ext cx="500066" cy="400110"/>
            </a:xfrm>
            <a:prstGeom prst="rect">
              <a:avLst/>
            </a:prstGeom>
            <a:noFill/>
          </p:spPr>
          <p:txBody>
            <a:bodyPr wrap="square" rtlCol="0">
              <a:spAutoFit/>
            </a:bodyPr>
            <a:lstStyle/>
            <a:p>
              <a:pPr algn="l">
                <a:lnSpc>
                  <a:spcPct val="100000"/>
                </a:lnSpc>
              </a:pPr>
              <a:r>
                <a:rPr lang="en-US" altLang="zh-CN" sz="2000">
                  <a:solidFill>
                    <a:srgbClr val="0000FF"/>
                  </a:solidFill>
                  <a:latin typeface="+mj-ea"/>
                  <a:ea typeface="+mj-ea"/>
                  <a:cs typeface="Consolas" pitchFamily="49" charset="0"/>
                </a:rPr>
                <a:t>…</a:t>
              </a:r>
              <a:endParaRPr lang="zh-CN" altLang="en-US" sz="2000">
                <a:solidFill>
                  <a:srgbClr val="0000FF"/>
                </a:solidFill>
                <a:latin typeface="+mj-ea"/>
                <a:ea typeface="+mj-ea"/>
                <a:cs typeface="Consolas" pitchFamily="49" charset="0"/>
              </a:endParaRPr>
            </a:p>
          </p:txBody>
        </p:sp>
        <p:cxnSp>
          <p:nvCxnSpPr>
            <p:cNvPr id="19" name="直接箭头连接符 18">
              <a:extLst>
                <a:ext uri="{FF2B5EF4-FFF2-40B4-BE49-F238E27FC236}">
                  <a16:creationId xmlns:a16="http://schemas.microsoft.com/office/drawing/2014/main" id="{623C5BCE-15BB-46E9-889A-91E4FEED82A4}"/>
                </a:ext>
              </a:extLst>
            </p:cNvPr>
            <p:cNvCxnSpPr>
              <a:stCxn id="13" idx="6"/>
              <a:endCxn id="14" idx="2"/>
            </p:cNvCxnSpPr>
            <p:nvPr/>
          </p:nvCxnSpPr>
          <p:spPr>
            <a:xfrm>
              <a:off x="1428728" y="2964653"/>
              <a:ext cx="28575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0" name="直接箭头连接符 19">
              <a:extLst>
                <a:ext uri="{FF2B5EF4-FFF2-40B4-BE49-F238E27FC236}">
                  <a16:creationId xmlns:a16="http://schemas.microsoft.com/office/drawing/2014/main" id="{61C98B5B-801A-4E20-801D-6C84A265743F}"/>
                </a:ext>
              </a:extLst>
            </p:cNvPr>
            <p:cNvCxnSpPr/>
            <p:nvPr/>
          </p:nvCxnSpPr>
          <p:spPr>
            <a:xfrm>
              <a:off x="2214546" y="2970209"/>
              <a:ext cx="28575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1" name="直接箭头连接符 20">
              <a:extLst>
                <a:ext uri="{FF2B5EF4-FFF2-40B4-BE49-F238E27FC236}">
                  <a16:creationId xmlns:a16="http://schemas.microsoft.com/office/drawing/2014/main" id="{64A48149-F877-4085-8B4B-C96069F677B6}"/>
                </a:ext>
              </a:extLst>
            </p:cNvPr>
            <p:cNvCxnSpPr/>
            <p:nvPr/>
          </p:nvCxnSpPr>
          <p:spPr>
            <a:xfrm>
              <a:off x="3000364" y="2971797"/>
              <a:ext cx="28575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73A1ECBB-7726-421E-B575-8FA65233A906}"/>
                </a:ext>
              </a:extLst>
            </p:cNvPr>
            <p:cNvCxnSpPr/>
            <p:nvPr/>
          </p:nvCxnSpPr>
          <p:spPr>
            <a:xfrm>
              <a:off x="3809995" y="2970209"/>
              <a:ext cx="28575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3" name="TextBox 16">
              <a:extLst>
                <a:ext uri="{FF2B5EF4-FFF2-40B4-BE49-F238E27FC236}">
                  <a16:creationId xmlns:a16="http://schemas.microsoft.com/office/drawing/2014/main" id="{D1D0A631-30C2-4852-ADE8-179A1CA476C8}"/>
                </a:ext>
              </a:extLst>
            </p:cNvPr>
            <p:cNvSpPr txBox="1"/>
            <p:nvPr/>
          </p:nvSpPr>
          <p:spPr>
            <a:xfrm>
              <a:off x="4943478" y="2757483"/>
              <a:ext cx="500066" cy="400110"/>
            </a:xfrm>
            <a:prstGeom prst="rect">
              <a:avLst/>
            </a:prstGeom>
            <a:noFill/>
          </p:spPr>
          <p:txBody>
            <a:bodyPr wrap="square" rtlCol="0">
              <a:spAutoFit/>
            </a:bodyPr>
            <a:lstStyle/>
            <a:p>
              <a:pPr algn="l">
                <a:lnSpc>
                  <a:spcPct val="100000"/>
                </a:lnSpc>
              </a:pPr>
              <a:r>
                <a:rPr lang="en-US" altLang="zh-CN" sz="2000">
                  <a:solidFill>
                    <a:srgbClr val="0000FF"/>
                  </a:solidFill>
                  <a:latin typeface="+mj-ea"/>
                  <a:ea typeface="+mj-ea"/>
                  <a:cs typeface="Consolas" pitchFamily="49" charset="0"/>
                </a:rPr>
                <a:t>…</a:t>
              </a:r>
              <a:endParaRPr lang="zh-CN" altLang="en-US" sz="2000">
                <a:solidFill>
                  <a:srgbClr val="0000FF"/>
                </a:solidFill>
                <a:latin typeface="+mj-ea"/>
                <a:ea typeface="+mj-ea"/>
                <a:cs typeface="Consolas" pitchFamily="49" charset="0"/>
              </a:endParaRPr>
            </a:p>
          </p:txBody>
        </p:sp>
        <p:cxnSp>
          <p:nvCxnSpPr>
            <p:cNvPr id="24" name="直接箭头连接符 23">
              <a:extLst>
                <a:ext uri="{FF2B5EF4-FFF2-40B4-BE49-F238E27FC236}">
                  <a16:creationId xmlns:a16="http://schemas.microsoft.com/office/drawing/2014/main" id="{4EE392F3-AC7A-492C-A1A8-2FDDE4948DC1}"/>
                </a:ext>
              </a:extLst>
            </p:cNvPr>
            <p:cNvCxnSpPr/>
            <p:nvPr/>
          </p:nvCxnSpPr>
          <p:spPr>
            <a:xfrm>
              <a:off x="4624388" y="2970209"/>
              <a:ext cx="28575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5" name="直接箭头连接符 24">
              <a:extLst>
                <a:ext uri="{FF2B5EF4-FFF2-40B4-BE49-F238E27FC236}">
                  <a16:creationId xmlns:a16="http://schemas.microsoft.com/office/drawing/2014/main" id="{7D091250-4160-4005-947E-8406B9554A8F}"/>
                </a:ext>
              </a:extLst>
            </p:cNvPr>
            <p:cNvCxnSpPr/>
            <p:nvPr/>
          </p:nvCxnSpPr>
          <p:spPr>
            <a:xfrm>
              <a:off x="5410206" y="2971797"/>
              <a:ext cx="28575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cxnSp>
        <p:nvCxnSpPr>
          <p:cNvPr id="27" name="直接箭头连接符 26">
            <a:extLst>
              <a:ext uri="{FF2B5EF4-FFF2-40B4-BE49-F238E27FC236}">
                <a16:creationId xmlns:a16="http://schemas.microsoft.com/office/drawing/2014/main" id="{D28B3983-068F-48ED-A6F7-638839327D5C}"/>
              </a:ext>
            </a:extLst>
          </p:cNvPr>
          <p:cNvCxnSpPr>
            <a:cxnSpLocks/>
          </p:cNvCxnSpPr>
          <p:nvPr/>
        </p:nvCxnSpPr>
        <p:spPr>
          <a:xfrm flipH="1">
            <a:off x="8395162" y="4974226"/>
            <a:ext cx="262950" cy="274110"/>
          </a:xfrm>
          <a:prstGeom prst="straightConnector1">
            <a:avLst/>
          </a:prstGeom>
          <a:ln w="38100">
            <a:solidFill>
              <a:srgbClr val="0033CC"/>
            </a:solidFill>
            <a:tailEnd type="triangle"/>
          </a:ln>
        </p:spPr>
        <p:style>
          <a:lnRef idx="1">
            <a:schemeClr val="accent1"/>
          </a:lnRef>
          <a:fillRef idx="0">
            <a:schemeClr val="accent1"/>
          </a:fillRef>
          <a:effectRef idx="0">
            <a:schemeClr val="accent1"/>
          </a:effectRef>
          <a:fontRef idx="minor">
            <a:schemeClr val="tx1"/>
          </a:fontRef>
        </p:style>
      </p:cxnSp>
      <p:grpSp>
        <p:nvGrpSpPr>
          <p:cNvPr id="33" name="组合 32">
            <a:extLst>
              <a:ext uri="{FF2B5EF4-FFF2-40B4-BE49-F238E27FC236}">
                <a16:creationId xmlns:a16="http://schemas.microsoft.com/office/drawing/2014/main" id="{147B7ABA-9E4B-4945-8E77-969CCD27CBFF}"/>
              </a:ext>
            </a:extLst>
          </p:cNvPr>
          <p:cNvGrpSpPr/>
          <p:nvPr/>
        </p:nvGrpSpPr>
        <p:grpSpPr>
          <a:xfrm>
            <a:off x="2604419" y="4908707"/>
            <a:ext cx="825644" cy="478391"/>
            <a:chOff x="2604419" y="4659625"/>
            <a:chExt cx="825644" cy="478391"/>
          </a:xfrm>
        </p:grpSpPr>
        <p:cxnSp>
          <p:nvCxnSpPr>
            <p:cNvPr id="26" name="直接箭头连接符 25">
              <a:extLst>
                <a:ext uri="{FF2B5EF4-FFF2-40B4-BE49-F238E27FC236}">
                  <a16:creationId xmlns:a16="http://schemas.microsoft.com/office/drawing/2014/main" id="{1AE6F49E-FE7A-48E5-A3D4-088B085C1CE1}"/>
                </a:ext>
              </a:extLst>
            </p:cNvPr>
            <p:cNvCxnSpPr>
              <a:cxnSpLocks/>
            </p:cNvCxnSpPr>
            <p:nvPr/>
          </p:nvCxnSpPr>
          <p:spPr>
            <a:xfrm>
              <a:off x="3238540" y="4860042"/>
              <a:ext cx="191523" cy="277974"/>
            </a:xfrm>
            <a:prstGeom prst="straightConnector1">
              <a:avLst/>
            </a:prstGeom>
            <a:ln w="38100">
              <a:solidFill>
                <a:srgbClr val="0033CC"/>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F11283F0-0C99-4470-AD4D-4958B7C71094}"/>
                </a:ext>
              </a:extLst>
            </p:cNvPr>
            <p:cNvSpPr/>
            <p:nvPr/>
          </p:nvSpPr>
          <p:spPr>
            <a:xfrm>
              <a:off x="2604419" y="4659625"/>
              <a:ext cx="767281" cy="339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C00000"/>
                  </a:solidFill>
                </a:rPr>
                <a:t>首元素</a:t>
              </a:r>
            </a:p>
          </p:txBody>
        </p:sp>
      </p:grpSp>
      <p:sp>
        <p:nvSpPr>
          <p:cNvPr id="34" name="矩形 33">
            <a:extLst>
              <a:ext uri="{FF2B5EF4-FFF2-40B4-BE49-F238E27FC236}">
                <a16:creationId xmlns:a16="http://schemas.microsoft.com/office/drawing/2014/main" id="{C1B1935D-D375-49B3-8FEA-975427733EFB}"/>
              </a:ext>
            </a:extLst>
          </p:cNvPr>
          <p:cNvSpPr/>
          <p:nvPr/>
        </p:nvSpPr>
        <p:spPr>
          <a:xfrm>
            <a:off x="8274471" y="4711064"/>
            <a:ext cx="767281" cy="339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C00000"/>
                </a:solidFill>
              </a:rPr>
              <a:t>尾元素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476672"/>
            <a:ext cx="9036496" cy="424216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algn="l">
              <a:lnSpc>
                <a:spcPts val="2800"/>
              </a:lnSpc>
              <a:spcBef>
                <a:spcPts val="600"/>
              </a:spcBef>
            </a:pPr>
            <a:r>
              <a:rPr lang="zh-CN" altLang="en-US" sz="2000" dirty="0">
                <a:solidFill>
                  <a:srgbClr val="0000FF"/>
                </a:solidFill>
                <a:latin typeface="Consolas" pitchFamily="49" charset="0"/>
                <a:ea typeface="楷体" pitchFamily="49" charset="-122"/>
                <a:cs typeface="Consolas" pitchFamily="49" charset="0"/>
              </a:rPr>
              <a:t>   </a:t>
            </a:r>
            <a:r>
              <a:rPr lang="zh-CN" altLang="zh-CN" sz="2000" dirty="0">
                <a:solidFill>
                  <a:srgbClr val="FF0000"/>
                </a:solidFill>
                <a:latin typeface="Consolas" pitchFamily="49" charset="0"/>
                <a:ea typeface="楷体" pitchFamily="49" charset="-122"/>
                <a:cs typeface="Consolas" pitchFamily="49" charset="0"/>
              </a:rPr>
              <a:t>【例</a:t>
            </a:r>
            <a:r>
              <a:rPr lang="pt-BR" altLang="zh-CN" sz="2000" dirty="0">
                <a:solidFill>
                  <a:srgbClr val="FF0000"/>
                </a:solidFill>
                <a:latin typeface="Consolas" pitchFamily="49" charset="0"/>
                <a:ea typeface="楷体" pitchFamily="49" charset="-122"/>
                <a:cs typeface="Consolas" pitchFamily="49" charset="0"/>
              </a:rPr>
              <a:t>2.7</a:t>
            </a:r>
            <a:r>
              <a:rPr lang="zh-CN" altLang="zh-CN" sz="2000" dirty="0">
                <a:solidFill>
                  <a:srgbClr val="FF0000"/>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一个长度为</a:t>
            </a:r>
            <a:r>
              <a:rPr lang="en-US" altLang="zh-CN" sz="2000" dirty="0">
                <a:solidFill>
                  <a:srgbClr val="0000FF"/>
                </a:solidFill>
                <a:latin typeface="Consolas" pitchFamily="49" charset="0"/>
                <a:ea typeface="楷体" pitchFamily="49" charset="-122"/>
                <a:cs typeface="Consolas" pitchFamily="49" charset="0"/>
              </a:rPr>
              <a:t>L</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L</a:t>
            </a:r>
            <a:r>
              <a:rPr lang="en-US" altLang="zh-CN" sz="2000" dirty="0">
                <a:solidFill>
                  <a:srgbClr val="0000FF"/>
                </a:solidFill>
                <a:latin typeface="+mj-ea"/>
                <a:ea typeface="+mj-ea"/>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）的升序序列</a:t>
            </a:r>
            <a:r>
              <a:rPr lang="en-US" altLang="zh-CN" sz="2000" dirty="0">
                <a:solidFill>
                  <a:srgbClr val="0000FF"/>
                </a:solidFill>
                <a:latin typeface="Consolas" pitchFamily="49" charset="0"/>
                <a:ea typeface="楷体" pitchFamily="49" charset="-122"/>
                <a:cs typeface="Consolas" pitchFamily="49" charset="0"/>
              </a:rPr>
              <a:t>S</a:t>
            </a:r>
            <a:r>
              <a:rPr lang="zh-CN" altLang="en-US" sz="2000" dirty="0">
                <a:solidFill>
                  <a:srgbClr val="0000FF"/>
                </a:solidFill>
                <a:latin typeface="Consolas" pitchFamily="49" charset="0"/>
                <a:ea typeface="楷体" pitchFamily="49" charset="-122"/>
                <a:cs typeface="Consolas" pitchFamily="49" charset="0"/>
              </a:rPr>
              <a:t>，处在第</a:t>
            </a:r>
            <a:r>
              <a:rPr lang="zh-CN" altLang="en-US" sz="2000" dirty="0">
                <a:solidFill>
                  <a:srgbClr val="0000FF"/>
                </a:solidFill>
                <a:latin typeface="Consolas" pitchFamily="49" charset="0"/>
                <a:ea typeface="楷体" pitchFamily="49" charset="-122"/>
                <a:cs typeface="Consolas" pitchFamily="49" charset="0"/>
                <a:sym typeface="Symbol" pitchFamily="18" charset="2"/>
              </a:rPr>
              <a:t></a:t>
            </a:r>
            <a:r>
              <a:rPr lang="en-US" altLang="zh-CN" sz="2000" dirty="0">
                <a:solidFill>
                  <a:srgbClr val="0000FF"/>
                </a:solidFill>
                <a:latin typeface="Consolas" pitchFamily="49" charset="0"/>
                <a:ea typeface="楷体" pitchFamily="49" charset="-122"/>
                <a:cs typeface="Consolas" pitchFamily="49" charset="0"/>
              </a:rPr>
              <a:t>L/2</a:t>
            </a:r>
            <a:r>
              <a:rPr lang="en-US" altLang="zh-CN" sz="2000" dirty="0">
                <a:solidFill>
                  <a:srgbClr val="0000FF"/>
                </a:solidFill>
                <a:latin typeface="Consolas" pitchFamily="49" charset="0"/>
                <a:ea typeface="楷体" pitchFamily="49" charset="-122"/>
                <a:cs typeface="Consolas" pitchFamily="49" charset="0"/>
                <a:sym typeface="Symbol" pitchFamily="18" charset="2"/>
              </a:rPr>
              <a:t></a:t>
            </a:r>
            <a:r>
              <a:rPr lang="zh-CN" altLang="en-US" sz="2000" dirty="0">
                <a:solidFill>
                  <a:srgbClr val="0000FF"/>
                </a:solidFill>
                <a:latin typeface="Consolas" pitchFamily="49" charset="0"/>
                <a:ea typeface="楷体" pitchFamily="49" charset="-122"/>
                <a:cs typeface="Consolas" pitchFamily="49" charset="0"/>
              </a:rPr>
              <a:t>个位置的数称为</a:t>
            </a:r>
            <a:r>
              <a:rPr lang="en-US" altLang="zh-CN" sz="2000" dirty="0">
                <a:solidFill>
                  <a:srgbClr val="0000FF"/>
                </a:solidFill>
                <a:latin typeface="Consolas" pitchFamily="49" charset="0"/>
                <a:ea typeface="楷体" pitchFamily="49" charset="-122"/>
                <a:cs typeface="Consolas" pitchFamily="49" charset="0"/>
              </a:rPr>
              <a:t>S</a:t>
            </a:r>
            <a:r>
              <a:rPr lang="zh-CN" altLang="en-US" sz="2000" dirty="0">
                <a:solidFill>
                  <a:srgbClr val="0000FF"/>
                </a:solidFill>
                <a:latin typeface="Consolas" pitchFamily="49" charset="0"/>
                <a:ea typeface="楷体" pitchFamily="49" charset="-122"/>
                <a:cs typeface="Consolas" pitchFamily="49" charset="0"/>
              </a:rPr>
              <a:t>的</a:t>
            </a:r>
            <a:r>
              <a:rPr lang="zh-CN" altLang="en-US" sz="2000" dirty="0">
                <a:solidFill>
                  <a:srgbClr val="FF0000"/>
                </a:solidFill>
                <a:latin typeface="微软雅黑" pitchFamily="34" charset="-122"/>
                <a:ea typeface="微软雅黑" pitchFamily="34" charset="-122"/>
                <a:cs typeface="Consolas" pitchFamily="49" charset="0"/>
              </a:rPr>
              <a:t>中位数</a:t>
            </a:r>
            <a:r>
              <a:rPr lang="zh-CN" altLang="en-US" sz="2000" dirty="0">
                <a:solidFill>
                  <a:srgbClr val="0000FF"/>
                </a:solidFill>
                <a:latin typeface="Consolas" pitchFamily="49" charset="0"/>
                <a:ea typeface="楷体" pitchFamily="49" charset="-122"/>
                <a:cs typeface="Consolas" pitchFamily="49" charset="0"/>
              </a:rPr>
              <a:t>。</a:t>
            </a:r>
            <a:endParaRPr lang="en-US" altLang="zh-CN" sz="2000" dirty="0">
              <a:solidFill>
                <a:srgbClr val="0000FF"/>
              </a:solidFill>
              <a:latin typeface="Consolas" pitchFamily="49" charset="0"/>
              <a:ea typeface="楷体" pitchFamily="49" charset="-122"/>
              <a:cs typeface="Consolas" pitchFamily="49" charset="0"/>
            </a:endParaRPr>
          </a:p>
          <a:p>
            <a:pPr algn="l">
              <a:lnSpc>
                <a:spcPts val="2800"/>
              </a:lnSpc>
              <a:spcBef>
                <a:spcPts val="600"/>
              </a:spcBef>
            </a:pPr>
            <a:r>
              <a:rPr lang="en-US" altLang="zh-CN" sz="2000" dirty="0">
                <a:solidFill>
                  <a:srgbClr val="0000FF"/>
                </a:solidFill>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例如：若序列</a:t>
            </a:r>
            <a:r>
              <a:rPr lang="en-US" altLang="zh-CN" sz="2000" dirty="0">
                <a:solidFill>
                  <a:srgbClr val="0000FF"/>
                </a:solidFill>
                <a:latin typeface="Consolas" pitchFamily="49" charset="0"/>
                <a:ea typeface="楷体" pitchFamily="49" charset="-122"/>
                <a:cs typeface="Consolas" pitchFamily="49" charset="0"/>
              </a:rPr>
              <a:t>S</a:t>
            </a:r>
            <a:r>
              <a:rPr lang="en-US" altLang="zh-CN" sz="2000" baseline="-25000" dirty="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=(11</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13</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15</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17</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19)</a:t>
            </a:r>
            <a:r>
              <a:rPr lang="zh-CN" altLang="en-US" sz="2000" dirty="0">
                <a:solidFill>
                  <a:srgbClr val="0000FF"/>
                </a:solidFill>
                <a:latin typeface="Consolas" pitchFamily="49" charset="0"/>
                <a:ea typeface="楷体" pitchFamily="49" charset="-122"/>
                <a:cs typeface="Consolas" pitchFamily="49" charset="0"/>
              </a:rPr>
              <a:t>，则</a:t>
            </a:r>
            <a:r>
              <a:rPr lang="en-US" altLang="zh-CN" sz="2000" dirty="0">
                <a:solidFill>
                  <a:srgbClr val="0000FF"/>
                </a:solidFill>
                <a:latin typeface="Consolas" pitchFamily="49" charset="0"/>
                <a:ea typeface="楷体" pitchFamily="49" charset="-122"/>
                <a:cs typeface="Consolas" pitchFamily="49" charset="0"/>
              </a:rPr>
              <a:t>S1</a:t>
            </a:r>
            <a:r>
              <a:rPr lang="zh-CN" altLang="en-US" sz="2000" dirty="0">
                <a:solidFill>
                  <a:srgbClr val="0000FF"/>
                </a:solidFill>
                <a:latin typeface="Consolas" pitchFamily="49" charset="0"/>
                <a:ea typeface="楷体" pitchFamily="49" charset="-122"/>
                <a:cs typeface="Consolas" pitchFamily="49" charset="0"/>
              </a:rPr>
              <a:t>的中位数是</a:t>
            </a:r>
            <a:r>
              <a:rPr lang="en-US" altLang="zh-CN" sz="2000" dirty="0">
                <a:solidFill>
                  <a:srgbClr val="0000FF"/>
                </a:solidFill>
                <a:latin typeface="Consolas" pitchFamily="49" charset="0"/>
                <a:ea typeface="楷体" pitchFamily="49" charset="-122"/>
                <a:cs typeface="Consolas" pitchFamily="49" charset="0"/>
              </a:rPr>
              <a:t>15</a:t>
            </a:r>
            <a:r>
              <a:rPr lang="zh-CN" altLang="en-US" sz="2000" dirty="0">
                <a:solidFill>
                  <a:srgbClr val="0000FF"/>
                </a:solidFill>
                <a:latin typeface="Consolas" pitchFamily="49" charset="0"/>
                <a:ea typeface="楷体" pitchFamily="49" charset="-122"/>
                <a:cs typeface="Consolas" pitchFamily="49" charset="0"/>
              </a:rPr>
              <a:t>。</a:t>
            </a:r>
            <a:endParaRPr lang="en-US" altLang="zh-CN" sz="2000" dirty="0">
              <a:solidFill>
                <a:srgbClr val="0000FF"/>
              </a:solidFill>
              <a:latin typeface="Consolas" pitchFamily="49" charset="0"/>
              <a:ea typeface="楷体" pitchFamily="49" charset="-122"/>
              <a:cs typeface="Consolas" pitchFamily="49" charset="0"/>
            </a:endParaRPr>
          </a:p>
          <a:p>
            <a:pPr algn="l">
              <a:lnSpc>
                <a:spcPts val="2800"/>
              </a:lnSpc>
              <a:spcBef>
                <a:spcPts val="600"/>
              </a:spcBef>
            </a:pPr>
            <a:r>
              <a:rPr lang="en-US" altLang="zh-CN" sz="2000" dirty="0">
                <a:solidFill>
                  <a:srgbClr val="0000FF"/>
                </a:solidFill>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两个序列的中位数是含它们所有元素的升序序列的中位数。例如，若</a:t>
            </a:r>
            <a:r>
              <a:rPr lang="en-US" altLang="zh-CN" sz="2000" dirty="0">
                <a:solidFill>
                  <a:srgbClr val="0000FF"/>
                </a:solidFill>
                <a:latin typeface="Consolas" pitchFamily="49" charset="0"/>
                <a:ea typeface="楷体" pitchFamily="49" charset="-122"/>
                <a:cs typeface="Consolas" pitchFamily="49" charset="0"/>
              </a:rPr>
              <a:t>S</a:t>
            </a:r>
            <a:r>
              <a:rPr lang="en-US" altLang="zh-CN" sz="2000" baseline="-25000" dirty="0">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4</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6</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8</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20)</a:t>
            </a:r>
            <a:r>
              <a:rPr lang="zh-CN" altLang="en-US" sz="2000" dirty="0">
                <a:solidFill>
                  <a:srgbClr val="0000FF"/>
                </a:solidFill>
                <a:latin typeface="Consolas" pitchFamily="49" charset="0"/>
                <a:ea typeface="楷体" pitchFamily="49" charset="-122"/>
                <a:cs typeface="Consolas" pitchFamily="49" charset="0"/>
              </a:rPr>
              <a:t>，则</a:t>
            </a:r>
            <a:r>
              <a:rPr lang="en-US" altLang="zh-CN" sz="2000" dirty="0">
                <a:solidFill>
                  <a:srgbClr val="0000FF"/>
                </a:solidFill>
                <a:latin typeface="Consolas" pitchFamily="49" charset="0"/>
                <a:ea typeface="楷体" pitchFamily="49" charset="-122"/>
                <a:cs typeface="Consolas" pitchFamily="49" charset="0"/>
              </a:rPr>
              <a:t>S</a:t>
            </a:r>
            <a:r>
              <a:rPr lang="en-US" altLang="zh-CN" sz="2000" baseline="-25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和</a:t>
            </a:r>
            <a:r>
              <a:rPr lang="en-US" altLang="zh-CN" sz="2000" dirty="0">
                <a:solidFill>
                  <a:srgbClr val="0000FF"/>
                </a:solidFill>
                <a:latin typeface="Consolas" pitchFamily="49" charset="0"/>
                <a:ea typeface="楷体" pitchFamily="49" charset="-122"/>
                <a:cs typeface="Consolas" pitchFamily="49" charset="0"/>
              </a:rPr>
              <a:t>S</a:t>
            </a:r>
            <a:r>
              <a:rPr lang="en-US" altLang="zh-CN" sz="2000" baseline="-25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的中位数是</a:t>
            </a:r>
            <a:r>
              <a:rPr lang="en-US" altLang="zh-CN" sz="2000" dirty="0">
                <a:solidFill>
                  <a:srgbClr val="0000FF"/>
                </a:solidFill>
                <a:latin typeface="Consolas" pitchFamily="49" charset="0"/>
                <a:ea typeface="楷体" pitchFamily="49" charset="-122"/>
                <a:cs typeface="Consolas" pitchFamily="49" charset="0"/>
              </a:rPr>
              <a:t>11</a:t>
            </a:r>
            <a:r>
              <a:rPr lang="zh-CN" altLang="en-US" sz="2000" dirty="0">
                <a:solidFill>
                  <a:srgbClr val="0000FF"/>
                </a:solidFill>
                <a:latin typeface="Consolas" pitchFamily="49" charset="0"/>
                <a:ea typeface="楷体" pitchFamily="49" charset="-122"/>
                <a:cs typeface="Consolas" pitchFamily="49" charset="0"/>
              </a:rPr>
              <a:t>。</a:t>
            </a:r>
            <a:endParaRPr lang="en-US" altLang="zh-CN" sz="2000" dirty="0">
              <a:solidFill>
                <a:srgbClr val="0000FF"/>
              </a:solidFill>
              <a:latin typeface="Consolas" pitchFamily="49" charset="0"/>
              <a:ea typeface="楷体" pitchFamily="49" charset="-122"/>
              <a:cs typeface="Consolas" pitchFamily="49" charset="0"/>
            </a:endParaRPr>
          </a:p>
          <a:p>
            <a:pPr algn="l">
              <a:lnSpc>
                <a:spcPts val="2800"/>
              </a:lnSpc>
              <a:spcBef>
                <a:spcPts val="600"/>
              </a:spcBef>
            </a:pPr>
            <a:r>
              <a:rPr lang="en-US" altLang="zh-CN" sz="2000" dirty="0">
                <a:solidFill>
                  <a:srgbClr val="0000FF"/>
                </a:solidFill>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现有两个</a:t>
            </a:r>
            <a:r>
              <a:rPr lang="zh-CN" altLang="en-US" sz="2000" dirty="0">
                <a:solidFill>
                  <a:srgbClr val="C00000"/>
                </a:solidFill>
                <a:latin typeface="Consolas" pitchFamily="49" charset="0"/>
                <a:ea typeface="楷体" pitchFamily="49" charset="-122"/>
                <a:cs typeface="Consolas" pitchFamily="49" charset="0"/>
              </a:rPr>
              <a:t>等长</a:t>
            </a:r>
            <a:r>
              <a:rPr lang="zh-CN" altLang="en-US" sz="2000" dirty="0">
                <a:solidFill>
                  <a:srgbClr val="0000FF"/>
                </a:solidFill>
                <a:latin typeface="Consolas" pitchFamily="49" charset="0"/>
                <a:ea typeface="楷体" pitchFamily="49" charset="-122"/>
                <a:cs typeface="Consolas" pitchFamily="49" charset="0"/>
              </a:rPr>
              <a:t>的</a:t>
            </a:r>
            <a:r>
              <a:rPr lang="zh-CN" altLang="en-US" sz="2000" dirty="0">
                <a:solidFill>
                  <a:srgbClr val="C00000"/>
                </a:solidFill>
                <a:latin typeface="Consolas" pitchFamily="49" charset="0"/>
                <a:ea typeface="楷体" pitchFamily="49" charset="-122"/>
                <a:cs typeface="Consolas" pitchFamily="49" charset="0"/>
              </a:rPr>
              <a:t>升序</a:t>
            </a:r>
            <a:r>
              <a:rPr lang="zh-CN" altLang="en-US" sz="2000" dirty="0">
                <a:solidFill>
                  <a:srgbClr val="0000FF"/>
                </a:solidFill>
                <a:latin typeface="Consolas" pitchFamily="49" charset="0"/>
                <a:ea typeface="楷体" pitchFamily="49" charset="-122"/>
                <a:cs typeface="Consolas" pitchFamily="49" charset="0"/>
              </a:rPr>
              <a:t>序列</a:t>
            </a:r>
            <a:r>
              <a:rPr lang="en-US" altLang="zh-CN" sz="2000"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和</a:t>
            </a:r>
            <a:r>
              <a:rPr lang="en-US" altLang="zh-CN" sz="2000" dirty="0">
                <a:solidFill>
                  <a:srgbClr val="0000FF"/>
                </a:solidFill>
                <a:latin typeface="Consolas" pitchFamily="49" charset="0"/>
                <a:ea typeface="楷体" pitchFamily="49" charset="-122"/>
                <a:cs typeface="Consolas" pitchFamily="49" charset="0"/>
              </a:rPr>
              <a:t>B</a:t>
            </a:r>
            <a:r>
              <a:rPr lang="zh-CN" altLang="en-US" sz="2000" dirty="0">
                <a:solidFill>
                  <a:srgbClr val="0000FF"/>
                </a:solidFill>
                <a:latin typeface="Consolas" pitchFamily="49" charset="0"/>
                <a:ea typeface="楷体" pitchFamily="49" charset="-122"/>
                <a:cs typeface="Consolas" pitchFamily="49" charset="0"/>
              </a:rPr>
              <a:t>，试设计一个在时间和空间两方面都尽可能高效的算法，找出</a:t>
            </a:r>
            <a:r>
              <a:rPr lang="zh-CN" altLang="en-US" sz="2000" dirty="0">
                <a:solidFill>
                  <a:srgbClr val="C00000"/>
                </a:solidFill>
                <a:latin typeface="Consolas" pitchFamily="49" charset="0"/>
                <a:ea typeface="楷体" pitchFamily="49" charset="-122"/>
                <a:cs typeface="Consolas" pitchFamily="49" charset="0"/>
              </a:rPr>
              <a:t>两个序列</a:t>
            </a:r>
            <a:r>
              <a:rPr lang="en-US" altLang="zh-CN" sz="2000" dirty="0">
                <a:solidFill>
                  <a:srgbClr val="C00000"/>
                </a:solidFill>
                <a:latin typeface="Consolas" pitchFamily="49" charset="0"/>
                <a:ea typeface="楷体" pitchFamily="49" charset="-122"/>
                <a:cs typeface="Consolas" pitchFamily="49" charset="0"/>
              </a:rPr>
              <a:t>A</a:t>
            </a:r>
            <a:r>
              <a:rPr lang="zh-CN" altLang="en-US" sz="2000" dirty="0">
                <a:solidFill>
                  <a:srgbClr val="C00000"/>
                </a:solidFill>
                <a:latin typeface="Consolas" pitchFamily="49" charset="0"/>
                <a:ea typeface="楷体" pitchFamily="49" charset="-122"/>
                <a:cs typeface="Consolas" pitchFamily="49" charset="0"/>
              </a:rPr>
              <a:t>和</a:t>
            </a:r>
            <a:r>
              <a:rPr lang="en-US" altLang="zh-CN" sz="2000" dirty="0">
                <a:solidFill>
                  <a:srgbClr val="C00000"/>
                </a:solidFill>
                <a:latin typeface="Consolas" pitchFamily="49" charset="0"/>
                <a:ea typeface="楷体" pitchFamily="49" charset="-122"/>
                <a:cs typeface="Consolas" pitchFamily="49" charset="0"/>
              </a:rPr>
              <a:t>B</a:t>
            </a:r>
            <a:r>
              <a:rPr lang="zh-CN" altLang="en-US" sz="2000" dirty="0">
                <a:solidFill>
                  <a:srgbClr val="C00000"/>
                </a:solidFill>
                <a:latin typeface="Consolas" pitchFamily="49" charset="0"/>
                <a:ea typeface="楷体" pitchFamily="49" charset="-122"/>
                <a:cs typeface="Consolas" pitchFamily="49" charset="0"/>
              </a:rPr>
              <a:t>的中位数</a:t>
            </a:r>
            <a:r>
              <a:rPr lang="zh-CN" altLang="en-US" sz="2000" dirty="0">
                <a:solidFill>
                  <a:srgbClr val="0000FF"/>
                </a:solidFill>
                <a:latin typeface="Consolas" pitchFamily="49" charset="0"/>
                <a:ea typeface="楷体" pitchFamily="49" charset="-122"/>
                <a:cs typeface="Consolas" pitchFamily="49" charset="0"/>
              </a:rPr>
              <a:t>。要求：</a:t>
            </a:r>
          </a:p>
          <a:p>
            <a:pPr algn="l">
              <a:lnSpc>
                <a:spcPts val="2800"/>
              </a:lnSpc>
              <a:spcBef>
                <a:spcPts val="600"/>
              </a:spcBef>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）给出算法的基本设计思想。</a:t>
            </a:r>
          </a:p>
          <a:p>
            <a:pPr algn="l">
              <a:lnSpc>
                <a:spcPts val="2800"/>
              </a:lnSpc>
              <a:spcBef>
                <a:spcPts val="600"/>
              </a:spcBef>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）根据设计思想，采用</a:t>
            </a:r>
            <a:r>
              <a:rPr lang="en-US" altLang="zh-CN" sz="2000" dirty="0">
                <a:solidFill>
                  <a:srgbClr val="0000FF"/>
                </a:solidFill>
                <a:latin typeface="Consolas" pitchFamily="49" charset="0"/>
                <a:ea typeface="楷体" pitchFamily="49" charset="-122"/>
                <a:cs typeface="Consolas" pitchFamily="49" charset="0"/>
              </a:rPr>
              <a:t>C</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C++</a:t>
            </a:r>
            <a:r>
              <a:rPr lang="zh-CN" altLang="en-US" sz="2000" dirty="0">
                <a:solidFill>
                  <a:srgbClr val="0000FF"/>
                </a:solidFill>
                <a:latin typeface="Consolas" pitchFamily="49" charset="0"/>
                <a:ea typeface="楷体" pitchFamily="49" charset="-122"/>
                <a:cs typeface="Consolas" pitchFamily="49" charset="0"/>
              </a:rPr>
              <a:t>或</a:t>
            </a:r>
            <a:r>
              <a:rPr lang="en-US" altLang="zh-CN" sz="2000" dirty="0">
                <a:solidFill>
                  <a:srgbClr val="0000FF"/>
                </a:solidFill>
                <a:latin typeface="Consolas" pitchFamily="49" charset="0"/>
                <a:ea typeface="楷体" pitchFamily="49" charset="-122"/>
                <a:cs typeface="Consolas" pitchFamily="49" charset="0"/>
              </a:rPr>
              <a:t>Java</a:t>
            </a:r>
            <a:r>
              <a:rPr lang="zh-CN" altLang="en-US" sz="2000" dirty="0">
                <a:solidFill>
                  <a:srgbClr val="0000FF"/>
                </a:solidFill>
                <a:latin typeface="Consolas" pitchFamily="49" charset="0"/>
                <a:ea typeface="楷体" pitchFamily="49" charset="-122"/>
                <a:cs typeface="Consolas" pitchFamily="49" charset="0"/>
              </a:rPr>
              <a:t>语言描述算法，关键处给出注释。</a:t>
            </a:r>
          </a:p>
          <a:p>
            <a:pPr algn="l">
              <a:lnSpc>
                <a:spcPts val="2800"/>
              </a:lnSpc>
              <a:spcBef>
                <a:spcPts val="600"/>
              </a:spcBef>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）说明你所设计算法的时间复杂度和空间复杂度。</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52" y="1214422"/>
            <a:ext cx="3929058"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lnSpc>
                <a:spcPct val="100000"/>
              </a:lnSpc>
            </a:pPr>
            <a:r>
              <a:rPr lang="en-US" altLang="zh-CN" sz="1800" dirty="0" err="1">
                <a:solidFill>
                  <a:srgbClr val="0000FF"/>
                </a:solidFill>
                <a:latin typeface="Consolas" pitchFamily="49" charset="0"/>
                <a:ea typeface="楷体" pitchFamily="49" charset="-122"/>
                <a:cs typeface="Consolas" pitchFamily="49" charset="0"/>
              </a:rPr>
              <a:t>S</a:t>
            </a:r>
            <a:r>
              <a:rPr lang="en-US" altLang="zh-CN" sz="1800" baseline="-25000" dirty="0" err="1">
                <a:solidFill>
                  <a:srgbClr val="0000FF"/>
                </a:solidFill>
                <a:latin typeface="Consolas" pitchFamily="49" charset="0"/>
                <a:ea typeface="楷体" pitchFamily="49" charset="-122"/>
                <a:cs typeface="Consolas" pitchFamily="49" charset="0"/>
              </a:rPr>
              <a:t>1</a:t>
            </a:r>
            <a:r>
              <a:rPr lang="en-US" altLang="zh-CN" sz="1800">
                <a:solidFill>
                  <a:srgbClr val="0000FF"/>
                </a:solidFill>
                <a:latin typeface="Consolas" pitchFamily="49" charset="0"/>
                <a:ea typeface="楷体" pitchFamily="49" charset="-122"/>
                <a:cs typeface="Consolas" pitchFamily="49" charset="0"/>
              </a:rPr>
              <a:t>=(11</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 13</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 15</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 17</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19)</a:t>
            </a:r>
            <a:endParaRPr lang="zh-CN" altLang="en-US" sz="1800" dirty="0">
              <a:solidFill>
                <a:srgbClr val="0000FF"/>
              </a:solidFill>
              <a:latin typeface="Consolas" pitchFamily="49" charset="0"/>
              <a:cs typeface="Consolas" pitchFamily="49" charset="0"/>
            </a:endParaRPr>
          </a:p>
        </p:txBody>
      </p:sp>
      <p:sp>
        <p:nvSpPr>
          <p:cNvPr id="5" name="TextBox 4"/>
          <p:cNvSpPr txBox="1"/>
          <p:nvPr/>
        </p:nvSpPr>
        <p:spPr>
          <a:xfrm>
            <a:off x="4500562" y="1214422"/>
            <a:ext cx="3500462"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lnSpc>
                <a:spcPct val="100000"/>
              </a:lnSpc>
            </a:pPr>
            <a:r>
              <a:rPr lang="en-US" altLang="zh-CN" sz="1800" dirty="0" err="1">
                <a:solidFill>
                  <a:srgbClr val="0000FF"/>
                </a:solidFill>
                <a:latin typeface="Consolas" pitchFamily="49" charset="0"/>
                <a:ea typeface="楷体" pitchFamily="49" charset="-122"/>
                <a:cs typeface="Consolas" pitchFamily="49" charset="0"/>
              </a:rPr>
              <a:t>S</a:t>
            </a:r>
            <a:r>
              <a:rPr lang="en-US" altLang="zh-CN" sz="1800" baseline="-25000" dirty="0" err="1">
                <a:solidFill>
                  <a:srgbClr val="0000FF"/>
                </a:solidFill>
                <a:latin typeface="Consolas" pitchFamily="49" charset="0"/>
                <a:ea typeface="楷体" pitchFamily="49" charset="-122"/>
                <a:cs typeface="Consolas" pitchFamily="49" charset="0"/>
              </a:rPr>
              <a:t>2</a:t>
            </a:r>
            <a:r>
              <a:rPr lang="en-US" altLang="zh-CN" sz="18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 4</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 6</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 8</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20)</a:t>
            </a:r>
            <a:endParaRPr lang="zh-CN" altLang="en-US" sz="1800" dirty="0">
              <a:solidFill>
                <a:srgbClr val="0000FF"/>
              </a:solidFill>
              <a:latin typeface="Consolas" pitchFamily="49" charset="0"/>
              <a:cs typeface="Consolas" pitchFamily="49" charset="0"/>
            </a:endParaRPr>
          </a:p>
        </p:txBody>
      </p:sp>
      <p:sp>
        <p:nvSpPr>
          <p:cNvPr id="13" name="矩形 12"/>
          <p:cNvSpPr/>
          <p:nvPr/>
        </p:nvSpPr>
        <p:spPr>
          <a:xfrm>
            <a:off x="3490382" y="2143116"/>
            <a:ext cx="1357322" cy="78581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000" dirty="0">
                <a:solidFill>
                  <a:srgbClr val="FF0000"/>
                </a:solidFill>
                <a:latin typeface="仿宋" pitchFamily="49" charset="-122"/>
                <a:ea typeface="仿宋" pitchFamily="49" charset="-122"/>
              </a:rPr>
              <a:t>二路归并</a:t>
            </a:r>
          </a:p>
        </p:txBody>
      </p:sp>
      <p:cxnSp>
        <p:nvCxnSpPr>
          <p:cNvPr id="21" name="直接箭头连接符 20"/>
          <p:cNvCxnSpPr/>
          <p:nvPr/>
        </p:nvCxnSpPr>
        <p:spPr>
          <a:xfrm rot="16200000" flipH="1">
            <a:off x="3143240" y="1785926"/>
            <a:ext cx="428628" cy="28575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p:nvPr/>
        </p:nvCxnSpPr>
        <p:spPr>
          <a:xfrm rot="5400000">
            <a:off x="4750595" y="1821645"/>
            <a:ext cx="428628" cy="21431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p:nvPr/>
        </p:nvCxnSpPr>
        <p:spPr>
          <a:xfrm rot="5400000">
            <a:off x="3803865" y="3359975"/>
            <a:ext cx="720000" cy="79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1714480" y="3786190"/>
            <a:ext cx="5500726"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lnSpc>
                <a:spcPct val="100000"/>
              </a:lnSpc>
            </a:pPr>
            <a:r>
              <a:rPr lang="en-US" altLang="zh-CN" sz="1800" dirty="0">
                <a:solidFill>
                  <a:srgbClr val="0000FF"/>
                </a:solidFill>
                <a:ea typeface="楷体" pitchFamily="49" charset="-122"/>
                <a:cs typeface="Times New Roman" pitchFamily="18" charset="0"/>
              </a:rPr>
              <a:t>S</a:t>
            </a:r>
            <a:r>
              <a:rPr lang="en-US" altLang="zh-CN" sz="1800">
                <a:solidFill>
                  <a:srgbClr val="0000FF"/>
                </a:solidFill>
                <a:ea typeface="楷体" pitchFamily="49" charset="-122"/>
                <a:cs typeface="Times New Roman" pitchFamily="18" charset="0"/>
              </a:rPr>
              <a:t>=(2</a:t>
            </a:r>
            <a:r>
              <a:rPr lang="zh-CN" altLang="en-US" sz="1800">
                <a:solidFill>
                  <a:srgbClr val="0000FF"/>
                </a:solidFill>
                <a:ea typeface="楷体" pitchFamily="49" charset="-122"/>
                <a:cs typeface="Times New Roman" pitchFamily="18" charset="0"/>
              </a:rPr>
              <a:t>，</a:t>
            </a:r>
            <a:r>
              <a:rPr lang="en-US" altLang="zh-CN" sz="1800">
                <a:solidFill>
                  <a:srgbClr val="0000FF"/>
                </a:solidFill>
                <a:ea typeface="楷体" pitchFamily="49" charset="-122"/>
                <a:cs typeface="Times New Roman" pitchFamily="18" charset="0"/>
              </a:rPr>
              <a:t> 4</a:t>
            </a:r>
            <a:r>
              <a:rPr lang="zh-CN" altLang="en-US" sz="1800">
                <a:solidFill>
                  <a:srgbClr val="0000FF"/>
                </a:solidFill>
                <a:ea typeface="楷体" pitchFamily="49" charset="-122"/>
                <a:cs typeface="Times New Roman" pitchFamily="18" charset="0"/>
              </a:rPr>
              <a:t>，</a:t>
            </a:r>
            <a:r>
              <a:rPr lang="en-US" altLang="zh-CN" sz="1800">
                <a:solidFill>
                  <a:srgbClr val="0000FF"/>
                </a:solidFill>
                <a:ea typeface="楷体" pitchFamily="49" charset="-122"/>
                <a:cs typeface="Times New Roman" pitchFamily="18" charset="0"/>
              </a:rPr>
              <a:t> 6</a:t>
            </a:r>
            <a:r>
              <a:rPr lang="zh-CN" altLang="en-US" sz="1800">
                <a:solidFill>
                  <a:srgbClr val="0000FF"/>
                </a:solidFill>
                <a:ea typeface="楷体" pitchFamily="49" charset="-122"/>
                <a:cs typeface="Times New Roman" pitchFamily="18" charset="0"/>
              </a:rPr>
              <a:t>，</a:t>
            </a:r>
            <a:r>
              <a:rPr lang="en-US" altLang="zh-CN" sz="1800">
                <a:solidFill>
                  <a:srgbClr val="0000FF"/>
                </a:solidFill>
                <a:ea typeface="楷体" pitchFamily="49" charset="-122"/>
                <a:cs typeface="Times New Roman" pitchFamily="18" charset="0"/>
              </a:rPr>
              <a:t> 8</a:t>
            </a:r>
            <a:r>
              <a:rPr lang="zh-CN" altLang="en-US" sz="1800">
                <a:solidFill>
                  <a:srgbClr val="0000FF"/>
                </a:solidFill>
                <a:ea typeface="楷体" pitchFamily="49" charset="-122"/>
                <a:cs typeface="Times New Roman" pitchFamily="18" charset="0"/>
              </a:rPr>
              <a:t>，</a:t>
            </a:r>
            <a:r>
              <a:rPr lang="en-US" altLang="zh-CN" sz="1800">
                <a:solidFill>
                  <a:srgbClr val="0000FF"/>
                </a:solidFill>
                <a:ea typeface="楷体" pitchFamily="49" charset="-122"/>
                <a:cs typeface="Times New Roman" pitchFamily="18" charset="0"/>
              </a:rPr>
              <a:t> </a:t>
            </a:r>
            <a:r>
              <a:rPr lang="en-US" altLang="zh-CN" sz="1800">
                <a:solidFill>
                  <a:srgbClr val="FF0000"/>
                </a:solidFill>
                <a:ea typeface="楷体" pitchFamily="49" charset="-122"/>
                <a:cs typeface="Times New Roman" pitchFamily="18" charset="0"/>
              </a:rPr>
              <a:t>11</a:t>
            </a:r>
            <a:r>
              <a:rPr lang="zh-CN" altLang="en-US" sz="1800">
                <a:solidFill>
                  <a:srgbClr val="0000FF"/>
                </a:solidFill>
                <a:ea typeface="楷体" pitchFamily="49" charset="-122"/>
                <a:cs typeface="Times New Roman" pitchFamily="18" charset="0"/>
              </a:rPr>
              <a:t>，</a:t>
            </a:r>
            <a:r>
              <a:rPr lang="en-US" altLang="zh-CN" sz="1800">
                <a:solidFill>
                  <a:srgbClr val="0000FF"/>
                </a:solidFill>
                <a:ea typeface="楷体" pitchFamily="49" charset="-122"/>
                <a:cs typeface="Times New Roman" pitchFamily="18" charset="0"/>
              </a:rPr>
              <a:t> 13</a:t>
            </a:r>
            <a:r>
              <a:rPr lang="zh-CN" altLang="en-US" sz="1800">
                <a:solidFill>
                  <a:srgbClr val="0000FF"/>
                </a:solidFill>
                <a:ea typeface="楷体" pitchFamily="49" charset="-122"/>
                <a:cs typeface="Times New Roman" pitchFamily="18" charset="0"/>
              </a:rPr>
              <a:t>，</a:t>
            </a:r>
            <a:r>
              <a:rPr lang="en-US" altLang="zh-CN" sz="1800">
                <a:solidFill>
                  <a:srgbClr val="0000FF"/>
                </a:solidFill>
                <a:ea typeface="楷体" pitchFamily="49" charset="-122"/>
                <a:cs typeface="Times New Roman" pitchFamily="18" charset="0"/>
              </a:rPr>
              <a:t> 15</a:t>
            </a:r>
            <a:r>
              <a:rPr lang="zh-CN" altLang="en-US" sz="1800">
                <a:solidFill>
                  <a:srgbClr val="0000FF"/>
                </a:solidFill>
                <a:ea typeface="楷体" pitchFamily="49" charset="-122"/>
                <a:cs typeface="Times New Roman" pitchFamily="18" charset="0"/>
              </a:rPr>
              <a:t>，</a:t>
            </a:r>
            <a:r>
              <a:rPr lang="en-US" altLang="zh-CN" sz="1800">
                <a:solidFill>
                  <a:srgbClr val="0000FF"/>
                </a:solidFill>
                <a:ea typeface="楷体" pitchFamily="49" charset="-122"/>
                <a:cs typeface="Times New Roman" pitchFamily="18" charset="0"/>
              </a:rPr>
              <a:t> 17</a:t>
            </a:r>
            <a:r>
              <a:rPr lang="zh-CN" altLang="en-US" sz="1800">
                <a:solidFill>
                  <a:srgbClr val="0000FF"/>
                </a:solidFill>
                <a:ea typeface="楷体" pitchFamily="49" charset="-122"/>
                <a:cs typeface="Times New Roman" pitchFamily="18" charset="0"/>
              </a:rPr>
              <a:t>，</a:t>
            </a:r>
            <a:r>
              <a:rPr lang="en-US" altLang="zh-CN" sz="1800">
                <a:solidFill>
                  <a:srgbClr val="0000FF"/>
                </a:solidFill>
                <a:ea typeface="楷体" pitchFamily="49" charset="-122"/>
                <a:cs typeface="Times New Roman" pitchFamily="18" charset="0"/>
              </a:rPr>
              <a:t> 19</a:t>
            </a:r>
            <a:r>
              <a:rPr lang="zh-CN" altLang="en-US" sz="1800">
                <a:solidFill>
                  <a:srgbClr val="0000FF"/>
                </a:solidFill>
                <a:ea typeface="楷体" pitchFamily="49" charset="-122"/>
                <a:cs typeface="Times New Roman" pitchFamily="18" charset="0"/>
              </a:rPr>
              <a:t>，</a:t>
            </a:r>
            <a:r>
              <a:rPr lang="en-US" altLang="zh-CN" sz="1800">
                <a:solidFill>
                  <a:srgbClr val="0000FF"/>
                </a:solidFill>
                <a:ea typeface="楷体" pitchFamily="49" charset="-122"/>
                <a:cs typeface="Times New Roman" pitchFamily="18" charset="0"/>
              </a:rPr>
              <a:t>20</a:t>
            </a:r>
            <a:r>
              <a:rPr lang="en-US" altLang="zh-CN" sz="1800" dirty="0">
                <a:solidFill>
                  <a:srgbClr val="0000FF"/>
                </a:solidFill>
                <a:ea typeface="楷体" pitchFamily="49" charset="-122"/>
                <a:cs typeface="Times New Roman" pitchFamily="18" charset="0"/>
              </a:rPr>
              <a:t>)</a:t>
            </a:r>
            <a:endParaRPr lang="zh-CN" altLang="en-US" sz="1800" dirty="0">
              <a:solidFill>
                <a:srgbClr val="0000FF"/>
              </a:solidFill>
            </a:endParaRPr>
          </a:p>
        </p:txBody>
      </p:sp>
      <p:cxnSp>
        <p:nvCxnSpPr>
          <p:cNvPr id="28" name="直接箭头连接符 27"/>
          <p:cNvCxnSpPr/>
          <p:nvPr/>
        </p:nvCxnSpPr>
        <p:spPr>
          <a:xfrm rot="5400000" flipH="1" flipV="1">
            <a:off x="3907066" y="4428338"/>
            <a:ext cx="428628"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43236" y="4786322"/>
            <a:ext cx="1214446" cy="313932"/>
          </a:xfrm>
          <a:prstGeom prst="rect">
            <a:avLst/>
          </a:prstGeom>
          <a:noFill/>
        </p:spPr>
        <p:txBody>
          <a:bodyPr wrap="square" rtlCol="0">
            <a:spAutoFit/>
          </a:bodyPr>
          <a:lstStyle/>
          <a:p>
            <a:pPr algn="ctr"/>
            <a:r>
              <a:rPr lang="zh-CN" altLang="en-US" sz="1800" dirty="0">
                <a:solidFill>
                  <a:srgbClr val="006600"/>
                </a:solidFill>
                <a:latin typeface="Consolas" pitchFamily="49" charset="0"/>
                <a:ea typeface="仿宋" pitchFamily="49" charset="-122"/>
                <a:cs typeface="Consolas" pitchFamily="49" charset="0"/>
              </a:rPr>
              <a:t>中位数</a:t>
            </a:r>
          </a:p>
        </p:txBody>
      </p:sp>
      <p:sp>
        <p:nvSpPr>
          <p:cNvPr id="32" name="TextBox 31"/>
          <p:cNvSpPr txBox="1"/>
          <p:nvPr/>
        </p:nvSpPr>
        <p:spPr>
          <a:xfrm>
            <a:off x="107504" y="5286388"/>
            <a:ext cx="9001000" cy="827021"/>
          </a:xfrm>
          <a:prstGeom prst="rect">
            <a:avLst/>
          </a:prstGeom>
          <a:noFill/>
        </p:spPr>
        <p:txBody>
          <a:bodyPr wrap="square" rtlCol="0">
            <a:spAutoFit/>
          </a:bodyPr>
          <a:lstStyle/>
          <a:p>
            <a:pPr algn="l">
              <a:lnSpc>
                <a:spcPts val="3000"/>
              </a:lnSpc>
              <a:spcBef>
                <a:spcPts val="0"/>
              </a:spcBef>
            </a:pPr>
            <a:r>
              <a:rPr lang="zh-CN" altLang="en-US" sz="2000" dirty="0">
                <a:solidFill>
                  <a:srgbClr val="0000FF"/>
                </a:solidFill>
                <a:latin typeface="Consolas" pitchFamily="49" charset="0"/>
                <a:ea typeface="仿宋" pitchFamily="49" charset="-122"/>
                <a:cs typeface="Consolas" pitchFamily="49" charset="0"/>
              </a:rPr>
              <a:t>   实际上，不需要求出</a:t>
            </a:r>
            <a:r>
              <a:rPr lang="en-US" altLang="zh-CN" sz="2000" dirty="0">
                <a:solidFill>
                  <a:srgbClr val="0000FF"/>
                </a:solidFill>
                <a:latin typeface="Consolas" pitchFamily="49" charset="0"/>
                <a:ea typeface="仿宋" pitchFamily="49" charset="-122"/>
                <a:cs typeface="Consolas" pitchFamily="49" charset="0"/>
              </a:rPr>
              <a:t>S</a:t>
            </a:r>
            <a:r>
              <a:rPr lang="zh-CN" altLang="en-US" sz="2000" dirty="0">
                <a:solidFill>
                  <a:srgbClr val="0000FF"/>
                </a:solidFill>
                <a:latin typeface="Consolas" pitchFamily="49" charset="0"/>
                <a:ea typeface="仿宋" pitchFamily="49" charset="-122"/>
                <a:cs typeface="Consolas" pitchFamily="49" charset="0"/>
              </a:rPr>
              <a:t>的全部元素，用</a:t>
            </a:r>
            <a:r>
              <a:rPr lang="en-US" altLang="zh-CN" sz="2000" i="1" dirty="0">
                <a:solidFill>
                  <a:srgbClr val="0000FF"/>
                </a:solidFill>
                <a:latin typeface="Consolas" pitchFamily="49" charset="0"/>
                <a:ea typeface="仿宋" pitchFamily="49" charset="-122"/>
                <a:cs typeface="Consolas" pitchFamily="49" charset="0"/>
              </a:rPr>
              <a:t>k</a:t>
            </a:r>
            <a:r>
              <a:rPr lang="zh-CN" altLang="en-US" sz="2000" dirty="0">
                <a:solidFill>
                  <a:srgbClr val="0000FF"/>
                </a:solidFill>
                <a:latin typeface="Consolas" pitchFamily="49" charset="0"/>
                <a:ea typeface="仿宋" pitchFamily="49" charset="-122"/>
                <a:cs typeface="Consolas" pitchFamily="49" charset="0"/>
              </a:rPr>
              <a:t>记录当前归并的元素个数，当</a:t>
            </a:r>
            <a:r>
              <a:rPr lang="en-US" altLang="zh-CN" sz="2000" i="1" dirty="0">
                <a:solidFill>
                  <a:srgbClr val="0000FF"/>
                </a:solidFill>
                <a:latin typeface="Consolas" pitchFamily="49" charset="0"/>
                <a:ea typeface="仿宋" pitchFamily="49" charset="-122"/>
                <a:cs typeface="Consolas" pitchFamily="49" charset="0"/>
              </a:rPr>
              <a:t>k</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zh-CN" altLang="en-US" sz="2000" dirty="0">
                <a:solidFill>
                  <a:srgbClr val="0000FF"/>
                </a:solidFill>
                <a:latin typeface="Consolas" pitchFamily="49" charset="0"/>
                <a:ea typeface="仿宋" pitchFamily="49" charset="-122"/>
                <a:cs typeface="Consolas" pitchFamily="49" charset="0"/>
              </a:rPr>
              <a:t>时（</a:t>
            </a:r>
            <a:r>
              <a:rPr lang="en-US" altLang="zh-CN" sz="2000" dirty="0">
                <a:solidFill>
                  <a:srgbClr val="0000FF"/>
                </a:solidFill>
                <a:latin typeface="Consolas" pitchFamily="49" charset="0"/>
                <a:ea typeface="仿宋"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sym typeface="Symbol" pitchFamily="18" charset="2"/>
              </a:rPr>
              <a:t> </a:t>
            </a:r>
            <a:r>
              <a:rPr lang="en-US" altLang="zh-CN" sz="2000" dirty="0">
                <a:solidFill>
                  <a:srgbClr val="0000FF"/>
                </a:solidFill>
                <a:latin typeface="Consolas" pitchFamily="49" charset="0"/>
                <a:ea typeface="楷体" pitchFamily="49" charset="-122"/>
                <a:cs typeface="Consolas" pitchFamily="49" charset="0"/>
              </a:rPr>
              <a:t>L/2</a:t>
            </a:r>
            <a:r>
              <a:rPr lang="en-US" altLang="zh-CN" sz="2000" dirty="0">
                <a:solidFill>
                  <a:srgbClr val="0000FF"/>
                </a:solidFill>
                <a:latin typeface="Consolas" pitchFamily="49" charset="0"/>
                <a:ea typeface="楷体" pitchFamily="49" charset="-122"/>
                <a:cs typeface="Consolas" pitchFamily="49" charset="0"/>
                <a:sym typeface="Symbol" pitchFamily="18" charset="2"/>
              </a:rPr>
              <a:t> </a:t>
            </a:r>
            <a:r>
              <a:rPr lang="zh-CN" altLang="en-US" sz="2000" dirty="0">
                <a:solidFill>
                  <a:srgbClr val="0000FF"/>
                </a:solidFill>
                <a:latin typeface="Consolas" pitchFamily="49" charset="0"/>
                <a:ea typeface="仿宋" pitchFamily="49" charset="-122"/>
                <a:cs typeface="Consolas" pitchFamily="49" charset="0"/>
              </a:rPr>
              <a:t>），归并（较小者）的那个元素就是</a:t>
            </a:r>
            <a:r>
              <a:rPr lang="zh-CN" altLang="en-US" sz="2000" dirty="0">
                <a:solidFill>
                  <a:srgbClr val="C00000"/>
                </a:solidFill>
                <a:latin typeface="Consolas" pitchFamily="49" charset="0"/>
                <a:ea typeface="仿宋" pitchFamily="49" charset="-122"/>
                <a:cs typeface="Consolas" pitchFamily="49" charset="0"/>
              </a:rPr>
              <a:t>中位数</a:t>
            </a:r>
            <a:r>
              <a:rPr lang="zh-CN" altLang="en-US" sz="2000" dirty="0">
                <a:solidFill>
                  <a:srgbClr val="0000FF"/>
                </a:solidFill>
                <a:latin typeface="Consolas" pitchFamily="49" charset="0"/>
                <a:ea typeface="仿宋" pitchFamily="49" charset="-122"/>
                <a:cs typeface="Consolas" pitchFamily="49" charset="0"/>
              </a:rPr>
              <a:t>。</a:t>
            </a:r>
          </a:p>
        </p:txBody>
      </p:sp>
      <p:sp>
        <p:nvSpPr>
          <p:cNvPr id="14" name="TextBox 13"/>
          <p:cNvSpPr txBox="1"/>
          <p:nvPr/>
        </p:nvSpPr>
        <p:spPr>
          <a:xfrm>
            <a:off x="214282" y="385684"/>
            <a:ext cx="1214446" cy="400110"/>
          </a:xfrm>
          <a:prstGeom prst="rect">
            <a:avLst/>
          </a:prstGeom>
          <a:ln>
            <a:solidFill>
              <a:schemeClr val="accent5">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buBlip>
                <a:blip r:embed="rId2"/>
              </a:buBlip>
            </a:pPr>
            <a:r>
              <a:rPr lang="en-US" altLang="zh-CN"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sym typeface="Wingdings"/>
              </a:rPr>
              <a:t>  </a:t>
            </a: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方正细珊瑚简体" pitchFamily="65" charset="-122"/>
                <a:ea typeface="方正细珊瑚简体" pitchFamily="65" charset="-122"/>
                <a:cs typeface="Consolas" pitchFamily="49" charset="0"/>
                <a:sym typeface="Wingdings"/>
              </a:rPr>
              <a:t>思路</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方正细珊瑚简体" pitchFamily="65" charset="-122"/>
              <a:ea typeface="方正细珊瑚简体" pitchFamily="65"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2"/>
                                        </p:tgtEl>
                                        <p:attrNameLst>
                                          <p:attrName>style.visibility</p:attrName>
                                        </p:attrNameLst>
                                      </p:cBhvr>
                                      <p:to>
                                        <p:strVal val="visible"/>
                                      </p:to>
                                    </p:set>
                                    <p:anim calcmode="discrete" valueType="clr">
                                      <p:cBhvr override="childStyle">
                                        <p:cTn id="7" dur="80"/>
                                        <p:tgtEl>
                                          <p:spTgt spid="3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2"/>
                                        </p:tgtEl>
                                        <p:attrNameLst>
                                          <p:attrName>fillcolor</p:attrName>
                                        </p:attrNameLst>
                                      </p:cBhvr>
                                      <p:tavLst>
                                        <p:tav tm="0">
                                          <p:val>
                                            <p:clrVal>
                                              <a:schemeClr val="accent2"/>
                                            </p:clrVal>
                                          </p:val>
                                        </p:tav>
                                        <p:tav tm="50000">
                                          <p:val>
                                            <p:clrVal>
                                              <a:schemeClr val="hlink"/>
                                            </p:clrVal>
                                          </p:val>
                                        </p:tav>
                                      </p:tavLst>
                                    </p:anim>
                                    <p:set>
                                      <p:cBhvr>
                                        <p:cTn id="9" dur="80"/>
                                        <p:tgtEl>
                                          <p:spTgt spid="3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ext Box 2"/>
          <p:cNvSpPr txBox="1">
            <a:spLocks noChangeArrowheads="1"/>
          </p:cNvSpPr>
          <p:nvPr/>
        </p:nvSpPr>
        <p:spPr bwMode="auto">
          <a:xfrm>
            <a:off x="-115775" y="332656"/>
            <a:ext cx="9375550" cy="5735142"/>
          </a:xfrm>
          <a:prstGeom prst="rect">
            <a:avLst/>
          </a:prstGeom>
          <a:solidFill>
            <a:schemeClr val="bg1">
              <a:lumMod val="95000"/>
            </a:schemeClr>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wrap="square" lIns="288000" tIns="72000" rIns="288000" bIns="72000">
            <a:spAutoFit/>
          </a:bodyPr>
          <a:lstStyle/>
          <a:p>
            <a:pPr algn="l">
              <a:lnSpc>
                <a:spcPts val="2300"/>
              </a:lnSpc>
              <a:spcBef>
                <a:spcPts val="0"/>
              </a:spcBef>
            </a:pPr>
            <a:r>
              <a:rPr lang="en-GB" altLang="zh-CN" sz="1800" dirty="0">
                <a:solidFill>
                  <a:srgbClr val="0000FF"/>
                </a:solidFill>
                <a:latin typeface="Consolas" panose="020B0609020204030204" pitchFamily="49" charset="0"/>
              </a:rPr>
              <a:t>public static int Middle(</a:t>
            </a:r>
            <a:r>
              <a:rPr lang="en-GB" altLang="zh-CN" sz="1800" dirty="0" err="1">
                <a:solidFill>
                  <a:srgbClr val="0000FF"/>
                </a:solidFill>
                <a:latin typeface="Consolas" panose="020B0609020204030204" pitchFamily="49" charset="0"/>
              </a:rPr>
              <a:t>SqListClass</a:t>
            </a:r>
            <a:r>
              <a:rPr lang="en-GB" altLang="zh-CN" sz="1800" dirty="0">
                <a:solidFill>
                  <a:srgbClr val="0000FF"/>
                </a:solidFill>
                <a:latin typeface="Consolas" panose="020B0609020204030204" pitchFamily="49" charset="0"/>
              </a:rPr>
              <a:t>&lt;Integer&gt; </a:t>
            </a:r>
            <a:r>
              <a:rPr lang="en-GB" altLang="zh-CN" sz="1800" dirty="0" err="1">
                <a:solidFill>
                  <a:srgbClr val="0000FF"/>
                </a:solidFill>
                <a:latin typeface="Consolas" panose="020B0609020204030204" pitchFamily="49" charset="0"/>
              </a:rPr>
              <a:t>A,SqListClass</a:t>
            </a:r>
            <a:r>
              <a:rPr lang="en-GB" altLang="zh-CN" sz="1800" dirty="0">
                <a:solidFill>
                  <a:srgbClr val="0000FF"/>
                </a:solidFill>
                <a:latin typeface="Consolas" panose="020B0609020204030204" pitchFamily="49" charset="0"/>
              </a:rPr>
              <a:t>&lt;Integer&gt; B) {</a:t>
            </a:r>
            <a:endParaRPr lang="zh-CN" altLang="en-US" sz="1800" dirty="0">
              <a:solidFill>
                <a:srgbClr val="0000FF"/>
              </a:solidFill>
              <a:latin typeface="Consolas" panose="020B0609020204030204" pitchFamily="49" charset="0"/>
            </a:endParaRPr>
          </a:p>
          <a:p>
            <a:pPr algn="l">
              <a:lnSpc>
                <a:spcPts val="2300"/>
              </a:lnSpc>
              <a:spcBef>
                <a:spcPts val="0"/>
              </a:spcBef>
            </a:pPr>
            <a:r>
              <a:rPr lang="en-GB" altLang="zh-CN" sz="1800" dirty="0">
                <a:solidFill>
                  <a:srgbClr val="0000FF"/>
                </a:solidFill>
                <a:latin typeface="Consolas" panose="020B0609020204030204" pitchFamily="49" charset="0"/>
              </a:rPr>
              <a:t>  int </a:t>
            </a:r>
            <a:r>
              <a:rPr lang="en-GB" altLang="zh-CN" sz="1800" dirty="0" err="1">
                <a:solidFill>
                  <a:srgbClr val="0000FF"/>
                </a:solidFill>
                <a:latin typeface="Consolas" panose="020B0609020204030204" pitchFamily="49" charset="0"/>
              </a:rPr>
              <a:t>i</a:t>
            </a:r>
            <a:r>
              <a:rPr lang="en-GB" altLang="zh-CN" sz="1800" dirty="0">
                <a:solidFill>
                  <a:srgbClr val="0000FF"/>
                </a:solidFill>
                <a:latin typeface="Consolas" panose="020B0609020204030204" pitchFamily="49" charset="0"/>
              </a:rPr>
              <a:t>=0, j=0, k=0;</a:t>
            </a:r>
          </a:p>
          <a:p>
            <a:pPr algn="l">
              <a:lnSpc>
                <a:spcPts val="2300"/>
              </a:lnSpc>
              <a:spcBef>
                <a:spcPts val="0"/>
              </a:spcBef>
            </a:pPr>
            <a:r>
              <a:rPr lang="en-GB" altLang="zh-CN" sz="1800" dirty="0">
                <a:solidFill>
                  <a:srgbClr val="0000FF"/>
                </a:solidFill>
                <a:latin typeface="Consolas" panose="020B0609020204030204" pitchFamily="49" charset="0"/>
              </a:rPr>
              <a:t>  while (</a:t>
            </a:r>
            <a:r>
              <a:rPr lang="en-GB" altLang="zh-CN" sz="1800" dirty="0" err="1">
                <a:solidFill>
                  <a:srgbClr val="0000FF"/>
                </a:solidFill>
                <a:latin typeface="Consolas" panose="020B0609020204030204" pitchFamily="49" charset="0"/>
              </a:rPr>
              <a:t>i</a:t>
            </a:r>
            <a:r>
              <a:rPr lang="en-GB" altLang="zh-CN" sz="1800" dirty="0">
                <a:solidFill>
                  <a:srgbClr val="0000FF"/>
                </a:solidFill>
                <a:latin typeface="Consolas" panose="020B0609020204030204" pitchFamily="49" charset="0"/>
              </a:rPr>
              <a:t>&lt;</a:t>
            </a:r>
            <a:r>
              <a:rPr lang="en-GB" altLang="zh-CN" sz="1800" dirty="0" err="1">
                <a:solidFill>
                  <a:srgbClr val="0000FF"/>
                </a:solidFill>
                <a:latin typeface="Consolas" panose="020B0609020204030204" pitchFamily="49" charset="0"/>
              </a:rPr>
              <a:t>A.size</a:t>
            </a:r>
            <a:r>
              <a:rPr lang="en-GB" altLang="zh-CN" sz="1800" dirty="0">
                <a:solidFill>
                  <a:srgbClr val="0000FF"/>
                </a:solidFill>
                <a:latin typeface="Consolas" panose="020B0609020204030204" pitchFamily="49" charset="0"/>
              </a:rPr>
              <a:t>() &amp;&amp; j&lt;</a:t>
            </a:r>
            <a:r>
              <a:rPr lang="en-GB" altLang="zh-CN" sz="1800" dirty="0" err="1">
                <a:solidFill>
                  <a:srgbClr val="0000FF"/>
                </a:solidFill>
                <a:latin typeface="Consolas" panose="020B0609020204030204" pitchFamily="49" charset="0"/>
              </a:rPr>
              <a:t>B.size</a:t>
            </a:r>
            <a:r>
              <a:rPr lang="en-GB" altLang="zh-CN" sz="1800" dirty="0">
                <a:solidFill>
                  <a:srgbClr val="0000FF"/>
                </a:solidFill>
                <a:latin typeface="Consolas" panose="020B0609020204030204" pitchFamily="49" charset="0"/>
              </a:rPr>
              <a:t>()) </a:t>
            </a:r>
            <a:r>
              <a:rPr lang="en-GB" altLang="zh-CN" sz="1800" dirty="0">
                <a:solidFill>
                  <a:srgbClr val="00CC00"/>
                </a:solidFill>
                <a:latin typeface="Consolas" panose="020B0609020204030204" pitchFamily="49" charset="0"/>
              </a:rPr>
              <a:t>//</a:t>
            </a:r>
            <a:r>
              <a:rPr lang="zh-CN" altLang="en-US" sz="1800" dirty="0">
                <a:solidFill>
                  <a:srgbClr val="00CC00"/>
                </a:solidFill>
                <a:latin typeface="Consolas" panose="020B0609020204030204" pitchFamily="49" charset="0"/>
              </a:rPr>
              <a:t>两个有序顺序表均没有扫描完</a:t>
            </a:r>
            <a:r>
              <a:rPr lang="en-GB" altLang="zh-CN" sz="1800" dirty="0">
                <a:solidFill>
                  <a:srgbClr val="0000FF"/>
                </a:solidFill>
                <a:latin typeface="Consolas" panose="020B0609020204030204" pitchFamily="49" charset="0"/>
              </a:rPr>
              <a:t> </a:t>
            </a:r>
          </a:p>
          <a:p>
            <a:pPr algn="l">
              <a:lnSpc>
                <a:spcPts val="2300"/>
              </a:lnSpc>
              <a:spcBef>
                <a:spcPts val="0"/>
              </a:spcBef>
            </a:pPr>
            <a:r>
              <a:rPr lang="en-GB" altLang="zh-CN" sz="1800" dirty="0">
                <a:solidFill>
                  <a:srgbClr val="0000FF"/>
                </a:solidFill>
                <a:latin typeface="Consolas" panose="020B0609020204030204" pitchFamily="49" charset="0"/>
              </a:rPr>
              <a:t>  { </a:t>
            </a:r>
            <a:r>
              <a:rPr lang="en-US" altLang="zh-CN" sz="1800" dirty="0">
                <a:solidFill>
                  <a:srgbClr val="0000FF"/>
                </a:solidFill>
                <a:latin typeface="Consolas" panose="020B0609020204030204" pitchFamily="49" charset="0"/>
              </a:rPr>
              <a:t>k++;   </a:t>
            </a:r>
            <a:r>
              <a:rPr lang="en-US" altLang="zh-CN" sz="1800" dirty="0">
                <a:solidFill>
                  <a:srgbClr val="00CC00"/>
                </a:solidFill>
                <a:latin typeface="Consolas" panose="020B0609020204030204" pitchFamily="49" charset="0"/>
              </a:rPr>
              <a:t>//</a:t>
            </a:r>
            <a:r>
              <a:rPr lang="zh-CN" altLang="en-US" sz="1800" dirty="0">
                <a:solidFill>
                  <a:srgbClr val="00CC00"/>
                </a:solidFill>
                <a:latin typeface="Consolas" panose="020B0609020204030204" pitchFamily="49" charset="0"/>
              </a:rPr>
              <a:t>当前归并的元素个数增</a:t>
            </a:r>
            <a:r>
              <a:rPr lang="en-US" altLang="zh-CN" sz="1800" dirty="0">
                <a:solidFill>
                  <a:srgbClr val="00CC00"/>
                </a:solidFill>
                <a:latin typeface="Consolas" panose="020B0609020204030204" pitchFamily="49" charset="0"/>
              </a:rPr>
              <a:t>1</a:t>
            </a:r>
          </a:p>
          <a:p>
            <a:pPr algn="l">
              <a:lnSpc>
                <a:spcPts val="2300"/>
              </a:lnSpc>
              <a:spcBef>
                <a:spcPts val="0"/>
              </a:spcBef>
            </a:pPr>
            <a:r>
              <a:rPr lang="en-GB" altLang="zh-CN" sz="1800" dirty="0">
                <a:solidFill>
                  <a:srgbClr val="0000FF"/>
                </a:solidFill>
                <a:latin typeface="Consolas" panose="020B0609020204030204" pitchFamily="49" charset="0"/>
              </a:rPr>
              <a:t>    if (</a:t>
            </a:r>
            <a:r>
              <a:rPr lang="en-GB" altLang="zh-CN" sz="1800" dirty="0" err="1">
                <a:solidFill>
                  <a:srgbClr val="FF00FF"/>
                </a:solidFill>
                <a:latin typeface="Consolas" panose="020B0609020204030204" pitchFamily="49" charset="0"/>
              </a:rPr>
              <a:t>A.GetElem</a:t>
            </a:r>
            <a:r>
              <a:rPr lang="en-GB" altLang="zh-CN" sz="1800" dirty="0">
                <a:solidFill>
                  <a:srgbClr val="FF00FF"/>
                </a:solidFill>
                <a:latin typeface="Consolas" panose="020B0609020204030204" pitchFamily="49" charset="0"/>
              </a:rPr>
              <a:t>(</a:t>
            </a:r>
            <a:r>
              <a:rPr lang="en-GB" altLang="zh-CN" sz="1800" dirty="0" err="1">
                <a:solidFill>
                  <a:srgbClr val="FF00FF"/>
                </a:solidFill>
                <a:latin typeface="Consolas" panose="020B0609020204030204" pitchFamily="49" charset="0"/>
              </a:rPr>
              <a:t>i</a:t>
            </a:r>
            <a:r>
              <a:rPr lang="en-GB" altLang="zh-CN" sz="1800" dirty="0">
                <a:solidFill>
                  <a:srgbClr val="FF00FF"/>
                </a:solidFill>
                <a:latin typeface="Consolas" panose="020B0609020204030204" pitchFamily="49" charset="0"/>
              </a:rPr>
              <a:t>)&lt;</a:t>
            </a:r>
            <a:r>
              <a:rPr lang="en-GB" altLang="zh-CN" sz="1800" dirty="0" err="1">
                <a:solidFill>
                  <a:srgbClr val="FF00FF"/>
                </a:solidFill>
                <a:latin typeface="Consolas" panose="020B0609020204030204" pitchFamily="49" charset="0"/>
              </a:rPr>
              <a:t>B.GetElem</a:t>
            </a:r>
            <a:r>
              <a:rPr lang="en-GB" altLang="zh-CN" sz="1800" dirty="0">
                <a:solidFill>
                  <a:srgbClr val="FF00FF"/>
                </a:solidFill>
                <a:latin typeface="Consolas" panose="020B0609020204030204" pitchFamily="49" charset="0"/>
              </a:rPr>
              <a:t>(j)</a:t>
            </a:r>
            <a:r>
              <a:rPr lang="en-GB" altLang="zh-CN" sz="1800" dirty="0">
                <a:solidFill>
                  <a:srgbClr val="0000FF"/>
                </a:solidFill>
                <a:latin typeface="Consolas" panose="020B0609020204030204" pitchFamily="49" charset="0"/>
              </a:rPr>
              <a:t>)</a:t>
            </a:r>
            <a:r>
              <a:rPr lang="en-GB" altLang="zh-CN" sz="1800" dirty="0">
                <a:solidFill>
                  <a:srgbClr val="00CC00"/>
                </a:solidFill>
                <a:latin typeface="Consolas" panose="020B0609020204030204" pitchFamily="49" charset="0"/>
              </a:rPr>
              <a:t> //</a:t>
            </a:r>
            <a:r>
              <a:rPr lang="zh-CN" altLang="en-US" sz="1800" dirty="0">
                <a:solidFill>
                  <a:srgbClr val="00CC00"/>
                </a:solidFill>
                <a:latin typeface="Consolas" panose="020B0609020204030204" pitchFamily="49" charset="0"/>
              </a:rPr>
              <a:t>归并</a:t>
            </a:r>
            <a:r>
              <a:rPr lang="en-GB" altLang="zh-CN" sz="1800" dirty="0">
                <a:solidFill>
                  <a:srgbClr val="00CC00"/>
                </a:solidFill>
                <a:latin typeface="Consolas" panose="020B0609020204030204" pitchFamily="49" charset="0"/>
              </a:rPr>
              <a:t>A</a:t>
            </a:r>
            <a:r>
              <a:rPr lang="zh-CN" altLang="en-US" sz="1800" dirty="0">
                <a:solidFill>
                  <a:srgbClr val="00CC00"/>
                </a:solidFill>
                <a:latin typeface="Consolas" panose="020B0609020204030204" pitchFamily="49" charset="0"/>
              </a:rPr>
              <a:t>中较小的元素</a:t>
            </a:r>
            <a:r>
              <a:rPr lang="en-GB" altLang="zh-CN" sz="1800" dirty="0">
                <a:solidFill>
                  <a:srgbClr val="0000FF"/>
                </a:solidFill>
                <a:latin typeface="Consolas" panose="020B0609020204030204" pitchFamily="49" charset="0"/>
              </a:rPr>
              <a:t> </a:t>
            </a:r>
          </a:p>
          <a:p>
            <a:pPr algn="l">
              <a:lnSpc>
                <a:spcPts val="2300"/>
              </a:lnSpc>
              <a:spcBef>
                <a:spcPts val="0"/>
              </a:spcBef>
            </a:pPr>
            <a:r>
              <a:rPr lang="en-GB" altLang="zh-CN" sz="1800" dirty="0">
                <a:solidFill>
                  <a:srgbClr val="0000FF"/>
                </a:solidFill>
                <a:latin typeface="Consolas" panose="020B0609020204030204" pitchFamily="49" charset="0"/>
              </a:rPr>
              <a:t>      {  if (k==</a:t>
            </a:r>
            <a:r>
              <a:rPr lang="en-GB" altLang="zh-CN" sz="1800" dirty="0" err="1">
                <a:solidFill>
                  <a:srgbClr val="0000FF"/>
                </a:solidFill>
                <a:latin typeface="Consolas" panose="020B0609020204030204" pitchFamily="49" charset="0"/>
              </a:rPr>
              <a:t>A.size</a:t>
            </a:r>
            <a:r>
              <a:rPr lang="en-GB" altLang="zh-CN" sz="1800" dirty="0">
                <a:solidFill>
                  <a:srgbClr val="0000FF"/>
                </a:solidFill>
                <a:latin typeface="Consolas" panose="020B0609020204030204" pitchFamily="49" charset="0"/>
              </a:rPr>
              <a:t>()) </a:t>
            </a:r>
            <a:r>
              <a:rPr lang="en-GB" altLang="zh-CN" sz="1800" dirty="0">
                <a:solidFill>
                  <a:srgbClr val="00CC00"/>
                </a:solidFill>
                <a:latin typeface="Consolas" panose="020B0609020204030204" pitchFamily="49" charset="0"/>
              </a:rPr>
              <a:t>//</a:t>
            </a:r>
            <a:r>
              <a:rPr lang="zh-CN" altLang="en-US" sz="1800" dirty="0">
                <a:solidFill>
                  <a:srgbClr val="00CC00"/>
                </a:solidFill>
                <a:latin typeface="Consolas" panose="020B0609020204030204" pitchFamily="49" charset="0"/>
              </a:rPr>
              <a:t>若当前归并的元素是第</a:t>
            </a:r>
            <a:r>
              <a:rPr lang="en-GB" altLang="zh-CN" sz="1800" dirty="0">
                <a:solidFill>
                  <a:srgbClr val="00CC00"/>
                </a:solidFill>
                <a:latin typeface="Consolas" panose="020B0609020204030204" pitchFamily="49" charset="0"/>
              </a:rPr>
              <a:t>n</a:t>
            </a:r>
            <a:r>
              <a:rPr lang="zh-CN" altLang="en-US" sz="1800" dirty="0">
                <a:solidFill>
                  <a:srgbClr val="00CC00"/>
                </a:solidFill>
                <a:latin typeface="Consolas" panose="020B0609020204030204" pitchFamily="49" charset="0"/>
              </a:rPr>
              <a:t>个元素</a:t>
            </a:r>
          </a:p>
          <a:p>
            <a:pPr algn="l">
              <a:lnSpc>
                <a:spcPts val="2300"/>
              </a:lnSpc>
              <a:spcBef>
                <a:spcPts val="0"/>
              </a:spcBef>
            </a:pPr>
            <a:r>
              <a:rPr lang="en-GB" altLang="zh-CN" sz="1800" dirty="0">
                <a:solidFill>
                  <a:srgbClr val="0000FF"/>
                </a:solidFill>
                <a:latin typeface="Consolas" panose="020B0609020204030204" pitchFamily="49" charset="0"/>
              </a:rPr>
              <a:t>             return </a:t>
            </a:r>
            <a:r>
              <a:rPr lang="en-GB" altLang="zh-CN" sz="1800" dirty="0" err="1">
                <a:solidFill>
                  <a:srgbClr val="0000FF"/>
                </a:solidFill>
                <a:latin typeface="Consolas" panose="020B0609020204030204" pitchFamily="49" charset="0"/>
              </a:rPr>
              <a:t>A.GetElem</a:t>
            </a:r>
            <a:r>
              <a:rPr lang="en-GB" altLang="zh-CN" sz="1800" dirty="0">
                <a:solidFill>
                  <a:srgbClr val="0000FF"/>
                </a:solidFill>
                <a:latin typeface="Consolas" panose="020B0609020204030204" pitchFamily="49" charset="0"/>
              </a:rPr>
              <a:t>(</a:t>
            </a:r>
            <a:r>
              <a:rPr lang="en-GB" altLang="zh-CN" sz="1800" dirty="0" err="1">
                <a:solidFill>
                  <a:srgbClr val="0000FF"/>
                </a:solidFill>
                <a:latin typeface="Consolas" panose="020B0609020204030204" pitchFamily="49" charset="0"/>
              </a:rPr>
              <a:t>i</a:t>
            </a:r>
            <a:r>
              <a:rPr lang="en-GB" altLang="zh-CN" sz="1800" dirty="0">
                <a:solidFill>
                  <a:srgbClr val="0000FF"/>
                </a:solidFill>
                <a:latin typeface="Consolas" panose="020B0609020204030204" pitchFamily="49" charset="0"/>
              </a:rPr>
              <a:t>); </a:t>
            </a:r>
            <a:r>
              <a:rPr lang="en-GB" altLang="zh-CN" sz="1800" dirty="0">
                <a:solidFill>
                  <a:srgbClr val="00CC00"/>
                </a:solidFill>
                <a:latin typeface="Consolas" panose="020B0609020204030204" pitchFamily="49" charset="0"/>
              </a:rPr>
              <a:t>//</a:t>
            </a:r>
            <a:r>
              <a:rPr lang="zh-CN" altLang="en-US" sz="1800" dirty="0">
                <a:solidFill>
                  <a:srgbClr val="00CC00"/>
                </a:solidFill>
                <a:latin typeface="Consolas" panose="020B0609020204030204" pitchFamily="49" charset="0"/>
              </a:rPr>
              <a:t>返回</a:t>
            </a:r>
            <a:r>
              <a:rPr lang="en-GB" altLang="zh-CN" sz="1800" dirty="0">
                <a:solidFill>
                  <a:srgbClr val="00CC00"/>
                </a:solidFill>
                <a:latin typeface="Consolas" panose="020B0609020204030204" pitchFamily="49" charset="0"/>
              </a:rPr>
              <a:t>A</a:t>
            </a:r>
            <a:r>
              <a:rPr lang="zh-CN" altLang="en-US" sz="1800" dirty="0">
                <a:solidFill>
                  <a:srgbClr val="00CC00"/>
                </a:solidFill>
                <a:latin typeface="Consolas" panose="020B0609020204030204" pitchFamily="49" charset="0"/>
              </a:rPr>
              <a:t>中的当前元素</a:t>
            </a:r>
          </a:p>
          <a:p>
            <a:pPr algn="l">
              <a:lnSpc>
                <a:spcPts val="2300"/>
              </a:lnSpc>
              <a:spcBef>
                <a:spcPts val="0"/>
              </a:spcBef>
            </a:pPr>
            <a:r>
              <a:rPr lang="en-GB" altLang="zh-CN" sz="1800" dirty="0">
                <a:solidFill>
                  <a:srgbClr val="0000FF"/>
                </a:solidFill>
                <a:latin typeface="Consolas" panose="020B0609020204030204" pitchFamily="49" charset="0"/>
              </a:rPr>
              <a:t>         </a:t>
            </a:r>
            <a:r>
              <a:rPr lang="en-GB" altLang="zh-CN" sz="1800" dirty="0" err="1">
                <a:solidFill>
                  <a:srgbClr val="0000FF"/>
                </a:solidFill>
                <a:latin typeface="Consolas" panose="020B0609020204030204" pitchFamily="49" charset="0"/>
              </a:rPr>
              <a:t>i</a:t>
            </a:r>
            <a:r>
              <a:rPr lang="en-GB" altLang="zh-CN" sz="1800" dirty="0">
                <a:solidFill>
                  <a:srgbClr val="0000FF"/>
                </a:solidFill>
                <a:latin typeface="Consolas" panose="020B0609020204030204" pitchFamily="49" charset="0"/>
              </a:rPr>
              <a:t>++;</a:t>
            </a:r>
          </a:p>
          <a:p>
            <a:pPr algn="l">
              <a:lnSpc>
                <a:spcPts val="2300"/>
              </a:lnSpc>
              <a:spcBef>
                <a:spcPts val="0"/>
              </a:spcBef>
            </a:pPr>
            <a:r>
              <a:rPr lang="en-US" altLang="zh-CN" sz="1800" dirty="0">
                <a:solidFill>
                  <a:srgbClr val="0000FF"/>
                </a:solidFill>
                <a:latin typeface="Consolas" panose="020B0609020204030204" pitchFamily="49" charset="0"/>
              </a:rPr>
              <a:t>      }</a:t>
            </a:r>
          </a:p>
          <a:p>
            <a:pPr algn="l">
              <a:lnSpc>
                <a:spcPts val="2300"/>
              </a:lnSpc>
              <a:spcBef>
                <a:spcPts val="0"/>
              </a:spcBef>
            </a:pPr>
            <a:r>
              <a:rPr lang="en-GB" altLang="zh-CN" sz="1800" dirty="0">
                <a:solidFill>
                  <a:srgbClr val="0000FF"/>
                </a:solidFill>
                <a:latin typeface="Consolas" panose="020B0609020204030204" pitchFamily="49" charset="0"/>
              </a:rPr>
              <a:t>    else </a:t>
            </a:r>
            <a:r>
              <a:rPr lang="en-GB" altLang="zh-CN" sz="1800" dirty="0">
                <a:solidFill>
                  <a:srgbClr val="00CC00"/>
                </a:solidFill>
                <a:latin typeface="Consolas" panose="020B0609020204030204" pitchFamily="49" charset="0"/>
              </a:rPr>
              <a:t>//</a:t>
            </a:r>
            <a:r>
              <a:rPr lang="zh-CN" altLang="en-US" sz="1800" dirty="0">
                <a:solidFill>
                  <a:srgbClr val="00CC00"/>
                </a:solidFill>
                <a:latin typeface="Consolas" panose="020B0609020204030204" pitchFamily="49" charset="0"/>
              </a:rPr>
              <a:t>归并</a:t>
            </a:r>
            <a:r>
              <a:rPr lang="en-GB" altLang="zh-CN" sz="1800" dirty="0">
                <a:solidFill>
                  <a:srgbClr val="00CC00"/>
                </a:solidFill>
                <a:latin typeface="Consolas" panose="020B0609020204030204" pitchFamily="49" charset="0"/>
              </a:rPr>
              <a:t>B</a:t>
            </a:r>
            <a:r>
              <a:rPr lang="zh-CN" altLang="en-US" sz="1800" dirty="0">
                <a:solidFill>
                  <a:srgbClr val="00CC00"/>
                </a:solidFill>
                <a:latin typeface="Consolas" panose="020B0609020204030204" pitchFamily="49" charset="0"/>
              </a:rPr>
              <a:t>中较小的元素</a:t>
            </a:r>
            <a:endParaRPr lang="en-GB" altLang="zh-CN" sz="1800" dirty="0">
              <a:solidFill>
                <a:srgbClr val="0000FF"/>
              </a:solidFill>
              <a:latin typeface="Consolas" panose="020B0609020204030204" pitchFamily="49" charset="0"/>
            </a:endParaRPr>
          </a:p>
          <a:p>
            <a:pPr algn="l">
              <a:lnSpc>
                <a:spcPts val="2300"/>
              </a:lnSpc>
              <a:spcBef>
                <a:spcPts val="0"/>
              </a:spcBef>
            </a:pPr>
            <a:r>
              <a:rPr lang="en-GB" altLang="zh-CN" sz="1800" dirty="0">
                <a:solidFill>
                  <a:srgbClr val="0000FF"/>
                </a:solidFill>
                <a:latin typeface="Consolas" panose="020B0609020204030204" pitchFamily="49" charset="0"/>
              </a:rPr>
              <a:t>      { </a:t>
            </a:r>
            <a:endParaRPr lang="zh-CN" altLang="en-US" sz="1800" dirty="0">
              <a:solidFill>
                <a:srgbClr val="00CC00"/>
              </a:solidFill>
              <a:latin typeface="Consolas" panose="020B0609020204030204" pitchFamily="49" charset="0"/>
            </a:endParaRPr>
          </a:p>
          <a:p>
            <a:pPr algn="l">
              <a:lnSpc>
                <a:spcPts val="2300"/>
              </a:lnSpc>
              <a:spcBef>
                <a:spcPts val="0"/>
              </a:spcBef>
            </a:pPr>
            <a:r>
              <a:rPr lang="en-GB" altLang="zh-CN" sz="1800" dirty="0">
                <a:solidFill>
                  <a:srgbClr val="0000FF"/>
                </a:solidFill>
                <a:latin typeface="Consolas" panose="020B0609020204030204" pitchFamily="49" charset="0"/>
              </a:rPr>
              <a:t>         if (k==</a:t>
            </a:r>
            <a:r>
              <a:rPr lang="en-GB" altLang="zh-CN" sz="1800" dirty="0" err="1">
                <a:solidFill>
                  <a:srgbClr val="0000FF"/>
                </a:solidFill>
                <a:latin typeface="Consolas" panose="020B0609020204030204" pitchFamily="49" charset="0"/>
              </a:rPr>
              <a:t>B.size</a:t>
            </a:r>
            <a:r>
              <a:rPr lang="en-GB" altLang="zh-CN" sz="1800" dirty="0">
                <a:solidFill>
                  <a:srgbClr val="0000FF"/>
                </a:solidFill>
                <a:latin typeface="Consolas" panose="020B0609020204030204" pitchFamily="49" charset="0"/>
              </a:rPr>
              <a:t>())  </a:t>
            </a:r>
            <a:r>
              <a:rPr lang="en-GB" altLang="zh-CN" sz="1800" dirty="0">
                <a:solidFill>
                  <a:srgbClr val="00CC00"/>
                </a:solidFill>
                <a:latin typeface="Consolas" panose="020B0609020204030204" pitchFamily="49" charset="0"/>
              </a:rPr>
              <a:t>//</a:t>
            </a:r>
            <a:r>
              <a:rPr lang="zh-CN" altLang="en-US" sz="1800" dirty="0">
                <a:solidFill>
                  <a:srgbClr val="00CC00"/>
                </a:solidFill>
                <a:latin typeface="Consolas" panose="020B0609020204030204" pitchFamily="49" charset="0"/>
              </a:rPr>
              <a:t>若当前归并的元素是第</a:t>
            </a:r>
            <a:r>
              <a:rPr lang="en-GB" altLang="zh-CN" sz="1800" dirty="0">
                <a:solidFill>
                  <a:srgbClr val="00CC00"/>
                </a:solidFill>
                <a:latin typeface="Consolas" panose="020B0609020204030204" pitchFamily="49" charset="0"/>
              </a:rPr>
              <a:t>n</a:t>
            </a:r>
            <a:r>
              <a:rPr lang="zh-CN" altLang="en-US" sz="1800" dirty="0">
                <a:solidFill>
                  <a:srgbClr val="00CC00"/>
                </a:solidFill>
                <a:latin typeface="Consolas" panose="020B0609020204030204" pitchFamily="49" charset="0"/>
              </a:rPr>
              <a:t>个元素</a:t>
            </a:r>
          </a:p>
          <a:p>
            <a:pPr algn="l">
              <a:lnSpc>
                <a:spcPts val="2300"/>
              </a:lnSpc>
              <a:spcBef>
                <a:spcPts val="0"/>
              </a:spcBef>
            </a:pPr>
            <a:r>
              <a:rPr lang="en-GB" altLang="zh-CN" sz="1800" dirty="0">
                <a:solidFill>
                  <a:srgbClr val="0000FF"/>
                </a:solidFill>
                <a:latin typeface="Consolas" panose="020B0609020204030204" pitchFamily="49" charset="0"/>
              </a:rPr>
              <a:t>             return </a:t>
            </a:r>
            <a:r>
              <a:rPr lang="en-GB" altLang="zh-CN" sz="1800" dirty="0" err="1">
                <a:solidFill>
                  <a:srgbClr val="0000FF"/>
                </a:solidFill>
                <a:latin typeface="Consolas" panose="020B0609020204030204" pitchFamily="49" charset="0"/>
              </a:rPr>
              <a:t>B.GetElem</a:t>
            </a:r>
            <a:r>
              <a:rPr lang="en-GB" altLang="zh-CN" sz="1800" dirty="0">
                <a:solidFill>
                  <a:srgbClr val="0000FF"/>
                </a:solidFill>
                <a:latin typeface="Consolas" panose="020B0609020204030204" pitchFamily="49" charset="0"/>
              </a:rPr>
              <a:t>(j); </a:t>
            </a:r>
            <a:r>
              <a:rPr lang="en-GB" altLang="zh-CN" sz="1800" dirty="0">
                <a:solidFill>
                  <a:srgbClr val="00CC00"/>
                </a:solidFill>
                <a:latin typeface="Consolas" panose="020B0609020204030204" pitchFamily="49" charset="0"/>
              </a:rPr>
              <a:t>//</a:t>
            </a:r>
            <a:r>
              <a:rPr lang="zh-CN" altLang="en-US" sz="1800" dirty="0">
                <a:solidFill>
                  <a:srgbClr val="00CC00"/>
                </a:solidFill>
                <a:latin typeface="Consolas" panose="020B0609020204030204" pitchFamily="49" charset="0"/>
              </a:rPr>
              <a:t>返回</a:t>
            </a:r>
            <a:r>
              <a:rPr lang="en-GB" altLang="zh-CN" sz="1800" dirty="0">
                <a:solidFill>
                  <a:srgbClr val="00CC00"/>
                </a:solidFill>
                <a:latin typeface="Consolas" panose="020B0609020204030204" pitchFamily="49" charset="0"/>
              </a:rPr>
              <a:t>B</a:t>
            </a:r>
            <a:r>
              <a:rPr lang="zh-CN" altLang="en-US" sz="1800" dirty="0">
                <a:solidFill>
                  <a:srgbClr val="00CC00"/>
                </a:solidFill>
                <a:latin typeface="Consolas" panose="020B0609020204030204" pitchFamily="49" charset="0"/>
              </a:rPr>
              <a:t>中的当前元素</a:t>
            </a:r>
          </a:p>
          <a:p>
            <a:pPr algn="l">
              <a:lnSpc>
                <a:spcPts val="2300"/>
              </a:lnSpc>
              <a:spcBef>
                <a:spcPts val="0"/>
              </a:spcBef>
            </a:pPr>
            <a:r>
              <a:rPr lang="en-GB" altLang="zh-CN" sz="1800" dirty="0">
                <a:solidFill>
                  <a:srgbClr val="0000FF"/>
                </a:solidFill>
                <a:latin typeface="Consolas" panose="020B0609020204030204" pitchFamily="49" charset="0"/>
              </a:rPr>
              <a:t>         </a:t>
            </a:r>
            <a:r>
              <a:rPr lang="en-GB" altLang="zh-CN" sz="1800" dirty="0" err="1">
                <a:solidFill>
                  <a:srgbClr val="0000FF"/>
                </a:solidFill>
                <a:latin typeface="Consolas" panose="020B0609020204030204" pitchFamily="49" charset="0"/>
              </a:rPr>
              <a:t>j++</a:t>
            </a:r>
            <a:r>
              <a:rPr lang="en-GB" altLang="zh-CN" sz="1800" dirty="0">
                <a:solidFill>
                  <a:srgbClr val="0000FF"/>
                </a:solidFill>
                <a:latin typeface="Consolas" panose="020B0609020204030204" pitchFamily="49" charset="0"/>
              </a:rPr>
              <a:t>; </a:t>
            </a:r>
          </a:p>
          <a:p>
            <a:pPr algn="l">
              <a:lnSpc>
                <a:spcPts val="2300"/>
              </a:lnSpc>
              <a:spcBef>
                <a:spcPts val="0"/>
              </a:spcBef>
            </a:pPr>
            <a:r>
              <a:rPr lang="en-US" altLang="zh-CN" sz="1800" dirty="0">
                <a:solidFill>
                  <a:srgbClr val="0000FF"/>
                </a:solidFill>
                <a:latin typeface="Consolas" panose="020B0609020204030204" pitchFamily="49" charset="0"/>
              </a:rPr>
              <a:t>      }</a:t>
            </a:r>
          </a:p>
          <a:p>
            <a:pPr algn="l">
              <a:lnSpc>
                <a:spcPts val="2300"/>
              </a:lnSpc>
              <a:spcBef>
                <a:spcPts val="0"/>
              </a:spcBef>
            </a:pPr>
            <a:r>
              <a:rPr lang="en-US" altLang="zh-CN" sz="1800" dirty="0">
                <a:solidFill>
                  <a:srgbClr val="0000FF"/>
                </a:solidFill>
                <a:latin typeface="Consolas" panose="020B0609020204030204" pitchFamily="49" charset="0"/>
              </a:rPr>
              <a:t>   }</a:t>
            </a:r>
          </a:p>
          <a:p>
            <a:pPr algn="l">
              <a:lnSpc>
                <a:spcPts val="2300"/>
              </a:lnSpc>
              <a:spcBef>
                <a:spcPts val="0"/>
              </a:spcBef>
            </a:pPr>
            <a:r>
              <a:rPr lang="en-GB" altLang="zh-CN" sz="1800" dirty="0">
                <a:solidFill>
                  <a:srgbClr val="0000FF"/>
                </a:solidFill>
                <a:latin typeface="Consolas" panose="020B0609020204030204" pitchFamily="49" charset="0"/>
              </a:rPr>
              <a:t> return 0;</a:t>
            </a:r>
          </a:p>
          <a:p>
            <a:pPr algn="l">
              <a:lnSpc>
                <a:spcPts val="2300"/>
              </a:lnSpc>
              <a:spcBef>
                <a:spcPts val="0"/>
              </a:spcBef>
            </a:pPr>
            <a:r>
              <a:rPr lang="en-US" altLang="zh-CN" sz="1800" dirty="0">
                <a:solidFill>
                  <a:srgbClr val="0000FF"/>
                </a:solidFill>
                <a:latin typeface="Consolas" panose="020B0609020204030204" pitchFamily="49" charset="0"/>
              </a:rPr>
              <a:t>} </a:t>
            </a:r>
            <a:endParaRPr lang="en-US" altLang="zh-CN" sz="1800" dirty="0">
              <a:solidFill>
                <a:srgbClr val="0000FF"/>
              </a:solidFill>
              <a:latin typeface="Consolas" pitchFamily="49" charset="0"/>
              <a:ea typeface="仿宋" pitchFamily="49" charset="-122"/>
              <a:cs typeface="Consolas" pitchFamily="49" charset="0"/>
            </a:endParaRPr>
          </a:p>
        </p:txBody>
      </p:sp>
      <p:sp>
        <p:nvSpPr>
          <p:cNvPr id="6" name="矩形 5">
            <a:extLst>
              <a:ext uri="{FF2B5EF4-FFF2-40B4-BE49-F238E27FC236}">
                <a16:creationId xmlns:a16="http://schemas.microsoft.com/office/drawing/2014/main" id="{20487704-EDC6-486E-81C5-4B5526443D3C}"/>
              </a:ext>
            </a:extLst>
          </p:cNvPr>
          <p:cNvSpPr/>
          <p:nvPr/>
        </p:nvSpPr>
        <p:spPr>
          <a:xfrm>
            <a:off x="4002558" y="6178550"/>
            <a:ext cx="2215718"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T(n)=O(n)</a:t>
            </a:r>
            <a:endParaRPr lang="zh-CN" altLang="en-US" sz="2200" dirty="0">
              <a:solidFill>
                <a:srgbClr val="FFFF00"/>
              </a:solidFill>
            </a:endParaRPr>
          </a:p>
        </p:txBody>
      </p:sp>
      <p:sp>
        <p:nvSpPr>
          <p:cNvPr id="7" name="矩形 6">
            <a:extLst>
              <a:ext uri="{FF2B5EF4-FFF2-40B4-BE49-F238E27FC236}">
                <a16:creationId xmlns:a16="http://schemas.microsoft.com/office/drawing/2014/main" id="{C94B4073-C35B-42EB-9892-0C34FE04E971}"/>
              </a:ext>
            </a:extLst>
          </p:cNvPr>
          <p:cNvSpPr/>
          <p:nvPr/>
        </p:nvSpPr>
        <p:spPr>
          <a:xfrm>
            <a:off x="6948264" y="6165304"/>
            <a:ext cx="2102742"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S(n)=O(1)</a:t>
            </a:r>
            <a:endParaRPr lang="zh-CN" alt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239373"/>
            <a:ext cx="450059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微软雅黑" pitchFamily="34" charset="-122"/>
                <a:ea typeface="微软雅黑" pitchFamily="34" charset="-122"/>
              </a:rPr>
              <a:t>2.2.4  </a:t>
            </a: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ArrayList</a:t>
            </a:r>
            <a:r>
              <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顺序表容器</a:t>
            </a:r>
          </a:p>
        </p:txBody>
      </p:sp>
      <p:sp>
        <p:nvSpPr>
          <p:cNvPr id="4" name="TextBox 3"/>
          <p:cNvSpPr txBox="1"/>
          <p:nvPr/>
        </p:nvSpPr>
        <p:spPr>
          <a:xfrm>
            <a:off x="144066" y="940646"/>
            <a:ext cx="8892430" cy="1323696"/>
          </a:xfrm>
          <a:prstGeom prst="rect">
            <a:avLst/>
          </a:prstGeom>
          <a:noFill/>
        </p:spPr>
        <p:txBody>
          <a:bodyPr wrap="square" rtlCol="0">
            <a:spAutoFit/>
          </a:bodyPr>
          <a:lstStyle/>
          <a:p>
            <a:pPr algn="l">
              <a:lnSpc>
                <a:spcPts val="3300"/>
              </a:lnSpc>
              <a:spcBef>
                <a:spcPts val="0"/>
              </a:spcBef>
            </a:pPr>
            <a:r>
              <a:rPr lang="zh-CN" altLang="en-US" sz="2200" dirty="0">
                <a:solidFill>
                  <a:srgbClr val="0000FF"/>
                </a:solidFill>
                <a:latin typeface="Consolas" pitchFamily="49" charset="0"/>
                <a:ea typeface="仿宋" pitchFamily="49" charset="-122"/>
                <a:cs typeface="Consolas" pitchFamily="49" charset="0"/>
              </a:rPr>
              <a:t>列表接口</a:t>
            </a:r>
            <a:r>
              <a:rPr lang="en-US" altLang="zh-CN" sz="2200" dirty="0">
                <a:solidFill>
                  <a:srgbClr val="0000FF"/>
                </a:solidFill>
                <a:latin typeface="Consolas" pitchFamily="49" charset="0"/>
                <a:ea typeface="仿宋" pitchFamily="49" charset="-122"/>
                <a:cs typeface="Consolas" pitchFamily="49" charset="0"/>
              </a:rPr>
              <a:t>List</a:t>
            </a:r>
            <a:r>
              <a:rPr lang="zh-CN" altLang="en-US" sz="2200" dirty="0">
                <a:solidFill>
                  <a:srgbClr val="0000FF"/>
                </a:solidFill>
                <a:latin typeface="Consolas" pitchFamily="49" charset="0"/>
                <a:ea typeface="仿宋" pitchFamily="49" charset="-122"/>
                <a:cs typeface="Consolas" pitchFamily="49" charset="0"/>
              </a:rPr>
              <a:t>的实现类：</a:t>
            </a:r>
            <a:r>
              <a:rPr lang="en-US" altLang="zh-CN" sz="2200" dirty="0">
                <a:solidFill>
                  <a:srgbClr val="0000FF"/>
                </a:solidFill>
                <a:latin typeface="Consolas" pitchFamily="49" charset="0"/>
                <a:ea typeface="仿宋" pitchFamily="49" charset="-122"/>
                <a:cs typeface="Consolas" pitchFamily="49" charset="0"/>
              </a:rPr>
              <a:t> </a:t>
            </a:r>
            <a:r>
              <a:rPr lang="en-US" altLang="zh-CN" sz="2200" dirty="0" err="1">
                <a:solidFill>
                  <a:srgbClr val="0000FF"/>
                </a:solidFill>
                <a:latin typeface="Consolas" pitchFamily="49" charset="0"/>
                <a:ea typeface="仿宋" pitchFamily="49" charset="-122"/>
                <a:cs typeface="Consolas" pitchFamily="49" charset="0"/>
              </a:rPr>
              <a:t>ArrayList</a:t>
            </a:r>
            <a:r>
              <a:rPr lang="zh-CN" altLang="en-US" sz="2200" dirty="0">
                <a:solidFill>
                  <a:srgbClr val="0000FF"/>
                </a:solidFill>
                <a:latin typeface="Consolas" pitchFamily="49" charset="0"/>
                <a:ea typeface="仿宋" pitchFamily="49" charset="-122"/>
                <a:cs typeface="Consolas" pitchFamily="49" charset="0"/>
              </a:rPr>
              <a:t>。</a:t>
            </a:r>
            <a:endParaRPr lang="en-US" altLang="zh-CN" sz="2200" dirty="0">
              <a:solidFill>
                <a:srgbClr val="0000FF"/>
              </a:solidFill>
              <a:latin typeface="Consolas" pitchFamily="49" charset="0"/>
              <a:ea typeface="仿宋" pitchFamily="49" charset="-122"/>
              <a:cs typeface="Consolas" pitchFamily="49" charset="0"/>
            </a:endParaRPr>
          </a:p>
          <a:p>
            <a:pPr algn="l">
              <a:lnSpc>
                <a:spcPts val="3300"/>
              </a:lnSpc>
              <a:spcBef>
                <a:spcPts val="0"/>
              </a:spcBef>
            </a:pPr>
            <a:r>
              <a:rPr lang="zh-CN" altLang="zh-CN" sz="2200" dirty="0">
                <a:solidFill>
                  <a:srgbClr val="0000FF"/>
                </a:solidFill>
                <a:latin typeface="Consolas" pitchFamily="49" charset="0"/>
                <a:ea typeface="仿宋" pitchFamily="49" charset="-122"/>
                <a:cs typeface="Consolas" pitchFamily="49" charset="0"/>
              </a:rPr>
              <a:t>在实际应用中可以采用</a:t>
            </a:r>
            <a:r>
              <a:rPr lang="en-US" altLang="zh-CN" sz="2200" dirty="0" err="1">
                <a:solidFill>
                  <a:srgbClr val="0000FF"/>
                </a:solidFill>
                <a:latin typeface="Consolas" pitchFamily="49" charset="0"/>
                <a:ea typeface="仿宋" pitchFamily="49" charset="-122"/>
                <a:cs typeface="Consolas" pitchFamily="49" charset="0"/>
              </a:rPr>
              <a:t>ArrayList</a:t>
            </a:r>
            <a:r>
              <a:rPr lang="zh-CN" altLang="zh-CN" sz="2200" dirty="0">
                <a:solidFill>
                  <a:srgbClr val="0000FF"/>
                </a:solidFill>
                <a:latin typeface="Consolas" pitchFamily="49" charset="0"/>
                <a:ea typeface="仿宋" pitchFamily="49" charset="-122"/>
                <a:cs typeface="Consolas" pitchFamily="49" charset="0"/>
              </a:rPr>
              <a:t>类对象作为顺序表，使用其提供的各种方法完成更复杂的问题求解。</a:t>
            </a:r>
            <a:endParaRPr lang="zh-CN" altLang="en-US" sz="22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175072" y="2473832"/>
            <a:ext cx="3500462"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solidFill>
                  <a:schemeClr val="bg1"/>
                </a:solidFill>
                <a:latin typeface="Consolas" pitchFamily="49" charset="0"/>
                <a:ea typeface="微软雅黑" pitchFamily="34" charset="-122"/>
                <a:cs typeface="Consolas" pitchFamily="49" charset="0"/>
              </a:rPr>
              <a:t>1.</a:t>
            </a:r>
            <a:r>
              <a:rPr lang="en-US" altLang="zh-CN" sz="2000">
                <a:latin typeface="Consolas" pitchFamily="49" charset="0"/>
                <a:ea typeface="微软雅黑" pitchFamily="34" charset="-122"/>
                <a:cs typeface="Consolas" pitchFamily="49" charset="0"/>
              </a:rPr>
              <a:t> ArrayList</a:t>
            </a:r>
            <a:r>
              <a:rPr lang="zh-CN" altLang="zh-CN" sz="2000">
                <a:latin typeface="Consolas" pitchFamily="49" charset="0"/>
                <a:ea typeface="微软雅黑" pitchFamily="34" charset="-122"/>
                <a:cs typeface="Consolas" pitchFamily="49" charset="0"/>
              </a:rPr>
              <a:t>类的基本应用</a:t>
            </a:r>
            <a:endParaRPr lang="zh-CN" altLang="zh-CN" sz="2000">
              <a:solidFill>
                <a:schemeClr val="bg1"/>
              </a:solidFill>
              <a:latin typeface="Consolas" pitchFamily="49" charset="0"/>
              <a:ea typeface="微软雅黑" pitchFamily="34" charset="-122"/>
              <a:cs typeface="Consolas" pitchFamily="49" charset="0"/>
            </a:endParaRPr>
          </a:p>
        </p:txBody>
      </p:sp>
      <p:sp>
        <p:nvSpPr>
          <p:cNvPr id="6" name="TextBox 5"/>
          <p:cNvSpPr txBox="1"/>
          <p:nvPr/>
        </p:nvSpPr>
        <p:spPr>
          <a:xfrm>
            <a:off x="274824" y="3397250"/>
            <a:ext cx="3643338" cy="400110"/>
          </a:xfrm>
          <a:prstGeom prst="rect">
            <a:avLst/>
          </a:prstGeom>
          <a:noFill/>
        </p:spPr>
        <p:txBody>
          <a:bodyPr wrap="square" rtlCol="0">
            <a:spAutoFit/>
          </a:bodyPr>
          <a:lstStyle/>
          <a:p>
            <a:pPr algn="l">
              <a:lnSpc>
                <a:spcPct val="100000"/>
              </a:lnSpc>
            </a:pPr>
            <a:r>
              <a:rPr lang="en-US" altLang="zh-CN" sz="2000" dirty="0" err="1">
                <a:solidFill>
                  <a:srgbClr val="FF0000"/>
                </a:solidFill>
                <a:latin typeface="Consolas" pitchFamily="49" charset="0"/>
                <a:ea typeface="华文中宋" pitchFamily="2" charset="-122"/>
                <a:cs typeface="Consolas" pitchFamily="49" charset="0"/>
              </a:rPr>
              <a:t>ArrayList</a:t>
            </a:r>
            <a:r>
              <a:rPr lang="zh-CN" altLang="zh-CN" sz="2000" dirty="0">
                <a:solidFill>
                  <a:srgbClr val="FF0000"/>
                </a:solidFill>
                <a:latin typeface="Consolas" pitchFamily="49" charset="0"/>
                <a:ea typeface="华文中宋" pitchFamily="2" charset="-122"/>
                <a:cs typeface="Consolas" pitchFamily="49" charset="0"/>
              </a:rPr>
              <a:t>类的构造方法</a:t>
            </a:r>
            <a:endParaRPr lang="zh-CN" altLang="en-US" sz="2000" dirty="0">
              <a:solidFill>
                <a:srgbClr val="FF0000"/>
              </a:solidFill>
              <a:latin typeface="Consolas" pitchFamily="49" charset="0"/>
              <a:ea typeface="华文中宋" pitchFamily="2" charset="-122"/>
              <a:cs typeface="Consolas" pitchFamily="49" charset="0"/>
            </a:endParaRPr>
          </a:p>
        </p:txBody>
      </p:sp>
      <p:sp>
        <p:nvSpPr>
          <p:cNvPr id="7" name="TextBox 6"/>
          <p:cNvSpPr txBox="1"/>
          <p:nvPr/>
        </p:nvSpPr>
        <p:spPr>
          <a:xfrm>
            <a:off x="271500" y="3969405"/>
            <a:ext cx="8601000" cy="216392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3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err="1">
                <a:solidFill>
                  <a:srgbClr val="0000FF"/>
                </a:solidFill>
                <a:latin typeface="Consolas" pitchFamily="49" charset="0"/>
                <a:ea typeface="仿宋" pitchFamily="49" charset="-122"/>
                <a:cs typeface="Consolas" pitchFamily="49" charset="0"/>
              </a:rPr>
              <a:t>ArrayList</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：构造一个初始容量为</a:t>
            </a:r>
            <a:r>
              <a:rPr lang="en-US" altLang="zh-CN" sz="2000" dirty="0">
                <a:solidFill>
                  <a:srgbClr val="0000FF"/>
                </a:solidFill>
                <a:latin typeface="Consolas" pitchFamily="49" charset="0"/>
                <a:ea typeface="仿宋" pitchFamily="49" charset="-122"/>
                <a:cs typeface="Consolas" pitchFamily="49" charset="0"/>
              </a:rPr>
              <a:t>10</a:t>
            </a:r>
            <a:r>
              <a:rPr lang="zh-CN" altLang="zh-CN" sz="2000" dirty="0">
                <a:solidFill>
                  <a:srgbClr val="0000FF"/>
                </a:solidFill>
                <a:latin typeface="Consolas" pitchFamily="49" charset="0"/>
                <a:ea typeface="仿宋" pitchFamily="49" charset="-122"/>
                <a:cs typeface="Consolas" pitchFamily="49" charset="0"/>
              </a:rPr>
              <a:t>的空列表。</a:t>
            </a:r>
          </a:p>
          <a:p>
            <a:pPr algn="l">
              <a:lnSpc>
                <a:spcPts val="33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2</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err="1">
                <a:solidFill>
                  <a:srgbClr val="0000FF"/>
                </a:solidFill>
                <a:latin typeface="Consolas" pitchFamily="49" charset="0"/>
                <a:ea typeface="仿宋" pitchFamily="49" charset="-122"/>
                <a:cs typeface="Consolas" pitchFamily="49" charset="0"/>
              </a:rPr>
              <a:t>ArrayList</a:t>
            </a:r>
            <a:r>
              <a:rPr lang="en-US" altLang="zh-CN" sz="2000" dirty="0">
                <a:solidFill>
                  <a:srgbClr val="0000FF"/>
                </a:solidFill>
                <a:latin typeface="Consolas" pitchFamily="49" charset="0"/>
                <a:ea typeface="仿宋" pitchFamily="49" charset="-122"/>
                <a:cs typeface="Consolas" pitchFamily="49" charset="0"/>
              </a:rPr>
              <a:t>(int </a:t>
            </a:r>
            <a:r>
              <a:rPr lang="en-US" altLang="zh-CN" sz="2000" dirty="0" err="1">
                <a:solidFill>
                  <a:srgbClr val="0000FF"/>
                </a:solidFill>
                <a:latin typeface="Consolas" pitchFamily="49" charset="0"/>
                <a:ea typeface="仿宋" pitchFamily="49" charset="-122"/>
                <a:cs typeface="Consolas" pitchFamily="49" charset="0"/>
              </a:rPr>
              <a:t>initialCapacity</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：构造一个具有指定初始容量的空列表。</a:t>
            </a:r>
          </a:p>
          <a:p>
            <a:pPr algn="l">
              <a:lnSpc>
                <a:spcPts val="33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3</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err="1">
                <a:solidFill>
                  <a:srgbClr val="0000FF"/>
                </a:solidFill>
                <a:latin typeface="Consolas" pitchFamily="49" charset="0"/>
                <a:ea typeface="仿宋" pitchFamily="49" charset="-122"/>
                <a:cs typeface="Consolas" pitchFamily="49" charset="0"/>
              </a:rPr>
              <a:t>ArrayList</a:t>
            </a:r>
            <a:r>
              <a:rPr lang="en-US" altLang="zh-CN" sz="2000" dirty="0">
                <a:solidFill>
                  <a:srgbClr val="0000FF"/>
                </a:solidFill>
                <a:latin typeface="Consolas" pitchFamily="49" charset="0"/>
                <a:ea typeface="仿宋" pitchFamily="49" charset="-122"/>
                <a:cs typeface="Consolas" pitchFamily="49" charset="0"/>
              </a:rPr>
              <a:t>(Collection&lt;? extends E&gt; c)</a:t>
            </a:r>
            <a:r>
              <a:rPr lang="zh-CN" altLang="zh-CN" sz="2000" dirty="0">
                <a:solidFill>
                  <a:srgbClr val="0000FF"/>
                </a:solidFill>
                <a:latin typeface="Consolas" pitchFamily="49" charset="0"/>
                <a:ea typeface="仿宋" pitchFamily="49" charset="-122"/>
                <a:cs typeface="Consolas" pitchFamily="49" charset="0"/>
              </a:rPr>
              <a:t>：构造一个包含指定集合的元素的列表。</a:t>
            </a:r>
            <a:endParaRPr lang="zh-CN" altLang="en-US" sz="20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85728"/>
            <a:ext cx="4429156" cy="400110"/>
          </a:xfrm>
          <a:prstGeom prst="rect">
            <a:avLst/>
          </a:prstGeom>
          <a:noFill/>
        </p:spPr>
        <p:txBody>
          <a:bodyPr wrap="square" rtlCol="0">
            <a:spAutoFit/>
          </a:bodyPr>
          <a:lstStyle/>
          <a:p>
            <a:pPr algn="l">
              <a:lnSpc>
                <a:spcPct val="100000"/>
              </a:lnSpc>
            </a:pPr>
            <a:r>
              <a:rPr lang="en-US" altLang="zh-CN" sz="2000" dirty="0" err="1">
                <a:solidFill>
                  <a:srgbClr val="FF0000"/>
                </a:solidFill>
                <a:latin typeface="Consolas" pitchFamily="49" charset="0"/>
                <a:ea typeface="华文中宋" pitchFamily="2" charset="-122"/>
                <a:cs typeface="Consolas" pitchFamily="49" charset="0"/>
              </a:rPr>
              <a:t>ArrayList</a:t>
            </a:r>
            <a:r>
              <a:rPr lang="zh-CN" altLang="zh-CN" sz="2000" dirty="0">
                <a:solidFill>
                  <a:srgbClr val="FF0000"/>
                </a:solidFill>
                <a:latin typeface="Consolas" pitchFamily="49" charset="0"/>
                <a:ea typeface="华文中宋" pitchFamily="2" charset="-122"/>
                <a:cs typeface="Consolas" pitchFamily="49" charset="0"/>
              </a:rPr>
              <a:t>类的主要方法</a:t>
            </a:r>
            <a:endParaRPr lang="zh-CN" altLang="en-US" sz="2000" dirty="0">
              <a:solidFill>
                <a:srgbClr val="FF0000"/>
              </a:solidFill>
              <a:latin typeface="Consolas" pitchFamily="49" charset="0"/>
              <a:ea typeface="华文中宋" pitchFamily="2" charset="-122"/>
              <a:cs typeface="Consolas" pitchFamily="49" charset="0"/>
            </a:endParaRPr>
          </a:p>
        </p:txBody>
      </p:sp>
      <p:sp>
        <p:nvSpPr>
          <p:cNvPr id="4" name="TextBox 3"/>
          <p:cNvSpPr txBox="1"/>
          <p:nvPr/>
        </p:nvSpPr>
        <p:spPr>
          <a:xfrm>
            <a:off x="35496" y="805446"/>
            <a:ext cx="9108504" cy="591200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600"/>
              </a:lnSpc>
              <a:spcBef>
                <a:spcPts val="600"/>
              </a:spcBef>
            </a:pP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1</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boolean</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isEmpty</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：如果列表不包含元素，则返回</a:t>
            </a:r>
            <a:r>
              <a:rPr lang="en-US" altLang="zh-CN" sz="1800" dirty="0">
                <a:solidFill>
                  <a:srgbClr val="0000FF"/>
                </a:solidFill>
                <a:latin typeface="Consolas" pitchFamily="49" charset="0"/>
                <a:ea typeface="仿宋" pitchFamily="49" charset="-122"/>
                <a:cs typeface="Consolas" pitchFamily="49" charset="0"/>
              </a:rPr>
              <a:t>true</a:t>
            </a:r>
            <a:r>
              <a:rPr lang="zh-CN" altLang="zh-CN" sz="1800" dirty="0">
                <a:solidFill>
                  <a:srgbClr val="0000FF"/>
                </a:solidFill>
                <a:latin typeface="Consolas" pitchFamily="49" charset="0"/>
                <a:ea typeface="仿宋" pitchFamily="49" charset="-122"/>
                <a:cs typeface="Consolas" pitchFamily="49" charset="0"/>
              </a:rPr>
              <a:t>。</a:t>
            </a:r>
          </a:p>
          <a:p>
            <a:pPr algn="l">
              <a:lnSpc>
                <a:spcPts val="2600"/>
              </a:lnSpc>
              <a:spcBef>
                <a:spcPts val="600"/>
              </a:spcBef>
            </a:pP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2</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int size()</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返回此列表中的元素数。</a:t>
            </a:r>
          </a:p>
          <a:p>
            <a:pPr algn="l">
              <a:lnSpc>
                <a:spcPts val="2600"/>
              </a:lnSpc>
              <a:spcBef>
                <a:spcPts val="600"/>
              </a:spcBef>
            </a:pP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3</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add(E e) </a:t>
            </a:r>
            <a:r>
              <a:rPr lang="zh-CN" altLang="zh-CN" sz="1800" dirty="0">
                <a:solidFill>
                  <a:srgbClr val="0000FF"/>
                </a:solidFill>
                <a:latin typeface="Consolas" pitchFamily="49" charset="0"/>
                <a:ea typeface="仿宋" pitchFamily="49" charset="-122"/>
                <a:cs typeface="Consolas" pitchFamily="49" charset="0"/>
              </a:rPr>
              <a:t>：向列表的尾部添加指定的元素。</a:t>
            </a:r>
          </a:p>
          <a:p>
            <a:pPr algn="l">
              <a:lnSpc>
                <a:spcPts val="2600"/>
              </a:lnSpc>
              <a:spcBef>
                <a:spcPts val="600"/>
              </a:spcBef>
            </a:pP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4</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void add(int index, E element)</a:t>
            </a:r>
            <a:r>
              <a:rPr lang="zh-CN" altLang="zh-CN" sz="1800" dirty="0">
                <a:solidFill>
                  <a:srgbClr val="0000FF"/>
                </a:solidFill>
                <a:latin typeface="Consolas" pitchFamily="49" charset="0"/>
                <a:ea typeface="仿宋" pitchFamily="49" charset="-122"/>
                <a:cs typeface="Consolas" pitchFamily="49" charset="0"/>
              </a:rPr>
              <a:t>：在列表的指定位置插入指定元素。</a:t>
            </a:r>
          </a:p>
          <a:p>
            <a:pPr algn="l">
              <a:lnSpc>
                <a:spcPts val="2600"/>
              </a:lnSpc>
              <a:spcBef>
                <a:spcPts val="600"/>
              </a:spcBef>
            </a:pP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5</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boolean</a:t>
            </a:r>
            <a:r>
              <a:rPr lang="en-US" altLang="zh-CN" sz="1800" dirty="0">
                <a:solidFill>
                  <a:srgbClr val="0000FF"/>
                </a:solidFill>
                <a:latin typeface="Consolas" pitchFamily="49" charset="0"/>
                <a:ea typeface="仿宋" pitchFamily="49" charset="-122"/>
                <a:cs typeface="Consolas" pitchFamily="49" charset="0"/>
              </a:rPr>
              <a:t> contains(Object o)</a:t>
            </a:r>
            <a:r>
              <a:rPr lang="zh-CN" altLang="zh-CN" sz="1800" dirty="0">
                <a:solidFill>
                  <a:srgbClr val="0000FF"/>
                </a:solidFill>
                <a:latin typeface="Consolas" pitchFamily="49" charset="0"/>
                <a:ea typeface="仿宋" pitchFamily="49" charset="-122"/>
                <a:cs typeface="Consolas" pitchFamily="49" charset="0"/>
              </a:rPr>
              <a:t>：如果列表包含指定的元素，则返回</a:t>
            </a:r>
            <a:r>
              <a:rPr lang="en-US" altLang="zh-CN" sz="1800" dirty="0">
                <a:solidFill>
                  <a:srgbClr val="0000FF"/>
                </a:solidFill>
                <a:latin typeface="Consolas" pitchFamily="49" charset="0"/>
                <a:ea typeface="仿宋" pitchFamily="49" charset="-122"/>
                <a:cs typeface="Consolas" pitchFamily="49" charset="0"/>
              </a:rPr>
              <a:t>true</a:t>
            </a:r>
            <a:r>
              <a:rPr lang="zh-CN" altLang="zh-CN" sz="1800" dirty="0">
                <a:solidFill>
                  <a:srgbClr val="0000FF"/>
                </a:solidFill>
                <a:latin typeface="Consolas" pitchFamily="49" charset="0"/>
                <a:ea typeface="仿宋" pitchFamily="49" charset="-122"/>
                <a:cs typeface="Consolas" pitchFamily="49" charset="0"/>
              </a:rPr>
              <a:t>。</a:t>
            </a:r>
          </a:p>
          <a:p>
            <a:pPr algn="l">
              <a:lnSpc>
                <a:spcPts val="2600"/>
              </a:lnSpc>
              <a:spcBef>
                <a:spcPts val="600"/>
              </a:spcBef>
            </a:pP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6</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E get(int index)</a:t>
            </a:r>
            <a:r>
              <a:rPr lang="zh-CN" altLang="zh-CN" sz="1800" dirty="0">
                <a:solidFill>
                  <a:srgbClr val="0000FF"/>
                </a:solidFill>
                <a:latin typeface="Consolas" pitchFamily="49" charset="0"/>
                <a:ea typeface="仿宋" pitchFamily="49" charset="-122"/>
                <a:cs typeface="Consolas" pitchFamily="49" charset="0"/>
              </a:rPr>
              <a:t>：返回列表中指定位置的元素。</a:t>
            </a:r>
          </a:p>
          <a:p>
            <a:pPr algn="l">
              <a:lnSpc>
                <a:spcPts val="2600"/>
              </a:lnSpc>
              <a:spcBef>
                <a:spcPts val="600"/>
              </a:spcBef>
            </a:pP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7</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E set(int index, E element)</a:t>
            </a:r>
            <a:r>
              <a:rPr lang="zh-CN" altLang="zh-CN" sz="1800" dirty="0">
                <a:solidFill>
                  <a:srgbClr val="0000FF"/>
                </a:solidFill>
                <a:latin typeface="Consolas" pitchFamily="49" charset="0"/>
                <a:ea typeface="仿宋" pitchFamily="49" charset="-122"/>
                <a:cs typeface="Consolas" pitchFamily="49" charset="0"/>
              </a:rPr>
              <a:t>：用指定元素替换列表中指定位置的元素。</a:t>
            </a:r>
          </a:p>
          <a:p>
            <a:pPr algn="l">
              <a:lnSpc>
                <a:spcPts val="2600"/>
              </a:lnSpc>
              <a:spcBef>
                <a:spcPts val="600"/>
              </a:spcBef>
            </a:pP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8</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indexOf</a:t>
            </a:r>
            <a:r>
              <a:rPr lang="en-US" altLang="zh-CN" sz="1800" dirty="0">
                <a:solidFill>
                  <a:srgbClr val="0000FF"/>
                </a:solidFill>
                <a:latin typeface="Consolas" pitchFamily="49" charset="0"/>
                <a:ea typeface="仿宋" pitchFamily="49" charset="-122"/>
                <a:cs typeface="Consolas" pitchFamily="49" charset="0"/>
              </a:rPr>
              <a:t>(Object o)</a:t>
            </a:r>
            <a:r>
              <a:rPr lang="zh-CN" altLang="zh-CN" sz="1800" dirty="0">
                <a:solidFill>
                  <a:srgbClr val="0000FF"/>
                </a:solidFill>
                <a:latin typeface="Consolas" pitchFamily="49" charset="0"/>
                <a:ea typeface="仿宋" pitchFamily="49" charset="-122"/>
                <a:cs typeface="Consolas" pitchFamily="49" charset="0"/>
              </a:rPr>
              <a:t>：返回此列表中第一次出现的指定元素的索引。如果此列表不包含该元素，则返回</a:t>
            </a:r>
            <a:r>
              <a:rPr lang="en-US" altLang="zh-CN" sz="1800" dirty="0">
                <a:solidFill>
                  <a:srgbClr val="0000FF"/>
                </a:solidFill>
                <a:latin typeface="Consolas" pitchFamily="49" charset="0"/>
                <a:ea typeface="仿宋" pitchFamily="49" charset="-122"/>
                <a:cs typeface="Consolas" pitchFamily="49" charset="0"/>
              </a:rPr>
              <a:t>-1</a:t>
            </a:r>
            <a:r>
              <a:rPr lang="zh-CN" altLang="zh-CN" sz="1800" dirty="0">
                <a:solidFill>
                  <a:srgbClr val="0000FF"/>
                </a:solidFill>
                <a:latin typeface="Consolas" pitchFamily="49" charset="0"/>
                <a:ea typeface="仿宋" pitchFamily="49" charset="-122"/>
                <a:cs typeface="Consolas" pitchFamily="49" charset="0"/>
              </a:rPr>
              <a:t>。</a:t>
            </a:r>
          </a:p>
          <a:p>
            <a:pPr algn="l">
              <a:lnSpc>
                <a:spcPts val="2600"/>
              </a:lnSpc>
              <a:spcBef>
                <a:spcPts val="600"/>
              </a:spcBef>
            </a:pP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9</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lastIndexOf</a:t>
            </a:r>
            <a:r>
              <a:rPr lang="en-US" altLang="zh-CN" sz="1800" dirty="0">
                <a:solidFill>
                  <a:srgbClr val="0000FF"/>
                </a:solidFill>
                <a:latin typeface="Consolas" pitchFamily="49" charset="0"/>
                <a:ea typeface="仿宋" pitchFamily="49" charset="-122"/>
                <a:cs typeface="Consolas" pitchFamily="49" charset="0"/>
              </a:rPr>
              <a:t>(Object o)</a:t>
            </a:r>
            <a:r>
              <a:rPr lang="zh-CN" altLang="zh-CN" sz="1800" dirty="0">
                <a:solidFill>
                  <a:srgbClr val="0000FF"/>
                </a:solidFill>
                <a:latin typeface="Consolas" pitchFamily="49" charset="0"/>
                <a:ea typeface="仿宋" pitchFamily="49" charset="-122"/>
                <a:cs typeface="Consolas" pitchFamily="49" charset="0"/>
              </a:rPr>
              <a:t>：返回此列表中最后出现的指定元素的索引。如果列表不包含此元素，则返回</a:t>
            </a:r>
            <a:r>
              <a:rPr lang="en-US" altLang="zh-CN" sz="1800" dirty="0">
                <a:solidFill>
                  <a:srgbClr val="0000FF"/>
                </a:solidFill>
                <a:latin typeface="Consolas" pitchFamily="49" charset="0"/>
                <a:ea typeface="仿宋" pitchFamily="49" charset="-122"/>
                <a:cs typeface="Consolas" pitchFamily="49" charset="0"/>
              </a:rPr>
              <a:t>-1</a:t>
            </a:r>
            <a:r>
              <a:rPr lang="zh-CN" altLang="zh-CN" sz="1800" dirty="0">
                <a:solidFill>
                  <a:srgbClr val="0000FF"/>
                </a:solidFill>
                <a:latin typeface="Consolas" pitchFamily="49" charset="0"/>
                <a:ea typeface="仿宋" pitchFamily="49" charset="-122"/>
                <a:cs typeface="Consolas" pitchFamily="49" charset="0"/>
              </a:rPr>
              <a:t>。</a:t>
            </a:r>
          </a:p>
          <a:p>
            <a:pPr algn="l">
              <a:lnSpc>
                <a:spcPts val="2600"/>
              </a:lnSpc>
              <a:spcBef>
                <a:spcPts val="600"/>
              </a:spcBef>
            </a:pP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10</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void clear()</a:t>
            </a:r>
            <a:r>
              <a:rPr lang="zh-CN" altLang="zh-CN" sz="1800" dirty="0">
                <a:solidFill>
                  <a:srgbClr val="0000FF"/>
                </a:solidFill>
                <a:latin typeface="Consolas" pitchFamily="49" charset="0"/>
                <a:ea typeface="仿宋" pitchFamily="49" charset="-122"/>
                <a:cs typeface="Consolas" pitchFamily="49" charset="0"/>
              </a:rPr>
              <a:t>：从列表中移除所有元素。</a:t>
            </a:r>
          </a:p>
          <a:p>
            <a:pPr algn="l">
              <a:lnSpc>
                <a:spcPts val="2600"/>
              </a:lnSpc>
              <a:spcBef>
                <a:spcPts val="600"/>
              </a:spcBef>
            </a:pP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11</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E remove(int index)</a:t>
            </a:r>
            <a:r>
              <a:rPr lang="zh-CN" altLang="zh-CN" sz="1800" dirty="0">
                <a:solidFill>
                  <a:srgbClr val="0000FF"/>
                </a:solidFill>
                <a:latin typeface="Consolas" pitchFamily="49" charset="0"/>
                <a:ea typeface="仿宋" pitchFamily="49" charset="-122"/>
                <a:cs typeface="Consolas" pitchFamily="49" charset="0"/>
              </a:rPr>
              <a:t>：移除列表中指定位置的元素。</a:t>
            </a:r>
          </a:p>
          <a:p>
            <a:pPr algn="l">
              <a:lnSpc>
                <a:spcPts val="2600"/>
              </a:lnSpc>
              <a:spcBef>
                <a:spcPts val="600"/>
              </a:spcBef>
            </a:pP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12</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boolean</a:t>
            </a:r>
            <a:r>
              <a:rPr lang="en-US" altLang="zh-CN" sz="1800" dirty="0">
                <a:solidFill>
                  <a:srgbClr val="0000FF"/>
                </a:solidFill>
                <a:latin typeface="Consolas" pitchFamily="49" charset="0"/>
                <a:ea typeface="仿宋" pitchFamily="49" charset="-122"/>
                <a:cs typeface="Consolas" pitchFamily="49" charset="0"/>
              </a:rPr>
              <a:t> remove(Object o)</a:t>
            </a:r>
            <a:r>
              <a:rPr lang="zh-CN" altLang="zh-CN" sz="1800" dirty="0">
                <a:solidFill>
                  <a:srgbClr val="0000FF"/>
                </a:solidFill>
                <a:latin typeface="Consolas" pitchFamily="49" charset="0"/>
                <a:ea typeface="仿宋" pitchFamily="49" charset="-122"/>
                <a:cs typeface="Consolas" pitchFamily="49" charset="0"/>
              </a:rPr>
              <a:t>：从此列表中移除第一次出现的指定元素（如果存在）。</a:t>
            </a:r>
            <a:endParaRPr lang="zh-CN" altLang="en-US"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260648"/>
            <a:ext cx="3500462"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solidFill>
                  <a:schemeClr val="bg1"/>
                </a:solidFill>
                <a:latin typeface="Consolas" pitchFamily="49" charset="0"/>
                <a:ea typeface="微软雅黑" pitchFamily="34" charset="-122"/>
                <a:cs typeface="Consolas" pitchFamily="49" charset="0"/>
              </a:rPr>
              <a:t>2.</a:t>
            </a:r>
            <a:r>
              <a:rPr lang="en-US" altLang="zh-CN" sz="2000">
                <a:latin typeface="Consolas" pitchFamily="49" charset="0"/>
                <a:ea typeface="微软雅黑" pitchFamily="34" charset="-122"/>
                <a:cs typeface="Consolas" pitchFamily="49" charset="0"/>
              </a:rPr>
              <a:t> ArrayList</a:t>
            </a:r>
            <a:r>
              <a:rPr lang="zh-CN" altLang="zh-CN" sz="2000">
                <a:latin typeface="Consolas" pitchFamily="49" charset="0"/>
                <a:ea typeface="微软雅黑" pitchFamily="34" charset="-122"/>
                <a:cs typeface="Consolas" pitchFamily="49" charset="0"/>
              </a:rPr>
              <a:t>类元素排序</a:t>
            </a:r>
            <a:endParaRPr lang="zh-CN" altLang="zh-CN" sz="2000">
              <a:solidFill>
                <a:schemeClr val="bg1"/>
              </a:solidFill>
              <a:latin typeface="Consolas" pitchFamily="49" charset="0"/>
              <a:ea typeface="微软雅黑" pitchFamily="34" charset="-122"/>
              <a:cs typeface="Consolas" pitchFamily="49" charset="0"/>
            </a:endParaRPr>
          </a:p>
        </p:txBody>
      </p:sp>
      <p:sp>
        <p:nvSpPr>
          <p:cNvPr id="4" name="TextBox 3"/>
          <p:cNvSpPr txBox="1"/>
          <p:nvPr/>
        </p:nvSpPr>
        <p:spPr>
          <a:xfrm>
            <a:off x="179512" y="980728"/>
            <a:ext cx="8358246" cy="1682512"/>
          </a:xfrm>
          <a:prstGeom prst="rect">
            <a:avLst/>
          </a:prstGeom>
          <a:noFill/>
        </p:spPr>
        <p:txBody>
          <a:bodyPr wrap="square" rtlCol="0">
            <a:spAutoFit/>
          </a:bodyPr>
          <a:lstStyle/>
          <a:p>
            <a:pPr algn="l">
              <a:lnSpc>
                <a:spcPts val="28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若</a:t>
            </a:r>
            <a:r>
              <a:rPr lang="en-US" altLang="zh-CN" sz="2000" dirty="0" err="1">
                <a:solidFill>
                  <a:srgbClr val="0000FF"/>
                </a:solidFill>
                <a:latin typeface="Consolas" pitchFamily="49" charset="0"/>
                <a:ea typeface="仿宋" pitchFamily="49" charset="-122"/>
                <a:cs typeface="Consolas" pitchFamily="49" charset="0"/>
              </a:rPr>
              <a:t>ArrayList</a:t>
            </a:r>
            <a:r>
              <a:rPr lang="zh-CN" altLang="zh-CN" sz="2000" dirty="0">
                <a:solidFill>
                  <a:srgbClr val="0000FF"/>
                </a:solidFill>
                <a:latin typeface="Consolas" pitchFamily="49" charset="0"/>
                <a:ea typeface="仿宋" pitchFamily="49" charset="-122"/>
                <a:cs typeface="Consolas" pitchFamily="49" charset="0"/>
              </a:rPr>
              <a:t>对象中的元素属于</a:t>
            </a:r>
            <a:r>
              <a:rPr lang="en-US" altLang="zh-CN" sz="2000" dirty="0">
                <a:solidFill>
                  <a:srgbClr val="FF0000"/>
                </a:solidFill>
                <a:latin typeface="Consolas" pitchFamily="49" charset="0"/>
                <a:ea typeface="仿宋" pitchFamily="49" charset="-122"/>
                <a:cs typeface="Consolas" pitchFamily="49" charset="0"/>
              </a:rPr>
              <a:t>Java</a:t>
            </a:r>
            <a:r>
              <a:rPr lang="zh-CN" altLang="zh-CN" sz="2000" dirty="0">
                <a:solidFill>
                  <a:srgbClr val="FF0000"/>
                </a:solidFill>
                <a:latin typeface="Consolas" pitchFamily="49" charset="0"/>
                <a:ea typeface="仿宋" pitchFamily="49" charset="-122"/>
                <a:cs typeface="Consolas" pitchFamily="49" charset="0"/>
              </a:rPr>
              <a:t>基本数据类型</a:t>
            </a:r>
            <a:r>
              <a:rPr lang="zh-CN" altLang="zh-CN" sz="2000" dirty="0">
                <a:solidFill>
                  <a:srgbClr val="0000FF"/>
                </a:solidFill>
                <a:latin typeface="Consolas" pitchFamily="49" charset="0"/>
                <a:ea typeface="仿宋" pitchFamily="49" charset="-122"/>
                <a:cs typeface="Consolas" pitchFamily="49" charset="0"/>
              </a:rPr>
              <a:t>，如：</a:t>
            </a:r>
          </a:p>
          <a:p>
            <a:pPr algn="l">
              <a:lnSpc>
                <a:spcPts val="28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en-US" altLang="zh-CN" sz="2000" dirty="0" err="1">
                <a:solidFill>
                  <a:schemeClr val="tx1"/>
                </a:solidFill>
                <a:latin typeface="Consolas" pitchFamily="49" charset="0"/>
                <a:ea typeface="仿宋" pitchFamily="49" charset="-122"/>
                <a:cs typeface="Consolas" pitchFamily="49" charset="0"/>
              </a:rPr>
              <a:t>ArrayList</a:t>
            </a:r>
            <a:r>
              <a:rPr lang="en-US" altLang="zh-CN" sz="2000" dirty="0">
                <a:solidFill>
                  <a:schemeClr val="tx1"/>
                </a:solidFill>
                <a:latin typeface="Consolas" pitchFamily="49" charset="0"/>
                <a:ea typeface="仿宋" pitchFamily="49" charset="-122"/>
                <a:cs typeface="Consolas" pitchFamily="49" charset="0"/>
              </a:rPr>
              <a:t>&lt;Integer&gt; </a:t>
            </a:r>
            <a:r>
              <a:rPr lang="en-US" altLang="zh-CN" sz="2000" dirty="0" err="1">
                <a:solidFill>
                  <a:schemeClr val="tx1"/>
                </a:solidFill>
                <a:latin typeface="Consolas" pitchFamily="49" charset="0"/>
                <a:ea typeface="仿宋" pitchFamily="49" charset="-122"/>
                <a:cs typeface="Consolas" pitchFamily="49" charset="0"/>
              </a:rPr>
              <a:t>myarrlist</a:t>
            </a:r>
            <a:r>
              <a:rPr lang="en-US" altLang="zh-CN" sz="2000" dirty="0">
                <a:solidFill>
                  <a:schemeClr val="tx1"/>
                </a:solidFill>
                <a:latin typeface="Consolas" pitchFamily="49" charset="0"/>
                <a:ea typeface="仿宋" pitchFamily="49" charset="-122"/>
                <a:cs typeface="Consolas" pitchFamily="49" charset="0"/>
              </a:rPr>
              <a:t>=new </a:t>
            </a:r>
            <a:r>
              <a:rPr lang="en-US" altLang="zh-CN" sz="2000" dirty="0" err="1">
                <a:solidFill>
                  <a:schemeClr val="tx1"/>
                </a:solidFill>
                <a:latin typeface="Consolas" pitchFamily="49" charset="0"/>
                <a:ea typeface="仿宋" pitchFamily="49" charset="-122"/>
                <a:cs typeface="Consolas" pitchFamily="49" charset="0"/>
              </a:rPr>
              <a:t>ArrayList</a:t>
            </a:r>
            <a:r>
              <a:rPr lang="en-US" altLang="zh-CN" sz="2000" dirty="0">
                <a:solidFill>
                  <a:schemeClr val="tx1"/>
                </a:solidFill>
                <a:latin typeface="Consolas" pitchFamily="49" charset="0"/>
                <a:ea typeface="仿宋" pitchFamily="49" charset="-122"/>
                <a:cs typeface="Consolas" pitchFamily="49" charset="0"/>
              </a:rPr>
              <a:t>&lt;Integer&gt;();</a:t>
            </a:r>
            <a:r>
              <a:rPr lang="en-US" altLang="zh-CN" sz="2000" dirty="0">
                <a:solidFill>
                  <a:srgbClr val="0000FF"/>
                </a:solidFill>
                <a:latin typeface="Consolas" pitchFamily="49" charset="0"/>
                <a:ea typeface="仿宋" pitchFamily="49" charset="-122"/>
                <a:cs typeface="Consolas" pitchFamily="49" charset="0"/>
              </a:rPr>
              <a:t>		</a:t>
            </a:r>
            <a:r>
              <a:rPr lang="en-US" altLang="zh-CN" sz="2000" dirty="0">
                <a:solidFill>
                  <a:srgbClr val="00CC00"/>
                </a:solidFill>
                <a:latin typeface="Consolas" pitchFamily="49" charset="0"/>
                <a:ea typeface="仿宋" pitchFamily="49" charset="-122"/>
                <a:cs typeface="Consolas" pitchFamily="49" charset="0"/>
              </a:rPr>
              <a:t>                //</a:t>
            </a:r>
            <a:r>
              <a:rPr lang="zh-CN" altLang="zh-CN" sz="2000" dirty="0">
                <a:solidFill>
                  <a:srgbClr val="00CC00"/>
                </a:solidFill>
                <a:latin typeface="Consolas" pitchFamily="49" charset="0"/>
                <a:ea typeface="仿宋" pitchFamily="49" charset="-122"/>
                <a:cs typeface="Consolas" pitchFamily="49" charset="0"/>
              </a:rPr>
              <a:t>元素类型为整型</a:t>
            </a:r>
          </a:p>
          <a:p>
            <a:pPr algn="l">
              <a:lnSpc>
                <a:spcPts val="2800"/>
              </a:lnSpc>
              <a:spcBef>
                <a:spcPts val="600"/>
              </a:spcBef>
            </a:pPr>
            <a:r>
              <a:rPr lang="zh-CN" altLang="zh-CN" sz="2000" dirty="0">
                <a:solidFill>
                  <a:srgbClr val="0000FF"/>
                </a:solidFill>
                <a:latin typeface="Consolas" pitchFamily="49" charset="0"/>
                <a:ea typeface="仿宋" pitchFamily="49" charset="-122"/>
                <a:cs typeface="Consolas" pitchFamily="49" charset="0"/>
              </a:rPr>
              <a:t>则排序方法如下：</a:t>
            </a:r>
            <a:endParaRPr lang="zh-CN" altLang="en-US" sz="20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536702" y="2930137"/>
            <a:ext cx="8001056" cy="186144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algn="l">
              <a:lnSpc>
                <a:spcPts val="2800"/>
              </a:lnSpc>
              <a:spcBef>
                <a:spcPts val="600"/>
              </a:spcBef>
            </a:pPr>
            <a:r>
              <a:rPr lang="zh-CN" altLang="zh-CN" sz="2000" dirty="0">
                <a:solidFill>
                  <a:srgbClr val="FF0000"/>
                </a:solidFill>
                <a:latin typeface="Consolas" pitchFamily="49" charset="0"/>
                <a:ea typeface="微软雅黑" pitchFamily="34" charset="-122"/>
                <a:cs typeface="Consolas" pitchFamily="49" charset="0"/>
              </a:rPr>
              <a:t>（</a:t>
            </a:r>
            <a:r>
              <a:rPr lang="en-US" altLang="zh-CN" sz="2000" dirty="0">
                <a:solidFill>
                  <a:srgbClr val="FF0000"/>
                </a:solidFill>
                <a:latin typeface="Consolas" pitchFamily="49" charset="0"/>
                <a:ea typeface="微软雅黑" pitchFamily="34" charset="-122"/>
                <a:cs typeface="Consolas" pitchFamily="49" charset="0"/>
              </a:rPr>
              <a:t>1</a:t>
            </a:r>
            <a:r>
              <a:rPr lang="zh-CN" altLang="zh-CN" sz="2000" dirty="0">
                <a:solidFill>
                  <a:srgbClr val="FF0000"/>
                </a:solidFill>
                <a:latin typeface="Consolas" pitchFamily="49" charset="0"/>
                <a:ea typeface="微软雅黑" pitchFamily="34" charset="-122"/>
                <a:cs typeface="Consolas" pitchFamily="49" charset="0"/>
              </a:rPr>
              <a:t>）按元素递增排序</a:t>
            </a:r>
            <a:endParaRPr lang="en-US" altLang="zh-CN" sz="2000" dirty="0">
              <a:solidFill>
                <a:srgbClr val="FF0000"/>
              </a:solidFill>
              <a:latin typeface="Consolas" pitchFamily="49" charset="0"/>
              <a:ea typeface="微软雅黑" pitchFamily="34" charset="-122"/>
              <a:cs typeface="Consolas" pitchFamily="49" charset="0"/>
            </a:endParaRPr>
          </a:p>
          <a:p>
            <a:pPr algn="l">
              <a:lnSpc>
                <a:spcPts val="28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en-US" altLang="zh-CN" sz="2000" dirty="0" err="1">
                <a:solidFill>
                  <a:srgbClr val="0000FF"/>
                </a:solidFill>
                <a:latin typeface="Consolas" pitchFamily="49" charset="0"/>
                <a:ea typeface="仿宋" pitchFamily="49" charset="-122"/>
                <a:cs typeface="Consolas" pitchFamily="49" charset="0"/>
              </a:rPr>
              <a:t>Collections.</a:t>
            </a:r>
            <a:r>
              <a:rPr lang="en-US" altLang="zh-CN" sz="2000" dirty="0" err="1">
                <a:solidFill>
                  <a:srgbClr val="FF0000"/>
                </a:solidFill>
                <a:latin typeface="Consolas" pitchFamily="49" charset="0"/>
                <a:ea typeface="仿宋" pitchFamily="49" charset="-122"/>
                <a:cs typeface="Consolas" pitchFamily="49" charset="0"/>
              </a:rPr>
              <a:t>sort</a:t>
            </a:r>
            <a:r>
              <a:rPr lang="en-US" altLang="zh-CN" sz="2000" dirty="0">
                <a:solidFill>
                  <a:srgbClr val="0000FF"/>
                </a:solidFill>
                <a:latin typeface="Consolas" pitchFamily="49" charset="0"/>
                <a:ea typeface="仿宋" pitchFamily="49" charset="-122"/>
                <a:cs typeface="Consolas" pitchFamily="49" charset="0"/>
              </a:rPr>
              <a:t>(</a:t>
            </a:r>
            <a:r>
              <a:rPr lang="en-US" altLang="zh-CN" sz="2000" dirty="0" err="1">
                <a:solidFill>
                  <a:srgbClr val="0000FF"/>
                </a:solidFill>
                <a:latin typeface="Consolas" pitchFamily="49" charset="0"/>
                <a:ea typeface="仿宋" pitchFamily="49" charset="-122"/>
                <a:cs typeface="Consolas" pitchFamily="49" charset="0"/>
              </a:rPr>
              <a:t>myarrlist</a:t>
            </a:r>
            <a:r>
              <a:rPr lang="en-US" altLang="zh-CN" sz="2000" dirty="0">
                <a:solidFill>
                  <a:srgbClr val="0000FF"/>
                </a:solidFill>
                <a:latin typeface="Consolas" pitchFamily="49" charset="0"/>
                <a:ea typeface="仿宋" pitchFamily="49" charset="-122"/>
                <a:cs typeface="Consolas" pitchFamily="49" charset="0"/>
              </a:rPr>
              <a:t>);</a:t>
            </a:r>
            <a:endParaRPr lang="zh-CN" altLang="zh-CN" sz="2000" dirty="0">
              <a:solidFill>
                <a:srgbClr val="0000FF"/>
              </a:solidFill>
              <a:latin typeface="Consolas" pitchFamily="49" charset="0"/>
              <a:ea typeface="仿宋" pitchFamily="49" charset="-122"/>
              <a:cs typeface="Consolas" pitchFamily="49" charset="0"/>
            </a:endParaRPr>
          </a:p>
          <a:p>
            <a:pPr algn="l">
              <a:lnSpc>
                <a:spcPts val="2800"/>
              </a:lnSpc>
              <a:spcBef>
                <a:spcPts val="600"/>
              </a:spcBef>
            </a:pPr>
            <a:r>
              <a:rPr lang="zh-CN" altLang="zh-CN" sz="2000" dirty="0">
                <a:solidFill>
                  <a:srgbClr val="FF0000"/>
                </a:solidFill>
                <a:latin typeface="Consolas" pitchFamily="49" charset="0"/>
                <a:ea typeface="微软雅黑" pitchFamily="34" charset="-122"/>
                <a:cs typeface="Consolas" pitchFamily="49" charset="0"/>
              </a:rPr>
              <a:t>（</a:t>
            </a:r>
            <a:r>
              <a:rPr lang="en-US" altLang="zh-CN" sz="2000" dirty="0">
                <a:solidFill>
                  <a:srgbClr val="FF0000"/>
                </a:solidFill>
                <a:latin typeface="Consolas" pitchFamily="49" charset="0"/>
                <a:ea typeface="微软雅黑" pitchFamily="34" charset="-122"/>
                <a:cs typeface="Consolas" pitchFamily="49" charset="0"/>
              </a:rPr>
              <a:t>2</a:t>
            </a:r>
            <a:r>
              <a:rPr lang="zh-CN" altLang="zh-CN" sz="2000" dirty="0">
                <a:solidFill>
                  <a:srgbClr val="FF0000"/>
                </a:solidFill>
                <a:latin typeface="Consolas" pitchFamily="49" charset="0"/>
                <a:ea typeface="微软雅黑" pitchFamily="34" charset="-122"/>
                <a:cs typeface="Consolas" pitchFamily="49" charset="0"/>
              </a:rPr>
              <a:t>）按元素递减排序</a:t>
            </a:r>
            <a:endParaRPr lang="en-US" altLang="zh-CN" sz="2000" dirty="0">
              <a:solidFill>
                <a:srgbClr val="FF0000"/>
              </a:solidFill>
              <a:latin typeface="Consolas" pitchFamily="49" charset="0"/>
              <a:ea typeface="微软雅黑" pitchFamily="34" charset="-122"/>
              <a:cs typeface="Consolas" pitchFamily="49" charset="0"/>
            </a:endParaRPr>
          </a:p>
          <a:p>
            <a:pPr algn="l">
              <a:lnSpc>
                <a:spcPts val="28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en-US" altLang="zh-CN" sz="2000" dirty="0" err="1">
                <a:solidFill>
                  <a:srgbClr val="0000FF"/>
                </a:solidFill>
                <a:latin typeface="Consolas" pitchFamily="49" charset="0"/>
                <a:ea typeface="仿宋" pitchFamily="49" charset="-122"/>
                <a:cs typeface="Consolas" pitchFamily="49" charset="0"/>
              </a:rPr>
              <a:t>Collections.</a:t>
            </a:r>
            <a:r>
              <a:rPr lang="en-US" altLang="zh-CN" sz="2000" dirty="0" err="1">
                <a:solidFill>
                  <a:srgbClr val="FF0000"/>
                </a:solidFill>
                <a:latin typeface="Consolas" pitchFamily="49" charset="0"/>
                <a:ea typeface="仿宋" pitchFamily="49" charset="-122"/>
                <a:cs typeface="Consolas" pitchFamily="49" charset="0"/>
              </a:rPr>
              <a:t>sort</a:t>
            </a:r>
            <a:r>
              <a:rPr lang="en-US" altLang="zh-CN" sz="2000" dirty="0">
                <a:solidFill>
                  <a:srgbClr val="0000FF"/>
                </a:solidFill>
                <a:latin typeface="Consolas" pitchFamily="49" charset="0"/>
                <a:ea typeface="仿宋" pitchFamily="49" charset="-122"/>
                <a:cs typeface="Consolas" pitchFamily="49" charset="0"/>
              </a:rPr>
              <a:t>(</a:t>
            </a:r>
            <a:r>
              <a:rPr lang="en-US" altLang="zh-CN" sz="2000" dirty="0" err="1">
                <a:solidFill>
                  <a:srgbClr val="0000FF"/>
                </a:solidFill>
                <a:latin typeface="Consolas" pitchFamily="49" charset="0"/>
                <a:ea typeface="仿宋" pitchFamily="49" charset="-122"/>
                <a:cs typeface="Consolas" pitchFamily="49" charset="0"/>
              </a:rPr>
              <a:t>myarrlist,Collections.</a:t>
            </a:r>
            <a:r>
              <a:rPr lang="en-US" altLang="zh-CN" sz="2000" dirty="0" err="1">
                <a:solidFill>
                  <a:srgbClr val="FF3399"/>
                </a:solidFill>
                <a:latin typeface="Consolas" pitchFamily="49" charset="0"/>
                <a:ea typeface="仿宋" pitchFamily="49" charset="-122"/>
                <a:cs typeface="Consolas" pitchFamily="49" charset="0"/>
              </a:rPr>
              <a:t>reverseOrder</a:t>
            </a:r>
            <a:r>
              <a:rPr lang="en-US" altLang="zh-CN" sz="2000" dirty="0">
                <a:solidFill>
                  <a:srgbClr val="FF3399"/>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a:t>
            </a:r>
            <a:endParaRPr lang="zh-CN" altLang="zh-CN" sz="20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428604"/>
            <a:ext cx="8784976" cy="2817951"/>
          </a:xfrm>
          <a:prstGeom prst="rect">
            <a:avLst/>
          </a:prstGeom>
          <a:noFill/>
        </p:spPr>
        <p:txBody>
          <a:bodyPr wrap="square" rtlCol="0">
            <a:spAutoFit/>
          </a:bodyPr>
          <a:lstStyle/>
          <a:p>
            <a:pPr algn="l">
              <a:lnSpc>
                <a:spcPts val="33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若</a:t>
            </a:r>
            <a:r>
              <a:rPr lang="en-US" altLang="zh-CN" sz="2000" dirty="0" err="1">
                <a:solidFill>
                  <a:srgbClr val="0000FF"/>
                </a:solidFill>
                <a:latin typeface="Consolas" pitchFamily="49" charset="0"/>
                <a:ea typeface="仿宋" pitchFamily="49" charset="-122"/>
                <a:cs typeface="Consolas" pitchFamily="49" charset="0"/>
              </a:rPr>
              <a:t>ArrayList</a:t>
            </a:r>
            <a:r>
              <a:rPr lang="zh-CN" altLang="zh-CN" sz="2000" dirty="0">
                <a:solidFill>
                  <a:srgbClr val="0000FF"/>
                </a:solidFill>
                <a:latin typeface="Consolas" pitchFamily="49" charset="0"/>
                <a:ea typeface="仿宋" pitchFamily="49" charset="-122"/>
                <a:cs typeface="Consolas" pitchFamily="49" charset="0"/>
              </a:rPr>
              <a:t>对象中的元素属于</a:t>
            </a:r>
            <a:r>
              <a:rPr lang="zh-CN" altLang="zh-CN" sz="2000" dirty="0">
                <a:solidFill>
                  <a:srgbClr val="FF0000"/>
                </a:solidFill>
                <a:latin typeface="Consolas" pitchFamily="49" charset="0"/>
                <a:ea typeface="仿宋" pitchFamily="49" charset="-122"/>
                <a:cs typeface="Consolas" pitchFamily="49" charset="0"/>
              </a:rPr>
              <a:t>类类型</a:t>
            </a:r>
            <a:r>
              <a:rPr lang="zh-CN" altLang="zh-CN" sz="2000" dirty="0">
                <a:solidFill>
                  <a:srgbClr val="0000FF"/>
                </a:solidFill>
                <a:latin typeface="Consolas" pitchFamily="49" charset="0"/>
                <a:ea typeface="仿宋" pitchFamily="49" charset="-122"/>
                <a:cs typeface="Consolas" pitchFamily="49" charset="0"/>
              </a:rPr>
              <a:t>，则需要指定按什么成员变量排序、按什么次序排序等，主要方式如下：</a:t>
            </a:r>
          </a:p>
          <a:p>
            <a:pPr algn="l">
              <a:lnSpc>
                <a:spcPts val="33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FF0000"/>
                </a:solidFill>
                <a:latin typeface="Consolas" pitchFamily="49" charset="0"/>
                <a:ea typeface="微软雅黑" pitchFamily="34" charset="-122"/>
                <a:cs typeface="Consolas" pitchFamily="49" charset="0"/>
              </a:rPr>
              <a:t>（</a:t>
            </a:r>
            <a:r>
              <a:rPr lang="en-US" altLang="zh-CN" sz="2000" dirty="0">
                <a:solidFill>
                  <a:srgbClr val="FF0000"/>
                </a:solidFill>
                <a:latin typeface="Consolas" pitchFamily="49" charset="0"/>
                <a:ea typeface="微软雅黑" pitchFamily="34" charset="-122"/>
                <a:cs typeface="Consolas" pitchFamily="49" charset="0"/>
              </a:rPr>
              <a:t>1</a:t>
            </a:r>
            <a:r>
              <a:rPr lang="zh-CN" altLang="zh-CN" sz="2000" dirty="0">
                <a:solidFill>
                  <a:srgbClr val="FF0000"/>
                </a:solidFill>
                <a:latin typeface="Consolas" pitchFamily="49" charset="0"/>
                <a:ea typeface="微软雅黑" pitchFamily="34" charset="-122"/>
                <a:cs typeface="Consolas" pitchFamily="49" charset="0"/>
              </a:rPr>
              <a:t>）设置</a:t>
            </a:r>
            <a:r>
              <a:rPr lang="en-US" altLang="zh-CN" sz="2000" dirty="0">
                <a:solidFill>
                  <a:srgbClr val="FF0000"/>
                </a:solidFill>
                <a:latin typeface="Consolas" pitchFamily="49" charset="0"/>
                <a:ea typeface="微软雅黑" pitchFamily="34" charset="-122"/>
                <a:cs typeface="Consolas" pitchFamily="49" charset="0"/>
              </a:rPr>
              <a:t>Comparable</a:t>
            </a:r>
            <a:r>
              <a:rPr lang="zh-CN" altLang="zh-CN" sz="2000" dirty="0">
                <a:solidFill>
                  <a:srgbClr val="FF0000"/>
                </a:solidFill>
                <a:latin typeface="Consolas" pitchFamily="49" charset="0"/>
                <a:ea typeface="微软雅黑" pitchFamily="34" charset="-122"/>
                <a:cs typeface="Consolas" pitchFamily="49" charset="0"/>
              </a:rPr>
              <a:t>排序接口</a:t>
            </a:r>
          </a:p>
          <a:p>
            <a:pPr algn="l">
              <a:lnSpc>
                <a:spcPts val="33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若一个类实现了</a:t>
            </a:r>
            <a:r>
              <a:rPr lang="en-US" altLang="zh-CN" sz="2000" dirty="0">
                <a:solidFill>
                  <a:srgbClr val="0000FF"/>
                </a:solidFill>
                <a:latin typeface="Consolas" pitchFamily="49" charset="0"/>
                <a:ea typeface="仿宋" pitchFamily="49" charset="-122"/>
                <a:cs typeface="Consolas" pitchFamily="49" charset="0"/>
              </a:rPr>
              <a:t>Comparable</a:t>
            </a:r>
            <a:r>
              <a:rPr lang="zh-CN" altLang="zh-CN" sz="2000" dirty="0">
                <a:solidFill>
                  <a:srgbClr val="0000FF"/>
                </a:solidFill>
                <a:latin typeface="Consolas" pitchFamily="49" charset="0"/>
                <a:ea typeface="仿宋" pitchFamily="49" charset="-122"/>
                <a:cs typeface="Consolas" pitchFamily="49" charset="0"/>
              </a:rPr>
              <a:t>接口，就意味着“该类支持排序”。为此重写</a:t>
            </a:r>
            <a:r>
              <a:rPr lang="en-US" altLang="zh-CN" sz="2000" dirty="0" err="1">
                <a:solidFill>
                  <a:srgbClr val="0000FF"/>
                </a:solidFill>
                <a:latin typeface="Consolas" pitchFamily="49" charset="0"/>
                <a:ea typeface="仿宋" pitchFamily="49" charset="-122"/>
                <a:cs typeface="Consolas" pitchFamily="49" charset="0"/>
              </a:rPr>
              <a:t>compareTo</a:t>
            </a:r>
            <a:r>
              <a:rPr lang="zh-CN" altLang="zh-CN" sz="2000" dirty="0">
                <a:solidFill>
                  <a:srgbClr val="0000FF"/>
                </a:solidFill>
                <a:latin typeface="Consolas" pitchFamily="49" charset="0"/>
                <a:ea typeface="仿宋" pitchFamily="49" charset="-122"/>
                <a:cs typeface="Consolas" pitchFamily="49" charset="0"/>
              </a:rPr>
              <a:t>方法以定制排序方式。</a:t>
            </a:r>
            <a:r>
              <a:rPr lang="en-US" altLang="zh-CN" sz="2000" dirty="0" err="1">
                <a:solidFill>
                  <a:srgbClr val="0000FF"/>
                </a:solidFill>
                <a:latin typeface="Consolas" pitchFamily="49" charset="0"/>
                <a:ea typeface="仿宋" pitchFamily="49" charset="-122"/>
                <a:cs typeface="Consolas" pitchFamily="49" charset="0"/>
              </a:rPr>
              <a:t>compareTo</a:t>
            </a:r>
            <a:r>
              <a:rPr lang="zh-CN" altLang="zh-CN" sz="2000" dirty="0">
                <a:solidFill>
                  <a:srgbClr val="0000FF"/>
                </a:solidFill>
                <a:latin typeface="Consolas" pitchFamily="49" charset="0"/>
                <a:ea typeface="仿宋" pitchFamily="49" charset="-122"/>
                <a:cs typeface="Consolas" pitchFamily="49" charset="0"/>
              </a:rPr>
              <a:t>方法的用法</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algn="l">
              <a:lnSpc>
                <a:spcPts val="33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en-US" altLang="zh-CN" sz="2000" dirty="0" err="1">
                <a:solidFill>
                  <a:srgbClr val="0000FF"/>
                </a:solidFill>
                <a:latin typeface="Consolas" pitchFamily="49" charset="0"/>
                <a:ea typeface="仿宋" pitchFamily="49" charset="-122"/>
                <a:cs typeface="Consolas" pitchFamily="49" charset="0"/>
              </a:rPr>
              <a:t>compareTo</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比较对象</a:t>
            </a:r>
            <a:r>
              <a:rPr lang="en-US" altLang="zh-CN" sz="2000" dirty="0">
                <a:solidFill>
                  <a:srgbClr val="0000FF"/>
                </a:solidFill>
                <a:latin typeface="Consolas" pitchFamily="49" charset="0"/>
                <a:ea typeface="仿宋" pitchFamily="49" charset="-122"/>
                <a:cs typeface="Consolas" pitchFamily="49" charset="0"/>
              </a:rPr>
              <a:t>) </a:t>
            </a:r>
            <a:endParaRPr lang="zh-CN" altLang="zh-CN" sz="2000" dirty="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1113336" y="3501008"/>
            <a:ext cx="6572296" cy="144921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若当前对象的值</a:t>
            </a:r>
            <a:r>
              <a:rPr lang="en-US" altLang="zh-CN" sz="2000">
                <a:solidFill>
                  <a:srgbClr val="0000FF"/>
                </a:solidFill>
                <a:latin typeface="Consolas" pitchFamily="49" charset="0"/>
                <a:ea typeface="仿宋" pitchFamily="49" charset="-122"/>
                <a:cs typeface="Consolas" pitchFamily="49" charset="0"/>
              </a:rPr>
              <a:t>&lt;</a:t>
            </a:r>
            <a:r>
              <a:rPr lang="zh-CN" altLang="zh-CN" sz="2000">
                <a:solidFill>
                  <a:srgbClr val="0000FF"/>
                </a:solidFill>
                <a:latin typeface="Consolas" pitchFamily="49" charset="0"/>
                <a:ea typeface="仿宋" pitchFamily="49" charset="-122"/>
                <a:cs typeface="Consolas" pitchFamily="49" charset="0"/>
              </a:rPr>
              <a:t>比较对象的值，返回一个负整数</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若当前对象的值</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比较对象的值，则返回</a:t>
            </a:r>
            <a:r>
              <a:rPr lang="en-US" altLang="zh-CN" sz="2000">
                <a:solidFill>
                  <a:srgbClr val="0000FF"/>
                </a:solidFill>
                <a:latin typeface="Consolas" pitchFamily="49" charset="0"/>
                <a:ea typeface="仿宋" pitchFamily="49" charset="-122"/>
                <a:cs typeface="Consolas" pitchFamily="49" charset="0"/>
              </a:rPr>
              <a:t>0</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若当前对象的值</a:t>
            </a:r>
            <a:r>
              <a:rPr lang="en-US" altLang="zh-CN" sz="2000">
                <a:solidFill>
                  <a:srgbClr val="0000FF"/>
                </a:solidFill>
                <a:latin typeface="Consolas" pitchFamily="49" charset="0"/>
                <a:ea typeface="仿宋" pitchFamily="49" charset="-122"/>
                <a:cs typeface="Consolas" pitchFamily="49" charset="0"/>
              </a:rPr>
              <a:t>&gt;</a:t>
            </a:r>
            <a:r>
              <a:rPr lang="zh-CN" altLang="zh-CN" sz="2000">
                <a:solidFill>
                  <a:srgbClr val="0000FF"/>
                </a:solidFill>
                <a:latin typeface="Consolas" pitchFamily="49" charset="0"/>
                <a:ea typeface="仿宋" pitchFamily="49" charset="-122"/>
                <a:cs typeface="Consolas" pitchFamily="49" charset="0"/>
              </a:rPr>
              <a:t>比较对象的值，则返回一个正整数。</a:t>
            </a:r>
          </a:p>
        </p:txBody>
      </p:sp>
      <p:sp>
        <p:nvSpPr>
          <p:cNvPr id="5" name="TextBox 4"/>
          <p:cNvSpPr txBox="1"/>
          <p:nvPr/>
        </p:nvSpPr>
        <p:spPr>
          <a:xfrm>
            <a:off x="827584" y="5394084"/>
            <a:ext cx="7143800" cy="403828"/>
          </a:xfrm>
          <a:prstGeom prst="rect">
            <a:avLst/>
          </a:prstGeom>
          <a:noFill/>
        </p:spPr>
        <p:txBody>
          <a:bodyPr wrap="square" rtlCol="0">
            <a:spAutoFit/>
          </a:bodyPr>
          <a:lstStyle/>
          <a:p>
            <a:pPr algn="l">
              <a:lnSpc>
                <a:spcPts val="2600"/>
              </a:lnSpc>
            </a:pPr>
            <a:r>
              <a:rPr lang="zh-CN" altLang="zh-CN" sz="2000" dirty="0">
                <a:solidFill>
                  <a:srgbClr val="0000FF"/>
                </a:solidFill>
                <a:latin typeface="Consolas" pitchFamily="49" charset="0"/>
                <a:ea typeface="仿宋" pitchFamily="49" charset="-122"/>
                <a:cs typeface="Consolas" pitchFamily="49" charset="0"/>
              </a:rPr>
              <a:t>然后调用</a:t>
            </a:r>
            <a:r>
              <a:rPr lang="en-US" altLang="zh-CN" sz="2000" dirty="0" err="1">
                <a:solidFill>
                  <a:srgbClr val="0000FF"/>
                </a:solidFill>
                <a:latin typeface="Consolas" pitchFamily="49" charset="0"/>
                <a:ea typeface="仿宋" pitchFamily="49" charset="-122"/>
                <a:cs typeface="Consolas" pitchFamily="49" charset="0"/>
              </a:rPr>
              <a:t>Collections.</a:t>
            </a:r>
            <a:r>
              <a:rPr lang="en-US" altLang="zh-CN" sz="2000" dirty="0" err="1">
                <a:solidFill>
                  <a:srgbClr val="FF0000"/>
                </a:solidFill>
                <a:latin typeface="Consolas" pitchFamily="49" charset="0"/>
                <a:ea typeface="仿宋" pitchFamily="49" charset="-122"/>
                <a:cs typeface="Consolas" pitchFamily="49" charset="0"/>
              </a:rPr>
              <a:t>sort</a:t>
            </a:r>
            <a:r>
              <a:rPr lang="en-US" altLang="zh-CN" sz="2000" dirty="0">
                <a:solidFill>
                  <a:srgbClr val="0000FF"/>
                </a:solidFill>
                <a:latin typeface="Consolas" pitchFamily="49" charset="0"/>
                <a:ea typeface="仿宋" pitchFamily="49" charset="-122"/>
                <a:cs typeface="Consolas" pitchFamily="49" charset="0"/>
              </a:rPr>
              <a:t>(</a:t>
            </a:r>
            <a:r>
              <a:rPr lang="en-US" altLang="zh-CN" sz="2000" dirty="0" err="1">
                <a:solidFill>
                  <a:srgbClr val="0000FF"/>
                </a:solidFill>
                <a:latin typeface="Consolas" pitchFamily="49" charset="0"/>
                <a:ea typeface="仿宋" pitchFamily="49" charset="-122"/>
                <a:cs typeface="Consolas" pitchFamily="49" charset="0"/>
              </a:rPr>
              <a:t>ArrayList</a:t>
            </a:r>
            <a:r>
              <a:rPr lang="zh-CN" altLang="zh-CN" sz="2000" dirty="0">
                <a:solidFill>
                  <a:srgbClr val="0000FF"/>
                </a:solidFill>
                <a:latin typeface="Consolas" pitchFamily="49" charset="0"/>
                <a:ea typeface="仿宋" pitchFamily="49" charset="-122"/>
                <a:cs typeface="Consolas" pitchFamily="49" charset="0"/>
              </a:rPr>
              <a:t>对象</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进行排序。</a:t>
            </a:r>
            <a:endParaRPr lang="zh-CN" altLang="en-US" sz="20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1303" y="194945"/>
            <a:ext cx="8640960" cy="1740733"/>
          </a:xfrm>
          <a:prstGeom prst="rect">
            <a:avLst/>
          </a:prstGeom>
          <a:noFill/>
        </p:spPr>
        <p:txBody>
          <a:bodyPr wrap="square" rtlCol="0">
            <a:spAutoFit/>
          </a:bodyPr>
          <a:lstStyle/>
          <a:p>
            <a:pPr algn="l">
              <a:lnSpc>
                <a:spcPts val="33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FF0000"/>
                </a:solidFill>
                <a:latin typeface="Consolas" pitchFamily="49" charset="0"/>
                <a:ea typeface="微软雅黑" pitchFamily="34" charset="-122"/>
                <a:cs typeface="Consolas" pitchFamily="49" charset="0"/>
              </a:rPr>
              <a:t>（</a:t>
            </a:r>
            <a:r>
              <a:rPr lang="en-US" altLang="zh-CN" sz="2000" dirty="0">
                <a:solidFill>
                  <a:srgbClr val="FF0000"/>
                </a:solidFill>
                <a:latin typeface="Consolas" pitchFamily="49" charset="0"/>
                <a:ea typeface="微软雅黑" pitchFamily="34" charset="-122"/>
                <a:cs typeface="Consolas" pitchFamily="49" charset="0"/>
              </a:rPr>
              <a:t>2</a:t>
            </a:r>
            <a:r>
              <a:rPr lang="zh-CN" altLang="zh-CN" sz="2000" dirty="0">
                <a:solidFill>
                  <a:srgbClr val="FF0000"/>
                </a:solidFill>
                <a:latin typeface="Consolas" pitchFamily="49" charset="0"/>
                <a:ea typeface="微软雅黑" pitchFamily="34" charset="-122"/>
                <a:cs typeface="Consolas" pitchFamily="49" charset="0"/>
              </a:rPr>
              <a:t>）设置</a:t>
            </a:r>
            <a:r>
              <a:rPr lang="en-US" altLang="zh-CN" sz="2000" dirty="0">
                <a:solidFill>
                  <a:srgbClr val="FF0000"/>
                </a:solidFill>
                <a:latin typeface="Consolas" pitchFamily="49" charset="0"/>
                <a:ea typeface="微软雅黑" pitchFamily="34" charset="-122"/>
                <a:cs typeface="Consolas" pitchFamily="49" charset="0"/>
              </a:rPr>
              <a:t>Comparator</a:t>
            </a:r>
            <a:r>
              <a:rPr lang="zh-CN" altLang="zh-CN" sz="2000" dirty="0">
                <a:solidFill>
                  <a:srgbClr val="FF0000"/>
                </a:solidFill>
                <a:latin typeface="Consolas" pitchFamily="49" charset="0"/>
                <a:ea typeface="微软雅黑" pitchFamily="34" charset="-122"/>
                <a:cs typeface="Consolas" pitchFamily="49" charset="0"/>
              </a:rPr>
              <a:t>比较器接口</a:t>
            </a:r>
          </a:p>
          <a:p>
            <a:pPr algn="l">
              <a:lnSpc>
                <a:spcPts val="33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若需要定控某个类对象的排序次序，而该类本身不支持排序（即没有实现</a:t>
            </a:r>
            <a:r>
              <a:rPr lang="en-US" altLang="zh-CN" sz="2000" dirty="0">
                <a:solidFill>
                  <a:srgbClr val="0000FF"/>
                </a:solidFill>
                <a:latin typeface="Consolas" pitchFamily="49" charset="0"/>
                <a:ea typeface="仿宋" pitchFamily="49" charset="-122"/>
                <a:cs typeface="Consolas" pitchFamily="49" charset="0"/>
              </a:rPr>
              <a:t>Comparable</a:t>
            </a:r>
            <a:r>
              <a:rPr lang="zh-CN" altLang="zh-CN" sz="2000" dirty="0">
                <a:solidFill>
                  <a:srgbClr val="0000FF"/>
                </a:solidFill>
                <a:latin typeface="Consolas" pitchFamily="49" charset="0"/>
                <a:ea typeface="仿宋" pitchFamily="49" charset="-122"/>
                <a:cs typeface="Consolas" pitchFamily="49" charset="0"/>
              </a:rPr>
              <a:t>接口），可以建立一个“比较器”来进行排序。这个“比较器”只需要实现</a:t>
            </a:r>
            <a:r>
              <a:rPr lang="en-US" altLang="zh-CN" sz="2000" dirty="0">
                <a:solidFill>
                  <a:srgbClr val="0000FF"/>
                </a:solidFill>
                <a:latin typeface="Consolas" pitchFamily="49" charset="0"/>
                <a:ea typeface="仿宋" pitchFamily="49" charset="-122"/>
                <a:cs typeface="Consolas" pitchFamily="49" charset="0"/>
              </a:rPr>
              <a:t>Comparator</a:t>
            </a:r>
            <a:r>
              <a:rPr lang="zh-CN" altLang="zh-CN" sz="2000" dirty="0">
                <a:solidFill>
                  <a:srgbClr val="0000FF"/>
                </a:solidFill>
                <a:latin typeface="Consolas" pitchFamily="49" charset="0"/>
                <a:ea typeface="仿宋" pitchFamily="49" charset="-122"/>
                <a:cs typeface="Consolas" pitchFamily="49" charset="0"/>
              </a:rPr>
              <a:t>接口即可。其格式如下：</a:t>
            </a:r>
          </a:p>
        </p:txBody>
      </p:sp>
      <p:sp>
        <p:nvSpPr>
          <p:cNvPr id="4" name="TextBox 3"/>
          <p:cNvSpPr txBox="1"/>
          <p:nvPr/>
        </p:nvSpPr>
        <p:spPr>
          <a:xfrm>
            <a:off x="251519" y="5661248"/>
            <a:ext cx="8500743" cy="894347"/>
          </a:xfrm>
          <a:prstGeom prst="rect">
            <a:avLst/>
          </a:prstGeom>
          <a:noFill/>
        </p:spPr>
        <p:txBody>
          <a:bodyPr wrap="square" rtlCol="0">
            <a:spAutoFit/>
          </a:bodyPr>
          <a:lstStyle/>
          <a:p>
            <a:pPr algn="l">
              <a:lnSpc>
                <a:spcPts val="33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其中，</a:t>
            </a:r>
            <a:r>
              <a:rPr lang="en-US" altLang="zh-CN" sz="2000" dirty="0">
                <a:solidFill>
                  <a:srgbClr val="0000FF"/>
                </a:solidFill>
                <a:latin typeface="Consolas" pitchFamily="49" charset="0"/>
                <a:ea typeface="仿宋" pitchFamily="49" charset="-122"/>
                <a:cs typeface="Consolas" pitchFamily="49" charset="0"/>
              </a:rPr>
              <a:t>compare(o1</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o2)</a:t>
            </a:r>
            <a:r>
              <a:rPr lang="zh-CN" altLang="zh-CN" sz="2000" dirty="0">
                <a:solidFill>
                  <a:srgbClr val="0000FF"/>
                </a:solidFill>
                <a:latin typeface="Consolas" pitchFamily="49" charset="0"/>
                <a:ea typeface="仿宋" pitchFamily="49" charset="-122"/>
                <a:cs typeface="Consolas" pitchFamily="49" charset="0"/>
              </a:rPr>
              <a:t>方法的用法是根据第一个参数小于、等于或大于第二个参数分别返回负整数、零或正整数。</a:t>
            </a:r>
          </a:p>
        </p:txBody>
      </p:sp>
      <p:sp>
        <p:nvSpPr>
          <p:cNvPr id="6" name="TextBox 5"/>
          <p:cNvSpPr txBox="1"/>
          <p:nvPr/>
        </p:nvSpPr>
        <p:spPr>
          <a:xfrm>
            <a:off x="824164" y="2132856"/>
            <a:ext cx="7215238" cy="313403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3300"/>
              </a:lnSpc>
              <a:spcBef>
                <a:spcPts val="0"/>
              </a:spcBef>
            </a:pPr>
            <a:r>
              <a:rPr lang="en-US" altLang="zh-CN" sz="1800" dirty="0" err="1">
                <a:solidFill>
                  <a:srgbClr val="0000FF"/>
                </a:solidFill>
                <a:latin typeface="Consolas" pitchFamily="49" charset="0"/>
                <a:ea typeface="仿宋" pitchFamily="49" charset="-122"/>
                <a:cs typeface="Consolas" pitchFamily="49" charset="0"/>
              </a:rPr>
              <a:t>Collections.sort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ArrayList</a:t>
            </a:r>
            <a:r>
              <a:rPr lang="zh-CN" altLang="zh-CN" sz="1800" dirty="0">
                <a:solidFill>
                  <a:srgbClr val="0000FF"/>
                </a:solidFill>
                <a:latin typeface="Consolas" pitchFamily="49" charset="0"/>
                <a:ea typeface="仿宋" pitchFamily="49" charset="-122"/>
                <a:cs typeface="Consolas" pitchFamily="49" charset="0"/>
              </a:rPr>
              <a:t>对象</a:t>
            </a:r>
            <a:r>
              <a:rPr lang="en-US" altLang="zh-CN" sz="1800" dirty="0">
                <a:solidFill>
                  <a:srgbClr val="0000FF"/>
                </a:solidFill>
                <a:latin typeface="Consolas" pitchFamily="49" charset="0"/>
                <a:ea typeface="仿宋" pitchFamily="49" charset="-122"/>
                <a:cs typeface="Consolas" pitchFamily="49" charset="0"/>
              </a:rPr>
              <a:t>, new Comparator&lt;</a:t>
            </a:r>
            <a:r>
              <a:rPr lang="zh-CN" altLang="zh-CN" sz="1800" dirty="0">
                <a:solidFill>
                  <a:srgbClr val="0000FF"/>
                </a:solidFill>
                <a:latin typeface="Consolas" pitchFamily="49" charset="0"/>
                <a:ea typeface="仿宋" pitchFamily="49" charset="-122"/>
                <a:cs typeface="Consolas" pitchFamily="49" charset="0"/>
              </a:rPr>
              <a:t>元素类</a:t>
            </a:r>
            <a:r>
              <a:rPr lang="en-US" altLang="zh-CN" sz="1800" dirty="0">
                <a:solidFill>
                  <a:srgbClr val="0000FF"/>
                </a:solidFill>
                <a:latin typeface="Consolas" pitchFamily="49" charset="0"/>
                <a:ea typeface="仿宋" pitchFamily="49" charset="-122"/>
                <a:cs typeface="Consolas" pitchFamily="49" charset="0"/>
              </a:rPr>
              <a:t>&gt;</a:t>
            </a:r>
            <a:endParaRPr lang="zh-CN" altLang="zh-CN" sz="1800" dirty="0">
              <a:solidFill>
                <a:srgbClr val="0000FF"/>
              </a:solidFill>
              <a:latin typeface="Consolas" pitchFamily="49" charset="0"/>
              <a:ea typeface="仿宋" pitchFamily="49" charset="-122"/>
              <a:cs typeface="Consolas" pitchFamily="49" charset="0"/>
            </a:endParaRPr>
          </a:p>
          <a:p>
            <a:pPr algn="l">
              <a:lnSpc>
                <a:spcPts val="3300"/>
              </a:lnSpc>
              <a:spcBef>
                <a:spcPts val="0"/>
              </a:spcBef>
            </a:pPr>
            <a:r>
              <a:rPr lang="en-US" altLang="zh-CN" sz="1800" dirty="0">
                <a:solidFill>
                  <a:srgbClr val="FF00FF"/>
                </a:solidFill>
                <a:latin typeface="Consolas" pitchFamily="49" charset="0"/>
                <a:ea typeface="仿宋" pitchFamily="49" charset="-122"/>
                <a:cs typeface="Consolas" pitchFamily="49" charset="0"/>
              </a:rPr>
              <a:t>{  @Override</a:t>
            </a:r>
            <a:endParaRPr lang="zh-CN" altLang="zh-CN" sz="1800" dirty="0">
              <a:solidFill>
                <a:srgbClr val="FF00FF"/>
              </a:solidFill>
              <a:latin typeface="Consolas" pitchFamily="49" charset="0"/>
              <a:ea typeface="仿宋" pitchFamily="49" charset="-122"/>
              <a:cs typeface="Consolas" pitchFamily="49" charset="0"/>
            </a:endParaRPr>
          </a:p>
          <a:p>
            <a:pPr algn="l">
              <a:lnSpc>
                <a:spcPts val="3300"/>
              </a:lnSpc>
              <a:spcBef>
                <a:spcPts val="0"/>
              </a:spcBef>
            </a:pPr>
            <a:r>
              <a:rPr lang="en-US" altLang="zh-CN" sz="1800" dirty="0">
                <a:solidFill>
                  <a:srgbClr val="FF00FF"/>
                </a:solidFill>
                <a:latin typeface="Consolas" pitchFamily="49" charset="0"/>
                <a:ea typeface="仿宋" pitchFamily="49" charset="-122"/>
                <a:cs typeface="Consolas" pitchFamily="49" charset="0"/>
              </a:rPr>
              <a:t>   public int compare(</a:t>
            </a:r>
            <a:r>
              <a:rPr lang="zh-CN" altLang="zh-CN" sz="1800" dirty="0">
                <a:solidFill>
                  <a:srgbClr val="FF00FF"/>
                </a:solidFill>
                <a:latin typeface="Consolas" pitchFamily="49" charset="0"/>
                <a:ea typeface="仿宋" pitchFamily="49" charset="-122"/>
                <a:cs typeface="Consolas" pitchFamily="49" charset="0"/>
              </a:rPr>
              <a:t>元素类</a:t>
            </a:r>
            <a:r>
              <a:rPr lang="en-US" altLang="zh-CN" sz="1800" dirty="0">
                <a:solidFill>
                  <a:srgbClr val="FF00FF"/>
                </a:solidFill>
                <a:latin typeface="Consolas" pitchFamily="49" charset="0"/>
                <a:ea typeface="仿宋" pitchFamily="49" charset="-122"/>
                <a:cs typeface="Consolas" pitchFamily="49" charset="0"/>
              </a:rPr>
              <a:t> o1, </a:t>
            </a:r>
            <a:r>
              <a:rPr lang="zh-CN" altLang="zh-CN" sz="1800" dirty="0">
                <a:solidFill>
                  <a:srgbClr val="FF00FF"/>
                </a:solidFill>
                <a:latin typeface="Consolas" pitchFamily="49" charset="0"/>
                <a:ea typeface="仿宋" pitchFamily="49" charset="-122"/>
                <a:cs typeface="Consolas" pitchFamily="49" charset="0"/>
              </a:rPr>
              <a:t>元素类</a:t>
            </a:r>
            <a:r>
              <a:rPr lang="en-US" altLang="zh-CN" sz="1800" dirty="0">
                <a:solidFill>
                  <a:srgbClr val="FF00FF"/>
                </a:solidFill>
                <a:latin typeface="Consolas" pitchFamily="49" charset="0"/>
                <a:ea typeface="仿宋" pitchFamily="49" charset="-122"/>
                <a:cs typeface="Consolas" pitchFamily="49" charset="0"/>
              </a:rPr>
              <a:t> o2)</a:t>
            </a:r>
            <a:endParaRPr lang="zh-CN" altLang="zh-CN" sz="1800" dirty="0">
              <a:solidFill>
                <a:srgbClr val="FF00FF"/>
              </a:solidFill>
              <a:latin typeface="Consolas" pitchFamily="49" charset="0"/>
              <a:ea typeface="仿宋" pitchFamily="49" charset="-122"/>
              <a:cs typeface="Consolas" pitchFamily="49" charset="0"/>
            </a:endParaRPr>
          </a:p>
          <a:p>
            <a:pPr algn="l">
              <a:lnSpc>
                <a:spcPts val="3300"/>
              </a:lnSpc>
              <a:spcBef>
                <a:spcPts val="0"/>
              </a:spcBef>
            </a:pPr>
            <a:r>
              <a:rPr lang="en-US" altLang="zh-CN" sz="1800" dirty="0">
                <a:solidFill>
                  <a:srgbClr val="FF00FF"/>
                </a:solidFill>
                <a:latin typeface="Consolas" pitchFamily="49" charset="0"/>
                <a:ea typeface="仿宋" pitchFamily="49" charset="-122"/>
                <a:cs typeface="Consolas" pitchFamily="49" charset="0"/>
              </a:rPr>
              <a:t>   {</a:t>
            </a:r>
            <a:endParaRPr lang="zh-CN" altLang="zh-CN" sz="1800" dirty="0">
              <a:solidFill>
                <a:srgbClr val="FF00FF"/>
              </a:solidFill>
              <a:latin typeface="Consolas" pitchFamily="49" charset="0"/>
              <a:ea typeface="仿宋" pitchFamily="49" charset="-122"/>
              <a:cs typeface="Consolas" pitchFamily="49" charset="0"/>
            </a:endParaRPr>
          </a:p>
          <a:p>
            <a:pPr algn="l">
              <a:lnSpc>
                <a:spcPts val="3300"/>
              </a:lnSpc>
              <a:spcBef>
                <a:spcPts val="0"/>
              </a:spcBef>
            </a:pPr>
            <a:r>
              <a:rPr lang="en-US" altLang="zh-CN" sz="1800" dirty="0">
                <a:solidFill>
                  <a:srgbClr val="FF00FF"/>
                </a:solidFill>
                <a:latin typeface="Consolas" pitchFamily="49" charset="0"/>
                <a:ea typeface="仿宋" pitchFamily="49" charset="-122"/>
                <a:cs typeface="Consolas" pitchFamily="49" charset="0"/>
              </a:rPr>
              <a:t>      return o1.</a:t>
            </a:r>
            <a:r>
              <a:rPr lang="zh-CN" altLang="zh-CN" sz="1800" dirty="0">
                <a:solidFill>
                  <a:srgbClr val="FF00FF"/>
                </a:solidFill>
                <a:latin typeface="Consolas" pitchFamily="49" charset="0"/>
                <a:ea typeface="仿宋" pitchFamily="49" charset="-122"/>
                <a:cs typeface="Consolas" pitchFamily="49" charset="0"/>
              </a:rPr>
              <a:t>比较属性</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compareTo</a:t>
            </a:r>
            <a:r>
              <a:rPr lang="en-US" altLang="zh-CN" sz="1800" dirty="0">
                <a:solidFill>
                  <a:srgbClr val="FF00FF"/>
                </a:solidFill>
                <a:latin typeface="Consolas" pitchFamily="49" charset="0"/>
                <a:ea typeface="仿宋" pitchFamily="49" charset="-122"/>
                <a:cs typeface="Consolas" pitchFamily="49" charset="0"/>
              </a:rPr>
              <a:t>(o2.</a:t>
            </a:r>
            <a:r>
              <a:rPr lang="zh-CN" altLang="zh-CN" sz="1800" dirty="0">
                <a:solidFill>
                  <a:srgbClr val="FF00FF"/>
                </a:solidFill>
                <a:latin typeface="Consolas" pitchFamily="49" charset="0"/>
                <a:ea typeface="仿宋" pitchFamily="49" charset="-122"/>
                <a:cs typeface="Consolas" pitchFamily="49" charset="0"/>
              </a:rPr>
              <a:t>比较属性</a:t>
            </a:r>
            <a:r>
              <a:rPr lang="en-US" altLang="zh-CN" sz="1800" dirty="0">
                <a:solidFill>
                  <a:srgbClr val="FF00FF"/>
                </a:solidFill>
                <a:latin typeface="Consolas" pitchFamily="49" charset="0"/>
                <a:ea typeface="仿宋" pitchFamily="49" charset="-122"/>
                <a:cs typeface="Consolas" pitchFamily="49" charset="0"/>
              </a:rPr>
              <a:t>());</a:t>
            </a:r>
            <a:endParaRPr lang="zh-CN" altLang="zh-CN" sz="1800" dirty="0">
              <a:solidFill>
                <a:srgbClr val="FF00FF"/>
              </a:solidFill>
              <a:latin typeface="Consolas" pitchFamily="49" charset="0"/>
              <a:ea typeface="仿宋" pitchFamily="49" charset="-122"/>
              <a:cs typeface="Consolas" pitchFamily="49" charset="0"/>
            </a:endParaRPr>
          </a:p>
          <a:p>
            <a:pPr algn="l">
              <a:lnSpc>
                <a:spcPts val="3300"/>
              </a:lnSpc>
              <a:spcBef>
                <a:spcPts val="0"/>
              </a:spcBef>
            </a:pPr>
            <a:r>
              <a:rPr lang="en-US" altLang="zh-CN" sz="1800" dirty="0">
                <a:solidFill>
                  <a:srgbClr val="FF00FF"/>
                </a:solidFill>
                <a:latin typeface="Consolas" pitchFamily="49" charset="0"/>
                <a:ea typeface="仿宋" pitchFamily="49" charset="-122"/>
                <a:cs typeface="Consolas" pitchFamily="49" charset="0"/>
              </a:rPr>
              <a:t>   }</a:t>
            </a:r>
            <a:endParaRPr lang="zh-CN" altLang="zh-CN" sz="1800" dirty="0">
              <a:solidFill>
                <a:srgbClr val="FF00FF"/>
              </a:solidFill>
              <a:latin typeface="Consolas" pitchFamily="49" charset="0"/>
              <a:ea typeface="仿宋" pitchFamily="49" charset="-122"/>
              <a:cs typeface="Consolas" pitchFamily="49" charset="0"/>
            </a:endParaRPr>
          </a:p>
          <a:p>
            <a:pPr algn="l">
              <a:lnSpc>
                <a:spcPts val="3300"/>
              </a:lnSpc>
              <a:spcBef>
                <a:spcPts val="0"/>
              </a:spcBef>
            </a:pPr>
            <a:r>
              <a:rPr lang="en-US" altLang="zh-CN" sz="1800" dirty="0">
                <a:solidFill>
                  <a:srgbClr val="FF00FF"/>
                </a:solidFill>
                <a:latin typeface="Consolas" pitchFamily="49" charset="0"/>
                <a:ea typeface="仿宋" pitchFamily="49" charset="-122"/>
                <a:cs typeface="Consolas" pitchFamily="49" charset="0"/>
              </a:rPr>
              <a:t>});</a:t>
            </a:r>
            <a:endParaRPr lang="zh-CN" altLang="en-US" sz="1800" dirty="0">
              <a:solidFill>
                <a:srgbClr val="FF00FF"/>
              </a:solidFill>
              <a:latin typeface="Consolas" pitchFamily="49" charset="0"/>
              <a:ea typeface="仿宋" pitchFamily="49" charset="-122"/>
              <a:cs typeface="Consolas"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16632"/>
            <a:ext cx="8895932" cy="3186642"/>
          </a:xfrm>
          <a:prstGeom prst="rect">
            <a:avLst/>
          </a:prstGeom>
          <a:noFill/>
        </p:spPr>
        <p:txBody>
          <a:bodyPr wrap="square" rtlCol="0">
            <a:spAutoFit/>
          </a:bodyPr>
          <a:lstStyle/>
          <a:p>
            <a:pPr algn="l">
              <a:lnSpc>
                <a:spcPts val="30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FF0000"/>
                </a:solidFill>
                <a:latin typeface="Consolas" pitchFamily="49" charset="0"/>
                <a:ea typeface="微软雅黑" pitchFamily="34" charset="-122"/>
                <a:cs typeface="Consolas" pitchFamily="49" charset="0"/>
              </a:rPr>
              <a:t>（</a:t>
            </a:r>
            <a:r>
              <a:rPr lang="en-US" altLang="zh-CN" sz="2000" dirty="0">
                <a:solidFill>
                  <a:srgbClr val="FF0000"/>
                </a:solidFill>
                <a:latin typeface="Consolas" pitchFamily="49" charset="0"/>
                <a:ea typeface="微软雅黑" pitchFamily="34" charset="-122"/>
                <a:cs typeface="Consolas" pitchFamily="49" charset="0"/>
              </a:rPr>
              <a:t>3</a:t>
            </a:r>
            <a:r>
              <a:rPr lang="zh-CN" altLang="zh-CN" sz="2000" dirty="0">
                <a:solidFill>
                  <a:srgbClr val="FF0000"/>
                </a:solidFill>
                <a:latin typeface="Consolas" pitchFamily="49" charset="0"/>
                <a:ea typeface="微软雅黑" pitchFamily="34" charset="-122"/>
                <a:cs typeface="Consolas" pitchFamily="49" charset="0"/>
              </a:rPr>
              <a:t>）调用</a:t>
            </a:r>
            <a:r>
              <a:rPr lang="en-US" altLang="zh-CN" sz="2000" dirty="0" err="1">
                <a:solidFill>
                  <a:srgbClr val="FF0000"/>
                </a:solidFill>
                <a:latin typeface="Consolas" pitchFamily="49" charset="0"/>
                <a:ea typeface="微软雅黑" pitchFamily="34" charset="-122"/>
                <a:cs typeface="Consolas" pitchFamily="49" charset="0"/>
              </a:rPr>
              <a:t>ArrayList</a:t>
            </a:r>
            <a:r>
              <a:rPr lang="zh-CN" altLang="zh-CN" sz="2000" dirty="0">
                <a:solidFill>
                  <a:srgbClr val="FF0000"/>
                </a:solidFill>
                <a:latin typeface="Consolas" pitchFamily="49" charset="0"/>
                <a:ea typeface="微软雅黑" pitchFamily="34" charset="-122"/>
                <a:cs typeface="Consolas" pitchFamily="49" charset="0"/>
              </a:rPr>
              <a:t>类的</a:t>
            </a:r>
            <a:r>
              <a:rPr lang="en-US" altLang="zh-CN" sz="2000" dirty="0">
                <a:solidFill>
                  <a:srgbClr val="FF0000"/>
                </a:solidFill>
                <a:latin typeface="Consolas" pitchFamily="49" charset="0"/>
                <a:ea typeface="微软雅黑" pitchFamily="34" charset="-122"/>
                <a:cs typeface="Consolas" pitchFamily="49" charset="0"/>
              </a:rPr>
              <a:t>sort()</a:t>
            </a:r>
            <a:r>
              <a:rPr lang="zh-CN" altLang="zh-CN" sz="2000" dirty="0">
                <a:solidFill>
                  <a:srgbClr val="FF0000"/>
                </a:solidFill>
                <a:latin typeface="Consolas" pitchFamily="49" charset="0"/>
                <a:ea typeface="微软雅黑" pitchFamily="34" charset="-122"/>
                <a:cs typeface="Consolas" pitchFamily="49" charset="0"/>
              </a:rPr>
              <a:t>方法</a:t>
            </a:r>
          </a:p>
          <a:p>
            <a:pPr algn="l">
              <a:lnSpc>
                <a:spcPts val="3300"/>
              </a:lnSpc>
              <a:spcBef>
                <a:spcPts val="0"/>
              </a:spcBef>
            </a:pPr>
            <a:r>
              <a:rPr lang="en-US" altLang="zh-CN" sz="2000" dirty="0">
                <a:solidFill>
                  <a:srgbClr val="0000FF"/>
                </a:solidFill>
                <a:latin typeface="Consolas" pitchFamily="49" charset="0"/>
                <a:ea typeface="仿宋" pitchFamily="49" charset="-122"/>
                <a:cs typeface="Consolas" pitchFamily="49" charset="0"/>
              </a:rPr>
              <a:t>   Java8</a:t>
            </a:r>
            <a:r>
              <a:rPr lang="zh-CN" altLang="zh-CN" sz="2000" dirty="0">
                <a:solidFill>
                  <a:srgbClr val="0000FF"/>
                </a:solidFill>
                <a:latin typeface="Consolas" pitchFamily="49" charset="0"/>
                <a:ea typeface="仿宋" pitchFamily="49" charset="-122"/>
                <a:cs typeface="Consolas" pitchFamily="49" charset="0"/>
              </a:rPr>
              <a:t>中增加了使用</a:t>
            </a:r>
            <a:r>
              <a:rPr lang="en-US" altLang="zh-CN" sz="2000" dirty="0">
                <a:solidFill>
                  <a:srgbClr val="0000FF"/>
                </a:solidFill>
                <a:latin typeface="Consolas" pitchFamily="49" charset="0"/>
                <a:ea typeface="仿宋" pitchFamily="49" charset="-122"/>
                <a:cs typeface="Consolas" pitchFamily="49" charset="0"/>
              </a:rPr>
              <a:t>Comparator</a:t>
            </a:r>
            <a:r>
              <a:rPr lang="zh-CN" altLang="zh-CN" sz="2000" dirty="0">
                <a:solidFill>
                  <a:srgbClr val="0000FF"/>
                </a:solidFill>
                <a:latin typeface="Consolas" pitchFamily="49" charset="0"/>
                <a:ea typeface="仿宋" pitchFamily="49" charset="-122"/>
                <a:cs typeface="Consolas" pitchFamily="49" charset="0"/>
              </a:rPr>
              <a:t>的</a:t>
            </a:r>
            <a:r>
              <a:rPr lang="en-US" altLang="zh-CN" sz="2000" dirty="0">
                <a:solidFill>
                  <a:srgbClr val="0000FF"/>
                </a:solidFill>
                <a:latin typeface="Consolas" pitchFamily="49" charset="0"/>
                <a:ea typeface="仿宋" pitchFamily="49" charset="-122"/>
                <a:cs typeface="Consolas" pitchFamily="49" charset="0"/>
              </a:rPr>
              <a:t>comparing</a:t>
            </a:r>
            <a:r>
              <a:rPr lang="zh-CN" altLang="zh-CN" sz="2000" dirty="0">
                <a:solidFill>
                  <a:srgbClr val="0000FF"/>
                </a:solidFill>
                <a:latin typeface="Consolas" pitchFamily="49" charset="0"/>
                <a:ea typeface="仿宋" pitchFamily="49" charset="-122"/>
                <a:cs typeface="Consolas" pitchFamily="49" charset="0"/>
              </a:rPr>
              <a:t>进行排序，按照</a:t>
            </a:r>
            <a:r>
              <a:rPr lang="en-US" altLang="zh-CN" sz="2000" dirty="0" err="1">
                <a:solidFill>
                  <a:srgbClr val="0000FF"/>
                </a:solidFill>
                <a:latin typeface="Consolas" pitchFamily="49" charset="0"/>
                <a:ea typeface="仿宋" pitchFamily="49" charset="-122"/>
                <a:cs typeface="Consolas" pitchFamily="49" charset="0"/>
              </a:rPr>
              <a:t>ArrayList</a:t>
            </a:r>
            <a:r>
              <a:rPr lang="zh-CN" altLang="zh-CN" sz="2000" dirty="0">
                <a:solidFill>
                  <a:srgbClr val="0000FF"/>
                </a:solidFill>
                <a:latin typeface="Consolas" pitchFamily="49" charset="0"/>
                <a:ea typeface="仿宋" pitchFamily="49" charset="-122"/>
                <a:cs typeface="Consolas" pitchFamily="49" charset="0"/>
              </a:rPr>
              <a:t>类对象中元素类的排序属性进行递增排序的格式如下：</a:t>
            </a:r>
          </a:p>
          <a:p>
            <a:pPr algn="l">
              <a:lnSpc>
                <a:spcPts val="3000"/>
              </a:lnSpc>
              <a:spcBef>
                <a:spcPts val="0"/>
              </a:spcBef>
            </a:pPr>
            <a:r>
              <a:rPr lang="en-US" altLang="zh-CN" sz="2000" dirty="0">
                <a:solidFill>
                  <a:srgbClr val="339933"/>
                </a:solidFill>
                <a:latin typeface="Consolas" pitchFamily="49" charset="0"/>
                <a:ea typeface="仿宋" pitchFamily="49" charset="-122"/>
                <a:cs typeface="Consolas" pitchFamily="49" charset="0"/>
              </a:rPr>
              <a:t>    </a:t>
            </a:r>
            <a:r>
              <a:rPr lang="en-US" altLang="zh-CN" sz="2000" dirty="0" err="1">
                <a:solidFill>
                  <a:srgbClr val="339933"/>
                </a:solidFill>
                <a:latin typeface="Consolas" pitchFamily="49" charset="0"/>
                <a:ea typeface="仿宋" pitchFamily="49" charset="-122"/>
                <a:cs typeface="Consolas" pitchFamily="49" charset="0"/>
              </a:rPr>
              <a:t>ArrayList</a:t>
            </a:r>
            <a:r>
              <a:rPr lang="zh-CN" altLang="zh-CN" sz="2000" dirty="0">
                <a:solidFill>
                  <a:srgbClr val="339933"/>
                </a:solidFill>
                <a:latin typeface="Consolas" pitchFamily="49" charset="0"/>
                <a:ea typeface="仿宋" pitchFamily="49" charset="-122"/>
                <a:cs typeface="Consolas" pitchFamily="49" charset="0"/>
              </a:rPr>
              <a:t>类对象</a:t>
            </a:r>
            <a:r>
              <a:rPr lang="en-US" altLang="zh-CN" sz="2000" dirty="0">
                <a:solidFill>
                  <a:srgbClr val="339933"/>
                </a:solidFill>
                <a:latin typeface="Consolas" pitchFamily="49" charset="0"/>
                <a:ea typeface="仿宋" pitchFamily="49" charset="-122"/>
                <a:cs typeface="Consolas" pitchFamily="49" charset="0"/>
              </a:rPr>
              <a:t>.sort</a:t>
            </a:r>
          </a:p>
          <a:p>
            <a:pPr algn="l">
              <a:lnSpc>
                <a:spcPts val="3000"/>
              </a:lnSpc>
              <a:spcBef>
                <a:spcPts val="0"/>
              </a:spcBef>
            </a:pPr>
            <a:r>
              <a:rPr lang="en-US" altLang="zh-CN" sz="2000" dirty="0">
                <a:solidFill>
                  <a:srgbClr val="339933"/>
                </a:solidFill>
                <a:latin typeface="Consolas" pitchFamily="49" charset="0"/>
                <a:ea typeface="仿宋" pitchFamily="49" charset="-122"/>
                <a:cs typeface="Consolas" pitchFamily="49" charset="0"/>
              </a:rPr>
              <a:t>          (</a:t>
            </a:r>
            <a:r>
              <a:rPr lang="en-US" altLang="zh-CN" sz="2000" dirty="0" err="1">
                <a:solidFill>
                  <a:srgbClr val="339933"/>
                </a:solidFill>
                <a:latin typeface="Consolas" pitchFamily="49" charset="0"/>
                <a:ea typeface="仿宋" pitchFamily="49" charset="-122"/>
                <a:cs typeface="Consolas" pitchFamily="49" charset="0"/>
              </a:rPr>
              <a:t>Comparator.comparing</a:t>
            </a:r>
            <a:r>
              <a:rPr lang="en-US" altLang="zh-CN" sz="2000" dirty="0">
                <a:solidFill>
                  <a:srgbClr val="339933"/>
                </a:solidFill>
                <a:latin typeface="Consolas" pitchFamily="49" charset="0"/>
                <a:ea typeface="仿宋" pitchFamily="49" charset="-122"/>
                <a:cs typeface="Consolas" pitchFamily="49" charset="0"/>
              </a:rPr>
              <a:t>(</a:t>
            </a:r>
            <a:r>
              <a:rPr lang="zh-CN" altLang="zh-CN" sz="2000" dirty="0">
                <a:solidFill>
                  <a:srgbClr val="339933"/>
                </a:solidFill>
                <a:latin typeface="Consolas" pitchFamily="49" charset="0"/>
                <a:ea typeface="仿宋" pitchFamily="49" charset="-122"/>
                <a:cs typeface="Consolas" pitchFamily="49" charset="0"/>
              </a:rPr>
              <a:t>元素类</a:t>
            </a:r>
            <a:r>
              <a:rPr lang="en-US" altLang="zh-CN" sz="2000" dirty="0">
                <a:solidFill>
                  <a:srgbClr val="339933"/>
                </a:solidFill>
                <a:latin typeface="Consolas" pitchFamily="49" charset="0"/>
                <a:ea typeface="仿宋" pitchFamily="49" charset="-122"/>
                <a:cs typeface="Consolas" pitchFamily="49" charset="0"/>
              </a:rPr>
              <a:t>::</a:t>
            </a:r>
            <a:r>
              <a:rPr lang="zh-CN" altLang="zh-CN" sz="2000" dirty="0">
                <a:solidFill>
                  <a:srgbClr val="339933"/>
                </a:solidFill>
                <a:latin typeface="Consolas" pitchFamily="49" charset="0"/>
                <a:ea typeface="仿宋" pitchFamily="49" charset="-122"/>
                <a:cs typeface="Consolas" pitchFamily="49" charset="0"/>
              </a:rPr>
              <a:t>排序属性</a:t>
            </a:r>
            <a:r>
              <a:rPr lang="en-US" altLang="zh-CN" sz="2000" dirty="0">
                <a:solidFill>
                  <a:srgbClr val="339933"/>
                </a:solidFill>
                <a:latin typeface="Consolas" pitchFamily="49" charset="0"/>
                <a:ea typeface="仿宋" pitchFamily="49" charset="-122"/>
                <a:cs typeface="Consolas" pitchFamily="49" charset="0"/>
              </a:rPr>
              <a:t>));</a:t>
            </a:r>
            <a:endParaRPr lang="zh-CN" altLang="zh-CN" sz="2000" dirty="0">
              <a:solidFill>
                <a:srgbClr val="339933"/>
              </a:solidFill>
              <a:latin typeface="Consolas" pitchFamily="49" charset="0"/>
              <a:ea typeface="仿宋" pitchFamily="49" charset="-122"/>
              <a:cs typeface="Consolas" pitchFamily="49" charset="0"/>
            </a:endParaRPr>
          </a:p>
          <a:p>
            <a:pPr algn="l">
              <a:lnSpc>
                <a:spcPts val="30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按照</a:t>
            </a:r>
            <a:r>
              <a:rPr lang="en-US" altLang="zh-CN" sz="2000" dirty="0" err="1">
                <a:solidFill>
                  <a:srgbClr val="0000FF"/>
                </a:solidFill>
                <a:latin typeface="Consolas" pitchFamily="49" charset="0"/>
                <a:ea typeface="仿宋" pitchFamily="49" charset="-122"/>
                <a:cs typeface="Consolas" pitchFamily="49" charset="0"/>
              </a:rPr>
              <a:t>ArrayList</a:t>
            </a:r>
            <a:r>
              <a:rPr lang="zh-CN" altLang="zh-CN" sz="2000" dirty="0">
                <a:solidFill>
                  <a:srgbClr val="0000FF"/>
                </a:solidFill>
                <a:latin typeface="Consolas" pitchFamily="49" charset="0"/>
                <a:ea typeface="仿宋" pitchFamily="49" charset="-122"/>
                <a:cs typeface="Consolas" pitchFamily="49" charset="0"/>
              </a:rPr>
              <a:t>类对象中元素类的排序属性进行递减排序的格式如下：</a:t>
            </a:r>
          </a:p>
          <a:p>
            <a:pPr algn="l">
              <a:lnSpc>
                <a:spcPts val="3000"/>
              </a:lnSpc>
              <a:spcBef>
                <a:spcPts val="0"/>
              </a:spcBef>
            </a:pPr>
            <a:r>
              <a:rPr lang="en-US" altLang="zh-CN" sz="2000" dirty="0">
                <a:solidFill>
                  <a:srgbClr val="339933"/>
                </a:solidFill>
                <a:latin typeface="Consolas" pitchFamily="49" charset="0"/>
                <a:ea typeface="仿宋" pitchFamily="49" charset="-122"/>
                <a:cs typeface="Consolas" pitchFamily="49" charset="0"/>
              </a:rPr>
              <a:t>    </a:t>
            </a:r>
            <a:r>
              <a:rPr lang="en-US" altLang="zh-CN" sz="2000" dirty="0" err="1">
                <a:solidFill>
                  <a:srgbClr val="339933"/>
                </a:solidFill>
                <a:latin typeface="Consolas" pitchFamily="49" charset="0"/>
                <a:ea typeface="仿宋" pitchFamily="49" charset="-122"/>
                <a:cs typeface="Consolas" pitchFamily="49" charset="0"/>
              </a:rPr>
              <a:t>ArrayList</a:t>
            </a:r>
            <a:r>
              <a:rPr lang="zh-CN" altLang="zh-CN" sz="2000" dirty="0">
                <a:solidFill>
                  <a:srgbClr val="339933"/>
                </a:solidFill>
                <a:latin typeface="Consolas" pitchFamily="49" charset="0"/>
                <a:ea typeface="仿宋" pitchFamily="49" charset="-122"/>
                <a:cs typeface="Consolas" pitchFamily="49" charset="0"/>
              </a:rPr>
              <a:t>类对象</a:t>
            </a:r>
            <a:r>
              <a:rPr lang="en-US" altLang="zh-CN" sz="2000" dirty="0">
                <a:solidFill>
                  <a:srgbClr val="339933"/>
                </a:solidFill>
                <a:latin typeface="Consolas" pitchFamily="49" charset="0"/>
                <a:ea typeface="仿宋" pitchFamily="49" charset="-122"/>
                <a:cs typeface="Consolas" pitchFamily="49" charset="0"/>
              </a:rPr>
              <a:t>.sort</a:t>
            </a:r>
          </a:p>
          <a:p>
            <a:pPr algn="l">
              <a:lnSpc>
                <a:spcPts val="3000"/>
              </a:lnSpc>
              <a:spcBef>
                <a:spcPts val="0"/>
              </a:spcBef>
            </a:pPr>
            <a:r>
              <a:rPr lang="en-US" altLang="zh-CN" sz="2000" dirty="0">
                <a:solidFill>
                  <a:srgbClr val="339933"/>
                </a:solidFill>
                <a:latin typeface="Consolas" pitchFamily="49" charset="0"/>
                <a:ea typeface="仿宋" pitchFamily="49" charset="-122"/>
                <a:cs typeface="Consolas" pitchFamily="49" charset="0"/>
              </a:rPr>
              <a:t>          (</a:t>
            </a:r>
            <a:r>
              <a:rPr lang="en-US" altLang="zh-CN" sz="2000" dirty="0" err="1">
                <a:solidFill>
                  <a:srgbClr val="339933"/>
                </a:solidFill>
                <a:latin typeface="Consolas" pitchFamily="49" charset="0"/>
                <a:ea typeface="仿宋" pitchFamily="49" charset="-122"/>
                <a:cs typeface="Consolas" pitchFamily="49" charset="0"/>
              </a:rPr>
              <a:t>Comparator.comparing</a:t>
            </a:r>
            <a:r>
              <a:rPr lang="en-US" altLang="zh-CN" sz="2000" dirty="0">
                <a:solidFill>
                  <a:srgbClr val="339933"/>
                </a:solidFill>
                <a:latin typeface="Consolas" pitchFamily="49" charset="0"/>
                <a:ea typeface="仿宋" pitchFamily="49" charset="-122"/>
                <a:cs typeface="Consolas" pitchFamily="49" charset="0"/>
              </a:rPr>
              <a:t>(</a:t>
            </a:r>
            <a:r>
              <a:rPr lang="zh-CN" altLang="zh-CN" sz="2000" dirty="0">
                <a:solidFill>
                  <a:srgbClr val="339933"/>
                </a:solidFill>
                <a:latin typeface="Consolas" pitchFamily="49" charset="0"/>
                <a:ea typeface="仿宋" pitchFamily="49" charset="-122"/>
                <a:cs typeface="Consolas" pitchFamily="49" charset="0"/>
              </a:rPr>
              <a:t>元素类</a:t>
            </a:r>
            <a:r>
              <a:rPr lang="en-US" altLang="zh-CN" sz="2000" dirty="0">
                <a:solidFill>
                  <a:srgbClr val="339933"/>
                </a:solidFill>
                <a:latin typeface="Consolas" pitchFamily="49" charset="0"/>
                <a:ea typeface="仿宋" pitchFamily="49" charset="-122"/>
                <a:cs typeface="Consolas" pitchFamily="49" charset="0"/>
              </a:rPr>
              <a:t>::</a:t>
            </a:r>
            <a:r>
              <a:rPr lang="zh-CN" altLang="zh-CN" sz="2000" dirty="0">
                <a:solidFill>
                  <a:srgbClr val="339933"/>
                </a:solidFill>
                <a:latin typeface="Consolas" pitchFamily="49" charset="0"/>
                <a:ea typeface="仿宋" pitchFamily="49" charset="-122"/>
                <a:cs typeface="Consolas" pitchFamily="49" charset="0"/>
              </a:rPr>
              <a:t>排序属性</a:t>
            </a:r>
            <a:r>
              <a:rPr lang="en-US" altLang="zh-CN" sz="2000" dirty="0">
                <a:solidFill>
                  <a:srgbClr val="339933"/>
                </a:solidFill>
                <a:latin typeface="Consolas" pitchFamily="49" charset="0"/>
                <a:ea typeface="仿宋" pitchFamily="49" charset="-122"/>
                <a:cs typeface="Consolas" pitchFamily="49" charset="0"/>
              </a:rPr>
              <a:t>).</a:t>
            </a:r>
            <a:r>
              <a:rPr lang="en-US" altLang="zh-CN" sz="2000" dirty="0">
                <a:solidFill>
                  <a:srgbClr val="FF3399"/>
                </a:solidFill>
                <a:latin typeface="Consolas" pitchFamily="49" charset="0"/>
                <a:ea typeface="仿宋" pitchFamily="49" charset="-122"/>
                <a:cs typeface="Consolas" pitchFamily="49" charset="0"/>
              </a:rPr>
              <a:t>reversed()</a:t>
            </a:r>
            <a:r>
              <a:rPr lang="en-US" altLang="zh-CN" sz="2000" dirty="0">
                <a:solidFill>
                  <a:srgbClr val="339933"/>
                </a:solidFill>
                <a:latin typeface="Consolas" pitchFamily="49" charset="0"/>
                <a:ea typeface="仿宋" pitchFamily="49" charset="-122"/>
                <a:cs typeface="Consolas" pitchFamily="49" charset="0"/>
              </a:rPr>
              <a:t>);</a:t>
            </a:r>
            <a:endParaRPr lang="zh-CN" altLang="zh-CN" sz="2000" dirty="0">
              <a:solidFill>
                <a:srgbClr val="339933"/>
              </a:solidFill>
              <a:latin typeface="Consolas" pitchFamily="49" charset="0"/>
              <a:ea typeface="仿宋" pitchFamily="49" charset="-122"/>
              <a:cs typeface="Consolas" pitchFamily="49" charset="0"/>
            </a:endParaRPr>
          </a:p>
        </p:txBody>
      </p:sp>
      <p:sp>
        <p:nvSpPr>
          <p:cNvPr id="5" name="TextBox 2">
            <a:extLst>
              <a:ext uri="{FF2B5EF4-FFF2-40B4-BE49-F238E27FC236}">
                <a16:creationId xmlns:a16="http://schemas.microsoft.com/office/drawing/2014/main" id="{DA39B312-5E28-4503-A98B-4562136B5D77}"/>
              </a:ext>
            </a:extLst>
          </p:cNvPr>
          <p:cNvSpPr txBox="1"/>
          <p:nvPr/>
        </p:nvSpPr>
        <p:spPr>
          <a:xfrm>
            <a:off x="107504" y="3542151"/>
            <a:ext cx="9036496" cy="3014864"/>
          </a:xfrm>
          <a:prstGeom prst="rect">
            <a:avLst/>
          </a:prstGeom>
          <a:noFill/>
        </p:spPr>
        <p:txBody>
          <a:bodyPr wrap="square" rtlCol="0">
            <a:spAutoFit/>
          </a:bodyPr>
          <a:lstStyle/>
          <a:p>
            <a:pPr algn="l">
              <a:lnSpc>
                <a:spcPts val="33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如果是按多个成员变量值排序，还可以增加</a:t>
            </a:r>
            <a:r>
              <a:rPr lang="en-US" altLang="zh-CN" sz="2000" dirty="0" err="1">
                <a:solidFill>
                  <a:srgbClr val="0000FF"/>
                </a:solidFill>
                <a:latin typeface="Consolas" pitchFamily="49" charset="0"/>
                <a:ea typeface="仿宋" pitchFamily="49" charset="-122"/>
                <a:cs typeface="Consolas" pitchFamily="49" charset="0"/>
              </a:rPr>
              <a:t>thenComparing</a:t>
            </a:r>
            <a:r>
              <a:rPr lang="zh-CN" altLang="zh-CN" sz="2000" dirty="0">
                <a:solidFill>
                  <a:srgbClr val="0000FF"/>
                </a:solidFill>
                <a:latin typeface="Consolas" pitchFamily="49" charset="0"/>
                <a:ea typeface="仿宋" pitchFamily="49" charset="-122"/>
                <a:cs typeface="Consolas" pitchFamily="49" charset="0"/>
              </a:rPr>
              <a:t>等</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algn="l">
              <a:lnSpc>
                <a:spcPts val="33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例如</a:t>
            </a:r>
            <a:r>
              <a:rPr lang="en-US" altLang="zh-CN" sz="2000" dirty="0" err="1">
                <a:solidFill>
                  <a:srgbClr val="0000FF"/>
                </a:solidFill>
                <a:latin typeface="Consolas" pitchFamily="49" charset="0"/>
                <a:ea typeface="仿宋" pitchFamily="49" charset="-122"/>
                <a:cs typeface="Consolas" pitchFamily="49" charset="0"/>
              </a:rPr>
              <a:t>ArrayList</a:t>
            </a:r>
            <a:r>
              <a:rPr lang="zh-CN" altLang="zh-CN" sz="2000" dirty="0">
                <a:solidFill>
                  <a:srgbClr val="0000FF"/>
                </a:solidFill>
                <a:latin typeface="Consolas" pitchFamily="49" charset="0"/>
                <a:ea typeface="仿宋" pitchFamily="49" charset="-122"/>
                <a:cs typeface="Consolas" pitchFamily="49" charset="0"/>
              </a:rPr>
              <a:t>类对象</a:t>
            </a:r>
            <a:r>
              <a:rPr lang="en-US" altLang="zh-CN" sz="2000" dirty="0" err="1">
                <a:solidFill>
                  <a:srgbClr val="0000FF"/>
                </a:solidFill>
                <a:latin typeface="Consolas" pitchFamily="49" charset="0"/>
                <a:ea typeface="仿宋" pitchFamily="49" charset="-122"/>
                <a:cs typeface="Consolas" pitchFamily="49" charset="0"/>
              </a:rPr>
              <a:t>myarrlist</a:t>
            </a:r>
            <a:r>
              <a:rPr lang="zh-CN" altLang="zh-CN" sz="2000" dirty="0">
                <a:solidFill>
                  <a:srgbClr val="0000FF"/>
                </a:solidFill>
                <a:latin typeface="Consolas" pitchFamily="49" charset="0"/>
                <a:ea typeface="仿宋" pitchFamily="49" charset="-122"/>
                <a:cs typeface="Consolas" pitchFamily="49" charset="0"/>
              </a:rPr>
              <a:t>中元素为</a:t>
            </a:r>
            <a:r>
              <a:rPr lang="en-US" altLang="zh-CN" sz="2000" dirty="0">
                <a:solidFill>
                  <a:srgbClr val="0000FF"/>
                </a:solidFill>
                <a:latin typeface="Consolas" pitchFamily="49" charset="0"/>
                <a:ea typeface="仿宋" pitchFamily="49" charset="-122"/>
                <a:cs typeface="Consolas" pitchFamily="49" charset="0"/>
              </a:rPr>
              <a:t>User</a:t>
            </a:r>
            <a:r>
              <a:rPr lang="zh-CN" altLang="zh-CN" sz="2000" dirty="0">
                <a:solidFill>
                  <a:srgbClr val="0000FF"/>
                </a:solidFill>
                <a:latin typeface="Consolas" pitchFamily="49" charset="0"/>
                <a:ea typeface="仿宋" pitchFamily="49" charset="-122"/>
                <a:cs typeface="Consolas" pitchFamily="49" charset="0"/>
              </a:rPr>
              <a:t>类对象，</a:t>
            </a:r>
            <a:r>
              <a:rPr lang="en-US" altLang="zh-CN" sz="2000" dirty="0">
                <a:solidFill>
                  <a:srgbClr val="0000FF"/>
                </a:solidFill>
                <a:latin typeface="Consolas" pitchFamily="49" charset="0"/>
                <a:ea typeface="仿宋" pitchFamily="49" charset="-122"/>
                <a:cs typeface="Consolas" pitchFamily="49" charset="0"/>
              </a:rPr>
              <a:t>User</a:t>
            </a:r>
            <a:r>
              <a:rPr lang="zh-CN" altLang="zh-CN" sz="2000" dirty="0">
                <a:solidFill>
                  <a:srgbClr val="0000FF"/>
                </a:solidFill>
                <a:latin typeface="Consolas" pitchFamily="49" charset="0"/>
                <a:ea typeface="仿宋" pitchFamily="49" charset="-122"/>
                <a:cs typeface="Consolas" pitchFamily="49" charset="0"/>
              </a:rPr>
              <a:t>类有</a:t>
            </a:r>
            <a:r>
              <a:rPr lang="en-US" altLang="zh-CN" sz="2000" dirty="0">
                <a:solidFill>
                  <a:srgbClr val="0000FF"/>
                </a:solidFill>
                <a:latin typeface="Consolas" pitchFamily="49" charset="0"/>
                <a:ea typeface="仿宋" pitchFamily="49" charset="-122"/>
                <a:cs typeface="Consolas" pitchFamily="49" charset="0"/>
              </a:rPr>
              <a:t>3</a:t>
            </a:r>
            <a:r>
              <a:rPr lang="zh-CN" altLang="zh-CN" sz="2000" dirty="0">
                <a:solidFill>
                  <a:srgbClr val="0000FF"/>
                </a:solidFill>
                <a:latin typeface="Consolas" pitchFamily="49" charset="0"/>
                <a:ea typeface="仿宋" pitchFamily="49" charset="-122"/>
                <a:cs typeface="Consolas" pitchFamily="49" charset="0"/>
              </a:rPr>
              <a:t>个成员变量</a:t>
            </a:r>
            <a:r>
              <a:rPr lang="en-US" altLang="zh-CN" sz="2000" dirty="0">
                <a:solidFill>
                  <a:srgbClr val="0000FF"/>
                </a:solidFill>
                <a:latin typeface="Consolas" pitchFamily="49" charset="0"/>
                <a:ea typeface="仿宋" pitchFamily="49" charset="-122"/>
                <a:cs typeface="Consolas" pitchFamily="49" charset="0"/>
              </a:rPr>
              <a:t>F1</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F2</a:t>
            </a:r>
            <a:r>
              <a:rPr lang="zh-CN" altLang="zh-CN" sz="2000" dirty="0">
                <a:solidFill>
                  <a:srgbClr val="0000FF"/>
                </a:solidFill>
                <a:latin typeface="Consolas" pitchFamily="49" charset="0"/>
                <a:ea typeface="仿宋" pitchFamily="49" charset="-122"/>
                <a:cs typeface="Consolas" pitchFamily="49" charset="0"/>
              </a:rPr>
              <a:t>和</a:t>
            </a:r>
            <a:r>
              <a:rPr lang="en-US" altLang="zh-CN" sz="2000" dirty="0">
                <a:solidFill>
                  <a:srgbClr val="0000FF"/>
                </a:solidFill>
                <a:latin typeface="Consolas" pitchFamily="49" charset="0"/>
                <a:ea typeface="仿宋" pitchFamily="49" charset="-122"/>
                <a:cs typeface="Consolas" pitchFamily="49" charset="0"/>
              </a:rPr>
              <a:t>F3</a:t>
            </a:r>
            <a:r>
              <a:rPr lang="zh-CN" altLang="zh-CN" sz="2000" dirty="0">
                <a:solidFill>
                  <a:srgbClr val="0000FF"/>
                </a:solidFill>
                <a:latin typeface="Consolas" pitchFamily="49" charset="0"/>
                <a:ea typeface="仿宋" pitchFamily="49" charset="-122"/>
                <a:cs typeface="Consolas" pitchFamily="49" charset="0"/>
              </a:rPr>
              <a:t>，对应的属性分别为</a:t>
            </a:r>
            <a:r>
              <a:rPr lang="en-US" altLang="zh-CN" sz="2000" dirty="0">
                <a:solidFill>
                  <a:srgbClr val="FF3399"/>
                </a:solidFill>
                <a:latin typeface="Consolas" pitchFamily="49" charset="0"/>
                <a:ea typeface="仿宋" pitchFamily="49" charset="-122"/>
                <a:cs typeface="Consolas" pitchFamily="49" charset="0"/>
              </a:rPr>
              <a:t>getF1()</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FF3399"/>
                </a:solidFill>
                <a:latin typeface="Consolas" pitchFamily="49" charset="0"/>
                <a:ea typeface="仿宋" pitchFamily="49" charset="-122"/>
                <a:cs typeface="Consolas" pitchFamily="49" charset="0"/>
              </a:rPr>
              <a:t>getF2()</a:t>
            </a:r>
            <a:r>
              <a:rPr lang="zh-CN" altLang="zh-CN" sz="2000" dirty="0">
                <a:solidFill>
                  <a:srgbClr val="0000FF"/>
                </a:solidFill>
                <a:latin typeface="Consolas" pitchFamily="49" charset="0"/>
                <a:ea typeface="仿宋" pitchFamily="49" charset="-122"/>
                <a:cs typeface="Consolas" pitchFamily="49" charset="0"/>
              </a:rPr>
              <a:t>和</a:t>
            </a:r>
            <a:r>
              <a:rPr lang="en-US" altLang="zh-CN" sz="2000" dirty="0">
                <a:solidFill>
                  <a:srgbClr val="FF3399"/>
                </a:solidFill>
                <a:latin typeface="Consolas" pitchFamily="49" charset="0"/>
                <a:ea typeface="仿宋" pitchFamily="49" charset="-122"/>
                <a:cs typeface="Consolas" pitchFamily="49" charset="0"/>
              </a:rPr>
              <a:t>getF3()</a:t>
            </a:r>
            <a:r>
              <a:rPr lang="zh-CN" altLang="zh-CN" sz="2000" dirty="0">
                <a:solidFill>
                  <a:srgbClr val="0000FF"/>
                </a:solidFill>
                <a:latin typeface="Consolas" pitchFamily="49" charset="0"/>
                <a:ea typeface="仿宋" pitchFamily="49" charset="-122"/>
                <a:cs typeface="Consolas" pitchFamily="49" charset="0"/>
              </a:rPr>
              <a:t>，则以下语句依次按</a:t>
            </a:r>
            <a:r>
              <a:rPr lang="en-US" altLang="zh-CN" sz="2000" dirty="0">
                <a:solidFill>
                  <a:srgbClr val="0000FF"/>
                </a:solidFill>
                <a:latin typeface="Consolas" pitchFamily="49" charset="0"/>
                <a:ea typeface="仿宋" pitchFamily="49" charset="-122"/>
                <a:cs typeface="Consolas" pitchFamily="49" charset="0"/>
              </a:rPr>
              <a:t>F1</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F2</a:t>
            </a:r>
            <a:r>
              <a:rPr lang="zh-CN" altLang="zh-CN" sz="2000" dirty="0">
                <a:solidFill>
                  <a:srgbClr val="0000FF"/>
                </a:solidFill>
                <a:latin typeface="Consolas" pitchFamily="49" charset="0"/>
                <a:ea typeface="仿宋" pitchFamily="49" charset="-122"/>
                <a:cs typeface="Consolas" pitchFamily="49" charset="0"/>
              </a:rPr>
              <a:t>和</a:t>
            </a:r>
            <a:r>
              <a:rPr lang="en-US" altLang="zh-CN" sz="2000" dirty="0">
                <a:solidFill>
                  <a:srgbClr val="0000FF"/>
                </a:solidFill>
                <a:latin typeface="Consolas" pitchFamily="49" charset="0"/>
                <a:ea typeface="仿宋" pitchFamily="49" charset="-122"/>
                <a:cs typeface="Consolas" pitchFamily="49" charset="0"/>
              </a:rPr>
              <a:t>F3</a:t>
            </a:r>
            <a:r>
              <a:rPr lang="zh-CN" altLang="zh-CN" sz="2000" dirty="0">
                <a:solidFill>
                  <a:srgbClr val="0000FF"/>
                </a:solidFill>
                <a:latin typeface="Consolas" pitchFamily="49" charset="0"/>
                <a:ea typeface="仿宋" pitchFamily="49" charset="-122"/>
                <a:cs typeface="Consolas" pitchFamily="49" charset="0"/>
              </a:rPr>
              <a:t>递增排序：</a:t>
            </a:r>
          </a:p>
          <a:p>
            <a:pPr algn="l">
              <a:lnSpc>
                <a:spcPts val="3300"/>
              </a:lnSpc>
              <a:spcBef>
                <a:spcPts val="0"/>
              </a:spcBef>
            </a:pPr>
            <a:r>
              <a:rPr lang="en-US" altLang="zh-CN" sz="2000" dirty="0">
                <a:solidFill>
                  <a:srgbClr val="339933"/>
                </a:solidFill>
                <a:latin typeface="Consolas" pitchFamily="49" charset="0"/>
                <a:ea typeface="仿宋" pitchFamily="49" charset="-122"/>
                <a:cs typeface="Consolas" pitchFamily="49" charset="0"/>
              </a:rPr>
              <a:t>    </a:t>
            </a:r>
            <a:r>
              <a:rPr lang="en-US" altLang="zh-CN" sz="2000" dirty="0" err="1">
                <a:solidFill>
                  <a:srgbClr val="339933"/>
                </a:solidFill>
                <a:latin typeface="Consolas" pitchFamily="49" charset="0"/>
                <a:ea typeface="仿宋" pitchFamily="49" charset="-122"/>
                <a:cs typeface="Consolas" pitchFamily="49" charset="0"/>
              </a:rPr>
              <a:t>myarrlist.sort</a:t>
            </a:r>
            <a:r>
              <a:rPr lang="en-US" altLang="zh-CN" sz="2000" dirty="0">
                <a:solidFill>
                  <a:srgbClr val="339933"/>
                </a:solidFill>
                <a:latin typeface="Consolas" pitchFamily="49" charset="0"/>
                <a:ea typeface="仿宋" pitchFamily="49" charset="-122"/>
                <a:cs typeface="Consolas" pitchFamily="49" charset="0"/>
              </a:rPr>
              <a:t>(comparing(User::</a:t>
            </a:r>
            <a:r>
              <a:rPr lang="en-US" altLang="zh-CN" sz="2000" dirty="0">
                <a:solidFill>
                  <a:srgbClr val="FF3399"/>
                </a:solidFill>
                <a:latin typeface="Consolas" pitchFamily="49" charset="0"/>
                <a:ea typeface="仿宋" pitchFamily="49" charset="-122"/>
                <a:cs typeface="Consolas" pitchFamily="49" charset="0"/>
              </a:rPr>
              <a:t>getF1</a:t>
            </a:r>
            <a:r>
              <a:rPr lang="en-US" altLang="zh-CN" sz="2000" dirty="0">
                <a:solidFill>
                  <a:srgbClr val="339933"/>
                </a:solidFill>
                <a:latin typeface="Consolas" pitchFamily="49" charset="0"/>
                <a:ea typeface="仿宋" pitchFamily="49" charset="-122"/>
                <a:cs typeface="Consolas" pitchFamily="49" charset="0"/>
              </a:rPr>
              <a:t>)</a:t>
            </a:r>
            <a:endParaRPr lang="zh-CN" altLang="zh-CN" sz="2000" dirty="0">
              <a:solidFill>
                <a:srgbClr val="339933"/>
              </a:solidFill>
              <a:latin typeface="Consolas" pitchFamily="49" charset="0"/>
              <a:ea typeface="仿宋" pitchFamily="49" charset="-122"/>
              <a:cs typeface="Consolas" pitchFamily="49" charset="0"/>
            </a:endParaRPr>
          </a:p>
          <a:p>
            <a:pPr algn="l">
              <a:lnSpc>
                <a:spcPts val="3300"/>
              </a:lnSpc>
              <a:spcBef>
                <a:spcPts val="0"/>
              </a:spcBef>
            </a:pPr>
            <a:r>
              <a:rPr lang="en-US" altLang="zh-CN" sz="2000" dirty="0">
                <a:solidFill>
                  <a:srgbClr val="339933"/>
                </a:solidFill>
                <a:latin typeface="Consolas" pitchFamily="49" charset="0"/>
                <a:ea typeface="仿宋" pitchFamily="49" charset="-122"/>
                <a:cs typeface="Consolas" pitchFamily="49" charset="0"/>
              </a:rPr>
              <a:t>           .</a:t>
            </a:r>
            <a:r>
              <a:rPr lang="en-US" altLang="zh-CN" sz="2000" dirty="0" err="1">
                <a:solidFill>
                  <a:srgbClr val="339933"/>
                </a:solidFill>
                <a:latin typeface="Consolas" pitchFamily="49" charset="0"/>
                <a:ea typeface="仿宋" pitchFamily="49" charset="-122"/>
                <a:cs typeface="Consolas" pitchFamily="49" charset="0"/>
              </a:rPr>
              <a:t>thenComparing</a:t>
            </a:r>
            <a:r>
              <a:rPr lang="en-US" altLang="zh-CN" sz="2000" dirty="0">
                <a:solidFill>
                  <a:srgbClr val="339933"/>
                </a:solidFill>
                <a:latin typeface="Consolas" pitchFamily="49" charset="0"/>
                <a:ea typeface="仿宋" pitchFamily="49" charset="-122"/>
                <a:cs typeface="Consolas" pitchFamily="49" charset="0"/>
              </a:rPr>
              <a:t>(User::</a:t>
            </a:r>
            <a:r>
              <a:rPr lang="en-US" altLang="zh-CN" sz="2000" dirty="0">
                <a:solidFill>
                  <a:srgbClr val="FF3399"/>
                </a:solidFill>
                <a:latin typeface="Consolas" pitchFamily="49" charset="0"/>
                <a:ea typeface="仿宋" pitchFamily="49" charset="-122"/>
                <a:cs typeface="Consolas" pitchFamily="49" charset="0"/>
              </a:rPr>
              <a:t>getF2</a:t>
            </a:r>
            <a:r>
              <a:rPr lang="en-US" altLang="zh-CN" sz="2000" dirty="0">
                <a:solidFill>
                  <a:srgbClr val="339933"/>
                </a:solidFill>
                <a:latin typeface="Consolas" pitchFamily="49" charset="0"/>
                <a:ea typeface="仿宋" pitchFamily="49" charset="-122"/>
                <a:cs typeface="Consolas" pitchFamily="49" charset="0"/>
              </a:rPr>
              <a:t>)</a:t>
            </a:r>
            <a:endParaRPr lang="zh-CN" altLang="zh-CN" sz="2000" dirty="0">
              <a:solidFill>
                <a:srgbClr val="339933"/>
              </a:solidFill>
              <a:latin typeface="Consolas" pitchFamily="49" charset="0"/>
              <a:ea typeface="仿宋" pitchFamily="49" charset="-122"/>
              <a:cs typeface="Consolas" pitchFamily="49" charset="0"/>
            </a:endParaRPr>
          </a:p>
          <a:p>
            <a:pPr algn="l">
              <a:lnSpc>
                <a:spcPts val="3300"/>
              </a:lnSpc>
              <a:spcBef>
                <a:spcPts val="0"/>
              </a:spcBef>
            </a:pPr>
            <a:r>
              <a:rPr lang="en-US" altLang="zh-CN" sz="2000" dirty="0">
                <a:solidFill>
                  <a:srgbClr val="339933"/>
                </a:solidFill>
                <a:latin typeface="Consolas" pitchFamily="49" charset="0"/>
                <a:ea typeface="仿宋" pitchFamily="49" charset="-122"/>
                <a:cs typeface="Consolas" pitchFamily="49" charset="0"/>
              </a:rPr>
              <a:t>           .</a:t>
            </a:r>
            <a:r>
              <a:rPr lang="en-US" altLang="zh-CN" sz="2000" dirty="0" err="1">
                <a:solidFill>
                  <a:srgbClr val="339933"/>
                </a:solidFill>
                <a:latin typeface="Consolas" pitchFamily="49" charset="0"/>
                <a:ea typeface="仿宋" pitchFamily="49" charset="-122"/>
                <a:cs typeface="Consolas" pitchFamily="49" charset="0"/>
              </a:rPr>
              <a:t>thenComparing</a:t>
            </a:r>
            <a:r>
              <a:rPr lang="en-US" altLang="zh-CN" sz="2000" dirty="0">
                <a:solidFill>
                  <a:srgbClr val="339933"/>
                </a:solidFill>
                <a:latin typeface="Consolas" pitchFamily="49" charset="0"/>
                <a:ea typeface="仿宋" pitchFamily="49" charset="-122"/>
                <a:cs typeface="Consolas" pitchFamily="49" charset="0"/>
              </a:rPr>
              <a:t>(User::</a:t>
            </a:r>
            <a:r>
              <a:rPr lang="en-US" altLang="zh-CN" sz="2000" dirty="0">
                <a:solidFill>
                  <a:srgbClr val="FF3399"/>
                </a:solidFill>
                <a:latin typeface="Consolas" pitchFamily="49" charset="0"/>
                <a:ea typeface="仿宋" pitchFamily="49" charset="-122"/>
                <a:cs typeface="Consolas" pitchFamily="49" charset="0"/>
              </a:rPr>
              <a:t>getF3)</a:t>
            </a:r>
            <a:r>
              <a:rPr lang="en-US" altLang="zh-CN" sz="2000" dirty="0">
                <a:solidFill>
                  <a:srgbClr val="339933"/>
                </a:solidFill>
                <a:latin typeface="Consolas" pitchFamily="49" charset="0"/>
                <a:ea typeface="仿宋" pitchFamily="49" charset="-122"/>
                <a:cs typeface="Consolas" pitchFamily="49" charset="0"/>
              </a:rPr>
              <a:t>);</a:t>
            </a:r>
            <a:endParaRPr lang="zh-CN" altLang="en-US" sz="2000" dirty="0">
              <a:solidFill>
                <a:srgbClr val="339933"/>
              </a:solidFill>
              <a:latin typeface="Consolas" pitchFamily="49" charset="0"/>
              <a:ea typeface="仿宋" pitchFamily="49" charset="-122"/>
              <a:cs typeface="Consolas"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1764" y="260648"/>
            <a:ext cx="8820472" cy="1246495"/>
          </a:xfrm>
          <a:prstGeom prst="rect">
            <a:avLst/>
          </a:prstGeom>
          <a:noFill/>
        </p:spPr>
        <p:txBody>
          <a:bodyPr wrap="square" rtlCol="0">
            <a:spAutoFit/>
          </a:bodyPr>
          <a:lstStyle/>
          <a:p>
            <a:pPr algn="l">
              <a:lnSpc>
                <a:spcPts val="3000"/>
              </a:lnSpc>
            </a:pPr>
            <a:r>
              <a:rPr lang="zh-CN" altLang="zh-CN" sz="2000" dirty="0">
                <a:solidFill>
                  <a:srgbClr val="FF0000"/>
                </a:solidFill>
                <a:latin typeface="Consolas" pitchFamily="49" charset="0"/>
                <a:ea typeface="楷体" pitchFamily="49" charset="-122"/>
                <a:cs typeface="Consolas" pitchFamily="49" charset="0"/>
              </a:rPr>
              <a:t>【例</a:t>
            </a:r>
            <a:r>
              <a:rPr lang="en-US" altLang="zh-CN" sz="2000" dirty="0">
                <a:solidFill>
                  <a:srgbClr val="FF0000"/>
                </a:solidFill>
                <a:latin typeface="Consolas" pitchFamily="49" charset="0"/>
                <a:ea typeface="楷体" pitchFamily="49" charset="-122"/>
                <a:cs typeface="Consolas" pitchFamily="49" charset="0"/>
              </a:rPr>
              <a:t>2.9</a:t>
            </a:r>
            <a:r>
              <a:rPr lang="zh-CN" altLang="zh-CN" sz="2000" dirty="0">
                <a:solidFill>
                  <a:srgbClr val="FF0000"/>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有若干学生记录，每个记录包含姓名和年龄，采用</a:t>
            </a:r>
            <a:r>
              <a:rPr lang="en-US" altLang="zh-CN" sz="2000" dirty="0" err="1">
                <a:solidFill>
                  <a:srgbClr val="0000FF"/>
                </a:solidFill>
                <a:latin typeface="Consolas" pitchFamily="49" charset="0"/>
                <a:ea typeface="楷体" pitchFamily="49" charset="-122"/>
                <a:cs typeface="Consolas" pitchFamily="49" charset="0"/>
              </a:rPr>
              <a:t>ArrayList</a:t>
            </a:r>
            <a:r>
              <a:rPr lang="zh-CN" altLang="zh-CN" sz="2000" dirty="0">
                <a:solidFill>
                  <a:srgbClr val="0000FF"/>
                </a:solidFill>
                <a:latin typeface="Consolas" pitchFamily="49" charset="0"/>
                <a:ea typeface="楷体" pitchFamily="49" charset="-122"/>
                <a:cs typeface="Consolas" pitchFamily="49" charset="0"/>
              </a:rPr>
              <a:t>类对象存放，分别采用上述</a:t>
            </a:r>
            <a:r>
              <a:rPr lang="en-US" altLang="zh-CN" sz="2000" dirty="0">
                <a:solidFill>
                  <a:srgbClr val="0000FF"/>
                </a:solidFill>
                <a:latin typeface="Consolas" pitchFamily="49" charset="0"/>
                <a:ea typeface="楷体" pitchFamily="49" charset="-122"/>
                <a:cs typeface="Consolas" pitchFamily="49" charset="0"/>
              </a:rPr>
              <a:t>3</a:t>
            </a:r>
            <a:r>
              <a:rPr lang="zh-CN" altLang="zh-CN" sz="2000" dirty="0">
                <a:solidFill>
                  <a:srgbClr val="0000FF"/>
                </a:solidFill>
                <a:latin typeface="Consolas" pitchFamily="49" charset="0"/>
                <a:ea typeface="楷体" pitchFamily="49" charset="-122"/>
                <a:cs typeface="Consolas" pitchFamily="49" charset="0"/>
              </a:rPr>
              <a:t>种排序方法实现</a:t>
            </a:r>
            <a:r>
              <a:rPr lang="zh-CN" altLang="zh-CN" sz="2000" dirty="0">
                <a:solidFill>
                  <a:srgbClr val="FF3399"/>
                </a:solidFill>
                <a:latin typeface="Consolas" pitchFamily="49" charset="0"/>
                <a:ea typeface="楷体" pitchFamily="49" charset="-122"/>
                <a:cs typeface="Consolas" pitchFamily="49" charset="0"/>
              </a:rPr>
              <a:t>按年龄递增排序</a:t>
            </a:r>
            <a:r>
              <a:rPr lang="zh-CN" altLang="zh-CN" sz="2000" dirty="0">
                <a:solidFill>
                  <a:srgbClr val="0000FF"/>
                </a:solidFill>
                <a:latin typeface="Consolas" pitchFamily="49" charset="0"/>
                <a:ea typeface="楷体" pitchFamily="49" charset="-122"/>
                <a:cs typeface="Consolas" pitchFamily="49" charset="0"/>
              </a:rPr>
              <a:t>、</a:t>
            </a:r>
            <a:r>
              <a:rPr lang="zh-CN" altLang="zh-CN" sz="2000" dirty="0">
                <a:solidFill>
                  <a:srgbClr val="00B050"/>
                </a:solidFill>
                <a:latin typeface="Consolas" pitchFamily="49" charset="0"/>
                <a:ea typeface="楷体" pitchFamily="49" charset="-122"/>
                <a:cs typeface="Consolas" pitchFamily="49" charset="0"/>
              </a:rPr>
              <a:t>按姓名递增排序</a:t>
            </a:r>
            <a:r>
              <a:rPr lang="zh-CN" altLang="zh-CN" sz="2000" dirty="0">
                <a:solidFill>
                  <a:srgbClr val="0000FF"/>
                </a:solidFill>
                <a:latin typeface="Consolas" pitchFamily="49" charset="0"/>
                <a:ea typeface="楷体" pitchFamily="49" charset="-122"/>
                <a:cs typeface="Consolas" pitchFamily="49" charset="0"/>
              </a:rPr>
              <a:t>和</a:t>
            </a:r>
            <a:r>
              <a:rPr lang="zh-CN" altLang="zh-CN" sz="2000" dirty="0">
                <a:solidFill>
                  <a:srgbClr val="C00000"/>
                </a:solidFill>
                <a:latin typeface="Consolas" pitchFamily="49" charset="0"/>
                <a:ea typeface="楷体" pitchFamily="49" charset="-122"/>
                <a:cs typeface="Consolas" pitchFamily="49" charset="0"/>
              </a:rPr>
              <a:t>按姓名递减排序</a:t>
            </a:r>
            <a:r>
              <a:rPr lang="zh-CN" altLang="zh-CN" sz="2000" dirty="0">
                <a:solidFill>
                  <a:srgbClr val="0000FF"/>
                </a:solidFill>
                <a:latin typeface="Consolas" pitchFamily="49" charset="0"/>
                <a:ea typeface="楷体" pitchFamily="49" charset="-122"/>
                <a:cs typeface="Consolas" pitchFamily="49" charset="0"/>
              </a:rPr>
              <a:t>。并采用相关数据测试。</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59061"/>
            <a:ext cx="478634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微软雅黑" pitchFamily="34" charset="-122"/>
                <a:ea typeface="微软雅黑" pitchFamily="34" charset="-122"/>
              </a:rPr>
              <a:t>2.1.2  </a:t>
            </a:r>
            <a:r>
              <a:rPr lang="zh-CN" altLang="zh-CN">
                <a:ln w="11430"/>
                <a:solidFill>
                  <a:schemeClr val="bg1"/>
                </a:solidFill>
                <a:effectLst>
                  <a:outerShdw blurRad="50800" dist="39000" dir="5460000" algn="tl">
                    <a:srgbClr val="000000">
                      <a:alpha val="38000"/>
                    </a:srgbClr>
                  </a:outerShdw>
                </a:effectLst>
                <a:latin typeface="微软雅黑" pitchFamily="34" charset="-122"/>
                <a:ea typeface="微软雅黑" pitchFamily="34" charset="-122"/>
              </a:rPr>
              <a:t>线性表</a:t>
            </a:r>
            <a:r>
              <a:rPr lang="zh-CN" altLang="en-US">
                <a:ln w="11430"/>
                <a:solidFill>
                  <a:schemeClr val="bg1"/>
                </a:solidFill>
                <a:effectLst>
                  <a:outerShdw blurRad="50800" dist="39000" dir="5460000" algn="tl">
                    <a:srgbClr val="000000">
                      <a:alpha val="38000"/>
                    </a:srgbClr>
                  </a:outerShdw>
                </a:effectLst>
                <a:latin typeface="微软雅黑" pitchFamily="34" charset="-122"/>
                <a:ea typeface="微软雅黑" pitchFamily="34" charset="-122"/>
              </a:rPr>
              <a:t>的抽象数据类型描述</a:t>
            </a:r>
            <a:endParaRPr lang="zh-CN" altLang="zh-CN">
              <a:ln w="11430"/>
              <a:solidFill>
                <a:schemeClr val="bg1"/>
              </a:solidFill>
              <a:effectLst>
                <a:outerShdw blurRad="50800" dist="39000" dir="5460000" algn="tl">
                  <a:srgbClr val="000000">
                    <a:alpha val="38000"/>
                  </a:srgbClr>
                </a:outerShdw>
              </a:effectLst>
              <a:latin typeface="微软雅黑" pitchFamily="34" charset="-122"/>
              <a:ea typeface="微软雅黑" pitchFamily="34" charset="-122"/>
              <a:cs typeface="Consolas" pitchFamily="49" charset="0"/>
            </a:endParaRPr>
          </a:p>
        </p:txBody>
      </p:sp>
      <p:sp>
        <p:nvSpPr>
          <p:cNvPr id="4" name="TextBox 3"/>
          <p:cNvSpPr txBox="1"/>
          <p:nvPr/>
        </p:nvSpPr>
        <p:spPr>
          <a:xfrm>
            <a:off x="285720" y="829777"/>
            <a:ext cx="8358246" cy="586916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72000" bIns="0" rtlCol="0">
            <a:spAutoFit/>
          </a:bodyPr>
          <a:lstStyle/>
          <a:p>
            <a:pPr algn="l">
              <a:lnSpc>
                <a:spcPts val="2400"/>
              </a:lnSpc>
              <a:spcBef>
                <a:spcPts val="0"/>
              </a:spcBef>
            </a:pPr>
            <a:r>
              <a:rPr lang="en-US" altLang="zh-CN" sz="1800" dirty="0">
                <a:solidFill>
                  <a:srgbClr val="FF0000"/>
                </a:solidFill>
                <a:latin typeface="Consolas" pitchFamily="49" charset="0"/>
                <a:ea typeface="仿宋" pitchFamily="49" charset="-122"/>
                <a:cs typeface="Consolas" pitchFamily="49" charset="0"/>
              </a:rPr>
              <a:t>ADT List</a:t>
            </a:r>
            <a:endParaRPr lang="zh-CN" altLang="zh-CN" sz="1800" dirty="0">
              <a:solidFill>
                <a:srgbClr val="FF0000"/>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zh-CN" altLang="zh-CN" sz="1600" dirty="0">
                <a:solidFill>
                  <a:srgbClr val="FF0000"/>
                </a:solidFill>
                <a:latin typeface="Consolas" pitchFamily="49" charset="0"/>
                <a:ea typeface="仿宋" pitchFamily="49" charset="-122"/>
                <a:cs typeface="Consolas" pitchFamily="49" charset="0"/>
              </a:rPr>
              <a:t>数据对象：</a:t>
            </a:r>
          </a:p>
          <a:p>
            <a:pPr algn="l">
              <a:lnSpc>
                <a:spcPts val="2400"/>
              </a:lnSpc>
              <a:spcBef>
                <a:spcPts val="0"/>
              </a:spcBef>
            </a:pPr>
            <a:r>
              <a:rPr lang="en-US" altLang="zh-CN" sz="1600" dirty="0">
                <a:solidFill>
                  <a:srgbClr val="0000FF"/>
                </a:solidFill>
                <a:latin typeface="Consolas" pitchFamily="49" charset="0"/>
                <a:ea typeface="仿宋" pitchFamily="49" charset="-122"/>
                <a:cs typeface="Consolas" pitchFamily="49" charset="0"/>
              </a:rPr>
              <a:t>    </a:t>
            </a:r>
            <a:r>
              <a:rPr lang="en-US" altLang="zh-CN" sz="1600" i="1" dirty="0">
                <a:solidFill>
                  <a:srgbClr val="0000FF"/>
                </a:solidFill>
                <a:latin typeface="Consolas" pitchFamily="49" charset="0"/>
                <a:ea typeface="仿宋" pitchFamily="49" charset="-122"/>
                <a:cs typeface="Consolas" pitchFamily="49" charset="0"/>
              </a:rPr>
              <a:t>D</a:t>
            </a:r>
            <a:r>
              <a:rPr lang="en-US" altLang="zh-CN" sz="1600" dirty="0">
                <a:solidFill>
                  <a:srgbClr val="0000FF"/>
                </a:solidFill>
                <a:latin typeface="Consolas" pitchFamily="49" charset="0"/>
                <a:ea typeface="仿宋" pitchFamily="49" charset="-122"/>
                <a:cs typeface="Consolas" pitchFamily="49" charset="0"/>
              </a:rPr>
              <a:t>={</a:t>
            </a:r>
            <a:r>
              <a:rPr lang="en-US" altLang="zh-CN" sz="1600" i="1" dirty="0">
                <a:solidFill>
                  <a:srgbClr val="0000FF"/>
                </a:solidFill>
                <a:latin typeface="Consolas" pitchFamily="49" charset="0"/>
                <a:ea typeface="仿宋" pitchFamily="49" charset="-122"/>
                <a:cs typeface="Consolas" pitchFamily="49" charset="0"/>
              </a:rPr>
              <a:t>a</a:t>
            </a:r>
            <a:r>
              <a:rPr lang="en-US" altLang="zh-CN" sz="1600" i="1" baseline="-25000" dirty="0">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 | 0</a:t>
            </a:r>
            <a:r>
              <a:rPr lang="zh-CN" altLang="zh-CN" sz="1600" dirty="0">
                <a:solidFill>
                  <a:srgbClr val="0000FF"/>
                </a:solidFill>
                <a:latin typeface="+mj-ea"/>
                <a:ea typeface="+mj-ea"/>
                <a:cs typeface="Consolas" pitchFamily="49" charset="0"/>
              </a:rPr>
              <a:t>≤</a:t>
            </a:r>
            <a:r>
              <a:rPr lang="en-US" altLang="zh-CN" sz="1600" i="1" dirty="0" err="1">
                <a:solidFill>
                  <a:srgbClr val="0000FF"/>
                </a:solidFill>
                <a:latin typeface="Consolas" pitchFamily="49" charset="0"/>
                <a:ea typeface="仿宋" pitchFamily="49" charset="-122"/>
                <a:cs typeface="Consolas" pitchFamily="49" charset="0"/>
              </a:rPr>
              <a:t>i</a:t>
            </a:r>
            <a:r>
              <a:rPr lang="zh-CN" altLang="zh-CN" sz="1600" dirty="0">
                <a:solidFill>
                  <a:srgbClr val="0000FF"/>
                </a:solidFill>
                <a:latin typeface="+mj-ea"/>
                <a:ea typeface="+mj-ea"/>
                <a:cs typeface="Consolas" pitchFamily="49" charset="0"/>
              </a:rPr>
              <a:t>≤</a:t>
            </a:r>
            <a:r>
              <a:rPr lang="en-US" altLang="zh-CN" sz="1600" i="1" dirty="0">
                <a:solidFill>
                  <a:srgbClr val="0000FF"/>
                </a:solidFill>
                <a:latin typeface="Consolas" pitchFamily="49" charset="0"/>
                <a:ea typeface="仿宋" pitchFamily="49" charset="-122"/>
                <a:cs typeface="Consolas" pitchFamily="49" charset="0"/>
              </a:rPr>
              <a:t>n</a:t>
            </a:r>
            <a:r>
              <a:rPr lang="en-US" altLang="zh-CN" sz="1600" dirty="0">
                <a:solidFill>
                  <a:srgbClr val="0000FF"/>
                </a:solidFill>
                <a:latin typeface="Consolas" pitchFamily="49" charset="0"/>
                <a:ea typeface="仿宋" pitchFamily="49" charset="-122"/>
                <a:cs typeface="Consolas" pitchFamily="49" charset="0"/>
              </a:rPr>
              <a:t>-1</a:t>
            </a:r>
            <a:r>
              <a:rPr lang="zh-CN" altLang="zh-CN" sz="1600" dirty="0">
                <a:solidFill>
                  <a:srgbClr val="0000FF"/>
                </a:solidFill>
                <a:latin typeface="Consolas" pitchFamily="49" charset="0"/>
                <a:ea typeface="仿宋" pitchFamily="49" charset="-122"/>
                <a:cs typeface="Consolas" pitchFamily="49" charset="0"/>
              </a:rPr>
              <a:t>，</a:t>
            </a:r>
            <a:r>
              <a:rPr lang="en-US" altLang="zh-CN" sz="1600" i="1" dirty="0">
                <a:solidFill>
                  <a:srgbClr val="0000FF"/>
                </a:solidFill>
                <a:latin typeface="Consolas" pitchFamily="49" charset="0"/>
                <a:ea typeface="仿宋" pitchFamily="49" charset="-122"/>
                <a:cs typeface="Consolas" pitchFamily="49" charset="0"/>
              </a:rPr>
              <a:t>n</a:t>
            </a:r>
            <a:r>
              <a:rPr lang="zh-CN" altLang="zh-CN" sz="1600" dirty="0">
                <a:solidFill>
                  <a:srgbClr val="0000FF"/>
                </a:solidFill>
                <a:latin typeface="+mj-ea"/>
                <a:ea typeface="+mj-ea"/>
                <a:cs typeface="Consolas" pitchFamily="49" charset="0"/>
              </a:rPr>
              <a:t>≥</a:t>
            </a:r>
            <a:r>
              <a:rPr lang="en-US" altLang="zh-CN" sz="1600" dirty="0">
                <a:solidFill>
                  <a:srgbClr val="0000FF"/>
                </a:solidFill>
                <a:latin typeface="Consolas" pitchFamily="49" charset="0"/>
                <a:ea typeface="仿宋" pitchFamily="49" charset="-122"/>
                <a:cs typeface="Consolas" pitchFamily="49" charset="0"/>
              </a:rPr>
              <a:t>0</a:t>
            </a:r>
            <a:r>
              <a:rPr lang="zh-CN" altLang="zh-CN" sz="1600" dirty="0">
                <a:solidFill>
                  <a:srgbClr val="0000FF"/>
                </a:solidFill>
                <a:latin typeface="Consolas" pitchFamily="49" charset="0"/>
                <a:ea typeface="仿宋" pitchFamily="49" charset="-122"/>
                <a:cs typeface="Consolas" pitchFamily="49" charset="0"/>
              </a:rPr>
              <a:t>，</a:t>
            </a:r>
            <a:r>
              <a:rPr lang="en-US" altLang="zh-CN" sz="1600" i="1" dirty="0">
                <a:solidFill>
                  <a:srgbClr val="0000FF"/>
                </a:solidFill>
                <a:latin typeface="Consolas" pitchFamily="49" charset="0"/>
                <a:ea typeface="仿宋" pitchFamily="49" charset="-122"/>
                <a:cs typeface="Consolas" pitchFamily="49" charset="0"/>
              </a:rPr>
              <a:t>a</a:t>
            </a:r>
            <a:r>
              <a:rPr lang="en-US" altLang="zh-CN" sz="1600" i="1" baseline="-25000" dirty="0">
                <a:solidFill>
                  <a:srgbClr val="0000FF"/>
                </a:solidFill>
                <a:latin typeface="Consolas" pitchFamily="49" charset="0"/>
                <a:ea typeface="仿宋" pitchFamily="49" charset="-122"/>
                <a:cs typeface="Consolas" pitchFamily="49" charset="0"/>
              </a:rPr>
              <a:t>i</a:t>
            </a:r>
            <a:r>
              <a:rPr lang="zh-CN" altLang="zh-CN" sz="1600" dirty="0">
                <a:solidFill>
                  <a:srgbClr val="0000FF"/>
                </a:solidFill>
                <a:latin typeface="Consolas" pitchFamily="49" charset="0"/>
                <a:ea typeface="仿宋" pitchFamily="49" charset="-122"/>
                <a:cs typeface="Consolas" pitchFamily="49" charset="0"/>
              </a:rPr>
              <a:t>为</a:t>
            </a:r>
            <a:r>
              <a:rPr lang="en-US" altLang="zh-CN" sz="1600" dirty="0">
                <a:solidFill>
                  <a:srgbClr val="0000FF"/>
                </a:solidFill>
                <a:latin typeface="Consolas" pitchFamily="49" charset="0"/>
                <a:ea typeface="仿宋" pitchFamily="49" charset="-122"/>
                <a:cs typeface="Consolas" pitchFamily="49" charset="0"/>
              </a:rPr>
              <a:t>E</a:t>
            </a:r>
            <a:r>
              <a:rPr lang="zh-CN" altLang="zh-CN" sz="1600" dirty="0">
                <a:solidFill>
                  <a:srgbClr val="0000FF"/>
                </a:solidFill>
                <a:latin typeface="Consolas" pitchFamily="49" charset="0"/>
                <a:ea typeface="仿宋" pitchFamily="49" charset="-122"/>
                <a:cs typeface="Consolas" pitchFamily="49" charset="0"/>
              </a:rPr>
              <a:t>类型</a:t>
            </a:r>
            <a:r>
              <a:rPr lang="en-US" altLang="zh-CN" sz="1600" dirty="0">
                <a:solidFill>
                  <a:srgbClr val="0000FF"/>
                </a:solidFill>
                <a:latin typeface="Consolas" pitchFamily="49" charset="0"/>
                <a:ea typeface="仿宋" pitchFamily="49" charset="-122"/>
                <a:cs typeface="Consolas" pitchFamily="49" charset="0"/>
              </a:rPr>
              <a:t>}  </a:t>
            </a:r>
            <a:r>
              <a:rPr lang="en-US" altLang="zh-CN" sz="1600" dirty="0">
                <a:solidFill>
                  <a:srgbClr val="00CC00"/>
                </a:solidFill>
                <a:latin typeface="Consolas" pitchFamily="49" charset="0"/>
                <a:ea typeface="仿宋" pitchFamily="49" charset="-122"/>
                <a:cs typeface="Consolas" pitchFamily="49" charset="0"/>
              </a:rPr>
              <a:t>//E</a:t>
            </a:r>
            <a:r>
              <a:rPr lang="zh-CN" altLang="zh-CN" sz="1600" dirty="0">
                <a:solidFill>
                  <a:srgbClr val="00CC00"/>
                </a:solidFill>
                <a:latin typeface="Consolas" pitchFamily="49" charset="0"/>
                <a:ea typeface="仿宋" pitchFamily="49" charset="-122"/>
                <a:cs typeface="Consolas" pitchFamily="49" charset="0"/>
              </a:rPr>
              <a:t>是用户指定的类型</a:t>
            </a:r>
          </a:p>
          <a:p>
            <a:pPr algn="l">
              <a:lnSpc>
                <a:spcPts val="2400"/>
              </a:lnSpc>
              <a:spcBef>
                <a:spcPts val="0"/>
              </a:spcBef>
            </a:pPr>
            <a:r>
              <a:rPr lang="zh-CN" altLang="zh-CN" sz="1600" dirty="0">
                <a:solidFill>
                  <a:srgbClr val="FF0000"/>
                </a:solidFill>
                <a:latin typeface="Consolas" pitchFamily="49" charset="0"/>
                <a:ea typeface="仿宋" pitchFamily="49" charset="-122"/>
                <a:cs typeface="Consolas" pitchFamily="49" charset="0"/>
              </a:rPr>
              <a:t>数据关系：</a:t>
            </a:r>
          </a:p>
          <a:p>
            <a:pPr algn="l">
              <a:lnSpc>
                <a:spcPts val="2400"/>
              </a:lnSpc>
              <a:spcBef>
                <a:spcPts val="0"/>
              </a:spcBef>
            </a:pPr>
            <a:r>
              <a:rPr lang="en-US" altLang="zh-CN" sz="1600" dirty="0">
                <a:solidFill>
                  <a:srgbClr val="0000FF"/>
                </a:solidFill>
                <a:latin typeface="Consolas" pitchFamily="49" charset="0"/>
                <a:ea typeface="仿宋" pitchFamily="49" charset="-122"/>
                <a:cs typeface="Consolas" pitchFamily="49" charset="0"/>
              </a:rPr>
              <a:t>    </a:t>
            </a:r>
            <a:r>
              <a:rPr lang="en-US" altLang="zh-CN" sz="1600" i="1" dirty="0">
                <a:solidFill>
                  <a:srgbClr val="0000FF"/>
                </a:solidFill>
                <a:latin typeface="Consolas" pitchFamily="49" charset="0"/>
                <a:ea typeface="仿宋" pitchFamily="49" charset="-122"/>
                <a:cs typeface="Consolas" pitchFamily="49" charset="0"/>
              </a:rPr>
              <a:t>r</a:t>
            </a:r>
            <a:r>
              <a:rPr lang="en-US" altLang="zh-CN" sz="1600" dirty="0">
                <a:solidFill>
                  <a:srgbClr val="0000FF"/>
                </a:solidFill>
                <a:latin typeface="Consolas" pitchFamily="49" charset="0"/>
                <a:ea typeface="仿宋" pitchFamily="49" charset="-122"/>
                <a:cs typeface="Consolas" pitchFamily="49" charset="0"/>
              </a:rPr>
              <a:t>={&lt;</a:t>
            </a:r>
            <a:r>
              <a:rPr lang="en-US" altLang="zh-CN" sz="1600" i="1" dirty="0">
                <a:solidFill>
                  <a:srgbClr val="0000FF"/>
                </a:solidFill>
                <a:latin typeface="Consolas" pitchFamily="49" charset="0"/>
                <a:ea typeface="仿宋" pitchFamily="49" charset="-122"/>
                <a:cs typeface="Consolas" pitchFamily="49" charset="0"/>
              </a:rPr>
              <a:t>a</a:t>
            </a:r>
            <a:r>
              <a:rPr lang="en-US" altLang="zh-CN" sz="1600" i="1" baseline="-25000" dirty="0">
                <a:solidFill>
                  <a:srgbClr val="0000FF"/>
                </a:solidFill>
                <a:latin typeface="Consolas" pitchFamily="49" charset="0"/>
                <a:ea typeface="仿宋" pitchFamily="49" charset="-122"/>
                <a:cs typeface="Consolas" pitchFamily="49" charset="0"/>
              </a:rPr>
              <a:t>i</a:t>
            </a:r>
            <a:r>
              <a:rPr lang="zh-CN" altLang="zh-CN" sz="1600" dirty="0">
                <a:solidFill>
                  <a:srgbClr val="0000FF"/>
                </a:solidFill>
                <a:latin typeface="Consolas" pitchFamily="49" charset="0"/>
                <a:ea typeface="仿宋" pitchFamily="49" charset="-122"/>
                <a:cs typeface="Consolas" pitchFamily="49" charset="0"/>
              </a:rPr>
              <a:t>，</a:t>
            </a:r>
            <a:r>
              <a:rPr lang="en-US" altLang="zh-CN" sz="1600" i="1" dirty="0">
                <a:solidFill>
                  <a:srgbClr val="0000FF"/>
                </a:solidFill>
                <a:latin typeface="Consolas" pitchFamily="49" charset="0"/>
                <a:ea typeface="仿宋" pitchFamily="49" charset="-122"/>
                <a:cs typeface="Consolas" pitchFamily="49" charset="0"/>
              </a:rPr>
              <a:t>a</a:t>
            </a:r>
            <a:r>
              <a:rPr lang="en-US" altLang="zh-CN" sz="1600" i="1" baseline="-25000" dirty="0">
                <a:solidFill>
                  <a:srgbClr val="0000FF"/>
                </a:solidFill>
                <a:latin typeface="Consolas" pitchFamily="49" charset="0"/>
                <a:ea typeface="仿宋" pitchFamily="49" charset="-122"/>
                <a:cs typeface="Consolas" pitchFamily="49" charset="0"/>
              </a:rPr>
              <a:t>i</a:t>
            </a:r>
            <a:r>
              <a:rPr lang="en-US" altLang="zh-CN" sz="1600" baseline="-25000" dirty="0">
                <a:solidFill>
                  <a:srgbClr val="0000FF"/>
                </a:solidFill>
                <a:latin typeface="Consolas" pitchFamily="49" charset="0"/>
                <a:ea typeface="仿宋" pitchFamily="49" charset="-122"/>
                <a:cs typeface="Consolas" pitchFamily="49" charset="0"/>
              </a:rPr>
              <a:t>+1</a:t>
            </a:r>
            <a:r>
              <a:rPr lang="en-US" altLang="zh-CN" sz="1600" dirty="0">
                <a:solidFill>
                  <a:srgbClr val="0000FF"/>
                </a:solidFill>
                <a:latin typeface="Consolas" pitchFamily="49" charset="0"/>
                <a:ea typeface="仿宋" pitchFamily="49" charset="-122"/>
                <a:cs typeface="Consolas" pitchFamily="49" charset="0"/>
              </a:rPr>
              <a:t>&gt; | </a:t>
            </a:r>
            <a:r>
              <a:rPr lang="en-US" altLang="zh-CN" sz="1600" i="1" dirty="0">
                <a:solidFill>
                  <a:srgbClr val="0000FF"/>
                </a:solidFill>
                <a:latin typeface="Consolas" pitchFamily="49" charset="0"/>
                <a:ea typeface="仿宋" pitchFamily="49" charset="-122"/>
                <a:cs typeface="Consolas" pitchFamily="49" charset="0"/>
              </a:rPr>
              <a:t>a</a:t>
            </a:r>
            <a:r>
              <a:rPr lang="en-US" altLang="zh-CN" sz="1600" i="1" baseline="-25000" dirty="0">
                <a:solidFill>
                  <a:srgbClr val="0000FF"/>
                </a:solidFill>
                <a:latin typeface="Consolas" pitchFamily="49" charset="0"/>
                <a:ea typeface="仿宋" pitchFamily="49" charset="-122"/>
                <a:cs typeface="Consolas" pitchFamily="49" charset="0"/>
              </a:rPr>
              <a:t>i</a:t>
            </a:r>
            <a:r>
              <a:rPr lang="zh-CN" altLang="zh-CN" sz="1600" dirty="0">
                <a:solidFill>
                  <a:srgbClr val="0000FF"/>
                </a:solidFill>
                <a:latin typeface="Consolas" pitchFamily="49" charset="0"/>
                <a:ea typeface="仿宋" pitchFamily="49" charset="-122"/>
                <a:cs typeface="Consolas" pitchFamily="49" charset="0"/>
              </a:rPr>
              <a:t>，</a:t>
            </a:r>
            <a:r>
              <a:rPr lang="en-US" altLang="zh-CN" sz="1600" i="1" dirty="0">
                <a:solidFill>
                  <a:srgbClr val="0000FF"/>
                </a:solidFill>
                <a:latin typeface="Consolas" pitchFamily="49" charset="0"/>
                <a:ea typeface="仿宋" pitchFamily="49" charset="-122"/>
                <a:cs typeface="Consolas" pitchFamily="49" charset="0"/>
              </a:rPr>
              <a:t>a</a:t>
            </a:r>
            <a:r>
              <a:rPr lang="en-US" altLang="zh-CN" sz="1600" i="1" baseline="-25000" dirty="0">
                <a:solidFill>
                  <a:srgbClr val="0000FF"/>
                </a:solidFill>
                <a:latin typeface="Consolas" pitchFamily="49" charset="0"/>
                <a:ea typeface="仿宋" pitchFamily="49" charset="-122"/>
                <a:cs typeface="Consolas" pitchFamily="49" charset="0"/>
              </a:rPr>
              <a:t>i</a:t>
            </a:r>
            <a:r>
              <a:rPr lang="en-US" altLang="zh-CN" sz="1600" baseline="-25000" dirty="0">
                <a:solidFill>
                  <a:srgbClr val="0000FF"/>
                </a:solidFill>
                <a:latin typeface="Consolas" pitchFamily="49" charset="0"/>
                <a:ea typeface="仿宋" pitchFamily="49" charset="-122"/>
                <a:cs typeface="Consolas" pitchFamily="49" charset="0"/>
              </a:rPr>
              <a:t>+1</a:t>
            </a:r>
            <a:r>
              <a:rPr lang="zh-CN" altLang="zh-CN" sz="1600" dirty="0">
                <a:solidFill>
                  <a:srgbClr val="0000FF"/>
                </a:solidFill>
                <a:latin typeface="Consolas" pitchFamily="49" charset="0"/>
                <a:ea typeface="仿宋" pitchFamily="49" charset="-122"/>
                <a:cs typeface="Consolas" pitchFamily="49" charset="0"/>
              </a:rPr>
              <a:t>∈</a:t>
            </a:r>
            <a:r>
              <a:rPr lang="en-US" altLang="zh-CN" sz="1600" i="1" dirty="0">
                <a:solidFill>
                  <a:srgbClr val="0000FF"/>
                </a:solidFill>
                <a:latin typeface="Consolas" pitchFamily="49" charset="0"/>
                <a:ea typeface="仿宋" pitchFamily="49" charset="-122"/>
                <a:cs typeface="Consolas" pitchFamily="49" charset="0"/>
              </a:rPr>
              <a:t>D</a:t>
            </a:r>
            <a:r>
              <a:rPr lang="zh-CN" altLang="zh-CN" sz="1600" dirty="0">
                <a:solidFill>
                  <a:srgbClr val="0000FF"/>
                </a:solidFill>
                <a:latin typeface="Consolas" pitchFamily="49" charset="0"/>
                <a:ea typeface="仿宋" pitchFamily="49" charset="-122"/>
                <a:cs typeface="Consolas" pitchFamily="49" charset="0"/>
              </a:rPr>
              <a:t>，</a:t>
            </a:r>
            <a:r>
              <a:rPr lang="en-US" altLang="zh-CN" sz="1600" i="1" dirty="0" err="1">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=0</a:t>
            </a:r>
            <a:r>
              <a:rPr lang="zh-CN" altLang="zh-CN" sz="1600" dirty="0">
                <a:solidFill>
                  <a:srgbClr val="0000FF"/>
                </a:solidFill>
                <a:latin typeface="Consolas" pitchFamily="49" charset="0"/>
                <a:ea typeface="仿宋" pitchFamily="49" charset="-122"/>
                <a:cs typeface="Consolas" pitchFamily="49" charset="0"/>
              </a:rPr>
              <a:t>，</a:t>
            </a:r>
            <a:r>
              <a:rPr lang="en-US" altLang="zh-CN" sz="1600" dirty="0">
                <a:solidFill>
                  <a:srgbClr val="0000FF"/>
                </a:solidFill>
                <a:latin typeface="宋体" pitchFamily="2" charset="-122"/>
                <a:ea typeface="宋体" pitchFamily="2" charset="-122"/>
                <a:cs typeface="Consolas" pitchFamily="49" charset="0"/>
              </a:rPr>
              <a:t>…</a:t>
            </a:r>
            <a:r>
              <a:rPr lang="zh-CN" altLang="zh-CN" sz="1600" dirty="0">
                <a:solidFill>
                  <a:srgbClr val="0000FF"/>
                </a:solidFill>
                <a:latin typeface="Consolas" pitchFamily="49" charset="0"/>
                <a:ea typeface="仿宋" pitchFamily="49" charset="-122"/>
                <a:cs typeface="Consolas" pitchFamily="49" charset="0"/>
              </a:rPr>
              <a:t>，</a:t>
            </a:r>
            <a:r>
              <a:rPr lang="en-US" altLang="zh-CN" sz="1600" i="1" dirty="0">
                <a:solidFill>
                  <a:srgbClr val="0000FF"/>
                </a:solidFill>
                <a:latin typeface="Consolas" pitchFamily="49" charset="0"/>
                <a:ea typeface="仿宋" pitchFamily="49" charset="-122"/>
                <a:cs typeface="Consolas" pitchFamily="49" charset="0"/>
              </a:rPr>
              <a:t>n</a:t>
            </a:r>
            <a:r>
              <a:rPr lang="en-US" altLang="zh-CN" sz="1600" dirty="0">
                <a:solidFill>
                  <a:srgbClr val="0000FF"/>
                </a:solidFill>
                <a:latin typeface="Consolas" pitchFamily="49" charset="0"/>
                <a:ea typeface="仿宋" pitchFamily="49" charset="-122"/>
                <a:cs typeface="Consolas" pitchFamily="49" charset="0"/>
              </a:rPr>
              <a:t>-2}</a:t>
            </a:r>
          </a:p>
          <a:p>
            <a:pPr algn="l">
              <a:lnSpc>
                <a:spcPts val="2400"/>
              </a:lnSpc>
              <a:spcBef>
                <a:spcPts val="0"/>
              </a:spcBef>
            </a:pPr>
            <a:r>
              <a:rPr lang="zh-CN" altLang="en-US" sz="1600" dirty="0">
                <a:solidFill>
                  <a:srgbClr val="FF0000"/>
                </a:solidFill>
                <a:latin typeface="Consolas" pitchFamily="49" charset="0"/>
                <a:ea typeface="仿宋" pitchFamily="49" charset="-122"/>
                <a:cs typeface="Consolas" pitchFamily="49" charset="0"/>
              </a:rPr>
              <a:t>基本运算（</a:t>
            </a:r>
            <a:r>
              <a:rPr lang="en-US" altLang="zh-CN" sz="1600" dirty="0">
                <a:solidFill>
                  <a:srgbClr val="FF0000"/>
                </a:solidFill>
                <a:latin typeface="Consolas" pitchFamily="49" charset="0"/>
                <a:ea typeface="仿宋" pitchFamily="49" charset="-122"/>
                <a:cs typeface="Consolas" pitchFamily="49" charset="0"/>
              </a:rPr>
              <a:t>11</a:t>
            </a:r>
            <a:r>
              <a:rPr lang="zh-CN" altLang="en-US" sz="1600" dirty="0">
                <a:solidFill>
                  <a:srgbClr val="FF0000"/>
                </a:solidFill>
                <a:latin typeface="Consolas" pitchFamily="49" charset="0"/>
                <a:ea typeface="仿宋" pitchFamily="49" charset="-122"/>
                <a:cs typeface="Consolas" pitchFamily="49" charset="0"/>
              </a:rPr>
              <a:t>个）：</a:t>
            </a:r>
            <a:endParaRPr lang="zh-CN" altLang="zh-CN" sz="1600" dirty="0">
              <a:solidFill>
                <a:srgbClr val="FF0000"/>
              </a:solidFill>
              <a:latin typeface="Consolas" pitchFamily="49" charset="0"/>
              <a:ea typeface="仿宋" pitchFamily="49" charset="-122"/>
              <a:cs typeface="Consolas" pitchFamily="49" charset="0"/>
            </a:endParaRPr>
          </a:p>
          <a:p>
            <a:pPr algn="l">
              <a:lnSpc>
                <a:spcPts val="2400"/>
              </a:lnSpc>
              <a:spcBef>
                <a:spcPts val="0"/>
              </a:spcBef>
            </a:pPr>
            <a:r>
              <a:rPr lang="en-US" altLang="zh-CN" sz="1600" dirty="0">
                <a:solidFill>
                  <a:srgbClr val="0000FF"/>
                </a:solidFill>
                <a:latin typeface="Consolas" pitchFamily="49" charset="0"/>
                <a:ea typeface="仿宋" pitchFamily="49" charset="-122"/>
                <a:cs typeface="Consolas" pitchFamily="49" charset="0"/>
              </a:rPr>
              <a:t>    void </a:t>
            </a:r>
            <a:r>
              <a:rPr lang="en-US" altLang="zh-CN" sz="1600" dirty="0" err="1">
                <a:solidFill>
                  <a:srgbClr val="0000FF"/>
                </a:solidFill>
                <a:latin typeface="Consolas" pitchFamily="49" charset="0"/>
                <a:ea typeface="仿宋" pitchFamily="49" charset="-122"/>
                <a:cs typeface="Consolas" pitchFamily="49" charset="0"/>
              </a:rPr>
              <a:t>CreateList</a:t>
            </a:r>
            <a:r>
              <a:rPr lang="en-US" altLang="zh-CN" sz="1600" dirty="0">
                <a:solidFill>
                  <a:srgbClr val="0000FF"/>
                </a:solidFill>
                <a:latin typeface="Consolas" pitchFamily="49" charset="0"/>
                <a:ea typeface="仿宋" pitchFamily="49" charset="-122"/>
                <a:cs typeface="Consolas" pitchFamily="49" charset="0"/>
              </a:rPr>
              <a:t>(E [] </a:t>
            </a:r>
            <a:r>
              <a:rPr lang="en-US" altLang="zh-CN" sz="1600" i="1" dirty="0">
                <a:solidFill>
                  <a:srgbClr val="0000FF"/>
                </a:solidFill>
                <a:latin typeface="Consolas" pitchFamily="49" charset="0"/>
                <a:ea typeface="仿宋" pitchFamily="49" charset="-122"/>
                <a:cs typeface="Consolas" pitchFamily="49" charset="0"/>
              </a:rPr>
              <a:t>a</a:t>
            </a:r>
            <a:r>
              <a:rPr lang="en-US" altLang="zh-CN" sz="1600" dirty="0">
                <a:solidFill>
                  <a:srgbClr val="0000FF"/>
                </a:solidFill>
                <a:latin typeface="Consolas" pitchFamily="49" charset="0"/>
                <a:ea typeface="仿宋" pitchFamily="49" charset="-122"/>
                <a:cs typeface="Consolas" pitchFamily="49" charset="0"/>
              </a:rPr>
              <a:t>)</a:t>
            </a:r>
            <a:r>
              <a:rPr lang="zh-CN" altLang="zh-CN" sz="1600" dirty="0">
                <a:solidFill>
                  <a:srgbClr val="0000FF"/>
                </a:solidFill>
                <a:latin typeface="Consolas" pitchFamily="49" charset="0"/>
                <a:ea typeface="仿宋" pitchFamily="49" charset="-122"/>
                <a:cs typeface="Consolas" pitchFamily="49" charset="0"/>
              </a:rPr>
              <a:t>：由数组</a:t>
            </a:r>
            <a:r>
              <a:rPr lang="en-US" altLang="zh-CN" sz="1600" i="1" dirty="0">
                <a:solidFill>
                  <a:srgbClr val="0000FF"/>
                </a:solidFill>
                <a:latin typeface="Consolas" pitchFamily="49" charset="0"/>
                <a:ea typeface="仿宋" pitchFamily="49" charset="-122"/>
                <a:cs typeface="Consolas" pitchFamily="49" charset="0"/>
              </a:rPr>
              <a:t>a</a:t>
            </a:r>
            <a:r>
              <a:rPr lang="zh-CN" altLang="zh-CN" sz="1600" dirty="0">
                <a:solidFill>
                  <a:srgbClr val="0000FF"/>
                </a:solidFill>
                <a:latin typeface="Consolas" pitchFamily="49" charset="0"/>
                <a:ea typeface="仿宋" pitchFamily="49" charset="-122"/>
                <a:cs typeface="Consolas" pitchFamily="49" charset="0"/>
              </a:rPr>
              <a:t>建立线性表的相应存储结构。</a:t>
            </a:r>
          </a:p>
          <a:p>
            <a:pPr algn="l">
              <a:lnSpc>
                <a:spcPts val="2400"/>
              </a:lnSpc>
              <a:spcBef>
                <a:spcPts val="0"/>
              </a:spcBef>
            </a:pPr>
            <a:r>
              <a:rPr lang="en-US" altLang="zh-CN" sz="1600" dirty="0">
                <a:solidFill>
                  <a:srgbClr val="0000FF"/>
                </a:solidFill>
                <a:latin typeface="Consolas" pitchFamily="49" charset="0"/>
                <a:ea typeface="仿宋" pitchFamily="49" charset="-122"/>
                <a:cs typeface="Consolas" pitchFamily="49" charset="0"/>
              </a:rPr>
              <a:t>    void Add(E </a:t>
            </a:r>
            <a:r>
              <a:rPr lang="en-US" altLang="zh-CN" sz="1600" i="1" dirty="0">
                <a:solidFill>
                  <a:srgbClr val="0000FF"/>
                </a:solidFill>
                <a:latin typeface="Consolas" pitchFamily="49" charset="0"/>
                <a:ea typeface="仿宋" pitchFamily="49" charset="-122"/>
                <a:cs typeface="Consolas" pitchFamily="49" charset="0"/>
              </a:rPr>
              <a:t>e</a:t>
            </a:r>
            <a:r>
              <a:rPr lang="en-US" altLang="zh-CN" sz="1600" dirty="0">
                <a:solidFill>
                  <a:srgbClr val="0000FF"/>
                </a:solidFill>
                <a:latin typeface="Consolas" pitchFamily="49" charset="0"/>
                <a:ea typeface="仿宋" pitchFamily="49" charset="-122"/>
                <a:cs typeface="Consolas" pitchFamily="49" charset="0"/>
              </a:rPr>
              <a:t>)</a:t>
            </a:r>
            <a:r>
              <a:rPr lang="zh-CN" altLang="zh-CN" sz="1600" dirty="0">
                <a:solidFill>
                  <a:srgbClr val="0000FF"/>
                </a:solidFill>
                <a:latin typeface="Consolas" pitchFamily="49" charset="0"/>
                <a:ea typeface="仿宋" pitchFamily="49" charset="-122"/>
                <a:cs typeface="Consolas" pitchFamily="49" charset="0"/>
              </a:rPr>
              <a:t>：将元素</a:t>
            </a:r>
            <a:r>
              <a:rPr lang="en-US" altLang="zh-CN" sz="1600" i="1" dirty="0">
                <a:solidFill>
                  <a:srgbClr val="0000FF"/>
                </a:solidFill>
                <a:latin typeface="Consolas" pitchFamily="49" charset="0"/>
                <a:ea typeface="仿宋" pitchFamily="49" charset="-122"/>
                <a:cs typeface="Consolas" pitchFamily="49" charset="0"/>
              </a:rPr>
              <a:t>e</a:t>
            </a:r>
            <a:r>
              <a:rPr lang="zh-CN" altLang="zh-CN" sz="1600" dirty="0">
                <a:solidFill>
                  <a:srgbClr val="0000FF"/>
                </a:solidFill>
                <a:latin typeface="Consolas" pitchFamily="49" charset="0"/>
                <a:ea typeface="仿宋" pitchFamily="49" charset="-122"/>
                <a:cs typeface="Consolas" pitchFamily="49" charset="0"/>
              </a:rPr>
              <a:t>添加</a:t>
            </a:r>
            <a:r>
              <a:rPr lang="zh-CN" altLang="en-US" sz="1600" dirty="0">
                <a:solidFill>
                  <a:srgbClr val="0000FF"/>
                </a:solidFill>
                <a:latin typeface="Consolas" pitchFamily="49" charset="0"/>
                <a:ea typeface="仿宋" pitchFamily="49" charset="-122"/>
                <a:cs typeface="Consolas" pitchFamily="49" charset="0"/>
              </a:rPr>
              <a:t>到</a:t>
            </a:r>
            <a:r>
              <a:rPr lang="zh-CN" altLang="zh-CN" sz="1600" dirty="0">
                <a:solidFill>
                  <a:srgbClr val="0000FF"/>
                </a:solidFill>
                <a:latin typeface="Consolas" pitchFamily="49" charset="0"/>
                <a:ea typeface="仿宋" pitchFamily="49" charset="-122"/>
                <a:cs typeface="Consolas" pitchFamily="49" charset="0"/>
              </a:rPr>
              <a:t>线性表末尾。</a:t>
            </a:r>
          </a:p>
          <a:p>
            <a:pPr algn="l">
              <a:lnSpc>
                <a:spcPts val="2400"/>
              </a:lnSpc>
              <a:spcBef>
                <a:spcPts val="0"/>
              </a:spcBef>
            </a:pPr>
            <a:r>
              <a:rPr lang="en-US" altLang="zh-CN" sz="1600" dirty="0">
                <a:solidFill>
                  <a:srgbClr val="0000FF"/>
                </a:solidFill>
                <a:latin typeface="Consolas" pitchFamily="49" charset="0"/>
                <a:ea typeface="仿宋" pitchFamily="49" charset="-122"/>
                <a:cs typeface="Consolas" pitchFamily="49" charset="0"/>
              </a:rPr>
              <a:t>    int size()</a:t>
            </a:r>
            <a:r>
              <a:rPr lang="zh-CN" altLang="zh-CN" sz="1600" dirty="0">
                <a:solidFill>
                  <a:srgbClr val="0000FF"/>
                </a:solidFill>
                <a:latin typeface="Consolas" pitchFamily="49" charset="0"/>
                <a:ea typeface="仿宋" pitchFamily="49" charset="-122"/>
                <a:cs typeface="Consolas" pitchFamily="49" charset="0"/>
              </a:rPr>
              <a:t>：求线性表的长度。</a:t>
            </a:r>
          </a:p>
          <a:p>
            <a:pPr algn="l">
              <a:lnSpc>
                <a:spcPts val="2400"/>
              </a:lnSpc>
              <a:spcBef>
                <a:spcPts val="0"/>
              </a:spcBef>
            </a:pPr>
            <a:r>
              <a:rPr lang="en-US" altLang="zh-CN" sz="1600" dirty="0">
                <a:solidFill>
                  <a:srgbClr val="0000FF"/>
                </a:solidFill>
                <a:latin typeface="Consolas" pitchFamily="49" charset="0"/>
                <a:ea typeface="仿宋" pitchFamily="49" charset="-122"/>
                <a:cs typeface="Consolas" pitchFamily="49" charset="0"/>
              </a:rPr>
              <a:t>    void </a:t>
            </a:r>
            <a:r>
              <a:rPr lang="en-US" altLang="zh-CN" sz="1600" dirty="0" err="1">
                <a:solidFill>
                  <a:srgbClr val="0000FF"/>
                </a:solidFill>
                <a:latin typeface="Consolas" pitchFamily="49" charset="0"/>
                <a:ea typeface="仿宋" pitchFamily="49" charset="-122"/>
                <a:cs typeface="Consolas" pitchFamily="49" charset="0"/>
              </a:rPr>
              <a:t>Setsize</a:t>
            </a:r>
            <a:r>
              <a:rPr lang="en-US" altLang="zh-CN" sz="1600" dirty="0">
                <a:solidFill>
                  <a:srgbClr val="0000FF"/>
                </a:solidFill>
                <a:latin typeface="Consolas" pitchFamily="49" charset="0"/>
                <a:ea typeface="仿宋" pitchFamily="49" charset="-122"/>
                <a:cs typeface="Consolas" pitchFamily="49" charset="0"/>
              </a:rPr>
              <a:t>(int </a:t>
            </a:r>
            <a:r>
              <a:rPr lang="en-US" altLang="zh-CN" sz="1600" dirty="0" err="1">
                <a:solidFill>
                  <a:srgbClr val="0000FF"/>
                </a:solidFill>
                <a:latin typeface="Consolas" pitchFamily="49" charset="0"/>
                <a:ea typeface="仿宋" pitchFamily="49" charset="-122"/>
                <a:cs typeface="Consolas" pitchFamily="49" charset="0"/>
              </a:rPr>
              <a:t>nlen</a:t>
            </a:r>
            <a:r>
              <a:rPr lang="en-US" altLang="zh-CN" sz="1600" dirty="0">
                <a:solidFill>
                  <a:srgbClr val="0000FF"/>
                </a:solidFill>
                <a:latin typeface="Consolas" pitchFamily="49" charset="0"/>
                <a:ea typeface="仿宋" pitchFamily="49" charset="-122"/>
                <a:cs typeface="Consolas" pitchFamily="49" charset="0"/>
              </a:rPr>
              <a:t>)</a:t>
            </a:r>
            <a:r>
              <a:rPr lang="zh-CN" altLang="zh-CN" sz="1600" dirty="0">
                <a:solidFill>
                  <a:srgbClr val="0000FF"/>
                </a:solidFill>
                <a:latin typeface="Consolas" pitchFamily="49" charset="0"/>
                <a:ea typeface="仿宋" pitchFamily="49" charset="-122"/>
                <a:cs typeface="Consolas" pitchFamily="49" charset="0"/>
              </a:rPr>
              <a:t>：设置线性表的长度为</a:t>
            </a:r>
            <a:r>
              <a:rPr lang="en-US" altLang="zh-CN" sz="1600" dirty="0" err="1">
                <a:solidFill>
                  <a:srgbClr val="0000FF"/>
                </a:solidFill>
                <a:latin typeface="Consolas" pitchFamily="49" charset="0"/>
                <a:ea typeface="仿宋" pitchFamily="49" charset="-122"/>
                <a:cs typeface="Consolas" pitchFamily="49" charset="0"/>
              </a:rPr>
              <a:t>nlen</a:t>
            </a:r>
            <a:r>
              <a:rPr lang="zh-CN" altLang="zh-CN" sz="1600" dirty="0">
                <a:solidFill>
                  <a:srgbClr val="0000FF"/>
                </a:solidFill>
                <a:latin typeface="Consolas" pitchFamily="49" charset="0"/>
                <a:ea typeface="仿宋" pitchFamily="49" charset="-122"/>
                <a:cs typeface="Consolas" pitchFamily="49" charset="0"/>
              </a:rPr>
              <a:t>。</a:t>
            </a:r>
          </a:p>
          <a:p>
            <a:pPr algn="l">
              <a:lnSpc>
                <a:spcPts val="2400"/>
              </a:lnSpc>
              <a:spcBef>
                <a:spcPts val="0"/>
              </a:spcBef>
            </a:pPr>
            <a:r>
              <a:rPr lang="en-US" altLang="zh-CN" sz="1600" dirty="0">
                <a:solidFill>
                  <a:srgbClr val="0000FF"/>
                </a:solidFill>
                <a:latin typeface="Consolas" pitchFamily="49" charset="0"/>
                <a:ea typeface="仿宋" pitchFamily="49" charset="-122"/>
                <a:cs typeface="Consolas" pitchFamily="49" charset="0"/>
              </a:rPr>
              <a:t>    E </a:t>
            </a:r>
            <a:r>
              <a:rPr lang="en-US" altLang="zh-CN" sz="1600" dirty="0" err="1">
                <a:solidFill>
                  <a:srgbClr val="0000FF"/>
                </a:solidFill>
                <a:latin typeface="Consolas" pitchFamily="49" charset="0"/>
                <a:ea typeface="仿宋" pitchFamily="49" charset="-122"/>
                <a:cs typeface="Consolas" pitchFamily="49" charset="0"/>
              </a:rPr>
              <a:t>GetElem</a:t>
            </a:r>
            <a:r>
              <a:rPr lang="en-US" altLang="zh-CN" sz="1600" dirty="0">
                <a:solidFill>
                  <a:srgbClr val="0000FF"/>
                </a:solidFill>
                <a:latin typeface="Consolas" pitchFamily="49" charset="0"/>
                <a:ea typeface="仿宋" pitchFamily="49" charset="-122"/>
                <a:cs typeface="Consolas" pitchFamily="49" charset="0"/>
              </a:rPr>
              <a:t>(int </a:t>
            </a:r>
            <a:r>
              <a:rPr lang="en-US" altLang="zh-CN" sz="1600" i="1" dirty="0" err="1">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a:t>
            </a:r>
            <a:r>
              <a:rPr lang="zh-CN" altLang="zh-CN" sz="1600" dirty="0">
                <a:solidFill>
                  <a:srgbClr val="0000FF"/>
                </a:solidFill>
                <a:latin typeface="Consolas" pitchFamily="49" charset="0"/>
                <a:ea typeface="仿宋" pitchFamily="49" charset="-122"/>
                <a:cs typeface="Consolas" pitchFamily="49" charset="0"/>
              </a:rPr>
              <a:t>：求线性表中序号为</a:t>
            </a:r>
            <a:r>
              <a:rPr lang="en-US" altLang="zh-CN" sz="1600" i="1" dirty="0" err="1">
                <a:solidFill>
                  <a:srgbClr val="0000FF"/>
                </a:solidFill>
                <a:latin typeface="Consolas" pitchFamily="49" charset="0"/>
                <a:ea typeface="仿宋" pitchFamily="49" charset="-122"/>
                <a:cs typeface="Consolas" pitchFamily="49" charset="0"/>
              </a:rPr>
              <a:t>i</a:t>
            </a:r>
            <a:r>
              <a:rPr lang="zh-CN" altLang="zh-CN" sz="1600" dirty="0">
                <a:solidFill>
                  <a:srgbClr val="0000FF"/>
                </a:solidFill>
                <a:latin typeface="Consolas" pitchFamily="49" charset="0"/>
                <a:ea typeface="仿宋" pitchFamily="49" charset="-122"/>
                <a:cs typeface="Consolas" pitchFamily="49" charset="0"/>
              </a:rPr>
              <a:t>的元素。</a:t>
            </a:r>
          </a:p>
          <a:p>
            <a:pPr algn="l">
              <a:lnSpc>
                <a:spcPts val="2400"/>
              </a:lnSpc>
              <a:spcBef>
                <a:spcPts val="0"/>
              </a:spcBef>
            </a:pPr>
            <a:r>
              <a:rPr lang="en-US" altLang="zh-CN" sz="1600" dirty="0">
                <a:solidFill>
                  <a:srgbClr val="0000FF"/>
                </a:solidFill>
                <a:latin typeface="Consolas" pitchFamily="49" charset="0"/>
                <a:ea typeface="仿宋" pitchFamily="49" charset="-122"/>
                <a:cs typeface="Consolas" pitchFamily="49" charset="0"/>
              </a:rPr>
              <a:t>    void </a:t>
            </a:r>
            <a:r>
              <a:rPr lang="en-US" altLang="zh-CN" sz="1600" dirty="0" err="1">
                <a:solidFill>
                  <a:srgbClr val="0000FF"/>
                </a:solidFill>
                <a:latin typeface="Consolas" pitchFamily="49" charset="0"/>
                <a:ea typeface="仿宋" pitchFamily="49" charset="-122"/>
                <a:cs typeface="Consolas" pitchFamily="49" charset="0"/>
              </a:rPr>
              <a:t>SetElem</a:t>
            </a:r>
            <a:r>
              <a:rPr lang="en-US" altLang="zh-CN" sz="1600" dirty="0">
                <a:solidFill>
                  <a:srgbClr val="0000FF"/>
                </a:solidFill>
                <a:latin typeface="Consolas" pitchFamily="49" charset="0"/>
                <a:ea typeface="仿宋" pitchFamily="49" charset="-122"/>
                <a:cs typeface="Consolas" pitchFamily="49" charset="0"/>
              </a:rPr>
              <a:t>(int </a:t>
            </a:r>
            <a:r>
              <a:rPr lang="en-US" altLang="zh-CN" sz="1600" i="1" dirty="0" err="1">
                <a:solidFill>
                  <a:srgbClr val="0000FF"/>
                </a:solidFill>
                <a:latin typeface="Consolas" pitchFamily="49" charset="0"/>
                <a:ea typeface="仿宋" pitchFamily="49" charset="-122"/>
                <a:cs typeface="Consolas" pitchFamily="49" charset="0"/>
              </a:rPr>
              <a:t>i</a:t>
            </a:r>
            <a:r>
              <a:rPr lang="zh-CN" altLang="zh-CN" sz="1600" dirty="0">
                <a:solidFill>
                  <a:srgbClr val="0000FF"/>
                </a:solidFill>
                <a:latin typeface="Consolas" pitchFamily="49" charset="0"/>
                <a:ea typeface="仿宋" pitchFamily="49" charset="-122"/>
                <a:cs typeface="Consolas" pitchFamily="49" charset="0"/>
              </a:rPr>
              <a:t>，</a:t>
            </a:r>
            <a:r>
              <a:rPr lang="en-US" altLang="zh-CN" sz="1600" dirty="0">
                <a:solidFill>
                  <a:srgbClr val="0000FF"/>
                </a:solidFill>
                <a:latin typeface="Consolas" pitchFamily="49" charset="0"/>
                <a:ea typeface="仿宋" pitchFamily="49" charset="-122"/>
                <a:cs typeface="Consolas" pitchFamily="49" charset="0"/>
              </a:rPr>
              <a:t>E </a:t>
            </a:r>
            <a:r>
              <a:rPr lang="en-US" altLang="zh-CN" sz="1600" i="1" dirty="0">
                <a:solidFill>
                  <a:srgbClr val="0000FF"/>
                </a:solidFill>
                <a:latin typeface="Consolas" pitchFamily="49" charset="0"/>
                <a:ea typeface="仿宋" pitchFamily="49" charset="-122"/>
                <a:cs typeface="Consolas" pitchFamily="49" charset="0"/>
              </a:rPr>
              <a:t>e</a:t>
            </a:r>
            <a:r>
              <a:rPr lang="en-US" altLang="zh-CN" sz="1600" dirty="0">
                <a:solidFill>
                  <a:srgbClr val="0000FF"/>
                </a:solidFill>
                <a:latin typeface="Consolas" pitchFamily="49" charset="0"/>
                <a:ea typeface="仿宋" pitchFamily="49" charset="-122"/>
                <a:cs typeface="Consolas" pitchFamily="49" charset="0"/>
              </a:rPr>
              <a:t>)</a:t>
            </a:r>
            <a:r>
              <a:rPr lang="zh-CN" altLang="zh-CN" sz="1600" dirty="0">
                <a:solidFill>
                  <a:srgbClr val="0000FF"/>
                </a:solidFill>
                <a:latin typeface="Consolas" pitchFamily="49" charset="0"/>
                <a:ea typeface="仿宋" pitchFamily="49" charset="-122"/>
                <a:cs typeface="Consolas" pitchFamily="49" charset="0"/>
              </a:rPr>
              <a:t>：设置线性表中序号</a:t>
            </a:r>
            <a:r>
              <a:rPr lang="en-US" altLang="zh-CN" sz="1600" i="1" dirty="0" err="1">
                <a:solidFill>
                  <a:srgbClr val="0000FF"/>
                </a:solidFill>
                <a:latin typeface="Consolas" pitchFamily="49" charset="0"/>
                <a:ea typeface="仿宋" pitchFamily="49" charset="-122"/>
                <a:cs typeface="Consolas" pitchFamily="49" charset="0"/>
              </a:rPr>
              <a:t>i</a:t>
            </a:r>
            <a:r>
              <a:rPr lang="zh-CN" altLang="zh-CN" sz="1600" dirty="0">
                <a:solidFill>
                  <a:srgbClr val="0000FF"/>
                </a:solidFill>
                <a:latin typeface="Consolas" pitchFamily="49" charset="0"/>
                <a:ea typeface="仿宋" pitchFamily="49" charset="-122"/>
                <a:cs typeface="Consolas" pitchFamily="49" charset="0"/>
              </a:rPr>
              <a:t>的元素为</a:t>
            </a:r>
            <a:r>
              <a:rPr lang="en-US" altLang="zh-CN" sz="1600" i="1" dirty="0">
                <a:solidFill>
                  <a:srgbClr val="0000FF"/>
                </a:solidFill>
                <a:latin typeface="Consolas" pitchFamily="49" charset="0"/>
                <a:ea typeface="仿宋" pitchFamily="49" charset="-122"/>
                <a:cs typeface="Consolas" pitchFamily="49" charset="0"/>
              </a:rPr>
              <a:t>e</a:t>
            </a:r>
            <a:r>
              <a:rPr lang="zh-CN" altLang="zh-CN" sz="1600" dirty="0">
                <a:solidFill>
                  <a:srgbClr val="0000FF"/>
                </a:solidFill>
                <a:latin typeface="Consolas" pitchFamily="49" charset="0"/>
                <a:ea typeface="仿宋" pitchFamily="49" charset="-122"/>
                <a:cs typeface="Consolas" pitchFamily="49" charset="0"/>
              </a:rPr>
              <a:t>。</a:t>
            </a:r>
          </a:p>
          <a:p>
            <a:pPr algn="l">
              <a:lnSpc>
                <a:spcPts val="2400"/>
              </a:lnSpc>
              <a:spcBef>
                <a:spcPts val="0"/>
              </a:spcBef>
            </a:pPr>
            <a:r>
              <a:rPr lang="en-US" altLang="zh-CN" sz="1600" dirty="0">
                <a:solidFill>
                  <a:srgbClr val="0000FF"/>
                </a:solidFill>
                <a:latin typeface="Consolas" pitchFamily="49" charset="0"/>
                <a:ea typeface="仿宋" pitchFamily="49" charset="-122"/>
                <a:cs typeface="Consolas" pitchFamily="49" charset="0"/>
              </a:rPr>
              <a:t>    int </a:t>
            </a:r>
            <a:r>
              <a:rPr lang="en-US" altLang="zh-CN" sz="1600" dirty="0" err="1">
                <a:solidFill>
                  <a:srgbClr val="0000FF"/>
                </a:solidFill>
                <a:latin typeface="Consolas" pitchFamily="49" charset="0"/>
                <a:ea typeface="仿宋" pitchFamily="49" charset="-122"/>
                <a:cs typeface="Consolas" pitchFamily="49" charset="0"/>
              </a:rPr>
              <a:t>GetNo</a:t>
            </a:r>
            <a:r>
              <a:rPr lang="en-US" altLang="zh-CN" sz="1600" dirty="0">
                <a:solidFill>
                  <a:srgbClr val="0000FF"/>
                </a:solidFill>
                <a:latin typeface="Consolas" pitchFamily="49" charset="0"/>
                <a:ea typeface="仿宋" pitchFamily="49" charset="-122"/>
                <a:cs typeface="Consolas" pitchFamily="49" charset="0"/>
              </a:rPr>
              <a:t>(E </a:t>
            </a:r>
            <a:r>
              <a:rPr lang="en-US" altLang="zh-CN" sz="1600" i="1" dirty="0">
                <a:solidFill>
                  <a:srgbClr val="0000FF"/>
                </a:solidFill>
                <a:latin typeface="Consolas" pitchFamily="49" charset="0"/>
                <a:ea typeface="仿宋" pitchFamily="49" charset="-122"/>
                <a:cs typeface="Consolas" pitchFamily="49" charset="0"/>
              </a:rPr>
              <a:t>e</a:t>
            </a:r>
            <a:r>
              <a:rPr lang="en-US" altLang="zh-CN" sz="1600" dirty="0">
                <a:solidFill>
                  <a:srgbClr val="0000FF"/>
                </a:solidFill>
                <a:latin typeface="Consolas" pitchFamily="49" charset="0"/>
                <a:ea typeface="仿宋" pitchFamily="49" charset="-122"/>
                <a:cs typeface="Consolas" pitchFamily="49" charset="0"/>
              </a:rPr>
              <a:t>)</a:t>
            </a:r>
            <a:r>
              <a:rPr lang="zh-CN" altLang="zh-CN" sz="1600" dirty="0">
                <a:solidFill>
                  <a:srgbClr val="0000FF"/>
                </a:solidFill>
                <a:latin typeface="Consolas" pitchFamily="49" charset="0"/>
                <a:ea typeface="仿宋" pitchFamily="49" charset="-122"/>
                <a:cs typeface="Consolas" pitchFamily="49" charset="0"/>
              </a:rPr>
              <a:t>：求线性表中第一个值为</a:t>
            </a:r>
            <a:r>
              <a:rPr lang="en-US" altLang="zh-CN" sz="1600" i="1" dirty="0">
                <a:solidFill>
                  <a:srgbClr val="0000FF"/>
                </a:solidFill>
                <a:latin typeface="Consolas" pitchFamily="49" charset="0"/>
                <a:ea typeface="仿宋" pitchFamily="49" charset="-122"/>
                <a:cs typeface="Consolas" pitchFamily="49" charset="0"/>
              </a:rPr>
              <a:t>e</a:t>
            </a:r>
            <a:r>
              <a:rPr lang="zh-CN" altLang="zh-CN" sz="1600" dirty="0">
                <a:solidFill>
                  <a:srgbClr val="0000FF"/>
                </a:solidFill>
                <a:latin typeface="Consolas" pitchFamily="49" charset="0"/>
                <a:ea typeface="仿宋" pitchFamily="49" charset="-122"/>
                <a:cs typeface="Consolas" pitchFamily="49" charset="0"/>
              </a:rPr>
              <a:t>的元素的序号。</a:t>
            </a:r>
          </a:p>
          <a:p>
            <a:pPr algn="l">
              <a:lnSpc>
                <a:spcPts val="2400"/>
              </a:lnSpc>
              <a:spcBef>
                <a:spcPts val="0"/>
              </a:spcBef>
            </a:pPr>
            <a:r>
              <a:rPr lang="en-US" altLang="zh-CN" sz="1600" dirty="0"/>
              <a:t>          </a:t>
            </a:r>
            <a:r>
              <a:rPr lang="en-US" altLang="zh-CN" sz="1600" dirty="0">
                <a:solidFill>
                  <a:srgbClr val="0000FF"/>
                </a:solidFill>
                <a:latin typeface="Consolas" pitchFamily="49" charset="0"/>
                <a:ea typeface="仿宋" pitchFamily="49" charset="-122"/>
                <a:cs typeface="Consolas" pitchFamily="49" charset="0"/>
              </a:rPr>
              <a:t>void swap(int </a:t>
            </a:r>
            <a:r>
              <a:rPr lang="en-US" altLang="zh-CN" sz="1600" i="1" dirty="0" err="1">
                <a:solidFill>
                  <a:srgbClr val="0000FF"/>
                </a:solidFill>
                <a:latin typeface="Consolas" pitchFamily="49" charset="0"/>
                <a:ea typeface="仿宋" pitchFamily="49" charset="-122"/>
                <a:cs typeface="Consolas" pitchFamily="49" charset="0"/>
              </a:rPr>
              <a:t>i</a:t>
            </a:r>
            <a:r>
              <a:rPr lang="zh-CN" altLang="zh-CN" sz="1600" dirty="0">
                <a:solidFill>
                  <a:srgbClr val="0000FF"/>
                </a:solidFill>
                <a:latin typeface="Consolas" pitchFamily="49" charset="0"/>
                <a:ea typeface="仿宋" pitchFamily="49" charset="-122"/>
                <a:cs typeface="Consolas" pitchFamily="49" charset="0"/>
              </a:rPr>
              <a:t>，</a:t>
            </a:r>
            <a:r>
              <a:rPr lang="en-US" altLang="zh-CN" sz="1600" dirty="0">
                <a:solidFill>
                  <a:srgbClr val="0000FF"/>
                </a:solidFill>
                <a:latin typeface="Consolas" pitchFamily="49" charset="0"/>
                <a:ea typeface="仿宋" pitchFamily="49" charset="-122"/>
                <a:cs typeface="Consolas" pitchFamily="49" charset="0"/>
              </a:rPr>
              <a:t>int</a:t>
            </a:r>
            <a:r>
              <a:rPr lang="en-US" altLang="zh-CN" sz="1600" i="1" dirty="0">
                <a:solidFill>
                  <a:srgbClr val="0000FF"/>
                </a:solidFill>
                <a:latin typeface="Consolas" pitchFamily="49" charset="0"/>
                <a:ea typeface="仿宋" pitchFamily="49" charset="-122"/>
                <a:cs typeface="Consolas" pitchFamily="49" charset="0"/>
              </a:rPr>
              <a:t> j</a:t>
            </a:r>
            <a:r>
              <a:rPr lang="en-US" altLang="zh-CN" sz="1600" dirty="0">
                <a:solidFill>
                  <a:srgbClr val="0000FF"/>
                </a:solidFill>
                <a:latin typeface="Consolas" pitchFamily="49" charset="0"/>
                <a:ea typeface="仿宋" pitchFamily="49" charset="-122"/>
                <a:cs typeface="Consolas" pitchFamily="49" charset="0"/>
              </a:rPr>
              <a:t>)</a:t>
            </a:r>
            <a:r>
              <a:rPr lang="zh-CN" altLang="zh-CN" sz="1600" dirty="0">
                <a:solidFill>
                  <a:srgbClr val="0000FF"/>
                </a:solidFill>
                <a:latin typeface="Consolas" pitchFamily="49" charset="0"/>
                <a:ea typeface="仿宋" pitchFamily="49" charset="-122"/>
                <a:cs typeface="Consolas" pitchFamily="49" charset="0"/>
              </a:rPr>
              <a:t>：交换线性表中序号</a:t>
            </a:r>
            <a:r>
              <a:rPr lang="en-US" altLang="zh-CN" sz="1600" i="1" dirty="0" err="1">
                <a:solidFill>
                  <a:srgbClr val="0000FF"/>
                </a:solidFill>
                <a:latin typeface="Consolas" pitchFamily="49" charset="0"/>
                <a:ea typeface="仿宋" pitchFamily="49" charset="-122"/>
                <a:cs typeface="Consolas" pitchFamily="49" charset="0"/>
              </a:rPr>
              <a:t>i</a:t>
            </a:r>
            <a:r>
              <a:rPr lang="zh-CN" altLang="zh-CN" sz="1600" dirty="0">
                <a:solidFill>
                  <a:srgbClr val="0000FF"/>
                </a:solidFill>
                <a:latin typeface="Consolas" pitchFamily="49" charset="0"/>
                <a:ea typeface="仿宋" pitchFamily="49" charset="-122"/>
                <a:cs typeface="Consolas" pitchFamily="49" charset="0"/>
              </a:rPr>
              <a:t>和序号</a:t>
            </a:r>
            <a:r>
              <a:rPr lang="en-US" altLang="zh-CN" sz="1600" i="1" dirty="0">
                <a:solidFill>
                  <a:srgbClr val="0000FF"/>
                </a:solidFill>
                <a:latin typeface="Consolas" pitchFamily="49" charset="0"/>
                <a:ea typeface="仿宋" pitchFamily="49" charset="-122"/>
                <a:cs typeface="Consolas" pitchFamily="49" charset="0"/>
              </a:rPr>
              <a:t>j</a:t>
            </a:r>
            <a:r>
              <a:rPr lang="zh-CN" altLang="zh-CN" sz="1600" dirty="0">
                <a:solidFill>
                  <a:srgbClr val="0000FF"/>
                </a:solidFill>
                <a:latin typeface="Consolas" pitchFamily="49" charset="0"/>
                <a:ea typeface="仿宋" pitchFamily="49" charset="-122"/>
                <a:cs typeface="Consolas" pitchFamily="49" charset="0"/>
              </a:rPr>
              <a:t>的元素。</a:t>
            </a:r>
            <a:endParaRPr lang="en-US" altLang="zh-CN" sz="16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600" dirty="0">
                <a:solidFill>
                  <a:srgbClr val="0000FF"/>
                </a:solidFill>
                <a:latin typeface="Consolas" pitchFamily="49" charset="0"/>
                <a:ea typeface="仿宋" pitchFamily="49" charset="-122"/>
                <a:cs typeface="Consolas" pitchFamily="49" charset="0"/>
              </a:rPr>
              <a:t>    void Insert(int </a:t>
            </a:r>
            <a:r>
              <a:rPr lang="en-US" altLang="zh-CN" sz="1600" i="1" dirty="0" err="1">
                <a:solidFill>
                  <a:srgbClr val="0000FF"/>
                </a:solidFill>
                <a:latin typeface="Consolas" pitchFamily="49" charset="0"/>
                <a:ea typeface="仿宋" pitchFamily="49" charset="-122"/>
                <a:cs typeface="Consolas" pitchFamily="49" charset="0"/>
              </a:rPr>
              <a:t>i</a:t>
            </a:r>
            <a:r>
              <a:rPr lang="zh-CN" altLang="zh-CN" sz="1600" dirty="0">
                <a:solidFill>
                  <a:srgbClr val="0000FF"/>
                </a:solidFill>
                <a:latin typeface="Consolas" pitchFamily="49" charset="0"/>
                <a:ea typeface="仿宋" pitchFamily="49" charset="-122"/>
                <a:cs typeface="Consolas" pitchFamily="49" charset="0"/>
              </a:rPr>
              <a:t>，</a:t>
            </a:r>
            <a:r>
              <a:rPr lang="en-US" altLang="zh-CN" sz="1600" dirty="0">
                <a:solidFill>
                  <a:srgbClr val="0000FF"/>
                </a:solidFill>
                <a:latin typeface="Consolas" pitchFamily="49" charset="0"/>
                <a:ea typeface="仿宋" pitchFamily="49" charset="-122"/>
                <a:cs typeface="Consolas" pitchFamily="49" charset="0"/>
              </a:rPr>
              <a:t>E </a:t>
            </a:r>
            <a:r>
              <a:rPr lang="en-US" altLang="zh-CN" sz="1600" i="1" dirty="0">
                <a:solidFill>
                  <a:srgbClr val="0000FF"/>
                </a:solidFill>
                <a:latin typeface="Consolas" pitchFamily="49" charset="0"/>
                <a:ea typeface="仿宋" pitchFamily="49" charset="-122"/>
                <a:cs typeface="Consolas" pitchFamily="49" charset="0"/>
              </a:rPr>
              <a:t>e</a:t>
            </a:r>
            <a:r>
              <a:rPr lang="en-US" altLang="zh-CN" sz="1600" dirty="0">
                <a:solidFill>
                  <a:srgbClr val="0000FF"/>
                </a:solidFill>
                <a:latin typeface="Consolas" pitchFamily="49" charset="0"/>
                <a:ea typeface="仿宋" pitchFamily="49" charset="-122"/>
                <a:cs typeface="Consolas" pitchFamily="49" charset="0"/>
              </a:rPr>
              <a:t>)</a:t>
            </a:r>
            <a:r>
              <a:rPr lang="zh-CN" altLang="zh-CN" sz="1600" dirty="0">
                <a:solidFill>
                  <a:srgbClr val="0000FF"/>
                </a:solidFill>
                <a:latin typeface="Consolas" pitchFamily="49" charset="0"/>
                <a:ea typeface="仿宋" pitchFamily="49" charset="-122"/>
                <a:cs typeface="Consolas" pitchFamily="49" charset="0"/>
              </a:rPr>
              <a:t>：在线性表中插入数据元素</a:t>
            </a:r>
            <a:r>
              <a:rPr lang="en-US" altLang="zh-CN" sz="1600" i="1" dirty="0">
                <a:solidFill>
                  <a:srgbClr val="0000FF"/>
                </a:solidFill>
                <a:latin typeface="Consolas" pitchFamily="49" charset="0"/>
                <a:ea typeface="仿宋" pitchFamily="49" charset="-122"/>
                <a:cs typeface="Consolas" pitchFamily="49" charset="0"/>
              </a:rPr>
              <a:t>e</a:t>
            </a:r>
            <a:r>
              <a:rPr lang="zh-CN" altLang="zh-CN" sz="1600" dirty="0">
                <a:solidFill>
                  <a:srgbClr val="0000FF"/>
                </a:solidFill>
                <a:latin typeface="Consolas" pitchFamily="49" charset="0"/>
                <a:ea typeface="仿宋" pitchFamily="49" charset="-122"/>
                <a:cs typeface="Consolas" pitchFamily="49" charset="0"/>
              </a:rPr>
              <a:t>作为第</a:t>
            </a:r>
            <a:r>
              <a:rPr lang="en-US" altLang="zh-CN" sz="1600" i="1" dirty="0" err="1">
                <a:solidFill>
                  <a:srgbClr val="0000FF"/>
                </a:solidFill>
                <a:latin typeface="Consolas" pitchFamily="49" charset="0"/>
                <a:ea typeface="仿宋" pitchFamily="49" charset="-122"/>
                <a:cs typeface="Consolas" pitchFamily="49" charset="0"/>
              </a:rPr>
              <a:t>i</a:t>
            </a:r>
            <a:r>
              <a:rPr lang="zh-CN" altLang="zh-CN" sz="1600" dirty="0">
                <a:solidFill>
                  <a:srgbClr val="0000FF"/>
                </a:solidFill>
                <a:latin typeface="Consolas" pitchFamily="49" charset="0"/>
                <a:ea typeface="仿宋" pitchFamily="49" charset="-122"/>
                <a:cs typeface="Consolas" pitchFamily="49" charset="0"/>
              </a:rPr>
              <a:t>个元素。</a:t>
            </a:r>
          </a:p>
          <a:p>
            <a:pPr algn="l">
              <a:lnSpc>
                <a:spcPts val="2400"/>
              </a:lnSpc>
              <a:spcBef>
                <a:spcPts val="0"/>
              </a:spcBef>
            </a:pPr>
            <a:r>
              <a:rPr lang="en-US" altLang="zh-CN" sz="1600" dirty="0">
                <a:solidFill>
                  <a:srgbClr val="0000FF"/>
                </a:solidFill>
                <a:latin typeface="Consolas" pitchFamily="49" charset="0"/>
                <a:ea typeface="仿宋" pitchFamily="49" charset="-122"/>
                <a:cs typeface="Consolas" pitchFamily="49" charset="0"/>
              </a:rPr>
              <a:t>    void Delete(int </a:t>
            </a:r>
            <a:r>
              <a:rPr lang="en-US" altLang="zh-CN" sz="1600" i="1" dirty="0" err="1">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a:t>
            </a:r>
            <a:r>
              <a:rPr lang="zh-CN" altLang="zh-CN" sz="1600" dirty="0">
                <a:solidFill>
                  <a:srgbClr val="0000FF"/>
                </a:solidFill>
                <a:latin typeface="Consolas" pitchFamily="49" charset="0"/>
                <a:ea typeface="仿宋" pitchFamily="49" charset="-122"/>
                <a:cs typeface="Consolas" pitchFamily="49" charset="0"/>
              </a:rPr>
              <a:t>：在线性表中删除第</a:t>
            </a:r>
            <a:r>
              <a:rPr lang="en-US" altLang="zh-CN" sz="1600" i="1" dirty="0" err="1">
                <a:solidFill>
                  <a:srgbClr val="0000FF"/>
                </a:solidFill>
                <a:latin typeface="Consolas" pitchFamily="49" charset="0"/>
                <a:ea typeface="仿宋" pitchFamily="49" charset="-122"/>
                <a:cs typeface="Consolas" pitchFamily="49" charset="0"/>
              </a:rPr>
              <a:t>i</a:t>
            </a:r>
            <a:r>
              <a:rPr lang="zh-CN" altLang="zh-CN" sz="1600" dirty="0">
                <a:solidFill>
                  <a:srgbClr val="0000FF"/>
                </a:solidFill>
                <a:latin typeface="Consolas" pitchFamily="49" charset="0"/>
                <a:ea typeface="仿宋" pitchFamily="49" charset="-122"/>
                <a:cs typeface="Consolas" pitchFamily="49" charset="0"/>
              </a:rPr>
              <a:t>个数据元素。</a:t>
            </a:r>
            <a:endParaRPr lang="en-US" altLang="zh-CN" sz="16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600" dirty="0">
                <a:solidFill>
                  <a:srgbClr val="0000FF"/>
                </a:solidFill>
                <a:latin typeface="Consolas" pitchFamily="49" charset="0"/>
                <a:ea typeface="仿宋" pitchFamily="49" charset="-122"/>
                <a:cs typeface="Consolas" pitchFamily="49" charset="0"/>
              </a:rPr>
              <a:t>    String </a:t>
            </a:r>
            <a:r>
              <a:rPr lang="en-US" altLang="zh-CN" sz="1600" dirty="0" err="1">
                <a:solidFill>
                  <a:srgbClr val="0000FF"/>
                </a:solidFill>
                <a:latin typeface="Consolas" pitchFamily="49" charset="0"/>
                <a:ea typeface="仿宋" pitchFamily="49" charset="-122"/>
                <a:cs typeface="Consolas" pitchFamily="49" charset="0"/>
              </a:rPr>
              <a:t>toString</a:t>
            </a:r>
            <a:r>
              <a:rPr lang="en-US" altLang="zh-CN" sz="1600" dirty="0">
                <a:solidFill>
                  <a:srgbClr val="0000FF"/>
                </a:solidFill>
                <a:latin typeface="Consolas" pitchFamily="49" charset="0"/>
                <a:ea typeface="仿宋" pitchFamily="49" charset="-122"/>
                <a:cs typeface="Consolas" pitchFamily="49" charset="0"/>
              </a:rPr>
              <a:t>()</a:t>
            </a:r>
            <a:r>
              <a:rPr lang="zh-CN" altLang="zh-CN" sz="1600" dirty="0">
                <a:solidFill>
                  <a:srgbClr val="0000FF"/>
                </a:solidFill>
                <a:latin typeface="Consolas" pitchFamily="49" charset="0"/>
                <a:ea typeface="仿宋" pitchFamily="49" charset="-122"/>
                <a:cs typeface="Consolas" pitchFamily="49" charset="0"/>
              </a:rPr>
              <a:t>：将线性表转换为字符串。</a:t>
            </a:r>
          </a:p>
          <a:p>
            <a:pPr algn="l">
              <a:lnSpc>
                <a:spcPts val="2000"/>
              </a:lnSpc>
              <a:spcBef>
                <a:spcPts val="0"/>
              </a:spcBef>
            </a:pPr>
            <a:r>
              <a:rPr lang="en-US" altLang="zh-CN" sz="1600" dirty="0">
                <a:solidFill>
                  <a:srgbClr val="0000FF"/>
                </a:solidFill>
                <a:latin typeface="Consolas" pitchFamily="49" charset="0"/>
                <a:ea typeface="仿宋" pitchFamily="49" charset="-122"/>
                <a:cs typeface="Consolas" pitchFamily="49" charset="0"/>
              </a:rPr>
              <a:t>}</a:t>
            </a:r>
            <a:endParaRPr lang="zh-CN" altLang="en-US" sz="16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81046"/>
            <a:ext cx="7429552" cy="669590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import </a:t>
            </a:r>
            <a:r>
              <a:rPr lang="en-US" altLang="zh-CN" sz="1800" dirty="0" err="1">
                <a:solidFill>
                  <a:srgbClr val="0000FF"/>
                </a:solidFill>
                <a:latin typeface="Consolas" pitchFamily="49" charset="0"/>
                <a:ea typeface="仿宋" pitchFamily="49" charset="-122"/>
                <a:cs typeface="Consolas" pitchFamily="49" charset="0"/>
              </a:rPr>
              <a:t>java.util</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class </a:t>
            </a:r>
            <a:r>
              <a:rPr lang="en-US" altLang="zh-CN" sz="1800" dirty="0">
                <a:solidFill>
                  <a:srgbClr val="FF0000"/>
                </a:solidFill>
                <a:latin typeface="Consolas" pitchFamily="49" charset="0"/>
                <a:ea typeface="仿宋" pitchFamily="49" charset="-122"/>
                <a:cs typeface="Consolas" pitchFamily="49" charset="0"/>
              </a:rPr>
              <a:t>Stud</a:t>
            </a:r>
            <a:r>
              <a:rPr lang="en-US" altLang="zh-CN" sz="1800" dirty="0">
                <a:solidFill>
                  <a:srgbClr val="0000FF"/>
                </a:solidFill>
                <a:latin typeface="Consolas" pitchFamily="49" charset="0"/>
                <a:ea typeface="仿宋" pitchFamily="49" charset="-122"/>
                <a:cs typeface="Consolas" pitchFamily="49" charset="0"/>
              </a:rPr>
              <a:t> implements Comparable&lt;Stud&gt; </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private String name;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姓名</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private Integer age;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年龄</a:t>
            </a:r>
            <a:endParaRPr lang="en-US" altLang="zh-CN" sz="1800" dirty="0">
              <a:solidFill>
                <a:srgbClr val="00CC00"/>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339933"/>
                </a:solidFill>
                <a:latin typeface="Consolas" pitchFamily="49" charset="0"/>
                <a:ea typeface="仿宋" pitchFamily="49" charset="-122"/>
                <a:cs typeface="Consolas" pitchFamily="49" charset="0"/>
              </a:rPr>
              <a:t>   </a:t>
            </a:r>
            <a:r>
              <a:rPr lang="en-US" altLang="zh-CN" sz="1800" dirty="0">
                <a:solidFill>
                  <a:srgbClr val="A50021"/>
                </a:solidFill>
                <a:latin typeface="Consolas" pitchFamily="49" charset="0"/>
                <a:ea typeface="仿宋" pitchFamily="49" charset="-122"/>
                <a:cs typeface="Consolas" pitchFamily="49" charset="0"/>
              </a:rPr>
              <a:t>public Stud(String </a:t>
            </a:r>
            <a:r>
              <a:rPr lang="en-US" altLang="zh-CN" sz="1800" dirty="0" err="1">
                <a:solidFill>
                  <a:srgbClr val="A50021"/>
                </a:solidFill>
                <a:latin typeface="Consolas" pitchFamily="49" charset="0"/>
                <a:ea typeface="仿宋" pitchFamily="49" charset="-122"/>
                <a:cs typeface="Consolas" pitchFamily="49" charset="0"/>
              </a:rPr>
              <a:t>na,int</a:t>
            </a:r>
            <a:r>
              <a:rPr lang="en-US" altLang="zh-CN" sz="1800" dirty="0">
                <a:solidFill>
                  <a:srgbClr val="A50021"/>
                </a:solidFill>
                <a:latin typeface="Consolas" pitchFamily="49" charset="0"/>
                <a:ea typeface="仿宋" pitchFamily="49" charset="-122"/>
                <a:cs typeface="Consolas" pitchFamily="49" charset="0"/>
              </a:rPr>
              <a:t> ag)	</a:t>
            </a:r>
            <a:r>
              <a:rPr lang="en-US" altLang="zh-CN" sz="1800" dirty="0">
                <a:solidFill>
                  <a:srgbClr val="339933"/>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构造方法</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  name=</a:t>
            </a:r>
            <a:r>
              <a:rPr lang="en-US" altLang="zh-CN" sz="1800" dirty="0" err="1">
                <a:solidFill>
                  <a:srgbClr val="0000FF"/>
                </a:solidFill>
                <a:latin typeface="Consolas" pitchFamily="49" charset="0"/>
                <a:ea typeface="仿宋" pitchFamily="49" charset="-122"/>
                <a:cs typeface="Consolas" pitchFamily="49" charset="0"/>
              </a:rPr>
              <a:t>na</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age=ag;</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A50021"/>
                </a:solidFill>
                <a:latin typeface="Consolas" pitchFamily="49" charset="0"/>
                <a:ea typeface="仿宋" pitchFamily="49" charset="-122"/>
                <a:cs typeface="Consolas" pitchFamily="49" charset="0"/>
              </a:rPr>
              <a:t>   public String </a:t>
            </a:r>
            <a:r>
              <a:rPr lang="en-US" altLang="zh-CN" sz="1800" dirty="0" err="1">
                <a:solidFill>
                  <a:srgbClr val="A50021"/>
                </a:solidFill>
                <a:latin typeface="Consolas" pitchFamily="49" charset="0"/>
                <a:ea typeface="仿宋" pitchFamily="49" charset="-122"/>
                <a:cs typeface="Consolas" pitchFamily="49" charset="0"/>
              </a:rPr>
              <a:t>toString</a:t>
            </a:r>
            <a:r>
              <a:rPr lang="en-US" altLang="zh-CN" sz="1800" dirty="0">
                <a:solidFill>
                  <a:srgbClr val="A50021"/>
                </a:solidFill>
                <a:latin typeface="Consolas" pitchFamily="49" charset="0"/>
                <a:ea typeface="仿宋" pitchFamily="49" charset="-122"/>
                <a:cs typeface="Consolas" pitchFamily="49" charset="0"/>
              </a:rPr>
              <a:t>() </a:t>
            </a:r>
            <a:endParaRPr lang="zh-CN" altLang="zh-CN" sz="1800" dirty="0">
              <a:solidFill>
                <a:srgbClr val="A50021"/>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  String </a:t>
            </a:r>
            <a:r>
              <a:rPr lang="en-US" altLang="zh-CN" sz="1800" dirty="0" err="1">
                <a:solidFill>
                  <a:srgbClr val="0000FF"/>
                </a:solidFill>
                <a:latin typeface="Consolas" pitchFamily="49" charset="0"/>
                <a:ea typeface="仿宋" pitchFamily="49" charset="-122"/>
                <a:cs typeface="Consolas" pitchFamily="49" charset="0"/>
              </a:rPr>
              <a:t>ans</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ans</a:t>
            </a:r>
            <a:r>
              <a:rPr lang="en-US" altLang="zh-CN" sz="1800" dirty="0">
                <a:solidFill>
                  <a:srgbClr val="0000FF"/>
                </a:solidFill>
                <a:latin typeface="Consolas" pitchFamily="49" charset="0"/>
                <a:ea typeface="仿宋" pitchFamily="49" charset="-122"/>
                <a:cs typeface="Consolas" pitchFamily="49" charset="0"/>
              </a:rPr>
              <a:t>="["+name+","+age+"]";</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return </a:t>
            </a:r>
            <a:r>
              <a:rPr lang="en-US" altLang="zh-CN" sz="1800" dirty="0" err="1">
                <a:solidFill>
                  <a:srgbClr val="0000FF"/>
                </a:solidFill>
                <a:latin typeface="Consolas" pitchFamily="49" charset="0"/>
                <a:ea typeface="仿宋" pitchFamily="49" charset="-122"/>
                <a:cs typeface="Consolas" pitchFamily="49" charset="0"/>
              </a:rPr>
              <a:t>ans</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A50021"/>
                </a:solidFill>
                <a:latin typeface="Consolas" pitchFamily="49" charset="0"/>
                <a:ea typeface="仿宋" pitchFamily="49" charset="-122"/>
                <a:cs typeface="Consolas" pitchFamily="49" charset="0"/>
              </a:rPr>
              <a:t>public String </a:t>
            </a:r>
            <a:r>
              <a:rPr lang="en-US" altLang="zh-CN" sz="1800" dirty="0" err="1">
                <a:solidFill>
                  <a:srgbClr val="A50021"/>
                </a:solidFill>
                <a:latin typeface="Consolas" pitchFamily="49" charset="0"/>
                <a:ea typeface="仿宋" pitchFamily="49" charset="-122"/>
                <a:cs typeface="Consolas" pitchFamily="49" charset="0"/>
              </a:rPr>
              <a:t>getname</a:t>
            </a:r>
            <a:r>
              <a:rPr lang="en-US" altLang="zh-CN" sz="1800" dirty="0">
                <a:solidFill>
                  <a:srgbClr val="A50021"/>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//name</a:t>
            </a:r>
            <a:r>
              <a:rPr lang="zh-CN" altLang="en-US" sz="1800" dirty="0">
                <a:solidFill>
                  <a:srgbClr val="00CC00"/>
                </a:solidFill>
                <a:latin typeface="Consolas" pitchFamily="49" charset="0"/>
                <a:ea typeface="仿宋" pitchFamily="49" charset="-122"/>
                <a:cs typeface="Consolas" pitchFamily="49" charset="0"/>
              </a:rPr>
              <a:t>对应的属性</a:t>
            </a:r>
            <a:endParaRPr lang="zh-CN" altLang="zh-CN" sz="1800" dirty="0">
              <a:solidFill>
                <a:srgbClr val="00CC00"/>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return name;</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@Override</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339933"/>
                </a:solidFill>
                <a:latin typeface="Consolas" pitchFamily="49" charset="0"/>
                <a:ea typeface="仿宋" pitchFamily="49" charset="-122"/>
                <a:cs typeface="Consolas" pitchFamily="49" charset="0"/>
              </a:rPr>
              <a:t>   </a:t>
            </a:r>
            <a:r>
              <a:rPr lang="en-US" altLang="zh-CN" sz="1800" dirty="0">
                <a:solidFill>
                  <a:srgbClr val="A50021"/>
                </a:solidFill>
                <a:latin typeface="Consolas" pitchFamily="49" charset="0"/>
                <a:ea typeface="仿宋" pitchFamily="49" charset="-122"/>
                <a:cs typeface="Consolas" pitchFamily="49" charset="0"/>
              </a:rPr>
              <a:t>public int </a:t>
            </a:r>
            <a:r>
              <a:rPr lang="en-US" altLang="zh-CN" sz="1800" dirty="0" err="1">
                <a:solidFill>
                  <a:srgbClr val="A50021"/>
                </a:solidFill>
                <a:latin typeface="Consolas" pitchFamily="49" charset="0"/>
                <a:ea typeface="仿宋" pitchFamily="49" charset="-122"/>
                <a:cs typeface="Consolas" pitchFamily="49" charset="0"/>
              </a:rPr>
              <a:t>compareTo</a:t>
            </a:r>
            <a:r>
              <a:rPr lang="en-US" altLang="zh-CN" sz="1800" dirty="0">
                <a:solidFill>
                  <a:srgbClr val="A50021"/>
                </a:solidFill>
                <a:latin typeface="Consolas" pitchFamily="49" charset="0"/>
                <a:ea typeface="仿宋" pitchFamily="49" charset="-122"/>
                <a:cs typeface="Consolas" pitchFamily="49" charset="0"/>
              </a:rPr>
              <a:t>(Stud o)    </a:t>
            </a:r>
            <a:r>
              <a:rPr lang="en-US" altLang="zh-CN" sz="1800" dirty="0">
                <a:solidFill>
                  <a:srgbClr val="339933"/>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用于按</a:t>
            </a:r>
            <a:r>
              <a:rPr lang="en-US" altLang="zh-CN" sz="1800" dirty="0">
                <a:solidFill>
                  <a:srgbClr val="00CC00"/>
                </a:solidFill>
                <a:latin typeface="Consolas" pitchFamily="49" charset="0"/>
                <a:ea typeface="仿宋" pitchFamily="49" charset="-122"/>
                <a:cs typeface="Consolas" pitchFamily="49" charset="0"/>
              </a:rPr>
              <a:t>age</a:t>
            </a:r>
            <a:r>
              <a:rPr lang="zh-CN" altLang="zh-CN" sz="1800" dirty="0">
                <a:solidFill>
                  <a:srgbClr val="00CC00"/>
                </a:solidFill>
                <a:latin typeface="Consolas" pitchFamily="49" charset="0"/>
                <a:ea typeface="仿宋" pitchFamily="49" charset="-122"/>
                <a:cs typeface="Consolas" pitchFamily="49" charset="0"/>
              </a:rPr>
              <a:t>递增排序</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return </a:t>
            </a:r>
            <a:r>
              <a:rPr lang="en-US" altLang="zh-CN" sz="1800" dirty="0" err="1">
                <a:solidFill>
                  <a:srgbClr val="0000FF"/>
                </a:solidFill>
                <a:latin typeface="Consolas" pitchFamily="49" charset="0"/>
                <a:ea typeface="仿宋" pitchFamily="49" charset="-122"/>
                <a:cs typeface="Consolas" pitchFamily="49" charset="0"/>
              </a:rPr>
              <a:t>this.age.compareTo</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o.age</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14290"/>
            <a:ext cx="8358246" cy="423459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pPr>
            <a:r>
              <a:rPr lang="en-US" altLang="zh-CN" sz="1800" dirty="0">
                <a:solidFill>
                  <a:srgbClr val="0000FF"/>
                </a:solidFill>
                <a:latin typeface="Consolas" pitchFamily="49" charset="0"/>
                <a:ea typeface="仿宋" pitchFamily="49" charset="-122"/>
                <a:cs typeface="Consolas" pitchFamily="49" charset="0"/>
              </a:rPr>
              <a:t>public class Exam2_9 </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public static void main(String[] </a:t>
            </a:r>
            <a:r>
              <a:rPr lang="en-US" altLang="zh-CN" sz="1800" dirty="0" err="1">
                <a:solidFill>
                  <a:srgbClr val="0000FF"/>
                </a:solidFill>
                <a:latin typeface="Consolas" pitchFamily="49" charset="0"/>
                <a:ea typeface="仿宋" pitchFamily="49" charset="-122"/>
                <a:cs typeface="Consolas" pitchFamily="49" charset="0"/>
              </a:rPr>
              <a:t>args</a:t>
            </a: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  List&lt;Stud&gt; L = new </a:t>
            </a:r>
            <a:r>
              <a:rPr lang="en-US" altLang="zh-CN" sz="1800" dirty="0" err="1">
                <a:solidFill>
                  <a:srgbClr val="0000FF"/>
                </a:solidFill>
                <a:latin typeface="Consolas" pitchFamily="49" charset="0"/>
                <a:ea typeface="仿宋" pitchFamily="49" charset="-122"/>
                <a:cs typeface="Consolas" pitchFamily="49" charset="0"/>
              </a:rPr>
              <a:t>ArrayList</a:t>
            </a:r>
            <a:r>
              <a:rPr lang="en-US" altLang="zh-CN" sz="1800" dirty="0">
                <a:solidFill>
                  <a:srgbClr val="0000FF"/>
                </a:solidFill>
                <a:latin typeface="Consolas" pitchFamily="49" charset="0"/>
                <a:ea typeface="仿宋" pitchFamily="49" charset="-122"/>
                <a:cs typeface="Consolas" pitchFamily="49" charset="0"/>
              </a:rPr>
              <a:t>&lt;Stud&gt;();</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L.add</a:t>
            </a:r>
            <a:r>
              <a:rPr lang="en-US" altLang="zh-CN" sz="1800" dirty="0">
                <a:solidFill>
                  <a:srgbClr val="0000FF"/>
                </a:solidFill>
                <a:latin typeface="Consolas" pitchFamily="49" charset="0"/>
                <a:ea typeface="仿宋" pitchFamily="49" charset="-122"/>
                <a:cs typeface="Consolas" pitchFamily="49" charset="0"/>
              </a:rPr>
              <a:t>(new Stud("John",18));</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L.add</a:t>
            </a:r>
            <a:r>
              <a:rPr lang="en-US" altLang="zh-CN" sz="1800" dirty="0">
                <a:solidFill>
                  <a:srgbClr val="0000FF"/>
                </a:solidFill>
                <a:latin typeface="Consolas" pitchFamily="49" charset="0"/>
                <a:ea typeface="仿宋" pitchFamily="49" charset="-122"/>
                <a:cs typeface="Consolas" pitchFamily="49" charset="0"/>
              </a:rPr>
              <a:t>(new Stud("Mary",17));</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L.add</a:t>
            </a:r>
            <a:r>
              <a:rPr lang="en-US" altLang="zh-CN" sz="1800" dirty="0">
                <a:solidFill>
                  <a:srgbClr val="0000FF"/>
                </a:solidFill>
                <a:latin typeface="Consolas" pitchFamily="49" charset="0"/>
                <a:ea typeface="仿宋" pitchFamily="49" charset="-122"/>
                <a:cs typeface="Consolas" pitchFamily="49" charset="0"/>
              </a:rPr>
              <a:t>(new Stud("Smith",20));</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L.add</a:t>
            </a:r>
            <a:r>
              <a:rPr lang="en-US" altLang="zh-CN" sz="1800" dirty="0">
                <a:solidFill>
                  <a:srgbClr val="0000FF"/>
                </a:solidFill>
                <a:latin typeface="Consolas" pitchFamily="49" charset="0"/>
                <a:ea typeface="仿宋" pitchFamily="49" charset="-122"/>
                <a:cs typeface="Consolas" pitchFamily="49" charset="0"/>
              </a:rPr>
              <a:t>(new Stud("Tom",18));</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System.out.println</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初始序列</a:t>
            </a:r>
            <a:r>
              <a:rPr lang="en-US" altLang="zh-CN" sz="1800" dirty="0">
                <a:solidFill>
                  <a:srgbClr val="0000FF"/>
                </a:solidFill>
                <a:latin typeface="Consolas" pitchFamily="49" charset="0"/>
                <a:ea typeface="仿宋" pitchFamily="49" charset="-122"/>
                <a:cs typeface="Consolas" pitchFamily="49" charset="0"/>
              </a:rPr>
              <a:t>:\n  "+L);</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FF0000"/>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Collections.sort</a:t>
            </a:r>
            <a:r>
              <a:rPr lang="en-US" altLang="zh-CN" sz="1800" dirty="0">
                <a:solidFill>
                  <a:srgbClr val="FF0000"/>
                </a:solidFill>
                <a:latin typeface="Consolas" pitchFamily="49" charset="0"/>
                <a:ea typeface="仿宋" pitchFamily="49" charset="-122"/>
                <a:cs typeface="Consolas" pitchFamily="49" charset="0"/>
              </a:rPr>
              <a:t>(L);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排序方法</a:t>
            </a:r>
            <a:r>
              <a:rPr lang="en-US" altLang="zh-CN" sz="1800" dirty="0">
                <a:solidFill>
                  <a:srgbClr val="00CC00"/>
                </a:solidFill>
                <a:latin typeface="Consolas" pitchFamily="49" charset="0"/>
                <a:ea typeface="仿宋" pitchFamily="49" charset="-122"/>
                <a:cs typeface="Consolas" pitchFamily="49" charset="0"/>
              </a:rPr>
              <a:t>1</a:t>
            </a:r>
            <a:endParaRPr lang="zh-CN" altLang="zh-CN" sz="1800" dirty="0">
              <a:solidFill>
                <a:srgbClr val="00CC00"/>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System.out.println</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按年龄递增排序</a:t>
            </a:r>
            <a:r>
              <a:rPr lang="en-US" altLang="zh-CN" sz="1800" dirty="0">
                <a:solidFill>
                  <a:srgbClr val="0000FF"/>
                </a:solidFill>
                <a:latin typeface="Consolas" pitchFamily="49" charset="0"/>
                <a:ea typeface="仿宋" pitchFamily="49" charset="-122"/>
                <a:cs typeface="Consolas" pitchFamily="49" charset="0"/>
              </a:rPr>
              <a:t>:\n  "+L);</a:t>
            </a:r>
            <a:endParaRPr lang="zh-CN" altLang="zh-CN" sz="1800" dirty="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1331640" y="5071384"/>
            <a:ext cx="5572164" cy="157232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pPr>
            <a:r>
              <a:rPr lang="zh-CN" altLang="zh-CN" sz="1600">
                <a:solidFill>
                  <a:srgbClr val="0000FF"/>
                </a:solidFill>
                <a:latin typeface="Consolas" pitchFamily="49" charset="0"/>
                <a:ea typeface="仿宋" pitchFamily="49" charset="-122"/>
                <a:cs typeface="Consolas" pitchFamily="49" charset="0"/>
              </a:rPr>
              <a:t>初始序列</a:t>
            </a:r>
            <a:r>
              <a:rPr lang="en-US" altLang="zh-CN" sz="1600">
                <a:solidFill>
                  <a:srgbClr val="0000FF"/>
                </a:solidFill>
                <a:latin typeface="Consolas" pitchFamily="49" charset="0"/>
                <a:ea typeface="仿宋" pitchFamily="49" charset="-122"/>
                <a:cs typeface="Consolas" pitchFamily="49" charset="0"/>
              </a:rPr>
              <a:t>:</a:t>
            </a:r>
            <a:endParaRPr lang="zh-CN" altLang="zh-CN" sz="1600">
              <a:solidFill>
                <a:srgbClr val="0000FF"/>
              </a:solidFill>
              <a:latin typeface="Consolas" pitchFamily="49" charset="0"/>
              <a:ea typeface="仿宋" pitchFamily="49" charset="-122"/>
              <a:cs typeface="Consolas" pitchFamily="49" charset="0"/>
            </a:endParaRPr>
          </a:p>
          <a:p>
            <a:pPr algn="l">
              <a:lnSpc>
                <a:spcPct val="100000"/>
              </a:lnSpc>
            </a:pPr>
            <a:r>
              <a:rPr lang="en-US" altLang="zh-CN" sz="1600">
                <a:solidFill>
                  <a:srgbClr val="0000FF"/>
                </a:solidFill>
                <a:latin typeface="Consolas" pitchFamily="49" charset="0"/>
                <a:ea typeface="仿宋" pitchFamily="49" charset="-122"/>
                <a:cs typeface="Consolas" pitchFamily="49" charset="0"/>
              </a:rPr>
              <a:t>  [[John,18], [Mary,17], [Smith,20], [Tom,18]]</a:t>
            </a:r>
            <a:endParaRPr lang="zh-CN" altLang="zh-CN" sz="1600">
              <a:solidFill>
                <a:srgbClr val="0000FF"/>
              </a:solidFill>
              <a:latin typeface="Consolas" pitchFamily="49" charset="0"/>
              <a:ea typeface="仿宋" pitchFamily="49" charset="-122"/>
              <a:cs typeface="Consolas" pitchFamily="49" charset="0"/>
            </a:endParaRPr>
          </a:p>
          <a:p>
            <a:pPr algn="l">
              <a:lnSpc>
                <a:spcPct val="100000"/>
              </a:lnSpc>
            </a:pPr>
            <a:r>
              <a:rPr lang="zh-CN" altLang="zh-CN" sz="1600">
                <a:solidFill>
                  <a:srgbClr val="0000FF"/>
                </a:solidFill>
                <a:latin typeface="Consolas" pitchFamily="49" charset="0"/>
                <a:ea typeface="仿宋" pitchFamily="49" charset="-122"/>
                <a:cs typeface="Consolas" pitchFamily="49" charset="0"/>
              </a:rPr>
              <a:t>按年龄递增排序</a:t>
            </a:r>
            <a:r>
              <a:rPr lang="en-US" altLang="zh-CN" sz="1600">
                <a:solidFill>
                  <a:srgbClr val="0000FF"/>
                </a:solidFill>
                <a:latin typeface="Consolas" pitchFamily="49" charset="0"/>
                <a:ea typeface="仿宋" pitchFamily="49" charset="-122"/>
                <a:cs typeface="Consolas" pitchFamily="49" charset="0"/>
              </a:rPr>
              <a:t>:</a:t>
            </a:r>
            <a:endParaRPr lang="zh-CN" altLang="zh-CN" sz="1600">
              <a:solidFill>
                <a:srgbClr val="0000FF"/>
              </a:solidFill>
              <a:latin typeface="Consolas" pitchFamily="49" charset="0"/>
              <a:ea typeface="仿宋" pitchFamily="49" charset="-122"/>
              <a:cs typeface="Consolas" pitchFamily="49" charset="0"/>
            </a:endParaRPr>
          </a:p>
          <a:p>
            <a:pPr algn="l">
              <a:lnSpc>
                <a:spcPct val="100000"/>
              </a:lnSpc>
            </a:pPr>
            <a:r>
              <a:rPr lang="en-US" altLang="zh-CN" sz="1600">
                <a:solidFill>
                  <a:srgbClr val="0000FF"/>
                </a:solidFill>
                <a:latin typeface="Consolas" pitchFamily="49" charset="0"/>
                <a:ea typeface="仿宋" pitchFamily="49" charset="-122"/>
                <a:cs typeface="Consolas" pitchFamily="49" charset="0"/>
              </a:rPr>
              <a:t>  [[Mary,17], [John,18], [Tom,18], [Smith,20]]</a:t>
            </a:r>
            <a:endParaRPr lang="zh-CN" altLang="zh-CN" sz="1600">
              <a:solidFill>
                <a:srgbClr val="0000FF"/>
              </a:solidFill>
              <a:latin typeface="Consolas" pitchFamily="49" charset="0"/>
              <a:ea typeface="仿宋" pitchFamily="49" charset="-122"/>
              <a:cs typeface="Consolas" pitchFamily="49" charset="0"/>
            </a:endParaRPr>
          </a:p>
        </p:txBody>
      </p:sp>
      <p:sp>
        <p:nvSpPr>
          <p:cNvPr id="5" name="下箭头 4"/>
          <p:cNvSpPr/>
          <p:nvPr/>
        </p:nvSpPr>
        <p:spPr>
          <a:xfrm>
            <a:off x="3635896" y="4545820"/>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512" y="404664"/>
            <a:ext cx="9180512" cy="389385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400"/>
              </a:lnSpc>
              <a:spcBef>
                <a:spcPts val="0"/>
              </a:spcBef>
            </a:pPr>
            <a:r>
              <a:rPr lang="en-US" altLang="zh-CN" sz="1800" dirty="0">
                <a:solidFill>
                  <a:srgbClr val="FF0000"/>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Collections.sort</a:t>
            </a:r>
            <a:r>
              <a:rPr lang="en-US" altLang="zh-CN" sz="1800" dirty="0">
                <a:solidFill>
                  <a:srgbClr val="FF0000"/>
                </a:solidFill>
                <a:latin typeface="Consolas" pitchFamily="49" charset="0"/>
                <a:ea typeface="仿宋" pitchFamily="49" charset="-122"/>
                <a:cs typeface="Consolas" pitchFamily="49" charset="0"/>
              </a:rPr>
              <a:t>(</a:t>
            </a:r>
            <a:r>
              <a:rPr lang="en-US" altLang="zh-CN" sz="1800" dirty="0" err="1">
                <a:solidFill>
                  <a:srgbClr val="FF0000"/>
                </a:solidFill>
                <a:latin typeface="Consolas" pitchFamily="49" charset="0"/>
                <a:ea typeface="仿宋" pitchFamily="49" charset="-122"/>
                <a:cs typeface="Consolas" pitchFamily="49" charset="0"/>
              </a:rPr>
              <a:t>L,new</a:t>
            </a:r>
            <a:r>
              <a:rPr lang="en-US" altLang="zh-CN" sz="1800" dirty="0">
                <a:solidFill>
                  <a:srgbClr val="FF0000"/>
                </a:solidFill>
                <a:latin typeface="Consolas" pitchFamily="49" charset="0"/>
                <a:ea typeface="仿宋" pitchFamily="49" charset="-122"/>
                <a:cs typeface="Consolas" pitchFamily="49" charset="0"/>
              </a:rPr>
              <a:t> Comparator&lt;Stud&gt;()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排序方法</a:t>
            </a:r>
            <a:r>
              <a:rPr lang="en-US" altLang="zh-CN" sz="1800" dirty="0">
                <a:solidFill>
                  <a:srgbClr val="00CC00"/>
                </a:solidFill>
                <a:latin typeface="Consolas" pitchFamily="49" charset="0"/>
                <a:ea typeface="仿宋" pitchFamily="49" charset="-122"/>
                <a:cs typeface="Consolas" pitchFamily="49" charset="0"/>
              </a:rPr>
              <a:t>2</a:t>
            </a:r>
            <a:endParaRPr lang="zh-CN" altLang="zh-CN" sz="1800" dirty="0">
              <a:solidFill>
                <a:srgbClr val="00CC00"/>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chemeClr val="tx1"/>
                </a:solidFill>
                <a:latin typeface="Consolas" pitchFamily="49" charset="0"/>
                <a:ea typeface="仿宋" pitchFamily="49" charset="-122"/>
                <a:cs typeface="Consolas" pitchFamily="49" charset="0"/>
              </a:rPr>
              <a:t>{</a:t>
            </a:r>
          </a:p>
          <a:p>
            <a:pPr algn="l">
              <a:lnSpc>
                <a:spcPts val="2400"/>
              </a:lnSpc>
              <a:spcBef>
                <a:spcPts val="0"/>
              </a:spcBef>
            </a:pPr>
            <a:r>
              <a:rPr lang="en-US" altLang="zh-CN" sz="1800" dirty="0">
                <a:solidFill>
                  <a:schemeClr val="tx1"/>
                </a:solidFill>
                <a:latin typeface="Consolas" pitchFamily="49" charset="0"/>
                <a:ea typeface="仿宋" pitchFamily="49" charset="-122"/>
                <a:cs typeface="Consolas" pitchFamily="49" charset="0"/>
              </a:rPr>
              <a:t>     public int compare(Stud o1,Stud o2)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用于按姓名递增排序</a:t>
            </a:r>
          </a:p>
          <a:p>
            <a:pPr algn="l">
              <a:lnSpc>
                <a:spcPts val="2400"/>
              </a:lnSpc>
              <a:spcBef>
                <a:spcPts val="0"/>
              </a:spcBef>
            </a:pPr>
            <a:r>
              <a:rPr lang="en-US" altLang="zh-CN" sz="1800" dirty="0">
                <a:solidFill>
                  <a:schemeClr val="tx1"/>
                </a:solidFill>
                <a:latin typeface="Consolas" pitchFamily="49" charset="0"/>
                <a:ea typeface="仿宋" pitchFamily="49" charset="-122"/>
                <a:cs typeface="Consolas" pitchFamily="49" charset="0"/>
              </a:rPr>
              <a:t>      {</a:t>
            </a:r>
            <a:endParaRPr lang="zh-CN" altLang="zh-CN" sz="1800" dirty="0">
              <a:solidFill>
                <a:schemeClr val="tx1"/>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chemeClr val="tx1"/>
                </a:solidFill>
                <a:latin typeface="Consolas" pitchFamily="49" charset="0"/>
                <a:ea typeface="仿宋" pitchFamily="49" charset="-122"/>
                <a:cs typeface="Consolas" pitchFamily="49" charset="0"/>
              </a:rPr>
              <a:t>        return o1.getname().</a:t>
            </a:r>
            <a:r>
              <a:rPr lang="en-US" altLang="zh-CN" sz="1800" dirty="0" err="1">
                <a:solidFill>
                  <a:schemeClr val="tx1"/>
                </a:solidFill>
                <a:latin typeface="Consolas" pitchFamily="49" charset="0"/>
                <a:ea typeface="仿宋" pitchFamily="49" charset="-122"/>
                <a:cs typeface="Consolas" pitchFamily="49" charset="0"/>
              </a:rPr>
              <a:t>compareTo</a:t>
            </a:r>
            <a:r>
              <a:rPr lang="en-US" altLang="zh-CN" sz="1800" dirty="0">
                <a:solidFill>
                  <a:schemeClr val="tx1"/>
                </a:solidFill>
                <a:latin typeface="Consolas" pitchFamily="49" charset="0"/>
                <a:ea typeface="仿宋" pitchFamily="49" charset="-122"/>
                <a:cs typeface="Consolas" pitchFamily="49" charset="0"/>
              </a:rPr>
              <a:t>(o2.getname());</a:t>
            </a:r>
            <a:endParaRPr lang="zh-CN" altLang="zh-CN" sz="1800" dirty="0">
              <a:solidFill>
                <a:schemeClr val="tx1"/>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chemeClr val="tx1"/>
                </a:solidFill>
                <a:latin typeface="Consolas" pitchFamily="49" charset="0"/>
                <a:ea typeface="仿宋" pitchFamily="49" charset="-122"/>
                <a:cs typeface="Consolas" pitchFamily="49" charset="0"/>
              </a:rPr>
              <a:t>      }</a:t>
            </a:r>
            <a:endParaRPr lang="zh-CN" altLang="zh-CN" sz="1800" dirty="0">
              <a:solidFill>
                <a:schemeClr val="tx1"/>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chemeClr val="tx1"/>
                </a:solidFill>
                <a:latin typeface="Consolas" pitchFamily="49" charset="0"/>
                <a:ea typeface="仿宋" pitchFamily="49" charset="-122"/>
                <a:cs typeface="Consolas" pitchFamily="49" charset="0"/>
              </a:rPr>
              <a:t>   });</a:t>
            </a:r>
            <a:endParaRPr lang="zh-CN" altLang="zh-CN" sz="1800" dirty="0">
              <a:solidFill>
                <a:schemeClr val="tx1"/>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System.out.println</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按姓名递增排序</a:t>
            </a:r>
            <a:r>
              <a:rPr lang="en-US" altLang="zh-CN" sz="1800" dirty="0">
                <a:solidFill>
                  <a:srgbClr val="0000FF"/>
                </a:solidFill>
                <a:latin typeface="Consolas" pitchFamily="49" charset="0"/>
                <a:ea typeface="仿宋" pitchFamily="49" charset="-122"/>
                <a:cs typeface="Consolas" pitchFamily="49" charset="0"/>
              </a:rPr>
              <a:t>:\n  "+L);</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FF0000"/>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L.sort</a:t>
            </a:r>
            <a:r>
              <a:rPr lang="en-US" altLang="zh-CN" sz="1800" dirty="0">
                <a:solidFill>
                  <a:srgbClr val="FF0000"/>
                </a:solidFill>
                <a:latin typeface="Consolas" pitchFamily="49" charset="0"/>
                <a:ea typeface="仿宋" pitchFamily="49" charset="-122"/>
                <a:cs typeface="Consolas" pitchFamily="49" charset="0"/>
              </a:rPr>
              <a:t>(</a:t>
            </a:r>
            <a:r>
              <a:rPr lang="en-US" altLang="zh-CN" sz="1800" dirty="0" err="1">
                <a:solidFill>
                  <a:srgbClr val="FF0000"/>
                </a:solidFill>
                <a:latin typeface="Consolas" pitchFamily="49" charset="0"/>
                <a:ea typeface="仿宋" pitchFamily="49" charset="-122"/>
                <a:cs typeface="Consolas" pitchFamily="49" charset="0"/>
              </a:rPr>
              <a:t>Comparator.comparing</a:t>
            </a:r>
            <a:r>
              <a:rPr lang="en-US" altLang="zh-CN" sz="1800" dirty="0">
                <a:solidFill>
                  <a:srgbClr val="FF0000"/>
                </a:solidFill>
                <a:latin typeface="Consolas" pitchFamily="49" charset="0"/>
                <a:ea typeface="仿宋" pitchFamily="49" charset="-122"/>
                <a:cs typeface="Consolas" pitchFamily="49" charset="0"/>
              </a:rPr>
              <a:t>(Stud::</a:t>
            </a:r>
            <a:r>
              <a:rPr lang="en-US" altLang="zh-CN" sz="1800" dirty="0" err="1">
                <a:solidFill>
                  <a:srgbClr val="FF0000"/>
                </a:solidFill>
                <a:latin typeface="Consolas" pitchFamily="49" charset="0"/>
                <a:ea typeface="仿宋" pitchFamily="49" charset="-122"/>
                <a:cs typeface="Consolas" pitchFamily="49" charset="0"/>
              </a:rPr>
              <a:t>getname</a:t>
            </a:r>
            <a:r>
              <a:rPr lang="en-US" altLang="zh-CN" sz="1800" dirty="0">
                <a:solidFill>
                  <a:srgbClr val="FF0000"/>
                </a:solidFill>
                <a:latin typeface="Consolas" pitchFamily="49" charset="0"/>
                <a:ea typeface="仿宋" pitchFamily="49" charset="-122"/>
                <a:cs typeface="Consolas" pitchFamily="49" charset="0"/>
              </a:rPr>
              <a:t>).reversed());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排序方法</a:t>
            </a:r>
            <a:r>
              <a:rPr lang="en-US" altLang="zh-CN" sz="1800" dirty="0">
                <a:solidFill>
                  <a:srgbClr val="00CC00"/>
                </a:solidFill>
                <a:latin typeface="Consolas" pitchFamily="49" charset="0"/>
                <a:ea typeface="仿宋" pitchFamily="49" charset="-122"/>
                <a:cs typeface="Consolas" pitchFamily="49" charset="0"/>
              </a:rPr>
              <a:t>3</a:t>
            </a:r>
            <a:endParaRPr lang="zh-CN" altLang="zh-CN" sz="1800" dirty="0">
              <a:solidFill>
                <a:srgbClr val="00CC00"/>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System.out.println</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按姓名递减排序</a:t>
            </a:r>
            <a:r>
              <a:rPr lang="en-US" altLang="zh-CN" sz="1800" dirty="0">
                <a:solidFill>
                  <a:srgbClr val="0000FF"/>
                </a:solidFill>
                <a:latin typeface="Consolas" pitchFamily="49" charset="0"/>
                <a:ea typeface="仿宋" pitchFamily="49" charset="-122"/>
                <a:cs typeface="Consolas" pitchFamily="49" charset="0"/>
              </a:rPr>
              <a:t>:\n  "+L);</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1643042" y="4776156"/>
            <a:ext cx="6000792" cy="157232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pPr>
            <a:r>
              <a:rPr lang="zh-CN" altLang="zh-CN" sz="1600">
                <a:solidFill>
                  <a:srgbClr val="0000FF"/>
                </a:solidFill>
                <a:latin typeface="Consolas" pitchFamily="49" charset="0"/>
                <a:ea typeface="仿宋" pitchFamily="49" charset="-122"/>
                <a:cs typeface="Consolas" pitchFamily="49" charset="0"/>
              </a:rPr>
              <a:t>初始序列</a:t>
            </a:r>
            <a:r>
              <a:rPr lang="en-US" altLang="zh-CN" sz="1600">
                <a:solidFill>
                  <a:srgbClr val="0000FF"/>
                </a:solidFill>
                <a:latin typeface="Consolas" pitchFamily="49" charset="0"/>
                <a:ea typeface="仿宋" pitchFamily="49" charset="-122"/>
                <a:cs typeface="Consolas" pitchFamily="49" charset="0"/>
              </a:rPr>
              <a:t>:</a:t>
            </a:r>
            <a:endParaRPr lang="zh-CN" altLang="zh-CN" sz="1600">
              <a:solidFill>
                <a:srgbClr val="0000FF"/>
              </a:solidFill>
              <a:latin typeface="Consolas" pitchFamily="49" charset="0"/>
              <a:ea typeface="仿宋" pitchFamily="49" charset="-122"/>
              <a:cs typeface="Consolas" pitchFamily="49" charset="0"/>
            </a:endParaRPr>
          </a:p>
          <a:p>
            <a:pPr algn="l">
              <a:lnSpc>
                <a:spcPct val="100000"/>
              </a:lnSpc>
            </a:pPr>
            <a:r>
              <a:rPr lang="en-US" altLang="zh-CN" sz="1600">
                <a:solidFill>
                  <a:srgbClr val="0000FF"/>
                </a:solidFill>
                <a:latin typeface="Consolas" pitchFamily="49" charset="0"/>
                <a:ea typeface="仿宋" pitchFamily="49" charset="-122"/>
                <a:cs typeface="Consolas" pitchFamily="49" charset="0"/>
              </a:rPr>
              <a:t>  [[John,18], [Mary,17], [Smith,20], [Tom,18]]</a:t>
            </a:r>
            <a:endParaRPr lang="zh-CN" altLang="zh-CN" sz="1600">
              <a:solidFill>
                <a:srgbClr val="0000FF"/>
              </a:solidFill>
              <a:latin typeface="Consolas" pitchFamily="49" charset="0"/>
              <a:ea typeface="仿宋" pitchFamily="49" charset="-122"/>
              <a:cs typeface="Consolas" pitchFamily="49" charset="0"/>
            </a:endParaRPr>
          </a:p>
          <a:p>
            <a:pPr algn="l">
              <a:lnSpc>
                <a:spcPct val="100000"/>
              </a:lnSpc>
            </a:pPr>
            <a:r>
              <a:rPr lang="zh-CN" altLang="zh-CN" sz="1600">
                <a:solidFill>
                  <a:srgbClr val="0000FF"/>
                </a:solidFill>
                <a:latin typeface="Consolas" pitchFamily="49" charset="0"/>
                <a:ea typeface="仿宋" pitchFamily="49" charset="-122"/>
                <a:cs typeface="Consolas" pitchFamily="49" charset="0"/>
              </a:rPr>
              <a:t>按年龄递增排序</a:t>
            </a:r>
            <a:r>
              <a:rPr lang="en-US" altLang="zh-CN" sz="1600">
                <a:solidFill>
                  <a:srgbClr val="0000FF"/>
                </a:solidFill>
                <a:latin typeface="Consolas" pitchFamily="49" charset="0"/>
                <a:ea typeface="仿宋" pitchFamily="49" charset="-122"/>
                <a:cs typeface="Consolas" pitchFamily="49" charset="0"/>
              </a:rPr>
              <a:t>:</a:t>
            </a:r>
            <a:endParaRPr lang="zh-CN" altLang="zh-CN" sz="1600">
              <a:solidFill>
                <a:srgbClr val="0000FF"/>
              </a:solidFill>
              <a:latin typeface="Consolas" pitchFamily="49" charset="0"/>
              <a:ea typeface="仿宋" pitchFamily="49" charset="-122"/>
              <a:cs typeface="Consolas" pitchFamily="49" charset="0"/>
            </a:endParaRPr>
          </a:p>
          <a:p>
            <a:pPr algn="l">
              <a:lnSpc>
                <a:spcPct val="100000"/>
              </a:lnSpc>
            </a:pPr>
            <a:r>
              <a:rPr lang="en-US" altLang="zh-CN" sz="1600">
                <a:solidFill>
                  <a:srgbClr val="0000FF"/>
                </a:solidFill>
                <a:latin typeface="Consolas" pitchFamily="49" charset="0"/>
                <a:ea typeface="仿宋" pitchFamily="49" charset="-122"/>
                <a:cs typeface="Consolas" pitchFamily="49" charset="0"/>
              </a:rPr>
              <a:t>  [[Mary,17], [John,18], [Tom,18], [Smith,20]]</a:t>
            </a:r>
            <a:endParaRPr lang="zh-CN" altLang="zh-CN" sz="1600">
              <a:solidFill>
                <a:srgbClr val="0000FF"/>
              </a:solidFill>
              <a:latin typeface="Consolas" pitchFamily="49" charset="0"/>
              <a:ea typeface="仿宋" pitchFamily="49" charset="-122"/>
              <a:cs typeface="Consolas" pitchFamily="49" charset="0"/>
            </a:endParaRPr>
          </a:p>
        </p:txBody>
      </p:sp>
      <p:sp>
        <p:nvSpPr>
          <p:cNvPr id="5" name="下箭头 4"/>
          <p:cNvSpPr/>
          <p:nvPr/>
        </p:nvSpPr>
        <p:spPr>
          <a:xfrm>
            <a:off x="3923928" y="4358690"/>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 action="ppaction://noaction"/>
          </p:cNvPr>
          <p:cNvSpPr txBox="1"/>
          <p:nvPr/>
        </p:nvSpPr>
        <p:spPr>
          <a:xfrm>
            <a:off x="1619672" y="207519"/>
            <a:ext cx="6244176" cy="699404"/>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3600" spc="50" dirty="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rPr>
              <a:t>2.3  </a:t>
            </a:r>
            <a:r>
              <a:rPr lang="zh-CN" altLang="zh-CN" sz="3600" spc="50" dirty="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rPr>
              <a:t>线性表的链式存储结构</a:t>
            </a:r>
            <a:endParaRPr lang="zh-CN" altLang="en-US" sz="3600" spc="50" dirty="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endParaRPr>
          </a:p>
        </p:txBody>
      </p:sp>
      <p:sp>
        <p:nvSpPr>
          <p:cNvPr id="5" name="TextBox 4"/>
          <p:cNvSpPr txBox="1"/>
          <p:nvPr/>
        </p:nvSpPr>
        <p:spPr>
          <a:xfrm>
            <a:off x="179512" y="1308737"/>
            <a:ext cx="5286412"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2.3.1 </a:t>
            </a:r>
            <a:r>
              <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线性表的链式存储结构—链表</a:t>
            </a:r>
          </a:p>
        </p:txBody>
      </p:sp>
      <p:sp>
        <p:nvSpPr>
          <p:cNvPr id="7" name="TextBox 6"/>
          <p:cNvSpPr txBox="1"/>
          <p:nvPr/>
        </p:nvSpPr>
        <p:spPr>
          <a:xfrm>
            <a:off x="827584" y="2187727"/>
            <a:ext cx="1285884" cy="430887"/>
          </a:xfrm>
          <a:prstGeom prst="rect">
            <a:avLst/>
          </a:prstGeom>
          <a:noFill/>
        </p:spPr>
        <p:txBody>
          <a:bodyPr wrap="square" rtlCol="0">
            <a:spAutoFit/>
          </a:bodyPr>
          <a:lstStyle/>
          <a:p>
            <a:pPr algn="l">
              <a:lnSpc>
                <a:spcPct val="100000"/>
              </a:lnSpc>
            </a:pPr>
            <a:r>
              <a:rPr lang="zh-CN" altLang="zh-CN" sz="2200" dirty="0">
                <a:solidFill>
                  <a:srgbClr val="0000FF"/>
                </a:solidFill>
                <a:latin typeface="楷体" pitchFamily="49" charset="-122"/>
                <a:ea typeface="楷体" pitchFamily="49" charset="-122"/>
              </a:rPr>
              <a:t>线性表</a:t>
            </a:r>
            <a:r>
              <a:rPr lang="zh-CN" altLang="en-US" sz="2200" dirty="0">
                <a:solidFill>
                  <a:srgbClr val="0000FF"/>
                </a:solidFill>
                <a:latin typeface="楷体" pitchFamily="49" charset="-122"/>
                <a:ea typeface="楷体" pitchFamily="49" charset="-122"/>
              </a:rPr>
              <a:t>：</a:t>
            </a:r>
            <a:endParaRPr lang="en-US" altLang="zh-CN" sz="2200" dirty="0">
              <a:solidFill>
                <a:srgbClr val="0000FF"/>
              </a:solidFill>
              <a:latin typeface="楷体" pitchFamily="49" charset="-122"/>
              <a:ea typeface="楷体" pitchFamily="49" charset="-122"/>
            </a:endParaRPr>
          </a:p>
        </p:txBody>
      </p:sp>
      <p:sp>
        <p:nvSpPr>
          <p:cNvPr id="9" name="TextBox 8"/>
          <p:cNvSpPr txBox="1"/>
          <p:nvPr/>
        </p:nvSpPr>
        <p:spPr>
          <a:xfrm>
            <a:off x="2143108" y="2857496"/>
            <a:ext cx="3786214" cy="369332"/>
          </a:xfrm>
          <a:prstGeom prst="rect">
            <a:avLst/>
          </a:prstGeom>
          <a:noFill/>
        </p:spPr>
        <p:txBody>
          <a:bodyPr wrap="square" rtlCol="0">
            <a:spAutoFit/>
          </a:bodyPr>
          <a:lstStyle/>
          <a:p>
            <a:pPr algn="l">
              <a:lnSpc>
                <a:spcPct val="100000"/>
              </a:lnSpc>
            </a:pPr>
            <a:r>
              <a:rPr lang="zh-CN" altLang="en-US"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a</a:t>
            </a:r>
            <a:r>
              <a:rPr lang="en-US" altLang="zh-CN" sz="1800" baseline="-25000">
                <a:solidFill>
                  <a:srgbClr val="0000FF"/>
                </a:solidFill>
                <a:latin typeface="Consolas" pitchFamily="49" charset="0"/>
                <a:cs typeface="Consolas" pitchFamily="49" charset="0"/>
              </a:rPr>
              <a:t>0</a:t>
            </a:r>
            <a:r>
              <a:rPr lang="zh-CN"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a</a:t>
            </a:r>
            <a:r>
              <a:rPr lang="en-US" altLang="zh-CN" sz="1800" baseline="-25000">
                <a:solidFill>
                  <a:srgbClr val="0000FF"/>
                </a:solidFill>
                <a:latin typeface="Consolas" pitchFamily="49" charset="0"/>
                <a:cs typeface="Consolas" pitchFamily="49" charset="0"/>
              </a:rPr>
              <a:t>1</a:t>
            </a:r>
            <a:r>
              <a:rPr lang="zh-CN" altLang="zh-CN" sz="1800">
                <a:solidFill>
                  <a:srgbClr val="0000FF"/>
                </a:solidFill>
                <a:latin typeface="Consolas" pitchFamily="49" charset="0"/>
                <a:cs typeface="Consolas" pitchFamily="49" charset="0"/>
              </a:rPr>
              <a:t>，</a:t>
            </a:r>
            <a:r>
              <a:rPr lang="en-US" altLang="zh-CN" sz="1800">
                <a:solidFill>
                  <a:srgbClr val="0000FF"/>
                </a:solidFill>
                <a:latin typeface="+mn-ea"/>
                <a:ea typeface="+mn-ea"/>
                <a:cs typeface="Consolas" pitchFamily="49" charset="0"/>
              </a:rPr>
              <a:t>…</a:t>
            </a:r>
            <a:r>
              <a:rPr lang="zh-CN" altLang="zh-CN" sz="1800">
                <a:solidFill>
                  <a:srgbClr val="0000FF"/>
                </a:solidFill>
                <a:latin typeface="Consolas" pitchFamily="49" charset="0"/>
                <a:cs typeface="Consolas" pitchFamily="49" charset="0"/>
              </a:rPr>
              <a:t>，</a:t>
            </a:r>
            <a:r>
              <a:rPr lang="en-US" altLang="zh-CN" sz="1800" i="1">
                <a:solidFill>
                  <a:srgbClr val="FF0000"/>
                </a:solidFill>
                <a:latin typeface="Consolas" pitchFamily="49" charset="0"/>
                <a:cs typeface="Consolas" pitchFamily="49" charset="0"/>
              </a:rPr>
              <a:t>a</a:t>
            </a:r>
            <a:r>
              <a:rPr lang="en-US" altLang="zh-CN" sz="1800" i="1" baseline="-25000">
                <a:solidFill>
                  <a:srgbClr val="FF0000"/>
                </a:solidFill>
                <a:latin typeface="Consolas" pitchFamily="49" charset="0"/>
                <a:cs typeface="Consolas" pitchFamily="49" charset="0"/>
              </a:rPr>
              <a:t>i</a:t>
            </a:r>
            <a:r>
              <a:rPr lang="zh-CN"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a</a:t>
            </a:r>
            <a:r>
              <a:rPr lang="en-US" altLang="zh-CN" sz="1800" i="1" baseline="-25000">
                <a:solidFill>
                  <a:srgbClr val="0000FF"/>
                </a:solidFill>
                <a:latin typeface="Consolas" pitchFamily="49" charset="0"/>
                <a:cs typeface="Consolas" pitchFamily="49" charset="0"/>
              </a:rPr>
              <a:t>i</a:t>
            </a:r>
            <a:r>
              <a:rPr lang="en-US" altLang="zh-CN" sz="1800" baseline="-25000">
                <a:solidFill>
                  <a:srgbClr val="0000FF"/>
                </a:solidFill>
                <a:latin typeface="Consolas" pitchFamily="49" charset="0"/>
                <a:cs typeface="Consolas" pitchFamily="49" charset="0"/>
              </a:rPr>
              <a:t>+1</a:t>
            </a:r>
            <a:r>
              <a:rPr lang="zh-CN" altLang="zh-CN" sz="1800">
                <a:solidFill>
                  <a:srgbClr val="0000FF"/>
                </a:solidFill>
                <a:latin typeface="Consolas" pitchFamily="49" charset="0"/>
                <a:cs typeface="Consolas" pitchFamily="49" charset="0"/>
              </a:rPr>
              <a:t>，</a:t>
            </a:r>
            <a:r>
              <a:rPr lang="en-US" altLang="zh-CN" sz="1800">
                <a:solidFill>
                  <a:srgbClr val="0000FF"/>
                </a:solidFill>
                <a:latin typeface="+mj-ea"/>
                <a:ea typeface="+mj-ea"/>
                <a:cs typeface="Consolas" pitchFamily="49" charset="0"/>
              </a:rPr>
              <a:t>…</a:t>
            </a:r>
            <a:r>
              <a:rPr lang="zh-CN"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a</a:t>
            </a:r>
            <a:r>
              <a:rPr lang="en-US" altLang="zh-CN" sz="1800" i="1" baseline="-25000">
                <a:solidFill>
                  <a:srgbClr val="0000FF"/>
                </a:solidFill>
                <a:latin typeface="Consolas" pitchFamily="49" charset="0"/>
                <a:cs typeface="Consolas" pitchFamily="49" charset="0"/>
              </a:rPr>
              <a:t>n</a:t>
            </a:r>
            <a:r>
              <a:rPr lang="en-US" altLang="zh-CN" sz="1800" baseline="-25000">
                <a:solidFill>
                  <a:srgbClr val="0000FF"/>
                </a:solidFill>
                <a:latin typeface="Consolas" pitchFamily="49" charset="0"/>
                <a:cs typeface="Consolas" pitchFamily="49" charset="0"/>
              </a:rPr>
              <a:t>-1</a:t>
            </a:r>
            <a:r>
              <a:rPr lang="zh-CN" altLang="en-US" sz="1800">
                <a:solidFill>
                  <a:srgbClr val="0000FF"/>
                </a:solidFill>
                <a:latin typeface="Consolas" pitchFamily="49" charset="0"/>
                <a:cs typeface="Consolas" pitchFamily="49" charset="0"/>
              </a:rPr>
              <a:t>）</a:t>
            </a:r>
            <a:endParaRPr lang="en-US" altLang="zh-CN" sz="1800">
              <a:solidFill>
                <a:srgbClr val="0000FF"/>
              </a:solidFill>
              <a:latin typeface="Consolas" pitchFamily="49" charset="0"/>
              <a:cs typeface="Consolas" pitchFamily="49" charset="0"/>
            </a:endParaRPr>
          </a:p>
        </p:txBody>
      </p:sp>
      <p:sp>
        <p:nvSpPr>
          <p:cNvPr id="10" name="TextBox 9"/>
          <p:cNvSpPr txBox="1"/>
          <p:nvPr/>
        </p:nvSpPr>
        <p:spPr>
          <a:xfrm>
            <a:off x="611560" y="5004470"/>
            <a:ext cx="8208912" cy="442301"/>
          </a:xfrm>
          <a:prstGeom prst="rect">
            <a:avLst/>
          </a:prstGeom>
          <a:noFill/>
        </p:spPr>
        <p:txBody>
          <a:bodyPr wrap="square" rtlCol="0">
            <a:spAutoFit/>
          </a:bodyPr>
          <a:lstStyle/>
          <a:p>
            <a:pPr algn="l">
              <a:lnSpc>
                <a:spcPts val="3000"/>
              </a:lnSpc>
              <a:spcBef>
                <a:spcPts val="0"/>
              </a:spcBef>
            </a:pPr>
            <a:r>
              <a:rPr lang="zh-CN" altLang="zh-CN" sz="2000" dirty="0">
                <a:solidFill>
                  <a:srgbClr val="0000FF"/>
                </a:solidFill>
                <a:latin typeface="Consolas" pitchFamily="49" charset="0"/>
                <a:ea typeface="仿宋" pitchFamily="49" charset="-122"/>
                <a:cs typeface="Consolas" pitchFamily="49" charset="0"/>
              </a:rPr>
              <a:t>结点包含有元素</a:t>
            </a:r>
            <a:r>
              <a:rPr lang="zh-CN" altLang="en-US" sz="2000" dirty="0">
                <a:solidFill>
                  <a:srgbClr val="0000FF"/>
                </a:solidFill>
                <a:latin typeface="Consolas" pitchFamily="49" charset="0"/>
                <a:ea typeface="仿宋" pitchFamily="49" charset="-122"/>
                <a:cs typeface="Consolas" pitchFamily="49" charset="0"/>
              </a:rPr>
              <a:t>值和</a:t>
            </a:r>
            <a:r>
              <a:rPr lang="zh-CN" altLang="en-US" sz="2000" dirty="0">
                <a:solidFill>
                  <a:srgbClr val="FF0000"/>
                </a:solidFill>
                <a:latin typeface="Consolas" pitchFamily="49" charset="0"/>
                <a:ea typeface="仿宋" pitchFamily="49" charset="-122"/>
                <a:cs typeface="Consolas" pitchFamily="49" charset="0"/>
              </a:rPr>
              <a:t>前驱或</a:t>
            </a:r>
            <a:r>
              <a:rPr lang="zh-CN" altLang="zh-CN" sz="2000" dirty="0">
                <a:solidFill>
                  <a:srgbClr val="FF0000"/>
                </a:solidFill>
                <a:latin typeface="Consolas" pitchFamily="49" charset="0"/>
                <a:ea typeface="仿宋" pitchFamily="49" charset="-122"/>
                <a:cs typeface="Consolas" pitchFamily="49" charset="0"/>
              </a:rPr>
              <a:t>后继</a:t>
            </a:r>
            <a:r>
              <a:rPr lang="zh-CN" altLang="zh-CN" sz="2000" dirty="0">
                <a:solidFill>
                  <a:srgbClr val="0000FF"/>
                </a:solidFill>
                <a:latin typeface="Consolas" pitchFamily="49" charset="0"/>
                <a:ea typeface="仿宋" pitchFamily="49" charset="-122"/>
                <a:cs typeface="Consolas" pitchFamily="49" charset="0"/>
              </a:rPr>
              <a:t>结点的地址信息</a:t>
            </a:r>
            <a:r>
              <a:rPr lang="zh-CN" altLang="en-US" sz="2000" dirty="0">
                <a:solidFill>
                  <a:srgbClr val="0000FF"/>
                </a:solidFill>
                <a:latin typeface="Consolas" pitchFamily="49" charset="0"/>
                <a:ea typeface="仿宋" pitchFamily="49" charset="-122"/>
                <a:cs typeface="Consolas" pitchFamily="49" charset="0"/>
              </a:rPr>
              <a:t>（元素间的逻辑关系）</a:t>
            </a:r>
          </a:p>
        </p:txBody>
      </p:sp>
      <p:sp>
        <p:nvSpPr>
          <p:cNvPr id="11" name="下箭头 10"/>
          <p:cNvSpPr/>
          <p:nvPr/>
        </p:nvSpPr>
        <p:spPr>
          <a:xfrm>
            <a:off x="3786182" y="3500438"/>
            <a:ext cx="214314" cy="50006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2" name="矩形 11"/>
          <p:cNvSpPr/>
          <p:nvPr/>
        </p:nvSpPr>
        <p:spPr>
          <a:xfrm>
            <a:off x="3500430" y="4209331"/>
            <a:ext cx="785818" cy="57150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200" dirty="0">
                <a:solidFill>
                  <a:srgbClr val="FF0000"/>
                </a:solidFill>
                <a:latin typeface="仿宋" pitchFamily="49" charset="-122"/>
                <a:ea typeface="仿宋" pitchFamily="49" charset="-122"/>
              </a:rPr>
              <a:t>结点</a:t>
            </a:r>
          </a:p>
        </p:txBody>
      </p:sp>
      <p:sp>
        <p:nvSpPr>
          <p:cNvPr id="13" name="TextBox 12"/>
          <p:cNvSpPr txBox="1"/>
          <p:nvPr/>
        </p:nvSpPr>
        <p:spPr>
          <a:xfrm>
            <a:off x="4071934" y="3510486"/>
            <a:ext cx="857256" cy="369332"/>
          </a:xfrm>
          <a:prstGeom prst="rect">
            <a:avLst/>
          </a:prstGeom>
          <a:noFill/>
        </p:spPr>
        <p:txBody>
          <a:bodyPr wrap="square" rtlCol="0">
            <a:spAutoFit/>
          </a:bodyPr>
          <a:lstStyle/>
          <a:p>
            <a:pPr algn="l">
              <a:lnSpc>
                <a:spcPct val="100000"/>
              </a:lnSpc>
            </a:pPr>
            <a:r>
              <a:rPr lang="zh-CN" altLang="en-US" sz="1800" dirty="0">
                <a:solidFill>
                  <a:srgbClr val="C00000"/>
                </a:solidFill>
                <a:latin typeface="仿宋" pitchFamily="49" charset="-122"/>
                <a:ea typeface="仿宋" pitchFamily="49" charset="-122"/>
              </a:rPr>
              <a:t>映射</a:t>
            </a:r>
          </a:p>
        </p:txBody>
      </p:sp>
      <p:pic>
        <p:nvPicPr>
          <p:cNvPr id="14" name="图片 13">
            <a:extLst>
              <a:ext uri="{FF2B5EF4-FFF2-40B4-BE49-F238E27FC236}">
                <a16:creationId xmlns:a16="http://schemas.microsoft.com/office/drawing/2014/main" id="{AB7DC668-850F-4278-BB23-7A9A70EF8D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6964" y="5657460"/>
            <a:ext cx="1682226" cy="97158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100000">
                                          <p:val>
                                            <p:strVal val="#ppt_x"/>
                                          </p:val>
                                        </p:tav>
                                      </p:tavLst>
                                    </p:anim>
                                    <p:anim calcmode="lin" valueType="num">
                                      <p:cBhvr>
                                        <p:cTn id="8" dur="500" fill="hold"/>
                                        <p:tgtEl>
                                          <p:spTgt spid="11"/>
                                        </p:tgtEl>
                                        <p:attrNameLst>
                                          <p:attrName>ppt_y</p:attrName>
                                        </p:attrNameLst>
                                      </p:cBhvr>
                                      <p:tavLst>
                                        <p:tav tm="0">
                                          <p:val>
                                            <p:strVal val="#ppt_y-#ppt_h/2"/>
                                          </p:val>
                                        </p:tav>
                                        <p:tav tm="100000">
                                          <p:val>
                                            <p:strVal val="#ppt_y"/>
                                          </p:val>
                                        </p:tav>
                                      </p:tavLst>
                                    </p:anim>
                                    <p:anim calcmode="lin" valueType="num">
                                      <p:cBhvr>
                                        <p:cTn id="9" dur="500" fill="hold"/>
                                        <p:tgtEl>
                                          <p:spTgt spid="11"/>
                                        </p:tgtEl>
                                        <p:attrNameLst>
                                          <p:attrName>ppt_w</p:attrName>
                                        </p:attrNameLst>
                                      </p:cBhvr>
                                      <p:tavLst>
                                        <p:tav tm="0">
                                          <p:val>
                                            <p:strVal val="#ppt_w"/>
                                          </p:val>
                                        </p:tav>
                                        <p:tav tm="100000">
                                          <p:val>
                                            <p:strVal val="#ppt_w"/>
                                          </p:val>
                                        </p:tav>
                                      </p:tavLst>
                                    </p:anim>
                                    <p:anim calcmode="lin" valueType="num">
                                      <p:cBhvr>
                                        <p:cTn id="10"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ox(in)">
                                      <p:cBhvr>
                                        <p:cTn id="23"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642918"/>
            <a:ext cx="8640960" cy="90050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3300"/>
              </a:lnSpc>
              <a:spcBef>
                <a:spcPts val="0"/>
              </a:spcBef>
              <a:buBlip>
                <a:blip r:embed="rId3"/>
              </a:buBlip>
            </a:pPr>
            <a:r>
              <a:rPr lang="zh-CN" altLang="zh-CN" sz="2200" dirty="0">
                <a:solidFill>
                  <a:srgbClr val="0000FF"/>
                </a:solidFill>
                <a:latin typeface="Consolas" pitchFamily="49" charset="0"/>
                <a:ea typeface="仿宋" pitchFamily="49" charset="-122"/>
                <a:cs typeface="Consolas" pitchFamily="49" charset="0"/>
              </a:rPr>
              <a:t>如果每个结点只设置一个指向其</a:t>
            </a:r>
            <a:r>
              <a:rPr lang="zh-CN" altLang="zh-CN" sz="2200" dirty="0">
                <a:solidFill>
                  <a:srgbClr val="FF0000"/>
                </a:solidFill>
                <a:latin typeface="Consolas" pitchFamily="49" charset="0"/>
                <a:ea typeface="仿宋" pitchFamily="49" charset="-122"/>
                <a:cs typeface="Consolas" pitchFamily="49" charset="0"/>
              </a:rPr>
              <a:t>后继</a:t>
            </a:r>
            <a:r>
              <a:rPr lang="zh-CN" altLang="zh-CN" sz="2200" dirty="0">
                <a:solidFill>
                  <a:srgbClr val="0000FF"/>
                </a:solidFill>
                <a:latin typeface="Consolas" pitchFamily="49" charset="0"/>
                <a:ea typeface="仿宋" pitchFamily="49" charset="-122"/>
                <a:cs typeface="Consolas" pitchFamily="49" charset="0"/>
              </a:rPr>
              <a:t>结点的指针成员，这样的链表称为线性单向链接表，简称</a:t>
            </a:r>
            <a:r>
              <a:rPr lang="zh-CN" altLang="zh-CN" sz="2200" dirty="0">
                <a:solidFill>
                  <a:srgbClr val="FF0000"/>
                </a:solidFill>
                <a:latin typeface="微软雅黑" pitchFamily="34" charset="-122"/>
                <a:ea typeface="微软雅黑" pitchFamily="34" charset="-122"/>
                <a:cs typeface="Consolas" pitchFamily="49" charset="0"/>
              </a:rPr>
              <a:t>单链表</a:t>
            </a:r>
            <a:r>
              <a:rPr lang="zh-CN" altLang="en-US" sz="2200" dirty="0">
                <a:solidFill>
                  <a:srgbClr val="0000FF"/>
                </a:solidFill>
                <a:latin typeface="Consolas" pitchFamily="49" charset="0"/>
                <a:ea typeface="仿宋" pitchFamily="49" charset="-122"/>
                <a:cs typeface="Consolas" pitchFamily="49" charset="0"/>
              </a:rPr>
              <a:t>。</a:t>
            </a:r>
            <a:endParaRPr lang="en-US" altLang="zh-CN" sz="2200" dirty="0">
              <a:solidFill>
                <a:srgbClr val="0000FF"/>
              </a:solidFill>
              <a:latin typeface="Consolas" pitchFamily="49" charset="0"/>
              <a:ea typeface="仿宋" pitchFamily="49" charset="-122"/>
              <a:cs typeface="Consolas" pitchFamily="49" charset="0"/>
            </a:endParaRPr>
          </a:p>
        </p:txBody>
      </p:sp>
      <p:grpSp>
        <p:nvGrpSpPr>
          <p:cNvPr id="58" name="组合 57"/>
          <p:cNvGrpSpPr/>
          <p:nvPr/>
        </p:nvGrpSpPr>
        <p:grpSpPr>
          <a:xfrm>
            <a:off x="1321515" y="1906458"/>
            <a:ext cx="5289358" cy="1124612"/>
            <a:chOff x="1321515" y="1804322"/>
            <a:chExt cx="5289358" cy="1124612"/>
          </a:xfrm>
        </p:grpSpPr>
        <p:sp>
          <p:nvSpPr>
            <p:cNvPr id="7" name="Text Box 47"/>
            <p:cNvSpPr txBox="1">
              <a:spLocks noChangeArrowheads="1"/>
            </p:cNvSpPr>
            <p:nvPr/>
          </p:nvSpPr>
          <p:spPr bwMode="auto">
            <a:xfrm>
              <a:off x="2908657" y="1804322"/>
              <a:ext cx="1648989" cy="187344"/>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开始结点</a:t>
              </a:r>
              <a:r>
                <a:rPr kumimoji="0" lang="zh-CN" altLang="en-US" sz="1600" i="0" u="none" strike="noStrike" cap="none" normalizeH="0" baseline="0" dirty="0">
                  <a:ln>
                    <a:noFill/>
                  </a:ln>
                  <a:solidFill>
                    <a:srgbClr val="0000FF"/>
                  </a:solidFill>
                  <a:effectLst/>
                  <a:latin typeface="Consolas" pitchFamily="49" charset="0"/>
                  <a:ea typeface="仿宋" pitchFamily="49" charset="-122"/>
                  <a:cs typeface="Consolas" pitchFamily="49" charset="0"/>
                </a:rPr>
                <a:t>（首节点）</a:t>
              </a:r>
              <a:endParaRPr kumimoji="0" 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8" name="Text Box 46"/>
            <p:cNvSpPr txBox="1">
              <a:spLocks noChangeArrowheads="1"/>
            </p:cNvSpPr>
            <p:nvPr/>
          </p:nvSpPr>
          <p:spPr bwMode="auto">
            <a:xfrm>
              <a:off x="5757175" y="1814696"/>
              <a:ext cx="743651"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尾结点</a:t>
              </a:r>
            </a:p>
          </p:txBody>
        </p:sp>
        <p:sp>
          <p:nvSpPr>
            <p:cNvPr id="9" name="Text Box 45"/>
            <p:cNvSpPr txBox="1">
              <a:spLocks noChangeArrowheads="1"/>
            </p:cNvSpPr>
            <p:nvPr/>
          </p:nvSpPr>
          <p:spPr bwMode="auto">
            <a:xfrm>
              <a:off x="1951431" y="1814696"/>
              <a:ext cx="743651"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头结点</a:t>
              </a:r>
            </a:p>
          </p:txBody>
        </p:sp>
        <p:sp>
          <p:nvSpPr>
            <p:cNvPr id="10" name="Text Box 44" descr="浅色上对角线"/>
            <p:cNvSpPr txBox="1">
              <a:spLocks noChangeArrowheads="1"/>
            </p:cNvSpPr>
            <p:nvPr/>
          </p:nvSpPr>
          <p:spPr bwMode="auto">
            <a:xfrm>
              <a:off x="2053502" y="2192199"/>
              <a:ext cx="410482" cy="302275"/>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a:t>
              </a:r>
            </a:p>
          </p:txBody>
        </p:sp>
        <p:sp>
          <p:nvSpPr>
            <p:cNvPr id="11" name="Text Box 43"/>
            <p:cNvSpPr txBox="1">
              <a:spLocks noChangeArrowheads="1"/>
            </p:cNvSpPr>
            <p:nvPr/>
          </p:nvSpPr>
          <p:spPr bwMode="auto">
            <a:xfrm>
              <a:off x="2459836" y="2192199"/>
              <a:ext cx="303293" cy="302275"/>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2" name="Text Box 42"/>
            <p:cNvSpPr txBox="1">
              <a:spLocks noChangeArrowheads="1"/>
            </p:cNvSpPr>
            <p:nvPr/>
          </p:nvSpPr>
          <p:spPr bwMode="auto">
            <a:xfrm>
              <a:off x="3093639" y="2192199"/>
              <a:ext cx="4104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aseline="-30000">
                  <a:solidFill>
                    <a:srgbClr val="0000FF"/>
                  </a:solidFill>
                  <a:latin typeface="Consolas" pitchFamily="49" charset="0"/>
                  <a:ea typeface="仿宋" pitchFamily="49" charset="-122"/>
                  <a:cs typeface="Consolas" pitchFamily="49" charset="0"/>
                </a:rPr>
                <a:t>0</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 name="Text Box 41"/>
            <p:cNvSpPr txBox="1">
              <a:spLocks noChangeArrowheads="1"/>
            </p:cNvSpPr>
            <p:nvPr/>
          </p:nvSpPr>
          <p:spPr bwMode="auto">
            <a:xfrm>
              <a:off x="3499975" y="2192199"/>
              <a:ext cx="303293"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 name="Text Box 40"/>
            <p:cNvSpPr txBox="1">
              <a:spLocks noChangeArrowheads="1"/>
            </p:cNvSpPr>
            <p:nvPr/>
          </p:nvSpPr>
          <p:spPr bwMode="auto">
            <a:xfrm>
              <a:off x="5727039" y="2192199"/>
              <a:ext cx="5760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n</a:t>
              </a:r>
              <a:r>
                <a:rPr kumimoji="0" lang="en-US" altLang="zh-CN" sz="160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 name="Text Box 39"/>
            <p:cNvSpPr txBox="1">
              <a:spLocks noChangeArrowheads="1"/>
            </p:cNvSpPr>
            <p:nvPr/>
          </p:nvSpPr>
          <p:spPr bwMode="auto">
            <a:xfrm>
              <a:off x="6306608" y="2192199"/>
              <a:ext cx="304265"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6" name="Line 38"/>
            <p:cNvSpPr>
              <a:spLocks noChangeShapeType="1"/>
            </p:cNvSpPr>
            <p:nvPr/>
          </p:nvSpPr>
          <p:spPr bwMode="auto">
            <a:xfrm>
              <a:off x="2578431" y="2342851"/>
              <a:ext cx="524930"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 name="Text Box 37"/>
            <p:cNvSpPr txBox="1">
              <a:spLocks noChangeArrowheads="1"/>
            </p:cNvSpPr>
            <p:nvPr/>
          </p:nvSpPr>
          <p:spPr bwMode="auto">
            <a:xfrm>
              <a:off x="3978245" y="2192199"/>
              <a:ext cx="4104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aseline="-30000">
                  <a:solidFill>
                    <a:srgbClr val="0000FF"/>
                  </a:solidFill>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 name="Text Box 36"/>
            <p:cNvSpPr txBox="1">
              <a:spLocks noChangeArrowheads="1"/>
            </p:cNvSpPr>
            <p:nvPr/>
          </p:nvSpPr>
          <p:spPr bwMode="auto">
            <a:xfrm>
              <a:off x="4384580" y="2192199"/>
              <a:ext cx="303293"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9" name="Line 35"/>
            <p:cNvSpPr>
              <a:spLocks noChangeShapeType="1"/>
            </p:cNvSpPr>
            <p:nvPr/>
          </p:nvSpPr>
          <p:spPr bwMode="auto">
            <a:xfrm>
              <a:off x="4503175" y="2342851"/>
              <a:ext cx="524930"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0" name="Line 34"/>
            <p:cNvSpPr>
              <a:spLocks noChangeShapeType="1"/>
            </p:cNvSpPr>
            <p:nvPr/>
          </p:nvSpPr>
          <p:spPr bwMode="auto">
            <a:xfrm>
              <a:off x="3628291" y="2342851"/>
              <a:ext cx="349953"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1" name="Text Box 33"/>
            <p:cNvSpPr txBox="1">
              <a:spLocks noChangeArrowheads="1"/>
            </p:cNvSpPr>
            <p:nvPr/>
          </p:nvSpPr>
          <p:spPr bwMode="auto">
            <a:xfrm>
              <a:off x="5028105" y="2192199"/>
              <a:ext cx="468549" cy="302275"/>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22" name="Line 32"/>
            <p:cNvSpPr>
              <a:spLocks noChangeShapeType="1"/>
            </p:cNvSpPr>
            <p:nvPr/>
          </p:nvSpPr>
          <p:spPr bwMode="auto">
            <a:xfrm>
              <a:off x="5441245" y="2342851"/>
              <a:ext cx="285795"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3" name="Text Box 31"/>
            <p:cNvSpPr txBox="1">
              <a:spLocks noChangeArrowheads="1"/>
            </p:cNvSpPr>
            <p:nvPr/>
          </p:nvSpPr>
          <p:spPr bwMode="auto">
            <a:xfrm>
              <a:off x="1321515" y="2192199"/>
              <a:ext cx="528818"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head</a:t>
              </a:r>
            </a:p>
          </p:txBody>
        </p:sp>
        <p:sp>
          <p:nvSpPr>
            <p:cNvPr id="24" name="Line 30"/>
            <p:cNvSpPr>
              <a:spLocks noChangeShapeType="1"/>
            </p:cNvSpPr>
            <p:nvPr/>
          </p:nvSpPr>
          <p:spPr bwMode="auto">
            <a:xfrm>
              <a:off x="1766734" y="2342851"/>
              <a:ext cx="286767" cy="0"/>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5" name="Text Box 29"/>
            <p:cNvSpPr txBox="1">
              <a:spLocks noChangeArrowheads="1"/>
            </p:cNvSpPr>
            <p:nvPr/>
          </p:nvSpPr>
          <p:spPr bwMode="auto">
            <a:xfrm>
              <a:off x="3150994" y="2624715"/>
              <a:ext cx="1531046" cy="3042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）单链表</a:t>
              </a:r>
            </a:p>
          </p:txBody>
        </p:sp>
      </p:grpSp>
      <p:grpSp>
        <p:nvGrpSpPr>
          <p:cNvPr id="57" name="组合 56"/>
          <p:cNvGrpSpPr/>
          <p:nvPr/>
        </p:nvGrpSpPr>
        <p:grpSpPr>
          <a:xfrm>
            <a:off x="348878" y="3591826"/>
            <a:ext cx="8399586" cy="2357454"/>
            <a:chOff x="714348" y="3286124"/>
            <a:chExt cx="8399586" cy="2357454"/>
          </a:xfrm>
        </p:grpSpPr>
        <p:sp>
          <p:nvSpPr>
            <p:cNvPr id="4" name="TextBox 3"/>
            <p:cNvSpPr txBox="1"/>
            <p:nvPr/>
          </p:nvSpPr>
          <p:spPr>
            <a:xfrm>
              <a:off x="714348" y="3286124"/>
              <a:ext cx="8399586" cy="90050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3300"/>
                </a:lnSpc>
                <a:spcBef>
                  <a:spcPts val="0"/>
                </a:spcBef>
                <a:buBlip>
                  <a:blip r:embed="rId3"/>
                </a:buBlip>
              </a:pPr>
              <a:r>
                <a:rPr lang="zh-CN" altLang="zh-CN" sz="2200" dirty="0">
                  <a:solidFill>
                    <a:srgbClr val="0000FF"/>
                  </a:solidFill>
                  <a:latin typeface="Consolas" pitchFamily="49" charset="0"/>
                  <a:ea typeface="仿宋" pitchFamily="49" charset="-122"/>
                  <a:cs typeface="Consolas" pitchFamily="49" charset="0"/>
                </a:rPr>
                <a:t>如果每个结点中设置两个指针成员，分别用以指向其</a:t>
              </a:r>
              <a:r>
                <a:rPr lang="zh-CN" altLang="zh-CN" sz="2200" dirty="0">
                  <a:solidFill>
                    <a:srgbClr val="FF0000"/>
                  </a:solidFill>
                  <a:latin typeface="Consolas" pitchFamily="49" charset="0"/>
                  <a:ea typeface="仿宋" pitchFamily="49" charset="-122"/>
                  <a:cs typeface="Consolas" pitchFamily="49" charset="0"/>
                </a:rPr>
                <a:t>前驱</a:t>
              </a:r>
              <a:r>
                <a:rPr lang="zh-CN" altLang="zh-CN" sz="2200" dirty="0">
                  <a:solidFill>
                    <a:srgbClr val="0000FF"/>
                  </a:solidFill>
                  <a:latin typeface="Consolas" pitchFamily="49" charset="0"/>
                  <a:ea typeface="仿宋" pitchFamily="49" charset="-122"/>
                  <a:cs typeface="Consolas" pitchFamily="49" charset="0"/>
                </a:rPr>
                <a:t>结点和</a:t>
              </a:r>
              <a:r>
                <a:rPr lang="zh-CN" altLang="zh-CN" sz="2200" dirty="0">
                  <a:solidFill>
                    <a:srgbClr val="FF0000"/>
                  </a:solidFill>
                  <a:latin typeface="Consolas" pitchFamily="49" charset="0"/>
                  <a:ea typeface="仿宋" pitchFamily="49" charset="-122"/>
                  <a:cs typeface="Consolas" pitchFamily="49" charset="0"/>
                </a:rPr>
                <a:t>后继</a:t>
              </a:r>
              <a:r>
                <a:rPr lang="zh-CN" altLang="zh-CN" sz="2200" dirty="0">
                  <a:solidFill>
                    <a:srgbClr val="0000FF"/>
                  </a:solidFill>
                  <a:latin typeface="Consolas" pitchFamily="49" charset="0"/>
                  <a:ea typeface="仿宋" pitchFamily="49" charset="-122"/>
                  <a:cs typeface="Consolas" pitchFamily="49" charset="0"/>
                </a:rPr>
                <a:t>结点，这样的链表称之为线性双向链接表，简称</a:t>
              </a:r>
              <a:r>
                <a:rPr lang="zh-CN" altLang="zh-CN" sz="2200" dirty="0">
                  <a:solidFill>
                    <a:srgbClr val="FF0000"/>
                  </a:solidFill>
                  <a:latin typeface="微软雅黑" pitchFamily="34" charset="-122"/>
                  <a:ea typeface="微软雅黑" pitchFamily="34" charset="-122"/>
                  <a:cs typeface="Consolas" pitchFamily="49" charset="0"/>
                </a:rPr>
                <a:t>双链表</a:t>
              </a:r>
              <a:r>
                <a:rPr lang="zh-CN" altLang="zh-CN" sz="2200" dirty="0">
                  <a:solidFill>
                    <a:srgbClr val="0000FF"/>
                  </a:solidFill>
                  <a:latin typeface="Consolas" pitchFamily="49" charset="0"/>
                  <a:ea typeface="仿宋" pitchFamily="49" charset="-122"/>
                  <a:cs typeface="Consolas" pitchFamily="49" charset="0"/>
                </a:rPr>
                <a:t>。</a:t>
              </a:r>
              <a:endParaRPr lang="zh-CN" altLang="en-US" sz="2200" dirty="0">
                <a:solidFill>
                  <a:srgbClr val="0000FF"/>
                </a:solidFill>
                <a:latin typeface="Consolas" pitchFamily="49" charset="0"/>
                <a:ea typeface="仿宋" pitchFamily="49" charset="-122"/>
                <a:cs typeface="Consolas" pitchFamily="49" charset="0"/>
              </a:endParaRPr>
            </a:p>
          </p:txBody>
        </p:sp>
        <p:sp>
          <p:nvSpPr>
            <p:cNvPr id="27" name="Text Box 28"/>
            <p:cNvSpPr txBox="1">
              <a:spLocks noChangeArrowheads="1"/>
            </p:cNvSpPr>
            <p:nvPr/>
          </p:nvSpPr>
          <p:spPr bwMode="auto">
            <a:xfrm>
              <a:off x="3440960" y="4468009"/>
              <a:ext cx="1881000" cy="18175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开始结点</a:t>
              </a:r>
              <a:r>
                <a:rPr kumimoji="0" lang="zh-CN" altLang="en-US" sz="1600" i="0" u="none" strike="noStrike" cap="none" normalizeH="0" baseline="0" dirty="0">
                  <a:ln>
                    <a:noFill/>
                  </a:ln>
                  <a:solidFill>
                    <a:srgbClr val="0000FF"/>
                  </a:solidFill>
                  <a:effectLst/>
                  <a:latin typeface="Consolas" pitchFamily="49" charset="0"/>
                  <a:ea typeface="仿宋" pitchFamily="49" charset="-122"/>
                  <a:cs typeface="Consolas" pitchFamily="49" charset="0"/>
                </a:rPr>
                <a:t>（首结点）</a:t>
              </a:r>
              <a:endParaRPr kumimoji="0" 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28" name="Text Box 27"/>
            <p:cNvSpPr txBox="1">
              <a:spLocks noChangeArrowheads="1"/>
            </p:cNvSpPr>
            <p:nvPr/>
          </p:nvSpPr>
          <p:spPr bwMode="auto">
            <a:xfrm>
              <a:off x="6965769" y="4483075"/>
              <a:ext cx="743651"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尾结点</a:t>
              </a:r>
            </a:p>
          </p:txBody>
        </p:sp>
        <p:sp>
          <p:nvSpPr>
            <p:cNvPr id="29" name="Text Box 26"/>
            <p:cNvSpPr txBox="1">
              <a:spLocks noChangeArrowheads="1"/>
            </p:cNvSpPr>
            <p:nvPr/>
          </p:nvSpPr>
          <p:spPr bwMode="auto">
            <a:xfrm>
              <a:off x="2416374" y="4483075"/>
              <a:ext cx="743651"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头结点</a:t>
              </a:r>
            </a:p>
          </p:txBody>
        </p:sp>
        <p:sp>
          <p:nvSpPr>
            <p:cNvPr id="30" name="Text Box 25" descr="60%"/>
            <p:cNvSpPr txBox="1">
              <a:spLocks noChangeArrowheads="1"/>
            </p:cNvSpPr>
            <p:nvPr/>
          </p:nvSpPr>
          <p:spPr bwMode="auto">
            <a:xfrm>
              <a:off x="2534971" y="4851442"/>
              <a:ext cx="393956"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 name="Text Box 24"/>
            <p:cNvSpPr txBox="1">
              <a:spLocks noChangeArrowheads="1"/>
            </p:cNvSpPr>
            <p:nvPr/>
          </p:nvSpPr>
          <p:spPr bwMode="auto">
            <a:xfrm>
              <a:off x="2941304" y="4851442"/>
              <a:ext cx="303293"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2" name="Text Box 23" descr="浅色上对角线"/>
            <p:cNvSpPr txBox="1">
              <a:spLocks noChangeArrowheads="1"/>
            </p:cNvSpPr>
            <p:nvPr/>
          </p:nvSpPr>
          <p:spPr bwMode="auto">
            <a:xfrm>
              <a:off x="2241398" y="4851442"/>
              <a:ext cx="302321"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3" name="Text Box 22"/>
            <p:cNvSpPr txBox="1">
              <a:spLocks noChangeArrowheads="1"/>
            </p:cNvSpPr>
            <p:nvPr/>
          </p:nvSpPr>
          <p:spPr bwMode="auto">
            <a:xfrm>
              <a:off x="1285852" y="4851442"/>
              <a:ext cx="776681" cy="303247"/>
            </a:xfrm>
            <a:prstGeom prst="rect">
              <a:avLst/>
            </a:prstGeom>
            <a:solidFill>
              <a:srgbClr val="FFFFFF"/>
            </a:solidFill>
            <a:ln w="9525">
              <a:noFill/>
              <a:miter lim="800000"/>
              <a:headEnd/>
              <a:tailEnd type="none" w="sm" len="sm"/>
            </a:ln>
          </p:spPr>
          <p:txBody>
            <a:bodyPr vert="horz" wrap="square" lIns="1800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dhead</a:t>
              </a:r>
            </a:p>
          </p:txBody>
        </p:sp>
        <p:sp>
          <p:nvSpPr>
            <p:cNvPr id="34" name="Line 21"/>
            <p:cNvSpPr>
              <a:spLocks noChangeShapeType="1"/>
            </p:cNvSpPr>
            <p:nvPr/>
          </p:nvSpPr>
          <p:spPr bwMode="auto">
            <a:xfrm>
              <a:off x="1943937" y="4987515"/>
              <a:ext cx="287739" cy="972"/>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5" name="Text Box 20"/>
            <p:cNvSpPr txBox="1">
              <a:spLocks noChangeArrowheads="1"/>
            </p:cNvSpPr>
            <p:nvPr/>
          </p:nvSpPr>
          <p:spPr bwMode="auto">
            <a:xfrm>
              <a:off x="3806467" y="4851442"/>
              <a:ext cx="40834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aseline="-30000">
                  <a:solidFill>
                    <a:srgbClr val="0000FF"/>
                  </a:solidFill>
                  <a:latin typeface="Consolas" pitchFamily="49" charset="0"/>
                  <a:ea typeface="仿宋" pitchFamily="49" charset="-122"/>
                  <a:cs typeface="Consolas" pitchFamily="49" charset="0"/>
                </a:rPr>
                <a:t>0</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6" name="Text Box 19"/>
            <p:cNvSpPr txBox="1">
              <a:spLocks noChangeArrowheads="1"/>
            </p:cNvSpPr>
            <p:nvPr/>
          </p:nvSpPr>
          <p:spPr bwMode="auto">
            <a:xfrm>
              <a:off x="4212802" y="4851442"/>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7" name="Text Box 18"/>
            <p:cNvSpPr txBox="1">
              <a:spLocks noChangeArrowheads="1"/>
            </p:cNvSpPr>
            <p:nvPr/>
          </p:nvSpPr>
          <p:spPr bwMode="auto">
            <a:xfrm>
              <a:off x="3512895" y="4851442"/>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8" name="Line 17"/>
            <p:cNvSpPr>
              <a:spLocks noChangeShapeType="1"/>
            </p:cNvSpPr>
            <p:nvPr/>
          </p:nvSpPr>
          <p:spPr bwMode="auto">
            <a:xfrm>
              <a:off x="3145444" y="4944749"/>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9" name="Line 16"/>
            <p:cNvSpPr>
              <a:spLocks noChangeShapeType="1"/>
            </p:cNvSpPr>
            <p:nvPr/>
          </p:nvSpPr>
          <p:spPr bwMode="auto">
            <a:xfrm flipH="1">
              <a:off x="3262095" y="5046803"/>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0" name="Text Box 15"/>
            <p:cNvSpPr txBox="1">
              <a:spLocks noChangeArrowheads="1"/>
            </p:cNvSpPr>
            <p:nvPr/>
          </p:nvSpPr>
          <p:spPr bwMode="auto">
            <a:xfrm>
              <a:off x="5072133" y="4851442"/>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aseline="-30000">
                  <a:solidFill>
                    <a:srgbClr val="0000FF"/>
                  </a:solidFill>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1" name="Text Box 14"/>
            <p:cNvSpPr txBox="1">
              <a:spLocks noChangeArrowheads="1"/>
            </p:cNvSpPr>
            <p:nvPr/>
          </p:nvSpPr>
          <p:spPr bwMode="auto">
            <a:xfrm>
              <a:off x="5478467" y="4851442"/>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2" name="Text Box 13"/>
            <p:cNvSpPr txBox="1">
              <a:spLocks noChangeArrowheads="1"/>
            </p:cNvSpPr>
            <p:nvPr/>
          </p:nvSpPr>
          <p:spPr bwMode="auto">
            <a:xfrm>
              <a:off x="4778560" y="4851442"/>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3" name="Text Box 12"/>
            <p:cNvSpPr txBox="1">
              <a:spLocks noChangeArrowheads="1"/>
            </p:cNvSpPr>
            <p:nvPr/>
          </p:nvSpPr>
          <p:spPr bwMode="auto">
            <a:xfrm>
              <a:off x="7131024" y="4851442"/>
              <a:ext cx="584248"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n</a:t>
              </a:r>
              <a:r>
                <a:rPr kumimoji="0" lang="en-US" altLang="zh-CN" sz="160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4" name="Text Box 11"/>
            <p:cNvSpPr txBox="1">
              <a:spLocks noChangeArrowheads="1"/>
            </p:cNvSpPr>
            <p:nvPr/>
          </p:nvSpPr>
          <p:spPr bwMode="auto">
            <a:xfrm>
              <a:off x="6837452" y="4851442"/>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5" name="Line 10"/>
            <p:cNvSpPr>
              <a:spLocks noChangeShapeType="1"/>
            </p:cNvSpPr>
            <p:nvPr/>
          </p:nvSpPr>
          <p:spPr bwMode="auto">
            <a:xfrm>
              <a:off x="4428606" y="4944749"/>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6" name="Line 9"/>
            <p:cNvSpPr>
              <a:spLocks noChangeShapeType="1"/>
            </p:cNvSpPr>
            <p:nvPr/>
          </p:nvSpPr>
          <p:spPr bwMode="auto">
            <a:xfrm flipH="1">
              <a:off x="4545258" y="5046803"/>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7" name="Text Box 8"/>
            <p:cNvSpPr txBox="1">
              <a:spLocks noChangeArrowheads="1"/>
            </p:cNvSpPr>
            <p:nvPr/>
          </p:nvSpPr>
          <p:spPr bwMode="auto">
            <a:xfrm>
              <a:off x="6052974" y="4851442"/>
              <a:ext cx="468549" cy="303247"/>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48" name="Line 7"/>
            <p:cNvSpPr>
              <a:spLocks noChangeShapeType="1"/>
            </p:cNvSpPr>
            <p:nvPr/>
          </p:nvSpPr>
          <p:spPr bwMode="auto">
            <a:xfrm>
              <a:off x="5711769" y="4944749"/>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9" name="Line 6"/>
            <p:cNvSpPr>
              <a:spLocks noChangeShapeType="1"/>
            </p:cNvSpPr>
            <p:nvPr/>
          </p:nvSpPr>
          <p:spPr bwMode="auto">
            <a:xfrm flipH="1">
              <a:off x="5828420" y="5046803"/>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0" name="Line 5"/>
            <p:cNvSpPr>
              <a:spLocks noChangeShapeType="1"/>
            </p:cNvSpPr>
            <p:nvPr/>
          </p:nvSpPr>
          <p:spPr bwMode="auto">
            <a:xfrm>
              <a:off x="6455420" y="4944749"/>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1" name="Line 4"/>
            <p:cNvSpPr>
              <a:spLocks noChangeShapeType="1"/>
            </p:cNvSpPr>
            <p:nvPr/>
          </p:nvSpPr>
          <p:spPr bwMode="auto">
            <a:xfrm flipH="1">
              <a:off x="6572071" y="5046803"/>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2" name="Text Box 3"/>
            <p:cNvSpPr txBox="1">
              <a:spLocks noChangeArrowheads="1"/>
            </p:cNvSpPr>
            <p:nvPr/>
          </p:nvSpPr>
          <p:spPr bwMode="auto">
            <a:xfrm>
              <a:off x="7715272" y="4851442"/>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53" name="Text Box 2"/>
            <p:cNvSpPr txBox="1">
              <a:spLocks noChangeArrowheads="1"/>
            </p:cNvSpPr>
            <p:nvPr/>
          </p:nvSpPr>
          <p:spPr bwMode="auto">
            <a:xfrm>
              <a:off x="3615937" y="5340331"/>
              <a:ext cx="1531046" cy="30324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b</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）双链表</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214290"/>
            <a:ext cx="2714644"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2.3.2 </a:t>
            </a:r>
            <a:r>
              <a:rPr lang="zh-CN" altLang="en-US">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单 链 表</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4" name="TextBox 3"/>
          <p:cNvSpPr txBox="1"/>
          <p:nvPr/>
        </p:nvSpPr>
        <p:spPr>
          <a:xfrm>
            <a:off x="-31529" y="2054568"/>
            <a:ext cx="9088492" cy="849463"/>
          </a:xfrm>
          <a:prstGeom prst="rect">
            <a:avLst/>
          </a:prstGeom>
          <a:noFill/>
        </p:spPr>
        <p:txBody>
          <a:bodyPr wrap="square" rtlCol="0">
            <a:spAutoFit/>
          </a:bodyPr>
          <a:lstStyle/>
          <a:p>
            <a:pPr algn="l">
              <a:lnSpc>
                <a:spcPts val="31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每个结点为</a:t>
            </a:r>
            <a:r>
              <a:rPr lang="en-US" altLang="zh-CN" sz="2000" dirty="0" err="1">
                <a:solidFill>
                  <a:srgbClr val="0000FF"/>
                </a:solidFill>
                <a:latin typeface="Consolas" pitchFamily="49" charset="0"/>
                <a:ea typeface="仿宋" pitchFamily="49" charset="-122"/>
                <a:cs typeface="Consolas" pitchFamily="49" charset="0"/>
              </a:rPr>
              <a:t>LinkNode</a:t>
            </a:r>
            <a:r>
              <a:rPr lang="en-US" altLang="zh-CN" sz="2000" dirty="0">
                <a:solidFill>
                  <a:srgbClr val="0000FF"/>
                </a:solidFill>
                <a:latin typeface="Consolas" pitchFamily="49" charset="0"/>
                <a:ea typeface="仿宋" pitchFamily="49" charset="-122"/>
                <a:cs typeface="Consolas" pitchFamily="49" charset="0"/>
              </a:rPr>
              <a:t>&lt;E&gt;</a:t>
            </a:r>
            <a:r>
              <a:rPr lang="zh-CN" altLang="zh-CN" sz="2000" dirty="0">
                <a:solidFill>
                  <a:srgbClr val="0000FF"/>
                </a:solidFill>
                <a:latin typeface="Consolas" pitchFamily="49" charset="0"/>
                <a:ea typeface="仿宋" pitchFamily="49" charset="-122"/>
                <a:cs typeface="Consolas" pitchFamily="49" charset="0"/>
              </a:rPr>
              <a:t>泛型类对象，包括存储元素的数据成员</a:t>
            </a:r>
            <a:r>
              <a:rPr lang="en-US" altLang="zh-CN" sz="2000" dirty="0">
                <a:solidFill>
                  <a:srgbClr val="0000FF"/>
                </a:solidFill>
                <a:latin typeface="Consolas" pitchFamily="49" charset="0"/>
                <a:ea typeface="仿宋" pitchFamily="49" charset="-122"/>
                <a:cs typeface="Consolas" pitchFamily="49" charset="0"/>
              </a:rPr>
              <a:t>data</a:t>
            </a:r>
            <a:r>
              <a:rPr lang="zh-CN" altLang="en-US"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设其数据类型为</a:t>
            </a:r>
            <a:r>
              <a:rPr lang="en-US" altLang="zh-CN" sz="2000" dirty="0">
                <a:solidFill>
                  <a:srgbClr val="0000FF"/>
                </a:solidFill>
                <a:latin typeface="Consolas" pitchFamily="49" charset="0"/>
                <a:ea typeface="仿宋" pitchFamily="49" charset="-122"/>
                <a:cs typeface="Consolas" pitchFamily="49" charset="0"/>
              </a:rPr>
              <a:t>E</a:t>
            </a:r>
            <a:r>
              <a:rPr lang="zh-CN" altLang="en-US" sz="2000" dirty="0">
                <a:solidFill>
                  <a:srgbClr val="0000FF"/>
                </a:solidFill>
                <a:latin typeface="Consolas" pitchFamily="49" charset="0"/>
                <a:ea typeface="仿宋" pitchFamily="49" charset="-122"/>
                <a:cs typeface="Consolas" pitchFamily="49" charset="0"/>
              </a:rPr>
              <a:t>）和</a:t>
            </a:r>
            <a:r>
              <a:rPr lang="zh-CN" altLang="zh-CN" sz="2000" dirty="0">
                <a:solidFill>
                  <a:srgbClr val="0000FF"/>
                </a:solidFill>
                <a:latin typeface="Consolas" pitchFamily="49" charset="0"/>
                <a:ea typeface="仿宋" pitchFamily="49" charset="-122"/>
                <a:cs typeface="Consolas" pitchFamily="49" charset="0"/>
              </a:rPr>
              <a:t>存储后继结点的指针成员</a:t>
            </a:r>
            <a:r>
              <a:rPr lang="en-US" altLang="zh-CN" sz="2000" dirty="0">
                <a:solidFill>
                  <a:srgbClr val="0000FF"/>
                </a:solidFill>
                <a:latin typeface="Consolas" pitchFamily="49" charset="0"/>
                <a:ea typeface="仿宋" pitchFamily="49" charset="-122"/>
                <a:cs typeface="Consolas" pitchFamily="49" charset="0"/>
              </a:rPr>
              <a:t>next</a:t>
            </a:r>
            <a:r>
              <a:rPr lang="zh-CN" altLang="zh-CN"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857224" y="3347835"/>
            <a:ext cx="6929486" cy="340334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class </a:t>
            </a:r>
            <a:r>
              <a:rPr lang="en-US" altLang="zh-CN" sz="1800" dirty="0" err="1">
                <a:solidFill>
                  <a:srgbClr val="FF0000"/>
                </a:solidFill>
                <a:latin typeface="Consolas" pitchFamily="49" charset="0"/>
                <a:ea typeface="仿宋" pitchFamily="49" charset="-122"/>
                <a:cs typeface="Consolas" pitchFamily="49" charset="0"/>
              </a:rPr>
              <a:t>LinkNode</a:t>
            </a:r>
            <a:r>
              <a:rPr lang="en-US" altLang="zh-CN" sz="1800" dirty="0">
                <a:solidFill>
                  <a:srgbClr val="FF0000"/>
                </a:solidFill>
                <a:latin typeface="Consolas" pitchFamily="49" charset="0"/>
                <a:ea typeface="仿宋" pitchFamily="49" charset="-122"/>
                <a:cs typeface="Consolas" pitchFamily="49" charset="0"/>
              </a:rPr>
              <a:t>&lt;E&gt;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单链表结点泛型类</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C00000"/>
                </a:solidFill>
                <a:latin typeface="Consolas" pitchFamily="49" charset="0"/>
                <a:ea typeface="仿宋" pitchFamily="49" charset="-122"/>
                <a:cs typeface="Consolas" pitchFamily="49" charset="0"/>
              </a:rPr>
              <a:t>E data;</a:t>
            </a:r>
            <a:endParaRPr lang="zh-CN" altLang="zh-CN" sz="1800" dirty="0">
              <a:solidFill>
                <a:srgbClr val="C00000"/>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C00000"/>
                </a:solidFill>
                <a:latin typeface="Consolas" pitchFamily="49" charset="0"/>
                <a:ea typeface="仿宋" pitchFamily="49" charset="-122"/>
                <a:cs typeface="Consolas" pitchFamily="49" charset="0"/>
              </a:rPr>
              <a:t>LinkNode</a:t>
            </a:r>
            <a:r>
              <a:rPr lang="en-US" altLang="zh-CN" sz="1800" dirty="0">
                <a:solidFill>
                  <a:srgbClr val="C00000"/>
                </a:solidFill>
                <a:latin typeface="Consolas" pitchFamily="49" charset="0"/>
                <a:ea typeface="仿宋" pitchFamily="49" charset="-122"/>
                <a:cs typeface="Consolas" pitchFamily="49" charset="0"/>
              </a:rPr>
              <a:t>&lt;E&gt; next;</a:t>
            </a:r>
            <a:endParaRPr lang="zh-CN" altLang="zh-CN" sz="1800" dirty="0">
              <a:solidFill>
                <a:srgbClr val="C00000"/>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public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构造方法</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   next=null;  }</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public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(E d)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重载构造方法</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  data=d;</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next=null;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25" name="下箭头 24"/>
          <p:cNvSpPr/>
          <p:nvPr/>
        </p:nvSpPr>
        <p:spPr>
          <a:xfrm>
            <a:off x="3786182" y="2928934"/>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27" name="组合 26"/>
          <p:cNvGrpSpPr/>
          <p:nvPr/>
        </p:nvGrpSpPr>
        <p:grpSpPr>
          <a:xfrm>
            <a:off x="1068592" y="1106148"/>
            <a:ext cx="5289358" cy="679778"/>
            <a:chOff x="1321515" y="1814696"/>
            <a:chExt cx="5289358" cy="679778"/>
          </a:xfrm>
        </p:grpSpPr>
        <p:sp>
          <p:nvSpPr>
            <p:cNvPr id="28" name="Text Box 47"/>
            <p:cNvSpPr txBox="1">
              <a:spLocks noChangeArrowheads="1"/>
            </p:cNvSpPr>
            <p:nvPr/>
          </p:nvSpPr>
          <p:spPr bwMode="auto">
            <a:xfrm>
              <a:off x="2561483" y="1814696"/>
              <a:ext cx="1764407" cy="22588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开始结点</a:t>
              </a:r>
            </a:p>
          </p:txBody>
        </p:sp>
        <p:sp>
          <p:nvSpPr>
            <p:cNvPr id="29" name="Text Box 46"/>
            <p:cNvSpPr txBox="1">
              <a:spLocks noChangeArrowheads="1"/>
            </p:cNvSpPr>
            <p:nvPr/>
          </p:nvSpPr>
          <p:spPr bwMode="auto">
            <a:xfrm>
              <a:off x="5757175" y="1814696"/>
              <a:ext cx="743651"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尾结点</a:t>
              </a:r>
            </a:p>
          </p:txBody>
        </p:sp>
        <p:sp>
          <p:nvSpPr>
            <p:cNvPr id="30" name="Text Box 45"/>
            <p:cNvSpPr txBox="1">
              <a:spLocks noChangeArrowheads="1"/>
            </p:cNvSpPr>
            <p:nvPr/>
          </p:nvSpPr>
          <p:spPr bwMode="auto">
            <a:xfrm>
              <a:off x="1951431" y="1814696"/>
              <a:ext cx="743651"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头结点</a:t>
              </a:r>
            </a:p>
          </p:txBody>
        </p:sp>
        <p:sp>
          <p:nvSpPr>
            <p:cNvPr id="31" name="Text Box 44" descr="浅色上对角线"/>
            <p:cNvSpPr txBox="1">
              <a:spLocks noChangeArrowheads="1"/>
            </p:cNvSpPr>
            <p:nvPr/>
          </p:nvSpPr>
          <p:spPr bwMode="auto">
            <a:xfrm>
              <a:off x="2053502" y="2192199"/>
              <a:ext cx="410482" cy="302275"/>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a:t>
              </a:r>
            </a:p>
          </p:txBody>
        </p:sp>
        <p:sp>
          <p:nvSpPr>
            <p:cNvPr id="32" name="Text Box 43"/>
            <p:cNvSpPr txBox="1">
              <a:spLocks noChangeArrowheads="1"/>
            </p:cNvSpPr>
            <p:nvPr/>
          </p:nvSpPr>
          <p:spPr bwMode="auto">
            <a:xfrm>
              <a:off x="2459836" y="2192199"/>
              <a:ext cx="303293" cy="302275"/>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3" name="Text Box 42"/>
            <p:cNvSpPr txBox="1">
              <a:spLocks noChangeArrowheads="1"/>
            </p:cNvSpPr>
            <p:nvPr/>
          </p:nvSpPr>
          <p:spPr bwMode="auto">
            <a:xfrm>
              <a:off x="3093639" y="2192199"/>
              <a:ext cx="4104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aseline="-30000">
                  <a:solidFill>
                    <a:srgbClr val="0000FF"/>
                  </a:solidFill>
                  <a:latin typeface="Consolas" pitchFamily="49" charset="0"/>
                  <a:ea typeface="仿宋" pitchFamily="49" charset="-122"/>
                  <a:cs typeface="Consolas" pitchFamily="49" charset="0"/>
                </a:rPr>
                <a:t>0</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4" name="Text Box 41"/>
            <p:cNvSpPr txBox="1">
              <a:spLocks noChangeArrowheads="1"/>
            </p:cNvSpPr>
            <p:nvPr/>
          </p:nvSpPr>
          <p:spPr bwMode="auto">
            <a:xfrm>
              <a:off x="3499975" y="2192199"/>
              <a:ext cx="303293"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5" name="Text Box 40"/>
            <p:cNvSpPr txBox="1">
              <a:spLocks noChangeArrowheads="1"/>
            </p:cNvSpPr>
            <p:nvPr/>
          </p:nvSpPr>
          <p:spPr bwMode="auto">
            <a:xfrm>
              <a:off x="5727039" y="2192199"/>
              <a:ext cx="5760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n</a:t>
              </a:r>
              <a:r>
                <a:rPr kumimoji="0" lang="en-US" altLang="zh-CN" sz="160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6" name="Text Box 39"/>
            <p:cNvSpPr txBox="1">
              <a:spLocks noChangeArrowheads="1"/>
            </p:cNvSpPr>
            <p:nvPr/>
          </p:nvSpPr>
          <p:spPr bwMode="auto">
            <a:xfrm>
              <a:off x="6306608" y="2192199"/>
              <a:ext cx="304265"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7" name="Line 38"/>
            <p:cNvSpPr>
              <a:spLocks noChangeShapeType="1"/>
            </p:cNvSpPr>
            <p:nvPr/>
          </p:nvSpPr>
          <p:spPr bwMode="auto">
            <a:xfrm>
              <a:off x="2578431" y="2342851"/>
              <a:ext cx="524930"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8" name="Text Box 37"/>
            <p:cNvSpPr txBox="1">
              <a:spLocks noChangeArrowheads="1"/>
            </p:cNvSpPr>
            <p:nvPr/>
          </p:nvSpPr>
          <p:spPr bwMode="auto">
            <a:xfrm>
              <a:off x="3978245" y="2192199"/>
              <a:ext cx="4104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aseline="-30000">
                  <a:solidFill>
                    <a:srgbClr val="0000FF"/>
                  </a:solidFill>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9" name="Text Box 36"/>
            <p:cNvSpPr txBox="1">
              <a:spLocks noChangeArrowheads="1"/>
            </p:cNvSpPr>
            <p:nvPr/>
          </p:nvSpPr>
          <p:spPr bwMode="auto">
            <a:xfrm>
              <a:off x="4384580" y="2192199"/>
              <a:ext cx="303293"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0" name="Line 35"/>
            <p:cNvSpPr>
              <a:spLocks noChangeShapeType="1"/>
            </p:cNvSpPr>
            <p:nvPr/>
          </p:nvSpPr>
          <p:spPr bwMode="auto">
            <a:xfrm>
              <a:off x="4503175" y="2342851"/>
              <a:ext cx="524930"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1" name="Line 34"/>
            <p:cNvSpPr>
              <a:spLocks noChangeShapeType="1"/>
            </p:cNvSpPr>
            <p:nvPr/>
          </p:nvSpPr>
          <p:spPr bwMode="auto">
            <a:xfrm>
              <a:off x="3628291" y="2342851"/>
              <a:ext cx="349953"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2" name="Text Box 33"/>
            <p:cNvSpPr txBox="1">
              <a:spLocks noChangeArrowheads="1"/>
            </p:cNvSpPr>
            <p:nvPr/>
          </p:nvSpPr>
          <p:spPr bwMode="auto">
            <a:xfrm>
              <a:off x="5028105" y="2192199"/>
              <a:ext cx="468549" cy="302275"/>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43" name="Line 32"/>
            <p:cNvSpPr>
              <a:spLocks noChangeShapeType="1"/>
            </p:cNvSpPr>
            <p:nvPr/>
          </p:nvSpPr>
          <p:spPr bwMode="auto">
            <a:xfrm>
              <a:off x="5441245" y="2342851"/>
              <a:ext cx="285795"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4" name="Text Box 31"/>
            <p:cNvSpPr txBox="1">
              <a:spLocks noChangeArrowheads="1"/>
            </p:cNvSpPr>
            <p:nvPr/>
          </p:nvSpPr>
          <p:spPr bwMode="auto">
            <a:xfrm>
              <a:off x="1321515" y="2192199"/>
              <a:ext cx="528818"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head</a:t>
              </a:r>
            </a:p>
          </p:txBody>
        </p:sp>
        <p:sp>
          <p:nvSpPr>
            <p:cNvPr id="45" name="Line 30"/>
            <p:cNvSpPr>
              <a:spLocks noChangeShapeType="1"/>
            </p:cNvSpPr>
            <p:nvPr/>
          </p:nvSpPr>
          <p:spPr bwMode="auto">
            <a:xfrm>
              <a:off x="1766734" y="2342851"/>
              <a:ext cx="286767" cy="0"/>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pic>
        <p:nvPicPr>
          <p:cNvPr id="26" name="图片 25">
            <a:extLst>
              <a:ext uri="{FF2B5EF4-FFF2-40B4-BE49-F238E27FC236}">
                <a16:creationId xmlns:a16="http://schemas.microsoft.com/office/drawing/2014/main" id="{1581420E-1B4C-4A6E-8D4F-45D8BDCA3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296" y="2898109"/>
            <a:ext cx="1682226" cy="97158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1"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ppt_x</p:attrName>
                                        </p:attrNameLst>
                                      </p:cBhvr>
                                      <p:tavLst>
                                        <p:tav tm="0">
                                          <p:val>
                                            <p:strVal val="#ppt_x"/>
                                          </p:val>
                                        </p:tav>
                                        <p:tav tm="100000">
                                          <p:val>
                                            <p:strVal val="#ppt_x"/>
                                          </p:val>
                                        </p:tav>
                                      </p:tavLst>
                                    </p:anim>
                                    <p:anim calcmode="lin" valueType="num">
                                      <p:cBhvr>
                                        <p:cTn id="12" dur="500" fill="hold"/>
                                        <p:tgtEl>
                                          <p:spTgt spid="25"/>
                                        </p:tgtEl>
                                        <p:attrNameLst>
                                          <p:attrName>ppt_y</p:attrName>
                                        </p:attrNameLst>
                                      </p:cBhvr>
                                      <p:tavLst>
                                        <p:tav tm="0">
                                          <p:val>
                                            <p:strVal val="#ppt_y-#ppt_h/2"/>
                                          </p:val>
                                        </p:tav>
                                        <p:tav tm="100000">
                                          <p:val>
                                            <p:strVal val="#ppt_y"/>
                                          </p:val>
                                        </p:tav>
                                      </p:tavLst>
                                    </p:anim>
                                    <p:anim calcmode="lin" valueType="num">
                                      <p:cBhvr>
                                        <p:cTn id="13" dur="500" fill="hold"/>
                                        <p:tgtEl>
                                          <p:spTgt spid="25"/>
                                        </p:tgtEl>
                                        <p:attrNameLst>
                                          <p:attrName>ppt_w</p:attrName>
                                        </p:attrNameLst>
                                      </p:cBhvr>
                                      <p:tavLst>
                                        <p:tav tm="0">
                                          <p:val>
                                            <p:strVal val="#ppt_w"/>
                                          </p:val>
                                        </p:tav>
                                        <p:tav tm="100000">
                                          <p:val>
                                            <p:strVal val="#ppt_w"/>
                                          </p:val>
                                        </p:tav>
                                      </p:tavLst>
                                    </p:anim>
                                    <p:anim calcmode="lin" valueType="num">
                                      <p:cBhvr>
                                        <p:cTn id="14"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2700" y="121762"/>
            <a:ext cx="4429156" cy="400110"/>
          </a:xfrm>
          <a:prstGeom prst="rect">
            <a:avLst/>
          </a:prstGeom>
          <a:noFill/>
        </p:spPr>
        <p:txBody>
          <a:bodyPr wrap="square" rtlCol="0">
            <a:spAutoFit/>
          </a:bodyPr>
          <a:lstStyle/>
          <a:p>
            <a:pPr algn="l">
              <a:lnSpc>
                <a:spcPct val="100000"/>
              </a:lnSpc>
            </a:pPr>
            <a:r>
              <a:rPr lang="zh-CN" altLang="zh-CN" sz="2000" dirty="0">
                <a:solidFill>
                  <a:srgbClr val="0000FF"/>
                </a:solidFill>
                <a:latin typeface="Consolas" pitchFamily="49" charset="0"/>
                <a:ea typeface="华文中宋" pitchFamily="2" charset="-122"/>
                <a:cs typeface="Consolas" pitchFamily="49" charset="0"/>
              </a:rPr>
              <a:t>单链表泛型类</a:t>
            </a:r>
            <a:r>
              <a:rPr lang="en-US" altLang="zh-CN" sz="2000" dirty="0" err="1">
                <a:solidFill>
                  <a:srgbClr val="0000FF"/>
                </a:solidFill>
                <a:latin typeface="Consolas" pitchFamily="49" charset="0"/>
                <a:ea typeface="华文中宋" pitchFamily="2" charset="-122"/>
                <a:cs typeface="Consolas" pitchFamily="49" charset="0"/>
              </a:rPr>
              <a:t>LinkListClass</a:t>
            </a:r>
            <a:r>
              <a:rPr lang="en-US" altLang="zh-CN" sz="2000" dirty="0">
                <a:solidFill>
                  <a:srgbClr val="0000FF"/>
                </a:solidFill>
                <a:latin typeface="Consolas" pitchFamily="49" charset="0"/>
                <a:ea typeface="华文中宋" pitchFamily="2" charset="-122"/>
                <a:cs typeface="Consolas" pitchFamily="49" charset="0"/>
              </a:rPr>
              <a:t>&lt;E&gt;</a:t>
            </a:r>
            <a:endParaRPr lang="zh-CN" altLang="en-US" sz="2000" dirty="0">
              <a:solidFill>
                <a:srgbClr val="0000FF"/>
              </a:solidFill>
              <a:latin typeface="Consolas" pitchFamily="49" charset="0"/>
              <a:ea typeface="华文中宋" pitchFamily="2" charset="-122"/>
              <a:cs typeface="Consolas" pitchFamily="49" charset="0"/>
            </a:endParaRPr>
          </a:p>
        </p:txBody>
      </p:sp>
      <p:sp>
        <p:nvSpPr>
          <p:cNvPr id="4" name="TextBox 3"/>
          <p:cNvSpPr txBox="1"/>
          <p:nvPr/>
        </p:nvSpPr>
        <p:spPr>
          <a:xfrm>
            <a:off x="755576" y="764704"/>
            <a:ext cx="6929486" cy="296091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public class </a:t>
            </a:r>
            <a:r>
              <a:rPr lang="en-US" altLang="zh-CN" sz="1800" dirty="0" err="1">
                <a:solidFill>
                  <a:srgbClr val="FF0000"/>
                </a:solidFill>
                <a:latin typeface="Consolas" pitchFamily="49" charset="0"/>
                <a:ea typeface="仿宋" pitchFamily="49" charset="-122"/>
                <a:cs typeface="Consolas" pitchFamily="49" charset="0"/>
              </a:rPr>
              <a:t>LinkListClass</a:t>
            </a:r>
            <a:r>
              <a:rPr lang="en-US" altLang="zh-CN" sz="1800" dirty="0">
                <a:solidFill>
                  <a:srgbClr val="FF0000"/>
                </a:solidFill>
                <a:latin typeface="Consolas" pitchFamily="49" charset="0"/>
                <a:ea typeface="仿宋" pitchFamily="49" charset="-122"/>
                <a:cs typeface="Consolas" pitchFamily="49" charset="0"/>
              </a:rPr>
              <a:t>&lt;E&gt;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单链表泛型类</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&lt;E&gt; head;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存放头结点</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public </a:t>
            </a:r>
            <a:r>
              <a:rPr lang="en-US" altLang="zh-CN" sz="1800" dirty="0" err="1">
                <a:solidFill>
                  <a:srgbClr val="0000FF"/>
                </a:solidFill>
                <a:latin typeface="Consolas" pitchFamily="49" charset="0"/>
                <a:ea typeface="仿宋" pitchFamily="49" charset="-122"/>
                <a:cs typeface="Consolas" pitchFamily="49" charset="0"/>
              </a:rPr>
              <a:t>LinkListClass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构造方法</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  head=new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&lt;E&gt;();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创建头结点</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head.next</a:t>
            </a:r>
            <a:r>
              <a:rPr lang="en-US" altLang="zh-CN" sz="1800" dirty="0">
                <a:solidFill>
                  <a:srgbClr val="0000FF"/>
                </a:solidFill>
                <a:latin typeface="Consolas" pitchFamily="49" charset="0"/>
                <a:ea typeface="仿宋" pitchFamily="49" charset="-122"/>
                <a:cs typeface="Consolas" pitchFamily="49" charset="0"/>
              </a:rPr>
              <a:t>=null;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头结点</a:t>
            </a:r>
            <a:r>
              <a:rPr lang="en-US" altLang="zh-CN" sz="1800" dirty="0">
                <a:solidFill>
                  <a:srgbClr val="00CC00"/>
                </a:solidFill>
                <a:latin typeface="Consolas" pitchFamily="49" charset="0"/>
                <a:ea typeface="仿宋" pitchFamily="49" charset="-122"/>
                <a:cs typeface="Consolas" pitchFamily="49" charset="0"/>
              </a:rPr>
              <a:t>next</a:t>
            </a:r>
            <a:r>
              <a:rPr lang="zh-CN" altLang="zh-CN" sz="1800" dirty="0">
                <a:solidFill>
                  <a:srgbClr val="00CC00"/>
                </a:solidFill>
                <a:latin typeface="Consolas" pitchFamily="49" charset="0"/>
                <a:ea typeface="仿宋" pitchFamily="49" charset="-122"/>
                <a:cs typeface="Consolas" pitchFamily="49" charset="0"/>
              </a:rPr>
              <a:t>成员置为</a:t>
            </a:r>
            <a:r>
              <a:rPr lang="en-US" altLang="zh-CN" sz="1800" dirty="0">
                <a:solidFill>
                  <a:srgbClr val="00CC00"/>
                </a:solidFill>
                <a:latin typeface="Consolas" pitchFamily="49" charset="0"/>
                <a:ea typeface="仿宋" pitchFamily="49" charset="-122"/>
                <a:cs typeface="Consolas" pitchFamily="49" charset="0"/>
              </a:rPr>
              <a:t>next</a:t>
            </a:r>
            <a:endParaRPr lang="zh-CN" altLang="zh-CN" sz="1800" dirty="0">
              <a:solidFill>
                <a:srgbClr val="00CC00"/>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339933"/>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基本运算算法</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grpSp>
        <p:nvGrpSpPr>
          <p:cNvPr id="9" name="组合 8"/>
          <p:cNvGrpSpPr/>
          <p:nvPr/>
        </p:nvGrpSpPr>
        <p:grpSpPr>
          <a:xfrm>
            <a:off x="2451575" y="4122290"/>
            <a:ext cx="1580101" cy="302275"/>
            <a:chOff x="2071670" y="4500570"/>
            <a:chExt cx="1580101" cy="302275"/>
          </a:xfrm>
        </p:grpSpPr>
        <p:sp>
          <p:nvSpPr>
            <p:cNvPr id="5" name="Text Box 40"/>
            <p:cNvSpPr txBox="1">
              <a:spLocks noChangeArrowheads="1"/>
            </p:cNvSpPr>
            <p:nvPr/>
          </p:nvSpPr>
          <p:spPr bwMode="auto">
            <a:xfrm>
              <a:off x="2870256" y="4500570"/>
              <a:ext cx="468549" cy="302275"/>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 name="Text Box 39"/>
            <p:cNvSpPr txBox="1">
              <a:spLocks noChangeArrowheads="1"/>
            </p:cNvSpPr>
            <p:nvPr/>
          </p:nvSpPr>
          <p:spPr bwMode="auto">
            <a:xfrm>
              <a:off x="3347506" y="4500570"/>
              <a:ext cx="304265" cy="302275"/>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7" name="Line 32"/>
            <p:cNvSpPr>
              <a:spLocks noChangeShapeType="1"/>
            </p:cNvSpPr>
            <p:nvPr/>
          </p:nvSpPr>
          <p:spPr bwMode="auto">
            <a:xfrm>
              <a:off x="2584461" y="4651222"/>
              <a:ext cx="285795"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8" name="Text Box 31"/>
            <p:cNvSpPr txBox="1">
              <a:spLocks noChangeArrowheads="1"/>
            </p:cNvSpPr>
            <p:nvPr/>
          </p:nvSpPr>
          <p:spPr bwMode="auto">
            <a:xfrm>
              <a:off x="2071670" y="4500570"/>
              <a:ext cx="528818"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head</a:t>
              </a:r>
            </a:p>
          </p:txBody>
        </p:sp>
      </p:grpSp>
      <p:cxnSp>
        <p:nvCxnSpPr>
          <p:cNvPr id="11" name="直接箭头连接符 10"/>
          <p:cNvCxnSpPr>
            <a:cxnSpLocks/>
          </p:cNvCxnSpPr>
          <p:nvPr/>
        </p:nvCxnSpPr>
        <p:spPr>
          <a:xfrm>
            <a:off x="3461100" y="2799692"/>
            <a:ext cx="0" cy="12906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Text Box 20" descr="浅色上对角线">
            <a:extLst>
              <a:ext uri="{FF2B5EF4-FFF2-40B4-BE49-F238E27FC236}">
                <a16:creationId xmlns:a16="http://schemas.microsoft.com/office/drawing/2014/main" id="{12E8E4EA-AE93-43B9-9343-60BADF6A782D}"/>
              </a:ext>
            </a:extLst>
          </p:cNvPr>
          <p:cNvSpPr txBox="1">
            <a:spLocks noChangeArrowheads="1"/>
          </p:cNvSpPr>
          <p:nvPr/>
        </p:nvSpPr>
        <p:spPr bwMode="auto">
          <a:xfrm>
            <a:off x="4703151" y="5981790"/>
            <a:ext cx="468749" cy="322801"/>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 name="Text Box 19">
            <a:extLst>
              <a:ext uri="{FF2B5EF4-FFF2-40B4-BE49-F238E27FC236}">
                <a16:creationId xmlns:a16="http://schemas.microsoft.com/office/drawing/2014/main" id="{16B320CF-F79D-42F4-AB45-529A8A1E06D0}"/>
              </a:ext>
            </a:extLst>
          </p:cNvPr>
          <p:cNvSpPr txBox="1">
            <a:spLocks noChangeArrowheads="1"/>
          </p:cNvSpPr>
          <p:nvPr/>
        </p:nvSpPr>
        <p:spPr bwMode="auto">
          <a:xfrm>
            <a:off x="5175857" y="5981790"/>
            <a:ext cx="322833" cy="322801"/>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 name="Text Box 18">
            <a:extLst>
              <a:ext uri="{FF2B5EF4-FFF2-40B4-BE49-F238E27FC236}">
                <a16:creationId xmlns:a16="http://schemas.microsoft.com/office/drawing/2014/main" id="{362BEAA3-F0AE-413B-B3AA-E17FA9476AA0}"/>
              </a:ext>
            </a:extLst>
          </p:cNvPr>
          <p:cNvSpPr txBox="1">
            <a:spLocks noChangeArrowheads="1"/>
          </p:cNvSpPr>
          <p:nvPr/>
        </p:nvSpPr>
        <p:spPr bwMode="auto">
          <a:xfrm>
            <a:off x="4283398" y="5444084"/>
            <a:ext cx="528636" cy="26382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head</a:t>
            </a:r>
          </a:p>
        </p:txBody>
      </p:sp>
      <p:sp>
        <p:nvSpPr>
          <p:cNvPr id="16" name="Arc 17">
            <a:extLst>
              <a:ext uri="{FF2B5EF4-FFF2-40B4-BE49-F238E27FC236}">
                <a16:creationId xmlns:a16="http://schemas.microsoft.com/office/drawing/2014/main" id="{AF0999E7-B4AE-429B-84F9-1BDD5DD5BFDA}"/>
              </a:ext>
            </a:extLst>
          </p:cNvPr>
          <p:cNvSpPr>
            <a:spLocks/>
          </p:cNvSpPr>
          <p:nvPr/>
        </p:nvSpPr>
        <p:spPr bwMode="auto">
          <a:xfrm>
            <a:off x="4783464" y="5671492"/>
            <a:ext cx="180000" cy="324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 name="Line 16">
            <a:extLst>
              <a:ext uri="{FF2B5EF4-FFF2-40B4-BE49-F238E27FC236}">
                <a16:creationId xmlns:a16="http://schemas.microsoft.com/office/drawing/2014/main" id="{51DB45A2-5B52-4A05-9659-4A00799A8608}"/>
              </a:ext>
            </a:extLst>
          </p:cNvPr>
          <p:cNvSpPr>
            <a:spLocks noChangeShapeType="1"/>
          </p:cNvSpPr>
          <p:nvPr/>
        </p:nvSpPr>
        <p:spPr bwMode="auto">
          <a:xfrm>
            <a:off x="5321753" y="6135949"/>
            <a:ext cx="372500"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 name="Text Box 15">
            <a:extLst>
              <a:ext uri="{FF2B5EF4-FFF2-40B4-BE49-F238E27FC236}">
                <a16:creationId xmlns:a16="http://schemas.microsoft.com/office/drawing/2014/main" id="{D6B5FAC4-AE61-4756-8A0C-741BBE44D908}"/>
              </a:ext>
            </a:extLst>
          </p:cNvPr>
          <p:cNvSpPr txBox="1">
            <a:spLocks noChangeArrowheads="1"/>
          </p:cNvSpPr>
          <p:nvPr/>
        </p:nvSpPr>
        <p:spPr bwMode="auto">
          <a:xfrm>
            <a:off x="5696323" y="5974548"/>
            <a:ext cx="444464" cy="322801"/>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9" name="Text Box 14">
            <a:extLst>
              <a:ext uri="{FF2B5EF4-FFF2-40B4-BE49-F238E27FC236}">
                <a16:creationId xmlns:a16="http://schemas.microsoft.com/office/drawing/2014/main" id="{C0D97436-DE0A-4BDC-B918-52C7C859B70D}"/>
              </a:ext>
            </a:extLst>
          </p:cNvPr>
          <p:cNvSpPr txBox="1">
            <a:spLocks noChangeArrowheads="1"/>
          </p:cNvSpPr>
          <p:nvPr/>
        </p:nvSpPr>
        <p:spPr bwMode="auto">
          <a:xfrm>
            <a:off x="6128836" y="5974548"/>
            <a:ext cx="322833" cy="322801"/>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 name="Text Box 13">
            <a:extLst>
              <a:ext uri="{FF2B5EF4-FFF2-40B4-BE49-F238E27FC236}">
                <a16:creationId xmlns:a16="http://schemas.microsoft.com/office/drawing/2014/main" id="{3FD0351A-BA5B-4DC2-ACEF-112D6E85DEA6}"/>
              </a:ext>
            </a:extLst>
          </p:cNvPr>
          <p:cNvSpPr txBox="1">
            <a:spLocks noChangeArrowheads="1"/>
          </p:cNvSpPr>
          <p:nvPr/>
        </p:nvSpPr>
        <p:spPr bwMode="auto">
          <a:xfrm>
            <a:off x="6842794" y="5999379"/>
            <a:ext cx="385951" cy="26382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n-ea"/>
                <a:ea typeface="+mn-ea"/>
                <a:cs typeface="Consolas" pitchFamily="49" charset="0"/>
              </a:rPr>
              <a:t>…</a:t>
            </a:r>
          </a:p>
        </p:txBody>
      </p:sp>
      <p:sp>
        <p:nvSpPr>
          <p:cNvPr id="21" name="Line 12">
            <a:extLst>
              <a:ext uri="{FF2B5EF4-FFF2-40B4-BE49-F238E27FC236}">
                <a16:creationId xmlns:a16="http://schemas.microsoft.com/office/drawing/2014/main" id="{5F38C1E0-B3BE-4F1D-8248-60544523E547}"/>
              </a:ext>
            </a:extLst>
          </p:cNvPr>
          <p:cNvSpPr>
            <a:spLocks noChangeShapeType="1"/>
          </p:cNvSpPr>
          <p:nvPr/>
        </p:nvSpPr>
        <p:spPr bwMode="auto">
          <a:xfrm>
            <a:off x="6269558" y="6135949"/>
            <a:ext cx="372500"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 name="Text Box 11">
            <a:extLst>
              <a:ext uri="{FF2B5EF4-FFF2-40B4-BE49-F238E27FC236}">
                <a16:creationId xmlns:a16="http://schemas.microsoft.com/office/drawing/2014/main" id="{11D0A097-C798-45E5-AB0D-52DEFEFD05C6}"/>
              </a:ext>
            </a:extLst>
          </p:cNvPr>
          <p:cNvSpPr txBox="1">
            <a:spLocks noChangeArrowheads="1"/>
          </p:cNvSpPr>
          <p:nvPr/>
        </p:nvSpPr>
        <p:spPr bwMode="auto">
          <a:xfrm>
            <a:off x="7698509" y="5974548"/>
            <a:ext cx="442541" cy="322801"/>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3" name="Text Box 10">
            <a:extLst>
              <a:ext uri="{FF2B5EF4-FFF2-40B4-BE49-F238E27FC236}">
                <a16:creationId xmlns:a16="http://schemas.microsoft.com/office/drawing/2014/main" id="{8ECF2803-0FDD-4EE6-9F2B-21E161B2DC3C}"/>
              </a:ext>
            </a:extLst>
          </p:cNvPr>
          <p:cNvSpPr txBox="1">
            <a:spLocks noChangeArrowheads="1"/>
          </p:cNvSpPr>
          <p:nvPr/>
        </p:nvSpPr>
        <p:spPr bwMode="auto">
          <a:xfrm>
            <a:off x="8132058" y="5974548"/>
            <a:ext cx="322833" cy="322801"/>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4" name="Line 9">
            <a:extLst>
              <a:ext uri="{FF2B5EF4-FFF2-40B4-BE49-F238E27FC236}">
                <a16:creationId xmlns:a16="http://schemas.microsoft.com/office/drawing/2014/main" id="{9876C712-99A7-459E-93DF-6B057098A6FC}"/>
              </a:ext>
            </a:extLst>
          </p:cNvPr>
          <p:cNvSpPr>
            <a:spLocks noChangeShapeType="1"/>
          </p:cNvSpPr>
          <p:nvPr/>
        </p:nvSpPr>
        <p:spPr bwMode="auto">
          <a:xfrm>
            <a:off x="7331183" y="6135949"/>
            <a:ext cx="372500"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5" name="Text Box 8">
            <a:extLst>
              <a:ext uri="{FF2B5EF4-FFF2-40B4-BE49-F238E27FC236}">
                <a16:creationId xmlns:a16="http://schemas.microsoft.com/office/drawing/2014/main" id="{E0177DE7-C3C2-4EEB-BCE7-5CCB1D57834F}"/>
              </a:ext>
            </a:extLst>
          </p:cNvPr>
          <p:cNvSpPr txBox="1">
            <a:spLocks noChangeArrowheads="1"/>
          </p:cNvSpPr>
          <p:nvPr/>
        </p:nvSpPr>
        <p:spPr bwMode="auto">
          <a:xfrm>
            <a:off x="2711762" y="5515522"/>
            <a:ext cx="1285884" cy="35719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dirty="0">
                <a:ln>
                  <a:noFill/>
                </a:ln>
                <a:solidFill>
                  <a:srgbClr val="FF0000"/>
                </a:solidFill>
                <a:effectLst/>
                <a:latin typeface="Consolas" pitchFamily="49" charset="0"/>
                <a:ea typeface="仿宋" pitchFamily="49" charset="-122"/>
                <a:cs typeface="Consolas" pitchFamily="49" charset="0"/>
              </a:rPr>
              <a:t>单链表</a:t>
            </a:r>
            <a:r>
              <a:rPr kumimoji="0" lang="zh-CN" altLang="en-US" sz="1800" i="0" u="none" strike="noStrike" cap="none" normalizeH="0" baseline="0" dirty="0">
                <a:ln>
                  <a:noFill/>
                </a:ln>
                <a:solidFill>
                  <a:srgbClr val="FF0000"/>
                </a:solidFill>
                <a:effectLst/>
                <a:latin typeface="Consolas" pitchFamily="49" charset="0"/>
                <a:ea typeface="仿宋" pitchFamily="49" charset="-122"/>
                <a:cs typeface="Consolas" pitchFamily="49" charset="0"/>
              </a:rPr>
              <a:t>对象</a:t>
            </a:r>
            <a:r>
              <a:rPr kumimoji="0" lang="en-US" altLang="zh-CN" sz="1800" i="0" u="none" strike="noStrike" cap="none" normalizeH="0" baseline="0" dirty="0">
                <a:ln>
                  <a:noFill/>
                </a:ln>
                <a:solidFill>
                  <a:srgbClr val="FF0000"/>
                </a:solidFill>
                <a:effectLst/>
                <a:latin typeface="Consolas" pitchFamily="49" charset="0"/>
                <a:ea typeface="仿宋" pitchFamily="49" charset="-122"/>
                <a:cs typeface="Consolas" pitchFamily="49" charset="0"/>
              </a:rPr>
              <a:t>L</a:t>
            </a:r>
            <a:r>
              <a:rPr kumimoji="0" lang="zh-CN" altLang="en-US" sz="1800" i="0" u="none" strike="noStrike" cap="none" normalizeH="0" baseline="0" dirty="0">
                <a:ln>
                  <a:noFill/>
                </a:ln>
                <a:solidFill>
                  <a:srgbClr val="FF0000"/>
                </a:solidFill>
                <a:effectLst/>
                <a:latin typeface="Consolas" pitchFamily="49" charset="0"/>
                <a:ea typeface="仿宋" pitchFamily="49" charset="-122"/>
                <a:cs typeface="Consolas" pitchFamily="49" charset="0"/>
              </a:rPr>
              <a:t>：</a:t>
            </a:r>
          </a:p>
        </p:txBody>
      </p:sp>
      <p:sp>
        <p:nvSpPr>
          <p:cNvPr id="26" name="Rectangle 7">
            <a:extLst>
              <a:ext uri="{FF2B5EF4-FFF2-40B4-BE49-F238E27FC236}">
                <a16:creationId xmlns:a16="http://schemas.microsoft.com/office/drawing/2014/main" id="{48429EF1-EF38-4759-8958-4F29E58C6E19}"/>
              </a:ext>
            </a:extLst>
          </p:cNvPr>
          <p:cNvSpPr>
            <a:spLocks noChangeArrowheads="1"/>
          </p:cNvSpPr>
          <p:nvPr/>
        </p:nvSpPr>
        <p:spPr bwMode="auto">
          <a:xfrm>
            <a:off x="4211960" y="5301208"/>
            <a:ext cx="4643470" cy="1285884"/>
          </a:xfrm>
          <a:prstGeom prst="rect">
            <a:avLst/>
          </a:prstGeom>
          <a:solidFill>
            <a:srgbClr val="FFFFFF">
              <a:alpha val="0"/>
            </a:srgbClr>
          </a:solidFill>
          <a:ln w="28575">
            <a:solidFill>
              <a:srgbClr val="00B0F0"/>
            </a:solidFill>
            <a:prstDash val="dash"/>
            <a:miter lim="800000"/>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7" name="Line 6">
            <a:extLst>
              <a:ext uri="{FF2B5EF4-FFF2-40B4-BE49-F238E27FC236}">
                <a16:creationId xmlns:a16="http://schemas.microsoft.com/office/drawing/2014/main" id="{2172BEE1-6AC9-4F89-81B4-F6F6460C91FF}"/>
              </a:ext>
            </a:extLst>
          </p:cNvPr>
          <p:cNvSpPr>
            <a:spLocks noChangeShapeType="1"/>
          </p:cNvSpPr>
          <p:nvPr/>
        </p:nvSpPr>
        <p:spPr bwMode="auto">
          <a:xfrm>
            <a:off x="5227593" y="5086894"/>
            <a:ext cx="0" cy="900000"/>
          </a:xfrm>
          <a:prstGeom prst="line">
            <a:avLst/>
          </a:prstGeom>
          <a:ln w="19050">
            <a:headEnd/>
            <a:tailEnd type="arrow" w="sm" len="sm"/>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8" name="Text Box 5">
            <a:extLst>
              <a:ext uri="{FF2B5EF4-FFF2-40B4-BE49-F238E27FC236}">
                <a16:creationId xmlns:a16="http://schemas.microsoft.com/office/drawing/2014/main" id="{63EF5962-70F7-4273-8ABE-C3543DBBF6B9}"/>
              </a:ext>
            </a:extLst>
          </p:cNvPr>
          <p:cNvSpPr txBox="1">
            <a:spLocks noChangeArrowheads="1"/>
          </p:cNvSpPr>
          <p:nvPr/>
        </p:nvSpPr>
        <p:spPr bwMode="auto">
          <a:xfrm>
            <a:off x="4871649" y="4807350"/>
            <a:ext cx="702576" cy="26279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L.head</a:t>
            </a:r>
          </a:p>
        </p:txBody>
      </p:sp>
      <p:sp>
        <p:nvSpPr>
          <p:cNvPr id="29" name="Line 4">
            <a:extLst>
              <a:ext uri="{FF2B5EF4-FFF2-40B4-BE49-F238E27FC236}">
                <a16:creationId xmlns:a16="http://schemas.microsoft.com/office/drawing/2014/main" id="{2E50AF1C-EFC1-461E-90AD-3F286DB1E47C}"/>
              </a:ext>
            </a:extLst>
          </p:cNvPr>
          <p:cNvSpPr>
            <a:spLocks noChangeShapeType="1"/>
          </p:cNvSpPr>
          <p:nvPr/>
        </p:nvSpPr>
        <p:spPr bwMode="auto">
          <a:xfrm>
            <a:off x="6244725" y="5086894"/>
            <a:ext cx="0" cy="900000"/>
          </a:xfrm>
          <a:prstGeom prst="line">
            <a:avLst/>
          </a:prstGeom>
          <a:ln w="19050">
            <a:headEnd/>
            <a:tailEnd type="arrow" w="sm" len="sm"/>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0" name="Text Box 3">
            <a:extLst>
              <a:ext uri="{FF2B5EF4-FFF2-40B4-BE49-F238E27FC236}">
                <a16:creationId xmlns:a16="http://schemas.microsoft.com/office/drawing/2014/main" id="{186F28E0-60BF-4F66-AB28-FB38209C083A}"/>
              </a:ext>
            </a:extLst>
          </p:cNvPr>
          <p:cNvSpPr txBox="1">
            <a:spLocks noChangeArrowheads="1"/>
          </p:cNvSpPr>
          <p:nvPr/>
        </p:nvSpPr>
        <p:spPr bwMode="auto">
          <a:xfrm>
            <a:off x="5702530" y="4801142"/>
            <a:ext cx="1295512" cy="26279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L.head.next</a:t>
            </a:r>
          </a:p>
        </p:txBody>
      </p:sp>
      <p:sp>
        <p:nvSpPr>
          <p:cNvPr id="31" name="Text Box 2">
            <a:extLst>
              <a:ext uri="{FF2B5EF4-FFF2-40B4-BE49-F238E27FC236}">
                <a16:creationId xmlns:a16="http://schemas.microsoft.com/office/drawing/2014/main" id="{1CF76984-8B7D-4179-8CC5-FB2A4A32AC91}"/>
              </a:ext>
            </a:extLst>
          </p:cNvPr>
          <p:cNvSpPr txBox="1">
            <a:spLocks noChangeArrowheads="1"/>
          </p:cNvSpPr>
          <p:nvPr/>
        </p:nvSpPr>
        <p:spPr bwMode="auto">
          <a:xfrm>
            <a:off x="5140654" y="4323000"/>
            <a:ext cx="1643074" cy="26382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Consolas" pitchFamily="49" charset="0"/>
              </a:rPr>
              <a:t>结点引用方式</a:t>
            </a:r>
            <a:r>
              <a:rPr kumimoji="0" lang="zh-CN" sz="2000" i="0" u="none" strike="noStrike" cap="none" normalizeH="0" baseline="0" dirty="0">
                <a:ln>
                  <a:noFill/>
                </a:ln>
                <a:solidFill>
                  <a:schemeClr val="tx1"/>
                </a:solidFill>
                <a:effectLst/>
                <a:latin typeface="Consolas" pitchFamily="49" charset="0"/>
                <a:ea typeface="仿宋" pitchFamily="49" charset="-122"/>
                <a:cs typeface="Consolas" pitchFamily="49" charset="0"/>
              </a:rPr>
              <a:t>：</a:t>
            </a:r>
          </a:p>
        </p:txBody>
      </p:sp>
      <p:sp>
        <p:nvSpPr>
          <p:cNvPr id="33" name="Text Box 5">
            <a:extLst>
              <a:ext uri="{FF2B5EF4-FFF2-40B4-BE49-F238E27FC236}">
                <a16:creationId xmlns:a16="http://schemas.microsoft.com/office/drawing/2014/main" id="{441ACE7A-D701-4B89-9965-CA38ACEA45AD}"/>
              </a:ext>
            </a:extLst>
          </p:cNvPr>
          <p:cNvSpPr txBox="1">
            <a:spLocks noChangeArrowheads="1"/>
          </p:cNvSpPr>
          <p:nvPr/>
        </p:nvSpPr>
        <p:spPr bwMode="auto">
          <a:xfrm>
            <a:off x="4846314" y="4824101"/>
            <a:ext cx="702576" cy="26279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dirty="0" err="1">
                <a:ln>
                  <a:noFill/>
                </a:ln>
                <a:solidFill>
                  <a:srgbClr val="0000FF"/>
                </a:solidFill>
                <a:effectLst/>
                <a:latin typeface="Consolas" pitchFamily="49" charset="0"/>
                <a:ea typeface="仿宋" pitchFamily="49" charset="-122"/>
                <a:cs typeface="Consolas" pitchFamily="49" charset="0"/>
              </a:rPr>
              <a:t>L.head</a:t>
            </a:r>
            <a:endParaRPr kumimoji="0" lang="en-US" alt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100000">
                                          <p:val>
                                            <p:strVal val="#ppt_x"/>
                                          </p:val>
                                        </p:tav>
                                      </p:tavLst>
                                    </p:anim>
                                    <p:anim calcmode="lin" valueType="num">
                                      <p:cBhvr>
                                        <p:cTn id="8" dur="500" fill="hold"/>
                                        <p:tgtEl>
                                          <p:spTgt spid="11"/>
                                        </p:tgtEl>
                                        <p:attrNameLst>
                                          <p:attrName>ppt_y</p:attrName>
                                        </p:attrNameLst>
                                      </p:cBhvr>
                                      <p:tavLst>
                                        <p:tav tm="0">
                                          <p:val>
                                            <p:strVal val="#ppt_y-#ppt_h/2"/>
                                          </p:val>
                                        </p:tav>
                                        <p:tav tm="100000">
                                          <p:val>
                                            <p:strVal val="#ppt_y"/>
                                          </p:val>
                                        </p:tav>
                                      </p:tavLst>
                                    </p:anim>
                                    <p:anim calcmode="lin" valueType="num">
                                      <p:cBhvr>
                                        <p:cTn id="9" dur="500" fill="hold"/>
                                        <p:tgtEl>
                                          <p:spTgt spid="11"/>
                                        </p:tgtEl>
                                        <p:attrNameLst>
                                          <p:attrName>ppt_w</p:attrName>
                                        </p:attrNameLst>
                                      </p:cBhvr>
                                      <p:tavLst>
                                        <p:tav tm="0">
                                          <p:val>
                                            <p:strVal val="#ppt_w"/>
                                          </p:val>
                                        </p:tav>
                                        <p:tav tm="100000">
                                          <p:val>
                                            <p:strVal val="#ppt_w"/>
                                          </p:val>
                                        </p:tav>
                                      </p:tavLst>
                                    </p:anim>
                                    <p:anim calcmode="lin" valueType="num">
                                      <p:cBhvr>
                                        <p:cTn id="10"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27" grpId="0" animBg="1"/>
      <p:bldP spid="28" grpId="0" animBg="1"/>
      <p:bldP spid="29" grpId="0" animBg="1"/>
      <p:bldP spid="30" grpId="0" animBg="1"/>
      <p:bldP spid="3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357166"/>
            <a:ext cx="3286148"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000">
                <a:latin typeface="Consolas" pitchFamily="49" charset="0"/>
                <a:ea typeface="微软雅黑" pitchFamily="34" charset="-122"/>
                <a:cs typeface="Consolas" pitchFamily="49" charset="0"/>
              </a:rPr>
              <a:t>1. </a:t>
            </a:r>
            <a:r>
              <a:rPr lang="zh-CN" altLang="zh-CN" sz="2000">
                <a:latin typeface="Consolas" pitchFamily="49" charset="0"/>
                <a:ea typeface="微软雅黑" pitchFamily="34" charset="-122"/>
                <a:cs typeface="Consolas" pitchFamily="49" charset="0"/>
              </a:rPr>
              <a:t>插入和删除结点操作</a:t>
            </a:r>
          </a:p>
        </p:txBody>
      </p:sp>
      <p:sp>
        <p:nvSpPr>
          <p:cNvPr id="4" name="TextBox 3"/>
          <p:cNvSpPr txBox="1"/>
          <p:nvPr/>
        </p:nvSpPr>
        <p:spPr>
          <a:xfrm>
            <a:off x="571472" y="928670"/>
            <a:ext cx="7929618" cy="400110"/>
          </a:xfrm>
          <a:prstGeom prst="rect">
            <a:avLst/>
          </a:prstGeom>
          <a:noFill/>
        </p:spPr>
        <p:txBody>
          <a:bodyPr wrap="square" rtlCol="0">
            <a:spAutoFit/>
          </a:bodyPr>
          <a:lstStyle/>
          <a:p>
            <a:pPr algn="l">
              <a:lnSpc>
                <a:spcPct val="100000"/>
              </a:lnSpc>
            </a:pPr>
            <a:r>
              <a:rPr lang="zh-CN" altLang="zh-CN" sz="2000" dirty="0">
                <a:solidFill>
                  <a:srgbClr val="FF0000"/>
                </a:solidFill>
                <a:latin typeface="Consolas" pitchFamily="49" charset="0"/>
                <a:ea typeface="楷体" pitchFamily="49" charset="-122"/>
                <a:cs typeface="Consolas" pitchFamily="49" charset="0"/>
              </a:rPr>
              <a:t>插入结点操作</a:t>
            </a:r>
            <a:r>
              <a:rPr lang="zh-CN" altLang="en-US"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将结点</a:t>
            </a:r>
            <a:r>
              <a:rPr lang="en-US" altLang="zh-CN" sz="2000" i="1" dirty="0">
                <a:solidFill>
                  <a:srgbClr val="0000FF"/>
                </a:solidFill>
                <a:latin typeface="Consolas" pitchFamily="49" charset="0"/>
                <a:ea typeface="仿宋" pitchFamily="49" charset="-122"/>
                <a:cs typeface="Consolas" pitchFamily="49" charset="0"/>
              </a:rPr>
              <a:t>s</a:t>
            </a:r>
            <a:r>
              <a:rPr lang="zh-CN" altLang="zh-CN" sz="2000" dirty="0">
                <a:solidFill>
                  <a:srgbClr val="0000FF"/>
                </a:solidFill>
                <a:latin typeface="Consolas" pitchFamily="49" charset="0"/>
                <a:ea typeface="仿宋" pitchFamily="49" charset="-122"/>
                <a:cs typeface="Consolas" pitchFamily="49" charset="0"/>
              </a:rPr>
              <a:t>插入到单链表中</a:t>
            </a:r>
            <a:r>
              <a:rPr lang="en-US" altLang="zh-CN" sz="2000" i="1" dirty="0">
                <a:solidFill>
                  <a:srgbClr val="0000FF"/>
                </a:solidFill>
                <a:latin typeface="Consolas" pitchFamily="49" charset="0"/>
                <a:ea typeface="仿宋" pitchFamily="49" charset="-122"/>
                <a:cs typeface="Consolas" pitchFamily="49" charset="0"/>
              </a:rPr>
              <a:t>p</a:t>
            </a:r>
            <a:r>
              <a:rPr lang="zh-CN" altLang="zh-CN" sz="2000" dirty="0">
                <a:solidFill>
                  <a:srgbClr val="0000FF"/>
                </a:solidFill>
                <a:latin typeface="Consolas" pitchFamily="49" charset="0"/>
                <a:ea typeface="仿宋" pitchFamily="49" charset="-122"/>
                <a:cs typeface="Consolas" pitchFamily="49" charset="0"/>
              </a:rPr>
              <a:t>结点的后面</a:t>
            </a:r>
            <a:r>
              <a:rPr lang="zh-CN" altLang="en-US" sz="2000" dirty="0">
                <a:solidFill>
                  <a:srgbClr val="0000FF"/>
                </a:solidFill>
                <a:latin typeface="Consolas" pitchFamily="49" charset="0"/>
                <a:ea typeface="仿宋" pitchFamily="49" charset="-122"/>
                <a:cs typeface="Consolas" pitchFamily="49" charset="0"/>
              </a:rPr>
              <a:t>。</a:t>
            </a:r>
          </a:p>
        </p:txBody>
      </p:sp>
      <p:sp>
        <p:nvSpPr>
          <p:cNvPr id="60486" name="Rectangle 7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81" name="组合 80"/>
          <p:cNvGrpSpPr/>
          <p:nvPr/>
        </p:nvGrpSpPr>
        <p:grpSpPr>
          <a:xfrm>
            <a:off x="4333118" y="1484784"/>
            <a:ext cx="3342774" cy="2386286"/>
            <a:chOff x="3929058" y="1500174"/>
            <a:chExt cx="3000396" cy="2214578"/>
          </a:xfrm>
        </p:grpSpPr>
        <p:sp>
          <p:nvSpPr>
            <p:cNvPr id="60468" name="Text Box 52"/>
            <p:cNvSpPr txBox="1">
              <a:spLocks noChangeArrowheads="1"/>
            </p:cNvSpPr>
            <p:nvPr/>
          </p:nvSpPr>
          <p:spPr bwMode="auto">
            <a:xfrm>
              <a:off x="4562890" y="2073654"/>
              <a:ext cx="410400" cy="300176"/>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67" name="Text Box 51"/>
            <p:cNvSpPr txBox="1">
              <a:spLocks noChangeArrowheads="1"/>
            </p:cNvSpPr>
            <p:nvPr/>
          </p:nvSpPr>
          <p:spPr bwMode="auto">
            <a:xfrm>
              <a:off x="4963710" y="2073654"/>
              <a:ext cx="299177" cy="300176"/>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66" name="Text Box 50"/>
            <p:cNvSpPr txBox="1">
              <a:spLocks noChangeArrowheads="1"/>
            </p:cNvSpPr>
            <p:nvPr/>
          </p:nvSpPr>
          <p:spPr bwMode="auto">
            <a:xfrm>
              <a:off x="4012482" y="2110097"/>
              <a:ext cx="295341" cy="25126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60465" name="Line 49"/>
            <p:cNvSpPr>
              <a:spLocks noChangeShapeType="1"/>
            </p:cNvSpPr>
            <p:nvPr/>
          </p:nvSpPr>
          <p:spPr bwMode="auto">
            <a:xfrm>
              <a:off x="4286727" y="2224221"/>
              <a:ext cx="282875" cy="959"/>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64" name="Text Box 48"/>
            <p:cNvSpPr txBox="1">
              <a:spLocks noChangeArrowheads="1"/>
            </p:cNvSpPr>
            <p:nvPr/>
          </p:nvSpPr>
          <p:spPr bwMode="auto">
            <a:xfrm>
              <a:off x="4372069" y="1643050"/>
              <a:ext cx="190821" cy="24455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p</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63" name="Arc 47"/>
            <p:cNvSpPr>
              <a:spLocks/>
            </p:cNvSpPr>
            <p:nvPr/>
          </p:nvSpPr>
          <p:spPr bwMode="auto">
            <a:xfrm>
              <a:off x="4562890" y="1774437"/>
              <a:ext cx="172602" cy="29921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62" name="Text Box 46"/>
            <p:cNvSpPr txBox="1">
              <a:spLocks noChangeArrowheads="1"/>
            </p:cNvSpPr>
            <p:nvPr/>
          </p:nvSpPr>
          <p:spPr bwMode="auto">
            <a:xfrm>
              <a:off x="5493023" y="2073654"/>
              <a:ext cx="463148" cy="300176"/>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b</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61" name="Text Box 45"/>
            <p:cNvSpPr txBox="1">
              <a:spLocks noChangeArrowheads="1"/>
            </p:cNvSpPr>
            <p:nvPr/>
          </p:nvSpPr>
          <p:spPr bwMode="auto">
            <a:xfrm>
              <a:off x="5893843" y="2073654"/>
              <a:ext cx="300135" cy="300176"/>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60" name="Line 44"/>
            <p:cNvSpPr>
              <a:spLocks noChangeShapeType="1"/>
            </p:cNvSpPr>
            <p:nvPr/>
          </p:nvSpPr>
          <p:spPr bwMode="auto">
            <a:xfrm>
              <a:off x="5114258" y="2224221"/>
              <a:ext cx="380683" cy="959"/>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59" name="Text Box 43"/>
            <p:cNvSpPr txBox="1">
              <a:spLocks noChangeArrowheads="1"/>
            </p:cNvSpPr>
            <p:nvPr/>
          </p:nvSpPr>
          <p:spPr bwMode="auto">
            <a:xfrm>
              <a:off x="6442333" y="2102425"/>
              <a:ext cx="322190" cy="25126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60458" name="Line 42"/>
            <p:cNvSpPr>
              <a:spLocks noChangeShapeType="1"/>
            </p:cNvSpPr>
            <p:nvPr/>
          </p:nvSpPr>
          <p:spPr bwMode="auto">
            <a:xfrm>
              <a:off x="6107677" y="2224221"/>
              <a:ext cx="282875" cy="959"/>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57" name="Text Box 41"/>
            <p:cNvSpPr txBox="1">
              <a:spLocks noChangeArrowheads="1"/>
            </p:cNvSpPr>
            <p:nvPr/>
          </p:nvSpPr>
          <p:spPr bwMode="auto">
            <a:xfrm>
              <a:off x="5148778" y="2779499"/>
              <a:ext cx="410400" cy="298258"/>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x</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56" name="Text Box 40"/>
            <p:cNvSpPr txBox="1">
              <a:spLocks noChangeArrowheads="1"/>
            </p:cNvSpPr>
            <p:nvPr/>
          </p:nvSpPr>
          <p:spPr bwMode="auto">
            <a:xfrm>
              <a:off x="5549598" y="2779499"/>
              <a:ext cx="298218" cy="298258"/>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18000" tIns="0" rIns="1800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55" name="Text Box 39"/>
            <p:cNvSpPr txBox="1">
              <a:spLocks noChangeArrowheads="1"/>
            </p:cNvSpPr>
            <p:nvPr/>
          </p:nvSpPr>
          <p:spPr bwMode="auto">
            <a:xfrm>
              <a:off x="4680835" y="2750728"/>
              <a:ext cx="189862" cy="24455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54" name="Line 38"/>
            <p:cNvSpPr>
              <a:spLocks noChangeShapeType="1"/>
            </p:cNvSpPr>
            <p:nvPr/>
          </p:nvSpPr>
          <p:spPr bwMode="auto">
            <a:xfrm>
              <a:off x="4856314" y="2899377"/>
              <a:ext cx="281916" cy="959"/>
            </a:xfrm>
            <a:prstGeom prst="line">
              <a:avLst/>
            </a:prstGeom>
            <a:ln w="19050">
              <a:headEnd/>
              <a:tailEnd type="stealth"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53" name="Text Box 37"/>
            <p:cNvSpPr txBox="1">
              <a:spLocks noChangeArrowheads="1"/>
            </p:cNvSpPr>
            <p:nvPr/>
          </p:nvSpPr>
          <p:spPr bwMode="auto">
            <a:xfrm>
              <a:off x="4512069" y="3271700"/>
              <a:ext cx="2004100" cy="35771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b</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s.next=p.next</a:t>
              </a:r>
            </a:p>
          </p:txBody>
        </p:sp>
        <p:sp>
          <p:nvSpPr>
            <p:cNvPr id="60452" name="Line 36"/>
            <p:cNvSpPr>
              <a:spLocks noChangeShapeType="1"/>
            </p:cNvSpPr>
            <p:nvPr/>
          </p:nvSpPr>
          <p:spPr bwMode="auto">
            <a:xfrm flipV="1">
              <a:off x="5721241" y="2373830"/>
              <a:ext cx="959" cy="543769"/>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77" name="圆角矩形 76"/>
            <p:cNvSpPr/>
            <p:nvPr/>
          </p:nvSpPr>
          <p:spPr>
            <a:xfrm>
              <a:off x="3929058" y="1500174"/>
              <a:ext cx="3000396" cy="2214578"/>
            </a:xfrm>
            <a:prstGeom prst="roundRect">
              <a:avLst/>
            </a:prstGeom>
            <a:solidFill>
              <a:schemeClr val="accent1">
                <a:alpha val="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82" name="组合 81"/>
          <p:cNvGrpSpPr/>
          <p:nvPr/>
        </p:nvGrpSpPr>
        <p:grpSpPr>
          <a:xfrm>
            <a:off x="638350" y="3943715"/>
            <a:ext cx="3342774" cy="2155355"/>
            <a:chOff x="500034" y="3929066"/>
            <a:chExt cx="3000396" cy="2000264"/>
          </a:xfrm>
        </p:grpSpPr>
        <p:sp>
          <p:nvSpPr>
            <p:cNvPr id="60451" name="Text Box 35"/>
            <p:cNvSpPr txBox="1">
              <a:spLocks noChangeArrowheads="1"/>
            </p:cNvSpPr>
            <p:nvPr/>
          </p:nvSpPr>
          <p:spPr bwMode="auto">
            <a:xfrm>
              <a:off x="1177976" y="4409759"/>
              <a:ext cx="410400" cy="300176"/>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50" name="Text Box 34"/>
            <p:cNvSpPr txBox="1">
              <a:spLocks noChangeArrowheads="1"/>
            </p:cNvSpPr>
            <p:nvPr/>
          </p:nvSpPr>
          <p:spPr bwMode="auto">
            <a:xfrm>
              <a:off x="1578796" y="4409759"/>
              <a:ext cx="299177" cy="300176"/>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49" name="Text Box 33"/>
            <p:cNvSpPr txBox="1">
              <a:spLocks noChangeArrowheads="1"/>
            </p:cNvSpPr>
            <p:nvPr/>
          </p:nvSpPr>
          <p:spPr bwMode="auto">
            <a:xfrm>
              <a:off x="571472" y="4429132"/>
              <a:ext cx="305889" cy="252224"/>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60448" name="Line 32"/>
            <p:cNvSpPr>
              <a:spLocks noChangeShapeType="1"/>
            </p:cNvSpPr>
            <p:nvPr/>
          </p:nvSpPr>
          <p:spPr bwMode="auto">
            <a:xfrm>
              <a:off x="900854" y="4560327"/>
              <a:ext cx="283834" cy="959"/>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47" name="Text Box 31"/>
            <p:cNvSpPr txBox="1">
              <a:spLocks noChangeArrowheads="1"/>
            </p:cNvSpPr>
            <p:nvPr/>
          </p:nvSpPr>
          <p:spPr bwMode="auto">
            <a:xfrm>
              <a:off x="988114" y="3961893"/>
              <a:ext cx="189862" cy="24455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p</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46" name="Arc 30"/>
            <p:cNvSpPr>
              <a:spLocks/>
            </p:cNvSpPr>
            <p:nvPr/>
          </p:nvSpPr>
          <p:spPr bwMode="auto">
            <a:xfrm>
              <a:off x="1177976" y="4111501"/>
              <a:ext cx="172602" cy="29825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45" name="Text Box 29"/>
            <p:cNvSpPr txBox="1">
              <a:spLocks noChangeArrowheads="1"/>
            </p:cNvSpPr>
            <p:nvPr/>
          </p:nvSpPr>
          <p:spPr bwMode="auto">
            <a:xfrm>
              <a:off x="2031396" y="4409759"/>
              <a:ext cx="410400" cy="300176"/>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b</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44" name="Text Box 28"/>
            <p:cNvSpPr txBox="1">
              <a:spLocks noChangeArrowheads="1"/>
            </p:cNvSpPr>
            <p:nvPr/>
          </p:nvSpPr>
          <p:spPr bwMode="auto">
            <a:xfrm>
              <a:off x="2432216" y="4409759"/>
              <a:ext cx="299177" cy="300176"/>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43" name="Text Box 27"/>
            <p:cNvSpPr txBox="1">
              <a:spLocks noChangeArrowheads="1"/>
            </p:cNvSpPr>
            <p:nvPr/>
          </p:nvSpPr>
          <p:spPr bwMode="auto">
            <a:xfrm>
              <a:off x="2995090" y="4469219"/>
              <a:ext cx="332738" cy="252224"/>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60442" name="Line 26"/>
            <p:cNvSpPr>
              <a:spLocks noChangeShapeType="1"/>
            </p:cNvSpPr>
            <p:nvPr/>
          </p:nvSpPr>
          <p:spPr bwMode="auto">
            <a:xfrm>
              <a:off x="2645092" y="4560327"/>
              <a:ext cx="282875" cy="959"/>
            </a:xfrm>
            <a:prstGeom prst="line">
              <a:avLst/>
            </a:prstGeom>
            <a:ln w="19050">
              <a:headEnd/>
              <a:tailEnd type="stealth"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41" name="Text Box 25"/>
            <p:cNvSpPr txBox="1">
              <a:spLocks noChangeArrowheads="1"/>
            </p:cNvSpPr>
            <p:nvPr/>
          </p:nvSpPr>
          <p:spPr bwMode="auto">
            <a:xfrm>
              <a:off x="1686192" y="5115604"/>
              <a:ext cx="410400" cy="29921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x</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40" name="Text Box 24"/>
            <p:cNvSpPr txBox="1">
              <a:spLocks noChangeArrowheads="1"/>
            </p:cNvSpPr>
            <p:nvPr/>
          </p:nvSpPr>
          <p:spPr bwMode="auto">
            <a:xfrm>
              <a:off x="2087012" y="5115604"/>
              <a:ext cx="299177" cy="29921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18000" tIns="0" rIns="1800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39" name="Text Box 23"/>
            <p:cNvSpPr txBox="1">
              <a:spLocks noChangeArrowheads="1"/>
            </p:cNvSpPr>
            <p:nvPr/>
          </p:nvSpPr>
          <p:spPr bwMode="auto">
            <a:xfrm>
              <a:off x="1219208" y="5086833"/>
              <a:ext cx="188903" cy="24455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38" name="Line 22"/>
            <p:cNvSpPr>
              <a:spLocks noChangeShapeType="1"/>
            </p:cNvSpPr>
            <p:nvPr/>
          </p:nvSpPr>
          <p:spPr bwMode="auto">
            <a:xfrm>
              <a:off x="1393728" y="5236442"/>
              <a:ext cx="282875" cy="959"/>
            </a:xfrm>
            <a:prstGeom prst="line">
              <a:avLst/>
            </a:prstGeom>
            <a:noFill/>
            <a:ln w="9525">
              <a:solidFill>
                <a:srgbClr val="000000"/>
              </a:solidFill>
              <a:round/>
              <a:headEnd/>
              <a:tailEnd type="stealth"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37" name="Text Box 21"/>
            <p:cNvSpPr txBox="1">
              <a:spLocks noChangeArrowheads="1"/>
            </p:cNvSpPr>
            <p:nvPr/>
          </p:nvSpPr>
          <p:spPr bwMode="auto">
            <a:xfrm>
              <a:off x="1050442" y="5501133"/>
              <a:ext cx="1715471" cy="356759"/>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c</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p.next=</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36" name="Line 20"/>
            <p:cNvSpPr>
              <a:spLocks noChangeShapeType="1"/>
            </p:cNvSpPr>
            <p:nvPr/>
          </p:nvSpPr>
          <p:spPr bwMode="auto">
            <a:xfrm flipV="1">
              <a:off x="2258655" y="4709935"/>
              <a:ext cx="959" cy="543769"/>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35" name="Line 19"/>
            <p:cNvSpPr>
              <a:spLocks noChangeShapeType="1"/>
            </p:cNvSpPr>
            <p:nvPr/>
          </p:nvSpPr>
          <p:spPr bwMode="auto">
            <a:xfrm>
              <a:off x="1750439" y="4517170"/>
              <a:ext cx="959" cy="598434"/>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78" name="圆角矩形 77"/>
            <p:cNvSpPr/>
            <p:nvPr/>
          </p:nvSpPr>
          <p:spPr>
            <a:xfrm>
              <a:off x="500034" y="3929066"/>
              <a:ext cx="3000396" cy="2000264"/>
            </a:xfrm>
            <a:prstGeom prst="roundRect">
              <a:avLst/>
            </a:prstGeom>
            <a:solidFill>
              <a:schemeClr val="accent1">
                <a:alpha val="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82"/>
          <p:cNvGrpSpPr/>
          <p:nvPr/>
        </p:nvGrpSpPr>
        <p:grpSpPr>
          <a:xfrm>
            <a:off x="4242170" y="4086591"/>
            <a:ext cx="4218262" cy="2001401"/>
            <a:chOff x="3857620" y="4071942"/>
            <a:chExt cx="3786214" cy="1857388"/>
          </a:xfrm>
        </p:grpSpPr>
        <p:sp>
          <p:nvSpPr>
            <p:cNvPr id="60434" name="Text Box 18"/>
            <p:cNvSpPr txBox="1">
              <a:spLocks noChangeArrowheads="1"/>
            </p:cNvSpPr>
            <p:nvPr/>
          </p:nvSpPr>
          <p:spPr bwMode="auto">
            <a:xfrm>
              <a:off x="4479946" y="4965037"/>
              <a:ext cx="410400" cy="300176"/>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33" name="Text Box 17"/>
            <p:cNvSpPr txBox="1">
              <a:spLocks noChangeArrowheads="1"/>
            </p:cNvSpPr>
            <p:nvPr/>
          </p:nvSpPr>
          <p:spPr bwMode="auto">
            <a:xfrm>
              <a:off x="4879807" y="4965037"/>
              <a:ext cx="300135" cy="300176"/>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32" name="Text Box 16"/>
            <p:cNvSpPr txBox="1">
              <a:spLocks noChangeArrowheads="1"/>
            </p:cNvSpPr>
            <p:nvPr/>
          </p:nvSpPr>
          <p:spPr bwMode="auto">
            <a:xfrm>
              <a:off x="3929537" y="4986135"/>
              <a:ext cx="280958" cy="29634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60431" name="Line 15"/>
            <p:cNvSpPr>
              <a:spLocks noChangeShapeType="1"/>
            </p:cNvSpPr>
            <p:nvPr/>
          </p:nvSpPr>
          <p:spPr bwMode="auto">
            <a:xfrm>
              <a:off x="4203783" y="5115604"/>
              <a:ext cx="281916" cy="959"/>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30" name="Text Box 14"/>
            <p:cNvSpPr txBox="1">
              <a:spLocks noChangeArrowheads="1"/>
            </p:cNvSpPr>
            <p:nvPr/>
          </p:nvSpPr>
          <p:spPr bwMode="auto">
            <a:xfrm>
              <a:off x="4290084" y="4517170"/>
              <a:ext cx="189862" cy="24455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p</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29" name="Arc 13"/>
            <p:cNvSpPr>
              <a:spLocks/>
            </p:cNvSpPr>
            <p:nvPr/>
          </p:nvSpPr>
          <p:spPr bwMode="auto">
            <a:xfrm>
              <a:off x="4479946" y="4666779"/>
              <a:ext cx="172602" cy="29825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28" name="Text Box 12"/>
            <p:cNvSpPr txBox="1">
              <a:spLocks noChangeArrowheads="1"/>
            </p:cNvSpPr>
            <p:nvPr/>
          </p:nvSpPr>
          <p:spPr bwMode="auto">
            <a:xfrm>
              <a:off x="6368977" y="4965037"/>
              <a:ext cx="410400" cy="300176"/>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b</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27" name="Text Box 11"/>
            <p:cNvSpPr txBox="1">
              <a:spLocks noChangeArrowheads="1"/>
            </p:cNvSpPr>
            <p:nvPr/>
          </p:nvSpPr>
          <p:spPr bwMode="auto">
            <a:xfrm>
              <a:off x="6769797" y="4965037"/>
              <a:ext cx="299177" cy="300176"/>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26" name="Line 10"/>
            <p:cNvSpPr>
              <a:spLocks noChangeShapeType="1"/>
            </p:cNvSpPr>
            <p:nvPr/>
          </p:nvSpPr>
          <p:spPr bwMode="auto">
            <a:xfrm>
              <a:off x="4988162" y="5115604"/>
              <a:ext cx="380683" cy="959"/>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25" name="Text Box 9"/>
            <p:cNvSpPr txBox="1">
              <a:spLocks noChangeArrowheads="1"/>
            </p:cNvSpPr>
            <p:nvPr/>
          </p:nvSpPr>
          <p:spPr bwMode="auto">
            <a:xfrm>
              <a:off x="7293356" y="4993807"/>
              <a:ext cx="279040" cy="29634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60424" name="Line 8"/>
            <p:cNvSpPr>
              <a:spLocks noChangeShapeType="1"/>
            </p:cNvSpPr>
            <p:nvPr/>
          </p:nvSpPr>
          <p:spPr bwMode="auto">
            <a:xfrm>
              <a:off x="6982673" y="5115604"/>
              <a:ext cx="282875" cy="959"/>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23" name="Text Box 7"/>
            <p:cNvSpPr txBox="1">
              <a:spLocks noChangeArrowheads="1"/>
            </p:cNvSpPr>
            <p:nvPr/>
          </p:nvSpPr>
          <p:spPr bwMode="auto">
            <a:xfrm>
              <a:off x="5378434" y="4965037"/>
              <a:ext cx="410400" cy="300176"/>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x</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22" name="Text Box 6"/>
            <p:cNvSpPr txBox="1">
              <a:spLocks noChangeArrowheads="1"/>
            </p:cNvSpPr>
            <p:nvPr/>
          </p:nvSpPr>
          <p:spPr bwMode="auto">
            <a:xfrm>
              <a:off x="5779254" y="4965037"/>
              <a:ext cx="298218" cy="300176"/>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18000" tIns="0" rIns="1800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21" name="Text Box 5"/>
            <p:cNvSpPr txBox="1">
              <a:spLocks noChangeArrowheads="1"/>
            </p:cNvSpPr>
            <p:nvPr/>
          </p:nvSpPr>
          <p:spPr bwMode="auto">
            <a:xfrm>
              <a:off x="5370763" y="4517170"/>
              <a:ext cx="188903" cy="24455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20" name="Text Box 4"/>
            <p:cNvSpPr txBox="1">
              <a:spLocks noChangeArrowheads="1"/>
            </p:cNvSpPr>
            <p:nvPr/>
          </p:nvSpPr>
          <p:spPr bwMode="auto">
            <a:xfrm>
              <a:off x="5388023" y="5501133"/>
              <a:ext cx="1151638" cy="30017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）插入后</a:t>
              </a:r>
            </a:p>
          </p:txBody>
        </p:sp>
        <p:sp>
          <p:nvSpPr>
            <p:cNvPr id="60419" name="Line 3"/>
            <p:cNvSpPr>
              <a:spLocks noChangeShapeType="1"/>
            </p:cNvSpPr>
            <p:nvPr/>
          </p:nvSpPr>
          <p:spPr bwMode="auto">
            <a:xfrm>
              <a:off x="5905829" y="5115604"/>
              <a:ext cx="462189" cy="959"/>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18" name="Arc 2"/>
            <p:cNvSpPr>
              <a:spLocks/>
            </p:cNvSpPr>
            <p:nvPr/>
          </p:nvSpPr>
          <p:spPr bwMode="auto">
            <a:xfrm>
              <a:off x="5531858" y="4652393"/>
              <a:ext cx="172602" cy="29921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79" name="圆角矩形 78"/>
            <p:cNvSpPr/>
            <p:nvPr/>
          </p:nvSpPr>
          <p:spPr>
            <a:xfrm>
              <a:off x="3857620" y="4071942"/>
              <a:ext cx="3786214" cy="1857388"/>
            </a:xfrm>
            <a:prstGeom prst="roundRect">
              <a:avLst/>
            </a:prstGeom>
            <a:solidFill>
              <a:schemeClr val="accent1">
                <a:alpha val="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0" name="组合 79"/>
          <p:cNvGrpSpPr/>
          <p:nvPr/>
        </p:nvGrpSpPr>
        <p:grpSpPr>
          <a:xfrm>
            <a:off x="709788" y="1514823"/>
            <a:ext cx="3342774" cy="2309309"/>
            <a:chOff x="571472" y="1500174"/>
            <a:chExt cx="3000396" cy="2143140"/>
          </a:xfrm>
        </p:grpSpPr>
        <p:sp>
          <p:nvSpPr>
            <p:cNvPr id="60484" name="Text Box 68"/>
            <p:cNvSpPr txBox="1">
              <a:spLocks noChangeArrowheads="1"/>
            </p:cNvSpPr>
            <p:nvPr/>
          </p:nvSpPr>
          <p:spPr bwMode="auto">
            <a:xfrm>
              <a:off x="1234551" y="2073654"/>
              <a:ext cx="410400" cy="300176"/>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83" name="Text Box 67"/>
            <p:cNvSpPr txBox="1">
              <a:spLocks noChangeArrowheads="1"/>
            </p:cNvSpPr>
            <p:nvPr/>
          </p:nvSpPr>
          <p:spPr bwMode="auto">
            <a:xfrm>
              <a:off x="1634412" y="2073654"/>
              <a:ext cx="299177" cy="300176"/>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82" name="Text Box 66"/>
            <p:cNvSpPr txBox="1">
              <a:spLocks noChangeArrowheads="1"/>
            </p:cNvSpPr>
            <p:nvPr/>
          </p:nvSpPr>
          <p:spPr bwMode="auto">
            <a:xfrm>
              <a:off x="571472" y="2094752"/>
              <a:ext cx="348080" cy="25126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60481" name="Line 65"/>
            <p:cNvSpPr>
              <a:spLocks noChangeShapeType="1"/>
            </p:cNvSpPr>
            <p:nvPr/>
          </p:nvSpPr>
          <p:spPr bwMode="auto">
            <a:xfrm>
              <a:off x="957429" y="2224221"/>
              <a:ext cx="282875"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80" name="Text Box 64"/>
            <p:cNvSpPr txBox="1">
              <a:spLocks noChangeArrowheads="1"/>
            </p:cNvSpPr>
            <p:nvPr/>
          </p:nvSpPr>
          <p:spPr bwMode="auto">
            <a:xfrm>
              <a:off x="1043730" y="1643050"/>
              <a:ext cx="190821" cy="24455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p</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79" name="Arc 63"/>
            <p:cNvSpPr>
              <a:spLocks/>
            </p:cNvSpPr>
            <p:nvPr/>
          </p:nvSpPr>
          <p:spPr bwMode="auto">
            <a:xfrm>
              <a:off x="1234551" y="1774437"/>
              <a:ext cx="171643" cy="29921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78" name="Text Box 62"/>
            <p:cNvSpPr txBox="1">
              <a:spLocks noChangeArrowheads="1"/>
            </p:cNvSpPr>
            <p:nvPr/>
          </p:nvSpPr>
          <p:spPr bwMode="auto">
            <a:xfrm>
              <a:off x="2156053" y="2073654"/>
              <a:ext cx="462189" cy="300176"/>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b</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77" name="Text Box 61"/>
            <p:cNvSpPr txBox="1">
              <a:spLocks noChangeArrowheads="1"/>
            </p:cNvSpPr>
            <p:nvPr/>
          </p:nvSpPr>
          <p:spPr bwMode="auto">
            <a:xfrm>
              <a:off x="2556873" y="2073654"/>
              <a:ext cx="299177" cy="300176"/>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76" name="Line 60"/>
            <p:cNvSpPr>
              <a:spLocks noChangeShapeType="1"/>
            </p:cNvSpPr>
            <p:nvPr/>
          </p:nvSpPr>
          <p:spPr bwMode="auto">
            <a:xfrm>
              <a:off x="1793589" y="2224221"/>
              <a:ext cx="380683" cy="959"/>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75" name="Text Box 59"/>
            <p:cNvSpPr txBox="1">
              <a:spLocks noChangeArrowheads="1"/>
            </p:cNvSpPr>
            <p:nvPr/>
          </p:nvSpPr>
          <p:spPr bwMode="auto">
            <a:xfrm>
              <a:off x="3132213" y="2117769"/>
              <a:ext cx="278081" cy="25126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60474" name="Line 58"/>
            <p:cNvSpPr>
              <a:spLocks noChangeShapeType="1"/>
            </p:cNvSpPr>
            <p:nvPr/>
          </p:nvSpPr>
          <p:spPr bwMode="auto">
            <a:xfrm>
              <a:off x="2768790" y="2224221"/>
              <a:ext cx="283834" cy="959"/>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73" name="Text Box 57"/>
            <p:cNvSpPr txBox="1">
              <a:spLocks noChangeArrowheads="1"/>
            </p:cNvSpPr>
            <p:nvPr/>
          </p:nvSpPr>
          <p:spPr bwMode="auto">
            <a:xfrm>
              <a:off x="1741809" y="2779499"/>
              <a:ext cx="410400" cy="298258"/>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x</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72" name="Text Box 56"/>
            <p:cNvSpPr txBox="1">
              <a:spLocks noChangeArrowheads="1"/>
            </p:cNvSpPr>
            <p:nvPr/>
          </p:nvSpPr>
          <p:spPr bwMode="auto">
            <a:xfrm>
              <a:off x="2142629" y="2779499"/>
              <a:ext cx="299177" cy="298258"/>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18000" tIns="0" rIns="1800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71" name="Text Box 55"/>
            <p:cNvSpPr txBox="1">
              <a:spLocks noChangeArrowheads="1"/>
            </p:cNvSpPr>
            <p:nvPr/>
          </p:nvSpPr>
          <p:spPr bwMode="auto">
            <a:xfrm>
              <a:off x="1273866" y="2750728"/>
              <a:ext cx="189862" cy="24455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70" name="Line 54"/>
            <p:cNvSpPr>
              <a:spLocks noChangeShapeType="1"/>
            </p:cNvSpPr>
            <p:nvPr/>
          </p:nvSpPr>
          <p:spPr bwMode="auto">
            <a:xfrm>
              <a:off x="1449344" y="2899377"/>
              <a:ext cx="282875" cy="0"/>
            </a:xfrm>
            <a:prstGeom prst="line">
              <a:avLst/>
            </a:prstGeom>
            <a:ln w="19050">
              <a:headEnd/>
              <a:tailEnd type="stealth"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69" name="Text Box 53"/>
            <p:cNvSpPr txBox="1">
              <a:spLocks noChangeArrowheads="1"/>
            </p:cNvSpPr>
            <p:nvPr/>
          </p:nvSpPr>
          <p:spPr bwMode="auto">
            <a:xfrm>
              <a:off x="1490577" y="3271700"/>
              <a:ext cx="1152597" cy="30017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）插入前</a:t>
              </a:r>
            </a:p>
          </p:txBody>
        </p:sp>
        <p:sp>
          <p:nvSpPr>
            <p:cNvPr id="76" name="圆角矩形 75"/>
            <p:cNvSpPr/>
            <p:nvPr/>
          </p:nvSpPr>
          <p:spPr>
            <a:xfrm>
              <a:off x="571472" y="1500174"/>
              <a:ext cx="3000396" cy="2143140"/>
            </a:xfrm>
            <a:prstGeom prst="roundRect">
              <a:avLst/>
            </a:prstGeom>
            <a:solidFill>
              <a:schemeClr val="accent1">
                <a:alpha val="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 name="直接连接符 4">
            <a:extLst>
              <a:ext uri="{FF2B5EF4-FFF2-40B4-BE49-F238E27FC236}">
                <a16:creationId xmlns:a16="http://schemas.microsoft.com/office/drawing/2014/main" id="{3B56A07D-038E-4110-9155-F80EE4DCE5D4}"/>
              </a:ext>
            </a:extLst>
          </p:cNvPr>
          <p:cNvCxnSpPr/>
          <p:nvPr/>
        </p:nvCxnSpPr>
        <p:spPr>
          <a:xfrm>
            <a:off x="5146092" y="3736257"/>
            <a:ext cx="2018196" cy="0"/>
          </a:xfrm>
          <a:prstGeom prst="line">
            <a:avLst/>
          </a:prstGeom>
          <a:ln w="38100">
            <a:solidFill>
              <a:srgbClr val="FF0000"/>
            </a:solidFill>
            <a:tailEnd type="none"/>
          </a:ln>
        </p:spPr>
        <p:style>
          <a:lnRef idx="1">
            <a:schemeClr val="accent6"/>
          </a:lnRef>
          <a:fillRef idx="0">
            <a:schemeClr val="accent6"/>
          </a:fillRef>
          <a:effectRef idx="0">
            <a:schemeClr val="accent6"/>
          </a:effectRef>
          <a:fontRef idx="minor">
            <a:schemeClr val="tx1"/>
          </a:fontRef>
        </p:style>
      </p:cxnSp>
      <p:cxnSp>
        <p:nvCxnSpPr>
          <p:cNvPr id="84" name="直接连接符 83">
            <a:extLst>
              <a:ext uri="{FF2B5EF4-FFF2-40B4-BE49-F238E27FC236}">
                <a16:creationId xmlns:a16="http://schemas.microsoft.com/office/drawing/2014/main" id="{7937002A-CCBD-4E3E-B1CC-A0064F144D50}"/>
              </a:ext>
            </a:extLst>
          </p:cNvPr>
          <p:cNvCxnSpPr/>
          <p:nvPr/>
        </p:nvCxnSpPr>
        <p:spPr>
          <a:xfrm>
            <a:off x="1218239" y="5950045"/>
            <a:ext cx="2018196" cy="0"/>
          </a:xfrm>
          <a:prstGeom prst="line">
            <a:avLst/>
          </a:prstGeom>
          <a:ln w="38100">
            <a:solidFill>
              <a:srgbClr val="FF0000"/>
            </a:solidFill>
            <a:tailEnd type="none"/>
          </a:ln>
        </p:spPr>
        <p:style>
          <a:lnRef idx="1">
            <a:schemeClr val="accent6"/>
          </a:lnRef>
          <a:fillRef idx="0">
            <a:schemeClr val="accent6"/>
          </a:fillRef>
          <a:effectRef idx="0">
            <a:schemeClr val="accent6"/>
          </a:effectRef>
          <a:fontRef idx="minor">
            <a:schemeClr val="tx1"/>
          </a:fontRef>
        </p:style>
      </p:cxnSp>
      <p:sp>
        <p:nvSpPr>
          <p:cNvPr id="2" name="爆炸形: 8 pt  1">
            <a:extLst>
              <a:ext uri="{FF2B5EF4-FFF2-40B4-BE49-F238E27FC236}">
                <a16:creationId xmlns:a16="http://schemas.microsoft.com/office/drawing/2014/main" id="{BE0581F2-6490-43D7-BF14-238F704DD9D5}"/>
              </a:ext>
            </a:extLst>
          </p:cNvPr>
          <p:cNvSpPr/>
          <p:nvPr/>
        </p:nvSpPr>
        <p:spPr>
          <a:xfrm>
            <a:off x="3234100" y="5383920"/>
            <a:ext cx="1816692" cy="143064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顺序不</a:t>
            </a:r>
            <a:endParaRPr lang="en-US" altLang="zh-CN" sz="16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gn="ctr"/>
            <a:r>
              <a:rPr lang="zh-CN" altLang="en-US" sz="1600" dirty="0">
                <a:solidFill>
                  <a:srgbClr val="FFFF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能颠倒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ppt_x</p:attrName>
                                        </p:attrNameLst>
                                      </p:cBhvr>
                                      <p:tavLst>
                                        <p:tav tm="0">
                                          <p:val>
                                            <p:strVal val="#ppt_x-#ppt_w/2"/>
                                          </p:val>
                                        </p:tav>
                                        <p:tav tm="100000">
                                          <p:val>
                                            <p:strVal val="#ppt_x"/>
                                          </p:val>
                                        </p:tav>
                                      </p:tavLst>
                                    </p:anim>
                                    <p:anim calcmode="lin" valueType="num">
                                      <p:cBhvr>
                                        <p:cTn id="16" dur="500" fill="hold"/>
                                        <p:tgtEl>
                                          <p:spTgt spid="5"/>
                                        </p:tgtEl>
                                        <p:attrNameLst>
                                          <p:attrName>ppt_y</p:attrName>
                                        </p:attrNameLst>
                                      </p:cBhvr>
                                      <p:tavLst>
                                        <p:tav tm="0">
                                          <p:val>
                                            <p:strVal val="#ppt_y"/>
                                          </p:val>
                                        </p:tav>
                                        <p:tav tm="100000">
                                          <p:val>
                                            <p:strVal val="#ppt_y"/>
                                          </p:val>
                                        </p:tav>
                                      </p:tavLst>
                                    </p:anim>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nodeType="clickEffect">
                                  <p:stCondLst>
                                    <p:cond delay="0"/>
                                  </p:stCondLst>
                                  <p:childTnLst>
                                    <p:set>
                                      <p:cBhvr>
                                        <p:cTn id="26" dur="1" fill="hold">
                                          <p:stCondLst>
                                            <p:cond delay="0"/>
                                          </p:stCondLst>
                                        </p:cTn>
                                        <p:tgtEl>
                                          <p:spTgt spid="84"/>
                                        </p:tgtEl>
                                        <p:attrNameLst>
                                          <p:attrName>style.visibility</p:attrName>
                                        </p:attrNameLst>
                                      </p:cBhvr>
                                      <p:to>
                                        <p:strVal val="visible"/>
                                      </p:to>
                                    </p:set>
                                    <p:anim calcmode="lin" valueType="num">
                                      <p:cBhvr>
                                        <p:cTn id="27" dur="500" fill="hold"/>
                                        <p:tgtEl>
                                          <p:spTgt spid="84"/>
                                        </p:tgtEl>
                                        <p:attrNameLst>
                                          <p:attrName>ppt_x</p:attrName>
                                        </p:attrNameLst>
                                      </p:cBhvr>
                                      <p:tavLst>
                                        <p:tav tm="0">
                                          <p:val>
                                            <p:strVal val="#ppt_x-#ppt_w/2"/>
                                          </p:val>
                                        </p:tav>
                                        <p:tav tm="100000">
                                          <p:val>
                                            <p:strVal val="#ppt_x"/>
                                          </p:val>
                                        </p:tav>
                                      </p:tavLst>
                                    </p:anim>
                                    <p:anim calcmode="lin" valueType="num">
                                      <p:cBhvr>
                                        <p:cTn id="28" dur="500" fill="hold"/>
                                        <p:tgtEl>
                                          <p:spTgt spid="84"/>
                                        </p:tgtEl>
                                        <p:attrNameLst>
                                          <p:attrName>ppt_y</p:attrName>
                                        </p:attrNameLst>
                                      </p:cBhvr>
                                      <p:tavLst>
                                        <p:tav tm="0">
                                          <p:val>
                                            <p:strVal val="#ppt_y"/>
                                          </p:val>
                                        </p:tav>
                                        <p:tav tm="100000">
                                          <p:val>
                                            <p:strVal val="#ppt_y"/>
                                          </p:val>
                                        </p:tav>
                                      </p:tavLst>
                                    </p:anim>
                                    <p:anim calcmode="lin" valueType="num">
                                      <p:cBhvr>
                                        <p:cTn id="29" dur="500" fill="hold"/>
                                        <p:tgtEl>
                                          <p:spTgt spid="84"/>
                                        </p:tgtEl>
                                        <p:attrNameLst>
                                          <p:attrName>ppt_w</p:attrName>
                                        </p:attrNameLst>
                                      </p:cBhvr>
                                      <p:tavLst>
                                        <p:tav tm="0">
                                          <p:val>
                                            <p:fltVal val="0"/>
                                          </p:val>
                                        </p:tav>
                                        <p:tav tm="100000">
                                          <p:val>
                                            <p:strVal val="#ppt_w"/>
                                          </p:val>
                                        </p:tav>
                                      </p:tavLst>
                                    </p:anim>
                                    <p:anim calcmode="lin" valueType="num">
                                      <p:cBhvr>
                                        <p:cTn id="30" dur="500" fill="hold"/>
                                        <p:tgtEl>
                                          <p:spTgt spid="84"/>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428604"/>
            <a:ext cx="5429288" cy="400110"/>
          </a:xfrm>
          <a:prstGeom prst="rect">
            <a:avLst/>
          </a:prstGeom>
          <a:noFill/>
        </p:spPr>
        <p:txBody>
          <a:bodyPr wrap="square" rtlCol="0">
            <a:spAutoFit/>
          </a:bodyPr>
          <a:lstStyle/>
          <a:p>
            <a:pPr algn="l">
              <a:lnSpc>
                <a:spcPct val="100000"/>
              </a:lnSpc>
            </a:pPr>
            <a:r>
              <a:rPr lang="zh-CN" altLang="zh-CN" sz="2000">
                <a:solidFill>
                  <a:srgbClr val="FF0000"/>
                </a:solidFill>
                <a:latin typeface="Consolas" pitchFamily="49" charset="0"/>
                <a:ea typeface="楷体" pitchFamily="49" charset="-122"/>
                <a:cs typeface="Consolas" pitchFamily="49" charset="0"/>
              </a:rPr>
              <a:t>删除结点操作</a:t>
            </a:r>
            <a:r>
              <a:rPr lang="zh-CN" altLang="en-US" sz="2000">
                <a:solidFill>
                  <a:srgbClr val="0000FF"/>
                </a:solidFill>
                <a:latin typeface="Consolas" pitchFamily="49" charset="0"/>
                <a:ea typeface="楷体"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删除单链表中</a:t>
            </a:r>
            <a:r>
              <a:rPr lang="en-US" altLang="zh-CN" sz="1800" i="1">
                <a:solidFill>
                  <a:srgbClr val="0000FF"/>
                </a:solidFill>
                <a:latin typeface="Consolas" pitchFamily="49" charset="0"/>
                <a:ea typeface="仿宋" pitchFamily="49" charset="-122"/>
                <a:cs typeface="Consolas" pitchFamily="49" charset="0"/>
              </a:rPr>
              <a:t>p</a:t>
            </a:r>
            <a:r>
              <a:rPr lang="zh-CN" altLang="zh-CN" sz="1800">
                <a:solidFill>
                  <a:srgbClr val="0000FF"/>
                </a:solidFill>
                <a:latin typeface="Consolas" pitchFamily="49" charset="0"/>
                <a:ea typeface="仿宋" pitchFamily="49" charset="-122"/>
                <a:cs typeface="Consolas" pitchFamily="49" charset="0"/>
              </a:rPr>
              <a:t>结点的后继结点</a:t>
            </a:r>
            <a:r>
              <a:rPr lang="zh-CN" altLang="en-US" sz="1800">
                <a:solidFill>
                  <a:srgbClr val="0000FF"/>
                </a:solidFill>
                <a:latin typeface="Consolas" pitchFamily="49" charset="0"/>
                <a:ea typeface="仿宋" pitchFamily="49" charset="-122"/>
                <a:cs typeface="Consolas" pitchFamily="49" charset="0"/>
              </a:rPr>
              <a:t>。</a:t>
            </a:r>
          </a:p>
        </p:txBody>
      </p:sp>
      <p:sp>
        <p:nvSpPr>
          <p:cNvPr id="58403" name="Rectangle 3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1" name="组合 40"/>
          <p:cNvGrpSpPr/>
          <p:nvPr/>
        </p:nvGrpSpPr>
        <p:grpSpPr>
          <a:xfrm>
            <a:off x="2112296" y="1130546"/>
            <a:ext cx="4439416" cy="1944786"/>
            <a:chOff x="357158" y="1571612"/>
            <a:chExt cx="4214842" cy="1714512"/>
          </a:xfrm>
        </p:grpSpPr>
        <p:sp>
          <p:nvSpPr>
            <p:cNvPr id="58401" name="Text Box 33"/>
            <p:cNvSpPr txBox="1">
              <a:spLocks noChangeArrowheads="1"/>
            </p:cNvSpPr>
            <p:nvPr/>
          </p:nvSpPr>
          <p:spPr bwMode="auto">
            <a:xfrm>
              <a:off x="1092868" y="2239486"/>
              <a:ext cx="410400" cy="348133"/>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8400" name="Text Box 32"/>
            <p:cNvSpPr txBox="1">
              <a:spLocks noChangeArrowheads="1"/>
            </p:cNvSpPr>
            <p:nvPr/>
          </p:nvSpPr>
          <p:spPr bwMode="auto">
            <a:xfrm>
              <a:off x="1510142" y="2239486"/>
              <a:ext cx="348958" cy="348133"/>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8399" name="Text Box 31"/>
            <p:cNvSpPr txBox="1">
              <a:spLocks noChangeArrowheads="1"/>
            </p:cNvSpPr>
            <p:nvPr/>
          </p:nvSpPr>
          <p:spPr bwMode="auto">
            <a:xfrm>
              <a:off x="428596" y="2261874"/>
              <a:ext cx="357906" cy="240671"/>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58398" name="Line 30"/>
            <p:cNvSpPr>
              <a:spLocks noChangeShapeType="1"/>
            </p:cNvSpPr>
            <p:nvPr/>
          </p:nvSpPr>
          <p:spPr bwMode="auto">
            <a:xfrm>
              <a:off x="720513" y="2412993"/>
              <a:ext cx="329944"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8397" name="Text Box 29"/>
            <p:cNvSpPr txBox="1">
              <a:spLocks noChangeArrowheads="1"/>
            </p:cNvSpPr>
            <p:nvPr/>
          </p:nvSpPr>
          <p:spPr bwMode="auto">
            <a:xfrm>
              <a:off x="822292" y="1714488"/>
              <a:ext cx="220336" cy="2854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p</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8396" name="Arc 28"/>
            <p:cNvSpPr>
              <a:spLocks/>
            </p:cNvSpPr>
            <p:nvPr/>
          </p:nvSpPr>
          <p:spPr bwMode="auto">
            <a:xfrm>
              <a:off x="1042628" y="1889114"/>
              <a:ext cx="201322" cy="3503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8395" name="Text Box 27"/>
            <p:cNvSpPr txBox="1">
              <a:spLocks noChangeArrowheads="1"/>
            </p:cNvSpPr>
            <p:nvPr/>
          </p:nvSpPr>
          <p:spPr bwMode="auto">
            <a:xfrm>
              <a:off x="2068196" y="2239486"/>
              <a:ext cx="410400" cy="348133"/>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b</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8394" name="Text Box 26"/>
            <p:cNvSpPr txBox="1">
              <a:spLocks noChangeArrowheads="1"/>
            </p:cNvSpPr>
            <p:nvPr/>
          </p:nvSpPr>
          <p:spPr bwMode="auto">
            <a:xfrm>
              <a:off x="2486589" y="2239486"/>
              <a:ext cx="347839" cy="348133"/>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8393" name="Line 25"/>
            <p:cNvSpPr>
              <a:spLocks noChangeShapeType="1"/>
            </p:cNvSpPr>
            <p:nvPr/>
          </p:nvSpPr>
          <p:spPr bwMode="auto">
            <a:xfrm>
              <a:off x="1715937" y="2412993"/>
              <a:ext cx="331063"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8392" name="Text Box 24"/>
            <p:cNvSpPr txBox="1">
              <a:spLocks noChangeArrowheads="1"/>
            </p:cNvSpPr>
            <p:nvPr/>
          </p:nvSpPr>
          <p:spPr bwMode="auto">
            <a:xfrm>
              <a:off x="4132918" y="2266352"/>
              <a:ext cx="410473" cy="289924"/>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58391" name="Line 23"/>
            <p:cNvSpPr>
              <a:spLocks noChangeShapeType="1"/>
            </p:cNvSpPr>
            <p:nvPr/>
          </p:nvSpPr>
          <p:spPr bwMode="auto">
            <a:xfrm>
              <a:off x="2753863" y="2412993"/>
              <a:ext cx="329944"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8390" name="Text Box 22"/>
            <p:cNvSpPr txBox="1">
              <a:spLocks noChangeArrowheads="1"/>
            </p:cNvSpPr>
            <p:nvPr/>
          </p:nvSpPr>
          <p:spPr bwMode="auto">
            <a:xfrm>
              <a:off x="1510142" y="2936872"/>
              <a:ext cx="1344383" cy="34925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）删除前</a:t>
              </a:r>
            </a:p>
          </p:txBody>
        </p:sp>
        <p:sp>
          <p:nvSpPr>
            <p:cNvPr id="58389" name="Text Box 21"/>
            <p:cNvSpPr txBox="1">
              <a:spLocks noChangeArrowheads="1"/>
            </p:cNvSpPr>
            <p:nvPr/>
          </p:nvSpPr>
          <p:spPr bwMode="auto">
            <a:xfrm>
              <a:off x="3126218" y="2239486"/>
              <a:ext cx="410400" cy="348133"/>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8388" name="Text Box 20"/>
            <p:cNvSpPr txBox="1">
              <a:spLocks noChangeArrowheads="1"/>
            </p:cNvSpPr>
            <p:nvPr/>
          </p:nvSpPr>
          <p:spPr bwMode="auto">
            <a:xfrm>
              <a:off x="3542374" y="2239486"/>
              <a:ext cx="350076" cy="348133"/>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8387" name="Line 19"/>
            <p:cNvSpPr>
              <a:spLocks noChangeShapeType="1"/>
            </p:cNvSpPr>
            <p:nvPr/>
          </p:nvSpPr>
          <p:spPr bwMode="auto">
            <a:xfrm>
              <a:off x="3791789" y="2412993"/>
              <a:ext cx="329944" cy="1119"/>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9" name="圆角矩形 38"/>
            <p:cNvSpPr/>
            <p:nvPr/>
          </p:nvSpPr>
          <p:spPr>
            <a:xfrm>
              <a:off x="357158" y="1571612"/>
              <a:ext cx="4214842" cy="1714512"/>
            </a:xfrm>
            <a:prstGeom prst="roundRect">
              <a:avLst/>
            </a:prstGeom>
            <a:solidFill>
              <a:schemeClr val="accent1">
                <a:alpha val="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2112296" y="3416562"/>
            <a:ext cx="4439416" cy="1944786"/>
            <a:chOff x="2571736" y="3786190"/>
            <a:chExt cx="4214842" cy="1714512"/>
          </a:xfrm>
        </p:grpSpPr>
        <p:sp>
          <p:nvSpPr>
            <p:cNvPr id="58386" name="Text Box 18"/>
            <p:cNvSpPr txBox="1">
              <a:spLocks noChangeArrowheads="1"/>
            </p:cNvSpPr>
            <p:nvPr/>
          </p:nvSpPr>
          <p:spPr bwMode="auto">
            <a:xfrm>
              <a:off x="3335407" y="4506676"/>
              <a:ext cx="410400" cy="349252"/>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8385" name="Text Box 17"/>
            <p:cNvSpPr txBox="1">
              <a:spLocks noChangeArrowheads="1"/>
            </p:cNvSpPr>
            <p:nvPr/>
          </p:nvSpPr>
          <p:spPr bwMode="auto">
            <a:xfrm>
              <a:off x="3752682" y="4506676"/>
              <a:ext cx="347839" cy="349252"/>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8384" name="Text Box 16"/>
            <p:cNvSpPr txBox="1">
              <a:spLocks noChangeArrowheads="1"/>
            </p:cNvSpPr>
            <p:nvPr/>
          </p:nvSpPr>
          <p:spPr bwMode="auto">
            <a:xfrm>
              <a:off x="2643174" y="4540258"/>
              <a:ext cx="272903" cy="289924"/>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58383" name="Line 15"/>
            <p:cNvSpPr>
              <a:spLocks noChangeShapeType="1"/>
            </p:cNvSpPr>
            <p:nvPr/>
          </p:nvSpPr>
          <p:spPr bwMode="auto">
            <a:xfrm>
              <a:off x="2963052" y="4681302"/>
              <a:ext cx="329944"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8382" name="Text Box 14"/>
            <p:cNvSpPr txBox="1">
              <a:spLocks noChangeArrowheads="1"/>
            </p:cNvSpPr>
            <p:nvPr/>
          </p:nvSpPr>
          <p:spPr bwMode="auto">
            <a:xfrm>
              <a:off x="3063713" y="3982797"/>
              <a:ext cx="221454" cy="2854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p</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8381" name="Arc 13"/>
            <p:cNvSpPr>
              <a:spLocks/>
            </p:cNvSpPr>
            <p:nvPr/>
          </p:nvSpPr>
          <p:spPr bwMode="auto">
            <a:xfrm>
              <a:off x="3285167" y="4157423"/>
              <a:ext cx="201322" cy="34925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8380" name="Text Box 12"/>
            <p:cNvSpPr txBox="1">
              <a:spLocks noChangeArrowheads="1"/>
            </p:cNvSpPr>
            <p:nvPr/>
          </p:nvSpPr>
          <p:spPr bwMode="auto">
            <a:xfrm>
              <a:off x="4340880" y="4506676"/>
              <a:ext cx="410400" cy="349252"/>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b</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8379" name="Text Box 11"/>
            <p:cNvSpPr txBox="1">
              <a:spLocks noChangeArrowheads="1"/>
            </p:cNvSpPr>
            <p:nvPr/>
          </p:nvSpPr>
          <p:spPr bwMode="auto">
            <a:xfrm>
              <a:off x="4748106" y="4506676"/>
              <a:ext cx="348958" cy="349252"/>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8378" name="Text Box 10"/>
            <p:cNvSpPr txBox="1">
              <a:spLocks noChangeArrowheads="1"/>
            </p:cNvSpPr>
            <p:nvPr/>
          </p:nvSpPr>
          <p:spPr bwMode="auto">
            <a:xfrm>
              <a:off x="6409012" y="4533541"/>
              <a:ext cx="323233" cy="34141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58377" name="Line 9"/>
            <p:cNvSpPr>
              <a:spLocks noChangeShapeType="1"/>
            </p:cNvSpPr>
            <p:nvPr/>
          </p:nvSpPr>
          <p:spPr bwMode="auto">
            <a:xfrm>
              <a:off x="4996403" y="4681302"/>
              <a:ext cx="328826"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8376" name="Text Box 8"/>
            <p:cNvSpPr txBox="1">
              <a:spLocks noChangeArrowheads="1"/>
            </p:cNvSpPr>
            <p:nvPr/>
          </p:nvSpPr>
          <p:spPr bwMode="auto">
            <a:xfrm>
              <a:off x="3752682" y="5151450"/>
              <a:ext cx="1344383" cy="34925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b</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）删除后</a:t>
              </a:r>
            </a:p>
          </p:txBody>
        </p:sp>
        <p:sp>
          <p:nvSpPr>
            <p:cNvPr id="58375" name="Text Box 7"/>
            <p:cNvSpPr txBox="1">
              <a:spLocks noChangeArrowheads="1"/>
            </p:cNvSpPr>
            <p:nvPr/>
          </p:nvSpPr>
          <p:spPr bwMode="auto">
            <a:xfrm>
              <a:off x="5368776" y="4506676"/>
              <a:ext cx="410400" cy="349252"/>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8374" name="Text Box 6"/>
            <p:cNvSpPr txBox="1">
              <a:spLocks noChangeArrowheads="1"/>
            </p:cNvSpPr>
            <p:nvPr/>
          </p:nvSpPr>
          <p:spPr bwMode="auto">
            <a:xfrm>
              <a:off x="5796098" y="4506676"/>
              <a:ext cx="348958" cy="349252"/>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8373" name="Line 5"/>
            <p:cNvSpPr>
              <a:spLocks noChangeShapeType="1"/>
            </p:cNvSpPr>
            <p:nvPr/>
          </p:nvSpPr>
          <p:spPr bwMode="auto">
            <a:xfrm>
              <a:off x="6044395" y="4681302"/>
              <a:ext cx="328826" cy="1119"/>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8372" name="Line 4"/>
            <p:cNvSpPr>
              <a:spLocks noChangeShapeType="1"/>
            </p:cNvSpPr>
            <p:nvPr/>
          </p:nvSpPr>
          <p:spPr bwMode="auto">
            <a:xfrm flipV="1">
              <a:off x="3937227" y="4264886"/>
              <a:ext cx="0" cy="349252"/>
            </a:xfrm>
            <a:prstGeom prst="line">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8371" name="Line 3"/>
            <p:cNvSpPr>
              <a:spLocks noChangeShapeType="1"/>
            </p:cNvSpPr>
            <p:nvPr/>
          </p:nvSpPr>
          <p:spPr bwMode="auto">
            <a:xfrm>
              <a:off x="3937227" y="4264886"/>
              <a:ext cx="1610575" cy="0"/>
            </a:xfrm>
            <a:prstGeom prst="line">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8370" name="Line 2"/>
            <p:cNvSpPr>
              <a:spLocks noChangeShapeType="1"/>
            </p:cNvSpPr>
            <p:nvPr/>
          </p:nvSpPr>
          <p:spPr bwMode="auto">
            <a:xfrm>
              <a:off x="5548920" y="4273841"/>
              <a:ext cx="0" cy="221641"/>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0" name="圆角矩形 39"/>
            <p:cNvSpPr/>
            <p:nvPr/>
          </p:nvSpPr>
          <p:spPr>
            <a:xfrm>
              <a:off x="2571736" y="3786190"/>
              <a:ext cx="4214842" cy="1714512"/>
            </a:xfrm>
            <a:prstGeom prst="roundRect">
              <a:avLst/>
            </a:prstGeom>
            <a:solidFill>
              <a:schemeClr val="accent1">
                <a:alpha val="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a:extLst>
              <a:ext uri="{FF2B5EF4-FFF2-40B4-BE49-F238E27FC236}">
                <a16:creationId xmlns:a16="http://schemas.microsoft.com/office/drawing/2014/main" id="{A2692C33-A091-4486-A1E1-9F5015979AE3}"/>
              </a:ext>
            </a:extLst>
          </p:cNvPr>
          <p:cNvSpPr txBox="1"/>
          <p:nvPr/>
        </p:nvSpPr>
        <p:spPr>
          <a:xfrm>
            <a:off x="1979712" y="5445224"/>
            <a:ext cx="4572000" cy="341760"/>
          </a:xfrm>
          <a:prstGeom prst="rect">
            <a:avLst/>
          </a:prstGeom>
          <a:noFill/>
        </p:spPr>
        <p:txBody>
          <a:bodyPr wrap="square">
            <a:spAutoFit/>
          </a:bodyPr>
          <a:lstStyle/>
          <a:p>
            <a:r>
              <a:rPr lang="en-US" altLang="zh-CN" sz="2000" dirty="0" err="1">
                <a:solidFill>
                  <a:srgbClr val="0000FF"/>
                </a:solidFill>
                <a:latin typeface="Consolas" pitchFamily="49" charset="0"/>
                <a:cs typeface="Consolas" pitchFamily="49" charset="0"/>
              </a:rPr>
              <a:t>p.next</a:t>
            </a:r>
            <a:r>
              <a:rPr lang="en-US" altLang="zh-CN" sz="2000" dirty="0">
                <a:solidFill>
                  <a:srgbClr val="0000FF"/>
                </a:solidFill>
                <a:latin typeface="Consolas" pitchFamily="49" charset="0"/>
                <a:cs typeface="Consolas" pitchFamily="49" charset="0"/>
              </a:rPr>
              <a:t>=</a:t>
            </a:r>
            <a:r>
              <a:rPr lang="en-US" altLang="zh-CN" sz="2000" dirty="0" err="1">
                <a:solidFill>
                  <a:srgbClr val="0000FF"/>
                </a:solidFill>
                <a:latin typeface="Consolas" pitchFamily="49" charset="0"/>
                <a:cs typeface="Consolas" pitchFamily="49" charset="0"/>
              </a:rPr>
              <a:t>p.next.next</a:t>
            </a:r>
            <a:endParaRPr lang="zh-CN" altLang="en-US" sz="2000" dirty="0"/>
          </a:p>
        </p:txBody>
      </p:sp>
      <p:cxnSp>
        <p:nvCxnSpPr>
          <p:cNvPr id="44" name="直接连接符 43">
            <a:extLst>
              <a:ext uri="{FF2B5EF4-FFF2-40B4-BE49-F238E27FC236}">
                <a16:creationId xmlns:a16="http://schemas.microsoft.com/office/drawing/2014/main" id="{72684740-3C24-432C-8D53-A7C7D57B1480}"/>
              </a:ext>
            </a:extLst>
          </p:cNvPr>
          <p:cNvCxnSpPr>
            <a:cxnSpLocks/>
          </p:cNvCxnSpPr>
          <p:nvPr/>
        </p:nvCxnSpPr>
        <p:spPr>
          <a:xfrm>
            <a:off x="2994303" y="5786984"/>
            <a:ext cx="2549297" cy="0"/>
          </a:xfrm>
          <a:prstGeom prst="line">
            <a:avLst/>
          </a:prstGeom>
          <a:ln w="38100">
            <a:solidFill>
              <a:srgbClr val="FF0000"/>
            </a:solidFill>
            <a:tailEnd type="none"/>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7" presetClass="entr" presetSubtype="8"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ppt_x</p:attrName>
                                        </p:attrNameLst>
                                      </p:cBhvr>
                                      <p:tavLst>
                                        <p:tav tm="0">
                                          <p:val>
                                            <p:strVal val="#ppt_x-#ppt_w/2"/>
                                          </p:val>
                                        </p:tav>
                                        <p:tav tm="100000">
                                          <p:val>
                                            <p:strVal val="#ppt_x"/>
                                          </p:val>
                                        </p:tav>
                                      </p:tavLst>
                                    </p:anim>
                                    <p:anim calcmode="lin" valueType="num">
                                      <p:cBhvr>
                                        <p:cTn id="20" dur="500" fill="hold"/>
                                        <p:tgtEl>
                                          <p:spTgt spid="44"/>
                                        </p:tgtEl>
                                        <p:attrNameLst>
                                          <p:attrName>ppt_y</p:attrName>
                                        </p:attrNameLst>
                                      </p:cBhvr>
                                      <p:tavLst>
                                        <p:tav tm="0">
                                          <p:val>
                                            <p:strVal val="#ppt_y"/>
                                          </p:val>
                                        </p:tav>
                                        <p:tav tm="100000">
                                          <p:val>
                                            <p:strVal val="#ppt_y"/>
                                          </p:val>
                                        </p:tav>
                                      </p:tavLst>
                                    </p:anim>
                                    <p:anim calcmode="lin" valueType="num">
                                      <p:cBhvr>
                                        <p:cTn id="21" dur="500" fill="hold"/>
                                        <p:tgtEl>
                                          <p:spTgt spid="44"/>
                                        </p:tgtEl>
                                        <p:attrNameLst>
                                          <p:attrName>ppt_w</p:attrName>
                                        </p:attrNameLst>
                                      </p:cBhvr>
                                      <p:tavLst>
                                        <p:tav tm="0">
                                          <p:val>
                                            <p:fltVal val="0"/>
                                          </p:val>
                                        </p:tav>
                                        <p:tav tm="100000">
                                          <p:val>
                                            <p:strVal val="#ppt_w"/>
                                          </p:val>
                                        </p:tav>
                                      </p:tavLst>
                                    </p:anim>
                                    <p:anim calcmode="lin" valueType="num">
                                      <p:cBhvr>
                                        <p:cTn id="22" dur="500" fill="hold"/>
                                        <p:tgtEl>
                                          <p:spTgt spid="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357166"/>
            <a:ext cx="2643206"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2. </a:t>
            </a:r>
            <a:r>
              <a:rPr lang="zh-CN" altLang="zh-CN" sz="2000">
                <a:latin typeface="Consolas" pitchFamily="49" charset="0"/>
                <a:ea typeface="微软雅黑" pitchFamily="34" charset="-122"/>
                <a:cs typeface="Consolas" pitchFamily="49" charset="0"/>
              </a:rPr>
              <a:t>整体建立单链表</a:t>
            </a:r>
          </a:p>
        </p:txBody>
      </p:sp>
      <p:sp>
        <p:nvSpPr>
          <p:cNvPr id="4" name="TextBox 3"/>
          <p:cNvSpPr txBox="1"/>
          <p:nvPr/>
        </p:nvSpPr>
        <p:spPr>
          <a:xfrm>
            <a:off x="611560" y="1052736"/>
            <a:ext cx="7128792" cy="108745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ct val="150000"/>
              </a:lnSpc>
              <a:spcBef>
                <a:spcPts val="0"/>
              </a:spcBef>
              <a:buBlip>
                <a:blip r:embed="rId3"/>
              </a:buBlip>
            </a:pPr>
            <a:r>
              <a:rPr lang="zh-CN" altLang="zh-CN" sz="2000" dirty="0">
                <a:solidFill>
                  <a:srgbClr val="0000FF"/>
                </a:solidFill>
                <a:latin typeface="Consolas" pitchFamily="49" charset="0"/>
                <a:ea typeface="仿宋" pitchFamily="49" charset="-122"/>
                <a:cs typeface="Consolas" pitchFamily="49" charset="0"/>
              </a:rPr>
              <a:t>通过一个含有</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个元素的</a:t>
            </a:r>
            <a:r>
              <a:rPr lang="en-US" altLang="zh-CN" sz="2000" i="1" dirty="0">
                <a:solidFill>
                  <a:srgbClr val="0000FF"/>
                </a:solidFill>
                <a:latin typeface="Consolas" pitchFamily="49" charset="0"/>
                <a:ea typeface="仿宋" pitchFamily="49" charset="-122"/>
                <a:cs typeface="Consolas" pitchFamily="49" charset="0"/>
              </a:rPr>
              <a:t>a</a:t>
            </a:r>
            <a:r>
              <a:rPr lang="zh-CN" altLang="zh-CN" sz="2000" dirty="0">
                <a:solidFill>
                  <a:srgbClr val="0000FF"/>
                </a:solidFill>
                <a:latin typeface="Consolas" pitchFamily="49" charset="0"/>
                <a:ea typeface="仿宋" pitchFamily="49" charset="-122"/>
                <a:cs typeface="Consolas" pitchFamily="49" charset="0"/>
              </a:rPr>
              <a:t>数组来建立单链表。</a:t>
            </a:r>
            <a:endParaRPr lang="en-US" altLang="zh-CN" sz="2000" dirty="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zh-CN" sz="2000" dirty="0">
                <a:solidFill>
                  <a:srgbClr val="0000FF"/>
                </a:solidFill>
                <a:latin typeface="Consolas" pitchFamily="49" charset="0"/>
                <a:ea typeface="仿宋" pitchFamily="49" charset="-122"/>
                <a:cs typeface="Consolas" pitchFamily="49" charset="0"/>
              </a:rPr>
              <a:t>建立单链表的常用方法有两种</a:t>
            </a:r>
            <a:r>
              <a:rPr lang="zh-CN" altLang="en-US" sz="2000" dirty="0">
                <a:solidFill>
                  <a:srgbClr val="0000FF"/>
                </a:solidFill>
                <a:latin typeface="Consolas" pitchFamily="49" charset="0"/>
                <a:ea typeface="仿宋" pitchFamily="49" charset="-122"/>
                <a:cs typeface="Consolas" pitchFamily="49" charset="0"/>
              </a:rPr>
              <a:t>：</a:t>
            </a:r>
            <a:r>
              <a:rPr lang="zh-CN" altLang="en-US" sz="2000" dirty="0">
                <a:solidFill>
                  <a:srgbClr val="FF0000"/>
                </a:solidFill>
                <a:latin typeface="Consolas" pitchFamily="49" charset="0"/>
                <a:ea typeface="仿宋" pitchFamily="49" charset="-122"/>
                <a:cs typeface="Consolas" pitchFamily="49" charset="0"/>
              </a:rPr>
              <a:t>头插法</a:t>
            </a:r>
            <a:r>
              <a:rPr lang="zh-CN" altLang="en-US" sz="2000" dirty="0">
                <a:solidFill>
                  <a:srgbClr val="0000FF"/>
                </a:solidFill>
                <a:latin typeface="Consolas" pitchFamily="49" charset="0"/>
                <a:ea typeface="仿宋" pitchFamily="49" charset="-122"/>
                <a:cs typeface="Consolas" pitchFamily="49" charset="0"/>
              </a:rPr>
              <a:t>和</a:t>
            </a:r>
            <a:r>
              <a:rPr lang="zh-CN" altLang="en-US" sz="2000" dirty="0">
                <a:solidFill>
                  <a:srgbClr val="FF0000"/>
                </a:solidFill>
                <a:latin typeface="Consolas" pitchFamily="49" charset="0"/>
                <a:ea typeface="仿宋" pitchFamily="49" charset="-122"/>
                <a:cs typeface="Consolas" pitchFamily="49" charset="0"/>
              </a:rPr>
              <a:t>尾插法</a:t>
            </a:r>
            <a:r>
              <a:rPr lang="zh-CN" altLang="en-US" sz="2000" dirty="0">
                <a:solidFill>
                  <a:srgbClr val="0000FF"/>
                </a:solidFill>
                <a:latin typeface="Consolas" pitchFamily="49" charset="0"/>
                <a:ea typeface="仿宋" pitchFamily="49" charset="-122"/>
                <a:cs typeface="Consolas" pitchFamily="49" charset="0"/>
              </a:rPr>
              <a:t>。</a:t>
            </a:r>
          </a:p>
        </p:txBody>
      </p:sp>
      <p:sp>
        <p:nvSpPr>
          <p:cNvPr id="5" name="TextBox 2">
            <a:extLst>
              <a:ext uri="{FF2B5EF4-FFF2-40B4-BE49-F238E27FC236}">
                <a16:creationId xmlns:a16="http://schemas.microsoft.com/office/drawing/2014/main" id="{0F5EC712-C754-45F5-B9EB-3290385D9F71}"/>
              </a:ext>
            </a:extLst>
          </p:cNvPr>
          <p:cNvSpPr txBox="1"/>
          <p:nvPr/>
        </p:nvSpPr>
        <p:spPr>
          <a:xfrm>
            <a:off x="454172" y="2356938"/>
            <a:ext cx="1714512"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zh-CN"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头插法建表</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7" name="TextBox 3">
            <a:extLst>
              <a:ext uri="{FF2B5EF4-FFF2-40B4-BE49-F238E27FC236}">
                <a16:creationId xmlns:a16="http://schemas.microsoft.com/office/drawing/2014/main" id="{E4FB6F32-8869-4DF5-AF48-9FFE1E32AAB9}"/>
              </a:ext>
            </a:extLst>
          </p:cNvPr>
          <p:cNvSpPr txBox="1"/>
          <p:nvPr/>
        </p:nvSpPr>
        <p:spPr>
          <a:xfrm>
            <a:off x="532618" y="2973091"/>
            <a:ext cx="7286676" cy="1449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ct val="100000"/>
              </a:lnSpc>
              <a:buBlip>
                <a:blip r:embed="rId3"/>
              </a:buBlip>
            </a:pPr>
            <a:r>
              <a:rPr lang="zh-CN" altLang="zh-CN" sz="2000">
                <a:solidFill>
                  <a:srgbClr val="0000FF"/>
                </a:solidFill>
                <a:latin typeface="Consolas" pitchFamily="49" charset="0"/>
                <a:ea typeface="仿宋" pitchFamily="49" charset="-122"/>
                <a:cs typeface="Consolas" pitchFamily="49" charset="0"/>
              </a:rPr>
              <a:t>从一个空表开始，依次读取数组</a:t>
            </a:r>
            <a:r>
              <a:rPr lang="en-US" altLang="zh-CN" sz="2000" i="1">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中的元素</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ct val="100000"/>
              </a:lnSpc>
              <a:buBlip>
                <a:blip r:embed="rId3"/>
              </a:buBlip>
            </a:pPr>
            <a:r>
              <a:rPr lang="zh-CN" altLang="zh-CN" sz="2000">
                <a:solidFill>
                  <a:srgbClr val="0000FF"/>
                </a:solidFill>
                <a:latin typeface="Consolas" pitchFamily="49" charset="0"/>
                <a:ea typeface="仿宋" pitchFamily="49" charset="-122"/>
                <a:cs typeface="Consolas" pitchFamily="49" charset="0"/>
              </a:rPr>
              <a:t>生成新结点</a:t>
            </a:r>
            <a:r>
              <a:rPr lang="en-US" altLang="zh-CN" sz="2000" i="1">
                <a:solidFill>
                  <a:srgbClr val="0000FF"/>
                </a:solidFill>
                <a:latin typeface="Consolas" pitchFamily="49" charset="0"/>
                <a:ea typeface="仿宋" pitchFamily="49" charset="-122"/>
                <a:cs typeface="Consolas" pitchFamily="49" charset="0"/>
              </a:rPr>
              <a:t>s</a:t>
            </a:r>
            <a:r>
              <a:rPr lang="zh-CN" altLang="zh-CN" sz="2000">
                <a:solidFill>
                  <a:srgbClr val="0000FF"/>
                </a:solidFill>
                <a:latin typeface="Consolas" pitchFamily="49" charset="0"/>
                <a:ea typeface="仿宋" pitchFamily="49" charset="-122"/>
                <a:cs typeface="Consolas" pitchFamily="49" charset="0"/>
              </a:rPr>
              <a:t>，将读取的数据存放到新结点的数据成员中</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ct val="100000"/>
              </a:lnSpc>
              <a:buBlip>
                <a:blip r:embed="rId3"/>
              </a:buBlip>
            </a:pPr>
            <a:r>
              <a:rPr lang="zh-CN" altLang="zh-CN" sz="2000">
                <a:solidFill>
                  <a:srgbClr val="0000FF"/>
                </a:solidFill>
                <a:latin typeface="Consolas" pitchFamily="49" charset="0"/>
                <a:ea typeface="仿宋" pitchFamily="49" charset="-122"/>
                <a:cs typeface="Consolas" pitchFamily="49" charset="0"/>
              </a:rPr>
              <a:t>将新结点</a:t>
            </a:r>
            <a:r>
              <a:rPr lang="en-US" altLang="zh-CN" sz="2000" i="1">
                <a:solidFill>
                  <a:srgbClr val="0000FF"/>
                </a:solidFill>
                <a:latin typeface="Consolas" pitchFamily="49" charset="0"/>
                <a:ea typeface="仿宋" pitchFamily="49" charset="-122"/>
                <a:cs typeface="Consolas" pitchFamily="49" charset="0"/>
              </a:rPr>
              <a:t>s</a:t>
            </a:r>
            <a:r>
              <a:rPr lang="zh-CN" altLang="zh-CN" sz="2000">
                <a:solidFill>
                  <a:srgbClr val="0000FF"/>
                </a:solidFill>
                <a:latin typeface="Consolas" pitchFamily="49" charset="0"/>
                <a:ea typeface="仿宋" pitchFamily="49" charset="-122"/>
                <a:cs typeface="Consolas" pitchFamily="49" charset="0"/>
              </a:rPr>
              <a:t>插入到当前链表的</a:t>
            </a:r>
            <a:r>
              <a:rPr lang="zh-CN" altLang="zh-CN" sz="2000">
                <a:solidFill>
                  <a:srgbClr val="FF0000"/>
                </a:solidFill>
                <a:latin typeface="Consolas" pitchFamily="49" charset="0"/>
                <a:ea typeface="仿宋" pitchFamily="49" charset="-122"/>
                <a:cs typeface="Consolas" pitchFamily="49" charset="0"/>
              </a:rPr>
              <a:t>表头</a:t>
            </a:r>
            <a:r>
              <a:rPr lang="zh-CN" altLang="zh-CN" sz="2000">
                <a:solidFill>
                  <a:srgbClr val="0000FF"/>
                </a:solidFill>
                <a:latin typeface="Consolas" pitchFamily="49" charset="0"/>
                <a:ea typeface="仿宋" pitchFamily="49" charset="-122"/>
                <a:cs typeface="Consolas" pitchFamily="49" charset="0"/>
              </a:rPr>
              <a:t>上。</a:t>
            </a:r>
            <a:endParaRPr lang="zh-CN" altLang="en-US" sz="2000">
              <a:solidFill>
                <a:srgbClr val="0000FF"/>
              </a:solidFill>
              <a:latin typeface="Consolas" pitchFamily="49" charset="0"/>
              <a:ea typeface="仿宋" pitchFamily="49" charset="-122"/>
              <a:cs typeface="Consolas" pitchFamily="49" charset="0"/>
            </a:endParaRPr>
          </a:p>
        </p:txBody>
      </p:sp>
      <p:sp>
        <p:nvSpPr>
          <p:cNvPr id="8" name="TextBox 25">
            <a:extLst>
              <a:ext uri="{FF2B5EF4-FFF2-40B4-BE49-F238E27FC236}">
                <a16:creationId xmlns:a16="http://schemas.microsoft.com/office/drawing/2014/main" id="{02789046-CDB6-4BD6-9069-45148BAEE364}"/>
              </a:ext>
            </a:extLst>
          </p:cNvPr>
          <p:cNvSpPr txBox="1"/>
          <p:nvPr/>
        </p:nvSpPr>
        <p:spPr>
          <a:xfrm>
            <a:off x="1099952" y="4927064"/>
            <a:ext cx="2779921" cy="723275"/>
          </a:xfrm>
          <a:prstGeom prst="rect">
            <a:avLst/>
          </a:prstGeom>
          <a:noFill/>
          <a:ln w="19050">
            <a:solidFill>
              <a:srgbClr val="FF0000"/>
            </a:solidFill>
          </a:ln>
        </p:spPr>
        <p:txBody>
          <a:bodyPr wrap="square" rtlCol="0">
            <a:spAutoFit/>
          </a:bodyPr>
          <a:lstStyle/>
          <a:p>
            <a:pPr algn="l">
              <a:lnSpc>
                <a:spcPct val="100000"/>
              </a:lnSpc>
              <a:spcBef>
                <a:spcPts val="600"/>
              </a:spcBef>
            </a:pPr>
            <a:r>
              <a:rPr lang="en-US" altLang="zh-CN" sz="1800" dirty="0" err="1">
                <a:solidFill>
                  <a:srgbClr val="0000FF"/>
                </a:solidFill>
                <a:latin typeface="Consolas" pitchFamily="49" charset="0"/>
                <a:cs typeface="Consolas" pitchFamily="49" charset="0"/>
              </a:rPr>
              <a:t>s.next</a:t>
            </a:r>
            <a:r>
              <a:rPr lang="en-US" altLang="zh-CN" sz="1800" dirty="0">
                <a:solidFill>
                  <a:srgbClr val="0000FF"/>
                </a:solidFill>
                <a:latin typeface="Consolas" pitchFamily="49" charset="0"/>
                <a:cs typeface="Consolas" pitchFamily="49" charset="0"/>
              </a:rPr>
              <a:t>=</a:t>
            </a:r>
            <a:r>
              <a:rPr lang="en-US" altLang="zh-CN" sz="1800" dirty="0" err="1">
                <a:solidFill>
                  <a:srgbClr val="0000FF"/>
                </a:solidFill>
                <a:latin typeface="Consolas" pitchFamily="49" charset="0"/>
                <a:cs typeface="Consolas" pitchFamily="49" charset="0"/>
              </a:rPr>
              <a:t>head.next</a:t>
            </a:r>
            <a:r>
              <a:rPr lang="en-US" altLang="zh-CN" sz="1800" dirty="0">
                <a:solidFill>
                  <a:srgbClr val="0000FF"/>
                </a:solidFill>
                <a:latin typeface="Consolas" pitchFamily="49" charset="0"/>
                <a:cs typeface="Consolas" pitchFamily="49" charset="0"/>
              </a:rPr>
              <a:t>;</a:t>
            </a:r>
          </a:p>
          <a:p>
            <a:pPr algn="l">
              <a:lnSpc>
                <a:spcPct val="100000"/>
              </a:lnSpc>
              <a:spcBef>
                <a:spcPts val="600"/>
              </a:spcBef>
            </a:pPr>
            <a:r>
              <a:rPr lang="en-US" altLang="zh-CN" sz="1800" dirty="0" err="1">
                <a:solidFill>
                  <a:srgbClr val="0000FF"/>
                </a:solidFill>
                <a:latin typeface="Consolas" pitchFamily="49" charset="0"/>
                <a:cs typeface="Consolas" pitchFamily="49" charset="0"/>
              </a:rPr>
              <a:t>head.next</a:t>
            </a:r>
            <a:r>
              <a:rPr lang="en-US" altLang="zh-CN" sz="1800" dirty="0">
                <a:solidFill>
                  <a:srgbClr val="0000FF"/>
                </a:solidFill>
                <a:latin typeface="Consolas" pitchFamily="49" charset="0"/>
                <a:cs typeface="Consolas" pitchFamily="49" charset="0"/>
              </a:rPr>
              <a:t>=s;</a:t>
            </a:r>
            <a:endParaRPr lang="zh-CN" altLang="en-US" sz="1800" dirty="0">
              <a:solidFill>
                <a:srgbClr val="0000FF"/>
              </a:solidFill>
              <a:latin typeface="Consolas" pitchFamily="49" charset="0"/>
              <a:cs typeface="Consolas" pitchFamily="49" charset="0"/>
            </a:endParaRPr>
          </a:p>
        </p:txBody>
      </p:sp>
      <p:grpSp>
        <p:nvGrpSpPr>
          <p:cNvPr id="9" name="组合 8">
            <a:extLst>
              <a:ext uri="{FF2B5EF4-FFF2-40B4-BE49-F238E27FC236}">
                <a16:creationId xmlns:a16="http://schemas.microsoft.com/office/drawing/2014/main" id="{C527A93D-F558-4098-ADC0-1106DE4CF7AB}"/>
              </a:ext>
            </a:extLst>
          </p:cNvPr>
          <p:cNvGrpSpPr/>
          <p:nvPr/>
        </p:nvGrpSpPr>
        <p:grpSpPr>
          <a:xfrm>
            <a:off x="1979712" y="4715865"/>
            <a:ext cx="4667319" cy="1778321"/>
            <a:chOff x="1476317" y="2936563"/>
            <a:chExt cx="4667319" cy="1778321"/>
          </a:xfrm>
        </p:grpSpPr>
        <p:sp>
          <p:nvSpPr>
            <p:cNvPr id="10" name="Text Box 18" descr="浅色上对角线">
              <a:extLst>
                <a:ext uri="{FF2B5EF4-FFF2-40B4-BE49-F238E27FC236}">
                  <a16:creationId xmlns:a16="http://schemas.microsoft.com/office/drawing/2014/main" id="{A8072202-6AE3-448D-834A-6E6E31D5B130}"/>
                </a:ext>
              </a:extLst>
            </p:cNvPr>
            <p:cNvSpPr txBox="1">
              <a:spLocks noChangeArrowheads="1"/>
            </p:cNvSpPr>
            <p:nvPr/>
          </p:nvSpPr>
          <p:spPr bwMode="auto">
            <a:xfrm>
              <a:off x="2397973" y="4389256"/>
              <a:ext cx="432000" cy="325628"/>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 name="Text Box 17">
              <a:extLst>
                <a:ext uri="{FF2B5EF4-FFF2-40B4-BE49-F238E27FC236}">
                  <a16:creationId xmlns:a16="http://schemas.microsoft.com/office/drawing/2014/main" id="{061D6A13-1D95-4FDB-996E-B5C7EA97B978}"/>
                </a:ext>
              </a:extLst>
            </p:cNvPr>
            <p:cNvSpPr txBox="1">
              <a:spLocks noChangeArrowheads="1"/>
            </p:cNvSpPr>
            <p:nvPr/>
          </p:nvSpPr>
          <p:spPr bwMode="auto">
            <a:xfrm>
              <a:off x="2834341" y="4389256"/>
              <a:ext cx="325710" cy="325628"/>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2" name="Text Box 16">
              <a:extLst>
                <a:ext uri="{FF2B5EF4-FFF2-40B4-BE49-F238E27FC236}">
                  <a16:creationId xmlns:a16="http://schemas.microsoft.com/office/drawing/2014/main" id="{BF8D6F0E-2148-4670-9BD9-0FB36ABBF0BF}"/>
                </a:ext>
              </a:extLst>
            </p:cNvPr>
            <p:cNvSpPr txBox="1">
              <a:spLocks noChangeArrowheads="1"/>
            </p:cNvSpPr>
            <p:nvPr/>
          </p:nvSpPr>
          <p:spPr bwMode="auto">
            <a:xfrm>
              <a:off x="1476317" y="4436761"/>
              <a:ext cx="675142" cy="26613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head</a:t>
              </a:r>
            </a:p>
          </p:txBody>
        </p:sp>
        <p:sp>
          <p:nvSpPr>
            <p:cNvPr id="13" name="Line 14">
              <a:extLst>
                <a:ext uri="{FF2B5EF4-FFF2-40B4-BE49-F238E27FC236}">
                  <a16:creationId xmlns:a16="http://schemas.microsoft.com/office/drawing/2014/main" id="{F85E8B87-F48A-4496-B1F1-C67C1CDE4C4E}"/>
                </a:ext>
              </a:extLst>
            </p:cNvPr>
            <p:cNvSpPr>
              <a:spLocks noChangeShapeType="1"/>
            </p:cNvSpPr>
            <p:nvPr/>
          </p:nvSpPr>
          <p:spPr bwMode="auto">
            <a:xfrm>
              <a:off x="3011680" y="4544764"/>
              <a:ext cx="540000"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 name="Text Box 13">
              <a:extLst>
                <a:ext uri="{FF2B5EF4-FFF2-40B4-BE49-F238E27FC236}">
                  <a16:creationId xmlns:a16="http://schemas.microsoft.com/office/drawing/2014/main" id="{2586E847-24FA-455F-AE18-8E4319D2498A}"/>
                </a:ext>
              </a:extLst>
            </p:cNvPr>
            <p:cNvSpPr txBox="1">
              <a:spLocks noChangeArrowheads="1"/>
            </p:cNvSpPr>
            <p:nvPr/>
          </p:nvSpPr>
          <p:spPr bwMode="auto">
            <a:xfrm>
              <a:off x="3554751" y="4381950"/>
              <a:ext cx="432000"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 name="Text Box 12">
              <a:extLst>
                <a:ext uri="{FF2B5EF4-FFF2-40B4-BE49-F238E27FC236}">
                  <a16:creationId xmlns:a16="http://schemas.microsoft.com/office/drawing/2014/main" id="{29AE22CF-5238-4F4D-B40E-FF5E51E805B8}"/>
                </a:ext>
              </a:extLst>
            </p:cNvPr>
            <p:cNvSpPr txBox="1">
              <a:spLocks noChangeArrowheads="1"/>
            </p:cNvSpPr>
            <p:nvPr/>
          </p:nvSpPr>
          <p:spPr bwMode="auto">
            <a:xfrm>
              <a:off x="3991118" y="4381950"/>
              <a:ext cx="325710"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6" name="Text Box 11">
              <a:extLst>
                <a:ext uri="{FF2B5EF4-FFF2-40B4-BE49-F238E27FC236}">
                  <a16:creationId xmlns:a16="http://schemas.microsoft.com/office/drawing/2014/main" id="{800BCF07-6E10-47E7-91FD-50B640302C8A}"/>
                </a:ext>
              </a:extLst>
            </p:cNvPr>
            <p:cNvSpPr txBox="1">
              <a:spLocks noChangeArrowheads="1"/>
            </p:cNvSpPr>
            <p:nvPr/>
          </p:nvSpPr>
          <p:spPr bwMode="auto">
            <a:xfrm>
              <a:off x="4568247" y="4406998"/>
              <a:ext cx="389390" cy="26613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n-ea"/>
                  <a:ea typeface="+mn-ea"/>
                  <a:cs typeface="Consolas" pitchFamily="49" charset="0"/>
                </a:rPr>
                <a:t>…</a:t>
              </a:r>
            </a:p>
          </p:txBody>
        </p:sp>
        <p:sp>
          <p:nvSpPr>
            <p:cNvPr id="17" name="Line 10">
              <a:extLst>
                <a:ext uri="{FF2B5EF4-FFF2-40B4-BE49-F238E27FC236}">
                  <a16:creationId xmlns:a16="http://schemas.microsoft.com/office/drawing/2014/main" id="{BAED3EA6-6335-4A12-93E4-7048B0B4C1B3}"/>
                </a:ext>
              </a:extLst>
            </p:cNvPr>
            <p:cNvSpPr>
              <a:spLocks noChangeShapeType="1"/>
            </p:cNvSpPr>
            <p:nvPr/>
          </p:nvSpPr>
          <p:spPr bwMode="auto">
            <a:xfrm>
              <a:off x="4133094" y="4544764"/>
              <a:ext cx="375819"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 name="Text Box 9">
              <a:extLst>
                <a:ext uri="{FF2B5EF4-FFF2-40B4-BE49-F238E27FC236}">
                  <a16:creationId xmlns:a16="http://schemas.microsoft.com/office/drawing/2014/main" id="{B4BF02EA-A031-491E-8C8F-62394FFB51B8}"/>
                </a:ext>
              </a:extLst>
            </p:cNvPr>
            <p:cNvSpPr txBox="1">
              <a:spLocks noChangeArrowheads="1"/>
            </p:cNvSpPr>
            <p:nvPr/>
          </p:nvSpPr>
          <p:spPr bwMode="auto">
            <a:xfrm>
              <a:off x="5380514" y="4381950"/>
              <a:ext cx="432000"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9" name="Text Box 8">
              <a:extLst>
                <a:ext uri="{FF2B5EF4-FFF2-40B4-BE49-F238E27FC236}">
                  <a16:creationId xmlns:a16="http://schemas.microsoft.com/office/drawing/2014/main" id="{B2028715-4262-44CC-B693-0CD98C45386C}"/>
                </a:ext>
              </a:extLst>
            </p:cNvPr>
            <p:cNvSpPr txBox="1">
              <a:spLocks noChangeArrowheads="1"/>
            </p:cNvSpPr>
            <p:nvPr/>
          </p:nvSpPr>
          <p:spPr bwMode="auto">
            <a:xfrm>
              <a:off x="5816882" y="4381950"/>
              <a:ext cx="326754"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0" name="Line 7">
              <a:extLst>
                <a:ext uri="{FF2B5EF4-FFF2-40B4-BE49-F238E27FC236}">
                  <a16:creationId xmlns:a16="http://schemas.microsoft.com/office/drawing/2014/main" id="{9AE64027-B41D-48C2-B1C4-8D6E6025ADE1}"/>
                </a:ext>
              </a:extLst>
            </p:cNvPr>
            <p:cNvSpPr>
              <a:spLocks noChangeShapeType="1"/>
            </p:cNvSpPr>
            <p:nvPr/>
          </p:nvSpPr>
          <p:spPr bwMode="auto">
            <a:xfrm>
              <a:off x="5008871" y="4544764"/>
              <a:ext cx="375819"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1" name="Text Box 6">
              <a:extLst>
                <a:ext uri="{FF2B5EF4-FFF2-40B4-BE49-F238E27FC236}">
                  <a16:creationId xmlns:a16="http://schemas.microsoft.com/office/drawing/2014/main" id="{7CD7E2D3-4A6A-4A9B-B4A3-60D1031B7C26}"/>
                </a:ext>
              </a:extLst>
            </p:cNvPr>
            <p:cNvSpPr txBox="1">
              <a:spLocks noChangeArrowheads="1"/>
            </p:cNvSpPr>
            <p:nvPr/>
          </p:nvSpPr>
          <p:spPr bwMode="auto">
            <a:xfrm>
              <a:off x="4032587" y="3425005"/>
              <a:ext cx="432000" cy="325628"/>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i</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a:p>
              <a:pPr marL="0" marR="0" lvl="0" indent="0" algn="l" defTabSz="914400" rtl="0" eaLnBrk="0" fontAlgn="base" latinLnBrk="0" hangingPunct="0">
                <a:lnSpc>
                  <a:spcPts val="2300"/>
                </a:lnSpc>
                <a:spcBef>
                  <a:spcPct val="0"/>
                </a:spcBef>
                <a:spcAft>
                  <a:spcPct val="0"/>
                </a:spcAft>
                <a:buClrTx/>
                <a:buSzTx/>
                <a:buFontTx/>
                <a:buNone/>
                <a:tabLst/>
              </a:pP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 name="Text Box 5">
              <a:extLst>
                <a:ext uri="{FF2B5EF4-FFF2-40B4-BE49-F238E27FC236}">
                  <a16:creationId xmlns:a16="http://schemas.microsoft.com/office/drawing/2014/main" id="{8336B323-A437-463A-89B1-0AABE69DB04C}"/>
                </a:ext>
              </a:extLst>
            </p:cNvPr>
            <p:cNvSpPr txBox="1">
              <a:spLocks noChangeArrowheads="1"/>
            </p:cNvSpPr>
            <p:nvPr/>
          </p:nvSpPr>
          <p:spPr bwMode="auto">
            <a:xfrm>
              <a:off x="4468955" y="3425005"/>
              <a:ext cx="325710" cy="325628"/>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3" name="Text Box 4">
              <a:extLst>
                <a:ext uri="{FF2B5EF4-FFF2-40B4-BE49-F238E27FC236}">
                  <a16:creationId xmlns:a16="http://schemas.microsoft.com/office/drawing/2014/main" id="{B9B60AF0-475F-43D3-9EF5-94E79B84B4FE}"/>
                </a:ext>
              </a:extLst>
            </p:cNvPr>
            <p:cNvSpPr txBox="1">
              <a:spLocks noChangeArrowheads="1"/>
            </p:cNvSpPr>
            <p:nvPr/>
          </p:nvSpPr>
          <p:spPr bwMode="auto">
            <a:xfrm>
              <a:off x="3855117" y="2936563"/>
              <a:ext cx="201481" cy="26613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4" name="Arc 3">
              <a:extLst>
                <a:ext uri="{FF2B5EF4-FFF2-40B4-BE49-F238E27FC236}">
                  <a16:creationId xmlns:a16="http://schemas.microsoft.com/office/drawing/2014/main" id="{7E8B0F00-D209-454D-812B-59FF5EE97675}"/>
                </a:ext>
              </a:extLst>
            </p:cNvPr>
            <p:cNvSpPr>
              <a:spLocks/>
            </p:cNvSpPr>
            <p:nvPr/>
          </p:nvSpPr>
          <p:spPr bwMode="auto">
            <a:xfrm>
              <a:off x="4056598" y="3098333"/>
              <a:ext cx="187909" cy="32667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5" name="Freeform 2">
              <a:extLst>
                <a:ext uri="{FF2B5EF4-FFF2-40B4-BE49-F238E27FC236}">
                  <a16:creationId xmlns:a16="http://schemas.microsoft.com/office/drawing/2014/main" id="{F7536674-B928-4672-9D23-52878262DEEB}"/>
                </a:ext>
              </a:extLst>
            </p:cNvPr>
            <p:cNvSpPr>
              <a:spLocks/>
            </p:cNvSpPr>
            <p:nvPr/>
          </p:nvSpPr>
          <p:spPr bwMode="auto">
            <a:xfrm>
              <a:off x="3261313" y="3579524"/>
              <a:ext cx="747507" cy="843129"/>
            </a:xfrm>
            <a:custGeom>
              <a:avLst/>
              <a:gdLst>
                <a:gd name="connsiteX0" fmla="*/ 13359 w 13359"/>
                <a:gd name="connsiteY0" fmla="*/ 0 h 11759"/>
                <a:gd name="connsiteX1" fmla="*/ 8507 w 13359"/>
                <a:gd name="connsiteY1" fmla="*/ 1803 h 11759"/>
                <a:gd name="connsiteX2" fmla="*/ 7108 w 13359"/>
                <a:gd name="connsiteY2" fmla="*/ 2021 h 11759"/>
                <a:gd name="connsiteX3" fmla="*/ 4981 w 13359"/>
                <a:gd name="connsiteY3" fmla="*/ 2938 h 11759"/>
                <a:gd name="connsiteX4" fmla="*/ 3526 w 13359"/>
                <a:gd name="connsiteY4" fmla="*/ 3899 h 11759"/>
                <a:gd name="connsiteX5" fmla="*/ 2444 w 13359"/>
                <a:gd name="connsiteY5" fmla="*/ 5034 h 11759"/>
                <a:gd name="connsiteX6" fmla="*/ 1511 w 13359"/>
                <a:gd name="connsiteY6" fmla="*/ 6562 h 11759"/>
                <a:gd name="connsiteX7" fmla="*/ 951 w 13359"/>
                <a:gd name="connsiteY7" fmla="*/ 7960 h 11759"/>
                <a:gd name="connsiteX8" fmla="*/ 0 w 13359"/>
                <a:gd name="connsiteY8" fmla="*/ 11759 h 11759"/>
                <a:gd name="connsiteX0" fmla="*/ 13359 w 13359"/>
                <a:gd name="connsiteY0" fmla="*/ 0 h 11759"/>
                <a:gd name="connsiteX1" fmla="*/ 9529 w 13359"/>
                <a:gd name="connsiteY1" fmla="*/ 996 h 11759"/>
                <a:gd name="connsiteX2" fmla="*/ 7108 w 13359"/>
                <a:gd name="connsiteY2" fmla="*/ 2021 h 11759"/>
                <a:gd name="connsiteX3" fmla="*/ 4981 w 13359"/>
                <a:gd name="connsiteY3" fmla="*/ 2938 h 11759"/>
                <a:gd name="connsiteX4" fmla="*/ 3526 w 13359"/>
                <a:gd name="connsiteY4" fmla="*/ 3899 h 11759"/>
                <a:gd name="connsiteX5" fmla="*/ 2444 w 13359"/>
                <a:gd name="connsiteY5" fmla="*/ 5034 h 11759"/>
                <a:gd name="connsiteX6" fmla="*/ 1511 w 13359"/>
                <a:gd name="connsiteY6" fmla="*/ 6562 h 11759"/>
                <a:gd name="connsiteX7" fmla="*/ 951 w 13359"/>
                <a:gd name="connsiteY7" fmla="*/ 7960 h 11759"/>
                <a:gd name="connsiteX8" fmla="*/ 0 w 13359"/>
                <a:gd name="connsiteY8" fmla="*/ 11759 h 11759"/>
                <a:gd name="connsiteX0" fmla="*/ 13359 w 13359"/>
                <a:gd name="connsiteY0" fmla="*/ 0 h 11759"/>
                <a:gd name="connsiteX1" fmla="*/ 9529 w 13359"/>
                <a:gd name="connsiteY1" fmla="*/ 996 h 11759"/>
                <a:gd name="connsiteX2" fmla="*/ 6976 w 13359"/>
                <a:gd name="connsiteY2" fmla="*/ 1992 h 11759"/>
                <a:gd name="connsiteX3" fmla="*/ 4981 w 13359"/>
                <a:gd name="connsiteY3" fmla="*/ 2938 h 11759"/>
                <a:gd name="connsiteX4" fmla="*/ 3526 w 13359"/>
                <a:gd name="connsiteY4" fmla="*/ 3899 h 11759"/>
                <a:gd name="connsiteX5" fmla="*/ 2444 w 13359"/>
                <a:gd name="connsiteY5" fmla="*/ 5034 h 11759"/>
                <a:gd name="connsiteX6" fmla="*/ 1511 w 13359"/>
                <a:gd name="connsiteY6" fmla="*/ 6562 h 11759"/>
                <a:gd name="connsiteX7" fmla="*/ 951 w 13359"/>
                <a:gd name="connsiteY7" fmla="*/ 7960 h 11759"/>
                <a:gd name="connsiteX8" fmla="*/ 0 w 13359"/>
                <a:gd name="connsiteY8" fmla="*/ 11759 h 11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59" h="11759">
                  <a:moveTo>
                    <a:pt x="13359" y="0"/>
                  </a:moveTo>
                  <a:lnTo>
                    <a:pt x="9529" y="996"/>
                  </a:lnTo>
                  <a:cubicBezTo>
                    <a:pt x="9044" y="1039"/>
                    <a:pt x="7555" y="1803"/>
                    <a:pt x="6976" y="1992"/>
                  </a:cubicBezTo>
                  <a:lnTo>
                    <a:pt x="4981" y="2938"/>
                  </a:lnTo>
                  <a:lnTo>
                    <a:pt x="3526" y="3899"/>
                  </a:lnTo>
                  <a:lnTo>
                    <a:pt x="2444" y="5034"/>
                  </a:lnTo>
                  <a:lnTo>
                    <a:pt x="1511" y="6562"/>
                  </a:lnTo>
                  <a:lnTo>
                    <a:pt x="951" y="7960"/>
                  </a:lnTo>
                  <a:lnTo>
                    <a:pt x="0" y="11759"/>
                  </a:lnTo>
                </a:path>
              </a:pathLst>
            </a:custGeom>
            <a:ln w="19050">
              <a:headEnd/>
              <a:tailEnd type="arrow" w="sm" len="sm"/>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cxnSp>
          <p:nvCxnSpPr>
            <p:cNvPr id="26" name="直接箭头连接符 25">
              <a:extLst>
                <a:ext uri="{FF2B5EF4-FFF2-40B4-BE49-F238E27FC236}">
                  <a16:creationId xmlns:a16="http://schemas.microsoft.com/office/drawing/2014/main" id="{CE833AEF-7E5B-457D-B951-EE7909F1234F}"/>
                </a:ext>
              </a:extLst>
            </p:cNvPr>
            <p:cNvCxnSpPr>
              <a:endCxn id="10" idx="1"/>
            </p:cNvCxnSpPr>
            <p:nvPr/>
          </p:nvCxnSpPr>
          <p:spPr>
            <a:xfrm flipV="1">
              <a:off x="2080021" y="4552070"/>
              <a:ext cx="31795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5325" y="229543"/>
            <a:ext cx="6079379"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3600" spc="50" dirty="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rPr>
              <a:t>2.2  </a:t>
            </a:r>
            <a:r>
              <a:rPr lang="zh-CN" altLang="zh-CN" sz="3600" spc="50" dirty="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rPr>
              <a:t>线性表的</a:t>
            </a:r>
            <a:r>
              <a:rPr lang="zh-CN" altLang="en-US" sz="3600" spc="50" dirty="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rPr>
              <a:t>顺序存储结构</a:t>
            </a:r>
            <a:endParaRPr lang="zh-CN" altLang="en-US" sz="3600" spc="50" dirty="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endParaRPr>
          </a:p>
        </p:txBody>
      </p:sp>
      <p:sp>
        <p:nvSpPr>
          <p:cNvPr id="4" name="TextBox 3"/>
          <p:cNvSpPr txBox="1"/>
          <p:nvPr/>
        </p:nvSpPr>
        <p:spPr>
          <a:xfrm>
            <a:off x="81622" y="1455709"/>
            <a:ext cx="564360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微软雅黑" pitchFamily="34" charset="-122"/>
                <a:ea typeface="微软雅黑" pitchFamily="34" charset="-122"/>
              </a:rPr>
              <a:t>2.2.1  </a:t>
            </a:r>
            <a:r>
              <a:rPr lang="zh-CN" altLang="zh-CN">
                <a:ln w="11430"/>
                <a:solidFill>
                  <a:schemeClr val="bg1"/>
                </a:solidFill>
                <a:effectLst>
                  <a:outerShdw blurRad="50800" dist="39000" dir="5460000" algn="tl">
                    <a:srgbClr val="000000">
                      <a:alpha val="38000"/>
                    </a:srgbClr>
                  </a:outerShdw>
                </a:effectLst>
                <a:latin typeface="微软雅黑" pitchFamily="34" charset="-122"/>
                <a:ea typeface="微软雅黑" pitchFamily="34" charset="-122"/>
              </a:rPr>
              <a:t>线性表的顺序存储结构—顺序表</a:t>
            </a:r>
            <a:endParaRPr lang="zh-CN" altLang="zh-CN">
              <a:ln w="11430"/>
              <a:solidFill>
                <a:schemeClr val="bg1"/>
              </a:solidFill>
              <a:effectLst>
                <a:outerShdw blurRad="50800" dist="39000" dir="5460000" algn="tl">
                  <a:srgbClr val="000000">
                    <a:alpha val="38000"/>
                  </a:srgbClr>
                </a:outerShdw>
              </a:effectLst>
              <a:latin typeface="微软雅黑" pitchFamily="34" charset="-122"/>
              <a:ea typeface="微软雅黑" pitchFamily="34" charset="-122"/>
              <a:cs typeface="Consolas" pitchFamily="49" charset="0"/>
            </a:endParaRPr>
          </a:p>
        </p:txBody>
      </p:sp>
      <p:sp>
        <p:nvSpPr>
          <p:cNvPr id="5" name="TextBox 4"/>
          <p:cNvSpPr txBox="1"/>
          <p:nvPr/>
        </p:nvSpPr>
        <p:spPr>
          <a:xfrm>
            <a:off x="262270" y="2203557"/>
            <a:ext cx="8608299" cy="827021"/>
          </a:xfrm>
          <a:prstGeom prst="rect">
            <a:avLst/>
          </a:prstGeom>
          <a:noFill/>
        </p:spPr>
        <p:txBody>
          <a:bodyPr wrap="square" rtlCol="0">
            <a:spAutoFit/>
          </a:bodyPr>
          <a:lstStyle/>
          <a:p>
            <a:pPr algn="l">
              <a:lnSpc>
                <a:spcPts val="3000"/>
              </a:lnSpc>
              <a:spcBef>
                <a:spcPts val="0"/>
              </a:spcBef>
            </a:pPr>
            <a:r>
              <a:rPr lang="zh-CN" altLang="en-US" sz="2000" dirty="0">
                <a:solidFill>
                  <a:srgbClr val="0000FF"/>
                </a:solidFill>
                <a:latin typeface="Consolas" pitchFamily="49" charset="0"/>
                <a:ea typeface="仿宋" pitchFamily="49" charset="-122"/>
                <a:cs typeface="Consolas" pitchFamily="49" charset="0"/>
              </a:rPr>
              <a:t>所有元素按照其逻辑顺序</a:t>
            </a:r>
            <a:r>
              <a:rPr lang="zh-CN" altLang="en-US" sz="2000" dirty="0">
                <a:solidFill>
                  <a:srgbClr val="FF0000"/>
                </a:solidFill>
                <a:latin typeface="Consolas" pitchFamily="49" charset="0"/>
                <a:ea typeface="仿宋" pitchFamily="49" charset="-122"/>
                <a:cs typeface="Consolas" pitchFamily="49" charset="0"/>
              </a:rPr>
              <a:t>依次</a:t>
            </a:r>
            <a:r>
              <a:rPr lang="zh-CN" altLang="en-US" sz="2000" dirty="0">
                <a:solidFill>
                  <a:srgbClr val="0000FF"/>
                </a:solidFill>
                <a:latin typeface="Consolas" pitchFamily="49" charset="0"/>
                <a:ea typeface="仿宋" pitchFamily="49" charset="-122"/>
                <a:cs typeface="Consolas" pitchFamily="49" charset="0"/>
              </a:rPr>
              <a:t>存储到</a:t>
            </a:r>
            <a:r>
              <a:rPr lang="zh-CN" altLang="en-US" sz="2000" dirty="0">
                <a:solidFill>
                  <a:srgbClr val="FF0000"/>
                </a:solidFill>
                <a:latin typeface="Consolas" pitchFamily="49" charset="0"/>
                <a:ea typeface="仿宋" pitchFamily="49" charset="-122"/>
                <a:cs typeface="Consolas" pitchFamily="49" charset="0"/>
              </a:rPr>
              <a:t>指定位置开始</a:t>
            </a:r>
            <a:r>
              <a:rPr lang="zh-CN" altLang="en-US" sz="2000" dirty="0">
                <a:solidFill>
                  <a:srgbClr val="0000FF"/>
                </a:solidFill>
                <a:latin typeface="Consolas" pitchFamily="49" charset="0"/>
                <a:ea typeface="仿宋" pitchFamily="49" charset="-122"/>
                <a:cs typeface="Consolas" pitchFamily="49" charset="0"/>
              </a:rPr>
              <a:t>的一块</a:t>
            </a:r>
            <a:r>
              <a:rPr lang="zh-CN" altLang="en-US" sz="2000" dirty="0">
                <a:solidFill>
                  <a:srgbClr val="FF0000"/>
                </a:solidFill>
                <a:latin typeface="Consolas" pitchFamily="49" charset="0"/>
                <a:ea typeface="仿宋" pitchFamily="49" charset="-122"/>
                <a:cs typeface="Consolas" pitchFamily="49" charset="0"/>
              </a:rPr>
              <a:t>连续</a:t>
            </a:r>
            <a:r>
              <a:rPr lang="zh-CN" altLang="en-US" sz="2000" dirty="0">
                <a:solidFill>
                  <a:srgbClr val="0000FF"/>
                </a:solidFill>
                <a:latin typeface="Consolas" pitchFamily="49" charset="0"/>
                <a:ea typeface="仿宋" pitchFamily="49" charset="-122"/>
                <a:cs typeface="Consolas" pitchFamily="49" charset="0"/>
              </a:rPr>
              <a:t>的存储空间。</a:t>
            </a:r>
            <a:r>
              <a:rPr lang="zh-CN" altLang="zh-CN" sz="2000" dirty="0">
                <a:solidFill>
                  <a:srgbClr val="0000FF"/>
                </a:solidFill>
                <a:latin typeface="Consolas" pitchFamily="49" charset="0"/>
                <a:ea typeface="仿宋" pitchFamily="49" charset="-122"/>
                <a:cs typeface="Consolas" pitchFamily="49" charset="0"/>
              </a:rPr>
              <a:t>长度为</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的线性表存放在顺序表中</a:t>
            </a:r>
            <a:r>
              <a:rPr lang="zh-CN" altLang="en-US" sz="2000" dirty="0">
                <a:solidFill>
                  <a:srgbClr val="0000FF"/>
                </a:solidFill>
                <a:latin typeface="Consolas" pitchFamily="49" charset="0"/>
                <a:ea typeface="仿宋" pitchFamily="49" charset="-122"/>
                <a:cs typeface="Consolas" pitchFamily="49" charset="0"/>
              </a:rPr>
              <a:t>：</a:t>
            </a:r>
          </a:p>
        </p:txBody>
      </p:sp>
      <p:sp>
        <p:nvSpPr>
          <p:cNvPr id="51222"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20" name="Rectangle 20"/>
          <p:cNvSpPr>
            <a:spLocks noChangeArrowheads="1"/>
          </p:cNvSpPr>
          <p:nvPr/>
        </p:nvSpPr>
        <p:spPr bwMode="auto">
          <a:xfrm>
            <a:off x="1916864" y="3861048"/>
            <a:ext cx="468512" cy="40817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0</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1219" name="Rectangle 19"/>
          <p:cNvSpPr>
            <a:spLocks noChangeArrowheads="1"/>
          </p:cNvSpPr>
          <p:nvPr/>
        </p:nvSpPr>
        <p:spPr bwMode="auto">
          <a:xfrm>
            <a:off x="2387440" y="3861048"/>
            <a:ext cx="468512" cy="40817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1218" name="Rectangle 18"/>
          <p:cNvSpPr>
            <a:spLocks noChangeArrowheads="1"/>
          </p:cNvSpPr>
          <p:nvPr/>
        </p:nvSpPr>
        <p:spPr bwMode="auto">
          <a:xfrm>
            <a:off x="2850793" y="3861048"/>
            <a:ext cx="629499" cy="40817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mn-ea"/>
                <a:cs typeface="Consolas" pitchFamily="49" charset="0"/>
              </a:rPr>
              <a:t>…</a:t>
            </a:r>
          </a:p>
        </p:txBody>
      </p:sp>
      <p:sp>
        <p:nvSpPr>
          <p:cNvPr id="51217" name="Rectangle 17"/>
          <p:cNvSpPr>
            <a:spLocks noChangeArrowheads="1"/>
          </p:cNvSpPr>
          <p:nvPr/>
        </p:nvSpPr>
        <p:spPr bwMode="auto">
          <a:xfrm>
            <a:off x="3480292" y="3861048"/>
            <a:ext cx="468512" cy="40817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800" i="1" u="none" strike="noStrike" cap="none" normalizeH="0" baseline="-30000">
                <a:ln>
                  <a:noFill/>
                </a:ln>
                <a:solidFill>
                  <a:srgbClr val="0000FF"/>
                </a:solidFill>
                <a:effectLst/>
                <a:latin typeface="Consolas" pitchFamily="49" charset="0"/>
                <a:ea typeface="仿宋" pitchFamily="49" charset="-122"/>
                <a:cs typeface="Consolas" pitchFamily="49" charset="0"/>
              </a:rPr>
              <a:t>i</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1216" name="Rectangle 16"/>
          <p:cNvSpPr>
            <a:spLocks noChangeArrowheads="1"/>
          </p:cNvSpPr>
          <p:nvPr/>
        </p:nvSpPr>
        <p:spPr bwMode="auto">
          <a:xfrm>
            <a:off x="3948804" y="3861048"/>
            <a:ext cx="468512" cy="40817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800" i="1" u="none" strike="noStrike" cap="none" normalizeH="0" baseline="-30000">
                <a:ln>
                  <a:noFill/>
                </a:ln>
                <a:solidFill>
                  <a:srgbClr val="0000FF"/>
                </a:solidFill>
                <a:effectLst/>
                <a:latin typeface="Consolas" pitchFamily="49" charset="0"/>
                <a:ea typeface="仿宋" pitchFamily="49" charset="-122"/>
                <a:cs typeface="Consolas" pitchFamily="49" charset="0"/>
              </a:rPr>
              <a:t>i</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1215" name="Rectangle 15"/>
          <p:cNvSpPr>
            <a:spLocks noChangeArrowheads="1"/>
          </p:cNvSpPr>
          <p:nvPr/>
        </p:nvSpPr>
        <p:spPr bwMode="auto">
          <a:xfrm>
            <a:off x="4414221" y="3861048"/>
            <a:ext cx="629499" cy="40817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mn-ea"/>
                <a:cs typeface="Consolas" pitchFamily="49" charset="0"/>
              </a:rPr>
              <a:t>…</a:t>
            </a:r>
          </a:p>
        </p:txBody>
      </p:sp>
      <p:sp>
        <p:nvSpPr>
          <p:cNvPr id="51214" name="Rectangle 14"/>
          <p:cNvSpPr>
            <a:spLocks noChangeArrowheads="1"/>
          </p:cNvSpPr>
          <p:nvPr/>
        </p:nvSpPr>
        <p:spPr bwMode="auto">
          <a:xfrm>
            <a:off x="5039592" y="3861048"/>
            <a:ext cx="468512" cy="40817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800" i="1" u="none" strike="noStrike" cap="none" normalizeH="0" baseline="-30000">
                <a:ln>
                  <a:noFill/>
                </a:ln>
                <a:solidFill>
                  <a:srgbClr val="0000FF"/>
                </a:solidFill>
                <a:effectLst/>
                <a:latin typeface="Consolas" pitchFamily="49" charset="0"/>
                <a:ea typeface="仿宋" pitchFamily="49" charset="-122"/>
                <a:cs typeface="Consolas" pitchFamily="49" charset="0"/>
              </a:rPr>
              <a:t>n</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1213" name="Rectangle 13"/>
          <p:cNvSpPr>
            <a:spLocks noChangeArrowheads="1"/>
          </p:cNvSpPr>
          <p:nvPr/>
        </p:nvSpPr>
        <p:spPr bwMode="auto">
          <a:xfrm>
            <a:off x="5508104" y="3861048"/>
            <a:ext cx="1330204" cy="40817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4572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mn-ea"/>
                <a:cs typeface="Consolas" pitchFamily="49" charset="0"/>
              </a:rPr>
              <a:t>…</a:t>
            </a:r>
          </a:p>
        </p:txBody>
      </p:sp>
      <p:sp>
        <p:nvSpPr>
          <p:cNvPr id="51212" name="Text Box 12"/>
          <p:cNvSpPr txBox="1">
            <a:spLocks noChangeArrowheads="1"/>
          </p:cNvSpPr>
          <p:nvPr/>
        </p:nvSpPr>
        <p:spPr bwMode="auto">
          <a:xfrm>
            <a:off x="677989" y="3938354"/>
            <a:ext cx="1179022" cy="32159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dirty="0">
                <a:ln>
                  <a:noFill/>
                </a:ln>
                <a:solidFill>
                  <a:srgbClr val="0000FF"/>
                </a:solidFill>
                <a:effectLst/>
                <a:latin typeface="Consolas" pitchFamily="49" charset="0"/>
                <a:ea typeface="仿宋" pitchFamily="49" charset="-122"/>
                <a:cs typeface="Consolas" pitchFamily="49" charset="0"/>
              </a:rPr>
              <a:t>data</a:t>
            </a:r>
            <a:r>
              <a:rPr kumimoji="0" lang="zh-CN" altLang="en-US" sz="1800" i="0" u="none" strike="noStrike" cap="none" normalizeH="0" baseline="0" dirty="0">
                <a:ln>
                  <a:noFill/>
                </a:ln>
                <a:solidFill>
                  <a:srgbClr val="0000FF"/>
                </a:solidFill>
                <a:effectLst/>
                <a:latin typeface="Consolas" pitchFamily="49" charset="0"/>
                <a:ea typeface="仿宋" pitchFamily="49" charset="-122"/>
                <a:cs typeface="Consolas" pitchFamily="49" charset="0"/>
              </a:rPr>
              <a:t>数组</a:t>
            </a:r>
          </a:p>
        </p:txBody>
      </p:sp>
      <p:sp>
        <p:nvSpPr>
          <p:cNvPr id="51211" name="Text Box 11"/>
          <p:cNvSpPr txBox="1">
            <a:spLocks noChangeArrowheads="1"/>
          </p:cNvSpPr>
          <p:nvPr/>
        </p:nvSpPr>
        <p:spPr bwMode="auto">
          <a:xfrm>
            <a:off x="923081" y="3377633"/>
            <a:ext cx="929801" cy="32055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数组下标</a:t>
            </a:r>
          </a:p>
        </p:txBody>
      </p:sp>
      <p:sp>
        <p:nvSpPr>
          <p:cNvPr id="51210" name="Text Box 10"/>
          <p:cNvSpPr txBox="1">
            <a:spLocks noChangeArrowheads="1"/>
          </p:cNvSpPr>
          <p:nvPr/>
        </p:nvSpPr>
        <p:spPr bwMode="auto">
          <a:xfrm>
            <a:off x="1870425" y="3360110"/>
            <a:ext cx="573773" cy="32159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51209" name="Text Box 9"/>
          <p:cNvSpPr txBox="1">
            <a:spLocks noChangeArrowheads="1"/>
          </p:cNvSpPr>
          <p:nvPr/>
        </p:nvSpPr>
        <p:spPr bwMode="auto">
          <a:xfrm>
            <a:off x="2329650" y="3354956"/>
            <a:ext cx="573773" cy="32159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51208" name="Text Box 8"/>
          <p:cNvSpPr txBox="1">
            <a:spLocks noChangeArrowheads="1"/>
          </p:cNvSpPr>
          <p:nvPr/>
        </p:nvSpPr>
        <p:spPr bwMode="auto">
          <a:xfrm>
            <a:off x="2956053" y="3354956"/>
            <a:ext cx="422074" cy="32159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mn-ea"/>
                <a:ea typeface="+mn-ea"/>
                <a:cs typeface="Consolas" pitchFamily="49" charset="0"/>
              </a:rPr>
              <a:t>…</a:t>
            </a:r>
          </a:p>
        </p:txBody>
      </p:sp>
      <p:sp>
        <p:nvSpPr>
          <p:cNvPr id="51207" name="Text Box 7"/>
          <p:cNvSpPr txBox="1">
            <a:spLocks noChangeArrowheads="1"/>
          </p:cNvSpPr>
          <p:nvPr/>
        </p:nvSpPr>
        <p:spPr bwMode="auto">
          <a:xfrm>
            <a:off x="3448301" y="3357018"/>
            <a:ext cx="573773" cy="32055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51206" name="Text Box 6"/>
          <p:cNvSpPr txBox="1">
            <a:spLocks noChangeArrowheads="1"/>
          </p:cNvSpPr>
          <p:nvPr/>
        </p:nvSpPr>
        <p:spPr bwMode="auto">
          <a:xfrm>
            <a:off x="4028265" y="3357018"/>
            <a:ext cx="303398" cy="32055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i</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1205" name="Text Box 5"/>
          <p:cNvSpPr txBox="1">
            <a:spLocks noChangeArrowheads="1"/>
          </p:cNvSpPr>
          <p:nvPr/>
        </p:nvSpPr>
        <p:spPr bwMode="auto">
          <a:xfrm>
            <a:off x="4392549" y="3352895"/>
            <a:ext cx="573773" cy="32159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mn-ea"/>
                <a:ea typeface="+mn-ea"/>
                <a:cs typeface="Consolas" pitchFamily="49" charset="0"/>
              </a:rPr>
              <a:t>…</a:t>
            </a:r>
          </a:p>
        </p:txBody>
      </p:sp>
      <p:sp>
        <p:nvSpPr>
          <p:cNvPr id="51204" name="Text Box 4"/>
          <p:cNvSpPr txBox="1">
            <a:spLocks noChangeArrowheads="1"/>
          </p:cNvSpPr>
          <p:nvPr/>
        </p:nvSpPr>
        <p:spPr bwMode="auto">
          <a:xfrm>
            <a:off x="5017921" y="3348772"/>
            <a:ext cx="573773" cy="32055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n</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51203" name="Text Box 3"/>
          <p:cNvSpPr txBox="1">
            <a:spLocks noChangeArrowheads="1"/>
          </p:cNvSpPr>
          <p:nvPr/>
        </p:nvSpPr>
        <p:spPr bwMode="auto">
          <a:xfrm>
            <a:off x="5945658" y="3348772"/>
            <a:ext cx="1367354" cy="32055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capacity-1</a:t>
            </a:r>
          </a:p>
        </p:txBody>
      </p:sp>
      <p:sp>
        <p:nvSpPr>
          <p:cNvPr id="51202" name="AutoShape 2"/>
          <p:cNvSpPr>
            <a:spLocks noChangeShapeType="1"/>
          </p:cNvSpPr>
          <p:nvPr/>
        </p:nvSpPr>
        <p:spPr bwMode="auto">
          <a:xfrm>
            <a:off x="6741303" y="3669331"/>
            <a:ext cx="1032" cy="17522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6" name="文本框 25">
            <a:extLst>
              <a:ext uri="{FF2B5EF4-FFF2-40B4-BE49-F238E27FC236}">
                <a16:creationId xmlns:a16="http://schemas.microsoft.com/office/drawing/2014/main" id="{FA27DDDC-8FBF-4F75-96ED-6DCA84F99E26}"/>
              </a:ext>
            </a:extLst>
          </p:cNvPr>
          <p:cNvSpPr txBox="1"/>
          <p:nvPr/>
        </p:nvSpPr>
        <p:spPr>
          <a:xfrm>
            <a:off x="1736073" y="4485067"/>
            <a:ext cx="5005229" cy="338554"/>
          </a:xfrm>
          <a:prstGeom prst="rect">
            <a:avLst/>
          </a:prstGeom>
          <a:noFill/>
        </p:spPr>
        <p:txBody>
          <a:bodyPr wrap="square">
            <a:spAutoFit/>
          </a:bodyPr>
          <a:lstStyle/>
          <a:p>
            <a:r>
              <a:rPr lang="zh-CN" altLang="en-US" sz="2000" dirty="0">
                <a:solidFill>
                  <a:schemeClr val="tx1"/>
                </a:solidFill>
                <a:latin typeface="Consolas" pitchFamily="49" charset="0"/>
                <a:ea typeface="仿宋" pitchFamily="49" charset="-122"/>
                <a:cs typeface="Consolas" pitchFamily="49" charset="0"/>
              </a:rPr>
              <a:t>长度为</a:t>
            </a:r>
            <a:r>
              <a:rPr lang="en-US" altLang="zh-CN" sz="2000" dirty="0">
                <a:solidFill>
                  <a:schemeClr val="tx1"/>
                </a:solidFill>
                <a:latin typeface="Consolas" pitchFamily="49" charset="0"/>
                <a:ea typeface="仿宋" pitchFamily="49" charset="-122"/>
                <a:cs typeface="Consolas" pitchFamily="49" charset="0"/>
              </a:rPr>
              <a:t>n</a:t>
            </a:r>
            <a:r>
              <a:rPr lang="zh-CN" altLang="en-US" sz="2000" dirty="0">
                <a:solidFill>
                  <a:schemeClr val="tx1"/>
                </a:solidFill>
                <a:latin typeface="Consolas" pitchFamily="49" charset="0"/>
                <a:ea typeface="仿宋" pitchFamily="49" charset="-122"/>
                <a:cs typeface="Consolas" pitchFamily="49" charset="0"/>
              </a:rPr>
              <a:t>的线性表存放在顺序表中</a:t>
            </a:r>
            <a:endParaRPr lang="zh-CN" altLang="en-US" sz="2000" dirty="0">
              <a:solidFill>
                <a:schemeClr val="tx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571480"/>
            <a:ext cx="8856984" cy="276213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public void </a:t>
            </a:r>
            <a:r>
              <a:rPr lang="en-US" altLang="zh-CN" sz="1800" dirty="0" err="1">
                <a:solidFill>
                  <a:srgbClr val="FF0000"/>
                </a:solidFill>
                <a:latin typeface="Consolas" pitchFamily="49" charset="0"/>
                <a:ea typeface="仿宋" pitchFamily="49" charset="-122"/>
                <a:cs typeface="Consolas" pitchFamily="49" charset="0"/>
              </a:rPr>
              <a:t>CreateListF</a:t>
            </a:r>
            <a:r>
              <a:rPr lang="en-US" altLang="zh-CN" sz="1800" dirty="0">
                <a:solidFill>
                  <a:srgbClr val="0000FF"/>
                </a:solidFill>
                <a:latin typeface="Consolas" pitchFamily="49" charset="0"/>
                <a:ea typeface="仿宋" pitchFamily="49" charset="-122"/>
                <a:cs typeface="Consolas" pitchFamily="49" charset="0"/>
              </a:rPr>
              <a:t>(E[] a)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头插法：由数组</a:t>
            </a:r>
            <a:r>
              <a:rPr lang="en-US" altLang="zh-CN" sz="1800" dirty="0">
                <a:solidFill>
                  <a:srgbClr val="00CC00"/>
                </a:solidFill>
                <a:latin typeface="Consolas" pitchFamily="49" charset="0"/>
                <a:ea typeface="仿宋" pitchFamily="49" charset="-122"/>
                <a:cs typeface="Consolas" pitchFamily="49" charset="0"/>
              </a:rPr>
              <a:t>a</a:t>
            </a:r>
            <a:r>
              <a:rPr lang="zh-CN" altLang="zh-CN" sz="1800" dirty="0">
                <a:solidFill>
                  <a:srgbClr val="00CC00"/>
                </a:solidFill>
                <a:latin typeface="Consolas" pitchFamily="49" charset="0"/>
                <a:ea typeface="仿宋" pitchFamily="49" charset="-122"/>
                <a:cs typeface="Consolas" pitchFamily="49" charset="0"/>
              </a:rPr>
              <a:t>整体建立单链表</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&lt;E&gt; s;</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for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=0;i&lt;</a:t>
            </a:r>
            <a:r>
              <a:rPr lang="en-US" altLang="zh-CN" sz="1800" dirty="0" err="1">
                <a:solidFill>
                  <a:srgbClr val="0000FF"/>
                </a:solidFill>
                <a:latin typeface="Consolas" pitchFamily="49" charset="0"/>
                <a:ea typeface="仿宋" pitchFamily="49" charset="-122"/>
                <a:cs typeface="Consolas" pitchFamily="49" charset="0"/>
              </a:rPr>
              <a:t>a.length;i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循环建立数据结点</a:t>
            </a:r>
            <a:r>
              <a:rPr lang="en-US" altLang="zh-CN" sz="1800" dirty="0">
                <a:solidFill>
                  <a:srgbClr val="00CC00"/>
                </a:solidFill>
                <a:latin typeface="Consolas" pitchFamily="49" charset="0"/>
                <a:ea typeface="仿宋" pitchFamily="49" charset="-122"/>
                <a:cs typeface="Consolas" pitchFamily="49" charset="0"/>
              </a:rPr>
              <a:t>s</a:t>
            </a:r>
            <a:endParaRPr lang="zh-CN" altLang="zh-CN" sz="1800" dirty="0">
              <a:solidFill>
                <a:srgbClr val="00CC00"/>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  s=new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&lt;E&gt;(a[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新建存放</a:t>
            </a:r>
            <a:r>
              <a:rPr lang="en-US" altLang="zh-CN" sz="1800" dirty="0">
                <a:solidFill>
                  <a:srgbClr val="00CC00"/>
                </a:solidFill>
                <a:latin typeface="Consolas" pitchFamily="49" charset="0"/>
                <a:ea typeface="仿宋" pitchFamily="49" charset="-122"/>
                <a:cs typeface="Consolas" pitchFamily="49" charset="0"/>
              </a:rPr>
              <a:t>a[</a:t>
            </a:r>
            <a:r>
              <a:rPr lang="en-US" altLang="zh-CN" sz="1800" dirty="0" err="1">
                <a:solidFill>
                  <a:srgbClr val="00CC00"/>
                </a:solidFill>
                <a:latin typeface="Consolas" pitchFamily="49" charset="0"/>
                <a:ea typeface="仿宋" pitchFamily="49" charset="-122"/>
                <a:cs typeface="Consolas" pitchFamily="49" charset="0"/>
              </a:rPr>
              <a:t>i</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元素的结点</a:t>
            </a:r>
            <a:r>
              <a:rPr lang="en-US" altLang="zh-CN" sz="1800" dirty="0">
                <a:solidFill>
                  <a:srgbClr val="00CC00"/>
                </a:solidFill>
                <a:latin typeface="Consolas" pitchFamily="49" charset="0"/>
                <a:ea typeface="仿宋" pitchFamily="49" charset="-122"/>
                <a:cs typeface="Consolas" pitchFamily="49" charset="0"/>
              </a:rPr>
              <a:t>s</a:t>
            </a:r>
            <a:endParaRPr lang="zh-CN" altLang="zh-CN" sz="1800" dirty="0">
              <a:solidFill>
                <a:srgbClr val="00CC00"/>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6600"/>
                </a:solidFill>
                <a:latin typeface="Consolas" pitchFamily="49" charset="0"/>
                <a:ea typeface="仿宋" pitchFamily="49" charset="-122"/>
                <a:cs typeface="Consolas" pitchFamily="49" charset="0"/>
              </a:rPr>
              <a:t>      </a:t>
            </a:r>
            <a:r>
              <a:rPr lang="en-US" altLang="zh-CN" sz="1800" dirty="0" err="1">
                <a:solidFill>
                  <a:srgbClr val="A50021"/>
                </a:solidFill>
                <a:latin typeface="Consolas" pitchFamily="49" charset="0"/>
                <a:ea typeface="仿宋" pitchFamily="49" charset="-122"/>
                <a:cs typeface="Consolas" pitchFamily="49" charset="0"/>
              </a:rPr>
              <a:t>s.next</a:t>
            </a:r>
            <a:r>
              <a:rPr lang="en-US" altLang="zh-CN" sz="1800" dirty="0">
                <a:solidFill>
                  <a:srgbClr val="A50021"/>
                </a:solidFill>
                <a:latin typeface="Consolas" pitchFamily="49" charset="0"/>
                <a:ea typeface="仿宋" pitchFamily="49" charset="-122"/>
                <a:cs typeface="Consolas" pitchFamily="49" charset="0"/>
              </a:rPr>
              <a:t>=</a:t>
            </a:r>
            <a:r>
              <a:rPr lang="en-US" altLang="zh-CN" sz="1800" dirty="0" err="1">
                <a:solidFill>
                  <a:srgbClr val="A50021"/>
                </a:solidFill>
                <a:latin typeface="Consolas" pitchFamily="49" charset="0"/>
                <a:ea typeface="仿宋" pitchFamily="49" charset="-122"/>
                <a:cs typeface="Consolas" pitchFamily="49" charset="0"/>
              </a:rPr>
              <a:t>head.next</a:t>
            </a:r>
            <a:r>
              <a:rPr lang="en-US" altLang="zh-CN" sz="1800" dirty="0">
                <a:solidFill>
                  <a:srgbClr val="A50021"/>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将</a:t>
            </a:r>
            <a:r>
              <a:rPr lang="en-US" altLang="zh-CN" sz="1800" dirty="0">
                <a:solidFill>
                  <a:srgbClr val="00CC00"/>
                </a:solidFill>
                <a:latin typeface="Consolas" pitchFamily="49" charset="0"/>
                <a:ea typeface="仿宋" pitchFamily="49" charset="-122"/>
                <a:cs typeface="Consolas" pitchFamily="49" charset="0"/>
              </a:rPr>
              <a:t>s</a:t>
            </a:r>
            <a:r>
              <a:rPr lang="zh-CN" altLang="zh-CN" sz="1800" dirty="0">
                <a:solidFill>
                  <a:srgbClr val="00CC00"/>
                </a:solidFill>
                <a:latin typeface="Consolas" pitchFamily="49" charset="0"/>
                <a:ea typeface="仿宋" pitchFamily="49" charset="-122"/>
                <a:cs typeface="Consolas" pitchFamily="49" charset="0"/>
              </a:rPr>
              <a:t>结点插入到开始结点之前</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头结点之后</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A50021"/>
                </a:solidFill>
                <a:latin typeface="Consolas" pitchFamily="49" charset="0"/>
                <a:ea typeface="仿宋" pitchFamily="49" charset="-122"/>
                <a:cs typeface="Consolas" pitchFamily="49" charset="0"/>
              </a:rPr>
              <a:t>head.next</a:t>
            </a:r>
            <a:r>
              <a:rPr lang="en-US" altLang="zh-CN" sz="1800" dirty="0">
                <a:solidFill>
                  <a:srgbClr val="A50021"/>
                </a:solidFill>
                <a:latin typeface="Consolas" pitchFamily="49" charset="0"/>
                <a:ea typeface="仿宋" pitchFamily="49" charset="-122"/>
                <a:cs typeface="Consolas" pitchFamily="49" charset="0"/>
              </a:rPr>
              <a:t>=s;</a:t>
            </a:r>
            <a:endParaRPr lang="zh-CN" altLang="zh-CN" sz="1800" dirty="0">
              <a:solidFill>
                <a:srgbClr val="A50021"/>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4" name="下箭头 3"/>
          <p:cNvSpPr/>
          <p:nvPr/>
        </p:nvSpPr>
        <p:spPr>
          <a:xfrm>
            <a:off x="2928926" y="3429000"/>
            <a:ext cx="214314" cy="78581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 name="TextBox 4"/>
          <p:cNvSpPr txBox="1"/>
          <p:nvPr/>
        </p:nvSpPr>
        <p:spPr>
          <a:xfrm>
            <a:off x="3214678" y="3643314"/>
            <a:ext cx="5929322" cy="400110"/>
          </a:xfrm>
          <a:prstGeom prst="rect">
            <a:avLst/>
          </a:prstGeom>
          <a:noFill/>
        </p:spPr>
        <p:txBody>
          <a:bodyPr wrap="square" rtlCol="0">
            <a:spAutoFit/>
          </a:bodyPr>
          <a:lstStyle/>
          <a:p>
            <a:pPr algn="l">
              <a:lnSpc>
                <a:spcPct val="100000"/>
              </a:lnSpc>
            </a:pPr>
            <a:r>
              <a:rPr lang="en-US" altLang="zh-CN" sz="2000" i="1" dirty="0">
                <a:solidFill>
                  <a:srgbClr val="0000FF"/>
                </a:solidFill>
                <a:latin typeface="Consolas" pitchFamily="49" charset="0"/>
                <a:ea typeface="仿宋" pitchFamily="49" charset="-122"/>
                <a:cs typeface="Consolas" pitchFamily="49" charset="0"/>
              </a:rPr>
              <a:t>a</a:t>
            </a:r>
            <a:r>
              <a:rPr lang="en-US" altLang="zh-CN" sz="2000" dirty="0">
                <a:solidFill>
                  <a:srgbClr val="0000FF"/>
                </a:solidFill>
                <a:latin typeface="Consolas" pitchFamily="49" charset="0"/>
                <a:ea typeface="仿宋" pitchFamily="49" charset="-122"/>
                <a:cs typeface="Consolas" pitchFamily="49" charset="0"/>
              </a:rPr>
              <a:t>=('</a:t>
            </a:r>
            <a:r>
              <a:rPr lang="en-US" altLang="zh-CN" sz="2000" dirty="0" err="1">
                <a:solidFill>
                  <a:srgbClr val="0000FF"/>
                </a:solidFill>
                <a:latin typeface="Consolas" pitchFamily="49" charset="0"/>
                <a:ea typeface="仿宋" pitchFamily="49" charset="-122"/>
                <a:cs typeface="Consolas" pitchFamily="49" charset="0"/>
              </a:rPr>
              <a:t>a','b','c','d</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，调用</a:t>
            </a:r>
            <a:r>
              <a:rPr lang="en-US" altLang="zh-CN" sz="2000" dirty="0" err="1">
                <a:solidFill>
                  <a:srgbClr val="0000FF"/>
                </a:solidFill>
                <a:latin typeface="Consolas" pitchFamily="49" charset="0"/>
                <a:ea typeface="仿宋" pitchFamily="49" charset="-122"/>
                <a:cs typeface="Consolas" pitchFamily="49" charset="0"/>
              </a:rPr>
              <a:t>CreateListF</a:t>
            </a:r>
            <a:r>
              <a:rPr lang="en-US" altLang="zh-CN" sz="2000" dirty="0">
                <a:solidFill>
                  <a:srgbClr val="0000FF"/>
                </a:solidFill>
                <a:latin typeface="Consolas" pitchFamily="49" charset="0"/>
                <a:ea typeface="仿宋" pitchFamily="49" charset="-122"/>
                <a:cs typeface="Consolas" pitchFamily="49" charset="0"/>
              </a:rPr>
              <a:t>(a)</a:t>
            </a:r>
            <a:endParaRPr lang="zh-CN" altLang="en-US" sz="2000" dirty="0">
              <a:solidFill>
                <a:srgbClr val="0000FF"/>
              </a:solidFill>
              <a:latin typeface="Consolas" pitchFamily="49" charset="0"/>
              <a:ea typeface="仿宋" pitchFamily="49" charset="-122"/>
              <a:cs typeface="Consolas" pitchFamily="49" charset="0"/>
            </a:endParaRPr>
          </a:p>
        </p:txBody>
      </p:sp>
      <p:grpSp>
        <p:nvGrpSpPr>
          <p:cNvPr id="31" name="组合 30"/>
          <p:cNvGrpSpPr/>
          <p:nvPr/>
        </p:nvGrpSpPr>
        <p:grpSpPr>
          <a:xfrm>
            <a:off x="857224" y="4357694"/>
            <a:ext cx="5335154" cy="821699"/>
            <a:chOff x="785786" y="5107631"/>
            <a:chExt cx="5335154" cy="821699"/>
          </a:xfrm>
        </p:grpSpPr>
        <p:sp>
          <p:nvSpPr>
            <p:cNvPr id="8" name="Text Box 18" descr="浅色上对角线"/>
            <p:cNvSpPr txBox="1">
              <a:spLocks noChangeArrowheads="1"/>
            </p:cNvSpPr>
            <p:nvPr/>
          </p:nvSpPr>
          <p:spPr bwMode="auto">
            <a:xfrm>
              <a:off x="1460928" y="5596073"/>
              <a:ext cx="432000" cy="325628"/>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 name="Text Box 17"/>
            <p:cNvSpPr txBox="1">
              <a:spLocks noChangeArrowheads="1"/>
            </p:cNvSpPr>
            <p:nvPr/>
          </p:nvSpPr>
          <p:spPr bwMode="auto">
            <a:xfrm>
              <a:off x="1897296" y="5596073"/>
              <a:ext cx="325710" cy="325628"/>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 name="Text Box 16"/>
            <p:cNvSpPr txBox="1">
              <a:spLocks noChangeArrowheads="1"/>
            </p:cNvSpPr>
            <p:nvPr/>
          </p:nvSpPr>
          <p:spPr bwMode="auto">
            <a:xfrm>
              <a:off x="785786" y="5107631"/>
              <a:ext cx="675142" cy="26613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head</a:t>
              </a:r>
            </a:p>
          </p:txBody>
        </p:sp>
        <p:sp>
          <p:nvSpPr>
            <p:cNvPr id="11" name="Arc 15"/>
            <p:cNvSpPr>
              <a:spLocks/>
            </p:cNvSpPr>
            <p:nvPr/>
          </p:nvSpPr>
          <p:spPr bwMode="auto">
            <a:xfrm>
              <a:off x="1460928" y="5270445"/>
              <a:ext cx="187909" cy="3256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 name="Line 14"/>
            <p:cNvSpPr>
              <a:spLocks noChangeShapeType="1"/>
            </p:cNvSpPr>
            <p:nvPr/>
          </p:nvSpPr>
          <p:spPr bwMode="auto">
            <a:xfrm>
              <a:off x="2044492" y="5751581"/>
              <a:ext cx="375819"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3" name="Text Box 13"/>
            <p:cNvSpPr txBox="1">
              <a:spLocks noChangeArrowheads="1"/>
            </p:cNvSpPr>
            <p:nvPr/>
          </p:nvSpPr>
          <p:spPr bwMode="auto">
            <a:xfrm>
              <a:off x="2422399" y="5603702"/>
              <a:ext cx="432000"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a:t>
              </a: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 name="Text Box 12"/>
            <p:cNvSpPr txBox="1">
              <a:spLocks noChangeArrowheads="1"/>
            </p:cNvSpPr>
            <p:nvPr/>
          </p:nvSpPr>
          <p:spPr bwMode="auto">
            <a:xfrm>
              <a:off x="2858766" y="5603702"/>
              <a:ext cx="325710"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6" name="Line 10"/>
            <p:cNvSpPr>
              <a:spLocks noChangeShapeType="1"/>
            </p:cNvSpPr>
            <p:nvPr/>
          </p:nvSpPr>
          <p:spPr bwMode="auto">
            <a:xfrm>
              <a:off x="3000742" y="5751581"/>
              <a:ext cx="375819"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 name="Text Box 9"/>
            <p:cNvSpPr txBox="1">
              <a:spLocks noChangeArrowheads="1"/>
            </p:cNvSpPr>
            <p:nvPr/>
          </p:nvSpPr>
          <p:spPr bwMode="auto">
            <a:xfrm>
              <a:off x="5357818" y="5603702"/>
              <a:ext cx="432000"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a:t>
              </a: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 name="Text Box 8"/>
            <p:cNvSpPr txBox="1">
              <a:spLocks noChangeArrowheads="1"/>
            </p:cNvSpPr>
            <p:nvPr/>
          </p:nvSpPr>
          <p:spPr bwMode="auto">
            <a:xfrm>
              <a:off x="5794186" y="5603702"/>
              <a:ext cx="326754"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5" name="Text Box 13"/>
            <p:cNvSpPr txBox="1">
              <a:spLocks noChangeArrowheads="1"/>
            </p:cNvSpPr>
            <p:nvPr/>
          </p:nvSpPr>
          <p:spPr bwMode="auto">
            <a:xfrm>
              <a:off x="3403524" y="5603702"/>
              <a:ext cx="432000"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300"/>
                </a:lnSpc>
                <a:spcBef>
                  <a:spcPct val="0"/>
                </a:spcBef>
                <a:spcAft>
                  <a:spcPct val="0"/>
                </a:spcAft>
                <a:buClrTx/>
                <a:buSzTx/>
                <a:buFontTx/>
                <a:buNone/>
                <a:tabLst/>
              </a:pPr>
              <a:r>
                <a:rPr kumimoji="0" lang="en-US" altLang="zh-CN" sz="1600">
                  <a:solidFill>
                    <a:srgbClr val="0000FF"/>
                  </a:solidFill>
                  <a:latin typeface="Consolas" pitchFamily="49" charset="0"/>
                  <a:ea typeface="仿宋" pitchFamily="49" charset="-122"/>
                  <a:cs typeface="Consolas" pitchFamily="49" charset="0"/>
                </a:rPr>
                <a:t>c</a:t>
              </a: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6" name="Text Box 12"/>
            <p:cNvSpPr txBox="1">
              <a:spLocks noChangeArrowheads="1"/>
            </p:cNvSpPr>
            <p:nvPr/>
          </p:nvSpPr>
          <p:spPr bwMode="auto">
            <a:xfrm>
              <a:off x="3839891" y="5603702"/>
              <a:ext cx="325710"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7" name="Line 10"/>
            <p:cNvSpPr>
              <a:spLocks noChangeShapeType="1"/>
            </p:cNvSpPr>
            <p:nvPr/>
          </p:nvSpPr>
          <p:spPr bwMode="auto">
            <a:xfrm>
              <a:off x="3981867" y="5766516"/>
              <a:ext cx="375819"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8" name="Text Box 13"/>
            <p:cNvSpPr txBox="1">
              <a:spLocks noChangeArrowheads="1"/>
            </p:cNvSpPr>
            <p:nvPr/>
          </p:nvSpPr>
          <p:spPr bwMode="auto">
            <a:xfrm>
              <a:off x="4377782" y="5603702"/>
              <a:ext cx="432000"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300"/>
                </a:lnSpc>
                <a:spcBef>
                  <a:spcPct val="0"/>
                </a:spcBef>
                <a:spcAft>
                  <a:spcPct val="0"/>
                </a:spcAft>
                <a:buClrTx/>
                <a:buSzTx/>
                <a:buFontTx/>
                <a:buNone/>
                <a:tabLst/>
              </a:pPr>
              <a:r>
                <a:rPr kumimoji="0" lang="en-US" altLang="zh-CN" sz="1600">
                  <a:solidFill>
                    <a:srgbClr val="0000FF"/>
                  </a:solidFill>
                  <a:latin typeface="Consolas" pitchFamily="49" charset="0"/>
                  <a:ea typeface="仿宋" pitchFamily="49" charset="-122"/>
                  <a:cs typeface="Consolas" pitchFamily="49" charset="0"/>
                </a:rPr>
                <a:t>b</a:t>
              </a: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9" name="Text Box 12"/>
            <p:cNvSpPr txBox="1">
              <a:spLocks noChangeArrowheads="1"/>
            </p:cNvSpPr>
            <p:nvPr/>
          </p:nvSpPr>
          <p:spPr bwMode="auto">
            <a:xfrm>
              <a:off x="4814149" y="5603702"/>
              <a:ext cx="325710"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0" name="Line 10"/>
            <p:cNvSpPr>
              <a:spLocks noChangeShapeType="1"/>
            </p:cNvSpPr>
            <p:nvPr/>
          </p:nvSpPr>
          <p:spPr bwMode="auto">
            <a:xfrm>
              <a:off x="4956125" y="5766516"/>
              <a:ext cx="375819"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sp>
        <p:nvSpPr>
          <p:cNvPr id="32" name="TextBox 31"/>
          <p:cNvSpPr txBox="1"/>
          <p:nvPr/>
        </p:nvSpPr>
        <p:spPr>
          <a:xfrm>
            <a:off x="770396" y="5604301"/>
            <a:ext cx="7819232" cy="400110"/>
          </a:xfrm>
          <a:prstGeom prst="rect">
            <a:avLst/>
          </a:prstGeom>
          <a:noFill/>
        </p:spPr>
        <p:txBody>
          <a:bodyPr wrap="square" rtlCol="0">
            <a:spAutoFit/>
          </a:bodyPr>
          <a:lstStyle/>
          <a:p>
            <a:pPr algn="l">
              <a:lnSpc>
                <a:spcPct val="100000"/>
              </a:lnSpc>
            </a:pPr>
            <a:r>
              <a:rPr lang="zh-CN" altLang="zh-CN" sz="2000" dirty="0">
                <a:solidFill>
                  <a:srgbClr val="0000FF"/>
                </a:solidFill>
                <a:latin typeface="Consolas" pitchFamily="49" charset="0"/>
                <a:ea typeface="华文中宋" pitchFamily="2" charset="-122"/>
                <a:cs typeface="Consolas" pitchFamily="49" charset="0"/>
              </a:rPr>
              <a:t>头插法建立的单链表中数据结点的次序与</a:t>
            </a:r>
            <a:r>
              <a:rPr lang="en-US" altLang="zh-CN" sz="2000" i="1" dirty="0">
                <a:solidFill>
                  <a:srgbClr val="0000FF"/>
                </a:solidFill>
                <a:latin typeface="Consolas" pitchFamily="49" charset="0"/>
                <a:ea typeface="华文中宋" pitchFamily="2" charset="-122"/>
                <a:cs typeface="Consolas" pitchFamily="49" charset="0"/>
              </a:rPr>
              <a:t>a</a:t>
            </a:r>
            <a:r>
              <a:rPr lang="zh-CN" altLang="zh-CN" sz="2000" dirty="0">
                <a:solidFill>
                  <a:srgbClr val="0000FF"/>
                </a:solidFill>
                <a:latin typeface="Consolas" pitchFamily="49" charset="0"/>
                <a:ea typeface="华文中宋" pitchFamily="2" charset="-122"/>
                <a:cs typeface="Consolas" pitchFamily="49" charset="0"/>
              </a:rPr>
              <a:t>数组中的次序正好</a:t>
            </a:r>
            <a:r>
              <a:rPr lang="zh-CN" altLang="zh-CN" sz="2000" dirty="0">
                <a:solidFill>
                  <a:srgbClr val="FF3399"/>
                </a:solidFill>
                <a:latin typeface="Consolas" pitchFamily="49" charset="0"/>
                <a:ea typeface="华文中宋" pitchFamily="2" charset="-122"/>
                <a:cs typeface="Consolas" pitchFamily="49" charset="0"/>
              </a:rPr>
              <a:t>相反</a:t>
            </a:r>
            <a:endParaRPr lang="zh-CN" altLang="en-US" sz="2000" dirty="0">
              <a:solidFill>
                <a:srgbClr val="FF3399"/>
              </a:solidFill>
              <a:latin typeface="Consolas" pitchFamily="49" charset="0"/>
              <a:ea typeface="华文中宋" pitchFamily="2" charset="-122"/>
              <a:cs typeface="Consolas" pitchFamily="49" charset="0"/>
            </a:endParaRPr>
          </a:p>
        </p:txBody>
      </p:sp>
      <p:sp>
        <p:nvSpPr>
          <p:cNvPr id="24" name="矩形 23">
            <a:extLst>
              <a:ext uri="{FF2B5EF4-FFF2-40B4-BE49-F238E27FC236}">
                <a16:creationId xmlns:a16="http://schemas.microsoft.com/office/drawing/2014/main" id="{BACF68FC-EEB8-42FA-9107-DE1F9580543B}"/>
              </a:ext>
            </a:extLst>
          </p:cNvPr>
          <p:cNvSpPr/>
          <p:nvPr/>
        </p:nvSpPr>
        <p:spPr>
          <a:xfrm>
            <a:off x="7358072" y="2838343"/>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T(n)=O(n)</a:t>
            </a:r>
            <a:endParaRPr lang="zh-CN" alt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32" grpId="0"/>
      <p:bldP spid="2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3304" y="262402"/>
            <a:ext cx="1714512" cy="43088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en-US" sz="2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尾</a:t>
            </a:r>
            <a:r>
              <a:rPr lang="zh-CN" altLang="zh-CN" sz="2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插法建表</a:t>
            </a:r>
            <a:endParaRPr lang="zh-CN" altLang="en-US" sz="2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4" name="TextBox 3"/>
          <p:cNvSpPr txBox="1"/>
          <p:nvPr/>
        </p:nvSpPr>
        <p:spPr>
          <a:xfrm>
            <a:off x="616711" y="855059"/>
            <a:ext cx="8136904" cy="1449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ct val="100000"/>
              </a:lnSpc>
              <a:buBlip>
                <a:blip r:embed="rId3"/>
              </a:buBlip>
            </a:pPr>
            <a:r>
              <a:rPr lang="zh-CN" altLang="zh-CN" sz="2000">
                <a:solidFill>
                  <a:srgbClr val="0000FF"/>
                </a:solidFill>
                <a:latin typeface="Consolas" pitchFamily="49" charset="0"/>
                <a:ea typeface="仿宋" pitchFamily="49" charset="-122"/>
                <a:cs typeface="Consolas" pitchFamily="49" charset="0"/>
              </a:rPr>
              <a:t>从一个空表开始，依次读取数组</a:t>
            </a:r>
            <a:r>
              <a:rPr lang="en-US" altLang="zh-CN" sz="2000" i="1">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中的元素</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ct val="100000"/>
              </a:lnSpc>
              <a:buBlip>
                <a:blip r:embed="rId3"/>
              </a:buBlip>
            </a:pPr>
            <a:r>
              <a:rPr lang="zh-CN" altLang="zh-CN" sz="2000">
                <a:solidFill>
                  <a:srgbClr val="0000FF"/>
                </a:solidFill>
                <a:latin typeface="Consolas" pitchFamily="49" charset="0"/>
                <a:ea typeface="仿宋" pitchFamily="49" charset="-122"/>
                <a:cs typeface="Consolas" pitchFamily="49" charset="0"/>
              </a:rPr>
              <a:t>生成新结点</a:t>
            </a:r>
            <a:r>
              <a:rPr lang="en-US" altLang="zh-CN" sz="2000" i="1">
                <a:solidFill>
                  <a:srgbClr val="0000FF"/>
                </a:solidFill>
                <a:latin typeface="Consolas" pitchFamily="49" charset="0"/>
                <a:ea typeface="仿宋" pitchFamily="49" charset="-122"/>
                <a:cs typeface="Consolas" pitchFamily="49" charset="0"/>
              </a:rPr>
              <a:t>s</a:t>
            </a:r>
            <a:r>
              <a:rPr lang="zh-CN" altLang="zh-CN" sz="2000">
                <a:solidFill>
                  <a:srgbClr val="0000FF"/>
                </a:solidFill>
                <a:latin typeface="Consolas" pitchFamily="49" charset="0"/>
                <a:ea typeface="仿宋" pitchFamily="49" charset="-122"/>
                <a:cs typeface="Consolas" pitchFamily="49" charset="0"/>
              </a:rPr>
              <a:t>，将读取的数据存放到新结点的数据成员中</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ct val="100000"/>
              </a:lnSpc>
              <a:buBlip>
                <a:blip r:embed="rId3"/>
              </a:buBlip>
            </a:pPr>
            <a:r>
              <a:rPr lang="zh-CN" altLang="zh-CN" sz="2000">
                <a:solidFill>
                  <a:srgbClr val="0000FF"/>
                </a:solidFill>
                <a:latin typeface="Consolas" pitchFamily="49" charset="0"/>
                <a:ea typeface="仿宋" pitchFamily="49" charset="-122"/>
                <a:cs typeface="Consolas" pitchFamily="49" charset="0"/>
              </a:rPr>
              <a:t>将新结点</a:t>
            </a:r>
            <a:r>
              <a:rPr lang="en-US" altLang="zh-CN" sz="2000" i="1">
                <a:solidFill>
                  <a:srgbClr val="0000FF"/>
                </a:solidFill>
                <a:latin typeface="Consolas" pitchFamily="49" charset="0"/>
                <a:ea typeface="仿宋" pitchFamily="49" charset="-122"/>
                <a:cs typeface="Consolas" pitchFamily="49" charset="0"/>
              </a:rPr>
              <a:t>s</a:t>
            </a:r>
            <a:r>
              <a:rPr lang="zh-CN" altLang="zh-CN" sz="2000">
                <a:solidFill>
                  <a:srgbClr val="0000FF"/>
                </a:solidFill>
                <a:latin typeface="Consolas" pitchFamily="49" charset="0"/>
                <a:ea typeface="仿宋" pitchFamily="49" charset="-122"/>
                <a:cs typeface="Consolas" pitchFamily="49" charset="0"/>
              </a:rPr>
              <a:t>插入到当前链表的</a:t>
            </a:r>
            <a:r>
              <a:rPr lang="zh-CN" altLang="zh-CN" sz="2000">
                <a:solidFill>
                  <a:srgbClr val="FF0000"/>
                </a:solidFill>
                <a:latin typeface="Consolas" pitchFamily="49" charset="0"/>
                <a:ea typeface="仿宋" pitchFamily="49" charset="-122"/>
                <a:cs typeface="Consolas" pitchFamily="49" charset="0"/>
              </a:rPr>
              <a:t>表</a:t>
            </a:r>
            <a:r>
              <a:rPr lang="zh-CN" altLang="en-US" sz="2000">
                <a:solidFill>
                  <a:srgbClr val="FF0000"/>
                </a:solidFill>
                <a:latin typeface="Consolas" pitchFamily="49" charset="0"/>
                <a:ea typeface="仿宋" pitchFamily="49" charset="-122"/>
                <a:cs typeface="Consolas" pitchFamily="49" charset="0"/>
              </a:rPr>
              <a:t>尾</a:t>
            </a:r>
            <a:r>
              <a:rPr lang="zh-CN" altLang="zh-CN" sz="2000">
                <a:solidFill>
                  <a:srgbClr val="0000FF"/>
                </a:solidFill>
                <a:latin typeface="Consolas" pitchFamily="49" charset="0"/>
                <a:ea typeface="仿宋" pitchFamily="49" charset="-122"/>
                <a:cs typeface="Consolas" pitchFamily="49" charset="0"/>
              </a:rPr>
              <a:t>上。</a:t>
            </a:r>
            <a:endParaRPr lang="zh-CN" altLang="en-US" sz="2000">
              <a:solidFill>
                <a:srgbClr val="0000FF"/>
              </a:solidFill>
              <a:latin typeface="Consolas" pitchFamily="49" charset="0"/>
              <a:ea typeface="仿宋" pitchFamily="49" charset="-122"/>
              <a:cs typeface="Consolas" pitchFamily="49" charset="0"/>
            </a:endParaRPr>
          </a:p>
        </p:txBody>
      </p:sp>
      <p:sp>
        <p:nvSpPr>
          <p:cNvPr id="54292"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4" name="组合 23"/>
          <p:cNvGrpSpPr/>
          <p:nvPr/>
        </p:nvGrpSpPr>
        <p:grpSpPr>
          <a:xfrm>
            <a:off x="1285852" y="2786058"/>
            <a:ext cx="5929354" cy="1635445"/>
            <a:chOff x="1571604" y="2857496"/>
            <a:chExt cx="5929354" cy="1635445"/>
          </a:xfrm>
        </p:grpSpPr>
        <p:sp>
          <p:nvSpPr>
            <p:cNvPr id="54290" name="Text Box 18" descr="浅色上对角线"/>
            <p:cNvSpPr txBox="1">
              <a:spLocks noChangeArrowheads="1"/>
            </p:cNvSpPr>
            <p:nvPr/>
          </p:nvSpPr>
          <p:spPr bwMode="auto">
            <a:xfrm>
              <a:off x="2246746" y="4167313"/>
              <a:ext cx="432000" cy="325628"/>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4289" name="Text Box 17"/>
            <p:cNvSpPr txBox="1">
              <a:spLocks noChangeArrowheads="1"/>
            </p:cNvSpPr>
            <p:nvPr/>
          </p:nvSpPr>
          <p:spPr bwMode="auto">
            <a:xfrm>
              <a:off x="2683114" y="4167313"/>
              <a:ext cx="325710" cy="325628"/>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4288" name="Text Box 16"/>
            <p:cNvSpPr txBox="1">
              <a:spLocks noChangeArrowheads="1"/>
            </p:cNvSpPr>
            <p:nvPr/>
          </p:nvSpPr>
          <p:spPr bwMode="auto">
            <a:xfrm>
              <a:off x="1571604" y="3678871"/>
              <a:ext cx="675142" cy="26613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head</a:t>
              </a:r>
            </a:p>
          </p:txBody>
        </p:sp>
        <p:sp>
          <p:nvSpPr>
            <p:cNvPr id="54287" name="Arc 15"/>
            <p:cNvSpPr>
              <a:spLocks/>
            </p:cNvSpPr>
            <p:nvPr/>
          </p:nvSpPr>
          <p:spPr bwMode="auto">
            <a:xfrm>
              <a:off x="2246746" y="3841685"/>
              <a:ext cx="187909" cy="3256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4286" name="Line 14"/>
            <p:cNvSpPr>
              <a:spLocks noChangeShapeType="1"/>
            </p:cNvSpPr>
            <p:nvPr/>
          </p:nvSpPr>
          <p:spPr bwMode="auto">
            <a:xfrm>
              <a:off x="2830310" y="4322821"/>
              <a:ext cx="375819"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4285" name="Text Box 13"/>
            <p:cNvSpPr txBox="1">
              <a:spLocks noChangeArrowheads="1"/>
            </p:cNvSpPr>
            <p:nvPr/>
          </p:nvSpPr>
          <p:spPr bwMode="auto">
            <a:xfrm>
              <a:off x="3208217" y="4160007"/>
              <a:ext cx="432000"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4284" name="Text Box 12"/>
            <p:cNvSpPr txBox="1">
              <a:spLocks noChangeArrowheads="1"/>
            </p:cNvSpPr>
            <p:nvPr/>
          </p:nvSpPr>
          <p:spPr bwMode="auto">
            <a:xfrm>
              <a:off x="3644584" y="4160007"/>
              <a:ext cx="325710"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4283" name="Text Box 11"/>
            <p:cNvSpPr txBox="1">
              <a:spLocks noChangeArrowheads="1"/>
            </p:cNvSpPr>
            <p:nvPr/>
          </p:nvSpPr>
          <p:spPr bwMode="auto">
            <a:xfrm>
              <a:off x="4364904" y="4185055"/>
              <a:ext cx="389390" cy="26613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n-ea"/>
                  <a:ea typeface="+mn-ea"/>
                  <a:cs typeface="Consolas" pitchFamily="49" charset="0"/>
                </a:rPr>
                <a:t>…</a:t>
              </a:r>
            </a:p>
          </p:txBody>
        </p:sp>
        <p:sp>
          <p:nvSpPr>
            <p:cNvPr id="54282" name="Line 10"/>
            <p:cNvSpPr>
              <a:spLocks noChangeShapeType="1"/>
            </p:cNvSpPr>
            <p:nvPr/>
          </p:nvSpPr>
          <p:spPr bwMode="auto">
            <a:xfrm>
              <a:off x="3786560" y="4322821"/>
              <a:ext cx="375819"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4281" name="Text Box 9"/>
            <p:cNvSpPr txBox="1">
              <a:spLocks noChangeArrowheads="1"/>
            </p:cNvSpPr>
            <p:nvPr/>
          </p:nvSpPr>
          <p:spPr bwMode="auto">
            <a:xfrm>
              <a:off x="5229287" y="4160007"/>
              <a:ext cx="432000"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4280" name="Text Box 8"/>
            <p:cNvSpPr txBox="1">
              <a:spLocks noChangeArrowheads="1"/>
            </p:cNvSpPr>
            <p:nvPr/>
          </p:nvSpPr>
          <p:spPr bwMode="auto">
            <a:xfrm>
              <a:off x="5665655" y="4160007"/>
              <a:ext cx="326754"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4279" name="Line 7"/>
            <p:cNvSpPr>
              <a:spLocks noChangeShapeType="1"/>
            </p:cNvSpPr>
            <p:nvPr/>
          </p:nvSpPr>
          <p:spPr bwMode="auto">
            <a:xfrm>
              <a:off x="4857644" y="4322821"/>
              <a:ext cx="375819"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4278" name="Text Box 6"/>
            <p:cNvSpPr txBox="1">
              <a:spLocks noChangeArrowheads="1"/>
            </p:cNvSpPr>
            <p:nvPr/>
          </p:nvSpPr>
          <p:spPr bwMode="auto">
            <a:xfrm>
              <a:off x="6738880" y="3345938"/>
              <a:ext cx="432000" cy="325628"/>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i</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a:p>
              <a:pPr marL="0" marR="0" lvl="0" indent="0" algn="l" defTabSz="914400" rtl="0" eaLnBrk="0" fontAlgn="base" latinLnBrk="0" hangingPunct="0">
                <a:lnSpc>
                  <a:spcPts val="2300"/>
                </a:lnSpc>
                <a:spcBef>
                  <a:spcPct val="0"/>
                </a:spcBef>
                <a:spcAft>
                  <a:spcPct val="0"/>
                </a:spcAft>
                <a:buClrTx/>
                <a:buSzTx/>
                <a:buFontTx/>
                <a:buNone/>
                <a:tabLst/>
              </a:pP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4277" name="Text Box 5"/>
            <p:cNvSpPr txBox="1">
              <a:spLocks noChangeArrowheads="1"/>
            </p:cNvSpPr>
            <p:nvPr/>
          </p:nvSpPr>
          <p:spPr bwMode="auto">
            <a:xfrm>
              <a:off x="7175248" y="3345938"/>
              <a:ext cx="325710" cy="325628"/>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4276" name="Text Box 4"/>
            <p:cNvSpPr txBox="1">
              <a:spLocks noChangeArrowheads="1"/>
            </p:cNvSpPr>
            <p:nvPr/>
          </p:nvSpPr>
          <p:spPr bwMode="auto">
            <a:xfrm>
              <a:off x="6585097" y="2857496"/>
              <a:ext cx="201481" cy="26613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4275" name="Arc 3"/>
            <p:cNvSpPr>
              <a:spLocks/>
            </p:cNvSpPr>
            <p:nvPr/>
          </p:nvSpPr>
          <p:spPr bwMode="auto">
            <a:xfrm>
              <a:off x="6762891" y="3019266"/>
              <a:ext cx="187909" cy="32667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4274" name="Freeform 2"/>
            <p:cNvSpPr>
              <a:spLocks/>
            </p:cNvSpPr>
            <p:nvPr/>
          </p:nvSpPr>
          <p:spPr bwMode="auto">
            <a:xfrm>
              <a:off x="6122955" y="3483703"/>
              <a:ext cx="559553" cy="717007"/>
            </a:xfrm>
            <a:custGeom>
              <a:avLst/>
              <a:gdLst/>
              <a:ahLst/>
              <a:cxnLst>
                <a:cxn ang="0">
                  <a:pos x="536" y="0"/>
                </a:cxn>
                <a:cxn ang="0">
                  <a:pos x="456" y="3"/>
                </a:cxn>
                <a:cxn ang="0">
                  <a:pos x="381" y="18"/>
                </a:cxn>
                <a:cxn ang="0">
                  <a:pos x="267" y="81"/>
                </a:cxn>
                <a:cxn ang="0">
                  <a:pos x="189" y="147"/>
                </a:cxn>
                <a:cxn ang="0">
                  <a:pos x="131" y="225"/>
                </a:cxn>
                <a:cxn ang="0">
                  <a:pos x="81" y="330"/>
                </a:cxn>
                <a:cxn ang="0">
                  <a:pos x="51" y="426"/>
                </a:cxn>
                <a:cxn ang="0">
                  <a:pos x="0" y="687"/>
                </a:cxn>
              </a:cxnLst>
              <a:rect l="0" t="0" r="r" b="b"/>
              <a:pathLst>
                <a:path w="536" h="687">
                  <a:moveTo>
                    <a:pt x="536" y="0"/>
                  </a:moveTo>
                  <a:lnTo>
                    <a:pt x="456" y="3"/>
                  </a:lnTo>
                  <a:cubicBezTo>
                    <a:pt x="430" y="6"/>
                    <a:pt x="412" y="5"/>
                    <a:pt x="381" y="18"/>
                  </a:cubicBezTo>
                  <a:lnTo>
                    <a:pt x="267" y="81"/>
                  </a:lnTo>
                  <a:lnTo>
                    <a:pt x="189" y="147"/>
                  </a:lnTo>
                  <a:lnTo>
                    <a:pt x="131" y="225"/>
                  </a:lnTo>
                  <a:lnTo>
                    <a:pt x="81" y="330"/>
                  </a:lnTo>
                  <a:lnTo>
                    <a:pt x="51" y="426"/>
                  </a:lnTo>
                  <a:lnTo>
                    <a:pt x="0" y="687"/>
                  </a:lnTo>
                </a:path>
              </a:pathLst>
            </a:custGeom>
            <a:ln>
              <a:headEnd/>
              <a:tailEnd type="arrow" w="sm" len="sm"/>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grpSp>
        <p:nvGrpSpPr>
          <p:cNvPr id="29" name="组合 28"/>
          <p:cNvGrpSpPr/>
          <p:nvPr/>
        </p:nvGrpSpPr>
        <p:grpSpPr>
          <a:xfrm>
            <a:off x="3952798" y="4429132"/>
            <a:ext cx="2500330" cy="729798"/>
            <a:chOff x="4238550" y="5357826"/>
            <a:chExt cx="2500330" cy="729798"/>
          </a:xfrm>
        </p:grpSpPr>
        <p:cxnSp>
          <p:nvCxnSpPr>
            <p:cNvPr id="27" name="直接箭头连接符 26"/>
            <p:cNvCxnSpPr/>
            <p:nvPr/>
          </p:nvCxnSpPr>
          <p:spPr>
            <a:xfrm rot="5400000" flipH="1" flipV="1">
              <a:off x="5250661" y="5535627"/>
              <a:ext cx="357190" cy="1588"/>
            </a:xfrm>
            <a:prstGeom prst="straightConnector1">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4238550" y="5718292"/>
              <a:ext cx="2500330" cy="369332"/>
            </a:xfrm>
            <a:prstGeom prst="rect">
              <a:avLst/>
            </a:prstGeom>
            <a:noFill/>
          </p:spPr>
          <p:txBody>
            <a:bodyPr wrap="square" rtlCol="0">
              <a:spAutoFit/>
            </a:bodyPr>
            <a:lstStyle/>
            <a:p>
              <a:pPr>
                <a:lnSpc>
                  <a:spcPct val="100000"/>
                </a:lnSpc>
              </a:pPr>
              <a:r>
                <a:rPr lang="zh-CN" altLang="en-US" sz="1800" dirty="0">
                  <a:solidFill>
                    <a:srgbClr val="0000FF"/>
                  </a:solidFill>
                  <a:latin typeface="Consolas" pitchFamily="49" charset="0"/>
                  <a:ea typeface="仿宋" pitchFamily="49" charset="-122"/>
                  <a:cs typeface="Consolas" pitchFamily="49" charset="0"/>
                </a:rPr>
                <a:t>需要设置一个尾指针</a:t>
              </a:r>
              <a:r>
                <a:rPr lang="en-US" altLang="zh-CN" sz="1800" dirty="0">
                  <a:solidFill>
                    <a:srgbClr val="0000FF"/>
                  </a:solidFill>
                  <a:latin typeface="Consolas" pitchFamily="49" charset="0"/>
                  <a:ea typeface="仿宋" pitchFamily="49" charset="-122"/>
                  <a:cs typeface="Consolas" pitchFamily="49" charset="0"/>
                </a:rPr>
                <a:t>t</a:t>
              </a:r>
              <a:endParaRPr lang="zh-CN" altLang="en-US" sz="1800" dirty="0">
                <a:solidFill>
                  <a:srgbClr val="0000FF"/>
                </a:solidFill>
                <a:latin typeface="Consolas" pitchFamily="49" charset="0"/>
                <a:ea typeface="仿宋" pitchFamily="49" charset="-122"/>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357166"/>
            <a:ext cx="8640960" cy="327830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public void </a:t>
            </a:r>
            <a:r>
              <a:rPr lang="en-US" altLang="zh-CN" sz="1800" dirty="0" err="1">
                <a:solidFill>
                  <a:srgbClr val="FF0000"/>
                </a:solidFill>
                <a:latin typeface="Consolas" pitchFamily="49" charset="0"/>
                <a:ea typeface="仿宋" pitchFamily="49" charset="-122"/>
                <a:cs typeface="Consolas" pitchFamily="49" charset="0"/>
              </a:rPr>
              <a:t>CreateListR</a:t>
            </a:r>
            <a:r>
              <a:rPr lang="en-US" altLang="zh-CN" sz="1800" dirty="0">
                <a:solidFill>
                  <a:srgbClr val="0000FF"/>
                </a:solidFill>
                <a:latin typeface="Consolas" pitchFamily="49" charset="0"/>
                <a:ea typeface="仿宋" pitchFamily="49" charset="-122"/>
                <a:cs typeface="Consolas" pitchFamily="49" charset="0"/>
              </a:rPr>
              <a:t>(E[] a)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尾插法：由数组</a:t>
            </a:r>
            <a:r>
              <a:rPr lang="en-US" altLang="zh-CN" sz="1800" dirty="0">
                <a:solidFill>
                  <a:srgbClr val="00CC00"/>
                </a:solidFill>
                <a:latin typeface="Consolas" pitchFamily="49" charset="0"/>
                <a:ea typeface="仿宋" pitchFamily="49" charset="-122"/>
                <a:cs typeface="Consolas" pitchFamily="49" charset="0"/>
              </a:rPr>
              <a:t>a</a:t>
            </a:r>
            <a:r>
              <a:rPr lang="zh-CN" altLang="zh-CN" sz="1800" dirty="0">
                <a:solidFill>
                  <a:srgbClr val="00CC00"/>
                </a:solidFill>
                <a:latin typeface="Consolas" pitchFamily="49" charset="0"/>
                <a:ea typeface="仿宋" pitchFamily="49" charset="-122"/>
                <a:cs typeface="Consolas" pitchFamily="49" charset="0"/>
              </a:rPr>
              <a:t>整体建立单链表</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&lt;E&gt; </a:t>
            </a:r>
            <a:r>
              <a:rPr lang="en-US" altLang="zh-CN" sz="1800" dirty="0" err="1">
                <a:solidFill>
                  <a:srgbClr val="0000FF"/>
                </a:solidFill>
                <a:latin typeface="Consolas" pitchFamily="49" charset="0"/>
                <a:ea typeface="仿宋" pitchFamily="49" charset="-122"/>
                <a:cs typeface="Consolas" pitchFamily="49" charset="0"/>
              </a:rPr>
              <a:t>s,t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A50021"/>
                </a:solidFill>
                <a:latin typeface="Consolas" pitchFamily="49" charset="0"/>
                <a:ea typeface="仿宋" pitchFamily="49" charset="-122"/>
                <a:cs typeface="Consolas" pitchFamily="49" charset="0"/>
              </a:rPr>
              <a:t>t=head;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     //t</a:t>
            </a:r>
            <a:r>
              <a:rPr lang="zh-CN" altLang="zh-CN" sz="1800" dirty="0">
                <a:solidFill>
                  <a:srgbClr val="00CC00"/>
                </a:solidFill>
                <a:latin typeface="Consolas" pitchFamily="49" charset="0"/>
                <a:ea typeface="仿宋" pitchFamily="49" charset="-122"/>
                <a:cs typeface="Consolas" pitchFamily="49" charset="0"/>
              </a:rPr>
              <a:t>始终指向尾结点</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开始时指向头结点</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for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=0;i&lt;</a:t>
            </a:r>
            <a:r>
              <a:rPr lang="en-US" altLang="zh-CN" sz="1800" dirty="0" err="1">
                <a:solidFill>
                  <a:srgbClr val="0000FF"/>
                </a:solidFill>
                <a:latin typeface="Consolas" pitchFamily="49" charset="0"/>
                <a:ea typeface="仿宋" pitchFamily="49" charset="-122"/>
                <a:cs typeface="Consolas" pitchFamily="49" charset="0"/>
              </a:rPr>
              <a:t>a.length;i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循环建立数据结点</a:t>
            </a:r>
            <a:r>
              <a:rPr lang="en-US" altLang="zh-CN" sz="1800" dirty="0">
                <a:solidFill>
                  <a:srgbClr val="00CC00"/>
                </a:solidFill>
                <a:latin typeface="Consolas" pitchFamily="49" charset="0"/>
                <a:ea typeface="仿宋" pitchFamily="49" charset="-122"/>
                <a:cs typeface="Consolas" pitchFamily="49" charset="0"/>
              </a:rPr>
              <a:t>s</a:t>
            </a:r>
            <a:endParaRPr lang="zh-CN" altLang="zh-CN" sz="1800" dirty="0">
              <a:solidFill>
                <a:srgbClr val="00CC00"/>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  s=new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&lt;E&gt;(a[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新建存放</a:t>
            </a:r>
            <a:r>
              <a:rPr lang="en-US" altLang="zh-CN" sz="1800" dirty="0">
                <a:solidFill>
                  <a:srgbClr val="00CC00"/>
                </a:solidFill>
                <a:latin typeface="Consolas" pitchFamily="49" charset="0"/>
                <a:ea typeface="仿宋" pitchFamily="49" charset="-122"/>
                <a:cs typeface="Consolas" pitchFamily="49" charset="0"/>
              </a:rPr>
              <a:t>a[</a:t>
            </a:r>
            <a:r>
              <a:rPr lang="en-US" altLang="zh-CN" sz="1800" dirty="0" err="1">
                <a:solidFill>
                  <a:srgbClr val="00CC00"/>
                </a:solidFill>
                <a:latin typeface="Consolas" pitchFamily="49" charset="0"/>
                <a:ea typeface="仿宋" pitchFamily="49" charset="-122"/>
                <a:cs typeface="Consolas" pitchFamily="49" charset="0"/>
              </a:rPr>
              <a:t>i</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元素的结点</a:t>
            </a:r>
            <a:r>
              <a:rPr lang="en-US" altLang="zh-CN" sz="1800" dirty="0">
                <a:solidFill>
                  <a:srgbClr val="00CC00"/>
                </a:solidFill>
                <a:latin typeface="Consolas" pitchFamily="49" charset="0"/>
                <a:ea typeface="仿宋" pitchFamily="49" charset="-122"/>
                <a:cs typeface="Consolas" pitchFamily="49" charset="0"/>
              </a:rPr>
              <a:t>s</a:t>
            </a:r>
            <a:endParaRPr lang="zh-CN" altLang="zh-CN" sz="1800" dirty="0">
              <a:solidFill>
                <a:srgbClr val="00CC00"/>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A50021"/>
                </a:solidFill>
                <a:latin typeface="Consolas" pitchFamily="49" charset="0"/>
                <a:ea typeface="仿宋" pitchFamily="49" charset="-122"/>
                <a:cs typeface="Consolas" pitchFamily="49" charset="0"/>
              </a:rPr>
              <a:t>t.next</a:t>
            </a:r>
            <a:r>
              <a:rPr lang="en-US" altLang="zh-CN" sz="1800" dirty="0">
                <a:solidFill>
                  <a:srgbClr val="A50021"/>
                </a:solidFill>
                <a:latin typeface="Consolas" pitchFamily="49" charset="0"/>
                <a:ea typeface="仿宋" pitchFamily="49" charset="-122"/>
                <a:cs typeface="Consolas" pitchFamily="49" charset="0"/>
              </a:rPr>
              <a:t>=s;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将</a:t>
            </a:r>
            <a:r>
              <a:rPr lang="en-US" altLang="zh-CN" sz="1800" dirty="0">
                <a:solidFill>
                  <a:srgbClr val="00CC00"/>
                </a:solidFill>
                <a:latin typeface="Consolas" pitchFamily="49" charset="0"/>
                <a:ea typeface="仿宋" pitchFamily="49" charset="-122"/>
                <a:cs typeface="Consolas" pitchFamily="49" charset="0"/>
              </a:rPr>
              <a:t>s</a:t>
            </a:r>
            <a:r>
              <a:rPr lang="zh-CN" altLang="zh-CN" sz="1800" dirty="0">
                <a:solidFill>
                  <a:srgbClr val="00CC00"/>
                </a:solidFill>
                <a:latin typeface="Consolas" pitchFamily="49" charset="0"/>
                <a:ea typeface="仿宋" pitchFamily="49" charset="-122"/>
                <a:cs typeface="Consolas" pitchFamily="49" charset="0"/>
              </a:rPr>
              <a:t>结点插入</a:t>
            </a:r>
            <a:r>
              <a:rPr lang="en-US" altLang="zh-CN" sz="1800" dirty="0">
                <a:solidFill>
                  <a:srgbClr val="00CC00"/>
                </a:solidFill>
                <a:latin typeface="Consolas" pitchFamily="49" charset="0"/>
                <a:ea typeface="仿宋" pitchFamily="49" charset="-122"/>
                <a:cs typeface="Consolas" pitchFamily="49" charset="0"/>
              </a:rPr>
              <a:t>t</a:t>
            </a:r>
            <a:r>
              <a:rPr lang="zh-CN" altLang="zh-CN" sz="1800" dirty="0">
                <a:solidFill>
                  <a:srgbClr val="00CC00"/>
                </a:solidFill>
                <a:latin typeface="Consolas" pitchFamily="49" charset="0"/>
                <a:ea typeface="仿宋" pitchFamily="49" charset="-122"/>
                <a:cs typeface="Consolas" pitchFamily="49" charset="0"/>
              </a:rPr>
              <a:t>结点之后</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A50021"/>
                </a:solidFill>
                <a:latin typeface="Consolas" pitchFamily="49" charset="0"/>
                <a:ea typeface="仿宋" pitchFamily="49" charset="-122"/>
                <a:cs typeface="Consolas" pitchFamily="49" charset="0"/>
              </a:rPr>
              <a:t>t=s;</a:t>
            </a:r>
            <a:endParaRPr lang="zh-CN" altLang="zh-CN" sz="1800" dirty="0">
              <a:solidFill>
                <a:srgbClr val="A50021"/>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A50021"/>
                </a:solidFill>
                <a:latin typeface="Consolas" pitchFamily="49" charset="0"/>
                <a:ea typeface="仿宋" pitchFamily="49" charset="-122"/>
                <a:cs typeface="Consolas" pitchFamily="49" charset="0"/>
              </a:rPr>
              <a:t>   </a:t>
            </a:r>
            <a:r>
              <a:rPr lang="en-US" altLang="zh-CN" sz="1800" dirty="0" err="1">
                <a:solidFill>
                  <a:srgbClr val="A50021"/>
                </a:solidFill>
                <a:latin typeface="Consolas" pitchFamily="49" charset="0"/>
                <a:ea typeface="仿宋" pitchFamily="49" charset="-122"/>
                <a:cs typeface="Consolas" pitchFamily="49" charset="0"/>
              </a:rPr>
              <a:t>t.next</a:t>
            </a:r>
            <a:r>
              <a:rPr lang="en-US" altLang="zh-CN" sz="1800" dirty="0">
                <a:solidFill>
                  <a:srgbClr val="A50021"/>
                </a:solidFill>
                <a:latin typeface="Consolas" pitchFamily="49" charset="0"/>
                <a:ea typeface="仿宋" pitchFamily="49" charset="-122"/>
                <a:cs typeface="Consolas" pitchFamily="49" charset="0"/>
              </a:rPr>
              <a:t>=null;</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将尾结点的</a:t>
            </a:r>
            <a:r>
              <a:rPr lang="en-US" altLang="zh-CN" sz="1800" dirty="0">
                <a:solidFill>
                  <a:srgbClr val="00CC00"/>
                </a:solidFill>
                <a:latin typeface="Consolas" pitchFamily="49" charset="0"/>
                <a:ea typeface="仿宋" pitchFamily="49" charset="-122"/>
                <a:cs typeface="Consolas" pitchFamily="49" charset="0"/>
              </a:rPr>
              <a:t>next</a:t>
            </a:r>
            <a:r>
              <a:rPr lang="zh-CN" altLang="zh-CN" sz="1800" dirty="0">
                <a:solidFill>
                  <a:srgbClr val="00CC00"/>
                </a:solidFill>
                <a:latin typeface="Consolas" pitchFamily="49" charset="0"/>
                <a:ea typeface="仿宋" pitchFamily="49" charset="-122"/>
                <a:cs typeface="Consolas" pitchFamily="49" charset="0"/>
              </a:rPr>
              <a:t>置为</a:t>
            </a:r>
            <a:r>
              <a:rPr lang="en-US" altLang="zh-CN" sz="1800" dirty="0">
                <a:solidFill>
                  <a:srgbClr val="00CC00"/>
                </a:solidFill>
                <a:latin typeface="Consolas" pitchFamily="49" charset="0"/>
                <a:ea typeface="仿宋" pitchFamily="49" charset="-122"/>
                <a:cs typeface="Consolas" pitchFamily="49" charset="0"/>
              </a:rPr>
              <a:t>null</a:t>
            </a:r>
            <a:endParaRPr lang="zh-CN" altLang="zh-CN" sz="1800" dirty="0">
              <a:solidFill>
                <a:srgbClr val="00CC00"/>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4" name="下箭头 3"/>
          <p:cNvSpPr/>
          <p:nvPr/>
        </p:nvSpPr>
        <p:spPr>
          <a:xfrm>
            <a:off x="2928926" y="3714752"/>
            <a:ext cx="214314" cy="78581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 name="TextBox 4"/>
          <p:cNvSpPr txBox="1"/>
          <p:nvPr/>
        </p:nvSpPr>
        <p:spPr>
          <a:xfrm>
            <a:off x="3214678" y="3929066"/>
            <a:ext cx="5072098" cy="369332"/>
          </a:xfrm>
          <a:prstGeom prst="rect">
            <a:avLst/>
          </a:prstGeom>
          <a:noFill/>
        </p:spPr>
        <p:txBody>
          <a:bodyPr wrap="square" rtlCol="0">
            <a:spAutoFit/>
          </a:bodyPr>
          <a:lstStyle/>
          <a:p>
            <a:pPr algn="l">
              <a:lnSpc>
                <a:spcPct val="100000"/>
              </a:lnSpc>
            </a:pPr>
            <a:r>
              <a:rPr lang="en-US" altLang="zh-CN" sz="1800" i="1">
                <a:solidFill>
                  <a:srgbClr val="0000FF"/>
                </a:solidFill>
                <a:latin typeface="Consolas" pitchFamily="49" charset="0"/>
                <a:ea typeface="仿宋" pitchFamily="49" charset="-122"/>
                <a:cs typeface="Consolas" pitchFamily="49" charset="0"/>
              </a:rPr>
              <a:t>a</a:t>
            </a:r>
            <a:r>
              <a:rPr lang="en-US" altLang="zh-CN" sz="1800">
                <a:solidFill>
                  <a:srgbClr val="0000FF"/>
                </a:solidFill>
                <a:latin typeface="Consolas" pitchFamily="49" charset="0"/>
                <a:ea typeface="仿宋" pitchFamily="49" charset="-122"/>
                <a:cs typeface="Consolas" pitchFamily="49" charset="0"/>
              </a:rPr>
              <a:t>=('a','b','c','d')</a:t>
            </a:r>
            <a:r>
              <a:rPr lang="zh-CN" altLang="zh-CN" sz="1800">
                <a:solidFill>
                  <a:srgbClr val="0000FF"/>
                </a:solidFill>
                <a:latin typeface="Consolas" pitchFamily="49" charset="0"/>
                <a:ea typeface="仿宋" pitchFamily="49" charset="-122"/>
                <a:cs typeface="Consolas" pitchFamily="49" charset="0"/>
              </a:rPr>
              <a:t>，调用</a:t>
            </a:r>
            <a:r>
              <a:rPr lang="en-US" altLang="zh-CN" sz="1800">
                <a:solidFill>
                  <a:srgbClr val="0000FF"/>
                </a:solidFill>
                <a:latin typeface="Consolas" pitchFamily="49" charset="0"/>
                <a:ea typeface="仿宋" pitchFamily="49" charset="-122"/>
                <a:cs typeface="Consolas" pitchFamily="49" charset="0"/>
              </a:rPr>
              <a:t>CreateListR(a)</a:t>
            </a:r>
            <a:endParaRPr lang="zh-CN" altLang="en-US" sz="1800">
              <a:solidFill>
                <a:srgbClr val="0000FF"/>
              </a:solidFill>
              <a:latin typeface="Consolas" pitchFamily="49" charset="0"/>
              <a:ea typeface="仿宋" pitchFamily="49" charset="-122"/>
              <a:cs typeface="Consolas" pitchFamily="49" charset="0"/>
            </a:endParaRPr>
          </a:p>
        </p:txBody>
      </p:sp>
      <p:grpSp>
        <p:nvGrpSpPr>
          <p:cNvPr id="2" name="组合 30"/>
          <p:cNvGrpSpPr/>
          <p:nvPr/>
        </p:nvGrpSpPr>
        <p:grpSpPr>
          <a:xfrm>
            <a:off x="857224" y="4357694"/>
            <a:ext cx="5335154" cy="821699"/>
            <a:chOff x="785786" y="5107631"/>
            <a:chExt cx="5335154" cy="821699"/>
          </a:xfrm>
        </p:grpSpPr>
        <p:sp>
          <p:nvSpPr>
            <p:cNvPr id="8" name="Text Box 18" descr="浅色上对角线"/>
            <p:cNvSpPr txBox="1">
              <a:spLocks noChangeArrowheads="1"/>
            </p:cNvSpPr>
            <p:nvPr/>
          </p:nvSpPr>
          <p:spPr bwMode="auto">
            <a:xfrm>
              <a:off x="1460928" y="5596073"/>
              <a:ext cx="432000" cy="325628"/>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 name="Text Box 17"/>
            <p:cNvSpPr txBox="1">
              <a:spLocks noChangeArrowheads="1"/>
            </p:cNvSpPr>
            <p:nvPr/>
          </p:nvSpPr>
          <p:spPr bwMode="auto">
            <a:xfrm>
              <a:off x="1897296" y="5596073"/>
              <a:ext cx="325710" cy="325628"/>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 name="Text Box 16"/>
            <p:cNvSpPr txBox="1">
              <a:spLocks noChangeArrowheads="1"/>
            </p:cNvSpPr>
            <p:nvPr/>
          </p:nvSpPr>
          <p:spPr bwMode="auto">
            <a:xfrm>
              <a:off x="785786" y="5107631"/>
              <a:ext cx="675142" cy="26613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head</a:t>
              </a:r>
            </a:p>
          </p:txBody>
        </p:sp>
        <p:sp>
          <p:nvSpPr>
            <p:cNvPr id="11" name="Arc 15"/>
            <p:cNvSpPr>
              <a:spLocks/>
            </p:cNvSpPr>
            <p:nvPr/>
          </p:nvSpPr>
          <p:spPr bwMode="auto">
            <a:xfrm>
              <a:off x="1460928" y="5270445"/>
              <a:ext cx="187909" cy="3256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 name="Line 14"/>
            <p:cNvSpPr>
              <a:spLocks noChangeShapeType="1"/>
            </p:cNvSpPr>
            <p:nvPr/>
          </p:nvSpPr>
          <p:spPr bwMode="auto">
            <a:xfrm>
              <a:off x="2044492" y="5751581"/>
              <a:ext cx="375819"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3" name="Text Box 13"/>
            <p:cNvSpPr txBox="1">
              <a:spLocks noChangeArrowheads="1"/>
            </p:cNvSpPr>
            <p:nvPr/>
          </p:nvSpPr>
          <p:spPr bwMode="auto">
            <a:xfrm>
              <a:off x="2422399" y="5603702"/>
              <a:ext cx="432000"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300"/>
                </a:lnSpc>
                <a:spcBef>
                  <a:spcPct val="0"/>
                </a:spcBef>
                <a:spcAft>
                  <a:spcPct val="0"/>
                </a:spcAft>
                <a:buClrTx/>
                <a:buSzTx/>
                <a:buFontTx/>
                <a:buNone/>
                <a:tabLst/>
              </a:pPr>
              <a:r>
                <a:rPr kumimoji="0" lang="en-US" altLang="zh-CN" sz="1600">
                  <a:solidFill>
                    <a:srgbClr val="0000FF"/>
                  </a:solidFill>
                  <a:latin typeface="Consolas" pitchFamily="49" charset="0"/>
                  <a:ea typeface="仿宋" pitchFamily="49" charset="-122"/>
                  <a:cs typeface="Consolas" pitchFamily="49" charset="0"/>
                </a:rPr>
                <a:t>a</a:t>
              </a: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 name="Text Box 12"/>
            <p:cNvSpPr txBox="1">
              <a:spLocks noChangeArrowheads="1"/>
            </p:cNvSpPr>
            <p:nvPr/>
          </p:nvSpPr>
          <p:spPr bwMode="auto">
            <a:xfrm>
              <a:off x="2858766" y="5603702"/>
              <a:ext cx="325710"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6" name="Line 10"/>
            <p:cNvSpPr>
              <a:spLocks noChangeShapeType="1"/>
            </p:cNvSpPr>
            <p:nvPr/>
          </p:nvSpPr>
          <p:spPr bwMode="auto">
            <a:xfrm>
              <a:off x="3000742" y="5751581"/>
              <a:ext cx="375819"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 name="Text Box 9"/>
            <p:cNvSpPr txBox="1">
              <a:spLocks noChangeArrowheads="1"/>
            </p:cNvSpPr>
            <p:nvPr/>
          </p:nvSpPr>
          <p:spPr bwMode="auto">
            <a:xfrm>
              <a:off x="5357818" y="5603702"/>
              <a:ext cx="432000"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300"/>
                </a:lnSpc>
                <a:spcBef>
                  <a:spcPct val="0"/>
                </a:spcBef>
                <a:spcAft>
                  <a:spcPct val="0"/>
                </a:spcAft>
                <a:buClrTx/>
                <a:buSzTx/>
                <a:buFontTx/>
                <a:buNone/>
                <a:tabLst/>
              </a:pPr>
              <a:r>
                <a:rPr kumimoji="0" lang="en-US" altLang="zh-CN" sz="1600">
                  <a:solidFill>
                    <a:srgbClr val="0000FF"/>
                  </a:solidFill>
                  <a:latin typeface="Consolas" pitchFamily="49" charset="0"/>
                  <a:ea typeface="仿宋" pitchFamily="49" charset="-122"/>
                  <a:cs typeface="Consolas" pitchFamily="49" charset="0"/>
                </a:rPr>
                <a:t>d</a:t>
              </a: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 name="Text Box 8"/>
            <p:cNvSpPr txBox="1">
              <a:spLocks noChangeArrowheads="1"/>
            </p:cNvSpPr>
            <p:nvPr/>
          </p:nvSpPr>
          <p:spPr bwMode="auto">
            <a:xfrm>
              <a:off x="5794186" y="5603702"/>
              <a:ext cx="326754"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5" name="Text Box 13"/>
            <p:cNvSpPr txBox="1">
              <a:spLocks noChangeArrowheads="1"/>
            </p:cNvSpPr>
            <p:nvPr/>
          </p:nvSpPr>
          <p:spPr bwMode="auto">
            <a:xfrm>
              <a:off x="3403524" y="5603702"/>
              <a:ext cx="432000"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300"/>
                </a:lnSpc>
                <a:spcBef>
                  <a:spcPct val="0"/>
                </a:spcBef>
                <a:spcAft>
                  <a:spcPct val="0"/>
                </a:spcAft>
                <a:buClrTx/>
                <a:buSzTx/>
                <a:buFontTx/>
                <a:buNone/>
                <a:tabLst/>
              </a:pPr>
              <a:r>
                <a:rPr kumimoji="0" lang="en-US" altLang="zh-CN" sz="1600">
                  <a:solidFill>
                    <a:srgbClr val="0000FF"/>
                  </a:solidFill>
                  <a:latin typeface="Consolas" pitchFamily="49" charset="0"/>
                  <a:ea typeface="仿宋" pitchFamily="49" charset="-122"/>
                  <a:cs typeface="Consolas" pitchFamily="49" charset="0"/>
                </a:rPr>
                <a:t>b</a:t>
              </a: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6" name="Text Box 12"/>
            <p:cNvSpPr txBox="1">
              <a:spLocks noChangeArrowheads="1"/>
            </p:cNvSpPr>
            <p:nvPr/>
          </p:nvSpPr>
          <p:spPr bwMode="auto">
            <a:xfrm>
              <a:off x="3839891" y="5603702"/>
              <a:ext cx="325710"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7" name="Line 10"/>
            <p:cNvSpPr>
              <a:spLocks noChangeShapeType="1"/>
            </p:cNvSpPr>
            <p:nvPr/>
          </p:nvSpPr>
          <p:spPr bwMode="auto">
            <a:xfrm>
              <a:off x="3981867" y="5766516"/>
              <a:ext cx="375819"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8" name="Text Box 13"/>
            <p:cNvSpPr txBox="1">
              <a:spLocks noChangeArrowheads="1"/>
            </p:cNvSpPr>
            <p:nvPr/>
          </p:nvSpPr>
          <p:spPr bwMode="auto">
            <a:xfrm>
              <a:off x="4377782" y="5603702"/>
              <a:ext cx="432000"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300"/>
                </a:lnSpc>
                <a:spcBef>
                  <a:spcPct val="0"/>
                </a:spcBef>
                <a:spcAft>
                  <a:spcPct val="0"/>
                </a:spcAft>
                <a:buClrTx/>
                <a:buSzTx/>
                <a:buFontTx/>
                <a:buNone/>
                <a:tabLst/>
              </a:pPr>
              <a:r>
                <a:rPr kumimoji="0" lang="en-US" altLang="zh-CN" sz="1600">
                  <a:solidFill>
                    <a:srgbClr val="0000FF"/>
                  </a:solidFill>
                  <a:latin typeface="Consolas" pitchFamily="49" charset="0"/>
                  <a:ea typeface="仿宋" pitchFamily="49" charset="-122"/>
                  <a:cs typeface="Consolas" pitchFamily="49" charset="0"/>
                </a:rPr>
                <a:t>c</a:t>
              </a: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9" name="Text Box 12"/>
            <p:cNvSpPr txBox="1">
              <a:spLocks noChangeArrowheads="1"/>
            </p:cNvSpPr>
            <p:nvPr/>
          </p:nvSpPr>
          <p:spPr bwMode="auto">
            <a:xfrm>
              <a:off x="4814149" y="5603702"/>
              <a:ext cx="325710"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0" name="Line 10"/>
            <p:cNvSpPr>
              <a:spLocks noChangeShapeType="1"/>
            </p:cNvSpPr>
            <p:nvPr/>
          </p:nvSpPr>
          <p:spPr bwMode="auto">
            <a:xfrm>
              <a:off x="4956125" y="5766516"/>
              <a:ext cx="375819"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sp>
        <p:nvSpPr>
          <p:cNvPr id="32" name="TextBox 31"/>
          <p:cNvSpPr txBox="1"/>
          <p:nvPr/>
        </p:nvSpPr>
        <p:spPr>
          <a:xfrm>
            <a:off x="698388" y="5508868"/>
            <a:ext cx="7747224" cy="400110"/>
          </a:xfrm>
          <a:prstGeom prst="rect">
            <a:avLst/>
          </a:prstGeom>
          <a:noFill/>
        </p:spPr>
        <p:txBody>
          <a:bodyPr wrap="square" rtlCol="0">
            <a:spAutoFit/>
          </a:bodyPr>
          <a:lstStyle/>
          <a:p>
            <a:pPr algn="l">
              <a:lnSpc>
                <a:spcPct val="100000"/>
              </a:lnSpc>
            </a:pPr>
            <a:r>
              <a:rPr lang="zh-CN" altLang="en-US" sz="2000" dirty="0">
                <a:solidFill>
                  <a:srgbClr val="0000FF"/>
                </a:solidFill>
                <a:latin typeface="Consolas" pitchFamily="49" charset="0"/>
                <a:ea typeface="华文中宋" pitchFamily="2" charset="-122"/>
                <a:cs typeface="Consolas" pitchFamily="49" charset="0"/>
              </a:rPr>
              <a:t>尾</a:t>
            </a:r>
            <a:r>
              <a:rPr lang="zh-CN" altLang="zh-CN" sz="2000" dirty="0">
                <a:solidFill>
                  <a:srgbClr val="0000FF"/>
                </a:solidFill>
                <a:latin typeface="Consolas" pitchFamily="49" charset="0"/>
                <a:ea typeface="华文中宋" pitchFamily="2" charset="-122"/>
                <a:cs typeface="Consolas" pitchFamily="49" charset="0"/>
              </a:rPr>
              <a:t>插法建立的单链表中数据结点的次序与</a:t>
            </a:r>
            <a:r>
              <a:rPr lang="en-US" altLang="zh-CN" sz="2000" i="1" dirty="0">
                <a:solidFill>
                  <a:srgbClr val="0000FF"/>
                </a:solidFill>
                <a:latin typeface="Consolas" pitchFamily="49" charset="0"/>
                <a:ea typeface="华文中宋" pitchFamily="2" charset="-122"/>
                <a:cs typeface="Consolas" pitchFamily="49" charset="0"/>
              </a:rPr>
              <a:t>a</a:t>
            </a:r>
            <a:r>
              <a:rPr lang="zh-CN" altLang="zh-CN" sz="2000" dirty="0">
                <a:solidFill>
                  <a:srgbClr val="0000FF"/>
                </a:solidFill>
                <a:latin typeface="Consolas" pitchFamily="49" charset="0"/>
                <a:ea typeface="华文中宋" pitchFamily="2" charset="-122"/>
                <a:cs typeface="Consolas" pitchFamily="49" charset="0"/>
              </a:rPr>
              <a:t>数组中的次序正好</a:t>
            </a:r>
            <a:r>
              <a:rPr lang="zh-CN" altLang="zh-CN" sz="2000" dirty="0">
                <a:solidFill>
                  <a:srgbClr val="FF3399"/>
                </a:solidFill>
                <a:latin typeface="Consolas" pitchFamily="49" charset="0"/>
                <a:ea typeface="华文中宋" pitchFamily="2" charset="-122"/>
                <a:cs typeface="Consolas" pitchFamily="49" charset="0"/>
              </a:rPr>
              <a:t>相</a:t>
            </a:r>
            <a:r>
              <a:rPr lang="zh-CN" altLang="en-US" sz="2000" dirty="0">
                <a:solidFill>
                  <a:srgbClr val="FF3399"/>
                </a:solidFill>
                <a:latin typeface="Consolas" pitchFamily="49" charset="0"/>
                <a:ea typeface="华文中宋" pitchFamily="2" charset="-122"/>
                <a:cs typeface="Consolas" pitchFamily="49" charset="0"/>
              </a:rPr>
              <a:t>同</a:t>
            </a:r>
          </a:p>
        </p:txBody>
      </p:sp>
      <p:sp>
        <p:nvSpPr>
          <p:cNvPr id="24" name="矩形 23">
            <a:extLst>
              <a:ext uri="{FF2B5EF4-FFF2-40B4-BE49-F238E27FC236}">
                <a16:creationId xmlns:a16="http://schemas.microsoft.com/office/drawing/2014/main" id="{1CC51FE0-5531-4D94-BBEA-0BB0FC7292D5}"/>
              </a:ext>
            </a:extLst>
          </p:cNvPr>
          <p:cNvSpPr/>
          <p:nvPr/>
        </p:nvSpPr>
        <p:spPr>
          <a:xfrm>
            <a:off x="7380312" y="3263031"/>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T(n)=O(n)</a:t>
            </a:r>
            <a:endParaRPr lang="zh-CN" alt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32" grpId="0"/>
      <p:bldP spid="2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612" y="320935"/>
            <a:ext cx="4714908"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3. </a:t>
            </a:r>
            <a:r>
              <a:rPr lang="zh-CN" altLang="zh-CN" sz="2000">
                <a:latin typeface="Consolas" pitchFamily="49" charset="0"/>
                <a:ea typeface="微软雅黑" pitchFamily="34" charset="-122"/>
                <a:cs typeface="Consolas" pitchFamily="49" charset="0"/>
              </a:rPr>
              <a:t>线性表基本运算在单链表中的实现</a:t>
            </a:r>
          </a:p>
        </p:txBody>
      </p:sp>
      <p:sp>
        <p:nvSpPr>
          <p:cNvPr id="4" name="TextBox 3"/>
          <p:cNvSpPr txBox="1"/>
          <p:nvPr/>
        </p:nvSpPr>
        <p:spPr>
          <a:xfrm>
            <a:off x="311566" y="1114324"/>
            <a:ext cx="7603208" cy="400110"/>
          </a:xfrm>
          <a:prstGeom prst="rect">
            <a:avLst/>
          </a:prstGeom>
          <a:noFill/>
        </p:spPr>
        <p:txBody>
          <a:bodyPr wrap="square" rtlCol="0">
            <a:spAutoFit/>
          </a:bodyPr>
          <a:lstStyle/>
          <a:p>
            <a:pPr algn="l">
              <a:lnSpc>
                <a:spcPct val="100000"/>
              </a:lnSpc>
            </a:pPr>
            <a:r>
              <a:rPr lang="zh-CN" altLang="zh-CN" sz="2000" dirty="0">
                <a:solidFill>
                  <a:srgbClr val="0000FF"/>
                </a:solidFill>
                <a:latin typeface="Consolas" pitchFamily="49" charset="0"/>
                <a:ea typeface="仿宋" pitchFamily="49" charset="-122"/>
                <a:cs typeface="Consolas" pitchFamily="49" charset="0"/>
              </a:rPr>
              <a:t>查找序号为</a:t>
            </a:r>
            <a:r>
              <a:rPr lang="en-US" altLang="zh-CN" sz="2000" i="1" dirty="0" err="1">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0</a:t>
            </a:r>
            <a:r>
              <a:rPr lang="zh-CN" altLang="zh-CN" sz="2000" dirty="0">
                <a:solidFill>
                  <a:srgbClr val="0000FF"/>
                </a:solidFill>
                <a:latin typeface="+mj-ea"/>
                <a:ea typeface="+mj-ea"/>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mn-ea"/>
                <a:ea typeface="+mn-ea"/>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为单链表中数据结点个数）的结点</a:t>
            </a:r>
            <a:endParaRPr lang="zh-CN" altLang="en-US" sz="20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467544" y="1631321"/>
            <a:ext cx="7603207" cy="297053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400"/>
              </a:lnSpc>
              <a:spcBef>
                <a:spcPts val="0"/>
              </a:spcBef>
            </a:pPr>
            <a:r>
              <a:rPr lang="en-US" altLang="zh-CN" sz="1800" dirty="0">
                <a:solidFill>
                  <a:srgbClr val="7030A0"/>
                </a:solidFill>
                <a:latin typeface="Consolas" pitchFamily="49" charset="0"/>
                <a:ea typeface="仿宋" pitchFamily="49" charset="-122"/>
                <a:cs typeface="Consolas" pitchFamily="49" charset="0"/>
              </a:rPr>
              <a:t>private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&lt;E&gt; </a:t>
            </a:r>
            <a:r>
              <a:rPr lang="en-US" altLang="zh-CN" sz="1800" dirty="0" err="1">
                <a:solidFill>
                  <a:srgbClr val="FF0000"/>
                </a:solidFill>
                <a:latin typeface="Consolas" pitchFamily="49" charset="0"/>
                <a:ea typeface="仿宋" pitchFamily="49" charset="-122"/>
                <a:cs typeface="Consolas" pitchFamily="49" charset="0"/>
              </a:rPr>
              <a:t>geti</a:t>
            </a:r>
            <a:r>
              <a:rPr lang="en-US" altLang="zh-CN" sz="1800" dirty="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返回序号为</a:t>
            </a:r>
            <a:r>
              <a:rPr lang="en-US" altLang="zh-CN" sz="1800" dirty="0" err="1">
                <a:solidFill>
                  <a:srgbClr val="00CC00"/>
                </a:solidFill>
                <a:latin typeface="Consolas" pitchFamily="49" charset="0"/>
                <a:ea typeface="仿宋" pitchFamily="49" charset="-122"/>
                <a:cs typeface="Consolas" pitchFamily="49" charset="0"/>
              </a:rPr>
              <a:t>i</a:t>
            </a:r>
            <a:r>
              <a:rPr lang="zh-CN" altLang="zh-CN" sz="1800" dirty="0">
                <a:solidFill>
                  <a:srgbClr val="00CC00"/>
                </a:solidFill>
                <a:latin typeface="Consolas" pitchFamily="49" charset="0"/>
                <a:ea typeface="仿宋" pitchFamily="49" charset="-122"/>
                <a:cs typeface="Consolas" pitchFamily="49" charset="0"/>
              </a:rPr>
              <a:t>的结点</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&lt;E&gt; p=head;</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int j=-1;</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while (j&lt;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en-US" sz="1800" dirty="0">
                <a:solidFill>
                  <a:srgbClr val="00CC00"/>
                </a:solidFill>
                <a:latin typeface="Consolas" pitchFamily="49" charset="0"/>
                <a:ea typeface="仿宋" pitchFamily="49" charset="-122"/>
                <a:cs typeface="Consolas" pitchFamily="49" charset="0"/>
              </a:rPr>
              <a:t>循环结束条件</a:t>
            </a:r>
            <a:r>
              <a:rPr lang="en-US" altLang="zh-CN" sz="1800" dirty="0" err="1">
                <a:solidFill>
                  <a:srgbClr val="00CC00"/>
                </a:solidFill>
                <a:latin typeface="Consolas" pitchFamily="49" charset="0"/>
                <a:ea typeface="仿宋" pitchFamily="49" charset="-122"/>
                <a:cs typeface="Consolas" pitchFamily="49" charset="0"/>
              </a:rPr>
              <a:t>i</a:t>
            </a:r>
            <a:r>
              <a:rPr lang="en-US" altLang="zh-CN" sz="1800" dirty="0">
                <a:solidFill>
                  <a:srgbClr val="00CC00"/>
                </a:solidFill>
                <a:latin typeface="Consolas" pitchFamily="49" charset="0"/>
                <a:ea typeface="仿宋" pitchFamily="49" charset="-122"/>
                <a:cs typeface="Consolas" pitchFamily="49" charset="0"/>
              </a:rPr>
              <a:t>==j</a:t>
            </a:r>
            <a:endParaRPr lang="zh-CN" altLang="zh-CN" sz="1800" dirty="0">
              <a:solidFill>
                <a:srgbClr val="00CC00"/>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en-US" sz="1800" dirty="0">
                <a:solidFill>
                  <a:srgbClr val="00CC00"/>
                </a:solidFill>
                <a:latin typeface="Consolas" pitchFamily="49" charset="0"/>
                <a:ea typeface="仿宋" pitchFamily="49" charset="-122"/>
                <a:cs typeface="Consolas" pitchFamily="49" charset="0"/>
              </a:rPr>
              <a:t>遍历</a:t>
            </a:r>
            <a:endParaRPr lang="zh-CN" altLang="zh-CN" sz="1800" dirty="0">
              <a:solidFill>
                <a:srgbClr val="00CC00"/>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return p;</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grpSp>
        <p:nvGrpSpPr>
          <p:cNvPr id="34" name="组合 33"/>
          <p:cNvGrpSpPr/>
          <p:nvPr/>
        </p:nvGrpSpPr>
        <p:grpSpPr>
          <a:xfrm>
            <a:off x="1625941" y="4869160"/>
            <a:ext cx="5286412" cy="1368383"/>
            <a:chOff x="1643042" y="5214950"/>
            <a:chExt cx="5286412" cy="1368383"/>
          </a:xfrm>
        </p:grpSpPr>
        <p:sp>
          <p:nvSpPr>
            <p:cNvPr id="8" name="Text Box 18" descr="浅色上对角线"/>
            <p:cNvSpPr txBox="1">
              <a:spLocks noChangeArrowheads="1"/>
            </p:cNvSpPr>
            <p:nvPr/>
          </p:nvSpPr>
          <p:spPr bwMode="auto">
            <a:xfrm>
              <a:off x="2318184" y="5810387"/>
              <a:ext cx="432000" cy="325628"/>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 name="Text Box 17"/>
            <p:cNvSpPr txBox="1">
              <a:spLocks noChangeArrowheads="1"/>
            </p:cNvSpPr>
            <p:nvPr/>
          </p:nvSpPr>
          <p:spPr bwMode="auto">
            <a:xfrm>
              <a:off x="2754552" y="5810387"/>
              <a:ext cx="325710" cy="325628"/>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 name="Text Box 16"/>
            <p:cNvSpPr txBox="1">
              <a:spLocks noChangeArrowheads="1"/>
            </p:cNvSpPr>
            <p:nvPr/>
          </p:nvSpPr>
          <p:spPr bwMode="auto">
            <a:xfrm>
              <a:off x="1643042" y="5321945"/>
              <a:ext cx="675142" cy="26613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head</a:t>
              </a:r>
            </a:p>
          </p:txBody>
        </p:sp>
        <p:sp>
          <p:nvSpPr>
            <p:cNvPr id="11" name="Arc 15"/>
            <p:cNvSpPr>
              <a:spLocks/>
            </p:cNvSpPr>
            <p:nvPr/>
          </p:nvSpPr>
          <p:spPr bwMode="auto">
            <a:xfrm>
              <a:off x="2318184" y="5484759"/>
              <a:ext cx="187909" cy="3256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 name="Line 14"/>
            <p:cNvSpPr>
              <a:spLocks noChangeShapeType="1"/>
            </p:cNvSpPr>
            <p:nvPr/>
          </p:nvSpPr>
          <p:spPr bwMode="auto">
            <a:xfrm>
              <a:off x="2901748" y="5965895"/>
              <a:ext cx="375819"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3" name="Text Box 13"/>
            <p:cNvSpPr txBox="1">
              <a:spLocks noChangeArrowheads="1"/>
            </p:cNvSpPr>
            <p:nvPr/>
          </p:nvSpPr>
          <p:spPr bwMode="auto">
            <a:xfrm>
              <a:off x="3279655" y="5803081"/>
              <a:ext cx="432000"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 name="Text Box 12"/>
            <p:cNvSpPr txBox="1">
              <a:spLocks noChangeArrowheads="1"/>
            </p:cNvSpPr>
            <p:nvPr/>
          </p:nvSpPr>
          <p:spPr bwMode="auto">
            <a:xfrm>
              <a:off x="3716022" y="5803081"/>
              <a:ext cx="325710"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 name="Text Box 11"/>
            <p:cNvSpPr txBox="1">
              <a:spLocks noChangeArrowheads="1"/>
            </p:cNvSpPr>
            <p:nvPr/>
          </p:nvSpPr>
          <p:spPr bwMode="auto">
            <a:xfrm>
              <a:off x="4436342" y="5828129"/>
              <a:ext cx="389390" cy="26613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n-ea"/>
                  <a:ea typeface="+mn-ea"/>
                  <a:cs typeface="Consolas" pitchFamily="49" charset="0"/>
                </a:rPr>
                <a:t>…</a:t>
              </a:r>
            </a:p>
          </p:txBody>
        </p:sp>
        <p:sp>
          <p:nvSpPr>
            <p:cNvPr id="16" name="Line 10"/>
            <p:cNvSpPr>
              <a:spLocks noChangeShapeType="1"/>
            </p:cNvSpPr>
            <p:nvPr/>
          </p:nvSpPr>
          <p:spPr bwMode="auto">
            <a:xfrm>
              <a:off x="3857998" y="5965895"/>
              <a:ext cx="375819"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 name="Text Box 9"/>
            <p:cNvSpPr txBox="1">
              <a:spLocks noChangeArrowheads="1"/>
            </p:cNvSpPr>
            <p:nvPr/>
          </p:nvSpPr>
          <p:spPr bwMode="auto">
            <a:xfrm>
              <a:off x="5300725" y="5803081"/>
              <a:ext cx="432000"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25000">
                  <a:ln>
                    <a:noFill/>
                  </a:ln>
                  <a:solidFill>
                    <a:srgbClr val="0000FF"/>
                  </a:solidFill>
                  <a:effectLst/>
                  <a:latin typeface="Consolas" pitchFamily="49" charset="0"/>
                  <a:ea typeface="仿宋" pitchFamily="49" charset="-122"/>
                  <a:cs typeface="Consolas" pitchFamily="49" charset="0"/>
                </a:rPr>
                <a:t>i</a:t>
              </a:r>
              <a:endParaRPr kumimoji="0" lang="zh-CN" altLang="zh-CN" sz="1600" i="1" u="none" strike="noStrike" cap="none" normalizeH="0" baseline="-25000">
                <a:ln>
                  <a:noFill/>
                </a:ln>
                <a:solidFill>
                  <a:srgbClr val="0000FF"/>
                </a:solidFill>
                <a:effectLst/>
                <a:latin typeface="Consolas" pitchFamily="49" charset="0"/>
                <a:ea typeface="仿宋" pitchFamily="49" charset="-122"/>
                <a:cs typeface="Consolas" pitchFamily="49" charset="0"/>
              </a:endParaRPr>
            </a:p>
          </p:txBody>
        </p:sp>
        <p:sp>
          <p:nvSpPr>
            <p:cNvPr id="18" name="Text Box 8"/>
            <p:cNvSpPr txBox="1">
              <a:spLocks noChangeArrowheads="1"/>
            </p:cNvSpPr>
            <p:nvPr/>
          </p:nvSpPr>
          <p:spPr bwMode="auto">
            <a:xfrm>
              <a:off x="5737093" y="5803081"/>
              <a:ext cx="326754"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9" name="Line 7"/>
            <p:cNvSpPr>
              <a:spLocks noChangeShapeType="1"/>
            </p:cNvSpPr>
            <p:nvPr/>
          </p:nvSpPr>
          <p:spPr bwMode="auto">
            <a:xfrm>
              <a:off x="4929082" y="5965895"/>
              <a:ext cx="375819"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5" name="Text Box 11"/>
            <p:cNvSpPr txBox="1">
              <a:spLocks noChangeArrowheads="1"/>
            </p:cNvSpPr>
            <p:nvPr/>
          </p:nvSpPr>
          <p:spPr bwMode="auto">
            <a:xfrm>
              <a:off x="6540064" y="5836212"/>
              <a:ext cx="389390" cy="26613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n-ea"/>
                  <a:ea typeface="+mn-ea"/>
                  <a:cs typeface="Consolas" pitchFamily="49" charset="0"/>
                </a:rPr>
                <a:t>…</a:t>
              </a:r>
            </a:p>
          </p:txBody>
        </p:sp>
        <p:sp>
          <p:nvSpPr>
            <p:cNvPr id="26" name="Line 10"/>
            <p:cNvSpPr>
              <a:spLocks noChangeShapeType="1"/>
            </p:cNvSpPr>
            <p:nvPr/>
          </p:nvSpPr>
          <p:spPr bwMode="auto">
            <a:xfrm>
              <a:off x="5961720" y="5973978"/>
              <a:ext cx="375819"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cxnSp>
          <p:nvCxnSpPr>
            <p:cNvPr id="28" name="直接箭头连接符 27"/>
            <p:cNvCxnSpPr/>
            <p:nvPr/>
          </p:nvCxnSpPr>
          <p:spPr>
            <a:xfrm rot="16200000" flipH="1">
              <a:off x="5288115" y="5580452"/>
              <a:ext cx="445255" cy="0"/>
            </a:xfrm>
            <a:prstGeom prst="straightConnector1">
              <a:avLst/>
            </a:prstGeom>
            <a:ln w="19050">
              <a:solidFill>
                <a:srgbClr val="0033CC"/>
              </a:solidFill>
              <a:tailEnd type="arrow"/>
            </a:ln>
          </p:spPr>
          <p:style>
            <a:lnRef idx="1">
              <a:schemeClr val="accent1"/>
            </a:lnRef>
            <a:fillRef idx="0">
              <a:schemeClr val="accent1"/>
            </a:fillRef>
            <a:effectRef idx="0">
              <a:schemeClr val="accent1"/>
            </a:effectRef>
            <a:fontRef idx="minor">
              <a:schemeClr val="tx1"/>
            </a:fontRef>
          </p:style>
        </p:cxnSp>
        <p:sp>
          <p:nvSpPr>
            <p:cNvPr id="29" name="Text Box 16"/>
            <p:cNvSpPr txBox="1">
              <a:spLocks noChangeArrowheads="1"/>
            </p:cNvSpPr>
            <p:nvPr/>
          </p:nvSpPr>
          <p:spPr bwMode="auto">
            <a:xfrm>
              <a:off x="5286380" y="5214950"/>
              <a:ext cx="285752" cy="26613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a:solidFill>
                    <a:srgbClr val="0000FF"/>
                  </a:solidFill>
                  <a:latin typeface="Consolas" pitchFamily="49" charset="0"/>
                  <a:ea typeface="仿宋" pitchFamily="49" charset="-122"/>
                  <a:cs typeface="Consolas" pitchFamily="49" charset="0"/>
                </a:rPr>
                <a:t>p</a:t>
              </a:r>
              <a:endPar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 name="TextBox 30"/>
            <p:cNvSpPr txBox="1"/>
            <p:nvPr/>
          </p:nvSpPr>
          <p:spPr>
            <a:xfrm>
              <a:off x="2428860" y="6290496"/>
              <a:ext cx="571504" cy="292837"/>
            </a:xfrm>
            <a:prstGeom prst="rect">
              <a:avLst/>
            </a:prstGeom>
            <a:noFill/>
          </p:spPr>
          <p:txBody>
            <a:bodyPr wrap="square" rtlCol="0">
              <a:spAutoFit/>
            </a:bodyPr>
            <a:lstStyle/>
            <a:p>
              <a:r>
                <a:rPr lang="en-US" altLang="zh-CN" sz="1600" dirty="0">
                  <a:solidFill>
                    <a:srgbClr val="C00000"/>
                  </a:solidFill>
                  <a:latin typeface="Consolas" pitchFamily="49" charset="0"/>
                  <a:cs typeface="Consolas" pitchFamily="49" charset="0"/>
                </a:rPr>
                <a:t>-1</a:t>
              </a:r>
              <a:endParaRPr lang="zh-CN" altLang="en-US" sz="1600" dirty="0">
                <a:solidFill>
                  <a:srgbClr val="C00000"/>
                </a:solidFill>
                <a:latin typeface="Consolas" pitchFamily="49" charset="0"/>
                <a:cs typeface="Consolas" pitchFamily="49" charset="0"/>
              </a:endParaRPr>
            </a:p>
          </p:txBody>
        </p:sp>
        <p:sp>
          <p:nvSpPr>
            <p:cNvPr id="32" name="TextBox 31"/>
            <p:cNvSpPr txBox="1"/>
            <p:nvPr/>
          </p:nvSpPr>
          <p:spPr>
            <a:xfrm>
              <a:off x="3357554" y="6286520"/>
              <a:ext cx="571504" cy="292837"/>
            </a:xfrm>
            <a:prstGeom prst="rect">
              <a:avLst/>
            </a:prstGeom>
            <a:noFill/>
          </p:spPr>
          <p:txBody>
            <a:bodyPr wrap="square" rtlCol="0">
              <a:spAutoFit/>
            </a:bodyPr>
            <a:lstStyle/>
            <a:p>
              <a:r>
                <a:rPr lang="en-US" altLang="zh-CN" sz="1600">
                  <a:solidFill>
                    <a:srgbClr val="FF0066"/>
                  </a:solidFill>
                  <a:latin typeface="Consolas" pitchFamily="49" charset="0"/>
                  <a:cs typeface="Consolas" pitchFamily="49" charset="0"/>
                </a:rPr>
                <a:t>0</a:t>
              </a:r>
              <a:endParaRPr lang="zh-CN" altLang="en-US" sz="1600">
                <a:solidFill>
                  <a:srgbClr val="FF0066"/>
                </a:solidFill>
                <a:latin typeface="Consolas" pitchFamily="49" charset="0"/>
                <a:cs typeface="Consolas" pitchFamily="49" charset="0"/>
              </a:endParaRPr>
            </a:p>
          </p:txBody>
        </p:sp>
        <p:sp>
          <p:nvSpPr>
            <p:cNvPr id="33" name="TextBox 32"/>
            <p:cNvSpPr txBox="1"/>
            <p:nvPr/>
          </p:nvSpPr>
          <p:spPr>
            <a:xfrm>
              <a:off x="5357818" y="6286520"/>
              <a:ext cx="571504" cy="292837"/>
            </a:xfrm>
            <a:prstGeom prst="rect">
              <a:avLst/>
            </a:prstGeom>
            <a:noFill/>
          </p:spPr>
          <p:txBody>
            <a:bodyPr wrap="square" rtlCol="0">
              <a:spAutoFit/>
            </a:bodyPr>
            <a:lstStyle/>
            <a:p>
              <a:r>
                <a:rPr lang="en-US" altLang="zh-CN" sz="1600" i="1">
                  <a:solidFill>
                    <a:srgbClr val="FF0066"/>
                  </a:solidFill>
                  <a:latin typeface="Consolas" pitchFamily="49" charset="0"/>
                  <a:cs typeface="Consolas" pitchFamily="49" charset="0"/>
                </a:rPr>
                <a:t>i</a:t>
              </a:r>
              <a:endParaRPr lang="zh-CN" altLang="en-US" sz="1600" i="1">
                <a:solidFill>
                  <a:srgbClr val="FF0066"/>
                </a:solidFill>
                <a:latin typeface="Consolas" pitchFamily="49" charset="0"/>
                <a:cs typeface="Consolas" pitchFamily="49" charset="0"/>
              </a:endParaRPr>
            </a:p>
          </p:txBody>
        </p:sp>
      </p:grpSp>
      <p:sp>
        <p:nvSpPr>
          <p:cNvPr id="27" name="矩形 26">
            <a:extLst>
              <a:ext uri="{FF2B5EF4-FFF2-40B4-BE49-F238E27FC236}">
                <a16:creationId xmlns:a16="http://schemas.microsoft.com/office/drawing/2014/main" id="{200A7B84-373F-432C-89E5-E6E184D6909A}"/>
              </a:ext>
            </a:extLst>
          </p:cNvPr>
          <p:cNvSpPr/>
          <p:nvPr/>
        </p:nvSpPr>
        <p:spPr>
          <a:xfrm>
            <a:off x="6806197" y="4151419"/>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T(n)=O(n)</a:t>
            </a:r>
            <a:endParaRPr lang="zh-CN" alt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16632"/>
            <a:ext cx="4714908"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pPr>
            <a:r>
              <a:rPr lang="zh-CN" altLang="en-US"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1</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）将元素</a:t>
            </a:r>
            <a:r>
              <a:rPr lang="en-US" altLang="zh-CN" sz="2000" i="1"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e</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添加</a:t>
            </a:r>
            <a:r>
              <a:rPr lang="zh-CN" altLang="en-US"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到</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线性表末尾</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Add(</a:t>
            </a:r>
            <a:r>
              <a:rPr lang="en-US" altLang="zh-CN" sz="2000" i="1"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e</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endPar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endParaRPr>
          </a:p>
        </p:txBody>
      </p:sp>
      <p:sp>
        <p:nvSpPr>
          <p:cNvPr id="4" name="TextBox 3"/>
          <p:cNvSpPr txBox="1"/>
          <p:nvPr/>
        </p:nvSpPr>
        <p:spPr>
          <a:xfrm>
            <a:off x="323528" y="548680"/>
            <a:ext cx="8215370" cy="252810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public void </a:t>
            </a:r>
            <a:r>
              <a:rPr lang="en-US" altLang="zh-CN" sz="1800" dirty="0">
                <a:solidFill>
                  <a:srgbClr val="FF0000"/>
                </a:solidFill>
                <a:latin typeface="Consolas" pitchFamily="49" charset="0"/>
                <a:ea typeface="仿宋" pitchFamily="49" charset="-122"/>
                <a:cs typeface="Consolas" pitchFamily="49" charset="0"/>
              </a:rPr>
              <a:t>Add</a:t>
            </a:r>
            <a:r>
              <a:rPr lang="en-US" altLang="zh-CN" sz="1800" dirty="0">
                <a:solidFill>
                  <a:srgbClr val="0000FF"/>
                </a:solidFill>
                <a:latin typeface="Consolas" pitchFamily="49" charset="0"/>
                <a:ea typeface="仿宋" pitchFamily="49" charset="-122"/>
                <a:cs typeface="Consolas" pitchFamily="49" charset="0"/>
              </a:rPr>
              <a:t>(E e)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在线性表的末尾添加一个元素</a:t>
            </a:r>
            <a:r>
              <a:rPr lang="en-US" altLang="zh-CN" sz="1800" dirty="0">
                <a:solidFill>
                  <a:srgbClr val="00CC00"/>
                </a:solidFill>
                <a:latin typeface="Consolas" pitchFamily="49" charset="0"/>
                <a:ea typeface="仿宋" pitchFamily="49" charset="-122"/>
                <a:cs typeface="Consolas" pitchFamily="49" charset="0"/>
              </a:rPr>
              <a:t>e</a:t>
            </a:r>
            <a:endParaRPr lang="zh-CN" altLang="zh-CN" sz="1800" dirty="0">
              <a:solidFill>
                <a:srgbClr val="00CC00"/>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&lt;E&gt; s=new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&lt;E&gt;(e);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新建结点</a:t>
            </a:r>
            <a:r>
              <a:rPr lang="en-US" altLang="zh-CN" sz="1800" dirty="0">
                <a:solidFill>
                  <a:srgbClr val="00CC00"/>
                </a:solidFill>
                <a:latin typeface="Consolas" pitchFamily="49" charset="0"/>
                <a:ea typeface="仿宋" pitchFamily="49" charset="-122"/>
                <a:cs typeface="Consolas" pitchFamily="49" charset="0"/>
              </a:rPr>
              <a:t>s</a:t>
            </a:r>
            <a:endParaRPr lang="zh-CN" altLang="zh-CN" sz="1800" dirty="0">
              <a:solidFill>
                <a:srgbClr val="00CC00"/>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&lt;E&gt; p=head;</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while (</a:t>
            </a:r>
            <a:r>
              <a:rPr lang="en-US" altLang="zh-CN" sz="1800" dirty="0" err="1">
                <a:solidFill>
                  <a:srgbClr val="FF3399"/>
                </a:solidFill>
                <a:latin typeface="Consolas" pitchFamily="49" charset="0"/>
                <a:ea typeface="仿宋" pitchFamily="49" charset="-122"/>
                <a:cs typeface="Consolas" pitchFamily="49" charset="0"/>
              </a:rPr>
              <a:t>p.next</a:t>
            </a:r>
            <a:r>
              <a:rPr lang="en-US" altLang="zh-CN" sz="1800" dirty="0">
                <a:solidFill>
                  <a:srgbClr val="FF3399"/>
                </a:solidFill>
                <a:latin typeface="Consolas" pitchFamily="49" charset="0"/>
                <a:ea typeface="仿宋" pitchFamily="49" charset="-122"/>
                <a:cs typeface="Consolas" pitchFamily="49" charset="0"/>
              </a:rPr>
              <a:t>!=null</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查找尾结点</a:t>
            </a:r>
            <a:r>
              <a:rPr lang="en-US" altLang="zh-CN" sz="1800" dirty="0">
                <a:solidFill>
                  <a:srgbClr val="00CC00"/>
                </a:solidFill>
                <a:latin typeface="Consolas" pitchFamily="49" charset="0"/>
                <a:ea typeface="仿宋" pitchFamily="49" charset="-122"/>
                <a:cs typeface="Consolas" pitchFamily="49" charset="0"/>
              </a:rPr>
              <a:t>p</a:t>
            </a:r>
            <a:endParaRPr lang="zh-CN" altLang="zh-CN" sz="1800" dirty="0">
              <a:solidFill>
                <a:srgbClr val="00CC00"/>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=s;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在尾结点之后插入结点</a:t>
            </a:r>
            <a:r>
              <a:rPr lang="en-US" altLang="zh-CN" sz="1800" dirty="0">
                <a:solidFill>
                  <a:srgbClr val="00CC00"/>
                </a:solidFill>
                <a:latin typeface="Consolas" pitchFamily="49" charset="0"/>
                <a:ea typeface="仿宋" pitchFamily="49" charset="-122"/>
                <a:cs typeface="Consolas" pitchFamily="49" charset="0"/>
              </a:rPr>
              <a:t>s</a:t>
            </a:r>
            <a:endParaRPr lang="zh-CN" altLang="zh-CN" sz="1800" dirty="0">
              <a:solidFill>
                <a:srgbClr val="00CC00"/>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5" name="TextBox 2">
            <a:extLst>
              <a:ext uri="{FF2B5EF4-FFF2-40B4-BE49-F238E27FC236}">
                <a16:creationId xmlns:a16="http://schemas.microsoft.com/office/drawing/2014/main" id="{19F2BD2D-9252-4FF8-A39C-8BBE5849631D}"/>
              </a:ext>
            </a:extLst>
          </p:cNvPr>
          <p:cNvSpPr txBox="1"/>
          <p:nvPr/>
        </p:nvSpPr>
        <p:spPr>
          <a:xfrm>
            <a:off x="107132" y="3203683"/>
            <a:ext cx="4000528" cy="369332"/>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pPr>
            <a:r>
              <a:rPr lang="zh-CN" altLang="en-US" sz="18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18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2</a:t>
            </a:r>
            <a:r>
              <a:rPr lang="zh-CN" altLang="zh-CN" sz="18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）求线性表的长度</a:t>
            </a:r>
            <a:r>
              <a:rPr lang="en-US" altLang="zh-CN" sz="18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size()</a:t>
            </a:r>
            <a:endParaRPr lang="zh-CN" altLang="zh-CN" sz="18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endParaRPr>
          </a:p>
        </p:txBody>
      </p:sp>
      <p:sp>
        <p:nvSpPr>
          <p:cNvPr id="7" name="TextBox 3">
            <a:extLst>
              <a:ext uri="{FF2B5EF4-FFF2-40B4-BE49-F238E27FC236}">
                <a16:creationId xmlns:a16="http://schemas.microsoft.com/office/drawing/2014/main" id="{355D567A-0519-4B65-A076-390E592240D6}"/>
              </a:ext>
            </a:extLst>
          </p:cNvPr>
          <p:cNvSpPr txBox="1"/>
          <p:nvPr/>
        </p:nvSpPr>
        <p:spPr>
          <a:xfrm>
            <a:off x="356146" y="3577703"/>
            <a:ext cx="8215370" cy="319495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public int </a:t>
            </a:r>
            <a:r>
              <a:rPr lang="en-US" altLang="zh-CN" sz="1800" dirty="0">
                <a:solidFill>
                  <a:srgbClr val="FF0000"/>
                </a:solidFill>
                <a:latin typeface="Consolas" pitchFamily="49" charset="0"/>
                <a:ea typeface="仿宋" pitchFamily="49" charset="-122"/>
                <a:cs typeface="Consolas" pitchFamily="49" charset="0"/>
              </a:rPr>
              <a:t>size()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求线性表长度</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&lt;E&gt; p=head;</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cnt</a:t>
            </a:r>
            <a:r>
              <a:rPr lang="en-US" altLang="zh-CN" sz="1800" dirty="0">
                <a:solidFill>
                  <a:srgbClr val="0000FF"/>
                </a:solidFill>
                <a:latin typeface="Consolas" pitchFamily="49" charset="0"/>
                <a:ea typeface="仿宋" pitchFamily="49" charset="-122"/>
                <a:cs typeface="Consolas" pitchFamily="49" charset="0"/>
              </a:rPr>
              <a:t>=0;</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while (</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!=null)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找到尾结点为止</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cnt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return </a:t>
            </a:r>
            <a:r>
              <a:rPr lang="en-US" altLang="zh-CN" sz="1800" dirty="0" err="1">
                <a:solidFill>
                  <a:srgbClr val="0000FF"/>
                </a:solidFill>
                <a:latin typeface="Consolas" pitchFamily="49" charset="0"/>
                <a:ea typeface="仿宋" pitchFamily="49" charset="-122"/>
                <a:cs typeface="Consolas" pitchFamily="49" charset="0"/>
              </a:rPr>
              <a:t>cnt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8" name="矩形 7">
            <a:extLst>
              <a:ext uri="{FF2B5EF4-FFF2-40B4-BE49-F238E27FC236}">
                <a16:creationId xmlns:a16="http://schemas.microsoft.com/office/drawing/2014/main" id="{30AEAC2D-607E-423B-A8E5-12D80D57CCE5}"/>
              </a:ext>
            </a:extLst>
          </p:cNvPr>
          <p:cNvSpPr/>
          <p:nvPr/>
        </p:nvSpPr>
        <p:spPr>
          <a:xfrm>
            <a:off x="7452320" y="2665193"/>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T(n)=O(n)</a:t>
            </a:r>
            <a:endParaRPr lang="zh-CN" altLang="en-US" sz="2200" dirty="0">
              <a:solidFill>
                <a:srgbClr val="FFFF00"/>
              </a:solidFill>
            </a:endParaRPr>
          </a:p>
        </p:txBody>
      </p:sp>
      <p:sp>
        <p:nvSpPr>
          <p:cNvPr id="9" name="矩形 8">
            <a:extLst>
              <a:ext uri="{FF2B5EF4-FFF2-40B4-BE49-F238E27FC236}">
                <a16:creationId xmlns:a16="http://schemas.microsoft.com/office/drawing/2014/main" id="{A2C70617-D5ED-4EE9-95C0-4B0127464536}"/>
              </a:ext>
            </a:extLst>
          </p:cNvPr>
          <p:cNvSpPr/>
          <p:nvPr/>
        </p:nvSpPr>
        <p:spPr>
          <a:xfrm>
            <a:off x="7452320" y="6322965"/>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T(n)=O(n)</a:t>
            </a:r>
            <a:endParaRPr lang="zh-CN" alt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260648"/>
            <a:ext cx="4714908"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pPr>
            <a:r>
              <a:rPr lang="zh-CN" altLang="en-US"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3</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）设置线性表的长度</a:t>
            </a:r>
            <a:r>
              <a:rPr lang="en-US" altLang="zh-CN" sz="2000"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Setsize</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i="1"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nlen</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endPar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endParaRPr>
          </a:p>
        </p:txBody>
      </p:sp>
      <p:sp>
        <p:nvSpPr>
          <p:cNvPr id="4" name="TextBox 3"/>
          <p:cNvSpPr txBox="1"/>
          <p:nvPr/>
        </p:nvSpPr>
        <p:spPr>
          <a:xfrm>
            <a:off x="268335" y="2276872"/>
            <a:ext cx="8607330" cy="340359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pPr>
            <a:r>
              <a:rPr lang="en-US" altLang="zh-CN" sz="1800" dirty="0">
                <a:solidFill>
                  <a:srgbClr val="0000FF"/>
                </a:solidFill>
                <a:latin typeface="Consolas" pitchFamily="49" charset="0"/>
                <a:ea typeface="仿宋" pitchFamily="49" charset="-122"/>
                <a:cs typeface="Consolas" pitchFamily="49" charset="0"/>
              </a:rPr>
              <a:t>public void </a:t>
            </a:r>
            <a:r>
              <a:rPr lang="en-US" altLang="zh-CN" sz="1800" dirty="0" err="1">
                <a:solidFill>
                  <a:srgbClr val="FF0000"/>
                </a:solidFill>
                <a:latin typeface="Consolas" pitchFamily="49" charset="0"/>
                <a:ea typeface="仿宋" pitchFamily="49" charset="-122"/>
                <a:cs typeface="Consolas" pitchFamily="49" charset="0"/>
              </a:rPr>
              <a:t>Setsize</a:t>
            </a:r>
            <a:r>
              <a:rPr lang="en-US" altLang="zh-CN" sz="1800" dirty="0">
                <a:solidFill>
                  <a:srgbClr val="FF0000"/>
                </a:solidFill>
                <a:latin typeface="Consolas" pitchFamily="49" charset="0"/>
                <a:ea typeface="仿宋" pitchFamily="49" charset="-122"/>
                <a:cs typeface="Consolas" pitchFamily="49" charset="0"/>
              </a:rPr>
              <a:t>(int </a:t>
            </a:r>
            <a:r>
              <a:rPr lang="en-US" altLang="zh-CN" sz="1800" dirty="0" err="1">
                <a:solidFill>
                  <a:srgbClr val="FF0000"/>
                </a:solidFill>
                <a:latin typeface="Consolas" pitchFamily="49" charset="0"/>
                <a:ea typeface="仿宋" pitchFamily="49" charset="-122"/>
                <a:cs typeface="Consolas" pitchFamily="49" charset="0"/>
              </a:rPr>
              <a:t>nlen</a:t>
            </a:r>
            <a:r>
              <a:rPr lang="en-US" altLang="zh-CN" sz="1800" dirty="0">
                <a:solidFill>
                  <a:srgbClr val="FF00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设置线性表的长度</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len</a:t>
            </a:r>
            <a:r>
              <a:rPr lang="en-US" altLang="zh-CN" sz="1800" dirty="0">
                <a:solidFill>
                  <a:srgbClr val="0000FF"/>
                </a:solidFill>
                <a:latin typeface="Consolas" pitchFamily="49" charset="0"/>
                <a:ea typeface="仿宋" pitchFamily="49" charset="-122"/>
                <a:cs typeface="Consolas" pitchFamily="49" charset="0"/>
              </a:rPr>
              <a:t>=size();</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nlen</a:t>
            </a:r>
            <a:r>
              <a:rPr lang="en-US" altLang="zh-CN" sz="1800" dirty="0">
                <a:solidFill>
                  <a:srgbClr val="0000FF"/>
                </a:solidFill>
                <a:latin typeface="Consolas" pitchFamily="49" charset="0"/>
                <a:ea typeface="仿宋" pitchFamily="49" charset="-122"/>
                <a:cs typeface="Consolas" pitchFamily="49" charset="0"/>
              </a:rPr>
              <a:t>&lt;0 || </a:t>
            </a:r>
            <a:r>
              <a:rPr lang="en-US" altLang="zh-CN" sz="1800" dirty="0" err="1">
                <a:solidFill>
                  <a:srgbClr val="0000FF"/>
                </a:solidFill>
                <a:latin typeface="Consolas" pitchFamily="49" charset="0"/>
                <a:ea typeface="仿宋" pitchFamily="49" charset="-122"/>
                <a:cs typeface="Consolas" pitchFamily="49" charset="0"/>
              </a:rPr>
              <a:t>nlen</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len</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throw new </a:t>
            </a:r>
            <a:r>
              <a:rPr lang="en-US" altLang="zh-CN" sz="1800" dirty="0" err="1">
                <a:solidFill>
                  <a:srgbClr val="0000FF"/>
                </a:solidFill>
                <a:latin typeface="Consolas" pitchFamily="49" charset="0"/>
                <a:ea typeface="仿宋" pitchFamily="49" charset="-122"/>
                <a:cs typeface="Consolas" pitchFamily="49" charset="0"/>
              </a:rPr>
              <a:t>IllegalArgumentException</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设置长度</a:t>
            </a:r>
            <a:r>
              <a:rPr lang="en-US" altLang="zh-CN" sz="1800" dirty="0">
                <a:solidFill>
                  <a:srgbClr val="0000FF"/>
                </a:solidFill>
                <a:latin typeface="Consolas" pitchFamily="49" charset="0"/>
                <a:ea typeface="仿宋" pitchFamily="49" charset="-122"/>
                <a:cs typeface="Consolas" pitchFamily="49" charset="0"/>
              </a:rPr>
              <a:t>:n</a:t>
            </a:r>
            <a:r>
              <a:rPr lang="zh-CN" altLang="zh-CN" sz="1800" dirty="0">
                <a:solidFill>
                  <a:srgbClr val="0000FF"/>
                </a:solidFill>
                <a:latin typeface="Consolas" pitchFamily="49" charset="0"/>
                <a:ea typeface="仿宋" pitchFamily="49" charset="-122"/>
                <a:cs typeface="Consolas" pitchFamily="49" charset="0"/>
              </a:rPr>
              <a:t>不在有效范围内</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nlen</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len</a:t>
            </a:r>
            <a:r>
              <a:rPr lang="en-US" altLang="zh-CN" sz="1800" dirty="0">
                <a:solidFill>
                  <a:srgbClr val="0000FF"/>
                </a:solidFill>
                <a:latin typeface="Consolas" pitchFamily="49" charset="0"/>
                <a:ea typeface="仿宋" pitchFamily="49" charset="-122"/>
                <a:cs typeface="Consolas" pitchFamily="49" charset="0"/>
              </a:rPr>
              <a:t>) return;</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FF00FF"/>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LinkNode</a:t>
            </a:r>
            <a:r>
              <a:rPr lang="en-US" altLang="zh-CN" sz="1800" dirty="0">
                <a:solidFill>
                  <a:srgbClr val="FF00FF"/>
                </a:solidFill>
                <a:latin typeface="Consolas" pitchFamily="49" charset="0"/>
                <a:ea typeface="仿宋" pitchFamily="49" charset="-122"/>
                <a:cs typeface="Consolas" pitchFamily="49" charset="0"/>
              </a:rPr>
              <a:t>&lt;E&gt; p=</a:t>
            </a:r>
            <a:r>
              <a:rPr lang="en-US" altLang="zh-CN" sz="1800" dirty="0" err="1">
                <a:solidFill>
                  <a:srgbClr val="FF00FF"/>
                </a:solidFill>
                <a:latin typeface="Consolas" pitchFamily="49" charset="0"/>
                <a:ea typeface="仿宋" pitchFamily="49" charset="-122"/>
                <a:cs typeface="Consolas" pitchFamily="49" charset="0"/>
              </a:rPr>
              <a:t>geti</a:t>
            </a:r>
            <a:r>
              <a:rPr lang="en-US" altLang="zh-CN" sz="1800" dirty="0">
                <a:solidFill>
                  <a:srgbClr val="FF00FF"/>
                </a:solidFill>
                <a:latin typeface="Consolas" pitchFamily="49" charset="0"/>
                <a:ea typeface="仿宋" pitchFamily="49" charset="-122"/>
                <a:cs typeface="Consolas" pitchFamily="49" charset="0"/>
              </a:rPr>
              <a:t>(nlen-1);</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找到序号为</a:t>
            </a:r>
            <a:r>
              <a:rPr lang="en-US" altLang="zh-CN" sz="1800" dirty="0">
                <a:solidFill>
                  <a:srgbClr val="00CC00"/>
                </a:solidFill>
                <a:latin typeface="Consolas" pitchFamily="49" charset="0"/>
                <a:ea typeface="仿宋" pitchFamily="49" charset="-122"/>
                <a:cs typeface="Consolas" pitchFamily="49" charset="0"/>
              </a:rPr>
              <a:t>nlen-1</a:t>
            </a:r>
            <a:r>
              <a:rPr lang="zh-CN" altLang="zh-CN" sz="1800" dirty="0">
                <a:solidFill>
                  <a:srgbClr val="00CC00"/>
                </a:solidFill>
                <a:latin typeface="Consolas" pitchFamily="49" charset="0"/>
                <a:ea typeface="仿宋" pitchFamily="49" charset="-122"/>
                <a:cs typeface="Consolas" pitchFamily="49" charset="0"/>
              </a:rPr>
              <a:t>的结点</a:t>
            </a:r>
            <a:r>
              <a:rPr lang="en-US" altLang="zh-CN" sz="1800" dirty="0">
                <a:solidFill>
                  <a:srgbClr val="00CC00"/>
                </a:solidFill>
                <a:latin typeface="Consolas" pitchFamily="49" charset="0"/>
                <a:ea typeface="仿宋" pitchFamily="49" charset="-122"/>
                <a:cs typeface="Consolas" pitchFamily="49" charset="0"/>
              </a:rPr>
              <a:t>p</a:t>
            </a:r>
            <a:endParaRPr lang="zh-CN" altLang="zh-CN" sz="1800" dirty="0">
              <a:solidFill>
                <a:srgbClr val="00CC00"/>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=null;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将结点</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置为尾结点</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107504" y="823388"/>
            <a:ext cx="8928992" cy="1169551"/>
          </a:xfrm>
          <a:prstGeom prst="rect">
            <a:avLst/>
          </a:prstGeom>
          <a:noFill/>
        </p:spPr>
        <p:txBody>
          <a:bodyPr wrap="square" rtlCol="0">
            <a:spAutoFit/>
          </a:bodyPr>
          <a:lstStyle/>
          <a:p>
            <a:pPr algn="l">
              <a:lnSpc>
                <a:spcPts val="28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用于缩小线性表的长度，当参数</a:t>
            </a:r>
            <a:r>
              <a:rPr lang="en-US" altLang="zh-CN" sz="2000" dirty="0" err="1">
                <a:solidFill>
                  <a:srgbClr val="0000FF"/>
                </a:solidFill>
                <a:latin typeface="Consolas" pitchFamily="49" charset="0"/>
                <a:ea typeface="仿宋" pitchFamily="49" charset="-122"/>
                <a:cs typeface="Consolas" pitchFamily="49" charset="0"/>
              </a:rPr>
              <a:t>nlen</a:t>
            </a:r>
            <a:r>
              <a:rPr lang="zh-CN" altLang="zh-CN" sz="2000" dirty="0">
                <a:solidFill>
                  <a:srgbClr val="0000FF"/>
                </a:solidFill>
                <a:latin typeface="Consolas" pitchFamily="49" charset="0"/>
                <a:ea typeface="仿宋" pitchFamily="49" charset="-122"/>
                <a:cs typeface="Consolas" pitchFamily="49" charset="0"/>
              </a:rPr>
              <a:t>错误时（</a:t>
            </a:r>
            <a:r>
              <a:rPr lang="en-US" altLang="zh-CN" sz="2000" dirty="0" err="1">
                <a:solidFill>
                  <a:srgbClr val="0000FF"/>
                </a:solidFill>
                <a:latin typeface="Consolas" pitchFamily="49" charset="0"/>
                <a:ea typeface="仿宋" pitchFamily="49" charset="-122"/>
                <a:cs typeface="Consolas" pitchFamily="49" charset="0"/>
              </a:rPr>
              <a:t>nlen</a:t>
            </a:r>
            <a:r>
              <a:rPr lang="en-US" altLang="zh-CN" sz="2000" i="1" dirty="0">
                <a:solidFill>
                  <a:srgbClr val="0000FF"/>
                </a:solidFill>
                <a:latin typeface="Consolas" pitchFamily="49" charset="0"/>
                <a:ea typeface="仿宋" pitchFamily="49" charset="-122"/>
                <a:cs typeface="Consolas" pitchFamily="49" charset="0"/>
              </a:rPr>
              <a:t>&lt;</a:t>
            </a:r>
            <a:r>
              <a:rPr lang="en-US" altLang="zh-CN" sz="2000" dirty="0">
                <a:solidFill>
                  <a:srgbClr val="0000FF"/>
                </a:solidFill>
                <a:latin typeface="Consolas" pitchFamily="49" charset="0"/>
                <a:ea typeface="仿宋" pitchFamily="49" charset="-122"/>
                <a:cs typeface="Consolas" pitchFamily="49" charset="0"/>
              </a:rPr>
              <a:t>0</a:t>
            </a:r>
            <a:r>
              <a:rPr lang="zh-CN" altLang="zh-CN" sz="2000" dirty="0">
                <a:solidFill>
                  <a:srgbClr val="0000FF"/>
                </a:solidFill>
                <a:latin typeface="Consolas" pitchFamily="49" charset="0"/>
                <a:ea typeface="仿宋" pitchFamily="49" charset="-122"/>
                <a:cs typeface="Consolas" pitchFamily="49" charset="0"/>
              </a:rPr>
              <a:t>或者</a:t>
            </a:r>
            <a:r>
              <a:rPr lang="en-US" altLang="zh-CN" sz="2000" dirty="0" err="1">
                <a:solidFill>
                  <a:srgbClr val="0000FF"/>
                </a:solidFill>
                <a:latin typeface="Consolas" pitchFamily="49" charset="0"/>
                <a:ea typeface="仿宋" pitchFamily="49" charset="-122"/>
                <a:cs typeface="Consolas" pitchFamily="49" charset="0"/>
              </a:rPr>
              <a:t>nlen</a:t>
            </a:r>
            <a:r>
              <a:rPr lang="en-US" altLang="zh-CN" sz="2000" dirty="0">
                <a:solidFill>
                  <a:srgbClr val="0000FF"/>
                </a:solidFill>
                <a:latin typeface="Consolas" pitchFamily="49" charset="0"/>
                <a:ea typeface="仿宋" pitchFamily="49" charset="-122"/>
                <a:cs typeface="Consolas" pitchFamily="49" charset="0"/>
              </a:rPr>
              <a:t>&gt;</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），抛出相应的异常，若</a:t>
            </a:r>
            <a:r>
              <a:rPr lang="en-US" altLang="zh-CN" sz="2000" dirty="0" err="1">
                <a:solidFill>
                  <a:srgbClr val="0000FF"/>
                </a:solidFill>
                <a:latin typeface="Consolas" pitchFamily="49" charset="0"/>
                <a:ea typeface="仿宋" pitchFamily="49" charset="-122"/>
                <a:cs typeface="Consolas" pitchFamily="49" charset="0"/>
              </a:rPr>
              <a:t>nlen</a:t>
            </a:r>
            <a:r>
              <a:rPr lang="zh-CN" altLang="zh-CN" sz="2000" dirty="0">
                <a:solidFill>
                  <a:srgbClr val="0000FF"/>
                </a:solidFill>
                <a:latin typeface="Consolas" pitchFamily="49" charset="0"/>
                <a:ea typeface="仿宋" pitchFamily="49" charset="-122"/>
                <a:cs typeface="Consolas" pitchFamily="49" charset="0"/>
              </a:rPr>
              <a:t>等于原单链表长度，直接返回，否则找到序号为</a:t>
            </a:r>
            <a:r>
              <a:rPr lang="en-US" altLang="zh-CN" sz="2000" dirty="0">
                <a:solidFill>
                  <a:srgbClr val="0000FF"/>
                </a:solidFill>
                <a:latin typeface="Consolas" pitchFamily="49" charset="0"/>
                <a:ea typeface="仿宋" pitchFamily="49" charset="-122"/>
                <a:cs typeface="Consolas" pitchFamily="49" charset="0"/>
              </a:rPr>
              <a:t>nlen-1</a:t>
            </a:r>
            <a:r>
              <a:rPr lang="zh-CN" altLang="zh-CN" sz="2000" dirty="0">
                <a:solidFill>
                  <a:srgbClr val="0000FF"/>
                </a:solidFill>
                <a:latin typeface="Consolas" pitchFamily="49" charset="0"/>
                <a:ea typeface="仿宋" pitchFamily="49" charset="-122"/>
                <a:cs typeface="Consolas" pitchFamily="49" charset="0"/>
              </a:rPr>
              <a:t>的结点</a:t>
            </a:r>
            <a:r>
              <a:rPr lang="en-US" altLang="zh-CN" sz="2000" i="1" dirty="0">
                <a:solidFill>
                  <a:srgbClr val="0000FF"/>
                </a:solidFill>
                <a:latin typeface="Consolas" pitchFamily="49" charset="0"/>
                <a:ea typeface="仿宋" pitchFamily="49" charset="-122"/>
                <a:cs typeface="Consolas" pitchFamily="49" charset="0"/>
              </a:rPr>
              <a:t>p</a:t>
            </a:r>
            <a:r>
              <a:rPr lang="zh-CN" altLang="zh-CN" sz="2000" dirty="0">
                <a:solidFill>
                  <a:srgbClr val="0000FF"/>
                </a:solidFill>
                <a:latin typeface="Consolas" pitchFamily="49" charset="0"/>
                <a:ea typeface="仿宋" pitchFamily="49" charset="-122"/>
                <a:cs typeface="Consolas" pitchFamily="49" charset="0"/>
              </a:rPr>
              <a:t>，将其置为尾结点，使新单链表的长度为</a:t>
            </a:r>
            <a:r>
              <a:rPr lang="en-US" altLang="zh-CN" sz="2000" dirty="0" err="1">
                <a:solidFill>
                  <a:srgbClr val="0000FF"/>
                </a:solidFill>
                <a:latin typeface="Consolas" pitchFamily="49" charset="0"/>
                <a:ea typeface="仿宋" pitchFamily="49" charset="-122"/>
                <a:cs typeface="Consolas" pitchFamily="49" charset="0"/>
              </a:rPr>
              <a:t>nlen</a:t>
            </a:r>
            <a:r>
              <a:rPr lang="zh-CN" altLang="zh-CN"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7" name="矩形 6">
            <a:extLst>
              <a:ext uri="{FF2B5EF4-FFF2-40B4-BE49-F238E27FC236}">
                <a16:creationId xmlns:a16="http://schemas.microsoft.com/office/drawing/2014/main" id="{41A57373-FA8C-4B2C-B22B-CAF4F098F077}"/>
              </a:ext>
            </a:extLst>
          </p:cNvPr>
          <p:cNvSpPr/>
          <p:nvPr/>
        </p:nvSpPr>
        <p:spPr>
          <a:xfrm>
            <a:off x="7468850" y="5530986"/>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T(n)=O(n)</a:t>
            </a:r>
            <a:endParaRPr lang="zh-CN" alt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116632"/>
            <a:ext cx="5429288"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pPr>
            <a:r>
              <a:rPr lang="zh-CN" altLang="en-US"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4</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）求线性表中序号为</a:t>
            </a:r>
            <a:r>
              <a:rPr lang="en-US" altLang="zh-CN" sz="2000" i="1"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i</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的元素</a:t>
            </a:r>
            <a:r>
              <a:rPr lang="en-US" altLang="zh-CN" sz="2000"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GetElem</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i="1"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i</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endPar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endParaRPr>
          </a:p>
        </p:txBody>
      </p:sp>
      <p:sp>
        <p:nvSpPr>
          <p:cNvPr id="4" name="TextBox 3"/>
          <p:cNvSpPr txBox="1"/>
          <p:nvPr/>
        </p:nvSpPr>
        <p:spPr>
          <a:xfrm>
            <a:off x="395536" y="548680"/>
            <a:ext cx="8535892" cy="298809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pPr>
            <a:r>
              <a:rPr lang="en-US" altLang="zh-CN" sz="1800" dirty="0">
                <a:solidFill>
                  <a:srgbClr val="0000FF"/>
                </a:solidFill>
                <a:latin typeface="Consolas" pitchFamily="49" charset="0"/>
                <a:ea typeface="仿宋" pitchFamily="49" charset="-122"/>
                <a:cs typeface="Consolas" pitchFamily="49" charset="0"/>
              </a:rPr>
              <a:t>public E </a:t>
            </a:r>
            <a:r>
              <a:rPr lang="en-US" altLang="zh-CN" sz="1800" dirty="0" err="1">
                <a:solidFill>
                  <a:srgbClr val="FF0000"/>
                </a:solidFill>
                <a:latin typeface="Consolas" pitchFamily="49" charset="0"/>
                <a:ea typeface="仿宋" pitchFamily="49" charset="-122"/>
                <a:cs typeface="Consolas" pitchFamily="49" charset="0"/>
              </a:rPr>
              <a:t>GetElem</a:t>
            </a:r>
            <a:r>
              <a:rPr lang="en-US" altLang="zh-CN" sz="1800" dirty="0">
                <a:solidFill>
                  <a:srgbClr val="FF0000"/>
                </a:solidFill>
                <a:latin typeface="Consolas" pitchFamily="49" charset="0"/>
                <a:ea typeface="仿宋" pitchFamily="49" charset="-122"/>
                <a:cs typeface="Consolas" pitchFamily="49" charset="0"/>
              </a:rPr>
              <a:t>(int </a:t>
            </a:r>
            <a:r>
              <a:rPr lang="en-US" altLang="zh-CN" sz="1800" dirty="0" err="1">
                <a:solidFill>
                  <a:srgbClr val="FF0000"/>
                </a:solidFill>
                <a:latin typeface="Consolas" pitchFamily="49" charset="0"/>
                <a:ea typeface="仿宋" pitchFamily="49" charset="-122"/>
                <a:cs typeface="Consolas" pitchFamily="49" charset="0"/>
              </a:rPr>
              <a:t>i</a:t>
            </a:r>
            <a:r>
              <a:rPr lang="en-US" altLang="zh-CN" sz="1800" dirty="0">
                <a:solidFill>
                  <a:srgbClr val="FF00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返回线性表中序号为</a:t>
            </a:r>
            <a:r>
              <a:rPr lang="en-US" altLang="zh-CN" sz="1800" dirty="0" err="1">
                <a:solidFill>
                  <a:srgbClr val="00CC00"/>
                </a:solidFill>
                <a:latin typeface="Consolas" pitchFamily="49" charset="0"/>
                <a:ea typeface="仿宋" pitchFamily="49" charset="-122"/>
                <a:cs typeface="Consolas" pitchFamily="49" charset="0"/>
              </a:rPr>
              <a:t>i</a:t>
            </a:r>
            <a:r>
              <a:rPr lang="zh-CN" altLang="zh-CN" sz="1800" dirty="0">
                <a:solidFill>
                  <a:srgbClr val="00CC00"/>
                </a:solidFill>
                <a:latin typeface="Consolas" pitchFamily="49" charset="0"/>
                <a:ea typeface="仿宋" pitchFamily="49" charset="-122"/>
                <a:cs typeface="Consolas" pitchFamily="49" charset="0"/>
              </a:rPr>
              <a:t>的元素</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len</a:t>
            </a:r>
            <a:r>
              <a:rPr lang="en-US" altLang="zh-CN" sz="1800" dirty="0">
                <a:solidFill>
                  <a:srgbClr val="0000FF"/>
                </a:solidFill>
                <a:latin typeface="Consolas" pitchFamily="49" charset="0"/>
                <a:ea typeface="仿宋" pitchFamily="49" charset="-122"/>
                <a:cs typeface="Consolas" pitchFamily="49" charset="0"/>
              </a:rPr>
              <a:t>=size();</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&lt;0 ||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&gt;len-1)</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throw new </a:t>
            </a:r>
            <a:r>
              <a:rPr lang="en-US" altLang="zh-CN" sz="1800" dirty="0" err="1">
                <a:solidFill>
                  <a:srgbClr val="0000FF"/>
                </a:solidFill>
                <a:latin typeface="Consolas" pitchFamily="49" charset="0"/>
                <a:ea typeface="仿宋" pitchFamily="49" charset="-122"/>
                <a:cs typeface="Consolas" pitchFamily="49" charset="0"/>
              </a:rPr>
              <a:t>IllegalArgumentException</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查找</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位置</a:t>
            </a:r>
            <a:r>
              <a:rPr lang="en-US" altLang="zh-CN" sz="1800" dirty="0" err="1">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不在有效范围内</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&lt;E&gt; p=</a:t>
            </a:r>
            <a:r>
              <a:rPr lang="en-US" altLang="zh-CN" sz="1800" dirty="0" err="1">
                <a:solidFill>
                  <a:srgbClr val="FF3399"/>
                </a:solidFill>
                <a:latin typeface="Consolas" pitchFamily="49" charset="0"/>
                <a:ea typeface="仿宋" pitchFamily="49" charset="-122"/>
                <a:cs typeface="Consolas" pitchFamily="49" charset="0"/>
              </a:rPr>
              <a:t>geti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找到序号为</a:t>
            </a:r>
            <a:r>
              <a:rPr lang="en-US" altLang="zh-CN" sz="1800" dirty="0" err="1">
                <a:solidFill>
                  <a:srgbClr val="00CC00"/>
                </a:solidFill>
                <a:latin typeface="Consolas" pitchFamily="49" charset="0"/>
                <a:ea typeface="仿宋" pitchFamily="49" charset="-122"/>
                <a:cs typeface="Consolas" pitchFamily="49" charset="0"/>
              </a:rPr>
              <a:t>i</a:t>
            </a:r>
            <a:r>
              <a:rPr lang="zh-CN" altLang="zh-CN" sz="1800" dirty="0">
                <a:solidFill>
                  <a:srgbClr val="00CC00"/>
                </a:solidFill>
                <a:latin typeface="Consolas" pitchFamily="49" charset="0"/>
                <a:ea typeface="仿宋" pitchFamily="49" charset="-122"/>
                <a:cs typeface="Consolas" pitchFamily="49" charset="0"/>
              </a:rPr>
              <a:t>的结点</a:t>
            </a:r>
            <a:r>
              <a:rPr lang="en-US" altLang="zh-CN" sz="1800" dirty="0">
                <a:solidFill>
                  <a:srgbClr val="00CC00"/>
                </a:solidFill>
                <a:latin typeface="Consolas" pitchFamily="49" charset="0"/>
                <a:ea typeface="仿宋" pitchFamily="49" charset="-122"/>
                <a:cs typeface="Consolas" pitchFamily="49" charset="0"/>
              </a:rPr>
              <a:t>p</a:t>
            </a:r>
            <a:endParaRPr lang="zh-CN" altLang="zh-CN" sz="1800" dirty="0">
              <a:solidFill>
                <a:srgbClr val="00CC00"/>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return (E)</a:t>
            </a:r>
            <a:r>
              <a:rPr lang="en-US" altLang="zh-CN" sz="1800" dirty="0" err="1">
                <a:solidFill>
                  <a:srgbClr val="0000FF"/>
                </a:solidFill>
                <a:latin typeface="Consolas" pitchFamily="49" charset="0"/>
                <a:ea typeface="仿宋" pitchFamily="49" charset="-122"/>
                <a:cs typeface="Consolas" pitchFamily="49" charset="0"/>
              </a:rPr>
              <a:t>p.data</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5" name="TextBox 3">
            <a:extLst>
              <a:ext uri="{FF2B5EF4-FFF2-40B4-BE49-F238E27FC236}">
                <a16:creationId xmlns:a16="http://schemas.microsoft.com/office/drawing/2014/main" id="{2BC5EE5D-0445-4F2E-B809-B04851D4729C}"/>
              </a:ext>
            </a:extLst>
          </p:cNvPr>
          <p:cNvSpPr txBox="1"/>
          <p:nvPr/>
        </p:nvSpPr>
        <p:spPr>
          <a:xfrm>
            <a:off x="290468" y="4221088"/>
            <a:ext cx="8640960" cy="257260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pPr>
            <a:r>
              <a:rPr lang="en-US" altLang="zh-CN" sz="1800" dirty="0">
                <a:solidFill>
                  <a:srgbClr val="0000FF"/>
                </a:solidFill>
                <a:latin typeface="Consolas" pitchFamily="49" charset="0"/>
                <a:ea typeface="仿宋" pitchFamily="49" charset="-122"/>
                <a:cs typeface="Consolas" pitchFamily="49" charset="0"/>
              </a:rPr>
              <a:t>public void </a:t>
            </a:r>
            <a:r>
              <a:rPr lang="en-US" altLang="zh-CN" sz="1800" dirty="0" err="1">
                <a:solidFill>
                  <a:srgbClr val="FF0000"/>
                </a:solidFill>
                <a:latin typeface="Consolas" pitchFamily="49" charset="0"/>
                <a:ea typeface="仿宋" pitchFamily="49" charset="-122"/>
                <a:cs typeface="Consolas" pitchFamily="49" charset="0"/>
              </a:rPr>
              <a:t>SetElem</a:t>
            </a:r>
            <a:r>
              <a:rPr lang="en-US" altLang="zh-CN" sz="1800" dirty="0">
                <a:solidFill>
                  <a:srgbClr val="FF0000"/>
                </a:solidFill>
                <a:latin typeface="Consolas" pitchFamily="49" charset="0"/>
                <a:ea typeface="仿宋" pitchFamily="49" charset="-122"/>
                <a:cs typeface="Consolas" pitchFamily="49" charset="0"/>
              </a:rPr>
              <a:t>(int </a:t>
            </a:r>
            <a:r>
              <a:rPr lang="en-US" altLang="zh-CN" sz="1800" dirty="0" err="1">
                <a:solidFill>
                  <a:srgbClr val="FF0000"/>
                </a:solidFill>
                <a:latin typeface="Consolas" pitchFamily="49" charset="0"/>
                <a:ea typeface="仿宋" pitchFamily="49" charset="-122"/>
                <a:cs typeface="Consolas" pitchFamily="49" charset="0"/>
              </a:rPr>
              <a:t>i,E</a:t>
            </a:r>
            <a:r>
              <a:rPr lang="en-US" altLang="zh-CN" sz="1800" dirty="0">
                <a:solidFill>
                  <a:srgbClr val="FF0000"/>
                </a:solidFill>
                <a:latin typeface="Consolas" pitchFamily="49" charset="0"/>
                <a:ea typeface="仿宋" pitchFamily="49" charset="-122"/>
                <a:cs typeface="Consolas" pitchFamily="49" charset="0"/>
              </a:rPr>
              <a:t> 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设置序号</a:t>
            </a:r>
            <a:r>
              <a:rPr lang="en-US" altLang="zh-CN" sz="1800" dirty="0" err="1">
                <a:solidFill>
                  <a:srgbClr val="00CC00"/>
                </a:solidFill>
                <a:latin typeface="Consolas" pitchFamily="49" charset="0"/>
                <a:ea typeface="仿宋" pitchFamily="49" charset="-122"/>
                <a:cs typeface="Consolas" pitchFamily="49" charset="0"/>
              </a:rPr>
              <a:t>i</a:t>
            </a:r>
            <a:r>
              <a:rPr lang="zh-CN" altLang="zh-CN" sz="1800" dirty="0">
                <a:solidFill>
                  <a:srgbClr val="00CC00"/>
                </a:solidFill>
                <a:latin typeface="Consolas" pitchFamily="49" charset="0"/>
                <a:ea typeface="仿宋" pitchFamily="49" charset="-122"/>
                <a:cs typeface="Consolas" pitchFamily="49" charset="0"/>
              </a:rPr>
              <a:t>的元素为</a:t>
            </a:r>
            <a:r>
              <a:rPr lang="en-US" altLang="zh-CN" sz="1800" dirty="0">
                <a:solidFill>
                  <a:srgbClr val="00CC00"/>
                </a:solidFill>
                <a:latin typeface="Consolas" pitchFamily="49" charset="0"/>
                <a:ea typeface="仿宋" pitchFamily="49" charset="-122"/>
                <a:cs typeface="Consolas" pitchFamily="49" charset="0"/>
              </a:rPr>
              <a:t>e</a:t>
            </a:r>
            <a:endParaRPr lang="zh-CN" altLang="zh-CN" sz="1800" dirty="0">
              <a:solidFill>
                <a:srgbClr val="00CC00"/>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&lt;0 ||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&gt;size()-1)</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throw new </a:t>
            </a:r>
            <a:r>
              <a:rPr lang="en-US" altLang="zh-CN" sz="1800" dirty="0" err="1">
                <a:solidFill>
                  <a:srgbClr val="0000FF"/>
                </a:solidFill>
                <a:latin typeface="Consolas" pitchFamily="49" charset="0"/>
                <a:ea typeface="仿宋" pitchFamily="49" charset="-122"/>
                <a:cs typeface="Consolas" pitchFamily="49" charset="0"/>
              </a:rPr>
              <a:t>IllegalArgumentException</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设置</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位置</a:t>
            </a:r>
            <a:r>
              <a:rPr lang="en-US" altLang="zh-CN" sz="1800" dirty="0" err="1">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不在有效范围内</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&lt;E&gt; p=</a:t>
            </a:r>
            <a:r>
              <a:rPr lang="en-US" altLang="zh-CN" sz="1800" dirty="0" err="1">
                <a:solidFill>
                  <a:srgbClr val="FF3399"/>
                </a:solidFill>
                <a:latin typeface="Consolas" pitchFamily="49" charset="0"/>
                <a:ea typeface="仿宋" pitchFamily="49" charset="-122"/>
                <a:cs typeface="Consolas" pitchFamily="49" charset="0"/>
              </a:rPr>
              <a:t>geti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找到序号为</a:t>
            </a:r>
            <a:r>
              <a:rPr lang="en-US" altLang="zh-CN" sz="1800" dirty="0" err="1">
                <a:solidFill>
                  <a:srgbClr val="00CC00"/>
                </a:solidFill>
                <a:latin typeface="Consolas" pitchFamily="49" charset="0"/>
                <a:ea typeface="仿宋" pitchFamily="49" charset="-122"/>
                <a:cs typeface="Consolas" pitchFamily="49" charset="0"/>
              </a:rPr>
              <a:t>i</a:t>
            </a:r>
            <a:r>
              <a:rPr lang="zh-CN" altLang="zh-CN" sz="1800" dirty="0">
                <a:solidFill>
                  <a:srgbClr val="00CC00"/>
                </a:solidFill>
                <a:latin typeface="Consolas" pitchFamily="49" charset="0"/>
                <a:ea typeface="仿宋" pitchFamily="49" charset="-122"/>
                <a:cs typeface="Consolas" pitchFamily="49" charset="0"/>
              </a:rPr>
              <a:t>的结点</a:t>
            </a:r>
            <a:r>
              <a:rPr lang="en-US" altLang="zh-CN" sz="1800" dirty="0">
                <a:solidFill>
                  <a:srgbClr val="00CC00"/>
                </a:solidFill>
                <a:latin typeface="Consolas" pitchFamily="49" charset="0"/>
                <a:ea typeface="仿宋" pitchFamily="49" charset="-122"/>
                <a:cs typeface="Consolas" pitchFamily="49" charset="0"/>
              </a:rPr>
              <a:t>p</a:t>
            </a:r>
            <a:endParaRPr lang="zh-CN" altLang="zh-CN" sz="1800" dirty="0">
              <a:solidFill>
                <a:srgbClr val="00CC00"/>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p.data</a:t>
            </a:r>
            <a:r>
              <a:rPr lang="en-US" altLang="zh-CN" sz="1800" dirty="0">
                <a:solidFill>
                  <a:srgbClr val="0000FF"/>
                </a:solidFill>
                <a:latin typeface="Consolas" pitchFamily="49" charset="0"/>
                <a:ea typeface="仿宋" pitchFamily="49" charset="-122"/>
                <a:cs typeface="Consolas" pitchFamily="49" charset="0"/>
              </a:rPr>
              <a:t>=e;</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7" name="TextBox 2">
            <a:extLst>
              <a:ext uri="{FF2B5EF4-FFF2-40B4-BE49-F238E27FC236}">
                <a16:creationId xmlns:a16="http://schemas.microsoft.com/office/drawing/2014/main" id="{55FB0BFC-6B13-4815-9249-05655B0D0AD0}"/>
              </a:ext>
            </a:extLst>
          </p:cNvPr>
          <p:cNvSpPr txBox="1"/>
          <p:nvPr/>
        </p:nvSpPr>
        <p:spPr>
          <a:xfrm>
            <a:off x="179512" y="3678878"/>
            <a:ext cx="5786478"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pPr>
            <a:r>
              <a:rPr lang="zh-CN" altLang="en-US"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5</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）设置线性表中序号为</a:t>
            </a:r>
            <a:r>
              <a:rPr lang="en-US" altLang="zh-CN" sz="2000" i="1"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i</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的元素</a:t>
            </a:r>
            <a:r>
              <a:rPr lang="en-US" altLang="zh-CN" sz="2000"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SetElem</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i="1"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i</a:t>
            </a:r>
            <a:r>
              <a:rPr lang="zh-CN" altLang="zh-CN" sz="2000" i="1"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i="1"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e</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endPar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endParaRPr>
          </a:p>
        </p:txBody>
      </p:sp>
      <p:sp>
        <p:nvSpPr>
          <p:cNvPr id="8" name="矩形 7">
            <a:extLst>
              <a:ext uri="{FF2B5EF4-FFF2-40B4-BE49-F238E27FC236}">
                <a16:creationId xmlns:a16="http://schemas.microsoft.com/office/drawing/2014/main" id="{E2486C64-01D6-4836-B9EB-FF76F8E0C4B3}"/>
              </a:ext>
            </a:extLst>
          </p:cNvPr>
          <p:cNvSpPr/>
          <p:nvPr/>
        </p:nvSpPr>
        <p:spPr>
          <a:xfrm>
            <a:off x="7452320" y="3103362"/>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T(n)=O(n)</a:t>
            </a:r>
            <a:endParaRPr lang="zh-CN" altLang="en-US" sz="2200" dirty="0">
              <a:solidFill>
                <a:srgbClr val="FFFF00"/>
              </a:solidFill>
            </a:endParaRPr>
          </a:p>
        </p:txBody>
      </p:sp>
      <p:sp>
        <p:nvSpPr>
          <p:cNvPr id="9" name="矩形 8">
            <a:extLst>
              <a:ext uri="{FF2B5EF4-FFF2-40B4-BE49-F238E27FC236}">
                <a16:creationId xmlns:a16="http://schemas.microsoft.com/office/drawing/2014/main" id="{3CC57043-29B4-4A21-AC47-CB70C22498FD}"/>
              </a:ext>
            </a:extLst>
          </p:cNvPr>
          <p:cNvSpPr/>
          <p:nvPr/>
        </p:nvSpPr>
        <p:spPr>
          <a:xfrm>
            <a:off x="7452320" y="6360272"/>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T(n)=O(n)</a:t>
            </a:r>
            <a:endParaRPr lang="zh-CN" alt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188640"/>
            <a:ext cx="7600358"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pPr>
            <a:r>
              <a:rPr lang="zh-CN" altLang="en-US"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6</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）求线性表中第一个值为</a:t>
            </a:r>
            <a:r>
              <a:rPr lang="en-US" altLang="zh-CN" sz="2000" i="1"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e</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的元素的逻辑序号</a:t>
            </a:r>
            <a:r>
              <a:rPr lang="en-US" altLang="zh-CN" sz="2000"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GetNo</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(e)</a:t>
            </a:r>
            <a:endPar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endParaRPr>
          </a:p>
        </p:txBody>
      </p:sp>
      <p:sp>
        <p:nvSpPr>
          <p:cNvPr id="4" name="TextBox 3"/>
          <p:cNvSpPr txBox="1"/>
          <p:nvPr/>
        </p:nvSpPr>
        <p:spPr>
          <a:xfrm>
            <a:off x="395536" y="597623"/>
            <a:ext cx="8215370" cy="327830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public int </a:t>
            </a:r>
            <a:r>
              <a:rPr lang="en-US" altLang="zh-CN" sz="1800" dirty="0" err="1">
                <a:solidFill>
                  <a:srgbClr val="FF0000"/>
                </a:solidFill>
                <a:latin typeface="Consolas" pitchFamily="49" charset="0"/>
                <a:ea typeface="仿宋" pitchFamily="49" charset="-122"/>
                <a:cs typeface="Consolas" pitchFamily="49" charset="0"/>
              </a:rPr>
              <a:t>GetNo</a:t>
            </a:r>
            <a:r>
              <a:rPr lang="en-US" altLang="zh-CN" sz="1800" dirty="0">
                <a:solidFill>
                  <a:srgbClr val="FF0000"/>
                </a:solidFill>
                <a:latin typeface="Consolas" pitchFamily="49" charset="0"/>
                <a:ea typeface="仿宋" pitchFamily="49" charset="-122"/>
                <a:cs typeface="Consolas" pitchFamily="49" charset="0"/>
              </a:rPr>
              <a:t>(E 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查找第一个为</a:t>
            </a:r>
            <a:r>
              <a:rPr lang="en-US" altLang="zh-CN" sz="1800" dirty="0">
                <a:solidFill>
                  <a:srgbClr val="00CC00"/>
                </a:solidFill>
                <a:latin typeface="Consolas" pitchFamily="49" charset="0"/>
                <a:ea typeface="仿宋" pitchFamily="49" charset="-122"/>
                <a:cs typeface="Consolas" pitchFamily="49" charset="0"/>
              </a:rPr>
              <a:t>e</a:t>
            </a:r>
            <a:r>
              <a:rPr lang="zh-CN" altLang="zh-CN" sz="1800" dirty="0">
                <a:solidFill>
                  <a:srgbClr val="00CC00"/>
                </a:solidFill>
                <a:latin typeface="Consolas" pitchFamily="49" charset="0"/>
                <a:ea typeface="仿宋" pitchFamily="49" charset="-122"/>
                <a:cs typeface="Consolas" pitchFamily="49" charset="0"/>
              </a:rPr>
              <a:t>的元素的序号</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int j=0;</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&lt;E&gt; p=</a:t>
            </a:r>
            <a:r>
              <a:rPr lang="en-US" altLang="zh-CN" sz="1800" dirty="0" err="1">
                <a:solidFill>
                  <a:srgbClr val="0000FF"/>
                </a:solidFill>
                <a:latin typeface="Consolas" pitchFamily="49" charset="0"/>
                <a:ea typeface="仿宋" pitchFamily="49" charset="-122"/>
                <a:cs typeface="Consolas" pitchFamily="49" charset="0"/>
              </a:rPr>
              <a:t>head.next</a:t>
            </a: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while (p!=null &amp;&amp; !</a:t>
            </a:r>
            <a:r>
              <a:rPr lang="en-US" altLang="zh-CN" sz="1800" dirty="0" err="1">
                <a:solidFill>
                  <a:srgbClr val="0000FF"/>
                </a:solidFill>
                <a:latin typeface="Consolas" pitchFamily="49" charset="0"/>
                <a:ea typeface="仿宋" pitchFamily="49" charset="-122"/>
                <a:cs typeface="Consolas" pitchFamily="49" charset="0"/>
              </a:rPr>
              <a:t>p.data.</a:t>
            </a:r>
            <a:r>
              <a:rPr lang="en-US" altLang="zh-CN" sz="1800" dirty="0" err="1">
                <a:solidFill>
                  <a:srgbClr val="FF00FF"/>
                </a:solidFill>
                <a:latin typeface="Consolas" pitchFamily="49" charset="0"/>
                <a:ea typeface="仿宋" pitchFamily="49" charset="-122"/>
                <a:cs typeface="Consolas" pitchFamily="49" charset="0"/>
              </a:rPr>
              <a:t>equals</a:t>
            </a:r>
            <a:r>
              <a:rPr lang="en-US" altLang="zh-CN" sz="1800" dirty="0">
                <a:solidFill>
                  <a:srgbClr val="0000FF"/>
                </a:solidFill>
                <a:latin typeface="Consolas" pitchFamily="49" charset="0"/>
                <a:ea typeface="仿宋" pitchFamily="49" charset="-122"/>
                <a:cs typeface="Consolas" pitchFamily="49" charset="0"/>
              </a:rPr>
              <a:t>(e))</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查找元素</a:t>
            </a:r>
            <a:r>
              <a:rPr lang="en-US" altLang="zh-CN" sz="1800" dirty="0">
                <a:solidFill>
                  <a:srgbClr val="00CC00"/>
                </a:solidFill>
                <a:latin typeface="Consolas" pitchFamily="49" charset="0"/>
                <a:ea typeface="仿宋" pitchFamily="49" charset="-122"/>
                <a:cs typeface="Consolas" pitchFamily="49" charset="0"/>
              </a:rPr>
              <a:t>e</a:t>
            </a:r>
            <a:endParaRPr lang="zh-CN" altLang="zh-CN" sz="1800" dirty="0">
              <a:solidFill>
                <a:srgbClr val="00CC00"/>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if (p==null) return -1;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未找到时返回</a:t>
            </a:r>
            <a:r>
              <a:rPr lang="en-US" altLang="zh-CN" sz="1800" dirty="0">
                <a:solidFill>
                  <a:srgbClr val="00CC00"/>
                </a:solidFill>
                <a:latin typeface="Consolas" pitchFamily="49" charset="0"/>
                <a:ea typeface="仿宋" pitchFamily="49" charset="-122"/>
                <a:cs typeface="Consolas" pitchFamily="49" charset="0"/>
              </a:rPr>
              <a:t>-1</a:t>
            </a:r>
            <a:endParaRPr lang="zh-CN" altLang="zh-CN" sz="1800" dirty="0">
              <a:solidFill>
                <a:srgbClr val="00CC00"/>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else return j;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找到后返回其序号</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5" name="TextBox 4">
            <a:extLst>
              <a:ext uri="{FF2B5EF4-FFF2-40B4-BE49-F238E27FC236}">
                <a16:creationId xmlns:a16="http://schemas.microsoft.com/office/drawing/2014/main" id="{D48C7CD5-47B2-4FE2-BEA9-B012C55C3C64}"/>
              </a:ext>
            </a:extLst>
          </p:cNvPr>
          <p:cNvSpPr txBox="1"/>
          <p:nvPr/>
        </p:nvSpPr>
        <p:spPr>
          <a:xfrm>
            <a:off x="280566" y="4365104"/>
            <a:ext cx="7786742" cy="246231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public void </a:t>
            </a:r>
            <a:r>
              <a:rPr lang="en-US" altLang="zh-CN" sz="1800" dirty="0">
                <a:solidFill>
                  <a:srgbClr val="FF0000"/>
                </a:solidFill>
                <a:latin typeface="Consolas" pitchFamily="49" charset="0"/>
                <a:ea typeface="仿宋" pitchFamily="49" charset="-122"/>
                <a:cs typeface="Consolas" pitchFamily="49" charset="0"/>
              </a:rPr>
              <a:t>swap</a:t>
            </a:r>
            <a:r>
              <a:rPr lang="en-US" altLang="zh-CN" sz="1800" dirty="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i,int</a:t>
            </a:r>
            <a:r>
              <a:rPr lang="en-US" altLang="zh-CN" sz="1800" dirty="0">
                <a:solidFill>
                  <a:srgbClr val="0000FF"/>
                </a:solidFill>
                <a:latin typeface="Consolas" pitchFamily="49" charset="0"/>
                <a:ea typeface="仿宋" pitchFamily="49" charset="-122"/>
                <a:cs typeface="Consolas" pitchFamily="49" charset="0"/>
              </a:rPr>
              <a:t> j)	       </a:t>
            </a:r>
            <a:r>
              <a:rPr lang="en-US" altLang="zh-CN" sz="1800" dirty="0">
                <a:solidFill>
                  <a:srgbClr val="00CC00"/>
                </a:solidFill>
                <a:latin typeface="Consolas" pitchFamily="49" charset="0"/>
                <a:ea typeface="仿宋" pitchFamily="49" charset="-122"/>
                <a:cs typeface="Consolas" pitchFamily="49" charset="0"/>
              </a:rPr>
              <a:t>//</a:t>
            </a:r>
            <a:r>
              <a:rPr lang="zh-CN" altLang="en-US" sz="1800" dirty="0">
                <a:solidFill>
                  <a:srgbClr val="00CC00"/>
                </a:solidFill>
                <a:latin typeface="Consolas" pitchFamily="49" charset="0"/>
                <a:ea typeface="仿宋" pitchFamily="49" charset="-122"/>
                <a:cs typeface="Consolas" pitchFamily="49" charset="0"/>
              </a:rPr>
              <a:t>交换序号</a:t>
            </a:r>
            <a:r>
              <a:rPr lang="en-US" altLang="zh-CN" sz="1800" dirty="0" err="1">
                <a:solidFill>
                  <a:srgbClr val="00CC00"/>
                </a:solidFill>
                <a:latin typeface="Consolas" pitchFamily="49" charset="0"/>
                <a:ea typeface="仿宋" pitchFamily="49" charset="-122"/>
                <a:cs typeface="Consolas" pitchFamily="49" charset="0"/>
              </a:rPr>
              <a:t>i</a:t>
            </a:r>
            <a:r>
              <a:rPr lang="zh-CN" altLang="en-US" sz="1800" dirty="0">
                <a:solidFill>
                  <a:srgbClr val="00CC00"/>
                </a:solidFill>
                <a:latin typeface="Consolas" pitchFamily="49" charset="0"/>
                <a:ea typeface="仿宋" pitchFamily="49" charset="-122"/>
                <a:cs typeface="Consolas" pitchFamily="49" charset="0"/>
              </a:rPr>
              <a:t>和序号</a:t>
            </a:r>
            <a:r>
              <a:rPr lang="en-US" altLang="zh-CN" sz="1800" dirty="0">
                <a:solidFill>
                  <a:srgbClr val="00CC00"/>
                </a:solidFill>
                <a:latin typeface="Consolas" pitchFamily="49" charset="0"/>
                <a:ea typeface="仿宋" pitchFamily="49" charset="-122"/>
                <a:cs typeface="Consolas" pitchFamily="49" charset="0"/>
              </a:rPr>
              <a:t>j</a:t>
            </a:r>
            <a:r>
              <a:rPr lang="zh-CN" altLang="en-US" sz="1800" dirty="0">
                <a:solidFill>
                  <a:srgbClr val="00CC00"/>
                </a:solidFill>
                <a:latin typeface="Consolas" pitchFamily="49" charset="0"/>
                <a:ea typeface="仿宋" pitchFamily="49" charset="-122"/>
                <a:cs typeface="Consolas" pitchFamily="49" charset="0"/>
              </a:rPr>
              <a:t>的元素</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&lt;E&gt; p=</a:t>
            </a:r>
            <a:r>
              <a:rPr lang="en-US" altLang="zh-CN" sz="1800" dirty="0" err="1">
                <a:solidFill>
                  <a:srgbClr val="FF00FF"/>
                </a:solidFill>
                <a:latin typeface="Consolas" pitchFamily="49" charset="0"/>
                <a:ea typeface="仿宋" pitchFamily="49" charset="-122"/>
                <a:cs typeface="Consolas" pitchFamily="49" charset="0"/>
              </a:rPr>
              <a:t>geti</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&lt;E&gt; q=</a:t>
            </a:r>
            <a:r>
              <a:rPr lang="en-US" altLang="zh-CN" sz="1800" dirty="0" err="1">
                <a:solidFill>
                  <a:srgbClr val="FF00FF"/>
                </a:solidFill>
                <a:latin typeface="Consolas" pitchFamily="49" charset="0"/>
                <a:ea typeface="仿宋" pitchFamily="49" charset="-122"/>
                <a:cs typeface="Consolas" pitchFamily="49" charset="0"/>
              </a:rPr>
              <a:t>geti</a:t>
            </a:r>
            <a:r>
              <a:rPr lang="en-US" altLang="zh-CN" sz="1800" dirty="0">
                <a:solidFill>
                  <a:srgbClr val="FF00FF"/>
                </a:solidFill>
                <a:latin typeface="Consolas" pitchFamily="49" charset="0"/>
                <a:ea typeface="仿宋" pitchFamily="49" charset="-122"/>
                <a:cs typeface="Consolas" pitchFamily="49" charset="0"/>
              </a:rPr>
              <a:t>(j);</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E </a:t>
            </a:r>
            <a:r>
              <a:rPr lang="en-US" altLang="zh-CN" sz="1800" dirty="0" err="1">
                <a:solidFill>
                  <a:srgbClr val="0000FF"/>
                </a:solidFill>
                <a:latin typeface="Consolas" pitchFamily="49" charset="0"/>
                <a:ea typeface="仿宋" pitchFamily="49" charset="-122"/>
                <a:cs typeface="Consolas" pitchFamily="49" charset="0"/>
              </a:rPr>
              <a:t>tmp</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p.data</a:t>
            </a:r>
            <a:r>
              <a:rPr lang="en-US" altLang="zh-CN" sz="1800" dirty="0">
                <a:solidFill>
                  <a:srgbClr val="0000FF"/>
                </a:solidFill>
                <a:latin typeface="Consolas" pitchFamily="49" charset="0"/>
                <a:ea typeface="仿宋" pitchFamily="49" charset="-122"/>
                <a:cs typeface="Consolas" pitchFamily="49" charset="0"/>
              </a:rPr>
              <a:t>;</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p.data</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q.data</a:t>
            </a:r>
            <a:r>
              <a:rPr lang="en-US" altLang="zh-CN" sz="1800" dirty="0">
                <a:solidFill>
                  <a:srgbClr val="0000FF"/>
                </a:solidFill>
                <a:latin typeface="Consolas" pitchFamily="49" charset="0"/>
                <a:ea typeface="仿宋" pitchFamily="49" charset="-122"/>
                <a:cs typeface="Consolas" pitchFamily="49" charset="0"/>
              </a:rPr>
              <a:t>;</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q.data</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tmp</a:t>
            </a:r>
            <a:r>
              <a:rPr lang="en-US" altLang="zh-CN" sz="1800" dirty="0">
                <a:solidFill>
                  <a:srgbClr val="0000FF"/>
                </a:solidFill>
                <a:latin typeface="Consolas" pitchFamily="49" charset="0"/>
                <a:ea typeface="仿宋" pitchFamily="49" charset="-122"/>
                <a:cs typeface="Consolas" pitchFamily="49" charset="0"/>
              </a:rPr>
              <a:t>;</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p>
        </p:txBody>
      </p:sp>
      <p:sp>
        <p:nvSpPr>
          <p:cNvPr id="7" name="TextBox 5">
            <a:extLst>
              <a:ext uri="{FF2B5EF4-FFF2-40B4-BE49-F238E27FC236}">
                <a16:creationId xmlns:a16="http://schemas.microsoft.com/office/drawing/2014/main" id="{6F4F53AB-3492-4283-8F58-4B6CB1ACD126}"/>
              </a:ext>
            </a:extLst>
          </p:cNvPr>
          <p:cNvSpPr txBox="1"/>
          <p:nvPr/>
        </p:nvSpPr>
        <p:spPr>
          <a:xfrm>
            <a:off x="280566" y="3980967"/>
            <a:ext cx="7358114" cy="425758"/>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ts val="2600"/>
              </a:lnSpc>
            </a:pPr>
            <a:r>
              <a:rPr lang="zh-CN" altLang="en-US" sz="18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18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7</a:t>
            </a:r>
            <a:r>
              <a:rPr lang="zh-CN" altLang="zh-CN" sz="18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zh-CN" altLang="en-US" sz="18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交换</a:t>
            </a:r>
            <a:r>
              <a:rPr lang="zh-CN" altLang="zh-CN" sz="18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线性表中</a:t>
            </a:r>
            <a:r>
              <a:rPr lang="zh-CN" altLang="en-US" sz="18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序号</a:t>
            </a:r>
            <a:r>
              <a:rPr lang="en-US" altLang="zh-CN" sz="1800" i="1"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i</a:t>
            </a:r>
            <a:r>
              <a:rPr lang="zh-CN" altLang="en-US" sz="18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和序号</a:t>
            </a:r>
            <a:r>
              <a:rPr lang="en-US" altLang="zh-CN" sz="1800" i="1"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j</a:t>
            </a:r>
            <a:r>
              <a:rPr lang="zh-CN" altLang="en-US" sz="18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的元素</a:t>
            </a:r>
            <a:r>
              <a:rPr lang="en-US" altLang="zh-CN" sz="18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swap(</a:t>
            </a:r>
            <a:r>
              <a:rPr lang="en-US" altLang="zh-CN" sz="1800" i="1"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i</a:t>
            </a:r>
            <a:r>
              <a:rPr lang="en-US" altLang="zh-CN" sz="1800"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1800" i="1"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j</a:t>
            </a:r>
            <a:r>
              <a:rPr lang="en-US" altLang="zh-CN" sz="18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endParaRPr lang="zh-CN" altLang="zh-CN" sz="18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endParaRPr>
          </a:p>
        </p:txBody>
      </p:sp>
      <p:sp>
        <p:nvSpPr>
          <p:cNvPr id="8" name="矩形 7">
            <a:extLst>
              <a:ext uri="{FF2B5EF4-FFF2-40B4-BE49-F238E27FC236}">
                <a16:creationId xmlns:a16="http://schemas.microsoft.com/office/drawing/2014/main" id="{782C7929-BBB7-403B-8E21-6C94F36C6F8D}"/>
              </a:ext>
            </a:extLst>
          </p:cNvPr>
          <p:cNvSpPr/>
          <p:nvPr/>
        </p:nvSpPr>
        <p:spPr>
          <a:xfrm>
            <a:off x="7452320" y="3429000"/>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T(n)=O(n)</a:t>
            </a:r>
            <a:endParaRPr lang="zh-CN" altLang="en-US" sz="2200" dirty="0">
              <a:solidFill>
                <a:srgbClr val="FFFF00"/>
              </a:solidFill>
            </a:endParaRPr>
          </a:p>
        </p:txBody>
      </p:sp>
      <p:sp>
        <p:nvSpPr>
          <p:cNvPr id="9" name="矩形 8">
            <a:extLst>
              <a:ext uri="{FF2B5EF4-FFF2-40B4-BE49-F238E27FC236}">
                <a16:creationId xmlns:a16="http://schemas.microsoft.com/office/drawing/2014/main" id="{1B409861-6632-4E8E-96BA-B1D88574C802}"/>
              </a:ext>
            </a:extLst>
          </p:cNvPr>
          <p:cNvSpPr/>
          <p:nvPr/>
        </p:nvSpPr>
        <p:spPr>
          <a:xfrm>
            <a:off x="7452320" y="6381328"/>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T(n)=O(n)</a:t>
            </a:r>
            <a:endParaRPr lang="zh-CN" alt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88640"/>
            <a:ext cx="6000792"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pPr>
            <a:r>
              <a:rPr lang="zh-CN" altLang="en-US"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8</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）在线性表中插入</a:t>
            </a:r>
            <a:r>
              <a:rPr lang="en-US" altLang="zh-CN" sz="2000" i="1"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e</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作为第</a:t>
            </a:r>
            <a:r>
              <a:rPr lang="en-US" altLang="zh-CN" sz="2000" i="1"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i</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个元素</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Insert(</a:t>
            </a:r>
            <a:r>
              <a:rPr lang="en-US" altLang="zh-CN" sz="2000" i="1"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i</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i="1"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e</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endPar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endParaRPr>
          </a:p>
        </p:txBody>
      </p:sp>
      <p:sp>
        <p:nvSpPr>
          <p:cNvPr id="4" name="TextBox 3"/>
          <p:cNvSpPr txBox="1"/>
          <p:nvPr/>
        </p:nvSpPr>
        <p:spPr>
          <a:xfrm>
            <a:off x="251520" y="764704"/>
            <a:ext cx="8820472" cy="286152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public void </a:t>
            </a:r>
            <a:r>
              <a:rPr lang="en-US" altLang="zh-CN" sz="1800" dirty="0">
                <a:solidFill>
                  <a:srgbClr val="FF0000"/>
                </a:solidFill>
                <a:latin typeface="Consolas" pitchFamily="49" charset="0"/>
                <a:ea typeface="仿宋" pitchFamily="49" charset="-122"/>
                <a:cs typeface="Consolas" pitchFamily="49" charset="0"/>
              </a:rPr>
              <a:t>Insert(int </a:t>
            </a:r>
            <a:r>
              <a:rPr lang="en-US" altLang="zh-CN" sz="1800" dirty="0" err="1">
                <a:solidFill>
                  <a:srgbClr val="FF0000"/>
                </a:solidFill>
                <a:latin typeface="Consolas" pitchFamily="49" charset="0"/>
                <a:ea typeface="仿宋" pitchFamily="49" charset="-122"/>
                <a:cs typeface="Consolas" pitchFamily="49" charset="0"/>
              </a:rPr>
              <a:t>i</a:t>
            </a:r>
            <a:r>
              <a:rPr lang="en-US" altLang="zh-CN" sz="1800" dirty="0">
                <a:solidFill>
                  <a:srgbClr val="FF0000"/>
                </a:solidFill>
                <a:latin typeface="Consolas" pitchFamily="49" charset="0"/>
                <a:ea typeface="仿宋" pitchFamily="49" charset="-122"/>
                <a:cs typeface="Consolas" pitchFamily="49" charset="0"/>
              </a:rPr>
              <a:t>, E 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在线性表中序号</a:t>
            </a:r>
            <a:r>
              <a:rPr lang="en-US" altLang="zh-CN" sz="1800" dirty="0" err="1">
                <a:solidFill>
                  <a:srgbClr val="00CC00"/>
                </a:solidFill>
                <a:latin typeface="Consolas" pitchFamily="49" charset="0"/>
                <a:ea typeface="仿宋" pitchFamily="49" charset="-122"/>
                <a:cs typeface="Consolas" pitchFamily="49" charset="0"/>
              </a:rPr>
              <a:t>i</a:t>
            </a:r>
            <a:r>
              <a:rPr lang="zh-CN" altLang="zh-CN" sz="1800" dirty="0">
                <a:solidFill>
                  <a:srgbClr val="00CC00"/>
                </a:solidFill>
                <a:latin typeface="Consolas" pitchFamily="49" charset="0"/>
                <a:ea typeface="仿宋" pitchFamily="49" charset="-122"/>
                <a:cs typeface="Consolas" pitchFamily="49" charset="0"/>
              </a:rPr>
              <a:t>位置插入元素</a:t>
            </a:r>
            <a:r>
              <a:rPr lang="en-US" altLang="zh-CN" sz="1800" dirty="0">
                <a:solidFill>
                  <a:srgbClr val="00CC00"/>
                </a:solidFill>
                <a:latin typeface="Consolas" pitchFamily="49" charset="0"/>
                <a:ea typeface="仿宋" pitchFamily="49" charset="-122"/>
                <a:cs typeface="Consolas" pitchFamily="49" charset="0"/>
              </a:rPr>
              <a:t>e</a:t>
            </a:r>
            <a:endParaRPr lang="zh-CN" altLang="zh-CN" sz="1800" dirty="0">
              <a:solidFill>
                <a:srgbClr val="00CC00"/>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&lt;0 ||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&gt;size())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参数错误抛出异常</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throw new </a:t>
            </a:r>
            <a:r>
              <a:rPr lang="en-US" altLang="zh-CN" sz="1800" dirty="0" err="1">
                <a:solidFill>
                  <a:srgbClr val="0000FF"/>
                </a:solidFill>
                <a:latin typeface="Consolas" pitchFamily="49" charset="0"/>
                <a:ea typeface="仿宋" pitchFamily="49" charset="-122"/>
                <a:cs typeface="Consolas" pitchFamily="49" charset="0"/>
              </a:rPr>
              <a:t>IllegalArgumentException</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插入</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位置</a:t>
            </a:r>
            <a:r>
              <a:rPr lang="en-US" altLang="zh-CN" sz="1800" dirty="0" err="1">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不在有效范围内</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&lt;E&gt; s=new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&lt;E&gt;(e);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建立新结点</a:t>
            </a:r>
            <a:r>
              <a:rPr lang="en-US" altLang="zh-CN" sz="1800" dirty="0">
                <a:solidFill>
                  <a:srgbClr val="00CC00"/>
                </a:solidFill>
                <a:latin typeface="Consolas" pitchFamily="49" charset="0"/>
                <a:ea typeface="仿宋" pitchFamily="49" charset="-122"/>
                <a:cs typeface="Consolas" pitchFamily="49" charset="0"/>
              </a:rPr>
              <a:t>s</a:t>
            </a: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&lt;E&gt; p=</a:t>
            </a:r>
            <a:r>
              <a:rPr lang="en-US" altLang="zh-CN" sz="1800" dirty="0" err="1">
                <a:solidFill>
                  <a:srgbClr val="FF00FF"/>
                </a:solidFill>
                <a:latin typeface="Consolas" pitchFamily="49" charset="0"/>
                <a:ea typeface="仿宋" pitchFamily="49" charset="-122"/>
                <a:cs typeface="Consolas" pitchFamily="49" charset="0"/>
              </a:rPr>
              <a:t>geti</a:t>
            </a:r>
            <a:r>
              <a:rPr lang="en-US" altLang="zh-CN" sz="1800" dirty="0">
                <a:solidFill>
                  <a:srgbClr val="0000FF"/>
                </a:solidFill>
                <a:latin typeface="Consolas" pitchFamily="49" charset="0"/>
                <a:ea typeface="仿宋" pitchFamily="49" charset="-122"/>
                <a:cs typeface="Consolas" pitchFamily="49" charset="0"/>
              </a:rPr>
              <a:t>(i-1);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找到序号为</a:t>
            </a:r>
            <a:r>
              <a:rPr lang="en-US" altLang="zh-CN" sz="1800" dirty="0">
                <a:solidFill>
                  <a:srgbClr val="00CC00"/>
                </a:solidFill>
                <a:latin typeface="Consolas" pitchFamily="49" charset="0"/>
                <a:ea typeface="仿宋" pitchFamily="49" charset="-122"/>
                <a:cs typeface="Consolas" pitchFamily="49" charset="0"/>
              </a:rPr>
              <a:t>i-1</a:t>
            </a:r>
            <a:r>
              <a:rPr lang="zh-CN" altLang="zh-CN" sz="1800" dirty="0">
                <a:solidFill>
                  <a:srgbClr val="00CC00"/>
                </a:solidFill>
                <a:latin typeface="Consolas" pitchFamily="49" charset="0"/>
                <a:ea typeface="仿宋" pitchFamily="49" charset="-122"/>
                <a:cs typeface="Consolas" pitchFamily="49" charset="0"/>
              </a:rPr>
              <a:t>的结点</a:t>
            </a:r>
            <a:r>
              <a:rPr lang="en-US" altLang="zh-CN" sz="1800" dirty="0">
                <a:solidFill>
                  <a:srgbClr val="00CC00"/>
                </a:solidFill>
                <a:latin typeface="Consolas" pitchFamily="49" charset="0"/>
                <a:ea typeface="仿宋" pitchFamily="49" charset="-122"/>
                <a:cs typeface="Consolas" pitchFamily="49" charset="0"/>
              </a:rPr>
              <a:t>p</a:t>
            </a:r>
            <a:endParaRPr lang="zh-CN" altLang="zh-CN" sz="1800" dirty="0">
              <a:solidFill>
                <a:srgbClr val="00CC00"/>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C00000"/>
                </a:solidFill>
                <a:latin typeface="Consolas" pitchFamily="49" charset="0"/>
                <a:ea typeface="仿宋" pitchFamily="49" charset="-122"/>
                <a:cs typeface="Consolas" pitchFamily="49" charset="0"/>
              </a:rPr>
              <a:t>   </a:t>
            </a:r>
            <a:r>
              <a:rPr lang="en-US" altLang="zh-CN" sz="1800" dirty="0" err="1">
                <a:solidFill>
                  <a:srgbClr val="C00000"/>
                </a:solidFill>
                <a:latin typeface="Consolas" pitchFamily="49" charset="0"/>
                <a:ea typeface="仿宋" pitchFamily="49" charset="-122"/>
                <a:cs typeface="Consolas" pitchFamily="49" charset="0"/>
              </a:rPr>
              <a:t>s.next</a:t>
            </a:r>
            <a:r>
              <a:rPr lang="en-US" altLang="zh-CN" sz="1800" dirty="0">
                <a:solidFill>
                  <a:srgbClr val="C00000"/>
                </a:solidFill>
                <a:latin typeface="Consolas" pitchFamily="49" charset="0"/>
                <a:ea typeface="仿宋" pitchFamily="49" charset="-122"/>
                <a:cs typeface="Consolas" pitchFamily="49" charset="0"/>
              </a:rPr>
              <a:t>=</a:t>
            </a:r>
            <a:r>
              <a:rPr lang="en-US" altLang="zh-CN" sz="1800" dirty="0" err="1">
                <a:solidFill>
                  <a:srgbClr val="C00000"/>
                </a:solidFill>
                <a:latin typeface="Consolas" pitchFamily="49" charset="0"/>
                <a:ea typeface="仿宋" pitchFamily="49" charset="-122"/>
                <a:cs typeface="Consolas" pitchFamily="49" charset="0"/>
              </a:rPr>
              <a:t>p.next</a:t>
            </a:r>
            <a:r>
              <a:rPr lang="en-US" altLang="zh-CN" sz="1800" dirty="0">
                <a:solidFill>
                  <a:srgbClr val="C000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在</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结点后面插入</a:t>
            </a:r>
            <a:r>
              <a:rPr lang="en-US" altLang="zh-CN" sz="1800" dirty="0">
                <a:solidFill>
                  <a:srgbClr val="00CC00"/>
                </a:solidFill>
                <a:latin typeface="Consolas" pitchFamily="49" charset="0"/>
                <a:ea typeface="仿宋" pitchFamily="49" charset="-122"/>
                <a:cs typeface="Consolas" pitchFamily="49" charset="0"/>
              </a:rPr>
              <a:t>s</a:t>
            </a:r>
            <a:r>
              <a:rPr lang="zh-CN" altLang="zh-CN" sz="1800" dirty="0">
                <a:solidFill>
                  <a:srgbClr val="00CC00"/>
                </a:solidFill>
                <a:latin typeface="Consolas" pitchFamily="49" charset="0"/>
                <a:ea typeface="仿宋" pitchFamily="49" charset="-122"/>
                <a:cs typeface="Consolas" pitchFamily="49" charset="0"/>
              </a:rPr>
              <a:t>结点</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C00000"/>
                </a:solidFill>
                <a:latin typeface="Consolas" pitchFamily="49" charset="0"/>
                <a:ea typeface="仿宋" pitchFamily="49" charset="-122"/>
                <a:cs typeface="Consolas" pitchFamily="49" charset="0"/>
              </a:rPr>
              <a:t>p.next</a:t>
            </a:r>
            <a:r>
              <a:rPr lang="en-US" altLang="zh-CN" sz="1800" dirty="0">
                <a:solidFill>
                  <a:srgbClr val="C00000"/>
                </a:solidFill>
                <a:latin typeface="Consolas" pitchFamily="49" charset="0"/>
                <a:ea typeface="仿宋" pitchFamily="49" charset="-122"/>
                <a:cs typeface="Consolas" pitchFamily="49" charset="0"/>
              </a:rPr>
              <a:t>=s;</a:t>
            </a:r>
            <a:endParaRPr lang="zh-CN" altLang="zh-CN" sz="1800" dirty="0">
              <a:solidFill>
                <a:srgbClr val="C00000"/>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5" name="TextBox 2">
            <a:extLst>
              <a:ext uri="{FF2B5EF4-FFF2-40B4-BE49-F238E27FC236}">
                <a16:creationId xmlns:a16="http://schemas.microsoft.com/office/drawing/2014/main" id="{1325D815-A2D7-4DB1-BD80-27045F7B9623}"/>
              </a:ext>
            </a:extLst>
          </p:cNvPr>
          <p:cNvSpPr txBox="1"/>
          <p:nvPr/>
        </p:nvSpPr>
        <p:spPr>
          <a:xfrm>
            <a:off x="179512" y="3832244"/>
            <a:ext cx="5786478"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pPr>
            <a:r>
              <a:rPr lang="zh-CN" altLang="en-US"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9</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）在线性表中删除第</a:t>
            </a:r>
            <a:r>
              <a:rPr lang="en-US" altLang="zh-CN" sz="2000" i="1"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i</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个数据元素</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Delete(</a:t>
            </a:r>
            <a:r>
              <a:rPr lang="en-US" altLang="zh-CN" sz="2000" i="1"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i</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endPar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endParaRPr>
          </a:p>
        </p:txBody>
      </p:sp>
      <p:sp>
        <p:nvSpPr>
          <p:cNvPr id="7" name="TextBox 3">
            <a:extLst>
              <a:ext uri="{FF2B5EF4-FFF2-40B4-BE49-F238E27FC236}">
                <a16:creationId xmlns:a16="http://schemas.microsoft.com/office/drawing/2014/main" id="{2E544C51-3BCC-495D-A097-F3ACD4BAC419}"/>
              </a:ext>
            </a:extLst>
          </p:cNvPr>
          <p:cNvSpPr txBox="1"/>
          <p:nvPr/>
        </p:nvSpPr>
        <p:spPr>
          <a:xfrm>
            <a:off x="179512" y="4365104"/>
            <a:ext cx="8640960" cy="219467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public void </a:t>
            </a:r>
            <a:r>
              <a:rPr lang="en-US" altLang="zh-CN" sz="1800" dirty="0">
                <a:solidFill>
                  <a:srgbClr val="FF0000"/>
                </a:solidFill>
                <a:latin typeface="Consolas" pitchFamily="49" charset="0"/>
                <a:ea typeface="仿宋" pitchFamily="49" charset="-122"/>
                <a:cs typeface="Consolas" pitchFamily="49" charset="0"/>
              </a:rPr>
              <a:t>Delete(int </a:t>
            </a:r>
            <a:r>
              <a:rPr lang="en-US" altLang="zh-CN" sz="1800" dirty="0" err="1">
                <a:solidFill>
                  <a:srgbClr val="FF0000"/>
                </a:solidFill>
                <a:latin typeface="Consolas" pitchFamily="49" charset="0"/>
                <a:ea typeface="仿宋" pitchFamily="49" charset="-122"/>
                <a:cs typeface="Consolas" pitchFamily="49" charset="0"/>
              </a:rPr>
              <a:t>i</a:t>
            </a:r>
            <a:r>
              <a:rPr lang="en-US" altLang="zh-CN" sz="1800" dirty="0">
                <a:solidFill>
                  <a:srgbClr val="FF00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在线性表中删除序号</a:t>
            </a:r>
            <a:r>
              <a:rPr lang="en-US" altLang="zh-CN" sz="1800" dirty="0" err="1">
                <a:solidFill>
                  <a:srgbClr val="00CC00"/>
                </a:solidFill>
                <a:latin typeface="Consolas" pitchFamily="49" charset="0"/>
                <a:ea typeface="仿宋" pitchFamily="49" charset="-122"/>
                <a:cs typeface="Consolas" pitchFamily="49" charset="0"/>
              </a:rPr>
              <a:t>i</a:t>
            </a:r>
            <a:r>
              <a:rPr lang="zh-CN" altLang="zh-CN" sz="1800" dirty="0">
                <a:solidFill>
                  <a:srgbClr val="00CC00"/>
                </a:solidFill>
                <a:latin typeface="Consolas" pitchFamily="49" charset="0"/>
                <a:ea typeface="仿宋" pitchFamily="49" charset="-122"/>
                <a:cs typeface="Consolas" pitchFamily="49" charset="0"/>
              </a:rPr>
              <a:t>位置的元素</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&lt;0 ||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&gt;size()-1)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参数错误抛出异常</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throw new </a:t>
            </a:r>
            <a:r>
              <a:rPr lang="en-US" altLang="zh-CN" sz="1800" dirty="0" err="1">
                <a:solidFill>
                  <a:srgbClr val="0000FF"/>
                </a:solidFill>
                <a:latin typeface="Consolas" pitchFamily="49" charset="0"/>
                <a:ea typeface="仿宋" pitchFamily="49" charset="-122"/>
                <a:cs typeface="Consolas" pitchFamily="49" charset="0"/>
              </a:rPr>
              <a:t>IllegalArgumentException</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删除</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位置</a:t>
            </a:r>
            <a:r>
              <a:rPr lang="en-US" altLang="zh-CN" sz="1800" dirty="0" err="1">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不在有效范围内</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&lt;E&gt; p=</a:t>
            </a:r>
            <a:r>
              <a:rPr lang="en-US" altLang="zh-CN" sz="1800" dirty="0" err="1">
                <a:solidFill>
                  <a:srgbClr val="FF3399"/>
                </a:solidFill>
                <a:latin typeface="Consolas" pitchFamily="49" charset="0"/>
                <a:ea typeface="仿宋" pitchFamily="49" charset="-122"/>
                <a:cs typeface="Consolas" pitchFamily="49" charset="0"/>
              </a:rPr>
              <a:t>geti</a:t>
            </a:r>
            <a:r>
              <a:rPr lang="en-US" altLang="zh-CN" sz="1800" dirty="0">
                <a:solidFill>
                  <a:srgbClr val="0000FF"/>
                </a:solidFill>
                <a:latin typeface="Consolas" pitchFamily="49" charset="0"/>
                <a:ea typeface="仿宋" pitchFamily="49" charset="-122"/>
                <a:cs typeface="Consolas" pitchFamily="49" charset="0"/>
              </a:rPr>
              <a:t>(i-1);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找到序号为</a:t>
            </a:r>
            <a:r>
              <a:rPr lang="en-US" altLang="zh-CN" sz="1800" dirty="0">
                <a:solidFill>
                  <a:srgbClr val="00CC00"/>
                </a:solidFill>
                <a:latin typeface="Consolas" pitchFamily="49" charset="0"/>
                <a:ea typeface="仿宋" pitchFamily="49" charset="-122"/>
                <a:cs typeface="Consolas" pitchFamily="49" charset="0"/>
              </a:rPr>
              <a:t>i-1</a:t>
            </a:r>
            <a:r>
              <a:rPr lang="zh-CN" altLang="zh-CN" sz="1800" dirty="0">
                <a:solidFill>
                  <a:srgbClr val="00CC00"/>
                </a:solidFill>
                <a:latin typeface="Consolas" pitchFamily="49" charset="0"/>
                <a:ea typeface="仿宋" pitchFamily="49" charset="-122"/>
                <a:cs typeface="Consolas" pitchFamily="49" charset="0"/>
              </a:rPr>
              <a:t>的结点</a:t>
            </a:r>
            <a:r>
              <a:rPr lang="en-US" altLang="zh-CN" sz="1800" dirty="0">
                <a:solidFill>
                  <a:srgbClr val="00CC00"/>
                </a:solidFill>
                <a:latin typeface="Consolas" pitchFamily="49" charset="0"/>
                <a:ea typeface="仿宋" pitchFamily="49" charset="-122"/>
                <a:cs typeface="Consolas" pitchFamily="49" charset="0"/>
              </a:rPr>
              <a:t>p</a:t>
            </a:r>
            <a:endParaRPr lang="zh-CN" altLang="zh-CN" sz="1800" dirty="0">
              <a:solidFill>
                <a:srgbClr val="00CC00"/>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C00000"/>
                </a:solidFill>
                <a:latin typeface="Consolas" pitchFamily="49" charset="0"/>
                <a:ea typeface="仿宋" pitchFamily="49" charset="-122"/>
                <a:cs typeface="Consolas" pitchFamily="49" charset="0"/>
              </a:rPr>
              <a:t>p.next</a:t>
            </a:r>
            <a:r>
              <a:rPr lang="en-US" altLang="zh-CN" sz="1800" dirty="0">
                <a:solidFill>
                  <a:srgbClr val="C00000"/>
                </a:solidFill>
                <a:latin typeface="Consolas" pitchFamily="49" charset="0"/>
                <a:ea typeface="仿宋" pitchFamily="49" charset="-122"/>
                <a:cs typeface="Consolas" pitchFamily="49" charset="0"/>
              </a:rPr>
              <a:t>=</a:t>
            </a:r>
            <a:r>
              <a:rPr lang="en-US" altLang="zh-CN" sz="1800" dirty="0" err="1">
                <a:solidFill>
                  <a:srgbClr val="C00000"/>
                </a:solidFill>
                <a:latin typeface="Consolas" pitchFamily="49" charset="0"/>
                <a:ea typeface="仿宋" pitchFamily="49" charset="-122"/>
                <a:cs typeface="Consolas" pitchFamily="49" charset="0"/>
              </a:rPr>
              <a:t>p.next.next</a:t>
            </a:r>
            <a:r>
              <a:rPr lang="en-US" altLang="zh-CN" sz="1800" dirty="0">
                <a:solidFill>
                  <a:srgbClr val="C000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删除</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结点的后继结点</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8" name="矩形 7">
            <a:extLst>
              <a:ext uri="{FF2B5EF4-FFF2-40B4-BE49-F238E27FC236}">
                <a16:creationId xmlns:a16="http://schemas.microsoft.com/office/drawing/2014/main" id="{1BF61124-D530-427F-80B1-8AC49F370220}"/>
              </a:ext>
            </a:extLst>
          </p:cNvPr>
          <p:cNvSpPr/>
          <p:nvPr/>
        </p:nvSpPr>
        <p:spPr>
          <a:xfrm>
            <a:off x="7452320" y="3192813"/>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T(n)=O(n)</a:t>
            </a:r>
            <a:endParaRPr lang="zh-CN" altLang="en-US" sz="2200" dirty="0">
              <a:solidFill>
                <a:srgbClr val="FFFF00"/>
              </a:solidFill>
            </a:endParaRPr>
          </a:p>
        </p:txBody>
      </p:sp>
      <p:sp>
        <p:nvSpPr>
          <p:cNvPr id="9" name="矩形 8">
            <a:extLst>
              <a:ext uri="{FF2B5EF4-FFF2-40B4-BE49-F238E27FC236}">
                <a16:creationId xmlns:a16="http://schemas.microsoft.com/office/drawing/2014/main" id="{8A9B35B3-F9E7-4183-8835-67C91B00457D}"/>
              </a:ext>
            </a:extLst>
          </p:cNvPr>
          <p:cNvSpPr/>
          <p:nvPr/>
        </p:nvSpPr>
        <p:spPr>
          <a:xfrm>
            <a:off x="7504346" y="6343072"/>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T(n)=O(n)</a:t>
            </a:r>
            <a:endParaRPr lang="zh-CN" alt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332656"/>
            <a:ext cx="6808270"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pPr>
            <a:r>
              <a:rPr lang="zh-CN" altLang="en-US"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10</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）将线性表转换为字符串</a:t>
            </a:r>
            <a:r>
              <a:rPr lang="en-US" altLang="zh-CN" sz="2000" dirty="0" err="1">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toString</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endPar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endParaRPr>
          </a:p>
        </p:txBody>
      </p:sp>
      <p:sp>
        <p:nvSpPr>
          <p:cNvPr id="4" name="TextBox 3"/>
          <p:cNvSpPr txBox="1"/>
          <p:nvPr/>
        </p:nvSpPr>
        <p:spPr>
          <a:xfrm>
            <a:off x="571472" y="1214422"/>
            <a:ext cx="7572428" cy="38190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pPr>
            <a:r>
              <a:rPr lang="en-US" altLang="zh-CN" sz="1800" dirty="0">
                <a:solidFill>
                  <a:srgbClr val="0000FF"/>
                </a:solidFill>
                <a:latin typeface="Consolas" pitchFamily="49" charset="0"/>
                <a:ea typeface="仿宋" pitchFamily="49" charset="-122"/>
                <a:cs typeface="Consolas" pitchFamily="49" charset="0"/>
              </a:rPr>
              <a:t>public String </a:t>
            </a:r>
            <a:r>
              <a:rPr lang="en-US" altLang="zh-CN" sz="1800" dirty="0" err="1">
                <a:solidFill>
                  <a:srgbClr val="FF0000"/>
                </a:solidFill>
                <a:latin typeface="Consolas" pitchFamily="49" charset="0"/>
                <a:ea typeface="仿宋" pitchFamily="49" charset="-122"/>
                <a:cs typeface="Consolas" pitchFamily="49" charset="0"/>
              </a:rPr>
              <a:t>toString</a:t>
            </a:r>
            <a:r>
              <a:rPr lang="en-US" altLang="zh-CN" sz="1800" dirty="0">
                <a:solidFill>
                  <a:srgbClr val="FF00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将线性表转换为字符串</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String </a:t>
            </a:r>
            <a:r>
              <a:rPr lang="en-US" altLang="zh-CN" sz="1800" dirty="0" err="1">
                <a:solidFill>
                  <a:srgbClr val="0000FF"/>
                </a:solidFill>
                <a:latin typeface="Consolas" pitchFamily="49" charset="0"/>
                <a:ea typeface="仿宋" pitchFamily="49" charset="-122"/>
                <a:cs typeface="Consolas" pitchFamily="49" charset="0"/>
              </a:rPr>
              <a:t>ans</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&lt;E&gt; p=</a:t>
            </a:r>
            <a:r>
              <a:rPr lang="en-US" altLang="zh-CN" sz="1800" dirty="0" err="1">
                <a:solidFill>
                  <a:srgbClr val="0000FF"/>
                </a:solidFill>
                <a:latin typeface="Consolas" pitchFamily="49" charset="0"/>
                <a:ea typeface="仿宋" pitchFamily="49" charset="-122"/>
                <a:cs typeface="Consolas" pitchFamily="49" charset="0"/>
              </a:rPr>
              <a:t>head.next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while (p!=null)</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ans</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p.data</a:t>
            </a: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return </a:t>
            </a:r>
            <a:r>
              <a:rPr lang="en-US" altLang="zh-CN" sz="1800" dirty="0" err="1">
                <a:solidFill>
                  <a:srgbClr val="0000FF"/>
                </a:solidFill>
                <a:latin typeface="Consolas" pitchFamily="49" charset="0"/>
                <a:ea typeface="仿宋" pitchFamily="49" charset="-122"/>
                <a:cs typeface="Consolas" pitchFamily="49" charset="0"/>
              </a:rPr>
              <a:t>ans</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5" name="矩形 4">
            <a:extLst>
              <a:ext uri="{FF2B5EF4-FFF2-40B4-BE49-F238E27FC236}">
                <a16:creationId xmlns:a16="http://schemas.microsoft.com/office/drawing/2014/main" id="{C9022FFE-B2CE-4F7E-966E-7EC2BB6695A9}"/>
              </a:ext>
            </a:extLst>
          </p:cNvPr>
          <p:cNvSpPr/>
          <p:nvPr/>
        </p:nvSpPr>
        <p:spPr>
          <a:xfrm>
            <a:off x="7452320" y="4608361"/>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T(n)=O(n)</a:t>
            </a:r>
            <a:endParaRPr lang="zh-CN" alt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46790"/>
            <a:ext cx="6786610" cy="132343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lgn="l">
              <a:lnSpc>
                <a:spcPct val="100000"/>
              </a:lnSpc>
              <a:buBlip>
                <a:blip r:embed="rId2"/>
              </a:buBlip>
            </a:pPr>
            <a:r>
              <a:rPr lang="en-US" altLang="zh-CN" sz="2000" dirty="0">
                <a:solidFill>
                  <a:srgbClr val="FF0000"/>
                </a:solidFill>
                <a:latin typeface="Consolas" pitchFamily="49" charset="0"/>
                <a:ea typeface="仿宋" pitchFamily="49" charset="-122"/>
                <a:cs typeface="Consolas" pitchFamily="49" charset="0"/>
              </a:rPr>
              <a:t>data</a:t>
            </a:r>
            <a:r>
              <a:rPr lang="zh-CN" altLang="en-US" sz="2000" dirty="0">
                <a:solidFill>
                  <a:srgbClr val="FF0000"/>
                </a:solidFill>
                <a:latin typeface="Consolas" pitchFamily="49" charset="0"/>
                <a:ea typeface="仿宋" pitchFamily="49" charset="-122"/>
                <a:cs typeface="Consolas" pitchFamily="49" charset="0"/>
              </a:rPr>
              <a:t>数组</a:t>
            </a:r>
            <a:r>
              <a:rPr lang="zh-CN" altLang="en-US" sz="2000" dirty="0">
                <a:solidFill>
                  <a:srgbClr val="0000FF"/>
                </a:solidFill>
                <a:latin typeface="Consolas" pitchFamily="49" charset="0"/>
                <a:ea typeface="仿宋" pitchFamily="49" charset="-122"/>
                <a:cs typeface="Consolas" pitchFamily="49" charset="0"/>
              </a:rPr>
              <a:t>存放线性表元素</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ct val="100000"/>
              </a:lnSpc>
              <a:buBlip>
                <a:blip r:embed="rId2"/>
              </a:buBlip>
            </a:pPr>
            <a:r>
              <a:rPr lang="en-US" altLang="zh-CN" sz="2000" dirty="0">
                <a:solidFill>
                  <a:srgbClr val="0000FF"/>
                </a:solidFill>
                <a:latin typeface="Consolas" pitchFamily="49" charset="0"/>
                <a:ea typeface="仿宋" pitchFamily="49" charset="-122"/>
                <a:cs typeface="Consolas" pitchFamily="49" charset="0"/>
              </a:rPr>
              <a:t>data</a:t>
            </a:r>
            <a:r>
              <a:rPr lang="zh-CN" altLang="en-US" sz="2000" dirty="0">
                <a:solidFill>
                  <a:srgbClr val="0000FF"/>
                </a:solidFill>
                <a:latin typeface="Consolas" pitchFamily="49" charset="0"/>
                <a:ea typeface="仿宋" pitchFamily="49" charset="-122"/>
                <a:cs typeface="Consolas" pitchFamily="49" charset="0"/>
              </a:rPr>
              <a:t>数组的</a:t>
            </a:r>
            <a:r>
              <a:rPr lang="zh-CN" altLang="zh-CN" sz="2000" dirty="0">
                <a:solidFill>
                  <a:srgbClr val="FF0000"/>
                </a:solidFill>
                <a:latin typeface="Consolas" pitchFamily="49" charset="0"/>
                <a:ea typeface="仿宋" pitchFamily="49" charset="-122"/>
                <a:cs typeface="Consolas" pitchFamily="49" charset="0"/>
              </a:rPr>
              <a:t>容量</a:t>
            </a:r>
            <a:r>
              <a:rPr lang="zh-CN" altLang="zh-CN" sz="2000" dirty="0">
                <a:solidFill>
                  <a:srgbClr val="0000FF"/>
                </a:solidFill>
                <a:latin typeface="Consolas" pitchFamily="49" charset="0"/>
                <a:ea typeface="仿宋" pitchFamily="49" charset="-122"/>
                <a:cs typeface="Consolas" pitchFamily="49" charset="0"/>
              </a:rPr>
              <a:t>（存放最多的元素个数）为</a:t>
            </a:r>
            <a:r>
              <a:rPr lang="en-US" altLang="zh-CN" sz="2000" dirty="0">
                <a:solidFill>
                  <a:srgbClr val="FF0000"/>
                </a:solidFill>
                <a:latin typeface="Consolas" pitchFamily="49" charset="0"/>
                <a:ea typeface="仿宋" pitchFamily="49" charset="-122"/>
                <a:cs typeface="Consolas" pitchFamily="49" charset="0"/>
              </a:rPr>
              <a:t>capacity</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ct val="100000"/>
              </a:lnSpc>
              <a:buBlip>
                <a:blip r:embed="rId2"/>
              </a:buBlip>
            </a:pPr>
            <a:r>
              <a:rPr lang="zh-CN" altLang="zh-CN" sz="2000" dirty="0">
                <a:solidFill>
                  <a:srgbClr val="0000FF"/>
                </a:solidFill>
                <a:latin typeface="Consolas" pitchFamily="49" charset="0"/>
                <a:ea typeface="仿宋" pitchFamily="49" charset="-122"/>
                <a:cs typeface="Consolas" pitchFamily="49" charset="0"/>
              </a:rPr>
              <a:t>线性表中实际数据元素个数</a:t>
            </a:r>
            <a:r>
              <a:rPr lang="en-US" altLang="zh-CN" sz="2000" dirty="0">
                <a:solidFill>
                  <a:srgbClr val="FF0000"/>
                </a:solidFill>
                <a:latin typeface="Consolas" pitchFamily="49" charset="0"/>
                <a:ea typeface="仿宋" pitchFamily="49" charset="-122"/>
                <a:cs typeface="Consolas" pitchFamily="49" charset="0"/>
              </a:rPr>
              <a:t>size</a:t>
            </a:r>
            <a:endParaRPr lang="zh-CN" altLang="en-US" sz="2000" dirty="0">
              <a:solidFill>
                <a:srgbClr val="FF0000"/>
              </a:solidFill>
              <a:latin typeface="Consolas" pitchFamily="49" charset="0"/>
              <a:ea typeface="仿宋" pitchFamily="49" charset="-122"/>
              <a:cs typeface="Consolas" pitchFamily="49" charset="0"/>
            </a:endParaRPr>
          </a:p>
        </p:txBody>
      </p:sp>
      <p:sp>
        <p:nvSpPr>
          <p:cNvPr id="4" name="TextBox 3"/>
          <p:cNvSpPr txBox="1"/>
          <p:nvPr/>
        </p:nvSpPr>
        <p:spPr>
          <a:xfrm>
            <a:off x="467544" y="1905684"/>
            <a:ext cx="8321008" cy="468240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500"/>
              </a:lnSpc>
              <a:spcBef>
                <a:spcPts val="0"/>
              </a:spcBef>
            </a:pPr>
            <a:r>
              <a:rPr lang="en-US" altLang="zh-CN" sz="1700" dirty="0">
                <a:solidFill>
                  <a:srgbClr val="0000FF"/>
                </a:solidFill>
                <a:latin typeface="Consolas" pitchFamily="49" charset="0"/>
                <a:ea typeface="仿宋" pitchFamily="49" charset="-122"/>
                <a:cs typeface="Consolas" pitchFamily="49" charset="0"/>
              </a:rPr>
              <a:t>public class </a:t>
            </a:r>
            <a:r>
              <a:rPr lang="en-US" altLang="zh-CN" sz="1700" dirty="0" err="1">
                <a:solidFill>
                  <a:srgbClr val="FF0000"/>
                </a:solidFill>
                <a:latin typeface="Consolas" pitchFamily="49" charset="0"/>
                <a:ea typeface="仿宋" pitchFamily="49" charset="-122"/>
                <a:cs typeface="Consolas" pitchFamily="49" charset="0"/>
              </a:rPr>
              <a:t>SqListClass</a:t>
            </a:r>
            <a:r>
              <a:rPr lang="en-US" altLang="zh-CN" sz="1700" dirty="0">
                <a:solidFill>
                  <a:srgbClr val="0000FF"/>
                </a:solidFill>
                <a:latin typeface="Consolas" pitchFamily="49" charset="0"/>
                <a:ea typeface="仿宋" pitchFamily="49" charset="-122"/>
                <a:cs typeface="Consolas" pitchFamily="49" charset="0"/>
              </a:rPr>
              <a:t>&lt;</a:t>
            </a:r>
            <a:r>
              <a:rPr lang="en-US" altLang="zh-CN" sz="1700" dirty="0">
                <a:solidFill>
                  <a:srgbClr val="006600"/>
                </a:solidFill>
                <a:latin typeface="Consolas" pitchFamily="49" charset="0"/>
                <a:ea typeface="仿宋" pitchFamily="49" charset="-122"/>
                <a:cs typeface="Consolas" pitchFamily="49" charset="0"/>
              </a:rPr>
              <a:t>E</a:t>
            </a:r>
            <a:r>
              <a:rPr lang="en-US" altLang="zh-CN" sz="1700" dirty="0">
                <a:solidFill>
                  <a:srgbClr val="0000FF"/>
                </a:solidFill>
                <a:latin typeface="Consolas" pitchFamily="49" charset="0"/>
                <a:ea typeface="仿宋" pitchFamily="49" charset="-122"/>
                <a:cs typeface="Consolas" pitchFamily="49" charset="0"/>
              </a:rPr>
              <a:t>&gt;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顺序表泛型类</a:t>
            </a:r>
          </a:p>
          <a:p>
            <a:pPr algn="l">
              <a:lnSpc>
                <a:spcPts val="2500"/>
              </a:lnSpc>
              <a:spcBef>
                <a:spcPts val="0"/>
              </a:spcBef>
            </a:pPr>
            <a:r>
              <a:rPr lang="en-US" altLang="zh-CN" sz="1700" dirty="0">
                <a:solidFill>
                  <a:srgbClr val="0000FF"/>
                </a:solidFill>
                <a:latin typeface="Consolas" pitchFamily="49" charset="0"/>
                <a:ea typeface="仿宋" pitchFamily="49" charset="-122"/>
                <a:cs typeface="Consolas" pitchFamily="49" charset="0"/>
              </a:rPr>
              <a:t>{  </a:t>
            </a:r>
          </a:p>
          <a:p>
            <a:pPr algn="l">
              <a:lnSpc>
                <a:spcPts val="2500"/>
              </a:lnSpc>
              <a:spcBef>
                <a:spcPts val="0"/>
              </a:spcBef>
            </a:pPr>
            <a:r>
              <a:rPr lang="en-US" altLang="zh-CN" sz="1700" dirty="0">
                <a:solidFill>
                  <a:srgbClr val="0000FF"/>
                </a:solidFill>
                <a:latin typeface="Consolas" pitchFamily="49" charset="0"/>
                <a:ea typeface="仿宋" pitchFamily="49" charset="-122"/>
                <a:cs typeface="Consolas" pitchFamily="49" charset="0"/>
              </a:rPr>
              <a:t>   final int </a:t>
            </a:r>
            <a:r>
              <a:rPr lang="en-US" altLang="zh-CN" sz="1700" dirty="0" err="1">
                <a:solidFill>
                  <a:srgbClr val="0000FF"/>
                </a:solidFill>
                <a:latin typeface="Consolas" pitchFamily="49" charset="0"/>
                <a:ea typeface="仿宋" pitchFamily="49" charset="-122"/>
                <a:cs typeface="Consolas" pitchFamily="49" charset="0"/>
              </a:rPr>
              <a:t>initcapacity</a:t>
            </a:r>
            <a:r>
              <a:rPr lang="en-US" altLang="zh-CN" sz="1700" dirty="0">
                <a:solidFill>
                  <a:srgbClr val="0000FF"/>
                </a:solidFill>
                <a:latin typeface="Consolas" pitchFamily="49" charset="0"/>
                <a:ea typeface="仿宋" pitchFamily="49" charset="-122"/>
                <a:cs typeface="Consolas" pitchFamily="49" charset="0"/>
              </a:rPr>
              <a:t>=10;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顺序表的初始容量</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常量</a:t>
            </a:r>
            <a:r>
              <a:rPr lang="en-US" altLang="zh-CN" sz="1700" dirty="0">
                <a:solidFill>
                  <a:srgbClr val="00B0F0"/>
                </a:solidFill>
                <a:latin typeface="Consolas" pitchFamily="49" charset="0"/>
                <a:ea typeface="仿宋" pitchFamily="49" charset="-122"/>
                <a:cs typeface="Consolas" pitchFamily="49" charset="0"/>
              </a:rPr>
              <a:t>)</a:t>
            </a:r>
            <a:endParaRPr lang="zh-CN" altLang="zh-CN" sz="1700" dirty="0">
              <a:solidFill>
                <a:srgbClr val="00B0F0"/>
              </a:solidFill>
              <a:latin typeface="Consolas" pitchFamily="49" charset="0"/>
              <a:ea typeface="仿宋" pitchFamily="49" charset="-122"/>
              <a:cs typeface="Consolas" pitchFamily="49" charset="0"/>
            </a:endParaRPr>
          </a:p>
          <a:p>
            <a:pPr algn="l">
              <a:lnSpc>
                <a:spcPts val="2500"/>
              </a:lnSpc>
              <a:spcBef>
                <a:spcPts val="0"/>
              </a:spcBef>
            </a:pPr>
            <a:r>
              <a:rPr lang="en-US" altLang="zh-CN" sz="1700" dirty="0">
                <a:solidFill>
                  <a:srgbClr val="0000FF"/>
                </a:solidFill>
                <a:latin typeface="Consolas" pitchFamily="49" charset="0"/>
                <a:ea typeface="仿宋" pitchFamily="49" charset="-122"/>
                <a:cs typeface="Consolas" pitchFamily="49" charset="0"/>
              </a:rPr>
              <a:t>   public </a:t>
            </a:r>
            <a:r>
              <a:rPr lang="en-US" altLang="zh-CN" sz="1700" dirty="0">
                <a:solidFill>
                  <a:srgbClr val="006600"/>
                </a:solidFill>
                <a:latin typeface="Consolas" pitchFamily="49" charset="0"/>
                <a:ea typeface="仿宋" pitchFamily="49" charset="-122"/>
                <a:cs typeface="Consolas" pitchFamily="49" charset="0"/>
              </a:rPr>
              <a:t>E</a:t>
            </a:r>
            <a:r>
              <a:rPr lang="en-US" altLang="zh-CN" sz="1700" dirty="0">
                <a:solidFill>
                  <a:srgbClr val="0000FF"/>
                </a:solidFill>
                <a:latin typeface="Consolas" pitchFamily="49" charset="0"/>
                <a:ea typeface="仿宋" pitchFamily="49" charset="-122"/>
                <a:cs typeface="Consolas" pitchFamily="49" charset="0"/>
              </a:rPr>
              <a:t>[] data;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存放顺序表中元素</a:t>
            </a:r>
          </a:p>
          <a:p>
            <a:pPr algn="l">
              <a:lnSpc>
                <a:spcPts val="2500"/>
              </a:lnSpc>
              <a:spcBef>
                <a:spcPts val="0"/>
              </a:spcBef>
            </a:pPr>
            <a:r>
              <a:rPr lang="en-US" altLang="zh-CN" sz="1700" dirty="0">
                <a:solidFill>
                  <a:srgbClr val="0000FF"/>
                </a:solidFill>
                <a:latin typeface="Consolas" pitchFamily="49" charset="0"/>
                <a:ea typeface="仿宋" pitchFamily="49" charset="-122"/>
                <a:cs typeface="Consolas" pitchFamily="49" charset="0"/>
              </a:rPr>
              <a:t>   public int size;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存放顺序表的长度</a:t>
            </a:r>
            <a:r>
              <a:rPr lang="zh-CN" altLang="en-US" sz="1700" dirty="0">
                <a:solidFill>
                  <a:srgbClr val="00CC00"/>
                </a:solidFill>
                <a:latin typeface="Consolas" pitchFamily="49" charset="0"/>
                <a:ea typeface="仿宋" pitchFamily="49" charset="-122"/>
                <a:cs typeface="Consolas" pitchFamily="49" charset="0"/>
              </a:rPr>
              <a:t>（实际元素个数）</a:t>
            </a:r>
            <a:endParaRPr lang="zh-CN" altLang="zh-CN" sz="1700" dirty="0">
              <a:solidFill>
                <a:srgbClr val="00CC00"/>
              </a:solidFill>
              <a:latin typeface="Consolas" pitchFamily="49" charset="0"/>
              <a:ea typeface="仿宋" pitchFamily="49" charset="-122"/>
              <a:cs typeface="Consolas" pitchFamily="49" charset="0"/>
            </a:endParaRPr>
          </a:p>
          <a:p>
            <a:pPr algn="l">
              <a:lnSpc>
                <a:spcPts val="2500"/>
              </a:lnSpc>
              <a:spcBef>
                <a:spcPts val="0"/>
              </a:spcBef>
            </a:pPr>
            <a:r>
              <a:rPr lang="en-US" altLang="zh-CN" sz="1700" dirty="0">
                <a:solidFill>
                  <a:srgbClr val="0000FF"/>
                </a:solidFill>
                <a:latin typeface="Consolas" pitchFamily="49" charset="0"/>
                <a:ea typeface="仿宋" pitchFamily="49" charset="-122"/>
                <a:cs typeface="Consolas" pitchFamily="49" charset="0"/>
              </a:rPr>
              <a:t>   private int capacity;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存放顺序表的容量</a:t>
            </a:r>
          </a:p>
          <a:p>
            <a:pPr algn="l">
              <a:lnSpc>
                <a:spcPts val="2500"/>
              </a:lnSpc>
              <a:spcBef>
                <a:spcPts val="0"/>
              </a:spcBef>
            </a:pPr>
            <a:r>
              <a:rPr lang="en-US" altLang="zh-CN" sz="1700" dirty="0">
                <a:solidFill>
                  <a:srgbClr val="0000FF"/>
                </a:solidFill>
                <a:latin typeface="Consolas" pitchFamily="49" charset="0"/>
                <a:ea typeface="仿宋" pitchFamily="49" charset="-122"/>
                <a:cs typeface="Consolas" pitchFamily="49" charset="0"/>
              </a:rPr>
              <a:t>   public </a:t>
            </a:r>
            <a:r>
              <a:rPr lang="en-US" altLang="zh-CN" sz="1700" dirty="0" err="1">
                <a:solidFill>
                  <a:srgbClr val="0000FF"/>
                </a:solidFill>
                <a:latin typeface="Consolas" pitchFamily="49" charset="0"/>
                <a:ea typeface="仿宋" pitchFamily="49" charset="-122"/>
                <a:cs typeface="Consolas" pitchFamily="49" charset="0"/>
              </a:rPr>
              <a:t>SqListClass</a:t>
            </a:r>
            <a:r>
              <a:rPr lang="en-US" altLang="zh-CN" sz="1700" dirty="0">
                <a:solidFill>
                  <a:srgbClr val="0000FF"/>
                </a:solidFill>
                <a:latin typeface="Consolas" pitchFamily="49" charset="0"/>
                <a:ea typeface="仿宋" pitchFamily="49" charset="-122"/>
                <a:cs typeface="Consolas" pitchFamily="49" charset="0"/>
              </a:rPr>
              <a:t>()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构造方法，实现</a:t>
            </a:r>
            <a:r>
              <a:rPr lang="en-US" altLang="zh-CN" sz="1700" dirty="0">
                <a:solidFill>
                  <a:srgbClr val="00CC00"/>
                </a:solidFill>
                <a:latin typeface="Consolas" pitchFamily="49" charset="0"/>
                <a:ea typeface="仿宋" pitchFamily="49" charset="-122"/>
                <a:cs typeface="Consolas" pitchFamily="49" charset="0"/>
              </a:rPr>
              <a:t>data</a:t>
            </a:r>
            <a:r>
              <a:rPr lang="zh-CN" altLang="zh-CN" sz="1700" dirty="0">
                <a:solidFill>
                  <a:srgbClr val="00CC00"/>
                </a:solidFill>
                <a:latin typeface="Consolas" pitchFamily="49" charset="0"/>
                <a:ea typeface="仿宋" pitchFamily="49" charset="-122"/>
                <a:cs typeface="Consolas" pitchFamily="49" charset="0"/>
              </a:rPr>
              <a:t>和</a:t>
            </a:r>
            <a:r>
              <a:rPr lang="en-US" altLang="zh-CN" sz="1700" dirty="0">
                <a:solidFill>
                  <a:srgbClr val="00CC00"/>
                </a:solidFill>
                <a:latin typeface="Consolas" pitchFamily="49" charset="0"/>
                <a:ea typeface="仿宋" pitchFamily="49" charset="-122"/>
                <a:cs typeface="Consolas" pitchFamily="49" charset="0"/>
              </a:rPr>
              <a:t>length</a:t>
            </a:r>
            <a:r>
              <a:rPr lang="zh-CN" altLang="zh-CN" sz="1700" dirty="0">
                <a:solidFill>
                  <a:srgbClr val="00CC00"/>
                </a:solidFill>
                <a:latin typeface="Consolas" pitchFamily="49" charset="0"/>
                <a:ea typeface="仿宋" pitchFamily="49" charset="-122"/>
                <a:cs typeface="Consolas" pitchFamily="49" charset="0"/>
              </a:rPr>
              <a:t>的初始化</a:t>
            </a:r>
          </a:p>
          <a:p>
            <a:pPr algn="l">
              <a:lnSpc>
                <a:spcPts val="2500"/>
              </a:lnSpc>
              <a:spcBef>
                <a:spcPts val="0"/>
              </a:spcBef>
            </a:pPr>
            <a:r>
              <a:rPr lang="en-US" altLang="zh-CN" sz="1700" dirty="0">
                <a:solidFill>
                  <a:srgbClr val="0000FF"/>
                </a:solidFill>
                <a:latin typeface="Consolas" pitchFamily="49" charset="0"/>
                <a:ea typeface="仿宋" pitchFamily="49" charset="-122"/>
                <a:cs typeface="Consolas" pitchFamily="49" charset="0"/>
              </a:rPr>
              <a:t>   {  </a:t>
            </a:r>
          </a:p>
          <a:p>
            <a:pPr algn="l">
              <a:lnSpc>
                <a:spcPts val="2500"/>
              </a:lnSpc>
              <a:spcBef>
                <a:spcPts val="0"/>
              </a:spcBef>
            </a:pPr>
            <a:r>
              <a:rPr lang="en-US" altLang="zh-CN" sz="1700" dirty="0">
                <a:solidFill>
                  <a:srgbClr val="0000FF"/>
                </a:solidFill>
                <a:latin typeface="Consolas" pitchFamily="49" charset="0"/>
                <a:ea typeface="仿宋" pitchFamily="49" charset="-122"/>
                <a:cs typeface="Consolas" pitchFamily="49" charset="0"/>
              </a:rPr>
              <a:t>      data = (</a:t>
            </a:r>
            <a:r>
              <a:rPr lang="en-US" altLang="zh-CN" sz="1700" dirty="0">
                <a:solidFill>
                  <a:srgbClr val="006600"/>
                </a:solidFill>
                <a:latin typeface="Consolas" pitchFamily="49" charset="0"/>
                <a:ea typeface="仿宋" pitchFamily="49" charset="-122"/>
                <a:cs typeface="Consolas" pitchFamily="49" charset="0"/>
              </a:rPr>
              <a:t>E</a:t>
            </a:r>
            <a:r>
              <a:rPr lang="en-US" altLang="zh-CN" sz="1700" dirty="0">
                <a:solidFill>
                  <a:srgbClr val="0000FF"/>
                </a:solidFill>
                <a:latin typeface="Consolas" pitchFamily="49" charset="0"/>
                <a:ea typeface="仿宋" pitchFamily="49" charset="-122"/>
                <a:cs typeface="Consolas" pitchFamily="49" charset="0"/>
              </a:rPr>
              <a:t>[])new Object[</a:t>
            </a:r>
            <a:r>
              <a:rPr lang="en-US" altLang="zh-CN" sz="1700" dirty="0" err="1">
                <a:solidFill>
                  <a:srgbClr val="0000FF"/>
                </a:solidFill>
                <a:latin typeface="Consolas" pitchFamily="49" charset="0"/>
                <a:ea typeface="仿宋" pitchFamily="49" charset="-122"/>
                <a:cs typeface="Consolas" pitchFamily="49" charset="0"/>
              </a:rPr>
              <a:t>initcapacity</a:t>
            </a:r>
            <a:r>
              <a:rPr lang="en-US" altLang="zh-CN" sz="1700" dirty="0">
                <a:solidFill>
                  <a:srgbClr val="0000FF"/>
                </a:solidFill>
                <a:latin typeface="Consolas" pitchFamily="49" charset="0"/>
                <a:ea typeface="仿宋" pitchFamily="49" charset="-122"/>
                <a:cs typeface="Consolas" pitchFamily="49" charset="0"/>
              </a:rPr>
              <a:t>];  </a:t>
            </a:r>
            <a:r>
              <a:rPr lang="en-US" altLang="zh-CN" sz="1700" dirty="0">
                <a:solidFill>
                  <a:srgbClr val="00CC00"/>
                </a:solidFill>
                <a:latin typeface="Consolas" pitchFamily="49" charset="0"/>
                <a:ea typeface="仿宋" pitchFamily="49" charset="-122"/>
                <a:cs typeface="Consolas" pitchFamily="49" charset="0"/>
              </a:rPr>
              <a:t>//</a:t>
            </a:r>
            <a:r>
              <a:rPr lang="zh-CN" altLang="zh-CN" sz="1700" dirty="0">
                <a:solidFill>
                  <a:srgbClr val="00CC00"/>
                </a:solidFill>
                <a:latin typeface="Consolas" pitchFamily="49" charset="0"/>
                <a:ea typeface="仿宋" pitchFamily="49" charset="-122"/>
                <a:cs typeface="Consolas" pitchFamily="49" charset="0"/>
              </a:rPr>
              <a:t>强制转换为</a:t>
            </a:r>
            <a:r>
              <a:rPr lang="en-US" altLang="zh-CN" sz="1700" dirty="0">
                <a:solidFill>
                  <a:srgbClr val="00CC00"/>
                </a:solidFill>
                <a:latin typeface="Consolas" pitchFamily="49" charset="0"/>
                <a:ea typeface="仿宋" pitchFamily="49" charset="-122"/>
                <a:cs typeface="Consolas" pitchFamily="49" charset="0"/>
              </a:rPr>
              <a:t>E</a:t>
            </a:r>
            <a:r>
              <a:rPr lang="zh-CN" altLang="zh-CN" sz="1700" dirty="0">
                <a:solidFill>
                  <a:srgbClr val="00CC00"/>
                </a:solidFill>
                <a:latin typeface="Consolas" pitchFamily="49" charset="0"/>
                <a:ea typeface="仿宋" pitchFamily="49" charset="-122"/>
                <a:cs typeface="Consolas" pitchFamily="49" charset="0"/>
              </a:rPr>
              <a:t>类型数组</a:t>
            </a:r>
          </a:p>
          <a:p>
            <a:pPr algn="l">
              <a:lnSpc>
                <a:spcPts val="2500"/>
              </a:lnSpc>
              <a:spcBef>
                <a:spcPts val="0"/>
              </a:spcBef>
            </a:pPr>
            <a:r>
              <a:rPr lang="en-US" altLang="zh-CN" sz="1700" dirty="0">
                <a:solidFill>
                  <a:srgbClr val="0000FF"/>
                </a:solidFill>
                <a:latin typeface="Consolas" pitchFamily="49" charset="0"/>
                <a:ea typeface="仿宋" pitchFamily="49" charset="-122"/>
                <a:cs typeface="Consolas" pitchFamily="49" charset="0"/>
              </a:rPr>
              <a:t>      capacity=</a:t>
            </a:r>
            <a:r>
              <a:rPr lang="en-US" altLang="zh-CN" sz="1700" dirty="0" err="1">
                <a:solidFill>
                  <a:srgbClr val="0000FF"/>
                </a:solidFill>
                <a:latin typeface="Consolas" pitchFamily="49" charset="0"/>
                <a:ea typeface="仿宋" pitchFamily="49" charset="-122"/>
                <a:cs typeface="Consolas" pitchFamily="49" charset="0"/>
              </a:rPr>
              <a:t>initcapacity</a:t>
            </a:r>
            <a:r>
              <a:rPr lang="en-US" altLang="zh-CN" sz="1700" dirty="0">
                <a:solidFill>
                  <a:srgbClr val="0000FF"/>
                </a:solidFill>
                <a:latin typeface="Consolas" pitchFamily="49" charset="0"/>
                <a:ea typeface="仿宋" pitchFamily="49" charset="-122"/>
                <a:cs typeface="Consolas" pitchFamily="49" charset="0"/>
              </a:rPr>
              <a:t>;</a:t>
            </a:r>
            <a:endParaRPr lang="zh-CN" altLang="zh-CN" sz="17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700" dirty="0">
                <a:solidFill>
                  <a:srgbClr val="0000FF"/>
                </a:solidFill>
                <a:latin typeface="Consolas" pitchFamily="49" charset="0"/>
                <a:ea typeface="仿宋" pitchFamily="49" charset="-122"/>
                <a:cs typeface="Consolas" pitchFamily="49" charset="0"/>
              </a:rPr>
              <a:t>      size=0;</a:t>
            </a:r>
            <a:endParaRPr lang="zh-CN" altLang="zh-CN" sz="17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700" dirty="0">
                <a:solidFill>
                  <a:srgbClr val="0000FF"/>
                </a:solidFill>
                <a:latin typeface="Consolas" pitchFamily="49" charset="0"/>
                <a:ea typeface="仿宋" pitchFamily="49" charset="-122"/>
                <a:cs typeface="Consolas" pitchFamily="49" charset="0"/>
              </a:rPr>
              <a:t>   }</a:t>
            </a:r>
            <a:endParaRPr lang="zh-CN" altLang="zh-CN" sz="17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700" dirty="0">
                <a:solidFill>
                  <a:srgbClr val="00CC00"/>
                </a:solidFill>
                <a:latin typeface="Consolas" pitchFamily="49" charset="0"/>
                <a:ea typeface="仿宋" pitchFamily="49" charset="-122"/>
                <a:cs typeface="Consolas" pitchFamily="49" charset="0"/>
              </a:rPr>
              <a:t>   //</a:t>
            </a:r>
            <a:r>
              <a:rPr lang="zh-CN" altLang="zh-CN" sz="1700" dirty="0">
                <a:solidFill>
                  <a:srgbClr val="00CC00"/>
                </a:solidFill>
                <a:latin typeface="Consolas" pitchFamily="49" charset="0"/>
                <a:ea typeface="仿宋" pitchFamily="49" charset="-122"/>
                <a:cs typeface="Consolas" pitchFamily="49" charset="0"/>
              </a:rPr>
              <a:t>线性表的基本运算算法</a:t>
            </a:r>
          </a:p>
          <a:p>
            <a:pPr algn="l">
              <a:lnSpc>
                <a:spcPts val="2500"/>
              </a:lnSpc>
              <a:spcBef>
                <a:spcPts val="0"/>
              </a:spcBef>
            </a:pPr>
            <a:r>
              <a:rPr lang="en-US" altLang="zh-CN" sz="1700" dirty="0">
                <a:solidFill>
                  <a:srgbClr val="0000FF"/>
                </a:solidFill>
                <a:latin typeface="Consolas" pitchFamily="49" charset="0"/>
                <a:ea typeface="仿宋" pitchFamily="49" charset="-122"/>
                <a:cs typeface="Consolas" pitchFamily="49" charset="0"/>
              </a:rPr>
              <a:t>}</a:t>
            </a:r>
            <a:endParaRPr lang="zh-CN" altLang="zh-CN" sz="17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403" y="188640"/>
            <a:ext cx="5072098"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2.3.3 </a:t>
            </a:r>
            <a:r>
              <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单链表的应用算法设计示例</a:t>
            </a:r>
          </a:p>
        </p:txBody>
      </p:sp>
      <p:sp>
        <p:nvSpPr>
          <p:cNvPr id="4" name="TextBox 3"/>
          <p:cNvSpPr txBox="1"/>
          <p:nvPr/>
        </p:nvSpPr>
        <p:spPr>
          <a:xfrm>
            <a:off x="269596" y="836712"/>
            <a:ext cx="4714908"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1. </a:t>
            </a:r>
            <a:r>
              <a:rPr lang="zh-CN" altLang="zh-CN" sz="2000">
                <a:latin typeface="Consolas" pitchFamily="49" charset="0"/>
                <a:ea typeface="微软雅黑" pitchFamily="34" charset="-122"/>
                <a:cs typeface="Consolas" pitchFamily="49" charset="0"/>
              </a:rPr>
              <a:t>基于单链表基本操作的算法设计</a:t>
            </a:r>
          </a:p>
        </p:txBody>
      </p:sp>
      <p:sp>
        <p:nvSpPr>
          <p:cNvPr id="5" name="TextBox 4"/>
          <p:cNvSpPr txBox="1"/>
          <p:nvPr/>
        </p:nvSpPr>
        <p:spPr>
          <a:xfrm>
            <a:off x="107504" y="1390998"/>
            <a:ext cx="8966572" cy="1141210"/>
          </a:xfrm>
          <a:prstGeom prst="rect">
            <a:avLst/>
          </a:prstGeom>
          <a:noFill/>
          <a:ln>
            <a:solidFill>
              <a:srgbClr val="C00000"/>
            </a:solidFill>
          </a:ln>
        </p:spPr>
        <p:txBody>
          <a:bodyPr wrap="square" rtlCol="0">
            <a:spAutoFit/>
          </a:bodyPr>
          <a:lstStyle/>
          <a:p>
            <a:pPr algn="l">
              <a:lnSpc>
                <a:spcPts val="2800"/>
              </a:lnSpc>
              <a:spcBef>
                <a:spcPts val="0"/>
              </a:spcBef>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FF0000"/>
                </a:solidFill>
                <a:latin typeface="Consolas" pitchFamily="49" charset="0"/>
                <a:ea typeface="楷体" pitchFamily="49" charset="-122"/>
                <a:cs typeface="Consolas" pitchFamily="49" charset="0"/>
              </a:rPr>
              <a:t>【例</a:t>
            </a:r>
            <a:r>
              <a:rPr lang="en-US" altLang="zh-CN" sz="2000" dirty="0">
                <a:solidFill>
                  <a:srgbClr val="FF0000"/>
                </a:solidFill>
                <a:latin typeface="Consolas" pitchFamily="49" charset="0"/>
                <a:ea typeface="楷体" pitchFamily="49" charset="-122"/>
                <a:cs typeface="Consolas" pitchFamily="49" charset="0"/>
              </a:rPr>
              <a:t>2.10</a:t>
            </a:r>
            <a:r>
              <a:rPr lang="zh-CN" altLang="zh-CN" sz="2000" dirty="0">
                <a:solidFill>
                  <a:srgbClr val="FF0000"/>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有一个长度大于</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的整数单链表</a:t>
            </a:r>
            <a:r>
              <a:rPr lang="en-US" altLang="zh-CN" sz="2000" dirty="0">
                <a:solidFill>
                  <a:srgbClr val="0000FF"/>
                </a:solidFill>
                <a:latin typeface="Consolas" pitchFamily="49" charset="0"/>
                <a:ea typeface="楷体" pitchFamily="49" charset="-122"/>
                <a:cs typeface="Consolas" pitchFamily="49" charset="0"/>
              </a:rPr>
              <a:t>L</a:t>
            </a:r>
            <a:r>
              <a:rPr lang="zh-CN" altLang="zh-CN" sz="2000" dirty="0">
                <a:solidFill>
                  <a:srgbClr val="0000FF"/>
                </a:solidFill>
                <a:latin typeface="Consolas" pitchFamily="49" charset="0"/>
                <a:ea typeface="楷体" pitchFamily="49" charset="-122"/>
                <a:cs typeface="Consolas" pitchFamily="49" charset="0"/>
              </a:rPr>
              <a:t>，设计一个算法查找</a:t>
            </a:r>
            <a:r>
              <a:rPr lang="en-US" altLang="zh-CN" sz="2000" dirty="0">
                <a:solidFill>
                  <a:srgbClr val="0000FF"/>
                </a:solidFill>
                <a:latin typeface="Consolas" pitchFamily="49" charset="0"/>
                <a:ea typeface="楷体" pitchFamily="49" charset="-122"/>
                <a:cs typeface="Consolas" pitchFamily="49" charset="0"/>
              </a:rPr>
              <a:t>L</a:t>
            </a:r>
            <a:r>
              <a:rPr lang="zh-CN" altLang="zh-CN" sz="2000" dirty="0">
                <a:solidFill>
                  <a:srgbClr val="0000FF"/>
                </a:solidFill>
                <a:latin typeface="Consolas" pitchFamily="49" charset="0"/>
                <a:ea typeface="楷体" pitchFamily="49" charset="-122"/>
                <a:cs typeface="Consolas" pitchFamily="49" charset="0"/>
              </a:rPr>
              <a:t>中</a:t>
            </a:r>
            <a:r>
              <a:rPr lang="zh-CN" altLang="en-US" sz="2000" dirty="0">
                <a:solidFill>
                  <a:srgbClr val="FF00FF"/>
                </a:solidFill>
                <a:latin typeface="Consolas" pitchFamily="49" charset="0"/>
                <a:ea typeface="楷体" pitchFamily="49" charset="-122"/>
                <a:cs typeface="Consolas" pitchFamily="49" charset="0"/>
              </a:rPr>
              <a:t>中间</a:t>
            </a:r>
            <a:r>
              <a:rPr lang="zh-CN" altLang="zh-CN" sz="2000" dirty="0">
                <a:solidFill>
                  <a:srgbClr val="FF00FF"/>
                </a:solidFill>
                <a:latin typeface="Consolas" pitchFamily="49" charset="0"/>
                <a:ea typeface="楷体" pitchFamily="49" charset="-122"/>
                <a:cs typeface="Consolas" pitchFamily="49" charset="0"/>
              </a:rPr>
              <a:t>位置</a:t>
            </a:r>
            <a:r>
              <a:rPr lang="zh-CN" altLang="zh-CN" sz="2000" dirty="0">
                <a:solidFill>
                  <a:srgbClr val="0000FF"/>
                </a:solidFill>
                <a:latin typeface="Consolas" pitchFamily="49" charset="0"/>
                <a:ea typeface="楷体" pitchFamily="49" charset="-122"/>
                <a:cs typeface="Consolas" pitchFamily="49" charset="0"/>
              </a:rPr>
              <a:t>的元素</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奇数个元素，中间位置为向上取整</a:t>
            </a:r>
            <a:r>
              <a:rPr lang="en-US" altLang="zh-CN"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a:t>
            </a:r>
            <a:endParaRPr lang="en-US" altLang="zh-CN" sz="2000" dirty="0">
              <a:solidFill>
                <a:srgbClr val="0000FF"/>
              </a:solidFill>
              <a:latin typeface="Consolas" pitchFamily="49" charset="0"/>
              <a:ea typeface="楷体" pitchFamily="49" charset="-122"/>
              <a:cs typeface="Consolas" pitchFamily="49" charset="0"/>
            </a:endParaRPr>
          </a:p>
          <a:p>
            <a:pPr algn="l">
              <a:lnSpc>
                <a:spcPts val="2800"/>
              </a:lnSpc>
              <a:spcBef>
                <a:spcPts val="0"/>
              </a:spcBef>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例如，</a:t>
            </a:r>
            <a:r>
              <a:rPr lang="en-US" altLang="zh-CN" sz="2000" dirty="0">
                <a:solidFill>
                  <a:srgbClr val="0000FF"/>
                </a:solidFill>
                <a:latin typeface="Consolas" pitchFamily="49" charset="0"/>
                <a:ea typeface="楷体" pitchFamily="49" charset="-122"/>
                <a:cs typeface="Consolas" pitchFamily="49" charset="0"/>
              </a:rPr>
              <a:t>L=</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3</a:t>
            </a:r>
            <a:r>
              <a:rPr lang="zh-CN" altLang="zh-CN" sz="2000" dirty="0">
                <a:solidFill>
                  <a:srgbClr val="0000FF"/>
                </a:solidFill>
                <a:latin typeface="Consolas" pitchFamily="49" charset="0"/>
                <a:ea typeface="楷体" pitchFamily="49" charset="-122"/>
                <a:cs typeface="Consolas" pitchFamily="49" charset="0"/>
              </a:rPr>
              <a:t>），返回元素为</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L=</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3</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4</a:t>
            </a:r>
            <a:r>
              <a:rPr lang="zh-CN" altLang="zh-CN" sz="2000" dirty="0">
                <a:solidFill>
                  <a:srgbClr val="0000FF"/>
                </a:solidFill>
                <a:latin typeface="Consolas" pitchFamily="49" charset="0"/>
                <a:ea typeface="楷体" pitchFamily="49" charset="-122"/>
                <a:cs typeface="Consolas" pitchFamily="49" charset="0"/>
              </a:rPr>
              <a:t>），返回元素为</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a:t>
            </a:r>
          </a:p>
        </p:txBody>
      </p:sp>
      <p:sp>
        <p:nvSpPr>
          <p:cNvPr id="7" name="TextBox 2">
            <a:extLst>
              <a:ext uri="{FF2B5EF4-FFF2-40B4-BE49-F238E27FC236}">
                <a16:creationId xmlns:a16="http://schemas.microsoft.com/office/drawing/2014/main" id="{214419BF-32A6-4D00-807A-496C062D8A79}"/>
              </a:ext>
            </a:extLst>
          </p:cNvPr>
          <p:cNvSpPr txBox="1"/>
          <p:nvPr/>
        </p:nvSpPr>
        <p:spPr>
          <a:xfrm>
            <a:off x="41098" y="2625051"/>
            <a:ext cx="9061804" cy="1176476"/>
          </a:xfrm>
          <a:prstGeom prst="rect">
            <a:avLst/>
          </a:prstGeom>
          <a:noFill/>
        </p:spPr>
        <p:txBody>
          <a:bodyPr wrap="square" rtlCol="0">
            <a:spAutoFit/>
          </a:bodyPr>
          <a:lstStyle/>
          <a:p>
            <a:pPr algn="l">
              <a:lnSpc>
                <a:spcPts val="29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FF0000"/>
                </a:solidFill>
                <a:latin typeface="微软雅黑" pitchFamily="34" charset="-122"/>
                <a:ea typeface="微软雅黑" pitchFamily="34" charset="-122"/>
                <a:cs typeface="Consolas" pitchFamily="49" charset="0"/>
              </a:rPr>
              <a:t>计数法</a:t>
            </a:r>
            <a:r>
              <a:rPr lang="zh-CN" altLang="zh-CN" sz="2000" dirty="0">
                <a:solidFill>
                  <a:srgbClr val="0000FF"/>
                </a:solidFill>
                <a:latin typeface="Consolas" pitchFamily="49" charset="0"/>
                <a:ea typeface="仿宋" pitchFamily="49" charset="-122"/>
                <a:cs typeface="Consolas" pitchFamily="49" charset="0"/>
              </a:rPr>
              <a:t>：计算出</a:t>
            </a:r>
            <a:r>
              <a:rPr lang="en-US" altLang="zh-CN" sz="2000" dirty="0">
                <a:solidFill>
                  <a:srgbClr val="0000FF"/>
                </a:solidFill>
                <a:latin typeface="Consolas" pitchFamily="49" charset="0"/>
                <a:ea typeface="仿宋" pitchFamily="49" charset="-122"/>
                <a:cs typeface="Consolas" pitchFamily="49" charset="0"/>
              </a:rPr>
              <a:t>L</a:t>
            </a:r>
            <a:r>
              <a:rPr lang="zh-CN" altLang="zh-CN" sz="2000" dirty="0">
                <a:solidFill>
                  <a:srgbClr val="0000FF"/>
                </a:solidFill>
                <a:latin typeface="Consolas" pitchFamily="49" charset="0"/>
                <a:ea typeface="仿宋" pitchFamily="49" charset="-122"/>
                <a:cs typeface="Consolas" pitchFamily="49" charset="0"/>
              </a:rPr>
              <a:t>的长度</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，假设</a:t>
            </a:r>
            <a:r>
              <a:rPr lang="zh-CN" altLang="zh-CN" sz="2000" dirty="0">
                <a:solidFill>
                  <a:srgbClr val="C00000"/>
                </a:solidFill>
                <a:latin typeface="Consolas" pitchFamily="49" charset="0"/>
                <a:ea typeface="仿宋" pitchFamily="49" charset="-122"/>
                <a:cs typeface="Consolas" pitchFamily="49" charset="0"/>
              </a:rPr>
              <a:t>首结点</a:t>
            </a:r>
            <a:r>
              <a:rPr lang="zh-CN" altLang="zh-CN" sz="2000" dirty="0">
                <a:solidFill>
                  <a:srgbClr val="0000FF"/>
                </a:solidFill>
                <a:latin typeface="Consolas" pitchFamily="49" charset="0"/>
                <a:ea typeface="仿宋" pitchFamily="49" charset="-122"/>
                <a:cs typeface="Consolas" pitchFamily="49" charset="0"/>
              </a:rPr>
              <a:t>的编号为</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，则满足题目要求的结点的编号为</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-1)/2+1</a:t>
            </a:r>
            <a:r>
              <a:rPr lang="zh-CN" altLang="zh-CN" sz="2000" dirty="0">
                <a:solidFill>
                  <a:srgbClr val="0000FF"/>
                </a:solidFill>
                <a:latin typeface="Consolas" pitchFamily="49" charset="0"/>
                <a:ea typeface="仿宋" pitchFamily="49" charset="-122"/>
                <a:cs typeface="Consolas" pitchFamily="49" charset="0"/>
              </a:rPr>
              <a:t>（这里的除法为</a:t>
            </a:r>
            <a:r>
              <a:rPr lang="zh-CN" altLang="zh-CN" sz="2000" dirty="0">
                <a:solidFill>
                  <a:srgbClr val="C00000"/>
                </a:solidFill>
                <a:latin typeface="Consolas" pitchFamily="49" charset="0"/>
                <a:ea typeface="仿宋" pitchFamily="49" charset="-122"/>
                <a:cs typeface="Consolas" pitchFamily="49" charset="0"/>
              </a:rPr>
              <a:t>整除</a:t>
            </a:r>
            <a:r>
              <a:rPr lang="zh-CN" altLang="zh-CN" sz="2000" dirty="0">
                <a:solidFill>
                  <a:srgbClr val="0000FF"/>
                </a:solidFill>
                <a:latin typeface="Consolas" pitchFamily="49" charset="0"/>
                <a:ea typeface="仿宋" pitchFamily="49" charset="-122"/>
                <a:cs typeface="Consolas" pitchFamily="49" charset="0"/>
              </a:rPr>
              <a:t>）。置</a:t>
            </a:r>
            <a:r>
              <a:rPr lang="en-US" altLang="zh-CN" sz="2000" i="1" dirty="0">
                <a:solidFill>
                  <a:srgbClr val="0000FF"/>
                </a:solidFill>
                <a:latin typeface="Consolas" pitchFamily="49" charset="0"/>
                <a:ea typeface="仿宋" pitchFamily="49" charset="-122"/>
                <a:cs typeface="Consolas" pitchFamily="49" charset="0"/>
              </a:rPr>
              <a:t>j</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，指针</a:t>
            </a:r>
            <a:r>
              <a:rPr lang="en-US" altLang="zh-CN" sz="2000" i="1" dirty="0">
                <a:solidFill>
                  <a:srgbClr val="0000FF"/>
                </a:solidFill>
                <a:latin typeface="Consolas" pitchFamily="49" charset="0"/>
                <a:ea typeface="仿宋" pitchFamily="49" charset="-122"/>
                <a:cs typeface="Consolas" pitchFamily="49" charset="0"/>
              </a:rPr>
              <a:t>p</a:t>
            </a:r>
            <a:r>
              <a:rPr lang="zh-CN" altLang="zh-CN" sz="2000" dirty="0">
                <a:solidFill>
                  <a:srgbClr val="0000FF"/>
                </a:solidFill>
                <a:latin typeface="Consolas" pitchFamily="49" charset="0"/>
                <a:ea typeface="仿宋" pitchFamily="49" charset="-122"/>
                <a:cs typeface="Consolas" pitchFamily="49" charset="0"/>
              </a:rPr>
              <a:t>指向首结点，让其后移</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-1)/2-1</a:t>
            </a:r>
            <a:r>
              <a:rPr lang="zh-CN" altLang="zh-CN" sz="2000" dirty="0">
                <a:solidFill>
                  <a:srgbClr val="0000FF"/>
                </a:solidFill>
                <a:latin typeface="Consolas" pitchFamily="49" charset="0"/>
                <a:ea typeface="仿宋" pitchFamily="49" charset="-122"/>
                <a:cs typeface="Consolas" pitchFamily="49" charset="0"/>
              </a:rPr>
              <a:t>个结点即可。</a:t>
            </a:r>
            <a:endParaRPr lang="zh-CN" altLang="en-US" sz="2000" dirty="0">
              <a:solidFill>
                <a:srgbClr val="0000FF"/>
              </a:solidFill>
              <a:latin typeface="Consolas" pitchFamily="49" charset="0"/>
              <a:ea typeface="仿宋" pitchFamily="49" charset="-122"/>
              <a:cs typeface="Consolas" pitchFamily="49" charset="0"/>
            </a:endParaRPr>
          </a:p>
        </p:txBody>
      </p:sp>
      <p:sp>
        <p:nvSpPr>
          <p:cNvPr id="8" name="TextBox 3">
            <a:extLst>
              <a:ext uri="{FF2B5EF4-FFF2-40B4-BE49-F238E27FC236}">
                <a16:creationId xmlns:a16="http://schemas.microsoft.com/office/drawing/2014/main" id="{0224BCF5-11CE-40E8-A76B-2F687ADA0853}"/>
              </a:ext>
            </a:extLst>
          </p:cNvPr>
          <p:cNvSpPr txBox="1"/>
          <p:nvPr/>
        </p:nvSpPr>
        <p:spPr>
          <a:xfrm>
            <a:off x="447215" y="3861048"/>
            <a:ext cx="8249570" cy="297053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public static int </a:t>
            </a:r>
            <a:r>
              <a:rPr lang="en-US" altLang="zh-CN" sz="1800" dirty="0">
                <a:solidFill>
                  <a:srgbClr val="FF0000"/>
                </a:solidFill>
                <a:latin typeface="Consolas" pitchFamily="49" charset="0"/>
                <a:ea typeface="仿宋" pitchFamily="49" charset="-122"/>
                <a:cs typeface="Consolas" pitchFamily="49" charset="0"/>
              </a:rPr>
              <a:t>Middle1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LinkListClass</a:t>
            </a:r>
            <a:r>
              <a:rPr lang="en-US" altLang="zh-CN" sz="1800" dirty="0">
                <a:solidFill>
                  <a:srgbClr val="0000FF"/>
                </a:solidFill>
                <a:latin typeface="Consolas" pitchFamily="49" charset="0"/>
                <a:ea typeface="仿宋" pitchFamily="49" charset="-122"/>
                <a:cs typeface="Consolas" pitchFamily="49" charset="0"/>
              </a:rPr>
              <a:t>&lt;Integer&gt; L)</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int j=1, n=</a:t>
            </a:r>
            <a:r>
              <a:rPr lang="en-US" altLang="zh-CN" sz="1800" dirty="0" err="1">
                <a:solidFill>
                  <a:srgbClr val="FF00FF"/>
                </a:solidFill>
                <a:latin typeface="Consolas" pitchFamily="49" charset="0"/>
                <a:ea typeface="仿宋" pitchFamily="49" charset="-122"/>
                <a:cs typeface="Consolas" pitchFamily="49" charset="0"/>
              </a:rPr>
              <a:t>L.size</a:t>
            </a:r>
            <a:r>
              <a:rPr lang="en-US" altLang="zh-CN" sz="1800" dirty="0">
                <a:solidFill>
                  <a:srgbClr val="FF00FF"/>
                </a:solidFill>
                <a:latin typeface="Consolas" pitchFamily="49" charset="0"/>
                <a:ea typeface="仿宋" pitchFamily="49" charset="-122"/>
                <a:cs typeface="Consolas" pitchFamily="49" charset="0"/>
              </a:rPr>
              <a:t>();</a:t>
            </a:r>
            <a:endParaRPr lang="zh-CN" altLang="zh-CN" sz="1800" dirty="0">
              <a:solidFill>
                <a:srgbClr val="FF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&lt;Integer&gt; p=</a:t>
            </a:r>
            <a:r>
              <a:rPr lang="en-US" altLang="zh-CN" sz="1800" dirty="0" err="1">
                <a:solidFill>
                  <a:srgbClr val="0000FF"/>
                </a:solidFill>
                <a:latin typeface="Consolas" pitchFamily="49" charset="0"/>
                <a:ea typeface="仿宋" pitchFamily="49" charset="-122"/>
                <a:cs typeface="Consolas" pitchFamily="49" charset="0"/>
              </a:rPr>
              <a:t>L.head.next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指向首结点</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while </a:t>
            </a:r>
            <a:r>
              <a:rPr lang="en-US" altLang="zh-CN" sz="1800" dirty="0">
                <a:solidFill>
                  <a:srgbClr val="C00000"/>
                </a:solidFill>
                <a:latin typeface="Consolas" pitchFamily="49" charset="0"/>
                <a:ea typeface="仿宋" pitchFamily="49" charset="-122"/>
                <a:cs typeface="Consolas" pitchFamily="49" charset="0"/>
              </a:rPr>
              <a:t>(j&lt;=(n-1)/2)</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找中间位置的</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结点</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return </a:t>
            </a:r>
            <a:r>
              <a:rPr lang="en-US" altLang="zh-CN" sz="1800" dirty="0" err="1">
                <a:solidFill>
                  <a:srgbClr val="0000FF"/>
                </a:solidFill>
                <a:latin typeface="Consolas" pitchFamily="49" charset="0"/>
                <a:ea typeface="仿宋" pitchFamily="49" charset="-122"/>
                <a:cs typeface="Consolas" pitchFamily="49" charset="0"/>
              </a:rPr>
              <a:t>p.data</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1772816"/>
            <a:ext cx="8233325" cy="38190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pPr>
            <a:r>
              <a:rPr lang="en-US" altLang="zh-CN" sz="1800" dirty="0">
                <a:solidFill>
                  <a:srgbClr val="0000FF"/>
                </a:solidFill>
                <a:latin typeface="Consolas" pitchFamily="49" charset="0"/>
                <a:ea typeface="仿宋" pitchFamily="49" charset="-122"/>
                <a:cs typeface="Consolas" pitchFamily="49" charset="0"/>
              </a:rPr>
              <a:t>public static int </a:t>
            </a:r>
            <a:r>
              <a:rPr lang="en-US" altLang="zh-CN" sz="1800" dirty="0">
                <a:solidFill>
                  <a:srgbClr val="FF0000"/>
                </a:solidFill>
                <a:latin typeface="Consolas" pitchFamily="49" charset="0"/>
                <a:ea typeface="仿宋" pitchFamily="49" charset="-122"/>
                <a:cs typeface="Consolas" pitchFamily="49" charset="0"/>
              </a:rPr>
              <a:t>Middle2</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LinkListClass</a:t>
            </a:r>
            <a:r>
              <a:rPr lang="en-US" altLang="zh-CN" sz="1800" dirty="0">
                <a:solidFill>
                  <a:srgbClr val="0000FF"/>
                </a:solidFill>
                <a:latin typeface="Consolas" pitchFamily="49" charset="0"/>
                <a:ea typeface="仿宋" pitchFamily="49" charset="-122"/>
                <a:cs typeface="Consolas" pitchFamily="49" charset="0"/>
              </a:rPr>
              <a:t>&lt;Integer&gt; L)</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&lt;Integer&gt; slow=</a:t>
            </a:r>
            <a:r>
              <a:rPr lang="en-US" altLang="zh-CN" sz="1800" dirty="0" err="1">
                <a:solidFill>
                  <a:srgbClr val="0000FF"/>
                </a:solidFill>
                <a:latin typeface="Consolas" pitchFamily="49" charset="0"/>
                <a:ea typeface="仿宋" pitchFamily="49" charset="-122"/>
                <a:cs typeface="Consolas" pitchFamily="49" charset="0"/>
              </a:rPr>
              <a:t>L.head.next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&lt;Integer&gt; fast=</a:t>
            </a:r>
            <a:r>
              <a:rPr lang="en-US" altLang="zh-CN" sz="1800" dirty="0" err="1">
                <a:solidFill>
                  <a:srgbClr val="0000FF"/>
                </a:solidFill>
                <a:latin typeface="Consolas" pitchFamily="49" charset="0"/>
                <a:ea typeface="仿宋" pitchFamily="49" charset="-122"/>
                <a:cs typeface="Consolas" pitchFamily="49" charset="0"/>
              </a:rPr>
              <a:t>L.head.next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均指向首结点</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while (</a:t>
            </a:r>
            <a:r>
              <a:rPr lang="en-US" altLang="zh-CN" sz="1800" dirty="0" err="1">
                <a:solidFill>
                  <a:srgbClr val="FF3399"/>
                </a:solidFill>
                <a:latin typeface="Consolas" pitchFamily="49" charset="0"/>
                <a:ea typeface="仿宋" pitchFamily="49" charset="-122"/>
                <a:cs typeface="Consolas" pitchFamily="49" charset="0"/>
              </a:rPr>
              <a:t>fast.next</a:t>
            </a:r>
            <a:r>
              <a:rPr lang="en-US" altLang="zh-CN" sz="1800" dirty="0">
                <a:solidFill>
                  <a:srgbClr val="FF3399"/>
                </a:solidFill>
                <a:latin typeface="Consolas" pitchFamily="49" charset="0"/>
                <a:ea typeface="仿宋" pitchFamily="49" charset="-122"/>
                <a:cs typeface="Consolas" pitchFamily="49" charset="0"/>
              </a:rPr>
              <a:t>!=null &amp;&amp; </a:t>
            </a:r>
            <a:r>
              <a:rPr lang="en-US" altLang="zh-CN" sz="1800" dirty="0" err="1">
                <a:solidFill>
                  <a:srgbClr val="FF3399"/>
                </a:solidFill>
                <a:latin typeface="Consolas" pitchFamily="49" charset="0"/>
                <a:ea typeface="仿宋" pitchFamily="49" charset="-122"/>
                <a:cs typeface="Consolas" pitchFamily="49" charset="0"/>
              </a:rPr>
              <a:t>fast.next.next</a:t>
            </a:r>
            <a:r>
              <a:rPr lang="en-US" altLang="zh-CN" sz="1800" dirty="0">
                <a:solidFill>
                  <a:srgbClr val="FF3399"/>
                </a:solidFill>
                <a:latin typeface="Consolas" pitchFamily="49" charset="0"/>
                <a:ea typeface="仿宋" pitchFamily="49" charset="-122"/>
                <a:cs typeface="Consolas" pitchFamily="49" charset="0"/>
              </a:rPr>
              <a:t>!=null</a:t>
            </a:r>
            <a:r>
              <a:rPr lang="en-US" altLang="zh-CN" sz="1800" dirty="0">
                <a:solidFill>
                  <a:srgbClr val="0000FF"/>
                </a:solidFill>
                <a:latin typeface="Consolas" pitchFamily="49" charset="0"/>
                <a:ea typeface="仿宋" pitchFamily="49" charset="-122"/>
                <a:cs typeface="Consolas" pitchFamily="49" charset="0"/>
              </a:rPr>
              <a:t>)</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a:solidFill>
                  <a:srgbClr val="C00000"/>
                </a:solidFill>
                <a:latin typeface="Consolas" pitchFamily="49" charset="0"/>
                <a:ea typeface="仿宋" pitchFamily="49" charset="-122"/>
                <a:cs typeface="Consolas" pitchFamily="49" charset="0"/>
              </a:rPr>
              <a:t>slow=</a:t>
            </a:r>
            <a:r>
              <a:rPr lang="en-US" altLang="zh-CN" sz="1800" dirty="0" err="1">
                <a:solidFill>
                  <a:srgbClr val="C00000"/>
                </a:solidFill>
                <a:latin typeface="Consolas" pitchFamily="49" charset="0"/>
                <a:ea typeface="仿宋" pitchFamily="49" charset="-122"/>
                <a:cs typeface="Consolas" pitchFamily="49" charset="0"/>
              </a:rPr>
              <a:t>slow.next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慢指针每次后移</a:t>
            </a:r>
            <a:r>
              <a:rPr lang="en-US" altLang="zh-CN" sz="1800" dirty="0">
                <a:solidFill>
                  <a:srgbClr val="00CC00"/>
                </a:solidFill>
                <a:latin typeface="Consolas" pitchFamily="49" charset="0"/>
                <a:ea typeface="仿宋" pitchFamily="49" charset="-122"/>
                <a:cs typeface="Consolas" pitchFamily="49" charset="0"/>
              </a:rPr>
              <a:t>1</a:t>
            </a:r>
            <a:r>
              <a:rPr lang="zh-CN" altLang="zh-CN" sz="1800" dirty="0">
                <a:solidFill>
                  <a:srgbClr val="00CC00"/>
                </a:solidFill>
                <a:latin typeface="Consolas" pitchFamily="49" charset="0"/>
                <a:ea typeface="仿宋" pitchFamily="49" charset="-122"/>
                <a:cs typeface="Consolas" pitchFamily="49" charset="0"/>
              </a:rPr>
              <a:t>个结点</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C00000"/>
                </a:solidFill>
                <a:latin typeface="Consolas" pitchFamily="49" charset="0"/>
                <a:ea typeface="仿宋" pitchFamily="49" charset="-122"/>
                <a:cs typeface="Consolas" pitchFamily="49" charset="0"/>
              </a:rPr>
              <a:t>fast=</a:t>
            </a:r>
            <a:r>
              <a:rPr lang="en-US" altLang="zh-CN" sz="1800" dirty="0" err="1">
                <a:solidFill>
                  <a:srgbClr val="C00000"/>
                </a:solidFill>
                <a:latin typeface="Consolas" pitchFamily="49" charset="0"/>
                <a:ea typeface="仿宋" pitchFamily="49" charset="-122"/>
                <a:cs typeface="Consolas" pitchFamily="49" charset="0"/>
              </a:rPr>
              <a:t>fast.next.next</a:t>
            </a:r>
            <a:r>
              <a:rPr lang="en-US" altLang="zh-CN" sz="1800" dirty="0">
                <a:solidFill>
                  <a:srgbClr val="C000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快指针每次后移</a:t>
            </a:r>
            <a:r>
              <a:rPr lang="en-US" altLang="zh-CN" sz="1800" dirty="0">
                <a:solidFill>
                  <a:srgbClr val="00CC00"/>
                </a:solidFill>
                <a:latin typeface="Consolas" pitchFamily="49" charset="0"/>
                <a:ea typeface="仿宋" pitchFamily="49" charset="-122"/>
                <a:cs typeface="Consolas" pitchFamily="49" charset="0"/>
              </a:rPr>
              <a:t>2</a:t>
            </a:r>
            <a:r>
              <a:rPr lang="zh-CN" altLang="zh-CN" sz="1800" dirty="0">
                <a:solidFill>
                  <a:srgbClr val="00CC00"/>
                </a:solidFill>
                <a:latin typeface="Consolas" pitchFamily="49" charset="0"/>
                <a:ea typeface="仿宋" pitchFamily="49" charset="-122"/>
                <a:cs typeface="Consolas" pitchFamily="49" charset="0"/>
              </a:rPr>
              <a:t>个结点</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return </a:t>
            </a:r>
            <a:r>
              <a:rPr lang="en-US" altLang="zh-CN" sz="1800" dirty="0" err="1">
                <a:solidFill>
                  <a:srgbClr val="0000FF"/>
                </a:solidFill>
                <a:latin typeface="Consolas" pitchFamily="49" charset="0"/>
                <a:ea typeface="仿宋" pitchFamily="49" charset="-122"/>
                <a:cs typeface="Consolas" pitchFamily="49" charset="0"/>
              </a:rPr>
              <a:t>slow.data</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53451" y="332656"/>
            <a:ext cx="8894222" cy="1169551"/>
          </a:xfrm>
          <a:prstGeom prst="rect">
            <a:avLst/>
          </a:prstGeom>
          <a:noFill/>
        </p:spPr>
        <p:txBody>
          <a:bodyPr wrap="square" rtlCol="0">
            <a:spAutoFit/>
          </a:bodyPr>
          <a:lstStyle/>
          <a:p>
            <a:pPr algn="l">
              <a:lnSpc>
                <a:spcPts val="2800"/>
              </a:lnSpc>
              <a:spcBef>
                <a:spcPts val="0"/>
              </a:spcBef>
            </a:pPr>
            <a:r>
              <a:rPr lang="en-US" altLang="zh-CN" sz="2000" dirty="0">
                <a:solidFill>
                  <a:srgbClr val="FF0000"/>
                </a:solidFill>
                <a:latin typeface="微软雅黑" pitchFamily="34" charset="-122"/>
                <a:ea typeface="微软雅黑" pitchFamily="34" charset="-122"/>
                <a:cs typeface="Consolas" pitchFamily="49" charset="0"/>
              </a:rPr>
              <a:t>       </a:t>
            </a:r>
            <a:r>
              <a:rPr lang="zh-CN" altLang="zh-CN" sz="2000" dirty="0">
                <a:solidFill>
                  <a:srgbClr val="FF0000"/>
                </a:solidFill>
                <a:latin typeface="微软雅黑" pitchFamily="34" charset="-122"/>
                <a:ea typeface="微软雅黑" pitchFamily="34" charset="-122"/>
                <a:cs typeface="Consolas" pitchFamily="49" charset="0"/>
              </a:rPr>
              <a:t>快慢指针法：</a:t>
            </a:r>
            <a:r>
              <a:rPr lang="zh-CN" altLang="zh-CN" sz="2000" dirty="0">
                <a:solidFill>
                  <a:srgbClr val="0000FF"/>
                </a:solidFill>
                <a:latin typeface="Consolas" pitchFamily="49" charset="0"/>
                <a:ea typeface="仿宋" pitchFamily="49" charset="-122"/>
                <a:cs typeface="Consolas" pitchFamily="49" charset="0"/>
              </a:rPr>
              <a:t>设置快慢指针</a:t>
            </a:r>
            <a:r>
              <a:rPr lang="en-US" altLang="zh-CN" sz="2000" dirty="0">
                <a:solidFill>
                  <a:srgbClr val="0000FF"/>
                </a:solidFill>
                <a:latin typeface="Consolas" pitchFamily="49" charset="0"/>
                <a:ea typeface="仿宋" pitchFamily="49" charset="-122"/>
                <a:cs typeface="Consolas" pitchFamily="49" charset="0"/>
              </a:rPr>
              <a:t>fast</a:t>
            </a:r>
            <a:r>
              <a:rPr lang="zh-CN" altLang="zh-CN" sz="2000" dirty="0">
                <a:solidFill>
                  <a:srgbClr val="0000FF"/>
                </a:solidFill>
                <a:latin typeface="Consolas" pitchFamily="49" charset="0"/>
                <a:ea typeface="仿宋" pitchFamily="49" charset="-122"/>
                <a:cs typeface="Consolas" pitchFamily="49" charset="0"/>
              </a:rPr>
              <a:t>和</a:t>
            </a:r>
            <a:r>
              <a:rPr lang="en-US" altLang="zh-CN" sz="2000" dirty="0">
                <a:solidFill>
                  <a:srgbClr val="0000FF"/>
                </a:solidFill>
                <a:latin typeface="Consolas" pitchFamily="49" charset="0"/>
                <a:ea typeface="仿宋" pitchFamily="49" charset="-122"/>
                <a:cs typeface="Consolas" pitchFamily="49" charset="0"/>
              </a:rPr>
              <a:t>slow</a:t>
            </a:r>
            <a:r>
              <a:rPr lang="zh-CN" altLang="zh-CN" sz="2000" dirty="0">
                <a:solidFill>
                  <a:srgbClr val="0000FF"/>
                </a:solidFill>
                <a:latin typeface="Consolas" pitchFamily="49" charset="0"/>
                <a:ea typeface="仿宋" pitchFamily="49" charset="-122"/>
                <a:cs typeface="Consolas" pitchFamily="49" charset="0"/>
              </a:rPr>
              <a:t>，首先均指向首结点，当</a:t>
            </a:r>
            <a:r>
              <a:rPr lang="en-US" altLang="zh-CN" sz="2000" dirty="0">
                <a:solidFill>
                  <a:srgbClr val="0000FF"/>
                </a:solidFill>
                <a:latin typeface="Consolas" pitchFamily="49" charset="0"/>
                <a:ea typeface="仿宋" pitchFamily="49" charset="-122"/>
                <a:cs typeface="Consolas" pitchFamily="49" charset="0"/>
              </a:rPr>
              <a:t>fast</a:t>
            </a:r>
            <a:r>
              <a:rPr lang="zh-CN" altLang="zh-CN" sz="2000" dirty="0">
                <a:solidFill>
                  <a:srgbClr val="0000FF"/>
                </a:solidFill>
                <a:latin typeface="Consolas" pitchFamily="49" charset="0"/>
                <a:ea typeface="仿宋" pitchFamily="49" charset="-122"/>
                <a:cs typeface="Consolas" pitchFamily="49" charset="0"/>
              </a:rPr>
              <a:t>结点后面至少存在两个结点时，让慢指针</a:t>
            </a:r>
            <a:r>
              <a:rPr lang="en-US" altLang="zh-CN" sz="2000" dirty="0">
                <a:solidFill>
                  <a:srgbClr val="0000FF"/>
                </a:solidFill>
                <a:latin typeface="Consolas" pitchFamily="49" charset="0"/>
                <a:ea typeface="仿宋" pitchFamily="49" charset="-122"/>
                <a:cs typeface="Consolas" pitchFamily="49" charset="0"/>
              </a:rPr>
              <a:t>slow</a:t>
            </a:r>
            <a:r>
              <a:rPr lang="zh-CN" altLang="zh-CN" sz="2000" dirty="0">
                <a:solidFill>
                  <a:srgbClr val="0000FF"/>
                </a:solidFill>
                <a:latin typeface="Consolas" pitchFamily="49" charset="0"/>
                <a:ea typeface="仿宋" pitchFamily="49" charset="-122"/>
                <a:cs typeface="Consolas" pitchFamily="49" charset="0"/>
              </a:rPr>
              <a:t>每次后移动一个结点，让快指针</a:t>
            </a:r>
            <a:r>
              <a:rPr lang="en-US" altLang="zh-CN" sz="2000" dirty="0">
                <a:solidFill>
                  <a:srgbClr val="0000FF"/>
                </a:solidFill>
                <a:latin typeface="Consolas" pitchFamily="49" charset="0"/>
                <a:ea typeface="仿宋" pitchFamily="49" charset="-122"/>
                <a:cs typeface="Consolas" pitchFamily="49" charset="0"/>
              </a:rPr>
              <a:t>fast</a:t>
            </a:r>
            <a:r>
              <a:rPr lang="zh-CN" altLang="zh-CN" sz="2000" dirty="0">
                <a:solidFill>
                  <a:srgbClr val="0000FF"/>
                </a:solidFill>
                <a:latin typeface="Consolas" pitchFamily="49" charset="0"/>
                <a:ea typeface="仿宋" pitchFamily="49" charset="-122"/>
                <a:cs typeface="Consolas" pitchFamily="49" charset="0"/>
              </a:rPr>
              <a:t>每次后移动两个结点。否则</a:t>
            </a:r>
            <a:r>
              <a:rPr lang="en-US" altLang="zh-CN" sz="2000" dirty="0">
                <a:solidFill>
                  <a:srgbClr val="0000FF"/>
                </a:solidFill>
                <a:latin typeface="Consolas" pitchFamily="49" charset="0"/>
                <a:ea typeface="仿宋" pitchFamily="49" charset="-122"/>
                <a:cs typeface="Consolas" pitchFamily="49" charset="0"/>
              </a:rPr>
              <a:t>slow</a:t>
            </a:r>
            <a:r>
              <a:rPr lang="zh-CN" altLang="zh-CN" sz="2000" dirty="0">
                <a:solidFill>
                  <a:srgbClr val="0000FF"/>
                </a:solidFill>
                <a:latin typeface="Consolas" pitchFamily="49" charset="0"/>
                <a:ea typeface="仿宋" pitchFamily="49" charset="-122"/>
                <a:cs typeface="Consolas" pitchFamily="49" charset="0"/>
              </a:rPr>
              <a:t>指向的结点就是满足题目要求的结点。</a:t>
            </a:r>
            <a:endParaRPr lang="zh-CN" altLang="en-US" sz="2000" dirty="0">
              <a:solidFill>
                <a:srgbClr val="0000FF"/>
              </a:solidFill>
              <a:latin typeface="Consolas" pitchFamily="49" charset="0"/>
              <a:ea typeface="仿宋" pitchFamily="49" charset="-122"/>
              <a:cs typeface="Consolas" pitchFamily="49" charset="0"/>
            </a:endParaRPr>
          </a:p>
        </p:txBody>
      </p:sp>
      <p:sp>
        <p:nvSpPr>
          <p:cNvPr id="2" name="矩形 1">
            <a:extLst>
              <a:ext uri="{FF2B5EF4-FFF2-40B4-BE49-F238E27FC236}">
                <a16:creationId xmlns:a16="http://schemas.microsoft.com/office/drawing/2014/main" id="{09A75FCF-2181-470E-97EE-589744E1A27D}"/>
              </a:ext>
            </a:extLst>
          </p:cNvPr>
          <p:cNvSpPr/>
          <p:nvPr/>
        </p:nvSpPr>
        <p:spPr>
          <a:xfrm>
            <a:off x="1763688" y="5805264"/>
            <a:ext cx="5052766" cy="806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ts val="3000"/>
              </a:lnSpc>
              <a:spcBef>
                <a:spcPts val="0"/>
              </a:spcBef>
            </a:pPr>
            <a:r>
              <a:rPr lang="zh-CN" altLang="en-US" sz="2000" dirty="0">
                <a:solidFill>
                  <a:srgbClr val="FFFF00"/>
                </a:solidFill>
              </a:rPr>
              <a:t>两种算法比较：</a:t>
            </a:r>
            <a:r>
              <a:rPr lang="en-US" altLang="zh-CN" sz="2000" dirty="0">
                <a:solidFill>
                  <a:srgbClr val="FFFF00"/>
                </a:solidFill>
              </a:rPr>
              <a:t>T(n)=O(n)</a:t>
            </a:r>
            <a:r>
              <a:rPr lang="zh-CN" altLang="en-US" sz="2000" dirty="0">
                <a:solidFill>
                  <a:srgbClr val="FFFF00"/>
                </a:solidFill>
              </a:rPr>
              <a:t>，但是前者遍历</a:t>
            </a:r>
            <a:r>
              <a:rPr lang="en-US" altLang="zh-CN" sz="2000" dirty="0">
                <a:solidFill>
                  <a:srgbClr val="FFFF00"/>
                </a:solidFill>
              </a:rPr>
              <a:t>1.5</a:t>
            </a:r>
            <a:r>
              <a:rPr lang="zh-CN" altLang="en-US" sz="2000" dirty="0">
                <a:solidFill>
                  <a:srgbClr val="FFFF00"/>
                </a:solidFill>
              </a:rPr>
              <a:t>趟，后者遍历</a:t>
            </a:r>
            <a:r>
              <a:rPr lang="en-US" altLang="zh-CN" sz="2000" dirty="0">
                <a:solidFill>
                  <a:srgbClr val="FFFF00"/>
                </a:solidFill>
              </a:rPr>
              <a:t>1</a:t>
            </a:r>
            <a:r>
              <a:rPr lang="zh-CN" altLang="en-US" sz="2000" dirty="0">
                <a:solidFill>
                  <a:srgbClr val="FFFF00"/>
                </a:solidFill>
              </a:rPr>
              <a:t>趟，后者效率更高。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6622" y="404664"/>
            <a:ext cx="8392446" cy="775982"/>
          </a:xfrm>
          <a:prstGeom prst="rect">
            <a:avLst/>
          </a:prstGeom>
          <a:noFill/>
        </p:spPr>
        <p:txBody>
          <a:bodyPr wrap="square" rtlCol="0">
            <a:spAutoFit/>
          </a:bodyPr>
          <a:lstStyle/>
          <a:p>
            <a:pPr algn="l">
              <a:lnSpc>
                <a:spcPts val="28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FF0000"/>
                </a:solidFill>
                <a:latin typeface="Consolas" pitchFamily="49" charset="0"/>
                <a:ea typeface="楷体" pitchFamily="49" charset="-122"/>
                <a:cs typeface="Consolas" pitchFamily="49" charset="0"/>
              </a:rPr>
              <a:t>【例</a:t>
            </a:r>
            <a:r>
              <a:rPr lang="en-US" altLang="zh-CN" sz="2000" dirty="0">
                <a:solidFill>
                  <a:srgbClr val="FF0000"/>
                </a:solidFill>
                <a:latin typeface="Consolas" pitchFamily="49" charset="0"/>
                <a:ea typeface="楷体" pitchFamily="49" charset="-122"/>
                <a:cs typeface="Consolas" pitchFamily="49" charset="0"/>
              </a:rPr>
              <a:t>2.11</a:t>
            </a:r>
            <a:r>
              <a:rPr lang="zh-CN" altLang="zh-CN" sz="2000" dirty="0">
                <a:solidFill>
                  <a:srgbClr val="FF0000"/>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有一个整数单链表</a:t>
            </a:r>
            <a:r>
              <a:rPr lang="en-US" altLang="zh-CN" sz="2000" dirty="0">
                <a:solidFill>
                  <a:srgbClr val="0000FF"/>
                </a:solidFill>
                <a:latin typeface="Consolas" pitchFamily="49" charset="0"/>
                <a:ea typeface="楷体" pitchFamily="49" charset="-122"/>
                <a:cs typeface="Consolas" pitchFamily="49" charset="0"/>
              </a:rPr>
              <a:t>L</a:t>
            </a:r>
            <a:r>
              <a:rPr lang="zh-CN" altLang="zh-CN" sz="2000" dirty="0">
                <a:solidFill>
                  <a:srgbClr val="0000FF"/>
                </a:solidFill>
                <a:latin typeface="Consolas" pitchFamily="49" charset="0"/>
                <a:ea typeface="楷体" pitchFamily="49" charset="-122"/>
                <a:cs typeface="Consolas" pitchFamily="49" charset="0"/>
              </a:rPr>
              <a:t>，其中可能存在多个值相同的结点，设计一个算法查找</a:t>
            </a:r>
            <a:r>
              <a:rPr lang="en-US" altLang="zh-CN" sz="2000" dirty="0">
                <a:solidFill>
                  <a:srgbClr val="0000FF"/>
                </a:solidFill>
                <a:latin typeface="Consolas" pitchFamily="49" charset="0"/>
                <a:ea typeface="楷体" pitchFamily="49" charset="-122"/>
                <a:cs typeface="Consolas" pitchFamily="49" charset="0"/>
              </a:rPr>
              <a:t>L</a:t>
            </a:r>
            <a:r>
              <a:rPr lang="zh-CN" altLang="zh-CN" sz="2000" dirty="0">
                <a:solidFill>
                  <a:srgbClr val="0000FF"/>
                </a:solidFill>
                <a:latin typeface="Consolas" pitchFamily="49" charset="0"/>
                <a:ea typeface="楷体" pitchFamily="49" charset="-122"/>
                <a:cs typeface="Consolas" pitchFamily="49" charset="0"/>
              </a:rPr>
              <a:t>中</a:t>
            </a:r>
            <a:r>
              <a:rPr lang="zh-CN" altLang="zh-CN" sz="2000" dirty="0">
                <a:solidFill>
                  <a:srgbClr val="C00000"/>
                </a:solidFill>
                <a:latin typeface="Consolas" pitchFamily="49" charset="0"/>
                <a:ea typeface="楷体" pitchFamily="49" charset="-122"/>
                <a:cs typeface="Consolas" pitchFamily="49" charset="0"/>
              </a:rPr>
              <a:t>最大值结点的个数</a:t>
            </a:r>
            <a:r>
              <a:rPr lang="zh-CN" altLang="zh-CN" sz="2000" dirty="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158040" y="1340768"/>
            <a:ext cx="8609610" cy="314844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44000" bIns="144000" rtlCol="0">
            <a:spAutoFit/>
          </a:bodyPr>
          <a:lstStyle/>
          <a:p>
            <a:pPr algn="l">
              <a:lnSpc>
                <a:spcPts val="28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zh-CN" altLang="en-US" sz="2000" dirty="0">
                <a:solidFill>
                  <a:srgbClr val="FF0000"/>
                </a:solidFill>
                <a:latin typeface="微软雅黑" pitchFamily="34" charset="-122"/>
                <a:ea typeface="微软雅黑" pitchFamily="34" charset="-122"/>
                <a:cs typeface="Consolas" pitchFamily="49" charset="0"/>
              </a:rPr>
              <a:t>解：</a:t>
            </a:r>
            <a:r>
              <a:rPr lang="zh-CN" altLang="zh-CN" sz="2000" dirty="0">
                <a:solidFill>
                  <a:srgbClr val="0000FF"/>
                </a:solidFill>
                <a:latin typeface="Consolas" pitchFamily="49" charset="0"/>
                <a:ea typeface="仿宋" pitchFamily="49" charset="-122"/>
                <a:cs typeface="Consolas" pitchFamily="49" charset="0"/>
              </a:rPr>
              <a:t>先让</a:t>
            </a:r>
            <a:r>
              <a:rPr lang="en-US" altLang="zh-CN" sz="2000" i="1" dirty="0">
                <a:solidFill>
                  <a:srgbClr val="0000FF"/>
                </a:solidFill>
                <a:latin typeface="Consolas" pitchFamily="49" charset="0"/>
                <a:ea typeface="仿宋" pitchFamily="49" charset="-122"/>
                <a:cs typeface="Consolas" pitchFamily="49" charset="0"/>
              </a:rPr>
              <a:t>p</a:t>
            </a:r>
            <a:r>
              <a:rPr lang="zh-CN" altLang="zh-CN" sz="2000" dirty="0">
                <a:solidFill>
                  <a:srgbClr val="0000FF"/>
                </a:solidFill>
                <a:latin typeface="Consolas" pitchFamily="49" charset="0"/>
                <a:ea typeface="仿宋" pitchFamily="49" charset="-122"/>
                <a:cs typeface="Consolas" pitchFamily="49" charset="0"/>
              </a:rPr>
              <a:t>指向首结点，用</a:t>
            </a:r>
            <a:r>
              <a:rPr lang="en-US" altLang="zh-CN" sz="2000" dirty="0" err="1">
                <a:solidFill>
                  <a:srgbClr val="0000FF"/>
                </a:solidFill>
                <a:latin typeface="Consolas" pitchFamily="49" charset="0"/>
                <a:ea typeface="仿宋" pitchFamily="49" charset="-122"/>
                <a:cs typeface="Consolas" pitchFamily="49" charset="0"/>
              </a:rPr>
              <a:t>maxe</a:t>
            </a:r>
            <a:r>
              <a:rPr lang="zh-CN" altLang="zh-CN" sz="2000" dirty="0">
                <a:solidFill>
                  <a:srgbClr val="0000FF"/>
                </a:solidFill>
                <a:latin typeface="Consolas" pitchFamily="49" charset="0"/>
                <a:ea typeface="仿宋" pitchFamily="49" charset="-122"/>
                <a:cs typeface="Consolas" pitchFamily="49" charset="0"/>
              </a:rPr>
              <a:t>记录首结点值，将其看成是最大值结点</a:t>
            </a:r>
            <a:r>
              <a:rPr lang="zh-CN" altLang="en-US" sz="2000" dirty="0">
                <a:solidFill>
                  <a:srgbClr val="0000FF"/>
                </a:solidFill>
                <a:latin typeface="Consolas" pitchFamily="49" charset="0"/>
                <a:ea typeface="仿宋" pitchFamily="49" charset="-122"/>
                <a:cs typeface="Consolas" pitchFamily="49" charset="0"/>
              </a:rPr>
              <a:t>（即初始化</a:t>
            </a:r>
            <a:r>
              <a:rPr lang="en-US" altLang="zh-CN" sz="2000" dirty="0" err="1">
                <a:solidFill>
                  <a:srgbClr val="0000FF"/>
                </a:solidFill>
                <a:latin typeface="Consolas" pitchFamily="49" charset="0"/>
                <a:ea typeface="仿宋" pitchFamily="49" charset="-122"/>
                <a:cs typeface="Consolas" pitchFamily="49" charset="0"/>
              </a:rPr>
              <a:t>maxe</a:t>
            </a:r>
            <a:r>
              <a:rPr lang="zh-CN" altLang="en-US"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err="1">
                <a:solidFill>
                  <a:srgbClr val="0000FF"/>
                </a:solidFill>
                <a:latin typeface="Consolas" pitchFamily="49" charset="0"/>
                <a:ea typeface="仿宋" pitchFamily="49" charset="-122"/>
                <a:cs typeface="Consolas" pitchFamily="49" charset="0"/>
              </a:rPr>
              <a:t>cnt</a:t>
            </a:r>
            <a:r>
              <a:rPr lang="zh-CN" altLang="zh-CN" sz="2000" dirty="0">
                <a:solidFill>
                  <a:srgbClr val="0000FF"/>
                </a:solidFill>
                <a:latin typeface="Consolas" pitchFamily="49" charset="0"/>
                <a:ea typeface="仿宋" pitchFamily="49" charset="-122"/>
                <a:cs typeface="Consolas" pitchFamily="49" charset="0"/>
              </a:rPr>
              <a:t>置为</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。按以下方式循环直到</a:t>
            </a:r>
            <a:r>
              <a:rPr lang="en-US" altLang="zh-CN" sz="2000" i="1" dirty="0">
                <a:solidFill>
                  <a:srgbClr val="0000FF"/>
                </a:solidFill>
                <a:latin typeface="Consolas" pitchFamily="49" charset="0"/>
                <a:ea typeface="仿宋" pitchFamily="49" charset="-122"/>
                <a:cs typeface="Consolas" pitchFamily="49" charset="0"/>
              </a:rPr>
              <a:t>p</a:t>
            </a:r>
            <a:r>
              <a:rPr lang="zh-CN" altLang="zh-CN" sz="2000" dirty="0">
                <a:solidFill>
                  <a:srgbClr val="0000FF"/>
                </a:solidFill>
                <a:latin typeface="Consolas" pitchFamily="49" charset="0"/>
                <a:ea typeface="仿宋" pitchFamily="49" charset="-122"/>
                <a:cs typeface="Consolas" pitchFamily="49" charset="0"/>
              </a:rPr>
              <a:t>指向尾结点为止：</a:t>
            </a:r>
          </a:p>
          <a:p>
            <a:pPr algn="l">
              <a:lnSpc>
                <a:spcPts val="28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）若</a:t>
            </a:r>
            <a:r>
              <a:rPr lang="en-US" altLang="zh-CN" sz="2000" dirty="0" err="1">
                <a:solidFill>
                  <a:srgbClr val="0000FF"/>
                </a:solidFill>
                <a:latin typeface="Consolas" pitchFamily="49" charset="0"/>
                <a:ea typeface="仿宋" pitchFamily="49" charset="-122"/>
                <a:cs typeface="Consolas" pitchFamily="49" charset="0"/>
              </a:rPr>
              <a:t>p.next.data</a:t>
            </a:r>
            <a:r>
              <a:rPr lang="en-US" altLang="zh-CN" sz="2000" dirty="0">
                <a:solidFill>
                  <a:srgbClr val="0000FF"/>
                </a:solidFill>
                <a:latin typeface="Consolas" pitchFamily="49" charset="0"/>
                <a:ea typeface="仿宋" pitchFamily="49" charset="-122"/>
                <a:cs typeface="Consolas" pitchFamily="49" charset="0"/>
              </a:rPr>
              <a:t>&gt;</a:t>
            </a:r>
            <a:r>
              <a:rPr lang="en-US" altLang="zh-CN" sz="2000" dirty="0" err="1">
                <a:solidFill>
                  <a:srgbClr val="0000FF"/>
                </a:solidFill>
                <a:latin typeface="Consolas" pitchFamily="49" charset="0"/>
                <a:ea typeface="仿宋" pitchFamily="49" charset="-122"/>
                <a:cs typeface="Consolas" pitchFamily="49" charset="0"/>
              </a:rPr>
              <a:t>maxe</a:t>
            </a:r>
            <a:r>
              <a:rPr lang="zh-CN" altLang="zh-CN" sz="2000" dirty="0">
                <a:solidFill>
                  <a:srgbClr val="0000FF"/>
                </a:solidFill>
                <a:latin typeface="Consolas" pitchFamily="49" charset="0"/>
                <a:ea typeface="仿宋" pitchFamily="49" charset="-122"/>
                <a:cs typeface="Consolas" pitchFamily="49" charset="0"/>
              </a:rPr>
              <a:t>，将</a:t>
            </a:r>
            <a:r>
              <a:rPr lang="en-US" altLang="zh-CN" sz="2000" dirty="0" err="1">
                <a:solidFill>
                  <a:srgbClr val="0000FF"/>
                </a:solidFill>
                <a:latin typeface="Consolas" pitchFamily="49" charset="0"/>
                <a:ea typeface="仿宋" pitchFamily="49" charset="-122"/>
                <a:cs typeface="Consolas" pitchFamily="49" charset="0"/>
              </a:rPr>
              <a:t>p.next</a:t>
            </a:r>
            <a:r>
              <a:rPr lang="zh-CN" altLang="zh-CN" sz="2000" dirty="0">
                <a:solidFill>
                  <a:srgbClr val="0000FF"/>
                </a:solidFill>
                <a:latin typeface="Consolas" pitchFamily="49" charset="0"/>
                <a:ea typeface="仿宋" pitchFamily="49" charset="-122"/>
                <a:cs typeface="Consolas" pitchFamily="49" charset="0"/>
              </a:rPr>
              <a:t>看成新的最大值结点，置</a:t>
            </a:r>
            <a:r>
              <a:rPr lang="en-US" altLang="zh-CN" sz="2000" dirty="0">
                <a:solidFill>
                  <a:srgbClr val="0000FF"/>
                </a:solidFill>
                <a:latin typeface="Consolas" pitchFamily="49" charset="0"/>
                <a:ea typeface="仿宋" pitchFamily="49" charset="-122"/>
                <a:cs typeface="Consolas" pitchFamily="49" charset="0"/>
              </a:rPr>
              <a:t>  </a:t>
            </a:r>
          </a:p>
          <a:p>
            <a:pPr algn="l">
              <a:lnSpc>
                <a:spcPts val="28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en-US" altLang="zh-CN" sz="2000" dirty="0" err="1">
                <a:solidFill>
                  <a:srgbClr val="0000FF"/>
                </a:solidFill>
                <a:latin typeface="Consolas" pitchFamily="49" charset="0"/>
                <a:ea typeface="仿宋" pitchFamily="49" charset="-122"/>
                <a:cs typeface="Consolas" pitchFamily="49" charset="0"/>
              </a:rPr>
              <a:t>maxe</a:t>
            </a:r>
            <a:r>
              <a:rPr lang="en-US" altLang="zh-CN" sz="2000" dirty="0">
                <a:solidFill>
                  <a:srgbClr val="0000FF"/>
                </a:solidFill>
                <a:latin typeface="Consolas" pitchFamily="49" charset="0"/>
                <a:ea typeface="仿宋" pitchFamily="49" charset="-122"/>
                <a:cs typeface="Consolas" pitchFamily="49" charset="0"/>
              </a:rPr>
              <a:t>=</a:t>
            </a:r>
            <a:r>
              <a:rPr lang="en-US" altLang="zh-CN" sz="2000" dirty="0" err="1">
                <a:solidFill>
                  <a:srgbClr val="0000FF"/>
                </a:solidFill>
                <a:latin typeface="Consolas" pitchFamily="49" charset="0"/>
                <a:ea typeface="仿宋" pitchFamily="49" charset="-122"/>
                <a:cs typeface="Consolas" pitchFamily="49" charset="0"/>
              </a:rPr>
              <a:t>p.next.data</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err="1">
                <a:solidFill>
                  <a:srgbClr val="0000FF"/>
                </a:solidFill>
                <a:latin typeface="Consolas" pitchFamily="49" charset="0"/>
                <a:ea typeface="仿宋" pitchFamily="49" charset="-122"/>
                <a:cs typeface="Consolas" pitchFamily="49" charset="0"/>
              </a:rPr>
              <a:t>cnt</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a:t>
            </a:r>
          </a:p>
          <a:p>
            <a:pPr algn="l">
              <a:lnSpc>
                <a:spcPts val="28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2</a:t>
            </a:r>
            <a:r>
              <a:rPr lang="zh-CN" altLang="zh-CN" sz="2000" dirty="0">
                <a:solidFill>
                  <a:srgbClr val="0000FF"/>
                </a:solidFill>
                <a:latin typeface="Consolas" pitchFamily="49" charset="0"/>
                <a:ea typeface="仿宋" pitchFamily="49" charset="-122"/>
                <a:cs typeface="Consolas" pitchFamily="49" charset="0"/>
              </a:rPr>
              <a:t>）若</a:t>
            </a:r>
            <a:r>
              <a:rPr lang="en-US" altLang="zh-CN" sz="2000" dirty="0" err="1">
                <a:solidFill>
                  <a:srgbClr val="0000FF"/>
                </a:solidFill>
                <a:latin typeface="Consolas" pitchFamily="49" charset="0"/>
                <a:ea typeface="仿宋" pitchFamily="49" charset="-122"/>
                <a:cs typeface="Consolas" pitchFamily="49" charset="0"/>
              </a:rPr>
              <a:t>p.next.data</a:t>
            </a:r>
            <a:r>
              <a:rPr lang="en-US" altLang="zh-CN" sz="2000" dirty="0">
                <a:solidFill>
                  <a:srgbClr val="0000FF"/>
                </a:solidFill>
                <a:latin typeface="Consolas" pitchFamily="49" charset="0"/>
                <a:ea typeface="仿宋" pitchFamily="49" charset="-122"/>
                <a:cs typeface="Consolas" pitchFamily="49" charset="0"/>
              </a:rPr>
              <a:t>==</a:t>
            </a:r>
            <a:r>
              <a:rPr lang="en-US" altLang="zh-CN" sz="2000" dirty="0" err="1">
                <a:solidFill>
                  <a:srgbClr val="0000FF"/>
                </a:solidFill>
                <a:latin typeface="Consolas" pitchFamily="49" charset="0"/>
                <a:ea typeface="仿宋" pitchFamily="49" charset="-122"/>
                <a:cs typeface="Consolas" pitchFamily="49" charset="0"/>
              </a:rPr>
              <a:t>maxe</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err="1">
                <a:solidFill>
                  <a:srgbClr val="0000FF"/>
                </a:solidFill>
                <a:latin typeface="Consolas" pitchFamily="49" charset="0"/>
                <a:ea typeface="仿宋" pitchFamily="49" charset="-122"/>
                <a:cs typeface="Consolas" pitchFamily="49" charset="0"/>
              </a:rPr>
              <a:t>maxe</a:t>
            </a:r>
            <a:r>
              <a:rPr lang="zh-CN" altLang="zh-CN" sz="2000" dirty="0">
                <a:solidFill>
                  <a:srgbClr val="0000FF"/>
                </a:solidFill>
                <a:latin typeface="Consolas" pitchFamily="49" charset="0"/>
                <a:ea typeface="仿宋" pitchFamily="49" charset="-122"/>
                <a:cs typeface="Consolas" pitchFamily="49" charset="0"/>
              </a:rPr>
              <a:t>仍为最大结点值，置</a:t>
            </a:r>
            <a:r>
              <a:rPr lang="en-US" altLang="zh-CN" sz="2000" dirty="0" err="1">
                <a:solidFill>
                  <a:srgbClr val="0000FF"/>
                </a:solidFill>
                <a:latin typeface="Consolas" pitchFamily="49" charset="0"/>
                <a:ea typeface="仿宋" pitchFamily="49" charset="-122"/>
                <a:cs typeface="Consolas" pitchFamily="49" charset="0"/>
              </a:rPr>
              <a:t>cnt</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a:t>
            </a:r>
          </a:p>
          <a:p>
            <a:pPr algn="l">
              <a:lnSpc>
                <a:spcPts val="28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3</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p</a:t>
            </a:r>
            <a:r>
              <a:rPr lang="zh-CN" altLang="zh-CN" sz="2000" dirty="0">
                <a:solidFill>
                  <a:srgbClr val="0000FF"/>
                </a:solidFill>
                <a:latin typeface="Consolas" pitchFamily="49" charset="0"/>
                <a:ea typeface="仿宋" pitchFamily="49" charset="-122"/>
                <a:cs typeface="Consolas" pitchFamily="49" charset="0"/>
              </a:rPr>
              <a:t>后移一个结点。</a:t>
            </a:r>
          </a:p>
          <a:p>
            <a:pPr algn="l">
              <a:lnSpc>
                <a:spcPts val="28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最后返回</a:t>
            </a:r>
            <a:r>
              <a:rPr lang="en-US" altLang="zh-CN" sz="2000" dirty="0" err="1">
                <a:solidFill>
                  <a:srgbClr val="0000FF"/>
                </a:solidFill>
                <a:latin typeface="Consolas" pitchFamily="49" charset="0"/>
                <a:ea typeface="仿宋" pitchFamily="49" charset="-122"/>
                <a:cs typeface="Consolas" pitchFamily="49" charset="0"/>
              </a:rPr>
              <a:t>cnt</a:t>
            </a:r>
            <a:r>
              <a:rPr lang="zh-CN" altLang="zh-CN" sz="2000" dirty="0">
                <a:solidFill>
                  <a:srgbClr val="0000FF"/>
                </a:solidFill>
                <a:latin typeface="Consolas" pitchFamily="49" charset="0"/>
                <a:ea typeface="仿宋" pitchFamily="49" charset="-122"/>
                <a:cs typeface="Consolas" pitchFamily="49" charset="0"/>
              </a:rPr>
              <a:t>即为最大值结点个数。</a:t>
            </a:r>
            <a:endParaRPr lang="zh-CN" altLang="en-US" sz="20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7524" y="146320"/>
            <a:ext cx="8568952" cy="656536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1800" dirty="0">
                <a:solidFill>
                  <a:srgbClr val="0000FF"/>
                </a:solidFill>
                <a:latin typeface="Consolas" pitchFamily="49" charset="0"/>
                <a:ea typeface="仿宋" pitchFamily="49" charset="-122"/>
                <a:cs typeface="Consolas" pitchFamily="49" charset="0"/>
              </a:rPr>
              <a:t>public static int </a:t>
            </a:r>
            <a:r>
              <a:rPr lang="en-US" altLang="zh-CN" sz="1800" dirty="0" err="1">
                <a:solidFill>
                  <a:srgbClr val="FF0000"/>
                </a:solidFill>
                <a:latin typeface="Consolas" pitchFamily="49" charset="0"/>
                <a:ea typeface="仿宋" pitchFamily="49" charset="-122"/>
                <a:cs typeface="Consolas" pitchFamily="49" charset="0"/>
              </a:rPr>
              <a:t>Maxcount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LinkListClass</a:t>
            </a:r>
            <a:r>
              <a:rPr lang="en-US" altLang="zh-CN" sz="1800" dirty="0">
                <a:solidFill>
                  <a:srgbClr val="0000FF"/>
                </a:solidFill>
                <a:latin typeface="Consolas" pitchFamily="49" charset="0"/>
                <a:ea typeface="仿宋" pitchFamily="49" charset="-122"/>
                <a:cs typeface="Consolas" pitchFamily="49" charset="0"/>
              </a:rPr>
              <a:t>&lt;Integer&gt; L) </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cnt</a:t>
            </a:r>
            <a:r>
              <a:rPr lang="en-US" altLang="zh-CN" sz="1800" dirty="0">
                <a:solidFill>
                  <a:srgbClr val="0000FF"/>
                </a:solidFill>
                <a:latin typeface="Consolas" pitchFamily="49" charset="0"/>
                <a:ea typeface="仿宋" pitchFamily="49" charset="-122"/>
                <a:cs typeface="Consolas" pitchFamily="49" charset="0"/>
              </a:rPr>
              <a:t>=1;</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Integer </a:t>
            </a:r>
            <a:r>
              <a:rPr lang="en-US" altLang="zh-CN" sz="1800" dirty="0" err="1">
                <a:solidFill>
                  <a:srgbClr val="0000FF"/>
                </a:solidFill>
                <a:latin typeface="Consolas" pitchFamily="49" charset="0"/>
                <a:ea typeface="仿宋" pitchFamily="49" charset="-122"/>
                <a:cs typeface="Consolas" pitchFamily="49" charset="0"/>
              </a:rPr>
              <a:t>maxe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en-US" sz="1800" dirty="0">
                <a:solidFill>
                  <a:srgbClr val="00CC00"/>
                </a:solidFill>
                <a:latin typeface="Consolas" pitchFamily="49" charset="0"/>
                <a:ea typeface="仿宋" pitchFamily="49" charset="-122"/>
                <a:cs typeface="Consolas" pitchFamily="49" charset="0"/>
              </a:rPr>
              <a:t>考虑为对象</a:t>
            </a:r>
            <a:endParaRPr lang="zh-CN" altLang="zh-CN" sz="1800" dirty="0">
              <a:solidFill>
                <a:srgbClr val="00CC00"/>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&lt;Integer&gt; p=</a:t>
            </a:r>
            <a:r>
              <a:rPr lang="en-US" altLang="zh-CN" sz="1800" dirty="0" err="1">
                <a:solidFill>
                  <a:srgbClr val="0000FF"/>
                </a:solidFill>
                <a:latin typeface="Consolas" pitchFamily="49" charset="0"/>
                <a:ea typeface="仿宋" pitchFamily="49" charset="-122"/>
                <a:cs typeface="Consolas" pitchFamily="49" charset="0"/>
              </a:rPr>
              <a:t>L.head.next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指向首结点</a:t>
            </a:r>
          </a:p>
          <a:p>
            <a:pPr algn="l"/>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maxe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p.data</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en-US" sz="1800" dirty="0">
                <a:solidFill>
                  <a:srgbClr val="00CC00"/>
                </a:solidFill>
                <a:latin typeface="Consolas" pitchFamily="49" charset="0"/>
                <a:ea typeface="仿宋" pitchFamily="49" charset="-122"/>
                <a:cs typeface="Consolas" pitchFamily="49" charset="0"/>
              </a:rPr>
              <a:t>初始化</a:t>
            </a:r>
            <a:r>
              <a:rPr lang="en-US" altLang="zh-CN" sz="1800" dirty="0" err="1">
                <a:solidFill>
                  <a:srgbClr val="00CC00"/>
                </a:solidFill>
                <a:latin typeface="Consolas" pitchFamily="49" charset="0"/>
                <a:ea typeface="仿宋" pitchFamily="49" charset="-122"/>
                <a:cs typeface="Consolas" pitchFamily="49" charset="0"/>
              </a:rPr>
              <a:t>maxe</a:t>
            </a:r>
            <a:r>
              <a:rPr lang="zh-CN" altLang="en-US"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置为首结点值</a:t>
            </a:r>
          </a:p>
          <a:p>
            <a:pPr algn="l"/>
            <a:r>
              <a:rPr lang="en-US" altLang="zh-CN" sz="1800" dirty="0">
                <a:solidFill>
                  <a:srgbClr val="0000FF"/>
                </a:solidFill>
                <a:latin typeface="Consolas" pitchFamily="49" charset="0"/>
                <a:ea typeface="仿宋" pitchFamily="49" charset="-122"/>
                <a:cs typeface="Consolas" pitchFamily="49" charset="0"/>
              </a:rPr>
              <a:t>   while (</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!=null)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循环到</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结点为尾结点</a:t>
            </a:r>
          </a:p>
          <a:p>
            <a:pPr algn="l"/>
            <a:r>
              <a:rPr lang="en-US" altLang="zh-CN" sz="1800" dirty="0">
                <a:solidFill>
                  <a:srgbClr val="0000FF"/>
                </a:solidFill>
                <a:latin typeface="Consolas" pitchFamily="49" charset="0"/>
                <a:ea typeface="仿宋" pitchFamily="49" charset="-122"/>
                <a:cs typeface="Consolas" pitchFamily="49" charset="0"/>
              </a:rPr>
              <a:t>   {  </a:t>
            </a:r>
          </a:p>
          <a:p>
            <a:pPr algn="l"/>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FF3399"/>
                </a:solidFill>
                <a:latin typeface="Consolas" pitchFamily="49" charset="0"/>
                <a:ea typeface="仿宋" pitchFamily="49" charset="-122"/>
                <a:cs typeface="Consolas" pitchFamily="49" charset="0"/>
              </a:rPr>
              <a:t>p.next.data</a:t>
            </a:r>
            <a:r>
              <a:rPr lang="en-US" altLang="zh-CN" sz="1800" dirty="0">
                <a:solidFill>
                  <a:srgbClr val="FF3399"/>
                </a:solidFill>
                <a:latin typeface="Consolas" pitchFamily="49" charset="0"/>
                <a:ea typeface="仿宋" pitchFamily="49" charset="-122"/>
                <a:cs typeface="Consolas" pitchFamily="49" charset="0"/>
              </a:rPr>
              <a:t> &gt; </a:t>
            </a:r>
            <a:r>
              <a:rPr lang="en-US" altLang="zh-CN" sz="1800" dirty="0" err="1">
                <a:solidFill>
                  <a:srgbClr val="FF3399"/>
                </a:solidFill>
                <a:latin typeface="Consolas" pitchFamily="49" charset="0"/>
                <a:ea typeface="仿宋" pitchFamily="49" charset="-122"/>
                <a:cs typeface="Consolas" pitchFamily="49" charset="0"/>
              </a:rPr>
              <a:t>maxe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找到更大的结点</a:t>
            </a:r>
          </a:p>
          <a:p>
            <a:pPr algn="l"/>
            <a:r>
              <a:rPr lang="en-US" altLang="zh-CN" sz="1800" dirty="0">
                <a:solidFill>
                  <a:srgbClr val="0000FF"/>
                </a:solidFill>
                <a:latin typeface="Consolas" pitchFamily="49" charset="0"/>
                <a:ea typeface="仿宋" pitchFamily="49" charset="-122"/>
                <a:cs typeface="Consolas" pitchFamily="49" charset="0"/>
              </a:rPr>
              <a:t>      {  </a:t>
            </a:r>
          </a:p>
          <a:p>
            <a:pPr algn="l"/>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maxe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p.next.data</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cnt</a:t>
            </a:r>
            <a:r>
              <a:rPr lang="en-US" altLang="zh-CN" sz="1800" dirty="0">
                <a:solidFill>
                  <a:srgbClr val="0000FF"/>
                </a:solidFill>
                <a:latin typeface="Consolas" pitchFamily="49" charset="0"/>
                <a:ea typeface="仿宋" pitchFamily="49" charset="-122"/>
                <a:cs typeface="Consolas" pitchFamily="49" charset="0"/>
              </a:rPr>
              <a:t>=1;</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else if (</a:t>
            </a:r>
            <a:r>
              <a:rPr lang="en-US" altLang="zh-CN" sz="1800" dirty="0" err="1">
                <a:solidFill>
                  <a:srgbClr val="FF3399"/>
                </a:solidFill>
                <a:latin typeface="Consolas" pitchFamily="49" charset="0"/>
                <a:ea typeface="仿宋" pitchFamily="49" charset="-122"/>
                <a:cs typeface="Consolas" pitchFamily="49" charset="0"/>
              </a:rPr>
              <a:t>p.next.data</a:t>
            </a:r>
            <a:r>
              <a:rPr lang="en-US" altLang="zh-CN" sz="1800" dirty="0">
                <a:solidFill>
                  <a:srgbClr val="FF3399"/>
                </a:solidFill>
                <a:latin typeface="Consolas" pitchFamily="49" charset="0"/>
                <a:ea typeface="仿宋" pitchFamily="49" charset="-122"/>
                <a:cs typeface="Consolas" pitchFamily="49" charset="0"/>
              </a:rPr>
              <a:t>==</a:t>
            </a:r>
            <a:r>
              <a:rPr lang="en-US" altLang="zh-CN" sz="1800" dirty="0" err="1">
                <a:solidFill>
                  <a:srgbClr val="FF3399"/>
                </a:solidFill>
                <a:latin typeface="Consolas" pitchFamily="49" charset="0"/>
                <a:ea typeface="仿宋" pitchFamily="49" charset="-122"/>
                <a:cs typeface="Consolas" pitchFamily="49" charset="0"/>
              </a:rPr>
              <a:t>maxe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结点为当前最大值结点</a:t>
            </a:r>
          </a:p>
          <a:p>
            <a:pPr algn="l"/>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cnt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return </a:t>
            </a:r>
            <a:r>
              <a:rPr lang="en-US" altLang="zh-CN" sz="1800" dirty="0" err="1">
                <a:solidFill>
                  <a:srgbClr val="0000FF"/>
                </a:solidFill>
                <a:latin typeface="Consolas" pitchFamily="49" charset="0"/>
                <a:ea typeface="仿宋" pitchFamily="49" charset="-122"/>
                <a:cs typeface="Consolas" pitchFamily="49" charset="0"/>
              </a:rPr>
              <a:t>cnt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332656"/>
            <a:ext cx="8928992" cy="961674"/>
          </a:xfrm>
          <a:prstGeom prst="rect">
            <a:avLst/>
          </a:prstGeom>
          <a:noFill/>
        </p:spPr>
        <p:txBody>
          <a:bodyPr wrap="square" rtlCol="0">
            <a:spAutoFit/>
          </a:bodyPr>
          <a:lstStyle/>
          <a:p>
            <a:pPr algn="l">
              <a:lnSpc>
                <a:spcPct val="150000"/>
              </a:lnSpc>
            </a:pPr>
            <a:r>
              <a:rPr lang="en-US" altLang="zh-CN" sz="2000" dirty="0">
                <a:solidFill>
                  <a:srgbClr val="FF0000"/>
                </a:solidFill>
                <a:latin typeface="Consolas" pitchFamily="49" charset="0"/>
                <a:ea typeface="楷体" pitchFamily="49" charset="-122"/>
                <a:cs typeface="Consolas" pitchFamily="49" charset="0"/>
              </a:rPr>
              <a:t>   </a:t>
            </a:r>
            <a:r>
              <a:rPr lang="zh-CN" altLang="zh-CN" sz="2000" dirty="0">
                <a:solidFill>
                  <a:srgbClr val="FF0000"/>
                </a:solidFill>
                <a:latin typeface="Consolas" pitchFamily="49" charset="0"/>
                <a:ea typeface="楷体" pitchFamily="49" charset="-122"/>
                <a:cs typeface="Consolas" pitchFamily="49" charset="0"/>
              </a:rPr>
              <a:t>【例</a:t>
            </a:r>
            <a:r>
              <a:rPr lang="en-US" altLang="zh-CN" sz="2000" dirty="0">
                <a:solidFill>
                  <a:srgbClr val="FF0000"/>
                </a:solidFill>
                <a:latin typeface="Consolas" pitchFamily="49" charset="0"/>
                <a:ea typeface="楷体" pitchFamily="49" charset="-122"/>
                <a:cs typeface="Consolas" pitchFamily="49" charset="0"/>
              </a:rPr>
              <a:t>2.12</a:t>
            </a:r>
            <a:r>
              <a:rPr lang="zh-CN" altLang="zh-CN" sz="2000" dirty="0">
                <a:solidFill>
                  <a:srgbClr val="FF0000"/>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有一个整数单链表</a:t>
            </a:r>
            <a:r>
              <a:rPr lang="en-US" altLang="zh-CN" sz="2000" dirty="0">
                <a:solidFill>
                  <a:srgbClr val="0000FF"/>
                </a:solidFill>
                <a:latin typeface="Consolas" pitchFamily="49" charset="0"/>
                <a:ea typeface="楷体" pitchFamily="49" charset="-122"/>
                <a:cs typeface="Consolas" pitchFamily="49" charset="0"/>
              </a:rPr>
              <a:t>L</a:t>
            </a:r>
            <a:r>
              <a:rPr lang="zh-CN" altLang="zh-CN" sz="2000" dirty="0">
                <a:solidFill>
                  <a:srgbClr val="0000FF"/>
                </a:solidFill>
                <a:latin typeface="Consolas" pitchFamily="49" charset="0"/>
                <a:ea typeface="楷体" pitchFamily="49" charset="-122"/>
                <a:cs typeface="Consolas" pitchFamily="49" charset="0"/>
              </a:rPr>
              <a:t>，其中可能存在多个值相同的结点，设计一个算法删除</a:t>
            </a:r>
            <a:r>
              <a:rPr lang="en-US" altLang="zh-CN" sz="2000" dirty="0">
                <a:solidFill>
                  <a:srgbClr val="0000FF"/>
                </a:solidFill>
                <a:latin typeface="Consolas" pitchFamily="49" charset="0"/>
                <a:ea typeface="楷体" pitchFamily="49" charset="-122"/>
                <a:cs typeface="Consolas" pitchFamily="49" charset="0"/>
              </a:rPr>
              <a:t>L</a:t>
            </a:r>
            <a:r>
              <a:rPr lang="zh-CN" altLang="zh-CN" sz="2000" dirty="0">
                <a:solidFill>
                  <a:srgbClr val="0000FF"/>
                </a:solidFill>
                <a:latin typeface="Consolas" pitchFamily="49" charset="0"/>
                <a:ea typeface="楷体" pitchFamily="49" charset="-122"/>
                <a:cs typeface="Consolas" pitchFamily="49" charset="0"/>
              </a:rPr>
              <a:t>中</a:t>
            </a:r>
            <a:r>
              <a:rPr lang="zh-CN" altLang="zh-CN" sz="2000" dirty="0">
                <a:solidFill>
                  <a:srgbClr val="C00000"/>
                </a:solidFill>
                <a:latin typeface="Consolas" pitchFamily="49" charset="0"/>
                <a:ea typeface="楷体" pitchFamily="49" charset="-122"/>
                <a:cs typeface="Consolas" pitchFamily="49" charset="0"/>
              </a:rPr>
              <a:t>所有最大值</a:t>
            </a:r>
            <a:r>
              <a:rPr lang="zh-CN" altLang="zh-CN" sz="2000" dirty="0">
                <a:solidFill>
                  <a:srgbClr val="0000FF"/>
                </a:solidFill>
                <a:latin typeface="Consolas" pitchFamily="49" charset="0"/>
                <a:ea typeface="楷体" pitchFamily="49" charset="-122"/>
                <a:cs typeface="Consolas" pitchFamily="49" charset="0"/>
              </a:rPr>
              <a:t>的结点。</a:t>
            </a:r>
            <a:endParaRPr lang="zh-CN" altLang="en-US" sz="2000" dirty="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179512" y="1556792"/>
            <a:ext cx="8784976" cy="179494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3000"/>
              </a:lnSpc>
              <a:spcBef>
                <a:spcPts val="0"/>
              </a:spcBef>
            </a:pPr>
            <a:r>
              <a:rPr lang="zh-CN" altLang="zh-CN" sz="2000" dirty="0">
                <a:solidFill>
                  <a:srgbClr val="FF0000"/>
                </a:solidFill>
                <a:latin typeface="微软雅黑" pitchFamily="34" charset="-122"/>
                <a:ea typeface="微软雅黑" pitchFamily="34" charset="-122"/>
                <a:cs typeface="Consolas" pitchFamily="49" charset="0"/>
              </a:rPr>
              <a:t>解：</a:t>
            </a:r>
            <a:r>
              <a:rPr lang="zh-CN" altLang="en-US" sz="2000" dirty="0">
                <a:solidFill>
                  <a:srgbClr val="0000FF"/>
                </a:solidFill>
                <a:latin typeface="Consolas" pitchFamily="49" charset="0"/>
                <a:ea typeface="仿宋" pitchFamily="49" charset="-122"/>
                <a:cs typeface="Consolas" pitchFamily="49" charset="0"/>
              </a:rPr>
              <a:t>过程如下：</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0"/>
              </a:spcBef>
              <a:buBlip>
                <a:blip r:embed="rId2"/>
              </a:buBlip>
            </a:pPr>
            <a:r>
              <a:rPr lang="zh-CN" altLang="zh-CN" sz="2000" dirty="0">
                <a:solidFill>
                  <a:srgbClr val="0000FF"/>
                </a:solidFill>
                <a:latin typeface="Consolas" pitchFamily="49" charset="0"/>
                <a:ea typeface="仿宋" pitchFamily="49" charset="-122"/>
                <a:cs typeface="Consolas" pitchFamily="49" charset="0"/>
              </a:rPr>
              <a:t>先遍历</a:t>
            </a:r>
            <a:r>
              <a:rPr lang="en-US" altLang="zh-CN" sz="2000" dirty="0">
                <a:solidFill>
                  <a:srgbClr val="0000FF"/>
                </a:solidFill>
                <a:latin typeface="Consolas" pitchFamily="49" charset="0"/>
                <a:ea typeface="仿宋" pitchFamily="49" charset="-122"/>
                <a:cs typeface="Consolas" pitchFamily="49" charset="0"/>
              </a:rPr>
              <a:t>L</a:t>
            </a:r>
            <a:r>
              <a:rPr lang="zh-CN" altLang="zh-CN" sz="2000" dirty="0">
                <a:solidFill>
                  <a:srgbClr val="0000FF"/>
                </a:solidFill>
                <a:latin typeface="Consolas" pitchFamily="49" charset="0"/>
                <a:ea typeface="仿宋" pitchFamily="49" charset="-122"/>
                <a:cs typeface="Consolas" pitchFamily="49" charset="0"/>
              </a:rPr>
              <a:t>的所有结点，求出最大结点值</a:t>
            </a:r>
            <a:r>
              <a:rPr lang="en-US" altLang="zh-CN" sz="2000" dirty="0" err="1">
                <a:solidFill>
                  <a:srgbClr val="0000FF"/>
                </a:solidFill>
                <a:latin typeface="Consolas" pitchFamily="49" charset="0"/>
                <a:ea typeface="仿宋" pitchFamily="49" charset="-122"/>
                <a:cs typeface="Consolas" pitchFamily="49" charset="0"/>
              </a:rPr>
              <a:t>maxe</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0"/>
              </a:spcBef>
              <a:buBlip>
                <a:blip r:embed="rId2"/>
              </a:buBlip>
            </a:pPr>
            <a:r>
              <a:rPr lang="zh-CN" altLang="zh-CN" sz="2000" dirty="0">
                <a:solidFill>
                  <a:srgbClr val="0000FF"/>
                </a:solidFill>
                <a:latin typeface="Consolas" pitchFamily="49" charset="0"/>
                <a:ea typeface="仿宋" pitchFamily="49" charset="-122"/>
                <a:cs typeface="Consolas" pitchFamily="49" charset="0"/>
              </a:rPr>
              <a:t>再遍历一次删除所有值为</a:t>
            </a:r>
            <a:r>
              <a:rPr lang="en-US" altLang="zh-CN" sz="2000" dirty="0" err="1">
                <a:solidFill>
                  <a:srgbClr val="0000FF"/>
                </a:solidFill>
                <a:latin typeface="Consolas" pitchFamily="49" charset="0"/>
                <a:ea typeface="仿宋" pitchFamily="49" charset="-122"/>
                <a:cs typeface="Consolas" pitchFamily="49" charset="0"/>
              </a:rPr>
              <a:t>maxe</a:t>
            </a:r>
            <a:r>
              <a:rPr lang="zh-CN" altLang="zh-CN" sz="2000" dirty="0">
                <a:solidFill>
                  <a:srgbClr val="0000FF"/>
                </a:solidFill>
                <a:latin typeface="Consolas" pitchFamily="49" charset="0"/>
                <a:ea typeface="仿宋" pitchFamily="49" charset="-122"/>
                <a:cs typeface="Consolas" pitchFamily="49" charset="0"/>
              </a:rPr>
              <a:t>的结点，在删除中，通过（</a:t>
            </a:r>
            <a:r>
              <a:rPr lang="en-US" altLang="zh-CN" sz="2000" dirty="0">
                <a:solidFill>
                  <a:srgbClr val="0000FF"/>
                </a:solidFill>
                <a:latin typeface="Consolas" pitchFamily="49" charset="0"/>
                <a:ea typeface="仿宋" pitchFamily="49" charset="-122"/>
                <a:cs typeface="Consolas" pitchFamily="49" charset="0"/>
              </a:rPr>
              <a:t>pre</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p</a:t>
            </a:r>
            <a:r>
              <a:rPr lang="zh-CN" altLang="zh-CN" sz="2000" dirty="0">
                <a:solidFill>
                  <a:srgbClr val="0000FF"/>
                </a:solidFill>
                <a:latin typeface="Consolas" pitchFamily="49" charset="0"/>
                <a:ea typeface="仿宋" pitchFamily="49" charset="-122"/>
                <a:cs typeface="Consolas" pitchFamily="49" charset="0"/>
              </a:rPr>
              <a:t>）一对指针指向相邻的两个结点，若</a:t>
            </a:r>
            <a:r>
              <a:rPr lang="en-US" altLang="zh-CN" sz="2000" dirty="0" err="1">
                <a:solidFill>
                  <a:srgbClr val="0000FF"/>
                </a:solidFill>
                <a:latin typeface="Consolas" pitchFamily="49" charset="0"/>
                <a:ea typeface="仿宋" pitchFamily="49" charset="-122"/>
                <a:cs typeface="Consolas" pitchFamily="49" charset="0"/>
              </a:rPr>
              <a:t>p.data</a:t>
            </a:r>
            <a:r>
              <a:rPr lang="en-US" altLang="zh-CN" sz="2000" dirty="0">
                <a:solidFill>
                  <a:srgbClr val="0000FF"/>
                </a:solidFill>
                <a:latin typeface="Consolas" pitchFamily="49" charset="0"/>
                <a:ea typeface="仿宋" pitchFamily="49" charset="-122"/>
                <a:cs typeface="Consolas" pitchFamily="49" charset="0"/>
              </a:rPr>
              <a:t>==</a:t>
            </a:r>
            <a:r>
              <a:rPr lang="en-US" altLang="zh-CN" sz="2000" dirty="0" err="1">
                <a:solidFill>
                  <a:srgbClr val="0000FF"/>
                </a:solidFill>
                <a:latin typeface="Consolas" pitchFamily="49" charset="0"/>
                <a:ea typeface="仿宋" pitchFamily="49" charset="-122"/>
                <a:cs typeface="Consolas" pitchFamily="49" charset="0"/>
              </a:rPr>
              <a:t>maxe</a:t>
            </a:r>
            <a:r>
              <a:rPr lang="zh-CN" altLang="zh-CN" sz="2000" dirty="0">
                <a:solidFill>
                  <a:srgbClr val="0000FF"/>
                </a:solidFill>
                <a:latin typeface="Consolas" pitchFamily="49" charset="0"/>
                <a:ea typeface="仿宋" pitchFamily="49" charset="-122"/>
                <a:cs typeface="Consolas" pitchFamily="49" charset="0"/>
              </a:rPr>
              <a:t>，再通过</a:t>
            </a:r>
            <a:r>
              <a:rPr lang="en-US" altLang="zh-CN" sz="2000" dirty="0">
                <a:solidFill>
                  <a:srgbClr val="0000FF"/>
                </a:solidFill>
                <a:latin typeface="Consolas" pitchFamily="49" charset="0"/>
                <a:ea typeface="仿宋" pitchFamily="49" charset="-122"/>
                <a:cs typeface="Consolas" pitchFamily="49" charset="0"/>
              </a:rPr>
              <a:t>pre</a:t>
            </a:r>
            <a:r>
              <a:rPr lang="zh-CN" altLang="zh-CN" sz="2000" dirty="0">
                <a:solidFill>
                  <a:srgbClr val="0000FF"/>
                </a:solidFill>
                <a:latin typeface="Consolas" pitchFamily="49" charset="0"/>
                <a:ea typeface="仿宋" pitchFamily="49" charset="-122"/>
                <a:cs typeface="Consolas" pitchFamily="49" charset="0"/>
              </a:rPr>
              <a:t>结点删除</a:t>
            </a:r>
            <a:r>
              <a:rPr lang="en-US" altLang="zh-CN" sz="2000" i="1" dirty="0">
                <a:solidFill>
                  <a:srgbClr val="0000FF"/>
                </a:solidFill>
                <a:latin typeface="Consolas" pitchFamily="49" charset="0"/>
                <a:ea typeface="仿宋" pitchFamily="49" charset="-122"/>
                <a:cs typeface="Consolas" pitchFamily="49" charset="0"/>
              </a:rPr>
              <a:t>p</a:t>
            </a:r>
            <a:r>
              <a:rPr lang="zh-CN" altLang="zh-CN" sz="2000" dirty="0">
                <a:solidFill>
                  <a:srgbClr val="0000FF"/>
                </a:solidFill>
                <a:latin typeface="Consolas" pitchFamily="49" charset="0"/>
                <a:ea typeface="仿宋" pitchFamily="49" charset="-122"/>
                <a:cs typeface="Consolas" pitchFamily="49" charset="0"/>
              </a:rPr>
              <a:t>结点。</a:t>
            </a:r>
            <a:endParaRPr lang="zh-CN" altLang="en-US" sz="20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36534"/>
            <a:ext cx="8463884" cy="641378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public static void </a:t>
            </a:r>
            <a:r>
              <a:rPr lang="en-US" altLang="zh-CN" sz="1800" dirty="0" err="1">
                <a:solidFill>
                  <a:srgbClr val="FF0000"/>
                </a:solidFill>
                <a:latin typeface="Consolas" pitchFamily="49" charset="0"/>
                <a:ea typeface="仿宋" pitchFamily="49" charset="-122"/>
                <a:cs typeface="Consolas" pitchFamily="49" charset="0"/>
              </a:rPr>
              <a:t>Delmaxnodes</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LinkListClass</a:t>
            </a:r>
            <a:r>
              <a:rPr lang="en-US" altLang="zh-CN" sz="1800" dirty="0">
                <a:solidFill>
                  <a:srgbClr val="0000FF"/>
                </a:solidFill>
                <a:latin typeface="Consolas" pitchFamily="49" charset="0"/>
                <a:ea typeface="仿宋" pitchFamily="49" charset="-122"/>
                <a:cs typeface="Consolas" pitchFamily="49" charset="0"/>
              </a:rPr>
              <a:t>&lt;Integer&gt; L) </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Integer </a:t>
            </a:r>
            <a:r>
              <a:rPr lang="en-US" altLang="zh-CN" sz="1800" dirty="0" err="1">
                <a:solidFill>
                  <a:srgbClr val="0000FF"/>
                </a:solidFill>
                <a:latin typeface="Consolas" pitchFamily="49" charset="0"/>
                <a:ea typeface="仿宋" pitchFamily="49" charset="-122"/>
                <a:cs typeface="Consolas" pitchFamily="49" charset="0"/>
              </a:rPr>
              <a:t>maxe</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&lt;Integer&gt; p=</a:t>
            </a:r>
            <a:r>
              <a:rPr lang="en-US" altLang="zh-CN" sz="1800" dirty="0" err="1">
                <a:solidFill>
                  <a:srgbClr val="0000FF"/>
                </a:solidFill>
                <a:latin typeface="Consolas" pitchFamily="49" charset="0"/>
                <a:ea typeface="仿宋" pitchFamily="49" charset="-122"/>
                <a:cs typeface="Consolas" pitchFamily="49" charset="0"/>
              </a:rPr>
              <a:t>L.head.next,pre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指向首结点</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maxe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p.data</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en-US" altLang="zh-CN" sz="1800" dirty="0" err="1">
                <a:solidFill>
                  <a:srgbClr val="00CC00"/>
                </a:solidFill>
                <a:latin typeface="Consolas" pitchFamily="49" charset="0"/>
                <a:ea typeface="仿宋" pitchFamily="49" charset="-122"/>
                <a:cs typeface="Consolas" pitchFamily="49" charset="0"/>
              </a:rPr>
              <a:t>maxe</a:t>
            </a:r>
            <a:r>
              <a:rPr lang="zh-CN" altLang="zh-CN" sz="1800" dirty="0">
                <a:solidFill>
                  <a:srgbClr val="00CC00"/>
                </a:solidFill>
                <a:latin typeface="Consolas" pitchFamily="49" charset="0"/>
                <a:ea typeface="仿宋" pitchFamily="49" charset="-122"/>
                <a:cs typeface="Consolas" pitchFamily="49" charset="0"/>
              </a:rPr>
              <a:t>置为首结点值</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while (</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!=null)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查找最大结点值</a:t>
            </a:r>
            <a:r>
              <a:rPr lang="en-US" altLang="zh-CN" sz="1800" dirty="0" err="1">
                <a:solidFill>
                  <a:srgbClr val="00CC00"/>
                </a:solidFill>
                <a:latin typeface="Consolas" pitchFamily="49" charset="0"/>
                <a:ea typeface="仿宋" pitchFamily="49" charset="-122"/>
                <a:cs typeface="Consolas" pitchFamily="49" charset="0"/>
              </a:rPr>
              <a:t>maxe</a:t>
            </a:r>
            <a:endParaRPr lang="zh-CN" altLang="zh-CN" sz="1800" dirty="0">
              <a:solidFill>
                <a:srgbClr val="00CC00"/>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  if (</a:t>
            </a:r>
            <a:r>
              <a:rPr lang="en-US" altLang="zh-CN" sz="1800" dirty="0" err="1">
                <a:solidFill>
                  <a:srgbClr val="0000FF"/>
                </a:solidFill>
                <a:latin typeface="Consolas" pitchFamily="49" charset="0"/>
                <a:ea typeface="仿宋" pitchFamily="49" charset="-122"/>
                <a:cs typeface="Consolas" pitchFamily="49" charset="0"/>
              </a:rPr>
              <a:t>p.next.data</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FF00FF"/>
                </a:solidFill>
                <a:latin typeface="Consolas" pitchFamily="49" charset="0"/>
                <a:ea typeface="仿宋" pitchFamily="49" charset="-122"/>
                <a:cs typeface="Consolas" pitchFamily="49" charset="0"/>
              </a:rPr>
              <a:t>maxe</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maxe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p.next.data</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pre=</a:t>
            </a:r>
            <a:r>
              <a:rPr lang="en-US" altLang="zh-CN" sz="1800" dirty="0" err="1">
                <a:solidFill>
                  <a:srgbClr val="0000FF"/>
                </a:solidFill>
                <a:latin typeface="Consolas" pitchFamily="49" charset="0"/>
                <a:ea typeface="仿宋" pitchFamily="49" charset="-122"/>
                <a:cs typeface="Consolas" pitchFamily="49" charset="0"/>
              </a:rPr>
              <a:t>L.head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//pre</a:t>
            </a:r>
            <a:r>
              <a:rPr lang="zh-CN" altLang="zh-CN" sz="1800" dirty="0">
                <a:solidFill>
                  <a:srgbClr val="00CC00"/>
                </a:solidFill>
                <a:latin typeface="Consolas" pitchFamily="49" charset="0"/>
                <a:ea typeface="仿宋" pitchFamily="49" charset="-122"/>
                <a:cs typeface="Consolas" pitchFamily="49" charset="0"/>
              </a:rPr>
              <a:t>指向头结点</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pre.next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指向</a:t>
            </a:r>
            <a:r>
              <a:rPr lang="en-US" altLang="zh-CN" sz="1800" dirty="0">
                <a:solidFill>
                  <a:srgbClr val="00CC00"/>
                </a:solidFill>
                <a:latin typeface="Consolas" pitchFamily="49" charset="0"/>
                <a:ea typeface="仿宋" pitchFamily="49" charset="-122"/>
                <a:cs typeface="Consolas" pitchFamily="49" charset="0"/>
              </a:rPr>
              <a:t>pre</a:t>
            </a:r>
            <a:r>
              <a:rPr lang="zh-CN" altLang="zh-CN" sz="1800" dirty="0">
                <a:solidFill>
                  <a:srgbClr val="00CC00"/>
                </a:solidFill>
                <a:latin typeface="Consolas" pitchFamily="49" charset="0"/>
                <a:ea typeface="仿宋" pitchFamily="49" charset="-122"/>
                <a:cs typeface="Consolas" pitchFamily="49" charset="0"/>
              </a:rPr>
              <a:t>的后继结点</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while (p!=null)			</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遍历所有结点</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  if (</a:t>
            </a:r>
            <a:r>
              <a:rPr lang="en-US" altLang="zh-CN" sz="1800" dirty="0" err="1">
                <a:solidFill>
                  <a:srgbClr val="0000FF"/>
                </a:solidFill>
                <a:latin typeface="Consolas" pitchFamily="49" charset="0"/>
                <a:ea typeface="仿宋" pitchFamily="49" charset="-122"/>
                <a:cs typeface="Consolas" pitchFamily="49" charset="0"/>
              </a:rPr>
              <a:t>p.data</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maxe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结点为最大值结点</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pre.next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删除</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结点</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pre.next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让</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指向</a:t>
            </a:r>
            <a:r>
              <a:rPr lang="en-US" altLang="zh-CN" sz="1800" dirty="0">
                <a:solidFill>
                  <a:srgbClr val="00CC00"/>
                </a:solidFill>
                <a:latin typeface="Consolas" pitchFamily="49" charset="0"/>
                <a:ea typeface="仿宋" pitchFamily="49" charset="-122"/>
                <a:cs typeface="Consolas" pitchFamily="49" charset="0"/>
              </a:rPr>
              <a:t>pre</a:t>
            </a:r>
            <a:r>
              <a:rPr lang="zh-CN" altLang="zh-CN" sz="1800" dirty="0">
                <a:solidFill>
                  <a:srgbClr val="00CC00"/>
                </a:solidFill>
                <a:latin typeface="Consolas" pitchFamily="49" charset="0"/>
                <a:ea typeface="仿宋" pitchFamily="49" charset="-122"/>
                <a:cs typeface="Consolas" pitchFamily="49" charset="0"/>
              </a:rPr>
              <a:t>的后继结点</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else</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  pre=</a:t>
            </a:r>
            <a:r>
              <a:rPr lang="en-US" altLang="zh-CN" sz="1800" dirty="0" err="1">
                <a:solidFill>
                  <a:srgbClr val="0000FF"/>
                </a:solidFill>
                <a:latin typeface="Consolas" pitchFamily="49" charset="0"/>
                <a:ea typeface="仿宋" pitchFamily="49" charset="-122"/>
                <a:cs typeface="Consolas" pitchFamily="49" charset="0"/>
              </a:rPr>
              <a:t>pre.next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//pre</a:t>
            </a:r>
            <a:r>
              <a:rPr lang="zh-CN" altLang="zh-CN" sz="1800" dirty="0">
                <a:solidFill>
                  <a:srgbClr val="00CC00"/>
                </a:solidFill>
                <a:latin typeface="Consolas" pitchFamily="49" charset="0"/>
                <a:ea typeface="仿宋" pitchFamily="49" charset="-122"/>
                <a:cs typeface="Consolas" pitchFamily="49" charset="0"/>
              </a:rPr>
              <a:t>后移一个结点</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pre.next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让</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指向</a:t>
            </a:r>
            <a:r>
              <a:rPr lang="en-US" altLang="zh-CN" sz="1800" dirty="0">
                <a:solidFill>
                  <a:srgbClr val="00CC00"/>
                </a:solidFill>
                <a:latin typeface="Consolas" pitchFamily="49" charset="0"/>
                <a:ea typeface="仿宋" pitchFamily="49" charset="-122"/>
                <a:cs typeface="Consolas" pitchFamily="49" charset="0"/>
              </a:rPr>
              <a:t>pre</a:t>
            </a:r>
            <a:r>
              <a:rPr lang="zh-CN" altLang="zh-CN" sz="1800" dirty="0">
                <a:solidFill>
                  <a:srgbClr val="00CC00"/>
                </a:solidFill>
                <a:latin typeface="Consolas" pitchFamily="49" charset="0"/>
                <a:ea typeface="仿宋" pitchFamily="49" charset="-122"/>
                <a:cs typeface="Consolas" pitchFamily="49" charset="0"/>
              </a:rPr>
              <a:t>的后继结点</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7" end="1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8" end="1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9" end="1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20" end="2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7946" y="260648"/>
            <a:ext cx="4286280"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2. </a:t>
            </a:r>
            <a:r>
              <a:rPr lang="zh-CN" altLang="zh-CN" sz="2000">
                <a:latin typeface="Consolas" pitchFamily="49" charset="0"/>
                <a:ea typeface="微软雅黑" pitchFamily="34" charset="-122"/>
                <a:cs typeface="Consolas" pitchFamily="49" charset="0"/>
              </a:rPr>
              <a:t>基于整体建立单链表的算法设计</a:t>
            </a:r>
          </a:p>
        </p:txBody>
      </p:sp>
      <p:sp>
        <p:nvSpPr>
          <p:cNvPr id="4" name="TextBox 3"/>
          <p:cNvSpPr txBox="1"/>
          <p:nvPr/>
        </p:nvSpPr>
        <p:spPr>
          <a:xfrm>
            <a:off x="307946" y="979913"/>
            <a:ext cx="8358246" cy="782137"/>
          </a:xfrm>
          <a:prstGeom prst="rect">
            <a:avLst/>
          </a:prstGeom>
          <a:noFill/>
        </p:spPr>
        <p:txBody>
          <a:bodyPr wrap="square" rtlCol="0">
            <a:spAutoFit/>
          </a:bodyPr>
          <a:lstStyle/>
          <a:p>
            <a:pPr algn="l">
              <a:lnSpc>
                <a:spcPts val="2800"/>
              </a:lnSpc>
              <a:spcBef>
                <a:spcPts val="0"/>
              </a:spcBef>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FF0000"/>
                </a:solidFill>
                <a:latin typeface="Consolas" pitchFamily="49" charset="0"/>
                <a:ea typeface="楷体" pitchFamily="49" charset="-122"/>
                <a:cs typeface="Consolas" pitchFamily="49" charset="0"/>
              </a:rPr>
              <a:t>【例</a:t>
            </a:r>
            <a:r>
              <a:rPr lang="en-US" altLang="zh-CN" sz="2000" dirty="0">
                <a:solidFill>
                  <a:srgbClr val="FF0000"/>
                </a:solidFill>
                <a:latin typeface="Consolas" pitchFamily="49" charset="0"/>
                <a:ea typeface="楷体" pitchFamily="49" charset="-122"/>
                <a:cs typeface="Consolas" pitchFamily="49" charset="0"/>
              </a:rPr>
              <a:t>2.13</a:t>
            </a:r>
            <a:r>
              <a:rPr lang="zh-CN" altLang="zh-CN" sz="2000" dirty="0">
                <a:solidFill>
                  <a:srgbClr val="FF0000"/>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有一个整数单链表</a:t>
            </a:r>
            <a:r>
              <a:rPr lang="en-US" altLang="zh-CN" sz="2000" dirty="0">
                <a:solidFill>
                  <a:srgbClr val="0000FF"/>
                </a:solidFill>
                <a:latin typeface="Consolas" pitchFamily="49" charset="0"/>
                <a:ea typeface="楷体" pitchFamily="49" charset="-122"/>
                <a:cs typeface="Consolas" pitchFamily="49" charset="0"/>
              </a:rPr>
              <a:t>L</a:t>
            </a:r>
            <a:r>
              <a:rPr lang="zh-CN" altLang="zh-CN" sz="2000" dirty="0">
                <a:solidFill>
                  <a:srgbClr val="0000FF"/>
                </a:solidFill>
                <a:latin typeface="Consolas" pitchFamily="49" charset="0"/>
                <a:ea typeface="楷体" pitchFamily="49" charset="-122"/>
                <a:cs typeface="Consolas" pitchFamily="49" charset="0"/>
              </a:rPr>
              <a:t>，设计一个算法</a:t>
            </a:r>
            <a:r>
              <a:rPr lang="zh-CN" altLang="zh-CN" sz="2000" dirty="0">
                <a:solidFill>
                  <a:srgbClr val="C00000"/>
                </a:solidFill>
                <a:latin typeface="Consolas" pitchFamily="49" charset="0"/>
                <a:ea typeface="楷体" pitchFamily="49" charset="-122"/>
                <a:cs typeface="Consolas" pitchFamily="49" charset="0"/>
              </a:rPr>
              <a:t>逆置</a:t>
            </a:r>
            <a:r>
              <a:rPr lang="en-US" altLang="zh-CN" sz="2000" dirty="0">
                <a:solidFill>
                  <a:srgbClr val="0000FF"/>
                </a:solidFill>
                <a:latin typeface="Consolas" pitchFamily="49" charset="0"/>
                <a:ea typeface="楷体" pitchFamily="49" charset="-122"/>
                <a:cs typeface="Consolas" pitchFamily="49" charset="0"/>
              </a:rPr>
              <a:t>L</a:t>
            </a:r>
            <a:r>
              <a:rPr lang="zh-CN" altLang="zh-CN" sz="2000" dirty="0">
                <a:solidFill>
                  <a:srgbClr val="0000FF"/>
                </a:solidFill>
                <a:latin typeface="Consolas" pitchFamily="49" charset="0"/>
                <a:ea typeface="楷体" pitchFamily="49" charset="-122"/>
                <a:cs typeface="Consolas" pitchFamily="49" charset="0"/>
              </a:rPr>
              <a:t>中的所有结点。例如</a:t>
            </a:r>
            <a:r>
              <a:rPr lang="en-US" altLang="zh-CN" sz="2000" dirty="0">
                <a:solidFill>
                  <a:srgbClr val="0000FF"/>
                </a:solidFill>
                <a:latin typeface="Consolas" pitchFamily="49" charset="0"/>
                <a:ea typeface="楷体" pitchFamily="49" charset="-122"/>
                <a:cs typeface="Consolas" pitchFamily="49" charset="0"/>
              </a:rPr>
              <a:t>L=(1</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3</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4</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5)</a:t>
            </a:r>
            <a:r>
              <a:rPr lang="zh-CN" altLang="zh-CN" sz="2000" dirty="0">
                <a:solidFill>
                  <a:srgbClr val="0000FF"/>
                </a:solidFill>
                <a:latin typeface="Consolas" pitchFamily="49" charset="0"/>
                <a:ea typeface="楷体" pitchFamily="49" charset="-122"/>
                <a:cs typeface="Consolas" pitchFamily="49" charset="0"/>
              </a:rPr>
              <a:t>，逆置后</a:t>
            </a:r>
            <a:r>
              <a:rPr lang="en-US" altLang="zh-CN" sz="2000" dirty="0">
                <a:solidFill>
                  <a:srgbClr val="0000FF"/>
                </a:solidFill>
                <a:latin typeface="Consolas" pitchFamily="49" charset="0"/>
                <a:ea typeface="楷体" pitchFamily="49" charset="-122"/>
                <a:cs typeface="Consolas" pitchFamily="49" charset="0"/>
              </a:rPr>
              <a:t>L=(5</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4</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3</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a:t>
            </a:r>
          </a:p>
        </p:txBody>
      </p:sp>
      <p:grpSp>
        <p:nvGrpSpPr>
          <p:cNvPr id="7" name="组合 6">
            <a:extLst>
              <a:ext uri="{FF2B5EF4-FFF2-40B4-BE49-F238E27FC236}">
                <a16:creationId xmlns:a16="http://schemas.microsoft.com/office/drawing/2014/main" id="{0050182C-CBDB-4E4E-89D8-23811F605226}"/>
              </a:ext>
            </a:extLst>
          </p:cNvPr>
          <p:cNvGrpSpPr/>
          <p:nvPr/>
        </p:nvGrpSpPr>
        <p:grpSpPr>
          <a:xfrm>
            <a:off x="296708" y="1940421"/>
            <a:ext cx="8749636" cy="4787069"/>
            <a:chOff x="296708" y="1940421"/>
            <a:chExt cx="8749636" cy="4787069"/>
          </a:xfrm>
        </p:grpSpPr>
        <p:sp>
          <p:nvSpPr>
            <p:cNvPr id="5" name="TextBox 4"/>
            <p:cNvSpPr txBox="1"/>
            <p:nvPr/>
          </p:nvSpPr>
          <p:spPr>
            <a:xfrm>
              <a:off x="296708" y="2492896"/>
              <a:ext cx="8749636" cy="423459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pPr>
              <a:r>
                <a:rPr lang="en-US" altLang="zh-CN" sz="1800" dirty="0">
                  <a:solidFill>
                    <a:srgbClr val="0000FF"/>
                  </a:solidFill>
                  <a:latin typeface="Consolas" pitchFamily="49" charset="0"/>
                  <a:ea typeface="仿宋" pitchFamily="49" charset="-122"/>
                  <a:cs typeface="Consolas" pitchFamily="49" charset="0"/>
                </a:rPr>
                <a:t>public static void </a:t>
              </a:r>
              <a:r>
                <a:rPr lang="en-US" altLang="zh-CN" sz="1800" dirty="0">
                  <a:solidFill>
                    <a:srgbClr val="FF0000"/>
                  </a:solidFill>
                  <a:latin typeface="Consolas" pitchFamily="49" charset="0"/>
                  <a:ea typeface="仿宋" pitchFamily="49" charset="-122"/>
                  <a:cs typeface="Consolas" pitchFamily="49" charset="0"/>
                </a:rPr>
                <a:t>Reverse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LinkListClass</a:t>
              </a:r>
              <a:r>
                <a:rPr lang="en-US" altLang="zh-CN" sz="1800" dirty="0">
                  <a:solidFill>
                    <a:srgbClr val="0000FF"/>
                  </a:solidFill>
                  <a:latin typeface="Consolas" pitchFamily="49" charset="0"/>
                  <a:ea typeface="仿宋" pitchFamily="49" charset="-122"/>
                  <a:cs typeface="Consolas" pitchFamily="49" charset="0"/>
                </a:rPr>
                <a:t>&lt;Integer&gt; L)</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&lt;Integer&gt; p=</a:t>
              </a:r>
              <a:r>
                <a:rPr lang="en-US" altLang="zh-CN" sz="1800" dirty="0" err="1">
                  <a:solidFill>
                    <a:srgbClr val="0000FF"/>
                  </a:solidFill>
                  <a:latin typeface="Consolas" pitchFamily="49" charset="0"/>
                  <a:ea typeface="仿宋" pitchFamily="49" charset="-122"/>
                  <a:cs typeface="Consolas" pitchFamily="49" charset="0"/>
                </a:rPr>
                <a:t>L.head.next</a:t>
              </a:r>
              <a:r>
                <a:rPr lang="en-US" altLang="zh-CN" sz="1800" dirty="0">
                  <a:solidFill>
                    <a:srgbClr val="0000FF"/>
                  </a:solidFill>
                  <a:latin typeface="Consolas" pitchFamily="49" charset="0"/>
                  <a:ea typeface="仿宋" pitchFamily="49" charset="-122"/>
                  <a:cs typeface="Consolas" pitchFamily="49" charset="0"/>
                </a:rPr>
                <a:t>, q; </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指向首结点</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C00000"/>
                  </a:solidFill>
                  <a:latin typeface="Consolas" pitchFamily="49" charset="0"/>
                  <a:ea typeface="仿宋" pitchFamily="49" charset="-122"/>
                  <a:cs typeface="Consolas" pitchFamily="49" charset="0"/>
                </a:rPr>
                <a:t>L.head.next</a:t>
              </a:r>
              <a:r>
                <a:rPr lang="en-US" altLang="zh-CN" sz="1800" dirty="0">
                  <a:solidFill>
                    <a:srgbClr val="C00000"/>
                  </a:solidFill>
                  <a:latin typeface="Consolas" pitchFamily="49" charset="0"/>
                  <a:ea typeface="仿宋" pitchFamily="49" charset="-122"/>
                  <a:cs typeface="Consolas" pitchFamily="49" charset="0"/>
                </a:rPr>
                <a:t>=null;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将</a:t>
              </a:r>
              <a:r>
                <a:rPr lang="en-US" altLang="zh-CN" sz="1800" dirty="0">
                  <a:solidFill>
                    <a:srgbClr val="00CC00"/>
                  </a:solidFill>
                  <a:latin typeface="Consolas" pitchFamily="49" charset="0"/>
                  <a:ea typeface="仿宋" pitchFamily="49" charset="-122"/>
                  <a:cs typeface="Consolas" pitchFamily="49" charset="0"/>
                </a:rPr>
                <a:t>L</a:t>
              </a:r>
              <a:r>
                <a:rPr lang="zh-CN" altLang="zh-CN" sz="1800" dirty="0">
                  <a:solidFill>
                    <a:srgbClr val="00CC00"/>
                  </a:solidFill>
                  <a:latin typeface="Consolas" pitchFamily="49" charset="0"/>
                  <a:ea typeface="仿宋" pitchFamily="49" charset="-122"/>
                  <a:cs typeface="Consolas" pitchFamily="49" charset="0"/>
                </a:rPr>
                <a:t>置为一个空表</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while (p!=null)</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  q=</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//q</a:t>
              </a:r>
              <a:r>
                <a:rPr lang="zh-CN" altLang="zh-CN" sz="1800" dirty="0">
                  <a:solidFill>
                    <a:srgbClr val="00CC00"/>
                  </a:solidFill>
                  <a:latin typeface="Consolas" pitchFamily="49" charset="0"/>
                  <a:ea typeface="仿宋" pitchFamily="49" charset="-122"/>
                  <a:cs typeface="Consolas" pitchFamily="49" charset="0"/>
                </a:rPr>
                <a:t>临时保存</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结点的后继结点</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C00000"/>
                  </a:solidFill>
                  <a:latin typeface="Consolas" pitchFamily="49" charset="0"/>
                  <a:ea typeface="仿宋" pitchFamily="49" charset="-122"/>
                  <a:cs typeface="Consolas" pitchFamily="49" charset="0"/>
                </a:rPr>
                <a:t>p.next</a:t>
              </a:r>
              <a:r>
                <a:rPr lang="en-US" altLang="zh-CN" sz="1800" dirty="0">
                  <a:solidFill>
                    <a:srgbClr val="C00000"/>
                  </a:solidFill>
                  <a:latin typeface="Consolas" pitchFamily="49" charset="0"/>
                  <a:ea typeface="仿宋" pitchFamily="49" charset="-122"/>
                  <a:cs typeface="Consolas" pitchFamily="49" charset="0"/>
                </a:rPr>
                <a:t>=</a:t>
              </a:r>
              <a:r>
                <a:rPr lang="en-US" altLang="zh-CN" sz="1800" dirty="0" err="1">
                  <a:solidFill>
                    <a:srgbClr val="C00000"/>
                  </a:solidFill>
                  <a:latin typeface="Consolas" pitchFamily="49" charset="0"/>
                  <a:ea typeface="仿宋" pitchFamily="49" charset="-122"/>
                  <a:cs typeface="Consolas" pitchFamily="49" charset="0"/>
                </a:rPr>
                <a:t>L.head.next</a:t>
              </a:r>
              <a:r>
                <a:rPr lang="en-US" altLang="zh-CN" sz="1800" dirty="0">
                  <a:solidFill>
                    <a:srgbClr val="C000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 //</a:t>
              </a:r>
              <a:r>
                <a:rPr lang="zh-CN" altLang="zh-CN" sz="1800" dirty="0">
                  <a:solidFill>
                    <a:srgbClr val="00CC00"/>
                  </a:solidFill>
                  <a:latin typeface="Consolas" pitchFamily="49" charset="0"/>
                  <a:ea typeface="仿宋" pitchFamily="49" charset="-122"/>
                  <a:cs typeface="Consolas" pitchFamily="49" charset="0"/>
                </a:rPr>
                <a:t>将</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结点插入到表头</a:t>
              </a: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C00000"/>
                  </a:solidFill>
                  <a:latin typeface="Consolas" pitchFamily="49" charset="0"/>
                  <a:ea typeface="仿宋" pitchFamily="49" charset="-122"/>
                  <a:cs typeface="Consolas" pitchFamily="49" charset="0"/>
                </a:rPr>
                <a:t>L.head.next</a:t>
              </a:r>
              <a:r>
                <a:rPr lang="en-US" altLang="zh-CN" sz="1800" dirty="0">
                  <a:solidFill>
                    <a:srgbClr val="C00000"/>
                  </a:solidFill>
                  <a:latin typeface="Consolas" pitchFamily="49" charset="0"/>
                  <a:ea typeface="仿宋" pitchFamily="49" charset="-122"/>
                  <a:cs typeface="Consolas" pitchFamily="49" charset="0"/>
                </a:rPr>
                <a:t>=p;</a:t>
              </a:r>
              <a:endParaRPr lang="zh-CN" altLang="zh-CN" sz="1800" dirty="0">
                <a:solidFill>
                  <a:srgbClr val="C00000"/>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p=q;</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2" name="矩形 1">
              <a:extLst>
                <a:ext uri="{FF2B5EF4-FFF2-40B4-BE49-F238E27FC236}">
                  <a16:creationId xmlns:a16="http://schemas.microsoft.com/office/drawing/2014/main" id="{B3E35865-E079-48F0-87EF-AA9AA602446A}"/>
                </a:ext>
              </a:extLst>
            </p:cNvPr>
            <p:cNvSpPr/>
            <p:nvPr/>
          </p:nvSpPr>
          <p:spPr>
            <a:xfrm>
              <a:off x="539552" y="1940421"/>
              <a:ext cx="216024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FF00"/>
                  </a:solidFill>
                </a:rPr>
                <a:t>头插法解决</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122" y="186872"/>
            <a:ext cx="8715404" cy="1169551"/>
          </a:xfrm>
          <a:prstGeom prst="rect">
            <a:avLst/>
          </a:prstGeom>
          <a:noFill/>
        </p:spPr>
        <p:txBody>
          <a:bodyPr wrap="square" rtlCol="0">
            <a:spAutoFit/>
          </a:bodyPr>
          <a:lstStyle/>
          <a:p>
            <a:pPr algn="l">
              <a:lnSpc>
                <a:spcPts val="2800"/>
              </a:lnSpc>
              <a:spcBef>
                <a:spcPts val="0"/>
              </a:spcBef>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FF0000"/>
                </a:solidFill>
                <a:latin typeface="Consolas" pitchFamily="49" charset="0"/>
                <a:ea typeface="楷体" pitchFamily="49" charset="-122"/>
                <a:cs typeface="Consolas" pitchFamily="49" charset="0"/>
              </a:rPr>
              <a:t>【例</a:t>
            </a:r>
            <a:r>
              <a:rPr lang="en-US" altLang="zh-CN" sz="2000" dirty="0">
                <a:solidFill>
                  <a:srgbClr val="FF0000"/>
                </a:solidFill>
                <a:latin typeface="Consolas" pitchFamily="49" charset="0"/>
                <a:ea typeface="楷体" pitchFamily="49" charset="-122"/>
                <a:cs typeface="Consolas" pitchFamily="49" charset="0"/>
              </a:rPr>
              <a:t>2.15</a:t>
            </a:r>
            <a:r>
              <a:rPr lang="zh-CN" altLang="zh-CN" sz="2000" dirty="0">
                <a:solidFill>
                  <a:srgbClr val="FF0000"/>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有一个含</a:t>
            </a:r>
            <a:r>
              <a:rPr lang="en-US" altLang="zh-CN" sz="2000" dirty="0">
                <a:solidFill>
                  <a:srgbClr val="0000FF"/>
                </a:solidFill>
                <a:latin typeface="Consolas" pitchFamily="49" charset="0"/>
                <a:ea typeface="楷体" pitchFamily="49" charset="-122"/>
                <a:cs typeface="Consolas" pitchFamily="49" charset="0"/>
              </a:rPr>
              <a:t>2</a:t>
            </a:r>
            <a:r>
              <a:rPr lang="en-US" altLang="zh-CN" sz="2000" i="1" dirty="0">
                <a:solidFill>
                  <a:srgbClr val="0000FF"/>
                </a:solidFill>
                <a:latin typeface="Consolas" pitchFamily="49" charset="0"/>
                <a:ea typeface="楷体" pitchFamily="49" charset="-122"/>
                <a:cs typeface="Consolas" pitchFamily="49" charset="0"/>
              </a:rPr>
              <a:t>n</a:t>
            </a:r>
            <a:r>
              <a:rPr lang="zh-CN" altLang="zh-CN" sz="2000" dirty="0">
                <a:solidFill>
                  <a:srgbClr val="0000FF"/>
                </a:solidFill>
                <a:latin typeface="Consolas" pitchFamily="49" charset="0"/>
                <a:ea typeface="楷体" pitchFamily="49" charset="-122"/>
                <a:cs typeface="Consolas" pitchFamily="49" charset="0"/>
              </a:rPr>
              <a:t>个整数的单链表</a:t>
            </a:r>
            <a:r>
              <a:rPr lang="en-US" altLang="zh-CN" sz="2000" dirty="0">
                <a:solidFill>
                  <a:srgbClr val="0000FF"/>
                </a:solidFill>
                <a:latin typeface="Consolas" pitchFamily="49" charset="0"/>
                <a:ea typeface="楷体" pitchFamily="49" charset="-122"/>
                <a:cs typeface="Consolas" pitchFamily="49" charset="0"/>
              </a:rPr>
              <a:t>L=</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a</a:t>
            </a:r>
            <a:r>
              <a:rPr lang="en-US" altLang="zh-CN" sz="2000" baseline="-25000" dirty="0">
                <a:solidFill>
                  <a:srgbClr val="0000FF"/>
                </a:solidFill>
                <a:latin typeface="Consolas" pitchFamily="49" charset="0"/>
                <a:ea typeface="楷体" pitchFamily="49" charset="-122"/>
                <a:cs typeface="Consolas" pitchFamily="49" charset="0"/>
              </a:rPr>
              <a:t>0</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en-US" altLang="zh-CN" sz="2000" baseline="-25000" dirty="0">
                <a:solidFill>
                  <a:srgbClr val="0000FF"/>
                </a:solidFill>
                <a:latin typeface="Consolas" pitchFamily="49" charset="0"/>
                <a:ea typeface="楷体" pitchFamily="49" charset="-122"/>
                <a:cs typeface="Consolas" pitchFamily="49" charset="0"/>
              </a:rPr>
              <a:t>0</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a</a:t>
            </a:r>
            <a:r>
              <a:rPr lang="en-US" altLang="zh-CN" sz="2000" baseline="-25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en-US" altLang="zh-CN" sz="2000" baseline="-25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mn-ea"/>
                <a:ea typeface="+mn-ea"/>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a</a:t>
            </a:r>
            <a:r>
              <a:rPr lang="en-US" altLang="zh-CN" sz="2000" i="1" baseline="-25000" dirty="0">
                <a:solidFill>
                  <a:srgbClr val="0000FF"/>
                </a:solidFill>
                <a:latin typeface="Consolas" pitchFamily="49" charset="0"/>
                <a:ea typeface="楷体" pitchFamily="49" charset="-122"/>
                <a:cs typeface="Consolas" pitchFamily="49" charset="0"/>
              </a:rPr>
              <a:t>n</a:t>
            </a:r>
            <a:r>
              <a:rPr lang="en-US" altLang="zh-CN" sz="2000" baseline="-25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en-US" altLang="zh-CN" sz="2000" i="1" baseline="-25000" dirty="0">
                <a:solidFill>
                  <a:srgbClr val="0000FF"/>
                </a:solidFill>
                <a:latin typeface="Consolas" pitchFamily="49" charset="0"/>
                <a:ea typeface="楷体" pitchFamily="49" charset="-122"/>
                <a:cs typeface="Consolas" pitchFamily="49" charset="0"/>
              </a:rPr>
              <a:t>n</a:t>
            </a:r>
            <a:r>
              <a:rPr lang="en-US" altLang="zh-CN" sz="2000" baseline="-25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），设计一个算法将其</a:t>
            </a:r>
            <a:r>
              <a:rPr lang="zh-CN" altLang="zh-CN" sz="2000" dirty="0">
                <a:solidFill>
                  <a:srgbClr val="FF0000"/>
                </a:solidFill>
                <a:latin typeface="Consolas" pitchFamily="49" charset="0"/>
                <a:ea typeface="楷体" pitchFamily="49" charset="-122"/>
                <a:cs typeface="Consolas" pitchFamily="49" charset="0"/>
              </a:rPr>
              <a:t>拆分</a:t>
            </a:r>
            <a:r>
              <a:rPr lang="zh-CN" altLang="zh-CN" sz="2000" dirty="0">
                <a:solidFill>
                  <a:srgbClr val="0000FF"/>
                </a:solidFill>
                <a:latin typeface="Consolas" pitchFamily="49" charset="0"/>
                <a:ea typeface="楷体" pitchFamily="49" charset="-122"/>
                <a:cs typeface="Consolas" pitchFamily="49" charset="0"/>
              </a:rPr>
              <a:t>成两个带头结点的单链表</a:t>
            </a:r>
            <a:r>
              <a:rPr lang="en-US" altLang="zh-CN" sz="2000" dirty="0">
                <a:solidFill>
                  <a:srgbClr val="0000FF"/>
                </a:solidFill>
                <a:latin typeface="Consolas" pitchFamily="49" charset="0"/>
                <a:ea typeface="楷体" pitchFamily="49" charset="-122"/>
                <a:cs typeface="Consolas" pitchFamily="49" charset="0"/>
              </a:rPr>
              <a:t>A</a:t>
            </a:r>
            <a:r>
              <a:rPr lang="zh-CN" altLang="zh-CN" sz="2000" dirty="0">
                <a:solidFill>
                  <a:srgbClr val="0000FF"/>
                </a:solidFill>
                <a:latin typeface="Consolas" pitchFamily="49" charset="0"/>
                <a:ea typeface="楷体" pitchFamily="49" charset="-122"/>
                <a:cs typeface="Consolas" pitchFamily="49" charset="0"/>
              </a:rPr>
              <a:t>和</a:t>
            </a:r>
            <a:r>
              <a:rPr lang="en-US" altLang="zh-CN" sz="2000" dirty="0">
                <a:solidFill>
                  <a:srgbClr val="0000FF"/>
                </a:solidFill>
                <a:latin typeface="Consolas" pitchFamily="49" charset="0"/>
                <a:ea typeface="楷体" pitchFamily="49" charset="-122"/>
                <a:cs typeface="Consolas" pitchFamily="49" charset="0"/>
              </a:rPr>
              <a:t>B</a:t>
            </a:r>
            <a:r>
              <a:rPr lang="zh-CN" altLang="en-US" sz="2000" dirty="0">
                <a:solidFill>
                  <a:srgbClr val="0000FF"/>
                </a:solidFill>
                <a:latin typeface="Consolas" pitchFamily="49" charset="0"/>
                <a:ea typeface="楷体" pitchFamily="49" charset="-122"/>
                <a:cs typeface="Consolas" pitchFamily="49" charset="0"/>
              </a:rPr>
              <a:t>。</a:t>
            </a:r>
            <a:endParaRPr lang="en-US" altLang="zh-CN" sz="2000" dirty="0">
              <a:solidFill>
                <a:srgbClr val="0000FF"/>
              </a:solidFill>
              <a:latin typeface="Consolas" pitchFamily="49" charset="0"/>
              <a:ea typeface="楷体" pitchFamily="49" charset="-122"/>
              <a:cs typeface="Consolas" pitchFamily="49" charset="0"/>
            </a:endParaRPr>
          </a:p>
          <a:p>
            <a:pPr algn="l">
              <a:lnSpc>
                <a:spcPts val="2800"/>
              </a:lnSpc>
              <a:spcBef>
                <a:spcPts val="0"/>
              </a:spcBef>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其中</a:t>
            </a:r>
            <a:r>
              <a:rPr lang="en-US" altLang="zh-CN" sz="2000" dirty="0">
                <a:solidFill>
                  <a:srgbClr val="0000FF"/>
                </a:solidFill>
                <a:latin typeface="Consolas" pitchFamily="49" charset="0"/>
                <a:ea typeface="楷体" pitchFamily="49" charset="-122"/>
                <a:cs typeface="Consolas" pitchFamily="49" charset="0"/>
              </a:rPr>
              <a:t>A=</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a</a:t>
            </a:r>
            <a:r>
              <a:rPr lang="en-US" altLang="zh-CN" sz="2000" baseline="-25000" dirty="0">
                <a:solidFill>
                  <a:srgbClr val="0000FF"/>
                </a:solidFill>
                <a:latin typeface="Consolas" pitchFamily="49" charset="0"/>
                <a:ea typeface="楷体" pitchFamily="49" charset="-122"/>
                <a:cs typeface="Consolas" pitchFamily="49" charset="0"/>
              </a:rPr>
              <a:t>0</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a</a:t>
            </a:r>
            <a:r>
              <a:rPr lang="en-US" altLang="zh-CN" sz="2000" baseline="-25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mn-ea"/>
                <a:ea typeface="+mn-ea"/>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a</a:t>
            </a:r>
            <a:r>
              <a:rPr lang="en-US" altLang="zh-CN" sz="2000" i="1" baseline="-25000" dirty="0">
                <a:solidFill>
                  <a:srgbClr val="0000FF"/>
                </a:solidFill>
                <a:latin typeface="Consolas" pitchFamily="49" charset="0"/>
                <a:ea typeface="楷体" pitchFamily="49" charset="-122"/>
                <a:cs typeface="Consolas" pitchFamily="49" charset="0"/>
              </a:rPr>
              <a:t>n</a:t>
            </a:r>
            <a:r>
              <a:rPr lang="en-US" altLang="zh-CN" sz="2000" baseline="-25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B=</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en-US" altLang="zh-CN" sz="2000" i="1" baseline="-25000" dirty="0">
                <a:solidFill>
                  <a:srgbClr val="0000FF"/>
                </a:solidFill>
                <a:latin typeface="Consolas" pitchFamily="49" charset="0"/>
                <a:ea typeface="楷体" pitchFamily="49" charset="-122"/>
                <a:cs typeface="Consolas" pitchFamily="49" charset="0"/>
              </a:rPr>
              <a:t>n</a:t>
            </a:r>
            <a:r>
              <a:rPr lang="en-US" altLang="zh-CN" sz="2000" baseline="-25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en-US" altLang="zh-CN" sz="2000" i="1" baseline="-25000" dirty="0">
                <a:solidFill>
                  <a:srgbClr val="0000FF"/>
                </a:solidFill>
                <a:latin typeface="Consolas" pitchFamily="49" charset="0"/>
                <a:ea typeface="楷体" pitchFamily="49" charset="-122"/>
                <a:cs typeface="Consolas" pitchFamily="49" charset="0"/>
              </a:rPr>
              <a:t>n</a:t>
            </a:r>
            <a:r>
              <a:rPr lang="en-US" altLang="zh-CN" sz="2000" baseline="-25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mj-ea"/>
                <a:ea typeface="+mj-ea"/>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en-US" altLang="zh-CN" sz="2000" baseline="-25000" dirty="0">
                <a:solidFill>
                  <a:srgbClr val="0000FF"/>
                </a:solidFill>
                <a:latin typeface="Consolas" pitchFamily="49" charset="0"/>
                <a:ea typeface="楷体" pitchFamily="49" charset="-122"/>
                <a:cs typeface="Consolas" pitchFamily="49" charset="0"/>
              </a:rPr>
              <a:t>0</a:t>
            </a:r>
            <a:r>
              <a:rPr lang="zh-CN" altLang="zh-CN" sz="2000" dirty="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grpSp>
        <p:nvGrpSpPr>
          <p:cNvPr id="62" name="组合 61"/>
          <p:cNvGrpSpPr/>
          <p:nvPr/>
        </p:nvGrpSpPr>
        <p:grpSpPr>
          <a:xfrm>
            <a:off x="1071538" y="2381239"/>
            <a:ext cx="6786610" cy="2476521"/>
            <a:chOff x="928662" y="2309801"/>
            <a:chExt cx="6786610" cy="2476521"/>
          </a:xfrm>
        </p:grpSpPr>
        <p:sp>
          <p:nvSpPr>
            <p:cNvPr id="5" name="Rectangle 32"/>
            <p:cNvSpPr>
              <a:spLocks noChangeArrowheads="1"/>
            </p:cNvSpPr>
            <p:nvPr/>
          </p:nvSpPr>
          <p:spPr bwMode="auto">
            <a:xfrm>
              <a:off x="1631993" y="2314545"/>
              <a:ext cx="3603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Verdana" pitchFamily="34" charset="0"/>
                <a:ea typeface="宋体" pitchFamily="2" charset="-122"/>
              </a:endParaRPr>
            </a:p>
          </p:txBody>
        </p:sp>
        <p:sp>
          <p:nvSpPr>
            <p:cNvPr id="7" name="Rectangle 33"/>
            <p:cNvSpPr>
              <a:spLocks noChangeArrowheads="1"/>
            </p:cNvSpPr>
            <p:nvPr/>
          </p:nvSpPr>
          <p:spPr bwMode="auto">
            <a:xfrm>
              <a:off x="1992355" y="2314545"/>
              <a:ext cx="3603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8" name="Line 34"/>
            <p:cNvSpPr>
              <a:spLocks noChangeShapeType="1"/>
            </p:cNvSpPr>
            <p:nvPr/>
          </p:nvSpPr>
          <p:spPr bwMode="auto">
            <a:xfrm>
              <a:off x="1284330" y="2493932"/>
              <a:ext cx="360363" cy="0"/>
            </a:xfrm>
            <a:prstGeom prst="line">
              <a:avLst/>
            </a:prstGeom>
            <a:ln w="19050">
              <a:headEn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9" name="Text Box 35"/>
            <p:cNvSpPr txBox="1">
              <a:spLocks noChangeArrowheads="1"/>
            </p:cNvSpPr>
            <p:nvPr/>
          </p:nvSpPr>
          <p:spPr bwMode="auto">
            <a:xfrm>
              <a:off x="1004930" y="2314545"/>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solidFill>
                    <a:srgbClr val="0000FF"/>
                  </a:solidFill>
                  <a:latin typeface="Consolas" pitchFamily="49" charset="0"/>
                  <a:ea typeface="宋体" pitchFamily="2" charset="-122"/>
                  <a:cs typeface="Consolas" pitchFamily="49" charset="0"/>
                </a:rPr>
                <a:t>L</a:t>
              </a:r>
            </a:p>
          </p:txBody>
        </p:sp>
        <p:sp>
          <p:nvSpPr>
            <p:cNvPr id="10" name="Rectangle 36"/>
            <p:cNvSpPr>
              <a:spLocks noChangeArrowheads="1"/>
            </p:cNvSpPr>
            <p:nvPr/>
          </p:nvSpPr>
          <p:spPr bwMode="auto">
            <a:xfrm>
              <a:off x="2765494" y="2314545"/>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0000FF"/>
                  </a:solidFill>
                  <a:latin typeface="Consolas" pitchFamily="49" charset="0"/>
                  <a:ea typeface="宋体" pitchFamily="2" charset="-122"/>
                  <a:cs typeface="Consolas" pitchFamily="49" charset="0"/>
                </a:rPr>
                <a:t>a</a:t>
              </a:r>
              <a:r>
                <a:rPr lang="en-US" altLang="zh-CN" sz="1800" baseline="-25000" dirty="0" err="1">
                  <a:solidFill>
                    <a:srgbClr val="0000FF"/>
                  </a:solidFill>
                  <a:latin typeface="Consolas" pitchFamily="49" charset="0"/>
                  <a:ea typeface="宋体" pitchFamily="2" charset="-122"/>
                  <a:cs typeface="Consolas" pitchFamily="49" charset="0"/>
                </a:rPr>
                <a:t>0</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11" name="Rectangle 37"/>
            <p:cNvSpPr>
              <a:spLocks noChangeArrowheads="1"/>
            </p:cNvSpPr>
            <p:nvPr/>
          </p:nvSpPr>
          <p:spPr bwMode="auto">
            <a:xfrm>
              <a:off x="3125857" y="2314545"/>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12" name="Freeform 38"/>
            <p:cNvSpPr>
              <a:spLocks/>
            </p:cNvSpPr>
            <p:nvPr/>
          </p:nvSpPr>
          <p:spPr bwMode="auto">
            <a:xfrm>
              <a:off x="2171743" y="2489188"/>
              <a:ext cx="552450" cy="3175"/>
            </a:xfrm>
            <a:custGeom>
              <a:avLst/>
              <a:gdLst/>
              <a:ahLst/>
              <a:cxnLst>
                <a:cxn ang="0">
                  <a:pos x="0" y="0"/>
                </a:cxn>
                <a:cxn ang="0">
                  <a:pos x="348" y="2"/>
                </a:cxn>
              </a:cxnLst>
              <a:rect l="0" t="0" r="r" b="b"/>
              <a:pathLst>
                <a:path w="348" h="2">
                  <a:moveTo>
                    <a:pt x="0" y="0"/>
                  </a:moveTo>
                  <a:lnTo>
                    <a:pt x="348"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13" name="Rectangle 39"/>
            <p:cNvSpPr>
              <a:spLocks noChangeArrowheads="1"/>
            </p:cNvSpPr>
            <p:nvPr/>
          </p:nvSpPr>
          <p:spPr bwMode="auto">
            <a:xfrm>
              <a:off x="3833882" y="2314545"/>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0000FF"/>
                  </a:solidFill>
                  <a:latin typeface="Consolas" pitchFamily="49" charset="0"/>
                  <a:ea typeface="宋体" pitchFamily="2" charset="-122"/>
                  <a:cs typeface="Consolas" pitchFamily="49" charset="0"/>
                </a:rPr>
                <a:t>b</a:t>
              </a:r>
              <a:r>
                <a:rPr lang="en-US" altLang="zh-CN" sz="1800" baseline="-25000" dirty="0" err="1">
                  <a:solidFill>
                    <a:srgbClr val="0000FF"/>
                  </a:solidFill>
                  <a:latin typeface="Consolas" pitchFamily="49" charset="0"/>
                  <a:ea typeface="宋体" pitchFamily="2" charset="-122"/>
                  <a:cs typeface="Consolas" pitchFamily="49" charset="0"/>
                </a:rPr>
                <a:t>0</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14" name="Rectangle 40"/>
            <p:cNvSpPr>
              <a:spLocks noChangeArrowheads="1"/>
            </p:cNvSpPr>
            <p:nvPr/>
          </p:nvSpPr>
          <p:spPr bwMode="auto">
            <a:xfrm>
              <a:off x="4194244" y="2314545"/>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15" name="Line 41"/>
            <p:cNvSpPr>
              <a:spLocks noChangeShapeType="1"/>
            </p:cNvSpPr>
            <p:nvPr/>
          </p:nvSpPr>
          <p:spPr bwMode="auto">
            <a:xfrm>
              <a:off x="3418810" y="2489188"/>
              <a:ext cx="432000" cy="0"/>
            </a:xfrm>
            <a:prstGeom prst="line">
              <a:avLst/>
            </a:prstGeom>
            <a:ln w="19050">
              <a:headEn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16" name="Rectangle 42"/>
            <p:cNvSpPr>
              <a:spLocks noChangeArrowheads="1"/>
            </p:cNvSpPr>
            <p:nvPr/>
          </p:nvSpPr>
          <p:spPr bwMode="auto">
            <a:xfrm>
              <a:off x="6874764" y="2314545"/>
              <a:ext cx="468000"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0000FF"/>
                  </a:solidFill>
                  <a:latin typeface="Consolas" pitchFamily="49" charset="0"/>
                  <a:ea typeface="宋体" pitchFamily="2" charset="-122"/>
                  <a:cs typeface="Consolas" pitchFamily="49" charset="0"/>
                </a:rPr>
                <a:t>b</a:t>
              </a:r>
              <a:r>
                <a:rPr lang="en-US" altLang="zh-CN" sz="1800" i="1" baseline="-25000">
                  <a:solidFill>
                    <a:srgbClr val="0000FF"/>
                  </a:solidFill>
                  <a:latin typeface="Consolas" pitchFamily="49" charset="0"/>
                  <a:ea typeface="宋体" pitchFamily="2" charset="-122"/>
                  <a:cs typeface="Consolas" pitchFamily="49" charset="0"/>
                </a:rPr>
                <a:t>n</a:t>
              </a:r>
              <a:r>
                <a:rPr lang="en-US" altLang="zh-CN" sz="1800" baseline="-25000">
                  <a:solidFill>
                    <a:srgbClr val="0000FF"/>
                  </a:solidFill>
                  <a:latin typeface="Consolas" pitchFamily="49" charset="0"/>
                  <a:ea typeface="宋体" pitchFamily="2" charset="-122"/>
                  <a:cs typeface="Consolas" pitchFamily="49" charset="0"/>
                </a:rPr>
                <a:t>-1</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17" name="Rectangle 43"/>
            <p:cNvSpPr>
              <a:spLocks noChangeArrowheads="1"/>
            </p:cNvSpPr>
            <p:nvPr/>
          </p:nvSpPr>
          <p:spPr bwMode="auto">
            <a:xfrm>
              <a:off x="7354909" y="2314545"/>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dirty="0">
                  <a:solidFill>
                    <a:srgbClr val="0000FF"/>
                  </a:solidFill>
                  <a:latin typeface="Times New Roman" pitchFamily="18" charset="0"/>
                  <a:ea typeface="宋体" pitchFamily="2" charset="-122"/>
                  <a:cs typeface="Times New Roman" pitchFamily="18" charset="0"/>
                </a:rPr>
                <a:t>∧</a:t>
              </a:r>
            </a:p>
          </p:txBody>
        </p:sp>
        <p:sp>
          <p:nvSpPr>
            <p:cNvPr id="18" name="Freeform 49"/>
            <p:cNvSpPr>
              <a:spLocks/>
            </p:cNvSpPr>
            <p:nvPr/>
          </p:nvSpPr>
          <p:spPr bwMode="auto">
            <a:xfrm>
              <a:off x="4303782" y="2489188"/>
              <a:ext cx="487362" cy="3175"/>
            </a:xfrm>
            <a:custGeom>
              <a:avLst/>
              <a:gdLst/>
              <a:ahLst/>
              <a:cxnLst>
                <a:cxn ang="0">
                  <a:pos x="0" y="0"/>
                </a:cxn>
                <a:cxn ang="0">
                  <a:pos x="307" y="2"/>
                </a:cxn>
              </a:cxnLst>
              <a:rect l="0" t="0" r="r" b="b"/>
              <a:pathLst>
                <a:path w="307" h="2">
                  <a:moveTo>
                    <a:pt x="0" y="0"/>
                  </a:moveTo>
                  <a:lnTo>
                    <a:pt x="307"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19" name="Text Box 50"/>
            <p:cNvSpPr txBox="1">
              <a:spLocks noChangeArrowheads="1"/>
            </p:cNvSpPr>
            <p:nvPr/>
          </p:nvSpPr>
          <p:spPr bwMode="auto">
            <a:xfrm>
              <a:off x="4867800" y="2316136"/>
              <a:ext cx="393654" cy="387798"/>
            </a:xfrm>
            <a:prstGeom prst="rect">
              <a:avLst/>
            </a:prstGeom>
            <a:noFill/>
            <a:ln w="9525">
              <a:noFill/>
              <a:miter lim="800000"/>
              <a:headEnd/>
              <a:tailEnd/>
            </a:ln>
            <a:effectLst/>
          </p:spPr>
          <p:txBody>
            <a:bodyPr wrap="square">
              <a:spAutoFit/>
            </a:bodyPr>
            <a:lstStyle/>
            <a:p>
              <a:pPr algn="l">
                <a:spcBef>
                  <a:spcPct val="50000"/>
                </a:spcBef>
              </a:pPr>
              <a:r>
                <a:rPr lang="en-US" altLang="zh-CN" b="0" dirty="0">
                  <a:solidFill>
                    <a:srgbClr val="0000FF"/>
                  </a:solidFill>
                  <a:latin typeface="+mj-ea"/>
                  <a:ea typeface="+mj-ea"/>
                </a:rPr>
                <a:t>…</a:t>
              </a:r>
            </a:p>
          </p:txBody>
        </p:sp>
        <p:sp>
          <p:nvSpPr>
            <p:cNvPr id="20" name="Rectangle 39"/>
            <p:cNvSpPr>
              <a:spLocks noChangeArrowheads="1"/>
            </p:cNvSpPr>
            <p:nvPr/>
          </p:nvSpPr>
          <p:spPr bwMode="auto">
            <a:xfrm>
              <a:off x="5745127" y="2309801"/>
              <a:ext cx="468000"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0000FF"/>
                  </a:solidFill>
                  <a:latin typeface="Consolas" pitchFamily="49" charset="0"/>
                  <a:ea typeface="宋体" pitchFamily="2" charset="-122"/>
                  <a:cs typeface="Consolas" pitchFamily="49" charset="0"/>
                </a:rPr>
                <a:t>a</a:t>
              </a:r>
              <a:r>
                <a:rPr lang="en-US" altLang="zh-CN" sz="1800" i="1" baseline="-25000">
                  <a:solidFill>
                    <a:srgbClr val="0000FF"/>
                  </a:solidFill>
                  <a:latin typeface="Consolas" pitchFamily="49" charset="0"/>
                  <a:ea typeface="宋体" pitchFamily="2" charset="-122"/>
                  <a:cs typeface="Consolas" pitchFamily="49" charset="0"/>
                </a:rPr>
                <a:t>n</a:t>
              </a:r>
              <a:r>
                <a:rPr lang="en-US" altLang="zh-CN" sz="1800" baseline="-25000">
                  <a:solidFill>
                    <a:srgbClr val="0000FF"/>
                  </a:solidFill>
                  <a:latin typeface="Consolas" pitchFamily="49" charset="0"/>
                  <a:ea typeface="宋体" pitchFamily="2" charset="-122"/>
                  <a:cs typeface="Consolas" pitchFamily="49" charset="0"/>
                </a:rPr>
                <a:t>-1</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21" name="Rectangle 40"/>
            <p:cNvSpPr>
              <a:spLocks noChangeArrowheads="1"/>
            </p:cNvSpPr>
            <p:nvPr/>
          </p:nvSpPr>
          <p:spPr bwMode="auto">
            <a:xfrm>
              <a:off x="6213549" y="230980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22" name="Line 41"/>
            <p:cNvSpPr>
              <a:spLocks noChangeShapeType="1"/>
            </p:cNvSpPr>
            <p:nvPr/>
          </p:nvSpPr>
          <p:spPr bwMode="auto">
            <a:xfrm>
              <a:off x="5387937" y="2489188"/>
              <a:ext cx="360363" cy="0"/>
            </a:xfrm>
            <a:prstGeom prst="line">
              <a:avLst/>
            </a:prstGeom>
            <a:ln w="19050">
              <a:headEn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3" name="Freeform 44"/>
            <p:cNvSpPr>
              <a:spLocks/>
            </p:cNvSpPr>
            <p:nvPr/>
          </p:nvSpPr>
          <p:spPr bwMode="auto">
            <a:xfrm>
              <a:off x="6388069" y="2489188"/>
              <a:ext cx="487363" cy="3175"/>
            </a:xfrm>
            <a:custGeom>
              <a:avLst/>
              <a:gdLst/>
              <a:ahLst/>
              <a:cxnLst>
                <a:cxn ang="0">
                  <a:pos x="0" y="0"/>
                </a:cxn>
                <a:cxn ang="0">
                  <a:pos x="307" y="2"/>
                </a:cxn>
              </a:cxnLst>
              <a:rect l="0" t="0" r="r" b="b"/>
              <a:pathLst>
                <a:path w="307" h="2">
                  <a:moveTo>
                    <a:pt x="0" y="0"/>
                  </a:moveTo>
                  <a:lnTo>
                    <a:pt x="307"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4" name="下箭头 23"/>
            <p:cNvSpPr/>
            <p:nvPr/>
          </p:nvSpPr>
          <p:spPr>
            <a:xfrm>
              <a:off x="3898939" y="2919410"/>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5" name="Rectangle 32"/>
            <p:cNvSpPr>
              <a:spLocks noChangeArrowheads="1"/>
            </p:cNvSpPr>
            <p:nvPr/>
          </p:nvSpPr>
          <p:spPr bwMode="auto">
            <a:xfrm>
              <a:off x="1627163" y="3624268"/>
              <a:ext cx="3603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Verdana" pitchFamily="34" charset="0"/>
                <a:ea typeface="宋体" pitchFamily="2" charset="-122"/>
              </a:endParaRPr>
            </a:p>
          </p:txBody>
        </p:sp>
        <p:sp>
          <p:nvSpPr>
            <p:cNvPr id="26" name="Rectangle 33"/>
            <p:cNvSpPr>
              <a:spLocks noChangeArrowheads="1"/>
            </p:cNvSpPr>
            <p:nvPr/>
          </p:nvSpPr>
          <p:spPr bwMode="auto">
            <a:xfrm>
              <a:off x="1987525" y="3624268"/>
              <a:ext cx="3603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27" name="Line 34"/>
            <p:cNvSpPr>
              <a:spLocks noChangeShapeType="1"/>
            </p:cNvSpPr>
            <p:nvPr/>
          </p:nvSpPr>
          <p:spPr bwMode="auto">
            <a:xfrm>
              <a:off x="1279500" y="3803655"/>
              <a:ext cx="360363" cy="0"/>
            </a:xfrm>
            <a:prstGeom prst="line">
              <a:avLst/>
            </a:prstGeom>
            <a:ln w="19050">
              <a:headEn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8" name="Text Box 35"/>
            <p:cNvSpPr txBox="1">
              <a:spLocks noChangeArrowheads="1"/>
            </p:cNvSpPr>
            <p:nvPr/>
          </p:nvSpPr>
          <p:spPr bwMode="auto">
            <a:xfrm>
              <a:off x="928662" y="3624268"/>
              <a:ext cx="554040" cy="317908"/>
            </a:xfrm>
            <a:prstGeom prst="rect">
              <a:avLst/>
            </a:prstGeom>
            <a:noFill/>
            <a:ln w="9525">
              <a:noFill/>
              <a:miter lim="800000"/>
              <a:headEnd/>
              <a:tailEnd/>
            </a:ln>
            <a:effectLst/>
          </p:spPr>
          <p:txBody>
            <a:bodyPr wrap="square">
              <a:spAutoFit/>
            </a:bodyPr>
            <a:lstStyle/>
            <a:p>
              <a:pPr algn="l">
                <a:spcBef>
                  <a:spcPct val="50000"/>
                </a:spcBef>
              </a:pPr>
              <a:r>
                <a:rPr lang="en-US" altLang="zh-CN" sz="1800">
                  <a:solidFill>
                    <a:srgbClr val="0000FF"/>
                  </a:solidFill>
                  <a:latin typeface="Consolas" pitchFamily="49" charset="0"/>
                  <a:ea typeface="宋体" pitchFamily="2" charset="-122"/>
                  <a:cs typeface="Consolas" pitchFamily="49" charset="0"/>
                </a:rPr>
                <a:t>A</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29" name="Rectangle 36"/>
            <p:cNvSpPr>
              <a:spLocks noChangeArrowheads="1"/>
            </p:cNvSpPr>
            <p:nvPr/>
          </p:nvSpPr>
          <p:spPr bwMode="auto">
            <a:xfrm>
              <a:off x="2724660" y="362426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0000FF"/>
                  </a:solidFill>
                  <a:latin typeface="Consolas" pitchFamily="49" charset="0"/>
                  <a:ea typeface="宋体" pitchFamily="2" charset="-122"/>
                  <a:cs typeface="Consolas" pitchFamily="49" charset="0"/>
                </a:rPr>
                <a:t>a</a:t>
              </a:r>
              <a:r>
                <a:rPr lang="en-US" altLang="zh-CN" sz="1800" baseline="-25000" dirty="0" err="1">
                  <a:solidFill>
                    <a:srgbClr val="0000FF"/>
                  </a:solidFill>
                  <a:latin typeface="Consolas" pitchFamily="49" charset="0"/>
                  <a:ea typeface="宋体" pitchFamily="2" charset="-122"/>
                  <a:cs typeface="Consolas" pitchFamily="49" charset="0"/>
                </a:rPr>
                <a:t>0</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30" name="Rectangle 37"/>
            <p:cNvSpPr>
              <a:spLocks noChangeArrowheads="1"/>
            </p:cNvSpPr>
            <p:nvPr/>
          </p:nvSpPr>
          <p:spPr bwMode="auto">
            <a:xfrm>
              <a:off x="3085023" y="362426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31" name="Freeform 38"/>
            <p:cNvSpPr>
              <a:spLocks/>
            </p:cNvSpPr>
            <p:nvPr/>
          </p:nvSpPr>
          <p:spPr bwMode="auto">
            <a:xfrm>
              <a:off x="2166913" y="3802068"/>
              <a:ext cx="552450" cy="3175"/>
            </a:xfrm>
            <a:custGeom>
              <a:avLst/>
              <a:gdLst/>
              <a:ahLst/>
              <a:cxnLst>
                <a:cxn ang="0">
                  <a:pos x="0" y="0"/>
                </a:cxn>
                <a:cxn ang="0">
                  <a:pos x="348" y="2"/>
                </a:cxn>
              </a:cxnLst>
              <a:rect l="0" t="0" r="r" b="b"/>
              <a:pathLst>
                <a:path w="348" h="2">
                  <a:moveTo>
                    <a:pt x="0" y="0"/>
                  </a:moveTo>
                  <a:lnTo>
                    <a:pt x="348"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32" name="Rectangle 39"/>
            <p:cNvSpPr>
              <a:spLocks noChangeArrowheads="1"/>
            </p:cNvSpPr>
            <p:nvPr/>
          </p:nvSpPr>
          <p:spPr bwMode="auto">
            <a:xfrm>
              <a:off x="3793048" y="362426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0000FF"/>
                  </a:solidFill>
                  <a:latin typeface="Consolas" pitchFamily="49" charset="0"/>
                  <a:ea typeface="宋体" pitchFamily="2" charset="-122"/>
                  <a:cs typeface="Consolas" pitchFamily="49" charset="0"/>
                </a:rPr>
                <a:t>a</a:t>
              </a:r>
              <a:r>
                <a:rPr lang="en-US" altLang="zh-CN" sz="1800" baseline="-25000">
                  <a:solidFill>
                    <a:srgbClr val="0000FF"/>
                  </a:solidFill>
                  <a:latin typeface="Consolas" pitchFamily="49" charset="0"/>
                  <a:ea typeface="宋体" pitchFamily="2" charset="-122"/>
                  <a:cs typeface="Consolas" pitchFamily="49" charset="0"/>
                </a:rPr>
                <a:t>1</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33" name="Rectangle 40"/>
            <p:cNvSpPr>
              <a:spLocks noChangeArrowheads="1"/>
            </p:cNvSpPr>
            <p:nvPr/>
          </p:nvSpPr>
          <p:spPr bwMode="auto">
            <a:xfrm>
              <a:off x="4153410" y="362426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34" name="Line 41"/>
            <p:cNvSpPr>
              <a:spLocks noChangeShapeType="1"/>
            </p:cNvSpPr>
            <p:nvPr/>
          </p:nvSpPr>
          <p:spPr bwMode="auto">
            <a:xfrm>
              <a:off x="3339512" y="3803655"/>
              <a:ext cx="432000" cy="0"/>
            </a:xfrm>
            <a:prstGeom prst="line">
              <a:avLst/>
            </a:prstGeom>
            <a:ln w="19050">
              <a:headEn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35" name="Rectangle 42"/>
            <p:cNvSpPr>
              <a:spLocks noChangeArrowheads="1"/>
            </p:cNvSpPr>
            <p:nvPr/>
          </p:nvSpPr>
          <p:spPr bwMode="auto">
            <a:xfrm>
              <a:off x="6873689" y="3624268"/>
              <a:ext cx="468000"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0000FF"/>
                  </a:solidFill>
                  <a:latin typeface="Consolas" pitchFamily="49" charset="0"/>
                  <a:ea typeface="宋体" pitchFamily="2" charset="-122"/>
                  <a:cs typeface="Consolas" pitchFamily="49" charset="0"/>
                </a:rPr>
                <a:t>a</a:t>
              </a:r>
              <a:r>
                <a:rPr lang="en-US" altLang="zh-CN" sz="1800" i="1" baseline="-25000">
                  <a:solidFill>
                    <a:srgbClr val="0000FF"/>
                  </a:solidFill>
                  <a:latin typeface="Consolas" pitchFamily="49" charset="0"/>
                  <a:ea typeface="宋体" pitchFamily="2" charset="-122"/>
                  <a:cs typeface="Consolas" pitchFamily="49" charset="0"/>
                </a:rPr>
                <a:t>n</a:t>
              </a:r>
              <a:r>
                <a:rPr lang="en-US" altLang="zh-CN" sz="1800" baseline="-25000">
                  <a:solidFill>
                    <a:srgbClr val="0000FF"/>
                  </a:solidFill>
                  <a:latin typeface="Consolas" pitchFamily="49" charset="0"/>
                  <a:ea typeface="宋体" pitchFamily="2" charset="-122"/>
                  <a:cs typeface="Consolas" pitchFamily="49" charset="0"/>
                </a:rPr>
                <a:t>-1</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36" name="Rectangle 43"/>
            <p:cNvSpPr>
              <a:spLocks noChangeArrowheads="1"/>
            </p:cNvSpPr>
            <p:nvPr/>
          </p:nvSpPr>
          <p:spPr bwMode="auto">
            <a:xfrm>
              <a:off x="7354909" y="362426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dirty="0">
                  <a:solidFill>
                    <a:srgbClr val="0000FF"/>
                  </a:solidFill>
                  <a:latin typeface="Times New Roman" pitchFamily="18" charset="0"/>
                  <a:ea typeface="宋体" pitchFamily="2" charset="-122"/>
                  <a:cs typeface="Times New Roman" pitchFamily="18" charset="0"/>
                </a:rPr>
                <a:t>∧</a:t>
              </a:r>
            </a:p>
          </p:txBody>
        </p:sp>
        <p:sp>
          <p:nvSpPr>
            <p:cNvPr id="37" name="Freeform 49"/>
            <p:cNvSpPr>
              <a:spLocks/>
            </p:cNvSpPr>
            <p:nvPr/>
          </p:nvSpPr>
          <p:spPr bwMode="auto">
            <a:xfrm>
              <a:off x="4262948" y="3803655"/>
              <a:ext cx="487362" cy="3175"/>
            </a:xfrm>
            <a:custGeom>
              <a:avLst/>
              <a:gdLst/>
              <a:ahLst/>
              <a:cxnLst>
                <a:cxn ang="0">
                  <a:pos x="0" y="0"/>
                </a:cxn>
                <a:cxn ang="0">
                  <a:pos x="307" y="2"/>
                </a:cxn>
              </a:cxnLst>
              <a:rect l="0" t="0" r="r" b="b"/>
              <a:pathLst>
                <a:path w="307" h="2">
                  <a:moveTo>
                    <a:pt x="0" y="0"/>
                  </a:moveTo>
                  <a:lnTo>
                    <a:pt x="307"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38" name="Text Box 50"/>
            <p:cNvSpPr txBox="1">
              <a:spLocks noChangeArrowheads="1"/>
            </p:cNvSpPr>
            <p:nvPr/>
          </p:nvSpPr>
          <p:spPr bwMode="auto">
            <a:xfrm>
              <a:off x="4821749" y="3643314"/>
              <a:ext cx="536070" cy="387798"/>
            </a:xfrm>
            <a:prstGeom prst="rect">
              <a:avLst/>
            </a:prstGeom>
            <a:noFill/>
            <a:ln w="9525">
              <a:noFill/>
              <a:miter lim="800000"/>
              <a:headEnd/>
              <a:tailEnd/>
            </a:ln>
            <a:effectLst/>
          </p:spPr>
          <p:txBody>
            <a:bodyPr wrap="square">
              <a:spAutoFit/>
            </a:bodyPr>
            <a:lstStyle/>
            <a:p>
              <a:pPr algn="l">
                <a:spcBef>
                  <a:spcPct val="50000"/>
                </a:spcBef>
              </a:pPr>
              <a:r>
                <a:rPr lang="en-US" altLang="zh-CN" b="0" dirty="0">
                  <a:solidFill>
                    <a:srgbClr val="0000FF"/>
                  </a:solidFill>
                  <a:latin typeface="+mj-ea"/>
                  <a:ea typeface="+mj-ea"/>
                </a:rPr>
                <a:t>…</a:t>
              </a:r>
            </a:p>
          </p:txBody>
        </p:sp>
        <p:sp>
          <p:nvSpPr>
            <p:cNvPr id="39" name="Rectangle 39"/>
            <p:cNvSpPr>
              <a:spLocks noChangeArrowheads="1"/>
            </p:cNvSpPr>
            <p:nvPr/>
          </p:nvSpPr>
          <p:spPr bwMode="auto">
            <a:xfrm>
              <a:off x="5716377" y="3619524"/>
              <a:ext cx="468000"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0" rIns="0" anchor="ctr"/>
            <a:lstStyle/>
            <a:p>
              <a:pPr algn="ctr"/>
              <a:r>
                <a:rPr lang="en-US" altLang="zh-CN" sz="1800" i="1">
                  <a:solidFill>
                    <a:srgbClr val="0000FF"/>
                  </a:solidFill>
                  <a:latin typeface="Consolas" pitchFamily="49" charset="0"/>
                  <a:ea typeface="宋体" pitchFamily="2" charset="-122"/>
                  <a:cs typeface="Consolas" pitchFamily="49" charset="0"/>
                </a:rPr>
                <a:t>a</a:t>
              </a:r>
              <a:r>
                <a:rPr lang="en-US" altLang="zh-CN" sz="1800" i="1" baseline="-25000">
                  <a:solidFill>
                    <a:srgbClr val="0000FF"/>
                  </a:solidFill>
                  <a:latin typeface="Consolas" pitchFamily="49" charset="0"/>
                  <a:ea typeface="宋体" pitchFamily="2" charset="-122"/>
                  <a:cs typeface="Consolas" pitchFamily="49" charset="0"/>
                </a:rPr>
                <a:t>n</a:t>
              </a:r>
              <a:r>
                <a:rPr lang="en-US" altLang="zh-CN" sz="1800" baseline="-25000">
                  <a:solidFill>
                    <a:srgbClr val="0000FF"/>
                  </a:solidFill>
                  <a:latin typeface="Consolas" pitchFamily="49" charset="0"/>
                  <a:ea typeface="宋体" pitchFamily="2" charset="-122"/>
                  <a:cs typeface="Consolas" pitchFamily="49" charset="0"/>
                </a:rPr>
                <a:t>-2</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40" name="Rectangle 40"/>
            <p:cNvSpPr>
              <a:spLocks noChangeArrowheads="1"/>
            </p:cNvSpPr>
            <p:nvPr/>
          </p:nvSpPr>
          <p:spPr bwMode="auto">
            <a:xfrm>
              <a:off x="6200065" y="3619524"/>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41" name="Line 41"/>
            <p:cNvSpPr>
              <a:spLocks noChangeShapeType="1"/>
            </p:cNvSpPr>
            <p:nvPr/>
          </p:nvSpPr>
          <p:spPr bwMode="auto">
            <a:xfrm>
              <a:off x="5344597" y="3798911"/>
              <a:ext cx="360363" cy="0"/>
            </a:xfrm>
            <a:prstGeom prst="line">
              <a:avLst/>
            </a:prstGeom>
            <a:ln w="19050">
              <a:headEn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42" name="Freeform 44"/>
            <p:cNvSpPr>
              <a:spLocks/>
            </p:cNvSpPr>
            <p:nvPr/>
          </p:nvSpPr>
          <p:spPr bwMode="auto">
            <a:xfrm>
              <a:off x="6426016" y="3802068"/>
              <a:ext cx="432000" cy="0"/>
            </a:xfrm>
            <a:custGeom>
              <a:avLst/>
              <a:gdLst/>
              <a:ahLst/>
              <a:cxnLst>
                <a:cxn ang="0">
                  <a:pos x="0" y="0"/>
                </a:cxn>
                <a:cxn ang="0">
                  <a:pos x="307" y="2"/>
                </a:cxn>
              </a:cxnLst>
              <a:rect l="0" t="0" r="r" b="b"/>
              <a:pathLst>
                <a:path w="307" h="2">
                  <a:moveTo>
                    <a:pt x="0" y="0"/>
                  </a:moveTo>
                  <a:lnTo>
                    <a:pt x="307"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43" name="Rectangle 32"/>
            <p:cNvSpPr>
              <a:spLocks noChangeArrowheads="1"/>
            </p:cNvSpPr>
            <p:nvPr/>
          </p:nvSpPr>
          <p:spPr bwMode="auto">
            <a:xfrm>
              <a:off x="1627163" y="4386247"/>
              <a:ext cx="3603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Verdana" pitchFamily="34" charset="0"/>
                <a:ea typeface="宋体" pitchFamily="2" charset="-122"/>
              </a:endParaRPr>
            </a:p>
          </p:txBody>
        </p:sp>
        <p:sp>
          <p:nvSpPr>
            <p:cNvPr id="44" name="Rectangle 33"/>
            <p:cNvSpPr>
              <a:spLocks noChangeArrowheads="1"/>
            </p:cNvSpPr>
            <p:nvPr/>
          </p:nvSpPr>
          <p:spPr bwMode="auto">
            <a:xfrm>
              <a:off x="1987525" y="4386247"/>
              <a:ext cx="3603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45" name="Line 34"/>
            <p:cNvSpPr>
              <a:spLocks noChangeShapeType="1"/>
            </p:cNvSpPr>
            <p:nvPr/>
          </p:nvSpPr>
          <p:spPr bwMode="auto">
            <a:xfrm>
              <a:off x="1279500" y="4565634"/>
              <a:ext cx="360363" cy="0"/>
            </a:xfrm>
            <a:prstGeom prst="line">
              <a:avLst/>
            </a:prstGeom>
            <a:ln w="19050">
              <a:headEn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46" name="Text Box 35"/>
            <p:cNvSpPr txBox="1">
              <a:spLocks noChangeArrowheads="1"/>
            </p:cNvSpPr>
            <p:nvPr/>
          </p:nvSpPr>
          <p:spPr bwMode="auto">
            <a:xfrm>
              <a:off x="928662" y="4386247"/>
              <a:ext cx="554040" cy="317908"/>
            </a:xfrm>
            <a:prstGeom prst="rect">
              <a:avLst/>
            </a:prstGeom>
            <a:noFill/>
            <a:ln w="9525">
              <a:noFill/>
              <a:miter lim="800000"/>
              <a:headEnd/>
              <a:tailEnd/>
            </a:ln>
            <a:effectLst/>
          </p:spPr>
          <p:txBody>
            <a:bodyPr wrap="square">
              <a:spAutoFit/>
            </a:bodyPr>
            <a:lstStyle/>
            <a:p>
              <a:pPr algn="l">
                <a:spcBef>
                  <a:spcPct val="50000"/>
                </a:spcBef>
              </a:pPr>
              <a:r>
                <a:rPr lang="en-US" altLang="zh-CN" sz="1800">
                  <a:solidFill>
                    <a:srgbClr val="0000FF"/>
                  </a:solidFill>
                  <a:latin typeface="Consolas" pitchFamily="49" charset="0"/>
                  <a:ea typeface="宋体" pitchFamily="2" charset="-122"/>
                  <a:cs typeface="Consolas" pitchFamily="49" charset="0"/>
                </a:rPr>
                <a:t>B</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47" name="Rectangle 36"/>
            <p:cNvSpPr>
              <a:spLocks noChangeArrowheads="1"/>
            </p:cNvSpPr>
            <p:nvPr/>
          </p:nvSpPr>
          <p:spPr bwMode="auto">
            <a:xfrm>
              <a:off x="2714612" y="4386247"/>
              <a:ext cx="468000"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0000FF"/>
                  </a:solidFill>
                  <a:latin typeface="Consolas" pitchFamily="49" charset="0"/>
                  <a:ea typeface="宋体" pitchFamily="2" charset="-122"/>
                  <a:cs typeface="Consolas" pitchFamily="49" charset="0"/>
                </a:rPr>
                <a:t>b</a:t>
              </a:r>
              <a:r>
                <a:rPr lang="en-US" altLang="zh-CN" sz="1800" i="1" baseline="-25000">
                  <a:solidFill>
                    <a:srgbClr val="0000FF"/>
                  </a:solidFill>
                  <a:latin typeface="Consolas" pitchFamily="49" charset="0"/>
                  <a:ea typeface="宋体" pitchFamily="2" charset="-122"/>
                  <a:cs typeface="Consolas" pitchFamily="49" charset="0"/>
                </a:rPr>
                <a:t>n</a:t>
              </a:r>
              <a:r>
                <a:rPr lang="en-US" altLang="zh-CN" sz="1800" baseline="-25000">
                  <a:solidFill>
                    <a:srgbClr val="0000FF"/>
                  </a:solidFill>
                  <a:latin typeface="Consolas" pitchFamily="49" charset="0"/>
                  <a:ea typeface="宋体" pitchFamily="2" charset="-122"/>
                  <a:cs typeface="Consolas" pitchFamily="49" charset="0"/>
                </a:rPr>
                <a:t>-1</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48" name="Rectangle 37"/>
            <p:cNvSpPr>
              <a:spLocks noChangeArrowheads="1"/>
            </p:cNvSpPr>
            <p:nvPr/>
          </p:nvSpPr>
          <p:spPr bwMode="auto">
            <a:xfrm>
              <a:off x="3194582" y="4386247"/>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49" name="Freeform 38"/>
            <p:cNvSpPr>
              <a:spLocks/>
            </p:cNvSpPr>
            <p:nvPr/>
          </p:nvSpPr>
          <p:spPr bwMode="auto">
            <a:xfrm>
              <a:off x="2166913" y="4564047"/>
              <a:ext cx="552450" cy="3175"/>
            </a:xfrm>
            <a:custGeom>
              <a:avLst/>
              <a:gdLst/>
              <a:ahLst/>
              <a:cxnLst>
                <a:cxn ang="0">
                  <a:pos x="0" y="0"/>
                </a:cxn>
                <a:cxn ang="0">
                  <a:pos x="348" y="2"/>
                </a:cxn>
              </a:cxnLst>
              <a:rect l="0" t="0" r="r" b="b"/>
              <a:pathLst>
                <a:path w="348" h="2">
                  <a:moveTo>
                    <a:pt x="0" y="0"/>
                  </a:moveTo>
                  <a:lnTo>
                    <a:pt x="348"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50" name="Rectangle 39"/>
            <p:cNvSpPr>
              <a:spLocks noChangeArrowheads="1"/>
            </p:cNvSpPr>
            <p:nvPr/>
          </p:nvSpPr>
          <p:spPr bwMode="auto">
            <a:xfrm>
              <a:off x="3836422" y="4386247"/>
              <a:ext cx="468000"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i="1">
                  <a:solidFill>
                    <a:srgbClr val="0000FF"/>
                  </a:solidFill>
                  <a:latin typeface="Consolas" pitchFamily="49" charset="0"/>
                  <a:ea typeface="宋体" pitchFamily="2" charset="-122"/>
                  <a:cs typeface="Consolas" pitchFamily="49" charset="0"/>
                </a:rPr>
                <a:t>b</a:t>
              </a:r>
              <a:r>
                <a:rPr lang="en-US" altLang="zh-CN" sz="1800" i="1" baseline="-25000">
                  <a:solidFill>
                    <a:srgbClr val="0000FF"/>
                  </a:solidFill>
                  <a:latin typeface="Consolas" pitchFamily="49" charset="0"/>
                  <a:ea typeface="宋体" pitchFamily="2" charset="-122"/>
                  <a:cs typeface="Consolas" pitchFamily="49" charset="0"/>
                </a:rPr>
                <a:t>n</a:t>
              </a:r>
              <a:r>
                <a:rPr lang="en-US" altLang="zh-CN" sz="1800" baseline="-25000">
                  <a:solidFill>
                    <a:srgbClr val="0000FF"/>
                  </a:solidFill>
                  <a:latin typeface="Consolas" pitchFamily="49" charset="0"/>
                  <a:ea typeface="宋体" pitchFamily="2" charset="-122"/>
                  <a:cs typeface="Consolas" pitchFamily="49" charset="0"/>
                </a:rPr>
                <a:t>-2</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51" name="Rectangle 40"/>
            <p:cNvSpPr>
              <a:spLocks noChangeArrowheads="1"/>
            </p:cNvSpPr>
            <p:nvPr/>
          </p:nvSpPr>
          <p:spPr bwMode="auto">
            <a:xfrm>
              <a:off x="4322921" y="4386247"/>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52" name="Line 41"/>
            <p:cNvSpPr>
              <a:spLocks noChangeShapeType="1"/>
            </p:cNvSpPr>
            <p:nvPr/>
          </p:nvSpPr>
          <p:spPr bwMode="auto">
            <a:xfrm>
              <a:off x="3388575" y="4565634"/>
              <a:ext cx="432000" cy="0"/>
            </a:xfrm>
            <a:prstGeom prst="line">
              <a:avLst/>
            </a:prstGeom>
            <a:ln w="19050">
              <a:headEn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53" name="Rectangle 42"/>
            <p:cNvSpPr>
              <a:spLocks noChangeArrowheads="1"/>
            </p:cNvSpPr>
            <p:nvPr/>
          </p:nvSpPr>
          <p:spPr bwMode="auto">
            <a:xfrm>
              <a:off x="6994547" y="4386247"/>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0000FF"/>
                  </a:solidFill>
                  <a:latin typeface="Consolas" pitchFamily="49" charset="0"/>
                  <a:ea typeface="宋体" pitchFamily="2" charset="-122"/>
                  <a:cs typeface="Consolas" pitchFamily="49" charset="0"/>
                </a:rPr>
                <a:t>b</a:t>
              </a:r>
              <a:r>
                <a:rPr lang="en-US" altLang="zh-CN" sz="1800" baseline="-25000" dirty="0" err="1">
                  <a:solidFill>
                    <a:srgbClr val="0000FF"/>
                  </a:solidFill>
                  <a:latin typeface="Consolas" pitchFamily="49" charset="0"/>
                  <a:ea typeface="宋体" pitchFamily="2" charset="-122"/>
                  <a:cs typeface="Consolas" pitchFamily="49" charset="0"/>
                </a:rPr>
                <a:t>0</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54" name="Rectangle 43"/>
            <p:cNvSpPr>
              <a:spLocks noChangeArrowheads="1"/>
            </p:cNvSpPr>
            <p:nvPr/>
          </p:nvSpPr>
          <p:spPr bwMode="auto">
            <a:xfrm>
              <a:off x="7354909" y="4386247"/>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dirty="0">
                  <a:solidFill>
                    <a:srgbClr val="0000FF"/>
                  </a:solidFill>
                  <a:latin typeface="Times New Roman" pitchFamily="18" charset="0"/>
                  <a:ea typeface="宋体" pitchFamily="2" charset="-122"/>
                  <a:cs typeface="Times New Roman" pitchFamily="18" charset="0"/>
                </a:rPr>
                <a:t>∧</a:t>
              </a:r>
            </a:p>
          </p:txBody>
        </p:sp>
        <p:sp>
          <p:nvSpPr>
            <p:cNvPr id="55" name="Freeform 49"/>
            <p:cNvSpPr>
              <a:spLocks/>
            </p:cNvSpPr>
            <p:nvPr/>
          </p:nvSpPr>
          <p:spPr bwMode="auto">
            <a:xfrm>
              <a:off x="4557161" y="4565634"/>
              <a:ext cx="487362" cy="3175"/>
            </a:xfrm>
            <a:custGeom>
              <a:avLst/>
              <a:gdLst/>
              <a:ahLst/>
              <a:cxnLst>
                <a:cxn ang="0">
                  <a:pos x="0" y="0"/>
                </a:cxn>
                <a:cxn ang="0">
                  <a:pos x="307" y="2"/>
                </a:cxn>
              </a:cxnLst>
              <a:rect l="0" t="0" r="r" b="b"/>
              <a:pathLst>
                <a:path w="307" h="2">
                  <a:moveTo>
                    <a:pt x="0" y="0"/>
                  </a:moveTo>
                  <a:lnTo>
                    <a:pt x="307"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56" name="Text Box 50"/>
            <p:cNvSpPr txBox="1">
              <a:spLocks noChangeArrowheads="1"/>
            </p:cNvSpPr>
            <p:nvPr/>
          </p:nvSpPr>
          <p:spPr bwMode="auto">
            <a:xfrm>
              <a:off x="5025529" y="4398524"/>
              <a:ext cx="506411" cy="387798"/>
            </a:xfrm>
            <a:prstGeom prst="rect">
              <a:avLst/>
            </a:prstGeom>
            <a:noFill/>
            <a:ln w="9525">
              <a:noFill/>
              <a:miter lim="800000"/>
              <a:headEnd/>
              <a:tailEnd/>
            </a:ln>
            <a:effectLst/>
          </p:spPr>
          <p:txBody>
            <a:bodyPr wrap="square">
              <a:spAutoFit/>
            </a:bodyPr>
            <a:lstStyle/>
            <a:p>
              <a:pPr algn="l">
                <a:spcBef>
                  <a:spcPct val="50000"/>
                </a:spcBef>
              </a:pPr>
              <a:r>
                <a:rPr lang="en-US" altLang="zh-CN" b="0" dirty="0">
                  <a:solidFill>
                    <a:srgbClr val="0000FF"/>
                  </a:solidFill>
                  <a:latin typeface="+mj-ea"/>
                  <a:ea typeface="+mj-ea"/>
                </a:rPr>
                <a:t>…</a:t>
              </a:r>
            </a:p>
          </p:txBody>
        </p:sp>
        <p:sp>
          <p:nvSpPr>
            <p:cNvPr id="57" name="Rectangle 39"/>
            <p:cNvSpPr>
              <a:spLocks noChangeArrowheads="1"/>
            </p:cNvSpPr>
            <p:nvPr/>
          </p:nvSpPr>
          <p:spPr bwMode="auto">
            <a:xfrm>
              <a:off x="5883331" y="4381503"/>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0000FF"/>
                  </a:solidFill>
                  <a:latin typeface="Consolas" pitchFamily="49" charset="0"/>
                  <a:ea typeface="宋体" pitchFamily="2" charset="-122"/>
                  <a:cs typeface="Consolas" pitchFamily="49" charset="0"/>
                </a:rPr>
                <a:t>b</a:t>
              </a:r>
              <a:r>
                <a:rPr lang="en-US" altLang="zh-CN" sz="1800" baseline="-25000" dirty="0" err="1">
                  <a:solidFill>
                    <a:srgbClr val="0000FF"/>
                  </a:solidFill>
                  <a:latin typeface="Consolas" pitchFamily="49" charset="0"/>
                  <a:ea typeface="宋体" pitchFamily="2" charset="-122"/>
                  <a:cs typeface="Consolas" pitchFamily="49" charset="0"/>
                </a:rPr>
                <a:t>1</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58" name="Rectangle 40"/>
            <p:cNvSpPr>
              <a:spLocks noChangeArrowheads="1"/>
            </p:cNvSpPr>
            <p:nvPr/>
          </p:nvSpPr>
          <p:spPr bwMode="auto">
            <a:xfrm>
              <a:off x="6243693" y="4381503"/>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59" name="Line 41"/>
            <p:cNvSpPr>
              <a:spLocks noChangeShapeType="1"/>
            </p:cNvSpPr>
            <p:nvPr/>
          </p:nvSpPr>
          <p:spPr bwMode="auto">
            <a:xfrm>
              <a:off x="5535668" y="4560890"/>
              <a:ext cx="360363" cy="0"/>
            </a:xfrm>
            <a:prstGeom prst="line">
              <a:avLst/>
            </a:prstGeom>
            <a:ln w="19050">
              <a:headEn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60" name="Freeform 44"/>
            <p:cNvSpPr>
              <a:spLocks/>
            </p:cNvSpPr>
            <p:nvPr/>
          </p:nvSpPr>
          <p:spPr bwMode="auto">
            <a:xfrm>
              <a:off x="6519884" y="4564047"/>
              <a:ext cx="487363" cy="3175"/>
            </a:xfrm>
            <a:custGeom>
              <a:avLst/>
              <a:gdLst/>
              <a:ahLst/>
              <a:cxnLst>
                <a:cxn ang="0">
                  <a:pos x="0" y="0"/>
                </a:cxn>
                <a:cxn ang="0">
                  <a:pos x="307" y="2"/>
                </a:cxn>
              </a:cxnLst>
              <a:rect l="0" t="0" r="r" b="b"/>
              <a:pathLst>
                <a:path w="307" h="2">
                  <a:moveTo>
                    <a:pt x="0" y="0"/>
                  </a:moveTo>
                  <a:lnTo>
                    <a:pt x="307"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30"/>
          <p:cNvGrpSpPr/>
          <p:nvPr/>
        </p:nvGrpSpPr>
        <p:grpSpPr>
          <a:xfrm>
            <a:off x="1428728" y="571480"/>
            <a:ext cx="5429288" cy="1402019"/>
            <a:chOff x="857224" y="3643314"/>
            <a:chExt cx="5429288" cy="1402019"/>
          </a:xfrm>
        </p:grpSpPr>
        <p:sp>
          <p:nvSpPr>
            <p:cNvPr id="4" name="TextBox 3"/>
            <p:cNvSpPr txBox="1"/>
            <p:nvPr/>
          </p:nvSpPr>
          <p:spPr>
            <a:xfrm>
              <a:off x="1357290" y="3643314"/>
              <a:ext cx="3929090" cy="401887"/>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tIns="72000" bIns="72000" rtlCol="0">
              <a:spAutoFit/>
            </a:bodyPr>
            <a:lstStyle/>
            <a:p>
              <a:pPr algn="ctr">
                <a:lnSpc>
                  <a:spcPts val="2000"/>
                </a:lnSpc>
                <a:spcBef>
                  <a:spcPts val="0"/>
                </a:spcBef>
              </a:pPr>
              <a:r>
                <a:rPr kumimoji="1" lang="en-US" altLang="zh-CN" sz="1800">
                  <a:solidFill>
                    <a:srgbClr val="0000FF"/>
                  </a:solidFill>
                  <a:latin typeface="Consolas" pitchFamily="49" charset="0"/>
                  <a:ea typeface="楷体" pitchFamily="49" charset="-122"/>
                  <a:cs typeface="Consolas" pitchFamily="49" charset="0"/>
                </a:rPr>
                <a:t>L=(</a:t>
              </a:r>
              <a:r>
                <a:rPr kumimoji="1" lang="en-US" altLang="zh-CN" sz="1800" i="1">
                  <a:solidFill>
                    <a:srgbClr val="0000FF"/>
                  </a:solidFill>
                  <a:latin typeface="Consolas" pitchFamily="49" charset="0"/>
                  <a:ea typeface="楷体" pitchFamily="49" charset="-122"/>
                  <a:cs typeface="Consolas" pitchFamily="49" charset="0"/>
                </a:rPr>
                <a:t>a</a:t>
              </a:r>
              <a:r>
                <a:rPr lang="en-US" altLang="zh-CN" sz="1800" baseline="-25000">
                  <a:solidFill>
                    <a:srgbClr val="0000FF"/>
                  </a:solidFill>
                  <a:latin typeface="Consolas" pitchFamily="49" charset="0"/>
                  <a:ea typeface="楷体" pitchFamily="49" charset="-122"/>
                  <a:cs typeface="Consolas" pitchFamily="49" charset="0"/>
                </a:rPr>
                <a:t>0</a:t>
              </a:r>
              <a:r>
                <a:rPr kumimoji="1" lang="zh-CN" altLang="en-US" sz="1800">
                  <a:solidFill>
                    <a:srgbClr val="0000FF"/>
                  </a:solidFill>
                  <a:latin typeface="Consolas" pitchFamily="49" charset="0"/>
                  <a:ea typeface="楷体" pitchFamily="49" charset="-122"/>
                  <a:cs typeface="Consolas" pitchFamily="49" charset="0"/>
                </a:rPr>
                <a:t>，</a:t>
              </a:r>
              <a:r>
                <a:rPr kumimoji="1" lang="en-US" altLang="zh-CN" sz="1800" i="1">
                  <a:solidFill>
                    <a:srgbClr val="0000FF"/>
                  </a:solidFill>
                  <a:latin typeface="Consolas" pitchFamily="49" charset="0"/>
                  <a:ea typeface="楷体" pitchFamily="49" charset="-122"/>
                  <a:cs typeface="Consolas" pitchFamily="49" charset="0"/>
                </a:rPr>
                <a:t>b</a:t>
              </a:r>
              <a:r>
                <a:rPr lang="en-US" altLang="zh-CN" sz="1800" baseline="-25000">
                  <a:solidFill>
                    <a:srgbClr val="0000FF"/>
                  </a:solidFill>
                  <a:latin typeface="Consolas" pitchFamily="49" charset="0"/>
                  <a:ea typeface="楷体" pitchFamily="49" charset="-122"/>
                  <a:cs typeface="Consolas" pitchFamily="49" charset="0"/>
                </a:rPr>
                <a:t>0</a:t>
              </a:r>
              <a:r>
                <a:rPr kumimoji="1" lang="zh-CN" altLang="en-US" sz="1800">
                  <a:solidFill>
                    <a:srgbClr val="0000FF"/>
                  </a:solidFill>
                  <a:latin typeface="Consolas" pitchFamily="49" charset="0"/>
                  <a:ea typeface="楷体" pitchFamily="49" charset="-122"/>
                  <a:cs typeface="Consolas" pitchFamily="49" charset="0"/>
                </a:rPr>
                <a:t>，</a:t>
              </a:r>
              <a:r>
                <a:rPr kumimoji="1" lang="en-US" altLang="zh-CN" sz="1800" i="1">
                  <a:solidFill>
                    <a:srgbClr val="0000FF"/>
                  </a:solidFill>
                  <a:latin typeface="Consolas" pitchFamily="49" charset="0"/>
                  <a:ea typeface="楷体" pitchFamily="49" charset="-122"/>
                  <a:cs typeface="Consolas" pitchFamily="49" charset="0"/>
                </a:rPr>
                <a:t>a</a:t>
              </a:r>
              <a:r>
                <a:rPr lang="en-US" altLang="zh-CN" sz="1800" baseline="-25000">
                  <a:solidFill>
                    <a:srgbClr val="0000FF"/>
                  </a:solidFill>
                  <a:latin typeface="Consolas" pitchFamily="49" charset="0"/>
                  <a:ea typeface="楷体" pitchFamily="49" charset="-122"/>
                  <a:cs typeface="Consolas" pitchFamily="49" charset="0"/>
                </a:rPr>
                <a:t>1</a:t>
              </a:r>
              <a:r>
                <a:rPr kumimoji="1" lang="zh-CN" altLang="en-US" sz="1800">
                  <a:solidFill>
                    <a:srgbClr val="0000FF"/>
                  </a:solidFill>
                  <a:latin typeface="Consolas" pitchFamily="49" charset="0"/>
                  <a:ea typeface="楷体" pitchFamily="49" charset="-122"/>
                  <a:cs typeface="Consolas" pitchFamily="49" charset="0"/>
                </a:rPr>
                <a:t>，</a:t>
              </a:r>
              <a:r>
                <a:rPr kumimoji="1" lang="en-US" altLang="zh-CN" sz="1800" i="1">
                  <a:solidFill>
                    <a:srgbClr val="0000FF"/>
                  </a:solidFill>
                  <a:latin typeface="Consolas" pitchFamily="49" charset="0"/>
                  <a:ea typeface="楷体" pitchFamily="49" charset="-122"/>
                  <a:cs typeface="Consolas" pitchFamily="49" charset="0"/>
                </a:rPr>
                <a:t>b</a:t>
              </a:r>
              <a:r>
                <a:rPr lang="en-US" altLang="zh-CN" sz="1800" baseline="-25000">
                  <a:solidFill>
                    <a:srgbClr val="0000FF"/>
                  </a:solidFill>
                  <a:latin typeface="Consolas" pitchFamily="49" charset="0"/>
                  <a:ea typeface="楷体" pitchFamily="49" charset="-122"/>
                  <a:cs typeface="Consolas" pitchFamily="49" charset="0"/>
                </a:rPr>
                <a:t>1</a:t>
              </a:r>
              <a:r>
                <a:rPr kumimoji="1" lang="zh-CN" altLang="en-US" sz="1800">
                  <a:solidFill>
                    <a:srgbClr val="0000FF"/>
                  </a:solidFill>
                  <a:latin typeface="Consolas" pitchFamily="49" charset="0"/>
                  <a:ea typeface="楷体" pitchFamily="49" charset="-122"/>
                  <a:cs typeface="Consolas" pitchFamily="49" charset="0"/>
                </a:rPr>
                <a:t>，</a:t>
              </a:r>
              <a:r>
                <a:rPr kumimoji="1" lang="en-US" altLang="zh-CN" sz="1800">
                  <a:solidFill>
                    <a:srgbClr val="0000FF"/>
                  </a:solidFill>
                  <a:latin typeface="+mn-ea"/>
                  <a:cs typeface="Consolas" pitchFamily="49" charset="0"/>
                </a:rPr>
                <a:t>…</a:t>
              </a:r>
              <a:r>
                <a:rPr kumimoji="1" lang="zh-CN" altLang="en-US" sz="1800">
                  <a:solidFill>
                    <a:srgbClr val="0000FF"/>
                  </a:solidFill>
                  <a:latin typeface="Consolas" pitchFamily="49" charset="0"/>
                  <a:ea typeface="楷体" pitchFamily="49" charset="-122"/>
                  <a:cs typeface="Consolas" pitchFamily="49" charset="0"/>
                </a:rPr>
                <a:t>，</a:t>
              </a:r>
              <a:r>
                <a:rPr kumimoji="1" lang="en-US" altLang="zh-CN" sz="1800" i="1">
                  <a:solidFill>
                    <a:srgbClr val="0000FF"/>
                  </a:solidFill>
                  <a:latin typeface="Consolas" pitchFamily="49" charset="0"/>
                  <a:ea typeface="楷体" pitchFamily="49" charset="-122"/>
                  <a:cs typeface="Consolas" pitchFamily="49" charset="0"/>
                </a:rPr>
                <a:t>a</a:t>
              </a:r>
              <a:r>
                <a:rPr kumimoji="1" lang="en-US" altLang="zh-CN" sz="1800" i="1" baseline="-25000">
                  <a:solidFill>
                    <a:srgbClr val="0000FF"/>
                  </a:solidFill>
                  <a:latin typeface="Consolas" pitchFamily="49" charset="0"/>
                  <a:ea typeface="楷体" pitchFamily="49" charset="-122"/>
                  <a:cs typeface="Consolas" pitchFamily="49" charset="0"/>
                </a:rPr>
                <a:t>n</a:t>
              </a:r>
              <a:r>
                <a:rPr kumimoji="1" lang="en-US" altLang="zh-CN" sz="1800" baseline="-25000">
                  <a:solidFill>
                    <a:srgbClr val="0000FF"/>
                  </a:solidFill>
                  <a:latin typeface="Consolas" pitchFamily="49" charset="0"/>
                  <a:ea typeface="楷体" pitchFamily="49" charset="-122"/>
                  <a:cs typeface="Consolas" pitchFamily="49" charset="0"/>
                </a:rPr>
                <a:t>-1</a:t>
              </a:r>
              <a:r>
                <a:rPr kumimoji="1" lang="zh-CN" altLang="en-US" sz="1800">
                  <a:solidFill>
                    <a:srgbClr val="0000FF"/>
                  </a:solidFill>
                  <a:latin typeface="Consolas" pitchFamily="49" charset="0"/>
                  <a:ea typeface="楷体" pitchFamily="49" charset="-122"/>
                  <a:cs typeface="Consolas" pitchFamily="49" charset="0"/>
                </a:rPr>
                <a:t>，</a:t>
              </a:r>
              <a:r>
                <a:rPr kumimoji="1" lang="en-US" altLang="zh-CN" sz="1800" i="1">
                  <a:solidFill>
                    <a:srgbClr val="0000FF"/>
                  </a:solidFill>
                  <a:latin typeface="Consolas" pitchFamily="49" charset="0"/>
                  <a:ea typeface="楷体" pitchFamily="49" charset="-122"/>
                  <a:cs typeface="Consolas" pitchFamily="49" charset="0"/>
                </a:rPr>
                <a:t>b</a:t>
              </a:r>
              <a:r>
                <a:rPr kumimoji="1" lang="en-US" altLang="zh-CN" sz="1800" i="1" baseline="-25000">
                  <a:solidFill>
                    <a:srgbClr val="0000FF"/>
                  </a:solidFill>
                  <a:latin typeface="Consolas" pitchFamily="49" charset="0"/>
                  <a:ea typeface="楷体" pitchFamily="49" charset="-122"/>
                  <a:cs typeface="Consolas" pitchFamily="49" charset="0"/>
                </a:rPr>
                <a:t>n</a:t>
              </a:r>
              <a:r>
                <a:rPr kumimoji="1" lang="en-US" altLang="zh-CN" sz="1800" baseline="-25000">
                  <a:solidFill>
                    <a:srgbClr val="0000FF"/>
                  </a:solidFill>
                  <a:latin typeface="Consolas" pitchFamily="49" charset="0"/>
                  <a:ea typeface="楷体" pitchFamily="49" charset="-122"/>
                  <a:cs typeface="Consolas" pitchFamily="49" charset="0"/>
                </a:rPr>
                <a:t>-1</a:t>
              </a:r>
              <a:r>
                <a:rPr kumimoji="1" lang="en-US" altLang="zh-CN" sz="180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微软雅黑" pitchFamily="34" charset="-122"/>
                <a:cs typeface="Consolas" pitchFamily="49" charset="0"/>
              </a:endParaRPr>
            </a:p>
          </p:txBody>
        </p:sp>
        <p:sp>
          <p:nvSpPr>
            <p:cNvPr id="5" name="TextBox 4"/>
            <p:cNvSpPr txBox="1"/>
            <p:nvPr/>
          </p:nvSpPr>
          <p:spPr>
            <a:xfrm>
              <a:off x="857224" y="4643446"/>
              <a:ext cx="5429288" cy="401887"/>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tIns="72000" bIns="72000" rtlCol="0">
              <a:spAutoFit/>
            </a:bodyPr>
            <a:lstStyle/>
            <a:p>
              <a:pPr algn="ctr">
                <a:lnSpc>
                  <a:spcPts val="2000"/>
                </a:lnSpc>
                <a:spcBef>
                  <a:spcPts val="0"/>
                </a:spcBef>
              </a:pPr>
              <a:r>
                <a:rPr kumimoji="1" lang="en-US" altLang="zh-CN" sz="1800">
                  <a:solidFill>
                    <a:srgbClr val="0000FF"/>
                  </a:solidFill>
                  <a:latin typeface="Consolas" pitchFamily="49" charset="0"/>
                  <a:ea typeface="楷体" pitchFamily="49" charset="-122"/>
                  <a:cs typeface="Consolas" pitchFamily="49" charset="0"/>
                </a:rPr>
                <a:t>A=(</a:t>
              </a:r>
              <a:r>
                <a:rPr kumimoji="1" lang="en-US" altLang="zh-CN" sz="1800" i="1">
                  <a:solidFill>
                    <a:srgbClr val="0000FF"/>
                  </a:solidFill>
                  <a:latin typeface="Consolas" pitchFamily="49" charset="0"/>
                  <a:ea typeface="楷体" pitchFamily="49" charset="-122"/>
                  <a:cs typeface="Consolas" pitchFamily="49" charset="0"/>
                </a:rPr>
                <a:t>a</a:t>
              </a:r>
              <a:r>
                <a:rPr lang="en-US" altLang="zh-CN" sz="1800" baseline="-25000">
                  <a:solidFill>
                    <a:srgbClr val="0000FF"/>
                  </a:solidFill>
                  <a:latin typeface="Consolas" pitchFamily="49" charset="0"/>
                  <a:ea typeface="楷体" pitchFamily="49" charset="-122"/>
                  <a:cs typeface="Consolas" pitchFamily="49" charset="0"/>
                </a:rPr>
                <a:t>0</a:t>
              </a:r>
              <a:r>
                <a:rPr kumimoji="1" lang="zh-CN" altLang="en-US" sz="1800">
                  <a:solidFill>
                    <a:srgbClr val="0000FF"/>
                  </a:solidFill>
                  <a:latin typeface="Consolas" pitchFamily="49" charset="0"/>
                  <a:ea typeface="楷体" pitchFamily="49" charset="-122"/>
                  <a:cs typeface="Consolas" pitchFamily="49" charset="0"/>
                </a:rPr>
                <a:t>，</a:t>
              </a:r>
              <a:r>
                <a:rPr kumimoji="1" lang="en-US" altLang="zh-CN" sz="1800" i="1">
                  <a:solidFill>
                    <a:srgbClr val="0000FF"/>
                  </a:solidFill>
                  <a:latin typeface="Consolas" pitchFamily="49" charset="0"/>
                  <a:ea typeface="楷体" pitchFamily="49" charset="-122"/>
                  <a:cs typeface="Consolas" pitchFamily="49" charset="0"/>
                </a:rPr>
                <a:t>a</a:t>
              </a:r>
              <a:r>
                <a:rPr lang="en-US" altLang="zh-CN" sz="1800" baseline="-25000">
                  <a:solidFill>
                    <a:srgbClr val="0000FF"/>
                  </a:solidFill>
                  <a:latin typeface="Consolas" pitchFamily="49" charset="0"/>
                  <a:ea typeface="楷体" pitchFamily="49" charset="-122"/>
                  <a:cs typeface="Consolas" pitchFamily="49" charset="0"/>
                </a:rPr>
                <a:t>1</a:t>
              </a:r>
              <a:r>
                <a:rPr kumimoji="1" lang="zh-CN" altLang="en-US" sz="1800">
                  <a:solidFill>
                    <a:srgbClr val="0000FF"/>
                  </a:solidFill>
                  <a:latin typeface="Consolas" pitchFamily="49" charset="0"/>
                  <a:ea typeface="楷体" pitchFamily="49" charset="-122"/>
                  <a:cs typeface="Consolas" pitchFamily="49" charset="0"/>
                </a:rPr>
                <a:t>，</a:t>
              </a:r>
              <a:r>
                <a:rPr kumimoji="1" lang="en-US" altLang="zh-CN" sz="1800">
                  <a:solidFill>
                    <a:srgbClr val="0000FF"/>
                  </a:solidFill>
                  <a:latin typeface="+mn-ea"/>
                  <a:cs typeface="Consolas" pitchFamily="49" charset="0"/>
                </a:rPr>
                <a:t>…</a:t>
              </a:r>
              <a:r>
                <a:rPr kumimoji="1" lang="zh-CN" altLang="en-US" sz="1800">
                  <a:solidFill>
                    <a:srgbClr val="0000FF"/>
                  </a:solidFill>
                  <a:latin typeface="Consolas" pitchFamily="49" charset="0"/>
                  <a:ea typeface="楷体" pitchFamily="49" charset="-122"/>
                  <a:cs typeface="Consolas" pitchFamily="49" charset="0"/>
                </a:rPr>
                <a:t>，</a:t>
              </a:r>
              <a:r>
                <a:rPr kumimoji="1" lang="en-US" altLang="zh-CN" sz="1800" i="1">
                  <a:solidFill>
                    <a:srgbClr val="0000FF"/>
                  </a:solidFill>
                  <a:latin typeface="Consolas" pitchFamily="49" charset="0"/>
                  <a:ea typeface="楷体" pitchFamily="49" charset="-122"/>
                  <a:cs typeface="Consolas" pitchFamily="49" charset="0"/>
                </a:rPr>
                <a:t>a</a:t>
              </a:r>
              <a:r>
                <a:rPr kumimoji="1" lang="en-US" altLang="zh-CN" sz="1800" i="1" baseline="-25000">
                  <a:solidFill>
                    <a:srgbClr val="0000FF"/>
                  </a:solidFill>
                  <a:latin typeface="Consolas" pitchFamily="49" charset="0"/>
                  <a:ea typeface="楷体" pitchFamily="49" charset="-122"/>
                  <a:cs typeface="Consolas" pitchFamily="49" charset="0"/>
                </a:rPr>
                <a:t>n</a:t>
              </a:r>
              <a:r>
                <a:rPr kumimoji="1" lang="en-US" altLang="zh-CN" sz="1800" baseline="-25000">
                  <a:solidFill>
                    <a:srgbClr val="0000FF"/>
                  </a:solidFill>
                  <a:latin typeface="Consolas" pitchFamily="49" charset="0"/>
                  <a:ea typeface="楷体" pitchFamily="49" charset="-122"/>
                  <a:cs typeface="Consolas" pitchFamily="49" charset="0"/>
                </a:rPr>
                <a:t>-1</a:t>
              </a:r>
              <a:r>
                <a:rPr kumimoji="1" lang="en-US" altLang="zh-CN" sz="1800">
                  <a:solidFill>
                    <a:srgbClr val="0000FF"/>
                  </a:solidFill>
                  <a:latin typeface="Consolas" pitchFamily="49" charset="0"/>
                  <a:ea typeface="楷体" pitchFamily="49" charset="-122"/>
                  <a:cs typeface="Consolas" pitchFamily="49" charset="0"/>
                </a:rPr>
                <a:t>)</a:t>
              </a:r>
              <a:r>
                <a:rPr kumimoji="1" lang="zh-CN" altLang="en-US" sz="1800">
                  <a:solidFill>
                    <a:srgbClr val="0000FF"/>
                  </a:solidFill>
                  <a:latin typeface="Consolas" pitchFamily="49" charset="0"/>
                  <a:ea typeface="楷体" pitchFamily="49" charset="-122"/>
                  <a:cs typeface="Consolas" pitchFamily="49" charset="0"/>
                </a:rPr>
                <a:t>，  </a:t>
              </a:r>
              <a:r>
                <a:rPr kumimoji="1" lang="en-US" altLang="zh-CN" sz="1800">
                  <a:solidFill>
                    <a:srgbClr val="0000FF"/>
                  </a:solidFill>
                  <a:latin typeface="Consolas" pitchFamily="49" charset="0"/>
                  <a:ea typeface="楷体" pitchFamily="49" charset="-122"/>
                  <a:cs typeface="Consolas" pitchFamily="49" charset="0"/>
                </a:rPr>
                <a:t>B=(</a:t>
              </a:r>
              <a:r>
                <a:rPr kumimoji="1" lang="en-US" altLang="zh-CN" sz="1800" i="1">
                  <a:solidFill>
                    <a:srgbClr val="0000FF"/>
                  </a:solidFill>
                  <a:latin typeface="Consolas" pitchFamily="49" charset="0"/>
                  <a:ea typeface="楷体" pitchFamily="49" charset="-122"/>
                  <a:cs typeface="Consolas" pitchFamily="49" charset="0"/>
                </a:rPr>
                <a:t>b</a:t>
              </a:r>
              <a:r>
                <a:rPr kumimoji="1" lang="en-US" altLang="zh-CN" sz="1800" i="1" baseline="-25000">
                  <a:solidFill>
                    <a:srgbClr val="0000FF"/>
                  </a:solidFill>
                  <a:latin typeface="Consolas" pitchFamily="49" charset="0"/>
                  <a:ea typeface="楷体" pitchFamily="49" charset="-122"/>
                  <a:cs typeface="Consolas" pitchFamily="49" charset="0"/>
                </a:rPr>
                <a:t>n</a:t>
              </a:r>
              <a:r>
                <a:rPr kumimoji="1" lang="en-US" altLang="zh-CN" sz="1800" baseline="-25000">
                  <a:solidFill>
                    <a:srgbClr val="0000FF"/>
                  </a:solidFill>
                  <a:latin typeface="Consolas" pitchFamily="49" charset="0"/>
                  <a:ea typeface="楷体" pitchFamily="49" charset="-122"/>
                  <a:cs typeface="Consolas" pitchFamily="49" charset="0"/>
                </a:rPr>
                <a:t>-1</a:t>
              </a:r>
              <a:r>
                <a:rPr kumimoji="1" lang="zh-CN" altLang="en-US" sz="1800">
                  <a:solidFill>
                    <a:srgbClr val="0000FF"/>
                  </a:solidFill>
                  <a:latin typeface="Consolas" pitchFamily="49" charset="0"/>
                  <a:ea typeface="楷体" pitchFamily="49" charset="-122"/>
                  <a:cs typeface="Consolas" pitchFamily="49" charset="0"/>
                </a:rPr>
                <a:t>，</a:t>
              </a:r>
              <a:r>
                <a:rPr kumimoji="1" lang="en-US" altLang="zh-CN" sz="1800" i="1">
                  <a:solidFill>
                    <a:srgbClr val="0000FF"/>
                  </a:solidFill>
                  <a:latin typeface="Consolas" pitchFamily="49" charset="0"/>
                  <a:ea typeface="楷体" pitchFamily="49" charset="-122"/>
                  <a:cs typeface="Consolas" pitchFamily="49" charset="0"/>
                </a:rPr>
                <a:t>b</a:t>
              </a:r>
              <a:r>
                <a:rPr kumimoji="1" lang="en-US" altLang="zh-CN" sz="1800" i="1" baseline="-25000">
                  <a:solidFill>
                    <a:srgbClr val="0000FF"/>
                  </a:solidFill>
                  <a:latin typeface="Consolas" pitchFamily="49" charset="0"/>
                  <a:ea typeface="楷体" pitchFamily="49" charset="-122"/>
                  <a:cs typeface="Consolas" pitchFamily="49" charset="0"/>
                </a:rPr>
                <a:t>n</a:t>
              </a:r>
              <a:r>
                <a:rPr kumimoji="1" lang="en-US" altLang="zh-CN" sz="1800" baseline="-25000">
                  <a:solidFill>
                    <a:srgbClr val="0000FF"/>
                  </a:solidFill>
                  <a:latin typeface="Consolas" pitchFamily="49" charset="0"/>
                  <a:ea typeface="楷体" pitchFamily="49" charset="-122"/>
                  <a:cs typeface="Consolas" pitchFamily="49" charset="0"/>
                </a:rPr>
                <a:t>-2</a:t>
              </a:r>
              <a:r>
                <a:rPr kumimoji="1" lang="zh-CN" altLang="en-US" sz="1800">
                  <a:solidFill>
                    <a:srgbClr val="0000FF"/>
                  </a:solidFill>
                  <a:latin typeface="Consolas" pitchFamily="49" charset="0"/>
                  <a:ea typeface="楷体" pitchFamily="49" charset="-122"/>
                  <a:cs typeface="Consolas" pitchFamily="49" charset="0"/>
                </a:rPr>
                <a:t>，</a:t>
              </a:r>
              <a:r>
                <a:rPr kumimoji="1" lang="en-US" altLang="zh-CN" sz="1800">
                  <a:solidFill>
                    <a:srgbClr val="0000FF"/>
                  </a:solidFill>
                  <a:latin typeface="+mn-ea"/>
                  <a:cs typeface="Consolas" pitchFamily="49" charset="0"/>
                </a:rPr>
                <a:t>…</a:t>
              </a:r>
              <a:r>
                <a:rPr kumimoji="1" lang="zh-CN" altLang="en-US" sz="1800">
                  <a:solidFill>
                    <a:srgbClr val="0000FF"/>
                  </a:solidFill>
                  <a:latin typeface="Consolas" pitchFamily="49" charset="0"/>
                  <a:ea typeface="楷体" pitchFamily="49" charset="-122"/>
                  <a:cs typeface="Consolas" pitchFamily="49" charset="0"/>
                </a:rPr>
                <a:t>，</a:t>
              </a:r>
              <a:r>
                <a:rPr kumimoji="1" lang="en-US" altLang="zh-CN" sz="1800" i="1">
                  <a:solidFill>
                    <a:srgbClr val="0000FF"/>
                  </a:solidFill>
                  <a:latin typeface="Consolas" pitchFamily="49" charset="0"/>
                  <a:ea typeface="楷体" pitchFamily="49" charset="-122"/>
                  <a:cs typeface="Consolas" pitchFamily="49" charset="0"/>
                </a:rPr>
                <a:t>b</a:t>
              </a:r>
              <a:r>
                <a:rPr lang="en-US" altLang="zh-CN" sz="1800" baseline="-25000">
                  <a:solidFill>
                    <a:srgbClr val="0000FF"/>
                  </a:solidFill>
                  <a:latin typeface="Consolas" pitchFamily="49" charset="0"/>
                  <a:ea typeface="楷体" pitchFamily="49" charset="-122"/>
                  <a:cs typeface="Consolas" pitchFamily="49" charset="0"/>
                </a:rPr>
                <a:t>0</a:t>
              </a:r>
              <a:r>
                <a:rPr kumimoji="1" lang="en-US" altLang="zh-CN" sz="180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微软雅黑" pitchFamily="34" charset="-122"/>
                <a:cs typeface="Consolas" pitchFamily="49" charset="0"/>
              </a:endParaRPr>
            </a:p>
          </p:txBody>
        </p:sp>
        <p:sp>
          <p:nvSpPr>
            <p:cNvPr id="7" name="下箭头 6"/>
            <p:cNvSpPr/>
            <p:nvPr/>
          </p:nvSpPr>
          <p:spPr bwMode="auto">
            <a:xfrm>
              <a:off x="3370080" y="4122046"/>
              <a:ext cx="201788" cy="428628"/>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33CC"/>
                </a:solidFill>
                <a:effectLst/>
                <a:latin typeface="Times New Roman" pitchFamily="18" charset="0"/>
                <a:ea typeface="楷体_GB2312" pitchFamily="49" charset="-122"/>
              </a:endParaRPr>
            </a:p>
          </p:txBody>
        </p:sp>
      </p:grpSp>
      <p:sp>
        <p:nvSpPr>
          <p:cNvPr id="8" name="左弧形箭头 7"/>
          <p:cNvSpPr/>
          <p:nvPr/>
        </p:nvSpPr>
        <p:spPr bwMode="auto">
          <a:xfrm>
            <a:off x="1571604" y="2357430"/>
            <a:ext cx="428628" cy="1143008"/>
          </a:xfrm>
          <a:prstGeom prst="curved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33CC"/>
              </a:solidFill>
              <a:effectLst/>
              <a:latin typeface="Times New Roman" pitchFamily="18" charset="0"/>
              <a:ea typeface="楷体_GB2312" pitchFamily="49" charset="-122"/>
            </a:endParaRPr>
          </a:p>
        </p:txBody>
      </p:sp>
      <p:grpSp>
        <p:nvGrpSpPr>
          <p:cNvPr id="9" name="组合 37"/>
          <p:cNvGrpSpPr/>
          <p:nvPr/>
        </p:nvGrpSpPr>
        <p:grpSpPr>
          <a:xfrm>
            <a:off x="1071538" y="2928934"/>
            <a:ext cx="5570538" cy="2584450"/>
            <a:chOff x="1071538" y="2928934"/>
            <a:chExt cx="5570538" cy="2584450"/>
          </a:xfrm>
        </p:grpSpPr>
        <p:sp>
          <p:nvSpPr>
            <p:cNvPr id="10" name="任意多边形 9"/>
            <p:cNvSpPr/>
            <p:nvPr/>
          </p:nvSpPr>
          <p:spPr bwMode="auto">
            <a:xfrm>
              <a:off x="2567836" y="3820438"/>
              <a:ext cx="484340" cy="789140"/>
            </a:xfrm>
            <a:custGeom>
              <a:avLst/>
              <a:gdLst>
                <a:gd name="connsiteX0" fmla="*/ 438411 w 484340"/>
                <a:gd name="connsiteY0" fmla="*/ 0 h 789140"/>
                <a:gd name="connsiteX1" fmla="*/ 450937 w 484340"/>
                <a:gd name="connsiteY1" fmla="*/ 438411 h 789140"/>
                <a:gd name="connsiteX2" fmla="*/ 237994 w 484340"/>
                <a:gd name="connsiteY2" fmla="*/ 701458 h 789140"/>
                <a:gd name="connsiteX3" fmla="*/ 0 w 484340"/>
                <a:gd name="connsiteY3" fmla="*/ 789140 h 789140"/>
                <a:gd name="connsiteX0" fmla="*/ 438411 w 484340"/>
                <a:gd name="connsiteY0" fmla="*/ 0 h 789140"/>
                <a:gd name="connsiteX1" fmla="*/ 450937 w 484340"/>
                <a:gd name="connsiteY1" fmla="*/ 438411 h 789140"/>
                <a:gd name="connsiteX2" fmla="*/ 237994 w 484340"/>
                <a:gd name="connsiteY2" fmla="*/ 701458 h 789140"/>
                <a:gd name="connsiteX3" fmla="*/ 0 w 484340"/>
                <a:gd name="connsiteY3" fmla="*/ 789140 h 789140"/>
              </a:gdLst>
              <a:ahLst/>
              <a:cxnLst>
                <a:cxn ang="0">
                  <a:pos x="connsiteX0" y="connsiteY0"/>
                </a:cxn>
                <a:cxn ang="0">
                  <a:pos x="connsiteX1" y="connsiteY1"/>
                </a:cxn>
                <a:cxn ang="0">
                  <a:pos x="connsiteX2" y="connsiteY2"/>
                </a:cxn>
                <a:cxn ang="0">
                  <a:pos x="connsiteX3" y="connsiteY3"/>
                </a:cxn>
              </a:cxnLst>
              <a:rect l="l" t="t" r="r" b="b"/>
              <a:pathLst>
                <a:path w="484340" h="789140">
                  <a:moveTo>
                    <a:pt x="438411" y="0"/>
                  </a:moveTo>
                  <a:cubicBezTo>
                    <a:pt x="461375" y="160750"/>
                    <a:pt x="484340" y="321501"/>
                    <a:pt x="450937" y="438411"/>
                  </a:cubicBezTo>
                  <a:cubicBezTo>
                    <a:pt x="417534" y="555321"/>
                    <a:pt x="313150" y="643003"/>
                    <a:pt x="237994" y="701458"/>
                  </a:cubicBezTo>
                  <a:cubicBezTo>
                    <a:pt x="162838" y="759913"/>
                    <a:pt x="81419" y="774526"/>
                    <a:pt x="0" y="789140"/>
                  </a:cubicBezTo>
                </a:path>
              </a:pathLst>
            </a:custGeom>
            <a:solidFill>
              <a:schemeClr val="bg1"/>
            </a:solidFill>
            <a:ln w="19050" cap="flat" cmpd="sng" algn="ctr">
              <a:solidFill>
                <a:srgbClr val="FF00FF"/>
              </a:solidFill>
              <a:prstDash val="solid"/>
              <a:round/>
              <a:headEnd type="none" w="med" len="med"/>
              <a:tailEnd type="arrow"/>
            </a:ln>
            <a:effectLst/>
          </p:spPr>
          <p:txBody>
            <a:bodyPr rtlCol="0" anchor="ctr"/>
            <a:lstStyle/>
            <a:p>
              <a:pPr algn="ctr"/>
              <a:endParaRPr lang="zh-CN" altLang="en-US"/>
            </a:p>
          </p:txBody>
        </p:sp>
        <p:sp>
          <p:nvSpPr>
            <p:cNvPr id="11" name="Text Box 30"/>
            <p:cNvSpPr txBox="1">
              <a:spLocks noChangeArrowheads="1"/>
            </p:cNvSpPr>
            <p:nvPr/>
          </p:nvSpPr>
          <p:spPr bwMode="auto">
            <a:xfrm>
              <a:off x="1785918" y="3936997"/>
              <a:ext cx="1285884" cy="289310"/>
            </a:xfrm>
            <a:prstGeom prst="rect">
              <a:avLst/>
            </a:prstGeom>
            <a:noFill/>
            <a:ln w="9525">
              <a:noFill/>
              <a:miter lim="800000"/>
              <a:headEnd/>
              <a:tailEnd/>
            </a:ln>
            <a:effectLst/>
          </p:spPr>
          <p:txBody>
            <a:bodyPr wrap="square">
              <a:spAutoFit/>
            </a:bodyPr>
            <a:lstStyle/>
            <a:p>
              <a:pPr algn="l">
                <a:spcBef>
                  <a:spcPct val="50000"/>
                </a:spcBef>
              </a:pPr>
              <a:r>
                <a:rPr lang="zh-CN" altLang="en-US" sz="1600" dirty="0">
                  <a:solidFill>
                    <a:srgbClr val="0000FF"/>
                  </a:solidFill>
                  <a:latin typeface="仿宋" pitchFamily="49" charset="-122"/>
                  <a:ea typeface="仿宋" pitchFamily="49" charset="-122"/>
                </a:rPr>
                <a:t>尾插法建表</a:t>
              </a:r>
            </a:p>
          </p:txBody>
        </p:sp>
        <p:sp>
          <p:nvSpPr>
            <p:cNvPr id="12" name="Rectangle 4"/>
            <p:cNvSpPr>
              <a:spLocks noChangeArrowheads="1"/>
            </p:cNvSpPr>
            <p:nvPr/>
          </p:nvSpPr>
          <p:spPr bwMode="auto">
            <a:xfrm>
              <a:off x="1862113" y="4511672"/>
              <a:ext cx="3603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latin typeface="Verdana" pitchFamily="34" charset="0"/>
                <a:ea typeface="宋体" pitchFamily="2" charset="-122"/>
              </a:endParaRPr>
            </a:p>
          </p:txBody>
        </p:sp>
        <p:sp>
          <p:nvSpPr>
            <p:cNvPr id="13" name="Rectangle 5"/>
            <p:cNvSpPr>
              <a:spLocks noChangeArrowheads="1"/>
            </p:cNvSpPr>
            <p:nvPr/>
          </p:nvSpPr>
          <p:spPr bwMode="auto">
            <a:xfrm>
              <a:off x="2222476" y="4511672"/>
              <a:ext cx="3603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latin typeface="Verdana" pitchFamily="34" charset="0"/>
                <a:ea typeface="宋体" pitchFamily="2" charset="-122"/>
              </a:endParaRPr>
            </a:p>
          </p:txBody>
        </p:sp>
        <p:sp>
          <p:nvSpPr>
            <p:cNvPr id="14" name="Line 6"/>
            <p:cNvSpPr>
              <a:spLocks noChangeShapeType="1"/>
            </p:cNvSpPr>
            <p:nvPr/>
          </p:nvSpPr>
          <p:spPr bwMode="auto">
            <a:xfrm>
              <a:off x="1514451" y="4691059"/>
              <a:ext cx="360362" cy="0"/>
            </a:xfrm>
            <a:prstGeom prst="line">
              <a:avLst/>
            </a:prstGeom>
            <a:noFill/>
            <a:ln w="28575">
              <a:solidFill>
                <a:srgbClr val="7030A0"/>
              </a:solidFill>
              <a:miter lim="800000"/>
              <a:headEnd/>
              <a:tailEnd type="stealth" w="med" len="med"/>
            </a:ln>
            <a:effectLst/>
          </p:spPr>
          <p:txBody>
            <a:bodyPr wrap="none"/>
            <a:lstStyle/>
            <a:p>
              <a:endParaRPr lang="zh-CN" altLang="en-US"/>
            </a:p>
          </p:txBody>
        </p:sp>
        <p:sp>
          <p:nvSpPr>
            <p:cNvPr id="15" name="Text Box 7"/>
            <p:cNvSpPr txBox="1">
              <a:spLocks noChangeArrowheads="1"/>
            </p:cNvSpPr>
            <p:nvPr/>
          </p:nvSpPr>
          <p:spPr bwMode="auto">
            <a:xfrm>
              <a:off x="1071538" y="4511672"/>
              <a:ext cx="503238" cy="317908"/>
            </a:xfrm>
            <a:prstGeom prst="rect">
              <a:avLst/>
            </a:prstGeom>
            <a:noFill/>
            <a:ln w="9525">
              <a:noFill/>
              <a:miter lim="800000"/>
              <a:headEnd/>
              <a:tailEnd/>
            </a:ln>
            <a:effectLst/>
          </p:spPr>
          <p:txBody>
            <a:bodyPr>
              <a:spAutoFit/>
            </a:bodyPr>
            <a:lstStyle/>
            <a:p>
              <a:pPr algn="l">
                <a:spcBef>
                  <a:spcPct val="50000"/>
                </a:spcBef>
              </a:pPr>
              <a:r>
                <a:rPr lang="en-US" altLang="zh-CN" sz="1800">
                  <a:solidFill>
                    <a:srgbClr val="0000FF"/>
                  </a:solidFill>
                  <a:latin typeface="Consolas" pitchFamily="49" charset="0"/>
                  <a:ea typeface="宋体" pitchFamily="2" charset="-122"/>
                  <a:cs typeface="Consolas" pitchFamily="49" charset="0"/>
                </a:rPr>
                <a:t>A</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16" name="Rectangle 8"/>
            <p:cNvSpPr>
              <a:spLocks noChangeArrowheads="1"/>
            </p:cNvSpPr>
            <p:nvPr/>
          </p:nvSpPr>
          <p:spPr bwMode="auto">
            <a:xfrm>
              <a:off x="2439963" y="3457572"/>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Verdana" pitchFamily="34" charset="0"/>
                <a:ea typeface="宋体" pitchFamily="2" charset="-122"/>
              </a:endParaRPr>
            </a:p>
          </p:txBody>
        </p:sp>
        <p:sp>
          <p:nvSpPr>
            <p:cNvPr id="17" name="Rectangle 9"/>
            <p:cNvSpPr>
              <a:spLocks noChangeArrowheads="1"/>
            </p:cNvSpPr>
            <p:nvPr/>
          </p:nvSpPr>
          <p:spPr bwMode="auto">
            <a:xfrm>
              <a:off x="2800326" y="3457572"/>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Verdana" pitchFamily="34" charset="0"/>
                <a:ea typeface="宋体" pitchFamily="2" charset="-122"/>
              </a:endParaRPr>
            </a:p>
          </p:txBody>
        </p:sp>
        <p:sp>
          <p:nvSpPr>
            <p:cNvPr id="18" name="Rectangle 11"/>
            <p:cNvSpPr>
              <a:spLocks noChangeArrowheads="1"/>
            </p:cNvSpPr>
            <p:nvPr/>
          </p:nvSpPr>
          <p:spPr bwMode="auto">
            <a:xfrm>
              <a:off x="3508351" y="3457572"/>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Verdana" pitchFamily="34" charset="0"/>
                <a:ea typeface="宋体" pitchFamily="2" charset="-122"/>
              </a:endParaRPr>
            </a:p>
          </p:txBody>
        </p:sp>
        <p:sp>
          <p:nvSpPr>
            <p:cNvPr id="19" name="Rectangle 12"/>
            <p:cNvSpPr>
              <a:spLocks noChangeArrowheads="1"/>
            </p:cNvSpPr>
            <p:nvPr/>
          </p:nvSpPr>
          <p:spPr bwMode="auto">
            <a:xfrm>
              <a:off x="3868713" y="3457572"/>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Verdana" pitchFamily="34" charset="0"/>
                <a:ea typeface="宋体" pitchFamily="2" charset="-122"/>
              </a:endParaRPr>
            </a:p>
          </p:txBody>
        </p:sp>
        <p:sp>
          <p:nvSpPr>
            <p:cNvPr id="20" name="Line 13"/>
            <p:cNvSpPr>
              <a:spLocks noChangeShapeType="1"/>
            </p:cNvSpPr>
            <p:nvPr/>
          </p:nvSpPr>
          <p:spPr bwMode="auto">
            <a:xfrm>
              <a:off x="3062994" y="3640134"/>
              <a:ext cx="432000" cy="0"/>
            </a:xfrm>
            <a:prstGeom prst="line">
              <a:avLst/>
            </a:prstGeom>
            <a:ln w="19050">
              <a:headEn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1" name="Rectangle 14"/>
            <p:cNvSpPr>
              <a:spLocks noChangeArrowheads="1"/>
            </p:cNvSpPr>
            <p:nvPr/>
          </p:nvSpPr>
          <p:spPr bwMode="auto">
            <a:xfrm>
              <a:off x="5921351" y="3457572"/>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Verdana" pitchFamily="34" charset="0"/>
                <a:ea typeface="宋体" pitchFamily="2" charset="-122"/>
              </a:endParaRPr>
            </a:p>
          </p:txBody>
        </p:sp>
        <p:sp>
          <p:nvSpPr>
            <p:cNvPr id="22" name="Rectangle 15"/>
            <p:cNvSpPr>
              <a:spLocks noChangeArrowheads="1"/>
            </p:cNvSpPr>
            <p:nvPr/>
          </p:nvSpPr>
          <p:spPr bwMode="auto">
            <a:xfrm>
              <a:off x="6281713" y="3457572"/>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dirty="0">
                  <a:solidFill>
                    <a:srgbClr val="0000FF"/>
                  </a:solidFill>
                  <a:latin typeface="Times New Roman" pitchFamily="18" charset="0"/>
                  <a:ea typeface="宋体" pitchFamily="2" charset="-122"/>
                  <a:cs typeface="Times New Roman" pitchFamily="18" charset="0"/>
                </a:rPr>
                <a:t>∧</a:t>
              </a:r>
            </a:p>
          </p:txBody>
        </p:sp>
        <p:sp>
          <p:nvSpPr>
            <p:cNvPr id="23" name="Freeform 16"/>
            <p:cNvSpPr>
              <a:spLocks/>
            </p:cNvSpPr>
            <p:nvPr/>
          </p:nvSpPr>
          <p:spPr bwMode="auto">
            <a:xfrm>
              <a:off x="5409110" y="3636959"/>
              <a:ext cx="487363" cy="3175"/>
            </a:xfrm>
            <a:custGeom>
              <a:avLst/>
              <a:gdLst/>
              <a:ahLst/>
              <a:cxnLst>
                <a:cxn ang="0">
                  <a:pos x="0" y="0"/>
                </a:cxn>
                <a:cxn ang="0">
                  <a:pos x="307" y="2"/>
                </a:cxn>
              </a:cxnLst>
              <a:rect l="0" t="0" r="r" b="b"/>
              <a:pathLst>
                <a:path w="307" h="2">
                  <a:moveTo>
                    <a:pt x="0" y="0"/>
                  </a:moveTo>
                  <a:lnTo>
                    <a:pt x="307"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4" name="Text Box 19"/>
            <p:cNvSpPr txBox="1">
              <a:spLocks noChangeArrowheads="1"/>
            </p:cNvSpPr>
            <p:nvPr/>
          </p:nvSpPr>
          <p:spPr bwMode="auto">
            <a:xfrm>
              <a:off x="2354249" y="2928934"/>
              <a:ext cx="360363" cy="366713"/>
            </a:xfrm>
            <a:prstGeom prst="rect">
              <a:avLst/>
            </a:prstGeom>
            <a:noFill/>
            <a:ln w="9525">
              <a:noFill/>
              <a:miter lim="800000"/>
              <a:headEnd/>
              <a:tailEnd/>
            </a:ln>
            <a:effectLst/>
          </p:spPr>
          <p:txBody>
            <a:bodyPr>
              <a:spAutoFit/>
            </a:bodyPr>
            <a:lstStyle/>
            <a:p>
              <a:pPr algn="l">
                <a:spcBef>
                  <a:spcPct val="50000"/>
                </a:spcBef>
              </a:pPr>
              <a:r>
                <a:rPr lang="en-US" altLang="zh-CN" sz="1800" i="1" dirty="0">
                  <a:solidFill>
                    <a:srgbClr val="0000FF"/>
                  </a:solidFill>
                  <a:latin typeface="Consolas" pitchFamily="49" charset="0"/>
                  <a:ea typeface="宋体" pitchFamily="2" charset="-122"/>
                  <a:cs typeface="Consolas" pitchFamily="49" charset="0"/>
                </a:rPr>
                <a:t>p</a:t>
              </a:r>
            </a:p>
          </p:txBody>
        </p:sp>
        <p:sp>
          <p:nvSpPr>
            <p:cNvPr id="25" name="Freeform 20"/>
            <p:cNvSpPr>
              <a:spLocks/>
            </p:cNvSpPr>
            <p:nvPr/>
          </p:nvSpPr>
          <p:spPr bwMode="auto">
            <a:xfrm>
              <a:off x="3978251" y="3636959"/>
              <a:ext cx="487362" cy="3175"/>
            </a:xfrm>
            <a:custGeom>
              <a:avLst/>
              <a:gdLst/>
              <a:ahLst/>
              <a:cxnLst>
                <a:cxn ang="0">
                  <a:pos x="0" y="0"/>
                </a:cxn>
                <a:cxn ang="0">
                  <a:pos x="307" y="2"/>
                </a:cxn>
              </a:cxnLst>
              <a:rect l="0" t="0" r="r" b="b"/>
              <a:pathLst>
                <a:path w="307" h="2">
                  <a:moveTo>
                    <a:pt x="0" y="0"/>
                  </a:moveTo>
                  <a:lnTo>
                    <a:pt x="307"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6" name="Text Box 21"/>
            <p:cNvSpPr txBox="1">
              <a:spLocks noChangeArrowheads="1"/>
            </p:cNvSpPr>
            <p:nvPr/>
          </p:nvSpPr>
          <p:spPr bwMode="auto">
            <a:xfrm>
              <a:off x="4643439" y="3469830"/>
              <a:ext cx="571504" cy="387798"/>
            </a:xfrm>
            <a:prstGeom prst="rect">
              <a:avLst/>
            </a:prstGeom>
            <a:noFill/>
            <a:ln w="9525">
              <a:noFill/>
              <a:miter lim="800000"/>
              <a:headEnd/>
              <a:tailEnd/>
            </a:ln>
            <a:effectLst/>
          </p:spPr>
          <p:txBody>
            <a:bodyPr wrap="square">
              <a:spAutoFit/>
            </a:bodyPr>
            <a:lstStyle/>
            <a:p>
              <a:pPr algn="l">
                <a:spcBef>
                  <a:spcPts val="0"/>
                </a:spcBef>
              </a:pPr>
              <a:r>
                <a:rPr lang="en-US" altLang="zh-CN" b="0">
                  <a:solidFill>
                    <a:srgbClr val="0000FF"/>
                  </a:solidFill>
                  <a:latin typeface="+mn-ea"/>
                  <a:ea typeface="+mn-ea"/>
                </a:rPr>
                <a:t>…</a:t>
              </a:r>
            </a:p>
          </p:txBody>
        </p:sp>
        <p:sp>
          <p:nvSpPr>
            <p:cNvPr id="27" name="Rectangle 23"/>
            <p:cNvSpPr>
              <a:spLocks noChangeArrowheads="1"/>
            </p:cNvSpPr>
            <p:nvPr/>
          </p:nvSpPr>
          <p:spPr bwMode="auto">
            <a:xfrm>
              <a:off x="1862113" y="5153022"/>
              <a:ext cx="3603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latin typeface="Verdana" pitchFamily="34" charset="0"/>
                <a:ea typeface="宋体" pitchFamily="2" charset="-122"/>
              </a:endParaRPr>
            </a:p>
          </p:txBody>
        </p:sp>
        <p:sp>
          <p:nvSpPr>
            <p:cNvPr id="28" name="Rectangle 24"/>
            <p:cNvSpPr>
              <a:spLocks noChangeArrowheads="1"/>
            </p:cNvSpPr>
            <p:nvPr/>
          </p:nvSpPr>
          <p:spPr bwMode="auto">
            <a:xfrm>
              <a:off x="2222476" y="5153022"/>
              <a:ext cx="3603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latin typeface="Verdana" pitchFamily="34" charset="0"/>
                <a:ea typeface="宋体" pitchFamily="2" charset="-122"/>
              </a:endParaRPr>
            </a:p>
          </p:txBody>
        </p:sp>
        <p:sp>
          <p:nvSpPr>
            <p:cNvPr id="29" name="Line 25"/>
            <p:cNvSpPr>
              <a:spLocks noChangeShapeType="1"/>
            </p:cNvSpPr>
            <p:nvPr/>
          </p:nvSpPr>
          <p:spPr bwMode="auto">
            <a:xfrm>
              <a:off x="1514451" y="5332409"/>
              <a:ext cx="360362" cy="0"/>
            </a:xfrm>
            <a:prstGeom prst="line">
              <a:avLst/>
            </a:prstGeom>
            <a:noFill/>
            <a:ln w="28575">
              <a:solidFill>
                <a:srgbClr val="7030A0"/>
              </a:solidFill>
              <a:miter lim="800000"/>
              <a:headEnd/>
              <a:tailEnd type="stealth" w="med" len="med"/>
            </a:ln>
            <a:effectLst/>
          </p:spPr>
          <p:txBody>
            <a:bodyPr wrap="none"/>
            <a:lstStyle/>
            <a:p>
              <a:endParaRPr lang="zh-CN" altLang="en-US"/>
            </a:p>
          </p:txBody>
        </p:sp>
        <p:sp>
          <p:nvSpPr>
            <p:cNvPr id="30" name="Text Box 26"/>
            <p:cNvSpPr txBox="1">
              <a:spLocks noChangeArrowheads="1"/>
            </p:cNvSpPr>
            <p:nvPr/>
          </p:nvSpPr>
          <p:spPr bwMode="auto">
            <a:xfrm>
              <a:off x="1071538" y="5153022"/>
              <a:ext cx="503238" cy="317908"/>
            </a:xfrm>
            <a:prstGeom prst="rect">
              <a:avLst/>
            </a:prstGeom>
            <a:noFill/>
            <a:ln w="9525">
              <a:noFill/>
              <a:miter lim="800000"/>
              <a:headEnd/>
              <a:tailEnd/>
            </a:ln>
            <a:effectLst/>
          </p:spPr>
          <p:txBody>
            <a:bodyPr>
              <a:spAutoFit/>
            </a:bodyPr>
            <a:lstStyle/>
            <a:p>
              <a:pPr algn="l">
                <a:spcBef>
                  <a:spcPct val="50000"/>
                </a:spcBef>
              </a:pPr>
              <a:r>
                <a:rPr lang="en-US" altLang="zh-CN" sz="1800">
                  <a:solidFill>
                    <a:srgbClr val="0000FF"/>
                  </a:solidFill>
                  <a:latin typeface="Consolas" pitchFamily="49" charset="0"/>
                  <a:ea typeface="宋体" pitchFamily="2" charset="-122"/>
                  <a:cs typeface="Consolas" pitchFamily="49" charset="0"/>
                </a:rPr>
                <a:t>B</a:t>
              </a:r>
              <a:endParaRPr lang="en-US" altLang="zh-CN" sz="1800" baseline="-25000">
                <a:solidFill>
                  <a:srgbClr val="0000FF"/>
                </a:solidFill>
                <a:latin typeface="Consolas" pitchFamily="49" charset="0"/>
                <a:ea typeface="宋体" pitchFamily="2" charset="-122"/>
                <a:cs typeface="Consolas" pitchFamily="49" charset="0"/>
              </a:endParaRPr>
            </a:p>
          </p:txBody>
        </p:sp>
        <p:sp>
          <p:nvSpPr>
            <p:cNvPr id="31" name="Text Box 29"/>
            <p:cNvSpPr txBox="1">
              <a:spLocks noChangeArrowheads="1"/>
            </p:cNvSpPr>
            <p:nvPr/>
          </p:nvSpPr>
          <p:spPr bwMode="auto">
            <a:xfrm>
              <a:off x="3616328" y="4584697"/>
              <a:ext cx="1384300" cy="289310"/>
            </a:xfrm>
            <a:prstGeom prst="rect">
              <a:avLst/>
            </a:prstGeom>
            <a:noFill/>
            <a:ln w="9525">
              <a:noFill/>
              <a:miter lim="800000"/>
              <a:headEnd/>
              <a:tailEnd/>
            </a:ln>
            <a:effectLst/>
          </p:spPr>
          <p:txBody>
            <a:bodyPr wrap="square">
              <a:spAutoFit/>
            </a:bodyPr>
            <a:lstStyle/>
            <a:p>
              <a:pPr algn="l">
                <a:spcBef>
                  <a:spcPct val="50000"/>
                </a:spcBef>
              </a:pPr>
              <a:r>
                <a:rPr lang="zh-CN" altLang="en-US" sz="1600" dirty="0">
                  <a:solidFill>
                    <a:srgbClr val="0000FF"/>
                  </a:solidFill>
                  <a:latin typeface="仿宋" pitchFamily="49" charset="-122"/>
                  <a:ea typeface="仿宋" pitchFamily="49" charset="-122"/>
                </a:rPr>
                <a:t>头插法建表</a:t>
              </a:r>
            </a:p>
          </p:txBody>
        </p:sp>
        <p:sp>
          <p:nvSpPr>
            <p:cNvPr id="32" name="Line 31"/>
            <p:cNvSpPr>
              <a:spLocks noChangeShapeType="1"/>
            </p:cNvSpPr>
            <p:nvPr/>
          </p:nvSpPr>
          <p:spPr bwMode="auto">
            <a:xfrm>
              <a:off x="2609826" y="3073397"/>
              <a:ext cx="0" cy="358775"/>
            </a:xfrm>
            <a:prstGeom prst="line">
              <a:avLst/>
            </a:prstGeom>
            <a:ln w="19050">
              <a:headEnd/>
              <a:tailEnd type="triangle"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33" name="任意多边形 32"/>
            <p:cNvSpPr/>
            <p:nvPr/>
          </p:nvSpPr>
          <p:spPr bwMode="auto">
            <a:xfrm>
              <a:off x="2580362" y="3845490"/>
              <a:ext cx="1217112" cy="1490598"/>
            </a:xfrm>
            <a:custGeom>
              <a:avLst/>
              <a:gdLst>
                <a:gd name="connsiteX0" fmla="*/ 1189972 w 1217112"/>
                <a:gd name="connsiteY0" fmla="*/ 0 h 1490598"/>
                <a:gd name="connsiteX1" fmla="*/ 1164920 w 1217112"/>
                <a:gd name="connsiteY1" fmla="*/ 513568 h 1490598"/>
                <a:gd name="connsiteX2" fmla="*/ 876822 w 1217112"/>
                <a:gd name="connsiteY2" fmla="*/ 1052187 h 1490598"/>
                <a:gd name="connsiteX3" fmla="*/ 0 w 1217112"/>
                <a:gd name="connsiteY3" fmla="*/ 1490598 h 1490598"/>
              </a:gdLst>
              <a:ahLst/>
              <a:cxnLst>
                <a:cxn ang="0">
                  <a:pos x="connsiteX0" y="connsiteY0"/>
                </a:cxn>
                <a:cxn ang="0">
                  <a:pos x="connsiteX1" y="connsiteY1"/>
                </a:cxn>
                <a:cxn ang="0">
                  <a:pos x="connsiteX2" y="connsiteY2"/>
                </a:cxn>
                <a:cxn ang="0">
                  <a:pos x="connsiteX3" y="connsiteY3"/>
                </a:cxn>
              </a:cxnLst>
              <a:rect l="l" t="t" r="r" b="b"/>
              <a:pathLst>
                <a:path w="1217112" h="1490598">
                  <a:moveTo>
                    <a:pt x="1189972" y="0"/>
                  </a:moveTo>
                  <a:cubicBezTo>
                    <a:pt x="1203542" y="169102"/>
                    <a:pt x="1217112" y="338204"/>
                    <a:pt x="1164920" y="513568"/>
                  </a:cubicBezTo>
                  <a:cubicBezTo>
                    <a:pt x="1112728" y="688932"/>
                    <a:pt x="1070975" y="889349"/>
                    <a:pt x="876822" y="1052187"/>
                  </a:cubicBezTo>
                  <a:cubicBezTo>
                    <a:pt x="682669" y="1215025"/>
                    <a:pt x="341334" y="1352811"/>
                    <a:pt x="0" y="1490598"/>
                  </a:cubicBezTo>
                </a:path>
              </a:pathLst>
            </a:custGeom>
            <a:solidFill>
              <a:schemeClr val="bg1"/>
            </a:solidFill>
            <a:ln w="19050" cap="flat" cmpd="sng" algn="ctr">
              <a:solidFill>
                <a:srgbClr val="FF00FF"/>
              </a:solidFill>
              <a:prstDash val="solid"/>
              <a:round/>
              <a:headEnd type="none" w="med" len="med"/>
              <a:tailEnd type="arrow"/>
            </a:ln>
            <a:effectLst/>
          </p:spPr>
          <p:txBody>
            <a:bodyPr rtlCol="0" anchor="ctr"/>
            <a:lstStyle/>
            <a:p>
              <a:pPr algn="ctr"/>
              <a:endParaRPr lang="zh-CN" altLang="en-US"/>
            </a:p>
          </p:txBody>
        </p:sp>
      </p:grpSp>
      <p:sp>
        <p:nvSpPr>
          <p:cNvPr id="34" name="TextBox 33"/>
          <p:cNvSpPr txBox="1"/>
          <p:nvPr/>
        </p:nvSpPr>
        <p:spPr>
          <a:xfrm>
            <a:off x="214282" y="285728"/>
            <a:ext cx="1214446" cy="400110"/>
          </a:xfrm>
          <a:prstGeom prst="rect">
            <a:avLst/>
          </a:prstGeom>
          <a:ln>
            <a:solidFill>
              <a:schemeClr val="accent5">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buBlip>
                <a:blip r:embed="rId3"/>
              </a:buBlip>
            </a:pPr>
            <a:r>
              <a:rPr lang="en-US" altLang="zh-CN"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sym typeface="Wingdings"/>
              </a:rPr>
              <a:t>  </a:t>
            </a: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方正细珊瑚简体" pitchFamily="65" charset="-122"/>
                <a:ea typeface="方正细珊瑚简体" pitchFamily="65" charset="-122"/>
                <a:cs typeface="Consolas" pitchFamily="49" charset="0"/>
                <a:sym typeface="Wingdings"/>
              </a:rPr>
              <a:t>思路</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方正细珊瑚简体" pitchFamily="65" charset="-122"/>
              <a:ea typeface="方正细珊瑚简体" pitchFamily="65"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250964"/>
            <a:ext cx="8463884" cy="635607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public static void </a:t>
            </a:r>
            <a:r>
              <a:rPr lang="en-US" altLang="zh-CN" sz="1800" dirty="0">
                <a:solidFill>
                  <a:srgbClr val="FF0000"/>
                </a:solidFill>
                <a:latin typeface="Consolas" pitchFamily="49" charset="0"/>
                <a:ea typeface="仿宋" pitchFamily="49" charset="-122"/>
                <a:cs typeface="Consolas" pitchFamily="49" charset="0"/>
              </a:rPr>
              <a:t>Split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LinkListClass</a:t>
            </a:r>
            <a:r>
              <a:rPr lang="en-US" altLang="zh-CN" sz="1800" dirty="0">
                <a:solidFill>
                  <a:srgbClr val="0000FF"/>
                </a:solidFill>
                <a:latin typeface="Consolas" pitchFamily="49" charset="0"/>
                <a:ea typeface="仿宋" pitchFamily="49" charset="-122"/>
                <a:cs typeface="Consolas" pitchFamily="49" charset="0"/>
              </a:rPr>
              <a:t>&lt;Integer&gt; L,</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LinkListClass</a:t>
            </a:r>
            <a:r>
              <a:rPr lang="en-US" altLang="zh-CN" sz="1800" dirty="0">
                <a:solidFill>
                  <a:srgbClr val="0000FF"/>
                </a:solidFill>
                <a:latin typeface="Consolas" pitchFamily="49" charset="0"/>
                <a:ea typeface="仿宋" pitchFamily="49" charset="-122"/>
                <a:cs typeface="Consolas" pitchFamily="49" charset="0"/>
              </a:rPr>
              <a:t>&lt;Integer&gt; </a:t>
            </a:r>
            <a:r>
              <a:rPr lang="en-US" altLang="zh-CN" sz="1800" dirty="0" err="1">
                <a:solidFill>
                  <a:srgbClr val="0000FF"/>
                </a:solidFill>
                <a:latin typeface="Consolas" pitchFamily="49" charset="0"/>
                <a:ea typeface="仿宋" pitchFamily="49" charset="-122"/>
                <a:cs typeface="Consolas" pitchFamily="49" charset="0"/>
              </a:rPr>
              <a:t>A,LinkListClass</a:t>
            </a:r>
            <a:r>
              <a:rPr lang="en-US" altLang="zh-CN" sz="1800" dirty="0">
                <a:solidFill>
                  <a:srgbClr val="0000FF"/>
                </a:solidFill>
                <a:latin typeface="Consolas" pitchFamily="49" charset="0"/>
                <a:ea typeface="仿宋" pitchFamily="49" charset="-122"/>
                <a:cs typeface="Consolas" pitchFamily="49" charset="0"/>
              </a:rPr>
              <a:t>&lt;Integer&gt; B) </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&lt;Integer&gt; p=</a:t>
            </a:r>
            <a:r>
              <a:rPr lang="en-US" altLang="zh-CN" sz="1800" dirty="0" err="1">
                <a:solidFill>
                  <a:srgbClr val="0000FF"/>
                </a:solidFill>
                <a:latin typeface="Consolas" pitchFamily="49" charset="0"/>
                <a:ea typeface="仿宋" pitchFamily="49" charset="-122"/>
                <a:cs typeface="Consolas" pitchFamily="49" charset="0"/>
              </a:rPr>
              <a:t>L.head.next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指向</a:t>
            </a:r>
            <a:r>
              <a:rPr lang="en-US" altLang="zh-CN" sz="1800" dirty="0">
                <a:solidFill>
                  <a:srgbClr val="00CC00"/>
                </a:solidFill>
                <a:latin typeface="Consolas" pitchFamily="49" charset="0"/>
                <a:ea typeface="仿宋" pitchFamily="49" charset="-122"/>
                <a:cs typeface="Consolas" pitchFamily="49" charset="0"/>
              </a:rPr>
              <a:t>L</a:t>
            </a:r>
            <a:r>
              <a:rPr lang="zh-CN" altLang="zh-CN" sz="1800" dirty="0">
                <a:solidFill>
                  <a:srgbClr val="00CC00"/>
                </a:solidFill>
                <a:latin typeface="Consolas" pitchFamily="49" charset="0"/>
                <a:ea typeface="仿宋" pitchFamily="49" charset="-122"/>
                <a:cs typeface="Consolas" pitchFamily="49" charset="0"/>
              </a:rPr>
              <a:t>的首结点</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&lt;Integer&gt; q=</a:t>
            </a:r>
            <a:r>
              <a:rPr lang="en-US" altLang="zh-CN" sz="1800" dirty="0" err="1">
                <a:solidFill>
                  <a:srgbClr val="0000FF"/>
                </a:solidFill>
                <a:latin typeface="Consolas" pitchFamily="49" charset="0"/>
                <a:ea typeface="仿宋" pitchFamily="49" charset="-122"/>
                <a:cs typeface="Consolas" pitchFamily="49" charset="0"/>
              </a:rPr>
              <a:t>null,t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t=</a:t>
            </a:r>
            <a:r>
              <a:rPr lang="en-US" altLang="zh-CN" sz="1800" dirty="0" err="1">
                <a:solidFill>
                  <a:srgbClr val="FF00FF"/>
                </a:solidFill>
                <a:latin typeface="Consolas" pitchFamily="49" charset="0"/>
                <a:ea typeface="仿宋" pitchFamily="49" charset="-122"/>
                <a:cs typeface="Consolas" pitchFamily="49" charset="0"/>
              </a:rPr>
              <a:t>A.head</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//t</a:t>
            </a:r>
            <a:r>
              <a:rPr lang="zh-CN" altLang="zh-CN" sz="1800" dirty="0">
                <a:solidFill>
                  <a:srgbClr val="00CC00"/>
                </a:solidFill>
                <a:latin typeface="Consolas" pitchFamily="49" charset="0"/>
                <a:ea typeface="仿宋" pitchFamily="49" charset="-122"/>
                <a:cs typeface="Consolas" pitchFamily="49" charset="0"/>
              </a:rPr>
              <a:t>始终指向</a:t>
            </a:r>
            <a:r>
              <a:rPr lang="en-US" altLang="zh-CN" sz="1800" dirty="0">
                <a:solidFill>
                  <a:srgbClr val="00CC00"/>
                </a:solidFill>
                <a:latin typeface="Consolas" pitchFamily="49" charset="0"/>
                <a:ea typeface="仿宋" pitchFamily="49" charset="-122"/>
                <a:cs typeface="Consolas" pitchFamily="49" charset="0"/>
              </a:rPr>
              <a:t>A</a:t>
            </a:r>
            <a:r>
              <a:rPr lang="zh-CN" altLang="zh-CN" sz="1800" dirty="0">
                <a:solidFill>
                  <a:srgbClr val="00CC00"/>
                </a:solidFill>
                <a:latin typeface="Consolas" pitchFamily="49" charset="0"/>
                <a:ea typeface="仿宋" pitchFamily="49" charset="-122"/>
                <a:cs typeface="Consolas" pitchFamily="49" charset="0"/>
              </a:rPr>
              <a:t>的尾结点</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while (p!=null)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遍历</a:t>
            </a:r>
            <a:r>
              <a:rPr lang="en-US" altLang="zh-CN" sz="1800" dirty="0">
                <a:solidFill>
                  <a:srgbClr val="00CC00"/>
                </a:solidFill>
                <a:latin typeface="Consolas" pitchFamily="49" charset="0"/>
                <a:ea typeface="仿宋" pitchFamily="49" charset="-122"/>
                <a:cs typeface="Consolas" pitchFamily="49" charset="0"/>
              </a:rPr>
              <a:t>L</a:t>
            </a:r>
            <a:r>
              <a:rPr lang="zh-CN" altLang="zh-CN" sz="1800" dirty="0">
                <a:solidFill>
                  <a:srgbClr val="00CC00"/>
                </a:solidFill>
                <a:latin typeface="Consolas" pitchFamily="49" charset="0"/>
                <a:ea typeface="仿宋" pitchFamily="49" charset="-122"/>
                <a:cs typeface="Consolas" pitchFamily="49" charset="0"/>
              </a:rPr>
              <a:t>的所有数据结点</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  </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t.next</a:t>
            </a:r>
            <a:r>
              <a:rPr lang="en-US" altLang="zh-CN" sz="1800" dirty="0">
                <a:solidFill>
                  <a:srgbClr val="FF00FF"/>
                </a:solidFill>
                <a:latin typeface="Consolas" pitchFamily="49" charset="0"/>
                <a:ea typeface="仿宋" pitchFamily="49" charset="-122"/>
                <a:cs typeface="Consolas" pitchFamily="49" charset="0"/>
              </a:rPr>
              <a:t>=p; </a:t>
            </a:r>
          </a:p>
          <a:p>
            <a:pPr algn="l">
              <a:lnSpc>
                <a:spcPts val="2400"/>
              </a:lnSpc>
              <a:spcBef>
                <a:spcPts val="0"/>
              </a:spcBef>
            </a:pPr>
            <a:r>
              <a:rPr lang="en-US" altLang="zh-CN" sz="1800" dirty="0">
                <a:solidFill>
                  <a:srgbClr val="FF00FF"/>
                </a:solidFill>
                <a:latin typeface="Consolas" pitchFamily="49" charset="0"/>
                <a:ea typeface="仿宋" pitchFamily="49" charset="-122"/>
                <a:cs typeface="Consolas" pitchFamily="49" charset="0"/>
              </a:rPr>
              <a:t>      t=p;</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尾插法建立</a:t>
            </a:r>
            <a:r>
              <a:rPr lang="en-US" altLang="zh-CN" sz="1800" dirty="0">
                <a:solidFill>
                  <a:srgbClr val="00CC00"/>
                </a:solidFill>
                <a:latin typeface="Consolas" pitchFamily="49" charset="0"/>
                <a:ea typeface="仿宋" pitchFamily="49" charset="-122"/>
                <a:cs typeface="Consolas" pitchFamily="49" charset="0"/>
              </a:rPr>
              <a:t>A</a:t>
            </a:r>
            <a:endParaRPr lang="zh-CN" altLang="zh-CN" sz="1800" dirty="0">
              <a:solidFill>
                <a:srgbClr val="00CC00"/>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后移一个结点</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if (p!=null)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  q=</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临时保存</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结点的后继结点</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C00000"/>
                </a:solidFill>
                <a:latin typeface="Consolas" pitchFamily="49" charset="0"/>
                <a:ea typeface="仿宋" pitchFamily="49" charset="-122"/>
                <a:cs typeface="Consolas" pitchFamily="49" charset="0"/>
              </a:rPr>
              <a:t>p.next</a:t>
            </a:r>
            <a:r>
              <a:rPr lang="en-US" altLang="zh-CN" sz="1800" dirty="0">
                <a:solidFill>
                  <a:srgbClr val="C00000"/>
                </a:solidFill>
                <a:latin typeface="Consolas" pitchFamily="49" charset="0"/>
                <a:ea typeface="仿宋" pitchFamily="49" charset="-122"/>
                <a:cs typeface="Consolas" pitchFamily="49" charset="0"/>
              </a:rPr>
              <a:t>=</a:t>
            </a:r>
            <a:r>
              <a:rPr lang="en-US" altLang="zh-CN" sz="1800" dirty="0" err="1">
                <a:solidFill>
                  <a:srgbClr val="C00000"/>
                </a:solidFill>
                <a:latin typeface="Consolas" pitchFamily="49" charset="0"/>
                <a:ea typeface="仿宋" pitchFamily="49" charset="-122"/>
                <a:cs typeface="Consolas" pitchFamily="49" charset="0"/>
              </a:rPr>
              <a:t>B.head.next</a:t>
            </a:r>
            <a:r>
              <a:rPr lang="en-US" altLang="zh-CN" sz="1800" dirty="0">
                <a:solidFill>
                  <a:srgbClr val="C000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头插法建立</a:t>
            </a:r>
            <a:r>
              <a:rPr lang="en-US" altLang="zh-CN" sz="1800" dirty="0">
                <a:solidFill>
                  <a:srgbClr val="00CC00"/>
                </a:solidFill>
                <a:latin typeface="Consolas" pitchFamily="49" charset="0"/>
                <a:ea typeface="仿宋" pitchFamily="49" charset="-122"/>
                <a:cs typeface="Consolas" pitchFamily="49" charset="0"/>
              </a:rPr>
              <a:t>B</a:t>
            </a:r>
            <a:endParaRPr lang="zh-CN" altLang="zh-CN" sz="1800" dirty="0">
              <a:solidFill>
                <a:srgbClr val="00CC00"/>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C00000"/>
                </a:solidFill>
                <a:latin typeface="Consolas" pitchFamily="49" charset="0"/>
                <a:ea typeface="仿宋" pitchFamily="49" charset="-122"/>
                <a:cs typeface="Consolas" pitchFamily="49" charset="0"/>
              </a:rPr>
              <a:t>B.head.next</a:t>
            </a:r>
            <a:r>
              <a:rPr lang="en-US" altLang="zh-CN" sz="1800" dirty="0">
                <a:solidFill>
                  <a:srgbClr val="C00000"/>
                </a:solidFill>
                <a:latin typeface="Consolas" pitchFamily="49" charset="0"/>
                <a:ea typeface="仿宋" pitchFamily="49" charset="-122"/>
                <a:cs typeface="Consolas" pitchFamily="49" charset="0"/>
              </a:rPr>
              <a:t>=p;</a:t>
            </a:r>
            <a:endParaRPr lang="zh-CN" altLang="zh-CN" sz="1800" dirty="0">
              <a:solidFill>
                <a:srgbClr val="C00000"/>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p=q;				</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指向</a:t>
            </a:r>
            <a:r>
              <a:rPr lang="en-US" altLang="zh-CN" sz="1800" dirty="0">
                <a:solidFill>
                  <a:srgbClr val="00CC00"/>
                </a:solidFill>
                <a:latin typeface="Consolas" pitchFamily="49" charset="0"/>
                <a:ea typeface="仿宋" pitchFamily="49" charset="-122"/>
                <a:cs typeface="Consolas" pitchFamily="49" charset="0"/>
              </a:rPr>
              <a:t>q</a:t>
            </a:r>
            <a:r>
              <a:rPr lang="zh-CN" altLang="zh-CN" sz="1800" dirty="0">
                <a:solidFill>
                  <a:srgbClr val="00CC00"/>
                </a:solidFill>
                <a:latin typeface="Consolas" pitchFamily="49" charset="0"/>
                <a:ea typeface="仿宋" pitchFamily="49" charset="-122"/>
                <a:cs typeface="Consolas" pitchFamily="49" charset="0"/>
              </a:rPr>
              <a:t>结点</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339933"/>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t.next</a:t>
            </a:r>
            <a:r>
              <a:rPr lang="en-US" altLang="zh-CN" sz="1800" dirty="0">
                <a:solidFill>
                  <a:srgbClr val="FF00FF"/>
                </a:solidFill>
                <a:latin typeface="Consolas" pitchFamily="49" charset="0"/>
                <a:ea typeface="仿宋" pitchFamily="49" charset="-122"/>
                <a:cs typeface="Consolas" pitchFamily="49" charset="0"/>
              </a:rPr>
              <a:t>=null;</a:t>
            </a:r>
            <a:r>
              <a:rPr lang="en-US" altLang="zh-CN" sz="1800" dirty="0">
                <a:solidFill>
                  <a:srgbClr val="339933"/>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尾结点</a:t>
            </a:r>
            <a:r>
              <a:rPr lang="en-US" altLang="zh-CN" sz="1800" dirty="0">
                <a:solidFill>
                  <a:srgbClr val="00CC00"/>
                </a:solidFill>
                <a:latin typeface="Consolas" pitchFamily="49" charset="0"/>
                <a:ea typeface="仿宋" pitchFamily="49" charset="-122"/>
                <a:cs typeface="Consolas" pitchFamily="49" charset="0"/>
              </a:rPr>
              <a:t>next</a:t>
            </a:r>
            <a:r>
              <a:rPr lang="zh-CN" altLang="zh-CN" sz="1800" dirty="0">
                <a:solidFill>
                  <a:srgbClr val="00CC00"/>
                </a:solidFill>
                <a:latin typeface="Consolas" pitchFamily="49" charset="0"/>
                <a:ea typeface="仿宋" pitchFamily="49" charset="-122"/>
                <a:cs typeface="Consolas" pitchFamily="49" charset="0"/>
              </a:rPr>
              <a:t>置空</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6" name="矩形 5">
            <a:extLst>
              <a:ext uri="{FF2B5EF4-FFF2-40B4-BE49-F238E27FC236}">
                <a16:creationId xmlns:a16="http://schemas.microsoft.com/office/drawing/2014/main" id="{07E42E65-51E3-4C10-8B8D-69A242017C9A}"/>
              </a:ext>
            </a:extLst>
          </p:cNvPr>
          <p:cNvSpPr/>
          <p:nvPr/>
        </p:nvSpPr>
        <p:spPr>
          <a:xfrm>
            <a:off x="5436096" y="6237312"/>
            <a:ext cx="2071702"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T(n)=O(n)</a:t>
            </a:r>
            <a:endParaRPr lang="zh-CN" altLang="en-US" sz="2200" dirty="0">
              <a:solidFill>
                <a:srgbClr val="FFFF00"/>
              </a:solidFill>
            </a:endParaRPr>
          </a:p>
        </p:txBody>
      </p:sp>
      <p:sp>
        <p:nvSpPr>
          <p:cNvPr id="7" name="矩形 6">
            <a:extLst>
              <a:ext uri="{FF2B5EF4-FFF2-40B4-BE49-F238E27FC236}">
                <a16:creationId xmlns:a16="http://schemas.microsoft.com/office/drawing/2014/main" id="{4B4E8951-07E6-431E-89C2-BF97D8D39DB3}"/>
              </a:ext>
            </a:extLst>
          </p:cNvPr>
          <p:cNvSpPr/>
          <p:nvPr/>
        </p:nvSpPr>
        <p:spPr>
          <a:xfrm>
            <a:off x="7596336" y="6235944"/>
            <a:ext cx="1440160"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S(n)=O(1)</a:t>
            </a:r>
            <a:endParaRPr lang="zh-CN" alt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7" end="1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8" end="1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55256"/>
            <a:ext cx="650085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微软雅黑" pitchFamily="34" charset="-122"/>
                <a:ea typeface="微软雅黑" pitchFamily="34" charset="-122"/>
              </a:rPr>
              <a:t>2.2.2  </a:t>
            </a:r>
            <a:r>
              <a:rPr lang="zh-CN" altLang="zh-CN">
                <a:ln w="11430"/>
                <a:solidFill>
                  <a:schemeClr val="bg1"/>
                </a:solidFill>
                <a:effectLst>
                  <a:outerShdw blurRad="50800" dist="39000" dir="5460000" algn="tl">
                    <a:srgbClr val="000000">
                      <a:alpha val="38000"/>
                    </a:srgbClr>
                  </a:outerShdw>
                </a:effectLst>
                <a:latin typeface="微软雅黑" pitchFamily="34" charset="-122"/>
                <a:ea typeface="微软雅黑" pitchFamily="34" charset="-122"/>
              </a:rPr>
              <a:t>线性表基本运算算法在顺序表中的实现</a:t>
            </a:r>
            <a:endParaRPr lang="zh-CN" altLang="zh-CN">
              <a:ln w="11430"/>
              <a:solidFill>
                <a:schemeClr val="bg1"/>
              </a:solidFill>
              <a:effectLst>
                <a:outerShdw blurRad="50800" dist="39000" dir="5460000" algn="tl">
                  <a:srgbClr val="000000">
                    <a:alpha val="38000"/>
                  </a:srgbClr>
                </a:outerShdw>
              </a:effectLst>
              <a:latin typeface="微软雅黑" pitchFamily="34" charset="-122"/>
              <a:ea typeface="微软雅黑" pitchFamily="34" charset="-122"/>
              <a:cs typeface="Consolas" pitchFamily="49" charset="0"/>
            </a:endParaRPr>
          </a:p>
        </p:txBody>
      </p:sp>
      <p:sp>
        <p:nvSpPr>
          <p:cNvPr id="4" name="TextBox 3"/>
          <p:cNvSpPr txBox="1"/>
          <p:nvPr/>
        </p:nvSpPr>
        <p:spPr>
          <a:xfrm>
            <a:off x="179512" y="986952"/>
            <a:ext cx="8712968" cy="827021"/>
          </a:xfrm>
          <a:prstGeom prst="rect">
            <a:avLst/>
          </a:prstGeom>
          <a:noFill/>
        </p:spPr>
        <p:txBody>
          <a:bodyPr wrap="square" rtlCol="0">
            <a:spAutoFit/>
          </a:bodyPr>
          <a:lstStyle/>
          <a:p>
            <a:pPr algn="l">
              <a:lnSpc>
                <a:spcPts val="3000"/>
              </a:lnSpc>
              <a:spcBef>
                <a:spcPts val="0"/>
              </a:spcBef>
            </a:pPr>
            <a:r>
              <a:rPr lang="zh-CN" altLang="zh-CN" sz="2000" dirty="0">
                <a:solidFill>
                  <a:srgbClr val="0000FF"/>
                </a:solidFill>
                <a:latin typeface="Consolas" pitchFamily="49" charset="0"/>
                <a:ea typeface="仿宋" pitchFamily="49" charset="-122"/>
                <a:cs typeface="Consolas" pitchFamily="49" charset="0"/>
              </a:rPr>
              <a:t>在</a:t>
            </a:r>
            <a:r>
              <a:rPr lang="zh-CN" altLang="zh-CN" sz="2000" dirty="0">
                <a:solidFill>
                  <a:srgbClr val="FF0066"/>
                </a:solidFill>
                <a:latin typeface="Consolas" pitchFamily="49" charset="0"/>
                <a:ea typeface="仿宋" pitchFamily="49" charset="-122"/>
                <a:cs typeface="Consolas" pitchFamily="49" charset="0"/>
              </a:rPr>
              <a:t>动态分配</a:t>
            </a:r>
            <a:r>
              <a:rPr lang="zh-CN" altLang="en-US" sz="2000" dirty="0">
                <a:solidFill>
                  <a:srgbClr val="FF0066"/>
                </a:solidFill>
                <a:latin typeface="Consolas" pitchFamily="49" charset="0"/>
                <a:ea typeface="仿宋" pitchFamily="49" charset="-122"/>
                <a:cs typeface="Consolas" pitchFamily="49" charset="0"/>
              </a:rPr>
              <a:t>顺序表</a:t>
            </a:r>
            <a:r>
              <a:rPr lang="zh-CN" altLang="zh-CN" sz="2000" dirty="0">
                <a:solidFill>
                  <a:srgbClr val="FF0066"/>
                </a:solidFill>
                <a:latin typeface="Consolas" pitchFamily="49" charset="0"/>
                <a:ea typeface="仿宋" pitchFamily="49" charset="-122"/>
                <a:cs typeface="Consolas" pitchFamily="49" charset="0"/>
              </a:rPr>
              <a:t>的空间时</a:t>
            </a:r>
            <a:r>
              <a:rPr lang="zh-CN" altLang="zh-CN" sz="2000" dirty="0">
                <a:solidFill>
                  <a:srgbClr val="0000FF"/>
                </a:solidFill>
                <a:latin typeface="Consolas" pitchFamily="49" charset="0"/>
                <a:ea typeface="仿宋" pitchFamily="49" charset="-122"/>
                <a:cs typeface="Consolas" pitchFamily="49" charset="0"/>
              </a:rPr>
              <a:t>，初始容量设置为</a:t>
            </a:r>
            <a:r>
              <a:rPr lang="en-US" altLang="zh-CN" sz="2000" dirty="0" err="1">
                <a:solidFill>
                  <a:srgbClr val="0000FF"/>
                </a:solidFill>
                <a:latin typeface="Consolas" pitchFamily="49" charset="0"/>
                <a:ea typeface="仿宋" pitchFamily="49" charset="-122"/>
                <a:cs typeface="Consolas" pitchFamily="49" charset="0"/>
              </a:rPr>
              <a:t>initcapacity</a:t>
            </a:r>
            <a:r>
              <a:rPr lang="zh-CN" altLang="zh-CN" sz="2000" dirty="0">
                <a:solidFill>
                  <a:srgbClr val="0000FF"/>
                </a:solidFill>
                <a:latin typeface="Consolas" pitchFamily="49" charset="0"/>
                <a:ea typeface="仿宋" pitchFamily="49" charset="-122"/>
                <a:cs typeface="Consolas" pitchFamily="49" charset="0"/>
              </a:rPr>
              <a:t>，当添加或者插入元素可能需要扩大容量，在删除元素时可能需要减少容量。</a:t>
            </a:r>
            <a:endParaRPr lang="zh-CN" altLang="en-US" sz="20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71500" y="2276872"/>
            <a:ext cx="9001000" cy="332447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1800" dirty="0">
                <a:solidFill>
                  <a:srgbClr val="0000FF"/>
                </a:solidFill>
                <a:latin typeface="Consolas" pitchFamily="49" charset="0"/>
                <a:ea typeface="仿宋" pitchFamily="49" charset="-122"/>
                <a:cs typeface="Consolas" pitchFamily="49" charset="0"/>
              </a:rPr>
              <a:t>private void </a:t>
            </a:r>
            <a:r>
              <a:rPr lang="en-US" altLang="zh-CN" sz="1800" dirty="0" err="1">
                <a:solidFill>
                  <a:srgbClr val="FF0000"/>
                </a:solidFill>
                <a:latin typeface="Consolas" pitchFamily="49" charset="0"/>
                <a:ea typeface="仿宋" pitchFamily="49" charset="-122"/>
                <a:cs typeface="Consolas" pitchFamily="49" charset="0"/>
              </a:rPr>
              <a:t>updatecapacity</a:t>
            </a:r>
            <a:r>
              <a:rPr lang="en-US" altLang="zh-CN" sz="1800" dirty="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newcapacity</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6600"/>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改变顺序表的容量</a:t>
            </a:r>
            <a:endParaRPr lang="en-US" altLang="zh-CN" sz="1800" dirty="0">
              <a:solidFill>
                <a:srgbClr val="00CC00"/>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a:t>
            </a:r>
          </a:p>
          <a:p>
            <a:pPr algn="l"/>
            <a:r>
              <a:rPr lang="en-US" altLang="zh-CN" sz="1800" dirty="0">
                <a:solidFill>
                  <a:srgbClr val="0000FF"/>
                </a:solidFill>
                <a:latin typeface="Consolas" pitchFamily="49" charset="0"/>
                <a:ea typeface="仿宋" pitchFamily="49" charset="-122"/>
                <a:cs typeface="Consolas" pitchFamily="49" charset="0"/>
              </a:rPr>
              <a:t>   E[] </a:t>
            </a:r>
            <a:r>
              <a:rPr lang="en-US" altLang="zh-CN" sz="1800" dirty="0" err="1">
                <a:solidFill>
                  <a:srgbClr val="0000FF"/>
                </a:solidFill>
                <a:latin typeface="Consolas" pitchFamily="49" charset="0"/>
                <a:ea typeface="仿宋" pitchFamily="49" charset="-122"/>
                <a:cs typeface="Consolas" pitchFamily="49" charset="0"/>
              </a:rPr>
              <a:t>newdata</a:t>
            </a:r>
            <a:r>
              <a:rPr lang="en-US" altLang="zh-CN" sz="1800" dirty="0">
                <a:solidFill>
                  <a:srgbClr val="0000FF"/>
                </a:solidFill>
                <a:latin typeface="Consolas" pitchFamily="49" charset="0"/>
                <a:ea typeface="仿宋" pitchFamily="49" charset="-122"/>
                <a:cs typeface="Consolas" pitchFamily="49" charset="0"/>
              </a:rPr>
              <a:t> = (E[])new Object[</a:t>
            </a:r>
            <a:r>
              <a:rPr lang="en-US" altLang="zh-CN" sz="1800" dirty="0" err="1">
                <a:solidFill>
                  <a:srgbClr val="0000FF"/>
                </a:solidFill>
                <a:latin typeface="Consolas" pitchFamily="49" charset="0"/>
                <a:ea typeface="仿宋" pitchFamily="49" charset="-122"/>
                <a:cs typeface="Consolas" pitchFamily="49" charset="0"/>
              </a:rPr>
              <a:t>newcapacity</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en-US" sz="1800" dirty="0">
                <a:solidFill>
                  <a:srgbClr val="00CC00"/>
                </a:solidFill>
                <a:latin typeface="Consolas" pitchFamily="49" charset="0"/>
                <a:ea typeface="仿宋" pitchFamily="49" charset="-122"/>
                <a:cs typeface="Consolas" pitchFamily="49" charset="0"/>
              </a:rPr>
              <a:t>创建动态数组</a:t>
            </a:r>
            <a:endParaRPr lang="zh-CN" altLang="zh-CN" sz="1800" dirty="0">
              <a:solidFill>
                <a:srgbClr val="00CC00"/>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for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a:solidFill>
                  <a:srgbClr val="FF00FF"/>
                </a:solidFill>
                <a:latin typeface="Consolas" pitchFamily="49" charset="0"/>
                <a:ea typeface="仿宋" pitchFamily="49" charset="-122"/>
                <a:cs typeface="Consolas" pitchFamily="49" charset="0"/>
              </a:rPr>
              <a:t>size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复制原来的元素</a:t>
            </a:r>
          </a:p>
          <a:p>
            <a:pPr algn="l"/>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newdata</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]=data[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capacity=</a:t>
            </a:r>
            <a:r>
              <a:rPr lang="en-US" altLang="zh-CN" sz="1800" dirty="0" err="1">
                <a:solidFill>
                  <a:srgbClr val="0000FF"/>
                </a:solidFill>
                <a:latin typeface="Consolas" pitchFamily="49" charset="0"/>
                <a:ea typeface="仿宋" pitchFamily="49" charset="-122"/>
                <a:cs typeface="Consolas" pitchFamily="49" charset="0"/>
              </a:rPr>
              <a:t>newcapacity</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设置新容量</a:t>
            </a:r>
          </a:p>
          <a:p>
            <a:pPr algn="l"/>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data=</a:t>
            </a:r>
            <a:r>
              <a:rPr lang="en-US" altLang="zh-CN" sz="1800" dirty="0" err="1">
                <a:solidFill>
                  <a:srgbClr val="FF00FF"/>
                </a:solidFill>
                <a:latin typeface="Consolas" pitchFamily="49" charset="0"/>
                <a:ea typeface="仿宋" pitchFamily="49" charset="-122"/>
                <a:cs typeface="Consolas" pitchFamily="49" charset="0"/>
              </a:rPr>
              <a:t>newdata</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仍由</a:t>
            </a:r>
            <a:r>
              <a:rPr lang="en-US" altLang="zh-CN" sz="1800" dirty="0">
                <a:solidFill>
                  <a:srgbClr val="00CC00"/>
                </a:solidFill>
                <a:latin typeface="Consolas" pitchFamily="49" charset="0"/>
                <a:ea typeface="仿宋" pitchFamily="49" charset="-122"/>
                <a:cs typeface="Consolas" pitchFamily="49" charset="0"/>
              </a:rPr>
              <a:t>data</a:t>
            </a:r>
            <a:r>
              <a:rPr lang="zh-CN" altLang="zh-CN" sz="1800" dirty="0">
                <a:solidFill>
                  <a:srgbClr val="00CC00"/>
                </a:solidFill>
                <a:latin typeface="Consolas" pitchFamily="49" charset="0"/>
                <a:ea typeface="仿宋" pitchFamily="49" charset="-122"/>
                <a:cs typeface="Consolas" pitchFamily="49" charset="0"/>
              </a:rPr>
              <a:t>标识数组</a:t>
            </a:r>
          </a:p>
          <a:p>
            <a:pPr algn="l"/>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6600"/>
              </a:solidFill>
              <a:latin typeface="Consolas" pitchFamily="49" charset="0"/>
              <a:ea typeface="仿宋" pitchFamily="49" charset="-122"/>
              <a:cs typeface="Consolas" pitchFamily="49" charset="0"/>
            </a:endParaRPr>
          </a:p>
          <a:p>
            <a:pPr algn="l"/>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3983" y="33214"/>
            <a:ext cx="3643338"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000">
                <a:latin typeface="Consolas" pitchFamily="49" charset="0"/>
                <a:ea typeface="微软雅黑" pitchFamily="34" charset="-122"/>
                <a:cs typeface="Consolas" pitchFamily="49" charset="0"/>
              </a:rPr>
              <a:t>3. </a:t>
            </a:r>
            <a:r>
              <a:rPr lang="zh-CN" altLang="zh-CN" sz="2000">
                <a:latin typeface="Consolas" pitchFamily="49" charset="0"/>
                <a:ea typeface="微软雅黑" pitchFamily="34" charset="-122"/>
                <a:cs typeface="Consolas" pitchFamily="49" charset="0"/>
              </a:rPr>
              <a:t>有序单链表的算法设计</a:t>
            </a:r>
          </a:p>
        </p:txBody>
      </p:sp>
      <p:sp>
        <p:nvSpPr>
          <p:cNvPr id="4" name="TextBox 3"/>
          <p:cNvSpPr txBox="1"/>
          <p:nvPr/>
        </p:nvSpPr>
        <p:spPr>
          <a:xfrm>
            <a:off x="122114" y="486397"/>
            <a:ext cx="9021886" cy="123389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44000" bIns="144000" rtlCol="0">
            <a:spAutoFit/>
          </a:bodyPr>
          <a:lstStyle/>
          <a:p>
            <a:pPr algn="l">
              <a:lnSpc>
                <a:spcPts val="2500"/>
              </a:lnSpc>
              <a:spcBef>
                <a:spcPts val="0"/>
              </a:spcBef>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FF0000"/>
                </a:solidFill>
                <a:latin typeface="Consolas" pitchFamily="49" charset="0"/>
                <a:ea typeface="楷体" pitchFamily="49" charset="-122"/>
                <a:cs typeface="Consolas" pitchFamily="49" charset="0"/>
              </a:rPr>
              <a:t>【例</a:t>
            </a:r>
            <a:r>
              <a:rPr lang="en-US" altLang="zh-CN" sz="2000" dirty="0">
                <a:solidFill>
                  <a:srgbClr val="FF0000"/>
                </a:solidFill>
                <a:latin typeface="Consolas" pitchFamily="49" charset="0"/>
                <a:ea typeface="楷体" pitchFamily="49" charset="-122"/>
                <a:cs typeface="Consolas" pitchFamily="49" charset="0"/>
              </a:rPr>
              <a:t>2.16</a:t>
            </a:r>
            <a:r>
              <a:rPr lang="zh-CN" altLang="zh-CN" sz="2000" dirty="0">
                <a:solidFill>
                  <a:srgbClr val="FF0000"/>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有两个递增有序整数单链表</a:t>
            </a:r>
            <a:r>
              <a:rPr lang="en-US" altLang="zh-CN" sz="2000" dirty="0">
                <a:solidFill>
                  <a:srgbClr val="0000FF"/>
                </a:solidFill>
                <a:latin typeface="Consolas" pitchFamily="49" charset="0"/>
                <a:ea typeface="楷体" pitchFamily="49" charset="-122"/>
                <a:cs typeface="Consolas" pitchFamily="49" charset="0"/>
              </a:rPr>
              <a:t>A</a:t>
            </a:r>
            <a:r>
              <a:rPr lang="zh-CN" altLang="zh-CN" sz="2000" dirty="0">
                <a:solidFill>
                  <a:srgbClr val="0000FF"/>
                </a:solidFill>
                <a:latin typeface="Consolas" pitchFamily="49" charset="0"/>
                <a:ea typeface="楷体" pitchFamily="49" charset="-122"/>
                <a:cs typeface="Consolas" pitchFamily="49" charset="0"/>
              </a:rPr>
              <a:t>和</a:t>
            </a:r>
            <a:r>
              <a:rPr lang="en-US" altLang="zh-CN" sz="2000" dirty="0">
                <a:solidFill>
                  <a:srgbClr val="0000FF"/>
                </a:solidFill>
                <a:latin typeface="Consolas" pitchFamily="49" charset="0"/>
                <a:ea typeface="楷体" pitchFamily="49" charset="-122"/>
                <a:cs typeface="Consolas" pitchFamily="49" charset="0"/>
              </a:rPr>
              <a:t>B</a:t>
            </a:r>
            <a:r>
              <a:rPr lang="zh-CN" altLang="zh-CN" sz="2000" dirty="0">
                <a:solidFill>
                  <a:srgbClr val="0000FF"/>
                </a:solidFill>
                <a:latin typeface="Consolas" pitchFamily="49" charset="0"/>
                <a:ea typeface="楷体" pitchFamily="49" charset="-122"/>
                <a:cs typeface="Consolas" pitchFamily="49" charset="0"/>
              </a:rPr>
              <a:t>，设计一个算法采用</a:t>
            </a:r>
            <a:r>
              <a:rPr lang="zh-CN" altLang="zh-CN" sz="2000" dirty="0">
                <a:solidFill>
                  <a:srgbClr val="FF0000"/>
                </a:solidFill>
                <a:latin typeface="Consolas" pitchFamily="49" charset="0"/>
                <a:ea typeface="楷体" pitchFamily="49" charset="-122"/>
                <a:cs typeface="Consolas" pitchFamily="49" charset="0"/>
              </a:rPr>
              <a:t>二路归并</a:t>
            </a:r>
            <a:r>
              <a:rPr lang="zh-CN" altLang="zh-CN" sz="2000" dirty="0">
                <a:solidFill>
                  <a:srgbClr val="0000FF"/>
                </a:solidFill>
                <a:latin typeface="Consolas" pitchFamily="49" charset="0"/>
                <a:ea typeface="楷体" pitchFamily="49" charset="-122"/>
                <a:cs typeface="Consolas" pitchFamily="49" charset="0"/>
              </a:rPr>
              <a:t>方法将</a:t>
            </a:r>
            <a:r>
              <a:rPr lang="en-US" altLang="zh-CN" sz="2000" dirty="0">
                <a:solidFill>
                  <a:srgbClr val="0000FF"/>
                </a:solidFill>
                <a:latin typeface="Consolas" pitchFamily="49" charset="0"/>
                <a:ea typeface="楷体" pitchFamily="49" charset="-122"/>
                <a:cs typeface="Consolas" pitchFamily="49" charset="0"/>
              </a:rPr>
              <a:t>A</a:t>
            </a:r>
            <a:r>
              <a:rPr lang="zh-CN" altLang="zh-CN" sz="2000" dirty="0">
                <a:solidFill>
                  <a:srgbClr val="0000FF"/>
                </a:solidFill>
                <a:latin typeface="Consolas" pitchFamily="49" charset="0"/>
                <a:ea typeface="楷体" pitchFamily="49" charset="-122"/>
                <a:cs typeface="Consolas" pitchFamily="49" charset="0"/>
              </a:rPr>
              <a:t>和</a:t>
            </a:r>
            <a:r>
              <a:rPr lang="en-US" altLang="zh-CN" sz="2000" dirty="0">
                <a:solidFill>
                  <a:srgbClr val="0000FF"/>
                </a:solidFill>
                <a:latin typeface="Consolas" pitchFamily="49" charset="0"/>
                <a:ea typeface="楷体" pitchFamily="49" charset="-122"/>
                <a:cs typeface="Consolas" pitchFamily="49" charset="0"/>
              </a:rPr>
              <a:t>B</a:t>
            </a:r>
            <a:r>
              <a:rPr lang="zh-CN" altLang="zh-CN" sz="2000" dirty="0">
                <a:solidFill>
                  <a:srgbClr val="0000FF"/>
                </a:solidFill>
                <a:latin typeface="Consolas" pitchFamily="49" charset="0"/>
                <a:ea typeface="楷体" pitchFamily="49" charset="-122"/>
                <a:cs typeface="Consolas" pitchFamily="49" charset="0"/>
              </a:rPr>
              <a:t>的所有数据结点合并到</a:t>
            </a:r>
            <a:r>
              <a:rPr lang="zh-CN" altLang="zh-CN" sz="2000" dirty="0">
                <a:solidFill>
                  <a:srgbClr val="FF0000"/>
                </a:solidFill>
                <a:latin typeface="Consolas" pitchFamily="49" charset="0"/>
                <a:ea typeface="楷体" pitchFamily="49" charset="-122"/>
                <a:cs typeface="Consolas" pitchFamily="49" charset="0"/>
              </a:rPr>
              <a:t>递增有序</a:t>
            </a:r>
            <a:r>
              <a:rPr lang="zh-CN" altLang="zh-CN" sz="2000" dirty="0">
                <a:solidFill>
                  <a:srgbClr val="0000FF"/>
                </a:solidFill>
                <a:latin typeface="Consolas" pitchFamily="49" charset="0"/>
                <a:ea typeface="楷体" pitchFamily="49" charset="-122"/>
                <a:cs typeface="Consolas" pitchFamily="49" charset="0"/>
              </a:rPr>
              <a:t>单链表</a:t>
            </a:r>
            <a:r>
              <a:rPr lang="en-US" altLang="zh-CN" sz="2000" dirty="0">
                <a:solidFill>
                  <a:srgbClr val="0000FF"/>
                </a:solidFill>
                <a:latin typeface="Consolas" pitchFamily="49" charset="0"/>
                <a:ea typeface="楷体" pitchFamily="49" charset="-122"/>
                <a:cs typeface="Consolas" pitchFamily="49" charset="0"/>
              </a:rPr>
              <a:t>C</a:t>
            </a:r>
            <a:r>
              <a:rPr lang="zh-CN" altLang="zh-CN" sz="2000" dirty="0">
                <a:solidFill>
                  <a:srgbClr val="0000FF"/>
                </a:solidFill>
                <a:latin typeface="Consolas" pitchFamily="49" charset="0"/>
                <a:ea typeface="楷体" pitchFamily="49" charset="-122"/>
                <a:cs typeface="Consolas" pitchFamily="49" charset="0"/>
              </a:rPr>
              <a:t>中。要求算法的空间复杂度为</a:t>
            </a:r>
            <a:r>
              <a:rPr lang="en-US" altLang="zh-CN" sz="2000" dirty="0">
                <a:solidFill>
                  <a:srgbClr val="0000FF"/>
                </a:solidFill>
                <a:latin typeface="Consolas" pitchFamily="49" charset="0"/>
                <a:ea typeface="楷体" pitchFamily="49" charset="-122"/>
                <a:cs typeface="Consolas" pitchFamily="49" charset="0"/>
              </a:rPr>
              <a:t>O(1)</a:t>
            </a:r>
            <a:r>
              <a:rPr lang="zh-CN" altLang="zh-CN" sz="2000" dirty="0">
                <a:solidFill>
                  <a:srgbClr val="0000FF"/>
                </a:solidFill>
                <a:latin typeface="Consolas" pitchFamily="49" charset="0"/>
                <a:ea typeface="楷体" pitchFamily="49" charset="-122"/>
                <a:cs typeface="Consolas" pitchFamily="49" charset="0"/>
              </a:rPr>
              <a:t>。</a:t>
            </a:r>
          </a:p>
        </p:txBody>
      </p:sp>
      <p:sp>
        <p:nvSpPr>
          <p:cNvPr id="7" name="TextBox 2">
            <a:extLst>
              <a:ext uri="{FF2B5EF4-FFF2-40B4-BE49-F238E27FC236}">
                <a16:creationId xmlns:a16="http://schemas.microsoft.com/office/drawing/2014/main" id="{1CE8483B-B578-4C35-BE0B-ED228444C8AD}"/>
              </a:ext>
            </a:extLst>
          </p:cNvPr>
          <p:cNvSpPr txBox="1"/>
          <p:nvPr/>
        </p:nvSpPr>
        <p:spPr>
          <a:xfrm>
            <a:off x="395536" y="1720288"/>
            <a:ext cx="8103274" cy="506559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1800"/>
              </a:lnSpc>
              <a:spcBef>
                <a:spcPts val="0"/>
              </a:spcBef>
            </a:pPr>
            <a:r>
              <a:rPr lang="en-US" altLang="zh-CN" sz="1600" dirty="0">
                <a:solidFill>
                  <a:srgbClr val="0000FF"/>
                </a:solidFill>
                <a:latin typeface="Consolas" pitchFamily="49" charset="0"/>
                <a:ea typeface="仿宋" pitchFamily="49" charset="-122"/>
                <a:cs typeface="Consolas" pitchFamily="49" charset="0"/>
              </a:rPr>
              <a:t>public static </a:t>
            </a:r>
            <a:r>
              <a:rPr lang="en-US" altLang="zh-CN" sz="1600" dirty="0" err="1">
                <a:solidFill>
                  <a:srgbClr val="0000FF"/>
                </a:solidFill>
                <a:latin typeface="Consolas" pitchFamily="49" charset="0"/>
                <a:ea typeface="仿宋" pitchFamily="49" charset="-122"/>
                <a:cs typeface="Consolas" pitchFamily="49" charset="0"/>
              </a:rPr>
              <a:t>LinkListClass</a:t>
            </a:r>
            <a:r>
              <a:rPr lang="en-US" altLang="zh-CN" sz="1600" dirty="0">
                <a:solidFill>
                  <a:srgbClr val="0000FF"/>
                </a:solidFill>
                <a:latin typeface="Consolas" pitchFamily="49" charset="0"/>
                <a:ea typeface="仿宋" pitchFamily="49" charset="-122"/>
                <a:cs typeface="Consolas" pitchFamily="49" charset="0"/>
              </a:rPr>
              <a:t>&lt;Integer&gt; </a:t>
            </a:r>
            <a:r>
              <a:rPr lang="en-US" altLang="zh-CN" sz="1600" dirty="0">
                <a:solidFill>
                  <a:srgbClr val="FF0000"/>
                </a:solidFill>
                <a:latin typeface="Consolas" pitchFamily="49" charset="0"/>
                <a:ea typeface="仿宋" pitchFamily="49" charset="-122"/>
                <a:cs typeface="Consolas" pitchFamily="49" charset="0"/>
              </a:rPr>
              <a:t>Merge2</a:t>
            </a:r>
            <a:r>
              <a:rPr lang="en-US" altLang="zh-CN" sz="1600" dirty="0">
                <a:solidFill>
                  <a:srgbClr val="0000FF"/>
                </a:solidFill>
                <a:latin typeface="Consolas" pitchFamily="49" charset="0"/>
                <a:ea typeface="仿宋" pitchFamily="49" charset="-122"/>
                <a:cs typeface="Consolas" pitchFamily="49" charset="0"/>
              </a:rPr>
              <a:t>(</a:t>
            </a:r>
            <a:r>
              <a:rPr lang="en-US" altLang="zh-CN" sz="1600" dirty="0" err="1">
                <a:solidFill>
                  <a:srgbClr val="0000FF"/>
                </a:solidFill>
                <a:latin typeface="Consolas" pitchFamily="49" charset="0"/>
                <a:ea typeface="仿宋" pitchFamily="49" charset="-122"/>
                <a:cs typeface="Consolas" pitchFamily="49" charset="0"/>
              </a:rPr>
              <a:t>LinkListClass</a:t>
            </a:r>
            <a:r>
              <a:rPr lang="en-US" altLang="zh-CN" sz="1600" dirty="0">
                <a:solidFill>
                  <a:srgbClr val="0000FF"/>
                </a:solidFill>
                <a:latin typeface="Consolas" pitchFamily="49" charset="0"/>
                <a:ea typeface="仿宋" pitchFamily="49" charset="-122"/>
                <a:cs typeface="Consolas" pitchFamily="49" charset="0"/>
              </a:rPr>
              <a:t>&lt;Integer&gt; A,</a:t>
            </a:r>
          </a:p>
          <a:p>
            <a:pPr algn="l">
              <a:lnSpc>
                <a:spcPts val="1800"/>
              </a:lnSpc>
              <a:spcBef>
                <a:spcPts val="0"/>
              </a:spcBef>
            </a:pPr>
            <a:r>
              <a:rPr lang="en-US" altLang="zh-CN" sz="1600" dirty="0">
                <a:solidFill>
                  <a:srgbClr val="0000FF"/>
                </a:solidFill>
                <a:latin typeface="Consolas" pitchFamily="49" charset="0"/>
                <a:ea typeface="仿宋" pitchFamily="49" charset="-122"/>
                <a:cs typeface="Consolas" pitchFamily="49" charset="0"/>
              </a:rPr>
              <a:t>					   </a:t>
            </a:r>
            <a:r>
              <a:rPr lang="en-US" altLang="zh-CN" sz="1600" dirty="0" err="1">
                <a:solidFill>
                  <a:srgbClr val="0000FF"/>
                </a:solidFill>
                <a:latin typeface="Consolas" pitchFamily="49" charset="0"/>
                <a:ea typeface="仿宋" pitchFamily="49" charset="-122"/>
                <a:cs typeface="Consolas" pitchFamily="49" charset="0"/>
              </a:rPr>
              <a:t>LinkListClass</a:t>
            </a:r>
            <a:r>
              <a:rPr lang="en-US" altLang="zh-CN" sz="1600" dirty="0">
                <a:solidFill>
                  <a:srgbClr val="0000FF"/>
                </a:solidFill>
                <a:latin typeface="Consolas" pitchFamily="49" charset="0"/>
                <a:ea typeface="仿宋" pitchFamily="49" charset="-122"/>
                <a:cs typeface="Consolas" pitchFamily="49" charset="0"/>
              </a:rPr>
              <a:t>&lt;Integer&gt; B) </a:t>
            </a:r>
            <a:endParaRPr lang="zh-CN" altLang="zh-CN" sz="1600" dirty="0">
              <a:solidFill>
                <a:srgbClr val="0000FF"/>
              </a:solidFill>
              <a:latin typeface="Consolas" pitchFamily="49" charset="0"/>
              <a:ea typeface="仿宋" pitchFamily="49" charset="-122"/>
              <a:cs typeface="Consolas" pitchFamily="49" charset="0"/>
            </a:endParaRPr>
          </a:p>
          <a:p>
            <a:pPr algn="l">
              <a:lnSpc>
                <a:spcPts val="1800"/>
              </a:lnSpc>
              <a:spcBef>
                <a:spcPts val="0"/>
              </a:spcBef>
            </a:pPr>
            <a:r>
              <a:rPr lang="en-US" altLang="zh-CN" sz="1600" dirty="0">
                <a:solidFill>
                  <a:srgbClr val="0000FF"/>
                </a:solidFill>
                <a:latin typeface="Consolas" pitchFamily="49" charset="0"/>
                <a:ea typeface="仿宋" pitchFamily="49" charset="-122"/>
                <a:cs typeface="Consolas" pitchFamily="49" charset="0"/>
              </a:rPr>
              <a:t>{  </a:t>
            </a:r>
            <a:r>
              <a:rPr lang="en-US" altLang="zh-CN" sz="1600" dirty="0" err="1">
                <a:solidFill>
                  <a:srgbClr val="0000FF"/>
                </a:solidFill>
                <a:latin typeface="Consolas" pitchFamily="49" charset="0"/>
                <a:ea typeface="仿宋" pitchFamily="49" charset="-122"/>
                <a:cs typeface="Consolas" pitchFamily="49" charset="0"/>
              </a:rPr>
              <a:t>LinkNode</a:t>
            </a:r>
            <a:r>
              <a:rPr lang="en-US" altLang="zh-CN" sz="1600" dirty="0">
                <a:solidFill>
                  <a:srgbClr val="0000FF"/>
                </a:solidFill>
                <a:latin typeface="Consolas" pitchFamily="49" charset="0"/>
                <a:ea typeface="仿宋" pitchFamily="49" charset="-122"/>
                <a:cs typeface="Consolas" pitchFamily="49" charset="0"/>
              </a:rPr>
              <a:t>&lt;Integer&gt; p=</a:t>
            </a:r>
            <a:r>
              <a:rPr lang="en-US" altLang="zh-CN" sz="1600" dirty="0" err="1">
                <a:solidFill>
                  <a:srgbClr val="0000FF"/>
                </a:solidFill>
                <a:latin typeface="Consolas" pitchFamily="49" charset="0"/>
                <a:ea typeface="仿宋" pitchFamily="49" charset="-122"/>
                <a:cs typeface="Consolas" pitchFamily="49" charset="0"/>
              </a:rPr>
              <a:t>A.head.next</a:t>
            </a:r>
            <a:r>
              <a:rPr lang="en-US" altLang="zh-CN" sz="1600" dirty="0">
                <a:solidFill>
                  <a:srgbClr val="0000FF"/>
                </a:solidFill>
                <a:latin typeface="Consolas" pitchFamily="49" charset="0"/>
                <a:ea typeface="仿宋" pitchFamily="49" charset="-122"/>
                <a:cs typeface="Consolas" pitchFamily="49" charset="0"/>
              </a:rPr>
              <a:t>;	</a:t>
            </a:r>
            <a:r>
              <a:rPr lang="en-US" altLang="zh-CN" sz="1600" dirty="0">
                <a:solidFill>
                  <a:srgbClr val="00CC00"/>
                </a:solidFill>
                <a:latin typeface="Consolas" pitchFamily="49" charset="0"/>
                <a:ea typeface="仿宋" pitchFamily="49" charset="-122"/>
                <a:cs typeface="Consolas" pitchFamily="49" charset="0"/>
              </a:rPr>
              <a:t>//p</a:t>
            </a:r>
            <a:r>
              <a:rPr lang="zh-CN" altLang="zh-CN" sz="1600" dirty="0">
                <a:solidFill>
                  <a:srgbClr val="00CC00"/>
                </a:solidFill>
                <a:latin typeface="Consolas" pitchFamily="49" charset="0"/>
                <a:ea typeface="仿宋" pitchFamily="49" charset="-122"/>
                <a:cs typeface="Consolas" pitchFamily="49" charset="0"/>
              </a:rPr>
              <a:t>指向</a:t>
            </a:r>
            <a:r>
              <a:rPr lang="en-US" altLang="zh-CN" sz="1600" dirty="0">
                <a:solidFill>
                  <a:srgbClr val="00CC00"/>
                </a:solidFill>
                <a:latin typeface="Consolas" pitchFamily="49" charset="0"/>
                <a:ea typeface="仿宋" pitchFamily="49" charset="-122"/>
                <a:cs typeface="Consolas" pitchFamily="49" charset="0"/>
              </a:rPr>
              <a:t>A</a:t>
            </a:r>
            <a:r>
              <a:rPr lang="zh-CN" altLang="zh-CN" sz="1600" dirty="0">
                <a:solidFill>
                  <a:srgbClr val="00CC00"/>
                </a:solidFill>
                <a:latin typeface="Consolas" pitchFamily="49" charset="0"/>
                <a:ea typeface="仿宋" pitchFamily="49" charset="-122"/>
                <a:cs typeface="Consolas" pitchFamily="49" charset="0"/>
              </a:rPr>
              <a:t>的首结点</a:t>
            </a:r>
          </a:p>
          <a:p>
            <a:pPr algn="l">
              <a:lnSpc>
                <a:spcPts val="1800"/>
              </a:lnSpc>
              <a:spcBef>
                <a:spcPts val="0"/>
              </a:spcBef>
            </a:pPr>
            <a:r>
              <a:rPr lang="en-US" altLang="zh-CN" sz="1600" dirty="0">
                <a:solidFill>
                  <a:srgbClr val="0000FF"/>
                </a:solidFill>
                <a:latin typeface="Consolas" pitchFamily="49" charset="0"/>
                <a:ea typeface="仿宋" pitchFamily="49" charset="-122"/>
                <a:cs typeface="Consolas" pitchFamily="49" charset="0"/>
              </a:rPr>
              <a:t>   </a:t>
            </a:r>
            <a:r>
              <a:rPr lang="en-US" altLang="zh-CN" sz="1600" dirty="0" err="1">
                <a:solidFill>
                  <a:srgbClr val="0000FF"/>
                </a:solidFill>
                <a:latin typeface="Consolas" pitchFamily="49" charset="0"/>
                <a:ea typeface="仿宋" pitchFamily="49" charset="-122"/>
                <a:cs typeface="Consolas" pitchFamily="49" charset="0"/>
              </a:rPr>
              <a:t>LinkNode</a:t>
            </a:r>
            <a:r>
              <a:rPr lang="en-US" altLang="zh-CN" sz="1600" dirty="0">
                <a:solidFill>
                  <a:srgbClr val="0000FF"/>
                </a:solidFill>
                <a:latin typeface="Consolas" pitchFamily="49" charset="0"/>
                <a:ea typeface="仿宋" pitchFamily="49" charset="-122"/>
                <a:cs typeface="Consolas" pitchFamily="49" charset="0"/>
              </a:rPr>
              <a:t>&lt;Integer&gt; q=</a:t>
            </a:r>
            <a:r>
              <a:rPr lang="en-US" altLang="zh-CN" sz="1600" dirty="0" err="1">
                <a:solidFill>
                  <a:srgbClr val="0000FF"/>
                </a:solidFill>
                <a:latin typeface="Consolas" pitchFamily="49" charset="0"/>
                <a:ea typeface="仿宋" pitchFamily="49" charset="-122"/>
                <a:cs typeface="Consolas" pitchFamily="49" charset="0"/>
              </a:rPr>
              <a:t>B.head.next</a:t>
            </a:r>
            <a:r>
              <a:rPr lang="en-US" altLang="zh-CN" sz="1600" dirty="0">
                <a:solidFill>
                  <a:srgbClr val="0000FF"/>
                </a:solidFill>
                <a:latin typeface="Consolas" pitchFamily="49" charset="0"/>
                <a:ea typeface="仿宋" pitchFamily="49" charset="-122"/>
                <a:cs typeface="Consolas" pitchFamily="49" charset="0"/>
              </a:rPr>
              <a:t>;	</a:t>
            </a:r>
            <a:r>
              <a:rPr lang="en-US" altLang="zh-CN" sz="1600" dirty="0">
                <a:solidFill>
                  <a:srgbClr val="00CC00"/>
                </a:solidFill>
                <a:latin typeface="Consolas" pitchFamily="49" charset="0"/>
                <a:ea typeface="仿宋" pitchFamily="49" charset="-122"/>
                <a:cs typeface="Consolas" pitchFamily="49" charset="0"/>
              </a:rPr>
              <a:t>//q</a:t>
            </a:r>
            <a:r>
              <a:rPr lang="zh-CN" altLang="zh-CN" sz="1600" dirty="0">
                <a:solidFill>
                  <a:srgbClr val="00CC00"/>
                </a:solidFill>
                <a:latin typeface="Consolas" pitchFamily="49" charset="0"/>
                <a:ea typeface="仿宋" pitchFamily="49" charset="-122"/>
                <a:cs typeface="Consolas" pitchFamily="49" charset="0"/>
              </a:rPr>
              <a:t>指向</a:t>
            </a:r>
            <a:r>
              <a:rPr lang="en-US" altLang="zh-CN" sz="1600" dirty="0">
                <a:solidFill>
                  <a:srgbClr val="00CC00"/>
                </a:solidFill>
                <a:latin typeface="Consolas" pitchFamily="49" charset="0"/>
                <a:ea typeface="仿宋" pitchFamily="49" charset="-122"/>
                <a:cs typeface="Consolas" pitchFamily="49" charset="0"/>
              </a:rPr>
              <a:t>B</a:t>
            </a:r>
            <a:r>
              <a:rPr lang="zh-CN" altLang="zh-CN" sz="1600" dirty="0">
                <a:solidFill>
                  <a:srgbClr val="00CC00"/>
                </a:solidFill>
                <a:latin typeface="Consolas" pitchFamily="49" charset="0"/>
                <a:ea typeface="仿宋" pitchFamily="49" charset="-122"/>
                <a:cs typeface="Consolas" pitchFamily="49" charset="0"/>
              </a:rPr>
              <a:t>的首结点</a:t>
            </a:r>
          </a:p>
          <a:p>
            <a:pPr algn="l">
              <a:lnSpc>
                <a:spcPts val="1800"/>
              </a:lnSpc>
              <a:spcBef>
                <a:spcPts val="0"/>
              </a:spcBef>
            </a:pPr>
            <a:r>
              <a:rPr lang="en-US" altLang="zh-CN" sz="1600" dirty="0">
                <a:solidFill>
                  <a:srgbClr val="0000FF"/>
                </a:solidFill>
                <a:latin typeface="Consolas" pitchFamily="49" charset="0"/>
                <a:ea typeface="仿宋" pitchFamily="49" charset="-122"/>
                <a:cs typeface="Consolas" pitchFamily="49" charset="0"/>
              </a:rPr>
              <a:t>   </a:t>
            </a:r>
            <a:r>
              <a:rPr lang="en-US" altLang="zh-CN" sz="1600" dirty="0" err="1">
                <a:solidFill>
                  <a:srgbClr val="0000FF"/>
                </a:solidFill>
                <a:latin typeface="Consolas" pitchFamily="49" charset="0"/>
                <a:ea typeface="仿宋" pitchFamily="49" charset="-122"/>
                <a:cs typeface="Consolas" pitchFamily="49" charset="0"/>
              </a:rPr>
              <a:t>LinkListClass</a:t>
            </a:r>
            <a:r>
              <a:rPr lang="en-US" altLang="zh-CN" sz="1600" dirty="0">
                <a:solidFill>
                  <a:srgbClr val="0000FF"/>
                </a:solidFill>
                <a:latin typeface="Consolas" pitchFamily="49" charset="0"/>
                <a:ea typeface="仿宋" pitchFamily="49" charset="-122"/>
                <a:cs typeface="Consolas" pitchFamily="49" charset="0"/>
              </a:rPr>
              <a:t>&lt;Integer&gt; C=new </a:t>
            </a:r>
            <a:r>
              <a:rPr lang="en-US" altLang="zh-CN" sz="1600" dirty="0" err="1">
                <a:solidFill>
                  <a:srgbClr val="0000FF"/>
                </a:solidFill>
                <a:latin typeface="Consolas" pitchFamily="49" charset="0"/>
                <a:ea typeface="仿宋" pitchFamily="49" charset="-122"/>
                <a:cs typeface="Consolas" pitchFamily="49" charset="0"/>
              </a:rPr>
              <a:t>LinkListClass</a:t>
            </a:r>
            <a:r>
              <a:rPr lang="en-US" altLang="zh-CN" sz="1600" dirty="0">
                <a:solidFill>
                  <a:srgbClr val="0000FF"/>
                </a:solidFill>
                <a:latin typeface="Consolas" pitchFamily="49" charset="0"/>
                <a:ea typeface="仿宋" pitchFamily="49" charset="-122"/>
                <a:cs typeface="Consolas" pitchFamily="49" charset="0"/>
              </a:rPr>
              <a:t>&lt;Integer&gt;();</a:t>
            </a:r>
            <a:endParaRPr lang="zh-CN" altLang="zh-CN" sz="1600" dirty="0">
              <a:solidFill>
                <a:srgbClr val="0000FF"/>
              </a:solidFill>
              <a:latin typeface="Consolas" pitchFamily="49" charset="0"/>
              <a:ea typeface="仿宋" pitchFamily="49" charset="-122"/>
              <a:cs typeface="Consolas" pitchFamily="49" charset="0"/>
            </a:endParaRPr>
          </a:p>
          <a:p>
            <a:pPr algn="l">
              <a:lnSpc>
                <a:spcPts val="1800"/>
              </a:lnSpc>
              <a:spcBef>
                <a:spcPts val="0"/>
              </a:spcBef>
            </a:pPr>
            <a:r>
              <a:rPr lang="en-US" altLang="zh-CN" sz="1600" dirty="0">
                <a:solidFill>
                  <a:srgbClr val="0000FF"/>
                </a:solidFill>
                <a:latin typeface="Consolas" pitchFamily="49" charset="0"/>
                <a:ea typeface="仿宋" pitchFamily="49" charset="-122"/>
                <a:cs typeface="Consolas" pitchFamily="49" charset="0"/>
              </a:rPr>
              <a:t>   </a:t>
            </a:r>
            <a:r>
              <a:rPr lang="en-US" altLang="zh-CN" sz="1600" dirty="0" err="1">
                <a:solidFill>
                  <a:srgbClr val="0000FF"/>
                </a:solidFill>
                <a:latin typeface="Consolas" pitchFamily="49" charset="0"/>
                <a:ea typeface="仿宋" pitchFamily="49" charset="-122"/>
                <a:cs typeface="Consolas" pitchFamily="49" charset="0"/>
              </a:rPr>
              <a:t>LinkNode</a:t>
            </a:r>
            <a:r>
              <a:rPr lang="en-US" altLang="zh-CN" sz="1600" dirty="0">
                <a:solidFill>
                  <a:srgbClr val="0000FF"/>
                </a:solidFill>
                <a:latin typeface="Consolas" pitchFamily="49" charset="0"/>
                <a:ea typeface="仿宋" pitchFamily="49" charset="-122"/>
                <a:cs typeface="Consolas" pitchFamily="49" charset="0"/>
              </a:rPr>
              <a:t>&lt;Integer&gt; t=</a:t>
            </a:r>
            <a:r>
              <a:rPr lang="en-US" altLang="zh-CN" sz="1600" dirty="0" err="1">
                <a:solidFill>
                  <a:srgbClr val="0000FF"/>
                </a:solidFill>
                <a:latin typeface="Consolas" pitchFamily="49" charset="0"/>
                <a:ea typeface="仿宋" pitchFamily="49" charset="-122"/>
                <a:cs typeface="Consolas" pitchFamily="49" charset="0"/>
              </a:rPr>
              <a:t>C.head</a:t>
            </a:r>
            <a:r>
              <a:rPr lang="en-US" altLang="zh-CN" sz="1600" dirty="0">
                <a:solidFill>
                  <a:srgbClr val="0000FF"/>
                </a:solidFill>
                <a:latin typeface="Consolas" pitchFamily="49" charset="0"/>
                <a:ea typeface="仿宋" pitchFamily="49" charset="-122"/>
                <a:cs typeface="Consolas" pitchFamily="49" charset="0"/>
              </a:rPr>
              <a:t>;		</a:t>
            </a:r>
            <a:r>
              <a:rPr lang="en-US" altLang="zh-CN" sz="1600" dirty="0">
                <a:solidFill>
                  <a:srgbClr val="00CC00"/>
                </a:solidFill>
                <a:latin typeface="Consolas" pitchFamily="49" charset="0"/>
                <a:ea typeface="仿宋" pitchFamily="49" charset="-122"/>
                <a:cs typeface="Consolas" pitchFamily="49" charset="0"/>
              </a:rPr>
              <a:t>//t</a:t>
            </a:r>
            <a:r>
              <a:rPr lang="zh-CN" altLang="zh-CN" sz="1600" dirty="0">
                <a:solidFill>
                  <a:srgbClr val="00CC00"/>
                </a:solidFill>
                <a:latin typeface="Consolas" pitchFamily="49" charset="0"/>
                <a:ea typeface="仿宋" pitchFamily="49" charset="-122"/>
                <a:cs typeface="Consolas" pitchFamily="49" charset="0"/>
              </a:rPr>
              <a:t>为</a:t>
            </a:r>
            <a:r>
              <a:rPr lang="en-US" altLang="zh-CN" sz="1600" dirty="0">
                <a:solidFill>
                  <a:srgbClr val="00CC00"/>
                </a:solidFill>
                <a:latin typeface="Consolas" pitchFamily="49" charset="0"/>
                <a:ea typeface="仿宋" pitchFamily="49" charset="-122"/>
                <a:cs typeface="Consolas" pitchFamily="49" charset="0"/>
              </a:rPr>
              <a:t>C</a:t>
            </a:r>
            <a:r>
              <a:rPr lang="zh-CN" altLang="zh-CN" sz="1600" dirty="0">
                <a:solidFill>
                  <a:srgbClr val="00CC00"/>
                </a:solidFill>
                <a:latin typeface="Consolas" pitchFamily="49" charset="0"/>
                <a:ea typeface="仿宋" pitchFamily="49" charset="-122"/>
                <a:cs typeface="Consolas" pitchFamily="49" charset="0"/>
              </a:rPr>
              <a:t>的尾结点</a:t>
            </a:r>
          </a:p>
          <a:p>
            <a:pPr algn="l">
              <a:lnSpc>
                <a:spcPts val="1800"/>
              </a:lnSpc>
              <a:spcBef>
                <a:spcPts val="0"/>
              </a:spcBef>
            </a:pPr>
            <a:r>
              <a:rPr lang="en-US" altLang="zh-CN" sz="1600" dirty="0">
                <a:solidFill>
                  <a:srgbClr val="0000FF"/>
                </a:solidFill>
                <a:latin typeface="Consolas" pitchFamily="49" charset="0"/>
                <a:ea typeface="仿宋" pitchFamily="49" charset="-122"/>
                <a:cs typeface="Consolas" pitchFamily="49" charset="0"/>
              </a:rPr>
              <a:t>   while (</a:t>
            </a:r>
            <a:r>
              <a:rPr lang="en-US" altLang="zh-CN" sz="1600" dirty="0">
                <a:solidFill>
                  <a:srgbClr val="FF0000"/>
                </a:solidFill>
                <a:latin typeface="Consolas" pitchFamily="49" charset="0"/>
                <a:ea typeface="仿宋" pitchFamily="49" charset="-122"/>
                <a:cs typeface="Consolas" pitchFamily="49" charset="0"/>
              </a:rPr>
              <a:t>p!=null &amp;&amp; q!=null</a:t>
            </a:r>
            <a:r>
              <a:rPr lang="en-US" altLang="zh-CN" sz="1600" dirty="0">
                <a:solidFill>
                  <a:srgbClr val="0000FF"/>
                </a:solidFill>
                <a:latin typeface="Consolas" pitchFamily="49" charset="0"/>
                <a:ea typeface="仿宋" pitchFamily="49" charset="-122"/>
                <a:cs typeface="Consolas" pitchFamily="49" charset="0"/>
              </a:rPr>
              <a:t>)		</a:t>
            </a:r>
            <a:r>
              <a:rPr lang="en-US" altLang="zh-CN" sz="1600" dirty="0">
                <a:solidFill>
                  <a:srgbClr val="00CC00"/>
                </a:solidFill>
                <a:latin typeface="Consolas" pitchFamily="49" charset="0"/>
                <a:ea typeface="仿宋" pitchFamily="49" charset="-122"/>
                <a:cs typeface="Consolas" pitchFamily="49" charset="0"/>
              </a:rPr>
              <a:t>//</a:t>
            </a:r>
            <a:r>
              <a:rPr lang="zh-CN" altLang="zh-CN" sz="1600" dirty="0">
                <a:solidFill>
                  <a:srgbClr val="00CC00"/>
                </a:solidFill>
                <a:latin typeface="Consolas" pitchFamily="49" charset="0"/>
                <a:ea typeface="仿宋" pitchFamily="49" charset="-122"/>
                <a:cs typeface="Consolas" pitchFamily="49" charset="0"/>
              </a:rPr>
              <a:t>两个单链表都没有遍历完</a:t>
            </a:r>
          </a:p>
          <a:p>
            <a:pPr algn="l">
              <a:lnSpc>
                <a:spcPts val="1800"/>
              </a:lnSpc>
              <a:spcBef>
                <a:spcPts val="0"/>
              </a:spcBef>
            </a:pPr>
            <a:r>
              <a:rPr lang="en-US" altLang="zh-CN" sz="1600" dirty="0">
                <a:solidFill>
                  <a:srgbClr val="0000FF"/>
                </a:solidFill>
                <a:latin typeface="Consolas" pitchFamily="49" charset="0"/>
                <a:ea typeface="仿宋" pitchFamily="49" charset="-122"/>
                <a:cs typeface="Consolas" pitchFamily="49" charset="0"/>
              </a:rPr>
              <a:t>   {  if (</a:t>
            </a:r>
            <a:r>
              <a:rPr lang="en-US" altLang="zh-CN" sz="1600" dirty="0" err="1">
                <a:solidFill>
                  <a:srgbClr val="0000FF"/>
                </a:solidFill>
                <a:latin typeface="Consolas" pitchFamily="49" charset="0"/>
                <a:ea typeface="仿宋" pitchFamily="49" charset="-122"/>
                <a:cs typeface="Consolas" pitchFamily="49" charset="0"/>
              </a:rPr>
              <a:t>p.data</a:t>
            </a:r>
            <a:r>
              <a:rPr lang="en-US" altLang="zh-CN" sz="1600" dirty="0">
                <a:solidFill>
                  <a:srgbClr val="0000FF"/>
                </a:solidFill>
                <a:latin typeface="Consolas" pitchFamily="49" charset="0"/>
                <a:ea typeface="仿宋" pitchFamily="49" charset="-122"/>
                <a:cs typeface="Consolas" pitchFamily="49" charset="0"/>
              </a:rPr>
              <a:t>&lt;</a:t>
            </a:r>
            <a:r>
              <a:rPr lang="en-US" altLang="zh-CN" sz="1600" dirty="0" err="1">
                <a:solidFill>
                  <a:srgbClr val="0000FF"/>
                </a:solidFill>
                <a:latin typeface="Consolas" pitchFamily="49" charset="0"/>
                <a:ea typeface="仿宋" pitchFamily="49" charset="-122"/>
                <a:cs typeface="Consolas" pitchFamily="49" charset="0"/>
              </a:rPr>
              <a:t>q.data</a:t>
            </a:r>
            <a:r>
              <a:rPr lang="en-US" altLang="zh-CN" sz="1600" dirty="0">
                <a:solidFill>
                  <a:srgbClr val="0000FF"/>
                </a:solidFill>
                <a:latin typeface="Consolas" pitchFamily="49" charset="0"/>
                <a:ea typeface="仿宋" pitchFamily="49" charset="-122"/>
                <a:cs typeface="Consolas" pitchFamily="49" charset="0"/>
              </a:rPr>
              <a:t>)			</a:t>
            </a:r>
            <a:r>
              <a:rPr lang="en-US" altLang="zh-CN" sz="1600" dirty="0">
                <a:solidFill>
                  <a:srgbClr val="00CC00"/>
                </a:solidFill>
                <a:latin typeface="Consolas" pitchFamily="49" charset="0"/>
                <a:ea typeface="仿宋" pitchFamily="49" charset="-122"/>
                <a:cs typeface="Consolas" pitchFamily="49" charset="0"/>
              </a:rPr>
              <a:t>//</a:t>
            </a:r>
            <a:r>
              <a:rPr lang="zh-CN" altLang="zh-CN" sz="1600" dirty="0">
                <a:solidFill>
                  <a:srgbClr val="00CC00"/>
                </a:solidFill>
                <a:latin typeface="Consolas" pitchFamily="49" charset="0"/>
                <a:ea typeface="仿宋" pitchFamily="49" charset="-122"/>
                <a:cs typeface="Consolas" pitchFamily="49" charset="0"/>
              </a:rPr>
              <a:t>将较小结点</a:t>
            </a:r>
            <a:r>
              <a:rPr lang="en-US" altLang="zh-CN" sz="1600" dirty="0">
                <a:solidFill>
                  <a:srgbClr val="00CC00"/>
                </a:solidFill>
                <a:latin typeface="Consolas" pitchFamily="49" charset="0"/>
                <a:ea typeface="仿宋" pitchFamily="49" charset="-122"/>
                <a:cs typeface="Consolas" pitchFamily="49" charset="0"/>
              </a:rPr>
              <a:t>p</a:t>
            </a:r>
            <a:r>
              <a:rPr lang="zh-CN" altLang="zh-CN" sz="1600" dirty="0">
                <a:solidFill>
                  <a:srgbClr val="00CC00"/>
                </a:solidFill>
                <a:latin typeface="Consolas" pitchFamily="49" charset="0"/>
                <a:ea typeface="仿宋" pitchFamily="49" charset="-122"/>
                <a:cs typeface="Consolas" pitchFamily="49" charset="0"/>
              </a:rPr>
              <a:t>链接到</a:t>
            </a:r>
            <a:r>
              <a:rPr lang="en-US" altLang="zh-CN" sz="1600" dirty="0">
                <a:solidFill>
                  <a:srgbClr val="00CC00"/>
                </a:solidFill>
                <a:latin typeface="Consolas" pitchFamily="49" charset="0"/>
                <a:ea typeface="仿宋" pitchFamily="49" charset="-122"/>
                <a:cs typeface="Consolas" pitchFamily="49" charset="0"/>
              </a:rPr>
              <a:t>C</a:t>
            </a:r>
            <a:r>
              <a:rPr lang="zh-CN" altLang="zh-CN" sz="1600" dirty="0">
                <a:solidFill>
                  <a:srgbClr val="00CC00"/>
                </a:solidFill>
                <a:latin typeface="Consolas" pitchFamily="49" charset="0"/>
                <a:ea typeface="仿宋" pitchFamily="49" charset="-122"/>
                <a:cs typeface="Consolas" pitchFamily="49" charset="0"/>
              </a:rPr>
              <a:t>的末尾</a:t>
            </a:r>
          </a:p>
          <a:p>
            <a:pPr algn="l">
              <a:lnSpc>
                <a:spcPts val="1800"/>
              </a:lnSpc>
              <a:spcBef>
                <a:spcPts val="0"/>
              </a:spcBef>
            </a:pPr>
            <a:r>
              <a:rPr lang="en-US" altLang="zh-CN" sz="1600" dirty="0">
                <a:solidFill>
                  <a:srgbClr val="0000FF"/>
                </a:solidFill>
                <a:latin typeface="Consolas" pitchFamily="49" charset="0"/>
                <a:ea typeface="仿宋" pitchFamily="49" charset="-122"/>
                <a:cs typeface="Consolas" pitchFamily="49" charset="0"/>
              </a:rPr>
              <a:t>      {  </a:t>
            </a:r>
            <a:r>
              <a:rPr lang="en-US" altLang="zh-CN" sz="1600" dirty="0" err="1">
                <a:solidFill>
                  <a:srgbClr val="0000FF"/>
                </a:solidFill>
                <a:latin typeface="Consolas" pitchFamily="49" charset="0"/>
                <a:ea typeface="仿宋" pitchFamily="49" charset="-122"/>
                <a:cs typeface="Consolas" pitchFamily="49" charset="0"/>
              </a:rPr>
              <a:t>t.next</a:t>
            </a:r>
            <a:r>
              <a:rPr lang="en-US" altLang="zh-CN" sz="1600" dirty="0">
                <a:solidFill>
                  <a:srgbClr val="0000FF"/>
                </a:solidFill>
                <a:latin typeface="Consolas" pitchFamily="49" charset="0"/>
                <a:ea typeface="仿宋" pitchFamily="49" charset="-122"/>
                <a:cs typeface="Consolas" pitchFamily="49" charset="0"/>
              </a:rPr>
              <a:t>=p; t=p;</a:t>
            </a:r>
            <a:endParaRPr lang="zh-CN" altLang="zh-CN" sz="1600" dirty="0">
              <a:solidFill>
                <a:srgbClr val="0000FF"/>
              </a:solidFill>
              <a:latin typeface="Consolas" pitchFamily="49" charset="0"/>
              <a:ea typeface="仿宋" pitchFamily="49" charset="-122"/>
              <a:cs typeface="Consolas" pitchFamily="49" charset="0"/>
            </a:endParaRPr>
          </a:p>
          <a:p>
            <a:pPr algn="l">
              <a:lnSpc>
                <a:spcPts val="1800"/>
              </a:lnSpc>
              <a:spcBef>
                <a:spcPts val="0"/>
              </a:spcBef>
            </a:pPr>
            <a:r>
              <a:rPr lang="en-US" altLang="zh-CN" sz="1600" dirty="0">
                <a:solidFill>
                  <a:srgbClr val="0000FF"/>
                </a:solidFill>
                <a:latin typeface="Consolas" pitchFamily="49" charset="0"/>
                <a:ea typeface="仿宋" pitchFamily="49" charset="-122"/>
                <a:cs typeface="Consolas" pitchFamily="49" charset="0"/>
              </a:rPr>
              <a:t>         p=</a:t>
            </a:r>
            <a:r>
              <a:rPr lang="en-US" altLang="zh-CN" sz="1600" dirty="0" err="1">
                <a:solidFill>
                  <a:srgbClr val="0000FF"/>
                </a:solidFill>
                <a:latin typeface="Consolas" pitchFamily="49" charset="0"/>
                <a:ea typeface="仿宋" pitchFamily="49" charset="-122"/>
                <a:cs typeface="Consolas" pitchFamily="49" charset="0"/>
              </a:rPr>
              <a:t>p.next</a:t>
            </a:r>
            <a:r>
              <a:rPr lang="en-US" altLang="zh-CN" sz="1600" dirty="0">
                <a:solidFill>
                  <a:srgbClr val="0000FF"/>
                </a:solidFill>
                <a:latin typeface="Consolas" pitchFamily="49" charset="0"/>
                <a:ea typeface="仿宋" pitchFamily="49" charset="-122"/>
                <a:cs typeface="Consolas" pitchFamily="49" charset="0"/>
              </a:rPr>
              <a:t>;</a:t>
            </a:r>
            <a:endParaRPr lang="zh-CN" altLang="zh-CN" sz="1600" dirty="0">
              <a:solidFill>
                <a:srgbClr val="0000FF"/>
              </a:solidFill>
              <a:latin typeface="Consolas" pitchFamily="49" charset="0"/>
              <a:ea typeface="仿宋" pitchFamily="49" charset="-122"/>
              <a:cs typeface="Consolas" pitchFamily="49" charset="0"/>
            </a:endParaRPr>
          </a:p>
          <a:p>
            <a:pPr algn="l">
              <a:lnSpc>
                <a:spcPts val="1800"/>
              </a:lnSpc>
              <a:spcBef>
                <a:spcPts val="0"/>
              </a:spcBef>
            </a:pPr>
            <a:r>
              <a:rPr lang="en-US" altLang="zh-CN" sz="1600" dirty="0">
                <a:solidFill>
                  <a:srgbClr val="0000FF"/>
                </a:solidFill>
                <a:latin typeface="Consolas" pitchFamily="49" charset="0"/>
                <a:ea typeface="仿宋" pitchFamily="49" charset="-122"/>
                <a:cs typeface="Consolas" pitchFamily="49" charset="0"/>
              </a:rPr>
              <a:t>      }</a:t>
            </a:r>
            <a:endParaRPr lang="zh-CN" altLang="zh-CN" sz="1600" dirty="0">
              <a:solidFill>
                <a:srgbClr val="0000FF"/>
              </a:solidFill>
              <a:latin typeface="Consolas" pitchFamily="49" charset="0"/>
              <a:ea typeface="仿宋" pitchFamily="49" charset="-122"/>
              <a:cs typeface="Consolas" pitchFamily="49" charset="0"/>
            </a:endParaRPr>
          </a:p>
          <a:p>
            <a:pPr algn="l">
              <a:lnSpc>
                <a:spcPts val="1800"/>
              </a:lnSpc>
              <a:spcBef>
                <a:spcPts val="0"/>
              </a:spcBef>
            </a:pPr>
            <a:r>
              <a:rPr lang="en-US" altLang="zh-CN" sz="1600" dirty="0">
                <a:solidFill>
                  <a:srgbClr val="0000FF"/>
                </a:solidFill>
                <a:latin typeface="Consolas" pitchFamily="49" charset="0"/>
                <a:ea typeface="仿宋" pitchFamily="49" charset="-122"/>
                <a:cs typeface="Consolas" pitchFamily="49" charset="0"/>
              </a:rPr>
              <a:t>      else				</a:t>
            </a:r>
            <a:r>
              <a:rPr lang="en-US" altLang="zh-CN" sz="1600" dirty="0">
                <a:solidFill>
                  <a:srgbClr val="00CC00"/>
                </a:solidFill>
                <a:latin typeface="Consolas" pitchFamily="49" charset="0"/>
                <a:ea typeface="仿宋" pitchFamily="49" charset="-122"/>
                <a:cs typeface="Consolas" pitchFamily="49" charset="0"/>
              </a:rPr>
              <a:t>//</a:t>
            </a:r>
            <a:r>
              <a:rPr lang="zh-CN" altLang="zh-CN" sz="1600" dirty="0">
                <a:solidFill>
                  <a:srgbClr val="00CC00"/>
                </a:solidFill>
                <a:latin typeface="Consolas" pitchFamily="49" charset="0"/>
                <a:ea typeface="仿宋" pitchFamily="49" charset="-122"/>
                <a:cs typeface="Consolas" pitchFamily="49" charset="0"/>
              </a:rPr>
              <a:t>将较小结点</a:t>
            </a:r>
            <a:r>
              <a:rPr lang="en-US" altLang="zh-CN" sz="1600" dirty="0">
                <a:solidFill>
                  <a:srgbClr val="00CC00"/>
                </a:solidFill>
                <a:latin typeface="Consolas" pitchFamily="49" charset="0"/>
                <a:ea typeface="仿宋" pitchFamily="49" charset="-122"/>
                <a:cs typeface="Consolas" pitchFamily="49" charset="0"/>
              </a:rPr>
              <a:t>q</a:t>
            </a:r>
            <a:r>
              <a:rPr lang="zh-CN" altLang="zh-CN" sz="1600" dirty="0">
                <a:solidFill>
                  <a:srgbClr val="00CC00"/>
                </a:solidFill>
                <a:latin typeface="Consolas" pitchFamily="49" charset="0"/>
                <a:ea typeface="仿宋" pitchFamily="49" charset="-122"/>
                <a:cs typeface="Consolas" pitchFamily="49" charset="0"/>
              </a:rPr>
              <a:t>链接到</a:t>
            </a:r>
            <a:r>
              <a:rPr lang="en-US" altLang="zh-CN" sz="1600" dirty="0">
                <a:solidFill>
                  <a:srgbClr val="00CC00"/>
                </a:solidFill>
                <a:latin typeface="Consolas" pitchFamily="49" charset="0"/>
                <a:ea typeface="仿宋" pitchFamily="49" charset="-122"/>
                <a:cs typeface="Consolas" pitchFamily="49" charset="0"/>
              </a:rPr>
              <a:t>C</a:t>
            </a:r>
            <a:r>
              <a:rPr lang="zh-CN" altLang="zh-CN" sz="1600" dirty="0">
                <a:solidFill>
                  <a:srgbClr val="00CC00"/>
                </a:solidFill>
                <a:latin typeface="Consolas" pitchFamily="49" charset="0"/>
                <a:ea typeface="仿宋" pitchFamily="49" charset="-122"/>
                <a:cs typeface="Consolas" pitchFamily="49" charset="0"/>
              </a:rPr>
              <a:t>的末尾</a:t>
            </a:r>
          </a:p>
          <a:p>
            <a:pPr algn="l">
              <a:lnSpc>
                <a:spcPts val="1800"/>
              </a:lnSpc>
              <a:spcBef>
                <a:spcPts val="0"/>
              </a:spcBef>
            </a:pPr>
            <a:r>
              <a:rPr lang="en-US" altLang="zh-CN" sz="1600" dirty="0">
                <a:solidFill>
                  <a:srgbClr val="0000FF"/>
                </a:solidFill>
                <a:latin typeface="Consolas" pitchFamily="49" charset="0"/>
                <a:ea typeface="仿宋" pitchFamily="49" charset="-122"/>
                <a:cs typeface="Consolas" pitchFamily="49" charset="0"/>
              </a:rPr>
              <a:t>      {  </a:t>
            </a:r>
            <a:r>
              <a:rPr lang="en-US" altLang="zh-CN" sz="1600" dirty="0" err="1">
                <a:solidFill>
                  <a:srgbClr val="0000FF"/>
                </a:solidFill>
                <a:latin typeface="Consolas" pitchFamily="49" charset="0"/>
                <a:ea typeface="仿宋" pitchFamily="49" charset="-122"/>
                <a:cs typeface="Consolas" pitchFamily="49" charset="0"/>
              </a:rPr>
              <a:t>t.next</a:t>
            </a:r>
            <a:r>
              <a:rPr lang="en-US" altLang="zh-CN" sz="1600" dirty="0">
                <a:solidFill>
                  <a:srgbClr val="0000FF"/>
                </a:solidFill>
                <a:latin typeface="Consolas" pitchFamily="49" charset="0"/>
                <a:ea typeface="仿宋" pitchFamily="49" charset="-122"/>
                <a:cs typeface="Consolas" pitchFamily="49" charset="0"/>
              </a:rPr>
              <a:t>=q; t=q;</a:t>
            </a:r>
            <a:endParaRPr lang="zh-CN" altLang="zh-CN" sz="1600" dirty="0">
              <a:solidFill>
                <a:srgbClr val="0000FF"/>
              </a:solidFill>
              <a:latin typeface="Consolas" pitchFamily="49" charset="0"/>
              <a:ea typeface="仿宋" pitchFamily="49" charset="-122"/>
              <a:cs typeface="Consolas" pitchFamily="49" charset="0"/>
            </a:endParaRPr>
          </a:p>
          <a:p>
            <a:pPr algn="l">
              <a:lnSpc>
                <a:spcPts val="1800"/>
              </a:lnSpc>
              <a:spcBef>
                <a:spcPts val="0"/>
              </a:spcBef>
            </a:pPr>
            <a:r>
              <a:rPr lang="en-US" altLang="zh-CN" sz="1600" dirty="0">
                <a:solidFill>
                  <a:srgbClr val="0000FF"/>
                </a:solidFill>
                <a:latin typeface="Consolas" pitchFamily="49" charset="0"/>
                <a:ea typeface="仿宋" pitchFamily="49" charset="-122"/>
                <a:cs typeface="Consolas" pitchFamily="49" charset="0"/>
              </a:rPr>
              <a:t>         q=</a:t>
            </a:r>
            <a:r>
              <a:rPr lang="en-US" altLang="zh-CN" sz="1600" dirty="0" err="1">
                <a:solidFill>
                  <a:srgbClr val="0000FF"/>
                </a:solidFill>
                <a:latin typeface="Consolas" pitchFamily="49" charset="0"/>
                <a:ea typeface="仿宋" pitchFamily="49" charset="-122"/>
                <a:cs typeface="Consolas" pitchFamily="49" charset="0"/>
              </a:rPr>
              <a:t>q.next</a:t>
            </a:r>
            <a:r>
              <a:rPr lang="en-US" altLang="zh-CN" sz="1600" dirty="0">
                <a:solidFill>
                  <a:srgbClr val="0000FF"/>
                </a:solidFill>
                <a:latin typeface="Consolas" pitchFamily="49" charset="0"/>
                <a:ea typeface="仿宋" pitchFamily="49" charset="-122"/>
                <a:cs typeface="Consolas" pitchFamily="49" charset="0"/>
              </a:rPr>
              <a:t>;</a:t>
            </a:r>
            <a:endParaRPr lang="zh-CN" altLang="zh-CN" sz="1600" dirty="0">
              <a:solidFill>
                <a:srgbClr val="0000FF"/>
              </a:solidFill>
              <a:latin typeface="Consolas" pitchFamily="49" charset="0"/>
              <a:ea typeface="仿宋" pitchFamily="49" charset="-122"/>
              <a:cs typeface="Consolas" pitchFamily="49" charset="0"/>
            </a:endParaRPr>
          </a:p>
          <a:p>
            <a:pPr algn="l">
              <a:lnSpc>
                <a:spcPts val="1800"/>
              </a:lnSpc>
              <a:spcBef>
                <a:spcPts val="0"/>
              </a:spcBef>
            </a:pPr>
            <a:r>
              <a:rPr lang="en-US" altLang="zh-CN" sz="1600" dirty="0">
                <a:solidFill>
                  <a:srgbClr val="0000FF"/>
                </a:solidFill>
                <a:latin typeface="Consolas" pitchFamily="49" charset="0"/>
                <a:ea typeface="仿宋" pitchFamily="49" charset="-122"/>
                <a:cs typeface="Consolas" pitchFamily="49" charset="0"/>
              </a:rPr>
              <a:t>      }</a:t>
            </a:r>
            <a:endParaRPr lang="zh-CN" altLang="zh-CN" sz="1600" dirty="0">
              <a:solidFill>
                <a:srgbClr val="0000FF"/>
              </a:solidFill>
              <a:latin typeface="Consolas" pitchFamily="49" charset="0"/>
              <a:ea typeface="仿宋" pitchFamily="49" charset="-122"/>
              <a:cs typeface="Consolas" pitchFamily="49" charset="0"/>
            </a:endParaRPr>
          </a:p>
          <a:p>
            <a:pPr algn="l">
              <a:lnSpc>
                <a:spcPts val="1800"/>
              </a:lnSpc>
              <a:spcBef>
                <a:spcPts val="0"/>
              </a:spcBef>
            </a:pPr>
            <a:r>
              <a:rPr lang="en-US" altLang="zh-CN" sz="1600" dirty="0">
                <a:solidFill>
                  <a:srgbClr val="0000FF"/>
                </a:solidFill>
                <a:latin typeface="Consolas" pitchFamily="49" charset="0"/>
                <a:ea typeface="仿宋" pitchFamily="49" charset="-122"/>
                <a:cs typeface="Consolas" pitchFamily="49" charset="0"/>
              </a:rPr>
              <a:t>   }</a:t>
            </a:r>
            <a:endParaRPr lang="zh-CN" altLang="zh-CN" sz="1600" dirty="0">
              <a:solidFill>
                <a:srgbClr val="0000FF"/>
              </a:solidFill>
              <a:latin typeface="Consolas" pitchFamily="49" charset="0"/>
              <a:ea typeface="仿宋" pitchFamily="49" charset="-122"/>
              <a:cs typeface="Consolas" pitchFamily="49" charset="0"/>
            </a:endParaRPr>
          </a:p>
          <a:p>
            <a:pPr algn="l">
              <a:lnSpc>
                <a:spcPts val="1800"/>
              </a:lnSpc>
              <a:spcBef>
                <a:spcPts val="0"/>
              </a:spcBef>
            </a:pPr>
            <a:r>
              <a:rPr lang="en-US" altLang="zh-CN" sz="1600" dirty="0">
                <a:solidFill>
                  <a:srgbClr val="0000FF"/>
                </a:solidFill>
                <a:latin typeface="Consolas" pitchFamily="49" charset="0"/>
                <a:ea typeface="仿宋" pitchFamily="49" charset="-122"/>
                <a:cs typeface="Consolas" pitchFamily="49" charset="0"/>
              </a:rPr>
              <a:t>   </a:t>
            </a:r>
            <a:r>
              <a:rPr lang="en-US" altLang="zh-CN" sz="1600" dirty="0" err="1">
                <a:solidFill>
                  <a:srgbClr val="0000FF"/>
                </a:solidFill>
                <a:latin typeface="Consolas" pitchFamily="49" charset="0"/>
                <a:ea typeface="仿宋" pitchFamily="49" charset="-122"/>
                <a:cs typeface="Consolas" pitchFamily="49" charset="0"/>
              </a:rPr>
              <a:t>t.next</a:t>
            </a:r>
            <a:r>
              <a:rPr lang="en-US" altLang="zh-CN" sz="1600" dirty="0">
                <a:solidFill>
                  <a:srgbClr val="0000FF"/>
                </a:solidFill>
                <a:latin typeface="Consolas" pitchFamily="49" charset="0"/>
                <a:ea typeface="仿宋" pitchFamily="49" charset="-122"/>
                <a:cs typeface="Consolas" pitchFamily="49" charset="0"/>
              </a:rPr>
              <a:t>=null;				</a:t>
            </a:r>
            <a:r>
              <a:rPr lang="en-US" altLang="zh-CN" sz="1600" dirty="0">
                <a:solidFill>
                  <a:srgbClr val="00CC00"/>
                </a:solidFill>
                <a:latin typeface="Consolas" pitchFamily="49" charset="0"/>
                <a:ea typeface="仿宋" pitchFamily="49" charset="-122"/>
                <a:cs typeface="Consolas" pitchFamily="49" charset="0"/>
              </a:rPr>
              <a:t>//</a:t>
            </a:r>
            <a:r>
              <a:rPr lang="zh-CN" altLang="zh-CN" sz="1600" dirty="0">
                <a:solidFill>
                  <a:srgbClr val="00CC00"/>
                </a:solidFill>
                <a:latin typeface="Consolas" pitchFamily="49" charset="0"/>
                <a:ea typeface="仿宋" pitchFamily="49" charset="-122"/>
                <a:cs typeface="Consolas" pitchFamily="49" charset="0"/>
              </a:rPr>
              <a:t>尾结点</a:t>
            </a:r>
            <a:r>
              <a:rPr lang="en-US" altLang="zh-CN" sz="1600" dirty="0">
                <a:solidFill>
                  <a:srgbClr val="00CC00"/>
                </a:solidFill>
                <a:latin typeface="Consolas" pitchFamily="49" charset="0"/>
                <a:ea typeface="仿宋" pitchFamily="49" charset="-122"/>
                <a:cs typeface="Consolas" pitchFamily="49" charset="0"/>
              </a:rPr>
              <a:t>next</a:t>
            </a:r>
            <a:r>
              <a:rPr lang="zh-CN" altLang="zh-CN" sz="1600" dirty="0">
                <a:solidFill>
                  <a:srgbClr val="00CC00"/>
                </a:solidFill>
                <a:latin typeface="Consolas" pitchFamily="49" charset="0"/>
                <a:ea typeface="仿宋" pitchFamily="49" charset="-122"/>
                <a:cs typeface="Consolas" pitchFamily="49" charset="0"/>
              </a:rPr>
              <a:t>置空</a:t>
            </a:r>
          </a:p>
          <a:p>
            <a:pPr algn="l">
              <a:lnSpc>
                <a:spcPts val="1800"/>
              </a:lnSpc>
              <a:spcBef>
                <a:spcPts val="0"/>
              </a:spcBef>
            </a:pPr>
            <a:r>
              <a:rPr lang="en-US" altLang="zh-CN" sz="1600" dirty="0">
                <a:solidFill>
                  <a:srgbClr val="0000FF"/>
                </a:solidFill>
                <a:latin typeface="Consolas" pitchFamily="49" charset="0"/>
                <a:ea typeface="仿宋" pitchFamily="49" charset="-122"/>
                <a:cs typeface="Consolas" pitchFamily="49" charset="0"/>
              </a:rPr>
              <a:t>   if (p!=null) </a:t>
            </a:r>
            <a:r>
              <a:rPr lang="en-US" altLang="zh-CN" sz="1600" dirty="0" err="1">
                <a:solidFill>
                  <a:srgbClr val="0000FF"/>
                </a:solidFill>
                <a:latin typeface="Consolas" pitchFamily="49" charset="0"/>
                <a:ea typeface="仿宋" pitchFamily="49" charset="-122"/>
                <a:cs typeface="Consolas" pitchFamily="49" charset="0"/>
              </a:rPr>
              <a:t>t.next</a:t>
            </a:r>
            <a:r>
              <a:rPr lang="en-US" altLang="zh-CN" sz="1600" dirty="0">
                <a:solidFill>
                  <a:srgbClr val="0000FF"/>
                </a:solidFill>
                <a:latin typeface="Consolas" pitchFamily="49" charset="0"/>
                <a:ea typeface="仿宋" pitchFamily="49" charset="-122"/>
                <a:cs typeface="Consolas" pitchFamily="49" charset="0"/>
              </a:rPr>
              <a:t>=p;</a:t>
            </a:r>
            <a:endParaRPr lang="zh-CN" altLang="zh-CN" sz="1600" dirty="0">
              <a:solidFill>
                <a:srgbClr val="0000FF"/>
              </a:solidFill>
              <a:latin typeface="Consolas" pitchFamily="49" charset="0"/>
              <a:ea typeface="仿宋" pitchFamily="49" charset="-122"/>
              <a:cs typeface="Consolas" pitchFamily="49" charset="0"/>
            </a:endParaRPr>
          </a:p>
          <a:p>
            <a:pPr algn="l">
              <a:lnSpc>
                <a:spcPts val="1800"/>
              </a:lnSpc>
              <a:spcBef>
                <a:spcPts val="0"/>
              </a:spcBef>
            </a:pPr>
            <a:r>
              <a:rPr lang="en-US" altLang="zh-CN" sz="1600" dirty="0">
                <a:solidFill>
                  <a:srgbClr val="0000FF"/>
                </a:solidFill>
                <a:latin typeface="Consolas" pitchFamily="49" charset="0"/>
                <a:ea typeface="仿宋" pitchFamily="49" charset="-122"/>
                <a:cs typeface="Consolas" pitchFamily="49" charset="0"/>
              </a:rPr>
              <a:t>   if (q!=null) </a:t>
            </a:r>
            <a:r>
              <a:rPr lang="en-US" altLang="zh-CN" sz="1600" dirty="0" err="1">
                <a:solidFill>
                  <a:srgbClr val="0000FF"/>
                </a:solidFill>
                <a:latin typeface="Consolas" pitchFamily="49" charset="0"/>
                <a:ea typeface="仿宋" pitchFamily="49" charset="-122"/>
                <a:cs typeface="Consolas" pitchFamily="49" charset="0"/>
              </a:rPr>
              <a:t>t.next</a:t>
            </a:r>
            <a:r>
              <a:rPr lang="en-US" altLang="zh-CN" sz="1600" dirty="0">
                <a:solidFill>
                  <a:srgbClr val="0000FF"/>
                </a:solidFill>
                <a:latin typeface="Consolas" pitchFamily="49" charset="0"/>
                <a:ea typeface="仿宋" pitchFamily="49" charset="-122"/>
                <a:cs typeface="Consolas" pitchFamily="49" charset="0"/>
              </a:rPr>
              <a:t>=q;</a:t>
            </a:r>
            <a:endParaRPr lang="zh-CN" altLang="zh-CN" sz="1600" dirty="0">
              <a:solidFill>
                <a:srgbClr val="0000FF"/>
              </a:solidFill>
              <a:latin typeface="Consolas" pitchFamily="49" charset="0"/>
              <a:ea typeface="仿宋" pitchFamily="49" charset="-122"/>
              <a:cs typeface="Consolas" pitchFamily="49" charset="0"/>
            </a:endParaRPr>
          </a:p>
          <a:p>
            <a:pPr algn="l">
              <a:lnSpc>
                <a:spcPts val="1800"/>
              </a:lnSpc>
              <a:spcBef>
                <a:spcPts val="0"/>
              </a:spcBef>
            </a:pPr>
            <a:r>
              <a:rPr lang="en-US" altLang="zh-CN" sz="1600" dirty="0">
                <a:solidFill>
                  <a:srgbClr val="0000FF"/>
                </a:solidFill>
                <a:latin typeface="Consolas" pitchFamily="49" charset="0"/>
                <a:ea typeface="仿宋" pitchFamily="49" charset="-122"/>
                <a:cs typeface="Consolas" pitchFamily="49" charset="0"/>
              </a:rPr>
              <a:t>   return C;</a:t>
            </a:r>
            <a:endParaRPr lang="zh-CN" altLang="zh-CN" sz="1600" dirty="0">
              <a:solidFill>
                <a:srgbClr val="0000FF"/>
              </a:solidFill>
              <a:latin typeface="Consolas" pitchFamily="49" charset="0"/>
              <a:ea typeface="仿宋" pitchFamily="49" charset="-122"/>
              <a:cs typeface="Consolas" pitchFamily="49" charset="0"/>
            </a:endParaRPr>
          </a:p>
          <a:p>
            <a:pPr algn="l">
              <a:lnSpc>
                <a:spcPts val="1800"/>
              </a:lnSpc>
              <a:spcBef>
                <a:spcPts val="0"/>
              </a:spcBef>
            </a:pPr>
            <a:r>
              <a:rPr lang="en-US" altLang="zh-CN" sz="1600" dirty="0">
                <a:solidFill>
                  <a:srgbClr val="0000FF"/>
                </a:solidFill>
                <a:latin typeface="Consolas" pitchFamily="49" charset="0"/>
                <a:ea typeface="仿宋" pitchFamily="49" charset="-122"/>
                <a:cs typeface="Consolas" pitchFamily="49" charset="0"/>
              </a:rPr>
              <a:t>}</a:t>
            </a:r>
            <a:endParaRPr lang="zh-CN" altLang="zh-CN" sz="16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7" end="1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8" end="1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9" end="1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030" y="136525"/>
            <a:ext cx="9024466" cy="18296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3000"/>
              </a:lnSpc>
              <a:spcBef>
                <a:spcPts val="0"/>
              </a:spcBef>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FF0000"/>
                </a:solidFill>
                <a:latin typeface="Consolas" pitchFamily="49" charset="0"/>
                <a:ea typeface="楷体" pitchFamily="49" charset="-122"/>
                <a:cs typeface="Consolas" pitchFamily="49" charset="0"/>
              </a:rPr>
              <a:t>【例</a:t>
            </a:r>
            <a:r>
              <a:rPr lang="en-US" altLang="zh-CN" sz="2000" dirty="0">
                <a:solidFill>
                  <a:srgbClr val="FF0000"/>
                </a:solidFill>
                <a:latin typeface="Consolas" pitchFamily="49" charset="0"/>
                <a:ea typeface="楷体" pitchFamily="49" charset="-122"/>
                <a:cs typeface="Consolas" pitchFamily="49" charset="0"/>
              </a:rPr>
              <a:t>2.17</a:t>
            </a:r>
            <a:r>
              <a:rPr lang="zh-CN" altLang="zh-CN" sz="2000" dirty="0">
                <a:solidFill>
                  <a:srgbClr val="FF0000"/>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有两个递增有序整数单链表</a:t>
            </a:r>
            <a:r>
              <a:rPr lang="en-US" altLang="zh-CN" sz="2000" dirty="0">
                <a:solidFill>
                  <a:srgbClr val="0000FF"/>
                </a:solidFill>
                <a:latin typeface="Consolas" pitchFamily="49" charset="0"/>
                <a:ea typeface="楷体" pitchFamily="49" charset="-122"/>
                <a:cs typeface="Consolas" pitchFamily="49" charset="0"/>
              </a:rPr>
              <a:t>A</a:t>
            </a:r>
            <a:r>
              <a:rPr lang="zh-CN" altLang="zh-CN" sz="2000" dirty="0">
                <a:solidFill>
                  <a:srgbClr val="0000FF"/>
                </a:solidFill>
                <a:latin typeface="Consolas" pitchFamily="49" charset="0"/>
                <a:ea typeface="楷体" pitchFamily="49" charset="-122"/>
                <a:cs typeface="Consolas" pitchFamily="49" charset="0"/>
              </a:rPr>
              <a:t>和</a:t>
            </a:r>
            <a:r>
              <a:rPr lang="en-US" altLang="zh-CN" sz="2000" dirty="0">
                <a:solidFill>
                  <a:srgbClr val="0000FF"/>
                </a:solidFill>
                <a:latin typeface="Consolas" pitchFamily="49" charset="0"/>
                <a:ea typeface="楷体" pitchFamily="49" charset="-122"/>
                <a:cs typeface="Consolas" pitchFamily="49" charset="0"/>
              </a:rPr>
              <a:t>B</a:t>
            </a:r>
            <a:r>
              <a:rPr lang="zh-CN" altLang="zh-CN" sz="2000" dirty="0">
                <a:solidFill>
                  <a:srgbClr val="0000FF"/>
                </a:solidFill>
                <a:latin typeface="Consolas" pitchFamily="49" charset="0"/>
                <a:ea typeface="楷体" pitchFamily="49" charset="-122"/>
                <a:cs typeface="Consolas" pitchFamily="49" charset="0"/>
              </a:rPr>
              <a:t>，假设每个单链表中没有值相同的结点，但两个单链表中存在相同值的结点，设计一个尽可能高效的算法建立一个新的递增有序整数单链表</a:t>
            </a:r>
            <a:r>
              <a:rPr lang="en-US" altLang="zh-CN" sz="2000" dirty="0">
                <a:solidFill>
                  <a:srgbClr val="0000FF"/>
                </a:solidFill>
                <a:latin typeface="Consolas" pitchFamily="49" charset="0"/>
                <a:ea typeface="楷体" pitchFamily="49" charset="-122"/>
                <a:cs typeface="Consolas" pitchFamily="49" charset="0"/>
              </a:rPr>
              <a:t>C</a:t>
            </a:r>
            <a:r>
              <a:rPr lang="zh-CN" altLang="zh-CN" sz="2000" dirty="0">
                <a:solidFill>
                  <a:srgbClr val="0000FF"/>
                </a:solidFill>
                <a:latin typeface="Consolas" pitchFamily="49" charset="0"/>
                <a:ea typeface="楷体" pitchFamily="49" charset="-122"/>
                <a:cs typeface="Consolas" pitchFamily="49" charset="0"/>
              </a:rPr>
              <a:t>，其中</a:t>
            </a:r>
            <a:r>
              <a:rPr lang="zh-CN" altLang="zh-CN" sz="2000" dirty="0">
                <a:solidFill>
                  <a:srgbClr val="FF0000"/>
                </a:solidFill>
                <a:latin typeface="Consolas" pitchFamily="49" charset="0"/>
                <a:ea typeface="楷体" pitchFamily="49" charset="-122"/>
                <a:cs typeface="Consolas" pitchFamily="49" charset="0"/>
              </a:rPr>
              <a:t>包含</a:t>
            </a:r>
            <a:r>
              <a:rPr lang="en-US" altLang="zh-CN" sz="2000" dirty="0">
                <a:solidFill>
                  <a:srgbClr val="FF0000"/>
                </a:solidFill>
                <a:latin typeface="Consolas" pitchFamily="49" charset="0"/>
                <a:ea typeface="楷体" pitchFamily="49" charset="-122"/>
                <a:cs typeface="Consolas" pitchFamily="49" charset="0"/>
              </a:rPr>
              <a:t>A</a:t>
            </a:r>
            <a:r>
              <a:rPr lang="zh-CN" altLang="zh-CN" sz="2000" dirty="0">
                <a:solidFill>
                  <a:srgbClr val="FF0000"/>
                </a:solidFill>
                <a:latin typeface="Consolas" pitchFamily="49" charset="0"/>
                <a:ea typeface="楷体" pitchFamily="49" charset="-122"/>
                <a:cs typeface="Consolas" pitchFamily="49" charset="0"/>
              </a:rPr>
              <a:t>和</a:t>
            </a:r>
            <a:r>
              <a:rPr lang="en-US" altLang="zh-CN" sz="2000" dirty="0">
                <a:solidFill>
                  <a:srgbClr val="FF0000"/>
                </a:solidFill>
                <a:latin typeface="Consolas" pitchFamily="49" charset="0"/>
                <a:ea typeface="楷体" pitchFamily="49" charset="-122"/>
                <a:cs typeface="Consolas" pitchFamily="49" charset="0"/>
              </a:rPr>
              <a:t>B</a:t>
            </a:r>
            <a:r>
              <a:rPr lang="zh-CN" altLang="zh-CN" sz="2000" dirty="0">
                <a:solidFill>
                  <a:srgbClr val="FF0000"/>
                </a:solidFill>
                <a:latin typeface="Consolas" pitchFamily="49" charset="0"/>
                <a:ea typeface="楷体" pitchFamily="49" charset="-122"/>
                <a:cs typeface="Consolas" pitchFamily="49" charset="0"/>
              </a:rPr>
              <a:t>相同值的结点</a:t>
            </a:r>
            <a:r>
              <a:rPr lang="zh-CN" altLang="zh-CN" sz="2000" dirty="0">
                <a:solidFill>
                  <a:srgbClr val="0000FF"/>
                </a:solidFill>
                <a:latin typeface="Consolas" pitchFamily="49" charset="0"/>
                <a:ea typeface="楷体" pitchFamily="49" charset="-122"/>
                <a:cs typeface="Consolas" pitchFamily="49" charset="0"/>
              </a:rPr>
              <a:t>，要求算法执行后不改变单链表</a:t>
            </a:r>
            <a:r>
              <a:rPr lang="en-US" altLang="zh-CN" sz="2000" dirty="0">
                <a:solidFill>
                  <a:srgbClr val="0000FF"/>
                </a:solidFill>
                <a:latin typeface="Consolas" pitchFamily="49" charset="0"/>
                <a:ea typeface="楷体" pitchFamily="49" charset="-122"/>
                <a:cs typeface="Consolas" pitchFamily="49" charset="0"/>
              </a:rPr>
              <a:t>A</a:t>
            </a:r>
            <a:r>
              <a:rPr lang="zh-CN" altLang="zh-CN" sz="2000" dirty="0">
                <a:solidFill>
                  <a:srgbClr val="0000FF"/>
                </a:solidFill>
                <a:latin typeface="Consolas" pitchFamily="49" charset="0"/>
                <a:ea typeface="楷体" pitchFamily="49" charset="-122"/>
                <a:cs typeface="Consolas" pitchFamily="49" charset="0"/>
              </a:rPr>
              <a:t>和</a:t>
            </a:r>
            <a:r>
              <a:rPr lang="en-US" altLang="zh-CN" sz="2000" dirty="0">
                <a:solidFill>
                  <a:srgbClr val="0000FF"/>
                </a:solidFill>
                <a:latin typeface="Consolas" pitchFamily="49" charset="0"/>
                <a:ea typeface="楷体" pitchFamily="49" charset="-122"/>
                <a:cs typeface="Consolas" pitchFamily="49" charset="0"/>
              </a:rPr>
              <a:t>B</a:t>
            </a:r>
            <a:r>
              <a:rPr lang="zh-CN"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（交集）</a:t>
            </a:r>
            <a:endParaRPr lang="zh-CN" altLang="zh-CN" sz="2000" dirty="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642910" y="3071810"/>
            <a:ext cx="2714644" cy="784830"/>
          </a:xfrm>
          <a:prstGeom prst="rect">
            <a:avLst/>
          </a:prstGeom>
          <a:noFill/>
        </p:spPr>
        <p:txBody>
          <a:bodyPr wrap="square" rtlCol="0">
            <a:spAutoFit/>
          </a:bodyPr>
          <a:lstStyle/>
          <a:p>
            <a:pPr algn="l">
              <a:lnSpc>
                <a:spcPct val="100000"/>
              </a:lnSpc>
            </a:pPr>
            <a:r>
              <a:rPr lang="en-US" altLang="zh-CN" sz="1800">
                <a:solidFill>
                  <a:srgbClr val="0000FF"/>
                </a:solidFill>
                <a:latin typeface="Consolas" pitchFamily="49" charset="0"/>
                <a:cs typeface="Consolas" pitchFamily="49" charset="0"/>
              </a:rPr>
              <a:t>A=(1,3,5,7,8)</a:t>
            </a:r>
          </a:p>
          <a:p>
            <a:pPr algn="l">
              <a:lnSpc>
                <a:spcPct val="100000"/>
              </a:lnSpc>
            </a:pPr>
            <a:r>
              <a:rPr lang="en-US" altLang="zh-CN" sz="1800">
                <a:solidFill>
                  <a:srgbClr val="0000FF"/>
                </a:solidFill>
                <a:latin typeface="Consolas" pitchFamily="49" charset="0"/>
                <a:cs typeface="Consolas" pitchFamily="49" charset="0"/>
              </a:rPr>
              <a:t>B=(1,2,5,8,10,11)</a:t>
            </a:r>
            <a:endParaRPr lang="zh-CN" altLang="en-US" sz="1800">
              <a:solidFill>
                <a:srgbClr val="0000FF"/>
              </a:solidFill>
              <a:latin typeface="Consolas" pitchFamily="49" charset="0"/>
              <a:cs typeface="Consolas" pitchFamily="49" charset="0"/>
            </a:endParaRPr>
          </a:p>
        </p:txBody>
      </p:sp>
      <p:sp>
        <p:nvSpPr>
          <p:cNvPr id="5" name="TextBox 4"/>
          <p:cNvSpPr txBox="1"/>
          <p:nvPr/>
        </p:nvSpPr>
        <p:spPr>
          <a:xfrm>
            <a:off x="5836686" y="3243838"/>
            <a:ext cx="1428760" cy="369332"/>
          </a:xfrm>
          <a:prstGeom prst="rect">
            <a:avLst/>
          </a:prstGeom>
          <a:noFill/>
        </p:spPr>
        <p:txBody>
          <a:bodyPr wrap="square" rtlCol="0">
            <a:spAutoFit/>
          </a:bodyPr>
          <a:lstStyle/>
          <a:p>
            <a:pPr algn="l">
              <a:lnSpc>
                <a:spcPct val="100000"/>
              </a:lnSpc>
            </a:pPr>
            <a:r>
              <a:rPr lang="en-US" altLang="zh-CN" sz="1800">
                <a:solidFill>
                  <a:srgbClr val="0000FF"/>
                </a:solidFill>
                <a:latin typeface="Consolas" pitchFamily="49" charset="0"/>
                <a:cs typeface="Consolas" pitchFamily="49" charset="0"/>
              </a:rPr>
              <a:t>C=(1,5,8)</a:t>
            </a:r>
          </a:p>
        </p:txBody>
      </p:sp>
      <p:sp>
        <p:nvSpPr>
          <p:cNvPr id="7" name="圆角矩形 6"/>
          <p:cNvSpPr/>
          <p:nvPr/>
        </p:nvSpPr>
        <p:spPr>
          <a:xfrm>
            <a:off x="3622108" y="3071810"/>
            <a:ext cx="1521396" cy="71438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二路归并</a:t>
            </a:r>
          </a:p>
        </p:txBody>
      </p:sp>
      <p:sp>
        <p:nvSpPr>
          <p:cNvPr id="8" name="右箭头 7"/>
          <p:cNvSpPr/>
          <p:nvPr/>
        </p:nvSpPr>
        <p:spPr>
          <a:xfrm>
            <a:off x="3071802" y="3286124"/>
            <a:ext cx="428628" cy="285752"/>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9" name="右箭头 8"/>
          <p:cNvSpPr/>
          <p:nvPr/>
        </p:nvSpPr>
        <p:spPr>
          <a:xfrm>
            <a:off x="5286380" y="3286124"/>
            <a:ext cx="428628" cy="285752"/>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10" name="TextBox 9"/>
          <p:cNvSpPr txBox="1"/>
          <p:nvPr/>
        </p:nvSpPr>
        <p:spPr>
          <a:xfrm>
            <a:off x="2483768" y="4596873"/>
            <a:ext cx="4305660" cy="400110"/>
          </a:xfrm>
          <a:prstGeom prst="rect">
            <a:avLst/>
          </a:prstGeom>
          <a:noFill/>
        </p:spPr>
        <p:txBody>
          <a:bodyPr wrap="square" rtlCol="0">
            <a:spAutoFit/>
          </a:bodyPr>
          <a:lstStyle/>
          <a:p>
            <a:pPr algn="l">
              <a:lnSpc>
                <a:spcPct val="100000"/>
              </a:lnSpc>
            </a:pPr>
            <a:r>
              <a:rPr lang="zh-CN" altLang="zh-CN" sz="2000" dirty="0">
                <a:solidFill>
                  <a:srgbClr val="0000FF"/>
                </a:solidFill>
                <a:latin typeface="Consolas" pitchFamily="49" charset="0"/>
                <a:ea typeface="华文中宋" pitchFamily="2" charset="-122"/>
                <a:cs typeface="Consolas" pitchFamily="49" charset="0"/>
              </a:rPr>
              <a:t>二路归并</a:t>
            </a:r>
            <a:r>
              <a:rPr lang="en-US" altLang="zh-CN" sz="2000" dirty="0">
                <a:solidFill>
                  <a:srgbClr val="0000FF"/>
                </a:solidFill>
                <a:latin typeface="Consolas" pitchFamily="49" charset="0"/>
                <a:ea typeface="华文中宋" pitchFamily="2" charset="-122"/>
                <a:cs typeface="Consolas" pitchFamily="49" charset="0"/>
              </a:rPr>
              <a:t> + </a:t>
            </a:r>
            <a:r>
              <a:rPr lang="zh-CN" altLang="zh-CN" sz="2000" dirty="0">
                <a:solidFill>
                  <a:srgbClr val="0000FF"/>
                </a:solidFill>
                <a:latin typeface="Consolas" pitchFamily="49" charset="0"/>
                <a:ea typeface="华文中宋" pitchFamily="2" charset="-122"/>
                <a:cs typeface="Consolas" pitchFamily="49" charset="0"/>
              </a:rPr>
              <a:t>尾插法新建单链表</a:t>
            </a:r>
            <a:r>
              <a:rPr lang="en-US" altLang="zh-CN" sz="2000" dirty="0">
                <a:solidFill>
                  <a:srgbClr val="0000FF"/>
                </a:solidFill>
                <a:latin typeface="Consolas" pitchFamily="49" charset="0"/>
                <a:ea typeface="华文中宋" pitchFamily="2" charset="-122"/>
                <a:cs typeface="Consolas" pitchFamily="49" charset="0"/>
              </a:rPr>
              <a:t>C</a:t>
            </a:r>
            <a:endParaRPr lang="zh-CN" altLang="en-US" sz="2000" dirty="0">
              <a:solidFill>
                <a:srgbClr val="0000FF"/>
              </a:solidFill>
              <a:latin typeface="Consolas" pitchFamily="49" charset="0"/>
              <a:ea typeface="华文中宋" pitchFamily="2" charset="-122"/>
              <a:cs typeface="Consolas" pitchFamily="49" charset="0"/>
            </a:endParaRPr>
          </a:p>
        </p:txBody>
      </p:sp>
      <p:sp>
        <p:nvSpPr>
          <p:cNvPr id="11" name="下箭头 10"/>
          <p:cNvSpPr/>
          <p:nvPr/>
        </p:nvSpPr>
        <p:spPr>
          <a:xfrm>
            <a:off x="4286248" y="4071942"/>
            <a:ext cx="285752"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16632"/>
            <a:ext cx="8856983" cy="655830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public static </a:t>
            </a:r>
            <a:r>
              <a:rPr lang="en-US" altLang="zh-CN" sz="1800" dirty="0" err="1">
                <a:solidFill>
                  <a:srgbClr val="0000FF"/>
                </a:solidFill>
                <a:latin typeface="Consolas" pitchFamily="49" charset="0"/>
                <a:ea typeface="仿宋" pitchFamily="49" charset="-122"/>
                <a:cs typeface="Consolas" pitchFamily="49" charset="0"/>
              </a:rPr>
              <a:t>LinkListClass</a:t>
            </a:r>
            <a:r>
              <a:rPr lang="en-US" altLang="zh-CN" sz="1800" dirty="0">
                <a:solidFill>
                  <a:srgbClr val="0000FF"/>
                </a:solidFill>
                <a:latin typeface="Consolas" pitchFamily="49" charset="0"/>
                <a:ea typeface="仿宋" pitchFamily="49" charset="-122"/>
                <a:cs typeface="Consolas" pitchFamily="49" charset="0"/>
              </a:rPr>
              <a:t>&lt;Integer&gt; </a:t>
            </a:r>
            <a:r>
              <a:rPr lang="en-US" altLang="zh-CN" sz="1800" dirty="0" err="1">
                <a:solidFill>
                  <a:srgbClr val="FF0000"/>
                </a:solidFill>
                <a:latin typeface="Consolas" pitchFamily="49" charset="0"/>
                <a:ea typeface="仿宋" pitchFamily="49" charset="-122"/>
                <a:cs typeface="Consolas" pitchFamily="49" charset="0"/>
              </a:rPr>
              <a:t>Commnodes</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LinkListClass</a:t>
            </a:r>
            <a:r>
              <a:rPr lang="en-US" altLang="zh-CN" sz="1800" dirty="0">
                <a:solidFill>
                  <a:srgbClr val="0000FF"/>
                </a:solidFill>
                <a:latin typeface="Consolas" pitchFamily="49" charset="0"/>
                <a:ea typeface="仿宋" pitchFamily="49" charset="-122"/>
                <a:cs typeface="Consolas" pitchFamily="49" charset="0"/>
              </a:rPr>
              <a:t>&lt;Integer&gt; A,</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LinkListClass</a:t>
            </a:r>
            <a:r>
              <a:rPr lang="en-US" altLang="zh-CN" sz="1800" dirty="0">
                <a:solidFill>
                  <a:srgbClr val="0000FF"/>
                </a:solidFill>
                <a:latin typeface="Consolas" pitchFamily="49" charset="0"/>
                <a:ea typeface="仿宋" pitchFamily="49" charset="-122"/>
                <a:cs typeface="Consolas" pitchFamily="49" charset="0"/>
              </a:rPr>
              <a:t>&lt;Integer&gt; B)</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&lt;Integer&gt; p=</a:t>
            </a:r>
            <a:r>
              <a:rPr lang="en-US" altLang="zh-CN" sz="1800" dirty="0" err="1">
                <a:solidFill>
                  <a:srgbClr val="0000FF"/>
                </a:solidFill>
                <a:latin typeface="Consolas" pitchFamily="49" charset="0"/>
                <a:ea typeface="仿宋" pitchFamily="49" charset="-122"/>
                <a:cs typeface="Consolas" pitchFamily="49" charset="0"/>
              </a:rPr>
              <a:t>A.head.next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指向</a:t>
            </a:r>
            <a:r>
              <a:rPr lang="en-US" altLang="zh-CN" sz="1800" dirty="0">
                <a:solidFill>
                  <a:srgbClr val="00CC00"/>
                </a:solidFill>
                <a:latin typeface="Consolas" pitchFamily="49" charset="0"/>
                <a:ea typeface="仿宋" pitchFamily="49" charset="-122"/>
                <a:cs typeface="Consolas" pitchFamily="49" charset="0"/>
              </a:rPr>
              <a:t>A</a:t>
            </a:r>
            <a:r>
              <a:rPr lang="zh-CN" altLang="zh-CN" sz="1800" dirty="0">
                <a:solidFill>
                  <a:srgbClr val="00CC00"/>
                </a:solidFill>
                <a:latin typeface="Consolas" pitchFamily="49" charset="0"/>
                <a:ea typeface="仿宋" pitchFamily="49" charset="-122"/>
                <a:cs typeface="Consolas" pitchFamily="49" charset="0"/>
              </a:rPr>
              <a:t>的首结点</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&lt;Integer&gt; q=</a:t>
            </a:r>
            <a:r>
              <a:rPr lang="en-US" altLang="zh-CN" sz="1800" dirty="0" err="1">
                <a:solidFill>
                  <a:srgbClr val="0000FF"/>
                </a:solidFill>
                <a:latin typeface="Consolas" pitchFamily="49" charset="0"/>
                <a:ea typeface="仿宋" pitchFamily="49" charset="-122"/>
                <a:cs typeface="Consolas" pitchFamily="49" charset="0"/>
              </a:rPr>
              <a:t>B.head.next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//q</a:t>
            </a:r>
            <a:r>
              <a:rPr lang="zh-CN" altLang="zh-CN" sz="1800" dirty="0">
                <a:solidFill>
                  <a:srgbClr val="00CC00"/>
                </a:solidFill>
                <a:latin typeface="Consolas" pitchFamily="49" charset="0"/>
                <a:ea typeface="仿宋" pitchFamily="49" charset="-122"/>
                <a:cs typeface="Consolas" pitchFamily="49" charset="0"/>
              </a:rPr>
              <a:t>指向</a:t>
            </a:r>
            <a:r>
              <a:rPr lang="en-US" altLang="zh-CN" sz="1800" dirty="0">
                <a:solidFill>
                  <a:srgbClr val="00CC00"/>
                </a:solidFill>
                <a:latin typeface="Consolas" pitchFamily="49" charset="0"/>
                <a:ea typeface="仿宋" pitchFamily="49" charset="-122"/>
                <a:cs typeface="Consolas" pitchFamily="49" charset="0"/>
              </a:rPr>
              <a:t>B</a:t>
            </a:r>
            <a:r>
              <a:rPr lang="zh-CN" altLang="zh-CN" sz="1800" dirty="0">
                <a:solidFill>
                  <a:srgbClr val="00CC00"/>
                </a:solidFill>
                <a:latin typeface="Consolas" pitchFamily="49" charset="0"/>
                <a:ea typeface="仿宋" pitchFamily="49" charset="-122"/>
                <a:cs typeface="Consolas" pitchFamily="49" charset="0"/>
              </a:rPr>
              <a:t>的首结点</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LinkListClass</a:t>
            </a:r>
            <a:r>
              <a:rPr lang="en-US" altLang="zh-CN" sz="1800" dirty="0">
                <a:solidFill>
                  <a:srgbClr val="0000FF"/>
                </a:solidFill>
                <a:latin typeface="Consolas" pitchFamily="49" charset="0"/>
                <a:ea typeface="仿宋" pitchFamily="49" charset="-122"/>
                <a:cs typeface="Consolas" pitchFamily="49" charset="0"/>
              </a:rPr>
              <a:t>&lt;Integer&gt; C=new </a:t>
            </a:r>
            <a:r>
              <a:rPr lang="en-US" altLang="zh-CN" sz="1800" dirty="0" err="1">
                <a:solidFill>
                  <a:srgbClr val="0000FF"/>
                </a:solidFill>
                <a:latin typeface="Consolas" pitchFamily="49" charset="0"/>
                <a:ea typeface="仿宋" pitchFamily="49" charset="-122"/>
                <a:cs typeface="Consolas" pitchFamily="49" charset="0"/>
              </a:rPr>
              <a:t>LinkListClass</a:t>
            </a:r>
            <a:r>
              <a:rPr lang="en-US" altLang="zh-CN" sz="1800" dirty="0">
                <a:solidFill>
                  <a:srgbClr val="0000FF"/>
                </a:solidFill>
                <a:latin typeface="Consolas" pitchFamily="49" charset="0"/>
                <a:ea typeface="仿宋" pitchFamily="49" charset="-122"/>
                <a:cs typeface="Consolas" pitchFamily="49" charset="0"/>
              </a:rPr>
              <a:t>&lt;Integer&gt;();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&lt;Integer&gt; </a:t>
            </a:r>
            <a:r>
              <a:rPr lang="en-US" altLang="zh-CN" sz="1800" dirty="0">
                <a:solidFill>
                  <a:srgbClr val="FF00FF"/>
                </a:solidFill>
                <a:latin typeface="Consolas" pitchFamily="49" charset="0"/>
                <a:ea typeface="仿宋" pitchFamily="49" charset="-122"/>
                <a:cs typeface="Consolas" pitchFamily="49" charset="0"/>
              </a:rPr>
              <a:t>t=</a:t>
            </a:r>
            <a:r>
              <a:rPr lang="en-US" altLang="zh-CN" sz="1800" dirty="0" err="1">
                <a:solidFill>
                  <a:srgbClr val="FF00FF"/>
                </a:solidFill>
                <a:latin typeface="Consolas" pitchFamily="49" charset="0"/>
                <a:ea typeface="仿宋" pitchFamily="49" charset="-122"/>
                <a:cs typeface="Consolas" pitchFamily="49" charset="0"/>
              </a:rPr>
              <a:t>C.head</a:t>
            </a:r>
            <a:r>
              <a:rPr lang="en-US" altLang="zh-CN" sz="1800" dirty="0" err="1">
                <a:solidFill>
                  <a:srgbClr val="0000FF"/>
                </a:solidFill>
                <a:latin typeface="Consolas" pitchFamily="49" charset="0"/>
                <a:ea typeface="仿宋" pitchFamily="49" charset="-122"/>
                <a:cs typeface="Consolas" pitchFamily="49" charset="0"/>
              </a:rPr>
              <a:t>,s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//t</a:t>
            </a:r>
            <a:r>
              <a:rPr lang="zh-CN" altLang="zh-CN" sz="1800" dirty="0">
                <a:solidFill>
                  <a:srgbClr val="00CC00"/>
                </a:solidFill>
                <a:latin typeface="Consolas" pitchFamily="49" charset="0"/>
                <a:ea typeface="仿宋" pitchFamily="49" charset="-122"/>
                <a:cs typeface="Consolas" pitchFamily="49" charset="0"/>
              </a:rPr>
              <a:t>为</a:t>
            </a:r>
            <a:r>
              <a:rPr lang="en-US" altLang="zh-CN" sz="1800" dirty="0">
                <a:solidFill>
                  <a:srgbClr val="00CC00"/>
                </a:solidFill>
                <a:latin typeface="Consolas" pitchFamily="49" charset="0"/>
                <a:ea typeface="仿宋" pitchFamily="49" charset="-122"/>
                <a:cs typeface="Consolas" pitchFamily="49" charset="0"/>
              </a:rPr>
              <a:t>C</a:t>
            </a:r>
            <a:r>
              <a:rPr lang="zh-CN" altLang="zh-CN" sz="1800" dirty="0">
                <a:solidFill>
                  <a:srgbClr val="00CC00"/>
                </a:solidFill>
                <a:latin typeface="Consolas" pitchFamily="49" charset="0"/>
                <a:ea typeface="仿宋" pitchFamily="49" charset="-122"/>
                <a:cs typeface="Consolas" pitchFamily="49" charset="0"/>
              </a:rPr>
              <a:t>的尾结点</a:t>
            </a: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   while (</a:t>
            </a:r>
            <a:r>
              <a:rPr lang="en-US" altLang="zh-CN" sz="1800" dirty="0">
                <a:solidFill>
                  <a:srgbClr val="FF3399"/>
                </a:solidFill>
                <a:latin typeface="Consolas" pitchFamily="49" charset="0"/>
                <a:ea typeface="仿宋" pitchFamily="49" charset="-122"/>
                <a:cs typeface="Consolas" pitchFamily="49" charset="0"/>
              </a:rPr>
              <a:t>p!=null &amp;&amp; q!=null</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两个单链表都没有遍历完</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  if (</a:t>
            </a:r>
            <a:r>
              <a:rPr lang="en-US" altLang="zh-CN" sz="1800" dirty="0" err="1">
                <a:solidFill>
                  <a:srgbClr val="0000FF"/>
                </a:solidFill>
                <a:latin typeface="Consolas" pitchFamily="49" charset="0"/>
                <a:ea typeface="仿宋" pitchFamily="49" charset="-122"/>
                <a:cs typeface="Consolas" pitchFamily="49" charset="0"/>
              </a:rPr>
              <a:t>p.data</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q.data</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en-US" sz="1800" dirty="0">
                <a:solidFill>
                  <a:srgbClr val="00CC00"/>
                </a:solidFill>
                <a:latin typeface="Consolas" pitchFamily="49" charset="0"/>
                <a:ea typeface="仿宋" pitchFamily="49" charset="-122"/>
                <a:cs typeface="Consolas" pitchFamily="49" charset="0"/>
              </a:rPr>
              <a:t>跳过将</a:t>
            </a:r>
            <a:r>
              <a:rPr lang="zh-CN" altLang="zh-CN" sz="1800" dirty="0">
                <a:solidFill>
                  <a:srgbClr val="00CC00"/>
                </a:solidFill>
                <a:latin typeface="Consolas" pitchFamily="49" charset="0"/>
                <a:ea typeface="仿宋" pitchFamily="49" charset="-122"/>
                <a:cs typeface="Consolas" pitchFamily="49" charset="0"/>
              </a:rPr>
              <a:t>较小的</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结点</a:t>
            </a:r>
            <a:r>
              <a:rPr lang="en-US" altLang="zh-CN" sz="1800" dirty="0">
                <a:solidFill>
                  <a:srgbClr val="0000FF"/>
                </a:solidFill>
                <a:latin typeface="Consolas" pitchFamily="49" charset="0"/>
                <a:ea typeface="仿宋" pitchFamily="49" charset="-122"/>
                <a:cs typeface="Consolas" pitchFamily="49" charset="0"/>
              </a:rPr>
              <a:t>             </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else if (</a:t>
            </a:r>
            <a:r>
              <a:rPr lang="en-US" altLang="zh-CN" sz="1800" dirty="0" err="1">
                <a:solidFill>
                  <a:srgbClr val="0000FF"/>
                </a:solidFill>
                <a:latin typeface="Consolas" pitchFamily="49" charset="0"/>
                <a:ea typeface="仿宋" pitchFamily="49" charset="-122"/>
                <a:cs typeface="Consolas" pitchFamily="49" charset="0"/>
              </a:rPr>
              <a:t>q.data</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p.data</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en-US" sz="1800" dirty="0">
                <a:solidFill>
                  <a:srgbClr val="00CC00"/>
                </a:solidFill>
                <a:latin typeface="Consolas" pitchFamily="49" charset="0"/>
                <a:ea typeface="仿宋" pitchFamily="49" charset="-122"/>
                <a:cs typeface="Consolas" pitchFamily="49" charset="0"/>
              </a:rPr>
              <a:t>跳过</a:t>
            </a:r>
            <a:r>
              <a:rPr lang="zh-CN" altLang="zh-CN" sz="1800" dirty="0">
                <a:solidFill>
                  <a:srgbClr val="00CC00"/>
                </a:solidFill>
                <a:latin typeface="Consolas" pitchFamily="49" charset="0"/>
                <a:ea typeface="仿宋" pitchFamily="49" charset="-122"/>
                <a:cs typeface="Consolas" pitchFamily="49" charset="0"/>
              </a:rPr>
              <a:t>较小</a:t>
            </a:r>
            <a:r>
              <a:rPr lang="en-US" altLang="zh-CN" sz="1800" dirty="0">
                <a:solidFill>
                  <a:srgbClr val="00CC00"/>
                </a:solidFill>
                <a:latin typeface="Consolas" pitchFamily="49" charset="0"/>
                <a:ea typeface="仿宋" pitchFamily="49" charset="-122"/>
                <a:cs typeface="Consolas" pitchFamily="49" charset="0"/>
              </a:rPr>
              <a:t>q</a:t>
            </a:r>
            <a:r>
              <a:rPr lang="zh-CN" altLang="en-US" sz="1800" dirty="0">
                <a:solidFill>
                  <a:srgbClr val="00CC00"/>
                </a:solidFill>
                <a:latin typeface="Consolas" pitchFamily="49" charset="0"/>
                <a:ea typeface="仿宋" pitchFamily="49" charset="-122"/>
                <a:cs typeface="Consolas" pitchFamily="49" charset="0"/>
              </a:rPr>
              <a:t>节点</a:t>
            </a:r>
            <a:endParaRPr lang="zh-CN" altLang="zh-CN" sz="1800" dirty="0">
              <a:solidFill>
                <a:srgbClr val="00CC00"/>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q=</a:t>
            </a:r>
            <a:r>
              <a:rPr lang="en-US" altLang="zh-CN" sz="1800" dirty="0" err="1">
                <a:solidFill>
                  <a:srgbClr val="0000FF"/>
                </a:solidFill>
                <a:latin typeface="Consolas" pitchFamily="49" charset="0"/>
                <a:ea typeface="仿宋" pitchFamily="49" charset="-122"/>
                <a:cs typeface="Consolas" pitchFamily="49" charset="0"/>
              </a:rPr>
              <a:t>q.next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else				</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结点和</a:t>
            </a:r>
            <a:r>
              <a:rPr lang="en-US" altLang="zh-CN" sz="1800" dirty="0">
                <a:solidFill>
                  <a:srgbClr val="00CC00"/>
                </a:solidFill>
                <a:latin typeface="Consolas" pitchFamily="49" charset="0"/>
                <a:ea typeface="仿宋" pitchFamily="49" charset="-122"/>
                <a:cs typeface="Consolas" pitchFamily="49" charset="0"/>
              </a:rPr>
              <a:t>q</a:t>
            </a:r>
            <a:r>
              <a:rPr lang="zh-CN" altLang="zh-CN" sz="1800" dirty="0">
                <a:solidFill>
                  <a:srgbClr val="00CC00"/>
                </a:solidFill>
                <a:latin typeface="Consolas" pitchFamily="49" charset="0"/>
                <a:ea typeface="仿宋" pitchFamily="49" charset="-122"/>
                <a:cs typeface="Consolas" pitchFamily="49" charset="0"/>
              </a:rPr>
              <a:t>结点值相同</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  s=new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&lt;Integer&gt;(</a:t>
            </a:r>
            <a:r>
              <a:rPr lang="en-US" altLang="zh-CN" sz="1800" dirty="0" err="1">
                <a:solidFill>
                  <a:srgbClr val="0000FF"/>
                </a:solidFill>
                <a:latin typeface="Consolas" pitchFamily="49" charset="0"/>
                <a:ea typeface="仿宋" pitchFamily="49" charset="-122"/>
                <a:cs typeface="Consolas" pitchFamily="49" charset="0"/>
              </a:rPr>
              <a:t>p.data</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新建</a:t>
            </a:r>
            <a:r>
              <a:rPr lang="en-US" altLang="zh-CN" sz="1800" dirty="0">
                <a:solidFill>
                  <a:srgbClr val="00CC00"/>
                </a:solidFill>
                <a:latin typeface="Consolas" pitchFamily="49" charset="0"/>
                <a:ea typeface="仿宋" pitchFamily="49" charset="-122"/>
                <a:cs typeface="Consolas" pitchFamily="49" charset="0"/>
              </a:rPr>
              <a:t>s</a:t>
            </a:r>
            <a:r>
              <a:rPr lang="zh-CN" altLang="zh-CN" sz="1800" dirty="0">
                <a:solidFill>
                  <a:srgbClr val="00CC00"/>
                </a:solidFill>
                <a:latin typeface="Consolas" pitchFamily="49" charset="0"/>
                <a:ea typeface="仿宋" pitchFamily="49" charset="-122"/>
                <a:cs typeface="Consolas" pitchFamily="49" charset="0"/>
              </a:rPr>
              <a:t>结点</a:t>
            </a:r>
          </a:p>
          <a:p>
            <a:pPr algn="l">
              <a:lnSpc>
                <a:spcPts val="2200"/>
              </a:lnSpc>
              <a:spcBef>
                <a:spcPts val="0"/>
              </a:spcBef>
            </a:pPr>
            <a:r>
              <a:rPr lang="en-US" altLang="zh-CN" sz="1800" dirty="0">
                <a:solidFill>
                  <a:srgbClr val="339933"/>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t.next</a:t>
            </a:r>
            <a:r>
              <a:rPr lang="en-US" altLang="zh-CN" sz="1800" dirty="0">
                <a:solidFill>
                  <a:srgbClr val="FF00FF"/>
                </a:solidFill>
                <a:latin typeface="Consolas" pitchFamily="49" charset="0"/>
                <a:ea typeface="仿宋" pitchFamily="49" charset="-122"/>
                <a:cs typeface="Consolas" pitchFamily="49" charset="0"/>
              </a:rPr>
              <a:t>=s; t=s;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将</a:t>
            </a:r>
            <a:r>
              <a:rPr lang="en-US" altLang="zh-CN" sz="1800" dirty="0">
                <a:solidFill>
                  <a:srgbClr val="00CC00"/>
                </a:solidFill>
                <a:latin typeface="Consolas" pitchFamily="49" charset="0"/>
                <a:ea typeface="仿宋" pitchFamily="49" charset="-122"/>
                <a:cs typeface="Consolas" pitchFamily="49" charset="0"/>
              </a:rPr>
              <a:t>s</a:t>
            </a:r>
            <a:r>
              <a:rPr lang="zh-CN" altLang="zh-CN" sz="1800" dirty="0">
                <a:solidFill>
                  <a:srgbClr val="00CC00"/>
                </a:solidFill>
                <a:latin typeface="Consolas" pitchFamily="49" charset="0"/>
                <a:ea typeface="仿宋" pitchFamily="49" charset="-122"/>
                <a:cs typeface="Consolas" pitchFamily="49" charset="0"/>
              </a:rPr>
              <a:t>结点链接到</a:t>
            </a:r>
            <a:r>
              <a:rPr lang="en-US" altLang="zh-CN" sz="1800" dirty="0">
                <a:solidFill>
                  <a:srgbClr val="00CC00"/>
                </a:solidFill>
                <a:latin typeface="Consolas" pitchFamily="49" charset="0"/>
                <a:ea typeface="仿宋" pitchFamily="49" charset="-122"/>
                <a:cs typeface="Consolas" pitchFamily="49" charset="0"/>
              </a:rPr>
              <a:t>C</a:t>
            </a:r>
            <a:r>
              <a:rPr lang="zh-CN" altLang="zh-CN" sz="1800" dirty="0">
                <a:solidFill>
                  <a:srgbClr val="00CC00"/>
                </a:solidFill>
                <a:latin typeface="Consolas" pitchFamily="49" charset="0"/>
                <a:ea typeface="仿宋" pitchFamily="49" charset="-122"/>
                <a:cs typeface="Consolas" pitchFamily="49" charset="0"/>
              </a:rPr>
              <a:t>的末尾</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q=</a:t>
            </a:r>
            <a:r>
              <a:rPr lang="en-US" altLang="zh-CN" sz="1800" dirty="0" err="1">
                <a:solidFill>
                  <a:srgbClr val="0000FF"/>
                </a:solidFill>
                <a:latin typeface="Consolas" pitchFamily="49" charset="0"/>
                <a:ea typeface="仿宋" pitchFamily="49" charset="-122"/>
                <a:cs typeface="Consolas" pitchFamily="49" charset="0"/>
              </a:rPr>
              <a:t>q.next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t.next</a:t>
            </a:r>
            <a:r>
              <a:rPr lang="en-US" altLang="zh-CN" sz="1800" dirty="0">
                <a:solidFill>
                  <a:srgbClr val="FF00FF"/>
                </a:solidFill>
                <a:latin typeface="Consolas" pitchFamily="49" charset="0"/>
                <a:ea typeface="仿宋" pitchFamily="49" charset="-122"/>
                <a:cs typeface="Consolas" pitchFamily="49" charset="0"/>
              </a:rPr>
              <a:t>=null;</a:t>
            </a:r>
            <a:r>
              <a:rPr lang="en-US" altLang="zh-CN" sz="1800" dirty="0">
                <a:solidFill>
                  <a:srgbClr val="339933"/>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尾结点</a:t>
            </a:r>
            <a:r>
              <a:rPr lang="en-US" altLang="zh-CN" sz="1800" dirty="0">
                <a:solidFill>
                  <a:srgbClr val="00CC00"/>
                </a:solidFill>
                <a:latin typeface="Consolas" pitchFamily="49" charset="0"/>
                <a:ea typeface="仿宋" pitchFamily="49" charset="-122"/>
                <a:cs typeface="Consolas" pitchFamily="49" charset="0"/>
              </a:rPr>
              <a:t>next</a:t>
            </a:r>
            <a:r>
              <a:rPr lang="zh-CN" altLang="zh-CN" sz="1800" dirty="0">
                <a:solidFill>
                  <a:srgbClr val="00CC00"/>
                </a:solidFill>
                <a:latin typeface="Consolas" pitchFamily="49" charset="0"/>
                <a:ea typeface="仿宋" pitchFamily="49" charset="-122"/>
                <a:cs typeface="Consolas" pitchFamily="49" charset="0"/>
              </a:rPr>
              <a:t>置空</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return C;</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4" name="矩形 3">
            <a:extLst>
              <a:ext uri="{FF2B5EF4-FFF2-40B4-BE49-F238E27FC236}">
                <a16:creationId xmlns:a16="http://schemas.microsoft.com/office/drawing/2014/main" id="{3B872262-18CA-46BB-97AE-789CF6403447}"/>
              </a:ext>
            </a:extLst>
          </p:cNvPr>
          <p:cNvSpPr/>
          <p:nvPr/>
        </p:nvSpPr>
        <p:spPr>
          <a:xfrm>
            <a:off x="4067944" y="6211018"/>
            <a:ext cx="2071702"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a:t>
            </a:r>
            <a:r>
              <a:rPr lang="en-US" altLang="zh-CN" sz="2200" dirty="0" err="1">
                <a:solidFill>
                  <a:srgbClr val="FFFF00"/>
                </a:solidFill>
              </a:rPr>
              <a:t>n+m</a:t>
            </a:r>
            <a:r>
              <a:rPr lang="en-US" altLang="zh-CN" sz="2200" dirty="0">
                <a:solidFill>
                  <a:srgbClr val="FFFF00"/>
                </a:solidFill>
              </a:rPr>
              <a:t>)</a:t>
            </a:r>
            <a:endParaRPr lang="zh-CN" altLang="en-US" sz="2200" dirty="0">
              <a:solidFill>
                <a:srgbClr val="FFFF00"/>
              </a:solidFill>
            </a:endParaRPr>
          </a:p>
        </p:txBody>
      </p:sp>
      <p:sp>
        <p:nvSpPr>
          <p:cNvPr id="6" name="矩形 5">
            <a:extLst>
              <a:ext uri="{FF2B5EF4-FFF2-40B4-BE49-F238E27FC236}">
                <a16:creationId xmlns:a16="http://schemas.microsoft.com/office/drawing/2014/main" id="{7935C652-4017-413E-9F48-B2DF6F17CF55}"/>
              </a:ext>
            </a:extLst>
          </p:cNvPr>
          <p:cNvSpPr/>
          <p:nvPr/>
        </p:nvSpPr>
        <p:spPr>
          <a:xfrm>
            <a:off x="6300192" y="6240486"/>
            <a:ext cx="230425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S(n)=O(MIN(</a:t>
            </a:r>
            <a:r>
              <a:rPr lang="en-US" altLang="zh-CN" sz="2200" dirty="0" err="1">
                <a:solidFill>
                  <a:srgbClr val="FFFF00"/>
                </a:solidFill>
              </a:rPr>
              <a:t>m,n</a:t>
            </a:r>
            <a:r>
              <a:rPr lang="en-US" altLang="zh-CN" sz="2200" dirty="0">
                <a:solidFill>
                  <a:srgbClr val="FFFF00"/>
                </a:solidFill>
              </a:rPr>
              <a:t>))</a:t>
            </a:r>
            <a:endParaRPr lang="zh-CN" alt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9" end="1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bwMode="auto">
          <a:xfrm>
            <a:off x="1689428" y="5286388"/>
            <a:ext cx="1357322" cy="642942"/>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ts val="3000"/>
              </a:lnSpc>
              <a:spcBef>
                <a:spcPct val="0"/>
              </a:spcBef>
              <a:spcAft>
                <a:spcPct val="0"/>
              </a:spcAft>
              <a:buClrTx/>
              <a:buSzTx/>
              <a:buFontTx/>
              <a:buNone/>
              <a:tabLst/>
            </a:pPr>
            <a:r>
              <a:rPr kumimoji="0" lang="zh-CN" altLang="en-US" sz="1800" b="1" i="0" u="none" strike="noStrike" cap="none" normalizeH="0" baseline="0">
                <a:ln>
                  <a:noFill/>
                </a:ln>
                <a:solidFill>
                  <a:srgbClr val="0000FF"/>
                </a:solidFill>
                <a:effectLst/>
                <a:latin typeface="Consolas" pitchFamily="49" charset="0"/>
                <a:ea typeface="楷体" pitchFamily="49" charset="-122"/>
                <a:cs typeface="Consolas" pitchFamily="49" charset="0"/>
              </a:rPr>
              <a:t>基本操作</a:t>
            </a:r>
            <a:r>
              <a:rPr kumimoji="0" lang="en-US" altLang="zh-CN" sz="1800" b="1" i="0" u="none" strike="noStrike" cap="none" normalizeH="0" baseline="0">
                <a:ln>
                  <a:noFill/>
                </a:ln>
                <a:solidFill>
                  <a:srgbClr val="0000FF"/>
                </a:solidFill>
                <a:effectLst/>
                <a:latin typeface="Consolas" pitchFamily="49" charset="0"/>
                <a:ea typeface="楷体" pitchFamily="49" charset="-122"/>
                <a:cs typeface="Consolas" pitchFamily="49" charset="0"/>
              </a:rPr>
              <a:t>1</a:t>
            </a:r>
            <a:endParaRPr kumimoji="0" lang="zh-CN" altLang="en-US" sz="1800" b="1" i="0" u="none" strike="noStrike" cap="none" normalizeH="0" baseline="0">
              <a:ln>
                <a:noFill/>
              </a:ln>
              <a:solidFill>
                <a:srgbClr val="0000FF"/>
              </a:solidFill>
              <a:effectLst/>
              <a:latin typeface="Consolas" pitchFamily="49" charset="0"/>
              <a:ea typeface="楷体" pitchFamily="49" charset="-122"/>
              <a:cs typeface="Consolas" pitchFamily="49" charset="0"/>
            </a:endParaRPr>
          </a:p>
        </p:txBody>
      </p:sp>
      <p:sp>
        <p:nvSpPr>
          <p:cNvPr id="5" name="TextBox 4"/>
          <p:cNvSpPr txBox="1"/>
          <p:nvPr/>
        </p:nvSpPr>
        <p:spPr>
          <a:xfrm>
            <a:off x="5929322" y="5396227"/>
            <a:ext cx="714380" cy="313932"/>
          </a:xfrm>
          <a:prstGeom prst="rect">
            <a:avLst/>
          </a:prstGeom>
          <a:noFill/>
        </p:spPr>
        <p:txBody>
          <a:bodyPr wrap="square" rtlCol="0">
            <a:spAutoFit/>
          </a:bodyPr>
          <a:lstStyle/>
          <a:p>
            <a:r>
              <a:rPr lang="en-US" altLang="zh-CN" sz="1800">
                <a:solidFill>
                  <a:srgbClr val="0000FF"/>
                </a:solidFill>
                <a:latin typeface="微软雅黑" pitchFamily="34" charset="-122"/>
                <a:ea typeface="微软雅黑" pitchFamily="34" charset="-122"/>
                <a:cs typeface="Times New Roman" pitchFamily="18" charset="0"/>
              </a:rPr>
              <a:t>…</a:t>
            </a:r>
            <a:endParaRPr lang="zh-CN" altLang="en-US" sz="1800">
              <a:solidFill>
                <a:srgbClr val="0000FF"/>
              </a:solidFill>
              <a:latin typeface="微软雅黑" pitchFamily="34" charset="-122"/>
              <a:ea typeface="微软雅黑" pitchFamily="34" charset="-122"/>
              <a:cs typeface="Times New Roman" pitchFamily="18" charset="0"/>
            </a:endParaRPr>
          </a:p>
        </p:txBody>
      </p:sp>
      <p:sp>
        <p:nvSpPr>
          <p:cNvPr id="6" name="圆角矩形 5"/>
          <p:cNvSpPr/>
          <p:nvPr/>
        </p:nvSpPr>
        <p:spPr bwMode="auto">
          <a:xfrm>
            <a:off x="2357422" y="3929066"/>
            <a:ext cx="1857388" cy="64294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50000"/>
              </a:lnSpc>
              <a:spcBef>
                <a:spcPct val="0"/>
              </a:spcBef>
              <a:spcAft>
                <a:spcPct val="0"/>
              </a:spcAft>
              <a:buClrTx/>
              <a:buSzTx/>
              <a:buFontTx/>
              <a:buNone/>
              <a:tabLst/>
            </a:pPr>
            <a:r>
              <a:rPr kumimoji="0" lang="zh-CN" altLang="en-US" sz="1800" b="1" i="0" u="none" strike="noStrike" cap="none" normalizeH="0" baseline="0">
                <a:ln>
                  <a:noFill/>
                </a:ln>
                <a:solidFill>
                  <a:srgbClr val="0000FF"/>
                </a:solidFill>
                <a:effectLst/>
                <a:latin typeface="Consolas" pitchFamily="49" charset="0"/>
                <a:ea typeface="仿宋" pitchFamily="49" charset="-122"/>
                <a:cs typeface="Consolas" pitchFamily="49" charset="0"/>
              </a:rPr>
              <a:t>基本算法设计</a:t>
            </a:r>
            <a:r>
              <a:rPr kumimoji="0" lang="en-US" altLang="zh-CN" sz="1800" b="1" i="0" u="none" strike="noStrike" cap="none" normalizeH="0" baseline="0">
                <a:ln>
                  <a:noFill/>
                </a:ln>
                <a:solidFill>
                  <a:srgbClr val="0000FF"/>
                </a:solidFill>
                <a:effectLst/>
                <a:latin typeface="Consolas" pitchFamily="49" charset="0"/>
                <a:ea typeface="仿宋" pitchFamily="49" charset="-122"/>
                <a:cs typeface="Consolas" pitchFamily="49" charset="0"/>
              </a:rPr>
              <a:t>1</a:t>
            </a:r>
            <a:endParaRPr kumimoji="0" lang="zh-CN" altLang="en-US" sz="1800" b="1"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 name="圆角矩形 6"/>
          <p:cNvSpPr/>
          <p:nvPr/>
        </p:nvSpPr>
        <p:spPr bwMode="auto">
          <a:xfrm>
            <a:off x="6047146" y="3929066"/>
            <a:ext cx="1857388" cy="64294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50000"/>
              </a:lnSpc>
              <a:spcBef>
                <a:spcPct val="0"/>
              </a:spcBef>
              <a:spcAft>
                <a:spcPct val="0"/>
              </a:spcAft>
              <a:buClrTx/>
              <a:buSzTx/>
              <a:buFontTx/>
              <a:buNone/>
              <a:tabLst/>
            </a:pPr>
            <a:r>
              <a:rPr kumimoji="0" lang="zh-CN" altLang="en-US" sz="1800" b="1" i="0" u="none" strike="noStrike" cap="none" normalizeH="0" baseline="0">
                <a:ln>
                  <a:noFill/>
                </a:ln>
                <a:solidFill>
                  <a:srgbClr val="0000FF"/>
                </a:solidFill>
                <a:effectLst/>
                <a:latin typeface="Consolas" pitchFamily="49" charset="0"/>
                <a:ea typeface="仿宋" pitchFamily="49" charset="-122"/>
                <a:cs typeface="Consolas" pitchFamily="49" charset="0"/>
              </a:rPr>
              <a:t>基本算法设计</a:t>
            </a:r>
            <a:r>
              <a:rPr kumimoji="0" lang="en-US" altLang="zh-CN" sz="1800" b="1" i="1" u="none" strike="noStrike" cap="none" normalizeH="0" baseline="0">
                <a:ln>
                  <a:noFill/>
                </a:ln>
                <a:solidFill>
                  <a:srgbClr val="0000FF"/>
                </a:solidFill>
                <a:effectLst/>
                <a:latin typeface="Consolas" pitchFamily="49" charset="0"/>
                <a:ea typeface="仿宋" pitchFamily="49" charset="-122"/>
                <a:cs typeface="Consolas" pitchFamily="49" charset="0"/>
              </a:rPr>
              <a:t>m</a:t>
            </a:r>
            <a:endParaRPr kumimoji="0" lang="zh-CN" altLang="en-US" sz="1800" b="1" i="1"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 name="TextBox 7"/>
          <p:cNvSpPr txBox="1"/>
          <p:nvPr/>
        </p:nvSpPr>
        <p:spPr>
          <a:xfrm>
            <a:off x="4786314" y="4000504"/>
            <a:ext cx="714380" cy="313932"/>
          </a:xfrm>
          <a:prstGeom prst="rect">
            <a:avLst/>
          </a:prstGeom>
          <a:noFill/>
        </p:spPr>
        <p:txBody>
          <a:bodyPr wrap="square" rtlCol="0">
            <a:spAutoFit/>
          </a:bodyPr>
          <a:lstStyle/>
          <a:p>
            <a:r>
              <a:rPr lang="en-US" altLang="zh-CN" sz="1800">
                <a:solidFill>
                  <a:srgbClr val="0000FF"/>
                </a:solidFill>
                <a:latin typeface="微软雅黑" pitchFamily="34" charset="-122"/>
                <a:ea typeface="微软雅黑" pitchFamily="34" charset="-122"/>
                <a:cs typeface="Times New Roman" pitchFamily="18" charset="0"/>
              </a:rPr>
              <a:t>…</a:t>
            </a:r>
            <a:endParaRPr lang="zh-CN" altLang="en-US" sz="1800">
              <a:solidFill>
                <a:srgbClr val="0000FF"/>
              </a:solidFill>
              <a:latin typeface="微软雅黑" pitchFamily="34" charset="-122"/>
              <a:ea typeface="微软雅黑" pitchFamily="34" charset="-122"/>
              <a:cs typeface="Times New Roman" pitchFamily="18" charset="0"/>
            </a:endParaRPr>
          </a:p>
        </p:txBody>
      </p:sp>
      <p:cxnSp>
        <p:nvCxnSpPr>
          <p:cNvPr id="9" name="直接箭头连接符 8"/>
          <p:cNvCxnSpPr>
            <a:endCxn id="3" idx="0"/>
          </p:cNvCxnSpPr>
          <p:nvPr/>
        </p:nvCxnSpPr>
        <p:spPr bwMode="auto">
          <a:xfrm rot="5400000">
            <a:off x="2255600" y="4684500"/>
            <a:ext cx="714378" cy="489399"/>
          </a:xfrm>
          <a:prstGeom prst="straightConnector1">
            <a:avLst/>
          </a:prstGeom>
          <a:ln w="19050">
            <a:headEnd type="none" w="med" len="med"/>
            <a:tailEnd type="arrow"/>
          </a:ln>
        </p:spPr>
        <p:style>
          <a:lnRef idx="2">
            <a:schemeClr val="dk1"/>
          </a:lnRef>
          <a:fillRef idx="0">
            <a:schemeClr val="dk1"/>
          </a:fillRef>
          <a:effectRef idx="1">
            <a:schemeClr val="dk1"/>
          </a:effectRef>
          <a:fontRef idx="minor">
            <a:schemeClr val="tx1"/>
          </a:fontRef>
        </p:style>
      </p:cxnSp>
      <p:cxnSp>
        <p:nvCxnSpPr>
          <p:cNvPr id="10" name="直接箭头连接符 9"/>
          <p:cNvCxnSpPr>
            <a:endCxn id="17" idx="0"/>
          </p:cNvCxnSpPr>
          <p:nvPr/>
        </p:nvCxnSpPr>
        <p:spPr bwMode="auto">
          <a:xfrm rot="16200000" flipH="1">
            <a:off x="3696885" y="4661305"/>
            <a:ext cx="714379" cy="535785"/>
          </a:xfrm>
          <a:prstGeom prst="straightConnector1">
            <a:avLst/>
          </a:prstGeom>
          <a:ln w="19050">
            <a:headEnd type="none" w="med" len="med"/>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p:nvPr/>
        </p:nvCxnSpPr>
        <p:spPr bwMode="auto">
          <a:xfrm rot="5400000">
            <a:off x="6118584" y="4786322"/>
            <a:ext cx="785818" cy="357190"/>
          </a:xfrm>
          <a:prstGeom prst="straightConnector1">
            <a:avLst/>
          </a:prstGeom>
          <a:ln w="19050">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endCxn id="18" idx="0"/>
          </p:cNvCxnSpPr>
          <p:nvPr/>
        </p:nvCxnSpPr>
        <p:spPr bwMode="auto">
          <a:xfrm rot="16200000" flipH="1">
            <a:off x="7077663" y="4755936"/>
            <a:ext cx="714380" cy="346524"/>
          </a:xfrm>
          <a:prstGeom prst="straightConnector1">
            <a:avLst/>
          </a:prstGeom>
          <a:ln w="19050">
            <a:headEnd type="none" w="med" len="med"/>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4071934" y="2204506"/>
            <a:ext cx="642942" cy="313932"/>
          </a:xfrm>
          <a:prstGeom prst="rect">
            <a:avLst/>
          </a:prstGeom>
          <a:noFill/>
        </p:spPr>
        <p:txBody>
          <a:bodyPr wrap="square" rtlCol="0">
            <a:spAutoFit/>
          </a:bodyPr>
          <a:lstStyle/>
          <a:p>
            <a:r>
              <a:rPr lang="en-US" altLang="zh-CN" sz="1800">
                <a:solidFill>
                  <a:srgbClr val="0000FF"/>
                </a:solidFill>
                <a:latin typeface="微软雅黑" pitchFamily="34" charset="-122"/>
                <a:ea typeface="微软雅黑" pitchFamily="34" charset="-122"/>
                <a:cs typeface="Times New Roman" pitchFamily="18" charset="0"/>
              </a:rPr>
              <a:t>…</a:t>
            </a:r>
            <a:endParaRPr lang="zh-CN" altLang="en-US" sz="1800">
              <a:solidFill>
                <a:srgbClr val="0000FF"/>
              </a:solidFill>
              <a:latin typeface="微软雅黑" pitchFamily="34" charset="-122"/>
              <a:ea typeface="微软雅黑" pitchFamily="34" charset="-122"/>
              <a:cs typeface="Times New Roman" pitchFamily="18" charset="0"/>
            </a:endParaRPr>
          </a:p>
        </p:txBody>
      </p:sp>
      <p:sp>
        <p:nvSpPr>
          <p:cNvPr id="14" name="圆角矩形 13"/>
          <p:cNvSpPr/>
          <p:nvPr/>
        </p:nvSpPr>
        <p:spPr bwMode="auto">
          <a:xfrm>
            <a:off x="4286248" y="1109947"/>
            <a:ext cx="1500198" cy="642942"/>
          </a:xfrm>
          <a:prstGeom prst="roundRect">
            <a:avLst/>
          </a:prstGeom>
          <a:blipFill>
            <a:blip r:embed="rId2" cstate="print"/>
            <a:tile tx="0" ty="0" sx="100000" sy="100000" flip="none" algn="tl"/>
          </a:blipFill>
          <a:ln>
            <a:solidFill>
              <a:schemeClr val="accent6">
                <a:lumMod val="20000"/>
                <a:lumOff val="80000"/>
              </a:schemeClr>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50000"/>
              </a:lnSpc>
              <a:spcBef>
                <a:spcPct val="0"/>
              </a:spcBef>
              <a:spcAft>
                <a:spcPct val="0"/>
              </a:spcAft>
              <a:buClrTx/>
              <a:buSzTx/>
              <a:buFontTx/>
              <a:buNone/>
              <a:tabLst/>
            </a:pPr>
            <a:r>
              <a:rPr lang="zh-CN" altLang="en-US" sz="1800">
                <a:solidFill>
                  <a:schemeClr val="bg1"/>
                </a:solidFill>
                <a:latin typeface="微软雅黑" pitchFamily="34" charset="-122"/>
                <a:ea typeface="微软雅黑" pitchFamily="34" charset="-122"/>
                <a:cs typeface="Times New Roman" pitchFamily="18" charset="0"/>
              </a:rPr>
              <a:t>问题求解</a:t>
            </a:r>
            <a:endParaRPr kumimoji="0" lang="zh-CN" altLang="en-US" sz="1800" b="1" i="1" u="none" strike="noStrike" cap="none" normalizeH="0" baseline="0">
              <a:ln>
                <a:noFill/>
              </a:ln>
              <a:solidFill>
                <a:schemeClr val="bg1"/>
              </a:solidFill>
              <a:effectLst/>
              <a:latin typeface="微软雅黑" pitchFamily="34" charset="-122"/>
              <a:ea typeface="微软雅黑" pitchFamily="34" charset="-122"/>
              <a:cs typeface="Times New Roman" pitchFamily="18" charset="0"/>
            </a:endParaRPr>
          </a:p>
        </p:txBody>
      </p:sp>
      <p:cxnSp>
        <p:nvCxnSpPr>
          <p:cNvPr id="15" name="直接箭头连接符 14"/>
          <p:cNvCxnSpPr/>
          <p:nvPr/>
        </p:nvCxnSpPr>
        <p:spPr bwMode="auto">
          <a:xfrm rot="5400000">
            <a:off x="4357686" y="1824329"/>
            <a:ext cx="428628" cy="285752"/>
          </a:xfrm>
          <a:prstGeom prst="straightConnector1">
            <a:avLst/>
          </a:prstGeom>
          <a:ln w="19050">
            <a:headEnd type="none" w="med" len="med"/>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p:nvPr/>
        </p:nvCxnSpPr>
        <p:spPr bwMode="auto">
          <a:xfrm rot="16200000" flipH="1">
            <a:off x="5273854" y="1836853"/>
            <a:ext cx="428630" cy="260701"/>
          </a:xfrm>
          <a:prstGeom prst="straightConnector1">
            <a:avLst/>
          </a:prstGeom>
          <a:ln w="19050">
            <a:headEnd type="none" w="med" len="med"/>
            <a:tailEnd type="arrow"/>
          </a:ln>
        </p:spPr>
        <p:style>
          <a:lnRef idx="2">
            <a:schemeClr val="dk1"/>
          </a:lnRef>
          <a:fillRef idx="0">
            <a:schemeClr val="dk1"/>
          </a:fillRef>
          <a:effectRef idx="1">
            <a:schemeClr val="dk1"/>
          </a:effectRef>
          <a:fontRef idx="minor">
            <a:schemeClr val="tx1"/>
          </a:fontRef>
        </p:style>
      </p:cxnSp>
      <p:sp>
        <p:nvSpPr>
          <p:cNvPr id="17" name="圆角矩形 16"/>
          <p:cNvSpPr/>
          <p:nvPr/>
        </p:nvSpPr>
        <p:spPr bwMode="auto">
          <a:xfrm>
            <a:off x="3643306" y="5286388"/>
            <a:ext cx="1357322" cy="642942"/>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ts val="3000"/>
              </a:lnSpc>
              <a:spcBef>
                <a:spcPct val="0"/>
              </a:spcBef>
              <a:spcAft>
                <a:spcPct val="0"/>
              </a:spcAft>
              <a:buClrTx/>
              <a:buSzTx/>
              <a:buFontTx/>
              <a:buNone/>
              <a:tabLst/>
            </a:pPr>
            <a:r>
              <a:rPr kumimoji="0" lang="zh-CN" altLang="en-US" sz="1800" b="1" i="0" u="none" strike="noStrike" cap="none" normalizeH="0" baseline="0">
                <a:ln>
                  <a:noFill/>
                </a:ln>
                <a:solidFill>
                  <a:srgbClr val="0000FF"/>
                </a:solidFill>
                <a:effectLst/>
                <a:latin typeface="Consolas" pitchFamily="49" charset="0"/>
                <a:ea typeface="楷体" pitchFamily="49" charset="-122"/>
                <a:cs typeface="Consolas" pitchFamily="49" charset="0"/>
              </a:rPr>
              <a:t>基本操作</a:t>
            </a:r>
            <a:r>
              <a:rPr kumimoji="0" lang="en-US" altLang="zh-CN" sz="1800" b="1" i="0" u="none" strike="noStrike" cap="none" normalizeH="0" baseline="0">
                <a:ln>
                  <a:noFill/>
                </a:ln>
                <a:solidFill>
                  <a:srgbClr val="0000FF"/>
                </a:solidFill>
                <a:effectLst/>
                <a:latin typeface="Consolas" pitchFamily="49" charset="0"/>
                <a:ea typeface="楷体" pitchFamily="49" charset="-122"/>
                <a:cs typeface="Consolas" pitchFamily="49" charset="0"/>
              </a:rPr>
              <a:t>2</a:t>
            </a:r>
            <a:endParaRPr kumimoji="0" lang="zh-CN" altLang="en-US" sz="1800" b="1" i="0" u="none" strike="noStrike" cap="none" normalizeH="0" baseline="0">
              <a:ln>
                <a:noFill/>
              </a:ln>
              <a:solidFill>
                <a:srgbClr val="0000FF"/>
              </a:solidFill>
              <a:effectLst/>
              <a:latin typeface="Consolas" pitchFamily="49" charset="0"/>
              <a:ea typeface="楷体" pitchFamily="49" charset="-122"/>
              <a:cs typeface="Consolas" pitchFamily="49" charset="0"/>
            </a:endParaRPr>
          </a:p>
        </p:txBody>
      </p:sp>
      <p:sp>
        <p:nvSpPr>
          <p:cNvPr id="18" name="圆角矩形 17"/>
          <p:cNvSpPr/>
          <p:nvPr/>
        </p:nvSpPr>
        <p:spPr bwMode="auto">
          <a:xfrm>
            <a:off x="6929454" y="5286388"/>
            <a:ext cx="1357322" cy="642942"/>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ts val="3000"/>
              </a:lnSpc>
              <a:spcBef>
                <a:spcPct val="0"/>
              </a:spcBef>
              <a:spcAft>
                <a:spcPct val="0"/>
              </a:spcAft>
              <a:buClrTx/>
              <a:buSzTx/>
              <a:buFontTx/>
              <a:buNone/>
              <a:tabLst/>
            </a:pPr>
            <a:r>
              <a:rPr kumimoji="0" lang="zh-CN" altLang="en-US" sz="1800" b="1" i="0" u="none" strike="noStrike" cap="none" normalizeH="0" baseline="0">
                <a:ln>
                  <a:noFill/>
                </a:ln>
                <a:solidFill>
                  <a:srgbClr val="0000FF"/>
                </a:solidFill>
                <a:effectLst/>
                <a:latin typeface="Consolas" pitchFamily="49" charset="0"/>
                <a:ea typeface="楷体" pitchFamily="49" charset="-122"/>
                <a:cs typeface="Consolas" pitchFamily="49" charset="0"/>
              </a:rPr>
              <a:t>基本操作</a:t>
            </a:r>
            <a:r>
              <a:rPr kumimoji="0" lang="en-US" altLang="zh-CN" sz="1800" b="1" i="1" u="none" strike="noStrike" cap="none" normalizeH="0" baseline="0">
                <a:ln>
                  <a:noFill/>
                </a:ln>
                <a:solidFill>
                  <a:srgbClr val="0000FF"/>
                </a:solidFill>
                <a:effectLst/>
                <a:latin typeface="Consolas" pitchFamily="49" charset="0"/>
                <a:ea typeface="楷体" pitchFamily="49" charset="-122"/>
                <a:cs typeface="Consolas" pitchFamily="49" charset="0"/>
              </a:rPr>
              <a:t>n</a:t>
            </a:r>
            <a:endParaRPr kumimoji="0" lang="zh-CN" altLang="en-US" sz="1800" b="1" i="1" u="none" strike="noStrike" cap="none" normalizeH="0" baseline="0">
              <a:ln>
                <a:noFill/>
              </a:ln>
              <a:solidFill>
                <a:srgbClr val="0000FF"/>
              </a:solidFill>
              <a:effectLst/>
              <a:latin typeface="Consolas" pitchFamily="49" charset="0"/>
              <a:ea typeface="楷体" pitchFamily="49" charset="-122"/>
              <a:cs typeface="Consolas" pitchFamily="49" charset="0"/>
            </a:endParaRPr>
          </a:p>
        </p:txBody>
      </p:sp>
      <p:sp>
        <p:nvSpPr>
          <p:cNvPr id="19" name="TextBox 18"/>
          <p:cNvSpPr txBox="1"/>
          <p:nvPr/>
        </p:nvSpPr>
        <p:spPr>
          <a:xfrm>
            <a:off x="5404204" y="2204506"/>
            <a:ext cx="642942" cy="313932"/>
          </a:xfrm>
          <a:prstGeom prst="rect">
            <a:avLst/>
          </a:prstGeom>
          <a:noFill/>
        </p:spPr>
        <p:txBody>
          <a:bodyPr wrap="square" rtlCol="0">
            <a:spAutoFit/>
          </a:bodyPr>
          <a:lstStyle/>
          <a:p>
            <a:r>
              <a:rPr lang="en-US" altLang="zh-CN" sz="1800">
                <a:solidFill>
                  <a:srgbClr val="0000FF"/>
                </a:solidFill>
                <a:latin typeface="微软雅黑" pitchFamily="34" charset="-122"/>
                <a:ea typeface="微软雅黑" pitchFamily="34" charset="-122"/>
                <a:cs typeface="Times New Roman" pitchFamily="18" charset="0"/>
              </a:rPr>
              <a:t>…</a:t>
            </a:r>
            <a:endParaRPr lang="zh-CN" altLang="en-US" sz="1800">
              <a:solidFill>
                <a:srgbClr val="0000FF"/>
              </a:solidFill>
              <a:latin typeface="微软雅黑" pitchFamily="34" charset="-122"/>
              <a:ea typeface="微软雅黑" pitchFamily="34" charset="-122"/>
              <a:cs typeface="Times New Roman" pitchFamily="18" charset="0"/>
            </a:endParaRPr>
          </a:p>
        </p:txBody>
      </p:sp>
      <p:sp>
        <p:nvSpPr>
          <p:cNvPr id="20" name="TextBox 19"/>
          <p:cNvSpPr txBox="1"/>
          <p:nvPr/>
        </p:nvSpPr>
        <p:spPr>
          <a:xfrm>
            <a:off x="1643042" y="500042"/>
            <a:ext cx="3071834" cy="43088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nSpc>
                <a:spcPct val="100000"/>
              </a:lnSpc>
            </a:pPr>
            <a:r>
              <a:rPr lang="zh-CN" altLang="en-US" sz="2200" dirty="0">
                <a:solidFill>
                  <a:srgbClr val="FF0000"/>
                </a:solidFill>
                <a:latin typeface="微软雅黑" pitchFamily="34" charset="-122"/>
                <a:ea typeface="微软雅黑" pitchFamily="34" charset="-122"/>
                <a:cs typeface="Times New Roman" pitchFamily="18" charset="0"/>
                <a:sym typeface="Wingdings"/>
              </a:rPr>
              <a:t>数据结构</a:t>
            </a:r>
            <a:r>
              <a:rPr lang="zh-CN" altLang="en-US" sz="2200" dirty="0">
                <a:solidFill>
                  <a:srgbClr val="FF0000"/>
                </a:solidFill>
                <a:latin typeface="微软雅黑" pitchFamily="34" charset="-122"/>
                <a:ea typeface="微软雅黑" pitchFamily="34" charset="-122"/>
                <a:cs typeface="Times New Roman" pitchFamily="18" charset="0"/>
              </a:rPr>
              <a:t>的知识结构</a:t>
            </a:r>
          </a:p>
        </p:txBody>
      </p:sp>
      <p:sp>
        <p:nvSpPr>
          <p:cNvPr id="21" name="圆柱形 20"/>
          <p:cNvSpPr/>
          <p:nvPr/>
        </p:nvSpPr>
        <p:spPr bwMode="auto">
          <a:xfrm>
            <a:off x="179512" y="5000636"/>
            <a:ext cx="1320654" cy="1285884"/>
          </a:xfrm>
          <a:prstGeom prst="can">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C00000"/>
                </a:solidFill>
                <a:effectLst/>
                <a:latin typeface="仿宋" pitchFamily="49" charset="-122"/>
                <a:ea typeface="仿宋" pitchFamily="49" charset="-122"/>
              </a:rPr>
              <a:t>数据结构</a:t>
            </a:r>
            <a:endParaRPr kumimoji="0" lang="en-US" altLang="zh-CN" sz="2000" b="1" i="0" u="none" strike="noStrike" cap="none" normalizeH="0" baseline="0" dirty="0">
              <a:ln>
                <a:noFill/>
              </a:ln>
              <a:solidFill>
                <a:srgbClr val="C00000"/>
              </a:solidFill>
              <a:effectLst/>
              <a:latin typeface="仿宋" pitchFamily="49" charset="-122"/>
              <a:ea typeface="仿宋"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sz="2000" dirty="0">
                <a:solidFill>
                  <a:srgbClr val="C00000"/>
                </a:solidFill>
                <a:latin typeface="仿宋" pitchFamily="49" charset="-122"/>
                <a:ea typeface="仿宋" pitchFamily="49" charset="-122"/>
              </a:rPr>
              <a:t>存储结构设计</a:t>
            </a:r>
            <a:endParaRPr kumimoji="0" lang="zh-CN" altLang="en-US" sz="2000" b="1" i="0" u="none" strike="noStrike" cap="none" normalizeH="0" baseline="0" dirty="0">
              <a:ln>
                <a:noFill/>
              </a:ln>
              <a:solidFill>
                <a:srgbClr val="C00000"/>
              </a:solidFill>
              <a:effectLst/>
              <a:latin typeface="仿宋" pitchFamily="49" charset="-122"/>
              <a:ea typeface="仿宋" pitchFamily="49" charset="-122"/>
            </a:endParaRPr>
          </a:p>
        </p:txBody>
      </p:sp>
      <p:sp>
        <p:nvSpPr>
          <p:cNvPr id="22" name="圆角矩形 21"/>
          <p:cNvSpPr/>
          <p:nvPr/>
        </p:nvSpPr>
        <p:spPr bwMode="auto">
          <a:xfrm>
            <a:off x="2109770" y="2643182"/>
            <a:ext cx="2357454" cy="64294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50000"/>
              </a:lnSpc>
              <a:spcBef>
                <a:spcPct val="0"/>
              </a:spcBef>
              <a:spcAft>
                <a:spcPct val="0"/>
              </a:spcAft>
              <a:buClrTx/>
              <a:buSzTx/>
              <a:buFontTx/>
              <a:buNone/>
              <a:tabLst/>
            </a:pPr>
            <a:r>
              <a:rPr kumimoji="0" lang="zh-CN" altLang="en-US" sz="1800" b="1" i="0" u="none" strike="noStrike" cap="none" normalizeH="0" baseline="0">
                <a:ln>
                  <a:noFill/>
                </a:ln>
                <a:solidFill>
                  <a:srgbClr val="C00000"/>
                </a:solidFill>
                <a:effectLst/>
                <a:latin typeface="Consolas" pitchFamily="49" charset="0"/>
                <a:ea typeface="楷体" pitchFamily="49" charset="-122"/>
                <a:cs typeface="Consolas" pitchFamily="49" charset="0"/>
              </a:rPr>
              <a:t>通用算法设计方法</a:t>
            </a:r>
            <a:r>
              <a:rPr kumimoji="0" lang="en-US" altLang="zh-CN" sz="1800" b="1" i="0" u="none" strike="noStrike" cap="none" normalizeH="0" baseline="0">
                <a:ln>
                  <a:noFill/>
                </a:ln>
                <a:solidFill>
                  <a:srgbClr val="C00000"/>
                </a:solidFill>
                <a:effectLst/>
                <a:latin typeface="Consolas" pitchFamily="49" charset="0"/>
                <a:ea typeface="楷体" pitchFamily="49" charset="-122"/>
                <a:cs typeface="Consolas" pitchFamily="49" charset="0"/>
              </a:rPr>
              <a:t>1</a:t>
            </a:r>
            <a:endParaRPr kumimoji="0" lang="zh-CN" altLang="en-US" sz="1800" b="1" i="0" u="none" strike="noStrike" cap="none" normalizeH="0" baseline="0">
              <a:ln>
                <a:noFill/>
              </a:ln>
              <a:solidFill>
                <a:srgbClr val="C00000"/>
              </a:solidFill>
              <a:effectLst/>
              <a:latin typeface="Consolas" pitchFamily="49" charset="0"/>
              <a:ea typeface="楷体" pitchFamily="49" charset="-122"/>
              <a:cs typeface="Consolas" pitchFamily="49" charset="0"/>
            </a:endParaRPr>
          </a:p>
        </p:txBody>
      </p:sp>
      <p:sp>
        <p:nvSpPr>
          <p:cNvPr id="23" name="TextBox 22"/>
          <p:cNvSpPr txBox="1"/>
          <p:nvPr/>
        </p:nvSpPr>
        <p:spPr>
          <a:xfrm>
            <a:off x="4786314" y="2786058"/>
            <a:ext cx="714380" cy="313932"/>
          </a:xfrm>
          <a:prstGeom prst="rect">
            <a:avLst/>
          </a:prstGeom>
          <a:noFill/>
        </p:spPr>
        <p:txBody>
          <a:bodyPr wrap="square" rtlCol="0">
            <a:spAutoFit/>
          </a:bodyPr>
          <a:lstStyle/>
          <a:p>
            <a:r>
              <a:rPr lang="en-US" altLang="zh-CN" sz="1800">
                <a:solidFill>
                  <a:srgbClr val="0000FF"/>
                </a:solidFill>
                <a:latin typeface="微软雅黑" pitchFamily="34" charset="-122"/>
                <a:ea typeface="微软雅黑" pitchFamily="34" charset="-122"/>
                <a:cs typeface="Times New Roman" pitchFamily="18" charset="0"/>
              </a:rPr>
              <a:t>…</a:t>
            </a:r>
            <a:endParaRPr lang="zh-CN" altLang="en-US" sz="1800">
              <a:solidFill>
                <a:srgbClr val="0000FF"/>
              </a:solidFill>
              <a:latin typeface="微软雅黑" pitchFamily="34" charset="-122"/>
              <a:ea typeface="微软雅黑" pitchFamily="34" charset="-122"/>
              <a:cs typeface="Times New Roman" pitchFamily="18" charset="0"/>
            </a:endParaRPr>
          </a:p>
        </p:txBody>
      </p:sp>
      <p:sp>
        <p:nvSpPr>
          <p:cNvPr id="24" name="TextBox 23"/>
          <p:cNvSpPr txBox="1"/>
          <p:nvPr/>
        </p:nvSpPr>
        <p:spPr>
          <a:xfrm>
            <a:off x="3000364" y="5286388"/>
            <a:ext cx="714380" cy="313932"/>
          </a:xfrm>
          <a:prstGeom prst="rect">
            <a:avLst/>
          </a:prstGeom>
          <a:noFill/>
        </p:spPr>
        <p:txBody>
          <a:bodyPr wrap="square" rtlCol="0">
            <a:spAutoFit/>
          </a:bodyPr>
          <a:lstStyle/>
          <a:p>
            <a:r>
              <a:rPr lang="en-US" altLang="zh-CN" sz="1800">
                <a:solidFill>
                  <a:srgbClr val="0000FF"/>
                </a:solidFill>
                <a:latin typeface="微软雅黑" pitchFamily="34" charset="-122"/>
                <a:ea typeface="微软雅黑" pitchFamily="34" charset="-122"/>
                <a:cs typeface="Times New Roman" pitchFamily="18" charset="0"/>
              </a:rPr>
              <a:t>…</a:t>
            </a:r>
            <a:endParaRPr lang="zh-CN" altLang="en-US" sz="1800">
              <a:solidFill>
                <a:srgbClr val="0000FF"/>
              </a:solidFill>
              <a:latin typeface="微软雅黑" pitchFamily="34" charset="-122"/>
              <a:ea typeface="微软雅黑" pitchFamily="34" charset="-122"/>
              <a:cs typeface="Times New Roman" pitchFamily="18" charset="0"/>
            </a:endParaRPr>
          </a:p>
        </p:txBody>
      </p:sp>
      <p:cxnSp>
        <p:nvCxnSpPr>
          <p:cNvPr id="25" name="直接箭头连接符 24"/>
          <p:cNvCxnSpPr>
            <a:stCxn id="22" idx="2"/>
            <a:endCxn id="6" idx="0"/>
          </p:cNvCxnSpPr>
          <p:nvPr/>
        </p:nvCxnSpPr>
        <p:spPr bwMode="auto">
          <a:xfrm rot="5400000">
            <a:off x="2965836" y="3606405"/>
            <a:ext cx="642942" cy="2381"/>
          </a:xfrm>
          <a:prstGeom prst="straightConnector1">
            <a:avLst/>
          </a:prstGeom>
          <a:ln w="19050">
            <a:headEnd type="none" w="med" len="med"/>
            <a:tailEnd type="arrow"/>
          </a:ln>
        </p:spPr>
        <p:style>
          <a:lnRef idx="2">
            <a:schemeClr val="dk1"/>
          </a:lnRef>
          <a:fillRef idx="0">
            <a:schemeClr val="dk1"/>
          </a:fillRef>
          <a:effectRef idx="1">
            <a:schemeClr val="dk1"/>
          </a:effectRef>
          <a:fontRef idx="minor">
            <a:schemeClr val="tx1"/>
          </a:fontRef>
        </p:style>
      </p:cxnSp>
      <p:sp>
        <p:nvSpPr>
          <p:cNvPr id="26" name="圆角矩形 25"/>
          <p:cNvSpPr/>
          <p:nvPr/>
        </p:nvSpPr>
        <p:spPr bwMode="auto">
          <a:xfrm>
            <a:off x="5805497" y="2652707"/>
            <a:ext cx="2357454" cy="64294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50000"/>
              </a:lnSpc>
              <a:spcBef>
                <a:spcPct val="0"/>
              </a:spcBef>
              <a:spcAft>
                <a:spcPct val="0"/>
              </a:spcAft>
              <a:buClrTx/>
              <a:buSzTx/>
              <a:buFontTx/>
              <a:buNone/>
              <a:tabLst/>
            </a:pPr>
            <a:r>
              <a:rPr kumimoji="0" lang="zh-CN" altLang="en-US" sz="1800" b="1" i="0" u="none" strike="noStrike" cap="none" normalizeH="0" baseline="0">
                <a:ln>
                  <a:noFill/>
                </a:ln>
                <a:solidFill>
                  <a:srgbClr val="C00000"/>
                </a:solidFill>
                <a:effectLst/>
                <a:latin typeface="Consolas" pitchFamily="49" charset="0"/>
                <a:ea typeface="楷体" pitchFamily="49" charset="-122"/>
                <a:cs typeface="Consolas" pitchFamily="49" charset="0"/>
              </a:rPr>
              <a:t>通用算法设计方法</a:t>
            </a:r>
            <a:r>
              <a:rPr kumimoji="0" lang="en-US" altLang="zh-CN" sz="1800" b="1" i="1" u="none" strike="noStrike" cap="none" normalizeH="0" baseline="0">
                <a:ln>
                  <a:noFill/>
                </a:ln>
                <a:solidFill>
                  <a:srgbClr val="C00000"/>
                </a:solidFill>
                <a:effectLst/>
                <a:latin typeface="Consolas" pitchFamily="49" charset="0"/>
                <a:ea typeface="楷体" pitchFamily="49" charset="-122"/>
                <a:cs typeface="Consolas" pitchFamily="49" charset="0"/>
              </a:rPr>
              <a:t>k</a:t>
            </a:r>
            <a:endParaRPr kumimoji="0" lang="zh-CN" altLang="en-US" sz="1800" b="1" i="1" u="none" strike="noStrike" cap="none" normalizeH="0" baseline="0">
              <a:ln>
                <a:noFill/>
              </a:ln>
              <a:solidFill>
                <a:srgbClr val="C00000"/>
              </a:solidFill>
              <a:effectLst/>
              <a:latin typeface="Consolas" pitchFamily="49" charset="0"/>
              <a:ea typeface="楷体" pitchFamily="49" charset="-122"/>
              <a:cs typeface="Consolas" pitchFamily="49" charset="0"/>
            </a:endParaRPr>
          </a:p>
        </p:txBody>
      </p:sp>
      <p:cxnSp>
        <p:nvCxnSpPr>
          <p:cNvPr id="27" name="直接箭头连接符 26"/>
          <p:cNvCxnSpPr>
            <a:stCxn id="26" idx="2"/>
          </p:cNvCxnSpPr>
          <p:nvPr/>
        </p:nvCxnSpPr>
        <p:spPr bwMode="auto">
          <a:xfrm rot="5400000">
            <a:off x="6661563" y="3615930"/>
            <a:ext cx="642942" cy="2381"/>
          </a:xfrm>
          <a:prstGeom prst="straightConnector1">
            <a:avLst/>
          </a:prstGeom>
          <a:ln w="19050">
            <a:headEnd type="none" w="med" len="med"/>
            <a:tailEnd type="arrow"/>
          </a:ln>
        </p:spPr>
        <p:style>
          <a:lnRef idx="2">
            <a:schemeClr val="dk1"/>
          </a:lnRef>
          <a:fillRef idx="0">
            <a:schemeClr val="dk1"/>
          </a:fillRef>
          <a:effectRef idx="1">
            <a:schemeClr val="dk1"/>
          </a:effectRef>
          <a:fontRef idx="minor">
            <a:schemeClr val="tx1"/>
          </a:fontRef>
        </p:style>
      </p:cxnSp>
      <p:grpSp>
        <p:nvGrpSpPr>
          <p:cNvPr id="31" name="组合 30"/>
          <p:cNvGrpSpPr/>
          <p:nvPr/>
        </p:nvGrpSpPr>
        <p:grpSpPr>
          <a:xfrm>
            <a:off x="571472" y="214290"/>
            <a:ext cx="1132972" cy="1068383"/>
            <a:chOff x="857224" y="1428736"/>
            <a:chExt cx="1132972" cy="1068383"/>
          </a:xfrm>
        </p:grpSpPr>
        <p:sp>
          <p:nvSpPr>
            <p:cNvPr id="28" name="Oval 37"/>
            <p:cNvSpPr>
              <a:spLocks noChangeArrowheads="1"/>
            </p:cNvSpPr>
            <p:nvPr/>
          </p:nvSpPr>
          <p:spPr bwMode="gray">
            <a:xfrm>
              <a:off x="857224" y="1428736"/>
              <a:ext cx="1132972" cy="1068383"/>
            </a:xfrm>
            <a:prstGeom prst="ellipse">
              <a:avLst/>
            </a:prstGeom>
            <a:gradFill rotWithShape="1">
              <a:gsLst>
                <a:gs pos="0">
                  <a:srgbClr val="6FF775">
                    <a:gamma/>
                    <a:shade val="46275"/>
                    <a:invGamma/>
                    <a:alpha val="89999"/>
                  </a:srgbClr>
                </a:gs>
                <a:gs pos="50000">
                  <a:srgbClr val="6FF775">
                    <a:alpha val="55000"/>
                  </a:srgbClr>
                </a:gs>
                <a:gs pos="100000">
                  <a:srgbClr val="6FF775">
                    <a:gamma/>
                    <a:shade val="46275"/>
                    <a:invGamma/>
                    <a:alpha val="89999"/>
                  </a:srgbClr>
                </a:gs>
              </a:gsLst>
              <a:lin ang="5400000" scaled="1"/>
            </a:gradFill>
            <a:ln w="9525" algn="ctr">
              <a:noFill/>
              <a:round/>
              <a:headEnd/>
              <a:tailEnd/>
            </a:ln>
            <a:effectLst/>
          </p:spPr>
          <p:txBody>
            <a:bodyPr wrap="none" anchor="ctr"/>
            <a:lstStyle/>
            <a:p>
              <a:pPr>
                <a:defRPr/>
              </a:pPr>
              <a:endParaRPr lang="zh-CN" altLang="en-US">
                <a:latin typeface="Arial" charset="0"/>
              </a:endParaRPr>
            </a:p>
          </p:txBody>
        </p:sp>
        <p:sp>
          <p:nvSpPr>
            <p:cNvPr id="30" name="Rectangle 45"/>
            <p:cNvSpPr>
              <a:spLocks noChangeArrowheads="1"/>
            </p:cNvSpPr>
            <p:nvPr/>
          </p:nvSpPr>
          <p:spPr bwMode="gray">
            <a:xfrm>
              <a:off x="1035842" y="1764728"/>
              <a:ext cx="748923"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Clr>
                  <a:srgbClr val="FF0066"/>
                </a:buClr>
                <a:buSzPct val="75000"/>
              </a:pPr>
              <a:r>
                <a:rPr lang="zh-CN" altLang="en-US" sz="2200" b="1">
                  <a:solidFill>
                    <a:srgbClr val="FF0000"/>
                  </a:solidFill>
                  <a:latin typeface="华文中宋" pitchFamily="2" charset="-122"/>
                  <a:ea typeface="华文中宋" pitchFamily="2" charset="-122"/>
                </a:rPr>
                <a:t>总结</a:t>
              </a:r>
              <a:endParaRPr lang="en-US" altLang="zh-CN" sz="2200" b="1" dirty="0">
                <a:solidFill>
                  <a:srgbClr val="FF0000"/>
                </a:solidFill>
                <a:latin typeface="华文中宋" pitchFamily="2" charset="-122"/>
                <a:ea typeface="华文中宋" pitchFamily="2" charset="-122"/>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14290"/>
            <a:ext cx="3571900" cy="44800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zh-CN" sz="2200" spc="50" dirty="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rPr>
              <a:t>各种数据结构的知识结构</a:t>
            </a:r>
            <a:endParaRPr lang="zh-CN" altLang="en-US" sz="2200" spc="50" dirty="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5" name="TextBox 4"/>
          <p:cNvSpPr txBox="1"/>
          <p:nvPr/>
        </p:nvSpPr>
        <p:spPr>
          <a:xfrm>
            <a:off x="2869034" y="1157880"/>
            <a:ext cx="3214710" cy="453183"/>
          </a:xfrm>
          <a:prstGeom prst="rect">
            <a:avLst/>
          </a:prstGeom>
          <a:ln/>
        </p:spPr>
        <p:style>
          <a:lnRef idx="1">
            <a:schemeClr val="accent5"/>
          </a:lnRef>
          <a:fillRef idx="2">
            <a:schemeClr val="accent5"/>
          </a:fillRef>
          <a:effectRef idx="1">
            <a:schemeClr val="accent5"/>
          </a:effectRef>
          <a:fontRef idx="minor">
            <a:schemeClr val="dk1"/>
          </a:fontRef>
        </p:style>
        <p:txBody>
          <a:bodyPr wrap="square" tIns="72000" bIns="72000" rtlCol="0">
            <a:spAutoFit/>
          </a:bodyPr>
          <a:lstStyle/>
          <a:p>
            <a:pPr>
              <a:lnSpc>
                <a:spcPct val="100000"/>
              </a:lnSpc>
              <a:spcBef>
                <a:spcPts val="0"/>
              </a:spcBef>
            </a:pPr>
            <a:r>
              <a:rPr lang="zh-CN" altLang="zh-CN" sz="2000">
                <a:solidFill>
                  <a:srgbClr val="0000FF"/>
                </a:solidFill>
                <a:latin typeface="Consolas" pitchFamily="49" charset="0"/>
                <a:ea typeface="楷体" pitchFamily="49" charset="-122"/>
                <a:cs typeface="Consolas" pitchFamily="49" charset="0"/>
              </a:rPr>
              <a:t>逻辑结构特征</a:t>
            </a:r>
            <a:r>
              <a:rPr lang="en-US" altLang="zh-CN" sz="2000">
                <a:solidFill>
                  <a:srgbClr val="0000FF"/>
                </a:solidFill>
                <a:latin typeface="Consolas" pitchFamily="49" charset="0"/>
                <a:ea typeface="楷体" pitchFamily="49" charset="-122"/>
                <a:cs typeface="Consolas" pitchFamily="49" charset="0"/>
              </a:rPr>
              <a:t> + </a:t>
            </a:r>
            <a:r>
              <a:rPr lang="zh-CN" altLang="zh-CN" sz="2000">
                <a:solidFill>
                  <a:srgbClr val="0000FF"/>
                </a:solidFill>
                <a:latin typeface="Consolas" pitchFamily="49" charset="0"/>
                <a:ea typeface="楷体" pitchFamily="49" charset="-122"/>
                <a:cs typeface="Consolas" pitchFamily="49" charset="0"/>
              </a:rPr>
              <a:t>基本运算</a:t>
            </a:r>
          </a:p>
        </p:txBody>
      </p:sp>
      <p:sp>
        <p:nvSpPr>
          <p:cNvPr id="6" name="TextBox 5"/>
          <p:cNvSpPr txBox="1"/>
          <p:nvPr/>
        </p:nvSpPr>
        <p:spPr>
          <a:xfrm>
            <a:off x="3511976" y="2015136"/>
            <a:ext cx="1928826" cy="453183"/>
          </a:xfrm>
          <a:prstGeom prst="rect">
            <a:avLst/>
          </a:prstGeom>
          <a:ln/>
        </p:spPr>
        <p:style>
          <a:lnRef idx="1">
            <a:schemeClr val="accent5"/>
          </a:lnRef>
          <a:fillRef idx="2">
            <a:schemeClr val="accent5"/>
          </a:fillRef>
          <a:effectRef idx="1">
            <a:schemeClr val="accent5"/>
          </a:effectRef>
          <a:fontRef idx="minor">
            <a:schemeClr val="dk1"/>
          </a:fontRef>
        </p:style>
        <p:txBody>
          <a:bodyPr wrap="square" tIns="72000" bIns="72000" rtlCol="0">
            <a:spAutoFit/>
          </a:bodyPr>
          <a:lstStyle/>
          <a:p>
            <a:pPr>
              <a:lnSpc>
                <a:spcPct val="100000"/>
              </a:lnSpc>
              <a:spcBef>
                <a:spcPts val="0"/>
              </a:spcBef>
            </a:pPr>
            <a:r>
              <a:rPr lang="zh-CN" altLang="zh-CN" sz="2000">
                <a:solidFill>
                  <a:srgbClr val="0000FF"/>
                </a:solidFill>
                <a:latin typeface="Consolas" pitchFamily="49" charset="0"/>
                <a:ea typeface="楷体" pitchFamily="49" charset="-122"/>
                <a:cs typeface="Consolas" pitchFamily="49" charset="0"/>
              </a:rPr>
              <a:t>存储结构</a:t>
            </a:r>
            <a:endParaRPr lang="zh-CN" altLang="en-US" sz="2000">
              <a:solidFill>
                <a:srgbClr val="0000FF"/>
              </a:solidFill>
              <a:latin typeface="Consolas" pitchFamily="49" charset="0"/>
              <a:ea typeface="楷体" pitchFamily="49" charset="-122"/>
              <a:cs typeface="Consolas" pitchFamily="49" charset="0"/>
            </a:endParaRPr>
          </a:p>
        </p:txBody>
      </p:sp>
      <p:sp>
        <p:nvSpPr>
          <p:cNvPr id="7" name="TextBox 6"/>
          <p:cNvSpPr txBox="1"/>
          <p:nvPr/>
        </p:nvSpPr>
        <p:spPr>
          <a:xfrm>
            <a:off x="3194978" y="2913686"/>
            <a:ext cx="2571768" cy="453183"/>
          </a:xfrm>
          <a:prstGeom prst="rect">
            <a:avLst/>
          </a:prstGeom>
          <a:ln/>
        </p:spPr>
        <p:style>
          <a:lnRef idx="1">
            <a:schemeClr val="accent5"/>
          </a:lnRef>
          <a:fillRef idx="2">
            <a:schemeClr val="accent5"/>
          </a:fillRef>
          <a:effectRef idx="1">
            <a:schemeClr val="accent5"/>
          </a:effectRef>
          <a:fontRef idx="minor">
            <a:schemeClr val="dk1"/>
          </a:fontRef>
        </p:style>
        <p:txBody>
          <a:bodyPr wrap="square" tIns="72000" bIns="72000" rtlCol="0">
            <a:spAutoFit/>
          </a:bodyPr>
          <a:lstStyle/>
          <a:p>
            <a:pPr>
              <a:lnSpc>
                <a:spcPct val="100000"/>
              </a:lnSpc>
              <a:spcBef>
                <a:spcPts val="0"/>
              </a:spcBef>
            </a:pPr>
            <a:r>
              <a:rPr lang="zh-CN" altLang="zh-CN" sz="2000">
                <a:solidFill>
                  <a:srgbClr val="0000FF"/>
                </a:solidFill>
                <a:latin typeface="Consolas" pitchFamily="49" charset="0"/>
                <a:ea typeface="楷体" pitchFamily="49" charset="-122"/>
                <a:cs typeface="Consolas" pitchFamily="49" charset="0"/>
              </a:rPr>
              <a:t>存储结构的基本操作</a:t>
            </a:r>
          </a:p>
        </p:txBody>
      </p:sp>
      <p:sp>
        <p:nvSpPr>
          <p:cNvPr id="8" name="TextBox 7"/>
          <p:cNvSpPr txBox="1"/>
          <p:nvPr/>
        </p:nvSpPr>
        <p:spPr>
          <a:xfrm>
            <a:off x="3337854" y="3812236"/>
            <a:ext cx="2286016" cy="453183"/>
          </a:xfrm>
          <a:prstGeom prst="rect">
            <a:avLst/>
          </a:prstGeom>
          <a:ln/>
        </p:spPr>
        <p:style>
          <a:lnRef idx="1">
            <a:schemeClr val="accent5"/>
          </a:lnRef>
          <a:fillRef idx="2">
            <a:schemeClr val="accent5"/>
          </a:fillRef>
          <a:effectRef idx="1">
            <a:schemeClr val="accent5"/>
          </a:effectRef>
          <a:fontRef idx="minor">
            <a:schemeClr val="dk1"/>
          </a:fontRef>
        </p:style>
        <p:txBody>
          <a:bodyPr wrap="square" tIns="72000" bIns="72000" rtlCol="0">
            <a:spAutoFit/>
          </a:bodyPr>
          <a:lstStyle/>
          <a:p>
            <a:pPr>
              <a:lnSpc>
                <a:spcPct val="100000"/>
              </a:lnSpc>
              <a:spcBef>
                <a:spcPts val="0"/>
              </a:spcBef>
            </a:pPr>
            <a:r>
              <a:rPr lang="zh-CN" altLang="zh-CN" sz="2000">
                <a:solidFill>
                  <a:srgbClr val="0000FF"/>
                </a:solidFill>
                <a:latin typeface="Consolas" pitchFamily="49" charset="0"/>
                <a:ea typeface="楷体" pitchFamily="49" charset="-122"/>
                <a:cs typeface="Consolas" pitchFamily="49" charset="0"/>
              </a:rPr>
              <a:t>基本运算算法设计</a:t>
            </a:r>
          </a:p>
        </p:txBody>
      </p:sp>
      <p:sp>
        <p:nvSpPr>
          <p:cNvPr id="9" name="TextBox 8"/>
          <p:cNvSpPr txBox="1"/>
          <p:nvPr/>
        </p:nvSpPr>
        <p:spPr>
          <a:xfrm>
            <a:off x="3522024" y="4721936"/>
            <a:ext cx="1928826" cy="453183"/>
          </a:xfrm>
          <a:prstGeom prst="rect">
            <a:avLst/>
          </a:prstGeom>
          <a:ln/>
        </p:spPr>
        <p:style>
          <a:lnRef idx="1">
            <a:schemeClr val="accent5"/>
          </a:lnRef>
          <a:fillRef idx="2">
            <a:schemeClr val="accent5"/>
          </a:fillRef>
          <a:effectRef idx="1">
            <a:schemeClr val="accent5"/>
          </a:effectRef>
          <a:fontRef idx="minor">
            <a:schemeClr val="dk1"/>
          </a:fontRef>
        </p:style>
        <p:txBody>
          <a:bodyPr wrap="square" tIns="72000" bIns="72000" rtlCol="0">
            <a:spAutoFit/>
          </a:bodyPr>
          <a:lstStyle/>
          <a:p>
            <a:pPr>
              <a:lnSpc>
                <a:spcPct val="100000"/>
              </a:lnSpc>
              <a:spcBef>
                <a:spcPts val="0"/>
              </a:spcBef>
            </a:pPr>
            <a:r>
              <a:rPr lang="zh-CN" altLang="zh-CN" sz="2000">
                <a:solidFill>
                  <a:srgbClr val="0000FF"/>
                </a:solidFill>
                <a:latin typeface="Consolas" pitchFamily="49" charset="0"/>
                <a:ea typeface="楷体" pitchFamily="49" charset="-122"/>
                <a:cs typeface="Consolas" pitchFamily="49" charset="0"/>
              </a:rPr>
              <a:t>应用算法设计</a:t>
            </a:r>
          </a:p>
        </p:txBody>
      </p:sp>
      <p:sp>
        <p:nvSpPr>
          <p:cNvPr id="10" name="TextBox 9"/>
          <p:cNvSpPr txBox="1"/>
          <p:nvPr/>
        </p:nvSpPr>
        <p:spPr>
          <a:xfrm>
            <a:off x="3491880" y="5589240"/>
            <a:ext cx="2000264" cy="453183"/>
          </a:xfrm>
          <a:prstGeom prst="rect">
            <a:avLst/>
          </a:prstGeom>
          <a:ln/>
        </p:spPr>
        <p:style>
          <a:lnRef idx="1">
            <a:schemeClr val="accent5"/>
          </a:lnRef>
          <a:fillRef idx="2">
            <a:schemeClr val="accent5"/>
          </a:fillRef>
          <a:effectRef idx="1">
            <a:schemeClr val="accent5"/>
          </a:effectRef>
          <a:fontRef idx="minor">
            <a:schemeClr val="dk1"/>
          </a:fontRef>
        </p:style>
        <p:txBody>
          <a:bodyPr wrap="square" tIns="72000" bIns="72000" rtlCol="0">
            <a:spAutoFit/>
          </a:bodyPr>
          <a:lstStyle/>
          <a:p>
            <a:pPr>
              <a:lnSpc>
                <a:spcPct val="100000"/>
              </a:lnSpc>
              <a:spcBef>
                <a:spcPts val="0"/>
              </a:spcBef>
            </a:pPr>
            <a:r>
              <a:rPr lang="zh-CN" altLang="zh-CN" sz="2000">
                <a:solidFill>
                  <a:srgbClr val="0000FF"/>
                </a:solidFill>
                <a:latin typeface="Consolas" pitchFamily="49" charset="0"/>
                <a:ea typeface="楷体" pitchFamily="49" charset="-122"/>
                <a:cs typeface="Consolas" pitchFamily="49" charset="0"/>
              </a:rPr>
              <a:t>复杂算法设计</a:t>
            </a:r>
          </a:p>
        </p:txBody>
      </p:sp>
      <p:cxnSp>
        <p:nvCxnSpPr>
          <p:cNvPr id="12" name="直接箭头连接符 11"/>
          <p:cNvCxnSpPr>
            <a:stCxn id="5" idx="2"/>
            <a:endCxn id="6" idx="0"/>
          </p:cNvCxnSpPr>
          <p:nvPr/>
        </p:nvCxnSpPr>
        <p:spPr>
          <a:xfrm>
            <a:off x="4476389" y="1611063"/>
            <a:ext cx="0" cy="404073"/>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6" idx="2"/>
            <a:endCxn id="7" idx="0"/>
          </p:cNvCxnSpPr>
          <p:nvPr/>
        </p:nvCxnSpPr>
        <p:spPr>
          <a:xfrm>
            <a:off x="4476389" y="2468319"/>
            <a:ext cx="4473" cy="445367"/>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7" idx="2"/>
            <a:endCxn id="8" idx="0"/>
          </p:cNvCxnSpPr>
          <p:nvPr/>
        </p:nvCxnSpPr>
        <p:spPr>
          <a:xfrm>
            <a:off x="4480862" y="3366869"/>
            <a:ext cx="0" cy="445367"/>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8" idx="2"/>
            <a:endCxn id="9" idx="0"/>
          </p:cNvCxnSpPr>
          <p:nvPr/>
        </p:nvCxnSpPr>
        <p:spPr>
          <a:xfrm>
            <a:off x="4480862" y="4265419"/>
            <a:ext cx="5575" cy="456517"/>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9" idx="2"/>
            <a:endCxn id="10" idx="0"/>
          </p:cNvCxnSpPr>
          <p:nvPr/>
        </p:nvCxnSpPr>
        <p:spPr>
          <a:xfrm>
            <a:off x="4486437" y="5175119"/>
            <a:ext cx="5575" cy="414121"/>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0437" y="1218909"/>
            <a:ext cx="3299435" cy="453183"/>
          </a:xfrm>
          <a:prstGeom prst="rect">
            <a:avLst/>
          </a:prstGeom>
          <a:ln/>
        </p:spPr>
        <p:style>
          <a:lnRef idx="1">
            <a:schemeClr val="accent5"/>
          </a:lnRef>
          <a:fillRef idx="2">
            <a:schemeClr val="accent5"/>
          </a:fillRef>
          <a:effectRef idx="1">
            <a:schemeClr val="accent5"/>
          </a:effectRef>
          <a:fontRef idx="minor">
            <a:schemeClr val="dk1"/>
          </a:fontRef>
        </p:style>
        <p:txBody>
          <a:bodyPr wrap="square" tIns="72000" bIns="72000" rtlCol="0">
            <a:spAutoFit/>
          </a:bodyPr>
          <a:lstStyle/>
          <a:p>
            <a:pPr>
              <a:lnSpc>
                <a:spcPct val="100000"/>
              </a:lnSpc>
              <a:spcBef>
                <a:spcPts val="0"/>
              </a:spcBef>
            </a:pPr>
            <a:r>
              <a:rPr lang="zh-CN" altLang="zh-CN" sz="2000">
                <a:solidFill>
                  <a:srgbClr val="0000FF"/>
                </a:solidFill>
                <a:latin typeface="Consolas" pitchFamily="49" charset="0"/>
                <a:ea typeface="楷体" pitchFamily="49" charset="-122"/>
                <a:cs typeface="Consolas" pitchFamily="49" charset="0"/>
              </a:rPr>
              <a:t>逻辑结构特征</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基本运算</a:t>
            </a:r>
          </a:p>
        </p:txBody>
      </p:sp>
      <p:sp>
        <p:nvSpPr>
          <p:cNvPr id="31" name="TextBox 30"/>
          <p:cNvSpPr txBox="1"/>
          <p:nvPr/>
        </p:nvSpPr>
        <p:spPr>
          <a:xfrm>
            <a:off x="669196" y="2076165"/>
            <a:ext cx="2172799" cy="453183"/>
          </a:xfrm>
          <a:prstGeom prst="rect">
            <a:avLst/>
          </a:prstGeom>
          <a:ln/>
        </p:spPr>
        <p:style>
          <a:lnRef idx="1">
            <a:schemeClr val="accent5"/>
          </a:lnRef>
          <a:fillRef idx="2">
            <a:schemeClr val="accent5"/>
          </a:fillRef>
          <a:effectRef idx="1">
            <a:schemeClr val="accent5"/>
          </a:effectRef>
          <a:fontRef idx="minor">
            <a:schemeClr val="dk1"/>
          </a:fontRef>
        </p:style>
        <p:txBody>
          <a:bodyPr wrap="square" tIns="72000" bIns="72000" rtlCol="0">
            <a:spAutoFit/>
          </a:bodyPr>
          <a:lstStyle/>
          <a:p>
            <a:pPr>
              <a:lnSpc>
                <a:spcPct val="100000"/>
              </a:lnSpc>
              <a:spcBef>
                <a:spcPts val="0"/>
              </a:spcBef>
            </a:pPr>
            <a:r>
              <a:rPr lang="zh-CN" altLang="zh-CN" sz="2000">
                <a:solidFill>
                  <a:srgbClr val="0000FF"/>
                </a:solidFill>
                <a:latin typeface="Consolas" pitchFamily="49" charset="0"/>
                <a:ea typeface="楷体" pitchFamily="49" charset="-122"/>
                <a:cs typeface="Consolas" pitchFamily="49" charset="0"/>
              </a:rPr>
              <a:t>存储结构</a:t>
            </a:r>
            <a:endParaRPr lang="zh-CN" altLang="en-US" sz="2000">
              <a:solidFill>
                <a:srgbClr val="0000FF"/>
              </a:solidFill>
              <a:latin typeface="Consolas" pitchFamily="49" charset="0"/>
              <a:ea typeface="楷体" pitchFamily="49" charset="-122"/>
              <a:cs typeface="Consolas" pitchFamily="49" charset="0"/>
            </a:endParaRPr>
          </a:p>
        </p:txBody>
      </p:sp>
      <p:sp>
        <p:nvSpPr>
          <p:cNvPr id="32" name="TextBox 31"/>
          <p:cNvSpPr txBox="1"/>
          <p:nvPr/>
        </p:nvSpPr>
        <p:spPr>
          <a:xfrm>
            <a:off x="323528" y="2974715"/>
            <a:ext cx="2897065" cy="453183"/>
          </a:xfrm>
          <a:prstGeom prst="rect">
            <a:avLst/>
          </a:prstGeom>
          <a:ln/>
        </p:spPr>
        <p:style>
          <a:lnRef idx="1">
            <a:schemeClr val="accent5"/>
          </a:lnRef>
          <a:fillRef idx="2">
            <a:schemeClr val="accent5"/>
          </a:fillRef>
          <a:effectRef idx="1">
            <a:schemeClr val="accent5"/>
          </a:effectRef>
          <a:fontRef idx="minor">
            <a:schemeClr val="dk1"/>
          </a:fontRef>
        </p:style>
        <p:txBody>
          <a:bodyPr wrap="square" tIns="72000" bIns="72000" rtlCol="0">
            <a:spAutoFit/>
          </a:bodyPr>
          <a:lstStyle/>
          <a:p>
            <a:pPr>
              <a:lnSpc>
                <a:spcPct val="100000"/>
              </a:lnSpc>
              <a:spcBef>
                <a:spcPts val="0"/>
              </a:spcBef>
            </a:pPr>
            <a:r>
              <a:rPr lang="zh-CN" altLang="zh-CN" sz="2000">
                <a:solidFill>
                  <a:srgbClr val="0000FF"/>
                </a:solidFill>
                <a:latin typeface="Consolas" pitchFamily="49" charset="0"/>
                <a:ea typeface="楷体" pitchFamily="49" charset="-122"/>
                <a:cs typeface="Consolas" pitchFamily="49" charset="0"/>
              </a:rPr>
              <a:t>存储结构的基本操作</a:t>
            </a:r>
          </a:p>
        </p:txBody>
      </p:sp>
      <p:sp>
        <p:nvSpPr>
          <p:cNvPr id="33" name="TextBox 32"/>
          <p:cNvSpPr txBox="1"/>
          <p:nvPr/>
        </p:nvSpPr>
        <p:spPr>
          <a:xfrm>
            <a:off x="484663" y="3873265"/>
            <a:ext cx="2575169" cy="453183"/>
          </a:xfrm>
          <a:prstGeom prst="rect">
            <a:avLst/>
          </a:prstGeom>
          <a:ln/>
        </p:spPr>
        <p:style>
          <a:lnRef idx="1">
            <a:schemeClr val="accent5"/>
          </a:lnRef>
          <a:fillRef idx="2">
            <a:schemeClr val="accent5"/>
          </a:fillRef>
          <a:effectRef idx="1">
            <a:schemeClr val="accent5"/>
          </a:effectRef>
          <a:fontRef idx="minor">
            <a:schemeClr val="dk1"/>
          </a:fontRef>
        </p:style>
        <p:txBody>
          <a:bodyPr wrap="square" tIns="72000" bIns="72000" rtlCol="0">
            <a:spAutoFit/>
          </a:bodyPr>
          <a:lstStyle/>
          <a:p>
            <a:pPr>
              <a:lnSpc>
                <a:spcPct val="100000"/>
              </a:lnSpc>
              <a:spcBef>
                <a:spcPts val="0"/>
              </a:spcBef>
            </a:pPr>
            <a:r>
              <a:rPr lang="zh-CN" altLang="zh-CN" sz="2000">
                <a:solidFill>
                  <a:srgbClr val="0000FF"/>
                </a:solidFill>
                <a:latin typeface="Consolas" pitchFamily="49" charset="0"/>
                <a:ea typeface="楷体" pitchFamily="49" charset="-122"/>
                <a:cs typeface="Consolas" pitchFamily="49" charset="0"/>
              </a:rPr>
              <a:t>基本运算算法设计</a:t>
            </a:r>
          </a:p>
        </p:txBody>
      </p:sp>
      <p:sp>
        <p:nvSpPr>
          <p:cNvPr id="34" name="TextBox 33"/>
          <p:cNvSpPr txBox="1"/>
          <p:nvPr/>
        </p:nvSpPr>
        <p:spPr>
          <a:xfrm>
            <a:off x="683568" y="4782965"/>
            <a:ext cx="2172799" cy="453183"/>
          </a:xfrm>
          <a:prstGeom prst="rect">
            <a:avLst/>
          </a:prstGeom>
          <a:ln/>
        </p:spPr>
        <p:style>
          <a:lnRef idx="1">
            <a:schemeClr val="accent5"/>
          </a:lnRef>
          <a:fillRef idx="2">
            <a:schemeClr val="accent5"/>
          </a:fillRef>
          <a:effectRef idx="1">
            <a:schemeClr val="accent5"/>
          </a:effectRef>
          <a:fontRef idx="minor">
            <a:schemeClr val="dk1"/>
          </a:fontRef>
        </p:style>
        <p:txBody>
          <a:bodyPr wrap="square" tIns="72000" bIns="72000" rtlCol="0">
            <a:spAutoFit/>
          </a:bodyPr>
          <a:lstStyle/>
          <a:p>
            <a:pPr>
              <a:lnSpc>
                <a:spcPct val="100000"/>
              </a:lnSpc>
              <a:spcBef>
                <a:spcPts val="0"/>
              </a:spcBef>
            </a:pPr>
            <a:r>
              <a:rPr lang="zh-CN" altLang="zh-CN" sz="2000">
                <a:solidFill>
                  <a:srgbClr val="0000FF"/>
                </a:solidFill>
                <a:latin typeface="Consolas" pitchFamily="49" charset="0"/>
                <a:ea typeface="楷体" pitchFamily="49" charset="-122"/>
                <a:cs typeface="Consolas" pitchFamily="49" charset="0"/>
              </a:rPr>
              <a:t>应用算法设计</a:t>
            </a:r>
          </a:p>
        </p:txBody>
      </p:sp>
      <p:sp>
        <p:nvSpPr>
          <p:cNvPr id="35" name="TextBox 34"/>
          <p:cNvSpPr txBox="1"/>
          <p:nvPr/>
        </p:nvSpPr>
        <p:spPr>
          <a:xfrm>
            <a:off x="662543" y="5690461"/>
            <a:ext cx="2253273" cy="453183"/>
          </a:xfrm>
          <a:prstGeom prst="rect">
            <a:avLst/>
          </a:prstGeom>
          <a:ln/>
        </p:spPr>
        <p:style>
          <a:lnRef idx="1">
            <a:schemeClr val="accent5"/>
          </a:lnRef>
          <a:fillRef idx="2">
            <a:schemeClr val="accent5"/>
          </a:fillRef>
          <a:effectRef idx="1">
            <a:schemeClr val="accent5"/>
          </a:effectRef>
          <a:fontRef idx="minor">
            <a:schemeClr val="dk1"/>
          </a:fontRef>
        </p:style>
        <p:txBody>
          <a:bodyPr wrap="square" tIns="72000" bIns="72000" rtlCol="0">
            <a:spAutoFit/>
          </a:bodyPr>
          <a:lstStyle/>
          <a:p>
            <a:pPr>
              <a:lnSpc>
                <a:spcPct val="100000"/>
              </a:lnSpc>
              <a:spcBef>
                <a:spcPts val="0"/>
              </a:spcBef>
            </a:pPr>
            <a:r>
              <a:rPr lang="zh-CN" altLang="zh-CN" sz="2000">
                <a:solidFill>
                  <a:srgbClr val="0000FF"/>
                </a:solidFill>
                <a:latin typeface="Consolas" pitchFamily="49" charset="0"/>
                <a:ea typeface="楷体" pitchFamily="49" charset="-122"/>
                <a:cs typeface="Consolas" pitchFamily="49" charset="0"/>
              </a:rPr>
              <a:t>复杂算法设计</a:t>
            </a:r>
          </a:p>
        </p:txBody>
      </p:sp>
      <p:cxnSp>
        <p:nvCxnSpPr>
          <p:cNvPr id="36" name="直接箭头连接符 35"/>
          <p:cNvCxnSpPr>
            <a:cxnSpLocks/>
            <a:stCxn id="29" idx="2"/>
            <a:endCxn id="31" idx="0"/>
          </p:cNvCxnSpPr>
          <p:nvPr/>
        </p:nvCxnSpPr>
        <p:spPr>
          <a:xfrm flipH="1">
            <a:off x="1755596" y="1672092"/>
            <a:ext cx="14559" cy="404073"/>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cxnSp>
        <p:nvCxnSpPr>
          <p:cNvPr id="37" name="直接箭头连接符 36"/>
          <p:cNvCxnSpPr>
            <a:cxnSpLocks/>
            <a:stCxn id="31" idx="2"/>
            <a:endCxn id="32" idx="0"/>
          </p:cNvCxnSpPr>
          <p:nvPr/>
        </p:nvCxnSpPr>
        <p:spPr>
          <a:xfrm>
            <a:off x="1755596" y="2529348"/>
            <a:ext cx="16465" cy="445367"/>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cxnSp>
        <p:nvCxnSpPr>
          <p:cNvPr id="38" name="直接箭头连接符 37"/>
          <p:cNvCxnSpPr>
            <a:stCxn id="32" idx="2"/>
            <a:endCxn id="33" idx="0"/>
          </p:cNvCxnSpPr>
          <p:nvPr/>
        </p:nvCxnSpPr>
        <p:spPr>
          <a:xfrm>
            <a:off x="1772061" y="3427898"/>
            <a:ext cx="187" cy="445367"/>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cxnSp>
        <p:nvCxnSpPr>
          <p:cNvPr id="39" name="直接箭头连接符 38"/>
          <p:cNvCxnSpPr>
            <a:stCxn id="33" idx="2"/>
            <a:endCxn id="34" idx="0"/>
          </p:cNvCxnSpPr>
          <p:nvPr/>
        </p:nvCxnSpPr>
        <p:spPr>
          <a:xfrm flipH="1">
            <a:off x="1769968" y="4326448"/>
            <a:ext cx="2280" cy="456517"/>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cxnSp>
        <p:nvCxnSpPr>
          <p:cNvPr id="40" name="直接箭头连接符 39"/>
          <p:cNvCxnSpPr>
            <a:stCxn id="34" idx="2"/>
            <a:endCxn id="35" idx="0"/>
          </p:cNvCxnSpPr>
          <p:nvPr/>
        </p:nvCxnSpPr>
        <p:spPr>
          <a:xfrm>
            <a:off x="1769968" y="5236148"/>
            <a:ext cx="19212" cy="454313"/>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sp>
        <p:nvSpPr>
          <p:cNvPr id="41" name="TextBox 40"/>
          <p:cNvSpPr txBox="1"/>
          <p:nvPr/>
        </p:nvSpPr>
        <p:spPr>
          <a:xfrm>
            <a:off x="3857620" y="1071546"/>
            <a:ext cx="4104176" cy="656590"/>
          </a:xfrm>
          <a:prstGeom prst="rect">
            <a:avLst/>
          </a:prstGeom>
          <a:noFill/>
        </p:spPr>
        <p:txBody>
          <a:bodyPr wrap="square" rtlCol="0">
            <a:spAutoFit/>
          </a:bodyPr>
          <a:lstStyle/>
          <a:p>
            <a:pPr algn="l">
              <a:lnSpc>
                <a:spcPts val="2200"/>
              </a:lnSpc>
              <a:spcBef>
                <a:spcPts val="0"/>
              </a:spcBef>
            </a:pPr>
            <a:r>
              <a:rPr lang="zh-CN" altLang="en-US" sz="2000">
                <a:solidFill>
                  <a:srgbClr val="C00000"/>
                </a:solidFill>
                <a:latin typeface="Consolas" pitchFamily="49" charset="0"/>
                <a:ea typeface="仿宋" pitchFamily="49" charset="-122"/>
                <a:cs typeface="Consolas" pitchFamily="49" charset="0"/>
              </a:rPr>
              <a:t>逻辑特征</a:t>
            </a:r>
            <a:r>
              <a:rPr lang="zh-CN" altLang="en-US"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元素为</a:t>
            </a:r>
            <a:r>
              <a:rPr lang="zh-CN" altLang="en-US" sz="2000">
                <a:solidFill>
                  <a:srgbClr val="0000FF"/>
                </a:solidFill>
                <a:latin typeface="Consolas" pitchFamily="49" charset="0"/>
                <a:ea typeface="仿宋" pitchFamily="49" charset="-122"/>
                <a:cs typeface="Consolas" pitchFamily="49" charset="0"/>
              </a:rPr>
              <a:t>一</a:t>
            </a:r>
            <a:r>
              <a:rPr lang="zh-CN" altLang="zh-CN" sz="2000">
                <a:solidFill>
                  <a:srgbClr val="0000FF"/>
                </a:solidFill>
                <a:latin typeface="Consolas" pitchFamily="49" charset="0"/>
                <a:ea typeface="仿宋" pitchFamily="49" charset="-122"/>
                <a:cs typeface="Consolas" pitchFamily="49" charset="0"/>
              </a:rPr>
              <a:t>对</a:t>
            </a:r>
            <a:r>
              <a:rPr lang="zh-CN" altLang="en-US" sz="2000">
                <a:solidFill>
                  <a:srgbClr val="0000FF"/>
                </a:solidFill>
                <a:latin typeface="Consolas" pitchFamily="49" charset="0"/>
                <a:ea typeface="仿宋" pitchFamily="49" charset="-122"/>
                <a:cs typeface="Consolas" pitchFamily="49" charset="0"/>
              </a:rPr>
              <a:t>一</a:t>
            </a:r>
            <a:r>
              <a:rPr lang="zh-CN" altLang="zh-CN" sz="2000">
                <a:solidFill>
                  <a:srgbClr val="0000FF"/>
                </a:solidFill>
                <a:latin typeface="Consolas" pitchFamily="49" charset="0"/>
                <a:ea typeface="仿宋" pitchFamily="49" charset="-122"/>
                <a:cs typeface="Consolas" pitchFamily="49" charset="0"/>
              </a:rPr>
              <a:t>关系</a:t>
            </a:r>
            <a:endParaRPr lang="en-US" altLang="zh-CN" sz="20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zh-CN" altLang="zh-CN" sz="2000">
                <a:solidFill>
                  <a:srgbClr val="C00000"/>
                </a:solidFill>
                <a:latin typeface="Consolas" pitchFamily="49" charset="0"/>
                <a:ea typeface="仿宋" pitchFamily="49" charset="-122"/>
                <a:cs typeface="Consolas" pitchFamily="49" charset="0"/>
              </a:rPr>
              <a:t>基本运算</a:t>
            </a:r>
            <a:r>
              <a:rPr lang="zh-CN" altLang="zh-CN" sz="2000">
                <a:solidFill>
                  <a:srgbClr val="0000FF"/>
                </a:solidFill>
                <a:latin typeface="Consolas" pitchFamily="49" charset="0"/>
                <a:ea typeface="仿宋" pitchFamily="49" charset="-122"/>
                <a:cs typeface="Consolas" pitchFamily="49" charset="0"/>
              </a:rPr>
              <a:t>：查找、插入和删除</a:t>
            </a:r>
            <a:r>
              <a:rPr lang="zh-CN" altLang="en-US" sz="2000">
                <a:solidFill>
                  <a:srgbClr val="0000FF"/>
                </a:solidFill>
                <a:latin typeface="Consolas" pitchFamily="49" charset="0"/>
                <a:ea typeface="仿宋" pitchFamily="49" charset="-122"/>
                <a:cs typeface="Consolas" pitchFamily="49" charset="0"/>
              </a:rPr>
              <a:t>等</a:t>
            </a:r>
          </a:p>
        </p:txBody>
      </p:sp>
      <p:sp>
        <p:nvSpPr>
          <p:cNvPr id="42" name="TextBox 41"/>
          <p:cNvSpPr txBox="1"/>
          <p:nvPr/>
        </p:nvSpPr>
        <p:spPr>
          <a:xfrm>
            <a:off x="4000496" y="2071678"/>
            <a:ext cx="4506546" cy="442301"/>
          </a:xfrm>
          <a:prstGeom prst="rect">
            <a:avLst/>
          </a:prstGeom>
          <a:noFill/>
        </p:spPr>
        <p:txBody>
          <a:bodyPr wrap="square" rtlCol="0">
            <a:spAutoFit/>
          </a:bodyPr>
          <a:lstStyle/>
          <a:p>
            <a:pPr algn="l">
              <a:lnSpc>
                <a:spcPts val="3000"/>
              </a:lnSpc>
              <a:spcBef>
                <a:spcPts val="0"/>
              </a:spcBef>
            </a:pPr>
            <a:r>
              <a:rPr lang="zh-CN" altLang="zh-CN" sz="2000">
                <a:solidFill>
                  <a:srgbClr val="0000FF"/>
                </a:solidFill>
                <a:latin typeface="Consolas" pitchFamily="49" charset="0"/>
                <a:ea typeface="仿宋" pitchFamily="49" charset="-122"/>
                <a:cs typeface="Consolas" pitchFamily="49" charset="0"/>
              </a:rPr>
              <a:t>顺序表，单链表、双链表和循环链表</a:t>
            </a:r>
            <a:endParaRPr lang="zh-CN" altLang="en-US" sz="2000">
              <a:solidFill>
                <a:srgbClr val="0000FF"/>
              </a:solidFill>
              <a:latin typeface="Consolas" pitchFamily="49" charset="0"/>
              <a:ea typeface="仿宋" pitchFamily="49" charset="-122"/>
              <a:cs typeface="Consolas" pitchFamily="49" charset="0"/>
            </a:endParaRPr>
          </a:p>
        </p:txBody>
      </p:sp>
      <p:sp>
        <p:nvSpPr>
          <p:cNvPr id="43" name="TextBox 42"/>
          <p:cNvSpPr txBox="1"/>
          <p:nvPr/>
        </p:nvSpPr>
        <p:spPr>
          <a:xfrm>
            <a:off x="4000496" y="2928934"/>
            <a:ext cx="4747968" cy="707886"/>
          </a:xfrm>
          <a:prstGeom prst="rect">
            <a:avLst/>
          </a:prstGeom>
          <a:noFill/>
        </p:spPr>
        <p:txBody>
          <a:bodyPr wrap="square" rtlCol="0">
            <a:spAutoFit/>
          </a:bodyPr>
          <a:lstStyle/>
          <a:p>
            <a:pPr algn="l">
              <a:lnSpc>
                <a:spcPct val="100000"/>
              </a:lnSpc>
              <a:spcBef>
                <a:spcPts val="0"/>
              </a:spcBef>
            </a:pPr>
            <a:r>
              <a:rPr lang="zh-CN" altLang="zh-CN" sz="2000">
                <a:solidFill>
                  <a:srgbClr val="FF0000"/>
                </a:solidFill>
                <a:latin typeface="华文中宋" pitchFamily="2" charset="-122"/>
                <a:ea typeface="华文中宋" pitchFamily="2" charset="-122"/>
                <a:cs typeface="Consolas" pitchFamily="49" charset="0"/>
              </a:rPr>
              <a:t>单链表</a:t>
            </a:r>
            <a:r>
              <a:rPr lang="zh-CN" altLang="en-US"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指针</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后移，在</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结点之后插入一个结点，删除结点</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的后继结点</a:t>
            </a:r>
          </a:p>
        </p:txBody>
      </p:sp>
      <p:sp>
        <p:nvSpPr>
          <p:cNvPr id="44" name="TextBox 43"/>
          <p:cNvSpPr txBox="1"/>
          <p:nvPr/>
        </p:nvSpPr>
        <p:spPr>
          <a:xfrm>
            <a:off x="4000496" y="3786190"/>
            <a:ext cx="4426072" cy="707886"/>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头插法、尾插法、查找、插入和删除等算法设计</a:t>
            </a:r>
            <a:endParaRPr lang="zh-CN" altLang="en-US" sz="2000">
              <a:solidFill>
                <a:srgbClr val="0000FF"/>
              </a:solidFill>
              <a:latin typeface="Consolas" pitchFamily="49" charset="0"/>
              <a:ea typeface="仿宋" pitchFamily="49" charset="-122"/>
              <a:cs typeface="Consolas" pitchFamily="49" charset="0"/>
            </a:endParaRPr>
          </a:p>
        </p:txBody>
      </p:sp>
      <p:sp>
        <p:nvSpPr>
          <p:cNvPr id="45" name="TextBox 44"/>
          <p:cNvSpPr txBox="1"/>
          <p:nvPr/>
        </p:nvSpPr>
        <p:spPr>
          <a:xfrm>
            <a:off x="4000496" y="4815474"/>
            <a:ext cx="4908916"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itchFamily="49" charset="0"/>
                <a:ea typeface="仿宋" pitchFamily="49" charset="-122"/>
                <a:cs typeface="Consolas" pitchFamily="49" charset="0"/>
              </a:rPr>
              <a:t>单链表逆置，有序单链表二路归并， </a:t>
            </a:r>
            <a:r>
              <a:rPr lang="en-US" altLang="zh-CN" sz="2000">
                <a:solidFill>
                  <a:srgbClr val="0000FF"/>
                </a:solidFill>
                <a:latin typeface="+mn-ea"/>
                <a:ea typeface="+mn-ea"/>
                <a:cs typeface="Consolas" pitchFamily="49" charset="0"/>
              </a:rPr>
              <a:t>…</a:t>
            </a:r>
            <a:endParaRPr lang="zh-CN" altLang="en-US" sz="2000">
              <a:solidFill>
                <a:srgbClr val="0000FF"/>
              </a:solidFill>
              <a:latin typeface="+mn-ea"/>
              <a:ea typeface="+mn-ea"/>
              <a:cs typeface="Consolas" pitchFamily="49" charset="0"/>
            </a:endParaRPr>
          </a:p>
        </p:txBody>
      </p:sp>
      <p:sp>
        <p:nvSpPr>
          <p:cNvPr id="46" name="TextBox 45"/>
          <p:cNvSpPr txBox="1"/>
          <p:nvPr/>
        </p:nvSpPr>
        <p:spPr>
          <a:xfrm>
            <a:off x="4000496" y="5572140"/>
            <a:ext cx="4908916" cy="707886"/>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两个单链表的公共结点，两个有序单链表的公共结点，</a:t>
            </a:r>
            <a:r>
              <a:rPr lang="en-US" altLang="zh-CN" sz="2000">
                <a:solidFill>
                  <a:srgbClr val="0000FF"/>
                </a:solidFill>
                <a:latin typeface="Consolas" pitchFamily="49" charset="0"/>
                <a:ea typeface="仿宋" pitchFamily="49" charset="-122"/>
                <a:cs typeface="Consolas" pitchFamily="49" charset="0"/>
              </a:rPr>
              <a:t>3</a:t>
            </a:r>
            <a:r>
              <a:rPr lang="zh-CN" altLang="zh-CN" sz="2000">
                <a:solidFill>
                  <a:srgbClr val="0000FF"/>
                </a:solidFill>
                <a:latin typeface="Consolas" pitchFamily="49" charset="0"/>
                <a:ea typeface="仿宋" pitchFamily="49" charset="-122"/>
                <a:cs typeface="Consolas" pitchFamily="49" charset="0"/>
              </a:rPr>
              <a:t>个有序单链表的归并</a:t>
            </a:r>
            <a:r>
              <a:rPr lang="zh-CN" altLang="en-US" sz="2000">
                <a:solidFill>
                  <a:srgbClr val="0000FF"/>
                </a:solidFill>
                <a:latin typeface="Consolas" pitchFamily="49" charset="0"/>
                <a:ea typeface="仿宋" pitchFamily="49" charset="-122"/>
                <a:cs typeface="Consolas" pitchFamily="49" charset="0"/>
              </a:rPr>
              <a:t>， </a:t>
            </a:r>
            <a:r>
              <a:rPr lang="en-US" altLang="zh-CN" sz="2000">
                <a:solidFill>
                  <a:srgbClr val="0000FF"/>
                </a:solidFill>
                <a:latin typeface="+mn-ea"/>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47" name="右箭头 46"/>
          <p:cNvSpPr/>
          <p:nvPr/>
        </p:nvSpPr>
        <p:spPr>
          <a:xfrm>
            <a:off x="3521558" y="1357298"/>
            <a:ext cx="402370" cy="21431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2000"/>
          </a:p>
        </p:txBody>
      </p:sp>
      <p:sp>
        <p:nvSpPr>
          <p:cNvPr id="48" name="右箭头 47"/>
          <p:cNvSpPr/>
          <p:nvPr/>
        </p:nvSpPr>
        <p:spPr>
          <a:xfrm>
            <a:off x="3428992" y="2183308"/>
            <a:ext cx="402370" cy="21431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2000"/>
          </a:p>
        </p:txBody>
      </p:sp>
      <p:sp>
        <p:nvSpPr>
          <p:cNvPr id="49" name="右箭头 48"/>
          <p:cNvSpPr/>
          <p:nvPr/>
        </p:nvSpPr>
        <p:spPr>
          <a:xfrm>
            <a:off x="3428992" y="3123152"/>
            <a:ext cx="402370" cy="21431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2000"/>
          </a:p>
        </p:txBody>
      </p:sp>
      <p:sp>
        <p:nvSpPr>
          <p:cNvPr id="50" name="右箭头 49"/>
          <p:cNvSpPr/>
          <p:nvPr/>
        </p:nvSpPr>
        <p:spPr>
          <a:xfrm>
            <a:off x="3428992" y="4001606"/>
            <a:ext cx="402370" cy="21431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2000"/>
          </a:p>
        </p:txBody>
      </p:sp>
      <p:sp>
        <p:nvSpPr>
          <p:cNvPr id="51" name="右箭头 50"/>
          <p:cNvSpPr/>
          <p:nvPr/>
        </p:nvSpPr>
        <p:spPr>
          <a:xfrm>
            <a:off x="3428992" y="4897952"/>
            <a:ext cx="402370" cy="21431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2000"/>
          </a:p>
        </p:txBody>
      </p:sp>
      <p:sp>
        <p:nvSpPr>
          <p:cNvPr id="52" name="右箭头 51"/>
          <p:cNvSpPr/>
          <p:nvPr/>
        </p:nvSpPr>
        <p:spPr>
          <a:xfrm>
            <a:off x="3428992" y="5776406"/>
            <a:ext cx="402370" cy="21431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2000"/>
          </a:p>
        </p:txBody>
      </p:sp>
      <p:sp>
        <p:nvSpPr>
          <p:cNvPr id="53" name="Oval 4"/>
          <p:cNvSpPr>
            <a:spLocks noChangeArrowheads="1"/>
          </p:cNvSpPr>
          <p:nvPr/>
        </p:nvSpPr>
        <p:spPr bwMode="auto">
          <a:xfrm>
            <a:off x="1071538" y="71414"/>
            <a:ext cx="1225456" cy="857256"/>
          </a:xfrm>
          <a:prstGeom prst="ellipse">
            <a:avLst/>
          </a:prstGeom>
          <a:solidFill>
            <a:srgbClr val="00B050"/>
          </a:solidFill>
          <a:ln w="25400">
            <a:noFill/>
            <a:round/>
          </a:ln>
          <a:effectLst>
            <a:outerShdw dist="53882" dir="2700000" algn="ctr" rotWithShape="0">
              <a:srgbClr val="000000">
                <a:alpha val="50000"/>
              </a:srgbClr>
            </a:outerShdw>
          </a:effectLst>
          <a:scene3d>
            <a:camera prst="orthographicFront"/>
            <a:lightRig rig="threePt" dir="t"/>
          </a:scene3d>
          <a:sp3d prstMaterial="metal">
            <a:bevelT/>
            <a:bevelB prst="angle"/>
          </a:sp3d>
        </p:spPr>
        <p:txBody>
          <a:bodyPr wrap="none" anchor="ctr"/>
          <a:lstStyle/>
          <a:p>
            <a:r>
              <a:rPr lang="zh-CN" altLang="en-US" sz="2000">
                <a:solidFill>
                  <a:srgbClr val="FF0000"/>
                </a:solidFill>
                <a:latin typeface="微软雅黑" pitchFamily="34" charset="-122"/>
                <a:ea typeface="微软雅黑" pitchFamily="34" charset="-122"/>
              </a:rPr>
              <a:t>线性表</a:t>
            </a:r>
            <a:endParaRPr lang="zh-CN" altLang="en-US" sz="2000" b="1" kern="0" dirty="0">
              <a:solidFill>
                <a:schemeClr val="bg1"/>
              </a:solidFill>
              <a:latin typeface="仿宋" pitchFamily="49" charset="-122"/>
              <a:ea typeface="仿宋" pitchFamily="49"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9035" y="188640"/>
            <a:ext cx="2714644"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2.3.4 </a:t>
            </a:r>
            <a:r>
              <a:rPr lang="zh-CN" altLang="en-US">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双 链 表</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grpSp>
        <p:nvGrpSpPr>
          <p:cNvPr id="38" name="组合 37"/>
          <p:cNvGrpSpPr/>
          <p:nvPr/>
        </p:nvGrpSpPr>
        <p:grpSpPr>
          <a:xfrm>
            <a:off x="755576" y="908720"/>
            <a:ext cx="6932696" cy="671614"/>
            <a:chOff x="946158" y="1643050"/>
            <a:chExt cx="6932696" cy="671614"/>
          </a:xfrm>
        </p:grpSpPr>
        <p:sp>
          <p:nvSpPr>
            <p:cNvPr id="9" name="Text Box 28"/>
            <p:cNvSpPr txBox="1">
              <a:spLocks noChangeArrowheads="1"/>
            </p:cNvSpPr>
            <p:nvPr/>
          </p:nvSpPr>
          <p:spPr bwMode="auto">
            <a:xfrm>
              <a:off x="3003610" y="1643050"/>
              <a:ext cx="1762061" cy="221261"/>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开始结点</a:t>
              </a:r>
              <a:r>
                <a:rPr kumimoji="0" lang="en-US" alt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zh-CN" altLang="en-US" sz="1600" i="0" u="none" strike="noStrike" cap="none" normalizeH="0" baseline="0" dirty="0">
                  <a:ln>
                    <a:noFill/>
                  </a:ln>
                  <a:solidFill>
                    <a:srgbClr val="0000FF"/>
                  </a:solidFill>
                  <a:effectLst/>
                  <a:latin typeface="Consolas" pitchFamily="49" charset="0"/>
                  <a:ea typeface="仿宋" pitchFamily="49" charset="-122"/>
                  <a:cs typeface="Consolas" pitchFamily="49" charset="0"/>
                </a:rPr>
                <a:t>首节点</a:t>
              </a:r>
              <a:r>
                <a:rPr kumimoji="0" lang="en-US" alt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endParaRPr kumimoji="0" 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10" name="Text Box 27"/>
            <p:cNvSpPr txBox="1">
              <a:spLocks noChangeArrowheads="1"/>
            </p:cNvSpPr>
            <p:nvPr/>
          </p:nvSpPr>
          <p:spPr bwMode="auto">
            <a:xfrm>
              <a:off x="6822848" y="1643050"/>
              <a:ext cx="743651"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尾结点</a:t>
              </a:r>
            </a:p>
          </p:txBody>
        </p:sp>
        <p:sp>
          <p:nvSpPr>
            <p:cNvPr id="11" name="Text Box 26"/>
            <p:cNvSpPr txBox="1">
              <a:spLocks noChangeArrowheads="1"/>
            </p:cNvSpPr>
            <p:nvPr/>
          </p:nvSpPr>
          <p:spPr bwMode="auto">
            <a:xfrm>
              <a:off x="2076680" y="1643050"/>
              <a:ext cx="743651"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头结点</a:t>
              </a:r>
            </a:p>
          </p:txBody>
        </p:sp>
        <p:sp>
          <p:nvSpPr>
            <p:cNvPr id="12" name="Text Box 25" descr="60%"/>
            <p:cNvSpPr txBox="1">
              <a:spLocks noChangeArrowheads="1"/>
            </p:cNvSpPr>
            <p:nvPr/>
          </p:nvSpPr>
          <p:spPr bwMode="auto">
            <a:xfrm>
              <a:off x="2195277" y="1971224"/>
              <a:ext cx="393956" cy="324000"/>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 name="Text Box 24"/>
            <p:cNvSpPr txBox="1">
              <a:spLocks noChangeArrowheads="1"/>
            </p:cNvSpPr>
            <p:nvPr/>
          </p:nvSpPr>
          <p:spPr bwMode="auto">
            <a:xfrm>
              <a:off x="2601610" y="1971224"/>
              <a:ext cx="303293" cy="324000"/>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 name="Text Box 23" descr="浅色上对角线"/>
            <p:cNvSpPr txBox="1">
              <a:spLocks noChangeArrowheads="1"/>
            </p:cNvSpPr>
            <p:nvPr/>
          </p:nvSpPr>
          <p:spPr bwMode="auto">
            <a:xfrm>
              <a:off x="1901704" y="1971224"/>
              <a:ext cx="302321" cy="324000"/>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 name="Text Box 22"/>
            <p:cNvSpPr txBox="1">
              <a:spLocks noChangeArrowheads="1"/>
            </p:cNvSpPr>
            <p:nvPr/>
          </p:nvSpPr>
          <p:spPr bwMode="auto">
            <a:xfrm>
              <a:off x="946158" y="2011417"/>
              <a:ext cx="776681" cy="303247"/>
            </a:xfrm>
            <a:prstGeom prst="rect">
              <a:avLst/>
            </a:prstGeom>
            <a:solidFill>
              <a:srgbClr val="FFFFFF"/>
            </a:solidFill>
            <a:ln w="9525">
              <a:noFill/>
              <a:miter lim="800000"/>
              <a:headEnd/>
              <a:tailEnd type="none" w="sm" len="sm"/>
            </a:ln>
          </p:spPr>
          <p:txBody>
            <a:bodyPr vert="horz" wrap="square" lIns="1800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dhead</a:t>
              </a:r>
            </a:p>
          </p:txBody>
        </p:sp>
        <p:sp>
          <p:nvSpPr>
            <p:cNvPr id="16" name="Line 21"/>
            <p:cNvSpPr>
              <a:spLocks noChangeShapeType="1"/>
            </p:cNvSpPr>
            <p:nvPr/>
          </p:nvSpPr>
          <p:spPr bwMode="auto">
            <a:xfrm>
              <a:off x="1604243" y="2147490"/>
              <a:ext cx="287739" cy="972"/>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 name="Text Box 20"/>
            <p:cNvSpPr txBox="1">
              <a:spLocks noChangeArrowheads="1"/>
            </p:cNvSpPr>
            <p:nvPr/>
          </p:nvSpPr>
          <p:spPr bwMode="auto">
            <a:xfrm>
              <a:off x="3466773" y="1971224"/>
              <a:ext cx="408343"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aseline="-30000">
                  <a:solidFill>
                    <a:srgbClr val="0000FF"/>
                  </a:solidFill>
                  <a:latin typeface="Consolas" pitchFamily="49" charset="0"/>
                  <a:ea typeface="仿宋" pitchFamily="49" charset="-122"/>
                  <a:cs typeface="Consolas" pitchFamily="49" charset="0"/>
                </a:rPr>
                <a:t>0</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 name="Text Box 19"/>
            <p:cNvSpPr txBox="1">
              <a:spLocks noChangeArrowheads="1"/>
            </p:cNvSpPr>
            <p:nvPr/>
          </p:nvSpPr>
          <p:spPr bwMode="auto">
            <a:xfrm>
              <a:off x="3873108" y="1971224"/>
              <a:ext cx="303293"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9" name="Text Box 18"/>
            <p:cNvSpPr txBox="1">
              <a:spLocks noChangeArrowheads="1"/>
            </p:cNvSpPr>
            <p:nvPr/>
          </p:nvSpPr>
          <p:spPr bwMode="auto">
            <a:xfrm>
              <a:off x="3173201" y="1971224"/>
              <a:ext cx="303293"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 name="Line 17"/>
            <p:cNvSpPr>
              <a:spLocks noChangeShapeType="1"/>
            </p:cNvSpPr>
            <p:nvPr/>
          </p:nvSpPr>
          <p:spPr bwMode="auto">
            <a:xfrm>
              <a:off x="2805750" y="210472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1" name="Line 16"/>
            <p:cNvSpPr>
              <a:spLocks noChangeShapeType="1"/>
            </p:cNvSpPr>
            <p:nvPr/>
          </p:nvSpPr>
          <p:spPr bwMode="auto">
            <a:xfrm flipH="1">
              <a:off x="2922401" y="220677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 name="Text Box 15"/>
            <p:cNvSpPr txBox="1">
              <a:spLocks noChangeArrowheads="1"/>
            </p:cNvSpPr>
            <p:nvPr/>
          </p:nvSpPr>
          <p:spPr bwMode="auto">
            <a:xfrm>
              <a:off x="4732439" y="1971224"/>
              <a:ext cx="410400"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aseline="-30000">
                  <a:solidFill>
                    <a:srgbClr val="0000FF"/>
                  </a:solidFill>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3" name="Text Box 14"/>
            <p:cNvSpPr txBox="1">
              <a:spLocks noChangeArrowheads="1"/>
            </p:cNvSpPr>
            <p:nvPr/>
          </p:nvSpPr>
          <p:spPr bwMode="auto">
            <a:xfrm>
              <a:off x="5138773" y="1971224"/>
              <a:ext cx="303293"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4" name="Text Box 13"/>
            <p:cNvSpPr txBox="1">
              <a:spLocks noChangeArrowheads="1"/>
            </p:cNvSpPr>
            <p:nvPr/>
          </p:nvSpPr>
          <p:spPr bwMode="auto">
            <a:xfrm>
              <a:off x="4438866" y="1971224"/>
              <a:ext cx="303293"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5" name="Text Box 12"/>
            <p:cNvSpPr txBox="1">
              <a:spLocks noChangeArrowheads="1"/>
            </p:cNvSpPr>
            <p:nvPr/>
          </p:nvSpPr>
          <p:spPr bwMode="auto">
            <a:xfrm>
              <a:off x="7013495" y="1971224"/>
              <a:ext cx="540000"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n</a:t>
              </a:r>
              <a:r>
                <a:rPr kumimoji="0" lang="en-US" altLang="zh-CN" sz="160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6" name="Text Box 11"/>
            <p:cNvSpPr txBox="1">
              <a:spLocks noChangeArrowheads="1"/>
            </p:cNvSpPr>
            <p:nvPr/>
          </p:nvSpPr>
          <p:spPr bwMode="auto">
            <a:xfrm>
              <a:off x="6694531" y="1971224"/>
              <a:ext cx="303293"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7" name="Line 10"/>
            <p:cNvSpPr>
              <a:spLocks noChangeShapeType="1"/>
            </p:cNvSpPr>
            <p:nvPr/>
          </p:nvSpPr>
          <p:spPr bwMode="auto">
            <a:xfrm>
              <a:off x="4088912" y="210472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8" name="Line 9"/>
            <p:cNvSpPr>
              <a:spLocks noChangeShapeType="1"/>
            </p:cNvSpPr>
            <p:nvPr/>
          </p:nvSpPr>
          <p:spPr bwMode="auto">
            <a:xfrm flipH="1">
              <a:off x="4205564" y="220677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9" name="Text Box 8"/>
            <p:cNvSpPr txBox="1">
              <a:spLocks noChangeArrowheads="1"/>
            </p:cNvSpPr>
            <p:nvPr/>
          </p:nvSpPr>
          <p:spPr bwMode="auto">
            <a:xfrm>
              <a:off x="5817963" y="2011417"/>
              <a:ext cx="468549" cy="303247"/>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30" name="Line 7"/>
            <p:cNvSpPr>
              <a:spLocks noChangeShapeType="1"/>
            </p:cNvSpPr>
            <p:nvPr/>
          </p:nvSpPr>
          <p:spPr bwMode="auto">
            <a:xfrm>
              <a:off x="5372075" y="210472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1" name="Line 6"/>
            <p:cNvSpPr>
              <a:spLocks noChangeShapeType="1"/>
            </p:cNvSpPr>
            <p:nvPr/>
          </p:nvSpPr>
          <p:spPr bwMode="auto">
            <a:xfrm flipH="1">
              <a:off x="5488726" y="220677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2" name="Line 5"/>
            <p:cNvSpPr>
              <a:spLocks noChangeShapeType="1"/>
            </p:cNvSpPr>
            <p:nvPr/>
          </p:nvSpPr>
          <p:spPr bwMode="auto">
            <a:xfrm>
              <a:off x="6312499" y="210472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3" name="Line 4"/>
            <p:cNvSpPr>
              <a:spLocks noChangeShapeType="1"/>
            </p:cNvSpPr>
            <p:nvPr/>
          </p:nvSpPr>
          <p:spPr bwMode="auto">
            <a:xfrm flipH="1">
              <a:off x="6429150" y="220677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4" name="Text Box 3"/>
            <p:cNvSpPr txBox="1">
              <a:spLocks noChangeArrowheads="1"/>
            </p:cNvSpPr>
            <p:nvPr/>
          </p:nvSpPr>
          <p:spPr bwMode="auto">
            <a:xfrm>
              <a:off x="7554854" y="1971224"/>
              <a:ext cx="324000"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grpSp>
      <p:sp>
        <p:nvSpPr>
          <p:cNvPr id="36" name="TextBox 35"/>
          <p:cNvSpPr txBox="1"/>
          <p:nvPr/>
        </p:nvSpPr>
        <p:spPr>
          <a:xfrm>
            <a:off x="62426" y="1772816"/>
            <a:ext cx="8899113" cy="782137"/>
          </a:xfrm>
          <a:prstGeom prst="rect">
            <a:avLst/>
          </a:prstGeom>
          <a:noFill/>
        </p:spPr>
        <p:txBody>
          <a:bodyPr wrap="square" rtlCol="0">
            <a:spAutoFit/>
          </a:bodyPr>
          <a:lstStyle/>
          <a:p>
            <a:pPr algn="l">
              <a:lnSpc>
                <a:spcPts val="28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每个结点为</a:t>
            </a:r>
            <a:r>
              <a:rPr lang="en-US" altLang="zh-CN" sz="2000" dirty="0" err="1">
                <a:solidFill>
                  <a:srgbClr val="0000FF"/>
                </a:solidFill>
                <a:latin typeface="Consolas" pitchFamily="49" charset="0"/>
                <a:ea typeface="仿宋" pitchFamily="49" charset="-122"/>
                <a:cs typeface="Consolas" pitchFamily="49" charset="0"/>
              </a:rPr>
              <a:t>DLinkNode</a:t>
            </a:r>
            <a:r>
              <a:rPr lang="en-US" altLang="zh-CN" sz="2000" dirty="0">
                <a:solidFill>
                  <a:srgbClr val="0000FF"/>
                </a:solidFill>
                <a:latin typeface="Consolas" pitchFamily="49" charset="0"/>
                <a:ea typeface="仿宋" pitchFamily="49" charset="-122"/>
                <a:cs typeface="Consolas" pitchFamily="49" charset="0"/>
              </a:rPr>
              <a:t>&lt;E&gt;</a:t>
            </a:r>
            <a:r>
              <a:rPr lang="zh-CN" altLang="zh-CN" sz="2000" dirty="0">
                <a:solidFill>
                  <a:srgbClr val="0000FF"/>
                </a:solidFill>
                <a:latin typeface="Consolas" pitchFamily="49" charset="0"/>
                <a:ea typeface="仿宋" pitchFamily="49" charset="-122"/>
                <a:cs typeface="Consolas" pitchFamily="49" charset="0"/>
              </a:rPr>
              <a:t>泛型类对象，包括存储元素的数据成员</a:t>
            </a:r>
            <a:r>
              <a:rPr lang="en-US" altLang="zh-CN" sz="2000" dirty="0">
                <a:solidFill>
                  <a:srgbClr val="0000FF"/>
                </a:solidFill>
                <a:latin typeface="Consolas" pitchFamily="49" charset="0"/>
                <a:ea typeface="仿宋" pitchFamily="49" charset="-122"/>
                <a:cs typeface="Consolas" pitchFamily="49" charset="0"/>
              </a:rPr>
              <a:t>data</a:t>
            </a:r>
            <a:r>
              <a:rPr lang="zh-CN" altLang="en-US"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设其数据类型为</a:t>
            </a:r>
            <a:r>
              <a:rPr lang="en-US" altLang="zh-CN" sz="2000" dirty="0">
                <a:solidFill>
                  <a:srgbClr val="0000FF"/>
                </a:solidFill>
                <a:latin typeface="Consolas" pitchFamily="49" charset="0"/>
                <a:ea typeface="仿宋" pitchFamily="49" charset="-122"/>
                <a:cs typeface="Consolas" pitchFamily="49" charset="0"/>
              </a:rPr>
              <a:t>E</a:t>
            </a:r>
            <a:r>
              <a:rPr lang="zh-CN" altLang="en-US"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存储</a:t>
            </a:r>
            <a:r>
              <a:rPr lang="zh-CN" altLang="en-US" sz="2000" dirty="0">
                <a:solidFill>
                  <a:srgbClr val="0000FF"/>
                </a:solidFill>
                <a:latin typeface="Consolas" pitchFamily="49" charset="0"/>
                <a:ea typeface="仿宋" pitchFamily="49" charset="-122"/>
                <a:cs typeface="Consolas" pitchFamily="49" charset="0"/>
              </a:rPr>
              <a:t>前驱结点</a:t>
            </a:r>
            <a:r>
              <a:rPr lang="zh-CN" altLang="zh-CN" sz="2000" dirty="0">
                <a:solidFill>
                  <a:srgbClr val="0000FF"/>
                </a:solidFill>
                <a:latin typeface="Consolas" pitchFamily="49" charset="0"/>
                <a:ea typeface="仿宋" pitchFamily="49" charset="-122"/>
                <a:cs typeface="Consolas" pitchFamily="49" charset="0"/>
              </a:rPr>
              <a:t>指针成员</a:t>
            </a:r>
            <a:r>
              <a:rPr lang="en-US" altLang="zh-CN" sz="2000" dirty="0">
                <a:solidFill>
                  <a:srgbClr val="FF0000"/>
                </a:solidFill>
                <a:latin typeface="Consolas" pitchFamily="49" charset="0"/>
                <a:ea typeface="仿宋" pitchFamily="49" charset="-122"/>
                <a:cs typeface="Consolas" pitchFamily="49" charset="0"/>
              </a:rPr>
              <a:t>prior</a:t>
            </a:r>
            <a:r>
              <a:rPr lang="zh-CN" altLang="en-US" sz="2000" dirty="0">
                <a:solidFill>
                  <a:srgbClr val="0000FF"/>
                </a:solidFill>
                <a:latin typeface="Consolas" pitchFamily="49" charset="0"/>
                <a:ea typeface="仿宋" pitchFamily="49" charset="-122"/>
                <a:cs typeface="Consolas" pitchFamily="49" charset="0"/>
              </a:rPr>
              <a:t>和</a:t>
            </a:r>
            <a:r>
              <a:rPr lang="zh-CN" altLang="zh-CN" sz="2000" dirty="0">
                <a:solidFill>
                  <a:srgbClr val="0000FF"/>
                </a:solidFill>
                <a:latin typeface="Consolas" pitchFamily="49" charset="0"/>
                <a:ea typeface="仿宋" pitchFamily="49" charset="-122"/>
                <a:cs typeface="Consolas" pitchFamily="49" charset="0"/>
              </a:rPr>
              <a:t>后继结点的指针成员</a:t>
            </a:r>
            <a:r>
              <a:rPr lang="en-US" altLang="zh-CN" sz="2000" dirty="0">
                <a:solidFill>
                  <a:srgbClr val="FF0000"/>
                </a:solidFill>
                <a:latin typeface="Consolas" pitchFamily="49" charset="0"/>
                <a:ea typeface="仿宋" pitchFamily="49" charset="-122"/>
                <a:cs typeface="Consolas" pitchFamily="49" charset="0"/>
              </a:rPr>
              <a:t>next</a:t>
            </a:r>
            <a:r>
              <a:rPr lang="zh-CN" altLang="zh-CN"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35" name="TextBox 36">
            <a:extLst>
              <a:ext uri="{FF2B5EF4-FFF2-40B4-BE49-F238E27FC236}">
                <a16:creationId xmlns:a16="http://schemas.microsoft.com/office/drawing/2014/main" id="{BDC9985D-DF2F-4A68-8ACB-34F6063D47DD}"/>
              </a:ext>
            </a:extLst>
          </p:cNvPr>
          <p:cNvSpPr txBox="1"/>
          <p:nvPr/>
        </p:nvSpPr>
        <p:spPr>
          <a:xfrm>
            <a:off x="2987824" y="2636912"/>
            <a:ext cx="6043450" cy="415675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class </a:t>
            </a:r>
            <a:r>
              <a:rPr lang="en-US" altLang="zh-CN" sz="1800" dirty="0" err="1">
                <a:solidFill>
                  <a:srgbClr val="FF0000"/>
                </a:solidFill>
                <a:latin typeface="Consolas" pitchFamily="49" charset="0"/>
                <a:ea typeface="仿宋" pitchFamily="49" charset="-122"/>
                <a:cs typeface="Consolas" pitchFamily="49" charset="0"/>
              </a:rPr>
              <a:t>DLinkNode</a:t>
            </a:r>
            <a:r>
              <a:rPr lang="en-US" altLang="zh-CN" sz="1800" dirty="0">
                <a:solidFill>
                  <a:srgbClr val="FF0000"/>
                </a:solidFill>
                <a:latin typeface="Consolas" pitchFamily="49" charset="0"/>
                <a:ea typeface="仿宋" pitchFamily="49" charset="-122"/>
                <a:cs typeface="Consolas" pitchFamily="49" charset="0"/>
              </a:rPr>
              <a:t>&lt;E&gt;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双链表结点泛型类</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E data;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结点元素值</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&lt;E&gt; </a:t>
            </a:r>
            <a:r>
              <a:rPr lang="en-US" altLang="zh-CN" sz="1800" dirty="0">
                <a:solidFill>
                  <a:srgbClr val="FF00FF"/>
                </a:solidFill>
                <a:latin typeface="Consolas" pitchFamily="49" charset="0"/>
                <a:ea typeface="仿宋" pitchFamily="49" charset="-122"/>
                <a:cs typeface="Consolas" pitchFamily="49" charset="0"/>
              </a:rPr>
              <a:t>prior</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前驱结点指针</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&lt;E&gt; </a:t>
            </a:r>
            <a:r>
              <a:rPr lang="en-US" altLang="zh-CN" sz="1800" dirty="0">
                <a:solidFill>
                  <a:srgbClr val="FF00FF"/>
                </a:solidFill>
                <a:latin typeface="Consolas" pitchFamily="49" charset="0"/>
                <a:ea typeface="仿宋" pitchFamily="49" charset="-122"/>
                <a:cs typeface="Consolas" pitchFamily="49" charset="0"/>
              </a:rPr>
              <a:t>next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后继结点指针</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public </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构造方法</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  prior=null;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next=null;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public </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(E d)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重载构造方法</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  data=d;</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prior=null;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next=null;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39" name="TextBox 34">
            <a:extLst>
              <a:ext uri="{FF2B5EF4-FFF2-40B4-BE49-F238E27FC236}">
                <a16:creationId xmlns:a16="http://schemas.microsoft.com/office/drawing/2014/main" id="{CD8F7E2D-02DF-46E1-8BC2-05C321B065F4}"/>
              </a:ext>
            </a:extLst>
          </p:cNvPr>
          <p:cNvSpPr txBox="1"/>
          <p:nvPr/>
        </p:nvSpPr>
        <p:spPr>
          <a:xfrm>
            <a:off x="62426" y="4322873"/>
            <a:ext cx="2571768" cy="784830"/>
          </a:xfrm>
          <a:prstGeom prst="rect">
            <a:avLst/>
          </a:prstGeom>
          <a:noFill/>
        </p:spPr>
        <p:txBody>
          <a:bodyPr wrap="square" rtlCol="0">
            <a:spAutoFit/>
          </a:bodyPr>
          <a:lstStyle/>
          <a:p>
            <a:pPr algn="l">
              <a:lnSpc>
                <a:spcPct val="100000"/>
              </a:lnSpc>
            </a:pP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&lt;E&gt;</a:t>
            </a:r>
          </a:p>
          <a:p>
            <a:pPr algn="l">
              <a:lnSpc>
                <a:spcPct val="100000"/>
              </a:lnSpc>
            </a:pPr>
            <a:r>
              <a:rPr lang="zh-CN" altLang="en-US" sz="1800" dirty="0">
                <a:solidFill>
                  <a:srgbClr val="FF0000"/>
                </a:solidFill>
                <a:latin typeface="Consolas" pitchFamily="49" charset="0"/>
                <a:ea typeface="仿宋" pitchFamily="49" charset="-122"/>
                <a:cs typeface="Consolas" pitchFamily="49" charset="0"/>
              </a:rPr>
              <a:t>双链表结点</a:t>
            </a:r>
            <a:r>
              <a:rPr lang="zh-CN" altLang="zh-CN" sz="1800" dirty="0">
                <a:solidFill>
                  <a:srgbClr val="FF0000"/>
                </a:solidFill>
                <a:latin typeface="Consolas" pitchFamily="49" charset="0"/>
                <a:ea typeface="仿宋" pitchFamily="49" charset="-122"/>
                <a:cs typeface="Consolas" pitchFamily="49" charset="0"/>
              </a:rPr>
              <a:t>泛型类</a:t>
            </a:r>
            <a:endParaRPr lang="zh-CN" altLang="en-US" sz="1800" dirty="0">
              <a:solidFill>
                <a:srgbClr val="FF0000"/>
              </a:solidFill>
            </a:endParaRPr>
          </a:p>
        </p:txBody>
      </p:sp>
      <p:sp>
        <p:nvSpPr>
          <p:cNvPr id="44" name="Text Box 31">
            <a:extLst>
              <a:ext uri="{FF2B5EF4-FFF2-40B4-BE49-F238E27FC236}">
                <a16:creationId xmlns:a16="http://schemas.microsoft.com/office/drawing/2014/main" id="{B753280E-C6A8-4BA9-AD85-2CED8D6121E7}"/>
              </a:ext>
            </a:extLst>
          </p:cNvPr>
          <p:cNvSpPr txBox="1">
            <a:spLocks noChangeArrowheads="1"/>
          </p:cNvSpPr>
          <p:nvPr/>
        </p:nvSpPr>
        <p:spPr bwMode="auto">
          <a:xfrm>
            <a:off x="1087574" y="5344408"/>
            <a:ext cx="743132"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Node</a:t>
            </a:r>
          </a:p>
        </p:txBody>
      </p:sp>
      <p:grpSp>
        <p:nvGrpSpPr>
          <p:cNvPr id="2" name="组合 1">
            <a:extLst>
              <a:ext uri="{FF2B5EF4-FFF2-40B4-BE49-F238E27FC236}">
                <a16:creationId xmlns:a16="http://schemas.microsoft.com/office/drawing/2014/main" id="{8F27CF3D-F321-4B46-9BE9-792B2A040ED9}"/>
              </a:ext>
            </a:extLst>
          </p:cNvPr>
          <p:cNvGrpSpPr/>
          <p:nvPr/>
        </p:nvGrpSpPr>
        <p:grpSpPr>
          <a:xfrm>
            <a:off x="183279" y="5713241"/>
            <a:ext cx="2629749" cy="341333"/>
            <a:chOff x="325765" y="5733256"/>
            <a:chExt cx="1868852" cy="341333"/>
          </a:xfrm>
        </p:grpSpPr>
        <p:sp>
          <p:nvSpPr>
            <p:cNvPr id="41" name="Text Box 40">
              <a:extLst>
                <a:ext uri="{FF2B5EF4-FFF2-40B4-BE49-F238E27FC236}">
                  <a16:creationId xmlns:a16="http://schemas.microsoft.com/office/drawing/2014/main" id="{09F75EDA-6C5F-4143-84ED-0B6856285222}"/>
                </a:ext>
              </a:extLst>
            </p:cNvPr>
            <p:cNvSpPr txBox="1">
              <a:spLocks noChangeArrowheads="1"/>
            </p:cNvSpPr>
            <p:nvPr/>
          </p:nvSpPr>
          <p:spPr bwMode="auto">
            <a:xfrm>
              <a:off x="827584" y="5753271"/>
              <a:ext cx="743132" cy="321318"/>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data</a:t>
              </a:r>
            </a:p>
          </p:txBody>
        </p:sp>
        <p:sp>
          <p:nvSpPr>
            <p:cNvPr id="42" name="Text Box 39">
              <a:extLst>
                <a:ext uri="{FF2B5EF4-FFF2-40B4-BE49-F238E27FC236}">
                  <a16:creationId xmlns:a16="http://schemas.microsoft.com/office/drawing/2014/main" id="{987E3CD4-0BFF-42BD-8574-00BFA395EDD7}"/>
                </a:ext>
              </a:extLst>
            </p:cNvPr>
            <p:cNvSpPr txBox="1">
              <a:spLocks noChangeArrowheads="1"/>
            </p:cNvSpPr>
            <p:nvPr/>
          </p:nvSpPr>
          <p:spPr bwMode="auto">
            <a:xfrm>
              <a:off x="1456565" y="5753271"/>
              <a:ext cx="595155" cy="321318"/>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next</a:t>
              </a:r>
              <a:endParaRPr kumimoji="0" lang="zh-CN" alt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45" name="Text Box 39">
              <a:extLst>
                <a:ext uri="{FF2B5EF4-FFF2-40B4-BE49-F238E27FC236}">
                  <a16:creationId xmlns:a16="http://schemas.microsoft.com/office/drawing/2014/main" id="{3288D710-BF4A-4AA2-8569-DDEF291669D8}"/>
                </a:ext>
              </a:extLst>
            </p:cNvPr>
            <p:cNvSpPr txBox="1">
              <a:spLocks noChangeArrowheads="1"/>
            </p:cNvSpPr>
            <p:nvPr/>
          </p:nvSpPr>
          <p:spPr bwMode="auto">
            <a:xfrm>
              <a:off x="386708" y="5733256"/>
              <a:ext cx="587888" cy="321318"/>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  prior</a:t>
              </a:r>
              <a:endParaRPr kumimoji="0" lang="zh-CN" alt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46" name="Line 32">
              <a:extLst>
                <a:ext uri="{FF2B5EF4-FFF2-40B4-BE49-F238E27FC236}">
                  <a16:creationId xmlns:a16="http://schemas.microsoft.com/office/drawing/2014/main" id="{7E07CED4-8D7A-4C58-915F-625A5F83D4B5}"/>
                </a:ext>
              </a:extLst>
            </p:cNvPr>
            <p:cNvSpPr>
              <a:spLocks noChangeShapeType="1"/>
            </p:cNvSpPr>
            <p:nvPr/>
          </p:nvSpPr>
          <p:spPr bwMode="auto">
            <a:xfrm>
              <a:off x="1908822" y="5883908"/>
              <a:ext cx="285795"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3" name="Line 32">
              <a:extLst>
                <a:ext uri="{FF2B5EF4-FFF2-40B4-BE49-F238E27FC236}">
                  <a16:creationId xmlns:a16="http://schemas.microsoft.com/office/drawing/2014/main" id="{915F9326-47AC-4C3F-9820-161A5C5191C6}"/>
                </a:ext>
              </a:extLst>
            </p:cNvPr>
            <p:cNvSpPr>
              <a:spLocks noChangeShapeType="1"/>
            </p:cNvSpPr>
            <p:nvPr/>
          </p:nvSpPr>
          <p:spPr bwMode="auto">
            <a:xfrm>
              <a:off x="325765" y="5883908"/>
              <a:ext cx="285795" cy="0"/>
            </a:xfrm>
            <a:prstGeom prst="line">
              <a:avLst/>
            </a:prstGeom>
            <a:ln w="19050">
              <a:headEnd type="arrow"/>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428604"/>
            <a:ext cx="4429156" cy="400110"/>
          </a:xfrm>
          <a:prstGeom prst="rect">
            <a:avLst/>
          </a:prstGeom>
          <a:noFill/>
        </p:spPr>
        <p:txBody>
          <a:bodyPr wrap="square" rtlCol="0">
            <a:spAutoFit/>
          </a:bodyPr>
          <a:lstStyle/>
          <a:p>
            <a:pPr algn="l">
              <a:lnSpc>
                <a:spcPct val="100000"/>
              </a:lnSpc>
            </a:pPr>
            <a:r>
              <a:rPr lang="zh-CN" altLang="en-US" sz="2000" dirty="0">
                <a:solidFill>
                  <a:srgbClr val="FF0000"/>
                </a:solidFill>
                <a:latin typeface="Consolas" pitchFamily="49" charset="0"/>
                <a:ea typeface="华文中宋" pitchFamily="2" charset="-122"/>
                <a:cs typeface="Consolas" pitchFamily="49" charset="0"/>
              </a:rPr>
              <a:t>双</a:t>
            </a:r>
            <a:r>
              <a:rPr lang="zh-CN" altLang="zh-CN" sz="2000" dirty="0">
                <a:solidFill>
                  <a:srgbClr val="FF0000"/>
                </a:solidFill>
                <a:latin typeface="Consolas" pitchFamily="49" charset="0"/>
                <a:ea typeface="华文中宋" pitchFamily="2" charset="-122"/>
                <a:cs typeface="Consolas" pitchFamily="49" charset="0"/>
              </a:rPr>
              <a:t>链表泛型类</a:t>
            </a:r>
            <a:r>
              <a:rPr lang="en-US" altLang="zh-CN" sz="2000" dirty="0" err="1">
                <a:solidFill>
                  <a:srgbClr val="0000FF"/>
                </a:solidFill>
                <a:latin typeface="Consolas" pitchFamily="49" charset="0"/>
                <a:ea typeface="华文中宋" pitchFamily="2" charset="-122"/>
                <a:cs typeface="Consolas" pitchFamily="49" charset="0"/>
              </a:rPr>
              <a:t>DLinkListClass</a:t>
            </a:r>
            <a:r>
              <a:rPr lang="en-US" altLang="zh-CN" sz="2000" dirty="0">
                <a:solidFill>
                  <a:srgbClr val="0000FF"/>
                </a:solidFill>
                <a:latin typeface="Consolas" pitchFamily="49" charset="0"/>
                <a:ea typeface="华文中宋" pitchFamily="2" charset="-122"/>
                <a:cs typeface="Consolas" pitchFamily="49" charset="0"/>
              </a:rPr>
              <a:t>&lt;E&gt;</a:t>
            </a:r>
            <a:endParaRPr lang="zh-CN" altLang="en-US" sz="2000" dirty="0">
              <a:solidFill>
                <a:srgbClr val="0000FF"/>
              </a:solidFill>
              <a:latin typeface="Consolas" pitchFamily="49" charset="0"/>
              <a:ea typeface="华文中宋" pitchFamily="2" charset="-122"/>
              <a:cs typeface="Consolas" pitchFamily="49" charset="0"/>
            </a:endParaRPr>
          </a:p>
        </p:txBody>
      </p:sp>
      <p:sp>
        <p:nvSpPr>
          <p:cNvPr id="4" name="TextBox 3"/>
          <p:cNvSpPr txBox="1"/>
          <p:nvPr/>
        </p:nvSpPr>
        <p:spPr>
          <a:xfrm>
            <a:off x="714348" y="1071546"/>
            <a:ext cx="7890100" cy="330716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public class </a:t>
            </a:r>
            <a:r>
              <a:rPr lang="en-US" altLang="zh-CN" sz="1800" dirty="0" err="1">
                <a:solidFill>
                  <a:srgbClr val="FF0000"/>
                </a:solidFill>
                <a:latin typeface="Consolas" pitchFamily="49" charset="0"/>
                <a:ea typeface="仿宋" pitchFamily="49" charset="-122"/>
                <a:cs typeface="Consolas" pitchFamily="49" charset="0"/>
              </a:rPr>
              <a:t>DLinkListClass</a:t>
            </a:r>
            <a:r>
              <a:rPr lang="en-US" altLang="zh-CN" sz="1800" dirty="0">
                <a:solidFill>
                  <a:srgbClr val="FF0000"/>
                </a:solidFill>
                <a:latin typeface="Consolas" pitchFamily="49" charset="0"/>
                <a:ea typeface="仿宋" pitchFamily="49" charset="-122"/>
                <a:cs typeface="Consolas" pitchFamily="49" charset="0"/>
              </a:rPr>
              <a:t>&lt;E&gt;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双链表泛型类</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&lt;E&gt; </a:t>
            </a:r>
            <a:r>
              <a:rPr lang="en-US" altLang="zh-CN" sz="1800" dirty="0" err="1">
                <a:solidFill>
                  <a:srgbClr val="0000FF"/>
                </a:solidFill>
                <a:latin typeface="Consolas" pitchFamily="49" charset="0"/>
                <a:ea typeface="仿宋" pitchFamily="49" charset="-122"/>
                <a:cs typeface="Consolas" pitchFamily="49" charset="0"/>
              </a:rPr>
              <a:t>dhead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存放头结点</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public </a:t>
            </a:r>
            <a:r>
              <a:rPr lang="en-US" altLang="zh-CN" sz="1800" dirty="0" err="1">
                <a:solidFill>
                  <a:srgbClr val="0000FF"/>
                </a:solidFill>
                <a:latin typeface="Consolas" pitchFamily="49" charset="0"/>
                <a:ea typeface="仿宋" pitchFamily="49" charset="-122"/>
                <a:cs typeface="Consolas" pitchFamily="49" charset="0"/>
              </a:rPr>
              <a:t>DLinkListClass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构造方法</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dhead</a:t>
            </a:r>
            <a:r>
              <a:rPr lang="en-US" altLang="zh-CN" sz="1800" dirty="0">
                <a:solidFill>
                  <a:srgbClr val="0000FF"/>
                </a:solidFill>
                <a:latin typeface="Consolas" pitchFamily="49" charset="0"/>
                <a:ea typeface="仿宋" pitchFamily="49" charset="-122"/>
                <a:cs typeface="Consolas" pitchFamily="49" charset="0"/>
              </a:rPr>
              <a:t>=new </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&lt;E&gt;();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创建头结点</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dhead.prior</a:t>
            </a:r>
            <a:r>
              <a:rPr lang="en-US" altLang="zh-CN" sz="1800" dirty="0">
                <a:solidFill>
                  <a:srgbClr val="0000FF"/>
                </a:solidFill>
                <a:latin typeface="Consolas" pitchFamily="49" charset="0"/>
                <a:ea typeface="仿宋" pitchFamily="49" charset="-122"/>
                <a:cs typeface="Consolas" pitchFamily="49" charset="0"/>
              </a:rPr>
              <a:t>=null;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dhead.next</a:t>
            </a:r>
            <a:r>
              <a:rPr lang="en-US" altLang="zh-CN" sz="1800" dirty="0">
                <a:solidFill>
                  <a:srgbClr val="0000FF"/>
                </a:solidFill>
                <a:latin typeface="Consolas" pitchFamily="49" charset="0"/>
                <a:ea typeface="仿宋" pitchFamily="49" charset="-122"/>
                <a:cs typeface="Consolas" pitchFamily="49" charset="0"/>
              </a:rPr>
              <a:t>=null;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基本运算算法</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cxnSp>
        <p:nvCxnSpPr>
          <p:cNvPr id="11" name="直接箭头连接符 10"/>
          <p:cNvCxnSpPr>
            <a:cxnSpLocks/>
          </p:cNvCxnSpPr>
          <p:nvPr/>
        </p:nvCxnSpPr>
        <p:spPr>
          <a:xfrm>
            <a:off x="3071802" y="3231209"/>
            <a:ext cx="0" cy="13407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13" name="组合 12"/>
          <p:cNvGrpSpPr/>
          <p:nvPr/>
        </p:nvGrpSpPr>
        <p:grpSpPr>
          <a:xfrm>
            <a:off x="1785918" y="4714884"/>
            <a:ext cx="2080344" cy="321325"/>
            <a:chOff x="1785741" y="5572140"/>
            <a:chExt cx="2080344" cy="321325"/>
          </a:xfrm>
        </p:grpSpPr>
        <p:sp>
          <p:nvSpPr>
            <p:cNvPr id="7" name="Text Box 40"/>
            <p:cNvSpPr txBox="1">
              <a:spLocks noChangeArrowheads="1"/>
            </p:cNvSpPr>
            <p:nvPr/>
          </p:nvSpPr>
          <p:spPr bwMode="auto">
            <a:xfrm>
              <a:off x="3084570" y="5572140"/>
              <a:ext cx="468549" cy="302275"/>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 name="Text Box 39"/>
            <p:cNvSpPr txBox="1">
              <a:spLocks noChangeArrowheads="1"/>
            </p:cNvSpPr>
            <p:nvPr/>
          </p:nvSpPr>
          <p:spPr bwMode="auto">
            <a:xfrm>
              <a:off x="3561820" y="5572140"/>
              <a:ext cx="304265" cy="302275"/>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9" name="Line 32"/>
            <p:cNvSpPr>
              <a:spLocks noChangeShapeType="1"/>
            </p:cNvSpPr>
            <p:nvPr/>
          </p:nvSpPr>
          <p:spPr bwMode="auto">
            <a:xfrm>
              <a:off x="2466960" y="5722792"/>
              <a:ext cx="285795"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0" name="Text Box 31"/>
            <p:cNvSpPr txBox="1">
              <a:spLocks noChangeArrowheads="1"/>
            </p:cNvSpPr>
            <p:nvPr/>
          </p:nvSpPr>
          <p:spPr bwMode="auto">
            <a:xfrm>
              <a:off x="1785741" y="5591190"/>
              <a:ext cx="743132"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dhead</a:t>
              </a:r>
            </a:p>
          </p:txBody>
        </p:sp>
        <p:sp>
          <p:nvSpPr>
            <p:cNvPr id="12" name="Text Box 39"/>
            <p:cNvSpPr txBox="1">
              <a:spLocks noChangeArrowheads="1"/>
            </p:cNvSpPr>
            <p:nvPr/>
          </p:nvSpPr>
          <p:spPr bwMode="auto">
            <a:xfrm>
              <a:off x="2786587" y="5572140"/>
              <a:ext cx="304265" cy="302275"/>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100000">
                                          <p:val>
                                            <p:strVal val="#ppt_x"/>
                                          </p:val>
                                        </p:tav>
                                      </p:tavLst>
                                    </p:anim>
                                    <p:anim calcmode="lin" valueType="num">
                                      <p:cBhvr>
                                        <p:cTn id="8" dur="500" fill="hold"/>
                                        <p:tgtEl>
                                          <p:spTgt spid="11"/>
                                        </p:tgtEl>
                                        <p:attrNameLst>
                                          <p:attrName>ppt_y</p:attrName>
                                        </p:attrNameLst>
                                      </p:cBhvr>
                                      <p:tavLst>
                                        <p:tav tm="0">
                                          <p:val>
                                            <p:strVal val="#ppt_y-#ppt_h/2"/>
                                          </p:val>
                                        </p:tav>
                                        <p:tav tm="100000">
                                          <p:val>
                                            <p:strVal val="#ppt_y"/>
                                          </p:val>
                                        </p:tav>
                                      </p:tavLst>
                                    </p:anim>
                                    <p:anim calcmode="lin" valueType="num">
                                      <p:cBhvr>
                                        <p:cTn id="9" dur="500" fill="hold"/>
                                        <p:tgtEl>
                                          <p:spTgt spid="11"/>
                                        </p:tgtEl>
                                        <p:attrNameLst>
                                          <p:attrName>ppt_w</p:attrName>
                                        </p:attrNameLst>
                                      </p:cBhvr>
                                      <p:tavLst>
                                        <p:tav tm="0">
                                          <p:val>
                                            <p:strVal val="#ppt_w"/>
                                          </p:val>
                                        </p:tav>
                                        <p:tav tm="100000">
                                          <p:val>
                                            <p:strVal val="#ppt_w"/>
                                          </p:val>
                                        </p:tav>
                                      </p:tavLst>
                                    </p:anim>
                                    <p:anim calcmode="lin" valueType="num">
                                      <p:cBhvr>
                                        <p:cTn id="10"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340" y="46871"/>
            <a:ext cx="3286148"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000">
                <a:latin typeface="Consolas" pitchFamily="49" charset="0"/>
                <a:ea typeface="微软雅黑" pitchFamily="34" charset="-122"/>
                <a:cs typeface="Consolas" pitchFamily="49" charset="0"/>
              </a:rPr>
              <a:t>1. </a:t>
            </a:r>
            <a:r>
              <a:rPr lang="zh-CN" altLang="zh-CN" sz="2000">
                <a:latin typeface="Consolas" pitchFamily="49" charset="0"/>
                <a:ea typeface="微软雅黑" pitchFamily="34" charset="-122"/>
                <a:cs typeface="Consolas" pitchFamily="49" charset="0"/>
              </a:rPr>
              <a:t>插入和删除结点操作</a:t>
            </a:r>
          </a:p>
        </p:txBody>
      </p:sp>
      <p:sp>
        <p:nvSpPr>
          <p:cNvPr id="4" name="TextBox 3"/>
          <p:cNvSpPr txBox="1"/>
          <p:nvPr/>
        </p:nvSpPr>
        <p:spPr>
          <a:xfrm>
            <a:off x="3593340" y="136482"/>
            <a:ext cx="6357982" cy="353943"/>
          </a:xfrm>
          <a:prstGeom prst="rect">
            <a:avLst/>
          </a:prstGeom>
          <a:noFill/>
        </p:spPr>
        <p:txBody>
          <a:bodyPr wrap="square" rtlCol="0">
            <a:spAutoFit/>
          </a:bodyPr>
          <a:lstStyle/>
          <a:p>
            <a:pPr algn="l">
              <a:lnSpc>
                <a:spcPct val="100000"/>
              </a:lnSpc>
            </a:pPr>
            <a:r>
              <a:rPr lang="zh-CN" altLang="zh-CN" sz="1700" dirty="0">
                <a:solidFill>
                  <a:srgbClr val="FF0000"/>
                </a:solidFill>
                <a:latin typeface="Consolas" pitchFamily="49" charset="0"/>
                <a:ea typeface="楷体" pitchFamily="49" charset="-122"/>
                <a:cs typeface="Consolas" pitchFamily="49" charset="0"/>
              </a:rPr>
              <a:t>插入结点操作</a:t>
            </a:r>
            <a:r>
              <a:rPr lang="zh-CN" altLang="en-US" sz="1700" dirty="0">
                <a:solidFill>
                  <a:srgbClr val="0000FF"/>
                </a:solidFill>
                <a:latin typeface="Consolas" pitchFamily="49" charset="0"/>
                <a:ea typeface="楷体" pitchFamily="49" charset="-122"/>
                <a:cs typeface="Consolas" pitchFamily="49" charset="0"/>
              </a:rPr>
              <a:t>：</a:t>
            </a:r>
            <a:r>
              <a:rPr lang="zh-CN" altLang="zh-CN" sz="1700" dirty="0">
                <a:solidFill>
                  <a:srgbClr val="0000FF"/>
                </a:solidFill>
                <a:latin typeface="Consolas" pitchFamily="49" charset="0"/>
                <a:ea typeface="仿宋" pitchFamily="49" charset="-122"/>
                <a:cs typeface="Consolas" pitchFamily="49" charset="0"/>
              </a:rPr>
              <a:t>将结点</a:t>
            </a:r>
            <a:r>
              <a:rPr lang="en-US" altLang="zh-CN" sz="1700" i="1" dirty="0">
                <a:solidFill>
                  <a:srgbClr val="0000FF"/>
                </a:solidFill>
                <a:latin typeface="Consolas" pitchFamily="49" charset="0"/>
                <a:ea typeface="仿宋" pitchFamily="49" charset="-122"/>
                <a:cs typeface="Consolas" pitchFamily="49" charset="0"/>
              </a:rPr>
              <a:t>s</a:t>
            </a:r>
            <a:r>
              <a:rPr lang="zh-CN" altLang="zh-CN" sz="1700" dirty="0">
                <a:solidFill>
                  <a:srgbClr val="0000FF"/>
                </a:solidFill>
                <a:latin typeface="Consolas" pitchFamily="49" charset="0"/>
                <a:ea typeface="仿宋" pitchFamily="49" charset="-122"/>
                <a:cs typeface="Consolas" pitchFamily="49" charset="0"/>
              </a:rPr>
              <a:t>插入到</a:t>
            </a:r>
            <a:r>
              <a:rPr lang="zh-CN" altLang="en-US" sz="1700" dirty="0">
                <a:solidFill>
                  <a:srgbClr val="0000FF"/>
                </a:solidFill>
                <a:latin typeface="Consolas" pitchFamily="49" charset="0"/>
                <a:ea typeface="仿宋" pitchFamily="49" charset="-122"/>
                <a:cs typeface="Consolas" pitchFamily="49" charset="0"/>
              </a:rPr>
              <a:t>双</a:t>
            </a:r>
            <a:r>
              <a:rPr lang="zh-CN" altLang="zh-CN" sz="1700" dirty="0">
                <a:solidFill>
                  <a:srgbClr val="0000FF"/>
                </a:solidFill>
                <a:latin typeface="Consolas" pitchFamily="49" charset="0"/>
                <a:ea typeface="仿宋" pitchFamily="49" charset="-122"/>
                <a:cs typeface="Consolas" pitchFamily="49" charset="0"/>
              </a:rPr>
              <a:t>链表中</a:t>
            </a:r>
            <a:r>
              <a:rPr lang="en-US" altLang="zh-CN" sz="1700" i="1" dirty="0">
                <a:solidFill>
                  <a:srgbClr val="0000FF"/>
                </a:solidFill>
                <a:latin typeface="Consolas" pitchFamily="49" charset="0"/>
                <a:ea typeface="仿宋" pitchFamily="49" charset="-122"/>
                <a:cs typeface="Consolas" pitchFamily="49" charset="0"/>
              </a:rPr>
              <a:t>p</a:t>
            </a:r>
            <a:r>
              <a:rPr lang="zh-CN" altLang="zh-CN" sz="1700" dirty="0">
                <a:solidFill>
                  <a:srgbClr val="0000FF"/>
                </a:solidFill>
                <a:latin typeface="Consolas" pitchFamily="49" charset="0"/>
                <a:ea typeface="仿宋" pitchFamily="49" charset="-122"/>
                <a:cs typeface="Consolas" pitchFamily="49" charset="0"/>
              </a:rPr>
              <a:t>结点的后面</a:t>
            </a:r>
            <a:r>
              <a:rPr lang="zh-CN" altLang="en-US" sz="1700" dirty="0">
                <a:solidFill>
                  <a:srgbClr val="0000FF"/>
                </a:solidFill>
                <a:latin typeface="Consolas" pitchFamily="49" charset="0"/>
                <a:ea typeface="仿宋" pitchFamily="49" charset="-122"/>
                <a:cs typeface="Consolas" pitchFamily="49" charset="0"/>
              </a:rPr>
              <a:t>。</a:t>
            </a:r>
          </a:p>
        </p:txBody>
      </p:sp>
      <p:sp>
        <p:nvSpPr>
          <p:cNvPr id="60486" name="Rectangle 7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81" name="组合 80"/>
          <p:cNvGrpSpPr/>
          <p:nvPr/>
        </p:nvGrpSpPr>
        <p:grpSpPr>
          <a:xfrm>
            <a:off x="208106" y="538102"/>
            <a:ext cx="3777747" cy="2015840"/>
            <a:chOff x="428595" y="214290"/>
            <a:chExt cx="3786215" cy="2143140"/>
          </a:xfrm>
        </p:grpSpPr>
        <p:sp>
          <p:nvSpPr>
            <p:cNvPr id="82" name="Text Box 139"/>
            <p:cNvSpPr txBox="1">
              <a:spLocks noChangeArrowheads="1"/>
            </p:cNvSpPr>
            <p:nvPr/>
          </p:nvSpPr>
          <p:spPr bwMode="auto">
            <a:xfrm>
              <a:off x="1505037" y="658630"/>
              <a:ext cx="396000" cy="29781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7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3" name="Text Box 138"/>
            <p:cNvSpPr txBox="1">
              <a:spLocks noChangeArrowheads="1"/>
            </p:cNvSpPr>
            <p:nvPr/>
          </p:nvSpPr>
          <p:spPr bwMode="auto">
            <a:xfrm>
              <a:off x="1886695" y="658630"/>
              <a:ext cx="296950" cy="29781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7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4" name="Text Box 137"/>
            <p:cNvSpPr txBox="1">
              <a:spLocks noChangeArrowheads="1"/>
            </p:cNvSpPr>
            <p:nvPr/>
          </p:nvSpPr>
          <p:spPr bwMode="auto">
            <a:xfrm>
              <a:off x="1218558" y="658630"/>
              <a:ext cx="296950" cy="29781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7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5" name="Text Box 136"/>
            <p:cNvSpPr txBox="1">
              <a:spLocks noChangeArrowheads="1"/>
            </p:cNvSpPr>
            <p:nvPr/>
          </p:nvSpPr>
          <p:spPr bwMode="auto">
            <a:xfrm>
              <a:off x="2728053" y="658630"/>
              <a:ext cx="396000" cy="29781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7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6" name="Text Box 135"/>
            <p:cNvSpPr txBox="1">
              <a:spLocks noChangeArrowheads="1"/>
            </p:cNvSpPr>
            <p:nvPr/>
          </p:nvSpPr>
          <p:spPr bwMode="auto">
            <a:xfrm>
              <a:off x="3125889" y="658630"/>
              <a:ext cx="296950" cy="29781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7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7" name="Text Box 134"/>
            <p:cNvSpPr txBox="1">
              <a:spLocks noChangeArrowheads="1"/>
            </p:cNvSpPr>
            <p:nvPr/>
          </p:nvSpPr>
          <p:spPr bwMode="auto">
            <a:xfrm>
              <a:off x="2440621" y="658630"/>
              <a:ext cx="295998" cy="29781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7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8" name="Line 133"/>
            <p:cNvSpPr>
              <a:spLocks noChangeShapeType="1"/>
            </p:cNvSpPr>
            <p:nvPr/>
          </p:nvSpPr>
          <p:spPr bwMode="auto">
            <a:xfrm>
              <a:off x="2097986" y="750924"/>
              <a:ext cx="342634"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700">
                <a:solidFill>
                  <a:srgbClr val="0000FF"/>
                </a:solidFill>
                <a:latin typeface="Consolas" pitchFamily="49" charset="0"/>
                <a:ea typeface="仿宋" pitchFamily="49" charset="-122"/>
                <a:cs typeface="Consolas" pitchFamily="49" charset="0"/>
              </a:endParaRPr>
            </a:p>
          </p:txBody>
        </p:sp>
        <p:sp>
          <p:nvSpPr>
            <p:cNvPr id="89" name="Line 132"/>
            <p:cNvSpPr>
              <a:spLocks noChangeShapeType="1"/>
            </p:cNvSpPr>
            <p:nvPr/>
          </p:nvSpPr>
          <p:spPr bwMode="auto">
            <a:xfrm flipH="1">
              <a:off x="2212198" y="849877"/>
              <a:ext cx="341683"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700">
                <a:solidFill>
                  <a:srgbClr val="0000FF"/>
                </a:solidFill>
                <a:latin typeface="Consolas" pitchFamily="49" charset="0"/>
                <a:ea typeface="仿宋" pitchFamily="49" charset="-122"/>
                <a:cs typeface="Consolas" pitchFamily="49" charset="0"/>
              </a:endParaRPr>
            </a:p>
          </p:txBody>
        </p:sp>
        <p:sp>
          <p:nvSpPr>
            <p:cNvPr id="90" name="Text Box 131"/>
            <p:cNvSpPr txBox="1">
              <a:spLocks noChangeArrowheads="1"/>
            </p:cNvSpPr>
            <p:nvPr/>
          </p:nvSpPr>
          <p:spPr bwMode="auto">
            <a:xfrm>
              <a:off x="3739776" y="658630"/>
              <a:ext cx="458749" cy="297813"/>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700" i="0" u="none" strike="noStrike" cap="none" normalizeH="0" baseline="0">
                  <a:ln>
                    <a:noFill/>
                  </a:ln>
                  <a:solidFill>
                    <a:srgbClr val="0000FF"/>
                  </a:solidFill>
                  <a:effectLst/>
                  <a:latin typeface="+mj-ea"/>
                  <a:ea typeface="+mj-ea"/>
                  <a:cs typeface="Consolas" pitchFamily="49" charset="0"/>
                </a:rPr>
                <a:t>…</a:t>
              </a:r>
            </a:p>
          </p:txBody>
        </p:sp>
        <p:sp>
          <p:nvSpPr>
            <p:cNvPr id="91" name="Line 130"/>
            <p:cNvSpPr>
              <a:spLocks noChangeShapeType="1"/>
            </p:cNvSpPr>
            <p:nvPr/>
          </p:nvSpPr>
          <p:spPr bwMode="auto">
            <a:xfrm>
              <a:off x="3294351" y="750924"/>
              <a:ext cx="453039"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700">
                <a:solidFill>
                  <a:srgbClr val="0000FF"/>
                </a:solidFill>
                <a:latin typeface="Consolas" pitchFamily="49" charset="0"/>
                <a:ea typeface="仿宋" pitchFamily="49" charset="-122"/>
                <a:cs typeface="Consolas" pitchFamily="49" charset="0"/>
              </a:endParaRPr>
            </a:p>
          </p:txBody>
        </p:sp>
        <p:sp>
          <p:nvSpPr>
            <p:cNvPr id="92" name="Line 129"/>
            <p:cNvSpPr>
              <a:spLocks noChangeShapeType="1"/>
            </p:cNvSpPr>
            <p:nvPr/>
          </p:nvSpPr>
          <p:spPr bwMode="auto">
            <a:xfrm flipH="1">
              <a:off x="3430453" y="849877"/>
              <a:ext cx="342634"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700">
                <a:solidFill>
                  <a:srgbClr val="0000FF"/>
                </a:solidFill>
                <a:latin typeface="Consolas" pitchFamily="49" charset="0"/>
                <a:ea typeface="仿宋" pitchFamily="49" charset="-122"/>
                <a:cs typeface="Consolas" pitchFamily="49" charset="0"/>
              </a:endParaRPr>
            </a:p>
          </p:txBody>
        </p:sp>
        <p:sp>
          <p:nvSpPr>
            <p:cNvPr id="93" name="Text Box 128"/>
            <p:cNvSpPr txBox="1">
              <a:spLocks noChangeArrowheads="1"/>
            </p:cNvSpPr>
            <p:nvPr/>
          </p:nvSpPr>
          <p:spPr bwMode="auto">
            <a:xfrm>
              <a:off x="1030109" y="214290"/>
              <a:ext cx="188449" cy="24262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i="1" u="none" strike="noStrike" cap="none" normalizeH="0" baseline="0">
                  <a:ln>
                    <a:noFill/>
                  </a:ln>
                  <a:solidFill>
                    <a:srgbClr val="0000FF"/>
                  </a:solidFill>
                  <a:effectLst/>
                  <a:latin typeface="Consolas" pitchFamily="49" charset="0"/>
                  <a:ea typeface="仿宋" pitchFamily="49" charset="-122"/>
                  <a:cs typeface="Consolas" pitchFamily="49" charset="0"/>
                </a:rPr>
                <a:t>p</a:t>
              </a:r>
              <a:endParaRPr kumimoji="0" lang="en-US" altLang="zh-CN" sz="17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4" name="Arc 127"/>
            <p:cNvSpPr>
              <a:spLocks/>
            </p:cNvSpPr>
            <p:nvPr/>
          </p:nvSpPr>
          <p:spPr bwMode="auto">
            <a:xfrm>
              <a:off x="1218558" y="361769"/>
              <a:ext cx="171317" cy="29686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700">
                <a:solidFill>
                  <a:srgbClr val="0000FF"/>
                </a:solidFill>
                <a:latin typeface="Consolas" pitchFamily="49" charset="0"/>
                <a:ea typeface="仿宋" pitchFamily="49" charset="-122"/>
                <a:cs typeface="Consolas" pitchFamily="49" charset="0"/>
              </a:endParaRPr>
            </a:p>
          </p:txBody>
        </p:sp>
        <p:sp>
          <p:nvSpPr>
            <p:cNvPr id="95" name="Text Box 126"/>
            <p:cNvSpPr txBox="1">
              <a:spLocks noChangeArrowheads="1"/>
            </p:cNvSpPr>
            <p:nvPr/>
          </p:nvSpPr>
          <p:spPr bwMode="auto">
            <a:xfrm>
              <a:off x="428595" y="702295"/>
              <a:ext cx="458749" cy="297813"/>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700" i="0" u="none" strike="noStrike" cap="none" normalizeH="0" baseline="0">
                  <a:ln>
                    <a:noFill/>
                  </a:ln>
                  <a:solidFill>
                    <a:srgbClr val="0000FF"/>
                  </a:solidFill>
                  <a:effectLst/>
                  <a:latin typeface="+mj-ea"/>
                  <a:ea typeface="+mj-ea"/>
                  <a:cs typeface="Consolas" pitchFamily="49" charset="0"/>
                </a:rPr>
                <a:t>…</a:t>
              </a:r>
            </a:p>
          </p:txBody>
        </p:sp>
        <p:sp>
          <p:nvSpPr>
            <p:cNvPr id="96" name="Line 125"/>
            <p:cNvSpPr>
              <a:spLocks noChangeShapeType="1"/>
            </p:cNvSpPr>
            <p:nvPr/>
          </p:nvSpPr>
          <p:spPr bwMode="auto">
            <a:xfrm>
              <a:off x="860695" y="750924"/>
              <a:ext cx="343586"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700">
                <a:solidFill>
                  <a:srgbClr val="0000FF"/>
                </a:solidFill>
                <a:latin typeface="Consolas" pitchFamily="49" charset="0"/>
                <a:ea typeface="仿宋" pitchFamily="49" charset="-122"/>
                <a:cs typeface="Consolas" pitchFamily="49" charset="0"/>
              </a:endParaRPr>
            </a:p>
          </p:txBody>
        </p:sp>
        <p:sp>
          <p:nvSpPr>
            <p:cNvPr id="97" name="Line 124"/>
            <p:cNvSpPr>
              <a:spLocks noChangeShapeType="1"/>
            </p:cNvSpPr>
            <p:nvPr/>
          </p:nvSpPr>
          <p:spPr bwMode="auto">
            <a:xfrm flipH="1">
              <a:off x="881634" y="849877"/>
              <a:ext cx="453039"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700">
                <a:solidFill>
                  <a:srgbClr val="0000FF"/>
                </a:solidFill>
                <a:latin typeface="Consolas" pitchFamily="49" charset="0"/>
                <a:ea typeface="仿宋" pitchFamily="49" charset="-122"/>
                <a:cs typeface="Consolas" pitchFamily="49" charset="0"/>
              </a:endParaRPr>
            </a:p>
          </p:txBody>
        </p:sp>
        <p:sp>
          <p:nvSpPr>
            <p:cNvPr id="98" name="Text Box 123"/>
            <p:cNvSpPr txBox="1">
              <a:spLocks noChangeArrowheads="1"/>
            </p:cNvSpPr>
            <p:nvPr/>
          </p:nvSpPr>
          <p:spPr bwMode="auto">
            <a:xfrm>
              <a:off x="2001858" y="1401735"/>
              <a:ext cx="396000" cy="296861"/>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7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9" name="Text Box 122"/>
            <p:cNvSpPr txBox="1">
              <a:spLocks noChangeArrowheads="1"/>
            </p:cNvSpPr>
            <p:nvPr/>
          </p:nvSpPr>
          <p:spPr bwMode="auto">
            <a:xfrm>
              <a:off x="2399695" y="1401735"/>
              <a:ext cx="297902" cy="296861"/>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88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7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00" name="Text Box 121"/>
            <p:cNvSpPr txBox="1">
              <a:spLocks noChangeArrowheads="1"/>
            </p:cNvSpPr>
            <p:nvPr/>
          </p:nvSpPr>
          <p:spPr bwMode="auto">
            <a:xfrm>
              <a:off x="1706812" y="1401735"/>
              <a:ext cx="296950" cy="296861"/>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88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7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01" name="Text Box 120"/>
            <p:cNvSpPr txBox="1">
              <a:spLocks noChangeArrowheads="1"/>
            </p:cNvSpPr>
            <p:nvPr/>
          </p:nvSpPr>
          <p:spPr bwMode="auto">
            <a:xfrm>
              <a:off x="1181439" y="1386511"/>
              <a:ext cx="188449" cy="24357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i="1" u="none" strike="noStrike" cap="none" normalizeH="0" baseline="0">
                  <a:ln>
                    <a:noFill/>
                  </a:ln>
                  <a:solidFill>
                    <a:srgbClr val="0000FF"/>
                  </a:solidFill>
                  <a:effectLst/>
                  <a:latin typeface="Consolas" pitchFamily="49" charset="0"/>
                  <a:ea typeface="仿宋" pitchFamily="49" charset="-122"/>
                  <a:cs typeface="Consolas" pitchFamily="49" charset="0"/>
                </a:rPr>
                <a:t>s</a:t>
              </a:r>
              <a:endParaRPr kumimoji="0" lang="en-US" altLang="zh-CN" sz="17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2" name="Line 119"/>
            <p:cNvSpPr>
              <a:spLocks noChangeShapeType="1"/>
            </p:cNvSpPr>
            <p:nvPr/>
          </p:nvSpPr>
          <p:spPr bwMode="auto">
            <a:xfrm>
              <a:off x="1357515" y="1550165"/>
              <a:ext cx="343586" cy="951"/>
            </a:xfrm>
            <a:prstGeom prst="line">
              <a:avLst/>
            </a:prstGeom>
            <a:noFill/>
            <a:ln w="9525">
              <a:solidFill>
                <a:srgbClr val="000000"/>
              </a:solidFill>
              <a:round/>
              <a:headEnd/>
              <a:tailEnd type="stealth" w="sm" len="sm"/>
            </a:ln>
          </p:spPr>
          <p:txBody>
            <a:bodyPr vert="horz" wrap="square" lIns="91440" tIns="45720" rIns="91440" bIns="45720" numCol="1" anchor="t" anchorCtr="0" compatLnSpc="1">
              <a:prstTxWarp prst="textNoShape">
                <a:avLst/>
              </a:prstTxWarp>
            </a:bodyPr>
            <a:lstStyle/>
            <a:p>
              <a:endParaRPr lang="zh-CN" altLang="en-US" sz="1700">
                <a:solidFill>
                  <a:srgbClr val="0000FF"/>
                </a:solidFill>
                <a:latin typeface="Consolas" pitchFamily="49" charset="0"/>
                <a:ea typeface="仿宋" pitchFamily="49" charset="-122"/>
                <a:cs typeface="Consolas" pitchFamily="49" charset="0"/>
              </a:endParaRPr>
            </a:p>
          </p:txBody>
        </p:sp>
        <p:sp>
          <p:nvSpPr>
            <p:cNvPr id="103" name="Text Box 118"/>
            <p:cNvSpPr txBox="1">
              <a:spLocks noChangeArrowheads="1"/>
            </p:cNvSpPr>
            <p:nvPr/>
          </p:nvSpPr>
          <p:spPr bwMode="auto">
            <a:xfrm>
              <a:off x="1426994" y="2059618"/>
              <a:ext cx="1638170" cy="23766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7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700" i="0" u="none" strike="noStrike" cap="none" normalizeH="0" baseline="0" dirty="0">
                  <a:ln>
                    <a:noFill/>
                  </a:ln>
                  <a:solidFill>
                    <a:srgbClr val="0000FF"/>
                  </a:solidFill>
                  <a:effectLst/>
                  <a:latin typeface="Consolas" pitchFamily="49" charset="0"/>
                  <a:ea typeface="仿宋" pitchFamily="49" charset="-122"/>
                  <a:cs typeface="Consolas" pitchFamily="49" charset="0"/>
                </a:rPr>
                <a:t>a</a:t>
              </a:r>
              <a:r>
                <a:rPr kumimoji="0" lang="zh-CN" altLang="en-US" sz="1700" i="0" u="none" strike="noStrike" cap="none" normalizeH="0" baseline="0" dirty="0">
                  <a:ln>
                    <a:noFill/>
                  </a:ln>
                  <a:solidFill>
                    <a:srgbClr val="0000FF"/>
                  </a:solidFill>
                  <a:effectLst/>
                  <a:latin typeface="Consolas" pitchFamily="49" charset="0"/>
                  <a:ea typeface="仿宋" pitchFamily="49" charset="-122"/>
                  <a:cs typeface="Consolas" pitchFamily="49" charset="0"/>
                </a:rPr>
                <a:t>）插入前</a:t>
              </a:r>
            </a:p>
          </p:txBody>
        </p:sp>
        <p:sp>
          <p:nvSpPr>
            <p:cNvPr id="104" name="圆角矩形 103"/>
            <p:cNvSpPr/>
            <p:nvPr/>
          </p:nvSpPr>
          <p:spPr>
            <a:xfrm>
              <a:off x="428596" y="214290"/>
              <a:ext cx="3786214" cy="2143140"/>
            </a:xfrm>
            <a:prstGeom prst="roundRect">
              <a:avLst/>
            </a:prstGeom>
            <a:solidFill>
              <a:schemeClr val="accent1">
                <a:alpha val="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grpSp>
      <p:grpSp>
        <p:nvGrpSpPr>
          <p:cNvPr id="5" name="组合 4">
            <a:extLst>
              <a:ext uri="{FF2B5EF4-FFF2-40B4-BE49-F238E27FC236}">
                <a16:creationId xmlns:a16="http://schemas.microsoft.com/office/drawing/2014/main" id="{652698BF-CCF1-474D-BB74-C559A51774C4}"/>
              </a:ext>
            </a:extLst>
          </p:cNvPr>
          <p:cNvGrpSpPr/>
          <p:nvPr/>
        </p:nvGrpSpPr>
        <p:grpSpPr>
          <a:xfrm>
            <a:off x="4758598" y="480543"/>
            <a:ext cx="3768878" cy="2054188"/>
            <a:chOff x="4758598" y="480543"/>
            <a:chExt cx="3768878" cy="2054188"/>
          </a:xfrm>
        </p:grpSpPr>
        <p:sp>
          <p:nvSpPr>
            <p:cNvPr id="106" name="Text Box 117"/>
            <p:cNvSpPr txBox="1">
              <a:spLocks noChangeArrowheads="1"/>
            </p:cNvSpPr>
            <p:nvPr/>
          </p:nvSpPr>
          <p:spPr bwMode="auto">
            <a:xfrm>
              <a:off x="5810846" y="903981"/>
              <a:ext cx="393007" cy="283804"/>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7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7" name="Text Box 116"/>
            <p:cNvSpPr txBox="1">
              <a:spLocks noChangeArrowheads="1"/>
            </p:cNvSpPr>
            <p:nvPr/>
          </p:nvSpPr>
          <p:spPr bwMode="auto">
            <a:xfrm>
              <a:off x="6205677" y="903981"/>
              <a:ext cx="294706" cy="283804"/>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7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8" name="Text Box 115"/>
            <p:cNvSpPr txBox="1">
              <a:spLocks noChangeArrowheads="1"/>
            </p:cNvSpPr>
            <p:nvPr/>
          </p:nvSpPr>
          <p:spPr bwMode="auto">
            <a:xfrm>
              <a:off x="5525587" y="903981"/>
              <a:ext cx="294706" cy="283804"/>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7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9" name="Text Box 114"/>
            <p:cNvSpPr txBox="1">
              <a:spLocks noChangeArrowheads="1"/>
            </p:cNvSpPr>
            <p:nvPr/>
          </p:nvSpPr>
          <p:spPr bwMode="auto">
            <a:xfrm>
              <a:off x="7041620" y="903981"/>
              <a:ext cx="393007" cy="283804"/>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7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0" name="Text Box 113"/>
            <p:cNvSpPr txBox="1">
              <a:spLocks noChangeArrowheads="1"/>
            </p:cNvSpPr>
            <p:nvPr/>
          </p:nvSpPr>
          <p:spPr bwMode="auto">
            <a:xfrm>
              <a:off x="7435505" y="903981"/>
              <a:ext cx="294706" cy="283804"/>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7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1" name="Text Box 112"/>
            <p:cNvSpPr txBox="1">
              <a:spLocks noChangeArrowheads="1"/>
            </p:cNvSpPr>
            <p:nvPr/>
          </p:nvSpPr>
          <p:spPr bwMode="auto">
            <a:xfrm>
              <a:off x="6755416" y="903981"/>
              <a:ext cx="294706" cy="283804"/>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7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2" name="Line 111"/>
            <p:cNvSpPr>
              <a:spLocks noChangeShapeType="1"/>
            </p:cNvSpPr>
            <p:nvPr/>
          </p:nvSpPr>
          <p:spPr bwMode="auto">
            <a:xfrm>
              <a:off x="6415371" y="991933"/>
              <a:ext cx="340044" cy="906"/>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700">
                <a:solidFill>
                  <a:srgbClr val="0000FF"/>
                </a:solidFill>
                <a:latin typeface="Consolas" pitchFamily="49" charset="0"/>
                <a:ea typeface="仿宋" pitchFamily="49" charset="-122"/>
                <a:cs typeface="Consolas" pitchFamily="49" charset="0"/>
              </a:endParaRPr>
            </a:p>
          </p:txBody>
        </p:sp>
        <p:sp>
          <p:nvSpPr>
            <p:cNvPr id="113" name="Line 110"/>
            <p:cNvSpPr>
              <a:spLocks noChangeShapeType="1"/>
            </p:cNvSpPr>
            <p:nvPr/>
          </p:nvSpPr>
          <p:spPr bwMode="auto">
            <a:xfrm flipH="1">
              <a:off x="6528720" y="1086232"/>
              <a:ext cx="340044" cy="906"/>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700">
                <a:solidFill>
                  <a:srgbClr val="0000FF"/>
                </a:solidFill>
                <a:latin typeface="Consolas" pitchFamily="49" charset="0"/>
                <a:ea typeface="仿宋" pitchFamily="49" charset="-122"/>
                <a:cs typeface="Consolas" pitchFamily="49" charset="0"/>
              </a:endParaRPr>
            </a:p>
          </p:txBody>
        </p:sp>
        <p:sp>
          <p:nvSpPr>
            <p:cNvPr id="114" name="Text Box 109"/>
            <p:cNvSpPr txBox="1">
              <a:spLocks noChangeArrowheads="1"/>
            </p:cNvSpPr>
            <p:nvPr/>
          </p:nvSpPr>
          <p:spPr bwMode="auto">
            <a:xfrm>
              <a:off x="8045696" y="903981"/>
              <a:ext cx="454338" cy="283804"/>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700" i="0" u="none" strike="noStrike" cap="none" normalizeH="0" baseline="0">
                  <a:ln>
                    <a:noFill/>
                  </a:ln>
                  <a:solidFill>
                    <a:srgbClr val="0000FF"/>
                  </a:solidFill>
                  <a:effectLst/>
                  <a:latin typeface="+mj-ea"/>
                  <a:ea typeface="+mj-ea"/>
                  <a:cs typeface="Consolas" pitchFamily="49" charset="0"/>
                </a:rPr>
                <a:t>…</a:t>
              </a:r>
            </a:p>
          </p:txBody>
        </p:sp>
        <p:sp>
          <p:nvSpPr>
            <p:cNvPr id="115" name="Line 108"/>
            <p:cNvSpPr>
              <a:spLocks noChangeShapeType="1"/>
            </p:cNvSpPr>
            <p:nvPr/>
          </p:nvSpPr>
          <p:spPr bwMode="auto">
            <a:xfrm>
              <a:off x="7568689" y="991933"/>
              <a:ext cx="449615" cy="906"/>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700">
                <a:solidFill>
                  <a:srgbClr val="0000FF"/>
                </a:solidFill>
                <a:latin typeface="Consolas" pitchFamily="49" charset="0"/>
                <a:ea typeface="仿宋" pitchFamily="49" charset="-122"/>
                <a:cs typeface="Consolas" pitchFamily="49" charset="0"/>
              </a:endParaRPr>
            </a:p>
          </p:txBody>
        </p:sp>
        <p:sp>
          <p:nvSpPr>
            <p:cNvPr id="116" name="Line 107"/>
            <p:cNvSpPr>
              <a:spLocks noChangeShapeType="1"/>
            </p:cNvSpPr>
            <p:nvPr/>
          </p:nvSpPr>
          <p:spPr bwMode="auto">
            <a:xfrm flipH="1">
              <a:off x="7737767" y="1086232"/>
              <a:ext cx="340044" cy="906"/>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700">
                <a:solidFill>
                  <a:srgbClr val="0000FF"/>
                </a:solidFill>
                <a:latin typeface="Consolas" pitchFamily="49" charset="0"/>
                <a:ea typeface="仿宋" pitchFamily="49" charset="-122"/>
                <a:cs typeface="Consolas" pitchFamily="49" charset="0"/>
              </a:endParaRPr>
            </a:p>
          </p:txBody>
        </p:sp>
        <p:sp>
          <p:nvSpPr>
            <p:cNvPr id="117" name="Text Box 106"/>
            <p:cNvSpPr txBox="1">
              <a:spLocks noChangeArrowheads="1"/>
            </p:cNvSpPr>
            <p:nvPr/>
          </p:nvSpPr>
          <p:spPr bwMode="auto">
            <a:xfrm>
              <a:off x="5338563" y="480543"/>
              <a:ext cx="187025" cy="231214"/>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i="1" u="none" strike="noStrike" cap="none" normalizeH="0" baseline="0">
                  <a:ln>
                    <a:noFill/>
                  </a:ln>
                  <a:solidFill>
                    <a:srgbClr val="0000FF"/>
                  </a:solidFill>
                  <a:effectLst/>
                  <a:latin typeface="Consolas" pitchFamily="49" charset="0"/>
                  <a:ea typeface="仿宋" pitchFamily="49" charset="-122"/>
                  <a:cs typeface="Consolas" pitchFamily="49" charset="0"/>
                </a:rPr>
                <a:t>p</a:t>
              </a:r>
              <a:endParaRPr kumimoji="0" lang="en-US" altLang="zh-CN" sz="17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8" name="Arc 105"/>
            <p:cNvSpPr>
              <a:spLocks/>
            </p:cNvSpPr>
            <p:nvPr/>
          </p:nvSpPr>
          <p:spPr bwMode="auto">
            <a:xfrm>
              <a:off x="5525587" y="621084"/>
              <a:ext cx="169077" cy="28289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700">
                <a:solidFill>
                  <a:srgbClr val="0000FF"/>
                </a:solidFill>
                <a:latin typeface="Consolas" pitchFamily="49" charset="0"/>
                <a:ea typeface="仿宋" pitchFamily="49" charset="-122"/>
                <a:cs typeface="Consolas" pitchFamily="49" charset="0"/>
              </a:endParaRPr>
            </a:p>
          </p:txBody>
        </p:sp>
        <p:sp>
          <p:nvSpPr>
            <p:cNvPr id="119" name="Text Box 104"/>
            <p:cNvSpPr txBox="1">
              <a:spLocks noChangeArrowheads="1"/>
            </p:cNvSpPr>
            <p:nvPr/>
          </p:nvSpPr>
          <p:spPr bwMode="auto">
            <a:xfrm>
              <a:off x="4758598" y="903981"/>
              <a:ext cx="455282" cy="283804"/>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700" i="0" u="none" strike="noStrike" cap="none" normalizeH="0" baseline="0">
                  <a:ln>
                    <a:noFill/>
                  </a:ln>
                  <a:solidFill>
                    <a:srgbClr val="0000FF"/>
                  </a:solidFill>
                  <a:effectLst/>
                  <a:latin typeface="+mj-ea"/>
                  <a:ea typeface="+mj-ea"/>
                  <a:cs typeface="Consolas" pitchFamily="49" charset="0"/>
                </a:rPr>
                <a:t>…</a:t>
              </a:r>
            </a:p>
          </p:txBody>
        </p:sp>
        <p:sp>
          <p:nvSpPr>
            <p:cNvPr id="120" name="Line 103"/>
            <p:cNvSpPr>
              <a:spLocks noChangeShapeType="1"/>
            </p:cNvSpPr>
            <p:nvPr/>
          </p:nvSpPr>
          <p:spPr bwMode="auto">
            <a:xfrm>
              <a:off x="5171374" y="991933"/>
              <a:ext cx="340044" cy="906"/>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700">
                <a:solidFill>
                  <a:srgbClr val="0000FF"/>
                </a:solidFill>
                <a:latin typeface="Consolas" pitchFamily="49" charset="0"/>
                <a:ea typeface="仿宋" pitchFamily="49" charset="-122"/>
                <a:cs typeface="Consolas" pitchFamily="49" charset="0"/>
              </a:endParaRPr>
            </a:p>
          </p:txBody>
        </p:sp>
        <p:sp>
          <p:nvSpPr>
            <p:cNvPr id="121" name="Line 102"/>
            <p:cNvSpPr>
              <a:spLocks noChangeShapeType="1"/>
            </p:cNvSpPr>
            <p:nvPr/>
          </p:nvSpPr>
          <p:spPr bwMode="auto">
            <a:xfrm flipH="1">
              <a:off x="5200656" y="1086232"/>
              <a:ext cx="444892" cy="906"/>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700">
                <a:solidFill>
                  <a:srgbClr val="0000FF"/>
                </a:solidFill>
                <a:latin typeface="Consolas" pitchFamily="49" charset="0"/>
                <a:ea typeface="仿宋" pitchFamily="49" charset="-122"/>
                <a:cs typeface="Consolas" pitchFamily="49" charset="0"/>
              </a:endParaRPr>
            </a:p>
          </p:txBody>
        </p:sp>
        <p:sp>
          <p:nvSpPr>
            <p:cNvPr id="122" name="Text Box 101"/>
            <p:cNvSpPr txBox="1">
              <a:spLocks noChangeArrowheads="1"/>
            </p:cNvSpPr>
            <p:nvPr/>
          </p:nvSpPr>
          <p:spPr bwMode="auto">
            <a:xfrm>
              <a:off x="6320914" y="1612130"/>
              <a:ext cx="393007" cy="28289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7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23" name="Text Box 100"/>
            <p:cNvSpPr txBox="1">
              <a:spLocks noChangeArrowheads="1"/>
            </p:cNvSpPr>
            <p:nvPr/>
          </p:nvSpPr>
          <p:spPr bwMode="auto">
            <a:xfrm>
              <a:off x="6715744" y="1612130"/>
              <a:ext cx="295650" cy="28289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880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7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24" name="Text Box 99"/>
            <p:cNvSpPr txBox="1">
              <a:spLocks noChangeArrowheads="1"/>
            </p:cNvSpPr>
            <p:nvPr/>
          </p:nvSpPr>
          <p:spPr bwMode="auto">
            <a:xfrm>
              <a:off x="6035655" y="1612130"/>
              <a:ext cx="294706" cy="28289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88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7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25" name="Text Box 98"/>
            <p:cNvSpPr txBox="1">
              <a:spLocks noChangeArrowheads="1"/>
            </p:cNvSpPr>
            <p:nvPr/>
          </p:nvSpPr>
          <p:spPr bwMode="auto">
            <a:xfrm>
              <a:off x="5505752" y="1597622"/>
              <a:ext cx="187025" cy="23212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i="1" u="none" strike="noStrike" cap="none" normalizeH="0" baseline="0">
                  <a:ln>
                    <a:noFill/>
                  </a:ln>
                  <a:solidFill>
                    <a:srgbClr val="0000FF"/>
                  </a:solidFill>
                  <a:effectLst/>
                  <a:latin typeface="Consolas" pitchFamily="49" charset="0"/>
                  <a:ea typeface="仿宋" pitchFamily="49" charset="-122"/>
                  <a:cs typeface="Consolas" pitchFamily="49" charset="0"/>
                </a:rPr>
                <a:t>s</a:t>
              </a:r>
              <a:endParaRPr kumimoji="0" lang="en-US" altLang="zh-CN" sz="17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26" name="Line 97"/>
            <p:cNvSpPr>
              <a:spLocks noChangeShapeType="1"/>
            </p:cNvSpPr>
            <p:nvPr/>
          </p:nvSpPr>
          <p:spPr bwMode="auto">
            <a:xfrm>
              <a:off x="5681442" y="1753578"/>
              <a:ext cx="340044" cy="906"/>
            </a:xfrm>
            <a:prstGeom prst="line">
              <a:avLst/>
            </a:prstGeom>
            <a:noFill/>
            <a:ln w="9525">
              <a:solidFill>
                <a:srgbClr val="000000"/>
              </a:solidFill>
              <a:round/>
              <a:headEnd/>
              <a:tailEnd type="stealth" w="sm" len="sm"/>
            </a:ln>
          </p:spPr>
          <p:txBody>
            <a:bodyPr vert="horz" wrap="square" lIns="91440" tIns="45720" rIns="91440" bIns="45720" numCol="1" anchor="t" anchorCtr="0" compatLnSpc="1">
              <a:prstTxWarp prst="textNoShape">
                <a:avLst/>
              </a:prstTxWarp>
            </a:bodyPr>
            <a:lstStyle/>
            <a:p>
              <a:endParaRPr lang="zh-CN" altLang="en-US" sz="1700">
                <a:solidFill>
                  <a:srgbClr val="0000FF"/>
                </a:solidFill>
                <a:latin typeface="Consolas" pitchFamily="49" charset="0"/>
                <a:ea typeface="仿宋" pitchFamily="49" charset="-122"/>
                <a:cs typeface="Consolas" pitchFamily="49" charset="0"/>
              </a:endParaRPr>
            </a:p>
          </p:txBody>
        </p:sp>
        <p:sp>
          <p:nvSpPr>
            <p:cNvPr id="127" name="Text Box 96"/>
            <p:cNvSpPr txBox="1">
              <a:spLocks noChangeArrowheads="1"/>
            </p:cNvSpPr>
            <p:nvPr/>
          </p:nvSpPr>
          <p:spPr bwMode="auto">
            <a:xfrm>
              <a:off x="5461801" y="2170988"/>
              <a:ext cx="2495102" cy="29456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7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700" i="0" u="none" strike="noStrike" cap="none" normalizeH="0" baseline="0" dirty="0">
                  <a:ln>
                    <a:noFill/>
                  </a:ln>
                  <a:solidFill>
                    <a:srgbClr val="0000FF"/>
                  </a:solidFill>
                  <a:effectLst/>
                  <a:latin typeface="Consolas" pitchFamily="49" charset="0"/>
                  <a:ea typeface="仿宋" pitchFamily="49" charset="-122"/>
                  <a:cs typeface="Consolas" pitchFamily="49" charset="0"/>
                </a:rPr>
                <a:t>b</a:t>
              </a:r>
              <a:r>
                <a:rPr kumimoji="0" lang="zh-CN" altLang="en-US" sz="17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700" i="0" u="none" strike="noStrike" cap="none" normalizeH="0" baseline="0" dirty="0" err="1">
                  <a:ln>
                    <a:noFill/>
                  </a:ln>
                  <a:solidFill>
                    <a:srgbClr val="0000FF"/>
                  </a:solidFill>
                  <a:effectLst/>
                  <a:latin typeface="Consolas" pitchFamily="49" charset="0"/>
                  <a:ea typeface="仿宋" pitchFamily="49" charset="-122"/>
                  <a:cs typeface="Consolas" pitchFamily="49" charset="0"/>
                </a:rPr>
                <a:t>s.next</a:t>
              </a:r>
              <a:r>
                <a:rPr kumimoji="0" lang="en-US" altLang="zh-CN" sz="170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700" i="0" u="none" strike="noStrike" cap="none" normalizeH="0" baseline="0" dirty="0" err="1">
                  <a:ln>
                    <a:noFill/>
                  </a:ln>
                  <a:solidFill>
                    <a:srgbClr val="0000FF"/>
                  </a:solidFill>
                  <a:effectLst/>
                  <a:latin typeface="Consolas" pitchFamily="49" charset="0"/>
                  <a:ea typeface="仿宋" pitchFamily="49" charset="-122"/>
                  <a:cs typeface="Consolas" pitchFamily="49" charset="0"/>
                </a:rPr>
                <a:t>p.next</a:t>
              </a:r>
              <a:endParaRPr kumimoji="0" lang="en-US" altLang="zh-CN" sz="170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128" name="Line 95"/>
            <p:cNvSpPr>
              <a:spLocks noChangeShapeType="1"/>
            </p:cNvSpPr>
            <p:nvPr/>
          </p:nvSpPr>
          <p:spPr bwMode="auto">
            <a:xfrm flipV="1">
              <a:off x="6898991" y="1187785"/>
              <a:ext cx="945" cy="565793"/>
            </a:xfrm>
            <a:prstGeom prst="line">
              <a:avLst/>
            </a:prstGeom>
            <a:ln w="19050">
              <a:solidFill>
                <a:srgbClr val="C00000"/>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700">
                <a:solidFill>
                  <a:srgbClr val="0000FF"/>
                </a:solidFill>
                <a:latin typeface="Consolas" pitchFamily="49" charset="0"/>
                <a:ea typeface="仿宋" pitchFamily="49" charset="-122"/>
                <a:cs typeface="Consolas" pitchFamily="49" charset="0"/>
              </a:endParaRPr>
            </a:p>
          </p:txBody>
        </p:sp>
        <p:sp>
          <p:nvSpPr>
            <p:cNvPr id="129" name="圆角矩形 128"/>
            <p:cNvSpPr/>
            <p:nvPr/>
          </p:nvSpPr>
          <p:spPr>
            <a:xfrm>
              <a:off x="4769880" y="492405"/>
              <a:ext cx="3757596" cy="2042326"/>
            </a:xfrm>
            <a:prstGeom prst="roundRect">
              <a:avLst/>
            </a:prstGeom>
            <a:solidFill>
              <a:schemeClr val="accent1">
                <a:alpha val="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dirty="0"/>
            </a:p>
          </p:txBody>
        </p:sp>
      </p:grpSp>
      <p:grpSp>
        <p:nvGrpSpPr>
          <p:cNvPr id="57" name="组合 56">
            <a:extLst>
              <a:ext uri="{FF2B5EF4-FFF2-40B4-BE49-F238E27FC236}">
                <a16:creationId xmlns:a16="http://schemas.microsoft.com/office/drawing/2014/main" id="{59950254-9229-42B1-ACA0-A61655A4A541}"/>
              </a:ext>
            </a:extLst>
          </p:cNvPr>
          <p:cNvGrpSpPr/>
          <p:nvPr/>
        </p:nvGrpSpPr>
        <p:grpSpPr>
          <a:xfrm>
            <a:off x="214302" y="2629860"/>
            <a:ext cx="3832703" cy="2031509"/>
            <a:chOff x="216493" y="505962"/>
            <a:chExt cx="3851833" cy="2143140"/>
          </a:xfrm>
        </p:grpSpPr>
        <p:sp>
          <p:nvSpPr>
            <p:cNvPr id="58" name="Text Box 94">
              <a:extLst>
                <a:ext uri="{FF2B5EF4-FFF2-40B4-BE49-F238E27FC236}">
                  <a16:creationId xmlns:a16="http://schemas.microsoft.com/office/drawing/2014/main" id="{2E36C8D4-4B32-4A5B-8D97-F5455709E1BD}"/>
                </a:ext>
              </a:extLst>
            </p:cNvPr>
            <p:cNvSpPr txBox="1">
              <a:spLocks noChangeArrowheads="1"/>
            </p:cNvSpPr>
            <p:nvPr/>
          </p:nvSpPr>
          <p:spPr bwMode="auto">
            <a:xfrm>
              <a:off x="1358659" y="1030195"/>
              <a:ext cx="396000"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9" name="Text Box 93">
              <a:extLst>
                <a:ext uri="{FF2B5EF4-FFF2-40B4-BE49-F238E27FC236}">
                  <a16:creationId xmlns:a16="http://schemas.microsoft.com/office/drawing/2014/main" id="{12E8EA60-8797-4050-AA2C-E1F6121BC1AE}"/>
                </a:ext>
              </a:extLst>
            </p:cNvPr>
            <p:cNvSpPr txBox="1">
              <a:spLocks noChangeArrowheads="1"/>
            </p:cNvSpPr>
            <p:nvPr/>
          </p:nvSpPr>
          <p:spPr bwMode="auto">
            <a:xfrm>
              <a:off x="1756496" y="1030195"/>
              <a:ext cx="296950"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 name="Text Box 92">
              <a:extLst>
                <a:ext uri="{FF2B5EF4-FFF2-40B4-BE49-F238E27FC236}">
                  <a16:creationId xmlns:a16="http://schemas.microsoft.com/office/drawing/2014/main" id="{844CAB55-4407-4BD4-AF90-E34184148804}"/>
                </a:ext>
              </a:extLst>
            </p:cNvPr>
            <p:cNvSpPr txBox="1">
              <a:spLocks noChangeArrowheads="1"/>
            </p:cNvSpPr>
            <p:nvPr/>
          </p:nvSpPr>
          <p:spPr bwMode="auto">
            <a:xfrm>
              <a:off x="1071227" y="1030195"/>
              <a:ext cx="295998"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1" name="Text Box 91">
              <a:extLst>
                <a:ext uri="{FF2B5EF4-FFF2-40B4-BE49-F238E27FC236}">
                  <a16:creationId xmlns:a16="http://schemas.microsoft.com/office/drawing/2014/main" id="{30B8C516-8AD3-47FF-AE5A-3C5D0AE77A70}"/>
                </a:ext>
              </a:extLst>
            </p:cNvPr>
            <p:cNvSpPr txBox="1">
              <a:spLocks noChangeArrowheads="1"/>
            </p:cNvSpPr>
            <p:nvPr/>
          </p:nvSpPr>
          <p:spPr bwMode="auto">
            <a:xfrm>
              <a:off x="2597853" y="1030195"/>
              <a:ext cx="396000"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2" name="Text Box 90">
              <a:extLst>
                <a:ext uri="{FF2B5EF4-FFF2-40B4-BE49-F238E27FC236}">
                  <a16:creationId xmlns:a16="http://schemas.microsoft.com/office/drawing/2014/main" id="{4D5D9A1E-5887-4A35-AB67-3733F118423A}"/>
                </a:ext>
              </a:extLst>
            </p:cNvPr>
            <p:cNvSpPr txBox="1">
              <a:spLocks noChangeArrowheads="1"/>
            </p:cNvSpPr>
            <p:nvPr/>
          </p:nvSpPr>
          <p:spPr bwMode="auto">
            <a:xfrm>
              <a:off x="2995690" y="1030195"/>
              <a:ext cx="296950"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3" name="Text Box 89">
              <a:extLst>
                <a:ext uri="{FF2B5EF4-FFF2-40B4-BE49-F238E27FC236}">
                  <a16:creationId xmlns:a16="http://schemas.microsoft.com/office/drawing/2014/main" id="{9554607F-0603-46B7-BFC7-3CD2140D5AC6}"/>
                </a:ext>
              </a:extLst>
            </p:cNvPr>
            <p:cNvSpPr txBox="1">
              <a:spLocks noChangeArrowheads="1"/>
            </p:cNvSpPr>
            <p:nvPr/>
          </p:nvSpPr>
          <p:spPr bwMode="auto">
            <a:xfrm>
              <a:off x="2310421" y="1030195"/>
              <a:ext cx="296950" cy="296861"/>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4" name="Line 88">
              <a:extLst>
                <a:ext uri="{FF2B5EF4-FFF2-40B4-BE49-F238E27FC236}">
                  <a16:creationId xmlns:a16="http://schemas.microsoft.com/office/drawing/2014/main" id="{A47E9266-97EF-468F-9062-44D859DE1B80}"/>
                </a:ext>
              </a:extLst>
            </p:cNvPr>
            <p:cNvSpPr>
              <a:spLocks noChangeShapeType="1"/>
            </p:cNvSpPr>
            <p:nvPr/>
          </p:nvSpPr>
          <p:spPr bwMode="auto">
            <a:xfrm>
              <a:off x="1967787" y="1121537"/>
              <a:ext cx="342634"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5" name="Text Box 87">
              <a:extLst>
                <a:ext uri="{FF2B5EF4-FFF2-40B4-BE49-F238E27FC236}">
                  <a16:creationId xmlns:a16="http://schemas.microsoft.com/office/drawing/2014/main" id="{DF54FA54-924C-4B6F-8DEB-6601F6E1DD3D}"/>
                </a:ext>
              </a:extLst>
            </p:cNvPr>
            <p:cNvSpPr txBox="1">
              <a:spLocks noChangeArrowheads="1"/>
            </p:cNvSpPr>
            <p:nvPr/>
          </p:nvSpPr>
          <p:spPr bwMode="auto">
            <a:xfrm>
              <a:off x="3609577" y="1030195"/>
              <a:ext cx="458749" cy="296861"/>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66" name="Line 86">
              <a:extLst>
                <a:ext uri="{FF2B5EF4-FFF2-40B4-BE49-F238E27FC236}">
                  <a16:creationId xmlns:a16="http://schemas.microsoft.com/office/drawing/2014/main" id="{DA28C45F-84AC-4CA5-89AF-E850B269823C}"/>
                </a:ext>
              </a:extLst>
            </p:cNvPr>
            <p:cNvSpPr>
              <a:spLocks noChangeShapeType="1"/>
            </p:cNvSpPr>
            <p:nvPr/>
          </p:nvSpPr>
          <p:spPr bwMode="auto">
            <a:xfrm>
              <a:off x="3138454" y="1138664"/>
              <a:ext cx="453039"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7" name="Line 85">
              <a:extLst>
                <a:ext uri="{FF2B5EF4-FFF2-40B4-BE49-F238E27FC236}">
                  <a16:creationId xmlns:a16="http://schemas.microsoft.com/office/drawing/2014/main" id="{5B3F062F-CDD5-4700-8322-CBBA38B4839F}"/>
                </a:ext>
              </a:extLst>
            </p:cNvPr>
            <p:cNvSpPr>
              <a:spLocks noChangeShapeType="1"/>
            </p:cNvSpPr>
            <p:nvPr/>
          </p:nvSpPr>
          <p:spPr bwMode="auto">
            <a:xfrm flipH="1">
              <a:off x="3300254" y="1221442"/>
              <a:ext cx="342634"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8" name="Text Box 84">
              <a:extLst>
                <a:ext uri="{FF2B5EF4-FFF2-40B4-BE49-F238E27FC236}">
                  <a16:creationId xmlns:a16="http://schemas.microsoft.com/office/drawing/2014/main" id="{CE0796F4-7042-4FB4-A4ED-B92F790088F1}"/>
                </a:ext>
              </a:extLst>
            </p:cNvPr>
            <p:cNvSpPr txBox="1">
              <a:spLocks noChangeArrowheads="1"/>
            </p:cNvSpPr>
            <p:nvPr/>
          </p:nvSpPr>
          <p:spPr bwMode="auto">
            <a:xfrm>
              <a:off x="882778" y="584904"/>
              <a:ext cx="188449" cy="24262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p</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9" name="Arc 83">
              <a:extLst>
                <a:ext uri="{FF2B5EF4-FFF2-40B4-BE49-F238E27FC236}">
                  <a16:creationId xmlns:a16="http://schemas.microsoft.com/office/drawing/2014/main" id="{C283ABDC-27C2-496E-BD16-D34E51C7DB33}"/>
                </a:ext>
              </a:extLst>
            </p:cNvPr>
            <p:cNvSpPr>
              <a:spLocks/>
            </p:cNvSpPr>
            <p:nvPr/>
          </p:nvSpPr>
          <p:spPr bwMode="auto">
            <a:xfrm>
              <a:off x="1071227" y="733334"/>
              <a:ext cx="171317" cy="29686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70" name="Line 82">
              <a:extLst>
                <a:ext uri="{FF2B5EF4-FFF2-40B4-BE49-F238E27FC236}">
                  <a16:creationId xmlns:a16="http://schemas.microsoft.com/office/drawing/2014/main" id="{43B722CF-9DEC-45D1-A2E7-95213DCA3BC2}"/>
                </a:ext>
              </a:extLst>
            </p:cNvPr>
            <p:cNvSpPr>
              <a:spLocks noChangeShapeType="1"/>
            </p:cNvSpPr>
            <p:nvPr/>
          </p:nvSpPr>
          <p:spPr bwMode="auto">
            <a:xfrm>
              <a:off x="714316" y="1121537"/>
              <a:ext cx="342634"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71" name="Line 81">
              <a:extLst>
                <a:ext uri="{FF2B5EF4-FFF2-40B4-BE49-F238E27FC236}">
                  <a16:creationId xmlns:a16="http://schemas.microsoft.com/office/drawing/2014/main" id="{F4FE73D1-7B78-4810-90D7-7ED1F4C4163C}"/>
                </a:ext>
              </a:extLst>
            </p:cNvPr>
            <p:cNvSpPr>
              <a:spLocks noChangeShapeType="1"/>
            </p:cNvSpPr>
            <p:nvPr/>
          </p:nvSpPr>
          <p:spPr bwMode="auto">
            <a:xfrm flipH="1">
              <a:off x="760000" y="1221442"/>
              <a:ext cx="453039"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72" name="Text Box 80">
              <a:extLst>
                <a:ext uri="{FF2B5EF4-FFF2-40B4-BE49-F238E27FC236}">
                  <a16:creationId xmlns:a16="http://schemas.microsoft.com/office/drawing/2014/main" id="{0D5E7F43-9344-4D9B-AAA5-17DB75E91D10}"/>
                </a:ext>
              </a:extLst>
            </p:cNvPr>
            <p:cNvSpPr txBox="1">
              <a:spLocks noChangeArrowheads="1"/>
            </p:cNvSpPr>
            <p:nvPr/>
          </p:nvSpPr>
          <p:spPr bwMode="auto">
            <a:xfrm>
              <a:off x="1872611" y="1772348"/>
              <a:ext cx="396000"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3" name="Text Box 79">
              <a:extLst>
                <a:ext uri="{FF2B5EF4-FFF2-40B4-BE49-F238E27FC236}">
                  <a16:creationId xmlns:a16="http://schemas.microsoft.com/office/drawing/2014/main" id="{FCCFE954-4798-4FA1-A7F8-EA7379D2C2FA}"/>
                </a:ext>
              </a:extLst>
            </p:cNvPr>
            <p:cNvSpPr txBox="1">
              <a:spLocks noChangeArrowheads="1"/>
            </p:cNvSpPr>
            <p:nvPr/>
          </p:nvSpPr>
          <p:spPr bwMode="auto">
            <a:xfrm>
              <a:off x="2270447" y="1772348"/>
              <a:ext cx="296950" cy="296861"/>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880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4" name="Text Box 78">
              <a:extLst>
                <a:ext uri="{FF2B5EF4-FFF2-40B4-BE49-F238E27FC236}">
                  <a16:creationId xmlns:a16="http://schemas.microsoft.com/office/drawing/2014/main" id="{967EF02B-7E58-4305-AADA-EE5DEBD7A830}"/>
                </a:ext>
              </a:extLst>
            </p:cNvPr>
            <p:cNvSpPr txBox="1">
              <a:spLocks noChangeArrowheads="1"/>
            </p:cNvSpPr>
            <p:nvPr/>
          </p:nvSpPr>
          <p:spPr bwMode="auto">
            <a:xfrm>
              <a:off x="1575653" y="1772348"/>
              <a:ext cx="295998"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288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75" name="Text Box 77">
              <a:extLst>
                <a:ext uri="{FF2B5EF4-FFF2-40B4-BE49-F238E27FC236}">
                  <a16:creationId xmlns:a16="http://schemas.microsoft.com/office/drawing/2014/main" id="{91C97C76-4269-49F9-A234-26A2221C6DFE}"/>
                </a:ext>
              </a:extLst>
            </p:cNvPr>
            <p:cNvSpPr txBox="1">
              <a:spLocks noChangeArrowheads="1"/>
            </p:cNvSpPr>
            <p:nvPr/>
          </p:nvSpPr>
          <p:spPr bwMode="auto">
            <a:xfrm>
              <a:off x="1051240" y="1782814"/>
              <a:ext cx="187497" cy="24357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6" name="Line 76">
              <a:extLst>
                <a:ext uri="{FF2B5EF4-FFF2-40B4-BE49-F238E27FC236}">
                  <a16:creationId xmlns:a16="http://schemas.microsoft.com/office/drawing/2014/main" id="{18CF93FB-9A72-4FEC-989D-07DE6E0608CA}"/>
                </a:ext>
              </a:extLst>
            </p:cNvPr>
            <p:cNvSpPr>
              <a:spLocks noChangeShapeType="1"/>
            </p:cNvSpPr>
            <p:nvPr/>
          </p:nvSpPr>
          <p:spPr bwMode="auto">
            <a:xfrm>
              <a:off x="1228267" y="1920779"/>
              <a:ext cx="342634" cy="0"/>
            </a:xfrm>
            <a:prstGeom prst="line">
              <a:avLst/>
            </a:prstGeom>
            <a:noFill/>
            <a:ln w="9525">
              <a:solidFill>
                <a:srgbClr val="000000"/>
              </a:solidFill>
              <a:round/>
              <a:headEnd/>
              <a:tailEnd type="stealth"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77" name="Text Box 75">
              <a:extLst>
                <a:ext uri="{FF2B5EF4-FFF2-40B4-BE49-F238E27FC236}">
                  <a16:creationId xmlns:a16="http://schemas.microsoft.com/office/drawing/2014/main" id="{E2F0944D-2156-4B90-B223-B84F2D7A4B79}"/>
                </a:ext>
              </a:extLst>
            </p:cNvPr>
            <p:cNvSpPr txBox="1">
              <a:spLocks noChangeArrowheads="1"/>
            </p:cNvSpPr>
            <p:nvPr/>
          </p:nvSpPr>
          <p:spPr bwMode="auto">
            <a:xfrm>
              <a:off x="1294891" y="2275757"/>
              <a:ext cx="2102443" cy="224549"/>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c</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p.next.prior=</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8" name="Line 74">
              <a:extLst>
                <a:ext uri="{FF2B5EF4-FFF2-40B4-BE49-F238E27FC236}">
                  <a16:creationId xmlns:a16="http://schemas.microsoft.com/office/drawing/2014/main" id="{1676110C-74A8-493B-98A6-3813BA111DE5}"/>
                </a:ext>
              </a:extLst>
            </p:cNvPr>
            <p:cNvSpPr>
              <a:spLocks noChangeShapeType="1"/>
            </p:cNvSpPr>
            <p:nvPr/>
          </p:nvSpPr>
          <p:spPr bwMode="auto">
            <a:xfrm flipV="1">
              <a:off x="2455089" y="1327057"/>
              <a:ext cx="0" cy="593722"/>
            </a:xfrm>
            <a:prstGeom prst="line">
              <a:avLst/>
            </a:prstGeom>
            <a:ln w="19050">
              <a:solidFill>
                <a:srgbClr val="C00000"/>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79" name="Arc 73">
              <a:extLst>
                <a:ext uri="{FF2B5EF4-FFF2-40B4-BE49-F238E27FC236}">
                  <a16:creationId xmlns:a16="http://schemas.microsoft.com/office/drawing/2014/main" id="{3869AEEA-0586-41C5-A746-AC9468A0A941}"/>
                </a:ext>
              </a:extLst>
            </p:cNvPr>
            <p:cNvSpPr>
              <a:spLocks/>
            </p:cNvSpPr>
            <p:nvPr/>
          </p:nvSpPr>
          <p:spPr bwMode="auto">
            <a:xfrm flipH="1">
              <a:off x="2011568" y="1181480"/>
              <a:ext cx="398788" cy="59372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C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0" name="Text Box 126">
              <a:extLst>
                <a:ext uri="{FF2B5EF4-FFF2-40B4-BE49-F238E27FC236}">
                  <a16:creationId xmlns:a16="http://schemas.microsoft.com/office/drawing/2014/main" id="{DAEE96C8-03B3-4462-BE81-3594B9A01643}"/>
                </a:ext>
              </a:extLst>
            </p:cNvPr>
            <p:cNvSpPr txBox="1">
              <a:spLocks noChangeArrowheads="1"/>
            </p:cNvSpPr>
            <p:nvPr/>
          </p:nvSpPr>
          <p:spPr bwMode="auto">
            <a:xfrm>
              <a:off x="285720" y="1000108"/>
              <a:ext cx="458749" cy="297813"/>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130" name="圆角矩形 167">
              <a:extLst>
                <a:ext uri="{FF2B5EF4-FFF2-40B4-BE49-F238E27FC236}">
                  <a16:creationId xmlns:a16="http://schemas.microsoft.com/office/drawing/2014/main" id="{16D18EDF-0BF2-4E33-ABF5-3B5B28BE3038}"/>
                </a:ext>
              </a:extLst>
            </p:cNvPr>
            <p:cNvSpPr/>
            <p:nvPr/>
          </p:nvSpPr>
          <p:spPr>
            <a:xfrm>
              <a:off x="216493" y="505962"/>
              <a:ext cx="3786214" cy="2143140"/>
            </a:xfrm>
            <a:prstGeom prst="roundRect">
              <a:avLst/>
            </a:prstGeom>
            <a:solidFill>
              <a:schemeClr val="accent1">
                <a:alpha val="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31" name="组合 130">
            <a:extLst>
              <a:ext uri="{FF2B5EF4-FFF2-40B4-BE49-F238E27FC236}">
                <a16:creationId xmlns:a16="http://schemas.microsoft.com/office/drawing/2014/main" id="{9AF92D26-38E8-4BF5-A6C1-50B2529C2924}"/>
              </a:ext>
            </a:extLst>
          </p:cNvPr>
          <p:cNvGrpSpPr/>
          <p:nvPr/>
        </p:nvGrpSpPr>
        <p:grpSpPr>
          <a:xfrm>
            <a:off x="4729218" y="2653144"/>
            <a:ext cx="3775542" cy="2168901"/>
            <a:chOff x="4714876" y="500042"/>
            <a:chExt cx="3786214" cy="2143140"/>
          </a:xfrm>
        </p:grpSpPr>
        <p:sp>
          <p:nvSpPr>
            <p:cNvPr id="132" name="Text Box 72">
              <a:extLst>
                <a:ext uri="{FF2B5EF4-FFF2-40B4-BE49-F238E27FC236}">
                  <a16:creationId xmlns:a16="http://schemas.microsoft.com/office/drawing/2014/main" id="{030B06B9-56B5-4B76-8D76-BDEE3C6082B0}"/>
                </a:ext>
              </a:extLst>
            </p:cNvPr>
            <p:cNvSpPr txBox="1">
              <a:spLocks noChangeArrowheads="1"/>
            </p:cNvSpPr>
            <p:nvPr/>
          </p:nvSpPr>
          <p:spPr bwMode="auto">
            <a:xfrm>
              <a:off x="5791422" y="1030195"/>
              <a:ext cx="396000"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3" name="Text Box 71">
              <a:extLst>
                <a:ext uri="{FF2B5EF4-FFF2-40B4-BE49-F238E27FC236}">
                  <a16:creationId xmlns:a16="http://schemas.microsoft.com/office/drawing/2014/main" id="{EFB1BD07-C8D2-470F-A7EB-7E2ACED81651}"/>
                </a:ext>
              </a:extLst>
            </p:cNvPr>
            <p:cNvSpPr txBox="1">
              <a:spLocks noChangeArrowheads="1"/>
            </p:cNvSpPr>
            <p:nvPr/>
          </p:nvSpPr>
          <p:spPr bwMode="auto">
            <a:xfrm>
              <a:off x="6189259" y="1030195"/>
              <a:ext cx="296950"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4" name="Text Box 70">
              <a:extLst>
                <a:ext uri="{FF2B5EF4-FFF2-40B4-BE49-F238E27FC236}">
                  <a16:creationId xmlns:a16="http://schemas.microsoft.com/office/drawing/2014/main" id="{8B3E10B7-7EFD-4478-B4E4-816EEBB0A89A}"/>
                </a:ext>
              </a:extLst>
            </p:cNvPr>
            <p:cNvSpPr txBox="1">
              <a:spLocks noChangeArrowheads="1"/>
            </p:cNvSpPr>
            <p:nvPr/>
          </p:nvSpPr>
          <p:spPr bwMode="auto">
            <a:xfrm>
              <a:off x="5503990" y="1030195"/>
              <a:ext cx="296950"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5" name="Text Box 69">
              <a:extLst>
                <a:ext uri="{FF2B5EF4-FFF2-40B4-BE49-F238E27FC236}">
                  <a16:creationId xmlns:a16="http://schemas.microsoft.com/office/drawing/2014/main" id="{5B6CC63C-90CE-40DB-AEE6-A802C987ACFA}"/>
                </a:ext>
              </a:extLst>
            </p:cNvPr>
            <p:cNvSpPr txBox="1">
              <a:spLocks noChangeArrowheads="1"/>
            </p:cNvSpPr>
            <p:nvPr/>
          </p:nvSpPr>
          <p:spPr bwMode="auto">
            <a:xfrm>
              <a:off x="7031569" y="1030195"/>
              <a:ext cx="396000"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6" name="Text Box 68">
              <a:extLst>
                <a:ext uri="{FF2B5EF4-FFF2-40B4-BE49-F238E27FC236}">
                  <a16:creationId xmlns:a16="http://schemas.microsoft.com/office/drawing/2014/main" id="{AE34021E-1FD3-42D1-A47B-901D0E282B93}"/>
                </a:ext>
              </a:extLst>
            </p:cNvPr>
            <p:cNvSpPr txBox="1">
              <a:spLocks noChangeArrowheads="1"/>
            </p:cNvSpPr>
            <p:nvPr/>
          </p:nvSpPr>
          <p:spPr bwMode="auto">
            <a:xfrm>
              <a:off x="7428454" y="1030195"/>
              <a:ext cx="296950"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7" name="Text Box 67">
              <a:extLst>
                <a:ext uri="{FF2B5EF4-FFF2-40B4-BE49-F238E27FC236}">
                  <a16:creationId xmlns:a16="http://schemas.microsoft.com/office/drawing/2014/main" id="{9D47A1F1-9BE9-41C9-BDDD-2F1075587327}"/>
                </a:ext>
              </a:extLst>
            </p:cNvPr>
            <p:cNvSpPr txBox="1">
              <a:spLocks noChangeArrowheads="1"/>
            </p:cNvSpPr>
            <p:nvPr/>
          </p:nvSpPr>
          <p:spPr bwMode="auto">
            <a:xfrm>
              <a:off x="6743185" y="1030195"/>
              <a:ext cx="296950" cy="296861"/>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8" name="Line 66">
              <a:extLst>
                <a:ext uri="{FF2B5EF4-FFF2-40B4-BE49-F238E27FC236}">
                  <a16:creationId xmlns:a16="http://schemas.microsoft.com/office/drawing/2014/main" id="{F8BA8E05-51F3-466B-AEB8-F1A5C3F4F980}"/>
                </a:ext>
              </a:extLst>
            </p:cNvPr>
            <p:cNvSpPr>
              <a:spLocks noChangeShapeType="1"/>
            </p:cNvSpPr>
            <p:nvPr/>
          </p:nvSpPr>
          <p:spPr bwMode="auto">
            <a:xfrm>
              <a:off x="6400550" y="1121537"/>
              <a:ext cx="342634"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39" name="Text Box 65">
              <a:extLst>
                <a:ext uri="{FF2B5EF4-FFF2-40B4-BE49-F238E27FC236}">
                  <a16:creationId xmlns:a16="http://schemas.microsoft.com/office/drawing/2014/main" id="{2A040357-A5DF-4D17-8EA2-3D9B2344F61B}"/>
                </a:ext>
              </a:extLst>
            </p:cNvPr>
            <p:cNvSpPr txBox="1">
              <a:spLocks noChangeArrowheads="1"/>
            </p:cNvSpPr>
            <p:nvPr/>
          </p:nvSpPr>
          <p:spPr bwMode="auto">
            <a:xfrm>
              <a:off x="8043292" y="1030195"/>
              <a:ext cx="457798" cy="296861"/>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140" name="Line 64">
              <a:extLst>
                <a:ext uri="{FF2B5EF4-FFF2-40B4-BE49-F238E27FC236}">
                  <a16:creationId xmlns:a16="http://schemas.microsoft.com/office/drawing/2014/main" id="{22356E3B-3743-4A91-B606-CFB238751175}"/>
                </a:ext>
              </a:extLst>
            </p:cNvPr>
            <p:cNvSpPr>
              <a:spLocks noChangeShapeType="1"/>
            </p:cNvSpPr>
            <p:nvPr/>
          </p:nvSpPr>
          <p:spPr bwMode="auto">
            <a:xfrm>
              <a:off x="7614047" y="1121537"/>
              <a:ext cx="453039"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1" name="Line 63">
              <a:extLst>
                <a:ext uri="{FF2B5EF4-FFF2-40B4-BE49-F238E27FC236}">
                  <a16:creationId xmlns:a16="http://schemas.microsoft.com/office/drawing/2014/main" id="{BF2733F3-3B7F-405C-9E1D-B5D85FB7D161}"/>
                </a:ext>
              </a:extLst>
            </p:cNvPr>
            <p:cNvSpPr>
              <a:spLocks noChangeShapeType="1"/>
            </p:cNvSpPr>
            <p:nvPr/>
          </p:nvSpPr>
          <p:spPr bwMode="auto">
            <a:xfrm flipH="1">
              <a:off x="7725403" y="1221442"/>
              <a:ext cx="342634"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2" name="Text Box 62">
              <a:extLst>
                <a:ext uri="{FF2B5EF4-FFF2-40B4-BE49-F238E27FC236}">
                  <a16:creationId xmlns:a16="http://schemas.microsoft.com/office/drawing/2014/main" id="{AFF2982B-0B9A-4449-BDF0-3AB56B6A5FCA}"/>
                </a:ext>
              </a:extLst>
            </p:cNvPr>
            <p:cNvSpPr txBox="1">
              <a:spLocks noChangeArrowheads="1"/>
            </p:cNvSpPr>
            <p:nvPr/>
          </p:nvSpPr>
          <p:spPr bwMode="auto">
            <a:xfrm>
              <a:off x="5315541" y="584904"/>
              <a:ext cx="188449" cy="24262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p</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3" name="Arc 61">
              <a:extLst>
                <a:ext uri="{FF2B5EF4-FFF2-40B4-BE49-F238E27FC236}">
                  <a16:creationId xmlns:a16="http://schemas.microsoft.com/office/drawing/2014/main" id="{152842CD-F9CB-4003-B9AF-23336166FD2C}"/>
                </a:ext>
              </a:extLst>
            </p:cNvPr>
            <p:cNvSpPr>
              <a:spLocks/>
            </p:cNvSpPr>
            <p:nvPr/>
          </p:nvSpPr>
          <p:spPr bwMode="auto">
            <a:xfrm>
              <a:off x="5503990" y="733334"/>
              <a:ext cx="170365" cy="29686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4" name="Text Box 60">
              <a:extLst>
                <a:ext uri="{FF2B5EF4-FFF2-40B4-BE49-F238E27FC236}">
                  <a16:creationId xmlns:a16="http://schemas.microsoft.com/office/drawing/2014/main" id="{F366989D-255B-4761-B17A-6BA9B1A6278E}"/>
                </a:ext>
              </a:extLst>
            </p:cNvPr>
            <p:cNvSpPr txBox="1">
              <a:spLocks noChangeArrowheads="1"/>
            </p:cNvSpPr>
            <p:nvPr/>
          </p:nvSpPr>
          <p:spPr bwMode="auto">
            <a:xfrm>
              <a:off x="4731159" y="1030195"/>
              <a:ext cx="458749" cy="296861"/>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145" name="Line 59">
              <a:extLst>
                <a:ext uri="{FF2B5EF4-FFF2-40B4-BE49-F238E27FC236}">
                  <a16:creationId xmlns:a16="http://schemas.microsoft.com/office/drawing/2014/main" id="{85F72C66-5950-4177-81A8-BFCF507B7F92}"/>
                </a:ext>
              </a:extLst>
            </p:cNvPr>
            <p:cNvSpPr>
              <a:spLocks noChangeShapeType="1"/>
            </p:cNvSpPr>
            <p:nvPr/>
          </p:nvSpPr>
          <p:spPr bwMode="auto">
            <a:xfrm>
              <a:off x="5147079" y="1121537"/>
              <a:ext cx="342634"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6" name="Line 58">
              <a:extLst>
                <a:ext uri="{FF2B5EF4-FFF2-40B4-BE49-F238E27FC236}">
                  <a16:creationId xmlns:a16="http://schemas.microsoft.com/office/drawing/2014/main" id="{C6A92255-6B1E-4A37-9949-42479B58B796}"/>
                </a:ext>
              </a:extLst>
            </p:cNvPr>
            <p:cNvSpPr>
              <a:spLocks noChangeShapeType="1"/>
            </p:cNvSpPr>
            <p:nvPr/>
          </p:nvSpPr>
          <p:spPr bwMode="auto">
            <a:xfrm flipH="1">
              <a:off x="5176584" y="1221442"/>
              <a:ext cx="448280"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7" name="Text Box 57">
              <a:extLst>
                <a:ext uri="{FF2B5EF4-FFF2-40B4-BE49-F238E27FC236}">
                  <a16:creationId xmlns:a16="http://schemas.microsoft.com/office/drawing/2014/main" id="{83044FA3-089C-4EAA-8550-3C05CF516768}"/>
                </a:ext>
              </a:extLst>
            </p:cNvPr>
            <p:cNvSpPr txBox="1">
              <a:spLocks noChangeArrowheads="1"/>
            </p:cNvSpPr>
            <p:nvPr/>
          </p:nvSpPr>
          <p:spPr bwMode="auto">
            <a:xfrm>
              <a:off x="6305374" y="1772348"/>
              <a:ext cx="396000"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8" name="Text Box 56">
              <a:extLst>
                <a:ext uri="{FF2B5EF4-FFF2-40B4-BE49-F238E27FC236}">
                  <a16:creationId xmlns:a16="http://schemas.microsoft.com/office/drawing/2014/main" id="{F71518E5-661D-4822-96C3-4155958B45B8}"/>
                </a:ext>
              </a:extLst>
            </p:cNvPr>
            <p:cNvSpPr txBox="1">
              <a:spLocks noChangeArrowheads="1"/>
            </p:cNvSpPr>
            <p:nvPr/>
          </p:nvSpPr>
          <p:spPr bwMode="auto">
            <a:xfrm>
              <a:off x="6703211" y="1772348"/>
              <a:ext cx="297902" cy="296861"/>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880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9" name="Text Box 55">
              <a:extLst>
                <a:ext uri="{FF2B5EF4-FFF2-40B4-BE49-F238E27FC236}">
                  <a16:creationId xmlns:a16="http://schemas.microsoft.com/office/drawing/2014/main" id="{C4F5B795-355C-443E-AE18-F93D0AE4AD1A}"/>
                </a:ext>
              </a:extLst>
            </p:cNvPr>
            <p:cNvSpPr txBox="1">
              <a:spLocks noChangeArrowheads="1"/>
            </p:cNvSpPr>
            <p:nvPr/>
          </p:nvSpPr>
          <p:spPr bwMode="auto">
            <a:xfrm>
              <a:off x="6017942" y="1772348"/>
              <a:ext cx="296950" cy="296861"/>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880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0" name="Text Box 54">
              <a:extLst>
                <a:ext uri="{FF2B5EF4-FFF2-40B4-BE49-F238E27FC236}">
                  <a16:creationId xmlns:a16="http://schemas.microsoft.com/office/drawing/2014/main" id="{020B1759-7652-4369-BDA9-76648F24615B}"/>
                </a:ext>
              </a:extLst>
            </p:cNvPr>
            <p:cNvSpPr txBox="1">
              <a:spLocks noChangeArrowheads="1"/>
            </p:cNvSpPr>
            <p:nvPr/>
          </p:nvSpPr>
          <p:spPr bwMode="auto">
            <a:xfrm>
              <a:off x="5484003" y="1782814"/>
              <a:ext cx="188449" cy="24357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1" name="Line 53">
              <a:extLst>
                <a:ext uri="{FF2B5EF4-FFF2-40B4-BE49-F238E27FC236}">
                  <a16:creationId xmlns:a16="http://schemas.microsoft.com/office/drawing/2014/main" id="{0096008D-BC70-4806-9693-B1FD516237A9}"/>
                </a:ext>
              </a:extLst>
            </p:cNvPr>
            <p:cNvSpPr>
              <a:spLocks noChangeShapeType="1"/>
            </p:cNvSpPr>
            <p:nvPr/>
          </p:nvSpPr>
          <p:spPr bwMode="auto">
            <a:xfrm>
              <a:off x="5661031" y="1920779"/>
              <a:ext cx="342634" cy="0"/>
            </a:xfrm>
            <a:prstGeom prst="line">
              <a:avLst/>
            </a:prstGeom>
            <a:noFill/>
            <a:ln w="9525">
              <a:solidFill>
                <a:srgbClr val="000000"/>
              </a:solidFill>
              <a:round/>
              <a:headEnd/>
              <a:tailEnd type="stealth"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2" name="Text Box 52">
              <a:extLst>
                <a:ext uri="{FF2B5EF4-FFF2-40B4-BE49-F238E27FC236}">
                  <a16:creationId xmlns:a16="http://schemas.microsoft.com/office/drawing/2014/main" id="{6E1C51AA-81BD-44F6-ACF0-7005D94E7759}"/>
                </a:ext>
              </a:extLst>
            </p:cNvPr>
            <p:cNvSpPr txBox="1">
              <a:spLocks noChangeArrowheads="1"/>
            </p:cNvSpPr>
            <p:nvPr/>
          </p:nvSpPr>
          <p:spPr bwMode="auto">
            <a:xfrm>
              <a:off x="5730510" y="2203445"/>
              <a:ext cx="1914946" cy="296861"/>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s.prior=</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p</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3" name="Line 51">
              <a:extLst>
                <a:ext uri="{FF2B5EF4-FFF2-40B4-BE49-F238E27FC236}">
                  <a16:creationId xmlns:a16="http://schemas.microsoft.com/office/drawing/2014/main" id="{F48AAA8B-3AC4-4F4A-98A9-09C9911079B6}"/>
                </a:ext>
              </a:extLst>
            </p:cNvPr>
            <p:cNvSpPr>
              <a:spLocks noChangeShapeType="1"/>
            </p:cNvSpPr>
            <p:nvPr/>
          </p:nvSpPr>
          <p:spPr bwMode="auto">
            <a:xfrm flipV="1">
              <a:off x="6887853" y="1327057"/>
              <a:ext cx="0" cy="593722"/>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 name="Arc 50">
              <a:extLst>
                <a:ext uri="{FF2B5EF4-FFF2-40B4-BE49-F238E27FC236}">
                  <a16:creationId xmlns:a16="http://schemas.microsoft.com/office/drawing/2014/main" id="{6CEF4F30-6F6C-49C6-A29D-E1F60207C39B}"/>
                </a:ext>
              </a:extLst>
            </p:cNvPr>
            <p:cNvSpPr>
              <a:spLocks/>
            </p:cNvSpPr>
            <p:nvPr/>
          </p:nvSpPr>
          <p:spPr bwMode="auto">
            <a:xfrm flipH="1">
              <a:off x="6444331" y="1181480"/>
              <a:ext cx="399740" cy="59372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C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5" name="Line 49">
              <a:extLst>
                <a:ext uri="{FF2B5EF4-FFF2-40B4-BE49-F238E27FC236}">
                  <a16:creationId xmlns:a16="http://schemas.microsoft.com/office/drawing/2014/main" id="{D12EAD94-12DC-4C27-948D-A38E6892B7B9}"/>
                </a:ext>
              </a:extLst>
            </p:cNvPr>
            <p:cNvSpPr>
              <a:spLocks noChangeShapeType="1"/>
            </p:cNvSpPr>
            <p:nvPr/>
          </p:nvSpPr>
          <p:spPr bwMode="auto">
            <a:xfrm flipV="1">
              <a:off x="6102649" y="1327057"/>
              <a:ext cx="0" cy="593722"/>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6" name="圆角矩形 168">
              <a:extLst>
                <a:ext uri="{FF2B5EF4-FFF2-40B4-BE49-F238E27FC236}">
                  <a16:creationId xmlns:a16="http://schemas.microsoft.com/office/drawing/2014/main" id="{887B423D-68F1-4681-8B40-6B8C15C69784}"/>
                </a:ext>
              </a:extLst>
            </p:cNvPr>
            <p:cNvSpPr/>
            <p:nvPr/>
          </p:nvSpPr>
          <p:spPr>
            <a:xfrm>
              <a:off x="4714876" y="500042"/>
              <a:ext cx="3786214" cy="2143140"/>
            </a:xfrm>
            <a:prstGeom prst="roundRect">
              <a:avLst/>
            </a:prstGeom>
            <a:solidFill>
              <a:schemeClr val="accent1">
                <a:alpha val="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7" name="组合 156">
            <a:extLst>
              <a:ext uri="{FF2B5EF4-FFF2-40B4-BE49-F238E27FC236}">
                <a16:creationId xmlns:a16="http://schemas.microsoft.com/office/drawing/2014/main" id="{C30642FA-0723-4ED4-8ADE-0C93F68D87B9}"/>
              </a:ext>
            </a:extLst>
          </p:cNvPr>
          <p:cNvGrpSpPr/>
          <p:nvPr/>
        </p:nvGrpSpPr>
        <p:grpSpPr>
          <a:xfrm>
            <a:off x="178153" y="4747953"/>
            <a:ext cx="3961799" cy="2115835"/>
            <a:chOff x="2143108" y="3143248"/>
            <a:chExt cx="4071966" cy="2286016"/>
          </a:xfrm>
        </p:grpSpPr>
        <p:sp>
          <p:nvSpPr>
            <p:cNvPr id="158" name="Text Box 48">
              <a:extLst>
                <a:ext uri="{FF2B5EF4-FFF2-40B4-BE49-F238E27FC236}">
                  <a16:creationId xmlns:a16="http://schemas.microsoft.com/office/drawing/2014/main" id="{E9B2E732-37C7-4873-B7D4-C94CDDE28B98}"/>
                </a:ext>
              </a:extLst>
            </p:cNvPr>
            <p:cNvSpPr txBox="1">
              <a:spLocks noChangeArrowheads="1"/>
            </p:cNvSpPr>
            <p:nvPr/>
          </p:nvSpPr>
          <p:spPr bwMode="auto">
            <a:xfrm>
              <a:off x="3339744" y="3634699"/>
              <a:ext cx="396000" cy="295910"/>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9" name="Text Box 47">
              <a:extLst>
                <a:ext uri="{FF2B5EF4-FFF2-40B4-BE49-F238E27FC236}">
                  <a16:creationId xmlns:a16="http://schemas.microsoft.com/office/drawing/2014/main" id="{2B194FC9-AF94-4E40-AF9D-C24C49D8F030}"/>
                </a:ext>
              </a:extLst>
            </p:cNvPr>
            <p:cNvSpPr txBox="1">
              <a:spLocks noChangeArrowheads="1"/>
            </p:cNvSpPr>
            <p:nvPr/>
          </p:nvSpPr>
          <p:spPr bwMode="auto">
            <a:xfrm>
              <a:off x="3737581" y="3634699"/>
              <a:ext cx="296950" cy="295910"/>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60" name="Text Box 46">
              <a:extLst>
                <a:ext uri="{FF2B5EF4-FFF2-40B4-BE49-F238E27FC236}">
                  <a16:creationId xmlns:a16="http://schemas.microsoft.com/office/drawing/2014/main" id="{836963FA-7AB4-4B5F-A63D-16C1E1C6C1A7}"/>
                </a:ext>
              </a:extLst>
            </p:cNvPr>
            <p:cNvSpPr txBox="1">
              <a:spLocks noChangeArrowheads="1"/>
            </p:cNvSpPr>
            <p:nvPr/>
          </p:nvSpPr>
          <p:spPr bwMode="auto">
            <a:xfrm>
              <a:off x="3052312" y="3634699"/>
              <a:ext cx="295998" cy="295910"/>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61" name="Text Box 45">
              <a:extLst>
                <a:ext uri="{FF2B5EF4-FFF2-40B4-BE49-F238E27FC236}">
                  <a16:creationId xmlns:a16="http://schemas.microsoft.com/office/drawing/2014/main" id="{73354A88-2CB5-4696-A3E4-9048CC3BE2EE}"/>
                </a:ext>
              </a:extLst>
            </p:cNvPr>
            <p:cNvSpPr txBox="1">
              <a:spLocks noChangeArrowheads="1"/>
            </p:cNvSpPr>
            <p:nvPr/>
          </p:nvSpPr>
          <p:spPr bwMode="auto">
            <a:xfrm>
              <a:off x="4673163" y="3634699"/>
              <a:ext cx="396000" cy="295910"/>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62" name="Text Box 44">
              <a:extLst>
                <a:ext uri="{FF2B5EF4-FFF2-40B4-BE49-F238E27FC236}">
                  <a16:creationId xmlns:a16="http://schemas.microsoft.com/office/drawing/2014/main" id="{E00129C0-8026-45B6-B19A-BC2E700E1462}"/>
                </a:ext>
              </a:extLst>
            </p:cNvPr>
            <p:cNvSpPr txBox="1">
              <a:spLocks noChangeArrowheads="1"/>
            </p:cNvSpPr>
            <p:nvPr/>
          </p:nvSpPr>
          <p:spPr bwMode="auto">
            <a:xfrm>
              <a:off x="5071000" y="3634699"/>
              <a:ext cx="296950" cy="295910"/>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63" name="Text Box 43">
              <a:extLst>
                <a:ext uri="{FF2B5EF4-FFF2-40B4-BE49-F238E27FC236}">
                  <a16:creationId xmlns:a16="http://schemas.microsoft.com/office/drawing/2014/main" id="{68C8C306-C8D3-46EB-90B5-D7C8B8484445}"/>
                </a:ext>
              </a:extLst>
            </p:cNvPr>
            <p:cNvSpPr txBox="1">
              <a:spLocks noChangeArrowheads="1"/>
            </p:cNvSpPr>
            <p:nvPr/>
          </p:nvSpPr>
          <p:spPr bwMode="auto">
            <a:xfrm>
              <a:off x="4385731" y="3634699"/>
              <a:ext cx="296950" cy="295910"/>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64" name="Text Box 42">
              <a:extLst>
                <a:ext uri="{FF2B5EF4-FFF2-40B4-BE49-F238E27FC236}">
                  <a16:creationId xmlns:a16="http://schemas.microsoft.com/office/drawing/2014/main" id="{226318B5-532C-4E01-9B66-0905A352A4B6}"/>
                </a:ext>
              </a:extLst>
            </p:cNvPr>
            <p:cNvSpPr txBox="1">
              <a:spLocks noChangeArrowheads="1"/>
            </p:cNvSpPr>
            <p:nvPr/>
          </p:nvSpPr>
          <p:spPr bwMode="auto">
            <a:xfrm>
              <a:off x="5684887" y="3634699"/>
              <a:ext cx="458749" cy="295910"/>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165" name="Line 41">
              <a:extLst>
                <a:ext uri="{FF2B5EF4-FFF2-40B4-BE49-F238E27FC236}">
                  <a16:creationId xmlns:a16="http://schemas.microsoft.com/office/drawing/2014/main" id="{BB430FED-B38B-43F1-A5DD-C5DA6E77BF2D}"/>
                </a:ext>
              </a:extLst>
            </p:cNvPr>
            <p:cNvSpPr>
              <a:spLocks noChangeShapeType="1"/>
            </p:cNvSpPr>
            <p:nvPr/>
          </p:nvSpPr>
          <p:spPr bwMode="auto">
            <a:xfrm>
              <a:off x="5239462" y="3726041"/>
              <a:ext cx="453039"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6" name="Line 40">
              <a:extLst>
                <a:ext uri="{FF2B5EF4-FFF2-40B4-BE49-F238E27FC236}">
                  <a16:creationId xmlns:a16="http://schemas.microsoft.com/office/drawing/2014/main" id="{22A75130-0BB2-4EF8-8234-1337643DB9F1}"/>
                </a:ext>
              </a:extLst>
            </p:cNvPr>
            <p:cNvSpPr>
              <a:spLocks noChangeShapeType="1"/>
            </p:cNvSpPr>
            <p:nvPr/>
          </p:nvSpPr>
          <p:spPr bwMode="auto">
            <a:xfrm flipH="1">
              <a:off x="5375564" y="3825947"/>
              <a:ext cx="342634"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7" name="Text Box 39">
              <a:extLst>
                <a:ext uri="{FF2B5EF4-FFF2-40B4-BE49-F238E27FC236}">
                  <a16:creationId xmlns:a16="http://schemas.microsoft.com/office/drawing/2014/main" id="{A9E8E826-9B71-4178-93DC-F59D5EEAE732}"/>
                </a:ext>
              </a:extLst>
            </p:cNvPr>
            <p:cNvSpPr txBox="1">
              <a:spLocks noChangeArrowheads="1"/>
            </p:cNvSpPr>
            <p:nvPr/>
          </p:nvSpPr>
          <p:spPr bwMode="auto">
            <a:xfrm>
              <a:off x="2855297" y="3188456"/>
              <a:ext cx="188449" cy="24262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p</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68" name="Arc 38">
              <a:extLst>
                <a:ext uri="{FF2B5EF4-FFF2-40B4-BE49-F238E27FC236}">
                  <a16:creationId xmlns:a16="http://schemas.microsoft.com/office/drawing/2014/main" id="{C770AC8D-4466-44C6-8133-5A52739DC778}"/>
                </a:ext>
              </a:extLst>
            </p:cNvPr>
            <p:cNvSpPr>
              <a:spLocks/>
            </p:cNvSpPr>
            <p:nvPr/>
          </p:nvSpPr>
          <p:spPr bwMode="auto">
            <a:xfrm>
              <a:off x="3049457" y="3336887"/>
              <a:ext cx="171317" cy="2978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9" name="Line 37">
              <a:extLst>
                <a:ext uri="{FF2B5EF4-FFF2-40B4-BE49-F238E27FC236}">
                  <a16:creationId xmlns:a16="http://schemas.microsoft.com/office/drawing/2014/main" id="{180E3A8F-BA8F-4D69-8A60-995A57B8D55B}"/>
                </a:ext>
              </a:extLst>
            </p:cNvPr>
            <p:cNvSpPr>
              <a:spLocks noChangeShapeType="1"/>
            </p:cNvSpPr>
            <p:nvPr/>
          </p:nvSpPr>
          <p:spPr bwMode="auto">
            <a:xfrm>
              <a:off x="2695401" y="3734605"/>
              <a:ext cx="342634"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0" name="Line 36">
              <a:extLst>
                <a:ext uri="{FF2B5EF4-FFF2-40B4-BE49-F238E27FC236}">
                  <a16:creationId xmlns:a16="http://schemas.microsoft.com/office/drawing/2014/main" id="{9EEAC7F5-93B6-4A05-8E9C-F951CC750528}"/>
                </a:ext>
              </a:extLst>
            </p:cNvPr>
            <p:cNvSpPr>
              <a:spLocks noChangeShapeType="1"/>
            </p:cNvSpPr>
            <p:nvPr/>
          </p:nvSpPr>
          <p:spPr bwMode="auto">
            <a:xfrm flipH="1">
              <a:off x="2809613" y="3825947"/>
              <a:ext cx="342634"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1" name="Text Box 35">
              <a:extLst>
                <a:ext uri="{FF2B5EF4-FFF2-40B4-BE49-F238E27FC236}">
                  <a16:creationId xmlns:a16="http://schemas.microsoft.com/office/drawing/2014/main" id="{4CCFF79A-9CA8-4C68-9570-BD1D05CC4AD4}"/>
                </a:ext>
              </a:extLst>
            </p:cNvPr>
            <p:cNvSpPr txBox="1">
              <a:spLocks noChangeArrowheads="1"/>
            </p:cNvSpPr>
            <p:nvPr/>
          </p:nvSpPr>
          <p:spPr bwMode="auto">
            <a:xfrm>
              <a:off x="3947921" y="4376852"/>
              <a:ext cx="396000" cy="295910"/>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72" name="Text Box 34">
              <a:extLst>
                <a:ext uri="{FF2B5EF4-FFF2-40B4-BE49-F238E27FC236}">
                  <a16:creationId xmlns:a16="http://schemas.microsoft.com/office/drawing/2014/main" id="{DC4A7ADF-C4AF-4A9C-8A53-E9244F8B5EA5}"/>
                </a:ext>
              </a:extLst>
            </p:cNvPr>
            <p:cNvSpPr txBox="1">
              <a:spLocks noChangeArrowheads="1"/>
            </p:cNvSpPr>
            <p:nvPr/>
          </p:nvSpPr>
          <p:spPr bwMode="auto">
            <a:xfrm>
              <a:off x="4345757" y="4376852"/>
              <a:ext cx="296950" cy="295910"/>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880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73" name="Text Box 33">
              <a:extLst>
                <a:ext uri="{FF2B5EF4-FFF2-40B4-BE49-F238E27FC236}">
                  <a16:creationId xmlns:a16="http://schemas.microsoft.com/office/drawing/2014/main" id="{4BFB28D4-A55C-41AA-821F-63D86D0E5EE5}"/>
                </a:ext>
              </a:extLst>
            </p:cNvPr>
            <p:cNvSpPr txBox="1">
              <a:spLocks noChangeArrowheads="1"/>
            </p:cNvSpPr>
            <p:nvPr/>
          </p:nvSpPr>
          <p:spPr bwMode="auto">
            <a:xfrm>
              <a:off x="3660488" y="4376852"/>
              <a:ext cx="295998" cy="295910"/>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880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74" name="Text Box 32">
              <a:extLst>
                <a:ext uri="{FF2B5EF4-FFF2-40B4-BE49-F238E27FC236}">
                  <a16:creationId xmlns:a16="http://schemas.microsoft.com/office/drawing/2014/main" id="{43F9493E-999E-4ABD-93B4-448CDC5DC98F}"/>
                </a:ext>
              </a:extLst>
            </p:cNvPr>
            <p:cNvSpPr txBox="1">
              <a:spLocks noChangeArrowheads="1"/>
            </p:cNvSpPr>
            <p:nvPr/>
          </p:nvSpPr>
          <p:spPr bwMode="auto">
            <a:xfrm>
              <a:off x="3143681" y="4354017"/>
              <a:ext cx="187497" cy="2416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75" name="Line 31">
              <a:extLst>
                <a:ext uri="{FF2B5EF4-FFF2-40B4-BE49-F238E27FC236}">
                  <a16:creationId xmlns:a16="http://schemas.microsoft.com/office/drawing/2014/main" id="{9DD93F5B-2DED-4A06-B865-2643DDE2D9B4}"/>
                </a:ext>
              </a:extLst>
            </p:cNvPr>
            <p:cNvSpPr>
              <a:spLocks noChangeShapeType="1"/>
            </p:cNvSpPr>
            <p:nvPr/>
          </p:nvSpPr>
          <p:spPr bwMode="auto">
            <a:xfrm>
              <a:off x="3303577" y="4524331"/>
              <a:ext cx="342634"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6" name="Text Box 30">
              <a:extLst>
                <a:ext uri="{FF2B5EF4-FFF2-40B4-BE49-F238E27FC236}">
                  <a16:creationId xmlns:a16="http://schemas.microsoft.com/office/drawing/2014/main" id="{7E0CC356-4830-414E-A377-B6D41A4ADEB8}"/>
                </a:ext>
              </a:extLst>
            </p:cNvPr>
            <p:cNvSpPr txBox="1">
              <a:spLocks noChangeArrowheads="1"/>
            </p:cNvSpPr>
            <p:nvPr/>
          </p:nvSpPr>
          <p:spPr bwMode="auto">
            <a:xfrm>
              <a:off x="3286116" y="4989527"/>
              <a:ext cx="1529596" cy="296861"/>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e</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p.next=</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77" name="Line 29">
              <a:extLst>
                <a:ext uri="{FF2B5EF4-FFF2-40B4-BE49-F238E27FC236}">
                  <a16:creationId xmlns:a16="http://schemas.microsoft.com/office/drawing/2014/main" id="{692EA32D-EEA3-4164-AD41-4893DF5442F0}"/>
                </a:ext>
              </a:extLst>
            </p:cNvPr>
            <p:cNvSpPr>
              <a:spLocks noChangeShapeType="1"/>
            </p:cNvSpPr>
            <p:nvPr/>
          </p:nvSpPr>
          <p:spPr bwMode="auto">
            <a:xfrm flipV="1">
              <a:off x="4530399" y="3930609"/>
              <a:ext cx="952" cy="593722"/>
            </a:xfrm>
            <a:prstGeom prst="line">
              <a:avLst/>
            </a:prstGeom>
            <a:noFill/>
            <a:ln w="19050">
              <a:solidFill>
                <a:srgbClr val="C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8" name="Arc 28">
              <a:extLst>
                <a:ext uri="{FF2B5EF4-FFF2-40B4-BE49-F238E27FC236}">
                  <a16:creationId xmlns:a16="http://schemas.microsoft.com/office/drawing/2014/main" id="{B57C357F-CBD9-46A5-B0E7-4CCDB9DE8777}"/>
                </a:ext>
              </a:extLst>
            </p:cNvPr>
            <p:cNvSpPr>
              <a:spLocks/>
            </p:cNvSpPr>
            <p:nvPr/>
          </p:nvSpPr>
          <p:spPr bwMode="auto">
            <a:xfrm flipH="1">
              <a:off x="4272472" y="3782179"/>
              <a:ext cx="345490" cy="59372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C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9" name="Line 27">
              <a:extLst>
                <a:ext uri="{FF2B5EF4-FFF2-40B4-BE49-F238E27FC236}">
                  <a16:creationId xmlns:a16="http://schemas.microsoft.com/office/drawing/2014/main" id="{4FABBE78-05CC-446D-99E5-2BA8A2904690}"/>
                </a:ext>
              </a:extLst>
            </p:cNvPr>
            <p:cNvSpPr>
              <a:spLocks noChangeShapeType="1"/>
            </p:cNvSpPr>
            <p:nvPr/>
          </p:nvSpPr>
          <p:spPr bwMode="auto">
            <a:xfrm flipV="1">
              <a:off x="3822288" y="3930609"/>
              <a:ext cx="952" cy="593722"/>
            </a:xfrm>
            <a:prstGeom prst="line">
              <a:avLst/>
            </a:prstGeom>
            <a:noFill/>
            <a:ln w="19050">
              <a:solidFill>
                <a:srgbClr val="C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0" name="Arc 26">
              <a:extLst>
                <a:ext uri="{FF2B5EF4-FFF2-40B4-BE49-F238E27FC236}">
                  <a16:creationId xmlns:a16="http://schemas.microsoft.com/office/drawing/2014/main" id="{800B1AB8-5EBF-4DCE-9407-D79D67A1DBA2}"/>
                </a:ext>
              </a:extLst>
            </p:cNvPr>
            <p:cNvSpPr>
              <a:spLocks/>
            </p:cNvSpPr>
            <p:nvPr/>
          </p:nvSpPr>
          <p:spPr bwMode="auto">
            <a:xfrm>
              <a:off x="3875565" y="3785033"/>
              <a:ext cx="280770" cy="59372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C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1" name="Text Box 126">
              <a:extLst>
                <a:ext uri="{FF2B5EF4-FFF2-40B4-BE49-F238E27FC236}">
                  <a16:creationId xmlns:a16="http://schemas.microsoft.com/office/drawing/2014/main" id="{D370FA32-F6B6-402E-B525-44CB6FD34B85}"/>
                </a:ext>
              </a:extLst>
            </p:cNvPr>
            <p:cNvSpPr txBox="1">
              <a:spLocks noChangeArrowheads="1"/>
            </p:cNvSpPr>
            <p:nvPr/>
          </p:nvSpPr>
          <p:spPr bwMode="auto">
            <a:xfrm>
              <a:off x="2143108" y="3632205"/>
              <a:ext cx="458749" cy="297813"/>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182" name="圆角矩形 169">
              <a:extLst>
                <a:ext uri="{FF2B5EF4-FFF2-40B4-BE49-F238E27FC236}">
                  <a16:creationId xmlns:a16="http://schemas.microsoft.com/office/drawing/2014/main" id="{18927A94-A62B-4903-8979-911DB25EB46F}"/>
                </a:ext>
              </a:extLst>
            </p:cNvPr>
            <p:cNvSpPr/>
            <p:nvPr/>
          </p:nvSpPr>
          <p:spPr>
            <a:xfrm>
              <a:off x="2143108" y="3143248"/>
              <a:ext cx="4071966" cy="2286016"/>
            </a:xfrm>
            <a:prstGeom prst="roundRect">
              <a:avLst/>
            </a:prstGeom>
            <a:solidFill>
              <a:schemeClr val="accent1">
                <a:alpha val="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3" name="组合 182">
            <a:extLst>
              <a:ext uri="{FF2B5EF4-FFF2-40B4-BE49-F238E27FC236}">
                <a16:creationId xmlns:a16="http://schemas.microsoft.com/office/drawing/2014/main" id="{62EE27A3-C8C9-471D-90FB-9870DC9A5D62}"/>
              </a:ext>
            </a:extLst>
          </p:cNvPr>
          <p:cNvGrpSpPr/>
          <p:nvPr/>
        </p:nvGrpSpPr>
        <p:grpSpPr>
          <a:xfrm>
            <a:off x="4594782" y="5303009"/>
            <a:ext cx="4786346" cy="896901"/>
            <a:chOff x="1500166" y="5429264"/>
            <a:chExt cx="4786346" cy="896901"/>
          </a:xfrm>
        </p:grpSpPr>
        <p:grpSp>
          <p:nvGrpSpPr>
            <p:cNvPr id="184" name="组合 183">
              <a:extLst>
                <a:ext uri="{FF2B5EF4-FFF2-40B4-BE49-F238E27FC236}">
                  <a16:creationId xmlns:a16="http://schemas.microsoft.com/office/drawing/2014/main" id="{003731B9-3CA1-44A2-9EC0-4F8A1924EE32}"/>
                </a:ext>
              </a:extLst>
            </p:cNvPr>
            <p:cNvGrpSpPr/>
            <p:nvPr/>
          </p:nvGrpSpPr>
          <p:grpSpPr>
            <a:xfrm>
              <a:off x="1500166" y="5429264"/>
              <a:ext cx="896901" cy="896901"/>
              <a:chOff x="388951" y="5103867"/>
              <a:chExt cx="896901" cy="896901"/>
            </a:xfrm>
          </p:grpSpPr>
          <p:sp>
            <p:nvSpPr>
              <p:cNvPr id="186" name="椭圆 185">
                <a:extLst>
                  <a:ext uri="{FF2B5EF4-FFF2-40B4-BE49-F238E27FC236}">
                    <a16:creationId xmlns:a16="http://schemas.microsoft.com/office/drawing/2014/main" id="{E76B3F5E-CB13-4806-8D12-9E14CF5FC344}"/>
                  </a:ext>
                </a:extLst>
              </p:cNvPr>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87" name="椭圆 186">
                <a:extLst>
                  <a:ext uri="{FF2B5EF4-FFF2-40B4-BE49-F238E27FC236}">
                    <a16:creationId xmlns:a16="http://schemas.microsoft.com/office/drawing/2014/main" id="{57B9E270-7F41-4149-8D6B-40AF195044F2}"/>
                  </a:ext>
                </a:extLst>
              </p:cNvPr>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88" name="文本框 14">
                <a:extLst>
                  <a:ext uri="{FF2B5EF4-FFF2-40B4-BE49-F238E27FC236}">
                    <a16:creationId xmlns:a16="http://schemas.microsoft.com/office/drawing/2014/main" id="{36C7795B-FF47-4FD5-9F92-876D5C60E063}"/>
                  </a:ext>
                </a:extLst>
              </p:cNvPr>
              <p:cNvSpPr txBox="1"/>
              <p:nvPr/>
            </p:nvSpPr>
            <p:spPr>
              <a:xfrm>
                <a:off x="525185" y="5431228"/>
                <a:ext cx="646332" cy="313932"/>
              </a:xfrm>
              <a:prstGeom prst="rect">
                <a:avLst/>
              </a:prstGeom>
              <a:noFill/>
            </p:spPr>
            <p:txBody>
              <a:bodyPr wrap="none" rtlCol="0">
                <a:spAutoFit/>
              </a:bodyPr>
              <a:lstStyle/>
              <a:p>
                <a:r>
                  <a:rPr lang="zh-CN" altLang="en-US" sz="1800" b="1">
                    <a:solidFill>
                      <a:srgbClr val="FF0000"/>
                    </a:solidFill>
                    <a:latin typeface="微软雅黑" pitchFamily="34" charset="-122"/>
                    <a:ea typeface="微软雅黑" pitchFamily="34" charset="-122"/>
                  </a:rPr>
                  <a:t>说明</a:t>
                </a:r>
                <a:endParaRPr lang="zh-CN" altLang="en-US" sz="1800" b="1" dirty="0">
                  <a:solidFill>
                    <a:srgbClr val="FF0000"/>
                  </a:solidFill>
                  <a:latin typeface="微软雅黑" pitchFamily="34" charset="-122"/>
                  <a:ea typeface="微软雅黑" pitchFamily="34" charset="-122"/>
                </a:endParaRPr>
              </a:p>
            </p:txBody>
          </p:sp>
        </p:grpSp>
        <p:sp>
          <p:nvSpPr>
            <p:cNvPr id="185" name="TextBox 177">
              <a:extLst>
                <a:ext uri="{FF2B5EF4-FFF2-40B4-BE49-F238E27FC236}">
                  <a16:creationId xmlns:a16="http://schemas.microsoft.com/office/drawing/2014/main" id="{3BD05595-083D-48ED-8A8E-A83FF245DED4}"/>
                </a:ext>
              </a:extLst>
            </p:cNvPr>
            <p:cNvSpPr txBox="1"/>
            <p:nvPr/>
          </p:nvSpPr>
          <p:spPr>
            <a:xfrm>
              <a:off x="2571736" y="5702874"/>
              <a:ext cx="3714776" cy="369332"/>
            </a:xfrm>
            <a:prstGeom prst="rect">
              <a:avLst/>
            </a:prstGeom>
            <a:noFill/>
          </p:spPr>
          <p:txBody>
            <a:bodyPr wrap="square" rtlCol="0">
              <a:spAutoFit/>
            </a:bodyPr>
            <a:lstStyle/>
            <a:p>
              <a:pPr algn="l">
                <a:lnSpc>
                  <a:spcPct val="100000"/>
                </a:lnSpc>
              </a:pPr>
              <a:r>
                <a:rPr lang="zh-CN" altLang="en-US" sz="1800" dirty="0">
                  <a:solidFill>
                    <a:srgbClr val="0000FF"/>
                  </a:solidFill>
                  <a:latin typeface="华文中宋" pitchFamily="2" charset="-122"/>
                  <a:ea typeface="华文中宋" pitchFamily="2" charset="-122"/>
                </a:rPr>
                <a:t>尽可能让间接结点指针靠前修改！</a:t>
              </a:r>
            </a:p>
          </p:txBody>
        </p:sp>
      </p:grpSp>
      <p:cxnSp>
        <p:nvCxnSpPr>
          <p:cNvPr id="7" name="直接连接符 6">
            <a:extLst>
              <a:ext uri="{FF2B5EF4-FFF2-40B4-BE49-F238E27FC236}">
                <a16:creationId xmlns:a16="http://schemas.microsoft.com/office/drawing/2014/main" id="{F492F7E7-16B6-4EF5-85DB-EC6438E2EFA9}"/>
              </a:ext>
            </a:extLst>
          </p:cNvPr>
          <p:cNvCxnSpPr/>
          <p:nvPr/>
        </p:nvCxnSpPr>
        <p:spPr>
          <a:xfrm>
            <a:off x="5741989" y="2465555"/>
            <a:ext cx="2303707" cy="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92" name="直接连接符 191">
            <a:extLst>
              <a:ext uri="{FF2B5EF4-FFF2-40B4-BE49-F238E27FC236}">
                <a16:creationId xmlns:a16="http://schemas.microsoft.com/office/drawing/2014/main" id="{585AE033-643A-4D5D-8160-83E38FC05398}"/>
              </a:ext>
            </a:extLst>
          </p:cNvPr>
          <p:cNvCxnSpPr/>
          <p:nvPr/>
        </p:nvCxnSpPr>
        <p:spPr>
          <a:xfrm>
            <a:off x="1159990" y="4581128"/>
            <a:ext cx="2303707" cy="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93" name="直接连接符 192">
            <a:extLst>
              <a:ext uri="{FF2B5EF4-FFF2-40B4-BE49-F238E27FC236}">
                <a16:creationId xmlns:a16="http://schemas.microsoft.com/office/drawing/2014/main" id="{6F64DCAA-A3F0-48F6-ABE5-6459D3FADFB9}"/>
              </a:ext>
            </a:extLst>
          </p:cNvPr>
          <p:cNvCxnSpPr/>
          <p:nvPr/>
        </p:nvCxnSpPr>
        <p:spPr>
          <a:xfrm>
            <a:off x="5672706" y="4677451"/>
            <a:ext cx="2303707" cy="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94" name="直接连接符 193">
            <a:extLst>
              <a:ext uri="{FF2B5EF4-FFF2-40B4-BE49-F238E27FC236}">
                <a16:creationId xmlns:a16="http://schemas.microsoft.com/office/drawing/2014/main" id="{E324B5E4-6069-4EDE-B6D1-555741DB9CF5}"/>
              </a:ext>
            </a:extLst>
          </p:cNvPr>
          <p:cNvCxnSpPr/>
          <p:nvPr/>
        </p:nvCxnSpPr>
        <p:spPr>
          <a:xfrm>
            <a:off x="996302" y="6731548"/>
            <a:ext cx="2303707" cy="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ppt_x</p:attrName>
                                        </p:attrNameLst>
                                      </p:cBhvr>
                                      <p:tavLst>
                                        <p:tav tm="0">
                                          <p:val>
                                            <p:strVal val="#ppt_x-#ppt_w/2"/>
                                          </p:val>
                                        </p:tav>
                                        <p:tav tm="100000">
                                          <p:val>
                                            <p:strVal val="#ppt_x"/>
                                          </p:val>
                                        </p:tav>
                                      </p:tavLst>
                                    </p:anim>
                                    <p:anim calcmode="lin" valueType="num">
                                      <p:cBhvr>
                                        <p:cTn id="16" dur="500" fill="hold"/>
                                        <p:tgtEl>
                                          <p:spTgt spid="7"/>
                                        </p:tgtEl>
                                        <p:attrNameLst>
                                          <p:attrName>ppt_y</p:attrName>
                                        </p:attrNameLst>
                                      </p:cBhvr>
                                      <p:tavLst>
                                        <p:tav tm="0">
                                          <p:val>
                                            <p:strVal val="#ppt_y"/>
                                          </p:val>
                                        </p:tav>
                                        <p:tav tm="100000">
                                          <p:val>
                                            <p:strVal val="#ppt_y"/>
                                          </p:val>
                                        </p:tav>
                                      </p:tavLst>
                                    </p:anim>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nodeType="clickEffect">
                                  <p:stCondLst>
                                    <p:cond delay="0"/>
                                  </p:stCondLst>
                                  <p:childTnLst>
                                    <p:set>
                                      <p:cBhvr>
                                        <p:cTn id="26" dur="1" fill="hold">
                                          <p:stCondLst>
                                            <p:cond delay="0"/>
                                          </p:stCondLst>
                                        </p:cTn>
                                        <p:tgtEl>
                                          <p:spTgt spid="192"/>
                                        </p:tgtEl>
                                        <p:attrNameLst>
                                          <p:attrName>style.visibility</p:attrName>
                                        </p:attrNameLst>
                                      </p:cBhvr>
                                      <p:to>
                                        <p:strVal val="visible"/>
                                      </p:to>
                                    </p:set>
                                    <p:anim calcmode="lin" valueType="num">
                                      <p:cBhvr>
                                        <p:cTn id="27" dur="500" fill="hold"/>
                                        <p:tgtEl>
                                          <p:spTgt spid="192"/>
                                        </p:tgtEl>
                                        <p:attrNameLst>
                                          <p:attrName>ppt_x</p:attrName>
                                        </p:attrNameLst>
                                      </p:cBhvr>
                                      <p:tavLst>
                                        <p:tav tm="0">
                                          <p:val>
                                            <p:strVal val="#ppt_x-#ppt_w/2"/>
                                          </p:val>
                                        </p:tav>
                                        <p:tav tm="100000">
                                          <p:val>
                                            <p:strVal val="#ppt_x"/>
                                          </p:val>
                                        </p:tav>
                                      </p:tavLst>
                                    </p:anim>
                                    <p:anim calcmode="lin" valueType="num">
                                      <p:cBhvr>
                                        <p:cTn id="28" dur="500" fill="hold"/>
                                        <p:tgtEl>
                                          <p:spTgt spid="192"/>
                                        </p:tgtEl>
                                        <p:attrNameLst>
                                          <p:attrName>ppt_y</p:attrName>
                                        </p:attrNameLst>
                                      </p:cBhvr>
                                      <p:tavLst>
                                        <p:tav tm="0">
                                          <p:val>
                                            <p:strVal val="#ppt_y"/>
                                          </p:val>
                                        </p:tav>
                                        <p:tav tm="100000">
                                          <p:val>
                                            <p:strVal val="#ppt_y"/>
                                          </p:val>
                                        </p:tav>
                                      </p:tavLst>
                                    </p:anim>
                                    <p:anim calcmode="lin" valueType="num">
                                      <p:cBhvr>
                                        <p:cTn id="29" dur="500" fill="hold"/>
                                        <p:tgtEl>
                                          <p:spTgt spid="192"/>
                                        </p:tgtEl>
                                        <p:attrNameLst>
                                          <p:attrName>ppt_w</p:attrName>
                                        </p:attrNameLst>
                                      </p:cBhvr>
                                      <p:tavLst>
                                        <p:tav tm="0">
                                          <p:val>
                                            <p:fltVal val="0"/>
                                          </p:val>
                                        </p:tav>
                                        <p:tav tm="100000">
                                          <p:val>
                                            <p:strVal val="#ppt_w"/>
                                          </p:val>
                                        </p:tav>
                                      </p:tavLst>
                                    </p:anim>
                                    <p:anim calcmode="lin" valueType="num">
                                      <p:cBhvr>
                                        <p:cTn id="30" dur="500" fill="hold"/>
                                        <p:tgtEl>
                                          <p:spTgt spid="192"/>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nodeType="clickEffect">
                                  <p:stCondLst>
                                    <p:cond delay="0"/>
                                  </p:stCondLst>
                                  <p:childTnLst>
                                    <p:set>
                                      <p:cBhvr>
                                        <p:cTn id="38" dur="1" fill="hold">
                                          <p:stCondLst>
                                            <p:cond delay="0"/>
                                          </p:stCondLst>
                                        </p:cTn>
                                        <p:tgtEl>
                                          <p:spTgt spid="193"/>
                                        </p:tgtEl>
                                        <p:attrNameLst>
                                          <p:attrName>style.visibility</p:attrName>
                                        </p:attrNameLst>
                                      </p:cBhvr>
                                      <p:to>
                                        <p:strVal val="visible"/>
                                      </p:to>
                                    </p:set>
                                    <p:anim calcmode="lin" valueType="num">
                                      <p:cBhvr>
                                        <p:cTn id="39" dur="500" fill="hold"/>
                                        <p:tgtEl>
                                          <p:spTgt spid="193"/>
                                        </p:tgtEl>
                                        <p:attrNameLst>
                                          <p:attrName>ppt_x</p:attrName>
                                        </p:attrNameLst>
                                      </p:cBhvr>
                                      <p:tavLst>
                                        <p:tav tm="0">
                                          <p:val>
                                            <p:strVal val="#ppt_x-#ppt_w/2"/>
                                          </p:val>
                                        </p:tav>
                                        <p:tav tm="100000">
                                          <p:val>
                                            <p:strVal val="#ppt_x"/>
                                          </p:val>
                                        </p:tav>
                                      </p:tavLst>
                                    </p:anim>
                                    <p:anim calcmode="lin" valueType="num">
                                      <p:cBhvr>
                                        <p:cTn id="40" dur="500" fill="hold"/>
                                        <p:tgtEl>
                                          <p:spTgt spid="193"/>
                                        </p:tgtEl>
                                        <p:attrNameLst>
                                          <p:attrName>ppt_y</p:attrName>
                                        </p:attrNameLst>
                                      </p:cBhvr>
                                      <p:tavLst>
                                        <p:tav tm="0">
                                          <p:val>
                                            <p:strVal val="#ppt_y"/>
                                          </p:val>
                                        </p:tav>
                                        <p:tav tm="100000">
                                          <p:val>
                                            <p:strVal val="#ppt_y"/>
                                          </p:val>
                                        </p:tav>
                                      </p:tavLst>
                                    </p:anim>
                                    <p:anim calcmode="lin" valueType="num">
                                      <p:cBhvr>
                                        <p:cTn id="41" dur="500" fill="hold"/>
                                        <p:tgtEl>
                                          <p:spTgt spid="193"/>
                                        </p:tgtEl>
                                        <p:attrNameLst>
                                          <p:attrName>ppt_w</p:attrName>
                                        </p:attrNameLst>
                                      </p:cBhvr>
                                      <p:tavLst>
                                        <p:tav tm="0">
                                          <p:val>
                                            <p:fltVal val="0"/>
                                          </p:val>
                                        </p:tav>
                                        <p:tav tm="100000">
                                          <p:val>
                                            <p:strVal val="#ppt_w"/>
                                          </p:val>
                                        </p:tav>
                                      </p:tavLst>
                                    </p:anim>
                                    <p:anim calcmode="lin" valueType="num">
                                      <p:cBhvr>
                                        <p:cTn id="42" dur="500" fill="hold"/>
                                        <p:tgtEl>
                                          <p:spTgt spid="193"/>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7" presetClass="entr" presetSubtype="8" fill="hold" nodeType="clickEffect">
                                  <p:stCondLst>
                                    <p:cond delay="0"/>
                                  </p:stCondLst>
                                  <p:childTnLst>
                                    <p:set>
                                      <p:cBhvr>
                                        <p:cTn id="50" dur="1" fill="hold">
                                          <p:stCondLst>
                                            <p:cond delay="0"/>
                                          </p:stCondLst>
                                        </p:cTn>
                                        <p:tgtEl>
                                          <p:spTgt spid="194"/>
                                        </p:tgtEl>
                                        <p:attrNameLst>
                                          <p:attrName>style.visibility</p:attrName>
                                        </p:attrNameLst>
                                      </p:cBhvr>
                                      <p:to>
                                        <p:strVal val="visible"/>
                                      </p:to>
                                    </p:set>
                                    <p:anim calcmode="lin" valueType="num">
                                      <p:cBhvr>
                                        <p:cTn id="51" dur="500" fill="hold"/>
                                        <p:tgtEl>
                                          <p:spTgt spid="194"/>
                                        </p:tgtEl>
                                        <p:attrNameLst>
                                          <p:attrName>ppt_x</p:attrName>
                                        </p:attrNameLst>
                                      </p:cBhvr>
                                      <p:tavLst>
                                        <p:tav tm="0">
                                          <p:val>
                                            <p:strVal val="#ppt_x-#ppt_w/2"/>
                                          </p:val>
                                        </p:tav>
                                        <p:tav tm="100000">
                                          <p:val>
                                            <p:strVal val="#ppt_x"/>
                                          </p:val>
                                        </p:tav>
                                      </p:tavLst>
                                    </p:anim>
                                    <p:anim calcmode="lin" valueType="num">
                                      <p:cBhvr>
                                        <p:cTn id="52" dur="500" fill="hold"/>
                                        <p:tgtEl>
                                          <p:spTgt spid="194"/>
                                        </p:tgtEl>
                                        <p:attrNameLst>
                                          <p:attrName>ppt_y</p:attrName>
                                        </p:attrNameLst>
                                      </p:cBhvr>
                                      <p:tavLst>
                                        <p:tav tm="0">
                                          <p:val>
                                            <p:strVal val="#ppt_y"/>
                                          </p:val>
                                        </p:tav>
                                        <p:tav tm="100000">
                                          <p:val>
                                            <p:strVal val="#ppt_y"/>
                                          </p:val>
                                        </p:tav>
                                      </p:tavLst>
                                    </p:anim>
                                    <p:anim calcmode="lin" valueType="num">
                                      <p:cBhvr>
                                        <p:cTn id="53" dur="500" fill="hold"/>
                                        <p:tgtEl>
                                          <p:spTgt spid="194"/>
                                        </p:tgtEl>
                                        <p:attrNameLst>
                                          <p:attrName>ppt_w</p:attrName>
                                        </p:attrNameLst>
                                      </p:cBhvr>
                                      <p:tavLst>
                                        <p:tav tm="0">
                                          <p:val>
                                            <p:fltVal val="0"/>
                                          </p:val>
                                        </p:tav>
                                        <p:tav tm="100000">
                                          <p:val>
                                            <p:strVal val="#ppt_w"/>
                                          </p:val>
                                        </p:tav>
                                      </p:tavLst>
                                    </p:anim>
                                    <p:anim calcmode="lin" valueType="num">
                                      <p:cBhvr>
                                        <p:cTn id="54" dur="500" fill="hold"/>
                                        <p:tgtEl>
                                          <p:spTgt spid="194"/>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0167" y="171783"/>
            <a:ext cx="5429288" cy="400110"/>
          </a:xfrm>
          <a:prstGeom prst="rect">
            <a:avLst/>
          </a:prstGeom>
          <a:noFill/>
        </p:spPr>
        <p:txBody>
          <a:bodyPr wrap="square" rtlCol="0">
            <a:spAutoFit/>
          </a:bodyPr>
          <a:lstStyle/>
          <a:p>
            <a:pPr algn="l">
              <a:lnSpc>
                <a:spcPct val="100000"/>
              </a:lnSpc>
            </a:pPr>
            <a:r>
              <a:rPr lang="zh-CN" altLang="zh-CN" sz="2000" dirty="0">
                <a:solidFill>
                  <a:srgbClr val="FF0000"/>
                </a:solidFill>
                <a:latin typeface="Consolas" pitchFamily="49" charset="0"/>
                <a:ea typeface="楷体" pitchFamily="49" charset="-122"/>
                <a:cs typeface="Consolas" pitchFamily="49" charset="0"/>
              </a:rPr>
              <a:t>删除结点操作</a:t>
            </a:r>
            <a:r>
              <a:rPr lang="zh-CN" altLang="en-US"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删除</a:t>
            </a:r>
            <a:r>
              <a:rPr lang="zh-CN" altLang="en-US" sz="2000" dirty="0">
                <a:solidFill>
                  <a:srgbClr val="0000FF"/>
                </a:solidFill>
                <a:latin typeface="Consolas" pitchFamily="49" charset="0"/>
                <a:ea typeface="仿宋" pitchFamily="49" charset="-122"/>
                <a:cs typeface="Consolas" pitchFamily="49" charset="0"/>
              </a:rPr>
              <a:t>双</a:t>
            </a:r>
            <a:r>
              <a:rPr lang="zh-CN" altLang="zh-CN" sz="2000" dirty="0">
                <a:solidFill>
                  <a:srgbClr val="0000FF"/>
                </a:solidFill>
                <a:latin typeface="Consolas" pitchFamily="49" charset="0"/>
                <a:ea typeface="仿宋" pitchFamily="49" charset="-122"/>
                <a:cs typeface="Consolas" pitchFamily="49" charset="0"/>
              </a:rPr>
              <a:t>链表中</a:t>
            </a:r>
            <a:r>
              <a:rPr lang="zh-CN" altLang="en-US" sz="2000" dirty="0">
                <a:solidFill>
                  <a:srgbClr val="0000FF"/>
                </a:solidFill>
                <a:latin typeface="Consolas" pitchFamily="49" charset="0"/>
                <a:ea typeface="仿宋" pitchFamily="49" charset="-122"/>
                <a:cs typeface="Consolas" pitchFamily="49" charset="0"/>
              </a:rPr>
              <a:t>的</a:t>
            </a:r>
            <a:r>
              <a:rPr lang="en-US" altLang="zh-CN" sz="2000" i="1" dirty="0">
                <a:solidFill>
                  <a:srgbClr val="0000FF"/>
                </a:solidFill>
                <a:latin typeface="Consolas" pitchFamily="49" charset="0"/>
                <a:ea typeface="仿宋" pitchFamily="49" charset="-122"/>
                <a:cs typeface="Consolas" pitchFamily="49" charset="0"/>
              </a:rPr>
              <a:t>p</a:t>
            </a:r>
            <a:r>
              <a:rPr lang="zh-CN" altLang="zh-CN" sz="2000" dirty="0">
                <a:solidFill>
                  <a:srgbClr val="0000FF"/>
                </a:solidFill>
                <a:latin typeface="Consolas" pitchFamily="49" charset="0"/>
                <a:ea typeface="仿宋" pitchFamily="49" charset="-122"/>
                <a:cs typeface="Consolas" pitchFamily="49" charset="0"/>
              </a:rPr>
              <a:t>结点</a:t>
            </a:r>
            <a:r>
              <a:rPr lang="zh-CN" altLang="en-US" sz="2000" dirty="0">
                <a:solidFill>
                  <a:srgbClr val="0000FF"/>
                </a:solidFill>
                <a:latin typeface="Consolas" pitchFamily="49" charset="0"/>
                <a:ea typeface="仿宋" pitchFamily="49" charset="-122"/>
                <a:cs typeface="Consolas" pitchFamily="49" charset="0"/>
              </a:rPr>
              <a:t>。</a:t>
            </a:r>
          </a:p>
        </p:txBody>
      </p:sp>
      <p:sp>
        <p:nvSpPr>
          <p:cNvPr id="58403" name="Rectangle 3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4000" name="Rectangle 9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39" name="组合 138"/>
          <p:cNvGrpSpPr/>
          <p:nvPr/>
        </p:nvGrpSpPr>
        <p:grpSpPr>
          <a:xfrm>
            <a:off x="1357290" y="1000108"/>
            <a:ext cx="5143536" cy="1357322"/>
            <a:chOff x="1357290" y="1000108"/>
            <a:chExt cx="5143536" cy="1357322"/>
          </a:xfrm>
        </p:grpSpPr>
        <p:sp>
          <p:nvSpPr>
            <p:cNvPr id="123998" name="Rectangle 94"/>
            <p:cNvSpPr>
              <a:spLocks noChangeArrowheads="1"/>
            </p:cNvSpPr>
            <p:nvPr/>
          </p:nvSpPr>
          <p:spPr bwMode="auto">
            <a:xfrm>
              <a:off x="2534293" y="1500228"/>
              <a:ext cx="396000"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97" name="Rectangle 93"/>
            <p:cNvSpPr>
              <a:spLocks noChangeArrowheads="1"/>
            </p:cNvSpPr>
            <p:nvPr/>
          </p:nvSpPr>
          <p:spPr bwMode="auto">
            <a:xfrm>
              <a:off x="2908780" y="1500228"/>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96" name="Rectangle 92"/>
            <p:cNvSpPr>
              <a:spLocks noChangeArrowheads="1"/>
            </p:cNvSpPr>
            <p:nvPr/>
          </p:nvSpPr>
          <p:spPr bwMode="auto">
            <a:xfrm>
              <a:off x="2247920" y="1500228"/>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95" name="Rectangle 91"/>
            <p:cNvSpPr>
              <a:spLocks noChangeArrowheads="1"/>
            </p:cNvSpPr>
            <p:nvPr/>
          </p:nvSpPr>
          <p:spPr bwMode="auto">
            <a:xfrm>
              <a:off x="4961119" y="1500228"/>
              <a:ext cx="396000"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94" name="Rectangle 90"/>
            <p:cNvSpPr>
              <a:spLocks noChangeArrowheads="1"/>
            </p:cNvSpPr>
            <p:nvPr/>
          </p:nvSpPr>
          <p:spPr bwMode="auto">
            <a:xfrm>
              <a:off x="5344786" y="1500228"/>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93" name="Rectangle 89"/>
            <p:cNvSpPr>
              <a:spLocks noChangeArrowheads="1"/>
            </p:cNvSpPr>
            <p:nvPr/>
          </p:nvSpPr>
          <p:spPr bwMode="auto">
            <a:xfrm>
              <a:off x="4702282" y="1500228"/>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92" name="Rectangle 88"/>
            <p:cNvSpPr>
              <a:spLocks noChangeArrowheads="1"/>
            </p:cNvSpPr>
            <p:nvPr/>
          </p:nvSpPr>
          <p:spPr bwMode="auto">
            <a:xfrm>
              <a:off x="6024921" y="1510326"/>
              <a:ext cx="248741" cy="239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mj-ea"/>
                  <a:ea typeface="+mj-ea"/>
                  <a:cs typeface="Consolas" pitchFamily="49" charset="0"/>
                </a:rPr>
                <a:t>…</a:t>
              </a:r>
            </a:p>
          </p:txBody>
        </p:sp>
        <p:sp>
          <p:nvSpPr>
            <p:cNvPr id="123991" name="Rectangle 87"/>
            <p:cNvSpPr>
              <a:spLocks noChangeArrowheads="1"/>
            </p:cNvSpPr>
            <p:nvPr/>
          </p:nvSpPr>
          <p:spPr bwMode="auto">
            <a:xfrm>
              <a:off x="1500780" y="1714541"/>
              <a:ext cx="443327" cy="28731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90" name="Rectangle 86"/>
            <p:cNvSpPr>
              <a:spLocks noChangeArrowheads="1"/>
            </p:cNvSpPr>
            <p:nvPr/>
          </p:nvSpPr>
          <p:spPr bwMode="auto">
            <a:xfrm>
              <a:off x="1597156" y="1535110"/>
              <a:ext cx="248741" cy="239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mj-ea"/>
                  <a:ea typeface="+mj-ea"/>
                  <a:cs typeface="Consolas" pitchFamily="49" charset="0"/>
                </a:rPr>
                <a:t>…</a:t>
              </a:r>
            </a:p>
          </p:txBody>
        </p:sp>
        <p:sp>
          <p:nvSpPr>
            <p:cNvPr id="123989" name="Line 85"/>
            <p:cNvSpPr>
              <a:spLocks noChangeShapeType="1"/>
            </p:cNvSpPr>
            <p:nvPr/>
          </p:nvSpPr>
          <p:spPr bwMode="auto">
            <a:xfrm>
              <a:off x="1901886" y="1585597"/>
              <a:ext cx="348788"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88" name="Line 84"/>
            <p:cNvSpPr>
              <a:spLocks noChangeShapeType="1"/>
            </p:cNvSpPr>
            <p:nvPr/>
          </p:nvSpPr>
          <p:spPr bwMode="auto">
            <a:xfrm flipH="1">
              <a:off x="1908311" y="1685654"/>
              <a:ext cx="452506"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87" name="Rectangle 83"/>
            <p:cNvSpPr>
              <a:spLocks noChangeArrowheads="1"/>
            </p:cNvSpPr>
            <p:nvPr/>
          </p:nvSpPr>
          <p:spPr bwMode="auto">
            <a:xfrm>
              <a:off x="3747706" y="1500228"/>
              <a:ext cx="396000"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86" name="Rectangle 82"/>
            <p:cNvSpPr>
              <a:spLocks noChangeArrowheads="1"/>
            </p:cNvSpPr>
            <p:nvPr/>
          </p:nvSpPr>
          <p:spPr bwMode="auto">
            <a:xfrm>
              <a:off x="4130454" y="1500228"/>
              <a:ext cx="289126"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85" name="Rectangle 81"/>
            <p:cNvSpPr>
              <a:spLocks noChangeArrowheads="1"/>
            </p:cNvSpPr>
            <p:nvPr/>
          </p:nvSpPr>
          <p:spPr bwMode="auto">
            <a:xfrm>
              <a:off x="3488869" y="1500228"/>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83" name="Rectangle 79"/>
            <p:cNvSpPr>
              <a:spLocks noChangeArrowheads="1"/>
            </p:cNvSpPr>
            <p:nvPr/>
          </p:nvSpPr>
          <p:spPr bwMode="auto">
            <a:xfrm>
              <a:off x="3369547" y="1930746"/>
              <a:ext cx="1222592" cy="239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）删除前</a:t>
              </a:r>
            </a:p>
          </p:txBody>
        </p:sp>
        <p:sp>
          <p:nvSpPr>
            <p:cNvPr id="123982" name="Line 78"/>
            <p:cNvSpPr>
              <a:spLocks noChangeShapeType="1"/>
            </p:cNvSpPr>
            <p:nvPr/>
          </p:nvSpPr>
          <p:spPr bwMode="auto">
            <a:xfrm>
              <a:off x="3027184" y="1591105"/>
              <a:ext cx="452506"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81" name="Line 77"/>
            <p:cNvSpPr>
              <a:spLocks noChangeShapeType="1"/>
            </p:cNvSpPr>
            <p:nvPr/>
          </p:nvSpPr>
          <p:spPr bwMode="auto">
            <a:xfrm flipH="1">
              <a:off x="3195153" y="1690243"/>
              <a:ext cx="452506" cy="1836"/>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80" name="Line 76"/>
            <p:cNvSpPr>
              <a:spLocks noChangeShapeType="1"/>
            </p:cNvSpPr>
            <p:nvPr/>
          </p:nvSpPr>
          <p:spPr bwMode="auto">
            <a:xfrm>
              <a:off x="4241516" y="1603038"/>
              <a:ext cx="452506"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79" name="Line 75"/>
            <p:cNvSpPr>
              <a:spLocks noChangeShapeType="1"/>
            </p:cNvSpPr>
            <p:nvPr/>
          </p:nvSpPr>
          <p:spPr bwMode="auto">
            <a:xfrm flipH="1">
              <a:off x="4424170" y="1702177"/>
              <a:ext cx="452506"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78" name="Line 74"/>
            <p:cNvSpPr>
              <a:spLocks noChangeShapeType="1"/>
            </p:cNvSpPr>
            <p:nvPr/>
          </p:nvSpPr>
          <p:spPr bwMode="auto">
            <a:xfrm>
              <a:off x="5485219" y="1609464"/>
              <a:ext cx="452506"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77" name="Line 73"/>
            <p:cNvSpPr>
              <a:spLocks noChangeShapeType="1"/>
            </p:cNvSpPr>
            <p:nvPr/>
          </p:nvSpPr>
          <p:spPr bwMode="auto">
            <a:xfrm flipH="1">
              <a:off x="5635748" y="1692997"/>
              <a:ext cx="348788"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76" name="Rectangle 72"/>
            <p:cNvSpPr>
              <a:spLocks noChangeArrowheads="1"/>
            </p:cNvSpPr>
            <p:nvPr/>
          </p:nvSpPr>
          <p:spPr bwMode="auto">
            <a:xfrm>
              <a:off x="3414522" y="1071546"/>
              <a:ext cx="202847" cy="2313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p</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23908" name="Arc 4"/>
            <p:cNvSpPr>
              <a:spLocks/>
            </p:cNvSpPr>
            <p:nvPr/>
          </p:nvSpPr>
          <p:spPr bwMode="auto">
            <a:xfrm>
              <a:off x="3628384" y="1214746"/>
              <a:ext cx="165215" cy="286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37" name="圆角矩形 136"/>
            <p:cNvSpPr/>
            <p:nvPr/>
          </p:nvSpPr>
          <p:spPr>
            <a:xfrm>
              <a:off x="1357290" y="1000108"/>
              <a:ext cx="5143536" cy="1357322"/>
            </a:xfrm>
            <a:prstGeom prst="roundRect">
              <a:avLst/>
            </a:prstGeom>
            <a:solidFill>
              <a:schemeClr val="accent1">
                <a:alpha val="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0" name="组合 139"/>
          <p:cNvGrpSpPr/>
          <p:nvPr/>
        </p:nvGrpSpPr>
        <p:grpSpPr>
          <a:xfrm>
            <a:off x="1357290" y="2643182"/>
            <a:ext cx="5143536" cy="1643074"/>
            <a:chOff x="1357290" y="2643182"/>
            <a:chExt cx="5143536" cy="1643074"/>
          </a:xfrm>
        </p:grpSpPr>
        <p:sp>
          <p:nvSpPr>
            <p:cNvPr id="123975" name="Rectangle 71"/>
            <p:cNvSpPr>
              <a:spLocks noChangeArrowheads="1"/>
            </p:cNvSpPr>
            <p:nvPr/>
          </p:nvSpPr>
          <p:spPr bwMode="auto">
            <a:xfrm>
              <a:off x="2547143" y="3072782"/>
              <a:ext cx="396000"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74" name="Rectangle 70"/>
            <p:cNvSpPr>
              <a:spLocks noChangeArrowheads="1"/>
            </p:cNvSpPr>
            <p:nvPr/>
          </p:nvSpPr>
          <p:spPr bwMode="auto">
            <a:xfrm>
              <a:off x="2921630" y="3072782"/>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73" name="Rectangle 69"/>
            <p:cNvSpPr>
              <a:spLocks noChangeArrowheads="1"/>
            </p:cNvSpPr>
            <p:nvPr/>
          </p:nvSpPr>
          <p:spPr bwMode="auto">
            <a:xfrm>
              <a:off x="2260770" y="3072782"/>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72" name="Rectangle 68"/>
            <p:cNvSpPr>
              <a:spLocks noChangeArrowheads="1"/>
            </p:cNvSpPr>
            <p:nvPr/>
          </p:nvSpPr>
          <p:spPr bwMode="auto">
            <a:xfrm>
              <a:off x="4973970" y="3072782"/>
              <a:ext cx="396000"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71" name="Rectangle 67"/>
            <p:cNvSpPr>
              <a:spLocks noChangeArrowheads="1"/>
            </p:cNvSpPr>
            <p:nvPr/>
          </p:nvSpPr>
          <p:spPr bwMode="auto">
            <a:xfrm>
              <a:off x="5357636" y="3072782"/>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70" name="Rectangle 66"/>
            <p:cNvSpPr>
              <a:spLocks noChangeArrowheads="1"/>
            </p:cNvSpPr>
            <p:nvPr/>
          </p:nvSpPr>
          <p:spPr bwMode="auto">
            <a:xfrm>
              <a:off x="4715132" y="3072782"/>
              <a:ext cx="288209" cy="28915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69" name="Rectangle 65"/>
            <p:cNvSpPr>
              <a:spLocks noChangeArrowheads="1"/>
            </p:cNvSpPr>
            <p:nvPr/>
          </p:nvSpPr>
          <p:spPr bwMode="auto">
            <a:xfrm>
              <a:off x="6037771" y="3099403"/>
              <a:ext cx="248741" cy="239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mj-ea"/>
                  <a:ea typeface="+mj-ea"/>
                  <a:cs typeface="Consolas" pitchFamily="49" charset="0"/>
                </a:rPr>
                <a:t>…</a:t>
              </a:r>
            </a:p>
          </p:txBody>
        </p:sp>
        <p:sp>
          <p:nvSpPr>
            <p:cNvPr id="123968" name="Rectangle 64"/>
            <p:cNvSpPr>
              <a:spLocks noChangeArrowheads="1"/>
            </p:cNvSpPr>
            <p:nvPr/>
          </p:nvSpPr>
          <p:spPr bwMode="auto">
            <a:xfrm>
              <a:off x="2078115" y="2643182"/>
              <a:ext cx="182655" cy="23407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67" name="Rectangle 63"/>
            <p:cNvSpPr>
              <a:spLocks noChangeArrowheads="1"/>
            </p:cNvSpPr>
            <p:nvPr/>
          </p:nvSpPr>
          <p:spPr bwMode="auto">
            <a:xfrm>
              <a:off x="1585223" y="3107664"/>
              <a:ext cx="248741" cy="239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mj-ea"/>
                  <a:ea typeface="+mj-ea"/>
                  <a:cs typeface="Consolas" pitchFamily="49" charset="0"/>
                </a:rPr>
                <a:t>…</a:t>
              </a:r>
            </a:p>
          </p:txBody>
        </p:sp>
        <p:sp>
          <p:nvSpPr>
            <p:cNvPr id="123966" name="Line 62"/>
            <p:cNvSpPr>
              <a:spLocks noChangeShapeType="1"/>
            </p:cNvSpPr>
            <p:nvPr/>
          </p:nvSpPr>
          <p:spPr bwMode="auto">
            <a:xfrm>
              <a:off x="1914736" y="3158151"/>
              <a:ext cx="348788"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65" name="Line 61"/>
            <p:cNvSpPr>
              <a:spLocks noChangeShapeType="1"/>
            </p:cNvSpPr>
            <p:nvPr/>
          </p:nvSpPr>
          <p:spPr bwMode="auto">
            <a:xfrm flipH="1">
              <a:off x="1929422" y="3258208"/>
              <a:ext cx="452506"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64" name="Rectangle 60"/>
            <p:cNvSpPr>
              <a:spLocks noChangeArrowheads="1"/>
            </p:cNvSpPr>
            <p:nvPr/>
          </p:nvSpPr>
          <p:spPr bwMode="auto">
            <a:xfrm>
              <a:off x="3760556" y="3072782"/>
              <a:ext cx="396000"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63" name="Rectangle 59"/>
            <p:cNvSpPr>
              <a:spLocks noChangeArrowheads="1"/>
            </p:cNvSpPr>
            <p:nvPr/>
          </p:nvSpPr>
          <p:spPr bwMode="auto">
            <a:xfrm>
              <a:off x="4143305" y="3072782"/>
              <a:ext cx="289126"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62" name="Rectangle 58"/>
            <p:cNvSpPr>
              <a:spLocks noChangeArrowheads="1"/>
            </p:cNvSpPr>
            <p:nvPr/>
          </p:nvSpPr>
          <p:spPr bwMode="auto">
            <a:xfrm>
              <a:off x="3501719" y="3072782"/>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61" name="Rectangle 57"/>
            <p:cNvSpPr>
              <a:spLocks noChangeArrowheads="1"/>
            </p:cNvSpPr>
            <p:nvPr/>
          </p:nvSpPr>
          <p:spPr bwMode="auto">
            <a:xfrm>
              <a:off x="3000566" y="3645582"/>
              <a:ext cx="1184960" cy="2864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60" name="Rectangle 56"/>
            <p:cNvSpPr>
              <a:spLocks noChangeArrowheads="1"/>
            </p:cNvSpPr>
            <p:nvPr/>
          </p:nvSpPr>
          <p:spPr bwMode="auto">
            <a:xfrm>
              <a:off x="2928055" y="3862487"/>
              <a:ext cx="2853499" cy="28089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b</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p.next.prior=p.prior</a:t>
              </a:r>
            </a:p>
          </p:txBody>
        </p:sp>
        <p:sp>
          <p:nvSpPr>
            <p:cNvPr id="123959" name="Line 55"/>
            <p:cNvSpPr>
              <a:spLocks noChangeShapeType="1"/>
            </p:cNvSpPr>
            <p:nvPr/>
          </p:nvSpPr>
          <p:spPr bwMode="auto">
            <a:xfrm>
              <a:off x="3040035" y="3163659"/>
              <a:ext cx="452506"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58" name="Line 54"/>
            <p:cNvSpPr>
              <a:spLocks noChangeShapeType="1"/>
            </p:cNvSpPr>
            <p:nvPr/>
          </p:nvSpPr>
          <p:spPr bwMode="auto">
            <a:xfrm flipH="1">
              <a:off x="3208003" y="3263715"/>
              <a:ext cx="452506"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57" name="Line 53"/>
            <p:cNvSpPr>
              <a:spLocks noChangeShapeType="1"/>
            </p:cNvSpPr>
            <p:nvPr/>
          </p:nvSpPr>
          <p:spPr bwMode="auto">
            <a:xfrm>
              <a:off x="4254366" y="3174674"/>
              <a:ext cx="452506"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56" name="Line 52"/>
            <p:cNvSpPr>
              <a:spLocks noChangeShapeType="1"/>
            </p:cNvSpPr>
            <p:nvPr/>
          </p:nvSpPr>
          <p:spPr bwMode="auto">
            <a:xfrm>
              <a:off x="5473286" y="3165495"/>
              <a:ext cx="452506"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55" name="Line 51"/>
            <p:cNvSpPr>
              <a:spLocks noChangeShapeType="1"/>
            </p:cNvSpPr>
            <p:nvPr/>
          </p:nvSpPr>
          <p:spPr bwMode="auto">
            <a:xfrm flipH="1">
              <a:off x="5648598" y="3265551"/>
              <a:ext cx="348788"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54" name="Rectangle 50"/>
            <p:cNvSpPr>
              <a:spLocks noChangeArrowheads="1"/>
            </p:cNvSpPr>
            <p:nvPr/>
          </p:nvSpPr>
          <p:spPr bwMode="auto">
            <a:xfrm>
              <a:off x="3441140" y="2644100"/>
              <a:ext cx="203765" cy="2313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p</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23953" name="Line 49"/>
            <p:cNvSpPr>
              <a:spLocks noChangeShapeType="1"/>
            </p:cNvSpPr>
            <p:nvPr/>
          </p:nvSpPr>
          <p:spPr bwMode="auto">
            <a:xfrm>
              <a:off x="4873923" y="3215982"/>
              <a:ext cx="0" cy="396000"/>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52" name="Line 48"/>
            <p:cNvSpPr>
              <a:spLocks noChangeShapeType="1"/>
            </p:cNvSpPr>
            <p:nvPr/>
          </p:nvSpPr>
          <p:spPr bwMode="auto">
            <a:xfrm>
              <a:off x="3054720" y="3612068"/>
              <a:ext cx="1819202" cy="0"/>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51" name="Line 47"/>
            <p:cNvSpPr>
              <a:spLocks noChangeShapeType="1"/>
            </p:cNvSpPr>
            <p:nvPr/>
          </p:nvSpPr>
          <p:spPr bwMode="auto">
            <a:xfrm flipV="1">
              <a:off x="3054720" y="3359182"/>
              <a:ext cx="0" cy="252000"/>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07" name="Arc 3"/>
            <p:cNvSpPr>
              <a:spLocks/>
            </p:cNvSpPr>
            <p:nvPr/>
          </p:nvSpPr>
          <p:spPr bwMode="auto">
            <a:xfrm>
              <a:off x="3628384" y="2779039"/>
              <a:ext cx="165215" cy="286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38" name="圆角矩形 137"/>
            <p:cNvSpPr/>
            <p:nvPr/>
          </p:nvSpPr>
          <p:spPr>
            <a:xfrm>
              <a:off x="1357290" y="2643182"/>
              <a:ext cx="5143536" cy="1643074"/>
            </a:xfrm>
            <a:prstGeom prst="roundRect">
              <a:avLst/>
            </a:prstGeom>
            <a:solidFill>
              <a:schemeClr val="accent1">
                <a:alpha val="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2" name="组合 141"/>
          <p:cNvGrpSpPr/>
          <p:nvPr/>
        </p:nvGrpSpPr>
        <p:grpSpPr>
          <a:xfrm>
            <a:off x="1357290" y="4500570"/>
            <a:ext cx="5143536" cy="1714512"/>
            <a:chOff x="1357290" y="4500570"/>
            <a:chExt cx="5143536" cy="1714512"/>
          </a:xfrm>
        </p:grpSpPr>
        <p:sp>
          <p:nvSpPr>
            <p:cNvPr id="123950" name="Rectangle 46"/>
            <p:cNvSpPr>
              <a:spLocks noChangeArrowheads="1"/>
            </p:cNvSpPr>
            <p:nvPr/>
          </p:nvSpPr>
          <p:spPr bwMode="auto">
            <a:xfrm>
              <a:off x="2528785" y="5070130"/>
              <a:ext cx="396000"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49" name="Rectangle 45"/>
            <p:cNvSpPr>
              <a:spLocks noChangeArrowheads="1"/>
            </p:cNvSpPr>
            <p:nvPr/>
          </p:nvSpPr>
          <p:spPr bwMode="auto">
            <a:xfrm>
              <a:off x="2903273" y="5070130"/>
              <a:ext cx="288209" cy="28915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48" name="Rectangle 44"/>
            <p:cNvSpPr>
              <a:spLocks noChangeArrowheads="1"/>
            </p:cNvSpPr>
            <p:nvPr/>
          </p:nvSpPr>
          <p:spPr bwMode="auto">
            <a:xfrm>
              <a:off x="2241495" y="5070130"/>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47" name="Rectangle 43"/>
            <p:cNvSpPr>
              <a:spLocks noChangeArrowheads="1"/>
            </p:cNvSpPr>
            <p:nvPr/>
          </p:nvSpPr>
          <p:spPr bwMode="auto">
            <a:xfrm>
              <a:off x="4955612" y="5070130"/>
              <a:ext cx="396000"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46" name="Rectangle 42"/>
            <p:cNvSpPr>
              <a:spLocks noChangeArrowheads="1"/>
            </p:cNvSpPr>
            <p:nvPr/>
          </p:nvSpPr>
          <p:spPr bwMode="auto">
            <a:xfrm>
              <a:off x="5338361" y="5070130"/>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45" name="Rectangle 41"/>
            <p:cNvSpPr>
              <a:spLocks noChangeArrowheads="1"/>
            </p:cNvSpPr>
            <p:nvPr/>
          </p:nvSpPr>
          <p:spPr bwMode="auto">
            <a:xfrm>
              <a:off x="4696775" y="5070130"/>
              <a:ext cx="288209" cy="28915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44" name="Rectangle 40"/>
            <p:cNvSpPr>
              <a:spLocks noChangeArrowheads="1"/>
            </p:cNvSpPr>
            <p:nvPr/>
          </p:nvSpPr>
          <p:spPr bwMode="auto">
            <a:xfrm>
              <a:off x="6019414" y="5095833"/>
              <a:ext cx="248741" cy="24050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mj-ea"/>
                  <a:ea typeface="+mj-ea"/>
                  <a:cs typeface="Consolas" pitchFamily="49" charset="0"/>
                </a:rPr>
                <a:t>…</a:t>
              </a:r>
            </a:p>
          </p:txBody>
        </p:sp>
        <p:sp>
          <p:nvSpPr>
            <p:cNvPr id="123943" name="Rectangle 39"/>
            <p:cNvSpPr>
              <a:spLocks noChangeArrowheads="1"/>
            </p:cNvSpPr>
            <p:nvPr/>
          </p:nvSpPr>
          <p:spPr bwMode="auto">
            <a:xfrm>
              <a:off x="1495273" y="5070130"/>
              <a:ext cx="443327" cy="2864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42" name="Rectangle 38"/>
            <p:cNvSpPr>
              <a:spLocks noChangeArrowheads="1"/>
            </p:cNvSpPr>
            <p:nvPr/>
          </p:nvSpPr>
          <p:spPr bwMode="auto">
            <a:xfrm>
              <a:off x="1583388" y="5095833"/>
              <a:ext cx="248741" cy="24050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mj-ea"/>
                  <a:ea typeface="+mj-ea"/>
                  <a:cs typeface="Consolas" pitchFamily="49" charset="0"/>
                </a:rPr>
                <a:t>…</a:t>
              </a:r>
            </a:p>
          </p:txBody>
        </p:sp>
        <p:sp>
          <p:nvSpPr>
            <p:cNvPr id="123941" name="Line 37"/>
            <p:cNvSpPr>
              <a:spLocks noChangeShapeType="1"/>
            </p:cNvSpPr>
            <p:nvPr/>
          </p:nvSpPr>
          <p:spPr bwMode="auto">
            <a:xfrm>
              <a:off x="1896379" y="5155499"/>
              <a:ext cx="348788"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40" name="Line 36"/>
            <p:cNvSpPr>
              <a:spLocks noChangeShapeType="1"/>
            </p:cNvSpPr>
            <p:nvPr/>
          </p:nvSpPr>
          <p:spPr bwMode="auto">
            <a:xfrm flipH="1">
              <a:off x="1911982" y="5255556"/>
              <a:ext cx="452506"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39" name="Rectangle 35"/>
            <p:cNvSpPr>
              <a:spLocks noChangeArrowheads="1"/>
            </p:cNvSpPr>
            <p:nvPr/>
          </p:nvSpPr>
          <p:spPr bwMode="auto">
            <a:xfrm>
              <a:off x="3743117" y="5070130"/>
              <a:ext cx="396000"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38" name="Rectangle 34"/>
            <p:cNvSpPr>
              <a:spLocks noChangeArrowheads="1"/>
            </p:cNvSpPr>
            <p:nvPr/>
          </p:nvSpPr>
          <p:spPr bwMode="auto">
            <a:xfrm>
              <a:off x="4124947" y="5070130"/>
              <a:ext cx="289126"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37" name="Rectangle 33"/>
            <p:cNvSpPr>
              <a:spLocks noChangeArrowheads="1"/>
            </p:cNvSpPr>
            <p:nvPr/>
          </p:nvSpPr>
          <p:spPr bwMode="auto">
            <a:xfrm>
              <a:off x="3483362" y="5070130"/>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36" name="Rectangle 32"/>
            <p:cNvSpPr>
              <a:spLocks noChangeArrowheads="1"/>
            </p:cNvSpPr>
            <p:nvPr/>
          </p:nvSpPr>
          <p:spPr bwMode="auto">
            <a:xfrm>
              <a:off x="2982209" y="5642012"/>
              <a:ext cx="1184960" cy="28731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35" name="Rectangle 31"/>
            <p:cNvSpPr>
              <a:spLocks noChangeArrowheads="1"/>
            </p:cNvSpPr>
            <p:nvPr/>
          </p:nvSpPr>
          <p:spPr bwMode="auto">
            <a:xfrm>
              <a:off x="2643174" y="5793959"/>
              <a:ext cx="3014732" cy="2782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c</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p.prior.next=p.next</a:t>
              </a:r>
            </a:p>
          </p:txBody>
        </p:sp>
        <p:sp>
          <p:nvSpPr>
            <p:cNvPr id="123934" name="Line 30"/>
            <p:cNvSpPr>
              <a:spLocks noChangeShapeType="1"/>
            </p:cNvSpPr>
            <p:nvPr/>
          </p:nvSpPr>
          <p:spPr bwMode="auto">
            <a:xfrm flipH="1">
              <a:off x="3189646" y="5261064"/>
              <a:ext cx="452506"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33" name="Line 29"/>
            <p:cNvSpPr>
              <a:spLocks noChangeShapeType="1"/>
            </p:cNvSpPr>
            <p:nvPr/>
          </p:nvSpPr>
          <p:spPr bwMode="auto">
            <a:xfrm>
              <a:off x="4236009" y="5172023"/>
              <a:ext cx="453424"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32" name="Line 28"/>
            <p:cNvSpPr>
              <a:spLocks noChangeShapeType="1"/>
            </p:cNvSpPr>
            <p:nvPr/>
          </p:nvSpPr>
          <p:spPr bwMode="auto">
            <a:xfrm>
              <a:off x="5487972" y="5170187"/>
              <a:ext cx="452506" cy="1836"/>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31" name="Line 27"/>
            <p:cNvSpPr>
              <a:spLocks noChangeShapeType="1"/>
            </p:cNvSpPr>
            <p:nvPr/>
          </p:nvSpPr>
          <p:spPr bwMode="auto">
            <a:xfrm flipH="1">
              <a:off x="5630241" y="5262899"/>
              <a:ext cx="348788"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30" name="Rectangle 26"/>
            <p:cNvSpPr>
              <a:spLocks noChangeArrowheads="1"/>
            </p:cNvSpPr>
            <p:nvPr/>
          </p:nvSpPr>
          <p:spPr bwMode="auto">
            <a:xfrm>
              <a:off x="3439304" y="4641448"/>
              <a:ext cx="203765" cy="2313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p</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23929" name="Line 25"/>
            <p:cNvSpPr>
              <a:spLocks noChangeShapeType="1"/>
            </p:cNvSpPr>
            <p:nvPr/>
          </p:nvSpPr>
          <p:spPr bwMode="auto">
            <a:xfrm>
              <a:off x="4854647" y="5213330"/>
              <a:ext cx="0" cy="396000"/>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28" name="Line 24"/>
            <p:cNvSpPr>
              <a:spLocks noChangeShapeType="1"/>
            </p:cNvSpPr>
            <p:nvPr/>
          </p:nvSpPr>
          <p:spPr bwMode="auto">
            <a:xfrm>
              <a:off x="3037281" y="5613434"/>
              <a:ext cx="1817367" cy="0"/>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27" name="Line 23"/>
            <p:cNvSpPr>
              <a:spLocks noChangeShapeType="1"/>
            </p:cNvSpPr>
            <p:nvPr/>
          </p:nvSpPr>
          <p:spPr bwMode="auto">
            <a:xfrm flipV="1">
              <a:off x="3037281" y="5356530"/>
              <a:ext cx="0" cy="252000"/>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26" name="Line 22"/>
            <p:cNvSpPr>
              <a:spLocks noChangeShapeType="1"/>
            </p:cNvSpPr>
            <p:nvPr/>
          </p:nvSpPr>
          <p:spPr bwMode="auto">
            <a:xfrm flipV="1">
              <a:off x="3054720" y="4640530"/>
              <a:ext cx="0" cy="572800"/>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25" name="Line 21"/>
            <p:cNvSpPr>
              <a:spLocks noChangeShapeType="1"/>
            </p:cNvSpPr>
            <p:nvPr/>
          </p:nvSpPr>
          <p:spPr bwMode="auto">
            <a:xfrm>
              <a:off x="3054720" y="4640530"/>
              <a:ext cx="1819202" cy="0"/>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24" name="Line 20"/>
            <p:cNvSpPr>
              <a:spLocks noChangeShapeType="1"/>
            </p:cNvSpPr>
            <p:nvPr/>
          </p:nvSpPr>
          <p:spPr bwMode="auto">
            <a:xfrm>
              <a:off x="4873923" y="4640530"/>
              <a:ext cx="0" cy="429600"/>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06" name="Arc 2"/>
            <p:cNvSpPr>
              <a:spLocks/>
            </p:cNvSpPr>
            <p:nvPr/>
          </p:nvSpPr>
          <p:spPr bwMode="auto">
            <a:xfrm>
              <a:off x="3643070" y="4783730"/>
              <a:ext cx="165215" cy="286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1" name="圆角矩形 140"/>
            <p:cNvSpPr/>
            <p:nvPr/>
          </p:nvSpPr>
          <p:spPr>
            <a:xfrm>
              <a:off x="1357290" y="4500570"/>
              <a:ext cx="5143536" cy="1714512"/>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9" name="直接连接符 88">
            <a:extLst>
              <a:ext uri="{FF2B5EF4-FFF2-40B4-BE49-F238E27FC236}">
                <a16:creationId xmlns:a16="http://schemas.microsoft.com/office/drawing/2014/main" id="{4B4F59A2-02B1-4BF7-B7A6-574FF6BFA224}"/>
              </a:ext>
            </a:extLst>
          </p:cNvPr>
          <p:cNvCxnSpPr/>
          <p:nvPr/>
        </p:nvCxnSpPr>
        <p:spPr>
          <a:xfrm>
            <a:off x="3440285" y="4149080"/>
            <a:ext cx="2303707" cy="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CA318FFA-8468-448C-B401-74F231DE6A80}"/>
              </a:ext>
            </a:extLst>
          </p:cNvPr>
          <p:cNvCxnSpPr/>
          <p:nvPr/>
        </p:nvCxnSpPr>
        <p:spPr>
          <a:xfrm>
            <a:off x="3272316" y="6080311"/>
            <a:ext cx="2303707" cy="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anim calcmode="lin" valueType="num">
                                      <p:cBhvr>
                                        <p:cTn id="15" dur="500" fill="hold"/>
                                        <p:tgtEl>
                                          <p:spTgt spid="89"/>
                                        </p:tgtEl>
                                        <p:attrNameLst>
                                          <p:attrName>ppt_x</p:attrName>
                                        </p:attrNameLst>
                                      </p:cBhvr>
                                      <p:tavLst>
                                        <p:tav tm="0">
                                          <p:val>
                                            <p:strVal val="#ppt_x-#ppt_w/2"/>
                                          </p:val>
                                        </p:tav>
                                        <p:tav tm="100000">
                                          <p:val>
                                            <p:strVal val="#ppt_x"/>
                                          </p:val>
                                        </p:tav>
                                      </p:tavLst>
                                    </p:anim>
                                    <p:anim calcmode="lin" valueType="num">
                                      <p:cBhvr>
                                        <p:cTn id="16" dur="500" fill="hold"/>
                                        <p:tgtEl>
                                          <p:spTgt spid="89"/>
                                        </p:tgtEl>
                                        <p:attrNameLst>
                                          <p:attrName>ppt_y</p:attrName>
                                        </p:attrNameLst>
                                      </p:cBhvr>
                                      <p:tavLst>
                                        <p:tav tm="0">
                                          <p:val>
                                            <p:strVal val="#ppt_y"/>
                                          </p:val>
                                        </p:tav>
                                        <p:tav tm="100000">
                                          <p:val>
                                            <p:strVal val="#ppt_y"/>
                                          </p:val>
                                        </p:tav>
                                      </p:tavLst>
                                    </p:anim>
                                    <p:anim calcmode="lin" valueType="num">
                                      <p:cBhvr>
                                        <p:cTn id="17" dur="500" fill="hold"/>
                                        <p:tgtEl>
                                          <p:spTgt spid="89"/>
                                        </p:tgtEl>
                                        <p:attrNameLst>
                                          <p:attrName>ppt_w</p:attrName>
                                        </p:attrNameLst>
                                      </p:cBhvr>
                                      <p:tavLst>
                                        <p:tav tm="0">
                                          <p:val>
                                            <p:fltVal val="0"/>
                                          </p:val>
                                        </p:tav>
                                        <p:tav tm="100000">
                                          <p:val>
                                            <p:strVal val="#ppt_w"/>
                                          </p:val>
                                        </p:tav>
                                      </p:tavLst>
                                    </p:anim>
                                    <p:anim calcmode="lin" valueType="num">
                                      <p:cBhvr>
                                        <p:cTn id="18" dur="500" fill="hold"/>
                                        <p:tgtEl>
                                          <p:spTgt spid="89"/>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anim calcmode="lin" valueType="num">
                                      <p:cBhvr>
                                        <p:cTn id="27" dur="500" fill="hold"/>
                                        <p:tgtEl>
                                          <p:spTgt spid="91"/>
                                        </p:tgtEl>
                                        <p:attrNameLst>
                                          <p:attrName>ppt_x</p:attrName>
                                        </p:attrNameLst>
                                      </p:cBhvr>
                                      <p:tavLst>
                                        <p:tav tm="0">
                                          <p:val>
                                            <p:strVal val="#ppt_x-#ppt_w/2"/>
                                          </p:val>
                                        </p:tav>
                                        <p:tav tm="100000">
                                          <p:val>
                                            <p:strVal val="#ppt_x"/>
                                          </p:val>
                                        </p:tav>
                                      </p:tavLst>
                                    </p:anim>
                                    <p:anim calcmode="lin" valueType="num">
                                      <p:cBhvr>
                                        <p:cTn id="28" dur="500" fill="hold"/>
                                        <p:tgtEl>
                                          <p:spTgt spid="91"/>
                                        </p:tgtEl>
                                        <p:attrNameLst>
                                          <p:attrName>ppt_y</p:attrName>
                                        </p:attrNameLst>
                                      </p:cBhvr>
                                      <p:tavLst>
                                        <p:tav tm="0">
                                          <p:val>
                                            <p:strVal val="#ppt_y"/>
                                          </p:val>
                                        </p:tav>
                                        <p:tav tm="100000">
                                          <p:val>
                                            <p:strVal val="#ppt_y"/>
                                          </p:val>
                                        </p:tav>
                                      </p:tavLst>
                                    </p:anim>
                                    <p:anim calcmode="lin" valueType="num">
                                      <p:cBhvr>
                                        <p:cTn id="29" dur="500" fill="hold"/>
                                        <p:tgtEl>
                                          <p:spTgt spid="91"/>
                                        </p:tgtEl>
                                        <p:attrNameLst>
                                          <p:attrName>ppt_w</p:attrName>
                                        </p:attrNameLst>
                                      </p:cBhvr>
                                      <p:tavLst>
                                        <p:tav tm="0">
                                          <p:val>
                                            <p:fltVal val="0"/>
                                          </p:val>
                                        </p:tav>
                                        <p:tav tm="100000">
                                          <p:val>
                                            <p:strVal val="#ppt_w"/>
                                          </p:val>
                                        </p:tav>
                                      </p:tavLst>
                                    </p:anim>
                                    <p:anim calcmode="lin" valueType="num">
                                      <p:cBhvr>
                                        <p:cTn id="30" dur="500" fill="hold"/>
                                        <p:tgtEl>
                                          <p:spTgt spid="9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8050" y="251559"/>
            <a:ext cx="2500330"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solidFill>
                  <a:schemeClr val="bg1"/>
                </a:solidFill>
                <a:latin typeface="Consolas" pitchFamily="49" charset="0"/>
                <a:ea typeface="微软雅黑" pitchFamily="34" charset="-122"/>
                <a:cs typeface="Consolas" pitchFamily="49" charset="0"/>
              </a:rPr>
              <a:t>1.</a:t>
            </a:r>
            <a:r>
              <a:rPr lang="zh-CN" altLang="zh-CN" sz="2000">
                <a:latin typeface="微软雅黑" pitchFamily="34" charset="-122"/>
                <a:ea typeface="微软雅黑" pitchFamily="34" charset="-122"/>
              </a:rPr>
              <a:t>整体建立顺序表</a:t>
            </a:r>
            <a:endParaRPr lang="zh-CN" altLang="zh-CN" sz="2000">
              <a:solidFill>
                <a:schemeClr val="bg1"/>
              </a:solidFill>
              <a:latin typeface="微软雅黑" pitchFamily="34" charset="-122"/>
              <a:ea typeface="微软雅黑" pitchFamily="34" charset="-122"/>
              <a:cs typeface="Consolas" pitchFamily="49" charset="0"/>
            </a:endParaRPr>
          </a:p>
        </p:txBody>
      </p:sp>
      <p:sp>
        <p:nvSpPr>
          <p:cNvPr id="5" name="TextBox 4"/>
          <p:cNvSpPr txBox="1"/>
          <p:nvPr/>
        </p:nvSpPr>
        <p:spPr>
          <a:xfrm>
            <a:off x="196042" y="1858512"/>
            <a:ext cx="7056784" cy="459866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1800" dirty="0">
                <a:solidFill>
                  <a:srgbClr val="0000FF"/>
                </a:solidFill>
                <a:latin typeface="Consolas" pitchFamily="49" charset="0"/>
                <a:ea typeface="仿宋" pitchFamily="49" charset="-122"/>
                <a:cs typeface="Consolas" pitchFamily="49" charset="0"/>
              </a:rPr>
              <a:t>public void </a:t>
            </a:r>
            <a:r>
              <a:rPr lang="en-US" altLang="zh-CN" sz="1800" dirty="0" err="1">
                <a:solidFill>
                  <a:srgbClr val="FF0000"/>
                </a:solidFill>
                <a:latin typeface="Consolas" pitchFamily="49" charset="0"/>
                <a:ea typeface="仿宋" pitchFamily="49" charset="-122"/>
                <a:cs typeface="Consolas" pitchFamily="49" charset="0"/>
              </a:rPr>
              <a:t>CreateList</a:t>
            </a:r>
            <a:r>
              <a:rPr lang="en-US" altLang="zh-CN" sz="1800" dirty="0">
                <a:solidFill>
                  <a:srgbClr val="0000FF"/>
                </a:solidFill>
                <a:latin typeface="Consolas" pitchFamily="49" charset="0"/>
                <a:ea typeface="仿宋" pitchFamily="49" charset="-122"/>
                <a:cs typeface="Consolas" pitchFamily="49" charset="0"/>
              </a:rPr>
              <a:t>(E[] a)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由</a:t>
            </a:r>
            <a:r>
              <a:rPr lang="en-US" altLang="zh-CN" sz="1800" dirty="0">
                <a:solidFill>
                  <a:srgbClr val="00CC00"/>
                </a:solidFill>
                <a:latin typeface="Consolas" pitchFamily="49" charset="0"/>
                <a:ea typeface="仿宋" pitchFamily="49" charset="-122"/>
                <a:cs typeface="Consolas" pitchFamily="49" charset="0"/>
              </a:rPr>
              <a:t>a</a:t>
            </a:r>
            <a:r>
              <a:rPr lang="zh-CN" altLang="zh-CN" sz="1800" dirty="0">
                <a:solidFill>
                  <a:srgbClr val="00CC00"/>
                </a:solidFill>
                <a:latin typeface="Consolas" pitchFamily="49" charset="0"/>
                <a:ea typeface="仿宋" pitchFamily="49" charset="-122"/>
                <a:cs typeface="Consolas" pitchFamily="49" charset="0"/>
              </a:rPr>
              <a:t>整体建立顺序表</a:t>
            </a:r>
          </a:p>
          <a:p>
            <a:pPr algn="l"/>
            <a:r>
              <a:rPr lang="en-US" altLang="zh-CN" sz="1800" dirty="0">
                <a:solidFill>
                  <a:srgbClr val="0000FF"/>
                </a:solidFill>
                <a:latin typeface="Consolas" pitchFamily="49" charset="0"/>
                <a:ea typeface="仿宋" pitchFamily="49" charset="-122"/>
                <a:cs typeface="Consolas" pitchFamily="49" charset="0"/>
              </a:rPr>
              <a:t>{  </a:t>
            </a:r>
          </a:p>
          <a:p>
            <a:pPr algn="l"/>
            <a:r>
              <a:rPr lang="en-US" altLang="zh-CN" sz="1800" dirty="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i,k</a:t>
            </a:r>
            <a:r>
              <a:rPr lang="en-US" altLang="zh-CN" sz="1800" dirty="0">
                <a:solidFill>
                  <a:srgbClr val="0000FF"/>
                </a:solidFill>
                <a:latin typeface="Consolas" pitchFamily="49" charset="0"/>
                <a:ea typeface="仿宋" pitchFamily="49" charset="-122"/>
                <a:cs typeface="Consolas" pitchFamily="49" charset="0"/>
              </a:rPr>
              <a:t>=0;</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for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=0;i&lt;</a:t>
            </a:r>
            <a:r>
              <a:rPr lang="en-US" altLang="zh-CN" sz="1800" dirty="0" err="1">
                <a:solidFill>
                  <a:srgbClr val="0000FF"/>
                </a:solidFill>
                <a:latin typeface="Consolas" pitchFamily="49" charset="0"/>
                <a:ea typeface="仿宋" pitchFamily="49" charset="-122"/>
                <a:cs typeface="Consolas" pitchFamily="49" charset="0"/>
              </a:rPr>
              <a:t>a.length;i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  </a:t>
            </a:r>
          </a:p>
          <a:p>
            <a:pPr algn="l"/>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a:solidFill>
                  <a:srgbClr val="FF00FF"/>
                </a:solidFill>
                <a:latin typeface="Consolas" pitchFamily="49" charset="0"/>
                <a:ea typeface="仿宋" pitchFamily="49" charset="-122"/>
                <a:cs typeface="Consolas" pitchFamily="49" charset="0"/>
              </a:rPr>
              <a:t>size==capacity</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出现上溢出时</a:t>
            </a:r>
          </a:p>
          <a:p>
            <a:pPr algn="l"/>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A50021"/>
                </a:solidFill>
                <a:latin typeface="Consolas" pitchFamily="49" charset="0"/>
                <a:ea typeface="仿宋" pitchFamily="49" charset="-122"/>
                <a:cs typeface="Consolas" pitchFamily="49" charset="0"/>
              </a:rPr>
              <a:t>updatecapacity</a:t>
            </a:r>
            <a:r>
              <a:rPr lang="en-US" altLang="zh-CN" sz="1800" dirty="0">
                <a:solidFill>
                  <a:srgbClr val="0000FF"/>
                </a:solidFill>
                <a:latin typeface="Consolas" pitchFamily="49" charset="0"/>
                <a:ea typeface="仿宋" pitchFamily="49" charset="-122"/>
                <a:cs typeface="Consolas" pitchFamily="49" charset="0"/>
              </a:rPr>
              <a:t>(2*size);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扩大容量</a:t>
            </a:r>
          </a:p>
          <a:p>
            <a:pPr algn="l">
              <a:lnSpc>
                <a:spcPct val="150000"/>
              </a:lnSpc>
            </a:pPr>
            <a:r>
              <a:rPr lang="en-US" altLang="zh-CN" sz="1800" dirty="0">
                <a:solidFill>
                  <a:srgbClr val="0000FF"/>
                </a:solidFill>
                <a:latin typeface="Consolas" pitchFamily="49" charset="0"/>
                <a:ea typeface="仿宋" pitchFamily="49" charset="-122"/>
                <a:cs typeface="Consolas" pitchFamily="49" charset="0"/>
              </a:rPr>
              <a:t>      data[k]=a[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k++;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添加的元素个数增加</a:t>
            </a:r>
            <a:r>
              <a:rPr lang="en-US" altLang="zh-CN" sz="1800" dirty="0">
                <a:solidFill>
                  <a:srgbClr val="00CC00"/>
                </a:solidFill>
                <a:latin typeface="Consolas" pitchFamily="49" charset="0"/>
                <a:ea typeface="仿宋" pitchFamily="49" charset="-122"/>
                <a:cs typeface="Consolas" pitchFamily="49" charset="0"/>
              </a:rPr>
              <a:t>1</a:t>
            </a:r>
            <a:endParaRPr lang="zh-CN" altLang="zh-CN" sz="1800" dirty="0">
              <a:solidFill>
                <a:srgbClr val="00CC00"/>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size=k</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设置长度</a:t>
            </a:r>
          </a:p>
          <a:p>
            <a:pPr algn="l"/>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107504" y="878548"/>
            <a:ext cx="8840454" cy="827021"/>
          </a:xfrm>
          <a:prstGeom prst="rect">
            <a:avLst/>
          </a:prstGeom>
          <a:noFill/>
        </p:spPr>
        <p:txBody>
          <a:bodyPr wrap="square" rtlCol="0">
            <a:spAutoFit/>
          </a:bodyPr>
          <a:lstStyle/>
          <a:p>
            <a:pPr algn="l">
              <a:lnSpc>
                <a:spcPts val="3000"/>
              </a:lnSpc>
            </a:pPr>
            <a:r>
              <a:rPr lang="zh-CN" altLang="zh-CN" sz="2000" dirty="0">
                <a:solidFill>
                  <a:srgbClr val="0000FF"/>
                </a:solidFill>
                <a:latin typeface="Consolas" pitchFamily="49" charset="0"/>
                <a:ea typeface="仿宋" pitchFamily="49" charset="-122"/>
                <a:cs typeface="Consolas" pitchFamily="49" charset="0"/>
              </a:rPr>
              <a:t>由含若干个元素的数组</a:t>
            </a:r>
            <a:r>
              <a:rPr lang="en-US" altLang="zh-CN" sz="2000" i="1" dirty="0">
                <a:solidFill>
                  <a:srgbClr val="0000FF"/>
                </a:solidFill>
                <a:latin typeface="Consolas" pitchFamily="49" charset="0"/>
                <a:ea typeface="仿宋" pitchFamily="49" charset="-122"/>
                <a:cs typeface="Consolas" pitchFamily="49" charset="0"/>
              </a:rPr>
              <a:t>a</a:t>
            </a:r>
            <a:r>
              <a:rPr lang="zh-CN" altLang="zh-CN" sz="2000" dirty="0">
                <a:solidFill>
                  <a:srgbClr val="0000FF"/>
                </a:solidFill>
                <a:latin typeface="Consolas" pitchFamily="49" charset="0"/>
                <a:ea typeface="仿宋" pitchFamily="49" charset="-122"/>
                <a:cs typeface="Consolas" pitchFamily="49" charset="0"/>
              </a:rPr>
              <a:t>的全部元素整体创建顺序表，即依次将</a:t>
            </a:r>
            <a:r>
              <a:rPr lang="en-US" altLang="zh-CN" sz="2000" i="1" dirty="0">
                <a:solidFill>
                  <a:srgbClr val="0000FF"/>
                </a:solidFill>
                <a:latin typeface="Consolas" pitchFamily="49" charset="0"/>
                <a:ea typeface="仿宋" pitchFamily="49" charset="-122"/>
                <a:cs typeface="Consolas" pitchFamily="49" charset="0"/>
              </a:rPr>
              <a:t>a</a:t>
            </a:r>
            <a:r>
              <a:rPr lang="zh-CN" altLang="zh-CN" sz="2000" dirty="0">
                <a:solidFill>
                  <a:srgbClr val="0000FF"/>
                </a:solidFill>
                <a:latin typeface="Consolas" pitchFamily="49" charset="0"/>
                <a:ea typeface="仿宋" pitchFamily="49" charset="-122"/>
                <a:cs typeface="Consolas" pitchFamily="49" charset="0"/>
              </a:rPr>
              <a:t>中的元素添加到</a:t>
            </a:r>
            <a:r>
              <a:rPr lang="en-US" altLang="zh-CN" sz="2000" dirty="0">
                <a:solidFill>
                  <a:srgbClr val="0000FF"/>
                </a:solidFill>
                <a:latin typeface="Consolas" pitchFamily="49" charset="0"/>
                <a:ea typeface="仿宋" pitchFamily="49" charset="-122"/>
                <a:cs typeface="Consolas" pitchFamily="49" charset="0"/>
              </a:rPr>
              <a:t>data</a:t>
            </a:r>
            <a:r>
              <a:rPr lang="zh-CN" altLang="zh-CN" sz="2000" dirty="0">
                <a:solidFill>
                  <a:srgbClr val="0000FF"/>
                </a:solidFill>
                <a:latin typeface="Consolas" pitchFamily="49" charset="0"/>
                <a:ea typeface="仿宋" pitchFamily="49" charset="-122"/>
                <a:cs typeface="Consolas" pitchFamily="49" charset="0"/>
              </a:rPr>
              <a:t>数组的末尾，当出现上溢出时按实际元素个数</a:t>
            </a:r>
            <a:r>
              <a:rPr lang="en-US" altLang="zh-CN" sz="2000" dirty="0">
                <a:solidFill>
                  <a:srgbClr val="0000FF"/>
                </a:solidFill>
                <a:latin typeface="Consolas" pitchFamily="49" charset="0"/>
                <a:ea typeface="仿宋" pitchFamily="49" charset="-122"/>
                <a:cs typeface="Consolas" pitchFamily="49" charset="0"/>
              </a:rPr>
              <a:t>size</a:t>
            </a:r>
            <a:r>
              <a:rPr lang="zh-CN" altLang="zh-CN" sz="2000" dirty="0">
                <a:solidFill>
                  <a:srgbClr val="0000FF"/>
                </a:solidFill>
                <a:latin typeface="Consolas" pitchFamily="49" charset="0"/>
                <a:ea typeface="仿宋" pitchFamily="49" charset="-122"/>
                <a:cs typeface="Consolas" pitchFamily="49" charset="0"/>
              </a:rPr>
              <a:t>的两倍扩大容量。</a:t>
            </a:r>
            <a:endParaRPr lang="zh-CN" altLang="en-US" sz="2000" dirty="0">
              <a:solidFill>
                <a:srgbClr val="0000FF"/>
              </a:solidFill>
              <a:latin typeface="Consolas" pitchFamily="49" charset="0"/>
              <a:ea typeface="仿宋" pitchFamily="49" charset="-122"/>
              <a:cs typeface="Consolas" pitchFamily="49" charset="0"/>
            </a:endParaRPr>
          </a:p>
        </p:txBody>
      </p:sp>
      <p:grpSp>
        <p:nvGrpSpPr>
          <p:cNvPr id="10" name="组合 9">
            <a:extLst>
              <a:ext uri="{FF2B5EF4-FFF2-40B4-BE49-F238E27FC236}">
                <a16:creationId xmlns:a16="http://schemas.microsoft.com/office/drawing/2014/main" id="{CF8E5E9B-ED56-4423-806B-60FA6C71436F}"/>
              </a:ext>
            </a:extLst>
          </p:cNvPr>
          <p:cNvGrpSpPr/>
          <p:nvPr/>
        </p:nvGrpSpPr>
        <p:grpSpPr>
          <a:xfrm>
            <a:off x="6516216" y="1916832"/>
            <a:ext cx="2880320" cy="1872208"/>
            <a:chOff x="6558836" y="1628054"/>
            <a:chExt cx="3024336" cy="1995358"/>
          </a:xfrm>
        </p:grpSpPr>
        <p:sp>
          <p:nvSpPr>
            <p:cNvPr id="11" name="TextBox 5">
              <a:extLst>
                <a:ext uri="{FF2B5EF4-FFF2-40B4-BE49-F238E27FC236}">
                  <a16:creationId xmlns:a16="http://schemas.microsoft.com/office/drawing/2014/main" id="{76A4CD54-066F-48BD-91B5-A71510318F6B}"/>
                </a:ext>
              </a:extLst>
            </p:cNvPr>
            <p:cNvSpPr txBox="1"/>
            <p:nvPr/>
          </p:nvSpPr>
          <p:spPr>
            <a:xfrm>
              <a:off x="6558836" y="3216121"/>
              <a:ext cx="3024336" cy="407291"/>
            </a:xfrm>
            <a:prstGeom prst="rect">
              <a:avLst/>
            </a:prstGeom>
            <a:noFill/>
          </p:spPr>
          <p:txBody>
            <a:bodyPr wrap="square" rtlCol="0">
              <a:spAutoFit/>
            </a:bodyPr>
            <a:lstStyle/>
            <a:p>
              <a:pPr algn="l">
                <a:lnSpc>
                  <a:spcPts val="2600"/>
                </a:lnSpc>
              </a:pPr>
              <a:r>
                <a:rPr lang="zh-CN" altLang="en-US" sz="2000" dirty="0">
                  <a:solidFill>
                    <a:srgbClr val="0000FF"/>
                  </a:solidFill>
                  <a:latin typeface="Consolas" pitchFamily="49" charset="0"/>
                  <a:ea typeface="华文中宋" pitchFamily="2" charset="-122"/>
                  <a:cs typeface="Consolas" pitchFamily="49" charset="0"/>
                </a:rPr>
                <a:t>时间复杂度是多少呢？</a:t>
              </a:r>
            </a:p>
          </p:txBody>
        </p:sp>
        <p:pic>
          <p:nvPicPr>
            <p:cNvPr id="12" name="图片 11">
              <a:extLst>
                <a:ext uri="{FF2B5EF4-FFF2-40B4-BE49-F238E27FC236}">
                  <a16:creationId xmlns:a16="http://schemas.microsoft.com/office/drawing/2014/main" id="{82D5E412-31B5-4072-9870-5AC4FC6C86E8}"/>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Marker/>
                      </a14:imgEffect>
                    </a14:imgLayer>
                  </a14:imgProps>
                </a:ext>
                <a:ext uri="{28A0092B-C50C-407E-A947-70E740481C1C}">
                  <a14:useLocalDpi xmlns:a14="http://schemas.microsoft.com/office/drawing/2010/main" val="0"/>
                </a:ext>
              </a:extLst>
            </a:blip>
            <a:stretch>
              <a:fillRect/>
            </a:stretch>
          </p:blipFill>
          <p:spPr>
            <a:xfrm rot="317163">
              <a:off x="7692083" y="1628054"/>
              <a:ext cx="1622691" cy="1639744"/>
            </a:xfrm>
            <a:prstGeom prst="ellipse">
              <a:avLst/>
            </a:prstGeom>
            <a:ln>
              <a:noFill/>
            </a:ln>
            <a:effectLst>
              <a:softEdge rad="112500"/>
            </a:effectLst>
          </p:spPr>
        </p:pic>
      </p:grpSp>
      <p:sp>
        <p:nvSpPr>
          <p:cNvPr id="2" name="矩形 1">
            <a:extLst>
              <a:ext uri="{FF2B5EF4-FFF2-40B4-BE49-F238E27FC236}">
                <a16:creationId xmlns:a16="http://schemas.microsoft.com/office/drawing/2014/main" id="{262D2E0C-7F50-4153-A6C4-821FE66BCA57}"/>
              </a:ext>
            </a:extLst>
          </p:cNvPr>
          <p:cNvSpPr/>
          <p:nvPr/>
        </p:nvSpPr>
        <p:spPr>
          <a:xfrm>
            <a:off x="7380312" y="4003696"/>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T(n)=O(n)</a:t>
            </a:r>
            <a:endParaRPr lang="zh-CN" alt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16632"/>
            <a:ext cx="2643206"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2. </a:t>
            </a:r>
            <a:r>
              <a:rPr lang="zh-CN" altLang="zh-CN" sz="2000">
                <a:latin typeface="Consolas" pitchFamily="49" charset="0"/>
                <a:ea typeface="微软雅黑" pitchFamily="34" charset="-122"/>
                <a:cs typeface="Consolas" pitchFamily="49" charset="0"/>
              </a:rPr>
              <a:t>整体建立</a:t>
            </a:r>
            <a:r>
              <a:rPr lang="zh-CN" altLang="en-US" sz="2000">
                <a:latin typeface="Consolas" pitchFamily="49" charset="0"/>
                <a:ea typeface="微软雅黑" pitchFamily="34" charset="-122"/>
                <a:cs typeface="Consolas" pitchFamily="49" charset="0"/>
              </a:rPr>
              <a:t>双</a:t>
            </a:r>
            <a:r>
              <a:rPr lang="zh-CN" altLang="zh-CN" sz="2000">
                <a:latin typeface="Consolas" pitchFamily="49" charset="0"/>
                <a:ea typeface="微软雅黑" pitchFamily="34" charset="-122"/>
                <a:cs typeface="Consolas" pitchFamily="49" charset="0"/>
              </a:rPr>
              <a:t>链表</a:t>
            </a:r>
          </a:p>
        </p:txBody>
      </p:sp>
      <p:sp>
        <p:nvSpPr>
          <p:cNvPr id="4" name="TextBox 3"/>
          <p:cNvSpPr txBox="1"/>
          <p:nvPr/>
        </p:nvSpPr>
        <p:spPr>
          <a:xfrm>
            <a:off x="2051720" y="473755"/>
            <a:ext cx="6929486" cy="100305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457200" indent="-457200" algn="l">
              <a:lnSpc>
                <a:spcPts val="2900"/>
              </a:lnSpc>
              <a:spcBef>
                <a:spcPts val="0"/>
              </a:spcBef>
              <a:buBlip>
                <a:blip r:embed="rId3"/>
              </a:buBlip>
            </a:pPr>
            <a:r>
              <a:rPr lang="zh-CN" altLang="zh-CN" sz="2000">
                <a:solidFill>
                  <a:srgbClr val="0000FF"/>
                </a:solidFill>
                <a:latin typeface="Consolas" pitchFamily="49" charset="0"/>
                <a:ea typeface="仿宋" pitchFamily="49" charset="-122"/>
                <a:cs typeface="Consolas" pitchFamily="49" charset="0"/>
              </a:rPr>
              <a:t>通过一个含有</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个元素的</a:t>
            </a:r>
            <a:r>
              <a:rPr lang="en-US" altLang="zh-CN" sz="2000" i="1">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数组来建立</a:t>
            </a:r>
            <a:r>
              <a:rPr lang="zh-CN" altLang="en-US" sz="2000">
                <a:solidFill>
                  <a:srgbClr val="0000FF"/>
                </a:solidFill>
                <a:latin typeface="Consolas" pitchFamily="49" charset="0"/>
                <a:ea typeface="仿宋" pitchFamily="49" charset="-122"/>
                <a:cs typeface="Consolas" pitchFamily="49" charset="0"/>
              </a:rPr>
              <a:t>双</a:t>
            </a:r>
            <a:r>
              <a:rPr lang="zh-CN" altLang="zh-CN" sz="2000">
                <a:solidFill>
                  <a:srgbClr val="0000FF"/>
                </a:solidFill>
                <a:latin typeface="Consolas" pitchFamily="49" charset="0"/>
                <a:ea typeface="仿宋" pitchFamily="49" charset="-122"/>
                <a:cs typeface="Consolas" pitchFamily="49" charset="0"/>
              </a:rPr>
              <a:t>链表。</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2900"/>
              </a:lnSpc>
              <a:spcBef>
                <a:spcPts val="0"/>
              </a:spcBef>
              <a:buBlip>
                <a:blip r:embed="rId3"/>
              </a:buBlip>
            </a:pPr>
            <a:r>
              <a:rPr lang="zh-CN" altLang="zh-CN" sz="2000">
                <a:solidFill>
                  <a:srgbClr val="0000FF"/>
                </a:solidFill>
                <a:latin typeface="Consolas" pitchFamily="49" charset="0"/>
                <a:ea typeface="仿宋" pitchFamily="49" charset="-122"/>
                <a:cs typeface="Consolas" pitchFamily="49" charset="0"/>
              </a:rPr>
              <a:t>建立</a:t>
            </a:r>
            <a:r>
              <a:rPr lang="zh-CN" altLang="en-US" sz="2000">
                <a:solidFill>
                  <a:srgbClr val="0000FF"/>
                </a:solidFill>
                <a:latin typeface="Consolas" pitchFamily="49" charset="0"/>
                <a:ea typeface="仿宋" pitchFamily="49" charset="-122"/>
                <a:cs typeface="Consolas" pitchFamily="49" charset="0"/>
              </a:rPr>
              <a:t>双</a:t>
            </a:r>
            <a:r>
              <a:rPr lang="zh-CN" altLang="zh-CN" sz="2000">
                <a:solidFill>
                  <a:srgbClr val="0000FF"/>
                </a:solidFill>
                <a:latin typeface="Consolas" pitchFamily="49" charset="0"/>
                <a:ea typeface="仿宋" pitchFamily="49" charset="-122"/>
                <a:cs typeface="Consolas" pitchFamily="49" charset="0"/>
              </a:rPr>
              <a:t>链表的常用方法有两种</a:t>
            </a:r>
            <a:r>
              <a:rPr lang="zh-CN" altLang="en-US" sz="2000">
                <a:solidFill>
                  <a:srgbClr val="0000FF"/>
                </a:solidFill>
                <a:latin typeface="Consolas" pitchFamily="49" charset="0"/>
                <a:ea typeface="仿宋" pitchFamily="49" charset="-122"/>
                <a:cs typeface="Consolas" pitchFamily="49" charset="0"/>
              </a:rPr>
              <a:t>：</a:t>
            </a:r>
            <a:r>
              <a:rPr lang="zh-CN" altLang="en-US" sz="2000">
                <a:solidFill>
                  <a:srgbClr val="FF0000"/>
                </a:solidFill>
                <a:latin typeface="Consolas" pitchFamily="49" charset="0"/>
                <a:ea typeface="仿宋" pitchFamily="49" charset="-122"/>
                <a:cs typeface="Consolas" pitchFamily="49" charset="0"/>
              </a:rPr>
              <a:t>头插法</a:t>
            </a:r>
            <a:r>
              <a:rPr lang="zh-CN" altLang="en-US" sz="2000">
                <a:solidFill>
                  <a:srgbClr val="0000FF"/>
                </a:solidFill>
                <a:latin typeface="Consolas" pitchFamily="49" charset="0"/>
                <a:ea typeface="仿宋" pitchFamily="49" charset="-122"/>
                <a:cs typeface="Consolas" pitchFamily="49" charset="0"/>
              </a:rPr>
              <a:t>和</a:t>
            </a:r>
            <a:r>
              <a:rPr lang="zh-CN" altLang="en-US" sz="2000">
                <a:solidFill>
                  <a:srgbClr val="FF0000"/>
                </a:solidFill>
                <a:latin typeface="Consolas" pitchFamily="49" charset="0"/>
                <a:ea typeface="仿宋" pitchFamily="49" charset="-122"/>
                <a:cs typeface="Consolas" pitchFamily="49" charset="0"/>
              </a:rPr>
              <a:t>尾插法</a:t>
            </a:r>
            <a:r>
              <a:rPr lang="zh-CN" altLang="en-US" sz="2000">
                <a:solidFill>
                  <a:srgbClr val="0000FF"/>
                </a:solidFill>
                <a:latin typeface="Consolas" pitchFamily="49" charset="0"/>
                <a:ea typeface="仿宋" pitchFamily="49" charset="-122"/>
                <a:cs typeface="Consolas" pitchFamily="49" charset="0"/>
              </a:rPr>
              <a:t>。</a:t>
            </a:r>
          </a:p>
        </p:txBody>
      </p:sp>
      <p:sp>
        <p:nvSpPr>
          <p:cNvPr id="5" name="TextBox 23">
            <a:extLst>
              <a:ext uri="{FF2B5EF4-FFF2-40B4-BE49-F238E27FC236}">
                <a16:creationId xmlns:a16="http://schemas.microsoft.com/office/drawing/2014/main" id="{4AF14FF9-E485-4C9A-95B9-77D5ADACBDD9}"/>
              </a:ext>
            </a:extLst>
          </p:cNvPr>
          <p:cNvSpPr txBox="1"/>
          <p:nvPr/>
        </p:nvSpPr>
        <p:spPr>
          <a:xfrm>
            <a:off x="35496" y="1685782"/>
            <a:ext cx="9073008" cy="372394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public void </a:t>
            </a:r>
            <a:r>
              <a:rPr lang="en-US" altLang="zh-CN" sz="1800" dirty="0" err="1">
                <a:solidFill>
                  <a:srgbClr val="FF0000"/>
                </a:solidFill>
                <a:latin typeface="Consolas" pitchFamily="49" charset="0"/>
                <a:ea typeface="仿宋" pitchFamily="49" charset="-122"/>
                <a:cs typeface="Consolas" pitchFamily="49" charset="0"/>
              </a:rPr>
              <a:t>CreateListF</a:t>
            </a:r>
            <a:r>
              <a:rPr lang="en-US" altLang="zh-CN" sz="1800" dirty="0">
                <a:solidFill>
                  <a:srgbClr val="FF0000"/>
                </a:solidFill>
                <a:latin typeface="Consolas" pitchFamily="49" charset="0"/>
                <a:ea typeface="仿宋" pitchFamily="49" charset="-122"/>
                <a:cs typeface="Consolas" pitchFamily="49" charset="0"/>
              </a:rPr>
              <a:t>(E[] a)</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头插法：由数组</a:t>
            </a:r>
            <a:r>
              <a:rPr lang="en-US" altLang="zh-CN" sz="1800" dirty="0">
                <a:solidFill>
                  <a:srgbClr val="00CC00"/>
                </a:solidFill>
                <a:latin typeface="Consolas" pitchFamily="49" charset="0"/>
                <a:ea typeface="仿宋" pitchFamily="49" charset="-122"/>
                <a:cs typeface="Consolas" pitchFamily="49" charset="0"/>
              </a:rPr>
              <a:t>a</a:t>
            </a:r>
            <a:r>
              <a:rPr lang="zh-CN" altLang="zh-CN" sz="1800" dirty="0">
                <a:solidFill>
                  <a:srgbClr val="00CC00"/>
                </a:solidFill>
                <a:latin typeface="Consolas" pitchFamily="49" charset="0"/>
                <a:ea typeface="仿宋" pitchFamily="49" charset="-122"/>
                <a:cs typeface="Consolas" pitchFamily="49" charset="0"/>
              </a:rPr>
              <a:t>整体建立双链表</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&lt;E&gt; s;</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for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=0;i&lt;</a:t>
            </a:r>
            <a:r>
              <a:rPr lang="en-US" altLang="zh-CN" sz="1800" dirty="0" err="1">
                <a:solidFill>
                  <a:srgbClr val="0000FF"/>
                </a:solidFill>
                <a:latin typeface="Consolas" pitchFamily="49" charset="0"/>
                <a:ea typeface="仿宋" pitchFamily="49" charset="-122"/>
                <a:cs typeface="Consolas" pitchFamily="49" charset="0"/>
              </a:rPr>
              <a:t>a.length;i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循环建立数据结点</a:t>
            </a:r>
            <a:r>
              <a:rPr lang="en-US" altLang="zh-CN" sz="1800" dirty="0">
                <a:solidFill>
                  <a:srgbClr val="00CC00"/>
                </a:solidFill>
                <a:latin typeface="Consolas" pitchFamily="49" charset="0"/>
                <a:ea typeface="仿宋" pitchFamily="49" charset="-122"/>
                <a:cs typeface="Consolas" pitchFamily="49" charset="0"/>
              </a:rPr>
              <a:t>s</a:t>
            </a:r>
            <a:endParaRPr lang="zh-CN" altLang="zh-CN" sz="1800" dirty="0">
              <a:solidFill>
                <a:srgbClr val="00CC00"/>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  s=new </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&lt;E&gt;(a[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新建存放</a:t>
            </a:r>
            <a:r>
              <a:rPr lang="en-US" altLang="zh-CN" sz="1800" dirty="0">
                <a:solidFill>
                  <a:srgbClr val="00CC00"/>
                </a:solidFill>
                <a:latin typeface="Consolas" pitchFamily="49" charset="0"/>
                <a:ea typeface="仿宋" pitchFamily="49" charset="-122"/>
                <a:cs typeface="Consolas" pitchFamily="49" charset="0"/>
              </a:rPr>
              <a:t>a[</a:t>
            </a:r>
            <a:r>
              <a:rPr lang="en-US" altLang="zh-CN" sz="1800" dirty="0" err="1">
                <a:solidFill>
                  <a:srgbClr val="00CC00"/>
                </a:solidFill>
                <a:latin typeface="Consolas" pitchFamily="49" charset="0"/>
                <a:ea typeface="仿宋" pitchFamily="49" charset="-122"/>
                <a:cs typeface="Consolas" pitchFamily="49" charset="0"/>
              </a:rPr>
              <a:t>i</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元素的结点</a:t>
            </a:r>
            <a:r>
              <a:rPr lang="en-US" altLang="zh-CN" sz="1800" dirty="0">
                <a:solidFill>
                  <a:srgbClr val="00CC00"/>
                </a:solidFill>
                <a:latin typeface="Consolas" pitchFamily="49" charset="0"/>
                <a:ea typeface="仿宋" pitchFamily="49" charset="-122"/>
                <a:cs typeface="Consolas" pitchFamily="49" charset="0"/>
              </a:rPr>
              <a:t>s</a:t>
            </a:r>
            <a:r>
              <a:rPr lang="zh-CN" altLang="zh-CN" sz="1800" dirty="0">
                <a:solidFill>
                  <a:srgbClr val="00CC00"/>
                </a:solidFill>
                <a:latin typeface="Consolas" pitchFamily="49" charset="0"/>
                <a:ea typeface="仿宋" pitchFamily="49" charset="-122"/>
                <a:cs typeface="Consolas" pitchFamily="49" charset="0"/>
              </a:rPr>
              <a:t>，将其插入到表头</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s.next</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dhead.next</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a:solidFill>
                  <a:srgbClr val="006600"/>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修改</a:t>
            </a:r>
            <a:r>
              <a:rPr lang="en-US" altLang="zh-CN" sz="1800" dirty="0">
                <a:solidFill>
                  <a:srgbClr val="00CC00"/>
                </a:solidFill>
                <a:latin typeface="Consolas" pitchFamily="49" charset="0"/>
                <a:ea typeface="仿宋" pitchFamily="49" charset="-122"/>
                <a:cs typeface="Consolas" pitchFamily="49" charset="0"/>
              </a:rPr>
              <a:t>s</a:t>
            </a:r>
            <a:r>
              <a:rPr lang="zh-CN" altLang="zh-CN" sz="1800" dirty="0">
                <a:solidFill>
                  <a:srgbClr val="00CC00"/>
                </a:solidFill>
                <a:latin typeface="Consolas" pitchFamily="49" charset="0"/>
                <a:ea typeface="仿宋" pitchFamily="49" charset="-122"/>
                <a:cs typeface="Consolas" pitchFamily="49" charset="0"/>
              </a:rPr>
              <a:t>结点的</a:t>
            </a:r>
            <a:r>
              <a:rPr lang="en-US" altLang="zh-CN" sz="1800" dirty="0">
                <a:solidFill>
                  <a:srgbClr val="00CC00"/>
                </a:solidFill>
                <a:latin typeface="Consolas" pitchFamily="49" charset="0"/>
                <a:ea typeface="仿宋" pitchFamily="49" charset="-122"/>
                <a:cs typeface="Consolas" pitchFamily="49" charset="0"/>
              </a:rPr>
              <a:t>next</a:t>
            </a:r>
            <a:r>
              <a:rPr lang="zh-CN" altLang="zh-CN" sz="1800" dirty="0">
                <a:solidFill>
                  <a:srgbClr val="00CC00"/>
                </a:solidFill>
                <a:latin typeface="Consolas" pitchFamily="49" charset="0"/>
                <a:ea typeface="仿宋" pitchFamily="49" charset="-122"/>
                <a:cs typeface="Consolas" pitchFamily="49" charset="0"/>
              </a:rPr>
              <a:t>成员</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if (</a:t>
            </a:r>
            <a:r>
              <a:rPr lang="en-US" altLang="zh-CN" sz="1800" dirty="0" err="1">
                <a:solidFill>
                  <a:srgbClr val="FF00FF"/>
                </a:solidFill>
                <a:latin typeface="Consolas" pitchFamily="49" charset="0"/>
                <a:ea typeface="仿宋" pitchFamily="49" charset="-122"/>
                <a:cs typeface="Consolas" pitchFamily="49" charset="0"/>
              </a:rPr>
              <a:t>dhead.next</a:t>
            </a:r>
            <a:r>
              <a:rPr lang="en-US" altLang="zh-CN" sz="1800" dirty="0">
                <a:solidFill>
                  <a:srgbClr val="FF00FF"/>
                </a:solidFill>
                <a:latin typeface="Consolas" pitchFamily="49" charset="0"/>
                <a:ea typeface="仿宋" pitchFamily="49" charset="-122"/>
                <a:cs typeface="Consolas" pitchFamily="49" charset="0"/>
              </a:rPr>
              <a:t>!=null)</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修改头结点的非空后继结点的</a:t>
            </a:r>
            <a:r>
              <a:rPr lang="en-US" altLang="zh-CN" sz="1800" dirty="0">
                <a:solidFill>
                  <a:srgbClr val="00CC00"/>
                </a:solidFill>
                <a:latin typeface="Consolas" pitchFamily="49" charset="0"/>
                <a:ea typeface="仿宋" pitchFamily="49" charset="-122"/>
                <a:cs typeface="Consolas" pitchFamily="49" charset="0"/>
              </a:rPr>
              <a:t>prior</a:t>
            </a:r>
            <a:r>
              <a:rPr lang="zh-CN" altLang="zh-CN" sz="1800" dirty="0">
                <a:solidFill>
                  <a:srgbClr val="00CC00"/>
                </a:solidFill>
                <a:latin typeface="Consolas" pitchFamily="49" charset="0"/>
                <a:ea typeface="仿宋" pitchFamily="49" charset="-122"/>
                <a:cs typeface="Consolas" pitchFamily="49" charset="0"/>
              </a:rPr>
              <a:t>成员</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dhead.next.prior</a:t>
            </a:r>
            <a:r>
              <a:rPr lang="en-US" altLang="zh-CN" sz="1800" dirty="0">
                <a:solidFill>
                  <a:srgbClr val="FF00FF"/>
                </a:solidFill>
                <a:latin typeface="Consolas" pitchFamily="49" charset="0"/>
                <a:ea typeface="仿宋" pitchFamily="49" charset="-122"/>
                <a:cs typeface="Consolas" pitchFamily="49" charset="0"/>
              </a:rPr>
              <a:t>=s;</a:t>
            </a:r>
            <a:endParaRPr lang="zh-CN" altLang="zh-CN" sz="1800" dirty="0">
              <a:solidFill>
                <a:srgbClr val="FF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dhead.next</a:t>
            </a:r>
            <a:r>
              <a:rPr lang="en-US" altLang="zh-CN" sz="1800" dirty="0">
                <a:solidFill>
                  <a:srgbClr val="FF00FF"/>
                </a:solidFill>
                <a:latin typeface="Consolas" pitchFamily="49" charset="0"/>
                <a:ea typeface="仿宋" pitchFamily="49" charset="-122"/>
                <a:cs typeface="Consolas" pitchFamily="49" charset="0"/>
              </a:rPr>
              <a:t>=s;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修改头结点的</a:t>
            </a:r>
            <a:r>
              <a:rPr lang="en-US" altLang="zh-CN" sz="1800" dirty="0">
                <a:solidFill>
                  <a:srgbClr val="00CC00"/>
                </a:solidFill>
                <a:latin typeface="Consolas" pitchFamily="49" charset="0"/>
                <a:ea typeface="仿宋" pitchFamily="49" charset="-122"/>
                <a:cs typeface="Consolas" pitchFamily="49" charset="0"/>
              </a:rPr>
              <a:t>next</a:t>
            </a:r>
            <a:r>
              <a:rPr lang="zh-CN" altLang="zh-CN" sz="1800" dirty="0">
                <a:solidFill>
                  <a:srgbClr val="00CC00"/>
                </a:solidFill>
                <a:latin typeface="Consolas" pitchFamily="49" charset="0"/>
                <a:ea typeface="仿宋" pitchFamily="49" charset="-122"/>
                <a:cs typeface="Consolas" pitchFamily="49" charset="0"/>
              </a:rPr>
              <a:t>成员</a:t>
            </a:r>
          </a:p>
          <a:p>
            <a:pPr algn="l">
              <a:lnSpc>
                <a:spcPts val="2500"/>
              </a:lnSpc>
              <a:spcBef>
                <a:spcPts val="0"/>
              </a:spcBef>
            </a:pPr>
            <a:r>
              <a:rPr lang="en-US" altLang="zh-CN" sz="1800" dirty="0">
                <a:solidFill>
                  <a:srgbClr val="006600"/>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s.prior</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dhead</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修改</a:t>
            </a:r>
            <a:r>
              <a:rPr lang="en-US" altLang="zh-CN" sz="1800" dirty="0">
                <a:solidFill>
                  <a:srgbClr val="00CC00"/>
                </a:solidFill>
                <a:latin typeface="Consolas" pitchFamily="49" charset="0"/>
                <a:ea typeface="仿宋" pitchFamily="49" charset="-122"/>
                <a:cs typeface="Consolas" pitchFamily="49" charset="0"/>
              </a:rPr>
              <a:t>s</a:t>
            </a:r>
            <a:r>
              <a:rPr lang="zh-CN" altLang="zh-CN" sz="1800" dirty="0">
                <a:solidFill>
                  <a:srgbClr val="00CC00"/>
                </a:solidFill>
                <a:latin typeface="Consolas" pitchFamily="49" charset="0"/>
                <a:ea typeface="仿宋" pitchFamily="49" charset="-122"/>
                <a:cs typeface="Consolas" pitchFamily="49" charset="0"/>
              </a:rPr>
              <a:t>结点的</a:t>
            </a:r>
            <a:r>
              <a:rPr lang="en-US" altLang="zh-CN" sz="1800" dirty="0">
                <a:solidFill>
                  <a:srgbClr val="00CC00"/>
                </a:solidFill>
                <a:latin typeface="Consolas" pitchFamily="49" charset="0"/>
                <a:ea typeface="仿宋" pitchFamily="49" charset="-122"/>
                <a:cs typeface="Consolas" pitchFamily="49" charset="0"/>
              </a:rPr>
              <a:t>prior</a:t>
            </a:r>
            <a:r>
              <a:rPr lang="zh-CN" altLang="zh-CN" sz="1800" dirty="0">
                <a:solidFill>
                  <a:srgbClr val="00CC00"/>
                </a:solidFill>
                <a:latin typeface="Consolas" pitchFamily="49" charset="0"/>
                <a:ea typeface="仿宋" pitchFamily="49" charset="-122"/>
                <a:cs typeface="Consolas" pitchFamily="49" charset="0"/>
              </a:rPr>
              <a:t>成员</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grpSp>
        <p:nvGrpSpPr>
          <p:cNvPr id="7" name="组合 6">
            <a:extLst>
              <a:ext uri="{FF2B5EF4-FFF2-40B4-BE49-F238E27FC236}">
                <a16:creationId xmlns:a16="http://schemas.microsoft.com/office/drawing/2014/main" id="{5E4E0A36-D902-459D-8DA4-D6E9916C429B}"/>
              </a:ext>
            </a:extLst>
          </p:cNvPr>
          <p:cNvGrpSpPr/>
          <p:nvPr/>
        </p:nvGrpSpPr>
        <p:grpSpPr>
          <a:xfrm>
            <a:off x="1259632" y="5195003"/>
            <a:ext cx="5235671" cy="1546365"/>
            <a:chOff x="857224" y="4483075"/>
            <a:chExt cx="5235671" cy="1546365"/>
          </a:xfrm>
        </p:grpSpPr>
        <p:sp>
          <p:nvSpPr>
            <p:cNvPr id="8" name="Text Box 27">
              <a:extLst>
                <a:ext uri="{FF2B5EF4-FFF2-40B4-BE49-F238E27FC236}">
                  <a16:creationId xmlns:a16="http://schemas.microsoft.com/office/drawing/2014/main" id="{309A05B7-0E32-45BC-9BBD-3569A3452985}"/>
                </a:ext>
              </a:extLst>
            </p:cNvPr>
            <p:cNvSpPr txBox="1">
              <a:spLocks noChangeArrowheads="1"/>
            </p:cNvSpPr>
            <p:nvPr/>
          </p:nvSpPr>
          <p:spPr bwMode="auto">
            <a:xfrm>
              <a:off x="3929058" y="4483075"/>
              <a:ext cx="320875"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endParaRPr kumimoji="0" lang="zh-CN" sz="1600" i="1"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 name="Text Box 26">
              <a:extLst>
                <a:ext uri="{FF2B5EF4-FFF2-40B4-BE49-F238E27FC236}">
                  <a16:creationId xmlns:a16="http://schemas.microsoft.com/office/drawing/2014/main" id="{89859DD9-187D-4DA0-B848-5D2BC9174A03}"/>
                </a:ext>
              </a:extLst>
            </p:cNvPr>
            <p:cNvSpPr txBox="1">
              <a:spLocks noChangeArrowheads="1"/>
            </p:cNvSpPr>
            <p:nvPr/>
          </p:nvSpPr>
          <p:spPr bwMode="auto">
            <a:xfrm>
              <a:off x="1987746" y="5357826"/>
              <a:ext cx="743651"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头结点</a:t>
              </a:r>
            </a:p>
          </p:txBody>
        </p:sp>
        <p:sp>
          <p:nvSpPr>
            <p:cNvPr id="10" name="Text Box 25" descr="60%">
              <a:extLst>
                <a:ext uri="{FF2B5EF4-FFF2-40B4-BE49-F238E27FC236}">
                  <a16:creationId xmlns:a16="http://schemas.microsoft.com/office/drawing/2014/main" id="{D47861A2-4C29-4B81-883F-B3CD747EC16E}"/>
                </a:ext>
              </a:extLst>
            </p:cNvPr>
            <p:cNvSpPr txBox="1">
              <a:spLocks noChangeArrowheads="1"/>
            </p:cNvSpPr>
            <p:nvPr/>
          </p:nvSpPr>
          <p:spPr bwMode="auto">
            <a:xfrm>
              <a:off x="2106343" y="5726193"/>
              <a:ext cx="393956"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 name="Text Box 24">
              <a:extLst>
                <a:ext uri="{FF2B5EF4-FFF2-40B4-BE49-F238E27FC236}">
                  <a16:creationId xmlns:a16="http://schemas.microsoft.com/office/drawing/2014/main" id="{D50E0154-D0C7-46EC-A500-BA63A0FE2305}"/>
                </a:ext>
              </a:extLst>
            </p:cNvPr>
            <p:cNvSpPr txBox="1">
              <a:spLocks noChangeArrowheads="1"/>
            </p:cNvSpPr>
            <p:nvPr/>
          </p:nvSpPr>
          <p:spPr bwMode="auto">
            <a:xfrm>
              <a:off x="2512676" y="5726193"/>
              <a:ext cx="303293"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2" name="Text Box 23" descr="浅色上对角线">
              <a:extLst>
                <a:ext uri="{FF2B5EF4-FFF2-40B4-BE49-F238E27FC236}">
                  <a16:creationId xmlns:a16="http://schemas.microsoft.com/office/drawing/2014/main" id="{CE08AE0C-0BC2-49F7-A4EF-E32087CEA0B8}"/>
                </a:ext>
              </a:extLst>
            </p:cNvPr>
            <p:cNvSpPr txBox="1">
              <a:spLocks noChangeArrowheads="1"/>
            </p:cNvSpPr>
            <p:nvPr/>
          </p:nvSpPr>
          <p:spPr bwMode="auto">
            <a:xfrm>
              <a:off x="1812770" y="5726193"/>
              <a:ext cx="302321"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 name="Text Box 22">
              <a:extLst>
                <a:ext uri="{FF2B5EF4-FFF2-40B4-BE49-F238E27FC236}">
                  <a16:creationId xmlns:a16="http://schemas.microsoft.com/office/drawing/2014/main" id="{2D97EAC7-7296-4872-9806-120FF9F0B444}"/>
                </a:ext>
              </a:extLst>
            </p:cNvPr>
            <p:cNvSpPr txBox="1">
              <a:spLocks noChangeArrowheads="1"/>
            </p:cNvSpPr>
            <p:nvPr/>
          </p:nvSpPr>
          <p:spPr bwMode="auto">
            <a:xfrm>
              <a:off x="857224" y="5726193"/>
              <a:ext cx="776681" cy="303247"/>
            </a:xfrm>
            <a:prstGeom prst="rect">
              <a:avLst/>
            </a:prstGeom>
            <a:solidFill>
              <a:srgbClr val="FFFFFF"/>
            </a:solidFill>
            <a:ln w="9525">
              <a:noFill/>
              <a:miter lim="800000"/>
              <a:headEnd/>
              <a:tailEnd type="none" w="sm" len="sm"/>
            </a:ln>
          </p:spPr>
          <p:txBody>
            <a:bodyPr vert="horz" wrap="square" lIns="1800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dhead</a:t>
              </a:r>
            </a:p>
          </p:txBody>
        </p:sp>
        <p:sp>
          <p:nvSpPr>
            <p:cNvPr id="14" name="Line 21">
              <a:extLst>
                <a:ext uri="{FF2B5EF4-FFF2-40B4-BE49-F238E27FC236}">
                  <a16:creationId xmlns:a16="http://schemas.microsoft.com/office/drawing/2014/main" id="{93569436-E2C8-4948-9048-85D5F0727EC1}"/>
                </a:ext>
              </a:extLst>
            </p:cNvPr>
            <p:cNvSpPr>
              <a:spLocks noChangeShapeType="1"/>
            </p:cNvSpPr>
            <p:nvPr/>
          </p:nvSpPr>
          <p:spPr bwMode="auto">
            <a:xfrm>
              <a:off x="1515309" y="5862266"/>
              <a:ext cx="287739" cy="972"/>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 name="Text Box 20">
              <a:extLst>
                <a:ext uri="{FF2B5EF4-FFF2-40B4-BE49-F238E27FC236}">
                  <a16:creationId xmlns:a16="http://schemas.microsoft.com/office/drawing/2014/main" id="{C47C104D-B585-425C-BBDE-BC4748B57B29}"/>
                </a:ext>
              </a:extLst>
            </p:cNvPr>
            <p:cNvSpPr txBox="1">
              <a:spLocks noChangeArrowheads="1"/>
            </p:cNvSpPr>
            <p:nvPr/>
          </p:nvSpPr>
          <p:spPr bwMode="auto">
            <a:xfrm>
              <a:off x="3377839" y="5726193"/>
              <a:ext cx="40834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6" name="Text Box 19">
              <a:extLst>
                <a:ext uri="{FF2B5EF4-FFF2-40B4-BE49-F238E27FC236}">
                  <a16:creationId xmlns:a16="http://schemas.microsoft.com/office/drawing/2014/main" id="{D324B6BE-9D8C-4940-B95B-D96FA40E6341}"/>
                </a:ext>
              </a:extLst>
            </p:cNvPr>
            <p:cNvSpPr txBox="1">
              <a:spLocks noChangeArrowheads="1"/>
            </p:cNvSpPr>
            <p:nvPr/>
          </p:nvSpPr>
          <p:spPr bwMode="auto">
            <a:xfrm>
              <a:off x="3784174" y="572619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7" name="Text Box 18">
              <a:extLst>
                <a:ext uri="{FF2B5EF4-FFF2-40B4-BE49-F238E27FC236}">
                  <a16:creationId xmlns:a16="http://schemas.microsoft.com/office/drawing/2014/main" id="{2D99A6BC-0916-4980-A439-CC144106D891}"/>
                </a:ext>
              </a:extLst>
            </p:cNvPr>
            <p:cNvSpPr txBox="1">
              <a:spLocks noChangeArrowheads="1"/>
            </p:cNvSpPr>
            <p:nvPr/>
          </p:nvSpPr>
          <p:spPr bwMode="auto">
            <a:xfrm>
              <a:off x="3084267" y="572619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 name="Line 17">
              <a:extLst>
                <a:ext uri="{FF2B5EF4-FFF2-40B4-BE49-F238E27FC236}">
                  <a16:creationId xmlns:a16="http://schemas.microsoft.com/office/drawing/2014/main" id="{9A533D2C-8CBC-4C0B-85F7-9285C20FC7A7}"/>
                </a:ext>
              </a:extLst>
            </p:cNvPr>
            <p:cNvSpPr>
              <a:spLocks noChangeShapeType="1"/>
            </p:cNvSpPr>
            <p:nvPr/>
          </p:nvSpPr>
          <p:spPr bwMode="auto">
            <a:xfrm>
              <a:off x="2716816" y="5819500"/>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9" name="Line 16">
              <a:extLst>
                <a:ext uri="{FF2B5EF4-FFF2-40B4-BE49-F238E27FC236}">
                  <a16:creationId xmlns:a16="http://schemas.microsoft.com/office/drawing/2014/main" id="{6CA11309-DC15-4263-9540-04119876CE19}"/>
                </a:ext>
              </a:extLst>
            </p:cNvPr>
            <p:cNvSpPr>
              <a:spLocks noChangeShapeType="1"/>
            </p:cNvSpPr>
            <p:nvPr/>
          </p:nvSpPr>
          <p:spPr bwMode="auto">
            <a:xfrm flipH="1">
              <a:off x="2833467" y="592155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0" name="Text Box 15">
              <a:extLst>
                <a:ext uri="{FF2B5EF4-FFF2-40B4-BE49-F238E27FC236}">
                  <a16:creationId xmlns:a16="http://schemas.microsoft.com/office/drawing/2014/main" id="{16DA11EE-13FB-4037-B3E6-156070E7B79E}"/>
                </a:ext>
              </a:extLst>
            </p:cNvPr>
            <p:cNvSpPr txBox="1">
              <a:spLocks noChangeArrowheads="1"/>
            </p:cNvSpPr>
            <p:nvPr/>
          </p:nvSpPr>
          <p:spPr bwMode="auto">
            <a:xfrm>
              <a:off x="4643505" y="5726193"/>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1" name="Text Box 14">
              <a:extLst>
                <a:ext uri="{FF2B5EF4-FFF2-40B4-BE49-F238E27FC236}">
                  <a16:creationId xmlns:a16="http://schemas.microsoft.com/office/drawing/2014/main" id="{18C09A79-FD59-4EA2-A338-4FA85CC62DE0}"/>
                </a:ext>
              </a:extLst>
            </p:cNvPr>
            <p:cNvSpPr txBox="1">
              <a:spLocks noChangeArrowheads="1"/>
            </p:cNvSpPr>
            <p:nvPr/>
          </p:nvSpPr>
          <p:spPr bwMode="auto">
            <a:xfrm>
              <a:off x="5049839" y="572619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 name="Text Box 13">
              <a:extLst>
                <a:ext uri="{FF2B5EF4-FFF2-40B4-BE49-F238E27FC236}">
                  <a16:creationId xmlns:a16="http://schemas.microsoft.com/office/drawing/2014/main" id="{2A981DC4-EFB6-40C5-9696-8B3AFA68B8FE}"/>
                </a:ext>
              </a:extLst>
            </p:cNvPr>
            <p:cNvSpPr txBox="1">
              <a:spLocks noChangeArrowheads="1"/>
            </p:cNvSpPr>
            <p:nvPr/>
          </p:nvSpPr>
          <p:spPr bwMode="auto">
            <a:xfrm>
              <a:off x="4349932" y="572619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3" name="Text Box 12">
              <a:extLst>
                <a:ext uri="{FF2B5EF4-FFF2-40B4-BE49-F238E27FC236}">
                  <a16:creationId xmlns:a16="http://schemas.microsoft.com/office/drawing/2014/main" id="{22DD4592-4911-4B5D-AE3C-832B7ECD54EE}"/>
                </a:ext>
              </a:extLst>
            </p:cNvPr>
            <p:cNvSpPr txBox="1">
              <a:spLocks noChangeArrowheads="1"/>
            </p:cNvSpPr>
            <p:nvPr/>
          </p:nvSpPr>
          <p:spPr bwMode="auto">
            <a:xfrm>
              <a:off x="3719496" y="5011813"/>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baseline="-30000">
                  <a:solidFill>
                    <a:srgbClr val="0000FF"/>
                  </a:solidFill>
                  <a:latin typeface="Consolas" pitchFamily="49" charset="0"/>
                  <a:ea typeface="仿宋" pitchFamily="49" charset="-122"/>
                  <a:cs typeface="Consolas" pitchFamily="49" charset="0"/>
                </a:rPr>
                <a:t>i</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4" name="Text Box 11">
              <a:extLst>
                <a:ext uri="{FF2B5EF4-FFF2-40B4-BE49-F238E27FC236}">
                  <a16:creationId xmlns:a16="http://schemas.microsoft.com/office/drawing/2014/main" id="{D093A863-7CAD-4E74-B42E-82AAC3F176FF}"/>
                </a:ext>
              </a:extLst>
            </p:cNvPr>
            <p:cNvSpPr txBox="1">
              <a:spLocks noChangeArrowheads="1"/>
            </p:cNvSpPr>
            <p:nvPr/>
          </p:nvSpPr>
          <p:spPr bwMode="auto">
            <a:xfrm>
              <a:off x="3425924" y="501181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5" name="Line 10">
              <a:extLst>
                <a:ext uri="{FF2B5EF4-FFF2-40B4-BE49-F238E27FC236}">
                  <a16:creationId xmlns:a16="http://schemas.microsoft.com/office/drawing/2014/main" id="{16E7B116-2AA6-4474-BAD7-13357A781C75}"/>
                </a:ext>
              </a:extLst>
            </p:cNvPr>
            <p:cNvSpPr>
              <a:spLocks noChangeShapeType="1"/>
            </p:cNvSpPr>
            <p:nvPr/>
          </p:nvSpPr>
          <p:spPr bwMode="auto">
            <a:xfrm>
              <a:off x="3999978" y="5819500"/>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6" name="Line 9">
              <a:extLst>
                <a:ext uri="{FF2B5EF4-FFF2-40B4-BE49-F238E27FC236}">
                  <a16:creationId xmlns:a16="http://schemas.microsoft.com/office/drawing/2014/main" id="{1AA2BD97-F9C1-4D69-8B13-605B69549E24}"/>
                </a:ext>
              </a:extLst>
            </p:cNvPr>
            <p:cNvSpPr>
              <a:spLocks noChangeShapeType="1"/>
            </p:cNvSpPr>
            <p:nvPr/>
          </p:nvSpPr>
          <p:spPr bwMode="auto">
            <a:xfrm flipH="1">
              <a:off x="4116630" y="592155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7" name="Text Box 8">
              <a:extLst>
                <a:ext uri="{FF2B5EF4-FFF2-40B4-BE49-F238E27FC236}">
                  <a16:creationId xmlns:a16="http://schemas.microsoft.com/office/drawing/2014/main" id="{BE76502C-868E-4A60-849A-6BFBA2CE7452}"/>
                </a:ext>
              </a:extLst>
            </p:cNvPr>
            <p:cNvSpPr txBox="1">
              <a:spLocks noChangeArrowheads="1"/>
            </p:cNvSpPr>
            <p:nvPr/>
          </p:nvSpPr>
          <p:spPr bwMode="auto">
            <a:xfrm>
              <a:off x="5624346" y="5726193"/>
              <a:ext cx="468549" cy="303247"/>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28" name="Line 7">
              <a:extLst>
                <a:ext uri="{FF2B5EF4-FFF2-40B4-BE49-F238E27FC236}">
                  <a16:creationId xmlns:a16="http://schemas.microsoft.com/office/drawing/2014/main" id="{96447018-4F24-40C4-B227-50ECD458B172}"/>
                </a:ext>
              </a:extLst>
            </p:cNvPr>
            <p:cNvSpPr>
              <a:spLocks noChangeShapeType="1"/>
            </p:cNvSpPr>
            <p:nvPr/>
          </p:nvSpPr>
          <p:spPr bwMode="auto">
            <a:xfrm>
              <a:off x="5283141" y="5819500"/>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9" name="Line 6">
              <a:extLst>
                <a:ext uri="{FF2B5EF4-FFF2-40B4-BE49-F238E27FC236}">
                  <a16:creationId xmlns:a16="http://schemas.microsoft.com/office/drawing/2014/main" id="{2615E51D-236C-45A7-8D79-6029069AF8F4}"/>
                </a:ext>
              </a:extLst>
            </p:cNvPr>
            <p:cNvSpPr>
              <a:spLocks noChangeShapeType="1"/>
            </p:cNvSpPr>
            <p:nvPr/>
          </p:nvSpPr>
          <p:spPr bwMode="auto">
            <a:xfrm flipH="1">
              <a:off x="5399792" y="592155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0" name="Text Box 3">
              <a:extLst>
                <a:ext uri="{FF2B5EF4-FFF2-40B4-BE49-F238E27FC236}">
                  <a16:creationId xmlns:a16="http://schemas.microsoft.com/office/drawing/2014/main" id="{48D4CE13-F40B-4005-8C5C-19E7C14DB76D}"/>
                </a:ext>
              </a:extLst>
            </p:cNvPr>
            <p:cNvSpPr txBox="1">
              <a:spLocks noChangeArrowheads="1"/>
            </p:cNvSpPr>
            <p:nvPr/>
          </p:nvSpPr>
          <p:spPr bwMode="auto">
            <a:xfrm>
              <a:off x="4125831" y="501181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cxnSp>
          <p:nvCxnSpPr>
            <p:cNvPr id="31" name="直接箭头连接符 30">
              <a:extLst>
                <a:ext uri="{FF2B5EF4-FFF2-40B4-BE49-F238E27FC236}">
                  <a16:creationId xmlns:a16="http://schemas.microsoft.com/office/drawing/2014/main" id="{F4EC3551-B5D6-444E-A4CD-A5BEFD5F9E66}"/>
                </a:ext>
              </a:extLst>
            </p:cNvPr>
            <p:cNvCxnSpPr>
              <a:endCxn id="23" idx="0"/>
            </p:cNvCxnSpPr>
            <p:nvPr/>
          </p:nvCxnSpPr>
          <p:spPr>
            <a:xfrm rot="5400000">
              <a:off x="3715723" y="4780981"/>
              <a:ext cx="439805" cy="2185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2" name="任意多边形 54">
              <a:extLst>
                <a:ext uri="{FF2B5EF4-FFF2-40B4-BE49-F238E27FC236}">
                  <a16:creationId xmlns:a16="http://schemas.microsoft.com/office/drawing/2014/main" id="{1A0DE2CA-085C-47A7-A8EC-34379AEF27ED}"/>
                </a:ext>
              </a:extLst>
            </p:cNvPr>
            <p:cNvSpPr/>
            <p:nvPr/>
          </p:nvSpPr>
          <p:spPr>
            <a:xfrm>
              <a:off x="2934119" y="5143512"/>
              <a:ext cx="494873" cy="503662"/>
            </a:xfrm>
            <a:custGeom>
              <a:avLst/>
              <a:gdLst>
                <a:gd name="connsiteX0" fmla="*/ 311499 w 311499"/>
                <a:gd name="connsiteY0" fmla="*/ 0 h 492370"/>
                <a:gd name="connsiteX1" fmla="*/ 110532 w 311499"/>
                <a:gd name="connsiteY1" fmla="*/ 130629 h 492370"/>
                <a:gd name="connsiteX2" fmla="*/ 0 w 311499"/>
                <a:gd name="connsiteY2" fmla="*/ 492370 h 492370"/>
                <a:gd name="connsiteX0" fmla="*/ 494873 w 494873"/>
                <a:gd name="connsiteY0" fmla="*/ 0 h 503662"/>
                <a:gd name="connsiteX1" fmla="*/ 110532 w 494873"/>
                <a:gd name="connsiteY1" fmla="*/ 141921 h 503662"/>
                <a:gd name="connsiteX2" fmla="*/ 0 w 494873"/>
                <a:gd name="connsiteY2" fmla="*/ 503662 h 503662"/>
              </a:gdLst>
              <a:ahLst/>
              <a:cxnLst>
                <a:cxn ang="0">
                  <a:pos x="connsiteX0" y="connsiteY0"/>
                </a:cxn>
                <a:cxn ang="0">
                  <a:pos x="connsiteX1" y="connsiteY1"/>
                </a:cxn>
                <a:cxn ang="0">
                  <a:pos x="connsiteX2" y="connsiteY2"/>
                </a:cxn>
              </a:cxnLst>
              <a:rect l="l" t="t" r="r" b="b"/>
              <a:pathLst>
                <a:path w="494873" h="503662">
                  <a:moveTo>
                    <a:pt x="494873" y="0"/>
                  </a:moveTo>
                  <a:cubicBezTo>
                    <a:pt x="420347" y="24283"/>
                    <a:pt x="193011" y="57977"/>
                    <a:pt x="110532" y="141921"/>
                  </a:cubicBezTo>
                  <a:cubicBezTo>
                    <a:pt x="28053" y="225865"/>
                    <a:pt x="29308" y="363822"/>
                    <a:pt x="0" y="503662"/>
                  </a:cubicBezTo>
                </a:path>
              </a:pathLst>
            </a:custGeom>
            <a:ln>
              <a:tailEnd type="arrow"/>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p>
          </p:txBody>
        </p:sp>
      </p:grpSp>
      <p:sp>
        <p:nvSpPr>
          <p:cNvPr id="33" name="TextBox 2">
            <a:extLst>
              <a:ext uri="{FF2B5EF4-FFF2-40B4-BE49-F238E27FC236}">
                <a16:creationId xmlns:a16="http://schemas.microsoft.com/office/drawing/2014/main" id="{2F7BA77B-6B4C-4808-BE6B-815CCFD27E5E}"/>
              </a:ext>
            </a:extLst>
          </p:cNvPr>
          <p:cNvSpPr txBox="1"/>
          <p:nvPr/>
        </p:nvSpPr>
        <p:spPr>
          <a:xfrm>
            <a:off x="156568" y="1421265"/>
            <a:ext cx="1714512"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zh-CN"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头插法建表</a:t>
            </a:r>
            <a:endParaRPr lang="zh-CN" alt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34" name="矩形 33">
            <a:extLst>
              <a:ext uri="{FF2B5EF4-FFF2-40B4-BE49-F238E27FC236}">
                <a16:creationId xmlns:a16="http://schemas.microsoft.com/office/drawing/2014/main" id="{73781762-F89D-43C1-983B-C2A296292615}"/>
              </a:ext>
            </a:extLst>
          </p:cNvPr>
          <p:cNvSpPr/>
          <p:nvPr/>
        </p:nvSpPr>
        <p:spPr>
          <a:xfrm>
            <a:off x="5800179" y="5335903"/>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T(n)=O(n)</a:t>
            </a:r>
            <a:endParaRPr lang="zh-CN" altLang="en-US" sz="2200" dirty="0">
              <a:solidFill>
                <a:srgbClr val="FFFF00"/>
              </a:solidFill>
            </a:endParaRPr>
          </a:p>
        </p:txBody>
      </p:sp>
      <p:sp>
        <p:nvSpPr>
          <p:cNvPr id="35" name="矩形 34">
            <a:extLst>
              <a:ext uri="{FF2B5EF4-FFF2-40B4-BE49-F238E27FC236}">
                <a16:creationId xmlns:a16="http://schemas.microsoft.com/office/drawing/2014/main" id="{C3FFA61B-C511-4FCD-8547-EDC6717E5F9C}"/>
              </a:ext>
            </a:extLst>
          </p:cNvPr>
          <p:cNvSpPr/>
          <p:nvPr/>
        </p:nvSpPr>
        <p:spPr>
          <a:xfrm>
            <a:off x="7540858" y="5335903"/>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S(n)=O(n)</a:t>
            </a:r>
            <a:endParaRPr lang="zh-CN" alt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4" grpId="0" animBg="1"/>
      <p:bldP spid="35"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514159"/>
            <a:ext cx="1714512"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尾</a:t>
            </a:r>
            <a:r>
              <a:rPr lang="zh-CN" altLang="zh-CN"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插法建表</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54292"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TextBox 23"/>
          <p:cNvSpPr txBox="1"/>
          <p:nvPr/>
        </p:nvSpPr>
        <p:spPr>
          <a:xfrm>
            <a:off x="357157" y="1071546"/>
            <a:ext cx="8729487" cy="358608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public void </a:t>
            </a:r>
            <a:r>
              <a:rPr lang="en-US" altLang="zh-CN" sz="1800" dirty="0" err="1">
                <a:solidFill>
                  <a:srgbClr val="FF0000"/>
                </a:solidFill>
                <a:latin typeface="Consolas" pitchFamily="49" charset="0"/>
                <a:ea typeface="仿宋" pitchFamily="49" charset="-122"/>
                <a:cs typeface="Consolas" pitchFamily="49" charset="0"/>
              </a:rPr>
              <a:t>CreateListR</a:t>
            </a:r>
            <a:r>
              <a:rPr lang="en-US" altLang="zh-CN" sz="1800" dirty="0">
                <a:solidFill>
                  <a:srgbClr val="FF0000"/>
                </a:solidFill>
                <a:latin typeface="Consolas" pitchFamily="49" charset="0"/>
                <a:ea typeface="仿宋" pitchFamily="49" charset="-122"/>
                <a:cs typeface="Consolas" pitchFamily="49" charset="0"/>
              </a:rPr>
              <a:t>(E[] a)</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尾插法：由数组</a:t>
            </a:r>
            <a:r>
              <a:rPr lang="en-US" altLang="zh-CN" sz="1800" dirty="0">
                <a:solidFill>
                  <a:srgbClr val="00CC00"/>
                </a:solidFill>
                <a:latin typeface="Consolas" pitchFamily="49" charset="0"/>
                <a:ea typeface="仿宋" pitchFamily="49" charset="-122"/>
                <a:cs typeface="Consolas" pitchFamily="49" charset="0"/>
              </a:rPr>
              <a:t>a</a:t>
            </a:r>
            <a:r>
              <a:rPr lang="zh-CN" altLang="zh-CN" sz="1800" dirty="0">
                <a:solidFill>
                  <a:srgbClr val="00CC00"/>
                </a:solidFill>
                <a:latin typeface="Consolas" pitchFamily="49" charset="0"/>
                <a:ea typeface="仿宋" pitchFamily="49" charset="-122"/>
                <a:cs typeface="Consolas" pitchFamily="49" charset="0"/>
              </a:rPr>
              <a:t>整体建立双链表</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&lt;E&gt; </a:t>
            </a:r>
            <a:r>
              <a:rPr lang="en-US" altLang="zh-CN" sz="1800" dirty="0" err="1">
                <a:solidFill>
                  <a:srgbClr val="0000FF"/>
                </a:solidFill>
                <a:latin typeface="Consolas" pitchFamily="49" charset="0"/>
                <a:ea typeface="仿宋" pitchFamily="49" charset="-122"/>
                <a:cs typeface="Consolas" pitchFamily="49" charset="0"/>
              </a:rPr>
              <a:t>s,t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t=</a:t>
            </a:r>
            <a:r>
              <a:rPr lang="en-US" altLang="zh-CN" sz="1800" dirty="0" err="1">
                <a:solidFill>
                  <a:srgbClr val="0000FF"/>
                </a:solidFill>
                <a:latin typeface="Consolas" pitchFamily="49" charset="0"/>
                <a:ea typeface="仿宋" pitchFamily="49" charset="-122"/>
                <a:cs typeface="Consolas" pitchFamily="49" charset="0"/>
              </a:rPr>
              <a:t>dhead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//t</a:t>
            </a:r>
            <a:r>
              <a:rPr lang="zh-CN" altLang="zh-CN" sz="1800" dirty="0">
                <a:solidFill>
                  <a:srgbClr val="00CC00"/>
                </a:solidFill>
                <a:latin typeface="Consolas" pitchFamily="49" charset="0"/>
                <a:ea typeface="仿宋" pitchFamily="49" charset="-122"/>
                <a:cs typeface="Consolas" pitchFamily="49" charset="0"/>
              </a:rPr>
              <a:t>始终指向尾结点</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for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=0;i&lt;</a:t>
            </a:r>
            <a:r>
              <a:rPr lang="en-US" altLang="zh-CN" sz="1800" dirty="0" err="1">
                <a:solidFill>
                  <a:srgbClr val="0000FF"/>
                </a:solidFill>
                <a:latin typeface="Consolas" pitchFamily="49" charset="0"/>
                <a:ea typeface="仿宋" pitchFamily="49" charset="-122"/>
                <a:cs typeface="Consolas" pitchFamily="49" charset="0"/>
              </a:rPr>
              <a:t>a.length;i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循环建立数据结点</a:t>
            </a:r>
            <a:r>
              <a:rPr lang="en-US" altLang="zh-CN" sz="1800" dirty="0">
                <a:solidFill>
                  <a:srgbClr val="00CC00"/>
                </a:solidFill>
                <a:latin typeface="Consolas" pitchFamily="49" charset="0"/>
                <a:ea typeface="仿宋" pitchFamily="49" charset="-122"/>
                <a:cs typeface="Consolas" pitchFamily="49" charset="0"/>
              </a:rPr>
              <a:t>s</a:t>
            </a:r>
            <a:endParaRPr lang="zh-CN" altLang="zh-CN" sz="1800" dirty="0">
              <a:solidFill>
                <a:srgbClr val="00CC00"/>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  s=new </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&lt;E&gt;(a[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新建存放</a:t>
            </a:r>
            <a:r>
              <a:rPr lang="en-US" altLang="zh-CN" sz="1800" dirty="0">
                <a:solidFill>
                  <a:srgbClr val="00CC00"/>
                </a:solidFill>
                <a:latin typeface="Consolas" pitchFamily="49" charset="0"/>
                <a:ea typeface="仿宋" pitchFamily="49" charset="-122"/>
                <a:cs typeface="Consolas" pitchFamily="49" charset="0"/>
              </a:rPr>
              <a:t>a[</a:t>
            </a:r>
            <a:r>
              <a:rPr lang="en-US" altLang="zh-CN" sz="1800" dirty="0" err="1">
                <a:solidFill>
                  <a:srgbClr val="00CC00"/>
                </a:solidFill>
                <a:latin typeface="Consolas" pitchFamily="49" charset="0"/>
                <a:ea typeface="仿宋" pitchFamily="49" charset="-122"/>
                <a:cs typeface="Consolas" pitchFamily="49" charset="0"/>
              </a:rPr>
              <a:t>i</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元素的结点</a:t>
            </a:r>
            <a:r>
              <a:rPr lang="en-US" altLang="zh-CN" sz="1800" dirty="0">
                <a:solidFill>
                  <a:srgbClr val="00CC00"/>
                </a:solidFill>
                <a:latin typeface="Consolas" pitchFamily="49" charset="0"/>
                <a:ea typeface="仿宋" pitchFamily="49" charset="-122"/>
                <a:cs typeface="Consolas" pitchFamily="49" charset="0"/>
              </a:rPr>
              <a:t>s</a:t>
            </a:r>
            <a:endParaRPr lang="zh-CN" altLang="zh-CN" sz="1800" dirty="0">
              <a:solidFill>
                <a:srgbClr val="00CC00"/>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6600"/>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t.next</a:t>
            </a:r>
            <a:r>
              <a:rPr lang="en-US" altLang="zh-CN" sz="1800" dirty="0">
                <a:solidFill>
                  <a:srgbClr val="FF00FF"/>
                </a:solidFill>
                <a:latin typeface="Consolas" pitchFamily="49" charset="0"/>
                <a:ea typeface="仿宋" pitchFamily="49" charset="-122"/>
                <a:cs typeface="Consolas" pitchFamily="49" charset="0"/>
              </a:rPr>
              <a:t>=s;</a:t>
            </a:r>
            <a:r>
              <a:rPr lang="en-US" altLang="zh-CN" sz="1800" dirty="0">
                <a:solidFill>
                  <a:srgbClr val="006600"/>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将</a:t>
            </a:r>
            <a:r>
              <a:rPr lang="en-US" altLang="zh-CN" sz="1800" dirty="0">
                <a:solidFill>
                  <a:srgbClr val="00CC00"/>
                </a:solidFill>
                <a:latin typeface="Consolas" pitchFamily="49" charset="0"/>
                <a:ea typeface="仿宋" pitchFamily="49" charset="-122"/>
                <a:cs typeface="Consolas" pitchFamily="49" charset="0"/>
              </a:rPr>
              <a:t>s</a:t>
            </a:r>
            <a:r>
              <a:rPr lang="zh-CN" altLang="zh-CN" sz="1800" dirty="0">
                <a:solidFill>
                  <a:srgbClr val="00CC00"/>
                </a:solidFill>
                <a:latin typeface="Consolas" pitchFamily="49" charset="0"/>
                <a:ea typeface="仿宋" pitchFamily="49" charset="-122"/>
                <a:cs typeface="Consolas" pitchFamily="49" charset="0"/>
              </a:rPr>
              <a:t>结点插入</a:t>
            </a:r>
            <a:r>
              <a:rPr lang="en-US" altLang="zh-CN" sz="1800" dirty="0">
                <a:solidFill>
                  <a:srgbClr val="00CC00"/>
                </a:solidFill>
                <a:latin typeface="Consolas" pitchFamily="49" charset="0"/>
                <a:ea typeface="仿宋" pitchFamily="49" charset="-122"/>
                <a:cs typeface="Consolas" pitchFamily="49" charset="0"/>
              </a:rPr>
              <a:t>t</a:t>
            </a:r>
            <a:r>
              <a:rPr lang="zh-CN" altLang="zh-CN" sz="1800" dirty="0">
                <a:solidFill>
                  <a:srgbClr val="00CC00"/>
                </a:solidFill>
                <a:latin typeface="Consolas" pitchFamily="49" charset="0"/>
                <a:ea typeface="仿宋" pitchFamily="49" charset="-122"/>
                <a:cs typeface="Consolas" pitchFamily="49" charset="0"/>
              </a:rPr>
              <a:t>结点之后</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s.prior</a:t>
            </a:r>
            <a:r>
              <a:rPr lang="en-US" altLang="zh-CN" sz="1800" dirty="0">
                <a:solidFill>
                  <a:srgbClr val="FF00FF"/>
                </a:solidFill>
                <a:latin typeface="Consolas" pitchFamily="49" charset="0"/>
                <a:ea typeface="仿宋" pitchFamily="49" charset="-122"/>
                <a:cs typeface="Consolas" pitchFamily="49" charset="0"/>
              </a:rPr>
              <a:t>=t; </a:t>
            </a:r>
          </a:p>
          <a:p>
            <a:pPr algn="l">
              <a:lnSpc>
                <a:spcPts val="2400"/>
              </a:lnSpc>
              <a:spcBef>
                <a:spcPts val="0"/>
              </a:spcBef>
            </a:pPr>
            <a:r>
              <a:rPr lang="en-US" altLang="zh-CN" sz="1800" dirty="0">
                <a:solidFill>
                  <a:srgbClr val="FF00FF"/>
                </a:solidFill>
                <a:latin typeface="Consolas" pitchFamily="49" charset="0"/>
                <a:ea typeface="仿宋" pitchFamily="49" charset="-122"/>
                <a:cs typeface="Consolas" pitchFamily="49" charset="0"/>
              </a:rPr>
              <a:t>      t=s;</a:t>
            </a:r>
            <a:endParaRPr lang="zh-CN" altLang="zh-CN" sz="1800" dirty="0">
              <a:solidFill>
                <a:srgbClr val="FF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C00000"/>
                </a:solidFill>
                <a:latin typeface="Consolas" pitchFamily="49" charset="0"/>
                <a:ea typeface="仿宋" pitchFamily="49" charset="-122"/>
                <a:cs typeface="Consolas" pitchFamily="49" charset="0"/>
              </a:rPr>
              <a:t>t.next</a:t>
            </a:r>
            <a:r>
              <a:rPr lang="en-US" altLang="zh-CN" sz="1800" dirty="0">
                <a:solidFill>
                  <a:srgbClr val="C00000"/>
                </a:solidFill>
                <a:latin typeface="Consolas" pitchFamily="49" charset="0"/>
                <a:ea typeface="仿宋" pitchFamily="49" charset="-122"/>
                <a:cs typeface="Consolas" pitchFamily="49" charset="0"/>
              </a:rPr>
              <a:t>=null;</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将尾结点的</a:t>
            </a:r>
            <a:r>
              <a:rPr lang="en-US" altLang="zh-CN" sz="1800" dirty="0">
                <a:solidFill>
                  <a:srgbClr val="00CC00"/>
                </a:solidFill>
                <a:latin typeface="Consolas" pitchFamily="49" charset="0"/>
                <a:ea typeface="仿宋" pitchFamily="49" charset="-122"/>
                <a:cs typeface="Consolas" pitchFamily="49" charset="0"/>
              </a:rPr>
              <a:t>next</a:t>
            </a:r>
            <a:r>
              <a:rPr lang="zh-CN" altLang="zh-CN" sz="1800" dirty="0">
                <a:solidFill>
                  <a:srgbClr val="00CC00"/>
                </a:solidFill>
                <a:latin typeface="Consolas" pitchFamily="49" charset="0"/>
                <a:ea typeface="仿宋" pitchFamily="49" charset="-122"/>
                <a:cs typeface="Consolas" pitchFamily="49" charset="0"/>
              </a:rPr>
              <a:t>成员置为</a:t>
            </a:r>
            <a:r>
              <a:rPr lang="en-US" altLang="zh-CN" sz="1800" dirty="0">
                <a:solidFill>
                  <a:srgbClr val="00CC00"/>
                </a:solidFill>
                <a:latin typeface="Consolas" pitchFamily="49" charset="0"/>
                <a:ea typeface="仿宋" pitchFamily="49" charset="-122"/>
                <a:cs typeface="Consolas" pitchFamily="49" charset="0"/>
              </a:rPr>
              <a:t>null</a:t>
            </a:r>
            <a:endParaRPr lang="zh-CN" altLang="zh-CN" sz="1800" dirty="0">
              <a:solidFill>
                <a:srgbClr val="00CC00"/>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grpSp>
        <p:nvGrpSpPr>
          <p:cNvPr id="80" name="组合 79"/>
          <p:cNvGrpSpPr/>
          <p:nvPr/>
        </p:nvGrpSpPr>
        <p:grpSpPr>
          <a:xfrm>
            <a:off x="928662" y="4643446"/>
            <a:ext cx="6873552" cy="1378413"/>
            <a:chOff x="1050841" y="4908107"/>
            <a:chExt cx="6873552" cy="1378413"/>
          </a:xfrm>
        </p:grpSpPr>
        <p:sp>
          <p:nvSpPr>
            <p:cNvPr id="53" name="Text Box 27"/>
            <p:cNvSpPr txBox="1">
              <a:spLocks noChangeArrowheads="1"/>
            </p:cNvSpPr>
            <p:nvPr/>
          </p:nvSpPr>
          <p:spPr bwMode="auto">
            <a:xfrm>
              <a:off x="7424327" y="4908107"/>
              <a:ext cx="320875"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endParaRPr kumimoji="0" lang="zh-CN" sz="1600" i="1"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4" name="Text Box 26"/>
            <p:cNvSpPr txBox="1">
              <a:spLocks noChangeArrowheads="1"/>
            </p:cNvSpPr>
            <p:nvPr/>
          </p:nvSpPr>
          <p:spPr bwMode="auto">
            <a:xfrm>
              <a:off x="2181363" y="5614906"/>
              <a:ext cx="743651"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头结点</a:t>
              </a:r>
            </a:p>
          </p:txBody>
        </p:sp>
        <p:sp>
          <p:nvSpPr>
            <p:cNvPr id="55" name="Text Box 25" descr="60%"/>
            <p:cNvSpPr txBox="1">
              <a:spLocks noChangeArrowheads="1"/>
            </p:cNvSpPr>
            <p:nvPr/>
          </p:nvSpPr>
          <p:spPr bwMode="auto">
            <a:xfrm>
              <a:off x="2299960" y="5983273"/>
              <a:ext cx="393956"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6" name="Text Box 24"/>
            <p:cNvSpPr txBox="1">
              <a:spLocks noChangeArrowheads="1"/>
            </p:cNvSpPr>
            <p:nvPr/>
          </p:nvSpPr>
          <p:spPr bwMode="auto">
            <a:xfrm>
              <a:off x="2706293" y="5983273"/>
              <a:ext cx="303293"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7" name="Text Box 23" descr="浅色上对角线"/>
            <p:cNvSpPr txBox="1">
              <a:spLocks noChangeArrowheads="1"/>
            </p:cNvSpPr>
            <p:nvPr/>
          </p:nvSpPr>
          <p:spPr bwMode="auto">
            <a:xfrm>
              <a:off x="2006387" y="5983273"/>
              <a:ext cx="302321"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8" name="Text Box 22"/>
            <p:cNvSpPr txBox="1">
              <a:spLocks noChangeArrowheads="1"/>
            </p:cNvSpPr>
            <p:nvPr/>
          </p:nvSpPr>
          <p:spPr bwMode="auto">
            <a:xfrm>
              <a:off x="1050841" y="5983273"/>
              <a:ext cx="776681" cy="303247"/>
            </a:xfrm>
            <a:prstGeom prst="rect">
              <a:avLst/>
            </a:prstGeom>
            <a:solidFill>
              <a:srgbClr val="FFFFFF"/>
            </a:solidFill>
            <a:ln w="9525">
              <a:noFill/>
              <a:miter lim="800000"/>
              <a:headEnd/>
              <a:tailEnd type="none" w="sm" len="sm"/>
            </a:ln>
          </p:spPr>
          <p:txBody>
            <a:bodyPr vert="horz" wrap="square" lIns="1800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dhead</a:t>
              </a:r>
            </a:p>
          </p:txBody>
        </p:sp>
        <p:sp>
          <p:nvSpPr>
            <p:cNvPr id="59" name="Line 21"/>
            <p:cNvSpPr>
              <a:spLocks noChangeShapeType="1"/>
            </p:cNvSpPr>
            <p:nvPr/>
          </p:nvSpPr>
          <p:spPr bwMode="auto">
            <a:xfrm>
              <a:off x="1708926" y="6119346"/>
              <a:ext cx="287739" cy="972"/>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 name="Text Box 20"/>
            <p:cNvSpPr txBox="1">
              <a:spLocks noChangeArrowheads="1"/>
            </p:cNvSpPr>
            <p:nvPr/>
          </p:nvSpPr>
          <p:spPr bwMode="auto">
            <a:xfrm>
              <a:off x="3571456" y="5983273"/>
              <a:ext cx="40834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1" name="Text Box 19"/>
            <p:cNvSpPr txBox="1">
              <a:spLocks noChangeArrowheads="1"/>
            </p:cNvSpPr>
            <p:nvPr/>
          </p:nvSpPr>
          <p:spPr bwMode="auto">
            <a:xfrm>
              <a:off x="3977791" y="598327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2" name="Text Box 18"/>
            <p:cNvSpPr txBox="1">
              <a:spLocks noChangeArrowheads="1"/>
            </p:cNvSpPr>
            <p:nvPr/>
          </p:nvSpPr>
          <p:spPr bwMode="auto">
            <a:xfrm>
              <a:off x="3277884" y="598327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3" name="Line 17"/>
            <p:cNvSpPr>
              <a:spLocks noChangeShapeType="1"/>
            </p:cNvSpPr>
            <p:nvPr/>
          </p:nvSpPr>
          <p:spPr bwMode="auto">
            <a:xfrm>
              <a:off x="2910433" y="6076580"/>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4" name="Line 16"/>
            <p:cNvSpPr>
              <a:spLocks noChangeShapeType="1"/>
            </p:cNvSpPr>
            <p:nvPr/>
          </p:nvSpPr>
          <p:spPr bwMode="auto">
            <a:xfrm flipH="1">
              <a:off x="3027084" y="617863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5" name="Text Box 15"/>
            <p:cNvSpPr txBox="1">
              <a:spLocks noChangeArrowheads="1"/>
            </p:cNvSpPr>
            <p:nvPr/>
          </p:nvSpPr>
          <p:spPr bwMode="auto">
            <a:xfrm>
              <a:off x="5637671" y="5983273"/>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6" name="Text Box 14"/>
            <p:cNvSpPr txBox="1">
              <a:spLocks noChangeArrowheads="1"/>
            </p:cNvSpPr>
            <p:nvPr/>
          </p:nvSpPr>
          <p:spPr bwMode="auto">
            <a:xfrm>
              <a:off x="6044005" y="598327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7" name="Text Box 13"/>
            <p:cNvSpPr txBox="1">
              <a:spLocks noChangeArrowheads="1"/>
            </p:cNvSpPr>
            <p:nvPr/>
          </p:nvSpPr>
          <p:spPr bwMode="auto">
            <a:xfrm>
              <a:off x="5344098" y="598327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8" name="Text Box 12"/>
            <p:cNvSpPr txBox="1">
              <a:spLocks noChangeArrowheads="1"/>
            </p:cNvSpPr>
            <p:nvPr/>
          </p:nvSpPr>
          <p:spPr bwMode="auto">
            <a:xfrm>
              <a:off x="7214765" y="5436845"/>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baseline="-30000">
                  <a:solidFill>
                    <a:srgbClr val="0000FF"/>
                  </a:solidFill>
                  <a:latin typeface="Consolas" pitchFamily="49" charset="0"/>
                  <a:ea typeface="仿宋" pitchFamily="49" charset="-122"/>
                  <a:cs typeface="Consolas" pitchFamily="49" charset="0"/>
                </a:rPr>
                <a:t>i</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9" name="Text Box 11"/>
            <p:cNvSpPr txBox="1">
              <a:spLocks noChangeArrowheads="1"/>
            </p:cNvSpPr>
            <p:nvPr/>
          </p:nvSpPr>
          <p:spPr bwMode="auto">
            <a:xfrm>
              <a:off x="6921193" y="5436845"/>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0" name="Line 10"/>
            <p:cNvSpPr>
              <a:spLocks noChangeShapeType="1"/>
            </p:cNvSpPr>
            <p:nvPr/>
          </p:nvSpPr>
          <p:spPr bwMode="auto">
            <a:xfrm>
              <a:off x="4193595" y="6076580"/>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71" name="Line 9"/>
            <p:cNvSpPr>
              <a:spLocks noChangeShapeType="1"/>
            </p:cNvSpPr>
            <p:nvPr/>
          </p:nvSpPr>
          <p:spPr bwMode="auto">
            <a:xfrm flipH="1">
              <a:off x="4310247" y="617863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72" name="Text Box 8"/>
            <p:cNvSpPr txBox="1">
              <a:spLocks noChangeArrowheads="1"/>
            </p:cNvSpPr>
            <p:nvPr/>
          </p:nvSpPr>
          <p:spPr bwMode="auto">
            <a:xfrm>
              <a:off x="4560850" y="5983273"/>
              <a:ext cx="468549" cy="303247"/>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73" name="Line 7"/>
            <p:cNvSpPr>
              <a:spLocks noChangeShapeType="1"/>
            </p:cNvSpPr>
            <p:nvPr/>
          </p:nvSpPr>
          <p:spPr bwMode="auto">
            <a:xfrm>
              <a:off x="4978057" y="6076580"/>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74" name="Line 6"/>
            <p:cNvSpPr>
              <a:spLocks noChangeShapeType="1"/>
            </p:cNvSpPr>
            <p:nvPr/>
          </p:nvSpPr>
          <p:spPr bwMode="auto">
            <a:xfrm flipH="1">
              <a:off x="5094708" y="617863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75" name="Text Box 3"/>
            <p:cNvSpPr txBox="1">
              <a:spLocks noChangeArrowheads="1"/>
            </p:cNvSpPr>
            <p:nvPr/>
          </p:nvSpPr>
          <p:spPr bwMode="auto">
            <a:xfrm>
              <a:off x="7621100" y="5436845"/>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cxnSp>
          <p:nvCxnSpPr>
            <p:cNvPr id="76" name="直接箭头连接符 75"/>
            <p:cNvCxnSpPr>
              <a:endCxn id="68" idx="0"/>
            </p:cNvCxnSpPr>
            <p:nvPr/>
          </p:nvCxnSpPr>
          <p:spPr>
            <a:xfrm rot="5400000">
              <a:off x="7210992" y="5206013"/>
              <a:ext cx="439805" cy="2185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77" name="任意多边形 76"/>
            <p:cNvSpPr/>
            <p:nvPr/>
          </p:nvSpPr>
          <p:spPr>
            <a:xfrm>
              <a:off x="6429388" y="5568544"/>
              <a:ext cx="494873" cy="503662"/>
            </a:xfrm>
            <a:custGeom>
              <a:avLst/>
              <a:gdLst>
                <a:gd name="connsiteX0" fmla="*/ 311499 w 311499"/>
                <a:gd name="connsiteY0" fmla="*/ 0 h 492370"/>
                <a:gd name="connsiteX1" fmla="*/ 110532 w 311499"/>
                <a:gd name="connsiteY1" fmla="*/ 130629 h 492370"/>
                <a:gd name="connsiteX2" fmla="*/ 0 w 311499"/>
                <a:gd name="connsiteY2" fmla="*/ 492370 h 492370"/>
                <a:gd name="connsiteX0" fmla="*/ 494873 w 494873"/>
                <a:gd name="connsiteY0" fmla="*/ 0 h 503662"/>
                <a:gd name="connsiteX1" fmla="*/ 110532 w 494873"/>
                <a:gd name="connsiteY1" fmla="*/ 141921 h 503662"/>
                <a:gd name="connsiteX2" fmla="*/ 0 w 494873"/>
                <a:gd name="connsiteY2" fmla="*/ 503662 h 503662"/>
              </a:gdLst>
              <a:ahLst/>
              <a:cxnLst>
                <a:cxn ang="0">
                  <a:pos x="connsiteX0" y="connsiteY0"/>
                </a:cxn>
                <a:cxn ang="0">
                  <a:pos x="connsiteX1" y="connsiteY1"/>
                </a:cxn>
                <a:cxn ang="0">
                  <a:pos x="connsiteX2" y="connsiteY2"/>
                </a:cxn>
              </a:cxnLst>
              <a:rect l="l" t="t" r="r" b="b"/>
              <a:pathLst>
                <a:path w="494873" h="503662">
                  <a:moveTo>
                    <a:pt x="494873" y="0"/>
                  </a:moveTo>
                  <a:cubicBezTo>
                    <a:pt x="420347" y="24283"/>
                    <a:pt x="193011" y="57977"/>
                    <a:pt x="110532" y="141921"/>
                  </a:cubicBezTo>
                  <a:cubicBezTo>
                    <a:pt x="28053" y="225865"/>
                    <a:pt x="29308" y="363822"/>
                    <a:pt x="0" y="503662"/>
                  </a:cubicBezTo>
                </a:path>
              </a:pathLst>
            </a:custGeom>
            <a:ln>
              <a:tailEnd type="arrow"/>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p>
          </p:txBody>
        </p:sp>
        <p:sp>
          <p:nvSpPr>
            <p:cNvPr id="78" name="Text Box 27"/>
            <p:cNvSpPr txBox="1">
              <a:spLocks noChangeArrowheads="1"/>
            </p:cNvSpPr>
            <p:nvPr/>
          </p:nvSpPr>
          <p:spPr bwMode="auto">
            <a:xfrm>
              <a:off x="5822761" y="5472030"/>
              <a:ext cx="320875"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a:solidFill>
                    <a:srgbClr val="0000FF"/>
                  </a:solidFill>
                  <a:latin typeface="Consolas" pitchFamily="49" charset="0"/>
                  <a:ea typeface="仿宋" pitchFamily="49" charset="-122"/>
                  <a:cs typeface="Consolas" pitchFamily="49" charset="0"/>
                </a:rPr>
                <a:t>t</a:t>
              </a:r>
              <a:endParaRPr kumimoji="0" lang="zh-CN" sz="1600" i="1"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cxnSp>
          <p:nvCxnSpPr>
            <p:cNvPr id="79" name="直接箭头连接符 78"/>
            <p:cNvCxnSpPr/>
            <p:nvPr/>
          </p:nvCxnSpPr>
          <p:spPr>
            <a:xfrm rot="5400000">
              <a:off x="5609426" y="5769936"/>
              <a:ext cx="439805" cy="2185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34" name="矩形 33">
            <a:extLst>
              <a:ext uri="{FF2B5EF4-FFF2-40B4-BE49-F238E27FC236}">
                <a16:creationId xmlns:a16="http://schemas.microsoft.com/office/drawing/2014/main" id="{ECBC2948-8893-43BC-9BAA-544D539B2638}"/>
              </a:ext>
            </a:extLst>
          </p:cNvPr>
          <p:cNvSpPr/>
          <p:nvPr/>
        </p:nvSpPr>
        <p:spPr>
          <a:xfrm>
            <a:off x="5751357" y="6328160"/>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T(n)=O(n)</a:t>
            </a:r>
            <a:endParaRPr lang="zh-CN" altLang="en-US" sz="2200" dirty="0">
              <a:solidFill>
                <a:srgbClr val="FFFF00"/>
              </a:solidFill>
            </a:endParaRPr>
          </a:p>
        </p:txBody>
      </p:sp>
      <p:sp>
        <p:nvSpPr>
          <p:cNvPr id="36" name="矩形 35">
            <a:extLst>
              <a:ext uri="{FF2B5EF4-FFF2-40B4-BE49-F238E27FC236}">
                <a16:creationId xmlns:a16="http://schemas.microsoft.com/office/drawing/2014/main" id="{1CF5AE9D-5598-472C-AC7B-096158C50318}"/>
              </a:ext>
            </a:extLst>
          </p:cNvPr>
          <p:cNvSpPr/>
          <p:nvPr/>
        </p:nvSpPr>
        <p:spPr>
          <a:xfrm>
            <a:off x="7492036" y="6328160"/>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S(n)=O(n)</a:t>
            </a:r>
            <a:endParaRPr lang="zh-CN" alt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4" grpId="0" animBg="1"/>
      <p:bldP spid="3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239513"/>
            <a:ext cx="4643470"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000">
                <a:latin typeface="Consolas" pitchFamily="49" charset="0"/>
                <a:ea typeface="微软雅黑" pitchFamily="34" charset="-122"/>
                <a:cs typeface="Consolas" pitchFamily="49" charset="0"/>
              </a:rPr>
              <a:t>3.</a:t>
            </a:r>
            <a:r>
              <a:rPr lang="zh-CN" altLang="zh-CN" sz="2000">
                <a:latin typeface="Consolas" pitchFamily="49" charset="0"/>
                <a:ea typeface="微软雅黑" pitchFamily="34" charset="-122"/>
                <a:cs typeface="Consolas" pitchFamily="49" charset="0"/>
              </a:rPr>
              <a:t>线性表基本运算在双链表中的实现</a:t>
            </a:r>
          </a:p>
        </p:txBody>
      </p:sp>
      <p:sp>
        <p:nvSpPr>
          <p:cNvPr id="6" name="TextBox 5"/>
          <p:cNvSpPr txBox="1"/>
          <p:nvPr/>
        </p:nvSpPr>
        <p:spPr>
          <a:xfrm>
            <a:off x="186606" y="1124744"/>
            <a:ext cx="8856984" cy="181841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3200"/>
              </a:lnSpc>
              <a:spcBef>
                <a:spcPts val="0"/>
              </a:spcBef>
              <a:buBlip>
                <a:blip r:embed="rId2"/>
              </a:buBlip>
            </a:pPr>
            <a:r>
              <a:rPr lang="zh-CN" altLang="zh-CN" sz="2000">
                <a:solidFill>
                  <a:srgbClr val="0000FF"/>
                </a:solidFill>
                <a:latin typeface="Consolas" pitchFamily="49" charset="0"/>
                <a:ea typeface="仿宋" pitchFamily="49" charset="-122"/>
                <a:cs typeface="Consolas" pitchFamily="49" charset="0"/>
              </a:rPr>
              <a:t>许多运算算法（如求长度、取元素值和查找元素等）与单链表中相应算法是相同的</a:t>
            </a:r>
            <a:r>
              <a:rPr lang="en-US" altLang="zh-CN" sz="2000">
                <a:solidFill>
                  <a:srgbClr val="0000FF"/>
                </a:solidFill>
                <a:latin typeface="Consolas" pitchFamily="49" charset="0"/>
                <a:ea typeface="仿宋" pitchFamily="49" charset="-122"/>
                <a:cs typeface="Consolas" pitchFamily="49" charset="0"/>
              </a:rPr>
              <a:t>.</a:t>
            </a:r>
          </a:p>
          <a:p>
            <a:pPr marL="342900" indent="-342900" algn="l">
              <a:lnSpc>
                <a:spcPts val="3200"/>
              </a:lnSpc>
              <a:spcBef>
                <a:spcPts val="0"/>
              </a:spcBef>
              <a:buBlip>
                <a:blip r:embed="rId2"/>
              </a:buBlip>
            </a:pPr>
            <a:r>
              <a:rPr lang="zh-CN" altLang="zh-CN" sz="2000">
                <a:solidFill>
                  <a:srgbClr val="0000FF"/>
                </a:solidFill>
                <a:latin typeface="Consolas" pitchFamily="49" charset="0"/>
                <a:ea typeface="仿宋" pitchFamily="49" charset="-122"/>
                <a:cs typeface="Consolas" pitchFamily="49" charset="0"/>
              </a:rPr>
              <a:t>涉及结点插入和删除操作的算法需要改为按双链表的方式进行结点插入和删除。</a:t>
            </a:r>
            <a:endParaRPr lang="zh-CN" altLang="en-US" sz="200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2" y="357166"/>
            <a:ext cx="7572428" cy="400110"/>
          </a:xfrm>
          <a:prstGeom prst="rect">
            <a:avLst/>
          </a:prstGeom>
          <a:noFill/>
        </p:spPr>
        <p:txBody>
          <a:bodyPr wrap="square" rtlCol="0">
            <a:spAutoFit/>
          </a:bodyPr>
          <a:lstStyle/>
          <a:p>
            <a:pPr algn="l">
              <a:lnSpc>
                <a:spcPct val="100000"/>
              </a:lnSpc>
            </a:pPr>
            <a:r>
              <a:rPr lang="zh-CN" altLang="zh-CN" sz="2000" dirty="0">
                <a:solidFill>
                  <a:srgbClr val="0000FF"/>
                </a:solidFill>
                <a:latin typeface="Consolas" pitchFamily="49" charset="0"/>
                <a:ea typeface="仿宋" pitchFamily="49" charset="-122"/>
                <a:cs typeface="Consolas" pitchFamily="49" charset="0"/>
              </a:rPr>
              <a:t>在双链表</a:t>
            </a:r>
            <a:r>
              <a:rPr lang="en-US" altLang="zh-CN" sz="2000" dirty="0" err="1">
                <a:solidFill>
                  <a:srgbClr val="0000FF"/>
                </a:solidFill>
                <a:latin typeface="Consolas" pitchFamily="49" charset="0"/>
                <a:ea typeface="仿宋" pitchFamily="49" charset="-122"/>
                <a:cs typeface="Consolas" pitchFamily="49" charset="0"/>
              </a:rPr>
              <a:t>dhead</a:t>
            </a:r>
            <a:r>
              <a:rPr lang="zh-CN" altLang="zh-CN" sz="2000" dirty="0">
                <a:solidFill>
                  <a:srgbClr val="0000FF"/>
                </a:solidFill>
                <a:latin typeface="Consolas" pitchFamily="49" charset="0"/>
                <a:ea typeface="仿宋" pitchFamily="49" charset="-122"/>
                <a:cs typeface="Consolas" pitchFamily="49" charset="0"/>
              </a:rPr>
              <a:t>中序号为</a:t>
            </a:r>
            <a:r>
              <a:rPr lang="en-US" altLang="zh-CN" sz="2000" i="1" dirty="0" err="1">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的位置上插入值为</a:t>
            </a:r>
            <a:r>
              <a:rPr lang="en-US" altLang="zh-CN" sz="2000" i="1" dirty="0">
                <a:solidFill>
                  <a:srgbClr val="0000FF"/>
                </a:solidFill>
                <a:latin typeface="Consolas" pitchFamily="49" charset="0"/>
                <a:ea typeface="仿宋" pitchFamily="49" charset="-122"/>
                <a:cs typeface="Consolas" pitchFamily="49" charset="0"/>
              </a:rPr>
              <a:t>e</a:t>
            </a:r>
            <a:r>
              <a:rPr lang="zh-CN" altLang="zh-CN" sz="2000" dirty="0">
                <a:solidFill>
                  <a:srgbClr val="0000FF"/>
                </a:solidFill>
                <a:latin typeface="Consolas" pitchFamily="49" charset="0"/>
                <a:ea typeface="仿宋" pitchFamily="49" charset="-122"/>
                <a:cs typeface="Consolas" pitchFamily="49" charset="0"/>
              </a:rPr>
              <a:t>的结点的算法</a:t>
            </a:r>
            <a:endParaRPr lang="zh-CN" altLang="en-US" sz="20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1400886" y="5661248"/>
            <a:ext cx="6624736" cy="759182"/>
          </a:xfrm>
          <a:prstGeom prst="rect">
            <a:avLst/>
          </a:prstGeom>
          <a:noFill/>
        </p:spPr>
        <p:txBody>
          <a:bodyPr wrap="square" rtlCol="0">
            <a:spAutoFit/>
          </a:bodyPr>
          <a:lstStyle/>
          <a:p>
            <a:pPr algn="l">
              <a:lnSpc>
                <a:spcPts val="2600"/>
              </a:lnSpc>
              <a:spcBef>
                <a:spcPts val="0"/>
              </a:spcBef>
            </a:pPr>
            <a:r>
              <a:rPr lang="zh-CN" altLang="zh-CN" sz="2000" dirty="0">
                <a:solidFill>
                  <a:srgbClr val="0000FF"/>
                </a:solidFill>
                <a:latin typeface="Consolas" pitchFamily="49" charset="0"/>
                <a:ea typeface="华文中宋" pitchFamily="2" charset="-122"/>
                <a:cs typeface="Consolas" pitchFamily="49" charset="0"/>
              </a:rPr>
              <a:t>也可以在双链表中找到序号为</a:t>
            </a:r>
            <a:r>
              <a:rPr lang="en-US" altLang="zh-CN" sz="2000" i="1" dirty="0" err="1">
                <a:solidFill>
                  <a:srgbClr val="0000FF"/>
                </a:solidFill>
                <a:latin typeface="Consolas" pitchFamily="49" charset="0"/>
                <a:ea typeface="华文中宋" pitchFamily="2" charset="-122"/>
                <a:cs typeface="Consolas" pitchFamily="49" charset="0"/>
              </a:rPr>
              <a:t>i</a:t>
            </a:r>
            <a:r>
              <a:rPr lang="zh-CN" altLang="zh-CN" sz="2000" dirty="0">
                <a:solidFill>
                  <a:srgbClr val="0000FF"/>
                </a:solidFill>
                <a:latin typeface="Consolas" pitchFamily="49" charset="0"/>
                <a:ea typeface="华文中宋" pitchFamily="2" charset="-122"/>
                <a:cs typeface="Consolas" pitchFamily="49" charset="0"/>
              </a:rPr>
              <a:t>的结点</a:t>
            </a:r>
            <a:r>
              <a:rPr lang="en-US" altLang="zh-CN" sz="2000" i="1" dirty="0">
                <a:solidFill>
                  <a:srgbClr val="0000FF"/>
                </a:solidFill>
                <a:latin typeface="Consolas" pitchFamily="49" charset="0"/>
                <a:ea typeface="华文中宋" pitchFamily="2" charset="-122"/>
                <a:cs typeface="Consolas" pitchFamily="49" charset="0"/>
              </a:rPr>
              <a:t>p</a:t>
            </a:r>
            <a:r>
              <a:rPr lang="zh-CN" altLang="zh-CN" sz="2000" dirty="0">
                <a:solidFill>
                  <a:srgbClr val="0000FF"/>
                </a:solidFill>
                <a:latin typeface="Consolas" pitchFamily="49" charset="0"/>
                <a:ea typeface="华文中宋" pitchFamily="2" charset="-122"/>
                <a:cs typeface="Consolas" pitchFamily="49" charset="0"/>
              </a:rPr>
              <a:t>（找后继结点），再在</a:t>
            </a:r>
            <a:r>
              <a:rPr lang="en-US" altLang="zh-CN" sz="2000" i="1" dirty="0">
                <a:solidFill>
                  <a:srgbClr val="0000FF"/>
                </a:solidFill>
                <a:latin typeface="Consolas" pitchFamily="49" charset="0"/>
                <a:ea typeface="华文中宋" pitchFamily="2" charset="-122"/>
                <a:cs typeface="Consolas" pitchFamily="49" charset="0"/>
              </a:rPr>
              <a:t>p</a:t>
            </a:r>
            <a:r>
              <a:rPr lang="zh-CN" altLang="zh-CN" sz="2000" dirty="0">
                <a:solidFill>
                  <a:srgbClr val="0000FF"/>
                </a:solidFill>
                <a:latin typeface="Consolas" pitchFamily="49" charset="0"/>
                <a:ea typeface="华文中宋" pitchFamily="2" charset="-122"/>
                <a:cs typeface="Consolas" pitchFamily="49" charset="0"/>
              </a:rPr>
              <a:t>结点之前插入</a:t>
            </a:r>
            <a:r>
              <a:rPr lang="en-US" altLang="zh-CN" sz="2000" i="1" dirty="0">
                <a:solidFill>
                  <a:srgbClr val="0000FF"/>
                </a:solidFill>
                <a:latin typeface="Consolas" pitchFamily="49" charset="0"/>
                <a:ea typeface="华文中宋" pitchFamily="2" charset="-122"/>
                <a:cs typeface="Consolas" pitchFamily="49" charset="0"/>
              </a:rPr>
              <a:t>s</a:t>
            </a:r>
            <a:r>
              <a:rPr lang="zh-CN" altLang="zh-CN" sz="2000" dirty="0">
                <a:solidFill>
                  <a:srgbClr val="0000FF"/>
                </a:solidFill>
                <a:latin typeface="Consolas" pitchFamily="49" charset="0"/>
                <a:ea typeface="华文中宋" pitchFamily="2" charset="-122"/>
                <a:cs typeface="Consolas" pitchFamily="49" charset="0"/>
              </a:rPr>
              <a:t>结点（后继仅仅之前插入新结点）。</a:t>
            </a:r>
            <a:endParaRPr lang="zh-CN" altLang="en-US" sz="2000" dirty="0">
              <a:solidFill>
                <a:srgbClr val="0000FF"/>
              </a:solidFill>
              <a:latin typeface="Consolas" pitchFamily="49" charset="0"/>
              <a:ea typeface="华文中宋" pitchFamily="2" charset="-122"/>
              <a:cs typeface="Consolas" pitchFamily="49" charset="0"/>
            </a:endParaRPr>
          </a:p>
        </p:txBody>
      </p:sp>
      <p:grpSp>
        <p:nvGrpSpPr>
          <p:cNvPr id="7" name="组合 6"/>
          <p:cNvGrpSpPr/>
          <p:nvPr/>
        </p:nvGrpSpPr>
        <p:grpSpPr>
          <a:xfrm>
            <a:off x="467544" y="5480879"/>
            <a:ext cx="896901" cy="896901"/>
            <a:chOff x="388951" y="5103867"/>
            <a:chExt cx="896901" cy="896901"/>
          </a:xfrm>
        </p:grpSpPr>
        <p:sp>
          <p:nvSpPr>
            <p:cNvPr id="8" name="椭圆 7"/>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 name="椭圆 8"/>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 name="文本框 14"/>
            <p:cNvSpPr txBox="1"/>
            <p:nvPr/>
          </p:nvSpPr>
          <p:spPr>
            <a:xfrm>
              <a:off x="525185" y="5431228"/>
              <a:ext cx="646332" cy="313932"/>
            </a:xfrm>
            <a:prstGeom prst="rect">
              <a:avLst/>
            </a:prstGeom>
            <a:noFill/>
          </p:spPr>
          <p:txBody>
            <a:bodyPr wrap="none" rtlCol="0">
              <a:spAutoFit/>
            </a:bodyPr>
            <a:lstStyle/>
            <a:p>
              <a:r>
                <a:rPr lang="zh-CN" altLang="en-US" sz="1800" b="1">
                  <a:solidFill>
                    <a:srgbClr val="FF0000"/>
                  </a:solidFill>
                  <a:latin typeface="微软雅黑" pitchFamily="34" charset="-122"/>
                  <a:ea typeface="微软雅黑" pitchFamily="34" charset="-122"/>
                </a:rPr>
                <a:t>说明</a:t>
              </a:r>
              <a:endParaRPr lang="zh-CN" altLang="en-US" sz="1800" b="1" dirty="0">
                <a:solidFill>
                  <a:srgbClr val="FF0000"/>
                </a:solidFill>
                <a:latin typeface="微软雅黑" pitchFamily="34" charset="-122"/>
                <a:ea typeface="微软雅黑" pitchFamily="34" charset="-122"/>
              </a:endParaRPr>
            </a:p>
          </p:txBody>
        </p:sp>
      </p:grpSp>
      <p:sp>
        <p:nvSpPr>
          <p:cNvPr id="11" name="TextBox 2">
            <a:extLst>
              <a:ext uri="{FF2B5EF4-FFF2-40B4-BE49-F238E27FC236}">
                <a16:creationId xmlns:a16="http://schemas.microsoft.com/office/drawing/2014/main" id="{872D08E5-EBC7-42AC-A7B8-654DA92634C9}"/>
              </a:ext>
            </a:extLst>
          </p:cNvPr>
          <p:cNvSpPr txBox="1"/>
          <p:nvPr/>
        </p:nvSpPr>
        <p:spPr>
          <a:xfrm>
            <a:off x="179512" y="928670"/>
            <a:ext cx="8894792" cy="386179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public void </a:t>
            </a:r>
            <a:r>
              <a:rPr lang="en-US" altLang="zh-CN" sz="1800" dirty="0">
                <a:solidFill>
                  <a:srgbClr val="FF0000"/>
                </a:solidFill>
                <a:latin typeface="Consolas" pitchFamily="49" charset="0"/>
                <a:ea typeface="仿宋" pitchFamily="49" charset="-122"/>
                <a:cs typeface="Consolas" pitchFamily="49" charset="0"/>
              </a:rPr>
              <a:t>Insert(int </a:t>
            </a:r>
            <a:r>
              <a:rPr lang="en-US" altLang="zh-CN" sz="1800" dirty="0" err="1">
                <a:solidFill>
                  <a:srgbClr val="FF0000"/>
                </a:solidFill>
                <a:latin typeface="Consolas" pitchFamily="49" charset="0"/>
                <a:ea typeface="仿宋" pitchFamily="49" charset="-122"/>
                <a:cs typeface="Consolas" pitchFamily="49" charset="0"/>
              </a:rPr>
              <a:t>i</a:t>
            </a:r>
            <a:r>
              <a:rPr lang="en-US" altLang="zh-CN" sz="1800" dirty="0">
                <a:solidFill>
                  <a:srgbClr val="FF0000"/>
                </a:solidFill>
                <a:latin typeface="Consolas" pitchFamily="49" charset="0"/>
                <a:ea typeface="仿宋" pitchFamily="49" charset="-122"/>
                <a:cs typeface="Consolas" pitchFamily="49" charset="0"/>
              </a:rPr>
              <a:t>, E 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在线性表中序号</a:t>
            </a:r>
            <a:r>
              <a:rPr lang="en-US" altLang="zh-CN" sz="1800" dirty="0" err="1">
                <a:solidFill>
                  <a:srgbClr val="00CC00"/>
                </a:solidFill>
                <a:latin typeface="Consolas" pitchFamily="49" charset="0"/>
                <a:ea typeface="仿宋" pitchFamily="49" charset="-122"/>
                <a:cs typeface="Consolas" pitchFamily="49" charset="0"/>
              </a:rPr>
              <a:t>i</a:t>
            </a:r>
            <a:r>
              <a:rPr lang="zh-CN" altLang="zh-CN" sz="1800" dirty="0">
                <a:solidFill>
                  <a:srgbClr val="00CC00"/>
                </a:solidFill>
                <a:latin typeface="Consolas" pitchFamily="49" charset="0"/>
                <a:ea typeface="仿宋" pitchFamily="49" charset="-122"/>
                <a:cs typeface="Consolas" pitchFamily="49" charset="0"/>
              </a:rPr>
              <a:t>位置插入元素</a:t>
            </a:r>
            <a:r>
              <a:rPr lang="en-US" altLang="zh-CN" sz="1800" dirty="0">
                <a:solidFill>
                  <a:srgbClr val="00CC00"/>
                </a:solidFill>
                <a:latin typeface="Consolas" pitchFamily="49" charset="0"/>
                <a:ea typeface="仿宋" pitchFamily="49" charset="-122"/>
                <a:cs typeface="Consolas" pitchFamily="49" charset="0"/>
              </a:rPr>
              <a:t>e</a:t>
            </a:r>
            <a:endParaRPr lang="zh-CN" altLang="zh-CN" sz="1800" dirty="0">
              <a:solidFill>
                <a:srgbClr val="00CC00"/>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&lt;0 ||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&gt;size())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参数错误抛出异常</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throw new </a:t>
            </a:r>
            <a:r>
              <a:rPr lang="en-US" altLang="zh-CN" sz="1800" dirty="0" err="1">
                <a:solidFill>
                  <a:srgbClr val="0000FF"/>
                </a:solidFill>
                <a:latin typeface="Consolas" pitchFamily="49" charset="0"/>
                <a:ea typeface="仿宋" pitchFamily="49" charset="-122"/>
                <a:cs typeface="Consolas" pitchFamily="49" charset="0"/>
              </a:rPr>
              <a:t>IllegalArgumentException</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插入</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位置</a:t>
            </a:r>
            <a:r>
              <a:rPr lang="en-US" altLang="zh-CN" sz="1800" dirty="0" err="1">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不在有效范围内</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&lt;E&gt; s=new </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&lt;E&gt;(e);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建立新结点</a:t>
            </a:r>
            <a:r>
              <a:rPr lang="en-US" altLang="zh-CN" sz="1800" dirty="0">
                <a:solidFill>
                  <a:srgbClr val="00CC00"/>
                </a:solidFill>
                <a:latin typeface="Consolas" pitchFamily="49" charset="0"/>
                <a:ea typeface="仿宋" pitchFamily="49" charset="-122"/>
                <a:cs typeface="Consolas" pitchFamily="49" charset="0"/>
              </a:rPr>
              <a:t>s</a:t>
            </a: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&lt;E&gt; p=</a:t>
            </a:r>
            <a:r>
              <a:rPr lang="en-US" altLang="zh-CN" sz="1800" dirty="0" err="1">
                <a:solidFill>
                  <a:srgbClr val="0000FF"/>
                </a:solidFill>
                <a:latin typeface="Consolas" pitchFamily="49" charset="0"/>
                <a:ea typeface="仿宋" pitchFamily="49" charset="-122"/>
                <a:cs typeface="Consolas" pitchFamily="49" charset="0"/>
              </a:rPr>
              <a:t>geti</a:t>
            </a:r>
            <a:r>
              <a:rPr lang="en-US" altLang="zh-CN" sz="1800" dirty="0">
                <a:solidFill>
                  <a:srgbClr val="0000FF"/>
                </a:solidFill>
                <a:latin typeface="Consolas" pitchFamily="49" charset="0"/>
                <a:ea typeface="仿宋" pitchFamily="49" charset="-122"/>
                <a:cs typeface="Consolas" pitchFamily="49" charset="0"/>
              </a:rPr>
              <a:t>(i-1);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找到序号为</a:t>
            </a:r>
            <a:r>
              <a:rPr lang="en-US" altLang="zh-CN" sz="1800" dirty="0">
                <a:solidFill>
                  <a:srgbClr val="00CC00"/>
                </a:solidFill>
                <a:latin typeface="Consolas" pitchFamily="49" charset="0"/>
                <a:ea typeface="仿宋" pitchFamily="49" charset="-122"/>
                <a:cs typeface="Consolas" pitchFamily="49" charset="0"/>
              </a:rPr>
              <a:t>i-1</a:t>
            </a:r>
            <a:r>
              <a:rPr lang="zh-CN" altLang="zh-CN" sz="1800" dirty="0">
                <a:solidFill>
                  <a:srgbClr val="00CC00"/>
                </a:solidFill>
                <a:latin typeface="Consolas" pitchFamily="49" charset="0"/>
                <a:ea typeface="仿宋" pitchFamily="49" charset="-122"/>
                <a:cs typeface="Consolas" pitchFamily="49" charset="0"/>
              </a:rPr>
              <a:t>结点</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其后插入</a:t>
            </a:r>
            <a:r>
              <a:rPr lang="en-US" altLang="zh-CN" sz="1800" dirty="0">
                <a:solidFill>
                  <a:srgbClr val="00CC00"/>
                </a:solidFill>
                <a:latin typeface="Consolas" pitchFamily="49" charset="0"/>
                <a:ea typeface="仿宋" pitchFamily="49" charset="-122"/>
                <a:cs typeface="Consolas" pitchFamily="49" charset="0"/>
              </a:rPr>
              <a:t>s</a:t>
            </a:r>
            <a:r>
              <a:rPr lang="zh-CN" altLang="zh-CN" sz="1800" dirty="0">
                <a:solidFill>
                  <a:srgbClr val="00CC00"/>
                </a:solidFill>
                <a:latin typeface="Consolas" pitchFamily="49" charset="0"/>
                <a:ea typeface="仿宋" pitchFamily="49" charset="-122"/>
                <a:cs typeface="Consolas" pitchFamily="49" charset="0"/>
              </a:rPr>
              <a:t>结点</a:t>
            </a:r>
          </a:p>
          <a:p>
            <a:pPr algn="l">
              <a:lnSpc>
                <a:spcPts val="2600"/>
              </a:lnSpc>
              <a:spcBef>
                <a:spcPts val="0"/>
              </a:spcBef>
            </a:pPr>
            <a:r>
              <a:rPr lang="en-US" altLang="zh-CN" sz="1800" dirty="0">
                <a:solidFill>
                  <a:srgbClr val="006600"/>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s.next</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p.next</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修改</a:t>
            </a:r>
            <a:r>
              <a:rPr lang="en-US" altLang="zh-CN" sz="1800" dirty="0">
                <a:solidFill>
                  <a:srgbClr val="00CC00"/>
                </a:solidFill>
                <a:latin typeface="Consolas" pitchFamily="49" charset="0"/>
                <a:ea typeface="仿宋" pitchFamily="49" charset="-122"/>
                <a:cs typeface="Consolas" pitchFamily="49" charset="0"/>
              </a:rPr>
              <a:t>s</a:t>
            </a:r>
            <a:r>
              <a:rPr lang="zh-CN" altLang="zh-CN" sz="1800" dirty="0">
                <a:solidFill>
                  <a:srgbClr val="00CC00"/>
                </a:solidFill>
                <a:latin typeface="Consolas" pitchFamily="49" charset="0"/>
                <a:ea typeface="仿宋" pitchFamily="49" charset="-122"/>
                <a:cs typeface="Consolas" pitchFamily="49" charset="0"/>
              </a:rPr>
              <a:t>结点的</a:t>
            </a:r>
            <a:r>
              <a:rPr lang="en-US" altLang="zh-CN" sz="1800" dirty="0">
                <a:solidFill>
                  <a:srgbClr val="00CC00"/>
                </a:solidFill>
                <a:latin typeface="Consolas" pitchFamily="49" charset="0"/>
                <a:ea typeface="仿宋" pitchFamily="49" charset="-122"/>
                <a:cs typeface="Consolas" pitchFamily="49" charset="0"/>
              </a:rPr>
              <a:t>next</a:t>
            </a:r>
            <a:r>
              <a:rPr lang="zh-CN" altLang="zh-CN" sz="1800" dirty="0">
                <a:solidFill>
                  <a:srgbClr val="00CC00"/>
                </a:solidFill>
                <a:latin typeface="Consolas" pitchFamily="49" charset="0"/>
                <a:ea typeface="仿宋" pitchFamily="49" charset="-122"/>
                <a:cs typeface="Consolas" pitchFamily="49" charset="0"/>
              </a:rPr>
              <a:t>成员</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if (</a:t>
            </a:r>
            <a:r>
              <a:rPr lang="en-US" altLang="zh-CN" sz="1800" dirty="0" err="1">
                <a:solidFill>
                  <a:srgbClr val="FF00FF"/>
                </a:solidFill>
                <a:latin typeface="Consolas" pitchFamily="49" charset="0"/>
                <a:ea typeface="仿宋" pitchFamily="49" charset="-122"/>
                <a:cs typeface="Consolas" pitchFamily="49" charset="0"/>
              </a:rPr>
              <a:t>p.next</a:t>
            </a:r>
            <a:r>
              <a:rPr lang="en-US" altLang="zh-CN" sz="1800" dirty="0">
                <a:solidFill>
                  <a:srgbClr val="FF00FF"/>
                </a:solidFill>
                <a:latin typeface="Consolas" pitchFamily="49" charset="0"/>
                <a:ea typeface="仿宋" pitchFamily="49" charset="-122"/>
                <a:cs typeface="Consolas" pitchFamily="49" charset="0"/>
              </a:rPr>
              <a:t>!=null)</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修改</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结点的非空后继结点的</a:t>
            </a:r>
            <a:r>
              <a:rPr lang="en-US" altLang="zh-CN" sz="1800" dirty="0">
                <a:solidFill>
                  <a:srgbClr val="00CC00"/>
                </a:solidFill>
                <a:latin typeface="Consolas" pitchFamily="49" charset="0"/>
                <a:ea typeface="仿宋" pitchFamily="49" charset="-122"/>
                <a:cs typeface="Consolas" pitchFamily="49" charset="0"/>
              </a:rPr>
              <a:t>prior</a:t>
            </a:r>
            <a:r>
              <a:rPr lang="zh-CN" altLang="zh-CN" sz="1800" dirty="0">
                <a:solidFill>
                  <a:srgbClr val="00CC00"/>
                </a:solidFill>
                <a:latin typeface="Consolas" pitchFamily="49" charset="0"/>
                <a:ea typeface="仿宋" pitchFamily="49" charset="-122"/>
                <a:cs typeface="Consolas" pitchFamily="49" charset="0"/>
              </a:rPr>
              <a:t>成员</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p.next.prior</a:t>
            </a:r>
            <a:r>
              <a:rPr lang="en-US" altLang="zh-CN" sz="1800" dirty="0">
                <a:solidFill>
                  <a:srgbClr val="FF00FF"/>
                </a:solidFill>
                <a:latin typeface="Consolas" pitchFamily="49" charset="0"/>
                <a:ea typeface="仿宋" pitchFamily="49" charset="-122"/>
                <a:cs typeface="Consolas" pitchFamily="49" charset="0"/>
              </a:rPr>
              <a:t>=s;</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p.next</a:t>
            </a:r>
            <a:r>
              <a:rPr lang="en-US" altLang="zh-CN" sz="1800" dirty="0">
                <a:solidFill>
                  <a:srgbClr val="FF00FF"/>
                </a:solidFill>
                <a:latin typeface="Consolas" pitchFamily="49" charset="0"/>
                <a:ea typeface="仿宋" pitchFamily="49" charset="-122"/>
                <a:cs typeface="Consolas" pitchFamily="49" charset="0"/>
              </a:rPr>
              <a:t>=s;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修改</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结点的</a:t>
            </a:r>
            <a:r>
              <a:rPr lang="en-US" altLang="zh-CN" sz="1800" dirty="0">
                <a:solidFill>
                  <a:srgbClr val="00CC00"/>
                </a:solidFill>
                <a:latin typeface="Consolas" pitchFamily="49" charset="0"/>
                <a:ea typeface="仿宋" pitchFamily="49" charset="-122"/>
                <a:cs typeface="Consolas" pitchFamily="49" charset="0"/>
              </a:rPr>
              <a:t>next</a:t>
            </a:r>
            <a:r>
              <a:rPr lang="zh-CN" altLang="zh-CN" sz="1800" dirty="0">
                <a:solidFill>
                  <a:srgbClr val="00CC00"/>
                </a:solidFill>
                <a:latin typeface="Consolas" pitchFamily="49" charset="0"/>
                <a:ea typeface="仿宋" pitchFamily="49" charset="-122"/>
                <a:cs typeface="Consolas" pitchFamily="49" charset="0"/>
              </a:rPr>
              <a:t>成员</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s.prior</a:t>
            </a:r>
            <a:r>
              <a:rPr lang="en-US" altLang="zh-CN" sz="1800" dirty="0">
                <a:solidFill>
                  <a:srgbClr val="FF00FF"/>
                </a:solidFill>
                <a:latin typeface="Consolas" pitchFamily="49" charset="0"/>
                <a:ea typeface="仿宋" pitchFamily="49" charset="-122"/>
                <a:cs typeface="Consolas" pitchFamily="49" charset="0"/>
              </a:rPr>
              <a:t>=p;</a:t>
            </a:r>
            <a:r>
              <a:rPr lang="en-US" altLang="zh-CN" sz="1800" dirty="0">
                <a:solidFill>
                  <a:srgbClr val="006600"/>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修改</a:t>
            </a:r>
            <a:r>
              <a:rPr lang="en-US" altLang="zh-CN" sz="1800" dirty="0">
                <a:solidFill>
                  <a:srgbClr val="00CC00"/>
                </a:solidFill>
                <a:latin typeface="Consolas" pitchFamily="49" charset="0"/>
                <a:ea typeface="仿宋" pitchFamily="49" charset="-122"/>
                <a:cs typeface="Consolas" pitchFamily="49" charset="0"/>
              </a:rPr>
              <a:t>s</a:t>
            </a:r>
            <a:r>
              <a:rPr lang="zh-CN" altLang="zh-CN" sz="1800" dirty="0">
                <a:solidFill>
                  <a:srgbClr val="00CC00"/>
                </a:solidFill>
                <a:latin typeface="Consolas" pitchFamily="49" charset="0"/>
                <a:ea typeface="仿宋" pitchFamily="49" charset="-122"/>
                <a:cs typeface="Consolas" pitchFamily="49" charset="0"/>
              </a:rPr>
              <a:t>结点的</a:t>
            </a:r>
            <a:r>
              <a:rPr lang="en-US" altLang="zh-CN" sz="1800" dirty="0">
                <a:solidFill>
                  <a:srgbClr val="00CC00"/>
                </a:solidFill>
                <a:latin typeface="Consolas" pitchFamily="49" charset="0"/>
                <a:ea typeface="仿宋" pitchFamily="49" charset="-122"/>
                <a:cs typeface="Consolas" pitchFamily="49" charset="0"/>
              </a:rPr>
              <a:t>prior</a:t>
            </a:r>
            <a:r>
              <a:rPr lang="zh-CN" altLang="zh-CN" sz="1800" dirty="0">
                <a:solidFill>
                  <a:srgbClr val="00CC00"/>
                </a:solidFill>
                <a:latin typeface="Consolas" pitchFamily="49" charset="0"/>
                <a:ea typeface="仿宋" pitchFamily="49" charset="-122"/>
                <a:cs typeface="Consolas" pitchFamily="49" charset="0"/>
              </a:rPr>
              <a:t>成员</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13" name="矩形 12">
            <a:extLst>
              <a:ext uri="{FF2B5EF4-FFF2-40B4-BE49-F238E27FC236}">
                <a16:creationId xmlns:a16="http://schemas.microsoft.com/office/drawing/2014/main" id="{7582B2C7-B30C-439B-88DB-8724E80BE6AF}"/>
              </a:ext>
            </a:extLst>
          </p:cNvPr>
          <p:cNvSpPr/>
          <p:nvPr/>
        </p:nvSpPr>
        <p:spPr>
          <a:xfrm>
            <a:off x="7506658" y="4784111"/>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T(n)=O(n)</a:t>
            </a:r>
            <a:endParaRPr lang="zh-CN" alt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1320182"/>
            <a:ext cx="8643998" cy="306029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public void </a:t>
            </a:r>
            <a:r>
              <a:rPr lang="en-US" altLang="zh-CN" sz="1800" dirty="0">
                <a:solidFill>
                  <a:srgbClr val="FF0000"/>
                </a:solidFill>
                <a:latin typeface="Consolas" pitchFamily="49" charset="0"/>
                <a:ea typeface="仿宋" pitchFamily="49" charset="-122"/>
                <a:cs typeface="Consolas" pitchFamily="49" charset="0"/>
              </a:rPr>
              <a:t>Delete(int </a:t>
            </a:r>
            <a:r>
              <a:rPr lang="en-US" altLang="zh-CN" sz="1800" dirty="0" err="1">
                <a:solidFill>
                  <a:srgbClr val="FF0000"/>
                </a:solidFill>
                <a:latin typeface="Consolas" pitchFamily="49" charset="0"/>
                <a:ea typeface="仿宋" pitchFamily="49" charset="-122"/>
                <a:cs typeface="Consolas" pitchFamily="49" charset="0"/>
              </a:rPr>
              <a:t>i</a:t>
            </a:r>
            <a:r>
              <a:rPr lang="en-US" altLang="zh-CN" sz="1800" dirty="0">
                <a:solidFill>
                  <a:srgbClr val="FF00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在线性表中删除序号</a:t>
            </a:r>
            <a:r>
              <a:rPr lang="en-US" altLang="zh-CN" sz="1800" dirty="0" err="1">
                <a:solidFill>
                  <a:srgbClr val="00CC00"/>
                </a:solidFill>
                <a:latin typeface="Consolas" pitchFamily="49" charset="0"/>
                <a:ea typeface="仿宋" pitchFamily="49" charset="-122"/>
                <a:cs typeface="Consolas" pitchFamily="49" charset="0"/>
              </a:rPr>
              <a:t>i</a:t>
            </a:r>
            <a:r>
              <a:rPr lang="zh-CN" altLang="zh-CN" sz="1800" dirty="0">
                <a:solidFill>
                  <a:srgbClr val="00CC00"/>
                </a:solidFill>
                <a:latin typeface="Consolas" pitchFamily="49" charset="0"/>
                <a:ea typeface="仿宋" pitchFamily="49" charset="-122"/>
                <a:cs typeface="Consolas" pitchFamily="49" charset="0"/>
              </a:rPr>
              <a:t>位置的元素</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&lt;0 ||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&gt;size()-1)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参数错误抛出异常</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throw new </a:t>
            </a:r>
            <a:r>
              <a:rPr lang="en-US" altLang="zh-CN" sz="1800" dirty="0" err="1">
                <a:solidFill>
                  <a:srgbClr val="0000FF"/>
                </a:solidFill>
                <a:latin typeface="Consolas" pitchFamily="49" charset="0"/>
                <a:ea typeface="仿宋" pitchFamily="49" charset="-122"/>
                <a:cs typeface="Consolas" pitchFamily="49" charset="0"/>
              </a:rPr>
              <a:t>IllegalArgumentException</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删除</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位置</a:t>
            </a:r>
            <a:r>
              <a:rPr lang="en-US" altLang="zh-CN" sz="1800" dirty="0" err="1">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不在有效范围内</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&lt;E&gt; p=</a:t>
            </a:r>
            <a:r>
              <a:rPr lang="en-US" altLang="zh-CN" sz="1800" dirty="0" err="1">
                <a:solidFill>
                  <a:srgbClr val="0000FF"/>
                </a:solidFill>
                <a:latin typeface="Consolas" pitchFamily="49" charset="0"/>
                <a:ea typeface="仿宋" pitchFamily="49" charset="-122"/>
                <a:cs typeface="Consolas" pitchFamily="49" charset="0"/>
              </a:rPr>
              <a:t>geti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找到序号为</a:t>
            </a:r>
            <a:r>
              <a:rPr lang="en-US" altLang="zh-CN" sz="1800" dirty="0" err="1">
                <a:solidFill>
                  <a:srgbClr val="00CC00"/>
                </a:solidFill>
                <a:latin typeface="Consolas" pitchFamily="49" charset="0"/>
                <a:ea typeface="仿宋" pitchFamily="49" charset="-122"/>
                <a:cs typeface="Consolas" pitchFamily="49" charset="0"/>
              </a:rPr>
              <a:t>i</a:t>
            </a:r>
            <a:r>
              <a:rPr lang="zh-CN" altLang="zh-CN" sz="1800" dirty="0">
                <a:solidFill>
                  <a:srgbClr val="00CC00"/>
                </a:solidFill>
                <a:latin typeface="Consolas" pitchFamily="49" charset="0"/>
                <a:ea typeface="仿宋" pitchFamily="49" charset="-122"/>
                <a:cs typeface="Consolas" pitchFamily="49" charset="0"/>
              </a:rPr>
              <a:t>的结点</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删除该结点</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!=null)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修改</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结点非空后继结点的</a:t>
            </a:r>
            <a:r>
              <a:rPr lang="en-US" altLang="zh-CN" sz="1800" dirty="0">
                <a:solidFill>
                  <a:srgbClr val="00CC00"/>
                </a:solidFill>
                <a:latin typeface="Consolas" pitchFamily="49" charset="0"/>
                <a:ea typeface="仿宋" pitchFamily="49" charset="-122"/>
                <a:cs typeface="Consolas" pitchFamily="49" charset="0"/>
              </a:rPr>
              <a:t>prior</a:t>
            </a:r>
            <a:r>
              <a:rPr lang="zh-CN" altLang="zh-CN" sz="1800" dirty="0">
                <a:solidFill>
                  <a:srgbClr val="00CC00"/>
                </a:solidFill>
                <a:latin typeface="Consolas" pitchFamily="49" charset="0"/>
                <a:ea typeface="仿宋" pitchFamily="49" charset="-122"/>
                <a:cs typeface="Consolas" pitchFamily="49" charset="0"/>
              </a:rPr>
              <a:t>成员</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p.next.prior</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p.prior</a:t>
            </a:r>
            <a:r>
              <a:rPr lang="en-US" altLang="zh-CN" sz="1800" dirty="0">
                <a:solidFill>
                  <a:srgbClr val="FF00FF"/>
                </a:solidFill>
                <a:latin typeface="Consolas" pitchFamily="49" charset="0"/>
                <a:ea typeface="仿宋" pitchFamily="49" charset="-122"/>
                <a:cs typeface="Consolas" pitchFamily="49" charset="0"/>
              </a:rPr>
              <a:t>;</a:t>
            </a:r>
            <a:endParaRPr lang="zh-CN" altLang="zh-CN" sz="1800" dirty="0">
              <a:solidFill>
                <a:srgbClr val="FF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p.prior.next</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p.next</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修改</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结点的前驱结点的</a:t>
            </a:r>
            <a:r>
              <a:rPr lang="en-US" altLang="zh-CN" sz="1800" dirty="0">
                <a:solidFill>
                  <a:srgbClr val="00CC00"/>
                </a:solidFill>
                <a:latin typeface="Consolas" pitchFamily="49" charset="0"/>
                <a:ea typeface="仿宋" pitchFamily="49" charset="-122"/>
                <a:cs typeface="Consolas" pitchFamily="49" charset="0"/>
              </a:rPr>
              <a:t>next</a:t>
            </a:r>
            <a:r>
              <a:rPr lang="zh-CN" altLang="zh-CN" sz="1800" dirty="0">
                <a:solidFill>
                  <a:srgbClr val="00CC00"/>
                </a:solidFill>
                <a:latin typeface="Consolas" pitchFamily="49" charset="0"/>
                <a:ea typeface="仿宋" pitchFamily="49" charset="-122"/>
                <a:cs typeface="Consolas" pitchFamily="49" charset="0"/>
              </a:rPr>
              <a:t>成员</a:t>
            </a: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282985" y="428536"/>
            <a:ext cx="7572428" cy="400110"/>
          </a:xfrm>
          <a:prstGeom prst="rect">
            <a:avLst/>
          </a:prstGeom>
          <a:noFill/>
        </p:spPr>
        <p:txBody>
          <a:bodyPr wrap="square" rtlCol="0">
            <a:spAutoFit/>
          </a:bodyPr>
          <a:lstStyle/>
          <a:p>
            <a:pPr algn="l">
              <a:lnSpc>
                <a:spcPct val="100000"/>
              </a:lnSpc>
            </a:pPr>
            <a:r>
              <a:rPr lang="zh-CN" altLang="zh-CN" sz="2000" dirty="0">
                <a:solidFill>
                  <a:srgbClr val="0000FF"/>
                </a:solidFill>
                <a:latin typeface="Consolas" pitchFamily="49" charset="0"/>
                <a:ea typeface="仿宋" pitchFamily="49" charset="-122"/>
                <a:cs typeface="Consolas" pitchFamily="49" charset="0"/>
              </a:rPr>
              <a:t>在双链表</a:t>
            </a:r>
            <a:r>
              <a:rPr lang="en-US" altLang="zh-CN" sz="2000" dirty="0" err="1">
                <a:solidFill>
                  <a:srgbClr val="0000FF"/>
                </a:solidFill>
                <a:latin typeface="Consolas" pitchFamily="49" charset="0"/>
                <a:ea typeface="仿宋" pitchFamily="49" charset="-122"/>
                <a:cs typeface="Consolas" pitchFamily="49" charset="0"/>
              </a:rPr>
              <a:t>dhead</a:t>
            </a:r>
            <a:r>
              <a:rPr lang="zh-CN" altLang="zh-CN" sz="2000" dirty="0">
                <a:solidFill>
                  <a:srgbClr val="0000FF"/>
                </a:solidFill>
                <a:latin typeface="Consolas" pitchFamily="49" charset="0"/>
                <a:ea typeface="仿宋" pitchFamily="49" charset="-122"/>
                <a:cs typeface="Consolas" pitchFamily="49" charset="0"/>
              </a:rPr>
              <a:t>中删除序号为</a:t>
            </a:r>
            <a:r>
              <a:rPr lang="en-US" altLang="zh-CN" sz="2000" i="1" dirty="0" err="1">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的结点的算法</a:t>
            </a:r>
            <a:endParaRPr lang="zh-CN" altLang="en-US" sz="20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1195192" y="5475684"/>
            <a:ext cx="7663383" cy="407291"/>
          </a:xfrm>
          <a:prstGeom prst="rect">
            <a:avLst/>
          </a:prstGeom>
          <a:noFill/>
        </p:spPr>
        <p:txBody>
          <a:bodyPr wrap="square" rtlCol="0">
            <a:spAutoFit/>
          </a:bodyPr>
          <a:lstStyle/>
          <a:p>
            <a:pPr algn="l">
              <a:lnSpc>
                <a:spcPts val="2600"/>
              </a:lnSpc>
              <a:spcBef>
                <a:spcPts val="0"/>
              </a:spcBef>
            </a:pPr>
            <a:r>
              <a:rPr lang="zh-CN" altLang="zh-CN" sz="2000" dirty="0">
                <a:solidFill>
                  <a:srgbClr val="0000FF"/>
                </a:solidFill>
                <a:latin typeface="Consolas" pitchFamily="49" charset="0"/>
                <a:ea typeface="华文中宋" pitchFamily="2" charset="-122"/>
                <a:cs typeface="Consolas" pitchFamily="49" charset="0"/>
              </a:rPr>
              <a:t>也可以找到序号为</a:t>
            </a:r>
            <a:r>
              <a:rPr lang="en-US" altLang="zh-CN" sz="2000" i="1" dirty="0">
                <a:solidFill>
                  <a:srgbClr val="0000FF"/>
                </a:solidFill>
                <a:latin typeface="Consolas" pitchFamily="49" charset="0"/>
                <a:ea typeface="华文中宋" pitchFamily="2" charset="-122"/>
                <a:cs typeface="Consolas" pitchFamily="49" charset="0"/>
              </a:rPr>
              <a:t>i</a:t>
            </a:r>
            <a:r>
              <a:rPr lang="en-US" altLang="zh-CN" sz="2000" dirty="0">
                <a:solidFill>
                  <a:srgbClr val="0000FF"/>
                </a:solidFill>
                <a:latin typeface="Consolas" pitchFamily="49" charset="0"/>
                <a:ea typeface="华文中宋" pitchFamily="2" charset="-122"/>
                <a:cs typeface="Consolas" pitchFamily="49" charset="0"/>
              </a:rPr>
              <a:t>-1</a:t>
            </a:r>
            <a:r>
              <a:rPr lang="zh-CN" altLang="zh-CN" sz="2000" dirty="0">
                <a:solidFill>
                  <a:srgbClr val="0000FF"/>
                </a:solidFill>
                <a:latin typeface="Consolas" pitchFamily="49" charset="0"/>
                <a:ea typeface="华文中宋" pitchFamily="2" charset="-122"/>
                <a:cs typeface="Consolas" pitchFamily="49" charset="0"/>
              </a:rPr>
              <a:t>的结点</a:t>
            </a:r>
            <a:r>
              <a:rPr lang="en-US" altLang="zh-CN" sz="2000" i="1" dirty="0">
                <a:solidFill>
                  <a:srgbClr val="0000FF"/>
                </a:solidFill>
                <a:latin typeface="Consolas" pitchFamily="49" charset="0"/>
                <a:ea typeface="华文中宋" pitchFamily="2" charset="-122"/>
                <a:cs typeface="Consolas" pitchFamily="49" charset="0"/>
              </a:rPr>
              <a:t>p</a:t>
            </a:r>
            <a:r>
              <a:rPr lang="zh-CN" altLang="zh-CN" sz="2000" dirty="0">
                <a:solidFill>
                  <a:srgbClr val="0000FF"/>
                </a:solidFill>
                <a:latin typeface="Consolas" pitchFamily="49" charset="0"/>
                <a:ea typeface="华文中宋" pitchFamily="2" charset="-122"/>
                <a:cs typeface="Consolas" pitchFamily="49" charset="0"/>
              </a:rPr>
              <a:t>（找前驱结点），再删除其后继结点。</a:t>
            </a:r>
            <a:endParaRPr lang="zh-CN" altLang="en-US" sz="2000" dirty="0">
              <a:solidFill>
                <a:srgbClr val="0000FF"/>
              </a:solidFill>
              <a:latin typeface="Consolas" pitchFamily="49" charset="0"/>
              <a:ea typeface="华文中宋" pitchFamily="2" charset="-122"/>
              <a:cs typeface="Consolas" pitchFamily="49" charset="0"/>
            </a:endParaRPr>
          </a:p>
        </p:txBody>
      </p:sp>
      <p:grpSp>
        <p:nvGrpSpPr>
          <p:cNvPr id="2" name="组合 6"/>
          <p:cNvGrpSpPr/>
          <p:nvPr/>
        </p:nvGrpSpPr>
        <p:grpSpPr>
          <a:xfrm>
            <a:off x="395536" y="5015356"/>
            <a:ext cx="896901" cy="896901"/>
            <a:chOff x="388951" y="5103867"/>
            <a:chExt cx="896901" cy="896901"/>
          </a:xfrm>
        </p:grpSpPr>
        <p:sp>
          <p:nvSpPr>
            <p:cNvPr id="8" name="椭圆 7"/>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 name="椭圆 8"/>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 name="文本框 14"/>
            <p:cNvSpPr txBox="1"/>
            <p:nvPr/>
          </p:nvSpPr>
          <p:spPr>
            <a:xfrm>
              <a:off x="525185" y="5431228"/>
              <a:ext cx="646332" cy="313932"/>
            </a:xfrm>
            <a:prstGeom prst="rect">
              <a:avLst/>
            </a:prstGeom>
            <a:noFill/>
          </p:spPr>
          <p:txBody>
            <a:bodyPr wrap="none" rtlCol="0">
              <a:spAutoFit/>
            </a:bodyPr>
            <a:lstStyle/>
            <a:p>
              <a:r>
                <a:rPr lang="zh-CN" altLang="en-US" sz="1800" b="1">
                  <a:solidFill>
                    <a:srgbClr val="FF0000"/>
                  </a:solidFill>
                  <a:latin typeface="微软雅黑" pitchFamily="34" charset="-122"/>
                  <a:ea typeface="微软雅黑" pitchFamily="34" charset="-122"/>
                </a:rPr>
                <a:t>说明</a:t>
              </a:r>
              <a:endParaRPr lang="zh-CN" altLang="en-US" sz="1800" b="1" dirty="0">
                <a:solidFill>
                  <a:srgbClr val="FF0000"/>
                </a:solidFill>
                <a:latin typeface="微软雅黑" pitchFamily="34" charset="-122"/>
                <a:ea typeface="微软雅黑" pitchFamily="34" charset="-122"/>
              </a:endParaRPr>
            </a:p>
          </p:txBody>
        </p:sp>
      </p:grpSp>
      <p:sp>
        <p:nvSpPr>
          <p:cNvPr id="11" name="矩形 10">
            <a:extLst>
              <a:ext uri="{FF2B5EF4-FFF2-40B4-BE49-F238E27FC236}">
                <a16:creationId xmlns:a16="http://schemas.microsoft.com/office/drawing/2014/main" id="{C216CF5A-F27D-4A5C-9BDF-F7235F4491AA}"/>
              </a:ext>
            </a:extLst>
          </p:cNvPr>
          <p:cNvSpPr/>
          <p:nvPr/>
        </p:nvSpPr>
        <p:spPr>
          <a:xfrm>
            <a:off x="7236296" y="4459306"/>
            <a:ext cx="1567646" cy="433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T(n)=O(n)</a:t>
            </a:r>
            <a:endParaRPr lang="zh-CN" alt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260648"/>
            <a:ext cx="5143536"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2.3.5 </a:t>
            </a:r>
            <a:r>
              <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双链表的应用算法设计示例</a:t>
            </a:r>
          </a:p>
        </p:txBody>
      </p:sp>
      <p:sp>
        <p:nvSpPr>
          <p:cNvPr id="4" name="TextBox 3"/>
          <p:cNvSpPr txBox="1"/>
          <p:nvPr/>
        </p:nvSpPr>
        <p:spPr>
          <a:xfrm>
            <a:off x="143508" y="980728"/>
            <a:ext cx="8856984" cy="2876401"/>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wrap="square" lIns="144000" tIns="108000" rIns="144000" bIns="108000" rtlCol="0">
            <a:spAutoFit/>
          </a:bodyPr>
          <a:lstStyle/>
          <a:p>
            <a:pPr algn="l">
              <a:lnSpc>
                <a:spcPts val="3000"/>
              </a:lnSpc>
              <a:spcBef>
                <a:spcPts val="0"/>
              </a:spcBef>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FF0000"/>
                </a:solidFill>
                <a:latin typeface="Consolas" pitchFamily="49" charset="0"/>
                <a:ea typeface="楷体" pitchFamily="49" charset="-122"/>
                <a:cs typeface="Consolas" pitchFamily="49" charset="0"/>
              </a:rPr>
              <a:t>【例</a:t>
            </a:r>
            <a:r>
              <a:rPr lang="en-US" altLang="zh-CN" sz="2000" dirty="0">
                <a:solidFill>
                  <a:srgbClr val="FF0000"/>
                </a:solidFill>
                <a:latin typeface="Consolas" pitchFamily="49" charset="0"/>
                <a:ea typeface="楷体" pitchFamily="49" charset="-122"/>
                <a:cs typeface="Consolas" pitchFamily="49" charset="0"/>
              </a:rPr>
              <a:t>2.19</a:t>
            </a:r>
            <a:r>
              <a:rPr lang="zh-CN" altLang="zh-CN" sz="2000" dirty="0">
                <a:solidFill>
                  <a:srgbClr val="FF0000"/>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设有一个整数双链表</a:t>
            </a:r>
            <a:r>
              <a:rPr lang="en-US" altLang="zh-CN" sz="2000" dirty="0">
                <a:solidFill>
                  <a:srgbClr val="0000FF"/>
                </a:solidFill>
                <a:latin typeface="Consolas" pitchFamily="49" charset="0"/>
                <a:ea typeface="楷体" pitchFamily="49" charset="-122"/>
                <a:cs typeface="Consolas" pitchFamily="49" charset="0"/>
              </a:rPr>
              <a:t>L</a:t>
            </a:r>
            <a:r>
              <a:rPr lang="zh-CN" altLang="zh-CN" sz="2000" dirty="0">
                <a:solidFill>
                  <a:srgbClr val="0000FF"/>
                </a:solidFill>
                <a:latin typeface="Consolas" pitchFamily="49" charset="0"/>
                <a:ea typeface="楷体" pitchFamily="49" charset="-122"/>
                <a:cs typeface="Consolas" pitchFamily="49" charset="0"/>
              </a:rPr>
              <a:t>，每个结点中除有</a:t>
            </a:r>
            <a:r>
              <a:rPr lang="en-US" altLang="zh-CN" sz="2000" dirty="0">
                <a:solidFill>
                  <a:srgbClr val="0000FF"/>
                </a:solidFill>
                <a:latin typeface="Consolas" pitchFamily="49" charset="0"/>
                <a:ea typeface="楷体" pitchFamily="49" charset="-122"/>
                <a:cs typeface="Consolas" pitchFamily="49" charset="0"/>
              </a:rPr>
              <a:t>prior</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data</a:t>
            </a:r>
            <a:r>
              <a:rPr lang="zh-CN" altLang="zh-CN" sz="2000" dirty="0">
                <a:solidFill>
                  <a:srgbClr val="0000FF"/>
                </a:solidFill>
                <a:latin typeface="Consolas" pitchFamily="49" charset="0"/>
                <a:ea typeface="楷体" pitchFamily="49" charset="-122"/>
                <a:cs typeface="Consolas" pitchFamily="49" charset="0"/>
              </a:rPr>
              <a:t>和</a:t>
            </a:r>
            <a:r>
              <a:rPr lang="en-US" altLang="zh-CN" sz="2000" dirty="0">
                <a:solidFill>
                  <a:srgbClr val="0000FF"/>
                </a:solidFill>
                <a:latin typeface="Consolas" pitchFamily="49" charset="0"/>
                <a:ea typeface="楷体" pitchFamily="49" charset="-122"/>
                <a:cs typeface="Consolas" pitchFamily="49" charset="0"/>
              </a:rPr>
              <a:t>next</a:t>
            </a:r>
            <a:r>
              <a:rPr lang="zh-CN" altLang="zh-CN" sz="2000" dirty="0">
                <a:solidFill>
                  <a:srgbClr val="0000FF"/>
                </a:solidFill>
                <a:latin typeface="Consolas" pitchFamily="49" charset="0"/>
                <a:ea typeface="楷体" pitchFamily="49" charset="-122"/>
                <a:cs typeface="Consolas" pitchFamily="49" charset="0"/>
              </a:rPr>
              <a:t>这</a:t>
            </a:r>
            <a:r>
              <a:rPr lang="en-US" altLang="zh-CN" sz="2000" dirty="0">
                <a:solidFill>
                  <a:srgbClr val="0000FF"/>
                </a:solidFill>
                <a:latin typeface="Consolas" pitchFamily="49" charset="0"/>
                <a:ea typeface="楷体" pitchFamily="49" charset="-122"/>
                <a:cs typeface="Consolas" pitchFamily="49" charset="0"/>
              </a:rPr>
              <a:t>3</a:t>
            </a:r>
            <a:r>
              <a:rPr lang="zh-CN" altLang="zh-CN" sz="2000" dirty="0">
                <a:solidFill>
                  <a:srgbClr val="0000FF"/>
                </a:solidFill>
                <a:latin typeface="Consolas" pitchFamily="49" charset="0"/>
                <a:ea typeface="楷体" pitchFamily="49" charset="-122"/>
                <a:cs typeface="Consolas" pitchFamily="49" charset="0"/>
              </a:rPr>
              <a:t>个成员外，还有一个访问频度成员</a:t>
            </a:r>
            <a:r>
              <a:rPr lang="en-US" altLang="zh-CN" sz="2000" dirty="0" err="1">
                <a:solidFill>
                  <a:srgbClr val="0000FF"/>
                </a:solidFill>
                <a:latin typeface="Consolas" pitchFamily="49" charset="0"/>
                <a:ea typeface="楷体" pitchFamily="49" charset="-122"/>
                <a:cs typeface="Consolas" pitchFamily="49" charset="0"/>
              </a:rPr>
              <a:t>freq</a:t>
            </a:r>
            <a:r>
              <a:rPr lang="zh-CN" altLang="zh-CN" sz="2000" dirty="0">
                <a:solidFill>
                  <a:srgbClr val="0000FF"/>
                </a:solidFill>
                <a:latin typeface="Consolas" pitchFamily="49" charset="0"/>
                <a:ea typeface="楷体" pitchFamily="49" charset="-122"/>
                <a:cs typeface="Consolas" pitchFamily="49" charset="0"/>
              </a:rPr>
              <a:t>，在链表被起用之前，其值均初始化为零，并且所有结点的</a:t>
            </a:r>
            <a:r>
              <a:rPr lang="en-US" altLang="zh-CN" sz="2000" dirty="0">
                <a:solidFill>
                  <a:srgbClr val="FF0000"/>
                </a:solidFill>
                <a:latin typeface="Consolas" pitchFamily="49" charset="0"/>
                <a:ea typeface="楷体" pitchFamily="49" charset="-122"/>
                <a:cs typeface="Consolas" pitchFamily="49" charset="0"/>
              </a:rPr>
              <a:t>data</a:t>
            </a:r>
            <a:r>
              <a:rPr lang="zh-CN" altLang="zh-CN" sz="2000" dirty="0">
                <a:solidFill>
                  <a:srgbClr val="FF0000"/>
                </a:solidFill>
                <a:latin typeface="Consolas" pitchFamily="49" charset="0"/>
                <a:ea typeface="楷体" pitchFamily="49" charset="-122"/>
                <a:cs typeface="Consolas" pitchFamily="49" charset="0"/>
              </a:rPr>
              <a:t>值不相同</a:t>
            </a:r>
            <a:r>
              <a:rPr lang="zh-CN" altLang="zh-CN" sz="2000" dirty="0">
                <a:solidFill>
                  <a:srgbClr val="0000FF"/>
                </a:solidFill>
                <a:latin typeface="Consolas" pitchFamily="49" charset="0"/>
                <a:ea typeface="楷体" pitchFamily="49" charset="-122"/>
                <a:cs typeface="Consolas" pitchFamily="49" charset="0"/>
              </a:rPr>
              <a:t>。每当进行</a:t>
            </a:r>
            <a:r>
              <a:rPr lang="en-US" altLang="zh-CN" sz="2000" dirty="0" err="1">
                <a:solidFill>
                  <a:srgbClr val="FF0000"/>
                </a:solidFill>
                <a:latin typeface="Consolas" pitchFamily="49" charset="0"/>
                <a:ea typeface="楷体" pitchFamily="49" charset="-122"/>
                <a:cs typeface="Consolas" pitchFamily="49" charset="0"/>
              </a:rPr>
              <a:t>LocateElem</a:t>
            </a:r>
            <a:r>
              <a:rPr lang="en-US" altLang="zh-CN" sz="2000" dirty="0">
                <a:solidFill>
                  <a:srgbClr val="FF0000"/>
                </a:solidFill>
                <a:latin typeface="Consolas" pitchFamily="49" charset="0"/>
                <a:ea typeface="楷体" pitchFamily="49" charset="-122"/>
                <a:cs typeface="Consolas" pitchFamily="49" charset="0"/>
              </a:rPr>
              <a:t>(L</a:t>
            </a:r>
            <a:r>
              <a:rPr lang="zh-CN" altLang="zh-CN" sz="2000" dirty="0">
                <a:solidFill>
                  <a:srgbClr val="FF0000"/>
                </a:solidFill>
                <a:latin typeface="Consolas" pitchFamily="49" charset="0"/>
                <a:ea typeface="楷体" pitchFamily="49" charset="-122"/>
                <a:cs typeface="Consolas" pitchFamily="49" charset="0"/>
              </a:rPr>
              <a:t>，</a:t>
            </a:r>
            <a:r>
              <a:rPr lang="en-US" altLang="zh-CN" sz="2000" i="1" dirty="0">
                <a:solidFill>
                  <a:srgbClr val="FF0000"/>
                </a:solidFill>
                <a:latin typeface="Consolas" pitchFamily="49" charset="0"/>
                <a:ea typeface="楷体" pitchFamily="49" charset="-122"/>
                <a:cs typeface="Consolas" pitchFamily="49" charset="0"/>
              </a:rPr>
              <a:t>x</a:t>
            </a:r>
            <a:r>
              <a:rPr lang="en-US" altLang="zh-CN" sz="2000" dirty="0">
                <a:solidFill>
                  <a:srgbClr val="FF0000"/>
                </a:solidFill>
                <a:latin typeface="Consolas" pitchFamily="49" charset="0"/>
                <a:ea typeface="楷体" pitchFamily="49" charset="-122"/>
                <a:cs typeface="Consolas" pitchFamily="49" charset="0"/>
              </a:rPr>
              <a:t>)</a:t>
            </a:r>
            <a:r>
              <a:rPr lang="zh-CN" altLang="zh-CN" sz="2000" dirty="0">
                <a:solidFill>
                  <a:srgbClr val="FF0000"/>
                </a:solidFill>
                <a:latin typeface="Consolas" pitchFamily="49" charset="0"/>
                <a:ea typeface="楷体" pitchFamily="49" charset="-122"/>
                <a:cs typeface="Consolas" pitchFamily="49" charset="0"/>
              </a:rPr>
              <a:t>运</a:t>
            </a:r>
            <a:r>
              <a:rPr lang="zh-CN" altLang="zh-CN" sz="2000" dirty="0">
                <a:solidFill>
                  <a:srgbClr val="0000FF"/>
                </a:solidFill>
                <a:latin typeface="Consolas" pitchFamily="49" charset="0"/>
                <a:ea typeface="楷体" pitchFamily="49" charset="-122"/>
                <a:cs typeface="Consolas" pitchFamily="49" charset="0"/>
              </a:rPr>
              <a:t>算时，令元素值为</a:t>
            </a:r>
            <a:r>
              <a:rPr lang="en-US" altLang="zh-CN" sz="2000" i="1" dirty="0">
                <a:solidFill>
                  <a:srgbClr val="0000FF"/>
                </a:solidFill>
                <a:latin typeface="Consolas" pitchFamily="49" charset="0"/>
                <a:ea typeface="楷体" pitchFamily="49" charset="-122"/>
                <a:cs typeface="Consolas" pitchFamily="49" charset="0"/>
              </a:rPr>
              <a:t>x</a:t>
            </a:r>
            <a:r>
              <a:rPr lang="zh-CN" altLang="zh-CN" sz="2000" dirty="0">
                <a:solidFill>
                  <a:srgbClr val="0000FF"/>
                </a:solidFill>
                <a:latin typeface="Consolas" pitchFamily="49" charset="0"/>
                <a:ea typeface="楷体" pitchFamily="49" charset="-122"/>
                <a:cs typeface="Consolas" pitchFamily="49" charset="0"/>
              </a:rPr>
              <a:t>的结点中</a:t>
            </a:r>
            <a:r>
              <a:rPr lang="en-US" altLang="zh-CN" sz="2000" dirty="0" err="1">
                <a:solidFill>
                  <a:srgbClr val="FF0000"/>
                </a:solidFill>
                <a:latin typeface="Consolas" pitchFamily="49" charset="0"/>
                <a:ea typeface="楷体" pitchFamily="49" charset="-122"/>
                <a:cs typeface="Consolas" pitchFamily="49" charset="0"/>
              </a:rPr>
              <a:t>freq</a:t>
            </a:r>
            <a:r>
              <a:rPr lang="zh-CN" altLang="zh-CN" sz="2000" dirty="0">
                <a:solidFill>
                  <a:srgbClr val="FF0000"/>
                </a:solidFill>
                <a:latin typeface="Consolas" pitchFamily="49" charset="0"/>
                <a:ea typeface="楷体" pitchFamily="49" charset="-122"/>
                <a:cs typeface="Consolas" pitchFamily="49" charset="0"/>
              </a:rPr>
              <a:t>成员的值加</a:t>
            </a:r>
            <a:r>
              <a:rPr lang="en-US" altLang="zh-CN" sz="2000" dirty="0">
                <a:solidFill>
                  <a:srgbClr val="FF0000"/>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，并调整表中结点的次序，使其</a:t>
            </a:r>
            <a:r>
              <a:rPr lang="zh-CN" altLang="zh-CN" sz="2000" dirty="0">
                <a:solidFill>
                  <a:srgbClr val="FF0000"/>
                </a:solidFill>
                <a:latin typeface="Consolas" pitchFamily="49" charset="0"/>
                <a:ea typeface="楷体" pitchFamily="49" charset="-122"/>
                <a:cs typeface="Consolas" pitchFamily="49" charset="0"/>
              </a:rPr>
              <a:t>按访问频度的递减序排列</a:t>
            </a:r>
            <a:r>
              <a:rPr lang="zh-CN" altLang="zh-CN" sz="2000" dirty="0">
                <a:solidFill>
                  <a:srgbClr val="0000FF"/>
                </a:solidFill>
                <a:latin typeface="Consolas" pitchFamily="49" charset="0"/>
                <a:ea typeface="楷体" pitchFamily="49" charset="-122"/>
                <a:cs typeface="Consolas" pitchFamily="49" charset="0"/>
              </a:rPr>
              <a:t>，以便使频繁访问的结点总是靠近表头。</a:t>
            </a:r>
            <a:endParaRPr lang="en-US" altLang="zh-CN" sz="2000" dirty="0">
              <a:solidFill>
                <a:srgbClr val="0000FF"/>
              </a:solidFill>
              <a:latin typeface="Consolas" pitchFamily="49" charset="0"/>
              <a:ea typeface="楷体" pitchFamily="49" charset="-122"/>
              <a:cs typeface="Consolas" pitchFamily="49" charset="0"/>
            </a:endParaRPr>
          </a:p>
          <a:p>
            <a:pPr algn="l">
              <a:lnSpc>
                <a:spcPts val="3000"/>
              </a:lnSpc>
              <a:spcBef>
                <a:spcPts val="0"/>
              </a:spcBef>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设计满足上述要求的</a:t>
            </a:r>
            <a:r>
              <a:rPr lang="en-US" altLang="zh-CN" sz="2000" dirty="0" err="1">
                <a:solidFill>
                  <a:srgbClr val="0000FF"/>
                </a:solidFill>
                <a:latin typeface="Consolas" pitchFamily="49" charset="0"/>
                <a:ea typeface="楷体" pitchFamily="49" charset="-122"/>
                <a:cs typeface="Consolas" pitchFamily="49" charset="0"/>
              </a:rPr>
              <a:t>LocateElem</a:t>
            </a:r>
            <a:r>
              <a:rPr lang="zh-CN" altLang="zh-CN" sz="2000" dirty="0">
                <a:solidFill>
                  <a:srgbClr val="0000FF"/>
                </a:solidFill>
                <a:latin typeface="Consolas" pitchFamily="49" charset="0"/>
                <a:ea typeface="楷体" pitchFamily="49" charset="-122"/>
                <a:cs typeface="Consolas" pitchFamily="49" charset="0"/>
              </a:rPr>
              <a:t>算法和完整的程序，并用相关数据进行测试。</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07278" y="260648"/>
            <a:ext cx="6000792" cy="5948011"/>
          </a:xfrm>
          <a:prstGeom prst="rect">
            <a:avLst/>
          </a:prstGeom>
          <a:solidFill>
            <a:schemeClr val="accent6">
              <a:lumMod val="20000"/>
              <a:lumOff val="80000"/>
            </a:schemeClr>
          </a:solidFill>
          <a:ln/>
        </p:spPr>
        <p:style>
          <a:lnRef idx="3">
            <a:schemeClr val="lt1"/>
          </a:lnRef>
          <a:fillRef idx="1">
            <a:schemeClr val="accent3"/>
          </a:fillRef>
          <a:effectRef idx="1">
            <a:schemeClr val="accent3"/>
          </a:effectRef>
          <a:fontRef idx="minor">
            <a:schemeClr val="lt1"/>
          </a:fontRef>
        </p:style>
        <p:txBody>
          <a:bodyPr wrap="square" lIns="216000" tIns="108000" bIns="108000" rtlCol="0">
            <a:spAutoFit/>
          </a:bodyPr>
          <a:lstStyle/>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L: </a:t>
            </a:r>
            <a:r>
              <a:rPr lang="en-US" altLang="zh-CN" sz="1800" dirty="0">
                <a:solidFill>
                  <a:srgbClr val="006600"/>
                </a:solidFill>
                <a:latin typeface="Consolas" pitchFamily="49" charset="0"/>
                <a:ea typeface="仿宋" pitchFamily="49" charset="-122"/>
                <a:cs typeface="Consolas" pitchFamily="49" charset="0"/>
              </a:rPr>
              <a:t>1[0] 2[0] 3[0] 4[0] 5[0] </a:t>
            </a:r>
            <a:endParaRPr lang="zh-CN" altLang="zh-CN" sz="1800" dirty="0">
              <a:solidFill>
                <a:srgbClr val="006600"/>
              </a:solidFill>
              <a:latin typeface="Consolas" pitchFamily="49" charset="0"/>
              <a:ea typeface="仿宋" pitchFamily="49" charset="-122"/>
              <a:cs typeface="Consolas" pitchFamily="49" charset="0"/>
            </a:endParaRPr>
          </a:p>
          <a:p>
            <a:pPr algn="l">
              <a:lnSpc>
                <a:spcPts val="3000"/>
              </a:lnSpc>
              <a:spcBef>
                <a:spcPts val="0"/>
              </a:spcBef>
            </a:pPr>
            <a:r>
              <a:rPr lang="zh-CN" altLang="zh-CN" sz="1800" dirty="0">
                <a:solidFill>
                  <a:srgbClr val="0000FF"/>
                </a:solidFill>
                <a:latin typeface="Consolas" pitchFamily="49" charset="0"/>
                <a:ea typeface="仿宋" pitchFamily="49" charset="-122"/>
                <a:cs typeface="Consolas" pitchFamily="49" charset="0"/>
              </a:rPr>
              <a:t>查找值为</a:t>
            </a:r>
            <a:r>
              <a:rPr lang="en-US" altLang="zh-CN" sz="1800" dirty="0">
                <a:solidFill>
                  <a:srgbClr val="FF0000"/>
                </a:solidFill>
                <a:latin typeface="Consolas" pitchFamily="49" charset="0"/>
                <a:ea typeface="仿宋" pitchFamily="49" charset="-122"/>
                <a:cs typeface="Consolas" pitchFamily="49" charset="0"/>
              </a:rPr>
              <a:t>5</a:t>
            </a:r>
            <a:r>
              <a:rPr lang="zh-CN" altLang="zh-CN" sz="1800" dirty="0">
                <a:solidFill>
                  <a:srgbClr val="0000FF"/>
                </a:solidFill>
                <a:latin typeface="Consolas" pitchFamily="49" charset="0"/>
                <a:ea typeface="仿宋" pitchFamily="49" charset="-122"/>
                <a:cs typeface="Consolas" pitchFamily="49" charset="0"/>
              </a:rPr>
              <a:t>的结点</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查找成功</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双链表</a:t>
            </a:r>
            <a:r>
              <a:rPr lang="en-US" altLang="zh-CN" sz="1800" dirty="0">
                <a:solidFill>
                  <a:srgbClr val="0000FF"/>
                </a:solidFill>
                <a:latin typeface="Consolas" pitchFamily="49" charset="0"/>
                <a:ea typeface="仿宋" pitchFamily="49" charset="-122"/>
                <a:cs typeface="Consolas" pitchFamily="49" charset="0"/>
              </a:rPr>
              <a:t>L: </a:t>
            </a:r>
            <a:r>
              <a:rPr lang="en-US" altLang="zh-CN" sz="1800" dirty="0">
                <a:solidFill>
                  <a:srgbClr val="FF0000"/>
                </a:solidFill>
                <a:latin typeface="Consolas" pitchFamily="49" charset="0"/>
                <a:ea typeface="仿宋" pitchFamily="49" charset="-122"/>
                <a:cs typeface="Consolas" pitchFamily="49" charset="0"/>
              </a:rPr>
              <a:t>5[1]</a:t>
            </a:r>
            <a:r>
              <a:rPr lang="en-US" altLang="zh-CN" sz="1800" dirty="0">
                <a:solidFill>
                  <a:srgbClr val="006600"/>
                </a:solidFill>
                <a:latin typeface="Consolas" pitchFamily="49" charset="0"/>
                <a:ea typeface="仿宋" pitchFamily="49" charset="-122"/>
                <a:cs typeface="Consolas" pitchFamily="49" charset="0"/>
              </a:rPr>
              <a:t> 1[0] 2[0] 3[0] 4[0] </a:t>
            </a:r>
            <a:endParaRPr lang="zh-CN" altLang="zh-CN" sz="1800" dirty="0">
              <a:solidFill>
                <a:srgbClr val="006600"/>
              </a:solidFill>
              <a:latin typeface="Consolas" pitchFamily="49" charset="0"/>
              <a:ea typeface="仿宋" pitchFamily="49" charset="-122"/>
              <a:cs typeface="Consolas" pitchFamily="49" charset="0"/>
            </a:endParaRPr>
          </a:p>
          <a:p>
            <a:pPr algn="l">
              <a:lnSpc>
                <a:spcPts val="3000"/>
              </a:lnSpc>
              <a:spcBef>
                <a:spcPts val="0"/>
              </a:spcBef>
            </a:pPr>
            <a:r>
              <a:rPr lang="zh-CN" altLang="zh-CN" sz="1800" dirty="0">
                <a:solidFill>
                  <a:srgbClr val="0000FF"/>
                </a:solidFill>
                <a:latin typeface="Consolas" pitchFamily="49" charset="0"/>
                <a:ea typeface="仿宋" pitchFamily="49" charset="-122"/>
                <a:cs typeface="Consolas" pitchFamily="49" charset="0"/>
              </a:rPr>
              <a:t>查找值为</a:t>
            </a:r>
            <a:r>
              <a:rPr lang="en-US" altLang="zh-CN" sz="1800" dirty="0">
                <a:solidFill>
                  <a:srgbClr val="FF0000"/>
                </a:solidFill>
                <a:latin typeface="Consolas" pitchFamily="49" charset="0"/>
                <a:ea typeface="仿宋" pitchFamily="49" charset="-122"/>
                <a:cs typeface="Consolas" pitchFamily="49" charset="0"/>
              </a:rPr>
              <a:t>1</a:t>
            </a:r>
            <a:r>
              <a:rPr lang="zh-CN" altLang="zh-CN" sz="1800" dirty="0">
                <a:solidFill>
                  <a:srgbClr val="0000FF"/>
                </a:solidFill>
                <a:latin typeface="Consolas" pitchFamily="49" charset="0"/>
                <a:ea typeface="仿宋" pitchFamily="49" charset="-122"/>
                <a:cs typeface="Consolas" pitchFamily="49" charset="0"/>
              </a:rPr>
              <a:t>的结点</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查找成功</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双链表</a:t>
            </a:r>
            <a:r>
              <a:rPr lang="en-US" altLang="zh-CN" sz="1800" dirty="0">
                <a:solidFill>
                  <a:srgbClr val="0000FF"/>
                </a:solidFill>
                <a:latin typeface="Consolas" pitchFamily="49" charset="0"/>
                <a:ea typeface="仿宋" pitchFamily="49" charset="-122"/>
                <a:cs typeface="Consolas" pitchFamily="49" charset="0"/>
              </a:rPr>
              <a:t>L: </a:t>
            </a:r>
            <a:r>
              <a:rPr lang="en-US" altLang="zh-CN" sz="1800" dirty="0">
                <a:solidFill>
                  <a:srgbClr val="006600"/>
                </a:solidFill>
                <a:latin typeface="Consolas" pitchFamily="49" charset="0"/>
                <a:ea typeface="仿宋" pitchFamily="49" charset="-122"/>
                <a:cs typeface="Consolas" pitchFamily="49" charset="0"/>
              </a:rPr>
              <a:t>5[1] </a:t>
            </a:r>
            <a:r>
              <a:rPr lang="en-US" altLang="zh-CN" sz="1800" dirty="0">
                <a:solidFill>
                  <a:srgbClr val="FF0000"/>
                </a:solidFill>
                <a:latin typeface="Consolas" pitchFamily="49" charset="0"/>
                <a:ea typeface="仿宋" pitchFamily="49" charset="-122"/>
                <a:cs typeface="Consolas" pitchFamily="49" charset="0"/>
              </a:rPr>
              <a:t>1[1]</a:t>
            </a:r>
            <a:r>
              <a:rPr lang="en-US" altLang="zh-CN" sz="1800" dirty="0">
                <a:solidFill>
                  <a:srgbClr val="006600"/>
                </a:solidFill>
                <a:latin typeface="Consolas" pitchFamily="49" charset="0"/>
                <a:ea typeface="仿宋" pitchFamily="49" charset="-122"/>
                <a:cs typeface="Consolas" pitchFamily="49" charset="0"/>
              </a:rPr>
              <a:t> 2[0] 3[0] 4[0] </a:t>
            </a:r>
            <a:endParaRPr lang="zh-CN" altLang="zh-CN" sz="1800" dirty="0">
              <a:solidFill>
                <a:srgbClr val="006600"/>
              </a:solidFill>
              <a:latin typeface="Consolas" pitchFamily="49" charset="0"/>
              <a:ea typeface="仿宋" pitchFamily="49" charset="-122"/>
              <a:cs typeface="Consolas" pitchFamily="49" charset="0"/>
            </a:endParaRPr>
          </a:p>
          <a:p>
            <a:pPr algn="l">
              <a:lnSpc>
                <a:spcPts val="3000"/>
              </a:lnSpc>
              <a:spcBef>
                <a:spcPts val="0"/>
              </a:spcBef>
            </a:pPr>
            <a:r>
              <a:rPr lang="zh-CN" altLang="zh-CN" sz="1800" dirty="0">
                <a:solidFill>
                  <a:srgbClr val="0000FF"/>
                </a:solidFill>
                <a:latin typeface="Consolas" pitchFamily="49" charset="0"/>
                <a:ea typeface="仿宋" pitchFamily="49" charset="-122"/>
                <a:cs typeface="Consolas" pitchFamily="49" charset="0"/>
              </a:rPr>
              <a:t>查找值为</a:t>
            </a:r>
            <a:r>
              <a:rPr lang="en-US" altLang="zh-CN" sz="1800" dirty="0">
                <a:solidFill>
                  <a:srgbClr val="FF0000"/>
                </a:solidFill>
                <a:latin typeface="Consolas" pitchFamily="49" charset="0"/>
                <a:ea typeface="仿宋" pitchFamily="49" charset="-122"/>
                <a:cs typeface="Consolas" pitchFamily="49" charset="0"/>
              </a:rPr>
              <a:t>4</a:t>
            </a:r>
            <a:r>
              <a:rPr lang="zh-CN" altLang="zh-CN" sz="1800" dirty="0">
                <a:solidFill>
                  <a:srgbClr val="0000FF"/>
                </a:solidFill>
                <a:latin typeface="Consolas" pitchFamily="49" charset="0"/>
                <a:ea typeface="仿宋" pitchFamily="49" charset="-122"/>
                <a:cs typeface="Consolas" pitchFamily="49" charset="0"/>
              </a:rPr>
              <a:t>的结点</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查找成功</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双链表</a:t>
            </a:r>
            <a:r>
              <a:rPr lang="en-US" altLang="zh-CN" sz="1800" dirty="0">
                <a:solidFill>
                  <a:srgbClr val="0000FF"/>
                </a:solidFill>
                <a:latin typeface="Consolas" pitchFamily="49" charset="0"/>
                <a:ea typeface="仿宋" pitchFamily="49" charset="-122"/>
                <a:cs typeface="Consolas" pitchFamily="49" charset="0"/>
              </a:rPr>
              <a:t>L: </a:t>
            </a:r>
            <a:r>
              <a:rPr lang="en-US" altLang="zh-CN" sz="1800" dirty="0">
                <a:solidFill>
                  <a:srgbClr val="006600"/>
                </a:solidFill>
                <a:latin typeface="Consolas" pitchFamily="49" charset="0"/>
                <a:ea typeface="仿宋" pitchFamily="49" charset="-122"/>
                <a:cs typeface="Consolas" pitchFamily="49" charset="0"/>
              </a:rPr>
              <a:t>5[1] 1[1] </a:t>
            </a:r>
            <a:r>
              <a:rPr lang="en-US" altLang="zh-CN" sz="1800" dirty="0">
                <a:solidFill>
                  <a:srgbClr val="FF0000"/>
                </a:solidFill>
                <a:latin typeface="Consolas" pitchFamily="49" charset="0"/>
                <a:ea typeface="仿宋" pitchFamily="49" charset="-122"/>
                <a:cs typeface="Consolas" pitchFamily="49" charset="0"/>
              </a:rPr>
              <a:t>4[1]</a:t>
            </a:r>
            <a:r>
              <a:rPr lang="en-US" altLang="zh-CN" sz="1800" dirty="0">
                <a:solidFill>
                  <a:srgbClr val="006600"/>
                </a:solidFill>
                <a:latin typeface="Consolas" pitchFamily="49" charset="0"/>
                <a:ea typeface="仿宋" pitchFamily="49" charset="-122"/>
                <a:cs typeface="Consolas" pitchFamily="49" charset="0"/>
              </a:rPr>
              <a:t> 2[0] 3[0] </a:t>
            </a:r>
            <a:endParaRPr lang="zh-CN" altLang="zh-CN" sz="1800" dirty="0">
              <a:solidFill>
                <a:srgbClr val="006600"/>
              </a:solidFill>
              <a:latin typeface="Consolas" pitchFamily="49" charset="0"/>
              <a:ea typeface="仿宋" pitchFamily="49" charset="-122"/>
              <a:cs typeface="Consolas" pitchFamily="49" charset="0"/>
            </a:endParaRPr>
          </a:p>
          <a:p>
            <a:pPr algn="l">
              <a:lnSpc>
                <a:spcPts val="3000"/>
              </a:lnSpc>
              <a:spcBef>
                <a:spcPts val="0"/>
              </a:spcBef>
            </a:pPr>
            <a:r>
              <a:rPr lang="zh-CN" altLang="zh-CN" sz="1800" dirty="0">
                <a:solidFill>
                  <a:srgbClr val="0000FF"/>
                </a:solidFill>
                <a:latin typeface="Consolas" pitchFamily="49" charset="0"/>
                <a:ea typeface="仿宋" pitchFamily="49" charset="-122"/>
                <a:cs typeface="Consolas" pitchFamily="49" charset="0"/>
              </a:rPr>
              <a:t>查找值为</a:t>
            </a:r>
            <a:r>
              <a:rPr lang="en-US" altLang="zh-CN" sz="1800" dirty="0">
                <a:solidFill>
                  <a:srgbClr val="FF0000"/>
                </a:solidFill>
                <a:latin typeface="Consolas" pitchFamily="49" charset="0"/>
                <a:ea typeface="仿宋" pitchFamily="49" charset="-122"/>
                <a:cs typeface="Consolas" pitchFamily="49" charset="0"/>
              </a:rPr>
              <a:t>5</a:t>
            </a:r>
            <a:r>
              <a:rPr lang="zh-CN" altLang="zh-CN" sz="1800" dirty="0">
                <a:solidFill>
                  <a:srgbClr val="0000FF"/>
                </a:solidFill>
                <a:latin typeface="Consolas" pitchFamily="49" charset="0"/>
                <a:ea typeface="仿宋" pitchFamily="49" charset="-122"/>
                <a:cs typeface="Consolas" pitchFamily="49" charset="0"/>
              </a:rPr>
              <a:t>的结点</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查找成功</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双链表</a:t>
            </a:r>
            <a:r>
              <a:rPr lang="en-US" altLang="zh-CN" sz="1800" dirty="0">
                <a:solidFill>
                  <a:srgbClr val="0000FF"/>
                </a:solidFill>
                <a:latin typeface="Consolas" pitchFamily="49" charset="0"/>
                <a:ea typeface="仿宋" pitchFamily="49" charset="-122"/>
                <a:cs typeface="Consolas" pitchFamily="49" charset="0"/>
              </a:rPr>
              <a:t>L: </a:t>
            </a:r>
            <a:r>
              <a:rPr lang="en-US" altLang="zh-CN" sz="1800" dirty="0">
                <a:solidFill>
                  <a:srgbClr val="FF0000"/>
                </a:solidFill>
                <a:latin typeface="Consolas" pitchFamily="49" charset="0"/>
                <a:ea typeface="仿宋" pitchFamily="49" charset="-122"/>
                <a:cs typeface="Consolas" pitchFamily="49" charset="0"/>
              </a:rPr>
              <a:t>5[2]</a:t>
            </a:r>
            <a:r>
              <a:rPr lang="en-US" altLang="zh-CN" sz="1800" dirty="0">
                <a:solidFill>
                  <a:srgbClr val="006600"/>
                </a:solidFill>
                <a:latin typeface="Consolas" pitchFamily="49" charset="0"/>
                <a:ea typeface="仿宋" pitchFamily="49" charset="-122"/>
                <a:cs typeface="Consolas" pitchFamily="49" charset="0"/>
              </a:rPr>
              <a:t> 1[1] 4[1] 2[0] 3[0] </a:t>
            </a:r>
            <a:endParaRPr lang="zh-CN" altLang="zh-CN" sz="1800" dirty="0">
              <a:solidFill>
                <a:srgbClr val="006600"/>
              </a:solidFill>
              <a:latin typeface="Consolas" pitchFamily="49" charset="0"/>
              <a:ea typeface="仿宋" pitchFamily="49" charset="-122"/>
              <a:cs typeface="Consolas" pitchFamily="49" charset="0"/>
            </a:endParaRPr>
          </a:p>
          <a:p>
            <a:pPr algn="l">
              <a:lnSpc>
                <a:spcPts val="3000"/>
              </a:lnSpc>
              <a:spcBef>
                <a:spcPts val="0"/>
              </a:spcBef>
            </a:pPr>
            <a:r>
              <a:rPr lang="zh-CN" altLang="zh-CN" sz="1800" dirty="0">
                <a:solidFill>
                  <a:srgbClr val="0000FF"/>
                </a:solidFill>
                <a:latin typeface="Consolas" pitchFamily="49" charset="0"/>
                <a:ea typeface="仿宋" pitchFamily="49" charset="-122"/>
                <a:cs typeface="Consolas" pitchFamily="49" charset="0"/>
              </a:rPr>
              <a:t>查找值为</a:t>
            </a:r>
            <a:r>
              <a:rPr lang="en-US" altLang="zh-CN" sz="1800" dirty="0">
                <a:solidFill>
                  <a:srgbClr val="FF0000"/>
                </a:solidFill>
                <a:latin typeface="Consolas" pitchFamily="49" charset="0"/>
                <a:ea typeface="仿宋" pitchFamily="49" charset="-122"/>
                <a:cs typeface="Consolas" pitchFamily="49" charset="0"/>
              </a:rPr>
              <a:t>2</a:t>
            </a:r>
            <a:r>
              <a:rPr lang="zh-CN" altLang="zh-CN" sz="1800" dirty="0">
                <a:solidFill>
                  <a:srgbClr val="0000FF"/>
                </a:solidFill>
                <a:latin typeface="Consolas" pitchFamily="49" charset="0"/>
                <a:ea typeface="仿宋" pitchFamily="49" charset="-122"/>
                <a:cs typeface="Consolas" pitchFamily="49" charset="0"/>
              </a:rPr>
              <a:t>的结点</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查找成功</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双链表</a:t>
            </a:r>
            <a:r>
              <a:rPr lang="en-US" altLang="zh-CN" sz="1800" dirty="0">
                <a:solidFill>
                  <a:srgbClr val="0000FF"/>
                </a:solidFill>
                <a:latin typeface="Consolas" pitchFamily="49" charset="0"/>
                <a:ea typeface="仿宋" pitchFamily="49" charset="-122"/>
                <a:cs typeface="Consolas" pitchFamily="49" charset="0"/>
              </a:rPr>
              <a:t>L: </a:t>
            </a:r>
            <a:r>
              <a:rPr lang="en-US" altLang="zh-CN" sz="1800" dirty="0">
                <a:solidFill>
                  <a:srgbClr val="006600"/>
                </a:solidFill>
                <a:latin typeface="Consolas" pitchFamily="49" charset="0"/>
                <a:ea typeface="仿宋" pitchFamily="49" charset="-122"/>
                <a:cs typeface="Consolas" pitchFamily="49" charset="0"/>
              </a:rPr>
              <a:t>5[2] 1[1] 4[1] </a:t>
            </a:r>
            <a:r>
              <a:rPr lang="en-US" altLang="zh-CN" sz="1800" dirty="0">
                <a:solidFill>
                  <a:srgbClr val="FF0000"/>
                </a:solidFill>
                <a:latin typeface="Consolas" pitchFamily="49" charset="0"/>
                <a:ea typeface="仿宋" pitchFamily="49" charset="-122"/>
                <a:cs typeface="Consolas" pitchFamily="49" charset="0"/>
              </a:rPr>
              <a:t>2[1]</a:t>
            </a:r>
            <a:r>
              <a:rPr lang="en-US" altLang="zh-CN" sz="1800" dirty="0">
                <a:solidFill>
                  <a:srgbClr val="006600"/>
                </a:solidFill>
                <a:latin typeface="Consolas" pitchFamily="49" charset="0"/>
                <a:ea typeface="仿宋" pitchFamily="49" charset="-122"/>
                <a:cs typeface="Consolas" pitchFamily="49" charset="0"/>
              </a:rPr>
              <a:t> 3[0] </a:t>
            </a:r>
            <a:endParaRPr lang="zh-CN" altLang="zh-CN" sz="1800" dirty="0">
              <a:solidFill>
                <a:srgbClr val="006600"/>
              </a:solidFill>
              <a:latin typeface="Consolas" pitchFamily="49" charset="0"/>
              <a:ea typeface="仿宋" pitchFamily="49" charset="-122"/>
              <a:cs typeface="Consolas" pitchFamily="49" charset="0"/>
            </a:endParaRPr>
          </a:p>
          <a:p>
            <a:pPr algn="l">
              <a:lnSpc>
                <a:spcPts val="3000"/>
              </a:lnSpc>
              <a:spcBef>
                <a:spcPts val="0"/>
              </a:spcBef>
            </a:pPr>
            <a:r>
              <a:rPr lang="zh-CN" altLang="zh-CN" sz="1800" dirty="0">
                <a:solidFill>
                  <a:srgbClr val="0000FF"/>
                </a:solidFill>
                <a:latin typeface="Consolas" pitchFamily="49" charset="0"/>
                <a:ea typeface="仿宋" pitchFamily="49" charset="-122"/>
                <a:cs typeface="Consolas" pitchFamily="49" charset="0"/>
              </a:rPr>
              <a:t>查找值为</a:t>
            </a:r>
            <a:r>
              <a:rPr lang="en-US" altLang="zh-CN" sz="1800" dirty="0">
                <a:solidFill>
                  <a:srgbClr val="FF0000"/>
                </a:solidFill>
                <a:latin typeface="Consolas" pitchFamily="49" charset="0"/>
                <a:ea typeface="仿宋" pitchFamily="49" charset="-122"/>
                <a:cs typeface="Consolas" pitchFamily="49" charset="0"/>
              </a:rPr>
              <a:t>4</a:t>
            </a:r>
            <a:r>
              <a:rPr lang="zh-CN" altLang="zh-CN" sz="1800" dirty="0">
                <a:solidFill>
                  <a:srgbClr val="0000FF"/>
                </a:solidFill>
                <a:latin typeface="Consolas" pitchFamily="49" charset="0"/>
                <a:ea typeface="仿宋" pitchFamily="49" charset="-122"/>
                <a:cs typeface="Consolas" pitchFamily="49" charset="0"/>
              </a:rPr>
              <a:t>的结点</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查找成功</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双链表</a:t>
            </a:r>
            <a:r>
              <a:rPr lang="en-US" altLang="zh-CN" sz="1800" dirty="0">
                <a:solidFill>
                  <a:srgbClr val="0000FF"/>
                </a:solidFill>
                <a:latin typeface="Consolas" pitchFamily="49" charset="0"/>
                <a:ea typeface="仿宋" pitchFamily="49" charset="-122"/>
                <a:cs typeface="Consolas" pitchFamily="49" charset="0"/>
              </a:rPr>
              <a:t>L: </a:t>
            </a:r>
            <a:r>
              <a:rPr lang="en-US" altLang="zh-CN" sz="1800" dirty="0">
                <a:solidFill>
                  <a:srgbClr val="006600"/>
                </a:solidFill>
                <a:latin typeface="Consolas" pitchFamily="49" charset="0"/>
                <a:ea typeface="仿宋" pitchFamily="49" charset="-122"/>
                <a:cs typeface="Consolas" pitchFamily="49" charset="0"/>
              </a:rPr>
              <a:t>5[2] </a:t>
            </a:r>
            <a:r>
              <a:rPr lang="en-US" altLang="zh-CN" sz="1800" dirty="0">
                <a:solidFill>
                  <a:srgbClr val="FF0000"/>
                </a:solidFill>
                <a:latin typeface="Consolas" pitchFamily="49" charset="0"/>
                <a:ea typeface="仿宋" pitchFamily="49" charset="-122"/>
                <a:cs typeface="Consolas" pitchFamily="49" charset="0"/>
              </a:rPr>
              <a:t>4[2]</a:t>
            </a:r>
            <a:r>
              <a:rPr lang="en-US" altLang="zh-CN" sz="1800" dirty="0">
                <a:solidFill>
                  <a:srgbClr val="006600"/>
                </a:solidFill>
                <a:latin typeface="Consolas" pitchFamily="49" charset="0"/>
                <a:ea typeface="仿宋" pitchFamily="49" charset="-122"/>
                <a:cs typeface="Consolas" pitchFamily="49" charset="0"/>
              </a:rPr>
              <a:t> 1[1] 2[1] 3[0] </a:t>
            </a:r>
            <a:endParaRPr lang="zh-CN" altLang="zh-CN" sz="1800" dirty="0">
              <a:solidFill>
                <a:srgbClr val="006600"/>
              </a:solidFill>
              <a:latin typeface="Consolas" pitchFamily="49" charset="0"/>
              <a:ea typeface="仿宋" pitchFamily="49" charset="-122"/>
              <a:cs typeface="Consolas" pitchFamily="49" charset="0"/>
            </a:endParaRPr>
          </a:p>
          <a:p>
            <a:pPr algn="l">
              <a:lnSpc>
                <a:spcPts val="3000"/>
              </a:lnSpc>
              <a:spcBef>
                <a:spcPts val="0"/>
              </a:spcBef>
            </a:pPr>
            <a:r>
              <a:rPr lang="zh-CN" altLang="zh-CN" sz="1800" dirty="0">
                <a:solidFill>
                  <a:srgbClr val="0000FF"/>
                </a:solidFill>
                <a:latin typeface="Consolas" pitchFamily="49" charset="0"/>
                <a:ea typeface="仿宋" pitchFamily="49" charset="-122"/>
                <a:cs typeface="Consolas" pitchFamily="49" charset="0"/>
              </a:rPr>
              <a:t>查找值为</a:t>
            </a:r>
            <a:r>
              <a:rPr lang="en-US" altLang="zh-CN" sz="1800" dirty="0">
                <a:solidFill>
                  <a:srgbClr val="FF0000"/>
                </a:solidFill>
                <a:latin typeface="Consolas" pitchFamily="49" charset="0"/>
                <a:ea typeface="仿宋" pitchFamily="49" charset="-122"/>
                <a:cs typeface="Consolas" pitchFamily="49" charset="0"/>
              </a:rPr>
              <a:t>5</a:t>
            </a:r>
            <a:r>
              <a:rPr lang="zh-CN" altLang="zh-CN" sz="1800" dirty="0">
                <a:solidFill>
                  <a:srgbClr val="0000FF"/>
                </a:solidFill>
                <a:latin typeface="Consolas" pitchFamily="49" charset="0"/>
                <a:ea typeface="仿宋" pitchFamily="49" charset="-122"/>
                <a:cs typeface="Consolas" pitchFamily="49" charset="0"/>
              </a:rPr>
              <a:t>的结点</a:t>
            </a:r>
          </a:p>
          <a:p>
            <a:pPr algn="l">
              <a:lnSpc>
                <a:spcPts val="3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查找成功</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双链表</a:t>
            </a:r>
            <a:r>
              <a:rPr lang="en-US" altLang="zh-CN" sz="1800" dirty="0">
                <a:solidFill>
                  <a:srgbClr val="0000FF"/>
                </a:solidFill>
                <a:latin typeface="Consolas" pitchFamily="49" charset="0"/>
                <a:ea typeface="仿宋" pitchFamily="49" charset="-122"/>
                <a:cs typeface="Consolas" pitchFamily="49" charset="0"/>
              </a:rPr>
              <a:t>L: </a:t>
            </a:r>
            <a:r>
              <a:rPr lang="en-US" altLang="zh-CN" sz="1800" dirty="0">
                <a:solidFill>
                  <a:srgbClr val="FF0000"/>
                </a:solidFill>
                <a:latin typeface="Consolas" pitchFamily="49" charset="0"/>
                <a:ea typeface="仿宋" pitchFamily="49" charset="-122"/>
                <a:cs typeface="Consolas" pitchFamily="49" charset="0"/>
              </a:rPr>
              <a:t>5[3]</a:t>
            </a:r>
            <a:r>
              <a:rPr lang="en-US" altLang="zh-CN" sz="1800" dirty="0">
                <a:solidFill>
                  <a:srgbClr val="006600"/>
                </a:solidFill>
                <a:latin typeface="Consolas" pitchFamily="49" charset="0"/>
                <a:ea typeface="仿宋" pitchFamily="49" charset="-122"/>
                <a:cs typeface="Consolas" pitchFamily="49" charset="0"/>
              </a:rPr>
              <a:t> 4[2] 1[1] 2[1] 3[0]</a:t>
            </a:r>
            <a:endParaRPr lang="zh-CN" altLang="en-US" sz="1800" dirty="0">
              <a:solidFill>
                <a:srgbClr val="006600"/>
              </a:solidFill>
              <a:latin typeface="Consolas" pitchFamily="49" charset="0"/>
              <a:ea typeface="仿宋" pitchFamily="49" charset="-122"/>
              <a:cs typeface="Consolas" pitchFamily="49" charset="0"/>
            </a:endParaRPr>
          </a:p>
        </p:txBody>
      </p:sp>
      <p:sp>
        <p:nvSpPr>
          <p:cNvPr id="4" name="TextBox 3"/>
          <p:cNvSpPr txBox="1"/>
          <p:nvPr/>
        </p:nvSpPr>
        <p:spPr>
          <a:xfrm>
            <a:off x="857224" y="428604"/>
            <a:ext cx="1357322" cy="369332"/>
          </a:xfrm>
          <a:prstGeom prst="rect">
            <a:avLst/>
          </a:prstGeom>
          <a:noFill/>
        </p:spPr>
        <p:txBody>
          <a:bodyPr wrap="square" rtlCol="0">
            <a:spAutoFit/>
          </a:bodyPr>
          <a:lstStyle/>
          <a:p>
            <a:pPr algn="l">
              <a:lnSpc>
                <a:spcPct val="100000"/>
              </a:lnSpc>
            </a:pPr>
            <a:r>
              <a:rPr lang="zh-CN" altLang="en-US" sz="1800">
                <a:solidFill>
                  <a:srgbClr val="FF0000"/>
                </a:solidFill>
                <a:latin typeface="微软雅黑" pitchFamily="34" charset="-122"/>
                <a:ea typeface="微软雅黑" pitchFamily="34" charset="-122"/>
              </a:rPr>
              <a:t>运行示例</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263460"/>
            <a:ext cx="8860078" cy="1673407"/>
          </a:xfrm>
          <a:prstGeom prst="rect">
            <a:avLst/>
          </a:prstGeom>
          <a:noFill/>
        </p:spPr>
        <p:txBody>
          <a:bodyPr wrap="square" rtlCol="0">
            <a:spAutoFit/>
          </a:bodyPr>
          <a:lstStyle/>
          <a:p>
            <a:pPr algn="l">
              <a:lnSpc>
                <a:spcPts val="30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FF0000"/>
                </a:solidFill>
                <a:latin typeface="微软雅黑" pitchFamily="34" charset="-122"/>
                <a:ea typeface="微软雅黑" pitchFamily="34" charset="-122"/>
                <a:cs typeface="Consolas" pitchFamily="49" charset="0"/>
              </a:rPr>
              <a:t>解：</a:t>
            </a:r>
            <a:r>
              <a:rPr lang="zh-CN" altLang="zh-CN" sz="2000" dirty="0">
                <a:solidFill>
                  <a:srgbClr val="0000FF"/>
                </a:solidFill>
                <a:latin typeface="Consolas" pitchFamily="49" charset="0"/>
                <a:ea typeface="仿宋" pitchFamily="49" charset="-122"/>
                <a:cs typeface="Consolas" pitchFamily="49" charset="0"/>
              </a:rPr>
              <a:t>修改前面的双链表结点类型为</a:t>
            </a:r>
            <a:r>
              <a:rPr lang="en-US" altLang="zh-CN" sz="2000" dirty="0">
                <a:solidFill>
                  <a:srgbClr val="0000FF"/>
                </a:solidFill>
                <a:latin typeface="Consolas" pitchFamily="49" charset="0"/>
                <a:ea typeface="仿宋" pitchFamily="49" charset="-122"/>
                <a:cs typeface="Consolas" pitchFamily="49" charset="0"/>
              </a:rPr>
              <a:t>DLinkNode1&lt;E&gt;</a:t>
            </a:r>
            <a:r>
              <a:rPr lang="zh-CN" altLang="zh-CN" sz="2000" dirty="0">
                <a:solidFill>
                  <a:srgbClr val="0000FF"/>
                </a:solidFill>
                <a:latin typeface="Consolas" pitchFamily="49" charset="0"/>
                <a:ea typeface="仿宋" pitchFamily="49" charset="-122"/>
                <a:cs typeface="Consolas" pitchFamily="49" charset="0"/>
              </a:rPr>
              <a:t>，其中增加一个</a:t>
            </a:r>
            <a:r>
              <a:rPr lang="en-US" altLang="zh-CN" sz="2000" dirty="0" err="1">
                <a:solidFill>
                  <a:srgbClr val="0000FF"/>
                </a:solidFill>
                <a:latin typeface="Consolas" pitchFamily="49" charset="0"/>
                <a:ea typeface="仿宋" pitchFamily="49" charset="-122"/>
                <a:cs typeface="Consolas" pitchFamily="49" charset="0"/>
              </a:rPr>
              <a:t>freq</a:t>
            </a:r>
            <a:r>
              <a:rPr lang="zh-CN" altLang="zh-CN" sz="2000" dirty="0">
                <a:solidFill>
                  <a:srgbClr val="0000FF"/>
                </a:solidFill>
                <a:latin typeface="Consolas" pitchFamily="49" charset="0"/>
                <a:ea typeface="仿宋" pitchFamily="49" charset="-122"/>
                <a:cs typeface="Consolas" pitchFamily="49" charset="0"/>
              </a:rPr>
              <a:t>成员，同时修改双链表泛型类为</a:t>
            </a:r>
            <a:r>
              <a:rPr lang="en-US" altLang="zh-CN" sz="2000" dirty="0">
                <a:solidFill>
                  <a:srgbClr val="0000FF"/>
                </a:solidFill>
                <a:latin typeface="Consolas" pitchFamily="49" charset="0"/>
                <a:ea typeface="仿宋" pitchFamily="49" charset="-122"/>
                <a:cs typeface="Consolas" pitchFamily="49" charset="0"/>
              </a:rPr>
              <a:t>DLinkListClass1&lt;E&gt;</a:t>
            </a:r>
            <a:r>
              <a:rPr lang="zh-CN" altLang="zh-CN" sz="2000" dirty="0">
                <a:solidFill>
                  <a:srgbClr val="0000FF"/>
                </a:solidFill>
                <a:latin typeface="Consolas" pitchFamily="49" charset="0"/>
                <a:ea typeface="仿宋" pitchFamily="49" charset="-122"/>
                <a:cs typeface="Consolas" pitchFamily="49" charset="0"/>
              </a:rPr>
              <a:t>，仅包含尾插法建表（每个结点的</a:t>
            </a:r>
            <a:r>
              <a:rPr lang="en-US" altLang="zh-CN" sz="2000" dirty="0" err="1">
                <a:solidFill>
                  <a:srgbClr val="0000FF"/>
                </a:solidFill>
                <a:latin typeface="Consolas" pitchFamily="49" charset="0"/>
                <a:ea typeface="仿宋" pitchFamily="49" charset="-122"/>
                <a:cs typeface="Consolas" pitchFamily="49" charset="0"/>
              </a:rPr>
              <a:t>freq</a:t>
            </a:r>
            <a:r>
              <a:rPr lang="zh-CN" altLang="zh-CN" sz="2000" dirty="0">
                <a:solidFill>
                  <a:srgbClr val="0000FF"/>
                </a:solidFill>
                <a:latin typeface="Consolas" pitchFamily="49" charset="0"/>
                <a:ea typeface="仿宋" pitchFamily="49" charset="-122"/>
                <a:cs typeface="Consolas" pitchFamily="49" charset="0"/>
              </a:rPr>
              <a:t>成员均置为</a:t>
            </a:r>
            <a:r>
              <a:rPr lang="en-US" altLang="zh-CN" sz="2000" dirty="0">
                <a:solidFill>
                  <a:srgbClr val="0000FF"/>
                </a:solidFill>
                <a:latin typeface="Consolas" pitchFamily="49" charset="0"/>
                <a:ea typeface="仿宋" pitchFamily="49" charset="-122"/>
                <a:cs typeface="Consolas" pitchFamily="49" charset="0"/>
              </a:rPr>
              <a:t>0</a:t>
            </a:r>
            <a:r>
              <a:rPr lang="zh-CN" altLang="zh-CN" sz="2000" dirty="0">
                <a:solidFill>
                  <a:srgbClr val="0000FF"/>
                </a:solidFill>
                <a:latin typeface="Consolas" pitchFamily="49" charset="0"/>
                <a:ea typeface="仿宋" pitchFamily="49" charset="-122"/>
                <a:cs typeface="Consolas" pitchFamily="49" charset="0"/>
              </a:rPr>
              <a:t>）和所有结点值转换为字符串的基本算法。</a:t>
            </a:r>
          </a:p>
          <a:p>
            <a:pPr algn="l">
              <a:lnSpc>
                <a:spcPts val="30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设计静态</a:t>
            </a:r>
            <a:r>
              <a:rPr lang="pt-BR" altLang="zh-CN" sz="2000" dirty="0">
                <a:solidFill>
                  <a:srgbClr val="FF0000"/>
                </a:solidFill>
                <a:latin typeface="Consolas" pitchFamily="49" charset="0"/>
                <a:ea typeface="仿宋" pitchFamily="49" charset="-122"/>
                <a:cs typeface="Consolas" pitchFamily="49" charset="0"/>
              </a:rPr>
              <a:t>LocateElem(L</a:t>
            </a:r>
            <a:r>
              <a:rPr lang="zh-CN" altLang="zh-CN" sz="2000" dirty="0">
                <a:solidFill>
                  <a:srgbClr val="FF0000"/>
                </a:solidFill>
                <a:latin typeface="Consolas" pitchFamily="49" charset="0"/>
                <a:ea typeface="仿宋" pitchFamily="49" charset="-122"/>
                <a:cs typeface="Consolas" pitchFamily="49" charset="0"/>
              </a:rPr>
              <a:t>，</a:t>
            </a:r>
            <a:r>
              <a:rPr lang="pt-BR" altLang="zh-CN" sz="2000" i="1" dirty="0">
                <a:solidFill>
                  <a:srgbClr val="FF0000"/>
                </a:solidFill>
                <a:latin typeface="Consolas" pitchFamily="49" charset="0"/>
                <a:ea typeface="仿宋" pitchFamily="49" charset="-122"/>
                <a:cs typeface="Consolas" pitchFamily="49" charset="0"/>
              </a:rPr>
              <a:t>x</a:t>
            </a:r>
            <a:r>
              <a:rPr lang="pt-BR" altLang="zh-CN" sz="2000" dirty="0">
                <a:solidFill>
                  <a:srgbClr val="FF0000"/>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算法</a:t>
            </a:r>
            <a:r>
              <a:rPr lang="zh-CN" altLang="en-US" sz="2000" dirty="0">
                <a:solidFill>
                  <a:srgbClr val="0000FF"/>
                </a:solidFill>
                <a:latin typeface="Consolas" pitchFamily="49" charset="0"/>
                <a:ea typeface="仿宋" pitchFamily="49" charset="-122"/>
                <a:cs typeface="Consolas" pitchFamily="49" charset="0"/>
              </a:rPr>
              <a:t>。</a:t>
            </a:r>
          </a:p>
        </p:txBody>
      </p:sp>
      <p:sp>
        <p:nvSpPr>
          <p:cNvPr id="4" name="TextBox 3"/>
          <p:cNvSpPr txBox="1"/>
          <p:nvPr/>
        </p:nvSpPr>
        <p:spPr>
          <a:xfrm>
            <a:off x="535189" y="2193454"/>
            <a:ext cx="7676926" cy="173134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600"/>
              </a:spcBef>
              <a:buBlip>
                <a:blip r:embed="rId3"/>
              </a:buBlip>
            </a:pPr>
            <a:r>
              <a:rPr lang="zh-CN" altLang="zh-CN" sz="2000">
                <a:solidFill>
                  <a:srgbClr val="0000FF"/>
                </a:solidFill>
                <a:latin typeface="Consolas" pitchFamily="49" charset="0"/>
                <a:ea typeface="仿宋" pitchFamily="49" charset="-122"/>
                <a:cs typeface="Consolas" pitchFamily="49" charset="0"/>
              </a:rPr>
              <a:t>先查找值为</a:t>
            </a:r>
            <a:r>
              <a:rPr lang="en-US" altLang="zh-CN" sz="2000" i="1">
                <a:solidFill>
                  <a:srgbClr val="0000FF"/>
                </a:solidFill>
                <a:latin typeface="Consolas" pitchFamily="49" charset="0"/>
                <a:ea typeface="仿宋" pitchFamily="49" charset="-122"/>
                <a:cs typeface="Consolas" pitchFamily="49" charset="0"/>
              </a:rPr>
              <a:t>x</a:t>
            </a:r>
            <a:r>
              <a:rPr lang="zh-CN" altLang="zh-CN" sz="2000">
                <a:solidFill>
                  <a:srgbClr val="0000FF"/>
                </a:solidFill>
                <a:latin typeface="Consolas" pitchFamily="49" charset="0"/>
                <a:ea typeface="仿宋" pitchFamily="49" charset="-122"/>
                <a:cs typeface="Consolas" pitchFamily="49" charset="0"/>
              </a:rPr>
              <a:t>的结点</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，若未找到返回</a:t>
            </a:r>
            <a:r>
              <a:rPr lang="en-US" altLang="zh-CN" sz="2000">
                <a:solidFill>
                  <a:srgbClr val="0000FF"/>
                </a:solidFill>
                <a:latin typeface="Consolas" pitchFamily="49" charset="0"/>
                <a:ea typeface="仿宋" pitchFamily="49" charset="-122"/>
                <a:cs typeface="Consolas" pitchFamily="49" charset="0"/>
              </a:rPr>
              <a:t>false</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3"/>
              </a:buBlip>
            </a:pPr>
            <a:r>
              <a:rPr lang="zh-CN" altLang="zh-CN" sz="2000">
                <a:solidFill>
                  <a:srgbClr val="0000FF"/>
                </a:solidFill>
                <a:latin typeface="Consolas" pitchFamily="49" charset="0"/>
                <a:ea typeface="仿宋" pitchFamily="49" charset="-122"/>
                <a:cs typeface="Consolas" pitchFamily="49" charset="0"/>
              </a:rPr>
              <a:t>否则将</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结点的</a:t>
            </a:r>
            <a:r>
              <a:rPr lang="en-US" altLang="zh-CN" sz="2000">
                <a:solidFill>
                  <a:srgbClr val="0000FF"/>
                </a:solidFill>
                <a:latin typeface="Consolas" pitchFamily="49" charset="0"/>
                <a:ea typeface="仿宋" pitchFamily="49" charset="-122"/>
                <a:cs typeface="Consolas" pitchFamily="49" charset="0"/>
              </a:rPr>
              <a:t>freq</a:t>
            </a:r>
            <a:r>
              <a:rPr lang="zh-CN" altLang="zh-CN" sz="2000">
                <a:solidFill>
                  <a:srgbClr val="0000FF"/>
                </a:solidFill>
                <a:latin typeface="Consolas" pitchFamily="49" charset="0"/>
                <a:ea typeface="仿宋" pitchFamily="49" charset="-122"/>
                <a:cs typeface="Consolas" pitchFamily="49" charset="0"/>
              </a:rPr>
              <a:t>成员增</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，然后依次和前驱结点</a:t>
            </a:r>
            <a:r>
              <a:rPr lang="en-US" altLang="zh-CN" sz="2000">
                <a:solidFill>
                  <a:srgbClr val="0000FF"/>
                </a:solidFill>
                <a:latin typeface="Consolas" pitchFamily="49" charset="0"/>
                <a:ea typeface="仿宋" pitchFamily="49" charset="-122"/>
                <a:cs typeface="Consolas" pitchFamily="49" charset="0"/>
              </a:rPr>
              <a:t>pre</a:t>
            </a:r>
            <a:r>
              <a:rPr lang="zh-CN" altLang="zh-CN" sz="2000">
                <a:solidFill>
                  <a:srgbClr val="0000FF"/>
                </a:solidFill>
                <a:latin typeface="Consolas" pitchFamily="49" charset="0"/>
                <a:ea typeface="仿宋" pitchFamily="49" charset="-122"/>
                <a:cs typeface="Consolas" pitchFamily="49" charset="0"/>
              </a:rPr>
              <a:t>的</a:t>
            </a:r>
            <a:r>
              <a:rPr lang="en-US" altLang="zh-CN" sz="2000">
                <a:solidFill>
                  <a:srgbClr val="0000FF"/>
                </a:solidFill>
                <a:latin typeface="Consolas" pitchFamily="49" charset="0"/>
                <a:ea typeface="仿宋" pitchFamily="49" charset="-122"/>
                <a:cs typeface="Consolas" pitchFamily="49" charset="0"/>
              </a:rPr>
              <a:t>freq</a:t>
            </a:r>
            <a:r>
              <a:rPr lang="zh-CN" altLang="zh-CN" sz="2000">
                <a:solidFill>
                  <a:srgbClr val="0000FF"/>
                </a:solidFill>
                <a:latin typeface="Consolas" pitchFamily="49" charset="0"/>
                <a:ea typeface="仿宋" pitchFamily="49" charset="-122"/>
                <a:cs typeface="Consolas" pitchFamily="49" charset="0"/>
              </a:rPr>
              <a:t>成员比较，若</a:t>
            </a:r>
            <a:r>
              <a:rPr lang="en-US" altLang="zh-CN" sz="2000">
                <a:solidFill>
                  <a:srgbClr val="0000FF"/>
                </a:solidFill>
                <a:latin typeface="Consolas" pitchFamily="49" charset="0"/>
                <a:ea typeface="仿宋" pitchFamily="49" charset="-122"/>
                <a:cs typeface="Consolas" pitchFamily="49" charset="0"/>
              </a:rPr>
              <a:t>pre</a:t>
            </a:r>
            <a:r>
              <a:rPr lang="zh-CN" altLang="zh-CN" sz="2000">
                <a:solidFill>
                  <a:srgbClr val="0000FF"/>
                </a:solidFill>
                <a:latin typeface="Consolas" pitchFamily="49" charset="0"/>
                <a:ea typeface="仿宋" pitchFamily="49" charset="-122"/>
                <a:cs typeface="Consolas" pitchFamily="49" charset="0"/>
              </a:rPr>
              <a:t>的</a:t>
            </a:r>
            <a:r>
              <a:rPr lang="en-US" altLang="zh-CN" sz="2000">
                <a:solidFill>
                  <a:srgbClr val="0000FF"/>
                </a:solidFill>
                <a:latin typeface="Consolas" pitchFamily="49" charset="0"/>
                <a:ea typeface="仿宋" pitchFamily="49" charset="-122"/>
                <a:cs typeface="Consolas" pitchFamily="49" charset="0"/>
              </a:rPr>
              <a:t>freq</a:t>
            </a:r>
            <a:r>
              <a:rPr lang="zh-CN" altLang="zh-CN" sz="2000">
                <a:solidFill>
                  <a:srgbClr val="0000FF"/>
                </a:solidFill>
                <a:latin typeface="Consolas" pitchFamily="49" charset="0"/>
                <a:ea typeface="仿宋" pitchFamily="49" charset="-122"/>
                <a:cs typeface="Consolas" pitchFamily="49" charset="0"/>
              </a:rPr>
              <a:t>成员较小，将</a:t>
            </a:r>
            <a:r>
              <a:rPr lang="en-US" altLang="zh-CN" sz="2000">
                <a:solidFill>
                  <a:srgbClr val="0000FF"/>
                </a:solidFill>
                <a:latin typeface="Consolas" pitchFamily="49" charset="0"/>
                <a:ea typeface="仿宋" pitchFamily="49" charset="-122"/>
                <a:cs typeface="Consolas" pitchFamily="49" charset="0"/>
              </a:rPr>
              <a:t>pre</a:t>
            </a:r>
            <a:r>
              <a:rPr lang="zh-CN" altLang="zh-CN" sz="2000">
                <a:solidFill>
                  <a:srgbClr val="0000FF"/>
                </a:solidFill>
                <a:latin typeface="Consolas" pitchFamily="49" charset="0"/>
                <a:ea typeface="仿宋" pitchFamily="49" charset="-122"/>
                <a:cs typeface="Consolas" pitchFamily="49" charset="0"/>
              </a:rPr>
              <a:t>结点和</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结点的</a:t>
            </a:r>
            <a:r>
              <a:rPr lang="en-US" altLang="zh-CN" sz="2000">
                <a:solidFill>
                  <a:srgbClr val="0000FF"/>
                </a:solidFill>
                <a:latin typeface="Consolas" pitchFamily="49" charset="0"/>
                <a:ea typeface="仿宋" pitchFamily="49" charset="-122"/>
                <a:cs typeface="Consolas" pitchFamily="49" charset="0"/>
              </a:rPr>
              <a:t>data</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freq</a:t>
            </a:r>
            <a:r>
              <a:rPr lang="zh-CN" altLang="zh-CN" sz="2000">
                <a:solidFill>
                  <a:srgbClr val="0000FF"/>
                </a:solidFill>
                <a:latin typeface="Consolas" pitchFamily="49" charset="0"/>
                <a:ea typeface="仿宋" pitchFamily="49" charset="-122"/>
                <a:cs typeface="Consolas" pitchFamily="49" charset="0"/>
              </a:rPr>
              <a:t>成员进行交换。</a:t>
            </a:r>
            <a:endParaRPr lang="zh-CN" altLang="en-US" sz="2000"/>
          </a:p>
        </p:txBody>
      </p:sp>
      <p:grpSp>
        <p:nvGrpSpPr>
          <p:cNvPr id="45" name="组合 44"/>
          <p:cNvGrpSpPr/>
          <p:nvPr/>
        </p:nvGrpSpPr>
        <p:grpSpPr>
          <a:xfrm>
            <a:off x="571472" y="4357694"/>
            <a:ext cx="7402219" cy="1742692"/>
            <a:chOff x="714348" y="4572008"/>
            <a:chExt cx="7402219" cy="1742692"/>
          </a:xfrm>
        </p:grpSpPr>
        <p:sp>
          <p:nvSpPr>
            <p:cNvPr id="9" name="Text Box 25" descr="60%"/>
            <p:cNvSpPr txBox="1">
              <a:spLocks noChangeArrowheads="1"/>
            </p:cNvSpPr>
            <p:nvPr/>
          </p:nvSpPr>
          <p:spPr bwMode="auto">
            <a:xfrm>
              <a:off x="1963467" y="5095873"/>
              <a:ext cx="393956"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 name="Text Box 24"/>
            <p:cNvSpPr txBox="1">
              <a:spLocks noChangeArrowheads="1"/>
            </p:cNvSpPr>
            <p:nvPr/>
          </p:nvSpPr>
          <p:spPr bwMode="auto">
            <a:xfrm>
              <a:off x="2755405" y="5095873"/>
              <a:ext cx="303293"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 name="Text Box 23" descr="浅色上对角线"/>
            <p:cNvSpPr txBox="1">
              <a:spLocks noChangeArrowheads="1"/>
            </p:cNvSpPr>
            <p:nvPr/>
          </p:nvSpPr>
          <p:spPr bwMode="auto">
            <a:xfrm>
              <a:off x="1669894" y="5095873"/>
              <a:ext cx="302321"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2" name="Text Box 22"/>
            <p:cNvSpPr txBox="1">
              <a:spLocks noChangeArrowheads="1"/>
            </p:cNvSpPr>
            <p:nvPr/>
          </p:nvSpPr>
          <p:spPr bwMode="auto">
            <a:xfrm>
              <a:off x="714348" y="5095873"/>
              <a:ext cx="776681" cy="303247"/>
            </a:xfrm>
            <a:prstGeom prst="rect">
              <a:avLst/>
            </a:prstGeom>
            <a:solidFill>
              <a:srgbClr val="FFFFFF"/>
            </a:solidFill>
            <a:ln w="9525">
              <a:noFill/>
              <a:miter lim="800000"/>
              <a:headEnd/>
              <a:tailEnd type="none" w="sm" len="sm"/>
            </a:ln>
          </p:spPr>
          <p:txBody>
            <a:bodyPr vert="horz" wrap="square" lIns="1800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dhead</a:t>
              </a:r>
            </a:p>
          </p:txBody>
        </p:sp>
        <p:sp>
          <p:nvSpPr>
            <p:cNvPr id="13" name="Line 21"/>
            <p:cNvSpPr>
              <a:spLocks noChangeShapeType="1"/>
            </p:cNvSpPr>
            <p:nvPr/>
          </p:nvSpPr>
          <p:spPr bwMode="auto">
            <a:xfrm>
              <a:off x="1372433" y="5231946"/>
              <a:ext cx="287739" cy="972"/>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 name="Text Box 20"/>
            <p:cNvSpPr txBox="1">
              <a:spLocks noChangeArrowheads="1"/>
            </p:cNvSpPr>
            <p:nvPr/>
          </p:nvSpPr>
          <p:spPr bwMode="auto">
            <a:xfrm>
              <a:off x="4506807" y="5095873"/>
              <a:ext cx="40834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 name="Text Box 19"/>
            <p:cNvSpPr txBox="1">
              <a:spLocks noChangeArrowheads="1"/>
            </p:cNvSpPr>
            <p:nvPr/>
          </p:nvSpPr>
          <p:spPr bwMode="auto">
            <a:xfrm>
              <a:off x="5331722" y="509587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6" name="Text Box 18"/>
            <p:cNvSpPr txBox="1">
              <a:spLocks noChangeArrowheads="1"/>
            </p:cNvSpPr>
            <p:nvPr/>
          </p:nvSpPr>
          <p:spPr bwMode="auto">
            <a:xfrm>
              <a:off x="4213235" y="509587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7" name="Line 17"/>
            <p:cNvSpPr>
              <a:spLocks noChangeShapeType="1"/>
            </p:cNvSpPr>
            <p:nvPr/>
          </p:nvSpPr>
          <p:spPr bwMode="auto">
            <a:xfrm>
              <a:off x="2939449" y="5189180"/>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 name="Line 16"/>
            <p:cNvSpPr>
              <a:spLocks noChangeShapeType="1"/>
            </p:cNvSpPr>
            <p:nvPr/>
          </p:nvSpPr>
          <p:spPr bwMode="auto">
            <a:xfrm flipH="1">
              <a:off x="3056100" y="529123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9" name="Text Box 15"/>
            <p:cNvSpPr txBox="1">
              <a:spLocks noChangeArrowheads="1"/>
            </p:cNvSpPr>
            <p:nvPr/>
          </p:nvSpPr>
          <p:spPr bwMode="auto">
            <a:xfrm>
              <a:off x="6173167" y="5095873"/>
              <a:ext cx="396000" cy="303247"/>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x</a:t>
              </a:r>
            </a:p>
          </p:txBody>
        </p:sp>
        <p:sp>
          <p:nvSpPr>
            <p:cNvPr id="20" name="Text Box 14"/>
            <p:cNvSpPr txBox="1">
              <a:spLocks noChangeArrowheads="1"/>
            </p:cNvSpPr>
            <p:nvPr/>
          </p:nvSpPr>
          <p:spPr bwMode="auto">
            <a:xfrm>
              <a:off x="6983607" y="5095873"/>
              <a:ext cx="303293" cy="303247"/>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1" name="Text Box 13"/>
            <p:cNvSpPr txBox="1">
              <a:spLocks noChangeArrowheads="1"/>
            </p:cNvSpPr>
            <p:nvPr/>
          </p:nvSpPr>
          <p:spPr bwMode="auto">
            <a:xfrm>
              <a:off x="5879594" y="5095873"/>
              <a:ext cx="303293" cy="303247"/>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4" name="Line 10"/>
            <p:cNvSpPr>
              <a:spLocks noChangeShapeType="1"/>
            </p:cNvSpPr>
            <p:nvPr/>
          </p:nvSpPr>
          <p:spPr bwMode="auto">
            <a:xfrm>
              <a:off x="5552036" y="5189180"/>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5" name="Line 9"/>
            <p:cNvSpPr>
              <a:spLocks noChangeShapeType="1"/>
            </p:cNvSpPr>
            <p:nvPr/>
          </p:nvSpPr>
          <p:spPr bwMode="auto">
            <a:xfrm flipH="1">
              <a:off x="5646292" y="529123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6" name="Text Box 8"/>
            <p:cNvSpPr txBox="1">
              <a:spLocks noChangeArrowheads="1"/>
            </p:cNvSpPr>
            <p:nvPr/>
          </p:nvSpPr>
          <p:spPr bwMode="auto">
            <a:xfrm>
              <a:off x="3377149" y="5126017"/>
              <a:ext cx="468549" cy="303247"/>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27" name="Line 7"/>
            <p:cNvSpPr>
              <a:spLocks noChangeShapeType="1"/>
            </p:cNvSpPr>
            <p:nvPr/>
          </p:nvSpPr>
          <p:spPr bwMode="auto">
            <a:xfrm>
              <a:off x="7206861" y="5189180"/>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8" name="Line 6"/>
            <p:cNvSpPr>
              <a:spLocks noChangeShapeType="1"/>
            </p:cNvSpPr>
            <p:nvPr/>
          </p:nvSpPr>
          <p:spPr bwMode="auto">
            <a:xfrm flipH="1">
              <a:off x="7323512" y="529123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2" name="Text Box 25" descr="60%"/>
            <p:cNvSpPr txBox="1">
              <a:spLocks noChangeArrowheads="1"/>
            </p:cNvSpPr>
            <p:nvPr/>
          </p:nvSpPr>
          <p:spPr bwMode="auto">
            <a:xfrm>
              <a:off x="2358023" y="5095873"/>
              <a:ext cx="396000"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3" name="Line 17"/>
            <p:cNvSpPr>
              <a:spLocks noChangeShapeType="1"/>
            </p:cNvSpPr>
            <p:nvPr/>
          </p:nvSpPr>
          <p:spPr bwMode="auto">
            <a:xfrm>
              <a:off x="3849287" y="5198557"/>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4" name="Line 16"/>
            <p:cNvSpPr>
              <a:spLocks noChangeShapeType="1"/>
            </p:cNvSpPr>
            <p:nvPr/>
          </p:nvSpPr>
          <p:spPr bwMode="auto">
            <a:xfrm flipH="1">
              <a:off x="3965938" y="5300611"/>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5" name="Text Box 20"/>
            <p:cNvSpPr txBox="1">
              <a:spLocks noChangeArrowheads="1"/>
            </p:cNvSpPr>
            <p:nvPr/>
          </p:nvSpPr>
          <p:spPr bwMode="auto">
            <a:xfrm>
              <a:off x="4919743" y="5095873"/>
              <a:ext cx="40834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6" name="Text Box 15"/>
            <p:cNvSpPr txBox="1">
              <a:spLocks noChangeArrowheads="1"/>
            </p:cNvSpPr>
            <p:nvPr/>
          </p:nvSpPr>
          <p:spPr bwMode="auto">
            <a:xfrm>
              <a:off x="6565027" y="5095873"/>
              <a:ext cx="410400" cy="303247"/>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7" name="Text Box 8"/>
            <p:cNvSpPr txBox="1">
              <a:spLocks noChangeArrowheads="1"/>
            </p:cNvSpPr>
            <p:nvPr/>
          </p:nvSpPr>
          <p:spPr bwMode="auto">
            <a:xfrm>
              <a:off x="7648018" y="5078378"/>
              <a:ext cx="468549" cy="303247"/>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cxnSp>
          <p:nvCxnSpPr>
            <p:cNvPr id="39" name="直接箭头连接符 38"/>
            <p:cNvCxnSpPr/>
            <p:nvPr/>
          </p:nvCxnSpPr>
          <p:spPr>
            <a:xfrm rot="5400000">
              <a:off x="6357950" y="4786322"/>
              <a:ext cx="357190" cy="214314"/>
            </a:xfrm>
            <a:prstGeom prst="straightConnector1">
              <a:avLst/>
            </a:prstGeom>
            <a:ln w="19050">
              <a:solidFill>
                <a:srgbClr val="0033CC"/>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572264" y="4572008"/>
              <a:ext cx="357190" cy="317908"/>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p</a:t>
              </a:r>
              <a:endParaRPr lang="zh-CN" altLang="en-US" sz="1800" i="1">
                <a:solidFill>
                  <a:srgbClr val="0000FF"/>
                </a:solidFill>
                <a:latin typeface="Consolas" pitchFamily="49" charset="0"/>
                <a:cs typeface="Consolas" pitchFamily="49" charset="0"/>
              </a:endParaRPr>
            </a:p>
          </p:txBody>
        </p:sp>
        <p:cxnSp>
          <p:nvCxnSpPr>
            <p:cNvPr id="41" name="直接箭头连接符 40"/>
            <p:cNvCxnSpPr/>
            <p:nvPr/>
          </p:nvCxnSpPr>
          <p:spPr>
            <a:xfrm rot="5400000">
              <a:off x="5000628" y="4786322"/>
              <a:ext cx="357190" cy="214314"/>
            </a:xfrm>
            <a:prstGeom prst="straightConnector1">
              <a:avLst/>
            </a:prstGeom>
            <a:ln w="19050">
              <a:solidFill>
                <a:srgbClr val="0033CC"/>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214942" y="4572008"/>
              <a:ext cx="642942" cy="3139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pre</a:t>
              </a:r>
              <a:endParaRPr lang="zh-CN" altLang="en-US" sz="1800">
                <a:solidFill>
                  <a:srgbClr val="0000FF"/>
                </a:solidFill>
                <a:latin typeface="Consolas" pitchFamily="49" charset="0"/>
                <a:cs typeface="Consolas" pitchFamily="49" charset="0"/>
              </a:endParaRPr>
            </a:p>
          </p:txBody>
        </p:sp>
        <p:sp>
          <p:nvSpPr>
            <p:cNvPr id="43" name="任意多边形 42"/>
            <p:cNvSpPr/>
            <p:nvPr/>
          </p:nvSpPr>
          <p:spPr>
            <a:xfrm>
              <a:off x="5025917" y="5409168"/>
              <a:ext cx="1617785" cy="536309"/>
            </a:xfrm>
            <a:custGeom>
              <a:avLst/>
              <a:gdLst>
                <a:gd name="connsiteX0" fmla="*/ 0 w 1617785"/>
                <a:gd name="connsiteY0" fmla="*/ 60290 h 465574"/>
                <a:gd name="connsiteX1" fmla="*/ 160774 w 1617785"/>
                <a:gd name="connsiteY1" fmla="*/ 261257 h 465574"/>
                <a:gd name="connsiteX2" fmla="*/ 743578 w 1617785"/>
                <a:gd name="connsiteY2" fmla="*/ 442128 h 465574"/>
                <a:gd name="connsiteX3" fmla="*/ 1155561 w 1617785"/>
                <a:gd name="connsiteY3" fmla="*/ 391886 h 465574"/>
                <a:gd name="connsiteX4" fmla="*/ 1617785 w 1617785"/>
                <a:gd name="connsiteY4" fmla="*/ 0 h 465574"/>
                <a:gd name="connsiteX0" fmla="*/ 0 w 1617785"/>
                <a:gd name="connsiteY0" fmla="*/ 60290 h 465574"/>
                <a:gd name="connsiteX1" fmla="*/ 169570 w 1617785"/>
                <a:gd name="connsiteY1" fmla="*/ 382640 h 465574"/>
                <a:gd name="connsiteX2" fmla="*/ 743578 w 1617785"/>
                <a:gd name="connsiteY2" fmla="*/ 442128 h 465574"/>
                <a:gd name="connsiteX3" fmla="*/ 1155561 w 1617785"/>
                <a:gd name="connsiteY3" fmla="*/ 391886 h 465574"/>
                <a:gd name="connsiteX4" fmla="*/ 1617785 w 1617785"/>
                <a:gd name="connsiteY4" fmla="*/ 0 h 465574"/>
                <a:gd name="connsiteX0" fmla="*/ 0 w 1617785"/>
                <a:gd name="connsiteY0" fmla="*/ 60290 h 517718"/>
                <a:gd name="connsiteX1" fmla="*/ 312446 w 1617785"/>
                <a:gd name="connsiteY1" fmla="*/ 454078 h 517718"/>
                <a:gd name="connsiteX2" fmla="*/ 743578 w 1617785"/>
                <a:gd name="connsiteY2" fmla="*/ 442128 h 517718"/>
                <a:gd name="connsiteX3" fmla="*/ 1155561 w 1617785"/>
                <a:gd name="connsiteY3" fmla="*/ 391886 h 517718"/>
                <a:gd name="connsiteX4" fmla="*/ 1617785 w 1617785"/>
                <a:gd name="connsiteY4" fmla="*/ 0 h 517718"/>
                <a:gd name="connsiteX0" fmla="*/ 0 w 1617785"/>
                <a:gd name="connsiteY0" fmla="*/ 60290 h 535881"/>
                <a:gd name="connsiteX1" fmla="*/ 312446 w 1617785"/>
                <a:gd name="connsiteY1" fmla="*/ 454078 h 535881"/>
                <a:gd name="connsiteX2" fmla="*/ 812512 w 1617785"/>
                <a:gd name="connsiteY2" fmla="*/ 525516 h 535881"/>
                <a:gd name="connsiteX3" fmla="*/ 1155561 w 1617785"/>
                <a:gd name="connsiteY3" fmla="*/ 391886 h 535881"/>
                <a:gd name="connsiteX4" fmla="*/ 1617785 w 1617785"/>
                <a:gd name="connsiteY4" fmla="*/ 0 h 535881"/>
                <a:gd name="connsiteX0" fmla="*/ 0 w 1617785"/>
                <a:gd name="connsiteY0" fmla="*/ 60290 h 536310"/>
                <a:gd name="connsiteX1" fmla="*/ 312446 w 1617785"/>
                <a:gd name="connsiteY1" fmla="*/ 454078 h 536310"/>
                <a:gd name="connsiteX2" fmla="*/ 812512 w 1617785"/>
                <a:gd name="connsiteY2" fmla="*/ 525516 h 536310"/>
                <a:gd name="connsiteX3" fmla="*/ 1189157 w 1617785"/>
                <a:gd name="connsiteY3" fmla="*/ 448724 h 536310"/>
                <a:gd name="connsiteX4" fmla="*/ 1617785 w 1617785"/>
                <a:gd name="connsiteY4" fmla="*/ 0 h 536310"/>
                <a:gd name="connsiteX0" fmla="*/ 0 w 1617785"/>
                <a:gd name="connsiteY0" fmla="*/ 60290 h 536309"/>
                <a:gd name="connsiteX1" fmla="*/ 312446 w 1617785"/>
                <a:gd name="connsiteY1" fmla="*/ 454078 h 536309"/>
                <a:gd name="connsiteX2" fmla="*/ 812512 w 1617785"/>
                <a:gd name="connsiteY2" fmla="*/ 525516 h 536309"/>
                <a:gd name="connsiteX3" fmla="*/ 1260595 w 1617785"/>
                <a:gd name="connsiteY3" fmla="*/ 448723 h 536309"/>
                <a:gd name="connsiteX4" fmla="*/ 1617785 w 1617785"/>
                <a:gd name="connsiteY4" fmla="*/ 0 h 536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7785" h="536309">
                  <a:moveTo>
                    <a:pt x="0" y="60290"/>
                  </a:moveTo>
                  <a:cubicBezTo>
                    <a:pt x="18422" y="128953"/>
                    <a:pt x="177027" y="376540"/>
                    <a:pt x="312446" y="454078"/>
                  </a:cubicBezTo>
                  <a:cubicBezTo>
                    <a:pt x="447865" y="531616"/>
                    <a:pt x="654487" y="526408"/>
                    <a:pt x="812512" y="525516"/>
                  </a:cubicBezTo>
                  <a:cubicBezTo>
                    <a:pt x="970537" y="524624"/>
                    <a:pt x="1126383" y="536309"/>
                    <a:pt x="1260595" y="448723"/>
                  </a:cubicBezTo>
                  <a:cubicBezTo>
                    <a:pt x="1394807" y="361137"/>
                    <a:pt x="1459523" y="159099"/>
                    <a:pt x="1617785" y="0"/>
                  </a:cubicBezTo>
                </a:path>
              </a:pathLst>
            </a:cu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TextBox 43"/>
            <p:cNvSpPr txBox="1"/>
            <p:nvPr/>
          </p:nvSpPr>
          <p:spPr>
            <a:xfrm>
              <a:off x="4857752" y="6000768"/>
              <a:ext cx="2214578" cy="313932"/>
            </a:xfrm>
            <a:prstGeom prst="rect">
              <a:avLst/>
            </a:prstGeom>
            <a:noFill/>
          </p:spPr>
          <p:txBody>
            <a:bodyPr wrap="square" rtlCol="0">
              <a:spAutoFit/>
            </a:bodyPr>
            <a:lstStyle/>
            <a:p>
              <a:r>
                <a:rPr lang="en-US" altLang="zh-CN" sz="1800">
                  <a:solidFill>
                    <a:srgbClr val="C00000"/>
                  </a:solidFill>
                  <a:latin typeface="Consolas" pitchFamily="49" charset="0"/>
                  <a:cs typeface="Consolas" pitchFamily="49" charset="0"/>
                </a:rPr>
                <a:t>p.freq&gt;pre.freq</a:t>
              </a:r>
              <a:endParaRPr lang="zh-CN" altLang="en-US" sz="1800">
                <a:solidFill>
                  <a:srgbClr val="C00000"/>
                </a:solidFill>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404664"/>
            <a:ext cx="7858180" cy="545903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import </a:t>
            </a:r>
            <a:r>
              <a:rPr lang="en-US" altLang="zh-CN" sz="1800" dirty="0" err="1">
                <a:solidFill>
                  <a:srgbClr val="0000FF"/>
                </a:solidFill>
                <a:latin typeface="Consolas" pitchFamily="49" charset="0"/>
                <a:ea typeface="仿宋" pitchFamily="49" charset="-122"/>
                <a:cs typeface="Consolas" pitchFamily="49" charset="0"/>
              </a:rPr>
              <a:t>java.util</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class </a:t>
            </a:r>
            <a:r>
              <a:rPr lang="en-US" altLang="zh-CN" sz="1800" dirty="0">
                <a:solidFill>
                  <a:srgbClr val="FF0000"/>
                </a:solidFill>
                <a:latin typeface="Consolas" pitchFamily="49" charset="0"/>
                <a:ea typeface="仿宋" pitchFamily="49" charset="-122"/>
                <a:cs typeface="Consolas" pitchFamily="49" charset="0"/>
              </a:rPr>
              <a:t>DLinkNode1&lt;E&gt;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双链表结点泛型类</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E data;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结点中</a:t>
            </a:r>
            <a:r>
              <a:rPr lang="zh-CN" altLang="en-US" sz="1800" dirty="0">
                <a:solidFill>
                  <a:srgbClr val="00CC00"/>
                </a:solidFill>
                <a:latin typeface="Consolas" pitchFamily="49" charset="0"/>
                <a:ea typeface="仿宋" pitchFamily="49" charset="-122"/>
                <a:cs typeface="Consolas" pitchFamily="49" charset="0"/>
              </a:rPr>
              <a:t>元素值</a:t>
            </a:r>
            <a:endParaRPr lang="zh-CN" altLang="zh-CN" sz="1800" dirty="0">
              <a:solidFill>
                <a:srgbClr val="00CC00"/>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int </a:t>
            </a:r>
            <a:r>
              <a:rPr lang="en-US" altLang="zh-CN" sz="1800" dirty="0" err="1">
                <a:solidFill>
                  <a:srgbClr val="FF00FF"/>
                </a:solidFill>
                <a:latin typeface="Consolas" pitchFamily="49" charset="0"/>
                <a:ea typeface="仿宋" pitchFamily="49" charset="-122"/>
                <a:cs typeface="Consolas" pitchFamily="49" charset="0"/>
              </a:rPr>
              <a:t>freq</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结点访问频度</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DLinkNode1&lt;E&gt; prior;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前驱结点指针</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DLinkNode1&lt;E&gt; next;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后继结点指针</a:t>
            </a: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   public DLinkNode1()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构造方法</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freq</a:t>
            </a:r>
            <a:r>
              <a:rPr lang="en-US" altLang="zh-CN" sz="1800" dirty="0">
                <a:solidFill>
                  <a:srgbClr val="0000FF"/>
                </a:solidFill>
                <a:latin typeface="Consolas" pitchFamily="49" charset="0"/>
                <a:ea typeface="仿宋" pitchFamily="49" charset="-122"/>
                <a:cs typeface="Consolas" pitchFamily="49" charset="0"/>
              </a:rPr>
              <a:t>=0;</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prior=null;</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next=null;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   public DLinkNode1(E d)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重载构造方法</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freq</a:t>
            </a:r>
            <a:r>
              <a:rPr lang="en-US" altLang="zh-CN" sz="1800" dirty="0">
                <a:solidFill>
                  <a:srgbClr val="0000FF"/>
                </a:solidFill>
                <a:latin typeface="Consolas" pitchFamily="49" charset="0"/>
                <a:ea typeface="仿宋" pitchFamily="49" charset="-122"/>
                <a:cs typeface="Consolas" pitchFamily="49" charset="0"/>
              </a:rPr>
              <a:t>=0; data=d;</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prior=null;</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next=null;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116632"/>
            <a:ext cx="8822214" cy="665102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class </a:t>
            </a:r>
            <a:r>
              <a:rPr lang="en-US" altLang="zh-CN" sz="1800" dirty="0">
                <a:solidFill>
                  <a:srgbClr val="FF0000"/>
                </a:solidFill>
                <a:latin typeface="Consolas" pitchFamily="49" charset="0"/>
                <a:ea typeface="仿宋" pitchFamily="49" charset="-122"/>
                <a:cs typeface="Consolas" pitchFamily="49" charset="0"/>
              </a:rPr>
              <a:t>DLinkListClass1&lt;E</a:t>
            </a:r>
            <a:r>
              <a:rPr lang="en-US" altLang="zh-CN" sz="1800" dirty="0">
                <a:solidFill>
                  <a:srgbClr val="0000FF"/>
                </a:solidFill>
                <a:latin typeface="Consolas" pitchFamily="49" charset="0"/>
                <a:ea typeface="仿宋" pitchFamily="49" charset="-122"/>
                <a:cs typeface="Consolas" pitchFamily="49" charset="0"/>
              </a:rPr>
              <a:t>&gt;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双链表泛型类</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DLinkNode1&lt;E&gt; </a:t>
            </a:r>
            <a:r>
              <a:rPr lang="en-US" altLang="zh-CN" sz="1800" dirty="0" err="1">
                <a:solidFill>
                  <a:srgbClr val="0000FF"/>
                </a:solidFill>
                <a:latin typeface="Consolas" pitchFamily="49" charset="0"/>
                <a:ea typeface="仿宋" pitchFamily="49" charset="-122"/>
                <a:cs typeface="Consolas" pitchFamily="49" charset="0"/>
              </a:rPr>
              <a:t>dhead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存放头结点</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public DLinkListClass1()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构造方法</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dhead</a:t>
            </a:r>
            <a:r>
              <a:rPr lang="en-US" altLang="zh-CN" sz="1800" dirty="0">
                <a:solidFill>
                  <a:srgbClr val="0000FF"/>
                </a:solidFill>
                <a:latin typeface="Consolas" pitchFamily="49" charset="0"/>
                <a:ea typeface="仿宋" pitchFamily="49" charset="-122"/>
                <a:cs typeface="Consolas" pitchFamily="49" charset="0"/>
              </a:rPr>
              <a:t>=new DLinkNode1&lt;E&gt;();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创建头结点</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dhead.prior</a:t>
            </a:r>
            <a:r>
              <a:rPr lang="en-US" altLang="zh-CN" sz="1800" dirty="0">
                <a:solidFill>
                  <a:srgbClr val="0000FF"/>
                </a:solidFill>
                <a:latin typeface="Consolas" pitchFamily="49" charset="0"/>
                <a:ea typeface="仿宋" pitchFamily="49" charset="-122"/>
                <a:cs typeface="Consolas" pitchFamily="49" charset="0"/>
              </a:rPr>
              <a:t>=null;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dhead.next</a:t>
            </a:r>
            <a:r>
              <a:rPr lang="en-US" altLang="zh-CN" sz="1800" dirty="0">
                <a:solidFill>
                  <a:srgbClr val="0000FF"/>
                </a:solidFill>
                <a:latin typeface="Consolas" pitchFamily="49" charset="0"/>
                <a:ea typeface="仿宋" pitchFamily="49" charset="-122"/>
                <a:cs typeface="Consolas" pitchFamily="49" charset="0"/>
              </a:rPr>
              <a:t>=null;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CC00"/>
                </a:solidFill>
                <a:latin typeface="Consolas" pitchFamily="49" charset="0"/>
                <a:ea typeface="仿宋" pitchFamily="49" charset="-122"/>
                <a:cs typeface="Consolas" pitchFamily="49" charset="0"/>
              </a:rPr>
              <a:t>   //</a:t>
            </a:r>
            <a:r>
              <a:rPr lang="zh-CN" altLang="zh-CN" sz="1800" dirty="0">
                <a:solidFill>
                  <a:srgbClr val="00CC00"/>
                </a:solidFill>
                <a:latin typeface="Consolas" pitchFamily="49" charset="0"/>
                <a:ea typeface="仿宋" pitchFamily="49" charset="-122"/>
                <a:cs typeface="Consolas" pitchFamily="49" charset="0"/>
              </a:rPr>
              <a:t>线性表的基本运算算法</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public void </a:t>
            </a:r>
            <a:r>
              <a:rPr lang="en-US" altLang="zh-CN" sz="1800" dirty="0" err="1">
                <a:solidFill>
                  <a:srgbClr val="FF0000"/>
                </a:solidFill>
                <a:latin typeface="Consolas" pitchFamily="49" charset="0"/>
                <a:ea typeface="仿宋" pitchFamily="49" charset="-122"/>
                <a:cs typeface="Consolas" pitchFamily="49" charset="0"/>
              </a:rPr>
              <a:t>CreateListR</a:t>
            </a:r>
            <a:r>
              <a:rPr lang="en-US" altLang="zh-CN" sz="1800" dirty="0">
                <a:solidFill>
                  <a:srgbClr val="FF0000"/>
                </a:solidFill>
                <a:latin typeface="Consolas" pitchFamily="49" charset="0"/>
                <a:ea typeface="仿宋" pitchFamily="49" charset="-122"/>
                <a:cs typeface="Consolas" pitchFamily="49" charset="0"/>
              </a:rPr>
              <a:t>(E[] a)</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尾插法：由数组</a:t>
            </a:r>
            <a:r>
              <a:rPr lang="en-US" altLang="zh-CN" sz="1800" dirty="0">
                <a:solidFill>
                  <a:srgbClr val="00CC00"/>
                </a:solidFill>
                <a:latin typeface="Consolas" pitchFamily="49" charset="0"/>
                <a:ea typeface="仿宋" pitchFamily="49" charset="-122"/>
                <a:cs typeface="Consolas" pitchFamily="49" charset="0"/>
              </a:rPr>
              <a:t>a</a:t>
            </a:r>
            <a:r>
              <a:rPr lang="zh-CN" altLang="zh-CN" sz="1800" dirty="0">
                <a:solidFill>
                  <a:srgbClr val="00CC00"/>
                </a:solidFill>
                <a:latin typeface="Consolas" pitchFamily="49" charset="0"/>
                <a:ea typeface="仿宋" pitchFamily="49" charset="-122"/>
                <a:cs typeface="Consolas" pitchFamily="49" charset="0"/>
              </a:rPr>
              <a:t>整体建立双链表</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  DLinkNode1&lt;E&gt; </a:t>
            </a:r>
            <a:r>
              <a:rPr lang="en-US" altLang="zh-CN" sz="1800" dirty="0" err="1">
                <a:solidFill>
                  <a:srgbClr val="0000FF"/>
                </a:solidFill>
                <a:latin typeface="Consolas" pitchFamily="49" charset="0"/>
                <a:ea typeface="仿宋" pitchFamily="49" charset="-122"/>
                <a:cs typeface="Consolas" pitchFamily="49" charset="0"/>
              </a:rPr>
              <a:t>s,t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t=</a:t>
            </a:r>
            <a:r>
              <a:rPr lang="en-US" altLang="zh-CN" sz="1800" dirty="0" err="1">
                <a:solidFill>
                  <a:srgbClr val="FF00FF"/>
                </a:solidFill>
                <a:latin typeface="Consolas" pitchFamily="49" charset="0"/>
                <a:ea typeface="仿宋" pitchFamily="49" charset="-122"/>
                <a:cs typeface="Consolas" pitchFamily="49" charset="0"/>
              </a:rPr>
              <a:t>dhead</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//t</a:t>
            </a:r>
            <a:r>
              <a:rPr lang="zh-CN" altLang="zh-CN" sz="1800" dirty="0">
                <a:solidFill>
                  <a:srgbClr val="00CC00"/>
                </a:solidFill>
                <a:latin typeface="Consolas" pitchFamily="49" charset="0"/>
                <a:ea typeface="仿宋" pitchFamily="49" charset="-122"/>
                <a:cs typeface="Consolas" pitchFamily="49" charset="0"/>
              </a:rPr>
              <a:t>始终指向尾结点</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开始时指向头结点</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for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=0;i&lt;</a:t>
            </a:r>
            <a:r>
              <a:rPr lang="en-US" altLang="zh-CN" sz="1800" dirty="0" err="1">
                <a:solidFill>
                  <a:srgbClr val="0000FF"/>
                </a:solidFill>
                <a:latin typeface="Consolas" pitchFamily="49" charset="0"/>
                <a:ea typeface="仿宋" pitchFamily="49" charset="-122"/>
                <a:cs typeface="Consolas" pitchFamily="49" charset="0"/>
              </a:rPr>
              <a:t>a.length;i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循环建立数据结点</a:t>
            </a:r>
            <a:r>
              <a:rPr lang="en-US" altLang="zh-CN" sz="1800" dirty="0">
                <a:solidFill>
                  <a:srgbClr val="00CC00"/>
                </a:solidFill>
                <a:latin typeface="Consolas" pitchFamily="49" charset="0"/>
                <a:ea typeface="仿宋" pitchFamily="49" charset="-122"/>
                <a:cs typeface="Consolas" pitchFamily="49" charset="0"/>
              </a:rPr>
              <a:t>s</a:t>
            </a:r>
            <a:endParaRPr lang="zh-CN" altLang="zh-CN" sz="1800" dirty="0">
              <a:solidFill>
                <a:srgbClr val="00CC00"/>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  s=new DLinkNode1&lt;E&gt;(a[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新建存放</a:t>
            </a:r>
            <a:r>
              <a:rPr lang="en-US" altLang="zh-CN" sz="1800" dirty="0">
                <a:solidFill>
                  <a:srgbClr val="00CC00"/>
                </a:solidFill>
                <a:latin typeface="Consolas" pitchFamily="49" charset="0"/>
                <a:ea typeface="仿宋" pitchFamily="49" charset="-122"/>
                <a:cs typeface="Consolas" pitchFamily="49" charset="0"/>
              </a:rPr>
              <a:t>a[</a:t>
            </a:r>
            <a:r>
              <a:rPr lang="en-US" altLang="zh-CN" sz="1800" dirty="0" err="1">
                <a:solidFill>
                  <a:srgbClr val="00CC00"/>
                </a:solidFill>
                <a:latin typeface="Consolas" pitchFamily="49" charset="0"/>
                <a:ea typeface="仿宋" pitchFamily="49" charset="-122"/>
                <a:cs typeface="Consolas" pitchFamily="49" charset="0"/>
              </a:rPr>
              <a:t>i</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元素的结点</a:t>
            </a:r>
            <a:r>
              <a:rPr lang="en-US" altLang="zh-CN" sz="1800" dirty="0">
                <a:solidFill>
                  <a:srgbClr val="00CC00"/>
                </a:solidFill>
                <a:latin typeface="Consolas" pitchFamily="49" charset="0"/>
                <a:ea typeface="仿宋" pitchFamily="49" charset="-122"/>
                <a:cs typeface="Consolas" pitchFamily="49" charset="0"/>
              </a:rPr>
              <a:t>s</a:t>
            </a:r>
            <a:endParaRPr lang="zh-CN" altLang="zh-CN" sz="1800" dirty="0">
              <a:solidFill>
                <a:srgbClr val="00CC00"/>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t.next</a:t>
            </a:r>
            <a:r>
              <a:rPr lang="en-US" altLang="zh-CN" sz="1800" dirty="0">
                <a:solidFill>
                  <a:srgbClr val="0000FF"/>
                </a:solidFill>
                <a:latin typeface="Consolas" pitchFamily="49" charset="0"/>
                <a:ea typeface="仿宋" pitchFamily="49" charset="-122"/>
                <a:cs typeface="Consolas" pitchFamily="49" charset="0"/>
              </a:rPr>
              <a:t>=s;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将</a:t>
            </a:r>
            <a:r>
              <a:rPr lang="en-US" altLang="zh-CN" sz="1800" dirty="0">
                <a:solidFill>
                  <a:srgbClr val="00CC00"/>
                </a:solidFill>
                <a:latin typeface="Consolas" pitchFamily="49" charset="0"/>
                <a:ea typeface="仿宋" pitchFamily="49" charset="-122"/>
                <a:cs typeface="Consolas" pitchFamily="49" charset="0"/>
              </a:rPr>
              <a:t>s</a:t>
            </a:r>
            <a:r>
              <a:rPr lang="zh-CN" altLang="zh-CN" sz="1800" dirty="0">
                <a:solidFill>
                  <a:srgbClr val="00CC00"/>
                </a:solidFill>
                <a:latin typeface="Consolas" pitchFamily="49" charset="0"/>
                <a:ea typeface="仿宋" pitchFamily="49" charset="-122"/>
                <a:cs typeface="Consolas" pitchFamily="49" charset="0"/>
              </a:rPr>
              <a:t>结点插入</a:t>
            </a:r>
            <a:r>
              <a:rPr lang="en-US" altLang="zh-CN" sz="1800" dirty="0">
                <a:solidFill>
                  <a:srgbClr val="00CC00"/>
                </a:solidFill>
                <a:latin typeface="Consolas" pitchFamily="49" charset="0"/>
                <a:ea typeface="仿宋" pitchFamily="49" charset="-122"/>
                <a:cs typeface="Consolas" pitchFamily="49" charset="0"/>
              </a:rPr>
              <a:t>t</a:t>
            </a:r>
            <a:r>
              <a:rPr lang="zh-CN" altLang="zh-CN" sz="1800" dirty="0">
                <a:solidFill>
                  <a:srgbClr val="00CC00"/>
                </a:solidFill>
                <a:latin typeface="Consolas" pitchFamily="49" charset="0"/>
                <a:ea typeface="仿宋" pitchFamily="49" charset="-122"/>
                <a:cs typeface="Consolas" pitchFamily="49" charset="0"/>
              </a:rPr>
              <a:t>结点之后</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s.prior</a:t>
            </a:r>
            <a:r>
              <a:rPr lang="en-US" altLang="zh-CN" sz="1800" dirty="0">
                <a:solidFill>
                  <a:srgbClr val="0000FF"/>
                </a:solidFill>
                <a:latin typeface="Consolas" pitchFamily="49" charset="0"/>
                <a:ea typeface="仿宋" pitchFamily="49" charset="-122"/>
                <a:cs typeface="Consolas" pitchFamily="49" charset="0"/>
              </a:rPr>
              <a:t>=t; t=s;</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t.next</a:t>
            </a:r>
            <a:r>
              <a:rPr lang="en-US" altLang="zh-CN" sz="1800" dirty="0">
                <a:solidFill>
                  <a:srgbClr val="FF00FF"/>
                </a:solidFill>
                <a:latin typeface="Consolas" pitchFamily="49" charset="0"/>
                <a:ea typeface="仿宋" pitchFamily="49" charset="-122"/>
                <a:cs typeface="Consolas" pitchFamily="49" charset="0"/>
              </a:rPr>
              <a:t>=null;</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将尾结点的</a:t>
            </a:r>
            <a:r>
              <a:rPr lang="en-US" altLang="zh-CN" sz="1800" dirty="0">
                <a:solidFill>
                  <a:srgbClr val="00CC00"/>
                </a:solidFill>
                <a:latin typeface="Consolas" pitchFamily="49" charset="0"/>
                <a:ea typeface="仿宋" pitchFamily="49" charset="-122"/>
                <a:cs typeface="Consolas" pitchFamily="49" charset="0"/>
              </a:rPr>
              <a:t>next</a:t>
            </a:r>
            <a:r>
              <a:rPr lang="zh-CN" altLang="zh-CN" sz="1800" dirty="0">
                <a:solidFill>
                  <a:srgbClr val="00CC00"/>
                </a:solidFill>
                <a:latin typeface="Consolas" pitchFamily="49" charset="0"/>
                <a:ea typeface="仿宋" pitchFamily="49" charset="-122"/>
                <a:cs typeface="Consolas" pitchFamily="49" charset="0"/>
              </a:rPr>
              <a:t>成员置为</a:t>
            </a:r>
            <a:r>
              <a:rPr lang="en-US" altLang="zh-CN" sz="1800" dirty="0">
                <a:solidFill>
                  <a:srgbClr val="00CC00"/>
                </a:solidFill>
                <a:latin typeface="Consolas" pitchFamily="49" charset="0"/>
                <a:ea typeface="仿宋" pitchFamily="49" charset="-122"/>
                <a:cs typeface="Consolas" pitchFamily="49" charset="0"/>
              </a:rPr>
              <a:t>null</a:t>
            </a:r>
            <a:endParaRPr lang="zh-CN" altLang="zh-CN" sz="1800" dirty="0">
              <a:solidFill>
                <a:srgbClr val="00CC00"/>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204996"/>
            <a:ext cx="3000396"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solidFill>
                  <a:schemeClr val="bg1"/>
                </a:solidFill>
                <a:latin typeface="Consolas" pitchFamily="49" charset="0"/>
                <a:ea typeface="微软雅黑" pitchFamily="34" charset="-122"/>
                <a:cs typeface="Consolas" pitchFamily="49" charset="0"/>
              </a:rPr>
              <a:t>2.</a:t>
            </a:r>
            <a:r>
              <a:rPr lang="zh-CN" altLang="zh-CN" sz="2000">
                <a:latin typeface="微软雅黑" pitchFamily="34" charset="-122"/>
                <a:ea typeface="微软雅黑" pitchFamily="34" charset="-122"/>
              </a:rPr>
              <a:t>顺序表</a:t>
            </a:r>
            <a:r>
              <a:rPr lang="zh-CN" altLang="en-US" sz="2000">
                <a:latin typeface="微软雅黑" pitchFamily="34" charset="-122"/>
                <a:ea typeface="微软雅黑" pitchFamily="34" charset="-122"/>
              </a:rPr>
              <a:t>基本运算算法</a:t>
            </a:r>
            <a:endParaRPr lang="zh-CN" altLang="zh-CN" sz="2000">
              <a:solidFill>
                <a:schemeClr val="bg1"/>
              </a:solidFill>
              <a:latin typeface="微软雅黑" pitchFamily="34" charset="-122"/>
              <a:ea typeface="微软雅黑" pitchFamily="34" charset="-122"/>
              <a:cs typeface="Consolas" pitchFamily="49" charset="0"/>
            </a:endParaRPr>
          </a:p>
        </p:txBody>
      </p:sp>
      <p:sp>
        <p:nvSpPr>
          <p:cNvPr id="4" name="TextBox 3"/>
          <p:cNvSpPr txBox="1"/>
          <p:nvPr/>
        </p:nvSpPr>
        <p:spPr>
          <a:xfrm>
            <a:off x="179512" y="812360"/>
            <a:ext cx="4786346" cy="403828"/>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ts val="2600"/>
              </a:lnSpc>
            </a:pPr>
            <a:r>
              <a:rPr lang="zh-CN" altLang="en-US"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1</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）将元素</a:t>
            </a:r>
            <a:r>
              <a:rPr lang="en-US" altLang="zh-CN" sz="2000" i="1"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e</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添加</a:t>
            </a:r>
            <a:r>
              <a:rPr lang="zh-CN" altLang="en-US"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到</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线性表末尾</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Add(</a:t>
            </a:r>
            <a:r>
              <a:rPr lang="en-US" altLang="zh-CN" sz="2000" i="1"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e</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endPar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endParaRPr>
          </a:p>
        </p:txBody>
      </p:sp>
      <p:sp>
        <p:nvSpPr>
          <p:cNvPr id="5" name="TextBox 4"/>
          <p:cNvSpPr txBox="1"/>
          <p:nvPr/>
        </p:nvSpPr>
        <p:spPr>
          <a:xfrm>
            <a:off x="107504" y="1325837"/>
            <a:ext cx="7393418" cy="224417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1800" dirty="0">
                <a:solidFill>
                  <a:srgbClr val="0000FF"/>
                </a:solidFill>
                <a:latin typeface="Consolas" pitchFamily="49" charset="0"/>
                <a:ea typeface="仿宋" pitchFamily="49" charset="-122"/>
                <a:cs typeface="Consolas" pitchFamily="49" charset="0"/>
              </a:rPr>
              <a:t>public void </a:t>
            </a:r>
            <a:r>
              <a:rPr lang="en-US" altLang="zh-CN" sz="1800" dirty="0">
                <a:solidFill>
                  <a:srgbClr val="FF0000"/>
                </a:solidFill>
                <a:latin typeface="Consolas" pitchFamily="49" charset="0"/>
                <a:ea typeface="仿宋" pitchFamily="49" charset="-122"/>
                <a:cs typeface="Consolas" pitchFamily="49" charset="0"/>
              </a:rPr>
              <a:t>Add</a:t>
            </a:r>
            <a:r>
              <a:rPr lang="en-US" altLang="zh-CN" sz="1800" dirty="0">
                <a:solidFill>
                  <a:srgbClr val="0000FF"/>
                </a:solidFill>
                <a:latin typeface="Consolas" pitchFamily="49" charset="0"/>
                <a:ea typeface="仿宋" pitchFamily="49" charset="-122"/>
                <a:cs typeface="Consolas" pitchFamily="49" charset="0"/>
              </a:rPr>
              <a:t>(E e)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在线性表的末尾添加一个元素</a:t>
            </a:r>
            <a:r>
              <a:rPr lang="en-US" altLang="zh-CN" sz="1800" dirty="0">
                <a:solidFill>
                  <a:srgbClr val="00CC00"/>
                </a:solidFill>
                <a:latin typeface="Consolas" pitchFamily="49" charset="0"/>
                <a:ea typeface="仿宋" pitchFamily="49" charset="-122"/>
                <a:cs typeface="Consolas" pitchFamily="49" charset="0"/>
              </a:rPr>
              <a:t>e</a:t>
            </a:r>
            <a:endParaRPr lang="zh-CN" altLang="zh-CN" sz="1800" dirty="0">
              <a:solidFill>
                <a:srgbClr val="00CC00"/>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a:solidFill>
                  <a:srgbClr val="FF3399"/>
                </a:solidFill>
                <a:latin typeface="Consolas" pitchFamily="49" charset="0"/>
                <a:ea typeface="仿宋" pitchFamily="49" charset="-122"/>
                <a:cs typeface="Consolas" pitchFamily="49" charset="0"/>
              </a:rPr>
              <a:t>size==capacity</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顺序表空间满时倍增容量</a:t>
            </a:r>
          </a:p>
          <a:p>
            <a:pPr algn="l"/>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updatecapacity</a:t>
            </a:r>
            <a:r>
              <a:rPr lang="en-US" altLang="zh-CN" sz="1800" dirty="0">
                <a:solidFill>
                  <a:srgbClr val="0000FF"/>
                </a:solidFill>
                <a:latin typeface="Consolas" pitchFamily="49" charset="0"/>
                <a:ea typeface="仿宋" pitchFamily="49" charset="-122"/>
                <a:cs typeface="Consolas" pitchFamily="49" charset="0"/>
              </a:rPr>
              <a:t>(2*size);</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data[</a:t>
            </a:r>
            <a:r>
              <a:rPr lang="en-US" altLang="zh-CN" sz="1800" dirty="0">
                <a:solidFill>
                  <a:srgbClr val="FF00FF"/>
                </a:solidFill>
                <a:latin typeface="Consolas" pitchFamily="49" charset="0"/>
                <a:ea typeface="仿宋" pitchFamily="49" charset="-122"/>
                <a:cs typeface="Consolas" pitchFamily="49" charset="0"/>
              </a:rPr>
              <a:t>size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FF00FF"/>
                </a:solidFill>
                <a:latin typeface="Consolas" pitchFamily="49" charset="0"/>
                <a:ea typeface="仿宋" pitchFamily="49" charset="-122"/>
                <a:cs typeface="Consolas" pitchFamily="49" charset="0"/>
              </a:rPr>
              <a:t>e</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size++;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长度增</a:t>
            </a:r>
            <a:r>
              <a:rPr lang="en-US" altLang="zh-CN" sz="1800" dirty="0">
                <a:solidFill>
                  <a:srgbClr val="00CC00"/>
                </a:solidFill>
                <a:latin typeface="Consolas" pitchFamily="49" charset="0"/>
                <a:ea typeface="仿宋" pitchFamily="49" charset="-122"/>
                <a:cs typeface="Consolas" pitchFamily="49" charset="0"/>
              </a:rPr>
              <a:t>1</a:t>
            </a:r>
            <a:endParaRPr lang="zh-CN" altLang="zh-CN" sz="1800" dirty="0">
              <a:solidFill>
                <a:srgbClr val="00CC00"/>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grpSp>
        <p:nvGrpSpPr>
          <p:cNvPr id="9" name="组合 8">
            <a:extLst>
              <a:ext uri="{FF2B5EF4-FFF2-40B4-BE49-F238E27FC236}">
                <a16:creationId xmlns:a16="http://schemas.microsoft.com/office/drawing/2014/main" id="{D3A6D8D2-8A56-4A55-B305-769CEEA95BF6}"/>
              </a:ext>
            </a:extLst>
          </p:cNvPr>
          <p:cNvGrpSpPr/>
          <p:nvPr/>
        </p:nvGrpSpPr>
        <p:grpSpPr>
          <a:xfrm>
            <a:off x="6372200" y="699350"/>
            <a:ext cx="3024336" cy="1995358"/>
            <a:chOff x="6558836" y="1628054"/>
            <a:chExt cx="3024336" cy="1995358"/>
          </a:xfrm>
        </p:grpSpPr>
        <p:sp>
          <p:nvSpPr>
            <p:cNvPr id="6" name="TextBox 5"/>
            <p:cNvSpPr txBox="1"/>
            <p:nvPr/>
          </p:nvSpPr>
          <p:spPr>
            <a:xfrm>
              <a:off x="6558836" y="3216121"/>
              <a:ext cx="3024336" cy="407291"/>
            </a:xfrm>
            <a:prstGeom prst="rect">
              <a:avLst/>
            </a:prstGeom>
            <a:noFill/>
          </p:spPr>
          <p:txBody>
            <a:bodyPr wrap="square" rtlCol="0">
              <a:spAutoFit/>
            </a:bodyPr>
            <a:lstStyle/>
            <a:p>
              <a:pPr algn="l">
                <a:lnSpc>
                  <a:spcPts val="2600"/>
                </a:lnSpc>
              </a:pPr>
              <a:r>
                <a:rPr lang="zh-CN" altLang="en-US" sz="2000" dirty="0">
                  <a:solidFill>
                    <a:srgbClr val="0000FF"/>
                  </a:solidFill>
                  <a:latin typeface="Consolas" pitchFamily="49" charset="0"/>
                  <a:ea typeface="华文中宋" pitchFamily="2" charset="-122"/>
                  <a:cs typeface="Consolas" pitchFamily="49" charset="0"/>
                </a:rPr>
                <a:t>时间复杂度是多少呢？</a:t>
              </a:r>
            </a:p>
          </p:txBody>
        </p:sp>
        <p:pic>
          <p:nvPicPr>
            <p:cNvPr id="7" name="图片 6">
              <a:extLst>
                <a:ext uri="{FF2B5EF4-FFF2-40B4-BE49-F238E27FC236}">
                  <a16:creationId xmlns:a16="http://schemas.microsoft.com/office/drawing/2014/main" id="{80786488-1FE7-4272-833C-8A2DAE35C742}"/>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Marker/>
                      </a14:imgEffect>
                    </a14:imgLayer>
                  </a14:imgProps>
                </a:ext>
                <a:ext uri="{28A0092B-C50C-407E-A947-70E740481C1C}">
                  <a14:useLocalDpi xmlns:a14="http://schemas.microsoft.com/office/drawing/2010/main" val="0"/>
                </a:ext>
              </a:extLst>
            </a:blip>
            <a:stretch>
              <a:fillRect/>
            </a:stretch>
          </p:blipFill>
          <p:spPr>
            <a:xfrm rot="317163">
              <a:off x="7692083" y="1628054"/>
              <a:ext cx="1622691" cy="1639744"/>
            </a:xfrm>
            <a:prstGeom prst="ellipse">
              <a:avLst/>
            </a:prstGeom>
            <a:ln>
              <a:noFill/>
            </a:ln>
            <a:effectLst>
              <a:softEdge rad="112500"/>
            </a:effectLst>
          </p:spPr>
        </p:pic>
      </p:grpSp>
      <p:sp>
        <p:nvSpPr>
          <p:cNvPr id="11" name="矩形 10">
            <a:extLst>
              <a:ext uri="{FF2B5EF4-FFF2-40B4-BE49-F238E27FC236}">
                <a16:creationId xmlns:a16="http://schemas.microsoft.com/office/drawing/2014/main" id="{887B473F-8EB4-47CF-B5C2-0A85D3393623}"/>
              </a:ext>
            </a:extLst>
          </p:cNvPr>
          <p:cNvSpPr/>
          <p:nvPr/>
        </p:nvSpPr>
        <p:spPr>
          <a:xfrm>
            <a:off x="7532969" y="2866511"/>
            <a:ext cx="1503527" cy="407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T(n)=O(1)</a:t>
            </a:r>
            <a:endParaRPr lang="zh-CN" altLang="en-US" sz="2200" dirty="0">
              <a:solidFill>
                <a:srgbClr val="FFFF00"/>
              </a:solidFill>
            </a:endParaRPr>
          </a:p>
        </p:txBody>
      </p:sp>
      <p:sp>
        <p:nvSpPr>
          <p:cNvPr id="14" name="TextBox 2">
            <a:extLst>
              <a:ext uri="{FF2B5EF4-FFF2-40B4-BE49-F238E27FC236}">
                <a16:creationId xmlns:a16="http://schemas.microsoft.com/office/drawing/2014/main" id="{94B79F98-B6E2-4481-8CB7-3EBE7AA182DC}"/>
              </a:ext>
            </a:extLst>
          </p:cNvPr>
          <p:cNvSpPr txBox="1"/>
          <p:nvPr/>
        </p:nvSpPr>
        <p:spPr>
          <a:xfrm>
            <a:off x="221606" y="4797152"/>
            <a:ext cx="5585274" cy="152398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1800" dirty="0">
                <a:solidFill>
                  <a:srgbClr val="0000FF"/>
                </a:solidFill>
                <a:latin typeface="Consolas" pitchFamily="49" charset="0"/>
                <a:ea typeface="仿宋" pitchFamily="49" charset="-122"/>
                <a:cs typeface="Consolas" pitchFamily="49" charset="0"/>
              </a:rPr>
              <a:t>public int </a:t>
            </a:r>
            <a:r>
              <a:rPr lang="en-US" altLang="zh-CN" sz="1800" dirty="0">
                <a:solidFill>
                  <a:srgbClr val="FF0000"/>
                </a:solidFill>
                <a:latin typeface="Consolas" pitchFamily="49" charset="0"/>
                <a:ea typeface="仿宋" pitchFamily="49" charset="-122"/>
                <a:cs typeface="Consolas" pitchFamily="49" charset="0"/>
              </a:rPr>
              <a:t>size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求线性表长度</a:t>
            </a:r>
          </a:p>
          <a:p>
            <a:pPr algn="l"/>
            <a:r>
              <a:rPr lang="en-US" altLang="zh-CN" sz="1800" dirty="0">
                <a:solidFill>
                  <a:srgbClr val="0000FF"/>
                </a:solidFill>
                <a:latin typeface="Consolas" pitchFamily="49" charset="0"/>
                <a:ea typeface="仿宋" pitchFamily="49" charset="-122"/>
                <a:cs typeface="Consolas" pitchFamily="49" charset="0"/>
              </a:rPr>
              <a:t>{</a:t>
            </a:r>
          </a:p>
          <a:p>
            <a:pPr algn="l"/>
            <a:r>
              <a:rPr lang="en-US" altLang="zh-CN" sz="1800" dirty="0">
                <a:solidFill>
                  <a:srgbClr val="0000FF"/>
                </a:solidFill>
                <a:latin typeface="Consolas" pitchFamily="49" charset="0"/>
                <a:ea typeface="仿宋" pitchFamily="49" charset="-122"/>
                <a:cs typeface="Consolas" pitchFamily="49" charset="0"/>
              </a:rPr>
              <a:t>     return size;</a:t>
            </a:r>
          </a:p>
          <a:p>
            <a:pPr algn="l"/>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15" name="TextBox 3">
            <a:extLst>
              <a:ext uri="{FF2B5EF4-FFF2-40B4-BE49-F238E27FC236}">
                <a16:creationId xmlns:a16="http://schemas.microsoft.com/office/drawing/2014/main" id="{5B74000D-B5FC-4FA9-9450-D03C3433D1A4}"/>
              </a:ext>
            </a:extLst>
          </p:cNvPr>
          <p:cNvSpPr txBox="1"/>
          <p:nvPr/>
        </p:nvSpPr>
        <p:spPr>
          <a:xfrm>
            <a:off x="150168" y="3939896"/>
            <a:ext cx="3857652" cy="403828"/>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ts val="2600"/>
              </a:lnSpc>
            </a:pPr>
            <a:r>
              <a:rPr lang="zh-CN" altLang="en-US"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2</a:t>
            </a:r>
            <a:r>
              <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）求线性表的长度</a:t>
            </a:r>
            <a:r>
              <a:rPr lang="en-US"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rPr>
              <a:t>size()</a:t>
            </a:r>
            <a:endParaRPr lang="zh-CN" altLang="zh-CN" sz="2000" dirty="0">
              <a:ln w="11430"/>
              <a:solidFill>
                <a:srgbClr val="FF0000"/>
              </a:solidFill>
              <a:effectLst>
                <a:outerShdw blurRad="50800" dist="39000" dir="5460000" algn="tl">
                  <a:srgbClr val="000000">
                    <a:alpha val="38000"/>
                  </a:srgbClr>
                </a:outerShdw>
              </a:effectLst>
              <a:latin typeface="Consolas" pitchFamily="49" charset="0"/>
              <a:ea typeface="楷体" pitchFamily="49" charset="-122"/>
              <a:cs typeface="Consolas" pitchFamily="49" charset="0"/>
            </a:endParaRPr>
          </a:p>
        </p:txBody>
      </p:sp>
      <p:sp>
        <p:nvSpPr>
          <p:cNvPr id="16" name="矩形 15">
            <a:extLst>
              <a:ext uri="{FF2B5EF4-FFF2-40B4-BE49-F238E27FC236}">
                <a16:creationId xmlns:a16="http://schemas.microsoft.com/office/drawing/2014/main" id="{8252DD55-5171-4558-8ACA-32BED2C0B127}"/>
              </a:ext>
            </a:extLst>
          </p:cNvPr>
          <p:cNvSpPr/>
          <p:nvPr/>
        </p:nvSpPr>
        <p:spPr>
          <a:xfrm>
            <a:off x="6084168" y="5445224"/>
            <a:ext cx="1567646" cy="407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rgbClr val="FFFF00"/>
                </a:solidFill>
              </a:rPr>
              <a:t>T(n)=O(1)</a:t>
            </a:r>
            <a:endParaRPr lang="zh-CN" altLang="en-US" sz="22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116632"/>
            <a:ext cx="8072494" cy="352837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public String </a:t>
            </a:r>
            <a:r>
              <a:rPr lang="en-US" altLang="zh-CN" sz="1800" dirty="0" err="1">
                <a:solidFill>
                  <a:srgbClr val="FF0000"/>
                </a:solidFill>
                <a:latin typeface="Consolas" pitchFamily="49" charset="0"/>
                <a:ea typeface="仿宋" pitchFamily="49" charset="-122"/>
                <a:cs typeface="Consolas" pitchFamily="49" charset="0"/>
              </a:rPr>
              <a:t>toString</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将线性表转换为字符串</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  String </a:t>
            </a:r>
            <a:r>
              <a:rPr lang="en-US" altLang="zh-CN" sz="1800" dirty="0" err="1">
                <a:solidFill>
                  <a:srgbClr val="0000FF"/>
                </a:solidFill>
                <a:latin typeface="Consolas" pitchFamily="49" charset="0"/>
                <a:ea typeface="仿宋" pitchFamily="49" charset="-122"/>
                <a:cs typeface="Consolas" pitchFamily="49" charset="0"/>
              </a:rPr>
              <a:t>ans</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DLinkNode1&lt;E&gt; p=</a:t>
            </a:r>
            <a:r>
              <a:rPr lang="en-US" altLang="zh-CN" sz="1800" dirty="0" err="1">
                <a:solidFill>
                  <a:srgbClr val="0000FF"/>
                </a:solidFill>
                <a:latin typeface="Consolas" pitchFamily="49" charset="0"/>
                <a:ea typeface="仿宋" pitchFamily="49" charset="-122"/>
                <a:cs typeface="Consolas" pitchFamily="49" charset="0"/>
              </a:rPr>
              <a:t>dhead.next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while (p!=null)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ans</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p.data</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p.freq</a:t>
            </a: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return </a:t>
            </a:r>
            <a:r>
              <a:rPr lang="en-US" altLang="zh-CN" sz="1800" dirty="0" err="1">
                <a:solidFill>
                  <a:srgbClr val="0000FF"/>
                </a:solidFill>
                <a:latin typeface="Consolas" pitchFamily="49" charset="0"/>
                <a:ea typeface="仿宋" pitchFamily="49" charset="-122"/>
                <a:cs typeface="Consolas" pitchFamily="49" charset="0"/>
              </a:rPr>
              <a:t>ans</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4" name="TextBox 2">
            <a:extLst>
              <a:ext uri="{FF2B5EF4-FFF2-40B4-BE49-F238E27FC236}">
                <a16:creationId xmlns:a16="http://schemas.microsoft.com/office/drawing/2014/main" id="{FAD9CF06-21D5-4781-BACB-62B2D427E658}"/>
              </a:ext>
            </a:extLst>
          </p:cNvPr>
          <p:cNvSpPr txBox="1"/>
          <p:nvPr/>
        </p:nvSpPr>
        <p:spPr>
          <a:xfrm>
            <a:off x="-124494" y="3789040"/>
            <a:ext cx="9289032" cy="286152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public class Exam2_19</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private static void </a:t>
            </a:r>
            <a:r>
              <a:rPr lang="en-US" altLang="zh-CN" sz="1800" dirty="0">
                <a:solidFill>
                  <a:srgbClr val="FF0000"/>
                </a:solidFill>
                <a:latin typeface="Consolas" pitchFamily="49" charset="0"/>
                <a:ea typeface="仿宋" pitchFamily="49" charset="-122"/>
                <a:cs typeface="Consolas" pitchFamily="49" charset="0"/>
              </a:rPr>
              <a:t>swap</a:t>
            </a:r>
            <a:r>
              <a:rPr lang="en-US" altLang="zh-CN" sz="1800" dirty="0">
                <a:solidFill>
                  <a:srgbClr val="0000FF"/>
                </a:solidFill>
                <a:latin typeface="Consolas" pitchFamily="49" charset="0"/>
                <a:ea typeface="仿宋" pitchFamily="49" charset="-122"/>
                <a:cs typeface="Consolas" pitchFamily="49" charset="0"/>
              </a:rPr>
              <a:t>(DLinkNode1&lt;Integer&gt; p,DLinkNode1&lt;Integer&gt; q)</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  int </a:t>
            </a:r>
            <a:r>
              <a:rPr lang="en-US" altLang="zh-CN" sz="1800" dirty="0" err="1">
                <a:solidFill>
                  <a:srgbClr val="0000FF"/>
                </a:solidFill>
                <a:latin typeface="Consolas" pitchFamily="49" charset="0"/>
                <a:ea typeface="仿宋" pitchFamily="49" charset="-122"/>
                <a:cs typeface="Consolas" pitchFamily="49" charset="0"/>
              </a:rPr>
              <a:t>tmp</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p.data</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交换</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和</a:t>
            </a:r>
            <a:r>
              <a:rPr lang="en-US" altLang="zh-CN" sz="1800" dirty="0">
                <a:solidFill>
                  <a:srgbClr val="00CC00"/>
                </a:solidFill>
                <a:latin typeface="Consolas" pitchFamily="49" charset="0"/>
                <a:ea typeface="仿宋" pitchFamily="49" charset="-122"/>
                <a:cs typeface="Consolas" pitchFamily="49" charset="0"/>
              </a:rPr>
              <a:t>q</a:t>
            </a:r>
            <a:r>
              <a:rPr lang="zh-CN" altLang="zh-CN" sz="1800" dirty="0">
                <a:solidFill>
                  <a:srgbClr val="00CC00"/>
                </a:solidFill>
                <a:latin typeface="Consolas" pitchFamily="49" charset="0"/>
                <a:ea typeface="仿宋" pitchFamily="49" charset="-122"/>
                <a:cs typeface="Consolas" pitchFamily="49" charset="0"/>
              </a:rPr>
              <a:t>结点值</a:t>
            </a:r>
            <a:r>
              <a:rPr lang="zh-CN" altLang="en-US" sz="1800" dirty="0">
                <a:solidFill>
                  <a:srgbClr val="00CC00"/>
                </a:solidFill>
                <a:latin typeface="Consolas" pitchFamily="49" charset="0"/>
                <a:ea typeface="仿宋" pitchFamily="49" charset="-122"/>
                <a:cs typeface="Consolas" pitchFamily="49" charset="0"/>
              </a:rPr>
              <a:t>和访问频度</a:t>
            </a:r>
            <a:endParaRPr lang="zh-CN" altLang="zh-CN" sz="1800" dirty="0">
              <a:solidFill>
                <a:srgbClr val="00CC00"/>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p.data</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q.data</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q.data</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tmp</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tmp</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p.freq</a:t>
            </a:r>
            <a:r>
              <a:rPr lang="en-US" altLang="zh-CN" sz="1800" dirty="0">
                <a:solidFill>
                  <a:srgbClr val="FF00FF"/>
                </a:solidFill>
                <a:latin typeface="Consolas" pitchFamily="49" charset="0"/>
                <a:ea typeface="仿宋" pitchFamily="49" charset="-122"/>
                <a:cs typeface="Consolas" pitchFamily="49" charset="0"/>
              </a:rPr>
              <a:t>;</a:t>
            </a:r>
            <a:endParaRPr lang="zh-CN" altLang="zh-CN" sz="1800" dirty="0">
              <a:solidFill>
                <a:srgbClr val="FF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p.freq</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q.freq</a:t>
            </a:r>
            <a:r>
              <a:rPr lang="en-US" altLang="zh-CN" sz="1800" dirty="0">
                <a:solidFill>
                  <a:srgbClr val="FF00FF"/>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q.freq</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tmp</a:t>
            </a:r>
            <a:r>
              <a:rPr lang="en-US" altLang="zh-CN" sz="1800" dirty="0">
                <a:solidFill>
                  <a:srgbClr val="FF00FF"/>
                </a:solidFill>
                <a:latin typeface="Consolas" pitchFamily="49" charset="0"/>
                <a:ea typeface="仿宋" pitchFamily="49" charset="-122"/>
                <a:cs typeface="Consolas" pitchFamily="49" charset="0"/>
              </a:rPr>
              <a:t>;</a:t>
            </a:r>
            <a:endParaRPr lang="zh-CN" altLang="zh-CN" sz="1800" dirty="0">
              <a:solidFill>
                <a:srgbClr val="FF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8520" y="428604"/>
            <a:ext cx="9289032" cy="485437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public static </a:t>
            </a:r>
            <a:r>
              <a:rPr lang="en-US" altLang="zh-CN" sz="1800" dirty="0" err="1">
                <a:solidFill>
                  <a:srgbClr val="0000FF"/>
                </a:solidFill>
                <a:latin typeface="Consolas" pitchFamily="49" charset="0"/>
                <a:ea typeface="仿宋" pitchFamily="49" charset="-122"/>
                <a:cs typeface="Consolas" pitchFamily="49" charset="0"/>
              </a:rPr>
              <a:t>boolean</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LocateElem</a:t>
            </a:r>
            <a:r>
              <a:rPr lang="en-US" altLang="zh-CN" sz="1800" dirty="0">
                <a:solidFill>
                  <a:srgbClr val="0000FF"/>
                </a:solidFill>
                <a:latin typeface="Consolas" pitchFamily="49" charset="0"/>
                <a:ea typeface="仿宋" pitchFamily="49" charset="-122"/>
                <a:cs typeface="Consolas" pitchFamily="49" charset="0"/>
              </a:rPr>
              <a:t>(DLinkListClass1&lt;Integer&gt; </a:t>
            </a:r>
            <a:r>
              <a:rPr lang="en-US" altLang="zh-CN" sz="1800" dirty="0" err="1">
                <a:solidFill>
                  <a:srgbClr val="0000FF"/>
                </a:solidFill>
                <a:latin typeface="Consolas" pitchFamily="49" charset="0"/>
                <a:ea typeface="仿宋" pitchFamily="49" charset="-122"/>
                <a:cs typeface="Consolas" pitchFamily="49" charset="0"/>
              </a:rPr>
              <a:t>L,Integer</a:t>
            </a:r>
            <a:r>
              <a:rPr lang="en-US" altLang="zh-CN" sz="1800" dirty="0">
                <a:solidFill>
                  <a:srgbClr val="0000FF"/>
                </a:solidFill>
                <a:latin typeface="Consolas" pitchFamily="49" charset="0"/>
                <a:ea typeface="仿宋" pitchFamily="49" charset="-122"/>
                <a:cs typeface="Consolas" pitchFamily="49" charset="0"/>
              </a:rPr>
              <a:t> x)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查找值为</a:t>
            </a:r>
            <a:r>
              <a:rPr lang="en-US" altLang="zh-CN" sz="1800" dirty="0">
                <a:solidFill>
                  <a:srgbClr val="00CC00"/>
                </a:solidFill>
                <a:latin typeface="Consolas" pitchFamily="49" charset="0"/>
                <a:ea typeface="仿宋" pitchFamily="49" charset="-122"/>
                <a:cs typeface="Consolas" pitchFamily="49" charset="0"/>
              </a:rPr>
              <a:t>x</a:t>
            </a:r>
            <a:r>
              <a:rPr lang="zh-CN" altLang="zh-CN" sz="1800" dirty="0">
                <a:solidFill>
                  <a:srgbClr val="00CC00"/>
                </a:solidFill>
                <a:latin typeface="Consolas" pitchFamily="49" charset="0"/>
                <a:ea typeface="仿宋" pitchFamily="49" charset="-122"/>
                <a:cs typeface="Consolas" pitchFamily="49" charset="0"/>
              </a:rPr>
              <a:t>的结点</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DLinkNode1&lt;Integer&gt; </a:t>
            </a:r>
            <a:r>
              <a:rPr lang="en-US" altLang="zh-CN" sz="1800" dirty="0" err="1">
                <a:solidFill>
                  <a:srgbClr val="0000FF"/>
                </a:solidFill>
                <a:latin typeface="Consolas" pitchFamily="49" charset="0"/>
                <a:ea typeface="仿宋" pitchFamily="49" charset="-122"/>
                <a:cs typeface="Consolas" pitchFamily="49" charset="0"/>
              </a:rPr>
              <a:t>p,pre</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L.dhead.next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指向开始结点</a:t>
            </a:r>
          </a:p>
          <a:p>
            <a:pPr algn="l">
              <a:lnSpc>
                <a:spcPct val="150000"/>
              </a:lnSpc>
              <a:spcBef>
                <a:spcPts val="0"/>
              </a:spcBef>
            </a:pPr>
            <a:r>
              <a:rPr lang="en-US" altLang="zh-CN" sz="1800" dirty="0">
                <a:solidFill>
                  <a:srgbClr val="0000FF"/>
                </a:solidFill>
                <a:latin typeface="Consolas" pitchFamily="49" charset="0"/>
                <a:ea typeface="仿宋" pitchFamily="49" charset="-122"/>
                <a:cs typeface="Consolas" pitchFamily="49" charset="0"/>
              </a:rPr>
              <a:t>   while (p!=null &amp;&amp; !</a:t>
            </a:r>
            <a:r>
              <a:rPr lang="en-US" altLang="zh-CN" sz="1800" dirty="0" err="1">
                <a:solidFill>
                  <a:srgbClr val="0000FF"/>
                </a:solidFill>
                <a:latin typeface="Consolas" pitchFamily="49" charset="0"/>
                <a:ea typeface="仿宋" pitchFamily="49" charset="-122"/>
                <a:cs typeface="Consolas" pitchFamily="49" charset="0"/>
              </a:rPr>
              <a:t>p.data.equals</a:t>
            </a:r>
            <a:r>
              <a:rPr lang="en-US" altLang="zh-CN" sz="1800" dirty="0">
                <a:solidFill>
                  <a:srgbClr val="0000FF"/>
                </a:solidFill>
                <a:latin typeface="Consolas" pitchFamily="49" charset="0"/>
                <a:ea typeface="仿宋" pitchFamily="49" charset="-122"/>
                <a:cs typeface="Consolas" pitchFamily="49" charset="0"/>
              </a:rPr>
              <a:t>(x))</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p=</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if (p==null)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return false;		</a:t>
            </a:r>
            <a:r>
              <a:rPr lang="en-US" altLang="zh-CN" sz="1800" dirty="0">
                <a:solidFill>
                  <a:srgbClr val="00CC00"/>
                </a:solidFill>
                <a:latin typeface="Consolas" pitchFamily="49" charset="0"/>
                <a:ea typeface="仿宋" pitchFamily="49" charset="-122"/>
                <a:cs typeface="Consolas" pitchFamily="49" charset="0"/>
              </a:rPr>
              <a:t>	//</a:t>
            </a:r>
            <a:r>
              <a:rPr lang="zh-CN" altLang="zh-CN" sz="1800" dirty="0">
                <a:solidFill>
                  <a:srgbClr val="00CC00"/>
                </a:solidFill>
                <a:latin typeface="Consolas" pitchFamily="49" charset="0"/>
                <a:ea typeface="仿宋" pitchFamily="49" charset="-122"/>
                <a:cs typeface="Consolas" pitchFamily="49" charset="0"/>
              </a:rPr>
              <a:t>未找到值为</a:t>
            </a:r>
            <a:r>
              <a:rPr lang="en-US" altLang="zh-CN" sz="1800" dirty="0">
                <a:solidFill>
                  <a:srgbClr val="00CC00"/>
                </a:solidFill>
                <a:latin typeface="Consolas" pitchFamily="49" charset="0"/>
                <a:ea typeface="仿宋" pitchFamily="49" charset="-122"/>
                <a:cs typeface="Consolas" pitchFamily="49" charset="0"/>
              </a:rPr>
              <a:t>x</a:t>
            </a:r>
            <a:r>
              <a:rPr lang="zh-CN" altLang="zh-CN" sz="1800" dirty="0">
                <a:solidFill>
                  <a:srgbClr val="00CC00"/>
                </a:solidFill>
                <a:latin typeface="Consolas" pitchFamily="49" charset="0"/>
                <a:ea typeface="仿宋" pitchFamily="49" charset="-122"/>
                <a:cs typeface="Consolas" pitchFamily="49" charset="0"/>
              </a:rPr>
              <a:t>的结点返回</a:t>
            </a:r>
            <a:r>
              <a:rPr lang="en-US" altLang="zh-CN" sz="1800" dirty="0">
                <a:solidFill>
                  <a:srgbClr val="00CC00"/>
                </a:solidFill>
                <a:latin typeface="Consolas" pitchFamily="49" charset="0"/>
                <a:ea typeface="仿宋" pitchFamily="49" charset="-122"/>
                <a:cs typeface="Consolas" pitchFamily="49" charset="0"/>
              </a:rPr>
              <a:t>false</a:t>
            </a:r>
            <a:endParaRPr lang="zh-CN" altLang="zh-CN" sz="1800" dirty="0">
              <a:solidFill>
                <a:srgbClr val="00CC00"/>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p.freq</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找到值为</a:t>
            </a:r>
            <a:r>
              <a:rPr lang="en-US" altLang="zh-CN" sz="1800" dirty="0">
                <a:solidFill>
                  <a:srgbClr val="00CC00"/>
                </a:solidFill>
                <a:latin typeface="Consolas" pitchFamily="49" charset="0"/>
                <a:ea typeface="仿宋" pitchFamily="49" charset="-122"/>
                <a:cs typeface="Consolas" pitchFamily="49" charset="0"/>
              </a:rPr>
              <a:t>x</a:t>
            </a:r>
            <a:r>
              <a:rPr lang="zh-CN" altLang="zh-CN" sz="1800" dirty="0">
                <a:solidFill>
                  <a:srgbClr val="00CC00"/>
                </a:solidFill>
                <a:latin typeface="Consolas" pitchFamily="49" charset="0"/>
                <a:ea typeface="仿宋" pitchFamily="49" charset="-122"/>
                <a:cs typeface="Consolas" pitchFamily="49" charset="0"/>
              </a:rPr>
              <a:t>的结点</a:t>
            </a:r>
            <a:r>
              <a:rPr lang="en-US" altLang="zh-CN" sz="1800" dirty="0">
                <a:solidFill>
                  <a:srgbClr val="00CC00"/>
                </a:solidFill>
                <a:latin typeface="Consolas" pitchFamily="49" charset="0"/>
                <a:ea typeface="仿宋" pitchFamily="49" charset="-122"/>
                <a:cs typeface="Consolas" pitchFamily="49" charset="0"/>
              </a:rPr>
              <a:t>p</a:t>
            </a:r>
            <a:endParaRPr lang="zh-CN" altLang="zh-CN" sz="1800" dirty="0">
              <a:solidFill>
                <a:srgbClr val="00CC00"/>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pre=</a:t>
            </a:r>
            <a:r>
              <a:rPr lang="en-US" altLang="zh-CN" sz="1800" dirty="0" err="1">
                <a:solidFill>
                  <a:srgbClr val="0000FF"/>
                </a:solidFill>
                <a:latin typeface="Consolas" pitchFamily="49" charset="0"/>
                <a:ea typeface="仿宋" pitchFamily="49" charset="-122"/>
                <a:cs typeface="Consolas" pitchFamily="49" charset="0"/>
              </a:rPr>
              <a:t>p.prior</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while (</a:t>
            </a:r>
            <a:r>
              <a:rPr lang="en-US" altLang="zh-CN" sz="1800" dirty="0">
                <a:solidFill>
                  <a:srgbClr val="FF3399"/>
                </a:solidFill>
                <a:latin typeface="Consolas" pitchFamily="49" charset="0"/>
                <a:ea typeface="仿宋" pitchFamily="49" charset="-122"/>
                <a:cs typeface="Consolas" pitchFamily="49" charset="0"/>
              </a:rPr>
              <a:t>pre!=</a:t>
            </a:r>
            <a:r>
              <a:rPr lang="en-US" altLang="zh-CN" sz="1800" dirty="0" err="1">
                <a:solidFill>
                  <a:srgbClr val="FF3399"/>
                </a:solidFill>
                <a:latin typeface="Consolas" pitchFamily="49" charset="0"/>
                <a:ea typeface="仿宋" pitchFamily="49" charset="-122"/>
                <a:cs typeface="Consolas" pitchFamily="49" charset="0"/>
              </a:rPr>
              <a:t>L.dhead</a:t>
            </a:r>
            <a:r>
              <a:rPr lang="en-US" altLang="zh-CN" sz="1800" dirty="0">
                <a:solidFill>
                  <a:srgbClr val="FF3399"/>
                </a:solidFill>
                <a:latin typeface="Consolas" pitchFamily="49" charset="0"/>
                <a:ea typeface="仿宋" pitchFamily="49" charset="-122"/>
                <a:cs typeface="Consolas" pitchFamily="49" charset="0"/>
              </a:rPr>
              <a:t> &amp;&amp; </a:t>
            </a:r>
            <a:r>
              <a:rPr lang="en-US" altLang="zh-CN" sz="1800" dirty="0" err="1">
                <a:solidFill>
                  <a:srgbClr val="FF3399"/>
                </a:solidFill>
                <a:latin typeface="Consolas" pitchFamily="49" charset="0"/>
                <a:ea typeface="仿宋" pitchFamily="49" charset="-122"/>
                <a:cs typeface="Consolas" pitchFamily="49" charset="0"/>
              </a:rPr>
              <a:t>pre.freq</a:t>
            </a:r>
            <a:r>
              <a:rPr lang="en-US" altLang="zh-CN" sz="1800" dirty="0">
                <a:solidFill>
                  <a:srgbClr val="FF3399"/>
                </a:solidFill>
                <a:latin typeface="Consolas" pitchFamily="49" charset="0"/>
                <a:ea typeface="仿宋" pitchFamily="49" charset="-122"/>
                <a:cs typeface="Consolas" pitchFamily="49" charset="0"/>
              </a:rPr>
              <a:t>&lt;</a:t>
            </a:r>
            <a:r>
              <a:rPr lang="en-US" altLang="zh-CN" sz="1800" dirty="0" err="1">
                <a:solidFill>
                  <a:srgbClr val="FF3399"/>
                </a:solidFill>
                <a:latin typeface="Consolas" pitchFamily="49" charset="0"/>
                <a:ea typeface="仿宋" pitchFamily="49" charset="-122"/>
                <a:cs typeface="Consolas" pitchFamily="49" charset="0"/>
              </a:rPr>
              <a:t>p.freq</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若</a:t>
            </a:r>
            <a:r>
              <a:rPr lang="en-US" altLang="zh-CN" sz="1800" dirty="0" err="1">
                <a:solidFill>
                  <a:srgbClr val="00CC00"/>
                </a:solidFill>
                <a:latin typeface="Consolas" pitchFamily="49" charset="0"/>
                <a:ea typeface="仿宋" pitchFamily="49" charset="-122"/>
                <a:cs typeface="Consolas" pitchFamily="49" charset="0"/>
              </a:rPr>
              <a:t>p.freq</a:t>
            </a:r>
            <a:r>
              <a:rPr lang="zh-CN" altLang="zh-CN" sz="1800" dirty="0">
                <a:solidFill>
                  <a:srgbClr val="00CC00"/>
                </a:solidFill>
                <a:latin typeface="Consolas" pitchFamily="49" charset="0"/>
                <a:ea typeface="仿宋" pitchFamily="49" charset="-122"/>
                <a:cs typeface="Consolas" pitchFamily="49" charset="0"/>
              </a:rPr>
              <a:t>比前驱大</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两者值交换</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a:solidFill>
                  <a:srgbClr val="FF0000"/>
                </a:solidFill>
                <a:latin typeface="Consolas" pitchFamily="49" charset="0"/>
                <a:ea typeface="仿宋" pitchFamily="49" charset="-122"/>
                <a:cs typeface="Consolas" pitchFamily="49" charset="0"/>
              </a:rPr>
              <a:t>swap</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pre,p</a:t>
            </a:r>
            <a:r>
              <a:rPr lang="en-US" altLang="zh-CN" sz="1800" dirty="0">
                <a:solidFill>
                  <a:srgbClr val="0000FF"/>
                </a:solidFill>
                <a:latin typeface="Consolas" pitchFamily="49" charset="0"/>
                <a:ea typeface="仿宋" pitchFamily="49" charset="-122"/>
                <a:cs typeface="Consolas" pitchFamily="49" charset="0"/>
              </a:rPr>
              <a:t>);</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p=pre; pre=</a:t>
            </a:r>
            <a:r>
              <a:rPr lang="en-US" altLang="zh-CN" sz="1800" dirty="0" err="1">
                <a:solidFill>
                  <a:srgbClr val="0000FF"/>
                </a:solidFill>
                <a:latin typeface="Consolas" pitchFamily="49" charset="0"/>
                <a:ea typeface="仿宋" pitchFamily="49" charset="-122"/>
                <a:cs typeface="Consolas" pitchFamily="49" charset="0"/>
              </a:rPr>
              <a:t>p.prior</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a:t>
            </a:r>
            <a:r>
              <a:rPr lang="en-US" altLang="zh-CN" sz="1800" dirty="0">
                <a:solidFill>
                  <a:srgbClr val="00CC00"/>
                </a:solidFill>
                <a:latin typeface="Consolas" pitchFamily="49" charset="0"/>
                <a:ea typeface="仿宋" pitchFamily="49" charset="-122"/>
                <a:cs typeface="Consolas" pitchFamily="49" charset="0"/>
              </a:rPr>
              <a:t>pre</a:t>
            </a:r>
            <a:r>
              <a:rPr lang="zh-CN" altLang="zh-CN" sz="1800" dirty="0">
                <a:solidFill>
                  <a:srgbClr val="00CC00"/>
                </a:solidFill>
                <a:latin typeface="Consolas" pitchFamily="49" charset="0"/>
                <a:ea typeface="仿宋" pitchFamily="49" charset="-122"/>
                <a:cs typeface="Consolas" pitchFamily="49" charset="0"/>
              </a:rPr>
              <a:t>同步前移</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return true;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成功找到值为</a:t>
            </a:r>
            <a:r>
              <a:rPr lang="en-US" altLang="zh-CN" sz="1800" dirty="0">
                <a:solidFill>
                  <a:srgbClr val="00CC00"/>
                </a:solidFill>
                <a:latin typeface="Consolas" pitchFamily="49" charset="0"/>
                <a:ea typeface="仿宋" pitchFamily="49" charset="-122"/>
                <a:cs typeface="Consolas" pitchFamily="49" charset="0"/>
              </a:rPr>
              <a:t>x</a:t>
            </a:r>
            <a:r>
              <a:rPr lang="zh-CN" altLang="zh-CN" sz="1800" dirty="0">
                <a:solidFill>
                  <a:srgbClr val="00CC00"/>
                </a:solidFill>
                <a:latin typeface="Consolas" pitchFamily="49" charset="0"/>
                <a:ea typeface="仿宋" pitchFamily="49" charset="-122"/>
                <a:cs typeface="Consolas" pitchFamily="49" charset="0"/>
              </a:rPr>
              <a:t>的结点返回</a:t>
            </a:r>
            <a:r>
              <a:rPr lang="en-US" altLang="zh-CN" sz="1800" dirty="0">
                <a:solidFill>
                  <a:srgbClr val="00CC00"/>
                </a:solidFill>
                <a:latin typeface="Consolas" pitchFamily="49" charset="0"/>
                <a:ea typeface="仿宋" pitchFamily="49" charset="-122"/>
                <a:cs typeface="Consolas" pitchFamily="49" charset="0"/>
              </a:rPr>
              <a:t>true</a:t>
            </a:r>
            <a:endParaRPr lang="zh-CN" altLang="zh-CN" sz="1800" dirty="0">
              <a:solidFill>
                <a:srgbClr val="00CC00"/>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60" y="284627"/>
            <a:ext cx="8858280" cy="628874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public static void </a:t>
            </a:r>
            <a:r>
              <a:rPr lang="en-US" altLang="zh-CN" sz="1800" dirty="0">
                <a:solidFill>
                  <a:srgbClr val="FF0000"/>
                </a:solidFill>
                <a:latin typeface="Consolas" pitchFamily="49" charset="0"/>
                <a:ea typeface="仿宋" pitchFamily="49" charset="-122"/>
                <a:cs typeface="Consolas" pitchFamily="49" charset="0"/>
              </a:rPr>
              <a:t>Find</a:t>
            </a:r>
            <a:r>
              <a:rPr lang="en-US" altLang="zh-CN" sz="1800" dirty="0">
                <a:solidFill>
                  <a:srgbClr val="0000FF"/>
                </a:solidFill>
                <a:latin typeface="Consolas" pitchFamily="49" charset="0"/>
                <a:ea typeface="仿宋" pitchFamily="49" charset="-122"/>
                <a:cs typeface="Consolas" pitchFamily="49" charset="0"/>
              </a:rPr>
              <a:t>(DLinkListClass1&lt;Integer&gt; </a:t>
            </a:r>
            <a:r>
              <a:rPr lang="en-US" altLang="zh-CN" sz="1800" dirty="0" err="1">
                <a:solidFill>
                  <a:srgbClr val="0000FF"/>
                </a:solidFill>
                <a:latin typeface="Consolas" pitchFamily="49" charset="0"/>
                <a:ea typeface="仿宋" pitchFamily="49" charset="-122"/>
                <a:cs typeface="Consolas" pitchFamily="49" charset="0"/>
              </a:rPr>
              <a:t>L,Integer</a:t>
            </a:r>
            <a:r>
              <a:rPr lang="en-US" altLang="zh-CN" sz="1800" dirty="0">
                <a:solidFill>
                  <a:srgbClr val="0000FF"/>
                </a:solidFill>
                <a:latin typeface="Consolas" pitchFamily="49" charset="0"/>
                <a:ea typeface="仿宋" pitchFamily="49" charset="-122"/>
                <a:cs typeface="Consolas" pitchFamily="49" charset="0"/>
              </a:rPr>
              <a:t> x) </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测试结果输出</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System.out.println</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查找值为</a:t>
            </a:r>
            <a:r>
              <a:rPr lang="en-US" altLang="zh-CN" sz="1800" dirty="0">
                <a:solidFill>
                  <a:srgbClr val="0000FF"/>
                </a:solidFill>
                <a:latin typeface="Consolas" pitchFamily="49" charset="0"/>
                <a:ea typeface="仿宋" pitchFamily="49" charset="-122"/>
                <a:cs typeface="Consolas" pitchFamily="49" charset="0"/>
              </a:rPr>
              <a:t>"+x+"</a:t>
            </a:r>
            <a:r>
              <a:rPr lang="zh-CN" altLang="zh-CN" sz="1800" dirty="0">
                <a:solidFill>
                  <a:srgbClr val="0000FF"/>
                </a:solidFill>
                <a:latin typeface="Consolas" pitchFamily="49" charset="0"/>
                <a:ea typeface="仿宋" pitchFamily="49" charset="-122"/>
                <a:cs typeface="Consolas" pitchFamily="49" charset="0"/>
              </a:rPr>
              <a:t>的结点</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FF0000"/>
                </a:solidFill>
                <a:latin typeface="Consolas" pitchFamily="49" charset="0"/>
                <a:ea typeface="仿宋" pitchFamily="49" charset="-122"/>
                <a:cs typeface="Consolas" pitchFamily="49" charset="0"/>
              </a:rPr>
              <a:t>LocateElem</a:t>
            </a:r>
            <a:r>
              <a:rPr lang="en-US" altLang="zh-CN" sz="1800" dirty="0">
                <a:solidFill>
                  <a:srgbClr val="FF0000"/>
                </a:solidFill>
                <a:latin typeface="Consolas" pitchFamily="49" charset="0"/>
                <a:ea typeface="仿宋" pitchFamily="49" charset="-122"/>
                <a:cs typeface="Consolas" pitchFamily="49" charset="0"/>
              </a:rPr>
              <a:t>(</a:t>
            </a:r>
            <a:r>
              <a:rPr lang="en-US" altLang="zh-CN" sz="1800" dirty="0" err="1">
                <a:solidFill>
                  <a:srgbClr val="FF0000"/>
                </a:solidFill>
                <a:latin typeface="Consolas" pitchFamily="49" charset="0"/>
                <a:ea typeface="仿宋" pitchFamily="49" charset="-122"/>
                <a:cs typeface="Consolas" pitchFamily="49" charset="0"/>
              </a:rPr>
              <a:t>L,x</a:t>
            </a:r>
            <a:r>
              <a:rPr lang="en-US" altLang="zh-CN" sz="1800" dirty="0">
                <a:solidFill>
                  <a:srgbClr val="FF00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System.out.println</a:t>
            </a: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查找成功</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双链表</a:t>
            </a:r>
            <a:r>
              <a:rPr lang="en-US" altLang="zh-CN" sz="1800" dirty="0">
                <a:solidFill>
                  <a:srgbClr val="0000FF"/>
                </a:solidFill>
                <a:latin typeface="Consolas" pitchFamily="49" charset="0"/>
                <a:ea typeface="仿宋" pitchFamily="49" charset="-122"/>
                <a:cs typeface="Consolas" pitchFamily="49" charset="0"/>
              </a:rPr>
              <a:t>L: "+</a:t>
            </a:r>
            <a:r>
              <a:rPr lang="en-US" altLang="zh-CN" sz="1800" dirty="0" err="1">
                <a:solidFill>
                  <a:srgbClr val="0000FF"/>
                </a:solidFill>
                <a:latin typeface="Consolas" pitchFamily="49" charset="0"/>
                <a:ea typeface="仿宋" pitchFamily="49" charset="-122"/>
                <a:cs typeface="Consolas" pitchFamily="49" charset="0"/>
              </a:rPr>
              <a:t>L.toString</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else</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System.out.println</a:t>
            </a: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查找失败</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public static void </a:t>
            </a:r>
            <a:r>
              <a:rPr lang="en-US" altLang="zh-CN" sz="1800" dirty="0">
                <a:solidFill>
                  <a:srgbClr val="FF0000"/>
                </a:solidFill>
                <a:latin typeface="Consolas" pitchFamily="49" charset="0"/>
                <a:ea typeface="仿宋" pitchFamily="49" charset="-122"/>
                <a:cs typeface="Consolas" pitchFamily="49" charset="0"/>
              </a:rPr>
              <a:t>main</a:t>
            </a:r>
            <a:r>
              <a:rPr lang="en-US" altLang="zh-CN" sz="1800" dirty="0">
                <a:solidFill>
                  <a:srgbClr val="0000FF"/>
                </a:solidFill>
                <a:latin typeface="Consolas" pitchFamily="49" charset="0"/>
                <a:ea typeface="仿宋" pitchFamily="49" charset="-122"/>
                <a:cs typeface="Consolas" pitchFamily="49" charset="0"/>
              </a:rPr>
              <a:t>(String[] </a:t>
            </a:r>
            <a:r>
              <a:rPr lang="en-US" altLang="zh-CN" sz="1800" dirty="0" err="1">
                <a:solidFill>
                  <a:srgbClr val="0000FF"/>
                </a:solidFill>
                <a:latin typeface="Consolas" pitchFamily="49" charset="0"/>
                <a:ea typeface="仿宋" pitchFamily="49" charset="-122"/>
                <a:cs typeface="Consolas" pitchFamily="49" charset="0"/>
              </a:rPr>
              <a:t>args</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  Integer [] a={1,2,3,4,5};</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DLinkListClass1&lt;Integer&gt; L=new DLinkListClass1&lt;Integer&gt;();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L.CreateListR</a:t>
            </a:r>
            <a:r>
              <a:rPr lang="en-US" altLang="zh-CN" sz="1800" dirty="0">
                <a:solidFill>
                  <a:srgbClr val="0000FF"/>
                </a:solidFill>
                <a:latin typeface="Consolas" pitchFamily="49" charset="0"/>
                <a:ea typeface="仿宋" pitchFamily="49" charset="-122"/>
                <a:cs typeface="Consolas" pitchFamily="49" charset="0"/>
              </a:rPr>
              <a:t>(a);</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System.out.println</a:t>
            </a:r>
            <a:r>
              <a:rPr lang="en-US" altLang="zh-CN" sz="1800" dirty="0">
                <a:solidFill>
                  <a:srgbClr val="0000FF"/>
                </a:solidFill>
                <a:latin typeface="Consolas" pitchFamily="49" charset="0"/>
                <a:ea typeface="仿宋" pitchFamily="49" charset="-122"/>
                <a:cs typeface="Consolas" pitchFamily="49" charset="0"/>
              </a:rPr>
              <a:t>("L: "+</a:t>
            </a:r>
            <a:r>
              <a:rPr lang="en-US" altLang="zh-CN" sz="1800" dirty="0" err="1">
                <a:solidFill>
                  <a:srgbClr val="0000FF"/>
                </a:solidFill>
                <a:latin typeface="Consolas" pitchFamily="49" charset="0"/>
                <a:ea typeface="仿宋" pitchFamily="49" charset="-122"/>
                <a:cs typeface="Consolas" pitchFamily="49" charset="0"/>
              </a:rPr>
              <a:t>L.toString</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Find(L,5);     Find(L,1);</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Find(L,4);     Find(L,5);</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Find(L,2);     Find(L,4);</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Find(L,5);</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39047"/>
            <a:ext cx="3071834"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2.3.6 </a:t>
            </a:r>
            <a:r>
              <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循环链表</a:t>
            </a:r>
          </a:p>
        </p:txBody>
      </p:sp>
      <p:sp>
        <p:nvSpPr>
          <p:cNvPr id="4" name="TextBox 3"/>
          <p:cNvSpPr txBox="1"/>
          <p:nvPr/>
        </p:nvSpPr>
        <p:spPr>
          <a:xfrm>
            <a:off x="584326" y="1066904"/>
            <a:ext cx="2143140" cy="453183"/>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000">
                <a:latin typeface="Consolas" pitchFamily="49" charset="0"/>
                <a:ea typeface="微软雅黑" pitchFamily="34" charset="-122"/>
                <a:cs typeface="Consolas" pitchFamily="49" charset="0"/>
              </a:rPr>
              <a:t>1. </a:t>
            </a:r>
            <a:r>
              <a:rPr lang="zh-CN" altLang="zh-CN" sz="2000">
                <a:latin typeface="Consolas" pitchFamily="49" charset="0"/>
                <a:ea typeface="微软雅黑" pitchFamily="34" charset="-122"/>
                <a:cs typeface="Consolas" pitchFamily="49" charset="0"/>
              </a:rPr>
              <a:t>循环单链表</a:t>
            </a:r>
          </a:p>
        </p:txBody>
      </p:sp>
      <p:grpSp>
        <p:nvGrpSpPr>
          <p:cNvPr id="28" name="组合 27"/>
          <p:cNvGrpSpPr/>
          <p:nvPr/>
        </p:nvGrpSpPr>
        <p:grpSpPr>
          <a:xfrm>
            <a:off x="3380363" y="710084"/>
            <a:ext cx="5179311" cy="1166821"/>
            <a:chOff x="1285852" y="2428868"/>
            <a:chExt cx="5179311" cy="1166821"/>
          </a:xfrm>
        </p:grpSpPr>
        <p:sp>
          <p:nvSpPr>
            <p:cNvPr id="7" name="Text Box 47"/>
            <p:cNvSpPr txBox="1">
              <a:spLocks noChangeArrowheads="1"/>
            </p:cNvSpPr>
            <p:nvPr/>
          </p:nvSpPr>
          <p:spPr bwMode="auto">
            <a:xfrm>
              <a:off x="3096861" y="2428868"/>
              <a:ext cx="831657"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开始结点</a:t>
              </a:r>
            </a:p>
          </p:txBody>
        </p:sp>
        <p:sp>
          <p:nvSpPr>
            <p:cNvPr id="8" name="Text Box 46"/>
            <p:cNvSpPr txBox="1">
              <a:spLocks noChangeArrowheads="1"/>
            </p:cNvSpPr>
            <p:nvPr/>
          </p:nvSpPr>
          <p:spPr bwMode="auto">
            <a:xfrm>
              <a:off x="5721512" y="2428868"/>
              <a:ext cx="743651"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尾结点</a:t>
              </a:r>
            </a:p>
          </p:txBody>
        </p:sp>
        <p:sp>
          <p:nvSpPr>
            <p:cNvPr id="9" name="Text Box 45"/>
            <p:cNvSpPr txBox="1">
              <a:spLocks noChangeArrowheads="1"/>
            </p:cNvSpPr>
            <p:nvPr/>
          </p:nvSpPr>
          <p:spPr bwMode="auto">
            <a:xfrm>
              <a:off x="1915768" y="2428868"/>
              <a:ext cx="743651"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头结点</a:t>
              </a:r>
            </a:p>
          </p:txBody>
        </p:sp>
        <p:sp>
          <p:nvSpPr>
            <p:cNvPr id="10" name="Text Box 44" descr="浅色上对角线"/>
            <p:cNvSpPr txBox="1">
              <a:spLocks noChangeArrowheads="1"/>
            </p:cNvSpPr>
            <p:nvPr/>
          </p:nvSpPr>
          <p:spPr bwMode="auto">
            <a:xfrm>
              <a:off x="2017839" y="2806370"/>
              <a:ext cx="410482" cy="324000"/>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a:t>
              </a:r>
            </a:p>
          </p:txBody>
        </p:sp>
        <p:sp>
          <p:nvSpPr>
            <p:cNvPr id="11" name="Text Box 43"/>
            <p:cNvSpPr txBox="1">
              <a:spLocks noChangeArrowheads="1"/>
            </p:cNvSpPr>
            <p:nvPr/>
          </p:nvSpPr>
          <p:spPr bwMode="auto">
            <a:xfrm>
              <a:off x="2424173" y="2806370"/>
              <a:ext cx="303293" cy="324000"/>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2" name="Text Box 42"/>
            <p:cNvSpPr txBox="1">
              <a:spLocks noChangeArrowheads="1"/>
            </p:cNvSpPr>
            <p:nvPr/>
          </p:nvSpPr>
          <p:spPr bwMode="auto">
            <a:xfrm>
              <a:off x="3057976" y="2806370"/>
              <a:ext cx="410400"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aseline="-30000">
                  <a:solidFill>
                    <a:srgbClr val="0000FF"/>
                  </a:solidFill>
                  <a:latin typeface="Consolas" pitchFamily="49" charset="0"/>
                  <a:ea typeface="仿宋" pitchFamily="49" charset="-122"/>
                  <a:cs typeface="Consolas" pitchFamily="49" charset="0"/>
                </a:rPr>
                <a:t>0</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 name="Text Box 41"/>
            <p:cNvSpPr txBox="1">
              <a:spLocks noChangeArrowheads="1"/>
            </p:cNvSpPr>
            <p:nvPr/>
          </p:nvSpPr>
          <p:spPr bwMode="auto">
            <a:xfrm>
              <a:off x="3464312" y="2806370"/>
              <a:ext cx="303293"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 name="Text Box 40"/>
            <p:cNvSpPr txBox="1">
              <a:spLocks noChangeArrowheads="1"/>
            </p:cNvSpPr>
            <p:nvPr/>
          </p:nvSpPr>
          <p:spPr bwMode="auto">
            <a:xfrm>
              <a:off x="5651185" y="2806370"/>
              <a:ext cx="468549"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n</a:t>
              </a:r>
              <a:r>
                <a:rPr kumimoji="0" lang="en-US" altLang="zh-CN" sz="160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 name="Text Box 39"/>
            <p:cNvSpPr txBox="1">
              <a:spLocks noChangeArrowheads="1"/>
            </p:cNvSpPr>
            <p:nvPr/>
          </p:nvSpPr>
          <p:spPr bwMode="auto">
            <a:xfrm>
              <a:off x="6107237" y="2806370"/>
              <a:ext cx="304265"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6" name="Line 38"/>
            <p:cNvSpPr>
              <a:spLocks noChangeShapeType="1"/>
            </p:cNvSpPr>
            <p:nvPr/>
          </p:nvSpPr>
          <p:spPr bwMode="auto">
            <a:xfrm>
              <a:off x="2542768" y="2957023"/>
              <a:ext cx="524930"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 name="Text Box 37"/>
            <p:cNvSpPr txBox="1">
              <a:spLocks noChangeArrowheads="1"/>
            </p:cNvSpPr>
            <p:nvPr/>
          </p:nvSpPr>
          <p:spPr bwMode="auto">
            <a:xfrm>
              <a:off x="3942582" y="2806370"/>
              <a:ext cx="410400"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aseline="-30000">
                  <a:solidFill>
                    <a:srgbClr val="0000FF"/>
                  </a:solidFill>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 name="Text Box 36"/>
            <p:cNvSpPr txBox="1">
              <a:spLocks noChangeArrowheads="1"/>
            </p:cNvSpPr>
            <p:nvPr/>
          </p:nvSpPr>
          <p:spPr bwMode="auto">
            <a:xfrm>
              <a:off x="4348917" y="2806370"/>
              <a:ext cx="303293"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9" name="Line 35"/>
            <p:cNvSpPr>
              <a:spLocks noChangeShapeType="1"/>
            </p:cNvSpPr>
            <p:nvPr/>
          </p:nvSpPr>
          <p:spPr bwMode="auto">
            <a:xfrm>
              <a:off x="4467512" y="2957023"/>
              <a:ext cx="524930"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0" name="Line 34"/>
            <p:cNvSpPr>
              <a:spLocks noChangeShapeType="1"/>
            </p:cNvSpPr>
            <p:nvPr/>
          </p:nvSpPr>
          <p:spPr bwMode="auto">
            <a:xfrm>
              <a:off x="3592628" y="2957023"/>
              <a:ext cx="349953"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1" name="Text Box 33"/>
            <p:cNvSpPr txBox="1">
              <a:spLocks noChangeArrowheads="1"/>
            </p:cNvSpPr>
            <p:nvPr/>
          </p:nvSpPr>
          <p:spPr bwMode="auto">
            <a:xfrm>
              <a:off x="4992442" y="2806371"/>
              <a:ext cx="468549" cy="302275"/>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22" name="Line 32"/>
            <p:cNvSpPr>
              <a:spLocks noChangeShapeType="1"/>
            </p:cNvSpPr>
            <p:nvPr/>
          </p:nvSpPr>
          <p:spPr bwMode="auto">
            <a:xfrm>
              <a:off x="5365390" y="2957023"/>
              <a:ext cx="285795"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3" name="Text Box 31"/>
            <p:cNvSpPr txBox="1">
              <a:spLocks noChangeArrowheads="1"/>
            </p:cNvSpPr>
            <p:nvPr/>
          </p:nvSpPr>
          <p:spPr bwMode="auto">
            <a:xfrm>
              <a:off x="1285852" y="2806371"/>
              <a:ext cx="528818"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head</a:t>
              </a:r>
            </a:p>
          </p:txBody>
        </p:sp>
        <p:sp>
          <p:nvSpPr>
            <p:cNvPr id="24" name="Line 30"/>
            <p:cNvSpPr>
              <a:spLocks noChangeShapeType="1"/>
            </p:cNvSpPr>
            <p:nvPr/>
          </p:nvSpPr>
          <p:spPr bwMode="auto">
            <a:xfrm>
              <a:off x="1731071" y="2957023"/>
              <a:ext cx="286767" cy="0"/>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6" name="任意多边形 55"/>
            <p:cNvSpPr/>
            <p:nvPr/>
          </p:nvSpPr>
          <p:spPr>
            <a:xfrm>
              <a:off x="2502041" y="3004456"/>
              <a:ext cx="3714540" cy="591233"/>
            </a:xfrm>
            <a:custGeom>
              <a:avLst/>
              <a:gdLst>
                <a:gd name="connsiteX0" fmla="*/ 3707841 w 3721239"/>
                <a:gd name="connsiteY0" fmla="*/ 0 h 509116"/>
                <a:gd name="connsiteX1" fmla="*/ 3687745 w 3721239"/>
                <a:gd name="connsiteY1" fmla="*/ 301451 h 509116"/>
                <a:gd name="connsiteX2" fmla="*/ 3506874 w 3721239"/>
                <a:gd name="connsiteY2" fmla="*/ 391886 h 509116"/>
                <a:gd name="connsiteX3" fmla="*/ 2562329 w 3721239"/>
                <a:gd name="connsiteY3" fmla="*/ 492369 h 509116"/>
                <a:gd name="connsiteX4" fmla="*/ 964641 w 3721239"/>
                <a:gd name="connsiteY4" fmla="*/ 492369 h 509116"/>
                <a:gd name="connsiteX5" fmla="*/ 452175 w 3721239"/>
                <a:gd name="connsiteY5" fmla="*/ 411983 h 509116"/>
                <a:gd name="connsiteX6" fmla="*/ 0 w 3721239"/>
                <a:gd name="connsiteY6" fmla="*/ 130629 h 509116"/>
                <a:gd name="connsiteX0" fmla="*/ 3707841 w 3770224"/>
                <a:gd name="connsiteY0" fmla="*/ 0 h 505767"/>
                <a:gd name="connsiteX1" fmla="*/ 3687745 w 3770224"/>
                <a:gd name="connsiteY1" fmla="*/ 301451 h 505767"/>
                <a:gd name="connsiteX2" fmla="*/ 3212968 w 3770224"/>
                <a:gd name="connsiteY2" fmla="*/ 424543 h 505767"/>
                <a:gd name="connsiteX3" fmla="*/ 2562329 w 3770224"/>
                <a:gd name="connsiteY3" fmla="*/ 492369 h 505767"/>
                <a:gd name="connsiteX4" fmla="*/ 964641 w 3770224"/>
                <a:gd name="connsiteY4" fmla="*/ 492369 h 505767"/>
                <a:gd name="connsiteX5" fmla="*/ 452175 w 3770224"/>
                <a:gd name="connsiteY5" fmla="*/ 411983 h 505767"/>
                <a:gd name="connsiteX6" fmla="*/ 0 w 3770224"/>
                <a:gd name="connsiteY6" fmla="*/ 130629 h 505767"/>
                <a:gd name="connsiteX0" fmla="*/ 3707841 w 3714540"/>
                <a:gd name="connsiteY0" fmla="*/ 0 h 505767"/>
                <a:gd name="connsiteX1" fmla="*/ 3570157 w 3714540"/>
                <a:gd name="connsiteY1" fmla="*/ 353106 h 505767"/>
                <a:gd name="connsiteX2" fmla="*/ 3212968 w 3714540"/>
                <a:gd name="connsiteY2" fmla="*/ 424543 h 505767"/>
                <a:gd name="connsiteX3" fmla="*/ 2562329 w 3714540"/>
                <a:gd name="connsiteY3" fmla="*/ 492369 h 505767"/>
                <a:gd name="connsiteX4" fmla="*/ 964641 w 3714540"/>
                <a:gd name="connsiteY4" fmla="*/ 492369 h 505767"/>
                <a:gd name="connsiteX5" fmla="*/ 452175 w 3714540"/>
                <a:gd name="connsiteY5" fmla="*/ 411983 h 505767"/>
                <a:gd name="connsiteX6" fmla="*/ 0 w 3714540"/>
                <a:gd name="connsiteY6" fmla="*/ 130629 h 505767"/>
                <a:gd name="connsiteX0" fmla="*/ 3707841 w 3714540"/>
                <a:gd name="connsiteY0" fmla="*/ 0 h 519193"/>
                <a:gd name="connsiteX1" fmla="*/ 3570157 w 3714540"/>
                <a:gd name="connsiteY1" fmla="*/ 353106 h 519193"/>
                <a:gd name="connsiteX2" fmla="*/ 3070091 w 3714540"/>
                <a:gd name="connsiteY2" fmla="*/ 495982 h 519193"/>
                <a:gd name="connsiteX3" fmla="*/ 2562329 w 3714540"/>
                <a:gd name="connsiteY3" fmla="*/ 492369 h 519193"/>
                <a:gd name="connsiteX4" fmla="*/ 964641 w 3714540"/>
                <a:gd name="connsiteY4" fmla="*/ 492369 h 519193"/>
                <a:gd name="connsiteX5" fmla="*/ 452175 w 3714540"/>
                <a:gd name="connsiteY5" fmla="*/ 411983 h 519193"/>
                <a:gd name="connsiteX6" fmla="*/ 0 w 3714540"/>
                <a:gd name="connsiteY6" fmla="*/ 130629 h 519193"/>
                <a:gd name="connsiteX0" fmla="*/ 3707841 w 3714540"/>
                <a:gd name="connsiteY0" fmla="*/ 0 h 568022"/>
                <a:gd name="connsiteX1" fmla="*/ 3570157 w 3714540"/>
                <a:gd name="connsiteY1" fmla="*/ 353106 h 568022"/>
                <a:gd name="connsiteX2" fmla="*/ 3070091 w 3714540"/>
                <a:gd name="connsiteY2" fmla="*/ 495982 h 568022"/>
                <a:gd name="connsiteX3" fmla="*/ 2355711 w 3714540"/>
                <a:gd name="connsiteY3" fmla="*/ 567420 h 568022"/>
                <a:gd name="connsiteX4" fmla="*/ 964641 w 3714540"/>
                <a:gd name="connsiteY4" fmla="*/ 492369 h 568022"/>
                <a:gd name="connsiteX5" fmla="*/ 452175 w 3714540"/>
                <a:gd name="connsiteY5" fmla="*/ 411983 h 568022"/>
                <a:gd name="connsiteX6" fmla="*/ 0 w 3714540"/>
                <a:gd name="connsiteY6" fmla="*/ 130629 h 568022"/>
                <a:gd name="connsiteX0" fmla="*/ 3707841 w 3714540"/>
                <a:gd name="connsiteY0" fmla="*/ 0 h 568022"/>
                <a:gd name="connsiteX1" fmla="*/ 3570157 w 3714540"/>
                <a:gd name="connsiteY1" fmla="*/ 353106 h 568022"/>
                <a:gd name="connsiteX2" fmla="*/ 3070091 w 3714540"/>
                <a:gd name="connsiteY2" fmla="*/ 495982 h 568022"/>
                <a:gd name="connsiteX3" fmla="*/ 2355711 w 3714540"/>
                <a:gd name="connsiteY3" fmla="*/ 567420 h 568022"/>
                <a:gd name="connsiteX4" fmla="*/ 964641 w 3714540"/>
                <a:gd name="connsiteY4" fmla="*/ 492369 h 568022"/>
                <a:gd name="connsiteX5" fmla="*/ 212571 w 3714540"/>
                <a:gd name="connsiteY5" fmla="*/ 424543 h 568022"/>
                <a:gd name="connsiteX6" fmla="*/ 0 w 3714540"/>
                <a:gd name="connsiteY6" fmla="*/ 130629 h 568022"/>
                <a:gd name="connsiteX0" fmla="*/ 3707841 w 3714540"/>
                <a:gd name="connsiteY0" fmla="*/ 0 h 568022"/>
                <a:gd name="connsiteX1" fmla="*/ 3570157 w 3714540"/>
                <a:gd name="connsiteY1" fmla="*/ 353106 h 568022"/>
                <a:gd name="connsiteX2" fmla="*/ 3070091 w 3714540"/>
                <a:gd name="connsiteY2" fmla="*/ 495982 h 568022"/>
                <a:gd name="connsiteX3" fmla="*/ 2355711 w 3714540"/>
                <a:gd name="connsiteY3" fmla="*/ 567420 h 568022"/>
                <a:gd name="connsiteX4" fmla="*/ 964641 w 3714540"/>
                <a:gd name="connsiteY4" fmla="*/ 492369 h 568022"/>
                <a:gd name="connsiteX5" fmla="*/ 355447 w 3714540"/>
                <a:gd name="connsiteY5" fmla="*/ 424543 h 568022"/>
                <a:gd name="connsiteX6" fmla="*/ 0 w 3714540"/>
                <a:gd name="connsiteY6" fmla="*/ 130629 h 568022"/>
                <a:gd name="connsiteX0" fmla="*/ 3707841 w 3714540"/>
                <a:gd name="connsiteY0" fmla="*/ 0 h 568021"/>
                <a:gd name="connsiteX1" fmla="*/ 3570157 w 3714540"/>
                <a:gd name="connsiteY1" fmla="*/ 353106 h 568021"/>
                <a:gd name="connsiteX2" fmla="*/ 3070091 w 3714540"/>
                <a:gd name="connsiteY2" fmla="*/ 495982 h 568021"/>
                <a:gd name="connsiteX3" fmla="*/ 2355711 w 3714540"/>
                <a:gd name="connsiteY3" fmla="*/ 567419 h 568021"/>
                <a:gd name="connsiteX4" fmla="*/ 964641 w 3714540"/>
                <a:gd name="connsiteY4" fmla="*/ 492369 h 568021"/>
                <a:gd name="connsiteX5" fmla="*/ 355447 w 3714540"/>
                <a:gd name="connsiteY5" fmla="*/ 424543 h 568021"/>
                <a:gd name="connsiteX6" fmla="*/ 0 w 3714540"/>
                <a:gd name="connsiteY6" fmla="*/ 130629 h 568021"/>
                <a:gd name="connsiteX0" fmla="*/ 3707841 w 3714540"/>
                <a:gd name="connsiteY0" fmla="*/ 0 h 591233"/>
                <a:gd name="connsiteX1" fmla="*/ 3570157 w 3714540"/>
                <a:gd name="connsiteY1" fmla="*/ 353106 h 591233"/>
                <a:gd name="connsiteX2" fmla="*/ 3070091 w 3714540"/>
                <a:gd name="connsiteY2" fmla="*/ 495982 h 591233"/>
                <a:gd name="connsiteX3" fmla="*/ 2355711 w 3714540"/>
                <a:gd name="connsiteY3" fmla="*/ 567419 h 591233"/>
                <a:gd name="connsiteX4" fmla="*/ 998389 w 3714540"/>
                <a:gd name="connsiteY4" fmla="*/ 567420 h 591233"/>
                <a:gd name="connsiteX5" fmla="*/ 355447 w 3714540"/>
                <a:gd name="connsiteY5" fmla="*/ 424543 h 591233"/>
                <a:gd name="connsiteX6" fmla="*/ 0 w 3714540"/>
                <a:gd name="connsiteY6" fmla="*/ 130629 h 59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4540" h="591233">
                  <a:moveTo>
                    <a:pt x="3707841" y="0"/>
                  </a:moveTo>
                  <a:cubicBezTo>
                    <a:pt x="3714540" y="118068"/>
                    <a:pt x="3676449" y="270442"/>
                    <a:pt x="3570157" y="353106"/>
                  </a:cubicBezTo>
                  <a:cubicBezTo>
                    <a:pt x="3463865" y="435770"/>
                    <a:pt x="3272499" y="460263"/>
                    <a:pt x="3070091" y="495982"/>
                  </a:cubicBezTo>
                  <a:cubicBezTo>
                    <a:pt x="2867683" y="531701"/>
                    <a:pt x="2700995" y="555513"/>
                    <a:pt x="2355711" y="567419"/>
                  </a:cubicBezTo>
                  <a:cubicBezTo>
                    <a:pt x="2010427" y="579325"/>
                    <a:pt x="1331766" y="591233"/>
                    <a:pt x="998389" y="567420"/>
                  </a:cubicBezTo>
                  <a:cubicBezTo>
                    <a:pt x="665012" y="543607"/>
                    <a:pt x="521845" y="497342"/>
                    <a:pt x="355447" y="424543"/>
                  </a:cubicBezTo>
                  <a:cubicBezTo>
                    <a:pt x="189049" y="351745"/>
                    <a:pt x="145701" y="241161"/>
                    <a:pt x="0" y="130629"/>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25" name="TextBox 24"/>
          <p:cNvSpPr txBox="1"/>
          <p:nvPr/>
        </p:nvSpPr>
        <p:spPr>
          <a:xfrm>
            <a:off x="5658685" y="2132856"/>
            <a:ext cx="1785950" cy="507831"/>
          </a:xfrm>
          <a:prstGeom prst="rect">
            <a:avLst/>
          </a:prstGeom>
          <a:noFill/>
        </p:spPr>
        <p:txBody>
          <a:bodyPr wrap="square" rtlCol="0">
            <a:spAutoFit/>
          </a:bodyPr>
          <a:lstStyle/>
          <a:p>
            <a:pPr marL="342900" indent="-342900" algn="l">
              <a:lnSpc>
                <a:spcPct val="150000"/>
              </a:lnSpc>
              <a:spcBef>
                <a:spcPts val="0"/>
              </a:spcBef>
              <a:buBlip>
                <a:blip r:embed="rId3"/>
              </a:buBlip>
            </a:pPr>
            <a:r>
              <a:rPr lang="zh-CN" altLang="en-US" sz="1800" dirty="0">
                <a:solidFill>
                  <a:srgbClr val="0000FF"/>
                </a:solidFill>
                <a:latin typeface="Consolas" pitchFamily="49" charset="0"/>
                <a:ea typeface="仿宋" pitchFamily="49" charset="-122"/>
                <a:cs typeface="Consolas" pitchFamily="49" charset="0"/>
              </a:rPr>
              <a:t>形成一个环</a:t>
            </a:r>
            <a:endParaRPr lang="en-US" altLang="zh-CN" sz="1800" dirty="0">
              <a:solidFill>
                <a:srgbClr val="0000FF"/>
              </a:solidFill>
              <a:latin typeface="Consolas" pitchFamily="49" charset="0"/>
              <a:ea typeface="仿宋" pitchFamily="49" charset="-122"/>
              <a:cs typeface="Consolas" pitchFamily="49" charset="0"/>
            </a:endParaRPr>
          </a:p>
        </p:txBody>
      </p:sp>
      <p:sp>
        <p:nvSpPr>
          <p:cNvPr id="26" name="下箭头 25"/>
          <p:cNvSpPr/>
          <p:nvPr/>
        </p:nvSpPr>
        <p:spPr>
          <a:xfrm>
            <a:off x="6420255" y="1915382"/>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7" name="TextBox 2">
            <a:extLst>
              <a:ext uri="{FF2B5EF4-FFF2-40B4-BE49-F238E27FC236}">
                <a16:creationId xmlns:a16="http://schemas.microsoft.com/office/drawing/2014/main" id="{344610EB-7A02-45BA-92F6-0FC1BFEB58B3}"/>
              </a:ext>
            </a:extLst>
          </p:cNvPr>
          <p:cNvSpPr txBox="1"/>
          <p:nvPr/>
        </p:nvSpPr>
        <p:spPr>
          <a:xfrm>
            <a:off x="253641" y="2281498"/>
            <a:ext cx="5305182" cy="400110"/>
          </a:xfrm>
          <a:prstGeom prst="rect">
            <a:avLst/>
          </a:prstGeom>
          <a:noFill/>
        </p:spPr>
        <p:txBody>
          <a:bodyPr wrap="square" rtlCol="0">
            <a:spAutoFit/>
          </a:bodyPr>
          <a:lstStyle/>
          <a:p>
            <a:pPr algn="l">
              <a:lnSpc>
                <a:spcPct val="100000"/>
              </a:lnSpc>
            </a:pPr>
            <a:r>
              <a:rPr lang="zh-CN" altLang="en-US" sz="2000" dirty="0">
                <a:solidFill>
                  <a:srgbClr val="0000FF"/>
                </a:solidFill>
                <a:latin typeface="Consolas" pitchFamily="49" charset="0"/>
                <a:ea typeface="华文中宋" pitchFamily="2" charset="-122"/>
                <a:cs typeface="Consolas" pitchFamily="49" charset="0"/>
              </a:rPr>
              <a:t>循环</a:t>
            </a:r>
            <a:r>
              <a:rPr lang="zh-CN" altLang="zh-CN" sz="2000" dirty="0">
                <a:solidFill>
                  <a:srgbClr val="0000FF"/>
                </a:solidFill>
                <a:latin typeface="Consolas" pitchFamily="49" charset="0"/>
                <a:ea typeface="华文中宋" pitchFamily="2" charset="-122"/>
                <a:cs typeface="Consolas" pitchFamily="49" charset="0"/>
              </a:rPr>
              <a:t>单链表泛型类</a:t>
            </a:r>
            <a:r>
              <a:rPr lang="en-US" altLang="zh-CN" sz="2000" dirty="0" err="1">
                <a:solidFill>
                  <a:srgbClr val="0000FF"/>
                </a:solidFill>
                <a:latin typeface="Consolas" pitchFamily="49" charset="0"/>
                <a:ea typeface="华文中宋" pitchFamily="2" charset="-122"/>
                <a:cs typeface="Consolas" pitchFamily="49" charset="0"/>
              </a:rPr>
              <a:t>CLinkListClass</a:t>
            </a:r>
            <a:r>
              <a:rPr lang="en-US" altLang="zh-CN" sz="2000" dirty="0">
                <a:solidFill>
                  <a:srgbClr val="0000FF"/>
                </a:solidFill>
                <a:latin typeface="Consolas" pitchFamily="49" charset="0"/>
                <a:ea typeface="华文中宋" pitchFamily="2" charset="-122"/>
                <a:cs typeface="Consolas" pitchFamily="49" charset="0"/>
              </a:rPr>
              <a:t>&lt;E&gt;</a:t>
            </a:r>
            <a:endParaRPr lang="zh-CN" altLang="en-US" sz="2000" dirty="0">
              <a:solidFill>
                <a:srgbClr val="0000FF"/>
              </a:solidFill>
              <a:latin typeface="Consolas" pitchFamily="49" charset="0"/>
              <a:ea typeface="华文中宋" pitchFamily="2" charset="-122"/>
              <a:cs typeface="Consolas" pitchFamily="49" charset="0"/>
            </a:endParaRPr>
          </a:p>
        </p:txBody>
      </p:sp>
      <p:sp>
        <p:nvSpPr>
          <p:cNvPr id="30" name="TextBox 3">
            <a:extLst>
              <a:ext uri="{FF2B5EF4-FFF2-40B4-BE49-F238E27FC236}">
                <a16:creationId xmlns:a16="http://schemas.microsoft.com/office/drawing/2014/main" id="{6D33916E-EFA6-4D0D-8975-398056E52ED3}"/>
              </a:ext>
            </a:extLst>
          </p:cNvPr>
          <p:cNvSpPr txBox="1"/>
          <p:nvPr/>
        </p:nvSpPr>
        <p:spPr>
          <a:xfrm>
            <a:off x="395535" y="2896638"/>
            <a:ext cx="6885771" cy="266275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public class </a:t>
            </a:r>
            <a:r>
              <a:rPr lang="en-US" altLang="zh-CN" sz="1800" dirty="0" err="1">
                <a:solidFill>
                  <a:srgbClr val="FF0000"/>
                </a:solidFill>
                <a:latin typeface="Consolas" pitchFamily="49" charset="0"/>
                <a:ea typeface="仿宋" pitchFamily="49" charset="-122"/>
                <a:cs typeface="Consolas" pitchFamily="49" charset="0"/>
              </a:rPr>
              <a:t>CLinkListClass</a:t>
            </a:r>
            <a:r>
              <a:rPr lang="en-US" altLang="zh-CN" sz="1800" dirty="0">
                <a:solidFill>
                  <a:srgbClr val="FF0000"/>
                </a:solidFill>
                <a:latin typeface="Consolas" pitchFamily="49" charset="0"/>
                <a:ea typeface="仿宋" pitchFamily="49" charset="-122"/>
                <a:cs typeface="Consolas" pitchFamily="49" charset="0"/>
              </a:rPr>
              <a:t>&lt;E&gt;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循环单链表泛型类</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&lt;E&gt; head;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存放头结点</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public </a:t>
            </a:r>
            <a:r>
              <a:rPr lang="en-US" altLang="zh-CN" sz="1800" dirty="0" err="1">
                <a:solidFill>
                  <a:srgbClr val="0000FF"/>
                </a:solidFill>
                <a:latin typeface="Consolas" pitchFamily="49" charset="0"/>
                <a:ea typeface="仿宋" pitchFamily="49" charset="-122"/>
                <a:cs typeface="Consolas" pitchFamily="49" charset="0"/>
              </a:rPr>
              <a:t>CLinkListClass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构造方法</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  head=new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&lt;E&gt;();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创建头结点</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head.next</a:t>
            </a:r>
            <a:r>
              <a:rPr lang="en-US" altLang="zh-CN" sz="1800" dirty="0">
                <a:solidFill>
                  <a:srgbClr val="FF00FF"/>
                </a:solidFill>
                <a:latin typeface="Consolas" pitchFamily="49" charset="0"/>
                <a:ea typeface="仿宋" pitchFamily="49" charset="-122"/>
                <a:cs typeface="Consolas" pitchFamily="49" charset="0"/>
              </a:rPr>
              <a:t>=head;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置为空的循环单链表</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线性表的基本运算算法</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cxnSp>
        <p:nvCxnSpPr>
          <p:cNvPr id="31" name="直接箭头连接符 30">
            <a:extLst>
              <a:ext uri="{FF2B5EF4-FFF2-40B4-BE49-F238E27FC236}">
                <a16:creationId xmlns:a16="http://schemas.microsoft.com/office/drawing/2014/main" id="{C8D22415-641A-47D8-8CFD-9E67791493D1}"/>
              </a:ext>
            </a:extLst>
          </p:cNvPr>
          <p:cNvCxnSpPr/>
          <p:nvPr/>
        </p:nvCxnSpPr>
        <p:spPr>
          <a:xfrm rot="5400000">
            <a:off x="2826681" y="5213895"/>
            <a:ext cx="164307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32" name="组合 31">
            <a:extLst>
              <a:ext uri="{FF2B5EF4-FFF2-40B4-BE49-F238E27FC236}">
                <a16:creationId xmlns:a16="http://schemas.microsoft.com/office/drawing/2014/main" id="{ADBDC68C-2708-42C0-A5CB-C1A6B5B37DF4}"/>
              </a:ext>
            </a:extLst>
          </p:cNvPr>
          <p:cNvGrpSpPr/>
          <p:nvPr/>
        </p:nvGrpSpPr>
        <p:grpSpPr>
          <a:xfrm>
            <a:off x="2567503" y="6066177"/>
            <a:ext cx="1580101" cy="685006"/>
            <a:chOff x="2643174" y="4786322"/>
            <a:chExt cx="1580101" cy="685006"/>
          </a:xfrm>
        </p:grpSpPr>
        <p:sp>
          <p:nvSpPr>
            <p:cNvPr id="33" name="Text Box 40">
              <a:extLst>
                <a:ext uri="{FF2B5EF4-FFF2-40B4-BE49-F238E27FC236}">
                  <a16:creationId xmlns:a16="http://schemas.microsoft.com/office/drawing/2014/main" id="{358BF6E9-C969-4FE6-8D05-C382F5DEAB1A}"/>
                </a:ext>
              </a:extLst>
            </p:cNvPr>
            <p:cNvSpPr txBox="1">
              <a:spLocks noChangeArrowheads="1"/>
            </p:cNvSpPr>
            <p:nvPr/>
          </p:nvSpPr>
          <p:spPr bwMode="auto">
            <a:xfrm>
              <a:off x="3441760" y="4786322"/>
              <a:ext cx="468549" cy="302275"/>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4" name="Text Box 39">
              <a:extLst>
                <a:ext uri="{FF2B5EF4-FFF2-40B4-BE49-F238E27FC236}">
                  <a16:creationId xmlns:a16="http://schemas.microsoft.com/office/drawing/2014/main" id="{EE801FFE-F40B-47D2-A609-63813FB9D04A}"/>
                </a:ext>
              </a:extLst>
            </p:cNvPr>
            <p:cNvSpPr txBox="1">
              <a:spLocks noChangeArrowheads="1"/>
            </p:cNvSpPr>
            <p:nvPr/>
          </p:nvSpPr>
          <p:spPr bwMode="auto">
            <a:xfrm>
              <a:off x="3919010" y="4786322"/>
              <a:ext cx="304265" cy="302275"/>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5" name="Line 32">
              <a:extLst>
                <a:ext uri="{FF2B5EF4-FFF2-40B4-BE49-F238E27FC236}">
                  <a16:creationId xmlns:a16="http://schemas.microsoft.com/office/drawing/2014/main" id="{2322CD29-BC3F-44ED-955D-85CB61FF5BDC}"/>
                </a:ext>
              </a:extLst>
            </p:cNvPr>
            <p:cNvSpPr>
              <a:spLocks noChangeShapeType="1"/>
            </p:cNvSpPr>
            <p:nvPr/>
          </p:nvSpPr>
          <p:spPr bwMode="auto">
            <a:xfrm>
              <a:off x="3155965" y="4936974"/>
              <a:ext cx="285795"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6" name="Text Box 31">
              <a:extLst>
                <a:ext uri="{FF2B5EF4-FFF2-40B4-BE49-F238E27FC236}">
                  <a16:creationId xmlns:a16="http://schemas.microsoft.com/office/drawing/2014/main" id="{512C90F1-C3D0-4526-B3D6-C128978358BB}"/>
                </a:ext>
              </a:extLst>
            </p:cNvPr>
            <p:cNvSpPr txBox="1">
              <a:spLocks noChangeArrowheads="1"/>
            </p:cNvSpPr>
            <p:nvPr/>
          </p:nvSpPr>
          <p:spPr bwMode="auto">
            <a:xfrm>
              <a:off x="2643174" y="4786322"/>
              <a:ext cx="528818"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head</a:t>
              </a:r>
            </a:p>
          </p:txBody>
        </p:sp>
        <p:sp>
          <p:nvSpPr>
            <p:cNvPr id="37" name="任意多边形 11">
              <a:extLst>
                <a:ext uri="{FF2B5EF4-FFF2-40B4-BE49-F238E27FC236}">
                  <a16:creationId xmlns:a16="http://schemas.microsoft.com/office/drawing/2014/main" id="{04DE8E85-95D5-4D27-AEDA-3F87EEB25EE4}"/>
                </a:ext>
              </a:extLst>
            </p:cNvPr>
            <p:cNvSpPr/>
            <p:nvPr/>
          </p:nvSpPr>
          <p:spPr>
            <a:xfrm>
              <a:off x="3617407" y="4983982"/>
              <a:ext cx="467247" cy="487346"/>
            </a:xfrm>
            <a:custGeom>
              <a:avLst/>
              <a:gdLst>
                <a:gd name="connsiteX0" fmla="*/ 452175 w 467247"/>
                <a:gd name="connsiteY0" fmla="*/ 0 h 487346"/>
                <a:gd name="connsiteX1" fmla="*/ 452175 w 467247"/>
                <a:gd name="connsiteY1" fmla="*/ 241161 h 487346"/>
                <a:gd name="connsiteX2" fmla="*/ 361740 w 467247"/>
                <a:gd name="connsiteY2" fmla="*/ 452176 h 487346"/>
                <a:gd name="connsiteX3" fmla="*/ 90435 w 467247"/>
                <a:gd name="connsiteY3" fmla="*/ 432080 h 487346"/>
                <a:gd name="connsiteX4" fmla="*/ 0 w 467247"/>
                <a:gd name="connsiteY4" fmla="*/ 120581 h 487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247" h="487346">
                  <a:moveTo>
                    <a:pt x="452175" y="0"/>
                  </a:moveTo>
                  <a:cubicBezTo>
                    <a:pt x="459711" y="82899"/>
                    <a:pt x="467247" y="165798"/>
                    <a:pt x="452175" y="241161"/>
                  </a:cubicBezTo>
                  <a:cubicBezTo>
                    <a:pt x="437103" y="316524"/>
                    <a:pt x="422030" y="420356"/>
                    <a:pt x="361740" y="452176"/>
                  </a:cubicBezTo>
                  <a:cubicBezTo>
                    <a:pt x="301450" y="483996"/>
                    <a:pt x="150725" y="487346"/>
                    <a:pt x="90435" y="432080"/>
                  </a:cubicBezTo>
                  <a:cubicBezTo>
                    <a:pt x="30145" y="376814"/>
                    <a:pt x="15072" y="248697"/>
                    <a:pt x="0" y="120581"/>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38" name="TextBox 13">
            <a:extLst>
              <a:ext uri="{FF2B5EF4-FFF2-40B4-BE49-F238E27FC236}">
                <a16:creationId xmlns:a16="http://schemas.microsoft.com/office/drawing/2014/main" id="{85213917-3048-4CA0-BE0A-F29A209B12B9}"/>
              </a:ext>
            </a:extLst>
          </p:cNvPr>
          <p:cNvSpPr txBox="1"/>
          <p:nvPr/>
        </p:nvSpPr>
        <p:spPr>
          <a:xfrm>
            <a:off x="7675219" y="3076597"/>
            <a:ext cx="1357322" cy="1426031"/>
          </a:xfrm>
          <a:prstGeom prst="rect">
            <a:avLst/>
          </a:prstGeom>
          <a:noFill/>
        </p:spPr>
        <p:txBody>
          <a:bodyPr wrap="square" rtlCol="0">
            <a:spAutoFit/>
          </a:bodyPr>
          <a:lstStyle/>
          <a:p>
            <a:pPr>
              <a:lnSpc>
                <a:spcPts val="2600"/>
              </a:lnSpc>
            </a:pPr>
            <a:r>
              <a:rPr lang="zh-CN" altLang="zh-CN" sz="1800" dirty="0">
                <a:solidFill>
                  <a:srgbClr val="0000FF"/>
                </a:solidFill>
                <a:latin typeface="Consolas" pitchFamily="49" charset="0"/>
                <a:ea typeface="仿宋" pitchFamily="49" charset="-122"/>
                <a:cs typeface="Consolas" pitchFamily="49" charset="0"/>
              </a:rPr>
              <a:t>结点类型与非循环</a:t>
            </a:r>
            <a:r>
              <a:rPr lang="zh-CN" altLang="en-US" sz="1800" dirty="0">
                <a:solidFill>
                  <a:srgbClr val="0000FF"/>
                </a:solidFill>
                <a:latin typeface="Consolas" pitchFamily="49" charset="0"/>
                <a:ea typeface="仿宋" pitchFamily="49" charset="-122"/>
                <a:cs typeface="Consolas" pitchFamily="49" charset="0"/>
              </a:rPr>
              <a:t>单</a:t>
            </a:r>
            <a:r>
              <a:rPr lang="zh-CN" altLang="zh-CN" sz="1800" dirty="0">
                <a:solidFill>
                  <a:srgbClr val="0000FF"/>
                </a:solidFill>
                <a:latin typeface="Consolas" pitchFamily="49" charset="0"/>
                <a:ea typeface="仿宋" pitchFamily="49" charset="-122"/>
                <a:cs typeface="Consolas" pitchFamily="49" charset="0"/>
              </a:rPr>
              <a:t>链表中的结点类型相同</a:t>
            </a:r>
            <a:endParaRPr lang="zh-CN" altLang="en-US" sz="1800" dirty="0">
              <a:solidFill>
                <a:srgbClr val="0000FF"/>
              </a:solidFill>
              <a:latin typeface="Consolas" pitchFamily="49" charset="0"/>
              <a:ea typeface="仿宋" pitchFamily="49" charset="-122"/>
              <a:cs typeface="Consolas" pitchFamily="49" charset="0"/>
            </a:endParaRPr>
          </a:p>
        </p:txBody>
      </p:sp>
      <p:sp>
        <p:nvSpPr>
          <p:cNvPr id="39" name="左箭头 14">
            <a:extLst>
              <a:ext uri="{FF2B5EF4-FFF2-40B4-BE49-F238E27FC236}">
                <a16:creationId xmlns:a16="http://schemas.microsoft.com/office/drawing/2014/main" id="{F28D897F-87C5-4B28-8A55-E3EFDE0C382B}"/>
              </a:ext>
            </a:extLst>
          </p:cNvPr>
          <p:cNvSpPr/>
          <p:nvPr/>
        </p:nvSpPr>
        <p:spPr>
          <a:xfrm>
            <a:off x="7281306" y="3575298"/>
            <a:ext cx="357190" cy="214314"/>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7" presetClass="entr" presetSubtype="1"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ppt_h/2"/>
                                          </p:val>
                                        </p:tav>
                                        <p:tav tm="100000">
                                          <p:val>
                                            <p:strVal val="#ppt_y"/>
                                          </p:val>
                                        </p:tav>
                                      </p:tavLst>
                                    </p:anim>
                                    <p:anim calcmode="lin" valueType="num">
                                      <p:cBhvr>
                                        <p:cTn id="15" dur="500" fill="hold"/>
                                        <p:tgtEl>
                                          <p:spTgt spid="31"/>
                                        </p:tgtEl>
                                        <p:attrNameLst>
                                          <p:attrName>ppt_w</p:attrName>
                                        </p:attrNameLst>
                                      </p:cBhvr>
                                      <p:tavLst>
                                        <p:tav tm="0">
                                          <p:val>
                                            <p:strVal val="#ppt_w"/>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animBg="1"/>
      <p:bldP spid="38" grpId="0"/>
      <p:bldP spid="39"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139" y="332656"/>
            <a:ext cx="8784976" cy="961674"/>
          </a:xfrm>
          <a:prstGeom prst="rect">
            <a:avLst/>
          </a:prstGeom>
          <a:noFill/>
        </p:spPr>
        <p:txBody>
          <a:bodyPr wrap="square" rtlCol="0">
            <a:spAutoFit/>
          </a:bodyPr>
          <a:lstStyle/>
          <a:p>
            <a:pPr algn="l">
              <a:lnSpc>
                <a:spcPct val="1500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循环单链表的插入和删除结点操作与非循环单链表的相同，所以两者的许多基本运算算法是相似的，主要</a:t>
            </a:r>
            <a:r>
              <a:rPr lang="zh-CN" altLang="zh-CN" sz="2000" dirty="0">
                <a:solidFill>
                  <a:srgbClr val="FF0000"/>
                </a:solidFill>
                <a:latin typeface="Consolas" pitchFamily="49" charset="0"/>
                <a:ea typeface="仿宋" pitchFamily="49" charset="-122"/>
                <a:cs typeface="Consolas" pitchFamily="49" charset="0"/>
              </a:rPr>
              <a:t>区别</a:t>
            </a:r>
            <a:r>
              <a:rPr lang="zh-CN" altLang="zh-CN" sz="2000" dirty="0">
                <a:solidFill>
                  <a:srgbClr val="0000FF"/>
                </a:solidFill>
                <a:latin typeface="Consolas" pitchFamily="49" charset="0"/>
                <a:ea typeface="仿宋" pitchFamily="49" charset="-122"/>
                <a:cs typeface="Consolas" pitchFamily="49" charset="0"/>
              </a:rPr>
              <a:t>如下：</a:t>
            </a:r>
            <a:endParaRPr lang="zh-CN" altLang="en-US" sz="2000" dirty="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267063" y="1700808"/>
            <a:ext cx="8640960" cy="194345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3300"/>
              </a:lnSpc>
              <a:spcBef>
                <a:spcPts val="600"/>
              </a:spcBef>
              <a:buBlip>
                <a:blip r:embed="rId3"/>
              </a:buBlip>
            </a:pPr>
            <a:r>
              <a:rPr lang="zh-CN" altLang="zh-CN" sz="2000" dirty="0">
                <a:solidFill>
                  <a:srgbClr val="0000FF"/>
                </a:solidFill>
                <a:latin typeface="Consolas" pitchFamily="49" charset="0"/>
                <a:ea typeface="仿宋" pitchFamily="49" charset="-122"/>
                <a:cs typeface="Consolas" pitchFamily="49" charset="0"/>
              </a:rPr>
              <a:t>初始只有头结点</a:t>
            </a:r>
            <a:r>
              <a:rPr lang="en-US" altLang="zh-CN" sz="2000" dirty="0">
                <a:solidFill>
                  <a:srgbClr val="0000FF"/>
                </a:solidFill>
                <a:latin typeface="Consolas" pitchFamily="49" charset="0"/>
                <a:ea typeface="仿宋" pitchFamily="49" charset="-122"/>
                <a:cs typeface="Consolas" pitchFamily="49" charset="0"/>
              </a:rPr>
              <a:t>head</a:t>
            </a:r>
            <a:r>
              <a:rPr lang="zh-CN" altLang="zh-CN" sz="2000" dirty="0">
                <a:solidFill>
                  <a:srgbClr val="0000FF"/>
                </a:solidFill>
                <a:latin typeface="Consolas" pitchFamily="49" charset="0"/>
                <a:ea typeface="仿宋" pitchFamily="49" charset="-122"/>
                <a:cs typeface="Consolas" pitchFamily="49" charset="0"/>
              </a:rPr>
              <a:t>，在</a:t>
            </a:r>
            <a:r>
              <a:rPr lang="zh-CN" altLang="zh-CN" sz="2000" dirty="0">
                <a:solidFill>
                  <a:srgbClr val="FF0000"/>
                </a:solidFill>
                <a:latin typeface="Consolas" pitchFamily="49" charset="0"/>
                <a:ea typeface="仿宋" pitchFamily="49" charset="-122"/>
                <a:cs typeface="Consolas" pitchFamily="49" charset="0"/>
              </a:rPr>
              <a:t>循环单链表</a:t>
            </a:r>
            <a:r>
              <a:rPr lang="zh-CN" altLang="zh-CN" sz="2000" dirty="0">
                <a:solidFill>
                  <a:srgbClr val="0000FF"/>
                </a:solidFill>
                <a:latin typeface="Consolas" pitchFamily="49" charset="0"/>
                <a:ea typeface="仿宋" pitchFamily="49" charset="-122"/>
                <a:cs typeface="Consolas" pitchFamily="49" charset="0"/>
              </a:rPr>
              <a:t>的构造方法中需要通过</a:t>
            </a:r>
            <a:r>
              <a:rPr lang="en-US" altLang="zh-CN" sz="2000" dirty="0" err="1">
                <a:solidFill>
                  <a:srgbClr val="FF0000"/>
                </a:solidFill>
                <a:latin typeface="Consolas" pitchFamily="49" charset="0"/>
                <a:ea typeface="仿宋" pitchFamily="49" charset="-122"/>
                <a:cs typeface="Consolas" pitchFamily="49" charset="0"/>
              </a:rPr>
              <a:t>head.next</a:t>
            </a:r>
            <a:r>
              <a:rPr lang="en-US" altLang="zh-CN" sz="2000" dirty="0">
                <a:solidFill>
                  <a:srgbClr val="FF0000"/>
                </a:solidFill>
                <a:latin typeface="Consolas" pitchFamily="49" charset="0"/>
                <a:ea typeface="仿宋" pitchFamily="49" charset="-122"/>
                <a:cs typeface="Consolas" pitchFamily="49" charset="0"/>
              </a:rPr>
              <a:t>=head </a:t>
            </a:r>
            <a:r>
              <a:rPr lang="zh-CN" altLang="zh-CN" sz="2000" dirty="0">
                <a:solidFill>
                  <a:srgbClr val="0000FF"/>
                </a:solidFill>
                <a:latin typeface="Consolas" pitchFamily="49" charset="0"/>
                <a:ea typeface="仿宋" pitchFamily="49" charset="-122"/>
                <a:cs typeface="Consolas" pitchFamily="49" charset="0"/>
              </a:rPr>
              <a:t>语句置为</a:t>
            </a:r>
            <a:r>
              <a:rPr lang="zh-CN" altLang="zh-CN" sz="2000" dirty="0">
                <a:solidFill>
                  <a:srgbClr val="FF0000"/>
                </a:solidFill>
                <a:latin typeface="Consolas" pitchFamily="49" charset="0"/>
                <a:ea typeface="仿宋" pitchFamily="49" charset="-122"/>
                <a:cs typeface="Consolas" pitchFamily="49" charset="0"/>
              </a:rPr>
              <a:t>空表</a:t>
            </a:r>
            <a:r>
              <a:rPr lang="zh-CN" altLang="zh-CN" sz="2000" dirty="0">
                <a:solidFill>
                  <a:srgbClr val="0000FF"/>
                </a:solidFill>
                <a:latin typeface="Consolas" pitchFamily="49" charset="0"/>
                <a:ea typeface="仿宋" pitchFamily="49" charset="-122"/>
                <a:cs typeface="Consolas" pitchFamily="49" charset="0"/>
              </a:rPr>
              <a:t>。</a:t>
            </a:r>
          </a:p>
          <a:p>
            <a:pPr marL="342900" indent="-342900" algn="l">
              <a:lnSpc>
                <a:spcPts val="3300"/>
              </a:lnSpc>
              <a:spcBef>
                <a:spcPts val="600"/>
              </a:spcBef>
              <a:buBlip>
                <a:blip r:embed="rId3"/>
              </a:buBlip>
            </a:pPr>
            <a:r>
              <a:rPr lang="zh-CN" altLang="zh-CN" sz="2000" dirty="0">
                <a:solidFill>
                  <a:srgbClr val="FF0000"/>
                </a:solidFill>
                <a:latin typeface="Consolas" pitchFamily="49" charset="0"/>
                <a:ea typeface="仿宋" pitchFamily="49" charset="-122"/>
                <a:cs typeface="Consolas" pitchFamily="49" charset="0"/>
              </a:rPr>
              <a:t>循环单链表</a:t>
            </a:r>
            <a:r>
              <a:rPr lang="zh-CN" altLang="zh-CN" sz="2000" dirty="0">
                <a:solidFill>
                  <a:srgbClr val="0000FF"/>
                </a:solidFill>
                <a:latin typeface="Consolas" pitchFamily="49" charset="0"/>
                <a:ea typeface="仿宋" pitchFamily="49" charset="-122"/>
                <a:cs typeface="Consolas" pitchFamily="49" charset="0"/>
              </a:rPr>
              <a:t>中涉及</a:t>
            </a:r>
            <a:r>
              <a:rPr lang="zh-CN" altLang="zh-CN" sz="2000" dirty="0">
                <a:solidFill>
                  <a:srgbClr val="FF0000"/>
                </a:solidFill>
                <a:latin typeface="Consolas" pitchFamily="49" charset="0"/>
                <a:ea typeface="仿宋" pitchFamily="49" charset="-122"/>
                <a:cs typeface="Consolas" pitchFamily="49" charset="0"/>
              </a:rPr>
              <a:t>查找</a:t>
            </a:r>
            <a:r>
              <a:rPr lang="zh-CN" altLang="zh-CN" sz="2000" dirty="0">
                <a:solidFill>
                  <a:srgbClr val="0000FF"/>
                </a:solidFill>
                <a:latin typeface="Consolas" pitchFamily="49" charset="0"/>
                <a:ea typeface="仿宋" pitchFamily="49" charset="-122"/>
                <a:cs typeface="Consolas" pitchFamily="49" charset="0"/>
              </a:rPr>
              <a:t>操作时</a:t>
            </a:r>
            <a:r>
              <a:rPr lang="zh-CN" altLang="zh-CN" sz="2000" dirty="0">
                <a:solidFill>
                  <a:srgbClr val="FF0000"/>
                </a:solidFill>
                <a:latin typeface="Consolas" pitchFamily="49" charset="0"/>
                <a:ea typeface="仿宋" pitchFamily="49" charset="-122"/>
                <a:cs typeface="Consolas" pitchFamily="49" charset="0"/>
              </a:rPr>
              <a:t>需要修改表尾</a:t>
            </a:r>
            <a:r>
              <a:rPr lang="zh-CN" altLang="zh-CN" sz="2000" dirty="0">
                <a:solidFill>
                  <a:srgbClr val="0000FF"/>
                </a:solidFill>
                <a:latin typeface="Consolas" pitchFamily="49" charset="0"/>
                <a:ea typeface="仿宋" pitchFamily="49" charset="-122"/>
                <a:cs typeface="Consolas" pitchFamily="49" charset="0"/>
              </a:rPr>
              <a:t>判断的条件，例如，用</a:t>
            </a:r>
            <a:r>
              <a:rPr lang="en-US" altLang="zh-CN" sz="2000" i="1" dirty="0">
                <a:solidFill>
                  <a:srgbClr val="0000FF"/>
                </a:solidFill>
                <a:latin typeface="Consolas" pitchFamily="49" charset="0"/>
                <a:ea typeface="仿宋" pitchFamily="49" charset="-122"/>
                <a:cs typeface="Consolas" pitchFamily="49" charset="0"/>
              </a:rPr>
              <a:t>p</a:t>
            </a:r>
            <a:r>
              <a:rPr lang="zh-CN" altLang="zh-CN" sz="2000" dirty="0">
                <a:solidFill>
                  <a:srgbClr val="0000FF"/>
                </a:solidFill>
                <a:latin typeface="Consolas" pitchFamily="49" charset="0"/>
                <a:ea typeface="仿宋" pitchFamily="49" charset="-122"/>
                <a:cs typeface="Consolas" pitchFamily="49" charset="0"/>
              </a:rPr>
              <a:t>遍历时，</a:t>
            </a:r>
            <a:r>
              <a:rPr lang="zh-CN" altLang="zh-CN" sz="2000" dirty="0">
                <a:solidFill>
                  <a:srgbClr val="FF0000"/>
                </a:solidFill>
                <a:latin typeface="Consolas" pitchFamily="49" charset="0"/>
                <a:ea typeface="仿宋" pitchFamily="49" charset="-122"/>
                <a:cs typeface="Consolas" pitchFamily="49" charset="0"/>
              </a:rPr>
              <a:t>尾结点</a:t>
            </a:r>
            <a:r>
              <a:rPr lang="zh-CN" altLang="zh-CN" sz="2000" dirty="0">
                <a:solidFill>
                  <a:srgbClr val="0000FF"/>
                </a:solidFill>
                <a:latin typeface="Consolas" pitchFamily="49" charset="0"/>
                <a:ea typeface="仿宋" pitchFamily="49" charset="-122"/>
                <a:cs typeface="Consolas" pitchFamily="49" charset="0"/>
              </a:rPr>
              <a:t>满足的条件是</a:t>
            </a:r>
            <a:r>
              <a:rPr lang="en-US" altLang="zh-CN" sz="2000" dirty="0" err="1">
                <a:solidFill>
                  <a:srgbClr val="FF0000"/>
                </a:solidFill>
                <a:latin typeface="Consolas" pitchFamily="49" charset="0"/>
                <a:ea typeface="仿宋" pitchFamily="49" charset="-122"/>
                <a:cs typeface="Consolas" pitchFamily="49" charset="0"/>
              </a:rPr>
              <a:t>p.next</a:t>
            </a:r>
            <a:r>
              <a:rPr lang="en-US" altLang="zh-CN" sz="2000" dirty="0">
                <a:solidFill>
                  <a:srgbClr val="FF0000"/>
                </a:solidFill>
                <a:latin typeface="Consolas" pitchFamily="49" charset="0"/>
                <a:ea typeface="仿宋" pitchFamily="49" charset="-122"/>
                <a:cs typeface="Consolas" pitchFamily="49" charset="0"/>
              </a:rPr>
              <a:t>==head</a:t>
            </a:r>
            <a:r>
              <a:rPr lang="zh-CN" altLang="zh-CN" sz="2000" dirty="0">
                <a:solidFill>
                  <a:srgbClr val="0000FF"/>
                </a:solidFill>
                <a:latin typeface="Consolas" pitchFamily="49" charset="0"/>
                <a:ea typeface="仿宋" pitchFamily="49" charset="-122"/>
                <a:cs typeface="Consolas" pitchFamily="49" charset="0"/>
              </a:rPr>
              <a:t>而不是</a:t>
            </a:r>
            <a:r>
              <a:rPr lang="en-US" altLang="zh-CN" sz="2000" dirty="0" err="1">
                <a:solidFill>
                  <a:srgbClr val="0000FF"/>
                </a:solidFill>
                <a:latin typeface="Consolas" pitchFamily="49" charset="0"/>
                <a:ea typeface="仿宋" pitchFamily="49" charset="-122"/>
                <a:cs typeface="Consolas" pitchFamily="49" charset="0"/>
              </a:rPr>
              <a:t>p.next</a:t>
            </a:r>
            <a:r>
              <a:rPr lang="en-US" altLang="zh-CN" sz="2000" dirty="0">
                <a:solidFill>
                  <a:srgbClr val="0000FF"/>
                </a:solidFill>
                <a:latin typeface="Consolas" pitchFamily="49" charset="0"/>
                <a:ea typeface="仿宋" pitchFamily="49" charset="-122"/>
                <a:cs typeface="Consolas" pitchFamily="49" charset="0"/>
              </a:rPr>
              <a:t>==null</a:t>
            </a:r>
            <a:r>
              <a:rPr lang="zh-CN" altLang="zh-CN" sz="2000" dirty="0">
                <a:solidFill>
                  <a:srgbClr val="0000FF"/>
                </a:solidFill>
                <a:latin typeface="Consolas" pitchFamily="49" charset="0"/>
                <a:ea typeface="仿宋" pitchFamily="49" charset="-122"/>
                <a:cs typeface="Consolas" pitchFamily="49" charset="0"/>
              </a:rPr>
              <a:t>。</a:t>
            </a:r>
          </a:p>
        </p:txBody>
      </p:sp>
      <p:sp>
        <p:nvSpPr>
          <p:cNvPr id="5" name="TextBox 4">
            <a:extLst>
              <a:ext uri="{FF2B5EF4-FFF2-40B4-BE49-F238E27FC236}">
                <a16:creationId xmlns:a16="http://schemas.microsoft.com/office/drawing/2014/main" id="{B7CD5BE7-114F-4DD8-8B23-DA8CA6D9D180}"/>
              </a:ext>
            </a:extLst>
          </p:cNvPr>
          <p:cNvSpPr txBox="1"/>
          <p:nvPr/>
        </p:nvSpPr>
        <p:spPr>
          <a:xfrm>
            <a:off x="229151" y="4028888"/>
            <a:ext cx="8568952" cy="225660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3000"/>
              </a:lnSpc>
              <a:spcBef>
                <a:spcPts val="600"/>
              </a:spcBef>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FF0000"/>
                </a:solidFill>
                <a:latin typeface="Consolas" pitchFamily="49" charset="0"/>
                <a:ea typeface="楷体" pitchFamily="49" charset="-122"/>
                <a:cs typeface="Consolas" pitchFamily="49" charset="0"/>
              </a:rPr>
              <a:t>【例</a:t>
            </a:r>
            <a:r>
              <a:rPr lang="en-US" altLang="zh-CN" sz="2000" dirty="0">
                <a:solidFill>
                  <a:srgbClr val="FF0000"/>
                </a:solidFill>
                <a:latin typeface="Consolas" pitchFamily="49" charset="0"/>
                <a:ea typeface="楷体" pitchFamily="49" charset="-122"/>
                <a:cs typeface="Consolas" pitchFamily="49" charset="0"/>
              </a:rPr>
              <a:t>2.22</a:t>
            </a:r>
            <a:r>
              <a:rPr lang="zh-CN" altLang="zh-CN" sz="2000" dirty="0">
                <a:solidFill>
                  <a:srgbClr val="FF0000"/>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编写一个程序求解约瑟夫（</a:t>
            </a:r>
            <a:r>
              <a:rPr lang="en-US" altLang="zh-CN" sz="2000" dirty="0">
                <a:solidFill>
                  <a:srgbClr val="0000FF"/>
                </a:solidFill>
                <a:latin typeface="Consolas" pitchFamily="49" charset="0"/>
                <a:ea typeface="楷体" pitchFamily="49" charset="-122"/>
                <a:cs typeface="Consolas" pitchFamily="49" charset="0"/>
              </a:rPr>
              <a:t>Joseph</a:t>
            </a:r>
            <a:r>
              <a:rPr lang="zh-CN" altLang="zh-CN" sz="2000" dirty="0">
                <a:solidFill>
                  <a:srgbClr val="0000FF"/>
                </a:solidFill>
                <a:latin typeface="Consolas" pitchFamily="49" charset="0"/>
                <a:ea typeface="楷体" pitchFamily="49" charset="-122"/>
                <a:cs typeface="Consolas" pitchFamily="49" charset="0"/>
              </a:rPr>
              <a:t>）问题。有</a:t>
            </a:r>
            <a:r>
              <a:rPr lang="en-US" altLang="zh-CN" sz="2000" i="1" dirty="0">
                <a:solidFill>
                  <a:srgbClr val="FF00FF"/>
                </a:solidFill>
                <a:latin typeface="Consolas" pitchFamily="49" charset="0"/>
                <a:ea typeface="楷体" pitchFamily="49" charset="-122"/>
                <a:cs typeface="Consolas" pitchFamily="49" charset="0"/>
              </a:rPr>
              <a:t>n</a:t>
            </a:r>
            <a:r>
              <a:rPr lang="zh-CN" altLang="zh-CN" sz="2000" dirty="0">
                <a:solidFill>
                  <a:srgbClr val="FF00FF"/>
                </a:solidFill>
                <a:latin typeface="Consolas" pitchFamily="49" charset="0"/>
                <a:ea typeface="楷体" pitchFamily="49" charset="-122"/>
                <a:cs typeface="Consolas" pitchFamily="49" charset="0"/>
              </a:rPr>
              <a:t>个小孩</a:t>
            </a:r>
            <a:r>
              <a:rPr lang="zh-CN" altLang="zh-CN" sz="2000" dirty="0">
                <a:solidFill>
                  <a:srgbClr val="0000FF"/>
                </a:solidFill>
                <a:latin typeface="Consolas" pitchFamily="49" charset="0"/>
                <a:ea typeface="楷体" pitchFamily="49" charset="-122"/>
                <a:cs typeface="Consolas" pitchFamily="49" charset="0"/>
              </a:rPr>
              <a:t>围成一圈，给他们从</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开始依次编号，从编号为</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的小孩开始报数，数到</a:t>
            </a:r>
            <a:r>
              <a:rPr lang="zh-CN" altLang="zh-CN" sz="2000" dirty="0">
                <a:solidFill>
                  <a:srgbClr val="FF00FF"/>
                </a:solidFill>
                <a:latin typeface="Consolas" pitchFamily="49" charset="0"/>
                <a:ea typeface="楷体" pitchFamily="49" charset="-122"/>
                <a:cs typeface="Consolas" pitchFamily="49" charset="0"/>
              </a:rPr>
              <a:t>第</a:t>
            </a:r>
            <a:r>
              <a:rPr lang="en-US" altLang="zh-CN" sz="2000" i="1" dirty="0">
                <a:solidFill>
                  <a:srgbClr val="FF00FF"/>
                </a:solidFill>
                <a:latin typeface="Consolas" pitchFamily="49" charset="0"/>
                <a:ea typeface="楷体" pitchFamily="49" charset="-122"/>
                <a:cs typeface="Consolas" pitchFamily="49" charset="0"/>
              </a:rPr>
              <a:t>m</a:t>
            </a:r>
            <a:r>
              <a:rPr lang="zh-CN" altLang="zh-CN" sz="2000" dirty="0">
                <a:solidFill>
                  <a:srgbClr val="FF00FF"/>
                </a:solidFill>
                <a:latin typeface="Consolas" pitchFamily="49" charset="0"/>
                <a:ea typeface="楷体" pitchFamily="49" charset="-122"/>
                <a:cs typeface="Consolas" pitchFamily="49" charset="0"/>
              </a:rPr>
              <a:t>个小孩出列</a:t>
            </a:r>
            <a:r>
              <a:rPr lang="zh-CN" altLang="zh-CN" sz="2000" dirty="0">
                <a:solidFill>
                  <a:srgbClr val="0000FF"/>
                </a:solidFill>
                <a:latin typeface="Consolas" pitchFamily="49" charset="0"/>
                <a:ea typeface="楷体" pitchFamily="49" charset="-122"/>
                <a:cs typeface="Consolas" pitchFamily="49" charset="0"/>
              </a:rPr>
              <a:t>，然后从出列的下一个小孩重新开始报数，数到第</a:t>
            </a:r>
            <a:r>
              <a:rPr lang="en-US" altLang="zh-CN" sz="2000" i="1" dirty="0">
                <a:solidFill>
                  <a:srgbClr val="0000FF"/>
                </a:solidFill>
                <a:latin typeface="Consolas" pitchFamily="49" charset="0"/>
                <a:ea typeface="楷体" pitchFamily="49" charset="-122"/>
                <a:cs typeface="Consolas" pitchFamily="49" charset="0"/>
              </a:rPr>
              <a:t>m</a:t>
            </a:r>
            <a:r>
              <a:rPr lang="zh-CN" altLang="zh-CN" sz="2000" dirty="0">
                <a:solidFill>
                  <a:srgbClr val="0000FF"/>
                </a:solidFill>
                <a:latin typeface="Consolas" pitchFamily="49" charset="0"/>
                <a:ea typeface="楷体" pitchFamily="49" charset="-122"/>
                <a:cs typeface="Consolas" pitchFamily="49" charset="0"/>
              </a:rPr>
              <a:t>个小孩又出列，</a:t>
            </a:r>
            <a:r>
              <a:rPr lang="en-US" altLang="zh-CN" sz="2000" dirty="0">
                <a:solidFill>
                  <a:srgbClr val="0000FF"/>
                </a:solidFill>
                <a:latin typeface="+mn-ea"/>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，如此反复直到所有的小孩全部出为止，求整个出列序列。</a:t>
            </a:r>
            <a:endParaRPr lang="en-US" altLang="zh-CN" sz="2000" dirty="0">
              <a:solidFill>
                <a:srgbClr val="0000FF"/>
              </a:solidFill>
              <a:latin typeface="Consolas" pitchFamily="49" charset="0"/>
              <a:ea typeface="楷体" pitchFamily="49" charset="-122"/>
              <a:cs typeface="Consolas" pitchFamily="49" charset="0"/>
            </a:endParaRPr>
          </a:p>
          <a:p>
            <a:pPr algn="l">
              <a:lnSpc>
                <a:spcPts val="3000"/>
              </a:lnSpc>
              <a:spcBef>
                <a:spcPts val="600"/>
              </a:spcBef>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如</a:t>
            </a:r>
            <a:r>
              <a:rPr lang="en-US" altLang="zh-CN"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当</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=6</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m</a:t>
            </a:r>
            <a:r>
              <a:rPr lang="en-US" altLang="zh-CN" sz="2000" dirty="0">
                <a:solidFill>
                  <a:srgbClr val="0000FF"/>
                </a:solidFill>
                <a:latin typeface="Consolas" pitchFamily="49" charset="0"/>
                <a:ea typeface="楷体" pitchFamily="49" charset="-122"/>
                <a:cs typeface="Consolas" pitchFamily="49" charset="0"/>
              </a:rPr>
              <a:t>=5</a:t>
            </a:r>
            <a:r>
              <a:rPr lang="zh-CN" altLang="zh-CN" sz="2000" dirty="0">
                <a:solidFill>
                  <a:srgbClr val="0000FF"/>
                </a:solidFill>
                <a:latin typeface="Consolas" pitchFamily="49" charset="0"/>
                <a:ea typeface="楷体" pitchFamily="49" charset="-122"/>
                <a:cs typeface="Consolas" pitchFamily="49" charset="0"/>
              </a:rPr>
              <a:t>时的出列序列是</a:t>
            </a:r>
            <a:r>
              <a:rPr lang="en-US" altLang="zh-CN" sz="2000" dirty="0">
                <a:solidFill>
                  <a:srgbClr val="0000FF"/>
                </a:solidFill>
                <a:latin typeface="Consolas" pitchFamily="49" charset="0"/>
                <a:ea typeface="楷体" pitchFamily="49" charset="-122"/>
                <a:cs typeface="Consolas" pitchFamily="49" charset="0"/>
              </a:rPr>
              <a:t>5</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4</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6</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3</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260648"/>
            <a:ext cx="6768752" cy="861774"/>
          </a:xfrm>
          <a:prstGeom prst="rect">
            <a:avLst/>
          </a:prstGeom>
          <a:noFill/>
        </p:spPr>
        <p:txBody>
          <a:bodyPr wrap="square" rtlCol="0">
            <a:spAutoFit/>
          </a:bodyPr>
          <a:lstStyle/>
          <a:p>
            <a:pPr algn="l">
              <a:lnSpc>
                <a:spcPct val="100000"/>
              </a:lnSpc>
            </a:pPr>
            <a:r>
              <a:rPr lang="zh-CN" altLang="zh-CN" sz="2000" dirty="0">
                <a:solidFill>
                  <a:srgbClr val="FF0000"/>
                </a:solidFill>
                <a:latin typeface="Consolas" pitchFamily="49" charset="0"/>
                <a:ea typeface="微软雅黑" pitchFamily="34" charset="-122"/>
                <a:cs typeface="Consolas" pitchFamily="49" charset="0"/>
              </a:rPr>
              <a:t>解：（</a:t>
            </a:r>
            <a:r>
              <a:rPr lang="en-US" altLang="zh-CN" sz="2000" dirty="0">
                <a:solidFill>
                  <a:srgbClr val="FF0000"/>
                </a:solidFill>
                <a:latin typeface="Consolas" pitchFamily="49" charset="0"/>
                <a:ea typeface="微软雅黑" pitchFamily="34" charset="-122"/>
                <a:cs typeface="Consolas" pitchFamily="49" charset="0"/>
              </a:rPr>
              <a:t>1</a:t>
            </a:r>
            <a:r>
              <a:rPr lang="zh-CN" altLang="zh-CN" sz="2000" dirty="0">
                <a:solidFill>
                  <a:srgbClr val="FF0000"/>
                </a:solidFill>
                <a:latin typeface="Consolas" pitchFamily="49" charset="0"/>
                <a:ea typeface="微软雅黑" pitchFamily="34" charset="-122"/>
                <a:cs typeface="Consolas" pitchFamily="49" charset="0"/>
              </a:rPr>
              <a:t>）设计存储结构</a:t>
            </a:r>
          </a:p>
          <a:p>
            <a:pPr algn="l">
              <a:lnSpc>
                <a:spcPct val="100000"/>
              </a:lnSpc>
            </a:pPr>
            <a:r>
              <a:rPr lang="zh-CN" altLang="zh-CN" sz="2000" dirty="0">
                <a:solidFill>
                  <a:srgbClr val="0000FF"/>
                </a:solidFill>
                <a:latin typeface="Consolas" pitchFamily="49" charset="0"/>
                <a:ea typeface="仿宋" pitchFamily="49" charset="-122"/>
                <a:cs typeface="Consolas" pitchFamily="49" charset="0"/>
              </a:rPr>
              <a:t>本题采用循环单链表存放小孩圈，其</a:t>
            </a:r>
            <a:r>
              <a:rPr lang="zh-CN" altLang="zh-CN" sz="2000" dirty="0">
                <a:solidFill>
                  <a:srgbClr val="FF00FF"/>
                </a:solidFill>
                <a:latin typeface="Consolas" pitchFamily="49" charset="0"/>
                <a:ea typeface="仿宋" pitchFamily="49" charset="-122"/>
                <a:cs typeface="Consolas" pitchFamily="49" charset="0"/>
              </a:rPr>
              <a:t>结点类</a:t>
            </a:r>
            <a:r>
              <a:rPr lang="zh-CN" altLang="zh-CN" sz="2000" dirty="0">
                <a:solidFill>
                  <a:srgbClr val="0000FF"/>
                </a:solidFill>
                <a:latin typeface="Consolas" pitchFamily="49" charset="0"/>
                <a:ea typeface="仿宋" pitchFamily="49" charset="-122"/>
                <a:cs typeface="Consolas" pitchFamily="49" charset="0"/>
              </a:rPr>
              <a:t>如下：</a:t>
            </a:r>
          </a:p>
        </p:txBody>
      </p:sp>
      <p:sp>
        <p:nvSpPr>
          <p:cNvPr id="5" name="TextBox 4"/>
          <p:cNvSpPr txBox="1"/>
          <p:nvPr/>
        </p:nvSpPr>
        <p:spPr>
          <a:xfrm>
            <a:off x="971600" y="1268760"/>
            <a:ext cx="7028284" cy="276213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class </a:t>
            </a:r>
            <a:r>
              <a:rPr lang="en-US" altLang="zh-CN" sz="1800" dirty="0">
                <a:solidFill>
                  <a:srgbClr val="FF0000"/>
                </a:solidFill>
                <a:latin typeface="Consolas" pitchFamily="49" charset="0"/>
                <a:ea typeface="仿宋" pitchFamily="49" charset="-122"/>
                <a:cs typeface="Consolas" pitchFamily="49" charset="0"/>
              </a:rPr>
              <a:t>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小孩结点类型</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int no;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小孩编号</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Child next;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指向下一个结点指针</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public Child(int no1)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重载构造方法</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  no=no1;</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next=null;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6" name="TextBox 2">
            <a:extLst>
              <a:ext uri="{FF2B5EF4-FFF2-40B4-BE49-F238E27FC236}">
                <a16:creationId xmlns:a16="http://schemas.microsoft.com/office/drawing/2014/main" id="{86243D8E-C158-4A73-8AC9-00EC3F9BB322}"/>
              </a:ext>
            </a:extLst>
          </p:cNvPr>
          <p:cNvSpPr txBox="1"/>
          <p:nvPr/>
        </p:nvSpPr>
        <p:spPr>
          <a:xfrm>
            <a:off x="129258" y="4177237"/>
            <a:ext cx="8712968" cy="827021"/>
          </a:xfrm>
          <a:prstGeom prst="rect">
            <a:avLst/>
          </a:prstGeom>
          <a:noFill/>
        </p:spPr>
        <p:txBody>
          <a:bodyPr wrap="square" rtlCol="0">
            <a:spAutoFit/>
          </a:bodyPr>
          <a:lstStyle/>
          <a:p>
            <a:pPr algn="l">
              <a:lnSpc>
                <a:spcPts val="30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例如，</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=6</a:t>
            </a:r>
            <a:r>
              <a:rPr lang="zh-CN" altLang="zh-CN" sz="2000" dirty="0">
                <a:solidFill>
                  <a:srgbClr val="0000FF"/>
                </a:solidFill>
                <a:latin typeface="Consolas" pitchFamily="49" charset="0"/>
                <a:ea typeface="仿宋" pitchFamily="49" charset="-122"/>
                <a:cs typeface="Consolas" pitchFamily="49" charset="0"/>
              </a:rPr>
              <a:t>时的初始循环单链表如</a:t>
            </a:r>
            <a:r>
              <a:rPr lang="zh-CN" altLang="en-US" sz="2000" dirty="0">
                <a:solidFill>
                  <a:srgbClr val="0000FF"/>
                </a:solidFill>
                <a:latin typeface="Consolas" pitchFamily="49" charset="0"/>
                <a:ea typeface="仿宋" pitchFamily="49" charset="-122"/>
                <a:cs typeface="Consolas" pitchFamily="49" charset="0"/>
              </a:rPr>
              <a:t>下</a:t>
            </a:r>
            <a:r>
              <a:rPr lang="zh-CN" altLang="zh-CN" sz="2000" dirty="0">
                <a:solidFill>
                  <a:srgbClr val="0000FF"/>
                </a:solidFill>
                <a:latin typeface="Consolas" pitchFamily="49" charset="0"/>
                <a:ea typeface="仿宋" pitchFamily="49" charset="-122"/>
                <a:cs typeface="Consolas" pitchFamily="49" charset="0"/>
              </a:rPr>
              <a:t>图所示，</a:t>
            </a:r>
            <a:r>
              <a:rPr lang="en-US" altLang="zh-CN" sz="2000" dirty="0">
                <a:solidFill>
                  <a:srgbClr val="0000FF"/>
                </a:solidFill>
                <a:latin typeface="Consolas" pitchFamily="49" charset="0"/>
                <a:ea typeface="仿宋" pitchFamily="49" charset="-122"/>
                <a:cs typeface="Consolas" pitchFamily="49" charset="0"/>
              </a:rPr>
              <a:t>first</a:t>
            </a:r>
            <a:r>
              <a:rPr lang="zh-CN" altLang="zh-CN" sz="2000" dirty="0">
                <a:solidFill>
                  <a:srgbClr val="0000FF"/>
                </a:solidFill>
                <a:latin typeface="Consolas" pitchFamily="49" charset="0"/>
                <a:ea typeface="仿宋" pitchFamily="49" charset="-122"/>
                <a:cs typeface="Consolas" pitchFamily="49" charset="0"/>
              </a:rPr>
              <a:t>指向开始报数的小孩结点，初始时指向首结点。</a:t>
            </a:r>
            <a:endParaRPr lang="zh-CN" altLang="en-US" sz="2000" dirty="0">
              <a:solidFill>
                <a:srgbClr val="0000FF"/>
              </a:solidFill>
              <a:latin typeface="Consolas" pitchFamily="49" charset="0"/>
              <a:ea typeface="仿宋" pitchFamily="49" charset="-122"/>
              <a:cs typeface="Consolas" pitchFamily="49" charset="0"/>
            </a:endParaRPr>
          </a:p>
        </p:txBody>
      </p:sp>
      <p:grpSp>
        <p:nvGrpSpPr>
          <p:cNvPr id="8" name="组合 7">
            <a:extLst>
              <a:ext uri="{FF2B5EF4-FFF2-40B4-BE49-F238E27FC236}">
                <a16:creationId xmlns:a16="http://schemas.microsoft.com/office/drawing/2014/main" id="{60623EA8-C116-49C8-90B4-4DEA0369C53A}"/>
              </a:ext>
            </a:extLst>
          </p:cNvPr>
          <p:cNvGrpSpPr/>
          <p:nvPr/>
        </p:nvGrpSpPr>
        <p:grpSpPr>
          <a:xfrm>
            <a:off x="1043608" y="5301208"/>
            <a:ext cx="6184962" cy="1233494"/>
            <a:chOff x="1071538" y="2428868"/>
            <a:chExt cx="6184962" cy="1233494"/>
          </a:xfrm>
        </p:grpSpPr>
        <p:sp>
          <p:nvSpPr>
            <p:cNvPr id="9" name="Text Box 45">
              <a:extLst>
                <a:ext uri="{FF2B5EF4-FFF2-40B4-BE49-F238E27FC236}">
                  <a16:creationId xmlns:a16="http://schemas.microsoft.com/office/drawing/2014/main" id="{1D6731F9-36FB-4C17-B773-31841A8DD264}"/>
                </a:ext>
              </a:extLst>
            </p:cNvPr>
            <p:cNvSpPr txBox="1">
              <a:spLocks noChangeArrowheads="1"/>
            </p:cNvSpPr>
            <p:nvPr/>
          </p:nvSpPr>
          <p:spPr bwMode="auto">
            <a:xfrm>
              <a:off x="1915768" y="2428868"/>
              <a:ext cx="743651"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a:solidFill>
                    <a:srgbClr val="0000FF"/>
                  </a:solidFill>
                  <a:latin typeface="Consolas" pitchFamily="49" charset="0"/>
                  <a:ea typeface="仿宋" pitchFamily="49" charset="-122"/>
                  <a:cs typeface="Consolas" pitchFamily="49" charset="0"/>
                </a:rPr>
                <a:t>首</a:t>
              </a: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结点</a:t>
              </a:r>
            </a:p>
          </p:txBody>
        </p:sp>
        <p:sp>
          <p:nvSpPr>
            <p:cNvPr id="10" name="Text Box 42">
              <a:extLst>
                <a:ext uri="{FF2B5EF4-FFF2-40B4-BE49-F238E27FC236}">
                  <a16:creationId xmlns:a16="http://schemas.microsoft.com/office/drawing/2014/main" id="{D93C3825-CC49-48AA-AD76-2D06C4A7CF14}"/>
                </a:ext>
              </a:extLst>
            </p:cNvPr>
            <p:cNvSpPr txBox="1">
              <a:spLocks noChangeArrowheads="1"/>
            </p:cNvSpPr>
            <p:nvPr/>
          </p:nvSpPr>
          <p:spPr bwMode="auto">
            <a:xfrm>
              <a:off x="2051883" y="2806371"/>
              <a:ext cx="4104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1" name="Text Box 41">
              <a:extLst>
                <a:ext uri="{FF2B5EF4-FFF2-40B4-BE49-F238E27FC236}">
                  <a16:creationId xmlns:a16="http://schemas.microsoft.com/office/drawing/2014/main" id="{FF691C25-A490-4B00-8764-4E39A68B4768}"/>
                </a:ext>
              </a:extLst>
            </p:cNvPr>
            <p:cNvSpPr txBox="1">
              <a:spLocks noChangeArrowheads="1"/>
            </p:cNvSpPr>
            <p:nvPr/>
          </p:nvSpPr>
          <p:spPr bwMode="auto">
            <a:xfrm>
              <a:off x="2458219" y="2806371"/>
              <a:ext cx="303293"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2" name="Text Box 37">
              <a:extLst>
                <a:ext uri="{FF2B5EF4-FFF2-40B4-BE49-F238E27FC236}">
                  <a16:creationId xmlns:a16="http://schemas.microsoft.com/office/drawing/2014/main" id="{730BC5F0-EFC3-436D-96A5-28252D597F72}"/>
                </a:ext>
              </a:extLst>
            </p:cNvPr>
            <p:cNvSpPr txBox="1">
              <a:spLocks noChangeArrowheads="1"/>
            </p:cNvSpPr>
            <p:nvPr/>
          </p:nvSpPr>
          <p:spPr bwMode="auto">
            <a:xfrm>
              <a:off x="2936489" y="2806371"/>
              <a:ext cx="4104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3" name="Text Box 36">
              <a:extLst>
                <a:ext uri="{FF2B5EF4-FFF2-40B4-BE49-F238E27FC236}">
                  <a16:creationId xmlns:a16="http://schemas.microsoft.com/office/drawing/2014/main" id="{72EF0736-0BDB-4567-9049-0C4226A6C3C0}"/>
                </a:ext>
              </a:extLst>
            </p:cNvPr>
            <p:cNvSpPr txBox="1">
              <a:spLocks noChangeArrowheads="1"/>
            </p:cNvSpPr>
            <p:nvPr/>
          </p:nvSpPr>
          <p:spPr bwMode="auto">
            <a:xfrm>
              <a:off x="3342824" y="2806371"/>
              <a:ext cx="303293"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 name="Line 34">
              <a:extLst>
                <a:ext uri="{FF2B5EF4-FFF2-40B4-BE49-F238E27FC236}">
                  <a16:creationId xmlns:a16="http://schemas.microsoft.com/office/drawing/2014/main" id="{D8ED51E7-33C4-4210-AEF3-7FB1262FAAB4}"/>
                </a:ext>
              </a:extLst>
            </p:cNvPr>
            <p:cNvSpPr>
              <a:spLocks noChangeShapeType="1"/>
            </p:cNvSpPr>
            <p:nvPr/>
          </p:nvSpPr>
          <p:spPr bwMode="auto">
            <a:xfrm>
              <a:off x="2586535" y="2957023"/>
              <a:ext cx="349953"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 name="Text Box 31">
              <a:extLst>
                <a:ext uri="{FF2B5EF4-FFF2-40B4-BE49-F238E27FC236}">
                  <a16:creationId xmlns:a16="http://schemas.microsoft.com/office/drawing/2014/main" id="{78F36109-0395-4160-B5F1-9D35341F6408}"/>
                </a:ext>
              </a:extLst>
            </p:cNvPr>
            <p:cNvSpPr txBox="1">
              <a:spLocks noChangeArrowheads="1"/>
            </p:cNvSpPr>
            <p:nvPr/>
          </p:nvSpPr>
          <p:spPr bwMode="auto">
            <a:xfrm>
              <a:off x="1071538" y="2806371"/>
              <a:ext cx="743132"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first</a:t>
              </a:r>
            </a:p>
          </p:txBody>
        </p:sp>
        <p:sp>
          <p:nvSpPr>
            <p:cNvPr id="16" name="Line 30">
              <a:extLst>
                <a:ext uri="{FF2B5EF4-FFF2-40B4-BE49-F238E27FC236}">
                  <a16:creationId xmlns:a16="http://schemas.microsoft.com/office/drawing/2014/main" id="{CD4B3C6F-F747-49B6-9F0F-D3BCA633B254}"/>
                </a:ext>
              </a:extLst>
            </p:cNvPr>
            <p:cNvSpPr>
              <a:spLocks noChangeShapeType="1"/>
            </p:cNvSpPr>
            <p:nvPr/>
          </p:nvSpPr>
          <p:spPr bwMode="auto">
            <a:xfrm>
              <a:off x="1731071" y="2957023"/>
              <a:ext cx="286767" cy="0"/>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 name="Line 34">
              <a:extLst>
                <a:ext uri="{FF2B5EF4-FFF2-40B4-BE49-F238E27FC236}">
                  <a16:creationId xmlns:a16="http://schemas.microsoft.com/office/drawing/2014/main" id="{D3C72FAA-95B2-4AAF-A4EC-3A1123444E7C}"/>
                </a:ext>
              </a:extLst>
            </p:cNvPr>
            <p:cNvSpPr>
              <a:spLocks noChangeShapeType="1"/>
            </p:cNvSpPr>
            <p:nvPr/>
          </p:nvSpPr>
          <p:spPr bwMode="auto">
            <a:xfrm>
              <a:off x="3494469" y="2950132"/>
              <a:ext cx="349953"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 name="Text Box 42">
              <a:extLst>
                <a:ext uri="{FF2B5EF4-FFF2-40B4-BE49-F238E27FC236}">
                  <a16:creationId xmlns:a16="http://schemas.microsoft.com/office/drawing/2014/main" id="{346DB199-7984-43DC-88FE-333A763C2ACF}"/>
                </a:ext>
              </a:extLst>
            </p:cNvPr>
            <p:cNvSpPr txBox="1">
              <a:spLocks noChangeArrowheads="1"/>
            </p:cNvSpPr>
            <p:nvPr/>
          </p:nvSpPr>
          <p:spPr bwMode="auto">
            <a:xfrm>
              <a:off x="3842713" y="2816202"/>
              <a:ext cx="4104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9" name="Text Box 41">
              <a:extLst>
                <a:ext uri="{FF2B5EF4-FFF2-40B4-BE49-F238E27FC236}">
                  <a16:creationId xmlns:a16="http://schemas.microsoft.com/office/drawing/2014/main" id="{3E2C6891-3826-4697-AB04-426F558469D0}"/>
                </a:ext>
              </a:extLst>
            </p:cNvPr>
            <p:cNvSpPr txBox="1">
              <a:spLocks noChangeArrowheads="1"/>
            </p:cNvSpPr>
            <p:nvPr/>
          </p:nvSpPr>
          <p:spPr bwMode="auto">
            <a:xfrm>
              <a:off x="4249049" y="2816202"/>
              <a:ext cx="303293"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 name="Text Box 37">
              <a:extLst>
                <a:ext uri="{FF2B5EF4-FFF2-40B4-BE49-F238E27FC236}">
                  <a16:creationId xmlns:a16="http://schemas.microsoft.com/office/drawing/2014/main" id="{714651C9-E745-4E38-BB97-5961851AA4D9}"/>
                </a:ext>
              </a:extLst>
            </p:cNvPr>
            <p:cNvSpPr txBox="1">
              <a:spLocks noChangeArrowheads="1"/>
            </p:cNvSpPr>
            <p:nvPr/>
          </p:nvSpPr>
          <p:spPr bwMode="auto">
            <a:xfrm>
              <a:off x="4727319" y="2816202"/>
              <a:ext cx="4104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a:solidFill>
                    <a:srgbClr val="0000FF"/>
                  </a:solidFill>
                  <a:latin typeface="Consolas" pitchFamily="49" charset="0"/>
                  <a:ea typeface="仿宋" pitchFamily="49" charset="-122"/>
                  <a:cs typeface="Consolas" pitchFamily="49" charset="0"/>
                </a:rPr>
                <a:t>4</a:t>
              </a:r>
              <a:endPar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1" name="Text Box 36">
              <a:extLst>
                <a:ext uri="{FF2B5EF4-FFF2-40B4-BE49-F238E27FC236}">
                  <a16:creationId xmlns:a16="http://schemas.microsoft.com/office/drawing/2014/main" id="{3AEF9F6D-1CD0-42A6-AD8F-A658B1034550}"/>
                </a:ext>
              </a:extLst>
            </p:cNvPr>
            <p:cNvSpPr txBox="1">
              <a:spLocks noChangeArrowheads="1"/>
            </p:cNvSpPr>
            <p:nvPr/>
          </p:nvSpPr>
          <p:spPr bwMode="auto">
            <a:xfrm>
              <a:off x="5133654" y="2816202"/>
              <a:ext cx="303293"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 name="Line 34">
              <a:extLst>
                <a:ext uri="{FF2B5EF4-FFF2-40B4-BE49-F238E27FC236}">
                  <a16:creationId xmlns:a16="http://schemas.microsoft.com/office/drawing/2014/main" id="{ADC33CBB-63DB-4AEA-AE0D-61E765CA70B9}"/>
                </a:ext>
              </a:extLst>
            </p:cNvPr>
            <p:cNvSpPr>
              <a:spLocks noChangeShapeType="1"/>
            </p:cNvSpPr>
            <p:nvPr/>
          </p:nvSpPr>
          <p:spPr bwMode="auto">
            <a:xfrm>
              <a:off x="4377365" y="2966854"/>
              <a:ext cx="349953"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3" name="Line 34">
              <a:extLst>
                <a:ext uri="{FF2B5EF4-FFF2-40B4-BE49-F238E27FC236}">
                  <a16:creationId xmlns:a16="http://schemas.microsoft.com/office/drawing/2014/main" id="{94F9A492-8275-4027-959A-CCC0BEB742CA}"/>
                </a:ext>
              </a:extLst>
            </p:cNvPr>
            <p:cNvSpPr>
              <a:spLocks noChangeShapeType="1"/>
            </p:cNvSpPr>
            <p:nvPr/>
          </p:nvSpPr>
          <p:spPr bwMode="auto">
            <a:xfrm>
              <a:off x="5285299" y="2959963"/>
              <a:ext cx="349953"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4" name="Text Box 42">
              <a:extLst>
                <a:ext uri="{FF2B5EF4-FFF2-40B4-BE49-F238E27FC236}">
                  <a16:creationId xmlns:a16="http://schemas.microsoft.com/office/drawing/2014/main" id="{255C03C5-EEEA-4085-BF1E-129D84FAA9E2}"/>
                </a:ext>
              </a:extLst>
            </p:cNvPr>
            <p:cNvSpPr txBox="1">
              <a:spLocks noChangeArrowheads="1"/>
            </p:cNvSpPr>
            <p:nvPr/>
          </p:nvSpPr>
          <p:spPr bwMode="auto">
            <a:xfrm>
              <a:off x="5662266" y="2830925"/>
              <a:ext cx="4104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25" name="Text Box 41">
              <a:extLst>
                <a:ext uri="{FF2B5EF4-FFF2-40B4-BE49-F238E27FC236}">
                  <a16:creationId xmlns:a16="http://schemas.microsoft.com/office/drawing/2014/main" id="{58E52D49-2956-42D6-9890-0C776F599A8C}"/>
                </a:ext>
              </a:extLst>
            </p:cNvPr>
            <p:cNvSpPr txBox="1">
              <a:spLocks noChangeArrowheads="1"/>
            </p:cNvSpPr>
            <p:nvPr/>
          </p:nvSpPr>
          <p:spPr bwMode="auto">
            <a:xfrm>
              <a:off x="6068602" y="2830925"/>
              <a:ext cx="303293"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6" name="Text Box 37">
              <a:extLst>
                <a:ext uri="{FF2B5EF4-FFF2-40B4-BE49-F238E27FC236}">
                  <a16:creationId xmlns:a16="http://schemas.microsoft.com/office/drawing/2014/main" id="{7CAD3D5F-B482-4DAE-9716-BEB24403A3AF}"/>
                </a:ext>
              </a:extLst>
            </p:cNvPr>
            <p:cNvSpPr txBox="1">
              <a:spLocks noChangeArrowheads="1"/>
            </p:cNvSpPr>
            <p:nvPr/>
          </p:nvSpPr>
          <p:spPr bwMode="auto">
            <a:xfrm>
              <a:off x="6546872" y="2830925"/>
              <a:ext cx="4104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27" name="Text Box 36">
              <a:extLst>
                <a:ext uri="{FF2B5EF4-FFF2-40B4-BE49-F238E27FC236}">
                  <a16:creationId xmlns:a16="http://schemas.microsoft.com/office/drawing/2014/main" id="{63488288-4825-4B07-8BE0-D78E5CA7C571}"/>
                </a:ext>
              </a:extLst>
            </p:cNvPr>
            <p:cNvSpPr txBox="1">
              <a:spLocks noChangeArrowheads="1"/>
            </p:cNvSpPr>
            <p:nvPr/>
          </p:nvSpPr>
          <p:spPr bwMode="auto">
            <a:xfrm>
              <a:off x="6953207" y="2830925"/>
              <a:ext cx="303293"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8" name="Line 34">
              <a:extLst>
                <a:ext uri="{FF2B5EF4-FFF2-40B4-BE49-F238E27FC236}">
                  <a16:creationId xmlns:a16="http://schemas.microsoft.com/office/drawing/2014/main" id="{3E9077D9-12AA-47B4-923E-CE73B7C4137E}"/>
                </a:ext>
              </a:extLst>
            </p:cNvPr>
            <p:cNvSpPr>
              <a:spLocks noChangeShapeType="1"/>
            </p:cNvSpPr>
            <p:nvPr/>
          </p:nvSpPr>
          <p:spPr bwMode="auto">
            <a:xfrm>
              <a:off x="6196918" y="2981577"/>
              <a:ext cx="349953"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9" name="任意多边形 23">
              <a:extLst>
                <a:ext uri="{FF2B5EF4-FFF2-40B4-BE49-F238E27FC236}">
                  <a16:creationId xmlns:a16="http://schemas.microsoft.com/office/drawing/2014/main" id="{2BAE1F40-0D82-4DCE-B46C-433735C8113D}"/>
                </a:ext>
              </a:extLst>
            </p:cNvPr>
            <p:cNvSpPr/>
            <p:nvPr/>
          </p:nvSpPr>
          <p:spPr>
            <a:xfrm>
              <a:off x="2317229" y="2928934"/>
              <a:ext cx="4761799" cy="733428"/>
            </a:xfrm>
            <a:custGeom>
              <a:avLst/>
              <a:gdLst>
                <a:gd name="connsiteX0" fmla="*/ 3707841 w 3721239"/>
                <a:gd name="connsiteY0" fmla="*/ 0 h 509116"/>
                <a:gd name="connsiteX1" fmla="*/ 3687745 w 3721239"/>
                <a:gd name="connsiteY1" fmla="*/ 301451 h 509116"/>
                <a:gd name="connsiteX2" fmla="*/ 3506874 w 3721239"/>
                <a:gd name="connsiteY2" fmla="*/ 391886 h 509116"/>
                <a:gd name="connsiteX3" fmla="*/ 2562329 w 3721239"/>
                <a:gd name="connsiteY3" fmla="*/ 492369 h 509116"/>
                <a:gd name="connsiteX4" fmla="*/ 964641 w 3721239"/>
                <a:gd name="connsiteY4" fmla="*/ 492369 h 509116"/>
                <a:gd name="connsiteX5" fmla="*/ 452175 w 3721239"/>
                <a:gd name="connsiteY5" fmla="*/ 411983 h 509116"/>
                <a:gd name="connsiteX6" fmla="*/ 0 w 3721239"/>
                <a:gd name="connsiteY6" fmla="*/ 130629 h 509116"/>
                <a:gd name="connsiteX0" fmla="*/ 3707841 w 3770224"/>
                <a:gd name="connsiteY0" fmla="*/ 0 h 505767"/>
                <a:gd name="connsiteX1" fmla="*/ 3687745 w 3770224"/>
                <a:gd name="connsiteY1" fmla="*/ 301451 h 505767"/>
                <a:gd name="connsiteX2" fmla="*/ 3212968 w 3770224"/>
                <a:gd name="connsiteY2" fmla="*/ 424543 h 505767"/>
                <a:gd name="connsiteX3" fmla="*/ 2562329 w 3770224"/>
                <a:gd name="connsiteY3" fmla="*/ 492369 h 505767"/>
                <a:gd name="connsiteX4" fmla="*/ 964641 w 3770224"/>
                <a:gd name="connsiteY4" fmla="*/ 492369 h 505767"/>
                <a:gd name="connsiteX5" fmla="*/ 452175 w 3770224"/>
                <a:gd name="connsiteY5" fmla="*/ 411983 h 505767"/>
                <a:gd name="connsiteX6" fmla="*/ 0 w 3770224"/>
                <a:gd name="connsiteY6" fmla="*/ 130629 h 505767"/>
                <a:gd name="connsiteX0" fmla="*/ 3707841 w 3714540"/>
                <a:gd name="connsiteY0" fmla="*/ 0 h 505767"/>
                <a:gd name="connsiteX1" fmla="*/ 3570157 w 3714540"/>
                <a:gd name="connsiteY1" fmla="*/ 353106 h 505767"/>
                <a:gd name="connsiteX2" fmla="*/ 3212968 w 3714540"/>
                <a:gd name="connsiteY2" fmla="*/ 424543 h 505767"/>
                <a:gd name="connsiteX3" fmla="*/ 2562329 w 3714540"/>
                <a:gd name="connsiteY3" fmla="*/ 492369 h 505767"/>
                <a:gd name="connsiteX4" fmla="*/ 964641 w 3714540"/>
                <a:gd name="connsiteY4" fmla="*/ 492369 h 505767"/>
                <a:gd name="connsiteX5" fmla="*/ 452175 w 3714540"/>
                <a:gd name="connsiteY5" fmla="*/ 411983 h 505767"/>
                <a:gd name="connsiteX6" fmla="*/ 0 w 3714540"/>
                <a:gd name="connsiteY6" fmla="*/ 130629 h 505767"/>
                <a:gd name="connsiteX0" fmla="*/ 3707841 w 3714540"/>
                <a:gd name="connsiteY0" fmla="*/ 0 h 519193"/>
                <a:gd name="connsiteX1" fmla="*/ 3570157 w 3714540"/>
                <a:gd name="connsiteY1" fmla="*/ 353106 h 519193"/>
                <a:gd name="connsiteX2" fmla="*/ 3070091 w 3714540"/>
                <a:gd name="connsiteY2" fmla="*/ 495982 h 519193"/>
                <a:gd name="connsiteX3" fmla="*/ 2562329 w 3714540"/>
                <a:gd name="connsiteY3" fmla="*/ 492369 h 519193"/>
                <a:gd name="connsiteX4" fmla="*/ 964641 w 3714540"/>
                <a:gd name="connsiteY4" fmla="*/ 492369 h 519193"/>
                <a:gd name="connsiteX5" fmla="*/ 452175 w 3714540"/>
                <a:gd name="connsiteY5" fmla="*/ 411983 h 519193"/>
                <a:gd name="connsiteX6" fmla="*/ 0 w 3714540"/>
                <a:gd name="connsiteY6" fmla="*/ 130629 h 519193"/>
                <a:gd name="connsiteX0" fmla="*/ 3707841 w 3714540"/>
                <a:gd name="connsiteY0" fmla="*/ 0 h 568022"/>
                <a:gd name="connsiteX1" fmla="*/ 3570157 w 3714540"/>
                <a:gd name="connsiteY1" fmla="*/ 353106 h 568022"/>
                <a:gd name="connsiteX2" fmla="*/ 3070091 w 3714540"/>
                <a:gd name="connsiteY2" fmla="*/ 495982 h 568022"/>
                <a:gd name="connsiteX3" fmla="*/ 2355711 w 3714540"/>
                <a:gd name="connsiteY3" fmla="*/ 567420 h 568022"/>
                <a:gd name="connsiteX4" fmla="*/ 964641 w 3714540"/>
                <a:gd name="connsiteY4" fmla="*/ 492369 h 568022"/>
                <a:gd name="connsiteX5" fmla="*/ 452175 w 3714540"/>
                <a:gd name="connsiteY5" fmla="*/ 411983 h 568022"/>
                <a:gd name="connsiteX6" fmla="*/ 0 w 3714540"/>
                <a:gd name="connsiteY6" fmla="*/ 130629 h 568022"/>
                <a:gd name="connsiteX0" fmla="*/ 3707841 w 3714540"/>
                <a:gd name="connsiteY0" fmla="*/ 0 h 568022"/>
                <a:gd name="connsiteX1" fmla="*/ 3570157 w 3714540"/>
                <a:gd name="connsiteY1" fmla="*/ 353106 h 568022"/>
                <a:gd name="connsiteX2" fmla="*/ 3070091 w 3714540"/>
                <a:gd name="connsiteY2" fmla="*/ 495982 h 568022"/>
                <a:gd name="connsiteX3" fmla="*/ 2355711 w 3714540"/>
                <a:gd name="connsiteY3" fmla="*/ 567420 h 568022"/>
                <a:gd name="connsiteX4" fmla="*/ 964641 w 3714540"/>
                <a:gd name="connsiteY4" fmla="*/ 492369 h 568022"/>
                <a:gd name="connsiteX5" fmla="*/ 212571 w 3714540"/>
                <a:gd name="connsiteY5" fmla="*/ 424543 h 568022"/>
                <a:gd name="connsiteX6" fmla="*/ 0 w 3714540"/>
                <a:gd name="connsiteY6" fmla="*/ 130629 h 568022"/>
                <a:gd name="connsiteX0" fmla="*/ 3707841 w 3714540"/>
                <a:gd name="connsiteY0" fmla="*/ 0 h 568022"/>
                <a:gd name="connsiteX1" fmla="*/ 3570157 w 3714540"/>
                <a:gd name="connsiteY1" fmla="*/ 353106 h 568022"/>
                <a:gd name="connsiteX2" fmla="*/ 3070091 w 3714540"/>
                <a:gd name="connsiteY2" fmla="*/ 495982 h 568022"/>
                <a:gd name="connsiteX3" fmla="*/ 2355711 w 3714540"/>
                <a:gd name="connsiteY3" fmla="*/ 567420 h 568022"/>
                <a:gd name="connsiteX4" fmla="*/ 964641 w 3714540"/>
                <a:gd name="connsiteY4" fmla="*/ 492369 h 568022"/>
                <a:gd name="connsiteX5" fmla="*/ 355447 w 3714540"/>
                <a:gd name="connsiteY5" fmla="*/ 424543 h 568022"/>
                <a:gd name="connsiteX6" fmla="*/ 0 w 3714540"/>
                <a:gd name="connsiteY6" fmla="*/ 130629 h 568022"/>
                <a:gd name="connsiteX0" fmla="*/ 3707841 w 3714540"/>
                <a:gd name="connsiteY0" fmla="*/ 0 h 568021"/>
                <a:gd name="connsiteX1" fmla="*/ 3570157 w 3714540"/>
                <a:gd name="connsiteY1" fmla="*/ 353106 h 568021"/>
                <a:gd name="connsiteX2" fmla="*/ 3070091 w 3714540"/>
                <a:gd name="connsiteY2" fmla="*/ 495982 h 568021"/>
                <a:gd name="connsiteX3" fmla="*/ 2355711 w 3714540"/>
                <a:gd name="connsiteY3" fmla="*/ 567419 h 568021"/>
                <a:gd name="connsiteX4" fmla="*/ 964641 w 3714540"/>
                <a:gd name="connsiteY4" fmla="*/ 492369 h 568021"/>
                <a:gd name="connsiteX5" fmla="*/ 355447 w 3714540"/>
                <a:gd name="connsiteY5" fmla="*/ 424543 h 568021"/>
                <a:gd name="connsiteX6" fmla="*/ 0 w 3714540"/>
                <a:gd name="connsiteY6" fmla="*/ 130629 h 568021"/>
                <a:gd name="connsiteX0" fmla="*/ 3707841 w 3714540"/>
                <a:gd name="connsiteY0" fmla="*/ 0 h 591233"/>
                <a:gd name="connsiteX1" fmla="*/ 3570157 w 3714540"/>
                <a:gd name="connsiteY1" fmla="*/ 353106 h 591233"/>
                <a:gd name="connsiteX2" fmla="*/ 3070091 w 3714540"/>
                <a:gd name="connsiteY2" fmla="*/ 495982 h 591233"/>
                <a:gd name="connsiteX3" fmla="*/ 2355711 w 3714540"/>
                <a:gd name="connsiteY3" fmla="*/ 567419 h 591233"/>
                <a:gd name="connsiteX4" fmla="*/ 998389 w 3714540"/>
                <a:gd name="connsiteY4" fmla="*/ 567420 h 591233"/>
                <a:gd name="connsiteX5" fmla="*/ 355447 w 3714540"/>
                <a:gd name="connsiteY5" fmla="*/ 424543 h 591233"/>
                <a:gd name="connsiteX6" fmla="*/ 0 w 3714540"/>
                <a:gd name="connsiteY6" fmla="*/ 130629 h 591233"/>
                <a:gd name="connsiteX0" fmla="*/ 4779411 w 4786110"/>
                <a:gd name="connsiteY0" fmla="*/ 0 h 591233"/>
                <a:gd name="connsiteX1" fmla="*/ 4641727 w 4786110"/>
                <a:gd name="connsiteY1" fmla="*/ 353106 h 591233"/>
                <a:gd name="connsiteX2" fmla="*/ 4141661 w 4786110"/>
                <a:gd name="connsiteY2" fmla="*/ 495982 h 591233"/>
                <a:gd name="connsiteX3" fmla="*/ 3427281 w 4786110"/>
                <a:gd name="connsiteY3" fmla="*/ 567419 h 591233"/>
                <a:gd name="connsiteX4" fmla="*/ 2069959 w 4786110"/>
                <a:gd name="connsiteY4" fmla="*/ 567420 h 591233"/>
                <a:gd name="connsiteX5" fmla="*/ 1427017 w 4786110"/>
                <a:gd name="connsiteY5" fmla="*/ 424543 h 591233"/>
                <a:gd name="connsiteX6" fmla="*/ 0 w 4786110"/>
                <a:gd name="connsiteY6" fmla="*/ 0 h 591233"/>
                <a:gd name="connsiteX0" fmla="*/ 4779411 w 4786110"/>
                <a:gd name="connsiteY0" fmla="*/ 0 h 590552"/>
                <a:gd name="connsiteX1" fmla="*/ 4641727 w 4786110"/>
                <a:gd name="connsiteY1" fmla="*/ 353106 h 590552"/>
                <a:gd name="connsiteX2" fmla="*/ 4141661 w 4786110"/>
                <a:gd name="connsiteY2" fmla="*/ 495982 h 590552"/>
                <a:gd name="connsiteX3" fmla="*/ 3427281 w 4786110"/>
                <a:gd name="connsiteY3" fmla="*/ 567419 h 590552"/>
                <a:gd name="connsiteX4" fmla="*/ 2069959 w 4786110"/>
                <a:gd name="connsiteY4" fmla="*/ 567420 h 590552"/>
                <a:gd name="connsiteX5" fmla="*/ 500066 w 4786110"/>
                <a:gd name="connsiteY5" fmla="*/ 428628 h 590552"/>
                <a:gd name="connsiteX6" fmla="*/ 0 w 4786110"/>
                <a:gd name="connsiteY6" fmla="*/ 0 h 590552"/>
                <a:gd name="connsiteX0" fmla="*/ 4779411 w 4786110"/>
                <a:gd name="connsiteY0" fmla="*/ 0 h 590552"/>
                <a:gd name="connsiteX1" fmla="*/ 4641727 w 4786110"/>
                <a:gd name="connsiteY1" fmla="*/ 353106 h 590552"/>
                <a:gd name="connsiteX2" fmla="*/ 4141661 w 4786110"/>
                <a:gd name="connsiteY2" fmla="*/ 495982 h 590552"/>
                <a:gd name="connsiteX3" fmla="*/ 3427281 w 4786110"/>
                <a:gd name="connsiteY3" fmla="*/ 567419 h 590552"/>
                <a:gd name="connsiteX4" fmla="*/ 2069959 w 4786110"/>
                <a:gd name="connsiteY4" fmla="*/ 567420 h 590552"/>
                <a:gd name="connsiteX5" fmla="*/ 500066 w 4786110"/>
                <a:gd name="connsiteY5" fmla="*/ 428628 h 590552"/>
                <a:gd name="connsiteX6" fmla="*/ 0 w 4786110"/>
                <a:gd name="connsiteY6" fmla="*/ 71438 h 590552"/>
                <a:gd name="connsiteX0" fmla="*/ 4755100 w 4761799"/>
                <a:gd name="connsiteY0" fmla="*/ 0 h 733428"/>
                <a:gd name="connsiteX1" fmla="*/ 4641727 w 4761799"/>
                <a:gd name="connsiteY1" fmla="*/ 495982 h 733428"/>
                <a:gd name="connsiteX2" fmla="*/ 4141661 w 4761799"/>
                <a:gd name="connsiteY2" fmla="*/ 638858 h 733428"/>
                <a:gd name="connsiteX3" fmla="*/ 3427281 w 4761799"/>
                <a:gd name="connsiteY3" fmla="*/ 710295 h 733428"/>
                <a:gd name="connsiteX4" fmla="*/ 2069959 w 4761799"/>
                <a:gd name="connsiteY4" fmla="*/ 710296 h 733428"/>
                <a:gd name="connsiteX5" fmla="*/ 500066 w 4761799"/>
                <a:gd name="connsiteY5" fmla="*/ 571504 h 733428"/>
                <a:gd name="connsiteX6" fmla="*/ 0 w 4761799"/>
                <a:gd name="connsiteY6" fmla="*/ 214314 h 733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1799" h="733428">
                  <a:moveTo>
                    <a:pt x="4755100" y="0"/>
                  </a:moveTo>
                  <a:cubicBezTo>
                    <a:pt x="4761799" y="118068"/>
                    <a:pt x="4743967" y="389506"/>
                    <a:pt x="4641727" y="495982"/>
                  </a:cubicBezTo>
                  <a:cubicBezTo>
                    <a:pt x="4539487" y="602458"/>
                    <a:pt x="4344069" y="603139"/>
                    <a:pt x="4141661" y="638858"/>
                  </a:cubicBezTo>
                  <a:cubicBezTo>
                    <a:pt x="3939253" y="674577"/>
                    <a:pt x="3772565" y="698389"/>
                    <a:pt x="3427281" y="710295"/>
                  </a:cubicBezTo>
                  <a:cubicBezTo>
                    <a:pt x="3081997" y="722201"/>
                    <a:pt x="2557828" y="733428"/>
                    <a:pt x="2069959" y="710296"/>
                  </a:cubicBezTo>
                  <a:cubicBezTo>
                    <a:pt x="1582090" y="687164"/>
                    <a:pt x="845059" y="654168"/>
                    <a:pt x="500066" y="571504"/>
                  </a:cubicBezTo>
                  <a:cubicBezTo>
                    <a:pt x="155073" y="488840"/>
                    <a:pt x="145701" y="324846"/>
                    <a:pt x="0" y="214314"/>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836712"/>
            <a:ext cx="7929618" cy="133968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44000" bIns="144000" rtlCol="0">
            <a:spAutoFit/>
          </a:bodyPr>
          <a:lstStyle/>
          <a:p>
            <a:pPr marL="457200" indent="-457200" algn="l">
              <a:lnSpc>
                <a:spcPts val="2800"/>
              </a:lnSpc>
              <a:spcBef>
                <a:spcPts val="0"/>
              </a:spcBef>
              <a:buBlip>
                <a:blip r:embed="rId2"/>
              </a:buBlip>
            </a:pP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m</a:t>
            </a:r>
            <a:r>
              <a:rPr lang="zh-CN" altLang="zh-CN" sz="2000">
                <a:solidFill>
                  <a:srgbClr val="0000FF"/>
                </a:solidFill>
                <a:latin typeface="Consolas" pitchFamily="49" charset="0"/>
                <a:ea typeface="仿宋" pitchFamily="49" charset="-122"/>
                <a:cs typeface="Consolas" pitchFamily="49" charset="0"/>
              </a:rPr>
              <a:t>整型成员和首结点指针</a:t>
            </a:r>
            <a:r>
              <a:rPr lang="en-US" altLang="zh-CN" sz="2000">
                <a:solidFill>
                  <a:srgbClr val="0000FF"/>
                </a:solidFill>
                <a:latin typeface="Consolas" pitchFamily="49" charset="0"/>
                <a:ea typeface="仿宋" pitchFamily="49" charset="-122"/>
                <a:cs typeface="Consolas" pitchFamily="49" charset="0"/>
              </a:rPr>
              <a:t>first</a:t>
            </a:r>
            <a:r>
              <a:rPr lang="zh-CN" altLang="zh-CN" sz="2000">
                <a:solidFill>
                  <a:srgbClr val="0000FF"/>
                </a:solidFill>
                <a:latin typeface="Consolas" pitchFamily="49" charset="0"/>
                <a:ea typeface="仿宋" pitchFamily="49" charset="-122"/>
                <a:cs typeface="Consolas" pitchFamily="49" charset="0"/>
              </a:rPr>
              <a:t>成员。</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0"/>
              </a:spcBef>
              <a:buBlip>
                <a:blip r:embed="rId2"/>
              </a:buBlip>
            </a:pPr>
            <a:r>
              <a:rPr lang="zh-CN" altLang="zh-CN" sz="2000">
                <a:solidFill>
                  <a:srgbClr val="0000FF"/>
                </a:solidFill>
                <a:latin typeface="Consolas" pitchFamily="49" charset="0"/>
                <a:ea typeface="仿宋" pitchFamily="49" charset="-122"/>
                <a:cs typeface="Consolas" pitchFamily="49" charset="0"/>
              </a:rPr>
              <a:t>构造方法用于建立有</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个结点的不带头结点的循环单链表</a:t>
            </a:r>
            <a:r>
              <a:rPr lang="en-US" altLang="zh-CN" sz="2000">
                <a:solidFill>
                  <a:srgbClr val="0000FF"/>
                </a:solidFill>
                <a:latin typeface="Consolas" pitchFamily="49" charset="0"/>
                <a:ea typeface="仿宋" pitchFamily="49" charset="-122"/>
                <a:cs typeface="Consolas" pitchFamily="49" charset="0"/>
              </a:rPr>
              <a:t>first</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0"/>
              </a:spcBef>
              <a:buBlip>
                <a:blip r:embed="rId2"/>
              </a:buBlip>
            </a:pPr>
            <a:r>
              <a:rPr lang="en-US" altLang="zh-CN" sz="2000">
                <a:solidFill>
                  <a:srgbClr val="FF0000"/>
                </a:solidFill>
                <a:latin typeface="Consolas" pitchFamily="49" charset="0"/>
                <a:ea typeface="仿宋" pitchFamily="49" charset="-122"/>
                <a:cs typeface="Consolas" pitchFamily="49" charset="0"/>
              </a:rPr>
              <a:t>Jsequence</a:t>
            </a:r>
            <a:r>
              <a:rPr lang="zh-CN" altLang="zh-CN" sz="2000">
                <a:solidFill>
                  <a:srgbClr val="0000FF"/>
                </a:solidFill>
                <a:latin typeface="Consolas" pitchFamily="49" charset="0"/>
                <a:ea typeface="仿宋" pitchFamily="49" charset="-122"/>
                <a:cs typeface="Consolas" pitchFamily="49" charset="0"/>
              </a:rPr>
              <a:t>方法用于产生约瑟夫序列的字符串。</a:t>
            </a:r>
            <a:endParaRPr lang="zh-CN" altLang="en-US" sz="20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179512" y="6543"/>
            <a:ext cx="4000528" cy="400110"/>
          </a:xfrm>
          <a:prstGeom prst="rect">
            <a:avLst/>
          </a:prstGeom>
          <a:noFill/>
        </p:spPr>
        <p:txBody>
          <a:bodyPr wrap="square" rtlCol="0">
            <a:spAutoFit/>
          </a:bodyPr>
          <a:lstStyle/>
          <a:p>
            <a:pPr algn="l">
              <a:lnSpc>
                <a:spcPct val="100000"/>
              </a:lnSpc>
            </a:pPr>
            <a:r>
              <a:rPr lang="zh-CN" altLang="zh-CN" sz="2000" dirty="0">
                <a:solidFill>
                  <a:srgbClr val="FF0000"/>
                </a:solidFill>
                <a:latin typeface="Consolas" pitchFamily="49" charset="0"/>
                <a:ea typeface="微软雅黑" pitchFamily="34" charset="-122"/>
                <a:cs typeface="Consolas" pitchFamily="49" charset="0"/>
              </a:rPr>
              <a:t>（</a:t>
            </a:r>
            <a:r>
              <a:rPr lang="en-US" altLang="zh-CN" sz="2000" dirty="0">
                <a:solidFill>
                  <a:srgbClr val="FF0000"/>
                </a:solidFill>
                <a:latin typeface="Consolas" pitchFamily="49" charset="0"/>
                <a:ea typeface="微软雅黑" pitchFamily="34" charset="-122"/>
                <a:cs typeface="Consolas" pitchFamily="49" charset="0"/>
              </a:rPr>
              <a:t>2</a:t>
            </a:r>
            <a:r>
              <a:rPr lang="zh-CN" altLang="zh-CN" sz="2000" dirty="0">
                <a:solidFill>
                  <a:srgbClr val="FF0000"/>
                </a:solidFill>
                <a:latin typeface="Consolas" pitchFamily="49" charset="0"/>
                <a:ea typeface="微软雅黑" pitchFamily="34" charset="-122"/>
                <a:cs typeface="Consolas" pitchFamily="49" charset="0"/>
              </a:rPr>
              <a:t>）设计基本运算算法</a:t>
            </a:r>
          </a:p>
        </p:txBody>
      </p:sp>
      <p:sp>
        <p:nvSpPr>
          <p:cNvPr id="7" name="TextBox 6"/>
          <p:cNvSpPr txBox="1"/>
          <p:nvPr/>
        </p:nvSpPr>
        <p:spPr>
          <a:xfrm>
            <a:off x="611560" y="437430"/>
            <a:ext cx="5715040" cy="400110"/>
          </a:xfrm>
          <a:prstGeom prst="rect">
            <a:avLst/>
          </a:prstGeom>
          <a:noFill/>
        </p:spPr>
        <p:txBody>
          <a:bodyPr wrap="square" rtlCol="0">
            <a:spAutoFit/>
          </a:bodyPr>
          <a:lstStyle/>
          <a:p>
            <a:pPr algn="l">
              <a:lnSpc>
                <a:spcPct val="100000"/>
              </a:lnSpc>
            </a:pPr>
            <a:r>
              <a:rPr lang="zh-CN" altLang="zh-CN" sz="2000" dirty="0">
                <a:solidFill>
                  <a:srgbClr val="0000FF"/>
                </a:solidFill>
                <a:latin typeface="Consolas" pitchFamily="49" charset="0"/>
                <a:ea typeface="楷体" pitchFamily="49" charset="-122"/>
                <a:cs typeface="Consolas" pitchFamily="49" charset="0"/>
              </a:rPr>
              <a:t>设计一个求解约瑟夫问题的</a:t>
            </a:r>
            <a:r>
              <a:rPr lang="en-US" altLang="zh-CN" sz="2000" dirty="0">
                <a:solidFill>
                  <a:srgbClr val="0000FF"/>
                </a:solidFill>
                <a:latin typeface="Consolas" pitchFamily="49" charset="0"/>
                <a:ea typeface="楷体" pitchFamily="49" charset="-122"/>
                <a:cs typeface="Consolas" pitchFamily="49" charset="0"/>
              </a:rPr>
              <a:t>Joseph</a:t>
            </a:r>
            <a:r>
              <a:rPr lang="zh-CN" altLang="zh-CN" sz="2000" dirty="0">
                <a:solidFill>
                  <a:srgbClr val="0000FF"/>
                </a:solidFill>
                <a:latin typeface="Consolas" pitchFamily="49" charset="0"/>
                <a:ea typeface="楷体" pitchFamily="49" charset="-122"/>
                <a:cs typeface="Consolas" pitchFamily="49" charset="0"/>
              </a:rPr>
              <a:t>类，其中包含</a:t>
            </a:r>
            <a:r>
              <a:rPr lang="zh-CN" altLang="en-US" sz="2000" dirty="0">
                <a:solidFill>
                  <a:srgbClr val="0000FF"/>
                </a:solidFill>
                <a:latin typeface="Consolas" pitchFamily="49" charset="0"/>
                <a:ea typeface="楷体" pitchFamily="49" charset="-122"/>
                <a:cs typeface="Consolas" pitchFamily="49" charset="0"/>
              </a:rPr>
              <a:t>：</a:t>
            </a:r>
          </a:p>
        </p:txBody>
      </p:sp>
      <p:sp>
        <p:nvSpPr>
          <p:cNvPr id="9" name="TextBox 4">
            <a:extLst>
              <a:ext uri="{FF2B5EF4-FFF2-40B4-BE49-F238E27FC236}">
                <a16:creationId xmlns:a16="http://schemas.microsoft.com/office/drawing/2014/main" id="{D7F7410C-F70B-46F9-928A-B873892993DD}"/>
              </a:ext>
            </a:extLst>
          </p:cNvPr>
          <p:cNvSpPr txBox="1"/>
          <p:nvPr/>
        </p:nvSpPr>
        <p:spPr>
          <a:xfrm>
            <a:off x="21555" y="2336278"/>
            <a:ext cx="8786842" cy="433308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class </a:t>
            </a:r>
            <a:r>
              <a:rPr lang="en-US" altLang="zh-CN" sz="1800" dirty="0">
                <a:solidFill>
                  <a:srgbClr val="FF0000"/>
                </a:solidFill>
                <a:latin typeface="Consolas" pitchFamily="49" charset="0"/>
                <a:ea typeface="仿宋" pitchFamily="49" charset="-122"/>
                <a:cs typeface="Consolas" pitchFamily="49" charset="0"/>
              </a:rPr>
              <a:t>Joseph</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求解约瑟夫问题类</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n,m</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Child first;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首结点指针</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public </a:t>
            </a:r>
            <a:r>
              <a:rPr lang="en-US" altLang="zh-CN" sz="1800" dirty="0">
                <a:solidFill>
                  <a:srgbClr val="FF0000"/>
                </a:solidFill>
                <a:latin typeface="Consolas" pitchFamily="49" charset="0"/>
                <a:ea typeface="仿宋" pitchFamily="49" charset="-122"/>
                <a:cs typeface="Consolas" pitchFamily="49" charset="0"/>
              </a:rPr>
              <a:t>Joseph</a:t>
            </a:r>
            <a:r>
              <a:rPr lang="en-US" altLang="zh-CN" sz="1800" dirty="0">
                <a:solidFill>
                  <a:srgbClr val="0000FF"/>
                </a:solidFill>
                <a:latin typeface="Consolas" pitchFamily="49" charset="0"/>
                <a:ea typeface="仿宋" pitchFamily="49" charset="-122"/>
                <a:cs typeface="Consolas" pitchFamily="49" charset="0"/>
              </a:rPr>
              <a:t>(int n1,int m1)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构造方法</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建立有</a:t>
            </a:r>
            <a:r>
              <a:rPr lang="en-US" altLang="zh-CN" sz="1800" dirty="0">
                <a:solidFill>
                  <a:srgbClr val="00CC00"/>
                </a:solidFill>
                <a:latin typeface="Consolas" pitchFamily="49" charset="0"/>
                <a:ea typeface="仿宋" pitchFamily="49" charset="-122"/>
                <a:cs typeface="Consolas" pitchFamily="49" charset="0"/>
              </a:rPr>
              <a:t>n1</a:t>
            </a:r>
            <a:r>
              <a:rPr lang="zh-CN" altLang="zh-CN" sz="1800" dirty="0">
                <a:solidFill>
                  <a:srgbClr val="00CC00"/>
                </a:solidFill>
                <a:latin typeface="Consolas" pitchFamily="49" charset="0"/>
                <a:ea typeface="仿宋" pitchFamily="49" charset="-122"/>
                <a:cs typeface="Consolas" pitchFamily="49" charset="0"/>
              </a:rPr>
              <a:t>个结点的循环单链表</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  Child </a:t>
            </a:r>
            <a:r>
              <a:rPr lang="en-US" altLang="zh-CN" sz="1800" dirty="0" err="1">
                <a:solidFill>
                  <a:srgbClr val="0000FF"/>
                </a:solidFill>
                <a:latin typeface="Consolas" pitchFamily="49" charset="0"/>
                <a:ea typeface="仿宋" pitchFamily="49" charset="-122"/>
                <a:cs typeface="Consolas" pitchFamily="49" charset="0"/>
              </a:rPr>
              <a:t>p,t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//t</a:t>
            </a:r>
            <a:r>
              <a:rPr lang="zh-CN" altLang="zh-CN" sz="1800" dirty="0">
                <a:solidFill>
                  <a:srgbClr val="00CC00"/>
                </a:solidFill>
                <a:latin typeface="Consolas" pitchFamily="49" charset="0"/>
                <a:ea typeface="仿宋" pitchFamily="49" charset="-122"/>
                <a:cs typeface="Consolas" pitchFamily="49" charset="0"/>
              </a:rPr>
              <a:t>指向新建循环单链表的尾结点</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n=n1; m=m1;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置数据成员值</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first=new Child(1);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先建立</a:t>
            </a:r>
            <a:r>
              <a:rPr lang="en-US" altLang="zh-CN" sz="1800" dirty="0">
                <a:solidFill>
                  <a:srgbClr val="00CC00"/>
                </a:solidFill>
                <a:latin typeface="Consolas" pitchFamily="49" charset="0"/>
                <a:ea typeface="仿宋" pitchFamily="49" charset="-122"/>
                <a:cs typeface="Consolas" pitchFamily="49" charset="0"/>
              </a:rPr>
              <a:t>no</a:t>
            </a:r>
            <a:r>
              <a:rPr lang="zh-CN" altLang="zh-CN" sz="1800" dirty="0">
                <a:solidFill>
                  <a:srgbClr val="00CC00"/>
                </a:solidFill>
                <a:latin typeface="Consolas" pitchFamily="49" charset="0"/>
                <a:ea typeface="仿宋" pitchFamily="49" charset="-122"/>
                <a:cs typeface="Consolas" pitchFamily="49" charset="0"/>
              </a:rPr>
              <a:t>为</a:t>
            </a:r>
            <a:r>
              <a:rPr lang="en-US" altLang="zh-CN" sz="1800" dirty="0">
                <a:solidFill>
                  <a:srgbClr val="00CC00"/>
                </a:solidFill>
                <a:latin typeface="Consolas" pitchFamily="49" charset="0"/>
                <a:ea typeface="仿宋" pitchFamily="49" charset="-122"/>
                <a:cs typeface="Consolas" pitchFamily="49" charset="0"/>
              </a:rPr>
              <a:t>1</a:t>
            </a:r>
            <a:r>
              <a:rPr lang="zh-CN" altLang="zh-CN" sz="1800" dirty="0">
                <a:solidFill>
                  <a:srgbClr val="00CC00"/>
                </a:solidFill>
                <a:latin typeface="Consolas" pitchFamily="49" charset="0"/>
                <a:ea typeface="仿宋" pitchFamily="49" charset="-122"/>
                <a:cs typeface="Consolas" pitchFamily="49" charset="0"/>
              </a:rPr>
              <a:t>的首结点</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t=first;                  </a:t>
            </a:r>
            <a:r>
              <a:rPr lang="en-US" altLang="zh-CN" sz="1800" dirty="0">
                <a:solidFill>
                  <a:srgbClr val="00CC00"/>
                </a:solidFill>
                <a:latin typeface="Consolas" pitchFamily="49" charset="0"/>
                <a:ea typeface="仿宋" pitchFamily="49" charset="-122"/>
                <a:cs typeface="Consolas" pitchFamily="49" charset="0"/>
              </a:rPr>
              <a:t>//</a:t>
            </a:r>
            <a:r>
              <a:rPr lang="zh-CN" altLang="en-US" sz="1800" dirty="0">
                <a:solidFill>
                  <a:srgbClr val="00CC00"/>
                </a:solidFill>
                <a:latin typeface="Consolas" pitchFamily="49" charset="0"/>
                <a:ea typeface="仿宋" pitchFamily="49" charset="-122"/>
                <a:cs typeface="Consolas" pitchFamily="49" charset="0"/>
              </a:rPr>
              <a:t>尾结点</a:t>
            </a:r>
            <a:endParaRPr lang="zh-CN" altLang="zh-CN" sz="1800" dirty="0">
              <a:solidFill>
                <a:srgbClr val="00CC00"/>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for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=2;i&lt;=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  p=new Child(</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    //</a:t>
            </a:r>
            <a:r>
              <a:rPr lang="zh-CN" altLang="zh-CN" sz="1800" dirty="0">
                <a:solidFill>
                  <a:srgbClr val="00CC00"/>
                </a:solidFill>
                <a:latin typeface="Consolas" pitchFamily="49" charset="0"/>
                <a:ea typeface="仿宋" pitchFamily="49" charset="-122"/>
                <a:cs typeface="Consolas" pitchFamily="49" charset="0"/>
              </a:rPr>
              <a:t>建立一个编号为</a:t>
            </a:r>
            <a:r>
              <a:rPr lang="en-US" altLang="zh-CN" sz="1800" dirty="0" err="1">
                <a:solidFill>
                  <a:srgbClr val="00CC00"/>
                </a:solidFill>
                <a:latin typeface="Consolas" pitchFamily="49" charset="0"/>
                <a:ea typeface="仿宋" pitchFamily="49" charset="-122"/>
                <a:cs typeface="Consolas" pitchFamily="49" charset="0"/>
              </a:rPr>
              <a:t>i</a:t>
            </a:r>
            <a:r>
              <a:rPr lang="zh-CN" altLang="zh-CN" sz="1800" dirty="0">
                <a:solidFill>
                  <a:srgbClr val="00CC00"/>
                </a:solidFill>
                <a:latin typeface="Consolas" pitchFamily="49" charset="0"/>
                <a:ea typeface="仿宋" pitchFamily="49" charset="-122"/>
                <a:cs typeface="Consolas" pitchFamily="49" charset="0"/>
              </a:rPr>
              <a:t>的新结点</a:t>
            </a:r>
            <a:r>
              <a:rPr lang="en-US" altLang="zh-CN" sz="1800" dirty="0">
                <a:solidFill>
                  <a:srgbClr val="00CC00"/>
                </a:solidFill>
                <a:latin typeface="Consolas" pitchFamily="49" charset="0"/>
                <a:ea typeface="仿宋" pitchFamily="49" charset="-122"/>
                <a:cs typeface="Consolas" pitchFamily="49" charset="0"/>
              </a:rPr>
              <a:t>p</a:t>
            </a:r>
            <a:endParaRPr lang="zh-CN" altLang="zh-CN" sz="1800" dirty="0">
              <a:solidFill>
                <a:srgbClr val="00CC00"/>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t.next</a:t>
            </a:r>
            <a:r>
              <a:rPr lang="en-US" altLang="zh-CN" sz="1800" dirty="0">
                <a:solidFill>
                  <a:srgbClr val="0000FF"/>
                </a:solidFill>
                <a:latin typeface="Consolas" pitchFamily="49" charset="0"/>
                <a:ea typeface="仿宋" pitchFamily="49" charset="-122"/>
                <a:cs typeface="Consolas" pitchFamily="49" charset="0"/>
              </a:rPr>
              <a:t>=p; t=p;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将</a:t>
            </a:r>
            <a:r>
              <a:rPr lang="en-US" altLang="zh-CN" sz="1800" dirty="0">
                <a:solidFill>
                  <a:srgbClr val="00CC00"/>
                </a:solidFill>
                <a:latin typeface="Consolas" pitchFamily="49" charset="0"/>
                <a:ea typeface="仿宋" pitchFamily="49" charset="-122"/>
                <a:cs typeface="Consolas" pitchFamily="49" charset="0"/>
              </a:rPr>
              <a:t>p</a:t>
            </a:r>
            <a:r>
              <a:rPr lang="zh-CN" altLang="zh-CN" sz="1800" dirty="0">
                <a:solidFill>
                  <a:srgbClr val="00CC00"/>
                </a:solidFill>
                <a:latin typeface="Consolas" pitchFamily="49" charset="0"/>
                <a:ea typeface="仿宋" pitchFamily="49" charset="-122"/>
                <a:cs typeface="Consolas" pitchFamily="49" charset="0"/>
              </a:rPr>
              <a:t>结点链到末尾</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dirty="0">
                <a:solidFill>
                  <a:srgbClr val="FF00FF"/>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t.next</a:t>
            </a:r>
            <a:r>
              <a:rPr lang="en-US" altLang="zh-CN" sz="1800" dirty="0">
                <a:solidFill>
                  <a:srgbClr val="FF00FF"/>
                </a:solidFill>
                <a:latin typeface="Consolas" pitchFamily="49" charset="0"/>
                <a:ea typeface="仿宋" pitchFamily="49" charset="-122"/>
                <a:cs typeface="Consolas" pitchFamily="49" charset="0"/>
              </a:rPr>
              <a:t>=first;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构成一个首结点为</a:t>
            </a:r>
            <a:r>
              <a:rPr lang="en-US" altLang="zh-CN" sz="1800" dirty="0">
                <a:solidFill>
                  <a:srgbClr val="00CC00"/>
                </a:solidFill>
                <a:latin typeface="Consolas" pitchFamily="49" charset="0"/>
                <a:ea typeface="仿宋" pitchFamily="49" charset="-122"/>
                <a:cs typeface="Consolas" pitchFamily="49" charset="0"/>
              </a:rPr>
              <a:t>first</a:t>
            </a:r>
            <a:r>
              <a:rPr lang="zh-CN" altLang="zh-CN" sz="1800" dirty="0">
                <a:solidFill>
                  <a:srgbClr val="00CC00"/>
                </a:solidFill>
                <a:latin typeface="Consolas" pitchFamily="49" charset="0"/>
                <a:ea typeface="仿宋" pitchFamily="49" charset="-122"/>
                <a:cs typeface="Consolas" pitchFamily="49" charset="0"/>
              </a:rPr>
              <a:t>的循环单链表</a:t>
            </a:r>
          </a:p>
          <a:p>
            <a:pPr algn="l">
              <a:lnSpc>
                <a:spcPts val="23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357166"/>
            <a:ext cx="8463314" cy="628874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public String </a:t>
            </a:r>
            <a:r>
              <a:rPr lang="en-US" altLang="zh-CN" sz="1800" dirty="0" err="1">
                <a:solidFill>
                  <a:srgbClr val="FF0000"/>
                </a:solidFill>
                <a:latin typeface="Consolas" pitchFamily="49" charset="0"/>
                <a:ea typeface="仿宋" pitchFamily="49" charset="-122"/>
                <a:cs typeface="Consolas" pitchFamily="49" charset="0"/>
              </a:rPr>
              <a:t>Jsequence</a:t>
            </a:r>
            <a:r>
              <a:rPr lang="en-US" altLang="zh-CN" sz="1800" dirty="0">
                <a:solidFill>
                  <a:srgbClr val="FF00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求解约瑟夫序列</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  String </a:t>
            </a:r>
            <a:r>
              <a:rPr lang="en-US" altLang="zh-CN" sz="1800" dirty="0" err="1">
                <a:solidFill>
                  <a:srgbClr val="0000FF"/>
                </a:solidFill>
                <a:latin typeface="Consolas" pitchFamily="49" charset="0"/>
                <a:ea typeface="仿宋" pitchFamily="49" charset="-122"/>
                <a:cs typeface="Consolas" pitchFamily="49" charset="0"/>
              </a:rPr>
              <a:t>ans</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i,j</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Child </a:t>
            </a:r>
            <a:r>
              <a:rPr lang="en-US" altLang="zh-CN" sz="1800" dirty="0" err="1">
                <a:solidFill>
                  <a:srgbClr val="0000FF"/>
                </a:solidFill>
                <a:latin typeface="Consolas" pitchFamily="49" charset="0"/>
                <a:ea typeface="仿宋" pitchFamily="49" charset="-122"/>
                <a:cs typeface="Consolas" pitchFamily="49" charset="0"/>
              </a:rPr>
              <a:t>p,q</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for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=1;i&lt;=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共出列</a:t>
            </a:r>
            <a:r>
              <a:rPr lang="en-US" altLang="zh-CN" sz="1800" dirty="0">
                <a:solidFill>
                  <a:srgbClr val="00CC00"/>
                </a:solidFill>
                <a:latin typeface="Consolas" pitchFamily="49" charset="0"/>
                <a:ea typeface="仿宋" pitchFamily="49" charset="-122"/>
                <a:cs typeface="Consolas" pitchFamily="49" charset="0"/>
              </a:rPr>
              <a:t>n</a:t>
            </a:r>
            <a:r>
              <a:rPr lang="zh-CN" altLang="zh-CN" sz="1800" dirty="0">
                <a:solidFill>
                  <a:srgbClr val="00CC00"/>
                </a:solidFill>
                <a:latin typeface="Consolas" pitchFamily="49" charset="0"/>
                <a:ea typeface="仿宋" pitchFamily="49" charset="-122"/>
                <a:cs typeface="Consolas" pitchFamily="49" charset="0"/>
              </a:rPr>
              <a:t>个小孩</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a:solidFill>
                  <a:srgbClr val="FF00FF"/>
                </a:solidFill>
                <a:latin typeface="Consolas" pitchFamily="49" charset="0"/>
                <a:ea typeface="仿宋" pitchFamily="49" charset="-122"/>
                <a:cs typeface="Consolas" pitchFamily="49" charset="0"/>
              </a:rPr>
              <a:t>p=first</a:t>
            </a:r>
            <a:r>
              <a:rPr lang="en-US" altLang="zh-CN" sz="1800" dirty="0">
                <a:solidFill>
                  <a:srgbClr val="006600"/>
                </a:solidFill>
                <a:latin typeface="Consolas" pitchFamily="49" charset="0"/>
                <a:ea typeface="仿宋" pitchFamily="49" charset="-122"/>
                <a:cs typeface="Consolas" pitchFamily="49" charset="0"/>
              </a:rPr>
              <a:t>;</a:t>
            </a:r>
            <a:endParaRPr lang="zh-CN" altLang="zh-CN" sz="1800" dirty="0">
              <a:solidFill>
                <a:srgbClr val="006600"/>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j=1;</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while (</a:t>
            </a:r>
            <a:r>
              <a:rPr lang="en-US" altLang="zh-CN" sz="1800" dirty="0">
                <a:solidFill>
                  <a:srgbClr val="FF3399"/>
                </a:solidFill>
                <a:latin typeface="Consolas" pitchFamily="49" charset="0"/>
                <a:ea typeface="仿宋" pitchFamily="49" charset="-122"/>
                <a:cs typeface="Consolas" pitchFamily="49" charset="0"/>
              </a:rPr>
              <a:t>j&lt;m-1</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从</a:t>
            </a:r>
            <a:r>
              <a:rPr lang="en-US" altLang="zh-CN" sz="1800" dirty="0">
                <a:solidFill>
                  <a:srgbClr val="00CC00"/>
                </a:solidFill>
                <a:latin typeface="Consolas" pitchFamily="49" charset="0"/>
                <a:ea typeface="仿宋" pitchFamily="49" charset="-122"/>
                <a:cs typeface="Consolas" pitchFamily="49" charset="0"/>
              </a:rPr>
              <a:t>first</a:t>
            </a:r>
            <a:r>
              <a:rPr lang="zh-CN" altLang="zh-CN" sz="1800" dirty="0">
                <a:solidFill>
                  <a:srgbClr val="00CC00"/>
                </a:solidFill>
                <a:latin typeface="Consolas" pitchFamily="49" charset="0"/>
                <a:ea typeface="仿宋" pitchFamily="49" charset="-122"/>
                <a:cs typeface="Consolas" pitchFamily="49" charset="0"/>
              </a:rPr>
              <a:t>结点开始报数，报到第</a:t>
            </a:r>
            <a:r>
              <a:rPr lang="en-US" altLang="zh-CN" sz="1800" dirty="0">
                <a:solidFill>
                  <a:srgbClr val="00CC00"/>
                </a:solidFill>
                <a:latin typeface="Consolas" pitchFamily="49" charset="0"/>
                <a:ea typeface="仿宋" pitchFamily="49" charset="-122"/>
                <a:cs typeface="Consolas" pitchFamily="49" charset="0"/>
              </a:rPr>
              <a:t>m-1</a:t>
            </a:r>
            <a:r>
              <a:rPr lang="zh-CN" altLang="zh-CN" sz="1800" dirty="0">
                <a:solidFill>
                  <a:srgbClr val="00CC00"/>
                </a:solidFill>
                <a:latin typeface="Consolas" pitchFamily="49" charset="0"/>
                <a:ea typeface="仿宋" pitchFamily="49" charset="-122"/>
                <a:cs typeface="Consolas" pitchFamily="49" charset="0"/>
              </a:rPr>
              <a:t>个结点</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报数递增</a:t>
            </a:r>
          </a:p>
          <a:p>
            <a:pPr algn="l">
              <a:lnSpc>
                <a:spcPts val="2500"/>
              </a:lnSpc>
              <a:spcBef>
                <a:spcPts val="0"/>
              </a:spcBef>
            </a:pPr>
            <a:r>
              <a:rPr lang="en-US" altLang="zh-CN" sz="1800" dirty="0">
                <a:solidFill>
                  <a:srgbClr val="006600"/>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p=</a:t>
            </a:r>
            <a:r>
              <a:rPr lang="en-US" altLang="zh-CN" sz="1800" dirty="0" err="1">
                <a:solidFill>
                  <a:srgbClr val="FF00FF"/>
                </a:solidFill>
                <a:latin typeface="Consolas" pitchFamily="49" charset="0"/>
                <a:ea typeface="仿宋" pitchFamily="49" charset="-122"/>
                <a:cs typeface="Consolas" pitchFamily="49" charset="0"/>
              </a:rPr>
              <a:t>p.next</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移到下一个结点</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q=</a:t>
            </a:r>
            <a:r>
              <a:rPr lang="en-US" altLang="zh-CN" sz="1800" dirty="0" err="1">
                <a:solidFill>
                  <a:srgbClr val="0000FF"/>
                </a:solidFill>
                <a:latin typeface="Consolas" pitchFamily="49" charset="0"/>
                <a:ea typeface="仿宋" pitchFamily="49" charset="-122"/>
                <a:cs typeface="Consolas" pitchFamily="49" charset="0"/>
              </a:rPr>
              <a:t>p.next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//q</a:t>
            </a:r>
            <a:r>
              <a:rPr lang="zh-CN" altLang="zh-CN" sz="1800" dirty="0">
                <a:solidFill>
                  <a:srgbClr val="00CC00"/>
                </a:solidFill>
                <a:latin typeface="Consolas" pitchFamily="49" charset="0"/>
                <a:ea typeface="仿宋" pitchFamily="49" charset="-122"/>
                <a:cs typeface="Consolas" pitchFamily="49" charset="0"/>
              </a:rPr>
              <a:t>指向第</a:t>
            </a:r>
            <a:r>
              <a:rPr lang="en-US" altLang="zh-CN" sz="1800" dirty="0">
                <a:solidFill>
                  <a:srgbClr val="00CC00"/>
                </a:solidFill>
                <a:latin typeface="Consolas" pitchFamily="49" charset="0"/>
                <a:ea typeface="仿宋" pitchFamily="49" charset="-122"/>
                <a:cs typeface="Consolas" pitchFamily="49" charset="0"/>
              </a:rPr>
              <a:t>m</a:t>
            </a:r>
            <a:r>
              <a:rPr lang="zh-CN" altLang="zh-CN" sz="1800" dirty="0">
                <a:solidFill>
                  <a:srgbClr val="00CC00"/>
                </a:solidFill>
                <a:latin typeface="Consolas" pitchFamily="49" charset="0"/>
                <a:ea typeface="仿宋" pitchFamily="49" charset="-122"/>
                <a:cs typeface="Consolas" pitchFamily="49" charset="0"/>
              </a:rPr>
              <a:t>个结点</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ans</a:t>
            </a:r>
            <a:r>
              <a:rPr lang="en-US" altLang="zh-CN" sz="1800" dirty="0">
                <a:solidFill>
                  <a:srgbClr val="0000FF"/>
                </a:solidFill>
                <a:latin typeface="Consolas" pitchFamily="49" charset="0"/>
                <a:ea typeface="仿宋" pitchFamily="49" charset="-122"/>
                <a:cs typeface="Consolas" pitchFamily="49" charset="0"/>
              </a:rPr>
              <a:t>+=q.no+" ";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该结点的小孩出列</a:t>
            </a:r>
          </a:p>
          <a:p>
            <a:pPr algn="l">
              <a:lnSpc>
                <a:spcPts val="2500"/>
              </a:lnSpc>
              <a:spcBef>
                <a:spcPts val="0"/>
              </a:spcBef>
            </a:pPr>
            <a:r>
              <a:rPr lang="en-US" altLang="zh-CN" sz="1800" dirty="0">
                <a:solidFill>
                  <a:srgbClr val="006600"/>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p.next</a:t>
            </a:r>
            <a:r>
              <a:rPr lang="en-US" altLang="zh-CN" sz="1800" dirty="0">
                <a:solidFill>
                  <a:srgbClr val="FF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q.next</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删除</a:t>
            </a:r>
            <a:r>
              <a:rPr lang="en-US" altLang="zh-CN" sz="1800" dirty="0">
                <a:solidFill>
                  <a:srgbClr val="00CC00"/>
                </a:solidFill>
                <a:latin typeface="Consolas" pitchFamily="49" charset="0"/>
                <a:ea typeface="仿宋" pitchFamily="49" charset="-122"/>
                <a:cs typeface="Consolas" pitchFamily="49" charset="0"/>
              </a:rPr>
              <a:t>q</a:t>
            </a:r>
            <a:r>
              <a:rPr lang="zh-CN" altLang="zh-CN" sz="1800" dirty="0">
                <a:solidFill>
                  <a:srgbClr val="00CC00"/>
                </a:solidFill>
                <a:latin typeface="Consolas" pitchFamily="49" charset="0"/>
                <a:ea typeface="仿宋" pitchFamily="49" charset="-122"/>
                <a:cs typeface="Consolas" pitchFamily="49" charset="0"/>
              </a:rPr>
              <a:t>结点</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first=</a:t>
            </a:r>
            <a:r>
              <a:rPr lang="en-US" altLang="zh-CN" sz="1800" dirty="0" err="1">
                <a:solidFill>
                  <a:srgbClr val="FF00FF"/>
                </a:solidFill>
                <a:latin typeface="Consolas" pitchFamily="49" charset="0"/>
                <a:ea typeface="仿宋" pitchFamily="49" charset="-122"/>
                <a:cs typeface="Consolas" pitchFamily="49" charset="0"/>
              </a:rPr>
              <a:t>p.next</a:t>
            </a:r>
            <a:r>
              <a:rPr lang="en-US" altLang="zh-CN" sz="1800" dirty="0">
                <a:solidFill>
                  <a:srgbClr val="006600"/>
                </a:solidFill>
                <a:latin typeface="Consolas" pitchFamily="49" charset="0"/>
                <a:ea typeface="仿宋" pitchFamily="49" charset="-122"/>
                <a:cs typeface="Consolas" pitchFamily="49" charset="0"/>
              </a:rPr>
              <a:t>;	</a:t>
            </a:r>
            <a:r>
              <a:rPr lang="en-US" altLang="zh-CN" sz="1800" dirty="0">
                <a:solidFill>
                  <a:srgbClr val="00CC00"/>
                </a:solidFill>
                <a:latin typeface="Consolas" pitchFamily="49" charset="0"/>
                <a:ea typeface="仿宋" pitchFamily="49" charset="-122"/>
                <a:cs typeface="Consolas" pitchFamily="49" charset="0"/>
              </a:rPr>
              <a:t>//</a:t>
            </a:r>
            <a:r>
              <a:rPr lang="zh-CN" altLang="zh-CN" sz="1800" dirty="0">
                <a:solidFill>
                  <a:srgbClr val="00CC00"/>
                </a:solidFill>
                <a:latin typeface="Consolas" pitchFamily="49" charset="0"/>
                <a:ea typeface="仿宋" pitchFamily="49" charset="-122"/>
                <a:cs typeface="Consolas" pitchFamily="49" charset="0"/>
              </a:rPr>
              <a:t>从下一个结点重新开始</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return </a:t>
            </a:r>
            <a:r>
              <a:rPr lang="en-US" altLang="zh-CN" sz="1800" dirty="0" err="1">
                <a:solidFill>
                  <a:srgbClr val="0000FF"/>
                </a:solidFill>
                <a:latin typeface="Consolas" pitchFamily="49" charset="0"/>
                <a:ea typeface="仿宋" pitchFamily="49" charset="-122"/>
                <a:cs typeface="Consolas" pitchFamily="49" charset="0"/>
              </a:rPr>
              <a:t>ans</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7" end="1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0316" y="1132295"/>
            <a:ext cx="8321008" cy="557380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public class Exam2_22</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public static void main(String[] </a:t>
            </a:r>
            <a:r>
              <a:rPr lang="en-US" altLang="zh-CN" sz="1800" dirty="0" err="1">
                <a:solidFill>
                  <a:srgbClr val="0000FF"/>
                </a:solidFill>
                <a:latin typeface="Consolas" pitchFamily="49" charset="0"/>
                <a:ea typeface="仿宋" pitchFamily="49" charset="-122"/>
                <a:cs typeface="Consolas" pitchFamily="49" charset="0"/>
              </a:rPr>
              <a:t>args</a:t>
            </a:r>
            <a:r>
              <a:rPr lang="en-US" altLang="zh-CN" sz="1800" dirty="0">
                <a:solidFill>
                  <a:srgbClr val="0000FF"/>
                </a:solidFill>
                <a:latin typeface="Consolas" pitchFamily="49" charset="0"/>
                <a:ea typeface="仿宋" pitchFamily="49" charset="-122"/>
                <a:cs typeface="Consolas" pitchFamily="49" charset="0"/>
              </a:rPr>
              <a:t>) throws </a:t>
            </a:r>
            <a:r>
              <a:rPr lang="en-US" altLang="zh-CN" sz="1800" dirty="0" err="1">
                <a:solidFill>
                  <a:srgbClr val="0000FF"/>
                </a:solidFill>
                <a:latin typeface="Consolas" pitchFamily="49" charset="0"/>
                <a:ea typeface="仿宋" pitchFamily="49" charset="-122"/>
                <a:cs typeface="Consolas" pitchFamily="49" charset="0"/>
              </a:rPr>
              <a:t>FileNotFoundException</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7030A0"/>
                </a:solidFill>
                <a:latin typeface="Consolas" pitchFamily="49" charset="0"/>
                <a:ea typeface="仿宋" pitchFamily="49" charset="-122"/>
                <a:cs typeface="Consolas" pitchFamily="49" charset="0"/>
              </a:rPr>
              <a:t>System.out.println</a:t>
            </a:r>
            <a:r>
              <a:rPr lang="en-US" altLang="zh-CN" sz="1800" dirty="0">
                <a:solidFill>
                  <a:srgbClr val="7030A0"/>
                </a:solidFill>
                <a:latin typeface="Consolas" pitchFamily="49" charset="0"/>
                <a:ea typeface="仿宋" pitchFamily="49" charset="-122"/>
                <a:cs typeface="Consolas" pitchFamily="49" charset="0"/>
              </a:rPr>
              <a:t>("********</a:t>
            </a:r>
            <a:r>
              <a:rPr lang="zh-CN" altLang="zh-CN" sz="1800" dirty="0">
                <a:solidFill>
                  <a:srgbClr val="7030A0"/>
                </a:solidFill>
                <a:latin typeface="Consolas" pitchFamily="49" charset="0"/>
                <a:ea typeface="仿宋" pitchFamily="49" charset="-122"/>
                <a:cs typeface="Consolas" pitchFamily="49" charset="0"/>
              </a:rPr>
              <a:t>测试</a:t>
            </a:r>
            <a:r>
              <a:rPr lang="en-US" altLang="zh-CN" sz="1800" dirty="0">
                <a:solidFill>
                  <a:srgbClr val="7030A0"/>
                </a:solidFill>
                <a:latin typeface="Consolas" pitchFamily="49" charset="0"/>
                <a:ea typeface="仿宋" pitchFamily="49" charset="-122"/>
                <a:cs typeface="Consolas" pitchFamily="49" charset="0"/>
              </a:rPr>
              <a:t>1***********");</a:t>
            </a:r>
            <a:endParaRPr lang="zh-CN" altLang="zh-CN" sz="1800" dirty="0">
              <a:solidFill>
                <a:srgbClr val="7030A0"/>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7030A0"/>
                </a:solidFill>
                <a:latin typeface="Consolas" pitchFamily="49" charset="0"/>
                <a:ea typeface="仿宋" pitchFamily="49" charset="-122"/>
                <a:cs typeface="Consolas" pitchFamily="49" charset="0"/>
              </a:rPr>
              <a:t>      int n=6,m=3;</a:t>
            </a:r>
            <a:endParaRPr lang="zh-CN" altLang="zh-CN" sz="1800" dirty="0">
              <a:solidFill>
                <a:srgbClr val="7030A0"/>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7030A0"/>
                </a:solidFill>
                <a:latin typeface="Consolas" pitchFamily="49" charset="0"/>
                <a:ea typeface="仿宋" pitchFamily="49" charset="-122"/>
                <a:cs typeface="Consolas" pitchFamily="49" charset="0"/>
              </a:rPr>
              <a:t>      Joseph L=new Joseph(</a:t>
            </a:r>
            <a:r>
              <a:rPr lang="en-US" altLang="zh-CN" sz="1800" dirty="0" err="1">
                <a:solidFill>
                  <a:srgbClr val="7030A0"/>
                </a:solidFill>
                <a:latin typeface="Consolas" pitchFamily="49" charset="0"/>
                <a:ea typeface="仿宋" pitchFamily="49" charset="-122"/>
                <a:cs typeface="Consolas" pitchFamily="49" charset="0"/>
              </a:rPr>
              <a:t>n,m</a:t>
            </a:r>
            <a:r>
              <a:rPr lang="en-US" altLang="zh-CN" sz="1800" dirty="0">
                <a:solidFill>
                  <a:srgbClr val="7030A0"/>
                </a:solidFill>
                <a:latin typeface="Consolas" pitchFamily="49" charset="0"/>
                <a:ea typeface="仿宋" pitchFamily="49" charset="-122"/>
                <a:cs typeface="Consolas" pitchFamily="49" charset="0"/>
              </a:rPr>
              <a:t>);</a:t>
            </a:r>
            <a:endParaRPr lang="zh-CN" altLang="zh-CN" sz="1800" dirty="0">
              <a:solidFill>
                <a:srgbClr val="7030A0"/>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7030A0"/>
                </a:solidFill>
                <a:latin typeface="Consolas" pitchFamily="49" charset="0"/>
                <a:ea typeface="仿宋" pitchFamily="49" charset="-122"/>
                <a:cs typeface="Consolas" pitchFamily="49" charset="0"/>
              </a:rPr>
              <a:t>      </a:t>
            </a:r>
            <a:r>
              <a:rPr lang="en-US" altLang="zh-CN" sz="1800" dirty="0" err="1">
                <a:solidFill>
                  <a:srgbClr val="7030A0"/>
                </a:solidFill>
                <a:latin typeface="Consolas" pitchFamily="49" charset="0"/>
                <a:ea typeface="仿宋" pitchFamily="49" charset="-122"/>
                <a:cs typeface="Consolas" pitchFamily="49" charset="0"/>
              </a:rPr>
              <a:t>System.out.println</a:t>
            </a:r>
            <a:r>
              <a:rPr lang="en-US" altLang="zh-CN" sz="1800" dirty="0">
                <a:solidFill>
                  <a:srgbClr val="7030A0"/>
                </a:solidFill>
                <a:latin typeface="Consolas" pitchFamily="49" charset="0"/>
                <a:ea typeface="仿宋" pitchFamily="49" charset="-122"/>
                <a:cs typeface="Consolas" pitchFamily="49" charset="0"/>
              </a:rPr>
              <a:t>("n="+</a:t>
            </a:r>
            <a:r>
              <a:rPr lang="en-US" altLang="zh-CN" sz="1800" dirty="0" err="1">
                <a:solidFill>
                  <a:srgbClr val="7030A0"/>
                </a:solidFill>
                <a:latin typeface="Consolas" pitchFamily="49" charset="0"/>
                <a:ea typeface="仿宋" pitchFamily="49" charset="-122"/>
                <a:cs typeface="Consolas" pitchFamily="49" charset="0"/>
              </a:rPr>
              <a:t>n+",m</a:t>
            </a:r>
            <a:r>
              <a:rPr lang="en-US" altLang="zh-CN" sz="1800" dirty="0">
                <a:solidFill>
                  <a:srgbClr val="7030A0"/>
                </a:solidFill>
                <a:latin typeface="Consolas" pitchFamily="49" charset="0"/>
                <a:ea typeface="仿宋" pitchFamily="49" charset="-122"/>
                <a:cs typeface="Consolas" pitchFamily="49" charset="0"/>
              </a:rPr>
              <a:t>="+m+"</a:t>
            </a:r>
            <a:r>
              <a:rPr lang="zh-CN" altLang="zh-CN" sz="1800" dirty="0">
                <a:solidFill>
                  <a:srgbClr val="7030A0"/>
                </a:solidFill>
                <a:latin typeface="Consolas" pitchFamily="49" charset="0"/>
                <a:ea typeface="仿宋" pitchFamily="49" charset="-122"/>
                <a:cs typeface="Consolas" pitchFamily="49" charset="0"/>
              </a:rPr>
              <a:t>的约瑟夫序列</a:t>
            </a:r>
            <a:r>
              <a:rPr lang="en-US" altLang="zh-CN" sz="1800" dirty="0">
                <a:solidFill>
                  <a:srgbClr val="7030A0"/>
                </a:solidFill>
                <a:latin typeface="Consolas" pitchFamily="49" charset="0"/>
                <a:ea typeface="仿宋" pitchFamily="49" charset="-122"/>
                <a:cs typeface="Consolas" pitchFamily="49" charset="0"/>
              </a:rPr>
              <a:t>");</a:t>
            </a:r>
            <a:endParaRPr lang="zh-CN" altLang="zh-CN" sz="1800" dirty="0">
              <a:solidFill>
                <a:srgbClr val="7030A0"/>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7030A0"/>
                </a:solidFill>
                <a:latin typeface="Consolas" pitchFamily="49" charset="0"/>
                <a:ea typeface="仿宋" pitchFamily="49" charset="-122"/>
                <a:cs typeface="Consolas" pitchFamily="49" charset="0"/>
              </a:rPr>
              <a:t>      </a:t>
            </a:r>
            <a:r>
              <a:rPr lang="en-US" altLang="zh-CN" sz="1800" dirty="0" err="1">
                <a:solidFill>
                  <a:srgbClr val="7030A0"/>
                </a:solidFill>
                <a:latin typeface="Consolas" pitchFamily="49" charset="0"/>
                <a:ea typeface="仿宋" pitchFamily="49" charset="-122"/>
                <a:cs typeface="Consolas" pitchFamily="49" charset="0"/>
              </a:rPr>
              <a:t>System.out.println</a:t>
            </a:r>
            <a:r>
              <a:rPr lang="en-US" altLang="zh-CN" sz="1800" dirty="0">
                <a:solidFill>
                  <a:srgbClr val="7030A0"/>
                </a:solidFill>
                <a:latin typeface="Consolas" pitchFamily="49" charset="0"/>
                <a:ea typeface="仿宋" pitchFamily="49" charset="-122"/>
                <a:cs typeface="Consolas" pitchFamily="49" charset="0"/>
              </a:rPr>
              <a:t>(</a:t>
            </a:r>
            <a:r>
              <a:rPr lang="en-US" altLang="zh-CN" sz="1800" dirty="0" err="1">
                <a:solidFill>
                  <a:srgbClr val="FF0000"/>
                </a:solidFill>
                <a:latin typeface="Consolas" pitchFamily="49" charset="0"/>
                <a:ea typeface="仿宋" pitchFamily="49" charset="-122"/>
                <a:cs typeface="Consolas" pitchFamily="49" charset="0"/>
              </a:rPr>
              <a:t>L.Jsequence</a:t>
            </a:r>
            <a:r>
              <a:rPr lang="en-US" altLang="zh-CN" sz="1800" dirty="0">
                <a:solidFill>
                  <a:srgbClr val="FF0000"/>
                </a:solidFill>
                <a:latin typeface="Consolas" pitchFamily="49" charset="0"/>
                <a:ea typeface="仿宋" pitchFamily="49" charset="-122"/>
                <a:cs typeface="Consolas" pitchFamily="49" charset="0"/>
              </a:rPr>
              <a:t>()</a:t>
            </a:r>
            <a:r>
              <a:rPr lang="en-US" altLang="zh-CN" sz="1800" dirty="0">
                <a:solidFill>
                  <a:srgbClr val="7030A0"/>
                </a:solidFill>
                <a:latin typeface="Consolas" pitchFamily="49" charset="0"/>
                <a:ea typeface="仿宋" pitchFamily="49" charset="-122"/>
                <a:cs typeface="Consolas" pitchFamily="49" charset="0"/>
              </a:rPr>
              <a:t>);</a:t>
            </a:r>
            <a:endParaRPr lang="zh-CN" altLang="zh-CN" sz="1800" dirty="0">
              <a:solidFill>
                <a:srgbClr val="7030A0"/>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6600"/>
                </a:solidFill>
                <a:latin typeface="Consolas" pitchFamily="49" charset="0"/>
                <a:ea typeface="仿宋" pitchFamily="49" charset="-122"/>
                <a:cs typeface="Consolas" pitchFamily="49" charset="0"/>
              </a:rPr>
              <a:t>      </a:t>
            </a:r>
            <a:r>
              <a:rPr lang="en-US" altLang="zh-CN" sz="1800" dirty="0" err="1">
                <a:solidFill>
                  <a:srgbClr val="006600"/>
                </a:solidFill>
                <a:latin typeface="Consolas" pitchFamily="49" charset="0"/>
                <a:ea typeface="仿宋" pitchFamily="49" charset="-122"/>
                <a:cs typeface="Consolas" pitchFamily="49" charset="0"/>
              </a:rPr>
              <a:t>System.out.println</a:t>
            </a:r>
            <a:r>
              <a:rPr lang="en-US" altLang="zh-CN" sz="1800" dirty="0">
                <a:solidFill>
                  <a:srgbClr val="006600"/>
                </a:solidFill>
                <a:latin typeface="Consolas" pitchFamily="49" charset="0"/>
                <a:ea typeface="仿宋" pitchFamily="49" charset="-122"/>
                <a:cs typeface="Consolas" pitchFamily="49" charset="0"/>
              </a:rPr>
              <a:t>("********</a:t>
            </a:r>
            <a:r>
              <a:rPr lang="zh-CN" altLang="zh-CN" sz="1800" dirty="0">
                <a:solidFill>
                  <a:srgbClr val="006600"/>
                </a:solidFill>
                <a:latin typeface="Consolas" pitchFamily="49" charset="0"/>
                <a:ea typeface="仿宋" pitchFamily="49" charset="-122"/>
                <a:cs typeface="Consolas" pitchFamily="49" charset="0"/>
              </a:rPr>
              <a:t>测试</a:t>
            </a:r>
            <a:r>
              <a:rPr lang="en-US" altLang="zh-CN" sz="1800" dirty="0">
                <a:solidFill>
                  <a:srgbClr val="006600"/>
                </a:solidFill>
                <a:latin typeface="Consolas" pitchFamily="49" charset="0"/>
                <a:ea typeface="仿宋" pitchFamily="49" charset="-122"/>
                <a:cs typeface="Consolas" pitchFamily="49" charset="0"/>
              </a:rPr>
              <a:t>2***********");</a:t>
            </a:r>
            <a:endParaRPr lang="zh-CN" altLang="zh-CN" sz="1800" dirty="0">
              <a:solidFill>
                <a:srgbClr val="006600"/>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6600"/>
                </a:solidFill>
                <a:latin typeface="Consolas" pitchFamily="49" charset="0"/>
                <a:ea typeface="仿宋" pitchFamily="49" charset="-122"/>
                <a:cs typeface="Consolas" pitchFamily="49" charset="0"/>
              </a:rPr>
              <a:t>      n=8; m=4;</a:t>
            </a:r>
            <a:endParaRPr lang="zh-CN" altLang="zh-CN" sz="1800" dirty="0">
              <a:solidFill>
                <a:srgbClr val="006600"/>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6600"/>
                </a:solidFill>
                <a:latin typeface="Consolas" pitchFamily="49" charset="0"/>
                <a:ea typeface="仿宋" pitchFamily="49" charset="-122"/>
                <a:cs typeface="Consolas" pitchFamily="49" charset="0"/>
              </a:rPr>
              <a:t>      L=new Joseph(</a:t>
            </a:r>
            <a:r>
              <a:rPr lang="en-US" altLang="zh-CN" sz="1800" dirty="0" err="1">
                <a:solidFill>
                  <a:srgbClr val="006600"/>
                </a:solidFill>
                <a:latin typeface="Consolas" pitchFamily="49" charset="0"/>
                <a:ea typeface="仿宋" pitchFamily="49" charset="-122"/>
                <a:cs typeface="Consolas" pitchFamily="49" charset="0"/>
              </a:rPr>
              <a:t>n,m</a:t>
            </a:r>
            <a:r>
              <a:rPr lang="en-US" altLang="zh-CN" sz="1800" dirty="0">
                <a:solidFill>
                  <a:srgbClr val="006600"/>
                </a:solidFill>
                <a:latin typeface="Consolas" pitchFamily="49" charset="0"/>
                <a:ea typeface="仿宋" pitchFamily="49" charset="-122"/>
                <a:cs typeface="Consolas" pitchFamily="49" charset="0"/>
              </a:rPr>
              <a:t>);</a:t>
            </a:r>
            <a:endParaRPr lang="zh-CN" altLang="zh-CN" sz="1800" dirty="0">
              <a:solidFill>
                <a:srgbClr val="006600"/>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6600"/>
                </a:solidFill>
                <a:latin typeface="Consolas" pitchFamily="49" charset="0"/>
                <a:ea typeface="仿宋" pitchFamily="49" charset="-122"/>
                <a:cs typeface="Consolas" pitchFamily="49" charset="0"/>
              </a:rPr>
              <a:t>      </a:t>
            </a:r>
            <a:r>
              <a:rPr lang="en-US" altLang="zh-CN" sz="1800" dirty="0" err="1">
                <a:solidFill>
                  <a:srgbClr val="006600"/>
                </a:solidFill>
                <a:latin typeface="Consolas" pitchFamily="49" charset="0"/>
                <a:ea typeface="仿宋" pitchFamily="49" charset="-122"/>
                <a:cs typeface="Consolas" pitchFamily="49" charset="0"/>
              </a:rPr>
              <a:t>System.out.println</a:t>
            </a:r>
            <a:r>
              <a:rPr lang="en-US" altLang="zh-CN" sz="1800" dirty="0">
                <a:solidFill>
                  <a:srgbClr val="006600"/>
                </a:solidFill>
                <a:latin typeface="Consolas" pitchFamily="49" charset="0"/>
                <a:ea typeface="仿宋" pitchFamily="49" charset="-122"/>
                <a:cs typeface="Consolas" pitchFamily="49" charset="0"/>
              </a:rPr>
              <a:t>("n="+</a:t>
            </a:r>
            <a:r>
              <a:rPr lang="en-US" altLang="zh-CN" sz="1800" dirty="0" err="1">
                <a:solidFill>
                  <a:srgbClr val="006600"/>
                </a:solidFill>
                <a:latin typeface="Consolas" pitchFamily="49" charset="0"/>
                <a:ea typeface="仿宋" pitchFamily="49" charset="-122"/>
                <a:cs typeface="Consolas" pitchFamily="49" charset="0"/>
              </a:rPr>
              <a:t>n+",m</a:t>
            </a:r>
            <a:r>
              <a:rPr lang="en-US" altLang="zh-CN" sz="1800" dirty="0">
                <a:solidFill>
                  <a:srgbClr val="006600"/>
                </a:solidFill>
                <a:latin typeface="Consolas" pitchFamily="49" charset="0"/>
                <a:ea typeface="仿宋" pitchFamily="49" charset="-122"/>
                <a:cs typeface="Consolas" pitchFamily="49" charset="0"/>
              </a:rPr>
              <a:t>="+m+"</a:t>
            </a:r>
            <a:r>
              <a:rPr lang="zh-CN" altLang="zh-CN" sz="1800" dirty="0">
                <a:solidFill>
                  <a:srgbClr val="006600"/>
                </a:solidFill>
                <a:latin typeface="Consolas" pitchFamily="49" charset="0"/>
                <a:ea typeface="仿宋" pitchFamily="49" charset="-122"/>
                <a:cs typeface="Consolas" pitchFamily="49" charset="0"/>
              </a:rPr>
              <a:t>的约瑟夫序列</a:t>
            </a:r>
            <a:r>
              <a:rPr lang="en-US" altLang="zh-CN" sz="1800" dirty="0">
                <a:solidFill>
                  <a:srgbClr val="006600"/>
                </a:solidFill>
                <a:latin typeface="Consolas" pitchFamily="49" charset="0"/>
                <a:ea typeface="仿宋" pitchFamily="49" charset="-122"/>
                <a:cs typeface="Consolas" pitchFamily="49" charset="0"/>
              </a:rPr>
              <a:t>");</a:t>
            </a:r>
            <a:endParaRPr lang="zh-CN" altLang="zh-CN" sz="1800" dirty="0">
              <a:solidFill>
                <a:srgbClr val="006600"/>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6600"/>
                </a:solidFill>
                <a:latin typeface="Consolas" pitchFamily="49" charset="0"/>
                <a:ea typeface="仿宋" pitchFamily="49" charset="-122"/>
                <a:cs typeface="Consolas" pitchFamily="49" charset="0"/>
              </a:rPr>
              <a:t>      </a:t>
            </a:r>
            <a:r>
              <a:rPr lang="en-US" altLang="zh-CN" sz="1800" dirty="0" err="1">
                <a:solidFill>
                  <a:srgbClr val="006600"/>
                </a:solidFill>
                <a:latin typeface="Consolas" pitchFamily="49" charset="0"/>
                <a:ea typeface="仿宋" pitchFamily="49" charset="-122"/>
                <a:cs typeface="Consolas" pitchFamily="49" charset="0"/>
              </a:rPr>
              <a:t>System.out.println</a:t>
            </a:r>
            <a:r>
              <a:rPr lang="en-US" altLang="zh-CN" sz="1800" dirty="0">
                <a:solidFill>
                  <a:srgbClr val="006600"/>
                </a:solidFill>
                <a:latin typeface="Consolas" pitchFamily="49" charset="0"/>
                <a:ea typeface="仿宋" pitchFamily="49" charset="-122"/>
                <a:cs typeface="Consolas" pitchFamily="49" charset="0"/>
              </a:rPr>
              <a:t>(</a:t>
            </a:r>
            <a:r>
              <a:rPr lang="en-US" altLang="zh-CN" sz="1800" dirty="0" err="1">
                <a:solidFill>
                  <a:srgbClr val="FF0000"/>
                </a:solidFill>
                <a:latin typeface="Consolas" pitchFamily="49" charset="0"/>
                <a:ea typeface="仿宋" pitchFamily="49" charset="-122"/>
                <a:cs typeface="Consolas" pitchFamily="49" charset="0"/>
              </a:rPr>
              <a:t>L.Jsequence</a:t>
            </a:r>
            <a:r>
              <a:rPr lang="en-US" altLang="zh-CN" sz="1800" dirty="0">
                <a:solidFill>
                  <a:srgbClr val="FF0000"/>
                </a:solidFill>
                <a:latin typeface="Consolas" pitchFamily="49" charset="0"/>
                <a:ea typeface="仿宋" pitchFamily="49" charset="-122"/>
                <a:cs typeface="Consolas" pitchFamily="49" charset="0"/>
              </a:rPr>
              <a:t>()</a:t>
            </a:r>
            <a:r>
              <a:rPr lang="en-US" altLang="zh-CN" sz="1800" dirty="0">
                <a:solidFill>
                  <a:srgbClr val="006600"/>
                </a:solidFill>
                <a:latin typeface="Consolas" pitchFamily="49" charset="0"/>
                <a:ea typeface="仿宋" pitchFamily="49" charset="-122"/>
                <a:cs typeface="Consolas" pitchFamily="49" charset="0"/>
              </a:rPr>
              <a:t>);</a:t>
            </a:r>
            <a:endParaRPr lang="zh-CN" altLang="zh-CN" sz="1800" dirty="0">
              <a:solidFill>
                <a:srgbClr val="006600"/>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   }	</a:t>
            </a:r>
            <a:endParaRPr lang="zh-CN" altLang="zh-CN" sz="1800" dirty="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394396" y="116632"/>
            <a:ext cx="6929486" cy="1015663"/>
          </a:xfrm>
          <a:prstGeom prst="rect">
            <a:avLst/>
          </a:prstGeom>
          <a:noFill/>
        </p:spPr>
        <p:txBody>
          <a:bodyPr wrap="square" rtlCol="0">
            <a:spAutoFit/>
          </a:bodyPr>
          <a:lstStyle/>
          <a:p>
            <a:pPr algn="l">
              <a:lnSpc>
                <a:spcPts val="3000"/>
              </a:lnSpc>
              <a:spcBef>
                <a:spcPts val="1200"/>
              </a:spcBef>
            </a:pPr>
            <a:r>
              <a:rPr lang="zh-CN" altLang="zh-CN" sz="2000" dirty="0">
                <a:solidFill>
                  <a:srgbClr val="FF0000"/>
                </a:solidFill>
                <a:latin typeface="Consolas" pitchFamily="49" charset="0"/>
                <a:ea typeface="微软雅黑" pitchFamily="34" charset="-122"/>
                <a:cs typeface="Consolas" pitchFamily="49" charset="0"/>
              </a:rPr>
              <a:t>（</a:t>
            </a:r>
            <a:r>
              <a:rPr lang="en-US" altLang="zh-CN" sz="2000" dirty="0">
                <a:solidFill>
                  <a:srgbClr val="FF0000"/>
                </a:solidFill>
                <a:latin typeface="Consolas" pitchFamily="49" charset="0"/>
                <a:ea typeface="微软雅黑" pitchFamily="34" charset="-122"/>
                <a:cs typeface="Consolas" pitchFamily="49" charset="0"/>
              </a:rPr>
              <a:t>3</a:t>
            </a:r>
            <a:r>
              <a:rPr lang="zh-CN" altLang="zh-CN" sz="2000" dirty="0">
                <a:solidFill>
                  <a:srgbClr val="FF0000"/>
                </a:solidFill>
                <a:latin typeface="Consolas" pitchFamily="49" charset="0"/>
                <a:ea typeface="微软雅黑" pitchFamily="34" charset="-122"/>
                <a:cs typeface="Consolas" pitchFamily="49" charset="0"/>
              </a:rPr>
              <a:t>）设计主函数</a:t>
            </a:r>
          </a:p>
          <a:p>
            <a:pPr algn="l">
              <a:lnSpc>
                <a:spcPts val="3000"/>
              </a:lnSpc>
              <a:spcBef>
                <a:spcPts val="1200"/>
              </a:spcBef>
            </a:pPr>
            <a:r>
              <a:rPr lang="zh-CN" altLang="zh-CN" sz="2000" dirty="0">
                <a:solidFill>
                  <a:srgbClr val="0000FF"/>
                </a:solidFill>
                <a:latin typeface="Consolas" pitchFamily="49" charset="0"/>
                <a:ea typeface="仿宋" pitchFamily="49" charset="-122"/>
                <a:cs typeface="Consolas" pitchFamily="49" charset="0"/>
              </a:rPr>
              <a:t>设计如下主函数求解两个约瑟夫序列。</a:t>
            </a:r>
            <a:endParaRPr lang="zh-CN" altLang="en-US" sz="20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3324" y="136525"/>
            <a:ext cx="7143800" cy="1015663"/>
          </a:xfrm>
          <a:prstGeom prst="rect">
            <a:avLst/>
          </a:prstGeom>
          <a:noFill/>
        </p:spPr>
        <p:txBody>
          <a:bodyPr wrap="square" rtlCol="0">
            <a:spAutoFit/>
          </a:bodyPr>
          <a:lstStyle/>
          <a:p>
            <a:pPr algn="l">
              <a:lnSpc>
                <a:spcPts val="3000"/>
              </a:lnSpc>
              <a:spcBef>
                <a:spcPts val="1200"/>
              </a:spcBef>
            </a:pPr>
            <a:r>
              <a:rPr lang="zh-CN" altLang="zh-CN" sz="2000" dirty="0">
                <a:solidFill>
                  <a:srgbClr val="FF0000"/>
                </a:solidFill>
                <a:latin typeface="Consolas" pitchFamily="49" charset="0"/>
                <a:ea typeface="微软雅黑" pitchFamily="34" charset="-122"/>
                <a:cs typeface="Consolas" pitchFamily="49" charset="0"/>
              </a:rPr>
              <a:t>（</a:t>
            </a:r>
            <a:r>
              <a:rPr lang="en-US" altLang="zh-CN" sz="2000" dirty="0">
                <a:solidFill>
                  <a:srgbClr val="FF0000"/>
                </a:solidFill>
                <a:latin typeface="Consolas" pitchFamily="49" charset="0"/>
                <a:ea typeface="微软雅黑" pitchFamily="34" charset="-122"/>
                <a:cs typeface="Consolas" pitchFamily="49" charset="0"/>
              </a:rPr>
              <a:t>4</a:t>
            </a:r>
            <a:r>
              <a:rPr lang="zh-CN" altLang="zh-CN" sz="2000" dirty="0">
                <a:solidFill>
                  <a:srgbClr val="FF0000"/>
                </a:solidFill>
                <a:latin typeface="Consolas" pitchFamily="49" charset="0"/>
                <a:ea typeface="微软雅黑" pitchFamily="34" charset="-122"/>
                <a:cs typeface="Consolas" pitchFamily="49" charset="0"/>
              </a:rPr>
              <a:t>）执行结果</a:t>
            </a:r>
          </a:p>
          <a:p>
            <a:pPr algn="l">
              <a:lnSpc>
                <a:spcPts val="3000"/>
              </a:lnSpc>
              <a:spcBef>
                <a:spcPts val="1200"/>
              </a:spcBef>
            </a:pPr>
            <a:r>
              <a:rPr lang="zh-CN" altLang="zh-CN" sz="2000" dirty="0">
                <a:solidFill>
                  <a:srgbClr val="0000FF"/>
                </a:solidFill>
                <a:latin typeface="Consolas" pitchFamily="49" charset="0"/>
                <a:ea typeface="仿宋" pitchFamily="49" charset="-122"/>
                <a:cs typeface="Consolas" pitchFamily="49" charset="0"/>
              </a:rPr>
              <a:t>本程序的执行结果如下：</a:t>
            </a:r>
            <a:endParaRPr lang="zh-CN" altLang="en-US" sz="20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1463942" y="1556792"/>
            <a:ext cx="5072098" cy="2906913"/>
          </a:xfrm>
          <a:prstGeom prst="rect">
            <a:avLst/>
          </a:prstGeom>
          <a:solidFill>
            <a:schemeClr val="accent6">
              <a:lumMod val="20000"/>
              <a:lumOff val="80000"/>
            </a:schemeClr>
          </a:solidFill>
          <a:effectLst>
            <a:outerShdw blurRad="76200" dir="18900000" sy="23000" kx="-1200000" algn="bl" rotWithShape="0">
              <a:prstClr val="black">
                <a:alpha val="20000"/>
              </a:prstClr>
            </a:outerShdw>
          </a:effectLst>
        </p:spPr>
        <p:style>
          <a:lnRef idx="3">
            <a:schemeClr val="lt1"/>
          </a:lnRef>
          <a:fillRef idx="1">
            <a:schemeClr val="accent3"/>
          </a:fillRef>
          <a:effectRef idx="1">
            <a:schemeClr val="accent3"/>
          </a:effectRef>
          <a:fontRef idx="minor">
            <a:schemeClr val="lt1"/>
          </a:fontRef>
        </p:style>
        <p:txBody>
          <a:bodyPr wrap="square" lIns="216000" tIns="144000" bIns="144000" rtlCol="0">
            <a:spAutoFit/>
          </a:bodyPr>
          <a:lstStyle/>
          <a:p>
            <a:pPr algn="l">
              <a:lnSpc>
                <a:spcPct val="100000"/>
              </a:lnSpc>
            </a:pP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测试</a:t>
            </a:r>
            <a:r>
              <a:rPr lang="en-US" altLang="zh-CN" sz="2000">
                <a:solidFill>
                  <a:srgbClr val="0000FF"/>
                </a:solidFill>
                <a:latin typeface="Consolas" pitchFamily="49" charset="0"/>
                <a:ea typeface="仿宋" pitchFamily="49" charset="-122"/>
                <a:cs typeface="Consolas" pitchFamily="49" charset="0"/>
              </a:rPr>
              <a:t>1***********</a:t>
            </a:r>
            <a:endParaRPr lang="zh-CN" altLang="zh-CN" sz="2000">
              <a:solidFill>
                <a:srgbClr val="0000FF"/>
              </a:solidFill>
              <a:latin typeface="Consolas" pitchFamily="49" charset="0"/>
              <a:ea typeface="仿宋" pitchFamily="49" charset="-122"/>
              <a:cs typeface="Consolas" pitchFamily="49" charset="0"/>
            </a:endParaRPr>
          </a:p>
          <a:p>
            <a:pPr algn="l">
              <a:lnSpc>
                <a:spcPct val="100000"/>
              </a:lnSpc>
            </a:pPr>
            <a:r>
              <a:rPr lang="en-US" altLang="zh-CN" sz="2000">
                <a:solidFill>
                  <a:srgbClr val="0000FF"/>
                </a:solidFill>
                <a:latin typeface="Consolas" pitchFamily="49" charset="0"/>
                <a:ea typeface="仿宋" pitchFamily="49" charset="-122"/>
                <a:cs typeface="Consolas" pitchFamily="49" charset="0"/>
              </a:rPr>
              <a:t>n=6,m=3</a:t>
            </a:r>
            <a:r>
              <a:rPr lang="zh-CN" altLang="zh-CN" sz="2000">
                <a:solidFill>
                  <a:srgbClr val="0000FF"/>
                </a:solidFill>
                <a:latin typeface="Consolas" pitchFamily="49" charset="0"/>
                <a:ea typeface="仿宋" pitchFamily="49" charset="-122"/>
                <a:cs typeface="Consolas" pitchFamily="49" charset="0"/>
              </a:rPr>
              <a:t>的约瑟夫序列</a:t>
            </a:r>
          </a:p>
          <a:p>
            <a:pPr algn="l">
              <a:lnSpc>
                <a:spcPct val="100000"/>
              </a:lnSpc>
            </a:pPr>
            <a:r>
              <a:rPr lang="en-US" altLang="zh-CN" sz="2000">
                <a:solidFill>
                  <a:srgbClr val="0000FF"/>
                </a:solidFill>
                <a:latin typeface="Consolas" pitchFamily="49" charset="0"/>
                <a:ea typeface="仿宋" pitchFamily="49" charset="-122"/>
                <a:cs typeface="Consolas" pitchFamily="49" charset="0"/>
              </a:rPr>
              <a:t>3 6 4 2 5 1 </a:t>
            </a:r>
            <a:endParaRPr lang="zh-CN" altLang="zh-CN" sz="2000">
              <a:solidFill>
                <a:srgbClr val="0000FF"/>
              </a:solidFill>
              <a:latin typeface="Consolas" pitchFamily="49" charset="0"/>
              <a:ea typeface="仿宋" pitchFamily="49" charset="-122"/>
              <a:cs typeface="Consolas" pitchFamily="49" charset="0"/>
            </a:endParaRPr>
          </a:p>
          <a:p>
            <a:pPr algn="l">
              <a:lnSpc>
                <a:spcPct val="100000"/>
              </a:lnSpc>
            </a:pP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测试</a:t>
            </a:r>
            <a:r>
              <a:rPr lang="en-US" altLang="zh-CN" sz="2000">
                <a:solidFill>
                  <a:srgbClr val="0000FF"/>
                </a:solidFill>
                <a:latin typeface="Consolas" pitchFamily="49" charset="0"/>
                <a:ea typeface="仿宋" pitchFamily="49" charset="-122"/>
                <a:cs typeface="Consolas" pitchFamily="49" charset="0"/>
              </a:rPr>
              <a:t>2***********</a:t>
            </a:r>
            <a:endParaRPr lang="zh-CN" altLang="zh-CN" sz="2000">
              <a:solidFill>
                <a:srgbClr val="0000FF"/>
              </a:solidFill>
              <a:latin typeface="Consolas" pitchFamily="49" charset="0"/>
              <a:ea typeface="仿宋" pitchFamily="49" charset="-122"/>
              <a:cs typeface="Consolas" pitchFamily="49" charset="0"/>
            </a:endParaRPr>
          </a:p>
          <a:p>
            <a:pPr algn="l">
              <a:lnSpc>
                <a:spcPct val="100000"/>
              </a:lnSpc>
            </a:pPr>
            <a:r>
              <a:rPr lang="en-US" altLang="zh-CN" sz="2000">
                <a:solidFill>
                  <a:srgbClr val="0000FF"/>
                </a:solidFill>
                <a:latin typeface="Consolas" pitchFamily="49" charset="0"/>
                <a:ea typeface="仿宋" pitchFamily="49" charset="-122"/>
                <a:cs typeface="Consolas" pitchFamily="49" charset="0"/>
              </a:rPr>
              <a:t>n=8,m=4</a:t>
            </a:r>
            <a:r>
              <a:rPr lang="zh-CN" altLang="zh-CN" sz="2000">
                <a:solidFill>
                  <a:srgbClr val="0000FF"/>
                </a:solidFill>
                <a:latin typeface="Consolas" pitchFamily="49" charset="0"/>
                <a:ea typeface="仿宋" pitchFamily="49" charset="-122"/>
                <a:cs typeface="Consolas" pitchFamily="49" charset="0"/>
              </a:rPr>
              <a:t>的约瑟夫序列</a:t>
            </a:r>
          </a:p>
          <a:p>
            <a:pPr algn="l">
              <a:lnSpc>
                <a:spcPct val="100000"/>
              </a:lnSpc>
            </a:pPr>
            <a:r>
              <a:rPr lang="en-US" altLang="zh-CN" sz="2000">
                <a:solidFill>
                  <a:srgbClr val="0000FF"/>
                </a:solidFill>
                <a:latin typeface="Consolas" pitchFamily="49" charset="0"/>
                <a:ea typeface="仿宋" pitchFamily="49" charset="-122"/>
                <a:cs typeface="Consolas" pitchFamily="49" charset="0"/>
              </a:rPr>
              <a:t>4 8 5 2 1 3 7 6 </a:t>
            </a:r>
            <a:endParaRPr lang="zh-CN" altLang="zh-CN" sz="200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rgbClr val="0033CC"/>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lnSpc>
            <a:spcPts val="2600"/>
          </a:lnSpc>
          <a:defRPr sz="2000" smtClean="0">
            <a:solidFill>
              <a:srgbClr val="0000FF"/>
            </a:solidFill>
            <a:latin typeface="Consolas" pitchFamily="49" charset="0"/>
            <a:ea typeface="仿宋" pitchFamily="49" charset="-122"/>
            <a:cs typeface="Consolas" pitchFamily="49" charset="0"/>
          </a:defRPr>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16579</TotalTime>
  <Words>20166</Words>
  <Application>Microsoft Office PowerPoint</Application>
  <PresentationFormat>全屏显示(4:3)</PresentationFormat>
  <Paragraphs>2111</Paragraphs>
  <Slides>133</Slides>
  <Notes>46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133</vt:i4>
      </vt:variant>
    </vt:vector>
  </HeadingPairs>
  <TitlesOfParts>
    <vt:vector size="146" baseType="lpstr">
      <vt:lpstr>方正细珊瑚简体</vt:lpstr>
      <vt:lpstr>仿宋</vt:lpstr>
      <vt:lpstr>黑体</vt:lpstr>
      <vt:lpstr>华文中宋</vt:lpstr>
      <vt:lpstr>楷体</vt:lpstr>
      <vt:lpstr>宋体</vt:lpstr>
      <vt:lpstr>微软雅黑</vt:lpstr>
      <vt:lpstr>Arial</vt:lpstr>
      <vt:lpstr>Calibri</vt:lpstr>
      <vt:lpstr>Consolas</vt:lpstr>
      <vt:lpstr>Times New Roman</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xzz</cp:lastModifiedBy>
  <cp:revision>1256</cp:revision>
  <dcterms:created xsi:type="dcterms:W3CDTF">2004-03-31T23:50:14Z</dcterms:created>
  <dcterms:modified xsi:type="dcterms:W3CDTF">2023-09-21T12:40:58Z</dcterms:modified>
</cp:coreProperties>
</file>