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4"/>
  </p:notesMasterIdLst>
  <p:handoutMasterIdLst>
    <p:handoutMasterId r:id="rId55"/>
  </p:handoutMasterIdLst>
  <p:sldIdLst>
    <p:sldId id="856" r:id="rId2"/>
    <p:sldId id="670" r:id="rId3"/>
    <p:sldId id="650" r:id="rId4"/>
    <p:sldId id="546" r:id="rId5"/>
    <p:sldId id="653" r:id="rId6"/>
    <p:sldId id="654" r:id="rId7"/>
    <p:sldId id="655" r:id="rId8"/>
    <p:sldId id="651" r:id="rId9"/>
    <p:sldId id="693" r:id="rId10"/>
    <p:sldId id="692" r:id="rId11"/>
    <p:sldId id="658" r:id="rId12"/>
    <p:sldId id="696" r:id="rId13"/>
    <p:sldId id="561" r:id="rId14"/>
    <p:sldId id="562" r:id="rId15"/>
    <p:sldId id="613" r:id="rId16"/>
    <p:sldId id="615" r:id="rId17"/>
    <p:sldId id="616" r:id="rId18"/>
    <p:sldId id="699" r:id="rId19"/>
    <p:sldId id="707" r:id="rId20"/>
    <p:sldId id="708" r:id="rId21"/>
    <p:sldId id="710" r:id="rId22"/>
    <p:sldId id="711" r:id="rId23"/>
    <p:sldId id="709" r:id="rId24"/>
    <p:sldId id="701" r:id="rId25"/>
    <p:sldId id="712" r:id="rId26"/>
    <p:sldId id="702" r:id="rId27"/>
    <p:sldId id="703" r:id="rId28"/>
    <p:sldId id="705" r:id="rId29"/>
    <p:sldId id="716" r:id="rId30"/>
    <p:sldId id="723" r:id="rId31"/>
    <p:sldId id="718" r:id="rId32"/>
    <p:sldId id="720" r:id="rId33"/>
    <p:sldId id="721" r:id="rId34"/>
    <p:sldId id="563" r:id="rId35"/>
    <p:sldId id="660" r:id="rId36"/>
    <p:sldId id="737" r:id="rId37"/>
    <p:sldId id="666" r:id="rId38"/>
    <p:sldId id="668" r:id="rId39"/>
    <p:sldId id="575" r:id="rId40"/>
    <p:sldId id="577" r:id="rId41"/>
    <p:sldId id="599" r:id="rId42"/>
    <p:sldId id="752" r:id="rId43"/>
    <p:sldId id="742" r:id="rId44"/>
    <p:sldId id="747" r:id="rId45"/>
    <p:sldId id="748" r:id="rId46"/>
    <p:sldId id="578" r:id="rId47"/>
    <p:sldId id="753" r:id="rId48"/>
    <p:sldId id="741" r:id="rId49"/>
    <p:sldId id="750" r:id="rId50"/>
    <p:sldId id="751" r:id="rId51"/>
    <p:sldId id="678" r:id="rId52"/>
    <p:sldId id="611" r:id="rId5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9900"/>
    <a:srgbClr val="FFFF00"/>
    <a:srgbClr val="C3EBC3"/>
    <a:srgbClr val="0000FF"/>
    <a:srgbClr val="88D888"/>
    <a:srgbClr val="339933"/>
    <a:srgbClr val="FF3300"/>
    <a:srgbClr val="FF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5819" autoAdjust="0"/>
  </p:normalViewPr>
  <p:slideViewPr>
    <p:cSldViewPr>
      <p:cViewPr varScale="1">
        <p:scale>
          <a:sx n="52" d="100"/>
          <a:sy n="52" d="100"/>
        </p:scale>
        <p:origin x="169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P(op</a:t>
            </a:r>
            <a:r>
              <a:rPr lang="en-US" altLang="zh-CN" sz="12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)&gt;P(op</a:t>
            </a:r>
            <a:r>
              <a:rPr lang="en-US" altLang="zh-CN" sz="12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，才能将</a:t>
            </a:r>
            <a:r>
              <a:rPr lang="en-US" altLang="zh-CN" sz="1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en-US" altLang="zh-CN" sz="12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直接进栈，那么将来</a:t>
            </a:r>
            <a:r>
              <a:rPr lang="en-US" altLang="zh-CN" sz="1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op2</a:t>
            </a:r>
            <a:r>
              <a:rPr lang="zh-CN" altLang="en-US" sz="1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也就会先出栈，先计算！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05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altLang="zh-CN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zh-CN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altLang="zh-CN" sz="12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zh-CN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</a:t>
            </a:r>
            <a:r>
              <a:rPr lang="en-US" altLang="zh-CN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以前的运算符依次出栈</a:t>
            </a:r>
            <a:endParaRPr lang="en-US" altLang="zh-CN" sz="1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endParaRPr lang="en-US" altLang="zh-CN" sz="1200" dirty="0">
              <a:solidFill>
                <a:srgbClr val="0000FF"/>
              </a:solidFill>
              <a:latin typeface="Consolas" pitchFamily="49" charset="0"/>
              <a:ea typeface="仿宋" pitchFamily="49" charset="-122"/>
            </a:endParaRPr>
          </a:p>
          <a:p>
            <a:r>
              <a:rPr lang="zh-CN" altLang="en-US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不管什么情况，“（”都是进栈，</a:t>
            </a:r>
            <a:endParaRPr lang="en-US" altLang="zh-CN" sz="1200" dirty="0">
              <a:solidFill>
                <a:srgbClr val="0000FF"/>
              </a:solidFill>
              <a:latin typeface="Consolas" pitchFamily="49" charset="0"/>
              <a:ea typeface="仿宋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altLang="zh-CN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‘)‘</a:t>
            </a:r>
            <a:r>
              <a:rPr lang="zh-CN" altLang="en-US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：表明表达式（或者子表达式）这里要结束了。跟它匹配的左括号已经在栈里，做法：依次退栈，直到遇到“（”为止。</a:t>
            </a:r>
            <a:endParaRPr lang="en-US" altLang="zh-CN" sz="1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注意：左括号无需放入</a:t>
            </a:r>
            <a:r>
              <a:rPr lang="en-US" altLang="zh-CN" sz="1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postexp</a:t>
            </a:r>
            <a:r>
              <a:rPr lang="zh-CN" altLang="en-US" sz="1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中，因为后缀表达式中是没有括号的！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40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栈顶如果是左括号，则运算符直接进栈（表示一个子表达式开始，与栈空情况类似）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20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/>
              <a:t>/101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/101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id="{5EEF4D2D-AE13-4761-AB19-C22CA9A8F51F}"/>
              </a:ext>
            </a:extLst>
          </p:cNvPr>
          <p:cNvSpPr txBox="1"/>
          <p:nvPr/>
        </p:nvSpPr>
        <p:spPr>
          <a:xfrm>
            <a:off x="1151620" y="2636912"/>
            <a:ext cx="7380820" cy="1095273"/>
          </a:xfrm>
          <a:prstGeom prst="rect">
            <a:avLst/>
          </a:prstGeom>
          <a:noFill/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3 </a:t>
            </a:r>
            <a:r>
              <a:rPr lang="zh-CN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</a:t>
            </a:r>
            <a:r>
              <a:rPr lang="en-US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 </a:t>
            </a: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栈 和 队 列</a:t>
            </a:r>
            <a:r>
              <a:rPr lang="en-US" altLang="zh-CN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(</a:t>
            </a: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一）</a:t>
            </a:r>
          </a:p>
        </p:txBody>
      </p:sp>
      <p:pic>
        <p:nvPicPr>
          <p:cNvPr id="4" name="Picture 4" descr="C:\Users\Admin\AppData\Roaming\Tencent\Users\5139386\QQ\WinTemp\RichOle\26QH$T1JU%OW139@}[O}W`2.png">
            <a:extLst>
              <a:ext uri="{FF2B5EF4-FFF2-40B4-BE49-F238E27FC236}">
                <a16:creationId xmlns:a16="http://schemas.microsoft.com/office/drawing/2014/main" id="{F61A34C8-FC0B-487F-BF4A-A6736405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5324742" cy="60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42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5496" y="785795"/>
            <a:ext cx="9036496" cy="5906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SqStackClass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顺序栈泛型类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final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initcapacity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=10;	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顺序栈的初始容量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常量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int capacity;    	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存放顺序栈的容量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E[] data;		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存放顺序栈中元素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int 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	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存放栈顶指针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SqStackClass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构造方法，实现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的初始化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data = (E[])new Object[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initcapacity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强制转换为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类型数组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capacity=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initcapacity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top=-1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private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updatecapacity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newcapacity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改变栈容量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E[]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newdata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(E[])new Object[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newcapacity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复制原来的元素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newdata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capacity=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newcapacity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设置新容量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data=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newdata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仍由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标识数组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栈的基本运算算法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214290"/>
            <a:ext cx="464347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zh-CN" dirty="0"/>
              <a:t>顺序栈泛型类</a:t>
            </a:r>
            <a:r>
              <a:rPr lang="en-US" altLang="zh-CN" dirty="0" err="1"/>
              <a:t>SqStackClass</a:t>
            </a:r>
            <a:r>
              <a:rPr lang="en-US" altLang="zh-CN" dirty="0"/>
              <a:t>&lt;E&gt;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7193" y="197664"/>
            <a:ext cx="323268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zh-CN" dirty="0"/>
              <a:t>顺序栈的基本运算算法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39" y="854436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）判断栈是否为空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039" y="1302259"/>
            <a:ext cx="6143668" cy="16306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2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判断栈是否为空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top==-1;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0BBAB4D-5CD8-4A64-AA5C-5EFE93E5853B}"/>
              </a:ext>
            </a:extLst>
          </p:cNvPr>
          <p:cNvSpPr txBox="1"/>
          <p:nvPr/>
        </p:nvSpPr>
        <p:spPr>
          <a:xfrm>
            <a:off x="44317" y="313931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push(e)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CA9A5C62-F098-422D-8730-B68E3F7E78E5}"/>
              </a:ext>
            </a:extLst>
          </p:cNvPr>
          <p:cNvSpPr txBox="1"/>
          <p:nvPr/>
        </p:nvSpPr>
        <p:spPr>
          <a:xfrm>
            <a:off x="187193" y="3840244"/>
            <a:ext cx="7409143" cy="25726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 e)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(top==capacity-1)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顺序栈空间满时倍增容量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updatecapacity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(2*(top+1));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top++;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栈顶指针增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data[top]=e;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D67344-0850-4FC4-A10C-67C92860E72E}"/>
              </a:ext>
            </a:extLst>
          </p:cNvPr>
          <p:cNvGrpSpPr/>
          <p:nvPr/>
        </p:nvGrpSpPr>
        <p:grpSpPr>
          <a:xfrm>
            <a:off x="7020272" y="985060"/>
            <a:ext cx="1682979" cy="2032697"/>
            <a:chOff x="7020272" y="985060"/>
            <a:chExt cx="1682979" cy="2032697"/>
          </a:xfrm>
        </p:grpSpPr>
        <p:grpSp>
          <p:nvGrpSpPr>
            <p:cNvPr id="16" name="组合 15"/>
            <p:cNvGrpSpPr/>
            <p:nvPr/>
          </p:nvGrpSpPr>
          <p:grpSpPr>
            <a:xfrm>
              <a:off x="7020272" y="1071876"/>
              <a:ext cx="1682979" cy="1945881"/>
              <a:chOff x="285720" y="651586"/>
              <a:chExt cx="1682979" cy="1945881"/>
            </a:xfrm>
          </p:grpSpPr>
          <p:sp>
            <p:nvSpPr>
              <p:cNvPr id="17" name="Rectangle 60"/>
              <p:cNvSpPr>
                <a:spLocks noChangeArrowheads="1"/>
              </p:cNvSpPr>
              <p:nvPr/>
            </p:nvSpPr>
            <p:spPr bwMode="auto">
              <a:xfrm>
                <a:off x="1012412" y="651586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8" name="Rectangle 59"/>
              <p:cNvSpPr>
                <a:spLocks noChangeArrowheads="1"/>
              </p:cNvSpPr>
              <p:nvPr/>
            </p:nvSpPr>
            <p:spPr bwMode="auto">
              <a:xfrm>
                <a:off x="1692534" y="684089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19" name="Rectangle 58"/>
              <p:cNvSpPr>
                <a:spLocks noChangeArrowheads="1"/>
              </p:cNvSpPr>
              <p:nvPr/>
            </p:nvSpPr>
            <p:spPr bwMode="auto">
              <a:xfrm>
                <a:off x="1012412" y="977705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1692534" y="1021043"/>
                <a:ext cx="276165" cy="2470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1" name="Rectangle 56"/>
              <p:cNvSpPr>
                <a:spLocks noChangeArrowheads="1"/>
              </p:cNvSpPr>
              <p:nvPr/>
            </p:nvSpPr>
            <p:spPr bwMode="auto">
              <a:xfrm>
                <a:off x="1012412" y="1305991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1692534" y="1360164"/>
                <a:ext cx="276165" cy="2448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3" name="Rectangle 54"/>
              <p:cNvSpPr>
                <a:spLocks noChangeArrowheads="1"/>
              </p:cNvSpPr>
              <p:nvPr/>
            </p:nvSpPr>
            <p:spPr bwMode="auto">
              <a:xfrm>
                <a:off x="1012412" y="1632111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4" name="Rectangle 53"/>
              <p:cNvSpPr>
                <a:spLocks noChangeArrowheads="1"/>
              </p:cNvSpPr>
              <p:nvPr/>
            </p:nvSpPr>
            <p:spPr bwMode="auto">
              <a:xfrm>
                <a:off x="1692534" y="1698201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1012412" y="1949562"/>
                <a:ext cx="584819" cy="336954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6" name="Rectangle 51"/>
              <p:cNvSpPr>
                <a:spLocks noChangeArrowheads="1"/>
              </p:cNvSpPr>
              <p:nvPr/>
            </p:nvSpPr>
            <p:spPr bwMode="auto">
              <a:xfrm>
                <a:off x="1692534" y="2010236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739496" y="2467453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684954" y="2321187"/>
                <a:ext cx="275082" cy="2470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285720" y="2320103"/>
                <a:ext cx="453776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0FEC1D7-0B96-44C0-88A9-B6C327CB5515}"/>
                </a:ext>
              </a:extLst>
            </p:cNvPr>
            <p:cNvGrpSpPr/>
            <p:nvPr/>
          </p:nvGrpSpPr>
          <p:grpSpPr>
            <a:xfrm>
              <a:off x="7719890" y="985060"/>
              <a:ext cx="611894" cy="1791532"/>
              <a:chOff x="866653" y="908720"/>
              <a:chExt cx="708615" cy="1902876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3186F21-2F38-4678-868B-736B27202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FAB5D09-E387-4A61-A1A6-6DE1DB683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5268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2E9D0A8-4013-45F0-8060-08AA6C28B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2774342"/>
                <a:ext cx="708615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D58810-8306-4CA1-A805-B8F28235D120}"/>
              </a:ext>
            </a:extLst>
          </p:cNvPr>
          <p:cNvGrpSpPr/>
          <p:nvPr/>
        </p:nvGrpSpPr>
        <p:grpSpPr>
          <a:xfrm>
            <a:off x="7293188" y="4104536"/>
            <a:ext cx="1696771" cy="2003444"/>
            <a:chOff x="7006480" y="985060"/>
            <a:chExt cx="1696771" cy="200344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9465493-CAE6-4548-A6DA-921074E1988A}"/>
                </a:ext>
              </a:extLst>
            </p:cNvPr>
            <p:cNvGrpSpPr/>
            <p:nvPr/>
          </p:nvGrpSpPr>
          <p:grpSpPr>
            <a:xfrm>
              <a:off x="7006480" y="1071876"/>
              <a:ext cx="1696771" cy="1916628"/>
              <a:chOff x="271928" y="651586"/>
              <a:chExt cx="1696771" cy="1916628"/>
            </a:xfrm>
          </p:grpSpPr>
          <p:sp>
            <p:nvSpPr>
              <p:cNvPr id="42" name="Rectangle 60">
                <a:extLst>
                  <a:ext uri="{FF2B5EF4-FFF2-40B4-BE49-F238E27FC236}">
                    <a16:creationId xmlns:a16="http://schemas.microsoft.com/office/drawing/2014/main" id="{2D7F3C7A-0135-4DCF-83D2-44B3C4F33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651586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EA8D3ACE-43EC-458E-82F5-817B195EF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684089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4" name="Rectangle 58">
                <a:extLst>
                  <a:ext uri="{FF2B5EF4-FFF2-40B4-BE49-F238E27FC236}">
                    <a16:creationId xmlns:a16="http://schemas.microsoft.com/office/drawing/2014/main" id="{79DEF584-0A01-4D19-AA16-ED0F3DBA6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977705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BEF2A889-B048-4440-B9B8-9AA3BF60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1021043"/>
                <a:ext cx="276165" cy="2470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27BB18F0-2FDC-4246-8F7B-1BF1F8DD2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1305991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7" name="Rectangle 55">
                <a:extLst>
                  <a:ext uri="{FF2B5EF4-FFF2-40B4-BE49-F238E27FC236}">
                    <a16:creationId xmlns:a16="http://schemas.microsoft.com/office/drawing/2014/main" id="{C077C078-B420-4FD0-8EF1-B2D879FDE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1360164"/>
                <a:ext cx="276165" cy="2448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B01A922E-E0F1-4430-BCFD-D000AB3FF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1632111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9" name="Rectangle 53">
                <a:extLst>
                  <a:ext uri="{FF2B5EF4-FFF2-40B4-BE49-F238E27FC236}">
                    <a16:creationId xmlns:a16="http://schemas.microsoft.com/office/drawing/2014/main" id="{12D7B8E2-4909-488A-93A0-7F48CDE57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1698201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50" name="Rectangle 52">
                <a:extLst>
                  <a:ext uri="{FF2B5EF4-FFF2-40B4-BE49-F238E27FC236}">
                    <a16:creationId xmlns:a16="http://schemas.microsoft.com/office/drawing/2014/main" id="{64FB21A8-8687-4C05-904E-DEB4285F6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1949562"/>
                <a:ext cx="584819" cy="336954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</a:t>
                </a:r>
                <a:endParaRPr kumimoji="0" lang="zh-CN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EDA3F55E-B1CD-4E29-8745-EE651D0B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2010236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2" name="Line 50">
                <a:extLst>
                  <a:ext uri="{FF2B5EF4-FFF2-40B4-BE49-F238E27FC236}">
                    <a16:creationId xmlns:a16="http://schemas.microsoft.com/office/drawing/2014/main" id="{130ACED4-7381-4E46-A7BB-1AE7FB0BE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246" y="2088843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3" name="Rectangle 30">
                <a:extLst>
                  <a:ext uri="{FF2B5EF4-FFF2-40B4-BE49-F238E27FC236}">
                    <a16:creationId xmlns:a16="http://schemas.microsoft.com/office/drawing/2014/main" id="{CED95E56-B87A-4502-B29E-017FF3A51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954" y="2321187"/>
                <a:ext cx="275082" cy="2470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54" name="Rectangle 11">
                <a:extLst>
                  <a:ext uri="{FF2B5EF4-FFF2-40B4-BE49-F238E27FC236}">
                    <a16:creationId xmlns:a16="http://schemas.microsoft.com/office/drawing/2014/main" id="{48F86D9F-F3C8-4678-A494-6A9D0C183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928" y="1994526"/>
                <a:ext cx="453776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B2956F4-2A7B-4B8D-B40A-F1DF7C8C8509}"/>
                </a:ext>
              </a:extLst>
            </p:cNvPr>
            <p:cNvGrpSpPr/>
            <p:nvPr/>
          </p:nvGrpSpPr>
          <p:grpSpPr>
            <a:xfrm>
              <a:off x="7719890" y="985060"/>
              <a:ext cx="611894" cy="1791532"/>
              <a:chOff x="866653" y="908720"/>
              <a:chExt cx="708615" cy="1902876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196AE21-D0E3-48B5-8C81-B58531431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EF5FA981-56B9-41B1-A45A-FC2F66997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5268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2F3D5A6-27F2-4B88-AC91-DD3AA3AA0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2774342"/>
                <a:ext cx="708615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68" y="76470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64814"/>
            <a:ext cx="8424936" cy="31949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 e=(E)data[top];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top--;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top+1&gt;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initcapacity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top+1==capacity/4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满足条件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容量减半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updatecapacity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(capacity/2);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330EF97-5937-47E1-AFCD-DEBEFB5C276E}"/>
              </a:ext>
            </a:extLst>
          </p:cNvPr>
          <p:cNvSpPr txBox="1"/>
          <p:nvPr/>
        </p:nvSpPr>
        <p:spPr>
          <a:xfrm>
            <a:off x="-14128" y="4450411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）取栈顶元素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peek()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AE998A-CA90-4079-8185-8BCD541C91D6}"/>
              </a:ext>
            </a:extLst>
          </p:cNvPr>
          <p:cNvSpPr txBox="1"/>
          <p:nvPr/>
        </p:nvSpPr>
        <p:spPr>
          <a:xfrm>
            <a:off x="215516" y="4941168"/>
            <a:ext cx="6143668" cy="18003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peek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取栈顶元素操作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(E)data[top];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9E6A0B-1892-424E-B67D-E85D2B774DF7}"/>
              </a:ext>
            </a:extLst>
          </p:cNvPr>
          <p:cNvGrpSpPr/>
          <p:nvPr/>
        </p:nvGrpSpPr>
        <p:grpSpPr>
          <a:xfrm>
            <a:off x="6876256" y="980728"/>
            <a:ext cx="1623932" cy="2003444"/>
            <a:chOff x="7079319" y="985060"/>
            <a:chExt cx="1623932" cy="200344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6E3125B-9E37-4DD1-AD72-67657A53D8E1}"/>
                </a:ext>
              </a:extLst>
            </p:cNvPr>
            <p:cNvGrpSpPr/>
            <p:nvPr/>
          </p:nvGrpSpPr>
          <p:grpSpPr>
            <a:xfrm>
              <a:off x="7079319" y="1071876"/>
              <a:ext cx="1623932" cy="1916628"/>
              <a:chOff x="344767" y="651586"/>
              <a:chExt cx="1623932" cy="1916628"/>
            </a:xfrm>
          </p:grpSpPr>
          <p:sp>
            <p:nvSpPr>
              <p:cNvPr id="13" name="Rectangle 60">
                <a:extLst>
                  <a:ext uri="{FF2B5EF4-FFF2-40B4-BE49-F238E27FC236}">
                    <a16:creationId xmlns:a16="http://schemas.microsoft.com/office/drawing/2014/main" id="{794F79AC-2141-4A6F-AD28-198EAA6D9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651586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4" name="Rectangle 59">
                <a:extLst>
                  <a:ext uri="{FF2B5EF4-FFF2-40B4-BE49-F238E27FC236}">
                    <a16:creationId xmlns:a16="http://schemas.microsoft.com/office/drawing/2014/main" id="{B3DDABF0-89A1-4F45-86A2-E14090F0D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684089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15" name="Rectangle 58">
                <a:extLst>
                  <a:ext uri="{FF2B5EF4-FFF2-40B4-BE49-F238E27FC236}">
                    <a16:creationId xmlns:a16="http://schemas.microsoft.com/office/drawing/2014/main" id="{A7C81B2D-9037-4DD9-BFE0-B98CC7D28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977705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6" name="Rectangle 57">
                <a:extLst>
                  <a:ext uri="{FF2B5EF4-FFF2-40B4-BE49-F238E27FC236}">
                    <a16:creationId xmlns:a16="http://schemas.microsoft.com/office/drawing/2014/main" id="{15EBA411-84B0-491A-B9D1-5520B76A6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1021043"/>
                <a:ext cx="276165" cy="2470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7" name="Rectangle 56">
                <a:extLst>
                  <a:ext uri="{FF2B5EF4-FFF2-40B4-BE49-F238E27FC236}">
                    <a16:creationId xmlns:a16="http://schemas.microsoft.com/office/drawing/2014/main" id="{447DF92C-65FE-42C1-9FD5-BE63F666F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1305991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</a:t>
                </a:r>
                <a:endParaRPr kumimoji="0" lang="zh-CN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8" name="Rectangle 55">
                <a:extLst>
                  <a:ext uri="{FF2B5EF4-FFF2-40B4-BE49-F238E27FC236}">
                    <a16:creationId xmlns:a16="http://schemas.microsoft.com/office/drawing/2014/main" id="{4B93C470-0870-4F2A-B7AC-FF747917E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1360164"/>
                <a:ext cx="276165" cy="2448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9" name="Rectangle 54">
                <a:extLst>
                  <a:ext uri="{FF2B5EF4-FFF2-40B4-BE49-F238E27FC236}">
                    <a16:creationId xmlns:a16="http://schemas.microsoft.com/office/drawing/2014/main" id="{E9ED82A6-1DEC-43AC-B414-307D7B6A5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1632111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endParaRPr kumimoji="0" lang="zh-CN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" name="Rectangle 53">
                <a:extLst>
                  <a:ext uri="{FF2B5EF4-FFF2-40B4-BE49-F238E27FC236}">
                    <a16:creationId xmlns:a16="http://schemas.microsoft.com/office/drawing/2014/main" id="{606EF126-C6B8-4E9E-B23F-1731D59A0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1698201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E384A2BB-8786-4047-9536-677936586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12" y="1949562"/>
                <a:ext cx="584819" cy="336954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endParaRPr kumimoji="0" lang="zh-CN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2" name="Rectangle 51">
                <a:extLst>
                  <a:ext uri="{FF2B5EF4-FFF2-40B4-BE49-F238E27FC236}">
                    <a16:creationId xmlns:a16="http://schemas.microsoft.com/office/drawing/2014/main" id="{283A26DF-C042-47FC-B91B-3F5DBFA3D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534" y="2010236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3" name="Line 50">
                <a:extLst>
                  <a:ext uri="{FF2B5EF4-FFF2-40B4-BE49-F238E27FC236}">
                    <a16:creationId xmlns:a16="http://schemas.microsoft.com/office/drawing/2014/main" id="{81CD8A0E-D5F0-4C3E-8AC7-402DD71E9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424" y="1482594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4" name="Rectangle 30">
                <a:extLst>
                  <a:ext uri="{FF2B5EF4-FFF2-40B4-BE49-F238E27FC236}">
                    <a16:creationId xmlns:a16="http://schemas.microsoft.com/office/drawing/2014/main" id="{467CDAA9-C46D-4E9D-947A-C8BDA2781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954" y="2321187"/>
                <a:ext cx="275082" cy="2470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6DC7B6F5-AFB8-4AF4-B0A9-CAE218F0C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67" y="1360164"/>
                <a:ext cx="453776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4FE3C89-6A5F-4000-B43B-BCBD471430D6}"/>
                </a:ext>
              </a:extLst>
            </p:cNvPr>
            <p:cNvGrpSpPr/>
            <p:nvPr/>
          </p:nvGrpSpPr>
          <p:grpSpPr>
            <a:xfrm>
              <a:off x="7719890" y="985060"/>
              <a:ext cx="611894" cy="1791532"/>
              <a:chOff x="866653" y="908720"/>
              <a:chExt cx="708615" cy="1902876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118B01F-1680-4D30-B0D3-198A77874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1F8A401-CAB5-49DE-9DF7-1F9E2E633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5268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4E6F351-32F4-4FFE-851F-42C685457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2774342"/>
                <a:ext cx="708615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5720" y="323663"/>
            <a:ext cx="1143008" cy="1214445"/>
            <a:chOff x="1589596" y="810715"/>
            <a:chExt cx="2340698" cy="2345431"/>
          </a:xfrm>
        </p:grpSpPr>
        <p:grpSp>
          <p:nvGrpSpPr>
            <p:cNvPr id="5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kern="0" dirty="0">
                  <a:solidFill>
                    <a:srgbClr val="FFFFFF"/>
                  </a:solidFill>
                </a:rPr>
                <a:t>?</a:t>
              </a:r>
              <a:endPara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07630" y="733823"/>
            <a:ext cx="3071834" cy="44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顺序栈的几个问题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504446"/>
            <a:ext cx="7818092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若采用数组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data[1..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存放栈元素，回答以下问题：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）只能以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端作为栈底吗？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）为什么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数组的中间位置作为栈底？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3272604"/>
            <a:ext cx="8640960" cy="301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答：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）也可以将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端作为栈底。</a:t>
            </a: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</a:p>
          <a:p>
            <a:pPr algn="l">
              <a:lnSpc>
                <a:spcPts val="3300"/>
              </a:lnSpc>
              <a:spcBef>
                <a:spcPts val="0"/>
              </a:spcBef>
            </a:pP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）栈中元素是从栈底向栈顶方向生长的，如果以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数组的中间位置作为栈底，那么栈顶方向的另外一端空间就不能使用，造成空间浪费，所以不能以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数组的中间位置作为栈底。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3913348"/>
            <a:ext cx="2350209" cy="1003717"/>
            <a:chOff x="2714612" y="5438789"/>
            <a:chExt cx="2133615" cy="776293"/>
          </a:xfrm>
        </p:grpSpPr>
        <p:sp>
          <p:nvSpPr>
            <p:cNvPr id="12" name="矩形 11"/>
            <p:cNvSpPr/>
            <p:nvPr/>
          </p:nvSpPr>
          <p:spPr bwMode="auto">
            <a:xfrm>
              <a:off x="2714612" y="5786454"/>
              <a:ext cx="2071702" cy="428628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+mj-ea"/>
                  <a:ea typeface="+mj-ea"/>
                  <a:cs typeface="Consolas" pitchFamily="49" charset="0"/>
                </a:rPr>
                <a:t>←</a:t>
              </a:r>
              <a:r>
                <a:rPr lang="zh-CN" altLang="en-US" sz="16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栈元素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543878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4678" y="5438789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 … </a:t>
              </a:r>
              <a:endParaRPr lang="zh-CN" altLang="en-US" sz="16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62475" y="543878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836712"/>
            <a:ext cx="8784976" cy="22139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44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若一个栈用数组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data[1..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存储，初始栈顶指针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，则以下元素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的正确操作是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data[top]=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top++;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--; data[top]=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top--;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835" y="3827641"/>
            <a:ext cx="8546330" cy="131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答：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端作为栈底，在进栈时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应递减，由于不存在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的元素，所以在进栈时应先将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递减，再将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指向栈顶元素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。答案为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774" y="857271"/>
            <a:ext cx="8575698" cy="22139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若一个栈用数组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data[1..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存储，初始栈顶指针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，则以下元素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的正确操作是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=data[top]; top++;	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=data[top];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=data[top]; top--;	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--;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=data[top];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824" y="3437898"/>
            <a:ext cx="8575697" cy="8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答：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进栈操作是：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top--;data[top]=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top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指向栈顶元素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出栈操作与进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操作相反，应该为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=data[top]; top++;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。题答案为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046" y="908720"/>
            <a:ext cx="8679908" cy="22139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若一个栈用数组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data[1..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存储，初始栈顶指针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，则以下元素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的正确操作是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data[top]=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top++;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--; data[top]=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top--;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046" y="4005064"/>
            <a:ext cx="8588426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答：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端作为栈底，在进栈时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应递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，由于存在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的元素，所以在进栈时应先将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增（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指向栈顶元素的前一个位置！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。答案为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52736"/>
            <a:ext cx="8568952" cy="22139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若一个栈用数组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data[1..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存储，初始栈顶指针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，则以下元素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的正确操作是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=data[top]; top++;	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=data[top];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=data[top]; top--;	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D.top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--;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=data[top];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645024"/>
            <a:ext cx="8496944" cy="114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答：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进栈操作是：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top++;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指向栈顶元素的前一个位置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）。出栈操作与进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操作相反，应该为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top--;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=data[top]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。题答案为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136525"/>
            <a:ext cx="5976664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3.1.3 </a:t>
            </a:r>
            <a:r>
              <a:rPr lang="zh-CN" altLang="zh-CN"/>
              <a:t>顺序栈的应用算法设计示例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98" y="851304"/>
            <a:ext cx="8712968" cy="132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3.4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设计一个算法利用顺序栈检查用户输入的表达式中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括号是否配对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（假设表达式中可能含有圆括号、中括号和大括号）。并用相关数据进行测试。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A039733-9906-47F9-836C-7118CF2334B2}"/>
              </a:ext>
            </a:extLst>
          </p:cNvPr>
          <p:cNvSpPr txBox="1"/>
          <p:nvPr/>
        </p:nvSpPr>
        <p:spPr>
          <a:xfrm>
            <a:off x="395536" y="2267840"/>
            <a:ext cx="8465594" cy="37743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Exam3_4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public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isMatch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str)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判断算法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char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e,x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&lt;Character&gt;();	           	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建立一个顺序栈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str.length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e=='(' || e=='[' || e=='{'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将左括号进栈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76202"/>
            <a:ext cx="8678768" cy="668141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(e==')')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if (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return false;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栈空返回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st.peek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()!='(‘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return false;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栈顶不匹配返回</a:t>
            </a:r>
            <a:r>
              <a:rPr lang="zh-CN" altLang="en-US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st.pop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7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(e==']')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if (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return false;	 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栈空返回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st.peek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()!='[‘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return false; 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栈顶不匹配返回</a:t>
            </a:r>
            <a:r>
              <a:rPr lang="zh-CN" altLang="en-US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st.pop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7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(e=='}')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if (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return false;	  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栈空返回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st.peek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()!='{‘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return false; 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栈顶不匹配返回</a:t>
            </a:r>
            <a:r>
              <a:rPr lang="zh-CN" altLang="en-US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st.pop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7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	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继续遍历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7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true;	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栈空返回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false;			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栈不空返回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3635896" y="2348880"/>
            <a:ext cx="3357586" cy="539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3.1   </a:t>
            </a:r>
            <a:r>
              <a:rPr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栈</a:t>
            </a: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634834" y="3681032"/>
            <a:ext cx="3357586" cy="576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3.2  </a:t>
            </a:r>
            <a:r>
              <a:rPr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队 列</a:t>
            </a:r>
          </a:p>
        </p:txBody>
      </p:sp>
      <p:grpSp>
        <p:nvGrpSpPr>
          <p:cNvPr id="18" name="组合 79"/>
          <p:cNvGrpSpPr>
            <a:grpSpLocks/>
          </p:cNvGrpSpPr>
          <p:nvPr/>
        </p:nvGrpSpPr>
        <p:grpSpPr bwMode="auto">
          <a:xfrm>
            <a:off x="840364" y="2536886"/>
            <a:ext cx="2160000" cy="2177998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091886" y="3646663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235902" y="2966653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>
                <a:solidFill>
                  <a:srgbClr val="008000"/>
                </a:solidFill>
              </a:rPr>
              <a:t>提纲</a:t>
            </a:r>
          </a:p>
        </p:txBody>
      </p:sp>
      <p:pic>
        <p:nvPicPr>
          <p:cNvPr id="9" name="Picture 4" descr="C:\Users\Admin\AppData\Roaming\Tencent\Users\5139386\QQ\WinTemp\RichOle\26QH$T1JU%OW139@}[O}W`2.png">
            <a:extLst>
              <a:ext uri="{FF2B5EF4-FFF2-40B4-BE49-F238E27FC236}">
                <a16:creationId xmlns:a16="http://schemas.microsoft.com/office/drawing/2014/main" id="{B1795FF2-A1C6-4991-AF05-434E6787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9258" y="44624"/>
            <a:ext cx="5324742" cy="600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8392446" cy="52397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static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(String[]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args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String str="([)]";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isMatch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(str)) 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(str+“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括号是匹配的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(str+“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括号不匹配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str="([])";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isMatch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(str)) 	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(str+“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括号是匹配的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(str+“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括号不匹配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714744" y="4869160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5E14A4-CF1B-44CC-91C8-9B679372C346}"/>
              </a:ext>
            </a:extLst>
          </p:cNvPr>
          <p:cNvSpPr/>
          <p:nvPr/>
        </p:nvSpPr>
        <p:spPr bwMode="auto">
          <a:xfrm>
            <a:off x="2555776" y="5301208"/>
            <a:ext cx="2808312" cy="14156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([)]</a:t>
            </a:r>
            <a:r>
              <a:rPr lang="zh-CN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括号不匹配</a:t>
            </a:r>
          </a:p>
          <a:p>
            <a:pPr algn="l"/>
            <a:r>
              <a:rPr lang="zh-CN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 dirty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([])</a:t>
            </a:r>
            <a:r>
              <a:rPr lang="zh-CN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括号是匹配的</a:t>
            </a:r>
            <a:endParaRPr lang="zh-CN" altLang="en-US" sz="1800" dirty="0">
              <a:solidFill>
                <a:srgbClr val="6600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908720"/>
            <a:ext cx="8784976" cy="131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3.6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个元素，通过一个栈可以产生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多种出栈序列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，设计一个算法判断序列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是否得为一个合适的出栈序列，并给出操作过程。要求用相关数据进行测试。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2492896"/>
            <a:ext cx="46434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1324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合适的出栈序列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4312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不是合法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的出栈序列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790521"/>
            <a:ext cx="8712968" cy="527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用栈模拟。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将进栈序列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中。判断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序列通过一个栈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是否得到出栈序列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分别遍历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数组（初始值均为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），反复执行以下操作直到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数组遍历完：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）若栈空，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进栈，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）若栈不空，如果栈顶元素</a:t>
            </a:r>
            <a:r>
              <a:rPr lang="zh-CN" altLang="zh-CN" sz="2000" dirty="0">
                <a:solidFill>
                  <a:srgbClr val="FF0000"/>
                </a:solidFill>
                <a:latin typeface="+mj-ea"/>
                <a:ea typeface="+mj-ea"/>
                <a:cs typeface="Consolas" pitchFamily="49" charset="0"/>
              </a:rPr>
              <a:t>≠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进栈，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）否则，出栈一个元素，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简单地说就是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当栈顶元素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序列当前元素，出栈一次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序列的当前元素进栈。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当该过程结束，再将栈中与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序列相同的元素依次出栈。如果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序列遍历完（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）说明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序列是合法的出栈序列，返回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，否则不是合法的出栈序列，返回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484784"/>
            <a:ext cx="7858180" cy="485566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import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java.util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.*;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Exam3_6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static String op="";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isSerial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(int[] b)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Integer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[] a=new int[n];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&lt;Integer&gt;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&lt;Integer&gt;();	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]=i+1;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放入数组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3857652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用字符串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记录所有的栈操作。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98" y="908720"/>
            <a:ext cx="8856984" cy="58078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 &amp;&amp; j&lt;n)			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均没有遍历完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|| (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st.peek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()!=b[j])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栈空或者栈顶不是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b[j]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		  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</a:t>
            </a:r>
            <a:r>
              <a:rPr lang="en-US" altLang="zh-CN" sz="18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op+="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"+a[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			          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否则出栈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op+="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"+e+"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	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&amp;&amp; 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st.peek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()==b[j]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将栈中与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相同元素出栈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(j==n) return true;		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是出栈序列时返回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return false;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不是出栈序列时返回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64704"/>
            <a:ext cx="7858180" cy="29705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static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(int[] b)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"+b[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isSerial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是合法的出栈序列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(op);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不是合法的出栈序列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A902B83-00D7-42A3-90E0-44CFC4C9620C}"/>
              </a:ext>
            </a:extLst>
          </p:cNvPr>
          <p:cNvSpPr txBox="1"/>
          <p:nvPr/>
        </p:nvSpPr>
        <p:spPr>
          <a:xfrm>
            <a:off x="526784" y="3861048"/>
            <a:ext cx="7858180" cy="29705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static void </a:t>
            </a:r>
            <a:r>
              <a:rPr lang="en-US" altLang="zh-CN" sz="18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main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(String[] args)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System.out.println("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[] b={1,3,2,4};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solve(b);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System.out.println("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[] c={4,3,1,2};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solve(c);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53" y="1268760"/>
            <a:ext cx="8928992" cy="23249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同样用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分别遍历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数组（初始值均为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数组没有遍历完时：</a:t>
            </a: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）栈不空并且栈顶元素与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相同时循环：出栈元素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（改为连续判断）。</a:t>
            </a: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在上述过程结束后，如果栈空返回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进一步简化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5753" y="764704"/>
            <a:ext cx="8072494" cy="59828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isSerial1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(int[] b)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简化的算法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Integer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[] a=new int[n];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SqStackClass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&lt;Integer&gt;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SqStackClass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&lt;Integer&gt;();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]=i+1;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放入数组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 j=0;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&lt;n)	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没有遍历完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op+="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"+a[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st.peek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()==b[j])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st.pop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	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//b[j]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与栈顶匹配的情况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op+="  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"+e+"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栈空返回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否则返回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87" y="692696"/>
            <a:ext cx="8928992" cy="144331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3.7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设有两个栈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，它们都采用顺序栈存储，并且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共享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一个固定容量的存储区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，为了尽量利用空间，减少溢出的可能，请设计这两个栈的存储方式。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16288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共享栈问题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A7FCD3-77DD-4475-A8D4-9BC8DB0BCB7A}"/>
              </a:ext>
            </a:extLst>
          </p:cNvPr>
          <p:cNvGrpSpPr/>
          <p:nvPr/>
        </p:nvGrpSpPr>
        <p:grpSpPr>
          <a:xfrm>
            <a:off x="1331640" y="2276872"/>
            <a:ext cx="5572164" cy="1500198"/>
            <a:chOff x="1214414" y="785794"/>
            <a:chExt cx="5572164" cy="1500198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D2150248-0D27-4E67-9154-74F690846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320" y="1488392"/>
              <a:ext cx="5144382" cy="4144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……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i="0" u="none" strike="noStrike" cap="none" normalizeH="0" baseline="-30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A5ACA65-DE7E-45FA-BCDF-C117C4A3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717" y="1109428"/>
              <a:ext cx="1377572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0   1   2 </a:t>
              </a: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BA8998AF-3ECC-4E71-8144-9FFD4C7E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260" y="1112559"/>
              <a:ext cx="438318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M-1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B1DB4B-78ED-4C3F-9B99-0F5240B5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121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S1</a:t>
              </a: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7D12A78-EE20-4EFE-945B-688779F2F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64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S1</a:t>
              </a: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92B9189-CF75-47A3-A00B-2E5307DB8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791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02DB0E4-289F-4C4C-8369-E6BE6F8A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057" y="1990546"/>
              <a:ext cx="7524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S2</a:t>
              </a: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6DED1FFC-9016-4FCA-940A-1F394B653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219" y="1990546"/>
              <a:ext cx="75035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S2</a:t>
              </a: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39C051C3-826E-4060-81A7-5AF979DE4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12" y="785794"/>
              <a:ext cx="1318386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top1</a:t>
              </a:r>
            </a:p>
          </p:txBody>
        </p:sp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B8BA1ADE-3139-42C6-B7F9-FB5F98722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420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5A1E50E9-E1CB-499C-BE95-188DD9C8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619" y="785794"/>
              <a:ext cx="142838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top2</a:t>
              </a:r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01FB0091-3393-4B5D-B884-21155C58D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14" y="1539547"/>
              <a:ext cx="187851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</p:grpSp>
      <p:sp>
        <p:nvSpPr>
          <p:cNvPr id="20" name="TextBox 18">
            <a:extLst>
              <a:ext uri="{FF2B5EF4-FFF2-40B4-BE49-F238E27FC236}">
                <a16:creationId xmlns:a16="http://schemas.microsoft.com/office/drawing/2014/main" id="{028779F1-91CE-4819-9504-A1462AC16EE4}"/>
              </a:ext>
            </a:extLst>
          </p:cNvPr>
          <p:cNvSpPr txBox="1"/>
          <p:nvPr/>
        </p:nvSpPr>
        <p:spPr>
          <a:xfrm>
            <a:off x="867664" y="3881519"/>
            <a:ext cx="7072362" cy="1397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空的条件是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top1=-1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的条件是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top1=top2-1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（栈不满时）的操作是：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top1++;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[top1]=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（栈不空时）的操作是：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[top1];top1--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87BD8-12C8-4CC4-BA2C-FFF56573027B}"/>
              </a:ext>
            </a:extLst>
          </p:cNvPr>
          <p:cNvSpPr txBox="1"/>
          <p:nvPr/>
        </p:nvSpPr>
        <p:spPr>
          <a:xfrm>
            <a:off x="867664" y="5373216"/>
            <a:ext cx="7072362" cy="1397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空的条件是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满的条件是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top2=top1+1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（栈不满时）的操作是：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top2--;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[top2]=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（栈不空时）的操作是：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[top2];top2++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B04EB4E-C9F8-4E09-B093-0A7F01113A6B}"/>
              </a:ext>
            </a:extLst>
          </p:cNvPr>
          <p:cNvGrpSpPr/>
          <p:nvPr/>
        </p:nvGrpSpPr>
        <p:grpSpPr>
          <a:xfrm>
            <a:off x="1616546" y="2976481"/>
            <a:ext cx="2252447" cy="452519"/>
            <a:chOff x="1616546" y="2976481"/>
            <a:chExt cx="2252447" cy="452519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D473873-1BF2-415A-A371-00C48A8D8B95}"/>
                </a:ext>
              </a:extLst>
            </p:cNvPr>
            <p:cNvCxnSpPr/>
            <p:nvPr/>
          </p:nvCxnSpPr>
          <p:spPr>
            <a:xfrm>
              <a:off x="1619672" y="2976481"/>
              <a:ext cx="0" cy="452519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1EE142B-8782-41C6-AD5C-ED55BA7A3ADC}"/>
                </a:ext>
              </a:extLst>
            </p:cNvPr>
            <p:cNvCxnSpPr>
              <a:cxnSpLocks/>
            </p:cNvCxnSpPr>
            <p:nvPr/>
          </p:nvCxnSpPr>
          <p:spPr>
            <a:xfrm>
              <a:off x="1616546" y="2976481"/>
              <a:ext cx="2252447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D6F4FD2-ADD5-410D-9FAE-87865BBD5E2C}"/>
                </a:ext>
              </a:extLst>
            </p:cNvPr>
            <p:cNvCxnSpPr>
              <a:cxnSpLocks/>
            </p:cNvCxnSpPr>
            <p:nvPr/>
          </p:nvCxnSpPr>
          <p:spPr>
            <a:xfrm>
              <a:off x="1616546" y="3428838"/>
              <a:ext cx="2252447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70DBEA5-9EDA-421B-B03C-A8C4ECFE9B5F}"/>
              </a:ext>
            </a:extLst>
          </p:cNvPr>
          <p:cNvGrpSpPr/>
          <p:nvPr/>
        </p:nvGrpSpPr>
        <p:grpSpPr>
          <a:xfrm rot="10800000">
            <a:off x="4506918" y="2976481"/>
            <a:ext cx="2252447" cy="452519"/>
            <a:chOff x="1616546" y="2976481"/>
            <a:chExt cx="2252447" cy="452519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A688B3B-869F-4595-B99D-C07B2FE04704}"/>
                </a:ext>
              </a:extLst>
            </p:cNvPr>
            <p:cNvCxnSpPr/>
            <p:nvPr/>
          </p:nvCxnSpPr>
          <p:spPr>
            <a:xfrm>
              <a:off x="1619672" y="2976481"/>
              <a:ext cx="0" cy="452519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C793C55-BB14-4FBC-949C-CCCED24E3E4C}"/>
                </a:ext>
              </a:extLst>
            </p:cNvPr>
            <p:cNvCxnSpPr>
              <a:cxnSpLocks/>
            </p:cNvCxnSpPr>
            <p:nvPr/>
          </p:nvCxnSpPr>
          <p:spPr>
            <a:xfrm>
              <a:off x="1616546" y="2976481"/>
              <a:ext cx="2252447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4EE79A5-F711-40AF-93FD-7D99894AE97E}"/>
                </a:ext>
              </a:extLst>
            </p:cNvPr>
            <p:cNvCxnSpPr>
              <a:cxnSpLocks/>
            </p:cNvCxnSpPr>
            <p:nvPr/>
          </p:nvCxnSpPr>
          <p:spPr>
            <a:xfrm>
              <a:off x="1616546" y="3428838"/>
              <a:ext cx="2252447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22961" y="3353461"/>
            <a:ext cx="84778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初始时只含有一个头结点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并置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。这样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链栈的四要素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3568" y="4446425"/>
            <a:ext cx="7429552" cy="19108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栈空的条件：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由于只有在内存溢出才会出现栈满，通常不考虑这种情况。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将包含该元素的结点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插入作为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首结点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首结点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值并且删除该结点。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3268911" y="1424529"/>
            <a:ext cx="4643200" cy="330086"/>
            <a:chOff x="3047448" y="847358"/>
            <a:chExt cx="4643200" cy="330086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6221667" y="847358"/>
              <a:ext cx="1468981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（尾结点）</a:t>
              </a:r>
              <a:endParaRPr kumimoji="0" 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3047448" y="847358"/>
              <a:ext cx="1430983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（首结点）</a:t>
              </a:r>
              <a:endParaRPr kumimoji="0" 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15616" y="1268760"/>
            <a:ext cx="6093933" cy="857256"/>
            <a:chOff x="1033438" y="714356"/>
            <a:chExt cx="6093933" cy="857256"/>
          </a:xfrm>
        </p:grpSpPr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5324785" y="1241526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210" name="Rectangle 18" descr="浅色上对角线"/>
            <p:cNvSpPr>
              <a:spLocks noChangeArrowheads="1"/>
            </p:cNvSpPr>
            <p:nvPr/>
          </p:nvSpPr>
          <p:spPr bwMode="auto">
            <a:xfrm>
              <a:off x="1835315" y="1210089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215995" y="1210089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033438" y="714356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8207" name="Arc 15"/>
            <p:cNvSpPr>
              <a:spLocks/>
            </p:cNvSpPr>
            <p:nvPr/>
          </p:nvSpPr>
          <p:spPr bwMode="auto">
            <a:xfrm>
              <a:off x="1570652" y="878794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047448" y="121008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3428128" y="121008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475824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297126" y="121008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6677806" y="121008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5725501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619072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190697" y="121008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71377" y="121008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4762321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2031093" y="837685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</p:grpSp>
      <p:sp>
        <p:nvSpPr>
          <p:cNvPr id="27" name="TextBox 20">
            <a:extLst>
              <a:ext uri="{FF2B5EF4-FFF2-40B4-BE49-F238E27FC236}">
                <a16:creationId xmlns:a16="http://schemas.microsoft.com/office/drawing/2014/main" id="{8EC151C5-1101-4FD6-9175-2BE5C37A8158}"/>
              </a:ext>
            </a:extLst>
          </p:cNvPr>
          <p:cNvSpPr txBox="1"/>
          <p:nvPr/>
        </p:nvSpPr>
        <p:spPr>
          <a:xfrm>
            <a:off x="132587" y="150859"/>
            <a:ext cx="7779524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3.1.4 </a:t>
            </a:r>
            <a:r>
              <a:rPr lang="zh-CN" altLang="zh-CN" dirty="0"/>
              <a:t>栈的</a:t>
            </a:r>
            <a:r>
              <a:rPr lang="zh-CN" altLang="en-US" dirty="0"/>
              <a:t>链式</a:t>
            </a:r>
            <a:r>
              <a:rPr lang="zh-CN" altLang="zh-CN" dirty="0"/>
              <a:t>存储结构及其基本运算算法实现</a:t>
            </a: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A9857EE1-4172-4F12-8CE8-E72E6F596EB3}"/>
              </a:ext>
            </a:extLst>
          </p:cNvPr>
          <p:cNvSpPr txBox="1"/>
          <p:nvPr/>
        </p:nvSpPr>
        <p:spPr>
          <a:xfrm>
            <a:off x="286254" y="2663133"/>
            <a:ext cx="4844057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链栈优点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不需要考虑栈满溢出。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 rot="19500000">
            <a:off x="2226231" y="2909500"/>
            <a:ext cx="1332000" cy="72000"/>
          </a:xfrm>
          <a:prstGeom prst="roundRect">
            <a:avLst>
              <a:gd name="adj" fmla="val 50000"/>
            </a:avLst>
          </a:prstGeom>
          <a:solidFill>
            <a:srgbClr val="339933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24945" y="3326841"/>
            <a:ext cx="1224000" cy="72000"/>
          </a:xfrm>
          <a:prstGeom prst="roundRect">
            <a:avLst>
              <a:gd name="adj" fmla="val 50000"/>
            </a:avLst>
          </a:prstGeom>
          <a:solidFill>
            <a:srgbClr val="339933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8900000">
            <a:off x="1797436" y="2195766"/>
            <a:ext cx="1944000" cy="72000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2854152">
            <a:off x="2401954" y="3898621"/>
            <a:ext cx="1428300" cy="65787"/>
          </a:xfrm>
          <a:prstGeom prst="roundRect">
            <a:avLst>
              <a:gd name="adj" fmla="val 50000"/>
            </a:avLst>
          </a:prstGeom>
          <a:solidFill>
            <a:srgbClr val="339933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56"/>
          <p:cNvGrpSpPr/>
          <p:nvPr/>
        </p:nvGrpSpPr>
        <p:grpSpPr bwMode="auto">
          <a:xfrm>
            <a:off x="873601" y="2481256"/>
            <a:ext cx="1868234" cy="1398588"/>
            <a:chOff x="3282642" y="2836689"/>
            <a:chExt cx="2315251" cy="2245772"/>
          </a:xfrm>
          <a:solidFill>
            <a:srgbClr val="0BA5BF"/>
          </a:solidFill>
        </p:grpSpPr>
        <p:sp>
          <p:nvSpPr>
            <p:cNvPr id="10" name="Oval 2"/>
            <p:cNvSpPr>
              <a:spLocks noChangeAspect="1" noChangeArrowheads="1"/>
            </p:cNvSpPr>
            <p:nvPr/>
          </p:nvSpPr>
          <p:spPr bwMode="auto">
            <a:xfrm>
              <a:off x="3352122" y="2836689"/>
              <a:ext cx="2245771" cy="2245772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rgbClr val="339933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3282642" y="3566226"/>
              <a:ext cx="1928633" cy="7808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00"/>
                  </a:solidFill>
                  <a:latin typeface="方正启体简体" pitchFamily="65" charset="-122"/>
                  <a:ea typeface="方正启体简体" pitchFamily="65" charset="-122"/>
                </a:rPr>
                <a:t>3.1 </a:t>
              </a:r>
              <a:r>
                <a:rPr lang="zh-CN" altLang="zh-CN" sz="3200" dirty="0">
                  <a:solidFill>
                    <a:srgbClr val="FFFF00"/>
                  </a:solidFill>
                  <a:latin typeface="方正启体简体" pitchFamily="65" charset="-122"/>
                  <a:ea typeface="方正启体简体" pitchFamily="65" charset="-122"/>
                </a:rPr>
                <a:t>栈</a:t>
              </a:r>
              <a:endParaRPr kumimoji="1" lang="zh-CN" altLang="en-US" sz="3200" dirty="0">
                <a:solidFill>
                  <a:srgbClr val="FFFF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 bwMode="auto">
          <a:xfrm>
            <a:off x="3514501" y="3177342"/>
            <a:ext cx="4369867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339933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87"/>
          <p:cNvSpPr>
            <a:spLocks noChangeArrowheads="1"/>
          </p:cNvSpPr>
          <p:nvPr/>
        </p:nvSpPr>
        <p:spPr bwMode="auto">
          <a:xfrm>
            <a:off x="3755877" y="3242054"/>
            <a:ext cx="32083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     栈</a:t>
            </a:r>
            <a:endParaRPr lang="zh-CN" altLang="en-US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14501" y="5060057"/>
            <a:ext cx="4369867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339933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87"/>
          <p:cNvSpPr>
            <a:spLocks noChangeArrowheads="1"/>
          </p:cNvSpPr>
          <p:nvPr/>
        </p:nvSpPr>
        <p:spPr bwMode="auto">
          <a:xfrm>
            <a:off x="3689202" y="5055567"/>
            <a:ext cx="3362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栈的综合应用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514500" y="2218451"/>
            <a:ext cx="4297860" cy="562147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339933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87"/>
          <p:cNvSpPr>
            <a:spLocks noChangeArrowheads="1"/>
          </p:cNvSpPr>
          <p:nvPr/>
        </p:nvSpPr>
        <p:spPr bwMode="auto">
          <a:xfrm>
            <a:off x="3703490" y="2267752"/>
            <a:ext cx="31480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 序 栈</a:t>
            </a:r>
            <a:endParaRPr lang="zh-CN" altLang="en-US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AutoShape 3"/>
          <p:cNvSpPr>
            <a:spLocks noChangeAspect="1" noChangeArrowheads="1"/>
          </p:cNvSpPr>
          <p:nvPr/>
        </p:nvSpPr>
        <p:spPr bwMode="auto">
          <a:xfrm>
            <a:off x="3344258" y="2382613"/>
            <a:ext cx="324000" cy="324000"/>
          </a:xfrm>
          <a:prstGeom prst="ellipse">
            <a:avLst/>
          </a:prstGeom>
          <a:solidFill>
            <a:srgbClr val="339933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3"/>
          <p:cNvSpPr>
            <a:spLocks noChangeAspect="1" noChangeArrowheads="1"/>
          </p:cNvSpPr>
          <p:nvPr/>
        </p:nvSpPr>
        <p:spPr bwMode="auto">
          <a:xfrm>
            <a:off x="3344258" y="3272918"/>
            <a:ext cx="324000" cy="324000"/>
          </a:xfrm>
          <a:prstGeom prst="ellipse">
            <a:avLst/>
          </a:prstGeom>
          <a:solidFill>
            <a:srgbClr val="339933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514501" y="1214422"/>
            <a:ext cx="4297859" cy="544194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339933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87"/>
          <p:cNvSpPr>
            <a:spLocks noChangeArrowheads="1"/>
          </p:cNvSpPr>
          <p:nvPr/>
        </p:nvSpPr>
        <p:spPr bwMode="auto">
          <a:xfrm>
            <a:off x="3707836" y="1304705"/>
            <a:ext cx="3421062" cy="406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栈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的定义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3"/>
          <p:cNvSpPr>
            <a:spLocks noChangeAspect="1" noChangeArrowheads="1"/>
          </p:cNvSpPr>
          <p:nvPr/>
        </p:nvSpPr>
        <p:spPr bwMode="auto">
          <a:xfrm>
            <a:off x="3344258" y="1338788"/>
            <a:ext cx="324000" cy="324000"/>
          </a:xfrm>
          <a:prstGeom prst="ellipse">
            <a:avLst/>
          </a:prstGeom>
          <a:solidFill>
            <a:srgbClr val="009900"/>
          </a:solidFill>
          <a:ln w="254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336283" y="5113260"/>
            <a:ext cx="324000" cy="324000"/>
          </a:xfrm>
          <a:prstGeom prst="ellipse">
            <a:avLst/>
          </a:prstGeom>
          <a:solidFill>
            <a:srgbClr val="339933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3051297">
            <a:off x="1956745" y="4391817"/>
            <a:ext cx="1805013" cy="80226"/>
          </a:xfrm>
          <a:prstGeom prst="roundRect">
            <a:avLst>
              <a:gd name="adj" fmla="val 44504"/>
            </a:avLst>
          </a:prstGeom>
          <a:solidFill>
            <a:srgbClr val="339933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528801" y="4157570"/>
            <a:ext cx="4369867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339933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87"/>
          <p:cNvSpPr>
            <a:spLocks noChangeArrowheads="1"/>
          </p:cNvSpPr>
          <p:nvPr/>
        </p:nvSpPr>
        <p:spPr bwMode="auto">
          <a:xfrm>
            <a:off x="3770177" y="4222282"/>
            <a:ext cx="39701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Java</a:t>
            </a:r>
            <a:r>
              <a:rPr lang="zh-CN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中的栈容器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Stack&lt;E&gt;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AutoShape 3"/>
          <p:cNvSpPr>
            <a:spLocks noChangeAspect="1" noChangeArrowheads="1"/>
          </p:cNvSpPr>
          <p:nvPr/>
        </p:nvSpPr>
        <p:spPr bwMode="auto">
          <a:xfrm>
            <a:off x="3358558" y="4253146"/>
            <a:ext cx="324000" cy="324000"/>
          </a:xfrm>
          <a:prstGeom prst="ellipse">
            <a:avLst/>
          </a:prstGeom>
          <a:solidFill>
            <a:srgbClr val="339933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4" descr="C:\Users\Admin\AppData\Roaming\Tencent\Users\5139386\QQ\WinTemp\RichOle\26QH$T1JU%OW139@}[O}W`2.png">
            <a:extLst>
              <a:ext uri="{FF2B5EF4-FFF2-40B4-BE49-F238E27FC236}">
                <a16:creationId xmlns:a16="http://schemas.microsoft.com/office/drawing/2014/main" id="{0916E40F-05D9-465C-AFFA-92FF87F9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258" y="35481"/>
            <a:ext cx="5324742" cy="600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647" y="75102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链栈中每个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结点的类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链栈类模板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LinkStackClass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996" y="1104967"/>
            <a:ext cx="6786610" cy="3347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7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7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链栈结点泛型类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 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 </a:t>
            </a:r>
            <a:r>
              <a:rPr lang="en-US" altLang="zh-CN" sz="17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next=null;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 d)	      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重载构造方法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data=d;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next=null;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FD29C0E5-DFD7-466F-AC4B-DC3A01F62E8B}"/>
              </a:ext>
            </a:extLst>
          </p:cNvPr>
          <p:cNvSpPr txBox="1"/>
          <p:nvPr/>
        </p:nvSpPr>
        <p:spPr>
          <a:xfrm>
            <a:off x="467544" y="4437112"/>
            <a:ext cx="7056784" cy="263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</a:t>
            </a:r>
            <a:r>
              <a:rPr lang="en-US" altLang="zh-CN" sz="17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LinkStackClass</a:t>
            </a:r>
            <a:r>
              <a:rPr lang="en-US" altLang="zh-CN" sz="17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链栈泛型类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 head;	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存放头结点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LinkStackClass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head=new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&lt;E&gt;();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		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设置为空栈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栈的基本运算算法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8687" y="192089"/>
            <a:ext cx="271464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spcBef>
                <a:spcPts val="0"/>
              </a:spcBef>
              <a:defRPr sz="22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链</a:t>
            </a:r>
            <a:r>
              <a:rPr lang="zh-CN" altLang="zh-CN" dirty="0"/>
              <a:t>栈的基本运算算法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851990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）判断栈是否为空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023" y="1353891"/>
            <a:ext cx="6143668" cy="14797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判断栈是否为空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==null;  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28905" y="1383512"/>
            <a:ext cx="1633330" cy="825819"/>
            <a:chOff x="2460749" y="3790523"/>
            <a:chExt cx="1633330" cy="825819"/>
          </a:xfrm>
        </p:grpSpPr>
        <p:sp>
          <p:nvSpPr>
            <p:cNvPr id="28" name="Rectangle 18" descr="浅色上对角线"/>
            <p:cNvSpPr>
              <a:spLocks noChangeArrowheads="1"/>
            </p:cNvSpPr>
            <p:nvPr/>
          </p:nvSpPr>
          <p:spPr bwMode="auto">
            <a:xfrm>
              <a:off x="3262626" y="4286256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643306" y="4286256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460749" y="3790523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33" name="Arc 15"/>
            <p:cNvSpPr>
              <a:spLocks/>
            </p:cNvSpPr>
            <p:nvPr/>
          </p:nvSpPr>
          <p:spPr bwMode="auto">
            <a:xfrm>
              <a:off x="2997963" y="3954961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AB72D6C8-6109-4132-9882-0DDD13E33ABA}"/>
              </a:ext>
            </a:extLst>
          </p:cNvPr>
          <p:cNvSpPr txBox="1"/>
          <p:nvPr/>
        </p:nvSpPr>
        <p:spPr>
          <a:xfrm>
            <a:off x="179512" y="2981359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push(e)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C2E0D921-B450-486D-A2EB-2FFC5AA94425}"/>
              </a:ext>
            </a:extLst>
          </p:cNvPr>
          <p:cNvSpPr txBox="1"/>
          <p:nvPr/>
        </p:nvSpPr>
        <p:spPr>
          <a:xfrm>
            <a:off x="418253" y="3447693"/>
            <a:ext cx="7072362" cy="21571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 e)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 s=new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&lt;E&gt;(e);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新建结点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s.next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头插法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</a:t>
            </a:r>
            <a:endParaRPr lang="zh-CN" altLang="zh-CN" sz="1800" dirty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24400D-6A6C-4946-9B80-526B047B4E28}"/>
              </a:ext>
            </a:extLst>
          </p:cNvPr>
          <p:cNvGrpSpPr/>
          <p:nvPr/>
        </p:nvGrpSpPr>
        <p:grpSpPr>
          <a:xfrm>
            <a:off x="2915816" y="5255911"/>
            <a:ext cx="6093933" cy="1500198"/>
            <a:chOff x="785786" y="3571876"/>
            <a:chExt cx="6093933" cy="1500198"/>
          </a:xfrm>
        </p:grpSpPr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9A77C26A-7416-44FD-9D11-254EDC6A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133" y="4741988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9" name="Rectangle 18" descr="浅色上对角线">
              <a:extLst>
                <a:ext uri="{FF2B5EF4-FFF2-40B4-BE49-F238E27FC236}">
                  <a16:creationId xmlns:a16="http://schemas.microsoft.com/office/drawing/2014/main" id="{14431B6D-496F-4B43-8E32-FE453C402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663" y="4710551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F034CC7-9BB6-4A8F-A27B-52895B73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343" y="4710551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2F27C545-F846-4819-8DCA-89A43F52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86" y="4214818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22" name="Arc 15">
              <a:extLst>
                <a:ext uri="{FF2B5EF4-FFF2-40B4-BE49-F238E27FC236}">
                  <a16:creationId xmlns:a16="http://schemas.microsoft.com/office/drawing/2014/main" id="{ADFEEB29-5B12-4257-A91F-7D9B24DE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000" y="4379256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A27257AD-18C3-44A3-AA62-808ACE2CA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796" y="47105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F453BB56-584D-43DE-83C8-14A6C5ACC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476" y="47105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799A14D3-0CF0-456D-A3D6-8F1DE31FC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172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BF851B63-7EE6-4FD7-BA28-4830AB82C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474" y="47105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6B1B1BB2-B5EF-4F5C-BD2F-C45F7C9D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154" y="47105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737503F4-C4A5-4982-A066-D458C1480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849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97AA9610-B447-4F28-BDA5-9627536BD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420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024DF150-A21F-4CB3-9D72-6789B4649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045" y="47105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EEC3F7D9-883A-4C42-A09F-2F5B8DB69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725" y="47105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Line 5">
              <a:extLst>
                <a:ext uri="{FF2B5EF4-FFF2-40B4-BE49-F238E27FC236}">
                  <a16:creationId xmlns:a16="http://schemas.microsoft.com/office/drawing/2014/main" id="{7834E4CD-0C47-4652-A5A7-2977152E6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669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E688FE1B-016D-4913-983C-9B8DCFE5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441" y="4338147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38C5B26F-9F15-4658-83D4-2DDD6274D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251" y="3956170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Rectangle 13">
              <a:extLst>
                <a:ext uri="{FF2B5EF4-FFF2-40B4-BE49-F238E27FC236}">
                  <a16:creationId xmlns:a16="http://schemas.microsoft.com/office/drawing/2014/main" id="{7B6F53AE-17F6-4A51-B6D4-DB845C3FB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931" y="3956170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任意多边形 24">
              <a:extLst>
                <a:ext uri="{FF2B5EF4-FFF2-40B4-BE49-F238E27FC236}">
                  <a16:creationId xmlns:a16="http://schemas.microsoft.com/office/drawing/2014/main" id="{AAF1104C-886A-4AF5-A3FD-EC83002C5DB3}"/>
                </a:ext>
              </a:extLst>
            </p:cNvPr>
            <p:cNvSpPr/>
            <p:nvPr/>
          </p:nvSpPr>
          <p:spPr>
            <a:xfrm>
              <a:off x="2619375" y="4102102"/>
              <a:ext cx="438150" cy="531812"/>
            </a:xfrm>
            <a:custGeom>
              <a:avLst/>
              <a:gdLst>
                <a:gd name="connsiteX0" fmla="*/ 438150 w 438150"/>
                <a:gd name="connsiteY0" fmla="*/ 26987 h 531812"/>
                <a:gd name="connsiteX1" fmla="*/ 209550 w 438150"/>
                <a:gd name="connsiteY1" fmla="*/ 84137 h 531812"/>
                <a:gd name="connsiteX2" fmla="*/ 0 w 438150"/>
                <a:gd name="connsiteY2" fmla="*/ 531812 h 53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8150" h="531812">
                  <a:moveTo>
                    <a:pt x="438150" y="26987"/>
                  </a:moveTo>
                  <a:cubicBezTo>
                    <a:pt x="360362" y="13493"/>
                    <a:pt x="282575" y="0"/>
                    <a:pt x="209550" y="84137"/>
                  </a:cubicBezTo>
                  <a:cubicBezTo>
                    <a:pt x="136525" y="168275"/>
                    <a:pt x="68262" y="350043"/>
                    <a:pt x="0" y="531812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007440F-4050-4319-AB35-AD48A38332B8}"/>
                </a:ext>
              </a:extLst>
            </p:cNvPr>
            <p:cNvCxnSpPr>
              <a:endCxn id="39" idx="0"/>
            </p:cNvCxnSpPr>
            <p:nvPr/>
          </p:nvCxnSpPr>
          <p:spPr>
            <a:xfrm rot="16200000" flipH="1">
              <a:off x="3166255" y="3763174"/>
              <a:ext cx="241418" cy="14457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8E76CBE3-E78C-42CF-9787-D56F84F04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176" y="3571876"/>
              <a:ext cx="262502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324" y="816557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913" y="1355969"/>
            <a:ext cx="7000924" cy="2614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 e=(E)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取首结点值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head.next.next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删除原首结点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57224" y="4357694"/>
            <a:ext cx="6093933" cy="1185871"/>
            <a:chOff x="857224" y="4357694"/>
            <a:chExt cx="6093933" cy="1185871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148571" y="4884864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7" name="Rectangle 18" descr="浅色上对角线"/>
            <p:cNvSpPr>
              <a:spLocks noChangeArrowheads="1"/>
            </p:cNvSpPr>
            <p:nvPr/>
          </p:nvSpPr>
          <p:spPr bwMode="auto">
            <a:xfrm>
              <a:off x="1659101" y="4853427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2039781" y="4853427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857224" y="4357694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0" name="Arc 15"/>
            <p:cNvSpPr>
              <a:spLocks/>
            </p:cNvSpPr>
            <p:nvPr/>
          </p:nvSpPr>
          <p:spPr bwMode="auto">
            <a:xfrm>
              <a:off x="1394438" y="4522132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871234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251914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99610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120912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501592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54928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442858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014483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395163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458610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1854879" y="4481023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714612" y="4543433"/>
              <a:ext cx="1143008" cy="1000132"/>
            </a:xfrm>
            <a:prstGeom prst="ellipse">
              <a:avLst/>
            </a:prstGeom>
            <a:solidFill>
              <a:srgbClr val="009900">
                <a:alpha val="20000"/>
              </a:srgbClr>
            </a:solidFill>
            <a:ln w="19050">
              <a:solidFill>
                <a:srgbClr val="FF00FF">
                  <a:alpha val="54000"/>
                </a:srgbClr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00364" y="5572140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220" y="84464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）取栈顶元素</a:t>
            </a: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peek()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488" y="1430353"/>
            <a:ext cx="7148887" cy="273969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E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peek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取栈顶元素操作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IllegalArgumentException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 e=(E)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head.next.data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取首结点值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3608" y="4509120"/>
            <a:ext cx="6093933" cy="1185871"/>
            <a:chOff x="857224" y="4357694"/>
            <a:chExt cx="6093933" cy="1185871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148571" y="4884864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7" name="Rectangle 18" descr="浅色上对角线"/>
            <p:cNvSpPr>
              <a:spLocks noChangeArrowheads="1"/>
            </p:cNvSpPr>
            <p:nvPr/>
          </p:nvSpPr>
          <p:spPr bwMode="auto">
            <a:xfrm>
              <a:off x="1659101" y="4853427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2039781" y="4853427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857224" y="4357694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0" name="Arc 15"/>
            <p:cNvSpPr>
              <a:spLocks/>
            </p:cNvSpPr>
            <p:nvPr/>
          </p:nvSpPr>
          <p:spPr bwMode="auto">
            <a:xfrm>
              <a:off x="1394438" y="4522132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871234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251914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99610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120912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501592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54928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442858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014483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395163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458610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1854879" y="4481023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714612" y="4543433"/>
              <a:ext cx="1143008" cy="1000132"/>
            </a:xfrm>
            <a:prstGeom prst="ellipse">
              <a:avLst/>
            </a:prstGeom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785794"/>
            <a:ext cx="7105992" cy="1680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在以下几种存储结构中，哪个最适合用作链栈？</a:t>
            </a: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）带头结点的单链表</a:t>
            </a: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）不带头结点的循环单链表</a:t>
            </a: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）带头结点的双链表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42910" y="2571744"/>
            <a:ext cx="7715304" cy="805477"/>
            <a:chOff x="714348" y="2559602"/>
            <a:chExt cx="7715304" cy="805477"/>
          </a:xfrm>
        </p:grpSpPr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2224134" y="299402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Rectangle 37"/>
            <p:cNvSpPr>
              <a:spLocks noChangeArrowheads="1"/>
            </p:cNvSpPr>
            <p:nvPr/>
          </p:nvSpPr>
          <p:spPr bwMode="auto">
            <a:xfrm>
              <a:off x="2584497" y="299402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3292522" y="299402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3652884" y="299402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2877450" y="3168671"/>
              <a:ext cx="432000" cy="0"/>
            </a:xfrm>
            <a:prstGeom prst="line">
              <a:avLst/>
            </a:prstGeom>
            <a:ln w="19050">
              <a:headEnd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5065721" y="299402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5426083" y="299402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3" name="Freeform 49"/>
            <p:cNvSpPr>
              <a:spLocks/>
            </p:cNvSpPr>
            <p:nvPr/>
          </p:nvSpPr>
          <p:spPr bwMode="auto">
            <a:xfrm>
              <a:off x="3762422" y="316867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ln w="19050">
              <a:headEnd type="none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4291079" y="2924181"/>
              <a:ext cx="465092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4693678" y="3168671"/>
              <a:ext cx="360363" cy="0"/>
            </a:xfrm>
            <a:prstGeom prst="line">
              <a:avLst/>
            </a:prstGeom>
            <a:ln w="19050">
              <a:headEnd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43042" y="2782886"/>
              <a:ext cx="357190" cy="44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4348" y="278288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>
              <a:endCxn id="6" idx="1"/>
            </p:cNvCxnSpPr>
            <p:nvPr/>
          </p:nvCxnSpPr>
          <p:spPr>
            <a:xfrm>
              <a:off x="1928794" y="3131363"/>
              <a:ext cx="295340" cy="428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58364" y="255960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</a:t>
              </a:r>
              <a:endParaRPr lang="zh-CN" altLang="en-US" sz="18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4454" y="255960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29322" y="2928934"/>
              <a:ext cx="2500330" cy="43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push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pop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均为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42910" y="3714752"/>
            <a:ext cx="7653391" cy="1104896"/>
            <a:chOff x="714348" y="3711580"/>
            <a:chExt cx="7653391" cy="1104896"/>
          </a:xfrm>
        </p:grpSpPr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2224134" y="413703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2584497" y="413703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3292522" y="413703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3652884" y="413703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2877450" y="4311679"/>
              <a:ext cx="432000" cy="0"/>
            </a:xfrm>
            <a:prstGeom prst="line">
              <a:avLst/>
            </a:prstGeom>
            <a:ln w="19050">
              <a:headEnd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5065721" y="413703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5426083" y="413703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62422" y="4311679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ln w="19050">
              <a:headEnd type="none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4291079" y="4067189"/>
              <a:ext cx="465092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4693678" y="4311679"/>
              <a:ext cx="360363" cy="0"/>
            </a:xfrm>
            <a:prstGeom prst="line">
              <a:avLst/>
            </a:prstGeom>
            <a:ln w="19050">
              <a:headEnd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43042" y="3925894"/>
              <a:ext cx="357190" cy="44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4348" y="392589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>
              <a:endCxn id="30" idx="1"/>
            </p:cNvCxnSpPr>
            <p:nvPr/>
          </p:nvCxnSpPr>
          <p:spPr>
            <a:xfrm>
              <a:off x="1928794" y="4274371"/>
              <a:ext cx="295340" cy="428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196653" y="3745712"/>
              <a:ext cx="72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</a:t>
              </a:r>
              <a:endParaRPr lang="zh-CN" altLang="en-US" sz="18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72066" y="37115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2543172" y="4335464"/>
              <a:ext cx="3101975" cy="481012"/>
            </a:xfrm>
            <a:custGeom>
              <a:avLst/>
              <a:gdLst>
                <a:gd name="connsiteX0" fmla="*/ 3038475 w 3101975"/>
                <a:gd name="connsiteY0" fmla="*/ 0 h 481012"/>
                <a:gd name="connsiteX1" fmla="*/ 3000375 w 3101975"/>
                <a:gd name="connsiteY1" fmla="*/ 323850 h 481012"/>
                <a:gd name="connsiteX2" fmla="*/ 2428875 w 3101975"/>
                <a:gd name="connsiteY2" fmla="*/ 457200 h 481012"/>
                <a:gd name="connsiteX3" fmla="*/ 771525 w 3101975"/>
                <a:gd name="connsiteY3" fmla="*/ 466725 h 481012"/>
                <a:gd name="connsiteX4" fmla="*/ 190500 w 3101975"/>
                <a:gd name="connsiteY4" fmla="*/ 400050 h 481012"/>
                <a:gd name="connsiteX5" fmla="*/ 0 w 3101975"/>
                <a:gd name="connsiteY5" fmla="*/ 180975 h 48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1975" h="481012">
                  <a:moveTo>
                    <a:pt x="3038475" y="0"/>
                  </a:moveTo>
                  <a:cubicBezTo>
                    <a:pt x="3070225" y="123825"/>
                    <a:pt x="3101975" y="247650"/>
                    <a:pt x="3000375" y="323850"/>
                  </a:cubicBezTo>
                  <a:cubicBezTo>
                    <a:pt x="2898775" y="400050"/>
                    <a:pt x="2800350" y="433388"/>
                    <a:pt x="2428875" y="457200"/>
                  </a:cubicBezTo>
                  <a:cubicBezTo>
                    <a:pt x="2057400" y="481012"/>
                    <a:pt x="1144587" y="476250"/>
                    <a:pt x="771525" y="466725"/>
                  </a:cubicBezTo>
                  <a:cubicBezTo>
                    <a:pt x="398463" y="457200"/>
                    <a:pt x="319088" y="447675"/>
                    <a:pt x="190500" y="400050"/>
                  </a:cubicBezTo>
                  <a:cubicBezTo>
                    <a:pt x="61913" y="352425"/>
                    <a:pt x="30956" y="266700"/>
                    <a:pt x="0" y="180975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67409" y="4052091"/>
              <a:ext cx="2500330" cy="43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push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pop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均为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42910" y="5000636"/>
            <a:ext cx="7000924" cy="1331703"/>
            <a:chOff x="357158" y="4714884"/>
            <a:chExt cx="7000924" cy="1331703"/>
          </a:xfrm>
        </p:grpSpPr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1866944" y="515565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2227307" y="515565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3792588" y="515565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4152950" y="515565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6637357" y="515565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6997719" y="515565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  <a:endPara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5249916" y="5125046"/>
              <a:ext cx="465092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85852" y="4908014"/>
              <a:ext cx="357190" cy="44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7158" y="490801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>
              <a:endCxn id="46" idx="1"/>
            </p:cNvCxnSpPr>
            <p:nvPr/>
          </p:nvCxnSpPr>
          <p:spPr>
            <a:xfrm>
              <a:off x="1571604" y="5256491"/>
              <a:ext cx="295340" cy="793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499685" y="474444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</a:t>
              </a:r>
              <a:endParaRPr lang="zh-CN" altLang="en-US" sz="18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29388" y="471488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Rectangle 37"/>
            <p:cNvSpPr>
              <a:spLocks noChangeArrowheads="1"/>
            </p:cNvSpPr>
            <p:nvPr/>
          </p:nvSpPr>
          <p:spPr bwMode="auto">
            <a:xfrm>
              <a:off x="2571736" y="515565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2824150" y="5298530"/>
              <a:ext cx="576000" cy="0"/>
            </a:xfrm>
            <a:prstGeom prst="line">
              <a:avLst/>
            </a:prstGeom>
            <a:ln w="19050">
              <a:headEnd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3" name="Rectangle 37"/>
            <p:cNvSpPr>
              <a:spLocks noChangeArrowheads="1"/>
            </p:cNvSpPr>
            <p:nvPr/>
          </p:nvSpPr>
          <p:spPr bwMode="auto">
            <a:xfrm>
              <a:off x="3425820" y="515565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6259527" y="515565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2943480" y="5412831"/>
              <a:ext cx="576000" cy="0"/>
            </a:xfrm>
            <a:prstGeom prst="line">
              <a:avLst/>
            </a:prstGeom>
            <a:ln w="19050"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6" name="Line 41"/>
            <p:cNvSpPr>
              <a:spLocks noChangeShapeType="1"/>
            </p:cNvSpPr>
            <p:nvPr/>
          </p:nvSpPr>
          <p:spPr bwMode="auto">
            <a:xfrm>
              <a:off x="4419599" y="5298530"/>
              <a:ext cx="576000" cy="0"/>
            </a:xfrm>
            <a:prstGeom prst="line">
              <a:avLst/>
            </a:prstGeom>
            <a:ln w="19050">
              <a:headEnd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4538929" y="5412831"/>
              <a:ext cx="576000" cy="0"/>
            </a:xfrm>
            <a:prstGeom prst="line">
              <a:avLst/>
            </a:prstGeom>
            <a:ln w="19050"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5643570" y="5298530"/>
              <a:ext cx="576000" cy="0"/>
            </a:xfrm>
            <a:prstGeom prst="line">
              <a:avLst/>
            </a:prstGeom>
            <a:ln w="19050">
              <a:headEnd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5762900" y="5412831"/>
              <a:ext cx="576000" cy="0"/>
            </a:xfrm>
            <a:prstGeom prst="line">
              <a:avLst/>
            </a:prstGeom>
            <a:ln w="19050"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72000" y="5610442"/>
              <a:ext cx="2500330" cy="43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push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pop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均为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9656" y="6252367"/>
            <a:ext cx="178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）最好！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213455" y="978105"/>
            <a:ext cx="1214446" cy="1214446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4800" kern="0" dirty="0">
                  <a:solidFill>
                    <a:srgbClr val="FFFFFF"/>
                  </a:solidFill>
                </a:rPr>
                <a:t>?</a:t>
              </a:r>
              <a:endPara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91481" y="227602"/>
            <a:ext cx="2286016" cy="44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链栈的几个问题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306" y="908720"/>
            <a:ext cx="8947388" cy="21069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在一个算法中需要建立多个栈时可以选用以下三种方案之一，试问这三种方案之间相比各有什么优缺点？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）分别用多个顺序存储空间建立多个独立的顺序栈。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）多个栈共享一个顺序存储空间。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）分别建立多个独立的链栈。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06" y="3356992"/>
            <a:ext cx="8866182" cy="281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9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答：</a:t>
            </a:r>
            <a:r>
              <a:rPr lang="zh-CN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）优点是每个栈仅用一个顺序存储空间时，操作简单。缺点是分配空间小了，容易产生溢出，分配空间大了，容易造成浪费，各栈不能共享空间。</a:t>
            </a:r>
          </a:p>
          <a:p>
            <a:pPr algn="l">
              <a:lnSpc>
                <a:spcPts val="29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）优点是多个栈仅用一个顺序存储空间，充分利用了存储空间，只有在整个存储空间都用完时才会产生溢出。缺点是当栈个数大于等于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时其中一个栈满时需要向左、右查询有无空闲单元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的过程</a:t>
            </a:r>
            <a:r>
              <a:rPr lang="zh-CN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复杂且十分耗时。</a:t>
            </a:r>
          </a:p>
          <a:p>
            <a:pPr algn="l">
              <a:lnSpc>
                <a:spcPts val="29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）优点是多个链栈一般不考虑栈的溢出，采用动态空间分配具有良好的适应性。缺点是栈中元素要以指针相链接，比顺序存储多占用了存储空间。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6048672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3.1.5 </a:t>
            </a:r>
            <a:r>
              <a:rPr lang="zh-CN" altLang="zh-CN"/>
              <a:t>链栈的应用算法设计示例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764704"/>
            <a:ext cx="8696153" cy="121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3.8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设计一个算法利用栈的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将一个整数链栈中所有元素逆置。例如链栈</a:t>
            </a:r>
            <a:r>
              <a:rPr lang="en-US" altLang="zh-CN" sz="21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中元素从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栈底到栈顶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为（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），逆置后为（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335" y="1916832"/>
            <a:ext cx="8480129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这里要求利用栈的基本运算来设计算法，所以不能直接采用单链表逆置方法。先出栈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中所有元素并保存在一个数组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中，再将数组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中所有元素依次进栈。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A8428F0-BCFA-4844-A48A-1064C20A8C33}"/>
              </a:ext>
            </a:extLst>
          </p:cNvPr>
          <p:cNvSpPr txBox="1"/>
          <p:nvPr/>
        </p:nvSpPr>
        <p:spPr>
          <a:xfrm>
            <a:off x="318780" y="2780928"/>
            <a:ext cx="8429684" cy="404454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&lt;Integer&gt;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Reverse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&lt;Integer&gt;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[] a=new int[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将出栈的元素放到数组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将数组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的所有元素进栈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(a[j]);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770709"/>
            <a:ext cx="8568952" cy="18082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Java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中提供了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栈容器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容器只有一个出口即栈顶，可以在栈顶插入（进栈）和删除（出栈）元素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容器不允许顺序遍历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80528" y="2554679"/>
            <a:ext cx="9180512" cy="439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由于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Stack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采用泛型（类模板）设计，更高效和通用！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42" y="173120"/>
            <a:ext cx="6552728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*3.1.6 Java</a:t>
            </a:r>
            <a:r>
              <a:rPr lang="zh-CN" altLang="zh-CN" dirty="0"/>
              <a:t>中的栈容器</a:t>
            </a:r>
            <a:r>
              <a:rPr lang="en-US" altLang="zh-CN" dirty="0"/>
              <a:t>Stack&lt;E&gt;</a:t>
            </a:r>
            <a:endParaRPr lang="zh-CN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A5C51-F486-425E-97CC-A7640381904B}"/>
              </a:ext>
            </a:extLst>
          </p:cNvPr>
          <p:cNvSpPr txBox="1"/>
          <p:nvPr/>
        </p:nvSpPr>
        <p:spPr>
          <a:xfrm>
            <a:off x="1257105" y="3009192"/>
            <a:ext cx="7715304" cy="3680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empty()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：判断栈是否为空。</a:t>
            </a: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size()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：返回栈中元素个数。</a:t>
            </a: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push(E item)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：把对象压入栈顶，即进栈操作。</a:t>
            </a: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pop()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：移除栈顶对象，并作为此函数的值返回该对象，即出栈操作。</a:t>
            </a: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peek()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：查看栈顶对象，但不从栈中移除它，即返回栈顶元素操作。</a:t>
            </a: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search(Object o)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：返回元素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在栈中的位置，该位置从栈顶开始往下算，栈顶为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contains(Object o)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：如果栈中包含指定的元素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，则返回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0DCBE5C-9634-4448-8ED0-6DEBACAEDA2B}"/>
              </a:ext>
            </a:extLst>
          </p:cNvPr>
          <p:cNvSpPr txBox="1"/>
          <p:nvPr/>
        </p:nvSpPr>
        <p:spPr>
          <a:xfrm>
            <a:off x="16342" y="3526051"/>
            <a:ext cx="1027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容器主要的成员函数：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404664"/>
            <a:ext cx="9145016" cy="6420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import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java.util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.*;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</a:t>
            </a:r>
            <a:r>
              <a:rPr lang="en-US" altLang="zh-CN" sz="17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Stackapp</a:t>
            </a:r>
            <a:endParaRPr lang="zh-CN" altLang="zh-CN" sz="17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public static void main(String[]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args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Stack&lt;String&gt;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Stack&lt;String&gt;(); 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栈对象</a:t>
            </a:r>
            <a:r>
              <a:rPr lang="en-US" altLang="zh-CN" sz="17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("a");			     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进栈顺序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</a:t>
            </a:r>
            <a:r>
              <a:rPr lang="en-US" altLang="zh-CN" sz="17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a,b,c,d,e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("b");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("c");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("d");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st.push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("e");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("empty():" +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());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7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flase</a:t>
            </a:r>
            <a:endParaRPr lang="en-US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("peek():" +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st.peek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());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("search(Object o):" +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st.search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("a"));</a:t>
            </a:r>
            <a:r>
              <a:rPr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:5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("search(Object o):" +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st.search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("e"));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:1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("search(Object o):" +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st.search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("no"));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:-1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while( !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st.isEmpty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出栈顺序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</a:t>
            </a:r>
            <a:r>
              <a:rPr lang="en-US" altLang="zh-CN" sz="17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e,d,c,b,a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st.pop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+ " ");</a:t>
            </a:r>
            <a:endParaRPr lang="zh-CN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("empty():" +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st.empty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()); 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7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:true</a:t>
            </a:r>
            <a:endParaRPr lang="zh-CN" altLang="zh-CN" sz="17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74" y="3464128"/>
            <a:ext cx="8428652" cy="9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仅包含“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”、正整数和小括号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求值过程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079" y="2253630"/>
            <a:ext cx="6627882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后缀表达式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就是运算符在操作数的后面，已经考虑了运算符的优先级，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不包含括号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，只含操作数和运算符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730" y="2492898"/>
            <a:ext cx="1648204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123*+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（后缀）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6296" y="1578673"/>
            <a:ext cx="1719072" cy="44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1+2*3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（中缀）</a:t>
            </a:r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8164788" y="2016825"/>
            <a:ext cx="3" cy="47607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95536" y="820601"/>
            <a:ext cx="2219301" cy="644525"/>
            <a:chOff x="709625" y="1714488"/>
            <a:chExt cx="2219301" cy="644525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709625" y="1714488"/>
              <a:ext cx="2219301" cy="644525"/>
            </a:xfrm>
            <a:prstGeom prst="plaque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algn="ctr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none" anchor="ctr"/>
            <a:lstStyle/>
            <a:p>
              <a:pPr defTabSz="865188" eaLnBrk="1" latinLnBrk="1" hangingPunct="1"/>
              <a:endParaRPr kumimoji="1" lang="en-US" altLang="ko-KR" sz="2300">
                <a:latin typeface="돋움체" pitchFamily="49" charset="-127"/>
                <a:ea typeface="돋움체" pitchFamily="49" charset="-127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gray">
            <a:xfrm>
              <a:off x="1017052" y="1800214"/>
              <a:ext cx="1621399" cy="41910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简单表达式求值</a:t>
              </a:r>
            </a:p>
          </p:txBody>
        </p:sp>
      </p:grpSp>
      <p:sp>
        <p:nvSpPr>
          <p:cNvPr id="14" name="TextBox 15">
            <a:extLst>
              <a:ext uri="{FF2B5EF4-FFF2-40B4-BE49-F238E27FC236}">
                <a16:creationId xmlns:a16="http://schemas.microsoft.com/office/drawing/2014/main" id="{68B28415-F402-4A47-A0FA-52A87FCC6C84}"/>
              </a:ext>
            </a:extLst>
          </p:cNvPr>
          <p:cNvSpPr txBox="1"/>
          <p:nvPr/>
        </p:nvSpPr>
        <p:spPr>
          <a:xfrm>
            <a:off x="107504" y="188640"/>
            <a:ext cx="3500462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3.1.7 </a:t>
            </a:r>
            <a:r>
              <a:rPr lang="zh-CN" altLang="zh-CN" dirty="0"/>
              <a:t>栈的综合应用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86F4BD1A-0DF2-4FB3-BED8-3BC92192EE37}"/>
              </a:ext>
            </a:extLst>
          </p:cNvPr>
          <p:cNvSpPr txBox="1"/>
          <p:nvPr/>
        </p:nvSpPr>
        <p:spPr>
          <a:xfrm>
            <a:off x="395536" y="4533084"/>
            <a:ext cx="6215106" cy="11601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将表达式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转换成后缀表达式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对该后缀表达式求值。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CF4468-5F7E-4234-9A31-A8E230A6EA25}"/>
              </a:ext>
            </a:extLst>
          </p:cNvPr>
          <p:cNvSpPr txBox="1"/>
          <p:nvPr/>
        </p:nvSpPr>
        <p:spPr>
          <a:xfrm>
            <a:off x="188632" y="1843849"/>
            <a:ext cx="609047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中缀表达式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运算符位于两个运算数中间。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79512" y="908720"/>
            <a:ext cx="8712968" cy="20946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）是一种只能在</a:t>
            </a:r>
            <a:r>
              <a:rPr lang="zh-CN" altLang="en-US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一端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进行插入或删除操作的线性表。</a:t>
            </a:r>
            <a:endParaRPr lang="en-US" altLang="zh-CN" sz="21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表中允许进行插入、删除操作的一端称为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栈顶（</a:t>
            </a:r>
            <a:r>
              <a:rPr lang="en-US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表的另一端称为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bottom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，无数据元素时称为</a:t>
            </a:r>
            <a:r>
              <a:rPr lang="zh-CN" altLang="en-US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空栈</a:t>
            </a:r>
            <a:r>
              <a:rPr lang="zh-CN" altLang="en-US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栈的插入操作通常称为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进栈或入栈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），栈的删除操作通常称为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退栈或出栈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zh-CN" altLang="zh-CN" sz="21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21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21779"/>
            <a:ext cx="3672408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lnSpc>
                <a:spcPct val="100000"/>
              </a:lnSpc>
              <a:defRPr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3.1.1  </a:t>
            </a:r>
            <a:r>
              <a:rPr lang="zh-CN" altLang="en-US" dirty="0"/>
              <a:t>栈的定义</a:t>
            </a:r>
            <a:endParaRPr lang="zh-CN" altLang="zh-CN" dirty="0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77E3269E-7860-4AF6-A378-FA0A2BF24BE0}"/>
              </a:ext>
            </a:extLst>
          </p:cNvPr>
          <p:cNvSpPr txBox="1"/>
          <p:nvPr/>
        </p:nvSpPr>
        <p:spPr>
          <a:xfrm>
            <a:off x="179512" y="4941168"/>
            <a:ext cx="8856984" cy="178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后进先出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，即后进栈的元素先出栈。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每次进栈的元素都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新栈顶元素，每次出栈的元素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只能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是当前栈顶元素。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栈也称为后进先出表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45C8530B-2018-4D8F-BE1D-0D30AD6A79B6}"/>
              </a:ext>
            </a:extLst>
          </p:cNvPr>
          <p:cNvSpPr txBox="1"/>
          <p:nvPr/>
        </p:nvSpPr>
        <p:spPr>
          <a:xfrm>
            <a:off x="148076" y="4505415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栈的</a:t>
            </a:r>
            <a:r>
              <a:rPr lang="zh-CN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主要特点</a:t>
            </a:r>
            <a:r>
              <a:rPr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99ED49-C3C8-4060-9B02-C10A38A23C0F}"/>
              </a:ext>
            </a:extLst>
          </p:cNvPr>
          <p:cNvGrpSpPr/>
          <p:nvPr/>
        </p:nvGrpSpPr>
        <p:grpSpPr>
          <a:xfrm>
            <a:off x="4608004" y="3003378"/>
            <a:ext cx="4181504" cy="1771629"/>
            <a:chOff x="4572000" y="3009552"/>
            <a:chExt cx="4181504" cy="1771629"/>
          </a:xfrm>
        </p:grpSpPr>
        <p:grpSp>
          <p:nvGrpSpPr>
            <p:cNvPr id="21" name="组合 20"/>
            <p:cNvGrpSpPr/>
            <p:nvPr/>
          </p:nvGrpSpPr>
          <p:grpSpPr>
            <a:xfrm>
              <a:off x="4572000" y="3009552"/>
              <a:ext cx="4181504" cy="1771629"/>
              <a:chOff x="2176446" y="4714884"/>
              <a:chExt cx="4181504" cy="1771629"/>
            </a:xfrm>
          </p:grpSpPr>
          <p:sp>
            <p:nvSpPr>
              <p:cNvPr id="46" name="矩形 45"/>
              <p:cNvSpPr/>
              <p:nvPr/>
            </p:nvSpPr>
            <p:spPr bwMode="auto">
              <a:xfrm>
                <a:off x="2214546" y="5072074"/>
                <a:ext cx="2928958" cy="571504"/>
              </a:xfrm>
              <a:prstGeom prst="rect">
                <a:avLst/>
              </a:prstGeom>
              <a:ln>
                <a:headEnd/>
                <a:tailEnd type="arrow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216000" tIns="108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0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  </a:t>
                </a:r>
                <a:r>
                  <a:rPr lang="en-US" altLang="zh-CN" sz="20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  </a:t>
                </a:r>
                <a:r>
                  <a:rPr lang="en-US" altLang="zh-CN" sz="2000">
                    <a:solidFill>
                      <a:srgbClr val="0000FF"/>
                    </a:solidFill>
                    <a:latin typeface="+mn-ea"/>
                    <a:cs typeface="Consolas" pitchFamily="49" charset="0"/>
                  </a:rPr>
                  <a:t>…</a:t>
                </a:r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  </a:t>
                </a:r>
                <a:r>
                  <a:rPr lang="en-US" altLang="zh-CN" sz="20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i="1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0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>
              <a:xfrm rot="5400000" flipH="1" flipV="1">
                <a:off x="2321703" y="5893611"/>
                <a:ext cx="35719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176446" y="6072206"/>
                <a:ext cx="714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栈底</a:t>
                </a: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rot="5400000" flipH="1" flipV="1">
                <a:off x="4446917" y="5889432"/>
                <a:ext cx="35719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4228674" y="6086403"/>
                <a:ext cx="714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栈顶</a:t>
                </a:r>
              </a:p>
            </p:txBody>
          </p:sp>
          <p:cxnSp>
            <p:nvCxnSpPr>
              <p:cNvPr id="53" name="直接箭头连接符 52"/>
              <p:cNvCxnSpPr>
                <a:endCxn id="46" idx="3"/>
              </p:cNvCxnSpPr>
              <p:nvPr/>
            </p:nvCxnSpPr>
            <p:spPr>
              <a:xfrm rot="10800000" flipV="1">
                <a:off x="5143504" y="5000636"/>
                <a:ext cx="500066" cy="35719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5143504" y="5500702"/>
                <a:ext cx="571504" cy="28575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5643570" y="4714884"/>
                <a:ext cx="714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进栈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43570" y="5643578"/>
                <a:ext cx="714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出栈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31AAB91-A78C-4D01-BA99-61776D98635F}"/>
                </a:ext>
              </a:extLst>
            </p:cNvPr>
            <p:cNvGrpSpPr/>
            <p:nvPr/>
          </p:nvGrpSpPr>
          <p:grpSpPr>
            <a:xfrm>
              <a:off x="4610100" y="3366742"/>
              <a:ext cx="2928958" cy="571504"/>
              <a:chOff x="4610100" y="3366742"/>
              <a:chExt cx="2928958" cy="571504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225F1A13-E745-40A0-8EC6-A7763E9EB277}"/>
                  </a:ext>
                </a:extLst>
              </p:cNvPr>
              <p:cNvCxnSpPr/>
              <p:nvPr/>
            </p:nvCxnSpPr>
            <p:spPr>
              <a:xfrm>
                <a:off x="4610100" y="3366742"/>
                <a:ext cx="0" cy="571504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42F6AC2-D3C0-414A-A597-B8738E4E5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0100" y="3371975"/>
                <a:ext cx="2928958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FDF18F0-F09C-44D4-98BD-6A3BDDE2B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0100" y="3938246"/>
                <a:ext cx="2928958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469" y="154897"/>
            <a:ext cx="2286016" cy="5258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en-US" sz="200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055882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运算符栈</a:t>
            </a:r>
            <a:r>
              <a:rPr lang="en-US" altLang="zh-CN" sz="20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en-US" sz="20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（临时存放运算符）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先出栈的运算符先做运算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637" y="2572963"/>
            <a:ext cx="3500462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 </a:t>
            </a:r>
            <a:r>
              <a:rPr lang="en-US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endParaRPr lang="zh-CN" altLang="en-US" sz="2000">
              <a:solidFill>
                <a:srgbClr val="0000FF"/>
              </a:solidFill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69391" y="3933056"/>
            <a:ext cx="785818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┊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┊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2234" y="56967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3386087" y="2504542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969094" y="3616987"/>
            <a:ext cx="1188000" cy="1588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0046" y="3182914"/>
            <a:ext cx="5040560" cy="150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比较优先级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为栈顶元素，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为当前处理元素。当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P(op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)&gt;P(op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，才能将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直接进栈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（出栈相当于是对运算符进行计算）直到满足该条件。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00" y="1052736"/>
            <a:ext cx="9001000" cy="506134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未读完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进栈到</a:t>
            </a:r>
            <a:r>
              <a:rPr lang="en-US" altLang="zh-CN" sz="20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altLang="zh-CN" sz="20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以前的运算符依次出栈并存放到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的优先级高于栈顶运算符优先级，则将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进栈；否则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（先做运算） 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en-US" altLang="zh-CN" sz="20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则退栈</a:t>
            </a:r>
            <a:r>
              <a:rPr lang="en-US" altLang="zh-CN" sz="20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的所有运算符并存放到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32656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转换过程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36525"/>
            <a:ext cx="799288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表达式“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(56-20)/(4+2)</a:t>
            </a:r>
            <a:r>
              <a:rPr lang="zh-CN" altLang="zh-CN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”转换成后缀表达式的过程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28616"/>
              </p:ext>
            </p:extLst>
          </p:nvPr>
        </p:nvGraphicFramePr>
        <p:xfrm>
          <a:off x="209547" y="836712"/>
          <a:ext cx="8678768" cy="5931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152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ch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</a:rPr>
                        <a:t>作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opor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</a:rPr>
                        <a:t>栈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中，并插入一个字符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'#'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由于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以前没有字符，则直接将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'-'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56#20#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将栈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以前的运算符依次出栈并存入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，然后将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出栈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56#20#-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'/'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56#20#-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56#20#-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4#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56#20#-4#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由于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以前没有运算符，则直接将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'+'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56#20#-4#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56#20#-4#2#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栈中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以前的运算符依次出栈并存入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，然后将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出栈</a:t>
                      </a:r>
                      <a:endParaRPr lang="zh-CN" sz="1800" b="1" kern="100">
                        <a:solidFill>
                          <a:schemeClr val="tx1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56#20#-4#2#+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chemeClr val="tx1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exp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扫描完毕，将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栈中所有运算符依次出栈并存入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，得到最后的后缀表达式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56#20#-4#2#+/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80728"/>
            <a:ext cx="8280920" cy="519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将算术表达式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转换成后缀表达式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Stack&lt;Character&gt;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Stack&lt;Character&gt;();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表达式未扫描完时循环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=='('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判定为左括号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==')’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判定为右括号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opor.peek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()!='(')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	 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</a:t>
            </a:r>
            <a:r>
              <a:rPr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之前的运算符退栈并存入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80728"/>
            <a:ext cx="8496944" cy="527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=='+' ||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=='-'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判定为加或减号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opor.peek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()!='(')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将栈中不低于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的所有运算符退栈并存入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=='*' ||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=='/'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opor.peek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()!='('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&amp;&amp;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opor.peek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()=='*'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opor.peek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()=='/'))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将栈中不低于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的所有运算符退栈并存入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260648"/>
            <a:ext cx="7786742" cy="4156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处理数字字符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&gt;='0'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&lt;='9'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判定为数字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将连续的数字放入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break;   </a:t>
            </a:r>
            <a:endParaRPr lang="zh-CN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--;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退一个字符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+='#';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标识一个数值串结束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	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383FB39-D38D-4030-B1E6-1A0415246BB4}"/>
              </a:ext>
            </a:extLst>
          </p:cNvPr>
          <p:cNvSpPr txBox="1"/>
          <p:nvPr/>
        </p:nvSpPr>
        <p:spPr>
          <a:xfrm>
            <a:off x="565347" y="4509120"/>
            <a:ext cx="7786742" cy="2157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   </a:t>
            </a:r>
            <a:r>
              <a:rPr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将栈中所有运算符退栈并放入</a:t>
            </a:r>
            <a:r>
              <a:rPr lang="en-US" altLang="zh-CN" sz="18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00290"/>
            <a:ext cx="3429024" cy="5258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44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后缀表达式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求值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1799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运算数栈</a:t>
            </a:r>
            <a:r>
              <a:rPr lang="en-US" altLang="zh-CN" sz="20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endParaRPr lang="zh-CN" altLang="en-US" sz="2000" dirty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36" y="1268760"/>
            <a:ext cx="8572528" cy="490476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未读完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</a:t>
            </a:r>
            <a:r>
              <a:rPr lang="en-US" altLang="zh-CN" sz="20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b+a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c=b-a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c=b*a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c=b/a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为数字字符：将连续的数字串转换成数值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栈中唯一的数值即为表达式值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76D7853-6233-F905-3AD1-35BE8EC68006}"/>
              </a:ext>
            </a:extLst>
          </p:cNvPr>
          <p:cNvSpPr txBox="1"/>
          <p:nvPr/>
        </p:nvSpPr>
        <p:spPr>
          <a:xfrm>
            <a:off x="3995936" y="980728"/>
            <a:ext cx="437969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spcBef>
                <a:spcPts val="0"/>
              </a:spcBef>
              <a:defRPr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r>
              <a:rPr lang="zh-CN" altLang="zh-CN" dirty="0"/>
              <a:t>后缀表达式“</a:t>
            </a:r>
            <a:r>
              <a:rPr lang="en-US" altLang="zh-CN" dirty="0"/>
              <a:t>56#20#-4#2#+/</a:t>
            </a:r>
            <a:r>
              <a:rPr lang="zh-CN" altLang="zh-CN" dirty="0"/>
              <a:t>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633670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spcBef>
                <a:spcPts val="0"/>
              </a:spcBef>
              <a:defRPr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r>
              <a:rPr lang="zh-CN" altLang="zh-CN" dirty="0"/>
              <a:t>后缀表达式“</a:t>
            </a:r>
            <a:r>
              <a:rPr lang="en-US" altLang="zh-CN" dirty="0"/>
              <a:t>56#20#-4#2#+/</a:t>
            </a:r>
            <a:r>
              <a:rPr lang="zh-CN" altLang="zh-CN" dirty="0"/>
              <a:t>”的求值过程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23452"/>
              </p:ext>
            </p:extLst>
          </p:nvPr>
        </p:nvGraphicFramePr>
        <p:xfrm>
          <a:off x="714348" y="1214424"/>
          <a:ext cx="7818092" cy="430280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24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序列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opand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24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56#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24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56,20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24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-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遇到“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-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”，出栈两次，将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56-20=36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24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36,4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24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36,4,2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24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遇到“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”，出栈两次，将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4+2=6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36,6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24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遇到“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”，出栈两次，将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36/6=6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86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扫描完毕，算法结束，栈顶数值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即为所求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764704"/>
            <a:ext cx="8568952" cy="5326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getValue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计算后缀表达式</a:t>
            </a:r>
            <a:r>
              <a:rPr lang="en-US" altLang="zh-CN" sz="18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Stack&lt;Double&gt;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Stack&lt;Double&gt;();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a,b,c,d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altLang="zh-CN" sz="18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从后缀表达式中取一个字符</a:t>
            </a:r>
            <a:r>
              <a:rPr lang="en-US" altLang="zh-CN" sz="18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switch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case '+':	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退栈取数值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b=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退栈取数值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b+a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break;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96753"/>
            <a:ext cx="7786742" cy="6128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case '-':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退栈取数值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b=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退栈取数值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c=b-a;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break;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case '*':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退栈取数值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b=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退栈取数值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c=b*a;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break;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case '/':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退栈取数值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b=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退栈取数值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(a!=0)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c=b/a;		    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(c);	    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else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throw 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ArithmeticException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运算错误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除零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	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break;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836712"/>
            <a:ext cx="5572164" cy="52588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栈抽象数据类型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=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线性结构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+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栈的基本运算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343" y="1700808"/>
            <a:ext cx="7632848" cy="47648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Stack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D={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 0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R={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empty()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：判断栈是否为空，若空栈返回真；否则返回假。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Push(E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：进栈操作，将元素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插入到栈中作为栈顶元素。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 pop()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：出栈操作，返回栈顶元素。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 peek()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：取栈顶操作，返回当前的栈顶元素。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圆角矩形 8">
            <a:extLst>
              <a:ext uri="{FF2B5EF4-FFF2-40B4-BE49-F238E27FC236}">
                <a16:creationId xmlns:a16="http://schemas.microsoft.com/office/drawing/2014/main" id="{AFFB3E9E-E69B-4AA0-B30B-553DE31EE864}"/>
              </a:ext>
            </a:extLst>
          </p:cNvPr>
          <p:cNvSpPr/>
          <p:nvPr/>
        </p:nvSpPr>
        <p:spPr bwMode="auto">
          <a:xfrm>
            <a:off x="7316673" y="1938196"/>
            <a:ext cx="1457480" cy="2149759"/>
          </a:xfrm>
          <a:prstGeom prst="roundRect">
            <a:avLst/>
          </a:prstGeom>
          <a:ln>
            <a:headEnd/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6F2109-923C-4287-97DA-20476C2EAA3F}"/>
              </a:ext>
            </a:extLst>
          </p:cNvPr>
          <p:cNvSpPr/>
          <p:nvPr/>
        </p:nvSpPr>
        <p:spPr bwMode="auto">
          <a:xfrm>
            <a:off x="7398971" y="3052999"/>
            <a:ext cx="1288266" cy="1024073"/>
          </a:xfrm>
          <a:prstGeom prst="ellipse">
            <a:avLst/>
          </a:prstGeom>
          <a:ln>
            <a:headEnd/>
            <a:tailEnd type="arrow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288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栈元素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837CB1-7962-4E16-9CF3-BF010D046EEF}"/>
              </a:ext>
            </a:extLst>
          </p:cNvPr>
          <p:cNvSpPr/>
          <p:nvPr/>
        </p:nvSpPr>
        <p:spPr bwMode="auto">
          <a:xfrm>
            <a:off x="7435881" y="2060848"/>
            <a:ext cx="1214446" cy="500066"/>
          </a:xfrm>
          <a:prstGeom prst="rect">
            <a:avLst/>
          </a:prstGeom>
          <a:ln>
            <a:headEnd/>
            <a:tailEnd type="arrow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126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基本运算</a:t>
            </a:r>
          </a:p>
        </p:txBody>
      </p:sp>
      <p:sp>
        <p:nvSpPr>
          <p:cNvPr id="9" name="圆角矩形 9">
            <a:extLst>
              <a:ext uri="{FF2B5EF4-FFF2-40B4-BE49-F238E27FC236}">
                <a16:creationId xmlns:a16="http://schemas.microsoft.com/office/drawing/2014/main" id="{14871145-38EB-47ED-97FA-F62BDDFBA63F}"/>
              </a:ext>
            </a:extLst>
          </p:cNvPr>
          <p:cNvSpPr/>
          <p:nvPr/>
        </p:nvSpPr>
        <p:spPr bwMode="auto">
          <a:xfrm>
            <a:off x="7194148" y="913280"/>
            <a:ext cx="1571636" cy="571504"/>
          </a:xfrm>
          <a:prstGeom prst="roundRect">
            <a:avLst/>
          </a:prstGeom>
          <a:ln>
            <a:headEnd/>
            <a:tailEnd type="arrow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应用程序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D29D6057-63F1-4978-BB8D-E347B88AE37D}"/>
              </a:ext>
            </a:extLst>
          </p:cNvPr>
          <p:cNvSpPr/>
          <p:nvPr/>
        </p:nvSpPr>
        <p:spPr bwMode="auto">
          <a:xfrm>
            <a:off x="7880091" y="1518119"/>
            <a:ext cx="220301" cy="470721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2A90C73-0C56-4E83-A4C4-6C12594342CB}"/>
              </a:ext>
            </a:extLst>
          </p:cNvPr>
          <p:cNvCxnSpPr>
            <a:cxnSpLocks/>
          </p:cNvCxnSpPr>
          <p:nvPr/>
        </p:nvCxnSpPr>
        <p:spPr>
          <a:xfrm>
            <a:off x="8043104" y="2492896"/>
            <a:ext cx="0" cy="59892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980728"/>
            <a:ext cx="8784976" cy="4156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default: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处理数字字符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d=0;	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将连续数字符转换成数值存到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&gt;='0'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&lt;='9')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判定为数字字符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d=10*d+(ch-'0');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postexp.charAt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将数值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opand.peek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栈顶元素即为求值结果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908720"/>
            <a:ext cx="836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求表达式值的两个步骤可以合并起来，不必产生后缀表达式：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484784"/>
            <a:ext cx="7632848" cy="14144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将所有遇到的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运算数进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出栈一个运算符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中依次出栈两个运算数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，执行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运算，将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857" y="193085"/>
            <a:ext cx="3429024" cy="5258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44000" rtlCol="0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手工转换产生后缀表达式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100" y="1094558"/>
            <a:ext cx="2286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5+2*(1+6)-8/2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4348" y="1838445"/>
            <a:ext cx="4214842" cy="1661993"/>
            <a:chOff x="714348" y="1838445"/>
            <a:chExt cx="4214842" cy="1661993"/>
          </a:xfrm>
        </p:grpSpPr>
        <p:sp>
          <p:nvSpPr>
            <p:cNvPr id="14" name="TextBox 13"/>
            <p:cNvSpPr txBox="1"/>
            <p:nvPr/>
          </p:nvSpPr>
          <p:spPr>
            <a:xfrm>
              <a:off x="1857356" y="1838445"/>
              <a:ext cx="3071834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5+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2*(1+6)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-8/2</a:t>
              </a:r>
            </a:p>
            <a:p>
              <a:pPr algn="l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5+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2*(1+6)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8/2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algn="l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5+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2*(1+6)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8/2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algn="l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((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5+(2*(1+6)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-(8/2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348" y="2409949"/>
              <a:ext cx="1143008" cy="41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加括号</a:t>
              </a: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1643042" y="1981321"/>
              <a:ext cx="142876" cy="1357322"/>
            </a:xfrm>
            <a:prstGeom prst="lef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4361" y="3786190"/>
            <a:ext cx="6257969" cy="2191566"/>
            <a:chOff x="814361" y="3786190"/>
            <a:chExt cx="6257969" cy="2191566"/>
          </a:xfrm>
        </p:grpSpPr>
        <p:sp>
          <p:nvSpPr>
            <p:cNvPr id="18" name="TextBox 17"/>
            <p:cNvSpPr txBox="1"/>
            <p:nvPr/>
          </p:nvSpPr>
          <p:spPr>
            <a:xfrm>
              <a:off x="1785918" y="3786190"/>
              <a:ext cx="528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 (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 + ( 2 * ( 1 + 6 )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 )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 ( 8 / 2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 )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214810" y="4138612"/>
              <a:ext cx="504825" cy="233364"/>
            </a:xfrm>
            <a:custGeom>
              <a:avLst/>
              <a:gdLst>
                <a:gd name="connsiteX0" fmla="*/ 0 w 504825"/>
                <a:gd name="connsiteY0" fmla="*/ 0 h 288925"/>
                <a:gd name="connsiteX1" fmla="*/ 95250 w 504825"/>
                <a:gd name="connsiteY1" fmla="*/ 200025 h 288925"/>
                <a:gd name="connsiteX2" fmla="*/ 390525 w 504825"/>
                <a:gd name="connsiteY2" fmla="*/ 257175 h 288925"/>
                <a:gd name="connsiteX3" fmla="*/ 504825 w 504825"/>
                <a:gd name="connsiteY3" fmla="*/ 9525 h 288925"/>
                <a:gd name="connsiteX0" fmla="*/ 0 w 504825"/>
                <a:gd name="connsiteY0" fmla="*/ 0 h 233364"/>
                <a:gd name="connsiteX1" fmla="*/ 95250 w 504825"/>
                <a:gd name="connsiteY1" fmla="*/ 200025 h 233364"/>
                <a:gd name="connsiteX2" fmla="*/ 347666 w 504825"/>
                <a:gd name="connsiteY2" fmla="*/ 200032 h 233364"/>
                <a:gd name="connsiteX3" fmla="*/ 504825 w 504825"/>
                <a:gd name="connsiteY3" fmla="*/ 9525 h 23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25" h="233364">
                  <a:moveTo>
                    <a:pt x="0" y="0"/>
                  </a:moveTo>
                  <a:cubicBezTo>
                    <a:pt x="15081" y="78581"/>
                    <a:pt x="37306" y="166686"/>
                    <a:pt x="95250" y="200025"/>
                  </a:cubicBezTo>
                  <a:cubicBezTo>
                    <a:pt x="153194" y="233364"/>
                    <a:pt x="279404" y="231782"/>
                    <a:pt x="347666" y="200032"/>
                  </a:cubicBezTo>
                  <a:cubicBezTo>
                    <a:pt x="415929" y="168282"/>
                    <a:pt x="481806" y="117475"/>
                    <a:pt x="504825" y="9525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443283" y="4081462"/>
              <a:ext cx="1476375" cy="566746"/>
            </a:xfrm>
            <a:custGeom>
              <a:avLst/>
              <a:gdLst>
                <a:gd name="connsiteX0" fmla="*/ 0 w 1476375"/>
                <a:gd name="connsiteY0" fmla="*/ 0 h 481012"/>
                <a:gd name="connsiteX1" fmla="*/ 104775 w 1476375"/>
                <a:gd name="connsiteY1" fmla="*/ 200025 h 481012"/>
                <a:gd name="connsiteX2" fmla="*/ 409575 w 1476375"/>
                <a:gd name="connsiteY2" fmla="*/ 428625 h 481012"/>
                <a:gd name="connsiteX3" fmla="*/ 790575 w 1476375"/>
                <a:gd name="connsiteY3" fmla="*/ 476250 h 481012"/>
                <a:gd name="connsiteX4" fmla="*/ 1314450 w 1476375"/>
                <a:gd name="connsiteY4" fmla="*/ 400050 h 481012"/>
                <a:gd name="connsiteX5" fmla="*/ 1476375 w 1476375"/>
                <a:gd name="connsiteY5" fmla="*/ 114300 h 481012"/>
                <a:gd name="connsiteX0" fmla="*/ 0 w 1476375"/>
                <a:gd name="connsiteY0" fmla="*/ 0 h 566746"/>
                <a:gd name="connsiteX1" fmla="*/ 104775 w 1476375"/>
                <a:gd name="connsiteY1" fmla="*/ 200025 h 566746"/>
                <a:gd name="connsiteX2" fmla="*/ 409575 w 1476375"/>
                <a:gd name="connsiteY2" fmla="*/ 428625 h 566746"/>
                <a:gd name="connsiteX3" fmla="*/ 771527 w 1476375"/>
                <a:gd name="connsiteY3" fmla="*/ 561984 h 566746"/>
                <a:gd name="connsiteX4" fmla="*/ 1314450 w 1476375"/>
                <a:gd name="connsiteY4" fmla="*/ 400050 h 566746"/>
                <a:gd name="connsiteX5" fmla="*/ 1476375 w 1476375"/>
                <a:gd name="connsiteY5" fmla="*/ 114300 h 566746"/>
                <a:gd name="connsiteX0" fmla="*/ 0 w 1476375"/>
                <a:gd name="connsiteY0" fmla="*/ 0 h 566746"/>
                <a:gd name="connsiteX1" fmla="*/ 200023 w 1476375"/>
                <a:gd name="connsiteY1" fmla="*/ 276232 h 566746"/>
                <a:gd name="connsiteX2" fmla="*/ 409575 w 1476375"/>
                <a:gd name="connsiteY2" fmla="*/ 428625 h 566746"/>
                <a:gd name="connsiteX3" fmla="*/ 771527 w 1476375"/>
                <a:gd name="connsiteY3" fmla="*/ 561984 h 566746"/>
                <a:gd name="connsiteX4" fmla="*/ 1314450 w 1476375"/>
                <a:gd name="connsiteY4" fmla="*/ 400050 h 566746"/>
                <a:gd name="connsiteX5" fmla="*/ 1476375 w 1476375"/>
                <a:gd name="connsiteY5" fmla="*/ 114300 h 566746"/>
                <a:gd name="connsiteX0" fmla="*/ 0 w 1476375"/>
                <a:gd name="connsiteY0" fmla="*/ 0 h 566746"/>
                <a:gd name="connsiteX1" fmla="*/ 200023 w 1476375"/>
                <a:gd name="connsiteY1" fmla="*/ 276232 h 566746"/>
                <a:gd name="connsiteX2" fmla="*/ 409575 w 1476375"/>
                <a:gd name="connsiteY2" fmla="*/ 428625 h 566746"/>
                <a:gd name="connsiteX3" fmla="*/ 842965 w 1476375"/>
                <a:gd name="connsiteY3" fmla="*/ 561984 h 566746"/>
                <a:gd name="connsiteX4" fmla="*/ 1314450 w 1476375"/>
                <a:gd name="connsiteY4" fmla="*/ 400050 h 566746"/>
                <a:gd name="connsiteX5" fmla="*/ 1476375 w 1476375"/>
                <a:gd name="connsiteY5" fmla="*/ 114300 h 56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6375" h="566746">
                  <a:moveTo>
                    <a:pt x="0" y="0"/>
                  </a:moveTo>
                  <a:cubicBezTo>
                    <a:pt x="18256" y="64294"/>
                    <a:pt x="131761" y="204795"/>
                    <a:pt x="200023" y="276232"/>
                  </a:cubicBezTo>
                  <a:cubicBezTo>
                    <a:pt x="268286" y="347670"/>
                    <a:pt x="302418" y="381000"/>
                    <a:pt x="409575" y="428625"/>
                  </a:cubicBezTo>
                  <a:cubicBezTo>
                    <a:pt x="516732" y="476250"/>
                    <a:pt x="692153" y="566746"/>
                    <a:pt x="842965" y="561984"/>
                  </a:cubicBezTo>
                  <a:cubicBezTo>
                    <a:pt x="993777" y="557222"/>
                    <a:pt x="1208882" y="474664"/>
                    <a:pt x="1314450" y="400050"/>
                  </a:cubicBezTo>
                  <a:cubicBezTo>
                    <a:pt x="1420018" y="325436"/>
                    <a:pt x="1452562" y="227012"/>
                    <a:pt x="1476375" y="11430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191265" y="4143380"/>
              <a:ext cx="504825" cy="233364"/>
            </a:xfrm>
            <a:custGeom>
              <a:avLst/>
              <a:gdLst>
                <a:gd name="connsiteX0" fmla="*/ 0 w 504825"/>
                <a:gd name="connsiteY0" fmla="*/ 0 h 288925"/>
                <a:gd name="connsiteX1" fmla="*/ 95250 w 504825"/>
                <a:gd name="connsiteY1" fmla="*/ 200025 h 288925"/>
                <a:gd name="connsiteX2" fmla="*/ 390525 w 504825"/>
                <a:gd name="connsiteY2" fmla="*/ 257175 h 288925"/>
                <a:gd name="connsiteX3" fmla="*/ 504825 w 504825"/>
                <a:gd name="connsiteY3" fmla="*/ 9525 h 288925"/>
                <a:gd name="connsiteX0" fmla="*/ 0 w 504825"/>
                <a:gd name="connsiteY0" fmla="*/ 0 h 233364"/>
                <a:gd name="connsiteX1" fmla="*/ 95250 w 504825"/>
                <a:gd name="connsiteY1" fmla="*/ 200025 h 233364"/>
                <a:gd name="connsiteX2" fmla="*/ 347666 w 504825"/>
                <a:gd name="connsiteY2" fmla="*/ 200032 h 233364"/>
                <a:gd name="connsiteX3" fmla="*/ 504825 w 504825"/>
                <a:gd name="connsiteY3" fmla="*/ 9525 h 23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25" h="233364">
                  <a:moveTo>
                    <a:pt x="0" y="0"/>
                  </a:moveTo>
                  <a:cubicBezTo>
                    <a:pt x="15081" y="78581"/>
                    <a:pt x="37306" y="166686"/>
                    <a:pt x="95250" y="200025"/>
                  </a:cubicBezTo>
                  <a:cubicBezTo>
                    <a:pt x="153194" y="233364"/>
                    <a:pt x="279404" y="231782"/>
                    <a:pt x="347666" y="200032"/>
                  </a:cubicBezTo>
                  <a:cubicBezTo>
                    <a:pt x="415929" y="168282"/>
                    <a:pt x="481806" y="117475"/>
                    <a:pt x="504825" y="9525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457830" y="4043367"/>
              <a:ext cx="1452573" cy="714380"/>
            </a:xfrm>
            <a:custGeom>
              <a:avLst/>
              <a:gdLst>
                <a:gd name="connsiteX0" fmla="*/ 0 w 504825"/>
                <a:gd name="connsiteY0" fmla="*/ 0 h 288925"/>
                <a:gd name="connsiteX1" fmla="*/ 95250 w 504825"/>
                <a:gd name="connsiteY1" fmla="*/ 200025 h 288925"/>
                <a:gd name="connsiteX2" fmla="*/ 390525 w 504825"/>
                <a:gd name="connsiteY2" fmla="*/ 257175 h 288925"/>
                <a:gd name="connsiteX3" fmla="*/ 504825 w 504825"/>
                <a:gd name="connsiteY3" fmla="*/ 9525 h 288925"/>
                <a:gd name="connsiteX0" fmla="*/ 0 w 504825"/>
                <a:gd name="connsiteY0" fmla="*/ 0 h 233364"/>
                <a:gd name="connsiteX1" fmla="*/ 95250 w 504825"/>
                <a:gd name="connsiteY1" fmla="*/ 200025 h 233364"/>
                <a:gd name="connsiteX2" fmla="*/ 347666 w 504825"/>
                <a:gd name="connsiteY2" fmla="*/ 200032 h 233364"/>
                <a:gd name="connsiteX3" fmla="*/ 504825 w 504825"/>
                <a:gd name="connsiteY3" fmla="*/ 9525 h 233364"/>
                <a:gd name="connsiteX0" fmla="*/ 0 w 504825"/>
                <a:gd name="connsiteY0" fmla="*/ 0 h 388940"/>
                <a:gd name="connsiteX1" fmla="*/ 95250 w 504825"/>
                <a:gd name="connsiteY1" fmla="*/ 200025 h 388940"/>
                <a:gd name="connsiteX2" fmla="*/ 361949 w 504825"/>
                <a:gd name="connsiteY2" fmla="*/ 357190 h 388940"/>
                <a:gd name="connsiteX3" fmla="*/ 504825 w 504825"/>
                <a:gd name="connsiteY3" fmla="*/ 9525 h 388940"/>
                <a:gd name="connsiteX0" fmla="*/ 0 w 933453"/>
                <a:gd name="connsiteY0" fmla="*/ 0 h 378621"/>
                <a:gd name="connsiteX1" fmla="*/ 95250 w 933453"/>
                <a:gd name="connsiteY1" fmla="*/ 200025 h 378621"/>
                <a:gd name="connsiteX2" fmla="*/ 361949 w 933453"/>
                <a:gd name="connsiteY2" fmla="*/ 357190 h 378621"/>
                <a:gd name="connsiteX3" fmla="*/ 933453 w 933453"/>
                <a:gd name="connsiteY3" fmla="*/ 71438 h 378621"/>
                <a:gd name="connsiteX0" fmla="*/ 0 w 933453"/>
                <a:gd name="connsiteY0" fmla="*/ 0 h 404816"/>
                <a:gd name="connsiteX1" fmla="*/ 95250 w 933453"/>
                <a:gd name="connsiteY1" fmla="*/ 200025 h 404816"/>
                <a:gd name="connsiteX2" fmla="*/ 361949 w 933453"/>
                <a:gd name="connsiteY2" fmla="*/ 357190 h 404816"/>
                <a:gd name="connsiteX3" fmla="*/ 719139 w 933453"/>
                <a:gd name="connsiteY3" fmla="*/ 357191 h 404816"/>
                <a:gd name="connsiteX4" fmla="*/ 933453 w 933453"/>
                <a:gd name="connsiteY4" fmla="*/ 71438 h 404816"/>
                <a:gd name="connsiteX0" fmla="*/ 0 w 933453"/>
                <a:gd name="connsiteY0" fmla="*/ 0 h 416723"/>
                <a:gd name="connsiteX1" fmla="*/ 95250 w 933453"/>
                <a:gd name="connsiteY1" fmla="*/ 200025 h 416723"/>
                <a:gd name="connsiteX2" fmla="*/ 361949 w 933453"/>
                <a:gd name="connsiteY2" fmla="*/ 357190 h 416723"/>
                <a:gd name="connsiteX3" fmla="*/ 719139 w 933453"/>
                <a:gd name="connsiteY3" fmla="*/ 357191 h 416723"/>
                <a:gd name="connsiteX4" fmla="*/ 933453 w 933453"/>
                <a:gd name="connsiteY4" fmla="*/ 0 h 416723"/>
                <a:gd name="connsiteX0" fmla="*/ 0 w 933453"/>
                <a:gd name="connsiteY0" fmla="*/ 0 h 454822"/>
                <a:gd name="connsiteX1" fmla="*/ 95250 w 933453"/>
                <a:gd name="connsiteY1" fmla="*/ 200025 h 454822"/>
                <a:gd name="connsiteX2" fmla="*/ 361949 w 933453"/>
                <a:gd name="connsiteY2" fmla="*/ 428628 h 454822"/>
                <a:gd name="connsiteX3" fmla="*/ 719139 w 933453"/>
                <a:gd name="connsiteY3" fmla="*/ 357191 h 454822"/>
                <a:gd name="connsiteX4" fmla="*/ 933453 w 933453"/>
                <a:gd name="connsiteY4" fmla="*/ 0 h 454822"/>
                <a:gd name="connsiteX0" fmla="*/ 0 w 1000132"/>
                <a:gd name="connsiteY0" fmla="*/ 0 h 526261"/>
                <a:gd name="connsiteX1" fmla="*/ 161929 w 1000132"/>
                <a:gd name="connsiteY1" fmla="*/ 271464 h 526261"/>
                <a:gd name="connsiteX2" fmla="*/ 428628 w 1000132"/>
                <a:gd name="connsiteY2" fmla="*/ 500067 h 526261"/>
                <a:gd name="connsiteX3" fmla="*/ 785818 w 1000132"/>
                <a:gd name="connsiteY3" fmla="*/ 428630 h 526261"/>
                <a:gd name="connsiteX4" fmla="*/ 1000132 w 1000132"/>
                <a:gd name="connsiteY4" fmla="*/ 71439 h 526261"/>
                <a:gd name="connsiteX0" fmla="*/ 312740 w 1312872"/>
                <a:gd name="connsiteY0" fmla="*/ 0 h 526261"/>
                <a:gd name="connsiteX1" fmla="*/ 26988 w 1312872"/>
                <a:gd name="connsiteY1" fmla="*/ 142877 h 526261"/>
                <a:gd name="connsiteX2" fmla="*/ 474669 w 1312872"/>
                <a:gd name="connsiteY2" fmla="*/ 271464 h 526261"/>
                <a:gd name="connsiteX3" fmla="*/ 741368 w 1312872"/>
                <a:gd name="connsiteY3" fmla="*/ 500067 h 526261"/>
                <a:gd name="connsiteX4" fmla="*/ 1098558 w 1312872"/>
                <a:gd name="connsiteY4" fmla="*/ 428630 h 526261"/>
                <a:gd name="connsiteX5" fmla="*/ 1312872 w 1312872"/>
                <a:gd name="connsiteY5" fmla="*/ 71439 h 526261"/>
                <a:gd name="connsiteX0" fmla="*/ 0 w 1428760"/>
                <a:gd name="connsiteY0" fmla="*/ 0 h 526260"/>
                <a:gd name="connsiteX1" fmla="*/ 142876 w 1428760"/>
                <a:gd name="connsiteY1" fmla="*/ 142876 h 526260"/>
                <a:gd name="connsiteX2" fmla="*/ 590557 w 1428760"/>
                <a:gd name="connsiteY2" fmla="*/ 271463 h 526260"/>
                <a:gd name="connsiteX3" fmla="*/ 857256 w 1428760"/>
                <a:gd name="connsiteY3" fmla="*/ 500066 h 526260"/>
                <a:gd name="connsiteX4" fmla="*/ 1214446 w 1428760"/>
                <a:gd name="connsiteY4" fmla="*/ 428629 h 526260"/>
                <a:gd name="connsiteX5" fmla="*/ 1428760 w 1428760"/>
                <a:gd name="connsiteY5" fmla="*/ 71438 h 526260"/>
                <a:gd name="connsiteX0" fmla="*/ 0 w 1428760"/>
                <a:gd name="connsiteY0" fmla="*/ 0 h 500067"/>
                <a:gd name="connsiteX1" fmla="*/ 142876 w 1428760"/>
                <a:gd name="connsiteY1" fmla="*/ 142876 h 500067"/>
                <a:gd name="connsiteX2" fmla="*/ 500066 w 1428760"/>
                <a:gd name="connsiteY2" fmla="*/ 428627 h 500067"/>
                <a:gd name="connsiteX3" fmla="*/ 857256 w 1428760"/>
                <a:gd name="connsiteY3" fmla="*/ 500066 h 500067"/>
                <a:gd name="connsiteX4" fmla="*/ 1214446 w 1428760"/>
                <a:gd name="connsiteY4" fmla="*/ 428629 h 500067"/>
                <a:gd name="connsiteX5" fmla="*/ 1428760 w 1428760"/>
                <a:gd name="connsiteY5" fmla="*/ 71438 h 500067"/>
                <a:gd name="connsiteX0" fmla="*/ 0 w 1428760"/>
                <a:gd name="connsiteY0" fmla="*/ 0 h 500067"/>
                <a:gd name="connsiteX1" fmla="*/ 142876 w 1428760"/>
                <a:gd name="connsiteY1" fmla="*/ 285752 h 500067"/>
                <a:gd name="connsiteX2" fmla="*/ 500066 w 1428760"/>
                <a:gd name="connsiteY2" fmla="*/ 428627 h 500067"/>
                <a:gd name="connsiteX3" fmla="*/ 857256 w 1428760"/>
                <a:gd name="connsiteY3" fmla="*/ 500066 h 500067"/>
                <a:gd name="connsiteX4" fmla="*/ 1214446 w 1428760"/>
                <a:gd name="connsiteY4" fmla="*/ 428629 h 500067"/>
                <a:gd name="connsiteX5" fmla="*/ 1428760 w 1428760"/>
                <a:gd name="connsiteY5" fmla="*/ 71438 h 500067"/>
                <a:gd name="connsiteX0" fmla="*/ 0 w 1428760"/>
                <a:gd name="connsiteY0" fmla="*/ 0 h 607223"/>
                <a:gd name="connsiteX1" fmla="*/ 142876 w 1428760"/>
                <a:gd name="connsiteY1" fmla="*/ 285752 h 607223"/>
                <a:gd name="connsiteX2" fmla="*/ 500066 w 1428760"/>
                <a:gd name="connsiteY2" fmla="*/ 571504 h 607223"/>
                <a:gd name="connsiteX3" fmla="*/ 857256 w 1428760"/>
                <a:gd name="connsiteY3" fmla="*/ 500066 h 607223"/>
                <a:gd name="connsiteX4" fmla="*/ 1214446 w 1428760"/>
                <a:gd name="connsiteY4" fmla="*/ 428629 h 607223"/>
                <a:gd name="connsiteX5" fmla="*/ 1428760 w 1428760"/>
                <a:gd name="connsiteY5" fmla="*/ 71438 h 607223"/>
                <a:gd name="connsiteX0" fmla="*/ 0 w 1428760"/>
                <a:gd name="connsiteY0" fmla="*/ 0 h 666754"/>
                <a:gd name="connsiteX1" fmla="*/ 142876 w 1428760"/>
                <a:gd name="connsiteY1" fmla="*/ 285752 h 666754"/>
                <a:gd name="connsiteX2" fmla="*/ 500066 w 1428760"/>
                <a:gd name="connsiteY2" fmla="*/ 571504 h 666754"/>
                <a:gd name="connsiteX3" fmla="*/ 928694 w 1428760"/>
                <a:gd name="connsiteY3" fmla="*/ 642942 h 666754"/>
                <a:gd name="connsiteX4" fmla="*/ 1214446 w 1428760"/>
                <a:gd name="connsiteY4" fmla="*/ 428629 h 666754"/>
                <a:gd name="connsiteX5" fmla="*/ 1428760 w 1428760"/>
                <a:gd name="connsiteY5" fmla="*/ 71438 h 666754"/>
                <a:gd name="connsiteX0" fmla="*/ 23813 w 1452573"/>
                <a:gd name="connsiteY0" fmla="*/ 47626 h 714380"/>
                <a:gd name="connsiteX1" fmla="*/ 23813 w 1452573"/>
                <a:gd name="connsiteY1" fmla="*/ 47625 h 714380"/>
                <a:gd name="connsiteX2" fmla="*/ 166689 w 1452573"/>
                <a:gd name="connsiteY2" fmla="*/ 333378 h 714380"/>
                <a:gd name="connsiteX3" fmla="*/ 523879 w 1452573"/>
                <a:gd name="connsiteY3" fmla="*/ 619130 h 714380"/>
                <a:gd name="connsiteX4" fmla="*/ 952507 w 1452573"/>
                <a:gd name="connsiteY4" fmla="*/ 690568 h 714380"/>
                <a:gd name="connsiteX5" fmla="*/ 1238259 w 1452573"/>
                <a:gd name="connsiteY5" fmla="*/ 476255 h 714380"/>
                <a:gd name="connsiteX6" fmla="*/ 1452573 w 1452573"/>
                <a:gd name="connsiteY6" fmla="*/ 119064 h 71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2573" h="714380">
                  <a:moveTo>
                    <a:pt x="23813" y="47626"/>
                  </a:moveTo>
                  <a:cubicBezTo>
                    <a:pt x="26986" y="47625"/>
                    <a:pt x="0" y="0"/>
                    <a:pt x="23813" y="47625"/>
                  </a:cubicBezTo>
                  <a:cubicBezTo>
                    <a:pt x="47626" y="95250"/>
                    <a:pt x="83345" y="238127"/>
                    <a:pt x="166689" y="333378"/>
                  </a:cubicBezTo>
                  <a:cubicBezTo>
                    <a:pt x="250033" y="428629"/>
                    <a:pt x="392909" y="559598"/>
                    <a:pt x="523879" y="619130"/>
                  </a:cubicBezTo>
                  <a:cubicBezTo>
                    <a:pt x="654849" y="678662"/>
                    <a:pt x="833444" y="714380"/>
                    <a:pt x="952507" y="690568"/>
                  </a:cubicBezTo>
                  <a:cubicBezTo>
                    <a:pt x="1071570" y="666756"/>
                    <a:pt x="1154915" y="571506"/>
                    <a:pt x="1238259" y="476255"/>
                  </a:cubicBezTo>
                  <a:cubicBezTo>
                    <a:pt x="1321603" y="381004"/>
                    <a:pt x="1414470" y="150813"/>
                    <a:pt x="1452573" y="119064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690810" y="4143380"/>
              <a:ext cx="2524131" cy="750099"/>
            </a:xfrm>
            <a:custGeom>
              <a:avLst/>
              <a:gdLst>
                <a:gd name="connsiteX0" fmla="*/ 0 w 1476375"/>
                <a:gd name="connsiteY0" fmla="*/ 0 h 481012"/>
                <a:gd name="connsiteX1" fmla="*/ 104775 w 1476375"/>
                <a:gd name="connsiteY1" fmla="*/ 200025 h 481012"/>
                <a:gd name="connsiteX2" fmla="*/ 409575 w 1476375"/>
                <a:gd name="connsiteY2" fmla="*/ 428625 h 481012"/>
                <a:gd name="connsiteX3" fmla="*/ 790575 w 1476375"/>
                <a:gd name="connsiteY3" fmla="*/ 476250 h 481012"/>
                <a:gd name="connsiteX4" fmla="*/ 1314450 w 1476375"/>
                <a:gd name="connsiteY4" fmla="*/ 400050 h 481012"/>
                <a:gd name="connsiteX5" fmla="*/ 1476375 w 1476375"/>
                <a:gd name="connsiteY5" fmla="*/ 114300 h 481012"/>
                <a:gd name="connsiteX0" fmla="*/ 0 w 1476375"/>
                <a:gd name="connsiteY0" fmla="*/ 0 h 566746"/>
                <a:gd name="connsiteX1" fmla="*/ 104775 w 1476375"/>
                <a:gd name="connsiteY1" fmla="*/ 200025 h 566746"/>
                <a:gd name="connsiteX2" fmla="*/ 409575 w 1476375"/>
                <a:gd name="connsiteY2" fmla="*/ 428625 h 566746"/>
                <a:gd name="connsiteX3" fmla="*/ 771527 w 1476375"/>
                <a:gd name="connsiteY3" fmla="*/ 561984 h 566746"/>
                <a:gd name="connsiteX4" fmla="*/ 1314450 w 1476375"/>
                <a:gd name="connsiteY4" fmla="*/ 400050 h 566746"/>
                <a:gd name="connsiteX5" fmla="*/ 1476375 w 1476375"/>
                <a:gd name="connsiteY5" fmla="*/ 114300 h 566746"/>
                <a:gd name="connsiteX0" fmla="*/ 0 w 1476375"/>
                <a:gd name="connsiteY0" fmla="*/ 0 h 566746"/>
                <a:gd name="connsiteX1" fmla="*/ 200023 w 1476375"/>
                <a:gd name="connsiteY1" fmla="*/ 276232 h 566746"/>
                <a:gd name="connsiteX2" fmla="*/ 409575 w 1476375"/>
                <a:gd name="connsiteY2" fmla="*/ 428625 h 566746"/>
                <a:gd name="connsiteX3" fmla="*/ 771527 w 1476375"/>
                <a:gd name="connsiteY3" fmla="*/ 561984 h 566746"/>
                <a:gd name="connsiteX4" fmla="*/ 1314450 w 1476375"/>
                <a:gd name="connsiteY4" fmla="*/ 400050 h 566746"/>
                <a:gd name="connsiteX5" fmla="*/ 1476375 w 1476375"/>
                <a:gd name="connsiteY5" fmla="*/ 114300 h 566746"/>
                <a:gd name="connsiteX0" fmla="*/ 0 w 1476375"/>
                <a:gd name="connsiteY0" fmla="*/ 0 h 566746"/>
                <a:gd name="connsiteX1" fmla="*/ 200023 w 1476375"/>
                <a:gd name="connsiteY1" fmla="*/ 276232 h 566746"/>
                <a:gd name="connsiteX2" fmla="*/ 409575 w 1476375"/>
                <a:gd name="connsiteY2" fmla="*/ 428625 h 566746"/>
                <a:gd name="connsiteX3" fmla="*/ 842965 w 1476375"/>
                <a:gd name="connsiteY3" fmla="*/ 561984 h 566746"/>
                <a:gd name="connsiteX4" fmla="*/ 1314450 w 1476375"/>
                <a:gd name="connsiteY4" fmla="*/ 400050 h 566746"/>
                <a:gd name="connsiteX5" fmla="*/ 1476375 w 1476375"/>
                <a:gd name="connsiteY5" fmla="*/ 114300 h 566746"/>
                <a:gd name="connsiteX0" fmla="*/ 0 w 2524132"/>
                <a:gd name="connsiteY0" fmla="*/ 0 h 566746"/>
                <a:gd name="connsiteX1" fmla="*/ 200023 w 2524132"/>
                <a:gd name="connsiteY1" fmla="*/ 276232 h 566746"/>
                <a:gd name="connsiteX2" fmla="*/ 409575 w 2524132"/>
                <a:gd name="connsiteY2" fmla="*/ 428625 h 566746"/>
                <a:gd name="connsiteX3" fmla="*/ 842965 w 2524132"/>
                <a:gd name="connsiteY3" fmla="*/ 561984 h 566746"/>
                <a:gd name="connsiteX4" fmla="*/ 1314450 w 2524132"/>
                <a:gd name="connsiteY4" fmla="*/ 400050 h 566746"/>
                <a:gd name="connsiteX5" fmla="*/ 2524132 w 2524132"/>
                <a:gd name="connsiteY5" fmla="*/ 66675 h 566746"/>
                <a:gd name="connsiteX0" fmla="*/ 0 w 2524132"/>
                <a:gd name="connsiteY0" fmla="*/ 0 h 792168"/>
                <a:gd name="connsiteX1" fmla="*/ 200023 w 2524132"/>
                <a:gd name="connsiteY1" fmla="*/ 276232 h 792168"/>
                <a:gd name="connsiteX2" fmla="*/ 409575 w 2524132"/>
                <a:gd name="connsiteY2" fmla="*/ 428625 h 792168"/>
                <a:gd name="connsiteX3" fmla="*/ 842965 w 2524132"/>
                <a:gd name="connsiteY3" fmla="*/ 561984 h 792168"/>
                <a:gd name="connsiteX4" fmla="*/ 1523999 w 2524132"/>
                <a:gd name="connsiteY4" fmla="*/ 709617 h 792168"/>
                <a:gd name="connsiteX5" fmla="*/ 2524132 w 2524132"/>
                <a:gd name="connsiteY5" fmla="*/ 66675 h 792168"/>
                <a:gd name="connsiteX0" fmla="*/ 0 w 2524132"/>
                <a:gd name="connsiteY0" fmla="*/ 0 h 816774"/>
                <a:gd name="connsiteX1" fmla="*/ 200023 w 2524132"/>
                <a:gd name="connsiteY1" fmla="*/ 276232 h 816774"/>
                <a:gd name="connsiteX2" fmla="*/ 409575 w 2524132"/>
                <a:gd name="connsiteY2" fmla="*/ 428625 h 816774"/>
                <a:gd name="connsiteX3" fmla="*/ 881057 w 2524132"/>
                <a:gd name="connsiteY3" fmla="*/ 709617 h 816774"/>
                <a:gd name="connsiteX4" fmla="*/ 1523999 w 2524132"/>
                <a:gd name="connsiteY4" fmla="*/ 709617 h 816774"/>
                <a:gd name="connsiteX5" fmla="*/ 2524132 w 2524132"/>
                <a:gd name="connsiteY5" fmla="*/ 66675 h 816774"/>
                <a:gd name="connsiteX0" fmla="*/ 0 w 2524132"/>
                <a:gd name="connsiteY0" fmla="*/ 0 h 756449"/>
                <a:gd name="connsiteX1" fmla="*/ 200023 w 2524132"/>
                <a:gd name="connsiteY1" fmla="*/ 276232 h 756449"/>
                <a:gd name="connsiteX2" fmla="*/ 409575 w 2524132"/>
                <a:gd name="connsiteY2" fmla="*/ 428625 h 756449"/>
                <a:gd name="connsiteX3" fmla="*/ 881057 w 2524132"/>
                <a:gd name="connsiteY3" fmla="*/ 709617 h 756449"/>
                <a:gd name="connsiteX4" fmla="*/ 1523999 w 2524132"/>
                <a:gd name="connsiteY4" fmla="*/ 709617 h 756449"/>
                <a:gd name="connsiteX5" fmla="*/ 2024065 w 2524132"/>
                <a:gd name="connsiteY5" fmla="*/ 566741 h 756449"/>
                <a:gd name="connsiteX6" fmla="*/ 2524132 w 2524132"/>
                <a:gd name="connsiteY6" fmla="*/ 66675 h 756449"/>
                <a:gd name="connsiteX0" fmla="*/ 0 w 2524131"/>
                <a:gd name="connsiteY0" fmla="*/ 4762 h 761211"/>
                <a:gd name="connsiteX1" fmla="*/ 200023 w 2524131"/>
                <a:gd name="connsiteY1" fmla="*/ 280994 h 761211"/>
                <a:gd name="connsiteX2" fmla="*/ 409575 w 2524131"/>
                <a:gd name="connsiteY2" fmla="*/ 433387 h 761211"/>
                <a:gd name="connsiteX3" fmla="*/ 881057 w 2524131"/>
                <a:gd name="connsiteY3" fmla="*/ 714379 h 761211"/>
                <a:gd name="connsiteX4" fmla="*/ 1523999 w 2524131"/>
                <a:gd name="connsiteY4" fmla="*/ 714379 h 761211"/>
                <a:gd name="connsiteX5" fmla="*/ 2024065 w 2524131"/>
                <a:gd name="connsiteY5" fmla="*/ 571503 h 761211"/>
                <a:gd name="connsiteX6" fmla="*/ 2524131 w 2524131"/>
                <a:gd name="connsiteY6" fmla="*/ 0 h 761211"/>
                <a:gd name="connsiteX0" fmla="*/ 0 w 2524131"/>
                <a:gd name="connsiteY0" fmla="*/ 4762 h 761211"/>
                <a:gd name="connsiteX1" fmla="*/ 200023 w 2524131"/>
                <a:gd name="connsiteY1" fmla="*/ 280994 h 761211"/>
                <a:gd name="connsiteX2" fmla="*/ 409575 w 2524131"/>
                <a:gd name="connsiteY2" fmla="*/ 433387 h 761211"/>
                <a:gd name="connsiteX3" fmla="*/ 881057 w 2524131"/>
                <a:gd name="connsiteY3" fmla="*/ 714379 h 761211"/>
                <a:gd name="connsiteX4" fmla="*/ 1523999 w 2524131"/>
                <a:gd name="connsiteY4" fmla="*/ 714379 h 761211"/>
                <a:gd name="connsiteX5" fmla="*/ 2024065 w 2524131"/>
                <a:gd name="connsiteY5" fmla="*/ 571503 h 761211"/>
                <a:gd name="connsiteX6" fmla="*/ 2309818 w 2524131"/>
                <a:gd name="connsiteY6" fmla="*/ 428628 h 761211"/>
                <a:gd name="connsiteX7" fmla="*/ 2524131 w 2524131"/>
                <a:gd name="connsiteY7" fmla="*/ 0 h 761211"/>
                <a:gd name="connsiteX0" fmla="*/ 0 w 2524131"/>
                <a:gd name="connsiteY0" fmla="*/ 4762 h 761211"/>
                <a:gd name="connsiteX1" fmla="*/ 200023 w 2524131"/>
                <a:gd name="connsiteY1" fmla="*/ 280994 h 761211"/>
                <a:gd name="connsiteX2" fmla="*/ 409575 w 2524131"/>
                <a:gd name="connsiteY2" fmla="*/ 433387 h 761211"/>
                <a:gd name="connsiteX3" fmla="*/ 881057 w 2524131"/>
                <a:gd name="connsiteY3" fmla="*/ 714379 h 761211"/>
                <a:gd name="connsiteX4" fmla="*/ 1523999 w 2524131"/>
                <a:gd name="connsiteY4" fmla="*/ 714379 h 761211"/>
                <a:gd name="connsiteX5" fmla="*/ 1952628 w 2524131"/>
                <a:gd name="connsiteY5" fmla="*/ 642942 h 761211"/>
                <a:gd name="connsiteX6" fmla="*/ 2309818 w 2524131"/>
                <a:gd name="connsiteY6" fmla="*/ 428628 h 761211"/>
                <a:gd name="connsiteX7" fmla="*/ 2524131 w 2524131"/>
                <a:gd name="connsiteY7" fmla="*/ 0 h 761211"/>
                <a:gd name="connsiteX0" fmla="*/ 0 w 2524131"/>
                <a:gd name="connsiteY0" fmla="*/ 4762 h 761212"/>
                <a:gd name="connsiteX1" fmla="*/ 200023 w 2524131"/>
                <a:gd name="connsiteY1" fmla="*/ 280994 h 761212"/>
                <a:gd name="connsiteX2" fmla="*/ 409575 w 2524131"/>
                <a:gd name="connsiteY2" fmla="*/ 433387 h 761212"/>
                <a:gd name="connsiteX3" fmla="*/ 952496 w 2524131"/>
                <a:gd name="connsiteY3" fmla="*/ 714380 h 761212"/>
                <a:gd name="connsiteX4" fmla="*/ 1523999 w 2524131"/>
                <a:gd name="connsiteY4" fmla="*/ 714379 h 761212"/>
                <a:gd name="connsiteX5" fmla="*/ 1952628 w 2524131"/>
                <a:gd name="connsiteY5" fmla="*/ 642942 h 761212"/>
                <a:gd name="connsiteX6" fmla="*/ 2309818 w 2524131"/>
                <a:gd name="connsiteY6" fmla="*/ 428628 h 761212"/>
                <a:gd name="connsiteX7" fmla="*/ 2524131 w 2524131"/>
                <a:gd name="connsiteY7" fmla="*/ 0 h 761212"/>
                <a:gd name="connsiteX0" fmla="*/ 0 w 2524131"/>
                <a:gd name="connsiteY0" fmla="*/ 4762 h 750099"/>
                <a:gd name="connsiteX1" fmla="*/ 200023 w 2524131"/>
                <a:gd name="connsiteY1" fmla="*/ 280994 h 750099"/>
                <a:gd name="connsiteX2" fmla="*/ 523868 w 2524131"/>
                <a:gd name="connsiteY2" fmla="*/ 500065 h 750099"/>
                <a:gd name="connsiteX3" fmla="*/ 952496 w 2524131"/>
                <a:gd name="connsiteY3" fmla="*/ 714380 h 750099"/>
                <a:gd name="connsiteX4" fmla="*/ 1523999 w 2524131"/>
                <a:gd name="connsiteY4" fmla="*/ 714379 h 750099"/>
                <a:gd name="connsiteX5" fmla="*/ 1952628 w 2524131"/>
                <a:gd name="connsiteY5" fmla="*/ 642942 h 750099"/>
                <a:gd name="connsiteX6" fmla="*/ 2309818 w 2524131"/>
                <a:gd name="connsiteY6" fmla="*/ 428628 h 750099"/>
                <a:gd name="connsiteX7" fmla="*/ 2524131 w 2524131"/>
                <a:gd name="connsiteY7" fmla="*/ 0 h 75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4131" h="750099">
                  <a:moveTo>
                    <a:pt x="0" y="4762"/>
                  </a:moveTo>
                  <a:cubicBezTo>
                    <a:pt x="18256" y="69056"/>
                    <a:pt x="112712" y="198444"/>
                    <a:pt x="200023" y="280994"/>
                  </a:cubicBezTo>
                  <a:cubicBezTo>
                    <a:pt x="287334" y="363544"/>
                    <a:pt x="398456" y="427834"/>
                    <a:pt x="523868" y="500065"/>
                  </a:cubicBezTo>
                  <a:cubicBezTo>
                    <a:pt x="649280" y="572296"/>
                    <a:pt x="785808" y="678661"/>
                    <a:pt x="952496" y="714380"/>
                  </a:cubicBezTo>
                  <a:cubicBezTo>
                    <a:pt x="1119184" y="750099"/>
                    <a:pt x="1357310" y="726285"/>
                    <a:pt x="1523999" y="714379"/>
                  </a:cubicBezTo>
                  <a:cubicBezTo>
                    <a:pt x="1690688" y="702473"/>
                    <a:pt x="1821658" y="690567"/>
                    <a:pt x="1952628" y="642942"/>
                  </a:cubicBezTo>
                  <a:cubicBezTo>
                    <a:pt x="2083598" y="595317"/>
                    <a:pt x="2214568" y="535785"/>
                    <a:pt x="2309818" y="428628"/>
                  </a:cubicBezTo>
                  <a:cubicBezTo>
                    <a:pt x="2405068" y="321471"/>
                    <a:pt x="2478092" y="59530"/>
                    <a:pt x="2524131" y="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4361" y="4718846"/>
              <a:ext cx="11430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除括号</a:t>
              </a: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4429124" y="5000636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5500702"/>
              <a:ext cx="29289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 2 1 6 + * + 8 2 / -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>
              <a:off x="1643042" y="4071942"/>
              <a:ext cx="214314" cy="1785950"/>
            </a:xfrm>
            <a:prstGeom prst="lef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2945" y="1236298"/>
            <a:ext cx="7358114" cy="17056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一个栈的进栈序列是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，则栈的不可能的输出序列是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A.edcba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B.decba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C.dceab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D.abcde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720" y="1061685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259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FEB2252-8065-4611-B045-FAE6EB01C198}"/>
              </a:ext>
            </a:extLst>
          </p:cNvPr>
          <p:cNvSpPr/>
          <p:nvPr/>
        </p:nvSpPr>
        <p:spPr bwMode="auto">
          <a:xfrm>
            <a:off x="1306753" y="4293096"/>
            <a:ext cx="1770611" cy="292355"/>
          </a:xfrm>
          <a:prstGeom prst="rect">
            <a:avLst/>
          </a:prstGeom>
          <a:ln>
            <a:headEnd/>
            <a:tailEnd type="arrow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P100 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例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644AA1-B61D-414A-97B1-BA30290AA629}"/>
              </a:ext>
            </a:extLst>
          </p:cNvPr>
          <p:cNvSpPr/>
          <p:nvPr/>
        </p:nvSpPr>
        <p:spPr bwMode="auto">
          <a:xfrm>
            <a:off x="1835696" y="2492896"/>
            <a:ext cx="1397741" cy="360040"/>
          </a:xfrm>
          <a:prstGeom prst="rect">
            <a:avLst/>
          </a:prstGeom>
          <a:ln w="25400">
            <a:solidFill>
              <a:srgbClr val="009900"/>
            </a:solidFill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043" y="941754"/>
            <a:ext cx="7351198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已知一个栈的进栈序列是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，其输出序列是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的值为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00000"/>
              </a:lnSpc>
            </a:pP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nb-NO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B.</a:t>
            </a:r>
            <a:r>
              <a:rPr lang="nb-NO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D.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不确定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1520" y="996079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259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71744"/>
            <a:ext cx="4572032" cy="869398"/>
            <a:chOff x="1857356" y="2571744"/>
            <a:chExt cx="4572032" cy="869398"/>
          </a:xfrm>
        </p:grpSpPr>
        <p:sp>
          <p:nvSpPr>
            <p:cNvPr id="11" name="TextBox 10"/>
            <p:cNvSpPr txBox="1"/>
            <p:nvPr/>
          </p:nvSpPr>
          <p:spPr>
            <a:xfrm>
              <a:off x="1857356" y="257174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3333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4071934" y="2676520"/>
              <a:ext cx="500066" cy="214314"/>
            </a:xfrm>
            <a:prstGeom prst="righ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6314" y="257174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3333FF"/>
                  </a:solidFill>
                  <a:latin typeface="+mn-ea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6314" y="307181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输出序列唯一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59832" y="3612952"/>
            <a:ext cx="4444546" cy="2015936"/>
            <a:chOff x="2071670" y="3627642"/>
            <a:chExt cx="4444546" cy="2015936"/>
          </a:xfrm>
        </p:grpSpPr>
        <p:sp>
          <p:nvSpPr>
            <p:cNvPr id="15" name="TextBox 14"/>
            <p:cNvSpPr txBox="1"/>
            <p:nvPr/>
          </p:nvSpPr>
          <p:spPr>
            <a:xfrm>
              <a:off x="2071670" y="3627642"/>
              <a:ext cx="1214446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3143240" y="3913394"/>
              <a:ext cx="214314" cy="157163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992" y="4457650"/>
              <a:ext cx="3087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2000" i="1" baseline="-25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1DC6C12-0AE6-4B59-A67D-CBC278513118}"/>
              </a:ext>
            </a:extLst>
          </p:cNvPr>
          <p:cNvSpPr/>
          <p:nvPr/>
        </p:nvSpPr>
        <p:spPr bwMode="auto">
          <a:xfrm>
            <a:off x="4531581" y="1811965"/>
            <a:ext cx="1397741" cy="360040"/>
          </a:xfrm>
          <a:prstGeom prst="rect">
            <a:avLst/>
          </a:prstGeom>
          <a:ln w="25400">
            <a:solidFill>
              <a:srgbClr val="009900"/>
            </a:solidFill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3528" y="1056948"/>
            <a:ext cx="267104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611560" y="2420888"/>
            <a:ext cx="7641879" cy="215568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009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009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2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顺序栈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链栈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3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3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flipH="1">
              <a:off x="1142182" y="3143042"/>
              <a:ext cx="795" cy="929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3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822614"/>
              <a:ext cx="428628" cy="412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-8033" y="142940"/>
            <a:ext cx="8081943" cy="523220"/>
          </a:xfrm>
          <a:prstGeom prst="rect">
            <a:avLst/>
          </a:prstGeom>
          <a:gradFill>
            <a:gsLst>
              <a:gs pos="80000">
                <a:srgbClr val="0070C0"/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3.1.2 </a:t>
            </a:r>
            <a:r>
              <a:rPr lang="zh-CN" altLang="zh-CN" sz="280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栈的顺序存储结构及其基本运算算法实现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-13867" y="980728"/>
            <a:ext cx="2039236" cy="2635183"/>
            <a:chOff x="285720" y="651586"/>
            <a:chExt cx="1682979" cy="2420224"/>
          </a:xfrm>
        </p:grpSpPr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1012412" y="651586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1692534" y="684089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1012412" y="977705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1692534" y="1021043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012412" y="1305991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1692534" y="1360164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1012412" y="1632111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1692534" y="16982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1012412" y="1949562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1692534" y="2010236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98" name="Line 50"/>
            <p:cNvSpPr>
              <a:spLocks noChangeShapeType="1"/>
            </p:cNvSpPr>
            <p:nvPr/>
          </p:nvSpPr>
          <p:spPr bwMode="auto">
            <a:xfrm>
              <a:off x="739496" y="2467453"/>
              <a:ext cx="245841" cy="108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819638" y="2795529"/>
              <a:ext cx="1037718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）空栈</a:t>
              </a: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684954" y="2321187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85720" y="2320103"/>
              <a:ext cx="453776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23528" y="3861048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top=-1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顺序栈的四要素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884" y="4391238"/>
            <a:ext cx="8668596" cy="21716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的条件为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top==-1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（栈上溢出）的条件为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top==capacity-1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，这里采用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动态扩展容量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的方式，即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满时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数组的容量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扩大两倍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操作是先将栈顶指针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放在栈顶指针处。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操作是先将栈顶指针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处的元素取出，然后将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720" y="142852"/>
            <a:ext cx="1143008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顺序栈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77D29A-4B4B-4F78-9B03-8C0FC76B6A9A}"/>
              </a:ext>
            </a:extLst>
          </p:cNvPr>
          <p:cNvGrpSpPr/>
          <p:nvPr/>
        </p:nvGrpSpPr>
        <p:grpSpPr>
          <a:xfrm>
            <a:off x="866653" y="908720"/>
            <a:ext cx="708615" cy="1902876"/>
            <a:chOff x="866653" y="908720"/>
            <a:chExt cx="708615" cy="190287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11A59D72-36B4-41DA-9EC8-4390B2289EBC}"/>
                </a:ext>
              </a:extLst>
            </p:cNvPr>
            <p:cNvCxnSpPr>
              <a:cxnSpLocks/>
            </p:cNvCxnSpPr>
            <p:nvPr/>
          </p:nvCxnSpPr>
          <p:spPr>
            <a:xfrm>
              <a:off x="866653" y="908720"/>
              <a:ext cx="0" cy="190287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B6C42CAE-0A87-4172-AD84-25415AAF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575268" y="908720"/>
              <a:ext cx="0" cy="190287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B2FF615-8750-41DE-9720-77763FB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866653" y="2774342"/>
              <a:ext cx="708615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396FEE1-0A5A-4E86-BBC2-DC5E9C13F58A}"/>
              </a:ext>
            </a:extLst>
          </p:cNvPr>
          <p:cNvGrpSpPr/>
          <p:nvPr/>
        </p:nvGrpSpPr>
        <p:grpSpPr>
          <a:xfrm>
            <a:off x="1986397" y="884166"/>
            <a:ext cx="2178287" cy="2731745"/>
            <a:chOff x="1986397" y="884166"/>
            <a:chExt cx="2178287" cy="2731745"/>
          </a:xfrm>
        </p:grpSpPr>
        <p:grpSp>
          <p:nvGrpSpPr>
            <p:cNvPr id="68" name="组合 67"/>
            <p:cNvGrpSpPr/>
            <p:nvPr/>
          </p:nvGrpSpPr>
          <p:grpSpPr>
            <a:xfrm>
              <a:off x="1986397" y="980728"/>
              <a:ext cx="2178287" cy="2635183"/>
              <a:chOff x="2285984" y="651586"/>
              <a:chExt cx="1797737" cy="2420224"/>
            </a:xfrm>
          </p:grpSpPr>
          <p:sp>
            <p:nvSpPr>
              <p:cNvPr id="2096" name="Rectangle 48"/>
              <p:cNvSpPr>
                <a:spLocks noChangeArrowheads="1"/>
              </p:cNvSpPr>
              <p:nvPr/>
            </p:nvSpPr>
            <p:spPr bwMode="auto">
              <a:xfrm>
                <a:off x="2995347" y="651586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95" name="Rectangle 47"/>
              <p:cNvSpPr>
                <a:spLocks noChangeArrowheads="1"/>
              </p:cNvSpPr>
              <p:nvPr/>
            </p:nvSpPr>
            <p:spPr bwMode="auto">
              <a:xfrm>
                <a:off x="2995347" y="977705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94" name="Rectangle 46"/>
              <p:cNvSpPr>
                <a:spLocks noChangeArrowheads="1"/>
              </p:cNvSpPr>
              <p:nvPr/>
            </p:nvSpPr>
            <p:spPr bwMode="auto">
              <a:xfrm>
                <a:off x="2995347" y="1305991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93" name="Rectangle 45"/>
              <p:cNvSpPr>
                <a:spLocks noChangeArrowheads="1"/>
              </p:cNvSpPr>
              <p:nvPr/>
            </p:nvSpPr>
            <p:spPr bwMode="auto">
              <a:xfrm>
                <a:off x="2995347" y="1632111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92" name="Rectangle 44"/>
              <p:cNvSpPr>
                <a:spLocks noChangeArrowheads="1"/>
              </p:cNvSpPr>
              <p:nvPr/>
            </p:nvSpPr>
            <p:spPr bwMode="auto">
              <a:xfrm>
                <a:off x="2995347" y="1949562"/>
                <a:ext cx="584819" cy="336954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2091" name="Rectangle 43"/>
              <p:cNvSpPr>
                <a:spLocks noChangeArrowheads="1"/>
              </p:cNvSpPr>
              <p:nvPr/>
            </p:nvSpPr>
            <p:spPr bwMode="auto">
              <a:xfrm>
                <a:off x="2357422" y="2795529"/>
                <a:ext cx="1726299" cy="2762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（</a:t>
                </a: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r>
                  <a:rPr kumimoji="0" lang="zh-CN" altLang="en-US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）元素</a:t>
                </a: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zh-CN" altLang="en-US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进栈</a:t>
                </a:r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3657059" y="686256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3657059" y="1024293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3657059" y="1361247"/>
                <a:ext cx="276165" cy="2470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3657059" y="1700368"/>
                <a:ext cx="276165" cy="2448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3657059" y="2012403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3649478" y="2324437"/>
                <a:ext cx="275082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2058" name="Line 10"/>
              <p:cNvSpPr>
                <a:spLocks noChangeShapeType="1"/>
              </p:cNvSpPr>
              <p:nvPr/>
            </p:nvSpPr>
            <p:spPr bwMode="auto">
              <a:xfrm>
                <a:off x="2739760" y="2101246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2285984" y="1953896"/>
                <a:ext cx="453776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EAE4EE13-F0B9-4410-A2D8-DC018D82443F}"/>
                </a:ext>
              </a:extLst>
            </p:cNvPr>
            <p:cNvGrpSpPr/>
            <p:nvPr/>
          </p:nvGrpSpPr>
          <p:grpSpPr>
            <a:xfrm>
              <a:off x="2860102" y="884166"/>
              <a:ext cx="708615" cy="1902876"/>
              <a:chOff x="866653" y="908720"/>
              <a:chExt cx="708615" cy="1902876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D1768FEF-998A-4F04-81FB-F431C349E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A3F29FCF-FF28-4CB5-AC30-638213197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5268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A164010-3796-48D1-A717-90E05136A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2774342"/>
                <a:ext cx="708615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200DD0-CF7B-4DEF-9102-4C19EE4C7128}"/>
              </a:ext>
            </a:extLst>
          </p:cNvPr>
          <p:cNvGrpSpPr/>
          <p:nvPr/>
        </p:nvGrpSpPr>
        <p:grpSpPr>
          <a:xfrm>
            <a:off x="4129537" y="908720"/>
            <a:ext cx="2639877" cy="2707191"/>
            <a:chOff x="4129537" y="908720"/>
            <a:chExt cx="2639877" cy="2707191"/>
          </a:xfrm>
        </p:grpSpPr>
        <p:grpSp>
          <p:nvGrpSpPr>
            <p:cNvPr id="69" name="组合 68"/>
            <p:cNvGrpSpPr/>
            <p:nvPr/>
          </p:nvGrpSpPr>
          <p:grpSpPr>
            <a:xfrm>
              <a:off x="4129537" y="980728"/>
              <a:ext cx="2639877" cy="2635183"/>
              <a:chOff x="4567713" y="651586"/>
              <a:chExt cx="2178687" cy="2420224"/>
            </a:xfrm>
          </p:grpSpPr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5276114" y="651586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89" name="Rectangle 41"/>
              <p:cNvSpPr>
                <a:spLocks noChangeArrowheads="1"/>
              </p:cNvSpPr>
              <p:nvPr/>
            </p:nvSpPr>
            <p:spPr bwMode="auto">
              <a:xfrm>
                <a:off x="5276114" y="977705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2088" name="Rectangle 40"/>
              <p:cNvSpPr>
                <a:spLocks noChangeArrowheads="1"/>
              </p:cNvSpPr>
              <p:nvPr/>
            </p:nvSpPr>
            <p:spPr bwMode="auto">
              <a:xfrm>
                <a:off x="5276114" y="1305991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>
                <a:off x="5276114" y="1632111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2086" name="Rectangle 38"/>
              <p:cNvSpPr>
                <a:spLocks noChangeArrowheads="1"/>
              </p:cNvSpPr>
              <p:nvPr/>
            </p:nvSpPr>
            <p:spPr bwMode="auto">
              <a:xfrm>
                <a:off x="5276114" y="1949562"/>
                <a:ext cx="584819" cy="336954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2085" name="Rectangle 37"/>
              <p:cNvSpPr>
                <a:spLocks noChangeArrowheads="1"/>
              </p:cNvSpPr>
              <p:nvPr/>
            </p:nvSpPr>
            <p:spPr bwMode="auto">
              <a:xfrm>
                <a:off x="4572000" y="2795529"/>
                <a:ext cx="2174400" cy="2762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（</a:t>
                </a: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  <a:r>
                  <a:rPr kumimoji="0" lang="zh-CN" altLang="en-US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）元素</a:t>
                </a: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r>
                  <a:rPr kumimoji="0" lang="zh-CN" altLang="en-US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、</a:t>
                </a: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  <a:r>
                  <a:rPr kumimoji="0" lang="zh-CN" altLang="en-US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、</a:t>
                </a: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d</a:t>
                </a:r>
                <a:r>
                  <a:rPr kumimoji="0" lang="zh-CN" altLang="en-US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进栈</a:t>
                </a:r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5938909" y="694924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5938909" y="1032961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5938909" y="1369915"/>
                <a:ext cx="276165" cy="2470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5938909" y="1709036"/>
                <a:ext cx="276165" cy="2448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5938909" y="2021070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5930245" y="2333105"/>
                <a:ext cx="277248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2055" name="Line 7"/>
              <p:cNvSpPr>
                <a:spLocks noChangeShapeType="1"/>
              </p:cNvSpPr>
              <p:nvPr/>
            </p:nvSpPr>
            <p:spPr bwMode="auto">
              <a:xfrm>
                <a:off x="5021489" y="111963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567713" y="972288"/>
                <a:ext cx="453776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39DE0C9-18E8-4293-A082-DC2C20754D3B}"/>
                </a:ext>
              </a:extLst>
            </p:cNvPr>
            <p:cNvGrpSpPr/>
            <p:nvPr/>
          </p:nvGrpSpPr>
          <p:grpSpPr>
            <a:xfrm>
              <a:off x="5004048" y="908720"/>
              <a:ext cx="708615" cy="1902876"/>
              <a:chOff x="866653" y="908720"/>
              <a:chExt cx="708615" cy="1902876"/>
            </a:xfrm>
          </p:grpSpPr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7702CF2E-BC75-49BF-9FF5-8A1E9E20A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9B1802FF-9EE6-4E13-B39E-1F37FCE79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5268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B60705D0-80CA-438A-B549-0F03AEBCD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2774342"/>
                <a:ext cx="708615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9036C2-609C-4D74-9366-084049EEBE77}"/>
              </a:ext>
            </a:extLst>
          </p:cNvPr>
          <p:cNvGrpSpPr/>
          <p:nvPr/>
        </p:nvGrpSpPr>
        <p:grpSpPr>
          <a:xfrm>
            <a:off x="6389075" y="908720"/>
            <a:ext cx="2236308" cy="2707191"/>
            <a:chOff x="6389075" y="908720"/>
            <a:chExt cx="2236308" cy="2707191"/>
          </a:xfrm>
        </p:grpSpPr>
        <p:grpSp>
          <p:nvGrpSpPr>
            <p:cNvPr id="70" name="组合 69"/>
            <p:cNvGrpSpPr/>
            <p:nvPr/>
          </p:nvGrpSpPr>
          <p:grpSpPr>
            <a:xfrm>
              <a:off x="6389075" y="980728"/>
              <a:ext cx="2236308" cy="2635183"/>
              <a:chOff x="6688662" y="651586"/>
              <a:chExt cx="1845622" cy="2420224"/>
            </a:xfrm>
          </p:grpSpPr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7411688" y="651586"/>
                <a:ext cx="585902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83" name="Rectangle 35"/>
              <p:cNvSpPr>
                <a:spLocks noChangeArrowheads="1"/>
              </p:cNvSpPr>
              <p:nvPr/>
            </p:nvSpPr>
            <p:spPr bwMode="auto">
              <a:xfrm>
                <a:off x="7411688" y="977705"/>
                <a:ext cx="585902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26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7411688" y="1305991"/>
                <a:ext cx="585902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7411688" y="1632111"/>
                <a:ext cx="585902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7411688" y="1949562"/>
                <a:ext cx="585902" cy="336954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6929454" y="2795529"/>
                <a:ext cx="1604830" cy="2762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（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d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）元素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d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出栈</a:t>
                </a:r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8089645" y="683006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8089645" y="1021043"/>
                <a:ext cx="276165" cy="2448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8089645" y="1359080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8089645" y="1697118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8089645" y="2008069"/>
                <a:ext cx="276165" cy="2470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8082064" y="2320103"/>
                <a:ext cx="276165" cy="245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2052" name="Line 4"/>
              <p:cNvSpPr>
                <a:spLocks noChangeShapeType="1"/>
              </p:cNvSpPr>
              <p:nvPr/>
            </p:nvSpPr>
            <p:spPr bwMode="auto">
              <a:xfrm>
                <a:off x="7142438" y="1477177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6688662" y="1329827"/>
                <a:ext cx="453776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798CBA9-DA8F-4FF4-B7FC-B15EF05D107A}"/>
                </a:ext>
              </a:extLst>
            </p:cNvPr>
            <p:cNvGrpSpPr/>
            <p:nvPr/>
          </p:nvGrpSpPr>
          <p:grpSpPr>
            <a:xfrm>
              <a:off x="7266465" y="908720"/>
              <a:ext cx="708615" cy="1902876"/>
              <a:chOff x="866653" y="908720"/>
              <a:chExt cx="708615" cy="1902876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D3D73279-A4D1-4415-8346-AC9EAE49D6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393B676B-ABC2-447F-B7D1-1E8122A05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5268" y="908720"/>
                <a:ext cx="0" cy="1902876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26EB8424-46E8-4AD1-9FD7-4D7CAA084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53" y="2774342"/>
                <a:ext cx="708615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AA0A4BFC-A052-445F-4ECE-1AC4FCB44A40}"/>
              </a:ext>
            </a:extLst>
          </p:cNvPr>
          <p:cNvSpPr/>
          <p:nvPr/>
        </p:nvSpPr>
        <p:spPr bwMode="auto">
          <a:xfrm>
            <a:off x="6226458" y="3584698"/>
            <a:ext cx="2898143" cy="1284985"/>
          </a:xfrm>
          <a:prstGeom prst="cloudCallout">
            <a:avLst>
              <a:gd name="adj1" fmla="val -16507"/>
              <a:gd name="adj2" fmla="val 46012"/>
            </a:avLst>
          </a:prstGeom>
          <a:solidFill>
            <a:srgbClr val="009900"/>
          </a:solidFill>
          <a:ln w="19050">
            <a:solidFill>
              <a:srgbClr val="88D888"/>
            </a:solidFill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600" dirty="0">
                <a:solidFill>
                  <a:srgbClr val="FFFF00"/>
                </a:solidFill>
                <a:latin typeface="+mn-ea"/>
                <a:cs typeface="Consolas" pitchFamily="49" charset="0"/>
              </a:rPr>
              <a:t>进栈：</a:t>
            </a:r>
            <a:r>
              <a:rPr lang="zh-CN" altLang="en-US" sz="1600" i="0" dirty="0">
                <a:solidFill>
                  <a:srgbClr val="FFFF00"/>
                </a:solidFill>
                <a:latin typeface="+mn-ea"/>
              </a:rPr>
              <a:t>先移动栈顶指针，再存入元素</a:t>
            </a:r>
            <a:endParaRPr lang="en-US" altLang="zh-CN" sz="1600" i="0" dirty="0">
              <a:solidFill>
                <a:srgbClr val="FFFF00"/>
              </a:solidFill>
              <a:latin typeface="+mn-ea"/>
            </a:endParaRPr>
          </a:p>
          <a:p>
            <a:pPr algn="l"/>
            <a:r>
              <a:rPr lang="zh-CN" altLang="en-US" sz="1600" dirty="0">
                <a:solidFill>
                  <a:srgbClr val="FFFF00"/>
                </a:solidFill>
                <a:latin typeface="+mn-ea"/>
                <a:cs typeface="Consolas" pitchFamily="49" charset="0"/>
              </a:rPr>
              <a:t>出栈：</a:t>
            </a:r>
            <a:r>
              <a:rPr lang="zh-CN" altLang="en-US" sz="1600" i="0" dirty="0">
                <a:solidFill>
                  <a:srgbClr val="FFFF00"/>
                </a:solidFill>
                <a:latin typeface="+mn-ea"/>
              </a:rPr>
              <a:t>先取出元素，再移动栈顶指针</a:t>
            </a:r>
            <a:endParaRPr lang="zh-CN" altLang="en-US" sz="1600" dirty="0">
              <a:solidFill>
                <a:srgbClr val="FFFF00"/>
              </a:solidFill>
              <a:latin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sm" len="sm"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>
            <a:solidFill>
              <a:srgbClr val="0000FF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latin typeface="仿宋" pitchFamily="49" charset="-122"/>
            <a:ea typeface="仿宋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13859</TotalTime>
  <Words>7463</Words>
  <Application>Microsoft Office PowerPoint</Application>
  <PresentationFormat>全屏显示(4:3)</PresentationFormat>
  <Paragraphs>794</Paragraphs>
  <Slides>52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돋움체</vt:lpstr>
      <vt:lpstr>方正启体简体</vt:lpstr>
      <vt:lpstr>仿宋</vt:lpstr>
      <vt:lpstr>黑体</vt:lpstr>
      <vt:lpstr>华文中宋</vt:lpstr>
      <vt:lpstr>楷体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xzz</cp:lastModifiedBy>
  <cp:revision>2421</cp:revision>
  <dcterms:created xsi:type="dcterms:W3CDTF">2004-03-31T23:50:14Z</dcterms:created>
  <dcterms:modified xsi:type="dcterms:W3CDTF">2023-10-18T06:44:22Z</dcterms:modified>
</cp:coreProperties>
</file>