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6"/>
  </p:notesMasterIdLst>
  <p:handoutMasterIdLst>
    <p:handoutMasterId r:id="rId57"/>
  </p:handoutMasterIdLst>
  <p:sldIdLst>
    <p:sldId id="857" r:id="rId2"/>
    <p:sldId id="759" r:id="rId3"/>
    <p:sldId id="760" r:id="rId4"/>
    <p:sldId id="814" r:id="rId5"/>
    <p:sldId id="816" r:id="rId6"/>
    <p:sldId id="818" r:id="rId7"/>
    <p:sldId id="820" r:id="rId8"/>
    <p:sldId id="821" r:id="rId9"/>
    <p:sldId id="822" r:id="rId10"/>
    <p:sldId id="823" r:id="rId11"/>
    <p:sldId id="824" r:id="rId12"/>
    <p:sldId id="769" r:id="rId13"/>
    <p:sldId id="771" r:id="rId14"/>
    <p:sldId id="772" r:id="rId15"/>
    <p:sldId id="763" r:id="rId16"/>
    <p:sldId id="764" r:id="rId17"/>
    <p:sldId id="765" r:id="rId18"/>
    <p:sldId id="767" r:id="rId19"/>
    <p:sldId id="826" r:id="rId20"/>
    <p:sldId id="773" r:id="rId21"/>
    <p:sldId id="827" r:id="rId22"/>
    <p:sldId id="828" r:id="rId23"/>
    <p:sldId id="829" r:id="rId24"/>
    <p:sldId id="830" r:id="rId25"/>
    <p:sldId id="859" r:id="rId26"/>
    <p:sldId id="860" r:id="rId27"/>
    <p:sldId id="836" r:id="rId28"/>
    <p:sldId id="775" r:id="rId29"/>
    <p:sldId id="837" r:id="rId30"/>
    <p:sldId id="838" r:id="rId31"/>
    <p:sldId id="839" r:id="rId32"/>
    <p:sldId id="841" r:id="rId33"/>
    <p:sldId id="842" r:id="rId34"/>
    <p:sldId id="843" r:id="rId35"/>
    <p:sldId id="776" r:id="rId36"/>
    <p:sldId id="844" r:id="rId37"/>
    <p:sldId id="777" r:id="rId38"/>
    <p:sldId id="778" r:id="rId39"/>
    <p:sldId id="779" r:id="rId40"/>
    <p:sldId id="780" r:id="rId41"/>
    <p:sldId id="783" r:id="rId42"/>
    <p:sldId id="854" r:id="rId43"/>
    <p:sldId id="789" r:id="rId44"/>
    <p:sldId id="790" r:id="rId45"/>
    <p:sldId id="792" r:id="rId46"/>
    <p:sldId id="793" r:id="rId47"/>
    <p:sldId id="794" r:id="rId48"/>
    <p:sldId id="795" r:id="rId49"/>
    <p:sldId id="796" r:id="rId50"/>
    <p:sldId id="797" r:id="rId51"/>
    <p:sldId id="541" r:id="rId52"/>
    <p:sldId id="542" r:id="rId53"/>
    <p:sldId id="543" r:id="rId54"/>
    <p:sldId id="545" r:id="rId5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CCFF"/>
    <a:srgbClr val="66FFFF"/>
    <a:srgbClr val="FF99FF"/>
    <a:srgbClr val="FF00FF"/>
    <a:srgbClr val="0000FF"/>
    <a:srgbClr val="009900"/>
    <a:srgbClr val="FF3300"/>
    <a:srgbClr val="FFFF00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65" d="100"/>
          <a:sy n="65" d="100"/>
        </p:scale>
        <p:origin x="131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22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/101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/101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5EEF4D2D-AE13-4761-AB19-C22CA9A8F51F}"/>
              </a:ext>
            </a:extLst>
          </p:cNvPr>
          <p:cNvSpPr txBox="1"/>
          <p:nvPr/>
        </p:nvSpPr>
        <p:spPr>
          <a:xfrm>
            <a:off x="1151620" y="2636912"/>
            <a:ext cx="7380820" cy="1095273"/>
          </a:xfrm>
          <a:prstGeom prst="rect">
            <a:avLst/>
          </a:prstGeom>
          <a:noFill/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3 </a:t>
            </a:r>
            <a:r>
              <a:rPr lang="zh-CN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en-US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 </a:t>
            </a: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栈 和 队 列</a:t>
            </a:r>
            <a:r>
              <a:rPr lang="en-US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(</a:t>
            </a: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二）</a:t>
            </a:r>
          </a:p>
        </p:txBody>
      </p:sp>
      <p:pic>
        <p:nvPicPr>
          <p:cNvPr id="4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5A891AA4-2F8F-4EA5-8CE9-7ABC6288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27" y="116632"/>
            <a:ext cx="5324742" cy="60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7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160" y="751253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436" y="1217864"/>
            <a:ext cx="6389780" cy="2572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push(E e)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rear==MaxSize-1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rear++;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data[rear]=e;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767725" y="4729223"/>
            <a:ext cx="3382788" cy="1169551"/>
            <a:chOff x="6616228" y="4378997"/>
            <a:chExt cx="3382788" cy="1169551"/>
          </a:xfrm>
        </p:grpSpPr>
        <p:sp>
          <p:nvSpPr>
            <p:cNvPr id="44" name="TextBox 43"/>
            <p:cNvSpPr txBox="1"/>
            <p:nvPr/>
          </p:nvSpPr>
          <p:spPr>
            <a:xfrm>
              <a:off x="6616228" y="4378997"/>
              <a:ext cx="33827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       假溢出！</a:t>
              </a:r>
              <a:endPara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 有空位但满足队满条件</a:t>
              </a:r>
              <a:endPara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   (</a:t>
              </a:r>
              <a:r>
                <a:rPr lang="zh-CN" altLang="en-US" sz="22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itchFamily="49" charset="0"/>
                </a:rPr>
                <a:t>非循环队列的缺陷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)</a:t>
              </a:r>
              <a:endPara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45" name="左箭头 44"/>
            <p:cNvSpPr/>
            <p:nvPr/>
          </p:nvSpPr>
          <p:spPr bwMode="auto">
            <a:xfrm>
              <a:off x="6644639" y="4401004"/>
              <a:ext cx="357190" cy="214314"/>
            </a:xfrm>
            <a:prstGeom prst="lef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ectangle 57">
            <a:extLst>
              <a:ext uri="{FF2B5EF4-FFF2-40B4-BE49-F238E27FC236}">
                <a16:creationId xmlns:a16="http://schemas.microsoft.com/office/drawing/2014/main" id="{C6432F71-49E0-4B63-8727-403F2571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712" y="5267225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9" name="Rectangle 55">
            <a:extLst>
              <a:ext uri="{FF2B5EF4-FFF2-40B4-BE49-F238E27FC236}">
                <a16:creationId xmlns:a16="http://schemas.microsoft.com/office/drawing/2014/main" id="{A3738BF6-6FA4-404C-A00D-9779D8E3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359" y="5267225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0" name="Rectangle 53">
            <a:extLst>
              <a:ext uri="{FF2B5EF4-FFF2-40B4-BE49-F238E27FC236}">
                <a16:creationId xmlns:a16="http://schemas.microsoft.com/office/drawing/2014/main" id="{B05D11CD-7D63-40CA-BC76-B3753629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460" y="5267225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0FA15CD6-6E3F-4F9D-8FCC-FDB4A77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705" y="5268308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55455791-7EC8-482C-BA34-DFFF49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05" y="5267225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B9751E0-373F-4197-9293-D36AC463BBFB}"/>
              </a:ext>
            </a:extLst>
          </p:cNvPr>
          <p:cNvCxnSpPr/>
          <p:nvPr/>
        </p:nvCxnSpPr>
        <p:spPr>
          <a:xfrm rot="5400000" flipH="1" flipV="1">
            <a:off x="3125176" y="6176188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16">
            <a:extLst>
              <a:ext uri="{FF2B5EF4-FFF2-40B4-BE49-F238E27FC236}">
                <a16:creationId xmlns:a16="http://schemas.microsoft.com/office/drawing/2014/main" id="{8A83D791-A55C-45EB-9D45-BDC2D2E967F7}"/>
              </a:ext>
            </a:extLst>
          </p:cNvPr>
          <p:cNvSpPr txBox="1"/>
          <p:nvPr/>
        </p:nvSpPr>
        <p:spPr>
          <a:xfrm>
            <a:off x="3096705" y="6327302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D9D4E7B-6248-4D87-BC14-42535AE3926C}"/>
              </a:ext>
            </a:extLst>
          </p:cNvPr>
          <p:cNvCxnSpPr/>
          <p:nvPr/>
        </p:nvCxnSpPr>
        <p:spPr>
          <a:xfrm rot="5400000" flipH="1" flipV="1">
            <a:off x="2889920" y="6176188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18">
            <a:extLst>
              <a:ext uri="{FF2B5EF4-FFF2-40B4-BE49-F238E27FC236}">
                <a16:creationId xmlns:a16="http://schemas.microsoft.com/office/drawing/2014/main" id="{55264997-6112-46AB-AC99-CDDA91739DC6}"/>
              </a:ext>
            </a:extLst>
          </p:cNvPr>
          <p:cNvSpPr txBox="1"/>
          <p:nvPr/>
        </p:nvSpPr>
        <p:spPr>
          <a:xfrm>
            <a:off x="2547518" y="63026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BA7D95C4-067D-40B2-8129-564B09E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52279"/>
              </p:ext>
            </p:extLst>
          </p:nvPr>
        </p:nvGraphicFramePr>
        <p:xfrm>
          <a:off x="2944181" y="5544695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24A9A3AE-9808-46BD-8E9A-F47FD5C8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555" y="5271653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8" name="Rectangle 57">
            <a:extLst>
              <a:ext uri="{FF2B5EF4-FFF2-40B4-BE49-F238E27FC236}">
                <a16:creationId xmlns:a16="http://schemas.microsoft.com/office/drawing/2014/main" id="{F2AFA4C4-E313-478B-B05C-817543E1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97" y="3998188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1402C299-B341-4F8A-AE32-449E61B9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44" y="3998188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0" name="Rectangle 53">
            <a:extLst>
              <a:ext uri="{FF2B5EF4-FFF2-40B4-BE49-F238E27FC236}">
                <a16:creationId xmlns:a16="http://schemas.microsoft.com/office/drawing/2014/main" id="{50704B29-DCEC-4C36-8600-9AB214CA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45" y="3998188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77274CB5-DD16-4A27-AEB7-062C71B8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90" y="3999271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55858FF9-8720-4219-BA46-D82194E6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890" y="3998188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328F6E-D5D8-4240-9738-DEA18FD88212}"/>
              </a:ext>
            </a:extLst>
          </p:cNvPr>
          <p:cNvCxnSpPr/>
          <p:nvPr/>
        </p:nvCxnSpPr>
        <p:spPr>
          <a:xfrm rot="5400000" flipH="1" flipV="1">
            <a:off x="2407584" y="4852608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16">
            <a:extLst>
              <a:ext uri="{FF2B5EF4-FFF2-40B4-BE49-F238E27FC236}">
                <a16:creationId xmlns:a16="http://schemas.microsoft.com/office/drawing/2014/main" id="{3C7B029C-8DB1-4205-9D6C-A65195ADDA24}"/>
              </a:ext>
            </a:extLst>
          </p:cNvPr>
          <p:cNvSpPr txBox="1"/>
          <p:nvPr/>
        </p:nvSpPr>
        <p:spPr>
          <a:xfrm>
            <a:off x="2137274" y="5011106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CC9A41-272C-4601-9B3A-BA3F27101B3A}"/>
              </a:ext>
            </a:extLst>
          </p:cNvPr>
          <p:cNvCxnSpPr/>
          <p:nvPr/>
        </p:nvCxnSpPr>
        <p:spPr>
          <a:xfrm rot="5400000" flipH="1" flipV="1">
            <a:off x="350205" y="4907151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18">
            <a:extLst>
              <a:ext uri="{FF2B5EF4-FFF2-40B4-BE49-F238E27FC236}">
                <a16:creationId xmlns:a16="http://schemas.microsoft.com/office/drawing/2014/main" id="{9CD7AEB3-B8DF-4BCC-9BD0-5E54C2336ADF}"/>
              </a:ext>
            </a:extLst>
          </p:cNvPr>
          <p:cNvSpPr txBox="1"/>
          <p:nvPr/>
        </p:nvSpPr>
        <p:spPr>
          <a:xfrm>
            <a:off x="7803" y="5033627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EA986CB-5885-4E83-9DAC-21E69C58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33149"/>
              </p:ext>
            </p:extLst>
          </p:nvPr>
        </p:nvGraphicFramePr>
        <p:xfrm>
          <a:off x="404466" y="4275658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c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b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28" name="Rectangle 57">
            <a:extLst>
              <a:ext uri="{FF2B5EF4-FFF2-40B4-BE49-F238E27FC236}">
                <a16:creationId xmlns:a16="http://schemas.microsoft.com/office/drawing/2014/main" id="{52703BF6-C7F1-4DC8-86FE-C5776BB5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840" y="4002616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99518868-EC78-2A83-548D-890973A7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651" y="638713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" name="Rectangle 55">
            <a:extLst>
              <a:ext uri="{FF2B5EF4-FFF2-40B4-BE49-F238E27FC236}">
                <a16:creationId xmlns:a16="http://schemas.microsoft.com/office/drawing/2014/main" id="{34FD7E21-0FA1-F595-3741-B90CD6B5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298" y="638713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9F5A7706-C712-B1B4-37FB-270DB2D1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399" y="638713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CC9AFE12-8CD0-C302-B8CB-1D06ED9D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644" y="639796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0D45B84C-ADD4-FF86-E401-CDB79D6D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544" y="638713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D70CAC-3E8A-F3AA-13C2-BD602E812F2B}"/>
              </a:ext>
            </a:extLst>
          </p:cNvPr>
          <p:cNvGrpSpPr/>
          <p:nvPr/>
        </p:nvGrpSpPr>
        <p:grpSpPr>
          <a:xfrm>
            <a:off x="8212578" y="1340768"/>
            <a:ext cx="823918" cy="698247"/>
            <a:chOff x="8028384" y="1383099"/>
            <a:chExt cx="823918" cy="69824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C0D3AD1-F2B8-D6BE-1D1B-B5B7BC307756}"/>
                </a:ext>
              </a:extLst>
            </p:cNvPr>
            <p:cNvCxnSpPr/>
            <p:nvPr/>
          </p:nvCxnSpPr>
          <p:spPr>
            <a:xfrm rot="5400000" flipH="1" flipV="1">
              <a:off x="8056855" y="1560900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B9893A3D-64B5-1915-F183-AAF4DF6161C0}"/>
                </a:ext>
              </a:extLst>
            </p:cNvPr>
            <p:cNvSpPr txBox="1"/>
            <p:nvPr/>
          </p:nvSpPr>
          <p:spPr>
            <a:xfrm>
              <a:off x="8028384" y="1712014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C973BA-6948-6106-2AEA-FF4C6CB74EE5}"/>
              </a:ext>
            </a:extLst>
          </p:cNvPr>
          <p:cNvGrpSpPr/>
          <p:nvPr/>
        </p:nvGrpSpPr>
        <p:grpSpPr>
          <a:xfrm>
            <a:off x="7530028" y="1340768"/>
            <a:ext cx="714380" cy="673609"/>
            <a:chOff x="7868977" y="1383099"/>
            <a:chExt cx="714380" cy="67360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571B865-2CBF-6FFA-6ED4-00697F0981BC}"/>
                </a:ext>
              </a:extLst>
            </p:cNvPr>
            <p:cNvCxnSpPr/>
            <p:nvPr/>
          </p:nvCxnSpPr>
          <p:spPr>
            <a:xfrm rot="5400000" flipH="1" flipV="1">
              <a:off x="8126953" y="1560900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6E284235-CB8E-B8BE-E552-30F14ED987B3}"/>
                </a:ext>
              </a:extLst>
            </p:cNvPr>
            <p:cNvSpPr txBox="1"/>
            <p:nvPr/>
          </p:nvSpPr>
          <p:spPr>
            <a:xfrm>
              <a:off x="7868977" y="168737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FB770B7-D85A-D2A1-8464-9201451EB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17174"/>
              </p:ext>
            </p:extLst>
          </p:nvPr>
        </p:nvGraphicFramePr>
        <p:xfrm>
          <a:off x="5652120" y="916183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14" name="Rectangle 57">
            <a:extLst>
              <a:ext uri="{FF2B5EF4-FFF2-40B4-BE49-F238E27FC236}">
                <a16:creationId xmlns:a16="http://schemas.microsoft.com/office/drawing/2014/main" id="{FCD34109-5D2A-A901-273E-52B200FC4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494" y="643141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9870B6-20EA-0C01-F15C-61CF3C6CF539}"/>
              </a:ext>
            </a:extLst>
          </p:cNvPr>
          <p:cNvSpPr/>
          <p:nvPr/>
        </p:nvSpPr>
        <p:spPr bwMode="auto">
          <a:xfrm>
            <a:off x="4668303" y="899427"/>
            <a:ext cx="504056" cy="369333"/>
          </a:xfrm>
          <a:prstGeom prst="rect">
            <a:avLst/>
          </a:prstGeom>
          <a:solidFill>
            <a:srgbClr val="FFCCFF"/>
          </a:solidFill>
          <a:ln w="19050">
            <a:noFill/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691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7622 0.0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56" grpId="0"/>
      <p:bldP spid="58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6" grpId="0"/>
      <p:bldP spid="2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83671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392" y="1548919"/>
            <a:ext cx="8001056" cy="21946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front++;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(E)data[front];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FF25D50-3CA7-40EB-8CEC-14B16A0EB95C}"/>
              </a:ext>
            </a:extLst>
          </p:cNvPr>
          <p:cNvSpPr txBox="1"/>
          <p:nvPr/>
        </p:nvSpPr>
        <p:spPr>
          <a:xfrm>
            <a:off x="108644" y="386731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peek()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7FD4038-BC04-4FF5-881F-F26585839C45}"/>
              </a:ext>
            </a:extLst>
          </p:cNvPr>
          <p:cNvSpPr txBox="1"/>
          <p:nvPr/>
        </p:nvSpPr>
        <p:spPr>
          <a:xfrm>
            <a:off x="323528" y="4437112"/>
            <a:ext cx="7632848" cy="21571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取队头元素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(E)data[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Rectangle 57">
            <a:extLst>
              <a:ext uri="{FF2B5EF4-FFF2-40B4-BE49-F238E27FC236}">
                <a16:creationId xmlns:a16="http://schemas.microsoft.com/office/drawing/2014/main" id="{599AC1D3-5D37-6305-FF27-9702660C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741" y="548680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6" name="Rectangle 55">
            <a:extLst>
              <a:ext uri="{FF2B5EF4-FFF2-40B4-BE49-F238E27FC236}">
                <a16:creationId xmlns:a16="http://schemas.microsoft.com/office/drawing/2014/main" id="{B6F8D2F1-8665-9BB6-837B-A8F7B70B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88" y="548680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7" name="Rectangle 53">
            <a:extLst>
              <a:ext uri="{FF2B5EF4-FFF2-40B4-BE49-F238E27FC236}">
                <a16:creationId xmlns:a16="http://schemas.microsoft.com/office/drawing/2014/main" id="{BF756B5C-ABF8-8588-2174-912C55AA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489" y="548680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8" name="Rectangle 51">
            <a:extLst>
              <a:ext uri="{FF2B5EF4-FFF2-40B4-BE49-F238E27FC236}">
                <a16:creationId xmlns:a16="http://schemas.microsoft.com/office/drawing/2014/main" id="{8BC57780-D9A2-D5DC-D00F-4BE28997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734" y="549763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55317FEB-A744-E680-4511-80C008943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634" y="548680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073C7F-BCD2-976D-E1E1-627C9E07F20B}"/>
              </a:ext>
            </a:extLst>
          </p:cNvPr>
          <p:cNvCxnSpPr/>
          <p:nvPr/>
        </p:nvCxnSpPr>
        <p:spPr>
          <a:xfrm rot="5400000" flipH="1" flipV="1">
            <a:off x="6277395" y="1465102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98E625C-D32C-3674-0C1A-EADA2E01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6612"/>
              </p:ext>
            </p:extLst>
          </p:nvPr>
        </p:nvGraphicFramePr>
        <p:xfrm>
          <a:off x="6170210" y="826150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c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b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23" name="Rectangle 57">
            <a:extLst>
              <a:ext uri="{FF2B5EF4-FFF2-40B4-BE49-F238E27FC236}">
                <a16:creationId xmlns:a16="http://schemas.microsoft.com/office/drawing/2014/main" id="{5CDAC7F8-1140-D5EC-8A1E-5B12512EB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584" y="553108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F13239C-3664-8309-0F4B-173C3EADAB2F}"/>
              </a:ext>
            </a:extLst>
          </p:cNvPr>
          <p:cNvGrpSpPr/>
          <p:nvPr/>
        </p:nvGrpSpPr>
        <p:grpSpPr>
          <a:xfrm>
            <a:off x="8462666" y="1216707"/>
            <a:ext cx="874422" cy="655415"/>
            <a:chOff x="8388424" y="1575177"/>
            <a:chExt cx="823918" cy="655415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9A98724-22B9-D450-9ACA-D8C0CD8868CF}"/>
                </a:ext>
              </a:extLst>
            </p:cNvPr>
            <p:cNvCxnSpPr/>
            <p:nvPr/>
          </p:nvCxnSpPr>
          <p:spPr>
            <a:xfrm rot="5400000" flipH="1" flipV="1">
              <a:off x="8713091" y="1752978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B9E4A700-DEC5-7133-C64B-92A448D9337C}"/>
                </a:ext>
              </a:extLst>
            </p:cNvPr>
            <p:cNvSpPr txBox="1"/>
            <p:nvPr/>
          </p:nvSpPr>
          <p:spPr>
            <a:xfrm>
              <a:off x="8388424" y="1861260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6" name="TextBox 18">
            <a:extLst>
              <a:ext uri="{FF2B5EF4-FFF2-40B4-BE49-F238E27FC236}">
                <a16:creationId xmlns:a16="http://schemas.microsoft.com/office/drawing/2014/main" id="{AB3FE843-2F67-2DC3-4CFD-2968B8548A33}"/>
              </a:ext>
            </a:extLst>
          </p:cNvPr>
          <p:cNvSpPr txBox="1"/>
          <p:nvPr/>
        </p:nvSpPr>
        <p:spPr>
          <a:xfrm>
            <a:off x="6254466" y="15573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C27EA5-044C-9365-1AC0-86C9ECAA6D6C}"/>
              </a:ext>
            </a:extLst>
          </p:cNvPr>
          <p:cNvSpPr/>
          <p:nvPr/>
        </p:nvSpPr>
        <p:spPr bwMode="auto">
          <a:xfrm>
            <a:off x="8244407" y="832745"/>
            <a:ext cx="485973" cy="386469"/>
          </a:xfrm>
          <a:prstGeom prst="rect">
            <a:avLst/>
          </a:prstGeom>
          <a:solidFill>
            <a:srgbClr val="66FFFF"/>
          </a:solidFill>
          <a:ln w="19050">
            <a:noFill/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1 0.00208 L -0.06406 2.77556E-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6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6143"/>
            <a:ext cx="2143140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循环队列</a:t>
            </a:r>
            <a:endParaRPr lang="zh-CN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586" y="850431"/>
            <a:ext cx="8859901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前端和后端连接起来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，形成一个循环数组，即把存储队列元素的表从逻辑上看成一个环，称为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（也称为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45" name="右箭头 44"/>
          <p:cNvSpPr/>
          <p:nvPr/>
        </p:nvSpPr>
        <p:spPr bwMode="auto">
          <a:xfrm rot="5400000">
            <a:off x="1451724" y="3742777"/>
            <a:ext cx="987570" cy="337409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35074" y="1920867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任意多边形 50"/>
          <p:cNvSpPr/>
          <p:nvPr/>
        </p:nvSpPr>
        <p:spPr>
          <a:xfrm rot="5552914">
            <a:off x="2097733" y="441189"/>
            <a:ext cx="1225044" cy="4775220"/>
          </a:xfrm>
          <a:custGeom>
            <a:avLst/>
            <a:gdLst>
              <a:gd name="connsiteX0" fmla="*/ 0 w 554037"/>
              <a:gd name="connsiteY0" fmla="*/ 255587 h 3492499"/>
              <a:gd name="connsiteX1" fmla="*/ 95250 w 554037"/>
              <a:gd name="connsiteY1" fmla="*/ 65087 h 3492499"/>
              <a:gd name="connsiteX2" fmla="*/ 266700 w 554037"/>
              <a:gd name="connsiteY2" fmla="*/ 84137 h 3492499"/>
              <a:gd name="connsiteX3" fmla="*/ 495300 w 554037"/>
              <a:gd name="connsiteY3" fmla="*/ 350837 h 3492499"/>
              <a:gd name="connsiteX4" fmla="*/ 533400 w 554037"/>
              <a:gd name="connsiteY4" fmla="*/ 2189162 h 3492499"/>
              <a:gd name="connsiteX5" fmla="*/ 542925 w 554037"/>
              <a:gd name="connsiteY5" fmla="*/ 3008312 h 3492499"/>
              <a:gd name="connsiteX6" fmla="*/ 466725 w 554037"/>
              <a:gd name="connsiteY6" fmla="*/ 3398837 h 3492499"/>
              <a:gd name="connsiteX7" fmla="*/ 257175 w 554037"/>
              <a:gd name="connsiteY7" fmla="*/ 3475037 h 3492499"/>
              <a:gd name="connsiteX8" fmla="*/ 114300 w 554037"/>
              <a:gd name="connsiteY8" fmla="*/ 3294062 h 3492499"/>
              <a:gd name="connsiteX0" fmla="*/ 0 w 554037"/>
              <a:gd name="connsiteY0" fmla="*/ 295279 h 3532191"/>
              <a:gd name="connsiteX1" fmla="*/ 95250 w 554037"/>
              <a:gd name="connsiteY1" fmla="*/ 104779 h 3532191"/>
              <a:gd name="connsiteX2" fmla="*/ 347652 w 554037"/>
              <a:gd name="connsiteY2" fmla="*/ 47625 h 3532191"/>
              <a:gd name="connsiteX3" fmla="*/ 495300 w 554037"/>
              <a:gd name="connsiteY3" fmla="*/ 390529 h 3532191"/>
              <a:gd name="connsiteX4" fmla="*/ 533400 w 554037"/>
              <a:gd name="connsiteY4" fmla="*/ 2228854 h 3532191"/>
              <a:gd name="connsiteX5" fmla="*/ 542925 w 554037"/>
              <a:gd name="connsiteY5" fmla="*/ 3048004 h 3532191"/>
              <a:gd name="connsiteX6" fmla="*/ 466725 w 554037"/>
              <a:gd name="connsiteY6" fmla="*/ 3438529 h 3532191"/>
              <a:gd name="connsiteX7" fmla="*/ 257175 w 554037"/>
              <a:gd name="connsiteY7" fmla="*/ 3514729 h 3532191"/>
              <a:gd name="connsiteX8" fmla="*/ 114300 w 554037"/>
              <a:gd name="connsiteY8" fmla="*/ 3333754 h 3532191"/>
              <a:gd name="connsiteX0" fmla="*/ 0 w 569903"/>
              <a:gd name="connsiteY0" fmla="*/ 295279 h 3532191"/>
              <a:gd name="connsiteX1" fmla="*/ 95250 w 569903"/>
              <a:gd name="connsiteY1" fmla="*/ 104779 h 3532191"/>
              <a:gd name="connsiteX2" fmla="*/ 347652 w 569903"/>
              <a:gd name="connsiteY2" fmla="*/ 47625 h 3532191"/>
              <a:gd name="connsiteX3" fmla="*/ 495300 w 569903"/>
              <a:gd name="connsiteY3" fmla="*/ 390529 h 3532191"/>
              <a:gd name="connsiteX4" fmla="*/ 561966 w 569903"/>
              <a:gd name="connsiteY4" fmla="*/ 2228865 h 3532191"/>
              <a:gd name="connsiteX5" fmla="*/ 542925 w 569903"/>
              <a:gd name="connsiteY5" fmla="*/ 3048004 h 3532191"/>
              <a:gd name="connsiteX6" fmla="*/ 466725 w 569903"/>
              <a:gd name="connsiteY6" fmla="*/ 3438529 h 3532191"/>
              <a:gd name="connsiteX7" fmla="*/ 257175 w 569903"/>
              <a:gd name="connsiteY7" fmla="*/ 3514729 h 3532191"/>
              <a:gd name="connsiteX8" fmla="*/ 114300 w 569903"/>
              <a:gd name="connsiteY8" fmla="*/ 3333754 h 353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903" h="3532191">
                <a:moveTo>
                  <a:pt x="0" y="295279"/>
                </a:moveTo>
                <a:cubicBezTo>
                  <a:pt x="25400" y="214316"/>
                  <a:pt x="37308" y="146055"/>
                  <a:pt x="95250" y="104779"/>
                </a:cubicBezTo>
                <a:cubicBezTo>
                  <a:pt x="153192" y="63503"/>
                  <a:pt x="280977" y="0"/>
                  <a:pt x="347652" y="47625"/>
                </a:cubicBezTo>
                <a:cubicBezTo>
                  <a:pt x="414327" y="95250"/>
                  <a:pt x="459581" y="26989"/>
                  <a:pt x="495300" y="390529"/>
                </a:cubicBezTo>
                <a:cubicBezTo>
                  <a:pt x="531019" y="754069"/>
                  <a:pt x="554029" y="1785953"/>
                  <a:pt x="561966" y="2228865"/>
                </a:cubicBezTo>
                <a:cubicBezTo>
                  <a:pt x="569903" y="2671777"/>
                  <a:pt x="558798" y="2846393"/>
                  <a:pt x="542925" y="3048004"/>
                </a:cubicBezTo>
                <a:cubicBezTo>
                  <a:pt x="527052" y="3249615"/>
                  <a:pt x="514350" y="3360741"/>
                  <a:pt x="466725" y="3438529"/>
                </a:cubicBezTo>
                <a:cubicBezTo>
                  <a:pt x="419100" y="3516317"/>
                  <a:pt x="315912" y="3532191"/>
                  <a:pt x="257175" y="3514729"/>
                </a:cubicBezTo>
                <a:cubicBezTo>
                  <a:pt x="198438" y="3497267"/>
                  <a:pt x="156369" y="3415510"/>
                  <a:pt x="114300" y="3333754"/>
                </a:cubicBezTo>
              </a:path>
            </a:pathLst>
          </a:custGeom>
          <a:ln w="19050">
            <a:prstDash val="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58413" y="3594078"/>
            <a:ext cx="149226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解决假溢出</a:t>
            </a:r>
          </a:p>
        </p:txBody>
      </p:sp>
      <p:sp>
        <p:nvSpPr>
          <p:cNvPr id="44" name="Rectangle 57">
            <a:extLst>
              <a:ext uri="{FF2B5EF4-FFF2-40B4-BE49-F238E27FC236}">
                <a16:creationId xmlns:a16="http://schemas.microsoft.com/office/drawing/2014/main" id="{40AD9B4A-51BB-4B18-99AC-EA3EC0E5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80" y="1755424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4" name="Rectangle 55">
            <a:extLst>
              <a:ext uri="{FF2B5EF4-FFF2-40B4-BE49-F238E27FC236}">
                <a16:creationId xmlns:a16="http://schemas.microsoft.com/office/drawing/2014/main" id="{94F084F7-80F1-4F07-B4A6-6EC25B72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751" y="1767472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4E29B16A-F622-4919-B75C-DB6CFE59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977" y="1765074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EC5443BB-3204-4CDC-AB12-34B9D8B0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119" y="1778560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D11517-913D-4104-A0DA-8ED3909718CC}"/>
              </a:ext>
            </a:extLst>
          </p:cNvPr>
          <p:cNvCxnSpPr/>
          <p:nvPr/>
        </p:nvCxnSpPr>
        <p:spPr>
          <a:xfrm rot="5400000" flipH="1" flipV="1">
            <a:off x="3325112" y="269880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16">
            <a:extLst>
              <a:ext uri="{FF2B5EF4-FFF2-40B4-BE49-F238E27FC236}">
                <a16:creationId xmlns:a16="http://schemas.microsoft.com/office/drawing/2014/main" id="{A74BE00F-5077-4EF6-981A-7D60345E97B3}"/>
              </a:ext>
            </a:extLst>
          </p:cNvPr>
          <p:cNvSpPr txBox="1"/>
          <p:nvPr/>
        </p:nvSpPr>
        <p:spPr>
          <a:xfrm>
            <a:off x="3296641" y="2849921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1CBCF63-1B48-4635-8EAD-7279C8D871AD}"/>
              </a:ext>
            </a:extLst>
          </p:cNvPr>
          <p:cNvCxnSpPr/>
          <p:nvPr/>
        </p:nvCxnSpPr>
        <p:spPr>
          <a:xfrm rot="5400000" flipH="1" flipV="1">
            <a:off x="665015" y="273075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18">
            <a:extLst>
              <a:ext uri="{FF2B5EF4-FFF2-40B4-BE49-F238E27FC236}">
                <a16:creationId xmlns:a16="http://schemas.microsoft.com/office/drawing/2014/main" id="{0B6C7534-5226-43BE-BC35-0F401E3BEEF2}"/>
              </a:ext>
            </a:extLst>
          </p:cNvPr>
          <p:cNvSpPr txBox="1"/>
          <p:nvPr/>
        </p:nvSpPr>
        <p:spPr>
          <a:xfrm>
            <a:off x="529298" y="285799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63DD54B9-7737-45A9-BDDD-06D6A1FD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166" y="1766389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38E174-864E-4789-9275-88449851C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79549"/>
              </p:ext>
            </p:extLst>
          </p:nvPr>
        </p:nvGraphicFramePr>
        <p:xfrm>
          <a:off x="615023" y="2105389"/>
          <a:ext cx="4089400" cy="393065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:a16="http://schemas.microsoft.com/office/drawing/2014/main" val="24605753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60117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646367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585144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5521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41487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68560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9111667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g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f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e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d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c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13338"/>
                  </a:ext>
                </a:extLst>
              </a:tr>
            </a:tbl>
          </a:graphicData>
        </a:graphic>
      </p:graphicFrame>
      <p:sp>
        <p:nvSpPr>
          <p:cNvPr id="64" name="Rectangle 51">
            <a:extLst>
              <a:ext uri="{FF2B5EF4-FFF2-40B4-BE49-F238E27FC236}">
                <a16:creationId xmlns:a16="http://schemas.microsoft.com/office/drawing/2014/main" id="{D84A9A0E-B008-444B-AD88-A4DAB88A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45" y="1790578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A93D617B-C6A5-44AD-9BCF-08C7F450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08" y="1797895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560FBA9E-DBC0-441E-ADCA-7EF481F9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22" y="1797895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DDDD6AD0-F704-49AE-84A4-251C68E3CE3C}"/>
              </a:ext>
            </a:extLst>
          </p:cNvPr>
          <p:cNvSpPr txBox="1"/>
          <p:nvPr/>
        </p:nvSpPr>
        <p:spPr>
          <a:xfrm>
            <a:off x="3323751" y="3717032"/>
            <a:ext cx="5917789" cy="249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循环队列首尾相连，当队尾指针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rear=MaxSize-1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时，再前进一个位置就应该到达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位置，这可以利用数学上的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求余运算（％）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实现：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）队首指针循环进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％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zh-CN" sz="20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）队尾指针循环进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％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zh-CN" sz="20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2E029A-4A4A-5C4B-60B2-5B0499FA53EC}"/>
              </a:ext>
            </a:extLst>
          </p:cNvPr>
          <p:cNvGrpSpPr/>
          <p:nvPr/>
        </p:nvGrpSpPr>
        <p:grpSpPr>
          <a:xfrm>
            <a:off x="728538" y="4461481"/>
            <a:ext cx="2313604" cy="2187345"/>
            <a:chOff x="728538" y="4461481"/>
            <a:chExt cx="2313604" cy="2187345"/>
          </a:xfrm>
        </p:grpSpPr>
        <p:grpSp>
          <p:nvGrpSpPr>
            <p:cNvPr id="32" name="组合 31"/>
            <p:cNvGrpSpPr/>
            <p:nvPr/>
          </p:nvGrpSpPr>
          <p:grpSpPr>
            <a:xfrm>
              <a:off x="728538" y="4461481"/>
              <a:ext cx="2313604" cy="2187345"/>
              <a:chOff x="2243121" y="2928934"/>
              <a:chExt cx="2520000" cy="2520001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2786050" y="3448050"/>
                <a:ext cx="1440000" cy="1440000"/>
              </a:xfrm>
              <a:prstGeom prst="ellipse">
                <a:avLst/>
              </a:prstGeom>
              <a:ln w="19050">
                <a:solidFill>
                  <a:srgbClr val="6600CC"/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2243121" y="2928934"/>
                <a:ext cx="2520000" cy="2520000"/>
              </a:xfrm>
              <a:prstGeom prst="ellipse">
                <a:avLst/>
              </a:prstGeom>
              <a:ln w="19050">
                <a:solidFill>
                  <a:srgbClr val="6600CC"/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6" name="直接连接符 15"/>
              <p:cNvCxnSpPr>
                <a:stCxn id="14" idx="0"/>
                <a:endCxn id="13" idx="0"/>
              </p:cNvCxnSpPr>
              <p:nvPr/>
            </p:nvCxnSpPr>
            <p:spPr>
              <a:xfrm rot="16200000" flipH="1">
                <a:off x="3245027" y="3187028"/>
                <a:ext cx="519116" cy="2929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3" idx="6"/>
                <a:endCxn id="14" idx="6"/>
              </p:cNvCxnSpPr>
              <p:nvPr/>
            </p:nvCxnSpPr>
            <p:spPr>
              <a:xfrm>
                <a:off x="4226050" y="4168050"/>
                <a:ext cx="537071" cy="20884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3" idx="7"/>
                <a:endCxn id="14" idx="7"/>
              </p:cNvCxnSpPr>
              <p:nvPr/>
            </p:nvCxnSpPr>
            <p:spPr>
              <a:xfrm rot="5400000" flipH="1" flipV="1">
                <a:off x="4024144" y="3289002"/>
                <a:ext cx="360954" cy="378908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3" idx="4"/>
                <a:endCxn id="14" idx="4"/>
              </p:cNvCxnSpPr>
              <p:nvPr/>
            </p:nvCxnSpPr>
            <p:spPr>
              <a:xfrm rot="5400000">
                <a:off x="3224144" y="5167028"/>
                <a:ext cx="560884" cy="2929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3" idx="5"/>
                <a:endCxn id="14" idx="5"/>
              </p:cNvCxnSpPr>
              <p:nvPr/>
            </p:nvCxnSpPr>
            <p:spPr>
              <a:xfrm rot="16200000" flipH="1">
                <a:off x="4003260" y="4689074"/>
                <a:ext cx="402722" cy="378908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4" idx="1"/>
                <a:endCxn id="13" idx="1"/>
              </p:cNvCxnSpPr>
              <p:nvPr/>
            </p:nvCxnSpPr>
            <p:spPr>
              <a:xfrm rot="16200000" flipH="1">
                <a:off x="2624073" y="3286073"/>
                <a:ext cx="360954" cy="384766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3" idx="2"/>
                <a:endCxn id="14" idx="2"/>
              </p:cNvCxnSpPr>
              <p:nvPr/>
            </p:nvCxnSpPr>
            <p:spPr>
              <a:xfrm rot="10800000" flipV="1">
                <a:off x="2243122" y="4168050"/>
                <a:ext cx="542929" cy="20884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3" idx="3"/>
                <a:endCxn id="14" idx="3"/>
              </p:cNvCxnSpPr>
              <p:nvPr/>
            </p:nvCxnSpPr>
            <p:spPr>
              <a:xfrm rot="5400000">
                <a:off x="2603189" y="4686145"/>
                <a:ext cx="402722" cy="384766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57">
              <a:extLst>
                <a:ext uri="{FF2B5EF4-FFF2-40B4-BE49-F238E27FC236}">
                  <a16:creationId xmlns:a16="http://schemas.microsoft.com/office/drawing/2014/main" id="{07DBE02A-890E-5A26-9B46-C2B0AE61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658" y="5245064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" name="Rectangle 57">
              <a:extLst>
                <a:ext uri="{FF2B5EF4-FFF2-40B4-BE49-F238E27FC236}">
                  <a16:creationId xmlns:a16="http://schemas.microsoft.com/office/drawing/2014/main" id="{FD4126CB-CFF9-3423-15F8-63F467913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16" y="5001230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D0B690B1-EF25-E39E-ADF5-F49F4647B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654" y="5019180"/>
              <a:ext cx="242704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Rectangle 53">
              <a:extLst>
                <a:ext uri="{FF2B5EF4-FFF2-40B4-BE49-F238E27FC236}">
                  <a16:creationId xmlns:a16="http://schemas.microsoft.com/office/drawing/2014/main" id="{9CA23894-93D3-5A65-7DFF-E0542585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714" y="5309209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51">
              <a:extLst>
                <a:ext uri="{FF2B5EF4-FFF2-40B4-BE49-F238E27FC236}">
                  <a16:creationId xmlns:a16="http://schemas.microsoft.com/office/drawing/2014/main" id="{BE789D75-8838-ACA5-37DB-21673FAB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993" y="5598155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51">
              <a:extLst>
                <a:ext uri="{FF2B5EF4-FFF2-40B4-BE49-F238E27FC236}">
                  <a16:creationId xmlns:a16="http://schemas.microsoft.com/office/drawing/2014/main" id="{9B5FD03E-8298-4018-EA24-B5F1EDE3C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36" y="5814898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51">
              <a:extLst>
                <a:ext uri="{FF2B5EF4-FFF2-40B4-BE49-F238E27FC236}">
                  <a16:creationId xmlns:a16="http://schemas.microsoft.com/office/drawing/2014/main" id="{FEFE5AD6-C759-CC40-D59C-AD51117B8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642" y="5825085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252E9C33-F633-6783-7DFF-69B7B092F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642" y="5598155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51">
              <a:extLst>
                <a:ext uri="{FF2B5EF4-FFF2-40B4-BE49-F238E27FC236}">
                  <a16:creationId xmlns:a16="http://schemas.microsoft.com/office/drawing/2014/main" id="{B173C50A-8271-FF4E-457D-364817F6C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022" y="501317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51">
              <a:extLst>
                <a:ext uri="{FF2B5EF4-FFF2-40B4-BE49-F238E27FC236}">
                  <a16:creationId xmlns:a16="http://schemas.microsoft.com/office/drawing/2014/main" id="{742DBF7C-BC8D-9463-7FB0-7459C1B2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188" y="571142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51">
              <a:extLst>
                <a:ext uri="{FF2B5EF4-FFF2-40B4-BE49-F238E27FC236}">
                  <a16:creationId xmlns:a16="http://schemas.microsoft.com/office/drawing/2014/main" id="{0C7F6F99-1CC0-336F-81F3-4AC005EE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841" y="620552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51">
              <a:extLst>
                <a:ext uri="{FF2B5EF4-FFF2-40B4-BE49-F238E27FC236}">
                  <a16:creationId xmlns:a16="http://schemas.microsoft.com/office/drawing/2014/main" id="{C407BF5B-3DE9-B7C4-56E3-10F226248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144" y="6207392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Rectangle 51">
              <a:extLst>
                <a:ext uri="{FF2B5EF4-FFF2-40B4-BE49-F238E27FC236}">
                  <a16:creationId xmlns:a16="http://schemas.microsoft.com/office/drawing/2014/main" id="{CC775776-309C-8420-50F0-195AF76A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782" y="5711426"/>
              <a:ext cx="195818" cy="2474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6EF0572-70D6-139E-D0B4-18A49CEFD1C3}"/>
              </a:ext>
            </a:extLst>
          </p:cNvPr>
          <p:cNvGrpSpPr/>
          <p:nvPr/>
        </p:nvGrpSpPr>
        <p:grpSpPr>
          <a:xfrm>
            <a:off x="681732" y="3932184"/>
            <a:ext cx="3081339" cy="2508177"/>
            <a:chOff x="681732" y="3932184"/>
            <a:chExt cx="3081339" cy="250817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333780A-D7D4-CC18-437E-EA1840DF8144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53" y="4215537"/>
              <a:ext cx="201888" cy="334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AD8030FF-76C7-06F7-B9D6-0CFD7C665CE9}"/>
                </a:ext>
              </a:extLst>
            </p:cNvPr>
            <p:cNvSpPr txBox="1"/>
            <p:nvPr/>
          </p:nvSpPr>
          <p:spPr>
            <a:xfrm>
              <a:off x="681732" y="3932184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363866E-8BB0-9829-CB2F-0DD8A002AF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4230" y="5937870"/>
              <a:ext cx="312241" cy="2736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1B804478-8078-185A-60AE-78746B69F471}"/>
                </a:ext>
              </a:extLst>
            </p:cNvPr>
            <p:cNvSpPr txBox="1"/>
            <p:nvPr/>
          </p:nvSpPr>
          <p:spPr>
            <a:xfrm>
              <a:off x="3048691" y="607102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6820" y="743731"/>
            <a:ext cx="482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，初始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5885" y="1501202"/>
            <a:ext cx="2428892" cy="2328933"/>
            <a:chOff x="857224" y="1986190"/>
            <a:chExt cx="2428892" cy="2328933"/>
          </a:xfrm>
        </p:grpSpPr>
        <p:sp>
          <p:nvSpPr>
            <p:cNvPr id="5" name="椭圆 4"/>
            <p:cNvSpPr/>
            <p:nvPr/>
          </p:nvSpPr>
          <p:spPr bwMode="auto">
            <a:xfrm>
              <a:off x="1304902" y="2424343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857224" y="1986190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4"/>
              <a:endCxn id="6" idx="4"/>
            </p:cNvCxnSpPr>
            <p:nvPr/>
          </p:nvCxnSpPr>
          <p:spPr>
            <a:xfrm rot="16200000" flipH="1">
              <a:off x="1525140" y="3554105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6"/>
              <a:endCxn id="6" idx="6"/>
            </p:cNvCxnSpPr>
            <p:nvPr/>
          </p:nvCxnSpPr>
          <p:spPr>
            <a:xfrm>
              <a:off x="2204902" y="2874343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1536987" y="2204106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2"/>
            </p:cNvCxnSpPr>
            <p:nvPr/>
          </p:nvCxnSpPr>
          <p:spPr>
            <a:xfrm rot="10800000" flipH="1">
              <a:off x="857224" y="2874344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38306" y="289392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5918" y="24525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576" y="250054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678" y="294304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500298" y="343738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43108" y="385762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0800000">
              <a:off x="2571736" y="3286124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6200000" flipV="1">
              <a:off x="2143108" y="3786190"/>
              <a:ext cx="214314" cy="7143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123926" y="4038842"/>
              <a:ext cx="1199644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1967" y="1501202"/>
            <a:ext cx="2428892" cy="2295595"/>
            <a:chOff x="3143240" y="1928802"/>
            <a:chExt cx="2428892" cy="2295595"/>
          </a:xfrm>
        </p:grpSpPr>
        <p:sp>
          <p:nvSpPr>
            <p:cNvPr id="21" name="TextBox 20"/>
            <p:cNvSpPr txBox="1"/>
            <p:nvPr/>
          </p:nvSpPr>
          <p:spPr>
            <a:xfrm>
              <a:off x="4410074" y="224312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590918" y="2366955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3143240" y="1928802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4"/>
              <a:endCxn id="35" idx="4"/>
            </p:cNvCxnSpPr>
            <p:nvPr/>
          </p:nvCxnSpPr>
          <p:spPr>
            <a:xfrm rot="16200000" flipH="1">
              <a:off x="3811156" y="3496717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35" idx="6"/>
            </p:cNvCxnSpPr>
            <p:nvPr/>
          </p:nvCxnSpPr>
          <p:spPr>
            <a:xfrm>
              <a:off x="4490918" y="2816955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5" idx="0"/>
            </p:cNvCxnSpPr>
            <p:nvPr/>
          </p:nvCxnSpPr>
          <p:spPr>
            <a:xfrm rot="5400000" flipH="1" flipV="1">
              <a:off x="3823003" y="2146718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5" idx="2"/>
              <a:endCxn id="34" idx="2"/>
            </p:cNvCxnSpPr>
            <p:nvPr/>
          </p:nvCxnSpPr>
          <p:spPr>
            <a:xfrm rot="10800000" flipH="1">
              <a:off x="3143240" y="2816956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24322" y="283653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1934" y="23951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592" y="244315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95694" y="288565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4786314" y="3380000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4714876" y="1928802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4857752" y="3228736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448042" y="3948116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a 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>
              <a:off x="4857752" y="2214554"/>
              <a:ext cx="142876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5796136" y="1110674"/>
            <a:ext cx="2500330" cy="2705173"/>
            <a:chOff x="5857884" y="1409686"/>
            <a:chExt cx="2500330" cy="2705173"/>
          </a:xfrm>
        </p:grpSpPr>
        <p:sp>
          <p:nvSpPr>
            <p:cNvPr id="20" name="TextBox 19"/>
            <p:cNvSpPr txBox="1"/>
            <p:nvPr/>
          </p:nvSpPr>
          <p:spPr>
            <a:xfrm>
              <a:off x="6286512" y="207167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96156" y="217169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6377000" y="2295517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929322" y="1857364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54" idx="4"/>
              <a:endCxn id="55" idx="4"/>
            </p:cNvCxnSpPr>
            <p:nvPr/>
          </p:nvCxnSpPr>
          <p:spPr>
            <a:xfrm rot="16200000" flipH="1">
              <a:off x="6597238" y="3425279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4" idx="6"/>
              <a:endCxn id="55" idx="6"/>
            </p:cNvCxnSpPr>
            <p:nvPr/>
          </p:nvCxnSpPr>
          <p:spPr>
            <a:xfrm>
              <a:off x="7277000" y="2745517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4" idx="0"/>
              <a:endCxn id="55" idx="0"/>
            </p:cNvCxnSpPr>
            <p:nvPr/>
          </p:nvCxnSpPr>
          <p:spPr>
            <a:xfrm rot="5400000" flipH="1" flipV="1">
              <a:off x="6609085" y="2075280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2"/>
              <a:endCxn id="54" idx="2"/>
            </p:cNvCxnSpPr>
            <p:nvPr/>
          </p:nvCxnSpPr>
          <p:spPr>
            <a:xfrm rot="10800000" flipH="1">
              <a:off x="5929322" y="2745518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910404" y="276509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16" y="232367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3674" y="237171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1776" y="28142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7572396" y="3308562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857884" y="140968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10800000">
              <a:off x="7643834" y="3157298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6215074" y="3838578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b 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>
            <a:xfrm rot="16200000" flipH="1">
              <a:off x="6250793" y="1750207"/>
              <a:ext cx="285752" cy="7143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442811" y="4352899"/>
            <a:ext cx="2857520" cy="2347983"/>
            <a:chOff x="642910" y="4233868"/>
            <a:chExt cx="2857520" cy="2347983"/>
          </a:xfrm>
        </p:grpSpPr>
        <p:sp>
          <p:nvSpPr>
            <p:cNvPr id="19" name="TextBox 18"/>
            <p:cNvSpPr txBox="1"/>
            <p:nvPr/>
          </p:nvSpPr>
          <p:spPr>
            <a:xfrm>
              <a:off x="1338240" y="538640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28728" y="444818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8372" y="454819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1519216" y="4672021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1071538" y="4233868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75" idx="4"/>
              <a:endCxn id="76" idx="4"/>
            </p:cNvCxnSpPr>
            <p:nvPr/>
          </p:nvCxnSpPr>
          <p:spPr>
            <a:xfrm rot="16200000" flipH="1">
              <a:off x="1739454" y="5801783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6"/>
              <a:endCxn id="76" idx="6"/>
            </p:cNvCxnSpPr>
            <p:nvPr/>
          </p:nvCxnSpPr>
          <p:spPr>
            <a:xfrm>
              <a:off x="2419216" y="5122021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0"/>
              <a:endCxn id="76" idx="0"/>
            </p:cNvCxnSpPr>
            <p:nvPr/>
          </p:nvCxnSpPr>
          <p:spPr>
            <a:xfrm rot="5400000" flipH="1" flipV="1">
              <a:off x="1751301" y="4451784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2"/>
              <a:endCxn id="75" idx="2"/>
            </p:cNvCxnSpPr>
            <p:nvPr/>
          </p:nvCxnSpPr>
          <p:spPr>
            <a:xfrm rot="10800000" flipH="1">
              <a:off x="1071538" y="5122022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052620" y="514160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00232" y="470018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5890" y="47482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23992" y="519072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2714612" y="568506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642910" y="593771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 rot="10800000">
              <a:off x="2786050" y="5533802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285852" y="6305570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91" name="直接箭头连接符 90"/>
            <p:cNvCxnSpPr>
              <a:endCxn id="76" idx="3"/>
            </p:cNvCxnSpPr>
            <p:nvPr/>
          </p:nvCxnSpPr>
          <p:spPr>
            <a:xfrm rot="5400000" flipH="1" flipV="1">
              <a:off x="1123807" y="5789433"/>
              <a:ext cx="230504" cy="19216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3657521" y="4352899"/>
            <a:ext cx="2428892" cy="2347983"/>
            <a:chOff x="4643438" y="4000504"/>
            <a:chExt cx="2428892" cy="2347983"/>
          </a:xfrm>
        </p:grpSpPr>
        <p:sp>
          <p:nvSpPr>
            <p:cNvPr id="22" name="TextBox 21"/>
            <p:cNvSpPr txBox="1"/>
            <p:nvPr/>
          </p:nvSpPr>
          <p:spPr>
            <a:xfrm>
              <a:off x="5848359" y="51435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10140" y="515303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00628" y="42148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10272" y="431483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5091116" y="4438657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4643438" y="4000504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连接符 99"/>
            <p:cNvCxnSpPr>
              <a:stCxn id="98" idx="4"/>
              <a:endCxn id="99" idx="4"/>
            </p:cNvCxnSpPr>
            <p:nvPr/>
          </p:nvCxnSpPr>
          <p:spPr>
            <a:xfrm rot="16200000" flipH="1">
              <a:off x="5311354" y="5568419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8" idx="6"/>
              <a:endCxn id="99" idx="6"/>
            </p:cNvCxnSpPr>
            <p:nvPr/>
          </p:nvCxnSpPr>
          <p:spPr>
            <a:xfrm>
              <a:off x="5991116" y="4888657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8" idx="0"/>
              <a:endCxn id="99" idx="0"/>
            </p:cNvCxnSpPr>
            <p:nvPr/>
          </p:nvCxnSpPr>
          <p:spPr>
            <a:xfrm rot="5400000" flipH="1" flipV="1">
              <a:off x="5323201" y="4218420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9" idx="2"/>
              <a:endCxn id="98" idx="2"/>
            </p:cNvCxnSpPr>
            <p:nvPr/>
          </p:nvCxnSpPr>
          <p:spPr>
            <a:xfrm rot="10800000" flipH="1">
              <a:off x="4643438" y="4888658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624520" y="490823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72132" y="44668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57790" y="451485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95892" y="495735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8" name="Rectangle 11"/>
            <p:cNvSpPr>
              <a:spLocks noChangeArrowheads="1"/>
            </p:cNvSpPr>
            <p:nvPr/>
          </p:nvSpPr>
          <p:spPr bwMode="auto">
            <a:xfrm>
              <a:off x="6286512" y="542926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929322" y="578645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>
              <a:off x="6357950" y="5300438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49"/>
            <p:cNvSpPr>
              <a:spLocks noChangeArrowheads="1"/>
            </p:cNvSpPr>
            <p:nvPr/>
          </p:nvSpPr>
          <p:spPr bwMode="auto">
            <a:xfrm>
              <a:off x="4857752" y="6072206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e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114" name="直接箭头连接符 113"/>
            <p:cNvCxnSpPr>
              <a:stCxn id="109" idx="0"/>
            </p:cNvCxnSpPr>
            <p:nvPr/>
          </p:nvCxnSpPr>
          <p:spPr>
            <a:xfrm rot="16200000" flipV="1">
              <a:off x="6125777" y="5589999"/>
              <a:ext cx="142876" cy="2500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610437" y="4501684"/>
            <a:ext cx="2428892" cy="115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问题：</a:t>
            </a:r>
            <a:endParaRPr lang="en-US" altLang="zh-CN" sz="22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如何区分</a:t>
            </a:r>
            <a:endParaRPr lang="en-US" altLang="zh-CN" sz="22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  队空和队满？</a:t>
            </a: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D173C1DF-36C2-4CEB-A5FA-3EC81935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6387" y="3905164"/>
            <a:ext cx="642942" cy="10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08" y="1052736"/>
            <a:ext cx="8856984" cy="357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数组的容量为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，则队列的状态有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种，分别是队空、队中有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个元素、队中有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个元素、</a:t>
            </a:r>
            <a:r>
              <a:rPr lang="zh-CN" altLang="zh-CN" sz="21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、队中有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个元素（队满）。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8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的取值范围均为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，这样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个值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种状态不能直接用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区分，因为必定有两种状态不能区分。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为此让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顺序队（含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非循环队列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中最多只有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个元素，这样队列恰好只有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种状态了，就可以通过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区分所有状态。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51520" y="1052736"/>
            <a:ext cx="8892480" cy="183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在规定队列中最多只有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个元素时，设置队空条件仍然是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当队列有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个元素时一定满足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(rear+1)%</a:t>
            </a:r>
            <a:r>
              <a:rPr lang="en-US" altLang="zh-CN" sz="21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==front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这样，循环队列在初始时置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zh-CN" altLang="zh-CN" sz="21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四要素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9552" y="3068960"/>
            <a:ext cx="7858180" cy="2871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(rear+1)%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==front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（相当于试探进队一次，若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，则认为队满了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。减少一个元素，就克服了容量为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，含有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个元素的状态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rear=(rear+1)%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放置在该位置。</a:t>
            </a:r>
          </a:p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front=(front+1)%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，取出该位置的元素。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7429" y="1484784"/>
            <a:ext cx="7715304" cy="4072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CSqQueueClass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循环队列泛型类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final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=100;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假设容量为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E [] data;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存放队列中的元素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front,rear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队头队尾指针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 = (E[])new Object[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7166" y="932769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循环队列的泛型类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SqQueueClass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&lt;E&gt;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467" y="5805264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由于容量扩展比较复杂，这里采用</a:t>
            </a:r>
            <a:r>
              <a:rPr lang="zh-CN" altLang="en-US" sz="20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固定容量的队列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59861"/>
            <a:ext cx="388843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zh-CN" altLang="en-US" dirty="0"/>
              <a:t>循环队列</a:t>
            </a:r>
            <a:r>
              <a:rPr lang="zh-CN" altLang="zh-CN" dirty="0"/>
              <a:t>的基本运算算法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41090" y="839335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340768"/>
            <a:ext cx="6143668" cy="16240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判断队列是否为空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front==rear;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462D73D-BAD2-4593-A4E0-D6DE9107D5EB}"/>
              </a:ext>
            </a:extLst>
          </p:cNvPr>
          <p:cNvSpPr txBox="1"/>
          <p:nvPr/>
        </p:nvSpPr>
        <p:spPr>
          <a:xfrm>
            <a:off x="8676" y="324886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511C60E-63D1-48AB-BF75-2C5B6D9FBCC2}"/>
              </a:ext>
            </a:extLst>
          </p:cNvPr>
          <p:cNvSpPr txBox="1"/>
          <p:nvPr/>
        </p:nvSpPr>
        <p:spPr>
          <a:xfrm>
            <a:off x="467544" y="3859589"/>
            <a:ext cx="6858048" cy="2572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push(E e)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((rear+1)%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rear=(rear+1)%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队尾指针循环增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data[rear]=e;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83671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6929486" cy="2572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front=(front+1)%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(E)data[front];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A35F53C-6472-4BEB-BD3E-025039667D79}"/>
              </a:ext>
            </a:extLst>
          </p:cNvPr>
          <p:cNvSpPr txBox="1"/>
          <p:nvPr/>
        </p:nvSpPr>
        <p:spPr>
          <a:xfrm>
            <a:off x="108604" y="4017337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peek()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B869C8C-6A8F-49FE-8000-2C4DBC79B346}"/>
              </a:ext>
            </a:extLst>
          </p:cNvPr>
          <p:cNvSpPr txBox="1"/>
          <p:nvPr/>
        </p:nvSpPr>
        <p:spPr>
          <a:xfrm>
            <a:off x="611560" y="4509120"/>
            <a:ext cx="7056784" cy="21571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peek()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取队头元素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(E)data[(front+1)%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5832648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3.2.3 </a:t>
            </a:r>
            <a:r>
              <a:rPr lang="zh-CN" altLang="zh-CN"/>
              <a:t>顺序</a:t>
            </a:r>
            <a:r>
              <a:rPr lang="zh-CN" altLang="en-US"/>
              <a:t>队</a:t>
            </a:r>
            <a:r>
              <a:rPr lang="zh-CN" altLang="zh-CN"/>
              <a:t>的应用算法设计示例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693" y="1124744"/>
            <a:ext cx="8624614" cy="19657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1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CSqQueueClass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&lt;E&gt;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循环队列泛型类中增加一个求元素个数的算法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size()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。对于一个整数循环队列</a:t>
            </a:r>
            <a:r>
              <a:rPr lang="en-US" altLang="zh-CN" sz="21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，利用队列基本运算和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size()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算法设计进队和出队第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1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，队头元素的序号为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）个元素的算法。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 rot="19500000">
            <a:off x="1925274" y="3194492"/>
            <a:ext cx="1574148" cy="75052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53420" y="3744972"/>
            <a:ext cx="1446516" cy="75052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 flipV="1">
            <a:off x="1588759" y="2676223"/>
            <a:ext cx="1901674" cy="89353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800000">
            <a:off x="2161252" y="4271636"/>
            <a:ext cx="1276338" cy="75052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469048" y="2963689"/>
            <a:ext cx="2141610" cy="1457877"/>
            <a:chOff x="3352122" y="2836689"/>
            <a:chExt cx="2245771" cy="2245772"/>
          </a:xfrm>
          <a:solidFill>
            <a:srgbClr val="009900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grp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527940" y="3609351"/>
              <a:ext cx="1947686" cy="67323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方正启体简体" pitchFamily="65" charset="-122"/>
                  <a:ea typeface="方正启体简体" pitchFamily="65" charset="-122"/>
                </a:rPr>
                <a:t>3.2 </a:t>
              </a:r>
              <a:r>
                <a:rPr lang="zh-CN" altLang="en-US" sz="2800" dirty="0">
                  <a:solidFill>
                    <a:schemeClr val="bg1"/>
                  </a:solidFill>
                  <a:latin typeface="方正启体简体" pitchFamily="65" charset="-122"/>
                  <a:ea typeface="方正启体简体" pitchFamily="65" charset="-122"/>
                </a:rPr>
                <a:t>队列</a:t>
              </a:r>
              <a:endParaRPr kumimoji="1" lang="zh-CN" altLang="en-US" sz="28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3234565" y="2643501"/>
            <a:ext cx="4356571" cy="557771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475941" y="2708213"/>
            <a:ext cx="3791593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     队</a:t>
            </a:r>
            <a:endParaRPr lang="zh-CN" altLang="en-US" sz="2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213889" y="4228620"/>
            <a:ext cx="4356571" cy="54691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674341" y="4281015"/>
            <a:ext cx="340718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队列的综合应用</a:t>
            </a:r>
            <a:endParaRPr lang="zh-CN" altLang="en-US" sz="22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262560" y="1799166"/>
            <a:ext cx="4356571" cy="580981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3808739" y="1848467"/>
            <a:ext cx="313702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 序 队</a:t>
            </a:r>
            <a:endParaRPr lang="zh-CN" altLang="en-US" sz="22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092317" y="1887128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064321" y="2739077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262560" y="1017246"/>
            <a:ext cx="4356571" cy="562426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455895" y="1088683"/>
            <a:ext cx="4042990" cy="380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2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队列的定义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092316" y="1198762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043645" y="4328359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2400000">
            <a:off x="1711855" y="4891805"/>
            <a:ext cx="1860000" cy="74632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186195" y="3475572"/>
            <a:ext cx="4356571" cy="557771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427571" y="3540284"/>
            <a:ext cx="4071314" cy="430887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Java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中的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容器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Queue&lt;E&gt;</a:t>
            </a:r>
            <a:endParaRPr lang="zh-CN" altLang="en-US" sz="2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015951" y="3571148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8720000">
            <a:off x="1401126" y="2179142"/>
            <a:ext cx="2138988" cy="85089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217868" y="5065183"/>
            <a:ext cx="4356571" cy="54691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87"/>
          <p:cNvSpPr>
            <a:spLocks noChangeArrowheads="1"/>
          </p:cNvSpPr>
          <p:nvPr/>
        </p:nvSpPr>
        <p:spPr bwMode="auto">
          <a:xfrm>
            <a:off x="3678320" y="5117578"/>
            <a:ext cx="340718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双 端 队 列</a:t>
            </a:r>
            <a:endParaRPr lang="zh-CN" altLang="en-US" sz="22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AutoShape 3"/>
          <p:cNvSpPr>
            <a:spLocks noChangeAspect="1" noChangeArrowheads="1"/>
          </p:cNvSpPr>
          <p:nvPr/>
        </p:nvSpPr>
        <p:spPr bwMode="auto">
          <a:xfrm>
            <a:off x="3047624" y="5164922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275856" y="5877272"/>
            <a:ext cx="4356571" cy="54691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99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87"/>
          <p:cNvSpPr>
            <a:spLocks noChangeArrowheads="1"/>
          </p:cNvSpPr>
          <p:nvPr/>
        </p:nvSpPr>
        <p:spPr bwMode="auto">
          <a:xfrm>
            <a:off x="3621078" y="5924963"/>
            <a:ext cx="340718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 先 队 列</a:t>
            </a:r>
            <a:endParaRPr lang="zh-CN" altLang="en-US" sz="2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AutoShape 3"/>
          <p:cNvSpPr>
            <a:spLocks noChangeAspect="1" noChangeArrowheads="1"/>
          </p:cNvSpPr>
          <p:nvPr/>
        </p:nvSpPr>
        <p:spPr bwMode="auto">
          <a:xfrm>
            <a:off x="3105612" y="5977011"/>
            <a:ext cx="382901" cy="379636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2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2820000">
            <a:off x="1092069" y="5184482"/>
            <a:ext cx="2571302" cy="80983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32AF2E8E-D6EF-4001-B223-C1383580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98554"/>
            <a:ext cx="5324742" cy="600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35556" y="3588928"/>
            <a:ext cx="2928958" cy="31790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=(rear-front)=3</a:t>
            </a:r>
          </a:p>
        </p:txBody>
      </p:sp>
      <p:grpSp>
        <p:nvGrpSpPr>
          <p:cNvPr id="6" name="组合 46"/>
          <p:cNvGrpSpPr/>
          <p:nvPr/>
        </p:nvGrpSpPr>
        <p:grpSpPr>
          <a:xfrm>
            <a:off x="539750" y="428604"/>
            <a:ext cx="3246432" cy="2733694"/>
            <a:chOff x="539750" y="71414"/>
            <a:chExt cx="3246432" cy="2733694"/>
          </a:xfrm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4297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320925" y="188755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508250" y="1463691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24075" y="115095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690688" y="1368441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763713" y="1838341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3065457" y="2608131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539750" y="946007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2928926" y="1536938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2266950" y="829843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47"/>
          <p:cNvGrpSpPr/>
          <p:nvPr/>
        </p:nvGrpSpPr>
        <p:grpSpPr>
          <a:xfrm>
            <a:off x="4268788" y="981093"/>
            <a:ext cx="3524267" cy="2087563"/>
            <a:chOff x="4268788" y="623903"/>
            <a:chExt cx="3524267" cy="2087563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048375" y="190660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254750" y="1454166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851525" y="117000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408613" y="1358916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5481638" y="1866916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268788" y="722168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072330" y="1127141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5230813" y="2139966"/>
              <a:ext cx="287337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6223000" y="2284428"/>
              <a:ext cx="287338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4714876" y="3571876"/>
            <a:ext cx="3357586" cy="40286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=(rear-front)=-2 </a:t>
            </a:r>
            <a:r>
              <a:rPr lang="en-US" altLang="zh-CN" sz="25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en-US" altLang="zh-CN" sz="25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4071966" cy="31790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cnt=(rear-front+MaxSize</a:t>
            </a: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)=3</a:t>
            </a:r>
          </a:p>
        </p:txBody>
      </p:sp>
      <p:sp>
        <p:nvSpPr>
          <p:cNvPr id="52" name="下箭头 51"/>
          <p:cNvSpPr/>
          <p:nvPr/>
        </p:nvSpPr>
        <p:spPr>
          <a:xfrm>
            <a:off x="6215074" y="4071942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214282" y="4929198"/>
            <a:ext cx="4214842" cy="40286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b="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rear-front+MaxSize</a:t>
            </a: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)=8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en-US" altLang="zh-CN" sz="25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4" name="组合 59"/>
          <p:cNvGrpSpPr/>
          <p:nvPr/>
        </p:nvGrpSpPr>
        <p:grpSpPr>
          <a:xfrm>
            <a:off x="-108520" y="5357826"/>
            <a:ext cx="4823396" cy="831495"/>
            <a:chOff x="-168658" y="5643578"/>
            <a:chExt cx="5559168" cy="831495"/>
          </a:xfrm>
        </p:grpSpPr>
        <p:sp>
          <p:nvSpPr>
            <p:cNvPr id="55" name="下箭头 54"/>
            <p:cNvSpPr/>
            <p:nvPr/>
          </p:nvSpPr>
          <p:spPr>
            <a:xfrm>
              <a:off x="2376795" y="564357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-168658" y="6072206"/>
              <a:ext cx="5559168" cy="4028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cnt</a:t>
              </a:r>
              <a:r>
                <a:rPr lang="en-US" altLang="zh-CN" sz="1800" b="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lang="en-US" altLang="zh-CN" sz="1800" b="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rear-front+MaxSize</a:t>
              </a:r>
              <a:r>
                <a:rPr lang="en-US" altLang="zh-CN" sz="1800" b="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1800" b="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b="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 </a:t>
              </a:r>
              <a:r>
                <a:rPr lang="en-US" altLang="zh-CN" sz="25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</a:t>
              </a:r>
              <a:endParaRPr lang="en-US" altLang="zh-CN" sz="25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7" name="组合 60"/>
          <p:cNvGrpSpPr/>
          <p:nvPr/>
        </p:nvGrpSpPr>
        <p:grpSpPr>
          <a:xfrm>
            <a:off x="4335177" y="4891122"/>
            <a:ext cx="4823396" cy="706543"/>
            <a:chOff x="4335177" y="5286388"/>
            <a:chExt cx="4823396" cy="706543"/>
          </a:xfrm>
        </p:grpSpPr>
        <p:sp>
          <p:nvSpPr>
            <p:cNvPr id="58" name="下箭头 57"/>
            <p:cNvSpPr/>
            <p:nvPr/>
          </p:nvSpPr>
          <p:spPr>
            <a:xfrm>
              <a:off x="6215074" y="528638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4335177" y="5590064"/>
              <a:ext cx="4823396" cy="4028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cnt</a:t>
              </a:r>
              <a:r>
                <a:rPr lang="en-US" altLang="zh-CN" sz="1800" b="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lang="en-US" altLang="zh-CN" sz="1800" b="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rear-front+MaxSize</a:t>
              </a:r>
              <a:r>
                <a:rPr lang="en-US" altLang="zh-CN" sz="1800" b="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1800" b="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b="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 </a:t>
              </a:r>
              <a:r>
                <a:rPr lang="en-US" altLang="zh-CN" sz="25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</a:t>
              </a:r>
              <a:endParaRPr lang="en-US" altLang="zh-CN" sz="25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 animBg="1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412776"/>
            <a:ext cx="6357982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int size()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返回队中元素个数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rear-front+MaxSize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785794"/>
            <a:ext cx="71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CSqQueueClass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循环队列泛型类中增加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278" y="83029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8724" y="1324720"/>
            <a:ext cx="857256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83067" y="2920526"/>
            <a:ext cx="2520000" cy="2520001"/>
            <a:chOff x="2243121" y="2928934"/>
            <a:chExt cx="2520000" cy="2520001"/>
          </a:xfrm>
        </p:grpSpPr>
        <p:sp>
          <p:nvSpPr>
            <p:cNvPr id="9" name="椭圆 8"/>
            <p:cNvSpPr/>
            <p:nvPr/>
          </p:nvSpPr>
          <p:spPr bwMode="auto">
            <a:xfrm>
              <a:off x="2786050" y="3448050"/>
              <a:ext cx="1440000" cy="1440000"/>
            </a:xfrm>
            <a:prstGeom prst="ellipse">
              <a:avLst/>
            </a:prstGeom>
            <a:ln w="19050">
              <a:solidFill>
                <a:srgbClr val="6600CC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243121" y="2928934"/>
              <a:ext cx="2520000" cy="2520000"/>
            </a:xfrm>
            <a:prstGeom prst="ellipse">
              <a:avLst/>
            </a:prstGeom>
            <a:ln w="19050">
              <a:solidFill>
                <a:srgbClr val="6600CC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10" idx="0"/>
              <a:endCxn id="9" idx="0"/>
            </p:cNvCxnSpPr>
            <p:nvPr/>
          </p:nvCxnSpPr>
          <p:spPr>
            <a:xfrm rot="16200000" flipH="1">
              <a:off x="3245027" y="3187028"/>
              <a:ext cx="519116" cy="2929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6"/>
              <a:endCxn id="10" idx="6"/>
            </p:cNvCxnSpPr>
            <p:nvPr/>
          </p:nvCxnSpPr>
          <p:spPr>
            <a:xfrm>
              <a:off x="4226050" y="4168050"/>
              <a:ext cx="537071" cy="20884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7"/>
              <a:endCxn id="10" idx="7"/>
            </p:cNvCxnSpPr>
            <p:nvPr/>
          </p:nvCxnSpPr>
          <p:spPr>
            <a:xfrm rot="5400000" flipH="1" flipV="1">
              <a:off x="4024144" y="3289002"/>
              <a:ext cx="360954" cy="378908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4"/>
              <a:endCxn id="10" idx="4"/>
            </p:cNvCxnSpPr>
            <p:nvPr/>
          </p:nvCxnSpPr>
          <p:spPr>
            <a:xfrm rot="5400000">
              <a:off x="3224144" y="5167028"/>
              <a:ext cx="560884" cy="2929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0" idx="5"/>
            </p:cNvCxnSpPr>
            <p:nvPr/>
          </p:nvCxnSpPr>
          <p:spPr>
            <a:xfrm rot="16200000" flipH="1">
              <a:off x="4003260" y="4689074"/>
              <a:ext cx="402722" cy="378908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1"/>
              <a:endCxn id="9" idx="1"/>
            </p:cNvCxnSpPr>
            <p:nvPr/>
          </p:nvCxnSpPr>
          <p:spPr>
            <a:xfrm rot="16200000" flipH="1">
              <a:off x="2624073" y="3286073"/>
              <a:ext cx="360954" cy="384766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10" idx="2"/>
            </p:cNvCxnSpPr>
            <p:nvPr/>
          </p:nvCxnSpPr>
          <p:spPr>
            <a:xfrm rot="10800000" flipV="1">
              <a:off x="2243122" y="4168050"/>
              <a:ext cx="542929" cy="20884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0" idx="3"/>
            </p:cNvCxnSpPr>
            <p:nvPr/>
          </p:nvCxnSpPr>
          <p:spPr>
            <a:xfrm rot="5400000">
              <a:off x="2603189" y="4686145"/>
              <a:ext cx="402722" cy="384766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783331" y="43679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3265" y="48679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8885" y="49394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11563" y="4706477"/>
            <a:ext cx="785818" cy="563115"/>
            <a:chOff x="1357289" y="4357695"/>
            <a:chExt cx="785818" cy="563115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357289" y="464344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28" name="直接箭头连接符 27"/>
            <p:cNvCxnSpPr>
              <a:stCxn id="21" idx="0"/>
            </p:cNvCxnSpPr>
            <p:nvPr/>
          </p:nvCxnSpPr>
          <p:spPr>
            <a:xfrm rot="5400000" flipH="1" flipV="1">
              <a:off x="1732338" y="4375554"/>
              <a:ext cx="285752" cy="2500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4240536" y="4401674"/>
            <a:ext cx="1000132" cy="277364"/>
            <a:chOff x="4386262" y="4052892"/>
            <a:chExt cx="1000132" cy="277364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814890" y="4052892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4386262" y="4195768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244550" y="135950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=‘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b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w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b c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211963" y="3311054"/>
            <a:ext cx="957266" cy="428628"/>
            <a:chOff x="4357689" y="2962272"/>
            <a:chExt cx="957266" cy="428628"/>
          </a:xfrm>
        </p:grpSpPr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4743451" y="2962272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7" idx="1"/>
            </p:cNvCxnSpPr>
            <p:nvPr/>
          </p:nvCxnSpPr>
          <p:spPr>
            <a:xfrm rot="10800000" flipV="1">
              <a:off x="4357689" y="3100954"/>
              <a:ext cx="385763" cy="2899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497580" y="2349022"/>
            <a:ext cx="642942" cy="642943"/>
            <a:chOff x="3643306" y="2000240"/>
            <a:chExt cx="642942" cy="642943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3714744" y="2000240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3572663" y="2358224"/>
              <a:ext cx="355602" cy="2143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1997382" y="2420459"/>
            <a:ext cx="571504" cy="642945"/>
            <a:chOff x="2143108" y="2071677"/>
            <a:chExt cx="571504" cy="642945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143108" y="2071677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16200000" flipH="1">
              <a:off x="2358216" y="2429664"/>
              <a:ext cx="355604" cy="2143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2140258" y="5392282"/>
            <a:ext cx="785818" cy="600078"/>
            <a:chOff x="2285984" y="5043500"/>
            <a:chExt cx="785818" cy="600078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285984" y="536621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48" name="直接箭头连接符 47"/>
            <p:cNvCxnSpPr>
              <a:stCxn id="47" idx="0"/>
            </p:cNvCxnSpPr>
            <p:nvPr/>
          </p:nvCxnSpPr>
          <p:spPr>
            <a:xfrm rot="5400000" flipH="1" flipV="1">
              <a:off x="2571115" y="5151278"/>
              <a:ext cx="322715" cy="1071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3426142" y="5277980"/>
            <a:ext cx="785818" cy="642942"/>
            <a:chOff x="3571868" y="4929198"/>
            <a:chExt cx="785818" cy="642942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571868" y="529477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6200000" flipV="1">
              <a:off x="3643308" y="5072075"/>
              <a:ext cx="357190" cy="714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211960" y="4706477"/>
            <a:ext cx="785818" cy="642942"/>
            <a:chOff x="4357686" y="4357695"/>
            <a:chExt cx="785818" cy="642942"/>
          </a:xfrm>
        </p:grpSpPr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4357686" y="4723273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 rot="16200000" flipV="1">
              <a:off x="4286251" y="4429135"/>
              <a:ext cx="428627" cy="2857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854770" y="36349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83266" y="30820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b="0" i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7448" y="31157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97382" y="35821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40126" y="3214666"/>
            <a:ext cx="714380" cy="491678"/>
            <a:chOff x="1928794" y="2222944"/>
            <a:chExt cx="714380" cy="491678"/>
          </a:xfrm>
        </p:grpSpPr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1928794" y="2222944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2357422" y="2500308"/>
              <a:ext cx="285752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783596" y="413497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操作完毕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64" grpId="0"/>
      <p:bldP spid="65" grpId="0"/>
      <p:bldP spid="66" grpId="0"/>
      <p:bldP spid="67" grpId="0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332" y="836712"/>
            <a:ext cx="9036495" cy="58623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k,Integer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 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进队第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Integer x;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=1,n=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qu.size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k&gt;n+1) return false;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(k&lt;=n)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==k)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	  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元素进队到第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x=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(x);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//k=n+1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时直接进队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60648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074" y="1557980"/>
            <a:ext cx="8571422" cy="51954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Integer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Integer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=1,n=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qu.size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k&gt;n)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x=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!=k)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(x);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将非第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个元素进队</a:t>
            </a:r>
            <a:r>
              <a:rPr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，放在循环队列另一头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e=x;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取第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个出队的元素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64704"/>
            <a:ext cx="885698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的算法思路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出队前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个元素，边出边进，出队第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不进队，将剩下的元素边出边进。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296085"/>
            <a:ext cx="7192294" cy="512496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>
            <a:defPPr>
              <a:defRPr lang="zh-CN"/>
            </a:defPPr>
            <a:lvl1pPr algn="l">
              <a:lnSpc>
                <a:spcPts val="2600"/>
              </a:lnSpc>
              <a:spcBef>
                <a:spcPts val="0"/>
              </a:spcBef>
              <a:defRPr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400"/>
              </a:lnSpc>
            </a:pPr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  <a:r>
              <a:rPr lang="en-US" altLang="zh-CN" dirty="0">
                <a:solidFill>
                  <a:srgbClr val="339933"/>
                </a:solidFill>
              </a:rPr>
              <a:t>//</a:t>
            </a:r>
            <a:r>
              <a:rPr lang="zh-CN" altLang="en-US" dirty="0">
                <a:solidFill>
                  <a:srgbClr val="339933"/>
                </a:solidFill>
              </a:rPr>
              <a:t>输出循环队列中的所有元素 </a:t>
            </a:r>
            <a:endParaRPr lang="en-US" altLang="zh-CN" dirty="0">
              <a:solidFill>
                <a:srgbClr val="339933"/>
              </a:solidFill>
            </a:endParaRPr>
          </a:p>
          <a:p>
            <a:pPr>
              <a:lnSpc>
                <a:spcPts val="24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String </a:t>
            </a:r>
            <a:r>
              <a:rPr lang="en-US" altLang="zh-CN" dirty="0" err="1"/>
              <a:t>ans</a:t>
            </a:r>
            <a:r>
              <a:rPr lang="en-US" altLang="zh-CN" dirty="0"/>
              <a:t>="";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if (!empty())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{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int p=front; </a:t>
            </a:r>
            <a:r>
              <a:rPr lang="en-US" altLang="zh-CN" dirty="0">
                <a:solidFill>
                  <a:srgbClr val="339933"/>
                </a:solidFill>
              </a:rPr>
              <a:t>//</a:t>
            </a:r>
            <a:r>
              <a:rPr lang="zh-CN" altLang="en-US" dirty="0">
                <a:solidFill>
                  <a:srgbClr val="339933"/>
                </a:solidFill>
              </a:rPr>
              <a:t>用</a:t>
            </a:r>
            <a:r>
              <a:rPr lang="en-US" altLang="zh-CN" dirty="0">
                <a:solidFill>
                  <a:srgbClr val="339933"/>
                </a:solidFill>
              </a:rPr>
              <a:t>p</a:t>
            </a:r>
            <a:r>
              <a:rPr lang="zh-CN" altLang="en-US" dirty="0">
                <a:solidFill>
                  <a:srgbClr val="339933"/>
                </a:solidFill>
              </a:rPr>
              <a:t>来遍历循环队列中的元素</a:t>
            </a:r>
            <a:endParaRPr lang="en-US" altLang="zh-CN" dirty="0">
              <a:solidFill>
                <a:srgbClr val="339933"/>
              </a:solidFill>
            </a:endParaRPr>
          </a:p>
          <a:p>
            <a:pPr>
              <a:lnSpc>
                <a:spcPts val="2400"/>
              </a:lnSpc>
            </a:pPr>
            <a:r>
              <a:rPr lang="en-US" altLang="zh-CN" dirty="0"/>
              <a:t>    while (true)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{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    p=(p+1)%</a:t>
            </a:r>
            <a:r>
              <a:rPr lang="en-US" altLang="zh-CN" dirty="0" err="1"/>
              <a:t>MaxSize</a:t>
            </a:r>
            <a:r>
              <a:rPr lang="en-US" altLang="zh-CN" dirty="0"/>
              <a:t>;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ans</a:t>
            </a:r>
            <a:r>
              <a:rPr lang="en-US" altLang="zh-CN" dirty="0"/>
              <a:t>+=data[p]+" ";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    if (p==rear) 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      break;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 }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 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764704"/>
            <a:ext cx="8856984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为了方便测试，可以增加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toString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17435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8571422" cy="58012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>
            <a:defPPr>
              <a:defRPr lang="zh-CN"/>
            </a:defPPr>
            <a:lvl1pPr algn="l">
              <a:lnSpc>
                <a:spcPts val="2600"/>
              </a:lnSpc>
              <a:spcBef>
                <a:spcPts val="0"/>
              </a:spcBef>
              <a:defRPr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ts val="2300"/>
              </a:lnSpc>
            </a:pPr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 </a:t>
            </a:r>
            <a:r>
              <a:rPr lang="en-US" altLang="zh-CN" sz="1600" dirty="0">
                <a:solidFill>
                  <a:srgbClr val="339933"/>
                </a:solidFill>
              </a:rPr>
              <a:t>//</a:t>
            </a:r>
            <a:r>
              <a:rPr lang="zh-CN" altLang="en-US" sz="1600" dirty="0">
                <a:solidFill>
                  <a:srgbClr val="339933"/>
                </a:solidFill>
              </a:rPr>
              <a:t>主方法进行测试</a:t>
            </a:r>
            <a:endParaRPr lang="en-US" altLang="zh-CN" sz="1600" dirty="0">
              <a:solidFill>
                <a:srgbClr val="339933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int [] a={1,2,3,4,5,6};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CSqQueueClass</a:t>
            </a:r>
            <a:r>
              <a:rPr lang="en-US" altLang="zh-CN" sz="1600" dirty="0"/>
              <a:t>&lt;Integer&gt; </a:t>
            </a:r>
            <a:r>
              <a:rPr lang="en-US" altLang="zh-CN" sz="1600" dirty="0" err="1"/>
              <a:t>qu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CSqQueueClass</a:t>
            </a:r>
            <a:r>
              <a:rPr lang="en-US" altLang="zh-CN" sz="1600" dirty="0"/>
              <a:t>&lt;Integer&gt;();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a.length;i</a:t>
            </a:r>
            <a:r>
              <a:rPr lang="en-US" altLang="zh-CN" sz="1600" dirty="0"/>
              <a:t>++)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{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qu.push</a:t>
            </a:r>
            <a:r>
              <a:rPr lang="en-US" altLang="zh-CN" sz="1600" dirty="0"/>
              <a:t>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进队元素</a:t>
            </a:r>
            <a:r>
              <a:rPr lang="en-US" altLang="zh-CN" sz="1600" dirty="0"/>
              <a:t>: "+a[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}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qu</a:t>
            </a:r>
            <a:r>
              <a:rPr lang="en-US" altLang="zh-CN" sz="1600" dirty="0"/>
              <a:t>: "+</a:t>
            </a:r>
            <a:r>
              <a:rPr lang="en-US" altLang="zh-CN" sz="1600" dirty="0" err="1"/>
              <a:t>qu.toString</a:t>
            </a:r>
            <a:r>
              <a:rPr lang="en-US" altLang="zh-CN" sz="1600" dirty="0"/>
              <a:t>());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int k=2,e=20;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进队第</a:t>
            </a:r>
            <a:r>
              <a:rPr lang="en-US" altLang="zh-CN" sz="1600" dirty="0"/>
              <a:t>"+k+"</a:t>
            </a:r>
            <a:r>
              <a:rPr lang="zh-CN" altLang="en-US" sz="1600" dirty="0"/>
              <a:t>个元素</a:t>
            </a:r>
            <a:r>
              <a:rPr lang="en-US" altLang="zh-CN" sz="1600" dirty="0"/>
              <a:t>"+e);  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pushk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qu,k,e</a:t>
            </a:r>
            <a:r>
              <a:rPr lang="en-US" altLang="zh-CN" sz="1600" dirty="0"/>
              <a:t>);  </a:t>
            </a:r>
            <a:r>
              <a:rPr lang="en-US" altLang="zh-CN" sz="1600" dirty="0">
                <a:solidFill>
                  <a:srgbClr val="339933"/>
                </a:solidFill>
              </a:rPr>
              <a:t>//</a:t>
            </a:r>
            <a:r>
              <a:rPr lang="zh-CN" altLang="en-US" sz="1600" dirty="0">
                <a:solidFill>
                  <a:srgbClr val="339933"/>
                </a:solidFill>
              </a:rPr>
              <a:t>进队第</a:t>
            </a:r>
            <a:r>
              <a:rPr lang="en-US" altLang="zh-CN" sz="1600" dirty="0">
                <a:solidFill>
                  <a:srgbClr val="339933"/>
                </a:solidFill>
              </a:rPr>
              <a:t>k</a:t>
            </a:r>
            <a:r>
              <a:rPr lang="zh-CN" altLang="en-US" sz="1600" dirty="0">
                <a:solidFill>
                  <a:srgbClr val="339933"/>
                </a:solidFill>
              </a:rPr>
              <a:t>个元素</a:t>
            </a:r>
            <a:endParaRPr lang="en-US" altLang="zh-CN" sz="1600" dirty="0">
              <a:solidFill>
                <a:srgbClr val="339933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qu</a:t>
            </a:r>
            <a:r>
              <a:rPr lang="en-US" altLang="zh-CN" sz="1600" dirty="0"/>
              <a:t>: "+</a:t>
            </a:r>
            <a:r>
              <a:rPr lang="en-US" altLang="zh-CN" sz="1600" dirty="0" err="1"/>
              <a:t>qu.toString</a:t>
            </a:r>
            <a:r>
              <a:rPr lang="en-US" altLang="zh-CN" sz="1600" dirty="0"/>
              <a:t>());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k=6;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e=</a:t>
            </a:r>
            <a:r>
              <a:rPr lang="en-US" altLang="zh-CN" sz="1600" dirty="0" err="1"/>
              <a:t>popk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qu,k</a:t>
            </a:r>
            <a:r>
              <a:rPr lang="en-US" altLang="zh-CN" sz="1600" dirty="0"/>
              <a:t>); </a:t>
            </a:r>
            <a:r>
              <a:rPr lang="en-US" altLang="zh-CN" sz="1600" dirty="0">
                <a:solidFill>
                  <a:srgbClr val="339933"/>
                </a:solidFill>
              </a:rPr>
              <a:t>//</a:t>
            </a:r>
            <a:r>
              <a:rPr lang="zh-CN" altLang="en-US" sz="1600" dirty="0">
                <a:solidFill>
                  <a:srgbClr val="339933"/>
                </a:solidFill>
              </a:rPr>
              <a:t>出队第</a:t>
            </a:r>
            <a:r>
              <a:rPr lang="en-US" altLang="zh-CN" sz="1600" dirty="0">
                <a:solidFill>
                  <a:srgbClr val="339933"/>
                </a:solidFill>
              </a:rPr>
              <a:t>k</a:t>
            </a:r>
            <a:r>
              <a:rPr lang="zh-CN" altLang="en-US" sz="1600" dirty="0">
                <a:solidFill>
                  <a:srgbClr val="339933"/>
                </a:solidFill>
              </a:rPr>
              <a:t>个元素</a:t>
            </a:r>
            <a:endParaRPr lang="en-US" altLang="zh-CN" sz="1600" dirty="0">
              <a:solidFill>
                <a:srgbClr val="339933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出队第</a:t>
            </a:r>
            <a:r>
              <a:rPr lang="en-US" altLang="zh-CN" sz="1600" dirty="0"/>
              <a:t>"+k+"</a:t>
            </a:r>
            <a:r>
              <a:rPr lang="zh-CN" altLang="en-US" sz="1600" dirty="0"/>
              <a:t>个元素</a:t>
            </a:r>
            <a:r>
              <a:rPr lang="en-US" altLang="zh-CN" sz="1600" dirty="0"/>
              <a:t>"+e);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qu</a:t>
            </a:r>
            <a:r>
              <a:rPr lang="en-US" altLang="zh-CN" sz="1600" dirty="0"/>
              <a:t>: "+</a:t>
            </a:r>
            <a:r>
              <a:rPr lang="en-US" altLang="zh-CN" sz="1600" dirty="0" err="1"/>
              <a:t>qu.toString</a:t>
            </a:r>
            <a:r>
              <a:rPr lang="en-US" altLang="zh-CN" sz="1600" dirty="0"/>
              <a:t>());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BDDBE-6C40-76DC-9CE3-3B7177A68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06" y="2564904"/>
            <a:ext cx="1775651" cy="22322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772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0" y="2810244"/>
            <a:ext cx="1771854" cy="1964545"/>
            <a:chOff x="244611" y="2214554"/>
            <a:chExt cx="1612745" cy="1964545"/>
          </a:xfrm>
        </p:grpSpPr>
        <p:sp>
          <p:nvSpPr>
            <p:cNvPr id="50" name="TextBox 49"/>
            <p:cNvSpPr txBox="1"/>
            <p:nvPr/>
          </p:nvSpPr>
          <p:spPr>
            <a:xfrm>
              <a:off x="500034" y="221455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操作示例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8596" y="2928934"/>
              <a:ext cx="1428760" cy="113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front=null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rear=null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244611" y="3893347"/>
              <a:ext cx="142876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）链队初态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388827" y="2792921"/>
            <a:ext cx="1432109" cy="2035983"/>
            <a:chOff x="2214546" y="2571744"/>
            <a:chExt cx="1303509" cy="2035983"/>
          </a:xfrm>
        </p:grpSpPr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214546" y="373702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2428860" y="2571744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809540" y="2571744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714612" y="3280583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2929720" y="30654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 flipH="1" flipV="1">
              <a:off x="2238810" y="32618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2375047" y="4321975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084540" y="2810244"/>
            <a:ext cx="3453378" cy="1428760"/>
            <a:chOff x="4214810" y="2428868"/>
            <a:chExt cx="3143272" cy="1428760"/>
          </a:xfrm>
        </p:grpSpPr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4214810" y="316551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4357686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738366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6643702" y="3137707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 flipH="1" flipV="1">
              <a:off x="6858810" y="292259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4347636" y="2938954"/>
              <a:ext cx="36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>
              <a:off x="5000628" y="3571876"/>
              <a:ext cx="150019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b,c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456267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5836947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6527837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6908517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5005390" y="2603494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6072198" y="2600319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6502799" y="4846819"/>
            <a:ext cx="1726690" cy="1878950"/>
            <a:chOff x="2214546" y="2571744"/>
            <a:chExt cx="1571637" cy="1878950"/>
          </a:xfrm>
        </p:grpSpPr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2214546" y="373702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428860" y="2571744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2809540" y="2571744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2714612" y="3280583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80" name="直接箭头连接符 79"/>
            <p:cNvCxnSpPr/>
            <p:nvPr/>
          </p:nvCxnSpPr>
          <p:spPr>
            <a:xfrm rot="5400000" flipH="1" flipV="1">
              <a:off x="2929720" y="30654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5400000" flipH="1" flipV="1">
              <a:off x="2238810" y="32618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2"/>
            <p:cNvSpPr>
              <a:spLocks noChangeArrowheads="1"/>
            </p:cNvSpPr>
            <p:nvPr/>
          </p:nvSpPr>
          <p:spPr bwMode="auto">
            <a:xfrm>
              <a:off x="2285986" y="4143379"/>
              <a:ext cx="1500197" cy="307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）出队两次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4" name="右箭头 83"/>
          <p:cNvSpPr/>
          <p:nvPr/>
        </p:nvSpPr>
        <p:spPr bwMode="auto">
          <a:xfrm>
            <a:off x="1764504" y="3432402"/>
            <a:ext cx="313943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右箭头 84"/>
          <p:cNvSpPr/>
          <p:nvPr/>
        </p:nvSpPr>
        <p:spPr bwMode="auto">
          <a:xfrm>
            <a:off x="4226779" y="3417467"/>
            <a:ext cx="313943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下箭头 85"/>
          <p:cNvSpPr/>
          <p:nvPr/>
        </p:nvSpPr>
        <p:spPr bwMode="auto">
          <a:xfrm>
            <a:off x="7061766" y="4364557"/>
            <a:ext cx="235458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857149" y="918990"/>
            <a:ext cx="4167758" cy="1406492"/>
            <a:chOff x="1833002" y="642918"/>
            <a:chExt cx="4167758" cy="1406492"/>
          </a:xfrm>
        </p:grpSpPr>
        <p:grpSp>
          <p:nvGrpSpPr>
            <p:cNvPr id="72" name="组合 87"/>
            <p:cNvGrpSpPr/>
            <p:nvPr/>
          </p:nvGrpSpPr>
          <p:grpSpPr>
            <a:xfrm>
              <a:off x="1833002" y="642918"/>
              <a:ext cx="4167758" cy="330086"/>
              <a:chOff x="3047448" y="847358"/>
              <a:chExt cx="4167758" cy="330086"/>
            </a:xfrm>
          </p:grpSpPr>
          <p:sp>
            <p:nvSpPr>
              <p:cNvPr id="102" name="Rectangle 4"/>
              <p:cNvSpPr>
                <a:spLocks noChangeArrowheads="1"/>
              </p:cNvSpPr>
              <p:nvPr/>
            </p:nvSpPr>
            <p:spPr bwMode="auto">
              <a:xfrm>
                <a:off x="6221667" y="847358"/>
                <a:ext cx="993539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队尾</a:t>
                </a:r>
                <a:endParaRPr kumimoji="0" lang="zh-CN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03" name="Rectangle 3"/>
              <p:cNvSpPr>
                <a:spLocks noChangeArrowheads="1"/>
              </p:cNvSpPr>
              <p:nvPr/>
            </p:nvSpPr>
            <p:spPr bwMode="auto">
              <a:xfrm>
                <a:off x="3047448" y="847358"/>
                <a:ext cx="83024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队头</a:t>
                </a:r>
                <a:endParaRPr kumimoji="0" lang="zh-CN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4043664" y="103708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000232" y="171448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833002" y="100564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213682" y="100564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5035055" y="1005649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3" name="Rectangle 10"/>
            <p:cNvSpPr>
              <a:spLocks noChangeArrowheads="1"/>
            </p:cNvSpPr>
            <p:nvPr/>
          </p:nvSpPr>
          <p:spPr bwMode="auto">
            <a:xfrm>
              <a:off x="5463360" y="100564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4444380" y="117008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2404626" y="117008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6" name="Rectangle 7"/>
            <p:cNvSpPr>
              <a:spLocks noChangeArrowheads="1"/>
            </p:cNvSpPr>
            <p:nvPr/>
          </p:nvSpPr>
          <p:spPr bwMode="auto">
            <a:xfrm>
              <a:off x="2976251" y="100564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3356931" y="100564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Line 5"/>
            <p:cNvSpPr>
              <a:spLocks noChangeShapeType="1"/>
            </p:cNvSpPr>
            <p:nvPr/>
          </p:nvSpPr>
          <p:spPr bwMode="auto">
            <a:xfrm>
              <a:off x="3547875" y="117008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5214942" y="171448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 flipH="1" flipV="1">
              <a:off x="2214546" y="1500174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rot="5400000" flipH="1" flipV="1">
              <a:off x="5430050" y="1499380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20">
            <a:extLst>
              <a:ext uri="{FF2B5EF4-FFF2-40B4-BE49-F238E27FC236}">
                <a16:creationId xmlns:a16="http://schemas.microsoft.com/office/drawing/2014/main" id="{B67ACFE9-5F89-4131-9809-CFA9298A3A9F}"/>
              </a:ext>
            </a:extLst>
          </p:cNvPr>
          <p:cNvSpPr txBox="1"/>
          <p:nvPr/>
        </p:nvSpPr>
        <p:spPr>
          <a:xfrm>
            <a:off x="107504" y="136525"/>
            <a:ext cx="8211001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3.2.4 </a:t>
            </a:r>
            <a:r>
              <a:rPr lang="zh-CN" altLang="en-US" dirty="0"/>
              <a:t>队列</a:t>
            </a:r>
            <a:r>
              <a:rPr lang="zh-CN" altLang="zh-CN" dirty="0"/>
              <a:t>的</a:t>
            </a:r>
            <a:r>
              <a:rPr lang="zh-CN" altLang="en-US" dirty="0"/>
              <a:t>链式</a:t>
            </a:r>
            <a:r>
              <a:rPr lang="zh-CN" altLang="zh-CN" dirty="0"/>
              <a:t>存储结构及其基本运算算法实现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B85D9CF-93BF-4EDA-8347-3B6D564AE421}"/>
              </a:ext>
            </a:extLst>
          </p:cNvPr>
          <p:cNvSpPr txBox="1"/>
          <p:nvPr/>
        </p:nvSpPr>
        <p:spPr>
          <a:xfrm>
            <a:off x="6418597" y="1210934"/>
            <a:ext cx="1810892" cy="3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不带头结点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95536" y="2254253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链队的四要素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1764" y="3311544"/>
            <a:ext cx="8820472" cy="18899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=rear==null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，不妨仅以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作为队空条件。</a:t>
            </a:r>
          </a:p>
          <a:p>
            <a:pPr marL="342900" indent="-3429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由于只有内存溢出时才出现队满，通常不考虑这样的情况。</a:t>
            </a:r>
          </a:p>
          <a:p>
            <a:pPr marL="342900" indent="-3429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链表尾部插入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结点，并让队尾指针指向它。</a:t>
            </a:r>
          </a:p>
          <a:p>
            <a:pPr marL="342900" indent="-3429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取出队首结点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值并将其从链队中删除。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833002" y="593748"/>
            <a:ext cx="4167758" cy="1406492"/>
            <a:chOff x="1833002" y="642918"/>
            <a:chExt cx="4167758" cy="1406492"/>
          </a:xfrm>
        </p:grpSpPr>
        <p:grpSp>
          <p:nvGrpSpPr>
            <p:cNvPr id="46" name="组合 87"/>
            <p:cNvGrpSpPr/>
            <p:nvPr/>
          </p:nvGrpSpPr>
          <p:grpSpPr>
            <a:xfrm>
              <a:off x="1833002" y="642918"/>
              <a:ext cx="4167758" cy="330086"/>
              <a:chOff x="3047448" y="847358"/>
              <a:chExt cx="4167758" cy="330086"/>
            </a:xfrm>
          </p:grpSpPr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6221667" y="847358"/>
                <a:ext cx="993539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队尾</a:t>
                </a:r>
                <a:endParaRPr kumimoji="0" lang="zh-CN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62" name="Rectangle 3"/>
              <p:cNvSpPr>
                <a:spLocks noChangeArrowheads="1"/>
              </p:cNvSpPr>
              <p:nvPr/>
            </p:nvSpPr>
            <p:spPr bwMode="auto">
              <a:xfrm>
                <a:off x="3047448" y="847358"/>
                <a:ext cx="83024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队头</a:t>
                </a:r>
                <a:endParaRPr kumimoji="0" lang="zh-CN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043664" y="103708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000232" y="171448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1833002" y="100564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213682" y="100564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5035055" y="1005649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5463360" y="100564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444380" y="117008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2404626" y="117008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2976251" y="100564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3356931" y="100564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>
              <a:off x="3547875" y="117008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5214942" y="171448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2214546" y="1500174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430050" y="1499380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1628800"/>
            <a:ext cx="6786610" cy="3719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en-US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结点泛型类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next=null;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 d)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重载构造方法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data=d;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next=null;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25760" y="837921"/>
            <a:ext cx="8892480" cy="21912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）是一种只能在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端进行插入或删除操作的线性表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进行插入的一端称做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），进行删除的一端称做队头或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的插入操作通常称为进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的删除操作通常称为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141071"/>
            <a:ext cx="4143404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3.2.1  </a:t>
            </a:r>
            <a:r>
              <a:rPr lang="zh-CN" altLang="en-US"/>
              <a:t>队列的定义</a:t>
            </a:r>
            <a:endParaRPr lang="zh-CN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FE81F3-CD19-44B4-A9C1-33F9170599A1}"/>
              </a:ext>
            </a:extLst>
          </p:cNvPr>
          <p:cNvGrpSpPr/>
          <p:nvPr/>
        </p:nvGrpSpPr>
        <p:grpSpPr>
          <a:xfrm>
            <a:off x="251520" y="4166029"/>
            <a:ext cx="8698718" cy="1874348"/>
            <a:chOff x="34661" y="4278246"/>
            <a:chExt cx="8698718" cy="1874348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1BA188BE-063F-4D97-A0A9-1202DCE7C281}"/>
                </a:ext>
              </a:extLst>
            </p:cNvPr>
            <p:cNvSpPr txBox="1"/>
            <p:nvPr/>
          </p:nvSpPr>
          <p:spPr>
            <a:xfrm>
              <a:off x="34661" y="4728642"/>
              <a:ext cx="8698718" cy="1423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zh-CN" altLang="zh-CN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进先出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，即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的元素先出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每次进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的元素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作为新队尾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元素，每次出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的元素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只能是队头的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也称为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进先出表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04C24A54-FEA8-41B9-85B9-8F874F565500}"/>
                </a:ext>
              </a:extLst>
            </p:cNvPr>
            <p:cNvSpPr txBox="1"/>
            <p:nvPr/>
          </p:nvSpPr>
          <p:spPr>
            <a:xfrm>
              <a:off x="156364" y="4278246"/>
              <a:ext cx="2362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队列</a:t>
              </a:r>
              <a:r>
                <a:rPr lang="zh-CN" altLang="zh-CN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的</a:t>
              </a:r>
              <a:r>
                <a:rPr lang="zh-CN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主要特点</a:t>
              </a:r>
              <a:r>
                <a:rPr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90FB482C-63E0-4AE4-8017-C15BCF87ED34}"/>
              </a:ext>
            </a:extLst>
          </p:cNvPr>
          <p:cNvSpPr txBox="1"/>
          <p:nvPr/>
        </p:nvSpPr>
        <p:spPr>
          <a:xfrm>
            <a:off x="307960" y="6213604"/>
            <a:ext cx="7429552" cy="464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/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若元素进队顺序为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1234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，能否得到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3142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pic>
        <p:nvPicPr>
          <p:cNvPr id="21" name="Picture 1">
            <a:extLst>
              <a:ext uri="{FF2B5EF4-FFF2-40B4-BE49-F238E27FC236}">
                <a16:creationId xmlns:a16="http://schemas.microsoft.com/office/drawing/2014/main" id="{FDA587A6-DD3B-4236-844C-F87DAD4A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3873" y="6039258"/>
            <a:ext cx="577903" cy="78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A7F0263B-ED62-44C7-BAE7-01F0CA0E6381}"/>
              </a:ext>
            </a:extLst>
          </p:cNvPr>
          <p:cNvGrpSpPr/>
          <p:nvPr/>
        </p:nvGrpSpPr>
        <p:grpSpPr>
          <a:xfrm>
            <a:off x="4936868" y="3698244"/>
            <a:ext cx="3238167" cy="768423"/>
            <a:chOff x="1253308" y="4152724"/>
            <a:chExt cx="3238167" cy="768423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2D5EF7A-72BC-4ECB-A24B-AE36D0C0ADD3}"/>
                </a:ext>
              </a:extLst>
            </p:cNvPr>
            <p:cNvCxnSpPr/>
            <p:nvPr/>
          </p:nvCxnSpPr>
          <p:spPr>
            <a:xfrm rot="5400000" flipH="1" flipV="1">
              <a:off x="1390031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7EC91504-546C-4F7C-A3E2-461FBE865A31}"/>
                </a:ext>
              </a:extLst>
            </p:cNvPr>
            <p:cNvSpPr txBox="1"/>
            <p:nvPr/>
          </p:nvSpPr>
          <p:spPr>
            <a:xfrm>
              <a:off x="3667557" y="4551815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DE51A63-1EE0-4ABC-B629-A05CF5809414}"/>
                </a:ext>
              </a:extLst>
            </p:cNvPr>
            <p:cNvCxnSpPr/>
            <p:nvPr/>
          </p:nvCxnSpPr>
          <p:spPr>
            <a:xfrm rot="5400000" flipH="1" flipV="1">
              <a:off x="3901715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id="{A35502FF-E94F-4E1C-9662-90C860249DDF}"/>
                </a:ext>
              </a:extLst>
            </p:cNvPr>
            <p:cNvSpPr txBox="1"/>
            <p:nvPr/>
          </p:nvSpPr>
          <p:spPr>
            <a:xfrm>
              <a:off x="1253308" y="4551815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ADA5F91-8CC8-43D4-AB82-659539356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57924"/>
              </p:ext>
            </p:extLst>
          </p:nvPr>
        </p:nvGraphicFramePr>
        <p:xfrm>
          <a:off x="4317202" y="3140968"/>
          <a:ext cx="3746622" cy="504190"/>
        </p:xfrm>
        <a:graphic>
          <a:graphicData uri="http://schemas.openxmlformats.org/drawingml/2006/table">
            <a:tbl>
              <a:tblPr firstRow="1" bandRow="1"/>
              <a:tblGrid>
                <a:gridCol w="624437">
                  <a:extLst>
                    <a:ext uri="{9D8B030D-6E8A-4147-A177-3AD203B41FA5}">
                      <a16:colId xmlns:a16="http://schemas.microsoft.com/office/drawing/2014/main" val="341661332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344614277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197679610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1438655331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57108300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394377234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l"/>
                      <a:r>
                        <a:rPr lang="zh-CN" sz="2000" kern="120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n-1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43551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B43B7A-066E-4ACC-9A10-4C5436404406}"/>
              </a:ext>
            </a:extLst>
          </p:cNvPr>
          <p:cNvCxnSpPr>
            <a:cxnSpLocks/>
          </p:cNvCxnSpPr>
          <p:nvPr/>
        </p:nvCxnSpPr>
        <p:spPr>
          <a:xfrm>
            <a:off x="3846380" y="3396265"/>
            <a:ext cx="47082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56">
            <a:extLst>
              <a:ext uri="{FF2B5EF4-FFF2-40B4-BE49-F238E27FC236}">
                <a16:creationId xmlns:a16="http://schemas.microsoft.com/office/drawing/2014/main" id="{689BCAB9-8846-4714-BA31-663BCA1A1C24}"/>
              </a:ext>
            </a:extLst>
          </p:cNvPr>
          <p:cNvSpPr txBox="1"/>
          <p:nvPr/>
        </p:nvSpPr>
        <p:spPr>
          <a:xfrm>
            <a:off x="8460432" y="3149211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出队</a:t>
            </a:r>
          </a:p>
        </p:txBody>
      </p:sp>
      <p:sp>
        <p:nvSpPr>
          <p:cNvPr id="33" name="TextBox 57">
            <a:extLst>
              <a:ext uri="{FF2B5EF4-FFF2-40B4-BE49-F238E27FC236}">
                <a16:creationId xmlns:a16="http://schemas.microsoft.com/office/drawing/2014/main" id="{9383D909-FA8F-4A39-AE85-95C1F79A5C76}"/>
              </a:ext>
            </a:extLst>
          </p:cNvPr>
          <p:cNvSpPr txBox="1"/>
          <p:nvPr/>
        </p:nvSpPr>
        <p:spPr>
          <a:xfrm>
            <a:off x="3323981" y="319300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进队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8AA7E9-A296-4C3B-AF98-B8E4741B054A}"/>
              </a:ext>
            </a:extLst>
          </p:cNvPr>
          <p:cNvCxnSpPr>
            <a:cxnSpLocks/>
          </p:cNvCxnSpPr>
          <p:nvPr/>
        </p:nvCxnSpPr>
        <p:spPr>
          <a:xfrm>
            <a:off x="8028384" y="3396265"/>
            <a:ext cx="56577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7584" y="1556792"/>
            <a:ext cx="7572428" cy="4307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链队泛型类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front;		  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首结点指针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rear;		  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尾结点指针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4" y="90872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链队泛型类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93395"/>
            <a:ext cx="321015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zh-CN" altLang="en-US" dirty="0"/>
              <a:t>链队</a:t>
            </a:r>
            <a:r>
              <a:rPr lang="zh-CN" altLang="zh-CN" dirty="0"/>
              <a:t>的基本运算算法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76470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801868"/>
            <a:ext cx="5184576" cy="138355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front==null; 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D3570E2-5EAC-491B-A285-20B9256521A4}"/>
              </a:ext>
            </a:extLst>
          </p:cNvPr>
          <p:cNvSpPr txBox="1"/>
          <p:nvPr/>
        </p:nvSpPr>
        <p:spPr>
          <a:xfrm>
            <a:off x="5638" y="18499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1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1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1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E194891-184C-4B48-A00B-6EB0EA2D6528}"/>
              </a:ext>
            </a:extLst>
          </p:cNvPr>
          <p:cNvSpPr txBox="1"/>
          <p:nvPr/>
        </p:nvSpPr>
        <p:spPr>
          <a:xfrm>
            <a:off x="101995" y="2344984"/>
            <a:ext cx="7643866" cy="28583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push(E e)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s=new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&lt;E&gt;(e);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(empty())			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原链队为空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front=rear=s;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原链队不空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结点链接到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结点后面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rear=s;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7F1929-4C66-4993-9975-CA6DBA1A4A53}"/>
              </a:ext>
            </a:extLst>
          </p:cNvPr>
          <p:cNvGrpSpPr/>
          <p:nvPr/>
        </p:nvGrpSpPr>
        <p:grpSpPr>
          <a:xfrm>
            <a:off x="1234534" y="4869160"/>
            <a:ext cx="5378787" cy="1901722"/>
            <a:chOff x="1714480" y="4357694"/>
            <a:chExt cx="5378787" cy="1901722"/>
          </a:xfrm>
        </p:grpSpPr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A0A6A9A8-9455-4A18-8C68-E609843F4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192" y="5286388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573017FC-1B55-4BA3-91B7-3DC12A5E5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52549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135229D-D454-4265-BFE8-B113CA644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160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8A46305-D7B4-4060-AC4F-C56DA3D6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008" y="5254951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E434838-6B1D-4919-AED4-10391CEF5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838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9AE8208-0FF2-4655-887F-578968428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333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7EAB1524-A7D0-499C-AD0A-E12F10AC0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104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979A3A-A482-4FEF-BFED-4C2298DA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9" y="52549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7FA7BF43-C7E8-4058-9E4B-84EFC3B3C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409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92E55011-CE26-4356-B2F1-C60774A0B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353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AB924A2-44E7-4A35-B75C-33AE209F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022" y="4830656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23D05306-879E-4494-8106-335DAFAC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702" y="4830656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2A53909-670A-43F3-A859-58CD567F48CD}"/>
                </a:ext>
              </a:extLst>
            </p:cNvPr>
            <p:cNvCxnSpPr/>
            <p:nvPr/>
          </p:nvCxnSpPr>
          <p:spPr>
            <a:xfrm rot="16200000" flipH="1">
              <a:off x="6379268" y="4637660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CC07EBB-2B83-4642-8A8F-B919F47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6886" y="4357694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ADCB2396-7F6D-4B3A-98EB-E9D88ED6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30" y="5924494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9BF4C8CA-7AE0-4D40-AB66-99330D89A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240" y="5924494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3BB8DD5-7C02-4DE6-B515-871A70D9A24F}"/>
                </a:ext>
              </a:extLst>
            </p:cNvPr>
            <p:cNvCxnSpPr/>
            <p:nvPr/>
          </p:nvCxnSpPr>
          <p:spPr>
            <a:xfrm rot="5400000" flipH="1" flipV="1">
              <a:off x="1947844" y="575780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F45850B-A46F-4E68-AD53-1DF48485DFE2}"/>
                </a:ext>
              </a:extLst>
            </p:cNvPr>
            <p:cNvCxnSpPr/>
            <p:nvPr/>
          </p:nvCxnSpPr>
          <p:spPr>
            <a:xfrm rot="5400000" flipH="1" flipV="1">
              <a:off x="5163348" y="5757011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任意多边形 33">
              <a:extLst>
                <a:ext uri="{FF2B5EF4-FFF2-40B4-BE49-F238E27FC236}">
                  <a16:creationId xmlns:a16="http://schemas.microsoft.com/office/drawing/2014/main" id="{91A7E21C-62C4-4EE7-B593-85690AE5402B}"/>
                </a:ext>
              </a:extLst>
            </p:cNvPr>
            <p:cNvSpPr/>
            <p:nvPr/>
          </p:nvSpPr>
          <p:spPr>
            <a:xfrm>
              <a:off x="5853120" y="4781433"/>
              <a:ext cx="304800" cy="463550"/>
            </a:xfrm>
            <a:custGeom>
              <a:avLst/>
              <a:gdLst>
                <a:gd name="connsiteX0" fmla="*/ 304800 w 304800"/>
                <a:gd name="connsiteY0" fmla="*/ 82550 h 463550"/>
                <a:gd name="connsiteX1" fmla="*/ 95250 w 304800"/>
                <a:gd name="connsiteY1" fmla="*/ 63500 h 463550"/>
                <a:gd name="connsiteX2" fmla="*/ 0 w 304800"/>
                <a:gd name="connsiteY2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63550">
                  <a:moveTo>
                    <a:pt x="304800" y="82550"/>
                  </a:moveTo>
                  <a:cubicBezTo>
                    <a:pt x="225425" y="41275"/>
                    <a:pt x="146050" y="0"/>
                    <a:pt x="95250" y="63500"/>
                  </a:cubicBezTo>
                  <a:cubicBezTo>
                    <a:pt x="44450" y="127000"/>
                    <a:pt x="22225" y="295275"/>
                    <a:pt x="0" y="46355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4502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857232"/>
            <a:ext cx="7888960" cy="48620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(empty())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原链队不空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原链队只有一个结点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front=rear=null;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原链队有多个结点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//front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714480" y="5642083"/>
            <a:ext cx="4294237" cy="1215917"/>
            <a:chOff x="1500166" y="5257813"/>
            <a:chExt cx="4294237" cy="1215917"/>
          </a:xfrm>
        </p:grpSpPr>
        <p:sp>
          <p:nvSpPr>
            <p:cNvPr id="45" name="椭圆 44"/>
            <p:cNvSpPr/>
            <p:nvPr/>
          </p:nvSpPr>
          <p:spPr bwMode="auto">
            <a:xfrm>
              <a:off x="1500166" y="5257813"/>
              <a:ext cx="1214446" cy="785818"/>
            </a:xfrm>
            <a:prstGeom prst="ellipse">
              <a:avLst/>
            </a:prstGeom>
            <a:solidFill>
              <a:srgbClr val="00B0F0">
                <a:alpha val="8000"/>
              </a:srgbClr>
            </a:solidFill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944192" y="5500702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1714480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095160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907008" y="5469265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5344838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344908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2286104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857729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238409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42935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73353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94824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 flipH="1" flipV="1">
              <a:off x="1947844" y="597211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5163348" y="597132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594" y="94056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peek()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597" y="1719826"/>
            <a:ext cx="6763711" cy="23421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取队顶元素操作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31640" y="4797152"/>
            <a:ext cx="4294237" cy="1215917"/>
            <a:chOff x="1500166" y="5257813"/>
            <a:chExt cx="4294237" cy="1215917"/>
          </a:xfrm>
        </p:grpSpPr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25142" y="5500702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714480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095160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907008" y="5469265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344838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268708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286104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857729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238409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42935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173353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494824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1947844" y="597211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5163348" y="597132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 bwMode="auto">
            <a:xfrm>
              <a:off x="1500166" y="5257813"/>
              <a:ext cx="1214446" cy="785818"/>
            </a:xfrm>
            <a:prstGeom prst="ellipse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175" y="168594"/>
            <a:ext cx="5833734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3.2.5 </a:t>
            </a:r>
            <a:r>
              <a:rPr lang="zh-CN" altLang="zh-CN" dirty="0"/>
              <a:t>链</a:t>
            </a:r>
            <a:r>
              <a:rPr lang="zh-CN" altLang="en-US" dirty="0"/>
              <a:t>队</a:t>
            </a:r>
            <a:r>
              <a:rPr lang="zh-CN" altLang="zh-CN" dirty="0"/>
              <a:t>的应用算法设计示例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175" y="968986"/>
            <a:ext cx="8881321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3.13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采用一个不带头结点只有一个尾结点指针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循环单链表存储队列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，设计出这种链队的进队、出队、判队空和求队中元素个数的算法。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051720" y="2276872"/>
            <a:ext cx="4079923" cy="1918700"/>
            <a:chOff x="1928794" y="2808326"/>
            <a:chExt cx="4079923" cy="191870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5000628" y="280832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119559" y="3457575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928794" y="342613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309474" y="342613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5129216" y="3426138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5559152" y="342613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4520275" y="3590577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500418" y="3590577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3072043" y="342613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452723" y="342613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3643667" y="3590577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23" idx="2"/>
              <a:endCxn id="31" idx="0"/>
            </p:cNvCxnSpPr>
            <p:nvPr/>
          </p:nvCxnSpPr>
          <p:spPr>
            <a:xfrm rot="5400000">
              <a:off x="5210072" y="3278392"/>
              <a:ext cx="282890" cy="126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任意多边形 38"/>
            <p:cNvSpPr/>
            <p:nvPr/>
          </p:nvSpPr>
          <p:spPr>
            <a:xfrm>
              <a:off x="2527287" y="3590926"/>
              <a:ext cx="3254388" cy="457200"/>
            </a:xfrm>
            <a:custGeom>
              <a:avLst/>
              <a:gdLst>
                <a:gd name="connsiteX0" fmla="*/ 3238500 w 3238500"/>
                <a:gd name="connsiteY0" fmla="*/ 0 h 460375"/>
                <a:gd name="connsiteX1" fmla="*/ 3171825 w 3238500"/>
                <a:gd name="connsiteY1" fmla="*/ 323850 h 460375"/>
                <a:gd name="connsiteX2" fmla="*/ 3019425 w 3238500"/>
                <a:gd name="connsiteY2" fmla="*/ 333375 h 460375"/>
                <a:gd name="connsiteX3" fmla="*/ 638175 w 3238500"/>
                <a:gd name="connsiteY3" fmla="*/ 457200 h 460375"/>
                <a:gd name="connsiteX4" fmla="*/ 133350 w 3238500"/>
                <a:gd name="connsiteY4" fmla="*/ 352425 h 460375"/>
                <a:gd name="connsiteX5" fmla="*/ 0 w 3238500"/>
                <a:gd name="connsiteY5" fmla="*/ 190500 h 460375"/>
                <a:gd name="connsiteX0" fmla="*/ 3238500 w 3238500"/>
                <a:gd name="connsiteY0" fmla="*/ 0 h 463551"/>
                <a:gd name="connsiteX1" fmla="*/ 3171825 w 3238500"/>
                <a:gd name="connsiteY1" fmla="*/ 323850 h 463551"/>
                <a:gd name="connsiteX2" fmla="*/ 3019432 w 3238500"/>
                <a:gd name="connsiteY2" fmla="*/ 390529 h 463551"/>
                <a:gd name="connsiteX3" fmla="*/ 638175 w 3238500"/>
                <a:gd name="connsiteY3" fmla="*/ 457200 h 463551"/>
                <a:gd name="connsiteX4" fmla="*/ 133350 w 3238500"/>
                <a:gd name="connsiteY4" fmla="*/ 352425 h 463551"/>
                <a:gd name="connsiteX5" fmla="*/ 0 w 3238500"/>
                <a:gd name="connsiteY5" fmla="*/ 190500 h 463551"/>
                <a:gd name="connsiteX0" fmla="*/ 3254388 w 3254388"/>
                <a:gd name="connsiteY0" fmla="*/ 0 h 457200"/>
                <a:gd name="connsiteX1" fmla="*/ 3187713 w 3254388"/>
                <a:gd name="connsiteY1" fmla="*/ 323850 h 457200"/>
                <a:gd name="connsiteX2" fmla="*/ 3035320 w 3254388"/>
                <a:gd name="connsiteY2" fmla="*/ 390529 h 457200"/>
                <a:gd name="connsiteX3" fmla="*/ 654063 w 3254388"/>
                <a:gd name="connsiteY3" fmla="*/ 457200 h 457200"/>
                <a:gd name="connsiteX4" fmla="*/ 106362 w 3254388"/>
                <a:gd name="connsiteY4" fmla="*/ 390529 h 457200"/>
                <a:gd name="connsiteX5" fmla="*/ 15888 w 3254388"/>
                <a:gd name="connsiteY5" fmla="*/ 1905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4388" h="457200">
                  <a:moveTo>
                    <a:pt x="3254388" y="0"/>
                  </a:moveTo>
                  <a:cubicBezTo>
                    <a:pt x="3239307" y="134144"/>
                    <a:pt x="3224224" y="258762"/>
                    <a:pt x="3187713" y="323850"/>
                  </a:cubicBezTo>
                  <a:cubicBezTo>
                    <a:pt x="3151202" y="388938"/>
                    <a:pt x="3035320" y="390529"/>
                    <a:pt x="3035320" y="390529"/>
                  </a:cubicBezTo>
                  <a:cubicBezTo>
                    <a:pt x="2613045" y="412754"/>
                    <a:pt x="1142223" y="457200"/>
                    <a:pt x="654063" y="457200"/>
                  </a:cubicBezTo>
                  <a:cubicBezTo>
                    <a:pt x="165903" y="457200"/>
                    <a:pt x="212725" y="434979"/>
                    <a:pt x="106362" y="390529"/>
                  </a:cubicBezTo>
                  <a:cubicBezTo>
                    <a:pt x="0" y="346079"/>
                    <a:pt x="29382" y="249237"/>
                    <a:pt x="15888" y="19050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00298" y="4357694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整个链表通过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标识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8450" y="269880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链队的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四要素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45" y="3429000"/>
            <a:ext cx="8034116" cy="21716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由于只有内存溢出时才出现队满，通常不考虑这样的情况。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在单链表尾部插入存放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结点，并让队尾指针指向它。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取出队首结点的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值并将其从链队中删除。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763688" y="836712"/>
            <a:ext cx="4357718" cy="1239800"/>
            <a:chOff x="1714480" y="214290"/>
            <a:chExt cx="4357718" cy="1239800"/>
          </a:xfrm>
        </p:grpSpPr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5357818" y="21429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3977530" y="863539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785918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166598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4987971" y="832102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5416276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4378246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357542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929167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309847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3500791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27" idx="2"/>
            </p:cNvCxnSpPr>
            <p:nvPr/>
          </p:nvCxnSpPr>
          <p:spPr>
            <a:xfrm rot="16200000" flipH="1">
              <a:off x="5578390" y="685830"/>
              <a:ext cx="282890" cy="9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任意多边形 38"/>
            <p:cNvSpPr/>
            <p:nvPr/>
          </p:nvSpPr>
          <p:spPr>
            <a:xfrm>
              <a:off x="2384411" y="996890"/>
              <a:ext cx="3254388" cy="457200"/>
            </a:xfrm>
            <a:custGeom>
              <a:avLst/>
              <a:gdLst>
                <a:gd name="connsiteX0" fmla="*/ 3238500 w 3238500"/>
                <a:gd name="connsiteY0" fmla="*/ 0 h 460375"/>
                <a:gd name="connsiteX1" fmla="*/ 3171825 w 3238500"/>
                <a:gd name="connsiteY1" fmla="*/ 323850 h 460375"/>
                <a:gd name="connsiteX2" fmla="*/ 3019425 w 3238500"/>
                <a:gd name="connsiteY2" fmla="*/ 333375 h 460375"/>
                <a:gd name="connsiteX3" fmla="*/ 638175 w 3238500"/>
                <a:gd name="connsiteY3" fmla="*/ 457200 h 460375"/>
                <a:gd name="connsiteX4" fmla="*/ 133350 w 3238500"/>
                <a:gd name="connsiteY4" fmla="*/ 352425 h 460375"/>
                <a:gd name="connsiteX5" fmla="*/ 0 w 3238500"/>
                <a:gd name="connsiteY5" fmla="*/ 190500 h 460375"/>
                <a:gd name="connsiteX0" fmla="*/ 3238500 w 3238500"/>
                <a:gd name="connsiteY0" fmla="*/ 0 h 463551"/>
                <a:gd name="connsiteX1" fmla="*/ 3171825 w 3238500"/>
                <a:gd name="connsiteY1" fmla="*/ 323850 h 463551"/>
                <a:gd name="connsiteX2" fmla="*/ 3019432 w 3238500"/>
                <a:gd name="connsiteY2" fmla="*/ 390529 h 463551"/>
                <a:gd name="connsiteX3" fmla="*/ 638175 w 3238500"/>
                <a:gd name="connsiteY3" fmla="*/ 457200 h 463551"/>
                <a:gd name="connsiteX4" fmla="*/ 133350 w 3238500"/>
                <a:gd name="connsiteY4" fmla="*/ 352425 h 463551"/>
                <a:gd name="connsiteX5" fmla="*/ 0 w 3238500"/>
                <a:gd name="connsiteY5" fmla="*/ 190500 h 463551"/>
                <a:gd name="connsiteX0" fmla="*/ 3254388 w 3254388"/>
                <a:gd name="connsiteY0" fmla="*/ 0 h 457200"/>
                <a:gd name="connsiteX1" fmla="*/ 3187713 w 3254388"/>
                <a:gd name="connsiteY1" fmla="*/ 323850 h 457200"/>
                <a:gd name="connsiteX2" fmla="*/ 3035320 w 3254388"/>
                <a:gd name="connsiteY2" fmla="*/ 390529 h 457200"/>
                <a:gd name="connsiteX3" fmla="*/ 654063 w 3254388"/>
                <a:gd name="connsiteY3" fmla="*/ 457200 h 457200"/>
                <a:gd name="connsiteX4" fmla="*/ 106362 w 3254388"/>
                <a:gd name="connsiteY4" fmla="*/ 390529 h 457200"/>
                <a:gd name="connsiteX5" fmla="*/ 15888 w 3254388"/>
                <a:gd name="connsiteY5" fmla="*/ 1905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4388" h="457200">
                  <a:moveTo>
                    <a:pt x="3254388" y="0"/>
                  </a:moveTo>
                  <a:cubicBezTo>
                    <a:pt x="3239307" y="134144"/>
                    <a:pt x="3224224" y="258762"/>
                    <a:pt x="3187713" y="323850"/>
                  </a:cubicBezTo>
                  <a:cubicBezTo>
                    <a:pt x="3151202" y="388938"/>
                    <a:pt x="3035320" y="390529"/>
                    <a:pt x="3035320" y="390529"/>
                  </a:cubicBezTo>
                  <a:cubicBezTo>
                    <a:pt x="2613045" y="412754"/>
                    <a:pt x="1142223" y="457200"/>
                    <a:pt x="654063" y="457200"/>
                  </a:cubicBezTo>
                  <a:cubicBezTo>
                    <a:pt x="165903" y="457200"/>
                    <a:pt x="212725" y="434979"/>
                    <a:pt x="106362" y="390529"/>
                  </a:cubicBezTo>
                  <a:cubicBezTo>
                    <a:pt x="0" y="346079"/>
                    <a:pt x="29382" y="249237"/>
                    <a:pt x="15888" y="19050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4888699" y="428604"/>
              <a:ext cx="683433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714480" y="428604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268760"/>
            <a:ext cx="7776864" cy="36373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LinkQueueClass1&lt;E&gt;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本例链队泛型类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rear;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尾结点指针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LinkQueueClass1()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rear=null;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判断队是否为空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182802"/>
            <a:ext cx="8247290" cy="40445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push(E e)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s=new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创建新结点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原链队为空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构成循环单链表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rear=s;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结点插入到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rear=s;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35696" y="764704"/>
            <a:ext cx="4357718" cy="1239800"/>
            <a:chOff x="1714480" y="214290"/>
            <a:chExt cx="4357718" cy="123980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357818" y="21429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77530" y="863539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785918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166598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987971" y="832102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416276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378246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357542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929167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309847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500791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24" idx="2"/>
            </p:cNvCxnSpPr>
            <p:nvPr/>
          </p:nvCxnSpPr>
          <p:spPr>
            <a:xfrm rot="16200000" flipH="1">
              <a:off x="5578390" y="685830"/>
              <a:ext cx="282890" cy="9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>
            <a:xfrm>
              <a:off x="2384411" y="996890"/>
              <a:ext cx="3254388" cy="457200"/>
            </a:xfrm>
            <a:custGeom>
              <a:avLst/>
              <a:gdLst>
                <a:gd name="connsiteX0" fmla="*/ 3238500 w 3238500"/>
                <a:gd name="connsiteY0" fmla="*/ 0 h 460375"/>
                <a:gd name="connsiteX1" fmla="*/ 3171825 w 3238500"/>
                <a:gd name="connsiteY1" fmla="*/ 323850 h 460375"/>
                <a:gd name="connsiteX2" fmla="*/ 3019425 w 3238500"/>
                <a:gd name="connsiteY2" fmla="*/ 333375 h 460375"/>
                <a:gd name="connsiteX3" fmla="*/ 638175 w 3238500"/>
                <a:gd name="connsiteY3" fmla="*/ 457200 h 460375"/>
                <a:gd name="connsiteX4" fmla="*/ 133350 w 3238500"/>
                <a:gd name="connsiteY4" fmla="*/ 352425 h 460375"/>
                <a:gd name="connsiteX5" fmla="*/ 0 w 3238500"/>
                <a:gd name="connsiteY5" fmla="*/ 190500 h 460375"/>
                <a:gd name="connsiteX0" fmla="*/ 3238500 w 3238500"/>
                <a:gd name="connsiteY0" fmla="*/ 0 h 463551"/>
                <a:gd name="connsiteX1" fmla="*/ 3171825 w 3238500"/>
                <a:gd name="connsiteY1" fmla="*/ 323850 h 463551"/>
                <a:gd name="connsiteX2" fmla="*/ 3019432 w 3238500"/>
                <a:gd name="connsiteY2" fmla="*/ 390529 h 463551"/>
                <a:gd name="connsiteX3" fmla="*/ 638175 w 3238500"/>
                <a:gd name="connsiteY3" fmla="*/ 457200 h 463551"/>
                <a:gd name="connsiteX4" fmla="*/ 133350 w 3238500"/>
                <a:gd name="connsiteY4" fmla="*/ 352425 h 463551"/>
                <a:gd name="connsiteX5" fmla="*/ 0 w 3238500"/>
                <a:gd name="connsiteY5" fmla="*/ 190500 h 463551"/>
                <a:gd name="connsiteX0" fmla="*/ 3254388 w 3254388"/>
                <a:gd name="connsiteY0" fmla="*/ 0 h 457200"/>
                <a:gd name="connsiteX1" fmla="*/ 3187713 w 3254388"/>
                <a:gd name="connsiteY1" fmla="*/ 323850 h 457200"/>
                <a:gd name="connsiteX2" fmla="*/ 3035320 w 3254388"/>
                <a:gd name="connsiteY2" fmla="*/ 390529 h 457200"/>
                <a:gd name="connsiteX3" fmla="*/ 654063 w 3254388"/>
                <a:gd name="connsiteY3" fmla="*/ 457200 h 457200"/>
                <a:gd name="connsiteX4" fmla="*/ 106362 w 3254388"/>
                <a:gd name="connsiteY4" fmla="*/ 390529 h 457200"/>
                <a:gd name="connsiteX5" fmla="*/ 15888 w 3254388"/>
                <a:gd name="connsiteY5" fmla="*/ 1905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4388" h="457200">
                  <a:moveTo>
                    <a:pt x="3254388" y="0"/>
                  </a:moveTo>
                  <a:cubicBezTo>
                    <a:pt x="3239307" y="134144"/>
                    <a:pt x="3224224" y="258762"/>
                    <a:pt x="3187713" y="323850"/>
                  </a:cubicBezTo>
                  <a:cubicBezTo>
                    <a:pt x="3151202" y="388938"/>
                    <a:pt x="3035320" y="390529"/>
                    <a:pt x="3035320" y="390529"/>
                  </a:cubicBezTo>
                  <a:cubicBezTo>
                    <a:pt x="2613045" y="412754"/>
                    <a:pt x="1142223" y="457200"/>
                    <a:pt x="654063" y="457200"/>
                  </a:cubicBezTo>
                  <a:cubicBezTo>
                    <a:pt x="165903" y="457200"/>
                    <a:pt x="212725" y="434979"/>
                    <a:pt x="106362" y="390529"/>
                  </a:cubicBezTo>
                  <a:cubicBezTo>
                    <a:pt x="0" y="346079"/>
                    <a:pt x="29382" y="249237"/>
                    <a:pt x="15888" y="19050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888699" y="428604"/>
              <a:ext cx="683433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1714480" y="428604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Rectangle 14">
            <a:extLst>
              <a:ext uri="{FF2B5EF4-FFF2-40B4-BE49-F238E27FC236}">
                <a16:creationId xmlns:a16="http://schemas.microsoft.com/office/drawing/2014/main" id="{DED439BB-798B-435B-8D29-A89BB7A9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227" y="1104782"/>
            <a:ext cx="378000" cy="330086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kumimoji="0" lang="en-US" altLang="zh-CN" sz="18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BD9059F-0DEE-4D58-A522-603F646A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907" y="1104782"/>
            <a:ext cx="449565" cy="330086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9734DD-C320-4688-9DCE-AEFCD44DE0CC}"/>
              </a:ext>
            </a:extLst>
          </p:cNvPr>
          <p:cNvCxnSpPr/>
          <p:nvPr/>
        </p:nvCxnSpPr>
        <p:spPr>
          <a:xfrm rot="16200000" flipH="1">
            <a:off x="6657473" y="911786"/>
            <a:ext cx="241418" cy="1445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1DE0C56D-5CE4-4D7C-9F79-9B7414AF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91" y="631820"/>
            <a:ext cx="262502" cy="3300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kumimoji="0" lang="zh-CN" sz="18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任意多边形 33">
            <a:extLst>
              <a:ext uri="{FF2B5EF4-FFF2-40B4-BE49-F238E27FC236}">
                <a16:creationId xmlns:a16="http://schemas.microsoft.com/office/drawing/2014/main" id="{D399ECE4-8A4F-44B7-8599-E7C861E16F02}"/>
              </a:ext>
            </a:extLst>
          </p:cNvPr>
          <p:cNvSpPr/>
          <p:nvPr/>
        </p:nvSpPr>
        <p:spPr>
          <a:xfrm>
            <a:off x="6131325" y="1055559"/>
            <a:ext cx="304800" cy="463550"/>
          </a:xfrm>
          <a:custGeom>
            <a:avLst/>
            <a:gdLst>
              <a:gd name="connsiteX0" fmla="*/ 304800 w 304800"/>
              <a:gd name="connsiteY0" fmla="*/ 82550 h 463550"/>
              <a:gd name="connsiteX1" fmla="*/ 95250 w 304800"/>
              <a:gd name="connsiteY1" fmla="*/ 63500 h 463550"/>
              <a:gd name="connsiteX2" fmla="*/ 0 w 304800"/>
              <a:gd name="connsiteY2" fmla="*/ 463550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463550">
                <a:moveTo>
                  <a:pt x="304800" y="82550"/>
                </a:moveTo>
                <a:cubicBezTo>
                  <a:pt x="225425" y="41275"/>
                  <a:pt x="146050" y="0"/>
                  <a:pt x="95250" y="63500"/>
                </a:cubicBezTo>
                <a:cubicBezTo>
                  <a:pt x="44450" y="127000"/>
                  <a:pt x="22225" y="295275"/>
                  <a:pt x="0" y="46355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911609"/>
            <a:ext cx="8215370" cy="468574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(empty())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原链队不空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==rear)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原链队只有一个结点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取该结点值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rear=null;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置为空队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原链队有多个结点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取队头结点值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删除队头结点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87624" y="620688"/>
            <a:ext cx="4357718" cy="1239800"/>
            <a:chOff x="1714480" y="214290"/>
            <a:chExt cx="4357718" cy="123980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357818" y="21429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77530" y="863539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785918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166598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987971" y="832102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416276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378246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357542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929167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309847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500791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24" idx="2"/>
            </p:cNvCxnSpPr>
            <p:nvPr/>
          </p:nvCxnSpPr>
          <p:spPr>
            <a:xfrm rot="16200000" flipH="1">
              <a:off x="5578390" y="685830"/>
              <a:ext cx="282890" cy="9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>
            <a:xfrm>
              <a:off x="2384411" y="996890"/>
              <a:ext cx="3254388" cy="457200"/>
            </a:xfrm>
            <a:custGeom>
              <a:avLst/>
              <a:gdLst>
                <a:gd name="connsiteX0" fmla="*/ 3238500 w 3238500"/>
                <a:gd name="connsiteY0" fmla="*/ 0 h 460375"/>
                <a:gd name="connsiteX1" fmla="*/ 3171825 w 3238500"/>
                <a:gd name="connsiteY1" fmla="*/ 323850 h 460375"/>
                <a:gd name="connsiteX2" fmla="*/ 3019425 w 3238500"/>
                <a:gd name="connsiteY2" fmla="*/ 333375 h 460375"/>
                <a:gd name="connsiteX3" fmla="*/ 638175 w 3238500"/>
                <a:gd name="connsiteY3" fmla="*/ 457200 h 460375"/>
                <a:gd name="connsiteX4" fmla="*/ 133350 w 3238500"/>
                <a:gd name="connsiteY4" fmla="*/ 352425 h 460375"/>
                <a:gd name="connsiteX5" fmla="*/ 0 w 3238500"/>
                <a:gd name="connsiteY5" fmla="*/ 190500 h 460375"/>
                <a:gd name="connsiteX0" fmla="*/ 3238500 w 3238500"/>
                <a:gd name="connsiteY0" fmla="*/ 0 h 463551"/>
                <a:gd name="connsiteX1" fmla="*/ 3171825 w 3238500"/>
                <a:gd name="connsiteY1" fmla="*/ 323850 h 463551"/>
                <a:gd name="connsiteX2" fmla="*/ 3019432 w 3238500"/>
                <a:gd name="connsiteY2" fmla="*/ 390529 h 463551"/>
                <a:gd name="connsiteX3" fmla="*/ 638175 w 3238500"/>
                <a:gd name="connsiteY3" fmla="*/ 457200 h 463551"/>
                <a:gd name="connsiteX4" fmla="*/ 133350 w 3238500"/>
                <a:gd name="connsiteY4" fmla="*/ 352425 h 463551"/>
                <a:gd name="connsiteX5" fmla="*/ 0 w 3238500"/>
                <a:gd name="connsiteY5" fmla="*/ 190500 h 463551"/>
                <a:gd name="connsiteX0" fmla="*/ 3254388 w 3254388"/>
                <a:gd name="connsiteY0" fmla="*/ 0 h 457200"/>
                <a:gd name="connsiteX1" fmla="*/ 3187713 w 3254388"/>
                <a:gd name="connsiteY1" fmla="*/ 323850 h 457200"/>
                <a:gd name="connsiteX2" fmla="*/ 3035320 w 3254388"/>
                <a:gd name="connsiteY2" fmla="*/ 390529 h 457200"/>
                <a:gd name="connsiteX3" fmla="*/ 654063 w 3254388"/>
                <a:gd name="connsiteY3" fmla="*/ 457200 h 457200"/>
                <a:gd name="connsiteX4" fmla="*/ 106362 w 3254388"/>
                <a:gd name="connsiteY4" fmla="*/ 390529 h 457200"/>
                <a:gd name="connsiteX5" fmla="*/ 15888 w 3254388"/>
                <a:gd name="connsiteY5" fmla="*/ 1905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4388" h="457200">
                  <a:moveTo>
                    <a:pt x="3254388" y="0"/>
                  </a:moveTo>
                  <a:cubicBezTo>
                    <a:pt x="3239307" y="134144"/>
                    <a:pt x="3224224" y="258762"/>
                    <a:pt x="3187713" y="323850"/>
                  </a:cubicBezTo>
                  <a:cubicBezTo>
                    <a:pt x="3151202" y="388938"/>
                    <a:pt x="3035320" y="390529"/>
                    <a:pt x="3035320" y="390529"/>
                  </a:cubicBezTo>
                  <a:cubicBezTo>
                    <a:pt x="2613045" y="412754"/>
                    <a:pt x="1142223" y="457200"/>
                    <a:pt x="654063" y="457200"/>
                  </a:cubicBezTo>
                  <a:cubicBezTo>
                    <a:pt x="165903" y="457200"/>
                    <a:pt x="212725" y="434979"/>
                    <a:pt x="106362" y="390529"/>
                  </a:cubicBezTo>
                  <a:cubicBezTo>
                    <a:pt x="0" y="346079"/>
                    <a:pt x="29382" y="249237"/>
                    <a:pt x="15888" y="19050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888699" y="428604"/>
              <a:ext cx="683433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</a:t>
              </a:r>
              <a:endParaRPr kumimoji="0" 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1714480" y="428604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</a:t>
              </a:r>
              <a:endParaRPr kumimoji="0" 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543" y="2253835"/>
            <a:ext cx="7429552" cy="386179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取队顶元素操作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(empty())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原链队不空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==rear)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原链队只有一个结点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取该结点值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原链队有多个结点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rear.next.data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取队头结点值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19672" y="836712"/>
            <a:ext cx="4357718" cy="1239800"/>
            <a:chOff x="1714480" y="214290"/>
            <a:chExt cx="4357718" cy="123980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357818" y="21429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77530" y="863539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785918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166598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987971" y="832102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416276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378246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357542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929167" y="832102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309847" y="832102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500791" y="996541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24" idx="2"/>
            </p:cNvCxnSpPr>
            <p:nvPr/>
          </p:nvCxnSpPr>
          <p:spPr>
            <a:xfrm rot="16200000" flipH="1">
              <a:off x="5578390" y="685830"/>
              <a:ext cx="282890" cy="9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>
            <a:xfrm>
              <a:off x="2384411" y="996890"/>
              <a:ext cx="3254388" cy="457200"/>
            </a:xfrm>
            <a:custGeom>
              <a:avLst/>
              <a:gdLst>
                <a:gd name="connsiteX0" fmla="*/ 3238500 w 3238500"/>
                <a:gd name="connsiteY0" fmla="*/ 0 h 460375"/>
                <a:gd name="connsiteX1" fmla="*/ 3171825 w 3238500"/>
                <a:gd name="connsiteY1" fmla="*/ 323850 h 460375"/>
                <a:gd name="connsiteX2" fmla="*/ 3019425 w 3238500"/>
                <a:gd name="connsiteY2" fmla="*/ 333375 h 460375"/>
                <a:gd name="connsiteX3" fmla="*/ 638175 w 3238500"/>
                <a:gd name="connsiteY3" fmla="*/ 457200 h 460375"/>
                <a:gd name="connsiteX4" fmla="*/ 133350 w 3238500"/>
                <a:gd name="connsiteY4" fmla="*/ 352425 h 460375"/>
                <a:gd name="connsiteX5" fmla="*/ 0 w 3238500"/>
                <a:gd name="connsiteY5" fmla="*/ 190500 h 460375"/>
                <a:gd name="connsiteX0" fmla="*/ 3238500 w 3238500"/>
                <a:gd name="connsiteY0" fmla="*/ 0 h 463551"/>
                <a:gd name="connsiteX1" fmla="*/ 3171825 w 3238500"/>
                <a:gd name="connsiteY1" fmla="*/ 323850 h 463551"/>
                <a:gd name="connsiteX2" fmla="*/ 3019432 w 3238500"/>
                <a:gd name="connsiteY2" fmla="*/ 390529 h 463551"/>
                <a:gd name="connsiteX3" fmla="*/ 638175 w 3238500"/>
                <a:gd name="connsiteY3" fmla="*/ 457200 h 463551"/>
                <a:gd name="connsiteX4" fmla="*/ 133350 w 3238500"/>
                <a:gd name="connsiteY4" fmla="*/ 352425 h 463551"/>
                <a:gd name="connsiteX5" fmla="*/ 0 w 3238500"/>
                <a:gd name="connsiteY5" fmla="*/ 190500 h 463551"/>
                <a:gd name="connsiteX0" fmla="*/ 3254388 w 3254388"/>
                <a:gd name="connsiteY0" fmla="*/ 0 h 457200"/>
                <a:gd name="connsiteX1" fmla="*/ 3187713 w 3254388"/>
                <a:gd name="connsiteY1" fmla="*/ 323850 h 457200"/>
                <a:gd name="connsiteX2" fmla="*/ 3035320 w 3254388"/>
                <a:gd name="connsiteY2" fmla="*/ 390529 h 457200"/>
                <a:gd name="connsiteX3" fmla="*/ 654063 w 3254388"/>
                <a:gd name="connsiteY3" fmla="*/ 457200 h 457200"/>
                <a:gd name="connsiteX4" fmla="*/ 106362 w 3254388"/>
                <a:gd name="connsiteY4" fmla="*/ 390529 h 457200"/>
                <a:gd name="connsiteX5" fmla="*/ 15888 w 3254388"/>
                <a:gd name="connsiteY5" fmla="*/ 1905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4388" h="457200">
                  <a:moveTo>
                    <a:pt x="3254388" y="0"/>
                  </a:moveTo>
                  <a:cubicBezTo>
                    <a:pt x="3239307" y="134144"/>
                    <a:pt x="3224224" y="258762"/>
                    <a:pt x="3187713" y="323850"/>
                  </a:cubicBezTo>
                  <a:cubicBezTo>
                    <a:pt x="3151202" y="388938"/>
                    <a:pt x="3035320" y="390529"/>
                    <a:pt x="3035320" y="390529"/>
                  </a:cubicBezTo>
                  <a:cubicBezTo>
                    <a:pt x="2613045" y="412754"/>
                    <a:pt x="1142223" y="457200"/>
                    <a:pt x="654063" y="457200"/>
                  </a:cubicBezTo>
                  <a:cubicBezTo>
                    <a:pt x="165903" y="457200"/>
                    <a:pt x="212725" y="434979"/>
                    <a:pt x="106362" y="390529"/>
                  </a:cubicBezTo>
                  <a:cubicBezTo>
                    <a:pt x="0" y="346079"/>
                    <a:pt x="29382" y="249237"/>
                    <a:pt x="15888" y="19050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888699" y="428604"/>
              <a:ext cx="683433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1714480" y="428604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43608" y="5949280"/>
            <a:ext cx="6452790" cy="55666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队列抽象数据类型 </a:t>
            </a:r>
            <a:r>
              <a:rPr lang="en-US" altLang="zh-CN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zh-CN" altLang="en-US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线性结构 </a:t>
            </a:r>
            <a:r>
              <a:rPr lang="en-US" altLang="zh-CN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+ </a:t>
            </a:r>
            <a:r>
              <a:rPr lang="zh-CN" altLang="en-US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队列的基本运算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624" y="908720"/>
            <a:ext cx="8534752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Queue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R={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boolean empty()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：判断队列是否为空，若队列为空，返回真，否则返回假。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push(E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：进队，将元素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进队作为队尾元素。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 pop()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：出队，从队头出队一个元素。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 peek()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：取队头，返回队头元素而不出队。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6048672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*3.2.6 Java</a:t>
            </a:r>
            <a:r>
              <a:rPr lang="zh-CN" altLang="zh-CN" dirty="0"/>
              <a:t>中的队列接口</a:t>
            </a:r>
            <a:r>
              <a:rPr lang="en-US" altLang="zh-CN" dirty="0"/>
              <a:t>Queue&lt;E&gt;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764704"/>
            <a:ext cx="9001000" cy="15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Java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语言中提供了队列接口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，提供了队列的修改运算，但不同于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，由于它是接口，所以在创建时需要指定元素类型，如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LinkedList&lt;E&gt;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接口的主要方法如下：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4EECF12-151E-4961-B37E-58A934C1EBB0}"/>
              </a:ext>
            </a:extLst>
          </p:cNvPr>
          <p:cNvSpPr txBox="1"/>
          <p:nvPr/>
        </p:nvSpPr>
        <p:spPr>
          <a:xfrm>
            <a:off x="527997" y="1876207"/>
            <a:ext cx="8496944" cy="48718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：返回队列是否为空。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size()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：队列中元素个数。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 add(E e)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：将元素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进队（如果立即可行且不会违反容量限制），在成功时返回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true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，如果当前没有可用的空间，则抛出异常。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offer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 e)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进队（如果立即可行且不会违反容量限制），当使用有容量限制的队列时，此方法通常要优于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，后者可能无法插入元素，而只是抛出一个异常。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：取队头元素，如果队列为空，则返回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element()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：取队头元素，它对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方法进行简单封装，如果队头元素存在则取出并不删除，如果不存在抛出异常。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poll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：出队，如果队列为空，则返回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1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remove()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：出队，直接删除队头的元素。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52736"/>
            <a:ext cx="7920880" cy="44132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public static void main(String[]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args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Queue&lt;Integer&gt;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LinkedList&lt;Integer&gt;();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()+" ");	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输出：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1 2 3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7338" y="116632"/>
            <a:ext cx="5494782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3.2.9  </a:t>
            </a:r>
            <a:r>
              <a:rPr lang="zh-CN" altLang="en-US" dirty="0"/>
              <a:t>优先</a:t>
            </a:r>
            <a:r>
              <a:rPr lang="zh-CN" altLang="zh-CN" dirty="0"/>
              <a:t>队列</a:t>
            </a:r>
            <a:r>
              <a:rPr lang="zh-CN" altLang="en-US" dirty="0"/>
              <a:t>（堆排序中讲）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052736"/>
            <a:ext cx="8784976" cy="224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优先队列就是指定队列中元素的优先级，按优先级越大越优先出队，而普通队列中按进队的先后顺序出队，可以看成进队越早越优先。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3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优先队列按照根的大小分为大根堆和小根堆，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大根堆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的元素越大越优先出队（即元素越大优先级也越大），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小根堆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的元素越小越优先出队（即元素越小优先级也越大）。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836712"/>
            <a:ext cx="885698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Java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中提供了优先队列类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，已实现的接口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Queue&lt;E&gt;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。创建优先队列的主要方式如下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256" y="1988840"/>
            <a:ext cx="8750744" cy="381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）默认方式</a:t>
            </a: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endParaRPr lang="zh-CN" altLang="zh-CN" sz="20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使用默认的初始容量（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）创建一个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，并根据其自然顺序（如整数按从小到大排列）对元素进行排序。</a:t>
            </a: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）指定优先队列的初始容量</a:t>
            </a: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 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initialCapacity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0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使用指定的初始容量创建一个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，并根据其自然顺序对元素进行排序。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769" y="980728"/>
            <a:ext cx="8536462" cy="366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）指定比较器</a:t>
            </a: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public 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 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initialCapacity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Comparator&lt;? super E&gt; comparator)</a:t>
            </a:r>
            <a:endParaRPr lang="zh-CN" altLang="zh-CN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使用指定的初始容量创建一个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，并根据指定的比较器对元素进行排序。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initialCapacity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指定此优先级队列的初始容量，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comparator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用于对此优先级队列进行排序的比较器，如果该参数为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，则将使用元素的自然顺序排列。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678441"/>
            <a:ext cx="7429552" cy="500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import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java.util.Comparator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import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java.util.PriorityQueue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import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java.util.Queue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学生类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private int id;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String name;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Stud(int id1,String na1)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id=id1;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name=na1;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//id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属性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return id;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String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getname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//name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属性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return name;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836712"/>
            <a:ext cx="885698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3.14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以下程序创建了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个优先队列，每个队列插入若干元素并出队所有元素。给出程序的执行结果。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52736"/>
            <a:ext cx="8892480" cy="527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Exam3_14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public static Comparator&lt;Stud&gt;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idComparator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new  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Comparator&lt;Stud&gt;()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public int compare(Stud o1,Stud o2)	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用于创建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return (int)(o1.getid()-o2.getid());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Comparator&lt;Stud&gt;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nameComparator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= new Comparator&lt;Stud&gt;()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public int compare(Stud o1,Stud o2)	 	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用于创建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大根堆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(int)(o2.getname().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compareTo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(o1.getname()));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890358"/>
            <a:ext cx="8143900" cy="4365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(String[]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args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("(1)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new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&lt;&gt;(7);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3,1,2,5,4");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intminqu.offer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intminqu.isEmpty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intminqu.poll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()+"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5733256"/>
            <a:ext cx="4429156" cy="9771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3,1,2,5,4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1 2 3 4 5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563888" y="5255500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8" y="71414"/>
            <a:ext cx="8501058" cy="529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System.out.println("(2)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PriorityQueue&lt;Integer&gt; intmaxqu 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= new PriorityQueue&lt;Integer&gt;(10, new Comparator&lt;Integer&gt;() 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public int compare(Integer o1,Integer o2)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o2-o1;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});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System.out.println(" 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3,1,2,5,4");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intmaxqu.offer(3);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intmaxqu.offer(1);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intmaxqu.offer(2);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intmaxqu.offer(5);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intmaxqu.offer(4);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System.out.print("   intmaxqu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(!intmaxqu.isEmpty())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System.out.print(intmaxqu.poll()+" 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System.out.println();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786454"/>
            <a:ext cx="4429156" cy="952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3,1,2,5,4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5 4 3 2 1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643306" y="5357826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13692"/>
            <a:ext cx="8358214" cy="4167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System.out.println("(3)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PriorityQueue&lt;Stud&gt; stidminqu=new PriorityQueue&lt;Stud&gt;(10, idComparator);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System.out.println(" 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个对象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stidminqu.offer(new Stud(3,"Mary"));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stidminqu.offer(new Stud(1,"David"));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stidminqu.offer(new Stud(4,"Johm"));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stidminqu.offer(new Stud(2,"Smith"));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System.out.print("   stidminqu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 e;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(!stidminqu.isEmpty())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e=stidminqu.poll();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System.out.print("["+e.getid()+","+e.getname()+"]  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System.out.println();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401467"/>
            <a:ext cx="4429156" cy="1251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stidminqu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个对象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stidminqu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[1,David]  [2,Smith]  [3,Mary]  [4,John]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07904" y="4869160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910610"/>
            <a:ext cx="2808312" cy="49244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395536" y="1700808"/>
            <a:ext cx="8104707" cy="2126763"/>
            <a:chOff x="500034" y="2786058"/>
            <a:chExt cx="7039025" cy="2126763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839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839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队列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顺序队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链队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cxnSpLocks/>
            </p:cNvCxnSpPr>
            <p:nvPr/>
          </p:nvCxnSpPr>
          <p:spPr>
            <a:xfrm flipH="1">
              <a:off x="1142182" y="3270018"/>
              <a:ext cx="794" cy="8027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95364" y="3529366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804943"/>
              <a:ext cx="428628" cy="44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7504" y="136525"/>
            <a:ext cx="8250140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3.2.2 </a:t>
            </a:r>
            <a:r>
              <a:rPr lang="zh-CN" altLang="en-US"/>
              <a:t>队列</a:t>
            </a:r>
            <a:r>
              <a:rPr lang="zh-CN" altLang="zh-CN"/>
              <a:t>的顺序存储结构及其基本运算算法实现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318CA8F4-3D0D-44F9-912B-D4DEE9685F53}"/>
              </a:ext>
            </a:extLst>
          </p:cNvPr>
          <p:cNvSpPr txBox="1"/>
          <p:nvPr/>
        </p:nvSpPr>
        <p:spPr>
          <a:xfrm>
            <a:off x="287524" y="3622235"/>
            <a:ext cx="8568952" cy="13911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data&lt;E&gt;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数组来存放队列中元素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约定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队头指针为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实际上是队头元素的前一个位置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），队尾指针为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（正好是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队尾元素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的位置）。</a:t>
            </a:r>
            <a:endParaRPr lang="zh-CN" altLang="en-US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D49C44-18F6-476D-9CD2-4EB5A16E48F7}"/>
              </a:ext>
            </a:extLst>
          </p:cNvPr>
          <p:cNvGrpSpPr/>
          <p:nvPr/>
        </p:nvGrpSpPr>
        <p:grpSpPr>
          <a:xfrm>
            <a:off x="3477014" y="6170876"/>
            <a:ext cx="4607950" cy="735265"/>
            <a:chOff x="1208260" y="4152724"/>
            <a:chExt cx="2849128" cy="735265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BDAF14E-E45B-410F-B02E-7182D4376264}"/>
                </a:ext>
              </a:extLst>
            </p:cNvPr>
            <p:cNvCxnSpPr/>
            <p:nvPr/>
          </p:nvCxnSpPr>
          <p:spPr>
            <a:xfrm rot="5400000" flipH="1" flipV="1">
              <a:off x="1390031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16">
              <a:extLst>
                <a:ext uri="{FF2B5EF4-FFF2-40B4-BE49-F238E27FC236}">
                  <a16:creationId xmlns:a16="http://schemas.microsoft.com/office/drawing/2014/main" id="{6D452885-6736-488F-B1FD-F872402FCA79}"/>
                </a:ext>
              </a:extLst>
            </p:cNvPr>
            <p:cNvSpPr txBox="1"/>
            <p:nvPr/>
          </p:nvSpPr>
          <p:spPr>
            <a:xfrm>
              <a:off x="1208260" y="4509910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rear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86AFD7C-BD2D-4639-A9DD-80B590AB94CF}"/>
                </a:ext>
              </a:extLst>
            </p:cNvPr>
            <p:cNvCxnSpPr/>
            <p:nvPr/>
          </p:nvCxnSpPr>
          <p:spPr>
            <a:xfrm rot="5400000" flipH="1" flipV="1">
              <a:off x="3435859" y="437582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18">
              <a:extLst>
                <a:ext uri="{FF2B5EF4-FFF2-40B4-BE49-F238E27FC236}">
                  <a16:creationId xmlns:a16="http://schemas.microsoft.com/office/drawing/2014/main" id="{EEB980C1-70A8-47A5-9828-C0834907A3D7}"/>
                </a:ext>
              </a:extLst>
            </p:cNvPr>
            <p:cNvSpPr txBox="1"/>
            <p:nvPr/>
          </p:nvSpPr>
          <p:spPr>
            <a:xfrm>
              <a:off x="3240228" y="4518657"/>
              <a:ext cx="817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8" name="TextBox 56">
            <a:extLst>
              <a:ext uri="{FF2B5EF4-FFF2-40B4-BE49-F238E27FC236}">
                <a16:creationId xmlns:a16="http://schemas.microsoft.com/office/drawing/2014/main" id="{770B6D2E-CF83-488F-88B5-C851B6B053D3}"/>
              </a:ext>
            </a:extLst>
          </p:cNvPr>
          <p:cNvSpPr txBox="1"/>
          <p:nvPr/>
        </p:nvSpPr>
        <p:spPr>
          <a:xfrm>
            <a:off x="929169" y="5234467"/>
            <a:ext cx="12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数组下标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8ACDD6-12E6-4B0B-9302-25A0BF25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3023"/>
              </p:ext>
            </p:extLst>
          </p:nvPr>
        </p:nvGraphicFramePr>
        <p:xfrm>
          <a:off x="2470914" y="5620370"/>
          <a:ext cx="5333162" cy="550506"/>
        </p:xfrm>
        <a:graphic>
          <a:graphicData uri="http://schemas.openxmlformats.org/drawingml/2006/table">
            <a:tbl>
              <a:tblPr firstRow="1" bandRow="1"/>
              <a:tblGrid>
                <a:gridCol w="642257">
                  <a:extLst>
                    <a:ext uri="{9D8B030D-6E8A-4147-A177-3AD203B41FA5}">
                      <a16:colId xmlns:a16="http://schemas.microsoft.com/office/drawing/2014/main" val="375399979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1238573291"/>
                    </a:ext>
                  </a:extLst>
                </a:gridCol>
                <a:gridCol w="660871">
                  <a:extLst>
                    <a:ext uri="{9D8B030D-6E8A-4147-A177-3AD203B41FA5}">
                      <a16:colId xmlns:a16="http://schemas.microsoft.com/office/drawing/2014/main" val="1411234603"/>
                    </a:ext>
                  </a:extLst>
                </a:gridCol>
                <a:gridCol w="660871">
                  <a:extLst>
                    <a:ext uri="{9D8B030D-6E8A-4147-A177-3AD203B41FA5}">
                      <a16:colId xmlns:a16="http://schemas.microsoft.com/office/drawing/2014/main" val="399235320"/>
                    </a:ext>
                  </a:extLst>
                </a:gridCol>
                <a:gridCol w="660871">
                  <a:extLst>
                    <a:ext uri="{9D8B030D-6E8A-4147-A177-3AD203B41FA5}">
                      <a16:colId xmlns:a16="http://schemas.microsoft.com/office/drawing/2014/main" val="2792351145"/>
                    </a:ext>
                  </a:extLst>
                </a:gridCol>
                <a:gridCol w="726958">
                  <a:extLst>
                    <a:ext uri="{9D8B030D-6E8A-4147-A177-3AD203B41FA5}">
                      <a16:colId xmlns:a16="http://schemas.microsoft.com/office/drawing/2014/main" val="1316266635"/>
                    </a:ext>
                  </a:extLst>
                </a:gridCol>
                <a:gridCol w="660871">
                  <a:extLst>
                    <a:ext uri="{9D8B030D-6E8A-4147-A177-3AD203B41FA5}">
                      <a16:colId xmlns:a16="http://schemas.microsoft.com/office/drawing/2014/main" val="3770475024"/>
                    </a:ext>
                  </a:extLst>
                </a:gridCol>
                <a:gridCol w="636783">
                  <a:extLst>
                    <a:ext uri="{9D8B030D-6E8A-4147-A177-3AD203B41FA5}">
                      <a16:colId xmlns:a16="http://schemas.microsoft.com/office/drawing/2014/main" val="2077593737"/>
                    </a:ext>
                  </a:extLst>
                </a:gridCol>
              </a:tblGrid>
              <a:tr h="55050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20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n-1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1461"/>
                  </a:ext>
                </a:extLst>
              </a:tr>
            </a:tbl>
          </a:graphicData>
        </a:graphic>
      </p:graphicFrame>
      <p:sp>
        <p:nvSpPr>
          <p:cNvPr id="71" name="Rectangle 51">
            <a:extLst>
              <a:ext uri="{FF2B5EF4-FFF2-40B4-BE49-F238E27FC236}">
                <a16:creationId xmlns:a16="http://schemas.microsoft.com/office/drawing/2014/main" id="{EAF80D95-5E77-4876-8F28-81F705BE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94" y="5191507"/>
            <a:ext cx="1008112" cy="2894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maxSize-1</a:t>
            </a:r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9BA387D9-5A34-47DD-83F6-64AE68F3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161" y="5222136"/>
            <a:ext cx="212421" cy="3323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3" name="TextBox 56">
            <a:extLst>
              <a:ext uri="{FF2B5EF4-FFF2-40B4-BE49-F238E27FC236}">
                <a16:creationId xmlns:a16="http://schemas.microsoft.com/office/drawing/2014/main" id="{A32AF553-518B-4929-B6FD-83CABBDD2696}"/>
              </a:ext>
            </a:extLst>
          </p:cNvPr>
          <p:cNvSpPr txBox="1"/>
          <p:nvPr/>
        </p:nvSpPr>
        <p:spPr>
          <a:xfrm>
            <a:off x="982218" y="5695568"/>
            <a:ext cx="12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 animBg="1"/>
      <p:bldP spid="72" grpId="0" animBg="1"/>
      <p:bldP spid="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98" y="476672"/>
            <a:ext cx="8715404" cy="47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System.out.println("(4)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stnamaxqu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PriorityQueue&lt;Stud&gt; stnamaxqu=new PriorityQueue&lt;Stud&gt;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(10, nameComparator);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System.out.println(" 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stnamaxqu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个对象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stnamaxqu.offer(new Stud(3,"Mary"));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stnamaxqu.offer(new Stud(1,"David"));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stnamaxqu.offer(new Stud(4,"Johm"));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stnamaxqu.offer(new Stud(2,"Smith"));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System.out.print("   stnamaxqu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(!stnamaxqu.isEmpty())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e=stnamaxqu.poll();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System.out.print("["+e.getid()+","+e.getname()+"]  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System.out.println();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5653568"/>
            <a:ext cx="4429156" cy="1204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(4)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stnamaxqu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stnamaxqu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队中依次插入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个对象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stnamaxqu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[2,Smith]  [3,Mary]  [4,John]  [1,David]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79912" y="5296378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5098" y="1881934"/>
            <a:ext cx="9289032" cy="3224386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设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停车场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是一个可停放</a:t>
            </a:r>
            <a:r>
              <a:rPr kumimoji="1" lang="en-US" altLang="zh-CN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n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辆车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的狭长通道，且只有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一个大门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可供汽车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进出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。在停车场内，汽车按到达的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先后次序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，由北向南依次排列（假设大门在最南端）。若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停车场内已停满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n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辆车，则后来的汽车需在门外的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便道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上等候，当有车开走时，便道上的第一辆车即可开入。当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停车场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内某辆车要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离开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时，在它之后进入的车辆必须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先退出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停车场为它让路，待该辆车开出大门后，其他车辆再按原次序返回车场。每辆车离开停车场时，应按其停留时间的长短交费（在便道上停留的时间不收费）。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1B24E4E-3F5D-4849-9A49-03E56C76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188640"/>
            <a:ext cx="4181636" cy="5232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</a:rPr>
              <a:t>停车场收费问题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0EB907E-787E-45DF-8BA3-528865250137}"/>
              </a:ext>
            </a:extLst>
          </p:cNvPr>
          <p:cNvSpPr txBox="1">
            <a:spLocks/>
          </p:cNvSpPr>
          <p:nvPr/>
        </p:nvSpPr>
        <p:spPr>
          <a:xfrm>
            <a:off x="107504" y="871731"/>
            <a:ext cx="187220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72000" rIns="91440" bIns="720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latin typeface="Consolas" pitchFamily="49" charset="0"/>
                <a:ea typeface="微软雅黑" pitchFamily="34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1153747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871731"/>
            <a:ext cx="1872208" cy="45318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chemeClr val="lt1"/>
                </a:solidFill>
                <a:latin typeface="Consolas" pitchFamily="49" charset="0"/>
                <a:ea typeface="微软雅黑" pitchFamily="34" charset="-122"/>
              </a:rPr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7638"/>
            <a:ext cx="8928992" cy="4786313"/>
          </a:xfrm>
        </p:spPr>
        <p:txBody>
          <a:bodyPr/>
          <a:lstStyle/>
          <a:p>
            <a:pPr marL="0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000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一、停车场</a:t>
            </a:r>
            <a:endParaRPr kumimoji="1" lang="en-US" altLang="zh-CN" sz="2000" b="1" dirty="0">
              <a:solidFill>
                <a:srgbClr val="C00000"/>
              </a:solidFill>
              <a:latin typeface="Consolas" pitchFamily="49" charset="0"/>
              <a:ea typeface="仿宋" pitchFamily="49" charset="-122"/>
            </a:endParaRPr>
          </a:p>
          <a:p>
            <a:pPr marL="457200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、停车场是一个可停放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辆车的狭长通道；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（线性结构）</a:t>
            </a:r>
            <a:endParaRPr kumimoji="1" lang="en-US" altLang="zh-CN" sz="2000" b="1" dirty="0">
              <a:solidFill>
                <a:srgbClr val="FF0000"/>
              </a:solidFill>
              <a:latin typeface="Consolas" pitchFamily="49" charset="0"/>
              <a:ea typeface="仿宋" pitchFamily="49" charset="-122"/>
            </a:endParaRPr>
          </a:p>
          <a:p>
            <a:pPr marL="457200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pPr marL="457200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、只有一个大门可供汽车进出；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（受限的线性结构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——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栈）</a:t>
            </a:r>
            <a:endParaRPr kumimoji="1" lang="en-US" altLang="zh-CN" sz="2000" b="1" dirty="0">
              <a:solidFill>
                <a:srgbClr val="FF0000"/>
              </a:solidFill>
              <a:latin typeface="Consolas" pitchFamily="49" charset="0"/>
              <a:ea typeface="仿宋" pitchFamily="49" charset="-122"/>
            </a:endParaRPr>
          </a:p>
          <a:p>
            <a:pPr marL="457200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pPr marL="457200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3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、当停车场内某辆车要离开时，在它之后进入的车辆必须先退出停车场为它让道，待该辆车开出大门后，其他车辆再按原次序返回车场。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pPr marL="392113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          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（另一个栈）</a:t>
            </a:r>
          </a:p>
        </p:txBody>
      </p:sp>
    </p:spTree>
    <p:extLst>
      <p:ext uri="{BB962C8B-B14F-4D97-AF65-F5344CB8AC3E}">
        <p14:creationId xmlns:p14="http://schemas.microsoft.com/office/powerpoint/2010/main" val="337151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9217024" cy="3888432"/>
          </a:xfrm>
        </p:spPr>
        <p:txBody>
          <a:bodyPr/>
          <a:lstStyle/>
          <a:p>
            <a:pPr marL="0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000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二、便道</a:t>
            </a:r>
            <a:endParaRPr kumimoji="1" lang="en-US" altLang="zh-CN" sz="2000" b="1" dirty="0">
              <a:solidFill>
                <a:srgbClr val="C00000"/>
              </a:solidFill>
              <a:latin typeface="Consolas" pitchFamily="49" charset="0"/>
              <a:ea typeface="仿宋" pitchFamily="49" charset="-122"/>
            </a:endParaRPr>
          </a:p>
          <a:p>
            <a:pPr marL="0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、便道是一个狭长通道，且等待车辆数不确定；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（线性结构）</a:t>
            </a:r>
            <a:endParaRPr kumimoji="1" lang="en-US" altLang="zh-CN" sz="2000" b="1" dirty="0">
              <a:solidFill>
                <a:srgbClr val="FF0000"/>
              </a:solidFill>
              <a:latin typeface="Consolas" pitchFamily="49" charset="0"/>
              <a:ea typeface="仿宋" pitchFamily="49" charset="-122"/>
            </a:endParaRPr>
          </a:p>
          <a:p>
            <a:pPr marL="0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pPr marL="392113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、便道中的车辆以排队方式先进先出；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（队列）</a:t>
            </a:r>
            <a:endParaRPr kumimoji="1" lang="en-US" altLang="zh-CN" sz="2000" b="1" dirty="0">
              <a:solidFill>
                <a:srgbClr val="FF0000"/>
              </a:solidFill>
              <a:latin typeface="Consolas" pitchFamily="49" charset="0"/>
              <a:ea typeface="仿宋" pitchFamily="49" charset="-122"/>
            </a:endParaRPr>
          </a:p>
          <a:p>
            <a:pPr marL="392113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kumimoji="1" lang="en-US" altLang="zh-CN" sz="2000" b="1" dirty="0">
              <a:solidFill>
                <a:srgbClr val="FF0000"/>
              </a:solidFill>
              <a:latin typeface="Consolas" pitchFamily="49" charset="0"/>
              <a:ea typeface="仿宋" pitchFamily="49" charset="-122"/>
            </a:endParaRPr>
          </a:p>
          <a:p>
            <a:pPr marL="392113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3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、当有车到达时，若停车场已满或便道上有等待车辆，则进入便道排队等待；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pPr marL="392113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                          （入队）</a:t>
            </a:r>
            <a:endParaRPr kumimoji="1" lang="en-US" altLang="zh-CN" sz="2000" b="1" dirty="0">
              <a:solidFill>
                <a:srgbClr val="FF0000"/>
              </a:solidFill>
              <a:latin typeface="Consolas" pitchFamily="49" charset="0"/>
              <a:ea typeface="仿宋" pitchFamily="49" charset="-122"/>
            </a:endParaRPr>
          </a:p>
          <a:p>
            <a:pPr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当停车场有车出场时，便道中排在最前的车辆先进入停车场。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pPr marL="392113" lvl="1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              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（出队，并进栈）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427D82E-9CE2-4551-8648-5833CE98D583}"/>
              </a:ext>
            </a:extLst>
          </p:cNvPr>
          <p:cNvSpPr txBox="1">
            <a:spLocks/>
          </p:cNvSpPr>
          <p:nvPr/>
        </p:nvSpPr>
        <p:spPr>
          <a:xfrm>
            <a:off x="0" y="4869160"/>
            <a:ext cx="6735092" cy="142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</a:pPr>
            <a:r>
              <a:rPr kumimoji="1" lang="zh-CN" altLang="en-US" sz="2000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</a:rPr>
              <a:t>三、收费</a:t>
            </a:r>
            <a:endParaRPr kumimoji="1" lang="en-US" altLang="zh-CN" sz="2000" b="1" dirty="0">
              <a:solidFill>
                <a:srgbClr val="C00000"/>
              </a:solidFill>
              <a:latin typeface="Consolas" pitchFamily="49" charset="0"/>
              <a:ea typeface="仿宋" pitchFamily="49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、车辆离开按在停车场停留时间的长短交费；</a:t>
            </a: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、在便道上停留的时间不收费。</a:t>
            </a:r>
          </a:p>
        </p:txBody>
      </p:sp>
    </p:spTree>
    <p:extLst>
      <p:ext uri="{BB962C8B-B14F-4D97-AF65-F5344CB8AC3E}">
        <p14:creationId xmlns:p14="http://schemas.microsoft.com/office/powerpoint/2010/main" val="1837517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AD9964E-1FF2-498D-89EA-7E88531B399F}"/>
              </a:ext>
            </a:extLst>
          </p:cNvPr>
          <p:cNvGrpSpPr/>
          <p:nvPr/>
        </p:nvGrpSpPr>
        <p:grpSpPr>
          <a:xfrm>
            <a:off x="251520" y="1916832"/>
            <a:ext cx="8712968" cy="3600400"/>
            <a:chOff x="251520" y="2204864"/>
            <a:chExt cx="8712968" cy="33123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204864"/>
              <a:ext cx="8200441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83444" y="3861048"/>
              <a:ext cx="1569660" cy="288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solidFill>
                    <a:schemeClr val="tx1"/>
                  </a:solidFill>
                </a:rPr>
                <a:t>停车场（栈）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27152" y="2981892"/>
              <a:ext cx="1544012" cy="288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solidFill>
                    <a:schemeClr val="tx1"/>
                  </a:solidFill>
                </a:rPr>
                <a:t>便道（队列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7151" y="4638076"/>
              <a:ext cx="1569660" cy="288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solidFill>
                    <a:schemeClr val="tx1"/>
                  </a:solidFill>
                </a:rPr>
                <a:t>中转区（栈）</a:t>
              </a:r>
            </a:p>
          </p:txBody>
        </p:sp>
        <p:cxnSp>
          <p:nvCxnSpPr>
            <p:cNvPr id="10" name="曲线连接符 9"/>
            <p:cNvCxnSpPr/>
            <p:nvPr/>
          </p:nvCxnSpPr>
          <p:spPr bwMode="auto">
            <a:xfrm>
              <a:off x="3487764" y="4010194"/>
              <a:ext cx="1161730" cy="913348"/>
            </a:xfrm>
            <a:prstGeom prst="curvedConnector3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/>
            <p:nvPr/>
          </p:nvCxnSpPr>
          <p:spPr bwMode="auto">
            <a:xfrm rot="10800000">
              <a:off x="3487765" y="3750636"/>
              <a:ext cx="1161733" cy="807279"/>
            </a:xfrm>
            <a:prstGeom prst="curvedConnector3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/>
            <p:nvPr/>
          </p:nvCxnSpPr>
          <p:spPr bwMode="auto">
            <a:xfrm>
              <a:off x="3487764" y="4154275"/>
              <a:ext cx="1161734" cy="1362957"/>
            </a:xfrm>
            <a:prstGeom prst="curvedConnector3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/>
            <p:nvPr/>
          </p:nvCxnSpPr>
          <p:spPr bwMode="auto">
            <a:xfrm rot="10800000" flipV="1">
              <a:off x="3736707" y="3126894"/>
              <a:ext cx="1078748" cy="402916"/>
            </a:xfrm>
            <a:prstGeom prst="curvedConnector3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8134682" y="3126894"/>
              <a:ext cx="829806" cy="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855975CC-212C-4373-9BDC-C24C7653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871731"/>
            <a:ext cx="2232248" cy="45318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latin typeface="Consolas" pitchFamily="49" charset="0"/>
                <a:ea typeface="微软雅黑" pitchFamily="34" charset="-122"/>
              </a:rPr>
              <a:t>确定数据结构</a:t>
            </a:r>
            <a:endParaRPr kumimoji="1" lang="zh-CN" altLang="en-US" sz="2000" b="1" dirty="0">
              <a:solidFill>
                <a:schemeClr val="lt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0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60648"/>
            <a:ext cx="2500330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非循环队列</a:t>
            </a:r>
            <a:endParaRPr lang="zh-CN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80728"/>
            <a:ext cx="6165113" cy="11412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元素出队列，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9B40BB5-15C0-4BA6-B07D-BA71D61CE091}"/>
              </a:ext>
            </a:extLst>
          </p:cNvPr>
          <p:cNvGrpSpPr/>
          <p:nvPr/>
        </p:nvGrpSpPr>
        <p:grpSpPr>
          <a:xfrm>
            <a:off x="4955326" y="2565323"/>
            <a:ext cx="3433098" cy="725728"/>
            <a:chOff x="1187624" y="4152724"/>
            <a:chExt cx="3461547" cy="725728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390031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7624" y="4509120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3977268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32011" y="4509120"/>
              <a:ext cx="817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753AF9E-B5F5-4571-9F95-1FC48369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68630"/>
              </p:ext>
            </p:extLst>
          </p:nvPr>
        </p:nvGraphicFramePr>
        <p:xfrm>
          <a:off x="4513123" y="2042391"/>
          <a:ext cx="3746622" cy="504190"/>
        </p:xfrm>
        <a:graphic>
          <a:graphicData uri="http://schemas.openxmlformats.org/drawingml/2006/table">
            <a:tbl>
              <a:tblPr firstRow="1" bandRow="1"/>
              <a:tblGrid>
                <a:gridCol w="624437">
                  <a:extLst>
                    <a:ext uri="{9D8B030D-6E8A-4147-A177-3AD203B41FA5}">
                      <a16:colId xmlns:a16="http://schemas.microsoft.com/office/drawing/2014/main" val="341661332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344614277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197679610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1438655331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57108300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394377234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altLang="zh-CN" sz="2000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43551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0B6683-5C08-47E6-AD0F-A189FDBBF8F8}"/>
              </a:ext>
            </a:extLst>
          </p:cNvPr>
          <p:cNvCxnSpPr>
            <a:cxnSpLocks/>
          </p:cNvCxnSpPr>
          <p:nvPr/>
        </p:nvCxnSpPr>
        <p:spPr>
          <a:xfrm>
            <a:off x="8168659" y="2266979"/>
            <a:ext cx="44477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56">
            <a:extLst>
              <a:ext uri="{FF2B5EF4-FFF2-40B4-BE49-F238E27FC236}">
                <a16:creationId xmlns:a16="http://schemas.microsoft.com/office/drawing/2014/main" id="{CA3B0D16-117E-492B-8FBA-C7D00BDFF362}"/>
              </a:ext>
            </a:extLst>
          </p:cNvPr>
          <p:cNvSpPr txBox="1"/>
          <p:nvPr/>
        </p:nvSpPr>
        <p:spPr>
          <a:xfrm>
            <a:off x="8533530" y="205374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出队</a:t>
            </a:r>
          </a:p>
        </p:txBody>
      </p:sp>
      <p:sp>
        <p:nvSpPr>
          <p:cNvPr id="22" name="TextBox 57">
            <a:extLst>
              <a:ext uri="{FF2B5EF4-FFF2-40B4-BE49-F238E27FC236}">
                <a16:creationId xmlns:a16="http://schemas.microsoft.com/office/drawing/2014/main" id="{69763920-769B-47C6-8FE1-BA502094866C}"/>
              </a:ext>
            </a:extLst>
          </p:cNvPr>
          <p:cNvSpPr txBox="1"/>
          <p:nvPr/>
        </p:nvSpPr>
        <p:spPr>
          <a:xfrm>
            <a:off x="3611189" y="210182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进队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5A96C-D992-4566-BA82-1CD54571F0E4}"/>
              </a:ext>
            </a:extLst>
          </p:cNvPr>
          <p:cNvCxnSpPr>
            <a:cxnSpLocks/>
          </p:cNvCxnSpPr>
          <p:nvPr/>
        </p:nvCxnSpPr>
        <p:spPr>
          <a:xfrm flipV="1">
            <a:off x="4138015" y="2325455"/>
            <a:ext cx="391185" cy="56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57">
            <a:extLst>
              <a:ext uri="{FF2B5EF4-FFF2-40B4-BE49-F238E27FC236}">
                <a16:creationId xmlns:a16="http://schemas.microsoft.com/office/drawing/2014/main" id="{8510BBC4-E6A2-43CD-8ECB-46A7C68C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00" y="3406537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06" name="Rectangle 55">
            <a:extLst>
              <a:ext uri="{FF2B5EF4-FFF2-40B4-BE49-F238E27FC236}">
                <a16:creationId xmlns:a16="http://schemas.microsoft.com/office/drawing/2014/main" id="{AD128CDC-84F4-4899-9947-01B24D85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47" y="3406537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08" name="Rectangle 53">
            <a:extLst>
              <a:ext uri="{FF2B5EF4-FFF2-40B4-BE49-F238E27FC236}">
                <a16:creationId xmlns:a16="http://schemas.microsoft.com/office/drawing/2014/main" id="{0C99935A-6819-4473-8C08-A1508946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48" y="3406537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10" name="Rectangle 51">
            <a:extLst>
              <a:ext uri="{FF2B5EF4-FFF2-40B4-BE49-F238E27FC236}">
                <a16:creationId xmlns:a16="http://schemas.microsoft.com/office/drawing/2014/main" id="{AA60CAF8-8F7A-4860-8638-635BE046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93" y="3407620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1" name="Rectangle 49">
            <a:extLst>
              <a:ext uri="{FF2B5EF4-FFF2-40B4-BE49-F238E27FC236}">
                <a16:creationId xmlns:a16="http://schemas.microsoft.com/office/drawing/2014/main" id="{474DBE2A-E3DA-45B2-9821-FC0B6A88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792565"/>
            <a:ext cx="1037718" cy="2762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（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a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12" name="Rectangle 30">
            <a:extLst>
              <a:ext uri="{FF2B5EF4-FFF2-40B4-BE49-F238E27FC236}">
                <a16:creationId xmlns:a16="http://schemas.microsoft.com/office/drawing/2014/main" id="{0F834F31-8ACD-4AB1-94BD-B033941F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093" y="3406537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7CE7C6C-313E-492E-88AB-90645D3C2EC3}"/>
              </a:ext>
            </a:extLst>
          </p:cNvPr>
          <p:cNvCxnSpPr/>
          <p:nvPr/>
        </p:nvCxnSpPr>
        <p:spPr>
          <a:xfrm rot="5400000" flipH="1" flipV="1">
            <a:off x="3281758" y="4328724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6">
            <a:extLst>
              <a:ext uri="{FF2B5EF4-FFF2-40B4-BE49-F238E27FC236}">
                <a16:creationId xmlns:a16="http://schemas.microsoft.com/office/drawing/2014/main" id="{0C95FDB0-5978-451F-82F6-942C60FBA24F}"/>
              </a:ext>
            </a:extLst>
          </p:cNvPr>
          <p:cNvSpPr txBox="1"/>
          <p:nvPr/>
        </p:nvSpPr>
        <p:spPr>
          <a:xfrm>
            <a:off x="3253287" y="4479838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D29406B-BD68-49D7-8362-9AAC0B50C100}"/>
              </a:ext>
            </a:extLst>
          </p:cNvPr>
          <p:cNvCxnSpPr/>
          <p:nvPr/>
        </p:nvCxnSpPr>
        <p:spPr>
          <a:xfrm rot="5400000" flipH="1" flipV="1">
            <a:off x="3046502" y="4328724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8">
            <a:extLst>
              <a:ext uri="{FF2B5EF4-FFF2-40B4-BE49-F238E27FC236}">
                <a16:creationId xmlns:a16="http://schemas.microsoft.com/office/drawing/2014/main" id="{DAF31883-4C64-48B5-BAFF-9CCFDE4B1390}"/>
              </a:ext>
            </a:extLst>
          </p:cNvPr>
          <p:cNvSpPr txBox="1"/>
          <p:nvPr/>
        </p:nvSpPr>
        <p:spPr>
          <a:xfrm>
            <a:off x="2704100" y="44552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AABFEEB8-B218-48D1-83CE-8EAD274AB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67111"/>
              </p:ext>
            </p:extLst>
          </p:nvPr>
        </p:nvGraphicFramePr>
        <p:xfrm>
          <a:off x="571669" y="3684007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139" name="Rectangle 57">
            <a:extLst>
              <a:ext uri="{FF2B5EF4-FFF2-40B4-BE49-F238E27FC236}">
                <a16:creationId xmlns:a16="http://schemas.microsoft.com/office/drawing/2014/main" id="{C9E377BF-8448-4FBD-B82A-A033AC3E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043" y="3410965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44" name="Rectangle 49">
            <a:extLst>
              <a:ext uri="{FF2B5EF4-FFF2-40B4-BE49-F238E27FC236}">
                <a16:creationId xmlns:a16="http://schemas.microsoft.com/office/drawing/2014/main" id="{B8E88F03-47A4-40FC-A564-5B3692B4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703" y="4754948"/>
            <a:ext cx="2030608" cy="256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（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b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）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5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个元素进队</a:t>
            </a:r>
          </a:p>
        </p:txBody>
      </p:sp>
      <p:sp>
        <p:nvSpPr>
          <p:cNvPr id="156" name="Rectangle 49">
            <a:extLst>
              <a:ext uri="{FF2B5EF4-FFF2-40B4-BE49-F238E27FC236}">
                <a16:creationId xmlns:a16="http://schemas.microsoft.com/office/drawing/2014/main" id="{296B0A89-3B55-4296-859F-19CBF539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35" y="6568043"/>
            <a:ext cx="2030608" cy="256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（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c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）出队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次</a:t>
            </a:r>
          </a:p>
        </p:txBody>
      </p:sp>
      <p:sp>
        <p:nvSpPr>
          <p:cNvPr id="168" name="Rectangle 49">
            <a:extLst>
              <a:ext uri="{FF2B5EF4-FFF2-40B4-BE49-F238E27FC236}">
                <a16:creationId xmlns:a16="http://schemas.microsoft.com/office/drawing/2014/main" id="{0BA8CAE1-404F-4633-97C6-597CCB04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655" y="6552852"/>
            <a:ext cx="2030608" cy="256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（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d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）出队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次</a:t>
            </a:r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789FC575-C1F1-4CB5-A895-9A3912874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221" y="3450120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81" name="Rectangle 55">
            <a:extLst>
              <a:ext uri="{FF2B5EF4-FFF2-40B4-BE49-F238E27FC236}">
                <a16:creationId xmlns:a16="http://schemas.microsoft.com/office/drawing/2014/main" id="{A43FC90B-3E43-4E9D-9CC5-CD9C7127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868" y="3450120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82" name="Rectangle 53">
            <a:extLst>
              <a:ext uri="{FF2B5EF4-FFF2-40B4-BE49-F238E27FC236}">
                <a16:creationId xmlns:a16="http://schemas.microsoft.com/office/drawing/2014/main" id="{5DC763DF-F4C5-4CB5-B51A-2120C7B0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69" y="3450120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83" name="Rectangle 51">
            <a:extLst>
              <a:ext uri="{FF2B5EF4-FFF2-40B4-BE49-F238E27FC236}">
                <a16:creationId xmlns:a16="http://schemas.microsoft.com/office/drawing/2014/main" id="{411D10DC-B6F4-428F-BC9B-591AE602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214" y="3451203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" name="Rectangle 30">
            <a:extLst>
              <a:ext uri="{FF2B5EF4-FFF2-40B4-BE49-F238E27FC236}">
                <a16:creationId xmlns:a16="http://schemas.microsoft.com/office/drawing/2014/main" id="{D3CF5E6A-E668-41C6-B6FA-B44288F1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4" y="3450120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9122115C-1DD6-4447-B1E0-E47E246892D3}"/>
              </a:ext>
            </a:extLst>
          </p:cNvPr>
          <p:cNvCxnSpPr/>
          <p:nvPr/>
        </p:nvCxnSpPr>
        <p:spPr>
          <a:xfrm rot="5400000" flipH="1" flipV="1">
            <a:off x="7625262" y="437230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6">
            <a:extLst>
              <a:ext uri="{FF2B5EF4-FFF2-40B4-BE49-F238E27FC236}">
                <a16:creationId xmlns:a16="http://schemas.microsoft.com/office/drawing/2014/main" id="{C0C134CC-AFF6-470E-B1AB-A92BC51892EE}"/>
              </a:ext>
            </a:extLst>
          </p:cNvPr>
          <p:cNvSpPr txBox="1"/>
          <p:nvPr/>
        </p:nvSpPr>
        <p:spPr>
          <a:xfrm>
            <a:off x="7442229" y="4508827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49FF6DF2-245E-4E2F-899F-C361EDAD13B6}"/>
              </a:ext>
            </a:extLst>
          </p:cNvPr>
          <p:cNvCxnSpPr/>
          <p:nvPr/>
        </p:nvCxnSpPr>
        <p:spPr>
          <a:xfrm rot="5400000" flipH="1" flipV="1">
            <a:off x="5118875" y="4366542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xtBox 18">
            <a:extLst>
              <a:ext uri="{FF2B5EF4-FFF2-40B4-BE49-F238E27FC236}">
                <a16:creationId xmlns:a16="http://schemas.microsoft.com/office/drawing/2014/main" id="{0C946DDC-D30C-4B25-88AB-94ED0DBB456B}"/>
              </a:ext>
            </a:extLst>
          </p:cNvPr>
          <p:cNvSpPr txBox="1"/>
          <p:nvPr/>
        </p:nvSpPr>
        <p:spPr>
          <a:xfrm>
            <a:off x="5020796" y="449176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F1E18AC8-BD54-49D0-B3C9-202C8C913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38038"/>
              </p:ext>
            </p:extLst>
          </p:nvPr>
        </p:nvGraphicFramePr>
        <p:xfrm>
          <a:off x="5011690" y="3727590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c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b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190" name="Rectangle 57">
            <a:extLst>
              <a:ext uri="{FF2B5EF4-FFF2-40B4-BE49-F238E27FC236}">
                <a16:creationId xmlns:a16="http://schemas.microsoft.com/office/drawing/2014/main" id="{A4960585-5C88-4AB8-AEEC-3E1A43C9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64" y="3454548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91" name="Rectangle 57">
            <a:extLst>
              <a:ext uri="{FF2B5EF4-FFF2-40B4-BE49-F238E27FC236}">
                <a16:creationId xmlns:a16="http://schemas.microsoft.com/office/drawing/2014/main" id="{11D96E89-5107-41E6-B579-1B62E92E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466" y="5196584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92" name="Rectangle 55">
            <a:extLst>
              <a:ext uri="{FF2B5EF4-FFF2-40B4-BE49-F238E27FC236}">
                <a16:creationId xmlns:a16="http://schemas.microsoft.com/office/drawing/2014/main" id="{141D724D-3B3B-4D57-9D15-958DDCAB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13" y="5196584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93" name="Rectangle 53">
            <a:extLst>
              <a:ext uri="{FF2B5EF4-FFF2-40B4-BE49-F238E27FC236}">
                <a16:creationId xmlns:a16="http://schemas.microsoft.com/office/drawing/2014/main" id="{9DD5E4F6-006C-409F-9EF9-E43F9D3D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14" y="5196584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94" name="Rectangle 51">
            <a:extLst>
              <a:ext uri="{FF2B5EF4-FFF2-40B4-BE49-F238E27FC236}">
                <a16:creationId xmlns:a16="http://schemas.microsoft.com/office/drawing/2014/main" id="{BDDB3B6D-3CBC-4864-B470-329FFB49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59" y="5197667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5" name="Rectangle 30">
            <a:extLst>
              <a:ext uri="{FF2B5EF4-FFF2-40B4-BE49-F238E27FC236}">
                <a16:creationId xmlns:a16="http://schemas.microsoft.com/office/drawing/2014/main" id="{F353CF39-5C56-4653-90BB-98B75904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359" y="5196584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415D5A31-319C-4025-B3DA-AC1F8F340EB1}"/>
              </a:ext>
            </a:extLst>
          </p:cNvPr>
          <p:cNvCxnSpPr/>
          <p:nvPr/>
        </p:nvCxnSpPr>
        <p:spPr>
          <a:xfrm rot="5400000" flipH="1" flipV="1">
            <a:off x="2678821" y="6103788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TextBox 16">
            <a:extLst>
              <a:ext uri="{FF2B5EF4-FFF2-40B4-BE49-F238E27FC236}">
                <a16:creationId xmlns:a16="http://schemas.microsoft.com/office/drawing/2014/main" id="{09154B81-4492-4257-A2E2-9BD9D36F4533}"/>
              </a:ext>
            </a:extLst>
          </p:cNvPr>
          <p:cNvSpPr txBox="1"/>
          <p:nvPr/>
        </p:nvSpPr>
        <p:spPr>
          <a:xfrm>
            <a:off x="2458365" y="6245553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A399A03A-DB3D-45FB-9D24-EBEC696A45F2}"/>
              </a:ext>
            </a:extLst>
          </p:cNvPr>
          <p:cNvCxnSpPr/>
          <p:nvPr/>
        </p:nvCxnSpPr>
        <p:spPr>
          <a:xfrm rot="5400000" flipH="1" flipV="1">
            <a:off x="622120" y="6113006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TextBox 18">
            <a:extLst>
              <a:ext uri="{FF2B5EF4-FFF2-40B4-BE49-F238E27FC236}">
                <a16:creationId xmlns:a16="http://schemas.microsoft.com/office/drawing/2014/main" id="{47948A10-D504-4EFA-99FC-1876A68B8747}"/>
              </a:ext>
            </a:extLst>
          </p:cNvPr>
          <p:cNvSpPr txBox="1"/>
          <p:nvPr/>
        </p:nvSpPr>
        <p:spPr>
          <a:xfrm>
            <a:off x="524041" y="62382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200" name="表格 199">
            <a:extLst>
              <a:ext uri="{FF2B5EF4-FFF2-40B4-BE49-F238E27FC236}">
                <a16:creationId xmlns:a16="http://schemas.microsoft.com/office/drawing/2014/main" id="{E60259DB-A29D-43AB-9BB3-764CA3964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88325"/>
              </p:ext>
            </p:extLst>
          </p:nvPr>
        </p:nvGraphicFramePr>
        <p:xfrm>
          <a:off x="514935" y="5474054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c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b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201" name="Rectangle 57">
            <a:extLst>
              <a:ext uri="{FF2B5EF4-FFF2-40B4-BE49-F238E27FC236}">
                <a16:creationId xmlns:a16="http://schemas.microsoft.com/office/drawing/2014/main" id="{824C7973-162D-4C4A-BF8E-0F9BA6C4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309" y="5201012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202" name="Rectangle 57">
            <a:extLst>
              <a:ext uri="{FF2B5EF4-FFF2-40B4-BE49-F238E27FC236}">
                <a16:creationId xmlns:a16="http://schemas.microsoft.com/office/drawing/2014/main" id="{45BF1879-E977-408A-81C3-5C2798BF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554" y="5222957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203" name="Rectangle 55">
            <a:extLst>
              <a:ext uri="{FF2B5EF4-FFF2-40B4-BE49-F238E27FC236}">
                <a16:creationId xmlns:a16="http://schemas.microsoft.com/office/drawing/2014/main" id="{8BC3DFBA-DD8E-481E-BB25-564305CF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201" y="5222957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04" name="Rectangle 53">
            <a:extLst>
              <a:ext uri="{FF2B5EF4-FFF2-40B4-BE49-F238E27FC236}">
                <a16:creationId xmlns:a16="http://schemas.microsoft.com/office/drawing/2014/main" id="{F1F94460-E782-4992-BA7B-511ED4BA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302" y="5222957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05" name="Rectangle 51">
            <a:extLst>
              <a:ext uri="{FF2B5EF4-FFF2-40B4-BE49-F238E27FC236}">
                <a16:creationId xmlns:a16="http://schemas.microsoft.com/office/drawing/2014/main" id="{1E483B10-DBEA-4E7B-8EFF-593F9347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547" y="5224040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D2743663-1936-470A-9644-44A32D01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447" y="5222957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60D88479-6B74-478F-AB6C-3365275058AE}"/>
              </a:ext>
            </a:extLst>
          </p:cNvPr>
          <p:cNvCxnSpPr/>
          <p:nvPr/>
        </p:nvCxnSpPr>
        <p:spPr>
          <a:xfrm rot="5400000" flipH="1" flipV="1">
            <a:off x="5262578" y="6143513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16">
            <a:extLst>
              <a:ext uri="{FF2B5EF4-FFF2-40B4-BE49-F238E27FC236}">
                <a16:creationId xmlns:a16="http://schemas.microsoft.com/office/drawing/2014/main" id="{7C743E9F-ED53-45AA-9681-344B93EA6DD3}"/>
              </a:ext>
            </a:extLst>
          </p:cNvPr>
          <p:cNvSpPr txBox="1"/>
          <p:nvPr/>
        </p:nvSpPr>
        <p:spPr>
          <a:xfrm>
            <a:off x="5323217" y="6292395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F543054-9F34-44BE-9388-1AE6B83F6382}"/>
              </a:ext>
            </a:extLst>
          </p:cNvPr>
          <p:cNvCxnSpPr/>
          <p:nvPr/>
        </p:nvCxnSpPr>
        <p:spPr>
          <a:xfrm rot="5400000" flipH="1" flipV="1">
            <a:off x="4986413" y="613402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TextBox 18">
            <a:extLst>
              <a:ext uri="{FF2B5EF4-FFF2-40B4-BE49-F238E27FC236}">
                <a16:creationId xmlns:a16="http://schemas.microsoft.com/office/drawing/2014/main" id="{ABCEA633-EDBA-4AFB-8E6D-B6A5D66EF156}"/>
              </a:ext>
            </a:extLst>
          </p:cNvPr>
          <p:cNvSpPr txBox="1"/>
          <p:nvPr/>
        </p:nvSpPr>
        <p:spPr>
          <a:xfrm>
            <a:off x="4797012" y="629239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211" name="表格 210">
            <a:extLst>
              <a:ext uri="{FF2B5EF4-FFF2-40B4-BE49-F238E27FC236}">
                <a16:creationId xmlns:a16="http://schemas.microsoft.com/office/drawing/2014/main" id="{C20BD080-3545-4F99-9989-8CE6FB3B4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70655"/>
              </p:ext>
            </p:extLst>
          </p:nvPr>
        </p:nvGraphicFramePr>
        <p:xfrm>
          <a:off x="5078023" y="5500427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212" name="Rectangle 57">
            <a:extLst>
              <a:ext uri="{FF2B5EF4-FFF2-40B4-BE49-F238E27FC236}">
                <a16:creationId xmlns:a16="http://schemas.microsoft.com/office/drawing/2014/main" id="{E5DB5E02-E6C7-4982-A452-B09975C0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397" y="5227385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8" grpId="0" animBg="1"/>
      <p:bldP spid="110" grpId="0" animBg="1"/>
      <p:bldP spid="111" grpId="0" animBg="1"/>
      <p:bldP spid="112" grpId="0" animBg="1"/>
      <p:bldP spid="123" grpId="0"/>
      <p:bldP spid="125" grpId="0"/>
      <p:bldP spid="139" grpId="0" animBg="1"/>
      <p:bldP spid="144" grpId="0" animBg="1"/>
      <p:bldP spid="156" grpId="0" animBg="1"/>
      <p:bldP spid="16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/>
      <p:bldP spid="188" grpId="0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7" grpId="0"/>
      <p:bldP spid="199" grpId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/>
      <p:bldP spid="210" grpId="0"/>
      <p:bldP spid="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51520" y="94266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的四要素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3528" y="1628800"/>
            <a:ext cx="8640960" cy="3207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（上溢出）条件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rear==MaxSize-1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（因为每个元素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都让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到达最大下标时不能再增加。</a:t>
            </a: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先将队尾指针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放在该位置（进队的元素总是在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尾部插入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的）。</a:t>
            </a: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先将队头指针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，然后取出该位置的元素（出队的元素总是在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头出来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的）。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DAD6C3-FA67-40C9-9E5E-7AC4410E0BEE}"/>
              </a:ext>
            </a:extLst>
          </p:cNvPr>
          <p:cNvGrpSpPr/>
          <p:nvPr/>
        </p:nvGrpSpPr>
        <p:grpSpPr>
          <a:xfrm>
            <a:off x="2239338" y="5797881"/>
            <a:ext cx="3238167" cy="768423"/>
            <a:chOff x="1253308" y="4152724"/>
            <a:chExt cx="3238167" cy="768423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B49CA72-F447-48B4-8A7A-9B3EAA3D2832}"/>
                </a:ext>
              </a:extLst>
            </p:cNvPr>
            <p:cNvCxnSpPr/>
            <p:nvPr/>
          </p:nvCxnSpPr>
          <p:spPr>
            <a:xfrm rot="5400000" flipH="1" flipV="1">
              <a:off x="1390031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5F82BF-8E2D-4A03-8486-54B4B12FB38D}"/>
                </a:ext>
              </a:extLst>
            </p:cNvPr>
            <p:cNvSpPr txBox="1"/>
            <p:nvPr/>
          </p:nvSpPr>
          <p:spPr>
            <a:xfrm>
              <a:off x="3667557" y="4551815"/>
              <a:ext cx="8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D6A5BCB-4C56-4435-B577-1EFDD19AF530}"/>
                </a:ext>
              </a:extLst>
            </p:cNvPr>
            <p:cNvCxnSpPr/>
            <p:nvPr/>
          </p:nvCxnSpPr>
          <p:spPr>
            <a:xfrm rot="5400000" flipH="1" flipV="1">
              <a:off x="3901715" y="4330525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DD2D9E-3071-44E2-8B88-AA0B26B3232A}"/>
                </a:ext>
              </a:extLst>
            </p:cNvPr>
            <p:cNvSpPr txBox="1"/>
            <p:nvPr/>
          </p:nvSpPr>
          <p:spPr>
            <a:xfrm>
              <a:off x="1253308" y="4551815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E03F96-54C9-4290-8A85-C0ED36D9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6724"/>
              </p:ext>
            </p:extLst>
          </p:nvPr>
        </p:nvGraphicFramePr>
        <p:xfrm>
          <a:off x="1619672" y="5240605"/>
          <a:ext cx="3746622" cy="504190"/>
        </p:xfrm>
        <a:graphic>
          <a:graphicData uri="http://schemas.openxmlformats.org/drawingml/2006/table">
            <a:tbl>
              <a:tblPr firstRow="1" bandRow="1"/>
              <a:tblGrid>
                <a:gridCol w="624437">
                  <a:extLst>
                    <a:ext uri="{9D8B030D-6E8A-4147-A177-3AD203B41FA5}">
                      <a16:colId xmlns:a16="http://schemas.microsoft.com/office/drawing/2014/main" val="341661332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344614277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197679610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1438655331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571083000"/>
                    </a:ext>
                  </a:extLst>
                </a:gridCol>
                <a:gridCol w="624437">
                  <a:extLst>
                    <a:ext uri="{9D8B030D-6E8A-4147-A177-3AD203B41FA5}">
                      <a16:colId xmlns:a16="http://schemas.microsoft.com/office/drawing/2014/main" val="394377234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l"/>
                      <a:r>
                        <a:rPr lang="zh-CN" sz="2000" kern="120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n-1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zh-CN" sz="2000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1" kern="1200" baseline="-25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2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43551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DDF6DC-BC66-4692-B838-DF008AD44A40}"/>
              </a:ext>
            </a:extLst>
          </p:cNvPr>
          <p:cNvCxnSpPr>
            <a:cxnSpLocks/>
          </p:cNvCxnSpPr>
          <p:nvPr/>
        </p:nvCxnSpPr>
        <p:spPr>
          <a:xfrm>
            <a:off x="1148850" y="5495902"/>
            <a:ext cx="47082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56">
            <a:extLst>
              <a:ext uri="{FF2B5EF4-FFF2-40B4-BE49-F238E27FC236}">
                <a16:creationId xmlns:a16="http://schemas.microsoft.com/office/drawing/2014/main" id="{802119C0-6E64-4DBA-9C63-5FAC5035AAB6}"/>
              </a:ext>
            </a:extLst>
          </p:cNvPr>
          <p:cNvSpPr txBox="1"/>
          <p:nvPr/>
        </p:nvSpPr>
        <p:spPr>
          <a:xfrm>
            <a:off x="5762902" y="524884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出队</a:t>
            </a: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id="{6E44C709-0FEF-4FEF-A0F5-6508B74761C0}"/>
              </a:ext>
            </a:extLst>
          </p:cNvPr>
          <p:cNvSpPr txBox="1"/>
          <p:nvPr/>
        </p:nvSpPr>
        <p:spPr>
          <a:xfrm>
            <a:off x="626451" y="529264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进队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E71DE88-0CCD-4E6F-952F-13132F323059}"/>
              </a:ext>
            </a:extLst>
          </p:cNvPr>
          <p:cNvCxnSpPr>
            <a:cxnSpLocks/>
          </p:cNvCxnSpPr>
          <p:nvPr/>
        </p:nvCxnSpPr>
        <p:spPr>
          <a:xfrm>
            <a:off x="5330854" y="5495902"/>
            <a:ext cx="56577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484784"/>
            <a:ext cx="8215370" cy="3851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SqQueueClass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非循环队列泛型类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final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=100;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假设容量为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E [] data;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存放队列中的元素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front,rear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队头队尾指针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 = (E[])new Object[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834051"/>
            <a:ext cx="6232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非循环队列的泛型类</a:t>
            </a:r>
            <a:r>
              <a:rPr lang="en-US" altLang="zh-CN" sz="22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SqQueueClass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&lt;E&gt;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618616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由于容量扩展比较复杂，这里采用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固定容量的队列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86670"/>
            <a:ext cx="439248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zh-CN" altLang="en-US" dirty="0"/>
              <a:t>非循环队列</a:t>
            </a:r>
            <a:r>
              <a:rPr lang="zh-CN" altLang="zh-CN" dirty="0"/>
              <a:t>的基本运算算法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941779"/>
            <a:ext cx="3929090" cy="4154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1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1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1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1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1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462583"/>
            <a:ext cx="7128792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判断队列是否为空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Rectangle 57">
            <a:extLst>
              <a:ext uri="{FF2B5EF4-FFF2-40B4-BE49-F238E27FC236}">
                <a16:creationId xmlns:a16="http://schemas.microsoft.com/office/drawing/2014/main" id="{60A44CE7-A086-4D50-B072-FCC10472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977" y="4137450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26" name="Rectangle 55">
            <a:extLst>
              <a:ext uri="{FF2B5EF4-FFF2-40B4-BE49-F238E27FC236}">
                <a16:creationId xmlns:a16="http://schemas.microsoft.com/office/drawing/2014/main" id="{0ECCCE7D-5017-4B96-BC81-5BB0C841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624" y="4137450"/>
            <a:ext cx="276165" cy="244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7" name="Rectangle 53">
            <a:extLst>
              <a:ext uri="{FF2B5EF4-FFF2-40B4-BE49-F238E27FC236}">
                <a16:creationId xmlns:a16="http://schemas.microsoft.com/office/drawing/2014/main" id="{FE7F2680-7E8A-4B1E-828B-7FBAFCF7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725" y="4137450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9" name="Rectangle 51">
            <a:extLst>
              <a:ext uri="{FF2B5EF4-FFF2-40B4-BE49-F238E27FC236}">
                <a16:creationId xmlns:a16="http://schemas.microsoft.com/office/drawing/2014/main" id="{AF957901-DC99-4535-8D6C-728E573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970" y="4138533"/>
            <a:ext cx="276165" cy="245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77213B55-6B3C-4175-987D-6785DB9F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870" y="4137450"/>
            <a:ext cx="275082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78759FB-D242-4990-B064-3A11AC0F1DBB}"/>
              </a:ext>
            </a:extLst>
          </p:cNvPr>
          <p:cNvCxnSpPr/>
          <p:nvPr/>
        </p:nvCxnSpPr>
        <p:spPr>
          <a:xfrm rot="5400000" flipH="1" flipV="1">
            <a:off x="5176535" y="505963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16">
            <a:extLst>
              <a:ext uri="{FF2B5EF4-FFF2-40B4-BE49-F238E27FC236}">
                <a16:creationId xmlns:a16="http://schemas.microsoft.com/office/drawing/2014/main" id="{84FF7196-B892-49B3-9E40-08755B3F1634}"/>
              </a:ext>
            </a:extLst>
          </p:cNvPr>
          <p:cNvSpPr txBox="1"/>
          <p:nvPr/>
        </p:nvSpPr>
        <p:spPr>
          <a:xfrm>
            <a:off x="5148064" y="5210751"/>
            <a:ext cx="8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1B05282-20AA-4042-AAA3-E5815AC10895}"/>
              </a:ext>
            </a:extLst>
          </p:cNvPr>
          <p:cNvCxnSpPr/>
          <p:nvPr/>
        </p:nvCxnSpPr>
        <p:spPr>
          <a:xfrm rot="5400000" flipH="1" flipV="1">
            <a:off x="4941279" y="505963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18">
            <a:extLst>
              <a:ext uri="{FF2B5EF4-FFF2-40B4-BE49-F238E27FC236}">
                <a16:creationId xmlns:a16="http://schemas.microsoft.com/office/drawing/2014/main" id="{076E844E-F684-4095-BCA0-BD1B2BBF306B}"/>
              </a:ext>
            </a:extLst>
          </p:cNvPr>
          <p:cNvSpPr txBox="1"/>
          <p:nvPr/>
        </p:nvSpPr>
        <p:spPr>
          <a:xfrm>
            <a:off x="4598877" y="518611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A6299F7A-E8EC-4EF0-8944-A3471893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43063"/>
              </p:ext>
            </p:extLst>
          </p:nvPr>
        </p:nvGraphicFramePr>
        <p:xfrm>
          <a:off x="2466446" y="4414920"/>
          <a:ext cx="2560171" cy="393065"/>
        </p:xfrm>
        <a:graphic>
          <a:graphicData uri="http://schemas.openxmlformats.org/drawingml/2006/table">
            <a:tbl>
              <a:tblPr firstRow="1" bandRow="1"/>
              <a:tblGrid>
                <a:gridCol w="471939">
                  <a:extLst>
                    <a:ext uri="{9D8B030D-6E8A-4147-A177-3AD203B41FA5}">
                      <a16:colId xmlns:a16="http://schemas.microsoft.com/office/drawing/2014/main" val="12615831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43979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75130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59273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9599771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30201"/>
                  </a:ext>
                </a:extLst>
              </a:tr>
            </a:tbl>
          </a:graphicData>
        </a:graphic>
      </p:graphicFrame>
      <p:sp>
        <p:nvSpPr>
          <p:cNvPr id="54" name="Rectangle 57">
            <a:extLst>
              <a:ext uri="{FF2B5EF4-FFF2-40B4-BE49-F238E27FC236}">
                <a16:creationId xmlns:a16="http://schemas.microsoft.com/office/drawing/2014/main" id="{2ACAA85F-7EDB-47E0-B569-6C99924F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820" y="4141878"/>
            <a:ext cx="276165" cy="2470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 animBg="1"/>
      <p:bldP spid="41" grpId="0" animBg="1"/>
      <p:bldP spid="50" grpId="0"/>
      <p:bldP spid="52" grpId="0"/>
      <p:bldP spid="5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latin typeface="仿宋" pitchFamily="49" charset="-122"/>
            <a:ea typeface="仿宋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13420</TotalTime>
  <Words>6290</Words>
  <Application>Microsoft Office PowerPoint</Application>
  <PresentationFormat>全屏显示(4:3)</PresentationFormat>
  <Paragraphs>914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等线</vt:lpstr>
      <vt:lpstr>方正启体简体</vt:lpstr>
      <vt:lpstr>仿宋</vt:lpstr>
      <vt:lpstr>黑体</vt:lpstr>
      <vt:lpstr>华文中宋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停车场收费问题</vt:lpstr>
      <vt:lpstr>问题分析</vt:lpstr>
      <vt:lpstr>PowerPoint 演示文稿</vt:lpstr>
      <vt:lpstr>确定数据结构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xzz</cp:lastModifiedBy>
  <cp:revision>2429</cp:revision>
  <dcterms:created xsi:type="dcterms:W3CDTF">2004-03-31T23:50:14Z</dcterms:created>
  <dcterms:modified xsi:type="dcterms:W3CDTF">2023-10-24T09:05:09Z</dcterms:modified>
</cp:coreProperties>
</file>