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3"/>
  </p:notesMasterIdLst>
  <p:handoutMasterIdLst>
    <p:handoutMasterId r:id="rId34"/>
  </p:handoutMasterIdLst>
  <p:sldIdLst>
    <p:sldId id="670" r:id="rId2"/>
    <p:sldId id="855" r:id="rId3"/>
    <p:sldId id="546" r:id="rId4"/>
    <p:sldId id="758" r:id="rId5"/>
    <p:sldId id="796" r:id="rId6"/>
    <p:sldId id="797" r:id="rId7"/>
    <p:sldId id="653" r:id="rId8"/>
    <p:sldId id="798" r:id="rId9"/>
    <p:sldId id="799" r:id="rId10"/>
    <p:sldId id="800" r:id="rId11"/>
    <p:sldId id="801" r:id="rId12"/>
    <p:sldId id="714" r:id="rId13"/>
    <p:sldId id="692" r:id="rId14"/>
    <p:sldId id="802" r:id="rId15"/>
    <p:sldId id="759" r:id="rId16"/>
    <p:sldId id="804" r:id="rId17"/>
    <p:sldId id="694" r:id="rId18"/>
    <p:sldId id="805" r:id="rId19"/>
    <p:sldId id="807" r:id="rId20"/>
    <p:sldId id="715" r:id="rId21"/>
    <p:sldId id="810" r:id="rId22"/>
    <p:sldId id="812" r:id="rId23"/>
    <p:sldId id="815" r:id="rId24"/>
    <p:sldId id="816" r:id="rId25"/>
    <p:sldId id="822" r:id="rId26"/>
    <p:sldId id="821" r:id="rId27"/>
    <p:sldId id="817" r:id="rId28"/>
    <p:sldId id="819" r:id="rId29"/>
    <p:sldId id="818" r:id="rId30"/>
    <p:sldId id="823" r:id="rId31"/>
    <p:sldId id="824" r:id="rId32"/>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9933"/>
    <a:srgbClr val="009900"/>
    <a:srgbClr val="1E6578"/>
    <a:srgbClr val="9900FF"/>
    <a:srgbClr val="0000FF"/>
    <a:srgbClr val="22748A"/>
    <a:srgbClr val="0000F2"/>
    <a:srgbClr val="00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5" d="100"/>
          <a:sy n="65" d="100"/>
        </p:scale>
        <p:origin x="131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/66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/66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4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1655676" y="2924944"/>
            <a:ext cx="5832648" cy="1187606"/>
          </a:xfrm>
          <a:prstGeom prst="rect">
            <a:avLst/>
          </a:prstGeom>
          <a:no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6000" dirty="0">
                <a:ln w="11430"/>
                <a:solidFill>
                  <a:srgbClr val="C00000"/>
                </a:soli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6000" dirty="0">
                <a:ln w="11430"/>
                <a:solidFill>
                  <a:srgbClr val="C00000"/>
                </a:solidFill>
                <a:effectLst>
                  <a:outerShdw blurRad="50800" dist="39000" dir="5460000" algn="tl">
                    <a:srgbClr val="000000">
                      <a:alpha val="38000"/>
                    </a:srgbClr>
                  </a:outerShdw>
                </a:effectLst>
                <a:latin typeface="方正启体简体" pitchFamily="65" charset="-122"/>
                <a:ea typeface="方正启体简体" pitchFamily="65" charset="-122"/>
              </a:rPr>
              <a:t> 5 </a:t>
            </a:r>
            <a:r>
              <a:rPr lang="zh-CN" altLang="zh-CN" sz="6000" dirty="0">
                <a:ln w="11430"/>
                <a:solidFill>
                  <a:srgbClr val="C00000"/>
                </a:soli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6000" dirty="0">
                <a:ln w="11430"/>
                <a:solidFill>
                  <a:srgbClr val="C00000"/>
                </a:soli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6000" dirty="0">
                <a:ln w="11430"/>
                <a:solidFill>
                  <a:srgbClr val="C00000"/>
                </a:solidFill>
                <a:effectLst>
                  <a:outerShdw blurRad="50800" dist="39000" dir="5460000" algn="tl">
                    <a:srgbClr val="000000">
                      <a:alpha val="38000"/>
                    </a:srgbClr>
                  </a:outerShdw>
                </a:effectLst>
                <a:latin typeface="方正启体简体" pitchFamily="65" charset="-122"/>
                <a:ea typeface="方正启体简体" pitchFamily="65" charset="-122"/>
              </a:rPr>
              <a:t>递 归 </a:t>
            </a:r>
          </a:p>
        </p:txBody>
      </p:sp>
      <p:pic>
        <p:nvPicPr>
          <p:cNvPr id="3" name="Picture 4" descr="C:\Users\Admin\AppData\Roaming\Tencent\Users\5139386\QQ\WinTemp\RichOle\26QH$T1JU%OW139@}[O}W`2.png">
            <a:extLst>
              <a:ext uri="{FF2B5EF4-FFF2-40B4-BE49-F238E27FC236}">
                <a16:creationId xmlns:a16="http://schemas.microsoft.com/office/drawing/2014/main" id="{E1AFCF69-D799-4B0E-B3B3-BE158B4E4A83}"/>
              </a:ext>
            </a:extLst>
          </p:cNvPr>
          <p:cNvPicPr>
            <a:picLocks noChangeAspect="1" noChangeArrowheads="1"/>
          </p:cNvPicPr>
          <p:nvPr/>
        </p:nvPicPr>
        <p:blipFill>
          <a:blip r:embed="rId3" cstate="print"/>
          <a:srcRect/>
          <a:stretch>
            <a:fillRect/>
          </a:stretch>
        </p:blipFill>
        <p:spPr bwMode="auto">
          <a:xfrm>
            <a:off x="0" y="0"/>
            <a:ext cx="5324742" cy="60074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20" y="195966"/>
            <a:ext cx="364333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问题的求解方法是递归的</a:t>
            </a:r>
            <a:endParaRPr lang="zh-CN" altLang="zh-CN" sz="2000">
              <a:solidFill>
                <a:schemeClr val="bg1"/>
              </a:solidFill>
              <a:latin typeface="Consolas" pitchFamily="49" charset="0"/>
              <a:ea typeface="微软雅黑" pitchFamily="34" charset="-122"/>
              <a:cs typeface="Consolas" pitchFamily="49" charset="0"/>
            </a:endParaRPr>
          </a:p>
        </p:txBody>
      </p:sp>
      <p:pic>
        <p:nvPicPr>
          <p:cNvPr id="1026" name="Picture 2" descr="http://img2.imgtn.bdimg.com/it/u=2453346877,1101521077&amp;fm=15&amp;gp=0.jpg"/>
          <p:cNvPicPr>
            <a:picLocks noChangeAspect="1" noChangeArrowheads="1"/>
          </p:cNvPicPr>
          <p:nvPr/>
        </p:nvPicPr>
        <p:blipFill>
          <a:blip r:embed="rId2" cstate="print"/>
          <a:srcRect/>
          <a:stretch>
            <a:fillRect/>
          </a:stretch>
        </p:blipFill>
        <p:spPr bwMode="auto">
          <a:xfrm>
            <a:off x="3214678" y="1085483"/>
            <a:ext cx="4659962" cy="2051557"/>
          </a:xfrm>
          <a:prstGeom prst="rect">
            <a:avLst/>
          </a:prstGeom>
          <a:noFill/>
        </p:spPr>
      </p:pic>
      <p:sp>
        <p:nvSpPr>
          <p:cNvPr id="7" name="TextBox 6"/>
          <p:cNvSpPr txBox="1"/>
          <p:nvPr/>
        </p:nvSpPr>
        <p:spPr>
          <a:xfrm>
            <a:off x="1043608" y="1844824"/>
            <a:ext cx="1929966" cy="707886"/>
          </a:xfrm>
          <a:prstGeom prst="rect">
            <a:avLst/>
          </a:prstGeom>
          <a:noFill/>
        </p:spPr>
        <p:txBody>
          <a:bodyPr wrap="square" rtlCol="0">
            <a:spAutoFit/>
          </a:bodyPr>
          <a:lstStyle/>
          <a:p>
            <a:pPr algn="l">
              <a:lnSpc>
                <a:spcPct val="100000"/>
              </a:lnSpc>
              <a:spcBef>
                <a:spcPts val="0"/>
              </a:spcBef>
            </a:pPr>
            <a:r>
              <a:rPr lang="en-US" altLang="zh-CN" sz="2000" dirty="0">
                <a:solidFill>
                  <a:srgbClr val="FF0000"/>
                </a:solidFill>
                <a:latin typeface="Consolas" pitchFamily="49" charset="0"/>
                <a:ea typeface="仿宋" pitchFamily="49" charset="-122"/>
                <a:cs typeface="Consolas" pitchFamily="49" charset="0"/>
              </a:rPr>
              <a:t>Hanoi</a:t>
            </a:r>
            <a:r>
              <a:rPr lang="zh-CN" altLang="en-US" sz="2000" dirty="0">
                <a:solidFill>
                  <a:srgbClr val="FF0000"/>
                </a:solidFill>
                <a:latin typeface="Consolas" pitchFamily="49" charset="0"/>
                <a:ea typeface="仿宋" pitchFamily="49" charset="-122"/>
                <a:cs typeface="Consolas" pitchFamily="49" charset="0"/>
              </a:rPr>
              <a:t>（汉诺塔）</a:t>
            </a:r>
            <a:r>
              <a:rPr lang="zh-CN" altLang="zh-CN" sz="2000" dirty="0">
                <a:solidFill>
                  <a:srgbClr val="FF0000"/>
                </a:solidFill>
                <a:latin typeface="Consolas" pitchFamily="49" charset="0"/>
                <a:ea typeface="仿宋" pitchFamily="49" charset="-122"/>
                <a:cs typeface="Consolas" pitchFamily="49" charset="0"/>
              </a:rPr>
              <a:t>问题</a:t>
            </a:r>
            <a:endParaRPr lang="zh-CN" altLang="en-US" sz="2000" dirty="0">
              <a:solidFill>
                <a:srgbClr val="FF0000"/>
              </a:solidFill>
              <a:latin typeface="Consolas" pitchFamily="49" charset="0"/>
              <a:ea typeface="仿宋" pitchFamily="49" charset="-122"/>
              <a:cs typeface="Consolas" pitchFamily="49" charset="0"/>
            </a:endParaRPr>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184208" y="3645024"/>
            <a:ext cx="8868876" cy="2667145"/>
            <a:chOff x="785786" y="3786190"/>
            <a:chExt cx="7786742" cy="1873392"/>
          </a:xfrm>
        </p:grpSpPr>
        <p:sp>
          <p:nvSpPr>
            <p:cNvPr id="8" name="TextBox 7"/>
            <p:cNvSpPr txBox="1"/>
            <p:nvPr/>
          </p:nvSpPr>
          <p:spPr>
            <a:xfrm>
              <a:off x="785786" y="3786190"/>
              <a:ext cx="7786742" cy="291844"/>
            </a:xfrm>
            <a:prstGeom prst="rect">
              <a:avLst/>
            </a:prstGeom>
            <a:noFill/>
          </p:spPr>
          <p:txBody>
            <a:bodyPr wrap="square" rtlCol="0">
              <a:spAutoFit/>
            </a:bodyPr>
            <a:lstStyle/>
            <a:p>
              <a:pPr algn="l">
                <a:lnSpc>
                  <a:spcPct val="100000"/>
                </a:lnSpc>
                <a:spcBef>
                  <a:spcPts val="0"/>
                </a:spcBef>
              </a:pPr>
              <a:r>
                <a:rPr lang="zh-CN" altLang="zh-CN" sz="2100" dirty="0">
                  <a:solidFill>
                    <a:srgbClr val="0000FF"/>
                  </a:solidFill>
                  <a:latin typeface="Consolas" pitchFamily="49" charset="0"/>
                  <a:ea typeface="仿宋" pitchFamily="49" charset="-122"/>
                  <a:cs typeface="Consolas" pitchFamily="49" charset="0"/>
                </a:rPr>
                <a:t>设</a:t>
              </a:r>
              <a:r>
                <a:rPr lang="en-US" altLang="zh-CN" sz="2100" dirty="0">
                  <a:solidFill>
                    <a:srgbClr val="0000FF"/>
                  </a:solidFill>
                  <a:latin typeface="Consolas" pitchFamily="49" charset="0"/>
                  <a:ea typeface="仿宋" pitchFamily="49" charset="-122"/>
                  <a:cs typeface="Consolas" pitchFamily="49" charset="0"/>
                </a:rPr>
                <a:t>Hanoi(</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FF0000"/>
                  </a:solidFill>
                  <a:latin typeface="Consolas" pitchFamily="49" charset="0"/>
                  <a:ea typeface="仿宋" pitchFamily="49" charset="-122"/>
                  <a:cs typeface="Consolas" pitchFamily="49" charset="0"/>
                </a:rPr>
                <a:t>x</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0000FF"/>
                  </a:solidFill>
                  <a:latin typeface="Consolas" pitchFamily="49" charset="0"/>
                  <a:ea typeface="仿宋" pitchFamily="49" charset="-122"/>
                  <a:cs typeface="Consolas" pitchFamily="49" charset="0"/>
                </a:rPr>
                <a:t>y</a:t>
              </a:r>
              <a:r>
                <a:rPr lang="zh-CN" altLang="zh-CN" sz="2100" dirty="0">
                  <a:solidFill>
                    <a:srgbClr val="0000FF"/>
                  </a:solidFill>
                  <a:latin typeface="Consolas" pitchFamily="49" charset="0"/>
                  <a:ea typeface="仿宋" pitchFamily="49" charset="-122"/>
                  <a:cs typeface="Consolas" pitchFamily="49" charset="0"/>
                </a:rPr>
                <a:t>，</a:t>
              </a:r>
              <a:r>
                <a:rPr lang="en-US" altLang="zh-CN" sz="2100" i="1" dirty="0">
                  <a:solidFill>
                    <a:srgbClr val="FF00FF"/>
                  </a:solidFill>
                  <a:latin typeface="Consolas" pitchFamily="49" charset="0"/>
                  <a:ea typeface="仿宋" pitchFamily="49" charset="-122"/>
                  <a:cs typeface="Consolas" pitchFamily="49" charset="0"/>
                </a:rPr>
                <a:t>z</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表示将</a:t>
              </a:r>
              <a:r>
                <a:rPr lang="en-US" altLang="zh-CN" sz="2100" i="1" dirty="0">
                  <a:solidFill>
                    <a:srgbClr val="0000FF"/>
                  </a:solidFill>
                  <a:latin typeface="Consolas" pitchFamily="49" charset="0"/>
                  <a:ea typeface="仿宋" pitchFamily="49" charset="-122"/>
                  <a:cs typeface="Consolas" pitchFamily="49" charset="0"/>
                </a:rPr>
                <a:t>n</a:t>
              </a:r>
              <a:r>
                <a:rPr lang="zh-CN" altLang="zh-CN" sz="2100" dirty="0">
                  <a:solidFill>
                    <a:srgbClr val="0000FF"/>
                  </a:solidFill>
                  <a:latin typeface="Consolas" pitchFamily="49" charset="0"/>
                  <a:ea typeface="仿宋" pitchFamily="49" charset="-122"/>
                  <a:cs typeface="Consolas" pitchFamily="49" charset="0"/>
                </a:rPr>
                <a:t>个盘片从</a:t>
              </a:r>
              <a:r>
                <a:rPr lang="en-US" altLang="zh-CN" sz="2100" i="1" dirty="0">
                  <a:solidFill>
                    <a:srgbClr val="0000FF"/>
                  </a:solidFill>
                  <a:latin typeface="Consolas" pitchFamily="49" charset="0"/>
                  <a:ea typeface="仿宋" pitchFamily="49" charset="-122"/>
                  <a:cs typeface="Consolas" pitchFamily="49" charset="0"/>
                </a:rPr>
                <a:t>x</a:t>
              </a:r>
              <a:r>
                <a:rPr lang="zh-CN" altLang="zh-CN" sz="2100" dirty="0">
                  <a:solidFill>
                    <a:srgbClr val="0000FF"/>
                  </a:solidFill>
                  <a:latin typeface="Consolas" pitchFamily="49" charset="0"/>
                  <a:ea typeface="仿宋" pitchFamily="49" charset="-122"/>
                  <a:cs typeface="Consolas" pitchFamily="49" charset="0"/>
                </a:rPr>
                <a:t>塔座</a:t>
              </a:r>
              <a:r>
                <a:rPr lang="zh-CN" altLang="zh-CN" sz="2100" dirty="0">
                  <a:solidFill>
                    <a:srgbClr val="9900FF"/>
                  </a:solidFill>
                  <a:latin typeface="Consolas" pitchFamily="49" charset="0"/>
                  <a:ea typeface="仿宋" pitchFamily="49" charset="-122"/>
                  <a:cs typeface="Consolas" pitchFamily="49" charset="0"/>
                </a:rPr>
                <a:t>借助</a:t>
              </a:r>
              <a:r>
                <a:rPr lang="en-US" altLang="zh-CN" sz="2100" i="1" dirty="0">
                  <a:solidFill>
                    <a:srgbClr val="9900FF"/>
                  </a:solidFill>
                  <a:latin typeface="Consolas" pitchFamily="49" charset="0"/>
                  <a:ea typeface="仿宋" pitchFamily="49" charset="-122"/>
                  <a:cs typeface="Consolas" pitchFamily="49" charset="0"/>
                </a:rPr>
                <a:t>y</a:t>
              </a:r>
              <a:r>
                <a:rPr lang="zh-CN" altLang="zh-CN" sz="2100" dirty="0">
                  <a:solidFill>
                    <a:srgbClr val="0000FF"/>
                  </a:solidFill>
                  <a:latin typeface="Consolas" pitchFamily="49" charset="0"/>
                  <a:ea typeface="仿宋" pitchFamily="49" charset="-122"/>
                  <a:cs typeface="Consolas" pitchFamily="49" charset="0"/>
                </a:rPr>
                <a:t>塔座移动到</a:t>
              </a:r>
              <a:r>
                <a:rPr lang="en-US" altLang="zh-CN" sz="2100" i="1" dirty="0">
                  <a:solidFill>
                    <a:srgbClr val="0000FF"/>
                  </a:solidFill>
                  <a:latin typeface="Consolas" pitchFamily="49" charset="0"/>
                  <a:ea typeface="仿宋" pitchFamily="49" charset="-122"/>
                  <a:cs typeface="Consolas" pitchFamily="49" charset="0"/>
                </a:rPr>
                <a:t>z</a:t>
              </a:r>
              <a:r>
                <a:rPr lang="zh-CN" altLang="zh-CN" sz="2100" dirty="0">
                  <a:solidFill>
                    <a:srgbClr val="0000FF"/>
                  </a:solidFill>
                  <a:latin typeface="Consolas" pitchFamily="49" charset="0"/>
                  <a:ea typeface="仿宋" pitchFamily="49" charset="-122"/>
                  <a:cs typeface="Consolas" pitchFamily="49" charset="0"/>
                </a:rPr>
                <a:t>塔座上</a:t>
              </a:r>
              <a:r>
                <a:rPr lang="en-US" altLang="zh-CN" sz="2100" dirty="0">
                  <a:solidFill>
                    <a:srgbClr val="0000FF"/>
                  </a:solidFill>
                  <a:latin typeface="Consolas" pitchFamily="49" charset="0"/>
                  <a:ea typeface="仿宋" pitchFamily="49" charset="-122"/>
                  <a:cs typeface="Consolas" pitchFamily="49" charset="0"/>
                </a:rPr>
                <a:t>:</a:t>
              </a:r>
              <a:endParaRPr lang="zh-CN" altLang="en-US" sz="2100" dirty="0">
                <a:solidFill>
                  <a:srgbClr val="0000FF"/>
                </a:solidFill>
                <a:latin typeface="Consolas" pitchFamily="49" charset="0"/>
                <a:ea typeface="仿宋" pitchFamily="49" charset="-122"/>
                <a:cs typeface="Consolas" pitchFamily="49" charset="0"/>
              </a:endParaRPr>
            </a:p>
          </p:txBody>
        </p:sp>
        <p:sp>
          <p:nvSpPr>
            <p:cNvPr id="1030" name="Rectangle 6"/>
            <p:cNvSpPr>
              <a:spLocks noChangeArrowheads="1"/>
            </p:cNvSpPr>
            <p:nvPr/>
          </p:nvSpPr>
          <p:spPr bwMode="auto">
            <a:xfrm>
              <a:off x="928662" y="4857760"/>
              <a:ext cx="2121254" cy="5335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Hanoi(n</a:t>
              </a:r>
              <a:r>
                <a:rPr kumimoji="0" lang="zh-CN" altLang="en-US" sz="20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20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y</a:t>
              </a:r>
              <a:r>
                <a:rPr kumimoji="0" lang="zh-CN" altLang="en-US" sz="20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z)</a:t>
              </a:r>
            </a:p>
          </p:txBody>
        </p:sp>
        <p:sp>
          <p:nvSpPr>
            <p:cNvPr id="1029" name="Rectangle 5"/>
            <p:cNvSpPr>
              <a:spLocks noChangeArrowheads="1"/>
            </p:cNvSpPr>
            <p:nvPr/>
          </p:nvSpPr>
          <p:spPr bwMode="auto">
            <a:xfrm>
              <a:off x="3714745" y="4572008"/>
              <a:ext cx="4541674" cy="1087574"/>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91440" bIns="45720" numCol="1" anchor="t" anchorCtr="0" compatLnSpc="1">
              <a:prstTxWarp prst="textNoShape">
                <a:avLst/>
              </a:prstTxWarp>
            </a:bodyPr>
            <a:lstStyle/>
            <a:p>
              <a:pPr marL="0" marR="0" lvl="0" algn="l" defTabSz="914400" rtl="0" eaLnBrk="1" fontAlgn="base" latinLnBrk="0" hangingPunct="1">
                <a:lnSpc>
                  <a:spcPts val="3000"/>
                </a:lnSpc>
                <a:spcBef>
                  <a:spcPct val="0"/>
                </a:spcBef>
                <a:spcAft>
                  <a:spcPct val="0"/>
                </a:spcAft>
                <a:buClrTx/>
                <a:buSzTx/>
                <a:buFontTx/>
                <a:buNone/>
                <a:tabLst/>
              </a:pP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Hanoi(</a:t>
              </a:r>
              <a:r>
                <a:rPr kumimoji="0" lang="en-US" altLang="zh-CN" sz="2000" i="0" u="none" strike="noStrike" cap="none" normalizeH="0" baseline="0" dirty="0">
                  <a:ln>
                    <a:noFill/>
                  </a:ln>
                  <a:solidFill>
                    <a:srgbClr val="FF00FF"/>
                  </a:solidFill>
                  <a:effectLst/>
                  <a:latin typeface="Consolas" pitchFamily="49" charset="0"/>
                  <a:ea typeface="仿宋" pitchFamily="49" charset="-122"/>
                  <a:cs typeface="Consolas" pitchFamily="49" charset="0"/>
                </a:rPr>
                <a:t>n-1</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z</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y)</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a:p>
              <a:pPr marL="0" marR="0" lvl="0" algn="l" defTabSz="914400" rtl="0" eaLnBrk="0" fontAlgn="base" latinLnBrk="0" hangingPunct="0">
                <a:lnSpc>
                  <a:spcPts val="3000"/>
                </a:lnSpc>
                <a:spcBef>
                  <a:spcPct val="0"/>
                </a:spcBef>
                <a:spcAft>
                  <a:spcPct val="0"/>
                </a:spcAft>
                <a:buClrTx/>
                <a:buSzTx/>
                <a:buFontTx/>
                <a:buNone/>
                <a:tabLst/>
              </a:pPr>
              <a:r>
                <a:rPr kumimoji="0" lang="en-US" altLang="zh-CN" sz="2000" i="0" u="none" strike="noStrike" cap="none" normalizeH="0" baseline="0" dirty="0">
                  <a:ln>
                    <a:noFill/>
                  </a:ln>
                  <a:solidFill>
                    <a:srgbClr val="FF0000"/>
                  </a:solidFill>
                  <a:latin typeface="Consolas" pitchFamily="49" charset="0"/>
                  <a:ea typeface="仿宋" pitchFamily="49" charset="-122"/>
                  <a:cs typeface="Consolas" pitchFamily="49" charset="0"/>
                </a:rPr>
                <a:t>move</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(n</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z)</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：将第</a:t>
              </a:r>
              <a:r>
                <a:rPr kumimoji="0" lang="en-US" altLang="zh-CN" sz="2000" i="1" u="none" strike="noStrike" cap="none" normalizeH="0" baseline="0" dirty="0">
                  <a:ln>
                    <a:noFill/>
                  </a:ln>
                  <a:solidFill>
                    <a:srgbClr val="0000FF"/>
                  </a:solidFill>
                  <a:effectLst/>
                  <a:latin typeface="Consolas" pitchFamily="49" charset="0"/>
                  <a:ea typeface="仿宋" pitchFamily="49" charset="-122"/>
                  <a:cs typeface="Consolas" pitchFamily="49" charset="0"/>
                </a:rPr>
                <a:t>n</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个圆盘从</a:t>
              </a:r>
              <a:r>
                <a:rPr kumimoji="0" lang="en-US" altLang="zh-CN" sz="2000" i="1"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移到</a:t>
              </a:r>
              <a:r>
                <a:rPr kumimoji="0" lang="en-US" altLang="zh-CN" sz="2000" i="1" u="none" strike="noStrike" cap="none" normalizeH="0" baseline="0" dirty="0">
                  <a:ln>
                    <a:noFill/>
                  </a:ln>
                  <a:solidFill>
                    <a:srgbClr val="0000FF"/>
                  </a:solidFill>
                  <a:effectLst/>
                  <a:latin typeface="Consolas" pitchFamily="49" charset="0"/>
                  <a:ea typeface="仿宋" pitchFamily="49" charset="-122"/>
                  <a:cs typeface="Consolas" pitchFamily="49" charset="0"/>
                </a:rPr>
                <a:t>z</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a:p>
              <a:pPr marL="0" marR="0" lvl="0" algn="l" defTabSz="914400" rtl="0" eaLnBrk="0" fontAlgn="base" latinLnBrk="0" hangingPunct="0">
                <a:lnSpc>
                  <a:spcPts val="3000"/>
                </a:lnSpc>
                <a:spcBef>
                  <a:spcPct val="0"/>
                </a:spcBef>
                <a:spcAft>
                  <a:spcPct val="0"/>
                </a:spcAft>
                <a:buClrTx/>
                <a:buSzTx/>
                <a:buFontTx/>
                <a:buNone/>
                <a:tabLst/>
              </a:pP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Hanoi(</a:t>
              </a:r>
              <a:r>
                <a:rPr kumimoji="0" lang="en-US" altLang="zh-CN" sz="2000" i="0" u="none" strike="noStrike" cap="none" normalizeH="0" baseline="0" dirty="0">
                  <a:ln>
                    <a:noFill/>
                  </a:ln>
                  <a:solidFill>
                    <a:srgbClr val="FF00FF"/>
                  </a:solidFill>
                  <a:effectLst/>
                  <a:latin typeface="Consolas" pitchFamily="49" charset="0"/>
                  <a:ea typeface="仿宋" pitchFamily="49" charset="-122"/>
                  <a:cs typeface="Consolas" pitchFamily="49" charset="0"/>
                </a:rPr>
                <a:t>n-1</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y</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zh-CN" altLang="en-US" sz="20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2000" i="0" u="none" strike="noStrike" cap="none" normalizeH="0" baseline="0" dirty="0">
                  <a:ln>
                    <a:noFill/>
                  </a:ln>
                  <a:solidFill>
                    <a:srgbClr val="0000FF"/>
                  </a:solidFill>
                  <a:effectLst/>
                  <a:latin typeface="Consolas" pitchFamily="49" charset="0"/>
                  <a:ea typeface="仿宋" pitchFamily="49" charset="-122"/>
                  <a:cs typeface="Consolas" pitchFamily="49" charset="0"/>
                </a:rPr>
                <a:t>z)</a:t>
              </a:r>
            </a:p>
          </p:txBody>
        </p:sp>
        <p:sp>
          <p:nvSpPr>
            <p:cNvPr id="15" name="右箭头 14"/>
            <p:cNvSpPr/>
            <p:nvPr/>
          </p:nvSpPr>
          <p:spPr bwMode="auto">
            <a:xfrm>
              <a:off x="3214678" y="5000636"/>
              <a:ext cx="357190"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2824999"/>
            <a:ext cx="7819802" cy="385114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Y,char</a:t>
            </a:r>
            <a:r>
              <a:rPr lang="en-US" altLang="zh-CN" sz="1800" dirty="0">
                <a:solidFill>
                  <a:srgbClr val="0000FF"/>
                </a:solidFill>
                <a:latin typeface="Consolas" pitchFamily="49" charset="0"/>
                <a:ea typeface="仿宋" pitchFamily="49" charset="-122"/>
                <a:cs typeface="Consolas" pitchFamily="49" charset="0"/>
              </a:rPr>
              <a:t> Z)</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只有一个盘片的情况</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GB" altLang="zh-CN" sz="1800" u="sng" dirty="0">
                <a:solidFill>
                  <a:srgbClr val="0000FF"/>
                </a:solidFill>
                <a:latin typeface="Consolas" panose="020B0609020204030204" pitchFamily="49" charset="0"/>
              </a:rPr>
              <a:t>System.</a:t>
            </a:r>
            <a:r>
              <a:rPr lang="en-GB" altLang="zh-CN" sz="1800" b="1" u="sng" dirty="0">
                <a:solidFill>
                  <a:srgbClr val="0000FF"/>
                </a:solidFill>
                <a:latin typeface="Consolas" panose="020B0609020204030204" pitchFamily="49" charset="0"/>
              </a:rPr>
              <a:t>out.println("</a:t>
            </a:r>
            <a:r>
              <a:rPr lang="zh-CN" altLang="en-US" sz="1800" b="1" u="sng" dirty="0">
                <a:solidFill>
                  <a:srgbClr val="0000FF"/>
                </a:solidFill>
                <a:latin typeface="Consolas" panose="020B0609020204030204" pitchFamily="49" charset="0"/>
              </a:rPr>
              <a:t>将第</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n+"</a:t>
            </a:r>
            <a:r>
              <a:rPr lang="zh-CN" altLang="en-US" sz="1800" b="1" u="sng" dirty="0">
                <a:solidFill>
                  <a:srgbClr val="0000FF"/>
                </a:solidFill>
                <a:latin typeface="Consolas" panose="020B0609020204030204" pitchFamily="49" charset="0"/>
              </a:rPr>
              <a:t>个盘片从</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X+"</a:t>
            </a:r>
            <a:r>
              <a:rPr lang="zh-CN" altLang="en-US" sz="1800" b="1" u="sng" dirty="0">
                <a:solidFill>
                  <a:srgbClr val="0000FF"/>
                </a:solidFill>
                <a:latin typeface="Consolas" panose="020B0609020204030204" pitchFamily="49" charset="0"/>
              </a:rPr>
              <a:t>移动到</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Z);</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有两个或多个盘片的情况</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(n-1,X,Z,Y);</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GB" altLang="zh-CN" sz="1800" u="sng" dirty="0">
                <a:solidFill>
                  <a:srgbClr val="0000FF"/>
                </a:solidFill>
                <a:latin typeface="Consolas" panose="020B0609020204030204" pitchFamily="49" charset="0"/>
              </a:rPr>
              <a:t>System.</a:t>
            </a:r>
            <a:r>
              <a:rPr lang="en-GB" altLang="zh-CN" sz="1800" b="1" u="sng" dirty="0">
                <a:solidFill>
                  <a:srgbClr val="0000FF"/>
                </a:solidFill>
                <a:latin typeface="Consolas" panose="020B0609020204030204" pitchFamily="49" charset="0"/>
              </a:rPr>
              <a:t>out.println("</a:t>
            </a:r>
            <a:r>
              <a:rPr lang="zh-CN" altLang="en-US" sz="1800" b="1" u="sng" dirty="0">
                <a:solidFill>
                  <a:srgbClr val="0000FF"/>
                </a:solidFill>
                <a:latin typeface="Consolas" panose="020B0609020204030204" pitchFamily="49" charset="0"/>
              </a:rPr>
              <a:t>将第</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n+"</a:t>
            </a:r>
            <a:r>
              <a:rPr lang="zh-CN" altLang="en-US" sz="1800" b="1" u="sng" dirty="0">
                <a:solidFill>
                  <a:srgbClr val="0000FF"/>
                </a:solidFill>
                <a:latin typeface="Consolas" panose="020B0609020204030204" pitchFamily="49" charset="0"/>
              </a:rPr>
              <a:t>个盘片从</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X+"</a:t>
            </a:r>
            <a:r>
              <a:rPr lang="zh-CN" altLang="en-US" sz="1800" b="1" u="sng" dirty="0">
                <a:solidFill>
                  <a:srgbClr val="0000FF"/>
                </a:solidFill>
                <a:latin typeface="Consolas" panose="020B0609020204030204" pitchFamily="49" charset="0"/>
              </a:rPr>
              <a:t>移动到</a:t>
            </a:r>
            <a:r>
              <a:rPr lang="en-US" altLang="zh-CN" sz="1800" b="1" u="sng" dirty="0">
                <a:solidFill>
                  <a:srgbClr val="0000FF"/>
                </a:solidFill>
                <a:latin typeface="Consolas" panose="020B0609020204030204" pitchFamily="49" charset="0"/>
              </a:rPr>
              <a:t>"+</a:t>
            </a:r>
            <a:r>
              <a:rPr lang="en-GB" altLang="zh-CN" sz="1800" b="1" u="sng" dirty="0">
                <a:solidFill>
                  <a:srgbClr val="0000FF"/>
                </a:solidFill>
                <a:latin typeface="Consolas" panose="020B0609020204030204" pitchFamily="49" charset="0"/>
              </a:rPr>
              <a:t>Z);</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(n-1,Y,X,Z);</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pic>
        <p:nvPicPr>
          <p:cNvPr id="6" name="Picture 2" descr="http://img2.imgtn.bdimg.com/it/u=2453346877,1101521077&amp;fm=15&amp;gp=0.jpg"/>
          <p:cNvPicPr>
            <a:picLocks noChangeAspect="1" noChangeArrowheads="1"/>
          </p:cNvPicPr>
          <p:nvPr/>
        </p:nvPicPr>
        <p:blipFill>
          <a:blip r:embed="rId2" cstate="print"/>
          <a:srcRect/>
          <a:stretch>
            <a:fillRect/>
          </a:stretch>
        </p:blipFill>
        <p:spPr bwMode="auto">
          <a:xfrm>
            <a:off x="31666" y="332656"/>
            <a:ext cx="4652590" cy="2048311"/>
          </a:xfrm>
          <a:prstGeom prst="rect">
            <a:avLst/>
          </a:prstGeom>
          <a:noFill/>
        </p:spPr>
      </p:pic>
      <p:sp>
        <p:nvSpPr>
          <p:cNvPr id="7" name="下箭头 6"/>
          <p:cNvSpPr/>
          <p:nvPr/>
        </p:nvSpPr>
        <p:spPr bwMode="auto">
          <a:xfrm>
            <a:off x="2366337" y="2460107"/>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pic>
        <p:nvPicPr>
          <p:cNvPr id="8" name="Picture 4" descr="C:\Users\Administrator.USER-20130101ZG\Desktop\IMG_1394.GIF">
            <a:extLst>
              <a:ext uri="{FF2B5EF4-FFF2-40B4-BE49-F238E27FC236}">
                <a16:creationId xmlns:a16="http://schemas.microsoft.com/office/drawing/2014/main" id="{924F8EC0-35EC-45D0-A68C-7B9A747D6A38}"/>
              </a:ext>
            </a:extLst>
          </p:cNvPr>
          <p:cNvPicPr>
            <a:picLocks noChangeAspect="1" noChangeArrowheads="1" noCrop="1"/>
          </p:cNvPicPr>
          <p:nvPr/>
        </p:nvPicPr>
        <p:blipFill>
          <a:blip r:embed="rId3" cstate="print"/>
          <a:srcRect/>
          <a:stretch>
            <a:fillRect/>
          </a:stretch>
        </p:blipFill>
        <p:spPr bwMode="auto">
          <a:xfrm>
            <a:off x="4788024" y="531039"/>
            <a:ext cx="4227952" cy="16515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14282" y="209909"/>
            <a:ext cx="2857520"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a:t>5.1.3 </a:t>
            </a:r>
            <a:r>
              <a:rPr lang="zh-CN" altLang="zh-CN"/>
              <a:t>递归模型</a:t>
            </a:r>
          </a:p>
        </p:txBody>
      </p:sp>
      <p:sp>
        <p:nvSpPr>
          <p:cNvPr id="5" name="TextBox 4"/>
          <p:cNvSpPr txBox="1"/>
          <p:nvPr/>
        </p:nvSpPr>
        <p:spPr>
          <a:xfrm>
            <a:off x="865705" y="853163"/>
            <a:ext cx="7920880" cy="415498"/>
          </a:xfrm>
          <a:prstGeom prst="rect">
            <a:avLst/>
          </a:prstGeom>
          <a:noFill/>
        </p:spPr>
        <p:txBody>
          <a:bodyPr wrap="square" rtlCol="0">
            <a:spAutoFit/>
          </a:bodyPr>
          <a:lstStyle/>
          <a:p>
            <a:pPr algn="l">
              <a:lnSpc>
                <a:spcPct val="100000"/>
              </a:lnSpc>
              <a:spcBef>
                <a:spcPts val="0"/>
              </a:spcBef>
            </a:pPr>
            <a:r>
              <a:rPr lang="zh-CN" altLang="zh-CN" sz="2100" dirty="0">
                <a:solidFill>
                  <a:srgbClr val="0000FF"/>
                </a:solidFill>
                <a:latin typeface="楷体" pitchFamily="49" charset="-122"/>
                <a:ea typeface="楷体" pitchFamily="49" charset="-122"/>
              </a:rPr>
              <a:t>递归模型是递归算法的抽象，它反映一个递归问题的递归结构。</a:t>
            </a:r>
            <a:endParaRPr lang="zh-CN" altLang="en-US" sz="2100" dirty="0">
              <a:solidFill>
                <a:srgbClr val="0000FF"/>
              </a:solidFill>
              <a:latin typeface="楷体" pitchFamily="49" charset="-122"/>
              <a:ea typeface="楷体" pitchFamily="49" charset="-122"/>
              <a:cs typeface="Consolas" pitchFamily="49" charset="0"/>
            </a:endParaRPr>
          </a:p>
        </p:txBody>
      </p:sp>
      <p:sp>
        <p:nvSpPr>
          <p:cNvPr id="6" name="TextBox 5"/>
          <p:cNvSpPr txBox="1"/>
          <p:nvPr/>
        </p:nvSpPr>
        <p:spPr>
          <a:xfrm>
            <a:off x="865705" y="1408411"/>
            <a:ext cx="7000924" cy="24148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1</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2</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3</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(n-1)*n);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4</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下箭头 7"/>
          <p:cNvSpPr/>
          <p:nvPr/>
        </p:nvSpPr>
        <p:spPr bwMode="auto">
          <a:xfrm>
            <a:off x="3456731" y="3537515"/>
            <a:ext cx="214314"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TextBox 8"/>
          <p:cNvSpPr txBox="1"/>
          <p:nvPr/>
        </p:nvSpPr>
        <p:spPr>
          <a:xfrm>
            <a:off x="3623349" y="3593685"/>
            <a:ext cx="1428760" cy="369332"/>
          </a:xfrm>
          <a:prstGeom prst="rect">
            <a:avLst/>
          </a:prstGeom>
          <a:noFill/>
        </p:spPr>
        <p:txBody>
          <a:bodyPr wrap="square" rtlCol="0">
            <a:spAutoFit/>
          </a:bodyPr>
          <a:lstStyle/>
          <a:p>
            <a:pPr algn="l">
              <a:lnSpc>
                <a:spcPct val="100000"/>
              </a:lnSpc>
              <a:spcBef>
                <a:spcPts val="0"/>
              </a:spcBef>
            </a:pPr>
            <a:r>
              <a:rPr lang="zh-CN" altLang="zh-CN" sz="1800" dirty="0">
                <a:solidFill>
                  <a:srgbClr val="0000FF"/>
                </a:solidFill>
                <a:latin typeface="仿宋" pitchFamily="49" charset="-122"/>
                <a:ea typeface="仿宋" pitchFamily="49" charset="-122"/>
              </a:rPr>
              <a:t>递归模型</a:t>
            </a:r>
            <a:endParaRPr lang="zh-CN" altLang="en-US" sz="1800" dirty="0">
              <a:solidFill>
                <a:srgbClr val="0000FF"/>
              </a:solidFill>
              <a:latin typeface="仿宋" pitchFamily="49" charset="-122"/>
              <a:ea typeface="仿宋" pitchFamily="49" charset="-122"/>
              <a:cs typeface="Consolas" pitchFamily="49" charset="0"/>
            </a:endParaRPr>
          </a:p>
        </p:txBody>
      </p:sp>
      <p:sp>
        <p:nvSpPr>
          <p:cNvPr id="10" name="TextBox 4">
            <a:extLst>
              <a:ext uri="{FF2B5EF4-FFF2-40B4-BE49-F238E27FC236}">
                <a16:creationId xmlns:a16="http://schemas.microsoft.com/office/drawing/2014/main" id="{41097AB4-0123-436D-A890-BAECCEA6055A}"/>
              </a:ext>
            </a:extLst>
          </p:cNvPr>
          <p:cNvSpPr txBox="1"/>
          <p:nvPr/>
        </p:nvSpPr>
        <p:spPr>
          <a:xfrm>
            <a:off x="1535010" y="4120313"/>
            <a:ext cx="4786346" cy="760959"/>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72000" bIns="72000" rtlCol="0">
            <a:spAutoFit/>
          </a:bodyPr>
          <a:lstStyle/>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=1</a:t>
            </a:r>
            <a:endParaRPr lang="zh-CN" altLang="zh-CN" sz="1800">
              <a:solidFill>
                <a:srgbClr val="00B0F0"/>
              </a:solidFill>
              <a:latin typeface="Consolas" pitchFamily="49" charset="0"/>
              <a:cs typeface="Consolas" pitchFamily="49" charset="0"/>
            </a:endParaRPr>
          </a:p>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&gt;1</a:t>
            </a:r>
            <a:endParaRPr lang="zh-CN" altLang="zh-CN" sz="1800">
              <a:solidFill>
                <a:srgbClr val="00B0F0"/>
              </a:solidFill>
              <a:latin typeface="Consolas" pitchFamily="49" charset="0"/>
              <a:cs typeface="Consolas" pitchFamily="49" charset="0"/>
            </a:endParaRPr>
          </a:p>
        </p:txBody>
      </p:sp>
      <p:sp>
        <p:nvSpPr>
          <p:cNvPr id="11" name="TextBox 5">
            <a:extLst>
              <a:ext uri="{FF2B5EF4-FFF2-40B4-BE49-F238E27FC236}">
                <a16:creationId xmlns:a16="http://schemas.microsoft.com/office/drawing/2014/main" id="{291C16CF-905C-43A1-A600-C68216CA1447}"/>
              </a:ext>
            </a:extLst>
          </p:cNvPr>
          <p:cNvSpPr txBox="1"/>
          <p:nvPr/>
        </p:nvSpPr>
        <p:spPr>
          <a:xfrm>
            <a:off x="6566905" y="4152765"/>
            <a:ext cx="1214446"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递归出口</a:t>
            </a:r>
          </a:p>
        </p:txBody>
      </p:sp>
      <p:sp>
        <p:nvSpPr>
          <p:cNvPr id="12" name="TextBox 6">
            <a:extLst>
              <a:ext uri="{FF2B5EF4-FFF2-40B4-BE49-F238E27FC236}">
                <a16:creationId xmlns:a16="http://schemas.microsoft.com/office/drawing/2014/main" id="{EC6F7F56-EE2F-4A24-823C-E7C3BCC23559}"/>
              </a:ext>
            </a:extLst>
          </p:cNvPr>
          <p:cNvSpPr txBox="1"/>
          <p:nvPr/>
        </p:nvSpPr>
        <p:spPr>
          <a:xfrm>
            <a:off x="6635931" y="4495321"/>
            <a:ext cx="1214446"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递归体</a:t>
            </a:r>
          </a:p>
        </p:txBody>
      </p:sp>
      <p:cxnSp>
        <p:nvCxnSpPr>
          <p:cNvPr id="13" name="直接箭头连接符 12">
            <a:extLst>
              <a:ext uri="{FF2B5EF4-FFF2-40B4-BE49-F238E27FC236}">
                <a16:creationId xmlns:a16="http://schemas.microsoft.com/office/drawing/2014/main" id="{D6DDC66E-43CF-4567-9449-9DCB300E6AC9}"/>
              </a:ext>
            </a:extLst>
          </p:cNvPr>
          <p:cNvCxnSpPr/>
          <p:nvPr/>
        </p:nvCxnSpPr>
        <p:spPr>
          <a:xfrm rot="10800000" flipV="1">
            <a:off x="5852525" y="4348030"/>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9B68ADDA-9092-4F44-BC6A-1B3D032AD47E}"/>
              </a:ext>
            </a:extLst>
          </p:cNvPr>
          <p:cNvCxnSpPr/>
          <p:nvPr/>
        </p:nvCxnSpPr>
        <p:spPr>
          <a:xfrm rot="10800000" flipV="1">
            <a:off x="5964166" y="4677529"/>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0">
            <a:extLst>
              <a:ext uri="{FF2B5EF4-FFF2-40B4-BE49-F238E27FC236}">
                <a16:creationId xmlns:a16="http://schemas.microsoft.com/office/drawing/2014/main" id="{BD62683D-9B68-4387-A0AC-A25B182AB287}"/>
              </a:ext>
            </a:extLst>
          </p:cNvPr>
          <p:cNvSpPr txBox="1"/>
          <p:nvPr/>
        </p:nvSpPr>
        <p:spPr>
          <a:xfrm>
            <a:off x="611560" y="5208685"/>
            <a:ext cx="8352927" cy="1423338"/>
          </a:xfrm>
          <a:prstGeom prst="rect">
            <a:avLst/>
          </a:prstGeom>
          <a:noFill/>
        </p:spPr>
        <p:txBody>
          <a:bodyPr wrap="square" rtlCol="0">
            <a:spAutoFit/>
          </a:bodyPr>
          <a:lstStyle/>
          <a:p>
            <a:pPr marL="342900" indent="-342900" algn="l">
              <a:lnSpc>
                <a:spcPct val="150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一般地，一个递归模型是由递归出口和递归体两部分组成。</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递归出口</a:t>
            </a:r>
            <a:r>
              <a:rPr lang="zh-CN" altLang="zh-CN" sz="2000" dirty="0">
                <a:solidFill>
                  <a:srgbClr val="0000FF"/>
                </a:solidFill>
                <a:latin typeface="Consolas" pitchFamily="49" charset="0"/>
                <a:ea typeface="仿宋" pitchFamily="49" charset="-122"/>
                <a:cs typeface="Consolas" pitchFamily="49" charset="0"/>
              </a:rPr>
              <a:t>确定递归到何时结束，即指出明确的</a:t>
            </a:r>
            <a:r>
              <a:rPr lang="zh-CN" altLang="zh-CN" sz="2000" dirty="0">
                <a:solidFill>
                  <a:srgbClr val="FF0000"/>
                </a:solidFill>
                <a:latin typeface="Consolas" pitchFamily="49" charset="0"/>
                <a:ea typeface="仿宋" pitchFamily="49" charset="-122"/>
                <a:cs typeface="Consolas" pitchFamily="49" charset="0"/>
              </a:rPr>
              <a:t>递归结束条件</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递归体</a:t>
            </a:r>
            <a:r>
              <a:rPr lang="zh-CN" altLang="zh-CN" sz="2000" dirty="0">
                <a:solidFill>
                  <a:srgbClr val="0000FF"/>
                </a:solidFill>
                <a:latin typeface="Consolas" pitchFamily="49" charset="0"/>
                <a:ea typeface="仿宋" pitchFamily="49" charset="-122"/>
                <a:cs typeface="Consolas" pitchFamily="49" charset="0"/>
              </a:rPr>
              <a:t>确定递归求解时的</a:t>
            </a:r>
            <a:r>
              <a:rPr lang="zh-CN" altLang="zh-CN" sz="2000" dirty="0">
                <a:solidFill>
                  <a:srgbClr val="FF0000"/>
                </a:solidFill>
                <a:latin typeface="Consolas" pitchFamily="49" charset="0"/>
                <a:ea typeface="仿宋" pitchFamily="49" charset="-122"/>
                <a:cs typeface="Consolas" pitchFamily="49" charset="0"/>
              </a:rPr>
              <a:t>递推关系</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622523" y="619142"/>
            <a:ext cx="3571900" cy="430887"/>
          </a:xfrm>
          <a:prstGeom prst="rect">
            <a:avLst/>
          </a:prstGeom>
          <a:noFill/>
        </p:spPr>
        <p:txBody>
          <a:bodyPr wrap="square" rtlCol="0">
            <a:spAutoFit/>
          </a:bodyPr>
          <a:lstStyle/>
          <a:p>
            <a:pPr algn="l">
              <a:lnSpc>
                <a:spcPct val="100000"/>
              </a:lnSpc>
            </a:pPr>
            <a:r>
              <a:rPr lang="zh-CN" altLang="zh-CN" sz="2200" dirty="0">
                <a:solidFill>
                  <a:srgbClr val="0000FF"/>
                </a:solidFill>
                <a:latin typeface="黑体" panose="02010609060101010101" pitchFamily="49" charset="-122"/>
                <a:ea typeface="黑体" panose="02010609060101010101" pitchFamily="49" charset="-122"/>
                <a:cs typeface="Consolas" pitchFamily="49" charset="0"/>
              </a:rPr>
              <a:t>递归出口的一般格式如下：</a:t>
            </a:r>
          </a:p>
        </p:txBody>
      </p:sp>
      <p:sp>
        <p:nvSpPr>
          <p:cNvPr id="5" name="TextBox 4"/>
          <p:cNvSpPr txBox="1"/>
          <p:nvPr/>
        </p:nvSpPr>
        <p:spPr>
          <a:xfrm>
            <a:off x="642910" y="1928802"/>
            <a:ext cx="3571900" cy="430887"/>
          </a:xfrm>
          <a:prstGeom prst="rect">
            <a:avLst/>
          </a:prstGeom>
          <a:noFill/>
        </p:spPr>
        <p:txBody>
          <a:bodyPr wrap="square" rtlCol="0">
            <a:spAutoFit/>
          </a:bodyPr>
          <a:lstStyle/>
          <a:p>
            <a:pPr algn="l">
              <a:lnSpc>
                <a:spcPct val="100000"/>
              </a:lnSpc>
            </a:pPr>
            <a:r>
              <a:rPr lang="zh-CN" altLang="zh-CN" sz="2200" dirty="0">
                <a:solidFill>
                  <a:srgbClr val="0000FF"/>
                </a:solidFill>
                <a:latin typeface="黑体" panose="02010609060101010101" pitchFamily="49" charset="-122"/>
                <a:ea typeface="黑体" panose="02010609060101010101" pitchFamily="49" charset="-122"/>
                <a:cs typeface="Consolas" pitchFamily="49" charset="0"/>
              </a:rPr>
              <a:t>递归</a:t>
            </a:r>
            <a:r>
              <a:rPr lang="zh-CN" altLang="en-US" sz="2200" dirty="0">
                <a:solidFill>
                  <a:srgbClr val="0000FF"/>
                </a:solidFill>
                <a:latin typeface="黑体" panose="02010609060101010101" pitchFamily="49" charset="-122"/>
                <a:ea typeface="黑体" panose="02010609060101010101" pitchFamily="49" charset="-122"/>
                <a:cs typeface="Consolas" pitchFamily="49" charset="0"/>
              </a:rPr>
              <a:t>体</a:t>
            </a:r>
            <a:r>
              <a:rPr lang="zh-CN" altLang="zh-CN" sz="2200" dirty="0">
                <a:solidFill>
                  <a:srgbClr val="0000FF"/>
                </a:solidFill>
                <a:latin typeface="黑体" panose="02010609060101010101" pitchFamily="49" charset="-122"/>
                <a:ea typeface="黑体" panose="02010609060101010101" pitchFamily="49" charset="-122"/>
                <a:cs typeface="Consolas" pitchFamily="49" charset="0"/>
              </a:rPr>
              <a:t>的一般格式如下：</a:t>
            </a:r>
          </a:p>
        </p:txBody>
      </p:sp>
      <p:sp>
        <p:nvSpPr>
          <p:cNvPr id="7" name="TextBox 6"/>
          <p:cNvSpPr txBox="1"/>
          <p:nvPr/>
        </p:nvSpPr>
        <p:spPr>
          <a:xfrm>
            <a:off x="6300192" y="533170"/>
            <a:ext cx="2236785" cy="602830"/>
          </a:xfrm>
          <a:prstGeom prst="rect">
            <a:avLst/>
          </a:prstGeom>
          <a:solidFill>
            <a:schemeClr val="bg1"/>
          </a:solidFill>
          <a:ln>
            <a:solidFill>
              <a:schemeClr val="accent6">
                <a:lumMod val="20000"/>
                <a:lumOff val="80000"/>
              </a:schemeClr>
            </a:solidFill>
          </a:ln>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500" i="1" spc="50" dirty="0">
                <a:ln w="11430"/>
                <a:solidFill>
                  <a:srgbClr val="FF0000"/>
                </a:solidFill>
                <a:latin typeface="Consolas" pitchFamily="49" charset="0"/>
                <a:ea typeface="仿宋" pitchFamily="49" charset="-122"/>
                <a:cs typeface="Consolas" pitchFamily="49" charset="0"/>
              </a:rPr>
              <a:t>f</a:t>
            </a:r>
            <a:r>
              <a:rPr lang="en-US" altLang="zh-CN" sz="2500" spc="50" dirty="0">
                <a:ln w="11430"/>
                <a:solidFill>
                  <a:srgbClr val="FF0000"/>
                </a:solidFill>
                <a:latin typeface="Consolas" pitchFamily="49" charset="0"/>
                <a:ea typeface="仿宋" pitchFamily="49" charset="-122"/>
                <a:cs typeface="Consolas" pitchFamily="49" charset="0"/>
              </a:rPr>
              <a:t>(s</a:t>
            </a:r>
            <a:r>
              <a:rPr lang="en-US" altLang="zh-CN" sz="2500" spc="50" baseline="-25000" dirty="0">
                <a:ln w="11430"/>
                <a:solidFill>
                  <a:srgbClr val="FF0000"/>
                </a:solidFill>
                <a:latin typeface="Consolas" pitchFamily="49" charset="0"/>
                <a:ea typeface="仿宋" pitchFamily="49" charset="-122"/>
                <a:cs typeface="Consolas" pitchFamily="49" charset="0"/>
              </a:rPr>
              <a:t>1</a:t>
            </a:r>
            <a:r>
              <a:rPr lang="en-US" altLang="zh-CN" sz="2500" spc="50" dirty="0">
                <a:ln w="11430"/>
                <a:solidFill>
                  <a:srgbClr val="FF0000"/>
                </a:solidFill>
                <a:latin typeface="Consolas" pitchFamily="49" charset="0"/>
                <a:ea typeface="仿宋" pitchFamily="49" charset="-122"/>
                <a:cs typeface="Consolas" pitchFamily="49" charset="0"/>
              </a:rPr>
              <a:t>)=</a:t>
            </a:r>
            <a:r>
              <a:rPr lang="en-US" altLang="zh-CN" sz="2500" i="1" spc="50" dirty="0">
                <a:ln w="11430"/>
                <a:solidFill>
                  <a:srgbClr val="FF0000"/>
                </a:solidFill>
                <a:latin typeface="Consolas" pitchFamily="49" charset="0"/>
                <a:ea typeface="仿宋" pitchFamily="49" charset="-122"/>
                <a:cs typeface="Consolas" pitchFamily="49" charset="0"/>
              </a:rPr>
              <a:t>m</a:t>
            </a:r>
            <a:r>
              <a:rPr lang="en-US" altLang="zh-CN" sz="2500" spc="50" baseline="-25000" dirty="0">
                <a:ln w="11430"/>
                <a:solidFill>
                  <a:srgbClr val="FF0000"/>
                </a:solidFill>
                <a:latin typeface="Consolas" pitchFamily="49" charset="0"/>
                <a:ea typeface="仿宋" pitchFamily="49" charset="-122"/>
                <a:cs typeface="Consolas" pitchFamily="49" charset="0"/>
              </a:rPr>
              <a:t>1</a:t>
            </a:r>
            <a:endParaRPr lang="zh-CN" altLang="zh-CN" sz="2500" spc="50" dirty="0">
              <a:ln w="11430"/>
              <a:solidFill>
                <a:srgbClr val="FF0000"/>
              </a:solidFill>
              <a:latin typeface="Consolas" pitchFamily="49" charset="0"/>
              <a:ea typeface="仿宋" pitchFamily="49" charset="-122"/>
              <a:cs typeface="Consolas" pitchFamily="49" charset="0"/>
            </a:endParaRPr>
          </a:p>
        </p:txBody>
      </p:sp>
      <p:sp>
        <p:nvSpPr>
          <p:cNvPr id="8" name="TextBox 7"/>
          <p:cNvSpPr txBox="1"/>
          <p:nvPr/>
        </p:nvSpPr>
        <p:spPr>
          <a:xfrm>
            <a:off x="642910" y="2428868"/>
            <a:ext cx="8177562" cy="556664"/>
          </a:xfrm>
          <a:prstGeom prst="rect">
            <a:avLst/>
          </a:prstGeom>
          <a:solidFill>
            <a:schemeClr val="bg1"/>
          </a:solidFill>
          <a:ln>
            <a:solidFill>
              <a:schemeClr val="accent6">
                <a:lumMod val="20000"/>
                <a:lumOff val="80000"/>
              </a:schemeClr>
            </a:solidFill>
          </a:ln>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i="1" spc="50">
                <a:ln w="11430"/>
                <a:solidFill>
                  <a:srgbClr val="FF0000"/>
                </a:solidFill>
                <a:latin typeface="Consolas" pitchFamily="49" charset="0"/>
                <a:ea typeface="仿宋" pitchFamily="49" charset="-122"/>
                <a:cs typeface="Consolas" pitchFamily="49" charset="0"/>
              </a:rPr>
              <a:t>f</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s</a:t>
            </a:r>
            <a:r>
              <a:rPr lang="en-US" altLang="zh-CN" sz="2200" i="1" spc="50" baseline="-25000">
                <a:ln w="11430"/>
                <a:solidFill>
                  <a:srgbClr val="FF0000"/>
                </a:solidFill>
                <a:latin typeface="Consolas" pitchFamily="49" charset="0"/>
                <a:ea typeface="仿宋" pitchFamily="49" charset="-122"/>
                <a:cs typeface="Consolas" pitchFamily="49" charset="0"/>
              </a:rPr>
              <a:t>n</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g</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f</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s</a:t>
            </a:r>
            <a:r>
              <a:rPr lang="en-US" altLang="zh-CN" sz="2200" i="1" spc="50" baseline="-25000">
                <a:ln w="11430"/>
                <a:solidFill>
                  <a:srgbClr val="FF0000"/>
                </a:solidFill>
                <a:latin typeface="Consolas" pitchFamily="49" charset="0"/>
                <a:ea typeface="仿宋" pitchFamily="49" charset="-122"/>
                <a:cs typeface="Consolas" pitchFamily="49" charset="0"/>
              </a:rPr>
              <a:t>i</a:t>
            </a:r>
            <a:r>
              <a:rPr lang="en-US" altLang="zh-CN" sz="2200" spc="50">
                <a:ln w="11430"/>
                <a:solidFill>
                  <a:srgbClr val="FF0000"/>
                </a:solidFill>
                <a:latin typeface="Consolas" pitchFamily="49" charset="0"/>
                <a:ea typeface="仿宋" pitchFamily="49" charset="-122"/>
                <a:cs typeface="Consolas" pitchFamily="49" charset="0"/>
              </a:rPr>
              <a:t>)</a:t>
            </a:r>
            <a:r>
              <a:rPr lang="zh-CN"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f</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s</a:t>
            </a:r>
            <a:r>
              <a:rPr lang="en-US" altLang="zh-CN" sz="2200" i="1" spc="50" baseline="-25000">
                <a:ln w="11430"/>
                <a:solidFill>
                  <a:srgbClr val="FF0000"/>
                </a:solidFill>
                <a:latin typeface="Consolas" pitchFamily="49" charset="0"/>
                <a:ea typeface="仿宋" pitchFamily="49" charset="-122"/>
                <a:cs typeface="Consolas" pitchFamily="49" charset="0"/>
              </a:rPr>
              <a:t>i</a:t>
            </a:r>
            <a:r>
              <a:rPr lang="en-US" altLang="zh-CN" sz="2200" spc="50" baseline="-25000">
                <a:ln w="11430"/>
                <a:solidFill>
                  <a:srgbClr val="FF0000"/>
                </a:solidFill>
                <a:latin typeface="Consolas" pitchFamily="49" charset="0"/>
                <a:ea typeface="仿宋" pitchFamily="49" charset="-122"/>
                <a:cs typeface="Consolas" pitchFamily="49" charset="0"/>
              </a:rPr>
              <a:t>+1</a:t>
            </a:r>
            <a:r>
              <a:rPr lang="en-US" altLang="zh-CN" sz="2200" spc="50">
                <a:ln w="11430"/>
                <a:solidFill>
                  <a:srgbClr val="FF0000"/>
                </a:solidFill>
                <a:latin typeface="Consolas" pitchFamily="49" charset="0"/>
                <a:ea typeface="仿宋" pitchFamily="49" charset="-122"/>
                <a:cs typeface="Consolas" pitchFamily="49" charset="0"/>
              </a:rPr>
              <a:t>)</a:t>
            </a:r>
            <a:r>
              <a:rPr lang="zh-CN" altLang="zh-CN" sz="2200" spc="50">
                <a:ln w="11430"/>
                <a:solidFill>
                  <a:srgbClr val="FF0000"/>
                </a:solidFill>
                <a:latin typeface="Consolas" pitchFamily="49" charset="0"/>
                <a:ea typeface="仿宋" pitchFamily="49" charset="-122"/>
                <a:cs typeface="Consolas" pitchFamily="49" charset="0"/>
              </a:rPr>
              <a:t>，</a:t>
            </a:r>
            <a:r>
              <a:rPr lang="zh-CN" altLang="zh-CN" sz="2200" spc="50">
                <a:ln w="11430"/>
                <a:solidFill>
                  <a:srgbClr val="FF0000"/>
                </a:solidFill>
                <a:latin typeface="+mn-ea"/>
                <a:cs typeface="Consolas" pitchFamily="49" charset="0"/>
              </a:rPr>
              <a:t>…</a:t>
            </a:r>
            <a:r>
              <a:rPr lang="zh-CN"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f</a:t>
            </a:r>
            <a:r>
              <a:rPr lang="en-US"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s</a:t>
            </a:r>
            <a:r>
              <a:rPr lang="en-US" altLang="zh-CN" sz="2200" i="1" spc="50" baseline="-25000">
                <a:ln w="11430"/>
                <a:solidFill>
                  <a:srgbClr val="FF0000"/>
                </a:solidFill>
                <a:latin typeface="Consolas" pitchFamily="49" charset="0"/>
                <a:ea typeface="仿宋" pitchFamily="49" charset="-122"/>
                <a:cs typeface="Consolas" pitchFamily="49" charset="0"/>
              </a:rPr>
              <a:t>n</a:t>
            </a:r>
            <a:r>
              <a:rPr lang="en-US" altLang="zh-CN" sz="2200" spc="50" baseline="-25000">
                <a:ln w="11430"/>
                <a:solidFill>
                  <a:srgbClr val="FF0000"/>
                </a:solidFill>
                <a:latin typeface="Consolas" pitchFamily="49" charset="0"/>
                <a:ea typeface="仿宋" pitchFamily="49" charset="-122"/>
                <a:cs typeface="Consolas" pitchFamily="49" charset="0"/>
              </a:rPr>
              <a:t>-1</a:t>
            </a:r>
            <a:r>
              <a:rPr lang="en-US" altLang="zh-CN" sz="2200" spc="50">
                <a:ln w="11430"/>
                <a:solidFill>
                  <a:srgbClr val="FF0000"/>
                </a:solidFill>
                <a:latin typeface="Consolas" pitchFamily="49" charset="0"/>
                <a:ea typeface="仿宋" pitchFamily="49" charset="-122"/>
                <a:cs typeface="Consolas" pitchFamily="49" charset="0"/>
              </a:rPr>
              <a:t>)</a:t>
            </a:r>
            <a:r>
              <a:rPr lang="zh-CN"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c</a:t>
            </a:r>
            <a:r>
              <a:rPr lang="en-US" altLang="zh-CN" sz="2200" i="1" spc="50" baseline="-25000">
                <a:ln w="11430"/>
                <a:solidFill>
                  <a:srgbClr val="FF0000"/>
                </a:solidFill>
                <a:latin typeface="Consolas" pitchFamily="49" charset="0"/>
                <a:ea typeface="仿宋" pitchFamily="49" charset="-122"/>
                <a:cs typeface="Consolas" pitchFamily="49" charset="0"/>
              </a:rPr>
              <a:t>j</a:t>
            </a:r>
            <a:r>
              <a:rPr lang="zh-CN"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c</a:t>
            </a:r>
            <a:r>
              <a:rPr lang="en-US" altLang="zh-CN" sz="2200" i="1" spc="50" baseline="-25000">
                <a:ln w="11430"/>
                <a:solidFill>
                  <a:srgbClr val="FF0000"/>
                </a:solidFill>
                <a:latin typeface="Consolas" pitchFamily="49" charset="0"/>
                <a:ea typeface="仿宋" pitchFamily="49" charset="-122"/>
                <a:cs typeface="Consolas" pitchFamily="49" charset="0"/>
              </a:rPr>
              <a:t>j</a:t>
            </a:r>
            <a:r>
              <a:rPr lang="en-US" altLang="zh-CN" sz="2200" spc="50" baseline="-25000">
                <a:ln w="11430"/>
                <a:solidFill>
                  <a:srgbClr val="FF0000"/>
                </a:solidFill>
                <a:latin typeface="Consolas" pitchFamily="49" charset="0"/>
                <a:ea typeface="仿宋" pitchFamily="49" charset="-122"/>
                <a:cs typeface="Consolas" pitchFamily="49" charset="0"/>
              </a:rPr>
              <a:t>+1</a:t>
            </a:r>
            <a:r>
              <a:rPr lang="zh-CN" altLang="zh-CN" sz="2200" spc="50">
                <a:ln w="11430"/>
                <a:solidFill>
                  <a:srgbClr val="FF0000"/>
                </a:solidFill>
                <a:latin typeface="Consolas" pitchFamily="49" charset="0"/>
                <a:ea typeface="仿宋" pitchFamily="49" charset="-122"/>
                <a:cs typeface="Consolas" pitchFamily="49" charset="0"/>
              </a:rPr>
              <a:t>，</a:t>
            </a:r>
            <a:r>
              <a:rPr lang="zh-CN" altLang="zh-CN" sz="2200" spc="50">
                <a:ln w="11430"/>
                <a:solidFill>
                  <a:srgbClr val="FF0000"/>
                </a:solidFill>
                <a:latin typeface="+mj-ea"/>
                <a:ea typeface="+mj-ea"/>
                <a:cs typeface="Consolas" pitchFamily="49" charset="0"/>
              </a:rPr>
              <a:t>…</a:t>
            </a:r>
            <a:r>
              <a:rPr lang="zh-CN" altLang="zh-CN" sz="2200" spc="50">
                <a:ln w="11430"/>
                <a:solidFill>
                  <a:srgbClr val="FF0000"/>
                </a:solidFill>
                <a:latin typeface="Consolas" pitchFamily="49" charset="0"/>
                <a:ea typeface="仿宋" pitchFamily="49" charset="-122"/>
                <a:cs typeface="Consolas" pitchFamily="49" charset="0"/>
              </a:rPr>
              <a:t>，</a:t>
            </a:r>
            <a:r>
              <a:rPr lang="en-US" altLang="zh-CN" sz="2200" i="1" spc="50">
                <a:ln w="11430"/>
                <a:solidFill>
                  <a:srgbClr val="FF0000"/>
                </a:solidFill>
                <a:latin typeface="Consolas" pitchFamily="49" charset="0"/>
                <a:ea typeface="仿宋" pitchFamily="49" charset="-122"/>
                <a:cs typeface="Consolas" pitchFamily="49" charset="0"/>
              </a:rPr>
              <a:t>c</a:t>
            </a:r>
            <a:r>
              <a:rPr lang="en-US" altLang="zh-CN" sz="2200" i="1" spc="50" baseline="-25000">
                <a:ln w="11430"/>
                <a:solidFill>
                  <a:srgbClr val="FF0000"/>
                </a:solidFill>
                <a:latin typeface="Consolas" pitchFamily="49" charset="0"/>
                <a:ea typeface="仿宋" pitchFamily="49" charset="-122"/>
                <a:cs typeface="Consolas" pitchFamily="49" charset="0"/>
              </a:rPr>
              <a:t>m</a:t>
            </a:r>
            <a:r>
              <a:rPr lang="en-US" altLang="zh-CN" sz="2200" spc="50">
                <a:ln w="11430"/>
                <a:solidFill>
                  <a:srgbClr val="FF0000"/>
                </a:solidFill>
                <a:latin typeface="Consolas" pitchFamily="49" charset="0"/>
                <a:ea typeface="仿宋" pitchFamily="49" charset="-122"/>
                <a:cs typeface="Consolas" pitchFamily="49" charset="0"/>
              </a:rPr>
              <a:t>)</a:t>
            </a:r>
            <a:endParaRPr lang="zh-CN" altLang="zh-CN" sz="2200" spc="50">
              <a:ln w="11430"/>
              <a:solidFill>
                <a:srgbClr val="FF0000"/>
              </a:solidFill>
              <a:latin typeface="Consolas" pitchFamily="49" charset="0"/>
              <a:ea typeface="仿宋" pitchFamily="49" charset="-122"/>
              <a:cs typeface="Consolas" pitchFamily="49" charset="0"/>
            </a:endParaRPr>
          </a:p>
        </p:txBody>
      </p:sp>
      <p:grpSp>
        <p:nvGrpSpPr>
          <p:cNvPr id="22" name="组合 21"/>
          <p:cNvGrpSpPr/>
          <p:nvPr/>
        </p:nvGrpSpPr>
        <p:grpSpPr>
          <a:xfrm>
            <a:off x="539552" y="4221088"/>
            <a:ext cx="7632848" cy="1798638"/>
            <a:chOff x="500034" y="3502025"/>
            <a:chExt cx="7632848" cy="1798638"/>
          </a:xfrm>
        </p:grpSpPr>
        <p:sp>
          <p:nvSpPr>
            <p:cNvPr id="10" name="Oval 7"/>
            <p:cNvSpPr>
              <a:spLocks noChangeArrowheads="1"/>
            </p:cNvSpPr>
            <p:nvPr/>
          </p:nvSpPr>
          <p:spPr bwMode="auto">
            <a:xfrm>
              <a:off x="2228822" y="3502025"/>
              <a:ext cx="1008063" cy="647700"/>
            </a:xfrm>
            <a:prstGeom prst="ellipse">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1" name="Oval 8"/>
            <p:cNvSpPr>
              <a:spLocks noChangeArrowheads="1"/>
            </p:cNvSpPr>
            <p:nvPr/>
          </p:nvSpPr>
          <p:spPr bwMode="auto">
            <a:xfrm>
              <a:off x="500034"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2" name="Oval 9"/>
            <p:cNvSpPr>
              <a:spLocks noChangeArrowheads="1"/>
            </p:cNvSpPr>
            <p:nvPr/>
          </p:nvSpPr>
          <p:spPr bwMode="auto">
            <a:xfrm>
              <a:off x="1723997"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3" name="Oval 10"/>
            <p:cNvSpPr>
              <a:spLocks noChangeArrowheads="1"/>
            </p:cNvSpPr>
            <p:nvPr/>
          </p:nvSpPr>
          <p:spPr bwMode="auto">
            <a:xfrm>
              <a:off x="4100484"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f</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n</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4" name="Text Box 11"/>
            <p:cNvSpPr txBox="1">
              <a:spLocks noChangeArrowheads="1"/>
            </p:cNvSpPr>
            <p:nvPr/>
          </p:nvSpPr>
          <p:spPr bwMode="auto">
            <a:xfrm>
              <a:off x="2947960" y="4827152"/>
              <a:ext cx="766784" cy="338554"/>
            </a:xfrm>
            <a:prstGeom prst="rect">
              <a:avLst/>
            </a:prstGeom>
            <a:noFill/>
            <a:ln w="38100" algn="ctr">
              <a:noFill/>
              <a:miter lim="800000"/>
              <a:headEnd/>
              <a:tailEnd type="none" w="lg" len="lg"/>
            </a:ln>
            <a:effectLst/>
          </p:spPr>
          <p:txBody>
            <a:bodyPr wrap="square">
              <a:spAutoFit/>
            </a:bodyPr>
            <a:lstStyle/>
            <a:p>
              <a:pPr>
                <a:spcBef>
                  <a:spcPct val="50000"/>
                </a:spcBef>
              </a:pPr>
              <a:r>
                <a:rPr lang="en-US" altLang="zh-CN" sz="2000">
                  <a:latin typeface="宋体"/>
                  <a:ea typeface="宋体" pitchFamily="2" charset="-122"/>
                  <a:cs typeface="Times New Roman" pitchFamily="18" charset="0"/>
                </a:rPr>
                <a:t>…</a:t>
              </a:r>
              <a:endParaRPr lang="en-US" altLang="zh-CN" sz="2000">
                <a:ea typeface="宋体" pitchFamily="2" charset="-122"/>
                <a:cs typeface="Times New Roman" pitchFamily="18" charset="0"/>
              </a:endParaRPr>
            </a:p>
          </p:txBody>
        </p:sp>
        <p:sp>
          <p:nvSpPr>
            <p:cNvPr id="15" name="Line 12"/>
            <p:cNvSpPr>
              <a:spLocks noChangeShapeType="1"/>
            </p:cNvSpPr>
            <p:nvPr/>
          </p:nvSpPr>
          <p:spPr bwMode="auto">
            <a:xfrm flipH="1">
              <a:off x="1292197" y="4005263"/>
              <a:ext cx="1008063" cy="720725"/>
            </a:xfrm>
            <a:prstGeom prst="line">
              <a:avLst/>
            </a:prstGeom>
            <a:ln w="28575">
              <a:headEn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sz="2000"/>
            </a:p>
          </p:txBody>
        </p:sp>
        <p:sp>
          <p:nvSpPr>
            <p:cNvPr id="16" name="Line 13"/>
            <p:cNvSpPr>
              <a:spLocks noChangeShapeType="1"/>
            </p:cNvSpPr>
            <p:nvPr/>
          </p:nvSpPr>
          <p:spPr bwMode="auto">
            <a:xfrm flipH="1">
              <a:off x="2371697" y="4149725"/>
              <a:ext cx="215900" cy="503238"/>
            </a:xfrm>
            <a:prstGeom prst="line">
              <a:avLst/>
            </a:prstGeom>
            <a:ln w="28575">
              <a:headEn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sz="2000"/>
            </a:p>
          </p:txBody>
        </p:sp>
        <p:sp>
          <p:nvSpPr>
            <p:cNvPr id="17" name="Freeform 14"/>
            <p:cNvSpPr>
              <a:spLocks/>
            </p:cNvSpPr>
            <p:nvPr/>
          </p:nvSpPr>
          <p:spPr bwMode="auto">
            <a:xfrm>
              <a:off x="3194022" y="3989388"/>
              <a:ext cx="1054100" cy="774700"/>
            </a:xfrm>
            <a:custGeom>
              <a:avLst/>
              <a:gdLst/>
              <a:ahLst/>
              <a:cxnLst>
                <a:cxn ang="0">
                  <a:pos x="0" y="0"/>
                </a:cxn>
                <a:cxn ang="0">
                  <a:pos x="664" y="488"/>
                </a:cxn>
              </a:cxnLst>
              <a:rect l="0" t="0" r="r" b="b"/>
              <a:pathLst>
                <a:path w="664" h="488">
                  <a:moveTo>
                    <a:pt x="0" y="0"/>
                  </a:moveTo>
                  <a:lnTo>
                    <a:pt x="664" y="488"/>
                  </a:lnTo>
                </a:path>
              </a:pathLst>
            </a:custGeom>
            <a:ln w="28575">
              <a:headEnd type="none" w="med" len="me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sz="2000"/>
            </a:p>
          </p:txBody>
        </p:sp>
        <p:sp>
          <p:nvSpPr>
            <p:cNvPr id="18" name="Text Box 15"/>
            <p:cNvSpPr txBox="1">
              <a:spLocks noChangeArrowheads="1"/>
            </p:cNvSpPr>
            <p:nvPr/>
          </p:nvSpPr>
          <p:spPr bwMode="auto">
            <a:xfrm>
              <a:off x="5756247" y="3567117"/>
              <a:ext cx="2016125" cy="338554"/>
            </a:xfrm>
            <a:prstGeom prst="rect">
              <a:avLst/>
            </a:prstGeom>
            <a:noFill/>
            <a:ln w="38100" algn="ctr">
              <a:noFill/>
              <a:miter lim="800000"/>
              <a:headEnd/>
              <a:tailEnd type="none" w="lg" len="lg"/>
            </a:ln>
            <a:effectLst/>
          </p:spPr>
          <p:txBody>
            <a:bodyPr>
              <a:spAutoFit/>
            </a:bodyPr>
            <a:lstStyle/>
            <a:p>
              <a:pPr algn="l">
                <a:spcBef>
                  <a:spcPct val="50000"/>
                </a:spcBef>
              </a:pPr>
              <a:r>
                <a:rPr lang="zh-CN" altLang="en-US" sz="2000" dirty="0">
                  <a:solidFill>
                    <a:srgbClr val="0000FF"/>
                  </a:solidFill>
                  <a:latin typeface="楷体" pitchFamily="49" charset="-122"/>
                  <a:ea typeface="楷体" pitchFamily="49" charset="-122"/>
                </a:rPr>
                <a:t>大问题求解</a:t>
              </a:r>
            </a:p>
          </p:txBody>
        </p:sp>
        <p:sp>
          <p:nvSpPr>
            <p:cNvPr id="19" name="AutoShape 16"/>
            <p:cNvSpPr>
              <a:spLocks noChangeArrowheads="1"/>
            </p:cNvSpPr>
            <p:nvPr/>
          </p:nvSpPr>
          <p:spPr bwMode="auto">
            <a:xfrm>
              <a:off x="6357950" y="4067183"/>
              <a:ext cx="215900" cy="504825"/>
            </a:xfrm>
            <a:prstGeom prst="downArrow">
              <a:avLst>
                <a:gd name="adj1" fmla="val 50000"/>
                <a:gd name="adj2" fmla="val 58456"/>
              </a:avLst>
            </a:prstGeom>
            <a:ln>
              <a:headEnd/>
              <a:tailEnd type="none" w="lg"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a:p>
          </p:txBody>
        </p:sp>
        <p:sp>
          <p:nvSpPr>
            <p:cNvPr id="20" name="Text Box 17"/>
            <p:cNvSpPr txBox="1">
              <a:spLocks noChangeArrowheads="1"/>
            </p:cNvSpPr>
            <p:nvPr/>
          </p:nvSpPr>
          <p:spPr bwMode="auto">
            <a:xfrm>
              <a:off x="5324447" y="4829580"/>
              <a:ext cx="2808435" cy="338554"/>
            </a:xfrm>
            <a:prstGeom prst="rect">
              <a:avLst/>
            </a:prstGeom>
            <a:noFill/>
            <a:ln w="38100" algn="ctr">
              <a:noFill/>
              <a:miter lim="800000"/>
              <a:headEnd/>
              <a:tailEnd type="none" w="lg" len="lg"/>
            </a:ln>
            <a:effectLst/>
          </p:spPr>
          <p:txBody>
            <a:bodyPr wrap="square">
              <a:spAutoFit/>
            </a:bodyPr>
            <a:lstStyle/>
            <a:p>
              <a:pPr algn="l">
                <a:spcBef>
                  <a:spcPct val="50000"/>
                </a:spcBef>
              </a:pPr>
              <a:r>
                <a:rPr lang="zh-CN" altLang="en-US" sz="2000" dirty="0">
                  <a:solidFill>
                    <a:srgbClr val="0000FF"/>
                  </a:solidFill>
                  <a:latin typeface="楷体" pitchFamily="49" charset="-122"/>
                  <a:ea typeface="楷体" pitchFamily="49" charset="-122"/>
                </a:rPr>
                <a:t>若干个相似子问题求解</a:t>
              </a:r>
            </a:p>
          </p:txBody>
        </p:sp>
        <p:sp>
          <p:nvSpPr>
            <p:cNvPr id="21" name="TextBox 20"/>
            <p:cNvSpPr txBox="1"/>
            <p:nvPr/>
          </p:nvSpPr>
          <p:spPr>
            <a:xfrm>
              <a:off x="6643702" y="4138621"/>
              <a:ext cx="928694" cy="338554"/>
            </a:xfrm>
            <a:prstGeom prst="rect">
              <a:avLst/>
            </a:prstGeom>
            <a:noFill/>
          </p:spPr>
          <p:txBody>
            <a:bodyPr wrap="square" rtlCol="0">
              <a:spAutoFit/>
            </a:bodyPr>
            <a:lstStyle/>
            <a:p>
              <a:pPr algn="l"/>
              <a:r>
                <a:rPr lang="zh-CN" altLang="en-US" sz="2000">
                  <a:solidFill>
                    <a:srgbClr val="0000FF"/>
                  </a:solidFill>
                  <a:latin typeface="仿宋" pitchFamily="49" charset="-122"/>
                  <a:ea typeface="仿宋" pitchFamily="49" charset="-122"/>
                </a:rPr>
                <a:t>转化</a:t>
              </a:r>
            </a:p>
          </p:txBody>
        </p:sp>
      </p:grpSp>
      <p:sp>
        <p:nvSpPr>
          <p:cNvPr id="23" name="TextBox 22"/>
          <p:cNvSpPr txBox="1"/>
          <p:nvPr/>
        </p:nvSpPr>
        <p:spPr>
          <a:xfrm>
            <a:off x="1219055" y="3338418"/>
            <a:ext cx="1800200"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非递归函数</a:t>
            </a:r>
          </a:p>
        </p:txBody>
      </p:sp>
      <p:cxnSp>
        <p:nvCxnSpPr>
          <p:cNvPr id="25" name="直接箭头连接符 24"/>
          <p:cNvCxnSpPr/>
          <p:nvPr/>
        </p:nvCxnSpPr>
        <p:spPr>
          <a:xfrm rot="5400000" flipH="1" flipV="1">
            <a:off x="1693664" y="312919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4" name="TextBox 22">
            <a:extLst>
              <a:ext uri="{FF2B5EF4-FFF2-40B4-BE49-F238E27FC236}">
                <a16:creationId xmlns:a16="http://schemas.microsoft.com/office/drawing/2014/main" id="{2046E1DD-8346-4FF5-B9C7-700FB09C09BF}"/>
              </a:ext>
            </a:extLst>
          </p:cNvPr>
          <p:cNvSpPr txBox="1"/>
          <p:nvPr/>
        </p:nvSpPr>
        <p:spPr>
          <a:xfrm>
            <a:off x="6416365" y="3310832"/>
            <a:ext cx="2120611"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非递归方法求解</a:t>
            </a:r>
          </a:p>
        </p:txBody>
      </p:sp>
      <p:cxnSp>
        <p:nvCxnSpPr>
          <p:cNvPr id="26" name="直接箭头连接符 25">
            <a:extLst>
              <a:ext uri="{FF2B5EF4-FFF2-40B4-BE49-F238E27FC236}">
                <a16:creationId xmlns:a16="http://schemas.microsoft.com/office/drawing/2014/main" id="{B4848EC6-CCAB-46F5-BBF7-C2992285B8B2}"/>
              </a:ext>
            </a:extLst>
          </p:cNvPr>
          <p:cNvCxnSpPr/>
          <p:nvPr/>
        </p:nvCxnSpPr>
        <p:spPr>
          <a:xfrm rot="5400000" flipH="1" flipV="1">
            <a:off x="6890975" y="3101613"/>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51520" y="188640"/>
            <a:ext cx="3929090"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a:t>5.1.4 </a:t>
            </a:r>
            <a:r>
              <a:rPr lang="zh-CN" altLang="zh-CN"/>
              <a:t>递归与数学归纳法</a:t>
            </a:r>
          </a:p>
        </p:txBody>
      </p:sp>
      <p:sp>
        <p:nvSpPr>
          <p:cNvPr id="5" name="TextBox 4"/>
          <p:cNvSpPr txBox="1"/>
          <p:nvPr/>
        </p:nvSpPr>
        <p:spPr>
          <a:xfrm>
            <a:off x="2987824" y="900351"/>
            <a:ext cx="5656712" cy="363176"/>
          </a:xfrm>
          <a:prstGeom prst="rect">
            <a:avLst/>
          </a:prstGeom>
          <a:noFill/>
        </p:spPr>
        <p:txBody>
          <a:bodyPr wrap="square" rtlCol="0">
            <a:spAutoFit/>
          </a:bodyPr>
          <a:lstStyle/>
          <a:p>
            <a:pPr algn="l"/>
            <a:r>
              <a:rPr lang="zh-CN" altLang="zh-CN" sz="2200" dirty="0">
                <a:solidFill>
                  <a:schemeClr val="tx1"/>
                </a:solidFill>
                <a:latin typeface="Consolas" pitchFamily="49" charset="0"/>
                <a:ea typeface="仿宋" pitchFamily="49" charset="-122"/>
                <a:cs typeface="Consolas" pitchFamily="49" charset="0"/>
              </a:rPr>
              <a:t>采用数学归纳法证明</a:t>
            </a:r>
            <a:r>
              <a:rPr lang="en-US" altLang="zh-CN" sz="2200" dirty="0">
                <a:solidFill>
                  <a:schemeClr val="tx1"/>
                </a:solidFill>
                <a:latin typeface="Consolas" pitchFamily="49" charset="0"/>
                <a:ea typeface="仿宋" pitchFamily="49" charset="-122"/>
                <a:cs typeface="Consolas" pitchFamily="49" charset="0"/>
              </a:rPr>
              <a:t>  1+2+</a:t>
            </a:r>
            <a:r>
              <a:rPr lang="zh-CN" altLang="zh-CN" sz="2200" dirty="0">
                <a:solidFill>
                  <a:schemeClr val="tx1"/>
                </a:solidFill>
                <a:latin typeface="+mn-ea"/>
                <a:ea typeface="+mn-ea"/>
                <a:cs typeface="Consolas" pitchFamily="49" charset="0"/>
              </a:rPr>
              <a:t>…</a:t>
            </a:r>
            <a:r>
              <a:rPr lang="en-US" altLang="zh-CN" sz="2200" dirty="0">
                <a:solidFill>
                  <a:schemeClr val="tx1"/>
                </a:solidFill>
                <a:latin typeface="Consolas" pitchFamily="49" charset="0"/>
                <a:ea typeface="仿宋" pitchFamily="49" charset="-122"/>
                <a:cs typeface="Consolas" pitchFamily="49" charset="0"/>
              </a:rPr>
              <a:t>+</a:t>
            </a:r>
            <a:r>
              <a:rPr lang="en-US" altLang="zh-CN" sz="2200" i="1" dirty="0">
                <a:solidFill>
                  <a:schemeClr val="tx1"/>
                </a:solidFill>
                <a:latin typeface="Consolas" pitchFamily="49" charset="0"/>
                <a:ea typeface="仿宋" pitchFamily="49" charset="-122"/>
                <a:cs typeface="Consolas" pitchFamily="49" charset="0"/>
              </a:rPr>
              <a:t>n</a:t>
            </a:r>
            <a:r>
              <a:rPr lang="en-US" altLang="zh-CN" sz="2200" dirty="0">
                <a:solidFill>
                  <a:schemeClr val="tx1"/>
                </a:solidFill>
                <a:latin typeface="Consolas" pitchFamily="49" charset="0"/>
                <a:ea typeface="仿宋" pitchFamily="49" charset="-122"/>
                <a:cs typeface="Consolas" pitchFamily="49" charset="0"/>
              </a:rPr>
              <a:t>=</a:t>
            </a:r>
            <a:r>
              <a:rPr lang="en-US" altLang="zh-CN" sz="2200" i="1" dirty="0">
                <a:solidFill>
                  <a:schemeClr val="tx1"/>
                </a:solidFill>
                <a:latin typeface="Consolas" pitchFamily="49" charset="0"/>
                <a:ea typeface="仿宋" pitchFamily="49" charset="-122"/>
                <a:cs typeface="Consolas" pitchFamily="49" charset="0"/>
              </a:rPr>
              <a:t>n</a:t>
            </a:r>
            <a:r>
              <a:rPr lang="en-US" altLang="zh-CN" sz="2200" dirty="0">
                <a:solidFill>
                  <a:schemeClr val="tx1"/>
                </a:solidFill>
                <a:latin typeface="Consolas" pitchFamily="49" charset="0"/>
                <a:ea typeface="仿宋" pitchFamily="49" charset="-122"/>
                <a:cs typeface="Consolas" pitchFamily="49" charset="0"/>
              </a:rPr>
              <a:t>(</a:t>
            </a:r>
            <a:r>
              <a:rPr lang="en-US" altLang="zh-CN" sz="2200" i="1" dirty="0">
                <a:solidFill>
                  <a:schemeClr val="tx1"/>
                </a:solidFill>
                <a:latin typeface="Consolas" pitchFamily="49" charset="0"/>
                <a:ea typeface="仿宋" pitchFamily="49" charset="-122"/>
                <a:cs typeface="Consolas" pitchFamily="49" charset="0"/>
              </a:rPr>
              <a:t>n</a:t>
            </a:r>
            <a:r>
              <a:rPr lang="en-US" altLang="zh-CN" sz="2200" dirty="0">
                <a:solidFill>
                  <a:schemeClr val="tx1"/>
                </a:solidFill>
                <a:latin typeface="Consolas" pitchFamily="49" charset="0"/>
                <a:ea typeface="仿宋" pitchFamily="49" charset="-122"/>
                <a:cs typeface="Consolas" pitchFamily="49" charset="0"/>
              </a:rPr>
              <a:t>+1)/2</a:t>
            </a:r>
            <a:endParaRPr lang="zh-CN" altLang="zh-CN" sz="2200" dirty="0">
              <a:solidFill>
                <a:schemeClr val="tx1"/>
              </a:solidFill>
              <a:latin typeface="Consolas" pitchFamily="49" charset="0"/>
              <a:ea typeface="仿宋" pitchFamily="49" charset="-122"/>
              <a:cs typeface="Consolas" pitchFamily="49" charset="0"/>
            </a:endParaRPr>
          </a:p>
        </p:txBody>
      </p:sp>
      <p:sp>
        <p:nvSpPr>
          <p:cNvPr id="10" name="TextBox 9"/>
          <p:cNvSpPr txBox="1"/>
          <p:nvPr/>
        </p:nvSpPr>
        <p:spPr>
          <a:xfrm>
            <a:off x="195955" y="1507431"/>
            <a:ext cx="8676456" cy="1224566"/>
          </a:xfrm>
          <a:prstGeom prst="rect">
            <a:avLst/>
          </a:prstGeom>
          <a:noFill/>
        </p:spPr>
        <p:txBody>
          <a:bodyPr wrap="square" rtlCol="0">
            <a:spAutoFit/>
          </a:bodyPr>
          <a:lstStyle/>
          <a:p>
            <a:pPr marL="342900" indent="-342900" algn="l">
              <a:lnSpc>
                <a:spcPts val="2600"/>
              </a:lnSpc>
              <a:spcBef>
                <a:spcPts val="600"/>
              </a:spcBef>
              <a:buBlip>
                <a:blip r:embed="rId2"/>
              </a:buBlip>
            </a:pPr>
            <a:r>
              <a:rPr lang="zh-CN" altLang="zh-CN" sz="2000" dirty="0">
                <a:solidFill>
                  <a:srgbClr val="FF00FF"/>
                </a:solidFill>
                <a:latin typeface="Consolas" pitchFamily="49" charset="0"/>
                <a:ea typeface="仿宋" pitchFamily="49" charset="-122"/>
                <a:cs typeface="Consolas" pitchFamily="49" charset="0"/>
              </a:rPr>
              <a:t>当</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时，左式</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，右式</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2)/2=1</a:t>
            </a:r>
            <a:r>
              <a:rPr lang="zh-CN" altLang="zh-CN" sz="2000" dirty="0">
                <a:solidFill>
                  <a:srgbClr val="0000FF"/>
                </a:solidFill>
                <a:latin typeface="Consolas" pitchFamily="49" charset="0"/>
                <a:ea typeface="仿宋" pitchFamily="49" charset="-122"/>
                <a:cs typeface="Consolas" pitchFamily="49" charset="0"/>
              </a:rPr>
              <a:t>，左右两式相等，等式成立。</a:t>
            </a:r>
          </a:p>
          <a:p>
            <a:pPr marL="342900" indent="-342900" algn="l">
              <a:lnSpc>
                <a:spcPts val="26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假设当</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k</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时等式成立，有</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mn-ea"/>
                <a:ea typeface="+mn-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26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时，左式</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mn-ea"/>
                <a:ea typeface="+mn-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mn-ea"/>
                <a:ea typeface="+mn-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-1)/2+</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Consolas" pitchFamily="49" charset="0"/>
                <a:ea typeface="仿宋" pitchFamily="49" charset="-122"/>
                <a:cs typeface="Consolas" pitchFamily="49" charset="0"/>
              </a:rPr>
              <a:t>。</a:t>
            </a:r>
          </a:p>
        </p:txBody>
      </p:sp>
      <p:sp>
        <p:nvSpPr>
          <p:cNvPr id="11" name="TextBox 10"/>
          <p:cNvSpPr txBox="1"/>
          <p:nvPr/>
        </p:nvSpPr>
        <p:spPr>
          <a:xfrm>
            <a:off x="289520" y="3319816"/>
            <a:ext cx="6840760" cy="15803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lgn="l">
              <a:lnSpc>
                <a:spcPts val="2800"/>
              </a:lnSpc>
              <a:spcBef>
                <a:spcPts val="600"/>
              </a:spcBef>
              <a:buBlip>
                <a:blip r:embed="rId3"/>
              </a:buBlip>
            </a:pPr>
            <a:r>
              <a:rPr lang="zh-CN" altLang="zh-CN" sz="2100">
                <a:solidFill>
                  <a:srgbClr val="0000FF"/>
                </a:solidFill>
                <a:latin typeface="Consolas" pitchFamily="49" charset="0"/>
                <a:ea typeface="仿宋" pitchFamily="49" charset="-122"/>
                <a:cs typeface="Consolas" pitchFamily="49" charset="0"/>
              </a:rPr>
              <a:t>先考虑特殊情况</a:t>
            </a:r>
            <a:r>
              <a:rPr lang="zh-CN" altLang="en-US" sz="2100">
                <a:solidFill>
                  <a:srgbClr val="0000FF"/>
                </a:solidFill>
                <a:latin typeface="Consolas" pitchFamily="49" charset="0"/>
                <a:ea typeface="仿宋" pitchFamily="49" charset="-122"/>
                <a:cs typeface="Consolas" pitchFamily="49" charset="0"/>
              </a:rPr>
              <a:t>。</a:t>
            </a:r>
            <a:endParaRPr lang="en-US" altLang="zh-CN" sz="21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zh-CN" sz="2100">
                <a:solidFill>
                  <a:srgbClr val="0000FF"/>
                </a:solidFill>
                <a:latin typeface="Consolas" pitchFamily="49" charset="0"/>
                <a:ea typeface="仿宋" pitchFamily="49" charset="-122"/>
                <a:cs typeface="Consolas" pitchFamily="49" charset="0"/>
              </a:rPr>
              <a:t>然后假设</a:t>
            </a:r>
            <a:r>
              <a:rPr lang="en-US" altLang="zh-CN" sz="2100" i="1">
                <a:solidFill>
                  <a:srgbClr val="0000FF"/>
                </a:solidFill>
                <a:latin typeface="Consolas" pitchFamily="49" charset="0"/>
                <a:ea typeface="仿宋" pitchFamily="49" charset="-122"/>
                <a:cs typeface="Consolas" pitchFamily="49" charset="0"/>
              </a:rPr>
              <a:t>n</a:t>
            </a:r>
            <a:r>
              <a:rPr lang="en-US" altLang="zh-CN" sz="2100">
                <a:solidFill>
                  <a:srgbClr val="0000FF"/>
                </a:solidFill>
                <a:latin typeface="Consolas" pitchFamily="49" charset="0"/>
                <a:ea typeface="仿宋" pitchFamily="49" charset="-122"/>
                <a:cs typeface="Consolas" pitchFamily="49" charset="0"/>
              </a:rPr>
              <a:t>=</a:t>
            </a:r>
            <a:r>
              <a:rPr lang="en-US" altLang="zh-CN" sz="2100" i="1">
                <a:solidFill>
                  <a:srgbClr val="0000FF"/>
                </a:solidFill>
                <a:latin typeface="Consolas" pitchFamily="49" charset="0"/>
                <a:ea typeface="仿宋" pitchFamily="49" charset="-122"/>
                <a:cs typeface="Consolas" pitchFamily="49" charset="0"/>
              </a:rPr>
              <a:t>k</a:t>
            </a:r>
            <a:r>
              <a:rPr lang="en-US" altLang="zh-CN" sz="2100">
                <a:solidFill>
                  <a:srgbClr val="0000FF"/>
                </a:solidFill>
                <a:latin typeface="Consolas" pitchFamily="49" charset="0"/>
                <a:ea typeface="仿宋" pitchFamily="49" charset="-122"/>
                <a:cs typeface="Consolas" pitchFamily="49" charset="0"/>
              </a:rPr>
              <a:t>-1</a:t>
            </a:r>
            <a:r>
              <a:rPr lang="zh-CN" altLang="zh-CN" sz="2100">
                <a:solidFill>
                  <a:srgbClr val="0000FF"/>
                </a:solidFill>
                <a:latin typeface="Consolas" pitchFamily="49" charset="0"/>
                <a:ea typeface="仿宋" pitchFamily="49" charset="-122"/>
                <a:cs typeface="Consolas" pitchFamily="49" charset="0"/>
              </a:rPr>
              <a:t>成立（第二数学归纳法是假设</a:t>
            </a:r>
            <a:r>
              <a:rPr lang="en-US" altLang="zh-CN" sz="2100" i="1">
                <a:solidFill>
                  <a:srgbClr val="0000FF"/>
                </a:solidFill>
                <a:latin typeface="Consolas" pitchFamily="49" charset="0"/>
                <a:ea typeface="仿宋" pitchFamily="49" charset="-122"/>
                <a:cs typeface="Consolas" pitchFamily="49" charset="0"/>
              </a:rPr>
              <a:t>n</a:t>
            </a:r>
            <a:r>
              <a:rPr lang="zh-CN" altLang="zh-CN" sz="2100">
                <a:solidFill>
                  <a:srgbClr val="0000FF"/>
                </a:solidFill>
                <a:latin typeface="+mj-ea"/>
                <a:ea typeface="+mj-ea"/>
                <a:cs typeface="Consolas" pitchFamily="49" charset="0"/>
              </a:rPr>
              <a:t>≤</a:t>
            </a:r>
            <a:r>
              <a:rPr lang="en-US" altLang="zh-CN" sz="2100" i="1">
                <a:solidFill>
                  <a:srgbClr val="0000FF"/>
                </a:solidFill>
                <a:latin typeface="Consolas" pitchFamily="49" charset="0"/>
                <a:ea typeface="仿宋" pitchFamily="49" charset="-122"/>
                <a:cs typeface="Consolas" pitchFamily="49" charset="0"/>
              </a:rPr>
              <a:t>k</a:t>
            </a:r>
            <a:r>
              <a:rPr lang="en-US" altLang="zh-CN" sz="2100">
                <a:solidFill>
                  <a:srgbClr val="0000FF"/>
                </a:solidFill>
                <a:latin typeface="Consolas" pitchFamily="49" charset="0"/>
                <a:ea typeface="仿宋" pitchFamily="49" charset="-122"/>
                <a:cs typeface="Consolas" pitchFamily="49" charset="0"/>
              </a:rPr>
              <a:t>-1</a:t>
            </a:r>
            <a:r>
              <a:rPr lang="zh-CN" altLang="zh-CN" sz="2100">
                <a:solidFill>
                  <a:srgbClr val="0000FF"/>
                </a:solidFill>
                <a:latin typeface="Consolas" pitchFamily="49" charset="0"/>
                <a:ea typeface="仿宋" pitchFamily="49" charset="-122"/>
                <a:cs typeface="Consolas" pitchFamily="49" charset="0"/>
              </a:rPr>
              <a:t>均成立），再证明</a:t>
            </a:r>
            <a:r>
              <a:rPr lang="en-US" altLang="zh-CN" sz="2100" i="1">
                <a:solidFill>
                  <a:srgbClr val="0000FF"/>
                </a:solidFill>
                <a:latin typeface="Consolas" pitchFamily="49" charset="0"/>
                <a:ea typeface="仿宋" pitchFamily="49" charset="-122"/>
                <a:cs typeface="Consolas" pitchFamily="49" charset="0"/>
              </a:rPr>
              <a:t>n</a:t>
            </a:r>
            <a:r>
              <a:rPr lang="en-US" altLang="zh-CN" sz="2100">
                <a:solidFill>
                  <a:srgbClr val="0000FF"/>
                </a:solidFill>
                <a:latin typeface="Consolas" pitchFamily="49" charset="0"/>
                <a:ea typeface="仿宋" pitchFamily="49" charset="-122"/>
                <a:cs typeface="Consolas" pitchFamily="49" charset="0"/>
              </a:rPr>
              <a:t>=</a:t>
            </a:r>
            <a:r>
              <a:rPr lang="en-US" altLang="zh-CN" sz="2100" i="1">
                <a:solidFill>
                  <a:srgbClr val="0000FF"/>
                </a:solidFill>
                <a:latin typeface="Consolas" pitchFamily="49" charset="0"/>
                <a:ea typeface="仿宋" pitchFamily="49" charset="-122"/>
                <a:cs typeface="Consolas" pitchFamily="49" charset="0"/>
              </a:rPr>
              <a:t>k</a:t>
            </a:r>
            <a:r>
              <a:rPr lang="zh-CN" altLang="zh-CN" sz="2100">
                <a:solidFill>
                  <a:srgbClr val="0000FF"/>
                </a:solidFill>
                <a:latin typeface="Consolas" pitchFamily="49" charset="0"/>
                <a:ea typeface="仿宋" pitchFamily="49" charset="-122"/>
                <a:cs typeface="Consolas" pitchFamily="49" charset="0"/>
              </a:rPr>
              <a:t>时成立，即假设“小问题”成立，再推导出“大问题”成立。</a:t>
            </a:r>
            <a:endParaRPr lang="zh-CN" altLang="en-US" sz="2100">
              <a:solidFill>
                <a:srgbClr val="0000FF"/>
              </a:solidFill>
              <a:latin typeface="Consolas" pitchFamily="49" charset="0"/>
              <a:ea typeface="仿宋" pitchFamily="49" charset="-122"/>
              <a:cs typeface="Consolas" pitchFamily="49" charset="0"/>
            </a:endParaRPr>
          </a:p>
        </p:txBody>
      </p:sp>
      <p:sp>
        <p:nvSpPr>
          <p:cNvPr id="12" name="下箭头 11"/>
          <p:cNvSpPr/>
          <p:nvPr/>
        </p:nvSpPr>
        <p:spPr bwMode="auto">
          <a:xfrm>
            <a:off x="4248431" y="2826568"/>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 name="TextBox 33">
            <a:extLst>
              <a:ext uri="{FF2B5EF4-FFF2-40B4-BE49-F238E27FC236}">
                <a16:creationId xmlns:a16="http://schemas.microsoft.com/office/drawing/2014/main" id="{4AF54A76-89B4-492A-A123-9E2A3F7B69A1}"/>
              </a:ext>
            </a:extLst>
          </p:cNvPr>
          <p:cNvSpPr txBox="1"/>
          <p:nvPr/>
        </p:nvSpPr>
        <p:spPr>
          <a:xfrm>
            <a:off x="7524328" y="3396737"/>
            <a:ext cx="1214446" cy="400110"/>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Consolas" pitchFamily="49" charset="0"/>
                <a:ea typeface="仿宋" pitchFamily="49" charset="-122"/>
                <a:cs typeface="Consolas" pitchFamily="49" charset="0"/>
              </a:rPr>
              <a:t>递归出口</a:t>
            </a:r>
          </a:p>
        </p:txBody>
      </p:sp>
      <p:sp>
        <p:nvSpPr>
          <p:cNvPr id="8" name="TextBox 34">
            <a:extLst>
              <a:ext uri="{FF2B5EF4-FFF2-40B4-BE49-F238E27FC236}">
                <a16:creationId xmlns:a16="http://schemas.microsoft.com/office/drawing/2014/main" id="{6AA10DBD-F699-4AC7-AE30-91E16217D2DD}"/>
              </a:ext>
            </a:extLst>
          </p:cNvPr>
          <p:cNvSpPr txBox="1"/>
          <p:nvPr/>
        </p:nvSpPr>
        <p:spPr>
          <a:xfrm>
            <a:off x="7524328" y="4070400"/>
            <a:ext cx="1214446" cy="400110"/>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Consolas" pitchFamily="49" charset="0"/>
                <a:ea typeface="仿宋" pitchFamily="49" charset="-122"/>
                <a:cs typeface="Consolas" pitchFamily="49" charset="0"/>
              </a:rPr>
              <a:t>递归体</a:t>
            </a:r>
          </a:p>
        </p:txBody>
      </p:sp>
      <p:cxnSp>
        <p:nvCxnSpPr>
          <p:cNvPr id="9" name="直接箭头连接符 8">
            <a:extLst>
              <a:ext uri="{FF2B5EF4-FFF2-40B4-BE49-F238E27FC236}">
                <a16:creationId xmlns:a16="http://schemas.microsoft.com/office/drawing/2014/main" id="{4FB6CD10-915A-4F90-8950-A3A85A1BD8E5}"/>
              </a:ext>
            </a:extLst>
          </p:cNvPr>
          <p:cNvCxnSpPr/>
          <p:nvPr/>
        </p:nvCxnSpPr>
        <p:spPr>
          <a:xfrm rot="10800000" flipV="1">
            <a:off x="6809948" y="3582476"/>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a:extLst>
              <a:ext uri="{FF2B5EF4-FFF2-40B4-BE49-F238E27FC236}">
                <a16:creationId xmlns:a16="http://schemas.microsoft.com/office/drawing/2014/main" id="{F5EA5D21-DCB9-4402-8F68-1AE10FA43DAD}"/>
              </a:ext>
            </a:extLst>
          </p:cNvPr>
          <p:cNvCxnSpPr/>
          <p:nvPr/>
        </p:nvCxnSpPr>
        <p:spPr>
          <a:xfrm rot="10800000" flipV="1">
            <a:off x="6809948" y="4251376"/>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TextBox 37">
            <a:extLst>
              <a:ext uri="{FF2B5EF4-FFF2-40B4-BE49-F238E27FC236}">
                <a16:creationId xmlns:a16="http://schemas.microsoft.com/office/drawing/2014/main" id="{B40AAD9F-C428-440B-9F20-D65F7CAB7C60}"/>
              </a:ext>
            </a:extLst>
          </p:cNvPr>
          <p:cNvSpPr txBox="1"/>
          <p:nvPr/>
        </p:nvSpPr>
        <p:spPr>
          <a:xfrm>
            <a:off x="359532" y="5030670"/>
            <a:ext cx="8424936" cy="1728102"/>
          </a:xfrm>
          <a:prstGeom prst="rect">
            <a:avLst/>
          </a:prstGeom>
          <a:noFill/>
        </p:spPr>
        <p:txBody>
          <a:bodyPr wrap="square" rtlCol="0">
            <a:spAutoFit/>
          </a:bodyPr>
          <a:lstStyle/>
          <a:p>
            <a:pPr marL="342900" indent="-342900" algn="l">
              <a:lnSpc>
                <a:spcPts val="2800"/>
              </a:lnSpc>
              <a:spcBef>
                <a:spcPts val="600"/>
              </a:spcBef>
              <a:buBlip>
                <a:blip r:embed="rId4"/>
              </a:buBlip>
            </a:pPr>
            <a:r>
              <a:rPr lang="zh-CN" altLang="en-US" sz="1800" dirty="0">
                <a:solidFill>
                  <a:srgbClr val="FF0000"/>
                </a:solidFill>
                <a:latin typeface="Consolas" pitchFamily="49" charset="0"/>
                <a:ea typeface="华文中宋" pitchFamily="2" charset="-122"/>
                <a:cs typeface="Consolas" pitchFamily="49" charset="0"/>
              </a:rPr>
              <a:t>递归出口</a:t>
            </a:r>
            <a:r>
              <a:rPr lang="zh-CN" altLang="zh-CN" sz="1800" dirty="0">
                <a:solidFill>
                  <a:srgbClr val="0000FF"/>
                </a:solidFill>
                <a:latin typeface="Consolas" pitchFamily="49" charset="0"/>
                <a:ea typeface="华文中宋" pitchFamily="2" charset="-122"/>
                <a:cs typeface="Consolas" pitchFamily="49" charset="0"/>
              </a:rPr>
              <a:t>相当于数学归纳法的</a:t>
            </a:r>
            <a:r>
              <a:rPr lang="zh-CN" altLang="en-US" sz="1800" dirty="0">
                <a:solidFill>
                  <a:srgbClr val="0000FF"/>
                </a:solidFill>
                <a:latin typeface="Consolas" pitchFamily="49" charset="0"/>
                <a:ea typeface="华文中宋" pitchFamily="2" charset="-122"/>
                <a:cs typeface="Consolas" pitchFamily="49" charset="0"/>
              </a:rPr>
              <a:t>特殊情况</a:t>
            </a:r>
            <a:r>
              <a:rPr lang="zh-CN" altLang="zh-CN" sz="1800" dirty="0">
                <a:solidFill>
                  <a:srgbClr val="0000FF"/>
                </a:solidFill>
                <a:latin typeface="Consolas" pitchFamily="49" charset="0"/>
                <a:ea typeface="华文中宋" pitchFamily="2" charset="-122"/>
                <a:cs typeface="Consolas" pitchFamily="49" charset="0"/>
              </a:rPr>
              <a:t>。</a:t>
            </a:r>
            <a:endParaRPr lang="en-US" altLang="zh-CN" sz="18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4"/>
              </a:buBlip>
            </a:pPr>
            <a:r>
              <a:rPr lang="zh-CN" altLang="en-US" sz="1800" dirty="0">
                <a:solidFill>
                  <a:srgbClr val="FF0000"/>
                </a:solidFill>
                <a:latin typeface="Consolas" pitchFamily="49" charset="0"/>
                <a:ea typeface="华文中宋" pitchFamily="2" charset="-122"/>
                <a:cs typeface="Consolas" pitchFamily="49" charset="0"/>
              </a:rPr>
              <a:t>递归体</a:t>
            </a:r>
            <a:r>
              <a:rPr lang="zh-CN" altLang="zh-CN" sz="1800" dirty="0">
                <a:solidFill>
                  <a:srgbClr val="0000FF"/>
                </a:solidFill>
                <a:latin typeface="Consolas" pitchFamily="49" charset="0"/>
                <a:ea typeface="华文中宋" pitchFamily="2" charset="-122"/>
                <a:cs typeface="Consolas" pitchFamily="49" charset="0"/>
              </a:rPr>
              <a:t>相当于数学归纳法的归纳步骤。</a:t>
            </a:r>
            <a:endParaRPr lang="en-US" altLang="zh-CN" sz="18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4"/>
              </a:buBlip>
            </a:pPr>
            <a:r>
              <a:rPr lang="zh-CN" altLang="en-US" sz="1800" dirty="0">
                <a:solidFill>
                  <a:srgbClr val="FF0000"/>
                </a:solidFill>
                <a:latin typeface="Consolas" pitchFamily="49" charset="0"/>
                <a:ea typeface="华文中宋" pitchFamily="2" charset="-122"/>
                <a:cs typeface="Consolas" pitchFamily="49" charset="0"/>
              </a:rPr>
              <a:t>区别</a:t>
            </a:r>
            <a:r>
              <a:rPr lang="zh-CN" altLang="en-US" sz="1800" dirty="0">
                <a:solidFill>
                  <a:srgbClr val="0000FF"/>
                </a:solidFill>
                <a:latin typeface="Consolas" pitchFamily="49" charset="0"/>
                <a:ea typeface="华文中宋" pitchFamily="2" charset="-122"/>
                <a:cs typeface="Consolas" pitchFamily="49" charset="0"/>
              </a:rPr>
              <a:t>：</a:t>
            </a:r>
            <a:r>
              <a:rPr lang="zh-CN" altLang="zh-CN" sz="1800" dirty="0">
                <a:solidFill>
                  <a:srgbClr val="0000FF"/>
                </a:solidFill>
                <a:latin typeface="Consolas" pitchFamily="49" charset="0"/>
                <a:ea typeface="华文中宋" pitchFamily="2" charset="-122"/>
                <a:cs typeface="Consolas" pitchFamily="49" charset="0"/>
              </a:rPr>
              <a:t>数学归纳法是一种论证方法，递归是算法和程序设计的一种实现技术</a:t>
            </a:r>
            <a:r>
              <a:rPr lang="zh-CN" altLang="en-US" sz="1800" dirty="0">
                <a:solidFill>
                  <a:srgbClr val="0000FF"/>
                </a:solidFill>
                <a:latin typeface="Consolas" pitchFamily="49" charset="0"/>
                <a:ea typeface="华文中宋" pitchFamily="2" charset="-122"/>
                <a:cs typeface="Consolas" pitchFamily="49" charset="0"/>
              </a:rPr>
              <a:t>。</a:t>
            </a:r>
            <a:endParaRPr lang="en-US" altLang="zh-CN" sz="18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4"/>
              </a:buBlip>
            </a:pPr>
            <a:r>
              <a:rPr lang="zh-CN" altLang="zh-CN" sz="1800" dirty="0">
                <a:solidFill>
                  <a:srgbClr val="0000FF"/>
                </a:solidFill>
                <a:latin typeface="Consolas" pitchFamily="49" charset="0"/>
                <a:ea typeface="华文中宋" pitchFamily="2" charset="-122"/>
                <a:cs typeface="Consolas" pitchFamily="49" charset="0"/>
              </a:rPr>
              <a:t>数学归纳法是递归求解问题的理论基础。</a:t>
            </a:r>
            <a:endParaRPr lang="zh-CN" altLang="en-US" sz="1800" dirty="0">
              <a:solidFill>
                <a:srgbClr val="0000FF"/>
              </a:solidFill>
              <a:latin typeface="Consolas" pitchFamily="49" charset="0"/>
              <a:ea typeface="华文中宋" pitchFamily="2"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1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TextBox 33"/>
          <p:cNvSpPr txBox="1"/>
          <p:nvPr/>
        </p:nvSpPr>
        <p:spPr>
          <a:xfrm>
            <a:off x="573692" y="608950"/>
            <a:ext cx="2850351" cy="461665"/>
          </a:xfrm>
          <a:prstGeom prst="rect">
            <a:avLst/>
          </a:prstGeom>
          <a:noFill/>
        </p:spPr>
        <p:txBody>
          <a:bodyPr wrap="square" rtlCol="0">
            <a:spAutoFit/>
          </a:bodyPr>
          <a:lstStyle/>
          <a:p>
            <a:pPr algn="l">
              <a:lnSpc>
                <a:spcPct val="100000"/>
              </a:lnSpc>
              <a:spcBef>
                <a:spcPts val="600"/>
              </a:spcBef>
            </a:pPr>
            <a:r>
              <a:rPr lang="zh-CN" altLang="zh-CN" dirty="0">
                <a:solidFill>
                  <a:srgbClr val="0000FF"/>
                </a:solidFill>
                <a:latin typeface="仿宋" pitchFamily="49" charset="-122"/>
                <a:ea typeface="仿宋" pitchFamily="49" charset="-122"/>
              </a:rPr>
              <a:t>简化</a:t>
            </a:r>
            <a:r>
              <a:rPr lang="zh-CN" altLang="en-US" dirty="0">
                <a:solidFill>
                  <a:srgbClr val="0000FF"/>
                </a:solidFill>
                <a:latin typeface="仿宋" pitchFamily="49" charset="-122"/>
                <a:ea typeface="仿宋" pitchFamily="49" charset="-122"/>
              </a:rPr>
              <a:t>的</a:t>
            </a:r>
            <a:r>
              <a:rPr lang="zh-CN" altLang="zh-CN" dirty="0">
                <a:solidFill>
                  <a:srgbClr val="0000FF"/>
                </a:solidFill>
                <a:latin typeface="仿宋" pitchFamily="49" charset="-122"/>
                <a:ea typeface="仿宋" pitchFamily="49" charset="-122"/>
              </a:rPr>
              <a:t>递归模型</a:t>
            </a:r>
            <a:endParaRPr lang="zh-CN" altLang="en-US" dirty="0">
              <a:solidFill>
                <a:srgbClr val="0000FF"/>
              </a:solidFill>
              <a:latin typeface="仿宋" pitchFamily="49" charset="-122"/>
              <a:ea typeface="仿宋" pitchFamily="49" charset="-122"/>
              <a:cs typeface="Consolas" pitchFamily="49" charset="0"/>
            </a:endParaRPr>
          </a:p>
        </p:txBody>
      </p:sp>
      <p:sp>
        <p:nvSpPr>
          <p:cNvPr id="6" name="TextBox 5"/>
          <p:cNvSpPr txBox="1"/>
          <p:nvPr/>
        </p:nvSpPr>
        <p:spPr>
          <a:xfrm>
            <a:off x="83635" y="24101"/>
            <a:ext cx="3929090"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dirty="0"/>
              <a:t>5.1.5  </a:t>
            </a:r>
            <a:r>
              <a:rPr lang="zh-CN" altLang="zh-CN" dirty="0"/>
              <a:t>递归的执行过程</a:t>
            </a:r>
          </a:p>
        </p:txBody>
      </p:sp>
      <p:sp>
        <p:nvSpPr>
          <p:cNvPr id="7" name="TextBox 6"/>
          <p:cNvSpPr txBox="1"/>
          <p:nvPr/>
        </p:nvSpPr>
        <p:spPr>
          <a:xfrm>
            <a:off x="321818" y="1061324"/>
            <a:ext cx="3500462" cy="864440"/>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2000" i="1" dirty="0">
                <a:solidFill>
                  <a:srgbClr val="0000FF"/>
                </a:solidFill>
                <a:latin typeface="Consolas" pitchFamily="49" charset="0"/>
                <a:cs typeface="Consolas" pitchFamily="49" charset="0"/>
              </a:rPr>
              <a:t>f</a:t>
            </a:r>
            <a:r>
              <a:rPr lang="en-US"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s</a:t>
            </a:r>
            <a:r>
              <a:rPr lang="en-US" altLang="zh-CN" sz="2000" baseline="-25000" dirty="0">
                <a:solidFill>
                  <a:srgbClr val="0000FF"/>
                </a:solidFill>
                <a:latin typeface="Consolas" pitchFamily="49" charset="0"/>
                <a:cs typeface="Consolas" pitchFamily="49" charset="0"/>
              </a:rPr>
              <a:t>1</a:t>
            </a:r>
            <a:r>
              <a:rPr lang="en-US"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m</a:t>
            </a:r>
            <a:r>
              <a:rPr lang="en-US" altLang="zh-CN" sz="2000" baseline="-25000" dirty="0">
                <a:solidFill>
                  <a:srgbClr val="0000FF"/>
                </a:solidFill>
                <a:latin typeface="Consolas" pitchFamily="49" charset="0"/>
                <a:cs typeface="Consolas" pitchFamily="49" charset="0"/>
              </a:rPr>
              <a:t>1</a:t>
            </a:r>
            <a:r>
              <a:rPr lang="en-US" altLang="zh-CN" sz="2000" dirty="0">
                <a:solidFill>
                  <a:srgbClr val="0000FF"/>
                </a:solidFill>
                <a:latin typeface="Consolas" pitchFamily="49" charset="0"/>
                <a:cs typeface="Consolas" pitchFamily="49" charset="0"/>
              </a:rPr>
              <a:t>	</a:t>
            </a:r>
            <a:endParaRPr lang="zh-CN" altLang="zh-CN" sz="2000" dirty="0">
              <a:solidFill>
                <a:srgbClr val="0000FF"/>
              </a:solidFill>
              <a:latin typeface="Consolas" pitchFamily="49" charset="0"/>
              <a:cs typeface="Consolas" pitchFamily="49" charset="0"/>
            </a:endParaRPr>
          </a:p>
          <a:p>
            <a:pPr algn="l"/>
            <a:r>
              <a:rPr lang="en-US" altLang="zh-CN" sz="2000" i="1" dirty="0">
                <a:solidFill>
                  <a:srgbClr val="0000FF"/>
                </a:solidFill>
                <a:latin typeface="Consolas" pitchFamily="49" charset="0"/>
                <a:cs typeface="Consolas" pitchFamily="49" charset="0"/>
              </a:rPr>
              <a:t>f</a:t>
            </a:r>
            <a:r>
              <a:rPr lang="en-US" altLang="zh-CN" sz="2000" dirty="0">
                <a:solidFill>
                  <a:srgbClr val="0000FF"/>
                </a:solidFill>
                <a:latin typeface="Consolas" pitchFamily="49" charset="0"/>
                <a:cs typeface="Consolas" pitchFamily="49" charset="0"/>
              </a:rPr>
              <a:t>(</a:t>
            </a:r>
            <a:r>
              <a:rPr lang="en-US" altLang="zh-CN" sz="2000" i="1" dirty="0" err="1">
                <a:solidFill>
                  <a:srgbClr val="0000FF"/>
                </a:solidFill>
                <a:latin typeface="Consolas" pitchFamily="49" charset="0"/>
                <a:cs typeface="Consolas" pitchFamily="49" charset="0"/>
              </a:rPr>
              <a:t>s</a:t>
            </a:r>
            <a:r>
              <a:rPr lang="en-US" altLang="zh-CN" sz="2000" i="1" baseline="-25000" dirty="0" err="1">
                <a:solidFill>
                  <a:srgbClr val="0000FF"/>
                </a:solidFill>
                <a:latin typeface="Consolas" pitchFamily="49" charset="0"/>
                <a:cs typeface="Consolas" pitchFamily="49" charset="0"/>
              </a:rPr>
              <a:t>n</a:t>
            </a:r>
            <a:r>
              <a:rPr lang="en-US"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g</a:t>
            </a:r>
            <a:r>
              <a:rPr lang="en-US"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f</a:t>
            </a:r>
            <a:r>
              <a:rPr lang="en-US"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s</a:t>
            </a:r>
            <a:r>
              <a:rPr lang="en-US" altLang="zh-CN" sz="2000" i="1" baseline="-25000" dirty="0">
                <a:solidFill>
                  <a:srgbClr val="0000FF"/>
                </a:solidFill>
                <a:latin typeface="Consolas" pitchFamily="49" charset="0"/>
                <a:cs typeface="Consolas" pitchFamily="49" charset="0"/>
              </a:rPr>
              <a:t>n</a:t>
            </a:r>
            <a:r>
              <a:rPr lang="en-US" altLang="zh-CN" sz="2000" baseline="-25000" dirty="0">
                <a:solidFill>
                  <a:srgbClr val="0000FF"/>
                </a:solidFill>
                <a:latin typeface="Consolas" pitchFamily="49" charset="0"/>
                <a:cs typeface="Consolas" pitchFamily="49" charset="0"/>
              </a:rPr>
              <a:t>-1</a:t>
            </a:r>
            <a:r>
              <a:rPr lang="en-US" altLang="zh-CN"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c</a:t>
            </a:r>
            <a:r>
              <a:rPr lang="en-US" altLang="zh-CN" sz="2000" i="1" baseline="-25000" dirty="0">
                <a:solidFill>
                  <a:srgbClr val="0000FF"/>
                </a:solidFill>
                <a:latin typeface="Consolas" pitchFamily="49" charset="0"/>
                <a:cs typeface="Consolas" pitchFamily="49" charset="0"/>
              </a:rPr>
              <a:t>n</a:t>
            </a:r>
            <a:r>
              <a:rPr lang="en-US" altLang="zh-CN" sz="2000" baseline="-25000" dirty="0">
                <a:solidFill>
                  <a:srgbClr val="0000FF"/>
                </a:solidFill>
                <a:latin typeface="Consolas" pitchFamily="49" charset="0"/>
                <a:cs typeface="Consolas" pitchFamily="49" charset="0"/>
              </a:rPr>
              <a:t>-1</a:t>
            </a:r>
            <a:r>
              <a:rPr lang="en-US" altLang="zh-CN"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8" name="Text Box 3"/>
          <p:cNvSpPr txBox="1">
            <a:spLocks noChangeArrowheads="1"/>
          </p:cNvSpPr>
          <p:nvPr/>
        </p:nvSpPr>
        <p:spPr bwMode="auto">
          <a:xfrm>
            <a:off x="684434" y="3219902"/>
            <a:ext cx="1314434" cy="3133505"/>
          </a:xfrm>
          <a:prstGeom prst="rect">
            <a:avLst/>
          </a:prstGeom>
          <a:ln>
            <a:headEnd/>
            <a:tailEnd type="none" w="lg" len="lg"/>
          </a:ln>
        </p:spPr>
        <p:style>
          <a:lnRef idx="1">
            <a:schemeClr val="dk1"/>
          </a:lnRef>
          <a:fillRef idx="2">
            <a:schemeClr val="dk1"/>
          </a:fillRef>
          <a:effectRef idx="1">
            <a:schemeClr val="dk1"/>
          </a:effectRef>
          <a:fontRef idx="minor">
            <a:schemeClr val="dk1"/>
          </a:fontRef>
        </p:style>
        <p:txBody>
          <a:bodyPr wrap="square" tIns="180000" bIns="180000">
            <a:spAutoFit/>
          </a:bodyPr>
          <a:lstStyle/>
          <a:p>
            <a:pPr>
              <a:lnSpc>
                <a:spcPct val="100000"/>
              </a:lnSpc>
              <a:spcBef>
                <a:spcPts val="0"/>
              </a:spcBef>
            </a:pP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i="1" baseline="-25000" dirty="0" err="1">
                <a:solidFill>
                  <a:srgbClr val="0000FF"/>
                </a:solidFill>
                <a:latin typeface="Consolas" pitchFamily="49" charset="0"/>
                <a:cs typeface="Consolas" pitchFamily="49" charset="0"/>
              </a:rPr>
              <a:t>n</a:t>
            </a:r>
            <a:r>
              <a:rPr kumimoji="1" lang="en-US" altLang="zh-CN" sz="2000" dirty="0">
                <a:solidFill>
                  <a:srgbClr val="0000FF"/>
                </a:solidFill>
                <a:latin typeface="Consolas" pitchFamily="49" charset="0"/>
                <a:cs typeface="Consolas" pitchFamily="49" charset="0"/>
              </a:rPr>
              <a:t>)</a:t>
            </a:r>
          </a:p>
          <a:p>
            <a:pPr>
              <a:lnSpc>
                <a:spcPct val="100000"/>
              </a:lnSpc>
              <a:spcBef>
                <a:spcPts val="0"/>
              </a:spcBef>
            </a:pPr>
            <a:r>
              <a:rPr kumimoji="1" lang="en-US" altLang="zh-CN" sz="2000" dirty="0">
                <a:solidFill>
                  <a:srgbClr val="0000FF"/>
                </a:solidFill>
                <a:latin typeface="Consolas" pitchFamily="49" charset="0"/>
                <a:cs typeface="Consolas" pitchFamily="49" charset="0"/>
              </a:rPr>
              <a:t> ↓</a:t>
            </a:r>
          </a:p>
          <a:p>
            <a:pPr>
              <a:lnSpc>
                <a:spcPct val="100000"/>
              </a:lnSpc>
              <a:spcBef>
                <a:spcPts val="0"/>
              </a:spcBef>
            </a:pPr>
            <a:r>
              <a:rPr kumimoji="1" lang="en-US" altLang="zh-CN" sz="2000">
                <a:solidFill>
                  <a:srgbClr val="0000FF"/>
                </a:solidFill>
                <a:latin typeface="Consolas" pitchFamily="49" charset="0"/>
                <a:cs typeface="Consolas" pitchFamily="49" charset="0"/>
              </a:rPr>
              <a:t> </a:t>
            </a:r>
            <a:r>
              <a:rPr kumimoji="1" lang="en-US" altLang="zh-CN" sz="2000" i="1">
                <a:solidFill>
                  <a:srgbClr val="0000FF"/>
                </a:solidFill>
                <a:latin typeface="Consolas" pitchFamily="49" charset="0"/>
                <a:cs typeface="Consolas" pitchFamily="49" charset="0"/>
              </a:rPr>
              <a:t>f</a:t>
            </a:r>
            <a:r>
              <a:rPr kumimoji="1" lang="en-US" altLang="zh-CN" sz="200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cs typeface="Consolas" pitchFamily="49" charset="0"/>
              </a:rPr>
              <a:t>s</a:t>
            </a:r>
            <a:r>
              <a:rPr kumimoji="1" lang="en-US" altLang="zh-CN" sz="2000" i="1" baseline="-25000">
                <a:solidFill>
                  <a:srgbClr val="0000FF"/>
                </a:solidFill>
                <a:latin typeface="Consolas" pitchFamily="49" charset="0"/>
                <a:cs typeface="Consolas" pitchFamily="49" charset="0"/>
              </a:rPr>
              <a:t>n</a:t>
            </a:r>
            <a:r>
              <a:rPr kumimoji="1" lang="en-US" altLang="zh-CN" sz="2000" baseline="-25000">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p>
          <a:p>
            <a:pPr>
              <a:lnSpc>
                <a:spcPct val="100000"/>
              </a:lnSpc>
              <a:spcBef>
                <a:spcPts val="0"/>
              </a:spcBef>
            </a:pPr>
            <a:r>
              <a:rPr kumimoji="1" lang="en-US" altLang="zh-CN" sz="2000" dirty="0">
                <a:solidFill>
                  <a:srgbClr val="0000FF"/>
                </a:solidFill>
                <a:latin typeface="Consolas" pitchFamily="49" charset="0"/>
                <a:cs typeface="Consolas" pitchFamily="49" charset="0"/>
              </a:rPr>
              <a:t> ↓</a:t>
            </a:r>
          </a:p>
          <a:p>
            <a:pPr>
              <a:lnSpc>
                <a:spcPct val="100000"/>
              </a:lnSpc>
              <a:spcBef>
                <a:spcPts val="0"/>
              </a:spcBef>
            </a:pPr>
            <a:r>
              <a:rPr kumimoji="1" lang="en-US" altLang="zh-CN" sz="2000" dirty="0">
                <a:solidFill>
                  <a:srgbClr val="0000FF"/>
                </a:solidFill>
                <a:latin typeface="Consolas" pitchFamily="49" charset="0"/>
                <a:cs typeface="Consolas" pitchFamily="49" charset="0"/>
              </a:rPr>
              <a:t> </a:t>
            </a:r>
            <a:r>
              <a:rPr kumimoji="1" lang="en-US" altLang="zh-CN" sz="2000" dirty="0">
                <a:solidFill>
                  <a:srgbClr val="0000FF"/>
                </a:solidFill>
                <a:latin typeface="+mj-ea"/>
                <a:ea typeface="+mj-ea"/>
                <a:cs typeface="Consolas" pitchFamily="49" charset="0"/>
              </a:rPr>
              <a:t>…</a:t>
            </a:r>
          </a:p>
          <a:p>
            <a:pPr>
              <a:lnSpc>
                <a:spcPct val="100000"/>
              </a:lnSpc>
              <a:spcBef>
                <a:spcPts val="0"/>
              </a:spcBef>
            </a:pPr>
            <a:r>
              <a:rPr kumimoji="1" lang="en-US" altLang="zh-CN" sz="2000" dirty="0">
                <a:solidFill>
                  <a:srgbClr val="0000FF"/>
                </a:solidFill>
                <a:latin typeface="Consolas" pitchFamily="49" charset="0"/>
                <a:cs typeface="Consolas" pitchFamily="49" charset="0"/>
              </a:rPr>
              <a:t> ↓</a:t>
            </a:r>
          </a:p>
          <a:p>
            <a:pPr>
              <a:lnSpc>
                <a:spcPct val="100000"/>
              </a:lnSpc>
              <a:spcBef>
                <a:spcPts val="0"/>
              </a:spcBef>
            </a:pPr>
            <a:r>
              <a:rPr kumimoji="1" lang="en-US" altLang="zh-CN" sz="2000" i="1">
                <a:solidFill>
                  <a:srgbClr val="FF0000"/>
                </a:solidFill>
                <a:latin typeface="Consolas" pitchFamily="49" charset="0"/>
                <a:cs typeface="Consolas" pitchFamily="49" charset="0"/>
              </a:rPr>
              <a:t>f</a:t>
            </a:r>
            <a:r>
              <a:rPr kumimoji="1" lang="en-US" altLang="zh-CN" sz="200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cs typeface="Consolas" pitchFamily="49" charset="0"/>
              </a:rPr>
              <a:t>s</a:t>
            </a:r>
            <a:r>
              <a:rPr kumimoji="1" lang="en-US" altLang="zh-CN" sz="2000" baseline="-25000">
                <a:solidFill>
                  <a:srgbClr val="0000FF"/>
                </a:solidFill>
                <a:latin typeface="Consolas" pitchFamily="49" charset="0"/>
                <a:cs typeface="Consolas" pitchFamily="49" charset="0"/>
              </a:rPr>
              <a:t>2</a:t>
            </a:r>
            <a:r>
              <a:rPr kumimoji="1" lang="en-US" altLang="zh-CN" sz="2000" dirty="0">
                <a:solidFill>
                  <a:srgbClr val="0000FF"/>
                </a:solidFill>
                <a:latin typeface="Consolas" pitchFamily="49" charset="0"/>
                <a:cs typeface="Consolas" pitchFamily="49" charset="0"/>
              </a:rPr>
              <a:t>)</a:t>
            </a:r>
          </a:p>
          <a:p>
            <a:pPr>
              <a:lnSpc>
                <a:spcPct val="100000"/>
              </a:lnSpc>
              <a:spcBef>
                <a:spcPts val="0"/>
              </a:spcBef>
            </a:pPr>
            <a:r>
              <a:rPr kumimoji="1" lang="en-US" altLang="zh-CN" sz="2000" dirty="0">
                <a:solidFill>
                  <a:srgbClr val="0000FF"/>
                </a:solidFill>
                <a:latin typeface="Consolas" pitchFamily="49" charset="0"/>
                <a:cs typeface="Consolas" pitchFamily="49" charset="0"/>
              </a:rPr>
              <a:t> ↓</a:t>
            </a:r>
          </a:p>
          <a:p>
            <a:pPr>
              <a:lnSpc>
                <a:spcPct val="100000"/>
              </a:lnSpc>
              <a:spcBef>
                <a:spcPts val="0"/>
              </a:spcBef>
            </a:pP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9" name="Text Box 4"/>
          <p:cNvSpPr txBox="1">
            <a:spLocks noChangeArrowheads="1"/>
          </p:cNvSpPr>
          <p:nvPr/>
        </p:nvSpPr>
        <p:spPr bwMode="auto">
          <a:xfrm>
            <a:off x="98566" y="2708920"/>
            <a:ext cx="3492549" cy="387798"/>
          </a:xfrm>
          <a:prstGeom prst="rect">
            <a:avLst/>
          </a:prstGeom>
          <a:noFill/>
          <a:ln w="38100" algn="ctr">
            <a:noFill/>
            <a:miter lim="800000"/>
            <a:headEnd/>
            <a:tailEnd type="none" w="lg" len="lg"/>
          </a:ln>
          <a:effectLst/>
        </p:spPr>
        <p:txBody>
          <a:bodyPr wrap="square">
            <a:spAutoFit/>
          </a:bodyPr>
          <a:lstStyle/>
          <a:p>
            <a:pPr algn="l">
              <a:spcBef>
                <a:spcPct val="50000"/>
              </a:spcBef>
            </a:pPr>
            <a:r>
              <a:rPr kumimoji="1" lang="zh-CN" altLang="en-US" dirty="0">
                <a:solidFill>
                  <a:srgbClr val="0000FF"/>
                </a:solidFill>
                <a:latin typeface="Consolas" pitchFamily="49" charset="0"/>
                <a:ea typeface="楷体" pitchFamily="49" charset="-122"/>
                <a:cs typeface="Consolas" pitchFamily="49" charset="0"/>
              </a:rPr>
              <a:t>求</a:t>
            </a:r>
            <a:r>
              <a:rPr kumimoji="1" lang="en-US" altLang="zh-CN" i="1" dirty="0">
                <a:solidFill>
                  <a:srgbClr val="0000FF"/>
                </a:solidFill>
                <a:latin typeface="Consolas" pitchFamily="49" charset="0"/>
                <a:ea typeface="楷体" pitchFamily="49" charset="-122"/>
                <a:cs typeface="Consolas" pitchFamily="49" charset="0"/>
              </a:rPr>
              <a:t>f</a:t>
            </a:r>
            <a:r>
              <a:rPr kumimoji="1" lang="en-US" altLang="zh-CN" dirty="0">
                <a:solidFill>
                  <a:srgbClr val="0000FF"/>
                </a:solidFill>
                <a:latin typeface="Consolas" pitchFamily="49" charset="0"/>
                <a:ea typeface="楷体" pitchFamily="49" charset="-122"/>
                <a:cs typeface="Consolas" pitchFamily="49" charset="0"/>
              </a:rPr>
              <a:t>(</a:t>
            </a:r>
            <a:r>
              <a:rPr kumimoji="1" lang="en-US" altLang="zh-CN" i="1" dirty="0" err="1">
                <a:solidFill>
                  <a:srgbClr val="0000FF"/>
                </a:solidFill>
                <a:latin typeface="Consolas" pitchFamily="49" charset="0"/>
                <a:ea typeface="楷体" pitchFamily="49" charset="-122"/>
                <a:cs typeface="Consolas" pitchFamily="49" charset="0"/>
              </a:rPr>
              <a:t>s</a:t>
            </a:r>
            <a:r>
              <a:rPr kumimoji="1" lang="en-US" altLang="zh-CN" i="1" baseline="-25000" dirty="0" err="1">
                <a:solidFill>
                  <a:srgbClr val="0000FF"/>
                </a:solidFill>
                <a:latin typeface="Consolas" pitchFamily="49" charset="0"/>
                <a:ea typeface="楷体" pitchFamily="49" charset="-122"/>
                <a:cs typeface="Consolas" pitchFamily="49" charset="0"/>
              </a:rPr>
              <a:t>n</a:t>
            </a:r>
            <a:r>
              <a:rPr kumimoji="1" lang="en-US" altLang="zh-CN" dirty="0">
                <a:solidFill>
                  <a:srgbClr val="0000FF"/>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的</a:t>
            </a:r>
            <a:r>
              <a:rPr kumimoji="1" lang="zh-CN" altLang="en-US" dirty="0">
                <a:solidFill>
                  <a:srgbClr val="FF0000"/>
                </a:solidFill>
                <a:latin typeface="Consolas" pitchFamily="49" charset="0"/>
                <a:ea typeface="楷体" pitchFamily="49" charset="-122"/>
                <a:cs typeface="Consolas" pitchFamily="49" charset="0"/>
              </a:rPr>
              <a:t>分解过程</a:t>
            </a:r>
            <a:r>
              <a:rPr kumimoji="1" lang="zh-CN" altLang="en-US" dirty="0">
                <a:solidFill>
                  <a:srgbClr val="0000FF"/>
                </a:solidFill>
                <a:latin typeface="Consolas" pitchFamily="49" charset="0"/>
                <a:ea typeface="楷体" pitchFamily="49" charset="-122"/>
                <a:cs typeface="Consolas" pitchFamily="49" charset="0"/>
              </a:rPr>
              <a:t>：</a:t>
            </a:r>
          </a:p>
        </p:txBody>
      </p:sp>
      <p:sp>
        <p:nvSpPr>
          <p:cNvPr id="10" name="右箭头 9"/>
          <p:cNvSpPr/>
          <p:nvPr/>
        </p:nvSpPr>
        <p:spPr bwMode="auto">
          <a:xfrm>
            <a:off x="3798411" y="1640012"/>
            <a:ext cx="428628" cy="285752"/>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1" name="TextBox 10"/>
          <p:cNvSpPr txBox="1"/>
          <p:nvPr/>
        </p:nvSpPr>
        <p:spPr>
          <a:xfrm>
            <a:off x="4210468" y="1150866"/>
            <a:ext cx="2959738" cy="788293"/>
          </a:xfrm>
          <a:prstGeom prst="rect">
            <a:avLst/>
          </a:prstGeom>
          <a:noFill/>
        </p:spPr>
        <p:txBody>
          <a:bodyPr wrap="square" rtlCol="0">
            <a:spAutoFit/>
          </a:bodyPr>
          <a:lstStyle/>
          <a:p>
            <a:pPr algn="l">
              <a:lnSpc>
                <a:spcPts val="2800"/>
              </a:lnSpc>
              <a:spcBef>
                <a:spcPts val="0"/>
              </a:spcBef>
            </a:pPr>
            <a:r>
              <a:rPr lang="zh-CN" altLang="en-US" sz="2200" dirty="0">
                <a:solidFill>
                  <a:srgbClr val="0000FF"/>
                </a:solidFill>
                <a:latin typeface="Consolas" pitchFamily="49" charset="0"/>
                <a:ea typeface="仿宋" pitchFamily="49" charset="-122"/>
                <a:cs typeface="Consolas" pitchFamily="49" charset="0"/>
              </a:rPr>
              <a:t>求大问题</a:t>
            </a:r>
            <a:r>
              <a:rPr lang="en-US" altLang="zh-CN" sz="2200" i="1" dirty="0">
                <a:solidFill>
                  <a:srgbClr val="0000FF"/>
                </a:solidFill>
                <a:latin typeface="Consolas" pitchFamily="49" charset="0"/>
                <a:ea typeface="仿宋" pitchFamily="49" charset="-122"/>
                <a:cs typeface="Consolas" pitchFamily="49" charset="0"/>
              </a:rPr>
              <a:t>f</a:t>
            </a:r>
            <a:r>
              <a:rPr lang="en-US" altLang="zh-CN" sz="2200" dirty="0">
                <a:solidFill>
                  <a:srgbClr val="0000FF"/>
                </a:solidFill>
                <a:latin typeface="Consolas" pitchFamily="49" charset="0"/>
                <a:ea typeface="仿宋" pitchFamily="49" charset="-122"/>
                <a:cs typeface="Consolas" pitchFamily="49" charset="0"/>
              </a:rPr>
              <a:t>(</a:t>
            </a:r>
            <a:r>
              <a:rPr lang="en-US" altLang="zh-CN" sz="2200" i="1" dirty="0" err="1">
                <a:solidFill>
                  <a:srgbClr val="0000FF"/>
                </a:solidFill>
                <a:latin typeface="Consolas" pitchFamily="49" charset="0"/>
                <a:ea typeface="仿宋" pitchFamily="49" charset="-122"/>
                <a:cs typeface="Consolas" pitchFamily="49" charset="0"/>
              </a:rPr>
              <a:t>s</a:t>
            </a:r>
            <a:r>
              <a:rPr lang="en-US" altLang="zh-CN" sz="2200" i="1" baseline="-25000" dirty="0" err="1">
                <a:solidFill>
                  <a:srgbClr val="0000FF"/>
                </a:solidFill>
                <a:latin typeface="Consolas" pitchFamily="49" charset="0"/>
                <a:ea typeface="仿宋" pitchFamily="49" charset="-122"/>
                <a:cs typeface="Consolas" pitchFamily="49" charset="0"/>
              </a:rPr>
              <a:t>n</a:t>
            </a:r>
            <a:r>
              <a:rPr lang="en-US" altLang="zh-CN" sz="2200" dirty="0">
                <a:solidFill>
                  <a:srgbClr val="0000FF"/>
                </a:solidFill>
                <a:latin typeface="Consolas" pitchFamily="49" charset="0"/>
                <a:ea typeface="仿宋" pitchFamily="49" charset="-122"/>
                <a:cs typeface="Consolas" pitchFamily="49" charset="0"/>
              </a:rPr>
              <a:t>)</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zh-CN" altLang="en-US" sz="2200" dirty="0">
                <a:solidFill>
                  <a:srgbClr val="0000FF"/>
                </a:solidFill>
                <a:latin typeface="Consolas" pitchFamily="49" charset="0"/>
                <a:ea typeface="仿宋" pitchFamily="49" charset="-122"/>
                <a:cs typeface="Consolas" pitchFamily="49" charset="0"/>
              </a:rPr>
              <a:t>分解（递推）和其值</a:t>
            </a:r>
          </a:p>
        </p:txBody>
      </p:sp>
      <p:sp>
        <p:nvSpPr>
          <p:cNvPr id="12" name="Text Box 2">
            <a:extLst>
              <a:ext uri="{FF2B5EF4-FFF2-40B4-BE49-F238E27FC236}">
                <a16:creationId xmlns:a16="http://schemas.microsoft.com/office/drawing/2014/main" id="{CAB87E90-D56D-4E07-A3D3-7FBB66666413}"/>
              </a:ext>
            </a:extLst>
          </p:cNvPr>
          <p:cNvSpPr txBox="1">
            <a:spLocks noChangeArrowheads="1"/>
          </p:cNvSpPr>
          <p:nvPr/>
        </p:nvSpPr>
        <p:spPr bwMode="auto">
          <a:xfrm>
            <a:off x="3890175" y="2059955"/>
            <a:ext cx="5121506" cy="1261884"/>
          </a:xfrm>
          <a:prstGeom prst="rect">
            <a:avLst/>
          </a:prstGeom>
          <a:noFill/>
          <a:ln w="9525">
            <a:noFill/>
            <a:miter lim="800000"/>
            <a:headEnd/>
            <a:tailEnd/>
          </a:ln>
          <a:effectLst/>
        </p:spPr>
        <p:txBody>
          <a:bodyPr wrap="square">
            <a:spAutoFit/>
          </a:bodyPr>
          <a:lstStyle/>
          <a:p>
            <a:pPr algn="just">
              <a:lnSpc>
                <a:spcPct val="10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遇到递归出口发生“质变”，原递归问题便转化成可以直接求解的问题。</a:t>
            </a:r>
            <a:endParaRPr kumimoji="1" lang="en-US" altLang="zh-CN" sz="2000" dirty="0">
              <a:solidFill>
                <a:srgbClr val="0000FF"/>
              </a:solidFill>
              <a:latin typeface="Consolas" pitchFamily="49" charset="0"/>
              <a:ea typeface="仿宋" pitchFamily="49" charset="-122"/>
              <a:cs typeface="Consolas" pitchFamily="49" charset="0"/>
            </a:endParaRPr>
          </a:p>
          <a:p>
            <a:pPr algn="just">
              <a:lnSpc>
                <a:spcPct val="100000"/>
              </a:lnSpc>
              <a:spcBef>
                <a:spcPct val="50000"/>
              </a:spcBef>
            </a:pPr>
            <a:r>
              <a:rPr kumimoji="1" lang="zh-CN" altLang="en-US" dirty="0">
                <a:solidFill>
                  <a:srgbClr val="FF0000"/>
                </a:solidFill>
                <a:latin typeface="楷体" panose="02010609060101010101" pitchFamily="49" charset="-122"/>
                <a:ea typeface="楷体" panose="02010609060101010101" pitchFamily="49" charset="-122"/>
                <a:cs typeface="Consolas" pitchFamily="49" charset="0"/>
              </a:rPr>
              <a:t>求值过程：    </a:t>
            </a:r>
          </a:p>
        </p:txBody>
      </p:sp>
      <p:sp>
        <p:nvSpPr>
          <p:cNvPr id="13" name="Text Box 3">
            <a:extLst>
              <a:ext uri="{FF2B5EF4-FFF2-40B4-BE49-F238E27FC236}">
                <a16:creationId xmlns:a16="http://schemas.microsoft.com/office/drawing/2014/main" id="{8C7BC4FD-015C-4128-AA27-DABE139815A0}"/>
              </a:ext>
            </a:extLst>
          </p:cNvPr>
          <p:cNvSpPr txBox="1">
            <a:spLocks noChangeArrowheads="1"/>
          </p:cNvSpPr>
          <p:nvPr/>
        </p:nvSpPr>
        <p:spPr bwMode="auto">
          <a:xfrm>
            <a:off x="5509989" y="2821169"/>
            <a:ext cx="2949577" cy="3528425"/>
          </a:xfrm>
          <a:prstGeom prst="rect">
            <a:avLst/>
          </a:prstGeom>
          <a:ln>
            <a:headEnd/>
            <a:tailEnd type="none" w="lg" len="lg"/>
          </a:ln>
        </p:spPr>
        <p:style>
          <a:lnRef idx="1">
            <a:schemeClr val="dk1"/>
          </a:lnRef>
          <a:fillRef idx="2">
            <a:schemeClr val="dk1"/>
          </a:fillRef>
          <a:effectRef idx="1">
            <a:schemeClr val="dk1"/>
          </a:effectRef>
          <a:fontRef idx="minor">
            <a:schemeClr val="dk1"/>
          </a:fontRef>
        </p:style>
        <p:txBody>
          <a:bodyPr wrap="square" tIns="144000" bIns="180000">
            <a:spAutoFit/>
          </a:bodyPr>
          <a:lstStyle/>
          <a:p>
            <a:pPr>
              <a:lnSpc>
                <a:spcPts val="2800"/>
              </a:lnSpc>
              <a:spcBef>
                <a:spcPts val="0"/>
              </a:spcBef>
            </a:pP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1</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m</a:t>
            </a:r>
            <a:r>
              <a:rPr kumimoji="1" lang="en-US" altLang="zh-CN" sz="1800" baseline="-25000">
                <a:solidFill>
                  <a:srgbClr val="0000FF"/>
                </a:solidFill>
                <a:latin typeface="Consolas" pitchFamily="49" charset="0"/>
                <a:cs typeface="Consolas" pitchFamily="49" charset="0"/>
              </a:rPr>
              <a:t>1</a:t>
            </a:r>
          </a:p>
          <a:p>
            <a:pPr>
              <a:lnSpc>
                <a:spcPts val="2800"/>
              </a:lnSpc>
              <a:spcBef>
                <a:spcPts val="0"/>
              </a:spcBef>
            </a:pP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a:solidFill>
                  <a:srgbClr val="0000FF"/>
                </a:solidFill>
                <a:latin typeface="Consolas" pitchFamily="49" charset="0"/>
                <a:cs typeface="Consolas" pitchFamily="49" charset="0"/>
              </a:rPr>
              <a:t>    </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r>
              <a:rPr kumimoji="1" lang="en-US" altLang="zh-CN" sz="1800" i="1" err="1">
                <a:solidFill>
                  <a:srgbClr val="0000FF"/>
                </a:solidFill>
                <a:latin typeface="Consolas" pitchFamily="49" charset="0"/>
                <a:cs typeface="Consolas" pitchFamily="49" charset="0"/>
              </a:rPr>
              <a:t>c</a:t>
            </a:r>
            <a:r>
              <a:rPr kumimoji="1" lang="en-US" altLang="zh-CN" sz="1800" baseline="-25000" err="1">
                <a:solidFill>
                  <a:srgbClr val="0000FF"/>
                </a:solidFill>
                <a:latin typeface="Consolas" pitchFamily="49" charset="0"/>
                <a:cs typeface="Consolas" pitchFamily="49" charset="0"/>
              </a:rPr>
              <a:t>1</a:t>
            </a: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baseline="-25000">
                <a:solidFill>
                  <a:srgbClr val="0000FF"/>
                </a:solidFill>
                <a:latin typeface="Consolas" pitchFamily="49" charset="0"/>
                <a:cs typeface="Consolas" pitchFamily="49" charset="0"/>
              </a:rPr>
              <a:t>3</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c</a:t>
            </a:r>
            <a:r>
              <a:rPr kumimoji="1" lang="en-US" altLang="zh-CN" sz="1800" baseline="-25000" dirty="0" err="1">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dirty="0">
                <a:solidFill>
                  <a:srgbClr val="0000FF"/>
                </a:solidFill>
                <a:latin typeface="+mj-ea"/>
                <a:ea typeface="+mj-ea"/>
                <a:cs typeface="Consolas" pitchFamily="49" charset="0"/>
              </a:rPr>
              <a:t>…</a:t>
            </a:r>
          </a:p>
          <a:p>
            <a:pPr>
              <a:lnSpc>
                <a:spcPts val="2800"/>
              </a:lnSpc>
              <a:spcBef>
                <a:spcPts val="0"/>
              </a:spcBef>
            </a:pP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i="1" baseline="-25000">
                <a:solidFill>
                  <a:srgbClr val="0000FF"/>
                </a:solidFill>
                <a:latin typeface="Consolas" pitchFamily="49" charset="0"/>
                <a:cs typeface="Consolas" pitchFamily="49" charset="0"/>
              </a:rPr>
              <a:t>n</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i="1" baseline="-25000" dirty="0" err="1">
                <a:solidFill>
                  <a:srgbClr val="0000FF"/>
                </a:solidFill>
                <a:latin typeface="Consolas" pitchFamily="49" charset="0"/>
                <a:cs typeface="Consolas" pitchFamily="49" charset="0"/>
              </a:rPr>
              <a:t>n</a:t>
            </a:r>
            <a:r>
              <a:rPr kumimoji="1" lang="en-US" altLang="zh-CN" sz="1800" baseline="-25000" dirty="0">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c</a:t>
            </a:r>
            <a:r>
              <a:rPr kumimoji="1" lang="en-US" altLang="zh-CN" sz="1800" i="1" baseline="-25000" dirty="0" err="1">
                <a:solidFill>
                  <a:srgbClr val="0000FF"/>
                </a:solidFill>
                <a:latin typeface="Consolas" pitchFamily="49" charset="0"/>
                <a:cs typeface="Consolas" pitchFamily="49" charset="0"/>
              </a:rPr>
              <a:t>n</a:t>
            </a:r>
            <a:r>
              <a:rPr kumimoji="1" lang="en-US" altLang="zh-CN" sz="1800" baseline="-25000" dirty="0">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3955" y="1189641"/>
            <a:ext cx="1857388" cy="461665"/>
          </a:xfrm>
          <a:prstGeom prst="rect">
            <a:avLst/>
          </a:prstGeom>
          <a:noFill/>
        </p:spPr>
        <p:txBody>
          <a:bodyPr wrap="square" rtlCol="0">
            <a:spAutoFit/>
          </a:bodyPr>
          <a:lstStyle/>
          <a:p>
            <a:pPr algn="l">
              <a:lnSpc>
                <a:spcPct val="100000"/>
              </a:lnSpc>
              <a:spcBef>
                <a:spcPts val="0"/>
              </a:spcBef>
            </a:pPr>
            <a:r>
              <a:rPr lang="zh-CN" altLang="en-US" dirty="0">
                <a:solidFill>
                  <a:srgbClr val="0000FF"/>
                </a:solidFill>
                <a:latin typeface="Consolas" pitchFamily="49" charset="0"/>
                <a:ea typeface="仿宋" pitchFamily="49" charset="-122"/>
                <a:cs typeface="Consolas" pitchFamily="49" charset="0"/>
              </a:rPr>
              <a:t>例如：求</a:t>
            </a:r>
            <a:r>
              <a:rPr lang="en-US" altLang="zh-CN" dirty="0">
                <a:solidFill>
                  <a:srgbClr val="0000FF"/>
                </a:solidFill>
                <a:latin typeface="Consolas" pitchFamily="49" charset="0"/>
                <a:ea typeface="仿宋" pitchFamily="49" charset="-122"/>
                <a:cs typeface="Consolas" pitchFamily="49" charset="0"/>
              </a:rPr>
              <a:t>5!</a:t>
            </a:r>
            <a:r>
              <a:rPr lang="zh-CN" altLang="zh-CN" dirty="0">
                <a:solidFill>
                  <a:srgbClr val="0000FF"/>
                </a:solidFill>
                <a:latin typeface="Consolas" pitchFamily="49" charset="0"/>
                <a:ea typeface="仿宋" pitchFamily="49" charset="-122"/>
                <a:cs typeface="Consolas" pitchFamily="49" charset="0"/>
              </a:rPr>
              <a:t>。</a:t>
            </a:r>
            <a:endParaRPr lang="zh-CN" altLang="en-US" dirty="0">
              <a:solidFill>
                <a:srgbClr val="0000FF"/>
              </a:solidFill>
              <a:latin typeface="Consolas" pitchFamily="49" charset="0"/>
              <a:ea typeface="仿宋" pitchFamily="49" charset="-122"/>
              <a:cs typeface="Consolas" pitchFamily="49" charset="0"/>
            </a:endParaRPr>
          </a:p>
        </p:txBody>
      </p:sp>
      <p:sp>
        <p:nvSpPr>
          <p:cNvPr id="7682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1619672" y="1772816"/>
            <a:ext cx="6048672" cy="3857652"/>
            <a:chOff x="1428728" y="1214422"/>
            <a:chExt cx="5500726" cy="3857652"/>
          </a:xfrm>
        </p:grpSpPr>
        <p:sp>
          <p:nvSpPr>
            <p:cNvPr id="76824" name="Text Box 24"/>
            <p:cNvSpPr txBox="1">
              <a:spLocks noChangeArrowheads="1"/>
            </p:cNvSpPr>
            <p:nvPr/>
          </p:nvSpPr>
          <p:spPr bwMode="auto">
            <a:xfrm>
              <a:off x="1428728" y="1240474"/>
              <a:ext cx="727194" cy="2583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fun(5)</a:t>
              </a:r>
            </a:p>
          </p:txBody>
        </p:sp>
        <p:sp>
          <p:nvSpPr>
            <p:cNvPr id="76823" name="Text Box 23"/>
            <p:cNvSpPr txBox="1">
              <a:spLocks noChangeArrowheads="1"/>
            </p:cNvSpPr>
            <p:nvPr/>
          </p:nvSpPr>
          <p:spPr bwMode="auto">
            <a:xfrm>
              <a:off x="1928794" y="1918908"/>
              <a:ext cx="744365" cy="2811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fun(4)</a:t>
              </a:r>
            </a:p>
          </p:txBody>
        </p:sp>
        <p:sp>
          <p:nvSpPr>
            <p:cNvPr id="76822" name="Line 22"/>
            <p:cNvSpPr>
              <a:spLocks noChangeShapeType="1"/>
            </p:cNvSpPr>
            <p:nvPr/>
          </p:nvSpPr>
          <p:spPr bwMode="auto">
            <a:xfrm>
              <a:off x="1884482" y="1554182"/>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21" name="Text Box 21"/>
            <p:cNvSpPr txBox="1">
              <a:spLocks noChangeArrowheads="1"/>
            </p:cNvSpPr>
            <p:nvPr/>
          </p:nvSpPr>
          <p:spPr bwMode="auto">
            <a:xfrm>
              <a:off x="2374104" y="2595171"/>
              <a:ext cx="840574" cy="26594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fun(3)</a:t>
              </a:r>
            </a:p>
          </p:txBody>
        </p:sp>
        <p:sp>
          <p:nvSpPr>
            <p:cNvPr id="76820" name="Line 20"/>
            <p:cNvSpPr>
              <a:spLocks noChangeShapeType="1"/>
            </p:cNvSpPr>
            <p:nvPr/>
          </p:nvSpPr>
          <p:spPr bwMode="auto">
            <a:xfrm>
              <a:off x="2340449" y="2230445"/>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19" name="Text Box 19"/>
            <p:cNvSpPr txBox="1">
              <a:spLocks noChangeArrowheads="1"/>
            </p:cNvSpPr>
            <p:nvPr/>
          </p:nvSpPr>
          <p:spPr bwMode="auto">
            <a:xfrm>
              <a:off x="2795330" y="3273605"/>
              <a:ext cx="705099" cy="2768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fun(2)</a:t>
              </a:r>
            </a:p>
          </p:txBody>
        </p:sp>
        <p:sp>
          <p:nvSpPr>
            <p:cNvPr id="76818" name="Line 18"/>
            <p:cNvSpPr>
              <a:spLocks noChangeShapeType="1"/>
            </p:cNvSpPr>
            <p:nvPr/>
          </p:nvSpPr>
          <p:spPr bwMode="auto">
            <a:xfrm>
              <a:off x="2682425" y="2908879"/>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17" name="Text Box 17"/>
            <p:cNvSpPr txBox="1">
              <a:spLocks noChangeArrowheads="1"/>
            </p:cNvSpPr>
            <p:nvPr/>
          </p:nvSpPr>
          <p:spPr bwMode="auto">
            <a:xfrm>
              <a:off x="3548764" y="3923817"/>
              <a:ext cx="625327" cy="2735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fun(1)</a:t>
              </a:r>
            </a:p>
          </p:txBody>
        </p:sp>
        <p:sp>
          <p:nvSpPr>
            <p:cNvPr id="76816" name="Line 16"/>
            <p:cNvSpPr>
              <a:spLocks noChangeShapeType="1"/>
            </p:cNvSpPr>
            <p:nvPr/>
          </p:nvSpPr>
          <p:spPr bwMode="auto">
            <a:xfrm>
              <a:off x="3233929" y="3602510"/>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15" name="AutoShape 15"/>
            <p:cNvSpPr>
              <a:spLocks noChangeArrowheads="1"/>
            </p:cNvSpPr>
            <p:nvPr/>
          </p:nvSpPr>
          <p:spPr bwMode="auto">
            <a:xfrm>
              <a:off x="3481454" y="4431828"/>
              <a:ext cx="682866" cy="170423"/>
            </a:xfrm>
            <a:prstGeom prst="curvedUpArrow">
              <a:avLst>
                <a:gd name="adj1" fmla="val 80127"/>
                <a:gd name="adj2" fmla="val 160255"/>
                <a:gd name="adj3" fmla="val 33333"/>
              </a:avLst>
            </a:prstGeom>
            <a:solidFill>
              <a:srgbClr val="FFFFFF"/>
            </a:solidFill>
            <a:ln w="9525">
              <a:solidFill>
                <a:srgbClr val="000000"/>
              </a:solidFill>
              <a:miter lim="800000"/>
              <a:headEnd/>
              <a:tailEnd type="none" w="sm" len="sm"/>
            </a:ln>
          </p:spPr>
          <p:txBody>
            <a:bodyPr vert="horz" wrap="square" lIns="85039" tIns="42520" rIns="85039" bIns="425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sp>
          <p:nvSpPr>
            <p:cNvPr id="76814" name="Text Box 14"/>
            <p:cNvSpPr txBox="1">
              <a:spLocks noChangeArrowheads="1"/>
            </p:cNvSpPr>
            <p:nvPr/>
          </p:nvSpPr>
          <p:spPr bwMode="auto">
            <a:xfrm>
              <a:off x="3557449" y="4732314"/>
              <a:ext cx="568874" cy="3397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返回</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1</a:t>
              </a:r>
            </a:p>
          </p:txBody>
        </p:sp>
        <p:sp>
          <p:nvSpPr>
            <p:cNvPr id="76813" name="Text Box 13"/>
            <p:cNvSpPr txBox="1">
              <a:spLocks noChangeArrowheads="1"/>
            </p:cNvSpPr>
            <p:nvPr/>
          </p:nvSpPr>
          <p:spPr bwMode="auto">
            <a:xfrm>
              <a:off x="4278312" y="3299657"/>
              <a:ext cx="1079506" cy="2605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fun(2)=2</a:t>
              </a:r>
            </a:p>
          </p:txBody>
        </p:sp>
        <p:sp>
          <p:nvSpPr>
            <p:cNvPr id="76812" name="Line 12"/>
            <p:cNvSpPr>
              <a:spLocks noChangeShapeType="1"/>
            </p:cNvSpPr>
            <p:nvPr/>
          </p:nvSpPr>
          <p:spPr bwMode="auto">
            <a:xfrm flipV="1">
              <a:off x="4164320" y="358514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11" name="Text Box 11"/>
            <p:cNvSpPr txBox="1">
              <a:spLocks noChangeArrowheads="1"/>
            </p:cNvSpPr>
            <p:nvPr/>
          </p:nvSpPr>
          <p:spPr bwMode="auto">
            <a:xfrm>
              <a:off x="4734280" y="2612539"/>
              <a:ext cx="1052166" cy="2919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fun(3)=6</a:t>
              </a:r>
            </a:p>
          </p:txBody>
        </p:sp>
        <p:sp>
          <p:nvSpPr>
            <p:cNvPr id="76810" name="Line 10"/>
            <p:cNvSpPr>
              <a:spLocks noChangeShapeType="1"/>
            </p:cNvSpPr>
            <p:nvPr/>
          </p:nvSpPr>
          <p:spPr bwMode="auto">
            <a:xfrm flipV="1">
              <a:off x="4620288" y="2908879"/>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09" name="Text Box 9"/>
            <p:cNvSpPr txBox="1">
              <a:spLocks noChangeArrowheads="1"/>
            </p:cNvSpPr>
            <p:nvPr/>
          </p:nvSpPr>
          <p:spPr bwMode="auto">
            <a:xfrm>
              <a:off x="5190248" y="1927592"/>
              <a:ext cx="1024826" cy="3071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fun(4)=24</a:t>
              </a:r>
            </a:p>
          </p:txBody>
        </p:sp>
        <p:sp>
          <p:nvSpPr>
            <p:cNvPr id="76808" name="Line 8"/>
            <p:cNvSpPr>
              <a:spLocks noChangeShapeType="1"/>
            </p:cNvSpPr>
            <p:nvPr/>
          </p:nvSpPr>
          <p:spPr bwMode="auto">
            <a:xfrm flipV="1">
              <a:off x="5076256" y="2230445"/>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07" name="Text Box 7"/>
            <p:cNvSpPr txBox="1">
              <a:spLocks noChangeArrowheads="1"/>
            </p:cNvSpPr>
            <p:nvPr/>
          </p:nvSpPr>
          <p:spPr bwMode="auto">
            <a:xfrm>
              <a:off x="5648387" y="1214422"/>
              <a:ext cx="1281067" cy="3397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fun(5)=120</a:t>
              </a:r>
            </a:p>
          </p:txBody>
        </p:sp>
        <p:sp>
          <p:nvSpPr>
            <p:cNvPr id="76806" name="Line 6"/>
            <p:cNvSpPr>
              <a:spLocks noChangeShapeType="1"/>
            </p:cNvSpPr>
            <p:nvPr/>
          </p:nvSpPr>
          <p:spPr bwMode="auto">
            <a:xfrm flipV="1">
              <a:off x="5532223" y="155418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05" name="Freeform 5"/>
            <p:cNvSpPr>
              <a:spLocks/>
            </p:cNvSpPr>
            <p:nvPr/>
          </p:nvSpPr>
          <p:spPr bwMode="auto">
            <a:xfrm>
              <a:off x="1508851" y="2318370"/>
              <a:ext cx="1579602" cy="2214409"/>
            </a:xfrm>
            <a:custGeom>
              <a:avLst/>
              <a:gdLst/>
              <a:ahLst/>
              <a:cxnLst>
                <a:cxn ang="0">
                  <a:pos x="0" y="0"/>
                </a:cxn>
                <a:cxn ang="0">
                  <a:pos x="1455" y="2040"/>
                </a:cxn>
              </a:cxnLst>
              <a:rect l="0" t="0" r="r" b="b"/>
              <a:pathLst>
                <a:path w="1455" h="2040">
                  <a:moveTo>
                    <a:pt x="0" y="0"/>
                  </a:moveTo>
                  <a:lnTo>
                    <a:pt x="1455" y="2040"/>
                  </a:lnTo>
                </a:path>
              </a:pathLst>
            </a:custGeom>
            <a:ln>
              <a:headEnd/>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04" name="Freeform 4"/>
            <p:cNvSpPr>
              <a:spLocks/>
            </p:cNvSpPr>
            <p:nvPr/>
          </p:nvSpPr>
          <p:spPr bwMode="auto">
            <a:xfrm>
              <a:off x="4739479" y="2303173"/>
              <a:ext cx="1547033" cy="2213324"/>
            </a:xfrm>
            <a:custGeom>
              <a:avLst/>
              <a:gdLst/>
              <a:ahLst/>
              <a:cxnLst>
                <a:cxn ang="0">
                  <a:pos x="0" y="2040"/>
                </a:cxn>
                <a:cxn ang="0">
                  <a:pos x="1425" y="0"/>
                </a:cxn>
              </a:cxnLst>
              <a:rect l="0" t="0" r="r" b="b"/>
              <a:pathLst>
                <a:path w="1425" h="2040">
                  <a:moveTo>
                    <a:pt x="0" y="2040"/>
                  </a:moveTo>
                  <a:lnTo>
                    <a:pt x="1425" y="0"/>
                  </a:lnTo>
                </a:path>
              </a:pathLst>
            </a:custGeom>
            <a:ln>
              <a:headEnd/>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76803" name="WordArt 3"/>
            <p:cNvSpPr>
              <a:spLocks noChangeArrowheads="1" noChangeShapeType="1" noTextEdit="1"/>
            </p:cNvSpPr>
            <p:nvPr/>
          </p:nvSpPr>
          <p:spPr bwMode="auto">
            <a:xfrm rot="3438153">
              <a:off x="1387525" y="3520610"/>
              <a:ext cx="1225404" cy="173201"/>
            </a:xfrm>
            <a:prstGeom prst="rect">
              <a:avLst/>
            </a:prstGeom>
          </p:spPr>
          <p:txBody>
            <a:bodyPr vert="eaVert" wrap="none" fromWordArt="1">
              <a:prstTxWarp prst="textPlain">
                <a:avLst>
                  <a:gd name="adj" fmla="val 50000"/>
                </a:avLst>
              </a:prstTxWarp>
            </a:bodyPr>
            <a:lstStyle/>
            <a:p>
              <a:pPr algn="ctr" rtl="0" fontAlgn="auto"/>
              <a:r>
                <a:rPr lang="zh-CN" altLang="en-US" sz="1600" b="0" kern="10" spc="0" dirty="0">
                  <a:ln w="9525">
                    <a:solidFill>
                      <a:srgbClr val="000000"/>
                    </a:solidFill>
                    <a:round/>
                    <a:headEnd/>
                    <a:tailEnd type="none" w="sm" len="sm"/>
                  </a:ln>
                  <a:solidFill>
                    <a:srgbClr val="0000FF"/>
                  </a:solidFill>
                  <a:effectLst/>
                  <a:latin typeface="Consolas" pitchFamily="49" charset="0"/>
                  <a:ea typeface="仿宋" pitchFamily="49" charset="-122"/>
                  <a:cs typeface="Consolas" pitchFamily="49" charset="0"/>
                </a:rPr>
                <a:t>分 解 过 程</a:t>
              </a:r>
            </a:p>
          </p:txBody>
        </p:sp>
        <p:sp>
          <p:nvSpPr>
            <p:cNvPr id="76802" name="WordArt 2"/>
            <p:cNvSpPr>
              <a:spLocks noChangeArrowheads="1" noChangeShapeType="1" noTextEdit="1"/>
            </p:cNvSpPr>
            <p:nvPr/>
          </p:nvSpPr>
          <p:spPr bwMode="auto">
            <a:xfrm rot="7491102">
              <a:off x="5080092" y="3548648"/>
              <a:ext cx="1233726" cy="228689"/>
            </a:xfrm>
            <a:prstGeom prst="rect">
              <a:avLst/>
            </a:prstGeom>
          </p:spPr>
          <p:txBody>
            <a:bodyPr vert="eaVert" wrap="none" fromWordArt="1">
              <a:prstTxWarp prst="textPlain">
                <a:avLst>
                  <a:gd name="adj" fmla="val 50000"/>
                </a:avLst>
              </a:prstTxWarp>
            </a:bodyPr>
            <a:lstStyle/>
            <a:p>
              <a:pPr algn="ctr" rtl="0" fontAlgn="auto"/>
              <a:r>
                <a:rPr lang="zh-CN" altLang="en-US" sz="1600" b="0" kern="10" spc="0" dirty="0">
                  <a:ln w="9525">
                    <a:solidFill>
                      <a:srgbClr val="000000"/>
                    </a:solidFill>
                    <a:round/>
                    <a:headEnd/>
                    <a:tailEnd type="none" w="sm" len="sm"/>
                  </a:ln>
                  <a:solidFill>
                    <a:srgbClr val="0000FF"/>
                  </a:solidFill>
                  <a:effectLst/>
                  <a:latin typeface="Consolas" pitchFamily="49" charset="0"/>
                  <a:ea typeface="仿宋" pitchFamily="49" charset="-122"/>
                  <a:cs typeface="Consolas" pitchFamily="49" charset="0"/>
                </a:rPr>
                <a:t>求 值 过 程</a:t>
              </a:r>
            </a:p>
          </p:txBody>
        </p:sp>
      </p:grpSp>
      <p:sp>
        <p:nvSpPr>
          <p:cNvPr id="29" name="文本框 28">
            <a:extLst>
              <a:ext uri="{FF2B5EF4-FFF2-40B4-BE49-F238E27FC236}">
                <a16:creationId xmlns:a16="http://schemas.microsoft.com/office/drawing/2014/main" id="{CBE2F576-9FAD-4D03-9893-8668525508CF}"/>
              </a:ext>
            </a:extLst>
          </p:cNvPr>
          <p:cNvSpPr txBox="1"/>
          <p:nvPr/>
        </p:nvSpPr>
        <p:spPr>
          <a:xfrm>
            <a:off x="5291605" y="5502642"/>
            <a:ext cx="3339501" cy="387798"/>
          </a:xfrm>
          <a:prstGeom prst="rect">
            <a:avLst/>
          </a:prstGeom>
          <a:noFill/>
        </p:spPr>
        <p:txBody>
          <a:bodyPr wrap="square">
            <a:spAutoFit/>
          </a:bodyPr>
          <a:lstStyle/>
          <a:p>
            <a:r>
              <a:rPr lang="zh-CN" altLang="en-US" sz="2400" dirty="0">
                <a:solidFill>
                  <a:srgbClr val="0000FF"/>
                </a:solidFill>
                <a:latin typeface="Consolas" pitchFamily="49" charset="0"/>
                <a:ea typeface="仿宋" pitchFamily="49" charset="-122"/>
                <a:cs typeface="Consolas" pitchFamily="49" charset="0"/>
              </a:rPr>
              <a:t>递归调用深度为</a:t>
            </a:r>
            <a:r>
              <a:rPr lang="en-US" altLang="zh-CN" sz="2400" dirty="0">
                <a:solidFill>
                  <a:srgbClr val="0000FF"/>
                </a:solidFill>
                <a:latin typeface="Consolas" pitchFamily="49" charset="0"/>
                <a:ea typeface="仿宋" pitchFamily="49" charset="-122"/>
                <a:cs typeface="Consolas" pitchFamily="49" charset="0"/>
              </a:rPr>
              <a:t>5</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323528" y="260648"/>
            <a:ext cx="4176464" cy="562147"/>
          </a:xfrm>
          <a:prstGeom prst="roundRect">
            <a:avLst>
              <a:gd name="adj" fmla="val 7848"/>
            </a:avLst>
          </a:prstGeom>
          <a:solidFill>
            <a:srgbClr val="00B0F0"/>
          </a:solidFill>
          <a:ln w="38100">
            <a:solidFill>
              <a:srgbClr val="00B0F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2" eaLnBrk="0" fontAlgn="ctr" hangingPunct="0">
              <a:spcBef>
                <a:spcPts val="0"/>
              </a:spcBef>
              <a:spcAft>
                <a:spcPts val="0"/>
              </a:spcAft>
              <a:buClr>
                <a:srgbClr val="FF0000"/>
              </a:buClr>
              <a:buSzPct val="70000"/>
              <a:tabLst>
                <a:tab pos="136525" algn="l"/>
              </a:tabLst>
              <a:defRPr/>
            </a:pPr>
            <a:r>
              <a:rPr lang="zh-CN"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系统内部如何执行递归算法</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251520" y="1844824"/>
            <a:ext cx="8640960" cy="1141210"/>
          </a:xfrm>
          <a:prstGeom prst="rect">
            <a:avLst/>
          </a:prstGeom>
          <a:noFill/>
        </p:spPr>
        <p:txBody>
          <a:bodyPr wrap="square" rtlCol="0">
            <a:spAutoFit/>
          </a:bodyPr>
          <a:lstStyle/>
          <a:p>
            <a:pPr marL="342900" indent="-342900" algn="l">
              <a:lnSpc>
                <a:spcPts val="28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一个递归函数的调用过程类似于</a:t>
            </a:r>
            <a:r>
              <a:rPr lang="zh-CN" altLang="zh-CN" sz="2000" dirty="0">
                <a:solidFill>
                  <a:srgbClr val="FF0000"/>
                </a:solidFill>
                <a:latin typeface="Consolas" pitchFamily="49" charset="0"/>
                <a:ea typeface="仿宋" pitchFamily="49" charset="-122"/>
                <a:cs typeface="Consolas" pitchFamily="49" charset="0"/>
              </a:rPr>
              <a:t>多个函数的嵌套调用</a:t>
            </a:r>
            <a:r>
              <a:rPr lang="zh-CN" altLang="zh-CN" sz="2000" dirty="0">
                <a:solidFill>
                  <a:srgbClr val="0000FF"/>
                </a:solidFill>
                <a:latin typeface="Consolas" pitchFamily="49" charset="0"/>
                <a:ea typeface="仿宋" pitchFamily="49" charset="-122"/>
                <a:cs typeface="Consolas" pitchFamily="49" charset="0"/>
              </a:rPr>
              <a:t>，只不过调用函数和被调用函数是同一个函数。</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为了保证递归函数的正确执行，系统需设立一个</a:t>
            </a:r>
            <a:r>
              <a:rPr lang="zh-CN" altLang="zh-CN" sz="2000" dirty="0">
                <a:solidFill>
                  <a:srgbClr val="FF0000"/>
                </a:solidFill>
                <a:latin typeface="Consolas" pitchFamily="49" charset="0"/>
                <a:ea typeface="仿宋" pitchFamily="49" charset="-122"/>
                <a:cs typeface="Consolas" pitchFamily="49" charset="0"/>
              </a:rPr>
              <a:t>工作栈</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23528" y="3501008"/>
            <a:ext cx="8568952" cy="2519792"/>
          </a:xfrm>
          <a:prstGeom prst="rect">
            <a:avLst/>
          </a:prstGeom>
          <a:noFill/>
        </p:spPr>
        <p:txBody>
          <a:bodyPr wrap="square" rtlCol="0">
            <a:spAutoFit/>
          </a:bodyPr>
          <a:lstStyle/>
          <a:p>
            <a:pPr algn="l">
              <a:lnSpc>
                <a:spcPts val="3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）执行</a:t>
            </a:r>
            <a:r>
              <a:rPr lang="zh-CN" altLang="zh-CN" sz="2000" dirty="0">
                <a:solidFill>
                  <a:srgbClr val="FF0000"/>
                </a:solidFill>
                <a:latin typeface="Consolas" pitchFamily="49" charset="0"/>
                <a:ea typeface="仿宋" pitchFamily="49" charset="-122"/>
                <a:cs typeface="Consolas" pitchFamily="49" charset="0"/>
              </a:rPr>
              <a:t>开始</a:t>
            </a:r>
            <a:r>
              <a:rPr lang="zh-CN" altLang="zh-CN" sz="2000" dirty="0">
                <a:solidFill>
                  <a:srgbClr val="0000FF"/>
                </a:solidFill>
                <a:latin typeface="Consolas" pitchFamily="49" charset="0"/>
                <a:ea typeface="仿宋" pitchFamily="49" charset="-122"/>
                <a:cs typeface="Consolas" pitchFamily="49" charset="0"/>
              </a:rPr>
              <a:t>时，首先为递归调用建立一个</a:t>
            </a:r>
            <a:r>
              <a:rPr lang="zh-CN" altLang="zh-CN" sz="2000" dirty="0">
                <a:solidFill>
                  <a:srgbClr val="FF0000"/>
                </a:solidFill>
                <a:latin typeface="Consolas" pitchFamily="49" charset="0"/>
                <a:ea typeface="仿宋" pitchFamily="49" charset="-122"/>
                <a:cs typeface="Consolas" pitchFamily="49" charset="0"/>
              </a:rPr>
              <a:t>工作栈</a:t>
            </a:r>
            <a:r>
              <a:rPr lang="zh-CN" altLang="zh-CN" sz="2000" dirty="0">
                <a:solidFill>
                  <a:srgbClr val="0000FF"/>
                </a:solidFill>
                <a:latin typeface="Consolas" pitchFamily="49" charset="0"/>
                <a:ea typeface="仿宋" pitchFamily="49" charset="-122"/>
                <a:cs typeface="Consolas" pitchFamily="49" charset="0"/>
              </a:rPr>
              <a:t>，其结构包括</a:t>
            </a:r>
            <a:r>
              <a:rPr lang="zh-CN" altLang="zh-CN" sz="2000" dirty="0">
                <a:solidFill>
                  <a:srgbClr val="FF0000"/>
                </a:solidFill>
                <a:latin typeface="Consolas" pitchFamily="49" charset="0"/>
                <a:ea typeface="仿宋" pitchFamily="49" charset="-122"/>
                <a:cs typeface="Consolas" pitchFamily="49" charset="0"/>
              </a:rPr>
              <a:t>值参、局部变量和返回地址</a:t>
            </a:r>
            <a:r>
              <a:rPr lang="zh-CN" altLang="zh-CN" sz="2000" dirty="0">
                <a:solidFill>
                  <a:srgbClr val="0000FF"/>
                </a:solidFill>
                <a:latin typeface="Consolas" pitchFamily="49" charset="0"/>
                <a:ea typeface="仿宋" pitchFamily="49" charset="-122"/>
                <a:cs typeface="Consolas" pitchFamily="49" charset="0"/>
              </a:rPr>
              <a:t>。</a:t>
            </a:r>
          </a:p>
          <a:p>
            <a:pPr algn="l">
              <a:lnSpc>
                <a:spcPts val="3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）每次执行递归</a:t>
            </a:r>
            <a:r>
              <a:rPr lang="zh-CN" altLang="zh-CN" sz="2000" dirty="0">
                <a:solidFill>
                  <a:srgbClr val="FF0000"/>
                </a:solidFill>
                <a:latin typeface="Consolas" pitchFamily="49" charset="0"/>
                <a:ea typeface="仿宋" pitchFamily="49" charset="-122"/>
                <a:cs typeface="Consolas" pitchFamily="49" charset="0"/>
              </a:rPr>
              <a:t>调用之前</a:t>
            </a:r>
            <a:r>
              <a:rPr lang="zh-CN" altLang="zh-CN" sz="2000" dirty="0">
                <a:solidFill>
                  <a:srgbClr val="0000FF"/>
                </a:solidFill>
                <a:latin typeface="Consolas" pitchFamily="49" charset="0"/>
                <a:ea typeface="仿宋" pitchFamily="49" charset="-122"/>
                <a:cs typeface="Consolas" pitchFamily="49" charset="0"/>
              </a:rPr>
              <a:t>，把递归函数的</a:t>
            </a:r>
            <a:r>
              <a:rPr lang="zh-CN" altLang="zh-CN" sz="2000" dirty="0">
                <a:solidFill>
                  <a:srgbClr val="FF0000"/>
                </a:solidFill>
                <a:latin typeface="Consolas" pitchFamily="49" charset="0"/>
                <a:ea typeface="仿宋" pitchFamily="49" charset="-122"/>
                <a:cs typeface="Consolas" pitchFamily="49" charset="0"/>
              </a:rPr>
              <a:t>值参</a:t>
            </a:r>
            <a:r>
              <a:rPr lang="zh-CN" altLang="zh-CN" sz="2000" dirty="0">
                <a:solidFill>
                  <a:srgbClr val="0000FF"/>
                </a:solidFill>
                <a:latin typeface="Consolas" pitchFamily="49" charset="0"/>
                <a:ea typeface="仿宋" pitchFamily="49" charset="-122"/>
                <a:cs typeface="Consolas" pitchFamily="49" charset="0"/>
              </a:rPr>
              <a:t>和</a:t>
            </a:r>
            <a:r>
              <a:rPr lang="zh-CN" altLang="zh-CN" sz="2000" dirty="0">
                <a:solidFill>
                  <a:srgbClr val="FF0000"/>
                </a:solidFill>
                <a:latin typeface="Consolas" pitchFamily="49" charset="0"/>
                <a:ea typeface="仿宋" pitchFamily="49" charset="-122"/>
                <a:cs typeface="Consolas" pitchFamily="49" charset="0"/>
              </a:rPr>
              <a:t>局部变量</a:t>
            </a:r>
            <a:r>
              <a:rPr lang="zh-CN" altLang="zh-CN" sz="2000" dirty="0">
                <a:solidFill>
                  <a:srgbClr val="0000FF"/>
                </a:solidFill>
                <a:latin typeface="Consolas" pitchFamily="49" charset="0"/>
                <a:ea typeface="仿宋" pitchFamily="49" charset="-122"/>
                <a:cs typeface="Consolas" pitchFamily="49" charset="0"/>
              </a:rPr>
              <a:t>的</a:t>
            </a:r>
            <a:r>
              <a:rPr lang="zh-CN" altLang="zh-CN" sz="2000" dirty="0">
                <a:solidFill>
                  <a:srgbClr val="FF0000"/>
                </a:solidFill>
                <a:latin typeface="Consolas" pitchFamily="49" charset="0"/>
                <a:ea typeface="仿宋" pitchFamily="49" charset="-122"/>
                <a:cs typeface="Consolas" pitchFamily="49" charset="0"/>
              </a:rPr>
              <a:t>当前值</a:t>
            </a:r>
            <a:r>
              <a:rPr lang="zh-CN" altLang="zh-CN" sz="2000" dirty="0">
                <a:solidFill>
                  <a:srgbClr val="0000FF"/>
                </a:solidFill>
                <a:latin typeface="Consolas" pitchFamily="49" charset="0"/>
                <a:ea typeface="仿宋" pitchFamily="49" charset="-122"/>
                <a:cs typeface="Consolas" pitchFamily="49" charset="0"/>
              </a:rPr>
              <a:t>以及调用后的</a:t>
            </a:r>
            <a:r>
              <a:rPr lang="zh-CN" altLang="zh-CN" sz="2000" dirty="0">
                <a:solidFill>
                  <a:srgbClr val="FF0000"/>
                </a:solidFill>
                <a:latin typeface="Consolas" pitchFamily="49" charset="0"/>
                <a:ea typeface="仿宋" pitchFamily="49" charset="-122"/>
                <a:cs typeface="Consolas" pitchFamily="49" charset="0"/>
              </a:rPr>
              <a:t>返回地址进栈</a:t>
            </a:r>
            <a:r>
              <a:rPr lang="zh-CN"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C00000"/>
                </a:solidFill>
                <a:latin typeface="Consolas" pitchFamily="49" charset="0"/>
                <a:ea typeface="仿宋" pitchFamily="49" charset="-122"/>
                <a:cs typeface="Consolas" pitchFamily="49" charset="0"/>
              </a:rPr>
              <a:t>保留现场</a:t>
            </a:r>
            <a:r>
              <a:rPr lang="zh-CN" altLang="en-US"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a:p>
            <a:pPr algn="l">
              <a:lnSpc>
                <a:spcPts val="3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）每次递归</a:t>
            </a:r>
            <a:r>
              <a:rPr lang="zh-CN" altLang="zh-CN" sz="2000" dirty="0">
                <a:solidFill>
                  <a:srgbClr val="FF0000"/>
                </a:solidFill>
                <a:latin typeface="Consolas" pitchFamily="49" charset="0"/>
                <a:ea typeface="仿宋" pitchFamily="49" charset="-122"/>
                <a:cs typeface="Consolas" pitchFamily="49" charset="0"/>
              </a:rPr>
              <a:t>调用结束</a:t>
            </a:r>
            <a:r>
              <a:rPr lang="zh-CN" altLang="zh-CN" sz="2000" dirty="0">
                <a:solidFill>
                  <a:srgbClr val="0000FF"/>
                </a:solidFill>
                <a:latin typeface="Consolas" pitchFamily="49" charset="0"/>
                <a:ea typeface="仿宋" pitchFamily="49" charset="-122"/>
                <a:cs typeface="Consolas" pitchFamily="49" charset="0"/>
              </a:rPr>
              <a:t>后，将栈顶元素出栈，使相应的值参和局部变量</a:t>
            </a:r>
            <a:r>
              <a:rPr lang="zh-CN" altLang="zh-CN" sz="2000" dirty="0">
                <a:solidFill>
                  <a:srgbClr val="FF0000"/>
                </a:solidFill>
                <a:latin typeface="Consolas" pitchFamily="49" charset="0"/>
                <a:ea typeface="仿宋" pitchFamily="49" charset="-122"/>
                <a:cs typeface="Consolas" pitchFamily="49" charset="0"/>
              </a:rPr>
              <a:t>恢复为调用前的值</a:t>
            </a:r>
            <a:r>
              <a:rPr lang="zh-CN" altLang="zh-CN" sz="2000" dirty="0">
                <a:solidFill>
                  <a:srgbClr val="0000FF"/>
                </a:solidFill>
                <a:latin typeface="Consolas" pitchFamily="49" charset="0"/>
                <a:ea typeface="仿宋" pitchFamily="49" charset="-122"/>
                <a:cs typeface="Consolas" pitchFamily="49" charset="0"/>
              </a:rPr>
              <a:t>，然后转向返回地址指定的位置继续执行。</a:t>
            </a:r>
          </a:p>
        </p:txBody>
      </p:sp>
      <p:sp>
        <p:nvSpPr>
          <p:cNvPr id="2" name="TextBox 5">
            <a:extLst>
              <a:ext uri="{FF2B5EF4-FFF2-40B4-BE49-F238E27FC236}">
                <a16:creationId xmlns:a16="http://schemas.microsoft.com/office/drawing/2014/main" id="{42AD3AAD-B2B1-DDC5-9094-93EC8932C536}"/>
              </a:ext>
            </a:extLst>
          </p:cNvPr>
          <p:cNvSpPr txBox="1"/>
          <p:nvPr/>
        </p:nvSpPr>
        <p:spPr>
          <a:xfrm>
            <a:off x="5796136" y="27953"/>
            <a:ext cx="3250872" cy="18168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int </a:t>
            </a:r>
            <a:r>
              <a:rPr lang="en-US" altLang="zh-CN" sz="1600" dirty="0">
                <a:solidFill>
                  <a:srgbClr val="FF0000"/>
                </a:solidFill>
                <a:latin typeface="Consolas" pitchFamily="49" charset="0"/>
                <a:ea typeface="仿宋" pitchFamily="49" charset="-122"/>
                <a:cs typeface="Consolas" pitchFamily="49" charset="0"/>
              </a:rPr>
              <a:t>fun</a:t>
            </a:r>
            <a:r>
              <a:rPr lang="en-US" altLang="zh-CN" sz="1600" dirty="0">
                <a:solidFill>
                  <a:srgbClr val="0000FF"/>
                </a:solidFill>
                <a:latin typeface="Consolas" pitchFamily="49" charset="0"/>
                <a:ea typeface="仿宋" pitchFamily="49" charset="-122"/>
                <a:cs typeface="Consolas" pitchFamily="49" charset="0"/>
              </a:rPr>
              <a:t>(int n)</a:t>
            </a:r>
            <a:endParaRPr lang="zh-CN" altLang="zh-CN" sz="1600" dirty="0">
              <a:solidFill>
                <a:srgbClr val="0000FF"/>
              </a:solidFill>
              <a:latin typeface="Consolas" pitchFamily="49" charset="0"/>
              <a:ea typeface="仿宋" pitchFamily="49" charset="-122"/>
              <a:cs typeface="Consolas" pitchFamily="49" charset="0"/>
            </a:endParaRPr>
          </a:p>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  if (n==1)	</a:t>
            </a:r>
            <a:endParaRPr lang="zh-CN" altLang="zh-CN" sz="1600" dirty="0">
              <a:solidFill>
                <a:srgbClr val="009900"/>
              </a:solidFill>
              <a:latin typeface="Consolas" pitchFamily="49" charset="0"/>
              <a:ea typeface="仿宋" pitchFamily="49" charset="-122"/>
              <a:cs typeface="Consolas" pitchFamily="49" charset="0"/>
            </a:endParaRPr>
          </a:p>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      return(1);	   </a:t>
            </a:r>
          </a:p>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    else			       </a:t>
            </a:r>
          </a:p>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    return(</a:t>
            </a:r>
            <a:r>
              <a:rPr lang="en-US" altLang="zh-CN" sz="1600" dirty="0">
                <a:solidFill>
                  <a:srgbClr val="FF0000"/>
                </a:solidFill>
                <a:latin typeface="Consolas" pitchFamily="49" charset="0"/>
                <a:ea typeface="仿宋" pitchFamily="49" charset="-122"/>
                <a:cs typeface="Consolas" pitchFamily="49" charset="0"/>
              </a:rPr>
              <a:t>fun</a:t>
            </a:r>
            <a:r>
              <a:rPr lang="en-US" altLang="zh-CN" sz="1600" dirty="0">
                <a:solidFill>
                  <a:srgbClr val="0000FF"/>
                </a:solidFill>
                <a:latin typeface="Consolas" pitchFamily="49" charset="0"/>
                <a:ea typeface="仿宋" pitchFamily="49" charset="-122"/>
                <a:cs typeface="Consolas" pitchFamily="49" charset="0"/>
              </a:rPr>
              <a:t>(n-1)*n);		</a:t>
            </a:r>
          </a:p>
          <a:p>
            <a:pPr algn="l">
              <a:lnSpc>
                <a:spcPts val="1700"/>
              </a:lnSpc>
              <a:spcBef>
                <a:spcPts val="0"/>
              </a:spcBef>
            </a:pP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59632" y="188640"/>
            <a:ext cx="1000100" cy="1071569"/>
            <a:chOff x="214282" y="142852"/>
            <a:chExt cx="1000100" cy="1071569"/>
          </a:xfrm>
        </p:grpSpPr>
        <p:sp>
          <p:nvSpPr>
            <p:cNvPr id="6"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8"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9"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11" name="TextBox 10"/>
          <p:cNvSpPr txBox="1"/>
          <p:nvPr/>
        </p:nvSpPr>
        <p:spPr>
          <a:xfrm>
            <a:off x="2912318" y="493357"/>
            <a:ext cx="5412011" cy="253008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(n&lt;=0) ? 0 : S(n-1)+n;</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main(String[] </a:t>
            </a:r>
            <a:r>
              <a:rPr lang="en-US" altLang="zh-CN" sz="1800" dirty="0" err="1">
                <a:solidFill>
                  <a:srgbClr val="0000FF"/>
                </a:solidFill>
                <a:latin typeface="Consolas" pitchFamily="49" charset="0"/>
                <a:ea typeface="仿宋" pitchFamily="49" charset="-122"/>
                <a:cs typeface="Consolas" pitchFamily="49" charset="0"/>
              </a:rPr>
              <a:t>args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(1));</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482934" y="3485215"/>
            <a:ext cx="8178132" cy="782137"/>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程序执行时使用一个栈来保存调用过程的信息，这些信息用</a:t>
            </a:r>
            <a:r>
              <a:rPr lang="en-US" altLang="zh-CN" sz="2000" dirty="0">
                <a:solidFill>
                  <a:srgbClr val="0000FF"/>
                </a:solidFill>
                <a:latin typeface="Consolas" pitchFamily="49" charset="0"/>
                <a:ea typeface="仿宋" pitchFamily="49" charset="-122"/>
                <a:cs typeface="Consolas" pitchFamily="49" charset="0"/>
              </a:rPr>
              <a:t>main()</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S(0)</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S(1)</a:t>
            </a:r>
            <a:r>
              <a:rPr lang="zh-CN" altLang="zh-CN" sz="2000" dirty="0">
                <a:solidFill>
                  <a:srgbClr val="0000FF"/>
                </a:solidFill>
                <a:latin typeface="Consolas" pitchFamily="49" charset="0"/>
                <a:ea typeface="仿宋" pitchFamily="49" charset="-122"/>
                <a:cs typeface="Consolas" pitchFamily="49" charset="0"/>
              </a:rPr>
              <a:t>表示，那么自</a:t>
            </a:r>
            <a:r>
              <a:rPr lang="zh-CN" altLang="zh-CN" sz="2000" dirty="0">
                <a:solidFill>
                  <a:srgbClr val="FF0000"/>
                </a:solidFill>
                <a:latin typeface="Consolas" pitchFamily="49" charset="0"/>
                <a:ea typeface="仿宋" pitchFamily="49" charset="-122"/>
                <a:cs typeface="Consolas" pitchFamily="49" charset="0"/>
              </a:rPr>
              <a:t>栈底到栈顶保存</a:t>
            </a:r>
            <a:r>
              <a:rPr lang="zh-CN" altLang="zh-CN" sz="2000" dirty="0">
                <a:solidFill>
                  <a:srgbClr val="0000FF"/>
                </a:solidFill>
                <a:latin typeface="Consolas" pitchFamily="49" charset="0"/>
                <a:ea typeface="仿宋" pitchFamily="49" charset="-122"/>
                <a:cs typeface="Consolas" pitchFamily="49" charset="0"/>
              </a:rPr>
              <a:t>的信息的顺序是怎么样呢？</a:t>
            </a:r>
          </a:p>
        </p:txBody>
      </p:sp>
      <p:sp>
        <p:nvSpPr>
          <p:cNvPr id="13" name="矩形 12">
            <a:extLst>
              <a:ext uri="{FF2B5EF4-FFF2-40B4-BE49-F238E27FC236}">
                <a16:creationId xmlns:a16="http://schemas.microsoft.com/office/drawing/2014/main" id="{6627C8BD-0CE6-4C60-9E03-29CE38D985E4}"/>
              </a:ext>
            </a:extLst>
          </p:cNvPr>
          <p:cNvSpPr/>
          <p:nvPr/>
        </p:nvSpPr>
        <p:spPr bwMode="auto">
          <a:xfrm>
            <a:off x="4788024" y="6086452"/>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800">
                <a:solidFill>
                  <a:srgbClr val="0000FF"/>
                </a:solidFill>
                <a:latin typeface="Consolas" pitchFamily="49" charset="0"/>
                <a:cs typeface="Consolas" pitchFamily="49" charset="0"/>
              </a:rPr>
              <a:t>main()</a:t>
            </a:r>
            <a:endParaRPr lang="zh-CN" altLang="en-US" sz="1800">
              <a:solidFill>
                <a:srgbClr val="0000FF"/>
              </a:solidFill>
              <a:latin typeface="Consolas" pitchFamily="49" charset="0"/>
              <a:cs typeface="Consolas" pitchFamily="49" charset="0"/>
            </a:endParaRPr>
          </a:p>
        </p:txBody>
      </p:sp>
      <p:sp>
        <p:nvSpPr>
          <p:cNvPr id="14" name="矩形 13">
            <a:extLst>
              <a:ext uri="{FF2B5EF4-FFF2-40B4-BE49-F238E27FC236}">
                <a16:creationId xmlns:a16="http://schemas.microsoft.com/office/drawing/2014/main" id="{BF609484-83E6-4345-B2CF-ECA602942038}"/>
              </a:ext>
            </a:extLst>
          </p:cNvPr>
          <p:cNvSpPr/>
          <p:nvPr/>
        </p:nvSpPr>
        <p:spPr bwMode="auto">
          <a:xfrm>
            <a:off x="4788024" y="5586386"/>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800">
                <a:solidFill>
                  <a:srgbClr val="0000FF"/>
                </a:solidFill>
                <a:latin typeface="Consolas" pitchFamily="49" charset="0"/>
                <a:cs typeface="Consolas" pitchFamily="49" charset="0"/>
              </a:rPr>
              <a:t>S(1)</a:t>
            </a:r>
            <a:endParaRPr lang="zh-CN" altLang="en-US" sz="1800">
              <a:solidFill>
                <a:srgbClr val="0000FF"/>
              </a:solidFill>
              <a:latin typeface="Consolas" pitchFamily="49" charset="0"/>
              <a:cs typeface="Consolas" pitchFamily="49" charset="0"/>
            </a:endParaRPr>
          </a:p>
        </p:txBody>
      </p:sp>
      <p:sp>
        <p:nvSpPr>
          <p:cNvPr id="15" name="矩形 14">
            <a:extLst>
              <a:ext uri="{FF2B5EF4-FFF2-40B4-BE49-F238E27FC236}">
                <a16:creationId xmlns:a16="http://schemas.microsoft.com/office/drawing/2014/main" id="{4E7830A4-34F5-460A-9EB3-2A95EAA2F5D5}"/>
              </a:ext>
            </a:extLst>
          </p:cNvPr>
          <p:cNvSpPr/>
          <p:nvPr/>
        </p:nvSpPr>
        <p:spPr bwMode="auto">
          <a:xfrm>
            <a:off x="4788024" y="5086320"/>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800">
                <a:solidFill>
                  <a:srgbClr val="0000FF"/>
                </a:solidFill>
                <a:latin typeface="Consolas" pitchFamily="49" charset="0"/>
                <a:cs typeface="Consolas" pitchFamily="49" charset="0"/>
              </a:rPr>
              <a:t>S(0)</a:t>
            </a:r>
            <a:endParaRPr lang="zh-CN" altLang="en-US" sz="1800">
              <a:solidFill>
                <a:srgbClr val="0000FF"/>
              </a:solidFill>
              <a:latin typeface="Consolas" pitchFamily="49" charset="0"/>
              <a:cs typeface="Consolas" pitchFamily="49" charset="0"/>
            </a:endParaRPr>
          </a:p>
        </p:txBody>
      </p:sp>
      <p:grpSp>
        <p:nvGrpSpPr>
          <p:cNvPr id="16" name="组合 15">
            <a:extLst>
              <a:ext uri="{FF2B5EF4-FFF2-40B4-BE49-F238E27FC236}">
                <a16:creationId xmlns:a16="http://schemas.microsoft.com/office/drawing/2014/main" id="{9A18D8EC-D1EE-441B-9EE6-CADE9C407F83}"/>
              </a:ext>
            </a:extLst>
          </p:cNvPr>
          <p:cNvGrpSpPr/>
          <p:nvPr/>
        </p:nvGrpSpPr>
        <p:grpSpPr>
          <a:xfrm>
            <a:off x="4788024" y="4729130"/>
            <a:ext cx="1928826" cy="1857388"/>
            <a:chOff x="3643306" y="3571876"/>
            <a:chExt cx="1928826" cy="1857388"/>
          </a:xfrm>
        </p:grpSpPr>
        <p:sp>
          <p:nvSpPr>
            <p:cNvPr id="17" name="矩形 16">
              <a:extLst>
                <a:ext uri="{FF2B5EF4-FFF2-40B4-BE49-F238E27FC236}">
                  <a16:creationId xmlns:a16="http://schemas.microsoft.com/office/drawing/2014/main" id="{5BBF10C1-112D-4EEA-AB0D-D7E94EF1000D}"/>
                </a:ext>
              </a:extLst>
            </p:cNvPr>
            <p:cNvSpPr/>
            <p:nvPr/>
          </p:nvSpPr>
          <p:spPr bwMode="auto">
            <a:xfrm>
              <a:off x="3643306" y="3571876"/>
              <a:ext cx="1071570" cy="1857388"/>
            </a:xfrm>
            <a:prstGeom prst="rect">
              <a:avLst/>
            </a:prstGeom>
            <a:noFill/>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sp>
          <p:nvSpPr>
            <p:cNvPr id="18" name="TextBox 11">
              <a:extLst>
                <a:ext uri="{FF2B5EF4-FFF2-40B4-BE49-F238E27FC236}">
                  <a16:creationId xmlns:a16="http://schemas.microsoft.com/office/drawing/2014/main" id="{BD7E0710-378F-4922-96F6-BE7F7007AC7C}"/>
                </a:ext>
              </a:extLst>
            </p:cNvPr>
            <p:cNvSpPr txBox="1"/>
            <p:nvPr/>
          </p:nvSpPr>
          <p:spPr>
            <a:xfrm>
              <a:off x="4786314" y="3571876"/>
              <a:ext cx="785818"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栈顶</a:t>
              </a:r>
            </a:p>
          </p:txBody>
        </p:sp>
        <p:sp>
          <p:nvSpPr>
            <p:cNvPr id="19" name="TextBox 12">
              <a:extLst>
                <a:ext uri="{FF2B5EF4-FFF2-40B4-BE49-F238E27FC236}">
                  <a16:creationId xmlns:a16="http://schemas.microsoft.com/office/drawing/2014/main" id="{2AAC42E8-CA82-4CBC-B295-162D882959FE}"/>
                </a:ext>
              </a:extLst>
            </p:cNvPr>
            <p:cNvSpPr txBox="1"/>
            <p:nvPr/>
          </p:nvSpPr>
          <p:spPr>
            <a:xfrm>
              <a:off x="4786314" y="5057874"/>
              <a:ext cx="785818" cy="369332"/>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栈底</a:t>
              </a:r>
            </a:p>
          </p:txBody>
        </p:sp>
      </p:grpSp>
      <p:sp>
        <p:nvSpPr>
          <p:cNvPr id="20" name="TextBox 13">
            <a:extLst>
              <a:ext uri="{FF2B5EF4-FFF2-40B4-BE49-F238E27FC236}">
                <a16:creationId xmlns:a16="http://schemas.microsoft.com/office/drawing/2014/main" id="{A2E31625-46AD-4E86-B64D-BE27CF890911}"/>
              </a:ext>
            </a:extLst>
          </p:cNvPr>
          <p:cNvSpPr txBox="1"/>
          <p:nvPr/>
        </p:nvSpPr>
        <p:spPr>
          <a:xfrm>
            <a:off x="16290" y="4463674"/>
            <a:ext cx="1643074" cy="400110"/>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Consolas" pitchFamily="49" charset="0"/>
                <a:ea typeface="仿宋" pitchFamily="49" charset="-122"/>
                <a:cs typeface="Consolas" pitchFamily="49" charset="0"/>
              </a:rPr>
              <a:t>执行过程：</a:t>
            </a:r>
          </a:p>
        </p:txBody>
      </p:sp>
      <p:sp>
        <p:nvSpPr>
          <p:cNvPr id="21" name="TextBox 14">
            <a:extLst>
              <a:ext uri="{FF2B5EF4-FFF2-40B4-BE49-F238E27FC236}">
                <a16:creationId xmlns:a16="http://schemas.microsoft.com/office/drawing/2014/main" id="{6EAFC2DC-482B-49B3-B2B7-9EE0C91E63E0}"/>
              </a:ext>
            </a:extLst>
          </p:cNvPr>
          <p:cNvSpPr txBox="1"/>
          <p:nvPr/>
        </p:nvSpPr>
        <p:spPr>
          <a:xfrm>
            <a:off x="1840748" y="4575038"/>
            <a:ext cx="2143140" cy="2212272"/>
          </a:xfrm>
          <a:prstGeom prst="rect">
            <a:avLst/>
          </a:prstGeom>
          <a:noFill/>
        </p:spPr>
        <p:txBody>
          <a:bodyPr wrap="square" rtlCol="0">
            <a:spAutoFit/>
          </a:bodyPr>
          <a:lstStyle/>
          <a:p>
            <a:pPr algn="l">
              <a:lnSpc>
                <a:spcPts val="2800"/>
              </a:lnSpc>
              <a:spcBef>
                <a:spcPts val="0"/>
              </a:spcBef>
            </a:pPr>
            <a:r>
              <a:rPr lang="zh-CN" altLang="en-US"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rPr>
              <a:t>调用</a:t>
            </a:r>
            <a:r>
              <a:rPr lang="en-US" altLang="zh-CN" sz="1800" dirty="0">
                <a:solidFill>
                  <a:srgbClr val="0000FF"/>
                </a:solidFill>
                <a:latin typeface="Consolas" pitchFamily="49" charset="0"/>
                <a:ea typeface="仿宋" pitchFamily="49" charset="-122"/>
                <a:cs typeface="Consolas" pitchFamily="49" charset="0"/>
              </a:rPr>
              <a:t>main()</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sym typeface="Wingdings"/>
              </a:rPr>
              <a:t>调用</a:t>
            </a:r>
            <a:r>
              <a:rPr lang="en-US" altLang="zh-CN" sz="1800" dirty="0">
                <a:solidFill>
                  <a:srgbClr val="0000FF"/>
                </a:solidFill>
                <a:latin typeface="Consolas" pitchFamily="49" charset="0"/>
                <a:ea typeface="仿宋" pitchFamily="49" charset="-122"/>
                <a:cs typeface="Consolas" pitchFamily="49" charset="0"/>
                <a:sym typeface="Wingdings"/>
              </a:rPr>
              <a:t>S(1)</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sym typeface="Wingdings"/>
              </a:rPr>
              <a:t>调用</a:t>
            </a:r>
            <a:r>
              <a:rPr lang="en-US" altLang="zh-CN" sz="1800" dirty="0">
                <a:solidFill>
                  <a:srgbClr val="0000FF"/>
                </a:solidFill>
                <a:latin typeface="Consolas" pitchFamily="49" charset="0"/>
                <a:ea typeface="仿宋" pitchFamily="49" charset="-122"/>
                <a:cs typeface="Consolas" pitchFamily="49" charset="0"/>
                <a:sym typeface="Wingdings"/>
              </a:rPr>
              <a:t>S(0)</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sym typeface="Wingdings"/>
              </a:rPr>
              <a:t>从</a:t>
            </a:r>
            <a:r>
              <a:rPr lang="en-US" altLang="zh-CN" sz="1800" dirty="0">
                <a:solidFill>
                  <a:srgbClr val="0000FF"/>
                </a:solidFill>
                <a:latin typeface="Consolas" pitchFamily="49" charset="0"/>
                <a:ea typeface="仿宋" pitchFamily="49" charset="-122"/>
                <a:cs typeface="Consolas" pitchFamily="49" charset="0"/>
                <a:sym typeface="Wingdings"/>
              </a:rPr>
              <a:t>S(0)</a:t>
            </a:r>
            <a:r>
              <a:rPr lang="zh-CN" altLang="en-US" sz="1800" dirty="0">
                <a:solidFill>
                  <a:srgbClr val="0000FF"/>
                </a:solidFill>
                <a:latin typeface="Consolas" pitchFamily="49" charset="0"/>
                <a:ea typeface="仿宋" pitchFamily="49" charset="-122"/>
                <a:cs typeface="Consolas" pitchFamily="49" charset="0"/>
                <a:sym typeface="Wingdings"/>
              </a:rPr>
              <a:t>返回</a:t>
            </a:r>
            <a:endParaRPr lang="en-US" altLang="zh-CN" sz="1800" dirty="0">
              <a:solidFill>
                <a:srgbClr val="0000FF"/>
              </a:solidFill>
              <a:latin typeface="Consolas" pitchFamily="49" charset="0"/>
              <a:ea typeface="仿宋" pitchFamily="49" charset="-122"/>
              <a:cs typeface="Consolas" pitchFamily="49" charset="0"/>
              <a:sym typeface="Wingdings"/>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sym typeface="Wingdings"/>
              </a:rPr>
              <a:t>从</a:t>
            </a:r>
            <a:r>
              <a:rPr lang="en-US" altLang="zh-CN" sz="1800" dirty="0">
                <a:solidFill>
                  <a:srgbClr val="0000FF"/>
                </a:solidFill>
                <a:latin typeface="Consolas" pitchFamily="49" charset="0"/>
                <a:ea typeface="仿宋" pitchFamily="49" charset="-122"/>
                <a:cs typeface="Consolas" pitchFamily="49" charset="0"/>
                <a:sym typeface="Wingdings"/>
              </a:rPr>
              <a:t>S(1)</a:t>
            </a:r>
            <a:r>
              <a:rPr lang="zh-CN" altLang="en-US" sz="1800" dirty="0">
                <a:solidFill>
                  <a:srgbClr val="0000FF"/>
                </a:solidFill>
                <a:latin typeface="Consolas" pitchFamily="49" charset="0"/>
                <a:ea typeface="仿宋" pitchFamily="49" charset="-122"/>
                <a:cs typeface="Consolas" pitchFamily="49" charset="0"/>
                <a:sym typeface="Wingdings"/>
              </a:rPr>
              <a:t>返回</a:t>
            </a:r>
            <a:endParaRPr lang="en-US" altLang="zh-CN" sz="1800" dirty="0">
              <a:solidFill>
                <a:srgbClr val="0000FF"/>
              </a:solidFill>
              <a:latin typeface="Consolas" pitchFamily="49" charset="0"/>
              <a:ea typeface="仿宋" pitchFamily="49" charset="-122"/>
              <a:cs typeface="Consolas" pitchFamily="49" charset="0"/>
              <a:sym typeface="Wingdings"/>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sym typeface="Wingdings"/>
              </a:rPr>
              <a:t> </a:t>
            </a:r>
            <a:r>
              <a:rPr lang="zh-CN" altLang="en-US" sz="1800" dirty="0">
                <a:solidFill>
                  <a:srgbClr val="0000FF"/>
                </a:solidFill>
                <a:latin typeface="Consolas" pitchFamily="49" charset="0"/>
                <a:ea typeface="仿宋" pitchFamily="49" charset="-122"/>
                <a:cs typeface="Consolas" pitchFamily="49" charset="0"/>
                <a:sym typeface="Wingdings"/>
              </a:rPr>
              <a:t>从</a:t>
            </a:r>
            <a:r>
              <a:rPr lang="en-US" altLang="zh-CN" sz="1800" dirty="0">
                <a:solidFill>
                  <a:srgbClr val="0000FF"/>
                </a:solidFill>
                <a:latin typeface="Consolas" pitchFamily="49" charset="0"/>
                <a:ea typeface="仿宋" pitchFamily="49" charset="-122"/>
                <a:cs typeface="Consolas" pitchFamily="49" charset="0"/>
                <a:sym typeface="Wingdings"/>
              </a:rPr>
              <a:t>main()</a:t>
            </a:r>
            <a:r>
              <a:rPr lang="zh-CN" altLang="en-US" sz="1800" dirty="0">
                <a:solidFill>
                  <a:srgbClr val="0000FF"/>
                </a:solidFill>
                <a:latin typeface="Consolas" pitchFamily="49" charset="0"/>
                <a:ea typeface="仿宋" pitchFamily="49" charset="-122"/>
                <a:cs typeface="Consolas" pitchFamily="49" charset="0"/>
                <a:sym typeface="Wingdings"/>
              </a:rPr>
              <a:t>返回</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3" name="直接连接符 2">
            <a:extLst>
              <a:ext uri="{FF2B5EF4-FFF2-40B4-BE49-F238E27FC236}">
                <a16:creationId xmlns:a16="http://schemas.microsoft.com/office/drawing/2014/main" id="{FA695250-B36D-4EF4-8A38-09CD80EB88E5}"/>
              </a:ext>
            </a:extLst>
          </p:cNvPr>
          <p:cNvCxnSpPr/>
          <p:nvPr/>
        </p:nvCxnSpPr>
        <p:spPr>
          <a:xfrm>
            <a:off x="4788024" y="4509120"/>
            <a:ext cx="0" cy="2094322"/>
          </a:xfrm>
          <a:prstGeom prst="line">
            <a:avLst/>
          </a:prstGeom>
          <a:ln w="25400">
            <a:solidFill>
              <a:srgbClr val="C00000"/>
            </a:solidFill>
            <a:tailEnd type="non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705A6C11-B1D0-4D69-B978-DC404AA0005A}"/>
              </a:ext>
            </a:extLst>
          </p:cNvPr>
          <p:cNvCxnSpPr/>
          <p:nvPr/>
        </p:nvCxnSpPr>
        <p:spPr>
          <a:xfrm>
            <a:off x="5859594" y="4490138"/>
            <a:ext cx="0" cy="2094322"/>
          </a:xfrm>
          <a:prstGeom prst="line">
            <a:avLst/>
          </a:prstGeom>
          <a:ln w="25400">
            <a:solidFill>
              <a:srgbClr val="C00000"/>
            </a:solidFill>
            <a:tailEnd type="none"/>
          </a:ln>
        </p:spPr>
        <p:style>
          <a:lnRef idx="2">
            <a:schemeClr val="dk1"/>
          </a:lnRef>
          <a:fillRef idx="0">
            <a:schemeClr val="dk1"/>
          </a:fillRef>
          <a:effectRef idx="1">
            <a:schemeClr val="dk1"/>
          </a:effectRef>
          <a:fontRef idx="minor">
            <a:schemeClr val="tx1"/>
          </a:fontRef>
        </p:style>
      </p:cxnSp>
      <p:cxnSp>
        <p:nvCxnSpPr>
          <p:cNvPr id="23" name="直接连接符 22">
            <a:extLst>
              <a:ext uri="{FF2B5EF4-FFF2-40B4-BE49-F238E27FC236}">
                <a16:creationId xmlns:a16="http://schemas.microsoft.com/office/drawing/2014/main" id="{338B6F86-1D16-4D9A-8E75-47314E244C07}"/>
              </a:ext>
            </a:extLst>
          </p:cNvPr>
          <p:cNvCxnSpPr>
            <a:cxnSpLocks/>
          </p:cNvCxnSpPr>
          <p:nvPr/>
        </p:nvCxnSpPr>
        <p:spPr>
          <a:xfrm flipH="1">
            <a:off x="4788024" y="6581650"/>
            <a:ext cx="1071570" cy="0"/>
          </a:xfrm>
          <a:prstGeom prst="line">
            <a:avLst/>
          </a:prstGeom>
          <a:ln w="25400">
            <a:solidFill>
              <a:srgbClr val="C00000"/>
            </a:solidFill>
            <a:tailEnd type="non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transition="out" filter="wipe(dow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0647"/>
            <a:ext cx="8649889" cy="1221232"/>
          </a:xfrm>
          <a:prstGeom prst="rect">
            <a:avLst/>
          </a:prstGeom>
          <a:noFill/>
        </p:spPr>
        <p:txBody>
          <a:bodyPr wrap="square"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用递归算法的形参值表示</a:t>
            </a:r>
            <a:r>
              <a:rPr lang="zh-CN" altLang="zh-CN" sz="2000" dirty="0">
                <a:solidFill>
                  <a:srgbClr val="FF0000"/>
                </a:solidFill>
                <a:latin typeface="微软雅黑" pitchFamily="34" charset="-122"/>
                <a:ea typeface="微软雅黑" pitchFamily="34" charset="-122"/>
                <a:cs typeface="Consolas" pitchFamily="49" charset="0"/>
              </a:rPr>
              <a:t>状态</a:t>
            </a:r>
            <a:r>
              <a:rPr lang="zh-CN" altLang="zh-CN" sz="2000" dirty="0">
                <a:solidFill>
                  <a:srgbClr val="0000FF"/>
                </a:solidFill>
                <a:latin typeface="Consolas" pitchFamily="49" charset="0"/>
                <a:ea typeface="仿宋" pitchFamily="49" charset="-122"/>
                <a:cs typeface="Consolas" pitchFamily="49" charset="0"/>
              </a:rPr>
              <a:t>，由于递归算法执行中系统栈保存了递归调用的值参、局部变量和返回地址</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所以</a:t>
            </a:r>
            <a:r>
              <a:rPr lang="zh-CN" altLang="zh-CN" sz="2000" dirty="0">
                <a:solidFill>
                  <a:srgbClr val="0000FF"/>
                </a:solidFill>
                <a:latin typeface="Consolas" pitchFamily="49" charset="0"/>
                <a:ea typeface="仿宋" pitchFamily="49" charset="-122"/>
                <a:cs typeface="Consolas" pitchFamily="49" charset="0"/>
              </a:rPr>
              <a:t>在递归算法中一次递归调用后会</a:t>
            </a:r>
            <a:r>
              <a:rPr lang="zh-CN" altLang="zh-CN" sz="2000" dirty="0">
                <a:solidFill>
                  <a:srgbClr val="FF0000"/>
                </a:solidFill>
                <a:latin typeface="Consolas" pitchFamily="49" charset="0"/>
                <a:ea typeface="仿宋" pitchFamily="49" charset="-122"/>
                <a:cs typeface="Consolas" pitchFamily="49" charset="0"/>
              </a:rPr>
              <a:t>自动恢复</a:t>
            </a:r>
            <a:r>
              <a:rPr lang="zh-CN" altLang="zh-CN" sz="2000" dirty="0">
                <a:solidFill>
                  <a:srgbClr val="0000FF"/>
                </a:solidFill>
                <a:latin typeface="Consolas" pitchFamily="49" charset="0"/>
                <a:ea typeface="仿宋" pitchFamily="49" charset="-122"/>
                <a:cs typeface="Consolas" pitchFamily="49" charset="0"/>
              </a:rPr>
              <a:t>该次递归调用前的状态。</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0" y="1336972"/>
            <a:ext cx="5580112" cy="426792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(n==0)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递归出口</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递归体</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("Pre:  n="+n);</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执行</a:t>
            </a:r>
            <a:r>
              <a:rPr lang="en-US" altLang="zh-CN" sz="1800" dirty="0">
                <a:solidFill>
                  <a:srgbClr val="0000FF"/>
                </a:solidFill>
                <a:latin typeface="Consolas" pitchFamily="49" charset="0"/>
                <a:ea typeface="仿宋" pitchFamily="49" charset="-122"/>
                <a:cs typeface="Consolas" pitchFamily="49" charset="0"/>
              </a:rPr>
              <a:t>f("+(n-1)+")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(n-1);</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("Post: n="+n);</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5">
            <a:extLst>
              <a:ext uri="{FF2B5EF4-FFF2-40B4-BE49-F238E27FC236}">
                <a16:creationId xmlns:a16="http://schemas.microsoft.com/office/drawing/2014/main" id="{A0B7F8BF-8D0C-47C7-B2A2-DEA265C4225F}"/>
              </a:ext>
            </a:extLst>
          </p:cNvPr>
          <p:cNvSpPr txBox="1"/>
          <p:nvPr/>
        </p:nvSpPr>
        <p:spPr>
          <a:xfrm>
            <a:off x="5580112" y="2967079"/>
            <a:ext cx="3609329" cy="3810274"/>
          </a:xfrm>
          <a:prstGeom prst="rect">
            <a:avLst/>
          </a:prstGeom>
          <a:noFill/>
        </p:spPr>
        <p:style>
          <a:lnRef idx="1">
            <a:schemeClr val="dk1"/>
          </a:lnRef>
          <a:fillRef idx="2">
            <a:schemeClr val="dk1"/>
          </a:fillRef>
          <a:effectRef idx="1">
            <a:schemeClr val="dk1"/>
          </a:effectRef>
          <a:fontRef idx="minor">
            <a:schemeClr val="dk1"/>
          </a:fontRef>
        </p:style>
        <p:txBody>
          <a:bodyPr wrap="square" rtlCol="0">
            <a:spAutoFit/>
          </a:bodyPr>
          <a:lstStyle/>
          <a:p>
            <a:pPr algn="l"/>
            <a:r>
              <a:rPr lang="en-US" altLang="zh-CN" sz="1600" dirty="0">
                <a:solidFill>
                  <a:srgbClr val="FF0000"/>
                </a:solidFill>
                <a:latin typeface="Consolas" pitchFamily="49" charset="0"/>
                <a:ea typeface="仿宋" pitchFamily="49" charset="-122"/>
                <a:cs typeface="Consolas" pitchFamily="49" charset="0"/>
              </a:rPr>
              <a:t>Pre: n=4</a:t>
            </a:r>
            <a:endParaRPr lang="zh-CN" altLang="zh-CN" sz="1600" dirty="0">
              <a:solidFill>
                <a:srgbClr val="FF0000"/>
              </a:solidFill>
              <a:latin typeface="Consolas" pitchFamily="49" charset="0"/>
              <a:ea typeface="仿宋" pitchFamily="49" charset="-122"/>
              <a:cs typeface="Consolas" pitchFamily="49" charset="0"/>
            </a:endParaRPr>
          </a:p>
          <a:p>
            <a:pPr algn="l"/>
            <a:r>
              <a:rPr lang="zh-CN" altLang="zh-CN" sz="1600" dirty="0">
                <a:solidFill>
                  <a:srgbClr val="0000FF"/>
                </a:solidFill>
                <a:latin typeface="Consolas" pitchFamily="49" charset="0"/>
                <a:ea typeface="仿宋" pitchFamily="49" charset="-122"/>
                <a:cs typeface="Consolas" pitchFamily="49" charset="0"/>
              </a:rPr>
              <a:t>执行</a:t>
            </a:r>
            <a:r>
              <a:rPr lang="en-US" altLang="zh-CN" sz="1600" dirty="0">
                <a:solidFill>
                  <a:srgbClr val="0000FF"/>
                </a:solidFill>
                <a:latin typeface="Consolas" pitchFamily="49" charset="0"/>
                <a:ea typeface="仿宋" pitchFamily="49" charset="-122"/>
                <a:cs typeface="Consolas" pitchFamily="49" charset="0"/>
              </a:rPr>
              <a:t>f(3)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递归调用</a:t>
            </a:r>
            <a:r>
              <a:rPr lang="en-US" altLang="zh-CN" sz="1600" dirty="0">
                <a:solidFill>
                  <a:srgbClr val="009900"/>
                </a:solidFill>
                <a:latin typeface="Consolas" pitchFamily="49" charset="0"/>
                <a:ea typeface="仿宋" pitchFamily="49" charset="-122"/>
                <a:cs typeface="Consolas" pitchFamily="49" charset="0"/>
              </a:rPr>
              <a:t>f(3)</a:t>
            </a:r>
            <a:endParaRPr lang="zh-CN" altLang="zh-CN" sz="1600" dirty="0">
              <a:solidFill>
                <a:srgbClr val="00990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Pre: n=3</a:t>
            </a:r>
            <a:endParaRPr lang="zh-CN" altLang="zh-CN" sz="1600" dirty="0">
              <a:solidFill>
                <a:srgbClr val="0000FF"/>
              </a:solidFill>
              <a:latin typeface="Consolas" pitchFamily="49" charset="0"/>
              <a:ea typeface="仿宋" pitchFamily="49" charset="-122"/>
              <a:cs typeface="Consolas" pitchFamily="49" charset="0"/>
            </a:endParaRPr>
          </a:p>
          <a:p>
            <a:pPr algn="l"/>
            <a:r>
              <a:rPr lang="zh-CN" altLang="zh-CN" sz="1600" dirty="0">
                <a:solidFill>
                  <a:srgbClr val="0000FF"/>
                </a:solidFill>
                <a:latin typeface="Consolas" pitchFamily="49" charset="0"/>
                <a:ea typeface="仿宋" pitchFamily="49" charset="-122"/>
                <a:cs typeface="Consolas" pitchFamily="49" charset="0"/>
              </a:rPr>
              <a:t>执行</a:t>
            </a:r>
            <a:r>
              <a:rPr lang="en-US" altLang="zh-CN" sz="1600" dirty="0">
                <a:solidFill>
                  <a:srgbClr val="0000FF"/>
                </a:solidFill>
                <a:latin typeface="Consolas" pitchFamily="49" charset="0"/>
                <a:ea typeface="仿宋" pitchFamily="49" charset="-122"/>
                <a:cs typeface="Consolas" pitchFamily="49" charset="0"/>
              </a:rPr>
              <a:t>f(2)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递归调用</a:t>
            </a:r>
            <a:r>
              <a:rPr lang="en-US" altLang="zh-CN" sz="1600" dirty="0">
                <a:solidFill>
                  <a:srgbClr val="009900"/>
                </a:solidFill>
                <a:latin typeface="Consolas" pitchFamily="49" charset="0"/>
                <a:ea typeface="仿宋" pitchFamily="49" charset="-122"/>
                <a:cs typeface="Consolas" pitchFamily="49" charset="0"/>
              </a:rPr>
              <a:t>f(2)</a:t>
            </a:r>
            <a:endParaRPr lang="zh-CN" altLang="zh-CN" sz="1600" dirty="0">
              <a:solidFill>
                <a:srgbClr val="00990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Pre: n=2</a:t>
            </a:r>
            <a:endParaRPr lang="zh-CN" altLang="zh-CN" sz="1600" dirty="0">
              <a:solidFill>
                <a:srgbClr val="0000FF"/>
              </a:solidFill>
              <a:latin typeface="Consolas" pitchFamily="49" charset="0"/>
              <a:ea typeface="仿宋" pitchFamily="49" charset="-122"/>
              <a:cs typeface="Consolas" pitchFamily="49" charset="0"/>
            </a:endParaRPr>
          </a:p>
          <a:p>
            <a:pPr algn="l"/>
            <a:r>
              <a:rPr lang="zh-CN" altLang="zh-CN" sz="1600" dirty="0">
                <a:solidFill>
                  <a:srgbClr val="0000FF"/>
                </a:solidFill>
                <a:latin typeface="Consolas" pitchFamily="49" charset="0"/>
                <a:ea typeface="仿宋" pitchFamily="49" charset="-122"/>
                <a:cs typeface="Consolas" pitchFamily="49" charset="0"/>
              </a:rPr>
              <a:t>执行</a:t>
            </a:r>
            <a:r>
              <a:rPr lang="en-US" altLang="zh-CN" sz="1600" dirty="0">
                <a:solidFill>
                  <a:srgbClr val="0000FF"/>
                </a:solidFill>
                <a:latin typeface="Consolas" pitchFamily="49" charset="0"/>
                <a:ea typeface="仿宋" pitchFamily="49" charset="-122"/>
                <a:cs typeface="Consolas" pitchFamily="49" charset="0"/>
              </a:rPr>
              <a:t>f(1)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递归调用</a:t>
            </a:r>
            <a:r>
              <a:rPr lang="en-US" altLang="zh-CN" sz="1600" dirty="0">
                <a:solidFill>
                  <a:srgbClr val="009900"/>
                </a:solidFill>
                <a:latin typeface="Consolas" pitchFamily="49" charset="0"/>
                <a:ea typeface="仿宋" pitchFamily="49" charset="-122"/>
                <a:cs typeface="Consolas" pitchFamily="49" charset="0"/>
              </a:rPr>
              <a:t>f(1)</a:t>
            </a:r>
            <a:endParaRPr lang="zh-CN" altLang="zh-CN" sz="1600" dirty="0">
              <a:solidFill>
                <a:srgbClr val="009900"/>
              </a:solidFill>
              <a:latin typeface="Consolas" pitchFamily="49" charset="0"/>
              <a:ea typeface="仿宋" pitchFamily="49" charset="-122"/>
              <a:cs typeface="Consolas" pitchFamily="49" charset="0"/>
            </a:endParaRPr>
          </a:p>
          <a:p>
            <a:pPr algn="l"/>
            <a:r>
              <a:rPr lang="en-US" altLang="zh-CN" sz="1600" dirty="0">
                <a:solidFill>
                  <a:srgbClr val="0000FF"/>
                </a:solidFill>
                <a:latin typeface="Consolas" pitchFamily="49" charset="0"/>
                <a:ea typeface="仿宋" pitchFamily="49" charset="-122"/>
                <a:cs typeface="Consolas" pitchFamily="49" charset="0"/>
              </a:rPr>
              <a:t>Pre: n=1</a:t>
            </a:r>
            <a:endParaRPr lang="zh-CN" altLang="zh-CN" sz="1600" dirty="0">
              <a:solidFill>
                <a:srgbClr val="0000FF"/>
              </a:solidFill>
              <a:latin typeface="Consolas" pitchFamily="49" charset="0"/>
              <a:ea typeface="仿宋" pitchFamily="49" charset="-122"/>
              <a:cs typeface="Consolas" pitchFamily="49" charset="0"/>
            </a:endParaRPr>
          </a:p>
          <a:p>
            <a:pPr algn="l"/>
            <a:r>
              <a:rPr lang="zh-CN" altLang="zh-CN" sz="1600" dirty="0">
                <a:solidFill>
                  <a:srgbClr val="0000FF"/>
                </a:solidFill>
                <a:latin typeface="Consolas" pitchFamily="49" charset="0"/>
                <a:ea typeface="仿宋" pitchFamily="49" charset="-122"/>
                <a:cs typeface="Consolas" pitchFamily="49" charset="0"/>
              </a:rPr>
              <a:t>执行</a:t>
            </a:r>
            <a:r>
              <a:rPr lang="en-US" altLang="zh-CN" sz="1600" dirty="0">
                <a:solidFill>
                  <a:srgbClr val="0000FF"/>
                </a:solidFill>
                <a:latin typeface="Consolas" pitchFamily="49" charset="0"/>
                <a:ea typeface="仿宋" pitchFamily="49" charset="-122"/>
                <a:cs typeface="Consolas" pitchFamily="49" charset="0"/>
              </a:rPr>
              <a:t>f(0)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递归调用</a:t>
            </a:r>
            <a:r>
              <a:rPr lang="en-US" altLang="zh-CN" sz="1600" dirty="0">
                <a:solidFill>
                  <a:srgbClr val="009900"/>
                </a:solidFill>
                <a:latin typeface="Consolas" pitchFamily="49" charset="0"/>
                <a:ea typeface="仿宋" pitchFamily="49" charset="-122"/>
                <a:cs typeface="Consolas" pitchFamily="49" charset="0"/>
              </a:rPr>
              <a:t>f(0)</a:t>
            </a:r>
            <a:endParaRPr lang="zh-CN" altLang="zh-CN" sz="1600" dirty="0">
              <a:solidFill>
                <a:srgbClr val="009900"/>
              </a:solidFill>
              <a:latin typeface="Consolas" pitchFamily="49" charset="0"/>
              <a:ea typeface="仿宋" pitchFamily="49" charset="-122"/>
              <a:cs typeface="Consolas" pitchFamily="49" charset="0"/>
            </a:endParaRPr>
          </a:p>
          <a:p>
            <a:pPr algn="l"/>
            <a:r>
              <a:rPr lang="en-US" altLang="zh-CN" sz="1600" dirty="0" err="1">
                <a:solidFill>
                  <a:srgbClr val="0000FF"/>
                </a:solidFill>
                <a:latin typeface="Consolas" pitchFamily="49" charset="0"/>
                <a:ea typeface="仿宋" pitchFamily="49" charset="-122"/>
                <a:cs typeface="Consolas" pitchFamily="49" charset="0"/>
              </a:rPr>
              <a:t>Post:n</a:t>
            </a:r>
            <a:r>
              <a:rPr lang="en-US" altLang="zh-CN" sz="1600" dirty="0">
                <a:solidFill>
                  <a:srgbClr val="0000FF"/>
                </a:solidFill>
                <a:latin typeface="Consolas" pitchFamily="49" charset="0"/>
                <a:ea typeface="仿宋" pitchFamily="49" charset="-122"/>
                <a:cs typeface="Consolas" pitchFamily="49" charset="0"/>
              </a:rPr>
              <a:t>=1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恢复</a:t>
            </a:r>
            <a:r>
              <a:rPr lang="en-US" altLang="zh-CN" sz="1600" dirty="0">
                <a:solidFill>
                  <a:srgbClr val="009900"/>
                </a:solidFill>
                <a:latin typeface="Consolas" pitchFamily="49" charset="0"/>
                <a:ea typeface="仿宋" pitchFamily="49" charset="-122"/>
                <a:cs typeface="Consolas" pitchFamily="49" charset="0"/>
              </a:rPr>
              <a:t>f(0)</a:t>
            </a:r>
            <a:r>
              <a:rPr lang="zh-CN" altLang="zh-CN" sz="1600" dirty="0">
                <a:solidFill>
                  <a:srgbClr val="009900"/>
                </a:solidFill>
                <a:latin typeface="Consolas" pitchFamily="49" charset="0"/>
                <a:ea typeface="仿宋" pitchFamily="49" charset="-122"/>
                <a:cs typeface="Consolas" pitchFamily="49" charset="0"/>
              </a:rPr>
              <a:t>调用前的</a:t>
            </a:r>
            <a:r>
              <a:rPr lang="en-US" altLang="zh-CN" sz="1600" dirty="0">
                <a:solidFill>
                  <a:srgbClr val="009900"/>
                </a:solidFill>
                <a:latin typeface="Consolas" pitchFamily="49" charset="0"/>
                <a:ea typeface="仿宋" pitchFamily="49" charset="-122"/>
                <a:cs typeface="Consolas" pitchFamily="49" charset="0"/>
              </a:rPr>
              <a:t>n</a:t>
            </a:r>
            <a:r>
              <a:rPr lang="zh-CN" altLang="zh-CN" sz="1600" dirty="0">
                <a:solidFill>
                  <a:srgbClr val="009900"/>
                </a:solidFill>
                <a:latin typeface="Consolas" pitchFamily="49" charset="0"/>
                <a:ea typeface="仿宋" pitchFamily="49" charset="-122"/>
                <a:cs typeface="Consolas" pitchFamily="49" charset="0"/>
              </a:rPr>
              <a:t>值</a:t>
            </a:r>
          </a:p>
          <a:p>
            <a:pPr algn="l"/>
            <a:r>
              <a:rPr lang="en-US" altLang="zh-CN" sz="1600" dirty="0" err="1">
                <a:solidFill>
                  <a:srgbClr val="0000FF"/>
                </a:solidFill>
                <a:latin typeface="Consolas" pitchFamily="49" charset="0"/>
                <a:ea typeface="仿宋" pitchFamily="49" charset="-122"/>
                <a:cs typeface="Consolas" pitchFamily="49" charset="0"/>
              </a:rPr>
              <a:t>Post:n</a:t>
            </a:r>
            <a:r>
              <a:rPr lang="en-US" altLang="zh-CN" sz="1600" dirty="0">
                <a:solidFill>
                  <a:srgbClr val="0000FF"/>
                </a:solidFill>
                <a:latin typeface="Consolas" pitchFamily="49" charset="0"/>
                <a:ea typeface="仿宋" pitchFamily="49" charset="-122"/>
                <a:cs typeface="Consolas" pitchFamily="49" charset="0"/>
              </a:rPr>
              <a:t>=2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恢复</a:t>
            </a:r>
            <a:r>
              <a:rPr lang="en-US" altLang="zh-CN" sz="1600" dirty="0">
                <a:solidFill>
                  <a:srgbClr val="009900"/>
                </a:solidFill>
                <a:latin typeface="Consolas" pitchFamily="49" charset="0"/>
                <a:ea typeface="仿宋" pitchFamily="49" charset="-122"/>
                <a:cs typeface="Consolas" pitchFamily="49" charset="0"/>
              </a:rPr>
              <a:t>f(1)</a:t>
            </a:r>
            <a:r>
              <a:rPr lang="zh-CN" altLang="zh-CN" sz="1600" dirty="0">
                <a:solidFill>
                  <a:srgbClr val="009900"/>
                </a:solidFill>
                <a:latin typeface="Consolas" pitchFamily="49" charset="0"/>
                <a:ea typeface="仿宋" pitchFamily="49" charset="-122"/>
                <a:cs typeface="Consolas" pitchFamily="49" charset="0"/>
              </a:rPr>
              <a:t>调用前的</a:t>
            </a:r>
            <a:r>
              <a:rPr lang="en-US" altLang="zh-CN" sz="1600" dirty="0">
                <a:solidFill>
                  <a:srgbClr val="009900"/>
                </a:solidFill>
                <a:latin typeface="Consolas" pitchFamily="49" charset="0"/>
                <a:ea typeface="仿宋" pitchFamily="49" charset="-122"/>
                <a:cs typeface="Consolas" pitchFamily="49" charset="0"/>
              </a:rPr>
              <a:t>n</a:t>
            </a:r>
            <a:r>
              <a:rPr lang="zh-CN" altLang="zh-CN" sz="1600" dirty="0">
                <a:solidFill>
                  <a:srgbClr val="009900"/>
                </a:solidFill>
                <a:latin typeface="Consolas" pitchFamily="49" charset="0"/>
                <a:ea typeface="仿宋" pitchFamily="49" charset="-122"/>
                <a:cs typeface="Consolas" pitchFamily="49" charset="0"/>
              </a:rPr>
              <a:t>值</a:t>
            </a:r>
          </a:p>
          <a:p>
            <a:pPr algn="l"/>
            <a:r>
              <a:rPr lang="en-US" altLang="zh-CN" sz="1600" dirty="0" err="1">
                <a:solidFill>
                  <a:srgbClr val="0000FF"/>
                </a:solidFill>
                <a:latin typeface="Consolas" pitchFamily="49" charset="0"/>
                <a:ea typeface="仿宋" pitchFamily="49" charset="-122"/>
                <a:cs typeface="Consolas" pitchFamily="49" charset="0"/>
              </a:rPr>
              <a:t>Post:n</a:t>
            </a:r>
            <a:r>
              <a:rPr lang="en-US" altLang="zh-CN" sz="1600" dirty="0">
                <a:solidFill>
                  <a:srgbClr val="0000FF"/>
                </a:solidFill>
                <a:latin typeface="Consolas" pitchFamily="49" charset="0"/>
                <a:ea typeface="仿宋" pitchFamily="49" charset="-122"/>
                <a:cs typeface="Consolas" pitchFamily="49" charset="0"/>
              </a:rPr>
              <a:t>=3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恢复</a:t>
            </a:r>
            <a:r>
              <a:rPr lang="en-US" altLang="zh-CN" sz="1600" dirty="0">
                <a:solidFill>
                  <a:srgbClr val="009900"/>
                </a:solidFill>
                <a:latin typeface="Consolas" pitchFamily="49" charset="0"/>
                <a:ea typeface="仿宋" pitchFamily="49" charset="-122"/>
                <a:cs typeface="Consolas" pitchFamily="49" charset="0"/>
              </a:rPr>
              <a:t>f(2)</a:t>
            </a:r>
            <a:r>
              <a:rPr lang="zh-CN" altLang="zh-CN" sz="1600" dirty="0">
                <a:solidFill>
                  <a:srgbClr val="009900"/>
                </a:solidFill>
                <a:latin typeface="Consolas" pitchFamily="49" charset="0"/>
                <a:ea typeface="仿宋" pitchFamily="49" charset="-122"/>
                <a:cs typeface="Consolas" pitchFamily="49" charset="0"/>
              </a:rPr>
              <a:t>调用前的</a:t>
            </a:r>
            <a:r>
              <a:rPr lang="en-US" altLang="zh-CN" sz="1600" dirty="0">
                <a:solidFill>
                  <a:srgbClr val="009900"/>
                </a:solidFill>
                <a:latin typeface="Consolas" pitchFamily="49" charset="0"/>
                <a:ea typeface="仿宋" pitchFamily="49" charset="-122"/>
                <a:cs typeface="Consolas" pitchFamily="49" charset="0"/>
              </a:rPr>
              <a:t>n</a:t>
            </a:r>
            <a:r>
              <a:rPr lang="zh-CN" altLang="zh-CN" sz="1600" dirty="0">
                <a:solidFill>
                  <a:srgbClr val="009900"/>
                </a:solidFill>
                <a:latin typeface="Consolas" pitchFamily="49" charset="0"/>
                <a:ea typeface="仿宋" pitchFamily="49" charset="-122"/>
                <a:cs typeface="Consolas" pitchFamily="49" charset="0"/>
              </a:rPr>
              <a:t>值</a:t>
            </a:r>
          </a:p>
          <a:p>
            <a:pPr algn="l"/>
            <a:r>
              <a:rPr lang="en-US" altLang="zh-CN" sz="1600" dirty="0" err="1">
                <a:solidFill>
                  <a:srgbClr val="FF0000"/>
                </a:solidFill>
                <a:latin typeface="Consolas" pitchFamily="49" charset="0"/>
                <a:ea typeface="仿宋" pitchFamily="49" charset="-122"/>
                <a:cs typeface="Consolas" pitchFamily="49" charset="0"/>
              </a:rPr>
              <a:t>Post:n</a:t>
            </a:r>
            <a:r>
              <a:rPr lang="en-US" altLang="zh-CN" sz="1600" dirty="0">
                <a:solidFill>
                  <a:srgbClr val="FF0000"/>
                </a:solidFill>
                <a:latin typeface="Consolas" pitchFamily="49" charset="0"/>
                <a:ea typeface="仿宋" pitchFamily="49" charset="-122"/>
                <a:cs typeface="Consolas" pitchFamily="49" charset="0"/>
              </a:rPr>
              <a:t>=4	</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9900"/>
                </a:solidFill>
                <a:latin typeface="Consolas" pitchFamily="49" charset="0"/>
                <a:ea typeface="仿宋" pitchFamily="49" charset="-122"/>
                <a:cs typeface="Consolas" pitchFamily="49" charset="0"/>
              </a:rPr>
              <a:t>//</a:t>
            </a:r>
            <a:r>
              <a:rPr lang="zh-CN" altLang="zh-CN" sz="1600" dirty="0">
                <a:solidFill>
                  <a:srgbClr val="009900"/>
                </a:solidFill>
                <a:latin typeface="Consolas" pitchFamily="49" charset="0"/>
                <a:ea typeface="仿宋" pitchFamily="49" charset="-122"/>
                <a:cs typeface="Consolas" pitchFamily="49" charset="0"/>
              </a:rPr>
              <a:t>恢复</a:t>
            </a:r>
            <a:r>
              <a:rPr lang="en-US" altLang="zh-CN" sz="1600" dirty="0">
                <a:solidFill>
                  <a:srgbClr val="009900"/>
                </a:solidFill>
                <a:latin typeface="Consolas" pitchFamily="49" charset="0"/>
                <a:ea typeface="仿宋" pitchFamily="49" charset="-122"/>
                <a:cs typeface="Consolas" pitchFamily="49" charset="0"/>
              </a:rPr>
              <a:t>f(3)</a:t>
            </a:r>
            <a:r>
              <a:rPr lang="zh-CN" altLang="zh-CN" sz="1600" dirty="0">
                <a:solidFill>
                  <a:srgbClr val="009900"/>
                </a:solidFill>
                <a:latin typeface="Consolas" pitchFamily="49" charset="0"/>
                <a:ea typeface="仿宋" pitchFamily="49" charset="-122"/>
                <a:cs typeface="Consolas" pitchFamily="49" charset="0"/>
              </a:rPr>
              <a:t>调用前的</a:t>
            </a:r>
            <a:r>
              <a:rPr lang="en-US" altLang="zh-CN" sz="1600" dirty="0">
                <a:solidFill>
                  <a:srgbClr val="009900"/>
                </a:solidFill>
                <a:latin typeface="Consolas" pitchFamily="49" charset="0"/>
                <a:ea typeface="仿宋" pitchFamily="49" charset="-122"/>
                <a:cs typeface="Consolas" pitchFamily="49" charset="0"/>
              </a:rPr>
              <a:t>n</a:t>
            </a:r>
            <a:r>
              <a:rPr lang="zh-CN" altLang="zh-CN" sz="1600" dirty="0">
                <a:solidFill>
                  <a:srgbClr val="009900"/>
                </a:solidFill>
                <a:latin typeface="Consolas" pitchFamily="49" charset="0"/>
                <a:ea typeface="仿宋" pitchFamily="49" charset="-122"/>
                <a:cs typeface="Consolas" pitchFamily="49" charset="0"/>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a:stretch>
        </a:blipFill>
        <a:effectLst/>
      </p:bgPr>
    </p:bg>
    <p:spTree>
      <p:nvGrpSpPr>
        <p:cNvPr id="1" name=""/>
        <p:cNvGrpSpPr/>
        <p:nvPr/>
      </p:nvGrpSpPr>
      <p:grpSpPr>
        <a:xfrm>
          <a:off x="0" y="0"/>
          <a:ext cx="0" cy="0"/>
          <a:chOff x="0" y="0"/>
          <a:chExt cx="0" cy="0"/>
        </a:xfrm>
      </p:grpSpPr>
      <p:sp>
        <p:nvSpPr>
          <p:cNvPr id="5" name="TextBox 11">
            <a:hlinkClick r:id="rId3" action="ppaction://hlinksldjump"/>
            <a:extLst>
              <a:ext uri="{FF2B5EF4-FFF2-40B4-BE49-F238E27FC236}">
                <a16:creationId xmlns:a16="http://schemas.microsoft.com/office/drawing/2014/main" id="{F48617C3-24AE-436F-AB0B-2EE6FB0215DF}"/>
              </a:ext>
            </a:extLst>
          </p:cNvPr>
          <p:cNvSpPr txBox="1"/>
          <p:nvPr/>
        </p:nvSpPr>
        <p:spPr>
          <a:xfrm>
            <a:off x="3360460" y="2262598"/>
            <a:ext cx="4451900" cy="663053"/>
          </a:xfrm>
          <a:prstGeom prst="rect">
            <a:avLst/>
          </a:prstGeom>
          <a:gradFill>
            <a:gsLst>
              <a:gs pos="48754">
                <a:srgbClr val="36BBEE"/>
              </a:gs>
              <a:gs pos="57848">
                <a:srgbClr val="5AC3EC"/>
              </a:gs>
              <a:gs pos="97969">
                <a:srgbClr val="F8E4E6"/>
              </a:gs>
              <a:gs pos="95937">
                <a:srgbClr val="F0E2E6"/>
              </a:gs>
              <a:gs pos="91875">
                <a:srgbClr val="E0DFE7"/>
              </a:gs>
              <a:gs pos="83750">
                <a:srgbClr val="C0D8E8"/>
              </a:gs>
              <a:gs pos="67500">
                <a:srgbClr val="80CBEB"/>
              </a:gs>
              <a:gs pos="41000">
                <a:srgbClr val="00B0F0"/>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zh-CN"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什么是递归</a:t>
            </a:r>
            <a:endParaRPr lang="zh-CN" altLang="en-US"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13">
            <a:hlinkClick r:id="" action="ppaction://noaction"/>
            <a:extLst>
              <a:ext uri="{FF2B5EF4-FFF2-40B4-BE49-F238E27FC236}">
                <a16:creationId xmlns:a16="http://schemas.microsoft.com/office/drawing/2014/main" id="{DCE6C1EF-725A-4F20-8EC7-BDCED827F24E}"/>
              </a:ext>
            </a:extLst>
          </p:cNvPr>
          <p:cNvSpPr txBox="1"/>
          <p:nvPr/>
        </p:nvSpPr>
        <p:spPr>
          <a:xfrm>
            <a:off x="3327638" y="3914300"/>
            <a:ext cx="4628738" cy="663053"/>
          </a:xfrm>
          <a:prstGeom prst="rect">
            <a:avLst/>
          </a:prstGeom>
          <a:gradFill>
            <a:gsLst>
              <a:gs pos="48754">
                <a:srgbClr val="36BBEE"/>
              </a:gs>
              <a:gs pos="57848">
                <a:srgbClr val="5AC3EC"/>
              </a:gs>
              <a:gs pos="97969">
                <a:srgbClr val="F8E4E6"/>
              </a:gs>
              <a:gs pos="95937">
                <a:srgbClr val="F0E2E6"/>
              </a:gs>
              <a:gs pos="91875">
                <a:srgbClr val="E0DFE7"/>
              </a:gs>
              <a:gs pos="83750">
                <a:srgbClr val="C0D8E8"/>
              </a:gs>
              <a:gs pos="67500">
                <a:srgbClr val="80CBEB"/>
              </a:gs>
              <a:gs pos="41000">
                <a:srgbClr val="00B0F0"/>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nSpc>
                <a:spcPct val="100000"/>
              </a:lnSpc>
              <a:defRPr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defRPr>
            </a:lvl1pPr>
          </a:lstStyle>
          <a:p>
            <a:r>
              <a:rPr lang="en-US" altLang="zh-CN" dirty="0"/>
              <a:t>5.2 </a:t>
            </a:r>
            <a:r>
              <a:rPr lang="zh-CN" altLang="zh-CN" dirty="0"/>
              <a:t>递归算法的设计</a:t>
            </a:r>
            <a:endParaRPr lang="zh-CN" altLang="en-US" dirty="0"/>
          </a:p>
        </p:txBody>
      </p:sp>
      <p:grpSp>
        <p:nvGrpSpPr>
          <p:cNvPr id="7" name="组合 79">
            <a:extLst>
              <a:ext uri="{FF2B5EF4-FFF2-40B4-BE49-F238E27FC236}">
                <a16:creationId xmlns:a16="http://schemas.microsoft.com/office/drawing/2014/main" id="{DCE66CC9-6342-4FF9-B10C-1A090D02C2DA}"/>
              </a:ext>
            </a:extLst>
          </p:cNvPr>
          <p:cNvGrpSpPr>
            <a:grpSpLocks/>
          </p:cNvGrpSpPr>
          <p:nvPr/>
        </p:nvGrpSpPr>
        <p:grpSpPr bwMode="auto">
          <a:xfrm>
            <a:off x="840364" y="2536886"/>
            <a:ext cx="2160000" cy="2177998"/>
            <a:chOff x="6379728" y="2488774"/>
            <a:chExt cx="2513016" cy="2533955"/>
          </a:xfrm>
        </p:grpSpPr>
        <p:sp>
          <p:nvSpPr>
            <p:cNvPr id="8" name="任意多边形 82">
              <a:extLst>
                <a:ext uri="{FF2B5EF4-FFF2-40B4-BE49-F238E27FC236}">
                  <a16:creationId xmlns:a16="http://schemas.microsoft.com/office/drawing/2014/main" id="{51B6E5C5-9EDB-4571-AB13-03FDE79B6AD3}"/>
                </a:ext>
              </a:extLst>
            </p:cNvPr>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9" name="任意多边形 83">
              <a:extLst>
                <a:ext uri="{FF2B5EF4-FFF2-40B4-BE49-F238E27FC236}">
                  <a16:creationId xmlns:a16="http://schemas.microsoft.com/office/drawing/2014/main" id="{275DC5E3-A044-4049-A950-FF2ED7335646}"/>
                </a:ext>
              </a:extLst>
            </p:cNvPr>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0" name="文本框 9">
            <a:extLst>
              <a:ext uri="{FF2B5EF4-FFF2-40B4-BE49-F238E27FC236}">
                <a16:creationId xmlns:a16="http://schemas.microsoft.com/office/drawing/2014/main" id="{1A6560D3-D547-4827-817E-BAE53892E8D5}"/>
              </a:ext>
            </a:extLst>
          </p:cNvPr>
          <p:cNvSpPr txBox="1">
            <a:spLocks noChangeArrowheads="1"/>
          </p:cNvSpPr>
          <p:nvPr/>
        </p:nvSpPr>
        <p:spPr bwMode="auto">
          <a:xfrm>
            <a:off x="1091886" y="364666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11" name="文本框 20">
            <a:extLst>
              <a:ext uri="{FF2B5EF4-FFF2-40B4-BE49-F238E27FC236}">
                <a16:creationId xmlns:a16="http://schemas.microsoft.com/office/drawing/2014/main" id="{A1587A56-F47A-41A0-B0ED-400540EB3375}"/>
              </a:ext>
            </a:extLst>
          </p:cNvPr>
          <p:cNvSpPr txBox="1">
            <a:spLocks noChangeArrowheads="1"/>
          </p:cNvSpPr>
          <p:nvPr/>
        </p:nvSpPr>
        <p:spPr bwMode="auto">
          <a:xfrm>
            <a:off x="1235902" y="296665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内容</a:t>
            </a:r>
          </a:p>
        </p:txBody>
      </p:sp>
      <p:pic>
        <p:nvPicPr>
          <p:cNvPr id="12" name="Picture 4" descr="C:\Users\Admin\AppData\Roaming\Tencent\Users\5139386\QQ\WinTemp\RichOle\26QH$T1JU%OW139@}[O}W`2.png">
            <a:extLst>
              <a:ext uri="{FF2B5EF4-FFF2-40B4-BE49-F238E27FC236}">
                <a16:creationId xmlns:a16="http://schemas.microsoft.com/office/drawing/2014/main" id="{DEBD22A3-5BED-4139-A6FD-81A7CE87FA82}"/>
              </a:ext>
            </a:extLst>
          </p:cNvPr>
          <p:cNvPicPr>
            <a:picLocks noChangeAspect="1" noChangeArrowheads="1"/>
          </p:cNvPicPr>
          <p:nvPr/>
        </p:nvPicPr>
        <p:blipFill>
          <a:blip r:embed="rId4" cstate="print"/>
          <a:srcRect/>
          <a:stretch>
            <a:fillRect/>
          </a:stretch>
        </p:blipFill>
        <p:spPr bwMode="auto">
          <a:xfrm>
            <a:off x="0" y="0"/>
            <a:ext cx="5324742" cy="600740"/>
          </a:xfrm>
          <a:prstGeom prst="rect">
            <a:avLst/>
          </a:prstGeom>
          <a:noFill/>
        </p:spPr>
      </p:pic>
    </p:spTree>
    <p:extLst>
      <p:ext uri="{BB962C8B-B14F-4D97-AF65-F5344CB8AC3E}">
        <p14:creationId xmlns:p14="http://schemas.microsoft.com/office/powerpoint/2010/main" val="250058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79512" y="188640"/>
            <a:ext cx="4071966"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dirty="0"/>
              <a:t>5.1.6 </a:t>
            </a:r>
            <a:r>
              <a:rPr lang="zh-CN" altLang="zh-CN" dirty="0"/>
              <a:t>递归算法的时空分析</a:t>
            </a:r>
          </a:p>
        </p:txBody>
      </p:sp>
      <p:sp>
        <p:nvSpPr>
          <p:cNvPr id="30" name="TextBox 29"/>
          <p:cNvSpPr txBox="1"/>
          <p:nvPr/>
        </p:nvSpPr>
        <p:spPr>
          <a:xfrm>
            <a:off x="107504" y="980728"/>
            <a:ext cx="9036496" cy="1211742"/>
          </a:xfrm>
          <a:prstGeom prst="rect">
            <a:avLst/>
          </a:prstGeom>
          <a:noFill/>
        </p:spPr>
        <p:txBody>
          <a:bodyPr wrap="square" rtlCol="0">
            <a:spAutoFit/>
          </a:bodyPr>
          <a:lstStyle/>
          <a:p>
            <a:pPr marL="342900" indent="-342900" algn="l">
              <a:lnSpc>
                <a:spcPts val="3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递归算法执行过程不同于非递归算法，所以其时空分析也不同于非递归算法。</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非递归算法分析是定长时空分析</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递归算法分析就是</a:t>
            </a:r>
            <a:r>
              <a:rPr lang="zh-CN" altLang="zh-CN" sz="2000" dirty="0">
                <a:solidFill>
                  <a:srgbClr val="FF0000"/>
                </a:solidFill>
                <a:latin typeface="Consolas" pitchFamily="49" charset="0"/>
                <a:ea typeface="仿宋" pitchFamily="49" charset="-122"/>
                <a:cs typeface="Consolas" pitchFamily="49" charset="0"/>
              </a:rPr>
              <a:t>变长时空分析</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4">
            <a:extLst>
              <a:ext uri="{FF2B5EF4-FFF2-40B4-BE49-F238E27FC236}">
                <a16:creationId xmlns:a16="http://schemas.microsoft.com/office/drawing/2014/main" id="{2590656B-9240-4545-AD95-66CC5183D65B}"/>
              </a:ext>
            </a:extLst>
          </p:cNvPr>
          <p:cNvSpPr txBox="1"/>
          <p:nvPr/>
        </p:nvSpPr>
        <p:spPr>
          <a:xfrm>
            <a:off x="238222" y="2222378"/>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递归算法的时间分析</a:t>
            </a:r>
          </a:p>
        </p:txBody>
      </p:sp>
      <p:sp>
        <p:nvSpPr>
          <p:cNvPr id="5" name="TextBox 5">
            <a:extLst>
              <a:ext uri="{FF2B5EF4-FFF2-40B4-BE49-F238E27FC236}">
                <a16:creationId xmlns:a16="http://schemas.microsoft.com/office/drawing/2014/main" id="{02B9A8F6-0167-48A5-8A54-9F877CF89DCB}"/>
              </a:ext>
            </a:extLst>
          </p:cNvPr>
          <p:cNvSpPr txBox="1"/>
          <p:nvPr/>
        </p:nvSpPr>
        <p:spPr>
          <a:xfrm>
            <a:off x="842974" y="2795324"/>
            <a:ext cx="7704856" cy="31554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Y,char</a:t>
            </a:r>
            <a:r>
              <a:rPr lang="en-US" altLang="zh-CN" sz="1800" dirty="0">
                <a:solidFill>
                  <a:srgbClr val="0000FF"/>
                </a:solidFill>
                <a:latin typeface="Consolas" pitchFamily="49" charset="0"/>
                <a:ea typeface="仿宋" pitchFamily="49" charset="-122"/>
                <a:cs typeface="Consolas" pitchFamily="49" charset="0"/>
              </a:rPr>
              <a:t> 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只有一个盘片的情况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有两个或多个盘片的情况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(n-1,X,Z,Y);</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(n-1,Y,X,Z);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6">
            <a:extLst>
              <a:ext uri="{FF2B5EF4-FFF2-40B4-BE49-F238E27FC236}">
                <a16:creationId xmlns:a16="http://schemas.microsoft.com/office/drawing/2014/main" id="{D0571E17-3758-4923-B9D8-2C76A77CB61D}"/>
              </a:ext>
            </a:extLst>
          </p:cNvPr>
          <p:cNvSpPr txBox="1"/>
          <p:nvPr/>
        </p:nvSpPr>
        <p:spPr>
          <a:xfrm>
            <a:off x="1592344" y="6300028"/>
            <a:ext cx="6868088" cy="400110"/>
          </a:xfrm>
          <a:prstGeom prst="rect">
            <a:avLst/>
          </a:prstGeom>
          <a:noFill/>
        </p:spPr>
        <p:txBody>
          <a:bodyPr wrap="square" rtlCol="0">
            <a:spAutoFit/>
          </a:bodyPr>
          <a:lstStyle/>
          <a:p>
            <a:pPr algn="l">
              <a:lnSpc>
                <a:spcPct val="100000"/>
              </a:lnSpc>
              <a:spcBef>
                <a:spcPts val="0"/>
              </a:spcBef>
            </a:pPr>
            <a:r>
              <a:rPr lang="zh-CN" altLang="en-US" sz="2000" dirty="0">
                <a:solidFill>
                  <a:schemeClr val="tx1"/>
                </a:solidFill>
                <a:latin typeface="Consolas" pitchFamily="49" charset="0"/>
                <a:ea typeface="仿宋" pitchFamily="49" charset="-122"/>
                <a:cs typeface="Consolas" pitchFamily="49" charset="0"/>
              </a:rPr>
              <a:t>执行</a:t>
            </a:r>
            <a:r>
              <a:rPr lang="en-US" altLang="zh-CN" sz="2000" dirty="0">
                <a:solidFill>
                  <a:schemeClr val="tx1"/>
                </a:solidFill>
                <a:latin typeface="Consolas" pitchFamily="49" charset="0"/>
                <a:ea typeface="仿宋" pitchFamily="49" charset="-122"/>
                <a:cs typeface="Consolas" pitchFamily="49" charset="0"/>
              </a:rPr>
              <a:t>Hanoi(</a:t>
            </a:r>
            <a:r>
              <a:rPr lang="en-US" altLang="zh-CN" sz="2000" i="1" dirty="0" err="1">
                <a:solidFill>
                  <a:schemeClr val="tx1"/>
                </a:solidFill>
                <a:latin typeface="Consolas" pitchFamily="49" charset="0"/>
                <a:ea typeface="仿宋" pitchFamily="49" charset="-122"/>
                <a:cs typeface="Consolas" pitchFamily="49" charset="0"/>
              </a:rPr>
              <a:t>n</a:t>
            </a:r>
            <a:r>
              <a:rPr lang="en-US" altLang="zh-CN" sz="2000" b="0" i="1" dirty="0" err="1">
                <a:solidFill>
                  <a:schemeClr val="tx1"/>
                </a:solidFill>
                <a:latin typeface="Consolas" pitchFamily="49" charset="0"/>
                <a:ea typeface="仿宋" pitchFamily="49" charset="-122"/>
                <a:cs typeface="Consolas" pitchFamily="49" charset="0"/>
              </a:rPr>
              <a:t>,</a:t>
            </a:r>
            <a:r>
              <a:rPr lang="en-US" altLang="zh-CN" sz="2000" i="1" dirty="0" err="1">
                <a:solidFill>
                  <a:schemeClr val="tx1"/>
                </a:solidFill>
                <a:latin typeface="Consolas" pitchFamily="49" charset="0"/>
                <a:ea typeface="仿宋" pitchFamily="49" charset="-122"/>
                <a:cs typeface="Consolas" pitchFamily="49" charset="0"/>
              </a:rPr>
              <a:t>x</a:t>
            </a:r>
            <a:r>
              <a:rPr lang="en-US" altLang="zh-CN" sz="2000" dirty="0" err="1">
                <a:solidFill>
                  <a:schemeClr val="tx1"/>
                </a:solidFill>
                <a:latin typeface="Consolas" pitchFamily="49" charset="0"/>
                <a:ea typeface="仿宋" pitchFamily="49" charset="-122"/>
                <a:cs typeface="Consolas" pitchFamily="49" charset="0"/>
              </a:rPr>
              <a:t>,</a:t>
            </a:r>
            <a:r>
              <a:rPr lang="en-US" altLang="zh-CN" sz="2000" i="1" dirty="0" err="1">
                <a:solidFill>
                  <a:schemeClr val="tx1"/>
                </a:solidFill>
                <a:latin typeface="Consolas" pitchFamily="49" charset="0"/>
                <a:ea typeface="仿宋" pitchFamily="49" charset="-122"/>
                <a:cs typeface="Consolas" pitchFamily="49" charset="0"/>
              </a:rPr>
              <a:t>y</a:t>
            </a:r>
            <a:r>
              <a:rPr lang="en-US" altLang="zh-CN" sz="2000" dirty="0" err="1">
                <a:solidFill>
                  <a:schemeClr val="tx1"/>
                </a:solidFill>
                <a:latin typeface="Consolas" pitchFamily="49" charset="0"/>
                <a:ea typeface="仿宋" pitchFamily="49" charset="-122"/>
                <a:cs typeface="Consolas" pitchFamily="49" charset="0"/>
              </a:rPr>
              <a:t>,</a:t>
            </a:r>
            <a:r>
              <a:rPr lang="en-US" altLang="zh-CN" sz="2000" i="1" dirty="0" err="1">
                <a:solidFill>
                  <a:schemeClr val="tx1"/>
                </a:solidFill>
                <a:latin typeface="Consolas" pitchFamily="49" charset="0"/>
                <a:ea typeface="仿宋" pitchFamily="49" charset="-122"/>
                <a:cs typeface="Consolas" pitchFamily="49" charset="0"/>
              </a:rPr>
              <a:t>z</a:t>
            </a:r>
            <a:r>
              <a:rPr lang="en-US" altLang="zh-CN" sz="2000" dirty="0">
                <a:solidFill>
                  <a:schemeClr val="tx1"/>
                </a:solidFill>
                <a:latin typeface="Consolas" pitchFamily="49" charset="0"/>
                <a:ea typeface="仿宋" pitchFamily="49" charset="-122"/>
                <a:cs typeface="Consolas" pitchFamily="49" charset="0"/>
              </a:rPr>
              <a:t>)</a:t>
            </a:r>
            <a:r>
              <a:rPr lang="zh-CN" altLang="en-US" sz="2000" dirty="0">
                <a:solidFill>
                  <a:schemeClr val="tx1"/>
                </a:solidFill>
                <a:latin typeface="Consolas" pitchFamily="49" charset="0"/>
                <a:ea typeface="仿宋" pitchFamily="49" charset="-122"/>
                <a:cs typeface="Consolas" pitchFamily="49" charset="0"/>
              </a:rPr>
              <a:t>的时间和空间复杂度分别是多少？</a:t>
            </a:r>
          </a:p>
        </p:txBody>
      </p:sp>
      <p:grpSp>
        <p:nvGrpSpPr>
          <p:cNvPr id="7" name="组合 6">
            <a:extLst>
              <a:ext uri="{FF2B5EF4-FFF2-40B4-BE49-F238E27FC236}">
                <a16:creationId xmlns:a16="http://schemas.microsoft.com/office/drawing/2014/main" id="{F65D5B64-0C8F-4D28-A952-6C26B5D8E15F}"/>
              </a:ext>
            </a:extLst>
          </p:cNvPr>
          <p:cNvGrpSpPr/>
          <p:nvPr/>
        </p:nvGrpSpPr>
        <p:grpSpPr>
          <a:xfrm>
            <a:off x="395536" y="5958587"/>
            <a:ext cx="894876" cy="904821"/>
            <a:chOff x="1589596" y="810715"/>
            <a:chExt cx="2340698" cy="2345431"/>
          </a:xfrm>
        </p:grpSpPr>
        <p:grpSp>
          <p:nvGrpSpPr>
            <p:cNvPr id="8" name="组合 79">
              <a:extLst>
                <a:ext uri="{FF2B5EF4-FFF2-40B4-BE49-F238E27FC236}">
                  <a16:creationId xmlns:a16="http://schemas.microsoft.com/office/drawing/2014/main" id="{F6351388-782E-451B-A11C-E0B44D466898}"/>
                </a:ext>
              </a:extLst>
            </p:cNvPr>
            <p:cNvGrpSpPr/>
            <p:nvPr/>
          </p:nvGrpSpPr>
          <p:grpSpPr bwMode="auto">
            <a:xfrm>
              <a:off x="1589596" y="810715"/>
              <a:ext cx="2340698" cy="2345431"/>
              <a:chOff x="6379729" y="2488774"/>
              <a:chExt cx="2513016" cy="2513016"/>
            </a:xfrm>
          </p:grpSpPr>
          <p:sp>
            <p:nvSpPr>
              <p:cNvPr id="10" name="任意多边形 82">
                <a:extLst>
                  <a:ext uri="{FF2B5EF4-FFF2-40B4-BE49-F238E27FC236}">
                    <a16:creationId xmlns:a16="http://schemas.microsoft.com/office/drawing/2014/main" id="{BAD78D48-3AEE-41D3-B9BC-3291AA5F8ECD}"/>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1" name="任意多边形 83">
                <a:extLst>
                  <a:ext uri="{FF2B5EF4-FFF2-40B4-BE49-F238E27FC236}">
                    <a16:creationId xmlns:a16="http://schemas.microsoft.com/office/drawing/2014/main" id="{D050F384-548B-4CB3-8E4B-D181D27E3805}"/>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a:extLst>
                <a:ext uri="{FF2B5EF4-FFF2-40B4-BE49-F238E27FC236}">
                  <a16:creationId xmlns:a16="http://schemas.microsoft.com/office/drawing/2014/main" id="{8BADB1D0-DA23-47F1-A9FF-DF81ABFF82D9}"/>
                </a:ext>
              </a:extLst>
            </p:cNvPr>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3214791"/>
            <a:ext cx="7128792" cy="775982"/>
          </a:xfrm>
          <a:prstGeom prst="rect">
            <a:avLst/>
          </a:prstGeom>
          <a:noFill/>
        </p:spPr>
        <p:txBody>
          <a:bodyPr wrap="square" rtlCol="0">
            <a:spAutoFit/>
          </a:bodyPr>
          <a:lstStyle/>
          <a:p>
            <a:pPr algn="l">
              <a:lnSpc>
                <a:spcPts val="2800"/>
              </a:lnSpc>
              <a:spcBef>
                <a:spcPts val="0"/>
              </a:spcBef>
            </a:pPr>
            <a:r>
              <a:rPr lang="zh-CN" altLang="zh-CN" sz="2000" dirty="0">
                <a:solidFill>
                  <a:srgbClr val="0000FF"/>
                </a:solidFill>
                <a:latin typeface="Consolas" pitchFamily="49" charset="0"/>
                <a:ea typeface="仿宋" pitchFamily="49" charset="-122"/>
                <a:cs typeface="Consolas" pitchFamily="49" charset="0"/>
              </a:rPr>
              <a:t>设大问题</a:t>
            </a:r>
            <a:r>
              <a:rPr lang="en-US" altLang="zh-CN" sz="2000" dirty="0">
                <a:solidFill>
                  <a:srgbClr val="0000FF"/>
                </a:solidFill>
                <a:latin typeface="Consolas" pitchFamily="49" charset="0"/>
                <a:ea typeface="仿宋" pitchFamily="49" charset="-122"/>
                <a:cs typeface="Consolas" pitchFamily="49" charset="0"/>
              </a:rPr>
              <a:t>Hanoi(</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y</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z</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的执行时间为</a:t>
            </a:r>
            <a:r>
              <a:rPr lang="en-US" altLang="zh-CN" sz="2000" dirty="0">
                <a:solidFill>
                  <a:srgbClr val="0000FF"/>
                </a:solidFill>
                <a:latin typeface="Consolas" pitchFamily="49" charset="0"/>
                <a:ea typeface="仿宋" pitchFamily="49" charset="-122"/>
                <a:cs typeface="Consolas" pitchFamily="49" charset="0"/>
              </a:rPr>
              <a:t>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，则小问题</a:t>
            </a:r>
            <a:endParaRPr lang="en-US" altLang="zh-CN" sz="20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Hanoi(</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y</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z</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的执行时间为</a:t>
            </a:r>
            <a:r>
              <a:rPr lang="en-US" altLang="zh-CN" sz="2000" dirty="0">
                <a:solidFill>
                  <a:srgbClr val="0000FF"/>
                </a:solidFill>
                <a:latin typeface="Consolas" pitchFamily="49" charset="0"/>
                <a:ea typeface="仿宋" pitchFamily="49" charset="-122"/>
                <a:cs typeface="Consolas" pitchFamily="49" charset="0"/>
              </a:rPr>
              <a:t>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FF0000"/>
                </a:solidFill>
                <a:latin typeface="Consolas" pitchFamily="49" charset="0"/>
                <a:ea typeface="仿宋" pitchFamily="49" charset="-122"/>
                <a:cs typeface="Consolas" pitchFamily="49" charset="0"/>
              </a:rPr>
              <a:t>递推式</a:t>
            </a:r>
            <a:r>
              <a:rPr lang="zh-CN" altLang="en-US" sz="20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107504" y="4581128"/>
            <a:ext cx="4032448" cy="799807"/>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n</a:t>
            </a:r>
            <a:r>
              <a:rPr lang="en-US" altLang="zh-CN" sz="1800" dirty="0">
                <a:solidFill>
                  <a:srgbClr val="009900"/>
                </a:solidFill>
                <a:latin typeface="Consolas" pitchFamily="49" charset="0"/>
                <a:ea typeface="仿宋" pitchFamily="49" charset="-122"/>
                <a:cs typeface="Consolas" pitchFamily="49" charset="0"/>
              </a:rPr>
              <a:t>=1</a:t>
            </a:r>
            <a:r>
              <a:rPr lang="zh-CN" altLang="zh-CN" sz="1800" dirty="0">
                <a:solidFill>
                  <a:srgbClr val="009900"/>
                </a:solidFill>
                <a:latin typeface="Consolas" pitchFamily="49" charset="0"/>
                <a:ea typeface="仿宋" pitchFamily="49" charset="-122"/>
                <a:cs typeface="Consolas" pitchFamily="49" charset="0"/>
              </a:rPr>
              <a:t>时</a:t>
            </a:r>
          </a:p>
          <a:p>
            <a:pPr algn="l"/>
            <a:r>
              <a:rPr lang="en-US" altLang="zh-CN" sz="1800" dirty="0">
                <a:solidFill>
                  <a:srgbClr val="0000FF"/>
                </a:solidFill>
                <a:latin typeface="Consolas" pitchFamily="49" charset="0"/>
                <a:ea typeface="仿宋" pitchFamily="49" charset="-122"/>
                <a:cs typeface="Consolas" pitchFamily="49" charset="0"/>
              </a:rPr>
              <a:t>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-1)+1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n</a:t>
            </a:r>
            <a:r>
              <a:rPr lang="en-US" altLang="zh-CN" sz="1800" dirty="0">
                <a:solidFill>
                  <a:srgbClr val="009900"/>
                </a:solidFill>
                <a:latin typeface="Consolas" pitchFamily="49" charset="0"/>
                <a:ea typeface="仿宋" pitchFamily="49" charset="-122"/>
                <a:cs typeface="Consolas" pitchFamily="49" charset="0"/>
              </a:rPr>
              <a:t>&gt;1</a:t>
            </a:r>
            <a:r>
              <a:rPr lang="zh-CN" altLang="zh-CN" sz="1800" dirty="0">
                <a:solidFill>
                  <a:srgbClr val="009900"/>
                </a:solidFill>
                <a:latin typeface="Consolas" pitchFamily="49" charset="0"/>
                <a:ea typeface="仿宋" pitchFamily="49" charset="-122"/>
                <a:cs typeface="Consolas" pitchFamily="49" charset="0"/>
              </a:rPr>
              <a:t>时</a:t>
            </a:r>
          </a:p>
        </p:txBody>
      </p:sp>
      <p:sp>
        <p:nvSpPr>
          <p:cNvPr id="8" name="TextBox 5">
            <a:extLst>
              <a:ext uri="{FF2B5EF4-FFF2-40B4-BE49-F238E27FC236}">
                <a16:creationId xmlns:a16="http://schemas.microsoft.com/office/drawing/2014/main" id="{C02F4CBE-77F8-45A9-AEF6-FEBD94F91EB9}"/>
              </a:ext>
            </a:extLst>
          </p:cNvPr>
          <p:cNvSpPr txBox="1"/>
          <p:nvPr/>
        </p:nvSpPr>
        <p:spPr>
          <a:xfrm>
            <a:off x="1403648" y="32500"/>
            <a:ext cx="7704856" cy="31554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Y,char</a:t>
            </a:r>
            <a:r>
              <a:rPr lang="en-US" altLang="zh-CN" sz="1800" dirty="0">
                <a:solidFill>
                  <a:srgbClr val="0000FF"/>
                </a:solidFill>
                <a:latin typeface="Consolas" pitchFamily="49" charset="0"/>
                <a:ea typeface="仿宋" pitchFamily="49" charset="-122"/>
                <a:cs typeface="Consolas" pitchFamily="49" charset="0"/>
              </a:rPr>
              <a:t> 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只有一个盘片的情况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有两个或多个盘片的情况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(n-1,X,Z,Y);</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(n-1,Y,X,Z);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9" name="TextBox 4">
            <a:extLst>
              <a:ext uri="{FF2B5EF4-FFF2-40B4-BE49-F238E27FC236}">
                <a16:creationId xmlns:a16="http://schemas.microsoft.com/office/drawing/2014/main" id="{71D11CF9-CB95-4A2C-984A-C740A4514EB5}"/>
              </a:ext>
            </a:extLst>
          </p:cNvPr>
          <p:cNvSpPr txBox="1"/>
          <p:nvPr/>
        </p:nvSpPr>
        <p:spPr>
          <a:xfrm>
            <a:off x="4409903" y="4221088"/>
            <a:ext cx="4680520" cy="2446824"/>
          </a:xfrm>
          <a:prstGeom prst="rect">
            <a:avLst/>
          </a:prstGeom>
          <a:noFill/>
        </p:spPr>
        <p:txBody>
          <a:bodyPr wrap="square" rtlCol="0">
            <a:spAutoFit/>
          </a:bodyPr>
          <a:lstStyle/>
          <a:p>
            <a:pPr algn="l">
              <a:lnSpc>
                <a:spcPct val="100000"/>
              </a:lnSpc>
            </a:pPr>
            <a:r>
              <a:rPr lang="en-US" altLang="zh-CN" sz="1800" dirty="0">
                <a:solidFill>
                  <a:srgbClr val="FF0000"/>
                </a:solidFill>
                <a:latin typeface="Consolas" pitchFamily="49" charset="0"/>
                <a:cs typeface="Consolas" pitchFamily="49" charset="0"/>
              </a:rPr>
              <a:t>T(</a:t>
            </a:r>
            <a:r>
              <a:rPr lang="en-US" altLang="zh-CN" sz="1800" i="1" dirty="0">
                <a:solidFill>
                  <a:srgbClr val="FF0000"/>
                </a:solidFill>
                <a:latin typeface="Consolas" pitchFamily="49" charset="0"/>
                <a:cs typeface="Consolas" pitchFamily="49" charset="0"/>
              </a:rPr>
              <a:t>n</a:t>
            </a:r>
            <a:r>
              <a:rPr lang="en-US" altLang="zh-CN" sz="1800" dirty="0">
                <a:solidFill>
                  <a:srgbClr val="FF0000"/>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=2T(</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-1)+1=2(2T(</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-2)+1)+1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=2</a:t>
            </a:r>
            <a:r>
              <a:rPr lang="en-US" altLang="zh-CN" sz="1800" baseline="30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T(</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-2)+2+1=2</a:t>
            </a:r>
            <a:r>
              <a:rPr lang="en-US" altLang="zh-CN" sz="1800" baseline="30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(2T(</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-3)+1)+2+1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=2</a:t>
            </a:r>
            <a:r>
              <a:rPr lang="en-US" altLang="zh-CN" sz="1800" baseline="30000" dirty="0">
                <a:solidFill>
                  <a:srgbClr val="0000FF"/>
                </a:solidFill>
                <a:latin typeface="Consolas" pitchFamily="49" charset="0"/>
                <a:cs typeface="Consolas" pitchFamily="49" charset="0"/>
              </a:rPr>
              <a:t>3</a:t>
            </a:r>
            <a:r>
              <a:rPr lang="en-US" altLang="zh-CN" sz="1800" dirty="0">
                <a:solidFill>
                  <a:srgbClr val="0000FF"/>
                </a:solidFill>
                <a:latin typeface="Consolas" pitchFamily="49" charset="0"/>
                <a:cs typeface="Consolas" pitchFamily="49" charset="0"/>
              </a:rPr>
              <a:t>T(</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-3)+2</a:t>
            </a:r>
            <a:r>
              <a:rPr lang="en-US" altLang="zh-CN" sz="1800" baseline="30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+2+1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a:t>
            </a:r>
            <a:r>
              <a:rPr lang="zh-CN" altLang="zh-CN" sz="1800" dirty="0">
                <a:solidFill>
                  <a:srgbClr val="0000FF"/>
                </a:solidFill>
                <a:latin typeface="+mj-ea"/>
                <a:ea typeface="+mj-ea"/>
                <a:cs typeface="Consolas" pitchFamily="49" charset="0"/>
              </a:rPr>
              <a:t>…</a:t>
            </a:r>
          </a:p>
          <a:p>
            <a:pPr algn="l">
              <a:lnSpc>
                <a:spcPct val="100000"/>
              </a:lnSpc>
            </a:pPr>
            <a:r>
              <a:rPr lang="en-US" altLang="zh-CN" sz="1800" dirty="0">
                <a:solidFill>
                  <a:srgbClr val="0000FF"/>
                </a:solidFill>
                <a:latin typeface="Consolas" pitchFamily="49" charset="0"/>
                <a:cs typeface="Consolas" pitchFamily="49" charset="0"/>
              </a:rPr>
              <a:t>    =2</a:t>
            </a:r>
            <a:r>
              <a:rPr lang="en-US" altLang="zh-CN" sz="1800" i="1" baseline="30000" dirty="0">
                <a:solidFill>
                  <a:srgbClr val="0000FF"/>
                </a:solidFill>
                <a:latin typeface="Consolas" pitchFamily="49" charset="0"/>
                <a:cs typeface="Consolas" pitchFamily="49" charset="0"/>
              </a:rPr>
              <a:t>n</a:t>
            </a:r>
            <a:r>
              <a:rPr lang="en-US" altLang="zh-CN" sz="1800" baseline="30000" dirty="0">
                <a:solidFill>
                  <a:srgbClr val="0000FF"/>
                </a:solidFill>
                <a:latin typeface="Consolas" pitchFamily="49" charset="0"/>
                <a:cs typeface="Consolas" pitchFamily="49" charset="0"/>
              </a:rPr>
              <a:t>-1</a:t>
            </a:r>
            <a:r>
              <a:rPr lang="en-US" altLang="zh-CN" sz="1800" dirty="0">
                <a:solidFill>
                  <a:srgbClr val="0000FF"/>
                </a:solidFill>
                <a:latin typeface="Consolas" pitchFamily="49" charset="0"/>
                <a:cs typeface="Consolas" pitchFamily="49" charset="0"/>
              </a:rPr>
              <a:t>T(1)+2</a:t>
            </a:r>
            <a:r>
              <a:rPr lang="en-US" altLang="zh-CN" sz="1800" i="1" baseline="30000" dirty="0">
                <a:solidFill>
                  <a:srgbClr val="0000FF"/>
                </a:solidFill>
                <a:latin typeface="Consolas" pitchFamily="49" charset="0"/>
                <a:cs typeface="Consolas" pitchFamily="49" charset="0"/>
              </a:rPr>
              <a:t>n</a:t>
            </a:r>
            <a:r>
              <a:rPr lang="en-US" altLang="zh-CN" sz="1800" baseline="30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a:t>
            </a:r>
            <a:r>
              <a:rPr lang="zh-CN"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+2</a:t>
            </a:r>
            <a:r>
              <a:rPr lang="en-US" altLang="zh-CN" sz="1800" baseline="30000" dirty="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+2+1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=2</a:t>
            </a:r>
            <a:r>
              <a:rPr lang="en-US" altLang="zh-CN" sz="1800" i="1" baseline="30000"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-1=</a:t>
            </a:r>
            <a:r>
              <a:rPr lang="en-US" altLang="zh-CN" sz="1800" dirty="0">
                <a:solidFill>
                  <a:srgbClr val="FF0000"/>
                </a:solidFill>
                <a:latin typeface="Consolas" pitchFamily="49" charset="0"/>
                <a:cs typeface="Consolas" pitchFamily="49" charset="0"/>
              </a:rPr>
              <a:t>O(2</a:t>
            </a:r>
            <a:r>
              <a:rPr lang="en-US" altLang="zh-CN" sz="1800" i="1" baseline="30000" dirty="0">
                <a:solidFill>
                  <a:srgbClr val="FF0000"/>
                </a:solidFill>
                <a:latin typeface="Consolas" pitchFamily="49" charset="0"/>
                <a:cs typeface="Consolas" pitchFamily="49" charset="0"/>
              </a:rPr>
              <a:t>n</a:t>
            </a:r>
            <a:r>
              <a:rPr lang="en-US" altLang="zh-CN" sz="1800" dirty="0">
                <a:solidFill>
                  <a:srgbClr val="FF0000"/>
                </a:solidFill>
                <a:latin typeface="Consolas" pitchFamily="49" charset="0"/>
                <a:cs typeface="Consolas" pitchFamily="49" charset="0"/>
              </a:rPr>
              <a:t>)</a:t>
            </a:r>
            <a:endParaRPr lang="zh-CN" altLang="zh-CN" sz="1800" dirty="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116632"/>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递归算法的</a:t>
            </a:r>
            <a:r>
              <a:rPr lang="zh-CN" altLang="en-US" sz="2000">
                <a:latin typeface="Consolas" pitchFamily="49" charset="0"/>
                <a:ea typeface="微软雅黑" pitchFamily="34" charset="-122"/>
                <a:cs typeface="Consolas" pitchFamily="49" charset="0"/>
              </a:rPr>
              <a:t>空间</a:t>
            </a:r>
            <a:r>
              <a:rPr lang="zh-CN" altLang="zh-CN" sz="2000">
                <a:latin typeface="Consolas" pitchFamily="49" charset="0"/>
                <a:ea typeface="微软雅黑" pitchFamily="34" charset="-122"/>
                <a:cs typeface="Consolas" pitchFamily="49" charset="0"/>
              </a:rPr>
              <a:t>分析</a:t>
            </a:r>
          </a:p>
        </p:txBody>
      </p:sp>
      <p:sp>
        <p:nvSpPr>
          <p:cNvPr id="12" name="TextBox 5">
            <a:extLst>
              <a:ext uri="{FF2B5EF4-FFF2-40B4-BE49-F238E27FC236}">
                <a16:creationId xmlns:a16="http://schemas.microsoft.com/office/drawing/2014/main" id="{A3048500-E7A5-4092-B260-03DFA3598EC2}"/>
              </a:ext>
            </a:extLst>
          </p:cNvPr>
          <p:cNvSpPr txBox="1"/>
          <p:nvPr/>
        </p:nvSpPr>
        <p:spPr>
          <a:xfrm>
            <a:off x="899592" y="682831"/>
            <a:ext cx="7704856" cy="31554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Y,char</a:t>
            </a:r>
            <a:r>
              <a:rPr lang="en-US" altLang="zh-CN" sz="1800" dirty="0">
                <a:solidFill>
                  <a:srgbClr val="0000FF"/>
                </a:solidFill>
                <a:latin typeface="Consolas" pitchFamily="49" charset="0"/>
                <a:ea typeface="仿宋" pitchFamily="49" charset="-122"/>
                <a:cs typeface="Consolas" pitchFamily="49" charset="0"/>
              </a:rPr>
              <a:t> 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只有一个盘片的情况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有两个或多个盘片的情况</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(n-1,X,Z,Y);</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将第</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个盘片从</a:t>
            </a:r>
            <a:r>
              <a:rPr lang="en-US" altLang="zh-CN" sz="1800" dirty="0">
                <a:solidFill>
                  <a:srgbClr val="0000FF"/>
                </a:solidFill>
                <a:latin typeface="Consolas" pitchFamily="49" charset="0"/>
                <a:ea typeface="仿宋" pitchFamily="49" charset="-122"/>
                <a:cs typeface="Consolas" pitchFamily="49" charset="0"/>
              </a:rPr>
              <a:t>%c</a:t>
            </a:r>
            <a:r>
              <a:rPr lang="zh-CN" altLang="zh-CN" sz="1800" dirty="0">
                <a:solidFill>
                  <a:srgbClr val="0000FF"/>
                </a:solidFill>
                <a:latin typeface="Consolas" pitchFamily="49" charset="0"/>
                <a:ea typeface="仿宋" pitchFamily="49" charset="-122"/>
                <a:cs typeface="Consolas" pitchFamily="49" charset="0"/>
              </a:rPr>
              <a:t>移动到</a:t>
            </a:r>
            <a:r>
              <a:rPr lang="en-US" altLang="zh-CN" sz="1800" dirty="0">
                <a:solidFill>
                  <a:srgbClr val="0000FF"/>
                </a:solidFill>
                <a:latin typeface="Consolas" pitchFamily="49" charset="0"/>
                <a:ea typeface="仿宋" pitchFamily="49" charset="-122"/>
                <a:cs typeface="Consolas" pitchFamily="49" charset="0"/>
              </a:rPr>
              <a:t>%c\n",</a:t>
            </a:r>
            <a:r>
              <a:rPr lang="en-US" altLang="zh-CN" sz="1800" dirty="0" err="1">
                <a:solidFill>
                  <a:srgbClr val="0000FF"/>
                </a:solidFill>
                <a:latin typeface="Consolas" pitchFamily="49" charset="0"/>
                <a:ea typeface="仿宋" pitchFamily="49" charset="-122"/>
                <a:cs typeface="Consolas" pitchFamily="49" charset="0"/>
              </a:rPr>
              <a:t>n,X,Z</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Hanoi</a:t>
            </a:r>
            <a:r>
              <a:rPr lang="en-US" altLang="zh-CN" sz="1800" dirty="0">
                <a:solidFill>
                  <a:srgbClr val="0000FF"/>
                </a:solidFill>
                <a:latin typeface="Consolas" pitchFamily="49" charset="0"/>
                <a:ea typeface="仿宋" pitchFamily="49" charset="-122"/>
                <a:cs typeface="Consolas" pitchFamily="49" charset="0"/>
              </a:rPr>
              <a:t>(n-1,Y,X,Z);</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3" name="TextBox 4">
            <a:extLst>
              <a:ext uri="{FF2B5EF4-FFF2-40B4-BE49-F238E27FC236}">
                <a16:creationId xmlns:a16="http://schemas.microsoft.com/office/drawing/2014/main" id="{B602F54E-A0F9-47E1-B1C7-24C5E61C71C7}"/>
              </a:ext>
            </a:extLst>
          </p:cNvPr>
          <p:cNvSpPr txBox="1"/>
          <p:nvPr/>
        </p:nvSpPr>
        <p:spPr>
          <a:xfrm>
            <a:off x="215516" y="3869559"/>
            <a:ext cx="8712968" cy="775982"/>
          </a:xfrm>
          <a:prstGeom prst="rect">
            <a:avLst/>
          </a:prstGeom>
          <a:noFill/>
        </p:spPr>
        <p:txBody>
          <a:bodyPr wrap="square" rtlCol="0">
            <a:spAutoFit/>
          </a:bodyPr>
          <a:lstStyle/>
          <a:p>
            <a:pPr algn="l">
              <a:lnSpc>
                <a:spcPts val="2800"/>
              </a:lnSpc>
              <a:spcBef>
                <a:spcPts val="0"/>
              </a:spcBef>
            </a:pPr>
            <a:r>
              <a:rPr lang="zh-CN" altLang="zh-CN" sz="1800" dirty="0">
                <a:solidFill>
                  <a:srgbClr val="0000FF"/>
                </a:solidFill>
                <a:latin typeface="Consolas" pitchFamily="49" charset="0"/>
                <a:ea typeface="仿宋" pitchFamily="49" charset="-122"/>
                <a:cs typeface="Consolas" pitchFamily="49" charset="0"/>
              </a:rPr>
              <a:t>设大问题</a:t>
            </a:r>
            <a:r>
              <a:rPr lang="en-US" altLang="zh-CN" sz="1800" dirty="0">
                <a:solidFill>
                  <a:srgbClr val="0000FF"/>
                </a:solidFill>
                <a:latin typeface="Consolas" pitchFamily="49" charset="0"/>
                <a:ea typeface="仿宋" pitchFamily="49" charset="-122"/>
                <a:cs typeface="Consolas" pitchFamily="49" charset="0"/>
              </a:rPr>
              <a:t>Hanoi(</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y</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z</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的</a:t>
            </a:r>
            <a:r>
              <a:rPr lang="zh-CN" altLang="en-US" sz="1800" dirty="0">
                <a:solidFill>
                  <a:srgbClr val="0000FF"/>
                </a:solidFill>
                <a:latin typeface="Consolas" pitchFamily="49" charset="0"/>
                <a:ea typeface="仿宋" pitchFamily="49" charset="-122"/>
                <a:cs typeface="Consolas" pitchFamily="49" charset="0"/>
              </a:rPr>
              <a:t>占用空间</a:t>
            </a:r>
            <a:r>
              <a:rPr lang="zh-CN" altLang="zh-CN" sz="1800" dirty="0">
                <a:solidFill>
                  <a:srgbClr val="0000FF"/>
                </a:solidFill>
                <a:latin typeface="Consolas" pitchFamily="49" charset="0"/>
                <a:ea typeface="仿宋" pitchFamily="49" charset="-122"/>
                <a:cs typeface="Consolas" pitchFamily="49" charset="0"/>
              </a:rPr>
              <a:t>为</a:t>
            </a:r>
            <a:r>
              <a:rPr lang="en-US" altLang="zh-CN" sz="1800" dirty="0">
                <a:solidFill>
                  <a:srgbClr val="0000FF"/>
                </a:solidFill>
                <a:latin typeface="Consolas" pitchFamily="49" charset="0"/>
                <a:ea typeface="仿宋" pitchFamily="49" charset="-122"/>
                <a:cs typeface="Consolas" pitchFamily="49" charset="0"/>
              </a:rPr>
              <a:t>S(</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，则小问题</a:t>
            </a:r>
            <a:r>
              <a:rPr lang="en-US" altLang="zh-CN" sz="1800" dirty="0">
                <a:solidFill>
                  <a:srgbClr val="0000FF"/>
                </a:solidFill>
                <a:latin typeface="Consolas" pitchFamily="49" charset="0"/>
                <a:ea typeface="仿宋" pitchFamily="49" charset="-122"/>
                <a:cs typeface="Consolas" pitchFamily="49" charset="0"/>
              </a:rPr>
              <a:t>Hanoi(</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y</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z</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的</a:t>
            </a:r>
            <a:r>
              <a:rPr lang="zh-CN" altLang="en-US" sz="1800" dirty="0">
                <a:solidFill>
                  <a:srgbClr val="0000FF"/>
                </a:solidFill>
                <a:latin typeface="Consolas" pitchFamily="49" charset="0"/>
                <a:ea typeface="仿宋" pitchFamily="49" charset="-122"/>
                <a:cs typeface="Consolas" pitchFamily="49" charset="0"/>
              </a:rPr>
              <a:t>占用空间</a:t>
            </a:r>
            <a:r>
              <a:rPr lang="zh-CN" altLang="zh-CN" sz="1800" dirty="0">
                <a:solidFill>
                  <a:srgbClr val="0000FF"/>
                </a:solidFill>
                <a:latin typeface="Consolas" pitchFamily="49" charset="0"/>
                <a:ea typeface="仿宋" pitchFamily="49" charset="-122"/>
                <a:cs typeface="Consolas" pitchFamily="49" charset="0"/>
              </a:rPr>
              <a:t>为</a:t>
            </a:r>
            <a:r>
              <a:rPr lang="en-US" altLang="zh-CN" sz="1800" dirty="0">
                <a:solidFill>
                  <a:srgbClr val="0000FF"/>
                </a:solidFill>
                <a:latin typeface="Consolas" pitchFamily="49" charset="0"/>
                <a:ea typeface="仿宋" pitchFamily="49" charset="-122"/>
                <a:cs typeface="Consolas" pitchFamily="49" charset="0"/>
              </a:rPr>
              <a:t>S(</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FF0000"/>
                </a:solidFill>
                <a:latin typeface="Consolas" pitchFamily="49" charset="0"/>
                <a:ea typeface="仿宋" pitchFamily="49" charset="-122"/>
                <a:cs typeface="Consolas" pitchFamily="49" charset="0"/>
              </a:rPr>
              <a:t>递推式</a:t>
            </a:r>
            <a:r>
              <a:rPr lang="zh-CN" altLang="en-US" sz="1800" dirty="0">
                <a:solidFill>
                  <a:srgbClr val="0000FF"/>
                </a:solidFill>
                <a:latin typeface="Consolas" pitchFamily="49" charset="0"/>
                <a:ea typeface="仿宋" pitchFamily="49" charset="-122"/>
                <a:cs typeface="Consolas" pitchFamily="49" charset="0"/>
              </a:rPr>
              <a:t>：</a:t>
            </a:r>
          </a:p>
        </p:txBody>
      </p:sp>
      <p:sp>
        <p:nvSpPr>
          <p:cNvPr id="14" name="TextBox 5">
            <a:extLst>
              <a:ext uri="{FF2B5EF4-FFF2-40B4-BE49-F238E27FC236}">
                <a16:creationId xmlns:a16="http://schemas.microsoft.com/office/drawing/2014/main" id="{4D7B9FB4-1035-4FB7-AF41-5CAA6F6BBB29}"/>
              </a:ext>
            </a:extLst>
          </p:cNvPr>
          <p:cNvSpPr txBox="1"/>
          <p:nvPr/>
        </p:nvSpPr>
        <p:spPr>
          <a:xfrm>
            <a:off x="142844" y="4941168"/>
            <a:ext cx="4176464" cy="799807"/>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S(</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n</a:t>
            </a:r>
            <a:r>
              <a:rPr lang="en-US" altLang="zh-CN" sz="1800" dirty="0">
                <a:solidFill>
                  <a:srgbClr val="009900"/>
                </a:solidFill>
                <a:latin typeface="Consolas" pitchFamily="49" charset="0"/>
                <a:ea typeface="仿宋" pitchFamily="49" charset="-122"/>
                <a:cs typeface="Consolas" pitchFamily="49" charset="0"/>
              </a:rPr>
              <a:t>=1</a:t>
            </a:r>
            <a:r>
              <a:rPr lang="zh-CN" altLang="zh-CN" sz="1800" dirty="0">
                <a:solidFill>
                  <a:srgbClr val="009900"/>
                </a:solidFill>
                <a:latin typeface="Consolas" pitchFamily="49" charset="0"/>
                <a:ea typeface="仿宋" pitchFamily="49" charset="-122"/>
                <a:cs typeface="Consolas" pitchFamily="49" charset="0"/>
              </a:rPr>
              <a:t>时</a:t>
            </a:r>
          </a:p>
          <a:p>
            <a:pPr algn="l"/>
            <a:r>
              <a:rPr lang="en-US" altLang="zh-CN" sz="1800" dirty="0">
                <a:solidFill>
                  <a:srgbClr val="0000FF"/>
                </a:solidFill>
                <a:latin typeface="Consolas" pitchFamily="49" charset="0"/>
                <a:ea typeface="仿宋" pitchFamily="49" charset="-122"/>
                <a:cs typeface="Consolas" pitchFamily="49" charset="0"/>
              </a:rPr>
              <a:t>S(</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)=S(</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-1)+1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n</a:t>
            </a:r>
            <a:r>
              <a:rPr lang="en-US" altLang="zh-CN" sz="1800" dirty="0">
                <a:solidFill>
                  <a:srgbClr val="009900"/>
                </a:solidFill>
                <a:latin typeface="Consolas" pitchFamily="49" charset="0"/>
                <a:ea typeface="仿宋" pitchFamily="49" charset="-122"/>
                <a:cs typeface="Consolas" pitchFamily="49" charset="0"/>
              </a:rPr>
              <a:t>&gt;1</a:t>
            </a:r>
            <a:r>
              <a:rPr lang="zh-CN" altLang="zh-CN" sz="1800" dirty="0">
                <a:solidFill>
                  <a:srgbClr val="009900"/>
                </a:solidFill>
                <a:latin typeface="Consolas" pitchFamily="49" charset="0"/>
                <a:ea typeface="仿宋" pitchFamily="49" charset="-122"/>
                <a:cs typeface="Consolas" pitchFamily="49" charset="0"/>
              </a:rPr>
              <a:t>时</a:t>
            </a:r>
          </a:p>
        </p:txBody>
      </p:sp>
      <p:sp>
        <p:nvSpPr>
          <p:cNvPr id="15" name="TextBox 4">
            <a:extLst>
              <a:ext uri="{FF2B5EF4-FFF2-40B4-BE49-F238E27FC236}">
                <a16:creationId xmlns:a16="http://schemas.microsoft.com/office/drawing/2014/main" id="{99D19E5E-6543-47C2-9444-5906D1A79E19}"/>
              </a:ext>
            </a:extLst>
          </p:cNvPr>
          <p:cNvSpPr txBox="1"/>
          <p:nvPr/>
        </p:nvSpPr>
        <p:spPr>
          <a:xfrm>
            <a:off x="4712714" y="4725312"/>
            <a:ext cx="4286280" cy="2031325"/>
          </a:xfrm>
          <a:prstGeom prst="rect">
            <a:avLst/>
          </a:prstGeom>
          <a:noFill/>
        </p:spPr>
        <p:txBody>
          <a:bodyPr wrap="square" rtlCol="0">
            <a:spAutoFit/>
          </a:bodyPr>
          <a:lstStyle/>
          <a:p>
            <a:pPr algn="l">
              <a:lnSpc>
                <a:spcPct val="100000"/>
              </a:lnSpc>
            </a:pPr>
            <a:r>
              <a:rPr lang="en-US" altLang="zh-CN" sz="1800" dirty="0">
                <a:solidFill>
                  <a:srgbClr val="FF0000"/>
                </a:solidFill>
                <a:latin typeface="Consolas" pitchFamily="49" charset="0"/>
                <a:cs typeface="Consolas" pitchFamily="49" charset="0"/>
              </a:rPr>
              <a:t>S(</a:t>
            </a:r>
            <a:r>
              <a:rPr lang="en-US" altLang="zh-CN" sz="1800" i="1" dirty="0">
                <a:solidFill>
                  <a:srgbClr val="FF0000"/>
                </a:solidFill>
                <a:latin typeface="Consolas" pitchFamily="49" charset="0"/>
                <a:cs typeface="Consolas" pitchFamily="49" charset="0"/>
              </a:rPr>
              <a:t>n</a:t>
            </a:r>
            <a:r>
              <a:rPr lang="en-US" altLang="zh-CN" sz="1800" dirty="0">
                <a:solidFill>
                  <a:srgbClr val="FF0000"/>
                </a:solidFill>
                <a:latin typeface="Consolas" pitchFamily="49" charset="0"/>
                <a:cs typeface="Consolas" pitchFamily="49" charset="0"/>
              </a:rPr>
              <a:t>)=</a:t>
            </a:r>
            <a:r>
              <a:rPr lang="en-US" altLang="zh-CN" sz="1800" dirty="0">
                <a:solidFill>
                  <a:srgbClr val="0000FF"/>
                </a:solidFill>
                <a:latin typeface="Consolas" pitchFamily="49" charset="0"/>
                <a:cs typeface="Consolas" pitchFamily="49" charset="0"/>
              </a:rPr>
              <a:t>S(</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-1)+1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=S(</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-2)+1+1=S(</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-2)+2</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a:t>
            </a:r>
            <a:r>
              <a:rPr lang="zh-CN" altLang="zh-CN" sz="1800" dirty="0">
                <a:solidFill>
                  <a:srgbClr val="0000FF"/>
                </a:solidFill>
                <a:latin typeface="+mn-ea"/>
                <a:ea typeface="+mn-ea"/>
                <a:cs typeface="Consolas" pitchFamily="49" charset="0"/>
              </a:rPr>
              <a:t>…</a:t>
            </a:r>
          </a:p>
          <a:p>
            <a:pPr algn="l">
              <a:lnSpc>
                <a:spcPct val="100000"/>
              </a:lnSpc>
            </a:pPr>
            <a:r>
              <a:rPr lang="en-US" altLang="zh-CN" sz="1800" dirty="0">
                <a:solidFill>
                  <a:srgbClr val="0000FF"/>
                </a:solidFill>
                <a:latin typeface="Consolas" pitchFamily="49" charset="0"/>
                <a:cs typeface="Consolas" pitchFamily="49" charset="0"/>
              </a:rPr>
              <a:t>    =S(1)+(</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-1)=1+(</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-1)</a:t>
            </a:r>
            <a:endParaRPr lang="zh-CN" altLang="zh-CN" sz="1800" dirty="0">
              <a:solidFill>
                <a:srgbClr val="0000FF"/>
              </a:solidFill>
              <a:latin typeface="Consolas" pitchFamily="49" charset="0"/>
              <a:cs typeface="Consolas" pitchFamily="49" charset="0"/>
            </a:endParaRPr>
          </a:p>
          <a:p>
            <a:pPr algn="l">
              <a:lnSpc>
                <a:spcPct val="100000"/>
              </a:lnSpc>
            </a:pPr>
            <a:r>
              <a:rPr lang="en-US" altLang="zh-CN" sz="1800" dirty="0">
                <a:solidFill>
                  <a:srgbClr val="0000FF"/>
                </a:solidFill>
                <a:latin typeface="Consolas" pitchFamily="49" charset="0"/>
                <a:cs typeface="Consolas" pitchFamily="49" charset="0"/>
              </a:rPr>
              <a:t>    =</a:t>
            </a:r>
            <a:r>
              <a:rPr lang="en-US" altLang="zh-CN" sz="1800" i="1" dirty="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a:t>
            </a:r>
            <a:r>
              <a:rPr lang="en-US" altLang="zh-CN" sz="1800" dirty="0">
                <a:solidFill>
                  <a:srgbClr val="FF0000"/>
                </a:solidFill>
                <a:latin typeface="Consolas" pitchFamily="49" charset="0"/>
                <a:cs typeface="Consolas" pitchFamily="49" charset="0"/>
              </a:rPr>
              <a:t>O(</a:t>
            </a:r>
            <a:r>
              <a:rPr lang="en-US" altLang="zh-CN" sz="1800" i="1" dirty="0">
                <a:solidFill>
                  <a:srgbClr val="FF0000"/>
                </a:solidFill>
                <a:latin typeface="Consolas" pitchFamily="49" charset="0"/>
                <a:cs typeface="Consolas" pitchFamily="49" charset="0"/>
              </a:rPr>
              <a:t>n</a:t>
            </a:r>
            <a:r>
              <a:rPr lang="en-US" altLang="zh-CN" sz="1800" dirty="0">
                <a:solidFill>
                  <a:srgbClr val="FF0000"/>
                </a:solidFill>
                <a:latin typeface="Consolas" pitchFamily="49" charset="0"/>
                <a:cs typeface="Consolas" pitchFamily="49" charset="0"/>
              </a:rPr>
              <a:t>)</a:t>
            </a:r>
            <a:endParaRPr lang="zh-CN" altLang="zh-CN" sz="1800" dirty="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71801" y="857232"/>
            <a:ext cx="3084565"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200">
                <a:latin typeface="Consolas" pitchFamily="49" charset="0"/>
                <a:ea typeface="仿宋" pitchFamily="49" charset="-122"/>
                <a:cs typeface="Consolas" pitchFamily="49" charset="0"/>
              </a:rPr>
              <a:t>确定问题规模</a:t>
            </a:r>
            <a:r>
              <a:rPr lang="en-US" altLang="zh-CN" sz="2200" i="1">
                <a:latin typeface="Consolas" pitchFamily="49" charset="0"/>
                <a:ea typeface="仿宋" pitchFamily="49" charset="-122"/>
                <a:cs typeface="Consolas" pitchFamily="49" charset="0"/>
              </a:rPr>
              <a:t>n</a:t>
            </a:r>
            <a:endParaRPr lang="zh-CN" altLang="en-US" sz="2200" i="1">
              <a:latin typeface="Consolas" pitchFamily="49" charset="0"/>
              <a:ea typeface="仿宋" pitchFamily="49" charset="-122"/>
              <a:cs typeface="Consolas" pitchFamily="49" charset="0"/>
            </a:endParaRPr>
          </a:p>
        </p:txBody>
      </p:sp>
      <p:sp>
        <p:nvSpPr>
          <p:cNvPr id="7" name="下箭头 6"/>
          <p:cNvSpPr/>
          <p:nvPr/>
        </p:nvSpPr>
        <p:spPr>
          <a:xfrm>
            <a:off x="4214809" y="1428736"/>
            <a:ext cx="181445"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200">
              <a:latin typeface="Consolas" pitchFamily="49" charset="0"/>
              <a:ea typeface="仿宋" pitchFamily="49" charset="-122"/>
              <a:cs typeface="Consolas" pitchFamily="49" charset="0"/>
            </a:endParaRPr>
          </a:p>
        </p:txBody>
      </p:sp>
      <p:sp>
        <p:nvSpPr>
          <p:cNvPr id="8" name="TextBox 7"/>
          <p:cNvSpPr txBox="1"/>
          <p:nvPr/>
        </p:nvSpPr>
        <p:spPr>
          <a:xfrm>
            <a:off x="3071801" y="1938823"/>
            <a:ext cx="3084565"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200">
                <a:latin typeface="Consolas" pitchFamily="49" charset="0"/>
                <a:ea typeface="仿宋" pitchFamily="49" charset="-122"/>
                <a:cs typeface="Consolas" pitchFamily="49" charset="0"/>
              </a:rPr>
              <a:t>确定终止情况</a:t>
            </a:r>
          </a:p>
        </p:txBody>
      </p:sp>
      <p:sp>
        <p:nvSpPr>
          <p:cNvPr id="10" name="下箭头 9"/>
          <p:cNvSpPr/>
          <p:nvPr/>
        </p:nvSpPr>
        <p:spPr>
          <a:xfrm>
            <a:off x="4214809" y="2476496"/>
            <a:ext cx="181445"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200">
              <a:latin typeface="Consolas" pitchFamily="49" charset="0"/>
              <a:ea typeface="仿宋" pitchFamily="49" charset="-122"/>
              <a:cs typeface="Consolas" pitchFamily="49" charset="0"/>
            </a:endParaRPr>
          </a:p>
        </p:txBody>
      </p:sp>
      <p:sp>
        <p:nvSpPr>
          <p:cNvPr id="11" name="TextBox 10"/>
          <p:cNvSpPr txBox="1"/>
          <p:nvPr/>
        </p:nvSpPr>
        <p:spPr>
          <a:xfrm>
            <a:off x="3071801" y="2986583"/>
            <a:ext cx="3084565"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200">
                <a:latin typeface="Consolas" pitchFamily="49" charset="0"/>
                <a:ea typeface="仿宋" pitchFamily="49" charset="-122"/>
                <a:cs typeface="Consolas" pitchFamily="49" charset="0"/>
              </a:rPr>
              <a:t>确定递推情况</a:t>
            </a:r>
          </a:p>
        </p:txBody>
      </p:sp>
      <p:sp>
        <p:nvSpPr>
          <p:cNvPr id="13" name="右大括号 12"/>
          <p:cNvSpPr/>
          <p:nvPr/>
        </p:nvSpPr>
        <p:spPr>
          <a:xfrm>
            <a:off x="6277504" y="2159843"/>
            <a:ext cx="181445" cy="1047757"/>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200">
              <a:latin typeface="Consolas" pitchFamily="49" charset="0"/>
              <a:ea typeface="仿宋" pitchFamily="49" charset="-122"/>
              <a:cs typeface="Consolas" pitchFamily="49" charset="0"/>
            </a:endParaRPr>
          </a:p>
        </p:txBody>
      </p:sp>
      <p:sp>
        <p:nvSpPr>
          <p:cNvPr id="14" name="折角形 13"/>
          <p:cNvSpPr/>
          <p:nvPr/>
        </p:nvSpPr>
        <p:spPr>
          <a:xfrm>
            <a:off x="6596167" y="2397969"/>
            <a:ext cx="1451560" cy="571504"/>
          </a:xfrm>
          <a:prstGeom prst="foldedCorner">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递推式</a:t>
            </a:r>
          </a:p>
        </p:txBody>
      </p:sp>
      <p:sp>
        <p:nvSpPr>
          <p:cNvPr id="16" name="下箭头 15"/>
          <p:cNvSpPr/>
          <p:nvPr/>
        </p:nvSpPr>
        <p:spPr>
          <a:xfrm>
            <a:off x="4214809" y="3582657"/>
            <a:ext cx="181445"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200">
              <a:latin typeface="Consolas" pitchFamily="49" charset="0"/>
              <a:ea typeface="仿宋" pitchFamily="49" charset="-122"/>
              <a:cs typeface="Consolas" pitchFamily="49" charset="0"/>
            </a:endParaRPr>
          </a:p>
        </p:txBody>
      </p:sp>
      <p:sp>
        <p:nvSpPr>
          <p:cNvPr id="17" name="TextBox 16"/>
          <p:cNvSpPr txBox="1"/>
          <p:nvPr/>
        </p:nvSpPr>
        <p:spPr>
          <a:xfrm>
            <a:off x="2947975" y="4092744"/>
            <a:ext cx="3356733"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200" dirty="0">
                <a:latin typeface="Consolas" pitchFamily="49" charset="0"/>
                <a:ea typeface="仿宋" pitchFamily="49" charset="-122"/>
                <a:cs typeface="Consolas" pitchFamily="49" charset="0"/>
              </a:rPr>
              <a:t>由递推式求出</a:t>
            </a:r>
            <a:r>
              <a:rPr lang="en-US" altLang="zh-CN" sz="2200" dirty="0">
                <a:latin typeface="Consolas" pitchFamily="49" charset="0"/>
                <a:ea typeface="仿宋" pitchFamily="49" charset="-122"/>
                <a:cs typeface="Consolas" pitchFamily="49" charset="0"/>
              </a:rPr>
              <a:t>T(</a:t>
            </a:r>
            <a:r>
              <a:rPr lang="en-US" altLang="zh-CN" sz="2200" i="1" dirty="0">
                <a:latin typeface="Consolas" pitchFamily="49" charset="0"/>
                <a:ea typeface="仿宋" pitchFamily="49" charset="-122"/>
                <a:cs typeface="Consolas" pitchFamily="49" charset="0"/>
              </a:rPr>
              <a:t>n</a:t>
            </a:r>
            <a:r>
              <a:rPr lang="en-US" altLang="zh-CN" sz="2200" dirty="0">
                <a:latin typeface="Consolas" pitchFamily="49" charset="0"/>
                <a:ea typeface="仿宋" pitchFamily="49" charset="-122"/>
                <a:cs typeface="Consolas" pitchFamily="49" charset="0"/>
              </a:rPr>
              <a:t>)</a:t>
            </a:r>
            <a:r>
              <a:rPr lang="zh-CN" altLang="en-US" sz="2200" dirty="0">
                <a:latin typeface="Consolas" pitchFamily="49" charset="0"/>
                <a:ea typeface="仿宋" pitchFamily="49" charset="-122"/>
                <a:cs typeface="Consolas" pitchFamily="49" charset="0"/>
              </a:rPr>
              <a:t>、</a:t>
            </a:r>
            <a:r>
              <a:rPr lang="en-US" altLang="zh-CN" sz="2200" dirty="0">
                <a:latin typeface="Consolas" pitchFamily="49" charset="0"/>
                <a:ea typeface="仿宋" pitchFamily="49" charset="-122"/>
                <a:cs typeface="Consolas" pitchFamily="49" charset="0"/>
              </a:rPr>
              <a:t>S(n)</a:t>
            </a:r>
            <a:endParaRPr lang="zh-CN" altLang="en-US" sz="2200" dirty="0">
              <a:latin typeface="Consolas" pitchFamily="49" charset="0"/>
              <a:ea typeface="仿宋" pitchFamily="49" charset="-122"/>
              <a:cs typeface="Consolas" pitchFamily="49" charset="0"/>
            </a:endParaRPr>
          </a:p>
        </p:txBody>
      </p:sp>
      <p:sp>
        <p:nvSpPr>
          <p:cNvPr id="19" name="TextBox 18"/>
          <p:cNvSpPr txBox="1"/>
          <p:nvPr/>
        </p:nvSpPr>
        <p:spPr>
          <a:xfrm>
            <a:off x="2857488" y="5140502"/>
            <a:ext cx="3628900"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200" dirty="0">
                <a:latin typeface="Consolas" pitchFamily="49" charset="0"/>
                <a:ea typeface="仿宋" pitchFamily="49" charset="-122"/>
                <a:cs typeface="Consolas" pitchFamily="49" charset="0"/>
              </a:rPr>
              <a:t>用复杂度表示</a:t>
            </a:r>
            <a:r>
              <a:rPr lang="en-US" altLang="zh-CN" sz="2200" i="1" dirty="0">
                <a:latin typeface="Consolas" pitchFamily="49" charset="0"/>
                <a:ea typeface="仿宋" pitchFamily="49" charset="-122"/>
                <a:cs typeface="Consolas" pitchFamily="49" charset="0"/>
              </a:rPr>
              <a:t>T</a:t>
            </a:r>
            <a:r>
              <a:rPr lang="en-US" altLang="zh-CN" sz="2200" dirty="0">
                <a:latin typeface="Consolas" pitchFamily="49" charset="0"/>
                <a:ea typeface="仿宋" pitchFamily="49" charset="-122"/>
                <a:cs typeface="Consolas" pitchFamily="49" charset="0"/>
              </a:rPr>
              <a:t>(</a:t>
            </a:r>
            <a:r>
              <a:rPr lang="en-US" altLang="zh-CN" sz="2200" i="1" dirty="0">
                <a:latin typeface="Consolas" pitchFamily="49" charset="0"/>
                <a:ea typeface="仿宋" pitchFamily="49" charset="-122"/>
                <a:cs typeface="Consolas" pitchFamily="49" charset="0"/>
              </a:rPr>
              <a:t>n</a:t>
            </a:r>
            <a:r>
              <a:rPr lang="en-US" altLang="zh-CN" sz="2200" dirty="0">
                <a:latin typeface="Consolas" pitchFamily="49" charset="0"/>
                <a:ea typeface="仿宋" pitchFamily="49" charset="-122"/>
                <a:cs typeface="Consolas" pitchFamily="49" charset="0"/>
              </a:rPr>
              <a:t>)</a:t>
            </a:r>
            <a:r>
              <a:rPr lang="zh-CN" altLang="en-US" sz="2200" dirty="0">
                <a:latin typeface="Consolas" pitchFamily="49" charset="0"/>
                <a:ea typeface="仿宋" pitchFamily="49" charset="-122"/>
                <a:cs typeface="Consolas" pitchFamily="49" charset="0"/>
              </a:rPr>
              <a:t>、</a:t>
            </a:r>
            <a:r>
              <a:rPr lang="en-US" altLang="zh-CN" sz="2200" dirty="0">
                <a:latin typeface="Consolas" pitchFamily="49" charset="0"/>
                <a:ea typeface="仿宋" pitchFamily="49" charset="-122"/>
                <a:cs typeface="Consolas" pitchFamily="49" charset="0"/>
              </a:rPr>
              <a:t>S(</a:t>
            </a:r>
            <a:r>
              <a:rPr lang="en-US" altLang="zh-CN" sz="2200" i="1" dirty="0">
                <a:latin typeface="Consolas" pitchFamily="49" charset="0"/>
                <a:ea typeface="仿宋" pitchFamily="49" charset="-122"/>
                <a:cs typeface="Consolas" pitchFamily="49" charset="0"/>
              </a:rPr>
              <a:t>n</a:t>
            </a:r>
            <a:r>
              <a:rPr lang="en-US" altLang="zh-CN" sz="2200" dirty="0">
                <a:latin typeface="Consolas" pitchFamily="49" charset="0"/>
                <a:ea typeface="仿宋" pitchFamily="49" charset="-122"/>
                <a:cs typeface="Consolas" pitchFamily="49" charset="0"/>
              </a:rPr>
              <a:t>)</a:t>
            </a:r>
            <a:endParaRPr lang="zh-CN" altLang="en-US" sz="2200" dirty="0">
              <a:latin typeface="Consolas" pitchFamily="49" charset="0"/>
              <a:ea typeface="仿宋" pitchFamily="49" charset="-122"/>
              <a:cs typeface="Consolas" pitchFamily="49" charset="0"/>
            </a:endParaRPr>
          </a:p>
        </p:txBody>
      </p:sp>
      <p:sp>
        <p:nvSpPr>
          <p:cNvPr id="20" name="下箭头 19"/>
          <p:cNvSpPr/>
          <p:nvPr/>
        </p:nvSpPr>
        <p:spPr>
          <a:xfrm>
            <a:off x="4214809" y="4667261"/>
            <a:ext cx="181445"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200">
              <a:latin typeface="Consolas" pitchFamily="49" charset="0"/>
              <a:ea typeface="仿宋" pitchFamily="49" charset="-122"/>
              <a:cs typeface="Consolas" pitchFamily="49" charset="0"/>
            </a:endParaRPr>
          </a:p>
        </p:txBody>
      </p:sp>
      <p:sp>
        <p:nvSpPr>
          <p:cNvPr id="21" name="TextBox 20"/>
          <p:cNvSpPr txBox="1"/>
          <p:nvPr/>
        </p:nvSpPr>
        <p:spPr>
          <a:xfrm>
            <a:off x="107504" y="260648"/>
            <a:ext cx="2304256" cy="530283"/>
          </a:xfrm>
          <a:prstGeom prst="rect">
            <a:avLst/>
          </a:prstGeom>
          <a:solidFill>
            <a:srgbClr val="00B0F0"/>
          </a:solidFill>
          <a:ln w="38100">
            <a:solidFill>
              <a:srgbClr val="00B0F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a:solidFill>
                  <a:schemeClr val="lt1"/>
                </a:solidFill>
                <a:latin typeface="+mn-lt"/>
                <a:ea typeface="+mn-ea"/>
              </a:defRPr>
            </a:lvl1pPr>
            <a:lvl2pPr>
              <a:defRPr>
                <a:solidFill>
                  <a:schemeClr val="lt1"/>
                </a:solidFill>
                <a:latin typeface="+mn-lt"/>
                <a:ea typeface="+mn-ea"/>
              </a:defRPr>
            </a:lvl2pPr>
            <a:lvl3pPr marL="0" lvl="2" eaLnBrk="0" fontAlgn="ctr" hangingPunct="0">
              <a:spcBef>
                <a:spcPts val="0"/>
              </a:spcBef>
              <a:spcAft>
                <a:spcPts val="0"/>
              </a:spcAft>
              <a:buClr>
                <a:srgbClr val="FF0000"/>
              </a:buClr>
              <a:buSzPct val="70000"/>
              <a:tabLst>
                <a:tab pos="136525" algn="l"/>
              </a:tabLst>
              <a:defRPr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600" dirty="0">
                <a:solidFill>
                  <a:srgbClr val="C00000"/>
                </a:solidFill>
                <a:latin typeface="黑体" panose="02010609060101010101" pitchFamily="49" charset="-122"/>
                <a:ea typeface="黑体" panose="02010609060101010101" pitchFamily="49" charset="-122"/>
              </a:rPr>
              <a:t>递归算法分析</a:t>
            </a:r>
            <a:endParaRPr lang="en-US" altLang="zh-CN" sz="2600"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3768" y="214784"/>
            <a:ext cx="4536504" cy="663053"/>
          </a:xfrm>
          <a:prstGeom prst="rect">
            <a:avLst/>
          </a:prstGeom>
          <a:gradFill>
            <a:gsLst>
              <a:gs pos="48754">
                <a:srgbClr val="36BBEE"/>
              </a:gs>
              <a:gs pos="57848">
                <a:srgbClr val="5AC3EC"/>
              </a:gs>
              <a:gs pos="97969">
                <a:srgbClr val="F8E4E6"/>
              </a:gs>
              <a:gs pos="95937">
                <a:srgbClr val="F0E2E6"/>
              </a:gs>
              <a:gs pos="91875">
                <a:srgbClr val="E0DFE7"/>
              </a:gs>
              <a:gs pos="83750">
                <a:srgbClr val="C0D8E8"/>
              </a:gs>
              <a:gs pos="67500">
                <a:srgbClr val="80CBEB"/>
              </a:gs>
              <a:gs pos="41000">
                <a:srgbClr val="00B0F0"/>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nSpc>
                <a:spcPct val="100000"/>
              </a:lnSpc>
              <a:defRPr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defRPr>
            </a:lvl1pPr>
          </a:lstStyle>
          <a:p>
            <a:r>
              <a:rPr lang="en-US" altLang="zh-CN"/>
              <a:t>5.2 </a:t>
            </a:r>
            <a:r>
              <a:rPr lang="zh-CN" altLang="zh-CN"/>
              <a:t>递归算法的设计</a:t>
            </a:r>
            <a:endParaRPr lang="zh-CN" altLang="en-US"/>
          </a:p>
        </p:txBody>
      </p:sp>
      <p:sp>
        <p:nvSpPr>
          <p:cNvPr id="6" name="TextBox 5"/>
          <p:cNvSpPr txBox="1"/>
          <p:nvPr/>
        </p:nvSpPr>
        <p:spPr>
          <a:xfrm>
            <a:off x="179512" y="1348047"/>
            <a:ext cx="4357718"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dirty="0"/>
              <a:t>5.2.1 </a:t>
            </a:r>
            <a:r>
              <a:rPr lang="zh-CN" altLang="zh-CN" dirty="0"/>
              <a:t>递归算法设计的步骤</a:t>
            </a:r>
          </a:p>
        </p:txBody>
      </p:sp>
      <p:sp>
        <p:nvSpPr>
          <p:cNvPr id="7" name="Text Box 2"/>
          <p:cNvSpPr txBox="1">
            <a:spLocks noChangeArrowheads="1"/>
          </p:cNvSpPr>
          <p:nvPr/>
        </p:nvSpPr>
        <p:spPr bwMode="auto">
          <a:xfrm>
            <a:off x="789521" y="2293294"/>
            <a:ext cx="3929090" cy="938719"/>
          </a:xfrm>
          <a:prstGeom prst="rect">
            <a:avLst/>
          </a:prstGeom>
          <a:noFill/>
          <a:ln w="9525">
            <a:noFill/>
            <a:miter lim="800000"/>
            <a:headEnd/>
            <a:tailEnd/>
          </a:ln>
          <a:effectLst/>
        </p:spPr>
        <p:txBody>
          <a:bodyPr wrap="square">
            <a:spAutoFit/>
          </a:bodyPr>
          <a:lstStyle/>
          <a:p>
            <a:pPr marL="457200" indent="-457200" algn="l">
              <a:lnSpc>
                <a:spcPct val="100000"/>
              </a:lnSpc>
              <a:spcBef>
                <a:spcPct val="50000"/>
              </a:spcBef>
              <a:buBlip>
                <a:blip r:embed="rId2"/>
              </a:buBlip>
            </a:pPr>
            <a:r>
              <a:rPr kumimoji="1" lang="zh-CN" altLang="en-US" sz="2200" dirty="0">
                <a:solidFill>
                  <a:srgbClr val="0000FF"/>
                </a:solidFill>
                <a:latin typeface="Consolas" pitchFamily="49" charset="0"/>
                <a:ea typeface="楷体" pitchFamily="49" charset="-122"/>
                <a:cs typeface="Consolas" pitchFamily="49" charset="0"/>
              </a:rPr>
              <a:t>设计求解问题的递归模型。</a:t>
            </a:r>
            <a:endParaRPr kumimoji="1" lang="en-US" altLang="zh-CN" sz="2200" dirty="0">
              <a:solidFill>
                <a:srgbClr val="0000FF"/>
              </a:solidFill>
              <a:latin typeface="Consolas" pitchFamily="49" charset="0"/>
              <a:ea typeface="楷体" pitchFamily="49" charset="-122"/>
              <a:cs typeface="Consolas" pitchFamily="49" charset="0"/>
            </a:endParaRPr>
          </a:p>
          <a:p>
            <a:pPr marL="457200" indent="-457200" algn="l">
              <a:lnSpc>
                <a:spcPct val="100000"/>
              </a:lnSpc>
              <a:spcBef>
                <a:spcPct val="50000"/>
              </a:spcBef>
              <a:buBlip>
                <a:blip r:embed="rId2"/>
              </a:buBlip>
            </a:pPr>
            <a:r>
              <a:rPr kumimoji="1" lang="zh-CN" altLang="en-US" sz="2200" dirty="0">
                <a:solidFill>
                  <a:srgbClr val="0000FF"/>
                </a:solidFill>
                <a:latin typeface="Consolas" pitchFamily="49" charset="0"/>
                <a:ea typeface="楷体" pitchFamily="49" charset="-122"/>
                <a:cs typeface="Consolas" pitchFamily="49" charset="0"/>
              </a:rPr>
              <a:t>转换成对应的递归算法。</a:t>
            </a:r>
          </a:p>
        </p:txBody>
      </p:sp>
      <p:grpSp>
        <p:nvGrpSpPr>
          <p:cNvPr id="8" name="组合 7"/>
          <p:cNvGrpSpPr/>
          <p:nvPr/>
        </p:nvGrpSpPr>
        <p:grpSpPr>
          <a:xfrm>
            <a:off x="2483768" y="3933056"/>
            <a:ext cx="4286280" cy="500066"/>
            <a:chOff x="1428728" y="4429132"/>
            <a:chExt cx="4286280" cy="500066"/>
          </a:xfrm>
        </p:grpSpPr>
        <p:sp>
          <p:nvSpPr>
            <p:cNvPr id="9" name="圆角矩形 8"/>
            <p:cNvSpPr/>
            <p:nvPr/>
          </p:nvSpPr>
          <p:spPr>
            <a:xfrm>
              <a:off x="1428728" y="4429132"/>
              <a:ext cx="1643074" cy="500066"/>
            </a:xfrm>
            <a:prstGeom prst="roundRect">
              <a:avLst/>
            </a:prstGeom>
            <a:solidFill>
              <a:schemeClr val="accent4">
                <a:lumMod val="40000"/>
                <a:lumOff val="60000"/>
              </a:schemeClr>
            </a:solidFill>
            <a:scene3d>
              <a:camera prst="perspectiveAbove"/>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b="0">
                  <a:solidFill>
                    <a:srgbClr val="FF0000"/>
                  </a:solidFill>
                  <a:ea typeface="楷体" pitchFamily="49" charset="-122"/>
                  <a:cs typeface="Times New Roman" pitchFamily="18" charset="0"/>
                </a:rPr>
                <a:t>递归模型</a:t>
              </a:r>
              <a:endParaRPr lang="zh-CN" altLang="en-US" b="0">
                <a:solidFill>
                  <a:srgbClr val="FF0000"/>
                </a:solidFill>
              </a:endParaRPr>
            </a:p>
          </p:txBody>
        </p:sp>
        <p:sp>
          <p:nvSpPr>
            <p:cNvPr id="10" name="右箭头 9"/>
            <p:cNvSpPr/>
            <p:nvPr/>
          </p:nvSpPr>
          <p:spPr>
            <a:xfrm>
              <a:off x="3214678" y="4572008"/>
              <a:ext cx="71438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圆角矩形 10"/>
            <p:cNvSpPr/>
            <p:nvPr/>
          </p:nvSpPr>
          <p:spPr>
            <a:xfrm>
              <a:off x="4071934" y="4429132"/>
              <a:ext cx="1643074" cy="500066"/>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b="0">
                  <a:solidFill>
                    <a:srgbClr val="FF0000"/>
                  </a:solidFill>
                  <a:ea typeface="楷体" pitchFamily="49" charset="-122"/>
                  <a:cs typeface="Times New Roman" pitchFamily="18" charset="0"/>
                </a:rPr>
                <a:t>递归算法</a:t>
              </a:r>
              <a:endParaRPr lang="zh-CN" altLang="en-US" b="0">
                <a:solidFill>
                  <a:srgbClr val="FF0000"/>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1462619"/>
            <a:ext cx="5715040" cy="961674"/>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just" eaLnBrk="1" hangingPunct="1">
              <a:lnSpc>
                <a:spcPct val="150000"/>
              </a:lnSpc>
              <a:spcBef>
                <a:spcPct val="50000"/>
              </a:spcBef>
              <a:defRPr/>
            </a:pPr>
            <a:r>
              <a:rPr kumimoji="1" lang="zh-CN" altLang="en-US" sz="2000">
                <a:solidFill>
                  <a:srgbClr val="FF3300"/>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）对原问题</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a:solidFill>
                  <a:srgbClr val="0000FF"/>
                </a:solidFill>
                <a:latin typeface="Consolas" pitchFamily="49" charset="0"/>
                <a:ea typeface="仿宋" pitchFamily="49" charset="-122"/>
                <a:cs typeface="Consolas" pitchFamily="49" charset="0"/>
              </a:rPr>
              <a:t>进行分析，称为“大问题”，假设</a:t>
            </a:r>
            <a:r>
              <a:rPr kumimoji="1" lang="zh-CN" altLang="en-US" sz="2000" dirty="0">
                <a:solidFill>
                  <a:srgbClr val="0000FF"/>
                </a:solidFill>
                <a:latin typeface="Consolas" pitchFamily="49" charset="0"/>
                <a:ea typeface="仿宋" pitchFamily="49" charset="-122"/>
                <a:cs typeface="Consolas" pitchFamily="49" charset="0"/>
              </a:rPr>
              <a:t>出合理的“小问题”</a:t>
            </a:r>
            <a:r>
              <a:rPr kumimoji="1" lang="en-US" altLang="zh-CN" sz="2000" i="1">
                <a:solidFill>
                  <a:srgbClr val="0000FF"/>
                </a:solidFill>
                <a:latin typeface="Consolas" pitchFamily="49" charset="0"/>
                <a:ea typeface="仿宋" pitchFamily="49" charset="-122"/>
                <a:cs typeface="Consolas" pitchFamily="49" charset="0"/>
              </a:rPr>
              <a:t>f</a:t>
            </a:r>
            <a:r>
              <a:rPr kumimoji="1" lang="en-US" altLang="zh-CN" sz="2000">
                <a:solidFill>
                  <a:srgbClr val="0000FF"/>
                </a:solidFill>
                <a:latin typeface="Consolas" pitchFamily="49" charset="0"/>
                <a:ea typeface="仿宋" pitchFamily="49" charset="-122"/>
                <a:cs typeface="Consolas" pitchFamily="49" charset="0"/>
              </a:rPr>
              <a:t>(s’)</a:t>
            </a:r>
            <a:r>
              <a:rPr kumimoji="1" lang="zh-CN" altLang="en-US" sz="2000">
                <a:solidFill>
                  <a:srgbClr val="0000FF"/>
                </a:solidFill>
                <a:latin typeface="Consolas" pitchFamily="49" charset="0"/>
                <a:ea typeface="仿宋" pitchFamily="49"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　</a:t>
            </a:r>
          </a:p>
        </p:txBody>
      </p:sp>
      <p:sp>
        <p:nvSpPr>
          <p:cNvPr id="5" name="Text Box 3"/>
          <p:cNvSpPr txBox="1">
            <a:spLocks noChangeArrowheads="1"/>
          </p:cNvSpPr>
          <p:nvPr/>
        </p:nvSpPr>
        <p:spPr bwMode="auto">
          <a:xfrm>
            <a:off x="251520" y="142710"/>
            <a:ext cx="4001668" cy="646331"/>
          </a:xfrm>
          <a:prstGeom prst="rect">
            <a:avLst/>
          </a:prstGeom>
          <a:solidFill>
            <a:srgbClr val="00B0F0"/>
          </a:solidFill>
          <a:ln w="38100">
            <a:solidFill>
              <a:srgbClr val="00B0F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2600">
                <a:solidFill>
                  <a:srgbClr val="C00000"/>
                </a:solidFill>
                <a:latin typeface="黑体" panose="02010609060101010101" pitchFamily="49" charset="-122"/>
                <a:ea typeface="黑体" panose="02010609060101010101" pitchFamily="49" charset="-122"/>
              </a:defRPr>
            </a:lvl1pPr>
            <a:lvl2pPr>
              <a:defRPr>
                <a:solidFill>
                  <a:schemeClr val="lt1"/>
                </a:solidFill>
                <a:latin typeface="+mn-lt"/>
                <a:ea typeface="+mn-ea"/>
              </a:defRPr>
            </a:lvl2pPr>
            <a:lvl3pPr marL="0" lvl="2" eaLnBrk="0" fontAlgn="ctr" hangingPunct="0">
              <a:spcBef>
                <a:spcPts val="0"/>
              </a:spcBef>
              <a:spcAft>
                <a:spcPts val="0"/>
              </a:spcAft>
              <a:buClr>
                <a:srgbClr val="FF0000"/>
              </a:buClr>
              <a:buSzPct val="70000"/>
              <a:tabLst>
                <a:tab pos="136525" algn="l"/>
              </a:tabLst>
              <a:defRPr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　求递归模型的步骤如下：</a:t>
            </a:r>
          </a:p>
        </p:txBody>
      </p:sp>
      <p:sp>
        <p:nvSpPr>
          <p:cNvPr id="6" name="Text Box 2"/>
          <p:cNvSpPr txBox="1">
            <a:spLocks noChangeArrowheads="1"/>
          </p:cNvSpPr>
          <p:nvPr/>
        </p:nvSpPr>
        <p:spPr bwMode="auto">
          <a:xfrm>
            <a:off x="500034" y="4672491"/>
            <a:ext cx="5572164" cy="961674"/>
          </a:xfrm>
          <a:prstGeom prst="rect">
            <a:avLst/>
          </a:prstGeom>
          <a:ln>
            <a:headEnd/>
            <a:tailEnd/>
          </a:ln>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spcBef>
                <a:spcPct val="50000"/>
              </a:spcBef>
              <a:defRPr/>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3</a:t>
            </a:r>
            <a:r>
              <a:rPr kumimoji="1" lang="zh-CN" altLang="en-US" sz="2000" dirty="0">
                <a:solidFill>
                  <a:srgbClr val="0000FF"/>
                </a:solidFill>
                <a:latin typeface="Consolas" pitchFamily="49" charset="0"/>
                <a:ea typeface="仿宋" pitchFamily="49" charset="-122"/>
                <a:cs typeface="Consolas" pitchFamily="49" charset="0"/>
              </a:rPr>
              <a:t>）确定一个特定情况（如</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或</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的解  </a:t>
            </a:r>
            <a:r>
              <a:rPr kumimoji="1" lang="zh-CN" altLang="en-US" sz="2000">
                <a:solidFill>
                  <a:srgbClr val="0000FF"/>
                </a:solidFill>
                <a:latin typeface="Consolas" pitchFamily="49" charset="0"/>
                <a:ea typeface="仿宋" pitchFamily="49" charset="-122"/>
                <a:cs typeface="Consolas" pitchFamily="49" charset="0"/>
                <a:sym typeface="Wingdings"/>
              </a:rPr>
              <a:t>  </a:t>
            </a:r>
            <a:r>
              <a:rPr kumimoji="1" lang="zh-CN" altLang="en-US" sz="20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递归出口</a:t>
            </a:r>
            <a:r>
              <a:rPr kumimoji="1" lang="zh-CN" altLang="en-US" sz="200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00034" y="2714620"/>
            <a:ext cx="5643602" cy="1423338"/>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just" eaLnBrk="1" hangingPunct="1">
              <a:lnSpc>
                <a:spcPct val="150000"/>
              </a:lnSpc>
              <a:spcBef>
                <a:spcPct val="50000"/>
              </a:spcBef>
              <a:defRPr/>
            </a:pPr>
            <a:r>
              <a:rPr kumimoji="1" lang="zh-CN" altLang="en-US" sz="2000" dirty="0">
                <a:solidFill>
                  <a:srgbClr val="00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）假设</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dirty="0">
                <a:solidFill>
                  <a:srgbClr val="0000FF"/>
                </a:solidFill>
                <a:latin typeface="Consolas" pitchFamily="49" charset="0"/>
                <a:ea typeface="仿宋" pitchFamily="49" charset="-122"/>
                <a:cs typeface="Consolas" pitchFamily="49" charset="0"/>
              </a:rPr>
              <a:t>是可</a:t>
            </a:r>
            <a:r>
              <a:rPr kumimoji="1" lang="zh-CN" altLang="en-US" sz="2000">
                <a:solidFill>
                  <a:srgbClr val="0000FF"/>
                </a:solidFill>
                <a:latin typeface="Consolas" pitchFamily="49" charset="0"/>
                <a:ea typeface="仿宋" pitchFamily="49" charset="-122"/>
                <a:cs typeface="Consolas" pitchFamily="49" charset="0"/>
              </a:rPr>
              <a:t>解的，在此</a:t>
            </a:r>
            <a:r>
              <a:rPr kumimoji="1" lang="zh-CN" altLang="en-US" sz="2000" dirty="0">
                <a:solidFill>
                  <a:srgbClr val="0000FF"/>
                </a:solidFill>
                <a:latin typeface="Consolas" pitchFamily="49" charset="0"/>
                <a:ea typeface="仿宋" pitchFamily="49" charset="-122"/>
                <a:cs typeface="Consolas" pitchFamily="49" charset="0"/>
              </a:rPr>
              <a:t>基础上确定</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a:solidFill>
                  <a:srgbClr val="0000FF"/>
                </a:solidFill>
                <a:latin typeface="Consolas" pitchFamily="49" charset="0"/>
                <a:ea typeface="仿宋" pitchFamily="49" charset="-122"/>
                <a:cs typeface="Consolas" pitchFamily="49" charset="0"/>
              </a:rPr>
              <a:t>的解，即</a:t>
            </a:r>
            <a:r>
              <a:rPr kumimoji="1" lang="zh-CN" altLang="en-US" sz="2000" dirty="0">
                <a:solidFill>
                  <a:srgbClr val="0000FF"/>
                </a:solidFill>
                <a:latin typeface="Consolas" pitchFamily="49" charset="0"/>
                <a:ea typeface="仿宋" pitchFamily="49" charset="-122"/>
                <a:cs typeface="Consolas" pitchFamily="49" charset="0"/>
              </a:rPr>
              <a:t>给出</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dirty="0">
                <a:solidFill>
                  <a:srgbClr val="0000FF"/>
                </a:solidFill>
                <a:latin typeface="Consolas" pitchFamily="49" charset="0"/>
                <a:ea typeface="仿宋" pitchFamily="49" charset="-122"/>
                <a:cs typeface="Consolas" pitchFamily="49" charset="0"/>
              </a:rPr>
              <a:t>与</a:t>
            </a:r>
            <a:r>
              <a:rPr kumimoji="1" lang="en-US" altLang="zh-CN" sz="2000" i="1" dirty="0">
                <a:solidFill>
                  <a:srgbClr val="0000FF"/>
                </a:solidFill>
                <a:latin typeface="Consolas" pitchFamily="49" charset="0"/>
                <a:ea typeface="仿宋" pitchFamily="49" charset="-122"/>
                <a:cs typeface="Consolas" pitchFamily="49" charset="0"/>
              </a:rPr>
              <a:t>f</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dirty="0">
                <a:solidFill>
                  <a:srgbClr val="0000FF"/>
                </a:solidFill>
                <a:latin typeface="Consolas" pitchFamily="49" charset="0"/>
                <a:ea typeface="仿宋" pitchFamily="49" charset="-122"/>
                <a:cs typeface="Consolas" pitchFamily="49" charset="0"/>
              </a:rPr>
              <a:t>之间</a:t>
            </a:r>
            <a:r>
              <a:rPr kumimoji="1" lang="zh-CN" altLang="en-US" sz="2000">
                <a:solidFill>
                  <a:srgbClr val="0000FF"/>
                </a:solidFill>
                <a:latin typeface="Consolas" pitchFamily="49" charset="0"/>
                <a:ea typeface="仿宋" pitchFamily="49" charset="-122"/>
                <a:cs typeface="Consolas" pitchFamily="49" charset="0"/>
              </a:rPr>
              <a:t>的关系 </a:t>
            </a:r>
            <a:r>
              <a:rPr kumimoji="1" lang="zh-CN" altLang="en-US" sz="2000">
                <a:solidFill>
                  <a:srgbClr val="0000FF"/>
                </a:solidFill>
                <a:latin typeface="Consolas" pitchFamily="49" charset="0"/>
                <a:ea typeface="仿宋" pitchFamily="49" charset="-122"/>
                <a:cs typeface="Consolas" pitchFamily="49" charset="0"/>
                <a:sym typeface="Wingdings"/>
              </a:rPr>
              <a:t> </a:t>
            </a:r>
            <a:r>
              <a:rPr kumimoji="1" lang="zh-CN" altLang="en-US" sz="20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sym typeface="Wingdings"/>
              </a:rPr>
              <a:t>递归体</a:t>
            </a:r>
            <a:r>
              <a:rPr kumimoji="1" lang="zh-CN" altLang="en-US" sz="2000">
                <a:solidFill>
                  <a:srgbClr val="0000FF"/>
                </a:solidFill>
                <a:latin typeface="Consolas" pitchFamily="49" charset="0"/>
                <a:ea typeface="仿宋" pitchFamily="49" charset="-122"/>
                <a:cs typeface="Consolas" pitchFamily="49" charset="0"/>
                <a:sym typeface="Wingdings"/>
              </a:rPr>
              <a:t>。</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6215074" y="1870032"/>
            <a:ext cx="2677406" cy="3302468"/>
            <a:chOff x="6072198" y="1714488"/>
            <a:chExt cx="2677406" cy="3302468"/>
          </a:xfrm>
        </p:grpSpPr>
        <p:sp>
          <p:nvSpPr>
            <p:cNvPr id="9" name="TextBox 8"/>
            <p:cNvSpPr txBox="1"/>
            <p:nvPr/>
          </p:nvSpPr>
          <p:spPr>
            <a:xfrm>
              <a:off x="6572264" y="1714488"/>
              <a:ext cx="2000264" cy="500009"/>
            </a:xfrm>
            <a:prstGeom prst="rect">
              <a:avLst/>
            </a:prstGeom>
            <a:noFill/>
          </p:spPr>
          <p:txBody>
            <a:bodyPr wrap="square" rtlCol="0">
              <a:spAutoFit/>
            </a:bodyPr>
            <a:lstStyle/>
            <a:p>
              <a:pPr>
                <a:lnSpc>
                  <a:spcPct val="150000"/>
                </a:lnSpc>
              </a:pPr>
              <a:r>
                <a:rPr kumimoji="1" lang="zh-CN" altLang="en-US" sz="2000">
                  <a:solidFill>
                    <a:srgbClr val="FF0000"/>
                  </a:solidFill>
                  <a:latin typeface="Consolas" pitchFamily="49" charset="0"/>
                  <a:ea typeface="仿宋" pitchFamily="49" charset="-122"/>
                  <a:cs typeface="Consolas" pitchFamily="49" charset="0"/>
                </a:rPr>
                <a:t>数学归纳法</a:t>
              </a:r>
              <a:endParaRPr lang="zh-CN" altLang="en-US" sz="2000">
                <a:solidFill>
                  <a:srgbClr val="FF0000"/>
                </a:solidFill>
                <a:latin typeface="Consolas" pitchFamily="49" charset="0"/>
                <a:ea typeface="仿宋" pitchFamily="49" charset="-122"/>
                <a:cs typeface="Consolas" pitchFamily="49" charset="0"/>
              </a:endParaRPr>
            </a:p>
          </p:txBody>
        </p:sp>
        <p:sp>
          <p:nvSpPr>
            <p:cNvPr id="10" name="TextBox 9"/>
            <p:cNvSpPr txBox="1"/>
            <p:nvPr/>
          </p:nvSpPr>
          <p:spPr>
            <a:xfrm>
              <a:off x="6733471" y="2293525"/>
              <a:ext cx="1857388" cy="203889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kumimoji="1" lang="zh-CN" altLang="en-US" sz="2000" dirty="0">
                  <a:solidFill>
                    <a:srgbClr val="0000FF"/>
                  </a:solidFill>
                  <a:latin typeface="Consolas" pitchFamily="49" charset="0"/>
                  <a:ea typeface="仿宋" pitchFamily="49" charset="-122"/>
                  <a:cs typeface="Consolas" pitchFamily="49" charset="0"/>
                </a:rPr>
                <a:t>假设</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时等式成立</a:t>
              </a:r>
              <a:endParaRPr lang="zh-CN" altLang="en-US" sz="2000" dirty="0">
                <a:solidFill>
                  <a:srgbClr val="0000FF"/>
                </a:solidFill>
                <a:latin typeface="Consolas" pitchFamily="49" charset="0"/>
                <a:ea typeface="仿宋" pitchFamily="49" charset="-122"/>
                <a:cs typeface="Consolas" pitchFamily="49" charset="0"/>
              </a:endParaRPr>
            </a:p>
            <a:p>
              <a:pPr>
                <a:lnSpc>
                  <a:spcPct val="150000"/>
                </a:lnSpc>
              </a:pPr>
              <a:r>
                <a:rPr kumimoji="1" lang="zh-CN" altLang="en-US" sz="2000" dirty="0">
                  <a:solidFill>
                    <a:srgbClr val="0000FF"/>
                  </a:solidFill>
                  <a:latin typeface="Consolas" pitchFamily="49" charset="0"/>
                  <a:ea typeface="仿宋" pitchFamily="49" charset="-122"/>
                  <a:cs typeface="Consolas" pitchFamily="49" charset="0"/>
                </a:rPr>
                <a:t>求证</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zh-CN" altLang="en-US" sz="2000" dirty="0">
                  <a:solidFill>
                    <a:srgbClr val="0000FF"/>
                  </a:solidFill>
                  <a:latin typeface="Consolas" pitchFamily="49" charset="0"/>
                  <a:ea typeface="仿宋" pitchFamily="49" charset="-122"/>
                  <a:cs typeface="Consolas" pitchFamily="49" charset="0"/>
                </a:rPr>
                <a:t>时等式成立</a:t>
              </a:r>
              <a:endParaRPr lang="zh-CN" altLang="en-US" sz="2000" dirty="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6786578" y="4516947"/>
              <a:ext cx="1963026" cy="50000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时等式成立</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左右箭头 11"/>
            <p:cNvSpPr/>
            <p:nvPr/>
          </p:nvSpPr>
          <p:spPr>
            <a:xfrm>
              <a:off x="6143636" y="3286124"/>
              <a:ext cx="571504" cy="14287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endParaRPr lang="zh-CN" altLang="en-US" sz="2000">
                <a:latin typeface="Consolas" pitchFamily="49" charset="0"/>
                <a:ea typeface="仿宋" pitchFamily="49" charset="-122"/>
                <a:cs typeface="Consolas" pitchFamily="49" charset="0"/>
              </a:endParaRPr>
            </a:p>
          </p:txBody>
        </p:sp>
        <p:sp>
          <p:nvSpPr>
            <p:cNvPr id="13" name="左右箭头 12"/>
            <p:cNvSpPr/>
            <p:nvPr/>
          </p:nvSpPr>
          <p:spPr>
            <a:xfrm>
              <a:off x="6072198" y="4786322"/>
              <a:ext cx="571504" cy="14287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50000"/>
                </a:lnSpc>
              </a:pPr>
              <a:endParaRPr lang="zh-CN" altLang="en-US" sz="2000">
                <a:latin typeface="Consolas" pitchFamily="49" charset="0"/>
                <a:ea typeface="仿宋" pitchFamily="49" charset="-122"/>
                <a:cs typeface="Consolas" pitchFamily="49"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260648"/>
            <a:ext cx="7378177" cy="415498"/>
          </a:xfrm>
          <a:prstGeom prst="rect">
            <a:avLst/>
          </a:prstGeom>
          <a:noFill/>
        </p:spPr>
        <p:txBody>
          <a:bodyPr wrap="square" rtlCol="0">
            <a:spAutoFit/>
          </a:bodyPr>
          <a:lstStyle/>
          <a:p>
            <a:pPr algn="l">
              <a:lnSpc>
                <a:spcPct val="100000"/>
              </a:lnSpc>
              <a:spcBef>
                <a:spcPts val="0"/>
              </a:spcBef>
            </a:pPr>
            <a:r>
              <a:rPr lang="zh-CN" altLang="zh-CN"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5.2</a:t>
            </a:r>
            <a:r>
              <a:rPr lang="zh-CN" altLang="zh-CN" sz="2100" dirty="0">
                <a:solidFill>
                  <a:srgbClr val="FF0000"/>
                </a:solidFill>
                <a:latin typeface="Consolas" pitchFamily="49" charset="0"/>
                <a:ea typeface="楷体" pitchFamily="49" charset="-122"/>
                <a:cs typeface="Consolas" pitchFamily="49" charset="0"/>
              </a:rPr>
              <a:t>】</a:t>
            </a:r>
            <a:r>
              <a:rPr lang="zh-CN" altLang="zh-CN" sz="2100" dirty="0">
                <a:solidFill>
                  <a:srgbClr val="0000FF"/>
                </a:solidFill>
                <a:latin typeface="Consolas" pitchFamily="49" charset="0"/>
                <a:ea typeface="楷体" pitchFamily="49" charset="-122"/>
                <a:cs typeface="Consolas" pitchFamily="49" charset="0"/>
              </a:rPr>
              <a:t>采用递归算法求整数数组</a:t>
            </a:r>
            <a:r>
              <a:rPr lang="en-US" altLang="zh-CN" sz="2100" i="1" dirty="0">
                <a:solidFill>
                  <a:srgbClr val="0000FF"/>
                </a:solidFill>
                <a:latin typeface="Consolas" pitchFamily="49" charset="0"/>
                <a:ea typeface="楷体" pitchFamily="49" charset="-122"/>
                <a:cs typeface="Consolas" pitchFamily="49" charset="0"/>
              </a:rPr>
              <a:t>a</a:t>
            </a:r>
            <a:r>
              <a:rPr lang="en-US" altLang="zh-CN" sz="2100" dirty="0">
                <a:solidFill>
                  <a:srgbClr val="0000FF"/>
                </a:solidFill>
                <a:latin typeface="Consolas" pitchFamily="49" charset="0"/>
                <a:ea typeface="楷体" pitchFamily="49" charset="-122"/>
                <a:cs typeface="Consolas" pitchFamily="49" charset="0"/>
              </a:rPr>
              <a:t>[0..</a:t>
            </a:r>
            <a:r>
              <a:rPr lang="en-US" altLang="zh-CN" sz="2100" i="1" dirty="0">
                <a:solidFill>
                  <a:srgbClr val="0000FF"/>
                </a:solidFill>
                <a:latin typeface="Consolas" pitchFamily="49" charset="0"/>
                <a:ea typeface="楷体" pitchFamily="49" charset="-122"/>
                <a:cs typeface="Consolas" pitchFamily="49" charset="0"/>
              </a:rPr>
              <a:t>n</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中的最小值。</a:t>
            </a:r>
          </a:p>
        </p:txBody>
      </p:sp>
      <p:sp>
        <p:nvSpPr>
          <p:cNvPr id="5" name="TextBox 4"/>
          <p:cNvSpPr txBox="1"/>
          <p:nvPr/>
        </p:nvSpPr>
        <p:spPr>
          <a:xfrm>
            <a:off x="503040" y="676146"/>
            <a:ext cx="8640960" cy="2394758"/>
          </a:xfrm>
          <a:prstGeom prst="rect">
            <a:avLst/>
          </a:prstGeom>
          <a:noFill/>
        </p:spPr>
        <p:txBody>
          <a:bodyPr wrap="square" rtlCol="0">
            <a:spAutoFit/>
          </a:bodyPr>
          <a:lstStyle/>
          <a:p>
            <a:pPr algn="l">
              <a:lnSpc>
                <a:spcPts val="3300"/>
              </a:lnSpc>
              <a:spcBef>
                <a:spcPts val="600"/>
              </a:spcBef>
            </a:pPr>
            <a:r>
              <a:rPr lang="zh-CN" altLang="zh-CN"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假设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求数组元素</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[0..</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（共</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个元素）中的最小值。</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时，有</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假设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已求出，显然有</a:t>
            </a:r>
            <a:r>
              <a:rPr lang="en-US" altLang="zh-CN" sz="2000" i="1" dirty="0">
                <a:solidFill>
                  <a:srgbClr val="FF00FF"/>
                </a:solidFill>
                <a:latin typeface="Consolas" pitchFamily="49" charset="0"/>
                <a:ea typeface="仿宋" pitchFamily="49" charset="-122"/>
                <a:cs typeface="Consolas" pitchFamily="49" charset="0"/>
              </a:rPr>
              <a:t>f</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a</a:t>
            </a:r>
            <a:r>
              <a:rPr lang="zh-CN" altLang="zh-CN" sz="2000" dirty="0">
                <a:solidFill>
                  <a:srgbClr val="FF00FF"/>
                </a:solidFill>
                <a:latin typeface="Consolas" pitchFamily="49" charset="0"/>
                <a:ea typeface="仿宋" pitchFamily="49" charset="-122"/>
                <a:cs typeface="Consolas" pitchFamily="49" charset="0"/>
              </a:rPr>
              <a:t>，</a:t>
            </a:r>
            <a:r>
              <a:rPr lang="en-US" altLang="zh-CN" sz="2000" i="1" dirty="0" err="1">
                <a:solidFill>
                  <a:srgbClr val="FF00FF"/>
                </a:solidFill>
                <a:latin typeface="Consolas" pitchFamily="49" charset="0"/>
                <a:ea typeface="仿宋" pitchFamily="49" charset="-122"/>
                <a:cs typeface="Consolas" pitchFamily="49" charset="0"/>
              </a:rPr>
              <a:t>i</a:t>
            </a:r>
            <a:r>
              <a:rPr lang="en-US" altLang="zh-CN" sz="2000" dirty="0">
                <a:solidFill>
                  <a:srgbClr val="FF00FF"/>
                </a:solidFill>
                <a:latin typeface="Consolas" pitchFamily="49" charset="0"/>
                <a:ea typeface="仿宋" pitchFamily="49" charset="-122"/>
                <a:cs typeface="Consolas" pitchFamily="49" charset="0"/>
              </a:rPr>
              <a:t>)=MIN(</a:t>
            </a:r>
            <a:r>
              <a:rPr lang="en-US" altLang="zh-CN" sz="2000" i="1" dirty="0">
                <a:solidFill>
                  <a:srgbClr val="FF00FF"/>
                </a:solidFill>
                <a:latin typeface="Consolas" pitchFamily="49" charset="0"/>
                <a:ea typeface="仿宋" pitchFamily="49" charset="-122"/>
                <a:cs typeface="Consolas" pitchFamily="49" charset="0"/>
              </a:rPr>
              <a:t>f</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a</a:t>
            </a:r>
            <a:r>
              <a:rPr lang="zh-CN"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i</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a</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err="1">
                <a:solidFill>
                  <a:srgbClr val="FF00FF"/>
                </a:solidFill>
                <a:latin typeface="Consolas" pitchFamily="49" charset="0"/>
                <a:ea typeface="仿宋" pitchFamily="49" charset="-122"/>
                <a:cs typeface="Consolas" pitchFamily="49" charset="0"/>
              </a:rPr>
              <a:t>i</a:t>
            </a:r>
            <a:r>
              <a:rPr lang="en-US" altLang="zh-CN" sz="2000" dirty="0">
                <a:solidFill>
                  <a:srgbClr val="FF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，其中</a:t>
            </a:r>
            <a:r>
              <a:rPr lang="en-US" altLang="zh-CN" sz="2000" dirty="0">
                <a:solidFill>
                  <a:srgbClr val="0000FF"/>
                </a:solidFill>
                <a:latin typeface="Consolas" pitchFamily="49" charset="0"/>
                <a:ea typeface="仿宋" pitchFamily="49" charset="-122"/>
                <a:cs typeface="Consolas" pitchFamily="49" charset="0"/>
              </a:rPr>
              <a:t>MIN()</a:t>
            </a:r>
            <a:r>
              <a:rPr lang="zh-CN" altLang="zh-CN" sz="2000" dirty="0">
                <a:solidFill>
                  <a:srgbClr val="0000FF"/>
                </a:solidFill>
                <a:latin typeface="Consolas" pitchFamily="49" charset="0"/>
                <a:ea typeface="仿宋" pitchFamily="49" charset="-122"/>
                <a:cs typeface="Consolas" pitchFamily="49" charset="0"/>
              </a:rPr>
              <a:t>为求两个值较小值函数。</a:t>
            </a:r>
            <a:endParaRPr lang="en-US" altLang="zh-CN" sz="2000" dirty="0">
              <a:solidFill>
                <a:srgbClr val="0000FF"/>
              </a:solidFill>
              <a:latin typeface="Consolas" pitchFamily="49" charset="0"/>
              <a:ea typeface="仿宋" pitchFamily="49" charset="-122"/>
              <a:cs typeface="Consolas" pitchFamily="49" charset="0"/>
            </a:endParaRPr>
          </a:p>
          <a:p>
            <a:pPr algn="l">
              <a:lnSpc>
                <a:spcPts val="33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得到如下</a:t>
            </a:r>
            <a:r>
              <a:rPr lang="zh-CN" altLang="zh-CN" sz="2000" dirty="0">
                <a:solidFill>
                  <a:srgbClr val="FF0000"/>
                </a:solidFill>
                <a:latin typeface="Consolas" pitchFamily="49" charset="0"/>
                <a:ea typeface="仿宋" pitchFamily="49" charset="-122"/>
                <a:cs typeface="Consolas" pitchFamily="49" charset="0"/>
              </a:rPr>
              <a:t>递归模型：</a:t>
            </a:r>
            <a:endParaRPr lang="zh-CN" altLang="en-US" sz="2000" dirty="0">
              <a:solidFill>
                <a:srgbClr val="FF0000"/>
              </a:solidFill>
              <a:latin typeface="Consolas" pitchFamily="49" charset="0"/>
              <a:ea typeface="仿宋" pitchFamily="49" charset="-122"/>
              <a:cs typeface="Consolas" pitchFamily="49" charset="0"/>
            </a:endParaRPr>
          </a:p>
        </p:txBody>
      </p:sp>
      <p:sp>
        <p:nvSpPr>
          <p:cNvPr id="6" name="TextBox 5"/>
          <p:cNvSpPr txBox="1"/>
          <p:nvPr/>
        </p:nvSpPr>
        <p:spPr>
          <a:xfrm>
            <a:off x="3203848" y="2596228"/>
            <a:ext cx="5652120" cy="864440"/>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[0]             	   </a:t>
            </a:r>
            <a:r>
              <a:rPr lang="zh-CN" altLang="zh-CN" sz="2000" dirty="0">
                <a:solidFill>
                  <a:srgbClr val="009900"/>
                </a:solidFill>
                <a:latin typeface="Consolas" pitchFamily="49" charset="0"/>
                <a:ea typeface="仿宋" pitchFamily="49" charset="-122"/>
                <a:cs typeface="Consolas" pitchFamily="49" charset="0"/>
              </a:rPr>
              <a:t>当</a:t>
            </a:r>
            <a:r>
              <a:rPr lang="en-US" altLang="zh-CN" sz="2000" i="1" dirty="0" err="1">
                <a:solidFill>
                  <a:srgbClr val="009900"/>
                </a:solidFill>
                <a:latin typeface="Consolas" pitchFamily="49" charset="0"/>
                <a:ea typeface="仿宋" pitchFamily="49" charset="-122"/>
                <a:cs typeface="Consolas" pitchFamily="49" charset="0"/>
              </a:rPr>
              <a:t>i</a:t>
            </a:r>
            <a:r>
              <a:rPr lang="en-US" altLang="zh-CN" sz="2000" dirty="0">
                <a:solidFill>
                  <a:srgbClr val="009900"/>
                </a:solidFill>
                <a:latin typeface="Consolas" pitchFamily="49" charset="0"/>
                <a:ea typeface="仿宋" pitchFamily="49" charset="-122"/>
                <a:cs typeface="Consolas" pitchFamily="49" charset="0"/>
              </a:rPr>
              <a:t>=0</a:t>
            </a:r>
            <a:r>
              <a:rPr lang="zh-CN" altLang="zh-CN" sz="2000" dirty="0">
                <a:solidFill>
                  <a:srgbClr val="009900"/>
                </a:solidFill>
                <a:latin typeface="Consolas" pitchFamily="49" charset="0"/>
                <a:ea typeface="仿宋" pitchFamily="49" charset="-122"/>
                <a:cs typeface="Consolas" pitchFamily="49" charset="0"/>
              </a:rPr>
              <a:t>时</a:t>
            </a:r>
          </a:p>
          <a:p>
            <a:pPr algn="l"/>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)=MIN(</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9900"/>
                </a:solidFill>
                <a:latin typeface="Consolas" pitchFamily="49" charset="0"/>
                <a:ea typeface="仿宋" pitchFamily="49" charset="-122"/>
                <a:cs typeface="Consolas" pitchFamily="49" charset="0"/>
              </a:rPr>
              <a:t>其他情况</a:t>
            </a:r>
          </a:p>
        </p:txBody>
      </p:sp>
      <p:sp>
        <p:nvSpPr>
          <p:cNvPr id="7" name="TextBox 4">
            <a:extLst>
              <a:ext uri="{FF2B5EF4-FFF2-40B4-BE49-F238E27FC236}">
                <a16:creationId xmlns:a16="http://schemas.microsoft.com/office/drawing/2014/main" id="{F160C9D8-858A-41E5-87E7-624B9CC64F59}"/>
              </a:ext>
            </a:extLst>
          </p:cNvPr>
          <p:cNvSpPr txBox="1"/>
          <p:nvPr/>
        </p:nvSpPr>
        <p:spPr>
          <a:xfrm>
            <a:off x="1259632" y="3573016"/>
            <a:ext cx="6572296" cy="325316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Min</a:t>
            </a:r>
            <a:r>
              <a:rPr lang="en-US" altLang="zh-CN" sz="1800" dirty="0">
                <a:solidFill>
                  <a:srgbClr val="0000FF"/>
                </a:solidFill>
                <a:latin typeface="Consolas" pitchFamily="49" charset="0"/>
                <a:ea typeface="仿宋" pitchFamily="49" charset="-122"/>
                <a:cs typeface="Consolas" pitchFamily="49" charset="0"/>
              </a:rPr>
              <a:t>(int [] </a:t>
            </a:r>
            <a:r>
              <a:rPr lang="en-US" altLang="zh-CN" sz="1800" dirty="0" err="1">
                <a:solidFill>
                  <a:srgbClr val="0000FF"/>
                </a:solidFill>
                <a:latin typeface="Consolas" pitchFamily="49" charset="0"/>
                <a:ea typeface="仿宋" pitchFamily="49" charset="-122"/>
                <a:cs typeface="Consolas" pitchFamily="49" charset="0"/>
              </a:rPr>
              <a:t>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递归出口</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 a[0];</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递归体</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int min=</a:t>
            </a:r>
            <a:r>
              <a:rPr lang="en-US" altLang="zh-CN" sz="1800" dirty="0">
                <a:solidFill>
                  <a:srgbClr val="FF0000"/>
                </a:solidFill>
                <a:latin typeface="Consolas" pitchFamily="49" charset="0"/>
                <a:ea typeface="仿宋" pitchFamily="49" charset="-122"/>
                <a:cs typeface="Consolas" pitchFamily="49" charset="0"/>
              </a:rPr>
              <a:t>Min</a:t>
            </a:r>
            <a:r>
              <a:rPr lang="en-US" altLang="zh-CN" sz="1800" dirty="0">
                <a:solidFill>
                  <a:srgbClr val="0000FF"/>
                </a:solidFill>
                <a:latin typeface="Consolas" pitchFamily="49" charset="0"/>
                <a:ea typeface="仿宋" pitchFamily="49" charset="-122"/>
                <a:cs typeface="Consolas" pitchFamily="49" charset="0"/>
              </a:rPr>
              <a:t>(a,i-1);</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(min&gt;a[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 min;</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75536"/>
            <a:ext cx="6286544"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dirty="0"/>
              <a:t>5.2.2 </a:t>
            </a:r>
            <a:r>
              <a:rPr lang="zh-CN" altLang="zh-CN" dirty="0"/>
              <a:t>基于递归数据结构的递归算法设计</a:t>
            </a:r>
          </a:p>
        </p:txBody>
      </p:sp>
      <p:sp>
        <p:nvSpPr>
          <p:cNvPr id="5" name="TextBox 4"/>
          <p:cNvSpPr txBox="1"/>
          <p:nvPr/>
        </p:nvSpPr>
        <p:spPr>
          <a:xfrm>
            <a:off x="899592" y="1273718"/>
            <a:ext cx="7200800" cy="461665"/>
          </a:xfrm>
          <a:prstGeom prst="rect">
            <a:avLst/>
          </a:prstGeom>
          <a:noFill/>
        </p:spPr>
        <p:txBody>
          <a:bodyPr wrap="square" rtlCol="0">
            <a:spAutoFit/>
          </a:bodyPr>
          <a:lstStyle/>
          <a:p>
            <a:pPr algn="l">
              <a:lnSpc>
                <a:spcPct val="100000"/>
              </a:lnSpc>
            </a:pPr>
            <a:r>
              <a:rPr lang="zh-CN" altLang="en-US" dirty="0">
                <a:solidFill>
                  <a:srgbClr val="0000FF"/>
                </a:solidFill>
                <a:latin typeface="楷体" pitchFamily="49" charset="-122"/>
                <a:ea typeface="楷体" pitchFamily="49" charset="-122"/>
              </a:rPr>
              <a:t>递归数据结构的数据特别适合递归处理 </a:t>
            </a:r>
            <a:r>
              <a:rPr lang="zh-CN" altLang="en-US" dirty="0">
                <a:solidFill>
                  <a:srgbClr val="0000FF"/>
                </a:solidFill>
                <a:latin typeface="楷体" pitchFamily="49" charset="-122"/>
                <a:ea typeface="楷体" pitchFamily="49" charset="-122"/>
                <a:sym typeface="Wingdings"/>
              </a:rPr>
              <a:t>递归</a:t>
            </a:r>
            <a:r>
              <a:rPr lang="zh-CN" altLang="en-US" dirty="0">
                <a:solidFill>
                  <a:srgbClr val="0000FF"/>
                </a:solidFill>
                <a:latin typeface="楷体" pitchFamily="49" charset="-122"/>
                <a:ea typeface="楷体" pitchFamily="49" charset="-122"/>
              </a:rPr>
              <a:t>算法</a:t>
            </a:r>
          </a:p>
        </p:txBody>
      </p:sp>
      <p:grpSp>
        <p:nvGrpSpPr>
          <p:cNvPr id="6" name="组合 9"/>
          <p:cNvGrpSpPr/>
          <p:nvPr/>
        </p:nvGrpSpPr>
        <p:grpSpPr>
          <a:xfrm>
            <a:off x="1152500" y="1993913"/>
            <a:ext cx="2500330" cy="4500594"/>
            <a:chOff x="1000100" y="1071546"/>
            <a:chExt cx="2678925" cy="4500594"/>
          </a:xfrm>
        </p:grpSpPr>
        <p:pic>
          <p:nvPicPr>
            <p:cNvPr id="7" name="Picture 3"/>
            <p:cNvPicPr>
              <a:picLocks noChangeAspect="1" noChangeArrowheads="1"/>
            </p:cNvPicPr>
            <p:nvPr/>
          </p:nvPicPr>
          <p:blipFill>
            <a:blip r:embed="rId2" cstate="print"/>
            <a:srcRect/>
            <a:stretch>
              <a:fillRect/>
            </a:stretch>
          </p:blipFill>
          <p:spPr bwMode="auto">
            <a:xfrm>
              <a:off x="1000100" y="4000504"/>
              <a:ext cx="2357454" cy="1571636"/>
            </a:xfrm>
            <a:prstGeom prst="rect">
              <a:avLst/>
            </a:prstGeom>
            <a:noFill/>
            <a:ln w="9525">
              <a:noFill/>
              <a:miter lim="800000"/>
              <a:headEnd/>
              <a:tailEnd/>
            </a:ln>
            <a:effectLst/>
          </p:spPr>
        </p:pic>
        <p:sp>
          <p:nvSpPr>
            <p:cNvPr id="8" name="TextBox 7"/>
            <p:cNvSpPr txBox="1"/>
            <p:nvPr/>
          </p:nvSpPr>
          <p:spPr>
            <a:xfrm>
              <a:off x="1000100" y="1071546"/>
              <a:ext cx="2678925" cy="350865"/>
            </a:xfrm>
            <a:prstGeom prst="rect">
              <a:avLst/>
            </a:prstGeom>
            <a:noFill/>
          </p:spPr>
          <p:txBody>
            <a:bodyPr wrap="square" rtlCol="0">
              <a:spAutoFit/>
            </a:bodyPr>
            <a:lstStyle/>
            <a:p>
              <a:pPr algn="l"/>
              <a:r>
                <a:rPr lang="zh-CN" altLang="en-US" sz="2100" dirty="0">
                  <a:solidFill>
                    <a:srgbClr val="0000FF"/>
                  </a:solidFill>
                  <a:latin typeface="仿宋" pitchFamily="49" charset="-122"/>
                  <a:ea typeface="仿宋" pitchFamily="49" charset="-122"/>
                </a:rPr>
                <a:t>种瓜得瓜：递归性</a:t>
              </a:r>
            </a:p>
          </p:txBody>
        </p:sp>
        <p:pic>
          <p:nvPicPr>
            <p:cNvPr id="9" name="Picture 4"/>
            <p:cNvPicPr>
              <a:picLocks noChangeAspect="1" noChangeArrowheads="1"/>
            </p:cNvPicPr>
            <p:nvPr/>
          </p:nvPicPr>
          <p:blipFill>
            <a:blip r:embed="rId3" cstate="print"/>
            <a:srcRect/>
            <a:stretch>
              <a:fillRect/>
            </a:stretch>
          </p:blipFill>
          <p:spPr bwMode="auto">
            <a:xfrm>
              <a:off x="1000100" y="1785926"/>
              <a:ext cx="2357443" cy="1571629"/>
            </a:xfrm>
            <a:prstGeom prst="rect">
              <a:avLst/>
            </a:prstGeom>
            <a:noFill/>
            <a:ln w="9525">
              <a:noFill/>
              <a:miter lim="800000"/>
              <a:headEnd/>
              <a:tailEnd/>
            </a:ln>
            <a:effectLst/>
          </p:spPr>
        </p:pic>
        <p:sp>
          <p:nvSpPr>
            <p:cNvPr id="10" name="下箭头 9"/>
            <p:cNvSpPr/>
            <p:nvPr/>
          </p:nvSpPr>
          <p:spPr bwMode="auto">
            <a:xfrm>
              <a:off x="2000232" y="3500438"/>
              <a:ext cx="285752"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grpSp>
        <p:nvGrpSpPr>
          <p:cNvPr id="11" name="组合 10"/>
          <p:cNvGrpSpPr/>
          <p:nvPr/>
        </p:nvGrpSpPr>
        <p:grpSpPr>
          <a:xfrm>
            <a:off x="4081458" y="2493979"/>
            <a:ext cx="3786214" cy="3857652"/>
            <a:chOff x="3929058" y="2000240"/>
            <a:chExt cx="3786214" cy="3857652"/>
          </a:xfrm>
        </p:grpSpPr>
        <p:sp>
          <p:nvSpPr>
            <p:cNvPr id="12" name="TextBox 11"/>
            <p:cNvSpPr txBox="1"/>
            <p:nvPr/>
          </p:nvSpPr>
          <p:spPr>
            <a:xfrm>
              <a:off x="4286248" y="3105384"/>
              <a:ext cx="3429024" cy="20313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00000"/>
                </a:lnSpc>
              </a:pPr>
              <a:r>
                <a:rPr lang="zh-CN" altLang="en-US" sz="1800" dirty="0">
                  <a:solidFill>
                    <a:srgbClr val="FF00FF"/>
                  </a:solidFill>
                  <a:latin typeface="Consolas" pitchFamily="49" charset="0"/>
                  <a:ea typeface="仿宋" pitchFamily="49" charset="-122"/>
                  <a:cs typeface="Consolas" pitchFamily="49" charset="0"/>
                </a:rPr>
                <a:t>数据：</a:t>
              </a:r>
              <a:r>
                <a:rPr lang="en-US" altLang="zh-CN" sz="1800" i="1" dirty="0">
                  <a:solidFill>
                    <a:srgbClr val="0000FF"/>
                  </a:solidFill>
                  <a:latin typeface="Consolas" pitchFamily="49" charset="0"/>
                  <a:ea typeface="仿宋" pitchFamily="49" charset="-122"/>
                  <a:cs typeface="Consolas" pitchFamily="49" charset="0"/>
                </a:rPr>
                <a:t>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瓜的集合</a:t>
              </a: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pPr>
              <a:r>
                <a:rPr lang="zh-CN" altLang="en-US" sz="1800" dirty="0">
                  <a:solidFill>
                    <a:srgbClr val="FF00FF"/>
                  </a:solidFill>
                  <a:latin typeface="Consolas" pitchFamily="49" charset="0"/>
                  <a:ea typeface="仿宋" pitchFamily="49" charset="-122"/>
                  <a:cs typeface="Consolas" pitchFamily="49" charset="0"/>
                </a:rPr>
                <a:t>运算：</a:t>
              </a:r>
              <a:r>
                <a:rPr lang="en-US" altLang="zh-CN" sz="1800" dirty="0">
                  <a:solidFill>
                    <a:srgbClr val="0000FF"/>
                  </a:solidFill>
                  <a:latin typeface="Consolas" pitchFamily="49" charset="0"/>
                  <a:ea typeface="仿宋" pitchFamily="49" charset="-122"/>
                  <a:cs typeface="Consolas" pitchFamily="49" charset="0"/>
                </a:rPr>
                <a:t>Op={</a:t>
              </a:r>
              <a:r>
                <a:rPr lang="zh-CN" altLang="en-US" sz="1800" dirty="0">
                  <a:solidFill>
                    <a:srgbClr val="0000FF"/>
                  </a:solidFill>
                  <a:latin typeface="Consolas" pitchFamily="49" charset="0"/>
                  <a:ea typeface="仿宋" pitchFamily="49" charset="-122"/>
                  <a:cs typeface="Consolas" pitchFamily="49" charset="0"/>
                </a:rPr>
                <a:t>种瓜</a:t>
              </a: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pPr>
              <a:r>
                <a:rPr lang="zh-CN" altLang="en-US" sz="1800" dirty="0">
                  <a:solidFill>
                    <a:srgbClr val="FF00FF"/>
                  </a:solidFill>
                  <a:latin typeface="Consolas" pitchFamily="49" charset="0"/>
                  <a:ea typeface="仿宋" pitchFamily="49" charset="-122"/>
                  <a:cs typeface="Consolas" pitchFamily="49" charset="0"/>
                </a:rPr>
                <a:t>递归性：</a:t>
              </a:r>
              <a:endParaRPr lang="en-US" altLang="zh-CN" sz="1800" dirty="0">
                <a:solidFill>
                  <a:srgbClr val="FF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Op(</a:t>
              </a:r>
              <a:r>
                <a:rPr lang="en-US" altLang="zh-CN" sz="1800" i="1" dirty="0">
                  <a:solidFill>
                    <a:srgbClr val="0000FF"/>
                  </a:solidFill>
                  <a:latin typeface="Consolas" pitchFamily="49" charset="0"/>
                  <a:ea typeface="仿宋" pitchFamily="49" charset="-122"/>
                  <a:cs typeface="Consolas" pitchFamily="49" charset="0"/>
                </a:rPr>
                <a:t>d</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 ∈ </a:t>
              </a:r>
              <a:r>
                <a:rPr lang="en-US" altLang="zh-CN" sz="1800" i="1" dirty="0">
                  <a:solidFill>
                    <a:srgbClr val="0000FF"/>
                  </a:solidFill>
                  <a:latin typeface="Consolas" pitchFamily="49" charset="0"/>
                  <a:ea typeface="仿宋" pitchFamily="49" charset="-122"/>
                  <a:cs typeface="Consolas" pitchFamily="49" charset="0"/>
                </a:rPr>
                <a:t>D</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D</a:t>
              </a:r>
            </a:p>
            <a:p>
              <a:pPr algn="l">
                <a:lnSpc>
                  <a:spcPct val="100000"/>
                </a:lnSpc>
              </a:pPr>
              <a:r>
                <a:rPr lang="en-US" altLang="zh-CN" sz="1800" i="1" dirty="0">
                  <a:solidFill>
                    <a:srgbClr val="0000FF"/>
                  </a:solidFill>
                  <a:latin typeface="Consolas" pitchFamily="49" charset="0"/>
                  <a:ea typeface="仿宋" pitchFamily="49" charset="-122"/>
                  <a:cs typeface="Consolas" pitchFamily="49" charset="0"/>
                </a:rPr>
                <a:t>   </a:t>
              </a:r>
              <a:r>
                <a:rPr lang="zh-CN" altLang="en-US" sz="1800" i="1" dirty="0">
                  <a:solidFill>
                    <a:srgbClr val="0000FF"/>
                  </a:solidFill>
                  <a:latin typeface="Consolas" pitchFamily="49" charset="0"/>
                  <a:ea typeface="仿宋" pitchFamily="49" charset="-122"/>
                  <a:cs typeface="Consolas" pitchFamily="49" charset="0"/>
                </a:rPr>
                <a:t>递归运算具有“封闭性”</a:t>
              </a:r>
            </a:p>
          </p:txBody>
        </p:sp>
        <p:sp>
          <p:nvSpPr>
            <p:cNvPr id="13" name="右大括号 12"/>
            <p:cNvSpPr/>
            <p:nvPr/>
          </p:nvSpPr>
          <p:spPr>
            <a:xfrm>
              <a:off x="3929058" y="2000240"/>
              <a:ext cx="214314" cy="3857652"/>
            </a:xfrm>
            <a:prstGeom prst="righ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4" name="灯片编号占位符 17"/>
          <p:cNvSpPr txBox="1">
            <a:spLocks/>
          </p:cNvSpPr>
          <p:nvPr/>
        </p:nvSpPr>
        <p:spPr>
          <a:xfrm>
            <a:off x="6705600" y="6850089"/>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80000"/>
              </a:lnSpc>
              <a:spcBef>
                <a:spcPct val="50000"/>
              </a:spcBef>
              <a:spcAft>
                <a:spcPct val="0"/>
              </a:spcAft>
              <a:buClrTx/>
              <a:buSzTx/>
              <a:buFontTx/>
              <a:buNone/>
              <a:tabLst/>
              <a:defRPr/>
            </a:pPr>
            <a:fld id="{4626E92E-01F2-48FC-B402-901219CBF1DF}" type="slidenum">
              <a:rPr kumimoji="1" lang="en-US" altLang="zh-CN" sz="1400" b="1" i="0" u="none" strike="noStrike" kern="1200" cap="none" spc="0" normalizeH="0" baseline="0" noProof="0" smtClean="0">
                <a:ln>
                  <a:noFill/>
                </a:ln>
                <a:solidFill>
                  <a:srgbClr val="FF0000"/>
                </a:solidFill>
                <a:effectLst/>
                <a:uLnTx/>
                <a:uFillTx/>
                <a:latin typeface="Consolas" pitchFamily="49" charset="0"/>
                <a:ea typeface="楷体_GB2312" pitchFamily="49" charset="-122"/>
                <a:cs typeface="Consolas" pitchFamily="49" charset="0"/>
              </a:rPr>
              <a:pPr marL="0" marR="0" lvl="0" indent="0" algn="r" defTabSz="914400" rtl="0" eaLnBrk="1" fontAlgn="base" latinLnBrk="0" hangingPunct="1">
                <a:lnSpc>
                  <a:spcPct val="80000"/>
                </a:lnSpc>
                <a:spcBef>
                  <a:spcPct val="50000"/>
                </a:spcBef>
                <a:spcAft>
                  <a:spcPct val="0"/>
                </a:spcAft>
                <a:buClrTx/>
                <a:buSzTx/>
                <a:buFontTx/>
                <a:buNone/>
                <a:tabLst/>
                <a:defRPr/>
              </a:pPr>
              <a:t>27</a:t>
            </a:fld>
            <a:r>
              <a:rPr kumimoji="1" lang="en-US" altLang="zh-CN" sz="1400" b="1" i="0" u="none" strike="noStrike" kern="1200" cap="none" spc="0" normalizeH="0" baseline="0" noProof="0">
                <a:ln>
                  <a:noFill/>
                </a:ln>
                <a:solidFill>
                  <a:srgbClr val="FF0000"/>
                </a:solidFill>
                <a:effectLst/>
                <a:uLnTx/>
                <a:uFillTx/>
                <a:latin typeface="Consolas" pitchFamily="49" charset="0"/>
                <a:ea typeface="楷体_GB2312" pitchFamily="49" charset="-122"/>
                <a:cs typeface="Consolas" pitchFamily="49" charset="0"/>
              </a:rPr>
              <a:t>/22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124" y="695561"/>
            <a:ext cx="8460810" cy="1384995"/>
          </a:xfrm>
          <a:prstGeom prst="rect">
            <a:avLst/>
          </a:prstGeom>
          <a:noFill/>
        </p:spPr>
        <p:txBody>
          <a:bodyPr wrap="square" rtlCol="0">
            <a:spAutoFit/>
          </a:bodyPr>
          <a:lstStyle/>
          <a:p>
            <a:pPr algn="l">
              <a:lnSpc>
                <a:spcPct val="100000"/>
              </a:lnSpc>
            </a:pPr>
            <a:r>
              <a:rPr lang="zh-CN" altLang="zh-CN" sz="2100" dirty="0">
                <a:solidFill>
                  <a:srgbClr val="FF0000"/>
                </a:solidFill>
                <a:latin typeface="Consolas" pitchFamily="49" charset="0"/>
                <a:ea typeface="楷体" pitchFamily="49" charset="-122"/>
                <a:cs typeface="Consolas" pitchFamily="49" charset="0"/>
              </a:rPr>
              <a:t>【例</a:t>
            </a:r>
            <a:r>
              <a:rPr lang="en-US" altLang="zh-CN" sz="2100" dirty="0">
                <a:solidFill>
                  <a:srgbClr val="FF0000"/>
                </a:solidFill>
                <a:latin typeface="Consolas" pitchFamily="49" charset="0"/>
                <a:ea typeface="楷体" pitchFamily="49" charset="-122"/>
                <a:cs typeface="Consolas" pitchFamily="49" charset="0"/>
              </a:rPr>
              <a:t>5.3</a:t>
            </a:r>
            <a:r>
              <a:rPr lang="zh-CN" altLang="zh-CN" sz="2100" dirty="0">
                <a:solidFill>
                  <a:srgbClr val="FF0000"/>
                </a:solidFill>
                <a:latin typeface="Consolas" pitchFamily="49" charset="0"/>
                <a:ea typeface="楷体" pitchFamily="49" charset="-122"/>
                <a:cs typeface="Consolas" pitchFamily="49" charset="0"/>
              </a:rPr>
              <a:t>】</a:t>
            </a:r>
            <a:r>
              <a:rPr lang="zh-CN" altLang="zh-CN" sz="2100" dirty="0">
                <a:solidFill>
                  <a:srgbClr val="0000FF"/>
                </a:solidFill>
                <a:latin typeface="Consolas" pitchFamily="49" charset="0"/>
                <a:ea typeface="楷体" pitchFamily="49" charset="-122"/>
                <a:cs typeface="Consolas" pitchFamily="49" charset="0"/>
              </a:rPr>
              <a:t>假设有一个</a:t>
            </a:r>
            <a:r>
              <a:rPr lang="zh-CN" altLang="zh-CN" sz="2100" dirty="0">
                <a:solidFill>
                  <a:srgbClr val="FF0000"/>
                </a:solidFill>
                <a:latin typeface="Consolas" pitchFamily="49" charset="0"/>
                <a:ea typeface="楷体" pitchFamily="49" charset="-122"/>
                <a:cs typeface="Consolas" pitchFamily="49" charset="0"/>
              </a:rPr>
              <a:t>不带头结点</a:t>
            </a:r>
            <a:r>
              <a:rPr lang="zh-CN" altLang="zh-CN" sz="2100" dirty="0">
                <a:solidFill>
                  <a:srgbClr val="0000FF"/>
                </a:solidFill>
                <a:latin typeface="Consolas" pitchFamily="49" charset="0"/>
                <a:ea typeface="楷体" pitchFamily="49" charset="-122"/>
                <a:cs typeface="Consolas" pitchFamily="49" charset="0"/>
              </a:rPr>
              <a:t>的单链表</a:t>
            </a:r>
            <a:r>
              <a:rPr lang="en-US" altLang="zh-CN" sz="2100" i="1" dirty="0">
                <a:solidFill>
                  <a:srgbClr val="0000FF"/>
                </a:solidFill>
                <a:latin typeface="Consolas" pitchFamily="49" charset="0"/>
                <a:ea typeface="楷体" pitchFamily="49" charset="-122"/>
                <a:cs typeface="Consolas" pitchFamily="49" charset="0"/>
              </a:rPr>
              <a:t>p</a:t>
            </a:r>
            <a:r>
              <a:rPr lang="zh-CN" altLang="zh-CN" sz="2100" dirty="0">
                <a:solidFill>
                  <a:srgbClr val="0000FF"/>
                </a:solidFill>
                <a:latin typeface="Consolas" pitchFamily="49" charset="0"/>
                <a:ea typeface="楷体" pitchFamily="49" charset="-122"/>
                <a:cs typeface="Consolas" pitchFamily="49" charset="0"/>
              </a:rPr>
              <a:t>，完成以下两个算法设计：</a:t>
            </a:r>
          </a:p>
          <a:p>
            <a:pPr algn="l">
              <a:lnSpc>
                <a:spcPct val="100000"/>
              </a:lnSpc>
            </a:pP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1</a:t>
            </a:r>
            <a:r>
              <a:rPr lang="zh-CN" altLang="zh-CN" sz="2100" dirty="0">
                <a:solidFill>
                  <a:srgbClr val="0000FF"/>
                </a:solidFill>
                <a:latin typeface="Consolas" pitchFamily="49" charset="0"/>
                <a:ea typeface="楷体" pitchFamily="49" charset="-122"/>
                <a:cs typeface="Consolas" pitchFamily="49" charset="0"/>
              </a:rPr>
              <a:t>）设计一个算法正向输出所有结点值。</a:t>
            </a:r>
          </a:p>
          <a:p>
            <a:pPr algn="l">
              <a:lnSpc>
                <a:spcPct val="100000"/>
              </a:lnSpc>
            </a:pPr>
            <a:r>
              <a:rPr lang="zh-CN" altLang="zh-CN" sz="2100" dirty="0">
                <a:solidFill>
                  <a:srgbClr val="0000FF"/>
                </a:solidFill>
                <a:latin typeface="Consolas" pitchFamily="49" charset="0"/>
                <a:ea typeface="楷体" pitchFamily="49" charset="-122"/>
                <a:cs typeface="Consolas" pitchFamily="49" charset="0"/>
              </a:rPr>
              <a:t>（</a:t>
            </a:r>
            <a:r>
              <a:rPr lang="en-US" altLang="zh-CN" sz="2100" dirty="0">
                <a:solidFill>
                  <a:srgbClr val="0000FF"/>
                </a:solidFill>
                <a:latin typeface="Consolas" pitchFamily="49" charset="0"/>
                <a:ea typeface="楷体" pitchFamily="49" charset="-122"/>
                <a:cs typeface="Consolas" pitchFamily="49" charset="0"/>
              </a:rPr>
              <a:t>2</a:t>
            </a:r>
            <a:r>
              <a:rPr lang="zh-CN" altLang="zh-CN" sz="2100" dirty="0">
                <a:solidFill>
                  <a:srgbClr val="0000FF"/>
                </a:solidFill>
                <a:latin typeface="Consolas" pitchFamily="49" charset="0"/>
                <a:ea typeface="楷体" pitchFamily="49" charset="-122"/>
                <a:cs typeface="Consolas" pitchFamily="49" charset="0"/>
              </a:rPr>
              <a:t>）设计一个算法反向输出所有结点值。</a:t>
            </a:r>
          </a:p>
        </p:txBody>
      </p:sp>
      <p:grpSp>
        <p:nvGrpSpPr>
          <p:cNvPr id="29" name="组合 28"/>
          <p:cNvGrpSpPr/>
          <p:nvPr/>
        </p:nvGrpSpPr>
        <p:grpSpPr>
          <a:xfrm>
            <a:off x="918277" y="4410082"/>
            <a:ext cx="6827518" cy="1264800"/>
            <a:chOff x="1075606" y="4114884"/>
            <a:chExt cx="6323727" cy="1264800"/>
          </a:xfrm>
        </p:grpSpPr>
        <p:sp>
          <p:nvSpPr>
            <p:cNvPr id="27" name="Text Box 19"/>
            <p:cNvSpPr txBox="1">
              <a:spLocks noChangeArrowheads="1"/>
            </p:cNvSpPr>
            <p:nvPr/>
          </p:nvSpPr>
          <p:spPr bwMode="auto">
            <a:xfrm>
              <a:off x="1898607" y="4391465"/>
              <a:ext cx="5500726" cy="988219"/>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a:solidFill>
                    <a:srgbClr val="0000FF"/>
                  </a:solidFill>
                  <a:latin typeface="Consolas" pitchFamily="49" charset="0"/>
                  <a:ea typeface="华文中宋" pitchFamily="2" charset="-122"/>
                  <a:cs typeface="Consolas" pitchFamily="49" charset="0"/>
                </a:rPr>
                <a:t>为什么在这里设计单链表的递归算法时不带头结点？</a:t>
              </a:r>
              <a:endParaRPr lang="en-US" altLang="zh-CN" sz="2000" dirty="0">
                <a:solidFill>
                  <a:srgbClr val="0000FF"/>
                </a:solidFill>
                <a:latin typeface="Consolas" pitchFamily="49" charset="0"/>
                <a:ea typeface="华文中宋" pitchFamily="2" charset="-122"/>
                <a:cs typeface="Consolas" pitchFamily="49" charset="0"/>
              </a:endParaRPr>
            </a:p>
            <a:p>
              <a:pPr algn="l"/>
              <a:r>
                <a:rPr lang="zh-CN" altLang="en-US" sz="2000" dirty="0">
                  <a:solidFill>
                    <a:srgbClr val="0000FF"/>
                  </a:solidFill>
                  <a:latin typeface="Consolas" pitchFamily="49" charset="0"/>
                  <a:ea typeface="华文中宋" pitchFamily="2" charset="-122"/>
                  <a:cs typeface="Consolas" pitchFamily="49" charset="0"/>
                </a:rPr>
                <a:t>如何将带头结点转换为不带头结点的单链表？</a:t>
              </a:r>
            </a:p>
          </p:txBody>
        </p:sp>
        <p:pic>
          <p:nvPicPr>
            <p:cNvPr id="28" name="Picture 2"/>
            <p:cNvPicPr>
              <a:picLocks noChangeAspect="1" noChangeArrowheads="1"/>
            </p:cNvPicPr>
            <p:nvPr/>
          </p:nvPicPr>
          <p:blipFill>
            <a:blip r:embed="rId2" cstate="print"/>
            <a:srcRect/>
            <a:stretch>
              <a:fillRect/>
            </a:stretch>
          </p:blipFill>
          <p:spPr bwMode="auto">
            <a:xfrm>
              <a:off x="1075606" y="4114884"/>
              <a:ext cx="642942" cy="1021990"/>
            </a:xfrm>
            <a:prstGeom prst="rect">
              <a:avLst/>
            </a:prstGeom>
            <a:noFill/>
            <a:ln w="9525">
              <a:noFill/>
              <a:miter lim="800000"/>
              <a:headEnd/>
              <a:tailEnd/>
            </a:ln>
          </p:spPr>
        </p:pic>
      </p:grpSp>
      <p:sp>
        <p:nvSpPr>
          <p:cNvPr id="31" name="文本框 30">
            <a:extLst>
              <a:ext uri="{FF2B5EF4-FFF2-40B4-BE49-F238E27FC236}">
                <a16:creationId xmlns:a16="http://schemas.microsoft.com/office/drawing/2014/main" id="{6FF056DF-611F-4CF6-9163-949B16D63944}"/>
              </a:ext>
            </a:extLst>
          </p:cNvPr>
          <p:cNvSpPr txBox="1"/>
          <p:nvPr/>
        </p:nvSpPr>
        <p:spPr>
          <a:xfrm>
            <a:off x="1137453" y="5674153"/>
            <a:ext cx="7920880" cy="1043747"/>
          </a:xfrm>
          <a:prstGeom prst="rect">
            <a:avLst/>
          </a:prstGeom>
          <a:noFill/>
        </p:spPr>
        <p:txBody>
          <a:bodyPr wrap="square">
            <a:spAutoFit/>
          </a:bodyPr>
          <a:lstStyle/>
          <a:p>
            <a:pPr algn="just">
              <a:lnSpc>
                <a:spcPct val="150000"/>
              </a:lnSpc>
              <a:spcBef>
                <a:spcPts val="0"/>
              </a:spcBef>
            </a:pPr>
            <a:r>
              <a:rPr lang="zh-CN" altLang="en-US" sz="2200" dirty="0">
                <a:solidFill>
                  <a:schemeClr val="tx1"/>
                </a:solidFill>
                <a:latin typeface="Consolas" pitchFamily="49" charset="0"/>
                <a:ea typeface="楷体" pitchFamily="49" charset="-122"/>
                <a:cs typeface="Consolas" pitchFamily="49" charset="0"/>
              </a:rPr>
              <a:t>假设</a:t>
            </a:r>
            <a:r>
              <a:rPr lang="en-US" altLang="zh-CN" sz="2200" dirty="0">
                <a:solidFill>
                  <a:schemeClr val="tx1"/>
                </a:solidFill>
                <a:latin typeface="Consolas" pitchFamily="49" charset="0"/>
                <a:ea typeface="楷体" pitchFamily="49" charset="-122"/>
                <a:cs typeface="Consolas" pitchFamily="49" charset="0"/>
              </a:rPr>
              <a:t>L</a:t>
            </a:r>
            <a:r>
              <a:rPr lang="zh-CN" altLang="en-US" sz="2200" dirty="0">
                <a:solidFill>
                  <a:schemeClr val="tx1"/>
                </a:solidFill>
                <a:latin typeface="Consolas" pitchFamily="49" charset="0"/>
                <a:ea typeface="楷体" pitchFamily="49" charset="-122"/>
                <a:cs typeface="Consolas" pitchFamily="49" charset="0"/>
              </a:rPr>
              <a:t>为带头节点的单链表，则 </a:t>
            </a:r>
            <a:r>
              <a:rPr lang="en-US" altLang="zh-CN" sz="2200" dirty="0" err="1">
                <a:solidFill>
                  <a:srgbClr val="FF00FF"/>
                </a:solidFill>
                <a:latin typeface="Consolas" pitchFamily="49" charset="0"/>
                <a:ea typeface="楷体" pitchFamily="49" charset="-122"/>
                <a:cs typeface="Consolas" pitchFamily="49" charset="0"/>
              </a:rPr>
              <a:t>L.head.next</a:t>
            </a:r>
            <a:r>
              <a:rPr lang="en-US" altLang="zh-CN" sz="2200" dirty="0">
                <a:solidFill>
                  <a:srgbClr val="FF00FF"/>
                </a:solidFill>
                <a:latin typeface="Consolas" pitchFamily="49" charset="0"/>
                <a:ea typeface="楷体" pitchFamily="49" charset="-122"/>
                <a:cs typeface="Consolas" pitchFamily="49" charset="0"/>
              </a:rPr>
              <a:t> </a:t>
            </a:r>
            <a:r>
              <a:rPr lang="zh-CN" altLang="en-US" sz="2200" dirty="0">
                <a:solidFill>
                  <a:schemeClr val="tx1"/>
                </a:solidFill>
                <a:latin typeface="Consolas" pitchFamily="49" charset="0"/>
                <a:ea typeface="楷体" pitchFamily="49" charset="-122"/>
                <a:cs typeface="Consolas" pitchFamily="49" charset="0"/>
              </a:rPr>
              <a:t>即可以看成是</a:t>
            </a:r>
            <a:endParaRPr lang="en-US" altLang="zh-CN" sz="2200" dirty="0">
              <a:solidFill>
                <a:schemeClr val="tx1"/>
              </a:solidFill>
              <a:latin typeface="Consolas" pitchFamily="49" charset="0"/>
              <a:ea typeface="楷体" pitchFamily="49" charset="-122"/>
              <a:cs typeface="Consolas" pitchFamily="49" charset="0"/>
            </a:endParaRPr>
          </a:p>
          <a:p>
            <a:pPr algn="just">
              <a:lnSpc>
                <a:spcPct val="150000"/>
              </a:lnSpc>
              <a:spcBef>
                <a:spcPts val="0"/>
              </a:spcBef>
            </a:pPr>
            <a:r>
              <a:rPr lang="zh-CN" altLang="en-US" sz="2200" dirty="0">
                <a:solidFill>
                  <a:schemeClr val="tx1"/>
                </a:solidFill>
                <a:latin typeface="Consolas" pitchFamily="49" charset="0"/>
                <a:ea typeface="楷体" pitchFamily="49" charset="-122"/>
                <a:cs typeface="Consolas" pitchFamily="49" charset="0"/>
              </a:rPr>
              <a:t>一个不带头结点的单链表</a:t>
            </a:r>
            <a:r>
              <a:rPr lang="zh-CN" altLang="zh-CN" sz="2200" dirty="0">
                <a:solidFill>
                  <a:schemeClr val="tx1"/>
                </a:solidFill>
                <a:latin typeface="Consolas" pitchFamily="49" charset="0"/>
                <a:ea typeface="楷体" pitchFamily="49" charset="-122"/>
                <a:cs typeface="Consolas" pitchFamily="49" charset="0"/>
              </a:rPr>
              <a:t>。</a:t>
            </a:r>
            <a:endParaRPr lang="zh-CN" altLang="en-US" sz="2200" dirty="0">
              <a:solidFill>
                <a:schemeClr val="tx1"/>
              </a:solidFill>
            </a:endParaRPr>
          </a:p>
        </p:txBody>
      </p:sp>
      <p:grpSp>
        <p:nvGrpSpPr>
          <p:cNvPr id="32" name="组合 31">
            <a:extLst>
              <a:ext uri="{FF2B5EF4-FFF2-40B4-BE49-F238E27FC236}">
                <a16:creationId xmlns:a16="http://schemas.microsoft.com/office/drawing/2014/main" id="{B0A9455C-2ACA-4108-8150-727D49557D21}"/>
              </a:ext>
            </a:extLst>
          </p:cNvPr>
          <p:cNvGrpSpPr/>
          <p:nvPr/>
        </p:nvGrpSpPr>
        <p:grpSpPr>
          <a:xfrm>
            <a:off x="1475656" y="2323388"/>
            <a:ext cx="5926316" cy="1869530"/>
            <a:chOff x="1142976" y="2000240"/>
            <a:chExt cx="5926316" cy="1869530"/>
          </a:xfrm>
        </p:grpSpPr>
        <p:sp>
          <p:nvSpPr>
            <p:cNvPr id="33" name="Text Box 42">
              <a:extLst>
                <a:ext uri="{FF2B5EF4-FFF2-40B4-BE49-F238E27FC236}">
                  <a16:creationId xmlns:a16="http://schemas.microsoft.com/office/drawing/2014/main" id="{6F2DF7A7-F69E-4311-9A5D-61A4B72E1B54}"/>
                </a:ext>
              </a:extLst>
            </p:cNvPr>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41">
              <a:extLst>
                <a:ext uri="{FF2B5EF4-FFF2-40B4-BE49-F238E27FC236}">
                  <a16:creationId xmlns:a16="http://schemas.microsoft.com/office/drawing/2014/main" id="{42518DF2-4D49-408C-9419-33685222403E}"/>
                </a:ext>
              </a:extLst>
            </p:cNvPr>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 Box 40">
              <a:extLst>
                <a:ext uri="{FF2B5EF4-FFF2-40B4-BE49-F238E27FC236}">
                  <a16:creationId xmlns:a16="http://schemas.microsoft.com/office/drawing/2014/main" id="{D025CF63-9A20-4536-9DF8-0BBFF8E3A9B4}"/>
                </a:ext>
              </a:extLst>
            </p:cNvPr>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39">
              <a:extLst>
                <a:ext uri="{FF2B5EF4-FFF2-40B4-BE49-F238E27FC236}">
                  <a16:creationId xmlns:a16="http://schemas.microsoft.com/office/drawing/2014/main" id="{E65D1A69-5578-4BBE-8EF9-64492EE3D63A}"/>
                </a:ext>
              </a:extLst>
            </p:cNvPr>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7" name="Text Box 37">
              <a:extLst>
                <a:ext uri="{FF2B5EF4-FFF2-40B4-BE49-F238E27FC236}">
                  <a16:creationId xmlns:a16="http://schemas.microsoft.com/office/drawing/2014/main" id="{5BDFAC26-1F4F-4B91-A093-774B700382B1}"/>
                </a:ext>
              </a:extLst>
            </p:cNvPr>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36">
              <a:extLst>
                <a:ext uri="{FF2B5EF4-FFF2-40B4-BE49-F238E27FC236}">
                  <a16:creationId xmlns:a16="http://schemas.microsoft.com/office/drawing/2014/main" id="{D7FFAB47-1F58-4FE2-8E06-37BB9DB71AF5}"/>
                </a:ext>
              </a:extLst>
            </p:cNvPr>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Line 35">
              <a:extLst>
                <a:ext uri="{FF2B5EF4-FFF2-40B4-BE49-F238E27FC236}">
                  <a16:creationId xmlns:a16="http://schemas.microsoft.com/office/drawing/2014/main" id="{CE425B50-FE39-4ED0-B99D-F78174BB8642}"/>
                </a:ext>
              </a:extLst>
            </p:cNvPr>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0" name="Line 34">
              <a:extLst>
                <a:ext uri="{FF2B5EF4-FFF2-40B4-BE49-F238E27FC236}">
                  <a16:creationId xmlns:a16="http://schemas.microsoft.com/office/drawing/2014/main" id="{05DD2FAB-851A-41F9-9AD8-2B2625C803FB}"/>
                </a:ext>
              </a:extLst>
            </p:cNvPr>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1" name="Text Box 33">
              <a:extLst>
                <a:ext uri="{FF2B5EF4-FFF2-40B4-BE49-F238E27FC236}">
                  <a16:creationId xmlns:a16="http://schemas.microsoft.com/office/drawing/2014/main" id="{7349C53D-33F6-46E8-B65E-C3E91E61E933}"/>
                </a:ext>
              </a:extLst>
            </p:cNvPr>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42" name="Line 32">
              <a:extLst>
                <a:ext uri="{FF2B5EF4-FFF2-40B4-BE49-F238E27FC236}">
                  <a16:creationId xmlns:a16="http://schemas.microsoft.com/office/drawing/2014/main" id="{6C6739F3-D4AE-42DF-A306-6B00FF8D4021}"/>
                </a:ext>
              </a:extLst>
            </p:cNvPr>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3" name="Text Box 31">
              <a:extLst>
                <a:ext uri="{FF2B5EF4-FFF2-40B4-BE49-F238E27FC236}">
                  <a16:creationId xmlns:a16="http://schemas.microsoft.com/office/drawing/2014/main" id="{78A4C9AE-1A0B-499E-9C22-2650C3D6C6FF}"/>
                </a:ext>
              </a:extLst>
            </p:cNvPr>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44" name="Line 30">
              <a:extLst>
                <a:ext uri="{FF2B5EF4-FFF2-40B4-BE49-F238E27FC236}">
                  <a16:creationId xmlns:a16="http://schemas.microsoft.com/office/drawing/2014/main" id="{B9DA6B6D-D416-4FC4-A4CD-7699637E83C6}"/>
                </a:ext>
              </a:extLst>
            </p:cNvPr>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5" name="Text Box 31">
              <a:extLst>
                <a:ext uri="{FF2B5EF4-FFF2-40B4-BE49-F238E27FC236}">
                  <a16:creationId xmlns:a16="http://schemas.microsoft.com/office/drawing/2014/main" id="{B64ABC5C-7061-436C-9C7B-F837E3D59F77}"/>
                </a:ext>
              </a:extLst>
            </p:cNvPr>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en-US" altLang="zh-CN" sz="18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46" name="TextBox 19">
              <a:extLst>
                <a:ext uri="{FF2B5EF4-FFF2-40B4-BE49-F238E27FC236}">
                  <a16:creationId xmlns:a16="http://schemas.microsoft.com/office/drawing/2014/main" id="{111B443F-4712-4418-AF96-D06911B49D38}"/>
                </a:ext>
              </a:extLst>
            </p:cNvPr>
            <p:cNvSpPr txBox="1"/>
            <p:nvPr/>
          </p:nvSpPr>
          <p:spPr>
            <a:xfrm>
              <a:off x="2714612" y="2000240"/>
              <a:ext cx="300039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大问题：</a:t>
              </a:r>
              <a:r>
                <a:rPr lang="pt-BR" altLang="zh-CN" sz="1800" i="1" dirty="0">
                  <a:solidFill>
                    <a:srgbClr val="0000FF"/>
                  </a:solidFill>
                  <a:latin typeface="Consolas" pitchFamily="49" charset="0"/>
                  <a:ea typeface="仿宋" pitchFamily="49" charset="-122"/>
                  <a:cs typeface="Consolas" pitchFamily="49" charset="0"/>
                </a:rPr>
                <a:t>f</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p</a:t>
              </a:r>
              <a:r>
                <a:rPr lang="pt-BR"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pt-BR" altLang="zh-CN" sz="1800" i="1" dirty="0">
                  <a:solidFill>
                    <a:srgbClr val="0000FF"/>
                  </a:solidFill>
                  <a:latin typeface="Consolas" pitchFamily="49" charset="0"/>
                  <a:ea typeface="仿宋" pitchFamily="49" charset="-122"/>
                  <a:cs typeface="Consolas" pitchFamily="49" charset="0"/>
                </a:rPr>
                <a:t>a</a:t>
              </a:r>
              <a:r>
                <a:rPr lang="pt-BR" altLang="zh-CN" sz="1800" baseline="-250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到</a:t>
              </a:r>
              <a:r>
                <a:rPr lang="pt-BR" altLang="zh-CN" sz="1800" i="1" dirty="0">
                  <a:solidFill>
                    <a:srgbClr val="0000FF"/>
                  </a:solidFill>
                  <a:latin typeface="Consolas" pitchFamily="49" charset="0"/>
                  <a:ea typeface="仿宋" pitchFamily="49" charset="-122"/>
                  <a:cs typeface="Consolas" pitchFamily="49" charset="0"/>
                </a:rPr>
                <a:t>a</a:t>
              </a:r>
              <a:r>
                <a:rPr lang="pt-BR" altLang="zh-CN" sz="1800" i="1" baseline="-25000" dirty="0">
                  <a:solidFill>
                    <a:srgbClr val="0000FF"/>
                  </a:solidFill>
                  <a:latin typeface="Consolas" pitchFamily="49" charset="0"/>
                  <a:ea typeface="仿宋" pitchFamily="49" charset="-122"/>
                  <a:cs typeface="Consolas" pitchFamily="49" charset="0"/>
                </a:rPr>
                <a:t>n</a:t>
              </a:r>
              <a:endParaRPr lang="zh-CN" altLang="en-US" sz="1800" dirty="0">
                <a:solidFill>
                  <a:srgbClr val="0000FF"/>
                </a:solidFill>
                <a:latin typeface="Consolas" pitchFamily="49" charset="0"/>
                <a:ea typeface="仿宋" pitchFamily="49" charset="-122"/>
                <a:cs typeface="Consolas" pitchFamily="49" charset="0"/>
              </a:endParaRPr>
            </a:p>
          </p:txBody>
        </p:sp>
        <p:sp>
          <p:nvSpPr>
            <p:cNvPr id="47" name="TextBox 20">
              <a:extLst>
                <a:ext uri="{FF2B5EF4-FFF2-40B4-BE49-F238E27FC236}">
                  <a16:creationId xmlns:a16="http://schemas.microsoft.com/office/drawing/2014/main" id="{B81507F5-B652-4D41-BBC0-413A48C690F2}"/>
                </a:ext>
              </a:extLst>
            </p:cNvPr>
            <p:cNvSpPr txBox="1"/>
            <p:nvPr/>
          </p:nvSpPr>
          <p:spPr>
            <a:xfrm>
              <a:off x="3663256" y="3500438"/>
              <a:ext cx="340603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小问题</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en-US" altLang="zh-CN" sz="1800" i="1" dirty="0">
                  <a:solidFill>
                    <a:srgbClr val="0000FF"/>
                  </a:solidFill>
                  <a:latin typeface="Consolas" pitchFamily="49" charset="0"/>
                  <a:ea typeface="仿宋" pitchFamily="49" charset="-122"/>
                  <a:cs typeface="Consolas" pitchFamily="49" charset="0"/>
                </a:rPr>
                <a:t>a</a:t>
              </a:r>
              <a:r>
                <a:rPr lang="en-US" altLang="zh-CN" sz="1800" baseline="-250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到</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n</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48" name="直接箭头连接符 47">
              <a:extLst>
                <a:ext uri="{FF2B5EF4-FFF2-40B4-BE49-F238E27FC236}">
                  <a16:creationId xmlns:a16="http://schemas.microsoft.com/office/drawing/2014/main" id="{0FD94A0F-6B06-46BC-ABFD-A9AB6D2AD163}"/>
                </a:ext>
              </a:extLst>
            </p:cNvPr>
            <p:cNvCxnSpPr>
              <a:endCxn id="37"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9" name="右大括号 48">
              <a:extLst>
                <a:ext uri="{FF2B5EF4-FFF2-40B4-BE49-F238E27FC236}">
                  <a16:creationId xmlns:a16="http://schemas.microsoft.com/office/drawing/2014/main" id="{513FC960-CBB0-4AD6-9948-1BAEB168D929}"/>
                </a:ext>
              </a:extLst>
            </p:cNvPr>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50" name="右大括号 49">
              <a:extLst>
                <a:ext uri="{FF2B5EF4-FFF2-40B4-BE49-F238E27FC236}">
                  <a16:creationId xmlns:a16="http://schemas.microsoft.com/office/drawing/2014/main" id="{7FE327A8-6D6F-4EC7-A205-EA7DFA5B1B30}"/>
                </a:ext>
              </a:extLst>
            </p:cNvPr>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440798" y="2348880"/>
            <a:ext cx="5643602" cy="936255"/>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800"/>
              </a:lnSpc>
              <a:spcBef>
                <a:spcPts val="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sym typeface="Symbol"/>
              </a:rPr>
              <a:t></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不做任何事件</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p</a:t>
            </a:r>
            <a:r>
              <a:rPr lang="en-US" altLang="zh-CN" sz="1800" dirty="0">
                <a:solidFill>
                  <a:srgbClr val="009900"/>
                </a:solidFill>
                <a:latin typeface="Consolas" pitchFamily="49" charset="0"/>
                <a:ea typeface="仿宋" pitchFamily="49" charset="-122"/>
                <a:cs typeface="Consolas" pitchFamily="49" charset="0"/>
              </a:rPr>
              <a:t>=null</a:t>
            </a:r>
            <a:r>
              <a:rPr lang="zh-CN" altLang="zh-CN" sz="1800" dirty="0">
                <a:solidFill>
                  <a:srgbClr val="00990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sym typeface="Symbol"/>
              </a:rPr>
              <a:t></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输出</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结点值</a:t>
            </a:r>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9900"/>
                </a:solidFill>
                <a:latin typeface="Consolas" pitchFamily="49" charset="0"/>
                <a:ea typeface="仿宋" pitchFamily="49" charset="-122"/>
                <a:cs typeface="Consolas" pitchFamily="49" charset="0"/>
              </a:rPr>
              <a:t>其他情况</a:t>
            </a:r>
          </a:p>
        </p:txBody>
      </p:sp>
      <p:sp>
        <p:nvSpPr>
          <p:cNvPr id="24" name="TextBox 23"/>
          <p:cNvSpPr txBox="1"/>
          <p:nvPr/>
        </p:nvSpPr>
        <p:spPr>
          <a:xfrm>
            <a:off x="1357290" y="3857628"/>
            <a:ext cx="6572296" cy="277392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public static void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(LinkNode&lt;Integer&gt; p)</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if (p==null) return;</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  System.out.print(p.data+"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(p.next);</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5" name="左弧形箭头 24"/>
          <p:cNvSpPr/>
          <p:nvPr/>
        </p:nvSpPr>
        <p:spPr bwMode="auto">
          <a:xfrm>
            <a:off x="1000100" y="1285860"/>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6" name="左弧形箭头 25"/>
          <p:cNvSpPr/>
          <p:nvPr/>
        </p:nvSpPr>
        <p:spPr bwMode="auto">
          <a:xfrm>
            <a:off x="928662" y="3143248"/>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571472" y="285728"/>
            <a:ext cx="1714512" cy="369332"/>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defPPr>
              <a:defRPr lang="zh-CN"/>
            </a:defPPr>
            <a:lvl1pPr>
              <a:lnSpc>
                <a:spcPct val="100000"/>
              </a:lnSpc>
              <a:defRPr sz="2000">
                <a:solidFill>
                  <a:schemeClr val="lt1"/>
                </a:solidFill>
                <a:latin typeface="Consolas" pitchFamily="49" charset="0"/>
                <a:ea typeface="微软雅黑" pitchFamily="34" charset="-122"/>
                <a:cs typeface="Consolas" pitchFamily="49"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(1)</a:t>
            </a:r>
            <a:r>
              <a:rPr lang="zh-CN" altLang="en-US" dirty="0"/>
              <a:t>正向输出</a:t>
            </a:r>
          </a:p>
        </p:txBody>
      </p:sp>
      <p:grpSp>
        <p:nvGrpSpPr>
          <p:cNvPr id="28" name="组合 27">
            <a:extLst>
              <a:ext uri="{FF2B5EF4-FFF2-40B4-BE49-F238E27FC236}">
                <a16:creationId xmlns:a16="http://schemas.microsoft.com/office/drawing/2014/main" id="{CD9D3009-BFA9-4165-994F-50750851810D}"/>
              </a:ext>
            </a:extLst>
          </p:cNvPr>
          <p:cNvGrpSpPr/>
          <p:nvPr/>
        </p:nvGrpSpPr>
        <p:grpSpPr>
          <a:xfrm>
            <a:off x="1325167" y="307623"/>
            <a:ext cx="5926316" cy="1869530"/>
            <a:chOff x="1142976" y="2000240"/>
            <a:chExt cx="5926316" cy="1869530"/>
          </a:xfrm>
        </p:grpSpPr>
        <p:sp>
          <p:nvSpPr>
            <p:cNvPr id="29" name="Text Box 42">
              <a:extLst>
                <a:ext uri="{FF2B5EF4-FFF2-40B4-BE49-F238E27FC236}">
                  <a16:creationId xmlns:a16="http://schemas.microsoft.com/office/drawing/2014/main" id="{D9DC1EB6-75B7-48DE-824B-0177C8412171}"/>
                </a:ext>
              </a:extLst>
            </p:cNvPr>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41">
              <a:extLst>
                <a:ext uri="{FF2B5EF4-FFF2-40B4-BE49-F238E27FC236}">
                  <a16:creationId xmlns:a16="http://schemas.microsoft.com/office/drawing/2014/main" id="{BBB9D5E1-64AF-4292-A34C-5ED53016DEEB}"/>
                </a:ext>
              </a:extLst>
            </p:cNvPr>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40">
              <a:extLst>
                <a:ext uri="{FF2B5EF4-FFF2-40B4-BE49-F238E27FC236}">
                  <a16:creationId xmlns:a16="http://schemas.microsoft.com/office/drawing/2014/main" id="{783FD0D2-9362-4BD3-BB10-69A739B29226}"/>
                </a:ext>
              </a:extLst>
            </p:cNvPr>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39">
              <a:extLst>
                <a:ext uri="{FF2B5EF4-FFF2-40B4-BE49-F238E27FC236}">
                  <a16:creationId xmlns:a16="http://schemas.microsoft.com/office/drawing/2014/main" id="{9F23867B-B708-4659-BD68-BF553D002FA8}"/>
                </a:ext>
              </a:extLst>
            </p:cNvPr>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3" name="Text Box 37">
              <a:extLst>
                <a:ext uri="{FF2B5EF4-FFF2-40B4-BE49-F238E27FC236}">
                  <a16:creationId xmlns:a16="http://schemas.microsoft.com/office/drawing/2014/main" id="{1E01FDAC-F409-4FE8-BFF2-573EAB9DB759}"/>
                </a:ext>
              </a:extLst>
            </p:cNvPr>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36">
              <a:extLst>
                <a:ext uri="{FF2B5EF4-FFF2-40B4-BE49-F238E27FC236}">
                  <a16:creationId xmlns:a16="http://schemas.microsoft.com/office/drawing/2014/main" id="{CABED3D0-3181-4F63-8D2A-D12DF8961FAF}"/>
                </a:ext>
              </a:extLst>
            </p:cNvPr>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Line 35">
              <a:extLst>
                <a:ext uri="{FF2B5EF4-FFF2-40B4-BE49-F238E27FC236}">
                  <a16:creationId xmlns:a16="http://schemas.microsoft.com/office/drawing/2014/main" id="{E25A2C0B-9D8E-4C6D-A024-0481B7873EBA}"/>
                </a:ext>
              </a:extLst>
            </p:cNvPr>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 name="Line 34">
              <a:extLst>
                <a:ext uri="{FF2B5EF4-FFF2-40B4-BE49-F238E27FC236}">
                  <a16:creationId xmlns:a16="http://schemas.microsoft.com/office/drawing/2014/main" id="{61A8A32B-3B3F-4C84-AECE-1CE2BEB64735}"/>
                </a:ext>
              </a:extLst>
            </p:cNvPr>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7" name="Text Box 33">
              <a:extLst>
                <a:ext uri="{FF2B5EF4-FFF2-40B4-BE49-F238E27FC236}">
                  <a16:creationId xmlns:a16="http://schemas.microsoft.com/office/drawing/2014/main" id="{D0FEBC02-E4A7-44D7-9C1A-B1A132768E2E}"/>
                </a:ext>
              </a:extLst>
            </p:cNvPr>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38" name="Line 32">
              <a:extLst>
                <a:ext uri="{FF2B5EF4-FFF2-40B4-BE49-F238E27FC236}">
                  <a16:creationId xmlns:a16="http://schemas.microsoft.com/office/drawing/2014/main" id="{FCB86F6C-C831-474E-BD2C-3F1140079CA4}"/>
                </a:ext>
              </a:extLst>
            </p:cNvPr>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9" name="Text Box 31">
              <a:extLst>
                <a:ext uri="{FF2B5EF4-FFF2-40B4-BE49-F238E27FC236}">
                  <a16:creationId xmlns:a16="http://schemas.microsoft.com/office/drawing/2014/main" id="{DA7F1251-9D44-42A0-8298-041AC7EAE623}"/>
                </a:ext>
              </a:extLst>
            </p:cNvPr>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40" name="Line 30">
              <a:extLst>
                <a:ext uri="{FF2B5EF4-FFF2-40B4-BE49-F238E27FC236}">
                  <a16:creationId xmlns:a16="http://schemas.microsoft.com/office/drawing/2014/main" id="{2B8ABF12-D440-4733-A869-B7AA1483B9B1}"/>
                </a:ext>
              </a:extLst>
            </p:cNvPr>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1" name="Text Box 31">
              <a:extLst>
                <a:ext uri="{FF2B5EF4-FFF2-40B4-BE49-F238E27FC236}">
                  <a16:creationId xmlns:a16="http://schemas.microsoft.com/office/drawing/2014/main" id="{AE5FA40A-6991-4FD7-B95F-B3DFC2913D78}"/>
                </a:ext>
              </a:extLst>
            </p:cNvPr>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en-US" altLang="zh-CN" sz="18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42" name="TextBox 19">
              <a:extLst>
                <a:ext uri="{FF2B5EF4-FFF2-40B4-BE49-F238E27FC236}">
                  <a16:creationId xmlns:a16="http://schemas.microsoft.com/office/drawing/2014/main" id="{E6CDB064-8F16-4BFB-8582-A74D15D44426}"/>
                </a:ext>
              </a:extLst>
            </p:cNvPr>
            <p:cNvSpPr txBox="1"/>
            <p:nvPr/>
          </p:nvSpPr>
          <p:spPr>
            <a:xfrm>
              <a:off x="2714612" y="2000240"/>
              <a:ext cx="300039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大问题：</a:t>
              </a:r>
              <a:r>
                <a:rPr lang="pt-BR" altLang="zh-CN" sz="1800" i="1" dirty="0">
                  <a:solidFill>
                    <a:srgbClr val="0000FF"/>
                  </a:solidFill>
                  <a:latin typeface="Consolas" pitchFamily="49" charset="0"/>
                  <a:ea typeface="仿宋" pitchFamily="49" charset="-122"/>
                  <a:cs typeface="Consolas" pitchFamily="49" charset="0"/>
                </a:rPr>
                <a:t>f</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p</a:t>
              </a:r>
              <a:r>
                <a:rPr lang="pt-BR"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pt-BR" altLang="zh-CN" sz="1800" i="1" dirty="0">
                  <a:solidFill>
                    <a:srgbClr val="0000FF"/>
                  </a:solidFill>
                  <a:latin typeface="Consolas" pitchFamily="49" charset="0"/>
                  <a:ea typeface="仿宋" pitchFamily="49" charset="-122"/>
                  <a:cs typeface="Consolas" pitchFamily="49" charset="0"/>
                </a:rPr>
                <a:t>a</a:t>
              </a:r>
              <a:r>
                <a:rPr lang="pt-BR" altLang="zh-CN" sz="1800" baseline="-250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到</a:t>
              </a:r>
              <a:r>
                <a:rPr lang="pt-BR" altLang="zh-CN" sz="1800" i="1" dirty="0">
                  <a:solidFill>
                    <a:srgbClr val="0000FF"/>
                  </a:solidFill>
                  <a:latin typeface="Consolas" pitchFamily="49" charset="0"/>
                  <a:ea typeface="仿宋" pitchFamily="49" charset="-122"/>
                  <a:cs typeface="Consolas" pitchFamily="49" charset="0"/>
                </a:rPr>
                <a:t>a</a:t>
              </a:r>
              <a:r>
                <a:rPr lang="pt-BR" altLang="zh-CN" sz="1800" i="1" baseline="-25000" dirty="0">
                  <a:solidFill>
                    <a:srgbClr val="0000FF"/>
                  </a:solidFill>
                  <a:latin typeface="Consolas" pitchFamily="49" charset="0"/>
                  <a:ea typeface="仿宋" pitchFamily="49" charset="-122"/>
                  <a:cs typeface="Consolas" pitchFamily="49" charset="0"/>
                </a:rPr>
                <a:t>n</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TextBox 20">
              <a:extLst>
                <a:ext uri="{FF2B5EF4-FFF2-40B4-BE49-F238E27FC236}">
                  <a16:creationId xmlns:a16="http://schemas.microsoft.com/office/drawing/2014/main" id="{46533A7F-372B-482D-A661-7A040EF2A8AA}"/>
                </a:ext>
              </a:extLst>
            </p:cNvPr>
            <p:cNvSpPr txBox="1"/>
            <p:nvPr/>
          </p:nvSpPr>
          <p:spPr>
            <a:xfrm>
              <a:off x="3663256" y="3500438"/>
              <a:ext cx="340603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小问题</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en-US" altLang="zh-CN" sz="1800" i="1" dirty="0">
                  <a:solidFill>
                    <a:srgbClr val="0000FF"/>
                  </a:solidFill>
                  <a:latin typeface="Consolas" pitchFamily="49" charset="0"/>
                  <a:ea typeface="仿宋" pitchFamily="49" charset="-122"/>
                  <a:cs typeface="Consolas" pitchFamily="49" charset="0"/>
                </a:rPr>
                <a:t>a</a:t>
              </a:r>
              <a:r>
                <a:rPr lang="en-US" altLang="zh-CN" sz="1800" baseline="-250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到</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n</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44" name="直接箭头连接符 43">
              <a:extLst>
                <a:ext uri="{FF2B5EF4-FFF2-40B4-BE49-F238E27FC236}">
                  <a16:creationId xmlns:a16="http://schemas.microsoft.com/office/drawing/2014/main" id="{2DE7F8CA-3A84-49B9-B015-002923FE73CE}"/>
                </a:ext>
              </a:extLst>
            </p:cNvPr>
            <p:cNvCxnSpPr>
              <a:endCxn id="33"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5" name="右大括号 44">
              <a:extLst>
                <a:ext uri="{FF2B5EF4-FFF2-40B4-BE49-F238E27FC236}">
                  <a16:creationId xmlns:a16="http://schemas.microsoft.com/office/drawing/2014/main" id="{DBC3D3A2-6415-4E6C-B07E-94E024F749E9}"/>
                </a:ext>
              </a:extLst>
            </p:cNvPr>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46" name="右大括号 45">
              <a:extLst>
                <a:ext uri="{FF2B5EF4-FFF2-40B4-BE49-F238E27FC236}">
                  <a16:creationId xmlns:a16="http://schemas.microsoft.com/office/drawing/2014/main" id="{FB88FE64-2607-4998-97B4-72C01B0B490B}"/>
                </a:ext>
              </a:extLst>
            </p:cNvPr>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7504" y="1787452"/>
            <a:ext cx="8856984" cy="30664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3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在定义一个过程或函数时出现调用本过程或本函数的成分，称为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递归</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若调用自身，称为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直接递归</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若过程或函数</a:t>
            </a:r>
            <a:r>
              <a:rPr lang="en-US" altLang="zh-CN" sz="2000"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调用过程或函数</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，而</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又调用</a:t>
            </a:r>
            <a:r>
              <a:rPr lang="en-US" altLang="zh-CN" sz="2000"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间接递归</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3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在算法设计中，任何间接递归算法都可以转换为直接递归算法来实现，所以主要讨论直接递归。</a:t>
            </a:r>
          </a:p>
          <a:p>
            <a:pPr marL="342900" indent="-342900" algn="l">
              <a:lnSpc>
                <a:spcPts val="33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如果一个递归过程或递归函数中递归调用语句是最后一条执行语句，称为</a:t>
            </a:r>
            <a:r>
              <a:rPr lang="zh-CN" altLang="zh-CN" sz="2000" dirty="0">
                <a:solidFill>
                  <a:srgbClr val="FF0000"/>
                </a:solidFill>
                <a:latin typeface="黑体" panose="02010609060101010101" pitchFamily="49" charset="-122"/>
                <a:ea typeface="黑体" panose="02010609060101010101" pitchFamily="49" charset="-122"/>
                <a:cs typeface="Consolas" pitchFamily="49" charset="0"/>
              </a:rPr>
              <a:t>尾递归</a:t>
            </a:r>
            <a:r>
              <a:rPr lang="zh-CN" altLang="zh-CN" sz="2000" dirty="0">
                <a:solidFill>
                  <a:srgbClr val="0000FF"/>
                </a:solidFill>
                <a:latin typeface="Consolas" pitchFamily="49" charset="0"/>
                <a:ea typeface="仿宋" pitchFamily="49" charset="-122"/>
                <a:cs typeface="Consolas" pitchFamily="49" charset="0"/>
              </a:rPr>
              <a:t>。</a:t>
            </a:r>
          </a:p>
        </p:txBody>
      </p:sp>
      <p:sp>
        <p:nvSpPr>
          <p:cNvPr id="24" name="TextBox 23"/>
          <p:cNvSpPr txBox="1"/>
          <p:nvPr/>
        </p:nvSpPr>
        <p:spPr>
          <a:xfrm>
            <a:off x="194998" y="1124744"/>
            <a:ext cx="2928958"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递归的定义</a:t>
            </a:r>
          </a:p>
        </p:txBody>
      </p:sp>
      <p:sp>
        <p:nvSpPr>
          <p:cNvPr id="15" name="TextBox 14"/>
          <p:cNvSpPr txBox="1"/>
          <p:nvPr/>
        </p:nvSpPr>
        <p:spPr>
          <a:xfrm>
            <a:off x="2483768" y="260648"/>
            <a:ext cx="4303380" cy="663053"/>
          </a:xfrm>
          <a:prstGeom prst="rect">
            <a:avLst/>
          </a:prstGeom>
          <a:gradFill>
            <a:gsLst>
              <a:gs pos="48754">
                <a:srgbClr val="36BBEE"/>
              </a:gs>
              <a:gs pos="57848">
                <a:srgbClr val="5AC3EC"/>
              </a:gs>
              <a:gs pos="97969">
                <a:srgbClr val="F8E4E6"/>
              </a:gs>
              <a:gs pos="95937">
                <a:srgbClr val="F0E2E6"/>
              </a:gs>
              <a:gs pos="91875">
                <a:srgbClr val="E0DFE7"/>
              </a:gs>
              <a:gs pos="83750">
                <a:srgbClr val="C0D8E8"/>
              </a:gs>
              <a:gs pos="67500">
                <a:srgbClr val="80CBEB"/>
              </a:gs>
              <a:gs pos="41000">
                <a:srgbClr val="00B0F0"/>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nSpc>
                <a:spcPct val="100000"/>
              </a:lnSpc>
              <a:defRPr sz="3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defRPr>
            </a:lvl1pPr>
          </a:lstStyle>
          <a:p>
            <a:r>
              <a:rPr lang="en-US" altLang="zh-CN"/>
              <a:t>5.1 </a:t>
            </a:r>
            <a:r>
              <a:rPr lang="zh-CN" altLang="zh-CN"/>
              <a:t>什么是递归</a:t>
            </a:r>
            <a:endParaRPr lang="zh-CN" altLang="en-US"/>
          </a:p>
        </p:txBody>
      </p:sp>
      <p:sp>
        <p:nvSpPr>
          <p:cNvPr id="6" name="Text Box 24">
            <a:extLst>
              <a:ext uri="{FF2B5EF4-FFF2-40B4-BE49-F238E27FC236}">
                <a16:creationId xmlns:a16="http://schemas.microsoft.com/office/drawing/2014/main" id="{586367EA-DDE3-4BBB-AE94-7F6667C38342}"/>
              </a:ext>
            </a:extLst>
          </p:cNvPr>
          <p:cNvSpPr txBox="1">
            <a:spLocks noChangeArrowheads="1"/>
          </p:cNvSpPr>
          <p:nvPr/>
        </p:nvSpPr>
        <p:spPr bwMode="auto">
          <a:xfrm>
            <a:off x="1504451" y="4894994"/>
            <a:ext cx="2084225" cy="1950126"/>
          </a:xfrm>
          <a:prstGeom prst="rect">
            <a:avLst/>
          </a:prstGeom>
          <a:solidFill>
            <a:srgbClr val="BCFCCD"/>
          </a:solidFill>
          <a:ln w="12700" algn="ctr">
            <a:solidFill>
              <a:srgbClr val="FF0066"/>
            </a:solidFill>
            <a:miter lim="800000"/>
            <a:headEnd/>
            <a:tailEnd/>
          </a:ln>
          <a:effectLst/>
        </p:spPr>
        <p:txBody>
          <a:bodyPr vert="horz" wrap="none" lIns="91440" tIns="45720" rIns="91440" bIns="45720" numCol="1" anchor="ctr" anchorCtr="0" compatLnSpc="1">
            <a:prstTxWarp prst="textNoShape">
              <a:avLst/>
            </a:prstTxWarp>
          </a:bodyPr>
          <a:lstStyle/>
          <a:p>
            <a:pPr>
              <a:spcBef>
                <a:spcPct val="5000"/>
              </a:spcBef>
            </a:pPr>
            <a:r>
              <a:rPr lang="en-US" altLang="zh-CN" sz="2000" b="1" dirty="0">
                <a:solidFill>
                  <a:srgbClr val="000099"/>
                </a:solidFill>
                <a:ea typeface="宋体" pitchFamily="2" charset="-122"/>
              </a:rPr>
              <a:t>int  f(int x)</a:t>
            </a:r>
          </a:p>
          <a:p>
            <a:pPr>
              <a:spcBef>
                <a:spcPct val="5000"/>
              </a:spcBef>
            </a:pPr>
            <a:r>
              <a:rPr lang="en-US" altLang="zh-CN" sz="2000" b="1" dirty="0">
                <a:solidFill>
                  <a:srgbClr val="000099"/>
                </a:solidFill>
                <a:ea typeface="宋体" pitchFamily="2" charset="-122"/>
              </a:rPr>
              <a:t>{    int y,z;</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a:t>
            </a:r>
            <a:r>
              <a:rPr lang="en-US" altLang="zh-CN" sz="2000" b="1" dirty="0">
                <a:solidFill>
                  <a:srgbClr val="FF0000"/>
                </a:solidFill>
                <a:ea typeface="宋体" pitchFamily="2" charset="-122"/>
              </a:rPr>
              <a:t>z=f(y);</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return(2*z);</a:t>
            </a:r>
          </a:p>
          <a:p>
            <a:pPr>
              <a:spcBef>
                <a:spcPct val="5000"/>
              </a:spcBef>
            </a:pPr>
            <a:r>
              <a:rPr lang="en-US" altLang="zh-CN" sz="2000" b="1" dirty="0">
                <a:solidFill>
                  <a:srgbClr val="000099"/>
                </a:solidFill>
                <a:ea typeface="宋体" pitchFamily="2" charset="-122"/>
              </a:rPr>
              <a:t>}</a:t>
            </a:r>
          </a:p>
        </p:txBody>
      </p:sp>
      <p:sp>
        <p:nvSpPr>
          <p:cNvPr id="8" name="Text Box 26">
            <a:extLst>
              <a:ext uri="{FF2B5EF4-FFF2-40B4-BE49-F238E27FC236}">
                <a16:creationId xmlns:a16="http://schemas.microsoft.com/office/drawing/2014/main" id="{95F4401D-B641-4921-A457-B8256A466DCA}"/>
              </a:ext>
            </a:extLst>
          </p:cNvPr>
          <p:cNvSpPr txBox="1">
            <a:spLocks noChangeArrowheads="1"/>
          </p:cNvSpPr>
          <p:nvPr/>
        </p:nvSpPr>
        <p:spPr bwMode="auto">
          <a:xfrm>
            <a:off x="3849662" y="4925353"/>
            <a:ext cx="2084388" cy="1888023"/>
          </a:xfrm>
          <a:prstGeom prst="rect">
            <a:avLst/>
          </a:prstGeom>
          <a:solidFill>
            <a:srgbClr val="BCFCCD"/>
          </a:solidFill>
          <a:ln w="12700" algn="ctr">
            <a:solidFill>
              <a:srgbClr val="FF0066"/>
            </a:solidFill>
            <a:miter lim="800000"/>
            <a:headEnd/>
            <a:tailEnd/>
          </a:ln>
          <a:effectLst/>
        </p:spPr>
        <p:txBody>
          <a:bodyPr vert="horz" wrap="none" lIns="91440" tIns="45720" rIns="91440" bIns="45720" numCol="1" anchor="ctr" anchorCtr="0" compatLnSpc="1">
            <a:prstTxWarp prst="textNoShape">
              <a:avLst/>
            </a:prstTxWarp>
          </a:bodyPr>
          <a:lstStyle/>
          <a:p>
            <a:pPr>
              <a:spcBef>
                <a:spcPct val="5000"/>
              </a:spcBef>
            </a:pPr>
            <a:r>
              <a:rPr lang="en-US" altLang="zh-CN" sz="2000" b="1" dirty="0">
                <a:solidFill>
                  <a:srgbClr val="000099"/>
                </a:solidFill>
                <a:ea typeface="宋体" pitchFamily="2" charset="-122"/>
              </a:rPr>
              <a:t>int  f1(int x)</a:t>
            </a:r>
          </a:p>
          <a:p>
            <a:pPr>
              <a:spcBef>
                <a:spcPct val="5000"/>
              </a:spcBef>
            </a:pPr>
            <a:r>
              <a:rPr lang="en-US" altLang="zh-CN" sz="2000" b="1" dirty="0">
                <a:solidFill>
                  <a:srgbClr val="000099"/>
                </a:solidFill>
                <a:ea typeface="宋体" pitchFamily="2" charset="-122"/>
              </a:rPr>
              <a:t>{    int y,z;</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a:t>
            </a:r>
            <a:r>
              <a:rPr lang="en-US" altLang="zh-CN" sz="2000" b="1" dirty="0">
                <a:solidFill>
                  <a:srgbClr val="FF0000"/>
                </a:solidFill>
                <a:ea typeface="宋体" pitchFamily="2" charset="-122"/>
              </a:rPr>
              <a:t>z=f2(y);</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return(2*z);</a:t>
            </a:r>
          </a:p>
          <a:p>
            <a:pPr algn="l">
              <a:spcBef>
                <a:spcPct val="5000"/>
              </a:spcBef>
            </a:pPr>
            <a:r>
              <a:rPr lang="en-US" altLang="zh-CN" sz="2000" dirty="0">
                <a:solidFill>
                  <a:srgbClr val="000099"/>
                </a:solidFill>
                <a:ea typeface="宋体" pitchFamily="2" charset="-122"/>
              </a:rPr>
              <a:t>      </a:t>
            </a:r>
            <a:r>
              <a:rPr lang="en-US" altLang="zh-CN" sz="2000" b="1" dirty="0">
                <a:solidFill>
                  <a:srgbClr val="000099"/>
                </a:solidFill>
                <a:ea typeface="宋体" pitchFamily="2" charset="-122"/>
              </a:rPr>
              <a:t>}</a:t>
            </a:r>
          </a:p>
        </p:txBody>
      </p:sp>
      <p:sp>
        <p:nvSpPr>
          <p:cNvPr id="9" name="Text Box 27">
            <a:extLst>
              <a:ext uri="{FF2B5EF4-FFF2-40B4-BE49-F238E27FC236}">
                <a16:creationId xmlns:a16="http://schemas.microsoft.com/office/drawing/2014/main" id="{1F28CCEA-A957-4315-AB1C-71FFD27A6278}"/>
              </a:ext>
            </a:extLst>
          </p:cNvPr>
          <p:cNvSpPr txBox="1">
            <a:spLocks noChangeArrowheads="1"/>
          </p:cNvSpPr>
          <p:nvPr/>
        </p:nvSpPr>
        <p:spPr bwMode="auto">
          <a:xfrm>
            <a:off x="6372200" y="4925353"/>
            <a:ext cx="2155825" cy="1888023"/>
          </a:xfrm>
          <a:prstGeom prst="rect">
            <a:avLst/>
          </a:prstGeom>
          <a:solidFill>
            <a:srgbClr val="BCFCCD"/>
          </a:solidFill>
          <a:ln w="12700" algn="ctr">
            <a:solidFill>
              <a:srgbClr val="FF0066"/>
            </a:solidFill>
            <a:miter lim="800000"/>
            <a:headEnd/>
            <a:tailEnd/>
          </a:ln>
          <a:effectLst/>
        </p:spPr>
        <p:txBody>
          <a:bodyPr vert="horz" wrap="none" lIns="91440" tIns="45720" rIns="91440" bIns="45720" numCol="1" anchor="ctr" anchorCtr="0" compatLnSpc="1">
            <a:prstTxWarp prst="textNoShape">
              <a:avLst/>
            </a:prstTxWarp>
          </a:bodyPr>
          <a:lstStyle/>
          <a:p>
            <a:pPr>
              <a:spcBef>
                <a:spcPct val="5000"/>
              </a:spcBef>
            </a:pPr>
            <a:r>
              <a:rPr lang="en-US" altLang="zh-CN" sz="2000" b="1" dirty="0">
                <a:solidFill>
                  <a:srgbClr val="000099"/>
                </a:solidFill>
                <a:ea typeface="宋体" pitchFamily="2" charset="-122"/>
              </a:rPr>
              <a:t>int  f2(int t)</a:t>
            </a:r>
          </a:p>
          <a:p>
            <a:pPr>
              <a:spcBef>
                <a:spcPct val="5000"/>
              </a:spcBef>
            </a:pPr>
            <a:r>
              <a:rPr lang="en-US" altLang="zh-CN" sz="2000" b="1" dirty="0">
                <a:solidFill>
                  <a:srgbClr val="000099"/>
                </a:solidFill>
                <a:ea typeface="宋体" pitchFamily="2" charset="-122"/>
              </a:rPr>
              <a:t>{    int a,c;</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a:t>
            </a:r>
            <a:r>
              <a:rPr lang="en-US" altLang="zh-CN" sz="2000" b="1" dirty="0">
                <a:solidFill>
                  <a:srgbClr val="FF0000"/>
                </a:solidFill>
                <a:ea typeface="宋体" pitchFamily="2" charset="-122"/>
              </a:rPr>
              <a:t>c=f1(a);</a:t>
            </a:r>
          </a:p>
          <a:p>
            <a:pPr>
              <a:spcBef>
                <a:spcPct val="5000"/>
              </a:spcBef>
            </a:pPr>
            <a:r>
              <a:rPr lang="en-US" altLang="zh-CN" sz="2000" b="1" dirty="0">
                <a:solidFill>
                  <a:srgbClr val="000099"/>
                </a:solidFill>
                <a:ea typeface="宋体" pitchFamily="2" charset="-122"/>
              </a:rPr>
              <a:t>      …….</a:t>
            </a:r>
          </a:p>
          <a:p>
            <a:pPr>
              <a:spcBef>
                <a:spcPct val="5000"/>
              </a:spcBef>
            </a:pPr>
            <a:r>
              <a:rPr lang="en-US" altLang="zh-CN" sz="2000" b="1" dirty="0">
                <a:solidFill>
                  <a:srgbClr val="000099"/>
                </a:solidFill>
                <a:ea typeface="宋体" pitchFamily="2" charset="-122"/>
              </a:rPr>
              <a:t>             return(3+c);</a:t>
            </a:r>
          </a:p>
          <a:p>
            <a:pPr algn="l">
              <a:spcBef>
                <a:spcPct val="5000"/>
              </a:spcBef>
            </a:pPr>
            <a:r>
              <a:rPr lang="en-US" altLang="zh-CN" sz="2000" b="1" dirty="0">
                <a:solidFill>
                  <a:srgbClr val="000099"/>
                </a:solidFill>
                <a:ea typeface="宋体" pitchFamily="2" charset="-122"/>
              </a:rPr>
              <a:t>       }</a:t>
            </a:r>
          </a:p>
        </p:txBody>
      </p:sp>
      <p:sp>
        <p:nvSpPr>
          <p:cNvPr id="10" name="Line 28">
            <a:extLst>
              <a:ext uri="{FF2B5EF4-FFF2-40B4-BE49-F238E27FC236}">
                <a16:creationId xmlns:a16="http://schemas.microsoft.com/office/drawing/2014/main" id="{443B50E1-AD79-472D-B89A-72065F9D2136}"/>
              </a:ext>
            </a:extLst>
          </p:cNvPr>
          <p:cNvSpPr>
            <a:spLocks noChangeShapeType="1"/>
          </p:cNvSpPr>
          <p:nvPr/>
        </p:nvSpPr>
        <p:spPr bwMode="auto">
          <a:xfrm flipV="1">
            <a:off x="5436096" y="5229199"/>
            <a:ext cx="1872208" cy="697935"/>
          </a:xfrm>
          <a:prstGeom prst="line">
            <a:avLst/>
          </a:prstGeom>
          <a:solidFill>
            <a:srgbClr val="BCFCCD"/>
          </a:solidFill>
          <a:ln w="25400" algn="ctr">
            <a:solidFill>
              <a:srgbClr val="FF0066"/>
            </a:solidFill>
            <a:miter lim="800000"/>
            <a:headEnd/>
            <a:tailEnd type="arrow"/>
          </a:ln>
          <a:effectLst/>
        </p:spPr>
        <p:txBody>
          <a:bodyPr vert="horz" wrap="none" lIns="91440" tIns="45720" rIns="91440" bIns="45720" numCol="1" anchor="ctr" anchorCtr="0" compatLnSpc="1">
            <a:prstTxWarp prst="textNoShape">
              <a:avLst/>
            </a:prstTxWarp>
          </a:bodyPr>
          <a:lstStyle/>
          <a:p>
            <a:pPr>
              <a:spcBef>
                <a:spcPct val="5000"/>
              </a:spcBef>
            </a:pPr>
            <a:endParaRPr lang="zh-CN" altLang="en-US" sz="2000" b="1" dirty="0">
              <a:solidFill>
                <a:srgbClr val="000099"/>
              </a:solidFill>
              <a:ea typeface="宋体" pitchFamily="2" charset="-122"/>
            </a:endParaRPr>
          </a:p>
        </p:txBody>
      </p:sp>
      <p:sp>
        <p:nvSpPr>
          <p:cNvPr id="11" name="Line 29">
            <a:extLst>
              <a:ext uri="{FF2B5EF4-FFF2-40B4-BE49-F238E27FC236}">
                <a16:creationId xmlns:a16="http://schemas.microsoft.com/office/drawing/2014/main" id="{7DCBE1EC-363C-4287-B47A-4DC032F5DC70}"/>
              </a:ext>
            </a:extLst>
          </p:cNvPr>
          <p:cNvSpPr>
            <a:spLocks noChangeShapeType="1"/>
          </p:cNvSpPr>
          <p:nvPr/>
        </p:nvSpPr>
        <p:spPr bwMode="auto">
          <a:xfrm flipH="1" flipV="1">
            <a:off x="4788024" y="5157192"/>
            <a:ext cx="2417554" cy="811400"/>
          </a:xfrm>
          <a:prstGeom prst="line">
            <a:avLst/>
          </a:prstGeom>
          <a:solidFill>
            <a:srgbClr val="BCFCCD"/>
          </a:solidFill>
          <a:ln w="25400" algn="ctr">
            <a:solidFill>
              <a:srgbClr val="FF0066"/>
            </a:solidFill>
            <a:miter lim="800000"/>
            <a:headEnd/>
            <a:tailEnd type="arrow"/>
          </a:ln>
          <a:effectLst/>
        </p:spPr>
        <p:txBody>
          <a:bodyPr vert="horz" wrap="none" lIns="91440" tIns="45720" rIns="91440" bIns="45720" numCol="1" anchor="ctr" anchorCtr="0" compatLnSpc="1">
            <a:prstTxWarp prst="textNoShape">
              <a:avLst/>
            </a:prstTxWarp>
          </a:bodyPr>
          <a:lstStyle/>
          <a:p>
            <a:pPr>
              <a:spcBef>
                <a:spcPct val="5000"/>
              </a:spcBef>
            </a:pPr>
            <a:endParaRPr lang="zh-CN" altLang="en-US" sz="2000" b="1" dirty="0">
              <a:solidFill>
                <a:srgbClr val="000099"/>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ppt_w/2"/>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2"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ppt_x</p:attrName>
                                        </p:attrNameLst>
                                      </p:cBhvr>
                                      <p:tavLst>
                                        <p:tav tm="0">
                                          <p:val>
                                            <p:strVal val="#ppt_x+#ppt_w/2"/>
                                          </p:val>
                                        </p:tav>
                                        <p:tav tm="100000">
                                          <p:val>
                                            <p:strVal val="#ppt_x"/>
                                          </p:val>
                                        </p:tav>
                                      </p:tavLst>
                                    </p:anim>
                                    <p:anim calcmode="lin" valueType="num">
                                      <p:cBhvr>
                                        <p:cTn id="27" dur="500" fill="hold"/>
                                        <p:tgtEl>
                                          <p:spTgt spid="11"/>
                                        </p:tgtEl>
                                        <p:attrNameLst>
                                          <p:attrName>ppt_y</p:attrName>
                                        </p:attrNameLst>
                                      </p:cBhvr>
                                      <p:tavLst>
                                        <p:tav tm="0">
                                          <p:val>
                                            <p:strVal val="#ppt_y"/>
                                          </p:val>
                                        </p:tav>
                                        <p:tav tm="100000">
                                          <p:val>
                                            <p:strVal val="#ppt_y"/>
                                          </p:val>
                                        </p:tav>
                                      </p:tavLst>
                                    </p:anim>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357290" y="2357430"/>
            <a:ext cx="5643602" cy="936255"/>
          </a:xfrm>
          <a:prstGeom prst="rect">
            <a:avLst/>
          </a:prstGeom>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800"/>
              </a:lnSpc>
              <a:spcBef>
                <a:spcPts val="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sym typeface="Symbol"/>
              </a:rPr>
              <a:t></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不做任何事件</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9900"/>
                </a:solidFill>
                <a:latin typeface="Consolas" pitchFamily="49" charset="0"/>
                <a:ea typeface="仿宋" pitchFamily="49" charset="-122"/>
                <a:cs typeface="Consolas" pitchFamily="49" charset="0"/>
              </a:rPr>
              <a:t>当</a:t>
            </a:r>
            <a:r>
              <a:rPr lang="en-US" altLang="zh-CN" sz="1800" i="1" dirty="0">
                <a:solidFill>
                  <a:srgbClr val="009900"/>
                </a:solidFill>
                <a:latin typeface="Consolas" pitchFamily="49" charset="0"/>
                <a:ea typeface="仿宋" pitchFamily="49" charset="-122"/>
                <a:cs typeface="Consolas" pitchFamily="49" charset="0"/>
              </a:rPr>
              <a:t>p</a:t>
            </a:r>
            <a:r>
              <a:rPr lang="en-US" altLang="zh-CN" sz="1800" dirty="0">
                <a:solidFill>
                  <a:srgbClr val="009900"/>
                </a:solidFill>
                <a:latin typeface="Consolas" pitchFamily="49" charset="0"/>
                <a:ea typeface="仿宋" pitchFamily="49" charset="-122"/>
                <a:cs typeface="Consolas" pitchFamily="49" charset="0"/>
              </a:rPr>
              <a:t>=null</a:t>
            </a:r>
            <a:r>
              <a:rPr lang="zh-CN" altLang="zh-CN" sz="1800" dirty="0">
                <a:solidFill>
                  <a:srgbClr val="00990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sym typeface="Symbol"/>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结点值</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9900"/>
                </a:solidFill>
                <a:latin typeface="Consolas" pitchFamily="49" charset="0"/>
                <a:ea typeface="仿宋" pitchFamily="49" charset="-122"/>
                <a:cs typeface="Consolas" pitchFamily="49" charset="0"/>
              </a:rPr>
              <a:t>其他情况</a:t>
            </a:r>
          </a:p>
        </p:txBody>
      </p:sp>
      <p:sp>
        <p:nvSpPr>
          <p:cNvPr id="24" name="TextBox 23"/>
          <p:cNvSpPr txBox="1"/>
          <p:nvPr/>
        </p:nvSpPr>
        <p:spPr>
          <a:xfrm>
            <a:off x="1357290" y="3857628"/>
            <a:ext cx="6572296" cy="277392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public static void </a:t>
            </a:r>
            <a:r>
              <a:rPr lang="en-US" altLang="zh-CN" sz="1800">
                <a:solidFill>
                  <a:srgbClr val="FF0000"/>
                </a:solidFill>
              </a:rPr>
              <a:t>Reverse</a:t>
            </a:r>
            <a:r>
              <a:rPr lang="en-US" altLang="zh-CN" sz="1800">
                <a:solidFill>
                  <a:srgbClr val="0000FF"/>
                </a:solidFill>
                <a:latin typeface="Consolas" pitchFamily="49" charset="0"/>
                <a:ea typeface="仿宋" pitchFamily="49" charset="-122"/>
                <a:cs typeface="Consolas" pitchFamily="49" charset="0"/>
              </a:rPr>
              <a:t>(LinkNode&lt;Integer&gt; p)</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if (p==null) return;</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Reverse</a:t>
            </a:r>
            <a:r>
              <a:rPr lang="en-US" altLang="zh-CN" sz="1800">
                <a:solidFill>
                  <a:srgbClr val="0000FF"/>
                </a:solidFill>
                <a:latin typeface="Consolas" pitchFamily="49" charset="0"/>
                <a:ea typeface="仿宋" pitchFamily="49" charset="-122"/>
                <a:cs typeface="Consolas" pitchFamily="49" charset="0"/>
              </a:rPr>
              <a:t>(p.next);</a:t>
            </a: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System.out.print(p.data+"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5" name="左弧形箭头 24"/>
          <p:cNvSpPr/>
          <p:nvPr/>
        </p:nvSpPr>
        <p:spPr bwMode="auto">
          <a:xfrm>
            <a:off x="1000100" y="1285860"/>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6" name="左弧形箭头 25"/>
          <p:cNvSpPr/>
          <p:nvPr/>
        </p:nvSpPr>
        <p:spPr bwMode="auto">
          <a:xfrm>
            <a:off x="928662" y="3143248"/>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571472" y="285728"/>
            <a:ext cx="1714512" cy="369332"/>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defPPr>
              <a:defRPr lang="zh-CN"/>
            </a:defPPr>
            <a:lvl1pPr>
              <a:lnSpc>
                <a:spcPct val="100000"/>
              </a:lnSpc>
              <a:defRPr sz="2000">
                <a:solidFill>
                  <a:schemeClr val="lt1"/>
                </a:solidFill>
                <a:latin typeface="Consolas" pitchFamily="49" charset="0"/>
                <a:ea typeface="微软雅黑" pitchFamily="34" charset="-122"/>
                <a:cs typeface="Consolas" pitchFamily="49"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(2)</a:t>
            </a:r>
            <a:r>
              <a:rPr lang="zh-CN" altLang="en-US" dirty="0"/>
              <a:t>反向输出</a:t>
            </a:r>
          </a:p>
        </p:txBody>
      </p:sp>
      <p:grpSp>
        <p:nvGrpSpPr>
          <p:cNvPr id="28" name="组合 27">
            <a:extLst>
              <a:ext uri="{FF2B5EF4-FFF2-40B4-BE49-F238E27FC236}">
                <a16:creationId xmlns:a16="http://schemas.microsoft.com/office/drawing/2014/main" id="{62767403-F4A0-4DB5-949E-666E7F80A977}"/>
              </a:ext>
            </a:extLst>
          </p:cNvPr>
          <p:cNvGrpSpPr/>
          <p:nvPr/>
        </p:nvGrpSpPr>
        <p:grpSpPr>
          <a:xfrm>
            <a:off x="1325167" y="307623"/>
            <a:ext cx="5926316" cy="1869530"/>
            <a:chOff x="1142976" y="2000240"/>
            <a:chExt cx="5926316" cy="1869530"/>
          </a:xfrm>
        </p:grpSpPr>
        <p:sp>
          <p:nvSpPr>
            <p:cNvPr id="29" name="Text Box 42">
              <a:extLst>
                <a:ext uri="{FF2B5EF4-FFF2-40B4-BE49-F238E27FC236}">
                  <a16:creationId xmlns:a16="http://schemas.microsoft.com/office/drawing/2014/main" id="{5A4609AC-1B71-4E93-9E12-AABB3ACC9BAB}"/>
                </a:ext>
              </a:extLst>
            </p:cNvPr>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41">
              <a:extLst>
                <a:ext uri="{FF2B5EF4-FFF2-40B4-BE49-F238E27FC236}">
                  <a16:creationId xmlns:a16="http://schemas.microsoft.com/office/drawing/2014/main" id="{17E5E0B7-7E89-44B0-A293-DEBE37663EF3}"/>
                </a:ext>
              </a:extLst>
            </p:cNvPr>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40">
              <a:extLst>
                <a:ext uri="{FF2B5EF4-FFF2-40B4-BE49-F238E27FC236}">
                  <a16:creationId xmlns:a16="http://schemas.microsoft.com/office/drawing/2014/main" id="{411AC13F-AB94-4BD1-9CFF-CD0F923F2BEB}"/>
                </a:ext>
              </a:extLst>
            </p:cNvPr>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39">
              <a:extLst>
                <a:ext uri="{FF2B5EF4-FFF2-40B4-BE49-F238E27FC236}">
                  <a16:creationId xmlns:a16="http://schemas.microsoft.com/office/drawing/2014/main" id="{9B5F8454-350C-4408-9FD9-97A82B6A2AFE}"/>
                </a:ext>
              </a:extLst>
            </p:cNvPr>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3" name="Text Box 37">
              <a:extLst>
                <a:ext uri="{FF2B5EF4-FFF2-40B4-BE49-F238E27FC236}">
                  <a16:creationId xmlns:a16="http://schemas.microsoft.com/office/drawing/2014/main" id="{130A721A-66F1-4FAC-929F-27815769E984}"/>
                </a:ext>
              </a:extLst>
            </p:cNvPr>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36">
              <a:extLst>
                <a:ext uri="{FF2B5EF4-FFF2-40B4-BE49-F238E27FC236}">
                  <a16:creationId xmlns:a16="http://schemas.microsoft.com/office/drawing/2014/main" id="{B3DBBD73-320D-4F58-95C1-E0B5AF835024}"/>
                </a:ext>
              </a:extLst>
            </p:cNvPr>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Line 35">
              <a:extLst>
                <a:ext uri="{FF2B5EF4-FFF2-40B4-BE49-F238E27FC236}">
                  <a16:creationId xmlns:a16="http://schemas.microsoft.com/office/drawing/2014/main" id="{05E9851F-28A9-429A-A775-05E5F18A5399}"/>
                </a:ext>
              </a:extLst>
            </p:cNvPr>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 name="Line 34">
              <a:extLst>
                <a:ext uri="{FF2B5EF4-FFF2-40B4-BE49-F238E27FC236}">
                  <a16:creationId xmlns:a16="http://schemas.microsoft.com/office/drawing/2014/main" id="{3C94DD20-6B36-41CA-A745-A1DABED1ADED}"/>
                </a:ext>
              </a:extLst>
            </p:cNvPr>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7" name="Text Box 33">
              <a:extLst>
                <a:ext uri="{FF2B5EF4-FFF2-40B4-BE49-F238E27FC236}">
                  <a16:creationId xmlns:a16="http://schemas.microsoft.com/office/drawing/2014/main" id="{BE25549E-E053-4FBB-9754-BC5090B1E3B2}"/>
                </a:ext>
              </a:extLst>
            </p:cNvPr>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38" name="Line 32">
              <a:extLst>
                <a:ext uri="{FF2B5EF4-FFF2-40B4-BE49-F238E27FC236}">
                  <a16:creationId xmlns:a16="http://schemas.microsoft.com/office/drawing/2014/main" id="{F5C21AE1-406C-4F73-BA66-9BD433DB40F1}"/>
                </a:ext>
              </a:extLst>
            </p:cNvPr>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9" name="Text Box 31">
              <a:extLst>
                <a:ext uri="{FF2B5EF4-FFF2-40B4-BE49-F238E27FC236}">
                  <a16:creationId xmlns:a16="http://schemas.microsoft.com/office/drawing/2014/main" id="{1D317AF5-0821-4FC5-B9E9-796757556971}"/>
                </a:ext>
              </a:extLst>
            </p:cNvPr>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40" name="Line 30">
              <a:extLst>
                <a:ext uri="{FF2B5EF4-FFF2-40B4-BE49-F238E27FC236}">
                  <a16:creationId xmlns:a16="http://schemas.microsoft.com/office/drawing/2014/main" id="{11D2B74B-BB72-43D9-833D-AEEF43CF8AEC}"/>
                </a:ext>
              </a:extLst>
            </p:cNvPr>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1" name="Text Box 31">
              <a:extLst>
                <a:ext uri="{FF2B5EF4-FFF2-40B4-BE49-F238E27FC236}">
                  <a16:creationId xmlns:a16="http://schemas.microsoft.com/office/drawing/2014/main" id="{9A92E835-B85A-469A-B4AC-E1FEC6C452F1}"/>
                </a:ext>
              </a:extLst>
            </p:cNvPr>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en-US" altLang="zh-CN" sz="18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42" name="TextBox 19">
              <a:extLst>
                <a:ext uri="{FF2B5EF4-FFF2-40B4-BE49-F238E27FC236}">
                  <a16:creationId xmlns:a16="http://schemas.microsoft.com/office/drawing/2014/main" id="{B456155F-0F72-4F64-820B-F1664A6D0917}"/>
                </a:ext>
              </a:extLst>
            </p:cNvPr>
            <p:cNvSpPr txBox="1"/>
            <p:nvPr/>
          </p:nvSpPr>
          <p:spPr>
            <a:xfrm>
              <a:off x="2714612" y="2000240"/>
              <a:ext cx="300039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大问题：</a:t>
              </a:r>
              <a:r>
                <a:rPr lang="pt-BR" altLang="zh-CN" sz="1800" i="1" dirty="0">
                  <a:solidFill>
                    <a:srgbClr val="0000FF"/>
                  </a:solidFill>
                  <a:latin typeface="Consolas" pitchFamily="49" charset="0"/>
                  <a:ea typeface="仿宋" pitchFamily="49" charset="-122"/>
                  <a:cs typeface="Consolas" pitchFamily="49" charset="0"/>
                </a:rPr>
                <a:t>f</a:t>
              </a:r>
              <a:r>
                <a:rPr lang="pt-BR"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p</a:t>
              </a:r>
              <a:r>
                <a:rPr lang="pt-BR"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pt-BR" altLang="zh-CN" sz="1800" i="1" dirty="0">
                  <a:solidFill>
                    <a:srgbClr val="0000FF"/>
                  </a:solidFill>
                  <a:latin typeface="Consolas" pitchFamily="49" charset="0"/>
                  <a:ea typeface="仿宋" pitchFamily="49" charset="-122"/>
                  <a:cs typeface="Consolas" pitchFamily="49" charset="0"/>
                </a:rPr>
                <a:t>a</a:t>
              </a:r>
              <a:r>
                <a:rPr lang="pt-BR" altLang="zh-CN" sz="1800" i="1" baseline="-25000"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到</a:t>
              </a:r>
              <a:r>
                <a:rPr lang="pt-BR" altLang="zh-CN" sz="1800" i="1" dirty="0">
                  <a:solidFill>
                    <a:srgbClr val="0000FF"/>
                  </a:solidFill>
                  <a:latin typeface="Consolas" pitchFamily="49" charset="0"/>
                  <a:ea typeface="仿宋" pitchFamily="49" charset="-122"/>
                  <a:cs typeface="Consolas" pitchFamily="49" charset="0"/>
                </a:rPr>
                <a:t>a</a:t>
              </a:r>
              <a:r>
                <a:rPr lang="pt-BR" altLang="zh-CN" sz="1800" baseline="-25000" dirty="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TextBox 20">
              <a:extLst>
                <a:ext uri="{FF2B5EF4-FFF2-40B4-BE49-F238E27FC236}">
                  <a16:creationId xmlns:a16="http://schemas.microsoft.com/office/drawing/2014/main" id="{D9D574BE-CC6F-43D1-A4E8-A32FD84DA922}"/>
                </a:ext>
              </a:extLst>
            </p:cNvPr>
            <p:cNvSpPr txBox="1"/>
            <p:nvPr/>
          </p:nvSpPr>
          <p:spPr>
            <a:xfrm>
              <a:off x="3663256" y="3500438"/>
              <a:ext cx="3406036" cy="369332"/>
            </a:xfrm>
            <a:prstGeom prst="rect">
              <a:avLst/>
            </a:prstGeom>
            <a:noFill/>
          </p:spPr>
          <p:txBody>
            <a:bodyPr wrap="square" rtlCol="0">
              <a:spAutoFit/>
            </a:bodyPr>
            <a:lstStyle/>
            <a:p>
              <a:pPr algn="l">
                <a:lnSpc>
                  <a:spcPct val="100000"/>
                </a:lnSpc>
                <a:spcBef>
                  <a:spcPts val="0"/>
                </a:spcBef>
              </a:pPr>
              <a:r>
                <a:rPr lang="zh-CN" altLang="en-US" sz="1800" dirty="0">
                  <a:solidFill>
                    <a:srgbClr val="FF0000"/>
                  </a:solidFill>
                  <a:latin typeface="黑体" panose="02010609060101010101" pitchFamily="49" charset="-122"/>
                  <a:ea typeface="黑体" panose="02010609060101010101" pitchFamily="49" charset="-122"/>
                  <a:cs typeface="Consolas" pitchFamily="49" charset="0"/>
                </a:rPr>
                <a:t>小问题</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到</a:t>
              </a:r>
              <a:r>
                <a:rPr lang="en-US" altLang="zh-CN" sz="1800" i="1" dirty="0">
                  <a:solidFill>
                    <a:srgbClr val="0000FF"/>
                  </a:solidFill>
                  <a:latin typeface="Consolas" pitchFamily="49" charset="0"/>
                  <a:ea typeface="仿宋" pitchFamily="49" charset="-122"/>
                  <a:cs typeface="Consolas" pitchFamily="49" charset="0"/>
                </a:rPr>
                <a:t>a</a:t>
              </a:r>
              <a:r>
                <a:rPr lang="en-US" altLang="zh-CN" sz="1800" baseline="-25000" dirty="0">
                  <a:solidFill>
                    <a:srgbClr val="0000FF"/>
                  </a:solidFill>
                  <a:latin typeface="Consolas" pitchFamily="49" charset="0"/>
                  <a:ea typeface="仿宋" pitchFamily="49" charset="-122"/>
                  <a:cs typeface="Consolas" pitchFamily="49" charset="0"/>
                </a:rPr>
                <a:t>2</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44" name="直接箭头连接符 43">
              <a:extLst>
                <a:ext uri="{FF2B5EF4-FFF2-40B4-BE49-F238E27FC236}">
                  <a16:creationId xmlns:a16="http://schemas.microsoft.com/office/drawing/2014/main" id="{BBCF0E5E-7F20-45FD-8879-B8059CC9AC12}"/>
                </a:ext>
              </a:extLst>
            </p:cNvPr>
            <p:cNvCxnSpPr>
              <a:endCxn id="33"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5" name="右大括号 44">
              <a:extLst>
                <a:ext uri="{FF2B5EF4-FFF2-40B4-BE49-F238E27FC236}">
                  <a16:creationId xmlns:a16="http://schemas.microsoft.com/office/drawing/2014/main" id="{C405FF78-F6CF-4BE2-9D0B-665C46F0E492}"/>
                </a:ext>
              </a:extLst>
            </p:cNvPr>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sp>
          <p:nvSpPr>
            <p:cNvPr id="46" name="右大括号 45">
              <a:extLst>
                <a:ext uri="{FF2B5EF4-FFF2-40B4-BE49-F238E27FC236}">
                  <a16:creationId xmlns:a16="http://schemas.microsoft.com/office/drawing/2014/main" id="{91CD719F-4B5C-4332-B524-E24D795E71DA}"/>
                </a:ext>
              </a:extLst>
            </p:cNvPr>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1635" y="572577"/>
            <a:ext cx="6572296" cy="277392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public static void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(LinkNode&lt;Integer&gt; p)</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if (p==null) return;</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  System.out.print(p.data+"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(p.next);</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428596" y="214290"/>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1"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比较</a:t>
              </a:r>
              <a:endParaRPr lang="zh-CN" altLang="en-US" sz="1800" b="1" dirty="0">
                <a:solidFill>
                  <a:srgbClr val="FF0000"/>
                </a:solidFill>
                <a:latin typeface="微软雅黑" pitchFamily="34" charset="-122"/>
                <a:ea typeface="微软雅黑" pitchFamily="34" charset="-122"/>
              </a:endParaRPr>
            </a:p>
          </p:txBody>
        </p:sp>
      </p:grpSp>
      <p:sp>
        <p:nvSpPr>
          <p:cNvPr id="10" name="TextBox 9"/>
          <p:cNvSpPr txBox="1"/>
          <p:nvPr/>
        </p:nvSpPr>
        <p:spPr>
          <a:xfrm>
            <a:off x="1357290" y="3857628"/>
            <a:ext cx="6572296" cy="277392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public static void </a:t>
            </a:r>
            <a:r>
              <a:rPr lang="en-US" altLang="zh-CN" sz="1800">
                <a:solidFill>
                  <a:srgbClr val="FF0000"/>
                </a:solidFill>
              </a:rPr>
              <a:t>Reverse</a:t>
            </a:r>
            <a:r>
              <a:rPr lang="en-US" altLang="zh-CN" sz="1800">
                <a:solidFill>
                  <a:srgbClr val="0000FF"/>
                </a:solidFill>
                <a:latin typeface="Consolas" pitchFamily="49" charset="0"/>
                <a:ea typeface="仿宋" pitchFamily="49" charset="-122"/>
                <a:cs typeface="Consolas" pitchFamily="49" charset="0"/>
              </a:rPr>
              <a:t>(LinkNode&lt;Integer&gt; p)</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if (p==null) return;</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Reverse</a:t>
            </a:r>
            <a:r>
              <a:rPr lang="en-US" altLang="zh-CN" sz="1800">
                <a:solidFill>
                  <a:srgbClr val="0000FF"/>
                </a:solidFill>
                <a:latin typeface="Consolas" pitchFamily="49" charset="0"/>
                <a:ea typeface="仿宋" pitchFamily="49" charset="-122"/>
                <a:cs typeface="Consolas" pitchFamily="49" charset="0"/>
              </a:rPr>
              <a:t>(p.next);</a:t>
            </a: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System.out.print(p.data+"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cxnSp>
        <p:nvCxnSpPr>
          <p:cNvPr id="12" name="直接箭头连接符 11"/>
          <p:cNvCxnSpPr/>
          <p:nvPr/>
        </p:nvCxnSpPr>
        <p:spPr>
          <a:xfrm rot="5400000">
            <a:off x="4393405" y="3588545"/>
            <a:ext cx="500066" cy="1588"/>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906731"/>
            <a:ext cx="8496944" cy="769441"/>
          </a:xfrm>
          <a:prstGeom prst="rect">
            <a:avLst/>
          </a:prstGeom>
          <a:noFill/>
        </p:spPr>
        <p:txBody>
          <a:bodyPr wrap="square" rtlCol="0">
            <a:spAutoFit/>
          </a:bodyPr>
          <a:lstStyle/>
          <a:p>
            <a:pPr algn="l">
              <a:lnSpc>
                <a:spcPct val="100000"/>
              </a:lnSpc>
            </a:pP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5.1</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以下是求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zh-CN" altLang="zh-CN" sz="2200" dirty="0">
                <a:solidFill>
                  <a:srgbClr val="0000FF"/>
                </a:solidFill>
                <a:latin typeface="Consolas" pitchFamily="49" charset="0"/>
                <a:ea typeface="楷体" pitchFamily="49" charset="-122"/>
                <a:cs typeface="Consolas" pitchFamily="49" charset="0"/>
              </a:rPr>
              <a:t>为正整数）的递归函数。它属于什么类型的递归。</a:t>
            </a:r>
          </a:p>
        </p:txBody>
      </p:sp>
      <p:sp>
        <p:nvSpPr>
          <p:cNvPr id="11" name="TextBox 10"/>
          <p:cNvSpPr txBox="1"/>
          <p:nvPr/>
        </p:nvSpPr>
        <p:spPr>
          <a:xfrm>
            <a:off x="1547664" y="2018222"/>
            <a:ext cx="7000924" cy="24148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1</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return(1);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2</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3</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return(fun(n-1)*n);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语句</a:t>
            </a:r>
            <a:r>
              <a:rPr lang="en-US" altLang="zh-CN" sz="1800" dirty="0">
                <a:solidFill>
                  <a:srgbClr val="009900"/>
                </a:solidFill>
                <a:latin typeface="Consolas" pitchFamily="49" charset="0"/>
                <a:ea typeface="仿宋" pitchFamily="49" charset="-122"/>
                <a:cs typeface="Consolas" pitchFamily="49" charset="0"/>
              </a:rPr>
              <a:t>4</a:t>
            </a:r>
            <a:endParaRPr lang="zh-CN" altLang="zh-CN" sz="1800" dirty="0">
              <a:solidFill>
                <a:srgbClr val="0099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323528" y="4775128"/>
            <a:ext cx="8873132" cy="785215"/>
          </a:xfrm>
          <a:prstGeom prst="rect">
            <a:avLst/>
          </a:prstGeom>
          <a:noFill/>
        </p:spPr>
        <p:txBody>
          <a:bodyPr wrap="square" rtlCol="0">
            <a:spAutoFit/>
          </a:bodyPr>
          <a:lstStyle/>
          <a:p>
            <a:pPr algn="l">
              <a:lnSpc>
                <a:spcPts val="2800"/>
              </a:lnSpc>
              <a:spcBef>
                <a:spcPts val="0"/>
              </a:spcBef>
            </a:pPr>
            <a:r>
              <a:rPr lang="zh-CN" altLang="zh-CN" sz="2100" dirty="0">
                <a:solidFill>
                  <a:srgbClr val="FF0000"/>
                </a:solidFill>
                <a:latin typeface="微软雅黑" pitchFamily="34" charset="-122"/>
                <a:ea typeface="微软雅黑" pitchFamily="34" charset="-122"/>
                <a:cs typeface="Consolas" pitchFamily="49" charset="0"/>
              </a:rPr>
              <a:t>解：</a:t>
            </a:r>
            <a:r>
              <a:rPr lang="zh-CN" altLang="zh-CN" sz="2100" dirty="0">
                <a:solidFill>
                  <a:srgbClr val="0000FF"/>
                </a:solidFill>
                <a:latin typeface="Consolas" pitchFamily="49" charset="0"/>
                <a:ea typeface="仿宋" pitchFamily="49" charset="-122"/>
                <a:cs typeface="Consolas" pitchFamily="49" charset="0"/>
              </a:rPr>
              <a:t>直接递归函数。又由于递归调用是最后一条语句，所以它又属于尾递归。</a:t>
            </a:r>
            <a:endParaRPr lang="zh-CN" altLang="en-US" sz="21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95536" y="1132308"/>
            <a:ext cx="8594790" cy="1868845"/>
          </a:xfrm>
          <a:prstGeom prst="rect">
            <a:avLst/>
          </a:prstGeom>
          <a:noFill/>
        </p:spPr>
        <p:txBody>
          <a:bodyPr wrap="square" rtlCol="0">
            <a:spAutoFit/>
          </a:bodyPr>
          <a:lstStyle/>
          <a:p>
            <a:pPr marL="342900" indent="-342900" algn="l">
              <a:lnSpc>
                <a:spcPts val="3400"/>
              </a:lnSpc>
              <a:spcBef>
                <a:spcPts val="600"/>
              </a:spcBef>
              <a:buBlip>
                <a:blip r:embed="rId3"/>
              </a:buBlip>
            </a:pPr>
            <a:r>
              <a:rPr lang="zh-CN" altLang="zh-CN" sz="2100" dirty="0">
                <a:solidFill>
                  <a:srgbClr val="0000FF"/>
                </a:solidFill>
                <a:latin typeface="Consolas" pitchFamily="49" charset="0"/>
                <a:ea typeface="仿宋" pitchFamily="49" charset="-122"/>
                <a:cs typeface="Consolas" pitchFamily="49" charset="0"/>
              </a:rPr>
              <a:t>递归算法通常通常把一个大的复杂问题</a:t>
            </a:r>
            <a:r>
              <a:rPr lang="zh-CN" altLang="zh-CN" sz="2100" dirty="0">
                <a:solidFill>
                  <a:srgbClr val="FF0000"/>
                </a:solidFill>
                <a:latin typeface="Consolas" pitchFamily="49" charset="0"/>
                <a:ea typeface="仿宋" pitchFamily="49" charset="-122"/>
                <a:cs typeface="Consolas" pitchFamily="49" charset="0"/>
              </a:rPr>
              <a:t>层层转化</a:t>
            </a:r>
            <a:r>
              <a:rPr lang="zh-CN" altLang="zh-CN" sz="2100" dirty="0">
                <a:solidFill>
                  <a:srgbClr val="0000FF"/>
                </a:solidFill>
                <a:latin typeface="Consolas" pitchFamily="49" charset="0"/>
                <a:ea typeface="仿宋" pitchFamily="49" charset="-122"/>
                <a:cs typeface="Consolas" pitchFamily="49" charset="0"/>
              </a:rPr>
              <a:t>为一个或多个与原问题</a:t>
            </a:r>
            <a:r>
              <a:rPr lang="zh-CN" altLang="zh-CN" sz="2100" dirty="0">
                <a:solidFill>
                  <a:srgbClr val="FF0000"/>
                </a:solidFill>
                <a:latin typeface="Consolas" pitchFamily="49" charset="0"/>
                <a:ea typeface="仿宋" pitchFamily="49" charset="-122"/>
                <a:cs typeface="Consolas" pitchFamily="49" charset="0"/>
              </a:rPr>
              <a:t>相似的规模较小</a:t>
            </a:r>
            <a:r>
              <a:rPr lang="zh-CN" altLang="zh-CN" sz="2100" dirty="0">
                <a:solidFill>
                  <a:srgbClr val="0000FF"/>
                </a:solidFill>
                <a:latin typeface="Consolas" pitchFamily="49" charset="0"/>
                <a:ea typeface="仿宋" pitchFamily="49" charset="-122"/>
                <a:cs typeface="Consolas" pitchFamily="49" charset="0"/>
              </a:rPr>
              <a:t>的问题来求解</a:t>
            </a:r>
            <a:r>
              <a:rPr lang="zh-CN" altLang="en-US" sz="2100" dirty="0">
                <a:solidFill>
                  <a:srgbClr val="0000FF"/>
                </a:solidFill>
                <a:latin typeface="Consolas" pitchFamily="49" charset="0"/>
                <a:ea typeface="仿宋" pitchFamily="49" charset="-122"/>
                <a:cs typeface="Consolas" pitchFamily="49" charset="0"/>
              </a:rPr>
              <a:t>。</a:t>
            </a:r>
            <a:endParaRPr lang="en-US" altLang="zh-CN" sz="2100" dirty="0">
              <a:solidFill>
                <a:srgbClr val="0000FF"/>
              </a:solidFill>
              <a:latin typeface="Consolas" pitchFamily="49" charset="0"/>
              <a:ea typeface="仿宋" pitchFamily="49" charset="-122"/>
              <a:cs typeface="Consolas" pitchFamily="49" charset="0"/>
            </a:endParaRPr>
          </a:p>
          <a:p>
            <a:pPr marL="342900" indent="-342900" algn="l">
              <a:lnSpc>
                <a:spcPts val="3400"/>
              </a:lnSpc>
              <a:spcBef>
                <a:spcPts val="600"/>
              </a:spcBef>
              <a:buBlip>
                <a:blip r:embed="rId3"/>
              </a:buBlip>
            </a:pPr>
            <a:r>
              <a:rPr lang="zh-CN" altLang="zh-CN" sz="2100" dirty="0">
                <a:solidFill>
                  <a:srgbClr val="0000FF"/>
                </a:solidFill>
                <a:latin typeface="Consolas" pitchFamily="49" charset="0"/>
                <a:ea typeface="仿宋" pitchFamily="49" charset="-122"/>
                <a:cs typeface="Consolas" pitchFamily="49" charset="0"/>
              </a:rPr>
              <a:t>递归策略只需少量的代码就可以描述出解题过程所需要的多次重复计算，大大</a:t>
            </a:r>
            <a:r>
              <a:rPr lang="zh-CN" altLang="zh-CN" sz="2100" dirty="0">
                <a:solidFill>
                  <a:srgbClr val="FF0000"/>
                </a:solidFill>
                <a:latin typeface="Consolas" pitchFamily="49" charset="0"/>
                <a:ea typeface="仿宋" pitchFamily="49" charset="-122"/>
                <a:cs typeface="Consolas" pitchFamily="49" charset="0"/>
              </a:rPr>
              <a:t>减少了算法的代码量</a:t>
            </a:r>
            <a:r>
              <a:rPr lang="zh-CN" altLang="zh-CN" sz="2100" dirty="0">
                <a:solidFill>
                  <a:srgbClr val="0000FF"/>
                </a:solidFill>
                <a:latin typeface="Consolas" pitchFamily="49" charset="0"/>
                <a:ea typeface="仿宋" pitchFamily="49" charset="-122"/>
                <a:cs typeface="Consolas" pitchFamily="49" charset="0"/>
              </a:rPr>
              <a:t>。</a:t>
            </a:r>
          </a:p>
        </p:txBody>
      </p:sp>
      <p:sp>
        <p:nvSpPr>
          <p:cNvPr id="6" name="圆角矩形 5"/>
          <p:cNvSpPr/>
          <p:nvPr/>
        </p:nvSpPr>
        <p:spPr bwMode="auto">
          <a:xfrm>
            <a:off x="3649575" y="3856847"/>
            <a:ext cx="1465877" cy="648072"/>
          </a:xfrm>
          <a:prstGeom prst="roundRect">
            <a:avLst/>
          </a:prstGeom>
          <a:ln>
            <a:headEnd/>
            <a:tailEnd type="arrow" w="sm" len="sm"/>
          </a:ln>
        </p:spPr>
        <p:style>
          <a:lnRef idx="1">
            <a:schemeClr val="accent2"/>
          </a:lnRef>
          <a:fillRef idx="2">
            <a:schemeClr val="accent2"/>
          </a:fillRef>
          <a:effectRef idx="1">
            <a:schemeClr val="accent2"/>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zh-CN" altLang="en-US" sz="1800">
                <a:solidFill>
                  <a:srgbClr val="0000FF"/>
                </a:solidFill>
                <a:latin typeface="Consolas" pitchFamily="49" charset="0"/>
                <a:cs typeface="Consolas" pitchFamily="49" charset="0"/>
              </a:rPr>
              <a:t>原问题</a:t>
            </a:r>
          </a:p>
        </p:txBody>
      </p:sp>
      <p:sp>
        <p:nvSpPr>
          <p:cNvPr id="7" name="圆角矩形 6"/>
          <p:cNvSpPr/>
          <p:nvPr/>
        </p:nvSpPr>
        <p:spPr bwMode="auto">
          <a:xfrm>
            <a:off x="2363692" y="5142731"/>
            <a:ext cx="1080120" cy="576064"/>
          </a:xfrm>
          <a:prstGeom prst="roundRect">
            <a:avLst/>
          </a:prstGeom>
          <a:ln>
            <a:headEnd/>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zh-CN" altLang="en-US" sz="1800">
                <a:solidFill>
                  <a:srgbClr val="0000FF"/>
                </a:solidFill>
                <a:latin typeface="Consolas" pitchFamily="49" charset="0"/>
                <a:cs typeface="Consolas" pitchFamily="49" charset="0"/>
              </a:rPr>
              <a:t>小问题</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 name="圆角矩形 7"/>
          <p:cNvSpPr/>
          <p:nvPr/>
        </p:nvSpPr>
        <p:spPr bwMode="auto">
          <a:xfrm>
            <a:off x="3506700" y="5142731"/>
            <a:ext cx="1080120" cy="576064"/>
          </a:xfrm>
          <a:prstGeom prst="roundRect">
            <a:avLst/>
          </a:prstGeom>
          <a:ln>
            <a:headEnd/>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zh-CN" altLang="en-US" sz="1800">
                <a:solidFill>
                  <a:srgbClr val="0000FF"/>
                </a:solidFill>
                <a:latin typeface="Consolas" pitchFamily="49" charset="0"/>
                <a:cs typeface="Consolas" pitchFamily="49" charset="0"/>
              </a:rPr>
              <a:t>小问题</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圆角矩形 8"/>
          <p:cNvSpPr/>
          <p:nvPr/>
        </p:nvSpPr>
        <p:spPr bwMode="auto">
          <a:xfrm>
            <a:off x="5364088" y="5142731"/>
            <a:ext cx="1080120" cy="576064"/>
          </a:xfrm>
          <a:prstGeom prst="roundRect">
            <a:avLst/>
          </a:prstGeom>
          <a:ln>
            <a:headEnd/>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zh-CN" altLang="en-US" sz="1800">
                <a:solidFill>
                  <a:srgbClr val="0000FF"/>
                </a:solidFill>
                <a:latin typeface="Consolas" pitchFamily="49" charset="0"/>
                <a:cs typeface="Consolas" pitchFamily="49" charset="0"/>
              </a:rPr>
              <a:t>小问题</a:t>
            </a:r>
            <a:r>
              <a:rPr lang="en-US" altLang="zh-CN" sz="1800" i="1">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sp>
        <p:nvSpPr>
          <p:cNvPr id="10" name="TextBox 9"/>
          <p:cNvSpPr txBox="1"/>
          <p:nvPr/>
        </p:nvSpPr>
        <p:spPr>
          <a:xfrm>
            <a:off x="4792583" y="5214169"/>
            <a:ext cx="385757"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mj-ea"/>
                <a:ea typeface="+mj-ea"/>
                <a:cs typeface="Consolas" pitchFamily="49" charset="0"/>
              </a:rPr>
              <a:t>…</a:t>
            </a:r>
            <a:endParaRPr lang="zh-CN" altLang="en-US" sz="1800">
              <a:solidFill>
                <a:srgbClr val="0000FF"/>
              </a:solidFill>
              <a:latin typeface="+mj-ea"/>
              <a:ea typeface="+mj-ea"/>
              <a:cs typeface="Consolas" pitchFamily="49" charset="0"/>
            </a:endParaRPr>
          </a:p>
        </p:txBody>
      </p:sp>
      <p:cxnSp>
        <p:nvCxnSpPr>
          <p:cNvPr id="12" name="直接箭头连接符 11"/>
          <p:cNvCxnSpPr>
            <a:cxnSpLocks/>
          </p:cNvCxnSpPr>
          <p:nvPr/>
        </p:nvCxnSpPr>
        <p:spPr>
          <a:xfrm flipH="1">
            <a:off x="2933757" y="4504919"/>
            <a:ext cx="990124" cy="66162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cxnSpLocks/>
            <a:stCxn id="6" idx="2"/>
            <a:endCxn id="8" idx="0"/>
          </p:cNvCxnSpPr>
          <p:nvPr/>
        </p:nvCxnSpPr>
        <p:spPr>
          <a:xfrm flipH="1">
            <a:off x="4046760" y="4504919"/>
            <a:ext cx="335754" cy="63781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cxnSpLocks/>
            <a:endCxn id="9" idx="0"/>
          </p:cNvCxnSpPr>
          <p:nvPr/>
        </p:nvCxnSpPr>
        <p:spPr>
          <a:xfrm>
            <a:off x="4792583" y="4504919"/>
            <a:ext cx="1111565" cy="63781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1556792"/>
            <a:ext cx="7384904" cy="415498"/>
          </a:xfrm>
          <a:prstGeom prst="rect">
            <a:avLst/>
          </a:prstGeom>
          <a:noFill/>
        </p:spPr>
        <p:txBody>
          <a:bodyPr wrap="square" rtlCol="0">
            <a:spAutoFit/>
          </a:bodyPr>
          <a:lstStyle/>
          <a:p>
            <a:pPr algn="l">
              <a:lnSpc>
                <a:spcPct val="100000"/>
              </a:lnSpc>
            </a:pPr>
            <a:r>
              <a:rPr lang="zh-CN" altLang="zh-CN" sz="2100" dirty="0">
                <a:solidFill>
                  <a:srgbClr val="0000FF"/>
                </a:solidFill>
                <a:latin typeface="Consolas" pitchFamily="49" charset="0"/>
                <a:ea typeface="仿宋" pitchFamily="49" charset="-122"/>
                <a:cs typeface="Consolas" pitchFamily="49" charset="0"/>
              </a:rPr>
              <a:t>一般来说，能够用递归解决的问题应该满足以下</a:t>
            </a:r>
            <a:r>
              <a:rPr lang="en-US" altLang="zh-CN" sz="2100" dirty="0">
                <a:solidFill>
                  <a:srgbClr val="FF0000"/>
                </a:solidFill>
                <a:latin typeface="Consolas" pitchFamily="49" charset="0"/>
                <a:ea typeface="仿宋" pitchFamily="49" charset="-122"/>
                <a:cs typeface="Consolas" pitchFamily="49" charset="0"/>
              </a:rPr>
              <a:t>3</a:t>
            </a:r>
            <a:r>
              <a:rPr lang="zh-CN" altLang="zh-CN" sz="2100" dirty="0">
                <a:solidFill>
                  <a:srgbClr val="FF0000"/>
                </a:solidFill>
                <a:latin typeface="Consolas" pitchFamily="49" charset="0"/>
                <a:ea typeface="仿宋" pitchFamily="49" charset="-122"/>
                <a:cs typeface="Consolas" pitchFamily="49" charset="0"/>
              </a:rPr>
              <a:t>个条件</a:t>
            </a:r>
            <a:r>
              <a:rPr lang="zh-CN" altLang="zh-CN" sz="21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395536" y="2204864"/>
            <a:ext cx="8352928" cy="20715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4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需要解决的问题</a:t>
            </a:r>
            <a:r>
              <a:rPr lang="zh-CN" altLang="zh-CN" sz="2100" dirty="0">
                <a:solidFill>
                  <a:srgbClr val="FF0000"/>
                </a:solidFill>
                <a:latin typeface="Consolas" pitchFamily="49" charset="0"/>
                <a:ea typeface="仿宋" pitchFamily="49" charset="-122"/>
                <a:cs typeface="Consolas" pitchFamily="49" charset="0"/>
              </a:rPr>
              <a:t>可以转化为一个或多个子问题</a:t>
            </a:r>
            <a:r>
              <a:rPr lang="zh-CN" altLang="zh-CN" sz="2100" dirty="0">
                <a:solidFill>
                  <a:srgbClr val="0000FF"/>
                </a:solidFill>
                <a:latin typeface="Consolas" pitchFamily="49" charset="0"/>
                <a:ea typeface="仿宋" pitchFamily="49" charset="-122"/>
                <a:cs typeface="Consolas" pitchFamily="49" charset="0"/>
              </a:rPr>
              <a:t>来求解，而这些子问题的</a:t>
            </a:r>
            <a:r>
              <a:rPr lang="zh-CN" altLang="zh-CN" sz="2100" dirty="0">
                <a:solidFill>
                  <a:srgbClr val="FF0000"/>
                </a:solidFill>
                <a:latin typeface="Consolas" pitchFamily="49" charset="0"/>
                <a:ea typeface="仿宋" pitchFamily="49" charset="-122"/>
                <a:cs typeface="Consolas" pitchFamily="49" charset="0"/>
              </a:rPr>
              <a:t>求解方法与原问题完全相同</a:t>
            </a:r>
            <a:r>
              <a:rPr lang="zh-CN" altLang="zh-CN" sz="2100" dirty="0">
                <a:solidFill>
                  <a:srgbClr val="0000FF"/>
                </a:solidFill>
                <a:latin typeface="Consolas" pitchFamily="49" charset="0"/>
                <a:ea typeface="仿宋" pitchFamily="49" charset="-122"/>
                <a:cs typeface="Consolas" pitchFamily="49" charset="0"/>
              </a:rPr>
              <a:t>，只是在数量规模上不同</a:t>
            </a:r>
            <a:r>
              <a:rPr lang="zh-CN" altLang="en-US" sz="2100" dirty="0">
                <a:solidFill>
                  <a:srgbClr val="0000FF"/>
                </a:solidFill>
                <a:latin typeface="Consolas" pitchFamily="49" charset="0"/>
                <a:ea typeface="仿宋" pitchFamily="49" charset="-122"/>
                <a:cs typeface="Consolas" pitchFamily="49" charset="0"/>
              </a:rPr>
              <a:t>。</a:t>
            </a:r>
            <a:endParaRPr lang="zh-CN" altLang="zh-CN" sz="2100" dirty="0">
              <a:solidFill>
                <a:srgbClr val="0000FF"/>
              </a:solidFill>
              <a:latin typeface="Consolas" pitchFamily="49" charset="0"/>
              <a:ea typeface="仿宋" pitchFamily="49" charset="-122"/>
              <a:cs typeface="Consolas" pitchFamily="49" charset="0"/>
            </a:endParaRPr>
          </a:p>
          <a:p>
            <a:pPr marL="342900" indent="-342900" algn="l">
              <a:lnSpc>
                <a:spcPts val="34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递归调用的</a:t>
            </a:r>
            <a:r>
              <a:rPr lang="zh-CN" altLang="zh-CN" sz="2100" dirty="0">
                <a:solidFill>
                  <a:srgbClr val="FF0000"/>
                </a:solidFill>
                <a:latin typeface="Consolas" pitchFamily="49" charset="0"/>
                <a:ea typeface="仿宋" pitchFamily="49" charset="-122"/>
                <a:cs typeface="Consolas" pitchFamily="49" charset="0"/>
              </a:rPr>
              <a:t>次数</a:t>
            </a:r>
            <a:r>
              <a:rPr lang="zh-CN" altLang="zh-CN" sz="2100" dirty="0">
                <a:solidFill>
                  <a:srgbClr val="0000FF"/>
                </a:solidFill>
                <a:latin typeface="Consolas" pitchFamily="49" charset="0"/>
                <a:ea typeface="仿宋" pitchFamily="49" charset="-122"/>
                <a:cs typeface="Consolas" pitchFamily="49" charset="0"/>
              </a:rPr>
              <a:t>必须是</a:t>
            </a:r>
            <a:r>
              <a:rPr lang="zh-CN" altLang="zh-CN" sz="2100" dirty="0">
                <a:solidFill>
                  <a:srgbClr val="FF0000"/>
                </a:solidFill>
                <a:latin typeface="Consolas" pitchFamily="49" charset="0"/>
                <a:ea typeface="仿宋" pitchFamily="49" charset="-122"/>
                <a:cs typeface="Consolas" pitchFamily="49" charset="0"/>
              </a:rPr>
              <a:t>有限</a:t>
            </a:r>
            <a:r>
              <a:rPr lang="zh-CN" altLang="zh-CN" sz="2100" dirty="0">
                <a:solidFill>
                  <a:srgbClr val="0000FF"/>
                </a:solidFill>
                <a:latin typeface="Consolas" pitchFamily="49" charset="0"/>
                <a:ea typeface="仿宋" pitchFamily="49" charset="-122"/>
                <a:cs typeface="Consolas" pitchFamily="49" charset="0"/>
              </a:rPr>
              <a:t>的</a:t>
            </a:r>
            <a:r>
              <a:rPr lang="zh-CN" altLang="en-US" sz="2100" dirty="0">
                <a:solidFill>
                  <a:srgbClr val="0000FF"/>
                </a:solidFill>
                <a:latin typeface="Consolas" pitchFamily="49" charset="0"/>
                <a:ea typeface="仿宋" pitchFamily="49" charset="-122"/>
                <a:cs typeface="Consolas" pitchFamily="49" charset="0"/>
              </a:rPr>
              <a:t>。</a:t>
            </a:r>
            <a:endParaRPr lang="zh-CN" altLang="zh-CN" sz="2100" dirty="0">
              <a:solidFill>
                <a:srgbClr val="0000FF"/>
              </a:solidFill>
              <a:latin typeface="Consolas" pitchFamily="49" charset="0"/>
              <a:ea typeface="仿宋" pitchFamily="49" charset="-122"/>
              <a:cs typeface="Consolas" pitchFamily="49" charset="0"/>
            </a:endParaRPr>
          </a:p>
          <a:p>
            <a:pPr marL="342900" indent="-342900" algn="l">
              <a:lnSpc>
                <a:spcPts val="3400"/>
              </a:lnSpc>
              <a:spcBef>
                <a:spcPts val="600"/>
              </a:spcBef>
              <a:buBlip>
                <a:blip r:embed="rId2"/>
              </a:buBlip>
            </a:pPr>
            <a:r>
              <a:rPr lang="zh-CN" altLang="zh-CN" sz="2100" dirty="0">
                <a:solidFill>
                  <a:srgbClr val="0000FF"/>
                </a:solidFill>
                <a:latin typeface="Consolas" pitchFamily="49" charset="0"/>
                <a:ea typeface="仿宋" pitchFamily="49" charset="-122"/>
                <a:cs typeface="Consolas" pitchFamily="49" charset="0"/>
              </a:rPr>
              <a:t>必须有</a:t>
            </a:r>
            <a:r>
              <a:rPr lang="zh-CN" altLang="zh-CN" sz="2100" dirty="0">
                <a:solidFill>
                  <a:srgbClr val="FF0000"/>
                </a:solidFill>
                <a:latin typeface="Consolas" pitchFamily="49" charset="0"/>
                <a:ea typeface="仿宋" pitchFamily="49" charset="-122"/>
                <a:cs typeface="Consolas" pitchFamily="49" charset="0"/>
              </a:rPr>
              <a:t>结束递归的条件</a:t>
            </a:r>
            <a:r>
              <a:rPr lang="zh-CN" altLang="zh-CN" sz="2100" dirty="0">
                <a:solidFill>
                  <a:srgbClr val="0000FF"/>
                </a:solidFill>
                <a:latin typeface="Consolas" pitchFamily="49" charset="0"/>
                <a:ea typeface="仿宋" pitchFamily="49" charset="-122"/>
                <a:cs typeface="Consolas" pitchFamily="49" charset="0"/>
              </a:rPr>
              <a:t>来终止递归。</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001" y="332656"/>
            <a:ext cx="3286148" cy="461665"/>
          </a:xfrm>
          <a:prstGeom prst="rect">
            <a:avLst/>
          </a:prstGeom>
          <a:gradFill>
            <a:gsLst>
              <a:gs pos="0">
                <a:srgbClr val="1E6578"/>
              </a:gs>
              <a:gs pos="80000">
                <a:schemeClr val="accent5">
                  <a:shade val="93000"/>
                  <a:satMod val="13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zh-CN"/>
            </a:defPPr>
            <a:lvl1pPr>
              <a:lnSpc>
                <a:spcPct val="100000"/>
              </a:lnSpc>
              <a:defRPr>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defRPr>
            </a:lvl1pPr>
          </a:lstStyle>
          <a:p>
            <a:r>
              <a:rPr lang="en-US" altLang="zh-CN"/>
              <a:t>5.1.2 </a:t>
            </a:r>
            <a:r>
              <a:rPr lang="zh-CN" altLang="zh-CN"/>
              <a:t>何时使用递归</a:t>
            </a:r>
          </a:p>
        </p:txBody>
      </p:sp>
      <p:sp>
        <p:nvSpPr>
          <p:cNvPr id="6" name="TextBox 5"/>
          <p:cNvSpPr txBox="1"/>
          <p:nvPr/>
        </p:nvSpPr>
        <p:spPr>
          <a:xfrm>
            <a:off x="571472" y="1428736"/>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定义是递归的</a:t>
            </a:r>
            <a:endParaRPr lang="zh-CN" altLang="zh-CN" sz="2000">
              <a:solidFill>
                <a:schemeClr val="bg1"/>
              </a:solidFill>
              <a:latin typeface="Consolas" pitchFamily="49" charset="0"/>
              <a:ea typeface="微软雅黑" pitchFamily="34" charset="-122"/>
              <a:cs typeface="Consolas" pitchFamily="49" charset="0"/>
            </a:endParaRPr>
          </a:p>
        </p:txBody>
      </p:sp>
      <p:sp>
        <p:nvSpPr>
          <p:cNvPr id="9" name="TextBox 6">
            <a:extLst>
              <a:ext uri="{FF2B5EF4-FFF2-40B4-BE49-F238E27FC236}">
                <a16:creationId xmlns:a16="http://schemas.microsoft.com/office/drawing/2014/main" id="{894E43B7-7EF3-4EE3-BABA-77663E873DE0}"/>
              </a:ext>
            </a:extLst>
          </p:cNvPr>
          <p:cNvSpPr txBox="1"/>
          <p:nvPr/>
        </p:nvSpPr>
        <p:spPr>
          <a:xfrm>
            <a:off x="683568" y="2149396"/>
            <a:ext cx="7704856" cy="897425"/>
          </a:xfrm>
          <a:prstGeom prst="rect">
            <a:avLst/>
          </a:prstGeom>
          <a:noFill/>
        </p:spPr>
        <p:txBody>
          <a:bodyPr wrap="square" rtlCol="0">
            <a:spAutoFit/>
          </a:bodyPr>
          <a:lstStyle/>
          <a:p>
            <a:pPr algn="l">
              <a:lnSpc>
                <a:spcPts val="3300"/>
              </a:lnSpc>
              <a:spcBef>
                <a:spcPts val="0"/>
              </a:spcBef>
            </a:pPr>
            <a:r>
              <a:rPr lang="en-US" altLang="zh-CN" sz="2100" dirty="0">
                <a:solidFill>
                  <a:srgbClr val="0000FF"/>
                </a:solidFill>
                <a:latin typeface="Consolas" pitchFamily="49" charset="0"/>
                <a:ea typeface="仿宋" pitchFamily="49" charset="-122"/>
                <a:cs typeface="Consolas" pitchFamily="49" charset="0"/>
              </a:rPr>
              <a:t>    </a:t>
            </a:r>
            <a:r>
              <a:rPr lang="zh-CN" altLang="zh-CN" sz="2100" dirty="0">
                <a:solidFill>
                  <a:srgbClr val="0000FF"/>
                </a:solidFill>
                <a:latin typeface="Consolas" pitchFamily="49" charset="0"/>
                <a:ea typeface="仿宋" pitchFamily="49" charset="-122"/>
                <a:cs typeface="Consolas" pitchFamily="49" charset="0"/>
              </a:rPr>
              <a:t>有许多数学公式、数列等的定义是递归的。例如，求</a:t>
            </a:r>
            <a:r>
              <a:rPr lang="en-US" altLang="zh-CN" sz="2100" i="1" dirty="0">
                <a:solidFill>
                  <a:srgbClr val="0000FF"/>
                </a:solidFill>
                <a:latin typeface="Consolas" pitchFamily="49" charset="0"/>
                <a:ea typeface="仿宋" pitchFamily="49" charset="-122"/>
                <a:cs typeface="Consolas" pitchFamily="49" charset="0"/>
              </a:rPr>
              <a:t>n</a:t>
            </a:r>
            <a:r>
              <a:rPr lang="en-US" altLang="zh-CN" sz="2100" dirty="0">
                <a:solidFill>
                  <a:srgbClr val="0000FF"/>
                </a:solidFill>
                <a:latin typeface="Consolas" pitchFamily="49" charset="0"/>
                <a:ea typeface="仿宋" pitchFamily="49" charset="-122"/>
                <a:cs typeface="Consolas" pitchFamily="49" charset="0"/>
              </a:rPr>
              <a:t>!</a:t>
            </a:r>
            <a:r>
              <a:rPr lang="zh-CN" altLang="zh-CN" sz="2100" dirty="0">
                <a:solidFill>
                  <a:srgbClr val="0000FF"/>
                </a:solidFill>
                <a:latin typeface="Consolas" pitchFamily="49" charset="0"/>
                <a:ea typeface="仿宋" pitchFamily="49" charset="-122"/>
                <a:cs typeface="Consolas" pitchFamily="49" charset="0"/>
              </a:rPr>
              <a:t>和</a:t>
            </a:r>
            <a:r>
              <a:rPr lang="en-US" altLang="zh-CN" sz="2100" dirty="0">
                <a:solidFill>
                  <a:srgbClr val="0000FF"/>
                </a:solidFill>
                <a:latin typeface="Consolas" pitchFamily="49" charset="0"/>
                <a:ea typeface="仿宋" pitchFamily="49" charset="-122"/>
                <a:cs typeface="Consolas" pitchFamily="49" charset="0"/>
              </a:rPr>
              <a:t>Fibonacci</a:t>
            </a:r>
            <a:r>
              <a:rPr lang="zh-CN" altLang="zh-CN" sz="2100" dirty="0">
                <a:solidFill>
                  <a:srgbClr val="0000FF"/>
                </a:solidFill>
                <a:latin typeface="Consolas" pitchFamily="49" charset="0"/>
                <a:ea typeface="仿宋" pitchFamily="49" charset="-122"/>
                <a:cs typeface="Consolas" pitchFamily="49" charset="0"/>
              </a:rPr>
              <a:t>（斐波那契）数列等</a:t>
            </a:r>
            <a:r>
              <a:rPr lang="zh-CN" altLang="en-US" sz="2100" dirty="0">
                <a:solidFill>
                  <a:srgbClr val="0000FF"/>
                </a:solidFill>
                <a:latin typeface="Consolas" pitchFamily="49" charset="0"/>
                <a:ea typeface="仿宋" pitchFamily="49" charset="-122"/>
                <a:cs typeface="Consolas" pitchFamily="49" charset="0"/>
              </a:rPr>
              <a:t>。</a:t>
            </a:r>
          </a:p>
        </p:txBody>
      </p:sp>
      <p:sp>
        <p:nvSpPr>
          <p:cNvPr id="11" name="TextBox 7">
            <a:extLst>
              <a:ext uri="{FF2B5EF4-FFF2-40B4-BE49-F238E27FC236}">
                <a16:creationId xmlns:a16="http://schemas.microsoft.com/office/drawing/2014/main" id="{0C9E06E6-886D-4300-92B3-C36116997891}"/>
              </a:ext>
            </a:extLst>
          </p:cNvPr>
          <p:cNvSpPr txBox="1"/>
          <p:nvPr/>
        </p:nvSpPr>
        <p:spPr>
          <a:xfrm>
            <a:off x="1187624" y="3501008"/>
            <a:ext cx="7000924" cy="211329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Fib1</a:t>
            </a:r>
            <a:r>
              <a:rPr lang="en-US" altLang="zh-CN" sz="1800" dirty="0">
                <a:solidFill>
                  <a:srgbClr val="0000FF"/>
                </a:solidFill>
                <a:latin typeface="Consolas" pitchFamily="49" charset="0"/>
                <a:ea typeface="仿宋" pitchFamily="49" charset="-122"/>
                <a:cs typeface="Consolas" pitchFamily="49" charset="0"/>
              </a:rPr>
              <a:t>(int n)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求</a:t>
            </a:r>
            <a:r>
              <a:rPr lang="en-US" altLang="zh-CN" sz="1800" dirty="0">
                <a:solidFill>
                  <a:srgbClr val="009900"/>
                </a:solidFill>
                <a:latin typeface="Consolas" pitchFamily="49" charset="0"/>
                <a:ea typeface="仿宋" pitchFamily="49" charset="-122"/>
                <a:cs typeface="Consolas" pitchFamily="49" charset="0"/>
              </a:rPr>
              <a:t>Fibonacci</a:t>
            </a:r>
            <a:r>
              <a:rPr lang="zh-CN" altLang="zh-CN" sz="1800" dirty="0">
                <a:solidFill>
                  <a:srgbClr val="009900"/>
                </a:solidFill>
                <a:latin typeface="Consolas" pitchFamily="49" charset="0"/>
                <a:ea typeface="仿宋" pitchFamily="49" charset="-122"/>
                <a:cs typeface="Consolas" pitchFamily="49" charset="0"/>
              </a:rPr>
              <a:t>数列的第</a:t>
            </a:r>
            <a:r>
              <a:rPr lang="en-US" altLang="zh-CN" sz="1800" dirty="0">
                <a:solidFill>
                  <a:srgbClr val="009900"/>
                </a:solidFill>
                <a:latin typeface="Consolas" pitchFamily="49" charset="0"/>
                <a:ea typeface="仿宋" pitchFamily="49" charset="-122"/>
                <a:cs typeface="Consolas" pitchFamily="49" charset="0"/>
              </a:rPr>
              <a:t>n</a:t>
            </a:r>
            <a:r>
              <a:rPr lang="zh-CN" altLang="zh-CN" sz="1800" dirty="0">
                <a:solidFill>
                  <a:srgbClr val="009900"/>
                </a:solidFill>
                <a:latin typeface="Consolas" pitchFamily="49" charset="0"/>
                <a:ea typeface="仿宋" pitchFamily="49" charset="-122"/>
                <a:cs typeface="Consolas" pitchFamily="49" charset="0"/>
              </a:rPr>
              <a:t>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(n==1 || n==2)</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1;</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return Fib1(n-1)+Fib1(n-2);</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85728"/>
            <a:ext cx="285752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数据结构是递归的</a:t>
            </a:r>
            <a:endParaRPr lang="zh-CN" altLang="zh-CN" sz="20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1571604" y="930631"/>
            <a:ext cx="7312896" cy="442301"/>
          </a:xfrm>
          <a:prstGeom prst="rect">
            <a:avLst/>
          </a:prstGeom>
          <a:noFill/>
        </p:spPr>
        <p:txBody>
          <a:bodyPr wrap="square" rtlCol="0">
            <a:spAutoFit/>
          </a:bodyPr>
          <a:lstStyle/>
          <a:p>
            <a:pPr algn="l">
              <a:lnSpc>
                <a:spcPts val="3000"/>
              </a:lnSpc>
              <a:spcBef>
                <a:spcPts val="0"/>
              </a:spcBef>
            </a:pPr>
            <a:r>
              <a:rPr lang="zh-CN" altLang="zh-CN" sz="2000" dirty="0">
                <a:solidFill>
                  <a:srgbClr val="0000FF"/>
                </a:solidFill>
                <a:latin typeface="Consolas" pitchFamily="49" charset="0"/>
                <a:ea typeface="仿宋" pitchFamily="49" charset="-122"/>
                <a:cs typeface="Consolas" pitchFamily="49" charset="0"/>
              </a:rPr>
              <a:t>有些数据结构是递归的。如</a:t>
            </a:r>
            <a:r>
              <a:rPr lang="zh-CN" altLang="zh-CN" sz="2000" dirty="0">
                <a:solidFill>
                  <a:srgbClr val="FF0000"/>
                </a:solidFill>
                <a:latin typeface="Consolas" pitchFamily="49" charset="0"/>
                <a:ea typeface="仿宋" pitchFamily="49" charset="-122"/>
                <a:cs typeface="Consolas" pitchFamily="49" charset="0"/>
              </a:rPr>
              <a:t>单链表就是一种递归数据结构</a:t>
            </a:r>
            <a:r>
              <a:rPr lang="zh-CN" altLang="en-US" sz="2000" dirty="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1115616" y="1494468"/>
            <a:ext cx="7000924" cy="34760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LinkNode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单链表结点泛型类</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 data;</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next;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下一个结点的指针</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next=null;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(E d)	</a:t>
            </a:r>
            <a:r>
              <a:rPr lang="en-US" altLang="zh-CN" sz="1800" dirty="0">
                <a:solidFill>
                  <a:srgbClr val="009900"/>
                </a:solidFill>
                <a:latin typeface="Consolas" pitchFamily="49" charset="0"/>
                <a:ea typeface="仿宋" pitchFamily="49" charset="-122"/>
                <a:cs typeface="Consolas" pitchFamily="49" charset="0"/>
              </a:rPr>
              <a:t>//</a:t>
            </a:r>
            <a:r>
              <a:rPr lang="zh-CN" altLang="zh-CN" sz="1800" dirty="0">
                <a:solidFill>
                  <a:srgbClr val="009900"/>
                </a:solidFill>
                <a:latin typeface="Consolas" pitchFamily="49" charset="0"/>
                <a:ea typeface="仿宋" pitchFamily="49" charset="-122"/>
                <a:cs typeface="Consolas" pitchFamily="49" charset="0"/>
              </a:rPr>
              <a:t>重载构造方法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38" name="组合 37"/>
          <p:cNvGrpSpPr/>
          <p:nvPr/>
        </p:nvGrpSpPr>
        <p:grpSpPr>
          <a:xfrm>
            <a:off x="3419872" y="5301208"/>
            <a:ext cx="4830424" cy="1422822"/>
            <a:chOff x="747686" y="5018716"/>
            <a:chExt cx="4830424" cy="1422822"/>
          </a:xfrm>
        </p:grpSpPr>
        <p:sp>
          <p:nvSpPr>
            <p:cNvPr id="16" name="Text Box 42"/>
            <p:cNvSpPr txBox="1">
              <a:spLocks noChangeArrowheads="1"/>
            </p:cNvSpPr>
            <p:nvPr/>
          </p:nvSpPr>
          <p:spPr bwMode="auto">
            <a:xfrm>
              <a:off x="1575664"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7" name="Text Box 41"/>
            <p:cNvSpPr txBox="1">
              <a:spLocks noChangeArrowheads="1"/>
            </p:cNvSpPr>
            <p:nvPr/>
          </p:nvSpPr>
          <p:spPr bwMode="auto">
            <a:xfrm>
              <a:off x="2001050" y="5617530"/>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40"/>
            <p:cNvSpPr txBox="1">
              <a:spLocks noChangeArrowheads="1"/>
            </p:cNvSpPr>
            <p:nvPr/>
          </p:nvSpPr>
          <p:spPr bwMode="auto">
            <a:xfrm>
              <a:off x="4209065"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dirty="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9" name="Text Box 39"/>
            <p:cNvSpPr txBox="1">
              <a:spLocks noChangeArrowheads="1"/>
            </p:cNvSpPr>
            <p:nvPr/>
          </p:nvSpPr>
          <p:spPr bwMode="auto">
            <a:xfrm>
              <a:off x="4624925" y="5617530"/>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 name="Text Box 37"/>
            <p:cNvSpPr txBox="1">
              <a:spLocks noChangeArrowheads="1"/>
            </p:cNvSpPr>
            <p:nvPr/>
          </p:nvSpPr>
          <p:spPr bwMode="auto">
            <a:xfrm>
              <a:off x="2460270"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800" baseline="-30000" dirty="0">
                  <a:solidFill>
                    <a:srgbClr val="0000FF"/>
                  </a:solidFill>
                  <a:latin typeface="Consolas" pitchFamily="49" charset="0"/>
                  <a:ea typeface="仿宋" pitchFamily="49" charset="-122"/>
                  <a:cs typeface="Consolas" pitchFamily="49" charset="0"/>
                </a:rPr>
                <a:t>1</a:t>
              </a: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22" name="Text Box 36"/>
            <p:cNvSpPr txBox="1">
              <a:spLocks noChangeArrowheads="1"/>
            </p:cNvSpPr>
            <p:nvPr/>
          </p:nvSpPr>
          <p:spPr bwMode="auto">
            <a:xfrm>
              <a:off x="2876130" y="5617530"/>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Line 35"/>
            <p:cNvSpPr>
              <a:spLocks noChangeShapeType="1"/>
            </p:cNvSpPr>
            <p:nvPr/>
          </p:nvSpPr>
          <p:spPr bwMode="auto">
            <a:xfrm>
              <a:off x="2985200" y="5768182"/>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Line 34"/>
            <p:cNvSpPr>
              <a:spLocks noChangeShapeType="1"/>
            </p:cNvSpPr>
            <p:nvPr/>
          </p:nvSpPr>
          <p:spPr bwMode="auto">
            <a:xfrm>
              <a:off x="2110316" y="5768182"/>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Text Box 33"/>
            <p:cNvSpPr txBox="1">
              <a:spLocks noChangeArrowheads="1"/>
            </p:cNvSpPr>
            <p:nvPr/>
          </p:nvSpPr>
          <p:spPr bwMode="auto">
            <a:xfrm>
              <a:off x="3510130" y="5617530"/>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26" name="Line 32"/>
            <p:cNvSpPr>
              <a:spLocks noChangeShapeType="1"/>
            </p:cNvSpPr>
            <p:nvPr/>
          </p:nvSpPr>
          <p:spPr bwMode="auto">
            <a:xfrm>
              <a:off x="3923270" y="576818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 name="Text Box 31"/>
            <p:cNvSpPr txBox="1">
              <a:spLocks noChangeArrowheads="1"/>
            </p:cNvSpPr>
            <p:nvPr/>
          </p:nvSpPr>
          <p:spPr bwMode="auto">
            <a:xfrm>
              <a:off x="747686" y="5588955"/>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8" name="Line 30"/>
            <p:cNvSpPr>
              <a:spLocks noChangeShapeType="1"/>
            </p:cNvSpPr>
            <p:nvPr/>
          </p:nvSpPr>
          <p:spPr bwMode="auto">
            <a:xfrm>
              <a:off x="1284837" y="5777707"/>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0" name="Text Box 31"/>
            <p:cNvSpPr txBox="1">
              <a:spLocks noChangeArrowheads="1"/>
            </p:cNvSpPr>
            <p:nvPr/>
          </p:nvSpPr>
          <p:spPr bwMode="auto">
            <a:xfrm>
              <a:off x="1614290" y="5018716"/>
              <a:ext cx="3963820" cy="28575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algn="l">
                <a:lnSpc>
                  <a:spcPct val="100000"/>
                </a:lnSpc>
                <a:spcBef>
                  <a:spcPct val="0"/>
                </a:spcBef>
              </a:pPr>
              <a:r>
                <a:rPr kumimoji="0" lang="en-US" altLang="zh-CN" sz="1800" i="0" u="none" strike="noStrike" cap="none" normalizeH="0" baseline="0" dirty="0" err="1">
                  <a:ln>
                    <a:noFill/>
                  </a:ln>
                  <a:solidFill>
                    <a:srgbClr val="0000FF"/>
                  </a:solidFill>
                  <a:effectLst/>
                  <a:latin typeface="Consolas" pitchFamily="49" charset="0"/>
                  <a:ea typeface="仿宋" pitchFamily="49" charset="-122"/>
                  <a:cs typeface="Consolas" pitchFamily="49" charset="0"/>
                </a:rPr>
                <a:t>head.next</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是一个</a:t>
              </a:r>
              <a:r>
                <a:rPr lang="zh-CN" altLang="en-US" sz="1800" dirty="0">
                  <a:solidFill>
                    <a:srgbClr val="0000FF"/>
                  </a:solidFill>
                  <a:latin typeface="Consolas" pitchFamily="49" charset="0"/>
                  <a:ea typeface="仿宋" pitchFamily="49" charset="-122"/>
                  <a:cs typeface="Consolas" pitchFamily="49" charset="0"/>
                </a:rPr>
                <a:t>不带头结点单链表</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cxnSp>
          <p:nvCxnSpPr>
            <p:cNvPr id="32" name="直接箭头连接符 31"/>
            <p:cNvCxnSpPr/>
            <p:nvPr/>
          </p:nvCxnSpPr>
          <p:spPr>
            <a:xfrm rot="16200000" flipH="1">
              <a:off x="2678893" y="5428147"/>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2428860" y="6072206"/>
              <a:ext cx="2357454" cy="369332"/>
            </a:xfrm>
            <a:prstGeom prst="rect">
              <a:avLst/>
            </a:prstGeom>
            <a:noFill/>
          </p:spPr>
          <p:txBody>
            <a:bodyPr wrap="square" rtlCol="0">
              <a:spAutoFit/>
            </a:bodyPr>
            <a:lstStyle/>
            <a:p>
              <a:pPr algn="l">
                <a:lnSpc>
                  <a:spcPct val="100000"/>
                </a:lnSpc>
                <a:spcBef>
                  <a:spcPts val="0"/>
                </a:spcBef>
              </a:pPr>
              <a:endParaRPr lang="zh-CN" altLang="en-US" sz="1800" dirty="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175101" y="47747"/>
            <a:ext cx="7883211" cy="426142"/>
          </a:xfrm>
          <a:prstGeom prst="rect">
            <a:avLst/>
          </a:prstGeom>
          <a:noFill/>
        </p:spPr>
        <p:txBody>
          <a:bodyPr wrap="square" rtlCol="0">
            <a:spAutoFit/>
          </a:bodyPr>
          <a:lstStyle/>
          <a:p>
            <a:pPr algn="l">
              <a:lnSpc>
                <a:spcPts val="2800"/>
              </a:lnSpc>
              <a:spcBef>
                <a:spcPts val="0"/>
              </a:spcBef>
            </a:pPr>
            <a:r>
              <a:rPr lang="zh-CN" altLang="zh-CN" sz="2100" dirty="0">
                <a:solidFill>
                  <a:srgbClr val="0000FF"/>
                </a:solidFill>
                <a:latin typeface="Consolas" pitchFamily="49" charset="0"/>
                <a:ea typeface="楷体" pitchFamily="49" charset="-122"/>
                <a:cs typeface="Consolas" pitchFamily="49" charset="0"/>
              </a:rPr>
              <a:t>求一个不带头结点单链表</a:t>
            </a:r>
            <a:r>
              <a:rPr lang="en-US" altLang="zh-CN" sz="2100" i="1" dirty="0">
                <a:solidFill>
                  <a:srgbClr val="0000FF"/>
                </a:solidFill>
                <a:latin typeface="Consolas" pitchFamily="49" charset="0"/>
                <a:ea typeface="楷体" pitchFamily="49" charset="-122"/>
                <a:cs typeface="Consolas" pitchFamily="49" charset="0"/>
              </a:rPr>
              <a:t>p</a:t>
            </a:r>
            <a:r>
              <a:rPr lang="zh-CN" altLang="zh-CN" sz="2100" dirty="0">
                <a:solidFill>
                  <a:srgbClr val="0000FF"/>
                </a:solidFill>
                <a:latin typeface="Consolas" pitchFamily="49" charset="0"/>
                <a:ea typeface="楷体" pitchFamily="49" charset="-122"/>
                <a:cs typeface="Consolas" pitchFamily="49" charset="0"/>
              </a:rPr>
              <a:t>中所有</a:t>
            </a:r>
            <a:r>
              <a:rPr lang="en-US" altLang="zh-CN" sz="2100" dirty="0">
                <a:solidFill>
                  <a:srgbClr val="0000FF"/>
                </a:solidFill>
                <a:latin typeface="Consolas" pitchFamily="49" charset="0"/>
                <a:ea typeface="楷体" pitchFamily="49" charset="-122"/>
                <a:cs typeface="Consolas" pitchFamily="49" charset="0"/>
              </a:rPr>
              <a:t>data</a:t>
            </a:r>
            <a:r>
              <a:rPr lang="zh-CN" altLang="zh-CN" sz="2100" dirty="0">
                <a:solidFill>
                  <a:srgbClr val="0000FF"/>
                </a:solidFill>
                <a:latin typeface="Consolas" pitchFamily="49" charset="0"/>
                <a:ea typeface="楷体" pitchFamily="49" charset="-122"/>
                <a:cs typeface="Consolas" pitchFamily="49" charset="0"/>
              </a:rPr>
              <a:t>成员（假设为</a:t>
            </a:r>
            <a:r>
              <a:rPr lang="en-US" altLang="zh-CN" sz="2100" dirty="0">
                <a:solidFill>
                  <a:srgbClr val="0000FF"/>
                </a:solidFill>
                <a:latin typeface="Consolas" pitchFamily="49" charset="0"/>
                <a:ea typeface="楷体" pitchFamily="49" charset="-122"/>
                <a:cs typeface="Consolas" pitchFamily="49" charset="0"/>
              </a:rPr>
              <a:t>int</a:t>
            </a:r>
            <a:r>
              <a:rPr lang="zh-CN" altLang="zh-CN" sz="2100" dirty="0">
                <a:solidFill>
                  <a:srgbClr val="0000FF"/>
                </a:solidFill>
                <a:latin typeface="Consolas" pitchFamily="49" charset="0"/>
                <a:ea typeface="楷体" pitchFamily="49" charset="-122"/>
                <a:cs typeface="Consolas" pitchFamily="49" charset="0"/>
              </a:rPr>
              <a:t>型）之和</a:t>
            </a:r>
            <a:r>
              <a:rPr lang="zh-CN" altLang="en-US" sz="2100" dirty="0">
                <a:solidFill>
                  <a:srgbClr val="0000FF"/>
                </a:solidFill>
                <a:latin typeface="Consolas" pitchFamily="49" charset="0"/>
                <a:ea typeface="楷体" pitchFamily="49" charset="-122"/>
                <a:cs typeface="Consolas" pitchFamily="49" charset="0"/>
              </a:rPr>
              <a:t>。</a:t>
            </a:r>
          </a:p>
        </p:txBody>
      </p:sp>
      <p:grpSp>
        <p:nvGrpSpPr>
          <p:cNvPr id="19" name="组合 18"/>
          <p:cNvGrpSpPr/>
          <p:nvPr/>
        </p:nvGrpSpPr>
        <p:grpSpPr>
          <a:xfrm>
            <a:off x="85688" y="285126"/>
            <a:ext cx="1000100" cy="1071569"/>
            <a:chOff x="214282" y="142852"/>
            <a:chExt cx="1000100" cy="1071569"/>
          </a:xfrm>
        </p:grpSpPr>
        <p:sp>
          <p:nvSpPr>
            <p:cNvPr id="2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2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2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23"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24" name="TextBox 23"/>
          <p:cNvSpPr txBox="1"/>
          <p:nvPr/>
        </p:nvSpPr>
        <p:spPr>
          <a:xfrm>
            <a:off x="0" y="4671783"/>
            <a:ext cx="5093267" cy="233130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defPPr>
              <a:defRPr lang="zh-CN"/>
            </a:defPPr>
            <a:lvl1pPr algn="l">
              <a:lnSpc>
                <a:spcPts val="2000"/>
              </a:lnSpc>
              <a:spcBef>
                <a:spcPts val="0"/>
              </a:spcBef>
              <a:defRPr sz="1600">
                <a:solidFill>
                  <a:srgbClr val="0000FF"/>
                </a:solidFill>
                <a:latin typeface="Consolas" pitchFamily="49" charset="0"/>
                <a:ea typeface="仿宋" pitchFamily="49" charset="-122"/>
                <a:cs typeface="Consolas" pitchFamily="49" charset="0"/>
              </a:defRPr>
            </a:lvl1pPr>
          </a:lstStyle>
          <a:p>
            <a:r>
              <a:rPr lang="en-US" altLang="zh-CN" dirty="0"/>
              <a:t>public static int </a:t>
            </a:r>
            <a:r>
              <a:rPr lang="en-US" altLang="zh-CN" dirty="0">
                <a:solidFill>
                  <a:srgbClr val="FF0000"/>
                </a:solidFill>
              </a:rPr>
              <a:t>Sum2</a:t>
            </a:r>
            <a:r>
              <a:rPr lang="en-US" altLang="zh-CN" dirty="0"/>
              <a:t>(</a:t>
            </a:r>
            <a:r>
              <a:rPr lang="en-US" altLang="zh-CN" dirty="0" err="1"/>
              <a:t>LinkNode</a:t>
            </a:r>
            <a:r>
              <a:rPr lang="en-US" altLang="zh-CN" dirty="0"/>
              <a:t>&lt;Integer&gt; p)</a:t>
            </a:r>
          </a:p>
          <a:p>
            <a:r>
              <a:rPr lang="en-US" altLang="zh-CN" dirty="0"/>
              <a:t>{   int s;</a:t>
            </a:r>
          </a:p>
          <a:p>
            <a:r>
              <a:rPr lang="en-US" altLang="zh-CN" dirty="0"/>
              <a:t>    if (p==null)</a:t>
            </a:r>
          </a:p>
          <a:p>
            <a:r>
              <a:rPr lang="en-US" altLang="zh-CN" dirty="0"/>
              <a:t>       s=0;</a:t>
            </a:r>
          </a:p>
          <a:p>
            <a:r>
              <a:rPr lang="en-US" altLang="zh-CN" dirty="0"/>
              <a:t>    else</a:t>
            </a:r>
          </a:p>
          <a:p>
            <a:r>
              <a:rPr lang="en-US" altLang="zh-CN" dirty="0"/>
              <a:t>       s=p.data+</a:t>
            </a:r>
            <a:r>
              <a:rPr lang="en-US" altLang="zh-CN" dirty="0">
                <a:solidFill>
                  <a:srgbClr val="FF0000"/>
                </a:solidFill>
              </a:rPr>
              <a:t>Sum2</a:t>
            </a:r>
            <a:r>
              <a:rPr lang="en-US" altLang="zh-CN" dirty="0"/>
              <a:t>(</a:t>
            </a:r>
            <a:r>
              <a:rPr lang="en-US" altLang="zh-CN" dirty="0" err="1"/>
              <a:t>p.next</a:t>
            </a:r>
            <a:r>
              <a:rPr lang="en-US" altLang="zh-CN" dirty="0"/>
              <a:t>); </a:t>
            </a:r>
            <a:r>
              <a:rPr lang="en-US" altLang="zh-CN" dirty="0">
                <a:solidFill>
                  <a:srgbClr val="009900"/>
                </a:solidFill>
              </a:rPr>
              <a:t>//</a:t>
            </a:r>
            <a:r>
              <a:rPr lang="zh-CN" altLang="en-US" dirty="0">
                <a:solidFill>
                  <a:srgbClr val="009900"/>
                </a:solidFill>
              </a:rPr>
              <a:t>递归调用</a:t>
            </a:r>
          </a:p>
          <a:p>
            <a:r>
              <a:rPr lang="en-US" altLang="zh-CN" dirty="0"/>
              <a:t>    return s;</a:t>
            </a:r>
          </a:p>
          <a:p>
            <a:r>
              <a:rPr lang="en-US" altLang="zh-CN" dirty="0"/>
              <a:t>}</a:t>
            </a:r>
            <a:endParaRPr lang="zh-CN" altLang="zh-CN" dirty="0"/>
          </a:p>
        </p:txBody>
      </p:sp>
      <p:grpSp>
        <p:nvGrpSpPr>
          <p:cNvPr id="26" name="组合 25"/>
          <p:cNvGrpSpPr/>
          <p:nvPr/>
        </p:nvGrpSpPr>
        <p:grpSpPr>
          <a:xfrm>
            <a:off x="1403648" y="545884"/>
            <a:ext cx="4000528" cy="894092"/>
            <a:chOff x="2285984" y="1500174"/>
            <a:chExt cx="4000528" cy="894092"/>
          </a:xfrm>
        </p:grpSpPr>
        <p:sp>
          <p:nvSpPr>
            <p:cNvPr id="5" name="Text Box 42"/>
            <p:cNvSpPr txBox="1">
              <a:spLocks noChangeArrowheads="1"/>
            </p:cNvSpPr>
            <p:nvPr/>
          </p:nvSpPr>
          <p:spPr bwMode="auto">
            <a:xfrm>
              <a:off x="2932986"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41"/>
            <p:cNvSpPr txBox="1">
              <a:spLocks noChangeArrowheads="1"/>
            </p:cNvSpPr>
            <p:nvPr/>
          </p:nvSpPr>
          <p:spPr bwMode="auto">
            <a:xfrm>
              <a:off x="3358372" y="2082466"/>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40"/>
            <p:cNvSpPr txBox="1">
              <a:spLocks noChangeArrowheads="1"/>
            </p:cNvSpPr>
            <p:nvPr/>
          </p:nvSpPr>
          <p:spPr bwMode="auto">
            <a:xfrm>
              <a:off x="5566387"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5982247" y="2082466"/>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9" name="Text Box 37"/>
            <p:cNvSpPr txBox="1">
              <a:spLocks noChangeArrowheads="1"/>
            </p:cNvSpPr>
            <p:nvPr/>
          </p:nvSpPr>
          <p:spPr bwMode="auto">
            <a:xfrm>
              <a:off x="3817592"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36"/>
            <p:cNvSpPr txBox="1">
              <a:spLocks noChangeArrowheads="1"/>
            </p:cNvSpPr>
            <p:nvPr/>
          </p:nvSpPr>
          <p:spPr bwMode="auto">
            <a:xfrm>
              <a:off x="4233452" y="2082466"/>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Line 35"/>
            <p:cNvSpPr>
              <a:spLocks noChangeShapeType="1"/>
            </p:cNvSpPr>
            <p:nvPr/>
          </p:nvSpPr>
          <p:spPr bwMode="auto">
            <a:xfrm>
              <a:off x="4342522" y="2233118"/>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34"/>
            <p:cNvSpPr>
              <a:spLocks noChangeShapeType="1"/>
            </p:cNvSpPr>
            <p:nvPr/>
          </p:nvSpPr>
          <p:spPr bwMode="auto">
            <a:xfrm>
              <a:off x="3467638" y="2233118"/>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Text Box 33"/>
            <p:cNvSpPr txBox="1">
              <a:spLocks noChangeArrowheads="1"/>
            </p:cNvSpPr>
            <p:nvPr/>
          </p:nvSpPr>
          <p:spPr bwMode="auto">
            <a:xfrm>
              <a:off x="4867452" y="2082466"/>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dirty="0">
                  <a:ln>
                    <a:noFill/>
                  </a:ln>
                  <a:solidFill>
                    <a:srgbClr val="0000FF"/>
                  </a:solidFill>
                  <a:effectLst/>
                  <a:latin typeface="+mj-ea"/>
                  <a:ea typeface="+mj-ea"/>
                  <a:cs typeface="Consolas" pitchFamily="49" charset="0"/>
                </a:rPr>
                <a:t>…</a:t>
              </a:r>
            </a:p>
          </p:txBody>
        </p:sp>
        <p:sp>
          <p:nvSpPr>
            <p:cNvPr id="14" name="Line 32"/>
            <p:cNvSpPr>
              <a:spLocks noChangeShapeType="1"/>
            </p:cNvSpPr>
            <p:nvPr/>
          </p:nvSpPr>
          <p:spPr bwMode="auto">
            <a:xfrm>
              <a:off x="5280592" y="2233118"/>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Text Box 31"/>
            <p:cNvSpPr txBox="1">
              <a:spLocks noChangeArrowheads="1"/>
            </p:cNvSpPr>
            <p:nvPr/>
          </p:nvSpPr>
          <p:spPr bwMode="auto">
            <a:xfrm>
              <a:off x="2285984" y="2091991"/>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6" name="Line 30"/>
            <p:cNvSpPr>
              <a:spLocks noChangeShapeType="1"/>
            </p:cNvSpPr>
            <p:nvPr/>
          </p:nvSpPr>
          <p:spPr bwMode="auto">
            <a:xfrm>
              <a:off x="2642159" y="224264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cxnSp>
          <p:nvCxnSpPr>
            <p:cNvPr id="17" name="直接箭头连接符 16"/>
            <p:cNvCxnSpPr/>
            <p:nvPr/>
          </p:nvCxnSpPr>
          <p:spPr>
            <a:xfrm rot="16200000" flipH="1">
              <a:off x="4036215" y="1893083"/>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Text Box 31"/>
            <p:cNvSpPr txBox="1">
              <a:spLocks noChangeArrowheads="1"/>
            </p:cNvSpPr>
            <p:nvPr/>
          </p:nvSpPr>
          <p:spPr bwMode="auto">
            <a:xfrm>
              <a:off x="3571868" y="1500174"/>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en-US" altLang="zh-CN" sz="18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grpSp>
      <p:sp>
        <p:nvSpPr>
          <p:cNvPr id="27" name="文本框 26">
            <a:extLst>
              <a:ext uri="{FF2B5EF4-FFF2-40B4-BE49-F238E27FC236}">
                <a16:creationId xmlns:a16="http://schemas.microsoft.com/office/drawing/2014/main" id="{A1AD9650-EE60-58ED-663E-DC44F83E41BA}"/>
              </a:ext>
            </a:extLst>
          </p:cNvPr>
          <p:cNvSpPr txBox="1"/>
          <p:nvPr/>
        </p:nvSpPr>
        <p:spPr>
          <a:xfrm>
            <a:off x="3178171" y="1622884"/>
            <a:ext cx="5895952" cy="297103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defPPr>
              <a:defRPr lang="zh-CN"/>
            </a:defPPr>
            <a:lvl1pPr algn="l">
              <a:lnSpc>
                <a:spcPts val="2600"/>
              </a:lnSpc>
              <a:spcBef>
                <a:spcPts val="0"/>
              </a:spcBef>
              <a:defRPr sz="1800">
                <a:solidFill>
                  <a:srgbClr val="0000FF"/>
                </a:solidFill>
                <a:latin typeface="Consolas" pitchFamily="49" charset="0"/>
                <a:ea typeface="仿宋" pitchFamily="49" charset="-122"/>
                <a:cs typeface="Consolas" pitchFamily="49"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nSpc>
                <a:spcPts val="1900"/>
              </a:lnSpc>
            </a:pPr>
            <a:r>
              <a:rPr lang="en-US" altLang="zh-CN" sz="1600" dirty="0"/>
              <a:t>public static int </a:t>
            </a:r>
            <a:r>
              <a:rPr lang="en-US" altLang="zh-CN" sz="1600" dirty="0">
                <a:solidFill>
                  <a:srgbClr val="FF0000"/>
                </a:solidFill>
              </a:rPr>
              <a:t>Sum1</a:t>
            </a:r>
            <a:r>
              <a:rPr lang="en-US" altLang="zh-CN" sz="1600" dirty="0"/>
              <a:t>(</a:t>
            </a:r>
            <a:r>
              <a:rPr lang="en-US" altLang="zh-CN" sz="1600" dirty="0" err="1"/>
              <a:t>LinkNoheadClass</a:t>
            </a:r>
            <a:r>
              <a:rPr lang="en-US" altLang="zh-CN" sz="1600" dirty="0"/>
              <a:t>&lt;Integer&gt; L)</a:t>
            </a:r>
          </a:p>
          <a:p>
            <a:pPr>
              <a:lnSpc>
                <a:spcPts val="1900"/>
              </a:lnSpc>
            </a:pPr>
            <a:r>
              <a:rPr lang="en-US" altLang="zh-CN" sz="1600" dirty="0"/>
              <a:t>{  </a:t>
            </a:r>
          </a:p>
          <a:p>
            <a:pPr>
              <a:lnSpc>
                <a:spcPts val="1900"/>
              </a:lnSpc>
            </a:pPr>
            <a:r>
              <a:rPr lang="en-US" altLang="zh-CN" sz="1600" dirty="0"/>
              <a:t>   Integer s=0;</a:t>
            </a:r>
          </a:p>
          <a:p>
            <a:pPr>
              <a:lnSpc>
                <a:spcPts val="1900"/>
              </a:lnSpc>
            </a:pPr>
            <a:r>
              <a:rPr lang="en-US" altLang="zh-CN" sz="1600" dirty="0"/>
              <a:t>   </a:t>
            </a:r>
            <a:r>
              <a:rPr lang="en-US" altLang="zh-CN" sz="1600" dirty="0" err="1"/>
              <a:t>LinkNode</a:t>
            </a:r>
            <a:r>
              <a:rPr lang="en-US" altLang="zh-CN" sz="1600" dirty="0"/>
              <a:t>&lt;Integer&gt; q=</a:t>
            </a:r>
            <a:r>
              <a:rPr lang="en-US" altLang="zh-CN" sz="1600" dirty="0" err="1"/>
              <a:t>L.p</a:t>
            </a:r>
            <a:r>
              <a:rPr lang="en-US" altLang="zh-CN" sz="1600" dirty="0"/>
              <a:t>; </a:t>
            </a:r>
            <a:r>
              <a:rPr lang="en-US" altLang="zh-CN" sz="1600" dirty="0">
                <a:solidFill>
                  <a:srgbClr val="009900"/>
                </a:solidFill>
              </a:rPr>
              <a:t>//q</a:t>
            </a:r>
            <a:r>
              <a:rPr lang="zh-CN" altLang="en-US" sz="1600" dirty="0">
                <a:solidFill>
                  <a:srgbClr val="009900"/>
                </a:solidFill>
              </a:rPr>
              <a:t>指向第一个结点</a:t>
            </a:r>
          </a:p>
          <a:p>
            <a:pPr>
              <a:lnSpc>
                <a:spcPts val="1900"/>
              </a:lnSpc>
            </a:pPr>
            <a:r>
              <a:rPr lang="en-US" altLang="zh-CN" sz="1600" dirty="0"/>
              <a:t>   </a:t>
            </a:r>
            <a:r>
              <a:rPr lang="en-US" altLang="zh-CN" sz="1600" dirty="0">
                <a:solidFill>
                  <a:srgbClr val="FF00FF"/>
                </a:solidFill>
              </a:rPr>
              <a:t>while (q!=null)    </a:t>
            </a:r>
            <a:r>
              <a:rPr lang="en-US" altLang="zh-CN" sz="1600" dirty="0">
                <a:solidFill>
                  <a:srgbClr val="009900"/>
                </a:solidFill>
              </a:rPr>
              <a:t>//</a:t>
            </a:r>
            <a:r>
              <a:rPr lang="zh-CN" altLang="en-US" sz="1600" dirty="0">
                <a:solidFill>
                  <a:srgbClr val="009900"/>
                </a:solidFill>
              </a:rPr>
              <a:t>循环，非递归</a:t>
            </a:r>
            <a:endParaRPr lang="en-US" altLang="zh-CN" sz="1600" dirty="0">
              <a:solidFill>
                <a:srgbClr val="009900"/>
              </a:solidFill>
            </a:endParaRPr>
          </a:p>
          <a:p>
            <a:pPr>
              <a:lnSpc>
                <a:spcPts val="1900"/>
              </a:lnSpc>
            </a:pPr>
            <a:r>
              <a:rPr lang="zh-CN" altLang="en-US" sz="1600" dirty="0"/>
              <a:t>   </a:t>
            </a:r>
            <a:r>
              <a:rPr lang="en-US" altLang="zh-CN" sz="1600" dirty="0"/>
              <a:t>{</a:t>
            </a:r>
          </a:p>
          <a:p>
            <a:pPr>
              <a:lnSpc>
                <a:spcPts val="1900"/>
              </a:lnSpc>
            </a:pPr>
            <a:r>
              <a:rPr lang="en-US" altLang="zh-CN" sz="1600" dirty="0"/>
              <a:t>      s=</a:t>
            </a:r>
            <a:r>
              <a:rPr lang="en-US" altLang="zh-CN" sz="1600" dirty="0" err="1"/>
              <a:t>s+q.data</a:t>
            </a:r>
            <a:r>
              <a:rPr lang="en-US" altLang="zh-CN" sz="1600" dirty="0"/>
              <a:t>; </a:t>
            </a:r>
          </a:p>
          <a:p>
            <a:pPr>
              <a:lnSpc>
                <a:spcPts val="1900"/>
              </a:lnSpc>
            </a:pPr>
            <a:r>
              <a:rPr lang="en-US" altLang="zh-CN" sz="1600" dirty="0"/>
              <a:t>      q=</a:t>
            </a:r>
            <a:r>
              <a:rPr lang="en-US" altLang="zh-CN" sz="1600" dirty="0" err="1"/>
              <a:t>q.next</a:t>
            </a:r>
            <a:r>
              <a:rPr lang="en-US" altLang="zh-CN" sz="1600" dirty="0"/>
              <a:t>;</a:t>
            </a:r>
          </a:p>
          <a:p>
            <a:pPr>
              <a:lnSpc>
                <a:spcPts val="1900"/>
              </a:lnSpc>
            </a:pPr>
            <a:r>
              <a:rPr lang="zh-CN" altLang="en-US" sz="1600" dirty="0"/>
              <a:t>    </a:t>
            </a:r>
            <a:r>
              <a:rPr lang="en-US" altLang="zh-CN" sz="1600" dirty="0"/>
              <a:t>}</a:t>
            </a:r>
          </a:p>
          <a:p>
            <a:pPr>
              <a:lnSpc>
                <a:spcPts val="1900"/>
              </a:lnSpc>
            </a:pPr>
            <a:r>
              <a:rPr lang="en-US" altLang="zh-CN" sz="1600" dirty="0"/>
              <a:t>      return s;</a:t>
            </a:r>
          </a:p>
          <a:p>
            <a:pPr>
              <a:lnSpc>
                <a:spcPts val="1900"/>
              </a:lnSpc>
            </a:pPr>
            <a:r>
              <a:rPr lang="en-US" altLang="zh-CN" sz="1600" dirty="0"/>
              <a:t>}</a:t>
            </a:r>
            <a:endParaRPr lang="zh-CN" altLang="en-US" sz="1600" dirty="0"/>
          </a:p>
        </p:txBody>
      </p:sp>
      <p:sp>
        <p:nvSpPr>
          <p:cNvPr id="29" name="思想气泡: 云 28">
            <a:extLst>
              <a:ext uri="{FF2B5EF4-FFF2-40B4-BE49-F238E27FC236}">
                <a16:creationId xmlns:a16="http://schemas.microsoft.com/office/drawing/2014/main" id="{D06EF97B-0A15-26E7-CD9E-D8817597F2BE}"/>
              </a:ext>
            </a:extLst>
          </p:cNvPr>
          <p:cNvSpPr/>
          <p:nvPr/>
        </p:nvSpPr>
        <p:spPr bwMode="auto">
          <a:xfrm>
            <a:off x="1403648" y="2060848"/>
            <a:ext cx="1368152" cy="936103"/>
          </a:xfrm>
          <a:prstGeom prst="cloudCallout">
            <a:avLst>
              <a:gd name="adj1" fmla="val 114413"/>
              <a:gd name="adj2" fmla="val 34815"/>
            </a:avLst>
          </a:prstGeom>
          <a:solidFill>
            <a:srgbClr val="FFFF00"/>
          </a:solidFill>
          <a:ln w="19050">
            <a:solidFill>
              <a:srgbClr val="339933"/>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r>
              <a:rPr lang="zh-CN" altLang="en-US" sz="2000" dirty="0">
                <a:solidFill>
                  <a:srgbClr val="FF0000"/>
                </a:solidFill>
                <a:latin typeface="Consolas" pitchFamily="49" charset="0"/>
              </a:rPr>
              <a:t>循环</a:t>
            </a:r>
            <a:endParaRPr lang="en-US" altLang="zh-CN" sz="2000" dirty="0">
              <a:solidFill>
                <a:srgbClr val="FF0000"/>
              </a:solidFill>
              <a:latin typeface="Consolas" pitchFamily="49" charset="0"/>
            </a:endParaRPr>
          </a:p>
          <a:p>
            <a:r>
              <a:rPr lang="zh-CN" altLang="en-US" sz="2000" dirty="0">
                <a:solidFill>
                  <a:srgbClr val="FF0000"/>
                </a:solidFill>
                <a:latin typeface="Consolas" pitchFamily="49" charset="0"/>
              </a:rPr>
              <a:t>求和</a:t>
            </a:r>
          </a:p>
        </p:txBody>
      </p:sp>
      <p:sp>
        <p:nvSpPr>
          <p:cNvPr id="30" name="思想气泡: 云 29">
            <a:extLst>
              <a:ext uri="{FF2B5EF4-FFF2-40B4-BE49-F238E27FC236}">
                <a16:creationId xmlns:a16="http://schemas.microsoft.com/office/drawing/2014/main" id="{659CF952-2A1D-58F2-B420-19D15AE5D9C8}"/>
              </a:ext>
            </a:extLst>
          </p:cNvPr>
          <p:cNvSpPr/>
          <p:nvPr/>
        </p:nvSpPr>
        <p:spPr bwMode="auto">
          <a:xfrm>
            <a:off x="5082887" y="5085184"/>
            <a:ext cx="1368152" cy="936103"/>
          </a:xfrm>
          <a:prstGeom prst="cloudCallout">
            <a:avLst>
              <a:gd name="adj1" fmla="val -186165"/>
              <a:gd name="adj2" fmla="val 64067"/>
            </a:avLst>
          </a:prstGeom>
          <a:solidFill>
            <a:srgbClr val="FFFF00"/>
          </a:solidFill>
          <a:ln w="19050">
            <a:solidFill>
              <a:srgbClr val="339933"/>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r>
              <a:rPr lang="zh-CN" altLang="en-US" sz="2000" dirty="0">
                <a:solidFill>
                  <a:srgbClr val="FF0000"/>
                </a:solidFill>
                <a:latin typeface="Consolas" pitchFamily="49" charset="0"/>
                <a:cs typeface="Consolas" pitchFamily="49" charset="0"/>
              </a:rPr>
              <a:t>递归</a:t>
            </a:r>
            <a:endParaRPr lang="en-US" altLang="zh-CN" sz="2000" dirty="0">
              <a:solidFill>
                <a:srgbClr val="FF0000"/>
              </a:solidFill>
              <a:latin typeface="Consolas" pitchFamily="49" charset="0"/>
              <a:cs typeface="Consolas" pitchFamily="49" charset="0"/>
            </a:endParaRPr>
          </a:p>
          <a:p>
            <a:pPr algn="ctr"/>
            <a:r>
              <a:rPr lang="zh-CN" altLang="en-US" sz="2000" dirty="0">
                <a:solidFill>
                  <a:srgbClr val="FF0000"/>
                </a:solidFill>
                <a:latin typeface="Consolas" pitchFamily="49" charset="0"/>
                <a:cs typeface="Consolas" pitchFamily="49" charset="0"/>
              </a:rPr>
              <a:t>求和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ppt_x</p:attrName>
                                        </p:attrNameLst>
                                      </p:cBhvr>
                                      <p:tavLst>
                                        <p:tav tm="0">
                                          <p:val>
                                            <p:strVal val="#ppt_x-#ppt_w/2"/>
                                          </p:val>
                                        </p:tav>
                                        <p:tav tm="100000">
                                          <p:val>
                                            <p:strVal val="#ppt_x"/>
                                          </p:val>
                                        </p:tav>
                                      </p:tavLst>
                                    </p:anim>
                                    <p:anim calcmode="lin" valueType="num">
                                      <p:cBhvr>
                                        <p:cTn id="20" dur="500" fill="hold"/>
                                        <p:tgtEl>
                                          <p:spTgt spid="29"/>
                                        </p:tgtEl>
                                        <p:attrNameLst>
                                          <p:attrName>ppt_y</p:attrName>
                                        </p:attrNameLst>
                                      </p:cBhvr>
                                      <p:tavLst>
                                        <p:tav tm="0">
                                          <p:val>
                                            <p:strVal val="#ppt_y"/>
                                          </p:val>
                                        </p:tav>
                                        <p:tav tm="100000">
                                          <p:val>
                                            <p:strVal val="#ppt_y"/>
                                          </p:val>
                                        </p:tav>
                                      </p:tavLst>
                                    </p:anim>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ppt_w/2"/>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9" grpId="0" animBg="1"/>
      <p:bldP spid="3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7025</TotalTime>
  <Words>3989</Words>
  <Application>Microsoft Office PowerPoint</Application>
  <PresentationFormat>全屏显示(4:3)</PresentationFormat>
  <Paragraphs>443</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方正启体简体</vt:lpstr>
      <vt:lpstr>仿宋</vt:lpstr>
      <vt:lpstr>黑体</vt:lpstr>
      <vt:lpstr>楷体</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xzz</cp:lastModifiedBy>
  <cp:revision>2770</cp:revision>
  <dcterms:created xsi:type="dcterms:W3CDTF">2004-03-31T23:50:14Z</dcterms:created>
  <dcterms:modified xsi:type="dcterms:W3CDTF">2023-11-01T03:12:37Z</dcterms:modified>
</cp:coreProperties>
</file>