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53"/>
  </p:notesMasterIdLst>
  <p:handoutMasterIdLst>
    <p:handoutMasterId r:id="rId54"/>
  </p:handoutMasterIdLst>
  <p:sldIdLst>
    <p:sldId id="1006" r:id="rId2"/>
    <p:sldId id="670" r:id="rId3"/>
    <p:sldId id="546" r:id="rId4"/>
    <p:sldId id="758" r:id="rId5"/>
    <p:sldId id="796" r:id="rId6"/>
    <p:sldId id="855" r:id="rId7"/>
    <p:sldId id="857" r:id="rId8"/>
    <p:sldId id="859" r:id="rId9"/>
    <p:sldId id="861" r:id="rId10"/>
    <p:sldId id="866" r:id="rId11"/>
    <p:sldId id="1007" r:id="rId12"/>
    <p:sldId id="869" r:id="rId13"/>
    <p:sldId id="873" r:id="rId14"/>
    <p:sldId id="879" r:id="rId15"/>
    <p:sldId id="874" r:id="rId16"/>
    <p:sldId id="875" r:id="rId17"/>
    <p:sldId id="876" r:id="rId18"/>
    <p:sldId id="872" r:id="rId19"/>
    <p:sldId id="880" r:id="rId20"/>
    <p:sldId id="797" r:id="rId21"/>
    <p:sldId id="884" r:id="rId22"/>
    <p:sldId id="882" r:id="rId23"/>
    <p:sldId id="883" r:id="rId24"/>
    <p:sldId id="885" r:id="rId25"/>
    <p:sldId id="887" r:id="rId26"/>
    <p:sldId id="888" r:id="rId27"/>
    <p:sldId id="889" r:id="rId28"/>
    <p:sldId id="890" r:id="rId29"/>
    <p:sldId id="891" r:id="rId30"/>
    <p:sldId id="893" r:id="rId31"/>
    <p:sldId id="894" r:id="rId32"/>
    <p:sldId id="895" r:id="rId33"/>
    <p:sldId id="896" r:id="rId34"/>
    <p:sldId id="897" r:id="rId35"/>
    <p:sldId id="899" r:id="rId36"/>
    <p:sldId id="900" r:id="rId37"/>
    <p:sldId id="901" r:id="rId38"/>
    <p:sldId id="903" r:id="rId39"/>
    <p:sldId id="908" r:id="rId40"/>
    <p:sldId id="909" r:id="rId41"/>
    <p:sldId id="910" r:id="rId42"/>
    <p:sldId id="1009" r:id="rId43"/>
    <p:sldId id="913" r:id="rId44"/>
    <p:sldId id="911" r:id="rId45"/>
    <p:sldId id="912" r:id="rId46"/>
    <p:sldId id="915" r:id="rId47"/>
    <p:sldId id="948" r:id="rId48"/>
    <p:sldId id="949" r:id="rId49"/>
    <p:sldId id="950" r:id="rId50"/>
    <p:sldId id="951" r:id="rId51"/>
    <p:sldId id="905" r:id="rId52"/>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FF99FF"/>
    <a:srgbClr val="000000"/>
    <a:srgbClr val="FF00FF"/>
    <a:srgbClr val="33CC33"/>
    <a:srgbClr val="9933FF"/>
    <a:srgbClr val="CC00FF"/>
    <a:srgbClr val="00FF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9006" autoAdjust="0"/>
  </p:normalViewPr>
  <p:slideViewPr>
    <p:cSldViewPr>
      <p:cViewPr varScale="1">
        <p:scale>
          <a:sx n="62" d="100"/>
          <a:sy n="62" d="100"/>
        </p:scale>
        <p:origin x="1404"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2023/11/8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extLst>
      <p:ext uri="{BB962C8B-B14F-4D97-AF65-F5344CB8AC3E}">
        <p14:creationId xmlns:p14="http://schemas.microsoft.com/office/powerpoint/2010/main" val="35673338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1E2EF4-146E-47B5-A412-FFD548A1AB6A}" type="slidenum">
              <a:rPr lang="en-US" altLang="zh-CN" smtClean="0"/>
              <a:pPr/>
              <a:t>13</a:t>
            </a:fld>
            <a:endParaRPr lang="en-US" altLang="zh-CN"/>
          </a:p>
        </p:txBody>
      </p:sp>
    </p:spTree>
    <p:extLst>
      <p:ext uri="{BB962C8B-B14F-4D97-AF65-F5344CB8AC3E}">
        <p14:creationId xmlns:p14="http://schemas.microsoft.com/office/powerpoint/2010/main" val="218334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1E2EF4-146E-47B5-A412-FFD548A1AB6A}" type="slidenum">
              <a:rPr lang="en-US" altLang="zh-CN" smtClean="0"/>
              <a:pPr/>
              <a:t>24</a:t>
            </a:fld>
            <a:endParaRPr lang="en-US" altLang="zh-CN"/>
          </a:p>
        </p:txBody>
      </p:sp>
    </p:spTree>
    <p:extLst>
      <p:ext uri="{BB962C8B-B14F-4D97-AF65-F5344CB8AC3E}">
        <p14:creationId xmlns:p14="http://schemas.microsoft.com/office/powerpoint/2010/main" val="5499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AF016A1-9F15-429F-9EFD-84004B73C732}" type="slidenum">
              <a:rPr lang="en-US" altLang="zh-CN" smtClean="0"/>
              <a:pPr/>
              <a:t>‹#›</a:t>
            </a:fld>
            <a:r>
              <a:rPr lang="en-US" altLang="zh-CN"/>
              <a:t>/36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67864EE2-EAB3-4814-A7EB-820BD7610F1E}" type="slidenum">
              <a:rPr lang="en-US" altLang="zh-CN" smtClean="0"/>
              <a:pPr/>
              <a:t>‹#›</a:t>
            </a:fld>
            <a:r>
              <a:rPr lang="en-US" altLang="zh-CN"/>
              <a:t>/36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72000"/>
            <a:lum/>
          </a:blip>
          <a:srcRect/>
          <a:stretch>
            <a:fillRect l="-10000" r="-1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a:stretch>
        </a:blipFill>
        <a:effectLst/>
      </p:bgPr>
    </p:bg>
    <p:spTree>
      <p:nvGrpSpPr>
        <p:cNvPr id="1" name=""/>
        <p:cNvGrpSpPr/>
        <p:nvPr/>
      </p:nvGrpSpPr>
      <p:grpSpPr>
        <a:xfrm>
          <a:off x="0" y="0"/>
          <a:ext cx="0" cy="0"/>
          <a:chOff x="0" y="0"/>
          <a:chExt cx="0" cy="0"/>
        </a:xfrm>
      </p:grpSpPr>
      <p:sp>
        <p:nvSpPr>
          <p:cNvPr id="7" name="TextBox 10">
            <a:extLst>
              <a:ext uri="{FF2B5EF4-FFF2-40B4-BE49-F238E27FC236}">
                <a16:creationId xmlns:a16="http://schemas.microsoft.com/office/drawing/2014/main" id="{E6543440-7DB4-4D96-BC7D-7284D2DA008D}"/>
              </a:ext>
            </a:extLst>
          </p:cNvPr>
          <p:cNvSpPr txBox="1"/>
          <p:nvPr/>
        </p:nvSpPr>
        <p:spPr>
          <a:xfrm>
            <a:off x="467544" y="3645024"/>
            <a:ext cx="8568952" cy="1095273"/>
          </a:xfrm>
          <a:prstGeom prst="rect">
            <a:avLst/>
          </a:prstGeom>
          <a:noFill/>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en-US" sz="5400" dirty="0">
                <a:ln w="11430"/>
                <a:solidFill>
                  <a:srgbClr val="3333FF"/>
                </a:solidFill>
                <a:effectLst>
                  <a:outerShdw blurRad="38100" dist="38100" dir="2700000" algn="tl">
                    <a:srgbClr val="000000">
                      <a:alpha val="43137"/>
                    </a:srgbClr>
                  </a:outerShdw>
                </a:effectLst>
                <a:latin typeface="方正启体简体" pitchFamily="65" charset="-122"/>
                <a:ea typeface="方正启体简体" pitchFamily="65" charset="-122"/>
              </a:rPr>
              <a:t>第 </a:t>
            </a:r>
            <a:r>
              <a:rPr lang="en-US" altLang="zh-CN" sz="5400" dirty="0">
                <a:ln w="11430"/>
                <a:solidFill>
                  <a:srgbClr val="3333FF"/>
                </a:solidFill>
                <a:effectLst>
                  <a:outerShdw blurRad="38100" dist="38100" dir="2700000" algn="tl">
                    <a:srgbClr val="000000">
                      <a:alpha val="43137"/>
                    </a:srgbClr>
                  </a:outerShdw>
                </a:effectLst>
                <a:latin typeface="方正启体简体" pitchFamily="65" charset="-122"/>
                <a:ea typeface="方正启体简体" pitchFamily="65" charset="-122"/>
              </a:rPr>
              <a:t>7 </a:t>
            </a:r>
            <a:r>
              <a:rPr lang="zh-CN" altLang="en-US" sz="5400" dirty="0">
                <a:ln w="11430"/>
                <a:solidFill>
                  <a:srgbClr val="3333FF"/>
                </a:solidFill>
                <a:effectLst>
                  <a:outerShdw blurRad="38100" dist="38100" dir="2700000" algn="tl">
                    <a:srgbClr val="000000">
                      <a:alpha val="43137"/>
                    </a:srgbClr>
                  </a:outerShdw>
                </a:effectLst>
                <a:latin typeface="方正启体简体" pitchFamily="65" charset="-122"/>
                <a:ea typeface="方正启体简体" pitchFamily="65" charset="-122"/>
              </a:rPr>
              <a:t>章  树和二叉树（一）</a:t>
            </a:r>
          </a:p>
        </p:txBody>
      </p:sp>
      <p:pic>
        <p:nvPicPr>
          <p:cNvPr id="3" name="Picture 4" descr="C:\Users\Admin\AppData\Roaming\Tencent\Users\5139386\QQ\WinTemp\RichOle\26QH$T1JU%OW139@}[O}W`2.png">
            <a:extLst>
              <a:ext uri="{FF2B5EF4-FFF2-40B4-BE49-F238E27FC236}">
                <a16:creationId xmlns:a16="http://schemas.microsoft.com/office/drawing/2014/main" id="{902D575D-2A4F-4CF1-9FF7-40FCEAA34F16}"/>
              </a:ext>
            </a:extLst>
          </p:cNvPr>
          <p:cNvPicPr>
            <a:picLocks noChangeAspect="1" noChangeArrowheads="1"/>
          </p:cNvPicPr>
          <p:nvPr/>
        </p:nvPicPr>
        <p:blipFill>
          <a:blip r:embed="rId3" cstate="print"/>
          <a:srcRect/>
          <a:stretch>
            <a:fillRect/>
          </a:stretch>
        </p:blipFill>
        <p:spPr bwMode="auto">
          <a:xfrm>
            <a:off x="0" y="0"/>
            <a:ext cx="5324742" cy="600740"/>
          </a:xfrm>
          <a:prstGeom prst="rect">
            <a:avLst/>
          </a:prstGeom>
          <a:noFill/>
        </p:spPr>
      </p:pic>
    </p:spTree>
    <p:extLst>
      <p:ext uri="{BB962C8B-B14F-4D97-AF65-F5344CB8AC3E}">
        <p14:creationId xmlns:p14="http://schemas.microsoft.com/office/powerpoint/2010/main" val="2781824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148214" y="219613"/>
            <a:ext cx="8816273" cy="961674"/>
          </a:xfrm>
          <a:prstGeom prst="rect">
            <a:avLst/>
          </a:prstGeom>
          <a:noFill/>
          <a:ln w="9525">
            <a:noFill/>
            <a:miter lim="800000"/>
            <a:headEnd/>
            <a:tailEnd/>
          </a:ln>
        </p:spPr>
        <p:txBody>
          <a:bodyPr wrap="square">
            <a:spAutoFit/>
          </a:bodyPr>
          <a:lstStyle/>
          <a:p>
            <a:pPr marL="457200" indent="-457200" algn="l">
              <a:lnSpc>
                <a:spcPct val="150000"/>
              </a:lnSpc>
              <a:buBlip>
                <a:blip r:embed="rId2"/>
              </a:buBlip>
            </a:pPr>
            <a:r>
              <a:rPr lang="zh-CN" altLang="en-US" sz="2000" dirty="0">
                <a:solidFill>
                  <a:srgbClr val="FF0000"/>
                </a:solidFill>
                <a:latin typeface="微软雅黑" pitchFamily="34" charset="-122"/>
                <a:ea typeface="微软雅黑" pitchFamily="34" charset="-122"/>
                <a:cs typeface="Consolas" pitchFamily="49" charset="0"/>
              </a:rPr>
              <a:t>结点层次</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树具有一种层次结构，根结点为第一层，其孩子结点为第二层，如此类推得到每个结点的层次。</a:t>
            </a:r>
          </a:p>
        </p:txBody>
      </p:sp>
      <p:sp>
        <p:nvSpPr>
          <p:cNvPr id="5" name="Text Box 29"/>
          <p:cNvSpPr txBox="1">
            <a:spLocks noChangeArrowheads="1"/>
          </p:cNvSpPr>
          <p:nvPr/>
        </p:nvSpPr>
        <p:spPr bwMode="auto">
          <a:xfrm>
            <a:off x="7960543" y="1340768"/>
            <a:ext cx="360363" cy="313932"/>
          </a:xfrm>
          <a:prstGeom prst="rect">
            <a:avLst/>
          </a:prstGeom>
          <a:noFill/>
          <a:ln w="9525" algn="ctr">
            <a:noFill/>
            <a:miter lim="800000"/>
            <a:headEnd/>
            <a:tailEnd type="none" w="med" len="lg"/>
          </a:ln>
        </p:spPr>
        <p:txBody>
          <a:bodyPr>
            <a:spAutoFit/>
          </a:bodyPr>
          <a:lstStyle/>
          <a:p>
            <a:pPr algn="l">
              <a:spcBef>
                <a:spcPct val="50000"/>
              </a:spcBef>
            </a:pPr>
            <a:r>
              <a:rPr lang="en-US" altLang="zh-CN" sz="1800" dirty="0">
                <a:solidFill>
                  <a:srgbClr val="CC00FF"/>
                </a:solidFill>
                <a:latin typeface="Consolas" pitchFamily="49" charset="0"/>
                <a:cs typeface="Consolas" pitchFamily="49" charset="0"/>
              </a:rPr>
              <a:t>1</a:t>
            </a:r>
          </a:p>
        </p:txBody>
      </p:sp>
      <p:sp>
        <p:nvSpPr>
          <p:cNvPr id="6" name="Text Box 30"/>
          <p:cNvSpPr txBox="1">
            <a:spLocks noChangeArrowheads="1"/>
          </p:cNvSpPr>
          <p:nvPr/>
        </p:nvSpPr>
        <p:spPr bwMode="auto">
          <a:xfrm>
            <a:off x="7960543" y="2171031"/>
            <a:ext cx="360363" cy="313932"/>
          </a:xfrm>
          <a:prstGeom prst="rect">
            <a:avLst/>
          </a:prstGeom>
          <a:noFill/>
          <a:ln w="9525" algn="ctr">
            <a:noFill/>
            <a:miter lim="800000"/>
            <a:headEnd/>
            <a:tailEnd type="none" w="med" len="lg"/>
          </a:ln>
        </p:spPr>
        <p:txBody>
          <a:bodyPr>
            <a:spAutoFit/>
          </a:bodyPr>
          <a:lstStyle/>
          <a:p>
            <a:pPr algn="l">
              <a:spcBef>
                <a:spcPct val="50000"/>
              </a:spcBef>
            </a:pPr>
            <a:r>
              <a:rPr lang="en-US" altLang="zh-CN" sz="1800">
                <a:solidFill>
                  <a:srgbClr val="CC00FF"/>
                </a:solidFill>
                <a:latin typeface="Consolas" pitchFamily="49" charset="0"/>
                <a:cs typeface="Consolas" pitchFamily="49" charset="0"/>
              </a:rPr>
              <a:t>2</a:t>
            </a:r>
          </a:p>
        </p:txBody>
      </p:sp>
      <p:sp>
        <p:nvSpPr>
          <p:cNvPr id="7" name="Text Box 31"/>
          <p:cNvSpPr txBox="1">
            <a:spLocks noChangeArrowheads="1"/>
          </p:cNvSpPr>
          <p:nvPr/>
        </p:nvSpPr>
        <p:spPr bwMode="auto">
          <a:xfrm>
            <a:off x="7960543" y="2755231"/>
            <a:ext cx="360363" cy="313932"/>
          </a:xfrm>
          <a:prstGeom prst="rect">
            <a:avLst/>
          </a:prstGeom>
          <a:noFill/>
          <a:ln w="9525" algn="ctr">
            <a:noFill/>
            <a:miter lim="800000"/>
            <a:headEnd/>
            <a:tailEnd type="none" w="med" len="lg"/>
          </a:ln>
        </p:spPr>
        <p:txBody>
          <a:bodyPr>
            <a:spAutoFit/>
          </a:bodyPr>
          <a:lstStyle/>
          <a:p>
            <a:pPr algn="l">
              <a:spcBef>
                <a:spcPct val="50000"/>
              </a:spcBef>
            </a:pPr>
            <a:r>
              <a:rPr lang="en-US" altLang="zh-CN" sz="1800">
                <a:solidFill>
                  <a:srgbClr val="CC00FF"/>
                </a:solidFill>
                <a:latin typeface="Consolas" pitchFamily="49" charset="0"/>
                <a:cs typeface="Consolas" pitchFamily="49" charset="0"/>
              </a:rPr>
              <a:t>3</a:t>
            </a:r>
          </a:p>
        </p:txBody>
      </p:sp>
      <p:sp>
        <p:nvSpPr>
          <p:cNvPr id="8" name="Text Box 32"/>
          <p:cNvSpPr txBox="1">
            <a:spLocks noChangeArrowheads="1"/>
          </p:cNvSpPr>
          <p:nvPr/>
        </p:nvSpPr>
        <p:spPr bwMode="auto">
          <a:xfrm>
            <a:off x="7960543" y="3539456"/>
            <a:ext cx="360363" cy="313932"/>
          </a:xfrm>
          <a:prstGeom prst="rect">
            <a:avLst/>
          </a:prstGeom>
          <a:noFill/>
          <a:ln w="9525" algn="ctr">
            <a:noFill/>
            <a:miter lim="800000"/>
            <a:headEnd/>
            <a:tailEnd type="none" w="med" len="lg"/>
          </a:ln>
        </p:spPr>
        <p:txBody>
          <a:bodyPr>
            <a:spAutoFit/>
          </a:bodyPr>
          <a:lstStyle/>
          <a:p>
            <a:pPr algn="l">
              <a:spcBef>
                <a:spcPct val="50000"/>
              </a:spcBef>
            </a:pPr>
            <a:r>
              <a:rPr lang="en-US" altLang="zh-CN" sz="1800">
                <a:solidFill>
                  <a:srgbClr val="CC00FF"/>
                </a:solidFill>
                <a:latin typeface="Consolas" pitchFamily="49" charset="0"/>
                <a:cs typeface="Consolas" pitchFamily="49" charset="0"/>
              </a:rPr>
              <a:t>4</a:t>
            </a:r>
          </a:p>
        </p:txBody>
      </p:sp>
      <p:cxnSp>
        <p:nvCxnSpPr>
          <p:cNvPr id="9" name="直接连接符 23"/>
          <p:cNvCxnSpPr>
            <a:cxnSpLocks noChangeShapeType="1"/>
          </p:cNvCxnSpPr>
          <p:nvPr/>
        </p:nvCxnSpPr>
        <p:spPr bwMode="auto">
          <a:xfrm>
            <a:off x="5576118" y="1594768"/>
            <a:ext cx="2286000" cy="1588"/>
          </a:xfrm>
          <a:prstGeom prst="line">
            <a:avLst/>
          </a:prstGeom>
          <a:noFill/>
          <a:ln w="28575" algn="ctr">
            <a:solidFill>
              <a:srgbClr val="CC3300"/>
            </a:solidFill>
            <a:prstDash val="sysDash"/>
            <a:round/>
            <a:headEnd/>
            <a:tailEnd/>
          </a:ln>
        </p:spPr>
      </p:cxnSp>
      <p:cxnSp>
        <p:nvCxnSpPr>
          <p:cNvPr id="10" name="直接连接符 25"/>
          <p:cNvCxnSpPr>
            <a:cxnSpLocks noChangeShapeType="1"/>
          </p:cNvCxnSpPr>
          <p:nvPr/>
        </p:nvCxnSpPr>
        <p:spPr bwMode="auto">
          <a:xfrm flipV="1">
            <a:off x="6323831" y="2248818"/>
            <a:ext cx="1500187" cy="0"/>
          </a:xfrm>
          <a:prstGeom prst="line">
            <a:avLst/>
          </a:prstGeom>
          <a:noFill/>
          <a:ln w="28575" algn="ctr">
            <a:solidFill>
              <a:srgbClr val="CC3300"/>
            </a:solidFill>
            <a:prstDash val="sysDash"/>
            <a:round/>
            <a:headEnd/>
            <a:tailEnd/>
          </a:ln>
        </p:spPr>
      </p:cxnSp>
      <p:cxnSp>
        <p:nvCxnSpPr>
          <p:cNvPr id="11" name="直接连接符 27"/>
          <p:cNvCxnSpPr>
            <a:cxnSpLocks noChangeShapeType="1"/>
          </p:cNvCxnSpPr>
          <p:nvPr/>
        </p:nvCxnSpPr>
        <p:spPr bwMode="auto">
          <a:xfrm>
            <a:off x="6674668" y="2921918"/>
            <a:ext cx="1071563" cy="1588"/>
          </a:xfrm>
          <a:prstGeom prst="line">
            <a:avLst/>
          </a:prstGeom>
          <a:noFill/>
          <a:ln w="28575" algn="ctr">
            <a:solidFill>
              <a:srgbClr val="CC3300"/>
            </a:solidFill>
            <a:prstDash val="sysDash"/>
            <a:round/>
            <a:headEnd/>
            <a:tailEnd/>
          </a:ln>
        </p:spPr>
      </p:cxnSp>
      <p:cxnSp>
        <p:nvCxnSpPr>
          <p:cNvPr id="12" name="直接连接符 29"/>
          <p:cNvCxnSpPr>
            <a:cxnSpLocks noChangeShapeType="1"/>
          </p:cNvCxnSpPr>
          <p:nvPr/>
        </p:nvCxnSpPr>
        <p:spPr bwMode="auto">
          <a:xfrm flipV="1">
            <a:off x="5076056" y="3734718"/>
            <a:ext cx="2714625" cy="0"/>
          </a:xfrm>
          <a:prstGeom prst="line">
            <a:avLst/>
          </a:prstGeom>
          <a:noFill/>
          <a:ln w="28575" algn="ctr">
            <a:solidFill>
              <a:srgbClr val="CC3300"/>
            </a:solidFill>
            <a:prstDash val="sysDash"/>
            <a:round/>
            <a:headEnd/>
            <a:tailEnd/>
          </a:ln>
        </p:spPr>
      </p:cxnSp>
      <p:grpSp>
        <p:nvGrpSpPr>
          <p:cNvPr id="13" name="组合 12"/>
          <p:cNvGrpSpPr/>
          <p:nvPr/>
        </p:nvGrpSpPr>
        <p:grpSpPr>
          <a:xfrm>
            <a:off x="3861610" y="1445543"/>
            <a:ext cx="2808288" cy="2419350"/>
            <a:chOff x="3357554" y="2786058"/>
            <a:chExt cx="2808288" cy="2419350"/>
          </a:xfrm>
        </p:grpSpPr>
        <p:sp>
          <p:nvSpPr>
            <p:cNvPr id="14"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A</a:t>
              </a:r>
            </a:p>
          </p:txBody>
        </p:sp>
        <p:sp>
          <p:nvSpPr>
            <p:cNvPr id="15"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lIns="0" rIns="0"/>
            <a:lstStyle/>
            <a:p>
              <a:endParaRPr lang="zh-CN" altLang="en-US" sz="1800"/>
            </a:p>
          </p:txBody>
        </p:sp>
        <p:sp>
          <p:nvSpPr>
            <p:cNvPr id="16"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lIns="0" rIns="0"/>
            <a:lstStyle/>
            <a:p>
              <a:endParaRPr lang="zh-CN" altLang="en-US" sz="1800"/>
            </a:p>
          </p:txBody>
        </p:sp>
        <p:sp>
          <p:nvSpPr>
            <p:cNvPr id="17"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lIns="0" rIns="0"/>
            <a:lstStyle/>
            <a:p>
              <a:endParaRPr lang="zh-CN" altLang="en-US" sz="1800"/>
            </a:p>
          </p:txBody>
        </p:sp>
        <p:sp>
          <p:nvSpPr>
            <p:cNvPr id="18"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lIns="0" rIns="0"/>
            <a:lstStyle/>
            <a:p>
              <a:endParaRPr lang="zh-CN" altLang="en-US" sz="1800"/>
            </a:p>
          </p:txBody>
        </p:sp>
        <p:sp>
          <p:nvSpPr>
            <p:cNvPr id="19"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B</a:t>
              </a:r>
            </a:p>
          </p:txBody>
        </p:sp>
        <p:sp>
          <p:nvSpPr>
            <p:cNvPr id="20"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C</a:t>
              </a:r>
            </a:p>
          </p:txBody>
        </p:sp>
        <p:sp>
          <p:nvSpPr>
            <p:cNvPr id="21"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a:solidFill>
                    <a:srgbClr val="0000FF"/>
                  </a:solidFill>
                  <a:latin typeface="Consolas" pitchFamily="49" charset="0"/>
                  <a:cs typeface="Consolas" pitchFamily="49" charset="0"/>
                </a:rPr>
                <a:t>D</a:t>
              </a:r>
            </a:p>
          </p:txBody>
        </p:sp>
        <p:sp>
          <p:nvSpPr>
            <p:cNvPr id="22"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E</a:t>
              </a:r>
            </a:p>
          </p:txBody>
        </p:sp>
        <p:sp>
          <p:nvSpPr>
            <p:cNvPr id="23"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F</a:t>
              </a:r>
            </a:p>
          </p:txBody>
        </p:sp>
        <p:sp>
          <p:nvSpPr>
            <p:cNvPr id="24"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a:solidFill>
                    <a:srgbClr val="0000FF"/>
                  </a:solidFill>
                  <a:latin typeface="Consolas" pitchFamily="49" charset="0"/>
                  <a:cs typeface="Consolas" pitchFamily="49" charset="0"/>
                </a:rPr>
                <a:t>H</a:t>
              </a:r>
            </a:p>
          </p:txBody>
        </p:sp>
        <p:sp>
          <p:nvSpPr>
            <p:cNvPr id="25"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G</a:t>
              </a:r>
            </a:p>
          </p:txBody>
        </p:sp>
        <p:sp>
          <p:nvSpPr>
            <p:cNvPr id="26"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lIns="0" rIns="0"/>
            <a:lstStyle/>
            <a:p>
              <a:endParaRPr lang="zh-CN" altLang="en-US" sz="1800"/>
            </a:p>
          </p:txBody>
        </p:sp>
        <p:sp>
          <p:nvSpPr>
            <p:cNvPr id="27"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lIns="0" rIns="0"/>
            <a:lstStyle/>
            <a:p>
              <a:endParaRPr lang="zh-CN" altLang="en-US" sz="1800"/>
            </a:p>
          </p:txBody>
        </p:sp>
        <p:cxnSp>
          <p:nvCxnSpPr>
            <p:cNvPr id="28" name="直接连接符 27"/>
            <p:cNvCxnSpPr>
              <a:cxnSpLocks noChangeShapeType="1"/>
              <a:stCxn id="22" idx="4"/>
              <a:endCxn id="24"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29" name="TextBox 1">
            <a:extLst>
              <a:ext uri="{FF2B5EF4-FFF2-40B4-BE49-F238E27FC236}">
                <a16:creationId xmlns:a16="http://schemas.microsoft.com/office/drawing/2014/main" id="{5AEF3BC9-E637-48CB-BCD0-E0228B1C626F}"/>
              </a:ext>
            </a:extLst>
          </p:cNvPr>
          <p:cNvSpPr txBox="1">
            <a:spLocks noChangeArrowheads="1"/>
          </p:cNvSpPr>
          <p:nvPr/>
        </p:nvSpPr>
        <p:spPr bwMode="auto">
          <a:xfrm>
            <a:off x="251520" y="4357759"/>
            <a:ext cx="7786687" cy="400110"/>
          </a:xfrm>
          <a:prstGeom prst="rect">
            <a:avLst/>
          </a:prstGeom>
          <a:noFill/>
          <a:ln w="9525">
            <a:noFill/>
            <a:miter lim="800000"/>
            <a:headEnd/>
            <a:tailEnd/>
          </a:ln>
        </p:spPr>
        <p:txBody>
          <a:bodyPr>
            <a:spAutoFit/>
          </a:bodyPr>
          <a:lstStyle/>
          <a:p>
            <a:pPr marL="457200" indent="-457200" algn="l">
              <a:lnSpc>
                <a:spcPct val="100000"/>
              </a:lnSpc>
              <a:buBlip>
                <a:blip r:embed="rId2"/>
              </a:buBlip>
            </a:pPr>
            <a:r>
              <a:rPr lang="zh-CN" altLang="en-US" sz="2000" dirty="0">
                <a:solidFill>
                  <a:srgbClr val="FF0000"/>
                </a:solidFill>
                <a:latin typeface="微软雅黑" pitchFamily="34" charset="-122"/>
                <a:ea typeface="微软雅黑" pitchFamily="34" charset="-122"/>
                <a:cs typeface="Consolas" pitchFamily="49" charset="0"/>
              </a:rPr>
              <a:t>树的高度（深度）</a:t>
            </a:r>
            <a:r>
              <a:rPr lang="zh-CN" altLang="en-US" sz="2000" dirty="0">
                <a:solidFill>
                  <a:srgbClr val="FF0000"/>
                </a:solidFill>
                <a:latin typeface="Consolas" pitchFamily="49" charset="0"/>
                <a:ea typeface="楷体" pitchFamily="49" charset="-122"/>
                <a:cs typeface="Consolas" pitchFamily="49" charset="0"/>
              </a:rPr>
              <a:t>。</a:t>
            </a:r>
            <a:r>
              <a:rPr lang="zh-CN" altLang="en-US" sz="2000" dirty="0">
                <a:solidFill>
                  <a:srgbClr val="0000FF"/>
                </a:solidFill>
                <a:latin typeface="仿宋" pitchFamily="49" charset="-122"/>
                <a:ea typeface="仿宋" pitchFamily="49" charset="-122"/>
                <a:cs typeface="Consolas" pitchFamily="49" charset="0"/>
              </a:rPr>
              <a:t>树中结点的最大层次。</a:t>
            </a:r>
          </a:p>
        </p:txBody>
      </p:sp>
      <p:sp>
        <p:nvSpPr>
          <p:cNvPr id="30" name="TextBox 4">
            <a:extLst>
              <a:ext uri="{FF2B5EF4-FFF2-40B4-BE49-F238E27FC236}">
                <a16:creationId xmlns:a16="http://schemas.microsoft.com/office/drawing/2014/main" id="{539E0853-CE3D-4F61-A32B-701C58A2FF00}"/>
              </a:ext>
            </a:extLst>
          </p:cNvPr>
          <p:cNvSpPr txBox="1"/>
          <p:nvPr/>
        </p:nvSpPr>
        <p:spPr>
          <a:xfrm>
            <a:off x="2427958" y="5059284"/>
            <a:ext cx="3817564" cy="313932"/>
          </a:xfrm>
          <a:prstGeom prst="rect">
            <a:avLst/>
          </a:prstGeom>
          <a:noFill/>
        </p:spPr>
        <p:txBody>
          <a:bodyPr wrap="square" rtlCol="0">
            <a:spAutoFit/>
          </a:bodyPr>
          <a:lstStyle/>
          <a:p>
            <a:pPr algn="l"/>
            <a:r>
              <a:rPr lang="zh-CN" altLang="en-US" sz="1800" dirty="0">
                <a:solidFill>
                  <a:srgbClr val="FF00FF"/>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上图：树的高度（深度）为</a:t>
            </a:r>
            <a:r>
              <a:rPr lang="en-US" altLang="zh-CN" sz="1800" dirty="0">
                <a:solidFill>
                  <a:srgbClr val="FF00FF"/>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4</a:t>
            </a:r>
            <a:endParaRPr lang="zh-CN" altLang="en-US" sz="1800" dirty="0">
              <a:solidFill>
                <a:srgbClr val="FF00FF"/>
              </a:solidFill>
              <a:effectLst>
                <a:outerShdw blurRad="38100" dist="38100" dir="2700000" algn="tl">
                  <a:srgbClr val="000000">
                    <a:alpha val="43137"/>
                  </a:srgbClr>
                </a:outerShdw>
              </a:effectLst>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57858E87-9EE9-48CF-9782-AD8C4E8436D1}"/>
              </a:ext>
            </a:extLst>
          </p:cNvPr>
          <p:cNvSpPr txBox="1">
            <a:spLocks noChangeArrowheads="1"/>
          </p:cNvSpPr>
          <p:nvPr/>
        </p:nvSpPr>
        <p:spPr bwMode="auto">
          <a:xfrm>
            <a:off x="327140" y="3993217"/>
            <a:ext cx="7620000" cy="400110"/>
          </a:xfrm>
          <a:prstGeom prst="rect">
            <a:avLst/>
          </a:prstGeom>
          <a:noFill/>
          <a:ln w="9525">
            <a:noFill/>
            <a:miter lim="800000"/>
            <a:headEnd/>
            <a:tailEnd/>
          </a:ln>
        </p:spPr>
        <p:txBody>
          <a:bodyPr>
            <a:spAutoFit/>
          </a:bodyPr>
          <a:lstStyle/>
          <a:p>
            <a:pPr marL="457200" indent="-457200" algn="l">
              <a:lnSpc>
                <a:spcPct val="100000"/>
              </a:lnSpc>
              <a:buBlip>
                <a:blip r:embed="rId2"/>
              </a:buBlip>
            </a:pPr>
            <a:r>
              <a:rPr lang="zh-CN" altLang="en-US" sz="2000" dirty="0">
                <a:solidFill>
                  <a:srgbClr val="FF0000"/>
                </a:solidFill>
                <a:latin typeface="微软雅黑" pitchFamily="34" charset="-122"/>
                <a:ea typeface="微软雅黑" pitchFamily="34" charset="-122"/>
                <a:cs typeface="Consolas" pitchFamily="49" charset="0"/>
              </a:rPr>
              <a:t>森林</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零棵或多棵</a:t>
            </a:r>
            <a:r>
              <a:rPr lang="zh-CN" altLang="en-US" sz="2000" dirty="0">
                <a:solidFill>
                  <a:srgbClr val="FF00FF"/>
                </a:solidFill>
                <a:latin typeface="Consolas" pitchFamily="49" charset="0"/>
                <a:ea typeface="仿宋" pitchFamily="49" charset="-122"/>
                <a:cs typeface="Consolas" pitchFamily="49" charset="0"/>
              </a:rPr>
              <a:t>互不相交的树</a:t>
            </a:r>
            <a:r>
              <a:rPr lang="zh-CN" altLang="en-US" sz="2000" dirty="0">
                <a:solidFill>
                  <a:srgbClr val="0000FF"/>
                </a:solidFill>
                <a:latin typeface="Consolas" pitchFamily="49" charset="0"/>
                <a:ea typeface="仿宋" pitchFamily="49" charset="-122"/>
                <a:cs typeface="Consolas" pitchFamily="49" charset="0"/>
              </a:rPr>
              <a:t>的集合称为森林。</a:t>
            </a:r>
          </a:p>
        </p:txBody>
      </p:sp>
      <p:sp>
        <p:nvSpPr>
          <p:cNvPr id="5" name="Oval 7">
            <a:extLst>
              <a:ext uri="{FF2B5EF4-FFF2-40B4-BE49-F238E27FC236}">
                <a16:creationId xmlns:a16="http://schemas.microsoft.com/office/drawing/2014/main" id="{DB036514-153C-4068-A56B-75B87DEB4B50}"/>
              </a:ext>
            </a:extLst>
          </p:cNvPr>
          <p:cNvSpPr>
            <a:spLocks noChangeArrowheads="1"/>
          </p:cNvSpPr>
          <p:nvPr/>
        </p:nvSpPr>
        <p:spPr bwMode="auto">
          <a:xfrm>
            <a:off x="1620949" y="4761786"/>
            <a:ext cx="405329" cy="302844"/>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800" i="1" dirty="0">
                <a:solidFill>
                  <a:srgbClr val="0000FF"/>
                </a:solidFill>
              </a:rPr>
              <a:t>A</a:t>
            </a:r>
          </a:p>
        </p:txBody>
      </p:sp>
      <p:sp>
        <p:nvSpPr>
          <p:cNvPr id="6" name="Freeform 5">
            <a:extLst>
              <a:ext uri="{FF2B5EF4-FFF2-40B4-BE49-F238E27FC236}">
                <a16:creationId xmlns:a16="http://schemas.microsoft.com/office/drawing/2014/main" id="{DDD00731-1C85-4363-A0FF-D5BFED15DB1D}"/>
              </a:ext>
            </a:extLst>
          </p:cNvPr>
          <p:cNvSpPr>
            <a:spLocks/>
          </p:cNvSpPr>
          <p:nvPr/>
        </p:nvSpPr>
        <p:spPr bwMode="auto">
          <a:xfrm>
            <a:off x="3005235" y="5105961"/>
            <a:ext cx="241056" cy="328639"/>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ln>
            <a:headEnd/>
            <a:tailEnd/>
          </a:ln>
        </p:spPr>
        <p:style>
          <a:lnRef idx="1">
            <a:schemeClr val="accent4"/>
          </a:lnRef>
          <a:fillRef idx="2">
            <a:schemeClr val="accent4"/>
          </a:fillRef>
          <a:effectRef idx="1">
            <a:schemeClr val="accent4"/>
          </a:effectRef>
          <a:fontRef idx="minor">
            <a:schemeClr val="dk1"/>
          </a:fontRef>
        </p:style>
        <p:txBody>
          <a:bodyPr wrap="none" lIns="0" rIns="0"/>
          <a:lstStyle/>
          <a:p>
            <a:pPr>
              <a:lnSpc>
                <a:spcPct val="100000"/>
              </a:lnSpc>
            </a:pPr>
            <a:endParaRPr lang="zh-CN" altLang="en-US" sz="1800">
              <a:solidFill>
                <a:srgbClr val="0000FF"/>
              </a:solidFill>
            </a:endParaRPr>
          </a:p>
        </p:txBody>
      </p:sp>
      <p:sp>
        <p:nvSpPr>
          <p:cNvPr id="7" name="Freeform 6">
            <a:extLst>
              <a:ext uri="{FF2B5EF4-FFF2-40B4-BE49-F238E27FC236}">
                <a16:creationId xmlns:a16="http://schemas.microsoft.com/office/drawing/2014/main" id="{79617B02-A7A7-4746-BFEE-71B90D759B1C}"/>
              </a:ext>
            </a:extLst>
          </p:cNvPr>
          <p:cNvSpPr>
            <a:spLocks/>
          </p:cNvSpPr>
          <p:nvPr/>
        </p:nvSpPr>
        <p:spPr bwMode="auto">
          <a:xfrm>
            <a:off x="3406899" y="5047539"/>
            <a:ext cx="258686" cy="349266"/>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ln>
            <a:headEnd/>
            <a:tailEnd/>
          </a:ln>
        </p:spPr>
        <p:style>
          <a:lnRef idx="1">
            <a:schemeClr val="accent4"/>
          </a:lnRef>
          <a:fillRef idx="2">
            <a:schemeClr val="accent4"/>
          </a:fillRef>
          <a:effectRef idx="1">
            <a:schemeClr val="accent4"/>
          </a:effectRef>
          <a:fontRef idx="minor">
            <a:schemeClr val="dk1"/>
          </a:fontRef>
        </p:style>
        <p:txBody>
          <a:bodyPr wrap="none" lIns="0" rIns="0"/>
          <a:lstStyle/>
          <a:p>
            <a:pPr>
              <a:lnSpc>
                <a:spcPct val="100000"/>
              </a:lnSpc>
            </a:pPr>
            <a:endParaRPr lang="zh-CN" altLang="en-US" sz="1800">
              <a:solidFill>
                <a:srgbClr val="0000FF"/>
              </a:solidFill>
            </a:endParaRPr>
          </a:p>
        </p:txBody>
      </p:sp>
      <p:sp>
        <p:nvSpPr>
          <p:cNvPr id="8" name="Oval 8">
            <a:extLst>
              <a:ext uri="{FF2B5EF4-FFF2-40B4-BE49-F238E27FC236}">
                <a16:creationId xmlns:a16="http://schemas.microsoft.com/office/drawing/2014/main" id="{7D428EF4-E17A-4282-94FC-8F31F7650CA7}"/>
              </a:ext>
            </a:extLst>
          </p:cNvPr>
          <p:cNvSpPr>
            <a:spLocks noChangeArrowheads="1"/>
          </p:cNvSpPr>
          <p:nvPr/>
        </p:nvSpPr>
        <p:spPr bwMode="auto">
          <a:xfrm>
            <a:off x="2332156" y="4761786"/>
            <a:ext cx="405329" cy="302844"/>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800" i="1" dirty="0">
                <a:solidFill>
                  <a:srgbClr val="0000FF"/>
                </a:solidFill>
              </a:rPr>
              <a:t>B</a:t>
            </a:r>
          </a:p>
        </p:txBody>
      </p:sp>
      <p:sp>
        <p:nvSpPr>
          <p:cNvPr id="9" name="Oval 9">
            <a:extLst>
              <a:ext uri="{FF2B5EF4-FFF2-40B4-BE49-F238E27FC236}">
                <a16:creationId xmlns:a16="http://schemas.microsoft.com/office/drawing/2014/main" id="{DBE6DD34-6EFE-4CED-8008-3094D506316B}"/>
              </a:ext>
            </a:extLst>
          </p:cNvPr>
          <p:cNvSpPr>
            <a:spLocks noChangeArrowheads="1"/>
          </p:cNvSpPr>
          <p:nvPr/>
        </p:nvSpPr>
        <p:spPr bwMode="auto">
          <a:xfrm>
            <a:off x="3129077" y="4764571"/>
            <a:ext cx="405329" cy="302844"/>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800" i="1" dirty="0">
                <a:solidFill>
                  <a:srgbClr val="0000FF"/>
                </a:solidFill>
              </a:rPr>
              <a:t>C</a:t>
            </a:r>
          </a:p>
        </p:txBody>
      </p:sp>
      <p:sp>
        <p:nvSpPr>
          <p:cNvPr id="10" name="Oval 10">
            <a:extLst>
              <a:ext uri="{FF2B5EF4-FFF2-40B4-BE49-F238E27FC236}">
                <a16:creationId xmlns:a16="http://schemas.microsoft.com/office/drawing/2014/main" id="{C3034DDD-D9A9-4CA4-B897-A818DC72A939}"/>
              </a:ext>
            </a:extLst>
          </p:cNvPr>
          <p:cNvSpPr>
            <a:spLocks noChangeArrowheads="1"/>
          </p:cNvSpPr>
          <p:nvPr/>
        </p:nvSpPr>
        <p:spPr bwMode="auto">
          <a:xfrm>
            <a:off x="4137140" y="4764571"/>
            <a:ext cx="405329" cy="302844"/>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800" i="1">
                <a:solidFill>
                  <a:srgbClr val="0000FF"/>
                </a:solidFill>
              </a:rPr>
              <a:t>D</a:t>
            </a:r>
          </a:p>
        </p:txBody>
      </p:sp>
      <p:sp>
        <p:nvSpPr>
          <p:cNvPr id="11" name="Oval 11">
            <a:extLst>
              <a:ext uri="{FF2B5EF4-FFF2-40B4-BE49-F238E27FC236}">
                <a16:creationId xmlns:a16="http://schemas.microsoft.com/office/drawing/2014/main" id="{362A823C-3D9E-4186-98F8-2F12FE0FFAD3}"/>
              </a:ext>
            </a:extLst>
          </p:cNvPr>
          <p:cNvSpPr>
            <a:spLocks noChangeArrowheads="1"/>
          </p:cNvSpPr>
          <p:nvPr/>
        </p:nvSpPr>
        <p:spPr bwMode="auto">
          <a:xfrm>
            <a:off x="2815268" y="5435011"/>
            <a:ext cx="405329" cy="302844"/>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800" i="1" dirty="0">
                <a:solidFill>
                  <a:srgbClr val="0000FF"/>
                </a:solidFill>
              </a:rPr>
              <a:t>E</a:t>
            </a:r>
          </a:p>
        </p:txBody>
      </p:sp>
      <p:sp>
        <p:nvSpPr>
          <p:cNvPr id="12" name="Oval 12">
            <a:extLst>
              <a:ext uri="{FF2B5EF4-FFF2-40B4-BE49-F238E27FC236}">
                <a16:creationId xmlns:a16="http://schemas.microsoft.com/office/drawing/2014/main" id="{66F7E745-70F5-4415-A66E-3878FE478762}"/>
              </a:ext>
            </a:extLst>
          </p:cNvPr>
          <p:cNvSpPr>
            <a:spLocks noChangeArrowheads="1"/>
          </p:cNvSpPr>
          <p:nvPr/>
        </p:nvSpPr>
        <p:spPr bwMode="auto">
          <a:xfrm>
            <a:off x="3494542" y="5435011"/>
            <a:ext cx="405329" cy="302844"/>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800" i="1" dirty="0">
                <a:solidFill>
                  <a:srgbClr val="0000FF"/>
                </a:solidFill>
              </a:rPr>
              <a:t>F</a:t>
            </a:r>
          </a:p>
        </p:txBody>
      </p:sp>
      <p:sp>
        <p:nvSpPr>
          <p:cNvPr id="13" name="Oval 15">
            <a:extLst>
              <a:ext uri="{FF2B5EF4-FFF2-40B4-BE49-F238E27FC236}">
                <a16:creationId xmlns:a16="http://schemas.microsoft.com/office/drawing/2014/main" id="{7EECE760-51F7-4EFC-88C8-914F8C873077}"/>
              </a:ext>
            </a:extLst>
          </p:cNvPr>
          <p:cNvSpPr>
            <a:spLocks noChangeArrowheads="1"/>
          </p:cNvSpPr>
          <p:nvPr/>
        </p:nvSpPr>
        <p:spPr bwMode="auto">
          <a:xfrm>
            <a:off x="2814029" y="6106314"/>
            <a:ext cx="405329" cy="302844"/>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800" i="1">
                <a:solidFill>
                  <a:srgbClr val="0000FF"/>
                </a:solidFill>
              </a:rPr>
              <a:t>H</a:t>
            </a:r>
          </a:p>
        </p:txBody>
      </p:sp>
      <p:sp>
        <p:nvSpPr>
          <p:cNvPr id="14" name="Oval 16">
            <a:extLst>
              <a:ext uri="{FF2B5EF4-FFF2-40B4-BE49-F238E27FC236}">
                <a16:creationId xmlns:a16="http://schemas.microsoft.com/office/drawing/2014/main" id="{04D7EFAA-0F25-41E3-9971-EFF5EE8C1013}"/>
              </a:ext>
            </a:extLst>
          </p:cNvPr>
          <p:cNvSpPr>
            <a:spLocks noChangeArrowheads="1"/>
          </p:cNvSpPr>
          <p:nvPr/>
        </p:nvSpPr>
        <p:spPr bwMode="auto">
          <a:xfrm>
            <a:off x="4568940" y="5435011"/>
            <a:ext cx="405329" cy="302844"/>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800" i="1">
                <a:solidFill>
                  <a:srgbClr val="0000FF"/>
                </a:solidFill>
              </a:rPr>
              <a:t>G</a:t>
            </a:r>
          </a:p>
        </p:txBody>
      </p:sp>
      <p:sp>
        <p:nvSpPr>
          <p:cNvPr id="15" name="Freeform 26">
            <a:extLst>
              <a:ext uri="{FF2B5EF4-FFF2-40B4-BE49-F238E27FC236}">
                <a16:creationId xmlns:a16="http://schemas.microsoft.com/office/drawing/2014/main" id="{28FEFCB9-3869-408B-9842-CEB3DC4C9EDE}"/>
              </a:ext>
            </a:extLst>
          </p:cNvPr>
          <p:cNvSpPr>
            <a:spLocks/>
          </p:cNvSpPr>
          <p:nvPr/>
        </p:nvSpPr>
        <p:spPr bwMode="auto">
          <a:xfrm>
            <a:off x="4448290" y="5014408"/>
            <a:ext cx="299978" cy="379954"/>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ln>
            <a:headEnd/>
            <a:tailEnd/>
          </a:ln>
        </p:spPr>
        <p:style>
          <a:lnRef idx="1">
            <a:schemeClr val="accent4"/>
          </a:lnRef>
          <a:fillRef idx="2">
            <a:schemeClr val="accent4"/>
          </a:fillRef>
          <a:effectRef idx="1">
            <a:schemeClr val="accent4"/>
          </a:effectRef>
          <a:fontRef idx="minor">
            <a:schemeClr val="dk1"/>
          </a:fontRef>
        </p:style>
        <p:txBody>
          <a:bodyPr wrap="none" lIns="0" rIns="0"/>
          <a:lstStyle/>
          <a:p>
            <a:pPr>
              <a:lnSpc>
                <a:spcPct val="100000"/>
              </a:lnSpc>
            </a:pPr>
            <a:endParaRPr lang="zh-CN" altLang="en-US" sz="1800">
              <a:solidFill>
                <a:srgbClr val="0000FF"/>
              </a:solidFill>
            </a:endParaRPr>
          </a:p>
        </p:txBody>
      </p:sp>
      <p:cxnSp>
        <p:nvCxnSpPr>
          <p:cNvPr id="16" name="直接连接符 43">
            <a:extLst>
              <a:ext uri="{FF2B5EF4-FFF2-40B4-BE49-F238E27FC236}">
                <a16:creationId xmlns:a16="http://schemas.microsoft.com/office/drawing/2014/main" id="{897DD038-3401-4AAD-8D56-05C4E0F446C9}"/>
              </a:ext>
            </a:extLst>
          </p:cNvPr>
          <p:cNvCxnSpPr>
            <a:cxnSpLocks noChangeShapeType="1"/>
            <a:stCxn id="11" idx="4"/>
            <a:endCxn id="13" idx="0"/>
          </p:cNvCxnSpPr>
          <p:nvPr/>
        </p:nvCxnSpPr>
        <p:spPr bwMode="auto">
          <a:xfrm flipH="1">
            <a:off x="3016694" y="5737855"/>
            <a:ext cx="1239" cy="368459"/>
          </a:xfrm>
          <a:prstGeom prst="line">
            <a:avLst/>
          </a:prstGeom>
          <a:ln>
            <a:headEnd/>
            <a:tailEnd/>
          </a:ln>
        </p:spPr>
        <p:style>
          <a:lnRef idx="1">
            <a:schemeClr val="accent4"/>
          </a:lnRef>
          <a:fillRef idx="2">
            <a:schemeClr val="accent4"/>
          </a:fillRef>
          <a:effectRef idx="1">
            <a:schemeClr val="accent4"/>
          </a:effectRef>
          <a:fontRef idx="minor">
            <a:schemeClr val="dk1"/>
          </a:fontRef>
        </p:style>
      </p:cxnSp>
      <p:sp>
        <p:nvSpPr>
          <p:cNvPr id="17" name="TextBox 16">
            <a:extLst>
              <a:ext uri="{FF2B5EF4-FFF2-40B4-BE49-F238E27FC236}">
                <a16:creationId xmlns:a16="http://schemas.microsoft.com/office/drawing/2014/main" id="{1686B7D7-1912-429C-89E1-152F6E3FACC5}"/>
              </a:ext>
            </a:extLst>
          </p:cNvPr>
          <p:cNvSpPr txBox="1"/>
          <p:nvPr/>
        </p:nvSpPr>
        <p:spPr>
          <a:xfrm>
            <a:off x="5292080" y="5157192"/>
            <a:ext cx="2643206" cy="369332"/>
          </a:xfrm>
          <a:prstGeom prst="rect">
            <a:avLst/>
          </a:prstGeom>
          <a:noFill/>
        </p:spPr>
        <p:txBody>
          <a:bodyPr wrap="square" rtlCol="0">
            <a:spAutoFit/>
          </a:bodyPr>
          <a:lstStyle/>
          <a:p>
            <a:pPr algn="l">
              <a:lnSpc>
                <a:spcPct val="100000"/>
              </a:lnSpc>
            </a:pPr>
            <a:r>
              <a:rPr lang="en-US" altLang="zh-CN" sz="1800" dirty="0">
                <a:solidFill>
                  <a:srgbClr val="FF00FF"/>
                </a:solidFill>
                <a:latin typeface="Consolas" pitchFamily="49" charset="0"/>
                <a:ea typeface="仿宋" pitchFamily="49" charset="-122"/>
                <a:cs typeface="Consolas" pitchFamily="49" charset="0"/>
              </a:rPr>
              <a:t>4</a:t>
            </a:r>
            <a:r>
              <a:rPr lang="zh-CN" altLang="en-US" sz="1800" dirty="0">
                <a:solidFill>
                  <a:srgbClr val="FF00FF"/>
                </a:solidFill>
                <a:latin typeface="Consolas" pitchFamily="49" charset="0"/>
                <a:ea typeface="仿宋" pitchFamily="49" charset="-122"/>
                <a:cs typeface="Consolas" pitchFamily="49" charset="0"/>
              </a:rPr>
              <a:t>棵树构成的森林</a:t>
            </a:r>
          </a:p>
        </p:txBody>
      </p:sp>
      <p:sp>
        <p:nvSpPr>
          <p:cNvPr id="18" name="Text Box 2">
            <a:extLst>
              <a:ext uri="{FF2B5EF4-FFF2-40B4-BE49-F238E27FC236}">
                <a16:creationId xmlns:a16="http://schemas.microsoft.com/office/drawing/2014/main" id="{BDD8CC85-EC13-470F-B82D-8D799993162A}"/>
              </a:ext>
            </a:extLst>
          </p:cNvPr>
          <p:cNvSpPr txBox="1">
            <a:spLocks noChangeArrowheads="1"/>
          </p:cNvSpPr>
          <p:nvPr/>
        </p:nvSpPr>
        <p:spPr bwMode="auto">
          <a:xfrm>
            <a:off x="323528" y="332656"/>
            <a:ext cx="8516788" cy="961674"/>
          </a:xfrm>
          <a:prstGeom prst="rect">
            <a:avLst/>
          </a:prstGeom>
          <a:noFill/>
          <a:ln w="9525">
            <a:noFill/>
            <a:miter lim="800000"/>
            <a:headEnd/>
            <a:tailEnd/>
          </a:ln>
        </p:spPr>
        <p:txBody>
          <a:bodyPr wrap="square">
            <a:spAutoFit/>
          </a:bodyPr>
          <a:lstStyle/>
          <a:p>
            <a:pPr marL="457200" indent="-457200" algn="l">
              <a:lnSpc>
                <a:spcPct val="150000"/>
              </a:lnSpc>
              <a:spcBef>
                <a:spcPts val="0"/>
              </a:spcBef>
              <a:buBlip>
                <a:blip r:embed="rId2"/>
              </a:buBlip>
            </a:pPr>
            <a:r>
              <a:rPr lang="zh-CN" altLang="en-US" sz="2000" dirty="0">
                <a:solidFill>
                  <a:srgbClr val="FF0000"/>
                </a:solidFill>
                <a:latin typeface="微软雅黑" pitchFamily="34" charset="-122"/>
                <a:ea typeface="微软雅黑" pitchFamily="34" charset="-122"/>
              </a:rPr>
              <a:t>有序树和无序树</a:t>
            </a:r>
            <a:r>
              <a:rPr lang="zh-CN" altLang="en-US" sz="2000" dirty="0">
                <a:solidFill>
                  <a:srgbClr val="0000FF"/>
                </a:solidFill>
                <a:latin typeface="Consolas" pitchFamily="49" charset="0"/>
                <a:ea typeface="楷体" pitchFamily="49" charset="-122"/>
                <a:cs typeface="Consolas" pitchFamily="49" charset="0"/>
              </a:rPr>
              <a:t>。若树中各结点的子树是按照一定的次序从左到右安排的，且相对次序不能随意改变即为有序树（默认），反之为无序树</a:t>
            </a:r>
            <a:r>
              <a:rPr lang="zh-CN" altLang="en-US" sz="2000" dirty="0">
                <a:solidFill>
                  <a:srgbClr val="0000FF"/>
                </a:solidFill>
                <a:latin typeface="Consolas" pitchFamily="49" charset="0"/>
                <a:ea typeface="仿宋" pitchFamily="49" charset="-122"/>
                <a:cs typeface="Consolas" pitchFamily="49" charset="0"/>
              </a:rPr>
              <a:t>。</a:t>
            </a:r>
          </a:p>
        </p:txBody>
      </p:sp>
      <p:grpSp>
        <p:nvGrpSpPr>
          <p:cNvPr id="19" name="组合 18">
            <a:extLst>
              <a:ext uri="{FF2B5EF4-FFF2-40B4-BE49-F238E27FC236}">
                <a16:creationId xmlns:a16="http://schemas.microsoft.com/office/drawing/2014/main" id="{CD0EE547-CB6F-4D39-B410-B10F36587533}"/>
              </a:ext>
            </a:extLst>
          </p:cNvPr>
          <p:cNvGrpSpPr/>
          <p:nvPr/>
        </p:nvGrpSpPr>
        <p:grpSpPr>
          <a:xfrm>
            <a:off x="1868132" y="1443328"/>
            <a:ext cx="3077534" cy="2300266"/>
            <a:chOff x="3357554" y="2786058"/>
            <a:chExt cx="2808288" cy="2419350"/>
          </a:xfrm>
        </p:grpSpPr>
        <p:sp>
          <p:nvSpPr>
            <p:cNvPr id="20" name="Oval 7">
              <a:extLst>
                <a:ext uri="{FF2B5EF4-FFF2-40B4-BE49-F238E27FC236}">
                  <a16:creationId xmlns:a16="http://schemas.microsoft.com/office/drawing/2014/main" id="{9E0FF8B4-1D78-42B3-85FC-D24C5F249461}"/>
                </a:ext>
              </a:extLst>
            </p:cNvPr>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A</a:t>
              </a:r>
            </a:p>
          </p:txBody>
        </p:sp>
        <p:sp>
          <p:nvSpPr>
            <p:cNvPr id="21" name="Line 22">
              <a:extLst>
                <a:ext uri="{FF2B5EF4-FFF2-40B4-BE49-F238E27FC236}">
                  <a16:creationId xmlns:a16="http://schemas.microsoft.com/office/drawing/2014/main" id="{2E72ED5B-C909-4113-B505-159A8DA8DF5D}"/>
                </a:ext>
              </a:extLst>
            </p:cNvPr>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lIns="0" rIns="0"/>
            <a:lstStyle/>
            <a:p>
              <a:endParaRPr lang="zh-CN" altLang="en-US"/>
            </a:p>
          </p:txBody>
        </p:sp>
        <p:sp>
          <p:nvSpPr>
            <p:cNvPr id="22" name="Line 20">
              <a:extLst>
                <a:ext uri="{FF2B5EF4-FFF2-40B4-BE49-F238E27FC236}">
                  <a16:creationId xmlns:a16="http://schemas.microsoft.com/office/drawing/2014/main" id="{0AB64821-656D-41A7-B7C8-ADBC7767F5F6}"/>
                </a:ext>
              </a:extLst>
            </p:cNvPr>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lIns="0" rIns="0"/>
            <a:lstStyle/>
            <a:p>
              <a:endParaRPr lang="zh-CN" altLang="en-US"/>
            </a:p>
          </p:txBody>
        </p:sp>
        <p:sp>
          <p:nvSpPr>
            <p:cNvPr id="23" name="Freeform 5">
              <a:extLst>
                <a:ext uri="{FF2B5EF4-FFF2-40B4-BE49-F238E27FC236}">
                  <a16:creationId xmlns:a16="http://schemas.microsoft.com/office/drawing/2014/main" id="{084C3489-7558-4A91-8383-EB8358B42E31}"/>
                </a:ext>
              </a:extLst>
            </p:cNvPr>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lIns="0" rIns="0"/>
            <a:lstStyle/>
            <a:p>
              <a:endParaRPr lang="zh-CN" altLang="en-US"/>
            </a:p>
          </p:txBody>
        </p:sp>
        <p:sp>
          <p:nvSpPr>
            <p:cNvPr id="24" name="Freeform 6">
              <a:extLst>
                <a:ext uri="{FF2B5EF4-FFF2-40B4-BE49-F238E27FC236}">
                  <a16:creationId xmlns:a16="http://schemas.microsoft.com/office/drawing/2014/main" id="{A2E0E298-36FB-43B6-BFA7-17995F6D0D95}"/>
                </a:ext>
              </a:extLst>
            </p:cNvPr>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lIns="0" rIns="0"/>
            <a:lstStyle/>
            <a:p>
              <a:endParaRPr lang="zh-CN" altLang="en-US"/>
            </a:p>
          </p:txBody>
        </p:sp>
        <p:sp>
          <p:nvSpPr>
            <p:cNvPr id="25" name="Oval 8">
              <a:extLst>
                <a:ext uri="{FF2B5EF4-FFF2-40B4-BE49-F238E27FC236}">
                  <a16:creationId xmlns:a16="http://schemas.microsoft.com/office/drawing/2014/main" id="{E525B03A-A231-4C55-8CA4-0CE28DA4B57E}"/>
                </a:ext>
              </a:extLst>
            </p:cNvPr>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B</a:t>
              </a:r>
            </a:p>
          </p:txBody>
        </p:sp>
        <p:sp>
          <p:nvSpPr>
            <p:cNvPr id="26" name="Oval 9">
              <a:extLst>
                <a:ext uri="{FF2B5EF4-FFF2-40B4-BE49-F238E27FC236}">
                  <a16:creationId xmlns:a16="http://schemas.microsoft.com/office/drawing/2014/main" id="{4CA55F19-8016-4A73-917B-FB06BE669237}"/>
                </a:ext>
              </a:extLst>
            </p:cNvPr>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C</a:t>
              </a:r>
            </a:p>
          </p:txBody>
        </p:sp>
        <p:sp>
          <p:nvSpPr>
            <p:cNvPr id="27" name="Oval 10">
              <a:extLst>
                <a:ext uri="{FF2B5EF4-FFF2-40B4-BE49-F238E27FC236}">
                  <a16:creationId xmlns:a16="http://schemas.microsoft.com/office/drawing/2014/main" id="{7ECF1A81-487E-4D1A-BDAB-7AEA45DCA157}"/>
                </a:ext>
              </a:extLst>
            </p:cNvPr>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a:solidFill>
                    <a:srgbClr val="0000FF"/>
                  </a:solidFill>
                  <a:latin typeface="Consolas" pitchFamily="49" charset="0"/>
                  <a:cs typeface="Consolas" pitchFamily="49" charset="0"/>
                </a:rPr>
                <a:t>D</a:t>
              </a:r>
            </a:p>
          </p:txBody>
        </p:sp>
        <p:sp>
          <p:nvSpPr>
            <p:cNvPr id="28" name="Oval 11">
              <a:extLst>
                <a:ext uri="{FF2B5EF4-FFF2-40B4-BE49-F238E27FC236}">
                  <a16:creationId xmlns:a16="http://schemas.microsoft.com/office/drawing/2014/main" id="{956EB2B8-6959-447A-910F-1ACC6410694C}"/>
                </a:ext>
              </a:extLst>
            </p:cNvPr>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E</a:t>
              </a:r>
            </a:p>
          </p:txBody>
        </p:sp>
        <p:sp>
          <p:nvSpPr>
            <p:cNvPr id="29" name="Oval 12">
              <a:extLst>
                <a:ext uri="{FF2B5EF4-FFF2-40B4-BE49-F238E27FC236}">
                  <a16:creationId xmlns:a16="http://schemas.microsoft.com/office/drawing/2014/main" id="{4BC3A5D4-4001-4EB7-AC3D-35DF67F29503}"/>
                </a:ext>
              </a:extLst>
            </p:cNvPr>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F</a:t>
              </a:r>
            </a:p>
          </p:txBody>
        </p:sp>
        <p:sp>
          <p:nvSpPr>
            <p:cNvPr id="30" name="Oval 15">
              <a:extLst>
                <a:ext uri="{FF2B5EF4-FFF2-40B4-BE49-F238E27FC236}">
                  <a16:creationId xmlns:a16="http://schemas.microsoft.com/office/drawing/2014/main" id="{0DE13F05-5268-4735-A7B7-070F277B7E03}"/>
                </a:ext>
              </a:extLst>
            </p:cNvPr>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a:solidFill>
                    <a:srgbClr val="0000FF"/>
                  </a:solidFill>
                  <a:latin typeface="Consolas" pitchFamily="49" charset="0"/>
                  <a:cs typeface="Consolas" pitchFamily="49" charset="0"/>
                </a:rPr>
                <a:t>H</a:t>
              </a:r>
            </a:p>
          </p:txBody>
        </p:sp>
        <p:sp>
          <p:nvSpPr>
            <p:cNvPr id="31" name="Oval 16">
              <a:extLst>
                <a:ext uri="{FF2B5EF4-FFF2-40B4-BE49-F238E27FC236}">
                  <a16:creationId xmlns:a16="http://schemas.microsoft.com/office/drawing/2014/main" id="{C3F77D1E-54F7-41B7-81BE-4B502FCEC5D9}"/>
                </a:ext>
              </a:extLst>
            </p:cNvPr>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G</a:t>
              </a:r>
            </a:p>
          </p:txBody>
        </p:sp>
        <p:sp>
          <p:nvSpPr>
            <p:cNvPr id="32" name="Line 21">
              <a:extLst>
                <a:ext uri="{FF2B5EF4-FFF2-40B4-BE49-F238E27FC236}">
                  <a16:creationId xmlns:a16="http://schemas.microsoft.com/office/drawing/2014/main" id="{A0F1B00A-D92D-4B50-82AB-06BE0E117F7A}"/>
                </a:ext>
              </a:extLst>
            </p:cNvPr>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lIns="0" rIns="0"/>
            <a:lstStyle/>
            <a:p>
              <a:endParaRPr lang="zh-CN" altLang="en-US"/>
            </a:p>
          </p:txBody>
        </p:sp>
        <p:sp>
          <p:nvSpPr>
            <p:cNvPr id="33" name="Freeform 26">
              <a:extLst>
                <a:ext uri="{FF2B5EF4-FFF2-40B4-BE49-F238E27FC236}">
                  <a16:creationId xmlns:a16="http://schemas.microsoft.com/office/drawing/2014/main" id="{1A45A013-12E4-46F3-9912-1C3E10D87704}"/>
                </a:ext>
              </a:extLst>
            </p:cNvPr>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lIns="0" rIns="0"/>
            <a:lstStyle/>
            <a:p>
              <a:endParaRPr lang="zh-CN" altLang="en-US"/>
            </a:p>
          </p:txBody>
        </p:sp>
        <p:cxnSp>
          <p:nvCxnSpPr>
            <p:cNvPr id="34" name="直接连接符 35">
              <a:extLst>
                <a:ext uri="{FF2B5EF4-FFF2-40B4-BE49-F238E27FC236}">
                  <a16:creationId xmlns:a16="http://schemas.microsoft.com/office/drawing/2014/main" id="{4A6D967D-FA42-495F-B7A9-ECB4BBC42F0B}"/>
                </a:ext>
              </a:extLst>
            </p:cNvPr>
            <p:cNvCxnSpPr>
              <a:cxnSpLocks noChangeShapeType="1"/>
              <a:stCxn id="28" idx="4"/>
              <a:endCxn id="30"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Tree>
    <p:extLst>
      <p:ext uri="{BB962C8B-B14F-4D97-AF65-F5344CB8AC3E}">
        <p14:creationId xmlns:p14="http://schemas.microsoft.com/office/powerpoint/2010/main" val="64240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1528" y="179511"/>
            <a:ext cx="3143272" cy="461665"/>
          </a:xfrm>
          <a:prstGeom prst="rect">
            <a:avLst/>
          </a:prstGeom>
          <a:gradFill>
            <a:gsLst>
              <a:gs pos="40000">
                <a:srgbClr val="267E96"/>
              </a:gs>
              <a:gs pos="0">
                <a:schemeClr val="accent5">
                  <a:shade val="51000"/>
                  <a:satMod val="130000"/>
                </a:schemeClr>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a:latin typeface="Consolas" pitchFamily="49" charset="0"/>
                <a:ea typeface="微软雅黑" pitchFamily="34" charset="-122"/>
                <a:cs typeface="Consolas" pitchFamily="49" charset="0"/>
              </a:defRPr>
            </a:lvl1pPr>
          </a:lstStyle>
          <a:p>
            <a:r>
              <a:rPr lang="en-US" altLang="zh-CN"/>
              <a:t>7.1.4 </a:t>
            </a:r>
            <a:r>
              <a:rPr lang="zh-CN" altLang="zh-CN"/>
              <a:t>树的性质</a:t>
            </a:r>
          </a:p>
        </p:txBody>
      </p:sp>
      <p:sp>
        <p:nvSpPr>
          <p:cNvPr id="5" name="Text Box 2"/>
          <p:cNvSpPr txBox="1">
            <a:spLocks noChangeArrowheads="1"/>
          </p:cNvSpPr>
          <p:nvPr/>
        </p:nvSpPr>
        <p:spPr bwMode="auto">
          <a:xfrm>
            <a:off x="341767" y="871048"/>
            <a:ext cx="7182561" cy="415498"/>
          </a:xfrm>
          <a:prstGeom prst="rect">
            <a:avLst/>
          </a:prstGeom>
          <a:noFill/>
          <a:ln w="9525">
            <a:noFill/>
            <a:miter lim="800000"/>
            <a:headEnd/>
            <a:tailEnd/>
          </a:ln>
        </p:spPr>
        <p:txBody>
          <a:bodyPr wrap="square">
            <a:spAutoFit/>
          </a:bodyPr>
          <a:lstStyle/>
          <a:p>
            <a:pPr algn="l">
              <a:lnSpc>
                <a:spcPct val="100000"/>
              </a:lnSpc>
            </a:pPr>
            <a:r>
              <a:rPr kumimoji="1" lang="zh-CN" altLang="en-US" sz="2100" dirty="0">
                <a:solidFill>
                  <a:srgbClr val="FF0000"/>
                </a:solidFill>
                <a:latin typeface="Consolas" pitchFamily="49" charset="0"/>
                <a:ea typeface="微软雅黑" pitchFamily="34" charset="-122"/>
                <a:cs typeface="Consolas" pitchFamily="49" charset="0"/>
              </a:rPr>
              <a:t>性质</a:t>
            </a:r>
            <a:r>
              <a:rPr kumimoji="1" lang="en-US" altLang="zh-CN" sz="2100" dirty="0">
                <a:solidFill>
                  <a:srgbClr val="FF0000"/>
                </a:solidFill>
                <a:latin typeface="Consolas" pitchFamily="49" charset="0"/>
                <a:ea typeface="微软雅黑" pitchFamily="34" charset="-122"/>
                <a:cs typeface="Consolas" pitchFamily="49" charset="0"/>
              </a:rPr>
              <a:t>1 </a:t>
            </a:r>
            <a:r>
              <a:rPr kumimoji="1" lang="zh-CN" altLang="en-US" sz="2100" dirty="0">
                <a:solidFill>
                  <a:srgbClr val="0000FF"/>
                </a:solidFill>
                <a:latin typeface="Consolas" pitchFamily="49" charset="0"/>
                <a:ea typeface="楷体" pitchFamily="49" charset="-122"/>
                <a:cs typeface="Consolas" pitchFamily="49" charset="0"/>
              </a:rPr>
              <a:t>树中的结点数等于所有结点的度之和</a:t>
            </a:r>
            <a:r>
              <a:rPr lang="zh-CN" altLang="en-US" sz="2100" dirty="0">
                <a:solidFill>
                  <a:srgbClr val="0000FF"/>
                </a:solidFill>
                <a:latin typeface="Consolas" pitchFamily="49" charset="0"/>
                <a:ea typeface="楷体" pitchFamily="49" charset="-122"/>
                <a:cs typeface="Consolas" pitchFamily="49" charset="0"/>
              </a:rPr>
              <a:t>（分支数）</a:t>
            </a:r>
            <a:r>
              <a:rPr kumimoji="1" lang="zh-CN" altLang="en-US" sz="2100" dirty="0">
                <a:solidFill>
                  <a:srgbClr val="0000FF"/>
                </a:solidFill>
                <a:latin typeface="Consolas" pitchFamily="49" charset="0"/>
                <a:ea typeface="楷体" pitchFamily="49" charset="-122"/>
                <a:cs typeface="Consolas" pitchFamily="49" charset="0"/>
              </a:rPr>
              <a:t>加</a:t>
            </a:r>
            <a:r>
              <a:rPr kumimoji="1" lang="en-US" altLang="zh-CN" sz="2100" dirty="0">
                <a:solidFill>
                  <a:srgbClr val="0000FF"/>
                </a:solidFill>
                <a:latin typeface="Consolas" pitchFamily="49" charset="0"/>
                <a:ea typeface="楷体" pitchFamily="49" charset="-122"/>
                <a:cs typeface="Consolas" pitchFamily="49" charset="0"/>
              </a:rPr>
              <a:t>1</a:t>
            </a:r>
            <a:r>
              <a:rPr kumimoji="1" lang="zh-CN" altLang="en-US" sz="2100" dirty="0">
                <a:solidFill>
                  <a:srgbClr val="0000FF"/>
                </a:solidFill>
                <a:latin typeface="Consolas" pitchFamily="49" charset="0"/>
                <a:ea typeface="楷体" pitchFamily="49" charset="-122"/>
                <a:cs typeface="Consolas" pitchFamily="49" charset="0"/>
              </a:rPr>
              <a:t>。</a:t>
            </a:r>
          </a:p>
        </p:txBody>
      </p:sp>
      <p:sp>
        <p:nvSpPr>
          <p:cNvPr id="6" name="Text Box 3"/>
          <p:cNvSpPr txBox="1">
            <a:spLocks noChangeArrowheads="1"/>
          </p:cNvSpPr>
          <p:nvPr/>
        </p:nvSpPr>
        <p:spPr bwMode="auto">
          <a:xfrm>
            <a:off x="4427984" y="1558266"/>
            <a:ext cx="4536504" cy="1169551"/>
          </a:xfrm>
          <a:prstGeom prst="rect">
            <a:avLst/>
          </a:prstGeom>
          <a:noFill/>
          <a:ln w="9525">
            <a:noFill/>
            <a:miter lim="800000"/>
            <a:headEnd/>
            <a:tailEnd/>
          </a:ln>
        </p:spPr>
        <p:txBody>
          <a:bodyPr wrap="square">
            <a:spAutoFit/>
          </a:bodyPr>
          <a:lstStyle/>
          <a:p>
            <a:pPr algn="l">
              <a:lnSpc>
                <a:spcPct val="100000"/>
              </a:lnSpc>
              <a:spcBef>
                <a:spcPts val="600"/>
              </a:spcBef>
            </a:pPr>
            <a:r>
              <a:rPr lang="zh-CN" altLang="en-US" sz="2000" dirty="0">
                <a:solidFill>
                  <a:srgbClr val="FF00FF"/>
                </a:solidFill>
                <a:latin typeface="Consolas" pitchFamily="49" charset="0"/>
                <a:ea typeface="仿宋" pitchFamily="49" charset="-122"/>
                <a:cs typeface="Consolas" pitchFamily="49" charset="0"/>
              </a:rPr>
              <a:t>结点数：</a:t>
            </a:r>
            <a:r>
              <a:rPr lang="en-US" altLang="zh-CN" sz="2000" dirty="0">
                <a:solidFill>
                  <a:srgbClr val="FF00FF"/>
                </a:solidFill>
                <a:latin typeface="Consolas" pitchFamily="49" charset="0"/>
                <a:ea typeface="仿宋" pitchFamily="49" charset="-122"/>
                <a:cs typeface="Consolas" pitchFamily="49" charset="0"/>
              </a:rPr>
              <a:t>8</a:t>
            </a:r>
          </a:p>
          <a:p>
            <a:pPr algn="l">
              <a:lnSpc>
                <a:spcPct val="100000"/>
              </a:lnSpc>
              <a:spcBef>
                <a:spcPts val="600"/>
              </a:spcBef>
            </a:pPr>
            <a:r>
              <a:rPr lang="zh-CN" altLang="en-US" sz="2000" dirty="0">
                <a:solidFill>
                  <a:srgbClr val="FF00FF"/>
                </a:solidFill>
                <a:latin typeface="Consolas" pitchFamily="49" charset="0"/>
                <a:ea typeface="仿宋" pitchFamily="49" charset="-122"/>
                <a:cs typeface="Consolas" pitchFamily="49" charset="0"/>
              </a:rPr>
              <a:t>分支数：</a:t>
            </a:r>
            <a:r>
              <a:rPr lang="en-US" altLang="zh-CN" sz="2000" dirty="0">
                <a:solidFill>
                  <a:srgbClr val="FF00FF"/>
                </a:solidFill>
                <a:latin typeface="Consolas" pitchFamily="49" charset="0"/>
                <a:ea typeface="仿宋" pitchFamily="49" charset="-122"/>
                <a:cs typeface="Consolas" pitchFamily="49" charset="0"/>
              </a:rPr>
              <a:t>7</a:t>
            </a:r>
          </a:p>
          <a:p>
            <a:pPr algn="l">
              <a:lnSpc>
                <a:spcPct val="100000"/>
              </a:lnSpc>
              <a:spcBef>
                <a:spcPts val="600"/>
              </a:spcBef>
            </a:pPr>
            <a:r>
              <a:rPr lang="zh-CN" altLang="en-US" sz="2000" dirty="0">
                <a:solidFill>
                  <a:srgbClr val="FF00FF"/>
                </a:solidFill>
                <a:latin typeface="Consolas" pitchFamily="49" charset="0"/>
                <a:ea typeface="仿宋" pitchFamily="49" charset="-122"/>
                <a:cs typeface="Consolas" pitchFamily="49" charset="0"/>
              </a:rPr>
              <a:t>结点数：（</a:t>
            </a:r>
            <a:r>
              <a:rPr lang="en-US" altLang="zh-CN" sz="2000" dirty="0">
                <a:solidFill>
                  <a:srgbClr val="FF00FF"/>
                </a:solidFill>
                <a:latin typeface="Consolas" pitchFamily="49" charset="0"/>
                <a:ea typeface="仿宋" pitchFamily="49" charset="-122"/>
                <a:cs typeface="Consolas" pitchFamily="49" charset="0"/>
              </a:rPr>
              <a:t>3+0+2+1+1</a:t>
            </a:r>
            <a:r>
              <a:rPr lang="zh-CN" altLang="en-US" sz="2000" dirty="0">
                <a:solidFill>
                  <a:srgbClr val="FF00FF"/>
                </a:solidFill>
                <a:latin typeface="Consolas" pitchFamily="49" charset="0"/>
                <a:ea typeface="仿宋" pitchFamily="49" charset="-122"/>
                <a:cs typeface="Consolas" pitchFamily="49" charset="0"/>
              </a:rPr>
              <a:t>）</a:t>
            </a:r>
            <a:r>
              <a:rPr lang="en-US" altLang="zh-CN" sz="2000" dirty="0">
                <a:solidFill>
                  <a:srgbClr val="FF00FF"/>
                </a:solidFill>
                <a:latin typeface="Consolas" pitchFamily="49" charset="0"/>
                <a:ea typeface="仿宋" pitchFamily="49" charset="-122"/>
                <a:cs typeface="Consolas" pitchFamily="49" charset="0"/>
              </a:rPr>
              <a:t>+1=7+1=8</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7" name="组合 6"/>
          <p:cNvGrpSpPr/>
          <p:nvPr/>
        </p:nvGrpSpPr>
        <p:grpSpPr>
          <a:xfrm>
            <a:off x="1308597" y="1394781"/>
            <a:ext cx="2428892" cy="1928826"/>
            <a:chOff x="3357554" y="2786058"/>
            <a:chExt cx="2808288" cy="2419350"/>
          </a:xfrm>
        </p:grpSpPr>
        <p:sp>
          <p:nvSpPr>
            <p:cNvPr id="8"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i="1" dirty="0">
                  <a:solidFill>
                    <a:srgbClr val="0000FF"/>
                  </a:solidFill>
                  <a:latin typeface="Consolas" pitchFamily="49" charset="0"/>
                  <a:cs typeface="Consolas" pitchFamily="49" charset="0"/>
                </a:rPr>
                <a:t>A</a:t>
              </a:r>
            </a:p>
          </p:txBody>
        </p:sp>
        <p:sp>
          <p:nvSpPr>
            <p:cNvPr id="9" name="Line 22"/>
            <p:cNvSpPr>
              <a:spLocks noChangeShapeType="1"/>
            </p:cNvSpPr>
            <p:nvPr/>
          </p:nvSpPr>
          <p:spPr bwMode="auto">
            <a:xfrm>
              <a:off x="4724392" y="2998783"/>
              <a:ext cx="731859" cy="593713"/>
            </a:xfrm>
            <a:prstGeom prst="line">
              <a:avLst/>
            </a:prstGeom>
            <a:ln w="12700">
              <a:headEnd type="none"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a:p>
          </p:txBody>
        </p:sp>
        <p:sp>
          <p:nvSpPr>
            <p:cNvPr id="10" name="Line 20"/>
            <p:cNvSpPr>
              <a:spLocks noChangeShapeType="1"/>
            </p:cNvSpPr>
            <p:nvPr/>
          </p:nvSpPr>
          <p:spPr bwMode="auto">
            <a:xfrm flipH="1">
              <a:off x="3598862" y="3020991"/>
              <a:ext cx="785817" cy="571505"/>
            </a:xfrm>
            <a:prstGeom prst="line">
              <a:avLst/>
            </a:prstGeom>
            <a:ln w="12700">
              <a:headEnd type="none"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a:p>
          </p:txBody>
        </p:sp>
        <p:sp>
          <p:nvSpPr>
            <p:cNvPr id="11"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ln w="12700">
              <a:headEnd type="none"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a:p>
          </p:txBody>
        </p:sp>
        <p:sp>
          <p:nvSpPr>
            <p:cNvPr id="12"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ln w="12700">
              <a:headEnd type="none"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a:p>
          </p:txBody>
        </p:sp>
        <p:sp>
          <p:nvSpPr>
            <p:cNvPr id="13"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i="1" dirty="0">
                  <a:solidFill>
                    <a:srgbClr val="0000FF"/>
                  </a:solidFill>
                  <a:latin typeface="Consolas" pitchFamily="49" charset="0"/>
                  <a:cs typeface="Consolas" pitchFamily="49" charset="0"/>
                </a:rPr>
                <a:t>B</a:t>
              </a:r>
            </a:p>
          </p:txBody>
        </p:sp>
        <p:sp>
          <p:nvSpPr>
            <p:cNvPr id="14"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i="1" dirty="0">
                  <a:solidFill>
                    <a:srgbClr val="0000FF"/>
                  </a:solidFill>
                  <a:latin typeface="Consolas" pitchFamily="49" charset="0"/>
                  <a:cs typeface="Consolas" pitchFamily="49" charset="0"/>
                </a:rPr>
                <a:t>C</a:t>
              </a:r>
            </a:p>
          </p:txBody>
        </p:sp>
        <p:sp>
          <p:nvSpPr>
            <p:cNvPr id="15"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i="1">
                  <a:solidFill>
                    <a:srgbClr val="0000FF"/>
                  </a:solidFill>
                  <a:latin typeface="Consolas" pitchFamily="49" charset="0"/>
                  <a:cs typeface="Consolas" pitchFamily="49" charset="0"/>
                </a:rPr>
                <a:t>D</a:t>
              </a:r>
            </a:p>
          </p:txBody>
        </p:sp>
        <p:sp>
          <p:nvSpPr>
            <p:cNvPr id="16"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i="1" dirty="0">
                  <a:solidFill>
                    <a:srgbClr val="0000FF"/>
                  </a:solidFill>
                  <a:latin typeface="Consolas" pitchFamily="49" charset="0"/>
                  <a:cs typeface="Consolas" pitchFamily="49" charset="0"/>
                </a:rPr>
                <a:t>E</a:t>
              </a:r>
            </a:p>
          </p:txBody>
        </p:sp>
        <p:sp>
          <p:nvSpPr>
            <p:cNvPr id="17"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i="1" dirty="0">
                  <a:solidFill>
                    <a:srgbClr val="0000FF"/>
                  </a:solidFill>
                  <a:latin typeface="Consolas" pitchFamily="49" charset="0"/>
                  <a:cs typeface="Consolas" pitchFamily="49" charset="0"/>
                </a:rPr>
                <a:t>F</a:t>
              </a:r>
            </a:p>
          </p:txBody>
        </p:sp>
        <p:sp>
          <p:nvSpPr>
            <p:cNvPr id="18"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i="1">
                  <a:solidFill>
                    <a:srgbClr val="0000FF"/>
                  </a:solidFill>
                  <a:latin typeface="Consolas" pitchFamily="49" charset="0"/>
                  <a:cs typeface="Consolas" pitchFamily="49" charset="0"/>
                </a:rPr>
                <a:t>H</a:t>
              </a:r>
            </a:p>
          </p:txBody>
        </p:sp>
        <p:sp>
          <p:nvSpPr>
            <p:cNvPr id="19"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i="1" dirty="0">
                  <a:solidFill>
                    <a:srgbClr val="0000FF"/>
                  </a:solidFill>
                  <a:latin typeface="Consolas" pitchFamily="49" charset="0"/>
                  <a:cs typeface="Consolas" pitchFamily="49" charset="0"/>
                </a:rPr>
                <a:t>G</a:t>
              </a:r>
            </a:p>
          </p:txBody>
        </p:sp>
        <p:sp>
          <p:nvSpPr>
            <p:cNvPr id="20" name="Line 21"/>
            <p:cNvSpPr>
              <a:spLocks noChangeShapeType="1"/>
            </p:cNvSpPr>
            <p:nvPr/>
          </p:nvSpPr>
          <p:spPr bwMode="auto">
            <a:xfrm>
              <a:off x="4543417" y="3146420"/>
              <a:ext cx="0" cy="360363"/>
            </a:xfrm>
            <a:prstGeom prst="line">
              <a:avLst/>
            </a:prstGeom>
            <a:ln w="12700">
              <a:headEnd type="none"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a:p>
          </p:txBody>
        </p:sp>
        <p:sp>
          <p:nvSpPr>
            <p:cNvPr id="21"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ln w="12700">
              <a:headEnd type="none"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a:p>
          </p:txBody>
        </p:sp>
        <p:cxnSp>
          <p:nvCxnSpPr>
            <p:cNvPr id="22" name="直接连接符 21"/>
            <p:cNvCxnSpPr>
              <a:cxnSpLocks noChangeShapeType="1"/>
              <a:stCxn id="16" idx="4"/>
              <a:endCxn id="18" idx="0"/>
            </p:cNvCxnSpPr>
            <p:nvPr/>
          </p:nvCxnSpPr>
          <p:spPr bwMode="auto">
            <a:xfrm rot="16200000" flipH="1">
              <a:off x="4081455" y="4695025"/>
              <a:ext cx="300037" cy="1"/>
            </a:xfrm>
            <a:prstGeom prst="line">
              <a:avLst/>
            </a:prstGeom>
            <a:ln w="12700">
              <a:headEnd type="none" w="med" len="med"/>
              <a:tailEnd type="none" w="med" len="med"/>
            </a:ln>
          </p:spPr>
          <p:style>
            <a:lnRef idx="2">
              <a:schemeClr val="dk1"/>
            </a:lnRef>
            <a:fillRef idx="0">
              <a:schemeClr val="dk1"/>
            </a:fillRef>
            <a:effectRef idx="1">
              <a:schemeClr val="dk1"/>
            </a:effectRef>
            <a:fontRef idx="minor">
              <a:schemeClr val="tx1"/>
            </a:fontRef>
          </p:style>
        </p:cxnSp>
      </p:grpSp>
      <p:sp>
        <p:nvSpPr>
          <p:cNvPr id="41" name="Text Box 2"/>
          <p:cNvSpPr txBox="1">
            <a:spLocks noChangeArrowheads="1"/>
          </p:cNvSpPr>
          <p:nvPr/>
        </p:nvSpPr>
        <p:spPr bwMode="auto">
          <a:xfrm>
            <a:off x="352645" y="3397563"/>
            <a:ext cx="8150678" cy="400110"/>
          </a:xfrm>
          <a:prstGeom prst="rect">
            <a:avLst/>
          </a:prstGeom>
          <a:noFill/>
          <a:ln w="9525">
            <a:noFill/>
            <a:miter lim="800000"/>
            <a:headEnd/>
            <a:tailEnd/>
          </a:ln>
        </p:spPr>
        <p:txBody>
          <a:bodyPr wrap="square">
            <a:spAutoFit/>
          </a:bodyPr>
          <a:lstStyle/>
          <a:p>
            <a:pPr algn="l">
              <a:lnSpc>
                <a:spcPct val="100000"/>
              </a:lnSpc>
              <a:spcBef>
                <a:spcPct val="50000"/>
              </a:spcBef>
            </a:pPr>
            <a:r>
              <a:rPr kumimoji="1" lang="zh-CN" altLang="en-US" sz="2000" dirty="0">
                <a:solidFill>
                  <a:srgbClr val="FF0000"/>
                </a:solidFill>
                <a:latin typeface="Consolas" pitchFamily="49" charset="0"/>
                <a:ea typeface="微软雅黑" pitchFamily="34" charset="-122"/>
                <a:cs typeface="Consolas" pitchFamily="49" charset="0"/>
              </a:rPr>
              <a:t>性质</a:t>
            </a:r>
            <a:r>
              <a:rPr kumimoji="1" lang="en-US" altLang="zh-CN" sz="2000" dirty="0">
                <a:solidFill>
                  <a:srgbClr val="FF0000"/>
                </a:solidFill>
                <a:latin typeface="Consolas" pitchFamily="49" charset="0"/>
                <a:ea typeface="微软雅黑" pitchFamily="34" charset="-122"/>
                <a:cs typeface="Consolas" pitchFamily="49" charset="0"/>
              </a:rPr>
              <a:t>2</a:t>
            </a:r>
            <a:r>
              <a:rPr kumimoji="1" lang="zh-CN" altLang="en-US" sz="2000" dirty="0">
                <a:solidFill>
                  <a:srgbClr val="FF0000"/>
                </a:solidFill>
                <a:latin typeface="Consolas" pitchFamily="49" charset="0"/>
                <a:ea typeface="微软雅黑" pitchFamily="34" charset="-122"/>
                <a:cs typeface="Consolas" pitchFamily="49" charset="0"/>
              </a:rPr>
              <a:t> </a:t>
            </a:r>
            <a:r>
              <a:rPr kumimoji="1" lang="zh-CN" altLang="en-US" sz="2000" dirty="0">
                <a:solidFill>
                  <a:srgbClr val="0000FF"/>
                </a:solidFill>
                <a:latin typeface="Consolas" pitchFamily="49" charset="0"/>
                <a:ea typeface="仿宋" pitchFamily="49" charset="-122"/>
                <a:cs typeface="Consolas" pitchFamily="49" charset="0"/>
              </a:rPr>
              <a:t>度为</a:t>
            </a:r>
            <a:r>
              <a:rPr kumimoji="1" lang="en-US" altLang="zh-CN" sz="2000" i="1" dirty="0">
                <a:solidFill>
                  <a:srgbClr val="0000FF"/>
                </a:solidFill>
                <a:latin typeface="Consolas" pitchFamily="49" charset="0"/>
                <a:ea typeface="仿宋" pitchFamily="49" charset="-122"/>
                <a:cs typeface="Consolas" pitchFamily="49" charset="0"/>
              </a:rPr>
              <a:t>m</a:t>
            </a:r>
            <a:r>
              <a:rPr kumimoji="1" lang="zh-CN" altLang="en-US" sz="2000" dirty="0">
                <a:solidFill>
                  <a:srgbClr val="0000FF"/>
                </a:solidFill>
                <a:latin typeface="Consolas" pitchFamily="49" charset="0"/>
                <a:ea typeface="仿宋" pitchFamily="49" charset="-122"/>
                <a:cs typeface="Consolas" pitchFamily="49" charset="0"/>
              </a:rPr>
              <a:t>的树中第</a:t>
            </a:r>
            <a:r>
              <a:rPr kumimoji="1" lang="en-US" altLang="zh-CN" sz="2000" i="1" dirty="0" err="1">
                <a:solidFill>
                  <a:srgbClr val="0000FF"/>
                </a:solidFill>
                <a:latin typeface="Consolas" pitchFamily="49" charset="0"/>
                <a:ea typeface="仿宋" pitchFamily="49" charset="-122"/>
                <a:cs typeface="Consolas" pitchFamily="49" charset="0"/>
              </a:rPr>
              <a:t>i</a:t>
            </a:r>
            <a:r>
              <a:rPr kumimoji="1" lang="zh-CN" altLang="en-US" sz="2000" dirty="0">
                <a:solidFill>
                  <a:srgbClr val="0000FF"/>
                </a:solidFill>
                <a:latin typeface="Consolas" pitchFamily="49" charset="0"/>
                <a:ea typeface="仿宋" pitchFamily="49" charset="-122"/>
                <a:cs typeface="Consolas" pitchFamily="49" charset="0"/>
              </a:rPr>
              <a:t>层上最多有</a:t>
            </a:r>
            <a:r>
              <a:rPr kumimoji="1" lang="en-US" altLang="zh-CN" sz="2000" i="1" dirty="0">
                <a:solidFill>
                  <a:srgbClr val="0000FF"/>
                </a:solidFill>
                <a:latin typeface="Consolas" pitchFamily="49" charset="0"/>
                <a:ea typeface="仿宋" pitchFamily="49" charset="-122"/>
                <a:cs typeface="Consolas" pitchFamily="49" charset="0"/>
              </a:rPr>
              <a:t>m</a:t>
            </a:r>
            <a:r>
              <a:rPr kumimoji="1" lang="en-US" altLang="zh-CN" sz="2000" i="1" baseline="30000" dirty="0">
                <a:solidFill>
                  <a:srgbClr val="0000FF"/>
                </a:solidFill>
                <a:latin typeface="Consolas" pitchFamily="49" charset="0"/>
                <a:ea typeface="仿宋" pitchFamily="49" charset="-122"/>
                <a:cs typeface="Consolas" pitchFamily="49" charset="0"/>
              </a:rPr>
              <a:t>i</a:t>
            </a:r>
            <a:r>
              <a:rPr kumimoji="1" lang="en-US" altLang="zh-CN" sz="2000" baseline="30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个结点，这里应有</a:t>
            </a:r>
            <a:r>
              <a:rPr kumimoji="1" lang="en-US" altLang="zh-CN" sz="2000" i="1" dirty="0" err="1">
                <a:solidFill>
                  <a:srgbClr val="0000FF"/>
                </a:solidFill>
                <a:latin typeface="Consolas" pitchFamily="49" charset="0"/>
                <a:ea typeface="仿宋" pitchFamily="49" charset="-122"/>
                <a:cs typeface="Consolas" pitchFamily="49" charset="0"/>
              </a:rPr>
              <a:t>i</a:t>
            </a:r>
            <a:r>
              <a:rPr kumimoji="1" lang="en-US" altLang="zh-CN" sz="2000" dirty="0" err="1">
                <a:solidFill>
                  <a:srgbClr val="0000FF"/>
                </a:solidFill>
                <a:latin typeface="+mj-ea"/>
                <a:ea typeface="+mj-ea"/>
                <a:cs typeface="Consolas" pitchFamily="49" charset="0"/>
              </a:rPr>
              <a:t>≥</a:t>
            </a:r>
            <a:r>
              <a:rPr kumimoji="1" lang="en-US" altLang="zh-CN" sz="2000" dirty="0" err="1">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a:t>
            </a:r>
          </a:p>
        </p:txBody>
      </p:sp>
      <p:sp>
        <p:nvSpPr>
          <p:cNvPr id="42" name="TextBox 41"/>
          <p:cNvSpPr txBox="1"/>
          <p:nvPr/>
        </p:nvSpPr>
        <p:spPr>
          <a:xfrm>
            <a:off x="6588224" y="3861989"/>
            <a:ext cx="2071702" cy="369332"/>
          </a:xfrm>
          <a:prstGeom prst="rect">
            <a:avLst/>
          </a:prstGeom>
          <a:noFill/>
        </p:spPr>
        <p:txBody>
          <a:bodyPr wrap="square" rtlCol="0">
            <a:spAutoFit/>
          </a:bodyPr>
          <a:lstStyle/>
          <a:p>
            <a:pPr algn="l">
              <a:lnSpc>
                <a:spcPct val="100000"/>
              </a:lnSpc>
              <a:spcBef>
                <a:spcPts val="0"/>
              </a:spcBef>
            </a:pPr>
            <a:r>
              <a:rPr lang="zh-CN" altLang="zh-CN" sz="1800" dirty="0">
                <a:solidFill>
                  <a:srgbClr val="0000FF"/>
                </a:solidFill>
                <a:latin typeface="华文中宋" pitchFamily="2" charset="-122"/>
                <a:ea typeface="华文中宋" pitchFamily="2" charset="-122"/>
              </a:rPr>
              <a:t>数学归纳法证明</a:t>
            </a:r>
            <a:endParaRPr lang="zh-CN" altLang="en-US" sz="1800" dirty="0">
              <a:solidFill>
                <a:srgbClr val="0000FF"/>
              </a:solidFill>
              <a:latin typeface="华文中宋" pitchFamily="2" charset="-122"/>
              <a:ea typeface="华文中宋" pitchFamily="2" charset="-122"/>
              <a:cs typeface="Consolas" pitchFamily="49" charset="0"/>
            </a:endParaRPr>
          </a:p>
        </p:txBody>
      </p:sp>
      <p:sp>
        <p:nvSpPr>
          <p:cNvPr id="23" name="Text Box 2">
            <a:extLst>
              <a:ext uri="{FF2B5EF4-FFF2-40B4-BE49-F238E27FC236}">
                <a16:creationId xmlns:a16="http://schemas.microsoft.com/office/drawing/2014/main" id="{659D9562-F5EB-449D-90C5-27B299DBEF89}"/>
              </a:ext>
            </a:extLst>
          </p:cNvPr>
          <p:cNvSpPr txBox="1">
            <a:spLocks noChangeArrowheads="1"/>
          </p:cNvSpPr>
          <p:nvPr/>
        </p:nvSpPr>
        <p:spPr bwMode="auto">
          <a:xfrm>
            <a:off x="453770" y="4567947"/>
            <a:ext cx="8584264" cy="2103012"/>
          </a:xfrm>
          <a:prstGeom prst="rect">
            <a:avLst/>
          </a:prstGeom>
          <a:noFill/>
          <a:ln w="9525">
            <a:noFill/>
            <a:miter lim="800000"/>
            <a:headEnd/>
            <a:tailEnd/>
          </a:ln>
        </p:spPr>
        <p:txBody>
          <a:bodyPr wrap="square">
            <a:spAutoFit/>
          </a:bodyPr>
          <a:lstStyle/>
          <a:p>
            <a:pPr algn="l">
              <a:lnSpc>
                <a:spcPts val="3200"/>
              </a:lnSpc>
              <a:spcBef>
                <a:spcPts val="0"/>
              </a:spcBef>
            </a:pPr>
            <a:r>
              <a:rPr lang="zh-CN" altLang="en-US" sz="2000" dirty="0">
                <a:solidFill>
                  <a:srgbClr val="0000FF"/>
                </a:solidFill>
                <a:latin typeface="Consolas" pitchFamily="49" charset="0"/>
                <a:ea typeface="仿宋" pitchFamily="49" charset="-122"/>
                <a:cs typeface="Consolas" pitchFamily="49" charset="0"/>
              </a:rPr>
              <a:t>　　当一棵</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次树的第</a:t>
            </a:r>
            <a:r>
              <a:rPr lang="en-US" altLang="zh-CN" sz="2000" i="1"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层有</a:t>
            </a:r>
            <a:r>
              <a:rPr lang="en-US" altLang="zh-CN" sz="2000" i="1" dirty="0">
                <a:solidFill>
                  <a:srgbClr val="0000FF"/>
                </a:solidFill>
                <a:latin typeface="Consolas" pitchFamily="49" charset="0"/>
                <a:ea typeface="仿宋" pitchFamily="49" charset="-122"/>
                <a:cs typeface="Consolas" pitchFamily="49" charset="0"/>
              </a:rPr>
              <a:t>m</a:t>
            </a:r>
            <a:r>
              <a:rPr lang="en-US" altLang="zh-CN" sz="2000" i="1" baseline="30000" dirty="0">
                <a:solidFill>
                  <a:srgbClr val="0000FF"/>
                </a:solidFill>
                <a:latin typeface="Consolas" pitchFamily="49" charset="0"/>
                <a:ea typeface="仿宋" pitchFamily="49" charset="-122"/>
                <a:cs typeface="Consolas" pitchFamily="49" charset="0"/>
              </a:rPr>
              <a:t>i</a:t>
            </a:r>
            <a:r>
              <a:rPr lang="en-US" altLang="zh-CN" sz="2000" baseline="30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个结点（</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err="1">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）时，称该层是满的，若一棵</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次树的所有叶子结点在同一层，所有层都是满的，称为</a:t>
            </a:r>
            <a:r>
              <a:rPr lang="zh-CN" altLang="en-US" sz="2000" dirty="0">
                <a:solidFill>
                  <a:srgbClr val="FF0000"/>
                </a:solidFill>
                <a:latin typeface="黑体" panose="02010609060101010101" pitchFamily="49" charset="-122"/>
                <a:ea typeface="黑体" panose="02010609060101010101" pitchFamily="49" charset="-122"/>
                <a:cs typeface="Consolas" pitchFamily="49" charset="0"/>
              </a:rPr>
              <a:t>满</a:t>
            </a:r>
            <a:r>
              <a:rPr lang="en-US" altLang="zh-CN" sz="2000" dirty="0">
                <a:solidFill>
                  <a:srgbClr val="FF0000"/>
                </a:solidFill>
                <a:latin typeface="黑体" panose="02010609060101010101" pitchFamily="49" charset="-122"/>
                <a:ea typeface="黑体" panose="02010609060101010101" pitchFamily="49" charset="-122"/>
                <a:cs typeface="Consolas" pitchFamily="49" charset="0"/>
              </a:rPr>
              <a:t>m</a:t>
            </a:r>
            <a:r>
              <a:rPr lang="zh-CN" altLang="en-US" sz="2000" dirty="0">
                <a:solidFill>
                  <a:srgbClr val="FF0000"/>
                </a:solidFill>
                <a:latin typeface="黑体" panose="02010609060101010101" pitchFamily="49" charset="-122"/>
                <a:ea typeface="黑体" panose="02010609060101010101" pitchFamily="49" charset="-122"/>
                <a:cs typeface="Consolas" pitchFamily="49" charset="0"/>
              </a:rPr>
              <a:t>次树</a:t>
            </a:r>
            <a:r>
              <a:rPr lang="zh-CN" altLang="en-US" sz="2000" dirty="0">
                <a:solidFill>
                  <a:srgbClr val="0000FF"/>
                </a:solidFill>
                <a:latin typeface="Consolas" pitchFamily="49" charset="0"/>
                <a:ea typeface="仿宋" pitchFamily="49" charset="-122"/>
                <a:cs typeface="Consolas" pitchFamily="49" charset="0"/>
              </a:rPr>
              <a:t>。显然，</a:t>
            </a:r>
            <a:r>
              <a:rPr lang="zh-CN" altLang="en-US" sz="2000" dirty="0">
                <a:solidFill>
                  <a:srgbClr val="FF0000"/>
                </a:solidFill>
                <a:latin typeface="Consolas" pitchFamily="49" charset="0"/>
                <a:ea typeface="仿宋" pitchFamily="49" charset="-122"/>
                <a:cs typeface="Consolas" pitchFamily="49" charset="0"/>
              </a:rPr>
              <a:t>满</a:t>
            </a:r>
            <a:r>
              <a:rPr lang="en-US" altLang="zh-CN" sz="2000" i="1" dirty="0">
                <a:solidFill>
                  <a:srgbClr val="FF0000"/>
                </a:solidFill>
                <a:latin typeface="Consolas" pitchFamily="49" charset="0"/>
                <a:ea typeface="仿宋" pitchFamily="49" charset="-122"/>
                <a:cs typeface="Consolas" pitchFamily="49" charset="0"/>
              </a:rPr>
              <a:t>m</a:t>
            </a:r>
            <a:r>
              <a:rPr lang="zh-CN" altLang="en-US" sz="2000" dirty="0">
                <a:solidFill>
                  <a:srgbClr val="FF0000"/>
                </a:solidFill>
                <a:latin typeface="Consolas" pitchFamily="49" charset="0"/>
                <a:ea typeface="仿宋" pitchFamily="49" charset="-122"/>
                <a:cs typeface="Consolas" pitchFamily="49" charset="0"/>
              </a:rPr>
              <a:t>次树是所有相同高度的</a:t>
            </a:r>
            <a:r>
              <a:rPr lang="en-US" altLang="zh-CN" sz="2000" i="1" dirty="0">
                <a:solidFill>
                  <a:srgbClr val="FF0000"/>
                </a:solidFill>
                <a:latin typeface="Consolas" pitchFamily="49" charset="0"/>
                <a:ea typeface="仿宋" pitchFamily="49" charset="-122"/>
                <a:cs typeface="Consolas" pitchFamily="49" charset="0"/>
              </a:rPr>
              <a:t>m</a:t>
            </a:r>
            <a:r>
              <a:rPr lang="zh-CN" altLang="en-US" sz="2000" dirty="0">
                <a:solidFill>
                  <a:srgbClr val="FF0000"/>
                </a:solidFill>
                <a:latin typeface="Consolas" pitchFamily="49" charset="0"/>
                <a:ea typeface="仿宋" pitchFamily="49" charset="-122"/>
                <a:cs typeface="Consolas" pitchFamily="49" charset="0"/>
              </a:rPr>
              <a:t>次树中结点总数最多的树</a:t>
            </a:r>
            <a:r>
              <a:rPr lang="zh-CN" altLang="en-US" sz="2000" dirty="0">
                <a:solidFill>
                  <a:srgbClr val="0000FF"/>
                </a:solidFill>
                <a:latin typeface="Consolas" pitchFamily="49" charset="0"/>
                <a:ea typeface="仿宋" pitchFamily="49" charset="-122"/>
                <a:cs typeface="Consolas" pitchFamily="49" charset="0"/>
              </a:rPr>
              <a:t>。</a:t>
            </a:r>
          </a:p>
          <a:p>
            <a:pPr algn="l">
              <a:lnSpc>
                <a:spcPts val="3200"/>
              </a:lnSpc>
              <a:spcBef>
                <a:spcPts val="0"/>
              </a:spcBef>
            </a:pPr>
            <a:r>
              <a:rPr lang="zh-CN" altLang="en-US" sz="2000" dirty="0">
                <a:solidFill>
                  <a:srgbClr val="0000FF"/>
                </a:solidFill>
                <a:latin typeface="Consolas" pitchFamily="49" charset="0"/>
                <a:ea typeface="仿宋" pitchFamily="49" charset="-122"/>
                <a:cs typeface="Consolas" pitchFamily="49" charset="0"/>
              </a:rPr>
              <a:t>　　也可以说，对于</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个结点，构造的</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次树为满</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次树或者接近满</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次树，此时树的</a:t>
            </a:r>
            <a:r>
              <a:rPr lang="zh-CN" altLang="en-US" sz="2000" dirty="0">
                <a:solidFill>
                  <a:srgbClr val="FF0000"/>
                </a:solidFill>
                <a:latin typeface="Consolas" pitchFamily="49" charset="0"/>
                <a:ea typeface="仿宋" pitchFamily="49" charset="-122"/>
                <a:cs typeface="Consolas" pitchFamily="49" charset="0"/>
              </a:rPr>
              <a:t>高度最小</a:t>
            </a:r>
            <a:r>
              <a:rPr lang="zh-CN" altLang="en-US" sz="2000" dirty="0">
                <a:solidFill>
                  <a:srgbClr val="0000FF"/>
                </a:solidFill>
                <a:latin typeface="Consolas" pitchFamily="49" charset="0"/>
                <a:ea typeface="仿宋" pitchFamily="49" charset="-122"/>
                <a:cs typeface="Consolas" pitchFamily="49" charset="0"/>
              </a:rPr>
              <a:t>。</a:t>
            </a:r>
          </a:p>
        </p:txBody>
      </p:sp>
      <p:grpSp>
        <p:nvGrpSpPr>
          <p:cNvPr id="24" name="组合 23">
            <a:extLst>
              <a:ext uri="{FF2B5EF4-FFF2-40B4-BE49-F238E27FC236}">
                <a16:creationId xmlns:a16="http://schemas.microsoft.com/office/drawing/2014/main" id="{198F3C66-A17F-4055-BCD2-B642EC5A954A}"/>
              </a:ext>
            </a:extLst>
          </p:cNvPr>
          <p:cNvGrpSpPr/>
          <p:nvPr/>
        </p:nvGrpSpPr>
        <p:grpSpPr>
          <a:xfrm>
            <a:off x="185192" y="4017115"/>
            <a:ext cx="1043082" cy="896901"/>
            <a:chOff x="388951" y="5103867"/>
            <a:chExt cx="896901" cy="896901"/>
          </a:xfrm>
        </p:grpSpPr>
        <p:sp>
          <p:nvSpPr>
            <p:cNvPr id="25" name="椭圆 24">
              <a:extLst>
                <a:ext uri="{FF2B5EF4-FFF2-40B4-BE49-F238E27FC236}">
                  <a16:creationId xmlns:a16="http://schemas.microsoft.com/office/drawing/2014/main" id="{2DFF4DBD-17DC-4475-91B2-534B89566469}"/>
                </a:ext>
              </a:extLst>
            </p:cNvPr>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6" name="椭圆 25">
              <a:extLst>
                <a:ext uri="{FF2B5EF4-FFF2-40B4-BE49-F238E27FC236}">
                  <a16:creationId xmlns:a16="http://schemas.microsoft.com/office/drawing/2014/main" id="{5D7F2EF7-F497-43AB-B1E1-C8D8384620F0}"/>
                </a:ext>
              </a:extLst>
            </p:cNvPr>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7" name="文本框 14">
              <a:extLst>
                <a:ext uri="{FF2B5EF4-FFF2-40B4-BE49-F238E27FC236}">
                  <a16:creationId xmlns:a16="http://schemas.microsoft.com/office/drawing/2014/main" id="{BFDD30A7-300A-4D8F-A6E0-57968E3E636A}"/>
                </a:ext>
              </a:extLst>
            </p:cNvPr>
            <p:cNvSpPr txBox="1"/>
            <p:nvPr/>
          </p:nvSpPr>
          <p:spPr>
            <a:xfrm>
              <a:off x="523583" y="5431228"/>
              <a:ext cx="649537" cy="313932"/>
            </a:xfrm>
            <a:prstGeom prst="rect">
              <a:avLst/>
            </a:prstGeom>
            <a:noFill/>
          </p:spPr>
          <p:txBody>
            <a:bodyPr wrap="none" rtlCol="0">
              <a:spAutoFit/>
            </a:bodyPr>
            <a:lstStyle/>
            <a:p>
              <a:r>
                <a:rPr lang="zh-CN" altLang="en-US" sz="1800">
                  <a:solidFill>
                    <a:srgbClr val="FF0000"/>
                  </a:solidFill>
                  <a:latin typeface="微软雅黑" pitchFamily="34" charset="-122"/>
                  <a:ea typeface="微软雅黑" pitchFamily="34" charset="-122"/>
                  <a:cs typeface="Consolas" pitchFamily="49" charset="0"/>
                </a:rPr>
                <a:t>推广</a:t>
              </a:r>
              <a:endParaRPr lang="zh-CN" altLang="en-US" sz="1800" b="1" dirty="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1" grpId="0"/>
      <p:bldP spid="4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774" y="947135"/>
            <a:ext cx="7780565" cy="400110"/>
          </a:xfrm>
          <a:prstGeom prst="rect">
            <a:avLst/>
          </a:prstGeom>
          <a:noFill/>
        </p:spPr>
        <p:txBody>
          <a:bodyPr wrap="square" rtlCol="0">
            <a:spAutoFit/>
          </a:bodyPr>
          <a:lstStyle/>
          <a:p>
            <a:pPr algn="l">
              <a:lnSpc>
                <a:spcPct val="100000"/>
              </a:lnSpc>
              <a:spcBef>
                <a:spcPts val="0"/>
              </a:spcBef>
            </a:pPr>
            <a:r>
              <a:rPr lang="zh-CN" altLang="zh-CN" sz="2000" dirty="0">
                <a:solidFill>
                  <a:srgbClr val="FF0000"/>
                </a:solidFill>
                <a:latin typeface="Consolas" pitchFamily="49" charset="0"/>
                <a:ea typeface="微软雅黑" pitchFamily="34" charset="-122"/>
                <a:cs typeface="Consolas" pitchFamily="49" charset="0"/>
              </a:rPr>
              <a:t>性质</a:t>
            </a:r>
            <a:r>
              <a:rPr lang="en-US" altLang="zh-CN" sz="2000" dirty="0">
                <a:solidFill>
                  <a:srgbClr val="FF0000"/>
                </a:solidFill>
                <a:latin typeface="Consolas" pitchFamily="49" charset="0"/>
                <a:ea typeface="微软雅黑" pitchFamily="34" charset="-122"/>
                <a:cs typeface="Consolas" pitchFamily="49" charset="0"/>
              </a:rPr>
              <a:t>4</a:t>
            </a:r>
            <a:r>
              <a:rPr lang="zh-CN" altLang="en-US" sz="2000" dirty="0">
                <a:solidFill>
                  <a:srgbClr val="FF0000"/>
                </a:solidFill>
                <a:latin typeface="Consolas" pitchFamily="49" charset="0"/>
                <a:ea typeface="微软雅黑" pitchFamily="34"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具有</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个结点的</a:t>
            </a:r>
            <a:r>
              <a:rPr lang="en-US" altLang="zh-CN" sz="2000" i="1" dirty="0">
                <a:solidFill>
                  <a:srgbClr val="0000FF"/>
                </a:solidFill>
                <a:latin typeface="Consolas" pitchFamily="49" charset="0"/>
                <a:ea typeface="仿宋" pitchFamily="49" charset="-122"/>
                <a:cs typeface="Consolas" pitchFamily="49" charset="0"/>
              </a:rPr>
              <a:t>m</a:t>
            </a:r>
            <a:r>
              <a:rPr lang="zh-CN" altLang="zh-CN" sz="2000" dirty="0">
                <a:solidFill>
                  <a:srgbClr val="0000FF"/>
                </a:solidFill>
                <a:latin typeface="Consolas" pitchFamily="49" charset="0"/>
                <a:ea typeface="仿宋" pitchFamily="49" charset="-122"/>
                <a:cs typeface="Consolas" pitchFamily="49" charset="0"/>
              </a:rPr>
              <a:t>次树的</a:t>
            </a:r>
            <a:r>
              <a:rPr lang="zh-CN" altLang="zh-CN" sz="2000" dirty="0">
                <a:solidFill>
                  <a:srgbClr val="FF0000"/>
                </a:solidFill>
                <a:latin typeface="Consolas" pitchFamily="49" charset="0"/>
                <a:ea typeface="仿宋" pitchFamily="49" charset="-122"/>
                <a:cs typeface="Consolas" pitchFamily="49" charset="0"/>
              </a:rPr>
              <a:t>最小高度</a:t>
            </a:r>
            <a:r>
              <a:rPr lang="zh-CN" altLang="zh-CN" sz="2000" dirty="0">
                <a:solidFill>
                  <a:srgbClr val="0000FF"/>
                </a:solidFill>
                <a:latin typeface="Consolas" pitchFamily="49" charset="0"/>
                <a:ea typeface="仿宋" pitchFamily="49" charset="-122"/>
                <a:cs typeface="Consolas" pitchFamily="49" charset="0"/>
              </a:rPr>
              <a:t>为</a:t>
            </a:r>
            <a:r>
              <a:rPr lang="en-US" altLang="zh-CN" sz="2000" dirty="0">
                <a:solidFill>
                  <a:srgbClr val="0000FF"/>
                </a:solidFill>
                <a:latin typeface="Consolas" pitchFamily="49" charset="0"/>
                <a:ea typeface="仿宋" pitchFamily="49" charset="-122"/>
                <a:cs typeface="Consolas" pitchFamily="49" charset="0"/>
                <a:sym typeface="Symbol"/>
              </a:rPr>
              <a:t></a:t>
            </a:r>
            <a:r>
              <a:rPr lang="en-US" altLang="zh-CN" sz="2000" dirty="0" err="1">
                <a:solidFill>
                  <a:srgbClr val="0000FF"/>
                </a:solidFill>
                <a:latin typeface="Consolas" pitchFamily="49" charset="0"/>
                <a:ea typeface="仿宋" pitchFamily="49" charset="-122"/>
                <a:cs typeface="Consolas" pitchFamily="49" charset="0"/>
              </a:rPr>
              <a:t>log</a:t>
            </a:r>
            <a:r>
              <a:rPr lang="en-US" altLang="zh-CN" sz="2000" i="1" baseline="-25000" dirty="0" err="1">
                <a:solidFill>
                  <a:srgbClr val="0000FF"/>
                </a:solidFill>
                <a:latin typeface="Consolas" pitchFamily="49" charset="0"/>
                <a:ea typeface="仿宋" pitchFamily="49" charset="-122"/>
                <a:cs typeface="Consolas" pitchFamily="49" charset="0"/>
              </a:rPr>
              <a:t>m</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m</a:t>
            </a:r>
            <a:r>
              <a:rPr lang="en-US" altLang="zh-CN" sz="2000" dirty="0">
                <a:solidFill>
                  <a:srgbClr val="0000FF"/>
                </a:solidFill>
                <a:latin typeface="Consolas" pitchFamily="49" charset="0"/>
                <a:ea typeface="仿宋" pitchFamily="49" charset="-122"/>
                <a:cs typeface="Consolas" pitchFamily="49" charset="0"/>
              </a:rPr>
              <a:t>-1)+1)</a:t>
            </a:r>
            <a:r>
              <a:rPr lang="en-US" altLang="zh-CN" sz="2000" dirty="0">
                <a:solidFill>
                  <a:srgbClr val="0000FF"/>
                </a:solidFill>
                <a:latin typeface="Consolas" pitchFamily="49" charset="0"/>
                <a:ea typeface="仿宋" pitchFamily="49" charset="-122"/>
                <a:cs typeface="Consolas" pitchFamily="49" charset="0"/>
                <a:sym typeface="Symbol"/>
              </a:rPr>
              <a:t></a:t>
            </a:r>
            <a:r>
              <a:rPr lang="zh-CN" altLang="en-US" sz="20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10418" y="1465098"/>
            <a:ext cx="9144000" cy="1317540"/>
          </a:xfrm>
          <a:prstGeom prst="rect">
            <a:avLst/>
          </a:prstGeom>
          <a:noFill/>
        </p:spPr>
        <p:txBody>
          <a:bodyPr wrap="square" rtlCol="0">
            <a:spAutoFit/>
          </a:bodyPr>
          <a:lstStyle/>
          <a:p>
            <a:pPr algn="l">
              <a:lnSpc>
                <a:spcPts val="3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FF0000"/>
                </a:solidFill>
                <a:latin typeface="微软雅黑" pitchFamily="34" charset="-122"/>
                <a:ea typeface="微软雅黑" pitchFamily="34" charset="-122"/>
                <a:cs typeface="Consolas" pitchFamily="49" charset="0"/>
              </a:rPr>
              <a:t>证明：</a:t>
            </a:r>
            <a:r>
              <a:rPr lang="zh-CN" altLang="zh-CN" sz="1800" dirty="0">
                <a:solidFill>
                  <a:srgbClr val="0000FF"/>
                </a:solidFill>
                <a:latin typeface="Consolas" pitchFamily="49" charset="0"/>
                <a:ea typeface="仿宋" pitchFamily="49" charset="-122"/>
                <a:cs typeface="Consolas" pitchFamily="49" charset="0"/>
              </a:rPr>
              <a:t>设具有</a:t>
            </a:r>
            <a:r>
              <a:rPr lang="en-US" altLang="zh-CN" sz="1800" i="1" dirty="0">
                <a:solidFill>
                  <a:srgbClr val="0000FF"/>
                </a:solidFill>
                <a:latin typeface="Consolas" pitchFamily="49" charset="0"/>
                <a:ea typeface="仿宋" pitchFamily="49" charset="-122"/>
                <a:cs typeface="Consolas" pitchFamily="49" charset="0"/>
              </a:rPr>
              <a:t>n</a:t>
            </a:r>
            <a:r>
              <a:rPr lang="zh-CN" altLang="zh-CN" sz="1800" dirty="0">
                <a:solidFill>
                  <a:srgbClr val="0000FF"/>
                </a:solidFill>
                <a:latin typeface="Consolas" pitchFamily="49" charset="0"/>
                <a:ea typeface="仿宋" pitchFamily="49" charset="-122"/>
                <a:cs typeface="Consolas" pitchFamily="49" charset="0"/>
              </a:rPr>
              <a:t>个结点的</a:t>
            </a:r>
            <a:r>
              <a:rPr lang="en-US" altLang="zh-CN" sz="1800" i="1" dirty="0">
                <a:solidFill>
                  <a:srgbClr val="0000FF"/>
                </a:solidFill>
                <a:latin typeface="Consolas" pitchFamily="49" charset="0"/>
                <a:ea typeface="仿宋" pitchFamily="49" charset="-122"/>
                <a:cs typeface="Consolas" pitchFamily="49" charset="0"/>
              </a:rPr>
              <a:t>m</a:t>
            </a:r>
            <a:r>
              <a:rPr lang="zh-CN" altLang="zh-CN" sz="1800" dirty="0">
                <a:solidFill>
                  <a:srgbClr val="0000FF"/>
                </a:solidFill>
                <a:latin typeface="Consolas" pitchFamily="49" charset="0"/>
                <a:ea typeface="仿宋" pitchFamily="49" charset="-122"/>
                <a:cs typeface="Consolas" pitchFamily="49" charset="0"/>
              </a:rPr>
              <a:t>次树的</a:t>
            </a:r>
            <a:r>
              <a:rPr lang="zh-CN" altLang="en-US" sz="1800" dirty="0">
                <a:solidFill>
                  <a:srgbClr val="FF00FF"/>
                </a:solidFill>
                <a:latin typeface="Consolas" pitchFamily="49" charset="0"/>
                <a:ea typeface="仿宋" pitchFamily="49" charset="-122"/>
                <a:cs typeface="Consolas" pitchFamily="49" charset="0"/>
              </a:rPr>
              <a:t>最小</a:t>
            </a:r>
            <a:r>
              <a:rPr lang="zh-CN" altLang="zh-CN" sz="1800" dirty="0">
                <a:solidFill>
                  <a:srgbClr val="FF00FF"/>
                </a:solidFill>
                <a:latin typeface="Consolas" pitchFamily="49" charset="0"/>
                <a:ea typeface="仿宋" pitchFamily="49" charset="-122"/>
                <a:cs typeface="Consolas" pitchFamily="49" charset="0"/>
              </a:rPr>
              <a:t>高度为</a:t>
            </a:r>
            <a:r>
              <a:rPr lang="en-US" altLang="zh-CN" sz="1800" i="1" dirty="0">
                <a:solidFill>
                  <a:srgbClr val="FF00FF"/>
                </a:solidFill>
                <a:latin typeface="Consolas" pitchFamily="49" charset="0"/>
                <a:ea typeface="仿宋" pitchFamily="49" charset="-122"/>
                <a:cs typeface="Consolas" pitchFamily="49" charset="0"/>
              </a:rPr>
              <a:t>h</a:t>
            </a:r>
            <a:r>
              <a:rPr lang="zh-CN" altLang="zh-CN" sz="1800" dirty="0">
                <a:solidFill>
                  <a:srgbClr val="0000FF"/>
                </a:solidFill>
                <a:latin typeface="Consolas" pitchFamily="49" charset="0"/>
                <a:ea typeface="仿宋" pitchFamily="49" charset="-122"/>
                <a:cs typeface="Consolas" pitchFamily="49" charset="0"/>
              </a:rPr>
              <a:t>，在该树中</a:t>
            </a:r>
            <a:r>
              <a:rPr lang="zh-CN" altLang="zh-CN" sz="1800" dirty="0">
                <a:solidFill>
                  <a:srgbClr val="FF0000"/>
                </a:solidFill>
                <a:latin typeface="Consolas" pitchFamily="49" charset="0"/>
                <a:ea typeface="仿宋" pitchFamily="49" charset="-122"/>
                <a:cs typeface="Consolas" pitchFamily="49" charset="0"/>
              </a:rPr>
              <a:t>前</a:t>
            </a:r>
            <a:r>
              <a:rPr lang="en-US" altLang="zh-CN" sz="1800" i="1" dirty="0">
                <a:solidFill>
                  <a:srgbClr val="FF0000"/>
                </a:solidFill>
                <a:latin typeface="Consolas" pitchFamily="49" charset="0"/>
                <a:ea typeface="仿宋" pitchFamily="49" charset="-122"/>
                <a:cs typeface="Consolas" pitchFamily="49" charset="0"/>
              </a:rPr>
              <a:t>h</a:t>
            </a:r>
            <a:r>
              <a:rPr lang="en-US" altLang="zh-CN" sz="1800" dirty="0">
                <a:solidFill>
                  <a:srgbClr val="FF0000"/>
                </a:solidFill>
                <a:latin typeface="Consolas" pitchFamily="49" charset="0"/>
                <a:ea typeface="仿宋" pitchFamily="49" charset="-122"/>
                <a:cs typeface="Consolas" pitchFamily="49" charset="0"/>
              </a:rPr>
              <a:t>-1</a:t>
            </a:r>
            <a:r>
              <a:rPr lang="zh-CN" altLang="zh-CN" sz="1800" dirty="0">
                <a:solidFill>
                  <a:srgbClr val="FF0000"/>
                </a:solidFill>
                <a:latin typeface="Consolas" pitchFamily="49" charset="0"/>
                <a:ea typeface="仿宋" pitchFamily="49" charset="-122"/>
                <a:cs typeface="Consolas" pitchFamily="49" charset="0"/>
              </a:rPr>
              <a:t>层都是满</a:t>
            </a:r>
            <a:r>
              <a:rPr lang="zh-CN" altLang="zh-CN" sz="1800" dirty="0">
                <a:solidFill>
                  <a:srgbClr val="0000FF"/>
                </a:solidFill>
                <a:latin typeface="Consolas" pitchFamily="49" charset="0"/>
                <a:ea typeface="仿宋" pitchFamily="49" charset="-122"/>
                <a:cs typeface="Consolas" pitchFamily="49" charset="0"/>
              </a:rPr>
              <a:t>的，即每一层的结点数都等于</a:t>
            </a:r>
            <a:r>
              <a:rPr lang="en-US" altLang="zh-CN" sz="1800" i="1" dirty="0">
                <a:solidFill>
                  <a:srgbClr val="0000FF"/>
                </a:solidFill>
                <a:latin typeface="Consolas" pitchFamily="49" charset="0"/>
                <a:ea typeface="仿宋" pitchFamily="49" charset="-122"/>
                <a:cs typeface="Consolas" pitchFamily="49" charset="0"/>
              </a:rPr>
              <a:t>m</a:t>
            </a:r>
            <a:r>
              <a:rPr lang="en-US" altLang="zh-CN" sz="1800" i="1" baseline="30000" dirty="0">
                <a:solidFill>
                  <a:srgbClr val="0000FF"/>
                </a:solidFill>
                <a:latin typeface="Consolas" pitchFamily="49" charset="0"/>
                <a:ea typeface="仿宋" pitchFamily="49" charset="-122"/>
                <a:cs typeface="Consolas" pitchFamily="49" charset="0"/>
              </a:rPr>
              <a:t>i</a:t>
            </a:r>
            <a:r>
              <a:rPr lang="en-US" altLang="zh-CN" sz="1800" baseline="300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个（</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mn-ea"/>
                <a:ea typeface="+mn-ea"/>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mj-ea"/>
                <a:ea typeface="+mj-ea"/>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h</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），第</a:t>
            </a:r>
            <a:r>
              <a:rPr lang="en-US" altLang="zh-CN" sz="1800" i="1" dirty="0">
                <a:solidFill>
                  <a:srgbClr val="0000FF"/>
                </a:solidFill>
                <a:latin typeface="Consolas" pitchFamily="49" charset="0"/>
                <a:ea typeface="仿宋" pitchFamily="49" charset="-122"/>
                <a:cs typeface="Consolas" pitchFamily="49" charset="0"/>
              </a:rPr>
              <a:t>h</a:t>
            </a:r>
            <a:r>
              <a:rPr lang="zh-CN" altLang="zh-CN" sz="1800" dirty="0">
                <a:solidFill>
                  <a:srgbClr val="0000FF"/>
                </a:solidFill>
                <a:latin typeface="Consolas" pitchFamily="49" charset="0"/>
                <a:ea typeface="仿宋" pitchFamily="49" charset="-122"/>
                <a:cs typeface="Consolas" pitchFamily="49" charset="0"/>
              </a:rPr>
              <a:t>层（即最后一层）的结点数可能满，也可能不满，则该树具有最小的高度。其高度</a:t>
            </a:r>
            <a:r>
              <a:rPr lang="en-US" altLang="zh-CN" sz="1800" i="1" dirty="0">
                <a:solidFill>
                  <a:srgbClr val="0000FF"/>
                </a:solidFill>
                <a:latin typeface="Consolas" pitchFamily="49" charset="0"/>
                <a:ea typeface="仿宋" pitchFamily="49" charset="-122"/>
                <a:cs typeface="Consolas" pitchFamily="49" charset="0"/>
              </a:rPr>
              <a:t>h</a:t>
            </a:r>
            <a:r>
              <a:rPr lang="zh-CN" altLang="zh-CN" sz="1800" dirty="0">
                <a:solidFill>
                  <a:srgbClr val="0000FF"/>
                </a:solidFill>
                <a:latin typeface="Consolas" pitchFamily="49" charset="0"/>
                <a:ea typeface="仿宋" pitchFamily="49" charset="-122"/>
                <a:cs typeface="Consolas" pitchFamily="49" charset="0"/>
              </a:rPr>
              <a:t>可计算如下：</a:t>
            </a:r>
          </a:p>
        </p:txBody>
      </p:sp>
      <p:grpSp>
        <p:nvGrpSpPr>
          <p:cNvPr id="28" name="组合 27"/>
          <p:cNvGrpSpPr/>
          <p:nvPr/>
        </p:nvGrpSpPr>
        <p:grpSpPr>
          <a:xfrm>
            <a:off x="582137" y="2996952"/>
            <a:ext cx="3276623" cy="3697399"/>
            <a:chOff x="366683" y="2786058"/>
            <a:chExt cx="3276623" cy="3697399"/>
          </a:xfrm>
        </p:grpSpPr>
        <p:sp>
          <p:nvSpPr>
            <p:cNvPr id="14" name="等腰三角形 13"/>
            <p:cNvSpPr/>
            <p:nvPr/>
          </p:nvSpPr>
          <p:spPr bwMode="auto">
            <a:xfrm>
              <a:off x="1643042" y="2928934"/>
              <a:ext cx="1857388" cy="2000264"/>
            </a:xfrm>
            <a:prstGeom prst="triangle">
              <a:avLst/>
            </a:prstGeom>
            <a:ln>
              <a:headEnd/>
              <a:tailEnd type="arrow"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a:endParaRPr lang="zh-CN" altLang="en-US" sz="1800">
                <a:solidFill>
                  <a:srgbClr val="0000FF"/>
                </a:solidFill>
                <a:latin typeface="Consolas" pitchFamily="49" charset="0"/>
                <a:cs typeface="Consolas" pitchFamily="49" charset="0"/>
              </a:endParaRPr>
            </a:p>
          </p:txBody>
        </p:sp>
        <p:sp>
          <p:nvSpPr>
            <p:cNvPr id="15" name="左大括号 14"/>
            <p:cNvSpPr/>
            <p:nvPr/>
          </p:nvSpPr>
          <p:spPr>
            <a:xfrm>
              <a:off x="1285852" y="2786058"/>
              <a:ext cx="214314" cy="2143140"/>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16" name="TextBox 15"/>
            <p:cNvSpPr txBox="1"/>
            <p:nvPr/>
          </p:nvSpPr>
          <p:spPr>
            <a:xfrm>
              <a:off x="366683" y="3671475"/>
              <a:ext cx="1000132" cy="369332"/>
            </a:xfrm>
            <a:prstGeom prst="rect">
              <a:avLst/>
            </a:prstGeom>
            <a:noFill/>
          </p:spPr>
          <p:txBody>
            <a:bodyPr wrap="square" rtlCol="0">
              <a:spAutoFit/>
            </a:bodyPr>
            <a:lstStyle/>
            <a:p>
              <a:pPr algn="l">
                <a:lnSpc>
                  <a:spcPct val="100000"/>
                </a:lnSpc>
                <a:spcBef>
                  <a:spcPts val="0"/>
                </a:spcBef>
              </a:pPr>
              <a:r>
                <a:rPr lang="en-US" altLang="zh-CN" sz="1800" b="0" i="1">
                  <a:solidFill>
                    <a:srgbClr val="0000FF"/>
                  </a:solidFill>
                  <a:latin typeface="Consolas" pitchFamily="49" charset="0"/>
                  <a:ea typeface="仿宋" pitchFamily="49" charset="-122"/>
                  <a:cs typeface="Consolas" pitchFamily="49" charset="0"/>
                </a:rPr>
                <a:t>h</a:t>
              </a:r>
              <a:r>
                <a:rPr lang="zh-CN" altLang="en-US" sz="1800" b="0">
                  <a:solidFill>
                    <a:srgbClr val="0000FF"/>
                  </a:solidFill>
                  <a:latin typeface="Consolas" pitchFamily="49" charset="0"/>
                  <a:ea typeface="仿宋" pitchFamily="49" charset="-122"/>
                  <a:cs typeface="Consolas" pitchFamily="49" charset="0"/>
                </a:rPr>
                <a:t>层全满</a:t>
              </a:r>
            </a:p>
          </p:txBody>
        </p:sp>
        <p:sp>
          <p:nvSpPr>
            <p:cNvPr id="20" name="TextBox 19"/>
            <p:cNvSpPr txBox="1"/>
            <p:nvPr/>
          </p:nvSpPr>
          <p:spPr>
            <a:xfrm>
              <a:off x="1428728" y="5214950"/>
              <a:ext cx="2214578" cy="646331"/>
            </a:xfrm>
            <a:prstGeom prst="rect">
              <a:avLst/>
            </a:prstGeom>
            <a:noFill/>
          </p:spPr>
          <p:txBody>
            <a:bodyPr wrap="square" rtlCol="0">
              <a:spAutoFit/>
            </a:bodyPr>
            <a:lstStyle/>
            <a:p>
              <a:pPr>
                <a:lnSpc>
                  <a:spcPct val="100000"/>
                </a:lnSpc>
                <a:spcBef>
                  <a:spcPts val="0"/>
                </a:spcBef>
              </a:pPr>
              <a:r>
                <a:rPr lang="zh-CN" altLang="en-US" sz="1800" dirty="0">
                  <a:solidFill>
                    <a:srgbClr val="0000FF"/>
                  </a:solidFill>
                  <a:latin typeface="Consolas" pitchFamily="49" charset="0"/>
                  <a:ea typeface="仿宋" pitchFamily="49" charset="-122"/>
                  <a:cs typeface="Consolas" pitchFamily="49" charset="0"/>
                </a:rPr>
                <a:t>高度为</a:t>
              </a:r>
              <a:r>
                <a:rPr lang="en-US" altLang="zh-CN" sz="1800" i="1" dirty="0">
                  <a:solidFill>
                    <a:srgbClr val="0000FF"/>
                  </a:solidFill>
                  <a:latin typeface="Consolas" pitchFamily="49" charset="0"/>
                  <a:ea typeface="仿宋" pitchFamily="49" charset="-122"/>
                  <a:cs typeface="Consolas" pitchFamily="49" charset="0"/>
                </a:rPr>
                <a:t>h</a:t>
              </a:r>
              <a:r>
                <a:rPr lang="zh-CN" altLang="en-US" sz="1800" dirty="0">
                  <a:solidFill>
                    <a:srgbClr val="0000FF"/>
                  </a:solidFill>
                  <a:latin typeface="Consolas" pitchFamily="49" charset="0"/>
                  <a:ea typeface="仿宋" pitchFamily="49" charset="-122"/>
                  <a:cs typeface="Consolas" pitchFamily="49" charset="0"/>
                </a:rPr>
                <a:t>，结点个数最多的情况（性质</a:t>
              </a:r>
              <a:r>
                <a:rPr lang="en-US" altLang="zh-CN" sz="1800" dirty="0">
                  <a:solidFill>
                    <a:srgbClr val="0000FF"/>
                  </a:solidFill>
                  <a:latin typeface="Consolas" pitchFamily="49" charset="0"/>
                  <a:ea typeface="仿宋" pitchFamily="49" charset="-122"/>
                  <a:cs typeface="Consolas" pitchFamily="49" charset="0"/>
                </a:rPr>
                <a:t>3</a:t>
              </a:r>
              <a:r>
                <a:rPr lang="zh-CN" altLang="en-US" sz="1800" dirty="0">
                  <a:solidFill>
                    <a:srgbClr val="0000FF"/>
                  </a:solidFill>
                  <a:latin typeface="Consolas" pitchFamily="49" charset="0"/>
                  <a:ea typeface="仿宋" pitchFamily="49" charset="-122"/>
                  <a:cs typeface="Consolas" pitchFamily="49" charset="0"/>
                </a:rPr>
                <a:t>）</a:t>
              </a:r>
            </a:p>
          </p:txBody>
        </p:sp>
        <p:graphicFrame>
          <p:nvGraphicFramePr>
            <p:cNvPr id="27" name="Object 1"/>
            <p:cNvGraphicFramePr>
              <a:graphicFrameLocks noChangeAspect="1"/>
            </p:cNvGraphicFramePr>
            <p:nvPr/>
          </p:nvGraphicFramePr>
          <p:xfrm>
            <a:off x="2214546" y="5857892"/>
            <a:ext cx="642942" cy="625565"/>
          </p:xfrm>
          <a:graphic>
            <a:graphicData uri="http://schemas.openxmlformats.org/presentationml/2006/ole">
              <mc:AlternateContent xmlns:mc="http://schemas.openxmlformats.org/markup-compatibility/2006">
                <mc:Choice xmlns:v="urn:schemas-microsoft-com:vml" Requires="v">
                  <p:oleObj r:id="rId3" imgW="355292" imgH="342603" progId="">
                    <p:embed/>
                  </p:oleObj>
                </mc:Choice>
                <mc:Fallback>
                  <p:oleObj r:id="rId3" imgW="355292" imgH="342603"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46" y="5857892"/>
                          <a:ext cx="642942" cy="6255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1" name="组合 30"/>
          <p:cNvGrpSpPr/>
          <p:nvPr/>
        </p:nvGrpSpPr>
        <p:grpSpPr>
          <a:xfrm>
            <a:off x="4572000" y="2996952"/>
            <a:ext cx="3358726" cy="3714776"/>
            <a:chOff x="4356546" y="2786058"/>
            <a:chExt cx="3358726" cy="3714776"/>
          </a:xfrm>
        </p:grpSpPr>
        <p:sp>
          <p:nvSpPr>
            <p:cNvPr id="17" name="等腰三角形 16"/>
            <p:cNvSpPr/>
            <p:nvPr/>
          </p:nvSpPr>
          <p:spPr bwMode="auto">
            <a:xfrm>
              <a:off x="5786446" y="2928934"/>
              <a:ext cx="1643074" cy="1571636"/>
            </a:xfrm>
            <a:prstGeom prst="triangle">
              <a:avLst/>
            </a:prstGeom>
            <a:ln>
              <a:headEnd/>
              <a:tailEnd type="arrow"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a:endParaRPr lang="zh-CN" altLang="en-US" sz="1800">
                <a:solidFill>
                  <a:srgbClr val="0000FF"/>
                </a:solidFill>
                <a:latin typeface="Consolas" pitchFamily="49" charset="0"/>
                <a:cs typeface="Consolas" pitchFamily="49" charset="0"/>
              </a:endParaRPr>
            </a:p>
          </p:txBody>
        </p:sp>
        <p:sp>
          <p:nvSpPr>
            <p:cNvPr id="18" name="左大括号 17"/>
            <p:cNvSpPr/>
            <p:nvPr/>
          </p:nvSpPr>
          <p:spPr>
            <a:xfrm>
              <a:off x="5429256" y="2786058"/>
              <a:ext cx="214314" cy="1643074"/>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19" name="TextBox 18"/>
            <p:cNvSpPr txBox="1"/>
            <p:nvPr/>
          </p:nvSpPr>
          <p:spPr>
            <a:xfrm>
              <a:off x="4356546" y="3447636"/>
              <a:ext cx="1072710" cy="369332"/>
            </a:xfrm>
            <a:prstGeom prst="rect">
              <a:avLst/>
            </a:prstGeom>
            <a:noFill/>
          </p:spPr>
          <p:txBody>
            <a:bodyPr wrap="square" rtlCol="0">
              <a:spAutoFit/>
            </a:bodyPr>
            <a:lstStyle/>
            <a:p>
              <a:pPr algn="l">
                <a:lnSpc>
                  <a:spcPct val="100000"/>
                </a:lnSpc>
                <a:spcBef>
                  <a:spcPts val="0"/>
                </a:spcBef>
              </a:pPr>
              <a:r>
                <a:rPr lang="en-US" altLang="zh-CN" sz="1800" b="0" i="1" dirty="0">
                  <a:solidFill>
                    <a:srgbClr val="0000FF"/>
                  </a:solidFill>
                  <a:latin typeface="Consolas" pitchFamily="49" charset="0"/>
                  <a:ea typeface="仿宋" pitchFamily="49" charset="-122"/>
                  <a:cs typeface="Consolas" pitchFamily="49" charset="0"/>
                </a:rPr>
                <a:t>h</a:t>
              </a:r>
              <a:r>
                <a:rPr lang="en-US" altLang="zh-CN" sz="1800" b="0" dirty="0">
                  <a:solidFill>
                    <a:srgbClr val="0000FF"/>
                  </a:solidFill>
                  <a:latin typeface="Consolas" pitchFamily="49" charset="0"/>
                  <a:ea typeface="仿宋" pitchFamily="49" charset="-122"/>
                  <a:cs typeface="Consolas" pitchFamily="49" charset="0"/>
                </a:rPr>
                <a:t>-1</a:t>
              </a:r>
              <a:r>
                <a:rPr lang="zh-CN" altLang="en-US" sz="1800" b="0" dirty="0">
                  <a:solidFill>
                    <a:srgbClr val="0000FF"/>
                  </a:solidFill>
                  <a:latin typeface="Consolas" pitchFamily="49" charset="0"/>
                  <a:ea typeface="仿宋" pitchFamily="49" charset="-122"/>
                  <a:cs typeface="Consolas" pitchFamily="49" charset="0"/>
                </a:rPr>
                <a:t>层满</a:t>
              </a:r>
            </a:p>
          </p:txBody>
        </p:sp>
        <p:sp>
          <p:nvSpPr>
            <p:cNvPr id="21" name="TextBox 20"/>
            <p:cNvSpPr txBox="1"/>
            <p:nvPr/>
          </p:nvSpPr>
          <p:spPr>
            <a:xfrm>
              <a:off x="5500694" y="5214950"/>
              <a:ext cx="2214578" cy="646331"/>
            </a:xfrm>
            <a:prstGeom prst="rect">
              <a:avLst/>
            </a:prstGeom>
            <a:noFill/>
          </p:spPr>
          <p:txBody>
            <a:bodyPr wrap="square" rtlCol="0">
              <a:spAutoFit/>
            </a:bodyPr>
            <a:lstStyle/>
            <a:p>
              <a:pPr>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高度为</a:t>
              </a:r>
              <a:r>
                <a:rPr lang="en-US" altLang="zh-CN" sz="1800" i="1">
                  <a:solidFill>
                    <a:srgbClr val="0000FF"/>
                  </a:solidFill>
                  <a:latin typeface="Consolas" pitchFamily="49" charset="0"/>
                  <a:ea typeface="仿宋" pitchFamily="49" charset="-122"/>
                  <a:cs typeface="Consolas" pitchFamily="49" charset="0"/>
                </a:rPr>
                <a:t>h</a:t>
              </a:r>
              <a:r>
                <a:rPr lang="zh-CN" altLang="en-US" sz="1800">
                  <a:solidFill>
                    <a:srgbClr val="0000FF"/>
                  </a:solidFill>
                  <a:latin typeface="Consolas" pitchFamily="49" charset="0"/>
                  <a:ea typeface="仿宋" pitchFamily="49" charset="-122"/>
                  <a:cs typeface="Consolas" pitchFamily="49" charset="0"/>
                </a:rPr>
                <a:t>，结点个数最少的情况</a:t>
              </a:r>
            </a:p>
          </p:txBody>
        </p:sp>
        <p:sp>
          <p:nvSpPr>
            <p:cNvPr id="22" name="椭圆 21"/>
            <p:cNvSpPr/>
            <p:nvPr/>
          </p:nvSpPr>
          <p:spPr>
            <a:xfrm>
              <a:off x="6500826" y="4786322"/>
              <a:ext cx="214314" cy="285752"/>
            </a:xfrm>
            <a:prstGeom prst="ellipse">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p>
          </p:txBody>
        </p:sp>
        <p:cxnSp>
          <p:nvCxnSpPr>
            <p:cNvPr id="24" name="直接连接符 23"/>
            <p:cNvCxnSpPr>
              <a:stCxn id="17" idx="3"/>
              <a:endCxn id="22" idx="0"/>
            </p:cNvCxnSpPr>
            <p:nvPr/>
          </p:nvCxnSpPr>
          <p:spPr>
            <a:xfrm rot="5400000">
              <a:off x="6465107" y="4643446"/>
              <a:ext cx="285752" cy="0"/>
            </a:xfrm>
            <a:prstGeom prst="line">
              <a:avLst/>
            </a:prstGeom>
            <a:ln w="19050">
              <a:tailEnd type="none"/>
            </a:ln>
          </p:spPr>
          <p:style>
            <a:lnRef idx="2">
              <a:schemeClr val="dk1"/>
            </a:lnRef>
            <a:fillRef idx="0">
              <a:schemeClr val="dk1"/>
            </a:fillRef>
            <a:effectRef idx="1">
              <a:schemeClr val="dk1"/>
            </a:effectRef>
            <a:fontRef idx="minor">
              <a:schemeClr val="tx1"/>
            </a:fontRef>
          </p:style>
        </p:cxnSp>
        <p:graphicFrame>
          <p:nvGraphicFramePr>
            <p:cNvPr id="29" name="Object 2"/>
            <p:cNvGraphicFramePr>
              <a:graphicFrameLocks noChangeAspect="1"/>
            </p:cNvGraphicFramePr>
            <p:nvPr/>
          </p:nvGraphicFramePr>
          <p:xfrm>
            <a:off x="6286512" y="5857892"/>
            <a:ext cx="821537" cy="642942"/>
          </p:xfrm>
          <a:graphic>
            <a:graphicData uri="http://schemas.openxmlformats.org/presentationml/2006/ole">
              <mc:AlternateContent xmlns:mc="http://schemas.openxmlformats.org/markup-compatibility/2006">
                <mc:Choice xmlns:v="urn:schemas-microsoft-com:vml" Requires="v">
                  <p:oleObj r:id="rId5" imgW="431613" imgH="342751" progId="">
                    <p:embed/>
                  </p:oleObj>
                </mc:Choice>
                <mc:Fallback>
                  <p:oleObj r:id="rId5" imgW="431613" imgH="342751" progId="">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6512" y="5857892"/>
                          <a:ext cx="821537"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7072330" y="6000768"/>
              <a:ext cx="500066"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grpSp>
      <p:sp>
        <p:nvSpPr>
          <p:cNvPr id="23" name="Text Box 2">
            <a:extLst>
              <a:ext uri="{FF2B5EF4-FFF2-40B4-BE49-F238E27FC236}">
                <a16:creationId xmlns:a16="http://schemas.microsoft.com/office/drawing/2014/main" id="{2BF0D038-E24D-4307-83B9-F3FEB846DF81}"/>
              </a:ext>
            </a:extLst>
          </p:cNvPr>
          <p:cNvSpPr txBox="1">
            <a:spLocks noChangeArrowheads="1"/>
          </p:cNvSpPr>
          <p:nvPr/>
        </p:nvSpPr>
        <p:spPr bwMode="auto">
          <a:xfrm>
            <a:off x="395774" y="237763"/>
            <a:ext cx="6548486" cy="430759"/>
          </a:xfrm>
          <a:prstGeom prst="rect">
            <a:avLst/>
          </a:prstGeom>
          <a:noFill/>
          <a:ln w="9525">
            <a:noFill/>
            <a:miter lim="800000"/>
            <a:headEnd/>
            <a:tailEnd/>
          </a:ln>
        </p:spPr>
        <p:txBody>
          <a:bodyPr wrap="square">
            <a:spAutoFit/>
          </a:bodyPr>
          <a:lstStyle/>
          <a:p>
            <a:pPr algn="just">
              <a:lnSpc>
                <a:spcPct val="120000"/>
              </a:lnSpc>
              <a:spcBef>
                <a:spcPct val="50000"/>
              </a:spcBef>
            </a:pPr>
            <a:r>
              <a:rPr kumimoji="1" lang="zh-CN" altLang="en-US" sz="2000" dirty="0">
                <a:solidFill>
                  <a:srgbClr val="FF0000"/>
                </a:solidFill>
                <a:latin typeface="Consolas" pitchFamily="49" charset="0"/>
                <a:ea typeface="微软雅黑" pitchFamily="34" charset="-122"/>
                <a:cs typeface="Consolas" pitchFamily="49" charset="0"/>
              </a:rPr>
              <a:t>性质</a:t>
            </a:r>
            <a:r>
              <a:rPr kumimoji="1" lang="en-US" altLang="zh-CN" sz="2000" dirty="0">
                <a:solidFill>
                  <a:srgbClr val="FF0000"/>
                </a:solidFill>
                <a:latin typeface="Consolas" pitchFamily="49" charset="0"/>
                <a:ea typeface="微软雅黑" pitchFamily="34" charset="-122"/>
                <a:cs typeface="Consolas" pitchFamily="49" charset="0"/>
              </a:rPr>
              <a:t>3</a:t>
            </a:r>
            <a:r>
              <a:rPr kumimoji="1" lang="zh-CN" altLang="en-US" sz="2000" dirty="0">
                <a:solidFill>
                  <a:srgbClr val="FF0000"/>
                </a:solidFill>
                <a:latin typeface="Consolas" pitchFamily="49" charset="0"/>
                <a:ea typeface="微软雅黑" pitchFamily="34" charset="-122"/>
                <a:cs typeface="Consolas" pitchFamily="49" charset="0"/>
              </a:rPr>
              <a:t> </a:t>
            </a:r>
            <a:r>
              <a:rPr kumimoji="1" lang="zh-CN" altLang="en-US" sz="2000" dirty="0">
                <a:solidFill>
                  <a:srgbClr val="0000FF"/>
                </a:solidFill>
                <a:latin typeface="Consolas" pitchFamily="49" charset="0"/>
                <a:ea typeface="仿宋" pitchFamily="49" charset="-122"/>
                <a:cs typeface="Consolas" pitchFamily="49" charset="0"/>
              </a:rPr>
              <a:t>高度为</a:t>
            </a:r>
            <a:r>
              <a:rPr kumimoji="1" lang="en-US" altLang="zh-CN" sz="2000" i="1" dirty="0">
                <a:solidFill>
                  <a:srgbClr val="0000FF"/>
                </a:solidFill>
                <a:latin typeface="Consolas" pitchFamily="49" charset="0"/>
                <a:ea typeface="仿宋" pitchFamily="49" charset="-122"/>
                <a:cs typeface="Consolas" pitchFamily="49" charset="0"/>
              </a:rPr>
              <a:t>h</a:t>
            </a:r>
            <a:r>
              <a:rPr kumimoji="1" lang="zh-CN" altLang="en-US" sz="2000" dirty="0">
                <a:solidFill>
                  <a:srgbClr val="0000FF"/>
                </a:solidFill>
                <a:latin typeface="Consolas" pitchFamily="49" charset="0"/>
                <a:ea typeface="仿宋" pitchFamily="49" charset="-122"/>
                <a:cs typeface="Consolas" pitchFamily="49" charset="0"/>
              </a:rPr>
              <a:t>的</a:t>
            </a:r>
            <a:r>
              <a:rPr kumimoji="1" lang="en-US" altLang="zh-CN" sz="2000" i="1" dirty="0">
                <a:solidFill>
                  <a:srgbClr val="0000FF"/>
                </a:solidFill>
                <a:latin typeface="Consolas" pitchFamily="49" charset="0"/>
                <a:ea typeface="仿宋" pitchFamily="49" charset="-122"/>
                <a:cs typeface="Consolas" pitchFamily="49" charset="0"/>
              </a:rPr>
              <a:t>m</a:t>
            </a:r>
            <a:r>
              <a:rPr kumimoji="1" lang="zh-CN" altLang="en-US" sz="2000" dirty="0">
                <a:solidFill>
                  <a:srgbClr val="0000FF"/>
                </a:solidFill>
                <a:latin typeface="Consolas" pitchFamily="49" charset="0"/>
                <a:ea typeface="仿宋" pitchFamily="49" charset="-122"/>
                <a:cs typeface="Consolas" pitchFamily="49" charset="0"/>
              </a:rPr>
              <a:t>次树</a:t>
            </a:r>
            <a:r>
              <a:rPr lang="zh-CN" altLang="en-US" sz="2000" dirty="0">
                <a:solidFill>
                  <a:srgbClr val="FF0000"/>
                </a:solidFill>
                <a:latin typeface="Consolas" pitchFamily="49" charset="0"/>
                <a:ea typeface="仿宋" pitchFamily="49" charset="-122"/>
                <a:cs typeface="Consolas" pitchFamily="49" charset="0"/>
              </a:rPr>
              <a:t>最</a:t>
            </a:r>
            <a:r>
              <a:rPr kumimoji="1" lang="zh-CN" altLang="en-US" sz="2000" dirty="0">
                <a:solidFill>
                  <a:srgbClr val="FF0000"/>
                </a:solidFill>
                <a:latin typeface="Consolas" pitchFamily="49" charset="0"/>
                <a:ea typeface="仿宋" pitchFamily="49" charset="-122"/>
                <a:cs typeface="Consolas" pitchFamily="49" charset="0"/>
              </a:rPr>
              <a:t>多</a:t>
            </a:r>
            <a:r>
              <a:rPr kumimoji="1" lang="zh-CN" altLang="en-US" sz="2000" dirty="0">
                <a:solidFill>
                  <a:srgbClr val="0000FF"/>
                </a:solidFill>
                <a:latin typeface="Consolas" pitchFamily="49" charset="0"/>
                <a:ea typeface="仿宋" pitchFamily="49" charset="-122"/>
                <a:cs typeface="Consolas" pitchFamily="49" charset="0"/>
              </a:rPr>
              <a:t>有       个结点。</a:t>
            </a:r>
          </a:p>
        </p:txBody>
      </p:sp>
      <p:graphicFrame>
        <p:nvGraphicFramePr>
          <p:cNvPr id="25" name="Object 4">
            <a:extLst>
              <a:ext uri="{FF2B5EF4-FFF2-40B4-BE49-F238E27FC236}">
                <a16:creationId xmlns:a16="http://schemas.microsoft.com/office/drawing/2014/main" id="{2B4C9138-90D3-4266-AB0C-4F5F2E995EBD}"/>
              </a:ext>
            </a:extLst>
          </p:cNvPr>
          <p:cNvGraphicFramePr>
            <a:graphicFrameLocks noChangeAspect="1"/>
          </p:cNvGraphicFramePr>
          <p:nvPr>
            <p:extLst>
              <p:ext uri="{D42A27DB-BD31-4B8C-83A1-F6EECF244321}">
                <p14:modId xmlns:p14="http://schemas.microsoft.com/office/powerpoint/2010/main" val="3539837057"/>
              </p:ext>
            </p:extLst>
          </p:nvPr>
        </p:nvGraphicFramePr>
        <p:xfrm>
          <a:off x="4067944" y="138817"/>
          <a:ext cx="679450" cy="628650"/>
        </p:xfrm>
        <a:graphic>
          <a:graphicData uri="http://schemas.openxmlformats.org/presentationml/2006/ole">
            <mc:AlternateContent xmlns:mc="http://schemas.openxmlformats.org/markup-compatibility/2006">
              <mc:Choice xmlns:v="urn:schemas-microsoft-com:vml" Requires="v">
                <p:oleObj name="Equation" r:id="rId7" imgW="457200" imgH="419040" progId="">
                  <p:embed/>
                </p:oleObj>
              </mc:Choice>
              <mc:Fallback>
                <p:oleObj name="Equation" r:id="rId7" imgW="457200" imgH="419040" progId="">
                  <p:embed/>
                  <p:pic>
                    <p:nvPicPr>
                      <p:cNvPr id="5"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944" y="138817"/>
                        <a:ext cx="6794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5">
            <a:extLst>
              <a:ext uri="{FF2B5EF4-FFF2-40B4-BE49-F238E27FC236}">
                <a16:creationId xmlns:a16="http://schemas.microsoft.com/office/drawing/2014/main" id="{8C9F5956-6D65-4F49-A678-A6EFB1E5596F}"/>
              </a:ext>
            </a:extLst>
          </p:cNvPr>
          <p:cNvSpPr txBox="1"/>
          <p:nvPr/>
        </p:nvSpPr>
        <p:spPr>
          <a:xfrm>
            <a:off x="6497677" y="268477"/>
            <a:ext cx="2071702" cy="369332"/>
          </a:xfrm>
          <a:prstGeom prst="rect">
            <a:avLst/>
          </a:prstGeom>
          <a:noFill/>
        </p:spPr>
        <p:txBody>
          <a:bodyPr wrap="square" rtlCol="0">
            <a:spAutoFit/>
          </a:bodyPr>
          <a:lstStyle/>
          <a:p>
            <a:pPr algn="l">
              <a:lnSpc>
                <a:spcPct val="100000"/>
              </a:lnSpc>
              <a:spcBef>
                <a:spcPts val="0"/>
              </a:spcBef>
            </a:pPr>
            <a:r>
              <a:rPr lang="zh-CN" altLang="en-US" sz="1800" dirty="0">
                <a:solidFill>
                  <a:srgbClr val="0000FF"/>
                </a:solidFill>
                <a:latin typeface="Consolas" pitchFamily="49" charset="0"/>
                <a:ea typeface="华文中宋" pitchFamily="2" charset="-122"/>
                <a:cs typeface="Consolas" pitchFamily="49" charset="0"/>
              </a:rPr>
              <a:t>由性质</a:t>
            </a:r>
            <a:r>
              <a:rPr lang="en-US" altLang="zh-CN" sz="1800" dirty="0">
                <a:solidFill>
                  <a:srgbClr val="0000FF"/>
                </a:solidFill>
                <a:latin typeface="Consolas" pitchFamily="49" charset="0"/>
                <a:ea typeface="华文中宋" pitchFamily="2" charset="-122"/>
                <a:cs typeface="Consolas" pitchFamily="49" charset="0"/>
              </a:rPr>
              <a:t>2</a:t>
            </a:r>
            <a:r>
              <a:rPr lang="zh-CN" altLang="en-US" sz="1800" dirty="0">
                <a:solidFill>
                  <a:srgbClr val="0000FF"/>
                </a:solidFill>
                <a:latin typeface="Consolas" pitchFamily="49" charset="0"/>
                <a:ea typeface="华文中宋" pitchFamily="2" charset="-122"/>
                <a:cs typeface="Consolas" pitchFamily="49" charset="0"/>
              </a:rPr>
              <a:t>推出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2"/>
          <p:cNvGrpSpPr/>
          <p:nvPr/>
        </p:nvGrpSpPr>
        <p:grpSpPr>
          <a:xfrm>
            <a:off x="783017" y="332656"/>
            <a:ext cx="5723417" cy="642942"/>
            <a:chOff x="928662" y="3286124"/>
            <a:chExt cx="4929222" cy="642942"/>
          </a:xfrm>
        </p:grpSpPr>
        <p:graphicFrame>
          <p:nvGraphicFramePr>
            <p:cNvPr id="7170" name="Object 2"/>
            <p:cNvGraphicFramePr>
              <a:graphicFrameLocks noChangeAspect="1"/>
            </p:cNvGraphicFramePr>
            <p:nvPr/>
          </p:nvGraphicFramePr>
          <p:xfrm>
            <a:off x="3428992" y="3286124"/>
            <a:ext cx="821537" cy="642942"/>
          </p:xfrm>
          <a:graphic>
            <a:graphicData uri="http://schemas.openxmlformats.org/presentationml/2006/ole">
              <mc:AlternateContent xmlns:mc="http://schemas.openxmlformats.org/markup-compatibility/2006">
                <mc:Choice xmlns:v="urn:schemas-microsoft-com:vml" Requires="v">
                  <p:oleObj r:id="rId2" imgW="431613" imgH="342751" progId="">
                    <p:embed/>
                  </p:oleObj>
                </mc:Choice>
                <mc:Fallback>
                  <p:oleObj r:id="rId2" imgW="431613" imgH="342751"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992" y="3286124"/>
                          <a:ext cx="821537"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 name="Object 1"/>
            <p:cNvGraphicFramePr>
              <a:graphicFrameLocks noChangeAspect="1"/>
            </p:cNvGraphicFramePr>
            <p:nvPr/>
          </p:nvGraphicFramePr>
          <p:xfrm>
            <a:off x="5214942" y="3300412"/>
            <a:ext cx="642942" cy="625565"/>
          </p:xfrm>
          <a:graphic>
            <a:graphicData uri="http://schemas.openxmlformats.org/presentationml/2006/ole">
              <mc:AlternateContent xmlns:mc="http://schemas.openxmlformats.org/markup-compatibility/2006">
                <mc:Choice xmlns:v="urn:schemas-microsoft-com:vml" Requires="v">
                  <p:oleObj r:id="rId4" imgW="355292" imgH="342603" progId="">
                    <p:embed/>
                  </p:oleObj>
                </mc:Choice>
                <mc:Fallback>
                  <p:oleObj r:id="rId4" imgW="355292" imgH="342603" progId="">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942" y="3300412"/>
                          <a:ext cx="642942" cy="6255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928662" y="3488296"/>
              <a:ext cx="2428892" cy="430887"/>
            </a:xfrm>
            <a:prstGeom prst="rect">
              <a:avLst/>
            </a:prstGeom>
            <a:noFill/>
          </p:spPr>
          <p:txBody>
            <a:bodyPr wrap="square" rtlCol="0">
              <a:spAutoFit/>
            </a:bodyPr>
            <a:lstStyle/>
            <a:p>
              <a:pPr algn="l">
                <a:lnSpc>
                  <a:spcPct val="100000"/>
                </a:lnSpc>
                <a:spcBef>
                  <a:spcPts val="0"/>
                </a:spcBef>
              </a:pPr>
              <a:r>
                <a:rPr kumimoji="0" lang="zh-CN" altLang="zh-CN" sz="2200">
                  <a:solidFill>
                    <a:srgbClr val="0000FF"/>
                  </a:solidFill>
                  <a:latin typeface="Consolas" pitchFamily="49" charset="0"/>
                  <a:ea typeface="仿宋" pitchFamily="49" charset="-122"/>
                  <a:cs typeface="Consolas" pitchFamily="49" charset="0"/>
                </a:rPr>
                <a:t>根据树的性质</a:t>
              </a:r>
              <a:r>
                <a:rPr kumimoji="0" lang="en-US" altLang="zh-CN" sz="2200">
                  <a:solidFill>
                    <a:srgbClr val="0000FF"/>
                  </a:solidFill>
                  <a:latin typeface="Consolas" pitchFamily="49" charset="0"/>
                  <a:ea typeface="仿宋" pitchFamily="49" charset="-122"/>
                  <a:cs typeface="Consolas" pitchFamily="49" charset="0"/>
                </a:rPr>
                <a:t>3</a:t>
              </a:r>
              <a:r>
                <a:rPr kumimoji="0" lang="zh-CN" altLang="en-US" sz="2200">
                  <a:solidFill>
                    <a:srgbClr val="0000FF"/>
                  </a:solidFill>
                  <a:latin typeface="Consolas" pitchFamily="49" charset="0"/>
                  <a:ea typeface="仿宋" pitchFamily="49" charset="-122"/>
                  <a:cs typeface="Consolas" pitchFamily="49" charset="0"/>
                </a:rPr>
                <a:t>可得：</a:t>
              </a:r>
              <a:endParaRPr lang="zh-CN" altLang="en-US" sz="220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4286248" y="3429000"/>
              <a:ext cx="1071570" cy="430887"/>
            </a:xfrm>
            <a:prstGeom prst="rect">
              <a:avLst/>
            </a:prstGeom>
            <a:noFill/>
          </p:spPr>
          <p:txBody>
            <a:bodyPr wrap="square" rtlCol="0">
              <a:spAutoFit/>
            </a:bodyPr>
            <a:lstStyle/>
            <a:p>
              <a:pPr algn="l">
                <a:lnSpc>
                  <a:spcPct val="100000"/>
                </a:lnSpc>
                <a:spcBef>
                  <a:spcPts val="0"/>
                </a:spcBef>
              </a:pPr>
              <a:r>
                <a:rPr lang="en-US" altLang="zh-CN" sz="2200" dirty="0">
                  <a:solidFill>
                    <a:srgbClr val="FF0000"/>
                  </a:solidFill>
                  <a:latin typeface="Consolas" pitchFamily="49" charset="0"/>
                  <a:cs typeface="Consolas" pitchFamily="49" charset="0"/>
                </a:rPr>
                <a:t>&lt;</a:t>
              </a:r>
              <a:r>
                <a:rPr lang="en-US" altLang="zh-CN" sz="2200" dirty="0">
                  <a:solidFill>
                    <a:srgbClr val="0000FF"/>
                  </a:solidFill>
                  <a:latin typeface="Consolas" pitchFamily="49" charset="0"/>
                  <a:cs typeface="Consolas" pitchFamily="49" charset="0"/>
                </a:rPr>
                <a:t> </a:t>
              </a:r>
              <a:r>
                <a:rPr lang="en-US" altLang="zh-CN" sz="2200" i="1" dirty="0">
                  <a:solidFill>
                    <a:srgbClr val="0000FF"/>
                  </a:solidFill>
                  <a:latin typeface="Consolas" pitchFamily="49" charset="0"/>
                  <a:cs typeface="Consolas" pitchFamily="49" charset="0"/>
                </a:rPr>
                <a:t>n </a:t>
              </a:r>
              <a:r>
                <a:rPr lang="zh-CN" altLang="zh-CN" sz="2200" dirty="0">
                  <a:solidFill>
                    <a:srgbClr val="0000FF"/>
                  </a:solidFill>
                  <a:latin typeface="+mj-ea"/>
                  <a:ea typeface="+mj-ea"/>
                  <a:cs typeface="Consolas" pitchFamily="49" charset="0"/>
                </a:rPr>
                <a:t>≤</a:t>
              </a:r>
              <a:endParaRPr lang="zh-CN" altLang="en-US" sz="2200" dirty="0">
                <a:solidFill>
                  <a:srgbClr val="0000FF"/>
                </a:solidFill>
                <a:latin typeface="+mj-ea"/>
                <a:ea typeface="+mj-ea"/>
                <a:cs typeface="Consolas" pitchFamily="49" charset="0"/>
              </a:endParaRPr>
            </a:p>
          </p:txBody>
        </p:sp>
      </p:grpSp>
      <p:sp>
        <p:nvSpPr>
          <p:cNvPr id="11" name="TextBox 10"/>
          <p:cNvSpPr txBox="1"/>
          <p:nvPr/>
        </p:nvSpPr>
        <p:spPr>
          <a:xfrm>
            <a:off x="754554" y="1604769"/>
            <a:ext cx="7634892" cy="430887"/>
          </a:xfrm>
          <a:prstGeom prst="rect">
            <a:avLst/>
          </a:prstGeom>
          <a:noFill/>
        </p:spPr>
        <p:txBody>
          <a:bodyPr wrap="square" rtlCol="0">
            <a:spAutoFit/>
          </a:bodyPr>
          <a:lstStyle/>
          <a:p>
            <a:pPr algn="l">
              <a:lnSpc>
                <a:spcPct val="100000"/>
              </a:lnSpc>
              <a:spcBef>
                <a:spcPts val="0"/>
              </a:spcBef>
            </a:pPr>
            <a:r>
              <a:rPr lang="zh-CN" altLang="zh-CN" sz="2200" dirty="0">
                <a:solidFill>
                  <a:srgbClr val="0000FF"/>
                </a:solidFill>
                <a:latin typeface="Consolas" pitchFamily="49" charset="0"/>
                <a:ea typeface="仿宋" pitchFamily="49" charset="-122"/>
                <a:cs typeface="Consolas" pitchFamily="49" charset="0"/>
              </a:rPr>
              <a:t>乘</a:t>
            </a:r>
            <a:r>
              <a:rPr lang="en-US"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m</a:t>
            </a:r>
            <a:r>
              <a:rPr lang="en-US" altLang="zh-CN" sz="22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后得：</a:t>
            </a:r>
            <a:r>
              <a:rPr lang="en-US" altLang="zh-CN" sz="2200" dirty="0">
                <a:solidFill>
                  <a:srgbClr val="0000FF"/>
                </a:solidFill>
                <a:latin typeface="Consolas" pitchFamily="49" charset="0"/>
                <a:ea typeface="仿宋" pitchFamily="49" charset="-122"/>
                <a:cs typeface="Consolas" pitchFamily="49" charset="0"/>
              </a:rPr>
              <a:t>	    </a:t>
            </a:r>
            <a:r>
              <a:rPr lang="en-US" altLang="zh-CN" sz="2200" i="1" dirty="0">
                <a:solidFill>
                  <a:srgbClr val="0000FF"/>
                </a:solidFill>
                <a:latin typeface="Consolas" pitchFamily="49" charset="0"/>
                <a:ea typeface="仿宋" pitchFamily="49" charset="-122"/>
                <a:cs typeface="Consolas" pitchFamily="49" charset="0"/>
              </a:rPr>
              <a:t>m</a:t>
            </a:r>
            <a:r>
              <a:rPr lang="en-US" altLang="zh-CN" sz="2200" i="1" baseline="30000" dirty="0">
                <a:solidFill>
                  <a:srgbClr val="0000FF"/>
                </a:solidFill>
                <a:latin typeface="Consolas" pitchFamily="49" charset="0"/>
                <a:ea typeface="仿宋" pitchFamily="49" charset="-122"/>
                <a:cs typeface="Consolas" pitchFamily="49" charset="0"/>
              </a:rPr>
              <a:t>h</a:t>
            </a:r>
            <a:r>
              <a:rPr lang="en-US" altLang="zh-CN" sz="2200" baseline="30000" dirty="0">
                <a:solidFill>
                  <a:srgbClr val="0000FF"/>
                </a:solidFill>
                <a:latin typeface="Consolas" pitchFamily="49" charset="0"/>
                <a:ea typeface="仿宋" pitchFamily="49" charset="-122"/>
                <a:cs typeface="Consolas" pitchFamily="49" charset="0"/>
              </a:rPr>
              <a:t>-1 </a:t>
            </a:r>
            <a:r>
              <a:rPr lang="en-US" altLang="zh-CN" sz="2200" dirty="0">
                <a:solidFill>
                  <a:srgbClr val="0000FF"/>
                </a:solidFill>
                <a:latin typeface="Consolas" pitchFamily="49" charset="0"/>
                <a:ea typeface="仿宋" pitchFamily="49" charset="-122"/>
                <a:cs typeface="Consolas" pitchFamily="49" charset="0"/>
              </a:rPr>
              <a:t>&lt; </a:t>
            </a:r>
            <a:r>
              <a:rPr lang="en-US" altLang="zh-CN" sz="2200" i="1" dirty="0">
                <a:solidFill>
                  <a:srgbClr val="0000FF"/>
                </a:solidFill>
                <a:latin typeface="Consolas" pitchFamily="49" charset="0"/>
                <a:ea typeface="仿宋" pitchFamily="49" charset="-122"/>
                <a:cs typeface="Consolas" pitchFamily="49" charset="0"/>
              </a:rPr>
              <a:t>n</a:t>
            </a:r>
            <a:r>
              <a:rPr lang="en-US"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m</a:t>
            </a:r>
            <a:r>
              <a:rPr lang="en-US" altLang="zh-CN" sz="2200" dirty="0">
                <a:solidFill>
                  <a:srgbClr val="0000FF"/>
                </a:solidFill>
                <a:latin typeface="Consolas" pitchFamily="49" charset="0"/>
                <a:ea typeface="仿宋" pitchFamily="49" charset="-122"/>
                <a:cs typeface="Consolas" pitchFamily="49" charset="0"/>
              </a:rPr>
              <a:t>-1)+1 </a:t>
            </a:r>
            <a:r>
              <a:rPr lang="zh-CN" altLang="zh-CN" sz="2200" dirty="0">
                <a:solidFill>
                  <a:srgbClr val="0000FF"/>
                </a:solidFill>
                <a:latin typeface="+mj-ea"/>
                <a:ea typeface="+mj-ea"/>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 </a:t>
            </a:r>
            <a:r>
              <a:rPr lang="en-US" altLang="zh-CN" sz="2200" i="1" dirty="0" err="1">
                <a:solidFill>
                  <a:srgbClr val="0000FF"/>
                </a:solidFill>
                <a:latin typeface="Consolas" pitchFamily="49" charset="0"/>
                <a:ea typeface="仿宋" pitchFamily="49" charset="-122"/>
                <a:cs typeface="Consolas" pitchFamily="49" charset="0"/>
              </a:rPr>
              <a:t>m</a:t>
            </a:r>
            <a:r>
              <a:rPr lang="en-US" altLang="zh-CN" sz="2200" i="1" baseline="30000" dirty="0" err="1">
                <a:solidFill>
                  <a:srgbClr val="0000FF"/>
                </a:solidFill>
                <a:latin typeface="Consolas" pitchFamily="49" charset="0"/>
                <a:ea typeface="仿宋" pitchFamily="49" charset="-122"/>
                <a:cs typeface="Consolas" pitchFamily="49" charset="0"/>
              </a:rPr>
              <a:t>h</a:t>
            </a:r>
            <a:endParaRPr lang="zh-CN" altLang="en-US" sz="2200" dirty="0">
              <a:solidFill>
                <a:srgbClr val="0000FF"/>
              </a:solidFill>
              <a:latin typeface="Consolas" pitchFamily="49" charset="0"/>
              <a:ea typeface="仿宋" pitchFamily="49" charset="-122"/>
              <a:cs typeface="Consolas" pitchFamily="49" charset="0"/>
            </a:endParaRPr>
          </a:p>
        </p:txBody>
      </p:sp>
      <p:sp>
        <p:nvSpPr>
          <p:cNvPr id="12" name="TextBox 11"/>
          <p:cNvSpPr txBox="1"/>
          <p:nvPr/>
        </p:nvSpPr>
        <p:spPr>
          <a:xfrm>
            <a:off x="179512" y="2430329"/>
            <a:ext cx="8712968" cy="1864228"/>
          </a:xfrm>
          <a:prstGeom prst="rect">
            <a:avLst/>
          </a:prstGeom>
          <a:noFill/>
        </p:spPr>
        <p:txBody>
          <a:bodyPr wrap="square" rtlCol="0">
            <a:spAutoFit/>
          </a:bodyPr>
          <a:lstStyle/>
          <a:p>
            <a:pPr algn="l">
              <a:lnSpc>
                <a:spcPct val="150000"/>
              </a:lnSpc>
              <a:spcBef>
                <a:spcPts val="1200"/>
              </a:spcBef>
            </a:pPr>
            <a:r>
              <a:rPr lang="en-US" altLang="zh-CN" sz="2200" dirty="0">
                <a:solidFill>
                  <a:srgbClr val="0000FF"/>
                </a:solidFill>
                <a:latin typeface="Consolas" pitchFamily="49" charset="0"/>
                <a:ea typeface="仿宋" pitchFamily="49" charset="-122"/>
                <a:cs typeface="Consolas" pitchFamily="49" charset="0"/>
              </a:rPr>
              <a:t>   </a:t>
            </a:r>
            <a:r>
              <a:rPr lang="zh-CN" altLang="zh-CN" sz="2200" dirty="0">
                <a:solidFill>
                  <a:srgbClr val="0000FF"/>
                </a:solidFill>
                <a:latin typeface="Consolas" pitchFamily="49" charset="0"/>
                <a:ea typeface="仿宋" pitchFamily="49" charset="-122"/>
                <a:cs typeface="Consolas" pitchFamily="49" charset="0"/>
              </a:rPr>
              <a:t>以</a:t>
            </a:r>
            <a:r>
              <a:rPr lang="en-US" altLang="zh-CN" sz="2200" i="1" dirty="0">
                <a:solidFill>
                  <a:srgbClr val="0000FF"/>
                </a:solidFill>
                <a:latin typeface="Consolas" pitchFamily="49" charset="0"/>
                <a:ea typeface="仿宋" pitchFamily="49" charset="-122"/>
                <a:cs typeface="Consolas" pitchFamily="49" charset="0"/>
              </a:rPr>
              <a:t>m</a:t>
            </a:r>
            <a:r>
              <a:rPr lang="zh-CN" altLang="zh-CN" sz="2200" dirty="0">
                <a:solidFill>
                  <a:srgbClr val="0000FF"/>
                </a:solidFill>
                <a:latin typeface="Consolas" pitchFamily="49" charset="0"/>
                <a:ea typeface="仿宋" pitchFamily="49" charset="-122"/>
                <a:cs typeface="Consolas" pitchFamily="49" charset="0"/>
              </a:rPr>
              <a:t>为底取对数后得：</a:t>
            </a:r>
            <a:r>
              <a:rPr lang="en-US" altLang="zh-CN" sz="2200" dirty="0">
                <a:solidFill>
                  <a:srgbClr val="0000FF"/>
                </a:solidFill>
                <a:latin typeface="Consolas" pitchFamily="49" charset="0"/>
                <a:ea typeface="仿宋" pitchFamily="49" charset="-122"/>
                <a:cs typeface="Consolas" pitchFamily="49" charset="0"/>
              </a:rPr>
              <a:t>  </a:t>
            </a:r>
            <a:r>
              <a:rPr lang="en-US" altLang="zh-CN" sz="2200" i="1" dirty="0">
                <a:solidFill>
                  <a:srgbClr val="0000FF"/>
                </a:solidFill>
                <a:latin typeface="Consolas" pitchFamily="49" charset="0"/>
                <a:ea typeface="仿宋" pitchFamily="49" charset="-122"/>
                <a:cs typeface="Consolas" pitchFamily="49" charset="0"/>
              </a:rPr>
              <a:t>h</a:t>
            </a:r>
            <a:r>
              <a:rPr lang="en-US" altLang="zh-CN" sz="2200" dirty="0">
                <a:solidFill>
                  <a:srgbClr val="0000FF"/>
                </a:solidFill>
                <a:latin typeface="Consolas" pitchFamily="49" charset="0"/>
                <a:ea typeface="仿宋" pitchFamily="49" charset="-122"/>
                <a:cs typeface="Consolas" pitchFamily="49" charset="0"/>
              </a:rPr>
              <a:t>-1 &lt; </a:t>
            </a:r>
            <a:r>
              <a:rPr lang="en-US" altLang="zh-CN" sz="2200" dirty="0" err="1">
                <a:solidFill>
                  <a:srgbClr val="0000FF"/>
                </a:solidFill>
                <a:latin typeface="Consolas" pitchFamily="49" charset="0"/>
                <a:ea typeface="仿宋" pitchFamily="49" charset="-122"/>
                <a:cs typeface="Consolas" pitchFamily="49" charset="0"/>
              </a:rPr>
              <a:t>log</a:t>
            </a:r>
            <a:r>
              <a:rPr lang="en-US" altLang="zh-CN" sz="2200" i="1" baseline="-25000" dirty="0" err="1">
                <a:solidFill>
                  <a:srgbClr val="0000FF"/>
                </a:solidFill>
                <a:latin typeface="Consolas" pitchFamily="49" charset="0"/>
                <a:ea typeface="仿宋" pitchFamily="49" charset="-122"/>
                <a:cs typeface="Consolas" pitchFamily="49" charset="0"/>
              </a:rPr>
              <a:t>m</a:t>
            </a:r>
            <a:r>
              <a:rPr lang="en-US"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n</a:t>
            </a:r>
            <a:r>
              <a:rPr lang="en-US"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m</a:t>
            </a:r>
            <a:r>
              <a:rPr lang="en-US" altLang="zh-CN" sz="2200" dirty="0">
                <a:solidFill>
                  <a:srgbClr val="0000FF"/>
                </a:solidFill>
                <a:latin typeface="Consolas" pitchFamily="49" charset="0"/>
                <a:ea typeface="仿宋" pitchFamily="49" charset="-122"/>
                <a:cs typeface="Consolas" pitchFamily="49" charset="0"/>
              </a:rPr>
              <a:t>-1)+1) </a:t>
            </a:r>
            <a:r>
              <a:rPr lang="zh-CN" altLang="zh-CN" sz="2200" dirty="0">
                <a:solidFill>
                  <a:srgbClr val="0000FF"/>
                </a:solidFill>
                <a:latin typeface="+mj-ea"/>
                <a:ea typeface="+mj-ea"/>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 </a:t>
            </a:r>
            <a:r>
              <a:rPr lang="en-US" altLang="zh-CN" sz="2200" i="1" dirty="0">
                <a:solidFill>
                  <a:srgbClr val="0000FF"/>
                </a:solidFill>
                <a:latin typeface="Consolas" pitchFamily="49" charset="0"/>
                <a:ea typeface="仿宋" pitchFamily="49" charset="-122"/>
                <a:cs typeface="Consolas" pitchFamily="49" charset="0"/>
              </a:rPr>
              <a:t>h</a:t>
            </a:r>
            <a:endParaRPr lang="zh-CN" altLang="zh-CN" sz="2200" dirty="0">
              <a:solidFill>
                <a:srgbClr val="0000FF"/>
              </a:solidFill>
              <a:latin typeface="Consolas" pitchFamily="49" charset="0"/>
              <a:ea typeface="仿宋" pitchFamily="49" charset="-122"/>
              <a:cs typeface="Consolas" pitchFamily="49" charset="0"/>
            </a:endParaRPr>
          </a:p>
          <a:p>
            <a:pPr algn="l">
              <a:lnSpc>
                <a:spcPct val="150000"/>
              </a:lnSpc>
              <a:spcBef>
                <a:spcPts val="1200"/>
              </a:spcBef>
            </a:pPr>
            <a:r>
              <a:rPr lang="en-US" altLang="zh-CN" sz="2200" dirty="0">
                <a:solidFill>
                  <a:srgbClr val="0000FF"/>
                </a:solidFill>
                <a:latin typeface="Consolas" pitchFamily="49" charset="0"/>
                <a:ea typeface="仿宋" pitchFamily="49" charset="-122"/>
                <a:cs typeface="Consolas" pitchFamily="49" charset="0"/>
              </a:rPr>
              <a:t>   </a:t>
            </a:r>
            <a:r>
              <a:rPr lang="zh-CN" altLang="zh-CN" sz="2200" dirty="0">
                <a:solidFill>
                  <a:srgbClr val="0000FF"/>
                </a:solidFill>
                <a:latin typeface="Consolas" pitchFamily="49" charset="0"/>
                <a:ea typeface="仿宋" pitchFamily="49" charset="-122"/>
                <a:cs typeface="Consolas" pitchFamily="49" charset="0"/>
              </a:rPr>
              <a:t>即</a:t>
            </a:r>
            <a:r>
              <a:rPr lang="pt-BR" altLang="zh-CN" sz="2200" dirty="0">
                <a:solidFill>
                  <a:srgbClr val="0000FF"/>
                </a:solidFill>
                <a:latin typeface="Consolas" pitchFamily="49" charset="0"/>
                <a:ea typeface="仿宋" pitchFamily="49" charset="-122"/>
                <a:cs typeface="Consolas" pitchFamily="49" charset="0"/>
              </a:rPr>
              <a:t>		     log</a:t>
            </a:r>
            <a:r>
              <a:rPr lang="pt-BR" altLang="zh-CN" sz="2200" i="1" baseline="-25000" dirty="0">
                <a:solidFill>
                  <a:srgbClr val="0000FF"/>
                </a:solidFill>
                <a:latin typeface="Consolas" pitchFamily="49" charset="0"/>
                <a:ea typeface="仿宋" pitchFamily="49" charset="-122"/>
                <a:cs typeface="Consolas" pitchFamily="49" charset="0"/>
              </a:rPr>
              <a:t>m</a:t>
            </a:r>
            <a:r>
              <a:rPr lang="pt-BR" altLang="zh-CN" sz="2200" dirty="0">
                <a:solidFill>
                  <a:srgbClr val="0000FF"/>
                </a:solidFill>
                <a:latin typeface="Consolas" pitchFamily="49" charset="0"/>
                <a:ea typeface="仿宋" pitchFamily="49" charset="-122"/>
                <a:cs typeface="Consolas" pitchFamily="49" charset="0"/>
              </a:rPr>
              <a:t>(</a:t>
            </a:r>
            <a:r>
              <a:rPr lang="pt-BR" altLang="zh-CN" sz="2200" i="1" dirty="0">
                <a:solidFill>
                  <a:srgbClr val="0000FF"/>
                </a:solidFill>
                <a:latin typeface="Consolas" pitchFamily="49" charset="0"/>
                <a:ea typeface="仿宋" pitchFamily="49" charset="-122"/>
                <a:cs typeface="Consolas" pitchFamily="49" charset="0"/>
              </a:rPr>
              <a:t>n</a:t>
            </a:r>
            <a:r>
              <a:rPr lang="pt-BR" altLang="zh-CN" sz="2200" dirty="0">
                <a:solidFill>
                  <a:srgbClr val="0000FF"/>
                </a:solidFill>
                <a:latin typeface="Consolas" pitchFamily="49" charset="0"/>
                <a:ea typeface="仿宋" pitchFamily="49" charset="-122"/>
                <a:cs typeface="Consolas" pitchFamily="49" charset="0"/>
              </a:rPr>
              <a:t>(</a:t>
            </a:r>
            <a:r>
              <a:rPr lang="pt-BR" altLang="zh-CN" sz="2200" i="1" dirty="0">
                <a:solidFill>
                  <a:srgbClr val="0000FF"/>
                </a:solidFill>
                <a:latin typeface="Consolas" pitchFamily="49" charset="0"/>
                <a:ea typeface="仿宋" pitchFamily="49" charset="-122"/>
                <a:cs typeface="Consolas" pitchFamily="49" charset="0"/>
              </a:rPr>
              <a:t>m</a:t>
            </a:r>
            <a:r>
              <a:rPr lang="pt-BR" altLang="zh-CN" sz="2200" dirty="0">
                <a:solidFill>
                  <a:srgbClr val="0000FF"/>
                </a:solidFill>
                <a:latin typeface="Consolas" pitchFamily="49" charset="0"/>
                <a:ea typeface="仿宋" pitchFamily="49" charset="-122"/>
                <a:cs typeface="Consolas" pitchFamily="49" charset="0"/>
              </a:rPr>
              <a:t>-1)+1) </a:t>
            </a:r>
            <a:r>
              <a:rPr lang="zh-CN" altLang="zh-CN" sz="2200" dirty="0">
                <a:solidFill>
                  <a:srgbClr val="0000FF"/>
                </a:solidFill>
                <a:latin typeface="+mn-ea"/>
                <a:ea typeface="+mn-ea"/>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 </a:t>
            </a:r>
            <a:r>
              <a:rPr lang="pt-BR" altLang="zh-CN" sz="2200" i="1" dirty="0">
                <a:solidFill>
                  <a:srgbClr val="0000FF"/>
                </a:solidFill>
                <a:latin typeface="Consolas" pitchFamily="49" charset="0"/>
                <a:ea typeface="仿宋" pitchFamily="49" charset="-122"/>
                <a:cs typeface="Consolas" pitchFamily="49" charset="0"/>
              </a:rPr>
              <a:t>h </a:t>
            </a:r>
            <a:r>
              <a:rPr lang="en-US" altLang="zh-CN" sz="2200" dirty="0">
                <a:solidFill>
                  <a:srgbClr val="0000FF"/>
                </a:solidFill>
                <a:latin typeface="Consolas" pitchFamily="49" charset="0"/>
                <a:ea typeface="仿宋" pitchFamily="49" charset="-122"/>
                <a:cs typeface="Consolas" pitchFamily="49" charset="0"/>
              </a:rPr>
              <a:t>&lt; </a:t>
            </a:r>
            <a:r>
              <a:rPr lang="pt-BR" altLang="zh-CN" sz="2200" dirty="0">
                <a:solidFill>
                  <a:srgbClr val="0000FF"/>
                </a:solidFill>
                <a:latin typeface="Consolas" pitchFamily="49" charset="0"/>
                <a:ea typeface="仿宋" pitchFamily="49" charset="-122"/>
                <a:cs typeface="Consolas" pitchFamily="49" charset="0"/>
              </a:rPr>
              <a:t>log</a:t>
            </a:r>
            <a:r>
              <a:rPr lang="pt-BR" altLang="zh-CN" sz="2200" i="1" baseline="-25000" dirty="0">
                <a:solidFill>
                  <a:srgbClr val="0000FF"/>
                </a:solidFill>
                <a:latin typeface="Consolas" pitchFamily="49" charset="0"/>
                <a:ea typeface="仿宋" pitchFamily="49" charset="-122"/>
                <a:cs typeface="Consolas" pitchFamily="49" charset="0"/>
              </a:rPr>
              <a:t>m</a:t>
            </a:r>
            <a:r>
              <a:rPr lang="pt-BR" altLang="zh-CN" sz="2200" dirty="0">
                <a:solidFill>
                  <a:srgbClr val="0000FF"/>
                </a:solidFill>
                <a:latin typeface="Consolas" pitchFamily="49" charset="0"/>
                <a:ea typeface="仿宋" pitchFamily="49" charset="-122"/>
                <a:cs typeface="Consolas" pitchFamily="49" charset="0"/>
              </a:rPr>
              <a:t>(</a:t>
            </a:r>
            <a:r>
              <a:rPr lang="pt-BR" altLang="zh-CN" sz="2200" i="1" dirty="0">
                <a:solidFill>
                  <a:srgbClr val="0000FF"/>
                </a:solidFill>
                <a:latin typeface="Consolas" pitchFamily="49" charset="0"/>
                <a:ea typeface="仿宋" pitchFamily="49" charset="-122"/>
                <a:cs typeface="Consolas" pitchFamily="49" charset="0"/>
              </a:rPr>
              <a:t>n</a:t>
            </a:r>
            <a:r>
              <a:rPr lang="pt-BR" altLang="zh-CN" sz="2200" dirty="0">
                <a:solidFill>
                  <a:srgbClr val="0000FF"/>
                </a:solidFill>
                <a:latin typeface="Consolas" pitchFamily="49" charset="0"/>
                <a:ea typeface="仿宋" pitchFamily="49" charset="-122"/>
                <a:cs typeface="Consolas" pitchFamily="49" charset="0"/>
              </a:rPr>
              <a:t>(</a:t>
            </a:r>
            <a:r>
              <a:rPr lang="pt-BR" altLang="zh-CN" sz="2200" i="1" dirty="0">
                <a:solidFill>
                  <a:srgbClr val="0000FF"/>
                </a:solidFill>
                <a:latin typeface="Consolas" pitchFamily="49" charset="0"/>
                <a:ea typeface="仿宋" pitchFamily="49" charset="-122"/>
                <a:cs typeface="Consolas" pitchFamily="49" charset="0"/>
              </a:rPr>
              <a:t>m</a:t>
            </a:r>
            <a:r>
              <a:rPr lang="pt-BR" altLang="zh-CN" sz="2200" dirty="0">
                <a:solidFill>
                  <a:srgbClr val="0000FF"/>
                </a:solidFill>
                <a:latin typeface="Consolas" pitchFamily="49" charset="0"/>
                <a:ea typeface="仿宋" pitchFamily="49" charset="-122"/>
                <a:cs typeface="Consolas" pitchFamily="49" charset="0"/>
              </a:rPr>
              <a:t>-1)+1)+1</a:t>
            </a:r>
            <a:endParaRPr lang="zh-CN" altLang="zh-CN" sz="2200" dirty="0">
              <a:solidFill>
                <a:srgbClr val="0000FF"/>
              </a:solidFill>
              <a:latin typeface="Consolas" pitchFamily="49" charset="0"/>
              <a:ea typeface="仿宋" pitchFamily="49" charset="-122"/>
              <a:cs typeface="Consolas" pitchFamily="49" charset="0"/>
            </a:endParaRPr>
          </a:p>
          <a:p>
            <a:pPr algn="l">
              <a:lnSpc>
                <a:spcPct val="150000"/>
              </a:lnSpc>
              <a:spcBef>
                <a:spcPts val="1200"/>
              </a:spcBef>
            </a:pPr>
            <a:r>
              <a:rPr lang="en-US" altLang="zh-CN" sz="2200" dirty="0">
                <a:solidFill>
                  <a:srgbClr val="0000FF"/>
                </a:solidFill>
                <a:latin typeface="Consolas" pitchFamily="49" charset="0"/>
                <a:ea typeface="仿宋" pitchFamily="49" charset="-122"/>
                <a:cs typeface="Consolas" pitchFamily="49" charset="0"/>
              </a:rPr>
              <a:t>   </a:t>
            </a:r>
            <a:r>
              <a:rPr lang="zh-CN" altLang="zh-CN" sz="2200" dirty="0">
                <a:solidFill>
                  <a:srgbClr val="0000FF"/>
                </a:solidFill>
                <a:latin typeface="Consolas" pitchFamily="49" charset="0"/>
                <a:ea typeface="仿宋" pitchFamily="49" charset="-122"/>
                <a:cs typeface="Consolas" pitchFamily="49" charset="0"/>
              </a:rPr>
              <a:t>因</a:t>
            </a:r>
            <a:r>
              <a:rPr lang="pt-BR" altLang="zh-CN" sz="2200" i="1" dirty="0">
                <a:solidFill>
                  <a:srgbClr val="0000FF"/>
                </a:solidFill>
                <a:latin typeface="Consolas" pitchFamily="49" charset="0"/>
                <a:ea typeface="仿宋" pitchFamily="49" charset="-122"/>
                <a:cs typeface="Consolas" pitchFamily="49" charset="0"/>
              </a:rPr>
              <a:t>h</a:t>
            </a:r>
            <a:r>
              <a:rPr lang="zh-CN" altLang="zh-CN" sz="2200" dirty="0">
                <a:solidFill>
                  <a:srgbClr val="0000FF"/>
                </a:solidFill>
                <a:latin typeface="Consolas" pitchFamily="49" charset="0"/>
                <a:ea typeface="仿宋" pitchFamily="49" charset="-122"/>
                <a:cs typeface="Consolas" pitchFamily="49" charset="0"/>
              </a:rPr>
              <a:t>只能取整数，所以</a:t>
            </a:r>
            <a:r>
              <a:rPr lang="pt-BR" altLang="zh-CN" sz="2200" i="1" dirty="0">
                <a:solidFill>
                  <a:srgbClr val="0000FF"/>
                </a:solidFill>
                <a:latin typeface="Consolas" pitchFamily="49" charset="0"/>
                <a:ea typeface="仿宋" pitchFamily="49" charset="-122"/>
                <a:cs typeface="Consolas" pitchFamily="49" charset="0"/>
              </a:rPr>
              <a:t>h</a:t>
            </a:r>
            <a:r>
              <a:rPr lang="pt-BR"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FF0000"/>
                </a:solidFill>
                <a:latin typeface="Consolas" pitchFamily="49" charset="0"/>
                <a:ea typeface="仿宋" pitchFamily="49" charset="-122"/>
                <a:cs typeface="Consolas" pitchFamily="49" charset="0"/>
                <a:sym typeface="Symbol"/>
              </a:rPr>
              <a:t></a:t>
            </a:r>
            <a:r>
              <a:rPr lang="pt-BR" altLang="zh-CN" sz="2200" dirty="0">
                <a:solidFill>
                  <a:srgbClr val="FF0000"/>
                </a:solidFill>
                <a:latin typeface="Consolas" pitchFamily="49" charset="0"/>
                <a:ea typeface="仿宋" pitchFamily="49" charset="-122"/>
                <a:cs typeface="Consolas" pitchFamily="49" charset="0"/>
              </a:rPr>
              <a:t>log</a:t>
            </a:r>
            <a:r>
              <a:rPr lang="pt-BR" altLang="zh-CN" sz="2200" i="1" baseline="-25000" dirty="0">
                <a:solidFill>
                  <a:srgbClr val="FF0000"/>
                </a:solidFill>
                <a:latin typeface="Consolas" pitchFamily="49" charset="0"/>
                <a:ea typeface="仿宋" pitchFamily="49" charset="-122"/>
                <a:cs typeface="Consolas" pitchFamily="49" charset="0"/>
              </a:rPr>
              <a:t>m</a:t>
            </a:r>
            <a:r>
              <a:rPr lang="pt-BR" altLang="zh-CN" sz="2200" dirty="0">
                <a:solidFill>
                  <a:srgbClr val="FF0000"/>
                </a:solidFill>
                <a:latin typeface="Consolas" pitchFamily="49" charset="0"/>
                <a:ea typeface="仿宋" pitchFamily="49" charset="-122"/>
                <a:cs typeface="Consolas" pitchFamily="49" charset="0"/>
              </a:rPr>
              <a:t>(</a:t>
            </a:r>
            <a:r>
              <a:rPr lang="pt-BR" altLang="zh-CN" sz="2200" i="1" dirty="0">
                <a:solidFill>
                  <a:srgbClr val="FF0000"/>
                </a:solidFill>
                <a:latin typeface="Consolas" pitchFamily="49" charset="0"/>
                <a:ea typeface="仿宋" pitchFamily="49" charset="-122"/>
                <a:cs typeface="Consolas" pitchFamily="49" charset="0"/>
              </a:rPr>
              <a:t>n</a:t>
            </a:r>
            <a:r>
              <a:rPr lang="pt-BR" altLang="zh-CN" sz="2200" dirty="0">
                <a:solidFill>
                  <a:srgbClr val="FF0000"/>
                </a:solidFill>
                <a:latin typeface="Consolas" pitchFamily="49" charset="0"/>
                <a:ea typeface="仿宋" pitchFamily="49" charset="-122"/>
                <a:cs typeface="Consolas" pitchFamily="49" charset="0"/>
              </a:rPr>
              <a:t>(</a:t>
            </a:r>
            <a:r>
              <a:rPr lang="pt-BR" altLang="zh-CN" sz="2200" i="1" dirty="0">
                <a:solidFill>
                  <a:srgbClr val="FF0000"/>
                </a:solidFill>
                <a:latin typeface="Consolas" pitchFamily="49" charset="0"/>
                <a:ea typeface="仿宋" pitchFamily="49" charset="-122"/>
                <a:cs typeface="Consolas" pitchFamily="49" charset="0"/>
              </a:rPr>
              <a:t>m</a:t>
            </a:r>
            <a:r>
              <a:rPr lang="pt-BR" altLang="zh-CN" sz="2200" dirty="0">
                <a:solidFill>
                  <a:srgbClr val="FF0000"/>
                </a:solidFill>
                <a:latin typeface="Consolas" pitchFamily="49" charset="0"/>
                <a:ea typeface="仿宋" pitchFamily="49" charset="-122"/>
                <a:cs typeface="Consolas" pitchFamily="49" charset="0"/>
              </a:rPr>
              <a:t>-1)+1)</a:t>
            </a:r>
            <a:r>
              <a:rPr lang="en-US" altLang="zh-CN" sz="2200" dirty="0">
                <a:solidFill>
                  <a:srgbClr val="FF0000"/>
                </a:solidFill>
                <a:latin typeface="Consolas" pitchFamily="49" charset="0"/>
                <a:ea typeface="仿宋" pitchFamily="49" charset="-122"/>
                <a:cs typeface="Consolas" pitchFamily="49" charset="0"/>
                <a:sym typeface="Symbol"/>
              </a:rPr>
              <a:t></a:t>
            </a:r>
            <a:r>
              <a:rPr lang="zh-CN" altLang="zh-CN" sz="2200" dirty="0">
                <a:solidFill>
                  <a:srgbClr val="0000FF"/>
                </a:solidFill>
                <a:latin typeface="Consolas" pitchFamily="49" charset="0"/>
                <a:ea typeface="仿宋" pitchFamily="49" charset="-122"/>
                <a:cs typeface="Consolas" pitchFamily="49" charset="0"/>
              </a:rPr>
              <a:t>，结论得证。</a:t>
            </a:r>
          </a:p>
        </p:txBody>
      </p:sp>
      <p:sp>
        <p:nvSpPr>
          <p:cNvPr id="3" name="Text Box 3">
            <a:extLst>
              <a:ext uri="{FF2B5EF4-FFF2-40B4-BE49-F238E27FC236}">
                <a16:creationId xmlns:a16="http://schemas.microsoft.com/office/drawing/2014/main" id="{93A2BA9F-6428-9AE6-61A4-A0DBF3F4BAC8}"/>
              </a:ext>
            </a:extLst>
          </p:cNvPr>
          <p:cNvSpPr txBox="1">
            <a:spLocks noChangeArrowheads="1"/>
          </p:cNvSpPr>
          <p:nvPr/>
        </p:nvSpPr>
        <p:spPr bwMode="auto">
          <a:xfrm>
            <a:off x="395536" y="5253231"/>
            <a:ext cx="6110898" cy="498470"/>
          </a:xfrm>
          <a:prstGeom prst="rect">
            <a:avLst/>
          </a:prstGeom>
          <a:noFill/>
          <a:ln w="9525">
            <a:noFill/>
            <a:miter lim="800000"/>
            <a:headEnd/>
            <a:tailEnd/>
          </a:ln>
        </p:spPr>
        <p:txBody>
          <a:bodyPr wrap="square">
            <a:spAutoFit/>
          </a:bodyPr>
          <a:lstStyle/>
          <a:p>
            <a:pPr algn="l">
              <a:lnSpc>
                <a:spcPct val="120000"/>
              </a:lnSpc>
              <a:spcBef>
                <a:spcPct val="50000"/>
              </a:spcBef>
            </a:pPr>
            <a:r>
              <a:rPr lang="zh-CN" altLang="en-US" dirty="0">
                <a:solidFill>
                  <a:srgbClr val="000000"/>
                </a:solidFill>
                <a:latin typeface="Consolas" pitchFamily="49" charset="0"/>
                <a:ea typeface="仿宋" pitchFamily="49" charset="-122"/>
                <a:cs typeface="Consolas" pitchFamily="49" charset="0"/>
              </a:rPr>
              <a:t>例</a:t>
            </a:r>
            <a:r>
              <a:rPr kumimoji="1" lang="zh-CN" altLang="en-US" dirty="0">
                <a:solidFill>
                  <a:srgbClr val="000000"/>
                </a:solidFill>
                <a:latin typeface="Consolas" pitchFamily="49" charset="0"/>
                <a:ea typeface="仿宋" pitchFamily="49" charset="-122"/>
                <a:cs typeface="Consolas" pitchFamily="49" charset="0"/>
              </a:rPr>
              <a:t>：</a:t>
            </a:r>
            <a:r>
              <a:rPr kumimoji="1" lang="en-US" altLang="zh-CN" dirty="0">
                <a:solidFill>
                  <a:srgbClr val="000000"/>
                </a:solidFill>
                <a:latin typeface="Consolas" pitchFamily="49" charset="0"/>
                <a:ea typeface="仿宋" pitchFamily="49" charset="-122"/>
                <a:cs typeface="Consolas" pitchFamily="49" charset="0"/>
              </a:rPr>
              <a:t>2</a:t>
            </a:r>
            <a:r>
              <a:rPr lang="zh-CN" altLang="en-US" dirty="0">
                <a:solidFill>
                  <a:srgbClr val="000000"/>
                </a:solidFill>
                <a:latin typeface="Consolas" pitchFamily="49" charset="0"/>
                <a:ea typeface="仿宋" pitchFamily="49" charset="-122"/>
                <a:cs typeface="Consolas" pitchFamily="49" charset="0"/>
              </a:rPr>
              <a:t>次树，结点数</a:t>
            </a:r>
            <a:r>
              <a:rPr lang="en-US" altLang="zh-CN" dirty="0">
                <a:solidFill>
                  <a:srgbClr val="000000"/>
                </a:solidFill>
                <a:latin typeface="Consolas" pitchFamily="49" charset="0"/>
                <a:ea typeface="仿宋" pitchFamily="49" charset="-122"/>
                <a:cs typeface="Consolas" pitchFamily="49" charset="0"/>
              </a:rPr>
              <a:t>20</a:t>
            </a:r>
            <a:r>
              <a:rPr lang="zh-CN" altLang="en-US" dirty="0">
                <a:solidFill>
                  <a:srgbClr val="000000"/>
                </a:solidFill>
                <a:latin typeface="Consolas" pitchFamily="49" charset="0"/>
                <a:ea typeface="仿宋" pitchFamily="49" charset="-122"/>
                <a:cs typeface="Consolas" pitchFamily="49" charset="0"/>
              </a:rPr>
              <a:t>，则最小高度为：</a:t>
            </a:r>
            <a:endParaRPr kumimoji="1" lang="zh-CN" altLang="en-US" dirty="0">
              <a:solidFill>
                <a:srgbClr val="000000"/>
              </a:solidFill>
              <a:latin typeface="Consolas" pitchFamily="49" charset="0"/>
              <a:ea typeface="仿宋" pitchFamily="49" charset="-122"/>
              <a:cs typeface="Consolas" pitchFamily="49" charset="0"/>
            </a:endParaRPr>
          </a:p>
        </p:txBody>
      </p:sp>
      <p:sp>
        <p:nvSpPr>
          <p:cNvPr id="5" name="文本框 4">
            <a:extLst>
              <a:ext uri="{FF2B5EF4-FFF2-40B4-BE49-F238E27FC236}">
                <a16:creationId xmlns:a16="http://schemas.microsoft.com/office/drawing/2014/main" id="{D905D2FE-4C0D-EF8F-3B68-24E3A199D009}"/>
              </a:ext>
            </a:extLst>
          </p:cNvPr>
          <p:cNvSpPr txBox="1"/>
          <p:nvPr/>
        </p:nvSpPr>
        <p:spPr>
          <a:xfrm>
            <a:off x="1043608" y="5932744"/>
            <a:ext cx="6768752" cy="365549"/>
          </a:xfrm>
          <a:prstGeom prst="rect">
            <a:avLst/>
          </a:prstGeom>
          <a:noFill/>
        </p:spPr>
        <p:txBody>
          <a:bodyPr wrap="square">
            <a:spAutoFit/>
          </a:bodyPr>
          <a:lstStyle/>
          <a:p>
            <a:r>
              <a:rPr lang="en-US" altLang="zh-CN" sz="2200" dirty="0">
                <a:solidFill>
                  <a:srgbClr val="000000"/>
                </a:solidFill>
                <a:latin typeface="Consolas" pitchFamily="49" charset="0"/>
                <a:ea typeface="仿宋" pitchFamily="49" charset="-122"/>
                <a:cs typeface="Consolas" pitchFamily="49" charset="0"/>
                <a:sym typeface="Symbol"/>
              </a:rPr>
              <a:t></a:t>
            </a:r>
            <a:r>
              <a:rPr lang="pt-BR" altLang="zh-CN" sz="2200" dirty="0">
                <a:solidFill>
                  <a:srgbClr val="000000"/>
                </a:solidFill>
                <a:latin typeface="Consolas" pitchFamily="49" charset="0"/>
                <a:ea typeface="仿宋" pitchFamily="49" charset="-122"/>
                <a:cs typeface="Consolas" pitchFamily="49" charset="0"/>
              </a:rPr>
              <a:t>log</a:t>
            </a:r>
            <a:r>
              <a:rPr lang="pt-BR" altLang="zh-CN" sz="2200" i="1" baseline="-25000" dirty="0">
                <a:solidFill>
                  <a:srgbClr val="000000"/>
                </a:solidFill>
                <a:latin typeface="Consolas" pitchFamily="49" charset="0"/>
                <a:ea typeface="仿宋" pitchFamily="49" charset="-122"/>
                <a:cs typeface="Consolas" pitchFamily="49" charset="0"/>
              </a:rPr>
              <a:t>m</a:t>
            </a:r>
            <a:r>
              <a:rPr lang="pt-BR" altLang="zh-CN" sz="2200" dirty="0">
                <a:solidFill>
                  <a:srgbClr val="000000"/>
                </a:solidFill>
                <a:latin typeface="Consolas" pitchFamily="49" charset="0"/>
                <a:ea typeface="仿宋" pitchFamily="49" charset="-122"/>
                <a:cs typeface="Consolas" pitchFamily="49" charset="0"/>
              </a:rPr>
              <a:t>(</a:t>
            </a:r>
            <a:r>
              <a:rPr lang="pt-BR" altLang="zh-CN" sz="2200" i="1" dirty="0">
                <a:solidFill>
                  <a:srgbClr val="000000"/>
                </a:solidFill>
                <a:latin typeface="Consolas" pitchFamily="49" charset="0"/>
                <a:ea typeface="仿宋" pitchFamily="49" charset="-122"/>
                <a:cs typeface="Consolas" pitchFamily="49" charset="0"/>
              </a:rPr>
              <a:t>n</a:t>
            </a:r>
            <a:r>
              <a:rPr lang="pt-BR" altLang="zh-CN" sz="2200" dirty="0">
                <a:solidFill>
                  <a:srgbClr val="000000"/>
                </a:solidFill>
                <a:latin typeface="Consolas" pitchFamily="49" charset="0"/>
                <a:ea typeface="仿宋" pitchFamily="49" charset="-122"/>
                <a:cs typeface="Consolas" pitchFamily="49" charset="0"/>
              </a:rPr>
              <a:t>(</a:t>
            </a:r>
            <a:r>
              <a:rPr lang="pt-BR" altLang="zh-CN" sz="2200" i="1" dirty="0">
                <a:solidFill>
                  <a:srgbClr val="000000"/>
                </a:solidFill>
                <a:latin typeface="Consolas" pitchFamily="49" charset="0"/>
                <a:ea typeface="仿宋" pitchFamily="49" charset="-122"/>
                <a:cs typeface="Consolas" pitchFamily="49" charset="0"/>
              </a:rPr>
              <a:t>m</a:t>
            </a:r>
            <a:r>
              <a:rPr lang="pt-BR" altLang="zh-CN" sz="2200" dirty="0">
                <a:solidFill>
                  <a:srgbClr val="000000"/>
                </a:solidFill>
                <a:latin typeface="Consolas" pitchFamily="49" charset="0"/>
                <a:ea typeface="仿宋" pitchFamily="49" charset="-122"/>
                <a:cs typeface="Consolas" pitchFamily="49" charset="0"/>
              </a:rPr>
              <a:t>-1)+1)</a:t>
            </a:r>
            <a:r>
              <a:rPr lang="en-US" altLang="zh-CN" sz="2200" dirty="0">
                <a:solidFill>
                  <a:srgbClr val="000000"/>
                </a:solidFill>
                <a:latin typeface="Consolas" pitchFamily="49" charset="0"/>
                <a:ea typeface="仿宋" pitchFamily="49" charset="-122"/>
                <a:cs typeface="Consolas" pitchFamily="49" charset="0"/>
                <a:sym typeface="Symbol"/>
              </a:rPr>
              <a:t> = </a:t>
            </a:r>
            <a:r>
              <a:rPr lang="pt-BR" altLang="zh-CN" sz="2200" dirty="0">
                <a:solidFill>
                  <a:srgbClr val="000000"/>
                </a:solidFill>
                <a:latin typeface="Consolas" pitchFamily="49" charset="0"/>
                <a:ea typeface="仿宋" pitchFamily="49" charset="-122"/>
                <a:cs typeface="Consolas" pitchFamily="49" charset="0"/>
              </a:rPr>
              <a:t>log</a:t>
            </a:r>
            <a:r>
              <a:rPr lang="pt-BR" altLang="zh-CN" sz="2200" i="1" baseline="-25000" dirty="0">
                <a:solidFill>
                  <a:srgbClr val="000000"/>
                </a:solidFill>
                <a:latin typeface="Consolas" pitchFamily="49" charset="0"/>
                <a:ea typeface="仿宋" pitchFamily="49" charset="-122"/>
                <a:cs typeface="Consolas" pitchFamily="49" charset="0"/>
              </a:rPr>
              <a:t>2</a:t>
            </a:r>
            <a:r>
              <a:rPr lang="pt-BR" altLang="zh-CN" sz="2200" dirty="0">
                <a:solidFill>
                  <a:srgbClr val="000000"/>
                </a:solidFill>
                <a:latin typeface="Consolas" pitchFamily="49" charset="0"/>
                <a:ea typeface="仿宋" pitchFamily="49" charset="-122"/>
                <a:cs typeface="Consolas" pitchFamily="49" charset="0"/>
              </a:rPr>
              <a:t>(</a:t>
            </a:r>
            <a:r>
              <a:rPr lang="pt-BR" altLang="zh-CN" sz="2200" i="1" dirty="0">
                <a:solidFill>
                  <a:srgbClr val="000000"/>
                </a:solidFill>
                <a:latin typeface="Consolas" pitchFamily="49" charset="0"/>
                <a:ea typeface="仿宋" pitchFamily="49" charset="-122"/>
                <a:cs typeface="Consolas" pitchFamily="49" charset="0"/>
              </a:rPr>
              <a:t>20</a:t>
            </a:r>
            <a:r>
              <a:rPr lang="pt-BR" altLang="zh-CN" sz="2200" dirty="0">
                <a:solidFill>
                  <a:srgbClr val="000000"/>
                </a:solidFill>
                <a:latin typeface="Consolas" pitchFamily="49" charset="0"/>
                <a:ea typeface="仿宋" pitchFamily="49" charset="-122"/>
                <a:cs typeface="Consolas" pitchFamily="49" charset="0"/>
              </a:rPr>
              <a:t>(</a:t>
            </a:r>
            <a:r>
              <a:rPr lang="pt-BR" altLang="zh-CN" sz="2200" i="1" dirty="0">
                <a:solidFill>
                  <a:srgbClr val="000000"/>
                </a:solidFill>
                <a:latin typeface="Consolas" pitchFamily="49" charset="0"/>
                <a:ea typeface="仿宋" pitchFamily="49" charset="-122"/>
                <a:cs typeface="Consolas" pitchFamily="49" charset="0"/>
              </a:rPr>
              <a:t>2</a:t>
            </a:r>
            <a:r>
              <a:rPr lang="pt-BR" altLang="zh-CN" sz="2200" dirty="0">
                <a:solidFill>
                  <a:srgbClr val="000000"/>
                </a:solidFill>
                <a:latin typeface="Consolas" pitchFamily="49" charset="0"/>
                <a:ea typeface="仿宋" pitchFamily="49" charset="-122"/>
                <a:cs typeface="Consolas" pitchFamily="49" charset="0"/>
              </a:rPr>
              <a:t>-1)+1)</a:t>
            </a:r>
            <a:r>
              <a:rPr lang="en-US" altLang="zh-CN" sz="2200" dirty="0">
                <a:solidFill>
                  <a:srgbClr val="000000"/>
                </a:solidFill>
                <a:latin typeface="Consolas" pitchFamily="49" charset="0"/>
                <a:ea typeface="仿宋" pitchFamily="49" charset="-122"/>
                <a:cs typeface="Consolas" pitchFamily="49" charset="0"/>
                <a:sym typeface="Symbol"/>
              </a:rPr>
              <a:t> = 5</a:t>
            </a:r>
            <a:endParaRPr lang="zh-CN" altLang="en-US" sz="22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0" y="40240"/>
            <a:ext cx="8928992" cy="871905"/>
          </a:xfrm>
          <a:prstGeom prst="rect">
            <a:avLst/>
          </a:prstGeom>
          <a:noFill/>
          <a:ln w="9525">
            <a:noFill/>
            <a:miter lim="800000"/>
            <a:headEnd/>
            <a:tailEnd/>
          </a:ln>
        </p:spPr>
        <p:txBody>
          <a:bodyPr wrap="square">
            <a:spAutoFit/>
          </a:bodyPr>
          <a:lstStyle/>
          <a:p>
            <a:pPr algn="l">
              <a:lnSpc>
                <a:spcPts val="3200"/>
              </a:lnSpc>
              <a:spcBef>
                <a:spcPts val="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FF0000"/>
                </a:solidFill>
                <a:latin typeface="Consolas" pitchFamily="49" charset="0"/>
                <a:ea typeface="楷体" pitchFamily="49" charset="-122"/>
                <a:cs typeface="Consolas" pitchFamily="49" charset="0"/>
              </a:rPr>
              <a:t>【</a:t>
            </a:r>
            <a:r>
              <a:rPr lang="zh-CN" altLang="en-US"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7.1】 </a:t>
            </a:r>
            <a:r>
              <a:rPr lang="zh-CN" altLang="en-US" sz="2000" dirty="0">
                <a:solidFill>
                  <a:srgbClr val="0000FF"/>
                </a:solidFill>
                <a:latin typeface="Consolas" pitchFamily="49" charset="0"/>
                <a:ea typeface="楷体" pitchFamily="49" charset="-122"/>
                <a:cs typeface="Consolas" pitchFamily="49" charset="0"/>
              </a:rPr>
              <a:t>若一棵三次树中度为</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的结点为</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个，度为</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的结点为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个，度为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的结点为</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个，则该三次树中总的结点个数和度为</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的结点个数分别是多少？</a:t>
            </a:r>
          </a:p>
        </p:txBody>
      </p:sp>
      <p:sp>
        <p:nvSpPr>
          <p:cNvPr id="5" name="Text Box 3"/>
          <p:cNvSpPr txBox="1">
            <a:spLocks noChangeArrowheads="1"/>
          </p:cNvSpPr>
          <p:nvPr/>
        </p:nvSpPr>
        <p:spPr bwMode="auto">
          <a:xfrm>
            <a:off x="107504" y="836712"/>
            <a:ext cx="9036496" cy="4812343"/>
          </a:xfrm>
          <a:prstGeom prst="rect">
            <a:avLst/>
          </a:prstGeom>
          <a:noFill/>
          <a:ln w="9525">
            <a:noFill/>
            <a:miter lim="800000"/>
            <a:headEnd/>
            <a:tailEnd/>
          </a:ln>
        </p:spPr>
        <p:txBody>
          <a:bodyPr wrap="square">
            <a:spAutoFit/>
          </a:bodyPr>
          <a:lstStyle/>
          <a:p>
            <a:pPr algn="l">
              <a:lnSpc>
                <a:spcPts val="3300"/>
              </a:lnSpc>
              <a:spcBef>
                <a:spcPts val="600"/>
              </a:spcBef>
            </a:pPr>
            <a:r>
              <a:rPr lang="zh-CN" altLang="en-US" sz="1800" dirty="0">
                <a:solidFill>
                  <a:srgbClr val="0000FF"/>
                </a:solidFill>
                <a:latin typeface="Consolas" pitchFamily="49" charset="0"/>
                <a:ea typeface="楷体" pitchFamily="49" charset="-122"/>
                <a:cs typeface="Consolas" pitchFamily="49" charset="0"/>
              </a:rPr>
              <a:t>　　</a:t>
            </a:r>
            <a:r>
              <a:rPr lang="zh-CN" altLang="en-US" sz="1800" dirty="0">
                <a:solidFill>
                  <a:srgbClr val="FF0000"/>
                </a:solidFill>
                <a:latin typeface="微软雅黑" pitchFamily="34" charset="-122"/>
                <a:ea typeface="微软雅黑" pitchFamily="34" charset="-122"/>
                <a:cs typeface="Consolas" pitchFamily="49" charset="0"/>
              </a:rPr>
              <a:t>解：</a:t>
            </a:r>
            <a:r>
              <a:rPr lang="zh-CN" altLang="en-US" sz="1800" dirty="0">
                <a:solidFill>
                  <a:srgbClr val="0000FF"/>
                </a:solidFill>
                <a:latin typeface="Consolas" pitchFamily="49" charset="0"/>
                <a:ea typeface="仿宋" pitchFamily="49" charset="-122"/>
                <a:cs typeface="Consolas" pitchFamily="49" charset="0"/>
              </a:rPr>
              <a:t>设该三次树中总结点个数、度为</a:t>
            </a:r>
            <a:r>
              <a:rPr lang="en-US" altLang="zh-CN" sz="1800" dirty="0">
                <a:solidFill>
                  <a:srgbClr val="0000FF"/>
                </a:solidFill>
                <a:latin typeface="Consolas" pitchFamily="49" charset="0"/>
                <a:ea typeface="仿宋" pitchFamily="49" charset="-122"/>
                <a:cs typeface="Consolas" pitchFamily="49" charset="0"/>
              </a:rPr>
              <a:t>0</a:t>
            </a:r>
            <a:r>
              <a:rPr lang="zh-CN" altLang="en-US" sz="1800" dirty="0">
                <a:solidFill>
                  <a:srgbClr val="0000FF"/>
                </a:solidFill>
                <a:latin typeface="Consolas" pitchFamily="49" charset="0"/>
                <a:ea typeface="仿宋" pitchFamily="49" charset="-122"/>
                <a:cs typeface="Consolas" pitchFamily="49" charset="0"/>
              </a:rPr>
              <a:t>的结点个数、度为</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的结点个数、度为</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的结点个数和度为</a:t>
            </a:r>
            <a:r>
              <a:rPr lang="en-US" altLang="zh-CN" sz="1800" dirty="0">
                <a:solidFill>
                  <a:srgbClr val="0000FF"/>
                </a:solidFill>
                <a:latin typeface="Consolas" pitchFamily="49" charset="0"/>
                <a:ea typeface="仿宋" pitchFamily="49" charset="-122"/>
                <a:cs typeface="Consolas" pitchFamily="49" charset="0"/>
              </a:rPr>
              <a:t>3</a:t>
            </a:r>
            <a:r>
              <a:rPr lang="zh-CN" altLang="en-US" sz="1800" dirty="0">
                <a:solidFill>
                  <a:srgbClr val="0000FF"/>
                </a:solidFill>
                <a:latin typeface="Consolas" pitchFamily="49" charset="0"/>
                <a:ea typeface="仿宋" pitchFamily="49" charset="-122"/>
                <a:cs typeface="Consolas" pitchFamily="49" charset="0"/>
              </a:rPr>
              <a:t>的结点个数分别为</a:t>
            </a:r>
            <a:r>
              <a:rPr lang="en-US" altLang="zh-CN" sz="1800" i="1" dirty="0">
                <a:solidFill>
                  <a:srgbClr val="0000FF"/>
                </a:solidFill>
                <a:latin typeface="Consolas" pitchFamily="49" charset="0"/>
                <a:ea typeface="仿宋" pitchFamily="49" charset="-122"/>
                <a:cs typeface="Consolas" pitchFamily="49" charset="0"/>
              </a:rPr>
              <a:t>n</a:t>
            </a:r>
            <a:r>
              <a:rPr lang="zh-CN" altLang="en-US"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n</a:t>
            </a:r>
            <a:r>
              <a:rPr lang="en-US" altLang="zh-CN" sz="1800" baseline="-25000" dirty="0" err="1">
                <a:solidFill>
                  <a:srgbClr val="0000FF"/>
                </a:solidFill>
                <a:latin typeface="Consolas" pitchFamily="49" charset="0"/>
                <a:ea typeface="仿宋" pitchFamily="49" charset="-122"/>
                <a:cs typeface="Consolas" pitchFamily="49" charset="0"/>
              </a:rPr>
              <a:t>0</a:t>
            </a:r>
            <a:r>
              <a:rPr lang="zh-CN" altLang="en-US"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n</a:t>
            </a:r>
            <a:r>
              <a:rPr lang="en-US" altLang="zh-CN" sz="1800" baseline="-25000" dirty="0" err="1">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n</a:t>
            </a:r>
            <a:r>
              <a:rPr lang="en-US" altLang="zh-CN" sz="1800" baseline="-25000" dirty="0" err="1">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和</a:t>
            </a:r>
            <a:r>
              <a:rPr lang="en-US" altLang="zh-CN" sz="1800" i="1" dirty="0" err="1">
                <a:solidFill>
                  <a:srgbClr val="0000FF"/>
                </a:solidFill>
                <a:latin typeface="Consolas" pitchFamily="49" charset="0"/>
                <a:ea typeface="仿宋" pitchFamily="49" charset="-122"/>
                <a:cs typeface="Consolas" pitchFamily="49" charset="0"/>
              </a:rPr>
              <a:t>n</a:t>
            </a:r>
            <a:r>
              <a:rPr lang="en-US" altLang="zh-CN" sz="1800" baseline="-25000" dirty="0" err="1">
                <a:solidFill>
                  <a:srgbClr val="0000FF"/>
                </a:solidFill>
                <a:latin typeface="Consolas" pitchFamily="49" charset="0"/>
                <a:ea typeface="仿宋" pitchFamily="49" charset="-122"/>
                <a:cs typeface="Consolas" pitchFamily="49" charset="0"/>
              </a:rPr>
              <a:t>3</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gn="l">
              <a:lnSpc>
                <a:spcPts val="3300"/>
              </a:lnSpc>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显然，每个度为</a:t>
            </a:r>
            <a:r>
              <a:rPr lang="en-US" altLang="zh-CN" sz="1800" i="1" dirty="0" err="1">
                <a:solidFill>
                  <a:srgbClr val="0000FF"/>
                </a:solidFill>
                <a:latin typeface="Consolas" pitchFamily="49" charset="0"/>
                <a:ea typeface="仿宋" pitchFamily="49" charset="-122"/>
                <a:cs typeface="Consolas" pitchFamily="49" charset="0"/>
              </a:rPr>
              <a:t>i</a:t>
            </a:r>
            <a:r>
              <a:rPr lang="zh-CN" altLang="en-US" sz="1800" dirty="0">
                <a:solidFill>
                  <a:srgbClr val="0000FF"/>
                </a:solidFill>
                <a:latin typeface="Consolas" pitchFamily="49" charset="0"/>
                <a:ea typeface="仿宋" pitchFamily="49" charset="-122"/>
                <a:cs typeface="Consolas" pitchFamily="49" charset="0"/>
              </a:rPr>
              <a:t>的结点在所有结点的度数之和中贡献</a:t>
            </a:r>
            <a:r>
              <a:rPr lang="en-US" altLang="zh-CN" sz="1800" i="1" dirty="0" err="1">
                <a:solidFill>
                  <a:srgbClr val="0000FF"/>
                </a:solidFill>
                <a:latin typeface="Consolas" pitchFamily="49" charset="0"/>
                <a:ea typeface="仿宋" pitchFamily="49" charset="-122"/>
                <a:cs typeface="Consolas" pitchFamily="49" charset="0"/>
              </a:rPr>
              <a:t>i</a:t>
            </a:r>
            <a:r>
              <a:rPr lang="zh-CN" altLang="en-US" sz="1800" dirty="0">
                <a:solidFill>
                  <a:srgbClr val="0000FF"/>
                </a:solidFill>
                <a:latin typeface="Consolas" pitchFamily="49" charset="0"/>
                <a:ea typeface="仿宋" pitchFamily="49" charset="-122"/>
                <a:cs typeface="Consolas" pitchFamily="49" charset="0"/>
              </a:rPr>
              <a:t>个度。依题意有：</a:t>
            </a:r>
            <a:r>
              <a:rPr lang="en-US" altLang="zh-CN" sz="1800" i="1" dirty="0" err="1">
                <a:solidFill>
                  <a:srgbClr val="0000FF"/>
                </a:solidFill>
                <a:latin typeface="Consolas" pitchFamily="49" charset="0"/>
                <a:ea typeface="仿宋" pitchFamily="49" charset="-122"/>
                <a:cs typeface="Consolas" pitchFamily="49" charset="0"/>
              </a:rPr>
              <a:t>n</a:t>
            </a:r>
            <a:r>
              <a:rPr lang="en-US" altLang="zh-CN" sz="1800" baseline="-25000" dirty="0" err="1">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n</a:t>
            </a:r>
            <a:r>
              <a:rPr lang="en-US" altLang="zh-CN" sz="1800" baseline="-25000" dirty="0" err="1">
                <a:solidFill>
                  <a:srgbClr val="0000FF"/>
                </a:solidFill>
                <a:latin typeface="Consolas" pitchFamily="49" charset="0"/>
                <a:ea typeface="仿宋" pitchFamily="49" charset="-122"/>
                <a:cs typeface="Consolas" pitchFamily="49" charset="0"/>
              </a:rPr>
              <a:t>2</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n</a:t>
            </a:r>
            <a:r>
              <a:rPr lang="en-US" altLang="zh-CN" sz="1800" baseline="-25000" dirty="0" err="1">
                <a:solidFill>
                  <a:srgbClr val="0000FF"/>
                </a:solidFill>
                <a:latin typeface="Consolas" pitchFamily="49" charset="0"/>
                <a:ea typeface="仿宋" pitchFamily="49" charset="-122"/>
                <a:cs typeface="Consolas" pitchFamily="49" charset="0"/>
              </a:rPr>
              <a:t>3</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。由</a:t>
            </a:r>
            <a:r>
              <a:rPr lang="zh-CN" altLang="en-US" sz="1800" dirty="0">
                <a:solidFill>
                  <a:srgbClr val="FF00FF"/>
                </a:solidFill>
                <a:latin typeface="Consolas" pitchFamily="49" charset="0"/>
                <a:ea typeface="仿宋" pitchFamily="49" charset="-122"/>
                <a:cs typeface="Consolas" pitchFamily="49" charset="0"/>
              </a:rPr>
              <a:t>树的性质</a:t>
            </a:r>
            <a:r>
              <a:rPr lang="en-US" altLang="zh-CN" sz="1800" dirty="0">
                <a:solidFill>
                  <a:srgbClr val="FF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可知</a:t>
            </a:r>
            <a:endParaRPr lang="zh-CN" altLang="en-US" sz="1800" i="1" dirty="0">
              <a:solidFill>
                <a:srgbClr val="0000FF"/>
              </a:solidFill>
              <a:latin typeface="Consolas" pitchFamily="49" charset="0"/>
              <a:ea typeface="仿宋" pitchFamily="49" charset="-122"/>
              <a:cs typeface="Consolas" pitchFamily="49" charset="0"/>
            </a:endParaRPr>
          </a:p>
          <a:p>
            <a:pPr algn="l">
              <a:lnSpc>
                <a:spcPts val="3300"/>
              </a:lnSpc>
              <a:spcBef>
                <a:spcPts val="600"/>
              </a:spcBef>
            </a:pPr>
            <a:r>
              <a:rPr lang="zh-CN" altLang="en-US" sz="1800" i="1" dirty="0">
                <a:solidFill>
                  <a:srgbClr val="0000FF"/>
                </a:solidFill>
                <a:latin typeface="Consolas" pitchFamily="49" charset="0"/>
                <a:ea typeface="仿宋" pitchFamily="49" charset="-122"/>
                <a:cs typeface="Consolas" pitchFamily="49" charset="0"/>
              </a:rPr>
              <a:t>　　</a:t>
            </a:r>
            <a:r>
              <a:rPr lang="en-US" altLang="zh-CN" sz="1800" i="1" dirty="0">
                <a:solidFill>
                  <a:srgbClr val="0000FF"/>
                </a:solidFill>
                <a:latin typeface="Consolas" pitchFamily="49" charset="0"/>
                <a:ea typeface="仿宋" pitchFamily="49" charset="-122"/>
                <a:cs typeface="Consolas" pitchFamily="49" charset="0"/>
              </a:rPr>
              <a:t>n </a:t>
            </a: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所有结点的度之和</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gn="l">
              <a:lnSpc>
                <a:spcPts val="3300"/>
              </a:lnSpc>
              <a:spcBef>
                <a:spcPts val="600"/>
              </a:spcBef>
            </a:pPr>
            <a:r>
              <a:rPr lang="en-US" altLang="zh-CN" sz="1800" dirty="0">
                <a:solidFill>
                  <a:srgbClr val="0000FF"/>
                </a:solidFill>
                <a:latin typeface="Consolas" pitchFamily="49" charset="0"/>
                <a:ea typeface="仿宋" pitchFamily="49" charset="-122"/>
                <a:cs typeface="Consolas" pitchFamily="49" charset="0"/>
              </a:rPr>
              <a:t>      = 0×</a:t>
            </a:r>
            <a:r>
              <a:rPr lang="en-US" altLang="zh-CN" sz="1800" i="1" dirty="0">
                <a:solidFill>
                  <a:srgbClr val="0000FF"/>
                </a:solidFill>
                <a:latin typeface="Consolas" pitchFamily="49" charset="0"/>
                <a:ea typeface="仿宋" pitchFamily="49" charset="-122"/>
                <a:cs typeface="Consolas" pitchFamily="49" charset="0"/>
              </a:rPr>
              <a:t>n</a:t>
            </a:r>
            <a:r>
              <a:rPr lang="en-US" altLang="zh-CN" sz="1800" baseline="-25000" dirty="0">
                <a:solidFill>
                  <a:srgbClr val="0000FF"/>
                </a:solidFill>
                <a:latin typeface="Consolas" pitchFamily="49" charset="0"/>
                <a:ea typeface="仿宋" pitchFamily="49" charset="-122"/>
                <a:cs typeface="Consolas" pitchFamily="49" charset="0"/>
              </a:rPr>
              <a:t>0</a:t>
            </a:r>
            <a:r>
              <a:rPr lang="en-US" altLang="zh-CN" sz="1800" dirty="0">
                <a:solidFill>
                  <a:srgbClr val="0000FF"/>
                </a:solidFill>
                <a:latin typeface="Consolas" pitchFamily="49" charset="0"/>
                <a:ea typeface="仿宋" pitchFamily="49" charset="-122"/>
                <a:cs typeface="Consolas" pitchFamily="49" charset="0"/>
              </a:rPr>
              <a:t>+1×</a:t>
            </a:r>
            <a:r>
              <a:rPr lang="en-US" altLang="zh-CN" sz="1800" i="1" dirty="0">
                <a:solidFill>
                  <a:srgbClr val="0000FF"/>
                </a:solidFill>
                <a:latin typeface="Consolas" pitchFamily="49" charset="0"/>
                <a:ea typeface="仿宋" pitchFamily="49" charset="-122"/>
                <a:cs typeface="Consolas" pitchFamily="49" charset="0"/>
              </a:rPr>
              <a:t>n</a:t>
            </a:r>
            <a:r>
              <a:rPr lang="en-US" altLang="zh-CN" sz="1800" baseline="-25000" dirty="0">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+2×</a:t>
            </a:r>
            <a:r>
              <a:rPr lang="en-US" altLang="zh-CN" sz="1800" i="1" dirty="0">
                <a:solidFill>
                  <a:srgbClr val="0000FF"/>
                </a:solidFill>
                <a:latin typeface="Consolas" pitchFamily="49" charset="0"/>
                <a:ea typeface="仿宋" pitchFamily="49" charset="-122"/>
                <a:cs typeface="Consolas" pitchFamily="49" charset="0"/>
              </a:rPr>
              <a:t>n</a:t>
            </a:r>
            <a:r>
              <a:rPr lang="en-US" altLang="zh-CN" sz="1800" baseline="-25000" dirty="0">
                <a:solidFill>
                  <a:srgbClr val="0000FF"/>
                </a:solidFill>
                <a:latin typeface="Consolas" pitchFamily="49" charset="0"/>
                <a:ea typeface="仿宋" pitchFamily="49" charset="-122"/>
                <a:cs typeface="Consolas" pitchFamily="49" charset="0"/>
              </a:rPr>
              <a:t>2</a:t>
            </a:r>
            <a:r>
              <a:rPr lang="en-US" altLang="zh-CN" sz="1800" dirty="0">
                <a:solidFill>
                  <a:srgbClr val="0000FF"/>
                </a:solidFill>
                <a:latin typeface="Consolas" pitchFamily="49" charset="0"/>
                <a:ea typeface="仿宋" pitchFamily="49" charset="-122"/>
                <a:cs typeface="Consolas" pitchFamily="49" charset="0"/>
              </a:rPr>
              <a:t>+3×</a:t>
            </a:r>
            <a:r>
              <a:rPr lang="en-US" altLang="zh-CN" sz="1800" i="1" dirty="0">
                <a:solidFill>
                  <a:srgbClr val="0000FF"/>
                </a:solidFill>
                <a:latin typeface="Consolas" pitchFamily="49" charset="0"/>
                <a:ea typeface="仿宋" pitchFamily="49" charset="-122"/>
                <a:cs typeface="Consolas" pitchFamily="49" charset="0"/>
              </a:rPr>
              <a:t>n</a:t>
            </a:r>
            <a:r>
              <a:rPr lang="en-US" altLang="zh-CN" sz="1800" baseline="-25000" dirty="0">
                <a:solidFill>
                  <a:srgbClr val="0000FF"/>
                </a:solidFill>
                <a:latin typeface="Consolas" pitchFamily="49" charset="0"/>
                <a:ea typeface="仿宋" pitchFamily="49" charset="-122"/>
                <a:cs typeface="Consolas" pitchFamily="49" charset="0"/>
              </a:rPr>
              <a:t>3</a:t>
            </a:r>
            <a:r>
              <a:rPr lang="en-US" altLang="zh-CN" sz="1800" dirty="0">
                <a:solidFill>
                  <a:srgbClr val="0000FF"/>
                </a:solidFill>
                <a:latin typeface="Consolas" pitchFamily="49" charset="0"/>
                <a:ea typeface="仿宋" pitchFamily="49" charset="-122"/>
                <a:cs typeface="Consolas" pitchFamily="49" charset="0"/>
              </a:rPr>
              <a:t>+1</a:t>
            </a:r>
          </a:p>
          <a:p>
            <a:pPr algn="l">
              <a:lnSpc>
                <a:spcPts val="3300"/>
              </a:lnSpc>
              <a:spcBef>
                <a:spcPts val="600"/>
              </a:spcBef>
            </a:pPr>
            <a:r>
              <a:rPr lang="en-US" altLang="zh-CN" sz="1800" dirty="0">
                <a:solidFill>
                  <a:srgbClr val="0000FF"/>
                </a:solidFill>
                <a:latin typeface="Consolas" pitchFamily="49" charset="0"/>
                <a:ea typeface="仿宋" pitchFamily="49" charset="-122"/>
                <a:cs typeface="Consolas" pitchFamily="49" charset="0"/>
              </a:rPr>
              <a:t>      = 1×2+2×1+3×2+1=</a:t>
            </a:r>
            <a:r>
              <a:rPr lang="en-US" altLang="zh-CN" sz="1800" dirty="0">
                <a:solidFill>
                  <a:srgbClr val="FF00FF"/>
                </a:solidFill>
                <a:latin typeface="Consolas" pitchFamily="49" charset="0"/>
                <a:ea typeface="仿宋" pitchFamily="49" charset="-122"/>
                <a:cs typeface="Consolas" pitchFamily="49" charset="0"/>
              </a:rPr>
              <a:t>11</a:t>
            </a:r>
          </a:p>
          <a:p>
            <a:pPr algn="l">
              <a:lnSpc>
                <a:spcPts val="3300"/>
              </a:lnSpc>
              <a:spcBef>
                <a:spcPts val="600"/>
              </a:spcBef>
            </a:pPr>
            <a:r>
              <a:rPr lang="zh-CN" altLang="en-US" sz="1800" dirty="0">
                <a:solidFill>
                  <a:srgbClr val="0000FF"/>
                </a:solidFill>
                <a:latin typeface="Consolas" pitchFamily="49" charset="0"/>
                <a:ea typeface="仿宋" pitchFamily="49" charset="-122"/>
                <a:cs typeface="Consolas" pitchFamily="49" charset="0"/>
              </a:rPr>
              <a:t>　　又因为 </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baseline="-25000" dirty="0">
                <a:solidFill>
                  <a:srgbClr val="0000FF"/>
                </a:solidFill>
                <a:latin typeface="Consolas" pitchFamily="49" charset="0"/>
                <a:ea typeface="仿宋" pitchFamily="49" charset="-122"/>
                <a:cs typeface="Consolas" pitchFamily="49" charset="0"/>
              </a:rPr>
              <a:t>0</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baseline="-25000" dirty="0">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baseline="-25000" dirty="0">
                <a:solidFill>
                  <a:srgbClr val="0000FF"/>
                </a:solidFill>
                <a:latin typeface="Consolas" pitchFamily="49" charset="0"/>
                <a:ea typeface="仿宋" pitchFamily="49" charset="-122"/>
                <a:cs typeface="Consolas" pitchFamily="49" charset="0"/>
              </a:rPr>
              <a:t>2</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baseline="-25000" dirty="0">
                <a:solidFill>
                  <a:srgbClr val="0000FF"/>
                </a:solidFill>
                <a:latin typeface="Consolas" pitchFamily="49" charset="0"/>
                <a:ea typeface="仿宋" pitchFamily="49" charset="-122"/>
                <a:cs typeface="Consolas" pitchFamily="49" charset="0"/>
              </a:rPr>
              <a:t>3</a:t>
            </a:r>
          </a:p>
          <a:p>
            <a:pPr algn="l">
              <a:lnSpc>
                <a:spcPts val="3300"/>
              </a:lnSpc>
              <a:spcBef>
                <a:spcPts val="600"/>
              </a:spcBef>
            </a:pPr>
            <a:r>
              <a:rPr lang="zh-CN" altLang="en-US" sz="1800" dirty="0">
                <a:solidFill>
                  <a:srgbClr val="0000FF"/>
                </a:solidFill>
                <a:latin typeface="Consolas" pitchFamily="49" charset="0"/>
                <a:ea typeface="仿宋" pitchFamily="49" charset="-122"/>
                <a:cs typeface="Consolas" pitchFamily="49" charset="0"/>
              </a:rPr>
              <a:t>　　即：</a:t>
            </a:r>
            <a:r>
              <a:rPr lang="en-US" altLang="zh-CN" sz="1800" i="1" dirty="0">
                <a:solidFill>
                  <a:srgbClr val="0000FF"/>
                </a:solidFill>
                <a:latin typeface="Consolas" pitchFamily="49" charset="0"/>
                <a:ea typeface="仿宋" pitchFamily="49" charset="-122"/>
                <a:cs typeface="Consolas" pitchFamily="49" charset="0"/>
              </a:rPr>
              <a:t>n</a:t>
            </a:r>
            <a:r>
              <a:rPr lang="en-US" altLang="zh-CN" sz="1800" baseline="-25000" dirty="0">
                <a:solidFill>
                  <a:srgbClr val="0000FF"/>
                </a:solidFill>
                <a:latin typeface="Consolas" pitchFamily="49" charset="0"/>
                <a:ea typeface="仿宋" pitchFamily="49" charset="-122"/>
                <a:cs typeface="Consolas" pitchFamily="49" charset="0"/>
              </a:rPr>
              <a:t>0</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baseline="-25000" dirty="0">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baseline="-25000" dirty="0">
                <a:solidFill>
                  <a:srgbClr val="0000FF"/>
                </a:solidFill>
                <a:latin typeface="Consolas" pitchFamily="49" charset="0"/>
                <a:ea typeface="仿宋" pitchFamily="49" charset="-122"/>
                <a:cs typeface="Consolas" pitchFamily="49" charset="0"/>
              </a:rPr>
              <a:t>2</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baseline="-25000" dirty="0">
                <a:solidFill>
                  <a:srgbClr val="0000FF"/>
                </a:solidFill>
                <a:latin typeface="Consolas" pitchFamily="49" charset="0"/>
                <a:ea typeface="仿宋" pitchFamily="49" charset="-122"/>
                <a:cs typeface="Consolas" pitchFamily="49" charset="0"/>
              </a:rPr>
              <a:t>3</a:t>
            </a:r>
            <a:r>
              <a:rPr lang="en-US" altLang="zh-CN" sz="1800" dirty="0">
                <a:solidFill>
                  <a:srgbClr val="0000FF"/>
                </a:solidFill>
                <a:latin typeface="Consolas" pitchFamily="49" charset="0"/>
                <a:ea typeface="仿宋" pitchFamily="49" charset="-122"/>
                <a:cs typeface="Consolas" pitchFamily="49" charset="0"/>
              </a:rPr>
              <a:t> = 11-2-1-2 = </a:t>
            </a:r>
            <a:r>
              <a:rPr lang="en-US" altLang="zh-CN" sz="1800" dirty="0">
                <a:solidFill>
                  <a:srgbClr val="FF00FF"/>
                </a:solidFill>
                <a:latin typeface="Consolas" pitchFamily="49" charset="0"/>
                <a:ea typeface="仿宋" pitchFamily="49" charset="-122"/>
                <a:cs typeface="Consolas" pitchFamily="49" charset="0"/>
              </a:rPr>
              <a:t>6</a:t>
            </a:r>
          </a:p>
          <a:p>
            <a:pPr algn="l">
              <a:lnSpc>
                <a:spcPts val="3300"/>
              </a:lnSpc>
              <a:spcBef>
                <a:spcPts val="600"/>
              </a:spcBef>
            </a:pPr>
            <a:r>
              <a:rPr lang="zh-CN" altLang="en-US" sz="1800" dirty="0">
                <a:solidFill>
                  <a:srgbClr val="0000FF"/>
                </a:solidFill>
                <a:latin typeface="Consolas" pitchFamily="49" charset="0"/>
                <a:ea typeface="仿宋" pitchFamily="49" charset="-122"/>
                <a:cs typeface="Consolas" pitchFamily="49" charset="0"/>
              </a:rPr>
              <a:t>　　所以该三次树中总的结点个数和度为</a:t>
            </a:r>
            <a:r>
              <a:rPr lang="en-US" altLang="zh-CN" sz="1800" dirty="0">
                <a:solidFill>
                  <a:srgbClr val="0000FF"/>
                </a:solidFill>
                <a:latin typeface="Consolas" pitchFamily="49" charset="0"/>
                <a:ea typeface="仿宋" pitchFamily="49" charset="-122"/>
                <a:cs typeface="Consolas" pitchFamily="49" charset="0"/>
              </a:rPr>
              <a:t>0</a:t>
            </a:r>
            <a:r>
              <a:rPr lang="zh-CN" altLang="en-US" sz="1800" dirty="0">
                <a:solidFill>
                  <a:srgbClr val="0000FF"/>
                </a:solidFill>
                <a:latin typeface="Consolas" pitchFamily="49" charset="0"/>
                <a:ea typeface="仿宋" pitchFamily="49" charset="-122"/>
                <a:cs typeface="Consolas" pitchFamily="49" charset="0"/>
              </a:rPr>
              <a:t>的结点个数分别是</a:t>
            </a:r>
            <a:r>
              <a:rPr lang="en-US" altLang="zh-CN" sz="1800" dirty="0">
                <a:solidFill>
                  <a:srgbClr val="0000FF"/>
                </a:solidFill>
                <a:latin typeface="Consolas" pitchFamily="49" charset="0"/>
                <a:ea typeface="仿宋" pitchFamily="49" charset="-122"/>
                <a:cs typeface="Consolas" pitchFamily="49" charset="0"/>
              </a:rPr>
              <a:t>11</a:t>
            </a:r>
            <a:r>
              <a:rPr lang="zh-CN" altLang="en-US" sz="1800" dirty="0">
                <a:solidFill>
                  <a:srgbClr val="0000FF"/>
                </a:solidFill>
                <a:latin typeface="Consolas" pitchFamily="49" charset="0"/>
                <a:ea typeface="仿宋" pitchFamily="49" charset="-122"/>
                <a:cs typeface="Consolas" pitchFamily="49" charset="0"/>
              </a:rPr>
              <a:t>和</a:t>
            </a:r>
            <a:r>
              <a:rPr lang="en-US" altLang="zh-CN" sz="1800" dirty="0">
                <a:solidFill>
                  <a:srgbClr val="0000FF"/>
                </a:solidFill>
                <a:latin typeface="Consolas" pitchFamily="49" charset="0"/>
                <a:ea typeface="仿宋" pitchFamily="49" charset="-122"/>
                <a:cs typeface="Consolas" pitchFamily="49" charset="0"/>
              </a:rPr>
              <a:t>6</a:t>
            </a:r>
            <a:r>
              <a:rPr lang="zh-CN" altLang="en-US" sz="1800" dirty="0">
                <a:solidFill>
                  <a:srgbClr val="0000FF"/>
                </a:solidFill>
                <a:latin typeface="Consolas" pitchFamily="49" charset="0"/>
                <a:ea typeface="仿宋" pitchFamily="49" charset="-122"/>
                <a:cs typeface="Consolas" pitchFamily="49" charset="0"/>
              </a:rPr>
              <a:t>。</a:t>
            </a:r>
          </a:p>
        </p:txBody>
      </p:sp>
      <p:sp>
        <p:nvSpPr>
          <p:cNvPr id="4" name="TextBox 2">
            <a:extLst>
              <a:ext uri="{FF2B5EF4-FFF2-40B4-BE49-F238E27FC236}">
                <a16:creationId xmlns:a16="http://schemas.microsoft.com/office/drawing/2014/main" id="{8B0FC43B-3629-4150-9583-F743CFBE9D7C}"/>
              </a:ext>
            </a:extLst>
          </p:cNvPr>
          <p:cNvSpPr txBox="1"/>
          <p:nvPr/>
        </p:nvSpPr>
        <p:spPr>
          <a:xfrm>
            <a:off x="864096" y="5634663"/>
            <a:ext cx="8460432" cy="965201"/>
          </a:xfrm>
          <a:prstGeom prst="rect">
            <a:avLst/>
          </a:prstGeom>
          <a:noFill/>
        </p:spPr>
        <p:txBody>
          <a:bodyPr wrap="square" rtlCol="0">
            <a:spAutoFit/>
          </a:bodyPr>
          <a:lstStyle/>
          <a:p>
            <a:pPr algn="l">
              <a:lnSpc>
                <a:spcPct val="150000"/>
              </a:lnSpc>
              <a:spcBef>
                <a:spcPts val="0"/>
              </a:spcBef>
            </a:pPr>
            <a:r>
              <a:rPr lang="en-US" altLang="zh-CN" sz="2000" dirty="0">
                <a:solidFill>
                  <a:srgbClr val="FF0000"/>
                </a:solidFill>
                <a:latin typeface="Consolas" pitchFamily="49" charset="0"/>
                <a:ea typeface="微软雅黑" pitchFamily="34" charset="-122"/>
                <a:cs typeface="Consolas" pitchFamily="49" charset="0"/>
              </a:rPr>
              <a:t> m</a:t>
            </a:r>
            <a:r>
              <a:rPr lang="zh-CN" altLang="en-US" sz="2000" dirty="0">
                <a:solidFill>
                  <a:srgbClr val="FF0000"/>
                </a:solidFill>
                <a:latin typeface="Consolas" pitchFamily="49" charset="0"/>
                <a:ea typeface="微软雅黑" pitchFamily="34" charset="-122"/>
                <a:cs typeface="Consolas" pitchFamily="49" charset="0"/>
              </a:rPr>
              <a:t>次树中计算结点个数常用关系式</a:t>
            </a:r>
            <a:r>
              <a:rPr lang="zh-CN" altLang="en-US" sz="2000" dirty="0">
                <a:solidFill>
                  <a:srgbClr val="FF0000"/>
                </a:solidFill>
                <a:latin typeface="Consolas" pitchFamily="49" charset="0"/>
                <a:ea typeface="微软雅黑" pitchFamily="34" charset="-122"/>
                <a:cs typeface="Consolas" pitchFamily="49" charset="0"/>
                <a:sym typeface="Wingdings" panose="05000000000000000000" pitchFamily="2" charset="2"/>
              </a:rPr>
              <a:t>：</a:t>
            </a:r>
            <a:r>
              <a:rPr lang="en-US" altLang="zh-CN" sz="2000" dirty="0">
                <a:solidFill>
                  <a:srgbClr val="FF0000"/>
                </a:solidFill>
                <a:latin typeface="Consolas" pitchFamily="49" charset="0"/>
                <a:ea typeface="微软雅黑" pitchFamily="34" charset="-122"/>
                <a:cs typeface="Consolas" pitchFamily="49" charset="0"/>
                <a:sym typeface="Wingdings" panose="05000000000000000000" pitchFamily="2" charset="2"/>
              </a:rPr>
              <a:t>(1)</a:t>
            </a:r>
            <a:r>
              <a:rPr lang="zh-CN" altLang="en-US" sz="2000" dirty="0">
                <a:solidFill>
                  <a:srgbClr val="FF0000"/>
                </a:solidFill>
                <a:latin typeface="Consolas" pitchFamily="49" charset="0"/>
                <a:ea typeface="微软雅黑" pitchFamily="34" charset="-122"/>
                <a:cs typeface="Consolas" pitchFamily="49" charset="0"/>
                <a:sym typeface="Wingdings" panose="05000000000000000000" pitchFamily="2" charset="2"/>
              </a:rPr>
              <a:t>所有结点的度之和</a:t>
            </a:r>
            <a:r>
              <a:rPr lang="en-US" altLang="zh-CN" sz="2000" dirty="0">
                <a:solidFill>
                  <a:srgbClr val="FF0000"/>
                </a:solidFill>
                <a:latin typeface="Consolas" pitchFamily="49" charset="0"/>
                <a:ea typeface="微软雅黑" pitchFamily="34" charset="-122"/>
                <a:cs typeface="Consolas" pitchFamily="49" charset="0"/>
                <a:sym typeface="Wingdings" panose="05000000000000000000" pitchFamily="2" charset="2"/>
              </a:rPr>
              <a:t>=</a:t>
            </a:r>
            <a:r>
              <a:rPr lang="zh-CN" altLang="en-US" sz="2000" dirty="0">
                <a:solidFill>
                  <a:srgbClr val="FF0000"/>
                </a:solidFill>
                <a:latin typeface="Consolas" pitchFamily="49" charset="0"/>
                <a:ea typeface="微软雅黑" pitchFamily="34" charset="-122"/>
                <a:cs typeface="Consolas" pitchFamily="49" charset="0"/>
                <a:sym typeface="Wingdings" panose="05000000000000000000" pitchFamily="2" charset="2"/>
              </a:rPr>
              <a:t>分支数</a:t>
            </a:r>
            <a:r>
              <a:rPr lang="en-US" altLang="zh-CN" sz="2000" dirty="0">
                <a:solidFill>
                  <a:srgbClr val="FF0000"/>
                </a:solidFill>
                <a:latin typeface="Consolas" pitchFamily="49" charset="0"/>
                <a:ea typeface="微软雅黑" pitchFamily="34" charset="-122"/>
                <a:cs typeface="Consolas" pitchFamily="49" charset="0"/>
                <a:sym typeface="Wingdings" panose="05000000000000000000" pitchFamily="2" charset="2"/>
              </a:rPr>
              <a:t>=n-1</a:t>
            </a:r>
          </a:p>
          <a:p>
            <a:pPr algn="l">
              <a:lnSpc>
                <a:spcPct val="150000"/>
              </a:lnSpc>
              <a:spcBef>
                <a:spcPts val="0"/>
              </a:spcBef>
            </a:pPr>
            <a:r>
              <a:rPr lang="zh-CN" altLang="en-US" sz="2000" dirty="0">
                <a:solidFill>
                  <a:srgbClr val="FF0000"/>
                </a:solidFill>
                <a:latin typeface="Consolas" pitchFamily="49" charset="0"/>
                <a:ea typeface="微软雅黑" pitchFamily="34" charset="-122"/>
                <a:cs typeface="Consolas" pitchFamily="49" charset="0"/>
                <a:sym typeface="Wingdings" panose="05000000000000000000" pitchFamily="2" charset="2"/>
              </a:rPr>
              <a:t>（</a:t>
            </a:r>
            <a:r>
              <a:rPr lang="en-US" altLang="zh-CN" sz="2000" dirty="0">
                <a:solidFill>
                  <a:srgbClr val="FF0000"/>
                </a:solidFill>
                <a:latin typeface="Consolas" pitchFamily="49" charset="0"/>
                <a:ea typeface="微软雅黑" pitchFamily="34" charset="-122"/>
                <a:cs typeface="Consolas" pitchFamily="49" charset="0"/>
                <a:sym typeface="Wingdings" panose="05000000000000000000" pitchFamily="2" charset="2"/>
              </a:rPr>
              <a:t>2</a:t>
            </a:r>
            <a:r>
              <a:rPr lang="zh-CN" altLang="en-US" sz="2000" dirty="0">
                <a:solidFill>
                  <a:srgbClr val="FF0000"/>
                </a:solidFill>
                <a:latin typeface="Consolas" pitchFamily="49" charset="0"/>
                <a:ea typeface="微软雅黑" pitchFamily="34" charset="-122"/>
                <a:cs typeface="Consolas" pitchFamily="49" charset="0"/>
                <a:sym typeface="Wingdings" panose="05000000000000000000" pitchFamily="2" charset="2"/>
              </a:rPr>
              <a:t>）所有结点度之和</a:t>
            </a:r>
            <a:r>
              <a:rPr lang="en-US" altLang="zh-CN" sz="2000" dirty="0">
                <a:solidFill>
                  <a:srgbClr val="FF0000"/>
                </a:solidFill>
                <a:latin typeface="Consolas" pitchFamily="49" charset="0"/>
                <a:ea typeface="微软雅黑" pitchFamily="34" charset="-122"/>
                <a:cs typeface="Consolas" pitchFamily="49" charset="0"/>
                <a:sym typeface="Wingdings" panose="05000000000000000000" pitchFamily="2" charset="2"/>
              </a:rPr>
              <a:t>=n</a:t>
            </a:r>
            <a:r>
              <a:rPr lang="en-US" altLang="zh-CN" sz="2000" baseline="-25000" dirty="0">
                <a:solidFill>
                  <a:srgbClr val="FF0000"/>
                </a:solidFill>
                <a:latin typeface="Consolas" pitchFamily="49" charset="0"/>
                <a:ea typeface="微软雅黑" pitchFamily="34" charset="-122"/>
                <a:cs typeface="Consolas" pitchFamily="49" charset="0"/>
                <a:sym typeface="Wingdings" panose="05000000000000000000" pitchFamily="2" charset="2"/>
              </a:rPr>
              <a:t>1</a:t>
            </a:r>
            <a:r>
              <a:rPr lang="en-US" altLang="zh-CN" sz="2000" dirty="0">
                <a:solidFill>
                  <a:srgbClr val="FF0000"/>
                </a:solidFill>
                <a:latin typeface="Consolas" pitchFamily="49" charset="0"/>
                <a:ea typeface="微软雅黑" pitchFamily="34" charset="-122"/>
                <a:cs typeface="Consolas" pitchFamily="49" charset="0"/>
                <a:sym typeface="Wingdings" panose="05000000000000000000" pitchFamily="2" charset="2"/>
              </a:rPr>
              <a:t>+2</a:t>
            </a:r>
            <a:r>
              <a:rPr lang="zh-CN" altLang="en-US" sz="2000" dirty="0">
                <a:solidFill>
                  <a:srgbClr val="FF0000"/>
                </a:solidFill>
                <a:latin typeface="Consolas" pitchFamily="49" charset="0"/>
                <a:ea typeface="微软雅黑" pitchFamily="34" charset="-122"/>
                <a:cs typeface="Consolas" pitchFamily="49" charset="0"/>
                <a:sym typeface="Wingdings" panose="05000000000000000000" pitchFamily="2" charset="2"/>
              </a:rPr>
              <a:t>*</a:t>
            </a:r>
            <a:r>
              <a:rPr lang="en-US" altLang="zh-CN" sz="2000" dirty="0">
                <a:solidFill>
                  <a:srgbClr val="FF0000"/>
                </a:solidFill>
                <a:latin typeface="Consolas" pitchFamily="49" charset="0"/>
                <a:ea typeface="微软雅黑" pitchFamily="34" charset="-122"/>
                <a:cs typeface="Consolas" pitchFamily="49" charset="0"/>
                <a:sym typeface="Wingdings" panose="05000000000000000000" pitchFamily="2" charset="2"/>
              </a:rPr>
              <a:t>n</a:t>
            </a:r>
            <a:r>
              <a:rPr lang="en-US" altLang="zh-CN" sz="2000" baseline="-25000" dirty="0">
                <a:solidFill>
                  <a:srgbClr val="FF0000"/>
                </a:solidFill>
                <a:latin typeface="Consolas" pitchFamily="49" charset="0"/>
                <a:ea typeface="微软雅黑" pitchFamily="34" charset="-122"/>
                <a:cs typeface="Consolas" pitchFamily="49" charset="0"/>
                <a:sym typeface="Wingdings" panose="05000000000000000000" pitchFamily="2" charset="2"/>
              </a:rPr>
              <a:t>2</a:t>
            </a:r>
            <a:r>
              <a:rPr lang="en-US" altLang="zh-CN" sz="2000" dirty="0">
                <a:solidFill>
                  <a:srgbClr val="FF0000"/>
                </a:solidFill>
                <a:latin typeface="Consolas" pitchFamily="49" charset="0"/>
                <a:ea typeface="微软雅黑" pitchFamily="34" charset="-122"/>
                <a:cs typeface="Consolas" pitchFamily="49" charset="0"/>
                <a:sym typeface="Wingdings" panose="05000000000000000000" pitchFamily="2" charset="2"/>
              </a:rPr>
              <a:t>+…+m</a:t>
            </a:r>
            <a:r>
              <a:rPr lang="zh-CN" altLang="en-US" sz="2000" dirty="0">
                <a:solidFill>
                  <a:srgbClr val="FF0000"/>
                </a:solidFill>
                <a:latin typeface="Consolas" pitchFamily="49" charset="0"/>
                <a:ea typeface="微软雅黑" pitchFamily="34" charset="-122"/>
                <a:cs typeface="Consolas" pitchFamily="49" charset="0"/>
                <a:sym typeface="Wingdings" panose="05000000000000000000" pitchFamily="2" charset="2"/>
              </a:rPr>
              <a:t>*</a:t>
            </a:r>
            <a:r>
              <a:rPr lang="en-US" altLang="zh-CN" sz="2000" dirty="0">
                <a:solidFill>
                  <a:srgbClr val="FF0000"/>
                </a:solidFill>
                <a:latin typeface="Consolas" pitchFamily="49" charset="0"/>
                <a:ea typeface="微软雅黑" pitchFamily="34" charset="-122"/>
                <a:cs typeface="Consolas" pitchFamily="49" charset="0"/>
                <a:sym typeface="Wingdings" panose="05000000000000000000" pitchFamily="2" charset="2"/>
              </a:rPr>
              <a:t>n</a:t>
            </a:r>
            <a:r>
              <a:rPr lang="en-US" altLang="zh-CN" sz="2000" baseline="-25000" dirty="0">
                <a:solidFill>
                  <a:srgbClr val="FF0000"/>
                </a:solidFill>
                <a:latin typeface="Consolas" pitchFamily="49" charset="0"/>
                <a:ea typeface="微软雅黑" pitchFamily="34" charset="-122"/>
                <a:cs typeface="Consolas" pitchFamily="49" charset="0"/>
                <a:sym typeface="Wingdings" panose="05000000000000000000" pitchFamily="2" charset="2"/>
              </a:rPr>
              <a:t>m</a:t>
            </a:r>
            <a:r>
              <a:rPr lang="en-US" altLang="zh-CN" sz="2000" dirty="0">
                <a:solidFill>
                  <a:srgbClr val="FF0000"/>
                </a:solidFill>
                <a:latin typeface="Consolas" pitchFamily="49" charset="0"/>
                <a:ea typeface="微软雅黑" pitchFamily="34" charset="-122"/>
                <a:cs typeface="Consolas" pitchFamily="49" charset="0"/>
                <a:sym typeface="Wingdings" panose="05000000000000000000" pitchFamily="2" charset="2"/>
              </a:rPr>
              <a:t>;   (3)n=n</a:t>
            </a:r>
            <a:r>
              <a:rPr lang="en-US" altLang="zh-CN" sz="2000" baseline="-25000" dirty="0">
                <a:solidFill>
                  <a:srgbClr val="FF0000"/>
                </a:solidFill>
                <a:latin typeface="Consolas" pitchFamily="49" charset="0"/>
                <a:ea typeface="微软雅黑" pitchFamily="34" charset="-122"/>
                <a:cs typeface="Consolas" pitchFamily="49" charset="0"/>
                <a:sym typeface="Wingdings" panose="05000000000000000000" pitchFamily="2" charset="2"/>
              </a:rPr>
              <a:t>0</a:t>
            </a:r>
            <a:r>
              <a:rPr lang="en-US" altLang="zh-CN" sz="2000" dirty="0">
                <a:solidFill>
                  <a:srgbClr val="FF0000"/>
                </a:solidFill>
                <a:latin typeface="Consolas" pitchFamily="49" charset="0"/>
                <a:ea typeface="微软雅黑" pitchFamily="34" charset="-122"/>
                <a:cs typeface="Consolas" pitchFamily="49" charset="0"/>
                <a:sym typeface="Wingdings" panose="05000000000000000000" pitchFamily="2" charset="2"/>
              </a:rPr>
              <a:t>+n</a:t>
            </a:r>
            <a:r>
              <a:rPr lang="en-US" altLang="zh-CN" sz="2000" baseline="-25000" dirty="0">
                <a:solidFill>
                  <a:srgbClr val="FF0000"/>
                </a:solidFill>
                <a:latin typeface="Consolas" pitchFamily="49" charset="0"/>
                <a:ea typeface="微软雅黑" pitchFamily="34" charset="-122"/>
                <a:cs typeface="Consolas" pitchFamily="49" charset="0"/>
                <a:sym typeface="Wingdings" panose="05000000000000000000" pitchFamily="2" charset="2"/>
              </a:rPr>
              <a:t>1</a:t>
            </a:r>
            <a:r>
              <a:rPr lang="en-US" altLang="zh-CN" sz="2000" dirty="0">
                <a:solidFill>
                  <a:srgbClr val="FF0000"/>
                </a:solidFill>
                <a:latin typeface="Consolas" pitchFamily="49" charset="0"/>
                <a:ea typeface="微软雅黑" pitchFamily="34" charset="-122"/>
                <a:cs typeface="Consolas" pitchFamily="49" charset="0"/>
                <a:sym typeface="Wingdings" panose="05000000000000000000" pitchFamily="2" charset="2"/>
              </a:rPr>
              <a:t>+…+n</a:t>
            </a:r>
            <a:r>
              <a:rPr lang="en-US" altLang="zh-CN" sz="2000" baseline="-25000" dirty="0">
                <a:solidFill>
                  <a:srgbClr val="FF0000"/>
                </a:solidFill>
                <a:latin typeface="Consolas" pitchFamily="49" charset="0"/>
                <a:ea typeface="微软雅黑" pitchFamily="34" charset="-122"/>
                <a:cs typeface="Consolas" pitchFamily="49" charset="0"/>
                <a:sym typeface="Wingdings" panose="05000000000000000000" pitchFamily="2" charset="2"/>
              </a:rPr>
              <a:t>m</a:t>
            </a:r>
            <a:r>
              <a:rPr lang="en-US" altLang="zh-CN" sz="2000" dirty="0">
                <a:solidFill>
                  <a:srgbClr val="FF0000"/>
                </a:solidFill>
                <a:latin typeface="Consolas" pitchFamily="49" charset="0"/>
                <a:ea typeface="微软雅黑" pitchFamily="34" charset="-122"/>
                <a:cs typeface="Consolas" pitchFamily="49" charset="0"/>
                <a:sym typeface="Wingdings" panose="05000000000000000000" pitchFamily="2" charset="2"/>
              </a:rPr>
              <a:t>.</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2" name="组合 1">
            <a:extLst>
              <a:ext uri="{FF2B5EF4-FFF2-40B4-BE49-F238E27FC236}">
                <a16:creationId xmlns:a16="http://schemas.microsoft.com/office/drawing/2014/main" id="{1B283812-C042-4F24-B115-32F582027D68}"/>
              </a:ext>
            </a:extLst>
          </p:cNvPr>
          <p:cNvGrpSpPr/>
          <p:nvPr/>
        </p:nvGrpSpPr>
        <p:grpSpPr>
          <a:xfrm>
            <a:off x="-166318" y="5634663"/>
            <a:ext cx="1428760" cy="927921"/>
            <a:chOff x="-166318" y="5634663"/>
            <a:chExt cx="1428760" cy="927921"/>
          </a:xfrm>
        </p:grpSpPr>
        <p:pic>
          <p:nvPicPr>
            <p:cNvPr id="6" name="Oval 2">
              <a:extLst>
                <a:ext uri="{FF2B5EF4-FFF2-40B4-BE49-F238E27FC236}">
                  <a16:creationId xmlns:a16="http://schemas.microsoft.com/office/drawing/2014/main" id="{8D1DC552-4AB8-4B91-A15E-F41405AB99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318" y="5634663"/>
              <a:ext cx="1428760" cy="92792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2">
              <a:extLst>
                <a:ext uri="{FF2B5EF4-FFF2-40B4-BE49-F238E27FC236}">
                  <a16:creationId xmlns:a16="http://schemas.microsoft.com/office/drawing/2014/main" id="{A117A665-5F16-491D-9BB5-E07EC903F832}"/>
                </a:ext>
              </a:extLst>
            </p:cNvPr>
            <p:cNvSpPr txBox="1"/>
            <p:nvPr/>
          </p:nvSpPr>
          <p:spPr>
            <a:xfrm>
              <a:off x="179512" y="5929347"/>
              <a:ext cx="725128" cy="338554"/>
            </a:xfrm>
            <a:prstGeom prst="rect">
              <a:avLst/>
            </a:prstGeom>
            <a:noFill/>
          </p:spPr>
          <p:txBody>
            <a:bodyPr wrap="square" rtlCol="0">
              <a:spAutoFit/>
            </a:bodyPr>
            <a:lstStyle/>
            <a:p>
              <a:pPr algn="ctr"/>
              <a:r>
                <a:rPr lang="zh-CN" altLang="en-US" sz="2000" dirty="0">
                  <a:solidFill>
                    <a:srgbClr val="FF0000"/>
                  </a:solidFill>
                  <a:latin typeface="微软雅黑" pitchFamily="34" charset="-122"/>
                  <a:ea typeface="微软雅黑" pitchFamily="34" charset="-122"/>
                </a:rPr>
                <a:t>归纳</a:t>
              </a:r>
            </a:p>
          </p:txBody>
        </p:sp>
      </p:grpSp>
      <p:sp>
        <p:nvSpPr>
          <p:cNvPr id="8" name="Text Box 2">
            <a:extLst>
              <a:ext uri="{FF2B5EF4-FFF2-40B4-BE49-F238E27FC236}">
                <a16:creationId xmlns:a16="http://schemas.microsoft.com/office/drawing/2014/main" id="{AC444BC4-8D4A-8494-5039-A87834E1916B}"/>
              </a:ext>
            </a:extLst>
          </p:cNvPr>
          <p:cNvSpPr txBox="1">
            <a:spLocks noChangeArrowheads="1"/>
          </p:cNvSpPr>
          <p:nvPr/>
        </p:nvSpPr>
        <p:spPr bwMode="auto">
          <a:xfrm>
            <a:off x="4828162" y="2528754"/>
            <a:ext cx="4208531" cy="900246"/>
          </a:xfrm>
          <a:prstGeom prst="rect">
            <a:avLst/>
          </a:prstGeom>
          <a:noFill/>
          <a:ln w="15875">
            <a:solidFill>
              <a:srgbClr val="FF0000"/>
            </a:solidFill>
            <a:miter lim="800000"/>
            <a:headEnd/>
            <a:tailEnd/>
          </a:ln>
        </p:spPr>
        <p:txBody>
          <a:bodyPr wrap="square">
            <a:spAutoFit/>
          </a:bodyPr>
          <a:lstStyle/>
          <a:p>
            <a:pPr algn="l">
              <a:lnSpc>
                <a:spcPct val="100000"/>
              </a:lnSpc>
            </a:pPr>
            <a:r>
              <a:rPr kumimoji="1" lang="zh-CN" altLang="en-US" sz="2100" dirty="0">
                <a:solidFill>
                  <a:srgbClr val="FF0000"/>
                </a:solidFill>
                <a:latin typeface="Consolas" pitchFamily="49" charset="0"/>
                <a:ea typeface="微软雅黑" pitchFamily="34" charset="-122"/>
                <a:cs typeface="Consolas" pitchFamily="49" charset="0"/>
              </a:rPr>
              <a:t>性质</a:t>
            </a:r>
            <a:r>
              <a:rPr kumimoji="1" lang="en-US" altLang="zh-CN" sz="2100" dirty="0">
                <a:solidFill>
                  <a:srgbClr val="FF0000"/>
                </a:solidFill>
                <a:latin typeface="Consolas" pitchFamily="49" charset="0"/>
                <a:ea typeface="微软雅黑" pitchFamily="34" charset="-122"/>
                <a:cs typeface="Consolas" pitchFamily="49" charset="0"/>
              </a:rPr>
              <a:t>1 </a:t>
            </a:r>
            <a:r>
              <a:rPr kumimoji="1" lang="zh-CN" altLang="en-US" sz="2100" dirty="0">
                <a:solidFill>
                  <a:srgbClr val="0000FF"/>
                </a:solidFill>
                <a:latin typeface="Consolas" pitchFamily="49" charset="0"/>
                <a:ea typeface="楷体" pitchFamily="49" charset="-122"/>
                <a:cs typeface="Consolas" pitchFamily="49" charset="0"/>
              </a:rPr>
              <a:t>树中的结点数等于</a:t>
            </a:r>
            <a:endParaRPr kumimoji="1" lang="en-US" altLang="zh-CN" sz="2100" dirty="0">
              <a:solidFill>
                <a:srgbClr val="0000FF"/>
              </a:solidFill>
              <a:latin typeface="Consolas" pitchFamily="49" charset="0"/>
              <a:ea typeface="楷体" pitchFamily="49" charset="-122"/>
              <a:cs typeface="Consolas" pitchFamily="49" charset="0"/>
            </a:endParaRPr>
          </a:p>
          <a:p>
            <a:pPr algn="l">
              <a:lnSpc>
                <a:spcPct val="100000"/>
              </a:lnSpc>
            </a:pPr>
            <a:r>
              <a:rPr kumimoji="1" lang="zh-CN" altLang="en-US" sz="2100" dirty="0">
                <a:solidFill>
                  <a:srgbClr val="0000FF"/>
                </a:solidFill>
                <a:latin typeface="Consolas" pitchFamily="49" charset="0"/>
                <a:ea typeface="楷体" pitchFamily="49" charset="-122"/>
                <a:cs typeface="Consolas" pitchFamily="49" charset="0"/>
              </a:rPr>
              <a:t>所有结点的度之和</a:t>
            </a:r>
            <a:r>
              <a:rPr lang="zh-CN" altLang="en-US" sz="2100" dirty="0">
                <a:solidFill>
                  <a:srgbClr val="0000FF"/>
                </a:solidFill>
                <a:latin typeface="Consolas" pitchFamily="49" charset="0"/>
                <a:ea typeface="楷体" pitchFamily="49" charset="-122"/>
                <a:cs typeface="Consolas" pitchFamily="49" charset="0"/>
              </a:rPr>
              <a:t>（分支数）</a:t>
            </a:r>
            <a:r>
              <a:rPr kumimoji="1" lang="zh-CN" altLang="en-US" sz="2100" dirty="0">
                <a:solidFill>
                  <a:srgbClr val="0000FF"/>
                </a:solidFill>
                <a:latin typeface="Consolas" pitchFamily="49" charset="0"/>
                <a:ea typeface="楷体" pitchFamily="49" charset="-122"/>
                <a:cs typeface="Consolas" pitchFamily="49" charset="0"/>
              </a:rPr>
              <a:t>加</a:t>
            </a:r>
            <a:r>
              <a:rPr kumimoji="1" lang="en-US" altLang="zh-CN" sz="2100" dirty="0">
                <a:solidFill>
                  <a:srgbClr val="0000FF"/>
                </a:solidFill>
                <a:latin typeface="Consolas" pitchFamily="49" charset="0"/>
                <a:ea typeface="楷体" pitchFamily="49" charset="-122"/>
                <a:cs typeface="Consolas" pitchFamily="49" charset="0"/>
              </a:rPr>
              <a:t>1</a:t>
            </a:r>
            <a:r>
              <a:rPr kumimoji="1" lang="zh-CN" altLang="en-US" sz="21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60648"/>
            <a:ext cx="3571900" cy="461665"/>
          </a:xfrm>
          <a:prstGeom prst="rect">
            <a:avLst/>
          </a:prstGeom>
          <a:gradFill>
            <a:gsLst>
              <a:gs pos="40000">
                <a:srgbClr val="267E96"/>
              </a:gs>
              <a:gs pos="0">
                <a:schemeClr val="accent5">
                  <a:shade val="51000"/>
                  <a:satMod val="130000"/>
                </a:schemeClr>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a:latin typeface="Consolas" pitchFamily="49" charset="0"/>
                <a:ea typeface="微软雅黑" pitchFamily="34" charset="-122"/>
                <a:cs typeface="Consolas" pitchFamily="49" charset="0"/>
              </a:defRPr>
            </a:lvl1pPr>
          </a:lstStyle>
          <a:p>
            <a:r>
              <a:rPr lang="en-US" altLang="zh-CN" dirty="0"/>
              <a:t>7.1.5 </a:t>
            </a:r>
            <a:r>
              <a:rPr lang="zh-CN" altLang="zh-CN" dirty="0"/>
              <a:t>树的基本运算</a:t>
            </a:r>
          </a:p>
        </p:txBody>
      </p:sp>
      <p:sp>
        <p:nvSpPr>
          <p:cNvPr id="5" name="Text Box 3"/>
          <p:cNvSpPr txBox="1">
            <a:spLocks noChangeArrowheads="1"/>
          </p:cNvSpPr>
          <p:nvPr/>
        </p:nvSpPr>
        <p:spPr bwMode="auto">
          <a:xfrm>
            <a:off x="395536" y="980728"/>
            <a:ext cx="3714776" cy="447687"/>
          </a:xfrm>
          <a:prstGeom prst="rect">
            <a:avLst/>
          </a:prstGeom>
          <a:noFill/>
          <a:ln w="9525">
            <a:noFill/>
            <a:miter lim="800000"/>
            <a:headEnd/>
            <a:tailEnd/>
          </a:ln>
        </p:spPr>
        <p:txBody>
          <a:bodyPr wrap="square">
            <a:spAutoFit/>
          </a:bodyPr>
          <a:lstStyle/>
          <a:p>
            <a:pPr algn="l">
              <a:lnSpc>
                <a:spcPct val="120000"/>
              </a:lnSpc>
              <a:spcBef>
                <a:spcPct val="50000"/>
              </a:spcBef>
            </a:pPr>
            <a:r>
              <a:rPr kumimoji="1" lang="zh-CN" altLang="en-US" sz="2100" dirty="0">
                <a:solidFill>
                  <a:srgbClr val="0000FF"/>
                </a:solidFill>
                <a:latin typeface="Consolas" pitchFamily="49" charset="0"/>
                <a:ea typeface="仿宋" pitchFamily="49" charset="-122"/>
                <a:cs typeface="Consolas" pitchFamily="49" charset="0"/>
              </a:rPr>
              <a:t>树的运算主要分为</a:t>
            </a:r>
            <a:r>
              <a:rPr kumimoji="1" lang="zh-CN" altLang="en-US" sz="2100" dirty="0">
                <a:solidFill>
                  <a:srgbClr val="FF0000"/>
                </a:solidFill>
                <a:latin typeface="Consolas" pitchFamily="49" charset="0"/>
                <a:ea typeface="仿宋" pitchFamily="49" charset="-122"/>
                <a:cs typeface="Consolas" pitchFamily="49" charset="0"/>
              </a:rPr>
              <a:t>三大类</a:t>
            </a:r>
            <a:r>
              <a:rPr kumimoji="1" lang="zh-CN" altLang="en-US" sz="2100" dirty="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395536" y="1628800"/>
            <a:ext cx="8568952" cy="2192780"/>
          </a:xfrm>
          <a:prstGeom prst="rect">
            <a:avLst/>
          </a:prstGeom>
          <a:noFill/>
        </p:spPr>
        <p:txBody>
          <a:bodyPr wrap="square" rtlCol="0">
            <a:spAutoFit/>
          </a:bodyPr>
          <a:lstStyle/>
          <a:p>
            <a:pPr marL="457200" indent="-457200" algn="l">
              <a:lnSpc>
                <a:spcPct val="150000"/>
              </a:lnSpc>
              <a:spcBef>
                <a:spcPct val="50000"/>
              </a:spcBef>
              <a:buBlip>
                <a:blip r:embed="rId2"/>
              </a:buBlip>
            </a:pPr>
            <a:r>
              <a:rPr kumimoji="1" lang="zh-CN" altLang="en-US" sz="2000" dirty="0">
                <a:solidFill>
                  <a:srgbClr val="FF0000"/>
                </a:solidFill>
                <a:latin typeface="黑体" panose="02010609060101010101" pitchFamily="49" charset="-122"/>
                <a:ea typeface="黑体" panose="02010609060101010101" pitchFamily="49" charset="-122"/>
                <a:cs typeface="Consolas" pitchFamily="49" charset="0"/>
              </a:rPr>
              <a:t>查找</a:t>
            </a:r>
            <a:r>
              <a:rPr kumimoji="1" lang="zh-CN" altLang="en-US" sz="2000" dirty="0">
                <a:solidFill>
                  <a:srgbClr val="0000FF"/>
                </a:solidFill>
                <a:latin typeface="Consolas" pitchFamily="49" charset="0"/>
                <a:ea typeface="仿宋" pitchFamily="49" charset="-122"/>
                <a:cs typeface="Consolas" pitchFamily="49" charset="0"/>
              </a:rPr>
              <a:t>满足某种特定关系的结点，如寻找当前结点的双亲结点等；</a:t>
            </a:r>
          </a:p>
          <a:p>
            <a:pPr marL="457200" indent="-457200" algn="l">
              <a:lnSpc>
                <a:spcPct val="150000"/>
              </a:lnSpc>
              <a:spcBef>
                <a:spcPct val="50000"/>
              </a:spcBef>
              <a:buBlip>
                <a:blip r:embed="rId2"/>
              </a:buBlip>
            </a:pPr>
            <a:r>
              <a:rPr kumimoji="1" lang="zh-CN" altLang="en-US" sz="2000" dirty="0">
                <a:solidFill>
                  <a:srgbClr val="FF0000"/>
                </a:solidFill>
                <a:latin typeface="黑体" panose="02010609060101010101" pitchFamily="49" charset="-122"/>
                <a:ea typeface="黑体" panose="02010609060101010101" pitchFamily="49" charset="-122"/>
                <a:cs typeface="Consolas" pitchFamily="49" charset="0"/>
              </a:rPr>
              <a:t>插入或删除</a:t>
            </a:r>
            <a:r>
              <a:rPr kumimoji="1" lang="zh-CN" altLang="en-US" sz="2000" dirty="0">
                <a:solidFill>
                  <a:srgbClr val="0000FF"/>
                </a:solidFill>
                <a:latin typeface="Consolas" pitchFamily="49" charset="0"/>
                <a:ea typeface="仿宋" pitchFamily="49" charset="-122"/>
                <a:cs typeface="Consolas" pitchFamily="49" charset="0"/>
              </a:rPr>
              <a:t>某个结点，如在树的当前结点上插入一个新结点或删除当前结点的第</a:t>
            </a:r>
            <a:r>
              <a:rPr kumimoji="1" lang="en-US" altLang="zh-CN" sz="2000" i="1" dirty="0" err="1">
                <a:solidFill>
                  <a:srgbClr val="0000FF"/>
                </a:solidFill>
                <a:latin typeface="Consolas" pitchFamily="49" charset="0"/>
                <a:ea typeface="仿宋" pitchFamily="49" charset="-122"/>
                <a:cs typeface="Consolas" pitchFamily="49" charset="0"/>
              </a:rPr>
              <a:t>i</a:t>
            </a:r>
            <a:r>
              <a:rPr kumimoji="1" lang="zh-CN" altLang="en-US" sz="2000" dirty="0">
                <a:solidFill>
                  <a:srgbClr val="0000FF"/>
                </a:solidFill>
                <a:latin typeface="Consolas" pitchFamily="49" charset="0"/>
                <a:ea typeface="仿宋" pitchFamily="49" charset="-122"/>
                <a:cs typeface="Consolas" pitchFamily="49" charset="0"/>
              </a:rPr>
              <a:t>个孩子结点等；</a:t>
            </a:r>
          </a:p>
          <a:p>
            <a:pPr marL="457200" indent="-457200" algn="l">
              <a:lnSpc>
                <a:spcPct val="150000"/>
              </a:lnSpc>
              <a:spcBef>
                <a:spcPct val="50000"/>
              </a:spcBef>
              <a:buBlip>
                <a:blip r:embed="rId2"/>
              </a:buBlip>
            </a:pPr>
            <a:r>
              <a:rPr kumimoji="1" lang="zh-CN" altLang="en-US" sz="2000" dirty="0">
                <a:solidFill>
                  <a:srgbClr val="FF0000"/>
                </a:solidFill>
                <a:latin typeface="黑体" panose="02010609060101010101" pitchFamily="49" charset="-122"/>
                <a:ea typeface="黑体" panose="02010609060101010101" pitchFamily="49" charset="-122"/>
                <a:cs typeface="Consolas" pitchFamily="49" charset="0"/>
              </a:rPr>
              <a:t>遍历</a:t>
            </a:r>
            <a:r>
              <a:rPr kumimoji="1" lang="zh-CN" altLang="en-US" sz="2000" dirty="0">
                <a:solidFill>
                  <a:srgbClr val="0000FF"/>
                </a:solidFill>
                <a:latin typeface="Consolas" pitchFamily="49" charset="0"/>
                <a:ea typeface="仿宋" pitchFamily="49" charset="-122"/>
                <a:cs typeface="Consolas" pitchFamily="49" charset="0"/>
              </a:rPr>
              <a:t>树中每个结点。</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7" name="组合 6">
            <a:extLst>
              <a:ext uri="{FF2B5EF4-FFF2-40B4-BE49-F238E27FC236}">
                <a16:creationId xmlns:a16="http://schemas.microsoft.com/office/drawing/2014/main" id="{E898145A-BA6A-425D-B580-13DBBAD88D06}"/>
              </a:ext>
            </a:extLst>
          </p:cNvPr>
          <p:cNvGrpSpPr/>
          <p:nvPr/>
        </p:nvGrpSpPr>
        <p:grpSpPr>
          <a:xfrm>
            <a:off x="5652120" y="3307826"/>
            <a:ext cx="2788932" cy="2192780"/>
            <a:chOff x="3357554" y="2786058"/>
            <a:chExt cx="2808288" cy="2419350"/>
          </a:xfrm>
        </p:grpSpPr>
        <p:sp>
          <p:nvSpPr>
            <p:cNvPr id="8" name="Oval 7">
              <a:extLst>
                <a:ext uri="{FF2B5EF4-FFF2-40B4-BE49-F238E27FC236}">
                  <a16:creationId xmlns:a16="http://schemas.microsoft.com/office/drawing/2014/main" id="{A2172ABA-D06B-42CB-B22F-4C245678BA6F}"/>
                </a:ext>
              </a:extLst>
            </p:cNvPr>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i="1" dirty="0">
                  <a:solidFill>
                    <a:srgbClr val="0000FF"/>
                  </a:solidFill>
                  <a:latin typeface="Consolas" pitchFamily="49" charset="0"/>
                  <a:cs typeface="Consolas" pitchFamily="49" charset="0"/>
                </a:rPr>
                <a:t>A</a:t>
              </a:r>
            </a:p>
          </p:txBody>
        </p:sp>
        <p:sp>
          <p:nvSpPr>
            <p:cNvPr id="9" name="Line 22">
              <a:extLst>
                <a:ext uri="{FF2B5EF4-FFF2-40B4-BE49-F238E27FC236}">
                  <a16:creationId xmlns:a16="http://schemas.microsoft.com/office/drawing/2014/main" id="{C627FE52-E485-478C-BE7A-518FAC41D9B6}"/>
                </a:ext>
              </a:extLst>
            </p:cNvPr>
            <p:cNvSpPr>
              <a:spLocks noChangeShapeType="1"/>
            </p:cNvSpPr>
            <p:nvPr/>
          </p:nvSpPr>
          <p:spPr bwMode="auto">
            <a:xfrm>
              <a:off x="4724392" y="2998783"/>
              <a:ext cx="731859" cy="593713"/>
            </a:xfrm>
            <a:prstGeom prst="line">
              <a:avLst/>
            </a:prstGeom>
            <a:ln w="12700">
              <a:headEnd type="none"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a:p>
          </p:txBody>
        </p:sp>
        <p:sp>
          <p:nvSpPr>
            <p:cNvPr id="10" name="Line 20">
              <a:extLst>
                <a:ext uri="{FF2B5EF4-FFF2-40B4-BE49-F238E27FC236}">
                  <a16:creationId xmlns:a16="http://schemas.microsoft.com/office/drawing/2014/main" id="{2CB2D7F9-4DA4-4B78-B156-8DCBC5202253}"/>
                </a:ext>
              </a:extLst>
            </p:cNvPr>
            <p:cNvSpPr>
              <a:spLocks noChangeShapeType="1"/>
            </p:cNvSpPr>
            <p:nvPr/>
          </p:nvSpPr>
          <p:spPr bwMode="auto">
            <a:xfrm flipH="1">
              <a:off x="3598862" y="3020991"/>
              <a:ext cx="785817" cy="571505"/>
            </a:xfrm>
            <a:prstGeom prst="line">
              <a:avLst/>
            </a:prstGeom>
            <a:ln w="12700">
              <a:headEnd type="none"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a:p>
          </p:txBody>
        </p:sp>
        <p:sp>
          <p:nvSpPr>
            <p:cNvPr id="11" name="Freeform 5">
              <a:extLst>
                <a:ext uri="{FF2B5EF4-FFF2-40B4-BE49-F238E27FC236}">
                  <a16:creationId xmlns:a16="http://schemas.microsoft.com/office/drawing/2014/main" id="{00B17C09-7334-47AA-8130-E60DD5C1D4C6}"/>
                </a:ext>
              </a:extLst>
            </p:cNvPr>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ln w="12700">
              <a:headEnd type="none"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a:p>
          </p:txBody>
        </p:sp>
        <p:sp>
          <p:nvSpPr>
            <p:cNvPr id="12" name="Freeform 6">
              <a:extLst>
                <a:ext uri="{FF2B5EF4-FFF2-40B4-BE49-F238E27FC236}">
                  <a16:creationId xmlns:a16="http://schemas.microsoft.com/office/drawing/2014/main" id="{2EB0BE6A-B47B-4AA9-B5B6-B3FB46C2F051}"/>
                </a:ext>
              </a:extLst>
            </p:cNvPr>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ln w="12700">
              <a:headEnd type="none"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a:p>
          </p:txBody>
        </p:sp>
        <p:sp>
          <p:nvSpPr>
            <p:cNvPr id="13" name="Oval 8">
              <a:extLst>
                <a:ext uri="{FF2B5EF4-FFF2-40B4-BE49-F238E27FC236}">
                  <a16:creationId xmlns:a16="http://schemas.microsoft.com/office/drawing/2014/main" id="{77064CE6-3E1C-4BFD-B3A0-64C903732713}"/>
                </a:ext>
              </a:extLst>
            </p:cNvPr>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i="1" dirty="0">
                  <a:solidFill>
                    <a:srgbClr val="0000FF"/>
                  </a:solidFill>
                  <a:latin typeface="Consolas" pitchFamily="49" charset="0"/>
                  <a:cs typeface="Consolas" pitchFamily="49" charset="0"/>
                </a:rPr>
                <a:t>B</a:t>
              </a:r>
            </a:p>
          </p:txBody>
        </p:sp>
        <p:sp>
          <p:nvSpPr>
            <p:cNvPr id="14" name="Oval 9">
              <a:extLst>
                <a:ext uri="{FF2B5EF4-FFF2-40B4-BE49-F238E27FC236}">
                  <a16:creationId xmlns:a16="http://schemas.microsoft.com/office/drawing/2014/main" id="{9DE92AA5-79A4-475A-8E24-CDFF227BDF6C}"/>
                </a:ext>
              </a:extLst>
            </p:cNvPr>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i="1" dirty="0">
                  <a:solidFill>
                    <a:srgbClr val="0000FF"/>
                  </a:solidFill>
                  <a:latin typeface="Consolas" pitchFamily="49" charset="0"/>
                  <a:cs typeface="Consolas" pitchFamily="49" charset="0"/>
                </a:rPr>
                <a:t>C</a:t>
              </a:r>
            </a:p>
          </p:txBody>
        </p:sp>
        <p:sp>
          <p:nvSpPr>
            <p:cNvPr id="15" name="Oval 10">
              <a:extLst>
                <a:ext uri="{FF2B5EF4-FFF2-40B4-BE49-F238E27FC236}">
                  <a16:creationId xmlns:a16="http://schemas.microsoft.com/office/drawing/2014/main" id="{4E4AE991-2CC2-4014-8FC5-21775F60F20A}"/>
                </a:ext>
              </a:extLst>
            </p:cNvPr>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i="1">
                  <a:solidFill>
                    <a:srgbClr val="0000FF"/>
                  </a:solidFill>
                  <a:latin typeface="Consolas" pitchFamily="49" charset="0"/>
                  <a:cs typeface="Consolas" pitchFamily="49" charset="0"/>
                </a:rPr>
                <a:t>D</a:t>
              </a:r>
            </a:p>
          </p:txBody>
        </p:sp>
        <p:sp>
          <p:nvSpPr>
            <p:cNvPr id="16" name="Oval 11">
              <a:extLst>
                <a:ext uri="{FF2B5EF4-FFF2-40B4-BE49-F238E27FC236}">
                  <a16:creationId xmlns:a16="http://schemas.microsoft.com/office/drawing/2014/main" id="{55C28109-83EF-46C0-90BA-E781EEF08781}"/>
                </a:ext>
              </a:extLst>
            </p:cNvPr>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i="1" dirty="0">
                  <a:solidFill>
                    <a:srgbClr val="0000FF"/>
                  </a:solidFill>
                  <a:latin typeface="Consolas" pitchFamily="49" charset="0"/>
                  <a:cs typeface="Consolas" pitchFamily="49" charset="0"/>
                </a:rPr>
                <a:t>E</a:t>
              </a:r>
            </a:p>
          </p:txBody>
        </p:sp>
        <p:sp>
          <p:nvSpPr>
            <p:cNvPr id="17" name="Oval 12">
              <a:extLst>
                <a:ext uri="{FF2B5EF4-FFF2-40B4-BE49-F238E27FC236}">
                  <a16:creationId xmlns:a16="http://schemas.microsoft.com/office/drawing/2014/main" id="{7309CBA0-B1A9-4B3E-943A-86D480E861C0}"/>
                </a:ext>
              </a:extLst>
            </p:cNvPr>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i="1" dirty="0">
                  <a:solidFill>
                    <a:srgbClr val="0000FF"/>
                  </a:solidFill>
                  <a:latin typeface="Consolas" pitchFamily="49" charset="0"/>
                  <a:cs typeface="Consolas" pitchFamily="49" charset="0"/>
                </a:rPr>
                <a:t>F</a:t>
              </a:r>
            </a:p>
          </p:txBody>
        </p:sp>
        <p:sp>
          <p:nvSpPr>
            <p:cNvPr id="18" name="Oval 15">
              <a:extLst>
                <a:ext uri="{FF2B5EF4-FFF2-40B4-BE49-F238E27FC236}">
                  <a16:creationId xmlns:a16="http://schemas.microsoft.com/office/drawing/2014/main" id="{0E98F087-615B-470F-82E0-E3C0E41DD782}"/>
                </a:ext>
              </a:extLst>
            </p:cNvPr>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i="1">
                  <a:solidFill>
                    <a:srgbClr val="0000FF"/>
                  </a:solidFill>
                  <a:latin typeface="Consolas" pitchFamily="49" charset="0"/>
                  <a:cs typeface="Consolas" pitchFamily="49" charset="0"/>
                </a:rPr>
                <a:t>H</a:t>
              </a:r>
            </a:p>
          </p:txBody>
        </p:sp>
        <p:sp>
          <p:nvSpPr>
            <p:cNvPr id="19" name="Oval 16">
              <a:extLst>
                <a:ext uri="{FF2B5EF4-FFF2-40B4-BE49-F238E27FC236}">
                  <a16:creationId xmlns:a16="http://schemas.microsoft.com/office/drawing/2014/main" id="{078B47FC-60D9-4A4E-8189-781C57C637A1}"/>
                </a:ext>
              </a:extLst>
            </p:cNvPr>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i="1" dirty="0">
                  <a:solidFill>
                    <a:srgbClr val="0000FF"/>
                  </a:solidFill>
                  <a:latin typeface="Consolas" pitchFamily="49" charset="0"/>
                  <a:cs typeface="Consolas" pitchFamily="49" charset="0"/>
                </a:rPr>
                <a:t>G</a:t>
              </a:r>
            </a:p>
          </p:txBody>
        </p:sp>
        <p:sp>
          <p:nvSpPr>
            <p:cNvPr id="20" name="Line 21">
              <a:extLst>
                <a:ext uri="{FF2B5EF4-FFF2-40B4-BE49-F238E27FC236}">
                  <a16:creationId xmlns:a16="http://schemas.microsoft.com/office/drawing/2014/main" id="{EF18C787-3FC7-41C6-BF05-DFEEA476A5AD}"/>
                </a:ext>
              </a:extLst>
            </p:cNvPr>
            <p:cNvSpPr>
              <a:spLocks noChangeShapeType="1"/>
            </p:cNvSpPr>
            <p:nvPr/>
          </p:nvSpPr>
          <p:spPr bwMode="auto">
            <a:xfrm>
              <a:off x="4543417" y="3146420"/>
              <a:ext cx="0" cy="360363"/>
            </a:xfrm>
            <a:prstGeom prst="line">
              <a:avLst/>
            </a:prstGeom>
            <a:ln w="12700">
              <a:headEnd type="none"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a:p>
          </p:txBody>
        </p:sp>
        <p:sp>
          <p:nvSpPr>
            <p:cNvPr id="21" name="Freeform 26">
              <a:extLst>
                <a:ext uri="{FF2B5EF4-FFF2-40B4-BE49-F238E27FC236}">
                  <a16:creationId xmlns:a16="http://schemas.microsoft.com/office/drawing/2014/main" id="{31D46EFC-7D1C-4EF0-99C9-E8BFEC4D0C6A}"/>
                </a:ext>
              </a:extLst>
            </p:cNvPr>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ln w="12700">
              <a:headEnd type="none"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a:p>
          </p:txBody>
        </p:sp>
        <p:cxnSp>
          <p:nvCxnSpPr>
            <p:cNvPr id="22" name="直接连接符 21">
              <a:extLst>
                <a:ext uri="{FF2B5EF4-FFF2-40B4-BE49-F238E27FC236}">
                  <a16:creationId xmlns:a16="http://schemas.microsoft.com/office/drawing/2014/main" id="{8D726F35-986F-4400-BCA8-76DFDE876EE0}"/>
                </a:ext>
              </a:extLst>
            </p:cNvPr>
            <p:cNvCxnSpPr>
              <a:cxnSpLocks noChangeShapeType="1"/>
              <a:stCxn id="16" idx="4"/>
              <a:endCxn id="18" idx="0"/>
            </p:cNvCxnSpPr>
            <p:nvPr/>
          </p:nvCxnSpPr>
          <p:spPr bwMode="auto">
            <a:xfrm rot="16200000" flipH="1">
              <a:off x="4081455" y="4695025"/>
              <a:ext cx="300037" cy="1"/>
            </a:xfrm>
            <a:prstGeom prst="line">
              <a:avLst/>
            </a:prstGeom>
            <a:ln w="12700">
              <a:headEnd type="none" w="med" len="med"/>
              <a:tailEnd type="none" w="med" len="med"/>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9533" y="817599"/>
            <a:ext cx="8892480" cy="961674"/>
          </a:xfrm>
          <a:prstGeom prst="rect">
            <a:avLst/>
          </a:prstGeom>
          <a:noFill/>
          <a:ln w="9525">
            <a:noFill/>
            <a:miter lim="800000"/>
            <a:headEnd/>
            <a:tailEnd/>
          </a:ln>
        </p:spPr>
        <p:txBody>
          <a:bodyPr wrap="square">
            <a:spAutoFit/>
          </a:bodyPr>
          <a:lstStyle/>
          <a:p>
            <a:pPr algn="l">
              <a:lnSpc>
                <a:spcPct val="150000"/>
              </a:lnSpc>
              <a:spcBef>
                <a:spcPts val="600"/>
              </a:spcBef>
            </a:pPr>
            <a:r>
              <a:rPr kumimoji="1" lang="en-US" altLang="zh-CN" sz="2000" dirty="0">
                <a:solidFill>
                  <a:srgbClr val="0000FF"/>
                </a:solidFill>
                <a:latin typeface="Consolas" pitchFamily="49" charset="0"/>
                <a:ea typeface="楷体" pitchFamily="49" charset="-122"/>
                <a:cs typeface="Consolas" pitchFamily="49" charset="0"/>
              </a:rPr>
              <a:t>    </a:t>
            </a:r>
            <a:r>
              <a:rPr kumimoji="1" lang="zh-CN" altLang="en-US" sz="2000" dirty="0">
                <a:solidFill>
                  <a:srgbClr val="0000FF"/>
                </a:solidFill>
                <a:latin typeface="Consolas" pitchFamily="49" charset="0"/>
                <a:ea typeface="楷体" pitchFamily="49" charset="-122"/>
                <a:cs typeface="Consolas" pitchFamily="49" charset="0"/>
              </a:rPr>
              <a:t>树的遍历运算是指按某种方式访问树中的每一个结点且</a:t>
            </a:r>
            <a:r>
              <a:rPr kumimoji="1" lang="zh-CN" altLang="en-US" sz="2000" dirty="0">
                <a:solidFill>
                  <a:srgbClr val="FF0000"/>
                </a:solidFill>
                <a:latin typeface="Consolas" pitchFamily="49" charset="0"/>
                <a:ea typeface="楷体" pitchFamily="49" charset="-122"/>
                <a:cs typeface="Consolas" pitchFamily="49" charset="0"/>
              </a:rPr>
              <a:t>每一个结点只被访问一次</a:t>
            </a:r>
            <a:r>
              <a:rPr kumimoji="1" lang="zh-CN" altLang="en-US" sz="2000" dirty="0">
                <a:solidFill>
                  <a:srgbClr val="0000FF"/>
                </a:solidFill>
                <a:latin typeface="Consolas" pitchFamily="49" charset="0"/>
                <a:ea typeface="楷体" pitchFamily="49" charset="-122"/>
                <a:cs typeface="Consolas" pitchFamily="49" charset="0"/>
              </a:rPr>
              <a:t>。有以下</a:t>
            </a:r>
            <a:r>
              <a:rPr kumimoji="1" lang="en-US" altLang="zh-CN" sz="2000" dirty="0">
                <a:solidFill>
                  <a:srgbClr val="0000FF"/>
                </a:solidFill>
                <a:latin typeface="Consolas" pitchFamily="49" charset="0"/>
                <a:ea typeface="楷体" pitchFamily="49" charset="-122"/>
                <a:cs typeface="Consolas" pitchFamily="49" charset="0"/>
              </a:rPr>
              <a:t>3</a:t>
            </a:r>
            <a:r>
              <a:rPr kumimoji="1" lang="zh-CN" altLang="en-US" sz="2000" dirty="0">
                <a:solidFill>
                  <a:srgbClr val="0000FF"/>
                </a:solidFill>
                <a:latin typeface="Consolas" pitchFamily="49" charset="0"/>
                <a:ea typeface="楷体" pitchFamily="49" charset="-122"/>
                <a:cs typeface="Consolas" pitchFamily="49" charset="0"/>
              </a:rPr>
              <a:t>种遍历方法：</a:t>
            </a:r>
          </a:p>
        </p:txBody>
      </p:sp>
      <p:sp>
        <p:nvSpPr>
          <p:cNvPr id="6" name="Text Box 4"/>
          <p:cNvSpPr txBox="1">
            <a:spLocks noChangeArrowheads="1"/>
          </p:cNvSpPr>
          <p:nvPr/>
        </p:nvSpPr>
        <p:spPr bwMode="auto">
          <a:xfrm>
            <a:off x="414305" y="1434121"/>
            <a:ext cx="2088232" cy="2982548"/>
          </a:xfrm>
          <a:prstGeom prst="rect">
            <a:avLst/>
          </a:prstGeom>
          <a:noFill/>
          <a:ln w="9525">
            <a:noFill/>
            <a:miter lim="800000"/>
            <a:headEnd/>
            <a:tailEnd/>
          </a:ln>
        </p:spPr>
        <p:txBody>
          <a:bodyPr wrap="square">
            <a:spAutoFit/>
          </a:bodyPr>
          <a:lstStyle/>
          <a:p>
            <a:pPr marL="457200" indent="-457200" algn="l">
              <a:lnSpc>
                <a:spcPct val="300000"/>
              </a:lnSpc>
              <a:buBlip>
                <a:blip r:embed="rId2"/>
              </a:buBlip>
            </a:pPr>
            <a:r>
              <a:rPr kumimoji="1" lang="zh-CN" altLang="en-US" sz="2000" dirty="0">
                <a:solidFill>
                  <a:srgbClr val="0000FF"/>
                </a:solidFill>
                <a:latin typeface="仿宋" pitchFamily="49" charset="-122"/>
                <a:ea typeface="仿宋" pitchFamily="49" charset="-122"/>
                <a:cs typeface="Consolas" pitchFamily="49" charset="0"/>
              </a:rPr>
              <a:t>先根遍历：</a:t>
            </a:r>
          </a:p>
          <a:p>
            <a:pPr marL="457200" indent="-457200" algn="l">
              <a:lnSpc>
                <a:spcPct val="300000"/>
              </a:lnSpc>
              <a:buBlip>
                <a:blip r:embed="rId2"/>
              </a:buBlip>
            </a:pPr>
            <a:r>
              <a:rPr kumimoji="1" lang="zh-CN" altLang="en-US" sz="2000" dirty="0">
                <a:solidFill>
                  <a:srgbClr val="0000FF"/>
                </a:solidFill>
                <a:latin typeface="仿宋" pitchFamily="49" charset="-122"/>
                <a:ea typeface="仿宋" pitchFamily="49" charset="-122"/>
                <a:cs typeface="Consolas" pitchFamily="49" charset="0"/>
              </a:rPr>
              <a:t>后根遍历：</a:t>
            </a:r>
          </a:p>
          <a:p>
            <a:pPr marL="457200" indent="-457200" algn="l">
              <a:lnSpc>
                <a:spcPct val="300000"/>
              </a:lnSpc>
              <a:buBlip>
                <a:blip r:embed="rId2"/>
              </a:buBlip>
            </a:pPr>
            <a:r>
              <a:rPr kumimoji="1" lang="zh-CN" altLang="en-US" sz="2000" dirty="0">
                <a:solidFill>
                  <a:srgbClr val="0000FF"/>
                </a:solidFill>
                <a:latin typeface="仿宋" pitchFamily="49" charset="-122"/>
                <a:ea typeface="仿宋" pitchFamily="49" charset="-122"/>
                <a:cs typeface="Consolas" pitchFamily="49" charset="0"/>
              </a:rPr>
              <a:t>层次遍历：</a:t>
            </a:r>
            <a:endParaRPr lang="zh-CN" altLang="en-US" sz="2000" b="0" dirty="0">
              <a:solidFill>
                <a:srgbClr val="0000FF"/>
              </a:solidFill>
              <a:latin typeface="仿宋" pitchFamily="49" charset="-122"/>
              <a:ea typeface="仿宋" pitchFamily="49" charset="-122"/>
              <a:cs typeface="Consolas" pitchFamily="49" charset="0"/>
            </a:endParaRPr>
          </a:p>
        </p:txBody>
      </p:sp>
      <p:sp>
        <p:nvSpPr>
          <p:cNvPr id="8" name="TextBox 7"/>
          <p:cNvSpPr txBox="1"/>
          <p:nvPr/>
        </p:nvSpPr>
        <p:spPr>
          <a:xfrm>
            <a:off x="467544" y="260648"/>
            <a:ext cx="221457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solidFill>
                  <a:schemeClr val="bg1"/>
                </a:solidFill>
                <a:latin typeface="Consolas" pitchFamily="49" charset="0"/>
                <a:ea typeface="微软雅黑" pitchFamily="34" charset="-122"/>
                <a:cs typeface="Consolas" pitchFamily="49" charset="0"/>
              </a:rPr>
              <a:t>1. </a:t>
            </a:r>
            <a:r>
              <a:rPr lang="zh-CN" altLang="en-US" sz="2000">
                <a:solidFill>
                  <a:schemeClr val="bg1"/>
                </a:solidFill>
                <a:latin typeface="Consolas" pitchFamily="49" charset="0"/>
                <a:ea typeface="微软雅黑" pitchFamily="34" charset="-122"/>
                <a:cs typeface="Consolas" pitchFamily="49" charset="0"/>
              </a:rPr>
              <a:t>树的遍历</a:t>
            </a:r>
            <a:endParaRPr lang="zh-CN" altLang="zh-CN" sz="2000">
              <a:solidFill>
                <a:schemeClr val="bg1"/>
              </a:solidFill>
              <a:latin typeface="Consolas" pitchFamily="49" charset="0"/>
              <a:ea typeface="微软雅黑" pitchFamily="34" charset="-122"/>
              <a:cs typeface="Consolas" pitchFamily="49" charset="0"/>
            </a:endParaRPr>
          </a:p>
        </p:txBody>
      </p:sp>
      <p:sp>
        <p:nvSpPr>
          <p:cNvPr id="5" name="Rectangle 4">
            <a:extLst>
              <a:ext uri="{FF2B5EF4-FFF2-40B4-BE49-F238E27FC236}">
                <a16:creationId xmlns:a16="http://schemas.microsoft.com/office/drawing/2014/main" id="{49A4D981-6B71-4B89-A952-5B0400FF39E7}"/>
              </a:ext>
            </a:extLst>
          </p:cNvPr>
          <p:cNvSpPr>
            <a:spLocks noChangeArrowheads="1"/>
          </p:cNvSpPr>
          <p:nvPr/>
        </p:nvSpPr>
        <p:spPr bwMode="auto">
          <a:xfrm>
            <a:off x="2320983" y="1861166"/>
            <a:ext cx="6744953" cy="746230"/>
          </a:xfrm>
          <a:prstGeom prst="rect">
            <a:avLst/>
          </a:prstGeom>
          <a:noFill/>
          <a:ln w="12700" cap="sq">
            <a:noFill/>
            <a:miter lim="800000"/>
            <a:headEnd type="none" w="sm" len="sm"/>
            <a:tailEnd type="none" w="sm" len="sm"/>
          </a:ln>
        </p:spPr>
        <p:txBody>
          <a:bodyPr wrap="square">
            <a:spAutoFit/>
          </a:bodyPr>
          <a:lstStyle/>
          <a:p>
            <a:pPr algn="l">
              <a:lnSpc>
                <a:spcPct val="110000"/>
              </a:lnSpc>
            </a:pPr>
            <a:r>
              <a:rPr kumimoji="1" lang="zh-CN" altLang="en-US" sz="2000" dirty="0">
                <a:solidFill>
                  <a:srgbClr val="0000FF"/>
                </a:solidFill>
                <a:latin typeface="Consolas" pitchFamily="49" charset="0"/>
                <a:ea typeface="仿宋" pitchFamily="49" charset="-122"/>
                <a:cs typeface="Consolas" pitchFamily="49" charset="0"/>
              </a:rPr>
              <a:t>若树不空，则</a:t>
            </a:r>
            <a:r>
              <a:rPr kumimoji="1" lang="zh-CN" altLang="en-US" sz="2000" dirty="0">
                <a:solidFill>
                  <a:srgbClr val="FF00FF"/>
                </a:solidFill>
                <a:latin typeface="Consolas" pitchFamily="49" charset="0"/>
                <a:ea typeface="仿宋" pitchFamily="49" charset="-122"/>
                <a:cs typeface="Consolas" pitchFamily="49" charset="0"/>
              </a:rPr>
              <a:t>先访问根</a:t>
            </a:r>
            <a:r>
              <a:rPr kumimoji="1" lang="zh-CN" altLang="en-US" sz="2000" dirty="0">
                <a:solidFill>
                  <a:srgbClr val="0000FF"/>
                </a:solidFill>
                <a:latin typeface="Consolas" pitchFamily="49" charset="0"/>
                <a:ea typeface="仿宋" pitchFamily="49" charset="-122"/>
                <a:cs typeface="Consolas" pitchFamily="49" charset="0"/>
              </a:rPr>
              <a:t>结点，然后从</a:t>
            </a:r>
            <a:r>
              <a:rPr kumimoji="1" lang="zh-CN" altLang="en-US" sz="2000" dirty="0">
                <a:solidFill>
                  <a:srgbClr val="FF00FF"/>
                </a:solidFill>
                <a:latin typeface="Consolas" pitchFamily="49" charset="0"/>
                <a:ea typeface="仿宋" pitchFamily="49" charset="-122"/>
                <a:cs typeface="Consolas" pitchFamily="49" charset="0"/>
              </a:rPr>
              <a:t>左到右</a:t>
            </a:r>
            <a:r>
              <a:rPr kumimoji="1" lang="zh-CN" altLang="en-US" sz="2000" dirty="0">
                <a:solidFill>
                  <a:srgbClr val="0000FF"/>
                </a:solidFill>
                <a:latin typeface="Consolas" pitchFamily="49" charset="0"/>
                <a:ea typeface="仿宋" pitchFamily="49" charset="-122"/>
                <a:cs typeface="Consolas" pitchFamily="49" charset="0"/>
              </a:rPr>
              <a:t>的次序先根遍历各棵子树。</a:t>
            </a:r>
          </a:p>
        </p:txBody>
      </p:sp>
      <p:sp>
        <p:nvSpPr>
          <p:cNvPr id="7" name="Rectangle 7">
            <a:extLst>
              <a:ext uri="{FF2B5EF4-FFF2-40B4-BE49-F238E27FC236}">
                <a16:creationId xmlns:a16="http://schemas.microsoft.com/office/drawing/2014/main" id="{C5A514AB-2115-41A8-8BFD-3342BD314816}"/>
              </a:ext>
            </a:extLst>
          </p:cNvPr>
          <p:cNvSpPr>
            <a:spLocks noChangeArrowheads="1"/>
          </p:cNvSpPr>
          <p:nvPr/>
        </p:nvSpPr>
        <p:spPr bwMode="auto">
          <a:xfrm>
            <a:off x="2320983" y="2975596"/>
            <a:ext cx="6876256" cy="746230"/>
          </a:xfrm>
          <a:prstGeom prst="rect">
            <a:avLst/>
          </a:prstGeom>
          <a:noFill/>
          <a:ln w="12700" cap="sq">
            <a:noFill/>
            <a:miter lim="800000"/>
            <a:headEnd type="none" w="sm" len="sm"/>
            <a:tailEnd type="none" w="sm" len="sm"/>
          </a:ln>
        </p:spPr>
        <p:txBody>
          <a:bodyPr wrap="square">
            <a:spAutoFit/>
          </a:bodyPr>
          <a:lstStyle/>
          <a:p>
            <a:pPr algn="l">
              <a:lnSpc>
                <a:spcPct val="110000"/>
              </a:lnSpc>
            </a:pPr>
            <a:r>
              <a:rPr kumimoji="1" lang="zh-CN" altLang="en-US" sz="2000" dirty="0">
                <a:solidFill>
                  <a:srgbClr val="0000FF"/>
                </a:solidFill>
                <a:latin typeface="Consolas" pitchFamily="49" charset="0"/>
                <a:ea typeface="仿宋" pitchFamily="49" charset="-122"/>
                <a:cs typeface="Consolas" pitchFamily="49" charset="0"/>
              </a:rPr>
              <a:t>若树不空，则</a:t>
            </a:r>
            <a:r>
              <a:rPr kumimoji="1" lang="zh-CN" altLang="en-US" sz="2000" dirty="0">
                <a:solidFill>
                  <a:srgbClr val="FF00FF"/>
                </a:solidFill>
                <a:latin typeface="Consolas" pitchFamily="49" charset="0"/>
                <a:ea typeface="仿宋" pitchFamily="49" charset="-122"/>
                <a:cs typeface="Consolas" pitchFamily="49" charset="0"/>
              </a:rPr>
              <a:t>先从左到右的次序后根遍历</a:t>
            </a:r>
            <a:r>
              <a:rPr kumimoji="1" lang="zh-CN" altLang="en-US" sz="2000" dirty="0">
                <a:solidFill>
                  <a:srgbClr val="0000FF"/>
                </a:solidFill>
                <a:latin typeface="Consolas" pitchFamily="49" charset="0"/>
                <a:ea typeface="仿宋" pitchFamily="49" charset="-122"/>
                <a:cs typeface="Consolas" pitchFamily="49" charset="0"/>
              </a:rPr>
              <a:t>各棵子树，然后访问根结点。</a:t>
            </a:r>
          </a:p>
        </p:txBody>
      </p:sp>
      <p:sp>
        <p:nvSpPr>
          <p:cNvPr id="9" name="Rectangle 10">
            <a:extLst>
              <a:ext uri="{FF2B5EF4-FFF2-40B4-BE49-F238E27FC236}">
                <a16:creationId xmlns:a16="http://schemas.microsoft.com/office/drawing/2014/main" id="{EFD1A449-266E-482E-84AA-4EB279B3B9DD}"/>
              </a:ext>
            </a:extLst>
          </p:cNvPr>
          <p:cNvSpPr>
            <a:spLocks noChangeArrowheads="1"/>
          </p:cNvSpPr>
          <p:nvPr/>
        </p:nvSpPr>
        <p:spPr bwMode="auto">
          <a:xfrm>
            <a:off x="2320983" y="3996315"/>
            <a:ext cx="6408712" cy="407676"/>
          </a:xfrm>
          <a:prstGeom prst="rect">
            <a:avLst/>
          </a:prstGeom>
          <a:noFill/>
          <a:ln w="12700" cap="sq">
            <a:noFill/>
            <a:miter lim="800000"/>
            <a:headEnd type="none" w="sm" len="sm"/>
            <a:tailEnd type="none" w="sm" len="sm"/>
          </a:ln>
        </p:spPr>
        <p:txBody>
          <a:bodyPr wrap="square">
            <a:spAutoFit/>
          </a:bodyPr>
          <a:lstStyle/>
          <a:p>
            <a:pPr algn="l">
              <a:lnSpc>
                <a:spcPct val="110000"/>
              </a:lnSpc>
            </a:pPr>
            <a:r>
              <a:rPr kumimoji="1" lang="zh-CN" altLang="en-US" sz="2000" dirty="0">
                <a:solidFill>
                  <a:srgbClr val="0000FF"/>
                </a:solidFill>
                <a:latin typeface="Consolas" pitchFamily="49" charset="0"/>
                <a:ea typeface="仿宋" pitchFamily="49" charset="-122"/>
                <a:cs typeface="Consolas" pitchFamily="49" charset="0"/>
              </a:rPr>
              <a:t>若树不空，则</a:t>
            </a:r>
            <a:r>
              <a:rPr kumimoji="1" lang="zh-CN" altLang="en-US" sz="2000" dirty="0">
                <a:solidFill>
                  <a:srgbClr val="FF00FF"/>
                </a:solidFill>
                <a:latin typeface="Consolas" pitchFamily="49" charset="0"/>
                <a:ea typeface="仿宋" pitchFamily="49" charset="-122"/>
                <a:cs typeface="Consolas" pitchFamily="49" charset="0"/>
              </a:rPr>
              <a:t>自上而下自左至右</a:t>
            </a:r>
            <a:r>
              <a:rPr kumimoji="1" lang="zh-CN" altLang="en-US" sz="2000" dirty="0">
                <a:solidFill>
                  <a:srgbClr val="0000FF"/>
                </a:solidFill>
                <a:latin typeface="Consolas" pitchFamily="49" charset="0"/>
                <a:ea typeface="仿宋" pitchFamily="49" charset="-122"/>
                <a:cs typeface="Consolas" pitchFamily="49" charset="0"/>
              </a:rPr>
              <a:t>访问树中每个结点。</a:t>
            </a:r>
          </a:p>
        </p:txBody>
      </p:sp>
      <p:grpSp>
        <p:nvGrpSpPr>
          <p:cNvPr id="10" name="组合 9">
            <a:extLst>
              <a:ext uri="{FF2B5EF4-FFF2-40B4-BE49-F238E27FC236}">
                <a16:creationId xmlns:a16="http://schemas.microsoft.com/office/drawing/2014/main" id="{D8DCCA01-5187-417F-A2BA-5015938E20F1}"/>
              </a:ext>
            </a:extLst>
          </p:cNvPr>
          <p:cNvGrpSpPr/>
          <p:nvPr/>
        </p:nvGrpSpPr>
        <p:grpSpPr>
          <a:xfrm>
            <a:off x="187286" y="5855616"/>
            <a:ext cx="5143536" cy="927921"/>
            <a:chOff x="1357290" y="4714884"/>
            <a:chExt cx="5143536" cy="927921"/>
          </a:xfrm>
        </p:grpSpPr>
        <p:sp>
          <p:nvSpPr>
            <p:cNvPr id="11" name="Text Box 5">
              <a:extLst>
                <a:ext uri="{FF2B5EF4-FFF2-40B4-BE49-F238E27FC236}">
                  <a16:creationId xmlns:a16="http://schemas.microsoft.com/office/drawing/2014/main" id="{06EF618D-5B7A-4430-A87C-0F9A31F84933}"/>
                </a:ext>
              </a:extLst>
            </p:cNvPr>
            <p:cNvSpPr txBox="1">
              <a:spLocks noChangeArrowheads="1"/>
            </p:cNvSpPr>
            <p:nvPr/>
          </p:nvSpPr>
          <p:spPr bwMode="auto">
            <a:xfrm>
              <a:off x="2643174" y="4988494"/>
              <a:ext cx="3857652" cy="400110"/>
            </a:xfrm>
            <a:prstGeom prst="rect">
              <a:avLst/>
            </a:prstGeom>
            <a:noFill/>
            <a:ln w="9525">
              <a:noFill/>
              <a:miter lim="800000"/>
              <a:headEnd/>
              <a:tailEnd/>
            </a:ln>
          </p:spPr>
          <p:txBody>
            <a:bodyPr wrap="square">
              <a:spAutoFit/>
            </a:bodyPr>
            <a:lstStyle/>
            <a:p>
              <a:pPr algn="l">
                <a:lnSpc>
                  <a:spcPct val="100000"/>
                </a:lnSpc>
                <a:spcBef>
                  <a:spcPct val="50000"/>
                </a:spcBef>
              </a:pPr>
              <a:r>
                <a:rPr kumimoji="1" lang="zh-CN" altLang="en-US" sz="2000" dirty="0">
                  <a:solidFill>
                    <a:srgbClr val="0000FF"/>
                  </a:solidFill>
                  <a:latin typeface="华文中宋" pitchFamily="2" charset="-122"/>
                  <a:ea typeface="华文中宋" pitchFamily="2" charset="-122"/>
                  <a:cs typeface="Consolas" pitchFamily="49" charset="0"/>
                </a:rPr>
                <a:t>先根和后根遍历算法都是递归的。</a:t>
              </a:r>
            </a:p>
          </p:txBody>
        </p:sp>
        <p:grpSp>
          <p:nvGrpSpPr>
            <p:cNvPr id="12" name="组合 11">
              <a:extLst>
                <a:ext uri="{FF2B5EF4-FFF2-40B4-BE49-F238E27FC236}">
                  <a16:creationId xmlns:a16="http://schemas.microsoft.com/office/drawing/2014/main" id="{E2EBE209-385C-49A2-91AA-5898AF2365BB}"/>
                </a:ext>
              </a:extLst>
            </p:cNvPr>
            <p:cNvGrpSpPr/>
            <p:nvPr/>
          </p:nvGrpSpPr>
          <p:grpSpPr>
            <a:xfrm>
              <a:off x="1357290" y="4714884"/>
              <a:ext cx="1428760" cy="927921"/>
              <a:chOff x="428596" y="715129"/>
              <a:chExt cx="1955562" cy="927921"/>
            </a:xfrm>
          </p:grpSpPr>
          <p:pic>
            <p:nvPicPr>
              <p:cNvPr id="13" name="Oval 2">
                <a:extLst>
                  <a:ext uri="{FF2B5EF4-FFF2-40B4-BE49-F238E27FC236}">
                    <a16:creationId xmlns:a16="http://schemas.microsoft.com/office/drawing/2014/main" id="{BFE4FB2D-5A1B-4BFE-AA97-C95CBD9555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596" y="715129"/>
                <a:ext cx="1955562" cy="92792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2">
                <a:extLst>
                  <a:ext uri="{FF2B5EF4-FFF2-40B4-BE49-F238E27FC236}">
                    <a16:creationId xmlns:a16="http://schemas.microsoft.com/office/drawing/2014/main" id="{465BB213-F039-4FFD-834A-753759755CD7}"/>
                  </a:ext>
                </a:extLst>
              </p:cNvPr>
              <p:cNvSpPr txBox="1"/>
              <p:nvPr/>
            </p:nvSpPr>
            <p:spPr>
              <a:xfrm>
                <a:off x="917486" y="1008612"/>
                <a:ext cx="992492" cy="338554"/>
              </a:xfrm>
              <a:prstGeom prst="rect">
                <a:avLst/>
              </a:prstGeom>
              <a:noFill/>
            </p:spPr>
            <p:txBody>
              <a:bodyPr wrap="square" rtlCol="0">
                <a:spAutoFit/>
              </a:bodyPr>
              <a:lstStyle/>
              <a:p>
                <a:pPr algn="ctr"/>
                <a:r>
                  <a:rPr lang="zh-CN" altLang="en-US" sz="2000" dirty="0">
                    <a:solidFill>
                      <a:srgbClr val="FF0000"/>
                    </a:solidFill>
                    <a:latin typeface="微软雅黑" pitchFamily="34" charset="-122"/>
                    <a:ea typeface="微软雅黑" pitchFamily="34" charset="-122"/>
                  </a:rPr>
                  <a:t>注意</a:t>
                </a:r>
              </a:p>
            </p:txBody>
          </p:sp>
        </p:grpSp>
      </p:grpSp>
      <p:grpSp>
        <p:nvGrpSpPr>
          <p:cNvPr id="15" name="组合 14">
            <a:extLst>
              <a:ext uri="{FF2B5EF4-FFF2-40B4-BE49-F238E27FC236}">
                <a16:creationId xmlns:a16="http://schemas.microsoft.com/office/drawing/2014/main" id="{B259A256-F575-417B-BFDA-7E0924247E31}"/>
              </a:ext>
            </a:extLst>
          </p:cNvPr>
          <p:cNvGrpSpPr/>
          <p:nvPr/>
        </p:nvGrpSpPr>
        <p:grpSpPr>
          <a:xfrm>
            <a:off x="5759111" y="4483271"/>
            <a:ext cx="3077534" cy="2300266"/>
            <a:chOff x="3357554" y="2786058"/>
            <a:chExt cx="2808288" cy="2419350"/>
          </a:xfrm>
        </p:grpSpPr>
        <p:sp>
          <p:nvSpPr>
            <p:cNvPr id="16" name="Oval 7">
              <a:extLst>
                <a:ext uri="{FF2B5EF4-FFF2-40B4-BE49-F238E27FC236}">
                  <a16:creationId xmlns:a16="http://schemas.microsoft.com/office/drawing/2014/main" id="{C5C80DBA-3B84-4715-9C66-633D4215346D}"/>
                </a:ext>
              </a:extLst>
            </p:cNvPr>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A</a:t>
              </a:r>
            </a:p>
          </p:txBody>
        </p:sp>
        <p:sp>
          <p:nvSpPr>
            <p:cNvPr id="17" name="Line 22">
              <a:extLst>
                <a:ext uri="{FF2B5EF4-FFF2-40B4-BE49-F238E27FC236}">
                  <a16:creationId xmlns:a16="http://schemas.microsoft.com/office/drawing/2014/main" id="{2770B74A-3AB3-47C7-B727-525C3CAF527E}"/>
                </a:ext>
              </a:extLst>
            </p:cNvPr>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lIns="0" rIns="0"/>
            <a:lstStyle/>
            <a:p>
              <a:endParaRPr lang="zh-CN" altLang="en-US"/>
            </a:p>
          </p:txBody>
        </p:sp>
        <p:sp>
          <p:nvSpPr>
            <p:cNvPr id="18" name="Line 20">
              <a:extLst>
                <a:ext uri="{FF2B5EF4-FFF2-40B4-BE49-F238E27FC236}">
                  <a16:creationId xmlns:a16="http://schemas.microsoft.com/office/drawing/2014/main" id="{CFB17AE3-F3BF-4F3B-A5A7-7AE7F62B551B}"/>
                </a:ext>
              </a:extLst>
            </p:cNvPr>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lIns="0" rIns="0"/>
            <a:lstStyle/>
            <a:p>
              <a:endParaRPr lang="zh-CN" altLang="en-US"/>
            </a:p>
          </p:txBody>
        </p:sp>
        <p:sp>
          <p:nvSpPr>
            <p:cNvPr id="19" name="Freeform 5">
              <a:extLst>
                <a:ext uri="{FF2B5EF4-FFF2-40B4-BE49-F238E27FC236}">
                  <a16:creationId xmlns:a16="http://schemas.microsoft.com/office/drawing/2014/main" id="{57AFB5F4-C84A-465A-BD7D-83EF5829CB69}"/>
                </a:ext>
              </a:extLst>
            </p:cNvPr>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lIns="0" rIns="0"/>
            <a:lstStyle/>
            <a:p>
              <a:endParaRPr lang="zh-CN" altLang="en-US"/>
            </a:p>
          </p:txBody>
        </p:sp>
        <p:sp>
          <p:nvSpPr>
            <p:cNvPr id="20" name="Freeform 6">
              <a:extLst>
                <a:ext uri="{FF2B5EF4-FFF2-40B4-BE49-F238E27FC236}">
                  <a16:creationId xmlns:a16="http://schemas.microsoft.com/office/drawing/2014/main" id="{DEC23D49-D430-43BE-AA6D-CDE2906AC2BD}"/>
                </a:ext>
              </a:extLst>
            </p:cNvPr>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lIns="0" rIns="0"/>
            <a:lstStyle/>
            <a:p>
              <a:endParaRPr lang="zh-CN" altLang="en-US"/>
            </a:p>
          </p:txBody>
        </p:sp>
        <p:sp>
          <p:nvSpPr>
            <p:cNvPr id="21" name="Oval 8">
              <a:extLst>
                <a:ext uri="{FF2B5EF4-FFF2-40B4-BE49-F238E27FC236}">
                  <a16:creationId xmlns:a16="http://schemas.microsoft.com/office/drawing/2014/main" id="{DD9C4A79-1EF6-4858-8B3B-C35B55390D34}"/>
                </a:ext>
              </a:extLst>
            </p:cNvPr>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B</a:t>
              </a:r>
            </a:p>
          </p:txBody>
        </p:sp>
        <p:sp>
          <p:nvSpPr>
            <p:cNvPr id="22" name="Oval 9">
              <a:extLst>
                <a:ext uri="{FF2B5EF4-FFF2-40B4-BE49-F238E27FC236}">
                  <a16:creationId xmlns:a16="http://schemas.microsoft.com/office/drawing/2014/main" id="{2A03975D-9E1C-4EA2-A4CF-6E6953B1F97D}"/>
                </a:ext>
              </a:extLst>
            </p:cNvPr>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C</a:t>
              </a:r>
            </a:p>
          </p:txBody>
        </p:sp>
        <p:sp>
          <p:nvSpPr>
            <p:cNvPr id="23" name="Oval 10">
              <a:extLst>
                <a:ext uri="{FF2B5EF4-FFF2-40B4-BE49-F238E27FC236}">
                  <a16:creationId xmlns:a16="http://schemas.microsoft.com/office/drawing/2014/main" id="{670417FF-5D29-49C2-A5BD-BFF6923F4FCB}"/>
                </a:ext>
              </a:extLst>
            </p:cNvPr>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a:solidFill>
                    <a:srgbClr val="0000FF"/>
                  </a:solidFill>
                  <a:latin typeface="Consolas" pitchFamily="49" charset="0"/>
                  <a:cs typeface="Consolas" pitchFamily="49" charset="0"/>
                </a:rPr>
                <a:t>D</a:t>
              </a:r>
            </a:p>
          </p:txBody>
        </p:sp>
        <p:sp>
          <p:nvSpPr>
            <p:cNvPr id="24" name="Oval 11">
              <a:extLst>
                <a:ext uri="{FF2B5EF4-FFF2-40B4-BE49-F238E27FC236}">
                  <a16:creationId xmlns:a16="http://schemas.microsoft.com/office/drawing/2014/main" id="{8ABFCCD3-79A1-4586-B26E-632013C3ECE6}"/>
                </a:ext>
              </a:extLst>
            </p:cNvPr>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E</a:t>
              </a:r>
            </a:p>
          </p:txBody>
        </p:sp>
        <p:sp>
          <p:nvSpPr>
            <p:cNvPr id="25" name="Oval 12">
              <a:extLst>
                <a:ext uri="{FF2B5EF4-FFF2-40B4-BE49-F238E27FC236}">
                  <a16:creationId xmlns:a16="http://schemas.microsoft.com/office/drawing/2014/main" id="{46806E91-A69E-42E8-BE74-E9F4B3EE5547}"/>
                </a:ext>
              </a:extLst>
            </p:cNvPr>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F</a:t>
              </a:r>
            </a:p>
          </p:txBody>
        </p:sp>
        <p:sp>
          <p:nvSpPr>
            <p:cNvPr id="26" name="Oval 15">
              <a:extLst>
                <a:ext uri="{FF2B5EF4-FFF2-40B4-BE49-F238E27FC236}">
                  <a16:creationId xmlns:a16="http://schemas.microsoft.com/office/drawing/2014/main" id="{6D7DFBCD-23E0-444A-A018-617FFC687AE7}"/>
                </a:ext>
              </a:extLst>
            </p:cNvPr>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a:solidFill>
                    <a:srgbClr val="0000FF"/>
                  </a:solidFill>
                  <a:latin typeface="Consolas" pitchFamily="49" charset="0"/>
                  <a:cs typeface="Consolas" pitchFamily="49" charset="0"/>
                </a:rPr>
                <a:t>H</a:t>
              </a:r>
            </a:p>
          </p:txBody>
        </p:sp>
        <p:sp>
          <p:nvSpPr>
            <p:cNvPr id="27" name="Oval 16">
              <a:extLst>
                <a:ext uri="{FF2B5EF4-FFF2-40B4-BE49-F238E27FC236}">
                  <a16:creationId xmlns:a16="http://schemas.microsoft.com/office/drawing/2014/main" id="{21DC6315-A699-4AA6-9C31-9CCC82B76807}"/>
                </a:ext>
              </a:extLst>
            </p:cNvPr>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G</a:t>
              </a:r>
            </a:p>
          </p:txBody>
        </p:sp>
        <p:sp>
          <p:nvSpPr>
            <p:cNvPr id="28" name="Line 21">
              <a:extLst>
                <a:ext uri="{FF2B5EF4-FFF2-40B4-BE49-F238E27FC236}">
                  <a16:creationId xmlns:a16="http://schemas.microsoft.com/office/drawing/2014/main" id="{DE80125E-F753-4225-868C-EEB458E3825B}"/>
                </a:ext>
              </a:extLst>
            </p:cNvPr>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lIns="0" rIns="0"/>
            <a:lstStyle/>
            <a:p>
              <a:endParaRPr lang="zh-CN" altLang="en-US"/>
            </a:p>
          </p:txBody>
        </p:sp>
        <p:sp>
          <p:nvSpPr>
            <p:cNvPr id="29" name="Freeform 26">
              <a:extLst>
                <a:ext uri="{FF2B5EF4-FFF2-40B4-BE49-F238E27FC236}">
                  <a16:creationId xmlns:a16="http://schemas.microsoft.com/office/drawing/2014/main" id="{F1649A40-D330-46FD-9CA9-2D53FDF84923}"/>
                </a:ext>
              </a:extLst>
            </p:cNvPr>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lIns="0" rIns="0"/>
            <a:lstStyle/>
            <a:p>
              <a:endParaRPr lang="zh-CN" altLang="en-US"/>
            </a:p>
          </p:txBody>
        </p:sp>
        <p:cxnSp>
          <p:nvCxnSpPr>
            <p:cNvPr id="30" name="直接连接符 35">
              <a:extLst>
                <a:ext uri="{FF2B5EF4-FFF2-40B4-BE49-F238E27FC236}">
                  <a16:creationId xmlns:a16="http://schemas.microsoft.com/office/drawing/2014/main" id="{52F81CD1-078A-45B2-8CF9-86391F7CBDC1}"/>
                </a:ext>
              </a:extLst>
            </p:cNvPr>
            <p:cNvCxnSpPr>
              <a:cxnSpLocks noChangeShapeType="1"/>
              <a:stCxn id="24" idx="4"/>
              <a:endCxn id="26"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2" name="矩形 1"/>
          <p:cNvSpPr/>
          <p:nvPr/>
        </p:nvSpPr>
        <p:spPr>
          <a:xfrm>
            <a:off x="3854557" y="2276995"/>
            <a:ext cx="2664804" cy="258516"/>
          </a:xfrm>
          <a:prstGeom prst="rect">
            <a:avLst/>
          </a:prstGeom>
          <a:ln w="19050">
            <a:noFill/>
            <a:tailEnd type="none"/>
          </a:ln>
        </p:spPr>
        <p:style>
          <a:lnRef idx="2">
            <a:schemeClr val="dk1"/>
          </a:lnRef>
          <a:fillRef idx="0">
            <a:schemeClr val="dk1"/>
          </a:fillRef>
          <a:effectRef idx="1">
            <a:schemeClr val="dk1"/>
          </a:effectRef>
          <a:fontRef idx="minor">
            <a:schemeClr val="tx1"/>
          </a:fontRef>
        </p:style>
        <p:txBody>
          <a:bodyPr rtlCol="0" anchor="ctr"/>
          <a:lstStyle/>
          <a:p>
            <a:pPr algn="ctr"/>
            <a:r>
              <a:rPr lang="zh-CN" altLang="en-US" sz="2000" dirty="0">
                <a:latin typeface="楷体" pitchFamily="49" charset="-122"/>
                <a:ea typeface="楷体" pitchFamily="49" charset="-122"/>
              </a:rPr>
              <a:t>如下图：</a:t>
            </a:r>
            <a:r>
              <a:rPr lang="en-US" altLang="zh-CN" sz="2000" dirty="0">
                <a:latin typeface="楷体" pitchFamily="49" charset="-122"/>
                <a:ea typeface="楷体" pitchFamily="49" charset="-122"/>
              </a:rPr>
              <a:t>ABCEHFDG</a:t>
            </a:r>
            <a:endParaRPr lang="zh-CN" altLang="en-US" sz="2000" dirty="0">
              <a:latin typeface="楷体" pitchFamily="49" charset="-122"/>
              <a:ea typeface="楷体" pitchFamily="49" charset="-122"/>
            </a:endParaRPr>
          </a:p>
        </p:txBody>
      </p:sp>
      <p:sp>
        <p:nvSpPr>
          <p:cNvPr id="31" name="矩形 30"/>
          <p:cNvSpPr/>
          <p:nvPr/>
        </p:nvSpPr>
        <p:spPr>
          <a:xfrm>
            <a:off x="3707904" y="3434398"/>
            <a:ext cx="2664804" cy="258516"/>
          </a:xfrm>
          <a:prstGeom prst="rect">
            <a:avLst/>
          </a:prstGeom>
          <a:ln w="19050">
            <a:noFill/>
            <a:tailEnd type="none"/>
          </a:ln>
        </p:spPr>
        <p:style>
          <a:lnRef idx="2">
            <a:schemeClr val="dk1"/>
          </a:lnRef>
          <a:fillRef idx="0">
            <a:schemeClr val="dk1"/>
          </a:fillRef>
          <a:effectRef idx="1">
            <a:schemeClr val="dk1"/>
          </a:effectRef>
          <a:fontRef idx="minor">
            <a:schemeClr val="tx1"/>
          </a:fontRef>
        </p:style>
        <p:txBody>
          <a:bodyPr rtlCol="0" anchor="ctr"/>
          <a:lstStyle/>
          <a:p>
            <a:pPr algn="ctr"/>
            <a:r>
              <a:rPr lang="zh-CN" altLang="en-US" sz="2000" dirty="0">
                <a:latin typeface="楷体" pitchFamily="49" charset="-122"/>
                <a:ea typeface="楷体" pitchFamily="49" charset="-122"/>
              </a:rPr>
              <a:t>如下图：</a:t>
            </a:r>
            <a:r>
              <a:rPr lang="en-US" altLang="zh-CN" sz="2000" dirty="0">
                <a:latin typeface="楷体" pitchFamily="49" charset="-122"/>
                <a:ea typeface="楷体" pitchFamily="49" charset="-122"/>
              </a:rPr>
              <a:t>BHEFCGDA</a:t>
            </a:r>
            <a:endParaRPr lang="zh-CN" altLang="en-US" sz="2000" dirty="0">
              <a:latin typeface="楷体" pitchFamily="49" charset="-122"/>
              <a:ea typeface="楷体" pitchFamily="49" charset="-122"/>
            </a:endParaRPr>
          </a:p>
        </p:txBody>
      </p:sp>
      <p:sp>
        <p:nvSpPr>
          <p:cNvPr id="32" name="矩形 31"/>
          <p:cNvSpPr/>
          <p:nvPr/>
        </p:nvSpPr>
        <p:spPr>
          <a:xfrm>
            <a:off x="2477394" y="4439244"/>
            <a:ext cx="2664804" cy="258516"/>
          </a:xfrm>
          <a:prstGeom prst="rect">
            <a:avLst/>
          </a:prstGeom>
          <a:ln w="19050">
            <a:noFill/>
            <a:tailEnd type="none"/>
          </a:ln>
        </p:spPr>
        <p:style>
          <a:lnRef idx="2">
            <a:schemeClr val="dk1"/>
          </a:lnRef>
          <a:fillRef idx="0">
            <a:schemeClr val="dk1"/>
          </a:fillRef>
          <a:effectRef idx="1">
            <a:schemeClr val="dk1"/>
          </a:effectRef>
          <a:fontRef idx="minor">
            <a:schemeClr val="tx1"/>
          </a:fontRef>
        </p:style>
        <p:txBody>
          <a:bodyPr rtlCol="0" anchor="ctr"/>
          <a:lstStyle/>
          <a:p>
            <a:pPr algn="ctr"/>
            <a:r>
              <a:rPr lang="zh-CN" altLang="en-US" sz="2000" dirty="0">
                <a:latin typeface="楷体" pitchFamily="49" charset="-122"/>
                <a:ea typeface="楷体" pitchFamily="49" charset="-122"/>
              </a:rPr>
              <a:t>如下图：</a:t>
            </a:r>
            <a:r>
              <a:rPr lang="en-US" altLang="zh-CN" sz="2000" dirty="0">
                <a:latin typeface="楷体" pitchFamily="49" charset="-122"/>
                <a:ea typeface="楷体" pitchFamily="49" charset="-122"/>
              </a:rPr>
              <a:t>ABCDEFGH</a:t>
            </a:r>
            <a:endParaRPr lang="zh-CN" altLang="en-US" sz="2000"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9" grpId="0"/>
      <p:bldP spid="2" grpId="0"/>
      <p:bldP spid="31" grpId="0"/>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811" y="171632"/>
            <a:ext cx="3643338" cy="461665"/>
          </a:xfrm>
          <a:prstGeom prst="rect">
            <a:avLst/>
          </a:prstGeom>
          <a:gradFill>
            <a:gsLst>
              <a:gs pos="40000">
                <a:srgbClr val="267E96"/>
              </a:gs>
              <a:gs pos="0">
                <a:schemeClr val="accent5">
                  <a:shade val="51000"/>
                  <a:satMod val="130000"/>
                </a:schemeClr>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a:latin typeface="Consolas" pitchFamily="49" charset="0"/>
                <a:ea typeface="微软雅黑" pitchFamily="34" charset="-122"/>
                <a:cs typeface="Consolas" pitchFamily="49" charset="0"/>
              </a:defRPr>
            </a:lvl1pPr>
          </a:lstStyle>
          <a:p>
            <a:r>
              <a:rPr lang="en-US" altLang="zh-CN" dirty="0"/>
              <a:t>7.1.6 </a:t>
            </a:r>
            <a:r>
              <a:rPr lang="zh-CN" altLang="zh-CN" dirty="0"/>
              <a:t>树的存储结构</a:t>
            </a:r>
          </a:p>
        </p:txBody>
      </p:sp>
      <p:sp>
        <p:nvSpPr>
          <p:cNvPr id="5" name="TextBox 4"/>
          <p:cNvSpPr txBox="1"/>
          <p:nvPr/>
        </p:nvSpPr>
        <p:spPr>
          <a:xfrm>
            <a:off x="611560" y="896805"/>
            <a:ext cx="264320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双亲存储结构</a:t>
            </a:r>
            <a:endParaRPr lang="zh-CN" altLang="zh-CN" sz="2000">
              <a:solidFill>
                <a:schemeClr val="bg1"/>
              </a:solidFill>
              <a:latin typeface="Consolas" pitchFamily="49" charset="0"/>
              <a:ea typeface="微软雅黑" pitchFamily="34" charset="-122"/>
              <a:cs typeface="Consolas" pitchFamily="49" charset="0"/>
            </a:endParaRPr>
          </a:p>
        </p:txBody>
      </p:sp>
      <p:sp>
        <p:nvSpPr>
          <p:cNvPr id="6" name="Text Box 3"/>
          <p:cNvSpPr txBox="1">
            <a:spLocks noChangeArrowheads="1"/>
          </p:cNvSpPr>
          <p:nvPr/>
        </p:nvSpPr>
        <p:spPr bwMode="auto">
          <a:xfrm>
            <a:off x="63704" y="1614948"/>
            <a:ext cx="8972792" cy="871905"/>
          </a:xfrm>
          <a:prstGeom prst="rect">
            <a:avLst/>
          </a:prstGeom>
          <a:noFill/>
          <a:ln w="9525">
            <a:noFill/>
            <a:miter lim="800000"/>
            <a:headEnd/>
            <a:tailEnd/>
          </a:ln>
        </p:spPr>
        <p:txBody>
          <a:bodyPr wrap="square">
            <a:spAutoFit/>
          </a:bodyPr>
          <a:lstStyle/>
          <a:p>
            <a:pPr algn="just">
              <a:lnSpc>
                <a:spcPts val="3200"/>
              </a:lnSpc>
              <a:spcBef>
                <a:spcPts val="0"/>
              </a:spcBef>
            </a:pPr>
            <a:r>
              <a:rPr kumimoji="1" lang="zh-CN" altLang="en-US" sz="2000" dirty="0">
                <a:solidFill>
                  <a:srgbClr val="0000FF"/>
                </a:solidFill>
                <a:latin typeface="Consolas" pitchFamily="49" charset="0"/>
                <a:ea typeface="仿宋" pitchFamily="49" charset="-122"/>
                <a:cs typeface="Consolas" pitchFamily="49" charset="0"/>
              </a:rPr>
              <a:t>　  这种存储结构是一种</a:t>
            </a:r>
            <a:r>
              <a:rPr kumimoji="1" lang="zh-CN" altLang="en-US" sz="2000" dirty="0">
                <a:solidFill>
                  <a:srgbClr val="FF0000"/>
                </a:solidFill>
                <a:latin typeface="Consolas" pitchFamily="49" charset="0"/>
                <a:ea typeface="仿宋" pitchFamily="49" charset="-122"/>
                <a:cs typeface="Consolas" pitchFamily="49" charset="0"/>
              </a:rPr>
              <a:t>顺序存储结构</a:t>
            </a:r>
            <a:r>
              <a:rPr kumimoji="1" lang="zh-CN" altLang="en-US" sz="2000" dirty="0">
                <a:solidFill>
                  <a:srgbClr val="0000FF"/>
                </a:solidFill>
                <a:latin typeface="Consolas" pitchFamily="49" charset="0"/>
                <a:ea typeface="仿宋" pitchFamily="49" charset="-122"/>
                <a:cs typeface="Consolas" pitchFamily="49" charset="0"/>
              </a:rPr>
              <a:t>，用一组连续空间存储树的所有结点，同时在每个结点中附设一个</a:t>
            </a:r>
            <a:r>
              <a:rPr kumimoji="1" lang="zh-CN" altLang="en-US" sz="2000" dirty="0">
                <a:solidFill>
                  <a:srgbClr val="FF0000"/>
                </a:solidFill>
                <a:latin typeface="Consolas" pitchFamily="49" charset="0"/>
                <a:ea typeface="仿宋" pitchFamily="49" charset="-122"/>
                <a:cs typeface="Consolas" pitchFamily="49" charset="0"/>
              </a:rPr>
              <a:t>伪指针指示其双亲结点</a:t>
            </a:r>
            <a:r>
              <a:rPr kumimoji="1" lang="zh-CN" altLang="en-US" sz="2000" dirty="0">
                <a:solidFill>
                  <a:srgbClr val="0000FF"/>
                </a:solidFill>
                <a:latin typeface="Consolas" pitchFamily="49" charset="0"/>
                <a:ea typeface="仿宋" pitchFamily="49" charset="-122"/>
                <a:cs typeface="Consolas" pitchFamily="49" charset="0"/>
              </a:rPr>
              <a:t>的</a:t>
            </a:r>
            <a:r>
              <a:rPr kumimoji="1" lang="zh-CN" altLang="en-US" sz="2000" dirty="0">
                <a:solidFill>
                  <a:srgbClr val="FF00FF"/>
                </a:solidFill>
                <a:latin typeface="Consolas" pitchFamily="49" charset="0"/>
                <a:ea typeface="仿宋" pitchFamily="49" charset="-122"/>
                <a:cs typeface="Consolas" pitchFamily="49" charset="0"/>
              </a:rPr>
              <a:t>位置</a:t>
            </a:r>
            <a:r>
              <a:rPr kumimoji="1" lang="zh-CN" altLang="en-US" sz="2000" dirty="0">
                <a:solidFill>
                  <a:srgbClr val="0000FF"/>
                </a:solidFill>
                <a:latin typeface="Consolas" pitchFamily="49" charset="0"/>
                <a:ea typeface="仿宋" pitchFamily="49" charset="-122"/>
                <a:cs typeface="Consolas" pitchFamily="49" charset="0"/>
              </a:rPr>
              <a:t>。</a:t>
            </a:r>
          </a:p>
        </p:txBody>
      </p:sp>
      <p:grpSp>
        <p:nvGrpSpPr>
          <p:cNvPr id="7" name="组合 6"/>
          <p:cNvGrpSpPr/>
          <p:nvPr/>
        </p:nvGrpSpPr>
        <p:grpSpPr>
          <a:xfrm>
            <a:off x="395537" y="3161472"/>
            <a:ext cx="3467612" cy="2715799"/>
            <a:chOff x="3357554" y="2786058"/>
            <a:chExt cx="2808288" cy="2419350"/>
          </a:xfrm>
        </p:grpSpPr>
        <p:sp>
          <p:nvSpPr>
            <p:cNvPr id="8"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i="1" dirty="0">
                  <a:solidFill>
                    <a:srgbClr val="0000FF"/>
                  </a:solidFill>
                  <a:latin typeface="Consolas" pitchFamily="49" charset="0"/>
                  <a:cs typeface="Consolas" pitchFamily="49" charset="0"/>
                </a:rPr>
                <a:t>A</a:t>
              </a:r>
            </a:p>
          </p:txBody>
        </p:sp>
        <p:sp>
          <p:nvSpPr>
            <p:cNvPr id="9"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lIns="0" rIns="0"/>
            <a:lstStyle/>
            <a:p>
              <a:endParaRPr lang="zh-CN" altLang="en-US"/>
            </a:p>
          </p:txBody>
        </p:sp>
        <p:sp>
          <p:nvSpPr>
            <p:cNvPr id="10"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lIns="0" rIns="0"/>
            <a:lstStyle/>
            <a:p>
              <a:endParaRPr lang="zh-CN" altLang="en-US"/>
            </a:p>
          </p:txBody>
        </p:sp>
        <p:sp>
          <p:nvSpPr>
            <p:cNvPr id="11"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lIns="0" rIns="0"/>
            <a:lstStyle/>
            <a:p>
              <a:endParaRPr lang="zh-CN" altLang="en-US"/>
            </a:p>
          </p:txBody>
        </p:sp>
        <p:sp>
          <p:nvSpPr>
            <p:cNvPr id="12"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lIns="0" rIns="0"/>
            <a:lstStyle/>
            <a:p>
              <a:endParaRPr lang="zh-CN" altLang="en-US"/>
            </a:p>
          </p:txBody>
        </p:sp>
        <p:sp>
          <p:nvSpPr>
            <p:cNvPr id="13"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i="1" dirty="0">
                  <a:solidFill>
                    <a:srgbClr val="0000FF"/>
                  </a:solidFill>
                  <a:latin typeface="Consolas" pitchFamily="49" charset="0"/>
                  <a:cs typeface="Consolas" pitchFamily="49" charset="0"/>
                </a:rPr>
                <a:t>B</a:t>
              </a:r>
            </a:p>
          </p:txBody>
        </p:sp>
        <p:sp>
          <p:nvSpPr>
            <p:cNvPr id="14"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i="1" dirty="0">
                  <a:solidFill>
                    <a:srgbClr val="0000FF"/>
                  </a:solidFill>
                  <a:latin typeface="Consolas" pitchFamily="49" charset="0"/>
                  <a:cs typeface="Consolas" pitchFamily="49" charset="0"/>
                </a:rPr>
                <a:t>C</a:t>
              </a:r>
            </a:p>
          </p:txBody>
        </p:sp>
        <p:sp>
          <p:nvSpPr>
            <p:cNvPr id="15"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i="1">
                  <a:solidFill>
                    <a:srgbClr val="0000FF"/>
                  </a:solidFill>
                  <a:latin typeface="Consolas" pitchFamily="49" charset="0"/>
                  <a:cs typeface="Consolas" pitchFamily="49" charset="0"/>
                </a:rPr>
                <a:t>D</a:t>
              </a:r>
            </a:p>
          </p:txBody>
        </p:sp>
        <p:sp>
          <p:nvSpPr>
            <p:cNvPr id="16"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i="1" dirty="0">
                  <a:solidFill>
                    <a:srgbClr val="0000FF"/>
                  </a:solidFill>
                  <a:latin typeface="Consolas" pitchFamily="49" charset="0"/>
                  <a:cs typeface="Consolas" pitchFamily="49" charset="0"/>
                </a:rPr>
                <a:t>E</a:t>
              </a:r>
            </a:p>
          </p:txBody>
        </p:sp>
        <p:sp>
          <p:nvSpPr>
            <p:cNvPr id="17"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i="1" dirty="0">
                  <a:solidFill>
                    <a:srgbClr val="0000FF"/>
                  </a:solidFill>
                  <a:latin typeface="Consolas" pitchFamily="49" charset="0"/>
                  <a:cs typeface="Consolas" pitchFamily="49" charset="0"/>
                </a:rPr>
                <a:t>F</a:t>
              </a:r>
            </a:p>
          </p:txBody>
        </p:sp>
        <p:sp>
          <p:nvSpPr>
            <p:cNvPr id="18"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i="1">
                  <a:solidFill>
                    <a:srgbClr val="0000FF"/>
                  </a:solidFill>
                  <a:latin typeface="Consolas" pitchFamily="49" charset="0"/>
                  <a:cs typeface="Consolas" pitchFamily="49" charset="0"/>
                </a:rPr>
                <a:t>H</a:t>
              </a:r>
            </a:p>
          </p:txBody>
        </p:sp>
        <p:sp>
          <p:nvSpPr>
            <p:cNvPr id="19"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i="1" dirty="0">
                  <a:solidFill>
                    <a:srgbClr val="0000FF"/>
                  </a:solidFill>
                  <a:latin typeface="Consolas" pitchFamily="49" charset="0"/>
                  <a:cs typeface="Consolas" pitchFamily="49" charset="0"/>
                </a:rPr>
                <a:t>G</a:t>
              </a:r>
            </a:p>
          </p:txBody>
        </p:sp>
        <p:sp>
          <p:nvSpPr>
            <p:cNvPr id="20"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lIns="0" rIns="0"/>
            <a:lstStyle/>
            <a:p>
              <a:endParaRPr lang="zh-CN" altLang="en-US"/>
            </a:p>
          </p:txBody>
        </p:sp>
        <p:sp>
          <p:nvSpPr>
            <p:cNvPr id="21"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lIns="0" rIns="0"/>
            <a:lstStyle/>
            <a:p>
              <a:endParaRPr lang="zh-CN" altLang="en-US"/>
            </a:p>
          </p:txBody>
        </p:sp>
        <p:cxnSp>
          <p:nvCxnSpPr>
            <p:cNvPr id="22" name="直接连接符 21"/>
            <p:cNvCxnSpPr>
              <a:cxnSpLocks noChangeShapeType="1"/>
              <a:stCxn id="16" idx="4"/>
              <a:endCxn id="18" idx="0"/>
            </p:cNvCxnSpPr>
            <p:nvPr/>
          </p:nvCxnSpPr>
          <p:spPr bwMode="auto">
            <a:xfrm rot="16200000" flipH="1">
              <a:off x="4081455" y="4695025"/>
              <a:ext cx="300037" cy="1"/>
            </a:xfrm>
            <a:prstGeom prst="line">
              <a:avLst/>
            </a:prstGeom>
            <a:noFill/>
            <a:ln w="28575" algn="ctr">
              <a:solidFill>
                <a:srgbClr val="996633"/>
              </a:solidFill>
              <a:round/>
              <a:headEnd/>
              <a:tailEnd/>
            </a:ln>
          </p:spPr>
        </p:cxnSp>
      </p:grpSp>
      <p:graphicFrame>
        <p:nvGraphicFramePr>
          <p:cNvPr id="23" name="表格 22"/>
          <p:cNvGraphicFramePr>
            <a:graphicFrameLocks noGrp="1"/>
          </p:cNvGraphicFramePr>
          <p:nvPr>
            <p:extLst>
              <p:ext uri="{D42A27DB-BD31-4B8C-83A1-F6EECF244321}">
                <p14:modId xmlns:p14="http://schemas.microsoft.com/office/powerpoint/2010/main" val="614210664"/>
              </p:ext>
            </p:extLst>
          </p:nvPr>
        </p:nvGraphicFramePr>
        <p:xfrm>
          <a:off x="5062518" y="2948960"/>
          <a:ext cx="2786082" cy="3337560"/>
        </p:xfrm>
        <a:graphic>
          <a:graphicData uri="http://schemas.openxmlformats.org/drawingml/2006/table">
            <a:tbl>
              <a:tblPr firstRow="1" bandRow="1">
                <a:tableStyleId>{5C22544A-7EE6-4342-B048-85BDC9FD1C3A}</a:tableStyleId>
              </a:tblPr>
              <a:tblGrid>
                <a:gridCol w="928694">
                  <a:extLst>
                    <a:ext uri="{9D8B030D-6E8A-4147-A177-3AD203B41FA5}">
                      <a16:colId xmlns:a16="http://schemas.microsoft.com/office/drawing/2014/main" val="20000"/>
                    </a:ext>
                  </a:extLst>
                </a:gridCol>
                <a:gridCol w="857256">
                  <a:extLst>
                    <a:ext uri="{9D8B030D-6E8A-4147-A177-3AD203B41FA5}">
                      <a16:colId xmlns:a16="http://schemas.microsoft.com/office/drawing/2014/main" val="20001"/>
                    </a:ext>
                  </a:extLst>
                </a:gridCol>
                <a:gridCol w="1000132">
                  <a:extLst>
                    <a:ext uri="{9D8B030D-6E8A-4147-A177-3AD203B41FA5}">
                      <a16:colId xmlns:a16="http://schemas.microsoft.com/office/drawing/2014/main" val="20002"/>
                    </a:ext>
                  </a:extLst>
                </a:gridCol>
              </a:tblGrid>
              <a:tr h="370840">
                <a:tc>
                  <a:txBody>
                    <a:bodyPr/>
                    <a:lstStyle/>
                    <a:p>
                      <a:pPr algn="ctr"/>
                      <a:r>
                        <a:rPr lang="zh-CN" altLang="en-US" sz="1800" dirty="0">
                          <a:solidFill>
                            <a:srgbClr val="FF00FF"/>
                          </a:solidFill>
                          <a:latin typeface="Consolas" pitchFamily="49" charset="0"/>
                          <a:ea typeface="仿宋" pitchFamily="49" charset="-122"/>
                          <a:cs typeface="Consolas" pitchFamily="49" charset="0"/>
                        </a:rPr>
                        <a:t>位置</a:t>
                      </a:r>
                    </a:p>
                  </a:txBody>
                  <a:tcPr>
                    <a:solidFill>
                      <a:schemeClr val="bg1"/>
                    </a:solidFill>
                  </a:tcPr>
                </a:tc>
                <a:tc>
                  <a:txBody>
                    <a:bodyPr/>
                    <a:lstStyle/>
                    <a:p>
                      <a:pPr algn="ctr"/>
                      <a:r>
                        <a:rPr lang="en-US" altLang="zh-CN" sz="1800">
                          <a:latin typeface="Consolas" pitchFamily="49" charset="0"/>
                          <a:ea typeface="仿宋" pitchFamily="49" charset="-122"/>
                          <a:cs typeface="Consolas" pitchFamily="49" charset="0"/>
                        </a:rPr>
                        <a:t>data</a:t>
                      </a:r>
                      <a:endParaRPr lang="zh-CN" altLang="en-US" sz="1800">
                        <a:latin typeface="Consolas" pitchFamily="49" charset="0"/>
                        <a:ea typeface="仿宋" pitchFamily="49" charset="-122"/>
                        <a:cs typeface="Consolas" pitchFamily="49" charset="0"/>
                      </a:endParaRPr>
                    </a:p>
                  </a:txBody>
                  <a:tcPr/>
                </a:tc>
                <a:tc>
                  <a:txBody>
                    <a:bodyPr/>
                    <a:lstStyle/>
                    <a:p>
                      <a:pPr algn="ctr"/>
                      <a:r>
                        <a:rPr lang="en-US" altLang="zh-CN" sz="1800">
                          <a:latin typeface="Consolas" pitchFamily="49" charset="0"/>
                          <a:ea typeface="仿宋" pitchFamily="49" charset="-122"/>
                          <a:cs typeface="Consolas" pitchFamily="49" charset="0"/>
                        </a:rPr>
                        <a:t>parent</a:t>
                      </a:r>
                      <a:endParaRPr lang="zh-CN" altLang="en-US" sz="1800">
                        <a:latin typeface="Consolas" pitchFamily="49" charset="0"/>
                        <a:ea typeface="仿宋" pitchFamily="49" charset="-122"/>
                        <a:cs typeface="Consolas" pitchFamily="49" charset="0"/>
                      </a:endParaRPr>
                    </a:p>
                  </a:txBody>
                  <a:tcPr/>
                </a:tc>
                <a:extLst>
                  <a:ext uri="{0D108BD9-81ED-4DB2-BD59-A6C34878D82A}">
                    <a16:rowId xmlns:a16="http://schemas.microsoft.com/office/drawing/2014/main" val="10000"/>
                  </a:ext>
                </a:extLst>
              </a:tr>
              <a:tr h="370840">
                <a:tc>
                  <a:txBody>
                    <a:bodyPr/>
                    <a:lstStyle/>
                    <a:p>
                      <a:pPr algn="ctr"/>
                      <a:r>
                        <a:rPr lang="en-US" altLang="zh-CN" sz="1800" b="1">
                          <a:solidFill>
                            <a:srgbClr val="0000FF"/>
                          </a:solidFill>
                        </a:rPr>
                        <a:t>0</a:t>
                      </a:r>
                      <a:endParaRPr lang="zh-CN" altLang="en-US" sz="1800" b="1">
                        <a:solidFill>
                          <a:srgbClr val="0000FF"/>
                        </a:solidFill>
                      </a:endParaRPr>
                    </a:p>
                  </a:txBody>
                  <a:tcPr>
                    <a:solidFill>
                      <a:schemeClr val="bg1"/>
                    </a:solidFill>
                  </a:tcPr>
                </a:tc>
                <a:tc>
                  <a:txBody>
                    <a:bodyPr/>
                    <a:lstStyle/>
                    <a:p>
                      <a:pPr algn="ctr"/>
                      <a:r>
                        <a:rPr lang="en-US" altLang="zh-CN" sz="1800" b="1" i="1">
                          <a:solidFill>
                            <a:srgbClr val="0000FF"/>
                          </a:solidFill>
                        </a:rPr>
                        <a:t>A</a:t>
                      </a:r>
                      <a:endParaRPr lang="zh-CN" altLang="en-US" sz="1800" b="1" i="1">
                        <a:solidFill>
                          <a:srgbClr val="0000FF"/>
                        </a:solidFill>
                      </a:endParaRPr>
                    </a:p>
                  </a:txBody>
                  <a:tcPr/>
                </a:tc>
                <a:tc>
                  <a:txBody>
                    <a:bodyPr/>
                    <a:lstStyle/>
                    <a:p>
                      <a:pPr algn="ctr"/>
                      <a:r>
                        <a:rPr lang="en-US" altLang="zh-CN" sz="1800" b="1" dirty="0">
                          <a:solidFill>
                            <a:srgbClr val="FF00FF"/>
                          </a:solidFill>
                        </a:rPr>
                        <a:t>-1</a:t>
                      </a:r>
                      <a:endParaRPr lang="zh-CN" altLang="en-US" sz="1800" b="1" dirty="0">
                        <a:solidFill>
                          <a:srgbClr val="FF00FF"/>
                        </a:solidFill>
                      </a:endParaRPr>
                    </a:p>
                  </a:txBody>
                  <a:tcPr/>
                </a:tc>
                <a:extLst>
                  <a:ext uri="{0D108BD9-81ED-4DB2-BD59-A6C34878D82A}">
                    <a16:rowId xmlns:a16="http://schemas.microsoft.com/office/drawing/2014/main" val="10001"/>
                  </a:ext>
                </a:extLst>
              </a:tr>
              <a:tr h="370840">
                <a:tc>
                  <a:txBody>
                    <a:bodyPr/>
                    <a:lstStyle/>
                    <a:p>
                      <a:pPr algn="ctr"/>
                      <a:r>
                        <a:rPr lang="en-US" altLang="zh-CN" sz="1800" b="1">
                          <a:solidFill>
                            <a:srgbClr val="0000FF"/>
                          </a:solidFill>
                        </a:rPr>
                        <a:t>1</a:t>
                      </a:r>
                      <a:endParaRPr lang="zh-CN" altLang="en-US" sz="1800" b="1">
                        <a:solidFill>
                          <a:srgbClr val="0000FF"/>
                        </a:solidFill>
                      </a:endParaRPr>
                    </a:p>
                  </a:txBody>
                  <a:tcPr>
                    <a:solidFill>
                      <a:schemeClr val="bg1"/>
                    </a:solidFill>
                  </a:tcPr>
                </a:tc>
                <a:tc>
                  <a:txBody>
                    <a:bodyPr/>
                    <a:lstStyle/>
                    <a:p>
                      <a:pPr algn="ctr"/>
                      <a:r>
                        <a:rPr lang="en-US" altLang="zh-CN" sz="1800" b="1" i="1">
                          <a:solidFill>
                            <a:srgbClr val="0000FF"/>
                          </a:solidFill>
                        </a:rPr>
                        <a:t>B</a:t>
                      </a:r>
                      <a:endParaRPr lang="zh-CN" altLang="en-US" sz="1800" b="1" i="1">
                        <a:solidFill>
                          <a:srgbClr val="0000FF"/>
                        </a:solidFill>
                      </a:endParaRPr>
                    </a:p>
                  </a:txBody>
                  <a:tcPr/>
                </a:tc>
                <a:tc>
                  <a:txBody>
                    <a:bodyPr/>
                    <a:lstStyle/>
                    <a:p>
                      <a:pPr algn="ctr"/>
                      <a:r>
                        <a:rPr lang="en-US" altLang="zh-CN" sz="1800" b="1" dirty="0">
                          <a:solidFill>
                            <a:srgbClr val="FF00FF"/>
                          </a:solidFill>
                        </a:rPr>
                        <a:t>0</a:t>
                      </a:r>
                      <a:endParaRPr lang="zh-CN" altLang="en-US" sz="1800" b="1" dirty="0">
                        <a:solidFill>
                          <a:srgbClr val="FF00FF"/>
                        </a:solidFill>
                      </a:endParaRPr>
                    </a:p>
                  </a:txBody>
                  <a:tcPr/>
                </a:tc>
                <a:extLst>
                  <a:ext uri="{0D108BD9-81ED-4DB2-BD59-A6C34878D82A}">
                    <a16:rowId xmlns:a16="http://schemas.microsoft.com/office/drawing/2014/main" val="10002"/>
                  </a:ext>
                </a:extLst>
              </a:tr>
              <a:tr h="370840">
                <a:tc>
                  <a:txBody>
                    <a:bodyPr/>
                    <a:lstStyle/>
                    <a:p>
                      <a:pPr algn="ctr"/>
                      <a:r>
                        <a:rPr lang="en-US" altLang="zh-CN" sz="1800" b="1">
                          <a:solidFill>
                            <a:srgbClr val="0000FF"/>
                          </a:solidFill>
                        </a:rPr>
                        <a:t>2</a:t>
                      </a:r>
                      <a:endParaRPr lang="zh-CN" altLang="en-US" sz="1800" b="1">
                        <a:solidFill>
                          <a:srgbClr val="0000FF"/>
                        </a:solidFill>
                      </a:endParaRPr>
                    </a:p>
                  </a:txBody>
                  <a:tcPr>
                    <a:solidFill>
                      <a:schemeClr val="bg1"/>
                    </a:solidFill>
                  </a:tcPr>
                </a:tc>
                <a:tc>
                  <a:txBody>
                    <a:bodyPr/>
                    <a:lstStyle/>
                    <a:p>
                      <a:pPr algn="ctr"/>
                      <a:r>
                        <a:rPr lang="en-US" altLang="zh-CN" sz="1800" b="1" i="1">
                          <a:solidFill>
                            <a:srgbClr val="0000FF"/>
                          </a:solidFill>
                        </a:rPr>
                        <a:t>C</a:t>
                      </a:r>
                      <a:endParaRPr lang="zh-CN" altLang="en-US" sz="1800" b="1" i="1">
                        <a:solidFill>
                          <a:srgbClr val="0000FF"/>
                        </a:solidFill>
                      </a:endParaRPr>
                    </a:p>
                  </a:txBody>
                  <a:tcPr/>
                </a:tc>
                <a:tc>
                  <a:txBody>
                    <a:bodyPr/>
                    <a:lstStyle/>
                    <a:p>
                      <a:pPr algn="ctr"/>
                      <a:r>
                        <a:rPr lang="en-US" altLang="zh-CN" sz="1800" b="1" dirty="0">
                          <a:solidFill>
                            <a:srgbClr val="FF00FF"/>
                          </a:solidFill>
                        </a:rPr>
                        <a:t>0</a:t>
                      </a:r>
                      <a:endParaRPr lang="zh-CN" altLang="en-US" sz="1800" b="1" dirty="0">
                        <a:solidFill>
                          <a:srgbClr val="FF00FF"/>
                        </a:solidFill>
                      </a:endParaRPr>
                    </a:p>
                  </a:txBody>
                  <a:tcPr/>
                </a:tc>
                <a:extLst>
                  <a:ext uri="{0D108BD9-81ED-4DB2-BD59-A6C34878D82A}">
                    <a16:rowId xmlns:a16="http://schemas.microsoft.com/office/drawing/2014/main" val="10003"/>
                  </a:ext>
                </a:extLst>
              </a:tr>
              <a:tr h="370840">
                <a:tc>
                  <a:txBody>
                    <a:bodyPr/>
                    <a:lstStyle/>
                    <a:p>
                      <a:pPr algn="ctr"/>
                      <a:r>
                        <a:rPr lang="en-US" altLang="zh-CN" sz="1800" b="1">
                          <a:solidFill>
                            <a:srgbClr val="0000FF"/>
                          </a:solidFill>
                        </a:rPr>
                        <a:t>3</a:t>
                      </a:r>
                      <a:endParaRPr lang="zh-CN" altLang="en-US" sz="1800" b="1">
                        <a:solidFill>
                          <a:srgbClr val="0000FF"/>
                        </a:solidFill>
                      </a:endParaRPr>
                    </a:p>
                  </a:txBody>
                  <a:tcPr>
                    <a:solidFill>
                      <a:schemeClr val="bg1"/>
                    </a:solidFill>
                  </a:tcPr>
                </a:tc>
                <a:tc>
                  <a:txBody>
                    <a:bodyPr/>
                    <a:lstStyle/>
                    <a:p>
                      <a:pPr algn="ctr"/>
                      <a:r>
                        <a:rPr lang="en-US" altLang="zh-CN" sz="1800" b="1" i="1">
                          <a:solidFill>
                            <a:srgbClr val="0000FF"/>
                          </a:solidFill>
                        </a:rPr>
                        <a:t>D</a:t>
                      </a:r>
                      <a:endParaRPr lang="zh-CN" altLang="en-US" sz="1800" b="1" i="1">
                        <a:solidFill>
                          <a:srgbClr val="0000FF"/>
                        </a:solidFill>
                      </a:endParaRPr>
                    </a:p>
                  </a:txBody>
                  <a:tcPr/>
                </a:tc>
                <a:tc>
                  <a:txBody>
                    <a:bodyPr/>
                    <a:lstStyle/>
                    <a:p>
                      <a:pPr algn="ctr"/>
                      <a:r>
                        <a:rPr lang="en-US" altLang="zh-CN" sz="1800" b="1" dirty="0">
                          <a:solidFill>
                            <a:srgbClr val="FF00FF"/>
                          </a:solidFill>
                        </a:rPr>
                        <a:t>0</a:t>
                      </a:r>
                      <a:endParaRPr lang="zh-CN" altLang="en-US" sz="1800" b="1" dirty="0">
                        <a:solidFill>
                          <a:srgbClr val="FF00FF"/>
                        </a:solidFill>
                      </a:endParaRPr>
                    </a:p>
                  </a:txBody>
                  <a:tcPr/>
                </a:tc>
                <a:extLst>
                  <a:ext uri="{0D108BD9-81ED-4DB2-BD59-A6C34878D82A}">
                    <a16:rowId xmlns:a16="http://schemas.microsoft.com/office/drawing/2014/main" val="10004"/>
                  </a:ext>
                </a:extLst>
              </a:tr>
              <a:tr h="370840">
                <a:tc>
                  <a:txBody>
                    <a:bodyPr/>
                    <a:lstStyle/>
                    <a:p>
                      <a:pPr algn="ctr"/>
                      <a:r>
                        <a:rPr lang="en-US" altLang="zh-CN" sz="1800" b="1">
                          <a:solidFill>
                            <a:srgbClr val="0000FF"/>
                          </a:solidFill>
                        </a:rPr>
                        <a:t>4</a:t>
                      </a:r>
                      <a:endParaRPr lang="zh-CN" altLang="en-US" sz="1800" b="1">
                        <a:solidFill>
                          <a:srgbClr val="0000FF"/>
                        </a:solidFill>
                      </a:endParaRPr>
                    </a:p>
                  </a:txBody>
                  <a:tcPr>
                    <a:solidFill>
                      <a:schemeClr val="bg1"/>
                    </a:solidFill>
                  </a:tcPr>
                </a:tc>
                <a:tc>
                  <a:txBody>
                    <a:bodyPr/>
                    <a:lstStyle/>
                    <a:p>
                      <a:pPr algn="ctr"/>
                      <a:r>
                        <a:rPr lang="en-US" altLang="zh-CN" sz="1800" b="1" i="1">
                          <a:solidFill>
                            <a:srgbClr val="0000FF"/>
                          </a:solidFill>
                        </a:rPr>
                        <a:t>E</a:t>
                      </a:r>
                      <a:endParaRPr lang="zh-CN" altLang="en-US" sz="1800" b="1" i="1">
                        <a:solidFill>
                          <a:srgbClr val="0000FF"/>
                        </a:solidFill>
                      </a:endParaRPr>
                    </a:p>
                  </a:txBody>
                  <a:tcPr/>
                </a:tc>
                <a:tc>
                  <a:txBody>
                    <a:bodyPr/>
                    <a:lstStyle/>
                    <a:p>
                      <a:pPr algn="ctr"/>
                      <a:r>
                        <a:rPr lang="en-US" altLang="zh-CN" sz="1800" b="1" dirty="0">
                          <a:solidFill>
                            <a:srgbClr val="FF00FF"/>
                          </a:solidFill>
                        </a:rPr>
                        <a:t>2</a:t>
                      </a:r>
                      <a:endParaRPr lang="zh-CN" altLang="en-US" sz="1800" b="1" dirty="0">
                        <a:solidFill>
                          <a:srgbClr val="FF00FF"/>
                        </a:solidFill>
                      </a:endParaRPr>
                    </a:p>
                  </a:txBody>
                  <a:tcPr/>
                </a:tc>
                <a:extLst>
                  <a:ext uri="{0D108BD9-81ED-4DB2-BD59-A6C34878D82A}">
                    <a16:rowId xmlns:a16="http://schemas.microsoft.com/office/drawing/2014/main" val="10005"/>
                  </a:ext>
                </a:extLst>
              </a:tr>
              <a:tr h="370840">
                <a:tc>
                  <a:txBody>
                    <a:bodyPr/>
                    <a:lstStyle/>
                    <a:p>
                      <a:pPr algn="ctr"/>
                      <a:r>
                        <a:rPr lang="en-US" altLang="zh-CN" sz="1800" b="1">
                          <a:solidFill>
                            <a:srgbClr val="0000FF"/>
                          </a:solidFill>
                        </a:rPr>
                        <a:t>5</a:t>
                      </a:r>
                      <a:endParaRPr lang="zh-CN" altLang="en-US" sz="1800" b="1">
                        <a:solidFill>
                          <a:srgbClr val="0000FF"/>
                        </a:solidFill>
                      </a:endParaRPr>
                    </a:p>
                  </a:txBody>
                  <a:tcPr>
                    <a:solidFill>
                      <a:schemeClr val="bg1"/>
                    </a:solidFill>
                  </a:tcPr>
                </a:tc>
                <a:tc>
                  <a:txBody>
                    <a:bodyPr/>
                    <a:lstStyle/>
                    <a:p>
                      <a:pPr algn="ctr"/>
                      <a:r>
                        <a:rPr lang="en-US" altLang="zh-CN" sz="1800" b="1" i="1">
                          <a:solidFill>
                            <a:srgbClr val="0000FF"/>
                          </a:solidFill>
                        </a:rPr>
                        <a:t>F</a:t>
                      </a:r>
                      <a:endParaRPr lang="zh-CN" altLang="en-US" sz="1800" b="1" i="1">
                        <a:solidFill>
                          <a:srgbClr val="0000FF"/>
                        </a:solidFill>
                      </a:endParaRPr>
                    </a:p>
                  </a:txBody>
                  <a:tcPr/>
                </a:tc>
                <a:tc>
                  <a:txBody>
                    <a:bodyPr/>
                    <a:lstStyle/>
                    <a:p>
                      <a:pPr algn="ctr"/>
                      <a:r>
                        <a:rPr lang="en-US" altLang="zh-CN" sz="1800" b="1" dirty="0">
                          <a:solidFill>
                            <a:srgbClr val="FF00FF"/>
                          </a:solidFill>
                        </a:rPr>
                        <a:t>2</a:t>
                      </a:r>
                      <a:endParaRPr lang="zh-CN" altLang="en-US" sz="1800" b="1" dirty="0">
                        <a:solidFill>
                          <a:srgbClr val="FF00FF"/>
                        </a:solidFill>
                      </a:endParaRPr>
                    </a:p>
                  </a:txBody>
                  <a:tcPr/>
                </a:tc>
                <a:extLst>
                  <a:ext uri="{0D108BD9-81ED-4DB2-BD59-A6C34878D82A}">
                    <a16:rowId xmlns:a16="http://schemas.microsoft.com/office/drawing/2014/main" val="10006"/>
                  </a:ext>
                </a:extLst>
              </a:tr>
              <a:tr h="370840">
                <a:tc>
                  <a:txBody>
                    <a:bodyPr/>
                    <a:lstStyle/>
                    <a:p>
                      <a:pPr algn="ctr"/>
                      <a:r>
                        <a:rPr lang="en-US" altLang="zh-CN" sz="1800" b="1">
                          <a:solidFill>
                            <a:srgbClr val="0000FF"/>
                          </a:solidFill>
                        </a:rPr>
                        <a:t>6</a:t>
                      </a:r>
                      <a:endParaRPr lang="zh-CN" altLang="en-US" sz="1800" b="1">
                        <a:solidFill>
                          <a:srgbClr val="0000FF"/>
                        </a:solidFill>
                      </a:endParaRPr>
                    </a:p>
                  </a:txBody>
                  <a:tcPr>
                    <a:solidFill>
                      <a:schemeClr val="bg1"/>
                    </a:solidFill>
                  </a:tcPr>
                </a:tc>
                <a:tc>
                  <a:txBody>
                    <a:bodyPr/>
                    <a:lstStyle/>
                    <a:p>
                      <a:pPr algn="ctr"/>
                      <a:r>
                        <a:rPr lang="en-US" altLang="zh-CN" sz="1800" b="1" i="1">
                          <a:solidFill>
                            <a:srgbClr val="0000FF"/>
                          </a:solidFill>
                        </a:rPr>
                        <a:t>G</a:t>
                      </a:r>
                      <a:endParaRPr lang="zh-CN" altLang="en-US" sz="1800" b="1" i="1">
                        <a:solidFill>
                          <a:srgbClr val="0000FF"/>
                        </a:solidFill>
                      </a:endParaRPr>
                    </a:p>
                  </a:txBody>
                  <a:tcPr/>
                </a:tc>
                <a:tc>
                  <a:txBody>
                    <a:bodyPr/>
                    <a:lstStyle/>
                    <a:p>
                      <a:pPr algn="ctr"/>
                      <a:r>
                        <a:rPr lang="en-US" altLang="zh-CN" sz="1800" b="1" dirty="0">
                          <a:solidFill>
                            <a:srgbClr val="FF00FF"/>
                          </a:solidFill>
                        </a:rPr>
                        <a:t>3</a:t>
                      </a:r>
                      <a:endParaRPr lang="zh-CN" altLang="en-US" sz="1800" b="1" dirty="0">
                        <a:solidFill>
                          <a:srgbClr val="FF00FF"/>
                        </a:solidFill>
                      </a:endParaRPr>
                    </a:p>
                  </a:txBody>
                  <a:tcPr/>
                </a:tc>
                <a:extLst>
                  <a:ext uri="{0D108BD9-81ED-4DB2-BD59-A6C34878D82A}">
                    <a16:rowId xmlns:a16="http://schemas.microsoft.com/office/drawing/2014/main" val="10007"/>
                  </a:ext>
                </a:extLst>
              </a:tr>
              <a:tr h="370840">
                <a:tc>
                  <a:txBody>
                    <a:bodyPr/>
                    <a:lstStyle/>
                    <a:p>
                      <a:pPr algn="ctr"/>
                      <a:r>
                        <a:rPr lang="en-US" altLang="zh-CN" sz="1800" b="1">
                          <a:solidFill>
                            <a:srgbClr val="0000FF"/>
                          </a:solidFill>
                        </a:rPr>
                        <a:t>7</a:t>
                      </a:r>
                      <a:endParaRPr lang="zh-CN" altLang="en-US" sz="1800" b="1">
                        <a:solidFill>
                          <a:srgbClr val="0000FF"/>
                        </a:solidFill>
                      </a:endParaRPr>
                    </a:p>
                  </a:txBody>
                  <a:tcPr>
                    <a:solidFill>
                      <a:schemeClr val="bg1"/>
                    </a:solidFill>
                  </a:tcPr>
                </a:tc>
                <a:tc>
                  <a:txBody>
                    <a:bodyPr/>
                    <a:lstStyle/>
                    <a:p>
                      <a:pPr algn="ctr"/>
                      <a:r>
                        <a:rPr lang="en-US" altLang="zh-CN" sz="1800" b="1" i="1">
                          <a:solidFill>
                            <a:srgbClr val="0000FF"/>
                          </a:solidFill>
                        </a:rPr>
                        <a:t>H</a:t>
                      </a:r>
                      <a:endParaRPr lang="zh-CN" altLang="en-US" sz="1800" b="1" i="1">
                        <a:solidFill>
                          <a:srgbClr val="0000FF"/>
                        </a:solidFill>
                      </a:endParaRPr>
                    </a:p>
                  </a:txBody>
                  <a:tcPr/>
                </a:tc>
                <a:tc>
                  <a:txBody>
                    <a:bodyPr/>
                    <a:lstStyle/>
                    <a:p>
                      <a:pPr algn="ctr"/>
                      <a:r>
                        <a:rPr lang="en-US" altLang="zh-CN" sz="1800" b="1" dirty="0">
                          <a:solidFill>
                            <a:srgbClr val="FF00FF"/>
                          </a:solidFill>
                        </a:rPr>
                        <a:t>4</a:t>
                      </a:r>
                      <a:endParaRPr lang="zh-CN" altLang="en-US" sz="1800" b="1" dirty="0">
                        <a:solidFill>
                          <a:srgbClr val="FF00FF"/>
                        </a:solidFill>
                      </a:endParaRPr>
                    </a:p>
                  </a:txBody>
                  <a:tcPr/>
                </a:tc>
                <a:extLst>
                  <a:ext uri="{0D108BD9-81ED-4DB2-BD59-A6C34878D82A}">
                    <a16:rowId xmlns:a16="http://schemas.microsoft.com/office/drawing/2014/main" val="10008"/>
                  </a:ext>
                </a:extLst>
              </a:tr>
            </a:tbl>
          </a:graphicData>
        </a:graphic>
      </p:graphicFrame>
      <p:sp>
        <p:nvSpPr>
          <p:cNvPr id="24" name="右箭头 23"/>
          <p:cNvSpPr/>
          <p:nvPr/>
        </p:nvSpPr>
        <p:spPr>
          <a:xfrm>
            <a:off x="4139952" y="4306282"/>
            <a:ext cx="708252" cy="27484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ppt_w/2"/>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ppt_w</p:attrName>
                                        </p:attrNameLst>
                                      </p:cBhvr>
                                      <p:tavLst>
                                        <p:tav tm="0">
                                          <p:val>
                                            <p:fltVal val="0"/>
                                          </p:val>
                                        </p:tav>
                                        <p:tav tm="100000">
                                          <p:val>
                                            <p:strVal val="#ppt_w"/>
                                          </p:val>
                                        </p:tav>
                                      </p:tavLst>
                                    </p:anim>
                                    <p:anim calcmode="lin" valueType="num">
                                      <p:cBhvr>
                                        <p:cTn id="10" dur="500" fill="hold"/>
                                        <p:tgtEl>
                                          <p:spTgt spid="2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5657852" cy="257260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err="1">
                <a:solidFill>
                  <a:srgbClr val="FF0000"/>
                </a:solidFill>
                <a:latin typeface="Consolas" pitchFamily="49" charset="0"/>
                <a:ea typeface="仿宋" pitchFamily="49" charset="-122"/>
                <a:cs typeface="Consolas" pitchFamily="49" charset="0"/>
              </a:rPr>
              <a:t>PTree</a:t>
            </a:r>
            <a:r>
              <a:rPr lang="en-US" altLang="zh-CN" sz="1800" dirty="0">
                <a:solidFill>
                  <a:srgbClr val="FF0000"/>
                </a:solidFill>
                <a:latin typeface="Consolas" pitchFamily="49" charset="0"/>
                <a:ea typeface="仿宋" pitchFamily="49" charset="-122"/>
                <a:cs typeface="Consolas" pitchFamily="49" charset="0"/>
              </a:rPr>
              <a:t>&lt;E&gt;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双亲存储结构结点类</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E data;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存放结点的值</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int parent;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存放双亲的位置</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err="1">
                <a:solidFill>
                  <a:srgbClr val="0000FF"/>
                </a:solidFill>
                <a:latin typeface="Consolas" pitchFamily="49" charset="0"/>
                <a:ea typeface="仿宋" pitchFamily="49" charset="-122"/>
                <a:cs typeface="Consolas" pitchFamily="49" charset="0"/>
              </a:rPr>
              <a:t>PTree</a:t>
            </a:r>
            <a:r>
              <a:rPr lang="en-US" altLang="zh-CN" sz="1800" dirty="0">
                <a:solidFill>
                  <a:srgbClr val="0000FF"/>
                </a:solidFill>
                <a:latin typeface="Consolas" pitchFamily="49" charset="0"/>
                <a:ea typeface="仿宋" pitchFamily="49" charset="-122"/>
                <a:cs typeface="Consolas" pitchFamily="49" charset="0"/>
              </a:rPr>
              <a:t>&lt;E&gt;[] 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双亲存储结构</a:t>
            </a:r>
            <a:r>
              <a:rPr lang="en-US" altLang="zh-CN" sz="1800" dirty="0">
                <a:solidFill>
                  <a:srgbClr val="33CC33"/>
                </a:solidFill>
                <a:latin typeface="Consolas" pitchFamily="49" charset="0"/>
                <a:ea typeface="仿宋" pitchFamily="49" charset="-122"/>
                <a:cs typeface="Consolas" pitchFamily="49" charset="0"/>
              </a:rPr>
              <a:t>t</a:t>
            </a:r>
            <a:endParaRPr lang="zh-CN" altLang="zh-CN" sz="1800" dirty="0">
              <a:solidFill>
                <a:srgbClr val="33CC33"/>
              </a:solidFill>
              <a:latin typeface="Consolas" pitchFamily="49" charset="0"/>
              <a:ea typeface="仿宋" pitchFamily="49" charset="-122"/>
              <a:cs typeface="Consolas" pitchFamily="49" charset="0"/>
            </a:endParaRPr>
          </a:p>
        </p:txBody>
      </p:sp>
      <p:sp>
        <p:nvSpPr>
          <p:cNvPr id="6" name="TextBox 5"/>
          <p:cNvSpPr txBox="1"/>
          <p:nvPr/>
        </p:nvSpPr>
        <p:spPr>
          <a:xfrm>
            <a:off x="352252" y="260648"/>
            <a:ext cx="4680520" cy="415498"/>
          </a:xfrm>
          <a:prstGeom prst="rect">
            <a:avLst/>
          </a:prstGeom>
          <a:noFill/>
        </p:spPr>
        <p:txBody>
          <a:bodyPr wrap="square" rtlCol="0">
            <a:spAutoFit/>
          </a:bodyPr>
          <a:lstStyle/>
          <a:p>
            <a:pPr algn="l">
              <a:lnSpc>
                <a:spcPct val="100000"/>
              </a:lnSpc>
              <a:spcBef>
                <a:spcPts val="0"/>
              </a:spcBef>
            </a:pPr>
            <a:r>
              <a:rPr lang="zh-CN" altLang="zh-CN" sz="2100" dirty="0">
                <a:solidFill>
                  <a:srgbClr val="0000FF"/>
                </a:solidFill>
                <a:latin typeface="Consolas" pitchFamily="49" charset="0"/>
                <a:ea typeface="仿宋" pitchFamily="49" charset="-122"/>
                <a:cs typeface="Consolas" pitchFamily="49" charset="0"/>
              </a:rPr>
              <a:t>双亲存储结构中结点类</a:t>
            </a:r>
            <a:r>
              <a:rPr lang="en-US" altLang="zh-CN" sz="2100" dirty="0" err="1">
                <a:solidFill>
                  <a:srgbClr val="0000FF"/>
                </a:solidFill>
                <a:latin typeface="Consolas" pitchFamily="49" charset="0"/>
                <a:ea typeface="仿宋" pitchFamily="49" charset="-122"/>
                <a:cs typeface="Consolas" pitchFamily="49" charset="0"/>
              </a:rPr>
              <a:t>PTree</a:t>
            </a:r>
            <a:endParaRPr lang="zh-CN" altLang="en-US" sz="2100" dirty="0">
              <a:solidFill>
                <a:srgbClr val="0000FF"/>
              </a:solidFill>
              <a:latin typeface="Consolas" pitchFamily="49" charset="0"/>
              <a:ea typeface="仿宋" pitchFamily="49" charset="-122"/>
              <a:cs typeface="Consolas" pitchFamily="49" charset="0"/>
            </a:endParaRPr>
          </a:p>
        </p:txBody>
      </p:sp>
      <p:grpSp>
        <p:nvGrpSpPr>
          <p:cNvPr id="9" name="组合 8"/>
          <p:cNvGrpSpPr/>
          <p:nvPr/>
        </p:nvGrpSpPr>
        <p:grpSpPr>
          <a:xfrm>
            <a:off x="323528" y="4623751"/>
            <a:ext cx="8543872" cy="1500283"/>
            <a:chOff x="180652" y="5020330"/>
            <a:chExt cx="8543872" cy="1500283"/>
          </a:xfrm>
        </p:grpSpPr>
        <p:sp>
          <p:nvSpPr>
            <p:cNvPr id="8" name="TextBox 7"/>
            <p:cNvSpPr txBox="1"/>
            <p:nvPr/>
          </p:nvSpPr>
          <p:spPr>
            <a:xfrm>
              <a:off x="1260772" y="5020330"/>
              <a:ext cx="7463752" cy="150028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利用了每个结点（根结点除外）只有</a:t>
              </a:r>
              <a:r>
                <a:rPr lang="zh-CN" altLang="zh-CN" sz="2000" dirty="0">
                  <a:solidFill>
                    <a:srgbClr val="FF0000"/>
                  </a:solidFill>
                  <a:latin typeface="Consolas" pitchFamily="49" charset="0"/>
                  <a:ea typeface="仿宋" pitchFamily="49" charset="-122"/>
                  <a:cs typeface="Consolas" pitchFamily="49" charset="0"/>
                </a:rPr>
                <a:t>唯一双亲</a:t>
              </a:r>
              <a:r>
                <a:rPr lang="zh-CN" altLang="zh-CN" sz="2000" dirty="0">
                  <a:solidFill>
                    <a:srgbClr val="0000FF"/>
                  </a:solidFill>
                  <a:latin typeface="Consolas" pitchFamily="49" charset="0"/>
                  <a:ea typeface="仿宋" pitchFamily="49" charset="-122"/>
                  <a:cs typeface="Consolas" pitchFamily="49" charset="0"/>
                </a:rPr>
                <a:t>的性质。</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这种存储结构中，求某个结点的双亲结点十分容易，但</a:t>
              </a:r>
              <a:r>
                <a:rPr lang="zh-CN" altLang="zh-CN" sz="2000" dirty="0">
                  <a:solidFill>
                    <a:srgbClr val="FF0000"/>
                  </a:solidFill>
                  <a:latin typeface="Consolas" pitchFamily="49" charset="0"/>
                  <a:ea typeface="仿宋" pitchFamily="49" charset="-122"/>
                  <a:cs typeface="Consolas" pitchFamily="49" charset="0"/>
                </a:rPr>
                <a:t>求某个结点的孩子</a:t>
              </a:r>
              <a:r>
                <a:rPr lang="zh-CN" altLang="zh-CN" sz="2000" dirty="0">
                  <a:solidFill>
                    <a:srgbClr val="0000FF"/>
                  </a:solidFill>
                  <a:latin typeface="Consolas" pitchFamily="49" charset="0"/>
                  <a:ea typeface="仿宋" pitchFamily="49" charset="-122"/>
                  <a:cs typeface="Consolas" pitchFamily="49" charset="0"/>
                </a:rPr>
                <a:t>结点时需要遍历整个结构。</a:t>
              </a:r>
              <a:endParaRPr lang="zh-CN" altLang="en-US" sz="2000" dirty="0">
                <a:solidFill>
                  <a:srgbClr val="0000FF"/>
                </a:solidFill>
                <a:latin typeface="Consolas" pitchFamily="49" charset="0"/>
                <a:ea typeface="仿宋" pitchFamily="49" charset="-122"/>
                <a:cs typeface="Consolas" pitchFamily="49" charset="0"/>
              </a:endParaRPr>
            </a:p>
          </p:txBody>
        </p:sp>
        <p:sp>
          <p:nvSpPr>
            <p:cNvPr id="7" name="Oval 11"/>
            <p:cNvSpPr>
              <a:spLocks noChangeArrowheads="1"/>
            </p:cNvSpPr>
            <p:nvPr/>
          </p:nvSpPr>
          <p:spPr bwMode="auto">
            <a:xfrm>
              <a:off x="180652" y="5250668"/>
              <a:ext cx="928694" cy="785818"/>
            </a:xfrm>
            <a:prstGeom prst="ellipse">
              <a:avLst/>
            </a:prstGeom>
            <a:gradFill rotWithShape="0">
              <a:gsLst>
                <a:gs pos="0">
                  <a:srgbClr val="9CE6DD"/>
                </a:gs>
                <a:gs pos="100000">
                  <a:srgbClr val="9CE6DD">
                    <a:gamma/>
                    <a:shade val="36078"/>
                    <a:invGamma/>
                  </a:srgbClr>
                </a:gs>
              </a:gsLst>
              <a:path path="rect">
                <a:fillToRect r="100000" b="100000"/>
              </a:path>
            </a:gradFill>
            <a:ln w="12700">
              <a:solidFill>
                <a:srgbClr val="000000"/>
              </a:solidFill>
              <a:round/>
              <a:headEnd/>
              <a:tailEnd/>
            </a:ln>
            <a:effectLst/>
          </p:spPr>
          <p:txBody>
            <a:bodyPr wrap="none" anchor="ctr"/>
            <a:lstStyle/>
            <a:p>
              <a:pPr algn="ctr" latinLnBrk="1">
                <a:lnSpc>
                  <a:spcPct val="150000"/>
                </a:lnSpc>
              </a:pPr>
              <a:r>
                <a:rPr kumimoji="1" lang="zh-CN" altLang="en-US" sz="2000" b="1">
                  <a:solidFill>
                    <a:schemeClr val="bg1"/>
                  </a:solidFill>
                  <a:latin typeface="微软雅黑" pitchFamily="34" charset="-122"/>
                  <a:ea typeface="微软雅黑" pitchFamily="34" charset="-122"/>
                </a:rPr>
                <a:t>优缺点</a:t>
              </a:r>
              <a:endParaRPr kumimoji="1" lang="en-US" altLang="ko-KR" sz="2000" b="1">
                <a:solidFill>
                  <a:schemeClr val="bg1"/>
                </a:solidFill>
                <a:latin typeface="微软雅黑" pitchFamily="34" charset="-122"/>
                <a:ea typeface="微软雅黑" pitchFamily="34" charset="-122"/>
              </a:endParaRPr>
            </a:p>
          </p:txBody>
        </p:sp>
      </p:grpSp>
      <p:graphicFrame>
        <p:nvGraphicFramePr>
          <p:cNvPr id="10" name="表格 9">
            <a:extLst>
              <a:ext uri="{FF2B5EF4-FFF2-40B4-BE49-F238E27FC236}">
                <a16:creationId xmlns:a16="http://schemas.microsoft.com/office/drawing/2014/main" id="{4FC175F6-7723-48EC-9A04-AD03B261DA78}"/>
              </a:ext>
            </a:extLst>
          </p:cNvPr>
          <p:cNvGraphicFramePr>
            <a:graphicFrameLocks noGrp="1"/>
          </p:cNvGraphicFramePr>
          <p:nvPr>
            <p:extLst>
              <p:ext uri="{D42A27DB-BD31-4B8C-83A1-F6EECF244321}">
                <p14:modId xmlns:p14="http://schemas.microsoft.com/office/powerpoint/2010/main" val="3000300056"/>
              </p:ext>
            </p:extLst>
          </p:nvPr>
        </p:nvGraphicFramePr>
        <p:xfrm>
          <a:off x="6125396" y="882432"/>
          <a:ext cx="2623068" cy="3291840"/>
        </p:xfrm>
        <a:graphic>
          <a:graphicData uri="http://schemas.openxmlformats.org/drawingml/2006/table">
            <a:tbl>
              <a:tblPr firstRow="1" bandRow="1">
                <a:tableStyleId>{5C22544A-7EE6-4342-B048-85BDC9FD1C3A}</a:tableStyleId>
              </a:tblPr>
              <a:tblGrid>
                <a:gridCol w="874356">
                  <a:extLst>
                    <a:ext uri="{9D8B030D-6E8A-4147-A177-3AD203B41FA5}">
                      <a16:colId xmlns:a16="http://schemas.microsoft.com/office/drawing/2014/main" val="20000"/>
                    </a:ext>
                  </a:extLst>
                </a:gridCol>
                <a:gridCol w="807098">
                  <a:extLst>
                    <a:ext uri="{9D8B030D-6E8A-4147-A177-3AD203B41FA5}">
                      <a16:colId xmlns:a16="http://schemas.microsoft.com/office/drawing/2014/main" val="20001"/>
                    </a:ext>
                  </a:extLst>
                </a:gridCol>
                <a:gridCol w="941614">
                  <a:extLst>
                    <a:ext uri="{9D8B030D-6E8A-4147-A177-3AD203B41FA5}">
                      <a16:colId xmlns:a16="http://schemas.microsoft.com/office/drawing/2014/main" val="20002"/>
                    </a:ext>
                  </a:extLst>
                </a:gridCol>
              </a:tblGrid>
              <a:tr h="338836">
                <a:tc>
                  <a:txBody>
                    <a:bodyPr/>
                    <a:lstStyle/>
                    <a:p>
                      <a:pPr algn="ctr"/>
                      <a:r>
                        <a:rPr lang="zh-CN" altLang="en-US" sz="1800" dirty="0">
                          <a:solidFill>
                            <a:srgbClr val="FF00FF"/>
                          </a:solidFill>
                          <a:latin typeface="Consolas" pitchFamily="49" charset="0"/>
                          <a:ea typeface="仿宋" pitchFamily="49" charset="-122"/>
                          <a:cs typeface="Consolas" pitchFamily="49" charset="0"/>
                        </a:rPr>
                        <a:t>位置</a:t>
                      </a:r>
                    </a:p>
                  </a:txBody>
                  <a:tcPr>
                    <a:solidFill>
                      <a:schemeClr val="bg1"/>
                    </a:solidFill>
                  </a:tcPr>
                </a:tc>
                <a:tc>
                  <a:txBody>
                    <a:bodyPr/>
                    <a:lstStyle/>
                    <a:p>
                      <a:pPr algn="ctr"/>
                      <a:r>
                        <a:rPr lang="en-US" altLang="zh-CN" sz="1800">
                          <a:latin typeface="Consolas" pitchFamily="49" charset="0"/>
                          <a:ea typeface="仿宋" pitchFamily="49" charset="-122"/>
                          <a:cs typeface="Consolas" pitchFamily="49" charset="0"/>
                        </a:rPr>
                        <a:t>data</a:t>
                      </a:r>
                      <a:endParaRPr lang="zh-CN" altLang="en-US" sz="1800">
                        <a:latin typeface="Consolas" pitchFamily="49" charset="0"/>
                        <a:ea typeface="仿宋" pitchFamily="49" charset="-122"/>
                        <a:cs typeface="Consolas" pitchFamily="49" charset="0"/>
                      </a:endParaRPr>
                    </a:p>
                  </a:txBody>
                  <a:tcPr/>
                </a:tc>
                <a:tc>
                  <a:txBody>
                    <a:bodyPr/>
                    <a:lstStyle/>
                    <a:p>
                      <a:pPr algn="ctr"/>
                      <a:r>
                        <a:rPr lang="en-US" altLang="zh-CN" sz="1800">
                          <a:latin typeface="Consolas" pitchFamily="49" charset="0"/>
                          <a:ea typeface="仿宋" pitchFamily="49" charset="-122"/>
                          <a:cs typeface="Consolas" pitchFamily="49" charset="0"/>
                        </a:rPr>
                        <a:t>parent</a:t>
                      </a:r>
                      <a:endParaRPr lang="zh-CN" altLang="en-US" sz="1800">
                        <a:latin typeface="Consolas" pitchFamily="49" charset="0"/>
                        <a:ea typeface="仿宋" pitchFamily="49" charset="-122"/>
                        <a:cs typeface="Consolas" pitchFamily="49" charset="0"/>
                      </a:endParaRPr>
                    </a:p>
                  </a:txBody>
                  <a:tcPr/>
                </a:tc>
                <a:extLst>
                  <a:ext uri="{0D108BD9-81ED-4DB2-BD59-A6C34878D82A}">
                    <a16:rowId xmlns:a16="http://schemas.microsoft.com/office/drawing/2014/main" val="10000"/>
                  </a:ext>
                </a:extLst>
              </a:tr>
              <a:tr h="338836">
                <a:tc>
                  <a:txBody>
                    <a:bodyPr/>
                    <a:lstStyle/>
                    <a:p>
                      <a:pPr algn="ctr"/>
                      <a:r>
                        <a:rPr lang="en-US" altLang="zh-CN" sz="1800" b="1">
                          <a:solidFill>
                            <a:srgbClr val="0000FF"/>
                          </a:solidFill>
                        </a:rPr>
                        <a:t>0</a:t>
                      </a:r>
                      <a:endParaRPr lang="zh-CN" altLang="en-US" sz="1800" b="1">
                        <a:solidFill>
                          <a:srgbClr val="0000FF"/>
                        </a:solidFill>
                      </a:endParaRPr>
                    </a:p>
                  </a:txBody>
                  <a:tcPr>
                    <a:solidFill>
                      <a:schemeClr val="bg1"/>
                    </a:solidFill>
                  </a:tcPr>
                </a:tc>
                <a:tc>
                  <a:txBody>
                    <a:bodyPr/>
                    <a:lstStyle/>
                    <a:p>
                      <a:pPr algn="ctr"/>
                      <a:r>
                        <a:rPr lang="en-US" altLang="zh-CN" sz="1800" b="1" i="1">
                          <a:solidFill>
                            <a:srgbClr val="0000FF"/>
                          </a:solidFill>
                        </a:rPr>
                        <a:t>A</a:t>
                      </a:r>
                      <a:endParaRPr lang="zh-CN" altLang="en-US" sz="1800" b="1" i="1">
                        <a:solidFill>
                          <a:srgbClr val="0000FF"/>
                        </a:solidFill>
                      </a:endParaRPr>
                    </a:p>
                  </a:txBody>
                  <a:tcPr/>
                </a:tc>
                <a:tc>
                  <a:txBody>
                    <a:bodyPr/>
                    <a:lstStyle/>
                    <a:p>
                      <a:pPr algn="ctr"/>
                      <a:r>
                        <a:rPr lang="en-US" altLang="zh-CN" sz="1800" b="1" dirty="0">
                          <a:solidFill>
                            <a:srgbClr val="FF00FF"/>
                          </a:solidFill>
                        </a:rPr>
                        <a:t>-1</a:t>
                      </a:r>
                      <a:endParaRPr lang="zh-CN" altLang="en-US" sz="1800" b="1" dirty="0">
                        <a:solidFill>
                          <a:srgbClr val="FF00FF"/>
                        </a:solidFill>
                      </a:endParaRPr>
                    </a:p>
                  </a:txBody>
                  <a:tcPr/>
                </a:tc>
                <a:extLst>
                  <a:ext uri="{0D108BD9-81ED-4DB2-BD59-A6C34878D82A}">
                    <a16:rowId xmlns:a16="http://schemas.microsoft.com/office/drawing/2014/main" val="10001"/>
                  </a:ext>
                </a:extLst>
              </a:tr>
              <a:tr h="338836">
                <a:tc>
                  <a:txBody>
                    <a:bodyPr/>
                    <a:lstStyle/>
                    <a:p>
                      <a:pPr algn="ctr"/>
                      <a:r>
                        <a:rPr lang="en-US" altLang="zh-CN" sz="1800" b="1">
                          <a:solidFill>
                            <a:srgbClr val="0000FF"/>
                          </a:solidFill>
                        </a:rPr>
                        <a:t>1</a:t>
                      </a:r>
                      <a:endParaRPr lang="zh-CN" altLang="en-US" sz="1800" b="1">
                        <a:solidFill>
                          <a:srgbClr val="0000FF"/>
                        </a:solidFill>
                      </a:endParaRPr>
                    </a:p>
                  </a:txBody>
                  <a:tcPr>
                    <a:solidFill>
                      <a:schemeClr val="bg1"/>
                    </a:solidFill>
                  </a:tcPr>
                </a:tc>
                <a:tc>
                  <a:txBody>
                    <a:bodyPr/>
                    <a:lstStyle/>
                    <a:p>
                      <a:pPr algn="ctr"/>
                      <a:r>
                        <a:rPr lang="en-US" altLang="zh-CN" sz="1800" b="1" i="1">
                          <a:solidFill>
                            <a:srgbClr val="0000FF"/>
                          </a:solidFill>
                        </a:rPr>
                        <a:t>B</a:t>
                      </a:r>
                      <a:endParaRPr lang="zh-CN" altLang="en-US" sz="1800" b="1" i="1">
                        <a:solidFill>
                          <a:srgbClr val="0000FF"/>
                        </a:solidFill>
                      </a:endParaRPr>
                    </a:p>
                  </a:txBody>
                  <a:tcPr/>
                </a:tc>
                <a:tc>
                  <a:txBody>
                    <a:bodyPr/>
                    <a:lstStyle/>
                    <a:p>
                      <a:pPr algn="ctr"/>
                      <a:r>
                        <a:rPr lang="en-US" altLang="zh-CN" sz="1800" b="1" dirty="0">
                          <a:solidFill>
                            <a:srgbClr val="FF00FF"/>
                          </a:solidFill>
                        </a:rPr>
                        <a:t>0</a:t>
                      </a:r>
                      <a:endParaRPr lang="zh-CN" altLang="en-US" sz="1800" b="1" dirty="0">
                        <a:solidFill>
                          <a:srgbClr val="FF00FF"/>
                        </a:solidFill>
                      </a:endParaRPr>
                    </a:p>
                  </a:txBody>
                  <a:tcPr/>
                </a:tc>
                <a:extLst>
                  <a:ext uri="{0D108BD9-81ED-4DB2-BD59-A6C34878D82A}">
                    <a16:rowId xmlns:a16="http://schemas.microsoft.com/office/drawing/2014/main" val="10002"/>
                  </a:ext>
                </a:extLst>
              </a:tr>
              <a:tr h="338836">
                <a:tc>
                  <a:txBody>
                    <a:bodyPr/>
                    <a:lstStyle/>
                    <a:p>
                      <a:pPr algn="ctr"/>
                      <a:r>
                        <a:rPr lang="en-US" altLang="zh-CN" sz="1800" b="1">
                          <a:solidFill>
                            <a:srgbClr val="0000FF"/>
                          </a:solidFill>
                        </a:rPr>
                        <a:t>2</a:t>
                      </a:r>
                      <a:endParaRPr lang="zh-CN" altLang="en-US" sz="1800" b="1">
                        <a:solidFill>
                          <a:srgbClr val="0000FF"/>
                        </a:solidFill>
                      </a:endParaRPr>
                    </a:p>
                  </a:txBody>
                  <a:tcPr>
                    <a:solidFill>
                      <a:schemeClr val="bg1"/>
                    </a:solidFill>
                  </a:tcPr>
                </a:tc>
                <a:tc>
                  <a:txBody>
                    <a:bodyPr/>
                    <a:lstStyle/>
                    <a:p>
                      <a:pPr algn="ctr"/>
                      <a:r>
                        <a:rPr lang="en-US" altLang="zh-CN" sz="1800" b="1" i="1">
                          <a:solidFill>
                            <a:srgbClr val="0000FF"/>
                          </a:solidFill>
                        </a:rPr>
                        <a:t>C</a:t>
                      </a:r>
                      <a:endParaRPr lang="zh-CN" altLang="en-US" sz="1800" b="1" i="1">
                        <a:solidFill>
                          <a:srgbClr val="0000FF"/>
                        </a:solidFill>
                      </a:endParaRPr>
                    </a:p>
                  </a:txBody>
                  <a:tcPr/>
                </a:tc>
                <a:tc>
                  <a:txBody>
                    <a:bodyPr/>
                    <a:lstStyle/>
                    <a:p>
                      <a:pPr algn="ctr"/>
                      <a:r>
                        <a:rPr lang="en-US" altLang="zh-CN" sz="1800" b="1" dirty="0">
                          <a:solidFill>
                            <a:srgbClr val="FF00FF"/>
                          </a:solidFill>
                        </a:rPr>
                        <a:t>0</a:t>
                      </a:r>
                      <a:endParaRPr lang="zh-CN" altLang="en-US" sz="1800" b="1" dirty="0">
                        <a:solidFill>
                          <a:srgbClr val="FF00FF"/>
                        </a:solidFill>
                      </a:endParaRPr>
                    </a:p>
                  </a:txBody>
                  <a:tcPr/>
                </a:tc>
                <a:extLst>
                  <a:ext uri="{0D108BD9-81ED-4DB2-BD59-A6C34878D82A}">
                    <a16:rowId xmlns:a16="http://schemas.microsoft.com/office/drawing/2014/main" val="10003"/>
                  </a:ext>
                </a:extLst>
              </a:tr>
              <a:tr h="338836">
                <a:tc>
                  <a:txBody>
                    <a:bodyPr/>
                    <a:lstStyle/>
                    <a:p>
                      <a:pPr algn="ctr"/>
                      <a:r>
                        <a:rPr lang="en-US" altLang="zh-CN" sz="1800" b="1">
                          <a:solidFill>
                            <a:srgbClr val="0000FF"/>
                          </a:solidFill>
                        </a:rPr>
                        <a:t>3</a:t>
                      </a:r>
                      <a:endParaRPr lang="zh-CN" altLang="en-US" sz="1800" b="1">
                        <a:solidFill>
                          <a:srgbClr val="0000FF"/>
                        </a:solidFill>
                      </a:endParaRPr>
                    </a:p>
                  </a:txBody>
                  <a:tcPr>
                    <a:solidFill>
                      <a:schemeClr val="bg1"/>
                    </a:solidFill>
                  </a:tcPr>
                </a:tc>
                <a:tc>
                  <a:txBody>
                    <a:bodyPr/>
                    <a:lstStyle/>
                    <a:p>
                      <a:pPr algn="ctr"/>
                      <a:r>
                        <a:rPr lang="en-US" altLang="zh-CN" sz="1800" b="1" i="1">
                          <a:solidFill>
                            <a:srgbClr val="0000FF"/>
                          </a:solidFill>
                        </a:rPr>
                        <a:t>D</a:t>
                      </a:r>
                      <a:endParaRPr lang="zh-CN" altLang="en-US" sz="1800" b="1" i="1">
                        <a:solidFill>
                          <a:srgbClr val="0000FF"/>
                        </a:solidFill>
                      </a:endParaRPr>
                    </a:p>
                  </a:txBody>
                  <a:tcPr/>
                </a:tc>
                <a:tc>
                  <a:txBody>
                    <a:bodyPr/>
                    <a:lstStyle/>
                    <a:p>
                      <a:pPr algn="ctr"/>
                      <a:r>
                        <a:rPr lang="en-US" altLang="zh-CN" sz="1800" b="1" dirty="0">
                          <a:solidFill>
                            <a:srgbClr val="FF00FF"/>
                          </a:solidFill>
                        </a:rPr>
                        <a:t>0</a:t>
                      </a:r>
                      <a:endParaRPr lang="zh-CN" altLang="en-US" sz="1800" b="1" dirty="0">
                        <a:solidFill>
                          <a:srgbClr val="FF00FF"/>
                        </a:solidFill>
                      </a:endParaRPr>
                    </a:p>
                  </a:txBody>
                  <a:tcPr/>
                </a:tc>
                <a:extLst>
                  <a:ext uri="{0D108BD9-81ED-4DB2-BD59-A6C34878D82A}">
                    <a16:rowId xmlns:a16="http://schemas.microsoft.com/office/drawing/2014/main" val="10004"/>
                  </a:ext>
                </a:extLst>
              </a:tr>
              <a:tr h="338836">
                <a:tc>
                  <a:txBody>
                    <a:bodyPr/>
                    <a:lstStyle/>
                    <a:p>
                      <a:pPr algn="ctr"/>
                      <a:r>
                        <a:rPr lang="en-US" altLang="zh-CN" sz="1800" b="1">
                          <a:solidFill>
                            <a:srgbClr val="0000FF"/>
                          </a:solidFill>
                        </a:rPr>
                        <a:t>4</a:t>
                      </a:r>
                      <a:endParaRPr lang="zh-CN" altLang="en-US" sz="1800" b="1">
                        <a:solidFill>
                          <a:srgbClr val="0000FF"/>
                        </a:solidFill>
                      </a:endParaRPr>
                    </a:p>
                  </a:txBody>
                  <a:tcPr>
                    <a:solidFill>
                      <a:schemeClr val="bg1"/>
                    </a:solidFill>
                  </a:tcPr>
                </a:tc>
                <a:tc>
                  <a:txBody>
                    <a:bodyPr/>
                    <a:lstStyle/>
                    <a:p>
                      <a:pPr algn="ctr"/>
                      <a:r>
                        <a:rPr lang="en-US" altLang="zh-CN" sz="1800" b="1" i="1">
                          <a:solidFill>
                            <a:srgbClr val="0000FF"/>
                          </a:solidFill>
                        </a:rPr>
                        <a:t>E</a:t>
                      </a:r>
                      <a:endParaRPr lang="zh-CN" altLang="en-US" sz="1800" b="1" i="1">
                        <a:solidFill>
                          <a:srgbClr val="0000FF"/>
                        </a:solidFill>
                      </a:endParaRPr>
                    </a:p>
                  </a:txBody>
                  <a:tcPr/>
                </a:tc>
                <a:tc>
                  <a:txBody>
                    <a:bodyPr/>
                    <a:lstStyle/>
                    <a:p>
                      <a:pPr algn="ctr"/>
                      <a:r>
                        <a:rPr lang="en-US" altLang="zh-CN" sz="1800" b="1" dirty="0">
                          <a:solidFill>
                            <a:srgbClr val="FF00FF"/>
                          </a:solidFill>
                        </a:rPr>
                        <a:t>2</a:t>
                      </a:r>
                      <a:endParaRPr lang="zh-CN" altLang="en-US" sz="1800" b="1" dirty="0">
                        <a:solidFill>
                          <a:srgbClr val="FF00FF"/>
                        </a:solidFill>
                      </a:endParaRPr>
                    </a:p>
                  </a:txBody>
                  <a:tcPr/>
                </a:tc>
                <a:extLst>
                  <a:ext uri="{0D108BD9-81ED-4DB2-BD59-A6C34878D82A}">
                    <a16:rowId xmlns:a16="http://schemas.microsoft.com/office/drawing/2014/main" val="10005"/>
                  </a:ext>
                </a:extLst>
              </a:tr>
              <a:tr h="338836">
                <a:tc>
                  <a:txBody>
                    <a:bodyPr/>
                    <a:lstStyle/>
                    <a:p>
                      <a:pPr algn="ctr"/>
                      <a:r>
                        <a:rPr lang="en-US" altLang="zh-CN" sz="1800" b="1">
                          <a:solidFill>
                            <a:srgbClr val="0000FF"/>
                          </a:solidFill>
                        </a:rPr>
                        <a:t>5</a:t>
                      </a:r>
                      <a:endParaRPr lang="zh-CN" altLang="en-US" sz="1800" b="1">
                        <a:solidFill>
                          <a:srgbClr val="0000FF"/>
                        </a:solidFill>
                      </a:endParaRPr>
                    </a:p>
                  </a:txBody>
                  <a:tcPr>
                    <a:solidFill>
                      <a:schemeClr val="bg1"/>
                    </a:solidFill>
                  </a:tcPr>
                </a:tc>
                <a:tc>
                  <a:txBody>
                    <a:bodyPr/>
                    <a:lstStyle/>
                    <a:p>
                      <a:pPr algn="ctr"/>
                      <a:r>
                        <a:rPr lang="en-US" altLang="zh-CN" sz="1800" b="1" i="1">
                          <a:solidFill>
                            <a:srgbClr val="0000FF"/>
                          </a:solidFill>
                        </a:rPr>
                        <a:t>F</a:t>
                      </a:r>
                      <a:endParaRPr lang="zh-CN" altLang="en-US" sz="1800" b="1" i="1">
                        <a:solidFill>
                          <a:srgbClr val="0000FF"/>
                        </a:solidFill>
                      </a:endParaRPr>
                    </a:p>
                  </a:txBody>
                  <a:tcPr/>
                </a:tc>
                <a:tc>
                  <a:txBody>
                    <a:bodyPr/>
                    <a:lstStyle/>
                    <a:p>
                      <a:pPr algn="ctr"/>
                      <a:r>
                        <a:rPr lang="en-US" altLang="zh-CN" sz="1800" b="1" dirty="0">
                          <a:solidFill>
                            <a:srgbClr val="FF00FF"/>
                          </a:solidFill>
                        </a:rPr>
                        <a:t>2</a:t>
                      </a:r>
                      <a:endParaRPr lang="zh-CN" altLang="en-US" sz="1800" b="1" dirty="0">
                        <a:solidFill>
                          <a:srgbClr val="FF00FF"/>
                        </a:solidFill>
                      </a:endParaRPr>
                    </a:p>
                  </a:txBody>
                  <a:tcPr/>
                </a:tc>
                <a:extLst>
                  <a:ext uri="{0D108BD9-81ED-4DB2-BD59-A6C34878D82A}">
                    <a16:rowId xmlns:a16="http://schemas.microsoft.com/office/drawing/2014/main" val="10006"/>
                  </a:ext>
                </a:extLst>
              </a:tr>
              <a:tr h="338836">
                <a:tc>
                  <a:txBody>
                    <a:bodyPr/>
                    <a:lstStyle/>
                    <a:p>
                      <a:pPr algn="ctr"/>
                      <a:r>
                        <a:rPr lang="en-US" altLang="zh-CN" sz="1800" b="1">
                          <a:solidFill>
                            <a:srgbClr val="0000FF"/>
                          </a:solidFill>
                        </a:rPr>
                        <a:t>6</a:t>
                      </a:r>
                      <a:endParaRPr lang="zh-CN" altLang="en-US" sz="1800" b="1">
                        <a:solidFill>
                          <a:srgbClr val="0000FF"/>
                        </a:solidFill>
                      </a:endParaRPr>
                    </a:p>
                  </a:txBody>
                  <a:tcPr>
                    <a:solidFill>
                      <a:schemeClr val="bg1"/>
                    </a:solidFill>
                  </a:tcPr>
                </a:tc>
                <a:tc>
                  <a:txBody>
                    <a:bodyPr/>
                    <a:lstStyle/>
                    <a:p>
                      <a:pPr algn="ctr"/>
                      <a:r>
                        <a:rPr lang="en-US" altLang="zh-CN" sz="1800" b="1" i="1">
                          <a:solidFill>
                            <a:srgbClr val="0000FF"/>
                          </a:solidFill>
                        </a:rPr>
                        <a:t>G</a:t>
                      </a:r>
                      <a:endParaRPr lang="zh-CN" altLang="en-US" sz="1800" b="1" i="1">
                        <a:solidFill>
                          <a:srgbClr val="0000FF"/>
                        </a:solidFill>
                      </a:endParaRPr>
                    </a:p>
                  </a:txBody>
                  <a:tcPr/>
                </a:tc>
                <a:tc>
                  <a:txBody>
                    <a:bodyPr/>
                    <a:lstStyle/>
                    <a:p>
                      <a:pPr algn="ctr"/>
                      <a:r>
                        <a:rPr lang="en-US" altLang="zh-CN" sz="1800" b="1" dirty="0">
                          <a:solidFill>
                            <a:srgbClr val="FF00FF"/>
                          </a:solidFill>
                        </a:rPr>
                        <a:t>3</a:t>
                      </a:r>
                      <a:endParaRPr lang="zh-CN" altLang="en-US" sz="1800" b="1" dirty="0">
                        <a:solidFill>
                          <a:srgbClr val="FF00FF"/>
                        </a:solidFill>
                      </a:endParaRPr>
                    </a:p>
                  </a:txBody>
                  <a:tcPr/>
                </a:tc>
                <a:extLst>
                  <a:ext uri="{0D108BD9-81ED-4DB2-BD59-A6C34878D82A}">
                    <a16:rowId xmlns:a16="http://schemas.microsoft.com/office/drawing/2014/main" val="10007"/>
                  </a:ext>
                </a:extLst>
              </a:tr>
              <a:tr h="338836">
                <a:tc>
                  <a:txBody>
                    <a:bodyPr/>
                    <a:lstStyle/>
                    <a:p>
                      <a:pPr algn="ctr"/>
                      <a:r>
                        <a:rPr lang="en-US" altLang="zh-CN" sz="1800" b="1">
                          <a:solidFill>
                            <a:srgbClr val="0000FF"/>
                          </a:solidFill>
                        </a:rPr>
                        <a:t>7</a:t>
                      </a:r>
                      <a:endParaRPr lang="zh-CN" altLang="en-US" sz="1800" b="1">
                        <a:solidFill>
                          <a:srgbClr val="0000FF"/>
                        </a:solidFill>
                      </a:endParaRPr>
                    </a:p>
                  </a:txBody>
                  <a:tcPr>
                    <a:solidFill>
                      <a:schemeClr val="bg1"/>
                    </a:solidFill>
                  </a:tcPr>
                </a:tc>
                <a:tc>
                  <a:txBody>
                    <a:bodyPr/>
                    <a:lstStyle/>
                    <a:p>
                      <a:pPr algn="ctr"/>
                      <a:r>
                        <a:rPr lang="en-US" altLang="zh-CN" sz="1800" b="1" i="1">
                          <a:solidFill>
                            <a:srgbClr val="0000FF"/>
                          </a:solidFill>
                        </a:rPr>
                        <a:t>H</a:t>
                      </a:r>
                      <a:endParaRPr lang="zh-CN" altLang="en-US" sz="1800" b="1" i="1">
                        <a:solidFill>
                          <a:srgbClr val="0000FF"/>
                        </a:solidFill>
                      </a:endParaRPr>
                    </a:p>
                  </a:txBody>
                  <a:tcPr/>
                </a:tc>
                <a:tc>
                  <a:txBody>
                    <a:bodyPr/>
                    <a:lstStyle/>
                    <a:p>
                      <a:pPr algn="ctr"/>
                      <a:r>
                        <a:rPr lang="en-US" altLang="zh-CN" sz="1800" b="1" dirty="0">
                          <a:solidFill>
                            <a:srgbClr val="FF00FF"/>
                          </a:solidFill>
                        </a:rPr>
                        <a:t>4</a:t>
                      </a:r>
                      <a:endParaRPr lang="zh-CN" altLang="en-US" sz="1800" b="1" dirty="0">
                        <a:solidFill>
                          <a:srgbClr val="FF00FF"/>
                        </a:solidFill>
                      </a:endParaRPr>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C:\Users\Admin\AppData\Roaming\Tencent\Users\5139386\QQ\WinTemp\RichOle\26QH$T1JU%OW139@}[O}W`2.png">
            <a:extLst>
              <a:ext uri="{FF2B5EF4-FFF2-40B4-BE49-F238E27FC236}">
                <a16:creationId xmlns:a16="http://schemas.microsoft.com/office/drawing/2014/main" id="{D768FCCB-3534-458E-BE55-F63BF9E6E6CF}"/>
              </a:ext>
            </a:extLst>
          </p:cNvPr>
          <p:cNvPicPr>
            <a:picLocks noChangeAspect="1" noChangeArrowheads="1"/>
          </p:cNvPicPr>
          <p:nvPr/>
        </p:nvPicPr>
        <p:blipFill>
          <a:blip r:embed="rId2" cstate="print"/>
          <a:srcRect/>
          <a:stretch>
            <a:fillRect/>
          </a:stretch>
        </p:blipFill>
        <p:spPr bwMode="auto">
          <a:xfrm>
            <a:off x="0" y="0"/>
            <a:ext cx="5324742" cy="600740"/>
          </a:xfrm>
          <a:prstGeom prst="rect">
            <a:avLst/>
          </a:prstGeom>
          <a:noFill/>
        </p:spPr>
      </p:pic>
      <p:sp>
        <p:nvSpPr>
          <p:cNvPr id="12" name="TextBox 11">
            <a:hlinkClick r:id="rId3" action="ppaction://hlinksldjump"/>
          </p:cNvPr>
          <p:cNvSpPr txBox="1"/>
          <p:nvPr/>
        </p:nvSpPr>
        <p:spPr>
          <a:xfrm>
            <a:off x="3502285" y="716300"/>
            <a:ext cx="4572511" cy="447609"/>
          </a:xfrm>
          <a:prstGeom prst="rect">
            <a:avLst/>
          </a:prstGeom>
          <a:gradFill>
            <a:gsLst>
              <a:gs pos="35000">
                <a:schemeClr val="accent2">
                  <a:tint val="37000"/>
                  <a:satMod val="300000"/>
                </a:schemeClr>
              </a:gs>
              <a:gs pos="100000">
                <a:schemeClr val="accent2">
                  <a:tint val="15000"/>
                  <a:satMod val="350000"/>
                </a:schemeClr>
              </a:gs>
            </a:gsLst>
          </a:gradFill>
        </p:spPr>
        <p:style>
          <a:lnRef idx="1">
            <a:schemeClr val="accent2"/>
          </a:lnRef>
          <a:fillRef idx="2">
            <a:schemeClr val="accent2"/>
          </a:fillRef>
          <a:effectRef idx="1">
            <a:schemeClr val="accent2"/>
          </a:effectRef>
          <a:fontRef idx="minor">
            <a:schemeClr val="dk1"/>
          </a:fontRef>
        </p:style>
        <p:txBody>
          <a:bodyPr wrap="square" tIns="36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2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7.1 </a:t>
            </a:r>
            <a:r>
              <a:rPr lang="zh-CN" altLang="en-US" sz="22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树</a:t>
            </a:r>
          </a:p>
        </p:txBody>
      </p:sp>
      <p:sp>
        <p:nvSpPr>
          <p:cNvPr id="14" name="TextBox 13">
            <a:hlinkClick r:id="" action="ppaction://noaction"/>
          </p:cNvPr>
          <p:cNvSpPr txBox="1"/>
          <p:nvPr/>
        </p:nvSpPr>
        <p:spPr>
          <a:xfrm>
            <a:off x="3502285" y="1463258"/>
            <a:ext cx="4572511" cy="483960"/>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2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7.2 </a:t>
            </a:r>
            <a:r>
              <a:rPr lang="zh-CN" altLang="en-US" sz="22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 叉 树</a:t>
            </a:r>
          </a:p>
        </p:txBody>
      </p:sp>
      <p:grpSp>
        <p:nvGrpSpPr>
          <p:cNvPr id="18" name="组合 79"/>
          <p:cNvGrpSpPr>
            <a:grpSpLocks/>
          </p:cNvGrpSpPr>
          <p:nvPr/>
        </p:nvGrpSpPr>
        <p:grpSpPr bwMode="auto">
          <a:xfrm>
            <a:off x="1071473" y="2132856"/>
            <a:ext cx="1659934" cy="1677932"/>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21" name="文本框 20"/>
          <p:cNvSpPr txBox="1">
            <a:spLocks noChangeArrowheads="1"/>
          </p:cNvSpPr>
          <p:nvPr/>
        </p:nvSpPr>
        <p:spPr bwMode="auto">
          <a:xfrm>
            <a:off x="1188288" y="3077513"/>
            <a:ext cx="13369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1400" b="1" dirty="0">
                <a:solidFill>
                  <a:srgbClr val="9900FF"/>
                </a:solidFill>
              </a:rPr>
              <a:t>CONTENTS</a:t>
            </a:r>
            <a:endParaRPr lang="zh-CN" altLang="en-US" sz="1400" b="1" dirty="0">
              <a:solidFill>
                <a:srgbClr val="9900FF"/>
              </a:solidFill>
            </a:endParaRPr>
          </a:p>
        </p:txBody>
      </p:sp>
      <p:sp>
        <p:nvSpPr>
          <p:cNvPr id="22" name="文本框 20"/>
          <p:cNvSpPr txBox="1">
            <a:spLocks noChangeArrowheads="1"/>
          </p:cNvSpPr>
          <p:nvPr/>
        </p:nvSpPr>
        <p:spPr bwMode="auto">
          <a:xfrm>
            <a:off x="1331734" y="2491659"/>
            <a:ext cx="10500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b="1" dirty="0">
                <a:solidFill>
                  <a:srgbClr val="008000"/>
                </a:solidFill>
              </a:rPr>
              <a:t>内容</a:t>
            </a:r>
          </a:p>
        </p:txBody>
      </p:sp>
      <p:sp>
        <p:nvSpPr>
          <p:cNvPr id="13" name="TextBox 12">
            <a:hlinkClick r:id="" action="ppaction://noaction"/>
          </p:cNvPr>
          <p:cNvSpPr txBox="1"/>
          <p:nvPr/>
        </p:nvSpPr>
        <p:spPr>
          <a:xfrm>
            <a:off x="3502285" y="2249763"/>
            <a:ext cx="4608511" cy="483960"/>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2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7.3 </a:t>
            </a:r>
            <a:r>
              <a:rPr lang="zh-CN" altLang="zh-CN" sz="22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二叉树先序、中序和后序遍历</a:t>
            </a:r>
            <a:endParaRPr lang="zh-CN" altLang="en-US" sz="22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5" name="TextBox 14">
            <a:hlinkClick r:id="" action="ppaction://noaction"/>
          </p:cNvPr>
          <p:cNvSpPr txBox="1"/>
          <p:nvPr/>
        </p:nvSpPr>
        <p:spPr>
          <a:xfrm>
            <a:off x="3513951" y="3026765"/>
            <a:ext cx="4608511" cy="483960"/>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2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7.4 </a:t>
            </a:r>
            <a:r>
              <a:rPr lang="zh-CN" altLang="zh-CN" sz="22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二叉树的层次遍历</a:t>
            </a:r>
            <a:endParaRPr lang="zh-CN" altLang="en-US" sz="22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3" name="TextBox 22">
            <a:hlinkClick r:id="" action="ppaction://noaction"/>
          </p:cNvPr>
          <p:cNvSpPr txBox="1"/>
          <p:nvPr/>
        </p:nvSpPr>
        <p:spPr>
          <a:xfrm>
            <a:off x="3484284" y="3876241"/>
            <a:ext cx="4572511" cy="483960"/>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2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7.5 </a:t>
            </a:r>
            <a:r>
              <a:rPr lang="zh-CN" altLang="en-US" sz="22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二叉树的构造</a:t>
            </a:r>
          </a:p>
        </p:txBody>
      </p:sp>
      <p:sp>
        <p:nvSpPr>
          <p:cNvPr id="25" name="TextBox 24">
            <a:hlinkClick r:id="" action="ppaction://noaction"/>
          </p:cNvPr>
          <p:cNvSpPr txBox="1"/>
          <p:nvPr/>
        </p:nvSpPr>
        <p:spPr>
          <a:xfrm>
            <a:off x="3512890" y="5805264"/>
            <a:ext cx="4608511" cy="483960"/>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2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7.8 </a:t>
            </a:r>
            <a:r>
              <a:rPr lang="zh-CN" altLang="zh-CN" sz="22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二叉树与树、森林之间的转换</a:t>
            </a:r>
            <a:endParaRPr lang="zh-CN" altLang="en-US" sz="22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6" name="TextBox 25">
            <a:hlinkClick r:id="" action="ppaction://noaction"/>
          </p:cNvPr>
          <p:cNvSpPr txBox="1"/>
          <p:nvPr/>
        </p:nvSpPr>
        <p:spPr>
          <a:xfrm>
            <a:off x="3513951" y="4802675"/>
            <a:ext cx="4572511" cy="483960"/>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2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7.7 </a:t>
            </a:r>
            <a:r>
              <a:rPr lang="zh-CN" altLang="en-US" sz="22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哈夫曼树</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6540" y="234843"/>
            <a:ext cx="2786082"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孩子链存储结构</a:t>
            </a:r>
            <a:endParaRPr lang="zh-CN" altLang="zh-CN" sz="2000">
              <a:solidFill>
                <a:schemeClr val="bg1"/>
              </a:solidFill>
              <a:latin typeface="Consolas" pitchFamily="49" charset="0"/>
              <a:ea typeface="微软雅黑" pitchFamily="34" charset="-122"/>
              <a:cs typeface="Consolas" pitchFamily="49" charset="0"/>
            </a:endParaRPr>
          </a:p>
        </p:txBody>
      </p:sp>
      <p:sp>
        <p:nvSpPr>
          <p:cNvPr id="8" name="Text Box 2"/>
          <p:cNvSpPr txBox="1">
            <a:spLocks noChangeArrowheads="1"/>
          </p:cNvSpPr>
          <p:nvPr/>
        </p:nvSpPr>
        <p:spPr bwMode="auto">
          <a:xfrm>
            <a:off x="146540" y="973042"/>
            <a:ext cx="8752722" cy="1005147"/>
          </a:xfrm>
          <a:prstGeom prst="rect">
            <a:avLst/>
          </a:prstGeom>
          <a:noFill/>
          <a:ln w="9525">
            <a:noFill/>
            <a:miter lim="800000"/>
            <a:headEnd/>
            <a:tailEnd/>
          </a:ln>
        </p:spPr>
        <p:txBody>
          <a:bodyPr wrap="square">
            <a:spAutoFit/>
          </a:bodyPr>
          <a:lstStyle/>
          <a:p>
            <a:pPr algn="just">
              <a:lnSpc>
                <a:spcPct val="150000"/>
              </a:lnSpc>
              <a:spcBef>
                <a:spcPts val="0"/>
              </a:spcBef>
            </a:pPr>
            <a:r>
              <a:rPr kumimoji="1" lang="zh-CN" altLang="en-US" sz="2100" dirty="0">
                <a:solidFill>
                  <a:srgbClr val="0000FF"/>
                </a:solidFill>
                <a:latin typeface="Consolas" pitchFamily="49" charset="0"/>
                <a:ea typeface="仿宋" pitchFamily="49" charset="-122"/>
                <a:cs typeface="Consolas" pitchFamily="49" charset="0"/>
              </a:rPr>
              <a:t>    孩子链存储结构可</a:t>
            </a:r>
            <a:r>
              <a:rPr kumimoji="1" lang="zh-CN" altLang="en-US" sz="2100" dirty="0">
                <a:solidFill>
                  <a:srgbClr val="FF0000"/>
                </a:solidFill>
                <a:latin typeface="Consolas" pitchFamily="49" charset="0"/>
                <a:ea typeface="仿宋" pitchFamily="49" charset="-122"/>
                <a:cs typeface="Consolas" pitchFamily="49" charset="0"/>
              </a:rPr>
              <a:t>按树的度</a:t>
            </a:r>
            <a:r>
              <a:rPr kumimoji="1" lang="zh-CN" altLang="en-US" sz="2100" dirty="0">
                <a:solidFill>
                  <a:srgbClr val="0000FF"/>
                </a:solidFill>
                <a:latin typeface="Consolas" pitchFamily="49" charset="0"/>
                <a:ea typeface="仿宋" pitchFamily="49" charset="-122"/>
                <a:cs typeface="Consolas" pitchFamily="49" charset="0"/>
              </a:rPr>
              <a:t>（即树中所有结点度的最大值）设计结点的孩子结点</a:t>
            </a:r>
            <a:r>
              <a:rPr kumimoji="1" lang="zh-CN" altLang="en-US" sz="2100" dirty="0">
                <a:solidFill>
                  <a:srgbClr val="FF0000"/>
                </a:solidFill>
                <a:latin typeface="Consolas" pitchFamily="49" charset="0"/>
                <a:ea typeface="仿宋" pitchFamily="49" charset="-122"/>
                <a:cs typeface="Consolas" pitchFamily="49" charset="0"/>
              </a:rPr>
              <a:t>指针域个数</a:t>
            </a:r>
            <a:r>
              <a:rPr kumimoji="1" lang="zh-CN" altLang="en-US" sz="2100" dirty="0">
                <a:solidFill>
                  <a:srgbClr val="0000FF"/>
                </a:solidFill>
                <a:latin typeface="Consolas" pitchFamily="49" charset="0"/>
                <a:ea typeface="仿宋" pitchFamily="49" charset="-122"/>
                <a:cs typeface="Consolas" pitchFamily="49" charset="0"/>
              </a:rPr>
              <a:t>（无孩子就用</a:t>
            </a:r>
            <a:r>
              <a:rPr lang="en-US" altLang="zh-CN" sz="2100" dirty="0">
                <a:solidFill>
                  <a:srgbClr val="0000FF"/>
                </a:solidFill>
                <a:latin typeface="Consolas" pitchFamily="49" charset="0"/>
                <a:ea typeface="仿宋" pitchFamily="49" charset="-122"/>
                <a:cs typeface="Consolas" pitchFamily="49" charset="0"/>
              </a:rPr>
              <a:t> ^ </a:t>
            </a:r>
            <a:r>
              <a:rPr lang="zh-CN" altLang="en-US" sz="2100" dirty="0">
                <a:solidFill>
                  <a:srgbClr val="0000FF"/>
                </a:solidFill>
                <a:latin typeface="Consolas" pitchFamily="49" charset="0"/>
                <a:ea typeface="仿宋" pitchFamily="49" charset="-122"/>
                <a:cs typeface="Consolas" pitchFamily="49" charset="0"/>
              </a:rPr>
              <a:t>表示</a:t>
            </a:r>
            <a:r>
              <a:rPr kumimoji="1" lang="zh-CN" altLang="en-US" sz="2100" dirty="0">
                <a:solidFill>
                  <a:srgbClr val="0000FF"/>
                </a:solidFill>
                <a:latin typeface="Consolas" pitchFamily="49" charset="0"/>
                <a:ea typeface="仿宋" pitchFamily="49" charset="-122"/>
                <a:cs typeface="Consolas" pitchFamily="49" charset="0"/>
              </a:rPr>
              <a:t>）。</a:t>
            </a:r>
          </a:p>
        </p:txBody>
      </p:sp>
      <p:sp>
        <p:nvSpPr>
          <p:cNvPr id="95312" name="Rectangle 8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7" name="组合 86"/>
          <p:cNvGrpSpPr/>
          <p:nvPr/>
        </p:nvGrpSpPr>
        <p:grpSpPr>
          <a:xfrm>
            <a:off x="611563" y="2643182"/>
            <a:ext cx="2317363" cy="2153970"/>
            <a:chOff x="2010635" y="2660694"/>
            <a:chExt cx="1346919" cy="1709306"/>
          </a:xfrm>
        </p:grpSpPr>
        <p:sp>
          <p:nvSpPr>
            <p:cNvPr id="95310" name="Freeform 78"/>
            <p:cNvSpPr>
              <a:spLocks/>
            </p:cNvSpPr>
            <p:nvPr/>
          </p:nvSpPr>
          <p:spPr bwMode="auto">
            <a:xfrm>
              <a:off x="2196765" y="3342032"/>
              <a:ext cx="283321" cy="290692"/>
            </a:xfrm>
            <a:custGeom>
              <a:avLst/>
              <a:gdLst/>
              <a:ahLst/>
              <a:cxnLst>
                <a:cxn ang="0">
                  <a:pos x="309" y="0"/>
                </a:cxn>
                <a:cxn ang="0">
                  <a:pos x="0" y="317"/>
                </a:cxn>
              </a:cxnLst>
              <a:rect l="0" t="0" r="r" b="b"/>
              <a:pathLst>
                <a:path w="309" h="317">
                  <a:moveTo>
                    <a:pt x="309" y="0"/>
                  </a:moveTo>
                  <a:lnTo>
                    <a:pt x="0" y="31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5309" name="Freeform 77"/>
            <p:cNvSpPr>
              <a:spLocks/>
            </p:cNvSpPr>
            <p:nvPr/>
          </p:nvSpPr>
          <p:spPr bwMode="auto">
            <a:xfrm>
              <a:off x="2589196" y="3898657"/>
              <a:ext cx="1834" cy="178817"/>
            </a:xfrm>
            <a:custGeom>
              <a:avLst/>
              <a:gdLst/>
              <a:ahLst/>
              <a:cxnLst>
                <a:cxn ang="0">
                  <a:pos x="2" y="0"/>
                </a:cxn>
                <a:cxn ang="0">
                  <a:pos x="0" y="219"/>
                </a:cxn>
              </a:cxnLst>
              <a:rect l="0" t="0" r="r" b="b"/>
              <a:pathLst>
                <a:path w="2" h="219">
                  <a:moveTo>
                    <a:pt x="2" y="0"/>
                  </a:moveTo>
                  <a:lnTo>
                    <a:pt x="0" y="21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5308" name="Freeform 76"/>
            <p:cNvSpPr>
              <a:spLocks/>
            </p:cNvSpPr>
            <p:nvPr/>
          </p:nvSpPr>
          <p:spPr bwMode="auto">
            <a:xfrm>
              <a:off x="2620371" y="2879859"/>
              <a:ext cx="208135" cy="274186"/>
            </a:xfrm>
            <a:custGeom>
              <a:avLst/>
              <a:gdLst/>
              <a:ahLst/>
              <a:cxnLst>
                <a:cxn ang="0">
                  <a:pos x="252" y="0"/>
                </a:cxn>
                <a:cxn ang="0">
                  <a:pos x="0" y="333"/>
                </a:cxn>
              </a:cxnLst>
              <a:rect l="0" t="0" r="r" b="b"/>
              <a:pathLst>
                <a:path w="252" h="333">
                  <a:moveTo>
                    <a:pt x="252" y="0"/>
                  </a:moveTo>
                  <a:lnTo>
                    <a:pt x="0" y="33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5307" name="Freeform 75"/>
            <p:cNvSpPr>
              <a:spLocks/>
            </p:cNvSpPr>
            <p:nvPr/>
          </p:nvSpPr>
          <p:spPr bwMode="auto">
            <a:xfrm>
              <a:off x="3023805" y="2913789"/>
              <a:ext cx="176044" cy="256763"/>
            </a:xfrm>
            <a:custGeom>
              <a:avLst/>
              <a:gdLst/>
              <a:ahLst/>
              <a:cxnLst>
                <a:cxn ang="0">
                  <a:pos x="0" y="0"/>
                </a:cxn>
                <a:cxn ang="0">
                  <a:pos x="192" y="280"/>
                </a:cxn>
              </a:cxnLst>
              <a:rect l="0" t="0" r="r" b="b"/>
              <a:pathLst>
                <a:path w="192" h="280">
                  <a:moveTo>
                    <a:pt x="0" y="0"/>
                  </a:moveTo>
                  <a:lnTo>
                    <a:pt x="192" y="2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5306" name="Freeform 74"/>
            <p:cNvSpPr>
              <a:spLocks/>
            </p:cNvSpPr>
            <p:nvPr/>
          </p:nvSpPr>
          <p:spPr bwMode="auto">
            <a:xfrm>
              <a:off x="2582778" y="3428231"/>
              <a:ext cx="917" cy="182485"/>
            </a:xfrm>
            <a:custGeom>
              <a:avLst/>
              <a:gdLst/>
              <a:ahLst/>
              <a:cxnLst>
                <a:cxn ang="0">
                  <a:pos x="0" y="0"/>
                </a:cxn>
                <a:cxn ang="0">
                  <a:pos x="16" y="199"/>
                </a:cxn>
              </a:cxnLst>
              <a:rect l="0" t="0" r="r" b="b"/>
              <a:pathLst>
                <a:path w="16" h="199">
                  <a:moveTo>
                    <a:pt x="0" y="0"/>
                  </a:moveTo>
                  <a:lnTo>
                    <a:pt x="16" y="19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5305" name="Line 73"/>
            <p:cNvSpPr>
              <a:spLocks noChangeShapeType="1"/>
            </p:cNvSpPr>
            <p:nvPr/>
          </p:nvSpPr>
          <p:spPr bwMode="auto">
            <a:xfrm>
              <a:off x="2711143" y="3341115"/>
              <a:ext cx="259481" cy="28427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5304" name="Oval 72"/>
            <p:cNvSpPr>
              <a:spLocks noChangeArrowheads="1"/>
            </p:cNvSpPr>
            <p:nvPr/>
          </p:nvSpPr>
          <p:spPr bwMode="auto">
            <a:xfrm>
              <a:off x="2812002" y="2660694"/>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95303" name="Oval 71"/>
            <p:cNvSpPr>
              <a:spLocks noChangeArrowheads="1"/>
            </p:cNvSpPr>
            <p:nvPr/>
          </p:nvSpPr>
          <p:spPr bwMode="auto">
            <a:xfrm>
              <a:off x="2455330" y="3145792"/>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95302" name="Oval 70"/>
            <p:cNvSpPr>
              <a:spLocks noChangeArrowheads="1"/>
            </p:cNvSpPr>
            <p:nvPr/>
          </p:nvSpPr>
          <p:spPr bwMode="auto">
            <a:xfrm>
              <a:off x="3098073" y="3176053"/>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95301" name="Oval 69"/>
            <p:cNvSpPr>
              <a:spLocks noChangeArrowheads="1"/>
            </p:cNvSpPr>
            <p:nvPr/>
          </p:nvSpPr>
          <p:spPr bwMode="auto">
            <a:xfrm>
              <a:off x="2912860" y="3618052"/>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95300" name="Oval 68"/>
            <p:cNvSpPr>
              <a:spLocks noChangeArrowheads="1"/>
            </p:cNvSpPr>
            <p:nvPr/>
          </p:nvSpPr>
          <p:spPr bwMode="auto">
            <a:xfrm>
              <a:off x="2010635" y="3625388"/>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95299" name="Oval 67"/>
            <p:cNvSpPr>
              <a:spLocks noChangeArrowheads="1"/>
            </p:cNvSpPr>
            <p:nvPr/>
          </p:nvSpPr>
          <p:spPr bwMode="auto">
            <a:xfrm>
              <a:off x="2455330" y="3610716"/>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95297" name="Oval 65"/>
            <p:cNvSpPr>
              <a:spLocks noChangeArrowheads="1"/>
            </p:cNvSpPr>
            <p:nvPr/>
          </p:nvSpPr>
          <p:spPr bwMode="auto">
            <a:xfrm>
              <a:off x="2455330" y="4083893"/>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grpSp>
        <p:nvGrpSpPr>
          <p:cNvPr id="88" name="组合 87"/>
          <p:cNvGrpSpPr/>
          <p:nvPr/>
        </p:nvGrpSpPr>
        <p:grpSpPr>
          <a:xfrm>
            <a:off x="4094703" y="2579080"/>
            <a:ext cx="4798248" cy="2722128"/>
            <a:chOff x="4357686" y="2579080"/>
            <a:chExt cx="3616236" cy="1789085"/>
          </a:xfrm>
        </p:grpSpPr>
        <p:sp>
          <p:nvSpPr>
            <p:cNvPr id="95294" name="Text Box 62"/>
            <p:cNvSpPr txBox="1">
              <a:spLocks noChangeArrowheads="1"/>
            </p:cNvSpPr>
            <p:nvPr/>
          </p:nvSpPr>
          <p:spPr bwMode="auto">
            <a:xfrm>
              <a:off x="6329929" y="2579080"/>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95293" name="Text Box 61"/>
            <p:cNvSpPr txBox="1">
              <a:spLocks noChangeArrowheads="1"/>
            </p:cNvSpPr>
            <p:nvPr/>
          </p:nvSpPr>
          <p:spPr bwMode="auto">
            <a:xfrm>
              <a:off x="6589410" y="2579080"/>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92" name="Text Box 60"/>
            <p:cNvSpPr txBox="1">
              <a:spLocks noChangeArrowheads="1"/>
            </p:cNvSpPr>
            <p:nvPr/>
          </p:nvSpPr>
          <p:spPr bwMode="auto">
            <a:xfrm>
              <a:off x="6833304" y="2579080"/>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91" name="Text Box 59"/>
            <p:cNvSpPr txBox="1">
              <a:spLocks noChangeArrowheads="1"/>
            </p:cNvSpPr>
            <p:nvPr/>
          </p:nvSpPr>
          <p:spPr bwMode="auto">
            <a:xfrm>
              <a:off x="7092786" y="2579080"/>
              <a:ext cx="258565"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5287" name="Text Box 55"/>
            <p:cNvSpPr txBox="1">
              <a:spLocks noChangeArrowheads="1"/>
            </p:cNvSpPr>
            <p:nvPr/>
          </p:nvSpPr>
          <p:spPr bwMode="auto">
            <a:xfrm>
              <a:off x="5552401"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95286" name="Text Box 54"/>
            <p:cNvSpPr txBox="1">
              <a:spLocks noChangeArrowheads="1"/>
            </p:cNvSpPr>
            <p:nvPr/>
          </p:nvSpPr>
          <p:spPr bwMode="auto">
            <a:xfrm>
              <a:off x="5811883"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85" name="Text Box 53"/>
            <p:cNvSpPr txBox="1">
              <a:spLocks noChangeArrowheads="1"/>
            </p:cNvSpPr>
            <p:nvPr/>
          </p:nvSpPr>
          <p:spPr bwMode="auto">
            <a:xfrm>
              <a:off x="6054860"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84" name="Text Box 52"/>
            <p:cNvSpPr txBox="1">
              <a:spLocks noChangeArrowheads="1"/>
            </p:cNvSpPr>
            <p:nvPr/>
          </p:nvSpPr>
          <p:spPr bwMode="auto">
            <a:xfrm>
              <a:off x="6314342"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83" name="Text Box 51"/>
            <p:cNvSpPr txBox="1">
              <a:spLocks noChangeArrowheads="1"/>
            </p:cNvSpPr>
            <p:nvPr/>
          </p:nvSpPr>
          <p:spPr bwMode="auto">
            <a:xfrm>
              <a:off x="6952501"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95282" name="Text Box 50"/>
            <p:cNvSpPr txBox="1">
              <a:spLocks noChangeArrowheads="1"/>
            </p:cNvSpPr>
            <p:nvPr/>
          </p:nvSpPr>
          <p:spPr bwMode="auto">
            <a:xfrm>
              <a:off x="7211982" y="3107278"/>
              <a:ext cx="258565"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81" name="Text Box 49"/>
            <p:cNvSpPr txBox="1">
              <a:spLocks noChangeArrowheads="1"/>
            </p:cNvSpPr>
            <p:nvPr/>
          </p:nvSpPr>
          <p:spPr bwMode="auto">
            <a:xfrm>
              <a:off x="7454960"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80" name="Text Box 48"/>
            <p:cNvSpPr txBox="1">
              <a:spLocks noChangeArrowheads="1"/>
            </p:cNvSpPr>
            <p:nvPr/>
          </p:nvSpPr>
          <p:spPr bwMode="auto">
            <a:xfrm>
              <a:off x="7714441"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5279" name="Text Box 47"/>
            <p:cNvSpPr txBox="1">
              <a:spLocks noChangeArrowheads="1"/>
            </p:cNvSpPr>
            <p:nvPr/>
          </p:nvSpPr>
          <p:spPr bwMode="auto">
            <a:xfrm>
              <a:off x="4357686"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95278" name="Text Box 46"/>
            <p:cNvSpPr txBox="1">
              <a:spLocks noChangeArrowheads="1"/>
            </p:cNvSpPr>
            <p:nvPr/>
          </p:nvSpPr>
          <p:spPr bwMode="auto">
            <a:xfrm>
              <a:off x="4617168"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lvl="0" algn="l">
                <a:lnSpc>
                  <a:spcPts val="2200"/>
                </a:lnSpc>
                <a:spcBef>
                  <a:spcPct val="0"/>
                </a:spcBef>
              </a:pPr>
              <a:r>
                <a:rPr kumimoji="0" lang="zh-CN" altLang="zh-CN" sz="1800">
                  <a:solidFill>
                    <a:srgbClr val="0000FF"/>
                  </a:solidFill>
                  <a:latin typeface="Consolas" pitchFamily="49" charset="0"/>
                  <a:ea typeface="仿宋" pitchFamily="49" charset="-122"/>
                  <a:cs typeface="Consolas" pitchFamily="49" charset="0"/>
                </a:rPr>
                <a:t>∧</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77" name="Text Box 45"/>
            <p:cNvSpPr txBox="1">
              <a:spLocks noChangeArrowheads="1"/>
            </p:cNvSpPr>
            <p:nvPr/>
          </p:nvSpPr>
          <p:spPr bwMode="auto">
            <a:xfrm>
              <a:off x="4860145"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lvl="0" algn="l">
                <a:lnSpc>
                  <a:spcPts val="2200"/>
                </a:lnSpc>
                <a:spcBef>
                  <a:spcPct val="0"/>
                </a:spcBef>
              </a:pPr>
              <a:r>
                <a:rPr kumimoji="0" lang="zh-CN" altLang="zh-CN" sz="1800">
                  <a:solidFill>
                    <a:srgbClr val="0000FF"/>
                  </a:solidFill>
                  <a:latin typeface="Consolas" pitchFamily="49" charset="0"/>
                  <a:ea typeface="仿宋" pitchFamily="49" charset="-122"/>
                  <a:cs typeface="Consolas" pitchFamily="49" charset="0"/>
                </a:rPr>
                <a:t>∧</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76" name="Text Box 44"/>
            <p:cNvSpPr txBox="1">
              <a:spLocks noChangeArrowheads="1"/>
            </p:cNvSpPr>
            <p:nvPr/>
          </p:nvSpPr>
          <p:spPr bwMode="auto">
            <a:xfrm>
              <a:off x="5119627"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5275" name="Text Box 43"/>
            <p:cNvSpPr txBox="1">
              <a:spLocks noChangeArrowheads="1"/>
            </p:cNvSpPr>
            <p:nvPr/>
          </p:nvSpPr>
          <p:spPr bwMode="auto">
            <a:xfrm>
              <a:off x="5498304"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95274" name="Text Box 42"/>
            <p:cNvSpPr txBox="1">
              <a:spLocks noChangeArrowheads="1"/>
            </p:cNvSpPr>
            <p:nvPr/>
          </p:nvSpPr>
          <p:spPr bwMode="auto">
            <a:xfrm>
              <a:off x="5757786" y="3621720"/>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73" name="Text Box 41"/>
            <p:cNvSpPr txBox="1">
              <a:spLocks noChangeArrowheads="1"/>
            </p:cNvSpPr>
            <p:nvPr/>
          </p:nvSpPr>
          <p:spPr bwMode="auto">
            <a:xfrm>
              <a:off x="6000763"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72" name="Text Box 40"/>
            <p:cNvSpPr txBox="1">
              <a:spLocks noChangeArrowheads="1"/>
            </p:cNvSpPr>
            <p:nvPr/>
          </p:nvSpPr>
          <p:spPr bwMode="auto">
            <a:xfrm>
              <a:off x="6260245"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5271" name="Text Box 39"/>
            <p:cNvSpPr txBox="1">
              <a:spLocks noChangeArrowheads="1"/>
            </p:cNvSpPr>
            <p:nvPr/>
          </p:nvSpPr>
          <p:spPr bwMode="auto">
            <a:xfrm>
              <a:off x="5481800" y="413524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sp>
          <p:nvSpPr>
            <p:cNvPr id="95270" name="Text Box 38"/>
            <p:cNvSpPr txBox="1">
              <a:spLocks noChangeArrowheads="1"/>
            </p:cNvSpPr>
            <p:nvPr/>
          </p:nvSpPr>
          <p:spPr bwMode="auto">
            <a:xfrm>
              <a:off x="5741282" y="413524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69" name="Text Box 37"/>
            <p:cNvSpPr txBox="1">
              <a:spLocks noChangeArrowheads="1"/>
            </p:cNvSpPr>
            <p:nvPr/>
          </p:nvSpPr>
          <p:spPr bwMode="auto">
            <a:xfrm>
              <a:off x="5985176" y="4135245"/>
              <a:ext cx="258565"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68" name="Text Box 36"/>
            <p:cNvSpPr txBox="1">
              <a:spLocks noChangeArrowheads="1"/>
            </p:cNvSpPr>
            <p:nvPr/>
          </p:nvSpPr>
          <p:spPr bwMode="auto">
            <a:xfrm>
              <a:off x="6243741" y="413524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5267" name="Text Box 35"/>
            <p:cNvSpPr txBox="1">
              <a:spLocks noChangeArrowheads="1"/>
            </p:cNvSpPr>
            <p:nvPr/>
          </p:nvSpPr>
          <p:spPr bwMode="auto">
            <a:xfrm>
              <a:off x="6606831"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95266" name="Text Box 34"/>
            <p:cNvSpPr txBox="1">
              <a:spLocks noChangeArrowheads="1"/>
            </p:cNvSpPr>
            <p:nvPr/>
          </p:nvSpPr>
          <p:spPr bwMode="auto">
            <a:xfrm>
              <a:off x="6866313"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65" name="Text Box 33"/>
            <p:cNvSpPr txBox="1">
              <a:spLocks noChangeArrowheads="1"/>
            </p:cNvSpPr>
            <p:nvPr/>
          </p:nvSpPr>
          <p:spPr bwMode="auto">
            <a:xfrm>
              <a:off x="7108373" y="3621720"/>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95264" name="Text Box 32"/>
            <p:cNvSpPr txBox="1">
              <a:spLocks noChangeArrowheads="1"/>
            </p:cNvSpPr>
            <p:nvPr/>
          </p:nvSpPr>
          <p:spPr bwMode="auto">
            <a:xfrm>
              <a:off x="7368772"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5263" name="Line 31"/>
            <p:cNvSpPr>
              <a:spLocks noChangeShapeType="1"/>
            </p:cNvSpPr>
            <p:nvPr/>
          </p:nvSpPr>
          <p:spPr bwMode="auto">
            <a:xfrm flipH="1">
              <a:off x="6241907" y="2724885"/>
              <a:ext cx="432775" cy="38606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95262" name="Freeform 30"/>
            <p:cNvSpPr>
              <a:spLocks/>
            </p:cNvSpPr>
            <p:nvPr/>
          </p:nvSpPr>
          <p:spPr bwMode="auto">
            <a:xfrm>
              <a:off x="6967171" y="2729470"/>
              <a:ext cx="431858" cy="377808"/>
            </a:xfrm>
            <a:custGeom>
              <a:avLst/>
              <a:gdLst/>
              <a:ahLst/>
              <a:cxnLst>
                <a:cxn ang="0">
                  <a:pos x="0" y="0"/>
                </a:cxn>
                <a:cxn ang="0">
                  <a:pos x="525" y="458"/>
                </a:cxn>
              </a:cxnLst>
              <a:rect l="0" t="0" r="r" b="b"/>
              <a:pathLst>
                <a:path w="525" h="458">
                  <a:moveTo>
                    <a:pt x="0" y="0"/>
                  </a:moveTo>
                  <a:lnTo>
                    <a:pt x="525" y="458"/>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95261" name="Freeform 29"/>
            <p:cNvSpPr>
              <a:spLocks/>
            </p:cNvSpPr>
            <p:nvPr/>
          </p:nvSpPr>
          <p:spPr bwMode="auto">
            <a:xfrm>
              <a:off x="5248909" y="3242995"/>
              <a:ext cx="710594" cy="364970"/>
            </a:xfrm>
            <a:custGeom>
              <a:avLst/>
              <a:gdLst/>
              <a:ahLst/>
              <a:cxnLst>
                <a:cxn ang="0">
                  <a:pos x="862" y="0"/>
                </a:cxn>
                <a:cxn ang="0">
                  <a:pos x="0" y="442"/>
                </a:cxn>
              </a:cxnLst>
              <a:rect l="0" t="0" r="r" b="b"/>
              <a:pathLst>
                <a:path w="862" h="442">
                  <a:moveTo>
                    <a:pt x="862" y="0"/>
                  </a:moveTo>
                  <a:lnTo>
                    <a:pt x="0" y="44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95260" name="Line 28"/>
            <p:cNvSpPr>
              <a:spLocks noChangeShapeType="1"/>
            </p:cNvSpPr>
            <p:nvPr/>
          </p:nvSpPr>
          <p:spPr bwMode="auto">
            <a:xfrm>
              <a:off x="5881567" y="3750101"/>
              <a:ext cx="0" cy="38606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95259" name="Line 27"/>
            <p:cNvSpPr>
              <a:spLocks noChangeShapeType="1"/>
            </p:cNvSpPr>
            <p:nvPr/>
          </p:nvSpPr>
          <p:spPr bwMode="auto">
            <a:xfrm>
              <a:off x="6156636" y="3238410"/>
              <a:ext cx="0" cy="38514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95258" name="Line 26"/>
            <p:cNvSpPr>
              <a:spLocks noChangeShapeType="1"/>
            </p:cNvSpPr>
            <p:nvPr/>
          </p:nvSpPr>
          <p:spPr bwMode="auto">
            <a:xfrm>
              <a:off x="6416117" y="3238410"/>
              <a:ext cx="519880" cy="38514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grpSp>
      <p:sp>
        <p:nvSpPr>
          <p:cNvPr id="89" name="右箭头 88"/>
          <p:cNvSpPr/>
          <p:nvPr/>
        </p:nvSpPr>
        <p:spPr>
          <a:xfrm>
            <a:off x="3428991" y="3429000"/>
            <a:ext cx="657221" cy="28803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p:cTn id="7" dur="500" fill="hold"/>
                                        <p:tgtEl>
                                          <p:spTgt spid="89"/>
                                        </p:tgtEl>
                                        <p:attrNameLst>
                                          <p:attrName>ppt_x</p:attrName>
                                        </p:attrNameLst>
                                      </p:cBhvr>
                                      <p:tavLst>
                                        <p:tav tm="0">
                                          <p:val>
                                            <p:strVal val="#ppt_x-#ppt_w/2"/>
                                          </p:val>
                                        </p:tav>
                                        <p:tav tm="100000">
                                          <p:val>
                                            <p:strVal val="#ppt_x"/>
                                          </p:val>
                                        </p:tav>
                                      </p:tavLst>
                                    </p:anim>
                                    <p:anim calcmode="lin" valueType="num">
                                      <p:cBhvr>
                                        <p:cTn id="8" dur="500" fill="hold"/>
                                        <p:tgtEl>
                                          <p:spTgt spid="89"/>
                                        </p:tgtEl>
                                        <p:attrNameLst>
                                          <p:attrName>ppt_y</p:attrName>
                                        </p:attrNameLst>
                                      </p:cBhvr>
                                      <p:tavLst>
                                        <p:tav tm="0">
                                          <p:val>
                                            <p:strVal val="#ppt_y"/>
                                          </p:val>
                                        </p:tav>
                                        <p:tav tm="100000">
                                          <p:val>
                                            <p:strVal val="#ppt_y"/>
                                          </p:val>
                                        </p:tav>
                                      </p:tavLst>
                                    </p:anim>
                                    <p:anim calcmode="lin" valueType="num">
                                      <p:cBhvr>
                                        <p:cTn id="9" dur="500" fill="hold"/>
                                        <p:tgtEl>
                                          <p:spTgt spid="89"/>
                                        </p:tgtEl>
                                        <p:attrNameLst>
                                          <p:attrName>ppt_w</p:attrName>
                                        </p:attrNameLst>
                                      </p:cBhvr>
                                      <p:tavLst>
                                        <p:tav tm="0">
                                          <p:val>
                                            <p:fltVal val="0"/>
                                          </p:val>
                                        </p:tav>
                                        <p:tav tm="100000">
                                          <p:val>
                                            <p:strVal val="#ppt_w"/>
                                          </p:val>
                                        </p:tav>
                                      </p:tavLst>
                                    </p:anim>
                                    <p:anim calcmode="lin" valueType="num">
                                      <p:cBhvr>
                                        <p:cTn id="10" dur="500" fill="hold"/>
                                        <p:tgtEl>
                                          <p:spTgt spid="8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214980"/>
            <a:ext cx="6000792" cy="415498"/>
          </a:xfrm>
          <a:prstGeom prst="rect">
            <a:avLst/>
          </a:prstGeom>
          <a:noFill/>
        </p:spPr>
        <p:txBody>
          <a:bodyPr wrap="square" rtlCol="0">
            <a:spAutoFit/>
          </a:bodyPr>
          <a:lstStyle/>
          <a:p>
            <a:pPr algn="l">
              <a:lnSpc>
                <a:spcPct val="100000"/>
              </a:lnSpc>
              <a:spcBef>
                <a:spcPts val="0"/>
              </a:spcBef>
            </a:pPr>
            <a:r>
              <a:rPr lang="zh-CN" altLang="zh-CN" sz="2100" dirty="0">
                <a:solidFill>
                  <a:srgbClr val="0000FF"/>
                </a:solidFill>
                <a:latin typeface="Consolas" pitchFamily="49" charset="0"/>
                <a:ea typeface="仿宋" pitchFamily="49" charset="-122"/>
                <a:cs typeface="Consolas" pitchFamily="49" charset="0"/>
              </a:rPr>
              <a:t>孩子链存储结构的结点类</a:t>
            </a:r>
            <a:r>
              <a:rPr lang="en-US" altLang="zh-CN" sz="2100" dirty="0" err="1">
                <a:solidFill>
                  <a:srgbClr val="0000FF"/>
                </a:solidFill>
                <a:latin typeface="Consolas" pitchFamily="49" charset="0"/>
                <a:ea typeface="仿宋" pitchFamily="49" charset="-122"/>
                <a:cs typeface="Consolas" pitchFamily="49" charset="0"/>
              </a:rPr>
              <a:t>TSonNode</a:t>
            </a:r>
            <a:endParaRPr lang="zh-CN" altLang="en-US" sz="21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51520" y="980728"/>
            <a:ext cx="6088760" cy="215710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err="1">
                <a:solidFill>
                  <a:srgbClr val="FF0000"/>
                </a:solidFill>
                <a:latin typeface="Consolas" pitchFamily="49" charset="0"/>
                <a:ea typeface="仿宋" pitchFamily="49" charset="-122"/>
                <a:cs typeface="Consolas" pitchFamily="49" charset="0"/>
              </a:rPr>
              <a:t>TSonNode</a:t>
            </a:r>
            <a:r>
              <a:rPr lang="en-US" altLang="zh-CN" sz="1800" dirty="0">
                <a:solidFill>
                  <a:srgbClr val="FF0000"/>
                </a:solidFill>
                <a:latin typeface="Consolas" pitchFamily="49" charset="0"/>
                <a:ea typeface="仿宋" pitchFamily="49" charset="-122"/>
                <a:cs typeface="Consolas" pitchFamily="49" charset="0"/>
              </a:rPr>
              <a:t>&lt;E&gt;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孩子链存储结构结点类</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E data;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结点的值</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TSonNode</a:t>
            </a:r>
            <a:r>
              <a:rPr lang="en-US" altLang="zh-CN" sz="1800" dirty="0">
                <a:solidFill>
                  <a:srgbClr val="0000FF"/>
                </a:solidFill>
                <a:latin typeface="Consolas" pitchFamily="49" charset="0"/>
                <a:ea typeface="仿宋" pitchFamily="49" charset="-122"/>
                <a:cs typeface="Consolas" pitchFamily="49" charset="0"/>
              </a:rPr>
              <a:t>&lt;E&gt;[] sons;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指向孩子结点</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pSp>
        <p:nvGrpSpPr>
          <p:cNvPr id="9" name="组合 8"/>
          <p:cNvGrpSpPr/>
          <p:nvPr/>
        </p:nvGrpSpPr>
        <p:grpSpPr>
          <a:xfrm>
            <a:off x="107504" y="4293096"/>
            <a:ext cx="8748464" cy="2092881"/>
            <a:chOff x="284010" y="3501008"/>
            <a:chExt cx="8433486" cy="2092881"/>
          </a:xfrm>
        </p:grpSpPr>
        <p:sp>
          <p:nvSpPr>
            <p:cNvPr id="7" name="TextBox 6"/>
            <p:cNvSpPr txBox="1"/>
            <p:nvPr/>
          </p:nvSpPr>
          <p:spPr>
            <a:xfrm>
              <a:off x="1364130" y="3501008"/>
              <a:ext cx="7353366" cy="209288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孩子链存储结构的</a:t>
              </a:r>
              <a:r>
                <a:rPr lang="zh-CN" altLang="zh-CN" sz="2000" dirty="0">
                  <a:solidFill>
                    <a:srgbClr val="FF0000"/>
                  </a:solidFill>
                  <a:latin typeface="Consolas" pitchFamily="49" charset="0"/>
                  <a:ea typeface="仿宋" pitchFamily="49" charset="-122"/>
                  <a:cs typeface="Consolas" pitchFamily="49" charset="0"/>
                </a:rPr>
                <a:t>优点是查找某结点的孩子结点</a:t>
              </a:r>
              <a:r>
                <a:rPr lang="zh-CN" altLang="zh-CN" sz="2000" dirty="0">
                  <a:solidFill>
                    <a:srgbClr val="0000FF"/>
                  </a:solidFill>
                  <a:latin typeface="Consolas" pitchFamily="49" charset="0"/>
                  <a:ea typeface="仿宋" pitchFamily="49" charset="-122"/>
                  <a:cs typeface="Consolas" pitchFamily="49" charset="0"/>
                </a:rPr>
                <a:t>十分方便</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000" dirty="0">
                  <a:solidFill>
                    <a:srgbClr val="FF0000"/>
                  </a:solidFill>
                  <a:latin typeface="Consolas" pitchFamily="49" charset="0"/>
                  <a:ea typeface="仿宋" pitchFamily="49" charset="-122"/>
                  <a:cs typeface="Consolas" pitchFamily="49" charset="0"/>
                </a:rPr>
                <a:t>缺点</a:t>
              </a:r>
              <a:r>
                <a:rPr lang="zh-CN" altLang="zh-CN" sz="2000" dirty="0">
                  <a:solidFill>
                    <a:srgbClr val="0000FF"/>
                  </a:solidFill>
                  <a:latin typeface="Consolas" pitchFamily="49" charset="0"/>
                  <a:ea typeface="仿宋" pitchFamily="49" charset="-122"/>
                  <a:cs typeface="Consolas" pitchFamily="49" charset="0"/>
                </a:rPr>
                <a:t>是</a:t>
              </a:r>
              <a:r>
                <a:rPr lang="zh-CN" altLang="zh-CN" sz="2000" dirty="0">
                  <a:solidFill>
                    <a:srgbClr val="FF0000"/>
                  </a:solidFill>
                  <a:latin typeface="Consolas" pitchFamily="49" charset="0"/>
                  <a:ea typeface="仿宋" pitchFamily="49" charset="-122"/>
                  <a:cs typeface="Consolas" pitchFamily="49" charset="0"/>
                </a:rPr>
                <a:t>查找</a:t>
              </a:r>
              <a:r>
                <a:rPr lang="zh-CN" altLang="zh-CN" sz="2000" dirty="0">
                  <a:solidFill>
                    <a:srgbClr val="0000FF"/>
                  </a:solidFill>
                  <a:latin typeface="Consolas" pitchFamily="49" charset="0"/>
                  <a:ea typeface="仿宋" pitchFamily="49" charset="-122"/>
                  <a:cs typeface="Consolas" pitchFamily="49" charset="0"/>
                </a:rPr>
                <a:t>某结点的</a:t>
              </a:r>
              <a:r>
                <a:rPr lang="zh-CN" altLang="zh-CN" sz="2000" dirty="0">
                  <a:solidFill>
                    <a:srgbClr val="FF0000"/>
                  </a:solidFill>
                  <a:latin typeface="Consolas" pitchFamily="49" charset="0"/>
                  <a:ea typeface="仿宋" pitchFamily="49" charset="-122"/>
                  <a:cs typeface="Consolas" pitchFamily="49" charset="0"/>
                </a:rPr>
                <a:t>双亲结点比较费时</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当树的</a:t>
              </a:r>
              <a:r>
                <a:rPr lang="zh-CN" altLang="zh-CN" sz="2000" dirty="0">
                  <a:solidFill>
                    <a:srgbClr val="FF0000"/>
                  </a:solidFill>
                  <a:latin typeface="Consolas" pitchFamily="49" charset="0"/>
                  <a:ea typeface="仿宋" pitchFamily="49" charset="-122"/>
                  <a:cs typeface="Consolas" pitchFamily="49" charset="0"/>
                </a:rPr>
                <a:t>度较大</a:t>
              </a:r>
              <a:r>
                <a:rPr lang="zh-CN" altLang="zh-CN" sz="2000" dirty="0">
                  <a:solidFill>
                    <a:srgbClr val="0000FF"/>
                  </a:solidFill>
                  <a:latin typeface="Consolas" pitchFamily="49" charset="0"/>
                  <a:ea typeface="仿宋" pitchFamily="49" charset="-122"/>
                  <a:cs typeface="Consolas" pitchFamily="49" charset="0"/>
                </a:rPr>
                <a:t>时，存在</a:t>
              </a:r>
              <a:r>
                <a:rPr lang="zh-CN" altLang="zh-CN" sz="2000" dirty="0">
                  <a:solidFill>
                    <a:srgbClr val="FF0000"/>
                  </a:solidFill>
                  <a:latin typeface="Consolas" pitchFamily="49" charset="0"/>
                  <a:ea typeface="仿宋" pitchFamily="49" charset="-122"/>
                  <a:cs typeface="Consolas" pitchFamily="49" charset="0"/>
                </a:rPr>
                <a:t>较多的空指针域</a:t>
              </a:r>
              <a:r>
                <a:rPr lang="zh-CN" altLang="zh-CN" sz="2000" dirty="0">
                  <a:solidFill>
                    <a:srgbClr val="0000FF"/>
                  </a:solidFill>
                  <a:latin typeface="Consolas" pitchFamily="49" charset="0"/>
                  <a:ea typeface="仿宋" pitchFamily="49" charset="-122"/>
                  <a:cs typeface="Consolas" pitchFamily="49" charset="0"/>
                </a:rPr>
                <a:t>，含有</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个结点的</a:t>
              </a:r>
              <a:r>
                <a:rPr lang="en-US" altLang="zh-CN" sz="2000" i="1" dirty="0">
                  <a:solidFill>
                    <a:srgbClr val="0000FF"/>
                  </a:solidFill>
                  <a:latin typeface="Consolas" pitchFamily="49" charset="0"/>
                  <a:ea typeface="仿宋" pitchFamily="49" charset="-122"/>
                  <a:cs typeface="Consolas" pitchFamily="49" charset="0"/>
                </a:rPr>
                <a:t>m</a:t>
              </a:r>
              <a:r>
                <a:rPr lang="zh-CN" altLang="zh-CN" sz="2000" dirty="0">
                  <a:solidFill>
                    <a:srgbClr val="0000FF"/>
                  </a:solidFill>
                  <a:latin typeface="Consolas" pitchFamily="49" charset="0"/>
                  <a:ea typeface="仿宋" pitchFamily="49" charset="-122"/>
                  <a:cs typeface="Consolas" pitchFamily="49" charset="0"/>
                </a:rPr>
                <a:t>次树采用孩子链存储结构时有</a:t>
              </a: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个空指针域。</a:t>
              </a:r>
              <a:endParaRPr lang="zh-CN" altLang="en-US" sz="2000" dirty="0">
                <a:solidFill>
                  <a:srgbClr val="0000FF"/>
                </a:solidFill>
                <a:latin typeface="Consolas" pitchFamily="49" charset="0"/>
                <a:ea typeface="仿宋" pitchFamily="49" charset="-122"/>
                <a:cs typeface="Consolas" pitchFamily="49" charset="0"/>
              </a:endParaRPr>
            </a:p>
          </p:txBody>
        </p:sp>
        <p:sp>
          <p:nvSpPr>
            <p:cNvPr id="8" name="Oval 11"/>
            <p:cNvSpPr>
              <a:spLocks noChangeArrowheads="1"/>
            </p:cNvSpPr>
            <p:nvPr/>
          </p:nvSpPr>
          <p:spPr bwMode="auto">
            <a:xfrm>
              <a:off x="284010" y="3789040"/>
              <a:ext cx="928694" cy="785818"/>
            </a:xfrm>
            <a:prstGeom prst="ellipse">
              <a:avLst/>
            </a:prstGeom>
            <a:gradFill rotWithShape="0">
              <a:gsLst>
                <a:gs pos="0">
                  <a:srgbClr val="9CE6DD"/>
                </a:gs>
                <a:gs pos="100000">
                  <a:srgbClr val="9CE6DD">
                    <a:gamma/>
                    <a:shade val="36078"/>
                    <a:invGamma/>
                  </a:srgbClr>
                </a:gs>
              </a:gsLst>
              <a:path path="rect">
                <a:fillToRect r="100000" b="100000"/>
              </a:path>
            </a:gradFill>
            <a:ln w="12700">
              <a:solidFill>
                <a:srgbClr val="000000"/>
              </a:solidFill>
              <a:round/>
              <a:headEnd/>
              <a:tailEnd/>
            </a:ln>
            <a:effectLst/>
          </p:spPr>
          <p:txBody>
            <a:bodyPr wrap="none" anchor="ctr"/>
            <a:lstStyle/>
            <a:p>
              <a:pPr algn="ctr" latinLnBrk="1">
                <a:lnSpc>
                  <a:spcPct val="150000"/>
                </a:lnSpc>
              </a:pPr>
              <a:r>
                <a:rPr kumimoji="1" lang="zh-CN" altLang="en-US" sz="2000" b="1">
                  <a:solidFill>
                    <a:schemeClr val="bg1"/>
                  </a:solidFill>
                  <a:latin typeface="微软雅黑" pitchFamily="34" charset="-122"/>
                  <a:ea typeface="微软雅黑" pitchFamily="34" charset="-122"/>
                </a:rPr>
                <a:t>优缺点</a:t>
              </a:r>
              <a:endParaRPr kumimoji="1" lang="en-US" altLang="ko-KR" sz="2000" b="1">
                <a:solidFill>
                  <a:schemeClr val="bg1"/>
                </a:solidFill>
                <a:latin typeface="微软雅黑" pitchFamily="34" charset="-122"/>
                <a:ea typeface="微软雅黑" pitchFamily="34" charset="-122"/>
              </a:endParaRPr>
            </a:p>
          </p:txBody>
        </p:sp>
      </p:grpSp>
      <p:grpSp>
        <p:nvGrpSpPr>
          <p:cNvPr id="10" name="组合 9">
            <a:extLst>
              <a:ext uri="{FF2B5EF4-FFF2-40B4-BE49-F238E27FC236}">
                <a16:creationId xmlns:a16="http://schemas.microsoft.com/office/drawing/2014/main" id="{3E554F03-D98B-40F6-A890-1A71E64513C7}"/>
              </a:ext>
            </a:extLst>
          </p:cNvPr>
          <p:cNvGrpSpPr/>
          <p:nvPr/>
        </p:nvGrpSpPr>
        <p:grpSpPr>
          <a:xfrm>
            <a:off x="5724128" y="1988840"/>
            <a:ext cx="3285609" cy="1813128"/>
            <a:chOff x="4357686" y="2579080"/>
            <a:chExt cx="3616236" cy="1789085"/>
          </a:xfrm>
        </p:grpSpPr>
        <p:sp>
          <p:nvSpPr>
            <p:cNvPr id="11" name="Text Box 62">
              <a:extLst>
                <a:ext uri="{FF2B5EF4-FFF2-40B4-BE49-F238E27FC236}">
                  <a16:creationId xmlns:a16="http://schemas.microsoft.com/office/drawing/2014/main" id="{F3606228-8133-4B91-8250-3860B1C6D532}"/>
                </a:ext>
              </a:extLst>
            </p:cNvPr>
            <p:cNvSpPr txBox="1">
              <a:spLocks noChangeArrowheads="1"/>
            </p:cNvSpPr>
            <p:nvPr/>
          </p:nvSpPr>
          <p:spPr bwMode="auto">
            <a:xfrm>
              <a:off x="6329929" y="2579080"/>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2" name="Text Box 61">
              <a:extLst>
                <a:ext uri="{FF2B5EF4-FFF2-40B4-BE49-F238E27FC236}">
                  <a16:creationId xmlns:a16="http://schemas.microsoft.com/office/drawing/2014/main" id="{C0FE9B39-9CFC-4357-BC5E-AA25FE744BDD}"/>
                </a:ext>
              </a:extLst>
            </p:cNvPr>
            <p:cNvSpPr txBox="1">
              <a:spLocks noChangeArrowheads="1"/>
            </p:cNvSpPr>
            <p:nvPr/>
          </p:nvSpPr>
          <p:spPr bwMode="auto">
            <a:xfrm>
              <a:off x="6589410" y="2579080"/>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 name="Text Box 60">
              <a:extLst>
                <a:ext uri="{FF2B5EF4-FFF2-40B4-BE49-F238E27FC236}">
                  <a16:creationId xmlns:a16="http://schemas.microsoft.com/office/drawing/2014/main" id="{813EE71A-B107-43F7-80B5-4EBCB695D8E9}"/>
                </a:ext>
              </a:extLst>
            </p:cNvPr>
            <p:cNvSpPr txBox="1">
              <a:spLocks noChangeArrowheads="1"/>
            </p:cNvSpPr>
            <p:nvPr/>
          </p:nvSpPr>
          <p:spPr bwMode="auto">
            <a:xfrm>
              <a:off x="6833304" y="2579080"/>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Text Box 59">
              <a:extLst>
                <a:ext uri="{FF2B5EF4-FFF2-40B4-BE49-F238E27FC236}">
                  <a16:creationId xmlns:a16="http://schemas.microsoft.com/office/drawing/2014/main" id="{F6E957C8-F6EB-4C49-A762-B590EFB00430}"/>
                </a:ext>
              </a:extLst>
            </p:cNvPr>
            <p:cNvSpPr txBox="1">
              <a:spLocks noChangeArrowheads="1"/>
            </p:cNvSpPr>
            <p:nvPr/>
          </p:nvSpPr>
          <p:spPr bwMode="auto">
            <a:xfrm>
              <a:off x="7092786" y="2579080"/>
              <a:ext cx="258565"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5" name="Text Box 55">
              <a:extLst>
                <a:ext uri="{FF2B5EF4-FFF2-40B4-BE49-F238E27FC236}">
                  <a16:creationId xmlns:a16="http://schemas.microsoft.com/office/drawing/2014/main" id="{02CAC008-822D-4004-99D8-DC55DCD82E8B}"/>
                </a:ext>
              </a:extLst>
            </p:cNvPr>
            <p:cNvSpPr txBox="1">
              <a:spLocks noChangeArrowheads="1"/>
            </p:cNvSpPr>
            <p:nvPr/>
          </p:nvSpPr>
          <p:spPr bwMode="auto">
            <a:xfrm>
              <a:off x="5552401"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6" name="Text Box 54">
              <a:extLst>
                <a:ext uri="{FF2B5EF4-FFF2-40B4-BE49-F238E27FC236}">
                  <a16:creationId xmlns:a16="http://schemas.microsoft.com/office/drawing/2014/main" id="{7BB6652B-DF80-44AF-BA2E-F880C98D0F30}"/>
                </a:ext>
              </a:extLst>
            </p:cNvPr>
            <p:cNvSpPr txBox="1">
              <a:spLocks noChangeArrowheads="1"/>
            </p:cNvSpPr>
            <p:nvPr/>
          </p:nvSpPr>
          <p:spPr bwMode="auto">
            <a:xfrm>
              <a:off x="5811883"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Text Box 53">
              <a:extLst>
                <a:ext uri="{FF2B5EF4-FFF2-40B4-BE49-F238E27FC236}">
                  <a16:creationId xmlns:a16="http://schemas.microsoft.com/office/drawing/2014/main" id="{700B9D29-2338-49BE-B3FB-1AC1A49E2F78}"/>
                </a:ext>
              </a:extLst>
            </p:cNvPr>
            <p:cNvSpPr txBox="1">
              <a:spLocks noChangeArrowheads="1"/>
            </p:cNvSpPr>
            <p:nvPr/>
          </p:nvSpPr>
          <p:spPr bwMode="auto">
            <a:xfrm>
              <a:off x="6054860"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 name="Text Box 52">
              <a:extLst>
                <a:ext uri="{FF2B5EF4-FFF2-40B4-BE49-F238E27FC236}">
                  <a16:creationId xmlns:a16="http://schemas.microsoft.com/office/drawing/2014/main" id="{138F2B89-5ACB-4576-BF10-3B4FE93426FE}"/>
                </a:ext>
              </a:extLst>
            </p:cNvPr>
            <p:cNvSpPr txBox="1">
              <a:spLocks noChangeArrowheads="1"/>
            </p:cNvSpPr>
            <p:nvPr/>
          </p:nvSpPr>
          <p:spPr bwMode="auto">
            <a:xfrm>
              <a:off x="6314342"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Text Box 51">
              <a:extLst>
                <a:ext uri="{FF2B5EF4-FFF2-40B4-BE49-F238E27FC236}">
                  <a16:creationId xmlns:a16="http://schemas.microsoft.com/office/drawing/2014/main" id="{D513FBA8-F39F-4F87-B70D-11214992FE9B}"/>
                </a:ext>
              </a:extLst>
            </p:cNvPr>
            <p:cNvSpPr txBox="1">
              <a:spLocks noChangeArrowheads="1"/>
            </p:cNvSpPr>
            <p:nvPr/>
          </p:nvSpPr>
          <p:spPr bwMode="auto">
            <a:xfrm>
              <a:off x="6952501"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20" name="Text Box 50">
              <a:extLst>
                <a:ext uri="{FF2B5EF4-FFF2-40B4-BE49-F238E27FC236}">
                  <a16:creationId xmlns:a16="http://schemas.microsoft.com/office/drawing/2014/main" id="{1B391B1F-7E1B-4C8B-8223-2624E366B9BB}"/>
                </a:ext>
              </a:extLst>
            </p:cNvPr>
            <p:cNvSpPr txBox="1">
              <a:spLocks noChangeArrowheads="1"/>
            </p:cNvSpPr>
            <p:nvPr/>
          </p:nvSpPr>
          <p:spPr bwMode="auto">
            <a:xfrm>
              <a:off x="7211982" y="3107278"/>
              <a:ext cx="258565"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 name="Text Box 49">
              <a:extLst>
                <a:ext uri="{FF2B5EF4-FFF2-40B4-BE49-F238E27FC236}">
                  <a16:creationId xmlns:a16="http://schemas.microsoft.com/office/drawing/2014/main" id="{03469067-422A-458C-AF51-0590F1843EB4}"/>
                </a:ext>
              </a:extLst>
            </p:cNvPr>
            <p:cNvSpPr txBox="1">
              <a:spLocks noChangeArrowheads="1"/>
            </p:cNvSpPr>
            <p:nvPr/>
          </p:nvSpPr>
          <p:spPr bwMode="auto">
            <a:xfrm>
              <a:off x="7454960"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 name="Text Box 48">
              <a:extLst>
                <a:ext uri="{FF2B5EF4-FFF2-40B4-BE49-F238E27FC236}">
                  <a16:creationId xmlns:a16="http://schemas.microsoft.com/office/drawing/2014/main" id="{BB5FA47A-C55F-4622-B69E-89FBBCACF6CE}"/>
                </a:ext>
              </a:extLst>
            </p:cNvPr>
            <p:cNvSpPr txBox="1">
              <a:spLocks noChangeArrowheads="1"/>
            </p:cNvSpPr>
            <p:nvPr/>
          </p:nvSpPr>
          <p:spPr bwMode="auto">
            <a:xfrm>
              <a:off x="7714441"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3" name="Text Box 47">
              <a:extLst>
                <a:ext uri="{FF2B5EF4-FFF2-40B4-BE49-F238E27FC236}">
                  <a16:creationId xmlns:a16="http://schemas.microsoft.com/office/drawing/2014/main" id="{C49844D7-05A8-4B95-B4F2-434DAE1FB1E5}"/>
                </a:ext>
              </a:extLst>
            </p:cNvPr>
            <p:cNvSpPr txBox="1">
              <a:spLocks noChangeArrowheads="1"/>
            </p:cNvSpPr>
            <p:nvPr/>
          </p:nvSpPr>
          <p:spPr bwMode="auto">
            <a:xfrm>
              <a:off x="4357686"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24" name="Text Box 46">
              <a:extLst>
                <a:ext uri="{FF2B5EF4-FFF2-40B4-BE49-F238E27FC236}">
                  <a16:creationId xmlns:a16="http://schemas.microsoft.com/office/drawing/2014/main" id="{85C7E426-37A0-4EC4-BF76-BFDA083C6A56}"/>
                </a:ext>
              </a:extLst>
            </p:cNvPr>
            <p:cNvSpPr txBox="1">
              <a:spLocks noChangeArrowheads="1"/>
            </p:cNvSpPr>
            <p:nvPr/>
          </p:nvSpPr>
          <p:spPr bwMode="auto">
            <a:xfrm>
              <a:off x="4617168"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lvl="0" algn="l">
                <a:lnSpc>
                  <a:spcPts val="2200"/>
                </a:lnSpc>
                <a:spcBef>
                  <a:spcPct val="0"/>
                </a:spcBef>
              </a:pPr>
              <a:r>
                <a:rPr kumimoji="0" lang="zh-CN" altLang="zh-CN" sz="1800">
                  <a:solidFill>
                    <a:srgbClr val="0000FF"/>
                  </a:solidFill>
                  <a:latin typeface="Consolas" pitchFamily="49" charset="0"/>
                  <a:ea typeface="仿宋" pitchFamily="49" charset="-122"/>
                  <a:cs typeface="Consolas" pitchFamily="49" charset="0"/>
                </a:rPr>
                <a:t>∧</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5" name="Text Box 45">
              <a:extLst>
                <a:ext uri="{FF2B5EF4-FFF2-40B4-BE49-F238E27FC236}">
                  <a16:creationId xmlns:a16="http://schemas.microsoft.com/office/drawing/2014/main" id="{3832667E-500C-4F47-B30B-AAFBA9B5450A}"/>
                </a:ext>
              </a:extLst>
            </p:cNvPr>
            <p:cNvSpPr txBox="1">
              <a:spLocks noChangeArrowheads="1"/>
            </p:cNvSpPr>
            <p:nvPr/>
          </p:nvSpPr>
          <p:spPr bwMode="auto">
            <a:xfrm>
              <a:off x="4860145"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lvl="0" algn="l">
                <a:lnSpc>
                  <a:spcPts val="2200"/>
                </a:lnSpc>
                <a:spcBef>
                  <a:spcPct val="0"/>
                </a:spcBef>
              </a:pPr>
              <a:r>
                <a:rPr kumimoji="0" lang="zh-CN" altLang="zh-CN" sz="1800">
                  <a:solidFill>
                    <a:srgbClr val="0000FF"/>
                  </a:solidFill>
                  <a:latin typeface="Consolas" pitchFamily="49" charset="0"/>
                  <a:ea typeface="仿宋" pitchFamily="49" charset="-122"/>
                  <a:cs typeface="Consolas" pitchFamily="49" charset="0"/>
                </a:rPr>
                <a:t>∧</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6" name="Text Box 44">
              <a:extLst>
                <a:ext uri="{FF2B5EF4-FFF2-40B4-BE49-F238E27FC236}">
                  <a16:creationId xmlns:a16="http://schemas.microsoft.com/office/drawing/2014/main" id="{2D3D0B1F-79E5-4453-A23B-8E7EFAC76184}"/>
                </a:ext>
              </a:extLst>
            </p:cNvPr>
            <p:cNvSpPr txBox="1">
              <a:spLocks noChangeArrowheads="1"/>
            </p:cNvSpPr>
            <p:nvPr/>
          </p:nvSpPr>
          <p:spPr bwMode="auto">
            <a:xfrm>
              <a:off x="5119627"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7" name="Text Box 43">
              <a:extLst>
                <a:ext uri="{FF2B5EF4-FFF2-40B4-BE49-F238E27FC236}">
                  <a16:creationId xmlns:a16="http://schemas.microsoft.com/office/drawing/2014/main" id="{369C645A-7501-4901-ACE5-928AEB966C18}"/>
                </a:ext>
              </a:extLst>
            </p:cNvPr>
            <p:cNvSpPr txBox="1">
              <a:spLocks noChangeArrowheads="1"/>
            </p:cNvSpPr>
            <p:nvPr/>
          </p:nvSpPr>
          <p:spPr bwMode="auto">
            <a:xfrm>
              <a:off x="5498304"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28" name="Text Box 42">
              <a:extLst>
                <a:ext uri="{FF2B5EF4-FFF2-40B4-BE49-F238E27FC236}">
                  <a16:creationId xmlns:a16="http://schemas.microsoft.com/office/drawing/2014/main" id="{227C1795-67C3-49A3-A667-087BA48C7374}"/>
                </a:ext>
              </a:extLst>
            </p:cNvPr>
            <p:cNvSpPr txBox="1">
              <a:spLocks noChangeArrowheads="1"/>
            </p:cNvSpPr>
            <p:nvPr/>
          </p:nvSpPr>
          <p:spPr bwMode="auto">
            <a:xfrm>
              <a:off x="5757786" y="3621720"/>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9" name="Text Box 41">
              <a:extLst>
                <a:ext uri="{FF2B5EF4-FFF2-40B4-BE49-F238E27FC236}">
                  <a16:creationId xmlns:a16="http://schemas.microsoft.com/office/drawing/2014/main" id="{5515703A-C1A7-414F-B403-EEA1DE11A86D}"/>
                </a:ext>
              </a:extLst>
            </p:cNvPr>
            <p:cNvSpPr txBox="1">
              <a:spLocks noChangeArrowheads="1"/>
            </p:cNvSpPr>
            <p:nvPr/>
          </p:nvSpPr>
          <p:spPr bwMode="auto">
            <a:xfrm>
              <a:off x="6000763"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0" name="Text Box 40">
              <a:extLst>
                <a:ext uri="{FF2B5EF4-FFF2-40B4-BE49-F238E27FC236}">
                  <a16:creationId xmlns:a16="http://schemas.microsoft.com/office/drawing/2014/main" id="{47C3FDCC-7571-46C4-BBA1-E48624BA4259}"/>
                </a:ext>
              </a:extLst>
            </p:cNvPr>
            <p:cNvSpPr txBox="1">
              <a:spLocks noChangeArrowheads="1"/>
            </p:cNvSpPr>
            <p:nvPr/>
          </p:nvSpPr>
          <p:spPr bwMode="auto">
            <a:xfrm>
              <a:off x="6260245"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 name="Text Box 39">
              <a:extLst>
                <a:ext uri="{FF2B5EF4-FFF2-40B4-BE49-F238E27FC236}">
                  <a16:creationId xmlns:a16="http://schemas.microsoft.com/office/drawing/2014/main" id="{CB647386-5EFD-4301-B4D8-6229D1C9964B}"/>
                </a:ext>
              </a:extLst>
            </p:cNvPr>
            <p:cNvSpPr txBox="1">
              <a:spLocks noChangeArrowheads="1"/>
            </p:cNvSpPr>
            <p:nvPr/>
          </p:nvSpPr>
          <p:spPr bwMode="auto">
            <a:xfrm>
              <a:off x="5481800" y="413524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sp>
          <p:nvSpPr>
            <p:cNvPr id="32" name="Text Box 38">
              <a:extLst>
                <a:ext uri="{FF2B5EF4-FFF2-40B4-BE49-F238E27FC236}">
                  <a16:creationId xmlns:a16="http://schemas.microsoft.com/office/drawing/2014/main" id="{D3326BE3-161B-4EC6-9FA2-ECBA9F83628A}"/>
                </a:ext>
              </a:extLst>
            </p:cNvPr>
            <p:cNvSpPr txBox="1">
              <a:spLocks noChangeArrowheads="1"/>
            </p:cNvSpPr>
            <p:nvPr/>
          </p:nvSpPr>
          <p:spPr bwMode="auto">
            <a:xfrm>
              <a:off x="5741282" y="413524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3" name="Text Box 37">
              <a:extLst>
                <a:ext uri="{FF2B5EF4-FFF2-40B4-BE49-F238E27FC236}">
                  <a16:creationId xmlns:a16="http://schemas.microsoft.com/office/drawing/2014/main" id="{5491AD04-EDE1-4303-BFF5-581AB5B07697}"/>
                </a:ext>
              </a:extLst>
            </p:cNvPr>
            <p:cNvSpPr txBox="1">
              <a:spLocks noChangeArrowheads="1"/>
            </p:cNvSpPr>
            <p:nvPr/>
          </p:nvSpPr>
          <p:spPr bwMode="auto">
            <a:xfrm>
              <a:off x="5985176" y="4135245"/>
              <a:ext cx="258565"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Text Box 36">
              <a:extLst>
                <a:ext uri="{FF2B5EF4-FFF2-40B4-BE49-F238E27FC236}">
                  <a16:creationId xmlns:a16="http://schemas.microsoft.com/office/drawing/2014/main" id="{BDF79F1F-4A18-492F-A3E8-C73C0804F30F}"/>
                </a:ext>
              </a:extLst>
            </p:cNvPr>
            <p:cNvSpPr txBox="1">
              <a:spLocks noChangeArrowheads="1"/>
            </p:cNvSpPr>
            <p:nvPr/>
          </p:nvSpPr>
          <p:spPr bwMode="auto">
            <a:xfrm>
              <a:off x="6243741" y="413524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5" name="Text Box 35">
              <a:extLst>
                <a:ext uri="{FF2B5EF4-FFF2-40B4-BE49-F238E27FC236}">
                  <a16:creationId xmlns:a16="http://schemas.microsoft.com/office/drawing/2014/main" id="{907A298C-B5FD-42CC-8B14-6E43D46081C7}"/>
                </a:ext>
              </a:extLst>
            </p:cNvPr>
            <p:cNvSpPr txBox="1">
              <a:spLocks noChangeArrowheads="1"/>
            </p:cNvSpPr>
            <p:nvPr/>
          </p:nvSpPr>
          <p:spPr bwMode="auto">
            <a:xfrm>
              <a:off x="6606831"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36" name="Text Box 34">
              <a:extLst>
                <a:ext uri="{FF2B5EF4-FFF2-40B4-BE49-F238E27FC236}">
                  <a16:creationId xmlns:a16="http://schemas.microsoft.com/office/drawing/2014/main" id="{493EF88A-247A-4320-AA19-A0A3EC2F0B04}"/>
                </a:ext>
              </a:extLst>
            </p:cNvPr>
            <p:cNvSpPr txBox="1">
              <a:spLocks noChangeArrowheads="1"/>
            </p:cNvSpPr>
            <p:nvPr/>
          </p:nvSpPr>
          <p:spPr bwMode="auto">
            <a:xfrm>
              <a:off x="6866313"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Text Box 33">
              <a:extLst>
                <a:ext uri="{FF2B5EF4-FFF2-40B4-BE49-F238E27FC236}">
                  <a16:creationId xmlns:a16="http://schemas.microsoft.com/office/drawing/2014/main" id="{B457FD58-51FB-460F-924A-0BF517204381}"/>
                </a:ext>
              </a:extLst>
            </p:cNvPr>
            <p:cNvSpPr txBox="1">
              <a:spLocks noChangeArrowheads="1"/>
            </p:cNvSpPr>
            <p:nvPr/>
          </p:nvSpPr>
          <p:spPr bwMode="auto">
            <a:xfrm>
              <a:off x="7108373" y="3621720"/>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38" name="Text Box 32">
              <a:extLst>
                <a:ext uri="{FF2B5EF4-FFF2-40B4-BE49-F238E27FC236}">
                  <a16:creationId xmlns:a16="http://schemas.microsoft.com/office/drawing/2014/main" id="{438FC5D9-64EF-4E8F-BBA2-BB57CF04E7DD}"/>
                </a:ext>
              </a:extLst>
            </p:cNvPr>
            <p:cNvSpPr txBox="1">
              <a:spLocks noChangeArrowheads="1"/>
            </p:cNvSpPr>
            <p:nvPr/>
          </p:nvSpPr>
          <p:spPr bwMode="auto">
            <a:xfrm>
              <a:off x="7368772"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9" name="Line 31">
              <a:extLst>
                <a:ext uri="{FF2B5EF4-FFF2-40B4-BE49-F238E27FC236}">
                  <a16:creationId xmlns:a16="http://schemas.microsoft.com/office/drawing/2014/main" id="{629E505D-1CF0-4CC3-A352-612B783C30CD}"/>
                </a:ext>
              </a:extLst>
            </p:cNvPr>
            <p:cNvSpPr>
              <a:spLocks noChangeShapeType="1"/>
            </p:cNvSpPr>
            <p:nvPr/>
          </p:nvSpPr>
          <p:spPr bwMode="auto">
            <a:xfrm flipH="1">
              <a:off x="6241907" y="2724885"/>
              <a:ext cx="432775" cy="38606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40" name="Freeform 30">
              <a:extLst>
                <a:ext uri="{FF2B5EF4-FFF2-40B4-BE49-F238E27FC236}">
                  <a16:creationId xmlns:a16="http://schemas.microsoft.com/office/drawing/2014/main" id="{92E1F163-B5A0-4175-B320-EE22CD851F25}"/>
                </a:ext>
              </a:extLst>
            </p:cNvPr>
            <p:cNvSpPr>
              <a:spLocks/>
            </p:cNvSpPr>
            <p:nvPr/>
          </p:nvSpPr>
          <p:spPr bwMode="auto">
            <a:xfrm>
              <a:off x="6967171" y="2729470"/>
              <a:ext cx="431858" cy="377808"/>
            </a:xfrm>
            <a:custGeom>
              <a:avLst/>
              <a:gdLst/>
              <a:ahLst/>
              <a:cxnLst>
                <a:cxn ang="0">
                  <a:pos x="0" y="0"/>
                </a:cxn>
                <a:cxn ang="0">
                  <a:pos x="525" y="458"/>
                </a:cxn>
              </a:cxnLst>
              <a:rect l="0" t="0" r="r" b="b"/>
              <a:pathLst>
                <a:path w="525" h="458">
                  <a:moveTo>
                    <a:pt x="0" y="0"/>
                  </a:moveTo>
                  <a:lnTo>
                    <a:pt x="525" y="458"/>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41" name="Freeform 29">
              <a:extLst>
                <a:ext uri="{FF2B5EF4-FFF2-40B4-BE49-F238E27FC236}">
                  <a16:creationId xmlns:a16="http://schemas.microsoft.com/office/drawing/2014/main" id="{D8EE8A2B-04C6-46D7-A834-D6557BE6EA7E}"/>
                </a:ext>
              </a:extLst>
            </p:cNvPr>
            <p:cNvSpPr>
              <a:spLocks/>
            </p:cNvSpPr>
            <p:nvPr/>
          </p:nvSpPr>
          <p:spPr bwMode="auto">
            <a:xfrm>
              <a:off x="5248909" y="3242995"/>
              <a:ext cx="710594" cy="364970"/>
            </a:xfrm>
            <a:custGeom>
              <a:avLst/>
              <a:gdLst/>
              <a:ahLst/>
              <a:cxnLst>
                <a:cxn ang="0">
                  <a:pos x="862" y="0"/>
                </a:cxn>
                <a:cxn ang="0">
                  <a:pos x="0" y="442"/>
                </a:cxn>
              </a:cxnLst>
              <a:rect l="0" t="0" r="r" b="b"/>
              <a:pathLst>
                <a:path w="862" h="442">
                  <a:moveTo>
                    <a:pt x="862" y="0"/>
                  </a:moveTo>
                  <a:lnTo>
                    <a:pt x="0" y="44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42" name="Line 28">
              <a:extLst>
                <a:ext uri="{FF2B5EF4-FFF2-40B4-BE49-F238E27FC236}">
                  <a16:creationId xmlns:a16="http://schemas.microsoft.com/office/drawing/2014/main" id="{6F8B8244-2EDB-4811-9742-87C709A78564}"/>
                </a:ext>
              </a:extLst>
            </p:cNvPr>
            <p:cNvSpPr>
              <a:spLocks noChangeShapeType="1"/>
            </p:cNvSpPr>
            <p:nvPr/>
          </p:nvSpPr>
          <p:spPr bwMode="auto">
            <a:xfrm>
              <a:off x="5881567" y="3750101"/>
              <a:ext cx="0" cy="38606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43" name="Line 27">
              <a:extLst>
                <a:ext uri="{FF2B5EF4-FFF2-40B4-BE49-F238E27FC236}">
                  <a16:creationId xmlns:a16="http://schemas.microsoft.com/office/drawing/2014/main" id="{EF3306DE-DAF7-4135-96FD-34B1AB0EF8B4}"/>
                </a:ext>
              </a:extLst>
            </p:cNvPr>
            <p:cNvSpPr>
              <a:spLocks noChangeShapeType="1"/>
            </p:cNvSpPr>
            <p:nvPr/>
          </p:nvSpPr>
          <p:spPr bwMode="auto">
            <a:xfrm>
              <a:off x="6156636" y="3238410"/>
              <a:ext cx="0" cy="38514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44" name="Line 26">
              <a:extLst>
                <a:ext uri="{FF2B5EF4-FFF2-40B4-BE49-F238E27FC236}">
                  <a16:creationId xmlns:a16="http://schemas.microsoft.com/office/drawing/2014/main" id="{2CB39704-189F-47B7-8A8B-EC372A2B305F}"/>
                </a:ext>
              </a:extLst>
            </p:cNvPr>
            <p:cNvSpPr>
              <a:spLocks noChangeShapeType="1"/>
            </p:cNvSpPr>
            <p:nvPr/>
          </p:nvSpPr>
          <p:spPr bwMode="auto">
            <a:xfrm>
              <a:off x="6416117" y="3238410"/>
              <a:ext cx="519880" cy="38514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grpSp>
      <p:sp>
        <p:nvSpPr>
          <p:cNvPr id="2" name="矩形 1"/>
          <p:cNvSpPr/>
          <p:nvPr/>
        </p:nvSpPr>
        <p:spPr>
          <a:xfrm>
            <a:off x="4454122" y="6008939"/>
            <a:ext cx="1053982" cy="228373"/>
          </a:xfrm>
          <a:prstGeom prst="rect">
            <a:avLst/>
          </a:prstGeom>
          <a:ln w="19050">
            <a:noFill/>
            <a:tailEnd type="none"/>
          </a:ln>
        </p:spPr>
        <p:style>
          <a:lnRef idx="2">
            <a:schemeClr val="dk1"/>
          </a:lnRef>
          <a:fillRef idx="0">
            <a:schemeClr val="dk1"/>
          </a:fillRef>
          <a:effectRef idx="1">
            <a:schemeClr val="dk1"/>
          </a:effectRef>
          <a:fontRef idx="minor">
            <a:schemeClr val="tx1"/>
          </a:fontRef>
        </p:style>
        <p:txBody>
          <a:bodyPr rtlCol="0" anchor="ctr"/>
          <a:lstStyle/>
          <a:p>
            <a:r>
              <a:rPr lang="en-US" altLang="zh-CN" sz="2000" i="1" dirty="0">
                <a:solidFill>
                  <a:srgbClr val="FF0000"/>
                </a:solidFill>
                <a:latin typeface="Consolas" pitchFamily="49" charset="0"/>
                <a:ea typeface="仿宋" pitchFamily="49" charset="-122"/>
                <a:cs typeface="Consolas" pitchFamily="49" charset="0"/>
              </a:rPr>
              <a:t>mn</a:t>
            </a:r>
            <a:r>
              <a:rPr lang="en-US" altLang="zh-CN" sz="2000" dirty="0">
                <a:solidFill>
                  <a:srgbClr val="FF0000"/>
                </a:solidFill>
                <a:latin typeface="Consolas" pitchFamily="49" charset="0"/>
                <a:ea typeface="仿宋" pitchFamily="49" charset="-122"/>
                <a:cs typeface="Consolas" pitchFamily="49" charset="0"/>
              </a:rPr>
              <a:t>-</a:t>
            </a:r>
            <a:r>
              <a:rPr lang="en-US" altLang="zh-CN" sz="2000" i="1" dirty="0">
                <a:solidFill>
                  <a:srgbClr val="FF0000"/>
                </a:solidFill>
                <a:latin typeface="Consolas" pitchFamily="49" charset="0"/>
                <a:ea typeface="仿宋" pitchFamily="49" charset="-122"/>
                <a:cs typeface="Consolas" pitchFamily="49" charset="0"/>
              </a:rPr>
              <a:t>n</a:t>
            </a:r>
            <a:r>
              <a:rPr lang="en-US" altLang="zh-CN" sz="2000" dirty="0">
                <a:solidFill>
                  <a:srgbClr val="FF0000"/>
                </a:solidFill>
                <a:latin typeface="Consolas" pitchFamily="49" charset="0"/>
                <a:ea typeface="仿宋" pitchFamily="49" charset="-122"/>
                <a:cs typeface="Consolas" pitchFamily="49" charset="0"/>
              </a:rPr>
              <a:t>+1</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317185"/>
            <a:ext cx="300039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3. </a:t>
            </a:r>
            <a:r>
              <a:rPr lang="zh-CN" altLang="zh-CN" sz="2000">
                <a:latin typeface="Consolas" pitchFamily="49" charset="0"/>
                <a:ea typeface="微软雅黑" pitchFamily="34" charset="-122"/>
                <a:cs typeface="Consolas" pitchFamily="49" charset="0"/>
              </a:rPr>
              <a:t>孩子兄弟链存储结构</a:t>
            </a:r>
            <a:endParaRPr lang="zh-CN" altLang="zh-CN" sz="2000">
              <a:solidFill>
                <a:schemeClr val="bg1"/>
              </a:solidFill>
              <a:latin typeface="Consolas" pitchFamily="49" charset="0"/>
              <a:ea typeface="微软雅黑" pitchFamily="34" charset="-122"/>
              <a:cs typeface="Consolas" pitchFamily="49" charset="0"/>
            </a:endParaRPr>
          </a:p>
        </p:txBody>
      </p:sp>
      <p:sp>
        <p:nvSpPr>
          <p:cNvPr id="95312" name="Rectangle 8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 name="TextBox 163"/>
          <p:cNvSpPr txBox="1"/>
          <p:nvPr/>
        </p:nvSpPr>
        <p:spPr>
          <a:xfrm>
            <a:off x="251520" y="995430"/>
            <a:ext cx="8784976" cy="1489895"/>
          </a:xfrm>
          <a:prstGeom prst="rect">
            <a:avLst/>
          </a:prstGeom>
          <a:noFill/>
        </p:spPr>
        <p:txBody>
          <a:bodyPr wrap="square" rtlCol="0">
            <a:spAutoFit/>
          </a:bodyPr>
          <a:lstStyle/>
          <a:p>
            <a:pPr algn="l">
              <a:lnSpc>
                <a:spcPct val="150000"/>
              </a:lnSpc>
              <a:spcBef>
                <a:spcPts val="600"/>
              </a:spcBef>
            </a:pPr>
            <a:r>
              <a:rPr lang="en-US" altLang="zh-CN" sz="2100" dirty="0">
                <a:solidFill>
                  <a:srgbClr val="0000FF"/>
                </a:solidFill>
                <a:latin typeface="Consolas" pitchFamily="49" charset="0"/>
                <a:ea typeface="仿宋" pitchFamily="49" charset="-122"/>
                <a:cs typeface="Consolas" pitchFamily="49" charset="0"/>
              </a:rPr>
              <a:t>    </a:t>
            </a:r>
            <a:r>
              <a:rPr lang="zh-CN" altLang="zh-CN" sz="2100" dirty="0">
                <a:solidFill>
                  <a:srgbClr val="0000FF"/>
                </a:solidFill>
                <a:latin typeface="Consolas" pitchFamily="49" charset="0"/>
                <a:ea typeface="仿宋" pitchFamily="49" charset="-122"/>
                <a:cs typeface="Consolas" pitchFamily="49" charset="0"/>
              </a:rPr>
              <a:t>孩子兄弟链存储结构是为每个结点设计</a:t>
            </a:r>
            <a:r>
              <a:rPr lang="zh-CN" altLang="zh-CN" sz="2100" dirty="0">
                <a:solidFill>
                  <a:srgbClr val="FF0000"/>
                </a:solidFill>
                <a:latin typeface="Consolas" pitchFamily="49" charset="0"/>
                <a:ea typeface="仿宋" pitchFamily="49" charset="-122"/>
                <a:cs typeface="Consolas" pitchFamily="49" charset="0"/>
              </a:rPr>
              <a:t>三个域</a:t>
            </a:r>
            <a:r>
              <a:rPr lang="zh-CN" altLang="zh-CN" sz="2100" dirty="0">
                <a:solidFill>
                  <a:srgbClr val="0000FF"/>
                </a:solidFill>
                <a:latin typeface="Consolas" pitchFamily="49" charset="0"/>
                <a:ea typeface="仿宋" pitchFamily="49" charset="-122"/>
                <a:cs typeface="Consolas" pitchFamily="49" charset="0"/>
              </a:rPr>
              <a:t>：一个</a:t>
            </a:r>
            <a:r>
              <a:rPr lang="zh-CN" altLang="zh-CN" sz="2100" dirty="0">
                <a:solidFill>
                  <a:srgbClr val="FF0000"/>
                </a:solidFill>
                <a:latin typeface="Consolas" pitchFamily="49" charset="0"/>
                <a:ea typeface="仿宋" pitchFamily="49" charset="-122"/>
                <a:cs typeface="Consolas" pitchFamily="49" charset="0"/>
              </a:rPr>
              <a:t>数据元素</a:t>
            </a:r>
            <a:r>
              <a:rPr lang="zh-CN" altLang="zh-CN" sz="2100" dirty="0">
                <a:solidFill>
                  <a:srgbClr val="0000FF"/>
                </a:solidFill>
                <a:latin typeface="Consolas" pitchFamily="49" charset="0"/>
                <a:ea typeface="仿宋" pitchFamily="49" charset="-122"/>
                <a:cs typeface="Consolas" pitchFamily="49" charset="0"/>
              </a:rPr>
              <a:t>域，一个指向该结点的</a:t>
            </a:r>
            <a:r>
              <a:rPr lang="zh-CN" altLang="zh-CN" sz="2100" dirty="0">
                <a:solidFill>
                  <a:srgbClr val="FF0000"/>
                </a:solidFill>
                <a:latin typeface="Consolas" pitchFamily="49" charset="0"/>
                <a:ea typeface="仿宋" pitchFamily="49" charset="-122"/>
                <a:cs typeface="Consolas" pitchFamily="49" charset="0"/>
              </a:rPr>
              <a:t>第一个孩子结点</a:t>
            </a:r>
            <a:r>
              <a:rPr lang="zh-CN" altLang="zh-CN" sz="2100" dirty="0">
                <a:solidFill>
                  <a:srgbClr val="0000FF"/>
                </a:solidFill>
                <a:latin typeface="Consolas" pitchFamily="49" charset="0"/>
                <a:ea typeface="仿宋" pitchFamily="49" charset="-122"/>
                <a:cs typeface="Consolas" pitchFamily="49" charset="0"/>
              </a:rPr>
              <a:t>的指针域，一个指向该结点的</a:t>
            </a:r>
            <a:r>
              <a:rPr lang="zh-CN" altLang="zh-CN" sz="2100" dirty="0">
                <a:solidFill>
                  <a:srgbClr val="FF0000"/>
                </a:solidFill>
                <a:latin typeface="Consolas" pitchFamily="49" charset="0"/>
                <a:ea typeface="仿宋" pitchFamily="49" charset="-122"/>
                <a:cs typeface="Consolas" pitchFamily="49" charset="0"/>
              </a:rPr>
              <a:t>下一个兄弟结点</a:t>
            </a:r>
            <a:r>
              <a:rPr lang="zh-CN" altLang="zh-CN" sz="2100" dirty="0">
                <a:solidFill>
                  <a:srgbClr val="0000FF"/>
                </a:solidFill>
                <a:latin typeface="Consolas" pitchFamily="49" charset="0"/>
                <a:ea typeface="仿宋" pitchFamily="49" charset="-122"/>
                <a:cs typeface="Consolas" pitchFamily="49" charset="0"/>
              </a:rPr>
              <a:t>指针域。</a:t>
            </a:r>
          </a:p>
        </p:txBody>
      </p:sp>
      <p:grpSp>
        <p:nvGrpSpPr>
          <p:cNvPr id="165" name="组合 164"/>
          <p:cNvGrpSpPr/>
          <p:nvPr/>
        </p:nvGrpSpPr>
        <p:grpSpPr>
          <a:xfrm>
            <a:off x="179512" y="3358876"/>
            <a:ext cx="2808312" cy="2503692"/>
            <a:chOff x="2010635" y="2660694"/>
            <a:chExt cx="1346919" cy="1709306"/>
          </a:xfrm>
        </p:grpSpPr>
        <p:sp>
          <p:nvSpPr>
            <p:cNvPr id="166" name="Freeform 78"/>
            <p:cNvSpPr>
              <a:spLocks/>
            </p:cNvSpPr>
            <p:nvPr/>
          </p:nvSpPr>
          <p:spPr bwMode="auto">
            <a:xfrm>
              <a:off x="2196765" y="3342032"/>
              <a:ext cx="283321" cy="290692"/>
            </a:xfrm>
            <a:custGeom>
              <a:avLst/>
              <a:gdLst/>
              <a:ahLst/>
              <a:cxnLst>
                <a:cxn ang="0">
                  <a:pos x="309" y="0"/>
                </a:cxn>
                <a:cxn ang="0">
                  <a:pos x="0" y="317"/>
                </a:cxn>
              </a:cxnLst>
              <a:rect l="0" t="0" r="r" b="b"/>
              <a:pathLst>
                <a:path w="309" h="317">
                  <a:moveTo>
                    <a:pt x="309" y="0"/>
                  </a:moveTo>
                  <a:lnTo>
                    <a:pt x="0" y="31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7" name="Freeform 77"/>
            <p:cNvSpPr>
              <a:spLocks/>
            </p:cNvSpPr>
            <p:nvPr/>
          </p:nvSpPr>
          <p:spPr bwMode="auto">
            <a:xfrm>
              <a:off x="2589196" y="3898657"/>
              <a:ext cx="1834" cy="178817"/>
            </a:xfrm>
            <a:custGeom>
              <a:avLst/>
              <a:gdLst/>
              <a:ahLst/>
              <a:cxnLst>
                <a:cxn ang="0">
                  <a:pos x="2" y="0"/>
                </a:cxn>
                <a:cxn ang="0">
                  <a:pos x="0" y="219"/>
                </a:cxn>
              </a:cxnLst>
              <a:rect l="0" t="0" r="r" b="b"/>
              <a:pathLst>
                <a:path w="2" h="219">
                  <a:moveTo>
                    <a:pt x="2" y="0"/>
                  </a:moveTo>
                  <a:lnTo>
                    <a:pt x="0" y="21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8" name="Freeform 76"/>
            <p:cNvSpPr>
              <a:spLocks/>
            </p:cNvSpPr>
            <p:nvPr/>
          </p:nvSpPr>
          <p:spPr bwMode="auto">
            <a:xfrm>
              <a:off x="2620371" y="2879859"/>
              <a:ext cx="208135" cy="274186"/>
            </a:xfrm>
            <a:custGeom>
              <a:avLst/>
              <a:gdLst/>
              <a:ahLst/>
              <a:cxnLst>
                <a:cxn ang="0">
                  <a:pos x="252" y="0"/>
                </a:cxn>
                <a:cxn ang="0">
                  <a:pos x="0" y="333"/>
                </a:cxn>
              </a:cxnLst>
              <a:rect l="0" t="0" r="r" b="b"/>
              <a:pathLst>
                <a:path w="252" h="333">
                  <a:moveTo>
                    <a:pt x="252" y="0"/>
                  </a:moveTo>
                  <a:lnTo>
                    <a:pt x="0" y="33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9" name="Freeform 75"/>
            <p:cNvSpPr>
              <a:spLocks/>
            </p:cNvSpPr>
            <p:nvPr/>
          </p:nvSpPr>
          <p:spPr bwMode="auto">
            <a:xfrm>
              <a:off x="3023805" y="2913789"/>
              <a:ext cx="176044" cy="256763"/>
            </a:xfrm>
            <a:custGeom>
              <a:avLst/>
              <a:gdLst/>
              <a:ahLst/>
              <a:cxnLst>
                <a:cxn ang="0">
                  <a:pos x="0" y="0"/>
                </a:cxn>
                <a:cxn ang="0">
                  <a:pos x="192" y="280"/>
                </a:cxn>
              </a:cxnLst>
              <a:rect l="0" t="0" r="r" b="b"/>
              <a:pathLst>
                <a:path w="192" h="280">
                  <a:moveTo>
                    <a:pt x="0" y="0"/>
                  </a:moveTo>
                  <a:lnTo>
                    <a:pt x="192" y="2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0" name="Freeform 74"/>
            <p:cNvSpPr>
              <a:spLocks/>
            </p:cNvSpPr>
            <p:nvPr/>
          </p:nvSpPr>
          <p:spPr bwMode="auto">
            <a:xfrm>
              <a:off x="2582778" y="3428231"/>
              <a:ext cx="917" cy="182485"/>
            </a:xfrm>
            <a:custGeom>
              <a:avLst/>
              <a:gdLst/>
              <a:ahLst/>
              <a:cxnLst>
                <a:cxn ang="0">
                  <a:pos x="0" y="0"/>
                </a:cxn>
                <a:cxn ang="0">
                  <a:pos x="16" y="199"/>
                </a:cxn>
              </a:cxnLst>
              <a:rect l="0" t="0" r="r" b="b"/>
              <a:pathLst>
                <a:path w="16" h="199">
                  <a:moveTo>
                    <a:pt x="0" y="0"/>
                  </a:moveTo>
                  <a:lnTo>
                    <a:pt x="16" y="19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1" name="Line 73"/>
            <p:cNvSpPr>
              <a:spLocks noChangeShapeType="1"/>
            </p:cNvSpPr>
            <p:nvPr/>
          </p:nvSpPr>
          <p:spPr bwMode="auto">
            <a:xfrm>
              <a:off x="2711143" y="3341115"/>
              <a:ext cx="259481" cy="28427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2" name="Oval 72"/>
            <p:cNvSpPr>
              <a:spLocks noChangeArrowheads="1"/>
            </p:cNvSpPr>
            <p:nvPr/>
          </p:nvSpPr>
          <p:spPr bwMode="auto">
            <a:xfrm>
              <a:off x="2812002" y="2660694"/>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73" name="Oval 71"/>
            <p:cNvSpPr>
              <a:spLocks noChangeArrowheads="1"/>
            </p:cNvSpPr>
            <p:nvPr/>
          </p:nvSpPr>
          <p:spPr bwMode="auto">
            <a:xfrm>
              <a:off x="2455330" y="3145792"/>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74" name="Oval 70"/>
            <p:cNvSpPr>
              <a:spLocks noChangeArrowheads="1"/>
            </p:cNvSpPr>
            <p:nvPr/>
          </p:nvSpPr>
          <p:spPr bwMode="auto">
            <a:xfrm>
              <a:off x="3098073" y="3176053"/>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75" name="Oval 69"/>
            <p:cNvSpPr>
              <a:spLocks noChangeArrowheads="1"/>
            </p:cNvSpPr>
            <p:nvPr/>
          </p:nvSpPr>
          <p:spPr bwMode="auto">
            <a:xfrm>
              <a:off x="2912860" y="3618052"/>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76" name="Oval 68"/>
            <p:cNvSpPr>
              <a:spLocks noChangeArrowheads="1"/>
            </p:cNvSpPr>
            <p:nvPr/>
          </p:nvSpPr>
          <p:spPr bwMode="auto">
            <a:xfrm>
              <a:off x="2010635" y="3625388"/>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77" name="Oval 67"/>
            <p:cNvSpPr>
              <a:spLocks noChangeArrowheads="1"/>
            </p:cNvSpPr>
            <p:nvPr/>
          </p:nvSpPr>
          <p:spPr bwMode="auto">
            <a:xfrm>
              <a:off x="2455330" y="3610716"/>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78" name="Oval 65"/>
            <p:cNvSpPr>
              <a:spLocks noChangeArrowheads="1"/>
            </p:cNvSpPr>
            <p:nvPr/>
          </p:nvSpPr>
          <p:spPr bwMode="auto">
            <a:xfrm>
              <a:off x="2455330" y="4083893"/>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179" name="右箭头 178"/>
          <p:cNvSpPr/>
          <p:nvPr/>
        </p:nvSpPr>
        <p:spPr>
          <a:xfrm>
            <a:off x="3303261" y="4105687"/>
            <a:ext cx="591714" cy="266989"/>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207" name="组合 206"/>
          <p:cNvGrpSpPr/>
          <p:nvPr/>
        </p:nvGrpSpPr>
        <p:grpSpPr>
          <a:xfrm>
            <a:off x="4348855" y="2591918"/>
            <a:ext cx="4467793" cy="3270650"/>
            <a:chOff x="4643438" y="2591918"/>
            <a:chExt cx="2642492" cy="1767077"/>
          </a:xfrm>
        </p:grpSpPr>
        <p:sp>
          <p:nvSpPr>
            <p:cNvPr id="180" name="Text Box 58"/>
            <p:cNvSpPr txBox="1">
              <a:spLocks noChangeArrowheads="1"/>
            </p:cNvSpPr>
            <p:nvPr/>
          </p:nvSpPr>
          <p:spPr bwMode="auto">
            <a:xfrm>
              <a:off x="4899252" y="2591918"/>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81" name="Text Box 57"/>
            <p:cNvSpPr txBox="1">
              <a:spLocks noChangeArrowheads="1"/>
            </p:cNvSpPr>
            <p:nvPr/>
          </p:nvSpPr>
          <p:spPr bwMode="auto">
            <a:xfrm>
              <a:off x="4650773" y="259191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2" name="Text Box 56"/>
            <p:cNvSpPr txBox="1">
              <a:spLocks noChangeArrowheads="1"/>
            </p:cNvSpPr>
            <p:nvPr/>
          </p:nvSpPr>
          <p:spPr bwMode="auto">
            <a:xfrm>
              <a:off x="5148647" y="259191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83" name="Text Box 25"/>
            <p:cNvSpPr txBox="1">
              <a:spLocks noChangeArrowheads="1"/>
            </p:cNvSpPr>
            <p:nvPr/>
          </p:nvSpPr>
          <p:spPr bwMode="auto">
            <a:xfrm>
              <a:off x="4892833" y="3092605"/>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84" name="Text Box 24"/>
            <p:cNvSpPr txBox="1">
              <a:spLocks noChangeArrowheads="1"/>
            </p:cNvSpPr>
            <p:nvPr/>
          </p:nvSpPr>
          <p:spPr bwMode="auto">
            <a:xfrm>
              <a:off x="4643438" y="3092605"/>
              <a:ext cx="260398"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5" name="Text Box 23"/>
            <p:cNvSpPr txBox="1">
              <a:spLocks noChangeArrowheads="1"/>
            </p:cNvSpPr>
            <p:nvPr/>
          </p:nvSpPr>
          <p:spPr bwMode="auto">
            <a:xfrm>
              <a:off x="5142229" y="3092605"/>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6" name="Text Box 22"/>
            <p:cNvSpPr txBox="1">
              <a:spLocks noChangeArrowheads="1"/>
            </p:cNvSpPr>
            <p:nvPr/>
          </p:nvSpPr>
          <p:spPr bwMode="auto">
            <a:xfrm>
              <a:off x="4892833"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87" name="Text Box 21"/>
            <p:cNvSpPr txBox="1">
              <a:spLocks noChangeArrowheads="1"/>
            </p:cNvSpPr>
            <p:nvPr/>
          </p:nvSpPr>
          <p:spPr bwMode="auto">
            <a:xfrm>
              <a:off x="4643438" y="3607965"/>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8" name="Text Box 20"/>
            <p:cNvSpPr txBox="1">
              <a:spLocks noChangeArrowheads="1"/>
            </p:cNvSpPr>
            <p:nvPr/>
          </p:nvSpPr>
          <p:spPr bwMode="auto">
            <a:xfrm>
              <a:off x="5142229"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9" name="Text Box 19"/>
            <p:cNvSpPr txBox="1">
              <a:spLocks noChangeArrowheads="1"/>
            </p:cNvSpPr>
            <p:nvPr/>
          </p:nvSpPr>
          <p:spPr bwMode="auto">
            <a:xfrm>
              <a:off x="5844571" y="412607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sp>
          <p:nvSpPr>
            <p:cNvPr id="190" name="Text Box 18"/>
            <p:cNvSpPr txBox="1">
              <a:spLocks noChangeArrowheads="1"/>
            </p:cNvSpPr>
            <p:nvPr/>
          </p:nvSpPr>
          <p:spPr bwMode="auto">
            <a:xfrm>
              <a:off x="5594258" y="4126075"/>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lvl="0">
                <a:lnSpc>
                  <a:spcPts val="2300"/>
                </a:lnSpc>
                <a:spcBef>
                  <a:spcPct val="0"/>
                </a:spcBef>
              </a:pPr>
              <a:r>
                <a:rPr kumimoji="0" lang="zh-CN" altLang="zh-CN" sz="1800">
                  <a:solidFill>
                    <a:srgbClr val="0000FF"/>
                  </a:solidFill>
                  <a:latin typeface="Consolas" pitchFamily="49" charset="0"/>
                  <a:ea typeface="仿宋" pitchFamily="49" charset="-122"/>
                  <a:cs typeface="Consolas" pitchFamily="49" charset="0"/>
                </a:rPr>
                <a:t>∧</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1" name="Text Box 17"/>
            <p:cNvSpPr txBox="1">
              <a:spLocks noChangeArrowheads="1"/>
            </p:cNvSpPr>
            <p:nvPr/>
          </p:nvSpPr>
          <p:spPr bwMode="auto">
            <a:xfrm>
              <a:off x="6093967" y="412607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92" name="Text Box 16"/>
            <p:cNvSpPr txBox="1">
              <a:spLocks noChangeArrowheads="1"/>
            </p:cNvSpPr>
            <p:nvPr/>
          </p:nvSpPr>
          <p:spPr bwMode="auto">
            <a:xfrm>
              <a:off x="5844571" y="3092605"/>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93" name="Text Box 15"/>
            <p:cNvSpPr txBox="1">
              <a:spLocks noChangeArrowheads="1"/>
            </p:cNvSpPr>
            <p:nvPr/>
          </p:nvSpPr>
          <p:spPr bwMode="auto">
            <a:xfrm>
              <a:off x="5594258" y="3092605"/>
              <a:ext cx="260398"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4" name="Text Box 14"/>
            <p:cNvSpPr txBox="1">
              <a:spLocks noChangeArrowheads="1"/>
            </p:cNvSpPr>
            <p:nvPr/>
          </p:nvSpPr>
          <p:spPr bwMode="auto">
            <a:xfrm>
              <a:off x="6093967" y="3092605"/>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95" name="Text Box 13"/>
            <p:cNvSpPr txBox="1">
              <a:spLocks noChangeArrowheads="1"/>
            </p:cNvSpPr>
            <p:nvPr/>
          </p:nvSpPr>
          <p:spPr bwMode="auto">
            <a:xfrm>
              <a:off x="5844571"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96" name="Text Box 12"/>
            <p:cNvSpPr txBox="1">
              <a:spLocks noChangeArrowheads="1"/>
            </p:cNvSpPr>
            <p:nvPr/>
          </p:nvSpPr>
          <p:spPr bwMode="auto">
            <a:xfrm>
              <a:off x="5594258" y="3607965"/>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7" name="Text Box 11"/>
            <p:cNvSpPr txBox="1">
              <a:spLocks noChangeArrowheads="1"/>
            </p:cNvSpPr>
            <p:nvPr/>
          </p:nvSpPr>
          <p:spPr bwMode="auto">
            <a:xfrm>
              <a:off x="6093967"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8" name="Text Box 10"/>
            <p:cNvSpPr txBox="1">
              <a:spLocks noChangeArrowheads="1"/>
            </p:cNvSpPr>
            <p:nvPr/>
          </p:nvSpPr>
          <p:spPr bwMode="auto">
            <a:xfrm>
              <a:off x="6776137"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99" name="Text Box 9"/>
            <p:cNvSpPr txBox="1">
              <a:spLocks noChangeArrowheads="1"/>
            </p:cNvSpPr>
            <p:nvPr/>
          </p:nvSpPr>
          <p:spPr bwMode="auto">
            <a:xfrm>
              <a:off x="6526741"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0" name="Text Box 8"/>
            <p:cNvSpPr txBox="1">
              <a:spLocks noChangeArrowheads="1"/>
            </p:cNvSpPr>
            <p:nvPr/>
          </p:nvSpPr>
          <p:spPr bwMode="auto">
            <a:xfrm>
              <a:off x="7026449"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01" name="Line 7"/>
            <p:cNvSpPr>
              <a:spLocks noChangeShapeType="1"/>
            </p:cNvSpPr>
            <p:nvPr/>
          </p:nvSpPr>
          <p:spPr bwMode="auto">
            <a:xfrm>
              <a:off x="4797476" y="2708378"/>
              <a:ext cx="0" cy="38422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02" name="Line 6"/>
            <p:cNvSpPr>
              <a:spLocks noChangeShapeType="1"/>
            </p:cNvSpPr>
            <p:nvPr/>
          </p:nvSpPr>
          <p:spPr bwMode="auto">
            <a:xfrm>
              <a:off x="4797476" y="3228323"/>
              <a:ext cx="0" cy="38606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03" name="Line 5"/>
            <p:cNvSpPr>
              <a:spLocks noChangeShapeType="1"/>
            </p:cNvSpPr>
            <p:nvPr/>
          </p:nvSpPr>
          <p:spPr bwMode="auto">
            <a:xfrm>
              <a:off x="5748297" y="3735429"/>
              <a:ext cx="0" cy="38606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04" name="Line 4"/>
            <p:cNvSpPr>
              <a:spLocks noChangeShapeType="1"/>
            </p:cNvSpPr>
            <p:nvPr/>
          </p:nvSpPr>
          <p:spPr bwMode="auto">
            <a:xfrm>
              <a:off x="5282514" y="3221904"/>
              <a:ext cx="308077"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05" name="Line 3"/>
            <p:cNvSpPr>
              <a:spLocks noChangeShapeType="1"/>
            </p:cNvSpPr>
            <p:nvPr/>
          </p:nvSpPr>
          <p:spPr bwMode="auto">
            <a:xfrm>
              <a:off x="5269677" y="3735429"/>
              <a:ext cx="308077"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06" name="Line 2"/>
            <p:cNvSpPr>
              <a:spLocks noChangeShapeType="1"/>
            </p:cNvSpPr>
            <p:nvPr/>
          </p:nvSpPr>
          <p:spPr bwMode="auto">
            <a:xfrm>
              <a:off x="6221415" y="3735429"/>
              <a:ext cx="308077"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800">
                <a:solidFill>
                  <a:srgbClr val="0000FF"/>
                </a:solidFill>
                <a:latin typeface="Consolas" pitchFamily="49" charset="0"/>
                <a:ea typeface="仿宋" pitchFamily="49"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9"/>
                                        </p:tgtEl>
                                        <p:attrNameLst>
                                          <p:attrName>style.visibility</p:attrName>
                                        </p:attrNameLst>
                                      </p:cBhvr>
                                      <p:to>
                                        <p:strVal val="visible"/>
                                      </p:to>
                                    </p:set>
                                    <p:anim calcmode="lin" valueType="num">
                                      <p:cBhvr>
                                        <p:cTn id="7" dur="500" fill="hold"/>
                                        <p:tgtEl>
                                          <p:spTgt spid="179"/>
                                        </p:tgtEl>
                                        <p:attrNameLst>
                                          <p:attrName>ppt_x</p:attrName>
                                        </p:attrNameLst>
                                      </p:cBhvr>
                                      <p:tavLst>
                                        <p:tav tm="0">
                                          <p:val>
                                            <p:strVal val="#ppt_x-#ppt_w/2"/>
                                          </p:val>
                                        </p:tav>
                                        <p:tav tm="100000">
                                          <p:val>
                                            <p:strVal val="#ppt_x"/>
                                          </p:val>
                                        </p:tav>
                                      </p:tavLst>
                                    </p:anim>
                                    <p:anim calcmode="lin" valueType="num">
                                      <p:cBhvr>
                                        <p:cTn id="8" dur="500" fill="hold"/>
                                        <p:tgtEl>
                                          <p:spTgt spid="179"/>
                                        </p:tgtEl>
                                        <p:attrNameLst>
                                          <p:attrName>ppt_y</p:attrName>
                                        </p:attrNameLst>
                                      </p:cBhvr>
                                      <p:tavLst>
                                        <p:tav tm="0">
                                          <p:val>
                                            <p:strVal val="#ppt_y"/>
                                          </p:val>
                                        </p:tav>
                                        <p:tav tm="100000">
                                          <p:val>
                                            <p:strVal val="#ppt_y"/>
                                          </p:val>
                                        </p:tav>
                                      </p:tavLst>
                                    </p:anim>
                                    <p:anim calcmode="lin" valueType="num">
                                      <p:cBhvr>
                                        <p:cTn id="9" dur="500" fill="hold"/>
                                        <p:tgtEl>
                                          <p:spTgt spid="179"/>
                                        </p:tgtEl>
                                        <p:attrNameLst>
                                          <p:attrName>ppt_w</p:attrName>
                                        </p:attrNameLst>
                                      </p:cBhvr>
                                      <p:tavLst>
                                        <p:tav tm="0">
                                          <p:val>
                                            <p:fltVal val="0"/>
                                          </p:val>
                                        </p:tav>
                                        <p:tav tm="100000">
                                          <p:val>
                                            <p:strVal val="#ppt_w"/>
                                          </p:val>
                                        </p:tav>
                                      </p:tavLst>
                                    </p:anim>
                                    <p:anim calcmode="lin" valueType="num">
                                      <p:cBhvr>
                                        <p:cTn id="10" dur="500" fill="hold"/>
                                        <p:tgtEl>
                                          <p:spTgt spid="17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256770"/>
            <a:ext cx="6048672" cy="415498"/>
          </a:xfrm>
          <a:prstGeom prst="rect">
            <a:avLst/>
          </a:prstGeom>
          <a:noFill/>
        </p:spPr>
        <p:txBody>
          <a:bodyPr wrap="square" rtlCol="0">
            <a:spAutoFit/>
          </a:bodyPr>
          <a:lstStyle/>
          <a:p>
            <a:pPr algn="l">
              <a:lnSpc>
                <a:spcPct val="100000"/>
              </a:lnSpc>
              <a:spcBef>
                <a:spcPts val="600"/>
              </a:spcBef>
            </a:pPr>
            <a:r>
              <a:rPr lang="zh-CN" altLang="zh-CN" sz="2100" dirty="0">
                <a:solidFill>
                  <a:srgbClr val="0000FF"/>
                </a:solidFill>
                <a:latin typeface="Consolas" pitchFamily="49" charset="0"/>
                <a:ea typeface="仿宋" pitchFamily="49" charset="-122"/>
                <a:cs typeface="Consolas" pitchFamily="49" charset="0"/>
              </a:rPr>
              <a:t>兄弟链存储结构中结点类</a:t>
            </a:r>
            <a:r>
              <a:rPr lang="en-US" altLang="zh-CN" sz="2100" dirty="0" err="1">
                <a:solidFill>
                  <a:srgbClr val="0000FF"/>
                </a:solidFill>
                <a:latin typeface="Consolas" pitchFamily="49" charset="0"/>
                <a:ea typeface="仿宋" pitchFamily="49" charset="-122"/>
                <a:cs typeface="Consolas" pitchFamily="49" charset="0"/>
              </a:rPr>
              <a:t>TSBNode</a:t>
            </a:r>
            <a:r>
              <a:rPr lang="zh-CN" altLang="zh-CN" sz="2100" dirty="0">
                <a:solidFill>
                  <a:srgbClr val="0000FF"/>
                </a:solidFill>
                <a:latin typeface="Consolas" pitchFamily="49" charset="0"/>
                <a:ea typeface="仿宋" pitchFamily="49" charset="-122"/>
                <a:cs typeface="Consolas" pitchFamily="49" charset="0"/>
              </a:rPr>
              <a:t>定义如下：</a:t>
            </a:r>
            <a:endParaRPr lang="zh-CN" altLang="en-US" sz="21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714348" y="1000108"/>
            <a:ext cx="6449940" cy="257260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en-US" altLang="zh-CN" sz="1800" dirty="0" err="1">
                <a:solidFill>
                  <a:srgbClr val="0000FF"/>
                </a:solidFill>
                <a:latin typeface="Consolas" pitchFamily="49" charset="0"/>
                <a:ea typeface="仿宋" pitchFamily="49" charset="-122"/>
                <a:cs typeface="Consolas" pitchFamily="49" charset="0"/>
              </a:rPr>
              <a:t>classt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TSBNode</a:t>
            </a:r>
            <a:r>
              <a:rPr lang="en-US" altLang="zh-CN" sz="1800" dirty="0">
                <a:solidFill>
                  <a:srgbClr val="FF0000"/>
                </a:solidFill>
                <a:latin typeface="Consolas" pitchFamily="49" charset="0"/>
                <a:ea typeface="仿宋" pitchFamily="49" charset="-122"/>
                <a:cs typeface="Consolas" pitchFamily="49" charset="0"/>
              </a:rPr>
              <a:t>&lt;E&gt;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孩子兄弟链存储结构中结点类</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E data;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结点的值</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TSBNode</a:t>
            </a:r>
            <a:r>
              <a:rPr lang="en-US" altLang="zh-CN" sz="1800" dirty="0">
                <a:solidFill>
                  <a:srgbClr val="0000FF"/>
                </a:solidFill>
                <a:latin typeface="Consolas" pitchFamily="49" charset="0"/>
                <a:ea typeface="仿宋" pitchFamily="49" charset="-122"/>
                <a:cs typeface="Consolas" pitchFamily="49" charset="0"/>
              </a:rPr>
              <a:t>&lt;E&gt; hp;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指向兄弟</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TSBNode</a:t>
            </a:r>
            <a:r>
              <a:rPr lang="en-US" altLang="zh-CN" sz="1800" dirty="0">
                <a:solidFill>
                  <a:srgbClr val="0000FF"/>
                </a:solidFill>
                <a:latin typeface="Consolas" pitchFamily="49" charset="0"/>
                <a:ea typeface="仿宋" pitchFamily="49" charset="-122"/>
                <a:cs typeface="Consolas" pitchFamily="49" charset="0"/>
              </a:rPr>
              <a:t>&lt;E&gt; </a:t>
            </a:r>
            <a:r>
              <a:rPr lang="en-US" altLang="zh-CN" sz="1800" dirty="0" err="1">
                <a:solidFill>
                  <a:srgbClr val="0000FF"/>
                </a:solidFill>
                <a:latin typeface="Consolas" pitchFamily="49" charset="0"/>
                <a:ea typeface="仿宋" pitchFamily="49" charset="-122"/>
                <a:cs typeface="Consolas" pitchFamily="49" charset="0"/>
              </a:rPr>
              <a:t>vp</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指向孩子结点</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pSp>
        <p:nvGrpSpPr>
          <p:cNvPr id="9" name="组合 8"/>
          <p:cNvGrpSpPr/>
          <p:nvPr/>
        </p:nvGrpSpPr>
        <p:grpSpPr>
          <a:xfrm>
            <a:off x="323528" y="4293096"/>
            <a:ext cx="8208912" cy="1961947"/>
            <a:chOff x="463372" y="3212406"/>
            <a:chExt cx="8208912" cy="1961947"/>
          </a:xfrm>
        </p:grpSpPr>
        <p:sp>
          <p:nvSpPr>
            <p:cNvPr id="7" name="TextBox 6"/>
            <p:cNvSpPr txBox="1"/>
            <p:nvPr/>
          </p:nvSpPr>
          <p:spPr>
            <a:xfrm>
              <a:off x="1392066" y="3212406"/>
              <a:ext cx="7280218" cy="19619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孩子兄弟链存储结构的</a:t>
              </a:r>
              <a:r>
                <a:rPr lang="zh-CN" altLang="zh-CN" sz="2000" dirty="0">
                  <a:solidFill>
                    <a:srgbClr val="FF0000"/>
                  </a:solidFill>
                  <a:latin typeface="Consolas" pitchFamily="49" charset="0"/>
                  <a:ea typeface="仿宋" pitchFamily="49" charset="-122"/>
                  <a:cs typeface="Consolas" pitchFamily="49" charset="0"/>
                </a:rPr>
                <a:t>最大优点</a:t>
              </a:r>
              <a:r>
                <a:rPr lang="zh-CN" altLang="zh-CN" sz="2000" dirty="0">
                  <a:solidFill>
                    <a:srgbClr val="0000FF"/>
                  </a:solidFill>
                  <a:latin typeface="Consolas" pitchFamily="49" charset="0"/>
                  <a:ea typeface="仿宋" pitchFamily="49" charset="-122"/>
                  <a:cs typeface="Consolas" pitchFamily="49" charset="0"/>
                </a:rPr>
                <a:t>是可以方便地</a:t>
              </a:r>
              <a:r>
                <a:rPr lang="zh-CN" altLang="zh-CN" sz="2000" dirty="0">
                  <a:solidFill>
                    <a:srgbClr val="FF0000"/>
                  </a:solidFill>
                  <a:latin typeface="Consolas" pitchFamily="49" charset="0"/>
                  <a:ea typeface="仿宋" pitchFamily="49" charset="-122"/>
                  <a:cs typeface="Consolas" pitchFamily="49" charset="0"/>
                </a:rPr>
                <a:t>实现树和二叉树的相互转换</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缺点和孩子链存储结构的</a:t>
              </a:r>
              <a:r>
                <a:rPr lang="zh-CN" altLang="zh-CN" sz="2000" dirty="0">
                  <a:solidFill>
                    <a:srgbClr val="FF0000"/>
                  </a:solidFill>
                  <a:latin typeface="Consolas" pitchFamily="49" charset="0"/>
                  <a:ea typeface="仿宋" pitchFamily="49" charset="-122"/>
                  <a:cs typeface="Consolas" pitchFamily="49" charset="0"/>
                </a:rPr>
                <a:t>缺点</a:t>
              </a:r>
              <a:r>
                <a:rPr lang="zh-CN" altLang="zh-CN" sz="2000" dirty="0">
                  <a:solidFill>
                    <a:srgbClr val="0000FF"/>
                  </a:solidFill>
                  <a:latin typeface="Consolas" pitchFamily="49" charset="0"/>
                  <a:ea typeface="仿宋" pitchFamily="49" charset="-122"/>
                  <a:cs typeface="Consolas" pitchFamily="49" charset="0"/>
                </a:rPr>
                <a:t>一样：就是从当前结点</a:t>
              </a:r>
              <a:r>
                <a:rPr lang="zh-CN" altLang="zh-CN" sz="2000" dirty="0">
                  <a:solidFill>
                    <a:srgbClr val="FF0000"/>
                  </a:solidFill>
                  <a:latin typeface="Consolas" pitchFamily="49" charset="0"/>
                  <a:ea typeface="仿宋" pitchFamily="49" charset="-122"/>
                  <a:cs typeface="Consolas" pitchFamily="49" charset="0"/>
                </a:rPr>
                <a:t>查找双亲结点比较麻烦</a:t>
              </a:r>
              <a:r>
                <a:rPr lang="zh-CN" altLang="zh-CN" sz="2000" dirty="0">
                  <a:solidFill>
                    <a:srgbClr val="0000FF"/>
                  </a:solidFill>
                  <a:latin typeface="Consolas" pitchFamily="49" charset="0"/>
                  <a:ea typeface="仿宋" pitchFamily="49" charset="-122"/>
                  <a:cs typeface="Consolas" pitchFamily="49" charset="0"/>
                </a:rPr>
                <a:t>，需要从树的根结点开始逐个结点比较查找。</a:t>
              </a:r>
              <a:endParaRPr lang="zh-CN" altLang="en-US" sz="2000" dirty="0">
                <a:solidFill>
                  <a:srgbClr val="0000FF"/>
                </a:solidFill>
                <a:latin typeface="Consolas" pitchFamily="49" charset="0"/>
                <a:ea typeface="仿宋" pitchFamily="49" charset="-122"/>
                <a:cs typeface="Consolas" pitchFamily="49" charset="0"/>
              </a:endParaRPr>
            </a:p>
          </p:txBody>
        </p:sp>
        <p:sp>
          <p:nvSpPr>
            <p:cNvPr id="8" name="Oval 11"/>
            <p:cNvSpPr>
              <a:spLocks noChangeArrowheads="1"/>
            </p:cNvSpPr>
            <p:nvPr/>
          </p:nvSpPr>
          <p:spPr bwMode="auto">
            <a:xfrm>
              <a:off x="463372" y="3644454"/>
              <a:ext cx="928694" cy="785818"/>
            </a:xfrm>
            <a:prstGeom prst="ellipse">
              <a:avLst/>
            </a:prstGeom>
            <a:gradFill rotWithShape="0">
              <a:gsLst>
                <a:gs pos="0">
                  <a:srgbClr val="9CE6DD"/>
                </a:gs>
                <a:gs pos="100000">
                  <a:srgbClr val="9CE6DD">
                    <a:gamma/>
                    <a:shade val="36078"/>
                    <a:invGamma/>
                  </a:srgbClr>
                </a:gs>
              </a:gsLst>
              <a:path path="rect">
                <a:fillToRect r="100000" b="100000"/>
              </a:path>
            </a:gradFill>
            <a:ln w="12700">
              <a:solidFill>
                <a:srgbClr val="000000"/>
              </a:solidFill>
              <a:round/>
              <a:headEnd/>
              <a:tailEnd/>
            </a:ln>
            <a:effectLst/>
          </p:spPr>
          <p:txBody>
            <a:bodyPr wrap="none" anchor="ctr"/>
            <a:lstStyle/>
            <a:p>
              <a:pPr algn="ctr" latinLnBrk="1"/>
              <a:r>
                <a:rPr kumimoji="1" lang="zh-CN" altLang="en-US" sz="1800" b="1" dirty="0">
                  <a:solidFill>
                    <a:schemeClr val="bg1"/>
                  </a:solidFill>
                  <a:latin typeface="微软雅黑" pitchFamily="34" charset="-122"/>
                  <a:ea typeface="微软雅黑" pitchFamily="34" charset="-122"/>
                </a:rPr>
                <a:t>优缺点</a:t>
              </a:r>
              <a:endParaRPr kumimoji="1" lang="en-US" altLang="ko-KR" sz="1800" b="1" dirty="0">
                <a:solidFill>
                  <a:schemeClr val="bg1"/>
                </a:solidFill>
                <a:latin typeface="微软雅黑" pitchFamily="34" charset="-122"/>
                <a:ea typeface="微软雅黑" pitchFamily="34" charset="-122"/>
              </a:endParaRPr>
            </a:p>
          </p:txBody>
        </p:sp>
      </p:grpSp>
      <p:grpSp>
        <p:nvGrpSpPr>
          <p:cNvPr id="10" name="组合 9">
            <a:extLst>
              <a:ext uri="{FF2B5EF4-FFF2-40B4-BE49-F238E27FC236}">
                <a16:creationId xmlns:a16="http://schemas.microsoft.com/office/drawing/2014/main" id="{F8D16A54-CFD5-4A5B-AE30-4456BAE232C4}"/>
              </a:ext>
            </a:extLst>
          </p:cNvPr>
          <p:cNvGrpSpPr/>
          <p:nvPr/>
        </p:nvGrpSpPr>
        <p:grpSpPr>
          <a:xfrm>
            <a:off x="6372200" y="1916832"/>
            <a:ext cx="2671417" cy="2217544"/>
            <a:chOff x="4643438" y="2591918"/>
            <a:chExt cx="2642492" cy="1767077"/>
          </a:xfrm>
        </p:grpSpPr>
        <p:sp>
          <p:nvSpPr>
            <p:cNvPr id="11" name="Text Box 58">
              <a:extLst>
                <a:ext uri="{FF2B5EF4-FFF2-40B4-BE49-F238E27FC236}">
                  <a16:creationId xmlns:a16="http://schemas.microsoft.com/office/drawing/2014/main" id="{C16BF63B-671C-4488-8F5D-7AB4E6167637}"/>
                </a:ext>
              </a:extLst>
            </p:cNvPr>
            <p:cNvSpPr txBox="1">
              <a:spLocks noChangeArrowheads="1"/>
            </p:cNvSpPr>
            <p:nvPr/>
          </p:nvSpPr>
          <p:spPr bwMode="auto">
            <a:xfrm>
              <a:off x="4899252" y="2591918"/>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2" name="Text Box 57">
              <a:extLst>
                <a:ext uri="{FF2B5EF4-FFF2-40B4-BE49-F238E27FC236}">
                  <a16:creationId xmlns:a16="http://schemas.microsoft.com/office/drawing/2014/main" id="{72311ECD-CB3C-4038-99B5-FA86A434D92C}"/>
                </a:ext>
              </a:extLst>
            </p:cNvPr>
            <p:cNvSpPr txBox="1">
              <a:spLocks noChangeArrowheads="1"/>
            </p:cNvSpPr>
            <p:nvPr/>
          </p:nvSpPr>
          <p:spPr bwMode="auto">
            <a:xfrm>
              <a:off x="4650773" y="259191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 name="Text Box 56">
              <a:extLst>
                <a:ext uri="{FF2B5EF4-FFF2-40B4-BE49-F238E27FC236}">
                  <a16:creationId xmlns:a16="http://schemas.microsoft.com/office/drawing/2014/main" id="{C6923284-10F9-4956-B2BE-D9572328FA8F}"/>
                </a:ext>
              </a:extLst>
            </p:cNvPr>
            <p:cNvSpPr txBox="1">
              <a:spLocks noChangeArrowheads="1"/>
            </p:cNvSpPr>
            <p:nvPr/>
          </p:nvSpPr>
          <p:spPr bwMode="auto">
            <a:xfrm>
              <a:off x="5148647" y="259191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4" name="Text Box 25">
              <a:extLst>
                <a:ext uri="{FF2B5EF4-FFF2-40B4-BE49-F238E27FC236}">
                  <a16:creationId xmlns:a16="http://schemas.microsoft.com/office/drawing/2014/main" id="{6A5B24B1-B47D-49F6-8CFD-18811846844C}"/>
                </a:ext>
              </a:extLst>
            </p:cNvPr>
            <p:cNvSpPr txBox="1">
              <a:spLocks noChangeArrowheads="1"/>
            </p:cNvSpPr>
            <p:nvPr/>
          </p:nvSpPr>
          <p:spPr bwMode="auto">
            <a:xfrm>
              <a:off x="4892833" y="3092605"/>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5" name="Text Box 24">
              <a:extLst>
                <a:ext uri="{FF2B5EF4-FFF2-40B4-BE49-F238E27FC236}">
                  <a16:creationId xmlns:a16="http://schemas.microsoft.com/office/drawing/2014/main" id="{F4938951-D05E-46B8-8439-CC891B7EF076}"/>
                </a:ext>
              </a:extLst>
            </p:cNvPr>
            <p:cNvSpPr txBox="1">
              <a:spLocks noChangeArrowheads="1"/>
            </p:cNvSpPr>
            <p:nvPr/>
          </p:nvSpPr>
          <p:spPr bwMode="auto">
            <a:xfrm>
              <a:off x="4643438" y="3092605"/>
              <a:ext cx="260398"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 name="Text Box 23">
              <a:extLst>
                <a:ext uri="{FF2B5EF4-FFF2-40B4-BE49-F238E27FC236}">
                  <a16:creationId xmlns:a16="http://schemas.microsoft.com/office/drawing/2014/main" id="{1FD0FFB2-3677-45F7-94CD-3C191EBC3A44}"/>
                </a:ext>
              </a:extLst>
            </p:cNvPr>
            <p:cNvSpPr txBox="1">
              <a:spLocks noChangeArrowheads="1"/>
            </p:cNvSpPr>
            <p:nvPr/>
          </p:nvSpPr>
          <p:spPr bwMode="auto">
            <a:xfrm>
              <a:off x="5142229" y="3092605"/>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Text Box 22">
              <a:extLst>
                <a:ext uri="{FF2B5EF4-FFF2-40B4-BE49-F238E27FC236}">
                  <a16:creationId xmlns:a16="http://schemas.microsoft.com/office/drawing/2014/main" id="{EC7B9C7A-8D08-4687-9F6D-48DE4AEF744A}"/>
                </a:ext>
              </a:extLst>
            </p:cNvPr>
            <p:cNvSpPr txBox="1">
              <a:spLocks noChangeArrowheads="1"/>
            </p:cNvSpPr>
            <p:nvPr/>
          </p:nvSpPr>
          <p:spPr bwMode="auto">
            <a:xfrm>
              <a:off x="4892833"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8" name="Text Box 21">
              <a:extLst>
                <a:ext uri="{FF2B5EF4-FFF2-40B4-BE49-F238E27FC236}">
                  <a16:creationId xmlns:a16="http://schemas.microsoft.com/office/drawing/2014/main" id="{3EA8B540-C8D9-426A-99B5-A9A1ABEC1CBD}"/>
                </a:ext>
              </a:extLst>
            </p:cNvPr>
            <p:cNvSpPr txBox="1">
              <a:spLocks noChangeArrowheads="1"/>
            </p:cNvSpPr>
            <p:nvPr/>
          </p:nvSpPr>
          <p:spPr bwMode="auto">
            <a:xfrm>
              <a:off x="4643438" y="3607965"/>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Text Box 20">
              <a:extLst>
                <a:ext uri="{FF2B5EF4-FFF2-40B4-BE49-F238E27FC236}">
                  <a16:creationId xmlns:a16="http://schemas.microsoft.com/office/drawing/2014/main" id="{BD40F882-6D3E-4175-B32F-387FFA9CA220}"/>
                </a:ext>
              </a:extLst>
            </p:cNvPr>
            <p:cNvSpPr txBox="1">
              <a:spLocks noChangeArrowheads="1"/>
            </p:cNvSpPr>
            <p:nvPr/>
          </p:nvSpPr>
          <p:spPr bwMode="auto">
            <a:xfrm>
              <a:off x="5142229"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Text Box 19">
              <a:extLst>
                <a:ext uri="{FF2B5EF4-FFF2-40B4-BE49-F238E27FC236}">
                  <a16:creationId xmlns:a16="http://schemas.microsoft.com/office/drawing/2014/main" id="{4A2DB511-BD3F-4E80-8950-F46396EAA66B}"/>
                </a:ext>
              </a:extLst>
            </p:cNvPr>
            <p:cNvSpPr txBox="1">
              <a:spLocks noChangeArrowheads="1"/>
            </p:cNvSpPr>
            <p:nvPr/>
          </p:nvSpPr>
          <p:spPr bwMode="auto">
            <a:xfrm>
              <a:off x="5844571" y="412607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sp>
          <p:nvSpPr>
            <p:cNvPr id="21" name="Text Box 18">
              <a:extLst>
                <a:ext uri="{FF2B5EF4-FFF2-40B4-BE49-F238E27FC236}">
                  <a16:creationId xmlns:a16="http://schemas.microsoft.com/office/drawing/2014/main" id="{FA4305E9-00F6-4B08-ACE6-50E57B00B0F5}"/>
                </a:ext>
              </a:extLst>
            </p:cNvPr>
            <p:cNvSpPr txBox="1">
              <a:spLocks noChangeArrowheads="1"/>
            </p:cNvSpPr>
            <p:nvPr/>
          </p:nvSpPr>
          <p:spPr bwMode="auto">
            <a:xfrm>
              <a:off x="5594258" y="4126075"/>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lvl="0">
                <a:lnSpc>
                  <a:spcPts val="2300"/>
                </a:lnSpc>
                <a:spcBef>
                  <a:spcPct val="0"/>
                </a:spcBef>
              </a:pPr>
              <a:r>
                <a:rPr kumimoji="0" lang="zh-CN" altLang="zh-CN" sz="1800">
                  <a:solidFill>
                    <a:srgbClr val="0000FF"/>
                  </a:solidFill>
                  <a:latin typeface="Consolas" pitchFamily="49" charset="0"/>
                  <a:ea typeface="仿宋" pitchFamily="49" charset="-122"/>
                  <a:cs typeface="Consolas" pitchFamily="49" charset="0"/>
                </a:rPr>
                <a:t>∧</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 name="Text Box 17">
              <a:extLst>
                <a:ext uri="{FF2B5EF4-FFF2-40B4-BE49-F238E27FC236}">
                  <a16:creationId xmlns:a16="http://schemas.microsoft.com/office/drawing/2014/main" id="{53F21105-22ED-4B6B-8F73-FB4279B23B44}"/>
                </a:ext>
              </a:extLst>
            </p:cNvPr>
            <p:cNvSpPr txBox="1">
              <a:spLocks noChangeArrowheads="1"/>
            </p:cNvSpPr>
            <p:nvPr/>
          </p:nvSpPr>
          <p:spPr bwMode="auto">
            <a:xfrm>
              <a:off x="6093967" y="412607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3" name="Text Box 16">
              <a:extLst>
                <a:ext uri="{FF2B5EF4-FFF2-40B4-BE49-F238E27FC236}">
                  <a16:creationId xmlns:a16="http://schemas.microsoft.com/office/drawing/2014/main" id="{3ADB5BD9-1FBE-460D-99A1-52AA587DFA6E}"/>
                </a:ext>
              </a:extLst>
            </p:cNvPr>
            <p:cNvSpPr txBox="1">
              <a:spLocks noChangeArrowheads="1"/>
            </p:cNvSpPr>
            <p:nvPr/>
          </p:nvSpPr>
          <p:spPr bwMode="auto">
            <a:xfrm>
              <a:off x="5844571" y="3092605"/>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24" name="Text Box 15">
              <a:extLst>
                <a:ext uri="{FF2B5EF4-FFF2-40B4-BE49-F238E27FC236}">
                  <a16:creationId xmlns:a16="http://schemas.microsoft.com/office/drawing/2014/main" id="{8BC5D368-97D0-4933-BF7A-B5CCF33F4DF7}"/>
                </a:ext>
              </a:extLst>
            </p:cNvPr>
            <p:cNvSpPr txBox="1">
              <a:spLocks noChangeArrowheads="1"/>
            </p:cNvSpPr>
            <p:nvPr/>
          </p:nvSpPr>
          <p:spPr bwMode="auto">
            <a:xfrm>
              <a:off x="5594258" y="3092605"/>
              <a:ext cx="260398"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5" name="Text Box 14">
              <a:extLst>
                <a:ext uri="{FF2B5EF4-FFF2-40B4-BE49-F238E27FC236}">
                  <a16:creationId xmlns:a16="http://schemas.microsoft.com/office/drawing/2014/main" id="{129E9D1E-A20A-4E76-AE25-7A759A31711B}"/>
                </a:ext>
              </a:extLst>
            </p:cNvPr>
            <p:cNvSpPr txBox="1">
              <a:spLocks noChangeArrowheads="1"/>
            </p:cNvSpPr>
            <p:nvPr/>
          </p:nvSpPr>
          <p:spPr bwMode="auto">
            <a:xfrm>
              <a:off x="6093967" y="3092605"/>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6" name="Text Box 13">
              <a:extLst>
                <a:ext uri="{FF2B5EF4-FFF2-40B4-BE49-F238E27FC236}">
                  <a16:creationId xmlns:a16="http://schemas.microsoft.com/office/drawing/2014/main" id="{B3FE6D24-47B9-47A9-9532-1BF8AD607C33}"/>
                </a:ext>
              </a:extLst>
            </p:cNvPr>
            <p:cNvSpPr txBox="1">
              <a:spLocks noChangeArrowheads="1"/>
            </p:cNvSpPr>
            <p:nvPr/>
          </p:nvSpPr>
          <p:spPr bwMode="auto">
            <a:xfrm>
              <a:off x="5844571"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27" name="Text Box 12">
              <a:extLst>
                <a:ext uri="{FF2B5EF4-FFF2-40B4-BE49-F238E27FC236}">
                  <a16:creationId xmlns:a16="http://schemas.microsoft.com/office/drawing/2014/main" id="{B94A265F-9AE3-42C5-83B0-AC19B747A776}"/>
                </a:ext>
              </a:extLst>
            </p:cNvPr>
            <p:cNvSpPr txBox="1">
              <a:spLocks noChangeArrowheads="1"/>
            </p:cNvSpPr>
            <p:nvPr/>
          </p:nvSpPr>
          <p:spPr bwMode="auto">
            <a:xfrm>
              <a:off x="5594258" y="3607965"/>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 name="Text Box 11">
              <a:extLst>
                <a:ext uri="{FF2B5EF4-FFF2-40B4-BE49-F238E27FC236}">
                  <a16:creationId xmlns:a16="http://schemas.microsoft.com/office/drawing/2014/main" id="{F9C53109-6CD6-4F2C-97E4-43DE58A203FE}"/>
                </a:ext>
              </a:extLst>
            </p:cNvPr>
            <p:cNvSpPr txBox="1">
              <a:spLocks noChangeArrowheads="1"/>
            </p:cNvSpPr>
            <p:nvPr/>
          </p:nvSpPr>
          <p:spPr bwMode="auto">
            <a:xfrm>
              <a:off x="6093967"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9" name="Text Box 10">
              <a:extLst>
                <a:ext uri="{FF2B5EF4-FFF2-40B4-BE49-F238E27FC236}">
                  <a16:creationId xmlns:a16="http://schemas.microsoft.com/office/drawing/2014/main" id="{E21808C1-9806-4CC9-A5DE-31EF0E581A46}"/>
                </a:ext>
              </a:extLst>
            </p:cNvPr>
            <p:cNvSpPr txBox="1">
              <a:spLocks noChangeArrowheads="1"/>
            </p:cNvSpPr>
            <p:nvPr/>
          </p:nvSpPr>
          <p:spPr bwMode="auto">
            <a:xfrm>
              <a:off x="6776137"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30" name="Text Box 9">
              <a:extLst>
                <a:ext uri="{FF2B5EF4-FFF2-40B4-BE49-F238E27FC236}">
                  <a16:creationId xmlns:a16="http://schemas.microsoft.com/office/drawing/2014/main" id="{D342D4B4-6517-49BA-99CA-0E1914063643}"/>
                </a:ext>
              </a:extLst>
            </p:cNvPr>
            <p:cNvSpPr txBox="1">
              <a:spLocks noChangeArrowheads="1"/>
            </p:cNvSpPr>
            <p:nvPr/>
          </p:nvSpPr>
          <p:spPr bwMode="auto">
            <a:xfrm>
              <a:off x="6526741"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 name="Text Box 8">
              <a:extLst>
                <a:ext uri="{FF2B5EF4-FFF2-40B4-BE49-F238E27FC236}">
                  <a16:creationId xmlns:a16="http://schemas.microsoft.com/office/drawing/2014/main" id="{BBFB4366-1B61-48DA-9349-FDF5A704876D}"/>
                </a:ext>
              </a:extLst>
            </p:cNvPr>
            <p:cNvSpPr txBox="1">
              <a:spLocks noChangeArrowheads="1"/>
            </p:cNvSpPr>
            <p:nvPr/>
          </p:nvSpPr>
          <p:spPr bwMode="auto">
            <a:xfrm>
              <a:off x="7026449"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2" name="Line 7">
              <a:extLst>
                <a:ext uri="{FF2B5EF4-FFF2-40B4-BE49-F238E27FC236}">
                  <a16:creationId xmlns:a16="http://schemas.microsoft.com/office/drawing/2014/main" id="{F31EF138-CB71-40DF-8EE2-0CD10F66DB56}"/>
                </a:ext>
              </a:extLst>
            </p:cNvPr>
            <p:cNvSpPr>
              <a:spLocks noChangeShapeType="1"/>
            </p:cNvSpPr>
            <p:nvPr/>
          </p:nvSpPr>
          <p:spPr bwMode="auto">
            <a:xfrm>
              <a:off x="4797476" y="2708378"/>
              <a:ext cx="0" cy="38422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3" name="Line 6">
              <a:extLst>
                <a:ext uri="{FF2B5EF4-FFF2-40B4-BE49-F238E27FC236}">
                  <a16:creationId xmlns:a16="http://schemas.microsoft.com/office/drawing/2014/main" id="{0171D0A1-39DB-4CA2-8795-E776A5BFFAF2}"/>
                </a:ext>
              </a:extLst>
            </p:cNvPr>
            <p:cNvSpPr>
              <a:spLocks noChangeShapeType="1"/>
            </p:cNvSpPr>
            <p:nvPr/>
          </p:nvSpPr>
          <p:spPr bwMode="auto">
            <a:xfrm>
              <a:off x="4797476" y="3228323"/>
              <a:ext cx="0" cy="38606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 name="Line 5">
              <a:extLst>
                <a:ext uri="{FF2B5EF4-FFF2-40B4-BE49-F238E27FC236}">
                  <a16:creationId xmlns:a16="http://schemas.microsoft.com/office/drawing/2014/main" id="{04A2DD8F-0BED-4E73-A3F7-72FFE6B2F8CB}"/>
                </a:ext>
              </a:extLst>
            </p:cNvPr>
            <p:cNvSpPr>
              <a:spLocks noChangeShapeType="1"/>
            </p:cNvSpPr>
            <p:nvPr/>
          </p:nvSpPr>
          <p:spPr bwMode="auto">
            <a:xfrm>
              <a:off x="5748297" y="3735429"/>
              <a:ext cx="0" cy="38606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5" name="Line 4">
              <a:extLst>
                <a:ext uri="{FF2B5EF4-FFF2-40B4-BE49-F238E27FC236}">
                  <a16:creationId xmlns:a16="http://schemas.microsoft.com/office/drawing/2014/main" id="{0B27D6EC-AD48-4E29-9CA5-DF5ABD05BFEE}"/>
                </a:ext>
              </a:extLst>
            </p:cNvPr>
            <p:cNvSpPr>
              <a:spLocks noChangeShapeType="1"/>
            </p:cNvSpPr>
            <p:nvPr/>
          </p:nvSpPr>
          <p:spPr bwMode="auto">
            <a:xfrm>
              <a:off x="5282514" y="3221904"/>
              <a:ext cx="308077"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6" name="Line 3">
              <a:extLst>
                <a:ext uri="{FF2B5EF4-FFF2-40B4-BE49-F238E27FC236}">
                  <a16:creationId xmlns:a16="http://schemas.microsoft.com/office/drawing/2014/main" id="{9983582A-8DF3-4E65-9CF9-496F54686DAE}"/>
                </a:ext>
              </a:extLst>
            </p:cNvPr>
            <p:cNvSpPr>
              <a:spLocks noChangeShapeType="1"/>
            </p:cNvSpPr>
            <p:nvPr/>
          </p:nvSpPr>
          <p:spPr bwMode="auto">
            <a:xfrm>
              <a:off x="5269677" y="3735429"/>
              <a:ext cx="308077"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7" name="Line 2">
              <a:extLst>
                <a:ext uri="{FF2B5EF4-FFF2-40B4-BE49-F238E27FC236}">
                  <a16:creationId xmlns:a16="http://schemas.microsoft.com/office/drawing/2014/main" id="{1FF180A0-94D3-4FCD-94C9-F54C0EE2C80E}"/>
                </a:ext>
              </a:extLst>
            </p:cNvPr>
            <p:cNvSpPr>
              <a:spLocks noChangeShapeType="1"/>
            </p:cNvSpPr>
            <p:nvPr/>
          </p:nvSpPr>
          <p:spPr bwMode="auto">
            <a:xfrm>
              <a:off x="6221415" y="3735429"/>
              <a:ext cx="308077"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800">
                <a:solidFill>
                  <a:srgbClr val="0000FF"/>
                </a:solidFill>
                <a:latin typeface="Consolas" pitchFamily="49" charset="0"/>
                <a:ea typeface="仿宋" pitchFamily="49"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08836" y="2312874"/>
            <a:ext cx="8999668" cy="18707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3300"/>
              </a:lnSpc>
              <a:spcBef>
                <a:spcPts val="600"/>
              </a:spcBef>
              <a:buBlip>
                <a:blip r:embed="rId3"/>
              </a:buBlip>
            </a:pPr>
            <a:r>
              <a:rPr lang="zh-CN" altLang="zh-CN" sz="2000" dirty="0">
                <a:solidFill>
                  <a:srgbClr val="FF0000"/>
                </a:solidFill>
                <a:latin typeface="Consolas" pitchFamily="49" charset="0"/>
                <a:ea typeface="仿宋" pitchFamily="49" charset="-122"/>
                <a:cs typeface="Consolas" pitchFamily="49" charset="0"/>
              </a:rPr>
              <a:t>二叉树</a:t>
            </a:r>
            <a:r>
              <a:rPr lang="zh-CN" altLang="zh-CN" sz="2000" dirty="0">
                <a:solidFill>
                  <a:srgbClr val="0000FF"/>
                </a:solidFill>
                <a:latin typeface="Consolas" pitchFamily="49" charset="0"/>
                <a:ea typeface="仿宋" pitchFamily="49" charset="-122"/>
                <a:cs typeface="Consolas" pitchFamily="49" charset="0"/>
              </a:rPr>
              <a:t>也称为二分树，它是有限的结点集合，这个集合</a:t>
            </a:r>
            <a:r>
              <a:rPr lang="zh-CN" altLang="zh-CN" sz="2000" dirty="0">
                <a:solidFill>
                  <a:srgbClr val="FF0000"/>
                </a:solidFill>
                <a:latin typeface="Consolas" pitchFamily="49" charset="0"/>
                <a:ea typeface="仿宋" pitchFamily="49" charset="-122"/>
                <a:cs typeface="Consolas" pitchFamily="49" charset="0"/>
              </a:rPr>
              <a:t>或者是空</a:t>
            </a:r>
            <a:r>
              <a:rPr lang="zh-CN" altLang="zh-CN" sz="2000" dirty="0">
                <a:solidFill>
                  <a:srgbClr val="0000FF"/>
                </a:solidFill>
                <a:latin typeface="Consolas" pitchFamily="49" charset="0"/>
                <a:ea typeface="仿宋" pitchFamily="49" charset="-122"/>
                <a:cs typeface="Consolas" pitchFamily="49" charset="0"/>
              </a:rPr>
              <a:t>，或者由一个根结点和两棵</a:t>
            </a:r>
            <a:r>
              <a:rPr lang="zh-CN" altLang="zh-CN" sz="2000" dirty="0">
                <a:solidFill>
                  <a:srgbClr val="FF0000"/>
                </a:solidFill>
                <a:latin typeface="Consolas" pitchFamily="49" charset="0"/>
                <a:ea typeface="仿宋" pitchFamily="49" charset="-122"/>
                <a:cs typeface="Consolas" pitchFamily="49" charset="0"/>
              </a:rPr>
              <a:t>互不相交</a:t>
            </a:r>
            <a:r>
              <a:rPr lang="zh-CN" altLang="zh-CN" sz="2000" dirty="0">
                <a:solidFill>
                  <a:srgbClr val="0000FF"/>
                </a:solidFill>
                <a:latin typeface="Consolas" pitchFamily="49" charset="0"/>
                <a:ea typeface="仿宋" pitchFamily="49" charset="-122"/>
                <a:cs typeface="Consolas" pitchFamily="49" charset="0"/>
              </a:rPr>
              <a:t>的称为</a:t>
            </a:r>
            <a:r>
              <a:rPr lang="zh-CN" altLang="zh-CN" sz="2000" dirty="0">
                <a:solidFill>
                  <a:srgbClr val="FF0000"/>
                </a:solidFill>
                <a:latin typeface="Consolas" pitchFamily="49" charset="0"/>
                <a:ea typeface="仿宋" pitchFamily="49" charset="-122"/>
                <a:cs typeface="Consolas" pitchFamily="49" charset="0"/>
              </a:rPr>
              <a:t>左子树</a:t>
            </a:r>
            <a:r>
              <a:rPr lang="zh-CN" altLang="zh-CN" sz="2000" dirty="0">
                <a:solidFill>
                  <a:srgbClr val="0000FF"/>
                </a:solidFill>
                <a:latin typeface="Consolas" pitchFamily="49" charset="0"/>
                <a:ea typeface="仿宋" pitchFamily="49" charset="-122"/>
                <a:cs typeface="Consolas" pitchFamily="49" charset="0"/>
              </a:rPr>
              <a:t>和</a:t>
            </a:r>
            <a:r>
              <a:rPr lang="zh-CN" altLang="zh-CN" sz="2000" dirty="0">
                <a:solidFill>
                  <a:srgbClr val="FF0000"/>
                </a:solidFill>
                <a:latin typeface="Consolas" pitchFamily="49" charset="0"/>
                <a:ea typeface="仿宋" pitchFamily="49" charset="-122"/>
                <a:cs typeface="Consolas" pitchFamily="49" charset="0"/>
              </a:rPr>
              <a:t>右子树</a:t>
            </a:r>
            <a:r>
              <a:rPr lang="zh-CN" altLang="zh-CN" sz="2000" dirty="0">
                <a:solidFill>
                  <a:srgbClr val="0000FF"/>
                </a:solidFill>
                <a:latin typeface="Consolas" pitchFamily="49" charset="0"/>
                <a:ea typeface="仿宋" pitchFamily="49" charset="-122"/>
                <a:cs typeface="Consolas" pitchFamily="49" charset="0"/>
              </a:rPr>
              <a:t>的二叉树组成。</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300"/>
              </a:lnSpc>
              <a:spcBef>
                <a:spcPts val="600"/>
              </a:spcBef>
              <a:buBlip>
                <a:blip r:embed="rId3"/>
              </a:buBlip>
            </a:pPr>
            <a:r>
              <a:rPr lang="zh-CN" altLang="zh-CN" sz="2000" dirty="0">
                <a:solidFill>
                  <a:srgbClr val="0000FF"/>
                </a:solidFill>
                <a:latin typeface="Consolas" pitchFamily="49" charset="0"/>
                <a:ea typeface="仿宋" pitchFamily="49" charset="-122"/>
                <a:cs typeface="Consolas" pitchFamily="49" charset="0"/>
              </a:rPr>
              <a:t>在含</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个结点的二叉树中，所有结点的</a:t>
            </a:r>
            <a:r>
              <a:rPr lang="zh-CN" altLang="zh-CN" sz="2000" dirty="0">
                <a:solidFill>
                  <a:srgbClr val="FF0000"/>
                </a:solidFill>
                <a:latin typeface="Consolas" pitchFamily="49" charset="0"/>
                <a:ea typeface="仿宋" pitchFamily="49" charset="-122"/>
                <a:cs typeface="Consolas" pitchFamily="49" charset="0"/>
              </a:rPr>
              <a:t>度小于等于</a:t>
            </a:r>
            <a:r>
              <a:rPr lang="en-US" altLang="zh-CN" sz="2000" dirty="0">
                <a:solidFill>
                  <a:srgbClr val="FF0000"/>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，通常用</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表示叶子结点个数，</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表示单分支结点个数，</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表示双分支结点个数。</a:t>
            </a:r>
          </a:p>
        </p:txBody>
      </p:sp>
      <p:sp>
        <p:nvSpPr>
          <p:cNvPr id="24" name="TextBox 23"/>
          <p:cNvSpPr txBox="1"/>
          <p:nvPr/>
        </p:nvSpPr>
        <p:spPr>
          <a:xfrm>
            <a:off x="109212" y="989882"/>
            <a:ext cx="3500462" cy="461665"/>
          </a:xfrm>
          <a:prstGeom prst="rect">
            <a:avLst/>
          </a:prstGeom>
          <a:gradFill>
            <a:gsLst>
              <a:gs pos="40000">
                <a:srgbClr val="267E96"/>
              </a:gs>
              <a:gs pos="0">
                <a:schemeClr val="accent5">
                  <a:shade val="51000"/>
                  <a:satMod val="130000"/>
                </a:schemeClr>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a:latin typeface="Consolas" pitchFamily="49" charset="0"/>
                <a:ea typeface="微软雅黑" pitchFamily="34" charset="-122"/>
                <a:cs typeface="Consolas" pitchFamily="49" charset="0"/>
              </a:defRPr>
            </a:lvl1pPr>
          </a:lstStyle>
          <a:p>
            <a:r>
              <a:rPr lang="en-US" altLang="zh-CN"/>
              <a:t>7.2.1 </a:t>
            </a:r>
            <a:r>
              <a:rPr lang="zh-CN" altLang="zh-CN"/>
              <a:t>二叉树</a:t>
            </a:r>
            <a:r>
              <a:rPr lang="zh-CN" altLang="en-US"/>
              <a:t>的</a:t>
            </a:r>
            <a:r>
              <a:rPr lang="zh-CN" altLang="zh-CN"/>
              <a:t>概念</a:t>
            </a:r>
          </a:p>
        </p:txBody>
      </p:sp>
      <p:sp>
        <p:nvSpPr>
          <p:cNvPr id="15" name="TextBox 14"/>
          <p:cNvSpPr txBox="1"/>
          <p:nvPr/>
        </p:nvSpPr>
        <p:spPr>
          <a:xfrm>
            <a:off x="2699792" y="164376"/>
            <a:ext cx="3286148"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6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7.2 </a:t>
            </a:r>
            <a:r>
              <a:rPr lang="zh-CN" altLang="en-US" sz="36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二叉树</a:t>
            </a:r>
          </a:p>
        </p:txBody>
      </p:sp>
      <p:grpSp>
        <p:nvGrpSpPr>
          <p:cNvPr id="6" name="组合 5"/>
          <p:cNvGrpSpPr/>
          <p:nvPr/>
        </p:nvGrpSpPr>
        <p:grpSpPr>
          <a:xfrm>
            <a:off x="6516216" y="776377"/>
            <a:ext cx="2357454" cy="1357322"/>
            <a:chOff x="3571868" y="4714884"/>
            <a:chExt cx="2357454" cy="1357322"/>
          </a:xfrm>
        </p:grpSpPr>
        <p:sp>
          <p:nvSpPr>
            <p:cNvPr id="7" name="椭圆 6"/>
            <p:cNvSpPr/>
            <p:nvPr/>
          </p:nvSpPr>
          <p:spPr>
            <a:xfrm>
              <a:off x="4572000" y="4714884"/>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等腰三角形 7"/>
            <p:cNvSpPr/>
            <p:nvPr/>
          </p:nvSpPr>
          <p:spPr>
            <a:xfrm>
              <a:off x="3571868" y="5286388"/>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5072066" y="5286388"/>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0" name="直接连接符 9"/>
            <p:cNvCxnSpPr>
              <a:stCxn id="7" idx="2"/>
              <a:endCxn id="8" idx="0"/>
            </p:cNvCxnSpPr>
            <p:nvPr/>
          </p:nvCxnSpPr>
          <p:spPr>
            <a:xfrm rot="10800000" flipV="1">
              <a:off x="4000496" y="4929198"/>
              <a:ext cx="571504" cy="35719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直接连接符 10"/>
            <p:cNvCxnSpPr>
              <a:stCxn id="7" idx="6"/>
              <a:endCxn id="9" idx="0"/>
            </p:cNvCxnSpPr>
            <p:nvPr/>
          </p:nvCxnSpPr>
          <p:spPr>
            <a:xfrm>
              <a:off x="4929190" y="4929198"/>
              <a:ext cx="571504" cy="357190"/>
            </a:xfrm>
            <a:prstGeom prst="line">
              <a:avLst/>
            </a:prstGeom>
          </p:spPr>
          <p:style>
            <a:lnRef idx="2">
              <a:schemeClr val="accent2"/>
            </a:lnRef>
            <a:fillRef idx="0">
              <a:schemeClr val="accent2"/>
            </a:fillRef>
            <a:effectRef idx="1">
              <a:schemeClr val="accent2"/>
            </a:effectRef>
            <a:fontRef idx="minor">
              <a:schemeClr val="tx1"/>
            </a:fontRef>
          </p:style>
        </p:cxnSp>
      </p:grpSp>
      <p:sp>
        <p:nvSpPr>
          <p:cNvPr id="14" name="TextBox 13"/>
          <p:cNvSpPr txBox="1"/>
          <p:nvPr/>
        </p:nvSpPr>
        <p:spPr>
          <a:xfrm>
            <a:off x="555535" y="1670980"/>
            <a:ext cx="264320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solidFill>
                  <a:schemeClr val="bg1"/>
                </a:solidFill>
                <a:latin typeface="Consolas" pitchFamily="49" charset="0"/>
                <a:ea typeface="微软雅黑" pitchFamily="34" charset="-122"/>
                <a:cs typeface="Consolas" pitchFamily="49" charset="0"/>
              </a:rPr>
              <a:t>1. </a:t>
            </a:r>
            <a:r>
              <a:rPr lang="zh-CN" altLang="en-US" sz="2000">
                <a:solidFill>
                  <a:schemeClr val="bg1"/>
                </a:solidFill>
                <a:latin typeface="Consolas" pitchFamily="49" charset="0"/>
                <a:ea typeface="微软雅黑" pitchFamily="34" charset="-122"/>
                <a:cs typeface="Consolas" pitchFamily="49" charset="0"/>
              </a:rPr>
              <a:t>二叉树的定义</a:t>
            </a:r>
            <a:endParaRPr lang="zh-CN" altLang="zh-CN" sz="2000">
              <a:solidFill>
                <a:schemeClr val="bg1"/>
              </a:solidFill>
              <a:latin typeface="Consolas" pitchFamily="49" charset="0"/>
              <a:ea typeface="微软雅黑" pitchFamily="34" charset="-122"/>
              <a:cs typeface="Consolas" pitchFamily="49" charset="0"/>
            </a:endParaRPr>
          </a:p>
        </p:txBody>
      </p:sp>
      <p:sp>
        <p:nvSpPr>
          <p:cNvPr id="12" name="Text Box 5">
            <a:extLst>
              <a:ext uri="{FF2B5EF4-FFF2-40B4-BE49-F238E27FC236}">
                <a16:creationId xmlns:a16="http://schemas.microsoft.com/office/drawing/2014/main" id="{50F8047D-92F2-4405-93C7-F495EFC77778}"/>
              </a:ext>
            </a:extLst>
          </p:cNvPr>
          <p:cNvSpPr txBox="1">
            <a:spLocks noChangeArrowheads="1"/>
          </p:cNvSpPr>
          <p:nvPr/>
        </p:nvSpPr>
        <p:spPr bwMode="auto">
          <a:xfrm>
            <a:off x="1001240" y="5122553"/>
            <a:ext cx="8107264" cy="1211998"/>
          </a:xfrm>
          <a:prstGeom prst="rect">
            <a:avLst/>
          </a:prstGeom>
          <a:noFill/>
          <a:ln w="9525">
            <a:noFill/>
            <a:miter lim="800000"/>
            <a:headEnd/>
            <a:tailEnd/>
          </a:ln>
        </p:spPr>
        <p:txBody>
          <a:bodyPr wrap="square">
            <a:spAutoFit/>
          </a:bodyPr>
          <a:lstStyle/>
          <a:p>
            <a:pPr marL="457200" indent="-457200" algn="l">
              <a:lnSpc>
                <a:spcPts val="2800"/>
              </a:lnSpc>
              <a:spcBef>
                <a:spcPts val="600"/>
              </a:spcBef>
              <a:buBlip>
                <a:blip r:embed="rId3"/>
              </a:buBlip>
            </a:pPr>
            <a:r>
              <a:rPr lang="zh-CN" altLang="en-US" sz="1800" dirty="0">
                <a:solidFill>
                  <a:srgbClr val="0000FF"/>
                </a:solidFill>
                <a:latin typeface="Consolas" pitchFamily="49" charset="0"/>
                <a:ea typeface="仿宋" pitchFamily="49" charset="-122"/>
                <a:cs typeface="Consolas" pitchFamily="49" charset="0"/>
              </a:rPr>
              <a:t>度为</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的树至少有</a:t>
            </a:r>
            <a:r>
              <a:rPr lang="en-US" altLang="zh-CN" sz="1800" dirty="0">
                <a:solidFill>
                  <a:srgbClr val="0000FF"/>
                </a:solidFill>
                <a:latin typeface="Consolas" pitchFamily="49" charset="0"/>
                <a:ea typeface="仿宋" pitchFamily="49" charset="-122"/>
                <a:cs typeface="Consolas" pitchFamily="49" charset="0"/>
              </a:rPr>
              <a:t>3</a:t>
            </a:r>
            <a:r>
              <a:rPr lang="zh-CN" altLang="en-US" sz="1800" dirty="0">
                <a:solidFill>
                  <a:srgbClr val="0000FF"/>
                </a:solidFill>
                <a:latin typeface="Consolas" pitchFamily="49" charset="0"/>
                <a:ea typeface="仿宋" pitchFamily="49" charset="-122"/>
                <a:cs typeface="Consolas" pitchFamily="49" charset="0"/>
              </a:rPr>
              <a:t>个结点，而二叉树的结点数可以为</a:t>
            </a:r>
            <a:r>
              <a:rPr lang="en-US" altLang="zh-CN" sz="1800" dirty="0">
                <a:solidFill>
                  <a:srgbClr val="0000FF"/>
                </a:solidFill>
                <a:latin typeface="Consolas" pitchFamily="49" charset="0"/>
                <a:ea typeface="仿宋" pitchFamily="49" charset="-122"/>
                <a:cs typeface="Consolas" pitchFamily="49" charset="0"/>
              </a:rPr>
              <a:t>0</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3"/>
              </a:buBlip>
            </a:pPr>
            <a:r>
              <a:rPr lang="zh-CN" altLang="en-US" sz="1800" dirty="0">
                <a:solidFill>
                  <a:srgbClr val="0000FF"/>
                </a:solidFill>
                <a:latin typeface="Consolas" pitchFamily="49" charset="0"/>
                <a:ea typeface="仿宋" pitchFamily="49" charset="-122"/>
                <a:cs typeface="Consolas" pitchFamily="49" charset="0"/>
              </a:rPr>
              <a:t>度为</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的树不区分子树的次序，而二叉树中的每个结点最多有两个孩子结点，且必须要区分左右子树。</a:t>
            </a:r>
          </a:p>
        </p:txBody>
      </p:sp>
      <p:grpSp>
        <p:nvGrpSpPr>
          <p:cNvPr id="13" name="组合 12">
            <a:extLst>
              <a:ext uri="{FF2B5EF4-FFF2-40B4-BE49-F238E27FC236}">
                <a16:creationId xmlns:a16="http://schemas.microsoft.com/office/drawing/2014/main" id="{03E3DF62-50E9-40F8-ACF7-6715BE8AADBA}"/>
              </a:ext>
            </a:extLst>
          </p:cNvPr>
          <p:cNvGrpSpPr/>
          <p:nvPr/>
        </p:nvGrpSpPr>
        <p:grpSpPr>
          <a:xfrm>
            <a:off x="-12597" y="4437112"/>
            <a:ext cx="1428760" cy="927921"/>
            <a:chOff x="428596" y="715129"/>
            <a:chExt cx="1955562" cy="927921"/>
          </a:xfrm>
        </p:grpSpPr>
        <p:pic>
          <p:nvPicPr>
            <p:cNvPr id="16" name="Oval 2">
              <a:extLst>
                <a:ext uri="{FF2B5EF4-FFF2-40B4-BE49-F238E27FC236}">
                  <a16:creationId xmlns:a16="http://schemas.microsoft.com/office/drawing/2014/main" id="{D5DF4918-38A4-4681-9F8C-1B0F37B27FE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596" y="715129"/>
              <a:ext cx="1955562" cy="92792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9">
              <a:extLst>
                <a:ext uri="{FF2B5EF4-FFF2-40B4-BE49-F238E27FC236}">
                  <a16:creationId xmlns:a16="http://schemas.microsoft.com/office/drawing/2014/main" id="{DA2D52C9-CD90-4FC9-9FBF-239A436F4C99}"/>
                </a:ext>
              </a:extLst>
            </p:cNvPr>
            <p:cNvSpPr txBox="1"/>
            <p:nvPr/>
          </p:nvSpPr>
          <p:spPr>
            <a:xfrm>
              <a:off x="917487" y="1008612"/>
              <a:ext cx="992492" cy="338554"/>
            </a:xfrm>
            <a:prstGeom prst="rect">
              <a:avLst/>
            </a:prstGeom>
            <a:noFill/>
          </p:spPr>
          <p:txBody>
            <a:bodyPr wrap="square" rtlCol="0">
              <a:spAutoFit/>
            </a:bodyPr>
            <a:lstStyle/>
            <a:p>
              <a:pPr algn="ctr"/>
              <a:r>
                <a:rPr lang="zh-CN" altLang="en-US" sz="2000" dirty="0">
                  <a:solidFill>
                    <a:srgbClr val="FF0000"/>
                  </a:solidFill>
                  <a:latin typeface="微软雅黑" pitchFamily="34" charset="-122"/>
                  <a:ea typeface="微软雅黑" pitchFamily="34" charset="-122"/>
                </a:rPr>
                <a:t>？</a:t>
              </a:r>
            </a:p>
          </p:txBody>
        </p:sp>
      </p:grpSp>
      <p:sp>
        <p:nvSpPr>
          <p:cNvPr id="18" name="TextBox 10">
            <a:extLst>
              <a:ext uri="{FF2B5EF4-FFF2-40B4-BE49-F238E27FC236}">
                <a16:creationId xmlns:a16="http://schemas.microsoft.com/office/drawing/2014/main" id="{C45478F8-7599-4F3B-A4D7-73392EF5A2AD}"/>
              </a:ext>
            </a:extLst>
          </p:cNvPr>
          <p:cNvSpPr txBox="1"/>
          <p:nvPr/>
        </p:nvSpPr>
        <p:spPr>
          <a:xfrm>
            <a:off x="1127039" y="4646761"/>
            <a:ext cx="4143404" cy="400110"/>
          </a:xfrm>
          <a:prstGeom prst="rect">
            <a:avLst/>
          </a:prstGeom>
          <a:noFill/>
        </p:spPr>
        <p:txBody>
          <a:bodyPr wrap="square" rtlCol="0">
            <a:spAutoFit/>
          </a:bodyPr>
          <a:lstStyle/>
          <a:p>
            <a:pPr algn="l">
              <a:lnSpc>
                <a:spcPct val="100000"/>
              </a:lnSpc>
              <a:spcBef>
                <a:spcPts val="0"/>
              </a:spcBef>
            </a:pPr>
            <a:r>
              <a:rPr lang="zh-CN" altLang="en-US" sz="2000" dirty="0">
                <a:solidFill>
                  <a:srgbClr val="C00000"/>
                </a:solidFill>
                <a:latin typeface="黑体" panose="02010609060101010101" pitchFamily="49" charset="-122"/>
                <a:ea typeface="黑体" panose="02010609060101010101" pitchFamily="49" charset="-122"/>
                <a:cs typeface="Consolas" pitchFamily="49" charset="0"/>
              </a:rPr>
              <a:t>二叉树与度为</a:t>
            </a:r>
            <a:r>
              <a:rPr lang="en-US" altLang="zh-CN" sz="2000" dirty="0">
                <a:solidFill>
                  <a:srgbClr val="C00000"/>
                </a:solidFill>
                <a:latin typeface="黑体" panose="02010609060101010101" pitchFamily="49" charset="-122"/>
                <a:ea typeface="黑体" panose="02010609060101010101" pitchFamily="49" charset="-122"/>
                <a:cs typeface="Consolas" pitchFamily="49" charset="0"/>
              </a:rPr>
              <a:t>2</a:t>
            </a:r>
            <a:r>
              <a:rPr lang="zh-CN" altLang="en-US" sz="2000" dirty="0">
                <a:solidFill>
                  <a:srgbClr val="C00000"/>
                </a:solidFill>
                <a:latin typeface="黑体" panose="02010609060101010101" pitchFamily="49" charset="-122"/>
                <a:ea typeface="黑体" panose="02010609060101010101" pitchFamily="49" charset="-122"/>
                <a:cs typeface="Consolas" pitchFamily="49" charset="0"/>
              </a:rPr>
              <a:t>的树有无区别？</a:t>
            </a:r>
          </a:p>
        </p:txBody>
      </p:sp>
      <p:sp>
        <p:nvSpPr>
          <p:cNvPr id="2" name="星形: 十二角 1">
            <a:extLst>
              <a:ext uri="{FF2B5EF4-FFF2-40B4-BE49-F238E27FC236}">
                <a16:creationId xmlns:a16="http://schemas.microsoft.com/office/drawing/2014/main" id="{97578556-77B3-565B-4E05-1ABBC13E075D}"/>
              </a:ext>
            </a:extLst>
          </p:cNvPr>
          <p:cNvSpPr/>
          <p:nvPr/>
        </p:nvSpPr>
        <p:spPr>
          <a:xfrm>
            <a:off x="4788024" y="4457144"/>
            <a:ext cx="936104" cy="750218"/>
          </a:xfrm>
          <a:prstGeom prst="star12">
            <a:avLst/>
          </a:prstGeom>
          <a:solidFill>
            <a:srgbClr val="FFFFCC"/>
          </a:solidFill>
          <a:ln w="19050">
            <a:solidFill>
              <a:srgbClr val="FF0000"/>
            </a:solidFill>
            <a:tailEnd type="none"/>
          </a:ln>
        </p:spPr>
        <p:style>
          <a:lnRef idx="2">
            <a:schemeClr val="dk1"/>
          </a:lnRef>
          <a:fillRef idx="0">
            <a:schemeClr val="dk1"/>
          </a:fillRef>
          <a:effectRef idx="1">
            <a:schemeClr val="dk1"/>
          </a:effectRef>
          <a:fontRef idx="minor">
            <a:schemeClr val="tx1"/>
          </a:fontRef>
        </p:style>
        <p:txBody>
          <a:bodyPr rtlCol="0" anchor="ctr"/>
          <a:lstStyle/>
          <a:p>
            <a:pPr algn="r"/>
            <a:r>
              <a:rPr lang="zh-CN" altLang="en-US" dirty="0">
                <a:solidFill>
                  <a:srgbClr val="FF0000"/>
                </a:solidFill>
              </a:rPr>
              <a:t>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539552" y="260648"/>
            <a:ext cx="4071966" cy="461665"/>
          </a:xfrm>
          <a:prstGeom prst="rect">
            <a:avLst/>
          </a:prstGeom>
          <a:noFill/>
          <a:ln w="9525">
            <a:noFill/>
            <a:miter lim="800000"/>
            <a:headEnd/>
            <a:tailEnd/>
          </a:ln>
        </p:spPr>
        <p:txBody>
          <a:bodyPr wrap="square">
            <a:spAutoFit/>
          </a:bodyPr>
          <a:lstStyle/>
          <a:p>
            <a:pPr algn="l">
              <a:lnSpc>
                <a:spcPct val="100000"/>
              </a:lnSpc>
              <a:spcBef>
                <a:spcPct val="50000"/>
              </a:spcBef>
            </a:pPr>
            <a:r>
              <a:rPr lang="zh-CN" altLang="en-US" dirty="0">
                <a:solidFill>
                  <a:srgbClr val="FF0000"/>
                </a:solidFill>
                <a:latin typeface="Consolas" pitchFamily="49" charset="0"/>
                <a:ea typeface="仿宋" pitchFamily="49" charset="-122"/>
                <a:cs typeface="Consolas" pitchFamily="49" charset="0"/>
              </a:rPr>
              <a:t>二叉树的</a:t>
            </a:r>
            <a:r>
              <a:rPr lang="en-US" altLang="zh-CN" dirty="0">
                <a:solidFill>
                  <a:srgbClr val="FF0000"/>
                </a:solidFill>
                <a:latin typeface="Consolas" pitchFamily="49" charset="0"/>
                <a:ea typeface="仿宋" pitchFamily="49" charset="-122"/>
                <a:cs typeface="Consolas" pitchFamily="49" charset="0"/>
              </a:rPr>
              <a:t>5</a:t>
            </a:r>
            <a:r>
              <a:rPr lang="zh-CN" altLang="en-US" dirty="0">
                <a:solidFill>
                  <a:srgbClr val="FF0000"/>
                </a:solidFill>
                <a:latin typeface="Consolas" pitchFamily="49" charset="0"/>
                <a:ea typeface="仿宋" pitchFamily="49" charset="-122"/>
                <a:cs typeface="Consolas" pitchFamily="49" charset="0"/>
              </a:rPr>
              <a:t>种形态：</a:t>
            </a:r>
          </a:p>
        </p:txBody>
      </p:sp>
      <p:sp>
        <p:nvSpPr>
          <p:cNvPr id="7" name="椭圆 6"/>
          <p:cNvSpPr/>
          <p:nvPr/>
        </p:nvSpPr>
        <p:spPr>
          <a:xfrm>
            <a:off x="7742528" y="1675100"/>
            <a:ext cx="36167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等腰三角形 7"/>
          <p:cNvSpPr/>
          <p:nvPr/>
        </p:nvSpPr>
        <p:spPr>
          <a:xfrm>
            <a:off x="7101342" y="2378366"/>
            <a:ext cx="756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7964780" y="2378366"/>
            <a:ext cx="792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0" name="直接连接符 9"/>
          <p:cNvCxnSpPr>
            <a:cxnSpLocks/>
            <a:stCxn id="7" idx="3"/>
            <a:endCxn id="8" idx="0"/>
          </p:cNvCxnSpPr>
          <p:nvPr/>
        </p:nvCxnSpPr>
        <p:spPr>
          <a:xfrm flipH="1">
            <a:off x="7479342" y="1982379"/>
            <a:ext cx="316151" cy="395987"/>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直接连接符 11"/>
          <p:cNvCxnSpPr>
            <a:cxnSpLocks/>
            <a:stCxn id="7" idx="5"/>
            <a:endCxn id="9" idx="0"/>
          </p:cNvCxnSpPr>
          <p:nvPr/>
        </p:nvCxnSpPr>
        <p:spPr>
          <a:xfrm>
            <a:off x="8051233" y="1982379"/>
            <a:ext cx="309547" cy="395987"/>
          </a:xfrm>
          <a:prstGeom prst="line">
            <a:avLst/>
          </a:prstGeom>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46972" y="2266154"/>
            <a:ext cx="756000" cy="393121"/>
          </a:xfrm>
          <a:prstGeom prst="rect">
            <a:avLst/>
          </a:prstGeom>
          <a:noFill/>
        </p:spPr>
        <p:txBody>
          <a:bodyPr wrap="square" rtlCol="0">
            <a:spAutoFit/>
          </a:bodyPr>
          <a:lstStyle/>
          <a:p>
            <a:r>
              <a:rPr lang="en-US" altLang="zh-CN" dirty="0">
                <a:solidFill>
                  <a:srgbClr val="0000FF"/>
                </a:solidFill>
                <a:latin typeface="Consolas" pitchFamily="49" charset="0"/>
                <a:cs typeface="Consolas" pitchFamily="49" charset="0"/>
              </a:rPr>
              <a:t>Ø</a:t>
            </a:r>
            <a:endParaRPr lang="zh-CN" altLang="en-US" dirty="0">
              <a:solidFill>
                <a:srgbClr val="0000FF"/>
              </a:solidFill>
              <a:latin typeface="Consolas" pitchFamily="49" charset="0"/>
              <a:cs typeface="Consolas" pitchFamily="49" charset="0"/>
            </a:endParaRPr>
          </a:p>
        </p:txBody>
      </p:sp>
      <p:sp>
        <p:nvSpPr>
          <p:cNvPr id="14" name="TextBox 13"/>
          <p:cNvSpPr txBox="1"/>
          <p:nvPr/>
        </p:nvSpPr>
        <p:spPr>
          <a:xfrm>
            <a:off x="2456" y="3258451"/>
            <a:ext cx="1643073" cy="369332"/>
          </a:xfrm>
          <a:prstGeom prst="rect">
            <a:avLst/>
          </a:prstGeom>
          <a:noFill/>
        </p:spPr>
        <p:txBody>
          <a:bodyPr wrap="square" rtlCol="0">
            <a:spAutoFit/>
          </a:bodyPr>
          <a:lstStyle/>
          <a:p>
            <a:pPr>
              <a:lnSpc>
                <a:spcPct val="100000"/>
              </a:lnSpc>
            </a:pPr>
            <a:r>
              <a:rPr lang="en-US" sz="1800" dirty="0">
                <a:solidFill>
                  <a:srgbClr val="0000FF"/>
                </a:solidFill>
                <a:latin typeface="Consolas" pitchFamily="49" charset="0"/>
                <a:ea typeface="仿宋" pitchFamily="49" charset="-122"/>
                <a:cs typeface="Consolas" pitchFamily="49" charset="0"/>
              </a:rPr>
              <a:t>(a) </a:t>
            </a:r>
            <a:r>
              <a:rPr lang="zh-CN" altLang="en-US" sz="1800" dirty="0">
                <a:solidFill>
                  <a:srgbClr val="0000FF"/>
                </a:solidFill>
                <a:latin typeface="Consolas" pitchFamily="49" charset="0"/>
                <a:ea typeface="仿宋" pitchFamily="49" charset="-122"/>
                <a:cs typeface="Consolas" pitchFamily="49" charset="0"/>
              </a:rPr>
              <a:t>空二叉树</a:t>
            </a:r>
          </a:p>
        </p:txBody>
      </p:sp>
      <p:sp>
        <p:nvSpPr>
          <p:cNvPr id="15" name="椭圆 14"/>
          <p:cNvSpPr/>
          <p:nvPr/>
        </p:nvSpPr>
        <p:spPr>
          <a:xfrm>
            <a:off x="2248228" y="2299275"/>
            <a:ext cx="394946"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6" name="椭圆 15"/>
          <p:cNvSpPr/>
          <p:nvPr/>
        </p:nvSpPr>
        <p:spPr>
          <a:xfrm>
            <a:off x="4099477" y="1701704"/>
            <a:ext cx="361672"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7" name="等腰三角形 16"/>
          <p:cNvSpPr/>
          <p:nvPr/>
        </p:nvSpPr>
        <p:spPr>
          <a:xfrm>
            <a:off x="3531963" y="2404970"/>
            <a:ext cx="756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8" name="直接连接符 17"/>
          <p:cNvCxnSpPr>
            <a:cxnSpLocks/>
            <a:stCxn id="16" idx="3"/>
            <a:endCxn id="17" idx="0"/>
          </p:cNvCxnSpPr>
          <p:nvPr/>
        </p:nvCxnSpPr>
        <p:spPr>
          <a:xfrm flipH="1">
            <a:off x="3909963" y="2008983"/>
            <a:ext cx="242480" cy="395987"/>
          </a:xfrm>
          <a:prstGeom prst="line">
            <a:avLst/>
          </a:prstGeom>
        </p:spPr>
        <p:style>
          <a:lnRef idx="2">
            <a:schemeClr val="accent2"/>
          </a:lnRef>
          <a:fillRef idx="0">
            <a:schemeClr val="accent2"/>
          </a:fillRef>
          <a:effectRef idx="1">
            <a:schemeClr val="accent2"/>
          </a:effectRef>
          <a:fontRef idx="minor">
            <a:schemeClr val="tx1"/>
          </a:fontRef>
        </p:style>
      </p:cxnSp>
      <p:sp>
        <p:nvSpPr>
          <p:cNvPr id="19" name="椭圆 18"/>
          <p:cNvSpPr/>
          <p:nvPr/>
        </p:nvSpPr>
        <p:spPr>
          <a:xfrm>
            <a:off x="5383908" y="1701704"/>
            <a:ext cx="361671"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0" name="等腰三角形 19"/>
          <p:cNvSpPr/>
          <p:nvPr/>
        </p:nvSpPr>
        <p:spPr>
          <a:xfrm>
            <a:off x="5606161" y="2404970"/>
            <a:ext cx="792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1" name="直接连接符 20"/>
          <p:cNvCxnSpPr>
            <a:cxnSpLocks/>
            <a:stCxn id="19" idx="5"/>
            <a:endCxn id="20" idx="0"/>
          </p:cNvCxnSpPr>
          <p:nvPr/>
        </p:nvCxnSpPr>
        <p:spPr>
          <a:xfrm>
            <a:off x="5692614" y="2008983"/>
            <a:ext cx="309547" cy="395987"/>
          </a:xfrm>
          <a:prstGeom prst="line">
            <a:avLst/>
          </a:prstGeom>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1709584" y="3258451"/>
            <a:ext cx="1346492" cy="923330"/>
          </a:xfrm>
          <a:prstGeom prst="rect">
            <a:avLst/>
          </a:prstGeom>
          <a:noFill/>
        </p:spPr>
        <p:txBody>
          <a:bodyPr wrap="square" rtlCol="0">
            <a:spAutoFit/>
          </a:bodyPr>
          <a:lstStyle/>
          <a:p>
            <a:pPr>
              <a:lnSpc>
                <a:spcPct val="100000"/>
              </a:lnSpc>
            </a:pPr>
            <a:r>
              <a:rPr lang="en-US" sz="1800" dirty="0">
                <a:solidFill>
                  <a:srgbClr val="0000FF"/>
                </a:solidFill>
                <a:latin typeface="Consolas" pitchFamily="49" charset="0"/>
                <a:ea typeface="仿宋" pitchFamily="49" charset="-122"/>
                <a:cs typeface="Consolas" pitchFamily="49" charset="0"/>
              </a:rPr>
              <a:t>(b) </a:t>
            </a:r>
            <a:r>
              <a:rPr lang="zh-CN" altLang="en-US" sz="1800" dirty="0">
                <a:solidFill>
                  <a:srgbClr val="0000FF"/>
                </a:solidFill>
                <a:latin typeface="Consolas" pitchFamily="49" charset="0"/>
                <a:ea typeface="仿宋" pitchFamily="49" charset="-122"/>
                <a:cs typeface="Consolas" pitchFamily="49" charset="0"/>
              </a:rPr>
              <a:t>只有一个根结点的二叉树</a:t>
            </a:r>
          </a:p>
        </p:txBody>
      </p:sp>
      <p:sp>
        <p:nvSpPr>
          <p:cNvPr id="23" name="TextBox 22"/>
          <p:cNvSpPr txBox="1"/>
          <p:nvPr/>
        </p:nvSpPr>
        <p:spPr>
          <a:xfrm>
            <a:off x="3249967" y="3344251"/>
            <a:ext cx="1633616" cy="646331"/>
          </a:xfrm>
          <a:prstGeom prst="rect">
            <a:avLst/>
          </a:prstGeom>
          <a:noFill/>
        </p:spPr>
        <p:txBody>
          <a:bodyPr wrap="square" rtlCol="0">
            <a:spAutoFit/>
          </a:bodyPr>
          <a:lstStyle/>
          <a:p>
            <a:pPr>
              <a:lnSpc>
                <a:spcPct val="100000"/>
              </a:lnSpc>
            </a:pPr>
            <a:r>
              <a:rPr lang="en-US" sz="1800" dirty="0">
                <a:solidFill>
                  <a:srgbClr val="0000FF"/>
                </a:solidFill>
                <a:latin typeface="Consolas" pitchFamily="49" charset="0"/>
                <a:ea typeface="仿宋" pitchFamily="49" charset="-122"/>
                <a:cs typeface="Consolas" pitchFamily="49" charset="0"/>
              </a:rPr>
              <a:t>(c) </a:t>
            </a:r>
            <a:r>
              <a:rPr lang="zh-CN" altLang="en-US" sz="1800" dirty="0">
                <a:solidFill>
                  <a:srgbClr val="0000FF"/>
                </a:solidFill>
                <a:latin typeface="Consolas" pitchFamily="49" charset="0"/>
                <a:ea typeface="仿宋" pitchFamily="49" charset="-122"/>
                <a:cs typeface="Consolas" pitchFamily="49" charset="0"/>
              </a:rPr>
              <a:t>右子树为空的二叉树</a:t>
            </a:r>
          </a:p>
        </p:txBody>
      </p:sp>
      <p:sp>
        <p:nvSpPr>
          <p:cNvPr id="24" name="TextBox 23"/>
          <p:cNvSpPr txBox="1"/>
          <p:nvPr/>
        </p:nvSpPr>
        <p:spPr>
          <a:xfrm>
            <a:off x="5151103" y="3344251"/>
            <a:ext cx="1702115" cy="646331"/>
          </a:xfrm>
          <a:prstGeom prst="rect">
            <a:avLst/>
          </a:prstGeom>
          <a:noFill/>
        </p:spPr>
        <p:txBody>
          <a:bodyPr wrap="square" rtlCol="0">
            <a:spAutoFit/>
          </a:bodyPr>
          <a:lstStyle/>
          <a:p>
            <a:pPr>
              <a:lnSpc>
                <a:spcPct val="100000"/>
              </a:lnSpc>
            </a:pPr>
            <a:r>
              <a:rPr lang="en-US" sz="1800" dirty="0">
                <a:solidFill>
                  <a:srgbClr val="0000FF"/>
                </a:solidFill>
                <a:latin typeface="Consolas" pitchFamily="49" charset="0"/>
                <a:ea typeface="仿宋" pitchFamily="49" charset="-122"/>
                <a:cs typeface="Consolas" pitchFamily="49" charset="0"/>
              </a:rPr>
              <a:t>(d) </a:t>
            </a:r>
            <a:r>
              <a:rPr lang="zh-CN" altLang="en-US" sz="1800" dirty="0">
                <a:solidFill>
                  <a:srgbClr val="0000FF"/>
                </a:solidFill>
                <a:latin typeface="Consolas" pitchFamily="49" charset="0"/>
                <a:ea typeface="仿宋" pitchFamily="49" charset="-122"/>
                <a:cs typeface="Consolas" pitchFamily="49" charset="0"/>
              </a:rPr>
              <a:t>左子树为空的二叉树</a:t>
            </a:r>
          </a:p>
        </p:txBody>
      </p:sp>
      <p:sp>
        <p:nvSpPr>
          <p:cNvPr id="25" name="TextBox 24"/>
          <p:cNvSpPr txBox="1"/>
          <p:nvPr/>
        </p:nvSpPr>
        <p:spPr>
          <a:xfrm>
            <a:off x="7120738" y="3429000"/>
            <a:ext cx="1819580" cy="646331"/>
          </a:xfrm>
          <a:prstGeom prst="rect">
            <a:avLst/>
          </a:prstGeom>
          <a:noFill/>
        </p:spPr>
        <p:txBody>
          <a:bodyPr wrap="square" rtlCol="0">
            <a:spAutoFit/>
          </a:bodyPr>
          <a:lstStyle/>
          <a:p>
            <a:pPr>
              <a:lnSpc>
                <a:spcPct val="100000"/>
              </a:lnSpc>
            </a:pPr>
            <a:r>
              <a:rPr lang="en-US" sz="1800" dirty="0">
                <a:solidFill>
                  <a:srgbClr val="0000FF"/>
                </a:solidFill>
                <a:latin typeface="Consolas" pitchFamily="49" charset="0"/>
                <a:ea typeface="仿宋" pitchFamily="49" charset="-122"/>
                <a:cs typeface="Consolas" pitchFamily="49" charset="0"/>
              </a:rPr>
              <a:t>(e) </a:t>
            </a:r>
            <a:r>
              <a:rPr lang="zh-CN" altLang="en-US" sz="1800" dirty="0">
                <a:solidFill>
                  <a:srgbClr val="0000FF"/>
                </a:solidFill>
                <a:latin typeface="Consolas" pitchFamily="49" charset="0"/>
                <a:ea typeface="仿宋" pitchFamily="49" charset="-122"/>
                <a:cs typeface="Consolas" pitchFamily="49" charset="0"/>
              </a:rPr>
              <a:t>左、右子树非空的二叉树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p:bldP spid="14" grpId="0"/>
      <p:bldP spid="15" grpId="0" animBg="1"/>
      <p:bldP spid="16" grpId="0" animBg="1"/>
      <p:bldP spid="17" grpId="0" animBg="1"/>
      <p:bldP spid="19" grpId="0" animBg="1"/>
      <p:bldP spid="20" grpId="0" animBg="1"/>
      <p:bldP spid="22" grpId="0"/>
      <p:bldP spid="23" grpId="0"/>
      <p:bldP spid="24"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264" y="908720"/>
            <a:ext cx="9324528" cy="613946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ADT </a:t>
            </a:r>
            <a:r>
              <a:rPr lang="en-US" altLang="zh-CN" sz="1800" dirty="0" err="1">
                <a:solidFill>
                  <a:srgbClr val="0000FF"/>
                </a:solidFill>
                <a:latin typeface="Consolas" pitchFamily="49" charset="0"/>
                <a:ea typeface="仿宋" pitchFamily="49" charset="-122"/>
                <a:cs typeface="Consolas" pitchFamily="49" charset="0"/>
              </a:rPr>
              <a:t>BTree</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zh-CN" altLang="zh-CN" sz="1800" dirty="0">
                <a:solidFill>
                  <a:srgbClr val="FF0000"/>
                </a:solidFill>
                <a:latin typeface="Consolas" pitchFamily="49" charset="0"/>
                <a:ea typeface="仿宋" pitchFamily="49" charset="-122"/>
                <a:cs typeface="Consolas" pitchFamily="49" charset="0"/>
              </a:rPr>
              <a:t>数据对象：</a:t>
            </a:r>
          </a:p>
          <a:p>
            <a:pPr algn="l"/>
            <a:r>
              <a:rPr lang="en-US" altLang="zh-CN" sz="1800" dirty="0">
                <a:solidFill>
                  <a:srgbClr val="0000FF"/>
                </a:solidFill>
                <a:latin typeface="Consolas" pitchFamily="49" charset="0"/>
                <a:ea typeface="仿宋" pitchFamily="49" charset="-122"/>
                <a:cs typeface="Consolas" pitchFamily="49" charset="0"/>
              </a:rPr>
              <a:t>    D={</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 1</a:t>
            </a:r>
            <a:r>
              <a:rPr lang="zh-CN" altLang="zh-CN" sz="1800" dirty="0">
                <a:solidFill>
                  <a:srgbClr val="0000FF"/>
                </a:solidFill>
                <a:latin typeface="+mj-ea"/>
                <a:ea typeface="+mj-ea"/>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mj-ea"/>
                <a:ea typeface="+mj-ea"/>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zh-CN" altLang="zh-CN" sz="1800" dirty="0">
                <a:solidFill>
                  <a:srgbClr val="0000FF"/>
                </a:solidFill>
                <a:latin typeface="+mj-ea"/>
                <a:ea typeface="+mj-ea"/>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0</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为</a:t>
            </a:r>
            <a:r>
              <a:rPr lang="en-US" altLang="zh-CN" sz="1800" dirty="0">
                <a:solidFill>
                  <a:srgbClr val="0000FF"/>
                </a:solidFill>
                <a:latin typeface="Consolas" pitchFamily="49" charset="0"/>
                <a:ea typeface="仿宋" pitchFamily="49" charset="-122"/>
                <a:cs typeface="Consolas" pitchFamily="49" charset="0"/>
              </a:rPr>
              <a:t>E</a:t>
            </a:r>
            <a:r>
              <a:rPr lang="zh-CN" altLang="zh-CN" sz="1800" dirty="0">
                <a:solidFill>
                  <a:srgbClr val="0000FF"/>
                </a:solidFill>
                <a:latin typeface="Consolas" pitchFamily="49" charset="0"/>
                <a:ea typeface="仿宋" pitchFamily="49" charset="-122"/>
                <a:cs typeface="Consolas" pitchFamily="49" charset="0"/>
              </a:rPr>
              <a:t>类型</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为了简单，除了特别说明外假设</a:t>
            </a:r>
            <a:r>
              <a:rPr lang="en-US" altLang="zh-CN" sz="1800" dirty="0">
                <a:solidFill>
                  <a:srgbClr val="33CC33"/>
                </a:solidFill>
                <a:latin typeface="Consolas" pitchFamily="49" charset="0"/>
                <a:ea typeface="仿宋" pitchFamily="49" charset="-122"/>
                <a:cs typeface="Consolas" pitchFamily="49" charset="0"/>
              </a:rPr>
              <a:t>E</a:t>
            </a:r>
            <a:r>
              <a:rPr lang="zh-CN" altLang="zh-CN" sz="1800" dirty="0">
                <a:solidFill>
                  <a:srgbClr val="33CC33"/>
                </a:solidFill>
                <a:latin typeface="Consolas" pitchFamily="49" charset="0"/>
                <a:ea typeface="仿宋" pitchFamily="49" charset="-122"/>
                <a:cs typeface="Consolas" pitchFamily="49" charset="0"/>
              </a:rPr>
              <a:t>为</a:t>
            </a:r>
            <a:r>
              <a:rPr lang="en-US" altLang="zh-CN" sz="1800" dirty="0">
                <a:solidFill>
                  <a:srgbClr val="33CC33"/>
                </a:solidFill>
                <a:latin typeface="Consolas" pitchFamily="49" charset="0"/>
                <a:ea typeface="仿宋" pitchFamily="49" charset="-122"/>
                <a:cs typeface="Consolas" pitchFamily="49" charset="0"/>
              </a:rPr>
              <a:t>char</a:t>
            </a:r>
            <a:endParaRPr lang="zh-CN" altLang="zh-CN" sz="1800" dirty="0">
              <a:solidFill>
                <a:srgbClr val="33CC33"/>
              </a:solidFill>
              <a:latin typeface="Consolas" pitchFamily="49" charset="0"/>
              <a:ea typeface="仿宋" pitchFamily="49" charset="-122"/>
              <a:cs typeface="Consolas" pitchFamily="49" charset="0"/>
            </a:endParaRPr>
          </a:p>
          <a:p>
            <a:pPr algn="l"/>
            <a:r>
              <a:rPr lang="zh-CN" altLang="zh-CN" sz="1800" dirty="0">
                <a:solidFill>
                  <a:srgbClr val="FF0000"/>
                </a:solidFill>
                <a:latin typeface="Consolas" pitchFamily="49" charset="0"/>
                <a:ea typeface="仿宋" pitchFamily="49" charset="-122"/>
                <a:cs typeface="Consolas" pitchFamily="49" charset="0"/>
              </a:rPr>
              <a:t>数据关系：</a:t>
            </a:r>
          </a:p>
          <a:p>
            <a:pPr algn="l"/>
            <a:r>
              <a:rPr lang="en-US" altLang="zh-CN" sz="1800" dirty="0">
                <a:solidFill>
                  <a:srgbClr val="0000FF"/>
                </a:solidFill>
                <a:latin typeface="Consolas" pitchFamily="49" charset="0"/>
                <a:ea typeface="仿宋" pitchFamily="49" charset="-122"/>
                <a:cs typeface="Consolas" pitchFamily="49" charset="0"/>
              </a:rPr>
              <a:t>    R={</a:t>
            </a:r>
            <a:r>
              <a:rPr lang="en-US" altLang="zh-CN" sz="1800" i="1" dirty="0">
                <a:solidFill>
                  <a:srgbClr val="0000FF"/>
                </a:solidFill>
                <a:latin typeface="Consolas" pitchFamily="49" charset="0"/>
                <a:ea typeface="仿宋" pitchFamily="49" charset="-122"/>
                <a:cs typeface="Consolas" pitchFamily="49" charset="0"/>
              </a:rPr>
              <a:t>r</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i="1" dirty="0">
                <a:solidFill>
                  <a:srgbClr val="0000FF"/>
                </a:solidFill>
                <a:latin typeface="Consolas" pitchFamily="49" charset="0"/>
                <a:ea typeface="仿宋" pitchFamily="49" charset="-122"/>
                <a:cs typeface="Consolas" pitchFamily="49" charset="0"/>
              </a:rPr>
              <a:t>    r</a:t>
            </a:r>
            <a:r>
              <a:rPr lang="en-US" altLang="zh-CN" sz="1800" dirty="0">
                <a:solidFill>
                  <a:srgbClr val="0000FF"/>
                </a:solidFill>
                <a:latin typeface="Consolas" pitchFamily="49" charset="0"/>
                <a:ea typeface="仿宋" pitchFamily="49" charset="-122"/>
                <a:cs typeface="Consolas" pitchFamily="49" charset="0"/>
              </a:rPr>
              <a:t>={&lt;</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i="1" baseline="-25000"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&gt; | </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i="1" baseline="-25000" dirty="0" err="1">
                <a:solidFill>
                  <a:srgbClr val="0000FF"/>
                </a:solidFill>
                <a:latin typeface="Consolas" pitchFamily="49" charset="0"/>
                <a:ea typeface="仿宋" pitchFamily="49" charset="-122"/>
                <a:cs typeface="Consolas" pitchFamily="49" charset="0"/>
              </a:rPr>
              <a:t>j</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D</a:t>
            </a:r>
            <a:r>
              <a:rPr lang="zh-CN"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mn-ea"/>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j</a:t>
            </a:r>
            <a:r>
              <a:rPr lang="zh-CN" altLang="zh-CN" sz="1800" dirty="0">
                <a:solidFill>
                  <a:srgbClr val="0000FF"/>
                </a:solidFill>
                <a:latin typeface="+mn-ea"/>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zh-CN" altLang="zh-CN" sz="1800" dirty="0">
                <a:solidFill>
                  <a:srgbClr val="0000FF"/>
                </a:solidFill>
                <a:latin typeface="Consolas" pitchFamily="49" charset="0"/>
                <a:ea typeface="仿宋" pitchFamily="49" charset="-122"/>
                <a:cs typeface="Consolas" pitchFamily="49" charset="0"/>
              </a:rPr>
              <a:t>，当</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=0</a:t>
            </a:r>
            <a:r>
              <a:rPr lang="zh-CN" altLang="zh-CN" sz="1800" dirty="0">
                <a:solidFill>
                  <a:srgbClr val="0000FF"/>
                </a:solidFill>
                <a:latin typeface="Consolas" pitchFamily="49" charset="0"/>
                <a:ea typeface="仿宋" pitchFamily="49" charset="-122"/>
                <a:cs typeface="Consolas" pitchFamily="49" charset="0"/>
              </a:rPr>
              <a:t>时，称为空二叉树；否则其中</a:t>
            </a:r>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有一个根结点，其他结点构成根结点的互不相交的左、右子树，该</a:t>
            </a:r>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左、右两棵子树也是二叉树</a:t>
            </a: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r>
              <a:rPr lang="zh-CN" altLang="zh-CN" sz="1800" dirty="0">
                <a:solidFill>
                  <a:srgbClr val="FF0000"/>
                </a:solidFill>
                <a:latin typeface="Consolas" pitchFamily="49" charset="0"/>
                <a:ea typeface="仿宋" pitchFamily="49" charset="-122"/>
                <a:cs typeface="Consolas" pitchFamily="49" charset="0"/>
              </a:rPr>
              <a:t>基本运算：</a:t>
            </a:r>
          </a:p>
          <a:p>
            <a:pPr algn="l"/>
            <a:r>
              <a:rPr lang="en-US" altLang="zh-CN" sz="1800" dirty="0">
                <a:solidFill>
                  <a:srgbClr val="0000FF"/>
                </a:solidFill>
                <a:latin typeface="Consolas" pitchFamily="49" charset="0"/>
                <a:ea typeface="仿宋" pitchFamily="49" charset="-122"/>
                <a:cs typeface="Consolas" pitchFamily="49" charset="0"/>
              </a:rPr>
              <a:t>    void </a:t>
            </a:r>
            <a:r>
              <a:rPr lang="en-US" altLang="zh-CN" sz="1800" dirty="0" err="1">
                <a:solidFill>
                  <a:srgbClr val="0000FF"/>
                </a:solidFill>
                <a:latin typeface="Consolas" pitchFamily="49" charset="0"/>
                <a:ea typeface="仿宋" pitchFamily="49" charset="-122"/>
                <a:cs typeface="Consolas" pitchFamily="49" charset="0"/>
              </a:rPr>
              <a:t>CreateBTree</a:t>
            </a:r>
            <a:r>
              <a:rPr lang="en-US" altLang="zh-CN" sz="1800" dirty="0">
                <a:solidFill>
                  <a:srgbClr val="0000FF"/>
                </a:solidFill>
                <a:latin typeface="Consolas" pitchFamily="49" charset="0"/>
                <a:ea typeface="仿宋" pitchFamily="49" charset="-122"/>
                <a:cs typeface="Consolas" pitchFamily="49" charset="0"/>
              </a:rPr>
              <a:t>(string str)</a:t>
            </a:r>
            <a:r>
              <a:rPr lang="zh-CN" altLang="zh-CN" sz="1800" dirty="0">
                <a:solidFill>
                  <a:srgbClr val="0000FF"/>
                </a:solidFill>
                <a:latin typeface="Consolas" pitchFamily="49" charset="0"/>
                <a:ea typeface="仿宋" pitchFamily="49" charset="-122"/>
                <a:cs typeface="Consolas" pitchFamily="49" charset="0"/>
              </a:rPr>
              <a:t>：根据二叉树的括号表示串建立其存储结构。</a:t>
            </a:r>
          </a:p>
          <a:p>
            <a:pPr algn="l"/>
            <a:r>
              <a:rPr lang="en-US" altLang="zh-CN" sz="1800" dirty="0">
                <a:solidFill>
                  <a:srgbClr val="0000FF"/>
                </a:solidFill>
                <a:latin typeface="Consolas" pitchFamily="49" charset="0"/>
                <a:ea typeface="仿宋" pitchFamily="49" charset="-122"/>
                <a:cs typeface="Consolas" pitchFamily="49" charset="0"/>
              </a:rPr>
              <a:t>    String </a:t>
            </a:r>
            <a:r>
              <a:rPr lang="en-US" altLang="zh-CN" sz="1800" dirty="0" err="1">
                <a:solidFill>
                  <a:srgbClr val="0000FF"/>
                </a:solidFill>
                <a:latin typeface="Consolas" pitchFamily="49" charset="0"/>
                <a:ea typeface="仿宋" pitchFamily="49" charset="-122"/>
                <a:cs typeface="Consolas" pitchFamily="49" charset="0"/>
              </a:rPr>
              <a:t>toString</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：返回由二叉树树转换的括号表示串。</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FindNode</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：在二叉树中查找值为</a:t>
            </a:r>
            <a:r>
              <a:rPr lang="en-US" altLang="zh-CN" sz="1800" i="1" dirty="0">
                <a:solidFill>
                  <a:srgbClr val="0000FF"/>
                </a:solidFill>
                <a:latin typeface="Consolas" pitchFamily="49" charset="0"/>
                <a:ea typeface="仿宋" pitchFamily="49" charset="-122"/>
                <a:cs typeface="Consolas" pitchFamily="49" charset="0"/>
              </a:rPr>
              <a:t>x</a:t>
            </a:r>
            <a:r>
              <a:rPr lang="zh-CN" altLang="zh-CN" sz="1800" dirty="0">
                <a:solidFill>
                  <a:srgbClr val="0000FF"/>
                </a:solidFill>
                <a:latin typeface="Consolas" pitchFamily="49" charset="0"/>
                <a:ea typeface="仿宋" pitchFamily="49" charset="-122"/>
                <a:cs typeface="Consolas" pitchFamily="49" charset="0"/>
              </a:rPr>
              <a:t>的结点。</a:t>
            </a:r>
          </a:p>
          <a:p>
            <a:pPr algn="l"/>
            <a:r>
              <a:rPr lang="en-US" altLang="zh-CN" sz="1800" dirty="0">
                <a:solidFill>
                  <a:srgbClr val="0000FF"/>
                </a:solidFill>
                <a:latin typeface="Consolas" pitchFamily="49" charset="0"/>
                <a:ea typeface="仿宋" pitchFamily="49" charset="-122"/>
                <a:cs typeface="Consolas" pitchFamily="49" charset="0"/>
              </a:rPr>
              <a:t>    int Height()</a:t>
            </a:r>
            <a:r>
              <a:rPr lang="zh-CN" altLang="zh-CN" sz="1800" dirty="0">
                <a:solidFill>
                  <a:srgbClr val="0000FF"/>
                </a:solidFill>
                <a:latin typeface="Consolas" pitchFamily="49" charset="0"/>
                <a:ea typeface="仿宋" pitchFamily="49" charset="-122"/>
                <a:cs typeface="Consolas" pitchFamily="49" charset="0"/>
              </a:rPr>
              <a:t>：求二叉树的高度。</a:t>
            </a:r>
          </a:p>
          <a:p>
            <a:pPr algn="l"/>
            <a:r>
              <a:rPr lang="en-US" altLang="zh-CN" sz="1800" dirty="0">
                <a:solidFill>
                  <a:srgbClr val="0000FF"/>
                </a:solidFill>
                <a:latin typeface="+mj-ea"/>
                <a:ea typeface="+mj-ea"/>
                <a:cs typeface="Consolas" pitchFamily="49" charset="0"/>
              </a:rPr>
              <a:t>    </a:t>
            </a:r>
            <a:r>
              <a:rPr lang="zh-CN" altLang="zh-CN" sz="1800" dirty="0">
                <a:solidFill>
                  <a:srgbClr val="0000FF"/>
                </a:solidFill>
                <a:latin typeface="+mj-ea"/>
                <a:ea typeface="+mj-ea"/>
                <a:cs typeface="Consolas" pitchFamily="49" charset="0"/>
              </a:rPr>
              <a:t>…</a:t>
            </a: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51520" y="188640"/>
            <a:ext cx="400052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solidFill>
                  <a:schemeClr val="bg1"/>
                </a:solidFill>
                <a:latin typeface="Consolas" pitchFamily="49" charset="0"/>
                <a:ea typeface="微软雅黑" pitchFamily="34" charset="-122"/>
                <a:cs typeface="Consolas" pitchFamily="49" charset="0"/>
              </a:rPr>
              <a:t>2.</a:t>
            </a:r>
            <a:r>
              <a:rPr lang="zh-CN" altLang="en-US" sz="2000">
                <a:solidFill>
                  <a:schemeClr val="bg1"/>
                </a:solidFill>
                <a:latin typeface="Consolas" pitchFamily="49" charset="0"/>
                <a:ea typeface="微软雅黑" pitchFamily="34" charset="-122"/>
                <a:cs typeface="Consolas" pitchFamily="49" charset="0"/>
              </a:rPr>
              <a:t>二叉树</a:t>
            </a:r>
            <a:r>
              <a:rPr lang="zh-CN" altLang="zh-CN" sz="2000">
                <a:solidFill>
                  <a:schemeClr val="bg1"/>
                </a:solidFill>
                <a:latin typeface="Consolas" pitchFamily="49" charset="0"/>
                <a:ea typeface="微软雅黑" pitchFamily="34" charset="-122"/>
                <a:cs typeface="Consolas" pitchFamily="49" charset="0"/>
              </a:rPr>
              <a:t>抽象数据类型的描述</a:t>
            </a:r>
            <a:endParaRPr lang="zh-CN" altLang="en-US" sz="2000">
              <a:solidFill>
                <a:schemeClr val="bg1"/>
              </a:solidFill>
              <a:latin typeface="Consolas" pitchFamily="49" charset="0"/>
              <a:ea typeface="微软雅黑" pitchFamily="34" charset="-122"/>
              <a:cs typeface="Consolas"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9776" y="179767"/>
            <a:ext cx="3429024"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3. </a:t>
            </a:r>
            <a:r>
              <a:rPr lang="zh-CN" altLang="zh-CN" sz="2000">
                <a:latin typeface="Consolas" pitchFamily="49" charset="0"/>
                <a:ea typeface="微软雅黑" pitchFamily="34" charset="-122"/>
                <a:cs typeface="Consolas" pitchFamily="49" charset="0"/>
              </a:rPr>
              <a:t>满二叉树和完全二叉树</a:t>
            </a:r>
            <a:endParaRPr lang="zh-CN" altLang="zh-CN" sz="20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0" y="928670"/>
            <a:ext cx="9144000" cy="2317814"/>
          </a:xfrm>
          <a:prstGeom prst="rect">
            <a:avLst/>
          </a:prstGeom>
          <a:noFill/>
        </p:spPr>
        <p:txBody>
          <a:bodyPr wrap="square" rtlCol="0">
            <a:spAutoFit/>
          </a:bodyPr>
          <a:lstStyle/>
          <a:p>
            <a:pPr marL="342900" indent="-342900" algn="l">
              <a:lnSpc>
                <a:spcPts val="33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在一棵二叉树中，如果所有分支结点</a:t>
            </a:r>
            <a:r>
              <a:rPr lang="zh-CN" altLang="zh-CN" sz="2000" dirty="0">
                <a:solidFill>
                  <a:srgbClr val="FF0000"/>
                </a:solidFill>
                <a:latin typeface="Consolas" pitchFamily="49" charset="0"/>
                <a:ea typeface="仿宋" pitchFamily="49" charset="-122"/>
                <a:cs typeface="Consolas" pitchFamily="49" charset="0"/>
              </a:rPr>
              <a:t>都有左孩子结点和右孩子结点</a:t>
            </a:r>
            <a:r>
              <a:rPr lang="zh-CN" altLang="zh-CN" sz="2000" dirty="0">
                <a:solidFill>
                  <a:srgbClr val="0000FF"/>
                </a:solidFill>
                <a:latin typeface="Consolas" pitchFamily="49" charset="0"/>
                <a:ea typeface="仿宋" pitchFamily="49" charset="-122"/>
                <a:cs typeface="Consolas" pitchFamily="49" charset="0"/>
              </a:rPr>
              <a:t>，并且</a:t>
            </a:r>
            <a:r>
              <a:rPr lang="zh-CN" altLang="zh-CN" sz="2000" dirty="0">
                <a:solidFill>
                  <a:srgbClr val="FF0000"/>
                </a:solidFill>
                <a:latin typeface="Consolas" pitchFamily="49" charset="0"/>
                <a:ea typeface="仿宋" pitchFamily="49" charset="-122"/>
                <a:cs typeface="Consolas" pitchFamily="49" charset="0"/>
              </a:rPr>
              <a:t>叶子结点</a:t>
            </a:r>
            <a:r>
              <a:rPr lang="zh-CN" altLang="zh-CN" sz="2000" dirty="0">
                <a:solidFill>
                  <a:srgbClr val="0000FF"/>
                </a:solidFill>
                <a:latin typeface="Consolas" pitchFamily="49" charset="0"/>
                <a:ea typeface="仿宋" pitchFamily="49" charset="-122"/>
                <a:cs typeface="Consolas" pitchFamily="49" charset="0"/>
              </a:rPr>
              <a:t>都集中在二叉树的</a:t>
            </a:r>
            <a:r>
              <a:rPr lang="zh-CN" altLang="zh-CN" sz="2000" dirty="0">
                <a:solidFill>
                  <a:srgbClr val="FF0000"/>
                </a:solidFill>
                <a:latin typeface="Consolas" pitchFamily="49" charset="0"/>
                <a:ea typeface="仿宋" pitchFamily="49" charset="-122"/>
                <a:cs typeface="Consolas" pitchFamily="49" charset="0"/>
              </a:rPr>
              <a:t>最下一层</a:t>
            </a:r>
            <a:r>
              <a:rPr lang="zh-CN" altLang="zh-CN" sz="2000" dirty="0">
                <a:solidFill>
                  <a:srgbClr val="0000FF"/>
                </a:solidFill>
                <a:latin typeface="Consolas" pitchFamily="49" charset="0"/>
                <a:ea typeface="仿宋" pitchFamily="49" charset="-122"/>
                <a:cs typeface="Consolas" pitchFamily="49" charset="0"/>
              </a:rPr>
              <a:t>，这样的二叉树称为</a:t>
            </a:r>
            <a:r>
              <a:rPr lang="zh-CN" altLang="zh-CN" sz="2000" dirty="0">
                <a:solidFill>
                  <a:srgbClr val="FF0000"/>
                </a:solidFill>
                <a:latin typeface="黑体" panose="02010609060101010101" pitchFamily="49" charset="-122"/>
                <a:ea typeface="黑体" panose="02010609060101010101" pitchFamily="49" charset="-122"/>
                <a:cs typeface="Consolas" pitchFamily="49" charset="0"/>
              </a:rPr>
              <a:t>满二叉树</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3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可以对满二叉树的结点进行</a:t>
            </a:r>
            <a:r>
              <a:rPr lang="zh-CN" altLang="zh-CN" sz="2000" dirty="0">
                <a:solidFill>
                  <a:srgbClr val="FF0000"/>
                </a:solidFill>
                <a:latin typeface="Consolas" pitchFamily="49" charset="0"/>
                <a:ea typeface="仿宋" pitchFamily="49" charset="-122"/>
                <a:cs typeface="Consolas" pitchFamily="49" charset="0"/>
              </a:rPr>
              <a:t>层序编号</a:t>
            </a:r>
            <a:r>
              <a:rPr lang="zh-CN" altLang="zh-CN" sz="2000" dirty="0">
                <a:solidFill>
                  <a:srgbClr val="0000FF"/>
                </a:solidFill>
                <a:latin typeface="Consolas" pitchFamily="49" charset="0"/>
                <a:ea typeface="仿宋" pitchFamily="49" charset="-122"/>
                <a:cs typeface="Consolas" pitchFamily="49" charset="0"/>
              </a:rPr>
              <a:t>，约定编号从树根为</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开始，按照层数从小到大、同一层从</a:t>
            </a:r>
            <a:r>
              <a:rPr lang="zh-CN" altLang="zh-CN" sz="2000" dirty="0">
                <a:solidFill>
                  <a:srgbClr val="FF0000"/>
                </a:solidFill>
                <a:latin typeface="Consolas" pitchFamily="49" charset="0"/>
                <a:ea typeface="仿宋" pitchFamily="49" charset="-122"/>
                <a:cs typeface="Consolas" pitchFamily="49" charset="0"/>
              </a:rPr>
              <a:t>左到右的次序</a:t>
            </a:r>
            <a:r>
              <a:rPr lang="zh-CN" altLang="zh-CN" sz="2000" dirty="0">
                <a:solidFill>
                  <a:srgbClr val="0000FF"/>
                </a:solidFill>
                <a:latin typeface="Consolas" pitchFamily="49" charset="0"/>
                <a:ea typeface="仿宋" pitchFamily="49" charset="-122"/>
                <a:cs typeface="Consolas" pitchFamily="49" charset="0"/>
              </a:rPr>
              <a:t>进行。</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3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一棵</a:t>
            </a:r>
            <a:r>
              <a:rPr lang="zh-CN" altLang="zh-CN" sz="2000" dirty="0">
                <a:solidFill>
                  <a:srgbClr val="FF0000"/>
                </a:solidFill>
                <a:latin typeface="Consolas" pitchFamily="49" charset="0"/>
                <a:ea typeface="仿宋" pitchFamily="49" charset="-122"/>
                <a:cs typeface="Consolas" pitchFamily="49" charset="0"/>
              </a:rPr>
              <a:t>高度为</a:t>
            </a:r>
            <a:r>
              <a:rPr lang="en-US" altLang="zh-CN" sz="2000" i="1" dirty="0">
                <a:solidFill>
                  <a:srgbClr val="FF0000"/>
                </a:solidFill>
                <a:latin typeface="Consolas" pitchFamily="49" charset="0"/>
                <a:ea typeface="仿宋" pitchFamily="49" charset="-122"/>
                <a:cs typeface="Consolas" pitchFamily="49" charset="0"/>
              </a:rPr>
              <a:t>h</a:t>
            </a:r>
            <a:r>
              <a:rPr lang="zh-CN" altLang="zh-CN" sz="2000" dirty="0">
                <a:solidFill>
                  <a:srgbClr val="FF0000"/>
                </a:solidFill>
                <a:latin typeface="Consolas" pitchFamily="49" charset="0"/>
                <a:ea typeface="仿宋" pitchFamily="49" charset="-122"/>
                <a:cs typeface="Consolas" pitchFamily="49" charset="0"/>
              </a:rPr>
              <a:t>且有</a:t>
            </a:r>
            <a:r>
              <a:rPr lang="en-US" altLang="zh-CN" sz="2000" dirty="0">
                <a:solidFill>
                  <a:srgbClr val="FF0000"/>
                </a:solidFill>
                <a:latin typeface="Consolas" pitchFamily="49" charset="0"/>
                <a:ea typeface="仿宋" pitchFamily="49" charset="-122"/>
                <a:cs typeface="Consolas" pitchFamily="49" charset="0"/>
              </a:rPr>
              <a:t>2</a:t>
            </a:r>
            <a:r>
              <a:rPr lang="en-US" altLang="zh-CN" sz="2000" i="1" baseline="30000" dirty="0">
                <a:solidFill>
                  <a:srgbClr val="FF0000"/>
                </a:solidFill>
                <a:latin typeface="Consolas" pitchFamily="49" charset="0"/>
                <a:ea typeface="仿宋" pitchFamily="49" charset="-122"/>
                <a:cs typeface="Consolas" pitchFamily="49" charset="0"/>
              </a:rPr>
              <a:t>h</a:t>
            </a:r>
            <a:r>
              <a:rPr lang="en-US" altLang="zh-CN" sz="2000" dirty="0">
                <a:solidFill>
                  <a:srgbClr val="FF0000"/>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（树的性质</a:t>
            </a:r>
            <a:r>
              <a:rPr lang="en-US" altLang="zh-CN" sz="2000" dirty="0">
                <a:solidFill>
                  <a:srgbClr val="0000FF"/>
                </a:solidFill>
                <a:latin typeface="Consolas" pitchFamily="49" charset="0"/>
                <a:ea typeface="仿宋" pitchFamily="49" charset="-122"/>
                <a:cs typeface="Consolas" pitchFamily="49" charset="0"/>
              </a:rPr>
              <a:t>3 </a:t>
            </a:r>
            <a:r>
              <a:rPr lang="zh-CN" altLang="en-US"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个结点的二叉树称为满二叉树。</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6" name="组合 5"/>
          <p:cNvGrpSpPr/>
          <p:nvPr/>
        </p:nvGrpSpPr>
        <p:grpSpPr>
          <a:xfrm>
            <a:off x="1115616" y="3645024"/>
            <a:ext cx="6245479" cy="2601161"/>
            <a:chOff x="1666524" y="2335405"/>
            <a:chExt cx="5964302" cy="2950983"/>
          </a:xfrm>
        </p:grpSpPr>
        <p:sp>
          <p:nvSpPr>
            <p:cNvPr id="7" name="椭圆 6"/>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600" i="1">
                  <a:latin typeface="Consolas" pitchFamily="49" charset="0"/>
                  <a:cs typeface="Consolas" pitchFamily="49" charset="0"/>
                </a:rPr>
                <a:t>A</a:t>
              </a:r>
              <a:endParaRPr lang="zh-CN" altLang="en-US" sz="1600" i="1">
                <a:latin typeface="Consolas" pitchFamily="49" charset="0"/>
                <a:cs typeface="Consolas" pitchFamily="49" charset="0"/>
              </a:endParaRPr>
            </a:p>
          </p:txBody>
        </p:sp>
        <p:sp>
          <p:nvSpPr>
            <p:cNvPr id="8" name="椭圆 7"/>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B</a:t>
              </a:r>
              <a:endParaRPr lang="zh-CN" altLang="en-US" sz="1600" i="1">
                <a:solidFill>
                  <a:srgbClr val="0000FF"/>
                </a:solidFill>
                <a:latin typeface="Consolas" pitchFamily="49" charset="0"/>
                <a:cs typeface="Consolas" pitchFamily="49" charset="0"/>
              </a:endParaRPr>
            </a:p>
          </p:txBody>
        </p:sp>
        <p:sp>
          <p:nvSpPr>
            <p:cNvPr id="9" name="椭圆 8"/>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D</a:t>
              </a:r>
              <a:endParaRPr lang="zh-CN" altLang="en-US" sz="1600" i="1">
                <a:solidFill>
                  <a:srgbClr val="0000FF"/>
                </a:solidFill>
                <a:latin typeface="Consolas" pitchFamily="49" charset="0"/>
                <a:cs typeface="Consolas" pitchFamily="49" charset="0"/>
              </a:endParaRPr>
            </a:p>
          </p:txBody>
        </p:sp>
        <p:sp>
          <p:nvSpPr>
            <p:cNvPr id="10" name="椭圆 9"/>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H</a:t>
              </a:r>
              <a:endParaRPr lang="zh-CN" altLang="en-US" sz="1600" i="1">
                <a:solidFill>
                  <a:srgbClr val="0000FF"/>
                </a:solidFill>
                <a:latin typeface="Consolas" pitchFamily="49" charset="0"/>
                <a:cs typeface="Consolas" pitchFamily="49" charset="0"/>
              </a:endParaRPr>
            </a:p>
          </p:txBody>
        </p:sp>
        <p:sp>
          <p:nvSpPr>
            <p:cNvPr id="11" name="椭圆 10"/>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I</a:t>
              </a:r>
              <a:endParaRPr lang="zh-CN" altLang="en-US" sz="1600" i="1">
                <a:solidFill>
                  <a:srgbClr val="0000FF"/>
                </a:solidFill>
                <a:latin typeface="Consolas" pitchFamily="49" charset="0"/>
                <a:cs typeface="Consolas" pitchFamily="49" charset="0"/>
              </a:endParaRPr>
            </a:p>
          </p:txBody>
        </p:sp>
        <p:cxnSp>
          <p:nvCxnSpPr>
            <p:cNvPr id="12" name="直接连接符 11"/>
            <p:cNvCxnSpPr>
              <a:stCxn id="9" idx="3"/>
              <a:endCxn id="10" idx="0"/>
            </p:cNvCxnSpPr>
            <p:nvPr/>
          </p:nvCxnSpPr>
          <p:spPr>
            <a:xfrm rot="5400000">
              <a:off x="2012861"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11" idx="0"/>
            </p:cNvCxnSpPr>
            <p:nvPr/>
          </p:nvCxnSpPr>
          <p:spPr>
            <a:xfrm rot="16200000" flipH="1">
              <a:off x="2532056"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14" name="椭圆 13"/>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E</a:t>
              </a:r>
              <a:endParaRPr lang="zh-CN" altLang="en-US" sz="1600" i="1">
                <a:solidFill>
                  <a:srgbClr val="0000FF"/>
                </a:solidFill>
                <a:latin typeface="Consolas" pitchFamily="49" charset="0"/>
                <a:cs typeface="Consolas" pitchFamily="49" charset="0"/>
              </a:endParaRPr>
            </a:p>
          </p:txBody>
        </p:sp>
        <p:sp>
          <p:nvSpPr>
            <p:cNvPr id="15" name="椭圆 14"/>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J</a:t>
              </a:r>
              <a:endParaRPr lang="zh-CN" altLang="en-US" sz="1600" i="1">
                <a:solidFill>
                  <a:srgbClr val="0000FF"/>
                </a:solidFill>
                <a:latin typeface="Consolas" pitchFamily="49" charset="0"/>
                <a:cs typeface="Consolas" pitchFamily="49" charset="0"/>
              </a:endParaRPr>
            </a:p>
          </p:txBody>
        </p:sp>
        <p:sp>
          <p:nvSpPr>
            <p:cNvPr id="16" name="椭圆 15"/>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K</a:t>
              </a:r>
              <a:endParaRPr lang="zh-CN" altLang="en-US" sz="1600" i="1">
                <a:solidFill>
                  <a:srgbClr val="0000FF"/>
                </a:solidFill>
                <a:latin typeface="Consolas" pitchFamily="49" charset="0"/>
                <a:cs typeface="Consolas" pitchFamily="49" charset="0"/>
              </a:endParaRPr>
            </a:p>
          </p:txBody>
        </p:sp>
        <p:cxnSp>
          <p:nvCxnSpPr>
            <p:cNvPr id="17" name="直接连接符 16"/>
            <p:cNvCxnSpPr>
              <a:stCxn id="14" idx="3"/>
              <a:endCxn id="15" idx="0"/>
            </p:cNvCxnSpPr>
            <p:nvPr/>
          </p:nvCxnSpPr>
          <p:spPr>
            <a:xfrm rot="5400000">
              <a:off x="3370183"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8" name="直接连接符 17"/>
            <p:cNvCxnSpPr>
              <a:stCxn id="14" idx="5"/>
              <a:endCxn id="16" idx="0"/>
            </p:cNvCxnSpPr>
            <p:nvPr/>
          </p:nvCxnSpPr>
          <p:spPr>
            <a:xfrm rot="16200000" flipH="1">
              <a:off x="3889378"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19" name="直接连接符 18"/>
            <p:cNvCxnSpPr>
              <a:stCxn id="8" idx="3"/>
              <a:endCxn id="9" idx="7"/>
            </p:cNvCxnSpPr>
            <p:nvPr/>
          </p:nvCxnSpPr>
          <p:spPr>
            <a:xfrm rot="5400000">
              <a:off x="2616122"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20" name="直接连接符 19"/>
            <p:cNvCxnSpPr>
              <a:stCxn id="8" idx="5"/>
              <a:endCxn id="14" idx="1"/>
            </p:cNvCxnSpPr>
            <p:nvPr/>
          </p:nvCxnSpPr>
          <p:spPr>
            <a:xfrm rot="16200000" flipH="1">
              <a:off x="3294783"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21" name="椭圆 20"/>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C</a:t>
              </a:r>
              <a:endParaRPr lang="zh-CN" altLang="en-US" sz="1600" i="1">
                <a:solidFill>
                  <a:srgbClr val="0000FF"/>
                </a:solidFill>
                <a:latin typeface="Consolas" pitchFamily="49" charset="0"/>
                <a:cs typeface="Consolas" pitchFamily="49" charset="0"/>
              </a:endParaRPr>
            </a:p>
          </p:txBody>
        </p:sp>
        <p:sp>
          <p:nvSpPr>
            <p:cNvPr id="22" name="椭圆 21"/>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F</a:t>
              </a:r>
              <a:endParaRPr lang="zh-CN" altLang="en-US" sz="1600" i="1">
                <a:solidFill>
                  <a:srgbClr val="0000FF"/>
                </a:solidFill>
                <a:latin typeface="Consolas" pitchFamily="49" charset="0"/>
                <a:cs typeface="Consolas" pitchFamily="49" charset="0"/>
              </a:endParaRPr>
            </a:p>
          </p:txBody>
        </p:sp>
        <p:sp>
          <p:nvSpPr>
            <p:cNvPr id="23" name="椭圆 22"/>
            <p:cNvSpPr/>
            <p:nvPr/>
          </p:nvSpPr>
          <p:spPr>
            <a:xfrm>
              <a:off x="492919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L</a:t>
              </a:r>
              <a:endParaRPr lang="zh-CN" altLang="en-US" sz="1600" i="1">
                <a:solidFill>
                  <a:srgbClr val="0000FF"/>
                </a:solidFill>
                <a:latin typeface="Consolas" pitchFamily="49" charset="0"/>
                <a:cs typeface="Consolas" pitchFamily="49" charset="0"/>
              </a:endParaRPr>
            </a:p>
          </p:txBody>
        </p:sp>
        <p:sp>
          <p:nvSpPr>
            <p:cNvPr id="24" name="椭圆 23"/>
            <p:cNvSpPr/>
            <p:nvPr/>
          </p:nvSpPr>
          <p:spPr>
            <a:xfrm>
              <a:off x="5715008"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M</a:t>
              </a:r>
              <a:endParaRPr lang="zh-CN" altLang="en-US" sz="1600" i="1">
                <a:solidFill>
                  <a:srgbClr val="0000FF"/>
                </a:solidFill>
                <a:latin typeface="Consolas" pitchFamily="49" charset="0"/>
                <a:cs typeface="Consolas" pitchFamily="49" charset="0"/>
              </a:endParaRPr>
            </a:p>
          </p:txBody>
        </p:sp>
        <p:cxnSp>
          <p:nvCxnSpPr>
            <p:cNvPr id="25" name="直接连接符 24"/>
            <p:cNvCxnSpPr>
              <a:stCxn id="22" idx="3"/>
              <a:endCxn id="23" idx="0"/>
            </p:cNvCxnSpPr>
            <p:nvPr/>
          </p:nvCxnSpPr>
          <p:spPr>
            <a:xfrm rot="5400000">
              <a:off x="5013257"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26" name="直接连接符 25"/>
            <p:cNvCxnSpPr>
              <a:stCxn id="22" idx="5"/>
              <a:endCxn id="24" idx="0"/>
            </p:cNvCxnSpPr>
            <p:nvPr/>
          </p:nvCxnSpPr>
          <p:spPr>
            <a:xfrm rot="16200000" flipH="1">
              <a:off x="5532452"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27" name="椭圆 26"/>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G</a:t>
              </a:r>
              <a:endParaRPr lang="zh-CN" altLang="en-US" sz="1600" i="1">
                <a:solidFill>
                  <a:srgbClr val="0000FF"/>
                </a:solidFill>
                <a:latin typeface="Consolas" pitchFamily="49" charset="0"/>
                <a:cs typeface="Consolas" pitchFamily="49" charset="0"/>
              </a:endParaRPr>
            </a:p>
          </p:txBody>
        </p:sp>
        <p:sp>
          <p:nvSpPr>
            <p:cNvPr id="28" name="椭圆 27"/>
            <p:cNvSpPr/>
            <p:nvPr/>
          </p:nvSpPr>
          <p:spPr>
            <a:xfrm>
              <a:off x="62865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N</a:t>
              </a:r>
              <a:endParaRPr lang="zh-CN" altLang="en-US" sz="1600" i="1">
                <a:solidFill>
                  <a:srgbClr val="0000FF"/>
                </a:solidFill>
                <a:latin typeface="Consolas" pitchFamily="49" charset="0"/>
                <a:cs typeface="Consolas" pitchFamily="49" charset="0"/>
              </a:endParaRPr>
            </a:p>
          </p:txBody>
        </p:sp>
        <p:sp>
          <p:nvSpPr>
            <p:cNvPr id="29" name="椭圆 28"/>
            <p:cNvSpPr/>
            <p:nvPr/>
          </p:nvSpPr>
          <p:spPr>
            <a:xfrm>
              <a:off x="707233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O</a:t>
              </a:r>
              <a:endParaRPr lang="zh-CN" altLang="en-US" sz="1600" i="1">
                <a:solidFill>
                  <a:srgbClr val="0000FF"/>
                </a:solidFill>
                <a:latin typeface="Consolas" pitchFamily="49" charset="0"/>
                <a:cs typeface="Consolas" pitchFamily="49" charset="0"/>
              </a:endParaRPr>
            </a:p>
          </p:txBody>
        </p:sp>
        <p:cxnSp>
          <p:nvCxnSpPr>
            <p:cNvPr id="30" name="直接连接符 29"/>
            <p:cNvCxnSpPr>
              <a:stCxn id="27" idx="3"/>
              <a:endCxn id="28" idx="0"/>
            </p:cNvCxnSpPr>
            <p:nvPr/>
          </p:nvCxnSpPr>
          <p:spPr>
            <a:xfrm rot="5400000">
              <a:off x="6370579"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31" name="直接连接符 30"/>
            <p:cNvCxnSpPr>
              <a:stCxn id="27" idx="5"/>
              <a:endCxn id="29" idx="0"/>
            </p:cNvCxnSpPr>
            <p:nvPr/>
          </p:nvCxnSpPr>
          <p:spPr>
            <a:xfrm rot="16200000" flipH="1">
              <a:off x="6889774"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32" name="直接连接符 31"/>
            <p:cNvCxnSpPr>
              <a:stCxn id="21" idx="3"/>
              <a:endCxn id="22" idx="7"/>
            </p:cNvCxnSpPr>
            <p:nvPr/>
          </p:nvCxnSpPr>
          <p:spPr>
            <a:xfrm rot="5400000">
              <a:off x="5616518"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33" name="直接连接符 32"/>
            <p:cNvCxnSpPr>
              <a:stCxn id="21" idx="5"/>
              <a:endCxn id="27" idx="1"/>
            </p:cNvCxnSpPr>
            <p:nvPr/>
          </p:nvCxnSpPr>
          <p:spPr>
            <a:xfrm rot="16200000" flipH="1">
              <a:off x="6295179"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34" name="直接连接符 33"/>
            <p:cNvCxnSpPr>
              <a:stCxn id="7" idx="2"/>
              <a:endCxn id="8" idx="7"/>
            </p:cNvCxnSpPr>
            <p:nvPr/>
          </p:nvCxnSpPr>
          <p:spPr>
            <a:xfrm rot="10800000" flipV="1">
              <a:off x="3305246" y="2714619"/>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35" name="直接连接符 34"/>
            <p:cNvCxnSpPr>
              <a:stCxn id="7" idx="6"/>
              <a:endCxn id="21" idx="1"/>
            </p:cNvCxnSpPr>
            <p:nvPr/>
          </p:nvCxnSpPr>
          <p:spPr>
            <a:xfrm>
              <a:off x="4786314" y="2714620"/>
              <a:ext cx="1266755" cy="705713"/>
            </a:xfrm>
            <a:prstGeom prst="line">
              <a:avLst/>
            </a:prstGeom>
            <a:ln w="19050"/>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4214810" y="2335405"/>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a:t>
              </a:r>
              <a:endParaRPr lang="zh-CN" altLang="en-US" sz="1400">
                <a:solidFill>
                  <a:srgbClr val="FF00FF"/>
                </a:solidFill>
                <a:latin typeface="Consolas" pitchFamily="49" charset="0"/>
                <a:cs typeface="Consolas" pitchFamily="49" charset="0"/>
              </a:endParaRPr>
            </a:p>
          </p:txBody>
        </p:sp>
        <p:sp>
          <p:nvSpPr>
            <p:cNvPr id="37" name="TextBox 36"/>
            <p:cNvSpPr txBox="1"/>
            <p:nvPr/>
          </p:nvSpPr>
          <p:spPr>
            <a:xfrm>
              <a:off x="2638790" y="3335538"/>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2</a:t>
              </a:r>
              <a:endParaRPr lang="zh-CN" altLang="en-US" sz="1400">
                <a:solidFill>
                  <a:srgbClr val="FF00FF"/>
                </a:solidFill>
                <a:latin typeface="Consolas" pitchFamily="49" charset="0"/>
                <a:cs typeface="Consolas" pitchFamily="49" charset="0"/>
              </a:endParaRPr>
            </a:p>
          </p:txBody>
        </p:sp>
        <p:sp>
          <p:nvSpPr>
            <p:cNvPr id="38" name="TextBox 37"/>
            <p:cNvSpPr txBox="1"/>
            <p:nvPr/>
          </p:nvSpPr>
          <p:spPr>
            <a:xfrm>
              <a:off x="2071635" y="3929065"/>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4</a:t>
              </a:r>
              <a:endParaRPr lang="zh-CN" altLang="en-US" sz="1400">
                <a:solidFill>
                  <a:srgbClr val="FF00FF"/>
                </a:solidFill>
                <a:latin typeface="Consolas" pitchFamily="49" charset="0"/>
                <a:cs typeface="Consolas" pitchFamily="49" charset="0"/>
              </a:endParaRPr>
            </a:p>
          </p:txBody>
        </p:sp>
        <p:sp>
          <p:nvSpPr>
            <p:cNvPr id="39" name="TextBox 38"/>
            <p:cNvSpPr txBox="1"/>
            <p:nvPr/>
          </p:nvSpPr>
          <p:spPr>
            <a:xfrm>
              <a:off x="1666524" y="4835736"/>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8</a:t>
              </a:r>
              <a:endParaRPr lang="zh-CN" altLang="en-US" sz="1400">
                <a:solidFill>
                  <a:srgbClr val="FF00FF"/>
                </a:solidFill>
                <a:latin typeface="Consolas" pitchFamily="49" charset="0"/>
                <a:cs typeface="Consolas" pitchFamily="49" charset="0"/>
              </a:endParaRPr>
            </a:p>
          </p:txBody>
        </p:sp>
        <p:sp>
          <p:nvSpPr>
            <p:cNvPr id="40" name="TextBox 39"/>
            <p:cNvSpPr txBox="1"/>
            <p:nvPr/>
          </p:nvSpPr>
          <p:spPr>
            <a:xfrm>
              <a:off x="2395724" y="4864700"/>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9</a:t>
              </a:r>
              <a:endParaRPr lang="zh-CN" altLang="en-US" sz="1400">
                <a:solidFill>
                  <a:srgbClr val="FF00FF"/>
                </a:solidFill>
                <a:latin typeface="Consolas" pitchFamily="49" charset="0"/>
                <a:cs typeface="Consolas" pitchFamily="49" charset="0"/>
              </a:endParaRPr>
            </a:p>
          </p:txBody>
        </p:sp>
        <p:sp>
          <p:nvSpPr>
            <p:cNvPr id="41" name="TextBox 40"/>
            <p:cNvSpPr txBox="1"/>
            <p:nvPr/>
          </p:nvSpPr>
          <p:spPr>
            <a:xfrm>
              <a:off x="3763891" y="3887124"/>
              <a:ext cx="428628" cy="245507"/>
            </a:xfrm>
            <a:prstGeom prst="rect">
              <a:avLst/>
            </a:prstGeom>
            <a:noFill/>
          </p:spPr>
          <p:txBody>
            <a:bodyPr wrap="square" lIns="0" tIns="0" rIns="0" bIns="0" rtlCol="0">
              <a:spAutoFit/>
            </a:bodyPr>
            <a:lstStyle/>
            <a:p>
              <a:r>
                <a:rPr lang="en-US" altLang="zh-CN" sz="1400" dirty="0">
                  <a:solidFill>
                    <a:srgbClr val="FF00FF"/>
                  </a:solidFill>
                  <a:latin typeface="Consolas" pitchFamily="49" charset="0"/>
                  <a:cs typeface="Consolas" pitchFamily="49" charset="0"/>
                </a:rPr>
                <a:t>5</a:t>
              </a:r>
              <a:endParaRPr lang="zh-CN" altLang="en-US" sz="1400" dirty="0">
                <a:solidFill>
                  <a:srgbClr val="FF00FF"/>
                </a:solidFill>
                <a:latin typeface="Consolas" pitchFamily="49" charset="0"/>
                <a:cs typeface="Consolas" pitchFamily="49" charset="0"/>
              </a:endParaRPr>
            </a:p>
          </p:txBody>
        </p:sp>
        <p:sp>
          <p:nvSpPr>
            <p:cNvPr id="42" name="TextBox 41"/>
            <p:cNvSpPr txBox="1"/>
            <p:nvPr/>
          </p:nvSpPr>
          <p:spPr>
            <a:xfrm>
              <a:off x="3124924" y="4704046"/>
              <a:ext cx="428628" cy="245507"/>
            </a:xfrm>
            <a:prstGeom prst="rect">
              <a:avLst/>
            </a:prstGeom>
            <a:noFill/>
          </p:spPr>
          <p:txBody>
            <a:bodyPr wrap="square" lIns="0" tIns="0" rIns="0" bIns="0" rtlCol="0">
              <a:spAutoFit/>
            </a:bodyPr>
            <a:lstStyle/>
            <a:p>
              <a:r>
                <a:rPr lang="en-US" altLang="zh-CN" sz="1400" dirty="0">
                  <a:solidFill>
                    <a:srgbClr val="FF00FF"/>
                  </a:solidFill>
                  <a:latin typeface="Consolas" pitchFamily="49" charset="0"/>
                  <a:cs typeface="Consolas" pitchFamily="49" charset="0"/>
                </a:rPr>
                <a:t>10</a:t>
              </a:r>
              <a:endParaRPr lang="zh-CN" altLang="en-US" sz="1400" dirty="0">
                <a:solidFill>
                  <a:srgbClr val="FF00FF"/>
                </a:solidFill>
                <a:latin typeface="Consolas" pitchFamily="49" charset="0"/>
                <a:cs typeface="Consolas" pitchFamily="49" charset="0"/>
              </a:endParaRPr>
            </a:p>
          </p:txBody>
        </p:sp>
        <p:sp>
          <p:nvSpPr>
            <p:cNvPr id="43" name="TextBox 42"/>
            <p:cNvSpPr txBox="1"/>
            <p:nvPr/>
          </p:nvSpPr>
          <p:spPr>
            <a:xfrm>
              <a:off x="3799245" y="4702637"/>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11</a:t>
              </a:r>
              <a:endParaRPr lang="zh-CN" altLang="en-US" sz="1400">
                <a:solidFill>
                  <a:srgbClr val="FF00FF"/>
                </a:solidFill>
                <a:latin typeface="Consolas" pitchFamily="49" charset="0"/>
                <a:cs typeface="Consolas" pitchFamily="49" charset="0"/>
              </a:endParaRPr>
            </a:p>
          </p:txBody>
        </p:sp>
        <p:sp>
          <p:nvSpPr>
            <p:cNvPr id="44" name="TextBox 43"/>
            <p:cNvSpPr txBox="1"/>
            <p:nvPr/>
          </p:nvSpPr>
          <p:spPr>
            <a:xfrm>
              <a:off x="6223441" y="3357562"/>
              <a:ext cx="428628" cy="245507"/>
            </a:xfrm>
            <a:prstGeom prst="rect">
              <a:avLst/>
            </a:prstGeom>
            <a:noFill/>
          </p:spPr>
          <p:txBody>
            <a:bodyPr wrap="square" lIns="0" tIns="0" rIns="0" bIns="0" rtlCol="0">
              <a:spAutoFit/>
            </a:bodyPr>
            <a:lstStyle/>
            <a:p>
              <a:r>
                <a:rPr lang="en-US" altLang="zh-CN" sz="1400" dirty="0">
                  <a:solidFill>
                    <a:srgbClr val="FF00FF"/>
                  </a:solidFill>
                  <a:latin typeface="Consolas" pitchFamily="49" charset="0"/>
                  <a:cs typeface="Consolas" pitchFamily="49" charset="0"/>
                </a:rPr>
                <a:t>3</a:t>
              </a:r>
              <a:endParaRPr lang="zh-CN" altLang="en-US" sz="1400" dirty="0">
                <a:solidFill>
                  <a:srgbClr val="FF00FF"/>
                </a:solidFill>
                <a:latin typeface="Consolas" pitchFamily="49" charset="0"/>
                <a:cs typeface="Consolas" pitchFamily="49" charset="0"/>
              </a:endParaRPr>
            </a:p>
          </p:txBody>
        </p:sp>
        <p:sp>
          <p:nvSpPr>
            <p:cNvPr id="45" name="TextBox 44"/>
            <p:cNvSpPr txBox="1"/>
            <p:nvPr/>
          </p:nvSpPr>
          <p:spPr>
            <a:xfrm>
              <a:off x="5149627" y="3924964"/>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6</a:t>
              </a:r>
              <a:endParaRPr lang="zh-CN" altLang="en-US" sz="1400">
                <a:solidFill>
                  <a:srgbClr val="FF00FF"/>
                </a:solidFill>
                <a:latin typeface="Consolas" pitchFamily="49" charset="0"/>
                <a:cs typeface="Consolas" pitchFamily="49" charset="0"/>
              </a:endParaRPr>
            </a:p>
          </p:txBody>
        </p:sp>
        <p:sp>
          <p:nvSpPr>
            <p:cNvPr id="46" name="TextBox 45"/>
            <p:cNvSpPr txBox="1"/>
            <p:nvPr/>
          </p:nvSpPr>
          <p:spPr>
            <a:xfrm>
              <a:off x="4643438" y="4857760"/>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12</a:t>
              </a:r>
              <a:endParaRPr lang="zh-CN" altLang="en-US" sz="1400">
                <a:solidFill>
                  <a:srgbClr val="FF00FF"/>
                </a:solidFill>
                <a:latin typeface="Consolas" pitchFamily="49" charset="0"/>
                <a:cs typeface="Consolas" pitchFamily="49" charset="0"/>
              </a:endParaRPr>
            </a:p>
          </p:txBody>
        </p:sp>
        <p:sp>
          <p:nvSpPr>
            <p:cNvPr id="47" name="TextBox 46"/>
            <p:cNvSpPr txBox="1"/>
            <p:nvPr/>
          </p:nvSpPr>
          <p:spPr>
            <a:xfrm>
              <a:off x="5393546" y="4835736"/>
              <a:ext cx="428628" cy="233769"/>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13</a:t>
              </a:r>
              <a:endParaRPr lang="zh-CN" altLang="en-US" sz="1400">
                <a:solidFill>
                  <a:srgbClr val="FF00FF"/>
                </a:solidFill>
                <a:latin typeface="Consolas" pitchFamily="49" charset="0"/>
                <a:cs typeface="Consolas" pitchFamily="49" charset="0"/>
              </a:endParaRPr>
            </a:p>
          </p:txBody>
        </p:sp>
        <p:sp>
          <p:nvSpPr>
            <p:cNvPr id="48" name="TextBox 47"/>
            <p:cNvSpPr txBox="1"/>
            <p:nvPr/>
          </p:nvSpPr>
          <p:spPr>
            <a:xfrm>
              <a:off x="6789601" y="3968817"/>
              <a:ext cx="428628" cy="245507"/>
            </a:xfrm>
            <a:prstGeom prst="rect">
              <a:avLst/>
            </a:prstGeom>
            <a:noFill/>
          </p:spPr>
          <p:txBody>
            <a:bodyPr wrap="square" lIns="0" tIns="0" rIns="0" bIns="0" rtlCol="0">
              <a:spAutoFit/>
            </a:bodyPr>
            <a:lstStyle/>
            <a:p>
              <a:r>
                <a:rPr lang="en-US" altLang="zh-CN" sz="1400" dirty="0">
                  <a:solidFill>
                    <a:srgbClr val="FF00FF"/>
                  </a:solidFill>
                  <a:latin typeface="Consolas" pitchFamily="49" charset="0"/>
                  <a:cs typeface="Consolas" pitchFamily="49" charset="0"/>
                </a:rPr>
                <a:t>7</a:t>
              </a:r>
              <a:endParaRPr lang="zh-CN" altLang="en-US" sz="1400" dirty="0">
                <a:solidFill>
                  <a:srgbClr val="FF00FF"/>
                </a:solidFill>
                <a:latin typeface="Consolas" pitchFamily="49" charset="0"/>
                <a:cs typeface="Consolas" pitchFamily="49" charset="0"/>
              </a:endParaRPr>
            </a:p>
          </p:txBody>
        </p:sp>
        <p:sp>
          <p:nvSpPr>
            <p:cNvPr id="49" name="TextBox 48"/>
            <p:cNvSpPr txBox="1"/>
            <p:nvPr/>
          </p:nvSpPr>
          <p:spPr>
            <a:xfrm>
              <a:off x="6143636" y="4704046"/>
              <a:ext cx="428628" cy="245507"/>
            </a:xfrm>
            <a:prstGeom prst="rect">
              <a:avLst/>
            </a:prstGeom>
            <a:noFill/>
          </p:spPr>
          <p:txBody>
            <a:bodyPr wrap="square" lIns="0" tIns="0" rIns="0" bIns="0" rtlCol="0">
              <a:spAutoFit/>
            </a:bodyPr>
            <a:lstStyle/>
            <a:p>
              <a:r>
                <a:rPr lang="en-US" altLang="zh-CN" sz="1400" dirty="0">
                  <a:solidFill>
                    <a:srgbClr val="FF00FF"/>
                  </a:solidFill>
                  <a:latin typeface="Consolas" pitchFamily="49" charset="0"/>
                  <a:cs typeface="Consolas" pitchFamily="49" charset="0"/>
                </a:rPr>
                <a:t>14</a:t>
              </a:r>
              <a:endParaRPr lang="zh-CN" altLang="en-US" sz="1400" dirty="0">
                <a:solidFill>
                  <a:srgbClr val="FF00FF"/>
                </a:solidFill>
                <a:latin typeface="Consolas" pitchFamily="49" charset="0"/>
                <a:cs typeface="Consolas" pitchFamily="49" charset="0"/>
              </a:endParaRPr>
            </a:p>
          </p:txBody>
        </p:sp>
        <p:sp>
          <p:nvSpPr>
            <p:cNvPr id="50" name="TextBox 49"/>
            <p:cNvSpPr txBox="1"/>
            <p:nvPr/>
          </p:nvSpPr>
          <p:spPr>
            <a:xfrm>
              <a:off x="7202198" y="4704046"/>
              <a:ext cx="428628" cy="245507"/>
            </a:xfrm>
            <a:prstGeom prst="rect">
              <a:avLst/>
            </a:prstGeom>
            <a:noFill/>
          </p:spPr>
          <p:txBody>
            <a:bodyPr wrap="square" lIns="0" tIns="0" rIns="0" bIns="0" rtlCol="0">
              <a:spAutoFit/>
            </a:bodyPr>
            <a:lstStyle/>
            <a:p>
              <a:r>
                <a:rPr lang="en-US" altLang="zh-CN" sz="1400" dirty="0">
                  <a:solidFill>
                    <a:srgbClr val="FF00FF"/>
                  </a:solidFill>
                  <a:latin typeface="Consolas" pitchFamily="49" charset="0"/>
                  <a:cs typeface="Consolas" pitchFamily="49" charset="0"/>
                </a:rPr>
                <a:t>15</a:t>
              </a:r>
              <a:endParaRPr lang="zh-CN" altLang="en-US" sz="1400" dirty="0">
                <a:solidFill>
                  <a:srgbClr val="FF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4391" y="221177"/>
            <a:ext cx="3643338" cy="400110"/>
          </a:xfrm>
          <a:prstGeom prst="rect">
            <a:avLst/>
          </a:prstGeom>
          <a:noFill/>
        </p:spPr>
        <p:txBody>
          <a:bodyPr wrap="square" rtlCol="0">
            <a:spAutoFit/>
          </a:bodyPr>
          <a:lstStyle/>
          <a:p>
            <a:pPr algn="l">
              <a:lnSpc>
                <a:spcPct val="100000"/>
              </a:lnSpc>
              <a:spcBef>
                <a:spcPts val="0"/>
              </a:spcBef>
            </a:pPr>
            <a:r>
              <a:rPr lang="zh-CN" altLang="zh-CN" sz="2000" dirty="0">
                <a:solidFill>
                  <a:srgbClr val="FF0000"/>
                </a:solidFill>
                <a:latin typeface="微软雅黑" panose="020B0503020204020204" pitchFamily="34" charset="-122"/>
                <a:ea typeface="微软雅黑" panose="020B0503020204020204" pitchFamily="34" charset="-122"/>
                <a:cs typeface="Consolas" pitchFamily="49" charset="0"/>
              </a:rPr>
              <a:t>满二叉树的特点</a:t>
            </a:r>
            <a:r>
              <a:rPr lang="zh-CN" altLang="zh-CN" sz="2000" dirty="0">
                <a:solidFill>
                  <a:srgbClr val="0000FF"/>
                </a:solidFill>
                <a:latin typeface="Consolas" pitchFamily="49" charset="0"/>
                <a:ea typeface="仿宋" pitchFamily="49" charset="-122"/>
                <a:cs typeface="Consolas" pitchFamily="49" charset="0"/>
              </a:rPr>
              <a:t>如下：</a:t>
            </a:r>
          </a:p>
        </p:txBody>
      </p:sp>
      <p:sp>
        <p:nvSpPr>
          <p:cNvPr id="5" name="TextBox 4"/>
          <p:cNvSpPr txBox="1"/>
          <p:nvPr/>
        </p:nvSpPr>
        <p:spPr>
          <a:xfrm>
            <a:off x="437915" y="715604"/>
            <a:ext cx="8431051" cy="1942711"/>
          </a:xfrm>
          <a:prstGeom prst="rect">
            <a:avLst/>
          </a:prstGeom>
          <a:noFill/>
        </p:spPr>
        <p:txBody>
          <a:bodyPr wrap="square" rtlCol="0">
            <a:spAutoFit/>
          </a:bodyPr>
          <a:lstStyle/>
          <a:p>
            <a:pPr marL="342900" indent="-342900" algn="l">
              <a:lnSpc>
                <a:spcPts val="34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叶子结点都在最下一层</a:t>
            </a:r>
            <a:r>
              <a:rPr lang="zh-CN" altLang="en-US" sz="2000" dirty="0">
                <a:solidFill>
                  <a:srgbClr val="0000FF"/>
                </a:solidFill>
                <a:latin typeface="Consolas" pitchFamily="49" charset="0"/>
                <a:ea typeface="仿宋" pitchFamily="49" charset="-122"/>
                <a:cs typeface="Consolas" pitchFamily="49" charset="0"/>
              </a:rPr>
              <a:t>。</a:t>
            </a:r>
            <a:endParaRPr lang="zh-CN" altLang="zh-CN" sz="2000" dirty="0">
              <a:solidFill>
                <a:srgbClr val="0000FF"/>
              </a:solidFill>
              <a:latin typeface="Consolas" pitchFamily="49" charset="0"/>
              <a:ea typeface="仿宋" pitchFamily="49" charset="-122"/>
              <a:cs typeface="Consolas" pitchFamily="49" charset="0"/>
            </a:endParaRPr>
          </a:p>
          <a:p>
            <a:pPr marL="342900" indent="-342900" algn="l">
              <a:lnSpc>
                <a:spcPts val="34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只</a:t>
            </a:r>
            <a:r>
              <a:rPr lang="zh-CN" altLang="zh-CN" sz="2000" dirty="0">
                <a:solidFill>
                  <a:srgbClr val="0000FF"/>
                </a:solidFill>
                <a:latin typeface="Consolas" pitchFamily="49" charset="0"/>
                <a:ea typeface="仿宋" pitchFamily="49" charset="-122"/>
                <a:cs typeface="Consolas" pitchFamily="49" charset="0"/>
              </a:rPr>
              <a:t>有度为</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和度为</a:t>
            </a:r>
            <a:r>
              <a:rPr lang="en-US" altLang="zh-CN" sz="2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的结点。</a:t>
            </a:r>
          </a:p>
          <a:p>
            <a:pPr marL="342900" indent="-342900" algn="l">
              <a:lnSpc>
                <a:spcPts val="34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含</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个结点的满二叉树的高度为</a:t>
            </a:r>
            <a:r>
              <a:rPr lang="en-US" altLang="zh-CN" sz="2000" dirty="0">
                <a:solidFill>
                  <a:srgbClr val="0000FF"/>
                </a:solidFill>
                <a:latin typeface="Consolas" pitchFamily="49" charset="0"/>
                <a:ea typeface="仿宋" pitchFamily="49" charset="-122"/>
                <a:cs typeface="Consolas" pitchFamily="49" charset="0"/>
              </a:rPr>
              <a:t>log</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，叶子结点个数为</a:t>
            </a:r>
            <a:r>
              <a:rPr lang="en-US" altLang="zh-CN" sz="2000" dirty="0">
                <a:solidFill>
                  <a:srgbClr val="0000FF"/>
                </a:solidFill>
                <a:latin typeface="Consolas" pitchFamily="49" charset="0"/>
                <a:ea typeface="仿宋" pitchFamily="49" charset="-122"/>
                <a:cs typeface="Consolas" pitchFamily="49" charset="0"/>
                <a:sym typeface="Symbol"/>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sym typeface="Symbol"/>
              </a:rPr>
              <a:t></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，度为</a:t>
            </a:r>
            <a:r>
              <a:rPr lang="en-US" altLang="zh-CN" sz="2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的结点个数为</a:t>
            </a:r>
            <a:r>
              <a:rPr lang="en-US" altLang="zh-CN" sz="2000" dirty="0">
                <a:solidFill>
                  <a:srgbClr val="0000FF"/>
                </a:solidFill>
                <a:latin typeface="Consolas" pitchFamily="49" charset="0"/>
                <a:ea typeface="仿宋" pitchFamily="49" charset="-122"/>
                <a:cs typeface="Consolas" pitchFamily="49" charset="0"/>
                <a:sym typeface="Symbol"/>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sym typeface="Symbol"/>
              </a:rPr>
              <a:t></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6" name="组合 5"/>
          <p:cNvGrpSpPr/>
          <p:nvPr/>
        </p:nvGrpSpPr>
        <p:grpSpPr>
          <a:xfrm>
            <a:off x="-157780" y="2873854"/>
            <a:ext cx="5904656" cy="2376264"/>
            <a:chOff x="1666524" y="2335405"/>
            <a:chExt cx="6083990" cy="2950983"/>
          </a:xfrm>
        </p:grpSpPr>
        <p:sp>
          <p:nvSpPr>
            <p:cNvPr id="7" name="椭圆 6"/>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600" i="1">
                  <a:latin typeface="Consolas" pitchFamily="49" charset="0"/>
                  <a:cs typeface="Consolas" pitchFamily="49" charset="0"/>
                </a:rPr>
                <a:t>A</a:t>
              </a:r>
              <a:endParaRPr lang="zh-CN" altLang="en-US" sz="1600" i="1">
                <a:latin typeface="Consolas" pitchFamily="49" charset="0"/>
                <a:cs typeface="Consolas" pitchFamily="49" charset="0"/>
              </a:endParaRPr>
            </a:p>
          </p:txBody>
        </p:sp>
        <p:sp>
          <p:nvSpPr>
            <p:cNvPr id="8" name="椭圆 7"/>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B</a:t>
              </a:r>
              <a:endParaRPr lang="zh-CN" altLang="en-US" sz="1600" i="1">
                <a:solidFill>
                  <a:srgbClr val="0000FF"/>
                </a:solidFill>
                <a:latin typeface="Consolas" pitchFamily="49" charset="0"/>
                <a:cs typeface="Consolas" pitchFamily="49" charset="0"/>
              </a:endParaRPr>
            </a:p>
          </p:txBody>
        </p:sp>
        <p:sp>
          <p:nvSpPr>
            <p:cNvPr id="9" name="椭圆 8"/>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D</a:t>
              </a:r>
              <a:endParaRPr lang="zh-CN" altLang="en-US" sz="1600" i="1">
                <a:solidFill>
                  <a:srgbClr val="0000FF"/>
                </a:solidFill>
                <a:latin typeface="Consolas" pitchFamily="49" charset="0"/>
                <a:cs typeface="Consolas" pitchFamily="49" charset="0"/>
              </a:endParaRPr>
            </a:p>
          </p:txBody>
        </p:sp>
        <p:sp>
          <p:nvSpPr>
            <p:cNvPr id="10" name="椭圆 9"/>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H</a:t>
              </a:r>
              <a:endParaRPr lang="zh-CN" altLang="en-US" sz="1600" i="1">
                <a:solidFill>
                  <a:srgbClr val="0000FF"/>
                </a:solidFill>
                <a:latin typeface="Consolas" pitchFamily="49" charset="0"/>
                <a:cs typeface="Consolas" pitchFamily="49" charset="0"/>
              </a:endParaRPr>
            </a:p>
          </p:txBody>
        </p:sp>
        <p:sp>
          <p:nvSpPr>
            <p:cNvPr id="11" name="椭圆 10"/>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I</a:t>
              </a:r>
              <a:endParaRPr lang="zh-CN" altLang="en-US" sz="1600" i="1">
                <a:solidFill>
                  <a:srgbClr val="0000FF"/>
                </a:solidFill>
                <a:latin typeface="Consolas" pitchFamily="49" charset="0"/>
                <a:cs typeface="Consolas" pitchFamily="49" charset="0"/>
              </a:endParaRPr>
            </a:p>
          </p:txBody>
        </p:sp>
        <p:cxnSp>
          <p:nvCxnSpPr>
            <p:cNvPr id="12" name="直接连接符 11"/>
            <p:cNvCxnSpPr>
              <a:stCxn id="9" idx="3"/>
              <a:endCxn id="10" idx="0"/>
            </p:cNvCxnSpPr>
            <p:nvPr/>
          </p:nvCxnSpPr>
          <p:spPr>
            <a:xfrm rot="5400000">
              <a:off x="2012861"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11" idx="0"/>
            </p:cNvCxnSpPr>
            <p:nvPr/>
          </p:nvCxnSpPr>
          <p:spPr>
            <a:xfrm rot="16200000" flipH="1">
              <a:off x="2532056"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14" name="椭圆 13"/>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E</a:t>
              </a:r>
              <a:endParaRPr lang="zh-CN" altLang="en-US" sz="1600" i="1">
                <a:solidFill>
                  <a:srgbClr val="0000FF"/>
                </a:solidFill>
                <a:latin typeface="Consolas" pitchFamily="49" charset="0"/>
                <a:cs typeface="Consolas" pitchFamily="49" charset="0"/>
              </a:endParaRPr>
            </a:p>
          </p:txBody>
        </p:sp>
        <p:sp>
          <p:nvSpPr>
            <p:cNvPr id="15" name="椭圆 14"/>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J</a:t>
              </a:r>
              <a:endParaRPr lang="zh-CN" altLang="en-US" sz="1600" i="1">
                <a:solidFill>
                  <a:srgbClr val="0000FF"/>
                </a:solidFill>
                <a:latin typeface="Consolas" pitchFamily="49" charset="0"/>
                <a:cs typeface="Consolas" pitchFamily="49" charset="0"/>
              </a:endParaRPr>
            </a:p>
          </p:txBody>
        </p:sp>
        <p:sp>
          <p:nvSpPr>
            <p:cNvPr id="16" name="椭圆 15"/>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K</a:t>
              </a:r>
              <a:endParaRPr lang="zh-CN" altLang="en-US" sz="1600" i="1">
                <a:solidFill>
                  <a:srgbClr val="0000FF"/>
                </a:solidFill>
                <a:latin typeface="Consolas" pitchFamily="49" charset="0"/>
                <a:cs typeface="Consolas" pitchFamily="49" charset="0"/>
              </a:endParaRPr>
            </a:p>
          </p:txBody>
        </p:sp>
        <p:cxnSp>
          <p:nvCxnSpPr>
            <p:cNvPr id="17" name="直接连接符 16"/>
            <p:cNvCxnSpPr>
              <a:stCxn id="14" idx="3"/>
              <a:endCxn id="15" idx="0"/>
            </p:cNvCxnSpPr>
            <p:nvPr/>
          </p:nvCxnSpPr>
          <p:spPr>
            <a:xfrm rot="5400000">
              <a:off x="3370183"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8" name="直接连接符 17"/>
            <p:cNvCxnSpPr>
              <a:stCxn id="14" idx="5"/>
              <a:endCxn id="16" idx="0"/>
            </p:cNvCxnSpPr>
            <p:nvPr/>
          </p:nvCxnSpPr>
          <p:spPr>
            <a:xfrm rot="16200000" flipH="1">
              <a:off x="3889378"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19" name="直接连接符 18"/>
            <p:cNvCxnSpPr>
              <a:stCxn id="8" idx="3"/>
              <a:endCxn id="9" idx="7"/>
            </p:cNvCxnSpPr>
            <p:nvPr/>
          </p:nvCxnSpPr>
          <p:spPr>
            <a:xfrm rot="5400000">
              <a:off x="2616122"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20" name="直接连接符 19"/>
            <p:cNvCxnSpPr>
              <a:stCxn id="8" idx="5"/>
              <a:endCxn id="14" idx="1"/>
            </p:cNvCxnSpPr>
            <p:nvPr/>
          </p:nvCxnSpPr>
          <p:spPr>
            <a:xfrm rot="16200000" flipH="1">
              <a:off x="3294783"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21" name="椭圆 20"/>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C</a:t>
              </a:r>
              <a:endParaRPr lang="zh-CN" altLang="en-US" sz="1600" i="1">
                <a:solidFill>
                  <a:srgbClr val="0000FF"/>
                </a:solidFill>
                <a:latin typeface="Consolas" pitchFamily="49" charset="0"/>
                <a:cs typeface="Consolas" pitchFamily="49" charset="0"/>
              </a:endParaRPr>
            </a:p>
          </p:txBody>
        </p:sp>
        <p:sp>
          <p:nvSpPr>
            <p:cNvPr id="22" name="椭圆 21"/>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F</a:t>
              </a:r>
              <a:endParaRPr lang="zh-CN" altLang="en-US" sz="1600" i="1">
                <a:solidFill>
                  <a:srgbClr val="0000FF"/>
                </a:solidFill>
                <a:latin typeface="Consolas" pitchFamily="49" charset="0"/>
                <a:cs typeface="Consolas" pitchFamily="49" charset="0"/>
              </a:endParaRPr>
            </a:p>
          </p:txBody>
        </p:sp>
        <p:sp>
          <p:nvSpPr>
            <p:cNvPr id="23" name="椭圆 22"/>
            <p:cNvSpPr/>
            <p:nvPr/>
          </p:nvSpPr>
          <p:spPr>
            <a:xfrm>
              <a:off x="492919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L</a:t>
              </a:r>
              <a:endParaRPr lang="zh-CN" altLang="en-US" sz="1600" i="1">
                <a:solidFill>
                  <a:srgbClr val="0000FF"/>
                </a:solidFill>
                <a:latin typeface="Consolas" pitchFamily="49" charset="0"/>
                <a:cs typeface="Consolas" pitchFamily="49" charset="0"/>
              </a:endParaRPr>
            </a:p>
          </p:txBody>
        </p:sp>
        <p:sp>
          <p:nvSpPr>
            <p:cNvPr id="24" name="椭圆 23"/>
            <p:cNvSpPr/>
            <p:nvPr/>
          </p:nvSpPr>
          <p:spPr>
            <a:xfrm>
              <a:off x="5715008"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M</a:t>
              </a:r>
              <a:endParaRPr lang="zh-CN" altLang="en-US" sz="1600" i="1">
                <a:solidFill>
                  <a:srgbClr val="0000FF"/>
                </a:solidFill>
                <a:latin typeface="Consolas" pitchFamily="49" charset="0"/>
                <a:cs typeface="Consolas" pitchFamily="49" charset="0"/>
              </a:endParaRPr>
            </a:p>
          </p:txBody>
        </p:sp>
        <p:cxnSp>
          <p:nvCxnSpPr>
            <p:cNvPr id="25" name="直接连接符 24"/>
            <p:cNvCxnSpPr>
              <a:stCxn id="22" idx="3"/>
              <a:endCxn id="23" idx="0"/>
            </p:cNvCxnSpPr>
            <p:nvPr/>
          </p:nvCxnSpPr>
          <p:spPr>
            <a:xfrm rot="5400000">
              <a:off x="5013257"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26" name="直接连接符 25"/>
            <p:cNvCxnSpPr>
              <a:stCxn id="22" idx="5"/>
              <a:endCxn id="24" idx="0"/>
            </p:cNvCxnSpPr>
            <p:nvPr/>
          </p:nvCxnSpPr>
          <p:spPr>
            <a:xfrm rot="16200000" flipH="1">
              <a:off x="5532452"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27" name="椭圆 26"/>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G</a:t>
              </a:r>
              <a:endParaRPr lang="zh-CN" altLang="en-US" sz="1600" i="1">
                <a:solidFill>
                  <a:srgbClr val="0000FF"/>
                </a:solidFill>
                <a:latin typeface="Consolas" pitchFamily="49" charset="0"/>
                <a:cs typeface="Consolas" pitchFamily="49" charset="0"/>
              </a:endParaRPr>
            </a:p>
          </p:txBody>
        </p:sp>
        <p:sp>
          <p:nvSpPr>
            <p:cNvPr id="28" name="椭圆 27"/>
            <p:cNvSpPr/>
            <p:nvPr/>
          </p:nvSpPr>
          <p:spPr>
            <a:xfrm>
              <a:off x="62865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N</a:t>
              </a:r>
              <a:endParaRPr lang="zh-CN" altLang="en-US" sz="1600" i="1">
                <a:solidFill>
                  <a:srgbClr val="0000FF"/>
                </a:solidFill>
                <a:latin typeface="Consolas" pitchFamily="49" charset="0"/>
                <a:cs typeface="Consolas" pitchFamily="49" charset="0"/>
              </a:endParaRPr>
            </a:p>
          </p:txBody>
        </p:sp>
        <p:sp>
          <p:nvSpPr>
            <p:cNvPr id="29" name="椭圆 28"/>
            <p:cNvSpPr/>
            <p:nvPr/>
          </p:nvSpPr>
          <p:spPr>
            <a:xfrm>
              <a:off x="707233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O</a:t>
              </a:r>
              <a:endParaRPr lang="zh-CN" altLang="en-US" sz="1600" i="1">
                <a:solidFill>
                  <a:srgbClr val="0000FF"/>
                </a:solidFill>
                <a:latin typeface="Consolas" pitchFamily="49" charset="0"/>
                <a:cs typeface="Consolas" pitchFamily="49" charset="0"/>
              </a:endParaRPr>
            </a:p>
          </p:txBody>
        </p:sp>
        <p:cxnSp>
          <p:nvCxnSpPr>
            <p:cNvPr id="30" name="直接连接符 29"/>
            <p:cNvCxnSpPr>
              <a:stCxn id="27" idx="3"/>
              <a:endCxn id="28" idx="0"/>
            </p:cNvCxnSpPr>
            <p:nvPr/>
          </p:nvCxnSpPr>
          <p:spPr>
            <a:xfrm rot="5400000">
              <a:off x="6370579"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31" name="直接连接符 30"/>
            <p:cNvCxnSpPr>
              <a:stCxn id="27" idx="5"/>
              <a:endCxn id="29" idx="0"/>
            </p:cNvCxnSpPr>
            <p:nvPr/>
          </p:nvCxnSpPr>
          <p:spPr>
            <a:xfrm rot="16200000" flipH="1">
              <a:off x="6889774"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32" name="直接连接符 31"/>
            <p:cNvCxnSpPr>
              <a:stCxn id="21" idx="3"/>
              <a:endCxn id="22" idx="7"/>
            </p:cNvCxnSpPr>
            <p:nvPr/>
          </p:nvCxnSpPr>
          <p:spPr>
            <a:xfrm rot="5400000">
              <a:off x="5616518"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33" name="直接连接符 32"/>
            <p:cNvCxnSpPr>
              <a:stCxn id="21" idx="5"/>
              <a:endCxn id="27" idx="1"/>
            </p:cNvCxnSpPr>
            <p:nvPr/>
          </p:nvCxnSpPr>
          <p:spPr>
            <a:xfrm rot="16200000" flipH="1">
              <a:off x="6295179"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34" name="直接连接符 33"/>
            <p:cNvCxnSpPr>
              <a:stCxn id="7" idx="2"/>
              <a:endCxn id="8" idx="7"/>
            </p:cNvCxnSpPr>
            <p:nvPr/>
          </p:nvCxnSpPr>
          <p:spPr>
            <a:xfrm rot="10800000" flipV="1">
              <a:off x="3305246" y="2714619"/>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35" name="直接连接符 34"/>
            <p:cNvCxnSpPr>
              <a:stCxn id="7" idx="6"/>
              <a:endCxn id="21" idx="1"/>
            </p:cNvCxnSpPr>
            <p:nvPr/>
          </p:nvCxnSpPr>
          <p:spPr>
            <a:xfrm>
              <a:off x="4786314" y="2714620"/>
              <a:ext cx="1266755" cy="705713"/>
            </a:xfrm>
            <a:prstGeom prst="line">
              <a:avLst/>
            </a:prstGeom>
            <a:ln w="19050"/>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4214810" y="2335405"/>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a:t>
              </a:r>
              <a:endParaRPr lang="zh-CN" altLang="en-US" sz="1400">
                <a:solidFill>
                  <a:srgbClr val="FF00FF"/>
                </a:solidFill>
                <a:latin typeface="Consolas" pitchFamily="49" charset="0"/>
                <a:cs typeface="Consolas" pitchFamily="49" charset="0"/>
              </a:endParaRPr>
            </a:p>
          </p:txBody>
        </p:sp>
        <p:sp>
          <p:nvSpPr>
            <p:cNvPr id="37" name="TextBox 36"/>
            <p:cNvSpPr txBox="1"/>
            <p:nvPr/>
          </p:nvSpPr>
          <p:spPr>
            <a:xfrm>
              <a:off x="2638790" y="3335538"/>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2</a:t>
              </a:r>
              <a:endParaRPr lang="zh-CN" altLang="en-US" sz="1400">
                <a:solidFill>
                  <a:srgbClr val="FF00FF"/>
                </a:solidFill>
                <a:latin typeface="Consolas" pitchFamily="49" charset="0"/>
                <a:cs typeface="Consolas" pitchFamily="49" charset="0"/>
              </a:endParaRPr>
            </a:p>
          </p:txBody>
        </p:sp>
        <p:sp>
          <p:nvSpPr>
            <p:cNvPr id="38" name="TextBox 37"/>
            <p:cNvSpPr txBox="1"/>
            <p:nvPr/>
          </p:nvSpPr>
          <p:spPr>
            <a:xfrm>
              <a:off x="2071635" y="3929065"/>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4</a:t>
              </a:r>
              <a:endParaRPr lang="zh-CN" altLang="en-US" sz="1400">
                <a:solidFill>
                  <a:srgbClr val="FF00FF"/>
                </a:solidFill>
                <a:latin typeface="Consolas" pitchFamily="49" charset="0"/>
                <a:cs typeface="Consolas" pitchFamily="49" charset="0"/>
              </a:endParaRPr>
            </a:p>
          </p:txBody>
        </p:sp>
        <p:sp>
          <p:nvSpPr>
            <p:cNvPr id="39" name="TextBox 38"/>
            <p:cNvSpPr txBox="1"/>
            <p:nvPr/>
          </p:nvSpPr>
          <p:spPr>
            <a:xfrm>
              <a:off x="1666524" y="4835736"/>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8</a:t>
              </a:r>
              <a:endParaRPr lang="zh-CN" altLang="en-US" sz="1400">
                <a:solidFill>
                  <a:srgbClr val="FF00FF"/>
                </a:solidFill>
                <a:latin typeface="Consolas" pitchFamily="49" charset="0"/>
                <a:cs typeface="Consolas" pitchFamily="49" charset="0"/>
              </a:endParaRPr>
            </a:p>
          </p:txBody>
        </p:sp>
        <p:sp>
          <p:nvSpPr>
            <p:cNvPr id="40" name="TextBox 39"/>
            <p:cNvSpPr txBox="1"/>
            <p:nvPr/>
          </p:nvSpPr>
          <p:spPr>
            <a:xfrm>
              <a:off x="2395724" y="4864700"/>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9</a:t>
              </a:r>
              <a:endParaRPr lang="zh-CN" altLang="en-US" sz="1400">
                <a:solidFill>
                  <a:srgbClr val="FF00FF"/>
                </a:solidFill>
                <a:latin typeface="Consolas" pitchFamily="49" charset="0"/>
                <a:cs typeface="Consolas" pitchFamily="49" charset="0"/>
              </a:endParaRPr>
            </a:p>
          </p:txBody>
        </p:sp>
        <p:sp>
          <p:nvSpPr>
            <p:cNvPr id="41" name="TextBox 40"/>
            <p:cNvSpPr txBox="1"/>
            <p:nvPr/>
          </p:nvSpPr>
          <p:spPr>
            <a:xfrm>
              <a:off x="3929058" y="3857628"/>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5</a:t>
              </a:r>
              <a:endParaRPr lang="zh-CN" altLang="en-US" sz="1400">
                <a:solidFill>
                  <a:srgbClr val="FF00FF"/>
                </a:solidFill>
                <a:latin typeface="Consolas" pitchFamily="49" charset="0"/>
                <a:cs typeface="Consolas" pitchFamily="49" charset="0"/>
              </a:endParaRPr>
            </a:p>
          </p:txBody>
        </p:sp>
        <p:sp>
          <p:nvSpPr>
            <p:cNvPr id="42" name="TextBox 41"/>
            <p:cNvSpPr txBox="1"/>
            <p:nvPr/>
          </p:nvSpPr>
          <p:spPr>
            <a:xfrm>
              <a:off x="3124924" y="4572008"/>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10</a:t>
              </a:r>
              <a:endParaRPr lang="zh-CN" altLang="en-US" sz="1400">
                <a:solidFill>
                  <a:srgbClr val="FF00FF"/>
                </a:solidFill>
                <a:latin typeface="Consolas" pitchFamily="49" charset="0"/>
                <a:cs typeface="Consolas" pitchFamily="49" charset="0"/>
              </a:endParaRPr>
            </a:p>
          </p:txBody>
        </p:sp>
        <p:sp>
          <p:nvSpPr>
            <p:cNvPr id="43" name="TextBox 42"/>
            <p:cNvSpPr txBox="1"/>
            <p:nvPr/>
          </p:nvSpPr>
          <p:spPr>
            <a:xfrm>
              <a:off x="3799245" y="4702637"/>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11</a:t>
              </a:r>
              <a:endParaRPr lang="zh-CN" altLang="en-US" sz="1400">
                <a:solidFill>
                  <a:srgbClr val="FF00FF"/>
                </a:solidFill>
                <a:latin typeface="Consolas" pitchFamily="49" charset="0"/>
                <a:cs typeface="Consolas" pitchFamily="49" charset="0"/>
              </a:endParaRPr>
            </a:p>
          </p:txBody>
        </p:sp>
        <p:sp>
          <p:nvSpPr>
            <p:cNvPr id="44" name="TextBox 43"/>
            <p:cNvSpPr txBox="1"/>
            <p:nvPr/>
          </p:nvSpPr>
          <p:spPr>
            <a:xfrm>
              <a:off x="6284790" y="3357562"/>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3</a:t>
              </a:r>
              <a:endParaRPr lang="zh-CN" altLang="en-US" sz="1400">
                <a:solidFill>
                  <a:srgbClr val="FF00FF"/>
                </a:solidFill>
                <a:latin typeface="Consolas" pitchFamily="49" charset="0"/>
                <a:cs typeface="Consolas" pitchFamily="49" charset="0"/>
              </a:endParaRPr>
            </a:p>
          </p:txBody>
        </p:sp>
        <p:sp>
          <p:nvSpPr>
            <p:cNvPr id="45" name="TextBox 44"/>
            <p:cNvSpPr txBox="1"/>
            <p:nvPr/>
          </p:nvSpPr>
          <p:spPr>
            <a:xfrm>
              <a:off x="5149627" y="3924964"/>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6</a:t>
              </a:r>
              <a:endParaRPr lang="zh-CN" altLang="en-US" sz="1400">
                <a:solidFill>
                  <a:srgbClr val="FF00FF"/>
                </a:solidFill>
                <a:latin typeface="Consolas" pitchFamily="49" charset="0"/>
                <a:cs typeface="Consolas" pitchFamily="49" charset="0"/>
              </a:endParaRPr>
            </a:p>
          </p:txBody>
        </p:sp>
        <p:sp>
          <p:nvSpPr>
            <p:cNvPr id="46" name="TextBox 45"/>
            <p:cNvSpPr txBox="1"/>
            <p:nvPr/>
          </p:nvSpPr>
          <p:spPr>
            <a:xfrm>
              <a:off x="4643438" y="4857760"/>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12</a:t>
              </a:r>
              <a:endParaRPr lang="zh-CN" altLang="en-US" sz="1400">
                <a:solidFill>
                  <a:srgbClr val="FF00FF"/>
                </a:solidFill>
                <a:latin typeface="Consolas" pitchFamily="49" charset="0"/>
                <a:cs typeface="Consolas" pitchFamily="49" charset="0"/>
              </a:endParaRPr>
            </a:p>
          </p:txBody>
        </p:sp>
        <p:sp>
          <p:nvSpPr>
            <p:cNvPr id="47" name="TextBox 46"/>
            <p:cNvSpPr txBox="1"/>
            <p:nvPr/>
          </p:nvSpPr>
          <p:spPr>
            <a:xfrm>
              <a:off x="5393546" y="4835736"/>
              <a:ext cx="428628" cy="280579"/>
            </a:xfrm>
            <a:prstGeom prst="rect">
              <a:avLst/>
            </a:prstGeom>
            <a:noFill/>
          </p:spPr>
          <p:txBody>
            <a:bodyPr wrap="square" lIns="0" tIns="0" rIns="0" bIns="0" rtlCol="0">
              <a:spAutoFit/>
            </a:bodyPr>
            <a:lstStyle/>
            <a:p>
              <a:r>
                <a:rPr lang="en-US" altLang="zh-CN" sz="1600">
                  <a:solidFill>
                    <a:srgbClr val="FF00FF"/>
                  </a:solidFill>
                  <a:latin typeface="Consolas" pitchFamily="49" charset="0"/>
                  <a:cs typeface="Consolas" pitchFamily="49" charset="0"/>
                </a:rPr>
                <a:t>13</a:t>
              </a:r>
              <a:endParaRPr lang="zh-CN" altLang="en-US" sz="1600">
                <a:solidFill>
                  <a:srgbClr val="FF00FF"/>
                </a:solidFill>
                <a:latin typeface="Consolas" pitchFamily="49" charset="0"/>
                <a:cs typeface="Consolas" pitchFamily="49" charset="0"/>
              </a:endParaRPr>
            </a:p>
          </p:txBody>
        </p:sp>
        <p:sp>
          <p:nvSpPr>
            <p:cNvPr id="48" name="TextBox 47"/>
            <p:cNvSpPr txBox="1"/>
            <p:nvPr/>
          </p:nvSpPr>
          <p:spPr>
            <a:xfrm>
              <a:off x="6851946" y="3879653"/>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7</a:t>
              </a:r>
              <a:endParaRPr lang="zh-CN" altLang="en-US" sz="1400">
                <a:solidFill>
                  <a:srgbClr val="FF00FF"/>
                </a:solidFill>
                <a:latin typeface="Consolas" pitchFamily="49" charset="0"/>
                <a:cs typeface="Consolas" pitchFamily="49" charset="0"/>
              </a:endParaRPr>
            </a:p>
          </p:txBody>
        </p:sp>
        <p:sp>
          <p:nvSpPr>
            <p:cNvPr id="49" name="TextBox 48"/>
            <p:cNvSpPr txBox="1"/>
            <p:nvPr/>
          </p:nvSpPr>
          <p:spPr>
            <a:xfrm>
              <a:off x="6143636" y="4594034"/>
              <a:ext cx="428628" cy="245507"/>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14</a:t>
              </a:r>
              <a:endParaRPr lang="zh-CN" altLang="en-US" sz="1400">
                <a:solidFill>
                  <a:srgbClr val="FF00FF"/>
                </a:solidFill>
                <a:latin typeface="Consolas" pitchFamily="49" charset="0"/>
                <a:cs typeface="Consolas" pitchFamily="49" charset="0"/>
              </a:endParaRPr>
            </a:p>
          </p:txBody>
        </p:sp>
        <p:sp>
          <p:nvSpPr>
            <p:cNvPr id="50" name="TextBox 49"/>
            <p:cNvSpPr txBox="1"/>
            <p:nvPr/>
          </p:nvSpPr>
          <p:spPr>
            <a:xfrm>
              <a:off x="7321886" y="4683186"/>
              <a:ext cx="428628" cy="245507"/>
            </a:xfrm>
            <a:prstGeom prst="rect">
              <a:avLst/>
            </a:prstGeom>
            <a:noFill/>
          </p:spPr>
          <p:txBody>
            <a:bodyPr wrap="square" lIns="0" tIns="0" rIns="0" bIns="0" rtlCol="0">
              <a:spAutoFit/>
            </a:bodyPr>
            <a:lstStyle/>
            <a:p>
              <a:r>
                <a:rPr lang="en-US" altLang="zh-CN" sz="1400" dirty="0">
                  <a:solidFill>
                    <a:srgbClr val="FF00FF"/>
                  </a:solidFill>
                  <a:latin typeface="Consolas" pitchFamily="49" charset="0"/>
                  <a:cs typeface="Consolas" pitchFamily="49" charset="0"/>
                </a:rPr>
                <a:t>15</a:t>
              </a:r>
              <a:endParaRPr lang="zh-CN" altLang="en-US" sz="1400" dirty="0">
                <a:solidFill>
                  <a:srgbClr val="FF00FF"/>
                </a:solidFill>
                <a:latin typeface="Consolas" pitchFamily="49" charset="0"/>
                <a:cs typeface="Consolas" pitchFamily="49" charset="0"/>
              </a:endParaRPr>
            </a:p>
          </p:txBody>
        </p:sp>
      </p:grpSp>
      <p:sp>
        <p:nvSpPr>
          <p:cNvPr id="51" name="TextBox 50"/>
          <p:cNvSpPr txBox="1"/>
          <p:nvPr/>
        </p:nvSpPr>
        <p:spPr>
          <a:xfrm>
            <a:off x="5876921" y="3696941"/>
            <a:ext cx="3175228" cy="2064283"/>
          </a:xfrm>
          <a:prstGeom prst="rect">
            <a:avLst/>
          </a:prstGeom>
          <a:noFill/>
        </p:spPr>
        <p:txBody>
          <a:bodyPr wrap="square" rtlCol="0">
            <a:spAutoFit/>
          </a:bodyPr>
          <a:lstStyle/>
          <a:p>
            <a:pPr algn="l">
              <a:lnSpc>
                <a:spcPct val="150000"/>
              </a:lnSpc>
              <a:spcBef>
                <a:spcPts val="0"/>
              </a:spcBef>
            </a:pPr>
            <a:r>
              <a:rPr lang="en-US" altLang="zh-CN" sz="2200" i="1" dirty="0">
                <a:solidFill>
                  <a:srgbClr val="FF00FF"/>
                </a:solidFill>
                <a:latin typeface="Consolas" pitchFamily="49" charset="0"/>
                <a:ea typeface="仿宋" pitchFamily="49" charset="-122"/>
                <a:cs typeface="Consolas" pitchFamily="49" charset="0"/>
              </a:rPr>
              <a:t>n</a:t>
            </a:r>
            <a:r>
              <a:rPr lang="en-US" altLang="zh-CN" sz="2200" dirty="0">
                <a:solidFill>
                  <a:srgbClr val="FF00FF"/>
                </a:solidFill>
                <a:latin typeface="Consolas" pitchFamily="49" charset="0"/>
                <a:ea typeface="仿宋" pitchFamily="49" charset="-122"/>
                <a:cs typeface="Consolas" pitchFamily="49" charset="0"/>
              </a:rPr>
              <a:t>=15</a:t>
            </a:r>
          </a:p>
          <a:p>
            <a:pPr algn="l">
              <a:lnSpc>
                <a:spcPct val="150000"/>
              </a:lnSpc>
              <a:spcBef>
                <a:spcPts val="0"/>
              </a:spcBef>
            </a:pPr>
            <a:r>
              <a:rPr lang="en-US" altLang="zh-CN" sz="2200" i="1" dirty="0">
                <a:solidFill>
                  <a:srgbClr val="FF00FF"/>
                </a:solidFill>
                <a:latin typeface="Consolas" pitchFamily="49" charset="0"/>
                <a:ea typeface="仿宋" pitchFamily="49" charset="-122"/>
                <a:cs typeface="Consolas" pitchFamily="49" charset="0"/>
              </a:rPr>
              <a:t>h</a:t>
            </a:r>
            <a:r>
              <a:rPr lang="en-US" altLang="zh-CN" sz="2200" dirty="0">
                <a:solidFill>
                  <a:srgbClr val="FF00FF"/>
                </a:solidFill>
                <a:latin typeface="Consolas" pitchFamily="49" charset="0"/>
                <a:ea typeface="仿宋" pitchFamily="49" charset="-122"/>
                <a:cs typeface="Consolas" pitchFamily="49" charset="0"/>
              </a:rPr>
              <a:t>=log</a:t>
            </a:r>
            <a:r>
              <a:rPr lang="en-US" altLang="zh-CN" sz="2200" baseline="-25000" dirty="0">
                <a:solidFill>
                  <a:srgbClr val="FF00FF"/>
                </a:solidFill>
                <a:latin typeface="Consolas" pitchFamily="49" charset="0"/>
                <a:ea typeface="仿宋" pitchFamily="49" charset="-122"/>
                <a:cs typeface="Consolas" pitchFamily="49" charset="0"/>
              </a:rPr>
              <a:t>2</a:t>
            </a:r>
            <a:r>
              <a:rPr lang="en-US" altLang="zh-CN" sz="2200" dirty="0">
                <a:solidFill>
                  <a:srgbClr val="FF00FF"/>
                </a:solidFill>
                <a:latin typeface="Consolas" pitchFamily="49" charset="0"/>
                <a:ea typeface="仿宋" pitchFamily="49" charset="-122"/>
                <a:cs typeface="Consolas" pitchFamily="49" charset="0"/>
              </a:rPr>
              <a:t>(</a:t>
            </a:r>
            <a:r>
              <a:rPr lang="en-US" altLang="zh-CN" sz="2200" i="1" dirty="0">
                <a:solidFill>
                  <a:srgbClr val="FF00FF"/>
                </a:solidFill>
                <a:latin typeface="Consolas" pitchFamily="49" charset="0"/>
                <a:ea typeface="仿宋" pitchFamily="49" charset="-122"/>
                <a:cs typeface="Consolas" pitchFamily="49" charset="0"/>
              </a:rPr>
              <a:t>n</a:t>
            </a:r>
            <a:r>
              <a:rPr lang="en-US" altLang="zh-CN" sz="2200" dirty="0">
                <a:solidFill>
                  <a:srgbClr val="FF00FF"/>
                </a:solidFill>
                <a:latin typeface="Consolas" pitchFamily="49" charset="0"/>
                <a:ea typeface="仿宋" pitchFamily="49" charset="-122"/>
                <a:cs typeface="Consolas" pitchFamily="49" charset="0"/>
              </a:rPr>
              <a:t>+1)=4</a:t>
            </a:r>
          </a:p>
          <a:p>
            <a:pPr algn="l">
              <a:lnSpc>
                <a:spcPct val="150000"/>
              </a:lnSpc>
              <a:spcBef>
                <a:spcPts val="0"/>
              </a:spcBef>
            </a:pPr>
            <a:r>
              <a:rPr lang="zh-CN" altLang="en-US" sz="2200" dirty="0">
                <a:solidFill>
                  <a:srgbClr val="FF00FF"/>
                </a:solidFill>
                <a:latin typeface="Consolas" pitchFamily="49" charset="0"/>
                <a:ea typeface="仿宋" pitchFamily="49" charset="-122"/>
                <a:cs typeface="Consolas" pitchFamily="49" charset="0"/>
              </a:rPr>
              <a:t>叶结点数：</a:t>
            </a:r>
            <a:r>
              <a:rPr lang="en-US" altLang="zh-CN" sz="2200" dirty="0">
                <a:solidFill>
                  <a:srgbClr val="FF00FF"/>
                </a:solidFill>
                <a:latin typeface="Consolas" pitchFamily="49" charset="0"/>
                <a:ea typeface="仿宋" pitchFamily="49" charset="-122"/>
                <a:cs typeface="Consolas" pitchFamily="49" charset="0"/>
                <a:sym typeface="Symbol"/>
              </a:rPr>
              <a:t></a:t>
            </a:r>
            <a:r>
              <a:rPr lang="en-US" altLang="zh-CN" sz="2200" dirty="0">
                <a:solidFill>
                  <a:srgbClr val="FF00FF"/>
                </a:solidFill>
                <a:latin typeface="Consolas" pitchFamily="49" charset="0"/>
                <a:ea typeface="仿宋" pitchFamily="49" charset="-122"/>
                <a:cs typeface="Consolas" pitchFamily="49" charset="0"/>
              </a:rPr>
              <a:t>15/2</a:t>
            </a:r>
            <a:r>
              <a:rPr lang="en-US" altLang="zh-CN" sz="2200" dirty="0">
                <a:solidFill>
                  <a:srgbClr val="FF00FF"/>
                </a:solidFill>
                <a:latin typeface="Consolas" pitchFamily="49" charset="0"/>
                <a:ea typeface="仿宋" pitchFamily="49" charset="-122"/>
                <a:cs typeface="Consolas" pitchFamily="49" charset="0"/>
                <a:sym typeface="Symbol"/>
              </a:rPr>
              <a:t></a:t>
            </a:r>
            <a:r>
              <a:rPr lang="en-US" altLang="zh-CN" sz="2200" dirty="0">
                <a:solidFill>
                  <a:srgbClr val="FF00FF"/>
                </a:solidFill>
                <a:latin typeface="Consolas" pitchFamily="49" charset="0"/>
                <a:ea typeface="仿宋" pitchFamily="49" charset="-122"/>
                <a:cs typeface="Consolas" pitchFamily="49" charset="0"/>
              </a:rPr>
              <a:t>+1=8</a:t>
            </a:r>
          </a:p>
          <a:p>
            <a:pPr algn="l">
              <a:lnSpc>
                <a:spcPct val="150000"/>
              </a:lnSpc>
              <a:spcBef>
                <a:spcPts val="0"/>
              </a:spcBef>
            </a:pPr>
            <a:r>
              <a:rPr lang="zh-CN" altLang="en-US" sz="2200" dirty="0">
                <a:solidFill>
                  <a:srgbClr val="FF00FF"/>
                </a:solidFill>
                <a:latin typeface="Consolas" pitchFamily="49" charset="0"/>
                <a:ea typeface="仿宋" pitchFamily="49" charset="-122"/>
                <a:cs typeface="Consolas" pitchFamily="49" charset="0"/>
              </a:rPr>
              <a:t>度为</a:t>
            </a:r>
            <a:r>
              <a:rPr lang="en-US" altLang="zh-CN" sz="2200" dirty="0">
                <a:solidFill>
                  <a:srgbClr val="FF00FF"/>
                </a:solidFill>
                <a:latin typeface="Consolas" pitchFamily="49" charset="0"/>
                <a:ea typeface="仿宋" pitchFamily="49" charset="-122"/>
                <a:cs typeface="Consolas" pitchFamily="49" charset="0"/>
              </a:rPr>
              <a:t>2</a:t>
            </a:r>
            <a:r>
              <a:rPr lang="zh-CN" altLang="en-US" sz="2200" dirty="0">
                <a:solidFill>
                  <a:srgbClr val="FF00FF"/>
                </a:solidFill>
                <a:latin typeface="Consolas" pitchFamily="49" charset="0"/>
                <a:ea typeface="仿宋" pitchFamily="49" charset="-122"/>
                <a:cs typeface="Consolas" pitchFamily="49" charset="0"/>
              </a:rPr>
              <a:t>结点数：</a:t>
            </a:r>
            <a:r>
              <a:rPr lang="en-US" altLang="zh-CN" sz="2200" dirty="0">
                <a:solidFill>
                  <a:srgbClr val="FF00FF"/>
                </a:solidFill>
                <a:latin typeface="Consolas" pitchFamily="49" charset="0"/>
                <a:ea typeface="仿宋" pitchFamily="49" charset="-122"/>
                <a:cs typeface="Consolas" pitchFamily="49" charset="0"/>
                <a:sym typeface="Symbol"/>
              </a:rPr>
              <a:t></a:t>
            </a:r>
            <a:r>
              <a:rPr lang="en-US" altLang="zh-CN" sz="2200" dirty="0">
                <a:solidFill>
                  <a:srgbClr val="FF00FF"/>
                </a:solidFill>
                <a:latin typeface="Consolas" pitchFamily="49" charset="0"/>
                <a:ea typeface="仿宋" pitchFamily="49" charset="-122"/>
                <a:cs typeface="Consolas" pitchFamily="49" charset="0"/>
              </a:rPr>
              <a:t>15/2</a:t>
            </a:r>
            <a:r>
              <a:rPr lang="en-US" altLang="zh-CN" sz="2200" dirty="0">
                <a:solidFill>
                  <a:srgbClr val="FF00FF"/>
                </a:solidFill>
                <a:latin typeface="Consolas" pitchFamily="49" charset="0"/>
                <a:ea typeface="仿宋" pitchFamily="49" charset="-122"/>
                <a:cs typeface="Consolas" pitchFamily="49" charset="0"/>
                <a:sym typeface="Symbol"/>
              </a:rPr>
              <a:t>=7</a:t>
            </a:r>
            <a:endParaRPr lang="zh-CN" altLang="en-US" sz="2200" dirty="0">
              <a:solidFill>
                <a:srgbClr val="FF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700" y="62032"/>
            <a:ext cx="8321578" cy="1817677"/>
          </a:xfrm>
          <a:prstGeom prst="rect">
            <a:avLst/>
          </a:prstGeom>
          <a:noFill/>
        </p:spPr>
        <p:txBody>
          <a:bodyPr wrap="square" rtlCol="0">
            <a:spAutoFit/>
          </a:bodyPr>
          <a:lstStyle/>
          <a:p>
            <a:pPr marL="342900" indent="-342900" algn="l">
              <a:lnSpc>
                <a:spcPts val="33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若二叉树中</a:t>
            </a:r>
            <a:r>
              <a:rPr lang="zh-CN" altLang="zh-CN" sz="2000" dirty="0">
                <a:solidFill>
                  <a:srgbClr val="FF0000"/>
                </a:solidFill>
                <a:latin typeface="Consolas" pitchFamily="49" charset="0"/>
                <a:ea typeface="仿宋" pitchFamily="49" charset="-122"/>
                <a:cs typeface="Consolas" pitchFamily="49" charset="0"/>
              </a:rPr>
              <a:t>最多只有最下面两层的结点的度数可以小于</a:t>
            </a:r>
            <a:r>
              <a:rPr lang="en-US" altLang="zh-CN" sz="2000" dirty="0">
                <a:solidFill>
                  <a:srgbClr val="FF0000"/>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，并且最下面一层的</a:t>
            </a:r>
            <a:r>
              <a:rPr lang="zh-CN" altLang="zh-CN" sz="2000" dirty="0">
                <a:solidFill>
                  <a:srgbClr val="FF0000"/>
                </a:solidFill>
                <a:latin typeface="Consolas" pitchFamily="49" charset="0"/>
                <a:ea typeface="仿宋" pitchFamily="49" charset="-122"/>
                <a:cs typeface="Consolas" pitchFamily="49" charset="0"/>
              </a:rPr>
              <a:t>叶子</a:t>
            </a:r>
            <a:r>
              <a:rPr lang="zh-CN" altLang="zh-CN" sz="2000" dirty="0">
                <a:solidFill>
                  <a:srgbClr val="0000FF"/>
                </a:solidFill>
                <a:latin typeface="Consolas" pitchFamily="49" charset="0"/>
                <a:ea typeface="仿宋" pitchFamily="49" charset="-122"/>
                <a:cs typeface="Consolas" pitchFamily="49" charset="0"/>
              </a:rPr>
              <a:t>结点都依次排列在该层</a:t>
            </a:r>
            <a:r>
              <a:rPr lang="zh-CN" altLang="zh-CN" sz="2000" dirty="0">
                <a:solidFill>
                  <a:srgbClr val="FF0000"/>
                </a:solidFill>
                <a:latin typeface="Consolas" pitchFamily="49" charset="0"/>
                <a:ea typeface="仿宋" pitchFamily="49" charset="-122"/>
                <a:cs typeface="Consolas" pitchFamily="49" charset="0"/>
              </a:rPr>
              <a:t>最左边</a:t>
            </a:r>
            <a:r>
              <a:rPr lang="zh-CN" altLang="zh-CN" sz="2000" dirty="0">
                <a:solidFill>
                  <a:srgbClr val="0000FF"/>
                </a:solidFill>
                <a:latin typeface="Consolas" pitchFamily="49" charset="0"/>
                <a:ea typeface="仿宋" pitchFamily="49" charset="-122"/>
                <a:cs typeface="Consolas" pitchFamily="49" charset="0"/>
              </a:rPr>
              <a:t>的位置上，则这样的二叉树称为</a:t>
            </a:r>
            <a:r>
              <a:rPr lang="zh-CN" altLang="zh-CN" sz="2000" dirty="0">
                <a:solidFill>
                  <a:srgbClr val="FF0000"/>
                </a:solidFill>
                <a:latin typeface="黑体" panose="02010609060101010101" pitchFamily="49" charset="-122"/>
                <a:ea typeface="黑体" panose="02010609060101010101" pitchFamily="49" charset="-122"/>
                <a:cs typeface="Consolas" pitchFamily="49" charset="0"/>
              </a:rPr>
              <a:t>完全二叉树</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3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同样可以对完全二叉树中每个结点进行</a:t>
            </a:r>
            <a:r>
              <a:rPr lang="zh-CN" altLang="zh-CN" sz="2000" dirty="0">
                <a:solidFill>
                  <a:srgbClr val="FF0000"/>
                </a:solidFill>
                <a:latin typeface="Consolas" pitchFamily="49" charset="0"/>
                <a:ea typeface="仿宋" pitchFamily="49" charset="-122"/>
                <a:cs typeface="Consolas" pitchFamily="49" charset="0"/>
              </a:rPr>
              <a:t>层序编号</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5" name="组合 4"/>
          <p:cNvGrpSpPr/>
          <p:nvPr/>
        </p:nvGrpSpPr>
        <p:grpSpPr>
          <a:xfrm>
            <a:off x="2051720" y="2060848"/>
            <a:ext cx="5184576" cy="2118529"/>
            <a:chOff x="1626839" y="2335405"/>
            <a:chExt cx="5558534" cy="2950983"/>
          </a:xfrm>
        </p:grpSpPr>
        <p:sp>
          <p:nvSpPr>
            <p:cNvPr id="6" name="椭圆 5"/>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600" i="1">
                  <a:latin typeface="Consolas" pitchFamily="49" charset="0"/>
                  <a:cs typeface="Consolas" pitchFamily="49" charset="0"/>
                </a:rPr>
                <a:t>A</a:t>
              </a:r>
              <a:endParaRPr lang="zh-CN" altLang="en-US" sz="1600" i="1">
                <a:latin typeface="Consolas" pitchFamily="49" charset="0"/>
                <a:cs typeface="Consolas" pitchFamily="49" charset="0"/>
              </a:endParaRPr>
            </a:p>
          </p:txBody>
        </p:sp>
        <p:sp>
          <p:nvSpPr>
            <p:cNvPr id="7" name="椭圆 6"/>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B</a:t>
              </a:r>
              <a:endParaRPr lang="zh-CN" altLang="en-US" sz="1600" i="1">
                <a:solidFill>
                  <a:srgbClr val="0000FF"/>
                </a:solidFill>
                <a:latin typeface="Consolas" pitchFamily="49" charset="0"/>
                <a:cs typeface="Consolas" pitchFamily="49" charset="0"/>
              </a:endParaRPr>
            </a:p>
          </p:txBody>
        </p:sp>
        <p:sp>
          <p:nvSpPr>
            <p:cNvPr id="8" name="椭圆 7"/>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D</a:t>
              </a:r>
              <a:endParaRPr lang="zh-CN" altLang="en-US" sz="1600" i="1">
                <a:solidFill>
                  <a:srgbClr val="0000FF"/>
                </a:solidFill>
                <a:latin typeface="Consolas" pitchFamily="49" charset="0"/>
                <a:cs typeface="Consolas" pitchFamily="49" charset="0"/>
              </a:endParaRPr>
            </a:p>
          </p:txBody>
        </p:sp>
        <p:sp>
          <p:nvSpPr>
            <p:cNvPr id="9" name="椭圆 8"/>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H</a:t>
              </a:r>
              <a:endParaRPr lang="zh-CN" altLang="en-US" sz="1600" i="1">
                <a:solidFill>
                  <a:srgbClr val="0000FF"/>
                </a:solidFill>
                <a:latin typeface="Consolas" pitchFamily="49" charset="0"/>
                <a:cs typeface="Consolas" pitchFamily="49" charset="0"/>
              </a:endParaRPr>
            </a:p>
          </p:txBody>
        </p:sp>
        <p:sp>
          <p:nvSpPr>
            <p:cNvPr id="10" name="椭圆 9"/>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I</a:t>
              </a:r>
              <a:endParaRPr lang="zh-CN" altLang="en-US" sz="1600" i="1">
                <a:solidFill>
                  <a:srgbClr val="0000FF"/>
                </a:solidFill>
                <a:latin typeface="Consolas" pitchFamily="49" charset="0"/>
                <a:cs typeface="Consolas" pitchFamily="49" charset="0"/>
              </a:endParaRPr>
            </a:p>
          </p:txBody>
        </p:sp>
        <p:cxnSp>
          <p:nvCxnSpPr>
            <p:cNvPr id="11" name="直接连接符 10"/>
            <p:cNvCxnSpPr>
              <a:stCxn id="8" idx="3"/>
              <a:endCxn id="9" idx="0"/>
            </p:cNvCxnSpPr>
            <p:nvPr/>
          </p:nvCxnSpPr>
          <p:spPr>
            <a:xfrm rot="5400000">
              <a:off x="2012861"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2" name="直接连接符 11"/>
            <p:cNvCxnSpPr>
              <a:stCxn id="8" idx="5"/>
              <a:endCxn id="10" idx="0"/>
            </p:cNvCxnSpPr>
            <p:nvPr/>
          </p:nvCxnSpPr>
          <p:spPr>
            <a:xfrm rot="16200000" flipH="1">
              <a:off x="2532056"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13" name="椭圆 12"/>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E</a:t>
              </a:r>
              <a:endParaRPr lang="zh-CN" altLang="en-US" sz="1600" i="1">
                <a:solidFill>
                  <a:srgbClr val="0000FF"/>
                </a:solidFill>
                <a:latin typeface="Consolas" pitchFamily="49" charset="0"/>
                <a:cs typeface="Consolas" pitchFamily="49" charset="0"/>
              </a:endParaRPr>
            </a:p>
          </p:txBody>
        </p:sp>
        <p:sp>
          <p:nvSpPr>
            <p:cNvPr id="14" name="椭圆 13"/>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J</a:t>
              </a:r>
              <a:endParaRPr lang="zh-CN" altLang="en-US" sz="1600" i="1">
                <a:solidFill>
                  <a:srgbClr val="0000FF"/>
                </a:solidFill>
                <a:latin typeface="Consolas" pitchFamily="49" charset="0"/>
                <a:cs typeface="Consolas" pitchFamily="49" charset="0"/>
              </a:endParaRPr>
            </a:p>
          </p:txBody>
        </p:sp>
        <p:sp>
          <p:nvSpPr>
            <p:cNvPr id="15" name="椭圆 14"/>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K</a:t>
              </a:r>
              <a:endParaRPr lang="zh-CN" altLang="en-US" sz="1600" i="1">
                <a:solidFill>
                  <a:srgbClr val="0000FF"/>
                </a:solidFill>
                <a:latin typeface="Consolas" pitchFamily="49" charset="0"/>
                <a:cs typeface="Consolas" pitchFamily="49" charset="0"/>
              </a:endParaRPr>
            </a:p>
          </p:txBody>
        </p:sp>
        <p:cxnSp>
          <p:nvCxnSpPr>
            <p:cNvPr id="16" name="直接连接符 15"/>
            <p:cNvCxnSpPr>
              <a:stCxn id="13" idx="3"/>
              <a:endCxn id="14" idx="0"/>
            </p:cNvCxnSpPr>
            <p:nvPr/>
          </p:nvCxnSpPr>
          <p:spPr>
            <a:xfrm rot="5400000">
              <a:off x="3370183"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7" name="直接连接符 16"/>
            <p:cNvCxnSpPr>
              <a:stCxn id="13" idx="5"/>
              <a:endCxn id="15" idx="0"/>
            </p:cNvCxnSpPr>
            <p:nvPr/>
          </p:nvCxnSpPr>
          <p:spPr>
            <a:xfrm rot="16200000" flipH="1">
              <a:off x="3889378"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18" name="直接连接符 17"/>
            <p:cNvCxnSpPr>
              <a:stCxn id="7" idx="3"/>
              <a:endCxn id="8" idx="7"/>
            </p:cNvCxnSpPr>
            <p:nvPr/>
          </p:nvCxnSpPr>
          <p:spPr>
            <a:xfrm rot="5400000">
              <a:off x="2616122"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19" name="直接连接符 18"/>
            <p:cNvCxnSpPr>
              <a:stCxn id="7" idx="5"/>
              <a:endCxn id="13" idx="1"/>
            </p:cNvCxnSpPr>
            <p:nvPr/>
          </p:nvCxnSpPr>
          <p:spPr>
            <a:xfrm rot="16200000" flipH="1">
              <a:off x="3294783"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20" name="椭圆 19"/>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C</a:t>
              </a:r>
              <a:endParaRPr lang="zh-CN" altLang="en-US" sz="1600" i="1">
                <a:solidFill>
                  <a:srgbClr val="0000FF"/>
                </a:solidFill>
                <a:latin typeface="Consolas" pitchFamily="49" charset="0"/>
                <a:cs typeface="Consolas" pitchFamily="49" charset="0"/>
              </a:endParaRPr>
            </a:p>
          </p:txBody>
        </p:sp>
        <p:sp>
          <p:nvSpPr>
            <p:cNvPr id="21" name="椭圆 20"/>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F</a:t>
              </a:r>
              <a:endParaRPr lang="zh-CN" altLang="en-US" sz="1600" i="1">
                <a:solidFill>
                  <a:srgbClr val="0000FF"/>
                </a:solidFill>
                <a:latin typeface="Consolas" pitchFamily="49" charset="0"/>
                <a:cs typeface="Consolas" pitchFamily="49" charset="0"/>
              </a:endParaRPr>
            </a:p>
          </p:txBody>
        </p:sp>
        <p:sp>
          <p:nvSpPr>
            <p:cNvPr id="24" name="椭圆 23"/>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G</a:t>
              </a:r>
              <a:endParaRPr lang="zh-CN" altLang="en-US" sz="1600" i="1">
                <a:solidFill>
                  <a:srgbClr val="0000FF"/>
                </a:solidFill>
                <a:latin typeface="Consolas" pitchFamily="49" charset="0"/>
                <a:cs typeface="Consolas" pitchFamily="49" charset="0"/>
              </a:endParaRPr>
            </a:p>
          </p:txBody>
        </p:sp>
        <p:cxnSp>
          <p:nvCxnSpPr>
            <p:cNvPr id="25" name="直接连接符 24"/>
            <p:cNvCxnSpPr>
              <a:stCxn id="20" idx="3"/>
              <a:endCxn id="21" idx="7"/>
            </p:cNvCxnSpPr>
            <p:nvPr/>
          </p:nvCxnSpPr>
          <p:spPr>
            <a:xfrm rot="5400000">
              <a:off x="5616518"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26" name="直接连接符 25"/>
            <p:cNvCxnSpPr>
              <a:stCxn id="20" idx="5"/>
              <a:endCxn id="24" idx="1"/>
            </p:cNvCxnSpPr>
            <p:nvPr/>
          </p:nvCxnSpPr>
          <p:spPr>
            <a:xfrm rot="16200000" flipH="1">
              <a:off x="6295179"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27" name="直接连接符 26"/>
            <p:cNvCxnSpPr>
              <a:stCxn id="6" idx="2"/>
              <a:endCxn id="7" idx="7"/>
            </p:cNvCxnSpPr>
            <p:nvPr/>
          </p:nvCxnSpPr>
          <p:spPr>
            <a:xfrm rot="10800000" flipV="1">
              <a:off x="3305246" y="2714619"/>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28" name="直接连接符 27"/>
            <p:cNvCxnSpPr>
              <a:stCxn id="6" idx="6"/>
              <a:endCxn id="20" idx="1"/>
            </p:cNvCxnSpPr>
            <p:nvPr/>
          </p:nvCxnSpPr>
          <p:spPr>
            <a:xfrm>
              <a:off x="4786314" y="2714620"/>
              <a:ext cx="1266755" cy="705713"/>
            </a:xfrm>
            <a:prstGeom prst="line">
              <a:avLst/>
            </a:prstGeom>
            <a:ln w="19050"/>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4214810" y="2335405"/>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a:t>
              </a:r>
              <a:endParaRPr lang="zh-CN" altLang="en-US" sz="1400">
                <a:solidFill>
                  <a:srgbClr val="FF00FF"/>
                </a:solidFill>
                <a:latin typeface="Consolas" pitchFamily="49" charset="0"/>
                <a:cs typeface="Consolas" pitchFamily="49" charset="0"/>
              </a:endParaRPr>
            </a:p>
          </p:txBody>
        </p:sp>
        <p:sp>
          <p:nvSpPr>
            <p:cNvPr id="30" name="TextBox 29"/>
            <p:cNvSpPr txBox="1"/>
            <p:nvPr/>
          </p:nvSpPr>
          <p:spPr>
            <a:xfrm>
              <a:off x="2720097" y="3335537"/>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2</a:t>
              </a:r>
              <a:endParaRPr lang="zh-CN" altLang="en-US" sz="1400">
                <a:solidFill>
                  <a:srgbClr val="FF00FF"/>
                </a:solidFill>
                <a:latin typeface="Consolas" pitchFamily="49" charset="0"/>
                <a:cs typeface="Consolas" pitchFamily="49" charset="0"/>
              </a:endParaRPr>
            </a:p>
          </p:txBody>
        </p:sp>
        <p:sp>
          <p:nvSpPr>
            <p:cNvPr id="31" name="TextBox 30"/>
            <p:cNvSpPr txBox="1"/>
            <p:nvPr/>
          </p:nvSpPr>
          <p:spPr>
            <a:xfrm>
              <a:off x="2131420" y="3929066"/>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4</a:t>
              </a:r>
              <a:endParaRPr lang="zh-CN" altLang="en-US" sz="1400">
                <a:solidFill>
                  <a:srgbClr val="FF00FF"/>
                </a:solidFill>
                <a:latin typeface="Consolas" pitchFamily="49" charset="0"/>
                <a:cs typeface="Consolas" pitchFamily="49" charset="0"/>
              </a:endParaRPr>
            </a:p>
          </p:txBody>
        </p:sp>
        <p:sp>
          <p:nvSpPr>
            <p:cNvPr id="32" name="TextBox 31"/>
            <p:cNvSpPr txBox="1"/>
            <p:nvPr/>
          </p:nvSpPr>
          <p:spPr>
            <a:xfrm>
              <a:off x="1626839" y="4835734"/>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8</a:t>
              </a:r>
              <a:endParaRPr lang="zh-CN" altLang="en-US" sz="1400">
                <a:solidFill>
                  <a:srgbClr val="FF00FF"/>
                </a:solidFill>
                <a:latin typeface="Consolas" pitchFamily="49" charset="0"/>
                <a:cs typeface="Consolas" pitchFamily="49" charset="0"/>
              </a:endParaRPr>
            </a:p>
          </p:txBody>
        </p:sp>
        <p:sp>
          <p:nvSpPr>
            <p:cNvPr id="33" name="TextBox 32"/>
            <p:cNvSpPr txBox="1"/>
            <p:nvPr/>
          </p:nvSpPr>
          <p:spPr>
            <a:xfrm>
              <a:off x="2459664" y="4786322"/>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9</a:t>
              </a:r>
              <a:endParaRPr lang="zh-CN" altLang="en-US" sz="1400">
                <a:solidFill>
                  <a:srgbClr val="FF00FF"/>
                </a:solidFill>
                <a:latin typeface="Consolas" pitchFamily="49" charset="0"/>
                <a:cs typeface="Consolas" pitchFamily="49" charset="0"/>
              </a:endParaRPr>
            </a:p>
          </p:txBody>
        </p:sp>
        <p:sp>
          <p:nvSpPr>
            <p:cNvPr id="34" name="TextBox 33"/>
            <p:cNvSpPr txBox="1"/>
            <p:nvPr/>
          </p:nvSpPr>
          <p:spPr>
            <a:xfrm>
              <a:off x="3729260" y="3857628"/>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5</a:t>
              </a:r>
              <a:endParaRPr lang="zh-CN" altLang="en-US" sz="1400">
                <a:solidFill>
                  <a:srgbClr val="FF00FF"/>
                </a:solidFill>
                <a:latin typeface="Consolas" pitchFamily="49" charset="0"/>
                <a:cs typeface="Consolas" pitchFamily="49" charset="0"/>
              </a:endParaRPr>
            </a:p>
          </p:txBody>
        </p:sp>
        <p:sp>
          <p:nvSpPr>
            <p:cNvPr id="35" name="TextBox 34"/>
            <p:cNvSpPr txBox="1"/>
            <p:nvPr/>
          </p:nvSpPr>
          <p:spPr>
            <a:xfrm>
              <a:off x="3071802" y="4639136"/>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10</a:t>
              </a:r>
              <a:endParaRPr lang="zh-CN" altLang="en-US" sz="1400">
                <a:solidFill>
                  <a:srgbClr val="FF00FF"/>
                </a:solidFill>
                <a:latin typeface="Consolas" pitchFamily="49" charset="0"/>
                <a:cs typeface="Consolas" pitchFamily="49" charset="0"/>
              </a:endParaRPr>
            </a:p>
          </p:txBody>
        </p:sp>
        <p:sp>
          <p:nvSpPr>
            <p:cNvPr id="36" name="TextBox 35"/>
            <p:cNvSpPr txBox="1"/>
            <p:nvPr/>
          </p:nvSpPr>
          <p:spPr>
            <a:xfrm>
              <a:off x="3799245" y="4723637"/>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11</a:t>
              </a:r>
              <a:endParaRPr lang="zh-CN" altLang="en-US" sz="1400">
                <a:solidFill>
                  <a:srgbClr val="FF00FF"/>
                </a:solidFill>
                <a:latin typeface="Consolas" pitchFamily="49" charset="0"/>
                <a:cs typeface="Consolas" pitchFamily="49" charset="0"/>
              </a:endParaRPr>
            </a:p>
          </p:txBody>
        </p:sp>
        <p:sp>
          <p:nvSpPr>
            <p:cNvPr id="37" name="TextBox 36"/>
            <p:cNvSpPr txBox="1"/>
            <p:nvPr/>
          </p:nvSpPr>
          <p:spPr>
            <a:xfrm>
              <a:off x="6252164" y="3308074"/>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3</a:t>
              </a:r>
              <a:endParaRPr lang="zh-CN" altLang="en-US" sz="1400">
                <a:solidFill>
                  <a:srgbClr val="FF00FF"/>
                </a:solidFill>
                <a:latin typeface="Consolas" pitchFamily="49" charset="0"/>
                <a:cs typeface="Consolas" pitchFamily="49" charset="0"/>
              </a:endParaRPr>
            </a:p>
          </p:txBody>
        </p:sp>
        <p:sp>
          <p:nvSpPr>
            <p:cNvPr id="38" name="TextBox 37"/>
            <p:cNvSpPr txBox="1"/>
            <p:nvPr/>
          </p:nvSpPr>
          <p:spPr>
            <a:xfrm>
              <a:off x="5149627" y="3924965"/>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6</a:t>
              </a:r>
              <a:endParaRPr lang="zh-CN" altLang="en-US" sz="1400">
                <a:solidFill>
                  <a:srgbClr val="FF00FF"/>
                </a:solidFill>
                <a:latin typeface="Consolas" pitchFamily="49" charset="0"/>
                <a:cs typeface="Consolas" pitchFamily="49" charset="0"/>
              </a:endParaRPr>
            </a:p>
          </p:txBody>
        </p:sp>
        <p:sp>
          <p:nvSpPr>
            <p:cNvPr id="40" name="TextBox 39"/>
            <p:cNvSpPr txBox="1"/>
            <p:nvPr/>
          </p:nvSpPr>
          <p:spPr>
            <a:xfrm>
              <a:off x="6756745" y="3879653"/>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7</a:t>
              </a:r>
              <a:endParaRPr lang="zh-CN" altLang="en-US" sz="1400">
                <a:solidFill>
                  <a:srgbClr val="FF00FF"/>
                </a:solidFill>
                <a:latin typeface="Consolas" pitchFamily="49" charset="0"/>
                <a:cs typeface="Consolas" pitchFamily="49" charset="0"/>
              </a:endParaRPr>
            </a:p>
          </p:txBody>
        </p:sp>
      </p:grpSp>
      <p:sp>
        <p:nvSpPr>
          <p:cNvPr id="39" name="TextBox 4">
            <a:extLst>
              <a:ext uri="{FF2B5EF4-FFF2-40B4-BE49-F238E27FC236}">
                <a16:creationId xmlns:a16="http://schemas.microsoft.com/office/drawing/2014/main" id="{7F3E7783-D8DF-4CAF-9E51-9AB85349D140}"/>
              </a:ext>
            </a:extLst>
          </p:cNvPr>
          <p:cNvSpPr txBox="1"/>
          <p:nvPr/>
        </p:nvSpPr>
        <p:spPr>
          <a:xfrm>
            <a:off x="492846" y="4752586"/>
            <a:ext cx="8784976" cy="2090188"/>
          </a:xfrm>
          <a:prstGeom prst="rect">
            <a:avLst/>
          </a:prstGeom>
          <a:noFill/>
        </p:spPr>
        <p:txBody>
          <a:bodyPr wrap="square" rtlCol="0">
            <a:spAutoFit/>
          </a:bodyPr>
          <a:lstStyle/>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叶子结点只可能出现在最</a:t>
            </a:r>
            <a:r>
              <a:rPr lang="zh-CN" altLang="zh-CN" sz="2000" dirty="0">
                <a:solidFill>
                  <a:srgbClr val="FF00FF"/>
                </a:solidFill>
                <a:latin typeface="Consolas" pitchFamily="49" charset="0"/>
                <a:ea typeface="仿宋" pitchFamily="49" charset="-122"/>
                <a:cs typeface="Consolas" pitchFamily="49" charset="0"/>
              </a:rPr>
              <a:t>下面两层</a:t>
            </a:r>
            <a:r>
              <a:rPr lang="zh-CN" altLang="zh-CN" sz="2000" dirty="0">
                <a:solidFill>
                  <a:srgbClr val="0000FF"/>
                </a:solidFill>
                <a:latin typeface="Consolas" pitchFamily="49" charset="0"/>
                <a:ea typeface="仿宋" pitchFamily="49" charset="-122"/>
                <a:cs typeface="Consolas" pitchFamily="49" charset="0"/>
              </a:rPr>
              <a:t>中。</a:t>
            </a: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对于最大层次中的叶子结点，都依次排列在该层最</a:t>
            </a:r>
            <a:r>
              <a:rPr lang="zh-CN" altLang="zh-CN" sz="2000" dirty="0">
                <a:solidFill>
                  <a:srgbClr val="FF00FF"/>
                </a:solidFill>
                <a:latin typeface="Consolas" pitchFamily="49" charset="0"/>
                <a:ea typeface="仿宋" pitchFamily="49" charset="-122"/>
                <a:cs typeface="Consolas" pitchFamily="49" charset="0"/>
              </a:rPr>
              <a:t>左边</a:t>
            </a:r>
            <a:r>
              <a:rPr lang="zh-CN" altLang="zh-CN" sz="2000" dirty="0">
                <a:solidFill>
                  <a:srgbClr val="0000FF"/>
                </a:solidFill>
                <a:latin typeface="Consolas" pitchFamily="49" charset="0"/>
                <a:ea typeface="仿宋" pitchFamily="49" charset="-122"/>
                <a:cs typeface="Consolas" pitchFamily="49" charset="0"/>
              </a:rPr>
              <a:t>的位置上。</a:t>
            </a: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如果</a:t>
            </a:r>
            <a:r>
              <a:rPr lang="zh-CN" altLang="zh-CN" sz="2000" dirty="0">
                <a:solidFill>
                  <a:srgbClr val="FF00FF"/>
                </a:solidFill>
                <a:latin typeface="Consolas" pitchFamily="49" charset="0"/>
                <a:ea typeface="仿宋" pitchFamily="49" charset="-122"/>
                <a:cs typeface="Consolas" pitchFamily="49" charset="0"/>
              </a:rPr>
              <a:t>有度为</a:t>
            </a:r>
            <a:r>
              <a:rPr lang="en-US" altLang="zh-CN" sz="2000" dirty="0">
                <a:solidFill>
                  <a:srgbClr val="FF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的结点，只可能有一个，且该结点</a:t>
            </a:r>
            <a:r>
              <a:rPr lang="zh-CN" altLang="zh-CN" sz="2000" dirty="0">
                <a:solidFill>
                  <a:srgbClr val="FF00FF"/>
                </a:solidFill>
                <a:latin typeface="Consolas" pitchFamily="49" charset="0"/>
                <a:ea typeface="仿宋" pitchFamily="49" charset="-122"/>
                <a:cs typeface="Consolas" pitchFamily="49" charset="0"/>
              </a:rPr>
              <a:t>只有左孩子</a:t>
            </a:r>
            <a:r>
              <a:rPr lang="zh-CN" altLang="zh-CN" sz="2000" dirty="0">
                <a:solidFill>
                  <a:srgbClr val="0000FF"/>
                </a:solidFill>
                <a:latin typeface="Consolas" pitchFamily="49" charset="0"/>
                <a:ea typeface="仿宋" pitchFamily="49" charset="-122"/>
                <a:cs typeface="Consolas" pitchFamily="49" charset="0"/>
              </a:rPr>
              <a:t>而无右孩子；</a:t>
            </a: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按层序编号后，一旦出现某结点（其编号为</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）为叶子结点或只有左孩子，则编号大于</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的结点均为叶子结点。</a:t>
            </a:r>
          </a:p>
        </p:txBody>
      </p:sp>
      <p:sp>
        <p:nvSpPr>
          <p:cNvPr id="42" name="Oval 11">
            <a:extLst>
              <a:ext uri="{FF2B5EF4-FFF2-40B4-BE49-F238E27FC236}">
                <a16:creationId xmlns:a16="http://schemas.microsoft.com/office/drawing/2014/main" id="{46F0EBBA-4746-4639-A721-BF661DF4B080}"/>
              </a:ext>
            </a:extLst>
          </p:cNvPr>
          <p:cNvSpPr>
            <a:spLocks noChangeArrowheads="1"/>
          </p:cNvSpPr>
          <p:nvPr/>
        </p:nvSpPr>
        <p:spPr bwMode="auto">
          <a:xfrm>
            <a:off x="84485" y="4112048"/>
            <a:ext cx="928694" cy="785818"/>
          </a:xfrm>
          <a:prstGeom prst="ellipse">
            <a:avLst/>
          </a:prstGeom>
          <a:gradFill rotWithShape="0">
            <a:gsLst>
              <a:gs pos="0">
                <a:srgbClr val="9CE6DD"/>
              </a:gs>
              <a:gs pos="100000">
                <a:srgbClr val="9CE6DD">
                  <a:gamma/>
                  <a:shade val="36078"/>
                  <a:invGamma/>
                </a:srgbClr>
              </a:gs>
            </a:gsLst>
            <a:path path="rect">
              <a:fillToRect r="100000" b="100000"/>
            </a:path>
          </a:gradFill>
          <a:ln w="12700">
            <a:solidFill>
              <a:srgbClr val="000000"/>
            </a:solidFill>
            <a:round/>
            <a:headEnd/>
            <a:tailEnd/>
          </a:ln>
          <a:effectLst/>
        </p:spPr>
        <p:txBody>
          <a:bodyPr wrap="none" anchor="ctr"/>
          <a:lstStyle/>
          <a:p>
            <a:pPr algn="ctr" latinLnBrk="1"/>
            <a:r>
              <a:rPr kumimoji="1" lang="zh-CN" altLang="en-US" sz="1800" b="1" dirty="0">
                <a:solidFill>
                  <a:srgbClr val="FFFF00"/>
                </a:solidFill>
                <a:latin typeface="微软雅黑" pitchFamily="34" charset="-122"/>
                <a:ea typeface="微软雅黑" pitchFamily="34" charset="-122"/>
              </a:rPr>
              <a:t>特点</a:t>
            </a:r>
            <a:endParaRPr kumimoji="1" lang="en-US" altLang="ko-KR" sz="1800" b="1" dirty="0">
              <a:solidFill>
                <a:srgbClr val="FFFF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56034" y="1628800"/>
            <a:ext cx="8831932" cy="28384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3500"/>
              </a:lnSpc>
              <a:spcBef>
                <a:spcPts val="0"/>
              </a:spcBef>
              <a:buBlip>
                <a:blip r:embed="rId2"/>
              </a:buBlip>
            </a:pPr>
            <a:r>
              <a:rPr lang="zh-CN" altLang="zh-CN" sz="2000" dirty="0">
                <a:solidFill>
                  <a:srgbClr val="FF0000"/>
                </a:solidFill>
                <a:latin typeface="黑体" panose="02010609060101010101" pitchFamily="49" charset="-122"/>
                <a:ea typeface="黑体" panose="02010609060101010101" pitchFamily="49" charset="-122"/>
                <a:cs typeface="Consolas" pitchFamily="49" charset="0"/>
              </a:rPr>
              <a:t>树</a:t>
            </a:r>
            <a:r>
              <a:rPr lang="zh-CN" altLang="zh-CN" sz="2000" dirty="0">
                <a:solidFill>
                  <a:srgbClr val="0000FF"/>
                </a:solidFill>
                <a:latin typeface="Consolas" pitchFamily="49" charset="0"/>
                <a:ea typeface="仿宋" pitchFamily="49" charset="-122"/>
                <a:cs typeface="Consolas" pitchFamily="49" charset="0"/>
              </a:rPr>
              <a:t>是由</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mj-ea"/>
                <a:ea typeface="+mj-ea"/>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）个</a:t>
            </a:r>
            <a:r>
              <a:rPr lang="zh-CN" altLang="zh-CN" sz="2000" dirty="0">
                <a:solidFill>
                  <a:srgbClr val="FF00FF"/>
                </a:solidFill>
                <a:latin typeface="Consolas" pitchFamily="49" charset="0"/>
                <a:ea typeface="仿宋" pitchFamily="49" charset="-122"/>
                <a:cs typeface="Consolas" pitchFamily="49" charset="0"/>
              </a:rPr>
              <a:t>结点</a:t>
            </a:r>
            <a:r>
              <a:rPr lang="zh-CN" altLang="zh-CN" sz="2000" dirty="0">
                <a:solidFill>
                  <a:srgbClr val="0000FF"/>
                </a:solidFill>
                <a:latin typeface="Consolas" pitchFamily="49" charset="0"/>
                <a:ea typeface="仿宋" pitchFamily="49" charset="-122"/>
                <a:cs typeface="Consolas" pitchFamily="49" charset="0"/>
              </a:rPr>
              <a:t>组成的有限集合（记为</a:t>
            </a:r>
            <a:r>
              <a:rPr lang="en-US" altLang="zh-CN" sz="2000" dirty="0">
                <a:solidFill>
                  <a:srgbClr val="0000FF"/>
                </a:solidFill>
                <a:latin typeface="Consolas" pitchFamily="49" charset="0"/>
                <a:ea typeface="仿宋" pitchFamily="49" charset="-122"/>
                <a:cs typeface="Consolas" pitchFamily="49" charset="0"/>
              </a:rPr>
              <a:t>T</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500"/>
              </a:lnSpc>
              <a:spcBef>
                <a:spcPts val="0"/>
              </a:spcBef>
              <a:buBlip>
                <a:blip r:embed="rId2"/>
              </a:buBlip>
            </a:pPr>
            <a:r>
              <a:rPr lang="zh-CN" altLang="zh-CN" sz="2000" dirty="0">
                <a:solidFill>
                  <a:srgbClr val="0000FF"/>
                </a:solidFill>
                <a:latin typeface="Consolas" pitchFamily="49" charset="0"/>
                <a:ea typeface="仿宋" pitchFamily="49" charset="-122"/>
                <a:cs typeface="Consolas" pitchFamily="49" charset="0"/>
              </a:rPr>
              <a:t>如果</a:t>
            </a:r>
            <a:r>
              <a:rPr lang="en-US" altLang="zh-CN" sz="2000" i="1" dirty="0">
                <a:solidFill>
                  <a:srgbClr val="FF0000"/>
                </a:solidFill>
                <a:latin typeface="Consolas" pitchFamily="49" charset="0"/>
                <a:ea typeface="仿宋" pitchFamily="49" charset="-122"/>
                <a:cs typeface="Consolas" pitchFamily="49" charset="0"/>
              </a:rPr>
              <a:t>n</a:t>
            </a:r>
            <a:r>
              <a:rPr lang="en-US" altLang="zh-CN" sz="2000" dirty="0">
                <a:solidFill>
                  <a:srgbClr val="FF0000"/>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，它是一棵</a:t>
            </a:r>
            <a:r>
              <a:rPr lang="zh-CN" altLang="zh-CN" sz="2000" dirty="0">
                <a:solidFill>
                  <a:srgbClr val="FF00FF"/>
                </a:solidFill>
                <a:latin typeface="Consolas" pitchFamily="49" charset="0"/>
                <a:ea typeface="仿宋" pitchFamily="49" charset="-122"/>
                <a:cs typeface="Consolas" pitchFamily="49" charset="0"/>
              </a:rPr>
              <a:t>空树</a:t>
            </a:r>
            <a:r>
              <a:rPr lang="zh-CN" altLang="en-US" sz="2000" dirty="0">
                <a:solidFill>
                  <a:srgbClr val="0000FF"/>
                </a:solidFill>
                <a:latin typeface="Consolas" pitchFamily="49" charset="0"/>
                <a:ea typeface="仿宋" pitchFamily="49" charset="-122"/>
                <a:cs typeface="Consolas" pitchFamily="49" charset="0"/>
              </a:rPr>
              <a:t>（</a:t>
            </a:r>
            <a:r>
              <a:rPr lang="zh-CN" altLang="zh-CN" sz="2000" dirty="0">
                <a:solidFill>
                  <a:srgbClr val="FF00FF"/>
                </a:solidFill>
                <a:latin typeface="Consolas" pitchFamily="49" charset="0"/>
                <a:ea typeface="仿宋" pitchFamily="49" charset="-122"/>
                <a:cs typeface="Consolas" pitchFamily="49" charset="0"/>
              </a:rPr>
              <a:t>特例</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500"/>
              </a:lnSpc>
              <a:spcBef>
                <a:spcPts val="0"/>
              </a:spcBef>
              <a:buBlip>
                <a:blip r:embed="rId2"/>
              </a:buBlip>
            </a:pPr>
            <a:r>
              <a:rPr lang="zh-CN" altLang="zh-CN" sz="2000" dirty="0">
                <a:solidFill>
                  <a:srgbClr val="0000FF"/>
                </a:solidFill>
                <a:latin typeface="Consolas" pitchFamily="49" charset="0"/>
                <a:ea typeface="仿宋" pitchFamily="49" charset="-122"/>
                <a:cs typeface="Consolas" pitchFamily="49" charset="0"/>
              </a:rPr>
              <a:t>如果</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&gt;0</a:t>
            </a:r>
            <a:r>
              <a:rPr lang="zh-CN" altLang="zh-CN" sz="2000" dirty="0">
                <a:solidFill>
                  <a:srgbClr val="0000FF"/>
                </a:solidFill>
                <a:latin typeface="Consolas" pitchFamily="49" charset="0"/>
                <a:ea typeface="仿宋" pitchFamily="49" charset="-122"/>
                <a:cs typeface="Consolas" pitchFamily="49" charset="0"/>
              </a:rPr>
              <a:t>，这</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个结点中存在一个结点作为树的</a:t>
            </a:r>
            <a:r>
              <a:rPr lang="zh-CN" altLang="zh-CN" sz="2000" dirty="0">
                <a:solidFill>
                  <a:srgbClr val="FF00FF"/>
                </a:solidFill>
                <a:latin typeface="Consolas" pitchFamily="49" charset="0"/>
                <a:ea typeface="仿宋" pitchFamily="49" charset="-122"/>
                <a:cs typeface="Consolas" pitchFamily="49" charset="0"/>
              </a:rPr>
              <a:t>根结点</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root</a:t>
            </a:r>
            <a:r>
              <a:rPr lang="zh-CN" altLang="zh-CN" sz="2000" dirty="0">
                <a:solidFill>
                  <a:srgbClr val="0000FF"/>
                </a:solidFill>
                <a:latin typeface="Consolas" pitchFamily="49" charset="0"/>
                <a:ea typeface="仿宋" pitchFamily="49" charset="-122"/>
                <a:cs typeface="Consolas" pitchFamily="49" charset="0"/>
              </a:rPr>
              <a:t>），其余结点可分为</a:t>
            </a:r>
            <a:r>
              <a:rPr lang="en-US" altLang="zh-CN" sz="2000" i="1" dirty="0">
                <a:solidFill>
                  <a:srgbClr val="0000FF"/>
                </a:solidFill>
                <a:latin typeface="Consolas" pitchFamily="49" charset="0"/>
                <a:ea typeface="仿宋" pitchFamily="49" charset="-122"/>
                <a:cs typeface="Consolas" pitchFamily="49" charset="0"/>
              </a:rPr>
              <a:t>m</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m</a:t>
            </a:r>
            <a:r>
              <a:rPr lang="zh-CN" altLang="zh-CN" sz="2000" dirty="0">
                <a:solidFill>
                  <a:srgbClr val="0000FF"/>
                </a:solidFill>
                <a:latin typeface="+mj-ea"/>
                <a:ea typeface="+mj-ea"/>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）个</a:t>
            </a:r>
            <a:r>
              <a:rPr lang="zh-CN" altLang="zh-CN" sz="2000" dirty="0">
                <a:solidFill>
                  <a:srgbClr val="FF00FF"/>
                </a:solidFill>
                <a:latin typeface="Consolas" pitchFamily="49" charset="0"/>
                <a:ea typeface="仿宋" pitchFamily="49" charset="-122"/>
                <a:cs typeface="Consolas" pitchFamily="49" charset="0"/>
              </a:rPr>
              <a:t>互不相交的</a:t>
            </a:r>
            <a:r>
              <a:rPr lang="zh-CN" altLang="zh-CN" sz="2000" dirty="0">
                <a:solidFill>
                  <a:srgbClr val="0000FF"/>
                </a:solidFill>
                <a:latin typeface="Consolas" pitchFamily="49" charset="0"/>
                <a:ea typeface="仿宋" pitchFamily="49" charset="-122"/>
                <a:cs typeface="Consolas" pitchFamily="49" charset="0"/>
              </a:rPr>
              <a:t>有限集</a:t>
            </a:r>
            <a:r>
              <a:rPr lang="en-US" altLang="zh-CN" sz="2000" dirty="0">
                <a:solidFill>
                  <a:srgbClr val="0000FF"/>
                </a:solidFill>
                <a:latin typeface="Consolas" pitchFamily="49" charset="0"/>
                <a:ea typeface="仿宋" pitchFamily="49" charset="-122"/>
                <a:cs typeface="Consolas" pitchFamily="49" charset="0"/>
              </a:rPr>
              <a:t>T</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T</a:t>
            </a:r>
            <a:r>
              <a:rPr lang="en-US" altLang="zh-CN" sz="2000" baseline="-25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mj-ea"/>
                <a:ea typeface="+mj-ea"/>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T</a:t>
            </a:r>
            <a:r>
              <a:rPr lang="en-US" altLang="zh-CN" sz="2000" i="1" baseline="-25000" dirty="0">
                <a:solidFill>
                  <a:srgbClr val="0000FF"/>
                </a:solidFill>
                <a:latin typeface="Consolas" pitchFamily="49" charset="0"/>
                <a:ea typeface="仿宋" pitchFamily="49" charset="-122"/>
                <a:cs typeface="Consolas" pitchFamily="49" charset="0"/>
              </a:rPr>
              <a:t>m</a:t>
            </a:r>
            <a:r>
              <a:rPr lang="zh-CN" altLang="zh-CN" sz="2000" dirty="0">
                <a:solidFill>
                  <a:srgbClr val="0000FF"/>
                </a:solidFill>
                <a:latin typeface="Consolas" pitchFamily="49" charset="0"/>
                <a:ea typeface="仿宋" pitchFamily="49" charset="-122"/>
                <a:cs typeface="Consolas" pitchFamily="49" charset="0"/>
              </a:rPr>
              <a:t>，其中每个子集本身又是一棵符合本定义的树，称为根结点的</a:t>
            </a:r>
            <a:r>
              <a:rPr lang="zh-CN" altLang="zh-CN" sz="2000" dirty="0">
                <a:solidFill>
                  <a:srgbClr val="FF0000"/>
                </a:solidFill>
                <a:latin typeface="黑体" panose="02010609060101010101" pitchFamily="49" charset="-122"/>
                <a:ea typeface="黑体" panose="02010609060101010101" pitchFamily="49" charset="-122"/>
                <a:cs typeface="Consolas" pitchFamily="49" charset="0"/>
              </a:rPr>
              <a:t>子树</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500"/>
              </a:lnSpc>
              <a:spcBef>
                <a:spcPts val="0"/>
              </a:spcBef>
              <a:buBlip>
                <a:blip r:embed="rId2"/>
              </a:buBlip>
            </a:pPr>
            <a:r>
              <a:rPr lang="zh-CN" altLang="en-US" sz="2000" dirty="0">
                <a:solidFill>
                  <a:srgbClr val="0000FF"/>
                </a:solidFill>
                <a:latin typeface="Consolas" pitchFamily="49" charset="0"/>
                <a:ea typeface="仿宋" pitchFamily="49" charset="-122"/>
                <a:cs typeface="Consolas" pitchFamily="49" charset="0"/>
              </a:rPr>
              <a:t>树的定义是</a:t>
            </a:r>
            <a:r>
              <a:rPr lang="zh-CN" altLang="en-US" sz="2000" dirty="0">
                <a:solidFill>
                  <a:srgbClr val="FF00FF"/>
                </a:solidFill>
                <a:latin typeface="Consolas" pitchFamily="49" charset="0"/>
                <a:ea typeface="仿宋" pitchFamily="49" charset="-122"/>
                <a:cs typeface="Consolas" pitchFamily="49" charset="0"/>
              </a:rPr>
              <a:t>递归</a:t>
            </a:r>
            <a:r>
              <a:rPr lang="zh-CN" altLang="en-US" sz="2000" dirty="0">
                <a:solidFill>
                  <a:srgbClr val="0000FF"/>
                </a:solidFill>
                <a:latin typeface="Consolas" pitchFamily="49" charset="0"/>
                <a:ea typeface="仿宋" pitchFamily="49" charset="-122"/>
                <a:cs typeface="Consolas" pitchFamily="49" charset="0"/>
              </a:rPr>
              <a:t>的。   </a:t>
            </a:r>
            <a:endParaRPr lang="zh-CN" altLang="zh-CN" sz="2000" dirty="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323528" y="1052736"/>
            <a:ext cx="2928958" cy="461665"/>
          </a:xfrm>
          <a:prstGeom prst="rect">
            <a:avLst/>
          </a:prstGeom>
          <a:gradFill>
            <a:gsLst>
              <a:gs pos="40000">
                <a:srgbClr val="267E96"/>
              </a:gs>
              <a:gs pos="0">
                <a:schemeClr val="accent5">
                  <a:shade val="51000"/>
                  <a:satMod val="130000"/>
                </a:schemeClr>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7.1.1 </a:t>
            </a:r>
            <a:r>
              <a:rPr lang="zh-CN" altLang="zh-CN">
                <a:latin typeface="Consolas" pitchFamily="49" charset="0"/>
                <a:ea typeface="微软雅黑" pitchFamily="34" charset="-122"/>
                <a:cs typeface="Consolas" pitchFamily="49" charset="0"/>
              </a:rPr>
              <a:t>树的定义</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Box 14"/>
          <p:cNvSpPr txBox="1"/>
          <p:nvPr/>
        </p:nvSpPr>
        <p:spPr>
          <a:xfrm>
            <a:off x="3059832" y="116632"/>
            <a:ext cx="2571768"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6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7.1 </a:t>
            </a:r>
            <a:r>
              <a:rPr lang="zh-CN" altLang="en-US" sz="36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树</a:t>
            </a:r>
          </a:p>
        </p:txBody>
      </p:sp>
      <p:sp>
        <p:nvSpPr>
          <p:cNvPr id="5" name="TextBox 4">
            <a:extLst>
              <a:ext uri="{FF2B5EF4-FFF2-40B4-BE49-F238E27FC236}">
                <a16:creationId xmlns:a16="http://schemas.microsoft.com/office/drawing/2014/main" id="{31052752-66F7-454C-B0C8-F2B783B214A9}"/>
              </a:ext>
            </a:extLst>
          </p:cNvPr>
          <p:cNvSpPr txBox="1"/>
          <p:nvPr/>
        </p:nvSpPr>
        <p:spPr>
          <a:xfrm>
            <a:off x="252660" y="4725144"/>
            <a:ext cx="6263556" cy="430887"/>
          </a:xfrm>
          <a:prstGeom prst="rect">
            <a:avLst/>
          </a:prstGeom>
          <a:noFill/>
        </p:spPr>
        <p:txBody>
          <a:bodyPr wrap="square" rtlCol="0">
            <a:spAutoFit/>
          </a:bodyPr>
          <a:lstStyle/>
          <a:p>
            <a:pPr algn="l">
              <a:lnSpc>
                <a:spcPct val="100000"/>
              </a:lnSpc>
              <a:spcBef>
                <a:spcPts val="0"/>
              </a:spcBef>
            </a:pPr>
            <a:r>
              <a:rPr lang="zh-CN" altLang="zh-CN" sz="2200" dirty="0">
                <a:solidFill>
                  <a:srgbClr val="0000FF"/>
                </a:solidFill>
                <a:latin typeface="Consolas" pitchFamily="49" charset="0"/>
                <a:ea typeface="楷体" pitchFamily="49" charset="-122"/>
                <a:cs typeface="Consolas" pitchFamily="49" charset="0"/>
              </a:rPr>
              <a:t>树是一种</a:t>
            </a:r>
            <a:r>
              <a:rPr lang="zh-CN" altLang="zh-CN" sz="2200" dirty="0">
                <a:solidFill>
                  <a:srgbClr val="FF0000"/>
                </a:solidFill>
                <a:latin typeface="Consolas" pitchFamily="49" charset="0"/>
                <a:ea typeface="楷体" pitchFamily="49" charset="-122"/>
                <a:cs typeface="Consolas" pitchFamily="49" charset="0"/>
              </a:rPr>
              <a:t>非线性数据结构</a:t>
            </a:r>
            <a:r>
              <a:rPr lang="zh-CN" altLang="zh-CN" sz="2200" dirty="0">
                <a:solidFill>
                  <a:srgbClr val="0000FF"/>
                </a:solidFill>
                <a:latin typeface="Consolas" pitchFamily="49" charset="0"/>
                <a:ea typeface="楷体" pitchFamily="49" charset="-122"/>
                <a:cs typeface="Consolas" pitchFamily="49" charset="0"/>
              </a:rPr>
              <a:t>，具有以下</a:t>
            </a:r>
            <a:r>
              <a:rPr lang="zh-CN" altLang="zh-CN" sz="2200" dirty="0">
                <a:solidFill>
                  <a:srgbClr val="FF0000"/>
                </a:solidFill>
                <a:latin typeface="Consolas" pitchFamily="49" charset="0"/>
                <a:ea typeface="楷体" pitchFamily="49" charset="-122"/>
                <a:cs typeface="Consolas" pitchFamily="49" charset="0"/>
              </a:rPr>
              <a:t>特点</a:t>
            </a:r>
            <a:r>
              <a:rPr lang="zh-CN" altLang="zh-CN" sz="2200" dirty="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ea typeface="楷体" pitchFamily="49" charset="-122"/>
              <a:cs typeface="Consolas" pitchFamily="49" charset="0"/>
            </a:endParaRPr>
          </a:p>
        </p:txBody>
      </p:sp>
      <p:sp>
        <p:nvSpPr>
          <p:cNvPr id="6" name="TextBox 5">
            <a:extLst>
              <a:ext uri="{FF2B5EF4-FFF2-40B4-BE49-F238E27FC236}">
                <a16:creationId xmlns:a16="http://schemas.microsoft.com/office/drawing/2014/main" id="{378D755D-A8DC-4A7E-954F-321B7C0BDB61}"/>
              </a:ext>
            </a:extLst>
          </p:cNvPr>
          <p:cNvSpPr txBox="1"/>
          <p:nvPr/>
        </p:nvSpPr>
        <p:spPr>
          <a:xfrm>
            <a:off x="252660" y="5241243"/>
            <a:ext cx="8592430" cy="1420875"/>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3"/>
              </a:buBlip>
            </a:pPr>
            <a:r>
              <a:rPr lang="zh-CN" altLang="zh-CN" sz="2000" dirty="0">
                <a:solidFill>
                  <a:srgbClr val="0000FF"/>
                </a:solidFill>
                <a:latin typeface="Consolas" pitchFamily="49" charset="0"/>
                <a:ea typeface="仿宋" pitchFamily="49" charset="-122"/>
                <a:cs typeface="Consolas" pitchFamily="49" charset="0"/>
              </a:rPr>
              <a:t>每一结点可以</a:t>
            </a:r>
            <a:r>
              <a:rPr lang="zh-CN" altLang="zh-CN" sz="2000" dirty="0">
                <a:solidFill>
                  <a:srgbClr val="FF00FF"/>
                </a:solidFill>
                <a:latin typeface="Consolas" pitchFamily="49" charset="0"/>
                <a:ea typeface="仿宋" pitchFamily="49" charset="-122"/>
                <a:cs typeface="Consolas" pitchFamily="49" charset="0"/>
              </a:rPr>
              <a:t>有零个或多个后继</a:t>
            </a:r>
            <a:r>
              <a:rPr lang="zh-CN" altLang="zh-CN" sz="2000" dirty="0">
                <a:solidFill>
                  <a:srgbClr val="0000FF"/>
                </a:solidFill>
                <a:latin typeface="Consolas" pitchFamily="49" charset="0"/>
                <a:ea typeface="仿宋" pitchFamily="49" charset="-122"/>
                <a:cs typeface="Consolas" pitchFamily="49" charset="0"/>
              </a:rPr>
              <a:t>结点，但</a:t>
            </a:r>
            <a:r>
              <a:rPr lang="zh-CN" altLang="zh-CN" sz="2000" dirty="0">
                <a:solidFill>
                  <a:srgbClr val="FF00FF"/>
                </a:solidFill>
                <a:latin typeface="Consolas" pitchFamily="49" charset="0"/>
                <a:ea typeface="仿宋" pitchFamily="49" charset="-122"/>
                <a:cs typeface="Consolas" pitchFamily="49" charset="0"/>
              </a:rPr>
              <a:t>有且只有一个前驱</a:t>
            </a:r>
            <a:r>
              <a:rPr lang="zh-CN" altLang="zh-CN" sz="2000" dirty="0">
                <a:solidFill>
                  <a:srgbClr val="0000FF"/>
                </a:solidFill>
                <a:latin typeface="Consolas" pitchFamily="49" charset="0"/>
                <a:ea typeface="仿宋" pitchFamily="49" charset="-122"/>
              </a:rPr>
              <a:t>结点</a:t>
            </a:r>
            <a:r>
              <a:rPr lang="zh-CN" altLang="zh-CN" sz="2000" dirty="0">
                <a:solidFill>
                  <a:srgbClr val="0000FF"/>
                </a:solidFill>
                <a:latin typeface="Consolas" pitchFamily="49" charset="0"/>
                <a:ea typeface="仿宋" pitchFamily="49" charset="-122"/>
                <a:cs typeface="Consolas" pitchFamily="49" charset="0"/>
              </a:rPr>
              <a:t>（根结点除外）</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3"/>
              </a:buBlip>
            </a:pPr>
            <a:r>
              <a:rPr lang="zh-CN" altLang="zh-CN" sz="2000" dirty="0">
                <a:solidFill>
                  <a:srgbClr val="0000FF"/>
                </a:solidFill>
                <a:latin typeface="Consolas" pitchFamily="49" charset="0"/>
                <a:ea typeface="仿宋" pitchFamily="49" charset="-122"/>
                <a:cs typeface="Consolas" pitchFamily="49" charset="0"/>
              </a:rPr>
              <a:t>数据结点按分支关系组织起来，清晰地反映了数据元素之间的</a:t>
            </a:r>
            <a:r>
              <a:rPr lang="zh-CN" altLang="zh-CN" sz="2000" dirty="0">
                <a:solidFill>
                  <a:srgbClr val="FF00FF"/>
                </a:solidFill>
                <a:latin typeface="Consolas" pitchFamily="49" charset="0"/>
                <a:ea typeface="仿宋" pitchFamily="49" charset="-122"/>
                <a:cs typeface="Consolas" pitchFamily="49" charset="0"/>
              </a:rPr>
              <a:t>层次关系</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pic>
        <p:nvPicPr>
          <p:cNvPr id="3" name="图片 2">
            <a:extLst>
              <a:ext uri="{FF2B5EF4-FFF2-40B4-BE49-F238E27FC236}">
                <a16:creationId xmlns:a16="http://schemas.microsoft.com/office/drawing/2014/main" id="{111360A1-41B5-4039-AAFE-0A3CFD71B5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53242"/>
            <a:ext cx="2016568" cy="2000192"/>
          </a:xfrm>
          <a:prstGeom prst="rect">
            <a:avLst/>
          </a:prstGeom>
        </p:spPr>
      </p:pic>
      <p:grpSp>
        <p:nvGrpSpPr>
          <p:cNvPr id="8" name="组合 7">
            <a:extLst>
              <a:ext uri="{FF2B5EF4-FFF2-40B4-BE49-F238E27FC236}">
                <a16:creationId xmlns:a16="http://schemas.microsoft.com/office/drawing/2014/main" id="{4D35460D-410D-4926-B33E-AC695F64A6ED}"/>
              </a:ext>
            </a:extLst>
          </p:cNvPr>
          <p:cNvGrpSpPr/>
          <p:nvPr/>
        </p:nvGrpSpPr>
        <p:grpSpPr>
          <a:xfrm>
            <a:off x="6847825" y="3573017"/>
            <a:ext cx="2016568" cy="1565222"/>
            <a:chOff x="3357554" y="2786058"/>
            <a:chExt cx="2808288" cy="2419350"/>
          </a:xfrm>
        </p:grpSpPr>
        <p:sp>
          <p:nvSpPr>
            <p:cNvPr id="9" name="Oval 7">
              <a:extLst>
                <a:ext uri="{FF2B5EF4-FFF2-40B4-BE49-F238E27FC236}">
                  <a16:creationId xmlns:a16="http://schemas.microsoft.com/office/drawing/2014/main" id="{5DB7C1F7-9249-4811-8AF3-E607B499B612}"/>
                </a:ext>
              </a:extLst>
            </p:cNvPr>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200" i="1" dirty="0">
                  <a:solidFill>
                    <a:srgbClr val="0000FF"/>
                  </a:solidFill>
                  <a:latin typeface="Consolas" pitchFamily="49" charset="0"/>
                  <a:cs typeface="Consolas" pitchFamily="49" charset="0"/>
                </a:rPr>
                <a:t>A</a:t>
              </a:r>
            </a:p>
          </p:txBody>
        </p:sp>
        <p:sp>
          <p:nvSpPr>
            <p:cNvPr id="10" name="Line 22">
              <a:extLst>
                <a:ext uri="{FF2B5EF4-FFF2-40B4-BE49-F238E27FC236}">
                  <a16:creationId xmlns:a16="http://schemas.microsoft.com/office/drawing/2014/main" id="{CCDEFBDE-2007-4DB5-A4D5-7CE5B7DF4ADA}"/>
                </a:ext>
              </a:extLst>
            </p:cNvPr>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lIns="0" rIns="0"/>
            <a:lstStyle/>
            <a:p>
              <a:pPr>
                <a:lnSpc>
                  <a:spcPts val="2300"/>
                </a:lnSpc>
                <a:spcBef>
                  <a:spcPts val="0"/>
                </a:spcBef>
              </a:pPr>
              <a:endParaRPr lang="zh-CN" altLang="en-US" sz="1200"/>
            </a:p>
          </p:txBody>
        </p:sp>
        <p:sp>
          <p:nvSpPr>
            <p:cNvPr id="11" name="Line 20">
              <a:extLst>
                <a:ext uri="{FF2B5EF4-FFF2-40B4-BE49-F238E27FC236}">
                  <a16:creationId xmlns:a16="http://schemas.microsoft.com/office/drawing/2014/main" id="{00AFFA9B-B841-437B-AA9B-9AAA6B275F7D}"/>
                </a:ext>
              </a:extLst>
            </p:cNvPr>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lIns="0" rIns="0"/>
            <a:lstStyle/>
            <a:p>
              <a:pPr>
                <a:lnSpc>
                  <a:spcPts val="2300"/>
                </a:lnSpc>
                <a:spcBef>
                  <a:spcPts val="0"/>
                </a:spcBef>
              </a:pPr>
              <a:endParaRPr lang="zh-CN" altLang="en-US" sz="1200"/>
            </a:p>
          </p:txBody>
        </p:sp>
        <p:sp>
          <p:nvSpPr>
            <p:cNvPr id="12" name="Freeform 5">
              <a:extLst>
                <a:ext uri="{FF2B5EF4-FFF2-40B4-BE49-F238E27FC236}">
                  <a16:creationId xmlns:a16="http://schemas.microsoft.com/office/drawing/2014/main" id="{699C41B7-710E-4A70-ADB3-FE671BEC62AA}"/>
                </a:ext>
              </a:extLst>
            </p:cNvPr>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lIns="0" rIns="0"/>
            <a:lstStyle/>
            <a:p>
              <a:pPr>
                <a:lnSpc>
                  <a:spcPts val="2300"/>
                </a:lnSpc>
                <a:spcBef>
                  <a:spcPts val="0"/>
                </a:spcBef>
              </a:pPr>
              <a:endParaRPr lang="zh-CN" altLang="en-US" sz="1200"/>
            </a:p>
          </p:txBody>
        </p:sp>
        <p:sp>
          <p:nvSpPr>
            <p:cNvPr id="13" name="Freeform 6">
              <a:extLst>
                <a:ext uri="{FF2B5EF4-FFF2-40B4-BE49-F238E27FC236}">
                  <a16:creationId xmlns:a16="http://schemas.microsoft.com/office/drawing/2014/main" id="{8BF80278-C891-435C-9283-2543780AB2DD}"/>
                </a:ext>
              </a:extLst>
            </p:cNvPr>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lIns="0" rIns="0"/>
            <a:lstStyle/>
            <a:p>
              <a:pPr>
                <a:lnSpc>
                  <a:spcPts val="2300"/>
                </a:lnSpc>
                <a:spcBef>
                  <a:spcPts val="0"/>
                </a:spcBef>
              </a:pPr>
              <a:endParaRPr lang="zh-CN" altLang="en-US" sz="1200"/>
            </a:p>
          </p:txBody>
        </p:sp>
        <p:sp>
          <p:nvSpPr>
            <p:cNvPr id="14" name="Oval 8">
              <a:extLst>
                <a:ext uri="{FF2B5EF4-FFF2-40B4-BE49-F238E27FC236}">
                  <a16:creationId xmlns:a16="http://schemas.microsoft.com/office/drawing/2014/main" id="{CD60E972-3AF5-4DA6-9359-31E587299479}"/>
                </a:ext>
              </a:extLst>
            </p:cNvPr>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200" i="1" dirty="0">
                  <a:solidFill>
                    <a:srgbClr val="0000FF"/>
                  </a:solidFill>
                  <a:latin typeface="Consolas" pitchFamily="49" charset="0"/>
                  <a:cs typeface="Consolas" pitchFamily="49" charset="0"/>
                </a:rPr>
                <a:t>B</a:t>
              </a:r>
            </a:p>
          </p:txBody>
        </p:sp>
        <p:sp>
          <p:nvSpPr>
            <p:cNvPr id="16" name="Oval 9">
              <a:extLst>
                <a:ext uri="{FF2B5EF4-FFF2-40B4-BE49-F238E27FC236}">
                  <a16:creationId xmlns:a16="http://schemas.microsoft.com/office/drawing/2014/main" id="{DAE16CE6-69EE-4132-9BE6-EF026594D362}"/>
                </a:ext>
              </a:extLst>
            </p:cNvPr>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200" i="1" dirty="0">
                  <a:solidFill>
                    <a:srgbClr val="0000FF"/>
                  </a:solidFill>
                  <a:latin typeface="Consolas" pitchFamily="49" charset="0"/>
                  <a:cs typeface="Consolas" pitchFamily="49" charset="0"/>
                </a:rPr>
                <a:t>C</a:t>
              </a:r>
            </a:p>
          </p:txBody>
        </p:sp>
        <p:sp>
          <p:nvSpPr>
            <p:cNvPr id="17" name="Oval 10">
              <a:extLst>
                <a:ext uri="{FF2B5EF4-FFF2-40B4-BE49-F238E27FC236}">
                  <a16:creationId xmlns:a16="http://schemas.microsoft.com/office/drawing/2014/main" id="{5BE4C610-3698-4F36-B143-F676BE6E60D1}"/>
                </a:ext>
              </a:extLst>
            </p:cNvPr>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200" i="1">
                  <a:solidFill>
                    <a:srgbClr val="0000FF"/>
                  </a:solidFill>
                  <a:latin typeface="Consolas" pitchFamily="49" charset="0"/>
                  <a:cs typeface="Consolas" pitchFamily="49" charset="0"/>
                </a:rPr>
                <a:t>D</a:t>
              </a:r>
            </a:p>
          </p:txBody>
        </p:sp>
        <p:sp>
          <p:nvSpPr>
            <p:cNvPr id="18" name="Oval 11">
              <a:extLst>
                <a:ext uri="{FF2B5EF4-FFF2-40B4-BE49-F238E27FC236}">
                  <a16:creationId xmlns:a16="http://schemas.microsoft.com/office/drawing/2014/main" id="{BFF2ED40-E4CC-44CF-A83B-3EEC3814B718}"/>
                </a:ext>
              </a:extLst>
            </p:cNvPr>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200" i="1" dirty="0">
                  <a:solidFill>
                    <a:srgbClr val="0000FF"/>
                  </a:solidFill>
                  <a:latin typeface="Consolas" pitchFamily="49" charset="0"/>
                  <a:cs typeface="Consolas" pitchFamily="49" charset="0"/>
                </a:rPr>
                <a:t>E</a:t>
              </a:r>
            </a:p>
          </p:txBody>
        </p:sp>
        <p:sp>
          <p:nvSpPr>
            <p:cNvPr id="19" name="Oval 12">
              <a:extLst>
                <a:ext uri="{FF2B5EF4-FFF2-40B4-BE49-F238E27FC236}">
                  <a16:creationId xmlns:a16="http://schemas.microsoft.com/office/drawing/2014/main" id="{53ABF84C-89E1-481E-9F11-6489384810EA}"/>
                </a:ext>
              </a:extLst>
            </p:cNvPr>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200" i="1" dirty="0">
                  <a:solidFill>
                    <a:srgbClr val="0000FF"/>
                  </a:solidFill>
                  <a:latin typeface="Consolas" pitchFamily="49" charset="0"/>
                  <a:cs typeface="Consolas" pitchFamily="49" charset="0"/>
                </a:rPr>
                <a:t>F</a:t>
              </a:r>
            </a:p>
          </p:txBody>
        </p:sp>
        <p:sp>
          <p:nvSpPr>
            <p:cNvPr id="20" name="Oval 15">
              <a:extLst>
                <a:ext uri="{FF2B5EF4-FFF2-40B4-BE49-F238E27FC236}">
                  <a16:creationId xmlns:a16="http://schemas.microsoft.com/office/drawing/2014/main" id="{63A83163-7D21-4C73-BF28-207C25662ABF}"/>
                </a:ext>
              </a:extLst>
            </p:cNvPr>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200" i="1">
                  <a:solidFill>
                    <a:srgbClr val="0000FF"/>
                  </a:solidFill>
                  <a:latin typeface="Consolas" pitchFamily="49" charset="0"/>
                  <a:cs typeface="Consolas" pitchFamily="49" charset="0"/>
                </a:rPr>
                <a:t>H</a:t>
              </a:r>
            </a:p>
          </p:txBody>
        </p:sp>
        <p:sp>
          <p:nvSpPr>
            <p:cNvPr id="21" name="Oval 16">
              <a:extLst>
                <a:ext uri="{FF2B5EF4-FFF2-40B4-BE49-F238E27FC236}">
                  <a16:creationId xmlns:a16="http://schemas.microsoft.com/office/drawing/2014/main" id="{326E35D3-1383-4B55-84CB-E1E0AE50CF02}"/>
                </a:ext>
              </a:extLst>
            </p:cNvPr>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200" i="1" dirty="0">
                  <a:solidFill>
                    <a:srgbClr val="0000FF"/>
                  </a:solidFill>
                  <a:latin typeface="Consolas" pitchFamily="49" charset="0"/>
                  <a:cs typeface="Consolas" pitchFamily="49" charset="0"/>
                </a:rPr>
                <a:t>G</a:t>
              </a:r>
            </a:p>
          </p:txBody>
        </p:sp>
        <p:sp>
          <p:nvSpPr>
            <p:cNvPr id="22" name="Line 21">
              <a:extLst>
                <a:ext uri="{FF2B5EF4-FFF2-40B4-BE49-F238E27FC236}">
                  <a16:creationId xmlns:a16="http://schemas.microsoft.com/office/drawing/2014/main" id="{7B20F490-99E4-4E3D-9EF2-8AAC2EDAD5F4}"/>
                </a:ext>
              </a:extLst>
            </p:cNvPr>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lIns="0" rIns="0"/>
            <a:lstStyle/>
            <a:p>
              <a:pPr>
                <a:lnSpc>
                  <a:spcPts val="2300"/>
                </a:lnSpc>
                <a:spcBef>
                  <a:spcPts val="0"/>
                </a:spcBef>
              </a:pPr>
              <a:endParaRPr lang="zh-CN" altLang="en-US" sz="1200"/>
            </a:p>
          </p:txBody>
        </p:sp>
        <p:sp>
          <p:nvSpPr>
            <p:cNvPr id="23" name="Freeform 26">
              <a:extLst>
                <a:ext uri="{FF2B5EF4-FFF2-40B4-BE49-F238E27FC236}">
                  <a16:creationId xmlns:a16="http://schemas.microsoft.com/office/drawing/2014/main" id="{BBB120EE-D205-4E31-BA2E-7840508367ED}"/>
                </a:ext>
              </a:extLst>
            </p:cNvPr>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lIns="0" rIns="0"/>
            <a:lstStyle/>
            <a:p>
              <a:pPr>
                <a:lnSpc>
                  <a:spcPts val="2300"/>
                </a:lnSpc>
                <a:spcBef>
                  <a:spcPts val="0"/>
                </a:spcBef>
              </a:pPr>
              <a:endParaRPr lang="zh-CN" altLang="en-US" sz="1200"/>
            </a:p>
          </p:txBody>
        </p:sp>
        <p:cxnSp>
          <p:nvCxnSpPr>
            <p:cNvPr id="25" name="直接连接符 35">
              <a:extLst>
                <a:ext uri="{FF2B5EF4-FFF2-40B4-BE49-F238E27FC236}">
                  <a16:creationId xmlns:a16="http://schemas.microsoft.com/office/drawing/2014/main" id="{5665587D-FB6A-4E53-8B2B-0480CB85C1F2}"/>
                </a:ext>
              </a:extLst>
            </p:cNvPr>
            <p:cNvCxnSpPr>
              <a:cxnSpLocks noChangeShapeType="1"/>
              <a:stCxn id="18" idx="4"/>
              <a:endCxn id="20"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73147"/>
            <a:ext cx="3357586" cy="461665"/>
          </a:xfrm>
          <a:prstGeom prst="rect">
            <a:avLst/>
          </a:prstGeom>
          <a:gradFill>
            <a:gsLst>
              <a:gs pos="40000">
                <a:srgbClr val="267E96"/>
              </a:gs>
              <a:gs pos="0">
                <a:schemeClr val="accent5">
                  <a:shade val="51000"/>
                  <a:satMod val="130000"/>
                </a:schemeClr>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a:latin typeface="Consolas" pitchFamily="49" charset="0"/>
                <a:ea typeface="微软雅黑" pitchFamily="34" charset="-122"/>
                <a:cs typeface="Consolas" pitchFamily="49" charset="0"/>
              </a:defRPr>
            </a:lvl1pPr>
          </a:lstStyle>
          <a:p>
            <a:r>
              <a:rPr lang="en-US" altLang="zh-CN"/>
              <a:t>7.2.2  </a:t>
            </a:r>
            <a:r>
              <a:rPr lang="zh-CN" altLang="zh-CN"/>
              <a:t>二叉树性质</a:t>
            </a:r>
          </a:p>
        </p:txBody>
      </p:sp>
      <p:sp>
        <p:nvSpPr>
          <p:cNvPr id="5" name="Text Box 2"/>
          <p:cNvSpPr txBox="1">
            <a:spLocks noChangeArrowheads="1"/>
          </p:cNvSpPr>
          <p:nvPr/>
        </p:nvSpPr>
        <p:spPr bwMode="auto">
          <a:xfrm>
            <a:off x="395536" y="902060"/>
            <a:ext cx="8518628" cy="415498"/>
          </a:xfrm>
          <a:prstGeom prst="rect">
            <a:avLst/>
          </a:prstGeom>
          <a:noFill/>
          <a:ln w="9525">
            <a:noFill/>
            <a:miter lim="800000"/>
            <a:headEnd/>
            <a:tailEnd/>
          </a:ln>
        </p:spPr>
        <p:txBody>
          <a:bodyPr wrap="square">
            <a:spAutoFit/>
          </a:bodyPr>
          <a:lstStyle/>
          <a:p>
            <a:pPr algn="l">
              <a:lnSpc>
                <a:spcPct val="100000"/>
              </a:lnSpc>
              <a:spcBef>
                <a:spcPct val="50000"/>
              </a:spcBef>
            </a:pPr>
            <a:r>
              <a:rPr kumimoji="1" lang="zh-CN" altLang="en-US" sz="2100" dirty="0">
                <a:solidFill>
                  <a:srgbClr val="FF0000"/>
                </a:solidFill>
                <a:latin typeface="微软雅黑" pitchFamily="34" charset="-122"/>
                <a:ea typeface="微软雅黑" pitchFamily="34" charset="-122"/>
                <a:cs typeface="Consolas" pitchFamily="49" charset="0"/>
              </a:rPr>
              <a:t>性质</a:t>
            </a:r>
            <a:r>
              <a:rPr kumimoji="1" lang="en-US" altLang="zh-CN" sz="2100" dirty="0">
                <a:solidFill>
                  <a:srgbClr val="FF0000"/>
                </a:solidFill>
                <a:latin typeface="Consolas" pitchFamily="49" charset="0"/>
                <a:ea typeface="微软雅黑" pitchFamily="34" charset="-122"/>
                <a:cs typeface="Consolas" pitchFamily="49" charset="0"/>
              </a:rPr>
              <a:t>1 </a:t>
            </a:r>
            <a:r>
              <a:rPr kumimoji="1" lang="zh-CN" altLang="en-US" sz="2100" dirty="0">
                <a:solidFill>
                  <a:srgbClr val="0000FF"/>
                </a:solidFill>
                <a:latin typeface="Consolas" pitchFamily="49" charset="0"/>
                <a:ea typeface="楷体" pitchFamily="49" charset="-122"/>
                <a:cs typeface="Consolas" pitchFamily="49" charset="0"/>
              </a:rPr>
              <a:t>非空二叉树上</a:t>
            </a:r>
            <a:r>
              <a:rPr kumimoji="1" lang="zh-CN" altLang="en-US" sz="2100" dirty="0">
                <a:solidFill>
                  <a:srgbClr val="FF0000"/>
                </a:solidFill>
                <a:latin typeface="Consolas" pitchFamily="49" charset="0"/>
                <a:ea typeface="楷体" pitchFamily="49" charset="-122"/>
                <a:cs typeface="Consolas" pitchFamily="49" charset="0"/>
              </a:rPr>
              <a:t>叶结点数</a:t>
            </a:r>
            <a:r>
              <a:rPr kumimoji="1" lang="zh-CN" altLang="en-US" sz="2100" dirty="0">
                <a:solidFill>
                  <a:srgbClr val="0000FF"/>
                </a:solidFill>
                <a:latin typeface="Consolas" pitchFamily="49" charset="0"/>
                <a:ea typeface="楷体" pitchFamily="49" charset="-122"/>
                <a:cs typeface="Consolas" pitchFamily="49" charset="0"/>
              </a:rPr>
              <a:t>等于双分支结点数加</a:t>
            </a:r>
            <a:r>
              <a:rPr kumimoji="1" lang="en-US" altLang="zh-CN" sz="2100" dirty="0">
                <a:solidFill>
                  <a:srgbClr val="0000FF"/>
                </a:solidFill>
                <a:latin typeface="Consolas" pitchFamily="49" charset="0"/>
                <a:ea typeface="楷体" pitchFamily="49" charset="-122"/>
                <a:cs typeface="Consolas" pitchFamily="49" charset="0"/>
              </a:rPr>
              <a:t>1</a:t>
            </a:r>
            <a:r>
              <a:rPr kumimoji="1" lang="zh-CN" altLang="en-US" sz="2100" dirty="0">
                <a:solidFill>
                  <a:srgbClr val="0000FF"/>
                </a:solidFill>
                <a:latin typeface="Consolas" pitchFamily="49" charset="0"/>
                <a:ea typeface="楷体" pitchFamily="49" charset="-122"/>
                <a:cs typeface="Consolas" pitchFamily="49" charset="0"/>
              </a:rPr>
              <a:t>。即</a:t>
            </a:r>
            <a:r>
              <a:rPr kumimoji="1" lang="en-US" altLang="zh-CN" sz="2100" i="1" dirty="0">
                <a:solidFill>
                  <a:srgbClr val="FF0000"/>
                </a:solidFill>
                <a:latin typeface="Consolas" pitchFamily="49" charset="0"/>
                <a:ea typeface="楷体" pitchFamily="49" charset="-122"/>
                <a:cs typeface="Consolas" pitchFamily="49" charset="0"/>
              </a:rPr>
              <a:t>n</a:t>
            </a:r>
            <a:r>
              <a:rPr kumimoji="1" lang="en-US" altLang="zh-CN" sz="2100" baseline="-25000" dirty="0">
                <a:solidFill>
                  <a:srgbClr val="FF0000"/>
                </a:solidFill>
                <a:latin typeface="Consolas" pitchFamily="49" charset="0"/>
                <a:ea typeface="楷体" pitchFamily="49" charset="-122"/>
                <a:cs typeface="Consolas" pitchFamily="49" charset="0"/>
              </a:rPr>
              <a:t>0</a:t>
            </a:r>
            <a:r>
              <a:rPr kumimoji="1" lang="en-US" altLang="zh-CN" sz="2100" dirty="0">
                <a:solidFill>
                  <a:srgbClr val="FF0000"/>
                </a:solidFill>
                <a:latin typeface="Consolas" pitchFamily="49" charset="0"/>
                <a:ea typeface="楷体" pitchFamily="49" charset="-122"/>
                <a:cs typeface="Consolas" pitchFamily="49" charset="0"/>
              </a:rPr>
              <a:t>=</a:t>
            </a:r>
            <a:r>
              <a:rPr kumimoji="1" lang="en-US" altLang="zh-CN" sz="2100" i="1" dirty="0">
                <a:solidFill>
                  <a:srgbClr val="FF0000"/>
                </a:solidFill>
                <a:latin typeface="Consolas" pitchFamily="49" charset="0"/>
                <a:ea typeface="楷体" pitchFamily="49" charset="-122"/>
                <a:cs typeface="Consolas" pitchFamily="49" charset="0"/>
              </a:rPr>
              <a:t>n</a:t>
            </a:r>
            <a:r>
              <a:rPr kumimoji="1" lang="en-US" altLang="zh-CN" sz="2100" baseline="-25000" dirty="0">
                <a:solidFill>
                  <a:srgbClr val="FF0000"/>
                </a:solidFill>
                <a:latin typeface="Consolas" pitchFamily="49" charset="0"/>
                <a:ea typeface="楷体" pitchFamily="49" charset="-122"/>
                <a:cs typeface="Consolas" pitchFamily="49" charset="0"/>
              </a:rPr>
              <a:t>2</a:t>
            </a:r>
            <a:r>
              <a:rPr kumimoji="1" lang="en-US" altLang="zh-CN" sz="2100" dirty="0">
                <a:solidFill>
                  <a:srgbClr val="FF0000"/>
                </a:solidFill>
                <a:latin typeface="Consolas" pitchFamily="49" charset="0"/>
                <a:ea typeface="楷体" pitchFamily="49" charset="-122"/>
                <a:cs typeface="Consolas" pitchFamily="49" charset="0"/>
              </a:rPr>
              <a:t>+1</a:t>
            </a:r>
            <a:r>
              <a:rPr kumimoji="1" lang="zh-CN" altLang="en-US" sz="2100" dirty="0">
                <a:solidFill>
                  <a:srgbClr val="0000FF"/>
                </a:solidFill>
                <a:latin typeface="Consolas" pitchFamily="49" charset="0"/>
                <a:ea typeface="楷体" pitchFamily="49" charset="-122"/>
                <a:cs typeface="Consolas" pitchFamily="49" charset="0"/>
              </a:rPr>
              <a:t>。</a:t>
            </a:r>
          </a:p>
        </p:txBody>
      </p:sp>
      <p:grpSp>
        <p:nvGrpSpPr>
          <p:cNvPr id="13" name="组合 12"/>
          <p:cNvGrpSpPr/>
          <p:nvPr/>
        </p:nvGrpSpPr>
        <p:grpSpPr>
          <a:xfrm>
            <a:off x="755576" y="1606656"/>
            <a:ext cx="7954686" cy="2725856"/>
            <a:chOff x="641200" y="2357430"/>
            <a:chExt cx="7954686" cy="2725856"/>
          </a:xfrm>
        </p:grpSpPr>
        <p:sp>
          <p:nvSpPr>
            <p:cNvPr id="6" name="TextBox 5"/>
            <p:cNvSpPr txBox="1"/>
            <p:nvPr/>
          </p:nvSpPr>
          <p:spPr>
            <a:xfrm>
              <a:off x="641200" y="2772397"/>
              <a:ext cx="7954686" cy="2310889"/>
            </a:xfrm>
            <a:prstGeom prst="rect">
              <a:avLst/>
            </a:prstGeom>
            <a:noFill/>
          </p:spPr>
          <p:txBody>
            <a:bodyPr wrap="square" rtlCol="0">
              <a:spAutoFit/>
            </a:bodyPr>
            <a:lstStyle/>
            <a:p>
              <a:pPr marL="457200" indent="-457200" algn="l">
                <a:lnSpc>
                  <a:spcPts val="3100"/>
                </a:lnSpc>
                <a:spcBef>
                  <a:spcPts val="600"/>
                </a:spcBef>
                <a:buBlip>
                  <a:blip r:embed="rId2"/>
                </a:buBlip>
              </a:pPr>
              <a:r>
                <a:rPr kumimoji="1" lang="zh-CN" altLang="en-US" sz="1800" dirty="0">
                  <a:solidFill>
                    <a:srgbClr val="FF00FF"/>
                  </a:solidFill>
                  <a:latin typeface="Consolas" pitchFamily="49" charset="0"/>
                  <a:ea typeface="仿宋" pitchFamily="49" charset="-122"/>
                  <a:cs typeface="Consolas" pitchFamily="49" charset="0"/>
                </a:rPr>
                <a:t>总结点数</a:t>
              </a:r>
              <a:r>
                <a:rPr kumimoji="1" lang="en-US" altLang="zh-CN" sz="1800" i="1" dirty="0">
                  <a:solidFill>
                    <a:srgbClr val="FF00FF"/>
                  </a:solidFill>
                  <a:latin typeface="Consolas" pitchFamily="49" charset="0"/>
                  <a:ea typeface="仿宋" pitchFamily="49" charset="-122"/>
                  <a:cs typeface="Consolas" pitchFamily="49" charset="0"/>
                </a:rPr>
                <a:t>n</a:t>
              </a:r>
              <a:r>
                <a:rPr kumimoji="1" lang="en-US" altLang="zh-CN" sz="1800" dirty="0">
                  <a:solidFill>
                    <a:srgbClr val="FF00FF"/>
                  </a:solidFill>
                  <a:latin typeface="Consolas" pitchFamily="49" charset="0"/>
                  <a:ea typeface="仿宋" pitchFamily="49" charset="-122"/>
                  <a:cs typeface="Consolas" pitchFamily="49" charset="0"/>
                </a:rPr>
                <a:t>=</a:t>
              </a:r>
              <a:r>
                <a:rPr kumimoji="1" lang="en-US" altLang="zh-CN" sz="1800" i="1" dirty="0">
                  <a:solidFill>
                    <a:srgbClr val="FF00FF"/>
                  </a:solidFill>
                  <a:latin typeface="Consolas" pitchFamily="49" charset="0"/>
                  <a:ea typeface="仿宋" pitchFamily="49" charset="-122"/>
                  <a:cs typeface="Consolas" pitchFamily="49" charset="0"/>
                </a:rPr>
                <a:t>n</a:t>
              </a:r>
              <a:r>
                <a:rPr kumimoji="1" lang="en-US" altLang="zh-CN" sz="1800" baseline="-30000" dirty="0">
                  <a:solidFill>
                    <a:srgbClr val="FF00FF"/>
                  </a:solidFill>
                  <a:latin typeface="Consolas" pitchFamily="49" charset="0"/>
                  <a:ea typeface="仿宋" pitchFamily="49" charset="-122"/>
                  <a:cs typeface="Consolas" pitchFamily="49" charset="0"/>
                </a:rPr>
                <a:t>0</a:t>
              </a:r>
              <a:r>
                <a:rPr kumimoji="1" lang="en-US" altLang="zh-CN" sz="1800" dirty="0">
                  <a:solidFill>
                    <a:srgbClr val="FF00FF"/>
                  </a:solidFill>
                  <a:latin typeface="Consolas" pitchFamily="49" charset="0"/>
                  <a:ea typeface="仿宋" pitchFamily="49" charset="-122"/>
                  <a:cs typeface="Consolas" pitchFamily="49" charset="0"/>
                </a:rPr>
                <a:t>+</a:t>
              </a:r>
              <a:r>
                <a:rPr kumimoji="1" lang="en-US" altLang="zh-CN" sz="1800" i="1" dirty="0">
                  <a:solidFill>
                    <a:srgbClr val="FF00FF"/>
                  </a:solidFill>
                  <a:latin typeface="Consolas" pitchFamily="49" charset="0"/>
                  <a:ea typeface="仿宋" pitchFamily="49" charset="-122"/>
                  <a:cs typeface="Consolas" pitchFamily="49" charset="0"/>
                </a:rPr>
                <a:t>n</a:t>
              </a:r>
              <a:r>
                <a:rPr kumimoji="1" lang="en-US" altLang="zh-CN" sz="1800" baseline="-30000" dirty="0">
                  <a:solidFill>
                    <a:srgbClr val="FF00FF"/>
                  </a:solidFill>
                  <a:latin typeface="Consolas" pitchFamily="49" charset="0"/>
                  <a:ea typeface="仿宋" pitchFamily="49" charset="-122"/>
                  <a:cs typeface="Consolas" pitchFamily="49" charset="0"/>
                </a:rPr>
                <a:t>1</a:t>
              </a:r>
              <a:r>
                <a:rPr kumimoji="1" lang="en-US" altLang="zh-CN" sz="1800" dirty="0">
                  <a:solidFill>
                    <a:srgbClr val="FF00FF"/>
                  </a:solidFill>
                  <a:latin typeface="Consolas" pitchFamily="49" charset="0"/>
                  <a:ea typeface="仿宋" pitchFamily="49" charset="-122"/>
                  <a:cs typeface="Consolas" pitchFamily="49" charset="0"/>
                </a:rPr>
                <a:t>+</a:t>
              </a:r>
              <a:r>
                <a:rPr kumimoji="1" lang="en-US" altLang="zh-CN" sz="1800" i="1" dirty="0">
                  <a:solidFill>
                    <a:srgbClr val="FF00FF"/>
                  </a:solidFill>
                  <a:latin typeface="Consolas" pitchFamily="49" charset="0"/>
                  <a:ea typeface="仿宋" pitchFamily="49" charset="-122"/>
                  <a:cs typeface="Consolas" pitchFamily="49" charset="0"/>
                </a:rPr>
                <a:t>n</a:t>
              </a:r>
              <a:r>
                <a:rPr kumimoji="1" lang="en-US" altLang="zh-CN" sz="1800" baseline="-30000" dirty="0">
                  <a:solidFill>
                    <a:srgbClr val="FF00FF"/>
                  </a:solidFill>
                  <a:latin typeface="Consolas" pitchFamily="49" charset="0"/>
                  <a:ea typeface="仿宋" pitchFamily="49" charset="-122"/>
                  <a:cs typeface="Consolas" pitchFamily="49" charset="0"/>
                </a:rPr>
                <a:t>2</a:t>
              </a:r>
              <a:r>
                <a:rPr kumimoji="1" lang="zh-CN" altLang="en-US" sz="1800" dirty="0">
                  <a:solidFill>
                    <a:srgbClr val="0000FF"/>
                  </a:solidFill>
                  <a:latin typeface="Consolas" pitchFamily="49" charset="0"/>
                  <a:ea typeface="仿宋" pitchFamily="49" charset="-122"/>
                  <a:cs typeface="Consolas" pitchFamily="49" charset="0"/>
                </a:rPr>
                <a:t>。</a:t>
              </a:r>
              <a:endParaRPr kumimoji="1" lang="en-US" altLang="zh-CN" sz="1800" dirty="0">
                <a:solidFill>
                  <a:srgbClr val="0000FF"/>
                </a:solidFill>
                <a:latin typeface="Consolas" pitchFamily="49" charset="0"/>
                <a:ea typeface="仿宋" pitchFamily="49" charset="-122"/>
                <a:cs typeface="Consolas" pitchFamily="49" charset="0"/>
              </a:endParaRPr>
            </a:p>
            <a:p>
              <a:pPr marL="457200" indent="-457200" algn="l">
                <a:lnSpc>
                  <a:spcPts val="3100"/>
                </a:lnSpc>
                <a:spcBef>
                  <a:spcPts val="600"/>
                </a:spcBef>
                <a:buBlip>
                  <a:blip r:embed="rId2"/>
                </a:buBlip>
              </a:pPr>
              <a:r>
                <a:rPr lang="zh-CN" altLang="en-US" sz="1800" dirty="0">
                  <a:solidFill>
                    <a:srgbClr val="0000FF"/>
                  </a:solidFill>
                  <a:latin typeface="Consolas" pitchFamily="49" charset="0"/>
                  <a:ea typeface="仿宋" pitchFamily="49" charset="-122"/>
                  <a:cs typeface="Consolas" pitchFamily="49" charset="0"/>
                </a:rPr>
                <a:t>一个度为</a:t>
              </a:r>
              <a:r>
                <a:rPr lang="en-US"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的结点贡献</a:t>
              </a:r>
              <a:r>
                <a:rPr lang="en-US"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个度，一个度为</a:t>
              </a:r>
              <a:r>
                <a:rPr lang="en-US"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的结点贡献</a:t>
              </a:r>
              <a:r>
                <a:rPr lang="en-US"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个度，所以</a:t>
              </a:r>
              <a:r>
                <a:rPr lang="zh-CN" altLang="en-US" sz="1800" dirty="0">
                  <a:solidFill>
                    <a:srgbClr val="FF00FF"/>
                  </a:solidFill>
                  <a:latin typeface="Consolas" pitchFamily="49" charset="0"/>
                  <a:ea typeface="仿宋" pitchFamily="49" charset="-122"/>
                  <a:cs typeface="Consolas" pitchFamily="49" charset="0"/>
                </a:rPr>
                <a:t>总的度数</a:t>
              </a:r>
              <a:r>
                <a:rPr lang="en-US" sz="1800" dirty="0">
                  <a:solidFill>
                    <a:srgbClr val="FF00FF"/>
                  </a:solidFill>
                  <a:latin typeface="Consolas" pitchFamily="49" charset="0"/>
                  <a:ea typeface="仿宋" pitchFamily="49" charset="-122"/>
                  <a:cs typeface="Consolas" pitchFamily="49" charset="0"/>
                </a:rPr>
                <a:t>=</a:t>
              </a:r>
              <a:r>
                <a:rPr lang="en-US" sz="1800" i="1" dirty="0">
                  <a:solidFill>
                    <a:srgbClr val="FF00FF"/>
                  </a:solidFill>
                  <a:latin typeface="Consolas" pitchFamily="49" charset="0"/>
                  <a:ea typeface="仿宋" pitchFamily="49" charset="-122"/>
                  <a:cs typeface="Consolas" pitchFamily="49" charset="0"/>
                </a:rPr>
                <a:t>n</a:t>
              </a:r>
              <a:r>
                <a:rPr lang="en-US" sz="1800" baseline="-25000" dirty="0">
                  <a:solidFill>
                    <a:srgbClr val="FF00FF"/>
                  </a:solidFill>
                  <a:latin typeface="Consolas" pitchFamily="49" charset="0"/>
                  <a:ea typeface="仿宋" pitchFamily="49" charset="-122"/>
                  <a:cs typeface="Consolas" pitchFamily="49" charset="0"/>
                </a:rPr>
                <a:t>1</a:t>
              </a:r>
              <a:r>
                <a:rPr lang="en-US" sz="1800" dirty="0">
                  <a:solidFill>
                    <a:srgbClr val="FF00FF"/>
                  </a:solidFill>
                  <a:latin typeface="Consolas" pitchFamily="49" charset="0"/>
                  <a:ea typeface="仿宋" pitchFamily="49" charset="-122"/>
                  <a:cs typeface="Consolas" pitchFamily="49" charset="0"/>
                </a:rPr>
                <a:t>+2</a:t>
              </a:r>
              <a:r>
                <a:rPr lang="en-US" sz="1800" i="1" dirty="0">
                  <a:solidFill>
                    <a:srgbClr val="FF00FF"/>
                  </a:solidFill>
                  <a:latin typeface="Consolas" pitchFamily="49" charset="0"/>
                  <a:ea typeface="仿宋" pitchFamily="49" charset="-122"/>
                  <a:cs typeface="Consolas" pitchFamily="49" charset="0"/>
                </a:rPr>
                <a:t>n</a:t>
              </a:r>
              <a:r>
                <a:rPr lang="en-US" sz="1800" baseline="-25000" dirty="0">
                  <a:solidFill>
                    <a:srgbClr val="FF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marL="457200" indent="-457200" algn="l">
                <a:lnSpc>
                  <a:spcPts val="3100"/>
                </a:lnSpc>
                <a:spcBef>
                  <a:spcPts val="600"/>
                </a:spcBef>
                <a:buBlip>
                  <a:blip r:embed="rId2"/>
                </a:buBlip>
              </a:pPr>
              <a:r>
                <a:rPr lang="zh-CN" altLang="en-US" sz="1800" dirty="0">
                  <a:solidFill>
                    <a:srgbClr val="FF00FF"/>
                  </a:solidFill>
                  <a:latin typeface="Consolas" pitchFamily="49" charset="0"/>
                  <a:ea typeface="仿宋" pitchFamily="49" charset="-122"/>
                  <a:cs typeface="Consolas" pitchFamily="49" charset="0"/>
                </a:rPr>
                <a:t>总的度数</a:t>
              </a:r>
              <a:r>
                <a:rPr lang="en-US" sz="1800" dirty="0">
                  <a:solidFill>
                    <a:srgbClr val="FF00FF"/>
                  </a:solidFill>
                  <a:latin typeface="Consolas" pitchFamily="49" charset="0"/>
                  <a:ea typeface="仿宋" pitchFamily="49" charset="-122"/>
                  <a:cs typeface="Consolas" pitchFamily="49" charset="0"/>
                </a:rPr>
                <a:t>=</a:t>
              </a:r>
              <a:r>
                <a:rPr lang="zh-CN" altLang="en-US" sz="1800" dirty="0">
                  <a:solidFill>
                    <a:srgbClr val="FF00FF"/>
                  </a:solidFill>
                  <a:latin typeface="Consolas" pitchFamily="49" charset="0"/>
                  <a:ea typeface="仿宋" pitchFamily="49" charset="-122"/>
                  <a:cs typeface="Consolas" pitchFamily="49" charset="0"/>
                </a:rPr>
                <a:t>总分支数</a:t>
              </a:r>
              <a:r>
                <a:rPr lang="en-US" sz="1800" dirty="0">
                  <a:solidFill>
                    <a:srgbClr val="FF00FF"/>
                  </a:solidFill>
                  <a:latin typeface="Consolas" pitchFamily="49" charset="0"/>
                  <a:ea typeface="仿宋" pitchFamily="49" charset="-122"/>
                  <a:cs typeface="Consolas" pitchFamily="49" charset="0"/>
                </a:rPr>
                <a:t>=</a:t>
              </a:r>
              <a:r>
                <a:rPr lang="en-US" sz="1800" i="1" dirty="0">
                  <a:solidFill>
                    <a:srgbClr val="FF00FF"/>
                  </a:solidFill>
                  <a:latin typeface="Consolas" pitchFamily="49" charset="0"/>
                  <a:ea typeface="仿宋" pitchFamily="49" charset="-122"/>
                  <a:cs typeface="Consolas" pitchFamily="49" charset="0"/>
                </a:rPr>
                <a:t>n</a:t>
              </a:r>
              <a:r>
                <a:rPr lang="en-US" sz="1800" dirty="0">
                  <a:solidFill>
                    <a:srgbClr val="FF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marL="457200" indent="-457200" algn="l">
                <a:lnSpc>
                  <a:spcPts val="3100"/>
                </a:lnSpc>
                <a:spcBef>
                  <a:spcPts val="600"/>
                </a:spcBef>
                <a:buBlip>
                  <a:blip r:embed="rId2"/>
                </a:buBlip>
              </a:pPr>
              <a:r>
                <a:rPr lang="zh-CN" altLang="en-US" sz="1800" dirty="0">
                  <a:solidFill>
                    <a:srgbClr val="0000FF"/>
                  </a:solidFill>
                  <a:latin typeface="Consolas" pitchFamily="49" charset="0"/>
                  <a:ea typeface="仿宋" pitchFamily="49" charset="-122"/>
                  <a:cs typeface="Consolas" pitchFamily="49" charset="0"/>
                </a:rPr>
                <a:t>则</a:t>
              </a:r>
              <a:r>
                <a:rPr lang="en-US" sz="1800" i="1" dirty="0">
                  <a:solidFill>
                    <a:srgbClr val="0000FF"/>
                  </a:solidFill>
                  <a:latin typeface="Consolas" pitchFamily="49" charset="0"/>
                  <a:ea typeface="仿宋" pitchFamily="49" charset="-122"/>
                  <a:cs typeface="Consolas" pitchFamily="49" charset="0"/>
                </a:rPr>
                <a:t>n</a:t>
              </a:r>
              <a:r>
                <a:rPr lang="en-US" sz="1800" baseline="-25000" dirty="0">
                  <a:solidFill>
                    <a:srgbClr val="0000FF"/>
                  </a:solidFill>
                  <a:latin typeface="Consolas" pitchFamily="49" charset="0"/>
                  <a:ea typeface="仿宋" pitchFamily="49" charset="-122"/>
                  <a:cs typeface="Consolas" pitchFamily="49" charset="0"/>
                </a:rPr>
                <a:t>1</a:t>
              </a:r>
              <a:r>
                <a:rPr lang="en-US" sz="1800" dirty="0">
                  <a:solidFill>
                    <a:srgbClr val="0000FF"/>
                  </a:solidFill>
                  <a:latin typeface="Consolas" pitchFamily="49" charset="0"/>
                  <a:ea typeface="仿宋" pitchFamily="49" charset="-122"/>
                  <a:cs typeface="Consolas" pitchFamily="49" charset="0"/>
                </a:rPr>
                <a:t>+2</a:t>
              </a:r>
              <a:r>
                <a:rPr lang="en-US" sz="1800" i="1" dirty="0">
                  <a:solidFill>
                    <a:srgbClr val="0000FF"/>
                  </a:solidFill>
                  <a:latin typeface="Consolas" pitchFamily="49" charset="0"/>
                  <a:ea typeface="仿宋" pitchFamily="49" charset="-122"/>
                  <a:cs typeface="Consolas" pitchFamily="49" charset="0"/>
                </a:rPr>
                <a:t>n</a:t>
              </a:r>
              <a:r>
                <a:rPr lang="en-US" sz="1800" baseline="-25000" dirty="0">
                  <a:solidFill>
                    <a:srgbClr val="0000FF"/>
                  </a:solidFill>
                  <a:latin typeface="Consolas" pitchFamily="49" charset="0"/>
                  <a:ea typeface="仿宋" pitchFamily="49" charset="-122"/>
                  <a:cs typeface="Consolas" pitchFamily="49" charset="0"/>
                </a:rPr>
                <a:t>2</a:t>
              </a:r>
              <a:r>
                <a:rPr lang="en-US" sz="1800" dirty="0">
                  <a:solidFill>
                    <a:srgbClr val="0000FF"/>
                  </a:solidFill>
                  <a:latin typeface="Consolas" pitchFamily="49" charset="0"/>
                  <a:ea typeface="仿宋" pitchFamily="49" charset="-122"/>
                  <a:cs typeface="Consolas" pitchFamily="49" charset="0"/>
                </a:rPr>
                <a:t>=</a:t>
              </a:r>
              <a:r>
                <a:rPr lang="en-US" sz="1800" i="1" dirty="0">
                  <a:solidFill>
                    <a:srgbClr val="0000FF"/>
                  </a:solidFill>
                  <a:latin typeface="Consolas" pitchFamily="49" charset="0"/>
                  <a:ea typeface="仿宋" pitchFamily="49" charset="-122"/>
                  <a:cs typeface="Consolas" pitchFamily="49" charset="0"/>
                </a:rPr>
                <a:t>n</a:t>
              </a:r>
              <a:r>
                <a:rPr lang="en-US" sz="1800" baseline="-25000" dirty="0">
                  <a:solidFill>
                    <a:srgbClr val="0000FF"/>
                  </a:solidFill>
                  <a:latin typeface="Consolas" pitchFamily="49" charset="0"/>
                  <a:ea typeface="仿宋" pitchFamily="49" charset="-122"/>
                  <a:cs typeface="Consolas" pitchFamily="49" charset="0"/>
                </a:rPr>
                <a:t>0</a:t>
              </a:r>
              <a:r>
                <a:rPr lang="en-US" sz="1800" dirty="0">
                  <a:solidFill>
                    <a:srgbClr val="0000FF"/>
                  </a:solidFill>
                  <a:latin typeface="Consolas" pitchFamily="49" charset="0"/>
                  <a:ea typeface="仿宋" pitchFamily="49" charset="-122"/>
                  <a:cs typeface="Consolas" pitchFamily="49" charset="0"/>
                </a:rPr>
                <a:t>+</a:t>
              </a:r>
              <a:r>
                <a:rPr lang="en-US" sz="1800" i="1" dirty="0">
                  <a:solidFill>
                    <a:srgbClr val="0000FF"/>
                  </a:solidFill>
                  <a:latin typeface="Consolas" pitchFamily="49" charset="0"/>
                  <a:ea typeface="仿宋" pitchFamily="49" charset="-122"/>
                  <a:cs typeface="Consolas" pitchFamily="49" charset="0"/>
                </a:rPr>
                <a:t>n</a:t>
              </a:r>
              <a:r>
                <a:rPr lang="en-US" sz="1800" baseline="-25000" dirty="0">
                  <a:solidFill>
                    <a:srgbClr val="0000FF"/>
                  </a:solidFill>
                  <a:latin typeface="Consolas" pitchFamily="49" charset="0"/>
                  <a:ea typeface="仿宋" pitchFamily="49" charset="-122"/>
                  <a:cs typeface="Consolas" pitchFamily="49" charset="0"/>
                </a:rPr>
                <a:t>1</a:t>
              </a:r>
              <a:r>
                <a:rPr lang="en-US" sz="1800" dirty="0">
                  <a:solidFill>
                    <a:srgbClr val="0000FF"/>
                  </a:solidFill>
                  <a:latin typeface="Consolas" pitchFamily="49" charset="0"/>
                  <a:ea typeface="仿宋" pitchFamily="49" charset="-122"/>
                  <a:cs typeface="Consolas" pitchFamily="49" charset="0"/>
                </a:rPr>
                <a:t>+</a:t>
              </a:r>
              <a:r>
                <a:rPr lang="en-US" sz="1800" i="1" dirty="0">
                  <a:solidFill>
                    <a:srgbClr val="0000FF"/>
                  </a:solidFill>
                  <a:latin typeface="Consolas" pitchFamily="49" charset="0"/>
                  <a:ea typeface="仿宋" pitchFamily="49" charset="-122"/>
                  <a:cs typeface="Consolas" pitchFamily="49" charset="0"/>
                </a:rPr>
                <a:t>n</a:t>
              </a:r>
              <a:r>
                <a:rPr lang="en-US" sz="1800" baseline="-25000" dirty="0">
                  <a:solidFill>
                    <a:srgbClr val="0000FF"/>
                  </a:solidFill>
                  <a:latin typeface="Consolas" pitchFamily="49" charset="0"/>
                  <a:ea typeface="仿宋" pitchFamily="49" charset="-122"/>
                  <a:cs typeface="Consolas" pitchFamily="49" charset="0"/>
                </a:rPr>
                <a:t>2</a:t>
              </a:r>
              <a:r>
                <a:rPr lang="en-US"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，求出</a:t>
              </a:r>
              <a:r>
                <a:rPr lang="en-US" sz="1800" i="1" dirty="0">
                  <a:solidFill>
                    <a:srgbClr val="FF0000"/>
                  </a:solidFill>
                  <a:latin typeface="Consolas" pitchFamily="49" charset="0"/>
                  <a:ea typeface="仿宋" pitchFamily="49" charset="-122"/>
                  <a:cs typeface="Consolas" pitchFamily="49" charset="0"/>
                </a:rPr>
                <a:t>n</a:t>
              </a:r>
              <a:r>
                <a:rPr lang="en-US" sz="1800" baseline="-25000" dirty="0">
                  <a:solidFill>
                    <a:srgbClr val="FF0000"/>
                  </a:solidFill>
                  <a:latin typeface="Consolas" pitchFamily="49" charset="0"/>
                  <a:ea typeface="仿宋" pitchFamily="49" charset="-122"/>
                  <a:cs typeface="Consolas" pitchFamily="49" charset="0"/>
                </a:rPr>
                <a:t>0</a:t>
              </a:r>
              <a:r>
                <a:rPr lang="en-US" sz="1800" dirty="0">
                  <a:solidFill>
                    <a:srgbClr val="FF0000"/>
                  </a:solidFill>
                  <a:latin typeface="Consolas" pitchFamily="49" charset="0"/>
                  <a:ea typeface="仿宋" pitchFamily="49" charset="-122"/>
                  <a:cs typeface="Consolas" pitchFamily="49" charset="0"/>
                </a:rPr>
                <a:t>=</a:t>
              </a:r>
              <a:r>
                <a:rPr lang="en-US" sz="1800" i="1" dirty="0">
                  <a:solidFill>
                    <a:srgbClr val="FF0000"/>
                  </a:solidFill>
                  <a:latin typeface="Consolas" pitchFamily="49" charset="0"/>
                  <a:ea typeface="仿宋" pitchFamily="49" charset="-122"/>
                  <a:cs typeface="Consolas" pitchFamily="49" charset="0"/>
                </a:rPr>
                <a:t>n</a:t>
              </a:r>
              <a:r>
                <a:rPr lang="en-US" sz="1800" baseline="-25000" dirty="0">
                  <a:solidFill>
                    <a:srgbClr val="FF0000"/>
                  </a:solidFill>
                  <a:latin typeface="Consolas" pitchFamily="49" charset="0"/>
                  <a:ea typeface="仿宋" pitchFamily="49" charset="-122"/>
                  <a:cs typeface="Consolas" pitchFamily="49" charset="0"/>
                </a:rPr>
                <a:t>2</a:t>
              </a:r>
              <a:r>
                <a:rPr lang="en-US" sz="1800" dirty="0">
                  <a:solidFill>
                    <a:srgbClr val="FF0000"/>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a:t>
              </a:r>
            </a:p>
          </p:txBody>
        </p:sp>
        <p:sp>
          <p:nvSpPr>
            <p:cNvPr id="7" name="TextBox 6"/>
            <p:cNvSpPr txBox="1"/>
            <p:nvPr/>
          </p:nvSpPr>
          <p:spPr>
            <a:xfrm>
              <a:off x="857224" y="2357430"/>
              <a:ext cx="928694" cy="313932"/>
            </a:xfrm>
            <a:prstGeom prst="rect">
              <a:avLst/>
            </a:prstGeom>
            <a:noFill/>
          </p:spPr>
          <p:txBody>
            <a:bodyPr wrap="square" rtlCol="0">
              <a:spAutoFit/>
            </a:bodyPr>
            <a:lstStyle/>
            <a:p>
              <a:pPr algn="l"/>
              <a:r>
                <a:rPr lang="zh-CN" altLang="en-US" sz="1800">
                  <a:solidFill>
                    <a:srgbClr val="FF0000"/>
                  </a:solidFill>
                  <a:latin typeface="微软雅黑" pitchFamily="34" charset="-122"/>
                  <a:ea typeface="微软雅黑" pitchFamily="34" charset="-122"/>
                </a:rPr>
                <a:t>证明：</a:t>
              </a:r>
            </a:p>
          </p:txBody>
        </p:sp>
      </p:grpSp>
      <p:sp>
        <p:nvSpPr>
          <p:cNvPr id="8" name="TextBox 7"/>
          <p:cNvSpPr txBox="1"/>
          <p:nvPr/>
        </p:nvSpPr>
        <p:spPr>
          <a:xfrm>
            <a:off x="2173113" y="4797152"/>
            <a:ext cx="6752906" cy="1785104"/>
          </a:xfrm>
          <a:prstGeom prst="rect">
            <a:avLst/>
          </a:prstGeom>
          <a:noFill/>
        </p:spPr>
        <p:txBody>
          <a:bodyPr wrap="square" rtlCol="0">
            <a:spAutoFit/>
          </a:bodyPr>
          <a:lstStyle/>
          <a:p>
            <a:pPr algn="l">
              <a:lnSpc>
                <a:spcPts val="3300"/>
              </a:lnSpc>
              <a:spcBef>
                <a:spcPts val="0"/>
              </a:spcBef>
            </a:pPr>
            <a:r>
              <a:rPr lang="zh-CN" altLang="zh-CN" sz="2000" dirty="0">
                <a:solidFill>
                  <a:srgbClr val="FF0000"/>
                </a:solidFill>
                <a:latin typeface="Consolas" pitchFamily="49" charset="0"/>
                <a:ea typeface="华文中宋" pitchFamily="2" charset="-122"/>
                <a:cs typeface="Consolas" pitchFamily="49" charset="0"/>
              </a:rPr>
              <a:t>在二叉树中计算结点时常用的关系式有：</a:t>
            </a:r>
            <a:endParaRPr lang="en-US" altLang="zh-CN" sz="2000" dirty="0">
              <a:solidFill>
                <a:srgbClr val="FF0000"/>
              </a:solidFill>
              <a:latin typeface="Consolas" pitchFamily="49" charset="0"/>
              <a:ea typeface="华文中宋" pitchFamily="2" charset="-122"/>
              <a:cs typeface="Consolas" pitchFamily="49" charset="0"/>
            </a:endParaRPr>
          </a:p>
          <a:p>
            <a:pPr algn="l">
              <a:lnSpc>
                <a:spcPts val="3300"/>
              </a:lnSpc>
              <a:spcBef>
                <a:spcPts val="0"/>
              </a:spcBef>
            </a:pPr>
            <a:r>
              <a:rPr lang="zh-CN" altLang="en-US" sz="2000" dirty="0">
                <a:solidFill>
                  <a:srgbClr val="FF0000"/>
                </a:solidFill>
                <a:latin typeface="Consolas" pitchFamily="49" charset="0"/>
                <a:ea typeface="华文中宋" pitchFamily="2" charset="-122"/>
                <a:cs typeface="Consolas" pitchFamily="49" charset="0"/>
              </a:rPr>
              <a:t>（</a:t>
            </a:r>
            <a:r>
              <a:rPr lang="en-US" altLang="zh-CN" sz="2000" dirty="0">
                <a:solidFill>
                  <a:srgbClr val="FF0000"/>
                </a:solidFill>
                <a:latin typeface="Consolas" pitchFamily="49" charset="0"/>
                <a:ea typeface="华文中宋" pitchFamily="2" charset="-122"/>
                <a:cs typeface="Consolas" pitchFamily="49" charset="0"/>
              </a:rPr>
              <a:t>1) </a:t>
            </a:r>
            <a:r>
              <a:rPr lang="zh-CN" altLang="zh-CN" sz="2000" dirty="0">
                <a:solidFill>
                  <a:srgbClr val="FF0000"/>
                </a:solidFill>
                <a:latin typeface="Consolas" pitchFamily="49" charset="0"/>
                <a:ea typeface="华文中宋" pitchFamily="2" charset="-122"/>
                <a:cs typeface="Consolas" pitchFamily="49" charset="0"/>
              </a:rPr>
              <a:t>结点的度之和</a:t>
            </a:r>
            <a:r>
              <a:rPr lang="en-US" altLang="zh-CN" sz="2000" dirty="0">
                <a:solidFill>
                  <a:srgbClr val="FF0000"/>
                </a:solidFill>
                <a:latin typeface="Consolas" pitchFamily="49" charset="0"/>
                <a:ea typeface="华文中宋" pitchFamily="2" charset="-122"/>
                <a:cs typeface="Consolas" pitchFamily="49" charset="0"/>
              </a:rPr>
              <a:t>=</a:t>
            </a:r>
            <a:r>
              <a:rPr lang="zh-CN" altLang="en-US" sz="2000" dirty="0">
                <a:solidFill>
                  <a:srgbClr val="FF0000"/>
                </a:solidFill>
                <a:latin typeface="Consolas" pitchFamily="49" charset="0"/>
                <a:ea typeface="华文中宋" pitchFamily="2" charset="-122"/>
                <a:cs typeface="Consolas" pitchFamily="49" charset="0"/>
              </a:rPr>
              <a:t>分支数</a:t>
            </a:r>
            <a:r>
              <a:rPr lang="en-US" altLang="zh-CN" sz="2000" dirty="0">
                <a:solidFill>
                  <a:srgbClr val="FF0000"/>
                </a:solidFill>
                <a:latin typeface="Consolas" pitchFamily="49" charset="0"/>
                <a:ea typeface="华文中宋" pitchFamily="2" charset="-122"/>
                <a:cs typeface="Consolas" pitchFamily="49" charset="0"/>
              </a:rPr>
              <a:t>=</a:t>
            </a:r>
            <a:r>
              <a:rPr lang="en-US" altLang="zh-CN" sz="2000" i="1" dirty="0">
                <a:solidFill>
                  <a:srgbClr val="FF0000"/>
                </a:solidFill>
                <a:latin typeface="Consolas" pitchFamily="49" charset="0"/>
                <a:ea typeface="华文中宋" pitchFamily="2" charset="-122"/>
                <a:cs typeface="Consolas" pitchFamily="49" charset="0"/>
              </a:rPr>
              <a:t>n</a:t>
            </a:r>
            <a:r>
              <a:rPr lang="en-US" altLang="zh-CN" sz="2000" dirty="0">
                <a:solidFill>
                  <a:srgbClr val="FF0000"/>
                </a:solidFill>
                <a:latin typeface="Consolas" pitchFamily="49" charset="0"/>
                <a:ea typeface="华文中宋" pitchFamily="2" charset="-122"/>
                <a:cs typeface="Consolas" pitchFamily="49" charset="0"/>
              </a:rPr>
              <a:t>-1;</a:t>
            </a:r>
          </a:p>
          <a:p>
            <a:pPr algn="l">
              <a:lnSpc>
                <a:spcPts val="3300"/>
              </a:lnSpc>
              <a:spcBef>
                <a:spcPts val="0"/>
              </a:spcBef>
            </a:pPr>
            <a:r>
              <a:rPr lang="en-US" altLang="zh-CN" sz="2000" dirty="0">
                <a:solidFill>
                  <a:srgbClr val="FF0000"/>
                </a:solidFill>
                <a:latin typeface="Consolas" pitchFamily="49" charset="0"/>
                <a:ea typeface="华文中宋" pitchFamily="2" charset="-122"/>
                <a:cs typeface="Consolas" pitchFamily="49" charset="0"/>
              </a:rPr>
              <a:t> (2) </a:t>
            </a:r>
            <a:r>
              <a:rPr lang="zh-CN" altLang="zh-CN" sz="2000" dirty="0">
                <a:solidFill>
                  <a:srgbClr val="FF0000"/>
                </a:solidFill>
                <a:latin typeface="Consolas" pitchFamily="49" charset="0"/>
                <a:ea typeface="华文中宋" pitchFamily="2" charset="-122"/>
                <a:cs typeface="Consolas" pitchFamily="49" charset="0"/>
              </a:rPr>
              <a:t>结点的度之和＝</a:t>
            </a:r>
            <a:r>
              <a:rPr lang="en-US" altLang="zh-CN" sz="2000" i="1" dirty="0">
                <a:solidFill>
                  <a:srgbClr val="FF0000"/>
                </a:solidFill>
                <a:latin typeface="Consolas" pitchFamily="49" charset="0"/>
                <a:ea typeface="华文中宋" pitchFamily="2" charset="-122"/>
                <a:cs typeface="Consolas" pitchFamily="49" charset="0"/>
              </a:rPr>
              <a:t>n</a:t>
            </a:r>
            <a:r>
              <a:rPr lang="en-US" altLang="zh-CN" sz="2000" baseline="-25000" dirty="0">
                <a:solidFill>
                  <a:srgbClr val="FF0000"/>
                </a:solidFill>
                <a:latin typeface="Consolas" pitchFamily="49" charset="0"/>
                <a:ea typeface="华文中宋" pitchFamily="2" charset="-122"/>
                <a:cs typeface="Consolas" pitchFamily="49" charset="0"/>
              </a:rPr>
              <a:t>1</a:t>
            </a:r>
            <a:r>
              <a:rPr lang="zh-CN" altLang="zh-CN" sz="2000" dirty="0">
                <a:solidFill>
                  <a:srgbClr val="FF0000"/>
                </a:solidFill>
                <a:latin typeface="Consolas" pitchFamily="49" charset="0"/>
                <a:ea typeface="华文中宋" pitchFamily="2" charset="-122"/>
                <a:cs typeface="Consolas" pitchFamily="49" charset="0"/>
              </a:rPr>
              <a:t>＋</a:t>
            </a:r>
            <a:r>
              <a:rPr lang="en-US" altLang="zh-CN" sz="2000" dirty="0">
                <a:solidFill>
                  <a:srgbClr val="FF0000"/>
                </a:solidFill>
                <a:latin typeface="Consolas" pitchFamily="49" charset="0"/>
                <a:ea typeface="华文中宋" pitchFamily="2" charset="-122"/>
                <a:cs typeface="Consolas" pitchFamily="49" charset="0"/>
              </a:rPr>
              <a:t>2</a:t>
            </a:r>
            <a:r>
              <a:rPr lang="en-US" altLang="zh-CN" sz="2000" i="1" dirty="0">
                <a:solidFill>
                  <a:srgbClr val="FF0000"/>
                </a:solidFill>
                <a:latin typeface="Consolas" pitchFamily="49" charset="0"/>
                <a:ea typeface="华文中宋" pitchFamily="2" charset="-122"/>
                <a:cs typeface="Consolas" pitchFamily="49" charset="0"/>
              </a:rPr>
              <a:t>n</a:t>
            </a:r>
            <a:r>
              <a:rPr lang="en-US" altLang="zh-CN" sz="2000" baseline="-25000" dirty="0">
                <a:solidFill>
                  <a:srgbClr val="FF0000"/>
                </a:solidFill>
                <a:latin typeface="Consolas" pitchFamily="49" charset="0"/>
                <a:ea typeface="华文中宋" pitchFamily="2" charset="-122"/>
                <a:cs typeface="Consolas" pitchFamily="49" charset="0"/>
              </a:rPr>
              <a:t>2 </a:t>
            </a:r>
            <a:r>
              <a:rPr lang="en-US" altLang="zh-CN" sz="2000" dirty="0">
                <a:solidFill>
                  <a:srgbClr val="FF0000"/>
                </a:solidFill>
                <a:latin typeface="Consolas" pitchFamily="49" charset="0"/>
                <a:ea typeface="华文中宋" pitchFamily="2" charset="-122"/>
                <a:cs typeface="Consolas" pitchFamily="49" charset="0"/>
              </a:rPr>
              <a:t>;</a:t>
            </a:r>
          </a:p>
          <a:p>
            <a:pPr algn="l">
              <a:lnSpc>
                <a:spcPts val="3300"/>
              </a:lnSpc>
              <a:spcBef>
                <a:spcPts val="0"/>
              </a:spcBef>
            </a:pPr>
            <a:r>
              <a:rPr lang="en-US" altLang="zh-CN" sz="2000" dirty="0">
                <a:solidFill>
                  <a:srgbClr val="FF0000"/>
                </a:solidFill>
                <a:latin typeface="Consolas" pitchFamily="49" charset="0"/>
                <a:ea typeface="华文中宋" pitchFamily="2" charset="-122"/>
                <a:cs typeface="Consolas" pitchFamily="49" charset="0"/>
              </a:rPr>
              <a:t> (3) </a:t>
            </a:r>
            <a:r>
              <a:rPr lang="zh-CN" altLang="en-US" sz="2000" dirty="0">
                <a:solidFill>
                  <a:srgbClr val="FF0000"/>
                </a:solidFill>
                <a:latin typeface="Consolas" pitchFamily="49" charset="0"/>
                <a:ea typeface="华文中宋" pitchFamily="2" charset="-122"/>
                <a:cs typeface="Consolas" pitchFamily="49" charset="0"/>
              </a:rPr>
              <a:t>总结点数</a:t>
            </a:r>
            <a:r>
              <a:rPr lang="en-US" altLang="zh-CN" sz="2000" i="1" dirty="0">
                <a:solidFill>
                  <a:srgbClr val="FF0000"/>
                </a:solidFill>
                <a:latin typeface="Consolas" pitchFamily="49" charset="0"/>
                <a:ea typeface="华文中宋" pitchFamily="2" charset="-122"/>
                <a:cs typeface="Consolas" pitchFamily="49" charset="0"/>
              </a:rPr>
              <a:t>n</a:t>
            </a:r>
            <a:r>
              <a:rPr lang="en-US" altLang="zh-CN" sz="2000" dirty="0">
                <a:solidFill>
                  <a:srgbClr val="FF0000"/>
                </a:solidFill>
                <a:latin typeface="Consolas" pitchFamily="49" charset="0"/>
                <a:ea typeface="华文中宋" pitchFamily="2" charset="-122"/>
                <a:cs typeface="Consolas" pitchFamily="49" charset="0"/>
              </a:rPr>
              <a:t>=</a:t>
            </a:r>
            <a:r>
              <a:rPr lang="en-US" altLang="zh-CN" sz="2000" i="1" dirty="0">
                <a:solidFill>
                  <a:srgbClr val="FF0000"/>
                </a:solidFill>
                <a:latin typeface="Consolas" pitchFamily="49" charset="0"/>
                <a:ea typeface="华文中宋" pitchFamily="2" charset="-122"/>
                <a:cs typeface="Consolas" pitchFamily="49" charset="0"/>
              </a:rPr>
              <a:t>n</a:t>
            </a:r>
            <a:r>
              <a:rPr lang="en-US" altLang="zh-CN" sz="2000" baseline="-25000" dirty="0">
                <a:solidFill>
                  <a:srgbClr val="FF0000"/>
                </a:solidFill>
                <a:latin typeface="Consolas" pitchFamily="49" charset="0"/>
                <a:ea typeface="华文中宋" pitchFamily="2" charset="-122"/>
                <a:cs typeface="Consolas" pitchFamily="49" charset="0"/>
              </a:rPr>
              <a:t>0</a:t>
            </a:r>
            <a:r>
              <a:rPr lang="en-US" altLang="zh-CN" sz="2000" dirty="0">
                <a:solidFill>
                  <a:srgbClr val="FF0000"/>
                </a:solidFill>
                <a:latin typeface="Consolas" pitchFamily="49" charset="0"/>
                <a:ea typeface="华文中宋" pitchFamily="2" charset="-122"/>
                <a:cs typeface="Consolas" pitchFamily="49" charset="0"/>
              </a:rPr>
              <a:t>+</a:t>
            </a:r>
            <a:r>
              <a:rPr lang="en-US" altLang="zh-CN" sz="2000" i="1" dirty="0">
                <a:solidFill>
                  <a:srgbClr val="FF0000"/>
                </a:solidFill>
                <a:latin typeface="Consolas" pitchFamily="49" charset="0"/>
                <a:ea typeface="华文中宋" pitchFamily="2" charset="-122"/>
                <a:cs typeface="Consolas" pitchFamily="49" charset="0"/>
              </a:rPr>
              <a:t>n</a:t>
            </a:r>
            <a:r>
              <a:rPr lang="en-US" altLang="zh-CN" sz="2000" baseline="-25000" dirty="0">
                <a:solidFill>
                  <a:srgbClr val="FF0000"/>
                </a:solidFill>
                <a:latin typeface="Consolas" pitchFamily="49" charset="0"/>
                <a:ea typeface="华文中宋" pitchFamily="2" charset="-122"/>
                <a:cs typeface="Consolas" pitchFamily="49" charset="0"/>
              </a:rPr>
              <a:t>1</a:t>
            </a:r>
            <a:r>
              <a:rPr lang="en-US" altLang="zh-CN" sz="2000" dirty="0">
                <a:solidFill>
                  <a:srgbClr val="FF0000"/>
                </a:solidFill>
                <a:latin typeface="Consolas" pitchFamily="49" charset="0"/>
                <a:ea typeface="华文中宋" pitchFamily="2" charset="-122"/>
                <a:cs typeface="Consolas" pitchFamily="49" charset="0"/>
              </a:rPr>
              <a:t>+</a:t>
            </a:r>
            <a:r>
              <a:rPr lang="en-US" altLang="zh-CN" sz="2000" i="1" dirty="0">
                <a:solidFill>
                  <a:srgbClr val="FF0000"/>
                </a:solidFill>
                <a:latin typeface="Consolas" pitchFamily="49" charset="0"/>
                <a:ea typeface="华文中宋" pitchFamily="2" charset="-122"/>
                <a:cs typeface="Consolas" pitchFamily="49" charset="0"/>
              </a:rPr>
              <a:t>n</a:t>
            </a:r>
            <a:r>
              <a:rPr lang="en-US" altLang="zh-CN" sz="2000" baseline="-25000" dirty="0">
                <a:solidFill>
                  <a:srgbClr val="FF0000"/>
                </a:solidFill>
                <a:latin typeface="Consolas" pitchFamily="49" charset="0"/>
                <a:ea typeface="华文中宋" pitchFamily="2" charset="-122"/>
                <a:cs typeface="Consolas" pitchFamily="49" charset="0"/>
              </a:rPr>
              <a:t>2</a:t>
            </a:r>
            <a:r>
              <a:rPr lang="zh-CN" altLang="zh-CN" sz="2000" dirty="0">
                <a:solidFill>
                  <a:srgbClr val="FF0000"/>
                </a:solidFill>
                <a:latin typeface="Consolas" pitchFamily="49" charset="0"/>
                <a:ea typeface="华文中宋" pitchFamily="2" charset="-122"/>
                <a:cs typeface="Consolas" pitchFamily="49" charset="0"/>
              </a:rPr>
              <a:t>。</a:t>
            </a:r>
            <a:endParaRPr lang="zh-CN" altLang="en-US" sz="2000" dirty="0">
              <a:solidFill>
                <a:srgbClr val="FF0000"/>
              </a:solidFill>
              <a:latin typeface="Consolas" pitchFamily="49" charset="0"/>
              <a:ea typeface="华文中宋" pitchFamily="2" charset="-122"/>
              <a:cs typeface="Consolas" pitchFamily="49" charset="0"/>
            </a:endParaRPr>
          </a:p>
        </p:txBody>
      </p:sp>
      <p:grpSp>
        <p:nvGrpSpPr>
          <p:cNvPr id="2" name="组合 1">
            <a:extLst>
              <a:ext uri="{FF2B5EF4-FFF2-40B4-BE49-F238E27FC236}">
                <a16:creationId xmlns:a16="http://schemas.microsoft.com/office/drawing/2014/main" id="{F30B7429-19C0-2C71-4D6C-7E65C9EE16A0}"/>
              </a:ext>
            </a:extLst>
          </p:cNvPr>
          <p:cNvGrpSpPr/>
          <p:nvPr/>
        </p:nvGrpSpPr>
        <p:grpSpPr>
          <a:xfrm>
            <a:off x="683568" y="4747270"/>
            <a:ext cx="1428760" cy="927921"/>
            <a:chOff x="-166318" y="5634663"/>
            <a:chExt cx="1428760" cy="927921"/>
          </a:xfrm>
        </p:grpSpPr>
        <p:pic>
          <p:nvPicPr>
            <p:cNvPr id="4" name="Oval 2">
              <a:extLst>
                <a:ext uri="{FF2B5EF4-FFF2-40B4-BE49-F238E27FC236}">
                  <a16:creationId xmlns:a16="http://schemas.microsoft.com/office/drawing/2014/main" id="{A815F71A-78E2-4845-1F36-DED42423E9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318" y="5634663"/>
              <a:ext cx="1428760" cy="92792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2">
              <a:extLst>
                <a:ext uri="{FF2B5EF4-FFF2-40B4-BE49-F238E27FC236}">
                  <a16:creationId xmlns:a16="http://schemas.microsoft.com/office/drawing/2014/main" id="{47E73CAE-D3D5-E98E-9A25-AE5E2E6ED071}"/>
                </a:ext>
              </a:extLst>
            </p:cNvPr>
            <p:cNvSpPr txBox="1"/>
            <p:nvPr/>
          </p:nvSpPr>
          <p:spPr>
            <a:xfrm>
              <a:off x="179512" y="5929347"/>
              <a:ext cx="725128" cy="338554"/>
            </a:xfrm>
            <a:prstGeom prst="rect">
              <a:avLst/>
            </a:prstGeom>
            <a:noFill/>
          </p:spPr>
          <p:txBody>
            <a:bodyPr wrap="square" rtlCol="0">
              <a:spAutoFit/>
            </a:bodyPr>
            <a:lstStyle/>
            <a:p>
              <a:pPr algn="ctr"/>
              <a:r>
                <a:rPr lang="zh-CN" altLang="en-US" sz="2000" dirty="0">
                  <a:solidFill>
                    <a:srgbClr val="FF0000"/>
                  </a:solidFill>
                  <a:latin typeface="微软雅黑" pitchFamily="34" charset="-122"/>
                  <a:ea typeface="微软雅黑" pitchFamily="34" charset="-122"/>
                </a:rPr>
                <a:t>归纳</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51520" y="692696"/>
            <a:ext cx="8712968" cy="2572114"/>
          </a:xfrm>
          <a:prstGeom prst="rect">
            <a:avLst/>
          </a:prstGeom>
          <a:noFill/>
          <a:ln w="9525">
            <a:noFill/>
            <a:miter lim="800000"/>
            <a:headEnd/>
            <a:tailEnd/>
          </a:ln>
        </p:spPr>
        <p:txBody>
          <a:bodyPr wrap="square">
            <a:spAutoFit/>
          </a:bodyPr>
          <a:lstStyle/>
          <a:p>
            <a:pPr algn="just">
              <a:lnSpc>
                <a:spcPct val="150000"/>
              </a:lnSpc>
              <a:spcBef>
                <a:spcPct val="50000"/>
              </a:spcBef>
            </a:pPr>
            <a:r>
              <a:rPr kumimoji="1" lang="zh-CN" altLang="en-US" sz="2200" dirty="0">
                <a:solidFill>
                  <a:srgbClr val="FF0000"/>
                </a:solidFill>
                <a:latin typeface="微软雅黑" pitchFamily="34" charset="-122"/>
                <a:ea typeface="微软雅黑" pitchFamily="34" charset="-122"/>
                <a:cs typeface="Consolas" pitchFamily="49" charset="0"/>
              </a:rPr>
              <a:t>性质</a:t>
            </a:r>
            <a:r>
              <a:rPr kumimoji="1" lang="en-US" altLang="zh-CN" sz="2200" dirty="0">
                <a:solidFill>
                  <a:srgbClr val="FF0000"/>
                </a:solidFill>
                <a:latin typeface="Consolas" pitchFamily="49" charset="0"/>
                <a:ea typeface="微软雅黑" pitchFamily="34" charset="-122"/>
                <a:cs typeface="Consolas" pitchFamily="49" charset="0"/>
              </a:rPr>
              <a:t>2</a:t>
            </a:r>
            <a:r>
              <a:rPr kumimoji="1" lang="en-US" altLang="zh-CN" sz="2200" dirty="0">
                <a:solidFill>
                  <a:srgbClr val="FF0000"/>
                </a:solidFill>
                <a:latin typeface="微软雅黑" pitchFamily="34" charset="-122"/>
                <a:ea typeface="微软雅黑" pitchFamily="34" charset="-122"/>
                <a:cs typeface="Consolas" pitchFamily="49" charset="0"/>
              </a:rPr>
              <a:t>  </a:t>
            </a:r>
            <a:r>
              <a:rPr kumimoji="1" lang="zh-CN" altLang="en-US" sz="2200" dirty="0">
                <a:solidFill>
                  <a:srgbClr val="0000FF"/>
                </a:solidFill>
                <a:latin typeface="Consolas" pitchFamily="49" charset="0"/>
                <a:ea typeface="楷体" pitchFamily="49" charset="-122"/>
                <a:cs typeface="Consolas" pitchFamily="49" charset="0"/>
              </a:rPr>
              <a:t>非空二叉树上第</a:t>
            </a:r>
            <a:r>
              <a:rPr kumimoji="1" lang="en-US" altLang="zh-CN" sz="2200" i="1" dirty="0" err="1">
                <a:solidFill>
                  <a:srgbClr val="0000FF"/>
                </a:solidFill>
                <a:latin typeface="Consolas" pitchFamily="49" charset="0"/>
                <a:ea typeface="楷体" pitchFamily="49" charset="-122"/>
                <a:cs typeface="Consolas" pitchFamily="49" charset="0"/>
              </a:rPr>
              <a:t>i</a:t>
            </a:r>
            <a:r>
              <a:rPr kumimoji="1" lang="zh-CN" altLang="en-US" sz="2200" dirty="0">
                <a:solidFill>
                  <a:srgbClr val="0000FF"/>
                </a:solidFill>
                <a:latin typeface="Consolas" pitchFamily="49" charset="0"/>
                <a:ea typeface="楷体" pitchFamily="49" charset="-122"/>
                <a:cs typeface="Consolas" pitchFamily="49" charset="0"/>
              </a:rPr>
              <a:t>层上至多有</a:t>
            </a:r>
            <a:r>
              <a:rPr kumimoji="1" lang="en-US" altLang="zh-CN" sz="2200" dirty="0" err="1">
                <a:solidFill>
                  <a:srgbClr val="0000FF"/>
                </a:solidFill>
                <a:latin typeface="Consolas" pitchFamily="49" charset="0"/>
                <a:ea typeface="楷体" pitchFamily="49" charset="-122"/>
                <a:cs typeface="Consolas" pitchFamily="49" charset="0"/>
              </a:rPr>
              <a:t>2</a:t>
            </a:r>
            <a:r>
              <a:rPr kumimoji="1" lang="en-US" altLang="zh-CN" sz="2200" i="1" baseline="30000" dirty="0" err="1">
                <a:solidFill>
                  <a:srgbClr val="0000FF"/>
                </a:solidFill>
                <a:latin typeface="Consolas" pitchFamily="49" charset="0"/>
                <a:ea typeface="楷体" pitchFamily="49" charset="-122"/>
                <a:cs typeface="Consolas" pitchFamily="49" charset="0"/>
              </a:rPr>
              <a:t>i</a:t>
            </a:r>
            <a:r>
              <a:rPr kumimoji="1" lang="en-US" altLang="zh-CN" sz="2200" baseline="30000" dirty="0">
                <a:solidFill>
                  <a:srgbClr val="0000FF"/>
                </a:solidFill>
                <a:latin typeface="Consolas" pitchFamily="49" charset="0"/>
                <a:ea typeface="楷体" pitchFamily="49" charset="-122"/>
                <a:cs typeface="Consolas" pitchFamily="49" charset="0"/>
              </a:rPr>
              <a:t>-1</a:t>
            </a:r>
            <a:r>
              <a:rPr kumimoji="1" lang="zh-CN" altLang="en-US" sz="2200" dirty="0">
                <a:solidFill>
                  <a:srgbClr val="0000FF"/>
                </a:solidFill>
                <a:latin typeface="Consolas" pitchFamily="49" charset="0"/>
                <a:ea typeface="楷体" pitchFamily="49" charset="-122"/>
                <a:cs typeface="Consolas" pitchFamily="49" charset="0"/>
              </a:rPr>
              <a:t>个结点，这里应有</a:t>
            </a:r>
            <a:r>
              <a:rPr kumimoji="1" lang="en-US" altLang="zh-CN" sz="2200" i="1" dirty="0" err="1">
                <a:solidFill>
                  <a:srgbClr val="0000FF"/>
                </a:solidFill>
                <a:latin typeface="Consolas" pitchFamily="49" charset="0"/>
                <a:ea typeface="楷体" pitchFamily="49" charset="-122"/>
                <a:cs typeface="Consolas" pitchFamily="49" charset="0"/>
              </a:rPr>
              <a:t>i</a:t>
            </a:r>
            <a:r>
              <a:rPr kumimoji="1" lang="en-US" altLang="zh-CN" sz="2200" dirty="0" err="1">
                <a:solidFill>
                  <a:srgbClr val="0000FF"/>
                </a:solidFill>
                <a:latin typeface="+mn-ea"/>
                <a:ea typeface="+mn-ea"/>
                <a:cs typeface="Consolas" pitchFamily="49" charset="0"/>
              </a:rPr>
              <a:t>≥</a:t>
            </a:r>
            <a:r>
              <a:rPr kumimoji="1" lang="en-US" altLang="zh-CN" sz="2200" dirty="0" err="1">
                <a:solidFill>
                  <a:srgbClr val="0000FF"/>
                </a:solidFill>
                <a:latin typeface="Consolas" pitchFamily="49" charset="0"/>
                <a:ea typeface="楷体" pitchFamily="49" charset="-122"/>
                <a:cs typeface="Consolas" pitchFamily="49" charset="0"/>
              </a:rPr>
              <a:t>1</a:t>
            </a:r>
            <a:r>
              <a:rPr kumimoji="1" lang="zh-CN" altLang="en-US" sz="2200" dirty="0">
                <a:solidFill>
                  <a:srgbClr val="0000FF"/>
                </a:solidFill>
                <a:latin typeface="Consolas" pitchFamily="49" charset="0"/>
                <a:ea typeface="楷体" pitchFamily="49" charset="-122"/>
                <a:cs typeface="Consolas" pitchFamily="49" charset="0"/>
              </a:rPr>
              <a:t>。</a:t>
            </a:r>
          </a:p>
          <a:p>
            <a:pPr algn="just">
              <a:lnSpc>
                <a:spcPct val="150000"/>
              </a:lnSpc>
              <a:spcBef>
                <a:spcPct val="50000"/>
              </a:spcBef>
            </a:pPr>
            <a:r>
              <a:rPr kumimoji="1" lang="zh-CN" altLang="en-US" sz="2200" dirty="0">
                <a:solidFill>
                  <a:srgbClr val="0000FF"/>
                </a:solidFill>
                <a:latin typeface="Consolas" pitchFamily="49" charset="0"/>
                <a:ea typeface="楷体" pitchFamily="49" charset="-122"/>
                <a:cs typeface="Consolas" pitchFamily="49" charset="0"/>
              </a:rPr>
              <a:t>     </a:t>
            </a:r>
            <a:r>
              <a:rPr kumimoji="1" lang="zh-CN" altLang="en-US" sz="2200" dirty="0">
                <a:solidFill>
                  <a:srgbClr val="0000FF"/>
                </a:solidFill>
                <a:latin typeface="Consolas" pitchFamily="49" charset="0"/>
                <a:ea typeface="仿宋" pitchFamily="49" charset="-122"/>
                <a:cs typeface="Consolas" pitchFamily="49" charset="0"/>
              </a:rPr>
              <a:t>由树的性质</a:t>
            </a:r>
            <a:r>
              <a:rPr kumimoji="1" lang="en-US" altLang="zh-CN" sz="2200" dirty="0">
                <a:solidFill>
                  <a:srgbClr val="0000FF"/>
                </a:solidFill>
                <a:latin typeface="Consolas" pitchFamily="49" charset="0"/>
                <a:ea typeface="仿宋" pitchFamily="49" charset="-122"/>
                <a:cs typeface="Consolas" pitchFamily="49" charset="0"/>
              </a:rPr>
              <a:t>2</a:t>
            </a:r>
            <a:r>
              <a:rPr kumimoji="1" lang="zh-CN" altLang="en-US" sz="2200" dirty="0">
                <a:solidFill>
                  <a:srgbClr val="0000FF"/>
                </a:solidFill>
                <a:latin typeface="Consolas" pitchFamily="49" charset="0"/>
                <a:ea typeface="仿宋" pitchFamily="49" charset="-122"/>
                <a:cs typeface="Consolas" pitchFamily="49" charset="0"/>
              </a:rPr>
              <a:t>可推出。</a:t>
            </a:r>
            <a:endParaRPr kumimoji="1" lang="en-US" altLang="zh-CN" sz="2200" dirty="0">
              <a:solidFill>
                <a:srgbClr val="0000FF"/>
              </a:solidFill>
              <a:latin typeface="Consolas" pitchFamily="49" charset="0"/>
              <a:ea typeface="仿宋" pitchFamily="49" charset="-122"/>
              <a:cs typeface="Consolas" pitchFamily="49" charset="0"/>
            </a:endParaRPr>
          </a:p>
          <a:p>
            <a:pPr algn="just">
              <a:lnSpc>
                <a:spcPct val="150000"/>
              </a:lnSpc>
              <a:spcBef>
                <a:spcPct val="50000"/>
              </a:spcBef>
            </a:pPr>
            <a:r>
              <a:rPr kumimoji="1" lang="zh-CN" altLang="en-US" sz="2200" dirty="0">
                <a:solidFill>
                  <a:srgbClr val="FF0000"/>
                </a:solidFill>
                <a:latin typeface="微软雅黑" pitchFamily="34" charset="-122"/>
                <a:ea typeface="微软雅黑" pitchFamily="34" charset="-122"/>
                <a:cs typeface="Consolas" pitchFamily="49" charset="0"/>
              </a:rPr>
              <a:t>性质</a:t>
            </a:r>
            <a:r>
              <a:rPr kumimoji="1" lang="en-US" altLang="zh-CN" sz="2200" dirty="0">
                <a:solidFill>
                  <a:srgbClr val="FF0000"/>
                </a:solidFill>
                <a:latin typeface="Consolas" pitchFamily="49" charset="0"/>
                <a:ea typeface="微软雅黑" pitchFamily="34" charset="-122"/>
                <a:cs typeface="Consolas" pitchFamily="49" charset="0"/>
              </a:rPr>
              <a:t>3</a:t>
            </a:r>
            <a:r>
              <a:rPr kumimoji="1" lang="en-US" altLang="zh-CN" sz="2200" dirty="0">
                <a:solidFill>
                  <a:srgbClr val="FF0000"/>
                </a:solidFill>
                <a:latin typeface="微软雅黑" pitchFamily="34" charset="-122"/>
                <a:ea typeface="微软雅黑" pitchFamily="34" charset="-122"/>
                <a:cs typeface="Consolas" pitchFamily="49" charset="0"/>
              </a:rPr>
              <a:t>  </a:t>
            </a:r>
            <a:r>
              <a:rPr kumimoji="1" lang="zh-CN" altLang="en-US" sz="2200" dirty="0">
                <a:solidFill>
                  <a:srgbClr val="0000FF"/>
                </a:solidFill>
                <a:latin typeface="Consolas" pitchFamily="49" charset="0"/>
                <a:ea typeface="楷体" pitchFamily="49" charset="-122"/>
                <a:cs typeface="Consolas" pitchFamily="49" charset="0"/>
              </a:rPr>
              <a:t>高度为</a:t>
            </a:r>
            <a:r>
              <a:rPr kumimoji="1" lang="en-US" altLang="zh-CN" sz="2200" i="1" dirty="0">
                <a:solidFill>
                  <a:srgbClr val="0000FF"/>
                </a:solidFill>
                <a:latin typeface="Consolas" pitchFamily="49" charset="0"/>
                <a:ea typeface="楷体" pitchFamily="49" charset="-122"/>
                <a:cs typeface="Consolas" pitchFamily="49" charset="0"/>
              </a:rPr>
              <a:t>h</a:t>
            </a:r>
            <a:r>
              <a:rPr kumimoji="1" lang="zh-CN" altLang="en-US" sz="2200" dirty="0">
                <a:solidFill>
                  <a:srgbClr val="0000FF"/>
                </a:solidFill>
                <a:latin typeface="Consolas" pitchFamily="49" charset="0"/>
                <a:ea typeface="楷体" pitchFamily="49" charset="-122"/>
                <a:cs typeface="Consolas" pitchFamily="49" charset="0"/>
              </a:rPr>
              <a:t>的二叉树至多有</a:t>
            </a:r>
            <a:r>
              <a:rPr kumimoji="1" lang="en-US" altLang="zh-CN" sz="2200" dirty="0" err="1">
                <a:solidFill>
                  <a:srgbClr val="0000FF"/>
                </a:solidFill>
                <a:latin typeface="Consolas" pitchFamily="49" charset="0"/>
                <a:ea typeface="楷体" pitchFamily="49" charset="-122"/>
                <a:cs typeface="Consolas" pitchFamily="49" charset="0"/>
              </a:rPr>
              <a:t>2</a:t>
            </a:r>
            <a:r>
              <a:rPr kumimoji="1" lang="en-US" altLang="zh-CN" sz="2200" i="1" baseline="30000" dirty="0" err="1">
                <a:solidFill>
                  <a:srgbClr val="0000FF"/>
                </a:solidFill>
                <a:latin typeface="Consolas" pitchFamily="49" charset="0"/>
                <a:ea typeface="楷体" pitchFamily="49" charset="-122"/>
                <a:cs typeface="Consolas" pitchFamily="49" charset="0"/>
              </a:rPr>
              <a:t>h</a:t>
            </a:r>
            <a:r>
              <a:rPr kumimoji="1" lang="en-US" altLang="zh-CN" sz="2200" dirty="0">
                <a:solidFill>
                  <a:srgbClr val="0000FF"/>
                </a:solidFill>
                <a:latin typeface="Consolas" pitchFamily="49" charset="0"/>
                <a:ea typeface="宋体" pitchFamily="2" charset="-122"/>
                <a:cs typeface="Consolas" pitchFamily="49" charset="0"/>
              </a:rPr>
              <a:t>-</a:t>
            </a:r>
            <a:r>
              <a:rPr kumimoji="1" lang="en-US" altLang="zh-CN" sz="2200" dirty="0">
                <a:solidFill>
                  <a:srgbClr val="0000FF"/>
                </a:solidFill>
                <a:latin typeface="Consolas" pitchFamily="49" charset="0"/>
                <a:ea typeface="楷体" pitchFamily="49" charset="-122"/>
                <a:cs typeface="Consolas" pitchFamily="49" charset="0"/>
              </a:rPr>
              <a:t>1</a:t>
            </a:r>
            <a:r>
              <a:rPr kumimoji="1" lang="zh-CN" altLang="en-US" sz="2200" dirty="0">
                <a:solidFill>
                  <a:srgbClr val="0000FF"/>
                </a:solidFill>
                <a:latin typeface="Consolas" pitchFamily="49" charset="0"/>
                <a:ea typeface="楷体" pitchFamily="49" charset="-122"/>
                <a:cs typeface="Consolas" pitchFamily="49" charset="0"/>
              </a:rPr>
              <a:t>个结点（</a:t>
            </a:r>
            <a:r>
              <a:rPr kumimoji="1" lang="en-US" altLang="zh-CN" sz="2200" i="1" dirty="0" err="1">
                <a:solidFill>
                  <a:srgbClr val="0000FF"/>
                </a:solidFill>
                <a:latin typeface="Consolas" pitchFamily="49" charset="0"/>
                <a:ea typeface="楷体" pitchFamily="49" charset="-122"/>
                <a:cs typeface="Consolas" pitchFamily="49" charset="0"/>
              </a:rPr>
              <a:t>h</a:t>
            </a:r>
            <a:r>
              <a:rPr kumimoji="1" lang="en-US" altLang="zh-CN" sz="2200" dirty="0" err="1">
                <a:solidFill>
                  <a:srgbClr val="0000FF"/>
                </a:solidFill>
                <a:latin typeface="+mn-ea"/>
                <a:ea typeface="+mn-ea"/>
                <a:cs typeface="Consolas" pitchFamily="49" charset="0"/>
              </a:rPr>
              <a:t>≥</a:t>
            </a:r>
            <a:r>
              <a:rPr kumimoji="1" lang="en-US" altLang="zh-CN" sz="2200" dirty="0" err="1">
                <a:solidFill>
                  <a:srgbClr val="0000FF"/>
                </a:solidFill>
                <a:latin typeface="Consolas" pitchFamily="49" charset="0"/>
                <a:ea typeface="楷体" pitchFamily="49" charset="-122"/>
                <a:cs typeface="Consolas" pitchFamily="49" charset="0"/>
              </a:rPr>
              <a:t>1</a:t>
            </a:r>
            <a:r>
              <a:rPr kumimoji="1" lang="zh-CN" altLang="en-US" sz="2200" dirty="0">
                <a:solidFill>
                  <a:srgbClr val="0000FF"/>
                </a:solidFill>
                <a:latin typeface="Consolas" pitchFamily="49" charset="0"/>
                <a:ea typeface="楷体" pitchFamily="49" charset="-122"/>
                <a:cs typeface="Consolas" pitchFamily="49" charset="0"/>
              </a:rPr>
              <a:t>）。</a:t>
            </a:r>
          </a:p>
          <a:p>
            <a:pPr algn="just">
              <a:lnSpc>
                <a:spcPct val="150000"/>
              </a:lnSpc>
              <a:spcBef>
                <a:spcPct val="50000"/>
              </a:spcBef>
            </a:pPr>
            <a:r>
              <a:rPr kumimoji="1" lang="zh-CN" altLang="en-US" sz="2200" dirty="0">
                <a:solidFill>
                  <a:srgbClr val="0000FF"/>
                </a:solidFill>
                <a:latin typeface="Consolas" pitchFamily="49" charset="0"/>
                <a:ea typeface="楷体" pitchFamily="49" charset="-122"/>
                <a:cs typeface="Consolas" pitchFamily="49" charset="0"/>
              </a:rPr>
              <a:t>     </a:t>
            </a:r>
            <a:r>
              <a:rPr kumimoji="1" lang="zh-CN" altLang="en-US" sz="2200" dirty="0">
                <a:solidFill>
                  <a:srgbClr val="0000FF"/>
                </a:solidFill>
                <a:latin typeface="Consolas" pitchFamily="49" charset="0"/>
                <a:ea typeface="仿宋" pitchFamily="49" charset="-122"/>
                <a:cs typeface="Consolas" pitchFamily="49" charset="0"/>
              </a:rPr>
              <a:t>由树的性质</a:t>
            </a:r>
            <a:r>
              <a:rPr kumimoji="1" lang="en-US" altLang="zh-CN" sz="2200" dirty="0">
                <a:solidFill>
                  <a:srgbClr val="0000FF"/>
                </a:solidFill>
                <a:latin typeface="Consolas" pitchFamily="49" charset="0"/>
                <a:ea typeface="仿宋" pitchFamily="49" charset="-122"/>
                <a:cs typeface="Consolas" pitchFamily="49" charset="0"/>
              </a:rPr>
              <a:t>3</a:t>
            </a:r>
            <a:r>
              <a:rPr kumimoji="1" lang="zh-CN" altLang="en-US" sz="2200" dirty="0">
                <a:solidFill>
                  <a:srgbClr val="0000FF"/>
                </a:solidFill>
                <a:latin typeface="Consolas" pitchFamily="49" charset="0"/>
                <a:ea typeface="仿宋" pitchFamily="49" charset="-122"/>
                <a:cs typeface="Consolas" pitchFamily="49" charset="0"/>
              </a:rPr>
              <a:t>可推出。</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71500" y="116632"/>
            <a:ext cx="9001000" cy="4465710"/>
          </a:xfrm>
          <a:prstGeom prst="rect">
            <a:avLst/>
          </a:prstGeom>
          <a:noFill/>
          <a:ln w="9525">
            <a:noFill/>
            <a:miter lim="800000"/>
            <a:headEnd/>
            <a:tailEnd/>
          </a:ln>
        </p:spPr>
        <p:txBody>
          <a:bodyPr wrap="square">
            <a:spAutoFit/>
          </a:bodyPr>
          <a:lstStyle/>
          <a:p>
            <a:pPr algn="l">
              <a:lnSpc>
                <a:spcPts val="3200"/>
              </a:lnSpc>
              <a:spcBef>
                <a:spcPts val="600"/>
              </a:spcBef>
            </a:pPr>
            <a:r>
              <a:rPr lang="zh-CN" altLang="zh-CN" sz="2100" dirty="0">
                <a:solidFill>
                  <a:srgbClr val="FF0000"/>
                </a:solidFill>
                <a:latin typeface="Consolas" pitchFamily="49" charset="0"/>
                <a:ea typeface="微软雅黑" pitchFamily="34" charset="-122"/>
                <a:cs typeface="Consolas" pitchFamily="49" charset="0"/>
              </a:rPr>
              <a:t>性质</a:t>
            </a:r>
            <a:r>
              <a:rPr lang="en-US" altLang="zh-CN" sz="2100" dirty="0">
                <a:solidFill>
                  <a:srgbClr val="FF0000"/>
                </a:solidFill>
                <a:latin typeface="Consolas" pitchFamily="49" charset="0"/>
                <a:ea typeface="微软雅黑" pitchFamily="34" charset="-122"/>
                <a:cs typeface="Consolas" pitchFamily="49" charset="0"/>
              </a:rPr>
              <a:t>4 </a:t>
            </a:r>
            <a:r>
              <a:rPr lang="zh-CN" altLang="zh-CN" sz="2100" dirty="0">
                <a:solidFill>
                  <a:srgbClr val="0000FF"/>
                </a:solidFill>
                <a:latin typeface="Consolas" pitchFamily="49" charset="0"/>
                <a:ea typeface="楷体" pitchFamily="49" charset="-122"/>
                <a:cs typeface="Consolas" pitchFamily="49" charset="0"/>
              </a:rPr>
              <a:t>对</a:t>
            </a:r>
            <a:r>
              <a:rPr lang="zh-CN" altLang="zh-CN" sz="2100" dirty="0">
                <a:solidFill>
                  <a:srgbClr val="FF0000"/>
                </a:solidFill>
                <a:latin typeface="Consolas" pitchFamily="49" charset="0"/>
                <a:ea typeface="楷体" pitchFamily="49" charset="-122"/>
                <a:cs typeface="Consolas" pitchFamily="49" charset="0"/>
              </a:rPr>
              <a:t>完全二叉树</a:t>
            </a:r>
            <a:r>
              <a:rPr lang="zh-CN" altLang="zh-CN" sz="2100" dirty="0">
                <a:solidFill>
                  <a:srgbClr val="0000FF"/>
                </a:solidFill>
                <a:latin typeface="Consolas" pitchFamily="49" charset="0"/>
                <a:ea typeface="楷体" pitchFamily="49" charset="-122"/>
                <a:cs typeface="Consolas" pitchFamily="49" charset="0"/>
              </a:rPr>
              <a:t>中层序编号为</a:t>
            </a:r>
            <a:r>
              <a:rPr lang="en-US" altLang="zh-CN" sz="2100" i="1" dirty="0" err="1">
                <a:solidFill>
                  <a:srgbClr val="0000FF"/>
                </a:solidFill>
                <a:latin typeface="Consolas" pitchFamily="49" charset="0"/>
                <a:ea typeface="楷体" pitchFamily="49" charset="-122"/>
                <a:cs typeface="Consolas" pitchFamily="49" charset="0"/>
              </a:rPr>
              <a:t>i</a:t>
            </a:r>
            <a:r>
              <a:rPr lang="zh-CN" altLang="zh-CN" sz="2100" dirty="0">
                <a:solidFill>
                  <a:srgbClr val="0000FF"/>
                </a:solidFill>
                <a:latin typeface="Consolas" pitchFamily="49" charset="0"/>
                <a:ea typeface="楷体" pitchFamily="49" charset="-122"/>
                <a:cs typeface="Consolas" pitchFamily="49" charset="0"/>
              </a:rPr>
              <a:t>的结点（</a:t>
            </a:r>
            <a:r>
              <a:rPr lang="en-US" altLang="zh-CN" sz="2100" dirty="0">
                <a:solidFill>
                  <a:srgbClr val="0000FF"/>
                </a:solidFill>
                <a:latin typeface="Consolas" pitchFamily="49" charset="0"/>
                <a:ea typeface="楷体" pitchFamily="49" charset="-122"/>
                <a:cs typeface="Consolas" pitchFamily="49" charset="0"/>
              </a:rPr>
              <a:t>1</a:t>
            </a:r>
            <a:r>
              <a:rPr lang="zh-CN" altLang="zh-CN" sz="2100" dirty="0">
                <a:solidFill>
                  <a:srgbClr val="0000FF"/>
                </a:solidFill>
                <a:latin typeface="Consolas" pitchFamily="49" charset="0"/>
                <a:ea typeface="楷体" pitchFamily="49" charset="-122"/>
                <a:cs typeface="Consolas" pitchFamily="49" charset="0"/>
              </a:rPr>
              <a:t>≤</a:t>
            </a:r>
            <a:r>
              <a:rPr lang="en-US" altLang="zh-CN" sz="2100" i="1" dirty="0" err="1">
                <a:solidFill>
                  <a:srgbClr val="0000FF"/>
                </a:solidFill>
                <a:latin typeface="Consolas" pitchFamily="49" charset="0"/>
                <a:ea typeface="楷体" pitchFamily="49" charset="-122"/>
                <a:cs typeface="Consolas" pitchFamily="49" charset="0"/>
              </a:rPr>
              <a:t>i</a:t>
            </a:r>
            <a:r>
              <a:rPr lang="zh-CN" altLang="zh-CN" sz="2100" dirty="0">
                <a:solidFill>
                  <a:srgbClr val="0000FF"/>
                </a:solidFill>
                <a:latin typeface="Consolas" pitchFamily="49" charset="0"/>
                <a:ea typeface="楷体" pitchFamily="49" charset="-122"/>
                <a:cs typeface="Consolas" pitchFamily="49" charset="0"/>
              </a:rPr>
              <a:t>≤</a:t>
            </a:r>
            <a:r>
              <a:rPr lang="en-US" altLang="zh-CN" sz="2100" i="1" dirty="0">
                <a:solidFill>
                  <a:srgbClr val="0000FF"/>
                </a:solidFill>
                <a:latin typeface="Consolas" pitchFamily="49" charset="0"/>
                <a:ea typeface="楷体" pitchFamily="49" charset="-122"/>
                <a:cs typeface="Consolas" pitchFamily="49" charset="0"/>
              </a:rPr>
              <a:t>n</a:t>
            </a:r>
            <a:r>
              <a:rPr lang="zh-CN" altLang="zh-CN" sz="2100" dirty="0">
                <a:solidFill>
                  <a:srgbClr val="0000FF"/>
                </a:solidFill>
                <a:latin typeface="Consolas" pitchFamily="49" charset="0"/>
                <a:ea typeface="楷体" pitchFamily="49" charset="-122"/>
                <a:cs typeface="Consolas" pitchFamily="49" charset="0"/>
              </a:rPr>
              <a:t>，</a:t>
            </a:r>
            <a:r>
              <a:rPr lang="en-US" altLang="zh-CN" sz="2100" i="1" dirty="0">
                <a:solidFill>
                  <a:srgbClr val="0000FF"/>
                </a:solidFill>
                <a:latin typeface="Consolas" pitchFamily="49" charset="0"/>
                <a:ea typeface="楷体" pitchFamily="49" charset="-122"/>
                <a:cs typeface="Consolas" pitchFamily="49" charset="0"/>
              </a:rPr>
              <a:t>n</a:t>
            </a:r>
            <a:r>
              <a:rPr lang="zh-CN" altLang="zh-CN" sz="2100" dirty="0">
                <a:solidFill>
                  <a:srgbClr val="0000FF"/>
                </a:solidFill>
                <a:latin typeface="Consolas" pitchFamily="49" charset="0"/>
                <a:ea typeface="楷体" pitchFamily="49" charset="-122"/>
                <a:cs typeface="Consolas" pitchFamily="49" charset="0"/>
              </a:rPr>
              <a:t>≥</a:t>
            </a:r>
            <a:r>
              <a:rPr lang="en-US" altLang="zh-CN" sz="2100" dirty="0">
                <a:solidFill>
                  <a:srgbClr val="0000FF"/>
                </a:solidFill>
                <a:latin typeface="Consolas" pitchFamily="49" charset="0"/>
                <a:ea typeface="楷体" pitchFamily="49" charset="-122"/>
                <a:cs typeface="Consolas" pitchFamily="49" charset="0"/>
              </a:rPr>
              <a:t>1</a:t>
            </a:r>
            <a:r>
              <a:rPr lang="zh-CN" altLang="zh-CN" sz="2100" dirty="0">
                <a:solidFill>
                  <a:srgbClr val="0000FF"/>
                </a:solidFill>
                <a:latin typeface="Consolas" pitchFamily="49" charset="0"/>
                <a:ea typeface="楷体" pitchFamily="49" charset="-122"/>
                <a:cs typeface="Consolas" pitchFamily="49" charset="0"/>
              </a:rPr>
              <a:t>，</a:t>
            </a:r>
            <a:r>
              <a:rPr lang="en-US" altLang="zh-CN" sz="2100" i="1" dirty="0">
                <a:solidFill>
                  <a:srgbClr val="0000FF"/>
                </a:solidFill>
                <a:latin typeface="Consolas" pitchFamily="49" charset="0"/>
                <a:ea typeface="楷体" pitchFamily="49" charset="-122"/>
                <a:cs typeface="Consolas" pitchFamily="49" charset="0"/>
              </a:rPr>
              <a:t>n</a:t>
            </a:r>
            <a:r>
              <a:rPr lang="zh-CN" altLang="zh-CN" sz="2100" dirty="0">
                <a:solidFill>
                  <a:srgbClr val="0000FF"/>
                </a:solidFill>
                <a:latin typeface="Consolas" pitchFamily="49" charset="0"/>
                <a:ea typeface="楷体" pitchFamily="49" charset="-122"/>
                <a:cs typeface="Consolas" pitchFamily="49" charset="0"/>
              </a:rPr>
              <a:t>为结点总数）有：</a:t>
            </a:r>
          </a:p>
          <a:p>
            <a:pPr algn="l">
              <a:lnSpc>
                <a:spcPts val="3200"/>
              </a:lnSpc>
              <a:spcBef>
                <a:spcPts val="600"/>
              </a:spcBef>
            </a:pPr>
            <a:r>
              <a:rPr lang="en-US" altLang="zh-CN" sz="2100" dirty="0">
                <a:solidFill>
                  <a:srgbClr val="0000FF"/>
                </a:solidFill>
                <a:latin typeface="Consolas" pitchFamily="49" charset="0"/>
                <a:ea typeface="仿宋" pitchFamily="49" charset="-122"/>
                <a:cs typeface="Consolas" pitchFamily="49" charset="0"/>
              </a:rPr>
              <a:t>  </a:t>
            </a:r>
            <a:r>
              <a:rPr lang="zh-CN" altLang="zh-CN" sz="2100" dirty="0">
                <a:solidFill>
                  <a:srgbClr val="0000FF"/>
                </a:solidFill>
                <a:latin typeface="Consolas" pitchFamily="49" charset="0"/>
                <a:ea typeface="仿宋" pitchFamily="49" charset="-122"/>
                <a:cs typeface="Consolas" pitchFamily="49" charset="0"/>
              </a:rPr>
              <a:t>（</a:t>
            </a:r>
            <a:r>
              <a:rPr lang="en-US" altLang="zh-CN" sz="2100" dirty="0">
                <a:solidFill>
                  <a:srgbClr val="0000FF"/>
                </a:solidFill>
                <a:latin typeface="Consolas" pitchFamily="49" charset="0"/>
                <a:ea typeface="仿宋" pitchFamily="49" charset="-122"/>
                <a:cs typeface="Consolas" pitchFamily="49" charset="0"/>
              </a:rPr>
              <a:t>1</a:t>
            </a:r>
            <a:r>
              <a:rPr lang="zh-CN" altLang="zh-CN" sz="2100" dirty="0">
                <a:solidFill>
                  <a:srgbClr val="0000FF"/>
                </a:solidFill>
                <a:latin typeface="Consolas" pitchFamily="49" charset="0"/>
                <a:ea typeface="仿宋" pitchFamily="49" charset="-122"/>
                <a:cs typeface="Consolas" pitchFamily="49" charset="0"/>
              </a:rPr>
              <a:t>）若</a:t>
            </a:r>
            <a:r>
              <a:rPr lang="en-US" altLang="zh-CN" sz="2100" i="1" dirty="0" err="1">
                <a:solidFill>
                  <a:srgbClr val="0000FF"/>
                </a:solidFill>
                <a:latin typeface="Consolas" pitchFamily="49" charset="0"/>
                <a:ea typeface="仿宋" pitchFamily="49" charset="-122"/>
                <a:cs typeface="Consolas" pitchFamily="49" charset="0"/>
              </a:rPr>
              <a:t>i</a:t>
            </a:r>
            <a:r>
              <a:rPr lang="zh-CN" altLang="zh-CN" sz="2100" dirty="0">
                <a:solidFill>
                  <a:srgbClr val="0000FF"/>
                </a:solidFill>
                <a:latin typeface="Consolas" pitchFamily="49" charset="0"/>
                <a:ea typeface="仿宋" pitchFamily="49" charset="-122"/>
                <a:cs typeface="Consolas" pitchFamily="49" charset="0"/>
              </a:rPr>
              <a:t>≤</a:t>
            </a:r>
            <a:r>
              <a:rPr lang="en-US" altLang="zh-CN" sz="2100" dirty="0">
                <a:solidFill>
                  <a:srgbClr val="0000FF"/>
                </a:solidFill>
                <a:latin typeface="Consolas" pitchFamily="49" charset="0"/>
                <a:ea typeface="仿宋" pitchFamily="49" charset="-122"/>
                <a:cs typeface="Consolas" pitchFamily="49" charset="0"/>
                <a:sym typeface="Symbol"/>
              </a:rPr>
              <a:t></a:t>
            </a:r>
            <a:r>
              <a:rPr lang="en-US" altLang="zh-CN" sz="2100" i="1" dirty="0">
                <a:solidFill>
                  <a:srgbClr val="0000FF"/>
                </a:solidFill>
                <a:latin typeface="Consolas" pitchFamily="49" charset="0"/>
                <a:ea typeface="仿宋" pitchFamily="49" charset="-122"/>
                <a:cs typeface="Consolas" pitchFamily="49" charset="0"/>
              </a:rPr>
              <a:t>n</a:t>
            </a:r>
            <a:r>
              <a:rPr lang="en-US" altLang="zh-CN" sz="2100" dirty="0">
                <a:solidFill>
                  <a:srgbClr val="0000FF"/>
                </a:solidFill>
                <a:latin typeface="Consolas" pitchFamily="49" charset="0"/>
                <a:ea typeface="仿宋" pitchFamily="49" charset="-122"/>
                <a:cs typeface="Consolas" pitchFamily="49" charset="0"/>
              </a:rPr>
              <a:t>/2</a:t>
            </a:r>
            <a:r>
              <a:rPr lang="en-US" altLang="zh-CN" sz="2100" dirty="0">
                <a:solidFill>
                  <a:srgbClr val="0000FF"/>
                </a:solidFill>
                <a:latin typeface="Consolas" pitchFamily="49" charset="0"/>
                <a:ea typeface="仿宋" pitchFamily="49" charset="-122"/>
                <a:cs typeface="Consolas" pitchFamily="49" charset="0"/>
                <a:sym typeface="Symbol"/>
              </a:rPr>
              <a:t></a:t>
            </a:r>
            <a:r>
              <a:rPr lang="zh-CN" altLang="zh-CN" sz="2100" dirty="0">
                <a:solidFill>
                  <a:srgbClr val="0000FF"/>
                </a:solidFill>
                <a:latin typeface="Consolas" pitchFamily="49" charset="0"/>
                <a:ea typeface="仿宋" pitchFamily="49" charset="-122"/>
                <a:cs typeface="Consolas" pitchFamily="49" charset="0"/>
              </a:rPr>
              <a:t>，即</a:t>
            </a:r>
            <a:r>
              <a:rPr lang="en-US" altLang="zh-CN" sz="2100" dirty="0">
                <a:solidFill>
                  <a:srgbClr val="0000FF"/>
                </a:solidFill>
                <a:latin typeface="Consolas" pitchFamily="49" charset="0"/>
                <a:ea typeface="仿宋" pitchFamily="49" charset="-122"/>
                <a:cs typeface="Consolas" pitchFamily="49" charset="0"/>
              </a:rPr>
              <a:t>2</a:t>
            </a:r>
            <a:r>
              <a:rPr lang="en-US" altLang="zh-CN" sz="2100" i="1" dirty="0">
                <a:solidFill>
                  <a:srgbClr val="0000FF"/>
                </a:solidFill>
                <a:latin typeface="Consolas" pitchFamily="49" charset="0"/>
                <a:ea typeface="仿宋" pitchFamily="49" charset="-122"/>
                <a:cs typeface="Consolas" pitchFamily="49" charset="0"/>
              </a:rPr>
              <a:t>i</a:t>
            </a:r>
            <a:r>
              <a:rPr lang="zh-CN" altLang="zh-CN" sz="2100" dirty="0">
                <a:solidFill>
                  <a:srgbClr val="0000FF"/>
                </a:solidFill>
                <a:latin typeface="Consolas" pitchFamily="49" charset="0"/>
                <a:ea typeface="仿宋" pitchFamily="49" charset="-122"/>
                <a:cs typeface="Consolas" pitchFamily="49" charset="0"/>
              </a:rPr>
              <a:t>≤</a:t>
            </a:r>
            <a:r>
              <a:rPr lang="en-US" altLang="zh-CN" sz="2100" i="1" dirty="0">
                <a:solidFill>
                  <a:srgbClr val="0000FF"/>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，则编号为</a:t>
            </a:r>
            <a:r>
              <a:rPr lang="en-US" altLang="zh-CN" sz="2100" i="1" dirty="0" err="1">
                <a:solidFill>
                  <a:srgbClr val="0000FF"/>
                </a:solidFill>
                <a:latin typeface="Consolas" pitchFamily="49" charset="0"/>
                <a:ea typeface="仿宋" pitchFamily="49" charset="-122"/>
                <a:cs typeface="Consolas" pitchFamily="49" charset="0"/>
              </a:rPr>
              <a:t>i</a:t>
            </a:r>
            <a:r>
              <a:rPr lang="zh-CN" altLang="zh-CN" sz="2100" dirty="0">
                <a:solidFill>
                  <a:srgbClr val="0000FF"/>
                </a:solidFill>
                <a:latin typeface="Consolas" pitchFamily="49" charset="0"/>
                <a:ea typeface="仿宋" pitchFamily="49" charset="-122"/>
                <a:cs typeface="Consolas" pitchFamily="49" charset="0"/>
              </a:rPr>
              <a:t>的结点为分支结点，否则为叶子结点。</a:t>
            </a:r>
          </a:p>
          <a:p>
            <a:pPr algn="l">
              <a:lnSpc>
                <a:spcPts val="3200"/>
              </a:lnSpc>
              <a:spcBef>
                <a:spcPts val="600"/>
              </a:spcBef>
            </a:pPr>
            <a:r>
              <a:rPr lang="en-US" altLang="zh-CN" sz="2100" dirty="0">
                <a:solidFill>
                  <a:srgbClr val="0000FF"/>
                </a:solidFill>
                <a:latin typeface="Consolas" pitchFamily="49" charset="0"/>
                <a:ea typeface="仿宋" pitchFamily="49" charset="-122"/>
                <a:cs typeface="Consolas" pitchFamily="49" charset="0"/>
              </a:rPr>
              <a:t>  </a:t>
            </a:r>
            <a:r>
              <a:rPr lang="zh-CN" altLang="zh-CN" sz="2100" dirty="0">
                <a:solidFill>
                  <a:srgbClr val="0000FF"/>
                </a:solidFill>
                <a:latin typeface="Consolas" pitchFamily="49" charset="0"/>
                <a:ea typeface="仿宋" pitchFamily="49" charset="-122"/>
                <a:cs typeface="Consolas" pitchFamily="49" charset="0"/>
              </a:rPr>
              <a:t>（</a:t>
            </a:r>
            <a:r>
              <a:rPr lang="en-US" altLang="zh-CN" sz="2100" dirty="0">
                <a:solidFill>
                  <a:srgbClr val="0000FF"/>
                </a:solidFill>
                <a:latin typeface="Consolas" pitchFamily="49" charset="0"/>
                <a:ea typeface="仿宋" pitchFamily="49" charset="-122"/>
                <a:cs typeface="Consolas" pitchFamily="49" charset="0"/>
              </a:rPr>
              <a:t>2</a:t>
            </a:r>
            <a:r>
              <a:rPr lang="zh-CN" altLang="zh-CN" sz="2100" dirty="0">
                <a:solidFill>
                  <a:srgbClr val="0000FF"/>
                </a:solidFill>
                <a:latin typeface="Consolas" pitchFamily="49" charset="0"/>
                <a:ea typeface="仿宋" pitchFamily="49" charset="-122"/>
                <a:cs typeface="Consolas" pitchFamily="49" charset="0"/>
              </a:rPr>
              <a:t>）若</a:t>
            </a:r>
            <a:r>
              <a:rPr lang="en-US" altLang="zh-CN" sz="2100" i="1" dirty="0">
                <a:solidFill>
                  <a:srgbClr val="0000FF"/>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为奇数，则</a:t>
            </a:r>
            <a:r>
              <a:rPr lang="en-US" altLang="zh-CN" sz="2100" i="1" dirty="0">
                <a:solidFill>
                  <a:srgbClr val="0000FF"/>
                </a:solidFill>
                <a:latin typeface="Consolas" pitchFamily="49" charset="0"/>
                <a:ea typeface="仿宋" pitchFamily="49" charset="-122"/>
                <a:cs typeface="Consolas" pitchFamily="49" charset="0"/>
              </a:rPr>
              <a:t>n</a:t>
            </a:r>
            <a:r>
              <a:rPr lang="en-US" altLang="zh-CN" sz="2100" baseline="-25000" dirty="0">
                <a:solidFill>
                  <a:srgbClr val="0000FF"/>
                </a:solidFill>
                <a:latin typeface="Consolas" pitchFamily="49" charset="0"/>
                <a:ea typeface="仿宋" pitchFamily="49" charset="-122"/>
                <a:cs typeface="Consolas" pitchFamily="49" charset="0"/>
              </a:rPr>
              <a:t>1</a:t>
            </a:r>
            <a:r>
              <a:rPr lang="en-US" altLang="zh-CN" sz="2100" dirty="0">
                <a:solidFill>
                  <a:srgbClr val="0000FF"/>
                </a:solidFill>
                <a:latin typeface="Consolas" pitchFamily="49" charset="0"/>
                <a:ea typeface="仿宋" pitchFamily="49" charset="-122"/>
                <a:cs typeface="Consolas" pitchFamily="49" charset="0"/>
              </a:rPr>
              <a:t>=0</a:t>
            </a:r>
            <a:r>
              <a:rPr lang="zh-CN" altLang="zh-CN" sz="2100" dirty="0">
                <a:solidFill>
                  <a:srgbClr val="0000FF"/>
                </a:solidFill>
                <a:latin typeface="Consolas" pitchFamily="49" charset="0"/>
                <a:ea typeface="仿宋" pitchFamily="49" charset="-122"/>
                <a:cs typeface="Consolas" pitchFamily="49" charset="0"/>
              </a:rPr>
              <a:t>，这样每个分支结点都是双分支结点；若</a:t>
            </a:r>
            <a:r>
              <a:rPr lang="en-US" altLang="zh-CN" sz="2100" i="1" dirty="0">
                <a:solidFill>
                  <a:srgbClr val="0000FF"/>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为偶数，则</a:t>
            </a:r>
            <a:r>
              <a:rPr lang="en-US" altLang="zh-CN" sz="2100" i="1" dirty="0">
                <a:solidFill>
                  <a:srgbClr val="0000FF"/>
                </a:solidFill>
                <a:latin typeface="Consolas" pitchFamily="49" charset="0"/>
                <a:ea typeface="仿宋" pitchFamily="49" charset="-122"/>
                <a:cs typeface="Consolas" pitchFamily="49" charset="0"/>
              </a:rPr>
              <a:t>n</a:t>
            </a:r>
            <a:r>
              <a:rPr lang="en-US" altLang="zh-CN" sz="2100" baseline="-25000" dirty="0">
                <a:solidFill>
                  <a:srgbClr val="0000FF"/>
                </a:solidFill>
                <a:latin typeface="Consolas" pitchFamily="49" charset="0"/>
                <a:ea typeface="仿宋" pitchFamily="49" charset="-122"/>
                <a:cs typeface="Consolas" pitchFamily="49" charset="0"/>
              </a:rPr>
              <a:t>1</a:t>
            </a:r>
            <a:r>
              <a:rPr lang="en-US" altLang="zh-CN" sz="2100" dirty="0">
                <a:solidFill>
                  <a:srgbClr val="0000FF"/>
                </a:solidFill>
                <a:latin typeface="Consolas" pitchFamily="49" charset="0"/>
                <a:ea typeface="仿宋" pitchFamily="49" charset="-122"/>
                <a:cs typeface="Consolas" pitchFamily="49" charset="0"/>
              </a:rPr>
              <a:t>=1</a:t>
            </a:r>
            <a:r>
              <a:rPr lang="zh-CN" altLang="zh-CN" sz="2100" dirty="0">
                <a:solidFill>
                  <a:srgbClr val="0000FF"/>
                </a:solidFill>
                <a:latin typeface="Consolas" pitchFamily="49" charset="0"/>
                <a:ea typeface="仿宋" pitchFamily="49" charset="-122"/>
                <a:cs typeface="Consolas" pitchFamily="49" charset="0"/>
              </a:rPr>
              <a:t>，只有一个单分支结点，该单分支结点是编号最大的分支结点（编号为</a:t>
            </a:r>
            <a:r>
              <a:rPr lang="en-US" altLang="zh-CN" sz="2100" dirty="0">
                <a:solidFill>
                  <a:srgbClr val="0000FF"/>
                </a:solidFill>
                <a:latin typeface="Consolas" pitchFamily="49" charset="0"/>
                <a:ea typeface="仿宋" pitchFamily="49" charset="-122"/>
                <a:cs typeface="Consolas" pitchFamily="49" charset="0"/>
                <a:sym typeface="Symbol"/>
              </a:rPr>
              <a:t></a:t>
            </a:r>
            <a:r>
              <a:rPr lang="en-US" altLang="zh-CN" sz="2100" i="1" dirty="0">
                <a:solidFill>
                  <a:srgbClr val="0000FF"/>
                </a:solidFill>
                <a:latin typeface="Consolas" pitchFamily="49" charset="0"/>
                <a:ea typeface="仿宋" pitchFamily="49" charset="-122"/>
                <a:cs typeface="Consolas" pitchFamily="49" charset="0"/>
              </a:rPr>
              <a:t>n</a:t>
            </a:r>
            <a:r>
              <a:rPr lang="en-US" altLang="zh-CN" sz="2100" dirty="0">
                <a:solidFill>
                  <a:srgbClr val="0000FF"/>
                </a:solidFill>
                <a:latin typeface="Consolas" pitchFamily="49" charset="0"/>
                <a:ea typeface="仿宋" pitchFamily="49" charset="-122"/>
                <a:cs typeface="Consolas" pitchFamily="49" charset="0"/>
              </a:rPr>
              <a:t>/2</a:t>
            </a:r>
            <a:r>
              <a:rPr lang="en-US" altLang="zh-CN" sz="2100" dirty="0">
                <a:solidFill>
                  <a:srgbClr val="0000FF"/>
                </a:solidFill>
                <a:latin typeface="Consolas" pitchFamily="49" charset="0"/>
                <a:ea typeface="仿宋" pitchFamily="49" charset="-122"/>
                <a:cs typeface="Consolas" pitchFamily="49" charset="0"/>
                <a:sym typeface="Symbol"/>
              </a:rPr>
              <a:t></a:t>
            </a:r>
            <a:r>
              <a:rPr lang="zh-CN" altLang="zh-CN" sz="2100" dirty="0">
                <a:solidFill>
                  <a:srgbClr val="0000FF"/>
                </a:solidFill>
                <a:latin typeface="Consolas" pitchFamily="49" charset="0"/>
                <a:ea typeface="仿宋" pitchFamily="49" charset="-122"/>
                <a:cs typeface="Consolas" pitchFamily="49" charset="0"/>
              </a:rPr>
              <a:t>）。</a:t>
            </a:r>
          </a:p>
          <a:p>
            <a:pPr algn="l">
              <a:lnSpc>
                <a:spcPts val="3200"/>
              </a:lnSpc>
              <a:spcBef>
                <a:spcPts val="600"/>
              </a:spcBef>
            </a:pPr>
            <a:r>
              <a:rPr lang="en-US" altLang="zh-CN" sz="2100" dirty="0">
                <a:solidFill>
                  <a:srgbClr val="0000FF"/>
                </a:solidFill>
                <a:latin typeface="Consolas" pitchFamily="49" charset="0"/>
                <a:ea typeface="仿宋" pitchFamily="49" charset="-122"/>
                <a:cs typeface="Consolas" pitchFamily="49" charset="0"/>
              </a:rPr>
              <a:t>  </a:t>
            </a:r>
            <a:r>
              <a:rPr lang="zh-CN" altLang="zh-CN" sz="2100" dirty="0">
                <a:solidFill>
                  <a:srgbClr val="0000FF"/>
                </a:solidFill>
                <a:latin typeface="Consolas" pitchFamily="49" charset="0"/>
                <a:ea typeface="仿宋" pitchFamily="49" charset="-122"/>
                <a:cs typeface="Consolas" pitchFamily="49" charset="0"/>
              </a:rPr>
              <a:t>（</a:t>
            </a:r>
            <a:r>
              <a:rPr lang="en-US" altLang="zh-CN" sz="2100" dirty="0">
                <a:solidFill>
                  <a:srgbClr val="0000FF"/>
                </a:solidFill>
                <a:latin typeface="Consolas" pitchFamily="49" charset="0"/>
                <a:ea typeface="仿宋" pitchFamily="49" charset="-122"/>
                <a:cs typeface="Consolas" pitchFamily="49" charset="0"/>
              </a:rPr>
              <a:t>3</a:t>
            </a:r>
            <a:r>
              <a:rPr lang="zh-CN" altLang="zh-CN" sz="2100" dirty="0">
                <a:solidFill>
                  <a:srgbClr val="0000FF"/>
                </a:solidFill>
                <a:latin typeface="Consolas" pitchFamily="49" charset="0"/>
                <a:ea typeface="仿宋" pitchFamily="49" charset="-122"/>
                <a:cs typeface="Consolas" pitchFamily="49" charset="0"/>
              </a:rPr>
              <a:t>）若编号为</a:t>
            </a:r>
            <a:r>
              <a:rPr lang="en-US" altLang="zh-CN" sz="2100" i="1" dirty="0" err="1">
                <a:solidFill>
                  <a:srgbClr val="0000FF"/>
                </a:solidFill>
                <a:latin typeface="Consolas" pitchFamily="49" charset="0"/>
                <a:ea typeface="仿宋" pitchFamily="49" charset="-122"/>
                <a:cs typeface="Consolas" pitchFamily="49" charset="0"/>
              </a:rPr>
              <a:t>i</a:t>
            </a:r>
            <a:r>
              <a:rPr lang="zh-CN" altLang="zh-CN" sz="2100" dirty="0">
                <a:solidFill>
                  <a:srgbClr val="0000FF"/>
                </a:solidFill>
                <a:latin typeface="Consolas" pitchFamily="49" charset="0"/>
                <a:ea typeface="仿宋" pitchFamily="49" charset="-122"/>
                <a:cs typeface="Consolas" pitchFamily="49" charset="0"/>
              </a:rPr>
              <a:t>的结点有左孩子结点，则左孩子结点的编号为</a:t>
            </a:r>
            <a:r>
              <a:rPr lang="en-US" altLang="zh-CN" sz="2100" dirty="0">
                <a:solidFill>
                  <a:srgbClr val="0000FF"/>
                </a:solidFill>
                <a:latin typeface="Consolas" pitchFamily="49" charset="0"/>
                <a:ea typeface="仿宋" pitchFamily="49" charset="-122"/>
                <a:cs typeface="Consolas" pitchFamily="49" charset="0"/>
              </a:rPr>
              <a:t>2</a:t>
            </a:r>
            <a:r>
              <a:rPr lang="en-US" altLang="zh-CN" sz="2100" i="1" dirty="0">
                <a:solidFill>
                  <a:srgbClr val="0000FF"/>
                </a:solidFill>
                <a:latin typeface="Consolas" pitchFamily="49" charset="0"/>
                <a:ea typeface="仿宋" pitchFamily="49" charset="-122"/>
                <a:cs typeface="Consolas" pitchFamily="49" charset="0"/>
              </a:rPr>
              <a:t>i</a:t>
            </a:r>
            <a:r>
              <a:rPr lang="zh-CN" altLang="zh-CN" sz="2100" dirty="0">
                <a:solidFill>
                  <a:srgbClr val="0000FF"/>
                </a:solidFill>
                <a:latin typeface="Consolas" pitchFamily="49" charset="0"/>
                <a:ea typeface="仿宋" pitchFamily="49" charset="-122"/>
                <a:cs typeface="Consolas" pitchFamily="49" charset="0"/>
              </a:rPr>
              <a:t>；若编号为</a:t>
            </a:r>
            <a:r>
              <a:rPr lang="en-US" altLang="zh-CN" sz="2100" i="1" dirty="0" err="1">
                <a:solidFill>
                  <a:srgbClr val="0000FF"/>
                </a:solidFill>
                <a:latin typeface="Consolas" pitchFamily="49" charset="0"/>
                <a:ea typeface="仿宋" pitchFamily="49" charset="-122"/>
                <a:cs typeface="Consolas" pitchFamily="49" charset="0"/>
              </a:rPr>
              <a:t>i</a:t>
            </a:r>
            <a:r>
              <a:rPr lang="zh-CN" altLang="zh-CN" sz="2100" dirty="0">
                <a:solidFill>
                  <a:srgbClr val="0000FF"/>
                </a:solidFill>
                <a:latin typeface="Consolas" pitchFamily="49" charset="0"/>
                <a:ea typeface="仿宋" pitchFamily="49" charset="-122"/>
                <a:cs typeface="Consolas" pitchFamily="49" charset="0"/>
              </a:rPr>
              <a:t>的结点有右孩子结点，则右孩子结点的编号为</a:t>
            </a:r>
            <a:r>
              <a:rPr lang="en-US" altLang="zh-CN" sz="2100" dirty="0">
                <a:solidFill>
                  <a:srgbClr val="0000FF"/>
                </a:solidFill>
                <a:latin typeface="Consolas" pitchFamily="49" charset="0"/>
                <a:ea typeface="仿宋" pitchFamily="49" charset="-122"/>
                <a:cs typeface="Consolas" pitchFamily="49" charset="0"/>
              </a:rPr>
              <a:t>2</a:t>
            </a:r>
            <a:r>
              <a:rPr lang="en-US" altLang="zh-CN" sz="2100" i="1" dirty="0">
                <a:solidFill>
                  <a:srgbClr val="0000FF"/>
                </a:solidFill>
                <a:latin typeface="Consolas" pitchFamily="49" charset="0"/>
                <a:ea typeface="仿宋" pitchFamily="49" charset="-122"/>
                <a:cs typeface="Consolas" pitchFamily="49" charset="0"/>
              </a:rPr>
              <a:t>i</a:t>
            </a:r>
            <a:r>
              <a:rPr lang="en-US" altLang="zh-CN" sz="2100" dirty="0">
                <a:solidFill>
                  <a:srgbClr val="0000FF"/>
                </a:solidFill>
                <a:latin typeface="Consolas" pitchFamily="49" charset="0"/>
                <a:ea typeface="仿宋" pitchFamily="49" charset="-122"/>
                <a:cs typeface="Consolas" pitchFamily="49" charset="0"/>
              </a:rPr>
              <a:t>+1</a:t>
            </a:r>
            <a:r>
              <a:rPr lang="zh-CN" altLang="zh-CN" sz="2100" dirty="0">
                <a:solidFill>
                  <a:srgbClr val="0000FF"/>
                </a:solidFill>
                <a:latin typeface="Consolas" pitchFamily="49" charset="0"/>
                <a:ea typeface="仿宋" pitchFamily="49" charset="-122"/>
                <a:cs typeface="Consolas" pitchFamily="49" charset="0"/>
              </a:rPr>
              <a:t>。</a:t>
            </a:r>
          </a:p>
          <a:p>
            <a:pPr algn="l">
              <a:lnSpc>
                <a:spcPts val="3200"/>
              </a:lnSpc>
              <a:spcBef>
                <a:spcPts val="600"/>
              </a:spcBef>
            </a:pPr>
            <a:r>
              <a:rPr lang="en-US" altLang="zh-CN" sz="2100" dirty="0">
                <a:solidFill>
                  <a:srgbClr val="0000FF"/>
                </a:solidFill>
                <a:latin typeface="Consolas" pitchFamily="49" charset="0"/>
                <a:ea typeface="仿宋" pitchFamily="49" charset="-122"/>
                <a:cs typeface="Consolas" pitchFamily="49" charset="0"/>
              </a:rPr>
              <a:t>  </a:t>
            </a:r>
            <a:r>
              <a:rPr lang="zh-CN" altLang="zh-CN" sz="2100" dirty="0">
                <a:solidFill>
                  <a:srgbClr val="0000FF"/>
                </a:solidFill>
                <a:latin typeface="Consolas" pitchFamily="49" charset="0"/>
                <a:ea typeface="仿宋" pitchFamily="49" charset="-122"/>
                <a:cs typeface="Consolas" pitchFamily="49" charset="0"/>
              </a:rPr>
              <a:t>（</a:t>
            </a:r>
            <a:r>
              <a:rPr lang="en-US" altLang="zh-CN" sz="2100" dirty="0">
                <a:solidFill>
                  <a:srgbClr val="0000FF"/>
                </a:solidFill>
                <a:latin typeface="Consolas" pitchFamily="49" charset="0"/>
                <a:ea typeface="仿宋" pitchFamily="49" charset="-122"/>
                <a:cs typeface="Consolas" pitchFamily="49" charset="0"/>
              </a:rPr>
              <a:t>4</a:t>
            </a:r>
            <a:r>
              <a:rPr lang="zh-CN" altLang="zh-CN" sz="2100" dirty="0">
                <a:solidFill>
                  <a:srgbClr val="0000FF"/>
                </a:solidFill>
                <a:latin typeface="Consolas" pitchFamily="49" charset="0"/>
                <a:ea typeface="仿宋" pitchFamily="49" charset="-122"/>
                <a:cs typeface="Consolas" pitchFamily="49" charset="0"/>
              </a:rPr>
              <a:t>）若编号为</a:t>
            </a:r>
            <a:r>
              <a:rPr lang="en-US" altLang="zh-CN" sz="2100" i="1" dirty="0" err="1">
                <a:solidFill>
                  <a:srgbClr val="0000FF"/>
                </a:solidFill>
                <a:latin typeface="Consolas" pitchFamily="49" charset="0"/>
                <a:ea typeface="仿宋" pitchFamily="49" charset="-122"/>
                <a:cs typeface="Consolas" pitchFamily="49" charset="0"/>
              </a:rPr>
              <a:t>i</a:t>
            </a:r>
            <a:r>
              <a:rPr lang="zh-CN" altLang="zh-CN" sz="2100" dirty="0">
                <a:solidFill>
                  <a:srgbClr val="0000FF"/>
                </a:solidFill>
                <a:latin typeface="Consolas" pitchFamily="49" charset="0"/>
                <a:ea typeface="仿宋" pitchFamily="49" charset="-122"/>
                <a:cs typeface="Consolas" pitchFamily="49" charset="0"/>
              </a:rPr>
              <a:t>的结点有双亲结点，其双亲结点的编号为</a:t>
            </a:r>
            <a:r>
              <a:rPr lang="en-US" altLang="zh-CN" sz="2100" dirty="0">
                <a:solidFill>
                  <a:srgbClr val="0000FF"/>
                </a:solidFill>
                <a:latin typeface="Consolas" pitchFamily="49" charset="0"/>
                <a:ea typeface="仿宋" pitchFamily="49" charset="-122"/>
                <a:cs typeface="Consolas" pitchFamily="49" charset="0"/>
                <a:sym typeface="Symbol"/>
              </a:rPr>
              <a:t></a:t>
            </a:r>
            <a:r>
              <a:rPr lang="en-US" altLang="zh-CN" sz="2100" i="1" dirty="0" err="1">
                <a:solidFill>
                  <a:srgbClr val="0000FF"/>
                </a:solidFill>
                <a:latin typeface="Consolas" pitchFamily="49" charset="0"/>
                <a:ea typeface="仿宋" pitchFamily="49" charset="-122"/>
                <a:cs typeface="Consolas" pitchFamily="49" charset="0"/>
              </a:rPr>
              <a:t>i</a:t>
            </a:r>
            <a:r>
              <a:rPr lang="en-US" altLang="zh-CN" sz="2100" dirty="0">
                <a:solidFill>
                  <a:srgbClr val="0000FF"/>
                </a:solidFill>
                <a:latin typeface="Consolas" pitchFamily="49" charset="0"/>
                <a:ea typeface="仿宋" pitchFamily="49" charset="-122"/>
                <a:cs typeface="Consolas" pitchFamily="49" charset="0"/>
              </a:rPr>
              <a:t>/2</a:t>
            </a:r>
            <a:r>
              <a:rPr lang="en-US" altLang="zh-CN" sz="2100" dirty="0">
                <a:solidFill>
                  <a:srgbClr val="0000FF"/>
                </a:solidFill>
                <a:latin typeface="Consolas" pitchFamily="49" charset="0"/>
                <a:ea typeface="仿宋" pitchFamily="49" charset="-122"/>
                <a:cs typeface="Consolas" pitchFamily="49" charset="0"/>
                <a:sym typeface="Symbol"/>
              </a:rPr>
              <a:t></a:t>
            </a:r>
            <a:r>
              <a:rPr lang="zh-CN" altLang="zh-CN" sz="2100" dirty="0">
                <a:solidFill>
                  <a:srgbClr val="0000FF"/>
                </a:solidFill>
                <a:latin typeface="Consolas" pitchFamily="49" charset="0"/>
                <a:ea typeface="仿宋" pitchFamily="49" charset="-122"/>
                <a:cs typeface="Consolas" pitchFamily="49" charset="0"/>
              </a:rPr>
              <a:t>。</a:t>
            </a:r>
          </a:p>
        </p:txBody>
      </p:sp>
      <p:grpSp>
        <p:nvGrpSpPr>
          <p:cNvPr id="5" name="组合 4"/>
          <p:cNvGrpSpPr/>
          <p:nvPr/>
        </p:nvGrpSpPr>
        <p:grpSpPr>
          <a:xfrm>
            <a:off x="6300192" y="4582342"/>
            <a:ext cx="1831798" cy="2160587"/>
            <a:chOff x="3316465" y="4005263"/>
            <a:chExt cx="1831798" cy="2160587"/>
          </a:xfrm>
        </p:grpSpPr>
        <p:sp>
          <p:nvSpPr>
            <p:cNvPr id="6" name="Line 2"/>
            <p:cNvSpPr>
              <a:spLocks noChangeShapeType="1"/>
            </p:cNvSpPr>
            <p:nvPr/>
          </p:nvSpPr>
          <p:spPr bwMode="auto">
            <a:xfrm>
              <a:off x="4356100" y="5229225"/>
              <a:ext cx="431800" cy="50482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lstStyle/>
            <a:p>
              <a:endParaRPr lang="zh-CN" altLang="en-US" sz="1600"/>
            </a:p>
          </p:txBody>
        </p:sp>
        <p:sp>
          <p:nvSpPr>
            <p:cNvPr id="7" name="Line 3"/>
            <p:cNvSpPr>
              <a:spLocks noChangeShapeType="1"/>
            </p:cNvSpPr>
            <p:nvPr/>
          </p:nvSpPr>
          <p:spPr bwMode="auto">
            <a:xfrm flipH="1">
              <a:off x="3643305" y="5229224"/>
              <a:ext cx="423869" cy="48579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lstStyle/>
            <a:p>
              <a:endParaRPr lang="zh-CN" altLang="en-US" sz="1600"/>
            </a:p>
          </p:txBody>
        </p:sp>
        <p:sp>
          <p:nvSpPr>
            <p:cNvPr id="8" name="Oval 5"/>
            <p:cNvSpPr>
              <a:spLocks noChangeArrowheads="1"/>
            </p:cNvSpPr>
            <p:nvPr/>
          </p:nvSpPr>
          <p:spPr bwMode="auto">
            <a:xfrm>
              <a:off x="3924300" y="4005263"/>
              <a:ext cx="647700" cy="5032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/2</a:t>
              </a:r>
            </a:p>
          </p:txBody>
        </p:sp>
        <p:sp>
          <p:nvSpPr>
            <p:cNvPr id="9" name="Oval 6"/>
            <p:cNvSpPr>
              <a:spLocks noChangeArrowheads="1"/>
            </p:cNvSpPr>
            <p:nvPr/>
          </p:nvSpPr>
          <p:spPr bwMode="auto">
            <a:xfrm>
              <a:off x="3995737" y="4941887"/>
              <a:ext cx="468000" cy="468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i="1">
                  <a:solidFill>
                    <a:srgbClr val="0000FF"/>
                  </a:solidFill>
                  <a:latin typeface="Consolas" pitchFamily="49" charset="0"/>
                  <a:cs typeface="Consolas" pitchFamily="49" charset="0"/>
                </a:rPr>
                <a:t>i</a:t>
              </a:r>
            </a:p>
          </p:txBody>
        </p:sp>
        <p:sp>
          <p:nvSpPr>
            <p:cNvPr id="10" name="Line 7"/>
            <p:cNvSpPr>
              <a:spLocks noChangeShapeType="1"/>
            </p:cNvSpPr>
            <p:nvPr/>
          </p:nvSpPr>
          <p:spPr bwMode="auto">
            <a:xfrm>
              <a:off x="4211638" y="4508500"/>
              <a:ext cx="0" cy="43338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lstStyle/>
            <a:p>
              <a:endParaRPr lang="zh-CN" altLang="en-US" sz="1600"/>
            </a:p>
          </p:txBody>
        </p:sp>
        <p:sp>
          <p:nvSpPr>
            <p:cNvPr id="11" name="Oval 8"/>
            <p:cNvSpPr>
              <a:spLocks noChangeArrowheads="1"/>
            </p:cNvSpPr>
            <p:nvPr/>
          </p:nvSpPr>
          <p:spPr bwMode="auto">
            <a:xfrm>
              <a:off x="3316465" y="5661025"/>
              <a:ext cx="576263" cy="50482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a:solidFill>
                    <a:srgbClr val="0000FF"/>
                  </a:solidFill>
                  <a:latin typeface="Consolas" pitchFamily="49" charset="0"/>
                  <a:cs typeface="Consolas" pitchFamily="49" charset="0"/>
                </a:rPr>
                <a:t>2</a:t>
              </a:r>
              <a:r>
                <a:rPr lang="en-US" altLang="zh-CN" sz="1600" i="1">
                  <a:solidFill>
                    <a:srgbClr val="0000FF"/>
                  </a:solidFill>
                  <a:latin typeface="Consolas" pitchFamily="49" charset="0"/>
                  <a:cs typeface="Consolas" pitchFamily="49" charset="0"/>
                </a:rPr>
                <a:t>i</a:t>
              </a:r>
            </a:p>
          </p:txBody>
        </p:sp>
        <p:sp>
          <p:nvSpPr>
            <p:cNvPr id="12" name="Oval 9"/>
            <p:cNvSpPr>
              <a:spLocks noChangeArrowheads="1"/>
            </p:cNvSpPr>
            <p:nvPr/>
          </p:nvSpPr>
          <p:spPr bwMode="auto">
            <a:xfrm>
              <a:off x="4572000" y="5661025"/>
              <a:ext cx="576263" cy="50482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a:solidFill>
                    <a:srgbClr val="0000FF"/>
                  </a:solidFill>
                  <a:latin typeface="Consolas" pitchFamily="49" charset="0"/>
                  <a:cs typeface="Consolas" pitchFamily="49" charset="0"/>
                </a:rPr>
                <a:t>2</a:t>
              </a:r>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+1</a:t>
              </a:r>
            </a:p>
          </p:txBody>
        </p:sp>
      </p:grpSp>
      <p:grpSp>
        <p:nvGrpSpPr>
          <p:cNvPr id="13" name="组合 12">
            <a:extLst>
              <a:ext uri="{FF2B5EF4-FFF2-40B4-BE49-F238E27FC236}">
                <a16:creationId xmlns:a16="http://schemas.microsoft.com/office/drawing/2014/main" id="{9C09C3EC-8900-46AF-A5D2-35842811DD25}"/>
              </a:ext>
            </a:extLst>
          </p:cNvPr>
          <p:cNvGrpSpPr/>
          <p:nvPr/>
        </p:nvGrpSpPr>
        <p:grpSpPr>
          <a:xfrm>
            <a:off x="256620" y="4582342"/>
            <a:ext cx="5184576" cy="2118529"/>
            <a:chOff x="1626839" y="2335405"/>
            <a:chExt cx="5558534" cy="2950983"/>
          </a:xfrm>
        </p:grpSpPr>
        <p:sp>
          <p:nvSpPr>
            <p:cNvPr id="14" name="椭圆 13">
              <a:extLst>
                <a:ext uri="{FF2B5EF4-FFF2-40B4-BE49-F238E27FC236}">
                  <a16:creationId xmlns:a16="http://schemas.microsoft.com/office/drawing/2014/main" id="{A9AF270D-F995-44F4-9305-9F32242B9C56}"/>
                </a:ext>
              </a:extLst>
            </p:cNvPr>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600" i="1">
                  <a:latin typeface="Consolas" pitchFamily="49" charset="0"/>
                  <a:cs typeface="Consolas" pitchFamily="49" charset="0"/>
                </a:rPr>
                <a:t>A</a:t>
              </a:r>
              <a:endParaRPr lang="zh-CN" altLang="en-US" sz="1600" i="1">
                <a:latin typeface="Consolas" pitchFamily="49" charset="0"/>
                <a:cs typeface="Consolas" pitchFamily="49" charset="0"/>
              </a:endParaRPr>
            </a:p>
          </p:txBody>
        </p:sp>
        <p:sp>
          <p:nvSpPr>
            <p:cNvPr id="15" name="椭圆 14">
              <a:extLst>
                <a:ext uri="{FF2B5EF4-FFF2-40B4-BE49-F238E27FC236}">
                  <a16:creationId xmlns:a16="http://schemas.microsoft.com/office/drawing/2014/main" id="{92211A6D-3C52-4E07-A76B-D6EE36E08575}"/>
                </a:ext>
              </a:extLst>
            </p:cNvPr>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B</a:t>
              </a:r>
              <a:endParaRPr lang="zh-CN" altLang="en-US" sz="1600" i="1">
                <a:solidFill>
                  <a:srgbClr val="0000FF"/>
                </a:solidFill>
                <a:latin typeface="Consolas" pitchFamily="49" charset="0"/>
                <a:cs typeface="Consolas" pitchFamily="49" charset="0"/>
              </a:endParaRPr>
            </a:p>
          </p:txBody>
        </p:sp>
        <p:sp>
          <p:nvSpPr>
            <p:cNvPr id="16" name="椭圆 15">
              <a:extLst>
                <a:ext uri="{FF2B5EF4-FFF2-40B4-BE49-F238E27FC236}">
                  <a16:creationId xmlns:a16="http://schemas.microsoft.com/office/drawing/2014/main" id="{8EC57861-7B36-46E0-AD22-2EE070FAAAEB}"/>
                </a:ext>
              </a:extLst>
            </p:cNvPr>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D</a:t>
              </a:r>
              <a:endParaRPr lang="zh-CN" altLang="en-US" sz="1600" i="1">
                <a:solidFill>
                  <a:srgbClr val="0000FF"/>
                </a:solidFill>
                <a:latin typeface="Consolas" pitchFamily="49" charset="0"/>
                <a:cs typeface="Consolas" pitchFamily="49" charset="0"/>
              </a:endParaRPr>
            </a:p>
          </p:txBody>
        </p:sp>
        <p:sp>
          <p:nvSpPr>
            <p:cNvPr id="17" name="椭圆 16">
              <a:extLst>
                <a:ext uri="{FF2B5EF4-FFF2-40B4-BE49-F238E27FC236}">
                  <a16:creationId xmlns:a16="http://schemas.microsoft.com/office/drawing/2014/main" id="{26FCF2F1-87D0-4B65-B82E-EAB405D0DFA8}"/>
                </a:ext>
              </a:extLst>
            </p:cNvPr>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H</a:t>
              </a:r>
              <a:endParaRPr lang="zh-CN" altLang="en-US" sz="1600" i="1">
                <a:solidFill>
                  <a:srgbClr val="0000FF"/>
                </a:solidFill>
                <a:latin typeface="Consolas" pitchFamily="49" charset="0"/>
                <a:cs typeface="Consolas" pitchFamily="49" charset="0"/>
              </a:endParaRPr>
            </a:p>
          </p:txBody>
        </p:sp>
        <p:sp>
          <p:nvSpPr>
            <p:cNvPr id="18" name="椭圆 17">
              <a:extLst>
                <a:ext uri="{FF2B5EF4-FFF2-40B4-BE49-F238E27FC236}">
                  <a16:creationId xmlns:a16="http://schemas.microsoft.com/office/drawing/2014/main" id="{44C66247-0DAB-4520-B1A8-5DDBA80D867C}"/>
                </a:ext>
              </a:extLst>
            </p:cNvPr>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I</a:t>
              </a:r>
              <a:endParaRPr lang="zh-CN" altLang="en-US" sz="1600" i="1">
                <a:solidFill>
                  <a:srgbClr val="0000FF"/>
                </a:solidFill>
                <a:latin typeface="Consolas" pitchFamily="49" charset="0"/>
                <a:cs typeface="Consolas" pitchFamily="49" charset="0"/>
              </a:endParaRPr>
            </a:p>
          </p:txBody>
        </p:sp>
        <p:cxnSp>
          <p:nvCxnSpPr>
            <p:cNvPr id="19" name="直接连接符 18">
              <a:extLst>
                <a:ext uri="{FF2B5EF4-FFF2-40B4-BE49-F238E27FC236}">
                  <a16:creationId xmlns:a16="http://schemas.microsoft.com/office/drawing/2014/main" id="{80AC8EFC-29C7-43D8-8F2A-0B2B901E4CC5}"/>
                </a:ext>
              </a:extLst>
            </p:cNvPr>
            <p:cNvCxnSpPr>
              <a:stCxn id="16" idx="3"/>
              <a:endCxn id="17" idx="0"/>
            </p:cNvCxnSpPr>
            <p:nvPr/>
          </p:nvCxnSpPr>
          <p:spPr>
            <a:xfrm rot="5400000">
              <a:off x="2012861"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20" name="直接连接符 19">
              <a:extLst>
                <a:ext uri="{FF2B5EF4-FFF2-40B4-BE49-F238E27FC236}">
                  <a16:creationId xmlns:a16="http://schemas.microsoft.com/office/drawing/2014/main" id="{9D5D6253-996A-4A3E-9F60-1C80023706A1}"/>
                </a:ext>
              </a:extLst>
            </p:cNvPr>
            <p:cNvCxnSpPr>
              <a:stCxn id="16" idx="5"/>
              <a:endCxn id="18" idx="0"/>
            </p:cNvCxnSpPr>
            <p:nvPr/>
          </p:nvCxnSpPr>
          <p:spPr>
            <a:xfrm rot="16200000" flipH="1">
              <a:off x="2532056"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21" name="椭圆 20">
              <a:extLst>
                <a:ext uri="{FF2B5EF4-FFF2-40B4-BE49-F238E27FC236}">
                  <a16:creationId xmlns:a16="http://schemas.microsoft.com/office/drawing/2014/main" id="{5897F3FF-5258-482F-A310-F8F323B7AFEC}"/>
                </a:ext>
              </a:extLst>
            </p:cNvPr>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E</a:t>
              </a:r>
              <a:endParaRPr lang="zh-CN" altLang="en-US" sz="1600" i="1">
                <a:solidFill>
                  <a:srgbClr val="0000FF"/>
                </a:solidFill>
                <a:latin typeface="Consolas" pitchFamily="49" charset="0"/>
                <a:cs typeface="Consolas" pitchFamily="49" charset="0"/>
              </a:endParaRPr>
            </a:p>
          </p:txBody>
        </p:sp>
        <p:sp>
          <p:nvSpPr>
            <p:cNvPr id="22" name="椭圆 21">
              <a:extLst>
                <a:ext uri="{FF2B5EF4-FFF2-40B4-BE49-F238E27FC236}">
                  <a16:creationId xmlns:a16="http://schemas.microsoft.com/office/drawing/2014/main" id="{D96C9662-285F-45FB-AE0C-C17A5A8C0556}"/>
                </a:ext>
              </a:extLst>
            </p:cNvPr>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J</a:t>
              </a:r>
              <a:endParaRPr lang="zh-CN" altLang="en-US" sz="1600" i="1">
                <a:solidFill>
                  <a:srgbClr val="0000FF"/>
                </a:solidFill>
                <a:latin typeface="Consolas" pitchFamily="49" charset="0"/>
                <a:cs typeface="Consolas" pitchFamily="49" charset="0"/>
              </a:endParaRPr>
            </a:p>
          </p:txBody>
        </p:sp>
        <p:sp>
          <p:nvSpPr>
            <p:cNvPr id="23" name="椭圆 22">
              <a:extLst>
                <a:ext uri="{FF2B5EF4-FFF2-40B4-BE49-F238E27FC236}">
                  <a16:creationId xmlns:a16="http://schemas.microsoft.com/office/drawing/2014/main" id="{78E4DF8C-A344-49D1-B1F7-3515D972C334}"/>
                </a:ext>
              </a:extLst>
            </p:cNvPr>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K</a:t>
              </a:r>
              <a:endParaRPr lang="zh-CN" altLang="en-US" sz="1600" i="1">
                <a:solidFill>
                  <a:srgbClr val="0000FF"/>
                </a:solidFill>
                <a:latin typeface="Consolas" pitchFamily="49" charset="0"/>
                <a:cs typeface="Consolas" pitchFamily="49" charset="0"/>
              </a:endParaRPr>
            </a:p>
          </p:txBody>
        </p:sp>
        <p:cxnSp>
          <p:nvCxnSpPr>
            <p:cNvPr id="24" name="直接连接符 23">
              <a:extLst>
                <a:ext uri="{FF2B5EF4-FFF2-40B4-BE49-F238E27FC236}">
                  <a16:creationId xmlns:a16="http://schemas.microsoft.com/office/drawing/2014/main" id="{BEA51DCC-D68A-4996-823C-1400BBFFCFBB}"/>
                </a:ext>
              </a:extLst>
            </p:cNvPr>
            <p:cNvCxnSpPr>
              <a:stCxn id="21" idx="3"/>
              <a:endCxn id="22" idx="0"/>
            </p:cNvCxnSpPr>
            <p:nvPr/>
          </p:nvCxnSpPr>
          <p:spPr>
            <a:xfrm rot="5400000">
              <a:off x="3370183"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25" name="直接连接符 24">
              <a:extLst>
                <a:ext uri="{FF2B5EF4-FFF2-40B4-BE49-F238E27FC236}">
                  <a16:creationId xmlns:a16="http://schemas.microsoft.com/office/drawing/2014/main" id="{49738C6A-9395-4415-9484-A2FC5F68C730}"/>
                </a:ext>
              </a:extLst>
            </p:cNvPr>
            <p:cNvCxnSpPr>
              <a:stCxn id="21" idx="5"/>
              <a:endCxn id="23" idx="0"/>
            </p:cNvCxnSpPr>
            <p:nvPr/>
          </p:nvCxnSpPr>
          <p:spPr>
            <a:xfrm rot="16200000" flipH="1">
              <a:off x="3889378"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26" name="直接连接符 25">
              <a:extLst>
                <a:ext uri="{FF2B5EF4-FFF2-40B4-BE49-F238E27FC236}">
                  <a16:creationId xmlns:a16="http://schemas.microsoft.com/office/drawing/2014/main" id="{C47440BB-4AD8-450C-9AED-3141C00C80C3}"/>
                </a:ext>
              </a:extLst>
            </p:cNvPr>
            <p:cNvCxnSpPr>
              <a:stCxn id="15" idx="3"/>
              <a:endCxn id="16" idx="7"/>
            </p:cNvCxnSpPr>
            <p:nvPr/>
          </p:nvCxnSpPr>
          <p:spPr>
            <a:xfrm rot="5400000">
              <a:off x="2616122"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27" name="直接连接符 26">
              <a:extLst>
                <a:ext uri="{FF2B5EF4-FFF2-40B4-BE49-F238E27FC236}">
                  <a16:creationId xmlns:a16="http://schemas.microsoft.com/office/drawing/2014/main" id="{33378A6C-292C-45EE-A561-ED3A2D63D0F7}"/>
                </a:ext>
              </a:extLst>
            </p:cNvPr>
            <p:cNvCxnSpPr>
              <a:stCxn id="15" idx="5"/>
              <a:endCxn id="21" idx="1"/>
            </p:cNvCxnSpPr>
            <p:nvPr/>
          </p:nvCxnSpPr>
          <p:spPr>
            <a:xfrm rot="16200000" flipH="1">
              <a:off x="3294783"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28" name="椭圆 27">
              <a:extLst>
                <a:ext uri="{FF2B5EF4-FFF2-40B4-BE49-F238E27FC236}">
                  <a16:creationId xmlns:a16="http://schemas.microsoft.com/office/drawing/2014/main" id="{C8AF2FA9-2C90-4F0F-BDC8-A8EAC3B06F7A}"/>
                </a:ext>
              </a:extLst>
            </p:cNvPr>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C</a:t>
              </a:r>
              <a:endParaRPr lang="zh-CN" altLang="en-US" sz="1600" i="1">
                <a:solidFill>
                  <a:srgbClr val="0000FF"/>
                </a:solidFill>
                <a:latin typeface="Consolas" pitchFamily="49" charset="0"/>
                <a:cs typeface="Consolas" pitchFamily="49" charset="0"/>
              </a:endParaRPr>
            </a:p>
          </p:txBody>
        </p:sp>
        <p:sp>
          <p:nvSpPr>
            <p:cNvPr id="29" name="椭圆 28">
              <a:extLst>
                <a:ext uri="{FF2B5EF4-FFF2-40B4-BE49-F238E27FC236}">
                  <a16:creationId xmlns:a16="http://schemas.microsoft.com/office/drawing/2014/main" id="{53A395D0-888E-4AAD-8735-43C5DBE5A094}"/>
                </a:ext>
              </a:extLst>
            </p:cNvPr>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F</a:t>
              </a:r>
              <a:endParaRPr lang="zh-CN" altLang="en-US" sz="1600" i="1">
                <a:solidFill>
                  <a:srgbClr val="0000FF"/>
                </a:solidFill>
                <a:latin typeface="Consolas" pitchFamily="49" charset="0"/>
                <a:cs typeface="Consolas" pitchFamily="49" charset="0"/>
              </a:endParaRPr>
            </a:p>
          </p:txBody>
        </p:sp>
        <p:sp>
          <p:nvSpPr>
            <p:cNvPr id="30" name="椭圆 29">
              <a:extLst>
                <a:ext uri="{FF2B5EF4-FFF2-40B4-BE49-F238E27FC236}">
                  <a16:creationId xmlns:a16="http://schemas.microsoft.com/office/drawing/2014/main" id="{7F754BF4-4BC9-46CF-9D9E-C6B35AE26BF6}"/>
                </a:ext>
              </a:extLst>
            </p:cNvPr>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i="1">
                  <a:solidFill>
                    <a:srgbClr val="0000FF"/>
                  </a:solidFill>
                  <a:latin typeface="Consolas" pitchFamily="49" charset="0"/>
                  <a:cs typeface="Consolas" pitchFamily="49" charset="0"/>
                </a:rPr>
                <a:t>G</a:t>
              </a:r>
              <a:endParaRPr lang="zh-CN" altLang="en-US" sz="1600" i="1">
                <a:solidFill>
                  <a:srgbClr val="0000FF"/>
                </a:solidFill>
                <a:latin typeface="Consolas" pitchFamily="49" charset="0"/>
                <a:cs typeface="Consolas" pitchFamily="49" charset="0"/>
              </a:endParaRPr>
            </a:p>
          </p:txBody>
        </p:sp>
        <p:cxnSp>
          <p:nvCxnSpPr>
            <p:cNvPr id="31" name="直接连接符 30">
              <a:extLst>
                <a:ext uri="{FF2B5EF4-FFF2-40B4-BE49-F238E27FC236}">
                  <a16:creationId xmlns:a16="http://schemas.microsoft.com/office/drawing/2014/main" id="{308826E6-7FD9-4F16-8238-6D914865453C}"/>
                </a:ext>
              </a:extLst>
            </p:cNvPr>
            <p:cNvCxnSpPr>
              <a:stCxn id="28" idx="3"/>
              <a:endCxn id="29" idx="7"/>
            </p:cNvCxnSpPr>
            <p:nvPr/>
          </p:nvCxnSpPr>
          <p:spPr>
            <a:xfrm rot="5400000">
              <a:off x="5616518"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32" name="直接连接符 31">
              <a:extLst>
                <a:ext uri="{FF2B5EF4-FFF2-40B4-BE49-F238E27FC236}">
                  <a16:creationId xmlns:a16="http://schemas.microsoft.com/office/drawing/2014/main" id="{A20A393B-8F8F-48F4-B49E-3462F8887AE9}"/>
                </a:ext>
              </a:extLst>
            </p:cNvPr>
            <p:cNvCxnSpPr>
              <a:stCxn id="28" idx="5"/>
              <a:endCxn id="30" idx="1"/>
            </p:cNvCxnSpPr>
            <p:nvPr/>
          </p:nvCxnSpPr>
          <p:spPr>
            <a:xfrm rot="16200000" flipH="1">
              <a:off x="6295179"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33" name="直接连接符 32">
              <a:extLst>
                <a:ext uri="{FF2B5EF4-FFF2-40B4-BE49-F238E27FC236}">
                  <a16:creationId xmlns:a16="http://schemas.microsoft.com/office/drawing/2014/main" id="{0CDB4B34-32CE-4687-B481-8D527B69BD21}"/>
                </a:ext>
              </a:extLst>
            </p:cNvPr>
            <p:cNvCxnSpPr>
              <a:stCxn id="14" idx="2"/>
              <a:endCxn id="15" idx="7"/>
            </p:cNvCxnSpPr>
            <p:nvPr/>
          </p:nvCxnSpPr>
          <p:spPr>
            <a:xfrm rot="10800000" flipV="1">
              <a:off x="3305246" y="2714619"/>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34" name="直接连接符 33">
              <a:extLst>
                <a:ext uri="{FF2B5EF4-FFF2-40B4-BE49-F238E27FC236}">
                  <a16:creationId xmlns:a16="http://schemas.microsoft.com/office/drawing/2014/main" id="{B7A48723-76E9-4C6A-A6EB-13187C615673}"/>
                </a:ext>
              </a:extLst>
            </p:cNvPr>
            <p:cNvCxnSpPr>
              <a:stCxn id="14" idx="6"/>
              <a:endCxn id="28" idx="1"/>
            </p:cNvCxnSpPr>
            <p:nvPr/>
          </p:nvCxnSpPr>
          <p:spPr>
            <a:xfrm>
              <a:off x="4786314" y="2714620"/>
              <a:ext cx="1266755" cy="705713"/>
            </a:xfrm>
            <a:prstGeom prst="line">
              <a:avLst/>
            </a:prstGeom>
            <a:ln w="19050"/>
          </p:spPr>
          <p:style>
            <a:lnRef idx="2">
              <a:schemeClr val="dk1"/>
            </a:lnRef>
            <a:fillRef idx="0">
              <a:schemeClr val="dk1"/>
            </a:fillRef>
            <a:effectRef idx="1">
              <a:schemeClr val="dk1"/>
            </a:effectRef>
            <a:fontRef idx="minor">
              <a:schemeClr val="tx1"/>
            </a:fontRef>
          </p:style>
        </p:cxnSp>
        <p:sp>
          <p:nvSpPr>
            <p:cNvPr id="35" name="TextBox 28">
              <a:extLst>
                <a:ext uri="{FF2B5EF4-FFF2-40B4-BE49-F238E27FC236}">
                  <a16:creationId xmlns:a16="http://schemas.microsoft.com/office/drawing/2014/main" id="{4612908C-B118-48AA-87FE-C96F3C02E097}"/>
                </a:ext>
              </a:extLst>
            </p:cNvPr>
            <p:cNvSpPr txBox="1"/>
            <p:nvPr/>
          </p:nvSpPr>
          <p:spPr>
            <a:xfrm>
              <a:off x="4214810" y="2335405"/>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a:t>
              </a:r>
              <a:endParaRPr lang="zh-CN" altLang="en-US" sz="1400">
                <a:solidFill>
                  <a:srgbClr val="FF00FF"/>
                </a:solidFill>
                <a:latin typeface="Consolas" pitchFamily="49" charset="0"/>
                <a:cs typeface="Consolas" pitchFamily="49" charset="0"/>
              </a:endParaRPr>
            </a:p>
          </p:txBody>
        </p:sp>
        <p:sp>
          <p:nvSpPr>
            <p:cNvPr id="36" name="TextBox 29">
              <a:extLst>
                <a:ext uri="{FF2B5EF4-FFF2-40B4-BE49-F238E27FC236}">
                  <a16:creationId xmlns:a16="http://schemas.microsoft.com/office/drawing/2014/main" id="{66F3513C-B4BA-4FED-8910-8432B8937608}"/>
                </a:ext>
              </a:extLst>
            </p:cNvPr>
            <p:cNvSpPr txBox="1"/>
            <p:nvPr/>
          </p:nvSpPr>
          <p:spPr>
            <a:xfrm>
              <a:off x="2720097" y="3335537"/>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2</a:t>
              </a:r>
              <a:endParaRPr lang="zh-CN" altLang="en-US" sz="1400">
                <a:solidFill>
                  <a:srgbClr val="FF00FF"/>
                </a:solidFill>
                <a:latin typeface="Consolas" pitchFamily="49" charset="0"/>
                <a:cs typeface="Consolas" pitchFamily="49" charset="0"/>
              </a:endParaRPr>
            </a:p>
          </p:txBody>
        </p:sp>
        <p:sp>
          <p:nvSpPr>
            <p:cNvPr id="37" name="TextBox 30">
              <a:extLst>
                <a:ext uri="{FF2B5EF4-FFF2-40B4-BE49-F238E27FC236}">
                  <a16:creationId xmlns:a16="http://schemas.microsoft.com/office/drawing/2014/main" id="{D4694AE3-0303-4055-B0C7-5898CC49EC74}"/>
                </a:ext>
              </a:extLst>
            </p:cNvPr>
            <p:cNvSpPr txBox="1"/>
            <p:nvPr/>
          </p:nvSpPr>
          <p:spPr>
            <a:xfrm>
              <a:off x="2131420" y="3929066"/>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4</a:t>
              </a:r>
              <a:endParaRPr lang="zh-CN" altLang="en-US" sz="1400">
                <a:solidFill>
                  <a:srgbClr val="FF00FF"/>
                </a:solidFill>
                <a:latin typeface="Consolas" pitchFamily="49" charset="0"/>
                <a:cs typeface="Consolas" pitchFamily="49" charset="0"/>
              </a:endParaRPr>
            </a:p>
          </p:txBody>
        </p:sp>
        <p:sp>
          <p:nvSpPr>
            <p:cNvPr id="38" name="TextBox 31">
              <a:extLst>
                <a:ext uri="{FF2B5EF4-FFF2-40B4-BE49-F238E27FC236}">
                  <a16:creationId xmlns:a16="http://schemas.microsoft.com/office/drawing/2014/main" id="{492C4294-DE88-4A5F-92E8-0A8B786DDD2D}"/>
                </a:ext>
              </a:extLst>
            </p:cNvPr>
            <p:cNvSpPr txBox="1"/>
            <p:nvPr/>
          </p:nvSpPr>
          <p:spPr>
            <a:xfrm>
              <a:off x="1626839" y="4835734"/>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8</a:t>
              </a:r>
              <a:endParaRPr lang="zh-CN" altLang="en-US" sz="1400">
                <a:solidFill>
                  <a:srgbClr val="FF00FF"/>
                </a:solidFill>
                <a:latin typeface="Consolas" pitchFamily="49" charset="0"/>
                <a:cs typeface="Consolas" pitchFamily="49" charset="0"/>
              </a:endParaRPr>
            </a:p>
          </p:txBody>
        </p:sp>
        <p:sp>
          <p:nvSpPr>
            <p:cNvPr id="39" name="TextBox 32">
              <a:extLst>
                <a:ext uri="{FF2B5EF4-FFF2-40B4-BE49-F238E27FC236}">
                  <a16:creationId xmlns:a16="http://schemas.microsoft.com/office/drawing/2014/main" id="{8A22FE0E-62EA-4B90-B7A1-09426333447E}"/>
                </a:ext>
              </a:extLst>
            </p:cNvPr>
            <p:cNvSpPr txBox="1"/>
            <p:nvPr/>
          </p:nvSpPr>
          <p:spPr>
            <a:xfrm>
              <a:off x="2459664" y="4786322"/>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9</a:t>
              </a:r>
              <a:endParaRPr lang="zh-CN" altLang="en-US" sz="1400">
                <a:solidFill>
                  <a:srgbClr val="FF00FF"/>
                </a:solidFill>
                <a:latin typeface="Consolas" pitchFamily="49" charset="0"/>
                <a:cs typeface="Consolas" pitchFamily="49" charset="0"/>
              </a:endParaRPr>
            </a:p>
          </p:txBody>
        </p:sp>
        <p:sp>
          <p:nvSpPr>
            <p:cNvPr id="40" name="TextBox 33">
              <a:extLst>
                <a:ext uri="{FF2B5EF4-FFF2-40B4-BE49-F238E27FC236}">
                  <a16:creationId xmlns:a16="http://schemas.microsoft.com/office/drawing/2014/main" id="{F82D9A66-97A9-4451-BE20-3383581A3BA1}"/>
                </a:ext>
              </a:extLst>
            </p:cNvPr>
            <p:cNvSpPr txBox="1"/>
            <p:nvPr/>
          </p:nvSpPr>
          <p:spPr>
            <a:xfrm>
              <a:off x="3729260" y="3857628"/>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5</a:t>
              </a:r>
              <a:endParaRPr lang="zh-CN" altLang="en-US" sz="1400">
                <a:solidFill>
                  <a:srgbClr val="FF00FF"/>
                </a:solidFill>
                <a:latin typeface="Consolas" pitchFamily="49" charset="0"/>
                <a:cs typeface="Consolas" pitchFamily="49" charset="0"/>
              </a:endParaRPr>
            </a:p>
          </p:txBody>
        </p:sp>
        <p:sp>
          <p:nvSpPr>
            <p:cNvPr id="41" name="TextBox 34">
              <a:extLst>
                <a:ext uri="{FF2B5EF4-FFF2-40B4-BE49-F238E27FC236}">
                  <a16:creationId xmlns:a16="http://schemas.microsoft.com/office/drawing/2014/main" id="{2782B4B9-FC45-499B-A993-B7C5DCDF4D89}"/>
                </a:ext>
              </a:extLst>
            </p:cNvPr>
            <p:cNvSpPr txBox="1"/>
            <p:nvPr/>
          </p:nvSpPr>
          <p:spPr>
            <a:xfrm>
              <a:off x="3071802" y="4639136"/>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10</a:t>
              </a:r>
              <a:endParaRPr lang="zh-CN" altLang="en-US" sz="1400">
                <a:solidFill>
                  <a:srgbClr val="FF00FF"/>
                </a:solidFill>
                <a:latin typeface="Consolas" pitchFamily="49" charset="0"/>
                <a:cs typeface="Consolas" pitchFamily="49" charset="0"/>
              </a:endParaRPr>
            </a:p>
          </p:txBody>
        </p:sp>
        <p:sp>
          <p:nvSpPr>
            <p:cNvPr id="42" name="TextBox 35">
              <a:extLst>
                <a:ext uri="{FF2B5EF4-FFF2-40B4-BE49-F238E27FC236}">
                  <a16:creationId xmlns:a16="http://schemas.microsoft.com/office/drawing/2014/main" id="{DE1B5FCA-B6E6-44DA-BA07-7FE8CD682E43}"/>
                </a:ext>
              </a:extLst>
            </p:cNvPr>
            <p:cNvSpPr txBox="1"/>
            <p:nvPr/>
          </p:nvSpPr>
          <p:spPr>
            <a:xfrm>
              <a:off x="3799245" y="4723637"/>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11</a:t>
              </a:r>
              <a:endParaRPr lang="zh-CN" altLang="en-US" sz="1400">
                <a:solidFill>
                  <a:srgbClr val="FF00FF"/>
                </a:solidFill>
                <a:latin typeface="Consolas" pitchFamily="49" charset="0"/>
                <a:cs typeface="Consolas" pitchFamily="49" charset="0"/>
              </a:endParaRPr>
            </a:p>
          </p:txBody>
        </p:sp>
        <p:sp>
          <p:nvSpPr>
            <p:cNvPr id="43" name="TextBox 36">
              <a:extLst>
                <a:ext uri="{FF2B5EF4-FFF2-40B4-BE49-F238E27FC236}">
                  <a16:creationId xmlns:a16="http://schemas.microsoft.com/office/drawing/2014/main" id="{4F14499F-4AC1-4283-860C-A50BFB9971C9}"/>
                </a:ext>
              </a:extLst>
            </p:cNvPr>
            <p:cNvSpPr txBox="1"/>
            <p:nvPr/>
          </p:nvSpPr>
          <p:spPr>
            <a:xfrm>
              <a:off x="6252164" y="3308074"/>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3</a:t>
              </a:r>
              <a:endParaRPr lang="zh-CN" altLang="en-US" sz="1400">
                <a:solidFill>
                  <a:srgbClr val="FF00FF"/>
                </a:solidFill>
                <a:latin typeface="Consolas" pitchFamily="49" charset="0"/>
                <a:cs typeface="Consolas" pitchFamily="49" charset="0"/>
              </a:endParaRPr>
            </a:p>
          </p:txBody>
        </p:sp>
        <p:sp>
          <p:nvSpPr>
            <p:cNvPr id="44" name="TextBox 37">
              <a:extLst>
                <a:ext uri="{FF2B5EF4-FFF2-40B4-BE49-F238E27FC236}">
                  <a16:creationId xmlns:a16="http://schemas.microsoft.com/office/drawing/2014/main" id="{4C219A20-A7EF-4AFF-AA69-A033744ADC60}"/>
                </a:ext>
              </a:extLst>
            </p:cNvPr>
            <p:cNvSpPr txBox="1"/>
            <p:nvPr/>
          </p:nvSpPr>
          <p:spPr>
            <a:xfrm>
              <a:off x="5149627" y="3924965"/>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6</a:t>
              </a:r>
              <a:endParaRPr lang="zh-CN" altLang="en-US" sz="1400">
                <a:solidFill>
                  <a:srgbClr val="FF00FF"/>
                </a:solidFill>
                <a:latin typeface="Consolas" pitchFamily="49" charset="0"/>
                <a:cs typeface="Consolas" pitchFamily="49" charset="0"/>
              </a:endParaRPr>
            </a:p>
          </p:txBody>
        </p:sp>
        <p:sp>
          <p:nvSpPr>
            <p:cNvPr id="45" name="TextBox 39">
              <a:extLst>
                <a:ext uri="{FF2B5EF4-FFF2-40B4-BE49-F238E27FC236}">
                  <a16:creationId xmlns:a16="http://schemas.microsoft.com/office/drawing/2014/main" id="{7084540E-50EF-4A18-82B8-D8E5627FD831}"/>
                </a:ext>
              </a:extLst>
            </p:cNvPr>
            <p:cNvSpPr txBox="1"/>
            <p:nvPr/>
          </p:nvSpPr>
          <p:spPr>
            <a:xfrm>
              <a:off x="6756745" y="3879653"/>
              <a:ext cx="428628" cy="207521"/>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7</a:t>
              </a:r>
              <a:endParaRPr lang="zh-CN" altLang="en-US" sz="1400">
                <a:solidFill>
                  <a:srgbClr val="FF00FF"/>
                </a:solidFill>
                <a:latin typeface="Consolas" pitchFamily="49" charset="0"/>
                <a:cs typeface="Consolas" pitchFamily="49"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4769" y="692696"/>
            <a:ext cx="8574461" cy="1400383"/>
          </a:xfrm>
          <a:prstGeom prst="rect">
            <a:avLst/>
          </a:prstGeom>
          <a:noFill/>
        </p:spPr>
        <p:txBody>
          <a:bodyPr wrap="square" rtlCol="0">
            <a:spAutoFit/>
          </a:bodyPr>
          <a:lstStyle/>
          <a:p>
            <a:pPr algn="l">
              <a:lnSpc>
                <a:spcPts val="3200"/>
              </a:lnSpc>
              <a:spcBef>
                <a:spcPts val="600"/>
              </a:spcBef>
            </a:pPr>
            <a:r>
              <a:rPr lang="en-US" altLang="zh-CN" sz="2100" dirty="0">
                <a:solidFill>
                  <a:srgbClr val="0000FF"/>
                </a:solidFill>
                <a:latin typeface="Consolas" pitchFamily="49" charset="0"/>
                <a:ea typeface="楷体" pitchFamily="49" charset="-122"/>
                <a:cs typeface="Consolas" pitchFamily="49" charset="0"/>
              </a:rPr>
              <a:t>    </a:t>
            </a:r>
            <a:r>
              <a:rPr lang="zh-CN" altLang="zh-CN" sz="2100" dirty="0">
                <a:solidFill>
                  <a:srgbClr val="FF0000"/>
                </a:solidFill>
                <a:latin typeface="Consolas" pitchFamily="49" charset="0"/>
                <a:ea typeface="微软雅黑" pitchFamily="34" charset="-122"/>
                <a:cs typeface="Consolas" pitchFamily="49" charset="0"/>
              </a:rPr>
              <a:t>性质</a:t>
            </a:r>
            <a:r>
              <a:rPr lang="en-US" altLang="zh-CN" sz="2100" dirty="0">
                <a:solidFill>
                  <a:srgbClr val="FF0000"/>
                </a:solidFill>
                <a:latin typeface="Consolas" pitchFamily="49" charset="0"/>
                <a:ea typeface="微软雅黑" pitchFamily="34" charset="-122"/>
                <a:cs typeface="Consolas" pitchFamily="49" charset="0"/>
              </a:rPr>
              <a:t>5</a:t>
            </a:r>
            <a:r>
              <a:rPr lang="en-US" altLang="zh-CN" sz="2100" dirty="0">
                <a:solidFill>
                  <a:srgbClr val="0000FF"/>
                </a:solidFill>
                <a:latin typeface="Consolas" pitchFamily="49" charset="0"/>
                <a:ea typeface="楷体" pitchFamily="49" charset="-122"/>
                <a:cs typeface="Consolas" pitchFamily="49" charset="0"/>
              </a:rPr>
              <a:t> </a:t>
            </a:r>
            <a:r>
              <a:rPr lang="zh-CN" altLang="zh-CN" sz="2100" dirty="0">
                <a:solidFill>
                  <a:srgbClr val="0000FF"/>
                </a:solidFill>
                <a:latin typeface="Consolas" pitchFamily="49" charset="0"/>
                <a:ea typeface="楷体" pitchFamily="49" charset="-122"/>
                <a:cs typeface="Consolas" pitchFamily="49" charset="0"/>
              </a:rPr>
              <a:t>具有</a:t>
            </a:r>
            <a:r>
              <a:rPr lang="en-US" altLang="zh-CN" sz="2100" i="1" dirty="0">
                <a:solidFill>
                  <a:srgbClr val="0000FF"/>
                </a:solidFill>
                <a:latin typeface="Consolas" pitchFamily="49" charset="0"/>
                <a:ea typeface="楷体" pitchFamily="49" charset="-122"/>
                <a:cs typeface="Consolas" pitchFamily="49" charset="0"/>
              </a:rPr>
              <a:t>n</a:t>
            </a:r>
            <a:r>
              <a:rPr lang="zh-CN" altLang="zh-CN" sz="2100" dirty="0">
                <a:solidFill>
                  <a:srgbClr val="0000FF"/>
                </a:solidFill>
                <a:latin typeface="Consolas" pitchFamily="49" charset="0"/>
                <a:ea typeface="楷体" pitchFamily="49" charset="-122"/>
                <a:cs typeface="Consolas" pitchFamily="49" charset="0"/>
              </a:rPr>
              <a:t>个（</a:t>
            </a:r>
            <a:r>
              <a:rPr lang="en-US" altLang="zh-CN" sz="2100" i="1" dirty="0">
                <a:solidFill>
                  <a:srgbClr val="0000FF"/>
                </a:solidFill>
                <a:latin typeface="Consolas" pitchFamily="49" charset="0"/>
                <a:ea typeface="楷体" pitchFamily="49" charset="-122"/>
                <a:cs typeface="Consolas" pitchFamily="49" charset="0"/>
              </a:rPr>
              <a:t>n</a:t>
            </a:r>
            <a:r>
              <a:rPr lang="zh-CN" altLang="zh-CN" sz="2100" dirty="0">
                <a:solidFill>
                  <a:srgbClr val="0000FF"/>
                </a:solidFill>
                <a:latin typeface="Consolas" pitchFamily="49" charset="0"/>
                <a:ea typeface="楷体" pitchFamily="49" charset="-122"/>
                <a:cs typeface="Consolas" pitchFamily="49" charset="0"/>
              </a:rPr>
              <a:t>＞</a:t>
            </a:r>
            <a:r>
              <a:rPr lang="en-US" altLang="zh-CN" sz="2100" dirty="0">
                <a:solidFill>
                  <a:srgbClr val="0000FF"/>
                </a:solidFill>
                <a:latin typeface="Consolas" pitchFamily="49" charset="0"/>
                <a:ea typeface="楷体" pitchFamily="49" charset="-122"/>
                <a:cs typeface="Consolas" pitchFamily="49" charset="0"/>
              </a:rPr>
              <a:t>0</a:t>
            </a:r>
            <a:r>
              <a:rPr lang="zh-CN" altLang="zh-CN" sz="2100" dirty="0">
                <a:solidFill>
                  <a:srgbClr val="0000FF"/>
                </a:solidFill>
                <a:latin typeface="Consolas" pitchFamily="49" charset="0"/>
                <a:ea typeface="楷体" pitchFamily="49" charset="-122"/>
                <a:cs typeface="Consolas" pitchFamily="49" charset="0"/>
              </a:rPr>
              <a:t>）结点的</a:t>
            </a:r>
            <a:r>
              <a:rPr lang="zh-CN" altLang="zh-CN" sz="2100" dirty="0">
                <a:solidFill>
                  <a:srgbClr val="FF0000"/>
                </a:solidFill>
                <a:latin typeface="Consolas" pitchFamily="49" charset="0"/>
                <a:ea typeface="楷体" pitchFamily="49" charset="-122"/>
                <a:cs typeface="Consolas" pitchFamily="49" charset="0"/>
              </a:rPr>
              <a:t>完全二叉树</a:t>
            </a:r>
            <a:r>
              <a:rPr lang="zh-CN" altLang="zh-CN" sz="2100" dirty="0">
                <a:solidFill>
                  <a:srgbClr val="0000FF"/>
                </a:solidFill>
                <a:latin typeface="Consolas" pitchFamily="49" charset="0"/>
                <a:ea typeface="楷体" pitchFamily="49" charset="-122"/>
                <a:cs typeface="Consolas" pitchFamily="49" charset="0"/>
              </a:rPr>
              <a:t>的高度为</a:t>
            </a:r>
            <a:r>
              <a:rPr lang="en-US" altLang="zh-CN" sz="2100" dirty="0">
                <a:solidFill>
                  <a:srgbClr val="0000FF"/>
                </a:solidFill>
                <a:latin typeface="Consolas" pitchFamily="49" charset="0"/>
                <a:ea typeface="楷体" pitchFamily="49" charset="-122"/>
                <a:cs typeface="Consolas" pitchFamily="49" charset="0"/>
                <a:sym typeface="Symbol"/>
              </a:rPr>
              <a:t></a:t>
            </a:r>
            <a:r>
              <a:rPr lang="en-US" altLang="zh-CN" sz="2100" dirty="0">
                <a:solidFill>
                  <a:srgbClr val="0000FF"/>
                </a:solidFill>
                <a:latin typeface="Consolas" pitchFamily="49" charset="0"/>
                <a:ea typeface="楷体" pitchFamily="49" charset="-122"/>
                <a:cs typeface="Consolas" pitchFamily="49" charset="0"/>
              </a:rPr>
              <a:t>log</a:t>
            </a:r>
            <a:r>
              <a:rPr lang="en-US" altLang="zh-CN" sz="2100" baseline="-25000" dirty="0">
                <a:solidFill>
                  <a:srgbClr val="0000FF"/>
                </a:solidFill>
                <a:latin typeface="Consolas" pitchFamily="49" charset="0"/>
                <a:ea typeface="楷体" pitchFamily="49" charset="-122"/>
                <a:cs typeface="Consolas" pitchFamily="49" charset="0"/>
              </a:rPr>
              <a:t>2</a:t>
            </a:r>
            <a:r>
              <a:rPr lang="en-US" altLang="zh-CN" sz="2100" dirty="0">
                <a:solidFill>
                  <a:srgbClr val="0000FF"/>
                </a:solidFill>
                <a:latin typeface="Consolas" pitchFamily="49" charset="0"/>
                <a:ea typeface="楷体" pitchFamily="49" charset="-122"/>
                <a:cs typeface="Consolas" pitchFamily="49" charset="0"/>
              </a:rPr>
              <a:t>(</a:t>
            </a:r>
            <a:r>
              <a:rPr lang="en-US" altLang="zh-CN" sz="2100" i="1" dirty="0">
                <a:solidFill>
                  <a:srgbClr val="0000FF"/>
                </a:solidFill>
                <a:latin typeface="Consolas" pitchFamily="49" charset="0"/>
                <a:ea typeface="楷体" pitchFamily="49" charset="-122"/>
                <a:cs typeface="Consolas" pitchFamily="49" charset="0"/>
              </a:rPr>
              <a:t>n</a:t>
            </a:r>
            <a:r>
              <a:rPr lang="en-US" altLang="zh-CN" sz="2100" dirty="0">
                <a:solidFill>
                  <a:srgbClr val="0000FF"/>
                </a:solidFill>
                <a:latin typeface="Consolas" pitchFamily="49" charset="0"/>
                <a:ea typeface="楷体" pitchFamily="49" charset="-122"/>
                <a:cs typeface="Consolas" pitchFamily="49" charset="0"/>
              </a:rPr>
              <a:t>+1)</a:t>
            </a:r>
            <a:r>
              <a:rPr lang="en-US" altLang="zh-CN" sz="2100" dirty="0">
                <a:solidFill>
                  <a:srgbClr val="0000FF"/>
                </a:solidFill>
                <a:latin typeface="Consolas" pitchFamily="49" charset="0"/>
                <a:ea typeface="楷体" pitchFamily="49" charset="-122"/>
                <a:cs typeface="Consolas" pitchFamily="49" charset="0"/>
                <a:sym typeface="Symbol"/>
              </a:rPr>
              <a:t></a:t>
            </a:r>
            <a:r>
              <a:rPr lang="zh-CN" altLang="zh-CN" sz="2100" dirty="0">
                <a:solidFill>
                  <a:srgbClr val="0000FF"/>
                </a:solidFill>
                <a:latin typeface="Consolas" pitchFamily="49" charset="0"/>
                <a:ea typeface="楷体" pitchFamily="49" charset="-122"/>
                <a:cs typeface="Consolas" pitchFamily="49" charset="0"/>
              </a:rPr>
              <a:t>或</a:t>
            </a:r>
            <a:r>
              <a:rPr lang="en-US" altLang="zh-CN" sz="2100" dirty="0">
                <a:solidFill>
                  <a:srgbClr val="0000FF"/>
                </a:solidFill>
                <a:latin typeface="Consolas" pitchFamily="49" charset="0"/>
                <a:ea typeface="楷体" pitchFamily="49" charset="-122"/>
                <a:cs typeface="Consolas" pitchFamily="49" charset="0"/>
                <a:sym typeface="Symbol"/>
              </a:rPr>
              <a:t></a:t>
            </a:r>
            <a:r>
              <a:rPr lang="en-US" altLang="zh-CN" sz="2100" dirty="0">
                <a:solidFill>
                  <a:srgbClr val="0000FF"/>
                </a:solidFill>
                <a:latin typeface="Consolas" pitchFamily="49" charset="0"/>
                <a:ea typeface="楷体" pitchFamily="49" charset="-122"/>
                <a:cs typeface="Consolas" pitchFamily="49" charset="0"/>
              </a:rPr>
              <a:t>log</a:t>
            </a:r>
            <a:r>
              <a:rPr lang="en-US" altLang="zh-CN" sz="2100" baseline="-25000" dirty="0">
                <a:solidFill>
                  <a:srgbClr val="0000FF"/>
                </a:solidFill>
                <a:latin typeface="Consolas" pitchFamily="49" charset="0"/>
                <a:ea typeface="楷体" pitchFamily="49" charset="-122"/>
                <a:cs typeface="Consolas" pitchFamily="49" charset="0"/>
              </a:rPr>
              <a:t>2</a:t>
            </a:r>
            <a:r>
              <a:rPr lang="en-US" altLang="zh-CN" sz="2100" i="1" dirty="0">
                <a:solidFill>
                  <a:srgbClr val="0000FF"/>
                </a:solidFill>
                <a:latin typeface="Consolas" pitchFamily="49" charset="0"/>
                <a:ea typeface="楷体" pitchFamily="49" charset="-122"/>
                <a:cs typeface="Consolas" pitchFamily="49" charset="0"/>
              </a:rPr>
              <a:t>n</a:t>
            </a:r>
            <a:r>
              <a:rPr lang="en-US" altLang="zh-CN" sz="2100" dirty="0">
                <a:solidFill>
                  <a:srgbClr val="0000FF"/>
                </a:solidFill>
                <a:latin typeface="Consolas" pitchFamily="49" charset="0"/>
                <a:ea typeface="楷体" pitchFamily="49" charset="-122"/>
                <a:cs typeface="Consolas" pitchFamily="49" charset="0"/>
                <a:sym typeface="Symbol"/>
              </a:rPr>
              <a:t></a:t>
            </a:r>
            <a:r>
              <a:rPr lang="en-US" altLang="zh-CN" sz="2100" dirty="0">
                <a:solidFill>
                  <a:srgbClr val="0000FF"/>
                </a:solidFill>
                <a:latin typeface="Consolas" pitchFamily="49" charset="0"/>
                <a:ea typeface="楷体" pitchFamily="49" charset="-122"/>
                <a:cs typeface="Consolas" pitchFamily="49" charset="0"/>
              </a:rPr>
              <a:t>+1</a:t>
            </a:r>
            <a:r>
              <a:rPr lang="zh-CN" altLang="zh-CN" sz="2100" dirty="0">
                <a:solidFill>
                  <a:srgbClr val="0000FF"/>
                </a:solidFill>
                <a:latin typeface="Consolas" pitchFamily="49" charset="0"/>
                <a:ea typeface="楷体" pitchFamily="49" charset="-122"/>
                <a:cs typeface="Consolas" pitchFamily="49" charset="0"/>
              </a:rPr>
              <a:t>。</a:t>
            </a:r>
          </a:p>
          <a:p>
            <a:pPr algn="l">
              <a:lnSpc>
                <a:spcPts val="3200"/>
              </a:lnSpc>
              <a:spcBef>
                <a:spcPts val="600"/>
              </a:spcBef>
            </a:pPr>
            <a:r>
              <a:rPr lang="en-US" altLang="zh-CN" sz="2100" dirty="0">
                <a:solidFill>
                  <a:srgbClr val="0000FF"/>
                </a:solidFill>
                <a:latin typeface="Consolas" pitchFamily="49" charset="0"/>
                <a:ea typeface="仿宋" pitchFamily="49" charset="-122"/>
                <a:cs typeface="Consolas" pitchFamily="49" charset="0"/>
              </a:rPr>
              <a:t>     </a:t>
            </a:r>
            <a:r>
              <a:rPr lang="zh-CN" altLang="zh-CN" sz="2100" dirty="0">
                <a:solidFill>
                  <a:srgbClr val="0000FF"/>
                </a:solidFill>
                <a:latin typeface="Consolas" pitchFamily="49" charset="0"/>
                <a:ea typeface="仿宋" pitchFamily="49" charset="-122"/>
                <a:cs typeface="Consolas" pitchFamily="49" charset="0"/>
              </a:rPr>
              <a:t>由完全二叉树的定义和树的性质</a:t>
            </a:r>
            <a:r>
              <a:rPr lang="en-US" altLang="zh-CN" sz="2100" dirty="0">
                <a:solidFill>
                  <a:srgbClr val="0000FF"/>
                </a:solidFill>
                <a:latin typeface="Consolas" pitchFamily="49" charset="0"/>
                <a:ea typeface="仿宋" pitchFamily="49" charset="-122"/>
                <a:cs typeface="Consolas" pitchFamily="49" charset="0"/>
              </a:rPr>
              <a:t>3</a:t>
            </a:r>
            <a:r>
              <a:rPr lang="zh-CN" altLang="zh-CN" sz="2100" dirty="0">
                <a:solidFill>
                  <a:srgbClr val="0000FF"/>
                </a:solidFill>
                <a:latin typeface="Consolas" pitchFamily="49" charset="0"/>
                <a:ea typeface="仿宋" pitchFamily="49" charset="-122"/>
                <a:cs typeface="Consolas" pitchFamily="49" charset="0"/>
              </a:rPr>
              <a:t>可推出。</a:t>
            </a:r>
          </a:p>
        </p:txBody>
      </p:sp>
      <p:sp>
        <p:nvSpPr>
          <p:cNvPr id="6" name="TextBox 5"/>
          <p:cNvSpPr txBox="1"/>
          <p:nvPr/>
        </p:nvSpPr>
        <p:spPr>
          <a:xfrm>
            <a:off x="1502032" y="3789040"/>
            <a:ext cx="7179710" cy="1436162"/>
          </a:xfrm>
          <a:prstGeom prst="rect">
            <a:avLst/>
          </a:prstGeom>
          <a:noFill/>
        </p:spPr>
        <p:txBody>
          <a:bodyPr wrap="square" rtlCol="0">
            <a:spAutoFit/>
          </a:bodyPr>
          <a:lstStyle/>
          <a:p>
            <a:pPr marL="342900" indent="-342900" algn="l">
              <a:lnSpc>
                <a:spcPts val="32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一棵完全二叉树中，由结点总数</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可以确定其树形</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200"/>
              </a:lnSpc>
              <a:spcBef>
                <a:spcPts val="600"/>
              </a:spcBef>
              <a:buBlip>
                <a:blip r:embed="rId2"/>
              </a:buBlip>
            </a:pP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只能是</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或</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，当</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为偶数时，</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，当</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为奇数时，</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2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层序编号为</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的结点层次恰好为</a:t>
            </a:r>
            <a:r>
              <a:rPr lang="en-US" altLang="zh-CN" sz="2000" dirty="0">
                <a:solidFill>
                  <a:srgbClr val="0000FF"/>
                </a:solidFill>
                <a:latin typeface="Consolas" pitchFamily="49" charset="0"/>
                <a:ea typeface="仿宋" pitchFamily="49" charset="-122"/>
                <a:cs typeface="Consolas" pitchFamily="49" charset="0"/>
                <a:sym typeface="Symbol"/>
              </a:rPr>
              <a:t></a:t>
            </a:r>
            <a:r>
              <a:rPr lang="en-US" altLang="zh-CN" sz="2000" dirty="0">
                <a:solidFill>
                  <a:srgbClr val="0000FF"/>
                </a:solidFill>
                <a:latin typeface="Consolas" pitchFamily="49" charset="0"/>
                <a:ea typeface="仿宋" pitchFamily="49" charset="-122"/>
                <a:cs typeface="Consolas" pitchFamily="49" charset="0"/>
              </a:rPr>
              <a:t>log</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sym typeface="Symbol"/>
              </a:rPr>
              <a:t></a:t>
            </a:r>
            <a:r>
              <a:rPr lang="zh-CN" altLang="zh-CN" sz="2000" dirty="0">
                <a:solidFill>
                  <a:srgbClr val="0000FF"/>
                </a:solidFill>
                <a:latin typeface="Consolas" pitchFamily="49" charset="0"/>
                <a:ea typeface="仿宋" pitchFamily="49" charset="-122"/>
                <a:cs typeface="Consolas" pitchFamily="49" charset="0"/>
              </a:rPr>
              <a:t>或者</a:t>
            </a:r>
            <a:r>
              <a:rPr lang="en-US" altLang="zh-CN" sz="2000" dirty="0">
                <a:solidFill>
                  <a:srgbClr val="0000FF"/>
                </a:solidFill>
                <a:latin typeface="Consolas" pitchFamily="49" charset="0"/>
                <a:ea typeface="仿宋" pitchFamily="49" charset="-122"/>
                <a:cs typeface="Consolas" pitchFamily="49" charset="0"/>
                <a:sym typeface="Symbol"/>
              </a:rPr>
              <a:t></a:t>
            </a:r>
            <a:r>
              <a:rPr lang="en-US" altLang="zh-CN" sz="2000" dirty="0">
                <a:solidFill>
                  <a:srgbClr val="0000FF"/>
                </a:solidFill>
                <a:latin typeface="Consolas" pitchFamily="49" charset="0"/>
                <a:ea typeface="仿宋" pitchFamily="49" charset="-122"/>
                <a:cs typeface="Consolas" pitchFamily="49" charset="0"/>
              </a:rPr>
              <a:t>log</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sym typeface="Symbol"/>
              </a:rPr>
              <a:t></a:t>
            </a:r>
            <a:r>
              <a:rPr lang="en-US" altLang="zh-CN" sz="20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p:txBody>
      </p:sp>
      <p:grpSp>
        <p:nvGrpSpPr>
          <p:cNvPr id="2" name="组合 1">
            <a:extLst>
              <a:ext uri="{FF2B5EF4-FFF2-40B4-BE49-F238E27FC236}">
                <a16:creationId xmlns:a16="http://schemas.microsoft.com/office/drawing/2014/main" id="{F70594C7-9BA2-B0D5-28F4-7D4B5F12B8A3}"/>
              </a:ext>
            </a:extLst>
          </p:cNvPr>
          <p:cNvGrpSpPr/>
          <p:nvPr/>
        </p:nvGrpSpPr>
        <p:grpSpPr>
          <a:xfrm>
            <a:off x="73272" y="3645024"/>
            <a:ext cx="1428760" cy="927921"/>
            <a:chOff x="-166318" y="5634663"/>
            <a:chExt cx="1428760" cy="927921"/>
          </a:xfrm>
        </p:grpSpPr>
        <p:pic>
          <p:nvPicPr>
            <p:cNvPr id="3" name="Oval 2">
              <a:extLst>
                <a:ext uri="{FF2B5EF4-FFF2-40B4-BE49-F238E27FC236}">
                  <a16:creationId xmlns:a16="http://schemas.microsoft.com/office/drawing/2014/main" id="{5C04E548-4A40-0EBB-A0C9-E5EE129720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318" y="5634663"/>
              <a:ext cx="1428760" cy="92792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a:extLst>
                <a:ext uri="{FF2B5EF4-FFF2-40B4-BE49-F238E27FC236}">
                  <a16:creationId xmlns:a16="http://schemas.microsoft.com/office/drawing/2014/main" id="{D012C0CD-2295-7E35-CD6F-FD7C78EA239C}"/>
                </a:ext>
              </a:extLst>
            </p:cNvPr>
            <p:cNvSpPr txBox="1"/>
            <p:nvPr/>
          </p:nvSpPr>
          <p:spPr>
            <a:xfrm>
              <a:off x="179512" y="5929347"/>
              <a:ext cx="725128" cy="338554"/>
            </a:xfrm>
            <a:prstGeom prst="rect">
              <a:avLst/>
            </a:prstGeom>
            <a:noFill/>
          </p:spPr>
          <p:txBody>
            <a:bodyPr wrap="square" rtlCol="0">
              <a:spAutoFit/>
            </a:bodyPr>
            <a:lstStyle/>
            <a:p>
              <a:pPr algn="ctr"/>
              <a:r>
                <a:rPr lang="zh-CN" altLang="en-US" sz="2000" dirty="0">
                  <a:solidFill>
                    <a:srgbClr val="FF0000"/>
                  </a:solidFill>
                  <a:latin typeface="微软雅黑" pitchFamily="34" charset="-122"/>
                  <a:ea typeface="微软雅黑" pitchFamily="34" charset="-122"/>
                </a:rPr>
                <a:t>归纳</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295250"/>
            <a:ext cx="8928992" cy="897425"/>
          </a:xfrm>
          <a:prstGeom prst="rect">
            <a:avLst/>
          </a:prstGeom>
          <a:noFill/>
        </p:spPr>
        <p:txBody>
          <a:bodyPr wrap="square" rtlCol="0">
            <a:spAutoFit/>
          </a:bodyPr>
          <a:lstStyle/>
          <a:p>
            <a:pPr algn="l">
              <a:lnSpc>
                <a:spcPts val="3300"/>
              </a:lnSpc>
              <a:spcBef>
                <a:spcPts val="0"/>
              </a:spcBef>
            </a:pPr>
            <a:r>
              <a:rPr lang="en-US" altLang="zh-CN" sz="2100" dirty="0">
                <a:solidFill>
                  <a:srgbClr val="0000FF"/>
                </a:solidFill>
                <a:latin typeface="Consolas" pitchFamily="49" charset="0"/>
                <a:ea typeface="楷体" pitchFamily="49" charset="-122"/>
                <a:cs typeface="Consolas" pitchFamily="49" charset="0"/>
              </a:rPr>
              <a:t>   </a:t>
            </a:r>
            <a:r>
              <a:rPr lang="zh-CN" altLang="zh-CN" sz="2100" dirty="0">
                <a:solidFill>
                  <a:srgbClr val="FF0000"/>
                </a:solidFill>
                <a:latin typeface="Consolas" pitchFamily="49" charset="0"/>
                <a:ea typeface="楷体" pitchFamily="49" charset="-122"/>
                <a:cs typeface="Consolas" pitchFamily="49" charset="0"/>
              </a:rPr>
              <a:t>【例</a:t>
            </a:r>
            <a:r>
              <a:rPr lang="en-US" altLang="zh-CN" sz="2100" dirty="0">
                <a:solidFill>
                  <a:srgbClr val="FF0000"/>
                </a:solidFill>
                <a:latin typeface="Consolas" pitchFamily="49" charset="0"/>
                <a:ea typeface="楷体" pitchFamily="49" charset="-122"/>
                <a:cs typeface="Consolas" pitchFamily="49" charset="0"/>
              </a:rPr>
              <a:t>7.2</a:t>
            </a:r>
            <a:r>
              <a:rPr lang="zh-CN" altLang="zh-CN" sz="2100" dirty="0">
                <a:solidFill>
                  <a:srgbClr val="FF0000"/>
                </a:solidFill>
                <a:latin typeface="Consolas" pitchFamily="49" charset="0"/>
                <a:ea typeface="楷体" pitchFamily="49" charset="-122"/>
                <a:cs typeface="Consolas" pitchFamily="49" charset="0"/>
              </a:rPr>
              <a:t>】</a:t>
            </a:r>
            <a:r>
              <a:rPr lang="zh-CN" altLang="zh-CN" sz="2100" dirty="0">
                <a:solidFill>
                  <a:srgbClr val="0000FF"/>
                </a:solidFill>
                <a:latin typeface="Consolas" pitchFamily="49" charset="0"/>
                <a:ea typeface="楷体" pitchFamily="49" charset="-122"/>
                <a:cs typeface="Consolas" pitchFamily="49" charset="0"/>
              </a:rPr>
              <a:t>一棵含有</a:t>
            </a:r>
            <a:r>
              <a:rPr lang="en-US" altLang="zh-CN" sz="2100" dirty="0">
                <a:solidFill>
                  <a:srgbClr val="0000FF"/>
                </a:solidFill>
                <a:latin typeface="Consolas" pitchFamily="49" charset="0"/>
                <a:ea typeface="楷体" pitchFamily="49" charset="-122"/>
                <a:cs typeface="Consolas" pitchFamily="49" charset="0"/>
              </a:rPr>
              <a:t>882</a:t>
            </a:r>
            <a:r>
              <a:rPr lang="zh-CN" altLang="zh-CN" sz="2100" dirty="0">
                <a:solidFill>
                  <a:srgbClr val="0000FF"/>
                </a:solidFill>
                <a:latin typeface="Consolas" pitchFamily="49" charset="0"/>
                <a:ea typeface="楷体" pitchFamily="49" charset="-122"/>
                <a:cs typeface="Consolas" pitchFamily="49" charset="0"/>
              </a:rPr>
              <a:t>个结点的二叉树中有</a:t>
            </a:r>
            <a:r>
              <a:rPr lang="en-US" altLang="zh-CN" sz="2100" dirty="0">
                <a:solidFill>
                  <a:srgbClr val="0000FF"/>
                </a:solidFill>
                <a:latin typeface="Consolas" pitchFamily="49" charset="0"/>
                <a:ea typeface="楷体" pitchFamily="49" charset="-122"/>
                <a:cs typeface="Consolas" pitchFamily="49" charset="0"/>
              </a:rPr>
              <a:t>365</a:t>
            </a:r>
            <a:r>
              <a:rPr lang="zh-CN" altLang="zh-CN" sz="2100" dirty="0">
                <a:solidFill>
                  <a:srgbClr val="0000FF"/>
                </a:solidFill>
                <a:latin typeface="Consolas" pitchFamily="49" charset="0"/>
                <a:ea typeface="楷体" pitchFamily="49" charset="-122"/>
                <a:cs typeface="Consolas" pitchFamily="49" charset="0"/>
              </a:rPr>
              <a:t>个叶子结点，求度为</a:t>
            </a:r>
            <a:r>
              <a:rPr lang="en-US" altLang="zh-CN" sz="2100" dirty="0">
                <a:solidFill>
                  <a:srgbClr val="0000FF"/>
                </a:solidFill>
                <a:latin typeface="Consolas" pitchFamily="49" charset="0"/>
                <a:ea typeface="楷体" pitchFamily="49" charset="-122"/>
                <a:cs typeface="Consolas" pitchFamily="49" charset="0"/>
              </a:rPr>
              <a:t>1</a:t>
            </a:r>
            <a:r>
              <a:rPr lang="zh-CN" altLang="zh-CN" sz="2100" dirty="0">
                <a:solidFill>
                  <a:srgbClr val="0000FF"/>
                </a:solidFill>
                <a:latin typeface="Consolas" pitchFamily="49" charset="0"/>
                <a:ea typeface="楷体" pitchFamily="49" charset="-122"/>
                <a:cs typeface="Consolas" pitchFamily="49" charset="0"/>
              </a:rPr>
              <a:t>的结点个数和度为</a:t>
            </a:r>
            <a:r>
              <a:rPr lang="en-US" altLang="zh-CN" sz="2100" dirty="0">
                <a:solidFill>
                  <a:srgbClr val="0000FF"/>
                </a:solidFill>
                <a:latin typeface="Consolas" pitchFamily="49" charset="0"/>
                <a:ea typeface="楷体" pitchFamily="49" charset="-122"/>
                <a:cs typeface="Consolas" pitchFamily="49" charset="0"/>
              </a:rPr>
              <a:t>2</a:t>
            </a:r>
            <a:r>
              <a:rPr lang="zh-CN" altLang="zh-CN" sz="2100" dirty="0">
                <a:solidFill>
                  <a:srgbClr val="0000FF"/>
                </a:solidFill>
                <a:latin typeface="Consolas" pitchFamily="49" charset="0"/>
                <a:ea typeface="楷体" pitchFamily="49" charset="-122"/>
                <a:cs typeface="Consolas" pitchFamily="49" charset="0"/>
              </a:rPr>
              <a:t>的结点个数。</a:t>
            </a:r>
          </a:p>
        </p:txBody>
      </p:sp>
      <p:sp>
        <p:nvSpPr>
          <p:cNvPr id="5" name="TextBox 4"/>
          <p:cNvSpPr txBox="1"/>
          <p:nvPr/>
        </p:nvSpPr>
        <p:spPr>
          <a:xfrm>
            <a:off x="683568" y="1412776"/>
            <a:ext cx="8136904" cy="1923475"/>
          </a:xfrm>
          <a:prstGeom prst="rect">
            <a:avLst/>
          </a:prstGeom>
          <a:noFill/>
        </p:spPr>
        <p:txBody>
          <a:bodyPr wrap="square" rtlCol="0">
            <a:spAutoFit/>
          </a:bodyPr>
          <a:lstStyle/>
          <a:p>
            <a:pPr algn="l">
              <a:lnSpc>
                <a:spcPts val="3200"/>
              </a:lnSpc>
              <a:spcBef>
                <a:spcPts val="600"/>
              </a:spcBef>
            </a:pPr>
            <a:r>
              <a:rPr lang="zh-CN" altLang="zh-CN" sz="2000" dirty="0">
                <a:solidFill>
                  <a:srgbClr val="FF0000"/>
                </a:solidFill>
                <a:latin typeface="微软雅黑" pitchFamily="34" charset="-122"/>
                <a:ea typeface="微软雅黑" pitchFamily="34" charset="-122"/>
                <a:cs typeface="Consolas" pitchFamily="49" charset="0"/>
              </a:rPr>
              <a:t>解：</a:t>
            </a:r>
            <a:r>
              <a:rPr lang="zh-CN" altLang="zh-CN" sz="2000" dirty="0">
                <a:solidFill>
                  <a:srgbClr val="0000FF"/>
                </a:solidFill>
                <a:latin typeface="Consolas" pitchFamily="49" charset="0"/>
                <a:ea typeface="仿宋" pitchFamily="49" charset="-122"/>
                <a:cs typeface="Consolas" pitchFamily="49" charset="0"/>
              </a:rPr>
              <a:t>这里</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=882</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0</a:t>
            </a:r>
            <a:r>
              <a:rPr lang="en-US" altLang="zh-CN" sz="2000" dirty="0">
                <a:solidFill>
                  <a:srgbClr val="0000FF"/>
                </a:solidFill>
                <a:latin typeface="Consolas" pitchFamily="49" charset="0"/>
                <a:ea typeface="仿宋" pitchFamily="49" charset="-122"/>
                <a:cs typeface="Consolas" pitchFamily="49" charset="0"/>
              </a:rPr>
              <a:t>=365</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2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由二叉树的性质</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可知</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0</a:t>
            </a:r>
            <a:r>
              <a:rPr lang="en-US" altLang="zh-CN" sz="2000" dirty="0">
                <a:solidFill>
                  <a:srgbClr val="0000FF"/>
                </a:solidFill>
                <a:latin typeface="Consolas" pitchFamily="49" charset="0"/>
                <a:ea typeface="仿宋" pitchFamily="49" charset="-122"/>
                <a:cs typeface="Consolas" pitchFamily="49" charset="0"/>
              </a:rPr>
              <a:t>-1=364</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200"/>
              </a:lnSpc>
              <a:spcBef>
                <a:spcPts val="600"/>
              </a:spcBef>
              <a:buBlip>
                <a:blip r:embed="rId2"/>
              </a:buBlip>
            </a:pP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0</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，即</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0</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=882-365-364=153</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2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所以该二叉树中度为</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的结点和度为</a:t>
            </a:r>
            <a:r>
              <a:rPr lang="en-US" altLang="zh-CN" sz="2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的结点个数分别是</a:t>
            </a:r>
            <a:r>
              <a:rPr lang="en-US" altLang="zh-CN" sz="2000" dirty="0">
                <a:solidFill>
                  <a:srgbClr val="0000FF"/>
                </a:solidFill>
                <a:latin typeface="Consolas" pitchFamily="49" charset="0"/>
                <a:ea typeface="仿宋" pitchFamily="49" charset="-122"/>
                <a:cs typeface="Consolas" pitchFamily="49" charset="0"/>
              </a:rPr>
              <a:t>153</a:t>
            </a:r>
            <a:r>
              <a:rPr lang="zh-CN" altLang="zh-CN"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364</a:t>
            </a:r>
            <a:r>
              <a:rPr lang="zh-CN" altLang="zh-CN" sz="2000" dirty="0">
                <a:solidFill>
                  <a:srgbClr val="0000FF"/>
                </a:solidFill>
                <a:latin typeface="Consolas" pitchFamily="49" charset="0"/>
                <a:ea typeface="仿宋" pitchFamily="49" charset="-122"/>
                <a:cs typeface="Consolas" pitchFamily="49" charset="0"/>
              </a:rPr>
              <a:t>。</a:t>
            </a:r>
          </a:p>
        </p:txBody>
      </p:sp>
      <p:sp>
        <p:nvSpPr>
          <p:cNvPr id="4" name="TextBox 2">
            <a:extLst>
              <a:ext uri="{FF2B5EF4-FFF2-40B4-BE49-F238E27FC236}">
                <a16:creationId xmlns:a16="http://schemas.microsoft.com/office/drawing/2014/main" id="{B438E6BA-1EB6-46D5-9B43-9083D8A341EF}"/>
              </a:ext>
            </a:extLst>
          </p:cNvPr>
          <p:cNvSpPr txBox="1"/>
          <p:nvPr/>
        </p:nvSpPr>
        <p:spPr>
          <a:xfrm>
            <a:off x="468684" y="4005064"/>
            <a:ext cx="8351788" cy="415498"/>
          </a:xfrm>
          <a:prstGeom prst="rect">
            <a:avLst/>
          </a:prstGeom>
          <a:noFill/>
        </p:spPr>
        <p:txBody>
          <a:bodyPr wrap="square" rtlCol="0">
            <a:spAutoFit/>
          </a:bodyPr>
          <a:lstStyle/>
          <a:p>
            <a:pPr algn="l">
              <a:lnSpc>
                <a:spcPct val="100000"/>
              </a:lnSpc>
              <a:spcBef>
                <a:spcPts val="0"/>
              </a:spcBef>
            </a:pPr>
            <a:r>
              <a:rPr lang="zh-CN" altLang="zh-CN" sz="2100" dirty="0">
                <a:solidFill>
                  <a:srgbClr val="FF0000"/>
                </a:solidFill>
                <a:latin typeface="Consolas" pitchFamily="49" charset="0"/>
                <a:ea typeface="楷体" pitchFamily="49" charset="-122"/>
                <a:cs typeface="Consolas" pitchFamily="49" charset="0"/>
              </a:rPr>
              <a:t>【例</a:t>
            </a:r>
            <a:r>
              <a:rPr lang="en-US" altLang="zh-CN" sz="2100" dirty="0">
                <a:solidFill>
                  <a:srgbClr val="FF0000"/>
                </a:solidFill>
                <a:latin typeface="Consolas" pitchFamily="49" charset="0"/>
                <a:ea typeface="楷体" pitchFamily="49" charset="-122"/>
                <a:cs typeface="Consolas" pitchFamily="49" charset="0"/>
              </a:rPr>
              <a:t>7.4</a:t>
            </a:r>
            <a:r>
              <a:rPr lang="zh-CN" altLang="zh-CN" sz="2100" dirty="0">
                <a:solidFill>
                  <a:srgbClr val="FF0000"/>
                </a:solidFill>
                <a:latin typeface="Consolas" pitchFamily="49" charset="0"/>
                <a:ea typeface="楷体" pitchFamily="49" charset="-122"/>
                <a:cs typeface="Consolas" pitchFamily="49" charset="0"/>
              </a:rPr>
              <a:t>】</a:t>
            </a:r>
            <a:r>
              <a:rPr lang="zh-CN" altLang="zh-CN" sz="2100" dirty="0">
                <a:solidFill>
                  <a:srgbClr val="0000FF"/>
                </a:solidFill>
                <a:latin typeface="Consolas" pitchFamily="49" charset="0"/>
                <a:ea typeface="楷体" pitchFamily="49" charset="-122"/>
                <a:cs typeface="Consolas" pitchFamily="49" charset="0"/>
              </a:rPr>
              <a:t>一棵</a:t>
            </a:r>
            <a:r>
              <a:rPr lang="zh-CN" altLang="zh-CN" sz="2100" dirty="0">
                <a:solidFill>
                  <a:srgbClr val="FF00FF"/>
                </a:solidFill>
                <a:latin typeface="Consolas" pitchFamily="49" charset="0"/>
                <a:ea typeface="楷体" pitchFamily="49" charset="-122"/>
                <a:cs typeface="Consolas" pitchFamily="49" charset="0"/>
              </a:rPr>
              <a:t>完全二叉树</a:t>
            </a:r>
            <a:r>
              <a:rPr lang="zh-CN" altLang="zh-CN" sz="2100" dirty="0">
                <a:solidFill>
                  <a:srgbClr val="0000FF"/>
                </a:solidFill>
                <a:latin typeface="Consolas" pitchFamily="49" charset="0"/>
                <a:ea typeface="楷体" pitchFamily="49" charset="-122"/>
                <a:cs typeface="Consolas" pitchFamily="49" charset="0"/>
              </a:rPr>
              <a:t>中有</a:t>
            </a:r>
            <a:r>
              <a:rPr lang="en-US" altLang="zh-CN" sz="2100" dirty="0">
                <a:solidFill>
                  <a:srgbClr val="0000FF"/>
                </a:solidFill>
                <a:latin typeface="Consolas" pitchFamily="49" charset="0"/>
                <a:ea typeface="楷体" pitchFamily="49" charset="-122"/>
                <a:cs typeface="Consolas" pitchFamily="49" charset="0"/>
              </a:rPr>
              <a:t>501</a:t>
            </a:r>
            <a:r>
              <a:rPr lang="zh-CN" altLang="zh-CN" sz="2100" dirty="0">
                <a:solidFill>
                  <a:srgbClr val="0000FF"/>
                </a:solidFill>
                <a:latin typeface="Consolas" pitchFamily="49" charset="0"/>
                <a:ea typeface="楷体" pitchFamily="49" charset="-122"/>
                <a:cs typeface="Consolas" pitchFamily="49" charset="0"/>
              </a:rPr>
              <a:t>个叶子结点，则</a:t>
            </a:r>
            <a:r>
              <a:rPr lang="zh-CN" altLang="zh-CN" sz="2100" dirty="0">
                <a:solidFill>
                  <a:srgbClr val="FF00FF"/>
                </a:solidFill>
                <a:latin typeface="Consolas" pitchFamily="49" charset="0"/>
                <a:ea typeface="楷体" pitchFamily="49" charset="-122"/>
                <a:cs typeface="Consolas" pitchFamily="49" charset="0"/>
              </a:rPr>
              <a:t>至少</a:t>
            </a:r>
            <a:r>
              <a:rPr lang="zh-CN" altLang="zh-CN" sz="2100" dirty="0">
                <a:solidFill>
                  <a:srgbClr val="0000FF"/>
                </a:solidFill>
                <a:latin typeface="Consolas" pitchFamily="49" charset="0"/>
                <a:ea typeface="楷体" pitchFamily="49" charset="-122"/>
                <a:cs typeface="Consolas" pitchFamily="49" charset="0"/>
              </a:rPr>
              <a:t>有多少个结点。</a:t>
            </a:r>
          </a:p>
        </p:txBody>
      </p:sp>
      <p:sp>
        <p:nvSpPr>
          <p:cNvPr id="6" name="TextBox 4">
            <a:extLst>
              <a:ext uri="{FF2B5EF4-FFF2-40B4-BE49-F238E27FC236}">
                <a16:creationId xmlns:a16="http://schemas.microsoft.com/office/drawing/2014/main" id="{A219CD7E-4D0F-4F63-BE6D-0EB9B1360765}"/>
              </a:ext>
            </a:extLst>
          </p:cNvPr>
          <p:cNvSpPr txBox="1"/>
          <p:nvPr/>
        </p:nvSpPr>
        <p:spPr>
          <a:xfrm>
            <a:off x="682998" y="4607737"/>
            <a:ext cx="8064896" cy="1846531"/>
          </a:xfrm>
          <a:prstGeom prst="rect">
            <a:avLst/>
          </a:prstGeom>
          <a:noFill/>
        </p:spPr>
        <p:txBody>
          <a:bodyPr wrap="square" rtlCol="0">
            <a:spAutoFit/>
          </a:bodyPr>
          <a:lstStyle/>
          <a:p>
            <a:pPr algn="l">
              <a:lnSpc>
                <a:spcPts val="3200"/>
              </a:lnSpc>
              <a:spcBef>
                <a:spcPts val="600"/>
              </a:spcBef>
            </a:pPr>
            <a:r>
              <a:rPr lang="zh-CN" altLang="zh-CN" sz="2000" dirty="0">
                <a:solidFill>
                  <a:srgbClr val="FF0000"/>
                </a:solidFill>
                <a:latin typeface="Consolas" pitchFamily="49" charset="0"/>
                <a:ea typeface="仿宋" pitchFamily="49" charset="-122"/>
                <a:cs typeface="Consolas" pitchFamily="49" charset="0"/>
              </a:rPr>
              <a:t>解：</a:t>
            </a:r>
            <a:r>
              <a:rPr lang="zh-CN" altLang="zh-CN" sz="2000" dirty="0">
                <a:solidFill>
                  <a:srgbClr val="0000FF"/>
                </a:solidFill>
                <a:latin typeface="Consolas" pitchFamily="49" charset="0"/>
                <a:ea typeface="仿宋" pitchFamily="49" charset="-122"/>
                <a:cs typeface="Consolas" pitchFamily="49" charset="0"/>
              </a:rPr>
              <a:t>该二叉树中有，</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0</a:t>
            </a:r>
            <a:r>
              <a:rPr lang="en-US" altLang="zh-CN" sz="2000" dirty="0">
                <a:solidFill>
                  <a:srgbClr val="0000FF"/>
                </a:solidFill>
                <a:latin typeface="Consolas" pitchFamily="49" charset="0"/>
                <a:ea typeface="仿宋" pitchFamily="49" charset="-122"/>
                <a:cs typeface="Consolas" pitchFamily="49" charset="0"/>
              </a:rPr>
              <a:t>=501</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2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由二叉树性质</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可知</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0</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，所以</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0</a:t>
            </a:r>
            <a:r>
              <a:rPr lang="en-US" altLang="zh-CN" sz="2000" dirty="0">
                <a:solidFill>
                  <a:srgbClr val="0000FF"/>
                </a:solidFill>
                <a:latin typeface="Consolas" pitchFamily="49" charset="0"/>
                <a:ea typeface="仿宋" pitchFamily="49" charset="-122"/>
                <a:cs typeface="Consolas" pitchFamily="49" charset="0"/>
              </a:rPr>
              <a:t>-1=500</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200"/>
              </a:lnSpc>
              <a:spcBef>
                <a:spcPts val="600"/>
              </a:spcBef>
              <a:buBlip>
                <a:blip r:embed="rId2"/>
              </a:buBlip>
            </a:pP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0</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=1001+</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，由于完全二叉树中</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或</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，则</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时结点个数最少，此时</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=1001</a:t>
            </a:r>
            <a:r>
              <a:rPr lang="zh-CN" altLang="zh-CN" sz="2000" dirty="0">
                <a:solidFill>
                  <a:srgbClr val="0000FF"/>
                </a:solidFill>
                <a:latin typeface="Consolas" pitchFamily="49" charset="0"/>
                <a:ea typeface="仿宋" pitchFamily="49" charset="-122"/>
                <a:cs typeface="Consolas" pitchFamily="49" charset="0"/>
              </a:rPr>
              <a:t>，即至少有</a:t>
            </a:r>
            <a:r>
              <a:rPr lang="en-US" altLang="zh-CN" sz="2000" dirty="0">
                <a:solidFill>
                  <a:srgbClr val="0000FF"/>
                </a:solidFill>
                <a:latin typeface="Consolas" pitchFamily="49" charset="0"/>
                <a:ea typeface="仿宋" pitchFamily="49" charset="-122"/>
                <a:cs typeface="Consolas" pitchFamily="49" charset="0"/>
              </a:rPr>
              <a:t>1001</a:t>
            </a:r>
            <a:r>
              <a:rPr lang="zh-CN" altLang="zh-CN" sz="2000" dirty="0">
                <a:solidFill>
                  <a:srgbClr val="0000FF"/>
                </a:solidFill>
                <a:latin typeface="Consolas" pitchFamily="49" charset="0"/>
                <a:ea typeface="仿宋" pitchFamily="49" charset="-122"/>
                <a:cs typeface="Consolas" pitchFamily="49" charset="0"/>
              </a:rPr>
              <a:t>个结点。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79512" y="188640"/>
            <a:ext cx="4000528" cy="461665"/>
          </a:xfrm>
          <a:prstGeom prst="rect">
            <a:avLst/>
          </a:prstGeom>
          <a:gradFill>
            <a:gsLst>
              <a:gs pos="40000">
                <a:srgbClr val="267E96"/>
              </a:gs>
              <a:gs pos="0">
                <a:schemeClr val="accent5">
                  <a:shade val="51000"/>
                  <a:satMod val="130000"/>
                </a:schemeClr>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a:latin typeface="Consolas" pitchFamily="49" charset="0"/>
                <a:ea typeface="微软雅黑" pitchFamily="34" charset="-122"/>
                <a:cs typeface="Consolas" pitchFamily="49" charset="0"/>
              </a:defRPr>
            </a:lvl1pPr>
          </a:lstStyle>
          <a:p>
            <a:r>
              <a:rPr lang="en-US" altLang="zh-CN"/>
              <a:t>7.2.3  </a:t>
            </a:r>
            <a:r>
              <a:rPr lang="zh-CN" altLang="zh-CN"/>
              <a:t>二叉树存储结构</a:t>
            </a:r>
          </a:p>
        </p:txBody>
      </p:sp>
      <p:sp>
        <p:nvSpPr>
          <p:cNvPr id="33" name="TextBox 32"/>
          <p:cNvSpPr txBox="1"/>
          <p:nvPr/>
        </p:nvSpPr>
        <p:spPr>
          <a:xfrm>
            <a:off x="251520" y="908720"/>
            <a:ext cx="3500462"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二叉树的顺序存储结构</a:t>
            </a:r>
          </a:p>
        </p:txBody>
      </p:sp>
      <p:sp>
        <p:nvSpPr>
          <p:cNvPr id="34" name="Text Box 4"/>
          <p:cNvSpPr txBox="1">
            <a:spLocks noChangeArrowheads="1"/>
          </p:cNvSpPr>
          <p:nvPr/>
        </p:nvSpPr>
        <p:spPr bwMode="auto">
          <a:xfrm>
            <a:off x="108074" y="1700808"/>
            <a:ext cx="8928422" cy="2439642"/>
          </a:xfrm>
          <a:prstGeom prst="rect">
            <a:avLst/>
          </a:prstGeom>
          <a:noFill/>
          <a:ln w="9525">
            <a:noFill/>
            <a:miter lim="800000"/>
            <a:headEnd/>
            <a:tailEnd/>
          </a:ln>
        </p:spPr>
        <p:txBody>
          <a:bodyPr wrap="square">
            <a:spAutoFit/>
          </a:bodyPr>
          <a:lstStyle/>
          <a:p>
            <a:pPr marL="457200" indent="-457200" algn="l">
              <a:lnSpc>
                <a:spcPts val="3500"/>
              </a:lnSpc>
              <a:spcBef>
                <a:spcPct val="50000"/>
              </a:spcBef>
              <a:buBlip>
                <a:blip r:embed="rId2"/>
              </a:buBlip>
            </a:pPr>
            <a:r>
              <a:rPr lang="zh-CN" altLang="en-US" sz="2000" dirty="0">
                <a:solidFill>
                  <a:srgbClr val="0000FF"/>
                </a:solidFill>
                <a:latin typeface="Consolas" pitchFamily="49" charset="0"/>
                <a:ea typeface="仿宋" pitchFamily="49" charset="-122"/>
                <a:cs typeface="Consolas" pitchFamily="49" charset="0"/>
              </a:rPr>
              <a:t>顺序存储一棵二叉树时，就是用</a:t>
            </a:r>
            <a:r>
              <a:rPr lang="zh-CN" altLang="en-US" sz="2000" dirty="0">
                <a:solidFill>
                  <a:srgbClr val="FF00FF"/>
                </a:solidFill>
                <a:latin typeface="Consolas" pitchFamily="49" charset="0"/>
                <a:ea typeface="仿宋" pitchFamily="49" charset="-122"/>
                <a:cs typeface="Consolas" pitchFamily="49" charset="0"/>
              </a:rPr>
              <a:t>一组连续的存储单元存放二叉树中的结点</a:t>
            </a:r>
            <a:r>
              <a:rPr lang="zh-CN" altLang="en-US" sz="2000" dirty="0">
                <a:solidFill>
                  <a:srgbClr val="0000FF"/>
                </a:solidFill>
                <a:latin typeface="Consolas" pitchFamily="49" charset="0"/>
                <a:ea typeface="仿宋" pitchFamily="49" charset="-122"/>
                <a:cs typeface="Consolas" pitchFamily="49" charset="0"/>
              </a:rPr>
              <a:t>。</a:t>
            </a:r>
          </a:p>
          <a:p>
            <a:pPr marL="457200" indent="-457200" algn="l">
              <a:lnSpc>
                <a:spcPts val="3500"/>
              </a:lnSpc>
              <a:spcBef>
                <a:spcPct val="50000"/>
              </a:spcBef>
              <a:buBlip>
                <a:blip r:embed="rId2"/>
              </a:buBlip>
            </a:pPr>
            <a:r>
              <a:rPr lang="zh-CN" altLang="en-US" sz="2000" dirty="0">
                <a:solidFill>
                  <a:srgbClr val="0000FF"/>
                </a:solidFill>
                <a:latin typeface="Consolas" pitchFamily="49" charset="0"/>
                <a:ea typeface="仿宋" pitchFamily="49" charset="-122"/>
                <a:cs typeface="Consolas" pitchFamily="49" charset="0"/>
              </a:rPr>
              <a:t>由二叉树的性质</a:t>
            </a:r>
            <a:r>
              <a:rPr lang="en-US" altLang="zh-CN" sz="2000" dirty="0">
                <a:solidFill>
                  <a:srgbClr val="0000FF"/>
                </a:solidFill>
                <a:latin typeface="Consolas" pitchFamily="49" charset="0"/>
                <a:ea typeface="仿宋" pitchFamily="49" charset="-122"/>
                <a:cs typeface="Consolas" pitchFamily="49" charset="0"/>
              </a:rPr>
              <a:t>4</a:t>
            </a:r>
            <a:r>
              <a:rPr lang="zh-CN" altLang="en-US" sz="2000" dirty="0">
                <a:solidFill>
                  <a:srgbClr val="0000FF"/>
                </a:solidFill>
                <a:latin typeface="Consolas" pitchFamily="49" charset="0"/>
                <a:ea typeface="仿宋" pitchFamily="49" charset="-122"/>
                <a:cs typeface="Consolas" pitchFamily="49" charset="0"/>
              </a:rPr>
              <a:t>可知，对于完全二叉树（或满二叉树），树中结点</a:t>
            </a:r>
            <a:r>
              <a:rPr lang="zh-CN" altLang="en-US" sz="2000" dirty="0">
                <a:solidFill>
                  <a:srgbClr val="FF00FF"/>
                </a:solidFill>
                <a:latin typeface="Consolas" pitchFamily="49" charset="0"/>
                <a:ea typeface="仿宋" pitchFamily="49" charset="-122"/>
                <a:cs typeface="Consolas" pitchFamily="49" charset="0"/>
              </a:rPr>
              <a:t>层序编号</a:t>
            </a:r>
            <a:r>
              <a:rPr lang="zh-CN" altLang="en-US" sz="2000" dirty="0">
                <a:solidFill>
                  <a:srgbClr val="0000FF"/>
                </a:solidFill>
                <a:latin typeface="Consolas" pitchFamily="49" charset="0"/>
                <a:ea typeface="仿宋" pitchFamily="49" charset="-122"/>
                <a:cs typeface="Consolas" pitchFamily="49" charset="0"/>
              </a:rPr>
              <a:t>可以唯一地反映出结点之间的</a:t>
            </a:r>
            <a:r>
              <a:rPr lang="zh-CN" altLang="en-US" sz="2000" dirty="0">
                <a:solidFill>
                  <a:srgbClr val="FF00FF"/>
                </a:solidFill>
                <a:latin typeface="Consolas" pitchFamily="49" charset="0"/>
                <a:ea typeface="仿宋" pitchFamily="49" charset="-122"/>
                <a:cs typeface="Consolas" pitchFamily="49" charset="0"/>
              </a:rPr>
              <a:t>逻辑关系</a:t>
            </a:r>
            <a:r>
              <a:rPr lang="zh-CN" altLang="en-US" sz="2000" dirty="0">
                <a:solidFill>
                  <a:srgbClr val="0000FF"/>
                </a:solidFill>
                <a:latin typeface="Consolas" pitchFamily="49" charset="0"/>
                <a:ea typeface="仿宋" pitchFamily="49" charset="-122"/>
                <a:cs typeface="Consolas" pitchFamily="49" charset="0"/>
              </a:rPr>
              <a:t>，所以可以用</a:t>
            </a:r>
            <a:r>
              <a:rPr lang="zh-CN" altLang="en-US" sz="2000" dirty="0">
                <a:solidFill>
                  <a:srgbClr val="FF00FF"/>
                </a:solidFill>
                <a:latin typeface="Consolas" pitchFamily="49" charset="0"/>
                <a:ea typeface="仿宋" pitchFamily="49" charset="-122"/>
                <a:cs typeface="Consolas" pitchFamily="49" charset="0"/>
              </a:rPr>
              <a:t>一维数组按从上到下、从左到右</a:t>
            </a:r>
            <a:r>
              <a:rPr lang="zh-CN" altLang="en-US" sz="2000" dirty="0">
                <a:solidFill>
                  <a:srgbClr val="0000FF"/>
                </a:solidFill>
                <a:latin typeface="Consolas" pitchFamily="49" charset="0"/>
                <a:ea typeface="仿宋" pitchFamily="49" charset="-122"/>
                <a:cs typeface="Consolas" pitchFamily="49" charset="0"/>
              </a:rPr>
              <a:t>的顺序存储树中所有结点值，通过数组元素的下标关系反映完全二叉树或满二叉树中结点之间的逻辑关系。</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85786" y="357166"/>
            <a:ext cx="4643470" cy="415498"/>
          </a:xfrm>
          <a:prstGeom prst="rect">
            <a:avLst/>
          </a:prstGeom>
          <a:noFill/>
          <a:ln w="9525">
            <a:noFill/>
            <a:miter lim="800000"/>
            <a:headEnd/>
            <a:tailEnd/>
          </a:ln>
        </p:spPr>
        <p:txBody>
          <a:bodyPr wrap="square">
            <a:spAutoFit/>
          </a:bodyPr>
          <a:lstStyle/>
          <a:p>
            <a:pPr marL="457200" indent="-457200" algn="l">
              <a:lnSpc>
                <a:spcPct val="100000"/>
              </a:lnSpc>
              <a:spcBef>
                <a:spcPct val="50000"/>
              </a:spcBef>
              <a:buBlip>
                <a:blip r:embed="rId2"/>
              </a:buBlip>
            </a:pPr>
            <a:r>
              <a:rPr lang="zh-CN" altLang="en-US" sz="2100" dirty="0">
                <a:solidFill>
                  <a:srgbClr val="0000FF"/>
                </a:solidFill>
                <a:latin typeface="Consolas" pitchFamily="49" charset="0"/>
                <a:ea typeface="仿宋" pitchFamily="49" charset="-122"/>
                <a:cs typeface="Consolas" pitchFamily="49" charset="0"/>
              </a:rPr>
              <a:t>一棵完全二叉树的顺序存储结构 </a:t>
            </a:r>
          </a:p>
        </p:txBody>
      </p:sp>
      <p:sp>
        <p:nvSpPr>
          <p:cNvPr id="6" name="AutoShape 6"/>
          <p:cNvSpPr>
            <a:spLocks noChangeArrowheads="1"/>
          </p:cNvSpPr>
          <p:nvPr/>
        </p:nvSpPr>
        <p:spPr bwMode="auto">
          <a:xfrm>
            <a:off x="4499992" y="3836049"/>
            <a:ext cx="288032" cy="619943"/>
          </a:xfrm>
          <a:prstGeom prst="down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825620708"/>
              </p:ext>
            </p:extLst>
          </p:nvPr>
        </p:nvGraphicFramePr>
        <p:xfrm>
          <a:off x="1109023" y="4784719"/>
          <a:ext cx="7429545" cy="741680"/>
        </p:xfrm>
        <a:graphic>
          <a:graphicData uri="http://schemas.openxmlformats.org/drawingml/2006/table">
            <a:tbl>
              <a:tblPr firstRow="1" bandRow="1">
                <a:tableStyleId>{5A111915-BE36-4E01-A7E5-04B1672EAD32}</a:tableStyleId>
              </a:tblPr>
              <a:tblGrid>
                <a:gridCol w="495303">
                  <a:extLst>
                    <a:ext uri="{9D8B030D-6E8A-4147-A177-3AD203B41FA5}">
                      <a16:colId xmlns:a16="http://schemas.microsoft.com/office/drawing/2014/main" val="20000"/>
                    </a:ext>
                  </a:extLst>
                </a:gridCol>
                <a:gridCol w="495303">
                  <a:extLst>
                    <a:ext uri="{9D8B030D-6E8A-4147-A177-3AD203B41FA5}">
                      <a16:colId xmlns:a16="http://schemas.microsoft.com/office/drawing/2014/main" val="20001"/>
                    </a:ext>
                  </a:extLst>
                </a:gridCol>
                <a:gridCol w="495303">
                  <a:extLst>
                    <a:ext uri="{9D8B030D-6E8A-4147-A177-3AD203B41FA5}">
                      <a16:colId xmlns:a16="http://schemas.microsoft.com/office/drawing/2014/main" val="20002"/>
                    </a:ext>
                  </a:extLst>
                </a:gridCol>
                <a:gridCol w="495303">
                  <a:extLst>
                    <a:ext uri="{9D8B030D-6E8A-4147-A177-3AD203B41FA5}">
                      <a16:colId xmlns:a16="http://schemas.microsoft.com/office/drawing/2014/main" val="20003"/>
                    </a:ext>
                  </a:extLst>
                </a:gridCol>
                <a:gridCol w="495303">
                  <a:extLst>
                    <a:ext uri="{9D8B030D-6E8A-4147-A177-3AD203B41FA5}">
                      <a16:colId xmlns:a16="http://schemas.microsoft.com/office/drawing/2014/main" val="20004"/>
                    </a:ext>
                  </a:extLst>
                </a:gridCol>
                <a:gridCol w="495303">
                  <a:extLst>
                    <a:ext uri="{9D8B030D-6E8A-4147-A177-3AD203B41FA5}">
                      <a16:colId xmlns:a16="http://schemas.microsoft.com/office/drawing/2014/main" val="20005"/>
                    </a:ext>
                  </a:extLst>
                </a:gridCol>
                <a:gridCol w="495303">
                  <a:extLst>
                    <a:ext uri="{9D8B030D-6E8A-4147-A177-3AD203B41FA5}">
                      <a16:colId xmlns:a16="http://schemas.microsoft.com/office/drawing/2014/main" val="20006"/>
                    </a:ext>
                  </a:extLst>
                </a:gridCol>
                <a:gridCol w="495303">
                  <a:extLst>
                    <a:ext uri="{9D8B030D-6E8A-4147-A177-3AD203B41FA5}">
                      <a16:colId xmlns:a16="http://schemas.microsoft.com/office/drawing/2014/main" val="20007"/>
                    </a:ext>
                  </a:extLst>
                </a:gridCol>
                <a:gridCol w="495303">
                  <a:extLst>
                    <a:ext uri="{9D8B030D-6E8A-4147-A177-3AD203B41FA5}">
                      <a16:colId xmlns:a16="http://schemas.microsoft.com/office/drawing/2014/main" val="20008"/>
                    </a:ext>
                  </a:extLst>
                </a:gridCol>
                <a:gridCol w="495303">
                  <a:extLst>
                    <a:ext uri="{9D8B030D-6E8A-4147-A177-3AD203B41FA5}">
                      <a16:colId xmlns:a16="http://schemas.microsoft.com/office/drawing/2014/main" val="20009"/>
                    </a:ext>
                  </a:extLst>
                </a:gridCol>
                <a:gridCol w="495303">
                  <a:extLst>
                    <a:ext uri="{9D8B030D-6E8A-4147-A177-3AD203B41FA5}">
                      <a16:colId xmlns:a16="http://schemas.microsoft.com/office/drawing/2014/main" val="20010"/>
                    </a:ext>
                  </a:extLst>
                </a:gridCol>
                <a:gridCol w="495303">
                  <a:extLst>
                    <a:ext uri="{9D8B030D-6E8A-4147-A177-3AD203B41FA5}">
                      <a16:colId xmlns:a16="http://schemas.microsoft.com/office/drawing/2014/main" val="20011"/>
                    </a:ext>
                  </a:extLst>
                </a:gridCol>
                <a:gridCol w="495303">
                  <a:extLst>
                    <a:ext uri="{9D8B030D-6E8A-4147-A177-3AD203B41FA5}">
                      <a16:colId xmlns:a16="http://schemas.microsoft.com/office/drawing/2014/main" val="20012"/>
                    </a:ext>
                  </a:extLst>
                </a:gridCol>
                <a:gridCol w="495303">
                  <a:extLst>
                    <a:ext uri="{9D8B030D-6E8A-4147-A177-3AD203B41FA5}">
                      <a16:colId xmlns:a16="http://schemas.microsoft.com/office/drawing/2014/main" val="20013"/>
                    </a:ext>
                  </a:extLst>
                </a:gridCol>
                <a:gridCol w="495303">
                  <a:extLst>
                    <a:ext uri="{9D8B030D-6E8A-4147-A177-3AD203B41FA5}">
                      <a16:colId xmlns:a16="http://schemas.microsoft.com/office/drawing/2014/main" val="20014"/>
                    </a:ext>
                  </a:extLst>
                </a:gridCol>
              </a:tblGrid>
              <a:tr h="370840">
                <a:tc>
                  <a:txBody>
                    <a:bodyPr/>
                    <a:lstStyle/>
                    <a:p>
                      <a:pPr algn="ctr"/>
                      <a:r>
                        <a:rPr lang="en-US" altLang="zh-CN" sz="1600">
                          <a:solidFill>
                            <a:srgbClr val="00B0F0"/>
                          </a:solidFill>
                          <a:latin typeface="Consolas" pitchFamily="49" charset="0"/>
                          <a:cs typeface="Consolas" pitchFamily="49" charset="0"/>
                        </a:rPr>
                        <a:t>1</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Consolas" pitchFamily="49" charset="0"/>
                          <a:cs typeface="Consolas" pitchFamily="49" charset="0"/>
                        </a:rPr>
                        <a:t>2</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Consolas" pitchFamily="49" charset="0"/>
                          <a:cs typeface="Consolas" pitchFamily="49" charset="0"/>
                        </a:rPr>
                        <a:t>3</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Consolas" pitchFamily="49" charset="0"/>
                          <a:cs typeface="Consolas" pitchFamily="49" charset="0"/>
                        </a:rPr>
                        <a:t>4</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Consolas" pitchFamily="49" charset="0"/>
                          <a:cs typeface="Consolas" pitchFamily="49" charset="0"/>
                        </a:rPr>
                        <a:t>5</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Consolas" pitchFamily="49" charset="0"/>
                          <a:cs typeface="Consolas" pitchFamily="49" charset="0"/>
                        </a:rPr>
                        <a:t>6</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Consolas" pitchFamily="49" charset="0"/>
                          <a:cs typeface="Consolas" pitchFamily="49" charset="0"/>
                        </a:rPr>
                        <a:t>7</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Consolas" pitchFamily="49" charset="0"/>
                          <a:cs typeface="Consolas" pitchFamily="49" charset="0"/>
                        </a:rPr>
                        <a:t>8</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Consolas" pitchFamily="49" charset="0"/>
                          <a:cs typeface="Consolas" pitchFamily="49" charset="0"/>
                        </a:rPr>
                        <a:t>9</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Consolas" pitchFamily="49" charset="0"/>
                          <a:cs typeface="Consolas" pitchFamily="49" charset="0"/>
                        </a:rPr>
                        <a:t>10</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Consolas" pitchFamily="49" charset="0"/>
                          <a:cs typeface="Consolas" pitchFamily="49" charset="0"/>
                        </a:rPr>
                        <a:t>11</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Consolas" pitchFamily="49" charset="0"/>
                          <a:cs typeface="Consolas" pitchFamily="49" charset="0"/>
                        </a:rPr>
                        <a:t>12</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Consolas" pitchFamily="49" charset="0"/>
                          <a:cs typeface="Consolas" pitchFamily="49" charset="0"/>
                        </a:rPr>
                        <a:t>13</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Consolas" pitchFamily="49" charset="0"/>
                          <a:cs typeface="Consolas" pitchFamily="49" charset="0"/>
                        </a:rPr>
                        <a:t>14</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00B0F0"/>
                          </a:solidFill>
                          <a:latin typeface="Consolas" pitchFamily="49" charset="0"/>
                          <a:cs typeface="Consolas" pitchFamily="49" charset="0"/>
                        </a:rPr>
                        <a:t>…</a:t>
                      </a:r>
                      <a:endParaRPr lang="zh-CN" altLang="en-US" sz="1600" dirty="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US" altLang="zh-CN" b="1" i="1">
                          <a:solidFill>
                            <a:srgbClr val="0000FF"/>
                          </a:solidFill>
                          <a:latin typeface="Consolas" pitchFamily="49" charset="0"/>
                          <a:cs typeface="Consolas" pitchFamily="49" charset="0"/>
                        </a:rPr>
                        <a:t>A</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B</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C</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D</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E</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F</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G</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H</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I</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J</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K</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C00000"/>
                          </a:solidFill>
                          <a:latin typeface="Consolas" pitchFamily="49" charset="0"/>
                          <a:cs typeface="Consolas" pitchFamily="49" charset="0"/>
                        </a:rPr>
                        <a:t>#</a:t>
                      </a:r>
                      <a:endParaRPr lang="zh-CN" altLang="en-US" b="1"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a:solidFill>
                            <a:srgbClr val="C00000"/>
                          </a:solidFill>
                          <a:latin typeface="Consolas" pitchFamily="49" charset="0"/>
                          <a:cs typeface="Consolas" pitchFamily="49" charset="0"/>
                        </a:rPr>
                        <a:t>#</a:t>
                      </a:r>
                      <a:endParaRPr lang="zh-CN" altLang="en-US" b="1">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dirty="0">
                          <a:solidFill>
                            <a:srgbClr val="C00000"/>
                          </a:solidFill>
                          <a:latin typeface="Consolas" pitchFamily="49" charset="0"/>
                          <a:cs typeface="Consolas" pitchFamily="49" charset="0"/>
                        </a:rPr>
                        <a:t>#</a:t>
                      </a:r>
                      <a:endParaRPr lang="zh-CN" altLang="en-US" b="1" dirty="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dirty="0">
                          <a:solidFill>
                            <a:srgbClr val="C00000"/>
                          </a:solidFill>
                          <a:latin typeface="Consolas" pitchFamily="49" charset="0"/>
                          <a:cs typeface="Consolas" pitchFamily="49" charset="0"/>
                        </a:rPr>
                        <a:t>#</a:t>
                      </a:r>
                      <a:endParaRPr lang="zh-CN" altLang="en-US" b="1" dirty="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4636" y="4901443"/>
            <a:ext cx="642942" cy="292388"/>
          </a:xfrm>
          <a:prstGeom prst="rect">
            <a:avLst/>
          </a:prstGeom>
          <a:noFill/>
        </p:spPr>
        <p:txBody>
          <a:bodyPr wrap="square" lIns="0" tIns="0" rIns="0" rtlCol="0">
            <a:spAutoFit/>
          </a:bodyPr>
          <a:lstStyle/>
          <a:p>
            <a:r>
              <a:rPr lang="zh-CN" altLang="en-US" sz="2000">
                <a:solidFill>
                  <a:srgbClr val="0000FF"/>
                </a:solidFill>
                <a:latin typeface="仿宋" pitchFamily="49" charset="-122"/>
                <a:ea typeface="仿宋" pitchFamily="49" charset="-122"/>
              </a:rPr>
              <a:t>位置</a:t>
            </a:r>
          </a:p>
        </p:txBody>
      </p:sp>
      <p:sp>
        <p:nvSpPr>
          <p:cNvPr id="9" name="TextBox 8"/>
          <p:cNvSpPr txBox="1"/>
          <p:nvPr/>
        </p:nvSpPr>
        <p:spPr>
          <a:xfrm>
            <a:off x="353170" y="5193831"/>
            <a:ext cx="714050" cy="342979"/>
          </a:xfrm>
          <a:prstGeom prst="rect">
            <a:avLst/>
          </a:prstGeom>
          <a:noFill/>
        </p:spPr>
        <p:txBody>
          <a:bodyPr wrap="square" rtlCol="0">
            <a:spAutoFit/>
          </a:bodyPr>
          <a:lstStyle/>
          <a:p>
            <a:r>
              <a:rPr lang="en-US" altLang="zh-CN" sz="2000" dirty="0">
                <a:solidFill>
                  <a:srgbClr val="0000FF"/>
                </a:solidFill>
                <a:latin typeface="Consolas" pitchFamily="49" charset="0"/>
                <a:ea typeface="仿宋" pitchFamily="49" charset="-122"/>
                <a:cs typeface="Consolas" pitchFamily="49" charset="0"/>
              </a:rPr>
              <a:t>sb</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46" name="组合 45"/>
          <p:cNvGrpSpPr/>
          <p:nvPr/>
        </p:nvGrpSpPr>
        <p:grpSpPr>
          <a:xfrm>
            <a:off x="1187624" y="1052693"/>
            <a:ext cx="5976664" cy="2592331"/>
            <a:chOff x="1626839" y="2335405"/>
            <a:chExt cx="5558534" cy="2950983"/>
          </a:xfrm>
        </p:grpSpPr>
        <p:sp>
          <p:nvSpPr>
            <p:cNvPr id="47" name="椭圆 46"/>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500" i="1">
                  <a:latin typeface="Consolas" pitchFamily="49" charset="0"/>
                  <a:cs typeface="Consolas" pitchFamily="49" charset="0"/>
                </a:rPr>
                <a:t>A</a:t>
              </a:r>
              <a:endParaRPr lang="zh-CN" altLang="en-US" sz="1500" i="1">
                <a:latin typeface="Consolas" pitchFamily="49" charset="0"/>
                <a:cs typeface="Consolas" pitchFamily="49" charset="0"/>
              </a:endParaRPr>
            </a:p>
          </p:txBody>
        </p:sp>
        <p:sp>
          <p:nvSpPr>
            <p:cNvPr id="48" name="椭圆 47"/>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500" i="1">
                  <a:solidFill>
                    <a:srgbClr val="0000FF"/>
                  </a:solidFill>
                  <a:latin typeface="Consolas" pitchFamily="49" charset="0"/>
                  <a:cs typeface="Consolas" pitchFamily="49" charset="0"/>
                </a:rPr>
                <a:t>B</a:t>
              </a:r>
              <a:endParaRPr lang="zh-CN" altLang="en-US" sz="1500" i="1">
                <a:solidFill>
                  <a:srgbClr val="0000FF"/>
                </a:solidFill>
                <a:latin typeface="Consolas" pitchFamily="49" charset="0"/>
                <a:cs typeface="Consolas" pitchFamily="49" charset="0"/>
              </a:endParaRPr>
            </a:p>
          </p:txBody>
        </p:sp>
        <p:sp>
          <p:nvSpPr>
            <p:cNvPr id="49" name="椭圆 48"/>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500" i="1">
                  <a:solidFill>
                    <a:srgbClr val="0000FF"/>
                  </a:solidFill>
                  <a:latin typeface="Consolas" pitchFamily="49" charset="0"/>
                  <a:cs typeface="Consolas" pitchFamily="49" charset="0"/>
                </a:rPr>
                <a:t>D</a:t>
              </a:r>
              <a:endParaRPr lang="zh-CN" altLang="en-US" sz="1500" i="1">
                <a:solidFill>
                  <a:srgbClr val="0000FF"/>
                </a:solidFill>
                <a:latin typeface="Consolas" pitchFamily="49" charset="0"/>
                <a:cs typeface="Consolas" pitchFamily="49" charset="0"/>
              </a:endParaRPr>
            </a:p>
          </p:txBody>
        </p:sp>
        <p:sp>
          <p:nvSpPr>
            <p:cNvPr id="50" name="椭圆 49"/>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500" i="1">
                  <a:solidFill>
                    <a:srgbClr val="0000FF"/>
                  </a:solidFill>
                  <a:latin typeface="Consolas" pitchFamily="49" charset="0"/>
                  <a:cs typeface="Consolas" pitchFamily="49" charset="0"/>
                </a:rPr>
                <a:t>H</a:t>
              </a:r>
              <a:endParaRPr lang="zh-CN" altLang="en-US" sz="1500" i="1">
                <a:solidFill>
                  <a:srgbClr val="0000FF"/>
                </a:solidFill>
                <a:latin typeface="Consolas" pitchFamily="49" charset="0"/>
                <a:cs typeface="Consolas" pitchFamily="49" charset="0"/>
              </a:endParaRPr>
            </a:p>
          </p:txBody>
        </p:sp>
        <p:sp>
          <p:nvSpPr>
            <p:cNvPr id="51" name="椭圆 50"/>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500" i="1">
                  <a:solidFill>
                    <a:srgbClr val="0000FF"/>
                  </a:solidFill>
                  <a:latin typeface="Consolas" pitchFamily="49" charset="0"/>
                  <a:cs typeface="Consolas" pitchFamily="49" charset="0"/>
                </a:rPr>
                <a:t>I</a:t>
              </a:r>
              <a:endParaRPr lang="zh-CN" altLang="en-US" sz="1500" i="1">
                <a:solidFill>
                  <a:srgbClr val="0000FF"/>
                </a:solidFill>
                <a:latin typeface="Consolas" pitchFamily="49" charset="0"/>
                <a:cs typeface="Consolas" pitchFamily="49" charset="0"/>
              </a:endParaRPr>
            </a:p>
          </p:txBody>
        </p:sp>
        <p:cxnSp>
          <p:nvCxnSpPr>
            <p:cNvPr id="52" name="直接连接符 51"/>
            <p:cNvCxnSpPr>
              <a:stCxn id="49" idx="3"/>
              <a:endCxn id="50" idx="0"/>
            </p:cNvCxnSpPr>
            <p:nvPr/>
          </p:nvCxnSpPr>
          <p:spPr>
            <a:xfrm rot="5400000">
              <a:off x="2012861"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53" name="直接连接符 52"/>
            <p:cNvCxnSpPr>
              <a:stCxn id="49" idx="5"/>
              <a:endCxn id="51" idx="0"/>
            </p:cNvCxnSpPr>
            <p:nvPr/>
          </p:nvCxnSpPr>
          <p:spPr>
            <a:xfrm rot="16200000" flipH="1">
              <a:off x="2532056"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54" name="椭圆 53"/>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500" i="1">
                  <a:solidFill>
                    <a:srgbClr val="0000FF"/>
                  </a:solidFill>
                  <a:latin typeface="Consolas" pitchFamily="49" charset="0"/>
                  <a:cs typeface="Consolas" pitchFamily="49" charset="0"/>
                </a:rPr>
                <a:t>E</a:t>
              </a:r>
              <a:endParaRPr lang="zh-CN" altLang="en-US" sz="1500" i="1">
                <a:solidFill>
                  <a:srgbClr val="0000FF"/>
                </a:solidFill>
                <a:latin typeface="Consolas" pitchFamily="49" charset="0"/>
                <a:cs typeface="Consolas" pitchFamily="49" charset="0"/>
              </a:endParaRPr>
            </a:p>
          </p:txBody>
        </p:sp>
        <p:sp>
          <p:nvSpPr>
            <p:cNvPr id="55" name="椭圆 54"/>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500" i="1">
                  <a:solidFill>
                    <a:srgbClr val="0000FF"/>
                  </a:solidFill>
                  <a:latin typeface="Consolas" pitchFamily="49" charset="0"/>
                  <a:cs typeface="Consolas" pitchFamily="49" charset="0"/>
                </a:rPr>
                <a:t>J</a:t>
              </a:r>
              <a:endParaRPr lang="zh-CN" altLang="en-US" sz="1500" i="1">
                <a:solidFill>
                  <a:srgbClr val="0000FF"/>
                </a:solidFill>
                <a:latin typeface="Consolas" pitchFamily="49" charset="0"/>
                <a:cs typeface="Consolas" pitchFamily="49" charset="0"/>
              </a:endParaRPr>
            </a:p>
          </p:txBody>
        </p:sp>
        <p:sp>
          <p:nvSpPr>
            <p:cNvPr id="56" name="椭圆 55"/>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500" i="1">
                  <a:solidFill>
                    <a:srgbClr val="0000FF"/>
                  </a:solidFill>
                  <a:latin typeface="Consolas" pitchFamily="49" charset="0"/>
                  <a:cs typeface="Consolas" pitchFamily="49" charset="0"/>
                </a:rPr>
                <a:t>K</a:t>
              </a:r>
              <a:endParaRPr lang="zh-CN" altLang="en-US" sz="1500" i="1">
                <a:solidFill>
                  <a:srgbClr val="0000FF"/>
                </a:solidFill>
                <a:latin typeface="Consolas" pitchFamily="49" charset="0"/>
                <a:cs typeface="Consolas" pitchFamily="49" charset="0"/>
              </a:endParaRPr>
            </a:p>
          </p:txBody>
        </p:sp>
        <p:cxnSp>
          <p:nvCxnSpPr>
            <p:cNvPr id="57" name="直接连接符 56"/>
            <p:cNvCxnSpPr>
              <a:stCxn id="54" idx="3"/>
              <a:endCxn id="55" idx="0"/>
            </p:cNvCxnSpPr>
            <p:nvPr/>
          </p:nvCxnSpPr>
          <p:spPr>
            <a:xfrm rot="5400000">
              <a:off x="3370183"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58" name="直接连接符 57"/>
            <p:cNvCxnSpPr>
              <a:stCxn id="54" idx="5"/>
              <a:endCxn id="56" idx="0"/>
            </p:cNvCxnSpPr>
            <p:nvPr/>
          </p:nvCxnSpPr>
          <p:spPr>
            <a:xfrm rot="16200000" flipH="1">
              <a:off x="3889378"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59" name="直接连接符 58"/>
            <p:cNvCxnSpPr>
              <a:stCxn id="48" idx="3"/>
              <a:endCxn id="49" idx="7"/>
            </p:cNvCxnSpPr>
            <p:nvPr/>
          </p:nvCxnSpPr>
          <p:spPr>
            <a:xfrm rot="5400000">
              <a:off x="2616122"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60" name="直接连接符 59"/>
            <p:cNvCxnSpPr>
              <a:stCxn id="48" idx="5"/>
              <a:endCxn id="54" idx="1"/>
            </p:cNvCxnSpPr>
            <p:nvPr/>
          </p:nvCxnSpPr>
          <p:spPr>
            <a:xfrm rot="16200000" flipH="1">
              <a:off x="3294783"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61" name="椭圆 60"/>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500" i="1">
                  <a:solidFill>
                    <a:srgbClr val="0000FF"/>
                  </a:solidFill>
                  <a:latin typeface="Consolas" pitchFamily="49" charset="0"/>
                  <a:cs typeface="Consolas" pitchFamily="49" charset="0"/>
                </a:rPr>
                <a:t>C</a:t>
              </a:r>
              <a:endParaRPr lang="zh-CN" altLang="en-US" sz="1500" i="1">
                <a:solidFill>
                  <a:srgbClr val="0000FF"/>
                </a:solidFill>
                <a:latin typeface="Consolas" pitchFamily="49" charset="0"/>
                <a:cs typeface="Consolas" pitchFamily="49" charset="0"/>
              </a:endParaRPr>
            </a:p>
          </p:txBody>
        </p:sp>
        <p:sp>
          <p:nvSpPr>
            <p:cNvPr id="62" name="椭圆 61"/>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500" i="1">
                  <a:solidFill>
                    <a:srgbClr val="0000FF"/>
                  </a:solidFill>
                  <a:latin typeface="Consolas" pitchFamily="49" charset="0"/>
                  <a:cs typeface="Consolas" pitchFamily="49" charset="0"/>
                </a:rPr>
                <a:t>F</a:t>
              </a:r>
              <a:endParaRPr lang="zh-CN" altLang="en-US" sz="1500" i="1">
                <a:solidFill>
                  <a:srgbClr val="0000FF"/>
                </a:solidFill>
                <a:latin typeface="Consolas" pitchFamily="49" charset="0"/>
                <a:cs typeface="Consolas" pitchFamily="49" charset="0"/>
              </a:endParaRPr>
            </a:p>
          </p:txBody>
        </p:sp>
        <p:sp>
          <p:nvSpPr>
            <p:cNvPr id="63" name="椭圆 62"/>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500" i="1">
                  <a:solidFill>
                    <a:srgbClr val="0000FF"/>
                  </a:solidFill>
                  <a:latin typeface="Consolas" pitchFamily="49" charset="0"/>
                  <a:cs typeface="Consolas" pitchFamily="49" charset="0"/>
                </a:rPr>
                <a:t>G</a:t>
              </a:r>
              <a:endParaRPr lang="zh-CN" altLang="en-US" sz="1500" i="1">
                <a:solidFill>
                  <a:srgbClr val="0000FF"/>
                </a:solidFill>
                <a:latin typeface="Consolas" pitchFamily="49" charset="0"/>
                <a:cs typeface="Consolas" pitchFamily="49" charset="0"/>
              </a:endParaRPr>
            </a:p>
          </p:txBody>
        </p:sp>
        <p:cxnSp>
          <p:nvCxnSpPr>
            <p:cNvPr id="64" name="直接连接符 63"/>
            <p:cNvCxnSpPr>
              <a:stCxn id="61" idx="3"/>
              <a:endCxn id="62" idx="7"/>
            </p:cNvCxnSpPr>
            <p:nvPr/>
          </p:nvCxnSpPr>
          <p:spPr>
            <a:xfrm rot="5400000">
              <a:off x="5616518"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65" name="直接连接符 64"/>
            <p:cNvCxnSpPr>
              <a:stCxn id="61" idx="5"/>
              <a:endCxn id="63" idx="1"/>
            </p:cNvCxnSpPr>
            <p:nvPr/>
          </p:nvCxnSpPr>
          <p:spPr>
            <a:xfrm rot="16200000" flipH="1">
              <a:off x="6295179"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66" name="直接连接符 65"/>
            <p:cNvCxnSpPr>
              <a:stCxn id="47" idx="2"/>
              <a:endCxn id="48" idx="7"/>
            </p:cNvCxnSpPr>
            <p:nvPr/>
          </p:nvCxnSpPr>
          <p:spPr>
            <a:xfrm rot="10800000" flipV="1">
              <a:off x="3305246" y="2714619"/>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67" name="直接连接符 66"/>
            <p:cNvCxnSpPr>
              <a:stCxn id="47" idx="6"/>
              <a:endCxn id="61" idx="1"/>
            </p:cNvCxnSpPr>
            <p:nvPr/>
          </p:nvCxnSpPr>
          <p:spPr>
            <a:xfrm>
              <a:off x="4786314" y="2714620"/>
              <a:ext cx="1266755" cy="705713"/>
            </a:xfrm>
            <a:prstGeom prst="line">
              <a:avLst/>
            </a:prstGeom>
            <a:ln w="19050"/>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4214810" y="2335405"/>
              <a:ext cx="428628" cy="214010"/>
            </a:xfrm>
            <a:prstGeom prst="rect">
              <a:avLst/>
            </a:prstGeom>
            <a:noFill/>
          </p:spPr>
          <p:txBody>
            <a:bodyPr wrap="square" lIns="0" tIns="0" rIns="0" bIns="0" rtlCol="0">
              <a:spAutoFit/>
            </a:bodyPr>
            <a:lstStyle/>
            <a:p>
              <a:r>
                <a:rPr lang="en-US" altLang="zh-CN" sz="1500">
                  <a:solidFill>
                    <a:srgbClr val="FF00FF"/>
                  </a:solidFill>
                  <a:latin typeface="Consolas" pitchFamily="49" charset="0"/>
                  <a:cs typeface="Consolas" pitchFamily="49" charset="0"/>
                </a:rPr>
                <a:t>1</a:t>
              </a:r>
              <a:endParaRPr lang="zh-CN" altLang="en-US" sz="1500">
                <a:solidFill>
                  <a:srgbClr val="FF00FF"/>
                </a:solidFill>
                <a:latin typeface="Consolas" pitchFamily="49" charset="0"/>
                <a:cs typeface="Consolas" pitchFamily="49" charset="0"/>
              </a:endParaRPr>
            </a:p>
          </p:txBody>
        </p:sp>
        <p:sp>
          <p:nvSpPr>
            <p:cNvPr id="69" name="TextBox 68"/>
            <p:cNvSpPr txBox="1"/>
            <p:nvPr/>
          </p:nvSpPr>
          <p:spPr>
            <a:xfrm>
              <a:off x="2720097" y="3335538"/>
              <a:ext cx="428628" cy="214010"/>
            </a:xfrm>
            <a:prstGeom prst="rect">
              <a:avLst/>
            </a:prstGeom>
            <a:noFill/>
          </p:spPr>
          <p:txBody>
            <a:bodyPr wrap="square" lIns="0" tIns="0" rIns="0" bIns="0" rtlCol="0">
              <a:spAutoFit/>
            </a:bodyPr>
            <a:lstStyle/>
            <a:p>
              <a:r>
                <a:rPr lang="en-US" altLang="zh-CN" sz="1500">
                  <a:solidFill>
                    <a:srgbClr val="FF00FF"/>
                  </a:solidFill>
                  <a:latin typeface="Consolas" pitchFamily="49" charset="0"/>
                  <a:cs typeface="Consolas" pitchFamily="49" charset="0"/>
                </a:rPr>
                <a:t>2</a:t>
              </a:r>
              <a:endParaRPr lang="zh-CN" altLang="en-US" sz="1500">
                <a:solidFill>
                  <a:srgbClr val="FF00FF"/>
                </a:solidFill>
                <a:latin typeface="Consolas" pitchFamily="49" charset="0"/>
                <a:cs typeface="Consolas" pitchFamily="49" charset="0"/>
              </a:endParaRPr>
            </a:p>
          </p:txBody>
        </p:sp>
        <p:sp>
          <p:nvSpPr>
            <p:cNvPr id="70" name="TextBox 69"/>
            <p:cNvSpPr txBox="1"/>
            <p:nvPr/>
          </p:nvSpPr>
          <p:spPr>
            <a:xfrm>
              <a:off x="2131420" y="3929066"/>
              <a:ext cx="428628" cy="214010"/>
            </a:xfrm>
            <a:prstGeom prst="rect">
              <a:avLst/>
            </a:prstGeom>
            <a:noFill/>
          </p:spPr>
          <p:txBody>
            <a:bodyPr wrap="square" lIns="0" tIns="0" rIns="0" bIns="0" rtlCol="0">
              <a:spAutoFit/>
            </a:bodyPr>
            <a:lstStyle/>
            <a:p>
              <a:r>
                <a:rPr lang="en-US" altLang="zh-CN" sz="1500">
                  <a:solidFill>
                    <a:srgbClr val="FF00FF"/>
                  </a:solidFill>
                  <a:latin typeface="Consolas" pitchFamily="49" charset="0"/>
                  <a:cs typeface="Consolas" pitchFamily="49" charset="0"/>
                </a:rPr>
                <a:t>4</a:t>
              </a:r>
              <a:endParaRPr lang="zh-CN" altLang="en-US" sz="1500">
                <a:solidFill>
                  <a:srgbClr val="FF00FF"/>
                </a:solidFill>
                <a:latin typeface="Consolas" pitchFamily="49" charset="0"/>
                <a:cs typeface="Consolas" pitchFamily="49" charset="0"/>
              </a:endParaRPr>
            </a:p>
          </p:txBody>
        </p:sp>
        <p:sp>
          <p:nvSpPr>
            <p:cNvPr id="71" name="TextBox 70"/>
            <p:cNvSpPr txBox="1"/>
            <p:nvPr/>
          </p:nvSpPr>
          <p:spPr>
            <a:xfrm>
              <a:off x="1626839" y="4835734"/>
              <a:ext cx="428628" cy="214010"/>
            </a:xfrm>
            <a:prstGeom prst="rect">
              <a:avLst/>
            </a:prstGeom>
            <a:noFill/>
          </p:spPr>
          <p:txBody>
            <a:bodyPr wrap="square" lIns="0" tIns="0" rIns="0" bIns="0" rtlCol="0">
              <a:spAutoFit/>
            </a:bodyPr>
            <a:lstStyle/>
            <a:p>
              <a:r>
                <a:rPr lang="en-US" altLang="zh-CN" sz="1500">
                  <a:solidFill>
                    <a:srgbClr val="FF00FF"/>
                  </a:solidFill>
                  <a:latin typeface="Consolas" pitchFamily="49" charset="0"/>
                  <a:cs typeface="Consolas" pitchFamily="49" charset="0"/>
                </a:rPr>
                <a:t>8</a:t>
              </a:r>
              <a:endParaRPr lang="zh-CN" altLang="en-US" sz="1500">
                <a:solidFill>
                  <a:srgbClr val="FF00FF"/>
                </a:solidFill>
                <a:latin typeface="Consolas" pitchFamily="49" charset="0"/>
                <a:cs typeface="Consolas" pitchFamily="49" charset="0"/>
              </a:endParaRPr>
            </a:p>
          </p:txBody>
        </p:sp>
        <p:sp>
          <p:nvSpPr>
            <p:cNvPr id="72" name="TextBox 71"/>
            <p:cNvSpPr txBox="1"/>
            <p:nvPr/>
          </p:nvSpPr>
          <p:spPr>
            <a:xfrm>
              <a:off x="2459664" y="4786322"/>
              <a:ext cx="428628" cy="214010"/>
            </a:xfrm>
            <a:prstGeom prst="rect">
              <a:avLst/>
            </a:prstGeom>
            <a:noFill/>
          </p:spPr>
          <p:txBody>
            <a:bodyPr wrap="square" lIns="0" tIns="0" rIns="0" bIns="0" rtlCol="0">
              <a:spAutoFit/>
            </a:bodyPr>
            <a:lstStyle/>
            <a:p>
              <a:r>
                <a:rPr lang="en-US" altLang="zh-CN" sz="1500">
                  <a:solidFill>
                    <a:srgbClr val="FF00FF"/>
                  </a:solidFill>
                  <a:latin typeface="Consolas" pitchFamily="49" charset="0"/>
                  <a:cs typeface="Consolas" pitchFamily="49" charset="0"/>
                </a:rPr>
                <a:t>9</a:t>
              </a:r>
              <a:endParaRPr lang="zh-CN" altLang="en-US" sz="1500">
                <a:solidFill>
                  <a:srgbClr val="FF00FF"/>
                </a:solidFill>
                <a:latin typeface="Consolas" pitchFamily="49" charset="0"/>
                <a:cs typeface="Consolas" pitchFamily="49" charset="0"/>
              </a:endParaRPr>
            </a:p>
          </p:txBody>
        </p:sp>
        <p:sp>
          <p:nvSpPr>
            <p:cNvPr id="73" name="TextBox 72"/>
            <p:cNvSpPr txBox="1"/>
            <p:nvPr/>
          </p:nvSpPr>
          <p:spPr>
            <a:xfrm>
              <a:off x="3729260" y="3857628"/>
              <a:ext cx="428628" cy="214010"/>
            </a:xfrm>
            <a:prstGeom prst="rect">
              <a:avLst/>
            </a:prstGeom>
            <a:noFill/>
          </p:spPr>
          <p:txBody>
            <a:bodyPr wrap="square" lIns="0" tIns="0" rIns="0" bIns="0" rtlCol="0">
              <a:spAutoFit/>
            </a:bodyPr>
            <a:lstStyle/>
            <a:p>
              <a:r>
                <a:rPr lang="en-US" altLang="zh-CN" sz="1500">
                  <a:solidFill>
                    <a:srgbClr val="FF00FF"/>
                  </a:solidFill>
                  <a:latin typeface="Consolas" pitchFamily="49" charset="0"/>
                  <a:cs typeface="Consolas" pitchFamily="49" charset="0"/>
                </a:rPr>
                <a:t>5</a:t>
              </a:r>
              <a:endParaRPr lang="zh-CN" altLang="en-US" sz="1500">
                <a:solidFill>
                  <a:srgbClr val="FF00FF"/>
                </a:solidFill>
                <a:latin typeface="Consolas" pitchFamily="49" charset="0"/>
                <a:cs typeface="Consolas" pitchFamily="49" charset="0"/>
              </a:endParaRPr>
            </a:p>
          </p:txBody>
        </p:sp>
        <p:sp>
          <p:nvSpPr>
            <p:cNvPr id="74" name="TextBox 73"/>
            <p:cNvSpPr txBox="1"/>
            <p:nvPr/>
          </p:nvSpPr>
          <p:spPr>
            <a:xfrm>
              <a:off x="3071802" y="4639136"/>
              <a:ext cx="428628" cy="214010"/>
            </a:xfrm>
            <a:prstGeom prst="rect">
              <a:avLst/>
            </a:prstGeom>
            <a:noFill/>
          </p:spPr>
          <p:txBody>
            <a:bodyPr wrap="square" lIns="0" tIns="0" rIns="0" bIns="0" rtlCol="0">
              <a:spAutoFit/>
            </a:bodyPr>
            <a:lstStyle/>
            <a:p>
              <a:r>
                <a:rPr lang="en-US" altLang="zh-CN" sz="1500">
                  <a:solidFill>
                    <a:srgbClr val="FF00FF"/>
                  </a:solidFill>
                  <a:latin typeface="Consolas" pitchFamily="49" charset="0"/>
                  <a:cs typeface="Consolas" pitchFamily="49" charset="0"/>
                </a:rPr>
                <a:t>10</a:t>
              </a:r>
              <a:endParaRPr lang="zh-CN" altLang="en-US" sz="1500">
                <a:solidFill>
                  <a:srgbClr val="FF00FF"/>
                </a:solidFill>
                <a:latin typeface="Consolas" pitchFamily="49" charset="0"/>
                <a:cs typeface="Consolas" pitchFamily="49" charset="0"/>
              </a:endParaRPr>
            </a:p>
          </p:txBody>
        </p:sp>
        <p:sp>
          <p:nvSpPr>
            <p:cNvPr id="75" name="TextBox 74"/>
            <p:cNvSpPr txBox="1"/>
            <p:nvPr/>
          </p:nvSpPr>
          <p:spPr>
            <a:xfrm>
              <a:off x="3799245" y="4723637"/>
              <a:ext cx="428628" cy="214010"/>
            </a:xfrm>
            <a:prstGeom prst="rect">
              <a:avLst/>
            </a:prstGeom>
            <a:noFill/>
          </p:spPr>
          <p:txBody>
            <a:bodyPr wrap="square" lIns="0" tIns="0" rIns="0" bIns="0" rtlCol="0">
              <a:spAutoFit/>
            </a:bodyPr>
            <a:lstStyle/>
            <a:p>
              <a:r>
                <a:rPr lang="en-US" altLang="zh-CN" sz="1500">
                  <a:solidFill>
                    <a:srgbClr val="FF00FF"/>
                  </a:solidFill>
                  <a:latin typeface="Consolas" pitchFamily="49" charset="0"/>
                  <a:cs typeface="Consolas" pitchFamily="49" charset="0"/>
                </a:rPr>
                <a:t>11</a:t>
              </a:r>
              <a:endParaRPr lang="zh-CN" altLang="en-US" sz="1500">
                <a:solidFill>
                  <a:srgbClr val="FF00FF"/>
                </a:solidFill>
                <a:latin typeface="Consolas" pitchFamily="49" charset="0"/>
                <a:cs typeface="Consolas" pitchFamily="49" charset="0"/>
              </a:endParaRPr>
            </a:p>
          </p:txBody>
        </p:sp>
        <p:sp>
          <p:nvSpPr>
            <p:cNvPr id="76" name="TextBox 75"/>
            <p:cNvSpPr txBox="1"/>
            <p:nvPr/>
          </p:nvSpPr>
          <p:spPr>
            <a:xfrm>
              <a:off x="6252164" y="3308074"/>
              <a:ext cx="428628" cy="214010"/>
            </a:xfrm>
            <a:prstGeom prst="rect">
              <a:avLst/>
            </a:prstGeom>
            <a:noFill/>
          </p:spPr>
          <p:txBody>
            <a:bodyPr wrap="square" lIns="0" tIns="0" rIns="0" bIns="0" rtlCol="0">
              <a:spAutoFit/>
            </a:bodyPr>
            <a:lstStyle/>
            <a:p>
              <a:r>
                <a:rPr lang="en-US" altLang="zh-CN" sz="1500">
                  <a:solidFill>
                    <a:srgbClr val="FF00FF"/>
                  </a:solidFill>
                  <a:latin typeface="Consolas" pitchFamily="49" charset="0"/>
                  <a:cs typeface="Consolas" pitchFamily="49" charset="0"/>
                </a:rPr>
                <a:t>3</a:t>
              </a:r>
              <a:endParaRPr lang="zh-CN" altLang="en-US" sz="1500">
                <a:solidFill>
                  <a:srgbClr val="FF00FF"/>
                </a:solidFill>
                <a:latin typeface="Consolas" pitchFamily="49" charset="0"/>
                <a:cs typeface="Consolas" pitchFamily="49" charset="0"/>
              </a:endParaRPr>
            </a:p>
          </p:txBody>
        </p:sp>
        <p:sp>
          <p:nvSpPr>
            <p:cNvPr id="77" name="TextBox 76"/>
            <p:cNvSpPr txBox="1"/>
            <p:nvPr/>
          </p:nvSpPr>
          <p:spPr>
            <a:xfrm>
              <a:off x="5149627" y="3924966"/>
              <a:ext cx="428628" cy="214010"/>
            </a:xfrm>
            <a:prstGeom prst="rect">
              <a:avLst/>
            </a:prstGeom>
            <a:noFill/>
          </p:spPr>
          <p:txBody>
            <a:bodyPr wrap="square" lIns="0" tIns="0" rIns="0" bIns="0" rtlCol="0">
              <a:spAutoFit/>
            </a:bodyPr>
            <a:lstStyle/>
            <a:p>
              <a:r>
                <a:rPr lang="en-US" altLang="zh-CN" sz="1500">
                  <a:solidFill>
                    <a:srgbClr val="FF00FF"/>
                  </a:solidFill>
                  <a:latin typeface="Consolas" pitchFamily="49" charset="0"/>
                  <a:cs typeface="Consolas" pitchFamily="49" charset="0"/>
                </a:rPr>
                <a:t>6</a:t>
              </a:r>
              <a:endParaRPr lang="zh-CN" altLang="en-US" sz="1500">
                <a:solidFill>
                  <a:srgbClr val="FF00FF"/>
                </a:solidFill>
                <a:latin typeface="Consolas" pitchFamily="49" charset="0"/>
                <a:cs typeface="Consolas" pitchFamily="49" charset="0"/>
              </a:endParaRPr>
            </a:p>
          </p:txBody>
        </p:sp>
        <p:sp>
          <p:nvSpPr>
            <p:cNvPr id="78" name="TextBox 77"/>
            <p:cNvSpPr txBox="1"/>
            <p:nvPr/>
          </p:nvSpPr>
          <p:spPr>
            <a:xfrm>
              <a:off x="6756745" y="3879653"/>
              <a:ext cx="428628" cy="214010"/>
            </a:xfrm>
            <a:prstGeom prst="rect">
              <a:avLst/>
            </a:prstGeom>
            <a:noFill/>
          </p:spPr>
          <p:txBody>
            <a:bodyPr wrap="square" lIns="0" tIns="0" rIns="0" bIns="0" rtlCol="0">
              <a:spAutoFit/>
            </a:bodyPr>
            <a:lstStyle/>
            <a:p>
              <a:r>
                <a:rPr lang="en-US" altLang="zh-CN" sz="1500">
                  <a:solidFill>
                    <a:srgbClr val="FF00FF"/>
                  </a:solidFill>
                  <a:latin typeface="Consolas" pitchFamily="49" charset="0"/>
                  <a:cs typeface="Consolas" pitchFamily="49" charset="0"/>
                </a:rPr>
                <a:t>7</a:t>
              </a:r>
              <a:endParaRPr lang="zh-CN" altLang="en-US" sz="1500">
                <a:solidFill>
                  <a:srgbClr val="FF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ppt_y-#ppt_h/2"/>
                                          </p:val>
                                        </p:tav>
                                        <p:tav tm="100000">
                                          <p:val>
                                            <p:strVal val="#ppt_y"/>
                                          </p:val>
                                        </p:tav>
                                      </p:tavLst>
                                    </p:anim>
                                    <p:anim calcmode="lin" valueType="num">
                                      <p:cBhvr>
                                        <p:cTn id="9" dur="500" fill="hold"/>
                                        <p:tgtEl>
                                          <p:spTgt spid="6"/>
                                        </p:tgtEl>
                                        <p:attrNameLst>
                                          <p:attrName>ppt_w</p:attrName>
                                        </p:attrNameLst>
                                      </p:cBhvr>
                                      <p:tavLst>
                                        <p:tav tm="0">
                                          <p:val>
                                            <p:strVal val="#ppt_w"/>
                                          </p:val>
                                        </p:tav>
                                        <p:tav tm="100000">
                                          <p:val>
                                            <p:strVal val="#ppt_w"/>
                                          </p:val>
                                        </p:tav>
                                      </p:tavLst>
                                    </p:anim>
                                    <p:anim calcmode="lin" valueType="num">
                                      <p:cBhvr>
                                        <p:cTn id="10"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11560" y="664944"/>
            <a:ext cx="4535109" cy="1973199"/>
            <a:chOff x="2285984" y="879257"/>
            <a:chExt cx="4714908" cy="2786082"/>
          </a:xfrm>
        </p:grpSpPr>
        <p:sp>
          <p:nvSpPr>
            <p:cNvPr id="6" name="椭圆 5"/>
            <p:cNvSpPr/>
            <p:nvPr/>
          </p:nvSpPr>
          <p:spPr>
            <a:xfrm>
              <a:off x="4429124" y="879257"/>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800" i="1">
                  <a:latin typeface="Consolas" pitchFamily="49" charset="0"/>
                  <a:cs typeface="Consolas" pitchFamily="49" charset="0"/>
                </a:rPr>
                <a:t>A</a:t>
              </a:r>
              <a:endParaRPr lang="zh-CN" altLang="en-US" sz="1800" i="1">
                <a:latin typeface="Consolas" pitchFamily="49" charset="0"/>
                <a:cs typeface="Consolas" pitchFamily="49" charset="0"/>
              </a:endParaRPr>
            </a:p>
          </p:txBody>
        </p:sp>
        <p:sp>
          <p:nvSpPr>
            <p:cNvPr id="7" name="椭圆 6"/>
            <p:cNvSpPr/>
            <p:nvPr/>
          </p:nvSpPr>
          <p:spPr>
            <a:xfrm>
              <a:off x="3000364" y="173651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8" name="椭圆 7"/>
            <p:cNvSpPr/>
            <p:nvPr/>
          </p:nvSpPr>
          <p:spPr>
            <a:xfrm>
              <a:off x="2285984" y="245089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9" name="椭圆 8"/>
            <p:cNvSpPr/>
            <p:nvPr/>
          </p:nvSpPr>
          <p:spPr>
            <a:xfrm>
              <a:off x="3643306" y="245089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10" name="椭圆 9"/>
            <p:cNvSpPr/>
            <p:nvPr/>
          </p:nvSpPr>
          <p:spPr>
            <a:xfrm>
              <a:off x="3286116" y="3236711"/>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sp>
          <p:nvSpPr>
            <p:cNvPr id="11" name="椭圆 10"/>
            <p:cNvSpPr/>
            <p:nvPr/>
          </p:nvSpPr>
          <p:spPr>
            <a:xfrm>
              <a:off x="4071934" y="3236711"/>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H</a:t>
              </a:r>
              <a:endParaRPr lang="zh-CN" altLang="en-US" sz="1800" i="1">
                <a:solidFill>
                  <a:srgbClr val="0000FF"/>
                </a:solidFill>
                <a:latin typeface="Consolas" pitchFamily="49" charset="0"/>
                <a:cs typeface="Consolas" pitchFamily="49" charset="0"/>
              </a:endParaRPr>
            </a:p>
          </p:txBody>
        </p:sp>
        <p:cxnSp>
          <p:nvCxnSpPr>
            <p:cNvPr id="12" name="直接连接符 11"/>
            <p:cNvCxnSpPr>
              <a:stCxn id="9" idx="3"/>
              <a:endCxn id="10" idx="0"/>
            </p:cNvCxnSpPr>
            <p:nvPr/>
          </p:nvCxnSpPr>
          <p:spPr>
            <a:xfrm rot="5400000">
              <a:off x="3370183" y="2911278"/>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11" idx="0"/>
            </p:cNvCxnSpPr>
            <p:nvPr/>
          </p:nvCxnSpPr>
          <p:spPr>
            <a:xfrm rot="16200000" flipH="1">
              <a:off x="3889378" y="2875559"/>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14" name="直接连接符 13"/>
            <p:cNvCxnSpPr>
              <a:stCxn id="7" idx="3"/>
              <a:endCxn id="8" idx="7"/>
            </p:cNvCxnSpPr>
            <p:nvPr/>
          </p:nvCxnSpPr>
          <p:spPr>
            <a:xfrm rot="5400000">
              <a:off x="2616122" y="2077113"/>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15" name="直接连接符 14"/>
            <p:cNvCxnSpPr>
              <a:stCxn id="7" idx="5"/>
              <a:endCxn id="9" idx="1"/>
            </p:cNvCxnSpPr>
            <p:nvPr/>
          </p:nvCxnSpPr>
          <p:spPr>
            <a:xfrm rot="16200000" flipH="1">
              <a:off x="3294783" y="2112832"/>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16" name="椭圆 15"/>
            <p:cNvSpPr/>
            <p:nvPr/>
          </p:nvSpPr>
          <p:spPr>
            <a:xfrm>
              <a:off x="6000760" y="173651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17" name="椭圆 16"/>
            <p:cNvSpPr/>
            <p:nvPr/>
          </p:nvSpPr>
          <p:spPr>
            <a:xfrm>
              <a:off x="6643702" y="245089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sp>
          <p:nvSpPr>
            <p:cNvPr id="18" name="椭圆 17"/>
            <p:cNvSpPr/>
            <p:nvPr/>
          </p:nvSpPr>
          <p:spPr>
            <a:xfrm>
              <a:off x="6286512" y="3236711"/>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K</a:t>
              </a:r>
              <a:endParaRPr lang="zh-CN" altLang="en-US" sz="1800" i="1">
                <a:solidFill>
                  <a:srgbClr val="0000FF"/>
                </a:solidFill>
                <a:latin typeface="Consolas" pitchFamily="49" charset="0"/>
                <a:cs typeface="Consolas" pitchFamily="49" charset="0"/>
              </a:endParaRPr>
            </a:p>
          </p:txBody>
        </p:sp>
        <p:cxnSp>
          <p:nvCxnSpPr>
            <p:cNvPr id="19" name="直接连接符 18"/>
            <p:cNvCxnSpPr>
              <a:stCxn id="17" idx="3"/>
              <a:endCxn id="18" idx="0"/>
            </p:cNvCxnSpPr>
            <p:nvPr/>
          </p:nvCxnSpPr>
          <p:spPr>
            <a:xfrm rot="5400000">
              <a:off x="6370579" y="2911278"/>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20" name="直接连接符 19"/>
            <p:cNvCxnSpPr>
              <a:stCxn id="16" idx="5"/>
              <a:endCxn id="17" idx="1"/>
            </p:cNvCxnSpPr>
            <p:nvPr/>
          </p:nvCxnSpPr>
          <p:spPr>
            <a:xfrm rot="16200000" flipH="1">
              <a:off x="6295179" y="2112832"/>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21" name="直接连接符 20"/>
            <p:cNvCxnSpPr>
              <a:stCxn id="6" idx="2"/>
              <a:endCxn id="7" idx="7"/>
            </p:cNvCxnSpPr>
            <p:nvPr/>
          </p:nvCxnSpPr>
          <p:spPr>
            <a:xfrm rot="10800000" flipV="1">
              <a:off x="3305246" y="1093570"/>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22" name="直接连接符 21"/>
            <p:cNvCxnSpPr>
              <a:stCxn id="6" idx="6"/>
              <a:endCxn id="16" idx="1"/>
            </p:cNvCxnSpPr>
            <p:nvPr/>
          </p:nvCxnSpPr>
          <p:spPr>
            <a:xfrm>
              <a:off x="4786314" y="1093571"/>
              <a:ext cx="1266755" cy="705713"/>
            </a:xfrm>
            <a:prstGeom prst="line">
              <a:avLst/>
            </a:prstGeom>
            <a:ln w="19050"/>
          </p:spPr>
          <p:style>
            <a:lnRef idx="2">
              <a:schemeClr val="dk1"/>
            </a:lnRef>
            <a:fillRef idx="0">
              <a:schemeClr val="dk1"/>
            </a:fillRef>
            <a:effectRef idx="1">
              <a:schemeClr val="dk1"/>
            </a:effectRef>
            <a:fontRef idx="minor">
              <a:schemeClr val="tx1"/>
            </a:fontRef>
          </p:style>
        </p:cxnSp>
      </p:grpSp>
      <p:grpSp>
        <p:nvGrpSpPr>
          <p:cNvPr id="23" name="组合 22"/>
          <p:cNvGrpSpPr/>
          <p:nvPr/>
        </p:nvGrpSpPr>
        <p:grpSpPr>
          <a:xfrm>
            <a:off x="107504" y="2879653"/>
            <a:ext cx="5472608" cy="2365887"/>
            <a:chOff x="2000232" y="3764165"/>
            <a:chExt cx="5194952" cy="2736669"/>
          </a:xfrm>
        </p:grpSpPr>
        <p:sp>
          <p:nvSpPr>
            <p:cNvPr id="24" name="椭圆 23"/>
            <p:cNvSpPr/>
            <p:nvPr/>
          </p:nvSpPr>
          <p:spPr>
            <a:xfrm>
              <a:off x="4579938" y="3917090"/>
              <a:ext cx="330731" cy="39749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800" i="1">
                  <a:latin typeface="Consolas" pitchFamily="49" charset="0"/>
                  <a:cs typeface="Consolas" pitchFamily="49" charset="0"/>
                </a:rPr>
                <a:t>A</a:t>
              </a:r>
              <a:endParaRPr lang="zh-CN" altLang="en-US" sz="1800" i="1">
                <a:latin typeface="Consolas" pitchFamily="49" charset="0"/>
                <a:cs typeface="Consolas" pitchFamily="49" charset="0"/>
              </a:endParaRPr>
            </a:p>
          </p:txBody>
        </p:sp>
        <p:sp>
          <p:nvSpPr>
            <p:cNvPr id="25" name="椭圆 24"/>
            <p:cNvSpPr/>
            <p:nvPr/>
          </p:nvSpPr>
          <p:spPr>
            <a:xfrm>
              <a:off x="3257012"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26" name="椭圆 25"/>
            <p:cNvSpPr/>
            <p:nvPr/>
          </p:nvSpPr>
          <p:spPr>
            <a:xfrm>
              <a:off x="2595549"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27" name="椭圆 26"/>
            <p:cNvSpPr/>
            <p:nvPr/>
          </p:nvSpPr>
          <p:spPr>
            <a:xfrm>
              <a:off x="2264817" y="6103335"/>
              <a:ext cx="330731" cy="397499"/>
            </a:xfrm>
            <a:prstGeom prst="ellipse">
              <a:avLst/>
            </a:prstGeom>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sp>
          <p:nvSpPr>
            <p:cNvPr id="28" name="椭圆 27"/>
            <p:cNvSpPr/>
            <p:nvPr/>
          </p:nvSpPr>
          <p:spPr>
            <a:xfrm>
              <a:off x="2992426" y="6103335"/>
              <a:ext cx="330731" cy="397499"/>
            </a:xfrm>
            <a:prstGeom prst="ellipse">
              <a:avLst/>
            </a:prstGeom>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cxnSp>
          <p:nvCxnSpPr>
            <p:cNvPr id="29" name="直接连接符 28"/>
            <p:cNvCxnSpPr>
              <a:stCxn id="26" idx="3"/>
              <a:endCxn id="27" idx="0"/>
            </p:cNvCxnSpPr>
            <p:nvPr/>
          </p:nvCxnSpPr>
          <p:spPr>
            <a:xfrm rot="5400000">
              <a:off x="2342353"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30" name="直接连接符 29"/>
            <p:cNvCxnSpPr>
              <a:stCxn id="26" idx="5"/>
              <a:endCxn id="28" idx="0"/>
            </p:cNvCxnSpPr>
            <p:nvPr/>
          </p:nvCxnSpPr>
          <p:spPr>
            <a:xfrm rot="16200000" flipH="1">
              <a:off x="2823089"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sp>
          <p:nvSpPr>
            <p:cNvPr id="31" name="椭圆 30"/>
            <p:cNvSpPr/>
            <p:nvPr/>
          </p:nvSpPr>
          <p:spPr>
            <a:xfrm>
              <a:off x="3852328"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32" name="椭圆 31"/>
            <p:cNvSpPr/>
            <p:nvPr/>
          </p:nvSpPr>
          <p:spPr>
            <a:xfrm>
              <a:off x="3521597"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sp>
          <p:nvSpPr>
            <p:cNvPr id="33" name="椭圆 32"/>
            <p:cNvSpPr/>
            <p:nvPr/>
          </p:nvSpPr>
          <p:spPr>
            <a:xfrm>
              <a:off x="4249206"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H</a:t>
              </a:r>
              <a:endParaRPr lang="zh-CN" altLang="en-US" sz="1800" i="1">
                <a:solidFill>
                  <a:srgbClr val="0000FF"/>
                </a:solidFill>
                <a:latin typeface="Consolas" pitchFamily="49" charset="0"/>
                <a:cs typeface="Consolas" pitchFamily="49" charset="0"/>
              </a:endParaRPr>
            </a:p>
          </p:txBody>
        </p:sp>
        <p:cxnSp>
          <p:nvCxnSpPr>
            <p:cNvPr id="34" name="直接连接符 33"/>
            <p:cNvCxnSpPr>
              <a:stCxn id="31" idx="3"/>
              <a:endCxn id="32" idx="0"/>
            </p:cNvCxnSpPr>
            <p:nvPr/>
          </p:nvCxnSpPr>
          <p:spPr>
            <a:xfrm rot="5400000">
              <a:off x="3599132"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35" name="直接连接符 34"/>
            <p:cNvCxnSpPr>
              <a:stCxn id="31" idx="5"/>
              <a:endCxn id="33" idx="0"/>
            </p:cNvCxnSpPr>
            <p:nvPr/>
          </p:nvCxnSpPr>
          <p:spPr>
            <a:xfrm rot="16200000" flipH="1">
              <a:off x="4079868"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cxnSp>
          <p:nvCxnSpPr>
            <p:cNvPr id="36" name="直接连接符 35"/>
            <p:cNvCxnSpPr>
              <a:stCxn id="25" idx="3"/>
              <a:endCxn id="26" idx="7"/>
            </p:cNvCxnSpPr>
            <p:nvPr/>
          </p:nvCxnSpPr>
          <p:spPr>
            <a:xfrm rot="5400000">
              <a:off x="2900934" y="5028287"/>
              <a:ext cx="381424" cy="427600"/>
            </a:xfrm>
            <a:prstGeom prst="line">
              <a:avLst/>
            </a:prstGeom>
            <a:ln w="19050"/>
          </p:spPr>
          <p:style>
            <a:lnRef idx="2">
              <a:schemeClr val="dk1"/>
            </a:lnRef>
            <a:fillRef idx="0">
              <a:schemeClr val="dk1"/>
            </a:fillRef>
            <a:effectRef idx="1">
              <a:schemeClr val="dk1"/>
            </a:effectRef>
            <a:fontRef idx="minor">
              <a:schemeClr val="tx1"/>
            </a:fontRef>
          </p:style>
        </p:cxnSp>
        <p:cxnSp>
          <p:nvCxnSpPr>
            <p:cNvPr id="37" name="直接连接符 36"/>
            <p:cNvCxnSpPr>
              <a:stCxn id="25" idx="5"/>
              <a:endCxn id="31" idx="1"/>
            </p:cNvCxnSpPr>
            <p:nvPr/>
          </p:nvCxnSpPr>
          <p:spPr>
            <a:xfrm rot="16200000" flipH="1">
              <a:off x="3529324" y="5061360"/>
              <a:ext cx="381424" cy="361454"/>
            </a:xfrm>
            <a:prstGeom prst="line">
              <a:avLst/>
            </a:prstGeom>
            <a:ln w="19050"/>
          </p:spPr>
          <p:style>
            <a:lnRef idx="2">
              <a:schemeClr val="dk1"/>
            </a:lnRef>
            <a:fillRef idx="0">
              <a:schemeClr val="dk1"/>
            </a:fillRef>
            <a:effectRef idx="1">
              <a:schemeClr val="dk1"/>
            </a:effectRef>
            <a:fontRef idx="minor">
              <a:schemeClr val="tx1"/>
            </a:fontRef>
          </p:style>
        </p:cxnSp>
        <p:sp>
          <p:nvSpPr>
            <p:cNvPr id="38" name="椭圆 37"/>
            <p:cNvSpPr/>
            <p:nvPr/>
          </p:nvSpPr>
          <p:spPr>
            <a:xfrm>
              <a:off x="6035156"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39" name="椭圆 38"/>
            <p:cNvSpPr/>
            <p:nvPr/>
          </p:nvSpPr>
          <p:spPr>
            <a:xfrm>
              <a:off x="5373693" y="5374587"/>
              <a:ext cx="330731" cy="397499"/>
            </a:xfrm>
            <a:prstGeom prst="ellipse">
              <a:avLst/>
            </a:prstGeom>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sp>
          <p:nvSpPr>
            <p:cNvPr id="40" name="椭圆 39"/>
            <p:cNvSpPr/>
            <p:nvPr/>
          </p:nvSpPr>
          <p:spPr>
            <a:xfrm>
              <a:off x="5042962" y="6103335"/>
              <a:ext cx="330731" cy="397499"/>
            </a:xfrm>
            <a:prstGeom prst="ellipse">
              <a:avLst/>
            </a:prstGeom>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sp>
          <p:nvSpPr>
            <p:cNvPr id="41" name="椭圆 40"/>
            <p:cNvSpPr/>
            <p:nvPr/>
          </p:nvSpPr>
          <p:spPr>
            <a:xfrm>
              <a:off x="5770571" y="6103335"/>
              <a:ext cx="330731" cy="397499"/>
            </a:xfrm>
            <a:prstGeom prst="ellipse">
              <a:avLst/>
            </a:prstGeom>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cxnSp>
          <p:nvCxnSpPr>
            <p:cNvPr id="42" name="直接连接符 41"/>
            <p:cNvCxnSpPr>
              <a:stCxn id="39" idx="3"/>
              <a:endCxn id="40" idx="0"/>
            </p:cNvCxnSpPr>
            <p:nvPr/>
          </p:nvCxnSpPr>
          <p:spPr>
            <a:xfrm rot="5400000">
              <a:off x="5120497"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43" name="直接连接符 42"/>
            <p:cNvCxnSpPr>
              <a:stCxn id="39" idx="5"/>
              <a:endCxn id="41" idx="0"/>
            </p:cNvCxnSpPr>
            <p:nvPr/>
          </p:nvCxnSpPr>
          <p:spPr>
            <a:xfrm rot="16200000" flipH="1">
              <a:off x="5601233"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sp>
          <p:nvSpPr>
            <p:cNvPr id="44" name="椭圆 43"/>
            <p:cNvSpPr/>
            <p:nvPr/>
          </p:nvSpPr>
          <p:spPr>
            <a:xfrm>
              <a:off x="6630473"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sp>
          <p:nvSpPr>
            <p:cNvPr id="45" name="椭圆 44"/>
            <p:cNvSpPr/>
            <p:nvPr/>
          </p:nvSpPr>
          <p:spPr>
            <a:xfrm>
              <a:off x="6299741"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K</a:t>
              </a:r>
              <a:endParaRPr lang="zh-CN" altLang="en-US" sz="1800" i="1">
                <a:solidFill>
                  <a:srgbClr val="0000FF"/>
                </a:solidFill>
                <a:latin typeface="Consolas" pitchFamily="49" charset="0"/>
                <a:cs typeface="Consolas" pitchFamily="49" charset="0"/>
              </a:endParaRPr>
            </a:p>
          </p:txBody>
        </p:sp>
        <p:cxnSp>
          <p:nvCxnSpPr>
            <p:cNvPr id="46" name="直接连接符 45"/>
            <p:cNvCxnSpPr>
              <a:stCxn id="44" idx="3"/>
              <a:endCxn id="45" idx="0"/>
            </p:cNvCxnSpPr>
            <p:nvPr/>
          </p:nvCxnSpPr>
          <p:spPr>
            <a:xfrm rot="5400000">
              <a:off x="6377277"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47" name="直接连接符 46"/>
            <p:cNvCxnSpPr>
              <a:stCxn id="38" idx="3"/>
              <a:endCxn id="39" idx="7"/>
            </p:cNvCxnSpPr>
            <p:nvPr/>
          </p:nvCxnSpPr>
          <p:spPr>
            <a:xfrm rot="5400000">
              <a:off x="5679078" y="5028287"/>
              <a:ext cx="381424" cy="427600"/>
            </a:xfrm>
            <a:prstGeom prst="line">
              <a:avLst/>
            </a:prstGeom>
            <a:ln w="19050"/>
          </p:spPr>
          <p:style>
            <a:lnRef idx="2">
              <a:schemeClr val="dk1"/>
            </a:lnRef>
            <a:fillRef idx="0">
              <a:schemeClr val="dk1"/>
            </a:fillRef>
            <a:effectRef idx="1">
              <a:schemeClr val="dk1"/>
            </a:effectRef>
            <a:fontRef idx="minor">
              <a:schemeClr val="tx1"/>
            </a:fontRef>
          </p:style>
        </p:cxnSp>
        <p:cxnSp>
          <p:nvCxnSpPr>
            <p:cNvPr id="48" name="直接连接符 47"/>
            <p:cNvCxnSpPr>
              <a:stCxn id="38" idx="5"/>
              <a:endCxn id="44" idx="1"/>
            </p:cNvCxnSpPr>
            <p:nvPr/>
          </p:nvCxnSpPr>
          <p:spPr>
            <a:xfrm rot="16200000" flipH="1">
              <a:off x="6307468" y="5061360"/>
              <a:ext cx="381424" cy="361454"/>
            </a:xfrm>
            <a:prstGeom prst="line">
              <a:avLst/>
            </a:prstGeom>
            <a:ln w="19050"/>
          </p:spPr>
          <p:style>
            <a:lnRef idx="2">
              <a:schemeClr val="dk1"/>
            </a:lnRef>
            <a:fillRef idx="0">
              <a:schemeClr val="dk1"/>
            </a:fillRef>
            <a:effectRef idx="1">
              <a:schemeClr val="dk1"/>
            </a:effectRef>
            <a:fontRef idx="minor">
              <a:schemeClr val="tx1"/>
            </a:fontRef>
          </p:style>
        </p:cxnSp>
        <p:cxnSp>
          <p:nvCxnSpPr>
            <p:cNvPr id="49" name="直接连接符 48"/>
            <p:cNvCxnSpPr>
              <a:stCxn id="24" idx="2"/>
              <a:endCxn id="25" idx="7"/>
            </p:cNvCxnSpPr>
            <p:nvPr/>
          </p:nvCxnSpPr>
          <p:spPr>
            <a:xfrm rot="10800000" flipV="1">
              <a:off x="3539310" y="4115839"/>
              <a:ext cx="1040629" cy="654461"/>
            </a:xfrm>
            <a:prstGeom prst="line">
              <a:avLst/>
            </a:prstGeom>
            <a:ln w="19050"/>
          </p:spPr>
          <p:style>
            <a:lnRef idx="2">
              <a:schemeClr val="dk1"/>
            </a:lnRef>
            <a:fillRef idx="0">
              <a:schemeClr val="dk1"/>
            </a:fillRef>
            <a:effectRef idx="1">
              <a:schemeClr val="dk1"/>
            </a:effectRef>
            <a:fontRef idx="minor">
              <a:schemeClr val="tx1"/>
            </a:fontRef>
          </p:style>
        </p:cxnSp>
        <p:cxnSp>
          <p:nvCxnSpPr>
            <p:cNvPr id="50" name="直接连接符 49"/>
            <p:cNvCxnSpPr>
              <a:stCxn id="24" idx="6"/>
              <a:endCxn id="38" idx="1"/>
            </p:cNvCxnSpPr>
            <p:nvPr/>
          </p:nvCxnSpPr>
          <p:spPr>
            <a:xfrm>
              <a:off x="4910669" y="4115840"/>
              <a:ext cx="1172921" cy="654461"/>
            </a:xfrm>
            <a:prstGeom prst="line">
              <a:avLst/>
            </a:prstGeom>
            <a:ln w="19050"/>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4381499" y="3764165"/>
              <a:ext cx="396878" cy="19822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a:t>
              </a:r>
              <a:endParaRPr lang="zh-CN" altLang="en-US" sz="1400">
                <a:solidFill>
                  <a:srgbClr val="FF00FF"/>
                </a:solidFill>
                <a:latin typeface="Consolas" pitchFamily="49" charset="0"/>
                <a:cs typeface="Consolas" pitchFamily="49" charset="0"/>
              </a:endParaRPr>
            </a:p>
          </p:txBody>
        </p:sp>
        <p:sp>
          <p:nvSpPr>
            <p:cNvPr id="52" name="TextBox 51"/>
            <p:cNvSpPr txBox="1"/>
            <p:nvPr/>
          </p:nvSpPr>
          <p:spPr>
            <a:xfrm>
              <a:off x="2959847" y="4691663"/>
              <a:ext cx="396878" cy="19822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2</a:t>
              </a:r>
              <a:endParaRPr lang="zh-CN" altLang="en-US" sz="1400">
                <a:solidFill>
                  <a:srgbClr val="FF00FF"/>
                </a:solidFill>
                <a:latin typeface="Consolas" pitchFamily="49" charset="0"/>
                <a:cs typeface="Consolas" pitchFamily="49" charset="0"/>
              </a:endParaRPr>
            </a:p>
          </p:txBody>
        </p:sp>
        <p:sp>
          <p:nvSpPr>
            <p:cNvPr id="53" name="TextBox 52"/>
            <p:cNvSpPr txBox="1"/>
            <p:nvPr/>
          </p:nvSpPr>
          <p:spPr>
            <a:xfrm>
              <a:off x="2463256" y="5242087"/>
              <a:ext cx="396878" cy="19822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4</a:t>
              </a:r>
              <a:endParaRPr lang="zh-CN" altLang="en-US" sz="1400">
                <a:solidFill>
                  <a:srgbClr val="FF00FF"/>
                </a:solidFill>
                <a:latin typeface="Consolas" pitchFamily="49" charset="0"/>
                <a:cs typeface="Consolas" pitchFamily="49" charset="0"/>
              </a:endParaRPr>
            </a:p>
          </p:txBody>
        </p:sp>
        <p:sp>
          <p:nvSpPr>
            <p:cNvPr id="54" name="TextBox 53"/>
            <p:cNvSpPr txBox="1"/>
            <p:nvPr/>
          </p:nvSpPr>
          <p:spPr>
            <a:xfrm>
              <a:off x="2000232" y="6082910"/>
              <a:ext cx="396878" cy="19822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8</a:t>
              </a:r>
              <a:endParaRPr lang="zh-CN" altLang="en-US" sz="1400">
                <a:solidFill>
                  <a:srgbClr val="FF00FF"/>
                </a:solidFill>
                <a:latin typeface="Consolas" pitchFamily="49" charset="0"/>
                <a:cs typeface="Consolas" pitchFamily="49" charset="0"/>
              </a:endParaRPr>
            </a:p>
          </p:txBody>
        </p:sp>
        <p:sp>
          <p:nvSpPr>
            <p:cNvPr id="55" name="TextBox 54"/>
            <p:cNvSpPr txBox="1"/>
            <p:nvPr/>
          </p:nvSpPr>
          <p:spPr>
            <a:xfrm>
              <a:off x="2719943" y="6037086"/>
              <a:ext cx="396878" cy="19822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9</a:t>
              </a:r>
              <a:endParaRPr lang="zh-CN" altLang="en-US" sz="1400">
                <a:solidFill>
                  <a:srgbClr val="FF00FF"/>
                </a:solidFill>
                <a:latin typeface="Consolas" pitchFamily="49" charset="0"/>
                <a:cs typeface="Consolas" pitchFamily="49" charset="0"/>
              </a:endParaRPr>
            </a:p>
          </p:txBody>
        </p:sp>
        <p:sp>
          <p:nvSpPr>
            <p:cNvPr id="56" name="TextBox 55"/>
            <p:cNvSpPr txBox="1"/>
            <p:nvPr/>
          </p:nvSpPr>
          <p:spPr>
            <a:xfrm>
              <a:off x="4116913" y="5175837"/>
              <a:ext cx="396878" cy="19822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5</a:t>
              </a:r>
              <a:endParaRPr lang="zh-CN" altLang="en-US" sz="1400">
                <a:solidFill>
                  <a:srgbClr val="FF00FF"/>
                </a:solidFill>
                <a:latin typeface="Consolas" pitchFamily="49" charset="0"/>
                <a:cs typeface="Consolas" pitchFamily="49" charset="0"/>
              </a:endParaRPr>
            </a:p>
          </p:txBody>
        </p:sp>
        <p:sp>
          <p:nvSpPr>
            <p:cNvPr id="57" name="TextBox 56"/>
            <p:cNvSpPr txBox="1"/>
            <p:nvPr/>
          </p:nvSpPr>
          <p:spPr>
            <a:xfrm>
              <a:off x="3455451" y="5838336"/>
              <a:ext cx="396878" cy="19822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10</a:t>
              </a:r>
              <a:endParaRPr lang="zh-CN" altLang="en-US" sz="1400">
                <a:solidFill>
                  <a:srgbClr val="FF00FF"/>
                </a:solidFill>
                <a:latin typeface="Consolas" pitchFamily="49" charset="0"/>
                <a:cs typeface="Consolas" pitchFamily="49" charset="0"/>
              </a:endParaRPr>
            </a:p>
          </p:txBody>
        </p:sp>
        <p:sp>
          <p:nvSpPr>
            <p:cNvPr id="58" name="TextBox 57"/>
            <p:cNvSpPr txBox="1"/>
            <p:nvPr/>
          </p:nvSpPr>
          <p:spPr>
            <a:xfrm>
              <a:off x="4447645" y="5838336"/>
              <a:ext cx="396878" cy="19822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11</a:t>
              </a:r>
              <a:endParaRPr lang="zh-CN" altLang="en-US" sz="1400">
                <a:solidFill>
                  <a:srgbClr val="FF00FF"/>
                </a:solidFill>
                <a:latin typeface="Consolas" pitchFamily="49" charset="0"/>
                <a:cs typeface="Consolas" pitchFamily="49" charset="0"/>
              </a:endParaRPr>
            </a:p>
          </p:txBody>
        </p:sp>
        <p:sp>
          <p:nvSpPr>
            <p:cNvPr id="59" name="TextBox 58"/>
            <p:cNvSpPr txBox="1"/>
            <p:nvPr/>
          </p:nvSpPr>
          <p:spPr>
            <a:xfrm>
              <a:off x="6318499" y="4712088"/>
              <a:ext cx="396878" cy="19822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3</a:t>
              </a:r>
              <a:endParaRPr lang="zh-CN" altLang="en-US" sz="1400">
                <a:solidFill>
                  <a:srgbClr val="FF00FF"/>
                </a:solidFill>
                <a:latin typeface="Consolas" pitchFamily="49" charset="0"/>
                <a:cs typeface="Consolas" pitchFamily="49" charset="0"/>
              </a:endParaRPr>
            </a:p>
          </p:txBody>
        </p:sp>
        <p:sp>
          <p:nvSpPr>
            <p:cNvPr id="60" name="TextBox 59"/>
            <p:cNvSpPr txBox="1"/>
            <p:nvPr/>
          </p:nvSpPr>
          <p:spPr>
            <a:xfrm>
              <a:off x="5247070" y="5238284"/>
              <a:ext cx="396878" cy="19822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6</a:t>
              </a:r>
              <a:endParaRPr lang="zh-CN" altLang="en-US" sz="1400">
                <a:solidFill>
                  <a:srgbClr val="FF00FF"/>
                </a:solidFill>
                <a:latin typeface="Consolas" pitchFamily="49" charset="0"/>
                <a:cs typeface="Consolas" pitchFamily="49" charset="0"/>
              </a:endParaRPr>
            </a:p>
          </p:txBody>
        </p:sp>
        <p:sp>
          <p:nvSpPr>
            <p:cNvPr id="61" name="TextBox 60"/>
            <p:cNvSpPr txBox="1"/>
            <p:nvPr/>
          </p:nvSpPr>
          <p:spPr>
            <a:xfrm>
              <a:off x="4778376" y="6103336"/>
              <a:ext cx="396878" cy="19822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12</a:t>
              </a:r>
              <a:endParaRPr lang="zh-CN" altLang="en-US" sz="1400">
                <a:solidFill>
                  <a:srgbClr val="FF00FF"/>
                </a:solidFill>
                <a:latin typeface="Consolas" pitchFamily="49" charset="0"/>
                <a:cs typeface="Consolas" pitchFamily="49" charset="0"/>
              </a:endParaRPr>
            </a:p>
          </p:txBody>
        </p:sp>
        <p:sp>
          <p:nvSpPr>
            <p:cNvPr id="62" name="TextBox 61"/>
            <p:cNvSpPr txBox="1"/>
            <p:nvPr/>
          </p:nvSpPr>
          <p:spPr>
            <a:xfrm>
              <a:off x="6798306" y="5207218"/>
              <a:ext cx="396878" cy="19822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7</a:t>
              </a:r>
              <a:endParaRPr lang="zh-CN" altLang="en-US" sz="1400">
                <a:solidFill>
                  <a:srgbClr val="FF00FF"/>
                </a:solidFill>
                <a:latin typeface="Consolas" pitchFamily="49" charset="0"/>
                <a:cs typeface="Consolas" pitchFamily="49" charset="0"/>
              </a:endParaRPr>
            </a:p>
          </p:txBody>
        </p:sp>
        <p:sp>
          <p:nvSpPr>
            <p:cNvPr id="63" name="TextBox 62"/>
            <p:cNvSpPr txBox="1"/>
            <p:nvPr/>
          </p:nvSpPr>
          <p:spPr>
            <a:xfrm>
              <a:off x="6492059" y="5997925"/>
              <a:ext cx="396878" cy="19822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14</a:t>
              </a:r>
              <a:endParaRPr lang="zh-CN" altLang="en-US" sz="1400">
                <a:solidFill>
                  <a:srgbClr val="FF00FF"/>
                </a:solidFill>
                <a:latin typeface="Consolas" pitchFamily="49" charset="0"/>
                <a:cs typeface="Consolas" pitchFamily="49" charset="0"/>
              </a:endParaRPr>
            </a:p>
          </p:txBody>
        </p:sp>
        <p:sp>
          <p:nvSpPr>
            <p:cNvPr id="64" name="TextBox 63"/>
            <p:cNvSpPr txBox="1"/>
            <p:nvPr/>
          </p:nvSpPr>
          <p:spPr>
            <a:xfrm>
              <a:off x="5429256" y="6000768"/>
              <a:ext cx="428628" cy="19822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13</a:t>
              </a:r>
              <a:endParaRPr lang="zh-CN" altLang="en-US" sz="1400">
                <a:solidFill>
                  <a:srgbClr val="FF00FF"/>
                </a:solidFill>
                <a:latin typeface="Consolas" pitchFamily="49" charset="0"/>
                <a:cs typeface="Consolas" pitchFamily="49" charset="0"/>
              </a:endParaRPr>
            </a:p>
          </p:txBody>
        </p:sp>
      </p:grpSp>
      <p:sp>
        <p:nvSpPr>
          <p:cNvPr id="65" name="TextBox 64"/>
          <p:cNvSpPr txBox="1"/>
          <p:nvPr/>
        </p:nvSpPr>
        <p:spPr>
          <a:xfrm>
            <a:off x="5950834" y="2428868"/>
            <a:ext cx="3193166" cy="1147622"/>
          </a:xfrm>
          <a:prstGeom prst="rect">
            <a:avLst/>
          </a:prstGeom>
          <a:noFill/>
        </p:spPr>
        <p:txBody>
          <a:bodyPr wrap="square" rtlCol="0">
            <a:spAutoFit/>
          </a:bodyPr>
          <a:lstStyle/>
          <a:p>
            <a:pPr marL="342900" indent="-342900" algn="l">
              <a:lnSpc>
                <a:spcPts val="26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增添空结点</a:t>
            </a:r>
            <a:r>
              <a:rPr lang="zh-CN" altLang="en-US" sz="2000" dirty="0">
                <a:solidFill>
                  <a:srgbClr val="FF00FF"/>
                </a:solidFill>
                <a:latin typeface="Consolas" pitchFamily="49" charset="0"/>
                <a:ea typeface="仿宋" pitchFamily="49" charset="-122"/>
                <a:cs typeface="Consolas" pitchFamily="49" charset="0"/>
              </a:rPr>
              <a:t>补齐</a:t>
            </a:r>
            <a:r>
              <a:rPr lang="zh-CN" altLang="en-US" sz="2000" dirty="0">
                <a:solidFill>
                  <a:srgbClr val="0000FF"/>
                </a:solidFill>
                <a:latin typeface="Consolas" pitchFamily="49" charset="0"/>
                <a:ea typeface="仿宋" pitchFamily="49" charset="-122"/>
                <a:cs typeface="Consolas" pitchFamily="49" charset="0"/>
              </a:rPr>
              <a:t>为一棵</a:t>
            </a:r>
            <a:r>
              <a:rPr lang="zh-CN" altLang="en-US" sz="2000" dirty="0">
                <a:solidFill>
                  <a:srgbClr val="FF00FF"/>
                </a:solidFill>
                <a:latin typeface="Consolas" pitchFamily="49" charset="0"/>
                <a:ea typeface="仿宋" pitchFamily="49" charset="-122"/>
                <a:cs typeface="Consolas" pitchFamily="49" charset="0"/>
              </a:rPr>
              <a:t>完全二叉树</a:t>
            </a:r>
            <a:endParaRPr lang="en-US" altLang="zh-CN" sz="2000" dirty="0">
              <a:solidFill>
                <a:srgbClr val="FF00FF"/>
              </a:solidFill>
              <a:latin typeface="Consolas" pitchFamily="49" charset="0"/>
              <a:ea typeface="仿宋" pitchFamily="49" charset="-122"/>
              <a:cs typeface="Consolas" pitchFamily="49" charset="0"/>
            </a:endParaRPr>
          </a:p>
          <a:p>
            <a:pPr marL="342900" indent="-342900" algn="l">
              <a:lnSpc>
                <a:spcPts val="26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并对所有结点进行编号</a:t>
            </a:r>
          </a:p>
        </p:txBody>
      </p:sp>
      <p:sp>
        <p:nvSpPr>
          <p:cNvPr id="66" name="右弧形箭头 65"/>
          <p:cNvSpPr/>
          <p:nvPr/>
        </p:nvSpPr>
        <p:spPr>
          <a:xfrm>
            <a:off x="5282303" y="2471896"/>
            <a:ext cx="500066" cy="1428760"/>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67" name="Text Box 2"/>
          <p:cNvSpPr txBox="1">
            <a:spLocks noChangeArrowheads="1"/>
          </p:cNvSpPr>
          <p:nvPr/>
        </p:nvSpPr>
        <p:spPr bwMode="auto">
          <a:xfrm>
            <a:off x="857224" y="214290"/>
            <a:ext cx="5658992" cy="415498"/>
          </a:xfrm>
          <a:prstGeom prst="rect">
            <a:avLst/>
          </a:prstGeom>
          <a:noFill/>
          <a:ln w="9525">
            <a:noFill/>
            <a:miter lim="800000"/>
            <a:headEnd/>
            <a:tailEnd/>
          </a:ln>
        </p:spPr>
        <p:txBody>
          <a:bodyPr wrap="square">
            <a:spAutoFit/>
          </a:bodyPr>
          <a:lstStyle/>
          <a:p>
            <a:pPr marL="457200" indent="-457200" algn="l">
              <a:lnSpc>
                <a:spcPct val="100000"/>
              </a:lnSpc>
              <a:spcBef>
                <a:spcPct val="50000"/>
              </a:spcBef>
              <a:buBlip>
                <a:blip r:embed="rId2"/>
              </a:buBlip>
            </a:pPr>
            <a:r>
              <a:rPr lang="zh-CN" altLang="en-US" sz="2100" dirty="0">
                <a:solidFill>
                  <a:srgbClr val="0000FF"/>
                </a:solidFill>
                <a:latin typeface="Consolas" pitchFamily="49" charset="0"/>
                <a:ea typeface="仿宋" pitchFamily="49" charset="-122"/>
                <a:cs typeface="Consolas" pitchFamily="49" charset="0"/>
              </a:rPr>
              <a:t>一般的二叉树的顺序存储结构设计：</a:t>
            </a:r>
          </a:p>
        </p:txBody>
      </p:sp>
      <p:sp>
        <p:nvSpPr>
          <p:cNvPr id="68" name="AutoShape 6">
            <a:extLst>
              <a:ext uri="{FF2B5EF4-FFF2-40B4-BE49-F238E27FC236}">
                <a16:creationId xmlns:a16="http://schemas.microsoft.com/office/drawing/2014/main" id="{6711223D-5015-493F-A668-F5FCF89568D2}"/>
              </a:ext>
            </a:extLst>
          </p:cNvPr>
          <p:cNvSpPr>
            <a:spLocks noChangeArrowheads="1"/>
          </p:cNvSpPr>
          <p:nvPr/>
        </p:nvSpPr>
        <p:spPr bwMode="auto">
          <a:xfrm>
            <a:off x="3527877" y="5349342"/>
            <a:ext cx="285752" cy="636819"/>
          </a:xfrm>
          <a:prstGeom prst="down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a:p>
        </p:txBody>
      </p:sp>
      <p:graphicFrame>
        <p:nvGraphicFramePr>
          <p:cNvPr id="69" name="表格 68">
            <a:extLst>
              <a:ext uri="{FF2B5EF4-FFF2-40B4-BE49-F238E27FC236}">
                <a16:creationId xmlns:a16="http://schemas.microsoft.com/office/drawing/2014/main" id="{5597A46C-CA9F-4923-827D-D9387FFC7796}"/>
              </a:ext>
            </a:extLst>
          </p:cNvPr>
          <p:cNvGraphicFramePr>
            <a:graphicFrameLocks noGrp="1"/>
          </p:cNvGraphicFramePr>
          <p:nvPr>
            <p:extLst>
              <p:ext uri="{D42A27DB-BD31-4B8C-83A1-F6EECF244321}">
                <p14:modId xmlns:p14="http://schemas.microsoft.com/office/powerpoint/2010/main" val="2322248513"/>
              </p:ext>
            </p:extLst>
          </p:nvPr>
        </p:nvGraphicFramePr>
        <p:xfrm>
          <a:off x="959767" y="6010601"/>
          <a:ext cx="7429545" cy="741680"/>
        </p:xfrm>
        <a:graphic>
          <a:graphicData uri="http://schemas.openxmlformats.org/drawingml/2006/table">
            <a:tbl>
              <a:tblPr firstRow="1" bandRow="1">
                <a:tableStyleId>{5A111915-BE36-4E01-A7E5-04B1672EAD32}</a:tableStyleId>
              </a:tblPr>
              <a:tblGrid>
                <a:gridCol w="495303">
                  <a:extLst>
                    <a:ext uri="{9D8B030D-6E8A-4147-A177-3AD203B41FA5}">
                      <a16:colId xmlns:a16="http://schemas.microsoft.com/office/drawing/2014/main" val="20000"/>
                    </a:ext>
                  </a:extLst>
                </a:gridCol>
                <a:gridCol w="495303">
                  <a:extLst>
                    <a:ext uri="{9D8B030D-6E8A-4147-A177-3AD203B41FA5}">
                      <a16:colId xmlns:a16="http://schemas.microsoft.com/office/drawing/2014/main" val="20001"/>
                    </a:ext>
                  </a:extLst>
                </a:gridCol>
                <a:gridCol w="495303">
                  <a:extLst>
                    <a:ext uri="{9D8B030D-6E8A-4147-A177-3AD203B41FA5}">
                      <a16:colId xmlns:a16="http://schemas.microsoft.com/office/drawing/2014/main" val="20002"/>
                    </a:ext>
                  </a:extLst>
                </a:gridCol>
                <a:gridCol w="495303">
                  <a:extLst>
                    <a:ext uri="{9D8B030D-6E8A-4147-A177-3AD203B41FA5}">
                      <a16:colId xmlns:a16="http://schemas.microsoft.com/office/drawing/2014/main" val="20003"/>
                    </a:ext>
                  </a:extLst>
                </a:gridCol>
                <a:gridCol w="495303">
                  <a:extLst>
                    <a:ext uri="{9D8B030D-6E8A-4147-A177-3AD203B41FA5}">
                      <a16:colId xmlns:a16="http://schemas.microsoft.com/office/drawing/2014/main" val="20004"/>
                    </a:ext>
                  </a:extLst>
                </a:gridCol>
                <a:gridCol w="495303">
                  <a:extLst>
                    <a:ext uri="{9D8B030D-6E8A-4147-A177-3AD203B41FA5}">
                      <a16:colId xmlns:a16="http://schemas.microsoft.com/office/drawing/2014/main" val="20005"/>
                    </a:ext>
                  </a:extLst>
                </a:gridCol>
                <a:gridCol w="495303">
                  <a:extLst>
                    <a:ext uri="{9D8B030D-6E8A-4147-A177-3AD203B41FA5}">
                      <a16:colId xmlns:a16="http://schemas.microsoft.com/office/drawing/2014/main" val="20006"/>
                    </a:ext>
                  </a:extLst>
                </a:gridCol>
                <a:gridCol w="495303">
                  <a:extLst>
                    <a:ext uri="{9D8B030D-6E8A-4147-A177-3AD203B41FA5}">
                      <a16:colId xmlns:a16="http://schemas.microsoft.com/office/drawing/2014/main" val="20007"/>
                    </a:ext>
                  </a:extLst>
                </a:gridCol>
                <a:gridCol w="495303">
                  <a:extLst>
                    <a:ext uri="{9D8B030D-6E8A-4147-A177-3AD203B41FA5}">
                      <a16:colId xmlns:a16="http://schemas.microsoft.com/office/drawing/2014/main" val="20008"/>
                    </a:ext>
                  </a:extLst>
                </a:gridCol>
                <a:gridCol w="495303">
                  <a:extLst>
                    <a:ext uri="{9D8B030D-6E8A-4147-A177-3AD203B41FA5}">
                      <a16:colId xmlns:a16="http://schemas.microsoft.com/office/drawing/2014/main" val="20009"/>
                    </a:ext>
                  </a:extLst>
                </a:gridCol>
                <a:gridCol w="495303">
                  <a:extLst>
                    <a:ext uri="{9D8B030D-6E8A-4147-A177-3AD203B41FA5}">
                      <a16:colId xmlns:a16="http://schemas.microsoft.com/office/drawing/2014/main" val="20010"/>
                    </a:ext>
                  </a:extLst>
                </a:gridCol>
                <a:gridCol w="495303">
                  <a:extLst>
                    <a:ext uri="{9D8B030D-6E8A-4147-A177-3AD203B41FA5}">
                      <a16:colId xmlns:a16="http://schemas.microsoft.com/office/drawing/2014/main" val="20011"/>
                    </a:ext>
                  </a:extLst>
                </a:gridCol>
                <a:gridCol w="495303">
                  <a:extLst>
                    <a:ext uri="{9D8B030D-6E8A-4147-A177-3AD203B41FA5}">
                      <a16:colId xmlns:a16="http://schemas.microsoft.com/office/drawing/2014/main" val="20012"/>
                    </a:ext>
                  </a:extLst>
                </a:gridCol>
                <a:gridCol w="495303">
                  <a:extLst>
                    <a:ext uri="{9D8B030D-6E8A-4147-A177-3AD203B41FA5}">
                      <a16:colId xmlns:a16="http://schemas.microsoft.com/office/drawing/2014/main" val="20013"/>
                    </a:ext>
                  </a:extLst>
                </a:gridCol>
                <a:gridCol w="495303">
                  <a:extLst>
                    <a:ext uri="{9D8B030D-6E8A-4147-A177-3AD203B41FA5}">
                      <a16:colId xmlns:a16="http://schemas.microsoft.com/office/drawing/2014/main" val="20014"/>
                    </a:ext>
                  </a:extLst>
                </a:gridCol>
              </a:tblGrid>
              <a:tr h="370840">
                <a:tc>
                  <a:txBody>
                    <a:bodyPr/>
                    <a:lstStyle/>
                    <a:p>
                      <a:pPr algn="ctr"/>
                      <a:r>
                        <a:rPr lang="en-US" altLang="zh-CN" sz="1600">
                          <a:solidFill>
                            <a:srgbClr val="00B0F0"/>
                          </a:solidFill>
                          <a:latin typeface="Consolas" pitchFamily="49" charset="0"/>
                          <a:cs typeface="Consolas" pitchFamily="49" charset="0"/>
                        </a:rPr>
                        <a:t>1</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Consolas" pitchFamily="49" charset="0"/>
                          <a:cs typeface="Consolas" pitchFamily="49" charset="0"/>
                        </a:rPr>
                        <a:t>2</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Consolas" pitchFamily="49" charset="0"/>
                          <a:cs typeface="Consolas" pitchFamily="49" charset="0"/>
                        </a:rPr>
                        <a:t>3</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Consolas" pitchFamily="49" charset="0"/>
                          <a:cs typeface="Consolas" pitchFamily="49" charset="0"/>
                        </a:rPr>
                        <a:t>4</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Consolas" pitchFamily="49" charset="0"/>
                          <a:cs typeface="Consolas" pitchFamily="49" charset="0"/>
                        </a:rPr>
                        <a:t>5</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Consolas" pitchFamily="49" charset="0"/>
                          <a:cs typeface="Consolas" pitchFamily="49" charset="0"/>
                        </a:rPr>
                        <a:t>6</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Consolas" pitchFamily="49" charset="0"/>
                          <a:cs typeface="Consolas" pitchFamily="49" charset="0"/>
                        </a:rPr>
                        <a:t>7</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Consolas" pitchFamily="49" charset="0"/>
                          <a:cs typeface="Consolas" pitchFamily="49" charset="0"/>
                        </a:rPr>
                        <a:t>8</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Consolas" pitchFamily="49" charset="0"/>
                          <a:cs typeface="Consolas" pitchFamily="49" charset="0"/>
                        </a:rPr>
                        <a:t>9</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Consolas" pitchFamily="49" charset="0"/>
                          <a:cs typeface="Consolas" pitchFamily="49" charset="0"/>
                        </a:rPr>
                        <a:t>10</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Consolas" pitchFamily="49" charset="0"/>
                          <a:cs typeface="Consolas" pitchFamily="49" charset="0"/>
                        </a:rPr>
                        <a:t>11</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Consolas" pitchFamily="49" charset="0"/>
                          <a:cs typeface="Consolas" pitchFamily="49" charset="0"/>
                        </a:rPr>
                        <a:t>12</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Consolas" pitchFamily="49" charset="0"/>
                          <a:cs typeface="Consolas" pitchFamily="49" charset="0"/>
                        </a:rPr>
                        <a:t>13</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Consolas" pitchFamily="49" charset="0"/>
                          <a:cs typeface="Consolas" pitchFamily="49" charset="0"/>
                        </a:rPr>
                        <a:t>14</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Consolas" pitchFamily="49" charset="0"/>
                          <a:cs typeface="Consolas" pitchFamily="49" charset="0"/>
                        </a:rPr>
                        <a:t>…</a:t>
                      </a:r>
                      <a:endParaRPr lang="zh-CN" altLang="en-US" sz="1600">
                        <a:solidFill>
                          <a:srgbClr val="00B0F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altLang="zh-CN" b="1" i="1">
                          <a:solidFill>
                            <a:srgbClr val="0000FF"/>
                          </a:solidFill>
                          <a:latin typeface="Consolas" pitchFamily="49" charset="0"/>
                          <a:cs typeface="Consolas" pitchFamily="49" charset="0"/>
                        </a:rPr>
                        <a:t>A</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B</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C</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D</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E</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i="0">
                          <a:solidFill>
                            <a:srgbClr val="C00000"/>
                          </a:solidFill>
                          <a:latin typeface="Consolas" pitchFamily="49" charset="0"/>
                          <a:cs typeface="Consolas" pitchFamily="49" charset="0"/>
                        </a:rPr>
                        <a:t>#</a:t>
                      </a:r>
                      <a:endParaRPr lang="zh-CN" altLang="en-US" b="1"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F</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i="0">
                          <a:solidFill>
                            <a:srgbClr val="C00000"/>
                          </a:solidFill>
                          <a:latin typeface="Consolas" pitchFamily="49" charset="0"/>
                          <a:cs typeface="Consolas" pitchFamily="49" charset="0"/>
                        </a:rPr>
                        <a:t>#</a:t>
                      </a:r>
                      <a:endParaRPr lang="zh-CN" altLang="en-US" b="1"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i="0">
                          <a:solidFill>
                            <a:srgbClr val="C00000"/>
                          </a:solidFill>
                          <a:latin typeface="Consolas" pitchFamily="49" charset="0"/>
                          <a:cs typeface="Consolas" pitchFamily="49" charset="0"/>
                        </a:rPr>
                        <a:t>#</a:t>
                      </a:r>
                      <a:endParaRPr lang="zh-CN" altLang="en-US" b="1"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G</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H</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i="0">
                          <a:solidFill>
                            <a:srgbClr val="C00000"/>
                          </a:solidFill>
                          <a:latin typeface="Consolas" pitchFamily="49" charset="0"/>
                          <a:cs typeface="Consolas" pitchFamily="49" charset="0"/>
                        </a:rPr>
                        <a:t>#</a:t>
                      </a:r>
                      <a:endParaRPr lang="zh-CN" altLang="en-US" b="1"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i="0">
                          <a:solidFill>
                            <a:srgbClr val="C00000"/>
                          </a:solidFill>
                          <a:latin typeface="Consolas" pitchFamily="49" charset="0"/>
                          <a:cs typeface="Consolas" pitchFamily="49" charset="0"/>
                        </a:rPr>
                        <a:t>#</a:t>
                      </a:r>
                      <a:endParaRPr lang="zh-CN" altLang="en-US" b="1"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Consolas" pitchFamily="49" charset="0"/>
                          <a:cs typeface="Consolas" pitchFamily="49" charset="0"/>
                        </a:rPr>
                        <a:t>K</a:t>
                      </a:r>
                      <a:endParaRPr lang="zh-CN" altLang="en-US" b="1"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dirty="0">
                          <a:solidFill>
                            <a:srgbClr val="C00000"/>
                          </a:solidFill>
                          <a:latin typeface="Consolas" pitchFamily="49" charset="0"/>
                          <a:cs typeface="Consolas" pitchFamily="49" charset="0"/>
                        </a:rPr>
                        <a:t>#</a:t>
                      </a:r>
                      <a:endParaRPr lang="zh-CN" altLang="en-US" b="1" dirty="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70" name="TextBox 5">
            <a:extLst>
              <a:ext uri="{FF2B5EF4-FFF2-40B4-BE49-F238E27FC236}">
                <a16:creationId xmlns:a16="http://schemas.microsoft.com/office/drawing/2014/main" id="{02212419-8E62-4DBF-A8D7-F8EC48DF1BB8}"/>
              </a:ext>
            </a:extLst>
          </p:cNvPr>
          <p:cNvSpPr txBox="1"/>
          <p:nvPr/>
        </p:nvSpPr>
        <p:spPr>
          <a:xfrm>
            <a:off x="245380" y="6047736"/>
            <a:ext cx="714380" cy="313932"/>
          </a:xfrm>
          <a:prstGeom prst="rect">
            <a:avLst/>
          </a:prstGeom>
          <a:noFill/>
        </p:spPr>
        <p:txBody>
          <a:bodyPr wrap="square" rtlCol="0">
            <a:spAutoFit/>
          </a:bodyPr>
          <a:lstStyle/>
          <a:p>
            <a:r>
              <a:rPr lang="zh-CN" altLang="en-US" sz="1800" dirty="0">
                <a:solidFill>
                  <a:srgbClr val="0000FF"/>
                </a:solidFill>
                <a:latin typeface="仿宋" pitchFamily="49" charset="-122"/>
                <a:ea typeface="仿宋" pitchFamily="49" charset="-122"/>
              </a:rPr>
              <a:t>位置</a:t>
            </a:r>
          </a:p>
        </p:txBody>
      </p:sp>
      <p:sp>
        <p:nvSpPr>
          <p:cNvPr id="71" name="TextBox 6">
            <a:extLst>
              <a:ext uri="{FF2B5EF4-FFF2-40B4-BE49-F238E27FC236}">
                <a16:creationId xmlns:a16="http://schemas.microsoft.com/office/drawing/2014/main" id="{F801B824-3FC7-4795-8486-A41219E50CF9}"/>
              </a:ext>
            </a:extLst>
          </p:cNvPr>
          <p:cNvSpPr txBox="1"/>
          <p:nvPr/>
        </p:nvSpPr>
        <p:spPr>
          <a:xfrm>
            <a:off x="257220" y="6420964"/>
            <a:ext cx="714380" cy="317908"/>
          </a:xfrm>
          <a:prstGeom prst="rect">
            <a:avLst/>
          </a:prstGeom>
          <a:noFill/>
        </p:spPr>
        <p:txBody>
          <a:bodyPr wrap="square" rtlCol="0">
            <a:spAutoFit/>
          </a:bodyPr>
          <a:lstStyle/>
          <a:p>
            <a:r>
              <a:rPr lang="en-US" altLang="zh-CN" sz="1800" dirty="0">
                <a:solidFill>
                  <a:srgbClr val="0000FF"/>
                </a:solidFill>
                <a:latin typeface="Consolas" pitchFamily="49" charset="0"/>
                <a:ea typeface="仿宋" pitchFamily="49" charset="-122"/>
                <a:cs typeface="Consolas" pitchFamily="49" charset="0"/>
              </a:rPr>
              <a:t>sb</a:t>
            </a:r>
            <a:endParaRPr lang="zh-CN" altLang="en-US" sz="1800" dirty="0">
              <a:solidFill>
                <a:srgbClr val="0000FF"/>
              </a:solidFill>
              <a:latin typeface="Consolas" pitchFamily="49" charset="0"/>
              <a:ea typeface="仿宋" pitchFamily="49" charset="-122"/>
              <a:cs typeface="Consolas" pitchFamily="49" charset="0"/>
            </a:endParaRPr>
          </a:p>
        </p:txBody>
      </p:sp>
      <p:sp>
        <p:nvSpPr>
          <p:cNvPr id="72" name="TextBox 7">
            <a:extLst>
              <a:ext uri="{FF2B5EF4-FFF2-40B4-BE49-F238E27FC236}">
                <a16:creationId xmlns:a16="http://schemas.microsoft.com/office/drawing/2014/main" id="{ADA5CD0E-5C3D-4B5B-B860-77A453C64DAE}"/>
              </a:ext>
            </a:extLst>
          </p:cNvPr>
          <p:cNvSpPr txBox="1"/>
          <p:nvPr/>
        </p:nvSpPr>
        <p:spPr>
          <a:xfrm>
            <a:off x="3806491" y="5344542"/>
            <a:ext cx="2357454" cy="707886"/>
          </a:xfrm>
          <a:prstGeom prst="rect">
            <a:avLst/>
          </a:prstGeom>
          <a:noFill/>
        </p:spPr>
        <p:txBody>
          <a:bodyPr wrap="square" rtlCol="0">
            <a:spAutoFit/>
          </a:bodyPr>
          <a:lstStyle/>
          <a:p>
            <a:pPr algn="l">
              <a:lnSpc>
                <a:spcPts val="2400"/>
              </a:lnSpc>
              <a:spcBef>
                <a:spcPts val="0"/>
              </a:spcBef>
            </a:pPr>
            <a:r>
              <a:rPr lang="zh-CN" altLang="en-US" sz="1800" dirty="0">
                <a:solidFill>
                  <a:srgbClr val="0000FF"/>
                </a:solidFill>
                <a:latin typeface="仿宋" pitchFamily="49" charset="-122"/>
                <a:ea typeface="仿宋" pitchFamily="49" charset="-122"/>
              </a:rPr>
              <a:t>仅保留实际存在的结点值，其他为空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1"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p:cTn id="11" dur="500" fill="hold"/>
                                        <p:tgtEl>
                                          <p:spTgt spid="66"/>
                                        </p:tgtEl>
                                        <p:attrNameLst>
                                          <p:attrName>ppt_x</p:attrName>
                                        </p:attrNameLst>
                                      </p:cBhvr>
                                      <p:tavLst>
                                        <p:tav tm="0">
                                          <p:val>
                                            <p:strVal val="#ppt_x"/>
                                          </p:val>
                                        </p:tav>
                                        <p:tav tm="100000">
                                          <p:val>
                                            <p:strVal val="#ppt_x"/>
                                          </p:val>
                                        </p:tav>
                                      </p:tavLst>
                                    </p:anim>
                                    <p:anim calcmode="lin" valueType="num">
                                      <p:cBhvr>
                                        <p:cTn id="12" dur="500" fill="hold"/>
                                        <p:tgtEl>
                                          <p:spTgt spid="66"/>
                                        </p:tgtEl>
                                        <p:attrNameLst>
                                          <p:attrName>ppt_y</p:attrName>
                                        </p:attrNameLst>
                                      </p:cBhvr>
                                      <p:tavLst>
                                        <p:tav tm="0">
                                          <p:val>
                                            <p:strVal val="#ppt_y-#ppt_h/2"/>
                                          </p:val>
                                        </p:tav>
                                        <p:tav tm="100000">
                                          <p:val>
                                            <p:strVal val="#ppt_y"/>
                                          </p:val>
                                        </p:tav>
                                      </p:tavLst>
                                    </p:anim>
                                    <p:anim calcmode="lin" valueType="num">
                                      <p:cBhvr>
                                        <p:cTn id="13" dur="500" fill="hold"/>
                                        <p:tgtEl>
                                          <p:spTgt spid="66"/>
                                        </p:tgtEl>
                                        <p:attrNameLst>
                                          <p:attrName>ppt_w</p:attrName>
                                        </p:attrNameLst>
                                      </p:cBhvr>
                                      <p:tavLst>
                                        <p:tav tm="0">
                                          <p:val>
                                            <p:strVal val="#ppt_w"/>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p:cTn id="27" dur="500" fill="hold"/>
                                        <p:tgtEl>
                                          <p:spTgt spid="68"/>
                                        </p:tgtEl>
                                        <p:attrNameLst>
                                          <p:attrName>ppt_x</p:attrName>
                                        </p:attrNameLst>
                                      </p:cBhvr>
                                      <p:tavLst>
                                        <p:tav tm="0">
                                          <p:val>
                                            <p:strVal val="#ppt_x"/>
                                          </p:val>
                                        </p:tav>
                                        <p:tav tm="100000">
                                          <p:val>
                                            <p:strVal val="#ppt_x"/>
                                          </p:val>
                                        </p:tav>
                                      </p:tavLst>
                                    </p:anim>
                                    <p:anim calcmode="lin" valueType="num">
                                      <p:cBhvr>
                                        <p:cTn id="28" dur="500" fill="hold"/>
                                        <p:tgtEl>
                                          <p:spTgt spid="68"/>
                                        </p:tgtEl>
                                        <p:attrNameLst>
                                          <p:attrName>ppt_y</p:attrName>
                                        </p:attrNameLst>
                                      </p:cBhvr>
                                      <p:tavLst>
                                        <p:tav tm="0">
                                          <p:val>
                                            <p:strVal val="#ppt_y-#ppt_h/2"/>
                                          </p:val>
                                        </p:tav>
                                        <p:tav tm="100000">
                                          <p:val>
                                            <p:strVal val="#ppt_y"/>
                                          </p:val>
                                        </p:tav>
                                      </p:tavLst>
                                    </p:anim>
                                    <p:anim calcmode="lin" valueType="num">
                                      <p:cBhvr>
                                        <p:cTn id="29" dur="500" fill="hold"/>
                                        <p:tgtEl>
                                          <p:spTgt spid="68"/>
                                        </p:tgtEl>
                                        <p:attrNameLst>
                                          <p:attrName>ppt_w</p:attrName>
                                        </p:attrNameLst>
                                      </p:cBhvr>
                                      <p:tavLst>
                                        <p:tav tm="0">
                                          <p:val>
                                            <p:strVal val="#ppt_w"/>
                                          </p:val>
                                        </p:tav>
                                        <p:tav tm="100000">
                                          <p:val>
                                            <p:strVal val="#ppt_w"/>
                                          </p:val>
                                        </p:tav>
                                      </p:tavLst>
                                    </p:anim>
                                    <p:anim calcmode="lin" valueType="num">
                                      <p:cBhvr>
                                        <p:cTn id="30" dur="500" fill="hold"/>
                                        <p:tgtEl>
                                          <p:spTgt spid="68"/>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animBg="1"/>
      <p:bldP spid="68" grpId="0" animBg="1"/>
      <p:bldP spid="70" grpId="0"/>
      <p:bldP spid="71" grpId="0"/>
      <p:bldP spid="7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16632"/>
            <a:ext cx="9001000" cy="1682512"/>
          </a:xfrm>
          <a:prstGeom prst="rect">
            <a:avLst/>
          </a:prstGeom>
          <a:noFill/>
        </p:spPr>
        <p:txBody>
          <a:bodyPr wrap="square" rtlCol="0">
            <a:spAutoFit/>
          </a:bodyPr>
          <a:lstStyle/>
          <a:p>
            <a:pPr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二叉树顺序存储结构采用这样的数组存放（假设每个结点值为单个字符）：</a:t>
            </a:r>
          </a:p>
          <a:p>
            <a:pPr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en-US" altLang="zh-CN" sz="2000" dirty="0">
                <a:solidFill>
                  <a:srgbClr val="FF00FF"/>
                </a:solidFill>
                <a:latin typeface="Consolas" pitchFamily="49" charset="0"/>
                <a:ea typeface="仿宋" pitchFamily="49" charset="-122"/>
                <a:cs typeface="Consolas" pitchFamily="49" charset="0"/>
              </a:rPr>
              <a:t>String sb;</a:t>
            </a:r>
            <a:r>
              <a:rPr lang="en-US" altLang="zh-CN" sz="2000" dirty="0">
                <a:solidFill>
                  <a:srgbClr val="009900"/>
                </a:solidFill>
                <a:latin typeface="Consolas" pitchFamily="49" charset="0"/>
                <a:ea typeface="仿宋" pitchFamily="49" charset="-122"/>
                <a:cs typeface="Consolas" pitchFamily="49" charset="0"/>
              </a:rPr>
              <a:t>	 </a:t>
            </a:r>
            <a:r>
              <a:rPr lang="en-US" altLang="zh-CN" sz="2000" dirty="0">
                <a:solidFill>
                  <a:srgbClr val="33CC33"/>
                </a:solidFill>
                <a:latin typeface="Consolas" pitchFamily="49" charset="0"/>
                <a:ea typeface="仿宋" pitchFamily="49" charset="-122"/>
                <a:cs typeface="Consolas" pitchFamily="49" charset="0"/>
              </a:rPr>
              <a:t>//</a:t>
            </a:r>
            <a:r>
              <a:rPr lang="zh-CN" altLang="zh-CN" sz="2000" dirty="0">
                <a:solidFill>
                  <a:srgbClr val="33CC33"/>
                </a:solidFill>
                <a:latin typeface="Consolas" pitchFamily="49" charset="0"/>
                <a:ea typeface="仿宋" pitchFamily="49" charset="-122"/>
                <a:cs typeface="Consolas" pitchFamily="49" charset="0"/>
              </a:rPr>
              <a:t>二叉树的顺序存储结构用</a:t>
            </a:r>
            <a:r>
              <a:rPr lang="en-US" altLang="zh-CN" sz="2000" dirty="0">
                <a:solidFill>
                  <a:srgbClr val="33CC33"/>
                </a:solidFill>
                <a:latin typeface="Consolas" pitchFamily="49" charset="0"/>
                <a:ea typeface="仿宋" pitchFamily="49" charset="-122"/>
                <a:cs typeface="Consolas" pitchFamily="49" charset="0"/>
              </a:rPr>
              <a:t>sb</a:t>
            </a:r>
            <a:r>
              <a:rPr lang="zh-CN" altLang="zh-CN" sz="2000" dirty="0">
                <a:solidFill>
                  <a:srgbClr val="33CC33"/>
                </a:solidFill>
                <a:latin typeface="Consolas" pitchFamily="49" charset="0"/>
                <a:ea typeface="仿宋" pitchFamily="49" charset="-122"/>
                <a:cs typeface="Consolas" pitchFamily="49" charset="0"/>
              </a:rPr>
              <a:t>字符串存储</a:t>
            </a:r>
          </a:p>
          <a:p>
            <a:pPr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当二叉树中某结点为空结点或无效结点（不存在该编号的结点）时，对应位置的值用特殊值（如</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）表示。</a:t>
            </a:r>
            <a:endParaRPr lang="zh-CN" altLang="en-US" sz="2000" dirty="0">
              <a:solidFill>
                <a:srgbClr val="0000FF"/>
              </a:solidFill>
              <a:latin typeface="Consolas" pitchFamily="49" charset="0"/>
              <a:ea typeface="仿宋" pitchFamily="49" charset="-122"/>
              <a:cs typeface="Consolas" pitchFamily="49" charset="0"/>
            </a:endParaRPr>
          </a:p>
        </p:txBody>
      </p:sp>
      <p:sp>
        <p:nvSpPr>
          <p:cNvPr id="4" name="Text Box 4">
            <a:extLst>
              <a:ext uri="{FF2B5EF4-FFF2-40B4-BE49-F238E27FC236}">
                <a16:creationId xmlns:a16="http://schemas.microsoft.com/office/drawing/2014/main" id="{F3A4BAFA-74DF-4BEF-80A8-988D539FC6AD}"/>
              </a:ext>
            </a:extLst>
          </p:cNvPr>
          <p:cNvSpPr txBox="1">
            <a:spLocks noChangeArrowheads="1"/>
          </p:cNvSpPr>
          <p:nvPr/>
        </p:nvSpPr>
        <p:spPr bwMode="auto">
          <a:xfrm>
            <a:off x="451344" y="2866046"/>
            <a:ext cx="8369127" cy="1253420"/>
          </a:xfrm>
          <a:prstGeom prst="rect">
            <a:avLst/>
          </a:prstGeom>
          <a:noFill/>
          <a:ln w="9525">
            <a:noFill/>
            <a:miter lim="800000"/>
            <a:headEnd/>
            <a:tailEnd/>
          </a:ln>
        </p:spPr>
        <p:txBody>
          <a:bodyPr wrap="square">
            <a:spAutoFit/>
          </a:bodyPr>
          <a:lstStyle/>
          <a:p>
            <a:pPr marL="457200" indent="-457200" algn="l">
              <a:lnSpc>
                <a:spcPts val="29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完全二叉树或满二叉树采用顺序存储结构比较合适</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29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如果需要增加很多空结点才能将一棵二叉树改造成为一棵完全二叉树，采用顺序存储结构会造成空间的大量浪费，这时不宜用顺序存储结构。 </a:t>
            </a:r>
          </a:p>
        </p:txBody>
      </p:sp>
      <p:grpSp>
        <p:nvGrpSpPr>
          <p:cNvPr id="5" name="组合 4">
            <a:extLst>
              <a:ext uri="{FF2B5EF4-FFF2-40B4-BE49-F238E27FC236}">
                <a16:creationId xmlns:a16="http://schemas.microsoft.com/office/drawing/2014/main" id="{4AC6E138-8623-474E-BEAE-7DAD44AE3382}"/>
              </a:ext>
            </a:extLst>
          </p:cNvPr>
          <p:cNvGrpSpPr/>
          <p:nvPr/>
        </p:nvGrpSpPr>
        <p:grpSpPr>
          <a:xfrm>
            <a:off x="1763688" y="4509120"/>
            <a:ext cx="5974333" cy="2152320"/>
            <a:chOff x="2169567" y="2500306"/>
            <a:chExt cx="5974333" cy="2152320"/>
          </a:xfrm>
        </p:grpSpPr>
        <p:sp>
          <p:nvSpPr>
            <p:cNvPr id="6" name="椭圆 5">
              <a:extLst>
                <a:ext uri="{FF2B5EF4-FFF2-40B4-BE49-F238E27FC236}">
                  <a16:creationId xmlns:a16="http://schemas.microsoft.com/office/drawing/2014/main" id="{F26B22F7-15C1-44D9-8B9B-6476BB29879F}"/>
                </a:ext>
              </a:extLst>
            </p:cNvPr>
            <p:cNvSpPr/>
            <p:nvPr/>
          </p:nvSpPr>
          <p:spPr>
            <a:xfrm>
              <a:off x="2169567" y="2500306"/>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endParaRPr lang="zh-CN" altLang="en-US" sz="1800" i="1">
                <a:solidFill>
                  <a:srgbClr val="0000FF"/>
                </a:solidFill>
                <a:latin typeface="Consolas" pitchFamily="49" charset="0"/>
                <a:ea typeface="仿宋" pitchFamily="49" charset="-122"/>
                <a:cs typeface="Consolas" pitchFamily="49" charset="0"/>
              </a:endParaRPr>
            </a:p>
          </p:txBody>
        </p:sp>
        <p:sp>
          <p:nvSpPr>
            <p:cNvPr id="7" name="椭圆 6">
              <a:extLst>
                <a:ext uri="{FF2B5EF4-FFF2-40B4-BE49-F238E27FC236}">
                  <a16:creationId xmlns:a16="http://schemas.microsoft.com/office/drawing/2014/main" id="{C10ACFE4-BAF2-425E-AC67-B1CCE5B3F7F8}"/>
                </a:ext>
              </a:extLst>
            </p:cNvPr>
            <p:cNvSpPr/>
            <p:nvPr/>
          </p:nvSpPr>
          <p:spPr>
            <a:xfrm>
              <a:off x="2627299" y="3112119"/>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endParaRPr lang="zh-CN" altLang="en-US" sz="1800" i="1">
                <a:solidFill>
                  <a:srgbClr val="0000FF"/>
                </a:solidFill>
                <a:latin typeface="Consolas" pitchFamily="49" charset="0"/>
                <a:ea typeface="仿宋" pitchFamily="49" charset="-122"/>
                <a:cs typeface="Consolas" pitchFamily="49" charset="0"/>
              </a:endParaRPr>
            </a:p>
          </p:txBody>
        </p:sp>
        <p:sp>
          <p:nvSpPr>
            <p:cNvPr id="8" name="椭圆 7">
              <a:extLst>
                <a:ext uri="{FF2B5EF4-FFF2-40B4-BE49-F238E27FC236}">
                  <a16:creationId xmlns:a16="http://schemas.microsoft.com/office/drawing/2014/main" id="{7962C616-0467-4C26-919E-9035AE3042B6}"/>
                </a:ext>
              </a:extLst>
            </p:cNvPr>
            <p:cNvSpPr/>
            <p:nvPr/>
          </p:nvSpPr>
          <p:spPr>
            <a:xfrm>
              <a:off x="3055927" y="3683623"/>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endParaRPr lang="zh-CN" altLang="en-US" sz="1800" i="1">
                <a:solidFill>
                  <a:srgbClr val="0000FF"/>
                </a:solidFill>
                <a:latin typeface="Consolas" pitchFamily="49" charset="0"/>
                <a:ea typeface="仿宋" pitchFamily="49" charset="-122"/>
                <a:cs typeface="Consolas" pitchFamily="49" charset="0"/>
              </a:endParaRPr>
            </a:p>
          </p:txBody>
        </p:sp>
        <p:sp>
          <p:nvSpPr>
            <p:cNvPr id="9" name="椭圆 8">
              <a:extLst>
                <a:ext uri="{FF2B5EF4-FFF2-40B4-BE49-F238E27FC236}">
                  <a16:creationId xmlns:a16="http://schemas.microsoft.com/office/drawing/2014/main" id="{28B836F3-B1BF-46FB-AEFC-D062F44FE332}"/>
                </a:ext>
              </a:extLst>
            </p:cNvPr>
            <p:cNvSpPr/>
            <p:nvPr/>
          </p:nvSpPr>
          <p:spPr>
            <a:xfrm>
              <a:off x="3500430" y="425512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endParaRPr lang="zh-CN" altLang="en-US" sz="1800" i="1">
                <a:solidFill>
                  <a:srgbClr val="0000FF"/>
                </a:solidFill>
                <a:latin typeface="Consolas" pitchFamily="49" charset="0"/>
                <a:ea typeface="仿宋" pitchFamily="49" charset="-122"/>
                <a:cs typeface="Consolas" pitchFamily="49" charset="0"/>
              </a:endParaRPr>
            </a:p>
          </p:txBody>
        </p:sp>
        <p:cxnSp>
          <p:nvCxnSpPr>
            <p:cNvPr id="10" name="直接连接符 9">
              <a:extLst>
                <a:ext uri="{FF2B5EF4-FFF2-40B4-BE49-F238E27FC236}">
                  <a16:creationId xmlns:a16="http://schemas.microsoft.com/office/drawing/2014/main" id="{999A91EC-1CAB-4CB8-B5A4-DECBB1ECDE62}"/>
                </a:ext>
              </a:extLst>
            </p:cNvPr>
            <p:cNvCxnSpPr>
              <a:stCxn id="6" idx="5"/>
              <a:endCxn id="7" idx="1"/>
            </p:cNvCxnSpPr>
            <p:nvPr/>
          </p:nvCxnSpPr>
          <p:spPr>
            <a:xfrm rot="16200000" flipH="1">
              <a:off x="2398429" y="2893027"/>
              <a:ext cx="330738" cy="223869"/>
            </a:xfrm>
            <a:prstGeom prst="line">
              <a:avLst/>
            </a:prstGeom>
            <a:ln w="19050"/>
          </p:spPr>
          <p:style>
            <a:lnRef idx="2">
              <a:schemeClr val="dk1"/>
            </a:lnRef>
            <a:fillRef idx="0">
              <a:schemeClr val="dk1"/>
            </a:fillRef>
            <a:effectRef idx="1">
              <a:schemeClr val="dk1"/>
            </a:effectRef>
            <a:fontRef idx="minor">
              <a:schemeClr val="tx1"/>
            </a:fontRef>
          </p:style>
        </p:cxnSp>
        <p:cxnSp>
          <p:nvCxnSpPr>
            <p:cNvPr id="11" name="直接连接符 10">
              <a:extLst>
                <a:ext uri="{FF2B5EF4-FFF2-40B4-BE49-F238E27FC236}">
                  <a16:creationId xmlns:a16="http://schemas.microsoft.com/office/drawing/2014/main" id="{C8E1D187-B593-4514-91B7-510B23360A3E}"/>
                </a:ext>
              </a:extLst>
            </p:cNvPr>
            <p:cNvCxnSpPr>
              <a:stCxn id="7" idx="5"/>
              <a:endCxn id="8" idx="1"/>
            </p:cNvCxnSpPr>
            <p:nvPr/>
          </p:nvCxnSpPr>
          <p:spPr>
            <a:xfrm rot="16200000" flipH="1">
              <a:off x="2861764" y="3499237"/>
              <a:ext cx="290429" cy="194765"/>
            </a:xfrm>
            <a:prstGeom prst="line">
              <a:avLst/>
            </a:prstGeom>
            <a:ln w="19050"/>
          </p:spPr>
          <p:style>
            <a:lnRef idx="2">
              <a:schemeClr val="dk1"/>
            </a:lnRef>
            <a:fillRef idx="0">
              <a:schemeClr val="dk1"/>
            </a:fillRef>
            <a:effectRef idx="1">
              <a:schemeClr val="dk1"/>
            </a:effectRef>
            <a:fontRef idx="minor">
              <a:schemeClr val="tx1"/>
            </a:fontRef>
          </p:style>
        </p:cxnSp>
        <p:cxnSp>
          <p:nvCxnSpPr>
            <p:cNvPr id="12" name="直接连接符 11">
              <a:extLst>
                <a:ext uri="{FF2B5EF4-FFF2-40B4-BE49-F238E27FC236}">
                  <a16:creationId xmlns:a16="http://schemas.microsoft.com/office/drawing/2014/main" id="{75BE04B3-08B1-4239-A93F-39C30FD7FACA}"/>
                </a:ext>
              </a:extLst>
            </p:cNvPr>
            <p:cNvCxnSpPr>
              <a:stCxn id="8" idx="5"/>
              <a:endCxn id="9" idx="1"/>
            </p:cNvCxnSpPr>
            <p:nvPr/>
          </p:nvCxnSpPr>
          <p:spPr>
            <a:xfrm rot="16200000" flipH="1">
              <a:off x="3298330" y="4062804"/>
              <a:ext cx="290429" cy="210640"/>
            </a:xfrm>
            <a:prstGeom prst="line">
              <a:avLst/>
            </a:prstGeom>
            <a:ln w="19050"/>
          </p:spPr>
          <p:style>
            <a:lnRef idx="2">
              <a:schemeClr val="dk1"/>
            </a:lnRef>
            <a:fillRef idx="0">
              <a:schemeClr val="dk1"/>
            </a:fillRef>
            <a:effectRef idx="1">
              <a:schemeClr val="dk1"/>
            </a:effectRef>
            <a:fontRef idx="minor">
              <a:schemeClr val="tx1"/>
            </a:fontRef>
          </p:style>
        </p:cxnSp>
        <p:sp>
          <p:nvSpPr>
            <p:cNvPr id="13" name="TextBox 11">
              <a:extLst>
                <a:ext uri="{FF2B5EF4-FFF2-40B4-BE49-F238E27FC236}">
                  <a16:creationId xmlns:a16="http://schemas.microsoft.com/office/drawing/2014/main" id="{923FF239-2B8F-49E1-BB56-79C2EF7A4763}"/>
                </a:ext>
              </a:extLst>
            </p:cNvPr>
            <p:cNvSpPr txBox="1"/>
            <p:nvPr/>
          </p:nvSpPr>
          <p:spPr>
            <a:xfrm>
              <a:off x="4357686" y="2714620"/>
              <a:ext cx="3786214" cy="1615827"/>
            </a:xfrm>
            <a:prstGeom prst="rect">
              <a:avLst/>
            </a:prstGeom>
            <a:noFill/>
          </p:spPr>
          <p:txBody>
            <a:bodyPr wrap="square" rtlCol="0">
              <a:spAutoFit/>
            </a:bodyPr>
            <a:lstStyle/>
            <a:p>
              <a:pPr marL="457200" indent="-457200" algn="l">
                <a:lnSpc>
                  <a:spcPct val="150000"/>
                </a:lnSpc>
                <a:buBlip>
                  <a:blip r:embed="rId3"/>
                </a:buBlip>
              </a:pPr>
              <a:r>
                <a:rPr lang="en-US" altLang="zh-CN" sz="1800" i="1" dirty="0">
                  <a:solidFill>
                    <a:srgbClr val="0000FF"/>
                  </a:solidFill>
                  <a:latin typeface="Consolas" pitchFamily="49" charset="0"/>
                  <a:ea typeface="仿宋" pitchFamily="49" charset="-122"/>
                  <a:cs typeface="Consolas" pitchFamily="49" charset="0"/>
                </a:rPr>
                <a:t>h</a:t>
              </a:r>
              <a:r>
                <a:rPr lang="en-US" altLang="zh-CN" sz="1800" dirty="0">
                  <a:solidFill>
                    <a:srgbClr val="0000FF"/>
                  </a:solidFill>
                  <a:latin typeface="Consolas" pitchFamily="49" charset="0"/>
                  <a:ea typeface="仿宋" pitchFamily="49" charset="-122"/>
                  <a:cs typeface="Consolas" pitchFamily="49" charset="0"/>
                </a:rPr>
                <a:t>=4</a:t>
              </a:r>
            </a:p>
            <a:p>
              <a:pPr marL="457200" indent="-457200" algn="l">
                <a:lnSpc>
                  <a:spcPct val="150000"/>
                </a:lnSpc>
                <a:buBlip>
                  <a:blip r:embed="rId3"/>
                </a:buBlip>
              </a:pPr>
              <a:r>
                <a:rPr lang="en-US" altLang="zh-CN" sz="1800" dirty="0" err="1">
                  <a:solidFill>
                    <a:srgbClr val="0000FF"/>
                  </a:solidFill>
                  <a:latin typeface="Consolas" pitchFamily="49" charset="0"/>
                  <a:ea typeface="仿宋" pitchFamily="49" charset="-122"/>
                  <a:cs typeface="Consolas" pitchFamily="49" charset="0"/>
                </a:rPr>
                <a:t>MazSize</a:t>
              </a:r>
              <a:r>
                <a:rPr lang="en-US" altLang="zh-CN" sz="1800" dirty="0">
                  <a:solidFill>
                    <a:srgbClr val="0000FF"/>
                  </a:solidFill>
                  <a:latin typeface="Consolas" pitchFamily="49" charset="0"/>
                  <a:ea typeface="仿宋" pitchFamily="49" charset="-122"/>
                  <a:cs typeface="Consolas" pitchFamily="49" charset="0"/>
                </a:rPr>
                <a:t>=2</a:t>
              </a:r>
              <a:r>
                <a:rPr lang="en-US" altLang="zh-CN" sz="1800" baseline="30000" dirty="0">
                  <a:solidFill>
                    <a:srgbClr val="0000FF"/>
                  </a:solidFill>
                  <a:latin typeface="Consolas" pitchFamily="49" charset="0"/>
                  <a:ea typeface="仿宋" pitchFamily="49" charset="-122"/>
                  <a:cs typeface="Consolas" pitchFamily="49" charset="0"/>
                </a:rPr>
                <a:t>0</a:t>
              </a:r>
              <a:r>
                <a:rPr lang="en-US" altLang="zh-CN" sz="1800" dirty="0">
                  <a:solidFill>
                    <a:srgbClr val="0000FF"/>
                  </a:solidFill>
                  <a:latin typeface="Consolas" pitchFamily="49" charset="0"/>
                  <a:ea typeface="仿宋" pitchFamily="49" charset="-122"/>
                  <a:cs typeface="Consolas" pitchFamily="49" charset="0"/>
                </a:rPr>
                <a:t>+2</a:t>
              </a:r>
              <a:r>
                <a:rPr lang="en-US" altLang="zh-CN" sz="1800" baseline="30000" dirty="0">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+2</a:t>
              </a:r>
              <a:r>
                <a:rPr lang="en-US" altLang="zh-CN" sz="1800" baseline="30000" dirty="0">
                  <a:solidFill>
                    <a:srgbClr val="0000FF"/>
                  </a:solidFill>
                  <a:latin typeface="Consolas" pitchFamily="49" charset="0"/>
                  <a:ea typeface="仿宋" pitchFamily="49" charset="-122"/>
                  <a:cs typeface="Consolas" pitchFamily="49" charset="0"/>
                </a:rPr>
                <a:t>2</a:t>
              </a:r>
              <a:r>
                <a:rPr lang="en-US" altLang="zh-CN" sz="1800" dirty="0">
                  <a:solidFill>
                    <a:srgbClr val="0000FF"/>
                  </a:solidFill>
                  <a:latin typeface="Consolas" pitchFamily="49" charset="0"/>
                  <a:ea typeface="仿宋" pitchFamily="49" charset="-122"/>
                  <a:cs typeface="Consolas" pitchFamily="49" charset="0"/>
                </a:rPr>
                <a:t>+2</a:t>
              </a:r>
              <a:r>
                <a:rPr lang="en-US" altLang="zh-CN" sz="1800" baseline="30000" dirty="0">
                  <a:solidFill>
                    <a:srgbClr val="0000FF"/>
                  </a:solidFill>
                  <a:latin typeface="Consolas" pitchFamily="49" charset="0"/>
                  <a:ea typeface="仿宋" pitchFamily="49" charset="-122"/>
                  <a:cs typeface="Consolas" pitchFamily="49" charset="0"/>
                </a:rPr>
                <a:t>3</a:t>
              </a:r>
              <a:r>
                <a:rPr lang="en-US" altLang="zh-CN" sz="1800" dirty="0">
                  <a:solidFill>
                    <a:srgbClr val="0000FF"/>
                  </a:solidFill>
                  <a:latin typeface="Consolas" pitchFamily="49" charset="0"/>
                  <a:ea typeface="仿宋" pitchFamily="49" charset="-122"/>
                  <a:cs typeface="Consolas" pitchFamily="49" charset="0"/>
                </a:rPr>
                <a:t>=15</a:t>
              </a:r>
            </a:p>
            <a:p>
              <a:pPr marL="457200" indent="-457200" algn="l">
                <a:lnSpc>
                  <a:spcPct val="150000"/>
                </a:lnSpc>
                <a:buBlip>
                  <a:blip r:embed="rId3"/>
                </a:buBlip>
              </a:pPr>
              <a:r>
                <a:rPr lang="zh-CN" altLang="en-US" sz="1800" dirty="0">
                  <a:solidFill>
                    <a:srgbClr val="0000FF"/>
                  </a:solidFill>
                  <a:latin typeface="Consolas" pitchFamily="49" charset="0"/>
                  <a:ea typeface="仿宋" pitchFamily="49" charset="-122"/>
                  <a:cs typeface="Consolas" pitchFamily="49" charset="0"/>
                </a:rPr>
                <a:t>空间利用率</a:t>
              </a:r>
              <a:r>
                <a:rPr lang="en-US" altLang="zh-CN" sz="1800" dirty="0">
                  <a:solidFill>
                    <a:srgbClr val="0000FF"/>
                  </a:solidFill>
                  <a:latin typeface="Consolas" pitchFamily="49" charset="0"/>
                  <a:ea typeface="仿宋" pitchFamily="49" charset="-122"/>
                  <a:cs typeface="Consolas" pitchFamily="49" charset="0"/>
                </a:rPr>
                <a:t>=4/15=27%</a:t>
              </a:r>
              <a:endParaRPr lang="zh-CN" altLang="en-US" sz="1800" dirty="0">
                <a:solidFill>
                  <a:srgbClr val="0000FF"/>
                </a:solidFill>
                <a:latin typeface="Consolas" pitchFamily="49" charset="0"/>
                <a:ea typeface="仿宋" pitchFamily="49" charset="-122"/>
                <a:cs typeface="Consolas" pitchFamily="49" charset="0"/>
              </a:endParaRPr>
            </a:p>
          </p:txBody>
        </p:sp>
      </p:grpSp>
      <p:sp>
        <p:nvSpPr>
          <p:cNvPr id="14" name="Oval 11">
            <a:extLst>
              <a:ext uri="{FF2B5EF4-FFF2-40B4-BE49-F238E27FC236}">
                <a16:creationId xmlns:a16="http://schemas.microsoft.com/office/drawing/2014/main" id="{218CF566-570E-491D-992E-E948B0EA0F79}"/>
              </a:ext>
            </a:extLst>
          </p:cNvPr>
          <p:cNvSpPr>
            <a:spLocks noChangeArrowheads="1"/>
          </p:cNvSpPr>
          <p:nvPr/>
        </p:nvSpPr>
        <p:spPr bwMode="auto">
          <a:xfrm>
            <a:off x="323529" y="2188032"/>
            <a:ext cx="928694" cy="785818"/>
          </a:xfrm>
          <a:prstGeom prst="ellipse">
            <a:avLst/>
          </a:prstGeom>
          <a:gradFill rotWithShape="0">
            <a:gsLst>
              <a:gs pos="0">
                <a:srgbClr val="9CE6DD"/>
              </a:gs>
              <a:gs pos="100000">
                <a:srgbClr val="9CE6DD">
                  <a:gamma/>
                  <a:shade val="36078"/>
                  <a:invGamma/>
                </a:srgbClr>
              </a:gs>
            </a:gsLst>
            <a:path path="rect">
              <a:fillToRect r="100000" b="100000"/>
            </a:path>
          </a:gradFill>
          <a:ln w="12700">
            <a:solidFill>
              <a:srgbClr val="000000"/>
            </a:solidFill>
            <a:round/>
            <a:headEnd/>
            <a:tailEnd/>
          </a:ln>
          <a:effectLst/>
        </p:spPr>
        <p:txBody>
          <a:bodyPr wrap="none" anchor="ctr"/>
          <a:lstStyle/>
          <a:p>
            <a:pPr algn="ctr" latinLnBrk="1"/>
            <a:r>
              <a:rPr kumimoji="1" lang="zh-CN" altLang="en-US" sz="1800" b="1">
                <a:solidFill>
                  <a:schemeClr val="bg1"/>
                </a:solidFill>
                <a:latin typeface="微软雅黑" pitchFamily="34" charset="-122"/>
                <a:ea typeface="微软雅黑" pitchFamily="34" charset="-122"/>
              </a:rPr>
              <a:t>优缺点</a:t>
            </a:r>
            <a:endParaRPr kumimoji="1" lang="en-US" altLang="ko-KR" sz="1800" b="1">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478" y="215870"/>
            <a:ext cx="3571900"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二叉树的链式存储结构</a:t>
            </a:r>
          </a:p>
        </p:txBody>
      </p:sp>
      <p:sp>
        <p:nvSpPr>
          <p:cNvPr id="110639"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1" name="组合 50"/>
          <p:cNvGrpSpPr/>
          <p:nvPr/>
        </p:nvGrpSpPr>
        <p:grpSpPr>
          <a:xfrm>
            <a:off x="233475" y="3246796"/>
            <a:ext cx="2430428" cy="2117173"/>
            <a:chOff x="1150124" y="3032607"/>
            <a:chExt cx="1900083" cy="1925032"/>
          </a:xfrm>
        </p:grpSpPr>
        <p:sp>
          <p:nvSpPr>
            <p:cNvPr id="110626" name="Line 34"/>
            <p:cNvSpPr>
              <a:spLocks noChangeShapeType="1"/>
            </p:cNvSpPr>
            <p:nvPr/>
          </p:nvSpPr>
          <p:spPr bwMode="auto">
            <a:xfrm>
              <a:off x="2214546" y="3286124"/>
              <a:ext cx="201626" cy="25531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i="1">
                <a:solidFill>
                  <a:srgbClr val="0000FF"/>
                </a:solidFill>
                <a:latin typeface="Consolas" pitchFamily="49" charset="0"/>
                <a:ea typeface="仿宋" pitchFamily="49" charset="-122"/>
                <a:cs typeface="Consolas" pitchFamily="49" charset="0"/>
              </a:endParaRPr>
            </a:p>
          </p:txBody>
        </p:sp>
        <p:sp>
          <p:nvSpPr>
            <p:cNvPr id="110637" name="Freeform 45"/>
            <p:cNvSpPr>
              <a:spLocks/>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i="1">
                <a:solidFill>
                  <a:srgbClr val="0000FF"/>
                </a:solidFill>
                <a:latin typeface="Consolas" pitchFamily="49" charset="0"/>
                <a:ea typeface="仿宋" pitchFamily="49" charset="-122"/>
                <a:cs typeface="Consolas" pitchFamily="49" charset="0"/>
              </a:endParaRPr>
            </a:p>
          </p:txBody>
        </p:sp>
        <p:sp>
          <p:nvSpPr>
            <p:cNvPr id="110636" name="Line 44"/>
            <p:cNvSpPr>
              <a:spLocks noChangeShapeType="1"/>
            </p:cNvSpPr>
            <p:nvPr/>
          </p:nvSpPr>
          <p:spPr bwMode="auto">
            <a:xfrm>
              <a:off x="1369024" y="4327825"/>
              <a:ext cx="308248" cy="33408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i="1">
                <a:solidFill>
                  <a:srgbClr val="0000FF"/>
                </a:solidFill>
                <a:latin typeface="Consolas" pitchFamily="49" charset="0"/>
                <a:ea typeface="仿宋" pitchFamily="49" charset="-122"/>
                <a:cs typeface="Consolas" pitchFamily="49" charset="0"/>
              </a:endParaRPr>
            </a:p>
          </p:txBody>
        </p:sp>
        <p:sp>
          <p:nvSpPr>
            <p:cNvPr id="110635" name="Freeform 43"/>
            <p:cNvSpPr>
              <a:spLocks/>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i="1">
                <a:solidFill>
                  <a:srgbClr val="0000FF"/>
                </a:solidFill>
                <a:latin typeface="Consolas" pitchFamily="49" charset="0"/>
                <a:ea typeface="仿宋" pitchFamily="49" charset="-122"/>
                <a:cs typeface="Consolas" pitchFamily="49" charset="0"/>
              </a:endParaRPr>
            </a:p>
          </p:txBody>
        </p:sp>
        <p:sp>
          <p:nvSpPr>
            <p:cNvPr id="110634" name="Line 42"/>
            <p:cNvSpPr>
              <a:spLocks noChangeShapeType="1"/>
            </p:cNvSpPr>
            <p:nvPr/>
          </p:nvSpPr>
          <p:spPr bwMode="auto">
            <a:xfrm flipH="1">
              <a:off x="1296653" y="3705059"/>
              <a:ext cx="285911" cy="40689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i="1">
                <a:solidFill>
                  <a:srgbClr val="0000FF"/>
                </a:solidFill>
                <a:latin typeface="Consolas" pitchFamily="49" charset="0"/>
                <a:ea typeface="仿宋" pitchFamily="49" charset="-122"/>
                <a:cs typeface="Consolas" pitchFamily="49" charset="0"/>
              </a:endParaRPr>
            </a:p>
          </p:txBody>
        </p:sp>
        <p:sp>
          <p:nvSpPr>
            <p:cNvPr id="110633" name="Line 41"/>
            <p:cNvSpPr>
              <a:spLocks noChangeShapeType="1"/>
            </p:cNvSpPr>
            <p:nvPr/>
          </p:nvSpPr>
          <p:spPr bwMode="auto">
            <a:xfrm flipH="1">
              <a:off x="1632598" y="3155105"/>
              <a:ext cx="477114" cy="40946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i="1">
                <a:solidFill>
                  <a:srgbClr val="0000FF"/>
                </a:solidFill>
                <a:latin typeface="Consolas" pitchFamily="49" charset="0"/>
                <a:ea typeface="仿宋" pitchFamily="49" charset="-122"/>
                <a:cs typeface="Consolas" pitchFamily="49" charset="0"/>
              </a:endParaRPr>
            </a:p>
          </p:txBody>
        </p:sp>
        <p:sp>
          <p:nvSpPr>
            <p:cNvPr id="110632" name="Oval 40"/>
            <p:cNvSpPr>
              <a:spLocks noChangeArrowheads="1"/>
            </p:cNvSpPr>
            <p:nvPr/>
          </p:nvSpPr>
          <p:spPr bwMode="auto">
            <a:xfrm>
              <a:off x="1955141" y="3032607"/>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10631" name="Oval 39"/>
            <p:cNvSpPr>
              <a:spLocks noChangeArrowheads="1"/>
            </p:cNvSpPr>
            <p:nvPr/>
          </p:nvSpPr>
          <p:spPr bwMode="auto">
            <a:xfrm>
              <a:off x="1486069" y="348233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10630" name="Oval 38"/>
            <p:cNvSpPr>
              <a:spLocks noChangeArrowheads="1"/>
            </p:cNvSpPr>
            <p:nvPr/>
          </p:nvSpPr>
          <p:spPr bwMode="auto">
            <a:xfrm>
              <a:off x="2357204" y="3520883"/>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10629" name="Oval 37"/>
            <p:cNvSpPr>
              <a:spLocks noChangeArrowheads="1"/>
            </p:cNvSpPr>
            <p:nvPr/>
          </p:nvSpPr>
          <p:spPr bwMode="auto">
            <a:xfrm>
              <a:off x="2065038"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10628" name="Oval 36"/>
            <p:cNvSpPr>
              <a:spLocks noChangeArrowheads="1"/>
            </p:cNvSpPr>
            <p:nvPr/>
          </p:nvSpPr>
          <p:spPr bwMode="auto">
            <a:xfrm>
              <a:off x="2726207"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10627" name="Oval 35"/>
            <p:cNvSpPr>
              <a:spLocks noChangeArrowheads="1"/>
            </p:cNvSpPr>
            <p:nvPr/>
          </p:nvSpPr>
          <p:spPr bwMode="auto">
            <a:xfrm>
              <a:off x="1150124" y="411195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10625" name="Oval 33"/>
            <p:cNvSpPr>
              <a:spLocks noChangeArrowheads="1"/>
            </p:cNvSpPr>
            <p:nvPr/>
          </p:nvSpPr>
          <p:spPr bwMode="auto">
            <a:xfrm>
              <a:off x="1568268" y="4633639"/>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110623" name="Text Box 31"/>
          <p:cNvSpPr txBox="1">
            <a:spLocks noChangeArrowheads="1"/>
          </p:cNvSpPr>
          <p:nvPr/>
        </p:nvSpPr>
        <p:spPr bwMode="auto">
          <a:xfrm>
            <a:off x="2875081" y="3888983"/>
            <a:ext cx="2016829" cy="2087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二叉链存储结构</a:t>
            </a:r>
          </a:p>
        </p:txBody>
      </p:sp>
      <p:grpSp>
        <p:nvGrpSpPr>
          <p:cNvPr id="52" name="组合 51"/>
          <p:cNvGrpSpPr/>
          <p:nvPr/>
        </p:nvGrpSpPr>
        <p:grpSpPr>
          <a:xfrm>
            <a:off x="4644008" y="3140968"/>
            <a:ext cx="4359998" cy="2578027"/>
            <a:chOff x="4409031" y="2571744"/>
            <a:chExt cx="4020621" cy="2316314"/>
          </a:xfrm>
        </p:grpSpPr>
        <p:sp>
          <p:nvSpPr>
            <p:cNvPr id="110622" name="Rectangle 30"/>
            <p:cNvSpPr>
              <a:spLocks noChangeArrowheads="1"/>
            </p:cNvSpPr>
            <p:nvPr/>
          </p:nvSpPr>
          <p:spPr bwMode="auto">
            <a:xfrm>
              <a:off x="5856455" y="3017189"/>
              <a:ext cx="321650" cy="26812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0621" name="Rectangle 29"/>
            <p:cNvSpPr>
              <a:spLocks noChangeArrowheads="1"/>
            </p:cNvSpPr>
            <p:nvPr/>
          </p:nvSpPr>
          <p:spPr bwMode="auto">
            <a:xfrm>
              <a:off x="6178104" y="3017189"/>
              <a:ext cx="321650" cy="26812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10620" name="Rectangle 28"/>
            <p:cNvSpPr>
              <a:spLocks noChangeArrowheads="1"/>
            </p:cNvSpPr>
            <p:nvPr/>
          </p:nvSpPr>
          <p:spPr bwMode="auto">
            <a:xfrm>
              <a:off x="6499754" y="3017189"/>
              <a:ext cx="321650" cy="26812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0619" name="Rectangle 27"/>
            <p:cNvSpPr>
              <a:spLocks noChangeArrowheads="1"/>
            </p:cNvSpPr>
            <p:nvPr/>
          </p:nvSpPr>
          <p:spPr bwMode="auto">
            <a:xfrm>
              <a:off x="4891506" y="3552579"/>
              <a:ext cx="321650"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0618" name="Rectangle 26"/>
            <p:cNvSpPr>
              <a:spLocks noChangeArrowheads="1"/>
            </p:cNvSpPr>
            <p:nvPr/>
          </p:nvSpPr>
          <p:spPr bwMode="auto">
            <a:xfrm>
              <a:off x="5213155" y="3552579"/>
              <a:ext cx="321650"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10617" name="Rectangle 25"/>
            <p:cNvSpPr>
              <a:spLocks noChangeArrowheads="1"/>
            </p:cNvSpPr>
            <p:nvPr/>
          </p:nvSpPr>
          <p:spPr bwMode="auto">
            <a:xfrm>
              <a:off x="5534805" y="3552579"/>
              <a:ext cx="321650"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0616" name="Rectangle 24"/>
            <p:cNvSpPr>
              <a:spLocks noChangeArrowheads="1"/>
            </p:cNvSpPr>
            <p:nvPr/>
          </p:nvSpPr>
          <p:spPr bwMode="auto">
            <a:xfrm>
              <a:off x="6821404" y="3552579"/>
              <a:ext cx="320756"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0615" name="Rectangle 23"/>
            <p:cNvSpPr>
              <a:spLocks noChangeArrowheads="1"/>
            </p:cNvSpPr>
            <p:nvPr/>
          </p:nvSpPr>
          <p:spPr bwMode="auto">
            <a:xfrm>
              <a:off x="7142160" y="3552579"/>
              <a:ext cx="322543"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10614" name="Rectangle 22"/>
            <p:cNvSpPr>
              <a:spLocks noChangeArrowheads="1"/>
            </p:cNvSpPr>
            <p:nvPr/>
          </p:nvSpPr>
          <p:spPr bwMode="auto">
            <a:xfrm>
              <a:off x="7464703" y="3552579"/>
              <a:ext cx="321650"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0613" name="Rectangle 21"/>
            <p:cNvSpPr>
              <a:spLocks noChangeArrowheads="1"/>
            </p:cNvSpPr>
            <p:nvPr/>
          </p:nvSpPr>
          <p:spPr bwMode="auto">
            <a:xfrm>
              <a:off x="4409031"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0612" name="Rectangle 20"/>
            <p:cNvSpPr>
              <a:spLocks noChangeArrowheads="1"/>
            </p:cNvSpPr>
            <p:nvPr/>
          </p:nvSpPr>
          <p:spPr bwMode="auto">
            <a:xfrm>
              <a:off x="4730681"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10611" name="Rectangle 19"/>
            <p:cNvSpPr>
              <a:spLocks noChangeArrowheads="1"/>
            </p:cNvSpPr>
            <p:nvPr/>
          </p:nvSpPr>
          <p:spPr bwMode="auto">
            <a:xfrm>
              <a:off x="5052330"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0610" name="Rectangle 18"/>
            <p:cNvSpPr>
              <a:spLocks noChangeArrowheads="1"/>
            </p:cNvSpPr>
            <p:nvPr/>
          </p:nvSpPr>
          <p:spPr bwMode="auto">
            <a:xfrm>
              <a:off x="6338929" y="4086257"/>
              <a:ext cx="320756"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0609" name="Rectangle 17"/>
            <p:cNvSpPr>
              <a:spLocks noChangeArrowheads="1"/>
            </p:cNvSpPr>
            <p:nvPr/>
          </p:nvSpPr>
          <p:spPr bwMode="auto">
            <a:xfrm>
              <a:off x="6659685" y="4086257"/>
              <a:ext cx="322543"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10608" name="Rectangle 16"/>
            <p:cNvSpPr>
              <a:spLocks noChangeArrowheads="1"/>
            </p:cNvSpPr>
            <p:nvPr/>
          </p:nvSpPr>
          <p:spPr bwMode="auto">
            <a:xfrm>
              <a:off x="6982229"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0607" name="Rectangle 15"/>
            <p:cNvSpPr>
              <a:spLocks noChangeArrowheads="1"/>
            </p:cNvSpPr>
            <p:nvPr/>
          </p:nvSpPr>
          <p:spPr bwMode="auto">
            <a:xfrm>
              <a:off x="5373980" y="4620791"/>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p>
          </p:txBody>
        </p:sp>
        <p:sp>
          <p:nvSpPr>
            <p:cNvPr id="110606" name="Rectangle 14"/>
            <p:cNvSpPr>
              <a:spLocks noChangeArrowheads="1"/>
            </p:cNvSpPr>
            <p:nvPr/>
          </p:nvSpPr>
          <p:spPr bwMode="auto">
            <a:xfrm>
              <a:off x="5695630" y="4620791"/>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sp>
          <p:nvSpPr>
            <p:cNvPr id="110605" name="Rectangle 13"/>
            <p:cNvSpPr>
              <a:spLocks noChangeArrowheads="1"/>
            </p:cNvSpPr>
            <p:nvPr/>
          </p:nvSpPr>
          <p:spPr bwMode="auto">
            <a:xfrm>
              <a:off x="6017280" y="4620791"/>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p>
          </p:txBody>
        </p:sp>
        <p:sp>
          <p:nvSpPr>
            <p:cNvPr id="110604" name="Rectangle 12"/>
            <p:cNvSpPr>
              <a:spLocks noChangeArrowheads="1"/>
            </p:cNvSpPr>
            <p:nvPr/>
          </p:nvSpPr>
          <p:spPr bwMode="auto">
            <a:xfrm>
              <a:off x="7464703"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0603" name="Rectangle 11"/>
            <p:cNvSpPr>
              <a:spLocks noChangeArrowheads="1"/>
            </p:cNvSpPr>
            <p:nvPr/>
          </p:nvSpPr>
          <p:spPr bwMode="auto">
            <a:xfrm>
              <a:off x="7786353" y="4086257"/>
              <a:ext cx="320756"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10602" name="Rectangle 10"/>
            <p:cNvSpPr>
              <a:spLocks noChangeArrowheads="1"/>
            </p:cNvSpPr>
            <p:nvPr/>
          </p:nvSpPr>
          <p:spPr bwMode="auto">
            <a:xfrm>
              <a:off x="8107109" y="4086257"/>
              <a:ext cx="322543"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0601" name="Freeform 9"/>
            <p:cNvSpPr>
              <a:spLocks/>
            </p:cNvSpPr>
            <p:nvPr/>
          </p:nvSpPr>
          <p:spPr bwMode="auto">
            <a:xfrm>
              <a:off x="5688482" y="3150822"/>
              <a:ext cx="328797" cy="395761"/>
            </a:xfrm>
            <a:custGeom>
              <a:avLst/>
              <a:gdLst/>
              <a:ahLst/>
              <a:cxnLst>
                <a:cxn ang="0">
                  <a:pos x="367" y="0"/>
                </a:cxn>
                <a:cxn ang="0">
                  <a:pos x="0" y="462"/>
                </a:cxn>
              </a:cxnLst>
              <a:rect l="0" t="0" r="r" b="b"/>
              <a:pathLst>
                <a:path w="367" h="462">
                  <a:moveTo>
                    <a:pt x="367" y="0"/>
                  </a:moveTo>
                  <a:lnTo>
                    <a:pt x="0" y="46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10600" name="Freeform 8"/>
            <p:cNvSpPr>
              <a:spLocks/>
            </p:cNvSpPr>
            <p:nvPr/>
          </p:nvSpPr>
          <p:spPr bwMode="auto">
            <a:xfrm>
              <a:off x="6673981" y="3167955"/>
              <a:ext cx="308248" cy="384625"/>
            </a:xfrm>
            <a:custGeom>
              <a:avLst/>
              <a:gdLst/>
              <a:ahLst/>
              <a:cxnLst>
                <a:cxn ang="0">
                  <a:pos x="0" y="0"/>
                </a:cxn>
                <a:cxn ang="0">
                  <a:pos x="345" y="448"/>
                </a:cxn>
              </a:cxnLst>
              <a:rect l="0" t="0" r="r" b="b"/>
              <a:pathLst>
                <a:path w="345" h="448">
                  <a:moveTo>
                    <a:pt x="0" y="0"/>
                  </a:moveTo>
                  <a:lnTo>
                    <a:pt x="345" y="448"/>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10599" name="Line 7"/>
            <p:cNvSpPr>
              <a:spLocks noChangeShapeType="1"/>
            </p:cNvSpPr>
            <p:nvPr/>
          </p:nvSpPr>
          <p:spPr bwMode="auto">
            <a:xfrm flipH="1">
              <a:off x="4730681" y="3685356"/>
              <a:ext cx="321650" cy="40090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10598" name="Line 6"/>
            <p:cNvSpPr>
              <a:spLocks noChangeShapeType="1"/>
            </p:cNvSpPr>
            <p:nvPr/>
          </p:nvSpPr>
          <p:spPr bwMode="auto">
            <a:xfrm>
              <a:off x="5213155" y="4219890"/>
              <a:ext cx="321650" cy="40090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10597" name="Freeform 5"/>
            <p:cNvSpPr>
              <a:spLocks/>
            </p:cNvSpPr>
            <p:nvPr/>
          </p:nvSpPr>
          <p:spPr bwMode="auto">
            <a:xfrm>
              <a:off x="6760648" y="3685356"/>
              <a:ext cx="221581" cy="394904"/>
            </a:xfrm>
            <a:custGeom>
              <a:avLst/>
              <a:gdLst/>
              <a:ahLst/>
              <a:cxnLst>
                <a:cxn ang="0">
                  <a:pos x="247" y="0"/>
                </a:cxn>
                <a:cxn ang="0">
                  <a:pos x="0" y="461"/>
                </a:cxn>
              </a:cxnLst>
              <a:rect l="0" t="0" r="r" b="b"/>
              <a:pathLst>
                <a:path w="247" h="461">
                  <a:moveTo>
                    <a:pt x="247" y="0"/>
                  </a:moveTo>
                  <a:lnTo>
                    <a:pt x="0" y="461"/>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10596" name="Freeform 4"/>
            <p:cNvSpPr>
              <a:spLocks/>
            </p:cNvSpPr>
            <p:nvPr/>
          </p:nvSpPr>
          <p:spPr bwMode="auto">
            <a:xfrm>
              <a:off x="7624635" y="3685356"/>
              <a:ext cx="228729" cy="400900"/>
            </a:xfrm>
            <a:custGeom>
              <a:avLst/>
              <a:gdLst/>
              <a:ahLst/>
              <a:cxnLst>
                <a:cxn ang="0">
                  <a:pos x="0" y="0"/>
                </a:cxn>
                <a:cxn ang="0">
                  <a:pos x="255" y="468"/>
                </a:cxn>
              </a:cxnLst>
              <a:rect l="0" t="0" r="r" b="b"/>
              <a:pathLst>
                <a:path w="255" h="468">
                  <a:moveTo>
                    <a:pt x="0" y="0"/>
                  </a:moveTo>
                  <a:lnTo>
                    <a:pt x="255" y="468"/>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10595" name="Text Box 3"/>
            <p:cNvSpPr txBox="1">
              <a:spLocks noChangeArrowheads="1"/>
            </p:cNvSpPr>
            <p:nvPr/>
          </p:nvSpPr>
          <p:spPr bwMode="auto">
            <a:xfrm>
              <a:off x="5608070" y="2571744"/>
              <a:ext cx="245705" cy="273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1" u="none" strike="noStrike" cap="none" normalizeH="0" baseline="0" dirty="0">
                  <a:ln>
                    <a:noFill/>
                  </a:ln>
                  <a:solidFill>
                    <a:srgbClr val="FF0000"/>
                  </a:solidFill>
                  <a:effectLst/>
                  <a:latin typeface="Consolas" pitchFamily="49" charset="0"/>
                  <a:ea typeface="仿宋" pitchFamily="49" charset="-122"/>
                  <a:cs typeface="Consolas" pitchFamily="49" charset="0"/>
                </a:rPr>
                <a:t>b</a:t>
              </a:r>
              <a:endParaRPr kumimoji="0" lang="en-US" altLang="zh-CN" sz="2000" i="0" u="none" strike="noStrike" cap="none" normalizeH="0" baseline="0" dirty="0">
                <a:ln>
                  <a:noFill/>
                </a:ln>
                <a:solidFill>
                  <a:srgbClr val="FF0000"/>
                </a:solidFill>
                <a:effectLst/>
                <a:latin typeface="Consolas" pitchFamily="49" charset="0"/>
                <a:ea typeface="仿宋" pitchFamily="49" charset="-122"/>
                <a:cs typeface="Consolas" pitchFamily="49" charset="0"/>
              </a:endParaRPr>
            </a:p>
          </p:txBody>
        </p:sp>
        <p:sp>
          <p:nvSpPr>
            <p:cNvPr id="110594" name="Arc 2"/>
            <p:cNvSpPr>
              <a:spLocks/>
            </p:cNvSpPr>
            <p:nvPr/>
          </p:nvSpPr>
          <p:spPr bwMode="auto">
            <a:xfrm>
              <a:off x="5824290" y="2666829"/>
              <a:ext cx="321650" cy="3503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grpSp>
      <p:sp>
        <p:nvSpPr>
          <p:cNvPr id="53" name="右箭头 52"/>
          <p:cNvSpPr/>
          <p:nvPr/>
        </p:nvSpPr>
        <p:spPr>
          <a:xfrm>
            <a:off x="2823606" y="4134951"/>
            <a:ext cx="1780272" cy="298923"/>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F66F5670-77C7-491F-9237-A280038D6EDD}"/>
              </a:ext>
            </a:extLst>
          </p:cNvPr>
          <p:cNvGrpSpPr/>
          <p:nvPr/>
        </p:nvGrpSpPr>
        <p:grpSpPr>
          <a:xfrm>
            <a:off x="2801689" y="1275466"/>
            <a:ext cx="2707673" cy="403606"/>
            <a:chOff x="2375844" y="1112284"/>
            <a:chExt cx="2707673" cy="403606"/>
          </a:xfrm>
        </p:grpSpPr>
        <p:sp>
          <p:nvSpPr>
            <p:cNvPr id="50" name="Rectangle 15">
              <a:extLst>
                <a:ext uri="{FF2B5EF4-FFF2-40B4-BE49-F238E27FC236}">
                  <a16:creationId xmlns:a16="http://schemas.microsoft.com/office/drawing/2014/main" id="{A1AB632A-A2A1-4541-BBB2-8C3E73087370}"/>
                </a:ext>
              </a:extLst>
            </p:cNvPr>
            <p:cNvSpPr>
              <a:spLocks noChangeArrowheads="1"/>
            </p:cNvSpPr>
            <p:nvPr/>
          </p:nvSpPr>
          <p:spPr bwMode="auto">
            <a:xfrm>
              <a:off x="2375844" y="1113602"/>
              <a:ext cx="900011" cy="40228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dirty="0" err="1">
                  <a:ln>
                    <a:noFill/>
                  </a:ln>
                  <a:solidFill>
                    <a:srgbClr val="0000FF"/>
                  </a:solidFill>
                  <a:effectLst/>
                  <a:latin typeface="Consolas" pitchFamily="49" charset="0"/>
                  <a:ea typeface="仿宋" pitchFamily="49" charset="-122"/>
                  <a:cs typeface="Consolas" pitchFamily="49" charset="0"/>
                </a:rPr>
                <a:t>lchild</a:t>
              </a:r>
              <a:endParaRPr kumimoji="0" lang="zh-CN"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56" name="Rectangle 15">
              <a:extLst>
                <a:ext uri="{FF2B5EF4-FFF2-40B4-BE49-F238E27FC236}">
                  <a16:creationId xmlns:a16="http://schemas.microsoft.com/office/drawing/2014/main" id="{E6F014B8-9102-4D04-B045-18EC27609330}"/>
                </a:ext>
              </a:extLst>
            </p:cNvPr>
            <p:cNvSpPr>
              <a:spLocks noChangeArrowheads="1"/>
            </p:cNvSpPr>
            <p:nvPr/>
          </p:nvSpPr>
          <p:spPr bwMode="auto">
            <a:xfrm>
              <a:off x="3283495" y="1113602"/>
              <a:ext cx="900011" cy="40228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data</a:t>
              </a:r>
              <a:endParaRPr kumimoji="0" lang="zh-CN"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57" name="Rectangle 15">
              <a:extLst>
                <a:ext uri="{FF2B5EF4-FFF2-40B4-BE49-F238E27FC236}">
                  <a16:creationId xmlns:a16="http://schemas.microsoft.com/office/drawing/2014/main" id="{0ACF2245-1736-4BAA-B08F-BB2E081ECFD4}"/>
                </a:ext>
              </a:extLst>
            </p:cNvPr>
            <p:cNvSpPr>
              <a:spLocks noChangeArrowheads="1"/>
            </p:cNvSpPr>
            <p:nvPr/>
          </p:nvSpPr>
          <p:spPr bwMode="auto">
            <a:xfrm>
              <a:off x="4183506" y="1112284"/>
              <a:ext cx="900011" cy="40228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dirty="0" err="1">
                  <a:ln>
                    <a:noFill/>
                  </a:ln>
                  <a:solidFill>
                    <a:srgbClr val="0000FF"/>
                  </a:solidFill>
                  <a:effectLst/>
                  <a:latin typeface="Consolas" pitchFamily="49" charset="0"/>
                  <a:ea typeface="仿宋" pitchFamily="49" charset="-122"/>
                  <a:cs typeface="Consolas" pitchFamily="49" charset="0"/>
                </a:rPr>
                <a:t>rchild</a:t>
              </a:r>
              <a:endParaRPr kumimoji="0" lang="zh-CN"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grpSp>
      <p:sp>
        <p:nvSpPr>
          <p:cNvPr id="58" name="文本框 57">
            <a:extLst>
              <a:ext uri="{FF2B5EF4-FFF2-40B4-BE49-F238E27FC236}">
                <a16:creationId xmlns:a16="http://schemas.microsoft.com/office/drawing/2014/main" id="{4D039795-60C6-41BC-BD54-90CF32DD0C0F}"/>
              </a:ext>
            </a:extLst>
          </p:cNvPr>
          <p:cNvSpPr txBox="1"/>
          <p:nvPr/>
        </p:nvSpPr>
        <p:spPr>
          <a:xfrm>
            <a:off x="-324544" y="1320473"/>
            <a:ext cx="4600574" cy="387798"/>
          </a:xfrm>
          <a:prstGeom prst="rect">
            <a:avLst/>
          </a:prstGeom>
          <a:noFill/>
        </p:spPr>
        <p:txBody>
          <a:bodyPr wrap="square">
            <a:spAutoFit/>
          </a:bodyPr>
          <a:lstStyle/>
          <a:p>
            <a:r>
              <a:rPr kumimoji="0" lang="zh-CN" altLang="en-US" sz="2400" i="0" u="none" strike="noStrike" cap="none" normalizeH="0" baseline="0" dirty="0">
                <a:ln>
                  <a:noFill/>
                </a:ln>
                <a:solidFill>
                  <a:srgbClr val="0000FF"/>
                </a:solidFill>
                <a:effectLst/>
                <a:latin typeface="Consolas" pitchFamily="49" charset="0"/>
                <a:ea typeface="仿宋" pitchFamily="49" charset="-122"/>
                <a:cs typeface="Consolas" pitchFamily="49" charset="0"/>
              </a:rPr>
              <a:t>结点结构</a:t>
            </a:r>
            <a:endParaRPr lang="zh-CN" altLang="en-US" dirty="0"/>
          </a:p>
        </p:txBody>
      </p:sp>
      <p:sp>
        <p:nvSpPr>
          <p:cNvPr id="4" name="爆炸形: 8 pt  3">
            <a:extLst>
              <a:ext uri="{FF2B5EF4-FFF2-40B4-BE49-F238E27FC236}">
                <a16:creationId xmlns:a16="http://schemas.microsoft.com/office/drawing/2014/main" id="{A3BCD7E2-C1F5-4293-8A43-B461D109C800}"/>
              </a:ext>
            </a:extLst>
          </p:cNvPr>
          <p:cNvSpPr/>
          <p:nvPr/>
        </p:nvSpPr>
        <p:spPr>
          <a:xfrm>
            <a:off x="5962740" y="1741304"/>
            <a:ext cx="2541266" cy="1469264"/>
          </a:xfrm>
          <a:prstGeom prst="irregularSeal1">
            <a:avLst/>
          </a:prstGeom>
          <a:solidFill>
            <a:srgbClr val="FFFF00"/>
          </a:solidFill>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r>
              <a:rPr lang="zh-CN" altLang="en-US" sz="1800" dirty="0">
                <a:solidFill>
                  <a:srgbClr val="FF0000"/>
                </a:solidFill>
                <a:latin typeface="黑体" panose="02010609060101010101" pitchFamily="49" charset="-122"/>
                <a:ea typeface="黑体" panose="02010609060101010101" pitchFamily="49" charset="-122"/>
              </a:rPr>
              <a:t>通过根结点</a:t>
            </a:r>
            <a:r>
              <a:rPr lang="en-US" altLang="zh-CN" sz="1800" dirty="0">
                <a:solidFill>
                  <a:srgbClr val="FF0000"/>
                </a:solidFill>
                <a:latin typeface="黑体" panose="02010609060101010101" pitchFamily="49" charset="-122"/>
                <a:ea typeface="黑体" panose="02010609060101010101" pitchFamily="49" charset="-122"/>
              </a:rPr>
              <a:t>b</a:t>
            </a:r>
            <a:r>
              <a:rPr lang="zh-CN" altLang="en-US" sz="1800" dirty="0">
                <a:solidFill>
                  <a:srgbClr val="FF0000"/>
                </a:solidFill>
                <a:latin typeface="黑体" panose="02010609060101010101" pitchFamily="49" charset="-122"/>
                <a:ea typeface="黑体" panose="02010609060101010101" pitchFamily="49" charset="-122"/>
              </a:rPr>
              <a:t>唯一标识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10623"/>
                                        </p:tgtEl>
                                        <p:attrNameLst>
                                          <p:attrName>style.visibility</p:attrName>
                                        </p:attrNameLst>
                                      </p:cBhvr>
                                      <p:to>
                                        <p:strVal val="visible"/>
                                      </p:to>
                                    </p:set>
                                    <p:anim calcmode="lin" valueType="num">
                                      <p:cBhvr>
                                        <p:cTn id="7" dur="500" fill="hold"/>
                                        <p:tgtEl>
                                          <p:spTgt spid="110623"/>
                                        </p:tgtEl>
                                        <p:attrNameLst>
                                          <p:attrName>ppt_x</p:attrName>
                                        </p:attrNameLst>
                                      </p:cBhvr>
                                      <p:tavLst>
                                        <p:tav tm="0">
                                          <p:val>
                                            <p:strVal val="#ppt_x-#ppt_w/2"/>
                                          </p:val>
                                        </p:tav>
                                        <p:tav tm="100000">
                                          <p:val>
                                            <p:strVal val="#ppt_x"/>
                                          </p:val>
                                        </p:tav>
                                      </p:tavLst>
                                    </p:anim>
                                    <p:anim calcmode="lin" valueType="num">
                                      <p:cBhvr>
                                        <p:cTn id="8" dur="500" fill="hold"/>
                                        <p:tgtEl>
                                          <p:spTgt spid="110623"/>
                                        </p:tgtEl>
                                        <p:attrNameLst>
                                          <p:attrName>ppt_y</p:attrName>
                                        </p:attrNameLst>
                                      </p:cBhvr>
                                      <p:tavLst>
                                        <p:tav tm="0">
                                          <p:val>
                                            <p:strVal val="#ppt_y"/>
                                          </p:val>
                                        </p:tav>
                                        <p:tav tm="100000">
                                          <p:val>
                                            <p:strVal val="#ppt_y"/>
                                          </p:val>
                                        </p:tav>
                                      </p:tavLst>
                                    </p:anim>
                                    <p:anim calcmode="lin" valueType="num">
                                      <p:cBhvr>
                                        <p:cTn id="9" dur="500" fill="hold"/>
                                        <p:tgtEl>
                                          <p:spTgt spid="110623"/>
                                        </p:tgtEl>
                                        <p:attrNameLst>
                                          <p:attrName>ppt_w</p:attrName>
                                        </p:attrNameLst>
                                      </p:cBhvr>
                                      <p:tavLst>
                                        <p:tav tm="0">
                                          <p:val>
                                            <p:fltVal val="0"/>
                                          </p:val>
                                        </p:tav>
                                        <p:tav tm="100000">
                                          <p:val>
                                            <p:strVal val="#ppt_w"/>
                                          </p:val>
                                        </p:tav>
                                      </p:tavLst>
                                    </p:anim>
                                    <p:anim calcmode="lin" valueType="num">
                                      <p:cBhvr>
                                        <p:cTn id="10" dur="500" fill="hold"/>
                                        <p:tgtEl>
                                          <p:spTgt spid="110623"/>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p:cTn id="13" dur="500" fill="hold"/>
                                        <p:tgtEl>
                                          <p:spTgt spid="53"/>
                                        </p:tgtEl>
                                        <p:attrNameLst>
                                          <p:attrName>ppt_x</p:attrName>
                                        </p:attrNameLst>
                                      </p:cBhvr>
                                      <p:tavLst>
                                        <p:tav tm="0">
                                          <p:val>
                                            <p:strVal val="#ppt_x-#ppt_w/2"/>
                                          </p:val>
                                        </p:tav>
                                        <p:tav tm="100000">
                                          <p:val>
                                            <p:strVal val="#ppt_x"/>
                                          </p:val>
                                        </p:tav>
                                      </p:tavLst>
                                    </p:anim>
                                    <p:anim calcmode="lin" valueType="num">
                                      <p:cBhvr>
                                        <p:cTn id="14" dur="500" fill="hold"/>
                                        <p:tgtEl>
                                          <p:spTgt spid="53"/>
                                        </p:tgtEl>
                                        <p:attrNameLst>
                                          <p:attrName>ppt_y</p:attrName>
                                        </p:attrNameLst>
                                      </p:cBhvr>
                                      <p:tavLst>
                                        <p:tav tm="0">
                                          <p:val>
                                            <p:strVal val="#ppt_y"/>
                                          </p:val>
                                        </p:tav>
                                        <p:tav tm="100000">
                                          <p:val>
                                            <p:strVal val="#ppt_y"/>
                                          </p:val>
                                        </p:tav>
                                      </p:tavLst>
                                    </p:anim>
                                    <p:anim calcmode="lin" valueType="num">
                                      <p:cBhvr>
                                        <p:cTn id="15" dur="500" fill="hold"/>
                                        <p:tgtEl>
                                          <p:spTgt spid="53"/>
                                        </p:tgtEl>
                                        <p:attrNameLst>
                                          <p:attrName>ppt_w</p:attrName>
                                        </p:attrNameLst>
                                      </p:cBhvr>
                                      <p:tavLst>
                                        <p:tav tm="0">
                                          <p:val>
                                            <p:fltVal val="0"/>
                                          </p:val>
                                        </p:tav>
                                        <p:tav tm="100000">
                                          <p:val>
                                            <p:strVal val="#ppt_w"/>
                                          </p:val>
                                        </p:tav>
                                      </p:tavLst>
                                    </p:anim>
                                    <p:anim calcmode="lin" valueType="num">
                                      <p:cBhvr>
                                        <p:cTn id="16" dur="500" fill="hold"/>
                                        <p:tgtEl>
                                          <p:spTgt spid="53"/>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23" grpId="0"/>
      <p:bldP spid="5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9512" y="908720"/>
            <a:ext cx="8784976" cy="564650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ADT Tree</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zh-CN" altLang="zh-CN" sz="1900" dirty="0">
                <a:solidFill>
                  <a:srgbClr val="FF0000"/>
                </a:solidFill>
                <a:latin typeface="Consolas" pitchFamily="49" charset="0"/>
                <a:ea typeface="仿宋" pitchFamily="49" charset="-122"/>
                <a:cs typeface="Consolas" pitchFamily="49" charset="0"/>
              </a:rPr>
              <a:t>数据对象</a:t>
            </a:r>
            <a:r>
              <a:rPr lang="zh-CN" altLang="zh-CN" sz="1800" dirty="0">
                <a:solidFill>
                  <a:srgbClr val="FF0000"/>
                </a:solidFill>
                <a:latin typeface="Consolas" pitchFamily="49" charset="0"/>
                <a:ea typeface="仿宋" pitchFamily="49" charset="-122"/>
                <a:cs typeface="Consolas" pitchFamily="49" charset="0"/>
              </a:rPr>
              <a:t>：</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D={</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en-US" altLang="zh-CN" sz="1800" i="1"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0</a:t>
            </a:r>
            <a:r>
              <a:rPr lang="zh-CN" altLang="zh-CN" sz="1800" dirty="0">
                <a:solidFill>
                  <a:srgbClr val="0000FF"/>
                </a:solidFill>
                <a:latin typeface="+mj-ea"/>
                <a:ea typeface="+mj-ea"/>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mj-ea"/>
                <a:ea typeface="+mj-ea"/>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zh-CN" altLang="zh-CN" sz="1800" dirty="0">
                <a:solidFill>
                  <a:srgbClr val="0000FF"/>
                </a:solidFill>
                <a:latin typeface="+mj-ea"/>
                <a:ea typeface="+mj-ea"/>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0</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为</a:t>
            </a:r>
            <a:r>
              <a:rPr lang="en-US" altLang="zh-CN" sz="1800" dirty="0">
                <a:solidFill>
                  <a:srgbClr val="0000FF"/>
                </a:solidFill>
                <a:latin typeface="Consolas" pitchFamily="49" charset="0"/>
                <a:ea typeface="仿宋" pitchFamily="49" charset="-122"/>
                <a:cs typeface="Consolas" pitchFamily="49" charset="0"/>
              </a:rPr>
              <a:t>E</a:t>
            </a:r>
            <a:r>
              <a:rPr lang="zh-CN" altLang="zh-CN" sz="1800" dirty="0">
                <a:solidFill>
                  <a:srgbClr val="0000FF"/>
                </a:solidFill>
                <a:latin typeface="Consolas" pitchFamily="49" charset="0"/>
                <a:ea typeface="仿宋" pitchFamily="49" charset="-122"/>
                <a:cs typeface="Consolas" pitchFamily="49" charset="0"/>
              </a:rPr>
              <a:t>类型</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zh-CN" altLang="zh-CN" sz="1900" dirty="0">
                <a:solidFill>
                  <a:srgbClr val="FF0000"/>
                </a:solidFill>
                <a:latin typeface="Consolas" pitchFamily="49" charset="0"/>
                <a:ea typeface="仿宋" pitchFamily="49" charset="-122"/>
                <a:cs typeface="Consolas" pitchFamily="49" charset="0"/>
              </a:rPr>
              <a:t>数据关系：</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R={</a:t>
            </a:r>
            <a:r>
              <a:rPr lang="en-US" altLang="zh-CN" sz="1800" i="1" dirty="0">
                <a:solidFill>
                  <a:srgbClr val="0000FF"/>
                </a:solidFill>
                <a:latin typeface="Consolas" pitchFamily="49" charset="0"/>
                <a:ea typeface="仿宋" pitchFamily="49" charset="-122"/>
                <a:cs typeface="Consolas" pitchFamily="49" charset="0"/>
              </a:rPr>
              <a:t>r</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r={&lt;</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i="1" baseline="-25000"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&gt; | </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i="1" baseline="-25000" dirty="0" err="1">
                <a:solidFill>
                  <a:srgbClr val="0000FF"/>
                </a:solidFill>
                <a:latin typeface="Consolas" pitchFamily="49" charset="0"/>
                <a:ea typeface="仿宋" pitchFamily="49" charset="-122"/>
                <a:cs typeface="Consolas" pitchFamily="49" charset="0"/>
              </a:rPr>
              <a:t>j</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D</a:t>
            </a:r>
            <a:r>
              <a:rPr lang="zh-CN"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0</a:t>
            </a:r>
            <a:r>
              <a:rPr lang="zh-CN" altLang="zh-CN" sz="1800" dirty="0">
                <a:solidFill>
                  <a:srgbClr val="0000FF"/>
                </a:solidFill>
                <a:latin typeface="+mj-ea"/>
                <a:ea typeface="+mj-ea"/>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j</a:t>
            </a:r>
            <a:r>
              <a:rPr lang="zh-CN" altLang="zh-CN" sz="1800" dirty="0">
                <a:solidFill>
                  <a:srgbClr val="0000FF"/>
                </a:solidFill>
                <a:latin typeface="+mj-ea"/>
                <a:ea typeface="+mj-ea"/>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，其中每个结点最多只有一个前驱</a:t>
            </a:r>
            <a:endParaRPr lang="en-US"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结点、可以有零个或多个后继结点，有且仅有一个结点即根</a:t>
            </a:r>
            <a:endParaRPr lang="en-US"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结点没有前驱结点</a:t>
            </a: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zh-CN" altLang="zh-CN" sz="1900" dirty="0">
                <a:solidFill>
                  <a:srgbClr val="FF0000"/>
                </a:solidFill>
                <a:latin typeface="Consolas" pitchFamily="49" charset="0"/>
                <a:ea typeface="仿宋" pitchFamily="49" charset="-122"/>
                <a:cs typeface="Consolas" pitchFamily="49" charset="0"/>
              </a:rPr>
              <a:t>基本运算：</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bool </a:t>
            </a:r>
            <a:r>
              <a:rPr lang="en-US" altLang="zh-CN" sz="1800" dirty="0" err="1">
                <a:solidFill>
                  <a:srgbClr val="0000FF"/>
                </a:solidFill>
                <a:latin typeface="Consolas" pitchFamily="49" charset="0"/>
                <a:ea typeface="仿宋" pitchFamily="49" charset="-122"/>
                <a:cs typeface="Consolas" pitchFamily="49" charset="0"/>
              </a:rPr>
              <a:t>CreateTree</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：由树的逻辑结构表示建立其存储结构。</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String </a:t>
            </a:r>
            <a:r>
              <a:rPr lang="en-US" altLang="zh-CN" sz="1800" dirty="0" err="1">
                <a:solidFill>
                  <a:srgbClr val="0000FF"/>
                </a:solidFill>
                <a:latin typeface="Consolas" pitchFamily="49" charset="0"/>
                <a:ea typeface="仿宋" pitchFamily="49" charset="-122"/>
                <a:cs typeface="Consolas" pitchFamily="49" charset="0"/>
              </a:rPr>
              <a:t>toString</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：返回由树转换的括号表示串。</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E </a:t>
            </a:r>
            <a:r>
              <a:rPr lang="en-US" altLang="zh-CN" sz="1800" dirty="0" err="1">
                <a:solidFill>
                  <a:srgbClr val="0000FF"/>
                </a:solidFill>
                <a:latin typeface="Consolas" pitchFamily="49" charset="0"/>
                <a:ea typeface="仿宋" pitchFamily="49" charset="-122"/>
                <a:cs typeface="Consolas" pitchFamily="49" charset="0"/>
              </a:rPr>
              <a:t>GetParent</a:t>
            </a:r>
            <a:r>
              <a:rPr lang="en-US" altLang="zh-CN" sz="1800" dirty="0">
                <a:solidFill>
                  <a:srgbClr val="0000FF"/>
                </a:solidFill>
                <a:latin typeface="Consolas" pitchFamily="49" charset="0"/>
                <a:ea typeface="仿宋" pitchFamily="49" charset="-122"/>
                <a:cs typeface="Consolas" pitchFamily="49" charset="0"/>
              </a:rPr>
              <a:t>(int</a:t>
            </a:r>
            <a:r>
              <a:rPr lang="en-US" altLang="zh-CN" sz="1800" i="1" dirty="0">
                <a:solidFill>
                  <a:srgbClr val="0000FF"/>
                </a:solidFill>
                <a:latin typeface="Consolas" pitchFamily="49" charset="0"/>
                <a:ea typeface="仿宋" pitchFamily="49" charset="-122"/>
                <a:cs typeface="Consolas" pitchFamily="49" charset="0"/>
              </a:rPr>
              <a:t> </a:t>
            </a:r>
            <a:r>
              <a:rPr lang="en-US" altLang="zh-CN" sz="1800" i="1"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：求编号为</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的结点的双亲结点值。</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mj-ea"/>
                <a:ea typeface="+mj-ea"/>
                <a:cs typeface="Consolas" pitchFamily="49" charset="0"/>
              </a:rPr>
              <a:t>…</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571472" y="357166"/>
            <a:ext cx="3071834" cy="430887"/>
          </a:xfrm>
          <a:prstGeom prst="rect">
            <a:avLst/>
          </a:prstGeom>
          <a:noFill/>
        </p:spPr>
        <p:txBody>
          <a:bodyPr wrap="square" rtlCol="0">
            <a:spAutoFit/>
          </a:bodyPr>
          <a:lstStyle/>
          <a:p>
            <a:pPr algn="l">
              <a:lnSpc>
                <a:spcPct val="100000"/>
              </a:lnSpc>
              <a:spcBef>
                <a:spcPts val="0"/>
              </a:spcBef>
            </a:pPr>
            <a:r>
              <a:rPr lang="zh-CN" altLang="zh-CN" sz="2200" dirty="0">
                <a:solidFill>
                  <a:srgbClr val="0000FF"/>
                </a:solidFill>
                <a:latin typeface="仿宋" pitchFamily="49" charset="-122"/>
                <a:ea typeface="仿宋" pitchFamily="49" charset="-122"/>
              </a:rPr>
              <a:t>抽象数据类型树</a:t>
            </a:r>
            <a:r>
              <a:rPr lang="zh-CN" altLang="en-US" sz="2200" dirty="0">
                <a:solidFill>
                  <a:srgbClr val="0000FF"/>
                </a:solidFill>
                <a:latin typeface="仿宋" pitchFamily="49" charset="-122"/>
                <a:ea typeface="仿宋" pitchFamily="49" charset="-122"/>
              </a:rPr>
              <a:t>的描述：</a:t>
            </a:r>
            <a:endParaRPr lang="zh-CN" altLang="en-US" sz="2200" dirty="0">
              <a:solidFill>
                <a:srgbClr val="0000FF"/>
              </a:solidFill>
              <a:latin typeface="仿宋" pitchFamily="49" charset="-122"/>
              <a:ea typeface="仿宋" pitchFamily="49" charset="-122"/>
              <a:cs typeface="Consolas" pitchFamily="49"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428604"/>
            <a:ext cx="6786610" cy="415498"/>
          </a:xfrm>
          <a:prstGeom prst="rect">
            <a:avLst/>
          </a:prstGeom>
          <a:noFill/>
        </p:spPr>
        <p:txBody>
          <a:bodyPr wrap="square" rtlCol="0">
            <a:spAutoFit/>
          </a:bodyPr>
          <a:lstStyle/>
          <a:p>
            <a:pPr algn="l">
              <a:lnSpc>
                <a:spcPct val="100000"/>
              </a:lnSpc>
              <a:spcBef>
                <a:spcPts val="0"/>
              </a:spcBef>
            </a:pPr>
            <a:r>
              <a:rPr lang="zh-CN" altLang="zh-CN" sz="2100" dirty="0">
                <a:solidFill>
                  <a:srgbClr val="0000FF"/>
                </a:solidFill>
                <a:latin typeface="Consolas" pitchFamily="49" charset="0"/>
                <a:ea typeface="仿宋" pitchFamily="49" charset="-122"/>
                <a:cs typeface="Consolas" pitchFamily="49" charset="0"/>
              </a:rPr>
              <a:t>对应</a:t>
            </a:r>
            <a:r>
              <a:rPr lang="en-US" altLang="zh-CN" sz="2100" dirty="0">
                <a:solidFill>
                  <a:srgbClr val="0000FF"/>
                </a:solidFill>
                <a:latin typeface="Consolas" pitchFamily="49" charset="0"/>
                <a:ea typeface="仿宋" pitchFamily="49" charset="-122"/>
                <a:cs typeface="Consolas" pitchFamily="49" charset="0"/>
              </a:rPr>
              <a:t>Java</a:t>
            </a:r>
            <a:r>
              <a:rPr lang="zh-CN" altLang="zh-CN" sz="2100" dirty="0">
                <a:solidFill>
                  <a:srgbClr val="0000FF"/>
                </a:solidFill>
                <a:latin typeface="Consolas" pitchFamily="49" charset="0"/>
                <a:ea typeface="仿宋" pitchFamily="49" charset="-122"/>
                <a:cs typeface="Consolas" pitchFamily="49" charset="0"/>
              </a:rPr>
              <a:t>语言的二叉链结点类</a:t>
            </a:r>
            <a:r>
              <a:rPr lang="en-US" altLang="zh-CN" sz="2100" dirty="0" err="1">
                <a:solidFill>
                  <a:srgbClr val="0000FF"/>
                </a:solidFill>
                <a:latin typeface="Consolas" pitchFamily="49" charset="0"/>
                <a:ea typeface="仿宋" pitchFamily="49" charset="-122"/>
                <a:cs typeface="Consolas" pitchFamily="49" charset="0"/>
              </a:rPr>
              <a:t>BTNode</a:t>
            </a:r>
            <a:r>
              <a:rPr lang="en-US" altLang="zh-CN" sz="2100" dirty="0">
                <a:solidFill>
                  <a:srgbClr val="0000FF"/>
                </a:solidFill>
                <a:latin typeface="Consolas" pitchFamily="49" charset="0"/>
                <a:ea typeface="仿宋" pitchFamily="49" charset="-122"/>
                <a:cs typeface="Consolas" pitchFamily="49" charset="0"/>
              </a:rPr>
              <a:t>&lt;E&gt;</a:t>
            </a:r>
            <a:endParaRPr lang="zh-CN" altLang="en-US" sz="21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971600" y="980728"/>
            <a:ext cx="7000924" cy="564009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err="1">
                <a:solidFill>
                  <a:srgbClr val="FF0000"/>
                </a:solidFill>
                <a:latin typeface="Consolas" pitchFamily="49" charset="0"/>
                <a:ea typeface="仿宋" pitchFamily="49" charset="-122"/>
                <a:cs typeface="Consolas" pitchFamily="49" charset="0"/>
              </a:rPr>
              <a:t>BTNode</a:t>
            </a:r>
            <a:r>
              <a:rPr lang="en-US" altLang="zh-CN" sz="1800" dirty="0">
                <a:solidFill>
                  <a:srgbClr val="FF0000"/>
                </a:solidFill>
                <a:latin typeface="Consolas" pitchFamily="49" charset="0"/>
                <a:ea typeface="仿宋" pitchFamily="49" charset="-122"/>
                <a:cs typeface="Consolas" pitchFamily="49" charset="0"/>
              </a:rPr>
              <a:t>&lt;E&gt;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二叉链中结点类</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E data;</a:t>
            </a:r>
            <a:r>
              <a:rPr lang="en-US" altLang="zh-CN" sz="1800" dirty="0">
                <a:solidFill>
                  <a:srgbClr val="C00000"/>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存放数据元素</a:t>
            </a:r>
          </a:p>
          <a:p>
            <a:pPr algn="l">
              <a:lnSpc>
                <a:spcPts val="3000"/>
              </a:lnSpc>
              <a:spcBef>
                <a:spcPts val="0"/>
              </a:spcBef>
            </a:pPr>
            <a:r>
              <a:rPr lang="en-US" altLang="zh-CN" sz="1800" dirty="0">
                <a:solidFill>
                  <a:srgbClr val="C00000"/>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BTNode</a:t>
            </a:r>
            <a:r>
              <a:rPr lang="en-US" altLang="zh-CN" sz="1800" dirty="0">
                <a:solidFill>
                  <a:srgbClr val="FF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lchild</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C00000"/>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指向左孩子结点</a:t>
            </a:r>
          </a:p>
          <a:p>
            <a:pPr algn="l">
              <a:lnSpc>
                <a:spcPts val="3000"/>
              </a:lnSpc>
              <a:spcBef>
                <a:spcPts val="0"/>
              </a:spcBef>
            </a:pPr>
            <a:r>
              <a:rPr lang="en-US" altLang="zh-CN" sz="1800" dirty="0">
                <a:solidFill>
                  <a:srgbClr val="FF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BTNode</a:t>
            </a:r>
            <a:r>
              <a:rPr lang="en-US" altLang="zh-CN" sz="1800" dirty="0">
                <a:solidFill>
                  <a:srgbClr val="FF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rchild</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指向右孩子结点</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FF0000"/>
                </a:solidFill>
                <a:latin typeface="Consolas" pitchFamily="49" charset="0"/>
                <a:ea typeface="仿宋" pitchFamily="49" charset="-122"/>
                <a:cs typeface="Consolas" pitchFamily="49" charset="0"/>
              </a:rPr>
              <a:t>BTNode</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默认构造方法</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  </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  </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FF0000"/>
                </a:solidFill>
                <a:latin typeface="Consolas" pitchFamily="49" charset="0"/>
                <a:ea typeface="仿宋" pitchFamily="49" charset="-122"/>
                <a:cs typeface="Consolas" pitchFamily="49" charset="0"/>
              </a:rPr>
              <a:t>BTNode</a:t>
            </a:r>
            <a:r>
              <a:rPr lang="en-US" altLang="zh-CN" sz="1800" dirty="0">
                <a:solidFill>
                  <a:srgbClr val="FF0000"/>
                </a:solidFill>
                <a:latin typeface="Consolas" pitchFamily="49" charset="0"/>
                <a:ea typeface="仿宋" pitchFamily="49" charset="-122"/>
                <a:cs typeface="Consolas" pitchFamily="49" charset="0"/>
              </a:rPr>
              <a:t>(E 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重载构造方法</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  </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data=d;</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217" y="228503"/>
            <a:ext cx="4500594" cy="461665"/>
          </a:xfrm>
          <a:prstGeom prst="rect">
            <a:avLst/>
          </a:prstGeom>
          <a:gradFill>
            <a:gsLst>
              <a:gs pos="40000">
                <a:srgbClr val="267E96"/>
              </a:gs>
              <a:gs pos="0">
                <a:schemeClr val="accent5">
                  <a:shade val="51000"/>
                  <a:satMod val="130000"/>
                </a:schemeClr>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a:latin typeface="Consolas" pitchFamily="49" charset="0"/>
                <a:ea typeface="微软雅黑" pitchFamily="34" charset="-122"/>
                <a:cs typeface="Consolas" pitchFamily="49" charset="0"/>
              </a:defRPr>
            </a:lvl1pPr>
          </a:lstStyle>
          <a:p>
            <a:r>
              <a:rPr lang="en-US" altLang="zh-CN"/>
              <a:t>7.2.4 </a:t>
            </a:r>
            <a:r>
              <a:rPr lang="zh-CN" altLang="zh-CN"/>
              <a:t>二叉树的递归算法设计</a:t>
            </a:r>
          </a:p>
        </p:txBody>
      </p:sp>
      <p:sp>
        <p:nvSpPr>
          <p:cNvPr id="5" name="Text Box 2"/>
          <p:cNvSpPr txBox="1">
            <a:spLocks noChangeArrowheads="1"/>
          </p:cNvSpPr>
          <p:nvPr/>
        </p:nvSpPr>
        <p:spPr bwMode="auto">
          <a:xfrm>
            <a:off x="539552" y="4528203"/>
            <a:ext cx="8409231" cy="2221890"/>
          </a:xfrm>
          <a:prstGeom prst="rect">
            <a:avLst/>
          </a:prstGeom>
          <a:noFill/>
          <a:ln w="9525">
            <a:noFill/>
            <a:miter lim="800000"/>
            <a:headEnd/>
            <a:tailEnd/>
          </a:ln>
        </p:spPr>
        <p:txBody>
          <a:bodyPr wrap="square">
            <a:spAutoFit/>
          </a:bodyPr>
          <a:lstStyle/>
          <a:p>
            <a:pPr marL="457200" indent="-457200" algn="l">
              <a:lnSpc>
                <a:spcPts val="2900"/>
              </a:lnSpc>
              <a:spcBef>
                <a:spcPts val="600"/>
              </a:spcBef>
              <a:buBlip>
                <a:blip r:embed="rId2"/>
              </a:buBlip>
            </a:pPr>
            <a:r>
              <a:rPr lang="zh-CN" altLang="en-US" sz="1800" dirty="0">
                <a:solidFill>
                  <a:srgbClr val="0000FF"/>
                </a:solidFill>
                <a:latin typeface="Consolas" pitchFamily="49" charset="0"/>
                <a:ea typeface="仿宋" pitchFamily="49" charset="-122"/>
                <a:cs typeface="Consolas" pitchFamily="49" charset="0"/>
              </a:rPr>
              <a:t>对于二叉树</a:t>
            </a:r>
            <a:r>
              <a:rPr lang="en-US" altLang="zh-CN" sz="1800" i="1" dirty="0">
                <a:solidFill>
                  <a:srgbClr val="0000FF"/>
                </a:solidFill>
                <a:latin typeface="Consolas" pitchFamily="49" charset="0"/>
                <a:ea typeface="仿宋" pitchFamily="49" charset="-122"/>
                <a:cs typeface="Consolas" pitchFamily="49" charset="0"/>
              </a:rPr>
              <a:t>b</a:t>
            </a:r>
            <a:r>
              <a:rPr lang="zh-CN" altLang="en-US" sz="1800" dirty="0">
                <a:solidFill>
                  <a:srgbClr val="0000FF"/>
                </a:solidFill>
                <a:latin typeface="Consolas" pitchFamily="49" charset="0"/>
                <a:ea typeface="仿宋" pitchFamily="49" charset="-122"/>
                <a:cs typeface="Consolas" pitchFamily="49" charset="0"/>
              </a:rPr>
              <a:t>，设</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b</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是求解的“大问题”。</a:t>
            </a:r>
            <a:endParaRPr lang="en-US" altLang="zh-CN" sz="1800" dirty="0">
              <a:solidFill>
                <a:srgbClr val="0000FF"/>
              </a:solidFill>
              <a:latin typeface="Consolas" pitchFamily="49" charset="0"/>
              <a:ea typeface="仿宋" pitchFamily="49" charset="-122"/>
              <a:cs typeface="Consolas" pitchFamily="49" charset="0"/>
            </a:endParaRPr>
          </a:p>
          <a:p>
            <a:pPr marL="457200" indent="-457200" algn="l">
              <a:lnSpc>
                <a:spcPts val="2900"/>
              </a:lnSpc>
              <a:spcBef>
                <a:spcPts val="600"/>
              </a:spcBef>
              <a:buBlip>
                <a:blip r:embed="rId2"/>
              </a:buBlip>
            </a:pP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b</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和 </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b</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为“小问题”。</a:t>
            </a:r>
            <a:endParaRPr lang="en-US" altLang="zh-CN" sz="1800" dirty="0">
              <a:solidFill>
                <a:srgbClr val="0000FF"/>
              </a:solidFill>
              <a:latin typeface="Consolas" pitchFamily="49" charset="0"/>
              <a:ea typeface="仿宋" pitchFamily="49" charset="-122"/>
              <a:cs typeface="Consolas" pitchFamily="49" charset="0"/>
            </a:endParaRPr>
          </a:p>
          <a:p>
            <a:pPr marL="457200" indent="-457200" algn="l">
              <a:lnSpc>
                <a:spcPts val="2900"/>
              </a:lnSpc>
              <a:spcBef>
                <a:spcPts val="600"/>
              </a:spcBef>
              <a:buBlip>
                <a:blip r:embed="rId2"/>
              </a:buBlip>
            </a:pPr>
            <a:r>
              <a:rPr lang="zh-CN" altLang="en-US" sz="1800" dirty="0">
                <a:solidFill>
                  <a:srgbClr val="0000FF"/>
                </a:solidFill>
                <a:latin typeface="Consolas" pitchFamily="49" charset="0"/>
                <a:ea typeface="仿宋" pitchFamily="49" charset="-122"/>
                <a:cs typeface="Consolas" pitchFamily="49" charset="0"/>
              </a:rPr>
              <a:t>假设</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b</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和 </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b</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是可求的，在此基础上得出</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b</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和</a:t>
            </a:r>
            <a:endParaRPr lang="en-US" altLang="zh-CN" sz="1800" dirty="0">
              <a:solidFill>
                <a:srgbClr val="0000FF"/>
              </a:solidFill>
              <a:latin typeface="Consolas" pitchFamily="49" charset="0"/>
              <a:ea typeface="仿宋" pitchFamily="49" charset="-122"/>
              <a:cs typeface="Consolas" pitchFamily="49" charset="0"/>
            </a:endParaRPr>
          </a:p>
          <a:p>
            <a:pPr algn="l">
              <a:lnSpc>
                <a:spcPts val="2900"/>
              </a:lnSpc>
              <a:spcBef>
                <a:spcPts val="600"/>
              </a:spcBef>
            </a:pPr>
            <a:r>
              <a:rPr lang="en-US" altLang="zh-CN" sz="1800" i="1" dirty="0">
                <a:solidFill>
                  <a:srgbClr val="0000FF"/>
                </a:solidFill>
                <a:latin typeface="Consolas" pitchFamily="49" charset="0"/>
                <a:ea typeface="仿宋" pitchFamily="49" charset="-122"/>
                <a:cs typeface="Consolas" pitchFamily="49" charset="0"/>
              </a:rPr>
              <a:t>    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b</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b</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之间的关系，从而得到递归体。</a:t>
            </a:r>
            <a:endParaRPr lang="en-US" altLang="zh-CN" sz="1800" dirty="0">
              <a:solidFill>
                <a:srgbClr val="0000FF"/>
              </a:solidFill>
              <a:latin typeface="Consolas" pitchFamily="49" charset="0"/>
              <a:ea typeface="仿宋" pitchFamily="49" charset="-122"/>
              <a:cs typeface="Consolas" pitchFamily="49" charset="0"/>
            </a:endParaRPr>
          </a:p>
          <a:p>
            <a:pPr marL="457200" indent="-457200" algn="l">
              <a:lnSpc>
                <a:spcPts val="2900"/>
              </a:lnSpc>
              <a:spcBef>
                <a:spcPts val="600"/>
              </a:spcBef>
              <a:buBlip>
                <a:blip r:embed="rId2"/>
              </a:buBlip>
            </a:pPr>
            <a:r>
              <a:rPr lang="zh-CN" altLang="en-US" sz="1800" dirty="0">
                <a:solidFill>
                  <a:srgbClr val="0000FF"/>
                </a:solidFill>
                <a:latin typeface="Consolas" pitchFamily="49" charset="0"/>
                <a:ea typeface="仿宋" pitchFamily="49" charset="-122"/>
                <a:cs typeface="Consolas" pitchFamily="49" charset="0"/>
              </a:rPr>
              <a:t>再考虑</a:t>
            </a:r>
            <a:r>
              <a:rPr lang="en-US" altLang="zh-CN" sz="1800" i="1" dirty="0">
                <a:solidFill>
                  <a:srgbClr val="0000FF"/>
                </a:solidFill>
                <a:latin typeface="Consolas" pitchFamily="49" charset="0"/>
                <a:ea typeface="仿宋" pitchFamily="49" charset="-122"/>
                <a:cs typeface="Consolas" pitchFamily="49" charset="0"/>
              </a:rPr>
              <a:t>b</a:t>
            </a:r>
            <a:r>
              <a:rPr lang="en-US" altLang="zh-CN" sz="1800" dirty="0">
                <a:solidFill>
                  <a:srgbClr val="0000FF"/>
                </a:solidFill>
                <a:latin typeface="Consolas" pitchFamily="49" charset="0"/>
                <a:ea typeface="仿宋" pitchFamily="49" charset="-122"/>
                <a:cs typeface="Consolas" pitchFamily="49" charset="0"/>
              </a:rPr>
              <a:t>=NULL</a:t>
            </a:r>
            <a:r>
              <a:rPr lang="zh-CN" altLang="en-US" sz="1800" dirty="0">
                <a:solidFill>
                  <a:srgbClr val="0000FF"/>
                </a:solidFill>
                <a:latin typeface="Consolas" pitchFamily="49" charset="0"/>
                <a:ea typeface="仿宋" pitchFamily="49" charset="-122"/>
                <a:cs typeface="Consolas" pitchFamily="49" charset="0"/>
              </a:rPr>
              <a:t>或只有一个结点的特殊情况，从而得到递归出口。</a:t>
            </a:r>
          </a:p>
        </p:txBody>
      </p:sp>
      <p:sp>
        <p:nvSpPr>
          <p:cNvPr id="6" name="TextBox 5"/>
          <p:cNvSpPr txBox="1"/>
          <p:nvPr/>
        </p:nvSpPr>
        <p:spPr>
          <a:xfrm>
            <a:off x="354842" y="824031"/>
            <a:ext cx="4607751" cy="415498"/>
          </a:xfrm>
          <a:prstGeom prst="rect">
            <a:avLst/>
          </a:prstGeom>
          <a:noFill/>
        </p:spPr>
        <p:txBody>
          <a:bodyPr wrap="square" rtlCol="0">
            <a:spAutoFit/>
          </a:bodyPr>
          <a:lstStyle/>
          <a:p>
            <a:pPr algn="l">
              <a:lnSpc>
                <a:spcPct val="100000"/>
              </a:lnSpc>
            </a:pPr>
            <a:r>
              <a:rPr lang="zh-CN" altLang="en-US" sz="2100" dirty="0">
                <a:solidFill>
                  <a:srgbClr val="0000FF"/>
                </a:solidFill>
                <a:ea typeface="楷体" pitchFamily="49" charset="-122"/>
                <a:cs typeface="Times New Roman" pitchFamily="18" charset="0"/>
              </a:rPr>
              <a:t>一般地，二叉树的递归结构如下：</a:t>
            </a:r>
            <a:endParaRPr lang="zh-CN" altLang="en-US" sz="2100" dirty="0">
              <a:solidFill>
                <a:srgbClr val="0000FF"/>
              </a:solidFill>
            </a:endParaRPr>
          </a:p>
        </p:txBody>
      </p:sp>
      <p:grpSp>
        <p:nvGrpSpPr>
          <p:cNvPr id="21" name="组合 20"/>
          <p:cNvGrpSpPr/>
          <p:nvPr/>
        </p:nvGrpSpPr>
        <p:grpSpPr>
          <a:xfrm>
            <a:off x="1763688" y="1339092"/>
            <a:ext cx="4616315" cy="2932480"/>
            <a:chOff x="1941854" y="1329118"/>
            <a:chExt cx="4616315" cy="2932480"/>
          </a:xfrm>
        </p:grpSpPr>
        <p:sp>
          <p:nvSpPr>
            <p:cNvPr id="7" name="椭圆 6"/>
            <p:cNvSpPr/>
            <p:nvPr/>
          </p:nvSpPr>
          <p:spPr>
            <a:xfrm>
              <a:off x="3857620" y="158332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l"/>
              <a:endParaRPr lang="zh-CN" altLang="en-US" sz="1800"/>
            </a:p>
          </p:txBody>
        </p:sp>
        <p:sp>
          <p:nvSpPr>
            <p:cNvPr id="8" name="等腰三角形 7"/>
            <p:cNvSpPr/>
            <p:nvPr/>
          </p:nvSpPr>
          <p:spPr>
            <a:xfrm>
              <a:off x="2928926" y="25834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l"/>
              <a:endParaRPr lang="zh-CN" altLang="en-US" sz="1800"/>
            </a:p>
          </p:txBody>
        </p:sp>
        <p:sp>
          <p:nvSpPr>
            <p:cNvPr id="9" name="等腰三角形 8"/>
            <p:cNvSpPr/>
            <p:nvPr/>
          </p:nvSpPr>
          <p:spPr>
            <a:xfrm>
              <a:off x="4429124" y="25834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l"/>
              <a:endParaRPr lang="zh-CN" altLang="en-US" sz="1800"/>
            </a:p>
          </p:txBody>
        </p:sp>
        <p:cxnSp>
          <p:nvCxnSpPr>
            <p:cNvPr id="10" name="直接连接符 9"/>
            <p:cNvCxnSpPr>
              <a:stCxn id="7" idx="3"/>
              <a:endCxn id="8" idx="0"/>
            </p:cNvCxnSpPr>
            <p:nvPr/>
          </p:nvCxnSpPr>
          <p:spPr>
            <a:xfrm rot="5400000">
              <a:off x="3316605" y="1990135"/>
              <a:ext cx="634275" cy="552375"/>
            </a:xfrm>
            <a:prstGeom prst="line">
              <a:avLst/>
            </a:prstGeom>
            <a:ln w="19050"/>
          </p:spPr>
          <p:style>
            <a:lnRef idx="2">
              <a:schemeClr val="dk1"/>
            </a:lnRef>
            <a:fillRef idx="0">
              <a:schemeClr val="dk1"/>
            </a:fillRef>
            <a:effectRef idx="1">
              <a:schemeClr val="dk1"/>
            </a:effectRef>
            <a:fontRef idx="minor">
              <a:schemeClr val="tx1"/>
            </a:fontRef>
          </p:style>
        </p:cxnSp>
        <p:cxnSp>
          <p:nvCxnSpPr>
            <p:cNvPr id="11" name="直接连接符 10"/>
            <p:cNvCxnSpPr>
              <a:stCxn id="7" idx="5"/>
              <a:endCxn id="9" idx="0"/>
            </p:cNvCxnSpPr>
            <p:nvPr/>
          </p:nvCxnSpPr>
          <p:spPr>
            <a:xfrm rot="16200000" flipH="1">
              <a:off x="4192989" y="1918696"/>
              <a:ext cx="634275" cy="695251"/>
            </a:xfrm>
            <a:prstGeom prst="line">
              <a:avLst/>
            </a:prstGeom>
            <a:ln w="19050"/>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a:off x="3584114" y="1421266"/>
              <a:ext cx="321471" cy="214314"/>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357554" y="1329118"/>
              <a:ext cx="285752" cy="317908"/>
            </a:xfrm>
            <a:prstGeom prst="rect">
              <a:avLst/>
            </a:prstGeom>
            <a:noFill/>
          </p:spPr>
          <p:txBody>
            <a:bodyPr wrap="square" rtlCol="0">
              <a:spAutoFit/>
            </a:bodyPr>
            <a:lstStyle/>
            <a:p>
              <a:pPr algn="l"/>
              <a:r>
                <a:rPr lang="en-US" altLang="zh-CN" sz="1800" i="1" dirty="0">
                  <a:solidFill>
                    <a:srgbClr val="9933FF"/>
                  </a:solidFill>
                  <a:latin typeface="Consolas" pitchFamily="49" charset="0"/>
                  <a:cs typeface="Consolas" pitchFamily="49" charset="0"/>
                </a:rPr>
                <a:t>b</a:t>
              </a:r>
              <a:endParaRPr lang="zh-CN" altLang="en-US" sz="1800" i="1" dirty="0">
                <a:solidFill>
                  <a:srgbClr val="9933FF"/>
                </a:solidFill>
                <a:latin typeface="Consolas" pitchFamily="49" charset="0"/>
                <a:cs typeface="Consolas" pitchFamily="49" charset="0"/>
              </a:endParaRPr>
            </a:p>
          </p:txBody>
        </p:sp>
        <p:sp>
          <p:nvSpPr>
            <p:cNvPr id="14" name="TextBox 13"/>
            <p:cNvSpPr txBox="1"/>
            <p:nvPr/>
          </p:nvSpPr>
          <p:spPr>
            <a:xfrm>
              <a:off x="4214810" y="1400556"/>
              <a:ext cx="1748142" cy="316946"/>
            </a:xfrm>
            <a:prstGeom prst="rect">
              <a:avLst/>
            </a:prstGeom>
            <a:noFill/>
          </p:spPr>
          <p:txBody>
            <a:bodyPr wrap="square" rtlCol="0">
              <a:spAutoFit/>
            </a:bodyPr>
            <a:lstStyle/>
            <a:p>
              <a:pPr algn="l"/>
              <a:r>
                <a:rPr lang="en-US" altLang="zh-CN" sz="1800" i="1" dirty="0">
                  <a:solidFill>
                    <a:srgbClr val="9933FF"/>
                  </a:solidFill>
                  <a:latin typeface="Consolas" pitchFamily="49" charset="0"/>
                  <a:cs typeface="Consolas" pitchFamily="49" charset="0"/>
                </a:rPr>
                <a:t>f</a:t>
              </a:r>
              <a:r>
                <a:rPr lang="en-US" altLang="zh-CN" sz="1800" dirty="0">
                  <a:solidFill>
                    <a:srgbClr val="9933FF"/>
                  </a:solidFill>
                  <a:latin typeface="Consolas" pitchFamily="49" charset="0"/>
                  <a:cs typeface="Consolas" pitchFamily="49" charset="0"/>
                </a:rPr>
                <a:t>(</a:t>
              </a:r>
              <a:r>
                <a:rPr lang="en-US" altLang="zh-CN" sz="1800" i="1" dirty="0">
                  <a:solidFill>
                    <a:srgbClr val="9933FF"/>
                  </a:solidFill>
                  <a:latin typeface="Consolas" pitchFamily="49" charset="0"/>
                  <a:cs typeface="Consolas" pitchFamily="49" charset="0"/>
                </a:rPr>
                <a:t>b</a:t>
              </a:r>
              <a:r>
                <a:rPr lang="en-US" altLang="zh-CN" sz="1800" dirty="0">
                  <a:solidFill>
                    <a:srgbClr val="9933FF"/>
                  </a:solidFill>
                  <a:latin typeface="Consolas" pitchFamily="49" charset="0"/>
                  <a:cs typeface="Consolas" pitchFamily="49" charset="0"/>
                </a:rPr>
                <a:t>)</a:t>
              </a:r>
              <a:r>
                <a:rPr lang="zh-CN" altLang="en-US" sz="1800" dirty="0">
                  <a:solidFill>
                    <a:srgbClr val="9933FF"/>
                  </a:solidFill>
                  <a:latin typeface="Consolas" pitchFamily="49" charset="0"/>
                  <a:cs typeface="Consolas" pitchFamily="49" charset="0"/>
                </a:rPr>
                <a:t>（大问题）</a:t>
              </a:r>
            </a:p>
          </p:txBody>
        </p:sp>
        <p:sp>
          <p:nvSpPr>
            <p:cNvPr id="15" name="TextBox 14"/>
            <p:cNvSpPr txBox="1"/>
            <p:nvPr/>
          </p:nvSpPr>
          <p:spPr>
            <a:xfrm>
              <a:off x="1941854" y="2116733"/>
              <a:ext cx="1428760" cy="317908"/>
            </a:xfrm>
            <a:prstGeom prst="rect">
              <a:avLst/>
            </a:prstGeom>
            <a:noFill/>
          </p:spPr>
          <p:txBody>
            <a:bodyPr wrap="square" rtlCol="0">
              <a:spAutoFit/>
            </a:bodyPr>
            <a:lstStyle/>
            <a:p>
              <a:pPr algn="l"/>
              <a:r>
                <a:rPr lang="en-US" altLang="zh-CN" sz="1800" i="1" dirty="0" err="1">
                  <a:solidFill>
                    <a:srgbClr val="9933FF"/>
                  </a:solidFill>
                  <a:latin typeface="Consolas" pitchFamily="49" charset="0"/>
                  <a:cs typeface="Consolas" pitchFamily="49" charset="0"/>
                </a:rPr>
                <a:t>b.</a:t>
              </a:r>
              <a:r>
                <a:rPr lang="en-US" altLang="zh-CN" sz="1600" dirty="0" err="1">
                  <a:solidFill>
                    <a:srgbClr val="9933FF"/>
                  </a:solidFill>
                  <a:latin typeface="Consolas" pitchFamily="49" charset="0"/>
                  <a:cs typeface="Consolas" pitchFamily="49" charset="0"/>
                </a:rPr>
                <a:t>lchild</a:t>
              </a:r>
              <a:endParaRPr lang="zh-CN" altLang="en-US" sz="1600" dirty="0">
                <a:solidFill>
                  <a:srgbClr val="9933FF"/>
                </a:solidFill>
                <a:latin typeface="Consolas" pitchFamily="49" charset="0"/>
                <a:cs typeface="Consolas" pitchFamily="49" charset="0"/>
              </a:endParaRPr>
            </a:p>
          </p:txBody>
        </p:sp>
        <p:cxnSp>
          <p:nvCxnSpPr>
            <p:cNvPr id="16" name="直接箭头连接符 15"/>
            <p:cNvCxnSpPr/>
            <p:nvPr/>
          </p:nvCxnSpPr>
          <p:spPr>
            <a:xfrm>
              <a:off x="3036083" y="2369146"/>
              <a:ext cx="321471" cy="214314"/>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cxnSp>
          <p:nvCxnSpPr>
            <p:cNvPr id="17" name="直接箭头连接符 16"/>
            <p:cNvCxnSpPr/>
            <p:nvPr/>
          </p:nvCxnSpPr>
          <p:spPr>
            <a:xfrm rot="5400000">
              <a:off x="4857752" y="2297708"/>
              <a:ext cx="285752" cy="285752"/>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285984" y="3583592"/>
              <a:ext cx="1785950" cy="678006"/>
            </a:xfrm>
            <a:prstGeom prst="rect">
              <a:avLst/>
            </a:prstGeom>
            <a:noFill/>
          </p:spPr>
          <p:txBody>
            <a:bodyPr wrap="square" rtlCol="0">
              <a:spAutoFit/>
            </a:bodyPr>
            <a:lstStyle/>
            <a:p>
              <a:pPr algn="l"/>
              <a:r>
                <a:rPr lang="en-US" altLang="zh-CN" sz="1800" i="1" dirty="0">
                  <a:solidFill>
                    <a:srgbClr val="9933FF"/>
                  </a:solidFill>
                  <a:latin typeface="Consolas" pitchFamily="49" charset="0"/>
                  <a:cs typeface="Consolas" pitchFamily="49" charset="0"/>
                </a:rPr>
                <a:t>f</a:t>
              </a:r>
              <a:r>
                <a:rPr lang="en-US" altLang="zh-CN" sz="1800" dirty="0">
                  <a:solidFill>
                    <a:srgbClr val="9933FF"/>
                  </a:solidFill>
                  <a:latin typeface="Consolas" pitchFamily="49" charset="0"/>
                  <a:cs typeface="Consolas" pitchFamily="49" charset="0"/>
                </a:rPr>
                <a:t>(</a:t>
              </a:r>
              <a:r>
                <a:rPr lang="en-US" altLang="zh-CN" sz="1800" i="1" dirty="0" err="1">
                  <a:solidFill>
                    <a:srgbClr val="9933FF"/>
                  </a:solidFill>
                  <a:latin typeface="Consolas" pitchFamily="49" charset="0"/>
                  <a:cs typeface="Consolas" pitchFamily="49" charset="0"/>
                </a:rPr>
                <a:t>b.</a:t>
              </a:r>
              <a:r>
                <a:rPr lang="en-US" altLang="zh-CN" sz="1800" dirty="0" err="1">
                  <a:solidFill>
                    <a:srgbClr val="9933FF"/>
                  </a:solidFill>
                  <a:latin typeface="Consolas" pitchFamily="49" charset="0"/>
                  <a:cs typeface="Consolas" pitchFamily="49" charset="0"/>
                </a:rPr>
                <a:t>lchild</a:t>
              </a:r>
              <a:r>
                <a:rPr lang="en-US" altLang="zh-CN" sz="1800" dirty="0">
                  <a:solidFill>
                    <a:srgbClr val="9933FF"/>
                  </a:solidFill>
                  <a:latin typeface="Consolas" pitchFamily="49" charset="0"/>
                  <a:cs typeface="Consolas" pitchFamily="49" charset="0"/>
                </a:rPr>
                <a:t>)</a:t>
              </a:r>
            </a:p>
            <a:p>
              <a:pPr algn="l"/>
              <a:r>
                <a:rPr lang="zh-CN" altLang="en-US" sz="1800" dirty="0">
                  <a:solidFill>
                    <a:srgbClr val="9933FF"/>
                  </a:solidFill>
                  <a:latin typeface="Consolas" pitchFamily="49" charset="0"/>
                  <a:cs typeface="Consolas" pitchFamily="49" charset="0"/>
                </a:rPr>
                <a:t>（ 小问题</a:t>
              </a:r>
              <a:r>
                <a:rPr lang="en-US" altLang="zh-CN" sz="1800" dirty="0">
                  <a:solidFill>
                    <a:srgbClr val="9933FF"/>
                  </a:solidFill>
                  <a:latin typeface="Consolas" pitchFamily="49" charset="0"/>
                  <a:cs typeface="Consolas" pitchFamily="49" charset="0"/>
                </a:rPr>
                <a:t>1</a:t>
              </a:r>
              <a:r>
                <a:rPr lang="zh-CN" altLang="en-US" sz="1800" dirty="0">
                  <a:solidFill>
                    <a:srgbClr val="9933FF"/>
                  </a:solidFill>
                  <a:latin typeface="Consolas" pitchFamily="49" charset="0"/>
                  <a:cs typeface="Consolas" pitchFamily="49" charset="0"/>
                </a:rPr>
                <a:t>）</a:t>
              </a:r>
            </a:p>
          </p:txBody>
        </p:sp>
        <p:sp>
          <p:nvSpPr>
            <p:cNvPr id="19" name="TextBox 18"/>
            <p:cNvSpPr txBox="1"/>
            <p:nvPr/>
          </p:nvSpPr>
          <p:spPr>
            <a:xfrm>
              <a:off x="5129409" y="2079756"/>
              <a:ext cx="1428760" cy="317908"/>
            </a:xfrm>
            <a:prstGeom prst="rect">
              <a:avLst/>
            </a:prstGeom>
            <a:noFill/>
          </p:spPr>
          <p:txBody>
            <a:bodyPr wrap="square" rtlCol="0">
              <a:spAutoFit/>
            </a:bodyPr>
            <a:lstStyle/>
            <a:p>
              <a:pPr algn="l"/>
              <a:r>
                <a:rPr lang="en-US" altLang="zh-CN" sz="1800" i="1" dirty="0" err="1">
                  <a:solidFill>
                    <a:srgbClr val="9933FF"/>
                  </a:solidFill>
                  <a:latin typeface="Consolas" pitchFamily="49" charset="0"/>
                  <a:cs typeface="Consolas" pitchFamily="49" charset="0"/>
                </a:rPr>
                <a:t>b.</a:t>
              </a:r>
              <a:r>
                <a:rPr lang="en-US" altLang="zh-CN" sz="1800" dirty="0" err="1">
                  <a:solidFill>
                    <a:srgbClr val="9933FF"/>
                  </a:solidFill>
                  <a:latin typeface="Consolas" pitchFamily="49" charset="0"/>
                  <a:cs typeface="Consolas" pitchFamily="49" charset="0"/>
                </a:rPr>
                <a:t>rchild</a:t>
              </a:r>
              <a:endParaRPr lang="zh-CN" altLang="en-US" sz="1800" dirty="0">
                <a:solidFill>
                  <a:srgbClr val="9933FF"/>
                </a:solidFill>
                <a:latin typeface="Consolas" pitchFamily="49" charset="0"/>
                <a:cs typeface="Consolas" pitchFamily="49" charset="0"/>
              </a:endParaRPr>
            </a:p>
          </p:txBody>
        </p:sp>
        <p:sp>
          <p:nvSpPr>
            <p:cNvPr id="20" name="TextBox 19"/>
            <p:cNvSpPr txBox="1"/>
            <p:nvPr/>
          </p:nvSpPr>
          <p:spPr>
            <a:xfrm>
              <a:off x="4214810" y="3555074"/>
              <a:ext cx="2000264" cy="678006"/>
            </a:xfrm>
            <a:prstGeom prst="rect">
              <a:avLst/>
            </a:prstGeom>
            <a:noFill/>
          </p:spPr>
          <p:txBody>
            <a:bodyPr wrap="square" rtlCol="0">
              <a:spAutoFit/>
            </a:bodyPr>
            <a:lstStyle/>
            <a:p>
              <a:pPr algn="l"/>
              <a:r>
                <a:rPr lang="en-US" altLang="zh-CN" sz="1800" i="1" dirty="0">
                  <a:solidFill>
                    <a:srgbClr val="9933FF"/>
                  </a:solidFill>
                  <a:latin typeface="Consolas" pitchFamily="49" charset="0"/>
                  <a:cs typeface="Consolas" pitchFamily="49" charset="0"/>
                </a:rPr>
                <a:t>f</a:t>
              </a:r>
              <a:r>
                <a:rPr lang="en-US" altLang="zh-CN" sz="1800" dirty="0">
                  <a:solidFill>
                    <a:srgbClr val="9933FF"/>
                  </a:solidFill>
                  <a:latin typeface="Consolas" pitchFamily="49" charset="0"/>
                  <a:cs typeface="Consolas" pitchFamily="49" charset="0"/>
                </a:rPr>
                <a:t>(</a:t>
              </a:r>
              <a:r>
                <a:rPr lang="en-US" altLang="zh-CN" sz="1800" i="1" dirty="0" err="1">
                  <a:solidFill>
                    <a:srgbClr val="9933FF"/>
                  </a:solidFill>
                  <a:latin typeface="Consolas" pitchFamily="49" charset="0"/>
                  <a:cs typeface="Consolas" pitchFamily="49" charset="0"/>
                </a:rPr>
                <a:t>b.</a:t>
              </a:r>
              <a:r>
                <a:rPr lang="en-US" altLang="zh-CN" sz="1800" dirty="0" err="1">
                  <a:solidFill>
                    <a:srgbClr val="9933FF"/>
                  </a:solidFill>
                  <a:latin typeface="Consolas" pitchFamily="49" charset="0"/>
                  <a:cs typeface="Consolas" pitchFamily="49" charset="0"/>
                </a:rPr>
                <a:t>rchild</a:t>
              </a:r>
              <a:r>
                <a:rPr lang="en-US" altLang="zh-CN" sz="1800" dirty="0">
                  <a:solidFill>
                    <a:srgbClr val="9933FF"/>
                  </a:solidFill>
                  <a:latin typeface="Consolas" pitchFamily="49" charset="0"/>
                  <a:cs typeface="Consolas" pitchFamily="49" charset="0"/>
                </a:rPr>
                <a:t>)</a:t>
              </a:r>
            </a:p>
            <a:p>
              <a:pPr algn="l"/>
              <a:r>
                <a:rPr lang="zh-CN" altLang="en-US" sz="1800" dirty="0">
                  <a:solidFill>
                    <a:srgbClr val="9933FF"/>
                  </a:solidFill>
                  <a:latin typeface="Consolas" pitchFamily="49" charset="0"/>
                  <a:cs typeface="Consolas" pitchFamily="49" charset="0"/>
                </a:rPr>
                <a:t> （小问题</a:t>
              </a:r>
              <a:r>
                <a:rPr lang="en-US" altLang="zh-CN" sz="1800" dirty="0">
                  <a:solidFill>
                    <a:srgbClr val="9933FF"/>
                  </a:solidFill>
                  <a:latin typeface="Consolas" pitchFamily="49" charset="0"/>
                  <a:cs typeface="Consolas" pitchFamily="49" charset="0"/>
                </a:rPr>
                <a:t>2</a:t>
              </a:r>
              <a:r>
                <a:rPr lang="zh-CN" altLang="en-US" sz="1800" dirty="0">
                  <a:solidFill>
                    <a:srgbClr val="9933FF"/>
                  </a:solidFill>
                  <a:latin typeface="Consolas" pitchFamily="49" charset="0"/>
                  <a:cs typeface="Consolas" pitchFamily="49"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84687" y="2827384"/>
            <a:ext cx="6768752" cy="1324209"/>
          </a:xfrm>
          <a:prstGeom prst="rect">
            <a:avLst/>
          </a:prstGeom>
          <a:noFill/>
          <a:ln w="9525">
            <a:noFill/>
            <a:miter lim="800000"/>
            <a:headEnd/>
            <a:tailEnd/>
          </a:ln>
        </p:spPr>
        <p:txBody>
          <a:bodyPr wrap="square">
            <a:spAutoFit/>
          </a:bodyPr>
          <a:lstStyle/>
          <a:p>
            <a:pPr algn="l">
              <a:lnSpc>
                <a:spcPts val="2900"/>
              </a:lnSpc>
              <a:spcBef>
                <a:spcPts val="600"/>
              </a:spcBef>
            </a:pPr>
            <a:r>
              <a:rPr lang="zh-CN" altLang="en-US" sz="2000" dirty="0">
                <a:solidFill>
                  <a:srgbClr val="FF0000"/>
                </a:solidFill>
                <a:latin typeface="黑体" panose="02010609060101010101" pitchFamily="49" charset="-122"/>
                <a:ea typeface="黑体" panose="02010609060101010101" pitchFamily="49" charset="-122"/>
                <a:cs typeface="Consolas" pitchFamily="49" charset="0"/>
              </a:rPr>
              <a:t>递归模型：</a:t>
            </a:r>
            <a:endParaRPr lang="en-US" altLang="zh-CN" sz="2000" dirty="0">
              <a:solidFill>
                <a:srgbClr val="FF0000"/>
              </a:solidFill>
              <a:latin typeface="黑体" panose="02010609060101010101" pitchFamily="49" charset="-122"/>
              <a:ea typeface="黑体" panose="02010609060101010101" pitchFamily="49" charset="-122"/>
              <a:cs typeface="Consolas" pitchFamily="49" charset="0"/>
            </a:endParaRPr>
          </a:p>
          <a:p>
            <a:pPr marL="457200" indent="-457200" algn="l">
              <a:lnSpc>
                <a:spcPts val="2900"/>
              </a:lnSpc>
              <a:spcBef>
                <a:spcPts val="600"/>
              </a:spcBef>
              <a:buBlip>
                <a:blip r:embed="rId2"/>
              </a:buBlip>
            </a:pPr>
            <a:r>
              <a:rPr lang="en-US" altLang="zh-CN" sz="1800" i="1" dirty="0">
                <a:solidFill>
                  <a:srgbClr val="0000FF"/>
                </a:solidFill>
                <a:latin typeface="Consolas" pitchFamily="49" charset="0"/>
                <a:ea typeface="仿宋" pitchFamily="49" charset="-122"/>
                <a:cs typeface="Consolas" pitchFamily="49" charset="0"/>
              </a:rPr>
              <a:t>f(b)=0             b=null</a:t>
            </a:r>
            <a:endParaRPr lang="en-US" altLang="zh-CN" sz="1800" dirty="0">
              <a:solidFill>
                <a:srgbClr val="0000FF"/>
              </a:solidFill>
              <a:latin typeface="Consolas" pitchFamily="49" charset="0"/>
              <a:ea typeface="仿宋" pitchFamily="49" charset="-122"/>
              <a:cs typeface="Consolas" pitchFamily="49" charset="0"/>
            </a:endParaRPr>
          </a:p>
          <a:p>
            <a:pPr marL="457200" indent="-457200" algn="l">
              <a:lnSpc>
                <a:spcPts val="2900"/>
              </a:lnSpc>
              <a:spcBef>
                <a:spcPts val="600"/>
              </a:spcBef>
              <a:buBlip>
                <a:blip r:embed="rId2"/>
              </a:buBlip>
            </a:pPr>
            <a:r>
              <a:rPr lang="en-US" altLang="zh-CN" sz="1800" i="1" dirty="0">
                <a:solidFill>
                  <a:srgbClr val="0000FF"/>
                </a:solidFill>
                <a:latin typeface="Consolas" pitchFamily="49" charset="0"/>
                <a:ea typeface="仿宋" pitchFamily="49" charset="-122"/>
                <a:cs typeface="Consolas" pitchFamily="49" charset="0"/>
              </a:rPr>
              <a:t>f(b)= </a:t>
            </a:r>
            <a:r>
              <a:rPr lang="en-US" altLang="zh-CN" sz="1800" i="1" dirty="0" err="1">
                <a:solidFill>
                  <a:srgbClr val="0000FF"/>
                </a:solidFill>
                <a:latin typeface="Consolas" pitchFamily="49" charset="0"/>
                <a:ea typeface="仿宋" pitchFamily="49" charset="-122"/>
                <a:cs typeface="Consolas" pitchFamily="49" charset="0"/>
              </a:rPr>
              <a:t>b.data</a:t>
            </a:r>
            <a:r>
              <a:rPr lang="en-US" altLang="zh-CN" sz="1800" i="1" dirty="0">
                <a:solidFill>
                  <a:srgbClr val="0000FF"/>
                </a:solidFill>
                <a:latin typeface="Consolas" pitchFamily="49" charset="0"/>
                <a:ea typeface="仿宋" pitchFamily="49" charset="-122"/>
                <a:cs typeface="Consolas" pitchFamily="49" charset="0"/>
              </a:rPr>
              <a:t> + f(</a:t>
            </a:r>
            <a:r>
              <a:rPr lang="en-US" altLang="zh-CN" sz="1800" i="1" dirty="0" err="1">
                <a:solidFill>
                  <a:srgbClr val="0000FF"/>
                </a:solidFill>
                <a:latin typeface="Consolas" pitchFamily="49" charset="0"/>
                <a:ea typeface="仿宋" pitchFamily="49" charset="-122"/>
                <a:cs typeface="Consolas" pitchFamily="49" charset="0"/>
              </a:rPr>
              <a:t>b.lchild</a:t>
            </a:r>
            <a:r>
              <a:rPr lang="en-US" altLang="zh-CN" sz="1800" i="1" dirty="0">
                <a:solidFill>
                  <a:srgbClr val="0000FF"/>
                </a:solidFill>
                <a:latin typeface="Consolas" pitchFamily="49" charset="0"/>
                <a:ea typeface="仿宋" pitchFamily="49" charset="-122"/>
                <a:cs typeface="Consolas" pitchFamily="49" charset="0"/>
              </a:rPr>
              <a:t>) + f(</a:t>
            </a:r>
            <a:r>
              <a:rPr lang="en-US" altLang="zh-CN" sz="1800" i="1" dirty="0" err="1">
                <a:solidFill>
                  <a:srgbClr val="0000FF"/>
                </a:solidFill>
                <a:latin typeface="Consolas" pitchFamily="49" charset="0"/>
                <a:ea typeface="仿宋" pitchFamily="49" charset="-122"/>
                <a:cs typeface="Consolas" pitchFamily="49" charset="0"/>
              </a:rPr>
              <a:t>b.rchild</a:t>
            </a:r>
            <a:r>
              <a:rPr lang="en-US" altLang="zh-CN" sz="1800" i="1"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其他</a:t>
            </a:r>
            <a:endParaRPr lang="en-US" altLang="zh-CN" sz="18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43519" y="-18577"/>
            <a:ext cx="9154275" cy="1000467"/>
          </a:xfrm>
          <a:prstGeom prst="rect">
            <a:avLst/>
          </a:prstGeom>
          <a:noFill/>
        </p:spPr>
        <p:txBody>
          <a:bodyPr wrap="square" rtlCol="0">
            <a:spAutoFit/>
          </a:bodyPr>
          <a:lstStyle/>
          <a:p>
            <a:pPr algn="l">
              <a:lnSpc>
                <a:spcPct val="150000"/>
              </a:lnSpc>
              <a:spcBef>
                <a:spcPts val="0"/>
              </a:spcBef>
            </a:pPr>
            <a:r>
              <a:rPr lang="zh-CN" altLang="en-US" sz="2100" dirty="0">
                <a:solidFill>
                  <a:srgbClr val="FF0000"/>
                </a:solidFill>
                <a:latin typeface="黑体" panose="02010609060101010101" pitchFamily="49" charset="-122"/>
                <a:ea typeface="黑体" panose="02010609060101010101" pitchFamily="49" charset="-122"/>
                <a:cs typeface="Times New Roman" pitchFamily="18" charset="0"/>
              </a:rPr>
              <a:t>例：</a:t>
            </a:r>
            <a:r>
              <a:rPr lang="zh-CN" altLang="en-US" sz="2100" dirty="0">
                <a:solidFill>
                  <a:srgbClr val="0000FF"/>
                </a:solidFill>
                <a:ea typeface="楷体" pitchFamily="49" charset="-122"/>
                <a:cs typeface="Times New Roman" pitchFamily="18" charset="0"/>
              </a:rPr>
              <a:t>假设二叉树中的所有结点值为整数，采用二叉链存储结构，求该二叉树</a:t>
            </a:r>
            <a:r>
              <a:rPr lang="en-US" altLang="zh-CN" sz="2100" dirty="0">
                <a:solidFill>
                  <a:srgbClr val="0000FF"/>
                </a:solidFill>
                <a:ea typeface="楷体" pitchFamily="49" charset="-122"/>
                <a:cs typeface="Times New Roman" pitchFamily="18" charset="0"/>
              </a:rPr>
              <a:t>b</a:t>
            </a:r>
            <a:r>
              <a:rPr lang="zh-CN" altLang="en-US" sz="2100" dirty="0">
                <a:solidFill>
                  <a:srgbClr val="0000FF"/>
                </a:solidFill>
                <a:ea typeface="楷体" pitchFamily="49" charset="-122"/>
                <a:cs typeface="Times New Roman" pitchFamily="18" charset="0"/>
              </a:rPr>
              <a:t>中的所有结点值之和。</a:t>
            </a:r>
            <a:endParaRPr lang="zh-CN" altLang="en-US" sz="2100" dirty="0">
              <a:solidFill>
                <a:srgbClr val="0000FF"/>
              </a:solidFill>
            </a:endParaRPr>
          </a:p>
        </p:txBody>
      </p:sp>
      <p:grpSp>
        <p:nvGrpSpPr>
          <p:cNvPr id="21" name="组合 20"/>
          <p:cNvGrpSpPr/>
          <p:nvPr/>
        </p:nvGrpSpPr>
        <p:grpSpPr>
          <a:xfrm>
            <a:off x="4932040" y="692696"/>
            <a:ext cx="4104455" cy="2592288"/>
            <a:chOff x="1941854" y="1329118"/>
            <a:chExt cx="4616315" cy="2877649"/>
          </a:xfrm>
        </p:grpSpPr>
        <p:sp>
          <p:nvSpPr>
            <p:cNvPr id="7" name="椭圆 6"/>
            <p:cNvSpPr/>
            <p:nvPr/>
          </p:nvSpPr>
          <p:spPr>
            <a:xfrm>
              <a:off x="3857620" y="158332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l"/>
              <a:endParaRPr lang="zh-CN" altLang="en-US" sz="1600"/>
            </a:p>
          </p:txBody>
        </p:sp>
        <p:sp>
          <p:nvSpPr>
            <p:cNvPr id="8" name="等腰三角形 7"/>
            <p:cNvSpPr/>
            <p:nvPr/>
          </p:nvSpPr>
          <p:spPr>
            <a:xfrm>
              <a:off x="2928926" y="25834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l"/>
              <a:endParaRPr lang="zh-CN" altLang="en-US" sz="1600"/>
            </a:p>
          </p:txBody>
        </p:sp>
        <p:sp>
          <p:nvSpPr>
            <p:cNvPr id="9" name="等腰三角形 8"/>
            <p:cNvSpPr/>
            <p:nvPr/>
          </p:nvSpPr>
          <p:spPr>
            <a:xfrm>
              <a:off x="4429124" y="25834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l"/>
              <a:endParaRPr lang="zh-CN" altLang="en-US" sz="1600"/>
            </a:p>
          </p:txBody>
        </p:sp>
        <p:cxnSp>
          <p:nvCxnSpPr>
            <p:cNvPr id="10" name="直接连接符 9"/>
            <p:cNvCxnSpPr>
              <a:stCxn id="7" idx="3"/>
              <a:endCxn id="8" idx="0"/>
            </p:cNvCxnSpPr>
            <p:nvPr/>
          </p:nvCxnSpPr>
          <p:spPr>
            <a:xfrm rot="5400000">
              <a:off x="3316605" y="1990135"/>
              <a:ext cx="634275" cy="552375"/>
            </a:xfrm>
            <a:prstGeom prst="line">
              <a:avLst/>
            </a:prstGeom>
            <a:ln w="19050"/>
          </p:spPr>
          <p:style>
            <a:lnRef idx="2">
              <a:schemeClr val="dk1"/>
            </a:lnRef>
            <a:fillRef idx="0">
              <a:schemeClr val="dk1"/>
            </a:fillRef>
            <a:effectRef idx="1">
              <a:schemeClr val="dk1"/>
            </a:effectRef>
            <a:fontRef idx="minor">
              <a:schemeClr val="tx1"/>
            </a:fontRef>
          </p:style>
        </p:cxnSp>
        <p:cxnSp>
          <p:nvCxnSpPr>
            <p:cNvPr id="11" name="直接连接符 10"/>
            <p:cNvCxnSpPr>
              <a:stCxn id="7" idx="5"/>
              <a:endCxn id="9" idx="0"/>
            </p:cNvCxnSpPr>
            <p:nvPr/>
          </p:nvCxnSpPr>
          <p:spPr>
            <a:xfrm rot="16200000" flipH="1">
              <a:off x="4192989" y="1918696"/>
              <a:ext cx="634275" cy="695251"/>
            </a:xfrm>
            <a:prstGeom prst="line">
              <a:avLst/>
            </a:prstGeom>
            <a:ln w="19050"/>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a:off x="3584114" y="1421266"/>
              <a:ext cx="321471" cy="214314"/>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357554" y="1329118"/>
              <a:ext cx="285752" cy="298140"/>
            </a:xfrm>
            <a:prstGeom prst="rect">
              <a:avLst/>
            </a:prstGeom>
            <a:noFill/>
          </p:spPr>
          <p:txBody>
            <a:bodyPr wrap="square" rtlCol="0">
              <a:spAutoFit/>
            </a:bodyPr>
            <a:lstStyle/>
            <a:p>
              <a:pPr algn="l"/>
              <a:r>
                <a:rPr lang="en-US" altLang="zh-CN" sz="1600" i="1" dirty="0">
                  <a:solidFill>
                    <a:srgbClr val="9933FF"/>
                  </a:solidFill>
                  <a:latin typeface="Consolas" pitchFamily="49" charset="0"/>
                  <a:cs typeface="Consolas" pitchFamily="49" charset="0"/>
                </a:rPr>
                <a:t>b</a:t>
              </a:r>
              <a:endParaRPr lang="zh-CN" altLang="en-US" sz="1600" i="1" dirty="0">
                <a:solidFill>
                  <a:srgbClr val="9933FF"/>
                </a:solidFill>
                <a:latin typeface="Consolas" pitchFamily="49" charset="0"/>
                <a:cs typeface="Consolas" pitchFamily="49" charset="0"/>
              </a:endParaRPr>
            </a:p>
          </p:txBody>
        </p:sp>
        <p:sp>
          <p:nvSpPr>
            <p:cNvPr id="14" name="TextBox 13"/>
            <p:cNvSpPr txBox="1"/>
            <p:nvPr/>
          </p:nvSpPr>
          <p:spPr>
            <a:xfrm>
              <a:off x="4214810" y="1400556"/>
              <a:ext cx="1748142" cy="297291"/>
            </a:xfrm>
            <a:prstGeom prst="rect">
              <a:avLst/>
            </a:prstGeom>
            <a:noFill/>
          </p:spPr>
          <p:txBody>
            <a:bodyPr wrap="square" rtlCol="0">
              <a:spAutoFit/>
            </a:bodyPr>
            <a:lstStyle/>
            <a:p>
              <a:pPr algn="l"/>
              <a:r>
                <a:rPr lang="en-US" altLang="zh-CN" sz="1600" i="1" dirty="0">
                  <a:solidFill>
                    <a:srgbClr val="9933FF"/>
                  </a:solidFill>
                  <a:latin typeface="Consolas" pitchFamily="49" charset="0"/>
                  <a:cs typeface="Consolas" pitchFamily="49" charset="0"/>
                </a:rPr>
                <a:t>f</a:t>
              </a:r>
              <a:r>
                <a:rPr lang="en-US" altLang="zh-CN" sz="1600" dirty="0">
                  <a:solidFill>
                    <a:srgbClr val="9933FF"/>
                  </a:solidFill>
                  <a:latin typeface="Consolas" pitchFamily="49" charset="0"/>
                  <a:cs typeface="Consolas" pitchFamily="49" charset="0"/>
                </a:rPr>
                <a:t>(</a:t>
              </a:r>
              <a:r>
                <a:rPr lang="en-US" altLang="zh-CN" sz="1600" i="1" dirty="0">
                  <a:solidFill>
                    <a:srgbClr val="9933FF"/>
                  </a:solidFill>
                  <a:latin typeface="Consolas" pitchFamily="49" charset="0"/>
                  <a:cs typeface="Consolas" pitchFamily="49" charset="0"/>
                </a:rPr>
                <a:t>b</a:t>
              </a:r>
              <a:r>
                <a:rPr lang="en-US" altLang="zh-CN" sz="1600" dirty="0">
                  <a:solidFill>
                    <a:srgbClr val="9933FF"/>
                  </a:solidFill>
                  <a:latin typeface="Consolas" pitchFamily="49" charset="0"/>
                  <a:cs typeface="Consolas" pitchFamily="49" charset="0"/>
                </a:rPr>
                <a:t>)</a:t>
              </a:r>
              <a:r>
                <a:rPr lang="zh-CN" altLang="en-US" sz="1600" dirty="0">
                  <a:solidFill>
                    <a:srgbClr val="9933FF"/>
                  </a:solidFill>
                  <a:latin typeface="Consolas" pitchFamily="49" charset="0"/>
                  <a:cs typeface="Consolas" pitchFamily="49" charset="0"/>
                </a:rPr>
                <a:t>（大问题）</a:t>
              </a:r>
            </a:p>
          </p:txBody>
        </p:sp>
        <p:sp>
          <p:nvSpPr>
            <p:cNvPr id="15" name="TextBox 14"/>
            <p:cNvSpPr txBox="1"/>
            <p:nvPr/>
          </p:nvSpPr>
          <p:spPr>
            <a:xfrm>
              <a:off x="1941854" y="2116733"/>
              <a:ext cx="1428760" cy="298140"/>
            </a:xfrm>
            <a:prstGeom prst="rect">
              <a:avLst/>
            </a:prstGeom>
            <a:noFill/>
          </p:spPr>
          <p:txBody>
            <a:bodyPr wrap="square" rtlCol="0">
              <a:spAutoFit/>
            </a:bodyPr>
            <a:lstStyle/>
            <a:p>
              <a:pPr algn="l"/>
              <a:r>
                <a:rPr lang="en-US" altLang="zh-CN" sz="1600" i="1" dirty="0" err="1">
                  <a:solidFill>
                    <a:srgbClr val="9933FF"/>
                  </a:solidFill>
                  <a:latin typeface="Consolas" pitchFamily="49" charset="0"/>
                  <a:cs typeface="Consolas" pitchFamily="49" charset="0"/>
                </a:rPr>
                <a:t>b.</a:t>
              </a:r>
              <a:r>
                <a:rPr lang="en-US" altLang="zh-CN" sz="1600" dirty="0" err="1">
                  <a:solidFill>
                    <a:srgbClr val="9933FF"/>
                  </a:solidFill>
                  <a:latin typeface="Consolas" pitchFamily="49" charset="0"/>
                  <a:cs typeface="Consolas" pitchFamily="49" charset="0"/>
                </a:rPr>
                <a:t>lchild</a:t>
              </a:r>
              <a:endParaRPr lang="zh-CN" altLang="en-US" sz="1600" dirty="0">
                <a:solidFill>
                  <a:srgbClr val="9933FF"/>
                </a:solidFill>
                <a:latin typeface="Consolas" pitchFamily="49" charset="0"/>
                <a:cs typeface="Consolas" pitchFamily="49" charset="0"/>
              </a:endParaRPr>
            </a:p>
          </p:txBody>
        </p:sp>
        <p:cxnSp>
          <p:nvCxnSpPr>
            <p:cNvPr id="16" name="直接箭头连接符 15"/>
            <p:cNvCxnSpPr/>
            <p:nvPr/>
          </p:nvCxnSpPr>
          <p:spPr>
            <a:xfrm>
              <a:off x="3036083" y="2369146"/>
              <a:ext cx="321471" cy="214314"/>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cxnSp>
          <p:nvCxnSpPr>
            <p:cNvPr id="17" name="直接箭头连接符 16"/>
            <p:cNvCxnSpPr/>
            <p:nvPr/>
          </p:nvCxnSpPr>
          <p:spPr>
            <a:xfrm rot="5400000">
              <a:off x="4857752" y="2297708"/>
              <a:ext cx="285752" cy="285752"/>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285984" y="3583592"/>
              <a:ext cx="1785950" cy="623175"/>
            </a:xfrm>
            <a:prstGeom prst="rect">
              <a:avLst/>
            </a:prstGeom>
            <a:noFill/>
          </p:spPr>
          <p:txBody>
            <a:bodyPr wrap="square" rtlCol="0">
              <a:spAutoFit/>
            </a:bodyPr>
            <a:lstStyle/>
            <a:p>
              <a:pPr algn="l"/>
              <a:r>
                <a:rPr lang="en-US" altLang="zh-CN" sz="1600" i="1" dirty="0">
                  <a:solidFill>
                    <a:srgbClr val="9933FF"/>
                  </a:solidFill>
                  <a:latin typeface="Consolas" pitchFamily="49" charset="0"/>
                  <a:cs typeface="Consolas" pitchFamily="49" charset="0"/>
                </a:rPr>
                <a:t>f</a:t>
              </a:r>
              <a:r>
                <a:rPr lang="en-US" altLang="zh-CN" sz="1600" dirty="0">
                  <a:solidFill>
                    <a:srgbClr val="9933FF"/>
                  </a:solidFill>
                  <a:latin typeface="Consolas" pitchFamily="49" charset="0"/>
                  <a:cs typeface="Consolas" pitchFamily="49" charset="0"/>
                </a:rPr>
                <a:t>(</a:t>
              </a:r>
              <a:r>
                <a:rPr lang="en-US" altLang="zh-CN" sz="1600" i="1" dirty="0" err="1">
                  <a:solidFill>
                    <a:srgbClr val="9933FF"/>
                  </a:solidFill>
                  <a:latin typeface="Consolas" pitchFamily="49" charset="0"/>
                  <a:cs typeface="Consolas" pitchFamily="49" charset="0"/>
                </a:rPr>
                <a:t>b.</a:t>
              </a:r>
              <a:r>
                <a:rPr lang="en-US" altLang="zh-CN" sz="1600" dirty="0" err="1">
                  <a:solidFill>
                    <a:srgbClr val="9933FF"/>
                  </a:solidFill>
                  <a:latin typeface="Consolas" pitchFamily="49" charset="0"/>
                  <a:cs typeface="Consolas" pitchFamily="49" charset="0"/>
                </a:rPr>
                <a:t>lchild</a:t>
              </a:r>
              <a:r>
                <a:rPr lang="en-US" altLang="zh-CN" sz="1600" dirty="0">
                  <a:solidFill>
                    <a:srgbClr val="9933FF"/>
                  </a:solidFill>
                  <a:latin typeface="Consolas" pitchFamily="49" charset="0"/>
                  <a:cs typeface="Consolas" pitchFamily="49" charset="0"/>
                </a:rPr>
                <a:t>)</a:t>
              </a:r>
            </a:p>
            <a:p>
              <a:pPr algn="l"/>
              <a:r>
                <a:rPr lang="zh-CN" altLang="en-US" sz="1600" dirty="0">
                  <a:solidFill>
                    <a:srgbClr val="9933FF"/>
                  </a:solidFill>
                  <a:latin typeface="Consolas" pitchFamily="49" charset="0"/>
                  <a:cs typeface="Consolas" pitchFamily="49" charset="0"/>
                </a:rPr>
                <a:t>（ 小问题</a:t>
              </a:r>
              <a:r>
                <a:rPr lang="en-US" altLang="zh-CN" sz="1600" dirty="0">
                  <a:solidFill>
                    <a:srgbClr val="9933FF"/>
                  </a:solidFill>
                  <a:latin typeface="Consolas" pitchFamily="49" charset="0"/>
                  <a:cs typeface="Consolas" pitchFamily="49" charset="0"/>
                </a:rPr>
                <a:t>1</a:t>
              </a:r>
              <a:r>
                <a:rPr lang="zh-CN" altLang="en-US" sz="1600" dirty="0">
                  <a:solidFill>
                    <a:srgbClr val="9933FF"/>
                  </a:solidFill>
                  <a:latin typeface="Consolas" pitchFamily="49" charset="0"/>
                  <a:cs typeface="Consolas" pitchFamily="49" charset="0"/>
                </a:rPr>
                <a:t>）</a:t>
              </a:r>
            </a:p>
          </p:txBody>
        </p:sp>
        <p:sp>
          <p:nvSpPr>
            <p:cNvPr id="19" name="TextBox 18"/>
            <p:cNvSpPr txBox="1"/>
            <p:nvPr/>
          </p:nvSpPr>
          <p:spPr>
            <a:xfrm>
              <a:off x="5129409" y="2079756"/>
              <a:ext cx="1428760" cy="298140"/>
            </a:xfrm>
            <a:prstGeom prst="rect">
              <a:avLst/>
            </a:prstGeom>
            <a:noFill/>
          </p:spPr>
          <p:txBody>
            <a:bodyPr wrap="square" rtlCol="0">
              <a:spAutoFit/>
            </a:bodyPr>
            <a:lstStyle/>
            <a:p>
              <a:pPr algn="l"/>
              <a:r>
                <a:rPr lang="en-US" altLang="zh-CN" sz="1600" i="1" dirty="0" err="1">
                  <a:solidFill>
                    <a:srgbClr val="9933FF"/>
                  </a:solidFill>
                  <a:latin typeface="Consolas" pitchFamily="49" charset="0"/>
                  <a:cs typeface="Consolas" pitchFamily="49" charset="0"/>
                </a:rPr>
                <a:t>b.</a:t>
              </a:r>
              <a:r>
                <a:rPr lang="en-US" altLang="zh-CN" sz="1600" dirty="0" err="1">
                  <a:solidFill>
                    <a:srgbClr val="9933FF"/>
                  </a:solidFill>
                  <a:latin typeface="Consolas" pitchFamily="49" charset="0"/>
                  <a:cs typeface="Consolas" pitchFamily="49" charset="0"/>
                </a:rPr>
                <a:t>rchild</a:t>
              </a:r>
              <a:endParaRPr lang="zh-CN" altLang="en-US" sz="1600" dirty="0">
                <a:solidFill>
                  <a:srgbClr val="9933FF"/>
                </a:solidFill>
                <a:latin typeface="Consolas" pitchFamily="49" charset="0"/>
                <a:cs typeface="Consolas" pitchFamily="49" charset="0"/>
              </a:endParaRPr>
            </a:p>
          </p:txBody>
        </p:sp>
        <p:sp>
          <p:nvSpPr>
            <p:cNvPr id="20" name="TextBox 19"/>
            <p:cNvSpPr txBox="1"/>
            <p:nvPr/>
          </p:nvSpPr>
          <p:spPr>
            <a:xfrm>
              <a:off x="4214810" y="3555074"/>
              <a:ext cx="2000264" cy="623175"/>
            </a:xfrm>
            <a:prstGeom prst="rect">
              <a:avLst/>
            </a:prstGeom>
            <a:noFill/>
          </p:spPr>
          <p:txBody>
            <a:bodyPr wrap="square" rtlCol="0">
              <a:spAutoFit/>
            </a:bodyPr>
            <a:lstStyle/>
            <a:p>
              <a:pPr algn="l"/>
              <a:r>
                <a:rPr lang="en-US" altLang="zh-CN" sz="1600" i="1" dirty="0">
                  <a:solidFill>
                    <a:srgbClr val="9933FF"/>
                  </a:solidFill>
                  <a:latin typeface="Consolas" pitchFamily="49" charset="0"/>
                  <a:cs typeface="Consolas" pitchFamily="49" charset="0"/>
                </a:rPr>
                <a:t>f</a:t>
              </a:r>
              <a:r>
                <a:rPr lang="en-US" altLang="zh-CN" sz="1600" dirty="0">
                  <a:solidFill>
                    <a:srgbClr val="9933FF"/>
                  </a:solidFill>
                  <a:latin typeface="Consolas" pitchFamily="49" charset="0"/>
                  <a:cs typeface="Consolas" pitchFamily="49" charset="0"/>
                </a:rPr>
                <a:t>(</a:t>
              </a:r>
              <a:r>
                <a:rPr lang="en-US" altLang="zh-CN" sz="1600" i="1" dirty="0" err="1">
                  <a:solidFill>
                    <a:srgbClr val="9933FF"/>
                  </a:solidFill>
                  <a:latin typeface="Consolas" pitchFamily="49" charset="0"/>
                  <a:cs typeface="Consolas" pitchFamily="49" charset="0"/>
                </a:rPr>
                <a:t>b.</a:t>
              </a:r>
              <a:r>
                <a:rPr lang="en-US" altLang="zh-CN" sz="1600" dirty="0" err="1">
                  <a:solidFill>
                    <a:srgbClr val="9933FF"/>
                  </a:solidFill>
                  <a:latin typeface="Consolas" pitchFamily="49" charset="0"/>
                  <a:cs typeface="Consolas" pitchFamily="49" charset="0"/>
                </a:rPr>
                <a:t>rchild</a:t>
              </a:r>
              <a:r>
                <a:rPr lang="en-US" altLang="zh-CN" sz="1600" dirty="0">
                  <a:solidFill>
                    <a:srgbClr val="9933FF"/>
                  </a:solidFill>
                  <a:latin typeface="Consolas" pitchFamily="49" charset="0"/>
                  <a:cs typeface="Consolas" pitchFamily="49" charset="0"/>
                </a:rPr>
                <a:t>)</a:t>
              </a:r>
            </a:p>
            <a:p>
              <a:pPr algn="l"/>
              <a:r>
                <a:rPr lang="zh-CN" altLang="en-US" sz="1600" dirty="0">
                  <a:solidFill>
                    <a:srgbClr val="9933FF"/>
                  </a:solidFill>
                  <a:latin typeface="Consolas" pitchFamily="49" charset="0"/>
                  <a:cs typeface="Consolas" pitchFamily="49" charset="0"/>
                </a:rPr>
                <a:t> （小问题</a:t>
              </a:r>
              <a:r>
                <a:rPr lang="en-US" altLang="zh-CN" sz="1600" dirty="0">
                  <a:solidFill>
                    <a:srgbClr val="9933FF"/>
                  </a:solidFill>
                  <a:latin typeface="Consolas" pitchFamily="49" charset="0"/>
                  <a:cs typeface="Consolas" pitchFamily="49" charset="0"/>
                </a:rPr>
                <a:t>2</a:t>
              </a:r>
              <a:r>
                <a:rPr lang="zh-CN" altLang="en-US" sz="1600" dirty="0">
                  <a:solidFill>
                    <a:srgbClr val="9933FF"/>
                  </a:solidFill>
                  <a:latin typeface="Consolas" pitchFamily="49" charset="0"/>
                  <a:cs typeface="Consolas" pitchFamily="49" charset="0"/>
                </a:rPr>
                <a:t>）</a:t>
              </a:r>
            </a:p>
          </p:txBody>
        </p:sp>
      </p:grpSp>
      <p:sp>
        <p:nvSpPr>
          <p:cNvPr id="22" name="Text Box 2">
            <a:extLst>
              <a:ext uri="{FF2B5EF4-FFF2-40B4-BE49-F238E27FC236}">
                <a16:creationId xmlns:a16="http://schemas.microsoft.com/office/drawing/2014/main" id="{E051032D-CFCE-48E1-BD35-1A8FE260D2B1}"/>
              </a:ext>
            </a:extLst>
          </p:cNvPr>
          <p:cNvSpPr txBox="1">
            <a:spLocks noChangeArrowheads="1"/>
          </p:cNvSpPr>
          <p:nvPr/>
        </p:nvSpPr>
        <p:spPr bwMode="auto">
          <a:xfrm>
            <a:off x="209783" y="4566725"/>
            <a:ext cx="1913945" cy="414537"/>
          </a:xfrm>
          <a:prstGeom prst="rect">
            <a:avLst/>
          </a:prstGeom>
          <a:noFill/>
          <a:ln w="9525">
            <a:noFill/>
            <a:miter lim="800000"/>
            <a:headEnd/>
            <a:tailEnd/>
          </a:ln>
        </p:spPr>
        <p:txBody>
          <a:bodyPr wrap="square">
            <a:spAutoFit/>
          </a:bodyPr>
          <a:lstStyle/>
          <a:p>
            <a:pPr algn="l">
              <a:lnSpc>
                <a:spcPts val="2900"/>
              </a:lnSpc>
              <a:spcBef>
                <a:spcPts val="600"/>
              </a:spcBef>
            </a:pPr>
            <a:r>
              <a:rPr lang="zh-CN" altLang="en-US" sz="2000" dirty="0">
                <a:solidFill>
                  <a:srgbClr val="FF0000"/>
                </a:solidFill>
                <a:latin typeface="黑体" panose="02010609060101010101" pitchFamily="49" charset="-122"/>
                <a:ea typeface="黑体" panose="02010609060101010101" pitchFamily="49" charset="-122"/>
                <a:cs typeface="Consolas" pitchFamily="49" charset="0"/>
              </a:rPr>
              <a:t>递归算法：</a:t>
            </a:r>
            <a:endParaRPr lang="en-US" altLang="zh-CN" sz="2000" dirty="0">
              <a:solidFill>
                <a:srgbClr val="FF0000"/>
              </a:solidFill>
              <a:latin typeface="黑体" panose="02010609060101010101" pitchFamily="49" charset="-122"/>
              <a:ea typeface="黑体" panose="02010609060101010101" pitchFamily="49" charset="-122"/>
              <a:cs typeface="Consolas" pitchFamily="49" charset="0"/>
            </a:endParaRPr>
          </a:p>
        </p:txBody>
      </p:sp>
      <p:sp>
        <p:nvSpPr>
          <p:cNvPr id="23" name="TextBox 5">
            <a:extLst>
              <a:ext uri="{FF2B5EF4-FFF2-40B4-BE49-F238E27FC236}">
                <a16:creationId xmlns:a16="http://schemas.microsoft.com/office/drawing/2014/main" id="{4EF74112-281F-4563-89CF-AA27DABD5ED8}"/>
              </a:ext>
            </a:extLst>
          </p:cNvPr>
          <p:cNvSpPr txBox="1"/>
          <p:nvPr/>
        </p:nvSpPr>
        <p:spPr>
          <a:xfrm>
            <a:off x="1979712" y="4481083"/>
            <a:ext cx="6768752" cy="226737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a:solidFill>
                  <a:srgbClr val="FF0000"/>
                </a:solidFill>
                <a:latin typeface="Consolas" pitchFamily="49" charset="0"/>
                <a:ea typeface="仿宋" pitchFamily="49" charset="-122"/>
                <a:cs typeface="Consolas" pitchFamily="49" charset="0"/>
              </a:rPr>
              <a:t>fun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&lt;Character&gt; b)		</a:t>
            </a:r>
            <a:r>
              <a:rPr lang="en-US" altLang="zh-CN" sz="1800" dirty="0">
                <a:solidFill>
                  <a:srgbClr val="33CC33"/>
                </a:solidFill>
                <a:latin typeface="Consolas" pitchFamily="49" charset="0"/>
                <a:ea typeface="仿宋" pitchFamily="49" charset="-122"/>
                <a:cs typeface="Consolas" pitchFamily="49" charset="0"/>
              </a:rPr>
              <a:t> </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if(b==null)  </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return 0;</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else</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i="1" dirty="0">
                <a:solidFill>
                  <a:srgbClr val="0000FF"/>
                </a:solidFill>
                <a:latin typeface="Consolas" pitchFamily="49" charset="0"/>
                <a:ea typeface="仿宋" pitchFamily="49" charset="-122"/>
                <a:cs typeface="Consolas" pitchFamily="49" charset="0"/>
              </a:rPr>
              <a:t> </a:t>
            </a:r>
            <a:r>
              <a:rPr lang="en-US" altLang="zh-CN" sz="1800" i="1" dirty="0" err="1">
                <a:solidFill>
                  <a:srgbClr val="0000FF"/>
                </a:solidFill>
                <a:latin typeface="Consolas" pitchFamily="49" charset="0"/>
                <a:ea typeface="仿宋" pitchFamily="49" charset="-122"/>
                <a:cs typeface="Consolas" pitchFamily="49" charset="0"/>
              </a:rPr>
              <a:t>b.data</a:t>
            </a:r>
            <a:r>
              <a:rPr lang="en-US" altLang="zh-CN" sz="1800" i="1" dirty="0">
                <a:solidFill>
                  <a:srgbClr val="0000FF"/>
                </a:solidFill>
                <a:latin typeface="Consolas" pitchFamily="49" charset="0"/>
                <a:ea typeface="仿宋" pitchFamily="49" charset="-122"/>
                <a:cs typeface="Consolas" pitchFamily="49" charset="0"/>
              </a:rPr>
              <a:t> + </a:t>
            </a:r>
            <a:r>
              <a:rPr lang="en-US" altLang="zh-CN" sz="1800" i="1" dirty="0">
                <a:solidFill>
                  <a:srgbClr val="FF0000"/>
                </a:solidFill>
                <a:latin typeface="Consolas" pitchFamily="49" charset="0"/>
                <a:ea typeface="仿宋" pitchFamily="49" charset="-122"/>
                <a:cs typeface="Consolas" pitchFamily="49" charset="0"/>
              </a:rPr>
              <a:t>fun</a:t>
            </a:r>
            <a:r>
              <a:rPr lang="en-US" altLang="zh-CN" sz="1800" i="1"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b.lchild</a:t>
            </a:r>
            <a:r>
              <a:rPr lang="en-US" altLang="zh-CN" sz="1800" i="1" dirty="0">
                <a:solidFill>
                  <a:srgbClr val="0000FF"/>
                </a:solidFill>
                <a:latin typeface="Consolas" pitchFamily="49" charset="0"/>
                <a:ea typeface="仿宋" pitchFamily="49" charset="-122"/>
                <a:cs typeface="Consolas" pitchFamily="49" charset="0"/>
              </a:rPr>
              <a:t>) + </a:t>
            </a:r>
            <a:r>
              <a:rPr lang="en-US" altLang="zh-CN" sz="1800" i="1" dirty="0">
                <a:solidFill>
                  <a:srgbClr val="FF0000"/>
                </a:solidFill>
                <a:latin typeface="Consolas" pitchFamily="49" charset="0"/>
                <a:ea typeface="仿宋" pitchFamily="49" charset="-122"/>
                <a:cs typeface="Consolas" pitchFamily="49" charset="0"/>
              </a:rPr>
              <a:t>fun</a:t>
            </a:r>
            <a:r>
              <a:rPr lang="en-US" altLang="zh-CN" sz="1800" i="1"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b.rchild</a:t>
            </a:r>
            <a:r>
              <a:rPr lang="en-US" altLang="zh-CN" sz="1800" i="1"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118145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p:bldP spid="2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74252"/>
            <a:ext cx="5429288" cy="461665"/>
          </a:xfrm>
          <a:prstGeom prst="rect">
            <a:avLst/>
          </a:prstGeom>
          <a:gradFill>
            <a:gsLst>
              <a:gs pos="40000">
                <a:srgbClr val="267E96"/>
              </a:gs>
              <a:gs pos="0">
                <a:schemeClr val="accent5">
                  <a:shade val="51000"/>
                  <a:satMod val="130000"/>
                </a:schemeClr>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a:latin typeface="Consolas" pitchFamily="49" charset="0"/>
                <a:ea typeface="微软雅黑" pitchFamily="34" charset="-122"/>
                <a:cs typeface="Consolas" pitchFamily="49" charset="0"/>
              </a:defRPr>
            </a:lvl1pPr>
          </a:lstStyle>
          <a:p>
            <a:r>
              <a:rPr lang="en-US" altLang="zh-CN"/>
              <a:t>7.2.5  </a:t>
            </a:r>
            <a:r>
              <a:rPr lang="zh-CN" altLang="zh-CN"/>
              <a:t>二叉树的基本运算及其实现</a:t>
            </a:r>
          </a:p>
        </p:txBody>
      </p:sp>
      <p:sp>
        <p:nvSpPr>
          <p:cNvPr id="5" name="TextBox 4"/>
          <p:cNvSpPr txBox="1"/>
          <p:nvPr/>
        </p:nvSpPr>
        <p:spPr>
          <a:xfrm>
            <a:off x="785786" y="2143116"/>
            <a:ext cx="2357454"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二叉树类设计</a:t>
            </a:r>
          </a:p>
        </p:txBody>
      </p:sp>
      <p:sp>
        <p:nvSpPr>
          <p:cNvPr id="6" name="TextBox 5"/>
          <p:cNvSpPr txBox="1"/>
          <p:nvPr/>
        </p:nvSpPr>
        <p:spPr>
          <a:xfrm>
            <a:off x="1000100" y="3000372"/>
            <a:ext cx="7532340" cy="286049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public class </a:t>
            </a:r>
            <a:r>
              <a:rPr lang="en-US" altLang="zh-CN" sz="1800" dirty="0" err="1">
                <a:solidFill>
                  <a:srgbClr val="FF0000"/>
                </a:solidFill>
                <a:latin typeface="Consolas" pitchFamily="49" charset="0"/>
                <a:ea typeface="仿宋" pitchFamily="49" charset="-122"/>
                <a:cs typeface="Consolas" pitchFamily="49" charset="0"/>
              </a:rPr>
              <a:t>BTreeClass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二叉树类</a:t>
            </a:r>
          </a:p>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&lt;Character&gt; b;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根结点</a:t>
            </a:r>
          </a:p>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   String </a:t>
            </a:r>
            <a:r>
              <a:rPr lang="en-US" altLang="zh-CN" sz="1800" dirty="0" err="1">
                <a:solidFill>
                  <a:srgbClr val="0000FF"/>
                </a:solidFill>
                <a:latin typeface="Consolas" pitchFamily="49" charset="0"/>
                <a:ea typeface="仿宋" pitchFamily="49" charset="-122"/>
                <a:cs typeface="Consolas" pitchFamily="49" charset="0"/>
              </a:rPr>
              <a:t>bstr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二叉树的括号表示串</a:t>
            </a:r>
          </a:p>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BTreeClass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构造方法</a:t>
            </a:r>
          </a:p>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   {   b=null;  }</a:t>
            </a:r>
            <a:endParaRPr lang="zh-CN" altLang="zh-CN" sz="1800" dirty="0">
              <a:solidFill>
                <a:srgbClr val="0000FF"/>
              </a:solidFill>
              <a:latin typeface="Consolas" pitchFamily="49" charset="0"/>
              <a:ea typeface="仿宋" pitchFamily="49" charset="-122"/>
              <a:cs typeface="Consolas" pitchFamily="49" charset="0"/>
            </a:endParaRPr>
          </a:p>
          <a:p>
            <a:pPr algn="l">
              <a:lnSpc>
                <a:spcPts val="2900"/>
              </a:lnSpc>
              <a:spcBef>
                <a:spcPts val="0"/>
              </a:spcBef>
            </a:pPr>
            <a:r>
              <a:rPr lang="en-US" altLang="zh-CN" sz="1800" dirty="0">
                <a:solidFill>
                  <a:srgbClr val="006600"/>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二叉树基本运算算法</a:t>
            </a:r>
          </a:p>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107504" y="1075337"/>
            <a:ext cx="8856984" cy="759182"/>
          </a:xfrm>
          <a:prstGeom prst="rect">
            <a:avLst/>
          </a:prstGeom>
          <a:noFill/>
        </p:spPr>
        <p:txBody>
          <a:bodyPr wrap="square" rtlCol="0">
            <a:spAutoFit/>
          </a:bodyPr>
          <a:lstStyle/>
          <a:p>
            <a:pPr algn="l">
              <a:lnSpc>
                <a:spcPts val="26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为了简单，本节讨论的二叉树中所有结点值为单个字符。逻辑结构采用括号表示串，存储结构采用二叉链。</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11598"/>
            <a:ext cx="435771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2.</a:t>
            </a:r>
            <a:r>
              <a:rPr lang="zh-CN" altLang="zh-CN" sz="2000">
                <a:latin typeface="Consolas" pitchFamily="49" charset="0"/>
                <a:ea typeface="微软雅黑" pitchFamily="34" charset="-122"/>
                <a:cs typeface="Consolas" pitchFamily="49" charset="0"/>
              </a:rPr>
              <a:t>二叉树的基本运算算法实现</a:t>
            </a:r>
          </a:p>
        </p:txBody>
      </p:sp>
      <p:sp>
        <p:nvSpPr>
          <p:cNvPr id="5" name="TextBox 4"/>
          <p:cNvSpPr txBox="1"/>
          <p:nvPr/>
        </p:nvSpPr>
        <p:spPr>
          <a:xfrm>
            <a:off x="459544" y="858515"/>
            <a:ext cx="5552616" cy="41549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spcBef>
                <a:spcPts val="0"/>
              </a:spcBef>
            </a:pPr>
            <a:r>
              <a:rPr lang="zh-CN"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1</a:t>
            </a:r>
            <a:r>
              <a:rPr lang="zh-CN"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）创建二叉树</a:t>
            </a:r>
            <a:r>
              <a:rPr lang="en-US" altLang="zh-CN" sz="21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CreateBTree</a:t>
            </a:r>
            <a:r>
              <a:rPr lang="en-US"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(str)</a:t>
            </a:r>
            <a:endParaRPr lang="zh-CN"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8" name="TextBox 7"/>
          <p:cNvSpPr txBox="1"/>
          <p:nvPr/>
        </p:nvSpPr>
        <p:spPr>
          <a:xfrm>
            <a:off x="537605" y="1641910"/>
            <a:ext cx="714380" cy="400110"/>
          </a:xfrm>
          <a:prstGeom prst="rect">
            <a:avLst/>
          </a:prstGeom>
          <a:noFill/>
        </p:spPr>
        <p:txBody>
          <a:bodyPr wrap="square" rtlCol="0">
            <a:spAutoFit/>
          </a:bodyPr>
          <a:lstStyle/>
          <a:p>
            <a:pPr>
              <a:lnSpc>
                <a:spcPct val="100000"/>
              </a:lnSpc>
            </a:pPr>
            <a:r>
              <a:rPr lang="en-US" altLang="zh-CN" sz="2000" dirty="0" err="1">
                <a:solidFill>
                  <a:srgbClr val="0000FF"/>
                </a:solidFill>
                <a:latin typeface="Consolas" pitchFamily="49" charset="0"/>
                <a:cs typeface="Consolas" pitchFamily="49" charset="0"/>
              </a:rPr>
              <a:t>str</a:t>
            </a:r>
            <a:endParaRPr lang="zh-CN" altLang="en-US" sz="2000" dirty="0">
              <a:solidFill>
                <a:srgbClr val="0000FF"/>
              </a:solidFill>
              <a:latin typeface="Consolas" pitchFamily="49" charset="0"/>
              <a:cs typeface="Consolas" pitchFamily="49" charset="0"/>
            </a:endParaRPr>
          </a:p>
        </p:txBody>
      </p:sp>
      <p:sp>
        <p:nvSpPr>
          <p:cNvPr id="9" name="TextBox 8"/>
          <p:cNvSpPr txBox="1"/>
          <p:nvPr/>
        </p:nvSpPr>
        <p:spPr>
          <a:xfrm>
            <a:off x="214282" y="2352586"/>
            <a:ext cx="1357322" cy="400110"/>
          </a:xfrm>
          <a:prstGeom prst="rect">
            <a:avLst/>
          </a:prstGeom>
          <a:noFill/>
        </p:spPr>
        <p:txBody>
          <a:bodyPr wrap="square" rtlCol="0">
            <a:spAutoFit/>
          </a:bodyPr>
          <a:lstStyle/>
          <a:p>
            <a:pPr>
              <a:lnSpc>
                <a:spcPct val="100000"/>
              </a:lnSpc>
            </a:pPr>
            <a:r>
              <a:rPr lang="zh-CN" altLang="en-US" sz="2000" dirty="0">
                <a:solidFill>
                  <a:srgbClr val="0000FF"/>
                </a:solidFill>
                <a:latin typeface="仿宋" pitchFamily="49" charset="-122"/>
                <a:ea typeface="仿宋" pitchFamily="49" charset="-122"/>
                <a:cs typeface="Consolas" pitchFamily="49" charset="0"/>
              </a:rPr>
              <a:t>逻辑结构</a:t>
            </a:r>
          </a:p>
        </p:txBody>
      </p:sp>
      <p:cxnSp>
        <p:nvCxnSpPr>
          <p:cNvPr id="10" name="直接箭头连接符 9"/>
          <p:cNvCxnSpPr>
            <a:stCxn id="9" idx="0"/>
            <a:endCxn id="8" idx="2"/>
          </p:cNvCxnSpPr>
          <p:nvPr/>
        </p:nvCxnSpPr>
        <p:spPr>
          <a:xfrm flipV="1">
            <a:off x="892943" y="2042020"/>
            <a:ext cx="1852" cy="31056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1" name="右箭头 10"/>
          <p:cNvSpPr/>
          <p:nvPr/>
        </p:nvSpPr>
        <p:spPr>
          <a:xfrm>
            <a:off x="1450383" y="2066834"/>
            <a:ext cx="785818"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12" name="TextBox 11"/>
          <p:cNvSpPr txBox="1"/>
          <p:nvPr/>
        </p:nvSpPr>
        <p:spPr>
          <a:xfrm>
            <a:off x="2529558" y="1707470"/>
            <a:ext cx="714380" cy="400110"/>
          </a:xfrm>
          <a:prstGeom prst="rect">
            <a:avLst/>
          </a:prstGeom>
          <a:noFill/>
        </p:spPr>
        <p:txBody>
          <a:bodyPr wrap="square" rtlCol="0">
            <a:spAutoFit/>
          </a:bodyPr>
          <a:lstStyle/>
          <a:p>
            <a:pPr algn="ctr">
              <a:lnSpc>
                <a:spcPct val="100000"/>
              </a:lnSpc>
            </a:pPr>
            <a:r>
              <a:rPr lang="en-US" altLang="zh-CN" sz="2000" i="1">
                <a:solidFill>
                  <a:srgbClr val="0000FF"/>
                </a:solidFill>
                <a:latin typeface="Consolas" pitchFamily="49" charset="0"/>
                <a:cs typeface="Consolas" pitchFamily="49" charset="0"/>
              </a:rPr>
              <a:t>b</a:t>
            </a:r>
            <a:endParaRPr lang="zh-CN" altLang="en-US" sz="2000" i="1" dirty="0">
              <a:solidFill>
                <a:srgbClr val="0000FF"/>
              </a:solidFill>
              <a:latin typeface="Consolas" pitchFamily="49" charset="0"/>
              <a:cs typeface="Consolas" pitchFamily="49" charset="0"/>
            </a:endParaRPr>
          </a:p>
        </p:txBody>
      </p:sp>
      <p:sp>
        <p:nvSpPr>
          <p:cNvPr id="13" name="TextBox 12"/>
          <p:cNvSpPr txBox="1"/>
          <p:nvPr/>
        </p:nvSpPr>
        <p:spPr>
          <a:xfrm>
            <a:off x="2206235" y="2418146"/>
            <a:ext cx="1357322" cy="400110"/>
          </a:xfrm>
          <a:prstGeom prst="rect">
            <a:avLst/>
          </a:prstGeom>
          <a:noFill/>
        </p:spPr>
        <p:txBody>
          <a:bodyPr wrap="square" rtlCol="0">
            <a:spAutoFit/>
          </a:bodyPr>
          <a:lstStyle/>
          <a:p>
            <a:pPr>
              <a:lnSpc>
                <a:spcPct val="100000"/>
              </a:lnSpc>
            </a:pPr>
            <a:r>
              <a:rPr lang="zh-CN" altLang="en-US" sz="2000" dirty="0">
                <a:solidFill>
                  <a:srgbClr val="0000FF"/>
                </a:solidFill>
                <a:latin typeface="仿宋" pitchFamily="49" charset="-122"/>
                <a:ea typeface="仿宋" pitchFamily="49" charset="-122"/>
                <a:cs typeface="Consolas" pitchFamily="49" charset="0"/>
              </a:rPr>
              <a:t>存储结构</a:t>
            </a:r>
          </a:p>
        </p:txBody>
      </p:sp>
      <p:cxnSp>
        <p:nvCxnSpPr>
          <p:cNvPr id="14" name="直接箭头连接符 13"/>
          <p:cNvCxnSpPr>
            <a:stCxn id="13" idx="0"/>
            <a:endCxn id="12" idx="2"/>
          </p:cNvCxnSpPr>
          <p:nvPr/>
        </p:nvCxnSpPr>
        <p:spPr>
          <a:xfrm flipV="1">
            <a:off x="2884896" y="2107580"/>
            <a:ext cx="1852" cy="31056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p:nvPr/>
        </p:nvCxnSpPr>
        <p:spPr>
          <a:xfrm rot="5400000" flipH="1" flipV="1">
            <a:off x="716053" y="2988002"/>
            <a:ext cx="341344" cy="185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214282" y="3284984"/>
            <a:ext cx="1357322" cy="1631216"/>
          </a:xfrm>
          <a:prstGeom prst="rect">
            <a:avLst/>
          </a:prstGeom>
          <a:noFill/>
        </p:spPr>
        <p:txBody>
          <a:bodyPr wrap="square" rtlCol="0">
            <a:spAutoFit/>
          </a:bodyPr>
          <a:lstStyle/>
          <a:p>
            <a:pPr>
              <a:lnSpc>
                <a:spcPct val="100000"/>
              </a:lnSpc>
            </a:pPr>
            <a:r>
              <a:rPr lang="zh-CN" altLang="en-US" sz="2000" dirty="0">
                <a:solidFill>
                  <a:srgbClr val="0000FF"/>
                </a:solidFill>
                <a:latin typeface="仿宋" pitchFamily="49" charset="-122"/>
                <a:ea typeface="仿宋" pitchFamily="49" charset="-122"/>
                <a:cs typeface="Consolas" pitchFamily="49" charset="0"/>
              </a:rPr>
              <a:t>正确的括号表示串（每个结点值为单个字符）</a:t>
            </a:r>
          </a:p>
        </p:txBody>
      </p:sp>
      <p:sp>
        <p:nvSpPr>
          <p:cNvPr id="17" name="TextBox 6">
            <a:extLst>
              <a:ext uri="{FF2B5EF4-FFF2-40B4-BE49-F238E27FC236}">
                <a16:creationId xmlns:a16="http://schemas.microsoft.com/office/drawing/2014/main" id="{3FFB24FD-E06A-4D4A-9D13-909C1C856BA3}"/>
              </a:ext>
            </a:extLst>
          </p:cNvPr>
          <p:cNvSpPr txBox="1"/>
          <p:nvPr/>
        </p:nvSpPr>
        <p:spPr>
          <a:xfrm>
            <a:off x="3791024" y="1316178"/>
            <a:ext cx="5317480" cy="5350952"/>
          </a:xfrm>
          <a:prstGeom prst="rect">
            <a:avLst/>
          </a:prstGeom>
          <a:noFill/>
        </p:spPr>
        <p:txBody>
          <a:bodyPr wrap="square" rtlCol="0">
            <a:spAutoFit/>
          </a:bodyPr>
          <a:lstStyle/>
          <a:p>
            <a:pPr marL="342900" indent="-342900" algn="l">
              <a:lnSpc>
                <a:spcPts val="2900"/>
              </a:lnSpc>
              <a:spcBef>
                <a:spcPts val="1200"/>
              </a:spcBef>
              <a:buBlip>
                <a:blip r:embed="rId2"/>
              </a:buBlip>
            </a:pPr>
            <a:r>
              <a:rPr lang="zh-CN" altLang="zh-CN" sz="1800" dirty="0">
                <a:solidFill>
                  <a:srgbClr val="0000FF"/>
                </a:solidFill>
                <a:latin typeface="Consolas" pitchFamily="49" charset="0"/>
                <a:ea typeface="仿宋" pitchFamily="49" charset="-122"/>
                <a:cs typeface="Consolas" pitchFamily="49" charset="0"/>
              </a:rPr>
              <a:t>若</a:t>
            </a:r>
            <a:r>
              <a:rPr lang="en-US" altLang="zh-CN" sz="1800" dirty="0" err="1">
                <a:solidFill>
                  <a:srgbClr val="FF0000"/>
                </a:solidFill>
                <a:latin typeface="Consolas" pitchFamily="49" charset="0"/>
                <a:ea typeface="仿宋" pitchFamily="49" charset="-122"/>
                <a:cs typeface="Consolas" pitchFamily="49" charset="0"/>
              </a:rPr>
              <a:t>ch</a:t>
            </a:r>
            <a:r>
              <a:rPr lang="en-US" altLang="zh-CN" sz="1800" dirty="0">
                <a:solidFill>
                  <a:srgbClr val="FF0000"/>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：表示前面刚创建的</a:t>
            </a:r>
            <a:r>
              <a:rPr lang="en-US" altLang="zh-CN" sz="1800" i="1" dirty="0">
                <a:solidFill>
                  <a:srgbClr val="0000FF"/>
                </a:solidFill>
                <a:latin typeface="Consolas" pitchFamily="49" charset="0"/>
                <a:ea typeface="仿宋" pitchFamily="49" charset="-122"/>
                <a:cs typeface="Consolas" pitchFamily="49" charset="0"/>
              </a:rPr>
              <a:t>p</a:t>
            </a:r>
            <a:r>
              <a:rPr lang="zh-CN" altLang="zh-CN" sz="1800" dirty="0">
                <a:solidFill>
                  <a:srgbClr val="0000FF"/>
                </a:solidFill>
                <a:latin typeface="Consolas" pitchFamily="49" charset="0"/>
                <a:ea typeface="仿宋" pitchFamily="49" charset="-122"/>
                <a:cs typeface="Consolas" pitchFamily="49" charset="0"/>
              </a:rPr>
              <a:t>结点存在着孩子结点，需将其</a:t>
            </a:r>
            <a:r>
              <a:rPr lang="zh-CN" altLang="zh-CN" sz="1800" dirty="0">
                <a:solidFill>
                  <a:srgbClr val="FF00FF"/>
                </a:solidFill>
                <a:latin typeface="Consolas" pitchFamily="49" charset="0"/>
                <a:ea typeface="仿宋" pitchFamily="49" charset="-122"/>
                <a:cs typeface="Consolas" pitchFamily="49" charset="0"/>
              </a:rPr>
              <a:t>进栈</a:t>
            </a:r>
            <a:r>
              <a:rPr lang="zh-CN" altLang="en-US"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然后开始处理该结点的</a:t>
            </a:r>
            <a:r>
              <a:rPr lang="zh-CN" altLang="zh-CN" sz="1800" dirty="0">
                <a:solidFill>
                  <a:srgbClr val="FF00FF"/>
                </a:solidFill>
                <a:latin typeface="Consolas" pitchFamily="49" charset="0"/>
                <a:ea typeface="仿宋" pitchFamily="49" charset="-122"/>
                <a:cs typeface="Consolas" pitchFamily="49" charset="0"/>
              </a:rPr>
              <a:t>左孩子</a:t>
            </a:r>
            <a:r>
              <a:rPr lang="zh-CN" altLang="zh-CN" sz="1800" dirty="0">
                <a:solidFill>
                  <a:srgbClr val="0000FF"/>
                </a:solidFill>
                <a:latin typeface="Consolas" pitchFamily="49" charset="0"/>
                <a:ea typeface="仿宋" pitchFamily="49" charset="-122"/>
                <a:cs typeface="Consolas" pitchFamily="49" charset="0"/>
              </a:rPr>
              <a:t>，因此置</a:t>
            </a:r>
            <a:r>
              <a:rPr lang="en-US" altLang="zh-CN" sz="1800" dirty="0">
                <a:solidFill>
                  <a:srgbClr val="FF00FF"/>
                </a:solidFill>
                <a:latin typeface="Consolas" pitchFamily="49" charset="0"/>
                <a:ea typeface="仿宋" pitchFamily="49" charset="-122"/>
                <a:cs typeface="Consolas" pitchFamily="49" charset="0"/>
              </a:rPr>
              <a:t>flag=true</a:t>
            </a:r>
            <a:r>
              <a:rPr lang="zh-CN" altLang="zh-CN" sz="1800" dirty="0">
                <a:solidFill>
                  <a:srgbClr val="0000FF"/>
                </a:solidFill>
                <a:latin typeface="Consolas" pitchFamily="49" charset="0"/>
                <a:ea typeface="仿宋" pitchFamily="49" charset="-122"/>
                <a:cs typeface="Consolas" pitchFamily="49" charset="0"/>
              </a:rPr>
              <a:t>，表示其后创建的结点将作为这个结点（栈顶结点）的左孩子结点</a:t>
            </a:r>
            <a:r>
              <a:rPr lang="zh-CN" altLang="en-US"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marL="342900" indent="-342900" algn="l">
              <a:lnSpc>
                <a:spcPts val="2900"/>
              </a:lnSpc>
              <a:spcBef>
                <a:spcPts val="1200"/>
              </a:spcBef>
              <a:buBlip>
                <a:blip r:embed="rId2"/>
              </a:buBlip>
            </a:pPr>
            <a:r>
              <a:rPr lang="zh-CN" altLang="zh-CN" sz="1800" dirty="0">
                <a:solidFill>
                  <a:srgbClr val="0000FF"/>
                </a:solidFill>
                <a:latin typeface="Consolas" pitchFamily="49" charset="0"/>
                <a:ea typeface="仿宋" pitchFamily="49" charset="-122"/>
                <a:cs typeface="Consolas" pitchFamily="49" charset="0"/>
              </a:rPr>
              <a:t>若</a:t>
            </a:r>
            <a:r>
              <a:rPr lang="en-US" altLang="zh-CN" sz="1800" dirty="0" err="1">
                <a:solidFill>
                  <a:srgbClr val="FF0000"/>
                </a:solidFill>
                <a:latin typeface="Consolas" pitchFamily="49" charset="0"/>
                <a:ea typeface="仿宋" pitchFamily="49" charset="-122"/>
                <a:cs typeface="Consolas" pitchFamily="49" charset="0"/>
              </a:rPr>
              <a:t>ch</a:t>
            </a:r>
            <a:r>
              <a:rPr lang="en-US" altLang="zh-CN" sz="1800" dirty="0">
                <a:solidFill>
                  <a:srgbClr val="FF0000"/>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：表示以栈顶结点为根结点的子树创建完毕，将其退栈</a:t>
            </a:r>
            <a:r>
              <a:rPr lang="zh-CN" altLang="en-US"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marL="342900" indent="-342900" algn="l">
              <a:lnSpc>
                <a:spcPts val="2900"/>
              </a:lnSpc>
              <a:spcBef>
                <a:spcPts val="1200"/>
              </a:spcBef>
              <a:buBlip>
                <a:blip r:embed="rId2"/>
              </a:buBlip>
            </a:pPr>
            <a:r>
              <a:rPr lang="zh-CN" altLang="zh-CN" sz="1800" dirty="0">
                <a:solidFill>
                  <a:srgbClr val="0000FF"/>
                </a:solidFill>
                <a:latin typeface="Consolas" pitchFamily="49" charset="0"/>
                <a:ea typeface="仿宋" pitchFamily="49" charset="-122"/>
                <a:cs typeface="Consolas" pitchFamily="49" charset="0"/>
              </a:rPr>
              <a:t>若</a:t>
            </a:r>
            <a:r>
              <a:rPr lang="en-US" altLang="zh-CN" sz="1800" dirty="0" err="1">
                <a:solidFill>
                  <a:srgbClr val="FF0000"/>
                </a:solidFill>
                <a:latin typeface="Consolas" pitchFamily="49" charset="0"/>
                <a:ea typeface="仿宋" pitchFamily="49" charset="-122"/>
                <a:cs typeface="Consolas" pitchFamily="49" charset="0"/>
              </a:rPr>
              <a:t>ch</a:t>
            </a:r>
            <a:r>
              <a:rPr lang="en-US" altLang="zh-CN" sz="1800" dirty="0">
                <a:solidFill>
                  <a:srgbClr val="FF0000"/>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：表示开始处理栈顶结点的</a:t>
            </a:r>
            <a:r>
              <a:rPr lang="zh-CN" altLang="zh-CN" sz="1800" dirty="0">
                <a:solidFill>
                  <a:srgbClr val="FF00FF"/>
                </a:solidFill>
                <a:latin typeface="Consolas" pitchFamily="49" charset="0"/>
                <a:ea typeface="仿宋" pitchFamily="49" charset="-122"/>
                <a:cs typeface="Consolas" pitchFamily="49" charset="0"/>
              </a:rPr>
              <a:t>右孩子</a:t>
            </a:r>
            <a:r>
              <a:rPr lang="zh-CN" altLang="zh-CN" sz="1800" dirty="0">
                <a:solidFill>
                  <a:srgbClr val="0000FF"/>
                </a:solidFill>
                <a:latin typeface="Consolas" pitchFamily="49" charset="0"/>
                <a:ea typeface="仿宋" pitchFamily="49" charset="-122"/>
                <a:cs typeface="Consolas" pitchFamily="49" charset="0"/>
              </a:rPr>
              <a:t>结点，置</a:t>
            </a:r>
            <a:r>
              <a:rPr lang="en-US" altLang="zh-CN" sz="1800" dirty="0">
                <a:solidFill>
                  <a:srgbClr val="FF00FF"/>
                </a:solidFill>
                <a:latin typeface="Consolas" pitchFamily="49" charset="0"/>
                <a:ea typeface="仿宋" pitchFamily="49" charset="-122"/>
                <a:cs typeface="Consolas" pitchFamily="49" charset="0"/>
              </a:rPr>
              <a:t>flag=false</a:t>
            </a:r>
            <a:r>
              <a:rPr lang="zh-CN" altLang="en-US"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marL="342900" indent="-342900" algn="l">
              <a:lnSpc>
                <a:spcPts val="2900"/>
              </a:lnSpc>
              <a:spcBef>
                <a:spcPts val="1200"/>
              </a:spcBef>
              <a:buBlip>
                <a:blip r:embed="rId2"/>
              </a:buBlip>
            </a:pPr>
            <a:r>
              <a:rPr lang="zh-CN" altLang="zh-CN" sz="1800" dirty="0">
                <a:solidFill>
                  <a:srgbClr val="FF0000"/>
                </a:solidFill>
                <a:latin typeface="Consolas" pitchFamily="49" charset="0"/>
                <a:ea typeface="仿宋" pitchFamily="49" charset="-122"/>
                <a:cs typeface="Consolas" pitchFamily="49" charset="0"/>
              </a:rPr>
              <a:t>其他情况</a:t>
            </a:r>
            <a:r>
              <a:rPr lang="zh-CN" altLang="zh-CN" sz="1800" dirty="0">
                <a:solidFill>
                  <a:srgbClr val="0000FF"/>
                </a:solidFill>
                <a:latin typeface="Consolas" pitchFamily="49" charset="0"/>
                <a:ea typeface="仿宋" pitchFamily="49" charset="-122"/>
                <a:cs typeface="Consolas" pitchFamily="49" charset="0"/>
              </a:rPr>
              <a:t>：只能是单个字符，表示要创建一个新结点</a:t>
            </a:r>
            <a:r>
              <a:rPr lang="en-US" altLang="zh-CN" sz="1800" i="1" dirty="0">
                <a:solidFill>
                  <a:srgbClr val="0000FF"/>
                </a:solidFill>
                <a:latin typeface="Consolas" pitchFamily="49" charset="0"/>
                <a:ea typeface="仿宋" pitchFamily="49" charset="-122"/>
                <a:cs typeface="Consolas" pitchFamily="49" charset="0"/>
              </a:rPr>
              <a:t>p</a:t>
            </a:r>
            <a:r>
              <a:rPr lang="zh-CN" altLang="zh-CN" sz="1800" dirty="0">
                <a:solidFill>
                  <a:srgbClr val="0000FF"/>
                </a:solidFill>
                <a:latin typeface="Consolas" pitchFamily="49" charset="0"/>
                <a:ea typeface="仿宋" pitchFamily="49" charset="-122"/>
                <a:cs typeface="Consolas" pitchFamily="49" charset="0"/>
              </a:rPr>
              <a:t>，根据</a:t>
            </a:r>
            <a:r>
              <a:rPr lang="en-US" altLang="zh-CN" sz="1800" dirty="0">
                <a:solidFill>
                  <a:srgbClr val="0000FF"/>
                </a:solidFill>
                <a:latin typeface="Consolas" pitchFamily="49" charset="0"/>
                <a:ea typeface="仿宋" pitchFamily="49" charset="-122"/>
                <a:cs typeface="Consolas" pitchFamily="49" charset="0"/>
              </a:rPr>
              <a:t>flag</a:t>
            </a:r>
            <a:r>
              <a:rPr lang="zh-CN" altLang="zh-CN" sz="1800" dirty="0">
                <a:solidFill>
                  <a:srgbClr val="0000FF"/>
                </a:solidFill>
                <a:latin typeface="Consolas" pitchFamily="49" charset="0"/>
                <a:ea typeface="仿宋" pitchFamily="49" charset="-122"/>
                <a:cs typeface="Consolas" pitchFamily="49" charset="0"/>
              </a:rPr>
              <a:t>值建立</a:t>
            </a:r>
            <a:r>
              <a:rPr lang="en-US" altLang="zh-CN" sz="1800" i="1" dirty="0">
                <a:solidFill>
                  <a:srgbClr val="0000FF"/>
                </a:solidFill>
                <a:latin typeface="Consolas" pitchFamily="49" charset="0"/>
                <a:ea typeface="仿宋" pitchFamily="49" charset="-122"/>
                <a:cs typeface="Consolas" pitchFamily="49" charset="0"/>
              </a:rPr>
              <a:t>p</a:t>
            </a:r>
            <a:r>
              <a:rPr lang="zh-CN" altLang="zh-CN" sz="1800" dirty="0">
                <a:solidFill>
                  <a:srgbClr val="0000FF"/>
                </a:solidFill>
                <a:latin typeface="Consolas" pitchFamily="49" charset="0"/>
                <a:ea typeface="仿宋" pitchFamily="49" charset="-122"/>
                <a:cs typeface="Consolas" pitchFamily="49" charset="0"/>
              </a:rPr>
              <a:t>结点与栈顶结点之间的联系，当</a:t>
            </a:r>
            <a:r>
              <a:rPr lang="en-US" altLang="zh-CN" sz="1800" dirty="0">
                <a:solidFill>
                  <a:srgbClr val="FF00FF"/>
                </a:solidFill>
                <a:latin typeface="Consolas" pitchFamily="49" charset="0"/>
                <a:ea typeface="仿宋" pitchFamily="49" charset="-122"/>
                <a:cs typeface="Consolas" pitchFamily="49" charset="0"/>
              </a:rPr>
              <a:t>flag=true</a:t>
            </a:r>
            <a:r>
              <a:rPr lang="zh-CN" altLang="zh-CN" sz="1800" dirty="0">
                <a:solidFill>
                  <a:srgbClr val="0000FF"/>
                </a:solidFill>
                <a:latin typeface="Consolas" pitchFamily="49" charset="0"/>
                <a:ea typeface="仿宋" pitchFamily="49" charset="-122"/>
                <a:cs typeface="Consolas" pitchFamily="49" charset="0"/>
              </a:rPr>
              <a:t>时，表示</a:t>
            </a:r>
            <a:r>
              <a:rPr lang="en-US" altLang="zh-CN" sz="1800" i="1" dirty="0">
                <a:solidFill>
                  <a:srgbClr val="0000FF"/>
                </a:solidFill>
                <a:latin typeface="Consolas" pitchFamily="49" charset="0"/>
                <a:ea typeface="仿宋" pitchFamily="49" charset="-122"/>
                <a:cs typeface="Consolas" pitchFamily="49" charset="0"/>
              </a:rPr>
              <a:t>p</a:t>
            </a:r>
            <a:r>
              <a:rPr lang="zh-CN" altLang="zh-CN" sz="1800" dirty="0">
                <a:solidFill>
                  <a:srgbClr val="0000FF"/>
                </a:solidFill>
                <a:latin typeface="Consolas" pitchFamily="49" charset="0"/>
                <a:ea typeface="仿宋" pitchFamily="49" charset="-122"/>
                <a:cs typeface="Consolas" pitchFamily="49" charset="0"/>
              </a:rPr>
              <a:t>结点作为栈顶结点的</a:t>
            </a:r>
            <a:r>
              <a:rPr lang="zh-CN" altLang="zh-CN" sz="1800" dirty="0">
                <a:solidFill>
                  <a:srgbClr val="FF00FF"/>
                </a:solidFill>
                <a:latin typeface="Consolas" pitchFamily="49" charset="0"/>
                <a:ea typeface="仿宋" pitchFamily="49" charset="-122"/>
                <a:cs typeface="Consolas" pitchFamily="49" charset="0"/>
              </a:rPr>
              <a:t>左孩子结点</a:t>
            </a:r>
            <a:r>
              <a:rPr lang="zh-CN" altLang="zh-CN" sz="1800" dirty="0">
                <a:solidFill>
                  <a:srgbClr val="0000FF"/>
                </a:solidFill>
                <a:latin typeface="Consolas" pitchFamily="49" charset="0"/>
                <a:ea typeface="仿宋" pitchFamily="49" charset="-122"/>
                <a:cs typeface="Consolas" pitchFamily="49" charset="0"/>
              </a:rPr>
              <a:t>，当</a:t>
            </a:r>
            <a:r>
              <a:rPr lang="en-US" altLang="zh-CN" sz="1800" dirty="0">
                <a:solidFill>
                  <a:srgbClr val="FF00FF"/>
                </a:solidFill>
                <a:latin typeface="Consolas" pitchFamily="49" charset="0"/>
                <a:ea typeface="仿宋" pitchFamily="49" charset="-122"/>
                <a:cs typeface="Consolas" pitchFamily="49" charset="0"/>
              </a:rPr>
              <a:t>flag=false</a:t>
            </a:r>
            <a:r>
              <a:rPr lang="zh-CN" altLang="zh-CN" sz="1800" dirty="0">
                <a:solidFill>
                  <a:srgbClr val="0000FF"/>
                </a:solidFill>
                <a:latin typeface="Consolas" pitchFamily="49" charset="0"/>
                <a:ea typeface="仿宋" pitchFamily="49" charset="-122"/>
                <a:cs typeface="Consolas" pitchFamily="49" charset="0"/>
              </a:rPr>
              <a:t>时，表示</a:t>
            </a:r>
            <a:r>
              <a:rPr lang="en-US" altLang="zh-CN" sz="1800" i="1" dirty="0">
                <a:solidFill>
                  <a:srgbClr val="0000FF"/>
                </a:solidFill>
                <a:latin typeface="Consolas" pitchFamily="49" charset="0"/>
                <a:ea typeface="仿宋" pitchFamily="49" charset="-122"/>
                <a:cs typeface="Consolas" pitchFamily="49" charset="0"/>
              </a:rPr>
              <a:t>p</a:t>
            </a:r>
            <a:r>
              <a:rPr lang="zh-CN" altLang="zh-CN" sz="1800" dirty="0">
                <a:solidFill>
                  <a:srgbClr val="0000FF"/>
                </a:solidFill>
                <a:latin typeface="Consolas" pitchFamily="49" charset="0"/>
                <a:ea typeface="仿宋" pitchFamily="49" charset="-122"/>
                <a:cs typeface="Consolas" pitchFamily="49" charset="0"/>
              </a:rPr>
              <a:t>结点作为栈顶结点的</a:t>
            </a:r>
            <a:r>
              <a:rPr lang="zh-CN" altLang="zh-CN" sz="1800" dirty="0">
                <a:solidFill>
                  <a:srgbClr val="FF00FF"/>
                </a:solidFill>
                <a:latin typeface="Consolas" pitchFamily="49" charset="0"/>
                <a:ea typeface="仿宋" pitchFamily="49" charset="-122"/>
                <a:cs typeface="Consolas" pitchFamily="49" charset="0"/>
              </a:rPr>
              <a:t>右孩子结点</a:t>
            </a:r>
            <a:r>
              <a:rPr lang="zh-CN" altLang="zh-CN" sz="1800" dirty="0">
                <a:solidFill>
                  <a:srgbClr val="0000FF"/>
                </a:solidFill>
                <a:latin typeface="Consolas" pitchFamily="49" charset="0"/>
                <a:ea typeface="仿宋" pitchFamily="49" charset="-122"/>
                <a:cs typeface="Consolas" pitchFamily="49" charset="0"/>
              </a:rPr>
              <a:t>。</a:t>
            </a:r>
          </a:p>
        </p:txBody>
      </p:sp>
      <p:sp>
        <p:nvSpPr>
          <p:cNvPr id="18" name="TextBox 2">
            <a:extLst>
              <a:ext uri="{FF2B5EF4-FFF2-40B4-BE49-F238E27FC236}">
                <a16:creationId xmlns:a16="http://schemas.microsoft.com/office/drawing/2014/main" id="{A8B3897C-A740-48FB-A5B6-56E60EBC624A}"/>
              </a:ext>
            </a:extLst>
          </p:cNvPr>
          <p:cNvSpPr txBox="1"/>
          <p:nvPr/>
        </p:nvSpPr>
        <p:spPr>
          <a:xfrm>
            <a:off x="251520" y="5352806"/>
            <a:ext cx="3714776" cy="646331"/>
          </a:xfrm>
          <a:prstGeom prst="rect">
            <a:avLst/>
          </a:prstGeom>
          <a:noFill/>
        </p:spPr>
        <p:txBody>
          <a:bodyPr wrap="square" rtlCol="0">
            <a:spAutoFit/>
          </a:bodyPr>
          <a:lstStyle/>
          <a:p>
            <a:pPr algn="l">
              <a:lnSpc>
                <a:spcPct val="100000"/>
              </a:lnSpc>
              <a:spcBef>
                <a:spcPts val="0"/>
              </a:spcBef>
            </a:pPr>
            <a:r>
              <a:rPr lang="zh-CN" altLang="en-US" sz="1800" dirty="0">
                <a:solidFill>
                  <a:srgbClr val="0000FF"/>
                </a:solidFill>
                <a:latin typeface="Consolas" pitchFamily="49" charset="0"/>
                <a:cs typeface="Consolas" pitchFamily="49" charset="0"/>
              </a:rPr>
              <a:t>例如：</a:t>
            </a:r>
            <a:endParaRPr lang="en-US" altLang="zh-CN" sz="1800" dirty="0">
              <a:solidFill>
                <a:srgbClr val="0000FF"/>
              </a:solidFill>
              <a:latin typeface="Consolas" pitchFamily="49" charset="0"/>
              <a:cs typeface="Consolas" pitchFamily="49" charset="0"/>
            </a:endParaRPr>
          </a:p>
          <a:p>
            <a:pPr algn="l">
              <a:lnSpc>
                <a:spcPct val="100000"/>
              </a:lnSpc>
              <a:spcBef>
                <a:spcPts val="0"/>
              </a:spcBef>
            </a:pPr>
            <a:r>
              <a:rPr lang="en-US" altLang="zh-CN" sz="1800" dirty="0">
                <a:solidFill>
                  <a:srgbClr val="0000FF"/>
                </a:solidFill>
                <a:latin typeface="Consolas" pitchFamily="49" charset="0"/>
                <a:cs typeface="Consolas" pitchFamily="49" charset="0"/>
              </a:rPr>
              <a:t>str="A(B(D(</a:t>
            </a:r>
            <a:r>
              <a:rPr lang="zh-CN" altLang="zh-CN" sz="1800" dirty="0">
                <a:solidFill>
                  <a:srgbClr val="0000FF"/>
                </a:solidFill>
                <a:latin typeface="Consolas" pitchFamily="49" charset="0"/>
                <a:cs typeface="Consolas" pitchFamily="49" charset="0"/>
              </a:rPr>
              <a:t>，</a:t>
            </a:r>
            <a:r>
              <a:rPr lang="en-US" altLang="zh-CN" sz="1800" dirty="0">
                <a:solidFill>
                  <a:srgbClr val="0000FF"/>
                </a:solidFill>
                <a:latin typeface="Consolas" pitchFamily="49" charset="0"/>
                <a:cs typeface="Consolas" pitchFamily="49" charset="0"/>
              </a:rPr>
              <a:t>G))</a:t>
            </a:r>
            <a:r>
              <a:rPr lang="zh-CN" altLang="zh-CN" sz="1800" dirty="0">
                <a:solidFill>
                  <a:srgbClr val="0000FF"/>
                </a:solidFill>
                <a:latin typeface="Consolas" pitchFamily="49" charset="0"/>
                <a:cs typeface="Consolas" pitchFamily="49" charset="0"/>
              </a:rPr>
              <a:t>，</a:t>
            </a:r>
            <a:r>
              <a:rPr lang="en-US" altLang="zh-CN" sz="1800" dirty="0">
                <a:solidFill>
                  <a:srgbClr val="0000FF"/>
                </a:solidFill>
                <a:latin typeface="Consolas" pitchFamily="49" charset="0"/>
                <a:cs typeface="Consolas" pitchFamily="49" charset="0"/>
              </a:rPr>
              <a:t>C(E</a:t>
            </a:r>
            <a:r>
              <a:rPr lang="zh-CN" altLang="zh-CN" sz="1800" dirty="0">
                <a:solidFill>
                  <a:srgbClr val="0000FF"/>
                </a:solidFill>
                <a:latin typeface="Consolas" pitchFamily="49" charset="0"/>
                <a:cs typeface="Consolas" pitchFamily="49" charset="0"/>
              </a:rPr>
              <a:t>，</a:t>
            </a:r>
            <a:r>
              <a:rPr lang="en-US" altLang="zh-CN" sz="1800" dirty="0">
                <a:solidFill>
                  <a:srgbClr val="0000FF"/>
                </a:solidFill>
                <a:latin typeface="Consolas" pitchFamily="49" charset="0"/>
                <a:cs typeface="Consolas" pitchFamily="49" charset="0"/>
              </a:rPr>
              <a:t>F))"</a:t>
            </a:r>
            <a:endParaRPr lang="zh-CN" altLang="en-US"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613810"/>
            <a:ext cx="8208912" cy="617550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CreateBTree</a:t>
            </a:r>
            <a:r>
              <a:rPr lang="en-US" altLang="zh-CN" sz="1800" dirty="0">
                <a:solidFill>
                  <a:srgbClr val="0000FF"/>
                </a:solidFill>
                <a:latin typeface="Consolas" pitchFamily="49" charset="0"/>
                <a:ea typeface="仿宋" pitchFamily="49" charset="-122"/>
                <a:cs typeface="Consolas" pitchFamily="49" charset="0"/>
              </a:rPr>
              <a:t>(String str)</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Stack&lt;</a:t>
            </a:r>
            <a:r>
              <a:rPr lang="en-US" altLang="zh-CN" sz="1800" dirty="0" err="1">
                <a:solidFill>
                  <a:srgbClr val="FF00FF"/>
                </a:solidFill>
                <a:latin typeface="Consolas" pitchFamily="49" charset="0"/>
                <a:ea typeface="仿宋" pitchFamily="49" charset="-122"/>
                <a:cs typeface="Consolas" pitchFamily="49" charset="0"/>
              </a:rPr>
              <a:t>BTNode</a:t>
            </a:r>
            <a:r>
              <a:rPr lang="en-US" altLang="zh-CN" sz="1800" dirty="0">
                <a:solidFill>
                  <a:srgbClr val="FF00FF"/>
                </a:solidFill>
                <a:latin typeface="Consolas" pitchFamily="49" charset="0"/>
                <a:ea typeface="仿宋" pitchFamily="49" charset="-122"/>
                <a:cs typeface="Consolas" pitchFamily="49" charset="0"/>
              </a:rPr>
              <a:t>&gt; </a:t>
            </a:r>
            <a:r>
              <a:rPr lang="en-US" altLang="zh-CN" sz="1800" dirty="0" err="1">
                <a:solidFill>
                  <a:srgbClr val="FF00FF"/>
                </a:solidFill>
                <a:latin typeface="Consolas" pitchFamily="49" charset="0"/>
                <a:ea typeface="仿宋" pitchFamily="49" charset="-122"/>
                <a:cs typeface="Consolas" pitchFamily="49" charset="0"/>
              </a:rPr>
              <a:t>st</a:t>
            </a:r>
            <a:r>
              <a:rPr lang="en-US" altLang="zh-CN" sz="1800" dirty="0">
                <a:solidFill>
                  <a:srgbClr val="FF00FF"/>
                </a:solidFill>
                <a:latin typeface="Consolas" pitchFamily="49" charset="0"/>
                <a:ea typeface="仿宋" pitchFamily="49" charset="-122"/>
                <a:cs typeface="Consolas" pitchFamily="49" charset="0"/>
              </a:rPr>
              <a:t>=new Stack&lt;</a:t>
            </a:r>
            <a:r>
              <a:rPr lang="en-US" altLang="zh-CN" sz="1800" dirty="0" err="1">
                <a:solidFill>
                  <a:srgbClr val="FF00FF"/>
                </a:solidFill>
                <a:latin typeface="Consolas" pitchFamily="49" charset="0"/>
                <a:ea typeface="仿宋" pitchFamily="49" charset="-122"/>
                <a:cs typeface="Consolas" pitchFamily="49" charset="0"/>
              </a:rPr>
              <a:t>BTNode</a:t>
            </a:r>
            <a:r>
              <a:rPr lang="en-US" altLang="zh-CN" sz="1800" dirty="0">
                <a:solidFill>
                  <a:srgbClr val="FF00FF"/>
                </a:solidFill>
                <a:latin typeface="Consolas" pitchFamily="49" charset="0"/>
                <a:ea typeface="仿宋" pitchFamily="49" charset="-122"/>
                <a:cs typeface="Consolas" pitchFamily="49" charset="0"/>
              </a:rPr>
              <a:t>&gt;();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 //</a:t>
            </a:r>
            <a:r>
              <a:rPr lang="zh-CN" altLang="zh-CN" sz="1800" dirty="0">
                <a:solidFill>
                  <a:srgbClr val="33CC33"/>
                </a:solidFill>
                <a:latin typeface="Consolas" pitchFamily="49" charset="0"/>
                <a:ea typeface="仿宋" pitchFamily="49" charset="-122"/>
                <a:cs typeface="Consolas" pitchFamily="49" charset="0"/>
              </a:rPr>
              <a:t>建立一个栈</a:t>
            </a:r>
            <a:r>
              <a:rPr lang="en-US" altLang="zh-CN" sz="1800" dirty="0" err="1">
                <a:solidFill>
                  <a:srgbClr val="33CC33"/>
                </a:solidFill>
                <a:latin typeface="Consolas" pitchFamily="49" charset="0"/>
                <a:ea typeface="仿宋" pitchFamily="49" charset="-122"/>
                <a:cs typeface="Consolas" pitchFamily="49" charset="0"/>
              </a:rPr>
              <a:t>st</a:t>
            </a:r>
            <a:endParaRPr lang="zh-CN" altLang="zh-CN" sz="1800" dirty="0">
              <a:solidFill>
                <a:srgbClr val="33CC33"/>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&lt;Character&gt; p=null;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boolean</a:t>
            </a:r>
            <a:r>
              <a:rPr lang="en-US" altLang="zh-CN" sz="1800" dirty="0">
                <a:solidFill>
                  <a:srgbClr val="0000FF"/>
                </a:solidFill>
                <a:latin typeface="Consolas" pitchFamily="49" charset="0"/>
                <a:ea typeface="仿宋" pitchFamily="49" charset="-122"/>
                <a:cs typeface="Consolas" pitchFamily="49" charset="0"/>
              </a:rPr>
              <a:t> flag=true;                      </a:t>
            </a:r>
            <a:r>
              <a:rPr lang="en-US" altLang="zh-CN" sz="1800" dirty="0">
                <a:solidFill>
                  <a:srgbClr val="33CC33"/>
                </a:solidFill>
                <a:latin typeface="Consolas" pitchFamily="49" charset="0"/>
                <a:ea typeface="仿宋" pitchFamily="49" charset="-122"/>
                <a:cs typeface="Consolas" pitchFamily="49" charset="0"/>
              </a:rPr>
              <a:t>//flag</a:t>
            </a:r>
            <a:r>
              <a:rPr lang="zh-CN" altLang="en-US" sz="1800" dirty="0">
                <a:solidFill>
                  <a:srgbClr val="33CC33"/>
                </a:solidFill>
                <a:latin typeface="Consolas" pitchFamily="49" charset="0"/>
                <a:ea typeface="仿宋" pitchFamily="49" charset="-122"/>
                <a:cs typeface="Consolas" pitchFamily="49" charset="0"/>
              </a:rPr>
              <a:t>初始值为</a:t>
            </a:r>
            <a:r>
              <a:rPr lang="en-US" altLang="zh-CN" sz="1800" dirty="0">
                <a:solidFill>
                  <a:srgbClr val="33CC33"/>
                </a:solidFill>
                <a:latin typeface="Consolas" pitchFamily="49" charset="0"/>
                <a:ea typeface="仿宋" pitchFamily="49" charset="-122"/>
                <a:cs typeface="Consolas" pitchFamily="49" charset="0"/>
              </a:rPr>
              <a:t>true</a:t>
            </a:r>
            <a:endParaRPr lang="zh-CN" altLang="zh-CN" sz="1800" dirty="0">
              <a:solidFill>
                <a:srgbClr val="33CC33"/>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char </a:t>
            </a:r>
            <a:r>
              <a:rPr lang="en-US" altLang="zh-CN" sz="1800" dirty="0" err="1">
                <a:solidFill>
                  <a:srgbClr val="0000FF"/>
                </a:solidFill>
                <a:latin typeface="Consolas" pitchFamily="49" charset="0"/>
                <a:ea typeface="仿宋" pitchFamily="49" charset="-122"/>
                <a:cs typeface="Consolas" pitchFamily="49" charset="0"/>
              </a:rPr>
              <a:t>ch</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str.length</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循环扫描</a:t>
            </a:r>
            <a:r>
              <a:rPr lang="en-US" altLang="zh-CN" sz="1800" dirty="0">
                <a:solidFill>
                  <a:srgbClr val="33CC33"/>
                </a:solidFill>
                <a:latin typeface="Consolas" pitchFamily="49" charset="0"/>
                <a:ea typeface="仿宋" pitchFamily="49" charset="-122"/>
                <a:cs typeface="Consolas" pitchFamily="49" charset="0"/>
              </a:rPr>
              <a:t>str</a:t>
            </a:r>
            <a:r>
              <a:rPr lang="zh-CN" altLang="zh-CN" sz="1800" dirty="0">
                <a:solidFill>
                  <a:srgbClr val="33CC33"/>
                </a:solidFill>
                <a:latin typeface="Consolas" pitchFamily="49" charset="0"/>
                <a:ea typeface="仿宋" pitchFamily="49" charset="-122"/>
                <a:cs typeface="Consolas" pitchFamily="49" charset="0"/>
              </a:rPr>
              <a:t>中每个字符</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ch</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str.charAt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switch(</a:t>
            </a:r>
            <a:r>
              <a:rPr lang="en-US" altLang="zh-CN" sz="1800" dirty="0" err="1">
                <a:solidFill>
                  <a:srgbClr val="0000FF"/>
                </a:solidFill>
                <a:latin typeface="Consolas" pitchFamily="49" charset="0"/>
                <a:ea typeface="仿宋" pitchFamily="49" charset="-122"/>
                <a:cs typeface="Consolas" pitchFamily="49" charset="0"/>
              </a:rPr>
              <a:t>ch</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case </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st.push</a:t>
            </a:r>
            <a:r>
              <a:rPr lang="en-US" altLang="zh-CN" sz="1800" dirty="0">
                <a:solidFill>
                  <a:srgbClr val="0000FF"/>
                </a:solidFill>
                <a:latin typeface="Consolas" pitchFamily="49" charset="0"/>
                <a:ea typeface="仿宋" pitchFamily="49" charset="-122"/>
                <a:cs typeface="Consolas" pitchFamily="49" charset="0"/>
              </a:rPr>
              <a:t>(p);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刚刚新建的结点有孩子</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将其进栈</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flag=true;</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break;</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case </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st.pop</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栈顶结点的子树处理完，出栈</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break;</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case </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flag=false;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开始处理栈顶结点的右孩子</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break;</a:t>
            </a:r>
            <a:endParaRPr lang="zh-CN" altLang="zh-CN" sz="18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14282" y="260648"/>
            <a:ext cx="6357982" cy="400110"/>
          </a:xfrm>
          <a:prstGeom prst="rect">
            <a:avLst/>
          </a:prstGeom>
          <a:noFill/>
        </p:spPr>
        <p:txBody>
          <a:bodyPr wrap="square" rtlCol="0">
            <a:spAutoFit/>
          </a:bodyPr>
          <a:lstStyle/>
          <a:p>
            <a:pPr algn="l">
              <a:lnSpc>
                <a:spcPct val="100000"/>
              </a:lnSpc>
              <a:spcBef>
                <a:spcPts val="0"/>
              </a:spcBef>
            </a:pPr>
            <a:r>
              <a:rPr lang="zh-CN" altLang="en-US" sz="2000" dirty="0">
                <a:solidFill>
                  <a:srgbClr val="0000FF"/>
                </a:solidFill>
                <a:latin typeface="Consolas" pitchFamily="49" charset="0"/>
                <a:ea typeface="仿宋" pitchFamily="49" charset="-122"/>
                <a:cs typeface="Consolas" pitchFamily="49" charset="0"/>
              </a:rPr>
              <a:t>用括号表示串</a:t>
            </a:r>
            <a:r>
              <a:rPr lang="en-US" altLang="zh-CN" sz="2000" dirty="0">
                <a:solidFill>
                  <a:srgbClr val="0000FF"/>
                </a:solidFill>
                <a:latin typeface="Consolas" pitchFamily="49" charset="0"/>
                <a:ea typeface="仿宋" pitchFamily="49" charset="-122"/>
                <a:cs typeface="Consolas" pitchFamily="49" charset="0"/>
              </a:rPr>
              <a:t>str</a:t>
            </a:r>
            <a:r>
              <a:rPr lang="zh-CN" altLang="zh-CN" sz="2000" dirty="0">
                <a:solidFill>
                  <a:srgbClr val="0000FF"/>
                </a:solidFill>
                <a:latin typeface="Consolas" pitchFamily="49" charset="0"/>
                <a:ea typeface="仿宋" pitchFamily="49" charset="-122"/>
                <a:cs typeface="Consolas" pitchFamily="49" charset="0"/>
              </a:rPr>
              <a:t>创建以</a:t>
            </a:r>
            <a:r>
              <a:rPr lang="en-US" altLang="zh-CN" sz="2000" dirty="0">
                <a:solidFill>
                  <a:srgbClr val="0000FF"/>
                </a:solidFill>
                <a:latin typeface="Consolas" pitchFamily="49" charset="0"/>
                <a:ea typeface="仿宋" pitchFamily="49" charset="-122"/>
                <a:cs typeface="Consolas" pitchFamily="49" charset="0"/>
              </a:rPr>
              <a:t>b</a:t>
            </a:r>
            <a:r>
              <a:rPr lang="zh-CN" altLang="zh-CN" sz="2000" dirty="0">
                <a:solidFill>
                  <a:srgbClr val="0000FF"/>
                </a:solidFill>
                <a:latin typeface="Consolas" pitchFamily="49" charset="0"/>
                <a:ea typeface="仿宋" pitchFamily="49" charset="-122"/>
                <a:cs typeface="Consolas" pitchFamily="49" charset="0"/>
              </a:rPr>
              <a:t>为根结点的二叉链存储结构</a:t>
            </a:r>
            <a:endParaRPr lang="zh-CN" altLang="en-US" sz="20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500042"/>
            <a:ext cx="8679338" cy="626847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default: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p=new </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&lt;Character&gt;(</a:t>
            </a:r>
            <a:r>
              <a:rPr lang="en-US" altLang="zh-CN" sz="1800" dirty="0" err="1">
                <a:solidFill>
                  <a:srgbClr val="0000FF"/>
                </a:solidFill>
                <a:latin typeface="Consolas" pitchFamily="49" charset="0"/>
                <a:ea typeface="仿宋" pitchFamily="49" charset="-122"/>
                <a:cs typeface="Consolas" pitchFamily="49" charset="0"/>
              </a:rPr>
              <a:t>ch</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用</a:t>
            </a:r>
            <a:r>
              <a:rPr lang="en-US" altLang="zh-CN" sz="1800" dirty="0" err="1">
                <a:solidFill>
                  <a:srgbClr val="33CC33"/>
                </a:solidFill>
                <a:latin typeface="Consolas" pitchFamily="49" charset="0"/>
                <a:ea typeface="仿宋" pitchFamily="49" charset="-122"/>
                <a:cs typeface="Consolas" pitchFamily="49" charset="0"/>
              </a:rPr>
              <a:t>ch</a:t>
            </a:r>
            <a:r>
              <a:rPr lang="zh-CN" altLang="zh-CN" sz="1800" dirty="0">
                <a:solidFill>
                  <a:srgbClr val="33CC33"/>
                </a:solidFill>
                <a:latin typeface="Consolas" pitchFamily="49" charset="0"/>
                <a:ea typeface="仿宋" pitchFamily="49" charset="-122"/>
                <a:cs typeface="Consolas" pitchFamily="49" charset="0"/>
              </a:rPr>
              <a:t>值新建一个结点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if (b==null) b=p;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若尚未建立根结点</a:t>
            </a:r>
            <a:r>
              <a:rPr lang="en-US" altLang="zh-CN" sz="1800" dirty="0">
                <a:solidFill>
                  <a:srgbClr val="33CC33"/>
                </a:solidFill>
                <a:latin typeface="Consolas" pitchFamily="49" charset="0"/>
                <a:ea typeface="仿宋" pitchFamily="49" charset="-122"/>
                <a:cs typeface="Consolas" pitchFamily="49" charset="0"/>
              </a:rPr>
              <a:t>,p</a:t>
            </a:r>
            <a:r>
              <a:rPr lang="zh-CN" altLang="zh-CN" sz="1800" dirty="0">
                <a:solidFill>
                  <a:srgbClr val="33CC33"/>
                </a:solidFill>
                <a:latin typeface="Consolas" pitchFamily="49" charset="0"/>
                <a:ea typeface="仿宋" pitchFamily="49" charset="-122"/>
                <a:cs typeface="Consolas" pitchFamily="49" charset="0"/>
              </a:rPr>
              <a:t>作为根结点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已建立二叉树根结点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if (flag)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新结点</a:t>
            </a:r>
            <a:r>
              <a:rPr lang="en-US" altLang="zh-CN" sz="1800" dirty="0">
                <a:solidFill>
                  <a:srgbClr val="33CC33"/>
                </a:solidFill>
                <a:latin typeface="Consolas" pitchFamily="49" charset="0"/>
                <a:ea typeface="仿宋" pitchFamily="49" charset="-122"/>
                <a:cs typeface="Consolas" pitchFamily="49" charset="0"/>
              </a:rPr>
              <a:t>p</a:t>
            </a:r>
            <a:r>
              <a:rPr lang="zh-CN" altLang="zh-CN" sz="1800" dirty="0">
                <a:solidFill>
                  <a:srgbClr val="33CC33"/>
                </a:solidFill>
                <a:latin typeface="Consolas" pitchFamily="49" charset="0"/>
                <a:ea typeface="仿宋" pitchFamily="49" charset="-122"/>
                <a:cs typeface="Consolas" pitchFamily="49" charset="0"/>
              </a:rPr>
              <a:t>作为栈顶结点的左孩子</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if (!</a:t>
            </a:r>
            <a:r>
              <a:rPr lang="en-US" altLang="zh-CN" sz="1800" dirty="0" err="1">
                <a:solidFill>
                  <a:srgbClr val="0000FF"/>
                </a:solidFill>
                <a:latin typeface="Consolas" pitchFamily="49" charset="0"/>
                <a:ea typeface="仿宋" pitchFamily="49" charset="-122"/>
                <a:cs typeface="Consolas" pitchFamily="49" charset="0"/>
              </a:rPr>
              <a:t>st.empty</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st.peek</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=p;</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新结点</a:t>
            </a:r>
            <a:r>
              <a:rPr lang="en-US" altLang="zh-CN" sz="1800" dirty="0">
                <a:solidFill>
                  <a:srgbClr val="33CC33"/>
                </a:solidFill>
                <a:latin typeface="Consolas" pitchFamily="49" charset="0"/>
                <a:ea typeface="仿宋" pitchFamily="49" charset="-122"/>
                <a:cs typeface="Consolas" pitchFamily="49" charset="0"/>
              </a:rPr>
              <a:t>p</a:t>
            </a:r>
            <a:r>
              <a:rPr lang="zh-CN" altLang="zh-CN" sz="1800" dirty="0">
                <a:solidFill>
                  <a:srgbClr val="33CC33"/>
                </a:solidFill>
                <a:latin typeface="Consolas" pitchFamily="49" charset="0"/>
                <a:ea typeface="仿宋" pitchFamily="49" charset="-122"/>
                <a:cs typeface="Consolas" pitchFamily="49" charset="0"/>
              </a:rPr>
              <a:t>作为栈顶结点的右孩子</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if (!</a:t>
            </a:r>
            <a:r>
              <a:rPr lang="en-US" altLang="zh-CN" sz="1800" dirty="0" err="1">
                <a:solidFill>
                  <a:srgbClr val="0000FF"/>
                </a:solidFill>
                <a:latin typeface="Consolas" pitchFamily="49" charset="0"/>
                <a:ea typeface="仿宋" pitchFamily="49" charset="-122"/>
                <a:cs typeface="Consolas" pitchFamily="49" charset="0"/>
              </a:rPr>
              <a:t>st.empty</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st.peek</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=p;</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break;</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继续遍历</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92338" y="541077"/>
            <a:ext cx="5378370" cy="415498"/>
          </a:xfrm>
          <a:prstGeom prst="rect">
            <a:avLst/>
          </a:prstGeom>
          <a:noFill/>
        </p:spPr>
        <p:txBody>
          <a:bodyPr wrap="square" rtlCol="0">
            <a:spAutoFit/>
          </a:bodyPr>
          <a:lstStyle/>
          <a:p>
            <a:pPr algn="l">
              <a:lnSpc>
                <a:spcPct val="100000"/>
              </a:lnSpc>
              <a:spcBef>
                <a:spcPts val="0"/>
              </a:spcBef>
            </a:pPr>
            <a:r>
              <a:rPr lang="en-US" altLang="zh-CN" sz="2100" dirty="0">
                <a:solidFill>
                  <a:srgbClr val="0000FF"/>
                </a:solidFill>
                <a:latin typeface="Consolas" pitchFamily="49" charset="0"/>
                <a:cs typeface="Consolas" pitchFamily="49" charset="0"/>
              </a:rPr>
              <a:t>str="A(B(D(</a:t>
            </a:r>
            <a:r>
              <a:rPr lang="zh-CN" altLang="zh-CN" sz="2100" dirty="0">
                <a:solidFill>
                  <a:srgbClr val="0000FF"/>
                </a:solidFill>
                <a:latin typeface="Consolas" pitchFamily="49" charset="0"/>
                <a:cs typeface="Consolas" pitchFamily="49" charset="0"/>
              </a:rPr>
              <a:t>，</a:t>
            </a:r>
            <a:r>
              <a:rPr lang="en-US" altLang="zh-CN" sz="2100" dirty="0">
                <a:solidFill>
                  <a:srgbClr val="0000FF"/>
                </a:solidFill>
                <a:latin typeface="Consolas" pitchFamily="49" charset="0"/>
                <a:cs typeface="Consolas" pitchFamily="49" charset="0"/>
              </a:rPr>
              <a:t>G))</a:t>
            </a:r>
            <a:r>
              <a:rPr lang="zh-CN" altLang="zh-CN" sz="2100" dirty="0">
                <a:solidFill>
                  <a:srgbClr val="0000FF"/>
                </a:solidFill>
                <a:latin typeface="Consolas" pitchFamily="49" charset="0"/>
                <a:cs typeface="Consolas" pitchFamily="49" charset="0"/>
              </a:rPr>
              <a:t>，</a:t>
            </a:r>
            <a:r>
              <a:rPr lang="en-US" altLang="zh-CN" sz="2100" dirty="0">
                <a:solidFill>
                  <a:srgbClr val="0000FF"/>
                </a:solidFill>
                <a:latin typeface="Consolas" pitchFamily="49" charset="0"/>
                <a:cs typeface="Consolas" pitchFamily="49" charset="0"/>
              </a:rPr>
              <a:t>C(E</a:t>
            </a:r>
            <a:r>
              <a:rPr lang="zh-CN" altLang="zh-CN" sz="2100" dirty="0">
                <a:solidFill>
                  <a:srgbClr val="0000FF"/>
                </a:solidFill>
                <a:latin typeface="Consolas" pitchFamily="49" charset="0"/>
                <a:cs typeface="Consolas" pitchFamily="49" charset="0"/>
              </a:rPr>
              <a:t>，</a:t>
            </a:r>
            <a:r>
              <a:rPr lang="en-US" altLang="zh-CN" sz="2100" dirty="0">
                <a:solidFill>
                  <a:srgbClr val="0000FF"/>
                </a:solidFill>
                <a:latin typeface="Consolas" pitchFamily="49" charset="0"/>
                <a:cs typeface="Consolas" pitchFamily="49" charset="0"/>
              </a:rPr>
              <a:t>F))"</a:t>
            </a:r>
            <a:endParaRPr lang="zh-CN" altLang="en-US" sz="2100" dirty="0">
              <a:solidFill>
                <a:srgbClr val="0000FF"/>
              </a:solidFill>
              <a:latin typeface="Consolas" pitchFamily="49" charset="0"/>
              <a:ea typeface="仿宋" pitchFamily="49" charset="-122"/>
              <a:cs typeface="Consolas" pitchFamily="49" charset="0"/>
            </a:endParaRPr>
          </a:p>
        </p:txBody>
      </p:sp>
      <p:grpSp>
        <p:nvGrpSpPr>
          <p:cNvPr id="5" name="组合 4"/>
          <p:cNvGrpSpPr/>
          <p:nvPr/>
        </p:nvGrpSpPr>
        <p:grpSpPr>
          <a:xfrm>
            <a:off x="1862486" y="1994540"/>
            <a:ext cx="5016050" cy="2868920"/>
            <a:chOff x="4409031" y="2571744"/>
            <a:chExt cx="4020621" cy="2316314"/>
          </a:xfrm>
        </p:grpSpPr>
        <p:sp>
          <p:nvSpPr>
            <p:cNvPr id="6" name="Rectangle 30"/>
            <p:cNvSpPr>
              <a:spLocks noChangeArrowheads="1"/>
            </p:cNvSpPr>
            <p:nvPr/>
          </p:nvSpPr>
          <p:spPr bwMode="auto">
            <a:xfrm>
              <a:off x="5856455" y="3017189"/>
              <a:ext cx="321650" cy="26812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 name="Rectangle 29"/>
            <p:cNvSpPr>
              <a:spLocks noChangeArrowheads="1"/>
            </p:cNvSpPr>
            <p:nvPr/>
          </p:nvSpPr>
          <p:spPr bwMode="auto">
            <a:xfrm>
              <a:off x="6178104" y="3017189"/>
              <a:ext cx="321650" cy="26812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8" name="Rectangle 28"/>
            <p:cNvSpPr>
              <a:spLocks noChangeArrowheads="1"/>
            </p:cNvSpPr>
            <p:nvPr/>
          </p:nvSpPr>
          <p:spPr bwMode="auto">
            <a:xfrm>
              <a:off x="6499754" y="3017189"/>
              <a:ext cx="321650" cy="26812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 name="Rectangle 27"/>
            <p:cNvSpPr>
              <a:spLocks noChangeArrowheads="1"/>
            </p:cNvSpPr>
            <p:nvPr/>
          </p:nvSpPr>
          <p:spPr bwMode="auto">
            <a:xfrm>
              <a:off x="4891506" y="3552579"/>
              <a:ext cx="321650"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Rectangle 26"/>
            <p:cNvSpPr>
              <a:spLocks noChangeArrowheads="1"/>
            </p:cNvSpPr>
            <p:nvPr/>
          </p:nvSpPr>
          <p:spPr bwMode="auto">
            <a:xfrm>
              <a:off x="5213155" y="3552579"/>
              <a:ext cx="321650"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1" name="Rectangle 25"/>
            <p:cNvSpPr>
              <a:spLocks noChangeArrowheads="1"/>
            </p:cNvSpPr>
            <p:nvPr/>
          </p:nvSpPr>
          <p:spPr bwMode="auto">
            <a:xfrm>
              <a:off x="5534805" y="3552579"/>
              <a:ext cx="321650"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2" name="Rectangle 24"/>
            <p:cNvSpPr>
              <a:spLocks noChangeArrowheads="1"/>
            </p:cNvSpPr>
            <p:nvPr/>
          </p:nvSpPr>
          <p:spPr bwMode="auto">
            <a:xfrm>
              <a:off x="6821404" y="3552579"/>
              <a:ext cx="320756"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 name="Rectangle 23"/>
            <p:cNvSpPr>
              <a:spLocks noChangeArrowheads="1"/>
            </p:cNvSpPr>
            <p:nvPr/>
          </p:nvSpPr>
          <p:spPr bwMode="auto">
            <a:xfrm>
              <a:off x="7142160" y="3552579"/>
              <a:ext cx="322543"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4" name="Rectangle 22"/>
            <p:cNvSpPr>
              <a:spLocks noChangeArrowheads="1"/>
            </p:cNvSpPr>
            <p:nvPr/>
          </p:nvSpPr>
          <p:spPr bwMode="auto">
            <a:xfrm>
              <a:off x="7464703" y="3552579"/>
              <a:ext cx="321650"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Rectangle 21"/>
            <p:cNvSpPr>
              <a:spLocks noChangeArrowheads="1"/>
            </p:cNvSpPr>
            <p:nvPr/>
          </p:nvSpPr>
          <p:spPr bwMode="auto">
            <a:xfrm>
              <a:off x="4409031"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6" name="Rectangle 20"/>
            <p:cNvSpPr>
              <a:spLocks noChangeArrowheads="1"/>
            </p:cNvSpPr>
            <p:nvPr/>
          </p:nvSpPr>
          <p:spPr bwMode="auto">
            <a:xfrm>
              <a:off x="4730681"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7" name="Rectangle 19"/>
            <p:cNvSpPr>
              <a:spLocks noChangeArrowheads="1"/>
            </p:cNvSpPr>
            <p:nvPr/>
          </p:nvSpPr>
          <p:spPr bwMode="auto">
            <a:xfrm>
              <a:off x="5052330"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 name="Rectangle 18"/>
            <p:cNvSpPr>
              <a:spLocks noChangeArrowheads="1"/>
            </p:cNvSpPr>
            <p:nvPr/>
          </p:nvSpPr>
          <p:spPr bwMode="auto">
            <a:xfrm>
              <a:off x="6338929" y="4086257"/>
              <a:ext cx="320756"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9" name="Rectangle 17"/>
            <p:cNvSpPr>
              <a:spLocks noChangeArrowheads="1"/>
            </p:cNvSpPr>
            <p:nvPr/>
          </p:nvSpPr>
          <p:spPr bwMode="auto">
            <a:xfrm>
              <a:off x="6659685" y="4086257"/>
              <a:ext cx="322543"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20" name="Rectangle 16"/>
            <p:cNvSpPr>
              <a:spLocks noChangeArrowheads="1"/>
            </p:cNvSpPr>
            <p:nvPr/>
          </p:nvSpPr>
          <p:spPr bwMode="auto">
            <a:xfrm>
              <a:off x="6982229"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1" name="Rectangle 15"/>
            <p:cNvSpPr>
              <a:spLocks noChangeArrowheads="1"/>
            </p:cNvSpPr>
            <p:nvPr/>
          </p:nvSpPr>
          <p:spPr bwMode="auto">
            <a:xfrm>
              <a:off x="5373980" y="4620791"/>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2" name="Rectangle 14"/>
            <p:cNvSpPr>
              <a:spLocks noChangeArrowheads="1"/>
            </p:cNvSpPr>
            <p:nvPr/>
          </p:nvSpPr>
          <p:spPr bwMode="auto">
            <a:xfrm>
              <a:off x="5695630" y="4620791"/>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sp>
          <p:nvSpPr>
            <p:cNvPr id="23" name="Rectangle 13"/>
            <p:cNvSpPr>
              <a:spLocks noChangeArrowheads="1"/>
            </p:cNvSpPr>
            <p:nvPr/>
          </p:nvSpPr>
          <p:spPr bwMode="auto">
            <a:xfrm>
              <a:off x="6017280" y="4620791"/>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4" name="Rectangle 12"/>
            <p:cNvSpPr>
              <a:spLocks noChangeArrowheads="1"/>
            </p:cNvSpPr>
            <p:nvPr/>
          </p:nvSpPr>
          <p:spPr bwMode="auto">
            <a:xfrm>
              <a:off x="7464703"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5" name="Rectangle 11"/>
            <p:cNvSpPr>
              <a:spLocks noChangeArrowheads="1"/>
            </p:cNvSpPr>
            <p:nvPr/>
          </p:nvSpPr>
          <p:spPr bwMode="auto">
            <a:xfrm>
              <a:off x="7786353" y="4086257"/>
              <a:ext cx="320756"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26" name="Rectangle 10"/>
            <p:cNvSpPr>
              <a:spLocks noChangeArrowheads="1"/>
            </p:cNvSpPr>
            <p:nvPr/>
          </p:nvSpPr>
          <p:spPr bwMode="auto">
            <a:xfrm>
              <a:off x="8107109" y="4086257"/>
              <a:ext cx="322543"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7" name="Freeform 9"/>
            <p:cNvSpPr>
              <a:spLocks/>
            </p:cNvSpPr>
            <p:nvPr/>
          </p:nvSpPr>
          <p:spPr bwMode="auto">
            <a:xfrm>
              <a:off x="5688482" y="3150822"/>
              <a:ext cx="328797" cy="395761"/>
            </a:xfrm>
            <a:custGeom>
              <a:avLst/>
              <a:gdLst/>
              <a:ahLst/>
              <a:cxnLst>
                <a:cxn ang="0">
                  <a:pos x="367" y="0"/>
                </a:cxn>
                <a:cxn ang="0">
                  <a:pos x="0" y="462"/>
                </a:cxn>
              </a:cxnLst>
              <a:rect l="0" t="0" r="r" b="b"/>
              <a:pathLst>
                <a:path w="367" h="462">
                  <a:moveTo>
                    <a:pt x="367" y="0"/>
                  </a:moveTo>
                  <a:lnTo>
                    <a:pt x="0" y="46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8" name="Freeform 8"/>
            <p:cNvSpPr>
              <a:spLocks/>
            </p:cNvSpPr>
            <p:nvPr/>
          </p:nvSpPr>
          <p:spPr bwMode="auto">
            <a:xfrm>
              <a:off x="6673981" y="3167955"/>
              <a:ext cx="308248" cy="384625"/>
            </a:xfrm>
            <a:custGeom>
              <a:avLst/>
              <a:gdLst/>
              <a:ahLst/>
              <a:cxnLst>
                <a:cxn ang="0">
                  <a:pos x="0" y="0"/>
                </a:cxn>
                <a:cxn ang="0">
                  <a:pos x="345" y="448"/>
                </a:cxn>
              </a:cxnLst>
              <a:rect l="0" t="0" r="r" b="b"/>
              <a:pathLst>
                <a:path w="345" h="448">
                  <a:moveTo>
                    <a:pt x="0" y="0"/>
                  </a:moveTo>
                  <a:lnTo>
                    <a:pt x="345" y="448"/>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9" name="Line 7"/>
            <p:cNvSpPr>
              <a:spLocks noChangeShapeType="1"/>
            </p:cNvSpPr>
            <p:nvPr/>
          </p:nvSpPr>
          <p:spPr bwMode="auto">
            <a:xfrm flipH="1">
              <a:off x="4730681" y="3685356"/>
              <a:ext cx="321650" cy="40090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0" name="Line 6"/>
            <p:cNvSpPr>
              <a:spLocks noChangeShapeType="1"/>
            </p:cNvSpPr>
            <p:nvPr/>
          </p:nvSpPr>
          <p:spPr bwMode="auto">
            <a:xfrm>
              <a:off x="5213155" y="4219890"/>
              <a:ext cx="321650" cy="40090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1" name="Freeform 5"/>
            <p:cNvSpPr>
              <a:spLocks/>
            </p:cNvSpPr>
            <p:nvPr/>
          </p:nvSpPr>
          <p:spPr bwMode="auto">
            <a:xfrm>
              <a:off x="6760648" y="3685356"/>
              <a:ext cx="221581" cy="394904"/>
            </a:xfrm>
            <a:custGeom>
              <a:avLst/>
              <a:gdLst/>
              <a:ahLst/>
              <a:cxnLst>
                <a:cxn ang="0">
                  <a:pos x="247" y="0"/>
                </a:cxn>
                <a:cxn ang="0">
                  <a:pos x="0" y="461"/>
                </a:cxn>
              </a:cxnLst>
              <a:rect l="0" t="0" r="r" b="b"/>
              <a:pathLst>
                <a:path w="247" h="461">
                  <a:moveTo>
                    <a:pt x="247" y="0"/>
                  </a:moveTo>
                  <a:lnTo>
                    <a:pt x="0" y="461"/>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2" name="Freeform 4"/>
            <p:cNvSpPr>
              <a:spLocks/>
            </p:cNvSpPr>
            <p:nvPr/>
          </p:nvSpPr>
          <p:spPr bwMode="auto">
            <a:xfrm>
              <a:off x="7624635" y="3685356"/>
              <a:ext cx="228729" cy="400900"/>
            </a:xfrm>
            <a:custGeom>
              <a:avLst/>
              <a:gdLst/>
              <a:ahLst/>
              <a:cxnLst>
                <a:cxn ang="0">
                  <a:pos x="0" y="0"/>
                </a:cxn>
                <a:cxn ang="0">
                  <a:pos x="255" y="468"/>
                </a:cxn>
              </a:cxnLst>
              <a:rect l="0" t="0" r="r" b="b"/>
              <a:pathLst>
                <a:path w="255" h="468">
                  <a:moveTo>
                    <a:pt x="0" y="0"/>
                  </a:moveTo>
                  <a:lnTo>
                    <a:pt x="255" y="468"/>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3" name="Text Box 3"/>
            <p:cNvSpPr txBox="1">
              <a:spLocks noChangeArrowheads="1"/>
            </p:cNvSpPr>
            <p:nvPr/>
          </p:nvSpPr>
          <p:spPr bwMode="auto">
            <a:xfrm>
              <a:off x="5608070" y="2571744"/>
              <a:ext cx="245705" cy="273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Arc 2"/>
            <p:cNvSpPr>
              <a:spLocks/>
            </p:cNvSpPr>
            <p:nvPr/>
          </p:nvSpPr>
          <p:spPr bwMode="auto">
            <a:xfrm>
              <a:off x="5824290" y="2666829"/>
              <a:ext cx="321650" cy="3503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grpSp>
      <p:sp>
        <p:nvSpPr>
          <p:cNvPr id="35" name="下箭头 34"/>
          <p:cNvSpPr/>
          <p:nvPr/>
        </p:nvSpPr>
        <p:spPr>
          <a:xfrm>
            <a:off x="3691415" y="1177294"/>
            <a:ext cx="273966" cy="643853"/>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100000">
                                          <p:val>
                                            <p:strVal val="#ppt_x"/>
                                          </p:val>
                                        </p:tav>
                                      </p:tavLst>
                                    </p:anim>
                                    <p:anim calcmode="lin" valueType="num">
                                      <p:cBhvr>
                                        <p:cTn id="8" dur="500" fill="hold"/>
                                        <p:tgtEl>
                                          <p:spTgt spid="35"/>
                                        </p:tgtEl>
                                        <p:attrNameLst>
                                          <p:attrName>ppt_y</p:attrName>
                                        </p:attrNameLst>
                                      </p:cBhvr>
                                      <p:tavLst>
                                        <p:tav tm="0">
                                          <p:val>
                                            <p:strVal val="#ppt_y-#ppt_h/2"/>
                                          </p:val>
                                        </p:tav>
                                        <p:tav tm="100000">
                                          <p:val>
                                            <p:strVal val="#ppt_y"/>
                                          </p:val>
                                        </p:tav>
                                      </p:tavLst>
                                    </p:anim>
                                    <p:anim calcmode="lin" valueType="num">
                                      <p:cBhvr>
                                        <p:cTn id="9" dur="500" fill="hold"/>
                                        <p:tgtEl>
                                          <p:spTgt spid="35"/>
                                        </p:tgtEl>
                                        <p:attrNameLst>
                                          <p:attrName>ppt_w</p:attrName>
                                        </p:attrNameLst>
                                      </p:cBhvr>
                                      <p:tavLst>
                                        <p:tav tm="0">
                                          <p:val>
                                            <p:strVal val="#ppt_w"/>
                                          </p:val>
                                        </p:tav>
                                        <p:tav tm="100000">
                                          <p:val>
                                            <p:strVal val="#ppt_w"/>
                                          </p:val>
                                        </p:tav>
                                      </p:tavLst>
                                    </p:anim>
                                    <p:anim calcmode="lin" valueType="num">
                                      <p:cBhvr>
                                        <p:cTn id="10" dur="500" fill="hold"/>
                                        <p:tgtEl>
                                          <p:spTgt spid="35"/>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116632"/>
            <a:ext cx="5286412" cy="41549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spcBef>
                <a:spcPts val="0"/>
              </a:spcBef>
            </a:pPr>
            <a:r>
              <a:rPr lang="zh-CN"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2</a:t>
            </a:r>
            <a:r>
              <a:rPr lang="zh-CN"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）返回二叉链的括号表示串</a:t>
            </a:r>
            <a:r>
              <a:rPr lang="en-US" altLang="zh-CN" sz="21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toString</a:t>
            </a:r>
            <a:r>
              <a:rPr lang="en-US"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5" name="TextBox 4"/>
          <p:cNvSpPr txBox="1"/>
          <p:nvPr/>
        </p:nvSpPr>
        <p:spPr>
          <a:xfrm>
            <a:off x="285720" y="589525"/>
            <a:ext cx="8215370" cy="626847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public String </a:t>
            </a:r>
            <a:r>
              <a:rPr lang="en-US" altLang="zh-CN" sz="1800" dirty="0" err="1">
                <a:solidFill>
                  <a:srgbClr val="FF0000"/>
                </a:solidFill>
                <a:latin typeface="Consolas" pitchFamily="49" charset="0"/>
                <a:ea typeface="仿宋" pitchFamily="49" charset="-122"/>
                <a:cs typeface="Consolas" pitchFamily="49" charset="0"/>
              </a:rPr>
              <a:t>toString</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返回二叉链的括号表示串</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bstr</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toString1</a:t>
            </a:r>
            <a:r>
              <a:rPr lang="en-US" altLang="zh-CN" sz="1800" dirty="0">
                <a:solidFill>
                  <a:srgbClr val="0000FF"/>
                </a:solidFill>
                <a:latin typeface="Consolas" pitchFamily="49" charset="0"/>
                <a:ea typeface="仿宋" pitchFamily="49" charset="-122"/>
                <a:cs typeface="Consolas" pitchFamily="49" charset="0"/>
              </a:rPr>
              <a:t>(b);</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bstr</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private void </a:t>
            </a:r>
            <a:r>
              <a:rPr lang="en-US" altLang="zh-CN" sz="1800" dirty="0">
                <a:solidFill>
                  <a:srgbClr val="FF00FF"/>
                </a:solidFill>
                <a:latin typeface="Consolas" pitchFamily="49" charset="0"/>
                <a:ea typeface="仿宋" pitchFamily="49" charset="-122"/>
                <a:cs typeface="Consolas" pitchFamily="49" charset="0"/>
              </a:rPr>
              <a:t>toString1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&lt;Character&gt; 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被</a:t>
            </a:r>
            <a:r>
              <a:rPr lang="en-US" altLang="zh-CN" sz="1800" dirty="0" err="1">
                <a:solidFill>
                  <a:srgbClr val="33CC33"/>
                </a:solidFill>
                <a:latin typeface="Consolas" pitchFamily="49" charset="0"/>
                <a:ea typeface="仿宋" pitchFamily="49" charset="-122"/>
                <a:cs typeface="Consolas" pitchFamily="49" charset="0"/>
              </a:rPr>
              <a:t>toString</a:t>
            </a:r>
            <a:r>
              <a:rPr lang="zh-CN" altLang="zh-CN" sz="1800" dirty="0">
                <a:solidFill>
                  <a:srgbClr val="33CC33"/>
                </a:solidFill>
                <a:latin typeface="Consolas" pitchFamily="49" charset="0"/>
                <a:ea typeface="仿宋" pitchFamily="49" charset="-122"/>
                <a:cs typeface="Consolas" pitchFamily="49" charset="0"/>
              </a:rPr>
              <a:t>方法调用</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if (t!=null)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bstr</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输出根结点值</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t.lchild</a:t>
            </a:r>
            <a:r>
              <a:rPr lang="en-US" altLang="zh-CN" sz="1800" dirty="0">
                <a:solidFill>
                  <a:srgbClr val="0000FF"/>
                </a:solidFill>
                <a:latin typeface="Consolas" pitchFamily="49" charset="0"/>
                <a:ea typeface="仿宋" pitchFamily="49" charset="-122"/>
                <a:cs typeface="Consolas" pitchFamily="49" charset="0"/>
              </a:rPr>
              <a:t>!=null || </a:t>
            </a:r>
            <a:r>
              <a:rPr lang="en-US" altLang="zh-CN" sz="1800" dirty="0" err="1">
                <a:solidFill>
                  <a:srgbClr val="0000FF"/>
                </a:solidFill>
                <a:latin typeface="Consolas" pitchFamily="49" charset="0"/>
                <a:ea typeface="仿宋" pitchFamily="49" charset="-122"/>
                <a:cs typeface="Consolas" pitchFamily="49" charset="0"/>
              </a:rPr>
              <a:t>t.rchild</a:t>
            </a:r>
            <a:r>
              <a:rPr lang="en-US" altLang="zh-CN" sz="1800" dirty="0">
                <a:solidFill>
                  <a:srgbClr val="0000FF"/>
                </a:solidFill>
                <a:latin typeface="Consolas" pitchFamily="49" charset="0"/>
                <a:ea typeface="仿宋" pitchFamily="49" charset="-122"/>
                <a:cs typeface="Consolas" pitchFamily="49" charset="0"/>
              </a:rPr>
              <a: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bstr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有孩子结点时输出</a:t>
            </a:r>
            <a:r>
              <a:rPr lang="en-US" altLang="zh-CN" sz="1800" dirty="0">
                <a:solidFill>
                  <a:srgbClr val="33CC33"/>
                </a:solidFill>
                <a:latin typeface="Consolas" pitchFamily="49" charset="0"/>
                <a:ea typeface="仿宋" pitchFamily="49" charset="-122"/>
                <a:cs typeface="Consolas" pitchFamily="49" charset="0"/>
              </a:rPr>
              <a:t>"("</a:t>
            </a:r>
            <a:endParaRPr lang="zh-CN" altLang="zh-CN" sz="1800" dirty="0">
              <a:solidFill>
                <a:srgbClr val="33CC33"/>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toString1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递归输出左子树</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t.rchild</a:t>
            </a:r>
            <a:r>
              <a:rPr lang="en-US" altLang="zh-CN" sz="1800" dirty="0">
                <a:solidFill>
                  <a:srgbClr val="0000FF"/>
                </a:solidFill>
                <a:latin typeface="Consolas" pitchFamily="49" charset="0"/>
                <a:ea typeface="仿宋" pitchFamily="49" charset="-122"/>
                <a:cs typeface="Consolas" pitchFamily="49" charset="0"/>
              </a:rPr>
              <a: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bstr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有右孩子结点时输出</a:t>
            </a:r>
            <a:r>
              <a:rPr lang="en-US" altLang="zh-CN" sz="1800" dirty="0">
                <a:solidFill>
                  <a:srgbClr val="33CC33"/>
                </a:solidFill>
                <a:latin typeface="Consolas" pitchFamily="49" charset="0"/>
                <a:ea typeface="仿宋" pitchFamily="49" charset="-122"/>
                <a:cs typeface="Consolas" pitchFamily="49" charset="0"/>
              </a:rPr>
              <a:t>","</a:t>
            </a:r>
            <a:endParaRPr lang="zh-CN" altLang="zh-CN" sz="1800" dirty="0">
              <a:solidFill>
                <a:srgbClr val="33CC33"/>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toString1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t.rchild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递归输出右子树</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bstr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输出</a:t>
            </a:r>
            <a:r>
              <a:rPr lang="en-US" altLang="zh-CN" sz="1800" dirty="0">
                <a:solidFill>
                  <a:srgbClr val="33CC33"/>
                </a:solidFill>
                <a:latin typeface="Consolas" pitchFamily="49" charset="0"/>
                <a:ea typeface="仿宋" pitchFamily="49" charset="-122"/>
                <a:cs typeface="Consolas" pitchFamily="49" charset="0"/>
              </a:rPr>
              <a:t>")"</a:t>
            </a:r>
            <a:endParaRPr lang="zh-CN" altLang="zh-CN" sz="1800" dirty="0">
              <a:solidFill>
                <a:srgbClr val="33CC33"/>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88640"/>
            <a:ext cx="4786346" cy="41549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spcBef>
                <a:spcPts val="0"/>
              </a:spcBef>
            </a:pPr>
            <a:r>
              <a:rPr lang="zh-CN"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3</a:t>
            </a:r>
            <a:r>
              <a:rPr lang="zh-CN"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）查找值为</a:t>
            </a:r>
            <a:r>
              <a:rPr lang="en-US" altLang="zh-CN" sz="2100" i="1"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x</a:t>
            </a:r>
            <a:r>
              <a:rPr lang="zh-CN"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的结点</a:t>
            </a:r>
            <a:r>
              <a:rPr lang="en-US" altLang="zh-CN" sz="21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FindNode</a:t>
            </a:r>
            <a:r>
              <a:rPr lang="en-US"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(x)</a:t>
            </a:r>
            <a:endParaRPr lang="zh-CN"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6" name="TextBox 5"/>
          <p:cNvSpPr txBox="1"/>
          <p:nvPr/>
        </p:nvSpPr>
        <p:spPr>
          <a:xfrm>
            <a:off x="395536" y="764704"/>
            <a:ext cx="8496944" cy="820866"/>
          </a:xfrm>
          <a:prstGeom prst="rect">
            <a:avLst/>
          </a:prstGeom>
          <a:noFill/>
        </p:spPr>
        <p:txBody>
          <a:bodyPr wrap="square" rtlCol="0">
            <a:spAutoFit/>
          </a:bodyPr>
          <a:lstStyle/>
          <a:p>
            <a:pPr algn="l">
              <a:lnSpc>
                <a:spcPts val="3000"/>
              </a:lnSpc>
              <a:spcBef>
                <a:spcPts val="0"/>
              </a:spcBef>
            </a:pPr>
            <a:r>
              <a:rPr lang="zh-CN" altLang="en-US" sz="2000" dirty="0">
                <a:solidFill>
                  <a:srgbClr val="0000FF"/>
                </a:solidFill>
                <a:latin typeface="Consolas" pitchFamily="49" charset="0"/>
                <a:ea typeface="仿宋" pitchFamily="49" charset="-122"/>
                <a:cs typeface="Consolas" pitchFamily="49" charset="0"/>
              </a:rPr>
              <a:t>    设</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t</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x</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在以</a:t>
            </a:r>
            <a:r>
              <a:rPr lang="en-US" altLang="zh-CN" sz="2000" i="1" dirty="0">
                <a:solidFill>
                  <a:srgbClr val="0000FF"/>
                </a:solidFill>
                <a:latin typeface="Consolas" pitchFamily="49" charset="0"/>
                <a:ea typeface="仿宋" pitchFamily="49" charset="-122"/>
                <a:cs typeface="Consolas" pitchFamily="49" charset="0"/>
              </a:rPr>
              <a:t>t</a:t>
            </a:r>
            <a:r>
              <a:rPr lang="zh-CN" altLang="zh-CN" sz="2000" dirty="0">
                <a:solidFill>
                  <a:srgbClr val="0000FF"/>
                </a:solidFill>
                <a:latin typeface="Consolas" pitchFamily="49" charset="0"/>
                <a:ea typeface="仿宋" pitchFamily="49" charset="-122"/>
                <a:cs typeface="Consolas" pitchFamily="49" charset="0"/>
              </a:rPr>
              <a:t>为根结点的二叉树中查找值为</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的结点，找到后返回其</a:t>
            </a:r>
            <a:r>
              <a:rPr lang="zh-CN" altLang="en-US" sz="2000" dirty="0">
                <a:solidFill>
                  <a:srgbClr val="0000FF"/>
                </a:solidFill>
                <a:latin typeface="Consolas" pitchFamily="49" charset="0"/>
                <a:ea typeface="仿宋" pitchFamily="49" charset="-122"/>
                <a:cs typeface="Consolas" pitchFamily="49" charset="0"/>
              </a:rPr>
              <a:t>地址</a:t>
            </a:r>
            <a:r>
              <a:rPr lang="zh-CN" altLang="zh-CN" sz="2000" dirty="0">
                <a:solidFill>
                  <a:srgbClr val="0000FF"/>
                </a:solidFill>
                <a:latin typeface="Consolas" pitchFamily="49" charset="0"/>
                <a:ea typeface="仿宋" pitchFamily="49" charset="-122"/>
                <a:cs typeface="Consolas" pitchFamily="49" charset="0"/>
              </a:rPr>
              <a:t>，否则返回</a:t>
            </a:r>
            <a:r>
              <a:rPr lang="en-US" altLang="zh-CN" sz="2000" dirty="0">
                <a:solidFill>
                  <a:srgbClr val="0000FF"/>
                </a:solidFill>
                <a:latin typeface="Consolas" pitchFamily="49" charset="0"/>
                <a:ea typeface="仿宋" pitchFamily="49" charset="-122"/>
                <a:cs typeface="Consolas" pitchFamily="49" charset="0"/>
              </a:rPr>
              <a:t>null</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197768" y="2204864"/>
            <a:ext cx="8892480" cy="1850736"/>
          </a:xfrm>
          <a:prstGeom prst="rect">
            <a:avLst/>
          </a:prstGeom>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lnSpc>
                <a:spcPts val="2800"/>
              </a:lnSpc>
              <a:spcBef>
                <a:spcPts val="600"/>
              </a:spcBef>
            </a:pP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t</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)=null		  </a:t>
            </a:r>
            <a:r>
              <a:rPr lang="zh-CN" altLang="zh-CN" sz="1800" dirty="0">
                <a:solidFill>
                  <a:srgbClr val="CC00FF"/>
                </a:solidFill>
                <a:latin typeface="Consolas" pitchFamily="49" charset="0"/>
                <a:ea typeface="仿宋" pitchFamily="49" charset="-122"/>
                <a:cs typeface="Consolas" pitchFamily="49" charset="0"/>
              </a:rPr>
              <a:t>若</a:t>
            </a:r>
            <a:r>
              <a:rPr lang="en-US" altLang="zh-CN" sz="1800" i="1" dirty="0">
                <a:solidFill>
                  <a:srgbClr val="CC00FF"/>
                </a:solidFill>
                <a:latin typeface="Consolas" pitchFamily="49" charset="0"/>
                <a:ea typeface="仿宋" pitchFamily="49" charset="-122"/>
                <a:cs typeface="Consolas" pitchFamily="49" charset="0"/>
              </a:rPr>
              <a:t>t</a:t>
            </a:r>
            <a:r>
              <a:rPr lang="en-US" altLang="zh-CN" sz="1800" dirty="0">
                <a:solidFill>
                  <a:srgbClr val="CC00FF"/>
                </a:solidFill>
                <a:latin typeface="Consolas" pitchFamily="49" charset="0"/>
                <a:ea typeface="仿宋" pitchFamily="49" charset="-122"/>
                <a:cs typeface="Consolas" pitchFamily="49" charset="0"/>
              </a:rPr>
              <a:t>=null</a:t>
            </a:r>
            <a:endParaRPr lang="zh-CN" altLang="zh-CN" sz="1800" dirty="0">
              <a:solidFill>
                <a:srgbClr val="CC00FF"/>
              </a:solidFill>
              <a:latin typeface="Consolas" pitchFamily="49" charset="0"/>
              <a:ea typeface="仿宋" pitchFamily="49" charset="-122"/>
              <a:cs typeface="Consolas" pitchFamily="49" charset="0"/>
            </a:endParaRPr>
          </a:p>
          <a:p>
            <a:pPr algn="l">
              <a:lnSpc>
                <a:spcPts val="2800"/>
              </a:lnSpc>
              <a:spcBef>
                <a:spcPts val="600"/>
              </a:spcBef>
            </a:pP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t</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)=t		  </a:t>
            </a:r>
            <a:r>
              <a:rPr lang="zh-CN" altLang="zh-CN" sz="1800" dirty="0">
                <a:solidFill>
                  <a:srgbClr val="9933FF"/>
                </a:solidFill>
                <a:latin typeface="Consolas" pitchFamily="49" charset="0"/>
                <a:ea typeface="仿宋" pitchFamily="49" charset="-122"/>
                <a:cs typeface="Consolas" pitchFamily="49" charset="0"/>
              </a:rPr>
              <a:t>若</a:t>
            </a:r>
            <a:r>
              <a:rPr lang="en-US" altLang="zh-CN" sz="1800" dirty="0" err="1">
                <a:solidFill>
                  <a:srgbClr val="9933FF"/>
                </a:solidFill>
                <a:latin typeface="Consolas" pitchFamily="49" charset="0"/>
                <a:ea typeface="仿宋" pitchFamily="49" charset="-122"/>
                <a:cs typeface="Consolas" pitchFamily="49" charset="0"/>
              </a:rPr>
              <a:t>t.data</a:t>
            </a:r>
            <a:r>
              <a:rPr lang="en-US" altLang="zh-CN" sz="1800" dirty="0">
                <a:solidFill>
                  <a:srgbClr val="9933FF"/>
                </a:solidFill>
                <a:latin typeface="Consolas" pitchFamily="49" charset="0"/>
                <a:ea typeface="仿宋" pitchFamily="49" charset="-122"/>
                <a:cs typeface="Consolas" pitchFamily="49" charset="0"/>
              </a:rPr>
              <a:t>=</a:t>
            </a:r>
            <a:r>
              <a:rPr lang="en-US" altLang="zh-CN" sz="1800" i="1" dirty="0">
                <a:solidFill>
                  <a:srgbClr val="9933FF"/>
                </a:solidFill>
                <a:latin typeface="Consolas" pitchFamily="49" charset="0"/>
                <a:ea typeface="仿宋" pitchFamily="49" charset="-122"/>
                <a:cs typeface="Consolas" pitchFamily="49" charset="0"/>
              </a:rPr>
              <a:t>x</a:t>
            </a:r>
            <a:endParaRPr lang="zh-CN" altLang="zh-CN" sz="1800" dirty="0">
              <a:solidFill>
                <a:srgbClr val="9933FF"/>
              </a:solidFill>
              <a:latin typeface="Consolas" pitchFamily="49" charset="0"/>
              <a:ea typeface="仿宋" pitchFamily="49" charset="-122"/>
              <a:cs typeface="Consolas" pitchFamily="49" charset="0"/>
            </a:endParaRPr>
          </a:p>
          <a:p>
            <a:pPr algn="l">
              <a:lnSpc>
                <a:spcPts val="2800"/>
              </a:lnSpc>
              <a:spcBef>
                <a:spcPts val="600"/>
              </a:spcBef>
            </a:pP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t</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p</a:t>
            </a: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9933FF"/>
                </a:solidFill>
                <a:latin typeface="Consolas" pitchFamily="49" charset="0"/>
                <a:ea typeface="仿宋" pitchFamily="49" charset="-122"/>
                <a:cs typeface="Consolas" pitchFamily="49" charset="0"/>
              </a:rPr>
              <a:t>若在左子树中找到了，即</a:t>
            </a:r>
            <a:r>
              <a:rPr lang="en-US" altLang="zh-CN" sz="1800" i="1" dirty="0">
                <a:solidFill>
                  <a:srgbClr val="9933FF"/>
                </a:solidFill>
                <a:latin typeface="Consolas" pitchFamily="49" charset="0"/>
                <a:ea typeface="仿宋" pitchFamily="49" charset="-122"/>
                <a:cs typeface="Consolas" pitchFamily="49" charset="0"/>
              </a:rPr>
              <a:t>p</a:t>
            </a:r>
            <a:r>
              <a:rPr lang="en-US" altLang="zh-CN" sz="1800" dirty="0">
                <a:solidFill>
                  <a:srgbClr val="9933FF"/>
                </a:solidFill>
                <a:latin typeface="Consolas" pitchFamily="49" charset="0"/>
                <a:ea typeface="仿宋" pitchFamily="49" charset="-122"/>
                <a:cs typeface="Consolas" pitchFamily="49" charset="0"/>
              </a:rPr>
              <a:t>=</a:t>
            </a:r>
            <a:r>
              <a:rPr lang="en-US" altLang="zh-CN" sz="1800" i="1" dirty="0">
                <a:solidFill>
                  <a:srgbClr val="9933FF"/>
                </a:solidFill>
                <a:latin typeface="Consolas" pitchFamily="49" charset="0"/>
                <a:ea typeface="仿宋" pitchFamily="49" charset="-122"/>
                <a:cs typeface="Consolas" pitchFamily="49" charset="0"/>
              </a:rPr>
              <a:t>f</a:t>
            </a:r>
            <a:r>
              <a:rPr lang="en-US" altLang="zh-CN" sz="1800" dirty="0">
                <a:solidFill>
                  <a:srgbClr val="9933FF"/>
                </a:solidFill>
                <a:latin typeface="Consolas" pitchFamily="49" charset="0"/>
                <a:ea typeface="仿宋" pitchFamily="49" charset="-122"/>
                <a:cs typeface="Consolas" pitchFamily="49" charset="0"/>
              </a:rPr>
              <a:t>(</a:t>
            </a:r>
            <a:r>
              <a:rPr lang="en-US" altLang="zh-CN" sz="1800" dirty="0" err="1">
                <a:solidFill>
                  <a:srgbClr val="9933FF"/>
                </a:solidFill>
                <a:latin typeface="Consolas" pitchFamily="49" charset="0"/>
                <a:ea typeface="仿宋" pitchFamily="49" charset="-122"/>
                <a:cs typeface="Consolas" pitchFamily="49" charset="0"/>
              </a:rPr>
              <a:t>t.lchild</a:t>
            </a:r>
            <a:r>
              <a:rPr lang="zh-CN" altLang="zh-CN" sz="1800" dirty="0">
                <a:solidFill>
                  <a:srgbClr val="9933FF"/>
                </a:solidFill>
                <a:latin typeface="Consolas" pitchFamily="49" charset="0"/>
                <a:ea typeface="仿宋" pitchFamily="49" charset="-122"/>
                <a:cs typeface="Consolas" pitchFamily="49" charset="0"/>
              </a:rPr>
              <a:t>，</a:t>
            </a:r>
            <a:r>
              <a:rPr lang="en-US" altLang="zh-CN" sz="1800" i="1" dirty="0">
                <a:solidFill>
                  <a:srgbClr val="9933FF"/>
                </a:solidFill>
                <a:latin typeface="Consolas" pitchFamily="49" charset="0"/>
                <a:ea typeface="仿宋" pitchFamily="49" charset="-122"/>
                <a:cs typeface="Consolas" pitchFamily="49" charset="0"/>
              </a:rPr>
              <a:t>x</a:t>
            </a:r>
            <a:r>
              <a:rPr lang="en-US" altLang="zh-CN" sz="1800" dirty="0">
                <a:solidFill>
                  <a:srgbClr val="9933FF"/>
                </a:solidFill>
                <a:latin typeface="Consolas" pitchFamily="49" charset="0"/>
                <a:ea typeface="仿宋" pitchFamily="49" charset="-122"/>
                <a:cs typeface="Consolas" pitchFamily="49" charset="0"/>
              </a:rPr>
              <a:t>)</a:t>
            </a:r>
            <a:r>
              <a:rPr lang="zh-CN" altLang="zh-CN" sz="1800" dirty="0">
                <a:solidFill>
                  <a:srgbClr val="9933FF"/>
                </a:solidFill>
                <a:latin typeface="Consolas" pitchFamily="49" charset="0"/>
                <a:ea typeface="仿宋" pitchFamily="49" charset="-122"/>
                <a:cs typeface="Consolas" pitchFamily="49" charset="0"/>
              </a:rPr>
              <a:t>且</a:t>
            </a:r>
            <a:r>
              <a:rPr lang="en-US" altLang="zh-CN" sz="1800" dirty="0">
                <a:solidFill>
                  <a:srgbClr val="9933FF"/>
                </a:solidFill>
                <a:latin typeface="Consolas" pitchFamily="49" charset="0"/>
                <a:ea typeface="仿宋" pitchFamily="49" charset="-122"/>
                <a:cs typeface="Consolas" pitchFamily="49" charset="0"/>
              </a:rPr>
              <a:t>p!=null</a:t>
            </a:r>
          </a:p>
          <a:p>
            <a:pPr algn="l">
              <a:lnSpc>
                <a:spcPts val="2800"/>
              </a:lnSpc>
              <a:spcBef>
                <a:spcPts val="600"/>
              </a:spcBef>
            </a:pP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t</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t.rchild</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  </a:t>
            </a:r>
            <a:r>
              <a:rPr lang="zh-CN" altLang="zh-CN" sz="1800" dirty="0">
                <a:solidFill>
                  <a:srgbClr val="9933FF"/>
                </a:solidFill>
                <a:latin typeface="Consolas" pitchFamily="49" charset="0"/>
                <a:ea typeface="仿宋" pitchFamily="49" charset="-122"/>
                <a:cs typeface="Consolas" pitchFamily="49" charset="0"/>
              </a:rPr>
              <a:t>其他情况</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92877" y="281387"/>
            <a:ext cx="4500594" cy="461665"/>
          </a:xfrm>
          <a:prstGeom prst="rect">
            <a:avLst/>
          </a:prstGeom>
          <a:gradFill>
            <a:gsLst>
              <a:gs pos="40000">
                <a:srgbClr val="267E96"/>
              </a:gs>
              <a:gs pos="0">
                <a:schemeClr val="accent5">
                  <a:shade val="51000"/>
                  <a:satMod val="130000"/>
                </a:schemeClr>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a:latin typeface="Consolas" pitchFamily="49" charset="0"/>
                <a:ea typeface="微软雅黑" pitchFamily="34" charset="-122"/>
                <a:cs typeface="Consolas" pitchFamily="49" charset="0"/>
              </a:defRPr>
            </a:lvl1pPr>
          </a:lstStyle>
          <a:p>
            <a:r>
              <a:rPr lang="en-US" altLang="zh-CN"/>
              <a:t>7.1.2 </a:t>
            </a:r>
            <a:r>
              <a:rPr lang="zh-CN" altLang="zh-CN"/>
              <a:t>树的逻辑结构表示方法</a:t>
            </a:r>
          </a:p>
        </p:txBody>
      </p:sp>
      <p:sp>
        <p:nvSpPr>
          <p:cNvPr id="15" name="Text Box 4"/>
          <p:cNvSpPr txBox="1">
            <a:spLocks noChangeArrowheads="1"/>
          </p:cNvSpPr>
          <p:nvPr/>
        </p:nvSpPr>
        <p:spPr bwMode="auto">
          <a:xfrm>
            <a:off x="179512" y="998738"/>
            <a:ext cx="8666049" cy="460704"/>
          </a:xfrm>
          <a:prstGeom prst="rect">
            <a:avLst/>
          </a:prstGeom>
          <a:noFill/>
          <a:ln w="9525">
            <a:noFill/>
            <a:miter lim="800000"/>
            <a:headEnd/>
            <a:tailEnd/>
          </a:ln>
        </p:spPr>
        <p:txBody>
          <a:bodyPr wrap="square">
            <a:spAutoFit/>
          </a:bodyPr>
          <a:lstStyle/>
          <a:p>
            <a:pPr marL="342900" indent="-342900" algn="l">
              <a:lnSpc>
                <a:spcPts val="3200"/>
              </a:lnSpc>
              <a:buFontTx/>
              <a:buBlip>
                <a:blip r:embed="rId2"/>
              </a:buBlip>
            </a:pPr>
            <a:r>
              <a:rPr lang="zh-CN" altLang="en-US" sz="2100" dirty="0">
                <a:solidFill>
                  <a:srgbClr val="FF0000"/>
                </a:solidFill>
                <a:latin typeface="微软雅黑" pitchFamily="34" charset="-122"/>
                <a:ea typeface="微软雅黑" pitchFamily="34" charset="-122"/>
                <a:cs typeface="Consolas" pitchFamily="49" charset="0"/>
              </a:rPr>
              <a:t>树形表示法</a:t>
            </a:r>
            <a:r>
              <a:rPr lang="zh-CN" altLang="en-US" sz="2100" dirty="0">
                <a:solidFill>
                  <a:srgbClr val="0000FF"/>
                </a:solidFill>
                <a:latin typeface="仿宋" pitchFamily="49" charset="-122"/>
                <a:ea typeface="仿宋" pitchFamily="49" charset="-122"/>
                <a:cs typeface="Consolas" pitchFamily="49" charset="0"/>
              </a:rPr>
              <a:t>。使用一棵倒置的树表示树结构。</a:t>
            </a:r>
          </a:p>
        </p:txBody>
      </p:sp>
      <p:grpSp>
        <p:nvGrpSpPr>
          <p:cNvPr id="17" name="组合 16"/>
          <p:cNvGrpSpPr/>
          <p:nvPr/>
        </p:nvGrpSpPr>
        <p:grpSpPr>
          <a:xfrm>
            <a:off x="693951" y="4526369"/>
            <a:ext cx="3047545" cy="2246637"/>
            <a:chOff x="3357554" y="2786058"/>
            <a:chExt cx="2808288" cy="2419350"/>
          </a:xfrm>
        </p:grpSpPr>
        <p:sp>
          <p:nvSpPr>
            <p:cNvPr id="18"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A</a:t>
              </a:r>
            </a:p>
          </p:txBody>
        </p:sp>
        <p:sp>
          <p:nvSpPr>
            <p:cNvPr id="19"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20"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21"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22"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23"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B</a:t>
              </a:r>
            </a:p>
          </p:txBody>
        </p:sp>
        <p:sp>
          <p:nvSpPr>
            <p:cNvPr id="24"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C</a:t>
              </a:r>
            </a:p>
          </p:txBody>
        </p:sp>
        <p:sp>
          <p:nvSpPr>
            <p:cNvPr id="25"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a:solidFill>
                    <a:srgbClr val="0000FF"/>
                  </a:solidFill>
                  <a:latin typeface="Consolas" pitchFamily="49" charset="0"/>
                  <a:cs typeface="Consolas" pitchFamily="49" charset="0"/>
                </a:rPr>
                <a:t>D</a:t>
              </a:r>
            </a:p>
          </p:txBody>
        </p:sp>
        <p:sp>
          <p:nvSpPr>
            <p:cNvPr id="26"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E</a:t>
              </a:r>
            </a:p>
          </p:txBody>
        </p:sp>
        <p:sp>
          <p:nvSpPr>
            <p:cNvPr id="27"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F</a:t>
              </a:r>
            </a:p>
          </p:txBody>
        </p:sp>
        <p:sp>
          <p:nvSpPr>
            <p:cNvPr id="28"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a:solidFill>
                    <a:srgbClr val="0000FF"/>
                  </a:solidFill>
                  <a:latin typeface="Consolas" pitchFamily="49" charset="0"/>
                  <a:cs typeface="Consolas" pitchFamily="49" charset="0"/>
                </a:rPr>
                <a:t>H</a:t>
              </a:r>
            </a:p>
          </p:txBody>
        </p:sp>
        <p:sp>
          <p:nvSpPr>
            <p:cNvPr id="29"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G</a:t>
              </a:r>
            </a:p>
          </p:txBody>
        </p:sp>
        <p:sp>
          <p:nvSpPr>
            <p:cNvPr id="30"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31"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cxnSp>
          <p:nvCxnSpPr>
            <p:cNvPr id="32" name="直接连接符 35"/>
            <p:cNvCxnSpPr>
              <a:cxnSpLocks noChangeShapeType="1"/>
              <a:stCxn id="26" idx="4"/>
              <a:endCxn id="28"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33" name="Text Box 4">
            <a:extLst>
              <a:ext uri="{FF2B5EF4-FFF2-40B4-BE49-F238E27FC236}">
                <a16:creationId xmlns:a16="http://schemas.microsoft.com/office/drawing/2014/main" id="{FBD6E4D7-6AF4-48B5-AA04-79026D886019}"/>
              </a:ext>
            </a:extLst>
          </p:cNvPr>
          <p:cNvSpPr txBox="1">
            <a:spLocks noChangeArrowheads="1"/>
          </p:cNvSpPr>
          <p:nvPr/>
        </p:nvSpPr>
        <p:spPr bwMode="auto">
          <a:xfrm>
            <a:off x="251520" y="3884395"/>
            <a:ext cx="8297264" cy="415498"/>
          </a:xfrm>
          <a:prstGeom prst="rect">
            <a:avLst/>
          </a:prstGeom>
          <a:noFill/>
          <a:ln w="9525">
            <a:noFill/>
            <a:miter lim="800000"/>
            <a:headEnd/>
            <a:tailEnd/>
          </a:ln>
        </p:spPr>
        <p:txBody>
          <a:bodyPr wrap="square">
            <a:spAutoFit/>
          </a:bodyPr>
          <a:lstStyle/>
          <a:p>
            <a:pPr marL="342900" indent="-342900" algn="l">
              <a:lnSpc>
                <a:spcPct val="100000"/>
              </a:lnSpc>
              <a:buFontTx/>
              <a:buBlip>
                <a:blip r:embed="rId2"/>
              </a:buBlip>
            </a:pPr>
            <a:r>
              <a:rPr lang="zh-CN" altLang="en-US" sz="2100" dirty="0">
                <a:solidFill>
                  <a:srgbClr val="FF0000"/>
                </a:solidFill>
                <a:latin typeface="微软雅黑" pitchFamily="34" charset="-122"/>
                <a:ea typeface="微软雅黑" pitchFamily="34" charset="-122"/>
                <a:cs typeface="Consolas" pitchFamily="49" charset="0"/>
              </a:rPr>
              <a:t>文氏图表示法</a:t>
            </a:r>
            <a:r>
              <a:rPr lang="zh-CN" altLang="en-US" sz="2100" dirty="0">
                <a:solidFill>
                  <a:srgbClr val="0000FF"/>
                </a:solidFill>
                <a:latin typeface="仿宋" pitchFamily="49" charset="-122"/>
                <a:ea typeface="仿宋" pitchFamily="49" charset="-122"/>
                <a:cs typeface="Consolas" pitchFamily="49" charset="0"/>
              </a:rPr>
              <a:t>。使用集合以及集合的</a:t>
            </a:r>
            <a:r>
              <a:rPr lang="zh-CN" altLang="en-US" sz="2100" dirty="0">
                <a:solidFill>
                  <a:srgbClr val="FF0000"/>
                </a:solidFill>
                <a:latin typeface="仿宋" pitchFamily="49" charset="-122"/>
                <a:ea typeface="仿宋" pitchFamily="49" charset="-122"/>
                <a:cs typeface="Consolas" pitchFamily="49" charset="0"/>
              </a:rPr>
              <a:t>包含关系</a:t>
            </a:r>
            <a:r>
              <a:rPr lang="zh-CN" altLang="en-US" sz="2100" dirty="0">
                <a:solidFill>
                  <a:srgbClr val="0000FF"/>
                </a:solidFill>
                <a:latin typeface="仿宋" pitchFamily="49" charset="-122"/>
                <a:ea typeface="仿宋" pitchFamily="49" charset="-122"/>
                <a:cs typeface="Consolas" pitchFamily="49" charset="0"/>
              </a:rPr>
              <a:t>描述树结构。</a:t>
            </a:r>
          </a:p>
        </p:txBody>
      </p:sp>
      <p:sp>
        <p:nvSpPr>
          <p:cNvPr id="34" name="AutoShape 7">
            <a:extLst>
              <a:ext uri="{FF2B5EF4-FFF2-40B4-BE49-F238E27FC236}">
                <a16:creationId xmlns:a16="http://schemas.microsoft.com/office/drawing/2014/main" id="{4D4E9CBA-5367-4A63-9C74-CC314EC2C2E4}"/>
              </a:ext>
            </a:extLst>
          </p:cNvPr>
          <p:cNvSpPr>
            <a:spLocks noChangeArrowheads="1"/>
          </p:cNvSpPr>
          <p:nvPr/>
        </p:nvSpPr>
        <p:spPr bwMode="auto">
          <a:xfrm>
            <a:off x="4245687" y="5618904"/>
            <a:ext cx="723923" cy="433388"/>
          </a:xfrm>
          <a:prstGeom prst="right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pic>
        <p:nvPicPr>
          <p:cNvPr id="51" name="Picture 1">
            <a:extLst>
              <a:ext uri="{FF2B5EF4-FFF2-40B4-BE49-F238E27FC236}">
                <a16:creationId xmlns:a16="http://schemas.microsoft.com/office/drawing/2014/main" id="{CEBBFC6B-C166-43B2-8108-C1C201D03AA3}"/>
              </a:ext>
            </a:extLst>
          </p:cNvPr>
          <p:cNvPicPr>
            <a:picLocks noChangeAspect="1" noChangeArrowheads="1"/>
          </p:cNvPicPr>
          <p:nvPr/>
        </p:nvPicPr>
        <p:blipFill>
          <a:blip r:embed="rId3" cstate="print"/>
          <a:srcRect/>
          <a:stretch>
            <a:fillRect/>
          </a:stretch>
        </p:blipFill>
        <p:spPr bwMode="auto">
          <a:xfrm>
            <a:off x="5321929" y="4286232"/>
            <a:ext cx="3047545" cy="2571768"/>
          </a:xfrm>
          <a:prstGeom prst="rect">
            <a:avLst/>
          </a:prstGeom>
          <a:noFill/>
          <a:ln w="9525">
            <a:noFill/>
            <a:miter lim="800000"/>
            <a:headEnd/>
            <a:tailEnd/>
          </a:ln>
          <a:effectLst/>
        </p:spPr>
      </p:pic>
      <p:grpSp>
        <p:nvGrpSpPr>
          <p:cNvPr id="52" name="组合 51">
            <a:extLst>
              <a:ext uri="{FF2B5EF4-FFF2-40B4-BE49-F238E27FC236}">
                <a16:creationId xmlns:a16="http://schemas.microsoft.com/office/drawing/2014/main" id="{4D35460D-410D-4926-B33E-AC695F64A6ED}"/>
              </a:ext>
            </a:extLst>
          </p:cNvPr>
          <p:cNvGrpSpPr/>
          <p:nvPr/>
        </p:nvGrpSpPr>
        <p:grpSpPr>
          <a:xfrm>
            <a:off x="2483768" y="1582763"/>
            <a:ext cx="3045715" cy="2165092"/>
            <a:chOff x="3357554" y="2786058"/>
            <a:chExt cx="2808288" cy="2419350"/>
          </a:xfrm>
        </p:grpSpPr>
        <p:sp>
          <p:nvSpPr>
            <p:cNvPr id="53" name="Oval 7">
              <a:extLst>
                <a:ext uri="{FF2B5EF4-FFF2-40B4-BE49-F238E27FC236}">
                  <a16:creationId xmlns:a16="http://schemas.microsoft.com/office/drawing/2014/main" id="{5DB7C1F7-9249-4811-8AF3-E607B499B612}"/>
                </a:ext>
              </a:extLst>
            </p:cNvPr>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A</a:t>
              </a:r>
            </a:p>
          </p:txBody>
        </p:sp>
        <p:sp>
          <p:nvSpPr>
            <p:cNvPr id="54" name="Line 22">
              <a:extLst>
                <a:ext uri="{FF2B5EF4-FFF2-40B4-BE49-F238E27FC236}">
                  <a16:creationId xmlns:a16="http://schemas.microsoft.com/office/drawing/2014/main" id="{CCDEFBDE-2007-4DB5-A4D5-7CE5B7DF4ADA}"/>
                </a:ext>
              </a:extLst>
            </p:cNvPr>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55" name="Line 20">
              <a:extLst>
                <a:ext uri="{FF2B5EF4-FFF2-40B4-BE49-F238E27FC236}">
                  <a16:creationId xmlns:a16="http://schemas.microsoft.com/office/drawing/2014/main" id="{00AFFA9B-B841-437B-AA9B-9AAA6B275F7D}"/>
                </a:ext>
              </a:extLst>
            </p:cNvPr>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56" name="Freeform 5">
              <a:extLst>
                <a:ext uri="{FF2B5EF4-FFF2-40B4-BE49-F238E27FC236}">
                  <a16:creationId xmlns:a16="http://schemas.microsoft.com/office/drawing/2014/main" id="{699C41B7-710E-4A70-ADB3-FE671BEC62AA}"/>
                </a:ext>
              </a:extLst>
            </p:cNvPr>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57" name="Freeform 6">
              <a:extLst>
                <a:ext uri="{FF2B5EF4-FFF2-40B4-BE49-F238E27FC236}">
                  <a16:creationId xmlns:a16="http://schemas.microsoft.com/office/drawing/2014/main" id="{8BF80278-C891-435C-9283-2543780AB2DD}"/>
                </a:ext>
              </a:extLst>
            </p:cNvPr>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58" name="Oval 8">
              <a:extLst>
                <a:ext uri="{FF2B5EF4-FFF2-40B4-BE49-F238E27FC236}">
                  <a16:creationId xmlns:a16="http://schemas.microsoft.com/office/drawing/2014/main" id="{CD60E972-3AF5-4DA6-9359-31E587299479}"/>
                </a:ext>
              </a:extLst>
            </p:cNvPr>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B</a:t>
              </a:r>
            </a:p>
          </p:txBody>
        </p:sp>
        <p:sp>
          <p:nvSpPr>
            <p:cNvPr id="59" name="Oval 9">
              <a:extLst>
                <a:ext uri="{FF2B5EF4-FFF2-40B4-BE49-F238E27FC236}">
                  <a16:creationId xmlns:a16="http://schemas.microsoft.com/office/drawing/2014/main" id="{DAE16CE6-69EE-4132-9BE6-EF026594D362}"/>
                </a:ext>
              </a:extLst>
            </p:cNvPr>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C</a:t>
              </a:r>
            </a:p>
          </p:txBody>
        </p:sp>
        <p:sp>
          <p:nvSpPr>
            <p:cNvPr id="60" name="Oval 10">
              <a:extLst>
                <a:ext uri="{FF2B5EF4-FFF2-40B4-BE49-F238E27FC236}">
                  <a16:creationId xmlns:a16="http://schemas.microsoft.com/office/drawing/2014/main" id="{5BE4C610-3698-4F36-B143-F676BE6E60D1}"/>
                </a:ext>
              </a:extLst>
            </p:cNvPr>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a:solidFill>
                    <a:srgbClr val="0000FF"/>
                  </a:solidFill>
                  <a:latin typeface="Consolas" pitchFamily="49" charset="0"/>
                  <a:cs typeface="Consolas" pitchFamily="49" charset="0"/>
                </a:rPr>
                <a:t>D</a:t>
              </a:r>
            </a:p>
          </p:txBody>
        </p:sp>
        <p:sp>
          <p:nvSpPr>
            <p:cNvPr id="61" name="Oval 11">
              <a:extLst>
                <a:ext uri="{FF2B5EF4-FFF2-40B4-BE49-F238E27FC236}">
                  <a16:creationId xmlns:a16="http://schemas.microsoft.com/office/drawing/2014/main" id="{BFF2ED40-E4CC-44CF-A83B-3EEC3814B718}"/>
                </a:ext>
              </a:extLst>
            </p:cNvPr>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E</a:t>
              </a:r>
            </a:p>
          </p:txBody>
        </p:sp>
        <p:sp>
          <p:nvSpPr>
            <p:cNvPr id="62" name="Oval 12">
              <a:extLst>
                <a:ext uri="{FF2B5EF4-FFF2-40B4-BE49-F238E27FC236}">
                  <a16:creationId xmlns:a16="http://schemas.microsoft.com/office/drawing/2014/main" id="{53ABF84C-89E1-481E-9F11-6489384810EA}"/>
                </a:ext>
              </a:extLst>
            </p:cNvPr>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F</a:t>
              </a:r>
            </a:p>
          </p:txBody>
        </p:sp>
        <p:sp>
          <p:nvSpPr>
            <p:cNvPr id="63" name="Oval 15">
              <a:extLst>
                <a:ext uri="{FF2B5EF4-FFF2-40B4-BE49-F238E27FC236}">
                  <a16:creationId xmlns:a16="http://schemas.microsoft.com/office/drawing/2014/main" id="{63A83163-7D21-4C73-BF28-207C25662ABF}"/>
                </a:ext>
              </a:extLst>
            </p:cNvPr>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a:solidFill>
                    <a:srgbClr val="0000FF"/>
                  </a:solidFill>
                  <a:latin typeface="Consolas" pitchFamily="49" charset="0"/>
                  <a:cs typeface="Consolas" pitchFamily="49" charset="0"/>
                </a:rPr>
                <a:t>H</a:t>
              </a:r>
            </a:p>
          </p:txBody>
        </p:sp>
        <p:sp>
          <p:nvSpPr>
            <p:cNvPr id="64" name="Oval 16">
              <a:extLst>
                <a:ext uri="{FF2B5EF4-FFF2-40B4-BE49-F238E27FC236}">
                  <a16:creationId xmlns:a16="http://schemas.microsoft.com/office/drawing/2014/main" id="{326E35D3-1383-4B55-84CB-E1E0AE50CF02}"/>
                </a:ext>
              </a:extLst>
            </p:cNvPr>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G</a:t>
              </a:r>
            </a:p>
          </p:txBody>
        </p:sp>
        <p:sp>
          <p:nvSpPr>
            <p:cNvPr id="65" name="Line 21">
              <a:extLst>
                <a:ext uri="{FF2B5EF4-FFF2-40B4-BE49-F238E27FC236}">
                  <a16:creationId xmlns:a16="http://schemas.microsoft.com/office/drawing/2014/main" id="{7B20F490-99E4-4E3D-9EF2-8AAC2EDAD5F4}"/>
                </a:ext>
              </a:extLst>
            </p:cNvPr>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66" name="Freeform 26">
              <a:extLst>
                <a:ext uri="{FF2B5EF4-FFF2-40B4-BE49-F238E27FC236}">
                  <a16:creationId xmlns:a16="http://schemas.microsoft.com/office/drawing/2014/main" id="{BBB120EE-D205-4E31-BA2E-7840508367ED}"/>
                </a:ext>
              </a:extLst>
            </p:cNvPr>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cxnSp>
          <p:nvCxnSpPr>
            <p:cNvPr id="67" name="直接连接符 35">
              <a:extLst>
                <a:ext uri="{FF2B5EF4-FFF2-40B4-BE49-F238E27FC236}">
                  <a16:creationId xmlns:a16="http://schemas.microsoft.com/office/drawing/2014/main" id="{5665587D-FB6A-4E53-8B2B-0480CB85C1F2}"/>
                </a:ext>
              </a:extLst>
            </p:cNvPr>
            <p:cNvCxnSpPr>
              <a:cxnSpLocks noChangeShapeType="1"/>
              <a:stCxn id="61" idx="4"/>
              <a:endCxn id="63" idx="0"/>
            </p:cNvCxnSpPr>
            <p:nvPr/>
          </p:nvCxnSpPr>
          <p:spPr bwMode="auto">
            <a:xfrm rot="16200000" flipH="1">
              <a:off x="4081455" y="4695025"/>
              <a:ext cx="300037" cy="1"/>
            </a:xfrm>
            <a:prstGeom prst="line">
              <a:avLst/>
            </a:prstGeom>
            <a:noFill/>
            <a:ln w="28575" algn="ctr">
              <a:solidFill>
                <a:srgbClr val="996633"/>
              </a:solidFill>
              <a:round/>
              <a:headEnd/>
              <a:tailEnd/>
            </a:ln>
          </p:spPr>
        </p:cxnSp>
      </p:grpSp>
      <p:pic>
        <p:nvPicPr>
          <p:cNvPr id="39" name="图片 38">
            <a:extLst>
              <a:ext uri="{FF2B5EF4-FFF2-40B4-BE49-F238E27FC236}">
                <a16:creationId xmlns:a16="http://schemas.microsoft.com/office/drawing/2014/main" id="{CBEF14B6-2B99-4037-81F8-CE62D57E6F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8344" y="52918"/>
            <a:ext cx="1301061" cy="1290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p:cTn id="15" dur="500" fill="hold"/>
                                        <p:tgtEl>
                                          <p:spTgt spid="34"/>
                                        </p:tgtEl>
                                        <p:attrNameLst>
                                          <p:attrName>ppt_x</p:attrName>
                                        </p:attrNameLst>
                                      </p:cBhvr>
                                      <p:tavLst>
                                        <p:tav tm="0">
                                          <p:val>
                                            <p:strVal val="#ppt_x-#ppt_w/2"/>
                                          </p:val>
                                        </p:tav>
                                        <p:tav tm="100000">
                                          <p:val>
                                            <p:strVal val="#ppt_x"/>
                                          </p:val>
                                        </p:tav>
                                      </p:tavLst>
                                    </p:anim>
                                    <p:anim calcmode="lin" valueType="num">
                                      <p:cBhvr>
                                        <p:cTn id="16" dur="500" fill="hold"/>
                                        <p:tgtEl>
                                          <p:spTgt spid="34"/>
                                        </p:tgtEl>
                                        <p:attrNameLst>
                                          <p:attrName>ppt_y</p:attrName>
                                        </p:attrNameLst>
                                      </p:cBhvr>
                                      <p:tavLst>
                                        <p:tav tm="0">
                                          <p:val>
                                            <p:strVal val="#ppt_y"/>
                                          </p:val>
                                        </p:tav>
                                        <p:tav tm="100000">
                                          <p:val>
                                            <p:strVal val="#ppt_y"/>
                                          </p:val>
                                        </p:tav>
                                      </p:tavLst>
                                    </p:anim>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88640"/>
            <a:ext cx="8712968" cy="604084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public </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&lt;Character&gt; </a:t>
            </a:r>
            <a:r>
              <a:rPr lang="en-US" altLang="zh-CN" sz="1800" dirty="0" err="1">
                <a:solidFill>
                  <a:srgbClr val="FF0000"/>
                </a:solidFill>
                <a:latin typeface="Consolas" pitchFamily="49" charset="0"/>
                <a:ea typeface="仿宋" pitchFamily="49" charset="-122"/>
                <a:cs typeface="Consolas" pitchFamily="49" charset="0"/>
              </a:rPr>
              <a:t>FindNode</a:t>
            </a:r>
            <a:r>
              <a:rPr lang="en-US" altLang="zh-CN" sz="1800" dirty="0">
                <a:solidFill>
                  <a:srgbClr val="FF0000"/>
                </a:solidFill>
                <a:latin typeface="Consolas" pitchFamily="49" charset="0"/>
                <a:ea typeface="仿宋" pitchFamily="49" charset="-122"/>
                <a:cs typeface="Consolas" pitchFamily="49" charset="0"/>
              </a:rPr>
              <a:t>(char 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查找值为</a:t>
            </a:r>
            <a:r>
              <a:rPr lang="en-US" altLang="zh-CN" sz="1800" dirty="0">
                <a:solidFill>
                  <a:srgbClr val="33CC33"/>
                </a:solidFill>
                <a:latin typeface="Consolas" pitchFamily="49" charset="0"/>
                <a:ea typeface="仿宋" pitchFamily="49" charset="-122"/>
                <a:cs typeface="Consolas" pitchFamily="49" charset="0"/>
              </a:rPr>
              <a:t>x</a:t>
            </a:r>
            <a:r>
              <a:rPr lang="zh-CN" altLang="zh-CN" sz="1800" dirty="0">
                <a:solidFill>
                  <a:srgbClr val="33CC33"/>
                </a:solidFill>
                <a:latin typeface="Consolas" pitchFamily="49" charset="0"/>
                <a:ea typeface="仿宋" pitchFamily="49" charset="-122"/>
                <a:cs typeface="Consolas" pitchFamily="49" charset="0"/>
              </a:rPr>
              <a:t>的结点算法</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return FindNode1(</a:t>
            </a:r>
            <a:r>
              <a:rPr lang="en-US" altLang="zh-CN" sz="1800" dirty="0" err="1">
                <a:solidFill>
                  <a:srgbClr val="0000FF"/>
                </a:solidFill>
                <a:latin typeface="Consolas" pitchFamily="49" charset="0"/>
                <a:ea typeface="仿宋" pitchFamily="49" charset="-122"/>
                <a:cs typeface="Consolas" pitchFamily="49" charset="0"/>
              </a:rPr>
              <a:t>b,x</a:t>
            </a:r>
            <a:r>
              <a:rPr lang="en-US" altLang="zh-CN" sz="1800" dirty="0">
                <a:solidFill>
                  <a:srgbClr val="0000FF"/>
                </a:solidFill>
                <a:latin typeface="Consolas" pitchFamily="49" charset="0"/>
                <a:ea typeface="仿宋" pitchFamily="49" charset="-122"/>
                <a:cs typeface="Consolas" pitchFamily="49" charset="0"/>
              </a:rPr>
              <a:t>);</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private </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&lt;Character&gt; </a:t>
            </a:r>
            <a:r>
              <a:rPr lang="en-US" altLang="zh-CN" sz="1800" dirty="0">
                <a:solidFill>
                  <a:srgbClr val="FF0000"/>
                </a:solidFill>
                <a:latin typeface="Consolas" pitchFamily="49" charset="0"/>
                <a:ea typeface="仿宋" pitchFamily="49" charset="-122"/>
                <a:cs typeface="Consolas" pitchFamily="49" charset="0"/>
              </a:rPr>
              <a:t>FindNode1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&lt;Character&gt; </a:t>
            </a:r>
            <a:r>
              <a:rPr lang="en-US" altLang="zh-CN" sz="1800" dirty="0" err="1">
                <a:solidFill>
                  <a:srgbClr val="0000FF"/>
                </a:solidFill>
                <a:latin typeface="Consolas" pitchFamily="49" charset="0"/>
                <a:ea typeface="仿宋" pitchFamily="49" charset="-122"/>
                <a:cs typeface="Consolas" pitchFamily="49" charset="0"/>
              </a:rPr>
              <a:t>t,char</a:t>
            </a:r>
            <a:r>
              <a:rPr lang="en-US" altLang="zh-CN" sz="1800" dirty="0">
                <a:solidFill>
                  <a:srgbClr val="0000FF"/>
                </a:solidFill>
                <a:latin typeface="Consolas" pitchFamily="49" charset="0"/>
                <a:ea typeface="仿宋" pitchFamily="49" charset="-122"/>
                <a:cs typeface="Consolas" pitchFamily="49" charset="0"/>
              </a:rPr>
              <a:t> x)</a:t>
            </a:r>
          </a:p>
          <a:p>
            <a:pPr algn="l">
              <a:lnSpc>
                <a:spcPts val="2500"/>
              </a:lnSpc>
              <a:spcBef>
                <a:spcPts val="0"/>
              </a:spcBef>
            </a:pP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被</a:t>
            </a:r>
            <a:r>
              <a:rPr lang="en-US" altLang="zh-CN" sz="1800" dirty="0" err="1">
                <a:solidFill>
                  <a:srgbClr val="33CC33"/>
                </a:solidFill>
                <a:latin typeface="Consolas" pitchFamily="49" charset="0"/>
                <a:ea typeface="仿宋" pitchFamily="49" charset="-122"/>
                <a:cs typeface="Consolas" pitchFamily="49" charset="0"/>
              </a:rPr>
              <a:t>FindNode</a:t>
            </a:r>
            <a:r>
              <a:rPr lang="zh-CN" altLang="zh-CN" sz="1800" dirty="0">
                <a:solidFill>
                  <a:srgbClr val="33CC33"/>
                </a:solidFill>
                <a:latin typeface="Consolas" pitchFamily="49" charset="0"/>
                <a:ea typeface="仿宋" pitchFamily="49" charset="-122"/>
                <a:cs typeface="Consolas" pitchFamily="49" charset="0"/>
              </a:rPr>
              <a:t>方法调用</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&lt;Character&gt; p;</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if (t==null) 	return null;		</a:t>
            </a:r>
            <a:r>
              <a:rPr lang="en-US" altLang="zh-CN" sz="1800" dirty="0">
                <a:solidFill>
                  <a:srgbClr val="33CC33"/>
                </a:solidFill>
                <a:latin typeface="Consolas" pitchFamily="49" charset="0"/>
                <a:ea typeface="仿宋" pitchFamily="49" charset="-122"/>
                <a:cs typeface="Consolas" pitchFamily="49" charset="0"/>
              </a:rPr>
              <a:t>//t</a:t>
            </a:r>
            <a:r>
              <a:rPr lang="zh-CN" altLang="zh-CN" sz="1800" dirty="0">
                <a:solidFill>
                  <a:srgbClr val="33CC33"/>
                </a:solidFill>
                <a:latin typeface="Consolas" pitchFamily="49" charset="0"/>
                <a:ea typeface="仿宋" pitchFamily="49" charset="-122"/>
                <a:cs typeface="Consolas" pitchFamily="49" charset="0"/>
              </a:rPr>
              <a:t>为空时返回</a:t>
            </a:r>
            <a:r>
              <a:rPr lang="en-US" altLang="zh-CN" sz="1800" dirty="0">
                <a:solidFill>
                  <a:srgbClr val="33CC33"/>
                </a:solidFill>
                <a:latin typeface="Consolas" pitchFamily="49" charset="0"/>
                <a:ea typeface="仿宋" pitchFamily="49" charset="-122"/>
                <a:cs typeface="Consolas" pitchFamily="49" charset="0"/>
              </a:rPr>
              <a:t>null</a:t>
            </a:r>
            <a:endParaRPr lang="zh-CN" altLang="zh-CN" sz="1800" dirty="0">
              <a:solidFill>
                <a:srgbClr val="33CC33"/>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else if (</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==x)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return t;				</a:t>
            </a:r>
            <a:r>
              <a:rPr lang="en-US" altLang="zh-CN" sz="1800" dirty="0">
                <a:solidFill>
                  <a:srgbClr val="33CC33"/>
                </a:solidFill>
                <a:latin typeface="Consolas" pitchFamily="49" charset="0"/>
                <a:ea typeface="仿宋" pitchFamily="49" charset="-122"/>
                <a:cs typeface="Consolas" pitchFamily="49" charset="0"/>
              </a:rPr>
              <a:t>//t</a:t>
            </a:r>
            <a:r>
              <a:rPr lang="zh-CN" altLang="zh-CN" sz="1800" dirty="0">
                <a:solidFill>
                  <a:srgbClr val="33CC33"/>
                </a:solidFill>
                <a:latin typeface="Consolas" pitchFamily="49" charset="0"/>
                <a:ea typeface="仿宋" pitchFamily="49" charset="-122"/>
                <a:cs typeface="Consolas" pitchFamily="49" charset="0"/>
              </a:rPr>
              <a:t>所指结点值为</a:t>
            </a:r>
            <a:r>
              <a:rPr lang="en-US" altLang="zh-CN" sz="1800" dirty="0">
                <a:solidFill>
                  <a:srgbClr val="33CC33"/>
                </a:solidFill>
                <a:latin typeface="Consolas" pitchFamily="49" charset="0"/>
                <a:ea typeface="仿宋" pitchFamily="49" charset="-122"/>
                <a:cs typeface="Consolas" pitchFamily="49" charset="0"/>
              </a:rPr>
              <a:t>x</a:t>
            </a:r>
            <a:r>
              <a:rPr lang="zh-CN" altLang="zh-CN" sz="1800" dirty="0">
                <a:solidFill>
                  <a:srgbClr val="33CC33"/>
                </a:solidFill>
                <a:latin typeface="Consolas" pitchFamily="49" charset="0"/>
                <a:ea typeface="仿宋" pitchFamily="49" charset="-122"/>
                <a:cs typeface="Consolas" pitchFamily="49" charset="0"/>
              </a:rPr>
              <a:t>时返回</a:t>
            </a:r>
            <a:r>
              <a:rPr lang="en-US" altLang="zh-CN" sz="1800" dirty="0">
                <a:solidFill>
                  <a:srgbClr val="33CC33"/>
                </a:solidFill>
                <a:latin typeface="Consolas" pitchFamily="49" charset="0"/>
                <a:ea typeface="仿宋" pitchFamily="49" charset="-122"/>
                <a:cs typeface="Consolas" pitchFamily="49" charset="0"/>
              </a:rPr>
              <a:t>t</a:t>
            </a:r>
            <a:endParaRPr lang="zh-CN" altLang="zh-CN" sz="1800" dirty="0">
              <a:solidFill>
                <a:srgbClr val="33CC33"/>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else</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p=</a:t>
            </a:r>
            <a:r>
              <a:rPr lang="en-US" altLang="zh-CN" sz="1800" dirty="0">
                <a:solidFill>
                  <a:srgbClr val="FF0000"/>
                </a:solidFill>
                <a:latin typeface="Consolas" pitchFamily="49" charset="0"/>
                <a:ea typeface="仿宋" pitchFamily="49" charset="-122"/>
                <a:cs typeface="Consolas" pitchFamily="49" charset="0"/>
              </a:rPr>
              <a:t>FindNode1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t.lchild,x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在左子树中查找</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if (p!=null)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return p;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在左子树中找到</a:t>
            </a:r>
            <a:r>
              <a:rPr lang="en-US" altLang="zh-CN" sz="1800" dirty="0">
                <a:solidFill>
                  <a:srgbClr val="33CC33"/>
                </a:solidFill>
                <a:latin typeface="Consolas" pitchFamily="49" charset="0"/>
                <a:ea typeface="仿宋" pitchFamily="49" charset="-122"/>
                <a:cs typeface="Consolas" pitchFamily="49" charset="0"/>
              </a:rPr>
              <a:t>p</a:t>
            </a:r>
            <a:r>
              <a:rPr lang="zh-CN" altLang="zh-CN" sz="1800" dirty="0">
                <a:solidFill>
                  <a:srgbClr val="33CC33"/>
                </a:solidFill>
                <a:latin typeface="Consolas" pitchFamily="49" charset="0"/>
                <a:ea typeface="仿宋" pitchFamily="49" charset="-122"/>
                <a:cs typeface="Consolas" pitchFamily="49" charset="0"/>
              </a:rPr>
              <a:t>结点，返回</a:t>
            </a:r>
            <a:r>
              <a:rPr lang="en-US" altLang="zh-CN" sz="1800" dirty="0">
                <a:solidFill>
                  <a:srgbClr val="33CC33"/>
                </a:solidFill>
                <a:latin typeface="Consolas" pitchFamily="49" charset="0"/>
                <a:ea typeface="仿宋" pitchFamily="49" charset="-122"/>
                <a:cs typeface="Consolas" pitchFamily="49" charset="0"/>
              </a:rPr>
              <a:t>p</a:t>
            </a:r>
            <a:endParaRPr lang="zh-CN" altLang="zh-CN" sz="1800" dirty="0">
              <a:solidFill>
                <a:srgbClr val="33CC33"/>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else</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a:solidFill>
                  <a:srgbClr val="FF0000"/>
                </a:solidFill>
                <a:latin typeface="Consolas" pitchFamily="49" charset="0"/>
                <a:ea typeface="仿宋" pitchFamily="49" charset="-122"/>
                <a:cs typeface="Consolas" pitchFamily="49" charset="0"/>
              </a:rPr>
              <a:t>FindNode1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t.rchild,x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返回在右子树中查找结果</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71869"/>
            <a:ext cx="3429024" cy="41549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spcBef>
                <a:spcPts val="0"/>
              </a:spcBef>
            </a:pPr>
            <a:r>
              <a:rPr lang="zh-CN"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4</a:t>
            </a:r>
            <a:r>
              <a:rPr lang="zh-CN"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）求高度</a:t>
            </a:r>
            <a:r>
              <a:rPr lang="en-US"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Height()</a:t>
            </a:r>
            <a:endParaRPr lang="zh-CN" altLang="zh-CN" sz="21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5" name="TextBox 4"/>
          <p:cNvSpPr txBox="1"/>
          <p:nvPr/>
        </p:nvSpPr>
        <p:spPr>
          <a:xfrm>
            <a:off x="107504" y="513685"/>
            <a:ext cx="8928992" cy="820866"/>
          </a:xfrm>
          <a:prstGeom prst="rect">
            <a:avLst/>
          </a:prstGeom>
          <a:noFill/>
        </p:spPr>
        <p:txBody>
          <a:bodyPr wrap="square" rtlCol="0">
            <a:spAutoFit/>
          </a:bodyPr>
          <a:lstStyle/>
          <a:p>
            <a:pPr algn="l">
              <a:lnSpc>
                <a:spcPts val="3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设以</a:t>
            </a:r>
            <a:r>
              <a:rPr lang="en-US" altLang="zh-CN" sz="2000" i="1" dirty="0">
                <a:solidFill>
                  <a:srgbClr val="0000FF"/>
                </a:solidFill>
                <a:latin typeface="Consolas" pitchFamily="49" charset="0"/>
                <a:ea typeface="仿宋" pitchFamily="49" charset="-122"/>
                <a:cs typeface="Consolas" pitchFamily="49" charset="0"/>
              </a:rPr>
              <a:t>t</a:t>
            </a:r>
            <a:r>
              <a:rPr lang="zh-CN" altLang="zh-CN" sz="2000" dirty="0">
                <a:solidFill>
                  <a:srgbClr val="0000FF"/>
                </a:solidFill>
                <a:latin typeface="Consolas" pitchFamily="49" charset="0"/>
                <a:ea typeface="仿宋" pitchFamily="49" charset="-122"/>
                <a:cs typeface="Consolas" pitchFamily="49" charset="0"/>
              </a:rPr>
              <a:t>为根结点二叉树的高度为</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t</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，空树高度为</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，非空树高度为左、右子树中较大的高度加</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403648" y="1381085"/>
            <a:ext cx="7005546" cy="888934"/>
          </a:xfrm>
          <a:prstGeom prst="rect">
            <a:avLst/>
          </a:prstGeom>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lnSpc>
                <a:spcPts val="2400"/>
              </a:lnSpc>
              <a:spcBef>
                <a:spcPts val="600"/>
              </a:spcBef>
            </a:pP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 = 0					</a:t>
            </a:r>
            <a:r>
              <a:rPr lang="en-US" altLang="zh-CN" sz="1800" dirty="0">
                <a:solidFill>
                  <a:srgbClr val="00B0F0"/>
                </a:solidFill>
                <a:latin typeface="Consolas" pitchFamily="49" charset="0"/>
                <a:ea typeface="仿宋" pitchFamily="49" charset="-122"/>
                <a:cs typeface="Consolas" pitchFamily="49" charset="0"/>
              </a:rPr>
              <a:t> </a:t>
            </a:r>
            <a:r>
              <a:rPr lang="zh-CN" altLang="zh-CN" sz="1800" dirty="0">
                <a:solidFill>
                  <a:srgbClr val="9933FF"/>
                </a:solidFill>
                <a:latin typeface="Consolas" pitchFamily="49" charset="0"/>
                <a:ea typeface="仿宋" pitchFamily="49" charset="-122"/>
                <a:cs typeface="Consolas" pitchFamily="49" charset="0"/>
              </a:rPr>
              <a:t>若</a:t>
            </a:r>
            <a:r>
              <a:rPr lang="en-US" altLang="zh-CN" sz="1800" dirty="0">
                <a:solidFill>
                  <a:srgbClr val="9933FF"/>
                </a:solidFill>
                <a:latin typeface="Consolas" pitchFamily="49" charset="0"/>
                <a:ea typeface="仿宋" pitchFamily="49" charset="-122"/>
                <a:cs typeface="Consolas" pitchFamily="49" charset="0"/>
              </a:rPr>
              <a:t>t=null</a:t>
            </a:r>
            <a:endParaRPr lang="zh-CN" altLang="zh-CN" sz="1800" dirty="0">
              <a:solidFill>
                <a:srgbClr val="9933FF"/>
              </a:solidFill>
              <a:latin typeface="Consolas" pitchFamily="49" charset="0"/>
              <a:ea typeface="仿宋" pitchFamily="49" charset="-122"/>
              <a:cs typeface="Consolas" pitchFamily="49" charset="0"/>
            </a:endParaRPr>
          </a:p>
          <a:p>
            <a:pPr algn="l">
              <a:lnSpc>
                <a:spcPts val="2400"/>
              </a:lnSpc>
              <a:spcBef>
                <a:spcPts val="600"/>
              </a:spcBef>
            </a:pP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 = MAX{</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t.lchild</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t.rchild</a:t>
            </a:r>
            <a:r>
              <a:rPr lang="en-US" altLang="zh-CN" sz="1800" dirty="0">
                <a:solidFill>
                  <a:srgbClr val="0000FF"/>
                </a:solidFill>
                <a:latin typeface="Consolas" pitchFamily="49" charset="0"/>
                <a:ea typeface="仿宋" pitchFamily="49" charset="-122"/>
                <a:cs typeface="Consolas" pitchFamily="49" charset="0"/>
              </a:rPr>
              <a:t>)}+1	 </a:t>
            </a:r>
            <a:r>
              <a:rPr lang="zh-CN" altLang="zh-CN" sz="1800" dirty="0">
                <a:solidFill>
                  <a:srgbClr val="9933FF"/>
                </a:solidFill>
                <a:latin typeface="Consolas" pitchFamily="49" charset="0"/>
                <a:ea typeface="仿宋" pitchFamily="49" charset="-122"/>
                <a:cs typeface="Consolas" pitchFamily="49" charset="0"/>
              </a:rPr>
              <a:t>其他情况</a:t>
            </a:r>
          </a:p>
        </p:txBody>
      </p:sp>
      <p:sp>
        <p:nvSpPr>
          <p:cNvPr id="7" name="TextBox 2">
            <a:extLst>
              <a:ext uri="{FF2B5EF4-FFF2-40B4-BE49-F238E27FC236}">
                <a16:creationId xmlns:a16="http://schemas.microsoft.com/office/drawing/2014/main" id="{96C4848F-A9F9-4CD9-9736-D04343A77A9F}"/>
              </a:ext>
            </a:extLst>
          </p:cNvPr>
          <p:cNvSpPr txBox="1"/>
          <p:nvPr/>
        </p:nvSpPr>
        <p:spPr>
          <a:xfrm>
            <a:off x="464315" y="2432103"/>
            <a:ext cx="8215370" cy="436987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public int </a:t>
            </a:r>
            <a:r>
              <a:rPr lang="en-US" altLang="zh-CN" sz="1800" dirty="0">
                <a:solidFill>
                  <a:srgbClr val="FF0000"/>
                </a:solidFill>
                <a:latin typeface="Consolas" pitchFamily="49" charset="0"/>
                <a:ea typeface="仿宋" pitchFamily="49" charset="-122"/>
                <a:cs typeface="Consolas" pitchFamily="49" charset="0"/>
              </a:rPr>
              <a:t>Height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求二叉树高度的算法</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return Height1(b);</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dirty="0">
                <a:solidFill>
                  <a:srgbClr val="0000FF"/>
                </a:solidFill>
                <a:latin typeface="Consolas" pitchFamily="49" charset="0"/>
                <a:ea typeface="仿宋" pitchFamily="49" charset="-122"/>
                <a:cs typeface="Consolas" pitchFamily="49" charset="0"/>
              </a:rPr>
              <a:t>private int </a:t>
            </a:r>
            <a:r>
              <a:rPr lang="en-US" altLang="zh-CN" sz="1800" dirty="0">
                <a:solidFill>
                  <a:srgbClr val="FF0000"/>
                </a:solidFill>
                <a:latin typeface="Consolas" pitchFamily="49" charset="0"/>
                <a:ea typeface="仿宋" pitchFamily="49" charset="-122"/>
                <a:cs typeface="Consolas" pitchFamily="49" charset="0"/>
              </a:rPr>
              <a:t>Height1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&lt;Character&gt; 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被</a:t>
            </a:r>
            <a:r>
              <a:rPr lang="en-US" altLang="zh-CN" sz="1800" dirty="0">
                <a:solidFill>
                  <a:srgbClr val="33CC33"/>
                </a:solidFill>
                <a:latin typeface="Consolas" pitchFamily="49" charset="0"/>
                <a:ea typeface="仿宋" pitchFamily="49" charset="-122"/>
                <a:cs typeface="Consolas" pitchFamily="49" charset="0"/>
              </a:rPr>
              <a:t>Height</a:t>
            </a:r>
            <a:r>
              <a:rPr lang="zh-CN" altLang="zh-CN" sz="1800" dirty="0">
                <a:solidFill>
                  <a:srgbClr val="33CC33"/>
                </a:solidFill>
                <a:latin typeface="Consolas" pitchFamily="49" charset="0"/>
                <a:ea typeface="仿宋" pitchFamily="49" charset="-122"/>
                <a:cs typeface="Consolas" pitchFamily="49" charset="0"/>
              </a:rPr>
              <a:t>方法调用</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lchildh,rchildh</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if (t==null) return 0;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空树的高度为</a:t>
            </a:r>
            <a:r>
              <a:rPr lang="en-US" altLang="zh-CN" sz="1800" dirty="0">
                <a:solidFill>
                  <a:srgbClr val="33CC33"/>
                </a:solidFill>
                <a:latin typeface="Consolas" pitchFamily="49" charset="0"/>
                <a:ea typeface="仿宋" pitchFamily="49" charset="-122"/>
                <a:cs typeface="Consolas" pitchFamily="49" charset="0"/>
              </a:rPr>
              <a:t>0</a:t>
            </a:r>
            <a:endParaRPr lang="zh-CN" altLang="zh-CN" sz="1800" dirty="0">
              <a:solidFill>
                <a:srgbClr val="33CC33"/>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else</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lchildh</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00"/>
                </a:solidFill>
                <a:latin typeface="Consolas" pitchFamily="49" charset="0"/>
                <a:ea typeface="仿宋" pitchFamily="49" charset="-122"/>
                <a:cs typeface="Consolas" pitchFamily="49" charset="0"/>
              </a:rPr>
              <a:t>Height1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求左子树高度</a:t>
            </a:r>
            <a:r>
              <a:rPr lang="en-US" altLang="zh-CN" sz="1800" dirty="0" err="1">
                <a:solidFill>
                  <a:srgbClr val="33CC33"/>
                </a:solidFill>
                <a:latin typeface="Consolas" pitchFamily="49" charset="0"/>
                <a:ea typeface="仿宋" pitchFamily="49" charset="-122"/>
                <a:cs typeface="Consolas" pitchFamily="49" charset="0"/>
              </a:rPr>
              <a:t>lchildh</a:t>
            </a:r>
            <a:endParaRPr lang="zh-CN" altLang="zh-CN" sz="1800" dirty="0">
              <a:solidFill>
                <a:srgbClr val="33CC33"/>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rchildh</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00"/>
                </a:solidFill>
                <a:latin typeface="Consolas" pitchFamily="49" charset="0"/>
                <a:ea typeface="仿宋" pitchFamily="49" charset="-122"/>
                <a:cs typeface="Consolas" pitchFamily="49" charset="0"/>
              </a:rPr>
              <a:t>Height1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t.rchild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CC33"/>
                </a:solidFill>
                <a:latin typeface="Consolas" pitchFamily="49" charset="0"/>
                <a:ea typeface="仿宋" pitchFamily="49" charset="-122"/>
                <a:cs typeface="Consolas" pitchFamily="49" charset="0"/>
              </a:rPr>
              <a:t>//</a:t>
            </a:r>
            <a:r>
              <a:rPr lang="zh-CN" altLang="zh-CN" sz="1800" dirty="0">
                <a:solidFill>
                  <a:srgbClr val="33CC33"/>
                </a:solidFill>
                <a:latin typeface="Consolas" pitchFamily="49" charset="0"/>
                <a:ea typeface="仿宋" pitchFamily="49" charset="-122"/>
                <a:cs typeface="Consolas" pitchFamily="49" charset="0"/>
              </a:rPr>
              <a:t>求右子树高度</a:t>
            </a:r>
            <a:r>
              <a:rPr lang="en-US" altLang="zh-CN" sz="1800" dirty="0" err="1">
                <a:solidFill>
                  <a:srgbClr val="33CC33"/>
                </a:solidFill>
                <a:latin typeface="Consolas" pitchFamily="49" charset="0"/>
                <a:ea typeface="仿宋" pitchFamily="49" charset="-122"/>
                <a:cs typeface="Consolas" pitchFamily="49" charset="0"/>
              </a:rPr>
              <a:t>rchildh</a:t>
            </a:r>
            <a:endParaRPr lang="zh-CN" altLang="zh-CN" sz="1800" dirty="0">
              <a:solidFill>
                <a:srgbClr val="33CC33"/>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Math.max</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lchildh,rchildh</a:t>
            </a:r>
            <a:r>
              <a:rPr lang="en-US" altLang="zh-CN" sz="1800" dirty="0">
                <a:solidFill>
                  <a:srgbClr val="0000FF"/>
                </a:solidFill>
                <a:latin typeface="Consolas" pitchFamily="49" charset="0"/>
                <a:ea typeface="仿宋" pitchFamily="49" charset="-122"/>
                <a:cs typeface="Consolas" pitchFamily="49" charset="0"/>
              </a:rPr>
              <a:t>)+1;</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58461" y="156632"/>
            <a:ext cx="7387184" cy="415498"/>
          </a:xfrm>
          <a:prstGeom prst="rect">
            <a:avLst/>
          </a:prstGeom>
          <a:noFill/>
          <a:ln w="9525">
            <a:noFill/>
            <a:miter lim="800000"/>
            <a:headEnd/>
            <a:tailEnd/>
          </a:ln>
        </p:spPr>
        <p:txBody>
          <a:bodyPr wrap="square">
            <a:spAutoFit/>
          </a:bodyPr>
          <a:lstStyle/>
          <a:p>
            <a:pPr marL="342900" indent="-342900" algn="l">
              <a:lnSpc>
                <a:spcPct val="100000"/>
              </a:lnSpc>
              <a:buFontTx/>
              <a:buBlip>
                <a:blip r:embed="rId2"/>
              </a:buBlip>
            </a:pPr>
            <a:r>
              <a:rPr lang="zh-CN" altLang="en-US" sz="2100" dirty="0">
                <a:solidFill>
                  <a:srgbClr val="FF0000"/>
                </a:solidFill>
                <a:latin typeface="微软雅黑" pitchFamily="34" charset="-122"/>
                <a:ea typeface="微软雅黑" pitchFamily="34" charset="-122"/>
                <a:cs typeface="Times New Roman" pitchFamily="18" charset="0"/>
              </a:rPr>
              <a:t>凹入表示法</a:t>
            </a:r>
            <a:r>
              <a:rPr lang="zh-CN" altLang="en-US" sz="2100" dirty="0">
                <a:solidFill>
                  <a:srgbClr val="0000FF"/>
                </a:solidFill>
                <a:latin typeface="仿宋" pitchFamily="49" charset="-122"/>
                <a:ea typeface="仿宋" pitchFamily="49" charset="-122"/>
                <a:cs typeface="Times New Roman" pitchFamily="18" charset="0"/>
              </a:rPr>
              <a:t>。使用线段的</a:t>
            </a:r>
            <a:r>
              <a:rPr lang="zh-CN" altLang="en-US" sz="2100" dirty="0">
                <a:solidFill>
                  <a:srgbClr val="FF0000"/>
                </a:solidFill>
                <a:latin typeface="仿宋" pitchFamily="49" charset="-122"/>
                <a:ea typeface="仿宋" pitchFamily="49" charset="-122"/>
                <a:cs typeface="Times New Roman" pitchFamily="18" charset="0"/>
              </a:rPr>
              <a:t>伸缩关系</a:t>
            </a:r>
            <a:r>
              <a:rPr lang="zh-CN" altLang="en-US" sz="2100" dirty="0">
                <a:solidFill>
                  <a:srgbClr val="0000FF"/>
                </a:solidFill>
                <a:latin typeface="仿宋" pitchFamily="49" charset="-122"/>
                <a:ea typeface="仿宋" pitchFamily="49" charset="-122"/>
                <a:cs typeface="Times New Roman" pitchFamily="18" charset="0"/>
              </a:rPr>
              <a:t>描述树结构。</a:t>
            </a:r>
          </a:p>
        </p:txBody>
      </p:sp>
      <p:pic>
        <p:nvPicPr>
          <p:cNvPr id="22" name="Picture 1"/>
          <p:cNvPicPr>
            <a:picLocks noChangeAspect="1" noChangeArrowheads="1"/>
          </p:cNvPicPr>
          <p:nvPr/>
        </p:nvPicPr>
        <p:blipFill>
          <a:blip r:embed="rId3" cstate="print"/>
          <a:srcRect/>
          <a:stretch>
            <a:fillRect/>
          </a:stretch>
        </p:blipFill>
        <p:spPr bwMode="auto">
          <a:xfrm>
            <a:off x="5484147" y="563995"/>
            <a:ext cx="2231783" cy="2786082"/>
          </a:xfrm>
          <a:prstGeom prst="rect">
            <a:avLst/>
          </a:prstGeom>
          <a:noFill/>
          <a:ln w="9525">
            <a:noFill/>
            <a:miter lim="800000"/>
            <a:headEnd/>
            <a:tailEnd/>
          </a:ln>
          <a:effectLst/>
        </p:spPr>
      </p:pic>
      <p:grpSp>
        <p:nvGrpSpPr>
          <p:cNvPr id="23" name="组合 22">
            <a:extLst>
              <a:ext uri="{FF2B5EF4-FFF2-40B4-BE49-F238E27FC236}">
                <a16:creationId xmlns:a16="http://schemas.microsoft.com/office/drawing/2014/main" id="{470BB9EC-3C9A-4D6B-AB51-440B49380E19}"/>
              </a:ext>
            </a:extLst>
          </p:cNvPr>
          <p:cNvGrpSpPr/>
          <p:nvPr/>
        </p:nvGrpSpPr>
        <p:grpSpPr>
          <a:xfrm>
            <a:off x="685660" y="692696"/>
            <a:ext cx="3047545" cy="2246637"/>
            <a:chOff x="3357554" y="2786058"/>
            <a:chExt cx="2808288" cy="2419350"/>
          </a:xfrm>
        </p:grpSpPr>
        <p:sp>
          <p:nvSpPr>
            <p:cNvPr id="24" name="Oval 7">
              <a:extLst>
                <a:ext uri="{FF2B5EF4-FFF2-40B4-BE49-F238E27FC236}">
                  <a16:creationId xmlns:a16="http://schemas.microsoft.com/office/drawing/2014/main" id="{935CEC0E-6E26-4BF9-8827-CC86D075AF89}"/>
                </a:ext>
              </a:extLst>
            </p:cNvPr>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A</a:t>
              </a:r>
            </a:p>
          </p:txBody>
        </p:sp>
        <p:sp>
          <p:nvSpPr>
            <p:cNvPr id="25" name="Line 22">
              <a:extLst>
                <a:ext uri="{FF2B5EF4-FFF2-40B4-BE49-F238E27FC236}">
                  <a16:creationId xmlns:a16="http://schemas.microsoft.com/office/drawing/2014/main" id="{8854FE53-ACE2-4379-9BD3-EE3BC69AAB00}"/>
                </a:ext>
              </a:extLst>
            </p:cNvPr>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26" name="Line 20">
              <a:extLst>
                <a:ext uri="{FF2B5EF4-FFF2-40B4-BE49-F238E27FC236}">
                  <a16:creationId xmlns:a16="http://schemas.microsoft.com/office/drawing/2014/main" id="{A2814D23-FDC2-4A2D-8D4A-6D9FB5E9E44B}"/>
                </a:ext>
              </a:extLst>
            </p:cNvPr>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27" name="Freeform 5">
              <a:extLst>
                <a:ext uri="{FF2B5EF4-FFF2-40B4-BE49-F238E27FC236}">
                  <a16:creationId xmlns:a16="http://schemas.microsoft.com/office/drawing/2014/main" id="{E5030446-FE95-4617-920B-3E0E5B386251}"/>
                </a:ext>
              </a:extLst>
            </p:cNvPr>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28" name="Freeform 6">
              <a:extLst>
                <a:ext uri="{FF2B5EF4-FFF2-40B4-BE49-F238E27FC236}">
                  <a16:creationId xmlns:a16="http://schemas.microsoft.com/office/drawing/2014/main" id="{793BEDF3-A976-43B8-B49F-BF540B6FFBDB}"/>
                </a:ext>
              </a:extLst>
            </p:cNvPr>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29" name="Oval 8">
              <a:extLst>
                <a:ext uri="{FF2B5EF4-FFF2-40B4-BE49-F238E27FC236}">
                  <a16:creationId xmlns:a16="http://schemas.microsoft.com/office/drawing/2014/main" id="{FDA8CE02-16E5-4DB9-841F-57D070E80E15}"/>
                </a:ext>
              </a:extLst>
            </p:cNvPr>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B</a:t>
              </a:r>
            </a:p>
          </p:txBody>
        </p:sp>
        <p:sp>
          <p:nvSpPr>
            <p:cNvPr id="30" name="Oval 9">
              <a:extLst>
                <a:ext uri="{FF2B5EF4-FFF2-40B4-BE49-F238E27FC236}">
                  <a16:creationId xmlns:a16="http://schemas.microsoft.com/office/drawing/2014/main" id="{ED6D09E5-8831-43C9-B53D-BC1E10CD2C52}"/>
                </a:ext>
              </a:extLst>
            </p:cNvPr>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C</a:t>
              </a:r>
            </a:p>
          </p:txBody>
        </p:sp>
        <p:sp>
          <p:nvSpPr>
            <p:cNvPr id="31" name="Oval 10">
              <a:extLst>
                <a:ext uri="{FF2B5EF4-FFF2-40B4-BE49-F238E27FC236}">
                  <a16:creationId xmlns:a16="http://schemas.microsoft.com/office/drawing/2014/main" id="{38F47F8F-62C3-4E89-ADF7-E064B03D39C9}"/>
                </a:ext>
              </a:extLst>
            </p:cNvPr>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a:solidFill>
                    <a:srgbClr val="0000FF"/>
                  </a:solidFill>
                  <a:latin typeface="Consolas" pitchFamily="49" charset="0"/>
                  <a:cs typeface="Consolas" pitchFamily="49" charset="0"/>
                </a:rPr>
                <a:t>D</a:t>
              </a:r>
            </a:p>
          </p:txBody>
        </p:sp>
        <p:sp>
          <p:nvSpPr>
            <p:cNvPr id="32" name="Oval 11">
              <a:extLst>
                <a:ext uri="{FF2B5EF4-FFF2-40B4-BE49-F238E27FC236}">
                  <a16:creationId xmlns:a16="http://schemas.microsoft.com/office/drawing/2014/main" id="{3467788D-9E77-4EEB-9649-771E69BDF0C1}"/>
                </a:ext>
              </a:extLst>
            </p:cNvPr>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E</a:t>
              </a:r>
            </a:p>
          </p:txBody>
        </p:sp>
        <p:sp>
          <p:nvSpPr>
            <p:cNvPr id="33" name="Oval 12">
              <a:extLst>
                <a:ext uri="{FF2B5EF4-FFF2-40B4-BE49-F238E27FC236}">
                  <a16:creationId xmlns:a16="http://schemas.microsoft.com/office/drawing/2014/main" id="{DD18209D-66D3-4407-A8BD-C74CDB6A71FE}"/>
                </a:ext>
              </a:extLst>
            </p:cNvPr>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F</a:t>
              </a:r>
            </a:p>
          </p:txBody>
        </p:sp>
        <p:sp>
          <p:nvSpPr>
            <p:cNvPr id="34" name="Oval 15">
              <a:extLst>
                <a:ext uri="{FF2B5EF4-FFF2-40B4-BE49-F238E27FC236}">
                  <a16:creationId xmlns:a16="http://schemas.microsoft.com/office/drawing/2014/main" id="{CFFFA44A-F2CB-4964-A58F-B4DA43E89B9F}"/>
                </a:ext>
              </a:extLst>
            </p:cNvPr>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a:solidFill>
                    <a:srgbClr val="0000FF"/>
                  </a:solidFill>
                  <a:latin typeface="Consolas" pitchFamily="49" charset="0"/>
                  <a:cs typeface="Consolas" pitchFamily="49" charset="0"/>
                </a:rPr>
                <a:t>H</a:t>
              </a:r>
            </a:p>
          </p:txBody>
        </p:sp>
        <p:sp>
          <p:nvSpPr>
            <p:cNvPr id="35" name="Oval 16">
              <a:extLst>
                <a:ext uri="{FF2B5EF4-FFF2-40B4-BE49-F238E27FC236}">
                  <a16:creationId xmlns:a16="http://schemas.microsoft.com/office/drawing/2014/main" id="{F2015C03-F355-44A3-B7A9-D0B60620BC14}"/>
                </a:ext>
              </a:extLst>
            </p:cNvPr>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G</a:t>
              </a:r>
            </a:p>
          </p:txBody>
        </p:sp>
        <p:sp>
          <p:nvSpPr>
            <p:cNvPr id="36" name="Line 21">
              <a:extLst>
                <a:ext uri="{FF2B5EF4-FFF2-40B4-BE49-F238E27FC236}">
                  <a16:creationId xmlns:a16="http://schemas.microsoft.com/office/drawing/2014/main" id="{B52139F5-3B8D-4C00-9CCA-AF9462DB5444}"/>
                </a:ext>
              </a:extLst>
            </p:cNvPr>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37" name="Freeform 26">
              <a:extLst>
                <a:ext uri="{FF2B5EF4-FFF2-40B4-BE49-F238E27FC236}">
                  <a16:creationId xmlns:a16="http://schemas.microsoft.com/office/drawing/2014/main" id="{FAC8A1EB-C6B4-49F5-9BE9-1B44EAE043D9}"/>
                </a:ext>
              </a:extLst>
            </p:cNvPr>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cxnSp>
          <p:nvCxnSpPr>
            <p:cNvPr id="38" name="直接连接符 35">
              <a:extLst>
                <a:ext uri="{FF2B5EF4-FFF2-40B4-BE49-F238E27FC236}">
                  <a16:creationId xmlns:a16="http://schemas.microsoft.com/office/drawing/2014/main" id="{EB34E42C-A2C2-428F-864C-0875DC5AC4E5}"/>
                </a:ext>
              </a:extLst>
            </p:cNvPr>
            <p:cNvCxnSpPr>
              <a:cxnSpLocks noChangeShapeType="1"/>
              <a:stCxn id="32" idx="4"/>
              <a:endCxn id="34"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39" name="AutoShape 7">
            <a:extLst>
              <a:ext uri="{FF2B5EF4-FFF2-40B4-BE49-F238E27FC236}">
                <a16:creationId xmlns:a16="http://schemas.microsoft.com/office/drawing/2014/main" id="{3DCAD763-30D5-49BD-AD4C-6931BFA002EC}"/>
              </a:ext>
            </a:extLst>
          </p:cNvPr>
          <p:cNvSpPr>
            <a:spLocks noChangeArrowheads="1"/>
          </p:cNvSpPr>
          <p:nvPr/>
        </p:nvSpPr>
        <p:spPr bwMode="auto">
          <a:xfrm>
            <a:off x="4122817" y="1323535"/>
            <a:ext cx="723923" cy="433388"/>
          </a:xfrm>
          <a:prstGeom prst="right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40" name="Text Box 4">
            <a:extLst>
              <a:ext uri="{FF2B5EF4-FFF2-40B4-BE49-F238E27FC236}">
                <a16:creationId xmlns:a16="http://schemas.microsoft.com/office/drawing/2014/main" id="{B54E6FE5-C6E6-4168-A768-71CF689947E3}"/>
              </a:ext>
            </a:extLst>
          </p:cNvPr>
          <p:cNvSpPr txBox="1">
            <a:spLocks noChangeArrowheads="1"/>
          </p:cNvSpPr>
          <p:nvPr/>
        </p:nvSpPr>
        <p:spPr bwMode="auto">
          <a:xfrm>
            <a:off x="401221" y="3350077"/>
            <a:ext cx="8784976" cy="849400"/>
          </a:xfrm>
          <a:prstGeom prst="rect">
            <a:avLst/>
          </a:prstGeom>
          <a:noFill/>
          <a:ln w="9525">
            <a:noFill/>
            <a:miter lim="800000"/>
            <a:headEnd/>
            <a:tailEnd/>
          </a:ln>
        </p:spPr>
        <p:txBody>
          <a:bodyPr wrap="square">
            <a:spAutoFit/>
          </a:bodyPr>
          <a:lstStyle/>
          <a:p>
            <a:pPr marL="342900" indent="-342900" algn="l">
              <a:lnSpc>
                <a:spcPts val="3200"/>
              </a:lnSpc>
              <a:buFontTx/>
              <a:buBlip>
                <a:blip r:embed="rId2"/>
              </a:buBlip>
            </a:pPr>
            <a:r>
              <a:rPr lang="zh-CN" altLang="en-US" sz="2100" dirty="0">
                <a:solidFill>
                  <a:srgbClr val="FF0000"/>
                </a:solidFill>
                <a:latin typeface="微软雅黑" pitchFamily="34" charset="-122"/>
                <a:ea typeface="微软雅黑" pitchFamily="34" charset="-122"/>
                <a:cs typeface="Consolas" pitchFamily="49" charset="0"/>
              </a:rPr>
              <a:t>括号表示法（广义表表示法）</a:t>
            </a:r>
            <a:r>
              <a:rPr lang="zh-CN" altLang="en-US" sz="2100" dirty="0">
                <a:solidFill>
                  <a:srgbClr val="0000FF"/>
                </a:solidFill>
                <a:latin typeface="Consolas" pitchFamily="49" charset="0"/>
                <a:ea typeface="楷体" pitchFamily="49" charset="-122"/>
                <a:cs typeface="Consolas" pitchFamily="49" charset="0"/>
              </a:rPr>
              <a:t>。</a:t>
            </a:r>
            <a:r>
              <a:rPr lang="zh-CN" altLang="en-US" sz="2100" dirty="0">
                <a:solidFill>
                  <a:srgbClr val="0000FF"/>
                </a:solidFill>
                <a:latin typeface="仿宋" pitchFamily="49" charset="-122"/>
                <a:ea typeface="仿宋" pitchFamily="49" charset="-122"/>
                <a:cs typeface="Consolas" pitchFamily="49" charset="0"/>
              </a:rPr>
              <a:t>将树的根结点写在括号的左边，除根结点之外的其余结点写在括号中并用逗号分隔。</a:t>
            </a:r>
          </a:p>
        </p:txBody>
      </p:sp>
      <p:grpSp>
        <p:nvGrpSpPr>
          <p:cNvPr id="41" name="组合 40">
            <a:extLst>
              <a:ext uri="{FF2B5EF4-FFF2-40B4-BE49-F238E27FC236}">
                <a16:creationId xmlns:a16="http://schemas.microsoft.com/office/drawing/2014/main" id="{B5612F89-1BE0-4F2C-A3A7-1B666E8E5D37}"/>
              </a:ext>
            </a:extLst>
          </p:cNvPr>
          <p:cNvGrpSpPr/>
          <p:nvPr/>
        </p:nvGrpSpPr>
        <p:grpSpPr>
          <a:xfrm>
            <a:off x="807114" y="4452449"/>
            <a:ext cx="3047545" cy="2246637"/>
            <a:chOff x="3357554" y="2786058"/>
            <a:chExt cx="2808288" cy="2419350"/>
          </a:xfrm>
        </p:grpSpPr>
        <p:sp>
          <p:nvSpPr>
            <p:cNvPr id="42" name="Oval 7">
              <a:extLst>
                <a:ext uri="{FF2B5EF4-FFF2-40B4-BE49-F238E27FC236}">
                  <a16:creationId xmlns:a16="http://schemas.microsoft.com/office/drawing/2014/main" id="{D7ABEE38-3901-4BE4-9F7D-1A9D38CA7789}"/>
                </a:ext>
              </a:extLst>
            </p:cNvPr>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A</a:t>
              </a:r>
            </a:p>
          </p:txBody>
        </p:sp>
        <p:sp>
          <p:nvSpPr>
            <p:cNvPr id="43" name="Line 22">
              <a:extLst>
                <a:ext uri="{FF2B5EF4-FFF2-40B4-BE49-F238E27FC236}">
                  <a16:creationId xmlns:a16="http://schemas.microsoft.com/office/drawing/2014/main" id="{7E34E473-D798-4093-BFD7-B4431335D2E5}"/>
                </a:ext>
              </a:extLst>
            </p:cNvPr>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44" name="Line 20">
              <a:extLst>
                <a:ext uri="{FF2B5EF4-FFF2-40B4-BE49-F238E27FC236}">
                  <a16:creationId xmlns:a16="http://schemas.microsoft.com/office/drawing/2014/main" id="{1275B42F-370D-47C9-AC18-95EA9073191B}"/>
                </a:ext>
              </a:extLst>
            </p:cNvPr>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45" name="Freeform 5">
              <a:extLst>
                <a:ext uri="{FF2B5EF4-FFF2-40B4-BE49-F238E27FC236}">
                  <a16:creationId xmlns:a16="http://schemas.microsoft.com/office/drawing/2014/main" id="{5C85909C-BF74-4DBD-8445-2AB654C70FD7}"/>
                </a:ext>
              </a:extLst>
            </p:cNvPr>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46" name="Freeform 6">
              <a:extLst>
                <a:ext uri="{FF2B5EF4-FFF2-40B4-BE49-F238E27FC236}">
                  <a16:creationId xmlns:a16="http://schemas.microsoft.com/office/drawing/2014/main" id="{BC448125-A0B9-4366-9E6B-696A355095D9}"/>
                </a:ext>
              </a:extLst>
            </p:cNvPr>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47" name="Oval 8">
              <a:extLst>
                <a:ext uri="{FF2B5EF4-FFF2-40B4-BE49-F238E27FC236}">
                  <a16:creationId xmlns:a16="http://schemas.microsoft.com/office/drawing/2014/main" id="{E7EA5471-6526-4F1A-ADCC-D8F8905FFBCF}"/>
                </a:ext>
              </a:extLst>
            </p:cNvPr>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B</a:t>
              </a:r>
            </a:p>
          </p:txBody>
        </p:sp>
        <p:sp>
          <p:nvSpPr>
            <p:cNvPr id="48" name="Oval 9">
              <a:extLst>
                <a:ext uri="{FF2B5EF4-FFF2-40B4-BE49-F238E27FC236}">
                  <a16:creationId xmlns:a16="http://schemas.microsoft.com/office/drawing/2014/main" id="{EF8BCCF0-A9A9-41BA-95EF-9C2DF8BD775A}"/>
                </a:ext>
              </a:extLst>
            </p:cNvPr>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C</a:t>
              </a:r>
            </a:p>
          </p:txBody>
        </p:sp>
        <p:sp>
          <p:nvSpPr>
            <p:cNvPr id="49" name="Oval 10">
              <a:extLst>
                <a:ext uri="{FF2B5EF4-FFF2-40B4-BE49-F238E27FC236}">
                  <a16:creationId xmlns:a16="http://schemas.microsoft.com/office/drawing/2014/main" id="{DCAE2B55-C5BD-45CA-9D2C-C6BA8B250386}"/>
                </a:ext>
              </a:extLst>
            </p:cNvPr>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a:solidFill>
                    <a:srgbClr val="0000FF"/>
                  </a:solidFill>
                  <a:latin typeface="Consolas" pitchFamily="49" charset="0"/>
                  <a:cs typeface="Consolas" pitchFamily="49" charset="0"/>
                </a:rPr>
                <a:t>D</a:t>
              </a:r>
            </a:p>
          </p:txBody>
        </p:sp>
        <p:sp>
          <p:nvSpPr>
            <p:cNvPr id="50" name="Oval 11">
              <a:extLst>
                <a:ext uri="{FF2B5EF4-FFF2-40B4-BE49-F238E27FC236}">
                  <a16:creationId xmlns:a16="http://schemas.microsoft.com/office/drawing/2014/main" id="{2D1C2A09-124B-41DE-93E5-09D48055BB80}"/>
                </a:ext>
              </a:extLst>
            </p:cNvPr>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E</a:t>
              </a:r>
            </a:p>
          </p:txBody>
        </p:sp>
        <p:sp>
          <p:nvSpPr>
            <p:cNvPr id="51" name="Oval 12">
              <a:extLst>
                <a:ext uri="{FF2B5EF4-FFF2-40B4-BE49-F238E27FC236}">
                  <a16:creationId xmlns:a16="http://schemas.microsoft.com/office/drawing/2014/main" id="{62D1A100-61D8-457D-A1FB-A602F5B52022}"/>
                </a:ext>
              </a:extLst>
            </p:cNvPr>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F</a:t>
              </a:r>
            </a:p>
          </p:txBody>
        </p:sp>
        <p:sp>
          <p:nvSpPr>
            <p:cNvPr id="52" name="Oval 15">
              <a:extLst>
                <a:ext uri="{FF2B5EF4-FFF2-40B4-BE49-F238E27FC236}">
                  <a16:creationId xmlns:a16="http://schemas.microsoft.com/office/drawing/2014/main" id="{667F7FD8-358F-471C-AA31-8BA2AF232E46}"/>
                </a:ext>
              </a:extLst>
            </p:cNvPr>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a:solidFill>
                    <a:srgbClr val="0000FF"/>
                  </a:solidFill>
                  <a:latin typeface="Consolas" pitchFamily="49" charset="0"/>
                  <a:cs typeface="Consolas" pitchFamily="49" charset="0"/>
                </a:rPr>
                <a:t>H</a:t>
              </a:r>
            </a:p>
          </p:txBody>
        </p:sp>
        <p:sp>
          <p:nvSpPr>
            <p:cNvPr id="53" name="Oval 16">
              <a:extLst>
                <a:ext uri="{FF2B5EF4-FFF2-40B4-BE49-F238E27FC236}">
                  <a16:creationId xmlns:a16="http://schemas.microsoft.com/office/drawing/2014/main" id="{10A58351-199F-473B-A4DC-1A62E3E1C435}"/>
                </a:ext>
              </a:extLst>
            </p:cNvPr>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300"/>
                </a:lnSpc>
                <a:spcBef>
                  <a:spcPts val="0"/>
                </a:spcBef>
              </a:pPr>
              <a:r>
                <a:rPr lang="en-US" altLang="zh-CN" sz="1800" i="1" dirty="0">
                  <a:solidFill>
                    <a:srgbClr val="0000FF"/>
                  </a:solidFill>
                  <a:latin typeface="Consolas" pitchFamily="49" charset="0"/>
                  <a:cs typeface="Consolas" pitchFamily="49" charset="0"/>
                </a:rPr>
                <a:t>G</a:t>
              </a:r>
            </a:p>
          </p:txBody>
        </p:sp>
        <p:sp>
          <p:nvSpPr>
            <p:cNvPr id="54" name="Line 21">
              <a:extLst>
                <a:ext uri="{FF2B5EF4-FFF2-40B4-BE49-F238E27FC236}">
                  <a16:creationId xmlns:a16="http://schemas.microsoft.com/office/drawing/2014/main" id="{408FEDDC-3B8A-441D-96E1-FFBF261879A5}"/>
                </a:ext>
              </a:extLst>
            </p:cNvPr>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sp>
          <p:nvSpPr>
            <p:cNvPr id="55" name="Freeform 26">
              <a:extLst>
                <a:ext uri="{FF2B5EF4-FFF2-40B4-BE49-F238E27FC236}">
                  <a16:creationId xmlns:a16="http://schemas.microsoft.com/office/drawing/2014/main" id="{C6D30FEE-7081-4268-9893-3AF6DF50EFC8}"/>
                </a:ext>
              </a:extLst>
            </p:cNvPr>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lIns="0" rIns="0"/>
            <a:lstStyle/>
            <a:p>
              <a:pPr>
                <a:lnSpc>
                  <a:spcPts val="2300"/>
                </a:lnSpc>
                <a:spcBef>
                  <a:spcPts val="0"/>
                </a:spcBef>
              </a:pPr>
              <a:endParaRPr lang="zh-CN" altLang="en-US"/>
            </a:p>
          </p:txBody>
        </p:sp>
        <p:cxnSp>
          <p:nvCxnSpPr>
            <p:cNvPr id="56" name="直接连接符 35">
              <a:extLst>
                <a:ext uri="{FF2B5EF4-FFF2-40B4-BE49-F238E27FC236}">
                  <a16:creationId xmlns:a16="http://schemas.microsoft.com/office/drawing/2014/main" id="{09334D6C-3D95-4897-9A68-FBA2389D6854}"/>
                </a:ext>
              </a:extLst>
            </p:cNvPr>
            <p:cNvCxnSpPr>
              <a:cxnSpLocks noChangeShapeType="1"/>
              <a:stCxn id="50" idx="4"/>
              <a:endCxn id="52"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57" name="AutoShape 7">
            <a:extLst>
              <a:ext uri="{FF2B5EF4-FFF2-40B4-BE49-F238E27FC236}">
                <a16:creationId xmlns:a16="http://schemas.microsoft.com/office/drawing/2014/main" id="{E5FA076A-3714-4701-9BA3-6C37C40B6B2F}"/>
              </a:ext>
            </a:extLst>
          </p:cNvPr>
          <p:cNvSpPr>
            <a:spLocks noChangeArrowheads="1"/>
          </p:cNvSpPr>
          <p:nvPr/>
        </p:nvSpPr>
        <p:spPr bwMode="auto">
          <a:xfrm>
            <a:off x="4244271" y="5083288"/>
            <a:ext cx="723923" cy="433388"/>
          </a:xfrm>
          <a:prstGeom prst="right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58" name="TextBox 5">
            <a:extLst>
              <a:ext uri="{FF2B5EF4-FFF2-40B4-BE49-F238E27FC236}">
                <a16:creationId xmlns:a16="http://schemas.microsoft.com/office/drawing/2014/main" id="{0CAB089D-310B-423B-8CF0-68B35ECAEF0C}"/>
              </a:ext>
            </a:extLst>
          </p:cNvPr>
          <p:cNvSpPr txBox="1"/>
          <p:nvPr/>
        </p:nvSpPr>
        <p:spPr>
          <a:xfrm>
            <a:off x="5220072" y="5130925"/>
            <a:ext cx="3652803" cy="393121"/>
          </a:xfrm>
          <a:prstGeom prst="rect">
            <a:avLst/>
          </a:prstGeom>
          <a:noFill/>
        </p:spPr>
        <p:txBody>
          <a:bodyPr wrap="square" rtlCol="0">
            <a:spAutoFit/>
          </a:bodyPr>
          <a:lstStyle/>
          <a:p>
            <a:pPr algn="l"/>
            <a:r>
              <a:rPr lang="en-US" altLang="zh-CN" i="1" dirty="0">
                <a:solidFill>
                  <a:srgbClr val="FF00FF"/>
                </a:solidFill>
                <a:latin typeface="Consolas" pitchFamily="49" charset="0"/>
                <a:cs typeface="Consolas" pitchFamily="49" charset="0"/>
              </a:rPr>
              <a:t>A</a:t>
            </a:r>
            <a:r>
              <a:rPr lang="en-US" altLang="zh-CN" dirty="0">
                <a:solidFill>
                  <a:srgbClr val="FF00FF"/>
                </a:solidFill>
                <a:latin typeface="Consolas" pitchFamily="49" charset="0"/>
                <a:cs typeface="Consolas" pitchFamily="49" charset="0"/>
              </a:rPr>
              <a:t>(</a:t>
            </a:r>
            <a:r>
              <a:rPr lang="en-US" altLang="zh-CN" i="1" dirty="0">
                <a:solidFill>
                  <a:srgbClr val="FF00FF"/>
                </a:solidFill>
                <a:latin typeface="Consolas" pitchFamily="49" charset="0"/>
                <a:cs typeface="Consolas" pitchFamily="49" charset="0"/>
              </a:rPr>
              <a:t>B</a:t>
            </a:r>
            <a:r>
              <a:rPr lang="en-US" altLang="zh-CN" dirty="0">
                <a:solidFill>
                  <a:srgbClr val="FF00FF"/>
                </a:solidFill>
                <a:latin typeface="Consolas" pitchFamily="49" charset="0"/>
                <a:cs typeface="Consolas" pitchFamily="49" charset="0"/>
              </a:rPr>
              <a:t>,</a:t>
            </a:r>
            <a:r>
              <a:rPr lang="en-US" altLang="zh-CN" i="1" dirty="0">
                <a:solidFill>
                  <a:srgbClr val="FF00FF"/>
                </a:solidFill>
                <a:latin typeface="Consolas" pitchFamily="49" charset="0"/>
                <a:cs typeface="Consolas" pitchFamily="49" charset="0"/>
              </a:rPr>
              <a:t>C</a:t>
            </a:r>
            <a:r>
              <a:rPr lang="en-US" altLang="zh-CN" dirty="0">
                <a:solidFill>
                  <a:srgbClr val="FF00FF"/>
                </a:solidFill>
                <a:latin typeface="Consolas" pitchFamily="49" charset="0"/>
                <a:cs typeface="Consolas" pitchFamily="49" charset="0"/>
              </a:rPr>
              <a:t>(</a:t>
            </a:r>
            <a:r>
              <a:rPr lang="en-US" altLang="zh-CN" i="1" dirty="0">
                <a:solidFill>
                  <a:srgbClr val="FF00FF"/>
                </a:solidFill>
                <a:latin typeface="Consolas" pitchFamily="49" charset="0"/>
                <a:cs typeface="Consolas" pitchFamily="49" charset="0"/>
              </a:rPr>
              <a:t>E</a:t>
            </a:r>
            <a:r>
              <a:rPr lang="en-US" altLang="zh-CN" dirty="0">
                <a:solidFill>
                  <a:srgbClr val="FF00FF"/>
                </a:solidFill>
                <a:latin typeface="Consolas" pitchFamily="49" charset="0"/>
                <a:cs typeface="Consolas" pitchFamily="49" charset="0"/>
              </a:rPr>
              <a:t>(</a:t>
            </a:r>
            <a:r>
              <a:rPr lang="en-US" altLang="zh-CN" i="1" dirty="0">
                <a:solidFill>
                  <a:srgbClr val="FF00FF"/>
                </a:solidFill>
                <a:latin typeface="Consolas" pitchFamily="49" charset="0"/>
                <a:cs typeface="Consolas" pitchFamily="49" charset="0"/>
              </a:rPr>
              <a:t>H</a:t>
            </a:r>
            <a:r>
              <a:rPr lang="en-US" altLang="zh-CN" dirty="0">
                <a:solidFill>
                  <a:srgbClr val="FF00FF"/>
                </a:solidFill>
                <a:latin typeface="Consolas" pitchFamily="49" charset="0"/>
                <a:cs typeface="Consolas" pitchFamily="49" charset="0"/>
              </a:rPr>
              <a:t>),</a:t>
            </a:r>
            <a:r>
              <a:rPr lang="en-US" altLang="zh-CN" i="1" dirty="0">
                <a:solidFill>
                  <a:srgbClr val="FF00FF"/>
                </a:solidFill>
                <a:latin typeface="Consolas" pitchFamily="49" charset="0"/>
                <a:cs typeface="Consolas" pitchFamily="49" charset="0"/>
              </a:rPr>
              <a:t>F</a:t>
            </a:r>
            <a:r>
              <a:rPr lang="en-US" altLang="zh-CN" dirty="0">
                <a:solidFill>
                  <a:srgbClr val="FF00FF"/>
                </a:solidFill>
                <a:latin typeface="Consolas" pitchFamily="49" charset="0"/>
                <a:cs typeface="Consolas" pitchFamily="49" charset="0"/>
              </a:rPr>
              <a:t>),</a:t>
            </a:r>
            <a:r>
              <a:rPr lang="en-US" altLang="zh-CN" i="1" dirty="0">
                <a:solidFill>
                  <a:srgbClr val="FF00FF"/>
                </a:solidFill>
                <a:latin typeface="Consolas" pitchFamily="49" charset="0"/>
                <a:cs typeface="Consolas" pitchFamily="49" charset="0"/>
              </a:rPr>
              <a:t>D</a:t>
            </a:r>
            <a:r>
              <a:rPr lang="en-US" altLang="zh-CN" dirty="0">
                <a:solidFill>
                  <a:srgbClr val="FF00FF"/>
                </a:solidFill>
                <a:latin typeface="Consolas" pitchFamily="49" charset="0"/>
                <a:cs typeface="Consolas" pitchFamily="49" charset="0"/>
              </a:rPr>
              <a:t>(</a:t>
            </a:r>
            <a:r>
              <a:rPr lang="en-US" altLang="zh-CN" i="1" dirty="0">
                <a:solidFill>
                  <a:srgbClr val="FF00FF"/>
                </a:solidFill>
                <a:latin typeface="Consolas" pitchFamily="49" charset="0"/>
                <a:cs typeface="Consolas" pitchFamily="49" charset="0"/>
              </a:rPr>
              <a:t>G</a:t>
            </a:r>
            <a:r>
              <a:rPr lang="en-US" altLang="zh-CN" dirty="0">
                <a:solidFill>
                  <a:srgbClr val="FF00FF"/>
                </a:solidFill>
                <a:latin typeface="Consolas" pitchFamily="49" charset="0"/>
                <a:cs typeface="Consolas" pitchFamily="49" charset="0"/>
              </a:rPr>
              <a:t>))</a:t>
            </a:r>
            <a:endParaRPr lang="zh-CN" altLang="en-US" dirty="0">
              <a:solidFill>
                <a:srgbClr val="FF00FF"/>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p:cTn id="11" dur="500" fill="hold"/>
                                        <p:tgtEl>
                                          <p:spTgt spid="39"/>
                                        </p:tgtEl>
                                        <p:attrNameLst>
                                          <p:attrName>ppt_x</p:attrName>
                                        </p:attrNameLst>
                                      </p:cBhvr>
                                      <p:tavLst>
                                        <p:tav tm="0">
                                          <p:val>
                                            <p:strVal val="#ppt_x-#ppt_w/2"/>
                                          </p:val>
                                        </p:tav>
                                        <p:tav tm="100000">
                                          <p:val>
                                            <p:strVal val="#ppt_x"/>
                                          </p:val>
                                        </p:tav>
                                      </p:tavLst>
                                    </p:anim>
                                    <p:anim calcmode="lin" valueType="num">
                                      <p:cBhvr>
                                        <p:cTn id="12" dur="500" fill="hold"/>
                                        <p:tgtEl>
                                          <p:spTgt spid="39"/>
                                        </p:tgtEl>
                                        <p:attrNameLst>
                                          <p:attrName>ppt_y</p:attrName>
                                        </p:attrNameLst>
                                      </p:cBhvr>
                                      <p:tavLst>
                                        <p:tav tm="0">
                                          <p:val>
                                            <p:strVal val="#ppt_y"/>
                                          </p:val>
                                        </p:tav>
                                        <p:tav tm="100000">
                                          <p:val>
                                            <p:strVal val="#ppt_y"/>
                                          </p:val>
                                        </p:tav>
                                      </p:tavLst>
                                    </p:anim>
                                    <p:anim calcmode="lin" valueType="num">
                                      <p:cBhvr>
                                        <p:cTn id="13" dur="500" fill="hold"/>
                                        <p:tgtEl>
                                          <p:spTgt spid="39"/>
                                        </p:tgtEl>
                                        <p:attrNameLst>
                                          <p:attrName>ppt_w</p:attrName>
                                        </p:attrNameLst>
                                      </p:cBhvr>
                                      <p:tavLst>
                                        <p:tav tm="0">
                                          <p:val>
                                            <p:fltVal val="0"/>
                                          </p:val>
                                        </p:tav>
                                        <p:tav tm="100000">
                                          <p:val>
                                            <p:strVal val="#ppt_w"/>
                                          </p:val>
                                        </p:tav>
                                      </p:tavLst>
                                    </p:anim>
                                    <p:anim calcmode="lin" valueType="num">
                                      <p:cBhvr>
                                        <p:cTn id="14"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ppt_w/2"/>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ppt_w</p:attrName>
                                        </p:attrNameLst>
                                      </p:cBhvr>
                                      <p:tavLst>
                                        <p:tav tm="0">
                                          <p:val>
                                            <p:fltVal val="0"/>
                                          </p:val>
                                        </p:tav>
                                        <p:tav tm="100000">
                                          <p:val>
                                            <p:strVal val="#ppt_w"/>
                                          </p:val>
                                        </p:tav>
                                      </p:tavLst>
                                    </p:anim>
                                    <p:anim calcmode="lin" valueType="num">
                                      <p:cBhvr>
                                        <p:cTn id="30" dur="500" fill="hold"/>
                                        <p:tgtEl>
                                          <p:spTgt spid="57"/>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7" grpId="0" animBg="1"/>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703" y="183247"/>
            <a:ext cx="3643338" cy="461665"/>
          </a:xfrm>
          <a:prstGeom prst="rect">
            <a:avLst/>
          </a:prstGeom>
          <a:gradFill>
            <a:gsLst>
              <a:gs pos="40000">
                <a:srgbClr val="267E96"/>
              </a:gs>
              <a:gs pos="0">
                <a:schemeClr val="accent5">
                  <a:shade val="51000"/>
                  <a:satMod val="130000"/>
                </a:schemeClr>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a:latin typeface="Consolas" pitchFamily="49" charset="0"/>
                <a:ea typeface="微软雅黑" pitchFamily="34" charset="-122"/>
                <a:cs typeface="Consolas" pitchFamily="49" charset="0"/>
              </a:defRPr>
            </a:lvl1pPr>
          </a:lstStyle>
          <a:p>
            <a:r>
              <a:rPr lang="en-US" altLang="zh-CN"/>
              <a:t>7.1.3 </a:t>
            </a:r>
            <a:r>
              <a:rPr lang="zh-CN" altLang="zh-CN"/>
              <a:t>树的基本术语</a:t>
            </a:r>
          </a:p>
        </p:txBody>
      </p:sp>
      <p:grpSp>
        <p:nvGrpSpPr>
          <p:cNvPr id="2" name="组合 1">
            <a:extLst>
              <a:ext uri="{FF2B5EF4-FFF2-40B4-BE49-F238E27FC236}">
                <a16:creationId xmlns:a16="http://schemas.microsoft.com/office/drawing/2014/main" id="{D202C521-507F-4F33-B666-64ED33BB3675}"/>
              </a:ext>
            </a:extLst>
          </p:cNvPr>
          <p:cNvGrpSpPr/>
          <p:nvPr/>
        </p:nvGrpSpPr>
        <p:grpSpPr>
          <a:xfrm>
            <a:off x="3881651" y="1503791"/>
            <a:ext cx="1258095" cy="397494"/>
            <a:chOff x="3816174" y="1359775"/>
            <a:chExt cx="1258095" cy="397494"/>
          </a:xfrm>
        </p:grpSpPr>
        <p:sp>
          <p:nvSpPr>
            <p:cNvPr id="5" name="Line 30"/>
            <p:cNvSpPr>
              <a:spLocks noChangeShapeType="1"/>
            </p:cNvSpPr>
            <p:nvPr/>
          </p:nvSpPr>
          <p:spPr bwMode="auto">
            <a:xfrm flipH="1">
              <a:off x="3816174" y="1539783"/>
              <a:ext cx="357190" cy="217486"/>
            </a:xfrm>
            <a:prstGeom prst="line">
              <a:avLst/>
            </a:prstGeom>
            <a:noFill/>
            <a:ln w="28575">
              <a:solidFill>
                <a:srgbClr val="CC00FF"/>
              </a:solidFill>
              <a:round/>
              <a:headEnd/>
              <a:tailEnd type="stealth" w="med" len="lg"/>
            </a:ln>
          </p:spPr>
          <p:txBody>
            <a:bodyPr wrap="none"/>
            <a:lstStyle/>
            <a:p>
              <a:endParaRPr lang="zh-CN" altLang="en-US">
                <a:solidFill>
                  <a:srgbClr val="FF00FF"/>
                </a:solidFill>
              </a:endParaRPr>
            </a:p>
          </p:txBody>
        </p:sp>
        <p:sp>
          <p:nvSpPr>
            <p:cNvPr id="6" name="Text Box 31"/>
            <p:cNvSpPr txBox="1">
              <a:spLocks noChangeArrowheads="1"/>
            </p:cNvSpPr>
            <p:nvPr/>
          </p:nvSpPr>
          <p:spPr bwMode="auto">
            <a:xfrm>
              <a:off x="3994769" y="1359775"/>
              <a:ext cx="1079500" cy="338554"/>
            </a:xfrm>
            <a:prstGeom prst="rect">
              <a:avLst/>
            </a:prstGeom>
            <a:noFill/>
            <a:ln w="9525" algn="ctr">
              <a:noFill/>
              <a:miter lim="800000"/>
              <a:headEnd/>
              <a:tailEnd type="none" w="med" len="lg"/>
            </a:ln>
          </p:spPr>
          <p:txBody>
            <a:bodyPr>
              <a:spAutoFit/>
            </a:bodyPr>
            <a:lstStyle/>
            <a:p>
              <a:pPr algn="ctr">
                <a:spcBef>
                  <a:spcPct val="50000"/>
                </a:spcBef>
              </a:pPr>
              <a:r>
                <a:rPr lang="zh-CN" altLang="en-US" sz="2000" dirty="0">
                  <a:solidFill>
                    <a:srgbClr val="FF00FF"/>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度为</a:t>
              </a:r>
              <a:r>
                <a:rPr lang="en-US" altLang="zh-CN" sz="2000" dirty="0">
                  <a:solidFill>
                    <a:srgbClr val="FF00FF"/>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3</a:t>
              </a:r>
            </a:p>
          </p:txBody>
        </p:sp>
      </p:grpSp>
      <p:grpSp>
        <p:nvGrpSpPr>
          <p:cNvPr id="4" name="组合 3">
            <a:extLst>
              <a:ext uri="{FF2B5EF4-FFF2-40B4-BE49-F238E27FC236}">
                <a16:creationId xmlns:a16="http://schemas.microsoft.com/office/drawing/2014/main" id="{4E420D77-4D96-40A1-8EF6-2254711773A7}"/>
              </a:ext>
            </a:extLst>
          </p:cNvPr>
          <p:cNvGrpSpPr/>
          <p:nvPr/>
        </p:nvGrpSpPr>
        <p:grpSpPr>
          <a:xfrm>
            <a:off x="4864561" y="2068193"/>
            <a:ext cx="1079500" cy="496578"/>
            <a:chOff x="4799084" y="1924177"/>
            <a:chExt cx="1079500" cy="496578"/>
          </a:xfrm>
        </p:grpSpPr>
        <p:sp>
          <p:nvSpPr>
            <p:cNvPr id="7" name="Text Box 32"/>
            <p:cNvSpPr txBox="1">
              <a:spLocks noChangeArrowheads="1"/>
            </p:cNvSpPr>
            <p:nvPr/>
          </p:nvSpPr>
          <p:spPr bwMode="auto">
            <a:xfrm>
              <a:off x="4799084" y="1924177"/>
              <a:ext cx="1079500" cy="338554"/>
            </a:xfrm>
            <a:prstGeom prst="rect">
              <a:avLst/>
            </a:prstGeom>
            <a:noFill/>
            <a:ln w="9525" algn="ctr">
              <a:noFill/>
              <a:miter lim="800000"/>
              <a:headEnd/>
              <a:tailEnd type="none" w="med" len="lg"/>
            </a:ln>
          </p:spPr>
          <p:txBody>
            <a:bodyPr>
              <a:spAutoFit/>
            </a:bodyPr>
            <a:lstStyle/>
            <a:p>
              <a:pPr algn="ctr">
                <a:spcBef>
                  <a:spcPct val="50000"/>
                </a:spcBef>
              </a:pPr>
              <a:r>
                <a:rPr lang="zh-CN" altLang="en-US" sz="2000" dirty="0">
                  <a:solidFill>
                    <a:srgbClr val="FF00FF"/>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度为</a:t>
              </a:r>
              <a:r>
                <a:rPr lang="en-US" altLang="zh-CN" sz="2000" dirty="0">
                  <a:solidFill>
                    <a:srgbClr val="FF00FF"/>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1</a:t>
              </a:r>
            </a:p>
          </p:txBody>
        </p:sp>
        <p:sp>
          <p:nvSpPr>
            <p:cNvPr id="8" name="Line 33"/>
            <p:cNvSpPr>
              <a:spLocks noChangeShapeType="1"/>
            </p:cNvSpPr>
            <p:nvPr/>
          </p:nvSpPr>
          <p:spPr bwMode="auto">
            <a:xfrm flipH="1">
              <a:off x="4885879" y="2204855"/>
              <a:ext cx="215900" cy="215900"/>
            </a:xfrm>
            <a:prstGeom prst="line">
              <a:avLst/>
            </a:prstGeom>
            <a:noFill/>
            <a:ln w="28575">
              <a:solidFill>
                <a:srgbClr val="CC00FF"/>
              </a:solidFill>
              <a:round/>
              <a:headEnd/>
              <a:tailEnd type="stealth" w="med" len="lg"/>
            </a:ln>
          </p:spPr>
          <p:txBody>
            <a:bodyPr wrap="none"/>
            <a:lstStyle/>
            <a:p>
              <a:endParaRPr lang="zh-CN" altLang="en-US" sz="2000">
                <a:solidFill>
                  <a:srgbClr val="FF00FF"/>
                </a:solidFill>
              </a:endParaRPr>
            </a:p>
          </p:txBody>
        </p:sp>
      </p:grpSp>
      <p:sp>
        <p:nvSpPr>
          <p:cNvPr id="9" name="TextBox 33"/>
          <p:cNvSpPr txBox="1">
            <a:spLocks noChangeArrowheads="1"/>
          </p:cNvSpPr>
          <p:nvPr/>
        </p:nvSpPr>
        <p:spPr bwMode="auto">
          <a:xfrm>
            <a:off x="112992" y="893243"/>
            <a:ext cx="8969181" cy="422231"/>
          </a:xfrm>
          <a:prstGeom prst="rect">
            <a:avLst/>
          </a:prstGeom>
          <a:noFill/>
          <a:ln w="9525">
            <a:noFill/>
            <a:miter lim="800000"/>
            <a:headEnd/>
            <a:tailEnd/>
          </a:ln>
        </p:spPr>
        <p:txBody>
          <a:bodyPr wrap="square">
            <a:spAutoFit/>
          </a:bodyPr>
          <a:lstStyle/>
          <a:p>
            <a:pPr marL="457200" indent="-457200" algn="l">
              <a:lnSpc>
                <a:spcPts val="2800"/>
              </a:lnSpc>
              <a:spcBef>
                <a:spcPts val="0"/>
              </a:spcBef>
              <a:buBlip>
                <a:blip r:embed="rId2"/>
              </a:buBlip>
            </a:pPr>
            <a:r>
              <a:rPr lang="zh-CN" altLang="en-US" sz="2100" dirty="0">
                <a:solidFill>
                  <a:srgbClr val="FF0000"/>
                </a:solidFill>
                <a:latin typeface="微软雅黑" pitchFamily="34" charset="-122"/>
                <a:ea typeface="微软雅黑" pitchFamily="34" charset="-122"/>
                <a:cs typeface="Consolas" pitchFamily="49" charset="0"/>
              </a:rPr>
              <a:t>结点的度</a:t>
            </a:r>
            <a:r>
              <a:rPr lang="zh-CN" altLang="en-US" sz="2100" dirty="0">
                <a:solidFill>
                  <a:srgbClr val="0000FF"/>
                </a:solidFill>
                <a:latin typeface="Consolas" pitchFamily="49" charset="0"/>
                <a:ea typeface="楷体" pitchFamily="49" charset="-122"/>
                <a:cs typeface="Consolas" pitchFamily="49" charset="0"/>
              </a:rPr>
              <a:t>。</a:t>
            </a:r>
            <a:r>
              <a:rPr lang="zh-CN" altLang="en-US" sz="2100" dirty="0">
                <a:solidFill>
                  <a:srgbClr val="0000FF"/>
                </a:solidFill>
                <a:latin typeface="仿宋" pitchFamily="49" charset="-122"/>
                <a:ea typeface="仿宋" pitchFamily="49" charset="-122"/>
                <a:cs typeface="Consolas" pitchFamily="49" charset="0"/>
              </a:rPr>
              <a:t>树中每个结点具有的子树数或者后继结点数称为该结点的度。</a:t>
            </a:r>
          </a:p>
        </p:txBody>
      </p:sp>
      <p:grpSp>
        <p:nvGrpSpPr>
          <p:cNvPr id="10" name="组合 9"/>
          <p:cNvGrpSpPr/>
          <p:nvPr/>
        </p:nvGrpSpPr>
        <p:grpSpPr>
          <a:xfrm>
            <a:off x="2400751" y="1844824"/>
            <a:ext cx="3077534" cy="2300266"/>
            <a:chOff x="3357554" y="2786058"/>
            <a:chExt cx="2808288" cy="2419350"/>
          </a:xfrm>
        </p:grpSpPr>
        <p:sp>
          <p:nvSpPr>
            <p:cNvPr id="11"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A</a:t>
              </a:r>
            </a:p>
          </p:txBody>
        </p:sp>
        <p:sp>
          <p:nvSpPr>
            <p:cNvPr id="12"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lIns="0" rIns="0"/>
            <a:lstStyle/>
            <a:p>
              <a:endParaRPr lang="zh-CN" altLang="en-US"/>
            </a:p>
          </p:txBody>
        </p:sp>
        <p:sp>
          <p:nvSpPr>
            <p:cNvPr id="13"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lIns="0" rIns="0"/>
            <a:lstStyle/>
            <a:p>
              <a:endParaRPr lang="zh-CN" altLang="en-US"/>
            </a:p>
          </p:txBody>
        </p:sp>
        <p:sp>
          <p:nvSpPr>
            <p:cNvPr id="14"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lIns="0" rIns="0"/>
            <a:lstStyle/>
            <a:p>
              <a:endParaRPr lang="zh-CN" altLang="en-US"/>
            </a:p>
          </p:txBody>
        </p:sp>
        <p:sp>
          <p:nvSpPr>
            <p:cNvPr id="15"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lIns="0" rIns="0"/>
            <a:lstStyle/>
            <a:p>
              <a:endParaRPr lang="zh-CN" altLang="en-US"/>
            </a:p>
          </p:txBody>
        </p:sp>
        <p:sp>
          <p:nvSpPr>
            <p:cNvPr id="16"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B</a:t>
              </a:r>
            </a:p>
          </p:txBody>
        </p:sp>
        <p:sp>
          <p:nvSpPr>
            <p:cNvPr id="17"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C</a:t>
              </a:r>
            </a:p>
          </p:txBody>
        </p:sp>
        <p:sp>
          <p:nvSpPr>
            <p:cNvPr id="18"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a:solidFill>
                    <a:srgbClr val="0000FF"/>
                  </a:solidFill>
                  <a:latin typeface="Consolas" pitchFamily="49" charset="0"/>
                  <a:cs typeface="Consolas" pitchFamily="49" charset="0"/>
                </a:rPr>
                <a:t>D</a:t>
              </a:r>
            </a:p>
          </p:txBody>
        </p:sp>
        <p:sp>
          <p:nvSpPr>
            <p:cNvPr id="19"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E</a:t>
              </a:r>
            </a:p>
          </p:txBody>
        </p:sp>
        <p:sp>
          <p:nvSpPr>
            <p:cNvPr id="20"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F</a:t>
              </a:r>
            </a:p>
          </p:txBody>
        </p:sp>
        <p:sp>
          <p:nvSpPr>
            <p:cNvPr id="21"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a:solidFill>
                    <a:srgbClr val="0000FF"/>
                  </a:solidFill>
                  <a:latin typeface="Consolas" pitchFamily="49" charset="0"/>
                  <a:cs typeface="Consolas" pitchFamily="49" charset="0"/>
                </a:rPr>
                <a:t>H</a:t>
              </a:r>
            </a:p>
          </p:txBody>
        </p:sp>
        <p:sp>
          <p:nvSpPr>
            <p:cNvPr id="22"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G</a:t>
              </a:r>
            </a:p>
          </p:txBody>
        </p:sp>
        <p:sp>
          <p:nvSpPr>
            <p:cNvPr id="23"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lIns="0" rIns="0"/>
            <a:lstStyle/>
            <a:p>
              <a:endParaRPr lang="zh-CN" altLang="en-US"/>
            </a:p>
          </p:txBody>
        </p:sp>
        <p:sp>
          <p:nvSpPr>
            <p:cNvPr id="24"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lIns="0" rIns="0"/>
            <a:lstStyle/>
            <a:p>
              <a:endParaRPr lang="zh-CN" altLang="en-US"/>
            </a:p>
          </p:txBody>
        </p:sp>
        <p:cxnSp>
          <p:nvCxnSpPr>
            <p:cNvPr id="25" name="直接连接符 35"/>
            <p:cNvCxnSpPr>
              <a:cxnSpLocks noChangeShapeType="1"/>
              <a:stCxn id="19" idx="4"/>
              <a:endCxn id="21"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26" name="Text Box 3">
            <a:extLst>
              <a:ext uri="{FF2B5EF4-FFF2-40B4-BE49-F238E27FC236}">
                <a16:creationId xmlns:a16="http://schemas.microsoft.com/office/drawing/2014/main" id="{A286FABE-8798-46EF-9E14-E0AAE1FB12E5}"/>
              </a:ext>
            </a:extLst>
          </p:cNvPr>
          <p:cNvSpPr txBox="1">
            <a:spLocks noChangeArrowheads="1"/>
          </p:cNvSpPr>
          <p:nvPr/>
        </p:nvSpPr>
        <p:spPr bwMode="auto">
          <a:xfrm>
            <a:off x="142212" y="4568499"/>
            <a:ext cx="8750268" cy="986104"/>
          </a:xfrm>
          <a:prstGeom prst="rect">
            <a:avLst/>
          </a:prstGeom>
          <a:noFill/>
          <a:ln w="9525">
            <a:noFill/>
            <a:miter lim="800000"/>
            <a:headEnd/>
            <a:tailEnd/>
          </a:ln>
        </p:spPr>
        <p:txBody>
          <a:bodyPr wrap="square">
            <a:spAutoFit/>
          </a:bodyPr>
          <a:lstStyle/>
          <a:p>
            <a:pPr marL="457200" indent="-457200" algn="l">
              <a:lnSpc>
                <a:spcPct val="150000"/>
              </a:lnSpc>
              <a:spcBef>
                <a:spcPts val="0"/>
              </a:spcBef>
              <a:buBlip>
                <a:blip r:embed="rId2"/>
              </a:buBlip>
            </a:pPr>
            <a:r>
              <a:rPr lang="zh-CN" altLang="en-US" sz="2100" dirty="0">
                <a:solidFill>
                  <a:srgbClr val="FF0000"/>
                </a:solidFill>
                <a:latin typeface="微软雅黑" pitchFamily="34" charset="-122"/>
                <a:ea typeface="微软雅黑" pitchFamily="34" charset="-122"/>
                <a:cs typeface="Consolas" pitchFamily="49" charset="0"/>
              </a:rPr>
              <a:t>树的度</a:t>
            </a:r>
            <a:r>
              <a:rPr lang="zh-CN" altLang="en-US" sz="2100" dirty="0">
                <a:solidFill>
                  <a:srgbClr val="0000FF"/>
                </a:solidFill>
                <a:latin typeface="Consolas" pitchFamily="49" charset="0"/>
                <a:ea typeface="楷体" pitchFamily="49" charset="-122"/>
                <a:cs typeface="Consolas" pitchFamily="49" charset="0"/>
              </a:rPr>
              <a:t>。</a:t>
            </a:r>
            <a:r>
              <a:rPr lang="zh-CN" altLang="en-US" sz="2100" dirty="0">
                <a:solidFill>
                  <a:srgbClr val="0000FF"/>
                </a:solidFill>
                <a:latin typeface="仿宋" pitchFamily="49" charset="-122"/>
                <a:ea typeface="仿宋" pitchFamily="49" charset="-122"/>
                <a:cs typeface="Consolas" pitchFamily="49" charset="0"/>
              </a:rPr>
              <a:t>树中所有结点的度的</a:t>
            </a:r>
            <a:r>
              <a:rPr lang="zh-CN" altLang="en-US" sz="2100" dirty="0">
                <a:solidFill>
                  <a:srgbClr val="FF00FF"/>
                </a:solidFill>
                <a:latin typeface="仿宋" pitchFamily="49" charset="-122"/>
                <a:ea typeface="仿宋" pitchFamily="49" charset="-122"/>
                <a:cs typeface="Consolas" pitchFamily="49" charset="0"/>
              </a:rPr>
              <a:t>最大值</a:t>
            </a:r>
            <a:r>
              <a:rPr lang="zh-CN" altLang="en-US" sz="2100" dirty="0">
                <a:solidFill>
                  <a:srgbClr val="0000FF"/>
                </a:solidFill>
                <a:latin typeface="仿宋" pitchFamily="49" charset="-122"/>
                <a:ea typeface="仿宋" pitchFamily="49" charset="-122"/>
                <a:cs typeface="Consolas" pitchFamily="49" charset="0"/>
              </a:rPr>
              <a:t>称之为树的度。</a:t>
            </a:r>
            <a:endParaRPr lang="en-US" altLang="zh-CN" sz="2100" dirty="0">
              <a:solidFill>
                <a:srgbClr val="0000FF"/>
              </a:solidFill>
              <a:latin typeface="仿宋" pitchFamily="49" charset="-122"/>
              <a:ea typeface="仿宋" pitchFamily="49" charset="-122"/>
              <a:cs typeface="Consolas" pitchFamily="49" charset="0"/>
            </a:endParaRPr>
          </a:p>
          <a:p>
            <a:pPr algn="l">
              <a:lnSpc>
                <a:spcPct val="150000"/>
              </a:lnSpc>
              <a:spcBef>
                <a:spcPts val="0"/>
              </a:spcBef>
            </a:pPr>
            <a:r>
              <a:rPr lang="en-US" altLang="zh-CN" sz="2100" dirty="0">
                <a:solidFill>
                  <a:srgbClr val="0000FF"/>
                </a:solidFill>
                <a:latin typeface="仿宋" pitchFamily="49" charset="-122"/>
                <a:ea typeface="仿宋" pitchFamily="49" charset="-122"/>
                <a:cs typeface="Consolas" pitchFamily="49" charset="0"/>
              </a:rPr>
              <a:t>           </a:t>
            </a:r>
            <a:r>
              <a:rPr lang="zh-CN" altLang="en-US" sz="2100" dirty="0">
                <a:solidFill>
                  <a:srgbClr val="0000FF"/>
                </a:solidFill>
                <a:latin typeface="仿宋" pitchFamily="49" charset="-122"/>
                <a:ea typeface="仿宋" pitchFamily="49" charset="-122"/>
                <a:cs typeface="Consolas" pitchFamily="49" charset="0"/>
              </a:rPr>
              <a:t>度为</a:t>
            </a:r>
            <a:r>
              <a:rPr lang="en-US" altLang="zh-CN" sz="2100" dirty="0">
                <a:solidFill>
                  <a:srgbClr val="0000FF"/>
                </a:solidFill>
                <a:latin typeface="仿宋" pitchFamily="49" charset="-122"/>
                <a:ea typeface="仿宋" pitchFamily="49" charset="-122"/>
                <a:cs typeface="Consolas" pitchFamily="49" charset="0"/>
              </a:rPr>
              <a:t>m</a:t>
            </a:r>
            <a:r>
              <a:rPr lang="zh-CN" altLang="en-US" sz="2100" dirty="0">
                <a:solidFill>
                  <a:srgbClr val="0000FF"/>
                </a:solidFill>
                <a:latin typeface="仿宋" pitchFamily="49" charset="-122"/>
                <a:ea typeface="仿宋" pitchFamily="49" charset="-122"/>
                <a:cs typeface="Consolas" pitchFamily="49" charset="0"/>
              </a:rPr>
              <a:t>的树称为</a:t>
            </a:r>
            <a:r>
              <a:rPr lang="en-US" altLang="zh-CN" sz="2100" dirty="0">
                <a:solidFill>
                  <a:srgbClr val="FF00FF"/>
                </a:solidFill>
                <a:latin typeface="仿宋" pitchFamily="49" charset="-122"/>
                <a:ea typeface="仿宋" pitchFamily="49" charset="-122"/>
                <a:cs typeface="Consolas" pitchFamily="49" charset="0"/>
              </a:rPr>
              <a:t>m</a:t>
            </a:r>
            <a:r>
              <a:rPr lang="zh-CN" altLang="en-US" sz="2100" dirty="0">
                <a:solidFill>
                  <a:srgbClr val="FF00FF"/>
                </a:solidFill>
                <a:latin typeface="仿宋" pitchFamily="49" charset="-122"/>
                <a:ea typeface="仿宋" pitchFamily="49" charset="-122"/>
                <a:cs typeface="Consolas" pitchFamily="49" charset="0"/>
              </a:rPr>
              <a:t>次树</a:t>
            </a:r>
            <a:r>
              <a:rPr lang="zh-CN" altLang="en-US" sz="2100" dirty="0">
                <a:solidFill>
                  <a:srgbClr val="0000FF"/>
                </a:solidFill>
                <a:latin typeface="仿宋" pitchFamily="49" charset="-122"/>
                <a:ea typeface="仿宋" pitchFamily="49" charset="-122"/>
                <a:cs typeface="Consolas" pitchFamily="49" charset="0"/>
              </a:rPr>
              <a:t>。</a:t>
            </a:r>
            <a:endParaRPr lang="zh-CN" altLang="en-US" sz="2100" b="0" dirty="0">
              <a:solidFill>
                <a:srgbClr val="0000FF"/>
              </a:solidFill>
              <a:latin typeface="仿宋" pitchFamily="49" charset="-122"/>
              <a:ea typeface="仿宋" pitchFamily="49" charset="-122"/>
              <a:cs typeface="Consolas" pitchFamily="49" charset="0"/>
            </a:endParaRPr>
          </a:p>
        </p:txBody>
      </p:sp>
      <p:sp>
        <p:nvSpPr>
          <p:cNvPr id="27" name="TextBox 4">
            <a:extLst>
              <a:ext uri="{FF2B5EF4-FFF2-40B4-BE49-F238E27FC236}">
                <a16:creationId xmlns:a16="http://schemas.microsoft.com/office/drawing/2014/main" id="{499FEAF7-3D61-46D4-9450-B06C5A41D6FB}"/>
              </a:ext>
            </a:extLst>
          </p:cNvPr>
          <p:cNvSpPr txBox="1"/>
          <p:nvPr/>
        </p:nvSpPr>
        <p:spPr>
          <a:xfrm>
            <a:off x="2868794" y="5730572"/>
            <a:ext cx="2214578" cy="338554"/>
          </a:xfrm>
          <a:prstGeom prst="rect">
            <a:avLst/>
          </a:prstGeom>
          <a:noFill/>
        </p:spPr>
        <p:txBody>
          <a:bodyPr wrap="square" rtlCol="0">
            <a:spAutoFit/>
          </a:bodyPr>
          <a:lstStyle/>
          <a:p>
            <a:pPr algn="l"/>
            <a:r>
              <a:rPr lang="zh-CN" altLang="en-US" sz="2000" dirty="0">
                <a:solidFill>
                  <a:srgbClr val="FF00FF"/>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上图：树的度为</a:t>
            </a:r>
            <a:r>
              <a:rPr lang="en-US" altLang="zh-CN" sz="2000" dirty="0">
                <a:solidFill>
                  <a:srgbClr val="FF00FF"/>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3</a:t>
            </a:r>
            <a:endParaRPr lang="zh-CN" altLang="en-US" sz="2000" dirty="0">
              <a:solidFill>
                <a:srgbClr val="FF00FF"/>
              </a:solidFill>
              <a:effectLst>
                <a:outerShdw blurRad="38100" dist="38100" dir="2700000" algn="tl">
                  <a:srgbClr val="000000">
                    <a:alpha val="43137"/>
                  </a:srgbClr>
                </a:outerShdw>
              </a:effectLst>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51520" y="172090"/>
            <a:ext cx="8321008" cy="1005147"/>
          </a:xfrm>
          <a:prstGeom prst="rect">
            <a:avLst/>
          </a:prstGeom>
          <a:noFill/>
          <a:ln w="9525">
            <a:noFill/>
            <a:miter lim="800000"/>
            <a:headEnd/>
            <a:tailEnd/>
          </a:ln>
        </p:spPr>
        <p:txBody>
          <a:bodyPr wrap="square">
            <a:spAutoFit/>
          </a:bodyPr>
          <a:lstStyle/>
          <a:p>
            <a:pPr marL="457200" indent="-457200" algn="l">
              <a:lnSpc>
                <a:spcPct val="150000"/>
              </a:lnSpc>
              <a:spcBef>
                <a:spcPct val="50000"/>
              </a:spcBef>
              <a:buBlip>
                <a:blip r:embed="rId2"/>
              </a:buBlip>
            </a:pPr>
            <a:r>
              <a:rPr lang="zh-CN" altLang="en-US" sz="2100" dirty="0">
                <a:solidFill>
                  <a:srgbClr val="FF0000"/>
                </a:solidFill>
                <a:latin typeface="微软雅黑" pitchFamily="34" charset="-122"/>
                <a:ea typeface="微软雅黑" pitchFamily="34" charset="-122"/>
                <a:cs typeface="Consolas" pitchFamily="49" charset="0"/>
              </a:rPr>
              <a:t>分支结点</a:t>
            </a:r>
            <a:r>
              <a:rPr lang="zh-CN" altLang="en-US" sz="2100" dirty="0">
                <a:solidFill>
                  <a:srgbClr val="0000FF"/>
                </a:solidFill>
                <a:latin typeface="Consolas" pitchFamily="49" charset="0"/>
                <a:ea typeface="楷体" pitchFamily="49" charset="-122"/>
                <a:cs typeface="Consolas" pitchFamily="49" charset="0"/>
              </a:rPr>
              <a:t>。</a:t>
            </a:r>
            <a:r>
              <a:rPr lang="zh-CN" altLang="en-US" sz="2100" dirty="0">
                <a:solidFill>
                  <a:srgbClr val="0000FF"/>
                </a:solidFill>
                <a:latin typeface="Consolas" pitchFamily="49" charset="0"/>
                <a:ea typeface="仿宋" pitchFamily="49" charset="-122"/>
                <a:cs typeface="Consolas" pitchFamily="49" charset="0"/>
              </a:rPr>
              <a:t>度大于</a:t>
            </a:r>
            <a:r>
              <a:rPr lang="en-US" altLang="zh-CN" sz="2100" dirty="0">
                <a:solidFill>
                  <a:srgbClr val="0000FF"/>
                </a:solidFill>
                <a:latin typeface="Consolas" pitchFamily="49" charset="0"/>
                <a:ea typeface="仿宋" pitchFamily="49" charset="-122"/>
                <a:cs typeface="Consolas" pitchFamily="49" charset="0"/>
              </a:rPr>
              <a:t>0</a:t>
            </a:r>
            <a:r>
              <a:rPr lang="zh-CN" altLang="en-US" sz="2100" dirty="0">
                <a:solidFill>
                  <a:srgbClr val="0000FF"/>
                </a:solidFill>
                <a:latin typeface="Consolas" pitchFamily="49" charset="0"/>
                <a:ea typeface="仿宋" pitchFamily="49" charset="-122"/>
                <a:cs typeface="Consolas" pitchFamily="49" charset="0"/>
              </a:rPr>
              <a:t>的结点称为分支结点或非终端结点。度为</a:t>
            </a:r>
            <a:r>
              <a:rPr lang="en-US" altLang="zh-CN" sz="2100" dirty="0">
                <a:solidFill>
                  <a:srgbClr val="0000FF"/>
                </a:solidFill>
                <a:latin typeface="Consolas" pitchFamily="49" charset="0"/>
                <a:ea typeface="仿宋" pitchFamily="49" charset="-122"/>
                <a:cs typeface="Consolas" pitchFamily="49" charset="0"/>
              </a:rPr>
              <a:t>1</a:t>
            </a:r>
            <a:r>
              <a:rPr lang="zh-CN" altLang="en-US" sz="2100" dirty="0">
                <a:solidFill>
                  <a:srgbClr val="0000FF"/>
                </a:solidFill>
                <a:latin typeface="Consolas" pitchFamily="49" charset="0"/>
                <a:ea typeface="仿宋" pitchFamily="49" charset="-122"/>
                <a:cs typeface="Consolas" pitchFamily="49" charset="0"/>
              </a:rPr>
              <a:t>的结点称为单分支结点，度为</a:t>
            </a:r>
            <a:r>
              <a:rPr lang="en-US" altLang="zh-CN" sz="2100" dirty="0">
                <a:solidFill>
                  <a:srgbClr val="0000FF"/>
                </a:solidFill>
                <a:latin typeface="Consolas" pitchFamily="49" charset="0"/>
                <a:ea typeface="仿宋" pitchFamily="49" charset="-122"/>
                <a:cs typeface="Consolas" pitchFamily="49" charset="0"/>
              </a:rPr>
              <a:t>2</a:t>
            </a:r>
            <a:r>
              <a:rPr lang="zh-CN" altLang="en-US" sz="2100" dirty="0">
                <a:solidFill>
                  <a:srgbClr val="0000FF"/>
                </a:solidFill>
                <a:latin typeface="Consolas" pitchFamily="49" charset="0"/>
                <a:ea typeface="仿宋" pitchFamily="49" charset="-122"/>
                <a:cs typeface="Consolas" pitchFamily="49" charset="0"/>
              </a:rPr>
              <a:t>的结点称为双分支结点，依次类推。</a:t>
            </a:r>
            <a:endParaRPr lang="en-US" altLang="zh-CN" sz="2100" dirty="0">
              <a:solidFill>
                <a:srgbClr val="0000FF"/>
              </a:solidFill>
              <a:latin typeface="Consolas" pitchFamily="49" charset="0"/>
              <a:ea typeface="仿宋" pitchFamily="49" charset="-122"/>
              <a:cs typeface="Consolas" pitchFamily="49" charset="0"/>
            </a:endParaRPr>
          </a:p>
        </p:txBody>
      </p:sp>
      <p:sp>
        <p:nvSpPr>
          <p:cNvPr id="38" name="Text Box 2">
            <a:extLst>
              <a:ext uri="{FF2B5EF4-FFF2-40B4-BE49-F238E27FC236}">
                <a16:creationId xmlns:a16="http://schemas.microsoft.com/office/drawing/2014/main" id="{A9C5E070-C4E0-44D9-B3BF-8D012067DA58}"/>
              </a:ext>
            </a:extLst>
          </p:cNvPr>
          <p:cNvSpPr txBox="1">
            <a:spLocks noChangeArrowheads="1"/>
          </p:cNvSpPr>
          <p:nvPr/>
        </p:nvSpPr>
        <p:spPr bwMode="auto">
          <a:xfrm>
            <a:off x="247435" y="1433072"/>
            <a:ext cx="8424936" cy="415498"/>
          </a:xfrm>
          <a:prstGeom prst="rect">
            <a:avLst/>
          </a:prstGeom>
          <a:noFill/>
          <a:ln w="9525">
            <a:noFill/>
            <a:miter lim="800000"/>
            <a:headEnd/>
            <a:tailEnd/>
          </a:ln>
        </p:spPr>
        <p:txBody>
          <a:bodyPr wrap="square">
            <a:spAutoFit/>
          </a:bodyPr>
          <a:lstStyle/>
          <a:p>
            <a:pPr marL="457200" indent="-457200" algn="l">
              <a:lnSpc>
                <a:spcPct val="100000"/>
              </a:lnSpc>
              <a:spcBef>
                <a:spcPct val="50000"/>
              </a:spcBef>
              <a:buBlip>
                <a:blip r:embed="rId2"/>
              </a:buBlip>
            </a:pPr>
            <a:r>
              <a:rPr lang="zh-CN" altLang="en-US" sz="2100" dirty="0">
                <a:solidFill>
                  <a:srgbClr val="FF0000"/>
                </a:solidFill>
                <a:latin typeface="微软雅黑" pitchFamily="34" charset="-122"/>
                <a:ea typeface="微软雅黑" pitchFamily="34" charset="-122"/>
                <a:cs typeface="Consolas" pitchFamily="49" charset="0"/>
              </a:rPr>
              <a:t>叶子结点（或叶结点）</a:t>
            </a:r>
            <a:r>
              <a:rPr lang="zh-CN" altLang="en-US" sz="2100" dirty="0">
                <a:solidFill>
                  <a:srgbClr val="0000FF"/>
                </a:solidFill>
                <a:latin typeface="Consolas" pitchFamily="49" charset="0"/>
                <a:ea typeface="楷体" pitchFamily="49" charset="-122"/>
                <a:cs typeface="Consolas" pitchFamily="49" charset="0"/>
              </a:rPr>
              <a:t>。</a:t>
            </a:r>
            <a:r>
              <a:rPr lang="zh-CN" altLang="en-US" sz="2100" dirty="0">
                <a:solidFill>
                  <a:srgbClr val="0000FF"/>
                </a:solidFill>
                <a:latin typeface="Consolas" pitchFamily="49" charset="0"/>
                <a:ea typeface="仿宋" pitchFamily="49" charset="-122"/>
                <a:cs typeface="Consolas" pitchFamily="49" charset="0"/>
              </a:rPr>
              <a:t>度为零的结点称为叶子结点或终端结点。</a:t>
            </a:r>
          </a:p>
        </p:txBody>
      </p:sp>
      <p:sp>
        <p:nvSpPr>
          <p:cNvPr id="39" name="Text Box 2">
            <a:extLst>
              <a:ext uri="{FF2B5EF4-FFF2-40B4-BE49-F238E27FC236}">
                <a16:creationId xmlns:a16="http://schemas.microsoft.com/office/drawing/2014/main" id="{B44667C5-768A-4B62-B7FE-4680F6E3719E}"/>
              </a:ext>
            </a:extLst>
          </p:cNvPr>
          <p:cNvSpPr txBox="1">
            <a:spLocks noChangeArrowheads="1"/>
          </p:cNvSpPr>
          <p:nvPr/>
        </p:nvSpPr>
        <p:spPr bwMode="auto">
          <a:xfrm>
            <a:off x="247435" y="2171770"/>
            <a:ext cx="8424936" cy="1005147"/>
          </a:xfrm>
          <a:prstGeom prst="rect">
            <a:avLst/>
          </a:prstGeom>
          <a:noFill/>
          <a:ln w="9525">
            <a:noFill/>
            <a:miter lim="800000"/>
            <a:headEnd/>
            <a:tailEnd/>
          </a:ln>
        </p:spPr>
        <p:txBody>
          <a:bodyPr wrap="square">
            <a:spAutoFit/>
          </a:bodyPr>
          <a:lstStyle/>
          <a:p>
            <a:pPr marL="457200" indent="-457200" algn="l">
              <a:lnSpc>
                <a:spcPct val="150000"/>
              </a:lnSpc>
              <a:spcBef>
                <a:spcPts val="0"/>
              </a:spcBef>
              <a:buBlip>
                <a:blip r:embed="rId2"/>
              </a:buBlip>
            </a:pPr>
            <a:r>
              <a:rPr lang="zh-CN" altLang="en-US" sz="2100" dirty="0">
                <a:solidFill>
                  <a:srgbClr val="FF0000"/>
                </a:solidFill>
                <a:latin typeface="微软雅黑" pitchFamily="34" charset="-122"/>
                <a:ea typeface="微软雅黑" pitchFamily="34" charset="-122"/>
                <a:cs typeface="Consolas" pitchFamily="49" charset="0"/>
              </a:rPr>
              <a:t>路径与路径长度</a:t>
            </a:r>
            <a:r>
              <a:rPr lang="zh-CN" altLang="en-US" sz="2100" dirty="0">
                <a:solidFill>
                  <a:srgbClr val="0000FF"/>
                </a:solidFill>
                <a:latin typeface="Consolas" pitchFamily="49" charset="0"/>
                <a:ea typeface="楷体" pitchFamily="49" charset="-122"/>
                <a:cs typeface="Consolas" pitchFamily="49" charset="0"/>
              </a:rPr>
              <a:t>。除起始节点外，其他任一结点都是序列中的前一结点的后继</a:t>
            </a:r>
            <a:r>
              <a:rPr lang="zh-CN" altLang="en-US" sz="2100" dirty="0">
                <a:solidFill>
                  <a:srgbClr val="0000FF"/>
                </a:solidFill>
                <a:latin typeface="Consolas" pitchFamily="49" charset="0"/>
                <a:ea typeface="仿宋" pitchFamily="49" charset="-122"/>
                <a:cs typeface="Consolas" pitchFamily="49" charset="0"/>
              </a:rPr>
              <a:t>。路径长度</a:t>
            </a:r>
            <a:r>
              <a:rPr lang="en-US" altLang="zh-CN" sz="2100" dirty="0">
                <a:solidFill>
                  <a:srgbClr val="0000FF"/>
                </a:solidFill>
                <a:latin typeface="Consolas" pitchFamily="49" charset="0"/>
                <a:ea typeface="仿宋" pitchFamily="49" charset="-122"/>
                <a:cs typeface="Consolas" pitchFamily="49" charset="0"/>
              </a:rPr>
              <a:t>=</a:t>
            </a:r>
            <a:r>
              <a:rPr lang="zh-CN" altLang="en-US" sz="2100" dirty="0">
                <a:solidFill>
                  <a:srgbClr val="0000FF"/>
                </a:solidFill>
                <a:latin typeface="Consolas" pitchFamily="49" charset="0"/>
                <a:ea typeface="仿宋" pitchFamily="49" charset="-122"/>
                <a:cs typeface="Consolas" pitchFamily="49" charset="0"/>
              </a:rPr>
              <a:t>路径所通过的结点个数减</a:t>
            </a:r>
            <a:r>
              <a:rPr lang="en-US" altLang="zh-CN" sz="2100" dirty="0">
                <a:solidFill>
                  <a:srgbClr val="0000FF"/>
                </a:solidFill>
                <a:latin typeface="Consolas" pitchFamily="49" charset="0"/>
                <a:ea typeface="仿宋" pitchFamily="49" charset="-122"/>
                <a:cs typeface="Consolas" pitchFamily="49" charset="0"/>
              </a:rPr>
              <a:t>1</a:t>
            </a:r>
            <a:r>
              <a:rPr lang="zh-CN" altLang="en-US" sz="2100" dirty="0">
                <a:solidFill>
                  <a:srgbClr val="0000FF"/>
                </a:solidFill>
                <a:latin typeface="Consolas" pitchFamily="49" charset="0"/>
                <a:ea typeface="仿宋" pitchFamily="49" charset="-122"/>
                <a:cs typeface="Consolas" pitchFamily="49" charset="0"/>
              </a:rPr>
              <a:t>。</a:t>
            </a:r>
          </a:p>
        </p:txBody>
      </p:sp>
      <p:sp>
        <p:nvSpPr>
          <p:cNvPr id="40" name="TextBox 20">
            <a:extLst>
              <a:ext uri="{FF2B5EF4-FFF2-40B4-BE49-F238E27FC236}">
                <a16:creationId xmlns:a16="http://schemas.microsoft.com/office/drawing/2014/main" id="{7D525A17-8863-4101-BC43-D6237C7BDE92}"/>
              </a:ext>
            </a:extLst>
          </p:cNvPr>
          <p:cNvSpPr txBox="1"/>
          <p:nvPr/>
        </p:nvSpPr>
        <p:spPr>
          <a:xfrm>
            <a:off x="4716016" y="3997777"/>
            <a:ext cx="3000396" cy="338554"/>
          </a:xfrm>
          <a:prstGeom prst="rect">
            <a:avLst/>
          </a:prstGeom>
          <a:noFill/>
        </p:spPr>
        <p:txBody>
          <a:bodyPr wrap="square" rtlCol="0">
            <a:spAutoFit/>
          </a:bodyPr>
          <a:lstStyle/>
          <a:p>
            <a:pPr algn="l"/>
            <a:r>
              <a:rPr lang="en-US" altLang="zh-CN" sz="2000" i="1" dirty="0">
                <a:solidFill>
                  <a:srgbClr val="FF00FF"/>
                </a:solidFill>
                <a:latin typeface="Consolas" pitchFamily="49" charset="0"/>
                <a:ea typeface="仿宋" pitchFamily="49" charset="-122"/>
                <a:cs typeface="Consolas" pitchFamily="49" charset="0"/>
              </a:rPr>
              <a:t>A</a:t>
            </a:r>
            <a:r>
              <a:rPr lang="zh-CN" altLang="en-US" sz="2000" dirty="0">
                <a:solidFill>
                  <a:srgbClr val="FF00FF"/>
                </a:solidFill>
                <a:latin typeface="Consolas" pitchFamily="49" charset="0"/>
                <a:ea typeface="仿宋" pitchFamily="49" charset="-122"/>
                <a:cs typeface="Consolas" pitchFamily="49" charset="0"/>
              </a:rPr>
              <a:t>、</a:t>
            </a:r>
            <a:r>
              <a:rPr lang="en-US" altLang="zh-CN" sz="2000" i="1" dirty="0">
                <a:solidFill>
                  <a:srgbClr val="FF00FF"/>
                </a:solidFill>
                <a:latin typeface="Consolas" pitchFamily="49" charset="0"/>
                <a:ea typeface="仿宋" pitchFamily="49" charset="-122"/>
                <a:cs typeface="Consolas" pitchFamily="49" charset="0"/>
              </a:rPr>
              <a:t>C</a:t>
            </a:r>
            <a:r>
              <a:rPr lang="zh-CN" altLang="en-US" sz="2000" dirty="0">
                <a:solidFill>
                  <a:srgbClr val="FF00FF"/>
                </a:solidFill>
                <a:latin typeface="Consolas" pitchFamily="49" charset="0"/>
                <a:ea typeface="仿宋" pitchFamily="49" charset="-122"/>
                <a:cs typeface="Consolas" pitchFamily="49" charset="0"/>
              </a:rPr>
              <a:t>、</a:t>
            </a:r>
            <a:r>
              <a:rPr lang="en-US" altLang="zh-CN" sz="2000" i="1" dirty="0">
                <a:solidFill>
                  <a:srgbClr val="FF00FF"/>
                </a:solidFill>
                <a:latin typeface="Consolas" pitchFamily="49" charset="0"/>
                <a:ea typeface="仿宋" pitchFamily="49" charset="-122"/>
                <a:cs typeface="Consolas" pitchFamily="49" charset="0"/>
              </a:rPr>
              <a:t>D</a:t>
            </a:r>
            <a:r>
              <a:rPr lang="zh-CN" altLang="en-US" sz="2000" dirty="0">
                <a:solidFill>
                  <a:srgbClr val="FF00FF"/>
                </a:solidFill>
                <a:latin typeface="Consolas" pitchFamily="49" charset="0"/>
                <a:ea typeface="仿宋" pitchFamily="49" charset="-122"/>
                <a:cs typeface="Consolas" pitchFamily="49" charset="0"/>
              </a:rPr>
              <a:t>、</a:t>
            </a:r>
            <a:r>
              <a:rPr lang="en-US" altLang="zh-CN" sz="2000" i="1" dirty="0">
                <a:solidFill>
                  <a:srgbClr val="FF00FF"/>
                </a:solidFill>
                <a:latin typeface="Consolas" pitchFamily="49" charset="0"/>
                <a:ea typeface="仿宋" pitchFamily="49" charset="-122"/>
                <a:cs typeface="Consolas" pitchFamily="49" charset="0"/>
              </a:rPr>
              <a:t>E</a:t>
            </a:r>
            <a:r>
              <a:rPr lang="zh-CN" altLang="en-US" sz="2000" dirty="0">
                <a:solidFill>
                  <a:srgbClr val="FF00FF"/>
                </a:solidFill>
                <a:latin typeface="Consolas" pitchFamily="49" charset="0"/>
                <a:ea typeface="仿宋" pitchFamily="49" charset="-122"/>
                <a:cs typeface="Consolas" pitchFamily="49" charset="0"/>
              </a:rPr>
              <a:t>为分支结点</a:t>
            </a:r>
          </a:p>
        </p:txBody>
      </p:sp>
      <p:grpSp>
        <p:nvGrpSpPr>
          <p:cNvPr id="41" name="组合 40">
            <a:extLst>
              <a:ext uri="{FF2B5EF4-FFF2-40B4-BE49-F238E27FC236}">
                <a16:creationId xmlns:a16="http://schemas.microsoft.com/office/drawing/2014/main" id="{A7C1247B-1E00-4BE0-8BF0-5C0C81619B20}"/>
              </a:ext>
            </a:extLst>
          </p:cNvPr>
          <p:cNvGrpSpPr/>
          <p:nvPr/>
        </p:nvGrpSpPr>
        <p:grpSpPr>
          <a:xfrm>
            <a:off x="1037762" y="3780617"/>
            <a:ext cx="3077534" cy="2300266"/>
            <a:chOff x="3357554" y="2786058"/>
            <a:chExt cx="2808288" cy="2419350"/>
          </a:xfrm>
        </p:grpSpPr>
        <p:sp>
          <p:nvSpPr>
            <p:cNvPr id="42" name="Oval 7">
              <a:extLst>
                <a:ext uri="{FF2B5EF4-FFF2-40B4-BE49-F238E27FC236}">
                  <a16:creationId xmlns:a16="http://schemas.microsoft.com/office/drawing/2014/main" id="{6AF3F216-B1FE-4B67-898C-91C47C8BA774}"/>
                </a:ext>
              </a:extLst>
            </p:cNvPr>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A</a:t>
              </a:r>
            </a:p>
          </p:txBody>
        </p:sp>
        <p:sp>
          <p:nvSpPr>
            <p:cNvPr id="43" name="Line 22">
              <a:extLst>
                <a:ext uri="{FF2B5EF4-FFF2-40B4-BE49-F238E27FC236}">
                  <a16:creationId xmlns:a16="http://schemas.microsoft.com/office/drawing/2014/main" id="{0BA71B4E-C50F-4D29-B159-1194DF9CDDC3}"/>
                </a:ext>
              </a:extLst>
            </p:cNvPr>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lIns="0" rIns="0"/>
            <a:lstStyle/>
            <a:p>
              <a:endParaRPr lang="zh-CN" altLang="en-US"/>
            </a:p>
          </p:txBody>
        </p:sp>
        <p:sp>
          <p:nvSpPr>
            <p:cNvPr id="44" name="Line 20">
              <a:extLst>
                <a:ext uri="{FF2B5EF4-FFF2-40B4-BE49-F238E27FC236}">
                  <a16:creationId xmlns:a16="http://schemas.microsoft.com/office/drawing/2014/main" id="{037B7B37-6563-4AFB-A39D-67B8405B4E9E}"/>
                </a:ext>
              </a:extLst>
            </p:cNvPr>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lIns="0" rIns="0"/>
            <a:lstStyle/>
            <a:p>
              <a:endParaRPr lang="zh-CN" altLang="en-US"/>
            </a:p>
          </p:txBody>
        </p:sp>
        <p:sp>
          <p:nvSpPr>
            <p:cNvPr id="45" name="Freeform 5">
              <a:extLst>
                <a:ext uri="{FF2B5EF4-FFF2-40B4-BE49-F238E27FC236}">
                  <a16:creationId xmlns:a16="http://schemas.microsoft.com/office/drawing/2014/main" id="{944E0CC5-F222-44AB-8E9D-8ACE0D514158}"/>
                </a:ext>
              </a:extLst>
            </p:cNvPr>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lIns="0" rIns="0"/>
            <a:lstStyle/>
            <a:p>
              <a:endParaRPr lang="zh-CN" altLang="en-US"/>
            </a:p>
          </p:txBody>
        </p:sp>
        <p:sp>
          <p:nvSpPr>
            <p:cNvPr id="46" name="Freeform 6">
              <a:extLst>
                <a:ext uri="{FF2B5EF4-FFF2-40B4-BE49-F238E27FC236}">
                  <a16:creationId xmlns:a16="http://schemas.microsoft.com/office/drawing/2014/main" id="{20A971B8-88C6-4E8E-8948-58E468C9470D}"/>
                </a:ext>
              </a:extLst>
            </p:cNvPr>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lIns="0" rIns="0"/>
            <a:lstStyle/>
            <a:p>
              <a:endParaRPr lang="zh-CN" altLang="en-US"/>
            </a:p>
          </p:txBody>
        </p:sp>
        <p:sp>
          <p:nvSpPr>
            <p:cNvPr id="47" name="Oval 8">
              <a:extLst>
                <a:ext uri="{FF2B5EF4-FFF2-40B4-BE49-F238E27FC236}">
                  <a16:creationId xmlns:a16="http://schemas.microsoft.com/office/drawing/2014/main" id="{A3EE96C8-79B8-47A4-81F8-558ADEC8C701}"/>
                </a:ext>
              </a:extLst>
            </p:cNvPr>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B</a:t>
              </a:r>
            </a:p>
          </p:txBody>
        </p:sp>
        <p:sp>
          <p:nvSpPr>
            <p:cNvPr id="48" name="Oval 9">
              <a:extLst>
                <a:ext uri="{FF2B5EF4-FFF2-40B4-BE49-F238E27FC236}">
                  <a16:creationId xmlns:a16="http://schemas.microsoft.com/office/drawing/2014/main" id="{786C8CD5-CECF-4A97-9337-417CDDB87A4B}"/>
                </a:ext>
              </a:extLst>
            </p:cNvPr>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C</a:t>
              </a:r>
            </a:p>
          </p:txBody>
        </p:sp>
        <p:sp>
          <p:nvSpPr>
            <p:cNvPr id="49" name="Oval 10">
              <a:extLst>
                <a:ext uri="{FF2B5EF4-FFF2-40B4-BE49-F238E27FC236}">
                  <a16:creationId xmlns:a16="http://schemas.microsoft.com/office/drawing/2014/main" id="{15C30CD8-6250-499D-BB4F-E86C5CF2141A}"/>
                </a:ext>
              </a:extLst>
            </p:cNvPr>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a:solidFill>
                    <a:srgbClr val="0000FF"/>
                  </a:solidFill>
                  <a:latin typeface="Consolas" pitchFamily="49" charset="0"/>
                  <a:cs typeface="Consolas" pitchFamily="49" charset="0"/>
                </a:rPr>
                <a:t>D</a:t>
              </a:r>
            </a:p>
          </p:txBody>
        </p:sp>
        <p:sp>
          <p:nvSpPr>
            <p:cNvPr id="50" name="Oval 11">
              <a:extLst>
                <a:ext uri="{FF2B5EF4-FFF2-40B4-BE49-F238E27FC236}">
                  <a16:creationId xmlns:a16="http://schemas.microsoft.com/office/drawing/2014/main" id="{376CE2B6-9855-4258-BDAA-525197C9E4C0}"/>
                </a:ext>
              </a:extLst>
            </p:cNvPr>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E</a:t>
              </a:r>
            </a:p>
          </p:txBody>
        </p:sp>
        <p:sp>
          <p:nvSpPr>
            <p:cNvPr id="51" name="Oval 12">
              <a:extLst>
                <a:ext uri="{FF2B5EF4-FFF2-40B4-BE49-F238E27FC236}">
                  <a16:creationId xmlns:a16="http://schemas.microsoft.com/office/drawing/2014/main" id="{0BFB44BD-E341-495A-945C-361AAE7316EC}"/>
                </a:ext>
              </a:extLst>
            </p:cNvPr>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F</a:t>
              </a:r>
            </a:p>
          </p:txBody>
        </p:sp>
        <p:sp>
          <p:nvSpPr>
            <p:cNvPr id="52" name="Oval 15">
              <a:extLst>
                <a:ext uri="{FF2B5EF4-FFF2-40B4-BE49-F238E27FC236}">
                  <a16:creationId xmlns:a16="http://schemas.microsoft.com/office/drawing/2014/main" id="{2A91E7F4-5CE1-4B38-96AB-856A8E9CCCB9}"/>
                </a:ext>
              </a:extLst>
            </p:cNvPr>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a:solidFill>
                    <a:srgbClr val="0000FF"/>
                  </a:solidFill>
                  <a:latin typeface="Consolas" pitchFamily="49" charset="0"/>
                  <a:cs typeface="Consolas" pitchFamily="49" charset="0"/>
                </a:rPr>
                <a:t>H</a:t>
              </a:r>
            </a:p>
          </p:txBody>
        </p:sp>
        <p:sp>
          <p:nvSpPr>
            <p:cNvPr id="53" name="Oval 16">
              <a:extLst>
                <a:ext uri="{FF2B5EF4-FFF2-40B4-BE49-F238E27FC236}">
                  <a16:creationId xmlns:a16="http://schemas.microsoft.com/office/drawing/2014/main" id="{3F43830F-9CB9-44AE-9D05-513F5804F261}"/>
                </a:ext>
              </a:extLst>
            </p:cNvPr>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G</a:t>
              </a:r>
            </a:p>
          </p:txBody>
        </p:sp>
        <p:sp>
          <p:nvSpPr>
            <p:cNvPr id="54" name="Line 21">
              <a:extLst>
                <a:ext uri="{FF2B5EF4-FFF2-40B4-BE49-F238E27FC236}">
                  <a16:creationId xmlns:a16="http://schemas.microsoft.com/office/drawing/2014/main" id="{FBC61BC4-B1D7-4142-BCA6-10713EF41B00}"/>
                </a:ext>
              </a:extLst>
            </p:cNvPr>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lIns="0" rIns="0"/>
            <a:lstStyle/>
            <a:p>
              <a:endParaRPr lang="zh-CN" altLang="en-US"/>
            </a:p>
          </p:txBody>
        </p:sp>
        <p:sp>
          <p:nvSpPr>
            <p:cNvPr id="56" name="Freeform 26">
              <a:extLst>
                <a:ext uri="{FF2B5EF4-FFF2-40B4-BE49-F238E27FC236}">
                  <a16:creationId xmlns:a16="http://schemas.microsoft.com/office/drawing/2014/main" id="{F8515C07-CD3C-4CF6-8163-A115E4D4714D}"/>
                </a:ext>
              </a:extLst>
            </p:cNvPr>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lIns="0" rIns="0"/>
            <a:lstStyle/>
            <a:p>
              <a:endParaRPr lang="zh-CN" altLang="en-US"/>
            </a:p>
          </p:txBody>
        </p:sp>
        <p:cxnSp>
          <p:nvCxnSpPr>
            <p:cNvPr id="57" name="直接连接符 35">
              <a:extLst>
                <a:ext uri="{FF2B5EF4-FFF2-40B4-BE49-F238E27FC236}">
                  <a16:creationId xmlns:a16="http://schemas.microsoft.com/office/drawing/2014/main" id="{2E9B300C-C8B2-4CFB-AEC6-F6E855377A50}"/>
                </a:ext>
              </a:extLst>
            </p:cNvPr>
            <p:cNvCxnSpPr>
              <a:cxnSpLocks noChangeShapeType="1"/>
              <a:stCxn id="50" idx="4"/>
              <a:endCxn id="52"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58" name="TextBox 20">
            <a:extLst>
              <a:ext uri="{FF2B5EF4-FFF2-40B4-BE49-F238E27FC236}">
                <a16:creationId xmlns:a16="http://schemas.microsoft.com/office/drawing/2014/main" id="{60CDB34F-8AFE-4385-A628-B7E402BD17D6}"/>
              </a:ext>
            </a:extLst>
          </p:cNvPr>
          <p:cNvSpPr txBox="1"/>
          <p:nvPr/>
        </p:nvSpPr>
        <p:spPr>
          <a:xfrm>
            <a:off x="4724258" y="4710254"/>
            <a:ext cx="3000396" cy="400110"/>
          </a:xfrm>
          <a:prstGeom prst="rect">
            <a:avLst/>
          </a:prstGeom>
          <a:noFill/>
        </p:spPr>
        <p:txBody>
          <a:bodyPr wrap="square" rtlCol="0">
            <a:spAutoFit/>
          </a:bodyPr>
          <a:lstStyle/>
          <a:p>
            <a:pPr algn="l">
              <a:lnSpc>
                <a:spcPct val="100000"/>
              </a:lnSpc>
            </a:pPr>
            <a:r>
              <a:rPr lang="en-US" altLang="zh-CN" sz="2000" i="1" dirty="0">
                <a:solidFill>
                  <a:srgbClr val="FF00FF"/>
                </a:solidFill>
                <a:latin typeface="Consolas" pitchFamily="49" charset="0"/>
                <a:ea typeface="仿宋" pitchFamily="49" charset="-122"/>
                <a:cs typeface="Consolas" pitchFamily="49" charset="0"/>
              </a:rPr>
              <a:t>B</a:t>
            </a:r>
            <a:r>
              <a:rPr lang="zh-CN" altLang="en-US" sz="2000" dirty="0">
                <a:solidFill>
                  <a:srgbClr val="FF00FF"/>
                </a:solidFill>
                <a:latin typeface="Consolas" pitchFamily="49" charset="0"/>
                <a:ea typeface="仿宋" pitchFamily="49" charset="-122"/>
                <a:cs typeface="Consolas" pitchFamily="49" charset="0"/>
              </a:rPr>
              <a:t>、</a:t>
            </a:r>
            <a:r>
              <a:rPr lang="en-US" altLang="zh-CN" sz="2000" i="1" dirty="0">
                <a:solidFill>
                  <a:srgbClr val="FF00FF"/>
                </a:solidFill>
                <a:latin typeface="Consolas" pitchFamily="49" charset="0"/>
                <a:ea typeface="仿宋" pitchFamily="49" charset="-122"/>
                <a:cs typeface="Consolas" pitchFamily="49" charset="0"/>
              </a:rPr>
              <a:t>H</a:t>
            </a:r>
            <a:r>
              <a:rPr lang="zh-CN" altLang="en-US" sz="2000" dirty="0">
                <a:solidFill>
                  <a:srgbClr val="FF00FF"/>
                </a:solidFill>
                <a:latin typeface="Consolas" pitchFamily="49" charset="0"/>
                <a:ea typeface="仿宋" pitchFamily="49" charset="-122"/>
                <a:cs typeface="Consolas" pitchFamily="49" charset="0"/>
              </a:rPr>
              <a:t>、</a:t>
            </a:r>
            <a:r>
              <a:rPr lang="en-US" altLang="zh-CN" sz="2000" i="1" dirty="0">
                <a:solidFill>
                  <a:srgbClr val="FF00FF"/>
                </a:solidFill>
                <a:latin typeface="Consolas" pitchFamily="49" charset="0"/>
                <a:ea typeface="仿宋" pitchFamily="49" charset="-122"/>
                <a:cs typeface="Consolas" pitchFamily="49" charset="0"/>
              </a:rPr>
              <a:t>F</a:t>
            </a:r>
            <a:r>
              <a:rPr lang="zh-CN" altLang="en-US" sz="2000" dirty="0">
                <a:solidFill>
                  <a:srgbClr val="FF00FF"/>
                </a:solidFill>
                <a:latin typeface="Consolas" pitchFamily="49" charset="0"/>
                <a:ea typeface="仿宋" pitchFamily="49" charset="-122"/>
                <a:cs typeface="Consolas" pitchFamily="49" charset="0"/>
              </a:rPr>
              <a:t>、</a:t>
            </a:r>
            <a:r>
              <a:rPr lang="en-US" altLang="zh-CN" sz="2000" i="1" dirty="0">
                <a:solidFill>
                  <a:srgbClr val="FF00FF"/>
                </a:solidFill>
                <a:latin typeface="Consolas" pitchFamily="49" charset="0"/>
                <a:ea typeface="仿宋" pitchFamily="49" charset="-122"/>
                <a:cs typeface="Consolas" pitchFamily="49" charset="0"/>
              </a:rPr>
              <a:t>G</a:t>
            </a:r>
            <a:r>
              <a:rPr lang="zh-CN" altLang="en-US" sz="2000" dirty="0">
                <a:solidFill>
                  <a:srgbClr val="FF00FF"/>
                </a:solidFill>
                <a:latin typeface="Consolas" pitchFamily="49" charset="0"/>
                <a:ea typeface="仿宋" pitchFamily="49" charset="-122"/>
                <a:cs typeface="Consolas" pitchFamily="49" charset="0"/>
              </a:rPr>
              <a:t>为叶子结点</a:t>
            </a:r>
          </a:p>
        </p:txBody>
      </p:sp>
      <p:sp>
        <p:nvSpPr>
          <p:cNvPr id="59" name="TextBox 20">
            <a:extLst>
              <a:ext uri="{FF2B5EF4-FFF2-40B4-BE49-F238E27FC236}">
                <a16:creationId xmlns:a16="http://schemas.microsoft.com/office/drawing/2014/main" id="{5C0A8010-E77A-4D92-A62B-92C0D69B4A27}"/>
              </a:ext>
            </a:extLst>
          </p:cNvPr>
          <p:cNvSpPr txBox="1"/>
          <p:nvPr/>
        </p:nvSpPr>
        <p:spPr>
          <a:xfrm>
            <a:off x="4662430" y="5395567"/>
            <a:ext cx="4228239" cy="400110"/>
          </a:xfrm>
          <a:prstGeom prst="rect">
            <a:avLst/>
          </a:prstGeom>
          <a:noFill/>
        </p:spPr>
        <p:txBody>
          <a:bodyPr wrap="square" rtlCol="0">
            <a:spAutoFit/>
          </a:bodyPr>
          <a:lstStyle/>
          <a:p>
            <a:pPr algn="l">
              <a:lnSpc>
                <a:spcPct val="100000"/>
              </a:lnSpc>
            </a:pPr>
            <a:r>
              <a:rPr lang="en-US" altLang="zh-CN" sz="2000" dirty="0">
                <a:solidFill>
                  <a:srgbClr val="FF00FF"/>
                </a:solidFill>
                <a:latin typeface="Consolas" pitchFamily="49" charset="0"/>
                <a:ea typeface="仿宋" pitchFamily="49" charset="-122"/>
                <a:cs typeface="Consolas" pitchFamily="49" charset="0"/>
              </a:rPr>
              <a:t>A</a:t>
            </a:r>
            <a:r>
              <a:rPr lang="zh-CN" altLang="en-US" sz="2000" dirty="0">
                <a:solidFill>
                  <a:srgbClr val="FF00FF"/>
                </a:solidFill>
                <a:latin typeface="Consolas" pitchFamily="49" charset="0"/>
                <a:ea typeface="仿宋" pitchFamily="49" charset="-122"/>
                <a:cs typeface="Consolas" pitchFamily="49" charset="0"/>
              </a:rPr>
              <a:t>到</a:t>
            </a:r>
            <a:r>
              <a:rPr lang="en-US" altLang="zh-CN" sz="2000" dirty="0">
                <a:solidFill>
                  <a:srgbClr val="FF00FF"/>
                </a:solidFill>
                <a:latin typeface="Consolas" pitchFamily="49" charset="0"/>
                <a:ea typeface="仿宋" pitchFamily="49" charset="-122"/>
                <a:cs typeface="Consolas" pitchFamily="49" charset="0"/>
              </a:rPr>
              <a:t>H</a:t>
            </a:r>
            <a:r>
              <a:rPr lang="zh-CN" altLang="en-US" sz="2000" dirty="0">
                <a:solidFill>
                  <a:srgbClr val="FF00FF"/>
                </a:solidFill>
                <a:latin typeface="Consolas" pitchFamily="49" charset="0"/>
                <a:ea typeface="仿宋" pitchFamily="49" charset="-122"/>
                <a:cs typeface="Consolas" pitchFamily="49" charset="0"/>
              </a:rPr>
              <a:t>的路径：</a:t>
            </a:r>
            <a:r>
              <a:rPr lang="en-US" altLang="zh-CN" sz="2000" dirty="0">
                <a:solidFill>
                  <a:srgbClr val="FF00FF"/>
                </a:solidFill>
                <a:latin typeface="Consolas" pitchFamily="49" charset="0"/>
                <a:ea typeface="仿宋" pitchFamily="49" charset="-122"/>
                <a:cs typeface="Consolas" pitchFamily="49" charset="0"/>
              </a:rPr>
              <a:t>A-&gt;C-&gt;E-&gt;H,</a:t>
            </a:r>
            <a:r>
              <a:rPr lang="zh-CN" altLang="en-US" sz="2000" dirty="0">
                <a:solidFill>
                  <a:srgbClr val="FF00FF"/>
                </a:solidFill>
                <a:latin typeface="Consolas" pitchFamily="49" charset="0"/>
                <a:ea typeface="仿宋" pitchFamily="49" charset="-122"/>
                <a:cs typeface="Consolas" pitchFamily="49" charset="0"/>
              </a:rPr>
              <a:t>长度为</a:t>
            </a:r>
            <a:r>
              <a:rPr lang="en-US" altLang="zh-CN" sz="2000" dirty="0">
                <a:solidFill>
                  <a:srgbClr val="FF00FF"/>
                </a:solidFill>
                <a:latin typeface="Consolas" pitchFamily="49" charset="0"/>
                <a:ea typeface="仿宋" pitchFamily="49" charset="-122"/>
                <a:cs typeface="Consolas" pitchFamily="49" charset="0"/>
              </a:rPr>
              <a:t>3</a:t>
            </a:r>
            <a:endParaRPr lang="zh-CN" altLang="en-US" sz="2000" dirty="0">
              <a:solidFill>
                <a:srgbClr val="FF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8" grpId="0"/>
      <p:bldP spid="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46892" y="208785"/>
            <a:ext cx="7358114" cy="415498"/>
          </a:xfrm>
          <a:prstGeom prst="rect">
            <a:avLst/>
          </a:prstGeom>
          <a:noFill/>
          <a:ln w="9525">
            <a:noFill/>
            <a:miter lim="800000"/>
            <a:headEnd/>
            <a:tailEnd/>
          </a:ln>
        </p:spPr>
        <p:txBody>
          <a:bodyPr wrap="square">
            <a:spAutoFit/>
          </a:bodyPr>
          <a:lstStyle/>
          <a:p>
            <a:pPr marL="457200" indent="-457200" algn="l">
              <a:lnSpc>
                <a:spcPct val="100000"/>
              </a:lnSpc>
              <a:buBlip>
                <a:blip r:embed="rId2"/>
              </a:buBlip>
            </a:pPr>
            <a:r>
              <a:rPr lang="zh-CN" altLang="en-US" sz="2000" dirty="0">
                <a:solidFill>
                  <a:srgbClr val="FF0000"/>
                </a:solidFill>
                <a:latin typeface="微软雅黑" pitchFamily="34" charset="-122"/>
                <a:ea typeface="微软雅黑" pitchFamily="34" charset="-122"/>
                <a:cs typeface="Consolas" pitchFamily="49" charset="0"/>
              </a:rPr>
              <a:t>孩子结点</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一个结点的后继称之为该结点的孩子结点。</a:t>
            </a:r>
          </a:p>
        </p:txBody>
      </p:sp>
      <p:sp>
        <p:nvSpPr>
          <p:cNvPr id="5" name="TextBox 4"/>
          <p:cNvSpPr txBox="1"/>
          <p:nvPr/>
        </p:nvSpPr>
        <p:spPr>
          <a:xfrm>
            <a:off x="5436096" y="3966581"/>
            <a:ext cx="2808312" cy="338554"/>
          </a:xfrm>
          <a:prstGeom prst="rect">
            <a:avLst/>
          </a:prstGeom>
          <a:noFill/>
        </p:spPr>
        <p:txBody>
          <a:bodyPr wrap="square" rtlCol="0">
            <a:spAutoFit/>
          </a:bodyPr>
          <a:lstStyle/>
          <a:p>
            <a:pPr algn="l">
              <a:lnSpc>
                <a:spcPct val="100000"/>
              </a:lnSpc>
            </a:pPr>
            <a:r>
              <a:rPr lang="zh-CN" altLang="en-US" sz="1600" dirty="0">
                <a:solidFill>
                  <a:srgbClr val="FF00FF"/>
                </a:solidFill>
                <a:latin typeface="Consolas" pitchFamily="49" charset="0"/>
                <a:ea typeface="仿宋" pitchFamily="49" charset="-122"/>
                <a:cs typeface="Consolas" pitchFamily="49" charset="0"/>
              </a:rPr>
              <a:t>结点</a:t>
            </a:r>
            <a:r>
              <a:rPr lang="en-US" altLang="zh-CN" sz="1600" i="1" dirty="0">
                <a:solidFill>
                  <a:srgbClr val="FF00FF"/>
                </a:solidFill>
                <a:latin typeface="Consolas" pitchFamily="49" charset="0"/>
                <a:ea typeface="仿宋" pitchFamily="49" charset="-122"/>
                <a:cs typeface="Consolas" pitchFamily="49" charset="0"/>
              </a:rPr>
              <a:t>A</a:t>
            </a:r>
            <a:r>
              <a:rPr lang="zh-CN" altLang="en-US" sz="1600" dirty="0">
                <a:solidFill>
                  <a:srgbClr val="FF00FF"/>
                </a:solidFill>
                <a:latin typeface="Consolas" pitchFamily="49" charset="0"/>
                <a:ea typeface="仿宋" pitchFamily="49" charset="-122"/>
                <a:cs typeface="Consolas" pitchFamily="49" charset="0"/>
              </a:rPr>
              <a:t>的孩子结点为</a:t>
            </a:r>
            <a:r>
              <a:rPr lang="en-US" altLang="zh-CN" sz="1600" i="1" dirty="0">
                <a:solidFill>
                  <a:srgbClr val="FF00FF"/>
                </a:solidFill>
                <a:latin typeface="Consolas" pitchFamily="49" charset="0"/>
                <a:ea typeface="仿宋" pitchFamily="49" charset="-122"/>
                <a:cs typeface="Consolas" pitchFamily="49" charset="0"/>
              </a:rPr>
              <a:t>B</a:t>
            </a:r>
            <a:r>
              <a:rPr lang="zh-CN" altLang="en-US" sz="1600" dirty="0">
                <a:solidFill>
                  <a:srgbClr val="FF00FF"/>
                </a:solidFill>
                <a:latin typeface="Consolas" pitchFamily="49" charset="0"/>
                <a:ea typeface="仿宋" pitchFamily="49" charset="-122"/>
                <a:cs typeface="Consolas" pitchFamily="49" charset="0"/>
              </a:rPr>
              <a:t>、</a:t>
            </a:r>
            <a:r>
              <a:rPr lang="en-US" altLang="zh-CN" sz="1600" i="1" dirty="0">
                <a:solidFill>
                  <a:srgbClr val="FF00FF"/>
                </a:solidFill>
                <a:latin typeface="Consolas" pitchFamily="49" charset="0"/>
                <a:ea typeface="仿宋" pitchFamily="49" charset="-122"/>
                <a:cs typeface="Consolas" pitchFamily="49" charset="0"/>
              </a:rPr>
              <a:t>C</a:t>
            </a:r>
            <a:r>
              <a:rPr lang="zh-CN" altLang="en-US" sz="1600" dirty="0">
                <a:solidFill>
                  <a:srgbClr val="FF00FF"/>
                </a:solidFill>
                <a:latin typeface="Consolas" pitchFamily="49" charset="0"/>
                <a:ea typeface="仿宋" pitchFamily="49" charset="-122"/>
                <a:cs typeface="Consolas" pitchFamily="49" charset="0"/>
              </a:rPr>
              <a:t>和</a:t>
            </a:r>
            <a:r>
              <a:rPr lang="en-US" altLang="zh-CN" sz="1600" i="1" dirty="0">
                <a:solidFill>
                  <a:srgbClr val="FF00FF"/>
                </a:solidFill>
                <a:latin typeface="Consolas" pitchFamily="49" charset="0"/>
                <a:ea typeface="仿宋" pitchFamily="49" charset="-122"/>
                <a:cs typeface="Consolas" pitchFamily="49" charset="0"/>
              </a:rPr>
              <a:t>D</a:t>
            </a:r>
            <a:endParaRPr lang="zh-CN" altLang="en-US" sz="1600" dirty="0">
              <a:solidFill>
                <a:srgbClr val="FF00FF"/>
              </a:solidFill>
              <a:latin typeface="Consolas" pitchFamily="49" charset="0"/>
              <a:ea typeface="仿宋" pitchFamily="49" charset="-122"/>
              <a:cs typeface="Consolas" pitchFamily="49" charset="0"/>
            </a:endParaRPr>
          </a:p>
        </p:txBody>
      </p:sp>
      <p:sp>
        <p:nvSpPr>
          <p:cNvPr id="22" name="Text Box 2">
            <a:extLst>
              <a:ext uri="{FF2B5EF4-FFF2-40B4-BE49-F238E27FC236}">
                <a16:creationId xmlns:a16="http://schemas.microsoft.com/office/drawing/2014/main" id="{0C39F31E-ABFC-4A39-9638-103BE444DDDD}"/>
              </a:ext>
            </a:extLst>
          </p:cNvPr>
          <p:cNvSpPr txBox="1">
            <a:spLocks noChangeArrowheads="1"/>
          </p:cNvSpPr>
          <p:nvPr/>
        </p:nvSpPr>
        <p:spPr bwMode="auto">
          <a:xfrm>
            <a:off x="153492" y="840363"/>
            <a:ext cx="8373614" cy="415498"/>
          </a:xfrm>
          <a:prstGeom prst="rect">
            <a:avLst/>
          </a:prstGeom>
          <a:noFill/>
          <a:ln w="9525">
            <a:noFill/>
            <a:miter lim="800000"/>
            <a:headEnd/>
            <a:tailEnd/>
          </a:ln>
        </p:spPr>
        <p:txBody>
          <a:bodyPr wrap="square">
            <a:spAutoFit/>
          </a:bodyPr>
          <a:lstStyle/>
          <a:p>
            <a:pPr marL="457200" indent="-457200" algn="l">
              <a:lnSpc>
                <a:spcPct val="100000"/>
              </a:lnSpc>
              <a:buBlip>
                <a:blip r:embed="rId2"/>
              </a:buBlip>
            </a:pPr>
            <a:r>
              <a:rPr lang="zh-CN" altLang="en-US" sz="2000" dirty="0">
                <a:solidFill>
                  <a:srgbClr val="FF0000"/>
                </a:solidFill>
                <a:latin typeface="微软雅黑" pitchFamily="34" charset="-122"/>
                <a:ea typeface="微软雅黑" pitchFamily="34" charset="-122"/>
                <a:cs typeface="Consolas" pitchFamily="49" charset="0"/>
              </a:rPr>
              <a:t>双亲结点（或父亲结点</a:t>
            </a:r>
            <a:r>
              <a:rPr lang="zh-CN" altLang="en-US" sz="2000" dirty="0">
                <a:solidFill>
                  <a:srgbClr val="FF0000"/>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。一个结点称为其后继结点的双亲结点。</a:t>
            </a:r>
          </a:p>
        </p:txBody>
      </p:sp>
      <p:sp>
        <p:nvSpPr>
          <p:cNvPr id="23" name="TextBox 4">
            <a:extLst>
              <a:ext uri="{FF2B5EF4-FFF2-40B4-BE49-F238E27FC236}">
                <a16:creationId xmlns:a16="http://schemas.microsoft.com/office/drawing/2014/main" id="{2C49E71A-52FE-4394-80B4-A7240120564F}"/>
              </a:ext>
            </a:extLst>
          </p:cNvPr>
          <p:cNvSpPr txBox="1"/>
          <p:nvPr/>
        </p:nvSpPr>
        <p:spPr>
          <a:xfrm>
            <a:off x="5438180" y="4558828"/>
            <a:ext cx="2989293" cy="289310"/>
          </a:xfrm>
          <a:prstGeom prst="rect">
            <a:avLst/>
          </a:prstGeom>
          <a:noFill/>
        </p:spPr>
        <p:txBody>
          <a:bodyPr wrap="square" rtlCol="0">
            <a:spAutoFit/>
          </a:bodyPr>
          <a:lstStyle/>
          <a:p>
            <a:pPr algn="l"/>
            <a:r>
              <a:rPr lang="zh-CN" altLang="en-US" sz="1600" dirty="0">
                <a:solidFill>
                  <a:srgbClr val="FF00FF"/>
                </a:solidFill>
                <a:latin typeface="Consolas" pitchFamily="49" charset="0"/>
                <a:ea typeface="仿宋" pitchFamily="49" charset="-122"/>
                <a:cs typeface="Consolas" pitchFamily="49" charset="0"/>
              </a:rPr>
              <a:t>结点</a:t>
            </a:r>
            <a:r>
              <a:rPr lang="en-US" altLang="zh-CN" sz="1600" i="1" dirty="0">
                <a:solidFill>
                  <a:srgbClr val="FF00FF"/>
                </a:solidFill>
                <a:latin typeface="Consolas" pitchFamily="49" charset="0"/>
                <a:ea typeface="仿宋" pitchFamily="49" charset="-122"/>
                <a:cs typeface="Consolas" pitchFamily="49" charset="0"/>
              </a:rPr>
              <a:t>E</a:t>
            </a:r>
            <a:r>
              <a:rPr lang="zh-CN" altLang="en-US" sz="1600" dirty="0">
                <a:solidFill>
                  <a:srgbClr val="FF00FF"/>
                </a:solidFill>
                <a:latin typeface="Consolas" pitchFamily="49" charset="0"/>
                <a:ea typeface="仿宋" pitchFamily="49" charset="-122"/>
                <a:cs typeface="Consolas" pitchFamily="49" charset="0"/>
              </a:rPr>
              <a:t>和</a:t>
            </a:r>
            <a:r>
              <a:rPr lang="en-US" altLang="zh-CN" sz="1600" i="1" dirty="0">
                <a:solidFill>
                  <a:srgbClr val="FF00FF"/>
                </a:solidFill>
                <a:latin typeface="Consolas" pitchFamily="49" charset="0"/>
                <a:ea typeface="仿宋" pitchFamily="49" charset="-122"/>
                <a:cs typeface="Consolas" pitchFamily="49" charset="0"/>
              </a:rPr>
              <a:t>F</a:t>
            </a:r>
            <a:r>
              <a:rPr lang="zh-CN" altLang="en-US" sz="1600" dirty="0">
                <a:solidFill>
                  <a:srgbClr val="FF00FF"/>
                </a:solidFill>
                <a:latin typeface="Consolas" pitchFamily="49" charset="0"/>
                <a:ea typeface="仿宋" pitchFamily="49" charset="-122"/>
                <a:cs typeface="Consolas" pitchFamily="49" charset="0"/>
              </a:rPr>
              <a:t>的双亲结点均为</a:t>
            </a:r>
            <a:r>
              <a:rPr lang="en-US" altLang="zh-CN" sz="1600" i="1" dirty="0">
                <a:solidFill>
                  <a:srgbClr val="FF00FF"/>
                </a:solidFill>
                <a:latin typeface="Consolas" pitchFamily="49" charset="0"/>
                <a:ea typeface="仿宋" pitchFamily="49" charset="-122"/>
                <a:cs typeface="Consolas" pitchFamily="49" charset="0"/>
              </a:rPr>
              <a:t>C</a:t>
            </a:r>
            <a:endParaRPr lang="zh-CN" altLang="en-US" sz="1600" dirty="0">
              <a:solidFill>
                <a:srgbClr val="FF00FF"/>
              </a:solidFill>
              <a:latin typeface="Consolas" pitchFamily="49" charset="0"/>
              <a:ea typeface="仿宋" pitchFamily="49" charset="-122"/>
              <a:cs typeface="Consolas" pitchFamily="49" charset="0"/>
            </a:endParaRPr>
          </a:p>
        </p:txBody>
      </p:sp>
      <p:sp>
        <p:nvSpPr>
          <p:cNvPr id="24" name="Text Box 2">
            <a:extLst>
              <a:ext uri="{FF2B5EF4-FFF2-40B4-BE49-F238E27FC236}">
                <a16:creationId xmlns:a16="http://schemas.microsoft.com/office/drawing/2014/main" id="{6F320E8A-752A-475B-BDFE-531E354294E5}"/>
              </a:ext>
            </a:extLst>
          </p:cNvPr>
          <p:cNvSpPr txBox="1">
            <a:spLocks noChangeArrowheads="1"/>
          </p:cNvSpPr>
          <p:nvPr/>
        </p:nvSpPr>
        <p:spPr bwMode="auto">
          <a:xfrm>
            <a:off x="146892" y="1497062"/>
            <a:ext cx="8997108" cy="785215"/>
          </a:xfrm>
          <a:prstGeom prst="rect">
            <a:avLst/>
          </a:prstGeom>
          <a:noFill/>
          <a:ln w="9525">
            <a:noFill/>
            <a:miter lim="800000"/>
            <a:headEnd/>
            <a:tailEnd/>
          </a:ln>
        </p:spPr>
        <p:txBody>
          <a:bodyPr wrap="square">
            <a:spAutoFit/>
          </a:bodyPr>
          <a:lstStyle/>
          <a:p>
            <a:pPr marL="457200" indent="-457200" algn="l">
              <a:lnSpc>
                <a:spcPts val="2800"/>
              </a:lnSpc>
              <a:spcBef>
                <a:spcPts val="0"/>
              </a:spcBef>
              <a:buBlip>
                <a:blip r:embed="rId2"/>
              </a:buBlip>
            </a:pPr>
            <a:r>
              <a:rPr lang="zh-CN" altLang="en-US" sz="2000" dirty="0">
                <a:solidFill>
                  <a:srgbClr val="FF0000"/>
                </a:solidFill>
                <a:latin typeface="微软雅黑" pitchFamily="34" charset="-122"/>
                <a:ea typeface="微软雅黑" pitchFamily="34" charset="-122"/>
                <a:cs typeface="Consolas" pitchFamily="49" charset="0"/>
              </a:rPr>
              <a:t>子孙结点</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一个结点的子树中除该结点外的所有结点称之为该结点的子孙结点。</a:t>
            </a:r>
          </a:p>
        </p:txBody>
      </p:sp>
      <p:sp>
        <p:nvSpPr>
          <p:cNvPr id="25" name="TextBox 20">
            <a:extLst>
              <a:ext uri="{FF2B5EF4-FFF2-40B4-BE49-F238E27FC236}">
                <a16:creationId xmlns:a16="http://schemas.microsoft.com/office/drawing/2014/main" id="{5E423BC5-D51E-4413-BFFE-9B81013832D7}"/>
              </a:ext>
            </a:extLst>
          </p:cNvPr>
          <p:cNvSpPr txBox="1"/>
          <p:nvPr/>
        </p:nvSpPr>
        <p:spPr>
          <a:xfrm>
            <a:off x="5436096" y="5125016"/>
            <a:ext cx="3379361" cy="338554"/>
          </a:xfrm>
          <a:prstGeom prst="rect">
            <a:avLst/>
          </a:prstGeom>
          <a:noFill/>
        </p:spPr>
        <p:txBody>
          <a:bodyPr wrap="square" rtlCol="0">
            <a:spAutoFit/>
          </a:bodyPr>
          <a:lstStyle/>
          <a:p>
            <a:pPr algn="l">
              <a:lnSpc>
                <a:spcPct val="100000"/>
              </a:lnSpc>
            </a:pPr>
            <a:r>
              <a:rPr lang="zh-CN" altLang="en-US" sz="1600" dirty="0">
                <a:solidFill>
                  <a:srgbClr val="FF00FF"/>
                </a:solidFill>
                <a:latin typeface="Consolas" pitchFamily="49" charset="0"/>
                <a:ea typeface="仿宋" pitchFamily="49" charset="-122"/>
                <a:cs typeface="Consolas" pitchFamily="49" charset="0"/>
              </a:rPr>
              <a:t>结点</a:t>
            </a:r>
            <a:r>
              <a:rPr lang="en-US" sz="1600" i="1" dirty="0">
                <a:solidFill>
                  <a:srgbClr val="FF00FF"/>
                </a:solidFill>
                <a:latin typeface="Consolas" pitchFamily="49" charset="0"/>
                <a:ea typeface="仿宋" pitchFamily="49" charset="-122"/>
                <a:cs typeface="Consolas" pitchFamily="49" charset="0"/>
              </a:rPr>
              <a:t>C</a:t>
            </a:r>
            <a:r>
              <a:rPr lang="zh-CN" altLang="en-US" sz="1600" dirty="0">
                <a:solidFill>
                  <a:srgbClr val="FF00FF"/>
                </a:solidFill>
                <a:latin typeface="Consolas" pitchFamily="49" charset="0"/>
                <a:ea typeface="仿宋" pitchFamily="49" charset="-122"/>
                <a:cs typeface="Consolas" pitchFamily="49" charset="0"/>
              </a:rPr>
              <a:t>结点的子孙结点为</a:t>
            </a:r>
            <a:r>
              <a:rPr lang="en-US" sz="1600" i="1" dirty="0">
                <a:solidFill>
                  <a:srgbClr val="FF00FF"/>
                </a:solidFill>
                <a:latin typeface="Consolas" pitchFamily="49" charset="0"/>
                <a:ea typeface="仿宋" pitchFamily="49" charset="-122"/>
                <a:cs typeface="Consolas" pitchFamily="49" charset="0"/>
              </a:rPr>
              <a:t>E</a:t>
            </a:r>
            <a:r>
              <a:rPr lang="zh-CN" altLang="en-US" sz="1600" dirty="0">
                <a:solidFill>
                  <a:srgbClr val="FF00FF"/>
                </a:solidFill>
                <a:latin typeface="Consolas" pitchFamily="49" charset="0"/>
                <a:ea typeface="仿宋" pitchFamily="49" charset="-122"/>
                <a:cs typeface="Consolas" pitchFamily="49" charset="0"/>
              </a:rPr>
              <a:t>、</a:t>
            </a:r>
            <a:r>
              <a:rPr lang="en-US" sz="1600" i="1" dirty="0">
                <a:solidFill>
                  <a:srgbClr val="FF00FF"/>
                </a:solidFill>
                <a:latin typeface="Consolas" pitchFamily="49" charset="0"/>
                <a:ea typeface="仿宋" pitchFamily="49" charset="-122"/>
                <a:cs typeface="Consolas" pitchFamily="49" charset="0"/>
              </a:rPr>
              <a:t>F</a:t>
            </a:r>
            <a:r>
              <a:rPr lang="zh-CN" altLang="en-US" sz="1600" dirty="0">
                <a:solidFill>
                  <a:srgbClr val="FF00FF"/>
                </a:solidFill>
                <a:latin typeface="Consolas" pitchFamily="49" charset="0"/>
                <a:ea typeface="仿宋" pitchFamily="49" charset="-122"/>
                <a:cs typeface="Consolas" pitchFamily="49" charset="0"/>
              </a:rPr>
              <a:t>和</a:t>
            </a:r>
            <a:r>
              <a:rPr lang="en-US" sz="1600" i="1" dirty="0">
                <a:solidFill>
                  <a:srgbClr val="FF00FF"/>
                </a:solidFill>
                <a:latin typeface="Consolas" pitchFamily="49" charset="0"/>
                <a:ea typeface="仿宋" pitchFamily="49" charset="-122"/>
                <a:cs typeface="Consolas" pitchFamily="49" charset="0"/>
              </a:rPr>
              <a:t>H</a:t>
            </a:r>
            <a:endParaRPr lang="zh-CN" altLang="en-US" sz="1600" dirty="0">
              <a:solidFill>
                <a:srgbClr val="FF00FF"/>
              </a:solidFill>
              <a:latin typeface="Consolas" pitchFamily="49" charset="0"/>
              <a:ea typeface="仿宋" pitchFamily="49" charset="-122"/>
              <a:cs typeface="Consolas" pitchFamily="49" charset="0"/>
            </a:endParaRPr>
          </a:p>
        </p:txBody>
      </p:sp>
      <p:sp>
        <p:nvSpPr>
          <p:cNvPr id="26" name="Text Box 2">
            <a:extLst>
              <a:ext uri="{FF2B5EF4-FFF2-40B4-BE49-F238E27FC236}">
                <a16:creationId xmlns:a16="http://schemas.microsoft.com/office/drawing/2014/main" id="{A380BB91-CF07-401E-9097-64337DFAEB2C}"/>
              </a:ext>
            </a:extLst>
          </p:cNvPr>
          <p:cNvSpPr txBox="1">
            <a:spLocks noChangeArrowheads="1"/>
          </p:cNvSpPr>
          <p:nvPr/>
        </p:nvSpPr>
        <p:spPr bwMode="auto">
          <a:xfrm>
            <a:off x="146892" y="2383919"/>
            <a:ext cx="8961612" cy="785215"/>
          </a:xfrm>
          <a:prstGeom prst="rect">
            <a:avLst/>
          </a:prstGeom>
          <a:noFill/>
          <a:ln w="9525">
            <a:noFill/>
            <a:miter lim="800000"/>
            <a:headEnd/>
            <a:tailEnd/>
          </a:ln>
        </p:spPr>
        <p:txBody>
          <a:bodyPr wrap="square">
            <a:spAutoFit/>
          </a:bodyPr>
          <a:lstStyle/>
          <a:p>
            <a:pPr marL="457200" indent="-457200" algn="l">
              <a:lnSpc>
                <a:spcPts val="2800"/>
              </a:lnSpc>
              <a:spcBef>
                <a:spcPts val="0"/>
              </a:spcBef>
              <a:buBlip>
                <a:blip r:embed="rId2"/>
              </a:buBlip>
            </a:pPr>
            <a:r>
              <a:rPr lang="zh-CN" altLang="en-US" sz="2000" dirty="0">
                <a:solidFill>
                  <a:srgbClr val="FF0000"/>
                </a:solidFill>
                <a:latin typeface="微软雅黑" pitchFamily="34" charset="-122"/>
                <a:ea typeface="微软雅黑" pitchFamily="34" charset="-122"/>
                <a:cs typeface="Consolas" pitchFamily="49" charset="0"/>
              </a:rPr>
              <a:t>祖先结点</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从树根结点到达某个结点的路径上通过的所有结点称为该结点的祖先结点（不含该结点自身）。</a:t>
            </a:r>
          </a:p>
        </p:txBody>
      </p:sp>
      <p:sp>
        <p:nvSpPr>
          <p:cNvPr id="27" name="TextBox 1">
            <a:extLst>
              <a:ext uri="{FF2B5EF4-FFF2-40B4-BE49-F238E27FC236}">
                <a16:creationId xmlns:a16="http://schemas.microsoft.com/office/drawing/2014/main" id="{D46779F5-BA4F-4EB2-B1FF-BAEF91750A64}"/>
              </a:ext>
            </a:extLst>
          </p:cNvPr>
          <p:cNvSpPr txBox="1">
            <a:spLocks noChangeArrowheads="1"/>
          </p:cNvSpPr>
          <p:nvPr/>
        </p:nvSpPr>
        <p:spPr bwMode="auto">
          <a:xfrm>
            <a:off x="153492" y="3282734"/>
            <a:ext cx="7358114" cy="415498"/>
          </a:xfrm>
          <a:prstGeom prst="rect">
            <a:avLst/>
          </a:prstGeom>
          <a:noFill/>
          <a:ln w="9525">
            <a:noFill/>
            <a:miter lim="800000"/>
            <a:headEnd/>
            <a:tailEnd/>
          </a:ln>
        </p:spPr>
        <p:txBody>
          <a:bodyPr wrap="square">
            <a:spAutoFit/>
          </a:bodyPr>
          <a:lstStyle/>
          <a:p>
            <a:pPr marL="457200" indent="-457200" algn="l">
              <a:lnSpc>
                <a:spcPct val="100000"/>
              </a:lnSpc>
              <a:buBlip>
                <a:blip r:embed="rId2"/>
              </a:buBlip>
            </a:pPr>
            <a:r>
              <a:rPr lang="zh-CN" altLang="en-US" sz="2000" dirty="0">
                <a:solidFill>
                  <a:srgbClr val="FF0000"/>
                </a:solidFill>
                <a:latin typeface="微软雅黑" pitchFamily="34" charset="-122"/>
                <a:ea typeface="微软雅黑" pitchFamily="34" charset="-122"/>
                <a:cs typeface="Times New Roman" pitchFamily="18" charset="0"/>
              </a:rPr>
              <a:t>兄弟结点</a:t>
            </a:r>
            <a:r>
              <a:rPr lang="zh-CN" altLang="en-US" sz="2000" dirty="0">
                <a:solidFill>
                  <a:srgbClr val="0000FF"/>
                </a:solidFill>
                <a:ea typeface="楷体" pitchFamily="49" charset="-122"/>
                <a:cs typeface="Times New Roman" pitchFamily="18" charset="0"/>
              </a:rPr>
              <a:t>。</a:t>
            </a:r>
            <a:r>
              <a:rPr lang="zh-CN" altLang="en-US" sz="2000" dirty="0">
                <a:solidFill>
                  <a:srgbClr val="0000FF"/>
                </a:solidFill>
                <a:latin typeface="Consolas" pitchFamily="49" charset="0"/>
                <a:ea typeface="仿宋" pitchFamily="49" charset="-122"/>
                <a:cs typeface="Consolas" pitchFamily="49" charset="0"/>
              </a:rPr>
              <a:t>具有同一双亲的结点互相称之为兄弟结点。</a:t>
            </a:r>
          </a:p>
        </p:txBody>
      </p:sp>
      <p:grpSp>
        <p:nvGrpSpPr>
          <p:cNvPr id="76" name="组合 75">
            <a:extLst>
              <a:ext uri="{FF2B5EF4-FFF2-40B4-BE49-F238E27FC236}">
                <a16:creationId xmlns:a16="http://schemas.microsoft.com/office/drawing/2014/main" id="{91D5F6C4-EA3C-47F2-8E33-C00CC28F05A2}"/>
              </a:ext>
            </a:extLst>
          </p:cNvPr>
          <p:cNvGrpSpPr/>
          <p:nvPr/>
        </p:nvGrpSpPr>
        <p:grpSpPr>
          <a:xfrm>
            <a:off x="1187624" y="4135858"/>
            <a:ext cx="3077534" cy="2300266"/>
            <a:chOff x="3357554" y="2786058"/>
            <a:chExt cx="2808288" cy="2419350"/>
          </a:xfrm>
        </p:grpSpPr>
        <p:sp>
          <p:nvSpPr>
            <p:cNvPr id="77" name="Oval 7">
              <a:extLst>
                <a:ext uri="{FF2B5EF4-FFF2-40B4-BE49-F238E27FC236}">
                  <a16:creationId xmlns:a16="http://schemas.microsoft.com/office/drawing/2014/main" id="{86828ABE-24BF-4803-B12F-7885AB662D0C}"/>
                </a:ext>
              </a:extLst>
            </p:cNvPr>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A</a:t>
              </a:r>
            </a:p>
          </p:txBody>
        </p:sp>
        <p:sp>
          <p:nvSpPr>
            <p:cNvPr id="78" name="Line 22">
              <a:extLst>
                <a:ext uri="{FF2B5EF4-FFF2-40B4-BE49-F238E27FC236}">
                  <a16:creationId xmlns:a16="http://schemas.microsoft.com/office/drawing/2014/main" id="{435BD422-D003-4B1F-A716-CCA289D93FBE}"/>
                </a:ext>
              </a:extLst>
            </p:cNvPr>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lIns="0" rIns="0"/>
            <a:lstStyle/>
            <a:p>
              <a:endParaRPr lang="zh-CN" altLang="en-US"/>
            </a:p>
          </p:txBody>
        </p:sp>
        <p:sp>
          <p:nvSpPr>
            <p:cNvPr id="79" name="Line 20">
              <a:extLst>
                <a:ext uri="{FF2B5EF4-FFF2-40B4-BE49-F238E27FC236}">
                  <a16:creationId xmlns:a16="http://schemas.microsoft.com/office/drawing/2014/main" id="{FD5B24E8-5F6F-4169-AE42-6D7E2072663F}"/>
                </a:ext>
              </a:extLst>
            </p:cNvPr>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lIns="0" rIns="0"/>
            <a:lstStyle/>
            <a:p>
              <a:endParaRPr lang="zh-CN" altLang="en-US"/>
            </a:p>
          </p:txBody>
        </p:sp>
        <p:sp>
          <p:nvSpPr>
            <p:cNvPr id="80" name="Freeform 5">
              <a:extLst>
                <a:ext uri="{FF2B5EF4-FFF2-40B4-BE49-F238E27FC236}">
                  <a16:creationId xmlns:a16="http://schemas.microsoft.com/office/drawing/2014/main" id="{7DC2596B-702F-4016-82C1-BDE10177C891}"/>
                </a:ext>
              </a:extLst>
            </p:cNvPr>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lIns="0" rIns="0"/>
            <a:lstStyle/>
            <a:p>
              <a:endParaRPr lang="zh-CN" altLang="en-US"/>
            </a:p>
          </p:txBody>
        </p:sp>
        <p:sp>
          <p:nvSpPr>
            <p:cNvPr id="81" name="Freeform 6">
              <a:extLst>
                <a:ext uri="{FF2B5EF4-FFF2-40B4-BE49-F238E27FC236}">
                  <a16:creationId xmlns:a16="http://schemas.microsoft.com/office/drawing/2014/main" id="{DBD6633C-8954-4FC6-81EA-751B6161B43A}"/>
                </a:ext>
              </a:extLst>
            </p:cNvPr>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lIns="0" rIns="0"/>
            <a:lstStyle/>
            <a:p>
              <a:endParaRPr lang="zh-CN" altLang="en-US"/>
            </a:p>
          </p:txBody>
        </p:sp>
        <p:sp>
          <p:nvSpPr>
            <p:cNvPr id="82" name="Oval 8">
              <a:extLst>
                <a:ext uri="{FF2B5EF4-FFF2-40B4-BE49-F238E27FC236}">
                  <a16:creationId xmlns:a16="http://schemas.microsoft.com/office/drawing/2014/main" id="{3944FF0A-68F3-41AB-B9FE-923D78E40BC9}"/>
                </a:ext>
              </a:extLst>
            </p:cNvPr>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B</a:t>
              </a:r>
            </a:p>
          </p:txBody>
        </p:sp>
        <p:sp>
          <p:nvSpPr>
            <p:cNvPr id="83" name="Oval 9">
              <a:extLst>
                <a:ext uri="{FF2B5EF4-FFF2-40B4-BE49-F238E27FC236}">
                  <a16:creationId xmlns:a16="http://schemas.microsoft.com/office/drawing/2014/main" id="{4D2391D9-1102-465C-B396-5052B154086E}"/>
                </a:ext>
              </a:extLst>
            </p:cNvPr>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C</a:t>
              </a:r>
            </a:p>
          </p:txBody>
        </p:sp>
        <p:sp>
          <p:nvSpPr>
            <p:cNvPr id="84" name="Oval 10">
              <a:extLst>
                <a:ext uri="{FF2B5EF4-FFF2-40B4-BE49-F238E27FC236}">
                  <a16:creationId xmlns:a16="http://schemas.microsoft.com/office/drawing/2014/main" id="{C9CA1A07-CCB7-44F7-991D-86620A8E9E9A}"/>
                </a:ext>
              </a:extLst>
            </p:cNvPr>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a:solidFill>
                    <a:srgbClr val="0000FF"/>
                  </a:solidFill>
                  <a:latin typeface="Consolas" pitchFamily="49" charset="0"/>
                  <a:cs typeface="Consolas" pitchFamily="49" charset="0"/>
                </a:rPr>
                <a:t>D</a:t>
              </a:r>
            </a:p>
          </p:txBody>
        </p:sp>
        <p:sp>
          <p:nvSpPr>
            <p:cNvPr id="85" name="Oval 11">
              <a:extLst>
                <a:ext uri="{FF2B5EF4-FFF2-40B4-BE49-F238E27FC236}">
                  <a16:creationId xmlns:a16="http://schemas.microsoft.com/office/drawing/2014/main" id="{7F315635-A2AC-4CEF-8BA0-EA74384C1E7B}"/>
                </a:ext>
              </a:extLst>
            </p:cNvPr>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E</a:t>
              </a:r>
            </a:p>
          </p:txBody>
        </p:sp>
        <p:sp>
          <p:nvSpPr>
            <p:cNvPr id="86" name="Oval 12">
              <a:extLst>
                <a:ext uri="{FF2B5EF4-FFF2-40B4-BE49-F238E27FC236}">
                  <a16:creationId xmlns:a16="http://schemas.microsoft.com/office/drawing/2014/main" id="{B43436A3-E06D-4F1F-930A-3BC0D2B38C81}"/>
                </a:ext>
              </a:extLst>
            </p:cNvPr>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F</a:t>
              </a:r>
            </a:p>
          </p:txBody>
        </p:sp>
        <p:sp>
          <p:nvSpPr>
            <p:cNvPr id="87" name="Oval 15">
              <a:extLst>
                <a:ext uri="{FF2B5EF4-FFF2-40B4-BE49-F238E27FC236}">
                  <a16:creationId xmlns:a16="http://schemas.microsoft.com/office/drawing/2014/main" id="{10ED384A-2BE7-4BB1-ABE7-ED5340FCEAF8}"/>
                </a:ext>
              </a:extLst>
            </p:cNvPr>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a:solidFill>
                    <a:srgbClr val="0000FF"/>
                  </a:solidFill>
                  <a:latin typeface="Consolas" pitchFamily="49" charset="0"/>
                  <a:cs typeface="Consolas" pitchFamily="49" charset="0"/>
                </a:rPr>
                <a:t>H</a:t>
              </a:r>
            </a:p>
          </p:txBody>
        </p:sp>
        <p:sp>
          <p:nvSpPr>
            <p:cNvPr id="88" name="Oval 16">
              <a:extLst>
                <a:ext uri="{FF2B5EF4-FFF2-40B4-BE49-F238E27FC236}">
                  <a16:creationId xmlns:a16="http://schemas.microsoft.com/office/drawing/2014/main" id="{F1584352-B2B3-44B2-8FED-08F828C98763}"/>
                </a:ext>
              </a:extLst>
            </p:cNvPr>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800" i="1" dirty="0">
                  <a:solidFill>
                    <a:srgbClr val="0000FF"/>
                  </a:solidFill>
                  <a:latin typeface="Consolas" pitchFamily="49" charset="0"/>
                  <a:cs typeface="Consolas" pitchFamily="49" charset="0"/>
                </a:rPr>
                <a:t>G</a:t>
              </a:r>
            </a:p>
          </p:txBody>
        </p:sp>
        <p:sp>
          <p:nvSpPr>
            <p:cNvPr id="89" name="Line 21">
              <a:extLst>
                <a:ext uri="{FF2B5EF4-FFF2-40B4-BE49-F238E27FC236}">
                  <a16:creationId xmlns:a16="http://schemas.microsoft.com/office/drawing/2014/main" id="{64145993-DC0D-436F-BE08-DF6555797304}"/>
                </a:ext>
              </a:extLst>
            </p:cNvPr>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lIns="0" rIns="0"/>
            <a:lstStyle/>
            <a:p>
              <a:endParaRPr lang="zh-CN" altLang="en-US"/>
            </a:p>
          </p:txBody>
        </p:sp>
        <p:sp>
          <p:nvSpPr>
            <p:cNvPr id="90" name="Freeform 26">
              <a:extLst>
                <a:ext uri="{FF2B5EF4-FFF2-40B4-BE49-F238E27FC236}">
                  <a16:creationId xmlns:a16="http://schemas.microsoft.com/office/drawing/2014/main" id="{C93C8484-53B4-4A77-BB66-F5DFF9F958C9}"/>
                </a:ext>
              </a:extLst>
            </p:cNvPr>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lIns="0" rIns="0"/>
            <a:lstStyle/>
            <a:p>
              <a:endParaRPr lang="zh-CN" altLang="en-US"/>
            </a:p>
          </p:txBody>
        </p:sp>
        <p:cxnSp>
          <p:nvCxnSpPr>
            <p:cNvPr id="91" name="直接连接符 35">
              <a:extLst>
                <a:ext uri="{FF2B5EF4-FFF2-40B4-BE49-F238E27FC236}">
                  <a16:creationId xmlns:a16="http://schemas.microsoft.com/office/drawing/2014/main" id="{0D1465F2-AE1B-41D3-899C-A58763518F61}"/>
                </a:ext>
              </a:extLst>
            </p:cNvPr>
            <p:cNvCxnSpPr>
              <a:cxnSpLocks noChangeShapeType="1"/>
              <a:stCxn id="85" idx="4"/>
              <a:endCxn id="87"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92" name="TextBox 20">
            <a:extLst>
              <a:ext uri="{FF2B5EF4-FFF2-40B4-BE49-F238E27FC236}">
                <a16:creationId xmlns:a16="http://schemas.microsoft.com/office/drawing/2014/main" id="{A3314B7E-97EC-4DE3-84DA-E4F273E60C60}"/>
              </a:ext>
            </a:extLst>
          </p:cNvPr>
          <p:cNvSpPr txBox="1"/>
          <p:nvPr/>
        </p:nvSpPr>
        <p:spPr>
          <a:xfrm>
            <a:off x="5423330" y="5668019"/>
            <a:ext cx="3000396" cy="338554"/>
          </a:xfrm>
          <a:prstGeom prst="rect">
            <a:avLst/>
          </a:prstGeom>
          <a:noFill/>
        </p:spPr>
        <p:txBody>
          <a:bodyPr wrap="square" rtlCol="0">
            <a:spAutoFit/>
          </a:bodyPr>
          <a:lstStyle/>
          <a:p>
            <a:pPr algn="l">
              <a:lnSpc>
                <a:spcPct val="100000"/>
              </a:lnSpc>
            </a:pPr>
            <a:r>
              <a:rPr lang="zh-CN" altLang="en-US" sz="1600" dirty="0">
                <a:solidFill>
                  <a:srgbClr val="FF00FF"/>
                </a:solidFill>
                <a:latin typeface="Consolas" pitchFamily="49" charset="0"/>
                <a:ea typeface="仿宋" pitchFamily="49" charset="-122"/>
                <a:cs typeface="Consolas" pitchFamily="49" charset="0"/>
              </a:rPr>
              <a:t>结点</a:t>
            </a:r>
            <a:r>
              <a:rPr lang="en-US" sz="1600" i="1" dirty="0">
                <a:solidFill>
                  <a:srgbClr val="FF00FF"/>
                </a:solidFill>
                <a:latin typeface="Consolas" pitchFamily="49" charset="0"/>
                <a:ea typeface="仿宋" pitchFamily="49" charset="-122"/>
                <a:cs typeface="Consolas" pitchFamily="49" charset="0"/>
              </a:rPr>
              <a:t>F</a:t>
            </a:r>
            <a:r>
              <a:rPr lang="zh-CN" altLang="en-US" sz="1600" dirty="0">
                <a:solidFill>
                  <a:srgbClr val="FF00FF"/>
                </a:solidFill>
                <a:latin typeface="Consolas" pitchFamily="49" charset="0"/>
                <a:ea typeface="仿宋" pitchFamily="49" charset="-122"/>
                <a:cs typeface="Consolas" pitchFamily="49" charset="0"/>
              </a:rPr>
              <a:t>的祖先结点为</a:t>
            </a:r>
            <a:r>
              <a:rPr lang="en-US" sz="1600" i="1" dirty="0">
                <a:solidFill>
                  <a:srgbClr val="FF00FF"/>
                </a:solidFill>
                <a:latin typeface="Consolas" pitchFamily="49" charset="0"/>
                <a:ea typeface="仿宋" pitchFamily="49" charset="-122"/>
                <a:cs typeface="Consolas" pitchFamily="49" charset="0"/>
              </a:rPr>
              <a:t>A</a:t>
            </a:r>
            <a:r>
              <a:rPr lang="zh-CN" altLang="en-US" sz="1600" dirty="0">
                <a:solidFill>
                  <a:srgbClr val="FF00FF"/>
                </a:solidFill>
                <a:latin typeface="Consolas" pitchFamily="49" charset="0"/>
                <a:ea typeface="仿宋" pitchFamily="49" charset="-122"/>
                <a:cs typeface="Consolas" pitchFamily="49" charset="0"/>
              </a:rPr>
              <a:t>、</a:t>
            </a:r>
            <a:r>
              <a:rPr lang="en-US" sz="1600" i="1" dirty="0">
                <a:solidFill>
                  <a:srgbClr val="FF00FF"/>
                </a:solidFill>
                <a:latin typeface="Consolas" pitchFamily="49" charset="0"/>
                <a:ea typeface="仿宋" pitchFamily="49" charset="-122"/>
                <a:cs typeface="Consolas" pitchFamily="49" charset="0"/>
              </a:rPr>
              <a:t>C</a:t>
            </a:r>
            <a:endParaRPr lang="zh-CN" altLang="en-US" sz="1600" dirty="0">
              <a:solidFill>
                <a:srgbClr val="FF00FF"/>
              </a:solidFill>
              <a:latin typeface="Consolas" pitchFamily="49" charset="0"/>
              <a:ea typeface="仿宋" pitchFamily="49" charset="-122"/>
              <a:cs typeface="Consolas" pitchFamily="49" charset="0"/>
            </a:endParaRPr>
          </a:p>
        </p:txBody>
      </p:sp>
      <p:sp>
        <p:nvSpPr>
          <p:cNvPr id="93" name="TextBox 4">
            <a:extLst>
              <a:ext uri="{FF2B5EF4-FFF2-40B4-BE49-F238E27FC236}">
                <a16:creationId xmlns:a16="http://schemas.microsoft.com/office/drawing/2014/main" id="{788C78D5-6A3C-48BE-AD5E-F7D98853FACB}"/>
              </a:ext>
            </a:extLst>
          </p:cNvPr>
          <p:cNvSpPr txBox="1"/>
          <p:nvPr/>
        </p:nvSpPr>
        <p:spPr>
          <a:xfrm>
            <a:off x="5450036" y="6110269"/>
            <a:ext cx="2786082" cy="338554"/>
          </a:xfrm>
          <a:prstGeom prst="rect">
            <a:avLst/>
          </a:prstGeom>
          <a:noFill/>
        </p:spPr>
        <p:txBody>
          <a:bodyPr wrap="square" rtlCol="0">
            <a:spAutoFit/>
          </a:bodyPr>
          <a:lstStyle/>
          <a:p>
            <a:pPr algn="l">
              <a:lnSpc>
                <a:spcPct val="100000"/>
              </a:lnSpc>
            </a:pPr>
            <a:r>
              <a:rPr lang="zh-CN" altLang="en-US" sz="1600" dirty="0">
                <a:solidFill>
                  <a:srgbClr val="FF00FF"/>
                </a:solidFill>
                <a:latin typeface="Consolas" pitchFamily="49" charset="0"/>
                <a:ea typeface="仿宋" pitchFamily="49" charset="-122"/>
                <a:cs typeface="Consolas" pitchFamily="49" charset="0"/>
              </a:rPr>
              <a:t>结点</a:t>
            </a:r>
            <a:r>
              <a:rPr lang="en-US" altLang="zh-CN" sz="1600" i="1" dirty="0">
                <a:solidFill>
                  <a:srgbClr val="FF00FF"/>
                </a:solidFill>
                <a:latin typeface="Consolas" pitchFamily="49" charset="0"/>
                <a:ea typeface="仿宋" pitchFamily="49" charset="-122"/>
                <a:cs typeface="Consolas" pitchFamily="49" charset="0"/>
              </a:rPr>
              <a:t>E</a:t>
            </a:r>
            <a:r>
              <a:rPr lang="zh-CN" altLang="en-US" sz="1600" dirty="0">
                <a:solidFill>
                  <a:srgbClr val="FF00FF"/>
                </a:solidFill>
                <a:latin typeface="Consolas" pitchFamily="49" charset="0"/>
                <a:ea typeface="仿宋" pitchFamily="49" charset="-122"/>
                <a:cs typeface="Consolas" pitchFamily="49" charset="0"/>
              </a:rPr>
              <a:t>和</a:t>
            </a:r>
            <a:r>
              <a:rPr lang="en-US" altLang="zh-CN" sz="1600" i="1" dirty="0">
                <a:solidFill>
                  <a:srgbClr val="FF00FF"/>
                </a:solidFill>
                <a:latin typeface="Consolas" pitchFamily="49" charset="0"/>
                <a:ea typeface="仿宋" pitchFamily="49" charset="-122"/>
                <a:cs typeface="Consolas" pitchFamily="49" charset="0"/>
              </a:rPr>
              <a:t>F</a:t>
            </a:r>
            <a:r>
              <a:rPr lang="zh-CN" altLang="en-US" sz="1600" dirty="0">
                <a:solidFill>
                  <a:srgbClr val="FF00FF"/>
                </a:solidFill>
                <a:latin typeface="Consolas" pitchFamily="49" charset="0"/>
                <a:ea typeface="仿宋" pitchFamily="49" charset="-122"/>
                <a:cs typeface="Consolas" pitchFamily="49" charset="0"/>
              </a:rPr>
              <a:t>是兄弟结点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p:bldP spid="23" grpId="0"/>
      <p:bldP spid="24" grpId="0"/>
      <p:bldP spid="25" grpId="0"/>
      <p:bldP spid="26" grpId="0"/>
      <p:bldP spid="27" grpId="0"/>
      <p:bldP spid="92" grpId="0"/>
      <p:bldP spid="9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仿宋"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10335</TotalTime>
  <Words>6412</Words>
  <Application>Microsoft Office PowerPoint</Application>
  <PresentationFormat>全屏显示(4:3)</PresentationFormat>
  <Paragraphs>986</Paragraphs>
  <Slides>51</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4" baseType="lpstr">
      <vt:lpstr>方正启体简体</vt:lpstr>
      <vt:lpstr>仿宋</vt:lpstr>
      <vt:lpstr>黑体</vt:lpstr>
      <vt:lpstr>华文中宋</vt:lpstr>
      <vt:lpstr>楷体</vt:lpstr>
      <vt:lpstr>宋体</vt:lpstr>
      <vt:lpstr>微软雅黑</vt:lpstr>
      <vt:lpstr>Arial</vt:lpstr>
      <vt:lpstr>Calibri</vt:lpstr>
      <vt:lpstr>Consolas</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lcb;wbh</dc:creator>
  <cp:lastModifiedBy>xzz</cp:lastModifiedBy>
  <cp:revision>2924</cp:revision>
  <dcterms:created xsi:type="dcterms:W3CDTF">2004-03-31T23:50:14Z</dcterms:created>
  <dcterms:modified xsi:type="dcterms:W3CDTF">2023-11-08T03:38:24Z</dcterms:modified>
</cp:coreProperties>
</file>